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6" r:id="rId1"/>
  </p:sldMasterIdLst>
  <p:sldIdLst>
    <p:sldId id="324" r:id="rId2"/>
    <p:sldId id="257" r:id="rId3"/>
    <p:sldId id="258" r:id="rId4"/>
    <p:sldId id="325" r:id="rId5"/>
    <p:sldId id="326" r:id="rId6"/>
    <p:sldId id="327" r:id="rId7"/>
    <p:sldId id="328" r:id="rId8"/>
    <p:sldId id="329" r:id="rId9"/>
    <p:sldId id="330" r:id="rId10"/>
    <p:sldId id="260" r:id="rId11"/>
    <p:sldId id="261" r:id="rId12"/>
    <p:sldId id="262" r:id="rId13"/>
    <p:sldId id="263" r:id="rId14"/>
    <p:sldId id="264" r:id="rId15"/>
    <p:sldId id="265" r:id="rId16"/>
    <p:sldId id="331" r:id="rId17"/>
    <p:sldId id="266" r:id="rId18"/>
    <p:sldId id="267" r:id="rId19"/>
    <p:sldId id="398" r:id="rId20"/>
    <p:sldId id="268" r:id="rId21"/>
    <p:sldId id="399" r:id="rId22"/>
    <p:sldId id="368" r:id="rId23"/>
    <p:sldId id="393" r:id="rId24"/>
    <p:sldId id="394" r:id="rId25"/>
    <p:sldId id="395" r:id="rId26"/>
    <p:sldId id="269" r:id="rId27"/>
    <p:sldId id="400" r:id="rId28"/>
    <p:sldId id="401" r:id="rId29"/>
    <p:sldId id="402" r:id="rId30"/>
    <p:sldId id="404" r:id="rId31"/>
    <p:sldId id="403" r:id="rId32"/>
    <p:sldId id="270" r:id="rId33"/>
    <p:sldId id="271" r:id="rId34"/>
    <p:sldId id="272" r:id="rId35"/>
    <p:sldId id="273" r:id="rId36"/>
    <p:sldId id="274" r:id="rId37"/>
    <p:sldId id="275" r:id="rId38"/>
    <p:sldId id="276" r:id="rId39"/>
    <p:sldId id="277" r:id="rId40"/>
    <p:sldId id="278" r:id="rId41"/>
    <p:sldId id="279" r:id="rId42"/>
    <p:sldId id="280" r:id="rId43"/>
    <p:sldId id="281" r:id="rId44"/>
    <p:sldId id="282" r:id="rId45"/>
    <p:sldId id="283" r:id="rId46"/>
    <p:sldId id="284" r:id="rId47"/>
    <p:sldId id="285" r:id="rId48"/>
    <p:sldId id="286" r:id="rId49"/>
    <p:sldId id="405" r:id="rId50"/>
    <p:sldId id="287" r:id="rId51"/>
    <p:sldId id="288" r:id="rId52"/>
    <p:sldId id="289" r:id="rId53"/>
    <p:sldId id="290" r:id="rId54"/>
    <p:sldId id="291" r:id="rId55"/>
    <p:sldId id="292" r:id="rId56"/>
    <p:sldId id="293" r:id="rId57"/>
    <p:sldId id="406" r:id="rId58"/>
    <p:sldId id="294" r:id="rId59"/>
    <p:sldId id="407" r:id="rId60"/>
    <p:sldId id="408" r:id="rId61"/>
    <p:sldId id="409" r:id="rId62"/>
    <p:sldId id="295" r:id="rId63"/>
    <p:sldId id="296" r:id="rId64"/>
    <p:sldId id="297" r:id="rId65"/>
    <p:sldId id="298" r:id="rId66"/>
    <p:sldId id="299" r:id="rId67"/>
    <p:sldId id="300" r:id="rId68"/>
    <p:sldId id="301" r:id="rId69"/>
    <p:sldId id="302" r:id="rId70"/>
    <p:sldId id="303" r:id="rId71"/>
    <p:sldId id="304" r:id="rId72"/>
    <p:sldId id="305" r:id="rId73"/>
    <p:sldId id="306" r:id="rId74"/>
    <p:sldId id="307" r:id="rId75"/>
    <p:sldId id="410" r:id="rId76"/>
    <p:sldId id="411" r:id="rId77"/>
    <p:sldId id="419" r:id="rId78"/>
    <p:sldId id="420" r:id="rId79"/>
    <p:sldId id="421" r:id="rId80"/>
    <p:sldId id="422" r:id="rId81"/>
    <p:sldId id="423" r:id="rId82"/>
    <p:sldId id="424" r:id="rId83"/>
    <p:sldId id="425" r:id="rId84"/>
    <p:sldId id="426" r:id="rId85"/>
    <p:sldId id="427" r:id="rId86"/>
    <p:sldId id="428" r:id="rId87"/>
    <p:sldId id="429" r:id="rId88"/>
    <p:sldId id="430" r:id="rId89"/>
    <p:sldId id="431" r:id="rId90"/>
    <p:sldId id="432" r:id="rId91"/>
    <p:sldId id="439" r:id="rId92"/>
    <p:sldId id="440" r:id="rId93"/>
    <p:sldId id="441" r:id="rId94"/>
    <p:sldId id="442" r:id="rId95"/>
    <p:sldId id="443" r:id="rId96"/>
    <p:sldId id="444" r:id="rId97"/>
    <p:sldId id="445" r:id="rId98"/>
    <p:sldId id="446" r:id="rId99"/>
  </p:sldIdLst>
  <p:sldSz cx="9144000" cy="5143500" type="screen16x9"/>
  <p:notesSz cx="9144000" cy="51435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75" autoAdjust="0"/>
    <p:restoredTop sz="94660"/>
  </p:normalViewPr>
  <p:slideViewPr>
    <p:cSldViewPr>
      <p:cViewPr varScale="1">
        <p:scale>
          <a:sx n="70" d="100"/>
          <a:sy n="70" d="100"/>
        </p:scale>
        <p:origin x="58" y="42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1"/>
      </p:bgRef>
    </p:bg>
    <p:spTree>
      <p:nvGrpSpPr>
        <p:cNvPr id="1" name=""/>
        <p:cNvGrpSpPr/>
        <p:nvPr/>
      </p:nvGrpSpPr>
      <p:grpSpPr>
        <a:xfrm>
          <a:off x="0" y="0"/>
          <a:ext cx="0" cy="0"/>
          <a:chOff x="0" y="0"/>
          <a:chExt cx="0" cy="0"/>
        </a:xfrm>
      </p:grpSpPr>
      <p:sp>
        <p:nvSpPr>
          <p:cNvPr id="47106" name="Çizgi 2"/>
          <p:cNvSpPr>
            <a:spLocks noChangeShapeType="1"/>
          </p:cNvSpPr>
          <p:nvPr/>
        </p:nvSpPr>
        <p:spPr bwMode="auto">
          <a:xfrm>
            <a:off x="7315200" y="800100"/>
            <a:ext cx="0" cy="3371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sz="1350" dirty="0">
              <a:latin typeface="Arial" panose="020B0604020202020204" pitchFamily="34" charset="0"/>
            </a:endParaRPr>
          </a:p>
        </p:txBody>
      </p:sp>
      <p:grpSp>
        <p:nvGrpSpPr>
          <p:cNvPr id="47112" name="Grup 8"/>
          <p:cNvGrpSpPr>
            <a:grpSpLocks/>
          </p:cNvGrpSpPr>
          <p:nvPr/>
        </p:nvGrpSpPr>
        <p:grpSpPr bwMode="auto">
          <a:xfrm>
            <a:off x="7493001" y="2244328"/>
            <a:ext cx="1338263" cy="1641872"/>
            <a:chOff x="4704" y="1885"/>
            <a:chExt cx="843" cy="1379"/>
          </a:xfrm>
        </p:grpSpPr>
        <p:sp>
          <p:nvSpPr>
            <p:cNvPr id="47113"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7114"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7115"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7116"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7117"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7118"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7119"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7120"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7121"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7122"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7123"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7124"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7125"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7126"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7127"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7128"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7129"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7130"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7131"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7132"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7133"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7134"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7135"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7136"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7137"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7138"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7139"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7140"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7141"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7142"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7143"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grpSp>
      <p:sp>
        <p:nvSpPr>
          <p:cNvPr id="47144" name="Çizgi 40"/>
          <p:cNvSpPr>
            <a:spLocks noChangeShapeType="1"/>
          </p:cNvSpPr>
          <p:nvPr/>
        </p:nvSpPr>
        <p:spPr bwMode="auto">
          <a:xfrm>
            <a:off x="304800" y="211455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sz="1350" dirty="0">
              <a:latin typeface="Arial" panose="020B0604020202020204" pitchFamily="34" charset="0"/>
            </a:endParaRPr>
          </a:p>
        </p:txBody>
      </p:sp>
      <p:sp>
        <p:nvSpPr>
          <p:cNvPr id="47107" name="Başlık Yer Tutucusu 1"/>
          <p:cNvSpPr>
            <a:spLocks noGrp="1" noChangeArrowheads="1"/>
          </p:cNvSpPr>
          <p:nvPr>
            <p:ph type="ctrTitle" hasCustomPrompt="1"/>
          </p:nvPr>
        </p:nvSpPr>
        <p:spPr>
          <a:xfrm>
            <a:off x="315913" y="350044"/>
            <a:ext cx="6781800" cy="1600200"/>
          </a:xfrm>
        </p:spPr>
        <p:txBody>
          <a:bodyPr rtlCol="0"/>
          <a:lstStyle>
            <a:lvl1pPr algn="r">
              <a:defRPr sz="3300">
                <a:latin typeface="Arial" panose="020B0604020202020204" pitchFamily="34" charset="0"/>
              </a:defRPr>
            </a:lvl1pPr>
          </a:lstStyle>
          <a:p>
            <a:pPr lvl="0" rtl="0"/>
            <a:r>
              <a:rPr lang="tr-TR" noProof="0"/>
              <a:t>Asıl başlık stilini düzenlemek için tıklayın</a:t>
            </a:r>
            <a:endParaRPr lang="tr-TR" noProof="0" dirty="0"/>
          </a:p>
        </p:txBody>
      </p:sp>
      <p:sp>
        <p:nvSpPr>
          <p:cNvPr id="47108" name="Metin Yer Tutucusu 2"/>
          <p:cNvSpPr>
            <a:spLocks noGrp="1" noChangeArrowheads="1"/>
          </p:cNvSpPr>
          <p:nvPr>
            <p:ph type="subTitle" idx="1" hasCustomPrompt="1"/>
          </p:nvPr>
        </p:nvSpPr>
        <p:spPr>
          <a:xfrm>
            <a:off x="849313" y="2287191"/>
            <a:ext cx="6248400" cy="1771650"/>
          </a:xfrm>
        </p:spPr>
        <p:txBody>
          <a:bodyPr rtlCol="0"/>
          <a:lstStyle>
            <a:lvl1pPr marL="0" indent="0" algn="r">
              <a:buFontTx/>
              <a:buNone/>
              <a:defRPr sz="2175">
                <a:latin typeface="Arial" panose="020B0604020202020204" pitchFamily="34" charset="0"/>
              </a:defRPr>
            </a:lvl1pPr>
          </a:lstStyle>
          <a:p>
            <a:pPr lvl="0" rtl="0"/>
            <a:r>
              <a:rPr lang="tr-TR" noProof="0"/>
              <a:t>Asıl alt başlık stilini düzenlemek için tıklatın</a:t>
            </a:r>
            <a:endParaRPr lang="tr-TR" noProof="0" dirty="0"/>
          </a:p>
        </p:txBody>
      </p:sp>
      <p:sp>
        <p:nvSpPr>
          <p:cNvPr id="47109" name="Tarih Yer Tutucusu 3"/>
          <p:cNvSpPr>
            <a:spLocks noGrp="1" noChangeArrowheads="1"/>
          </p:cNvSpPr>
          <p:nvPr>
            <p:ph type="dt" sz="half" idx="2"/>
          </p:nvPr>
        </p:nvSpPr>
        <p:spPr/>
        <p:txBody>
          <a:bodyPr rtlCol="0"/>
          <a:lstStyle>
            <a:lvl1pPr>
              <a:defRPr>
                <a:latin typeface="Arial" panose="020B0604020202020204" pitchFamily="34" charset="0"/>
              </a:defRPr>
            </a:lvl1pPr>
          </a:lstStyle>
          <a:p>
            <a:fld id="{1D8BD707-D9CF-40AE-B4C6-C98DA3205C09}" type="datetimeFigureOut">
              <a:rPr lang="en-US" smtClean="0"/>
              <a:t>10/11/2022</a:t>
            </a:fld>
            <a:endParaRPr lang="en-US"/>
          </a:p>
        </p:txBody>
      </p:sp>
      <p:sp>
        <p:nvSpPr>
          <p:cNvPr id="47110" name="Alt Bilgi Yer Tutucusu 4"/>
          <p:cNvSpPr>
            <a:spLocks noGrp="1" noChangeArrowheads="1"/>
          </p:cNvSpPr>
          <p:nvPr>
            <p:ph type="ftr" sz="quarter" idx="3"/>
          </p:nvPr>
        </p:nvSpPr>
        <p:spPr/>
        <p:txBody>
          <a:bodyPr rtlCol="0"/>
          <a:lstStyle>
            <a:lvl1pPr>
              <a:defRPr>
                <a:latin typeface="Arial" panose="020B0604020202020204" pitchFamily="34" charset="0"/>
              </a:defRPr>
            </a:lvl1pPr>
          </a:lstStyle>
          <a:p>
            <a:endParaRPr lang="tr-TR"/>
          </a:p>
        </p:txBody>
      </p:sp>
      <p:sp>
        <p:nvSpPr>
          <p:cNvPr id="47111" name="Slayt Numarası Yer Tutucusu 5"/>
          <p:cNvSpPr>
            <a:spLocks noGrp="1" noChangeArrowheads="1"/>
          </p:cNvSpPr>
          <p:nvPr>
            <p:ph type="sldNum" sz="quarter" idx="4"/>
          </p:nvPr>
        </p:nvSpPr>
        <p:spPr/>
        <p:txBody>
          <a:bodyPr rtlCol="0"/>
          <a:lstStyle>
            <a:lvl1pPr>
              <a:defRPr>
                <a:latin typeface="Arial" panose="020B0604020202020204" pitchFamily="34" charset="0"/>
              </a:defRPr>
            </a:lvl1pPr>
          </a:lstStyle>
          <a:p>
            <a:pPr marL="38100">
              <a:lnSpc>
                <a:spcPct val="100000"/>
              </a:lnSpc>
              <a:spcBef>
                <a:spcPts val="75"/>
              </a:spcBef>
            </a:pPr>
            <a:fld id="{81D60167-4931-47E6-BA6A-407CBD079E47}" type="slidenum">
              <a:rPr lang="tr-TR" spc="-175" smtClean="0"/>
              <a:t>‹#›</a:t>
            </a:fld>
            <a:endParaRPr lang="tr-TR" spc="-175" dirty="0"/>
          </a:p>
        </p:txBody>
      </p:sp>
    </p:spTree>
    <p:extLst>
      <p:ext uri="{BB962C8B-B14F-4D97-AF65-F5344CB8AC3E}">
        <p14:creationId xmlns:p14="http://schemas.microsoft.com/office/powerpoint/2010/main" val="31653726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hasCustomPrompt="1"/>
          </p:nvPr>
        </p:nvSpPr>
        <p:spPr/>
        <p:txBody>
          <a:bodyPr rtlCol="0"/>
          <a:lstStyle>
            <a:lvl1pPr>
              <a:defRPr>
                <a:latin typeface="Arial" panose="020B0604020202020204" pitchFamily="34" charset="0"/>
              </a:defRPr>
            </a:lvl1pPr>
          </a:lstStyle>
          <a:p>
            <a:pPr rtl="0"/>
            <a:r>
              <a:rPr lang="tr-TR"/>
              <a:t>Asıl başlık stilini düzenlemek için tıklayın</a:t>
            </a:r>
            <a:endParaRPr lang="tr-TR" dirty="0"/>
          </a:p>
        </p:txBody>
      </p:sp>
      <p:sp>
        <p:nvSpPr>
          <p:cNvPr id="3" name="Dikey Metin Yer Tutucusu 2"/>
          <p:cNvSpPr>
            <a:spLocks noGrp="1"/>
          </p:cNvSpPr>
          <p:nvPr>
            <p:ph type="body" orient="vert" idx="1" hasCustomPrompt="1"/>
          </p:nvPr>
        </p:nvSpPr>
        <p:spPr/>
        <p:txBody>
          <a:bodyPr vert="eaVert" rtlCol="0"/>
          <a:lstStyle>
            <a:lvl1pPr marL="34290" indent="0">
              <a:buFontTx/>
              <a:buNone/>
              <a:defRPr>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Tarih Yer Tutucusu 3"/>
          <p:cNvSpPr>
            <a:spLocks noGrp="1"/>
          </p:cNvSpPr>
          <p:nvPr>
            <p:ph type="dt" sz="half" idx="10"/>
          </p:nvPr>
        </p:nvSpPr>
        <p:spPr/>
        <p:txBody>
          <a:bodyPr rtlCol="0"/>
          <a:lstStyle>
            <a:lvl1pPr>
              <a:defRPr>
                <a:latin typeface="Arial" panose="020B0604020202020204" pitchFamily="34" charset="0"/>
              </a:defRPr>
            </a:lvl1pPr>
          </a:lstStyle>
          <a:p>
            <a:fld id="{1D8BD707-D9CF-40AE-B4C6-C98DA3205C09}" type="datetimeFigureOut">
              <a:rPr lang="en-US" smtClean="0"/>
              <a:t>10/11/2022</a:t>
            </a:fld>
            <a:endParaRPr lang="en-US"/>
          </a:p>
        </p:txBody>
      </p:sp>
      <p:sp>
        <p:nvSpPr>
          <p:cNvPr id="5" name="Alt Bilgi Yer Tutucusu 4"/>
          <p:cNvSpPr>
            <a:spLocks noGrp="1"/>
          </p:cNvSpPr>
          <p:nvPr>
            <p:ph type="ftr" sz="quarter" idx="11"/>
          </p:nvPr>
        </p:nvSpPr>
        <p:spPr/>
        <p:txBody>
          <a:bodyPr rtlCol="0"/>
          <a:lstStyle>
            <a:lvl1pPr>
              <a:defRPr>
                <a:latin typeface="Arial" panose="020B0604020202020204" pitchFamily="34" charset="0"/>
              </a:defRPr>
            </a:lvl1pPr>
          </a:lstStyle>
          <a:p>
            <a:endParaRPr lang="tr-TR"/>
          </a:p>
        </p:txBody>
      </p:sp>
      <p:sp>
        <p:nvSpPr>
          <p:cNvPr id="6" name="Slayt Numarası Yer Tutucusu 5"/>
          <p:cNvSpPr>
            <a:spLocks noGrp="1"/>
          </p:cNvSpPr>
          <p:nvPr>
            <p:ph type="sldNum" sz="quarter" idx="12"/>
          </p:nvPr>
        </p:nvSpPr>
        <p:spPr/>
        <p:txBody>
          <a:bodyPr rtlCol="0"/>
          <a:lstStyle>
            <a:lvl1pPr>
              <a:defRPr>
                <a:latin typeface="Arial" panose="020B0604020202020204" pitchFamily="34" charset="0"/>
              </a:defRPr>
            </a:lvl1pPr>
          </a:lstStyle>
          <a:p>
            <a:pPr marL="38100">
              <a:lnSpc>
                <a:spcPct val="100000"/>
              </a:lnSpc>
              <a:spcBef>
                <a:spcPts val="75"/>
              </a:spcBef>
            </a:pPr>
            <a:fld id="{81D60167-4931-47E6-BA6A-407CBD079E47}" type="slidenum">
              <a:rPr lang="tr-TR" spc="-175" smtClean="0"/>
              <a:t>‹#›</a:t>
            </a:fld>
            <a:endParaRPr lang="tr-TR" spc="-175" dirty="0"/>
          </a:p>
        </p:txBody>
      </p:sp>
    </p:spTree>
    <p:extLst>
      <p:ext uri="{BB962C8B-B14F-4D97-AF65-F5344CB8AC3E}">
        <p14:creationId xmlns:p14="http://schemas.microsoft.com/office/powerpoint/2010/main" val="2725651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hasCustomPrompt="1"/>
          </p:nvPr>
        </p:nvSpPr>
        <p:spPr>
          <a:xfrm>
            <a:off x="6457950" y="171451"/>
            <a:ext cx="2076450" cy="4280297"/>
          </a:xfrm>
        </p:spPr>
        <p:txBody>
          <a:bodyPr vert="eaVert" rtlCol="0"/>
          <a:lstStyle>
            <a:lvl1pPr>
              <a:defRPr>
                <a:latin typeface="Arial" panose="020B0604020202020204" pitchFamily="34" charset="0"/>
              </a:defRPr>
            </a:lvl1pPr>
          </a:lstStyle>
          <a:p>
            <a:pPr rtl="0"/>
            <a:r>
              <a:rPr lang="tr-TR"/>
              <a:t>Asıl başlık stilini düzenlemek için tıklayın</a:t>
            </a:r>
            <a:endParaRPr lang="tr-TR" dirty="0"/>
          </a:p>
        </p:txBody>
      </p:sp>
      <p:sp>
        <p:nvSpPr>
          <p:cNvPr id="3" name="Dikey Metin Yer Tutucusu 2"/>
          <p:cNvSpPr>
            <a:spLocks noGrp="1"/>
          </p:cNvSpPr>
          <p:nvPr>
            <p:ph type="body" orient="vert" idx="1" hasCustomPrompt="1"/>
          </p:nvPr>
        </p:nvSpPr>
        <p:spPr>
          <a:xfrm>
            <a:off x="228600" y="171451"/>
            <a:ext cx="6076950" cy="4280297"/>
          </a:xfrm>
        </p:spPr>
        <p:txBody>
          <a:bodyPr vert="eaVert" rtlCol="0"/>
          <a:lstStyle>
            <a:lvl1pPr marL="34290" indent="0">
              <a:buFontTx/>
              <a:buNone/>
              <a:defRPr>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Tarih Yer Tutucusu 3"/>
          <p:cNvSpPr>
            <a:spLocks noGrp="1"/>
          </p:cNvSpPr>
          <p:nvPr>
            <p:ph type="dt" sz="half" idx="10"/>
          </p:nvPr>
        </p:nvSpPr>
        <p:spPr/>
        <p:txBody>
          <a:bodyPr rtlCol="0"/>
          <a:lstStyle>
            <a:lvl1pPr>
              <a:defRPr>
                <a:latin typeface="Arial" panose="020B0604020202020204" pitchFamily="34" charset="0"/>
              </a:defRPr>
            </a:lvl1pPr>
          </a:lstStyle>
          <a:p>
            <a:fld id="{1D8BD707-D9CF-40AE-B4C6-C98DA3205C09}" type="datetimeFigureOut">
              <a:rPr lang="en-US" smtClean="0"/>
              <a:t>10/11/2022</a:t>
            </a:fld>
            <a:endParaRPr lang="en-US"/>
          </a:p>
        </p:txBody>
      </p:sp>
      <p:sp>
        <p:nvSpPr>
          <p:cNvPr id="5" name="Alt Bilgi Yer Tutucusu 4"/>
          <p:cNvSpPr>
            <a:spLocks noGrp="1"/>
          </p:cNvSpPr>
          <p:nvPr>
            <p:ph type="ftr" sz="quarter" idx="11"/>
          </p:nvPr>
        </p:nvSpPr>
        <p:spPr/>
        <p:txBody>
          <a:bodyPr rtlCol="0"/>
          <a:lstStyle>
            <a:lvl1pPr>
              <a:defRPr>
                <a:latin typeface="Arial" panose="020B0604020202020204" pitchFamily="34" charset="0"/>
              </a:defRPr>
            </a:lvl1pPr>
          </a:lstStyle>
          <a:p>
            <a:endParaRPr lang="tr-TR"/>
          </a:p>
        </p:txBody>
      </p:sp>
      <p:sp>
        <p:nvSpPr>
          <p:cNvPr id="6" name="Slayt Numarası Yer Tutucusu 5"/>
          <p:cNvSpPr>
            <a:spLocks noGrp="1"/>
          </p:cNvSpPr>
          <p:nvPr>
            <p:ph type="sldNum" sz="quarter" idx="12"/>
          </p:nvPr>
        </p:nvSpPr>
        <p:spPr/>
        <p:txBody>
          <a:bodyPr rtlCol="0"/>
          <a:lstStyle>
            <a:lvl1pPr>
              <a:defRPr>
                <a:latin typeface="Arial" panose="020B0604020202020204" pitchFamily="34" charset="0"/>
              </a:defRPr>
            </a:lvl1pPr>
          </a:lstStyle>
          <a:p>
            <a:pPr marL="38100">
              <a:lnSpc>
                <a:spcPct val="100000"/>
              </a:lnSpc>
              <a:spcBef>
                <a:spcPts val="75"/>
              </a:spcBef>
            </a:pPr>
            <a:fld id="{81D60167-4931-47E6-BA6A-407CBD079E47}" type="slidenum">
              <a:rPr lang="tr-TR" spc="-175" smtClean="0"/>
              <a:t>‹#›</a:t>
            </a:fld>
            <a:endParaRPr lang="tr-TR" spc="-175" dirty="0"/>
          </a:p>
        </p:txBody>
      </p:sp>
    </p:spTree>
    <p:extLst>
      <p:ext uri="{BB962C8B-B14F-4D97-AF65-F5344CB8AC3E}">
        <p14:creationId xmlns:p14="http://schemas.microsoft.com/office/powerpoint/2010/main" val="3611407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Başlık, Metin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0" y="285750"/>
            <a:ext cx="8153400" cy="857250"/>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609600" y="1200150"/>
            <a:ext cx="4000500" cy="34290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762500" y="1200150"/>
            <a:ext cx="4000500" cy="34290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ftr" sz="quarter"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61026994-A314-40F3-A43A-265EDA3D13E5}" type="slidenum">
              <a:rPr lang="en-US"/>
              <a:pPr>
                <a:defRPr/>
              </a:pPr>
              <a:t>‹#›</a:t>
            </a:fld>
            <a:endParaRPr lang="en-US" dirty="0"/>
          </a:p>
        </p:txBody>
      </p:sp>
    </p:spTree>
    <p:extLst>
      <p:ext uri="{BB962C8B-B14F-4D97-AF65-F5344CB8AC3E}">
        <p14:creationId xmlns:p14="http://schemas.microsoft.com/office/powerpoint/2010/main" val="818176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hasCustomPrompt="1"/>
          </p:nvPr>
        </p:nvSpPr>
        <p:spPr/>
        <p:txBody>
          <a:bodyPr rtlCol="0"/>
          <a:lstStyle>
            <a:lvl1pPr>
              <a:defRPr>
                <a:latin typeface="Arial" panose="020B0604020202020204" pitchFamily="34" charset="0"/>
              </a:defRPr>
            </a:lvl1pPr>
          </a:lstStyle>
          <a:p>
            <a:pPr rtl="0"/>
            <a:r>
              <a:rPr lang="tr-TR"/>
              <a:t>Asıl başlık stilini düzenlemek için tıklayın</a:t>
            </a:r>
            <a:endParaRPr lang="tr-TR" dirty="0"/>
          </a:p>
        </p:txBody>
      </p:sp>
      <p:sp>
        <p:nvSpPr>
          <p:cNvPr id="3" name="İçerik Yer Tutucusu 2"/>
          <p:cNvSpPr>
            <a:spLocks noGrp="1"/>
          </p:cNvSpPr>
          <p:nvPr>
            <p:ph idx="1" hasCustomPrompt="1"/>
          </p:nvPr>
        </p:nvSpPr>
        <p:spPr/>
        <p:txBody>
          <a:bodyPr rtlCol="0"/>
          <a:lstStyle>
            <a:lvl1pPr marL="34290" indent="0">
              <a:buFontTx/>
              <a:buNone/>
              <a:defRPr>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Tarih Yer Tutucusu 3"/>
          <p:cNvSpPr>
            <a:spLocks noGrp="1"/>
          </p:cNvSpPr>
          <p:nvPr>
            <p:ph type="dt" sz="half" idx="10"/>
          </p:nvPr>
        </p:nvSpPr>
        <p:spPr/>
        <p:txBody>
          <a:bodyPr rtlCol="0"/>
          <a:lstStyle>
            <a:lvl1pPr>
              <a:defRPr>
                <a:latin typeface="Arial" panose="020B0604020202020204" pitchFamily="34" charset="0"/>
              </a:defRPr>
            </a:lvl1pPr>
          </a:lstStyle>
          <a:p>
            <a:fld id="{1D8BD707-D9CF-40AE-B4C6-C98DA3205C09}" type="datetimeFigureOut">
              <a:rPr lang="en-US" smtClean="0"/>
              <a:t>10/11/2022</a:t>
            </a:fld>
            <a:endParaRPr lang="en-US"/>
          </a:p>
        </p:txBody>
      </p:sp>
      <p:sp>
        <p:nvSpPr>
          <p:cNvPr id="5" name="Alt Bilgi Yer Tutucusu 4"/>
          <p:cNvSpPr>
            <a:spLocks noGrp="1"/>
          </p:cNvSpPr>
          <p:nvPr>
            <p:ph type="ftr" sz="quarter" idx="11"/>
          </p:nvPr>
        </p:nvSpPr>
        <p:spPr/>
        <p:txBody>
          <a:bodyPr rtlCol="0"/>
          <a:lstStyle>
            <a:lvl1pPr>
              <a:defRPr>
                <a:latin typeface="Arial" panose="020B0604020202020204" pitchFamily="34" charset="0"/>
              </a:defRPr>
            </a:lvl1pPr>
          </a:lstStyle>
          <a:p>
            <a:endParaRPr lang="tr-TR"/>
          </a:p>
        </p:txBody>
      </p:sp>
      <p:sp>
        <p:nvSpPr>
          <p:cNvPr id="6" name="Slayt Numarası Yer Tutucusu 5"/>
          <p:cNvSpPr>
            <a:spLocks noGrp="1"/>
          </p:cNvSpPr>
          <p:nvPr>
            <p:ph type="sldNum" sz="quarter" idx="12"/>
          </p:nvPr>
        </p:nvSpPr>
        <p:spPr/>
        <p:txBody>
          <a:bodyPr rtlCol="0"/>
          <a:lstStyle>
            <a:lvl1pPr>
              <a:defRPr>
                <a:latin typeface="Arial" panose="020B0604020202020204" pitchFamily="34" charset="0"/>
              </a:defRPr>
            </a:lvl1pPr>
          </a:lstStyle>
          <a:p>
            <a:pPr marL="38100">
              <a:lnSpc>
                <a:spcPct val="100000"/>
              </a:lnSpc>
              <a:spcBef>
                <a:spcPts val="75"/>
              </a:spcBef>
            </a:pPr>
            <a:fld id="{81D60167-4931-47E6-BA6A-407CBD079E47}" type="slidenum">
              <a:rPr lang="tr-TR" spc="-175" smtClean="0"/>
              <a:t>‹#›</a:t>
            </a:fld>
            <a:endParaRPr lang="tr-TR" spc="-175" dirty="0"/>
          </a:p>
        </p:txBody>
      </p:sp>
    </p:spTree>
    <p:extLst>
      <p:ext uri="{BB962C8B-B14F-4D97-AF65-F5344CB8AC3E}">
        <p14:creationId xmlns:p14="http://schemas.microsoft.com/office/powerpoint/2010/main" val="3866021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hasCustomPrompt="1"/>
          </p:nvPr>
        </p:nvSpPr>
        <p:spPr>
          <a:xfrm>
            <a:off x="722313" y="3305176"/>
            <a:ext cx="7772400" cy="1021556"/>
          </a:xfrm>
        </p:spPr>
        <p:txBody>
          <a:bodyPr rtlCol="0" anchor="t"/>
          <a:lstStyle>
            <a:lvl1pPr algn="l">
              <a:defRPr sz="3000" b="1" cap="all">
                <a:latin typeface="Arial" panose="020B0604020202020204" pitchFamily="34" charset="0"/>
              </a:defRPr>
            </a:lvl1pPr>
          </a:lstStyle>
          <a:p>
            <a:pPr rtl="0"/>
            <a:r>
              <a:rPr lang="tr-TR"/>
              <a:t>Asıl başlık stilini düzenlemek için tıklayın</a:t>
            </a:r>
            <a:endParaRPr lang="tr-TR" dirty="0"/>
          </a:p>
        </p:txBody>
      </p:sp>
      <p:sp>
        <p:nvSpPr>
          <p:cNvPr id="3" name="Metin Yer Tutucusu 2"/>
          <p:cNvSpPr>
            <a:spLocks noGrp="1"/>
          </p:cNvSpPr>
          <p:nvPr>
            <p:ph type="body" idx="1" hasCustomPrompt="1"/>
          </p:nvPr>
        </p:nvSpPr>
        <p:spPr>
          <a:xfrm>
            <a:off x="722313" y="2180035"/>
            <a:ext cx="7772400" cy="1125140"/>
          </a:xfrm>
        </p:spPr>
        <p:txBody>
          <a:bodyPr rtlCol="0" anchor="b"/>
          <a:lstStyle>
            <a:lvl1pPr marL="0" indent="0">
              <a:buNone/>
              <a:defRPr sz="1500">
                <a:latin typeface="Arial" panose="020B0604020202020204" pitchFamily="34" charset="0"/>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rtl="0"/>
            <a:r>
              <a:rPr lang="tr-TR"/>
              <a:t>Asıl metin stillerini düzenlemek için tıklayın</a:t>
            </a:r>
            <a:endParaRPr lang="tr-TR" dirty="0"/>
          </a:p>
        </p:txBody>
      </p:sp>
      <p:sp>
        <p:nvSpPr>
          <p:cNvPr id="4" name="Tarih Yer Tutucusu 3"/>
          <p:cNvSpPr>
            <a:spLocks noGrp="1"/>
          </p:cNvSpPr>
          <p:nvPr>
            <p:ph type="dt" sz="half" idx="10"/>
          </p:nvPr>
        </p:nvSpPr>
        <p:spPr/>
        <p:txBody>
          <a:bodyPr rtlCol="0"/>
          <a:lstStyle>
            <a:lvl1pPr>
              <a:defRPr>
                <a:latin typeface="Arial" panose="020B0604020202020204" pitchFamily="34" charset="0"/>
              </a:defRPr>
            </a:lvl1pPr>
          </a:lstStyle>
          <a:p>
            <a:fld id="{1D8BD707-D9CF-40AE-B4C6-C98DA3205C09}" type="datetimeFigureOut">
              <a:rPr lang="en-US" smtClean="0"/>
              <a:t>10/11/2022</a:t>
            </a:fld>
            <a:endParaRPr lang="en-US"/>
          </a:p>
        </p:txBody>
      </p:sp>
      <p:sp>
        <p:nvSpPr>
          <p:cNvPr id="5" name="Alt Bilgi Yer Tutucusu 4"/>
          <p:cNvSpPr>
            <a:spLocks noGrp="1"/>
          </p:cNvSpPr>
          <p:nvPr>
            <p:ph type="ftr" sz="quarter" idx="11"/>
          </p:nvPr>
        </p:nvSpPr>
        <p:spPr/>
        <p:txBody>
          <a:bodyPr rtlCol="0"/>
          <a:lstStyle>
            <a:lvl1pPr>
              <a:defRPr>
                <a:latin typeface="Arial" panose="020B0604020202020204" pitchFamily="34" charset="0"/>
              </a:defRPr>
            </a:lvl1pPr>
          </a:lstStyle>
          <a:p>
            <a:endParaRPr lang="tr-TR"/>
          </a:p>
        </p:txBody>
      </p:sp>
      <p:sp>
        <p:nvSpPr>
          <p:cNvPr id="6" name="Slayt Numarası Yer Tutucusu 5"/>
          <p:cNvSpPr>
            <a:spLocks noGrp="1"/>
          </p:cNvSpPr>
          <p:nvPr>
            <p:ph type="sldNum" sz="quarter" idx="12"/>
          </p:nvPr>
        </p:nvSpPr>
        <p:spPr/>
        <p:txBody>
          <a:bodyPr rtlCol="0"/>
          <a:lstStyle>
            <a:lvl1pPr>
              <a:defRPr>
                <a:latin typeface="Arial" panose="020B0604020202020204" pitchFamily="34" charset="0"/>
              </a:defRPr>
            </a:lvl1pPr>
          </a:lstStyle>
          <a:p>
            <a:pPr marL="38100">
              <a:lnSpc>
                <a:spcPct val="100000"/>
              </a:lnSpc>
              <a:spcBef>
                <a:spcPts val="75"/>
              </a:spcBef>
            </a:pPr>
            <a:fld id="{81D60167-4931-47E6-BA6A-407CBD079E47}" type="slidenum">
              <a:rPr lang="tr-TR" spc="-175" smtClean="0"/>
              <a:t>‹#›</a:t>
            </a:fld>
            <a:endParaRPr lang="tr-TR" spc="-175" dirty="0"/>
          </a:p>
        </p:txBody>
      </p:sp>
    </p:spTree>
    <p:extLst>
      <p:ext uri="{BB962C8B-B14F-4D97-AF65-F5344CB8AC3E}">
        <p14:creationId xmlns:p14="http://schemas.microsoft.com/office/powerpoint/2010/main" val="2091716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hasCustomPrompt="1"/>
          </p:nvPr>
        </p:nvSpPr>
        <p:spPr/>
        <p:txBody>
          <a:bodyPr rtlCol="0"/>
          <a:lstStyle>
            <a:lvl1pPr>
              <a:defRPr>
                <a:latin typeface="Arial" panose="020B0604020202020204" pitchFamily="34" charset="0"/>
              </a:defRPr>
            </a:lvl1pPr>
          </a:lstStyle>
          <a:p>
            <a:pPr rtl="0"/>
            <a:r>
              <a:rPr lang="tr-TR"/>
              <a:t>Asıl başlık stilini düzenlemek için tıklayın</a:t>
            </a:r>
            <a:endParaRPr lang="tr-TR" dirty="0"/>
          </a:p>
        </p:txBody>
      </p:sp>
      <p:sp>
        <p:nvSpPr>
          <p:cNvPr id="3" name="İçerik Yer Tutucusu 2"/>
          <p:cNvSpPr>
            <a:spLocks noGrp="1"/>
          </p:cNvSpPr>
          <p:nvPr>
            <p:ph sz="half" idx="1" hasCustomPrompt="1"/>
          </p:nvPr>
        </p:nvSpPr>
        <p:spPr>
          <a:xfrm>
            <a:off x="1143000" y="1143001"/>
            <a:ext cx="3619500" cy="3308747"/>
          </a:xfrm>
        </p:spPr>
        <p:txBody>
          <a:bodyPr rtlCol="0"/>
          <a:lstStyle>
            <a:lvl1pPr marL="34290" indent="0">
              <a:buFontTx/>
              <a:buNone/>
              <a:defRPr sz="2100">
                <a:latin typeface="Arial" panose="020B0604020202020204" pitchFamily="34" charset="0"/>
              </a:defRPr>
            </a:lvl1pPr>
            <a:lvl2pPr>
              <a:defRPr sz="1800">
                <a:latin typeface="Arial" panose="020B0604020202020204" pitchFamily="34" charset="0"/>
              </a:defRPr>
            </a:lvl2pPr>
            <a:lvl3pPr>
              <a:defRPr sz="1500">
                <a:latin typeface="Arial" panose="020B0604020202020204" pitchFamily="34" charset="0"/>
              </a:defRPr>
            </a:lvl3pPr>
            <a:lvl4pPr>
              <a:defRPr sz="1350">
                <a:latin typeface="Arial" panose="020B0604020202020204" pitchFamily="34" charset="0"/>
              </a:defRPr>
            </a:lvl4pPr>
            <a:lvl5pPr>
              <a:defRPr sz="1350">
                <a:latin typeface="Arial" panose="020B0604020202020204" pitchFamily="34" charset="0"/>
              </a:defRPr>
            </a:lvl5pPr>
            <a:lvl6pPr>
              <a:defRPr sz="1350"/>
            </a:lvl6pPr>
            <a:lvl7pPr>
              <a:defRPr sz="1350"/>
            </a:lvl7pPr>
            <a:lvl8pPr>
              <a:defRPr sz="1350"/>
            </a:lvl8pPr>
            <a:lvl9pPr>
              <a:defRPr sz="135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İçerik Yer Tutucusu 3"/>
          <p:cNvSpPr>
            <a:spLocks noGrp="1"/>
          </p:cNvSpPr>
          <p:nvPr>
            <p:ph sz="half" idx="2" hasCustomPrompt="1"/>
          </p:nvPr>
        </p:nvSpPr>
        <p:spPr>
          <a:xfrm>
            <a:off x="4914900" y="1143001"/>
            <a:ext cx="3619500" cy="3308747"/>
          </a:xfrm>
        </p:spPr>
        <p:txBody>
          <a:bodyPr rtlCol="0"/>
          <a:lstStyle>
            <a:lvl1pPr marL="34290" indent="0">
              <a:buFontTx/>
              <a:buNone/>
              <a:defRPr sz="2100">
                <a:latin typeface="Arial" panose="020B0604020202020204" pitchFamily="34" charset="0"/>
              </a:defRPr>
            </a:lvl1pPr>
            <a:lvl2pPr>
              <a:defRPr sz="1800">
                <a:latin typeface="Arial" panose="020B0604020202020204" pitchFamily="34" charset="0"/>
              </a:defRPr>
            </a:lvl2pPr>
            <a:lvl3pPr>
              <a:defRPr sz="1500">
                <a:latin typeface="Arial" panose="020B0604020202020204" pitchFamily="34" charset="0"/>
              </a:defRPr>
            </a:lvl3pPr>
            <a:lvl4pPr>
              <a:defRPr sz="1350">
                <a:latin typeface="Arial" panose="020B0604020202020204" pitchFamily="34" charset="0"/>
              </a:defRPr>
            </a:lvl4pPr>
            <a:lvl5pPr>
              <a:defRPr sz="1350">
                <a:latin typeface="Arial" panose="020B0604020202020204" pitchFamily="34" charset="0"/>
              </a:defRPr>
            </a:lvl5pPr>
            <a:lvl6pPr>
              <a:defRPr sz="1350"/>
            </a:lvl6pPr>
            <a:lvl7pPr>
              <a:defRPr sz="1350"/>
            </a:lvl7pPr>
            <a:lvl8pPr>
              <a:defRPr sz="1350"/>
            </a:lvl8pPr>
            <a:lvl9pPr>
              <a:defRPr sz="135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5" name="Tarih Yer Tutucusu 4"/>
          <p:cNvSpPr>
            <a:spLocks noGrp="1"/>
          </p:cNvSpPr>
          <p:nvPr>
            <p:ph type="dt" sz="half" idx="10"/>
          </p:nvPr>
        </p:nvSpPr>
        <p:spPr/>
        <p:txBody>
          <a:bodyPr rtlCol="0"/>
          <a:lstStyle>
            <a:lvl1pPr>
              <a:defRPr>
                <a:latin typeface="Arial" panose="020B0604020202020204" pitchFamily="34" charset="0"/>
              </a:defRPr>
            </a:lvl1pPr>
          </a:lstStyle>
          <a:p>
            <a:fld id="{1D8BD707-D9CF-40AE-B4C6-C98DA3205C09}" type="datetimeFigureOut">
              <a:rPr lang="en-US" smtClean="0"/>
              <a:t>10/11/2022</a:t>
            </a:fld>
            <a:endParaRPr lang="en-US"/>
          </a:p>
        </p:txBody>
      </p:sp>
      <p:sp>
        <p:nvSpPr>
          <p:cNvPr id="6" name="Alt Bilgi Yer Tutucusu 5"/>
          <p:cNvSpPr>
            <a:spLocks noGrp="1"/>
          </p:cNvSpPr>
          <p:nvPr>
            <p:ph type="ftr" sz="quarter" idx="11"/>
          </p:nvPr>
        </p:nvSpPr>
        <p:spPr/>
        <p:txBody>
          <a:bodyPr rtlCol="0"/>
          <a:lstStyle>
            <a:lvl1pPr>
              <a:defRPr>
                <a:latin typeface="Arial" panose="020B0604020202020204" pitchFamily="34" charset="0"/>
              </a:defRPr>
            </a:lvl1pPr>
          </a:lstStyle>
          <a:p>
            <a:endParaRPr lang="tr-TR"/>
          </a:p>
        </p:txBody>
      </p:sp>
      <p:sp>
        <p:nvSpPr>
          <p:cNvPr id="7" name="Slayt Numarası Yer Tutucusu 6"/>
          <p:cNvSpPr>
            <a:spLocks noGrp="1"/>
          </p:cNvSpPr>
          <p:nvPr>
            <p:ph type="sldNum" sz="quarter" idx="12"/>
          </p:nvPr>
        </p:nvSpPr>
        <p:spPr/>
        <p:txBody>
          <a:bodyPr rtlCol="0"/>
          <a:lstStyle>
            <a:lvl1pPr>
              <a:defRPr>
                <a:latin typeface="Arial" panose="020B0604020202020204" pitchFamily="34" charset="0"/>
              </a:defRPr>
            </a:lvl1pPr>
          </a:lstStyle>
          <a:p>
            <a:pPr marL="38100">
              <a:lnSpc>
                <a:spcPct val="100000"/>
              </a:lnSpc>
              <a:spcBef>
                <a:spcPts val="75"/>
              </a:spcBef>
            </a:pPr>
            <a:fld id="{81D60167-4931-47E6-BA6A-407CBD079E47}" type="slidenum">
              <a:rPr lang="tr-TR" spc="-175" smtClean="0"/>
              <a:t>‹#›</a:t>
            </a:fld>
            <a:endParaRPr lang="tr-TR" spc="-175" dirty="0"/>
          </a:p>
        </p:txBody>
      </p:sp>
    </p:spTree>
    <p:extLst>
      <p:ext uri="{BB962C8B-B14F-4D97-AF65-F5344CB8AC3E}">
        <p14:creationId xmlns:p14="http://schemas.microsoft.com/office/powerpoint/2010/main" val="139441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hasCustomPrompt="1"/>
          </p:nvPr>
        </p:nvSpPr>
        <p:spPr>
          <a:xfrm>
            <a:off x="457200" y="205979"/>
            <a:ext cx="8229600" cy="857250"/>
          </a:xfrm>
        </p:spPr>
        <p:txBody>
          <a:bodyPr rtlCol="0"/>
          <a:lstStyle>
            <a:lvl1pPr>
              <a:defRPr>
                <a:latin typeface="Arial" panose="020B0604020202020204" pitchFamily="34" charset="0"/>
              </a:defRPr>
            </a:lvl1pPr>
          </a:lstStyle>
          <a:p>
            <a:pPr rtl="0"/>
            <a:r>
              <a:rPr lang="tr-TR"/>
              <a:t>Asıl başlık stilini düzenlemek için tıklayın</a:t>
            </a:r>
            <a:endParaRPr lang="tr-TR" dirty="0"/>
          </a:p>
        </p:txBody>
      </p:sp>
      <p:sp>
        <p:nvSpPr>
          <p:cNvPr id="3" name="Metin Yer Tutucusu 2"/>
          <p:cNvSpPr>
            <a:spLocks noGrp="1"/>
          </p:cNvSpPr>
          <p:nvPr>
            <p:ph type="body" idx="1" hasCustomPrompt="1"/>
          </p:nvPr>
        </p:nvSpPr>
        <p:spPr>
          <a:xfrm>
            <a:off x="457200" y="1151335"/>
            <a:ext cx="4040188" cy="479822"/>
          </a:xfrm>
        </p:spPr>
        <p:txBody>
          <a:bodyPr rtlCol="0" anchor="b"/>
          <a:lstStyle>
            <a:lvl1pPr marL="0" indent="0">
              <a:buNone/>
              <a:defRPr sz="1800" b="1">
                <a:latin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tr-TR"/>
              <a:t>Asıl metin stillerini düzenlemek için tıklayın</a:t>
            </a:r>
            <a:endParaRPr lang="tr-TR" dirty="0"/>
          </a:p>
        </p:txBody>
      </p:sp>
      <p:sp>
        <p:nvSpPr>
          <p:cNvPr id="4" name="İçerik Yer Tutucusu 3"/>
          <p:cNvSpPr>
            <a:spLocks noGrp="1"/>
          </p:cNvSpPr>
          <p:nvPr>
            <p:ph sz="half" idx="2" hasCustomPrompt="1"/>
          </p:nvPr>
        </p:nvSpPr>
        <p:spPr>
          <a:xfrm>
            <a:off x="457200" y="1631156"/>
            <a:ext cx="4040188" cy="2963466"/>
          </a:xfrm>
        </p:spPr>
        <p:txBody>
          <a:bodyPr rtlCol="0"/>
          <a:lstStyle>
            <a:lvl1pPr marL="34290" indent="0">
              <a:buFontTx/>
              <a:buNone/>
              <a:defRPr sz="1800">
                <a:latin typeface="Arial" panose="020B0604020202020204" pitchFamily="34" charset="0"/>
              </a:defRPr>
            </a:lvl1pPr>
            <a:lvl2pPr>
              <a:defRPr sz="1500">
                <a:latin typeface="Arial" panose="020B0604020202020204" pitchFamily="34" charset="0"/>
              </a:defRPr>
            </a:lvl2pPr>
            <a:lvl3pPr>
              <a:defRPr sz="1350">
                <a:latin typeface="Arial" panose="020B0604020202020204" pitchFamily="34" charset="0"/>
              </a:defRPr>
            </a:lvl3pPr>
            <a:lvl4pPr>
              <a:defRPr sz="1200">
                <a:latin typeface="Arial" panose="020B0604020202020204" pitchFamily="34" charset="0"/>
              </a:defRPr>
            </a:lvl4pPr>
            <a:lvl5pPr>
              <a:defRPr sz="1200">
                <a:latin typeface="Arial" panose="020B0604020202020204" pitchFamily="34" charset="0"/>
              </a:defRPr>
            </a:lvl5pPr>
            <a:lvl6pPr>
              <a:defRPr sz="1200"/>
            </a:lvl6pPr>
            <a:lvl7pPr>
              <a:defRPr sz="1200"/>
            </a:lvl7pPr>
            <a:lvl8pPr>
              <a:defRPr sz="1200"/>
            </a:lvl8pPr>
            <a:lvl9pPr>
              <a:defRPr sz="12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5" name="Metin Yer Tutucusu 4"/>
          <p:cNvSpPr>
            <a:spLocks noGrp="1"/>
          </p:cNvSpPr>
          <p:nvPr>
            <p:ph type="body" sz="quarter" idx="3" hasCustomPrompt="1"/>
          </p:nvPr>
        </p:nvSpPr>
        <p:spPr>
          <a:xfrm>
            <a:off x="4645026" y="1151335"/>
            <a:ext cx="4041775" cy="479822"/>
          </a:xfrm>
        </p:spPr>
        <p:txBody>
          <a:bodyPr rtlCol="0" anchor="b"/>
          <a:lstStyle>
            <a:lvl1pPr marL="0" indent="0">
              <a:buNone/>
              <a:defRPr sz="1800" b="1">
                <a:latin typeface="Arial" panose="020B06040202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tr-TR"/>
              <a:t>Asıl metin stillerini düzenlemek için tıklayın</a:t>
            </a:r>
            <a:endParaRPr lang="tr-TR" dirty="0"/>
          </a:p>
        </p:txBody>
      </p:sp>
      <p:sp>
        <p:nvSpPr>
          <p:cNvPr id="6" name="İçerik Yer Tutucusu 5"/>
          <p:cNvSpPr>
            <a:spLocks noGrp="1"/>
          </p:cNvSpPr>
          <p:nvPr>
            <p:ph sz="quarter" idx="4" hasCustomPrompt="1"/>
          </p:nvPr>
        </p:nvSpPr>
        <p:spPr>
          <a:xfrm>
            <a:off x="4645026" y="1631156"/>
            <a:ext cx="4041775" cy="2963466"/>
          </a:xfrm>
        </p:spPr>
        <p:txBody>
          <a:bodyPr rtlCol="0"/>
          <a:lstStyle>
            <a:lvl1pPr marL="34290" indent="0">
              <a:buFontTx/>
              <a:buNone/>
              <a:defRPr sz="1800">
                <a:latin typeface="Arial" panose="020B0604020202020204" pitchFamily="34" charset="0"/>
              </a:defRPr>
            </a:lvl1pPr>
            <a:lvl2pPr>
              <a:defRPr sz="1500">
                <a:latin typeface="Arial" panose="020B0604020202020204" pitchFamily="34" charset="0"/>
              </a:defRPr>
            </a:lvl2pPr>
            <a:lvl3pPr>
              <a:defRPr sz="1350">
                <a:latin typeface="Arial" panose="020B0604020202020204" pitchFamily="34" charset="0"/>
              </a:defRPr>
            </a:lvl3pPr>
            <a:lvl4pPr>
              <a:defRPr sz="1200">
                <a:latin typeface="Arial" panose="020B0604020202020204" pitchFamily="34" charset="0"/>
              </a:defRPr>
            </a:lvl4pPr>
            <a:lvl5pPr>
              <a:defRPr sz="1200">
                <a:latin typeface="Arial" panose="020B0604020202020204" pitchFamily="34" charset="0"/>
              </a:defRPr>
            </a:lvl5pPr>
            <a:lvl6pPr>
              <a:defRPr sz="1200"/>
            </a:lvl6pPr>
            <a:lvl7pPr>
              <a:defRPr sz="1200"/>
            </a:lvl7pPr>
            <a:lvl8pPr>
              <a:defRPr sz="1200"/>
            </a:lvl8pPr>
            <a:lvl9pPr>
              <a:defRPr sz="12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7" name="Tarih Yer Tutucusu 6"/>
          <p:cNvSpPr>
            <a:spLocks noGrp="1"/>
          </p:cNvSpPr>
          <p:nvPr>
            <p:ph type="dt" sz="half" idx="10"/>
          </p:nvPr>
        </p:nvSpPr>
        <p:spPr/>
        <p:txBody>
          <a:bodyPr rtlCol="0"/>
          <a:lstStyle>
            <a:lvl1pPr>
              <a:defRPr>
                <a:latin typeface="Arial" panose="020B0604020202020204" pitchFamily="34" charset="0"/>
              </a:defRPr>
            </a:lvl1pPr>
          </a:lstStyle>
          <a:p>
            <a:fld id="{1D8BD707-D9CF-40AE-B4C6-C98DA3205C09}" type="datetimeFigureOut">
              <a:rPr lang="en-US" smtClean="0"/>
              <a:t>10/11/2022</a:t>
            </a:fld>
            <a:endParaRPr lang="en-US"/>
          </a:p>
        </p:txBody>
      </p:sp>
      <p:sp>
        <p:nvSpPr>
          <p:cNvPr id="8" name="Alt Bilgi Yer Tutucusu 7"/>
          <p:cNvSpPr>
            <a:spLocks noGrp="1"/>
          </p:cNvSpPr>
          <p:nvPr>
            <p:ph type="ftr" sz="quarter" idx="11"/>
          </p:nvPr>
        </p:nvSpPr>
        <p:spPr/>
        <p:txBody>
          <a:bodyPr rtlCol="0"/>
          <a:lstStyle>
            <a:lvl1pPr>
              <a:defRPr>
                <a:latin typeface="Arial" panose="020B0604020202020204" pitchFamily="34" charset="0"/>
              </a:defRPr>
            </a:lvl1pPr>
          </a:lstStyle>
          <a:p>
            <a:endParaRPr lang="tr-TR"/>
          </a:p>
        </p:txBody>
      </p:sp>
      <p:sp>
        <p:nvSpPr>
          <p:cNvPr id="9" name="Slayt Numarası Yer Tutucusu 8"/>
          <p:cNvSpPr>
            <a:spLocks noGrp="1"/>
          </p:cNvSpPr>
          <p:nvPr>
            <p:ph type="sldNum" sz="quarter" idx="12"/>
          </p:nvPr>
        </p:nvSpPr>
        <p:spPr/>
        <p:txBody>
          <a:bodyPr rtlCol="0"/>
          <a:lstStyle>
            <a:lvl1pPr>
              <a:defRPr>
                <a:latin typeface="Arial" panose="020B0604020202020204" pitchFamily="34" charset="0"/>
              </a:defRPr>
            </a:lvl1pPr>
          </a:lstStyle>
          <a:p>
            <a:pPr marL="38100">
              <a:lnSpc>
                <a:spcPct val="100000"/>
              </a:lnSpc>
              <a:spcBef>
                <a:spcPts val="75"/>
              </a:spcBef>
            </a:pPr>
            <a:fld id="{81D60167-4931-47E6-BA6A-407CBD079E47}" type="slidenum">
              <a:rPr lang="tr-TR" spc="-175" smtClean="0"/>
              <a:t>‹#›</a:t>
            </a:fld>
            <a:endParaRPr lang="tr-TR" spc="-175" dirty="0"/>
          </a:p>
        </p:txBody>
      </p:sp>
    </p:spTree>
    <p:extLst>
      <p:ext uri="{BB962C8B-B14F-4D97-AF65-F5344CB8AC3E}">
        <p14:creationId xmlns:p14="http://schemas.microsoft.com/office/powerpoint/2010/main" val="92641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hasCustomPrompt="1"/>
          </p:nvPr>
        </p:nvSpPr>
        <p:spPr/>
        <p:txBody>
          <a:bodyPr rtlCol="0"/>
          <a:lstStyle>
            <a:lvl1pPr>
              <a:defRPr>
                <a:latin typeface="Arial" panose="020B0604020202020204" pitchFamily="34" charset="0"/>
              </a:defRPr>
            </a:lvl1pPr>
          </a:lstStyle>
          <a:p>
            <a:pPr rtl="0"/>
            <a:r>
              <a:rPr lang="tr-TR"/>
              <a:t>Asıl başlık stilini düzenlemek için tıklayın</a:t>
            </a:r>
            <a:endParaRPr lang="tr-TR" dirty="0"/>
          </a:p>
        </p:txBody>
      </p:sp>
      <p:sp>
        <p:nvSpPr>
          <p:cNvPr id="3" name="Tarih Yer Tutucusu 2"/>
          <p:cNvSpPr>
            <a:spLocks noGrp="1"/>
          </p:cNvSpPr>
          <p:nvPr>
            <p:ph type="dt" sz="half" idx="10"/>
          </p:nvPr>
        </p:nvSpPr>
        <p:spPr/>
        <p:txBody>
          <a:bodyPr rtlCol="0"/>
          <a:lstStyle>
            <a:lvl1pPr>
              <a:defRPr>
                <a:latin typeface="Arial" panose="020B0604020202020204" pitchFamily="34" charset="0"/>
              </a:defRPr>
            </a:lvl1pPr>
          </a:lstStyle>
          <a:p>
            <a:fld id="{1D8BD707-D9CF-40AE-B4C6-C98DA3205C09}" type="datetimeFigureOut">
              <a:rPr lang="en-US" smtClean="0"/>
              <a:t>10/11/2022</a:t>
            </a:fld>
            <a:endParaRPr lang="en-US"/>
          </a:p>
        </p:txBody>
      </p:sp>
      <p:sp>
        <p:nvSpPr>
          <p:cNvPr id="4" name="Alt Bilgi Yer Tutucusu 3"/>
          <p:cNvSpPr>
            <a:spLocks noGrp="1"/>
          </p:cNvSpPr>
          <p:nvPr>
            <p:ph type="ftr" sz="quarter" idx="11"/>
          </p:nvPr>
        </p:nvSpPr>
        <p:spPr/>
        <p:txBody>
          <a:bodyPr rtlCol="0"/>
          <a:lstStyle>
            <a:lvl1pPr>
              <a:defRPr>
                <a:latin typeface="Arial" panose="020B0604020202020204" pitchFamily="34" charset="0"/>
              </a:defRPr>
            </a:lvl1pPr>
          </a:lstStyle>
          <a:p>
            <a:endParaRPr lang="tr-TR"/>
          </a:p>
        </p:txBody>
      </p:sp>
      <p:sp>
        <p:nvSpPr>
          <p:cNvPr id="5" name="Slayt Numarası Yer Tutucusu 4"/>
          <p:cNvSpPr>
            <a:spLocks noGrp="1"/>
          </p:cNvSpPr>
          <p:nvPr>
            <p:ph type="sldNum" sz="quarter" idx="12"/>
          </p:nvPr>
        </p:nvSpPr>
        <p:spPr/>
        <p:txBody>
          <a:bodyPr rtlCol="0"/>
          <a:lstStyle>
            <a:lvl1pPr>
              <a:defRPr>
                <a:latin typeface="Arial" panose="020B0604020202020204" pitchFamily="34" charset="0"/>
              </a:defRPr>
            </a:lvl1pPr>
          </a:lstStyle>
          <a:p>
            <a:pPr marL="38100">
              <a:lnSpc>
                <a:spcPct val="100000"/>
              </a:lnSpc>
              <a:spcBef>
                <a:spcPts val="75"/>
              </a:spcBef>
            </a:pPr>
            <a:fld id="{81D60167-4931-47E6-BA6A-407CBD079E47}" type="slidenum">
              <a:rPr lang="tr-TR" spc="-175" smtClean="0"/>
              <a:t>‹#›</a:t>
            </a:fld>
            <a:endParaRPr lang="tr-TR" spc="-175" dirty="0"/>
          </a:p>
        </p:txBody>
      </p:sp>
    </p:spTree>
    <p:extLst>
      <p:ext uri="{BB962C8B-B14F-4D97-AF65-F5344CB8AC3E}">
        <p14:creationId xmlns:p14="http://schemas.microsoft.com/office/powerpoint/2010/main" val="60168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lvl1pPr>
              <a:defRPr>
                <a:latin typeface="Arial" panose="020B0604020202020204" pitchFamily="34" charset="0"/>
              </a:defRPr>
            </a:lvl1pPr>
          </a:lstStyle>
          <a:p>
            <a:fld id="{1D8BD707-D9CF-40AE-B4C6-C98DA3205C09}" type="datetimeFigureOut">
              <a:rPr lang="en-US" smtClean="0"/>
              <a:t>10/11/2022</a:t>
            </a:fld>
            <a:endParaRPr lang="en-US"/>
          </a:p>
        </p:txBody>
      </p:sp>
      <p:sp>
        <p:nvSpPr>
          <p:cNvPr id="3" name="Alt Bilgi Yer Tutucusu 2"/>
          <p:cNvSpPr>
            <a:spLocks noGrp="1"/>
          </p:cNvSpPr>
          <p:nvPr>
            <p:ph type="ftr" sz="quarter" idx="11"/>
          </p:nvPr>
        </p:nvSpPr>
        <p:spPr/>
        <p:txBody>
          <a:bodyPr rtlCol="0"/>
          <a:lstStyle>
            <a:lvl1pPr>
              <a:defRPr>
                <a:latin typeface="Arial" panose="020B0604020202020204" pitchFamily="34" charset="0"/>
              </a:defRPr>
            </a:lvl1pPr>
          </a:lstStyle>
          <a:p>
            <a:endParaRPr lang="tr-TR"/>
          </a:p>
        </p:txBody>
      </p:sp>
      <p:sp>
        <p:nvSpPr>
          <p:cNvPr id="4" name="Slayt Numarası Yer Tutucusu 3"/>
          <p:cNvSpPr>
            <a:spLocks noGrp="1"/>
          </p:cNvSpPr>
          <p:nvPr>
            <p:ph type="sldNum" sz="quarter" idx="12"/>
          </p:nvPr>
        </p:nvSpPr>
        <p:spPr/>
        <p:txBody>
          <a:bodyPr rtlCol="0"/>
          <a:lstStyle>
            <a:lvl1pPr>
              <a:defRPr>
                <a:latin typeface="Arial" panose="020B0604020202020204" pitchFamily="34" charset="0"/>
              </a:defRPr>
            </a:lvl1pPr>
          </a:lstStyle>
          <a:p>
            <a:pPr marL="38100">
              <a:lnSpc>
                <a:spcPct val="100000"/>
              </a:lnSpc>
              <a:spcBef>
                <a:spcPts val="75"/>
              </a:spcBef>
            </a:pPr>
            <a:fld id="{81D60167-4931-47E6-BA6A-407CBD079E47}" type="slidenum">
              <a:rPr lang="tr-TR" spc="-175" smtClean="0"/>
              <a:t>‹#›</a:t>
            </a:fld>
            <a:endParaRPr lang="tr-TR" spc="-175" dirty="0"/>
          </a:p>
        </p:txBody>
      </p:sp>
    </p:spTree>
    <p:extLst>
      <p:ext uri="{BB962C8B-B14F-4D97-AF65-F5344CB8AC3E}">
        <p14:creationId xmlns:p14="http://schemas.microsoft.com/office/powerpoint/2010/main" val="3689431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p:cNvSpPr>
            <a:spLocks noGrp="1"/>
          </p:cNvSpPr>
          <p:nvPr>
            <p:ph type="title" hasCustomPrompt="1"/>
          </p:nvPr>
        </p:nvSpPr>
        <p:spPr>
          <a:xfrm>
            <a:off x="457201" y="204787"/>
            <a:ext cx="3008313" cy="871538"/>
          </a:xfrm>
        </p:spPr>
        <p:txBody>
          <a:bodyPr rtlCol="0"/>
          <a:lstStyle>
            <a:lvl1pPr algn="l">
              <a:defRPr sz="1500" b="1">
                <a:latin typeface="Arial" panose="020B0604020202020204" pitchFamily="34" charset="0"/>
              </a:defRPr>
            </a:lvl1pPr>
          </a:lstStyle>
          <a:p>
            <a:pPr rtl="0"/>
            <a:r>
              <a:rPr lang="tr-TR"/>
              <a:t>Asıl başlık stilini düzenlemek için tıklayın</a:t>
            </a:r>
            <a:endParaRPr lang="tr-TR" dirty="0"/>
          </a:p>
        </p:txBody>
      </p:sp>
      <p:sp>
        <p:nvSpPr>
          <p:cNvPr id="3" name="İçerik Yer Tutucusu 2"/>
          <p:cNvSpPr>
            <a:spLocks noGrp="1"/>
          </p:cNvSpPr>
          <p:nvPr>
            <p:ph idx="1" hasCustomPrompt="1"/>
          </p:nvPr>
        </p:nvSpPr>
        <p:spPr>
          <a:xfrm>
            <a:off x="3575050" y="204788"/>
            <a:ext cx="5111750" cy="4389835"/>
          </a:xfrm>
        </p:spPr>
        <p:txBody>
          <a:bodyPr rtlCol="0"/>
          <a:lstStyle>
            <a:lvl1pPr marL="34290" indent="0">
              <a:buFontTx/>
              <a:buNone/>
              <a:defRPr sz="2400">
                <a:latin typeface="Arial" panose="020B0604020202020204" pitchFamily="34" charset="0"/>
              </a:defRPr>
            </a:lvl1pPr>
            <a:lvl2pPr>
              <a:defRPr sz="2100">
                <a:latin typeface="Arial" panose="020B0604020202020204" pitchFamily="34" charset="0"/>
              </a:defRPr>
            </a:lvl2pPr>
            <a:lvl3pPr>
              <a:defRPr sz="1800">
                <a:latin typeface="Arial" panose="020B0604020202020204" pitchFamily="34" charset="0"/>
              </a:defRPr>
            </a:lvl3pPr>
            <a:lvl4pPr>
              <a:defRPr sz="1500">
                <a:latin typeface="Arial" panose="020B0604020202020204" pitchFamily="34" charset="0"/>
              </a:defRPr>
            </a:lvl4pPr>
            <a:lvl5pPr>
              <a:defRPr sz="1500">
                <a:latin typeface="Arial" panose="020B0604020202020204" pitchFamily="34" charset="0"/>
              </a:defRPr>
            </a:lvl5pPr>
            <a:lvl6pPr>
              <a:defRPr sz="1500"/>
            </a:lvl6pPr>
            <a:lvl7pPr>
              <a:defRPr sz="1500"/>
            </a:lvl7pPr>
            <a:lvl8pPr>
              <a:defRPr sz="1500"/>
            </a:lvl8pPr>
            <a:lvl9pPr>
              <a:defRPr sz="1500"/>
            </a:lvl9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Metin Yer Tutucusu 3"/>
          <p:cNvSpPr>
            <a:spLocks noGrp="1"/>
          </p:cNvSpPr>
          <p:nvPr>
            <p:ph type="body" sz="half" idx="2" hasCustomPrompt="1"/>
          </p:nvPr>
        </p:nvSpPr>
        <p:spPr>
          <a:xfrm>
            <a:off x="457201" y="1076326"/>
            <a:ext cx="3008313" cy="3518297"/>
          </a:xfrm>
        </p:spPr>
        <p:txBody>
          <a:bodyPr rtlCol="0"/>
          <a:lstStyle>
            <a:lvl1pPr marL="0" indent="0">
              <a:buNone/>
              <a:defRPr sz="1050">
                <a:latin typeface="Arial" panose="020B0604020202020204" pitchFamily="34"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rtl="0"/>
            <a:r>
              <a:rPr lang="tr-TR"/>
              <a:t>Asıl metin stillerini düzenlemek için tıklayın</a:t>
            </a:r>
            <a:endParaRPr lang="tr-TR" dirty="0"/>
          </a:p>
        </p:txBody>
      </p:sp>
      <p:sp>
        <p:nvSpPr>
          <p:cNvPr id="5" name="Tarih Yer Tutucusu 4"/>
          <p:cNvSpPr>
            <a:spLocks noGrp="1"/>
          </p:cNvSpPr>
          <p:nvPr>
            <p:ph type="dt" sz="half" idx="10"/>
          </p:nvPr>
        </p:nvSpPr>
        <p:spPr/>
        <p:txBody>
          <a:bodyPr rtlCol="0"/>
          <a:lstStyle>
            <a:lvl1pPr>
              <a:defRPr>
                <a:latin typeface="Arial" panose="020B0604020202020204" pitchFamily="34" charset="0"/>
              </a:defRPr>
            </a:lvl1pPr>
          </a:lstStyle>
          <a:p>
            <a:fld id="{1D8BD707-D9CF-40AE-B4C6-C98DA3205C09}" type="datetimeFigureOut">
              <a:rPr lang="en-US" smtClean="0"/>
              <a:t>10/11/2022</a:t>
            </a:fld>
            <a:endParaRPr lang="en-US"/>
          </a:p>
        </p:txBody>
      </p:sp>
      <p:sp>
        <p:nvSpPr>
          <p:cNvPr id="6" name="Alt Bilgi Yer Tutucusu 5"/>
          <p:cNvSpPr>
            <a:spLocks noGrp="1"/>
          </p:cNvSpPr>
          <p:nvPr>
            <p:ph type="ftr" sz="quarter" idx="11"/>
          </p:nvPr>
        </p:nvSpPr>
        <p:spPr/>
        <p:txBody>
          <a:bodyPr rtlCol="0"/>
          <a:lstStyle>
            <a:lvl1pPr>
              <a:defRPr>
                <a:latin typeface="Arial" panose="020B0604020202020204" pitchFamily="34" charset="0"/>
              </a:defRPr>
            </a:lvl1pPr>
          </a:lstStyle>
          <a:p>
            <a:endParaRPr lang="tr-TR"/>
          </a:p>
        </p:txBody>
      </p:sp>
      <p:sp>
        <p:nvSpPr>
          <p:cNvPr id="7" name="Slayt Numarası Yer Tutucusu 6"/>
          <p:cNvSpPr>
            <a:spLocks noGrp="1"/>
          </p:cNvSpPr>
          <p:nvPr>
            <p:ph type="sldNum" sz="quarter" idx="12"/>
          </p:nvPr>
        </p:nvSpPr>
        <p:spPr/>
        <p:txBody>
          <a:bodyPr rtlCol="0"/>
          <a:lstStyle>
            <a:lvl1pPr>
              <a:defRPr>
                <a:latin typeface="Arial" panose="020B0604020202020204" pitchFamily="34" charset="0"/>
              </a:defRPr>
            </a:lvl1pPr>
          </a:lstStyle>
          <a:p>
            <a:pPr marL="38100">
              <a:lnSpc>
                <a:spcPct val="100000"/>
              </a:lnSpc>
              <a:spcBef>
                <a:spcPts val="75"/>
              </a:spcBef>
            </a:pPr>
            <a:fld id="{81D60167-4931-47E6-BA6A-407CBD079E47}" type="slidenum">
              <a:rPr lang="tr-TR" spc="-175" smtClean="0"/>
              <a:t>‹#›</a:t>
            </a:fld>
            <a:endParaRPr lang="tr-TR" spc="-175" dirty="0"/>
          </a:p>
        </p:txBody>
      </p:sp>
    </p:spTree>
    <p:extLst>
      <p:ext uri="{BB962C8B-B14F-4D97-AF65-F5344CB8AC3E}">
        <p14:creationId xmlns:p14="http://schemas.microsoft.com/office/powerpoint/2010/main" val="874455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p:cNvSpPr>
            <a:spLocks noGrp="1"/>
          </p:cNvSpPr>
          <p:nvPr>
            <p:ph type="title" hasCustomPrompt="1"/>
          </p:nvPr>
        </p:nvSpPr>
        <p:spPr>
          <a:xfrm>
            <a:off x="1792288" y="3600450"/>
            <a:ext cx="5486400" cy="425054"/>
          </a:xfrm>
        </p:spPr>
        <p:txBody>
          <a:bodyPr rtlCol="0"/>
          <a:lstStyle>
            <a:lvl1pPr algn="l">
              <a:defRPr sz="1500" b="1">
                <a:latin typeface="Arial" panose="020B0604020202020204" pitchFamily="34" charset="0"/>
              </a:defRPr>
            </a:lvl1pPr>
          </a:lstStyle>
          <a:p>
            <a:pPr rtl="0"/>
            <a:r>
              <a:rPr lang="tr-TR"/>
              <a:t>Asıl başlık stilini düzenlemek için tıklayın</a:t>
            </a:r>
            <a:endParaRPr lang="tr-TR" dirty="0"/>
          </a:p>
        </p:txBody>
      </p:sp>
      <p:sp>
        <p:nvSpPr>
          <p:cNvPr id="3" name="Resim Yer Tutucusu 2" descr="Resim eklemek için boş yer tutucu. Yer tutucuya tıklayın ve eklemek istediğiniz resmi seçin"/>
          <p:cNvSpPr>
            <a:spLocks noGrp="1"/>
          </p:cNvSpPr>
          <p:nvPr>
            <p:ph type="pic" idx="1" hasCustomPrompt="1"/>
          </p:nvPr>
        </p:nvSpPr>
        <p:spPr>
          <a:xfrm>
            <a:off x="1792288" y="459581"/>
            <a:ext cx="5486400" cy="3086100"/>
          </a:xfrm>
        </p:spPr>
        <p:txBody>
          <a:bodyPr rtlCol="0"/>
          <a:lstStyle>
            <a:lvl1pPr marL="0" indent="0">
              <a:buNone/>
              <a:defRPr sz="2400">
                <a:latin typeface="Arial" panose="020B0604020202020204" pitchFamily="34" charset="0"/>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rtl="0"/>
            <a:r>
              <a:rPr lang="tr-TR"/>
              <a:t>Resim eklemek için simgeye tıklayın</a:t>
            </a:r>
            <a:endParaRPr lang="tr-TR" dirty="0"/>
          </a:p>
        </p:txBody>
      </p:sp>
      <p:sp>
        <p:nvSpPr>
          <p:cNvPr id="4" name="Metin Yer Tutucusu 3"/>
          <p:cNvSpPr>
            <a:spLocks noGrp="1"/>
          </p:cNvSpPr>
          <p:nvPr>
            <p:ph type="body" sz="half" idx="2" hasCustomPrompt="1"/>
          </p:nvPr>
        </p:nvSpPr>
        <p:spPr>
          <a:xfrm>
            <a:off x="1792288" y="4025503"/>
            <a:ext cx="5486400" cy="603647"/>
          </a:xfrm>
        </p:spPr>
        <p:txBody>
          <a:bodyPr rtlCol="0"/>
          <a:lstStyle>
            <a:lvl1pPr marL="0" indent="0">
              <a:buNone/>
              <a:defRPr sz="1050">
                <a:latin typeface="Arial" panose="020B0604020202020204" pitchFamily="34"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rtl="0"/>
            <a:r>
              <a:rPr lang="tr-TR"/>
              <a:t>Asıl metin stillerini düzenlemek için tıklayın</a:t>
            </a:r>
            <a:endParaRPr lang="tr-TR" dirty="0"/>
          </a:p>
        </p:txBody>
      </p:sp>
      <p:sp>
        <p:nvSpPr>
          <p:cNvPr id="5" name="Tarih Yer Tutucusu 4"/>
          <p:cNvSpPr>
            <a:spLocks noGrp="1"/>
          </p:cNvSpPr>
          <p:nvPr>
            <p:ph type="dt" sz="half" idx="10"/>
          </p:nvPr>
        </p:nvSpPr>
        <p:spPr/>
        <p:txBody>
          <a:bodyPr rtlCol="0"/>
          <a:lstStyle>
            <a:lvl1pPr>
              <a:defRPr>
                <a:latin typeface="Arial" panose="020B0604020202020204" pitchFamily="34" charset="0"/>
              </a:defRPr>
            </a:lvl1pPr>
          </a:lstStyle>
          <a:p>
            <a:fld id="{1D8BD707-D9CF-40AE-B4C6-C98DA3205C09}" type="datetimeFigureOut">
              <a:rPr lang="en-US" smtClean="0"/>
              <a:t>10/11/2022</a:t>
            </a:fld>
            <a:endParaRPr lang="en-US"/>
          </a:p>
        </p:txBody>
      </p:sp>
      <p:sp>
        <p:nvSpPr>
          <p:cNvPr id="6" name="Alt Bilgi Yer Tutucusu 5"/>
          <p:cNvSpPr>
            <a:spLocks noGrp="1"/>
          </p:cNvSpPr>
          <p:nvPr>
            <p:ph type="ftr" sz="quarter" idx="11"/>
          </p:nvPr>
        </p:nvSpPr>
        <p:spPr/>
        <p:txBody>
          <a:bodyPr rtlCol="0"/>
          <a:lstStyle>
            <a:lvl1pPr>
              <a:defRPr>
                <a:latin typeface="Arial" panose="020B0604020202020204" pitchFamily="34" charset="0"/>
              </a:defRPr>
            </a:lvl1pPr>
          </a:lstStyle>
          <a:p>
            <a:endParaRPr lang="tr-TR"/>
          </a:p>
        </p:txBody>
      </p:sp>
      <p:sp>
        <p:nvSpPr>
          <p:cNvPr id="7" name="Slayt Numarası Yer Tutucusu 6"/>
          <p:cNvSpPr>
            <a:spLocks noGrp="1"/>
          </p:cNvSpPr>
          <p:nvPr>
            <p:ph type="sldNum" sz="quarter" idx="12"/>
          </p:nvPr>
        </p:nvSpPr>
        <p:spPr/>
        <p:txBody>
          <a:bodyPr rtlCol="0"/>
          <a:lstStyle>
            <a:lvl1pPr>
              <a:defRPr>
                <a:latin typeface="Arial" panose="020B0604020202020204" pitchFamily="34" charset="0"/>
              </a:defRPr>
            </a:lvl1pPr>
          </a:lstStyle>
          <a:p>
            <a:pPr marL="38100">
              <a:lnSpc>
                <a:spcPct val="100000"/>
              </a:lnSpc>
              <a:spcBef>
                <a:spcPts val="75"/>
              </a:spcBef>
            </a:pPr>
            <a:fld id="{81D60167-4931-47E6-BA6A-407CBD079E47}" type="slidenum">
              <a:rPr lang="tr-TR" spc="-175" smtClean="0"/>
              <a:t>‹#›</a:t>
            </a:fld>
            <a:endParaRPr lang="tr-TR" spc="-175" dirty="0"/>
          </a:p>
        </p:txBody>
      </p:sp>
    </p:spTree>
    <p:extLst>
      <p:ext uri="{BB962C8B-B14F-4D97-AF65-F5344CB8AC3E}">
        <p14:creationId xmlns:p14="http://schemas.microsoft.com/office/powerpoint/2010/main" val="965236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Çizgi 2"/>
          <p:cNvSpPr>
            <a:spLocks noChangeShapeType="1"/>
          </p:cNvSpPr>
          <p:nvPr/>
        </p:nvSpPr>
        <p:spPr bwMode="auto">
          <a:xfrm>
            <a:off x="7962900" y="114300"/>
            <a:ext cx="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tr-TR" sz="1350" dirty="0">
              <a:latin typeface="Arial" panose="020B0604020202020204" pitchFamily="34" charset="0"/>
            </a:endParaRPr>
          </a:p>
        </p:txBody>
      </p:sp>
      <p:grpSp>
        <p:nvGrpSpPr>
          <p:cNvPr id="46088" name="Grup 8"/>
          <p:cNvGrpSpPr>
            <a:grpSpLocks/>
          </p:cNvGrpSpPr>
          <p:nvPr/>
        </p:nvGrpSpPr>
        <p:grpSpPr bwMode="auto">
          <a:xfrm>
            <a:off x="8153401" y="114300"/>
            <a:ext cx="792163" cy="971550"/>
            <a:chOff x="5136" y="960"/>
            <a:chExt cx="528" cy="864"/>
          </a:xfrm>
        </p:grpSpPr>
        <p:sp>
          <p:nvSpPr>
            <p:cNvPr id="46089"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6090"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6091"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6092"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6093"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6094"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6095"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6096"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6097"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6098"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6099"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6100"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6101"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6102"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6103"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6104"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6105"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6106"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6107"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6108"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6109"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6110"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6111"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6112"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6113"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6114"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6115"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6116"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6117"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6118"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sp>
          <p:nvSpPr>
            <p:cNvPr id="46119"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tr-TR" sz="1350" dirty="0">
                <a:latin typeface="Arial" panose="020B0604020202020204" pitchFamily="34" charset="0"/>
              </a:endParaRPr>
            </a:p>
          </p:txBody>
        </p:sp>
      </p:grpSp>
      <p:sp>
        <p:nvSpPr>
          <p:cNvPr id="46083" name="Başlık Yer Tutucusu 1"/>
          <p:cNvSpPr>
            <a:spLocks noGrp="1" noChangeArrowheads="1"/>
          </p:cNvSpPr>
          <p:nvPr>
            <p:ph type="title"/>
          </p:nvPr>
        </p:nvSpPr>
        <p:spPr bwMode="auto">
          <a:xfrm>
            <a:off x="228600" y="171450"/>
            <a:ext cx="769620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prstTxWarp prst="textNoShape">
              <a:avLst/>
            </a:prstTxWarp>
          </a:bodyPr>
          <a:lstStyle/>
          <a:p>
            <a:pPr lvl="0" rtl="0"/>
            <a:r>
              <a:rPr lang="tr-TR"/>
              <a:t>Asıl başlık stilini düzenlemek için tıklayın</a:t>
            </a:r>
            <a:endParaRPr lang="tr-TR" dirty="0"/>
          </a:p>
        </p:txBody>
      </p:sp>
      <p:sp>
        <p:nvSpPr>
          <p:cNvPr id="46084" name="Metin Yer Tutucusu 2"/>
          <p:cNvSpPr>
            <a:spLocks noGrp="1" noChangeArrowheads="1"/>
          </p:cNvSpPr>
          <p:nvPr>
            <p:ph type="body" idx="1"/>
          </p:nvPr>
        </p:nvSpPr>
        <p:spPr bwMode="auto">
          <a:xfrm>
            <a:off x="1143000" y="1143001"/>
            <a:ext cx="7391400" cy="3308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p>
          <a:p>
            <a:pPr lvl="8" rtl="0"/>
            <a:endParaRPr lang="tr-TR" altLang="en-US"/>
          </a:p>
          <a:p>
            <a:pPr lvl="8" rtl="0"/>
            <a:endParaRPr lang="tr-TR" altLang="en-US" dirty="0"/>
          </a:p>
        </p:txBody>
      </p:sp>
      <p:sp>
        <p:nvSpPr>
          <p:cNvPr id="46085" name="Tarih Yer Tutucusu 3"/>
          <p:cNvSpPr>
            <a:spLocks noGrp="1" noChangeArrowheads="1"/>
          </p:cNvSpPr>
          <p:nvPr>
            <p:ph type="dt" sz="half" idx="2"/>
          </p:nvPr>
        </p:nvSpPr>
        <p:spPr bwMode="auto">
          <a:xfrm>
            <a:off x="457200" y="4686300"/>
            <a:ext cx="21336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lvl1pPr>
              <a:spcBef>
                <a:spcPct val="0"/>
              </a:spcBef>
              <a:buClrTx/>
              <a:buSzTx/>
              <a:buFontTx/>
              <a:buNone/>
              <a:defRPr sz="750">
                <a:latin typeface="Arial" panose="020B0604020202020204" pitchFamily="34" charset="0"/>
              </a:defRPr>
            </a:lvl1pPr>
          </a:lstStyle>
          <a:p>
            <a:fld id="{1D8BD707-D9CF-40AE-B4C6-C98DA3205C09}" type="datetimeFigureOut">
              <a:rPr lang="en-US" smtClean="0"/>
              <a:t>10/11/2022</a:t>
            </a:fld>
            <a:endParaRPr lang="en-US"/>
          </a:p>
        </p:txBody>
      </p:sp>
      <p:sp>
        <p:nvSpPr>
          <p:cNvPr id="46086" name="Alt Bilgi Yer Tutucusu 4"/>
          <p:cNvSpPr>
            <a:spLocks noGrp="1" noChangeArrowheads="1"/>
          </p:cNvSpPr>
          <p:nvPr>
            <p:ph type="ftr" sz="quarter" idx="3"/>
          </p:nvPr>
        </p:nvSpPr>
        <p:spPr bwMode="auto">
          <a:xfrm>
            <a:off x="3124200" y="4686300"/>
            <a:ext cx="28956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lvl1pPr algn="ctr">
              <a:spcBef>
                <a:spcPct val="0"/>
              </a:spcBef>
              <a:buClrTx/>
              <a:buSzTx/>
              <a:buFontTx/>
              <a:buNone/>
              <a:defRPr sz="750">
                <a:latin typeface="Arial" panose="020B0604020202020204" pitchFamily="34" charset="0"/>
              </a:defRPr>
            </a:lvl1pPr>
          </a:lstStyle>
          <a:p>
            <a:endParaRPr lang="tr-TR"/>
          </a:p>
        </p:txBody>
      </p:sp>
      <p:sp>
        <p:nvSpPr>
          <p:cNvPr id="46087" name="Slayt Numarası Yer Tutucusu 5"/>
          <p:cNvSpPr>
            <a:spLocks noGrp="1" noChangeArrowheads="1"/>
          </p:cNvSpPr>
          <p:nvPr>
            <p:ph type="sldNum" sz="quarter" idx="4"/>
          </p:nvPr>
        </p:nvSpPr>
        <p:spPr bwMode="auto">
          <a:xfrm>
            <a:off x="6553200" y="4686300"/>
            <a:ext cx="21336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lvl1pPr algn="r">
              <a:spcBef>
                <a:spcPct val="0"/>
              </a:spcBef>
              <a:buClrTx/>
              <a:buSzTx/>
              <a:buFontTx/>
              <a:buNone/>
              <a:defRPr sz="750">
                <a:latin typeface="Arial" panose="020B0604020202020204" pitchFamily="34" charset="0"/>
              </a:defRPr>
            </a:lvl1pPr>
          </a:lstStyle>
          <a:p>
            <a:pPr marL="38100">
              <a:lnSpc>
                <a:spcPct val="100000"/>
              </a:lnSpc>
              <a:spcBef>
                <a:spcPts val="75"/>
              </a:spcBef>
            </a:pPr>
            <a:fld id="{81D60167-4931-47E6-BA6A-407CBD079E47}" type="slidenum">
              <a:rPr lang="tr-TR" spc="-175" smtClean="0"/>
              <a:t>‹#›</a:t>
            </a:fld>
            <a:endParaRPr lang="tr-TR" spc="-175" dirty="0"/>
          </a:p>
        </p:txBody>
      </p:sp>
    </p:spTree>
    <p:extLst>
      <p:ext uri="{BB962C8B-B14F-4D97-AF65-F5344CB8AC3E}">
        <p14:creationId xmlns:p14="http://schemas.microsoft.com/office/powerpoint/2010/main" val="4267995568"/>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Lst>
  <p:txStyles>
    <p:titleStyle>
      <a:lvl1pPr algn="l" rtl="0" eaLnBrk="1" fontAlgn="base" hangingPunct="1">
        <a:spcBef>
          <a:spcPct val="0"/>
        </a:spcBef>
        <a:spcAft>
          <a:spcPct val="0"/>
        </a:spcAft>
        <a:defRPr sz="2700" b="1">
          <a:solidFill>
            <a:schemeClr val="tx2"/>
          </a:solidFill>
          <a:latin typeface="Arial" panose="020B0604020202020204" pitchFamily="34" charset="0"/>
          <a:ea typeface="+mj-ea"/>
          <a:cs typeface="+mj-cs"/>
        </a:defRPr>
      </a:lvl1pPr>
      <a:lvl2pPr algn="l" rtl="0" eaLnBrk="1" fontAlgn="base" hangingPunct="1">
        <a:spcBef>
          <a:spcPct val="0"/>
        </a:spcBef>
        <a:spcAft>
          <a:spcPct val="0"/>
        </a:spcAft>
        <a:defRPr sz="2700" b="1">
          <a:solidFill>
            <a:schemeClr val="tx2"/>
          </a:solidFill>
          <a:latin typeface="Arial" charset="0"/>
        </a:defRPr>
      </a:lvl2pPr>
      <a:lvl3pPr algn="l" rtl="0" eaLnBrk="1" fontAlgn="base" hangingPunct="1">
        <a:spcBef>
          <a:spcPct val="0"/>
        </a:spcBef>
        <a:spcAft>
          <a:spcPct val="0"/>
        </a:spcAft>
        <a:defRPr sz="2700" b="1">
          <a:solidFill>
            <a:schemeClr val="tx2"/>
          </a:solidFill>
          <a:latin typeface="Arial" charset="0"/>
        </a:defRPr>
      </a:lvl3pPr>
      <a:lvl4pPr algn="l" rtl="0" eaLnBrk="1" fontAlgn="base" hangingPunct="1">
        <a:spcBef>
          <a:spcPct val="0"/>
        </a:spcBef>
        <a:spcAft>
          <a:spcPct val="0"/>
        </a:spcAft>
        <a:defRPr sz="2700" b="1">
          <a:solidFill>
            <a:schemeClr val="tx2"/>
          </a:solidFill>
          <a:latin typeface="Arial" charset="0"/>
        </a:defRPr>
      </a:lvl4pPr>
      <a:lvl5pPr algn="l" rtl="0" eaLnBrk="1" fontAlgn="base" hangingPunct="1">
        <a:spcBef>
          <a:spcPct val="0"/>
        </a:spcBef>
        <a:spcAft>
          <a:spcPct val="0"/>
        </a:spcAft>
        <a:defRPr sz="2700" b="1">
          <a:solidFill>
            <a:schemeClr val="tx2"/>
          </a:solidFill>
          <a:latin typeface="Arial" charset="0"/>
        </a:defRPr>
      </a:lvl5pPr>
      <a:lvl6pPr marL="342900" algn="l" rtl="0" eaLnBrk="1" fontAlgn="base" hangingPunct="1">
        <a:spcBef>
          <a:spcPct val="0"/>
        </a:spcBef>
        <a:spcAft>
          <a:spcPct val="0"/>
        </a:spcAft>
        <a:defRPr sz="2700" b="1">
          <a:solidFill>
            <a:schemeClr val="tx2"/>
          </a:solidFill>
          <a:latin typeface="Arial" charset="0"/>
        </a:defRPr>
      </a:lvl6pPr>
      <a:lvl7pPr marL="685800" algn="l" rtl="0" eaLnBrk="1" fontAlgn="base" hangingPunct="1">
        <a:spcBef>
          <a:spcPct val="0"/>
        </a:spcBef>
        <a:spcAft>
          <a:spcPct val="0"/>
        </a:spcAft>
        <a:defRPr sz="2700" b="1">
          <a:solidFill>
            <a:schemeClr val="tx2"/>
          </a:solidFill>
          <a:latin typeface="Arial" charset="0"/>
        </a:defRPr>
      </a:lvl7pPr>
      <a:lvl8pPr marL="1028700" algn="l" rtl="0" eaLnBrk="1" fontAlgn="base" hangingPunct="1">
        <a:spcBef>
          <a:spcPct val="0"/>
        </a:spcBef>
        <a:spcAft>
          <a:spcPct val="0"/>
        </a:spcAft>
        <a:defRPr sz="2700" b="1">
          <a:solidFill>
            <a:schemeClr val="tx2"/>
          </a:solidFill>
          <a:latin typeface="Arial" charset="0"/>
        </a:defRPr>
      </a:lvl8pPr>
      <a:lvl9pPr marL="1371600" algn="l" rtl="0" eaLnBrk="1" fontAlgn="base" hangingPunct="1">
        <a:spcBef>
          <a:spcPct val="0"/>
        </a:spcBef>
        <a:spcAft>
          <a:spcPct val="0"/>
        </a:spcAft>
        <a:defRPr sz="2700" b="1">
          <a:solidFill>
            <a:schemeClr val="tx2"/>
          </a:solidFill>
          <a:latin typeface="Arial" charset="0"/>
        </a:defRPr>
      </a:lvl9pPr>
    </p:titleStyle>
    <p:bodyStyle>
      <a:lvl1pPr marL="34290" indent="0" algn="l" rtl="0" eaLnBrk="1" fontAlgn="base" hangingPunct="1">
        <a:spcBef>
          <a:spcPct val="25000"/>
        </a:spcBef>
        <a:spcAft>
          <a:spcPct val="0"/>
        </a:spcAft>
        <a:buClr>
          <a:schemeClr val="tx2"/>
        </a:buClr>
        <a:buSzPct val="120000"/>
        <a:buFontTx/>
        <a:buNone/>
        <a:defRPr sz="2025">
          <a:solidFill>
            <a:schemeClr val="tx1"/>
          </a:solidFill>
          <a:latin typeface="Arial" panose="020B0604020202020204" pitchFamily="34" charset="0"/>
          <a:ea typeface="+mn-ea"/>
          <a:cs typeface="+mn-cs"/>
        </a:defRPr>
      </a:lvl1pPr>
      <a:lvl2pPr marL="519113" indent="-260747" algn="l" rtl="0" eaLnBrk="1" fontAlgn="base" hangingPunct="1">
        <a:spcBef>
          <a:spcPct val="0"/>
        </a:spcBef>
        <a:spcAft>
          <a:spcPct val="25000"/>
        </a:spcAft>
        <a:buClr>
          <a:schemeClr val="accent2">
            <a:lumMod val="75000"/>
          </a:schemeClr>
        </a:buClr>
        <a:buSzPct val="55000"/>
        <a:buFont typeface="Wingdings" pitchFamily="2" charset="2"/>
        <a:buChar char="l"/>
        <a:defRPr sz="1800">
          <a:solidFill>
            <a:schemeClr val="tx1"/>
          </a:solidFill>
          <a:latin typeface="Arial" panose="020B0604020202020204" pitchFamily="34" charset="0"/>
        </a:defRPr>
      </a:lvl2pPr>
      <a:lvl3pPr marL="740569" indent="-220266" algn="l" rtl="0" eaLnBrk="1" fontAlgn="base" hangingPunct="1">
        <a:spcBef>
          <a:spcPct val="0"/>
        </a:spcBef>
        <a:spcAft>
          <a:spcPct val="25000"/>
        </a:spcAft>
        <a:buClr>
          <a:schemeClr val="accent1">
            <a:lumMod val="50000"/>
          </a:schemeClr>
        </a:buClr>
        <a:buSzPct val="50000"/>
        <a:buFont typeface="Wingdings" pitchFamily="2" charset="2"/>
        <a:buChar char="l"/>
        <a:defRPr sz="1650">
          <a:solidFill>
            <a:schemeClr val="tx1"/>
          </a:solidFill>
          <a:latin typeface="Arial" panose="020B0604020202020204" pitchFamily="34" charset="0"/>
        </a:defRPr>
      </a:lvl3pPr>
      <a:lvl4pPr marL="960835" indent="-219075" algn="l" rtl="0" eaLnBrk="1" fontAlgn="base" hangingPunct="1">
        <a:spcBef>
          <a:spcPct val="20000"/>
        </a:spcBef>
        <a:spcAft>
          <a:spcPct val="0"/>
        </a:spcAft>
        <a:buClr>
          <a:schemeClr val="tx2">
            <a:lumMod val="75000"/>
          </a:schemeClr>
        </a:buClr>
        <a:buSzPct val="75000"/>
        <a:buFont typeface="Wingdings" pitchFamily="2" charset="2"/>
        <a:buChar char="§"/>
        <a:defRPr sz="1500">
          <a:solidFill>
            <a:schemeClr val="tx1"/>
          </a:solidFill>
          <a:latin typeface="Arial" panose="020B0604020202020204" pitchFamily="34" charset="0"/>
        </a:defRPr>
      </a:lvl4pPr>
      <a:lvl5pPr marL="1198960" indent="-236935" algn="l" rtl="0" eaLnBrk="1" fontAlgn="base" hangingPunct="1">
        <a:spcBef>
          <a:spcPct val="20000"/>
        </a:spcBef>
        <a:spcAft>
          <a:spcPct val="0"/>
        </a:spcAft>
        <a:buClr>
          <a:schemeClr val="accent3">
            <a:lumMod val="50000"/>
          </a:schemeClr>
        </a:buClr>
        <a:buSzPct val="80000"/>
        <a:buFont typeface="Wingdings" pitchFamily="2" charset="2"/>
        <a:buChar char="§"/>
        <a:defRPr sz="1500">
          <a:solidFill>
            <a:schemeClr val="tx1"/>
          </a:solidFill>
          <a:latin typeface="Arial" panose="020B0604020202020204" pitchFamily="34" charset="0"/>
        </a:defRPr>
      </a:lvl5pPr>
      <a:lvl6pPr marL="1440180" indent="-236935" algn="l" rtl="0" eaLnBrk="1" fontAlgn="base" hangingPunct="1">
        <a:spcBef>
          <a:spcPct val="20000"/>
        </a:spcBef>
        <a:spcAft>
          <a:spcPct val="0"/>
        </a:spcAft>
        <a:buClr>
          <a:schemeClr val="accent6">
            <a:lumMod val="50000"/>
          </a:schemeClr>
        </a:buClr>
        <a:buSzPct val="80000"/>
        <a:buFont typeface="Wingdings" pitchFamily="2" charset="2"/>
        <a:buChar char="§"/>
        <a:defRPr sz="1500">
          <a:solidFill>
            <a:schemeClr val="tx1"/>
          </a:solidFill>
          <a:latin typeface="+mn-lt"/>
        </a:defRPr>
      </a:lvl6pPr>
      <a:lvl7pPr marL="1680210" indent="-236935" algn="l" rtl="0" eaLnBrk="1" fontAlgn="base" hangingPunct="1">
        <a:spcBef>
          <a:spcPct val="20000"/>
        </a:spcBef>
        <a:spcAft>
          <a:spcPct val="0"/>
        </a:spcAft>
        <a:buClr>
          <a:schemeClr val="accent2">
            <a:lumMod val="50000"/>
          </a:schemeClr>
        </a:buClr>
        <a:buSzPct val="80000"/>
        <a:buFont typeface="Wingdings" pitchFamily="2" charset="2"/>
        <a:buChar char="§"/>
        <a:defRPr sz="1500">
          <a:solidFill>
            <a:schemeClr val="tx1"/>
          </a:solidFill>
          <a:latin typeface="+mn-lt"/>
        </a:defRPr>
      </a:lvl7pPr>
      <a:lvl8pPr marL="1988820" indent="-236935" algn="l" rtl="0" eaLnBrk="1" fontAlgn="base" hangingPunct="1">
        <a:spcBef>
          <a:spcPct val="20000"/>
        </a:spcBef>
        <a:spcAft>
          <a:spcPct val="0"/>
        </a:spcAft>
        <a:buClr>
          <a:schemeClr val="bg2">
            <a:lumMod val="75000"/>
          </a:schemeClr>
        </a:buClr>
        <a:buSzPct val="80000"/>
        <a:buFont typeface="Wingdings" pitchFamily="2" charset="2"/>
        <a:buChar char="§"/>
        <a:defRPr sz="1500">
          <a:solidFill>
            <a:schemeClr val="tx1"/>
          </a:solidFill>
          <a:latin typeface="+mn-lt"/>
        </a:defRPr>
      </a:lvl8pPr>
      <a:lvl9pPr marL="2331720" indent="-236935" algn="l" rtl="0" eaLnBrk="1" fontAlgn="base" hangingPunct="1">
        <a:spcBef>
          <a:spcPct val="20000"/>
        </a:spcBef>
        <a:spcAft>
          <a:spcPct val="0"/>
        </a:spcAft>
        <a:buClr>
          <a:schemeClr val="accent2">
            <a:lumMod val="50000"/>
          </a:schemeClr>
        </a:buClr>
        <a:buSzPct val="80000"/>
        <a:buFont typeface="Wingdings" pitchFamily="2" charset="2"/>
        <a:buChar char="§"/>
        <a:defRPr sz="1500">
          <a:solidFill>
            <a:schemeClr val="tx1"/>
          </a:solidFill>
          <a:latin typeface="Arial" panose="020B0604020202020204" pitchFamily="34" charset="0"/>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4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5.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55.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image" Target="../media/image48.png"/><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7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52.w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3.w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54.w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ctrTitle"/>
          </p:nvPr>
        </p:nvSpPr>
        <p:spPr/>
        <p:txBody>
          <a:bodyPr/>
          <a:lstStyle/>
          <a:p>
            <a:r>
              <a:rPr lang="tr-TR" sz="4400" dirty="0"/>
              <a:t>BMB214 Programlama Dilleri Prensipleri</a:t>
            </a:r>
          </a:p>
        </p:txBody>
      </p:sp>
      <p:sp>
        <p:nvSpPr>
          <p:cNvPr id="5" name="Alt Başlık 4"/>
          <p:cNvSpPr>
            <a:spLocks noGrp="1"/>
          </p:cNvSpPr>
          <p:nvPr>
            <p:ph type="subTitle" idx="1"/>
          </p:nvPr>
        </p:nvSpPr>
        <p:spPr/>
        <p:txBody>
          <a:bodyPr/>
          <a:lstStyle/>
          <a:p>
            <a:r>
              <a:rPr lang="tr-TR" dirty="0"/>
              <a:t>Ders 3. Sözdizimi ( </a:t>
            </a:r>
            <a:r>
              <a:rPr lang="tr-TR" dirty="0" err="1"/>
              <a:t>Syntax</a:t>
            </a:r>
            <a:r>
              <a:rPr lang="tr-TR" dirty="0"/>
              <a:t> ) ve Anlambilim (</a:t>
            </a:r>
            <a:r>
              <a:rPr lang="tr-TR" dirty="0" err="1"/>
              <a:t>Semantics</a:t>
            </a:r>
            <a:r>
              <a:rPr lang="tr-TR" dirty="0"/>
              <a:t> ) Tanımlama</a:t>
            </a:r>
          </a:p>
        </p:txBody>
      </p:sp>
      <p:sp>
        <p:nvSpPr>
          <p:cNvPr id="6" name="Dikdörtgen 5"/>
          <p:cNvSpPr/>
          <p:nvPr/>
        </p:nvSpPr>
        <p:spPr>
          <a:xfrm>
            <a:off x="152400" y="4058841"/>
            <a:ext cx="3810000" cy="646331"/>
          </a:xfrm>
          <a:prstGeom prst="rect">
            <a:avLst/>
          </a:prstGeom>
        </p:spPr>
        <p:txBody>
          <a:bodyPr wrap="square">
            <a:spAutoFit/>
          </a:bodyPr>
          <a:lstStyle/>
          <a:p>
            <a:r>
              <a:rPr lang="tr-TR" dirty="0"/>
              <a:t>Prof. Dr. İlhan AYDIN</a:t>
            </a:r>
          </a:p>
          <a:p>
            <a:r>
              <a:rPr lang="tr-TR" dirty="0"/>
              <a:t>Bilgisayar Mühendisliği Bölümü</a:t>
            </a:r>
          </a:p>
        </p:txBody>
      </p:sp>
    </p:spTree>
    <p:extLst>
      <p:ext uri="{BB962C8B-B14F-4D97-AF65-F5344CB8AC3E}">
        <p14:creationId xmlns:p14="http://schemas.microsoft.com/office/powerpoint/2010/main" val="3554120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81000" y="71871"/>
            <a:ext cx="7200900" cy="1114425"/>
          </a:xfrm>
          <a:prstGeom prst="rect">
            <a:avLst/>
          </a:prstGeom>
        </p:spPr>
        <p:txBody>
          <a:bodyPr vert="horz" wrap="square" lIns="0" tIns="12700" rIns="0" bIns="0" rtlCol="0">
            <a:spAutoFit/>
          </a:bodyPr>
          <a:lstStyle/>
          <a:p>
            <a:pPr marL="12700">
              <a:lnSpc>
                <a:spcPct val="100000"/>
              </a:lnSpc>
              <a:spcBef>
                <a:spcPts val="100"/>
              </a:spcBef>
            </a:pPr>
            <a:r>
              <a:rPr lang="tr-TR" sz="3200" spc="-90" dirty="0">
                <a:latin typeface="+mj-lt"/>
                <a:cs typeface="DejaVu Serif"/>
              </a:rPr>
              <a:t>Sözdizimi ve Anlambilim</a:t>
            </a:r>
            <a:endParaRPr sz="3200" dirty="0">
              <a:latin typeface="+mj-lt"/>
              <a:cs typeface="DejaVu Serif"/>
            </a:endParaRPr>
          </a:p>
        </p:txBody>
      </p:sp>
      <p:sp>
        <p:nvSpPr>
          <p:cNvPr id="6" name="İçerik Yer Tutucusu 5"/>
          <p:cNvSpPr>
            <a:spLocks noGrp="1"/>
          </p:cNvSpPr>
          <p:nvPr>
            <p:ph idx="1"/>
          </p:nvPr>
        </p:nvSpPr>
        <p:spPr>
          <a:xfrm>
            <a:off x="228600" y="1149928"/>
            <a:ext cx="8686800" cy="3714749"/>
          </a:xfrm>
        </p:spPr>
        <p:txBody>
          <a:bodyPr>
            <a:normAutofit fontScale="85000" lnSpcReduction="10000"/>
          </a:bodyPr>
          <a:lstStyle/>
          <a:p>
            <a:pPr marL="735965" indent="-342900">
              <a:lnSpc>
                <a:spcPts val="2470"/>
              </a:lnSpc>
              <a:spcBef>
                <a:spcPts val="95"/>
              </a:spcBef>
              <a:buFont typeface="Wingdings" panose="05000000000000000000" pitchFamily="2" charset="2"/>
              <a:buChar char="q"/>
            </a:pPr>
            <a:r>
              <a:rPr lang="tr-TR" sz="2000" dirty="0">
                <a:latin typeface="Arial" panose="020B0604020202020204" pitchFamily="34" charset="0"/>
                <a:cs typeface="Arial" panose="020B0604020202020204" pitchFamily="34" charset="0"/>
              </a:rPr>
              <a:t>Sözdizimi (</a:t>
            </a:r>
            <a:r>
              <a:rPr lang="tr-TR" sz="2000" dirty="0" err="1">
                <a:latin typeface="Arial" panose="020B0604020202020204" pitchFamily="34" charset="0"/>
                <a:cs typeface="Arial" panose="020B0604020202020204" pitchFamily="34" charset="0"/>
              </a:rPr>
              <a:t>syntax</a:t>
            </a:r>
            <a:r>
              <a:rPr lang="tr-TR" sz="2000" dirty="0">
                <a:latin typeface="Arial" panose="020B0604020202020204" pitchFamily="34" charset="0"/>
                <a:cs typeface="Arial" panose="020B0604020202020204" pitchFamily="34" charset="0"/>
              </a:rPr>
              <a:t>): Bir program yazarken takip edilmesi gereken zorunlu kurallar dizisidir. </a:t>
            </a:r>
          </a:p>
          <a:p>
            <a:pPr marL="1220788" lvl="1" indent="-342900">
              <a:lnSpc>
                <a:spcPts val="2470"/>
              </a:lnSpc>
              <a:spcBef>
                <a:spcPts val="95"/>
              </a:spcBef>
              <a:buSzPct val="50000"/>
              <a:buFont typeface="Wingdings" panose="05000000000000000000" pitchFamily="2" charset="2"/>
              <a:buChar char="q"/>
            </a:pPr>
            <a:r>
              <a:rPr lang="tr-TR" sz="2000" dirty="0" err="1">
                <a:latin typeface="Arial" panose="020B0604020202020204" pitchFamily="34" charset="0"/>
                <a:cs typeface="Arial" panose="020B0604020202020204" pitchFamily="34" charset="0"/>
              </a:rPr>
              <a:t>Expressions</a:t>
            </a:r>
            <a:r>
              <a:rPr lang="tr-TR" sz="2000" dirty="0">
                <a:latin typeface="Arial" panose="020B0604020202020204" pitchFamily="34" charset="0"/>
                <a:cs typeface="Arial" panose="020B0604020202020204" pitchFamily="34" charset="0"/>
              </a:rPr>
              <a:t> (İfadeler) </a:t>
            </a:r>
          </a:p>
          <a:p>
            <a:pPr marL="1220788" lvl="1" indent="-342900">
              <a:lnSpc>
                <a:spcPts val="2470"/>
              </a:lnSpc>
              <a:spcBef>
                <a:spcPts val="95"/>
              </a:spcBef>
              <a:buSzPct val="50000"/>
              <a:buFont typeface="Wingdings" panose="05000000000000000000" pitchFamily="2" charset="2"/>
              <a:buChar char="q"/>
            </a:pPr>
            <a:r>
              <a:rPr lang="tr-TR" sz="2000" dirty="0" err="1">
                <a:latin typeface="Arial" panose="020B0604020202020204" pitchFamily="34" charset="0"/>
                <a:cs typeface="Arial" panose="020B0604020202020204" pitchFamily="34" charset="0"/>
              </a:rPr>
              <a:t>Statements</a:t>
            </a:r>
            <a:r>
              <a:rPr lang="tr-TR" sz="2000" dirty="0">
                <a:latin typeface="Arial" panose="020B0604020202020204" pitchFamily="34" charset="0"/>
                <a:cs typeface="Arial" panose="020B0604020202020204" pitchFamily="34" charset="0"/>
              </a:rPr>
              <a:t> (Anlatımlar) </a:t>
            </a:r>
          </a:p>
          <a:p>
            <a:pPr marL="1220788" lvl="1" indent="-342900">
              <a:lnSpc>
                <a:spcPts val="2470"/>
              </a:lnSpc>
              <a:spcBef>
                <a:spcPts val="95"/>
              </a:spcBef>
              <a:buSzPct val="50000"/>
              <a:buFont typeface="Wingdings" panose="05000000000000000000" pitchFamily="2" charset="2"/>
              <a:buChar char="q"/>
            </a:pPr>
            <a:r>
              <a:rPr lang="tr-TR" sz="2000" dirty="0" err="1">
                <a:latin typeface="Arial" panose="020B0604020202020204" pitchFamily="34" charset="0"/>
                <a:cs typeface="Arial" panose="020B0604020202020204" pitchFamily="34" charset="0"/>
              </a:rPr>
              <a:t>Blocks</a:t>
            </a:r>
            <a:r>
              <a:rPr lang="tr-TR" sz="2000" dirty="0">
                <a:latin typeface="Arial" panose="020B0604020202020204" pitchFamily="34" charset="0"/>
                <a:cs typeface="Arial" panose="020B0604020202020204" pitchFamily="34" charset="0"/>
              </a:rPr>
              <a:t> </a:t>
            </a:r>
          </a:p>
          <a:p>
            <a:pPr marL="735965" indent="-342900">
              <a:lnSpc>
                <a:spcPts val="2470"/>
              </a:lnSpc>
              <a:spcBef>
                <a:spcPts val="95"/>
              </a:spcBef>
              <a:buFont typeface="Wingdings" panose="05000000000000000000" pitchFamily="2" charset="2"/>
              <a:buChar char="q"/>
            </a:pPr>
            <a:r>
              <a:rPr lang="tr-TR" sz="2000" dirty="0">
                <a:latin typeface="Arial" panose="020B0604020202020204" pitchFamily="34" charset="0"/>
                <a:cs typeface="Arial" panose="020B0604020202020204" pitchFamily="34" charset="0"/>
              </a:rPr>
              <a:t>Anlambilim (</a:t>
            </a:r>
            <a:r>
              <a:rPr lang="tr-TR" sz="2000" dirty="0" err="1">
                <a:latin typeface="Arial" panose="020B0604020202020204" pitchFamily="34" charset="0"/>
                <a:cs typeface="Arial" panose="020B0604020202020204" pitchFamily="34" charset="0"/>
              </a:rPr>
              <a:t>semantics</a:t>
            </a:r>
            <a:r>
              <a:rPr lang="tr-TR" sz="2000" dirty="0">
                <a:latin typeface="Arial" panose="020B0604020202020204" pitchFamily="34" charset="0"/>
                <a:cs typeface="Arial" panose="020B0604020202020204" pitchFamily="34" charset="0"/>
              </a:rPr>
              <a:t>), bir program dilindeki bir ifade, anlatım ve blokların ne anlama geldiğidir. </a:t>
            </a:r>
          </a:p>
          <a:p>
            <a:pPr marL="1133729" lvl="1" indent="-342900">
              <a:lnSpc>
                <a:spcPts val="2470"/>
              </a:lnSpc>
              <a:spcBef>
                <a:spcPts val="95"/>
              </a:spcBef>
              <a:buSzPct val="50000"/>
              <a:buFont typeface="Wingdings" panose="05000000000000000000" pitchFamily="2" charset="2"/>
              <a:buChar char="q"/>
            </a:pPr>
            <a:r>
              <a:rPr lang="tr-TR" sz="2000" dirty="0">
                <a:latin typeface="Arial" panose="020B0604020202020204" pitchFamily="34" charset="0"/>
                <a:cs typeface="Arial" panose="020B0604020202020204" pitchFamily="34" charset="0"/>
              </a:rPr>
              <a:t>Çay -&gt; Dere </a:t>
            </a:r>
          </a:p>
          <a:p>
            <a:pPr marL="1133729" lvl="1" indent="-342900">
              <a:lnSpc>
                <a:spcPts val="2470"/>
              </a:lnSpc>
              <a:spcBef>
                <a:spcPts val="95"/>
              </a:spcBef>
              <a:buSzPct val="50000"/>
              <a:buFont typeface="Wingdings" panose="05000000000000000000" pitchFamily="2" charset="2"/>
              <a:buChar char="q"/>
            </a:pPr>
            <a:r>
              <a:rPr lang="tr-TR" sz="2000" dirty="0">
                <a:latin typeface="Arial" panose="020B0604020202020204" pitchFamily="34" charset="0"/>
                <a:cs typeface="Arial" panose="020B0604020202020204" pitchFamily="34" charset="0"/>
              </a:rPr>
              <a:t>Çay -&gt; İçilen </a:t>
            </a:r>
          </a:p>
          <a:p>
            <a:pPr marL="735965" indent="-342900">
              <a:lnSpc>
                <a:spcPts val="2470"/>
              </a:lnSpc>
              <a:spcBef>
                <a:spcPts val="95"/>
              </a:spcBef>
              <a:buFont typeface="Wingdings" panose="05000000000000000000" pitchFamily="2" charset="2"/>
              <a:buChar char="q"/>
            </a:pPr>
            <a:r>
              <a:rPr lang="tr-TR" sz="2000" dirty="0">
                <a:latin typeface="Arial" panose="020B0604020202020204" pitchFamily="34" charset="0"/>
                <a:cs typeface="Arial" panose="020B0604020202020204" pitchFamily="34" charset="0"/>
              </a:rPr>
              <a:t>Sözdizimi ve anlambilim bir dilin tanımını verir</a:t>
            </a:r>
            <a:endParaRPr lang="tr-TR" sz="2000" spc="-5" dirty="0">
              <a:solidFill>
                <a:srgbClr val="253138"/>
              </a:solidFill>
              <a:latin typeface="Arial" panose="020B0604020202020204" pitchFamily="34" charset="0"/>
              <a:cs typeface="Arial" panose="020B0604020202020204" pitchFamily="34" charset="0"/>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5089" y="222707"/>
            <a:ext cx="7200900" cy="536685"/>
          </a:xfrm>
          <a:prstGeom prst="rect">
            <a:avLst/>
          </a:prstGeom>
        </p:spPr>
        <p:txBody>
          <a:bodyPr vert="horz" wrap="square" lIns="0" tIns="13335" rIns="0" bIns="0" rtlCol="0">
            <a:spAutoFit/>
          </a:bodyPr>
          <a:lstStyle/>
          <a:p>
            <a:pPr marL="12700">
              <a:lnSpc>
                <a:spcPct val="100000"/>
              </a:lnSpc>
              <a:spcBef>
                <a:spcPts val="105"/>
              </a:spcBef>
            </a:pPr>
            <a:r>
              <a:rPr sz="3400" b="1" spc="-75" dirty="0">
                <a:latin typeface="Arial"/>
                <a:cs typeface="Arial"/>
              </a:rPr>
              <a:t>Sözdizimi </a:t>
            </a:r>
            <a:r>
              <a:rPr sz="3400" b="1" spc="-55" dirty="0">
                <a:latin typeface="Arial"/>
                <a:cs typeface="Arial"/>
              </a:rPr>
              <a:t>ve</a:t>
            </a:r>
            <a:r>
              <a:rPr sz="3400" b="1" spc="25" dirty="0">
                <a:latin typeface="Arial"/>
                <a:cs typeface="Arial"/>
              </a:rPr>
              <a:t> </a:t>
            </a:r>
            <a:r>
              <a:rPr sz="3400" b="1" spc="-100" dirty="0">
                <a:latin typeface="Arial"/>
                <a:cs typeface="Arial"/>
              </a:rPr>
              <a:t>Anlambilim</a:t>
            </a:r>
            <a:endParaRPr sz="3400" dirty="0">
              <a:latin typeface="Arial"/>
              <a:cs typeface="Arial"/>
            </a:endParaRPr>
          </a:p>
        </p:txBody>
      </p:sp>
      <p:sp>
        <p:nvSpPr>
          <p:cNvPr id="3" name="object 3"/>
          <p:cNvSpPr txBox="1"/>
          <p:nvPr/>
        </p:nvSpPr>
        <p:spPr>
          <a:xfrm>
            <a:off x="618513" y="971550"/>
            <a:ext cx="8281093" cy="4021614"/>
          </a:xfrm>
          <a:prstGeom prst="rect">
            <a:avLst/>
          </a:prstGeom>
        </p:spPr>
        <p:txBody>
          <a:bodyPr vert="horz" wrap="square" lIns="0" tIns="12700" rIns="0" bIns="0" rtlCol="0">
            <a:spAutoFit/>
          </a:bodyPr>
          <a:lstStyle/>
          <a:p>
            <a:pPr marL="298450" indent="-285750">
              <a:lnSpc>
                <a:spcPts val="2555"/>
              </a:lnSpc>
              <a:spcBef>
                <a:spcPts val="100"/>
              </a:spcBef>
              <a:buFont typeface="Wingdings" panose="05000000000000000000" pitchFamily="2" charset="2"/>
              <a:buChar char="q"/>
            </a:pPr>
            <a:r>
              <a:rPr spc="-5" dirty="0">
                <a:solidFill>
                  <a:srgbClr val="253138"/>
                </a:solidFill>
                <a:latin typeface="Arial"/>
                <a:cs typeface="Arial"/>
              </a:rPr>
              <a:t>while(</a:t>
            </a:r>
            <a:r>
              <a:rPr spc="-5" dirty="0" err="1">
                <a:solidFill>
                  <a:srgbClr val="253138"/>
                </a:solidFill>
                <a:latin typeface="Arial"/>
                <a:cs typeface="Arial"/>
              </a:rPr>
              <a:t>boolean_exp</a:t>
            </a:r>
            <a:r>
              <a:rPr spc="-5" dirty="0">
                <a:solidFill>
                  <a:srgbClr val="253138"/>
                </a:solidFill>
                <a:latin typeface="Arial"/>
                <a:cs typeface="Arial"/>
              </a:rPr>
              <a:t>) statement </a:t>
            </a:r>
            <a:r>
              <a:rPr lang="tr-TR" dirty="0">
                <a:solidFill>
                  <a:srgbClr val="253138"/>
                </a:solidFill>
                <a:latin typeface="Arial"/>
                <a:cs typeface="Arial"/>
              </a:rPr>
              <a:t>–</a:t>
            </a:r>
            <a:r>
              <a:rPr spc="-310" dirty="0">
                <a:solidFill>
                  <a:srgbClr val="253138"/>
                </a:solidFill>
                <a:latin typeface="Arial"/>
                <a:cs typeface="Arial"/>
              </a:rPr>
              <a:t> </a:t>
            </a:r>
            <a:r>
              <a:rPr spc="-5" dirty="0">
                <a:solidFill>
                  <a:srgbClr val="253138"/>
                </a:solidFill>
                <a:latin typeface="Arial"/>
                <a:cs typeface="Arial"/>
              </a:rPr>
              <a:t>block</a:t>
            </a:r>
            <a:endParaRPr lang="tr-TR" dirty="0">
              <a:latin typeface="Arial"/>
              <a:cs typeface="Arial"/>
            </a:endParaRPr>
          </a:p>
          <a:p>
            <a:pPr marL="298450" indent="-285750">
              <a:lnSpc>
                <a:spcPts val="2555"/>
              </a:lnSpc>
              <a:spcBef>
                <a:spcPts val="100"/>
              </a:spcBef>
              <a:buFont typeface="Wingdings" panose="05000000000000000000" pitchFamily="2" charset="2"/>
              <a:buChar char="q"/>
            </a:pPr>
            <a:r>
              <a:rPr dirty="0">
                <a:solidFill>
                  <a:srgbClr val="253138"/>
                </a:solidFill>
                <a:latin typeface="Arial"/>
                <a:cs typeface="Arial"/>
              </a:rPr>
              <a:t>Bu </a:t>
            </a:r>
            <a:r>
              <a:rPr spc="-5" dirty="0">
                <a:solidFill>
                  <a:srgbClr val="253138"/>
                </a:solidFill>
                <a:latin typeface="Arial"/>
                <a:cs typeface="Arial"/>
              </a:rPr>
              <a:t>statement </a:t>
            </a:r>
            <a:r>
              <a:rPr dirty="0">
                <a:solidFill>
                  <a:srgbClr val="253138"/>
                </a:solidFill>
                <a:latin typeface="Arial"/>
                <a:cs typeface="Arial"/>
              </a:rPr>
              <a:t>biçiminin anlam bilgisi </a:t>
            </a:r>
            <a:r>
              <a:rPr spc="-5" dirty="0">
                <a:solidFill>
                  <a:srgbClr val="253138"/>
                </a:solidFill>
                <a:latin typeface="Arial"/>
                <a:cs typeface="Arial"/>
              </a:rPr>
              <a:t>(semantics), </a:t>
            </a:r>
            <a:r>
              <a:rPr dirty="0">
                <a:solidFill>
                  <a:srgbClr val="253138"/>
                </a:solidFill>
                <a:latin typeface="Arial"/>
                <a:cs typeface="Arial"/>
              </a:rPr>
              <a:t>Boole </a:t>
            </a:r>
            <a:r>
              <a:rPr spc="-5" dirty="0">
                <a:solidFill>
                  <a:srgbClr val="253138"/>
                </a:solidFill>
                <a:latin typeface="Arial"/>
                <a:cs typeface="Arial"/>
              </a:rPr>
              <a:t>ifadesinin  mevcut değeri doğru olduğunda, bloğun çalıştırılmasıdır. </a:t>
            </a:r>
            <a:r>
              <a:rPr dirty="0">
                <a:solidFill>
                  <a:srgbClr val="253138"/>
                </a:solidFill>
                <a:latin typeface="Arial"/>
                <a:cs typeface="Arial"/>
              </a:rPr>
              <a:t>Daha sonra  </a:t>
            </a:r>
            <a:r>
              <a:rPr spc="-5" dirty="0">
                <a:solidFill>
                  <a:srgbClr val="253138"/>
                </a:solidFill>
                <a:latin typeface="Arial"/>
                <a:cs typeface="Arial"/>
              </a:rPr>
              <a:t>kontrol, </a:t>
            </a:r>
            <a:r>
              <a:rPr dirty="0">
                <a:solidFill>
                  <a:srgbClr val="253138"/>
                </a:solidFill>
                <a:latin typeface="Arial"/>
                <a:cs typeface="Arial"/>
              </a:rPr>
              <a:t>işlemi </a:t>
            </a:r>
            <a:r>
              <a:rPr spc="-5" dirty="0">
                <a:solidFill>
                  <a:srgbClr val="253138"/>
                </a:solidFill>
                <a:latin typeface="Arial"/>
                <a:cs typeface="Arial"/>
              </a:rPr>
              <a:t>tekrarlamak </a:t>
            </a:r>
            <a:r>
              <a:rPr dirty="0">
                <a:solidFill>
                  <a:srgbClr val="253138"/>
                </a:solidFill>
                <a:latin typeface="Arial"/>
                <a:cs typeface="Arial"/>
              </a:rPr>
              <a:t>için </a:t>
            </a:r>
            <a:r>
              <a:rPr spc="-5" dirty="0">
                <a:solidFill>
                  <a:srgbClr val="253138"/>
                </a:solidFill>
                <a:latin typeface="Arial"/>
                <a:cs typeface="Arial"/>
              </a:rPr>
              <a:t>dolaylı olarak </a:t>
            </a:r>
            <a:r>
              <a:rPr dirty="0">
                <a:solidFill>
                  <a:srgbClr val="253138"/>
                </a:solidFill>
                <a:latin typeface="Arial"/>
                <a:cs typeface="Arial"/>
              </a:rPr>
              <a:t>Boole </a:t>
            </a:r>
            <a:r>
              <a:rPr spc="-5" dirty="0" err="1">
                <a:solidFill>
                  <a:srgbClr val="253138"/>
                </a:solidFill>
                <a:latin typeface="Arial"/>
                <a:cs typeface="Arial"/>
              </a:rPr>
              <a:t>ifadesine</a:t>
            </a:r>
            <a:r>
              <a:rPr spc="60" dirty="0">
                <a:solidFill>
                  <a:srgbClr val="253138"/>
                </a:solidFill>
                <a:latin typeface="Arial"/>
                <a:cs typeface="Arial"/>
              </a:rPr>
              <a:t> </a:t>
            </a:r>
            <a:r>
              <a:rPr spc="-5" dirty="0" err="1">
                <a:solidFill>
                  <a:srgbClr val="253138"/>
                </a:solidFill>
                <a:latin typeface="Arial"/>
                <a:cs typeface="Arial"/>
              </a:rPr>
              <a:t>döner</a:t>
            </a:r>
            <a:r>
              <a:rPr spc="-5" dirty="0">
                <a:solidFill>
                  <a:srgbClr val="253138"/>
                </a:solidFill>
                <a:latin typeface="Arial"/>
                <a:cs typeface="Arial"/>
              </a:rPr>
              <a:t>.</a:t>
            </a:r>
            <a:r>
              <a:rPr lang="tr-TR" dirty="0">
                <a:latin typeface="Arial"/>
                <a:cs typeface="Arial"/>
              </a:rPr>
              <a:t> </a:t>
            </a:r>
            <a:r>
              <a:rPr dirty="0">
                <a:solidFill>
                  <a:srgbClr val="253138"/>
                </a:solidFill>
                <a:latin typeface="Arial"/>
                <a:cs typeface="Arial"/>
              </a:rPr>
              <a:t>Boolean </a:t>
            </a:r>
            <a:r>
              <a:rPr spc="-5" dirty="0">
                <a:solidFill>
                  <a:srgbClr val="253138"/>
                </a:solidFill>
                <a:latin typeface="Arial"/>
                <a:cs typeface="Arial"/>
              </a:rPr>
              <a:t>ifadesi yanlışsa, kontrol while </a:t>
            </a:r>
            <a:r>
              <a:rPr spc="-10" dirty="0">
                <a:solidFill>
                  <a:srgbClr val="253138"/>
                </a:solidFill>
                <a:latin typeface="Arial"/>
                <a:cs typeface="Arial"/>
              </a:rPr>
              <a:t>yapısını </a:t>
            </a:r>
            <a:r>
              <a:rPr spc="-5" dirty="0">
                <a:solidFill>
                  <a:srgbClr val="253138"/>
                </a:solidFill>
                <a:latin typeface="Arial"/>
                <a:cs typeface="Arial"/>
              </a:rPr>
              <a:t>izleyen </a:t>
            </a:r>
            <a:r>
              <a:rPr spc="-5" dirty="0" err="1">
                <a:solidFill>
                  <a:srgbClr val="253138"/>
                </a:solidFill>
                <a:latin typeface="Arial"/>
                <a:cs typeface="Arial"/>
              </a:rPr>
              <a:t>statement’a</a:t>
            </a:r>
            <a:r>
              <a:rPr spc="-5" dirty="0">
                <a:solidFill>
                  <a:srgbClr val="253138"/>
                </a:solidFill>
                <a:latin typeface="Arial"/>
                <a:cs typeface="Arial"/>
              </a:rPr>
              <a:t>  </a:t>
            </a:r>
            <a:r>
              <a:rPr spc="-5" dirty="0" err="1">
                <a:solidFill>
                  <a:srgbClr val="253138"/>
                </a:solidFill>
                <a:latin typeface="Arial"/>
                <a:cs typeface="Arial"/>
              </a:rPr>
              <a:t>aktarılır</a:t>
            </a:r>
            <a:r>
              <a:rPr spc="-5" dirty="0">
                <a:solidFill>
                  <a:srgbClr val="253138"/>
                </a:solidFill>
                <a:latin typeface="Arial"/>
                <a:cs typeface="Arial"/>
              </a:rPr>
              <a:t>.</a:t>
            </a:r>
            <a:endParaRPr lang="tr-TR" dirty="0">
              <a:latin typeface="Arial"/>
              <a:cs typeface="Arial"/>
            </a:endParaRPr>
          </a:p>
          <a:p>
            <a:pPr marL="298450" indent="-285750">
              <a:lnSpc>
                <a:spcPts val="2555"/>
              </a:lnSpc>
              <a:spcBef>
                <a:spcPts val="100"/>
              </a:spcBef>
              <a:buFont typeface="Wingdings" panose="05000000000000000000" pitchFamily="2" charset="2"/>
              <a:buChar char="q"/>
            </a:pPr>
            <a:r>
              <a:rPr dirty="0" err="1">
                <a:solidFill>
                  <a:srgbClr val="253138"/>
                </a:solidFill>
                <a:latin typeface="Arial"/>
                <a:cs typeface="Arial"/>
              </a:rPr>
              <a:t>Sözdizimi</a:t>
            </a:r>
            <a:r>
              <a:rPr dirty="0">
                <a:solidFill>
                  <a:srgbClr val="253138"/>
                </a:solidFill>
                <a:latin typeface="Arial"/>
                <a:cs typeface="Arial"/>
              </a:rPr>
              <a:t> ve anlambilim </a:t>
            </a:r>
            <a:r>
              <a:rPr spc="-10" dirty="0">
                <a:solidFill>
                  <a:srgbClr val="253138"/>
                </a:solidFill>
                <a:latin typeface="Arial"/>
                <a:cs typeface="Arial"/>
              </a:rPr>
              <a:t>yakından </a:t>
            </a:r>
            <a:r>
              <a:rPr spc="-5" dirty="0">
                <a:solidFill>
                  <a:srgbClr val="253138"/>
                </a:solidFill>
                <a:latin typeface="Arial"/>
                <a:cs typeface="Arial"/>
              </a:rPr>
              <a:t>ilişkilidir. </a:t>
            </a:r>
            <a:r>
              <a:rPr spc="-15" dirty="0">
                <a:solidFill>
                  <a:srgbClr val="253138"/>
                </a:solidFill>
                <a:latin typeface="Arial"/>
                <a:cs typeface="Arial"/>
              </a:rPr>
              <a:t>İyi </a:t>
            </a:r>
            <a:r>
              <a:rPr spc="-5" dirty="0">
                <a:solidFill>
                  <a:srgbClr val="253138"/>
                </a:solidFill>
                <a:latin typeface="Arial"/>
                <a:cs typeface="Arial"/>
              </a:rPr>
              <a:t>tasarlanmış </a:t>
            </a:r>
            <a:r>
              <a:rPr dirty="0">
                <a:solidFill>
                  <a:srgbClr val="253138"/>
                </a:solidFill>
                <a:latin typeface="Arial"/>
                <a:cs typeface="Arial"/>
              </a:rPr>
              <a:t>bir  </a:t>
            </a:r>
            <a:r>
              <a:rPr spc="-5" dirty="0">
                <a:solidFill>
                  <a:srgbClr val="253138"/>
                </a:solidFill>
                <a:latin typeface="Arial"/>
                <a:cs typeface="Arial"/>
              </a:rPr>
              <a:t>programlama </a:t>
            </a:r>
            <a:r>
              <a:rPr dirty="0">
                <a:solidFill>
                  <a:srgbClr val="253138"/>
                </a:solidFill>
                <a:latin typeface="Arial"/>
                <a:cs typeface="Arial"/>
              </a:rPr>
              <a:t>dilinde, anlambilim </a:t>
            </a:r>
            <a:r>
              <a:rPr spc="-5" dirty="0">
                <a:solidFill>
                  <a:srgbClr val="253138"/>
                </a:solidFill>
                <a:latin typeface="Arial"/>
                <a:cs typeface="Arial"/>
              </a:rPr>
              <a:t>doğrudan </a:t>
            </a:r>
            <a:r>
              <a:rPr dirty="0">
                <a:solidFill>
                  <a:srgbClr val="253138"/>
                </a:solidFill>
                <a:latin typeface="Arial"/>
                <a:cs typeface="Arial"/>
              </a:rPr>
              <a:t>sözdiziminden gelmelidir;  </a:t>
            </a:r>
            <a:r>
              <a:rPr spc="-5" dirty="0">
                <a:solidFill>
                  <a:srgbClr val="253138"/>
                </a:solidFill>
                <a:latin typeface="Arial"/>
                <a:cs typeface="Arial"/>
              </a:rPr>
              <a:t>yani, </a:t>
            </a:r>
            <a:r>
              <a:rPr dirty="0">
                <a:solidFill>
                  <a:srgbClr val="253138"/>
                </a:solidFill>
                <a:latin typeface="Arial"/>
                <a:cs typeface="Arial"/>
              </a:rPr>
              <a:t>bir </a:t>
            </a:r>
            <a:r>
              <a:rPr spc="-5" dirty="0">
                <a:solidFill>
                  <a:srgbClr val="253138"/>
                </a:solidFill>
                <a:latin typeface="Arial"/>
                <a:cs typeface="Arial"/>
              </a:rPr>
              <a:t>statement’ın görünümü, statement’ın </a:t>
            </a:r>
            <a:r>
              <a:rPr spc="-10" dirty="0">
                <a:solidFill>
                  <a:srgbClr val="253138"/>
                </a:solidFill>
                <a:latin typeface="Arial"/>
                <a:cs typeface="Arial"/>
              </a:rPr>
              <a:t>neyi </a:t>
            </a:r>
            <a:r>
              <a:rPr spc="-5" dirty="0">
                <a:solidFill>
                  <a:srgbClr val="253138"/>
                </a:solidFill>
                <a:latin typeface="Arial"/>
                <a:cs typeface="Arial"/>
              </a:rPr>
              <a:t>başarmayı  amaçladığını güçlü </a:t>
            </a:r>
            <a:r>
              <a:rPr dirty="0">
                <a:solidFill>
                  <a:srgbClr val="253138"/>
                </a:solidFill>
                <a:latin typeface="Arial"/>
                <a:cs typeface="Arial"/>
              </a:rPr>
              <a:t>bir </a:t>
            </a:r>
            <a:r>
              <a:rPr dirty="0" err="1">
                <a:solidFill>
                  <a:srgbClr val="253138"/>
                </a:solidFill>
                <a:latin typeface="Arial"/>
                <a:cs typeface="Arial"/>
              </a:rPr>
              <a:t>şekilde</a:t>
            </a:r>
            <a:r>
              <a:rPr spc="-15" dirty="0">
                <a:solidFill>
                  <a:srgbClr val="253138"/>
                </a:solidFill>
                <a:latin typeface="Arial"/>
                <a:cs typeface="Arial"/>
              </a:rPr>
              <a:t> </a:t>
            </a:r>
            <a:r>
              <a:rPr spc="-5" dirty="0" err="1">
                <a:solidFill>
                  <a:srgbClr val="253138"/>
                </a:solidFill>
                <a:latin typeface="Arial"/>
                <a:cs typeface="Arial"/>
              </a:rPr>
              <a:t>önermelidir</a:t>
            </a:r>
            <a:r>
              <a:rPr spc="-5" dirty="0">
                <a:solidFill>
                  <a:srgbClr val="253138"/>
                </a:solidFill>
                <a:latin typeface="Arial"/>
                <a:cs typeface="Arial"/>
              </a:rPr>
              <a:t>.</a:t>
            </a:r>
            <a:endParaRPr lang="tr-TR" dirty="0">
              <a:latin typeface="Arial"/>
              <a:cs typeface="Arial"/>
            </a:endParaRPr>
          </a:p>
          <a:p>
            <a:pPr marL="298450" indent="-285750">
              <a:lnSpc>
                <a:spcPts val="2555"/>
              </a:lnSpc>
              <a:spcBef>
                <a:spcPts val="100"/>
              </a:spcBef>
              <a:buFont typeface="Wingdings" panose="05000000000000000000" pitchFamily="2" charset="2"/>
              <a:buChar char="q"/>
            </a:pPr>
            <a:r>
              <a:rPr dirty="0" err="1">
                <a:solidFill>
                  <a:srgbClr val="253138"/>
                </a:solidFill>
                <a:latin typeface="Arial"/>
                <a:cs typeface="Arial"/>
              </a:rPr>
              <a:t>Sözdizimini</a:t>
            </a:r>
            <a:r>
              <a:rPr dirty="0">
                <a:solidFill>
                  <a:srgbClr val="253138"/>
                </a:solidFill>
                <a:latin typeface="Arial"/>
                <a:cs typeface="Arial"/>
              </a:rPr>
              <a:t> </a:t>
            </a:r>
            <a:r>
              <a:rPr spc="-5" dirty="0">
                <a:solidFill>
                  <a:srgbClr val="253138"/>
                </a:solidFill>
                <a:latin typeface="Arial"/>
                <a:cs typeface="Arial"/>
              </a:rPr>
              <a:t>tanımlamak, anlambilimini tanımlamaktan daha kolaydır,  </a:t>
            </a:r>
            <a:r>
              <a:rPr dirty="0">
                <a:solidFill>
                  <a:srgbClr val="253138"/>
                </a:solidFill>
                <a:latin typeface="Arial"/>
                <a:cs typeface="Arial"/>
              </a:rPr>
              <a:t>çünkü </a:t>
            </a:r>
            <a:r>
              <a:rPr spc="-5" dirty="0">
                <a:solidFill>
                  <a:srgbClr val="253138"/>
                </a:solidFill>
                <a:latin typeface="Arial"/>
                <a:cs typeface="Arial"/>
              </a:rPr>
              <a:t>kısmen kısa </a:t>
            </a:r>
            <a:r>
              <a:rPr dirty="0">
                <a:solidFill>
                  <a:srgbClr val="253138"/>
                </a:solidFill>
                <a:latin typeface="Arial"/>
                <a:cs typeface="Arial"/>
              </a:rPr>
              <a:t>ve </a:t>
            </a:r>
            <a:r>
              <a:rPr spc="-5" dirty="0">
                <a:solidFill>
                  <a:srgbClr val="253138"/>
                </a:solidFill>
                <a:latin typeface="Arial"/>
                <a:cs typeface="Arial"/>
              </a:rPr>
              <a:t>evrensel olarak </a:t>
            </a:r>
            <a:r>
              <a:rPr dirty="0">
                <a:solidFill>
                  <a:srgbClr val="253138"/>
                </a:solidFill>
                <a:latin typeface="Arial"/>
                <a:cs typeface="Arial"/>
              </a:rPr>
              <a:t>kabul edilen bir </a:t>
            </a:r>
            <a:r>
              <a:rPr spc="-5" dirty="0">
                <a:solidFill>
                  <a:srgbClr val="253138"/>
                </a:solidFill>
                <a:latin typeface="Arial"/>
                <a:cs typeface="Arial"/>
              </a:rPr>
              <a:t>gösterim  </a:t>
            </a:r>
            <a:r>
              <a:rPr dirty="0">
                <a:solidFill>
                  <a:srgbClr val="253138"/>
                </a:solidFill>
                <a:latin typeface="Arial"/>
                <a:cs typeface="Arial"/>
              </a:rPr>
              <a:t>sözdizimi </a:t>
            </a:r>
            <a:r>
              <a:rPr spc="-5" dirty="0">
                <a:solidFill>
                  <a:srgbClr val="253138"/>
                </a:solidFill>
                <a:latin typeface="Arial"/>
                <a:cs typeface="Arial"/>
              </a:rPr>
              <a:t>açıklaması </a:t>
            </a:r>
            <a:r>
              <a:rPr dirty="0">
                <a:solidFill>
                  <a:srgbClr val="253138"/>
                </a:solidFill>
                <a:latin typeface="Arial"/>
                <a:cs typeface="Arial"/>
              </a:rPr>
              <a:t>için kullanılabilir, </a:t>
            </a:r>
            <a:r>
              <a:rPr spc="-5" dirty="0">
                <a:solidFill>
                  <a:srgbClr val="253138"/>
                </a:solidFill>
                <a:latin typeface="Arial"/>
                <a:cs typeface="Arial"/>
              </a:rPr>
              <a:t>ancak henüz </a:t>
            </a:r>
            <a:r>
              <a:rPr dirty="0">
                <a:solidFill>
                  <a:srgbClr val="253138"/>
                </a:solidFill>
                <a:latin typeface="Arial"/>
                <a:cs typeface="Arial"/>
              </a:rPr>
              <a:t>anlambilim için  hiçbiri</a:t>
            </a:r>
            <a:r>
              <a:rPr spc="-30" dirty="0">
                <a:solidFill>
                  <a:srgbClr val="253138"/>
                </a:solidFill>
                <a:latin typeface="Arial"/>
                <a:cs typeface="Arial"/>
              </a:rPr>
              <a:t> </a:t>
            </a:r>
            <a:r>
              <a:rPr spc="-5" dirty="0">
                <a:solidFill>
                  <a:srgbClr val="253138"/>
                </a:solidFill>
                <a:latin typeface="Arial"/>
                <a:cs typeface="Arial"/>
              </a:rPr>
              <a:t>geliştirilmemiştir</a:t>
            </a:r>
            <a:r>
              <a:rPr sz="1700" spc="-5" dirty="0">
                <a:solidFill>
                  <a:srgbClr val="253138"/>
                </a:solidFill>
                <a:latin typeface="Arial"/>
                <a:cs typeface="Arial"/>
              </a:rPr>
              <a:t>.</a:t>
            </a:r>
            <a:endParaRPr sz="1700" dirty="0">
              <a:latin typeface="Arial"/>
              <a:cs typeface="Arial"/>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162639"/>
            <a:ext cx="7200900" cy="505908"/>
          </a:xfrm>
          <a:prstGeom prst="rect">
            <a:avLst/>
          </a:prstGeom>
        </p:spPr>
        <p:txBody>
          <a:bodyPr vert="horz" wrap="square" lIns="0" tIns="13335" rIns="0" bIns="0" rtlCol="0">
            <a:spAutoFit/>
          </a:bodyPr>
          <a:lstStyle/>
          <a:p>
            <a:pPr marL="12700">
              <a:lnSpc>
                <a:spcPct val="100000"/>
              </a:lnSpc>
              <a:spcBef>
                <a:spcPts val="105"/>
              </a:spcBef>
              <a:tabLst>
                <a:tab pos="1337945" algn="l"/>
                <a:tab pos="2895600" algn="l"/>
              </a:tabLst>
            </a:pPr>
            <a:r>
              <a:rPr sz="3200" b="1" spc="-80" dirty="0" err="1">
                <a:latin typeface="Arial"/>
                <a:cs typeface="Arial"/>
              </a:rPr>
              <a:t>Sözdizimi</a:t>
            </a:r>
            <a:r>
              <a:rPr sz="3200" b="1" spc="-80" dirty="0">
                <a:latin typeface="Arial"/>
                <a:cs typeface="Arial"/>
              </a:rPr>
              <a:t>:</a:t>
            </a:r>
            <a:r>
              <a:rPr lang="tr-TR" sz="3200" b="1" spc="-80" dirty="0">
                <a:latin typeface="Arial"/>
                <a:cs typeface="Arial"/>
              </a:rPr>
              <a:t> </a:t>
            </a:r>
            <a:r>
              <a:rPr sz="3200" b="1" spc="-90" dirty="0">
                <a:latin typeface="Arial"/>
                <a:cs typeface="Arial"/>
              </a:rPr>
              <a:t>Expressions</a:t>
            </a:r>
            <a:r>
              <a:rPr lang="tr-TR" sz="3200" b="1" spc="-90" dirty="0">
                <a:latin typeface="Arial"/>
                <a:cs typeface="Arial"/>
              </a:rPr>
              <a:t> </a:t>
            </a:r>
            <a:r>
              <a:rPr sz="3200" b="1" spc="-45" dirty="0">
                <a:latin typeface="Arial"/>
                <a:cs typeface="Arial"/>
              </a:rPr>
              <a:t>(</a:t>
            </a:r>
            <a:r>
              <a:rPr sz="3200" b="1" spc="-45" dirty="0" err="1">
                <a:latin typeface="Arial"/>
                <a:cs typeface="Arial"/>
              </a:rPr>
              <a:t>İfadeler</a:t>
            </a:r>
            <a:r>
              <a:rPr sz="3200" b="1" spc="-45" dirty="0">
                <a:latin typeface="Arial"/>
                <a:cs typeface="Arial"/>
              </a:rPr>
              <a:t>)</a:t>
            </a:r>
            <a:endParaRPr sz="3200" dirty="0">
              <a:latin typeface="Arial"/>
              <a:cs typeface="Arial"/>
            </a:endParaRPr>
          </a:p>
        </p:txBody>
      </p:sp>
      <p:sp>
        <p:nvSpPr>
          <p:cNvPr id="8" name="İçerik Yer Tutucusu 7"/>
          <p:cNvSpPr>
            <a:spLocks noGrp="1"/>
          </p:cNvSpPr>
          <p:nvPr>
            <p:ph idx="1"/>
          </p:nvPr>
        </p:nvSpPr>
        <p:spPr>
          <a:xfrm>
            <a:off x="518160" y="895350"/>
            <a:ext cx="8610600" cy="4142454"/>
          </a:xfrm>
        </p:spPr>
        <p:txBody>
          <a:bodyPr>
            <a:noAutofit/>
          </a:bodyPr>
          <a:lstStyle/>
          <a:p>
            <a:pPr marL="297815" marR="5080" indent="-285750">
              <a:lnSpc>
                <a:spcPct val="78300"/>
              </a:lnSpc>
              <a:spcBef>
                <a:spcPts val="725"/>
              </a:spcBef>
              <a:buFont typeface="Wingdings" panose="05000000000000000000" pitchFamily="2" charset="2"/>
              <a:buChar char="q"/>
            </a:pPr>
            <a:r>
              <a:rPr lang="tr-TR" sz="2000" dirty="0">
                <a:latin typeface="Arial" panose="020B0604020202020204" pitchFamily="34" charset="0"/>
                <a:cs typeface="Arial" panose="020B0604020202020204" pitchFamily="34" charset="0"/>
              </a:rPr>
              <a:t>Tek bir değer (</a:t>
            </a:r>
            <a:r>
              <a:rPr lang="tr-TR" sz="2000" dirty="0" err="1">
                <a:latin typeface="Arial" panose="020B0604020202020204" pitchFamily="34" charset="0"/>
                <a:cs typeface="Arial" panose="020B0604020202020204" pitchFamily="34" charset="0"/>
              </a:rPr>
              <a:t>value</a:t>
            </a:r>
            <a:r>
              <a:rPr lang="tr-TR" sz="2000" dirty="0">
                <a:latin typeface="Arial" panose="020B0604020202020204" pitchFamily="34" charset="0"/>
                <a:cs typeface="Arial" panose="020B0604020202020204" pitchFamily="34" charset="0"/>
              </a:rPr>
              <a:t>) olarak değerlendirilen bir dizi değişken (</a:t>
            </a:r>
            <a:r>
              <a:rPr lang="tr-TR" sz="2000" dirty="0" err="1">
                <a:latin typeface="Arial" panose="020B0604020202020204" pitchFamily="34" charset="0"/>
                <a:cs typeface="Arial" panose="020B0604020202020204" pitchFamily="34" charset="0"/>
              </a:rPr>
              <a:t>variables</a:t>
            </a:r>
            <a:r>
              <a:rPr lang="tr-TR" sz="2000" dirty="0">
                <a:latin typeface="Arial" panose="020B0604020202020204" pitchFamily="34" charset="0"/>
                <a:cs typeface="Arial" panose="020B0604020202020204" pitchFamily="34" charset="0"/>
              </a:rPr>
              <a:t>), operatör ve metot çağrısıdır (dilin sözdizimine göre oluşturulmuştur). </a:t>
            </a:r>
          </a:p>
          <a:p>
            <a:pPr marL="297815" marR="5080" indent="-285750">
              <a:lnSpc>
                <a:spcPct val="78300"/>
              </a:lnSpc>
              <a:spcBef>
                <a:spcPts val="725"/>
              </a:spcBef>
              <a:buFont typeface="Wingdings" panose="05000000000000000000" pitchFamily="2" charset="2"/>
              <a:buChar char="q"/>
            </a:pPr>
            <a:r>
              <a:rPr lang="tr-TR" sz="2000" dirty="0">
                <a:latin typeface="Arial" panose="020B0604020202020204" pitchFamily="34" charset="0"/>
                <a:cs typeface="Arial" panose="020B0604020202020204" pitchFamily="34" charset="0"/>
              </a:rPr>
              <a:t>Görevi iki yönlüdür: </a:t>
            </a:r>
          </a:p>
          <a:p>
            <a:pPr marL="695579" marR="5080" lvl="1" indent="-285750">
              <a:lnSpc>
                <a:spcPct val="78300"/>
              </a:lnSpc>
              <a:spcBef>
                <a:spcPts val="725"/>
              </a:spcBef>
              <a:buFont typeface="Wingdings" panose="05000000000000000000" pitchFamily="2" charset="2"/>
              <a:buChar char="q"/>
            </a:pPr>
            <a:r>
              <a:rPr lang="tr-TR" sz="2000" dirty="0" err="1">
                <a:latin typeface="Arial" panose="020B0604020202020204" pitchFamily="34" charset="0"/>
                <a:cs typeface="Arial" panose="020B0604020202020204" pitchFamily="34" charset="0"/>
              </a:rPr>
              <a:t>Expression’ın</a:t>
            </a:r>
            <a:r>
              <a:rPr lang="tr-TR" sz="2000" dirty="0">
                <a:latin typeface="Arial" panose="020B0604020202020204" pitchFamily="34" charset="0"/>
                <a:cs typeface="Arial" panose="020B0604020202020204" pitchFamily="34" charset="0"/>
              </a:rPr>
              <a:t> öğeleri tarafından belirtilen hesaplamayı gerçekleştirmek.</a:t>
            </a:r>
          </a:p>
          <a:p>
            <a:pPr marL="695579" marR="5080" lvl="1" indent="-285750">
              <a:lnSpc>
                <a:spcPct val="78300"/>
              </a:lnSpc>
              <a:spcBef>
                <a:spcPts val="725"/>
              </a:spcBef>
              <a:buFont typeface="Wingdings" panose="05000000000000000000" pitchFamily="2" charset="2"/>
              <a:buChar char="q"/>
            </a:pPr>
            <a:r>
              <a:rPr lang="tr-TR" sz="2000" dirty="0">
                <a:latin typeface="Arial" panose="020B0604020202020204" pitchFamily="34" charset="0"/>
                <a:cs typeface="Arial" panose="020B0604020202020204" pitchFamily="34" charset="0"/>
              </a:rPr>
              <a:t>Hesaplamanın sonucu olan bir değeri döndürmek. </a:t>
            </a:r>
          </a:p>
          <a:p>
            <a:pPr marL="297815" marR="5080" indent="-285750">
              <a:lnSpc>
                <a:spcPct val="78300"/>
              </a:lnSpc>
              <a:spcBef>
                <a:spcPts val="725"/>
              </a:spcBef>
              <a:buFont typeface="Wingdings" panose="05000000000000000000" pitchFamily="2" charset="2"/>
              <a:buChar char="q"/>
            </a:pPr>
            <a:r>
              <a:rPr lang="tr-TR" sz="2000" dirty="0">
                <a:latin typeface="Arial" panose="020B0604020202020204" pitchFamily="34" charset="0"/>
                <a:cs typeface="Arial" panose="020B0604020202020204" pitchFamily="34" charset="0"/>
              </a:rPr>
              <a:t>Bir </a:t>
            </a:r>
            <a:r>
              <a:rPr lang="tr-TR" sz="2000" dirty="0" err="1">
                <a:latin typeface="Arial" panose="020B0604020202020204" pitchFamily="34" charset="0"/>
                <a:cs typeface="Arial" panose="020B0604020202020204" pitchFamily="34" charset="0"/>
              </a:rPr>
              <a:t>expression</a:t>
            </a:r>
            <a:r>
              <a:rPr lang="tr-TR" sz="2000" dirty="0">
                <a:latin typeface="Arial" panose="020B0604020202020204" pitchFamily="34" charset="0"/>
                <a:cs typeface="Arial" panose="020B0604020202020204" pitchFamily="34" charset="0"/>
              </a:rPr>
              <a:t> örneği: </a:t>
            </a:r>
            <a:r>
              <a:rPr lang="tr-TR" sz="2000" dirty="0" err="1">
                <a:latin typeface="Arial" panose="020B0604020202020204" pitchFamily="34" charset="0"/>
                <a:cs typeface="Arial" panose="020B0604020202020204" pitchFamily="34" charset="0"/>
              </a:rPr>
              <a:t>Character.isUpperCase</a:t>
            </a:r>
            <a:r>
              <a:rPr lang="tr-TR" sz="2000" dirty="0">
                <a:latin typeface="Arial" panose="020B0604020202020204" pitchFamily="34" charset="0"/>
                <a:cs typeface="Arial" panose="020B0604020202020204" pitchFamily="34" charset="0"/>
              </a:rPr>
              <a:t>(‘Deneme’) </a:t>
            </a:r>
          </a:p>
          <a:p>
            <a:pPr marL="695579" marR="5080" lvl="1" indent="-285750">
              <a:lnSpc>
                <a:spcPct val="78300"/>
              </a:lnSpc>
              <a:spcBef>
                <a:spcPts val="725"/>
              </a:spcBef>
              <a:buFont typeface="Wingdings" panose="05000000000000000000" pitchFamily="2" charset="2"/>
              <a:buChar char="q"/>
            </a:pPr>
            <a:r>
              <a:rPr lang="tr-TR" sz="2000" dirty="0">
                <a:latin typeface="Arial" panose="020B0604020202020204" pitchFamily="34" charset="0"/>
                <a:cs typeface="Arial" panose="020B0604020202020204" pitchFamily="34" charset="0"/>
              </a:rPr>
              <a:t>İşlem: </a:t>
            </a:r>
            <a:r>
              <a:rPr lang="tr-TR" sz="2000" dirty="0" err="1">
                <a:latin typeface="Arial" panose="020B0604020202020204" pitchFamily="34" charset="0"/>
                <a:cs typeface="Arial" panose="020B0604020202020204" pitchFamily="34" charset="0"/>
              </a:rPr>
              <a:t>isUpperCase</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metotu</a:t>
            </a:r>
            <a:r>
              <a:rPr lang="tr-TR" sz="2000" dirty="0">
                <a:latin typeface="Arial" panose="020B0604020202020204" pitchFamily="34" charset="0"/>
                <a:cs typeface="Arial" panose="020B0604020202020204" pitchFamily="34" charset="0"/>
              </a:rPr>
              <a:t> çağrılır </a:t>
            </a:r>
          </a:p>
          <a:p>
            <a:pPr marL="695579" marR="5080" lvl="1" indent="-285750">
              <a:lnSpc>
                <a:spcPct val="78300"/>
              </a:lnSpc>
              <a:spcBef>
                <a:spcPts val="725"/>
              </a:spcBef>
              <a:buFont typeface="Wingdings" panose="05000000000000000000" pitchFamily="2" charset="2"/>
              <a:buChar char="q"/>
            </a:pPr>
            <a:r>
              <a:rPr lang="tr-TR" sz="2000" dirty="0">
                <a:latin typeface="Arial" panose="020B0604020202020204" pitchFamily="34" charset="0"/>
                <a:cs typeface="Arial" panose="020B0604020202020204" pitchFamily="34" charset="0"/>
              </a:rPr>
              <a:t>Sonuç: Metottan dönen değer (</a:t>
            </a:r>
            <a:r>
              <a:rPr lang="tr-TR" sz="2000" dirty="0" err="1">
                <a:latin typeface="Arial" panose="020B0604020202020204" pitchFamily="34" charset="0"/>
                <a:cs typeface="Arial" panose="020B0604020202020204" pitchFamily="34" charset="0"/>
              </a:rPr>
              <a:t>true</a:t>
            </a:r>
            <a:r>
              <a:rPr lang="tr-TR" sz="2000" dirty="0">
                <a:latin typeface="Arial" panose="020B0604020202020204" pitchFamily="34" charset="0"/>
                <a:cs typeface="Arial" panose="020B0604020202020204" pitchFamily="34" charset="0"/>
              </a:rPr>
              <a:t> veya </a:t>
            </a:r>
            <a:r>
              <a:rPr lang="tr-TR" sz="2000" dirty="0" err="1">
                <a:latin typeface="Arial" panose="020B0604020202020204" pitchFamily="34" charset="0"/>
                <a:cs typeface="Arial" panose="020B0604020202020204" pitchFamily="34" charset="0"/>
              </a:rPr>
              <a:t>false</a:t>
            </a:r>
            <a:r>
              <a:rPr lang="tr-TR" sz="2000" dirty="0">
                <a:latin typeface="Arial" panose="020B0604020202020204" pitchFamily="34" charset="0"/>
                <a:cs typeface="Arial" panose="020B0604020202020204" pitchFamily="34" charset="0"/>
              </a:rPr>
              <a:t>) </a:t>
            </a:r>
          </a:p>
          <a:p>
            <a:pPr marL="297815" marR="5080" indent="-285750">
              <a:lnSpc>
                <a:spcPct val="78300"/>
              </a:lnSpc>
              <a:spcBef>
                <a:spcPts val="725"/>
              </a:spcBef>
              <a:buFont typeface="Wingdings" panose="05000000000000000000" pitchFamily="2" charset="2"/>
              <a:buChar char="q"/>
            </a:pPr>
            <a:r>
              <a:rPr lang="tr-TR" sz="2000" dirty="0">
                <a:latin typeface="Arial" panose="020B0604020202020204" pitchFamily="34" charset="0"/>
                <a:cs typeface="Arial" panose="020B0604020202020204" pitchFamily="34" charset="0"/>
              </a:rPr>
              <a:t>Bir </a:t>
            </a:r>
            <a:r>
              <a:rPr lang="tr-TR" sz="2000" dirty="0" err="1">
                <a:latin typeface="Arial" panose="020B0604020202020204" pitchFamily="34" charset="0"/>
                <a:cs typeface="Arial" panose="020B0604020202020204" pitchFamily="34" charset="0"/>
              </a:rPr>
              <a:t>expression</a:t>
            </a:r>
            <a:r>
              <a:rPr lang="tr-TR" sz="2000" dirty="0">
                <a:latin typeface="Arial" panose="020B0604020202020204" pitchFamily="34" charset="0"/>
                <a:cs typeface="Arial" panose="020B0604020202020204" pitchFamily="34" charset="0"/>
              </a:rPr>
              <a:t> örneği: </a:t>
            </a:r>
          </a:p>
          <a:p>
            <a:pPr marL="695579" marR="5080" lvl="1" indent="-285750">
              <a:lnSpc>
                <a:spcPct val="78300"/>
              </a:lnSpc>
              <a:spcBef>
                <a:spcPts val="725"/>
              </a:spcBef>
              <a:buFont typeface="Wingdings" panose="05000000000000000000" pitchFamily="2" charset="2"/>
              <a:buChar char="q"/>
            </a:pPr>
            <a:r>
              <a:rPr lang="tr-TR" sz="2000" dirty="0">
                <a:latin typeface="Arial" panose="020B0604020202020204" pitchFamily="34" charset="0"/>
                <a:cs typeface="Arial" panose="020B0604020202020204" pitchFamily="34" charset="0"/>
              </a:rPr>
              <a:t>x + y / 100 : Belirsiz </a:t>
            </a:r>
          </a:p>
          <a:p>
            <a:pPr marL="695579" marR="5080" lvl="1" indent="-285750">
              <a:lnSpc>
                <a:spcPct val="78300"/>
              </a:lnSpc>
              <a:spcBef>
                <a:spcPts val="725"/>
              </a:spcBef>
              <a:buFont typeface="Wingdings" panose="05000000000000000000" pitchFamily="2" charset="2"/>
              <a:buChar char="q"/>
            </a:pPr>
            <a:r>
              <a:rPr lang="tr-TR" sz="2000" dirty="0">
                <a:latin typeface="Arial" panose="020B0604020202020204" pitchFamily="34" charset="0"/>
                <a:cs typeface="Arial" panose="020B0604020202020204" pitchFamily="34" charset="0"/>
              </a:rPr>
              <a:t>(x + y) / 100 : Belirli, tavsiye edilen ○ Görüldüğü gibi bir </a:t>
            </a:r>
            <a:r>
              <a:rPr lang="tr-TR" sz="2000" dirty="0" err="1">
                <a:latin typeface="Arial" panose="020B0604020202020204" pitchFamily="34" charset="0"/>
                <a:cs typeface="Arial" panose="020B0604020202020204" pitchFamily="34" charset="0"/>
              </a:rPr>
              <a:t>expression’da</a:t>
            </a:r>
            <a:r>
              <a:rPr lang="tr-TR" sz="2000" dirty="0">
                <a:latin typeface="Arial" panose="020B0604020202020204" pitchFamily="34" charset="0"/>
                <a:cs typeface="Arial" panose="020B0604020202020204" pitchFamily="34" charset="0"/>
              </a:rPr>
              <a:t> işlem önceliği önemlidir.</a:t>
            </a:r>
            <a:endParaRPr lang="tr-TR" sz="2000" spc="-5" dirty="0">
              <a:solidFill>
                <a:srgbClr val="253138"/>
              </a:solidFill>
              <a:latin typeface="Arial" panose="020B0604020202020204" pitchFamily="34" charset="0"/>
              <a:cs typeface="Arial" panose="020B0604020202020204" pitchFamily="34" charset="0"/>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514350"/>
            <a:ext cx="7391400" cy="505908"/>
          </a:xfrm>
          <a:prstGeom prst="rect">
            <a:avLst/>
          </a:prstGeom>
        </p:spPr>
        <p:txBody>
          <a:bodyPr vert="horz" wrap="square" lIns="0" tIns="13335" rIns="0" bIns="0" rtlCol="0">
            <a:spAutoFit/>
          </a:bodyPr>
          <a:lstStyle/>
          <a:p>
            <a:pPr marL="12700">
              <a:lnSpc>
                <a:spcPct val="100000"/>
              </a:lnSpc>
              <a:spcBef>
                <a:spcPts val="105"/>
              </a:spcBef>
              <a:tabLst>
                <a:tab pos="1337945" algn="l"/>
                <a:tab pos="2762885" algn="l"/>
              </a:tabLst>
            </a:pPr>
            <a:r>
              <a:rPr sz="3200" b="1" spc="-80" dirty="0" err="1">
                <a:latin typeface="Arial"/>
                <a:cs typeface="Arial"/>
              </a:rPr>
              <a:t>Sözdizimi</a:t>
            </a:r>
            <a:r>
              <a:rPr sz="3200" b="1" spc="-80" dirty="0">
                <a:latin typeface="Arial"/>
                <a:cs typeface="Arial"/>
              </a:rPr>
              <a:t>:</a:t>
            </a:r>
            <a:r>
              <a:rPr lang="tr-TR" sz="3200" b="1" spc="-80" dirty="0">
                <a:latin typeface="Arial"/>
                <a:cs typeface="Arial"/>
              </a:rPr>
              <a:t> </a:t>
            </a:r>
            <a:r>
              <a:rPr sz="3200" b="1" spc="-65" dirty="0">
                <a:latin typeface="Arial"/>
                <a:cs typeface="Arial"/>
              </a:rPr>
              <a:t>Statements</a:t>
            </a:r>
            <a:r>
              <a:rPr lang="tr-TR" sz="3200" b="1" spc="-65" dirty="0">
                <a:latin typeface="Arial"/>
                <a:cs typeface="Arial"/>
              </a:rPr>
              <a:t> </a:t>
            </a:r>
            <a:r>
              <a:rPr sz="3200" b="1" spc="-65" dirty="0">
                <a:latin typeface="Arial"/>
                <a:cs typeface="Arial"/>
              </a:rPr>
              <a:t>(</a:t>
            </a:r>
            <a:r>
              <a:rPr sz="3200" b="1" spc="-65" dirty="0" err="1">
                <a:latin typeface="Arial"/>
                <a:cs typeface="Arial"/>
              </a:rPr>
              <a:t>Anlatımlar</a:t>
            </a:r>
            <a:r>
              <a:rPr sz="3200" b="1" spc="-65" dirty="0">
                <a:latin typeface="Arial"/>
                <a:cs typeface="Arial"/>
              </a:rPr>
              <a:t>)</a:t>
            </a:r>
            <a:endParaRPr sz="3200" dirty="0">
              <a:latin typeface="Arial"/>
              <a:cs typeface="Arial"/>
            </a:endParaRPr>
          </a:p>
        </p:txBody>
      </p:sp>
      <p:sp>
        <p:nvSpPr>
          <p:cNvPr id="3" name="object 3"/>
          <p:cNvSpPr txBox="1"/>
          <p:nvPr/>
        </p:nvSpPr>
        <p:spPr>
          <a:xfrm>
            <a:off x="685800" y="1271926"/>
            <a:ext cx="8382000" cy="3385542"/>
          </a:xfrm>
          <a:prstGeom prst="rect">
            <a:avLst/>
          </a:prstGeom>
        </p:spPr>
        <p:txBody>
          <a:bodyPr vert="horz" wrap="square" lIns="0" tIns="12700" rIns="0" bIns="0" rtlCol="0">
            <a:spAutoFit/>
          </a:bodyPr>
          <a:lstStyle/>
          <a:p>
            <a:pPr marL="405765" indent="-381000">
              <a:lnSpc>
                <a:spcPts val="2605"/>
              </a:lnSpc>
              <a:spcBef>
                <a:spcPts val="100"/>
              </a:spcBef>
              <a:buFont typeface="Wingdings" panose="05000000000000000000" pitchFamily="2" charset="2"/>
              <a:buChar char="q"/>
            </a:pPr>
            <a:r>
              <a:rPr sz="2000" spc="-5" dirty="0">
                <a:solidFill>
                  <a:srgbClr val="253138"/>
                </a:solidFill>
                <a:latin typeface="Arial" panose="020B0604020202020204" pitchFamily="34" charset="0"/>
                <a:cs typeface="Arial" panose="020B0604020202020204" pitchFamily="34" charset="0"/>
              </a:rPr>
              <a:t>Statement, </a:t>
            </a:r>
            <a:r>
              <a:rPr sz="2000" dirty="0">
                <a:solidFill>
                  <a:srgbClr val="253138"/>
                </a:solidFill>
                <a:latin typeface="Arial" panose="020B0604020202020204" pitchFamily="34" charset="0"/>
                <a:cs typeface="Arial" panose="020B0604020202020204" pitchFamily="34" charset="0"/>
              </a:rPr>
              <a:t>kabaca </a:t>
            </a:r>
            <a:r>
              <a:rPr sz="2000" spc="-5" dirty="0">
                <a:solidFill>
                  <a:srgbClr val="253138"/>
                </a:solidFill>
                <a:latin typeface="Arial" panose="020B0604020202020204" pitchFamily="34" charset="0"/>
                <a:cs typeface="Arial" panose="020B0604020202020204" pitchFamily="34" charset="0"/>
              </a:rPr>
              <a:t>doğal </a:t>
            </a:r>
            <a:r>
              <a:rPr sz="2000" dirty="0">
                <a:solidFill>
                  <a:srgbClr val="253138"/>
                </a:solidFill>
                <a:latin typeface="Arial" panose="020B0604020202020204" pitchFamily="34" charset="0"/>
                <a:cs typeface="Arial" panose="020B0604020202020204" pitchFamily="34" charset="0"/>
              </a:rPr>
              <a:t>dillerdeki cümlelere </a:t>
            </a:r>
            <a:r>
              <a:rPr sz="2000" spc="-5" dirty="0">
                <a:solidFill>
                  <a:srgbClr val="253138"/>
                </a:solidFill>
                <a:latin typeface="Arial" panose="020B0604020202020204" pitchFamily="34" charset="0"/>
                <a:cs typeface="Arial" panose="020B0604020202020204" pitchFamily="34" charset="0"/>
              </a:rPr>
              <a:t>eşdeğerdir. </a:t>
            </a:r>
            <a:r>
              <a:rPr sz="2000" dirty="0">
                <a:solidFill>
                  <a:srgbClr val="253138"/>
                </a:solidFill>
                <a:latin typeface="Arial" panose="020B0604020202020204" pitchFamily="34" charset="0"/>
                <a:cs typeface="Arial" panose="020B0604020202020204" pitchFamily="34" charset="0"/>
              </a:rPr>
              <a:t>Bir</a:t>
            </a:r>
            <a:r>
              <a:rPr sz="2000" spc="-330" dirty="0">
                <a:solidFill>
                  <a:srgbClr val="253138"/>
                </a:solidFill>
                <a:latin typeface="Arial" panose="020B0604020202020204" pitchFamily="34" charset="0"/>
                <a:cs typeface="Arial" panose="020B0604020202020204" pitchFamily="34" charset="0"/>
              </a:rPr>
              <a:t> </a:t>
            </a:r>
            <a:r>
              <a:rPr sz="2000" spc="-5" dirty="0">
                <a:solidFill>
                  <a:srgbClr val="253138"/>
                </a:solidFill>
                <a:latin typeface="Arial" panose="020B0604020202020204" pitchFamily="34" charset="0"/>
                <a:cs typeface="Arial" panose="020B0604020202020204" pitchFamily="34" charset="0"/>
              </a:rPr>
              <a:t>statement,</a:t>
            </a:r>
            <a:endParaRPr sz="2000" dirty="0">
              <a:latin typeface="Arial" panose="020B0604020202020204" pitchFamily="34" charset="0"/>
              <a:cs typeface="Arial" panose="020B0604020202020204" pitchFamily="34" charset="0"/>
            </a:endParaRPr>
          </a:p>
          <a:p>
            <a:pPr marL="405765" marR="393065">
              <a:lnSpc>
                <a:spcPts val="1630"/>
              </a:lnSpc>
              <a:spcBef>
                <a:spcPts val="120"/>
              </a:spcBef>
            </a:pPr>
            <a:r>
              <a:rPr sz="2000" spc="-5" dirty="0">
                <a:solidFill>
                  <a:srgbClr val="253138"/>
                </a:solidFill>
                <a:latin typeface="Arial" panose="020B0604020202020204" pitchFamily="34" charset="0"/>
                <a:cs typeface="Arial" panose="020B0604020202020204" pitchFamily="34" charset="0"/>
              </a:rPr>
              <a:t>tam </a:t>
            </a:r>
            <a:r>
              <a:rPr sz="2000" dirty="0">
                <a:solidFill>
                  <a:srgbClr val="253138"/>
                </a:solidFill>
                <a:latin typeface="Arial" panose="020B0604020202020204" pitchFamily="34" charset="0"/>
                <a:cs typeface="Arial" panose="020B0604020202020204" pitchFamily="34" charset="0"/>
              </a:rPr>
              <a:t>bir </a:t>
            </a:r>
            <a:r>
              <a:rPr sz="2000" spc="-10" dirty="0">
                <a:solidFill>
                  <a:srgbClr val="253138"/>
                </a:solidFill>
                <a:latin typeface="Arial" panose="020B0604020202020204" pitchFamily="34" charset="0"/>
                <a:cs typeface="Arial" panose="020B0604020202020204" pitchFamily="34" charset="0"/>
              </a:rPr>
              <a:t>yürütme </a:t>
            </a:r>
            <a:r>
              <a:rPr sz="2000" dirty="0">
                <a:solidFill>
                  <a:srgbClr val="253138"/>
                </a:solidFill>
                <a:latin typeface="Arial" panose="020B0604020202020204" pitchFamily="34" charset="0"/>
                <a:cs typeface="Arial" panose="020B0604020202020204" pitchFamily="34" charset="0"/>
              </a:rPr>
              <a:t>birimi </a:t>
            </a:r>
            <a:r>
              <a:rPr sz="2000" spc="-5" dirty="0">
                <a:solidFill>
                  <a:srgbClr val="253138"/>
                </a:solidFill>
                <a:latin typeface="Arial" panose="020B0604020202020204" pitchFamily="34" charset="0"/>
                <a:cs typeface="Arial" panose="020B0604020202020204" pitchFamily="34" charset="0"/>
              </a:rPr>
              <a:t>oluşturur. Aşağıdaki ifade türleri, ifade noktalı  </a:t>
            </a:r>
            <a:r>
              <a:rPr sz="2000" dirty="0">
                <a:solidFill>
                  <a:srgbClr val="253138"/>
                </a:solidFill>
                <a:latin typeface="Arial" panose="020B0604020202020204" pitchFamily="34" charset="0"/>
                <a:cs typeface="Arial" panose="020B0604020202020204" pitchFamily="34" charset="0"/>
              </a:rPr>
              <a:t>virgülle </a:t>
            </a:r>
            <a:r>
              <a:rPr sz="2000" spc="-5" dirty="0">
                <a:solidFill>
                  <a:srgbClr val="253138"/>
                </a:solidFill>
                <a:latin typeface="Arial" panose="020B0604020202020204" pitchFamily="34" charset="0"/>
                <a:cs typeface="Arial" panose="020B0604020202020204" pitchFamily="34" charset="0"/>
              </a:rPr>
              <a:t>(;) sonlandırılarak </a:t>
            </a:r>
            <a:r>
              <a:rPr sz="2000" dirty="0">
                <a:solidFill>
                  <a:srgbClr val="253138"/>
                </a:solidFill>
                <a:latin typeface="Arial" panose="020B0604020202020204" pitchFamily="34" charset="0"/>
                <a:cs typeface="Arial" panose="020B0604020202020204" pitchFamily="34" charset="0"/>
              </a:rPr>
              <a:t>bir </a:t>
            </a:r>
            <a:r>
              <a:rPr sz="2000" spc="-5" dirty="0" err="1">
                <a:solidFill>
                  <a:srgbClr val="253138"/>
                </a:solidFill>
                <a:latin typeface="Arial" panose="020B0604020202020204" pitchFamily="34" charset="0"/>
                <a:cs typeface="Arial" panose="020B0604020202020204" pitchFamily="34" charset="0"/>
              </a:rPr>
              <a:t>ifadeye</a:t>
            </a:r>
            <a:r>
              <a:rPr sz="2000" spc="10" dirty="0">
                <a:solidFill>
                  <a:srgbClr val="253138"/>
                </a:solidFill>
                <a:latin typeface="Arial" panose="020B0604020202020204" pitchFamily="34" charset="0"/>
                <a:cs typeface="Arial" panose="020B0604020202020204" pitchFamily="34" charset="0"/>
              </a:rPr>
              <a:t> </a:t>
            </a:r>
            <a:r>
              <a:rPr sz="2000" spc="-5" dirty="0" err="1">
                <a:solidFill>
                  <a:srgbClr val="253138"/>
                </a:solidFill>
                <a:latin typeface="Arial" panose="020B0604020202020204" pitchFamily="34" charset="0"/>
                <a:cs typeface="Arial" panose="020B0604020202020204" pitchFamily="34" charset="0"/>
              </a:rPr>
              <a:t>dönüştürülebilir</a:t>
            </a:r>
            <a:r>
              <a:rPr sz="2000" spc="-5" dirty="0">
                <a:solidFill>
                  <a:srgbClr val="253138"/>
                </a:solidFill>
                <a:latin typeface="Arial" panose="020B0604020202020204" pitchFamily="34" charset="0"/>
                <a:cs typeface="Arial" panose="020B0604020202020204" pitchFamily="34" charset="0"/>
              </a:rPr>
              <a:t>:</a:t>
            </a:r>
            <a:endParaRPr lang="tr-TR" sz="2000" dirty="0">
              <a:latin typeface="Arial" panose="020B0604020202020204" pitchFamily="34" charset="0"/>
              <a:cs typeface="Arial" panose="020B0604020202020204" pitchFamily="34" charset="0"/>
            </a:endParaRPr>
          </a:p>
          <a:p>
            <a:pPr marL="1205865" marR="393065" lvl="1" indent="-342900">
              <a:lnSpc>
                <a:spcPts val="1630"/>
              </a:lnSpc>
              <a:spcBef>
                <a:spcPts val="120"/>
              </a:spcBef>
              <a:buSzPct val="50000"/>
              <a:buFont typeface="Wingdings" panose="05000000000000000000" pitchFamily="2" charset="2"/>
              <a:buChar char="q"/>
            </a:pPr>
            <a:r>
              <a:rPr sz="2000" spc="-110" dirty="0" err="1">
                <a:solidFill>
                  <a:srgbClr val="253138"/>
                </a:solidFill>
                <a:latin typeface="Arial" panose="020B0604020202020204" pitchFamily="34" charset="0"/>
                <a:cs typeface="Arial" panose="020B0604020202020204" pitchFamily="34" charset="0"/>
              </a:rPr>
              <a:t>Atama</a:t>
            </a:r>
            <a:r>
              <a:rPr sz="2000" spc="-120" dirty="0">
                <a:solidFill>
                  <a:srgbClr val="253138"/>
                </a:solidFill>
                <a:latin typeface="Arial" panose="020B0604020202020204" pitchFamily="34" charset="0"/>
                <a:cs typeface="Arial" panose="020B0604020202020204" pitchFamily="34" charset="0"/>
              </a:rPr>
              <a:t> </a:t>
            </a:r>
            <a:r>
              <a:rPr sz="2000" spc="-135" dirty="0" err="1">
                <a:solidFill>
                  <a:srgbClr val="253138"/>
                </a:solidFill>
                <a:latin typeface="Arial" panose="020B0604020202020204" pitchFamily="34" charset="0"/>
                <a:cs typeface="Arial" panose="020B0604020202020204" pitchFamily="34" charset="0"/>
              </a:rPr>
              <a:t>ifadeleri</a:t>
            </a:r>
            <a:r>
              <a:rPr sz="2000" spc="-135" dirty="0">
                <a:solidFill>
                  <a:srgbClr val="253138"/>
                </a:solidFill>
                <a:latin typeface="Arial" panose="020B0604020202020204" pitchFamily="34" charset="0"/>
                <a:cs typeface="Arial" panose="020B0604020202020204" pitchFamily="34" charset="0"/>
              </a:rPr>
              <a:t>:</a:t>
            </a:r>
            <a:endParaRPr lang="tr-TR" sz="2000" dirty="0">
              <a:latin typeface="Arial" panose="020B0604020202020204" pitchFamily="34" charset="0"/>
              <a:cs typeface="Arial" panose="020B0604020202020204" pitchFamily="34" charset="0"/>
            </a:endParaRPr>
          </a:p>
          <a:p>
            <a:pPr marL="1663065" marR="393065" lvl="2" indent="-342900">
              <a:lnSpc>
                <a:spcPts val="1630"/>
              </a:lnSpc>
              <a:spcBef>
                <a:spcPts val="120"/>
              </a:spcBef>
              <a:buSzPct val="80000"/>
              <a:buFont typeface="Wingdings" panose="05000000000000000000" pitchFamily="2" charset="2"/>
              <a:buChar char="§"/>
            </a:pPr>
            <a:r>
              <a:rPr sz="2000" spc="-95" dirty="0" err="1">
                <a:solidFill>
                  <a:srgbClr val="253138"/>
                </a:solidFill>
                <a:latin typeface="Arial" panose="020B0604020202020204" pitchFamily="34" charset="0"/>
                <a:cs typeface="Arial" panose="020B0604020202020204" pitchFamily="34" charset="0"/>
              </a:rPr>
              <a:t>aValue</a:t>
            </a:r>
            <a:r>
              <a:rPr sz="2000" spc="-95" dirty="0">
                <a:solidFill>
                  <a:srgbClr val="253138"/>
                </a:solidFill>
                <a:latin typeface="Arial" panose="020B0604020202020204" pitchFamily="34" charset="0"/>
                <a:cs typeface="Arial" panose="020B0604020202020204" pitchFamily="34" charset="0"/>
              </a:rPr>
              <a:t> </a:t>
            </a:r>
            <a:r>
              <a:rPr sz="2000" spc="-440" dirty="0">
                <a:solidFill>
                  <a:srgbClr val="253138"/>
                </a:solidFill>
                <a:latin typeface="Arial" panose="020B0604020202020204" pitchFamily="34" charset="0"/>
                <a:cs typeface="Arial" panose="020B0604020202020204" pitchFamily="34" charset="0"/>
              </a:rPr>
              <a:t>= </a:t>
            </a:r>
            <a:r>
              <a:rPr sz="2000" spc="-200" dirty="0">
                <a:solidFill>
                  <a:srgbClr val="253138"/>
                </a:solidFill>
                <a:latin typeface="Arial" panose="020B0604020202020204" pitchFamily="34" charset="0"/>
                <a:cs typeface="Arial" panose="020B0604020202020204" pitchFamily="34" charset="0"/>
              </a:rPr>
              <a:t>8933.234; </a:t>
            </a:r>
            <a:endParaRPr lang="tr-TR" sz="2000" spc="-200" dirty="0">
              <a:solidFill>
                <a:srgbClr val="253138"/>
              </a:solidFill>
              <a:latin typeface="Arial" panose="020B0604020202020204" pitchFamily="34" charset="0"/>
              <a:cs typeface="Arial" panose="020B0604020202020204" pitchFamily="34" charset="0"/>
            </a:endParaRPr>
          </a:p>
          <a:p>
            <a:pPr marL="1205865" marR="393065" lvl="1" indent="-342900">
              <a:lnSpc>
                <a:spcPts val="1630"/>
              </a:lnSpc>
              <a:spcBef>
                <a:spcPts val="120"/>
              </a:spcBef>
              <a:buSzPct val="50000"/>
              <a:buFont typeface="Wingdings" panose="05000000000000000000" pitchFamily="2" charset="2"/>
              <a:buChar char="q"/>
            </a:pPr>
            <a:r>
              <a:rPr sz="2000" spc="-85" dirty="0" err="1">
                <a:solidFill>
                  <a:srgbClr val="253138"/>
                </a:solidFill>
                <a:latin typeface="Arial" panose="020B0604020202020204" pitchFamily="34" charset="0"/>
                <a:cs typeface="Arial" panose="020B0604020202020204" pitchFamily="34" charset="0"/>
              </a:rPr>
              <a:t>Herhangi</a:t>
            </a:r>
            <a:r>
              <a:rPr sz="2000" spc="-85" dirty="0">
                <a:solidFill>
                  <a:srgbClr val="253138"/>
                </a:solidFill>
                <a:latin typeface="Arial" panose="020B0604020202020204" pitchFamily="34" charset="0"/>
                <a:cs typeface="Arial" panose="020B0604020202020204" pitchFamily="34" charset="0"/>
              </a:rPr>
              <a:t> </a:t>
            </a:r>
            <a:r>
              <a:rPr sz="2000" spc="-114" dirty="0">
                <a:solidFill>
                  <a:srgbClr val="253138"/>
                </a:solidFill>
                <a:latin typeface="Arial" panose="020B0604020202020204" pitchFamily="34" charset="0"/>
                <a:cs typeface="Arial" panose="020B0604020202020204" pitchFamily="34" charset="0"/>
              </a:rPr>
              <a:t>bir  </a:t>
            </a:r>
            <a:r>
              <a:rPr sz="2000" spc="-405" dirty="0">
                <a:solidFill>
                  <a:srgbClr val="253138"/>
                </a:solidFill>
                <a:latin typeface="Arial" panose="020B0604020202020204" pitchFamily="34" charset="0"/>
                <a:cs typeface="Arial" panose="020B0604020202020204" pitchFamily="34" charset="0"/>
              </a:rPr>
              <a:t>++ </a:t>
            </a:r>
            <a:r>
              <a:rPr sz="2000" spc="-105" dirty="0">
                <a:solidFill>
                  <a:srgbClr val="253138"/>
                </a:solidFill>
                <a:latin typeface="Arial" panose="020B0604020202020204" pitchFamily="34" charset="0"/>
                <a:cs typeface="Arial" panose="020B0604020202020204" pitchFamily="34" charset="0"/>
              </a:rPr>
              <a:t>veya </a:t>
            </a:r>
            <a:r>
              <a:rPr sz="2000" spc="-275" dirty="0">
                <a:solidFill>
                  <a:srgbClr val="253138"/>
                </a:solidFill>
                <a:latin typeface="Arial" panose="020B0604020202020204" pitchFamily="34" charset="0"/>
                <a:cs typeface="Arial" panose="020B0604020202020204" pitchFamily="34" charset="0"/>
              </a:rPr>
              <a:t>--</a:t>
            </a:r>
            <a:r>
              <a:rPr sz="2000" spc="-130" dirty="0">
                <a:solidFill>
                  <a:srgbClr val="253138"/>
                </a:solidFill>
                <a:latin typeface="Arial" panose="020B0604020202020204" pitchFamily="34" charset="0"/>
                <a:cs typeface="Arial" panose="020B0604020202020204" pitchFamily="34" charset="0"/>
              </a:rPr>
              <a:t> </a:t>
            </a:r>
            <a:r>
              <a:rPr sz="2000" spc="-80" dirty="0" err="1">
                <a:solidFill>
                  <a:srgbClr val="253138"/>
                </a:solidFill>
                <a:latin typeface="Arial" panose="020B0604020202020204" pitchFamily="34" charset="0"/>
                <a:cs typeface="Arial" panose="020B0604020202020204" pitchFamily="34" charset="0"/>
              </a:rPr>
              <a:t>kullanımı</a:t>
            </a:r>
            <a:r>
              <a:rPr sz="2000" spc="-80" dirty="0">
                <a:solidFill>
                  <a:srgbClr val="253138"/>
                </a:solidFill>
                <a:latin typeface="Arial" panose="020B0604020202020204" pitchFamily="34" charset="0"/>
                <a:cs typeface="Arial" panose="020B0604020202020204" pitchFamily="34" charset="0"/>
              </a:rPr>
              <a:t>:</a:t>
            </a:r>
            <a:endParaRPr lang="tr-TR" sz="2000" dirty="0">
              <a:latin typeface="Arial" panose="020B0604020202020204" pitchFamily="34" charset="0"/>
              <a:cs typeface="Arial" panose="020B0604020202020204" pitchFamily="34" charset="0"/>
            </a:endParaRPr>
          </a:p>
          <a:p>
            <a:pPr marL="1663065" marR="393065" lvl="2" indent="-342900">
              <a:lnSpc>
                <a:spcPts val="1630"/>
              </a:lnSpc>
              <a:spcBef>
                <a:spcPts val="120"/>
              </a:spcBef>
              <a:buSzPct val="80000"/>
              <a:buFont typeface="Wingdings" panose="05000000000000000000" pitchFamily="2" charset="2"/>
              <a:buChar char="§"/>
            </a:pPr>
            <a:r>
              <a:rPr sz="2000" spc="-180" dirty="0" err="1">
                <a:solidFill>
                  <a:srgbClr val="253138"/>
                </a:solidFill>
                <a:latin typeface="Arial" panose="020B0604020202020204" pitchFamily="34" charset="0"/>
                <a:cs typeface="Arial" panose="020B0604020202020204" pitchFamily="34" charset="0"/>
              </a:rPr>
              <a:t>aValue</a:t>
            </a:r>
            <a:r>
              <a:rPr sz="2000" spc="-180" dirty="0">
                <a:solidFill>
                  <a:srgbClr val="253138"/>
                </a:solidFill>
                <a:latin typeface="Arial" panose="020B0604020202020204" pitchFamily="34" charset="0"/>
                <a:cs typeface="Arial" panose="020B0604020202020204" pitchFamily="34" charset="0"/>
              </a:rPr>
              <a:t>++;  </a:t>
            </a:r>
            <a:endParaRPr lang="tr-TR" sz="2000" spc="-180" dirty="0">
              <a:solidFill>
                <a:srgbClr val="253138"/>
              </a:solidFill>
              <a:latin typeface="Arial" panose="020B0604020202020204" pitchFamily="34" charset="0"/>
              <a:cs typeface="Arial" panose="020B0604020202020204" pitchFamily="34" charset="0"/>
            </a:endParaRPr>
          </a:p>
          <a:p>
            <a:pPr marL="1205865" marR="393065" lvl="1" indent="-342900">
              <a:lnSpc>
                <a:spcPts val="1630"/>
              </a:lnSpc>
              <a:spcBef>
                <a:spcPts val="120"/>
              </a:spcBef>
              <a:buSzPct val="50000"/>
              <a:buFont typeface="Wingdings" panose="05000000000000000000" pitchFamily="2" charset="2"/>
              <a:buChar char="q"/>
            </a:pPr>
            <a:r>
              <a:rPr sz="2000" spc="-110" dirty="0" err="1">
                <a:solidFill>
                  <a:srgbClr val="253138"/>
                </a:solidFill>
                <a:latin typeface="Arial" panose="020B0604020202020204" pitchFamily="34" charset="0"/>
                <a:cs typeface="Arial" panose="020B0604020202020204" pitchFamily="34" charset="0"/>
              </a:rPr>
              <a:t>Yöntem</a:t>
            </a:r>
            <a:r>
              <a:rPr sz="2000" spc="-204" dirty="0">
                <a:solidFill>
                  <a:srgbClr val="253138"/>
                </a:solidFill>
                <a:latin typeface="Arial" panose="020B0604020202020204" pitchFamily="34" charset="0"/>
                <a:cs typeface="Arial" panose="020B0604020202020204" pitchFamily="34" charset="0"/>
              </a:rPr>
              <a:t> </a:t>
            </a:r>
            <a:r>
              <a:rPr sz="2000" spc="-125" dirty="0" err="1">
                <a:solidFill>
                  <a:srgbClr val="253138"/>
                </a:solidFill>
                <a:latin typeface="Arial" panose="020B0604020202020204" pitchFamily="34" charset="0"/>
                <a:cs typeface="Arial" panose="020B0604020202020204" pitchFamily="34" charset="0"/>
              </a:rPr>
              <a:t>çağrıları</a:t>
            </a:r>
            <a:r>
              <a:rPr sz="2000" spc="-125" dirty="0">
                <a:solidFill>
                  <a:srgbClr val="253138"/>
                </a:solidFill>
                <a:latin typeface="Arial" panose="020B0604020202020204" pitchFamily="34" charset="0"/>
                <a:cs typeface="Arial" panose="020B0604020202020204" pitchFamily="34" charset="0"/>
              </a:rPr>
              <a:t>:</a:t>
            </a:r>
            <a:endParaRPr lang="tr-TR" sz="2000" dirty="0">
              <a:latin typeface="Arial" panose="020B0604020202020204" pitchFamily="34" charset="0"/>
              <a:cs typeface="Arial" panose="020B0604020202020204" pitchFamily="34" charset="0"/>
            </a:endParaRPr>
          </a:p>
          <a:p>
            <a:pPr marL="1663065" marR="393065" lvl="2" indent="-342900">
              <a:lnSpc>
                <a:spcPts val="1630"/>
              </a:lnSpc>
              <a:spcBef>
                <a:spcPts val="120"/>
              </a:spcBef>
              <a:buSzPct val="80000"/>
              <a:buFont typeface="Wingdings" panose="05000000000000000000" pitchFamily="2" charset="2"/>
              <a:buChar char="§"/>
            </a:pPr>
            <a:r>
              <a:rPr sz="2000" spc="-110" dirty="0" err="1">
                <a:solidFill>
                  <a:srgbClr val="253138"/>
                </a:solidFill>
                <a:latin typeface="Arial" panose="020B0604020202020204" pitchFamily="34" charset="0"/>
                <a:cs typeface="Arial" panose="020B0604020202020204" pitchFamily="34" charset="0"/>
              </a:rPr>
              <a:t>System.out.println</a:t>
            </a:r>
            <a:r>
              <a:rPr sz="2000" spc="-110" dirty="0">
                <a:solidFill>
                  <a:srgbClr val="253138"/>
                </a:solidFill>
                <a:latin typeface="Arial" panose="020B0604020202020204" pitchFamily="34" charset="0"/>
                <a:cs typeface="Arial" panose="020B0604020202020204" pitchFamily="34" charset="0"/>
              </a:rPr>
              <a:t>(</a:t>
            </a:r>
            <a:r>
              <a:rPr sz="2000" spc="-110" dirty="0" err="1">
                <a:solidFill>
                  <a:srgbClr val="253138"/>
                </a:solidFill>
                <a:latin typeface="Arial" panose="020B0604020202020204" pitchFamily="34" charset="0"/>
                <a:cs typeface="Arial" panose="020B0604020202020204" pitchFamily="34" charset="0"/>
              </a:rPr>
              <a:t>aValue</a:t>
            </a:r>
            <a:r>
              <a:rPr sz="2000" spc="-110" dirty="0">
                <a:solidFill>
                  <a:srgbClr val="253138"/>
                </a:solidFill>
                <a:latin typeface="Arial" panose="020B0604020202020204" pitchFamily="34" charset="0"/>
                <a:cs typeface="Arial" panose="020B0604020202020204" pitchFamily="34" charset="0"/>
              </a:rPr>
              <a:t>);  </a:t>
            </a:r>
            <a:endParaRPr lang="tr-TR" sz="2000" spc="-110" dirty="0">
              <a:solidFill>
                <a:srgbClr val="253138"/>
              </a:solidFill>
              <a:latin typeface="Arial" panose="020B0604020202020204" pitchFamily="34" charset="0"/>
              <a:cs typeface="Arial" panose="020B0604020202020204" pitchFamily="34" charset="0"/>
            </a:endParaRPr>
          </a:p>
          <a:p>
            <a:pPr marL="1205865" marR="393065" lvl="1" indent="-342900">
              <a:lnSpc>
                <a:spcPts val="1630"/>
              </a:lnSpc>
              <a:spcBef>
                <a:spcPts val="120"/>
              </a:spcBef>
              <a:buSzPct val="50000"/>
              <a:buFont typeface="Wingdings" panose="05000000000000000000" pitchFamily="2" charset="2"/>
              <a:buChar char="q"/>
            </a:pPr>
            <a:r>
              <a:rPr sz="2000" spc="-75" dirty="0" err="1">
                <a:solidFill>
                  <a:srgbClr val="253138"/>
                </a:solidFill>
                <a:latin typeface="Arial" panose="020B0604020202020204" pitchFamily="34" charset="0"/>
                <a:cs typeface="Arial" panose="020B0604020202020204" pitchFamily="34" charset="0"/>
              </a:rPr>
              <a:t>Nesne</a:t>
            </a:r>
            <a:r>
              <a:rPr sz="2000" spc="-75" dirty="0">
                <a:solidFill>
                  <a:srgbClr val="253138"/>
                </a:solidFill>
                <a:latin typeface="Arial" panose="020B0604020202020204" pitchFamily="34" charset="0"/>
                <a:cs typeface="Arial" panose="020B0604020202020204" pitchFamily="34" charset="0"/>
              </a:rPr>
              <a:t> </a:t>
            </a:r>
            <a:r>
              <a:rPr sz="2000" spc="-90" dirty="0" err="1">
                <a:solidFill>
                  <a:srgbClr val="253138"/>
                </a:solidFill>
                <a:latin typeface="Arial" panose="020B0604020202020204" pitchFamily="34" charset="0"/>
                <a:cs typeface="Arial" panose="020B0604020202020204" pitchFamily="34" charset="0"/>
              </a:rPr>
              <a:t>oluşturma</a:t>
            </a:r>
            <a:r>
              <a:rPr sz="2000" spc="-180" dirty="0">
                <a:solidFill>
                  <a:srgbClr val="253138"/>
                </a:solidFill>
                <a:latin typeface="Arial" panose="020B0604020202020204" pitchFamily="34" charset="0"/>
                <a:cs typeface="Arial" panose="020B0604020202020204" pitchFamily="34" charset="0"/>
              </a:rPr>
              <a:t> </a:t>
            </a:r>
            <a:r>
              <a:rPr sz="2000" spc="-135" dirty="0" err="1">
                <a:solidFill>
                  <a:srgbClr val="253138"/>
                </a:solidFill>
                <a:latin typeface="Arial" panose="020B0604020202020204" pitchFamily="34" charset="0"/>
                <a:cs typeface="Arial" panose="020B0604020202020204" pitchFamily="34" charset="0"/>
              </a:rPr>
              <a:t>ifadeleri</a:t>
            </a:r>
            <a:r>
              <a:rPr sz="2000" spc="-135" dirty="0">
                <a:solidFill>
                  <a:srgbClr val="253138"/>
                </a:solidFill>
                <a:latin typeface="Arial" panose="020B0604020202020204" pitchFamily="34" charset="0"/>
                <a:cs typeface="Arial" panose="020B0604020202020204" pitchFamily="34" charset="0"/>
              </a:rPr>
              <a:t>:</a:t>
            </a:r>
            <a:endParaRPr lang="tr-TR" sz="2000" dirty="0">
              <a:latin typeface="Arial" panose="020B0604020202020204" pitchFamily="34" charset="0"/>
              <a:cs typeface="Arial" panose="020B0604020202020204" pitchFamily="34" charset="0"/>
            </a:endParaRPr>
          </a:p>
          <a:p>
            <a:pPr marL="1663065" marR="393065" lvl="2" indent="-342900">
              <a:lnSpc>
                <a:spcPts val="1630"/>
              </a:lnSpc>
              <a:spcBef>
                <a:spcPts val="120"/>
              </a:spcBef>
              <a:buSzPct val="80000"/>
              <a:buFont typeface="Wingdings" panose="05000000000000000000" pitchFamily="2" charset="2"/>
              <a:buChar char="§"/>
            </a:pPr>
            <a:r>
              <a:rPr lang="tr-TR" sz="2000" spc="-120" dirty="0">
                <a:solidFill>
                  <a:srgbClr val="253138"/>
                </a:solidFill>
                <a:latin typeface="Arial" panose="020B0604020202020204" pitchFamily="34" charset="0"/>
                <a:cs typeface="Arial" panose="020B0604020202020204" pitchFamily="34" charset="0"/>
              </a:rPr>
              <a:t>I</a:t>
            </a:r>
            <a:r>
              <a:rPr sz="2000" spc="-120" dirty="0" err="1">
                <a:solidFill>
                  <a:srgbClr val="253138"/>
                </a:solidFill>
                <a:latin typeface="Arial" panose="020B0604020202020204" pitchFamily="34" charset="0"/>
                <a:cs typeface="Arial" panose="020B0604020202020204" pitchFamily="34" charset="0"/>
              </a:rPr>
              <a:t>nteger</a:t>
            </a:r>
            <a:r>
              <a:rPr sz="2000" spc="-120" dirty="0">
                <a:solidFill>
                  <a:srgbClr val="253138"/>
                </a:solidFill>
                <a:latin typeface="Arial" panose="020B0604020202020204" pitchFamily="34" charset="0"/>
                <a:cs typeface="Arial" panose="020B0604020202020204" pitchFamily="34" charset="0"/>
              </a:rPr>
              <a:t> </a:t>
            </a:r>
            <a:r>
              <a:rPr sz="2000" spc="-125" dirty="0">
                <a:solidFill>
                  <a:srgbClr val="253138"/>
                </a:solidFill>
                <a:latin typeface="Arial" panose="020B0604020202020204" pitchFamily="34" charset="0"/>
                <a:cs typeface="Arial" panose="020B0604020202020204" pitchFamily="34" charset="0"/>
              </a:rPr>
              <a:t>integerObject </a:t>
            </a:r>
            <a:r>
              <a:rPr sz="2000" spc="-440" dirty="0">
                <a:solidFill>
                  <a:srgbClr val="253138"/>
                </a:solidFill>
                <a:latin typeface="Arial" panose="020B0604020202020204" pitchFamily="34" charset="0"/>
                <a:cs typeface="Arial" panose="020B0604020202020204" pitchFamily="34" charset="0"/>
              </a:rPr>
              <a:t>= </a:t>
            </a:r>
            <a:r>
              <a:rPr sz="2000" spc="-80" dirty="0">
                <a:solidFill>
                  <a:srgbClr val="253138"/>
                </a:solidFill>
                <a:latin typeface="Arial" panose="020B0604020202020204" pitchFamily="34" charset="0"/>
                <a:cs typeface="Arial" panose="020B0604020202020204" pitchFamily="34" charset="0"/>
              </a:rPr>
              <a:t>new </a:t>
            </a:r>
            <a:r>
              <a:rPr sz="2000" spc="-145" dirty="0">
                <a:solidFill>
                  <a:srgbClr val="253138"/>
                </a:solidFill>
                <a:latin typeface="Arial" panose="020B0604020202020204" pitchFamily="34" charset="0"/>
                <a:cs typeface="Arial" panose="020B0604020202020204" pitchFamily="34" charset="0"/>
              </a:rPr>
              <a:t>Integer(4);  </a:t>
            </a:r>
            <a:endParaRPr lang="tr-TR" sz="2000" spc="-145" dirty="0">
              <a:solidFill>
                <a:srgbClr val="253138"/>
              </a:solidFill>
              <a:latin typeface="Arial" panose="020B0604020202020204" pitchFamily="34" charset="0"/>
              <a:cs typeface="Arial" panose="020B0604020202020204" pitchFamily="34" charset="0"/>
            </a:endParaRPr>
          </a:p>
          <a:p>
            <a:pPr marL="1205865" marR="393065" lvl="1" indent="-342900">
              <a:lnSpc>
                <a:spcPts val="1630"/>
              </a:lnSpc>
              <a:spcBef>
                <a:spcPts val="120"/>
              </a:spcBef>
              <a:buSzPct val="50000"/>
              <a:buFont typeface="Wingdings" panose="05000000000000000000" pitchFamily="2" charset="2"/>
              <a:buChar char="q"/>
            </a:pPr>
            <a:r>
              <a:rPr sz="2000" spc="-50" dirty="0" err="1">
                <a:solidFill>
                  <a:srgbClr val="253138"/>
                </a:solidFill>
                <a:latin typeface="Arial" panose="020B0604020202020204" pitchFamily="34" charset="0"/>
                <a:cs typeface="Arial" panose="020B0604020202020204" pitchFamily="34" charset="0"/>
              </a:rPr>
              <a:t>Tanımlama</a:t>
            </a:r>
            <a:r>
              <a:rPr sz="2000" spc="-50" dirty="0">
                <a:solidFill>
                  <a:srgbClr val="253138"/>
                </a:solidFill>
                <a:latin typeface="Arial" panose="020B0604020202020204" pitchFamily="34" charset="0"/>
                <a:cs typeface="Arial" panose="020B0604020202020204" pitchFamily="34" charset="0"/>
              </a:rPr>
              <a:t> </a:t>
            </a:r>
            <a:r>
              <a:rPr sz="2000" spc="-105" dirty="0">
                <a:solidFill>
                  <a:srgbClr val="253138"/>
                </a:solidFill>
                <a:latin typeface="Arial" panose="020B0604020202020204" pitchFamily="34" charset="0"/>
                <a:cs typeface="Arial" panose="020B0604020202020204" pitchFamily="34" charset="0"/>
              </a:rPr>
              <a:t>(Declaration)</a:t>
            </a:r>
            <a:r>
              <a:rPr sz="2000" spc="-240" dirty="0">
                <a:solidFill>
                  <a:srgbClr val="253138"/>
                </a:solidFill>
                <a:latin typeface="Arial" panose="020B0604020202020204" pitchFamily="34" charset="0"/>
                <a:cs typeface="Arial" panose="020B0604020202020204" pitchFamily="34" charset="0"/>
              </a:rPr>
              <a:t> </a:t>
            </a:r>
            <a:r>
              <a:rPr sz="2000" spc="-130" dirty="0" err="1">
                <a:solidFill>
                  <a:srgbClr val="253138"/>
                </a:solidFill>
                <a:latin typeface="Arial" panose="020B0604020202020204" pitchFamily="34" charset="0"/>
                <a:cs typeface="Arial" panose="020B0604020202020204" pitchFamily="34" charset="0"/>
              </a:rPr>
              <a:t>statemen</a:t>
            </a:r>
            <a:r>
              <a:rPr lang="tr-TR" sz="2000" spc="-130" dirty="0">
                <a:solidFill>
                  <a:srgbClr val="253138"/>
                </a:solidFill>
                <a:latin typeface="Arial" panose="020B0604020202020204" pitchFamily="34" charset="0"/>
                <a:cs typeface="Arial" panose="020B0604020202020204" pitchFamily="34" charset="0"/>
              </a:rPr>
              <a:t>t</a:t>
            </a:r>
          </a:p>
          <a:p>
            <a:pPr marL="1663065" marR="393065" lvl="2" indent="-342900">
              <a:lnSpc>
                <a:spcPts val="1630"/>
              </a:lnSpc>
              <a:spcBef>
                <a:spcPts val="120"/>
              </a:spcBef>
              <a:buSzPct val="80000"/>
              <a:buFont typeface="Wingdings" panose="05000000000000000000" pitchFamily="2" charset="2"/>
              <a:buChar char="§"/>
            </a:pPr>
            <a:r>
              <a:rPr sz="2000" spc="-55" dirty="0">
                <a:solidFill>
                  <a:srgbClr val="253138"/>
                </a:solidFill>
                <a:latin typeface="Arial" panose="020B0604020202020204" pitchFamily="34" charset="0"/>
                <a:cs typeface="Arial" panose="020B0604020202020204" pitchFamily="34" charset="0"/>
              </a:rPr>
              <a:t>double </a:t>
            </a:r>
            <a:r>
              <a:rPr sz="2000" spc="-95" dirty="0">
                <a:solidFill>
                  <a:srgbClr val="253138"/>
                </a:solidFill>
                <a:latin typeface="Arial" panose="020B0604020202020204" pitchFamily="34" charset="0"/>
                <a:cs typeface="Arial" panose="020B0604020202020204" pitchFamily="34" charset="0"/>
              </a:rPr>
              <a:t>aValue </a:t>
            </a:r>
            <a:r>
              <a:rPr sz="2000" spc="-440" dirty="0">
                <a:solidFill>
                  <a:srgbClr val="253138"/>
                </a:solidFill>
                <a:latin typeface="Arial" panose="020B0604020202020204" pitchFamily="34" charset="0"/>
                <a:cs typeface="Arial" panose="020B0604020202020204" pitchFamily="34" charset="0"/>
              </a:rPr>
              <a:t>= </a:t>
            </a:r>
            <a:r>
              <a:rPr sz="2000" spc="-200" dirty="0">
                <a:solidFill>
                  <a:srgbClr val="253138"/>
                </a:solidFill>
                <a:latin typeface="Arial" panose="020B0604020202020204" pitchFamily="34" charset="0"/>
                <a:cs typeface="Arial" panose="020B0604020202020204" pitchFamily="34" charset="0"/>
              </a:rPr>
              <a:t>8933.2</a:t>
            </a:r>
            <a:r>
              <a:rPr lang="tr-TR" sz="2000" spc="-200" dirty="0">
                <a:solidFill>
                  <a:srgbClr val="253138"/>
                </a:solidFill>
                <a:latin typeface="Arial" panose="020B0604020202020204" pitchFamily="34" charset="0"/>
                <a:cs typeface="Arial" panose="020B0604020202020204" pitchFamily="34" charset="0"/>
              </a:rPr>
              <a:t>34;</a:t>
            </a:r>
          </a:p>
          <a:p>
            <a:pPr marL="1205865" marR="393065" lvl="1" indent="-342900">
              <a:lnSpc>
                <a:spcPts val="1630"/>
              </a:lnSpc>
              <a:spcBef>
                <a:spcPts val="120"/>
              </a:spcBef>
              <a:buSzPct val="50000"/>
              <a:buFont typeface="Wingdings" panose="05000000000000000000" pitchFamily="2" charset="2"/>
              <a:buChar char="q"/>
            </a:pPr>
            <a:r>
              <a:rPr sz="2000" spc="-145" dirty="0" err="1">
                <a:solidFill>
                  <a:srgbClr val="253138"/>
                </a:solidFill>
                <a:latin typeface="Arial" panose="020B0604020202020204" pitchFamily="34" charset="0"/>
                <a:cs typeface="Arial" panose="020B0604020202020204" pitchFamily="34" charset="0"/>
              </a:rPr>
              <a:t>Akış</a:t>
            </a:r>
            <a:r>
              <a:rPr sz="2000" spc="-145" dirty="0">
                <a:solidFill>
                  <a:srgbClr val="253138"/>
                </a:solidFill>
                <a:latin typeface="Arial" panose="020B0604020202020204" pitchFamily="34" charset="0"/>
                <a:cs typeface="Arial" panose="020B0604020202020204" pitchFamily="34" charset="0"/>
              </a:rPr>
              <a:t> </a:t>
            </a:r>
            <a:r>
              <a:rPr sz="2000" spc="-110" dirty="0">
                <a:solidFill>
                  <a:srgbClr val="253138"/>
                </a:solidFill>
                <a:latin typeface="Arial" panose="020B0604020202020204" pitchFamily="34" charset="0"/>
                <a:cs typeface="Arial" panose="020B0604020202020204" pitchFamily="34" charset="0"/>
              </a:rPr>
              <a:t>kontrol </a:t>
            </a:r>
            <a:r>
              <a:rPr sz="2000" spc="-114" dirty="0">
                <a:solidFill>
                  <a:srgbClr val="253138"/>
                </a:solidFill>
                <a:latin typeface="Arial" panose="020B0604020202020204" pitchFamily="34" charset="0"/>
                <a:cs typeface="Arial" panose="020B0604020202020204" pitchFamily="34" charset="0"/>
              </a:rPr>
              <a:t>(Control </a:t>
            </a:r>
            <a:r>
              <a:rPr sz="2000" spc="-160" dirty="0">
                <a:solidFill>
                  <a:srgbClr val="253138"/>
                </a:solidFill>
                <a:latin typeface="Arial" panose="020B0604020202020204" pitchFamily="34" charset="0"/>
                <a:cs typeface="Arial" panose="020B0604020202020204" pitchFamily="34" charset="0"/>
              </a:rPr>
              <a:t>flow)</a:t>
            </a:r>
            <a:r>
              <a:rPr sz="2000" spc="-125" dirty="0">
                <a:solidFill>
                  <a:srgbClr val="253138"/>
                </a:solidFill>
                <a:latin typeface="Arial" panose="020B0604020202020204" pitchFamily="34" charset="0"/>
                <a:cs typeface="Arial" panose="020B0604020202020204" pitchFamily="34" charset="0"/>
              </a:rPr>
              <a:t> </a:t>
            </a:r>
            <a:r>
              <a:rPr sz="2000" spc="-135" dirty="0">
                <a:solidFill>
                  <a:srgbClr val="253138"/>
                </a:solidFill>
                <a:latin typeface="Arial" panose="020B0604020202020204" pitchFamily="34" charset="0"/>
                <a:cs typeface="Arial" panose="020B0604020202020204" pitchFamily="34" charset="0"/>
              </a:rPr>
              <a:t>statement</a:t>
            </a:r>
            <a:endParaRPr lang="tr-TR" sz="2000" spc="-135" dirty="0">
              <a:solidFill>
                <a:srgbClr val="253138"/>
              </a:solidFill>
              <a:latin typeface="Arial" panose="020B0604020202020204" pitchFamily="34" charset="0"/>
              <a:cs typeface="Arial" panose="020B0604020202020204" pitchFamily="34" charset="0"/>
            </a:endParaRPr>
          </a:p>
          <a:p>
            <a:pPr marL="1663065" marR="393065" lvl="2" indent="-342900">
              <a:lnSpc>
                <a:spcPts val="1630"/>
              </a:lnSpc>
              <a:spcBef>
                <a:spcPts val="120"/>
              </a:spcBef>
              <a:buSzPct val="80000"/>
              <a:buFont typeface="Wingdings" panose="05000000000000000000" pitchFamily="2" charset="2"/>
              <a:buChar char="§"/>
            </a:pPr>
            <a:r>
              <a:rPr sz="2000" spc="-245" dirty="0">
                <a:solidFill>
                  <a:srgbClr val="253138"/>
                </a:solidFill>
                <a:latin typeface="Arial" panose="020B0604020202020204" pitchFamily="34" charset="0"/>
                <a:cs typeface="Arial" panose="020B0604020202020204" pitchFamily="34" charset="0"/>
              </a:rPr>
              <a:t>if </a:t>
            </a:r>
            <a:r>
              <a:rPr sz="2000" spc="-100" dirty="0">
                <a:solidFill>
                  <a:srgbClr val="253138"/>
                </a:solidFill>
                <a:latin typeface="Arial" panose="020B0604020202020204" pitchFamily="34" charset="0"/>
                <a:cs typeface="Arial" panose="020B0604020202020204" pitchFamily="34" charset="0"/>
              </a:rPr>
              <a:t>ve</a:t>
            </a:r>
            <a:r>
              <a:rPr sz="2000" spc="-210" dirty="0">
                <a:solidFill>
                  <a:srgbClr val="253138"/>
                </a:solidFill>
                <a:latin typeface="Arial" panose="020B0604020202020204" pitchFamily="34" charset="0"/>
                <a:cs typeface="Arial" panose="020B0604020202020204" pitchFamily="34" charset="0"/>
              </a:rPr>
              <a:t> </a:t>
            </a:r>
            <a:r>
              <a:rPr sz="2000" spc="-95" dirty="0">
                <a:solidFill>
                  <a:srgbClr val="253138"/>
                </a:solidFill>
                <a:latin typeface="Arial" panose="020B0604020202020204" pitchFamily="34" charset="0"/>
                <a:cs typeface="Arial" panose="020B0604020202020204" pitchFamily="34" charset="0"/>
              </a:rPr>
              <a:t>while</a:t>
            </a:r>
            <a:endParaRPr sz="2000" dirty="0">
              <a:latin typeface="Arial" panose="020B0604020202020204" pitchFamily="34" charset="0"/>
              <a:cs typeface="Arial" panose="020B0604020202020204" pitchFamily="34" charset="0"/>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4875" y="528041"/>
            <a:ext cx="3630925" cy="505908"/>
          </a:xfrm>
          <a:prstGeom prst="rect">
            <a:avLst/>
          </a:prstGeom>
        </p:spPr>
        <p:txBody>
          <a:bodyPr vert="horz" wrap="square" lIns="0" tIns="13335" rIns="0" bIns="0" rtlCol="0">
            <a:spAutoFit/>
          </a:bodyPr>
          <a:lstStyle/>
          <a:p>
            <a:pPr marL="12700">
              <a:lnSpc>
                <a:spcPct val="100000"/>
              </a:lnSpc>
              <a:spcBef>
                <a:spcPts val="105"/>
              </a:spcBef>
              <a:tabLst>
                <a:tab pos="1337945" algn="l"/>
              </a:tabLst>
            </a:pPr>
            <a:r>
              <a:rPr sz="3200" b="1" spc="-80" dirty="0" err="1">
                <a:latin typeface="Arial"/>
                <a:cs typeface="Arial"/>
              </a:rPr>
              <a:t>Sözdizimi</a:t>
            </a:r>
            <a:r>
              <a:rPr sz="3200" b="1" spc="-80" dirty="0">
                <a:latin typeface="Arial"/>
                <a:cs typeface="Arial"/>
              </a:rPr>
              <a:t>:</a:t>
            </a:r>
            <a:r>
              <a:rPr lang="tr-TR" sz="3200" b="1" spc="-80" dirty="0">
                <a:latin typeface="Arial"/>
                <a:cs typeface="Arial"/>
              </a:rPr>
              <a:t> </a:t>
            </a:r>
            <a:r>
              <a:rPr sz="3200" b="1" spc="-110" dirty="0">
                <a:latin typeface="Arial"/>
                <a:cs typeface="Arial"/>
              </a:rPr>
              <a:t>Blocks</a:t>
            </a:r>
            <a:endParaRPr sz="3200" dirty="0">
              <a:latin typeface="Arial"/>
              <a:cs typeface="Arial"/>
            </a:endParaRPr>
          </a:p>
        </p:txBody>
      </p:sp>
      <p:sp>
        <p:nvSpPr>
          <p:cNvPr id="3" name="object 3"/>
          <p:cNvSpPr txBox="1"/>
          <p:nvPr/>
        </p:nvSpPr>
        <p:spPr>
          <a:xfrm>
            <a:off x="685800" y="1300124"/>
            <a:ext cx="8050525" cy="3311804"/>
          </a:xfrm>
          <a:prstGeom prst="rect">
            <a:avLst/>
          </a:prstGeom>
        </p:spPr>
        <p:txBody>
          <a:bodyPr vert="horz" wrap="square" lIns="0" tIns="53975" rIns="0" bIns="0" rtlCol="0">
            <a:spAutoFit/>
          </a:bodyPr>
          <a:lstStyle/>
          <a:p>
            <a:pPr marL="393065" marR="102870" indent="-381000">
              <a:lnSpc>
                <a:spcPts val="2590"/>
              </a:lnSpc>
              <a:spcBef>
                <a:spcPts val="425"/>
              </a:spcBef>
              <a:buFont typeface="Wingdings" panose="05000000000000000000" pitchFamily="2" charset="2"/>
              <a:buChar char="q"/>
            </a:pPr>
            <a:r>
              <a:rPr sz="2400" spc="-5" dirty="0" err="1">
                <a:solidFill>
                  <a:srgbClr val="253138"/>
                </a:solidFill>
                <a:latin typeface="Arial"/>
                <a:cs typeface="Arial"/>
              </a:rPr>
              <a:t>Bloklar</a:t>
            </a:r>
            <a:r>
              <a:rPr sz="2400" spc="-5" dirty="0">
                <a:solidFill>
                  <a:srgbClr val="253138"/>
                </a:solidFill>
                <a:latin typeface="Arial"/>
                <a:cs typeface="Arial"/>
              </a:rPr>
              <a:t>, uygun parantezler </a:t>
            </a:r>
            <a:r>
              <a:rPr sz="2400" spc="-10" dirty="0">
                <a:solidFill>
                  <a:srgbClr val="253138"/>
                </a:solidFill>
                <a:latin typeface="Arial"/>
                <a:cs typeface="Arial"/>
              </a:rPr>
              <a:t>arasındaki sıfır </a:t>
            </a:r>
            <a:r>
              <a:rPr sz="2400" spc="-5" dirty="0">
                <a:solidFill>
                  <a:srgbClr val="253138"/>
                </a:solidFill>
                <a:latin typeface="Arial"/>
                <a:cs typeface="Arial"/>
              </a:rPr>
              <a:t>veya  daha fazla statement’tan oluşan bir gruptur </a:t>
            </a:r>
            <a:r>
              <a:rPr sz="2400" dirty="0">
                <a:solidFill>
                  <a:srgbClr val="253138"/>
                </a:solidFill>
                <a:latin typeface="Arial"/>
                <a:cs typeface="Arial"/>
              </a:rPr>
              <a:t>ve </a:t>
            </a:r>
            <a:r>
              <a:rPr sz="2400" spc="-5" dirty="0">
                <a:solidFill>
                  <a:srgbClr val="253138"/>
                </a:solidFill>
                <a:latin typeface="Arial"/>
                <a:cs typeface="Arial"/>
              </a:rPr>
              <a:t>tek  bir statement’a izin verilen her </a:t>
            </a:r>
            <a:r>
              <a:rPr sz="2400" spc="-5" dirty="0" err="1">
                <a:solidFill>
                  <a:srgbClr val="253138"/>
                </a:solidFill>
                <a:latin typeface="Arial"/>
                <a:cs typeface="Arial"/>
              </a:rPr>
              <a:t>yerde</a:t>
            </a:r>
            <a:r>
              <a:rPr sz="2400" spc="35" dirty="0">
                <a:solidFill>
                  <a:srgbClr val="253138"/>
                </a:solidFill>
                <a:latin typeface="Arial"/>
                <a:cs typeface="Arial"/>
              </a:rPr>
              <a:t> </a:t>
            </a:r>
            <a:r>
              <a:rPr sz="2400" spc="-5" dirty="0" err="1">
                <a:solidFill>
                  <a:srgbClr val="253138"/>
                </a:solidFill>
                <a:latin typeface="Arial"/>
                <a:cs typeface="Arial"/>
              </a:rPr>
              <a:t>kullanılabilir</a:t>
            </a:r>
            <a:r>
              <a:rPr sz="2400" spc="-5" dirty="0">
                <a:solidFill>
                  <a:srgbClr val="253138"/>
                </a:solidFill>
                <a:latin typeface="Arial"/>
                <a:cs typeface="Arial"/>
              </a:rPr>
              <a:t>.</a:t>
            </a:r>
            <a:endParaRPr lang="tr-TR" sz="2400" dirty="0">
              <a:latin typeface="Arial"/>
              <a:cs typeface="Arial"/>
            </a:endParaRPr>
          </a:p>
          <a:p>
            <a:pPr marL="393065" marR="102870" indent="-381000">
              <a:lnSpc>
                <a:spcPts val="2590"/>
              </a:lnSpc>
              <a:spcBef>
                <a:spcPts val="425"/>
              </a:spcBef>
              <a:buFont typeface="Wingdings" panose="05000000000000000000" pitchFamily="2" charset="2"/>
              <a:buChar char="q"/>
            </a:pPr>
            <a:r>
              <a:rPr sz="2400" spc="-10" dirty="0" err="1">
                <a:solidFill>
                  <a:srgbClr val="253138"/>
                </a:solidFill>
                <a:latin typeface="Arial"/>
                <a:cs typeface="Arial"/>
              </a:rPr>
              <a:t>Aşağıdaki</a:t>
            </a:r>
            <a:r>
              <a:rPr sz="2400" spc="-10" dirty="0">
                <a:solidFill>
                  <a:srgbClr val="253138"/>
                </a:solidFill>
                <a:latin typeface="Arial"/>
                <a:cs typeface="Arial"/>
              </a:rPr>
              <a:t> </a:t>
            </a:r>
            <a:r>
              <a:rPr sz="2400" spc="-5" dirty="0">
                <a:solidFill>
                  <a:srgbClr val="253138"/>
                </a:solidFill>
                <a:latin typeface="Arial"/>
                <a:cs typeface="Arial"/>
              </a:rPr>
              <a:t>liste, MaxVariablesDemo programından  her biri </a:t>
            </a:r>
            <a:r>
              <a:rPr sz="2400" dirty="0">
                <a:solidFill>
                  <a:srgbClr val="253138"/>
                </a:solidFill>
                <a:latin typeface="Arial"/>
                <a:cs typeface="Arial"/>
              </a:rPr>
              <a:t>tek </a:t>
            </a:r>
            <a:r>
              <a:rPr sz="2400" spc="-5" dirty="0">
                <a:solidFill>
                  <a:srgbClr val="253138"/>
                </a:solidFill>
                <a:latin typeface="Arial"/>
                <a:cs typeface="Arial"/>
              </a:rPr>
              <a:t>bir statement içeren iki bloğu</a:t>
            </a:r>
            <a:r>
              <a:rPr sz="2400" spc="60" dirty="0">
                <a:solidFill>
                  <a:srgbClr val="253138"/>
                </a:solidFill>
                <a:latin typeface="Arial"/>
                <a:cs typeface="Arial"/>
              </a:rPr>
              <a:t> </a:t>
            </a:r>
            <a:r>
              <a:rPr sz="2400" spc="-5" dirty="0" err="1">
                <a:solidFill>
                  <a:srgbClr val="253138"/>
                </a:solidFill>
                <a:latin typeface="Arial"/>
                <a:cs typeface="Arial"/>
              </a:rPr>
              <a:t>gösterir</a:t>
            </a:r>
            <a:r>
              <a:rPr sz="2400" spc="-5" dirty="0">
                <a:solidFill>
                  <a:srgbClr val="253138"/>
                </a:solidFill>
                <a:latin typeface="Arial"/>
                <a:cs typeface="Arial"/>
              </a:rPr>
              <a:t>:</a:t>
            </a:r>
            <a:endParaRPr lang="tr-TR" sz="2400" spc="-5" dirty="0">
              <a:solidFill>
                <a:srgbClr val="253138"/>
              </a:solidFill>
              <a:latin typeface="Arial"/>
              <a:cs typeface="Arial"/>
            </a:endParaRPr>
          </a:p>
          <a:p>
            <a:pPr marL="12065" marR="102870">
              <a:lnSpc>
                <a:spcPts val="2590"/>
              </a:lnSpc>
              <a:spcBef>
                <a:spcPts val="425"/>
              </a:spcBef>
            </a:pPr>
            <a:r>
              <a:rPr lang="tr-TR" sz="2000" dirty="0"/>
              <a:t>      </a:t>
            </a:r>
            <a:r>
              <a:rPr lang="tr-TR" sz="2000" dirty="0" err="1"/>
              <a:t>if</a:t>
            </a:r>
            <a:r>
              <a:rPr lang="tr-TR" sz="2000" dirty="0"/>
              <a:t>(</a:t>
            </a:r>
            <a:r>
              <a:rPr lang="tr-TR" sz="2000" dirty="0" err="1"/>
              <a:t>Character.isUpperCase</a:t>
            </a:r>
            <a:r>
              <a:rPr lang="tr-TR" sz="2000" dirty="0"/>
              <a:t>(</a:t>
            </a:r>
            <a:r>
              <a:rPr lang="tr-TR" sz="2000" dirty="0" err="1"/>
              <a:t>aChar</a:t>
            </a:r>
            <a:r>
              <a:rPr lang="tr-TR" sz="2000" dirty="0"/>
              <a:t>)) {</a:t>
            </a:r>
          </a:p>
          <a:p>
            <a:pPr marL="12065" marR="102870">
              <a:lnSpc>
                <a:spcPts val="2590"/>
              </a:lnSpc>
              <a:spcBef>
                <a:spcPts val="425"/>
              </a:spcBef>
            </a:pPr>
            <a:r>
              <a:rPr lang="tr-TR" sz="2000" dirty="0"/>
              <a:t>	</a:t>
            </a:r>
            <a:r>
              <a:rPr lang="tr-TR" sz="2000" dirty="0" err="1"/>
              <a:t>System.out.println</a:t>
            </a:r>
            <a:r>
              <a:rPr lang="tr-TR" sz="2000" dirty="0"/>
              <a:t>(‘’</a:t>
            </a:r>
            <a:r>
              <a:rPr lang="tr-TR" sz="2000" dirty="0" err="1"/>
              <a:t>The</a:t>
            </a:r>
            <a:r>
              <a:rPr lang="tr-TR" sz="2000" dirty="0"/>
              <a:t> </a:t>
            </a:r>
            <a:r>
              <a:rPr lang="tr-TR" sz="2000" dirty="0" err="1"/>
              <a:t>character</a:t>
            </a:r>
            <a:r>
              <a:rPr lang="tr-TR" sz="2000" dirty="0"/>
              <a:t>’’+ </a:t>
            </a:r>
            <a:r>
              <a:rPr lang="tr-TR" sz="2000" dirty="0" err="1"/>
              <a:t>aChar</a:t>
            </a:r>
            <a:r>
              <a:rPr lang="tr-TR" sz="2000" dirty="0"/>
              <a:t> + ‘’is </a:t>
            </a:r>
            <a:r>
              <a:rPr lang="tr-TR" sz="2000" dirty="0" err="1"/>
              <a:t>upper</a:t>
            </a:r>
            <a:r>
              <a:rPr lang="tr-TR" sz="2000" dirty="0"/>
              <a:t> </a:t>
            </a:r>
            <a:r>
              <a:rPr lang="tr-TR" sz="2000" dirty="0" err="1"/>
              <a:t>case</a:t>
            </a:r>
            <a:r>
              <a:rPr lang="tr-TR" sz="2000" dirty="0"/>
              <a:t>.’’);</a:t>
            </a:r>
          </a:p>
          <a:p>
            <a:pPr marL="12065" marR="102870">
              <a:lnSpc>
                <a:spcPts val="2590"/>
              </a:lnSpc>
              <a:spcBef>
                <a:spcPts val="425"/>
              </a:spcBef>
            </a:pPr>
            <a:r>
              <a:rPr lang="tr-TR" sz="2000" dirty="0"/>
              <a:t>       }else{</a:t>
            </a:r>
          </a:p>
          <a:p>
            <a:pPr marL="12065" marR="102870">
              <a:lnSpc>
                <a:spcPts val="2590"/>
              </a:lnSpc>
              <a:spcBef>
                <a:spcPts val="425"/>
              </a:spcBef>
            </a:pPr>
            <a:r>
              <a:rPr lang="tr-TR" sz="2000" dirty="0"/>
              <a:t>	</a:t>
            </a:r>
            <a:r>
              <a:rPr lang="tr-TR" sz="2000" dirty="0" err="1"/>
              <a:t>System.out.println</a:t>
            </a:r>
            <a:r>
              <a:rPr lang="tr-TR" sz="2000" dirty="0"/>
              <a:t>(‘’</a:t>
            </a:r>
            <a:r>
              <a:rPr lang="tr-TR" sz="2000" dirty="0" err="1"/>
              <a:t>The</a:t>
            </a:r>
            <a:r>
              <a:rPr lang="tr-TR" sz="2000" dirty="0"/>
              <a:t> </a:t>
            </a:r>
            <a:r>
              <a:rPr lang="tr-TR" sz="2000" dirty="0" err="1"/>
              <a:t>character</a:t>
            </a:r>
            <a:r>
              <a:rPr lang="tr-TR" sz="2000" dirty="0"/>
              <a:t>’’+ </a:t>
            </a:r>
            <a:r>
              <a:rPr lang="tr-TR" sz="2000" dirty="0" err="1"/>
              <a:t>aChar</a:t>
            </a:r>
            <a:r>
              <a:rPr lang="tr-TR" sz="2000" dirty="0"/>
              <a:t> + ‘’is </a:t>
            </a:r>
            <a:r>
              <a:rPr lang="tr-TR" sz="2000" dirty="0" err="1"/>
              <a:t>lower</a:t>
            </a:r>
            <a:r>
              <a:rPr lang="tr-TR" sz="2000" dirty="0"/>
              <a:t> </a:t>
            </a:r>
            <a:r>
              <a:rPr lang="tr-TR" sz="2000" dirty="0" err="1"/>
              <a:t>case</a:t>
            </a:r>
            <a:r>
              <a:rPr lang="tr-TR" sz="2000" dirty="0"/>
              <a:t>.’’);</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85750"/>
            <a:ext cx="6781800" cy="505908"/>
          </a:xfrm>
          <a:prstGeom prst="rect">
            <a:avLst/>
          </a:prstGeom>
        </p:spPr>
        <p:txBody>
          <a:bodyPr vert="horz" wrap="square" lIns="0" tIns="13335" rIns="0" bIns="0" rtlCol="0">
            <a:spAutoFit/>
          </a:bodyPr>
          <a:lstStyle/>
          <a:p>
            <a:pPr marL="12700">
              <a:lnSpc>
                <a:spcPct val="100000"/>
              </a:lnSpc>
              <a:spcBef>
                <a:spcPts val="105"/>
              </a:spcBef>
            </a:pPr>
            <a:r>
              <a:rPr sz="3200" b="1" spc="-75" dirty="0">
                <a:latin typeface="Arial"/>
                <a:cs typeface="Arial"/>
              </a:rPr>
              <a:t>Sözdizimi </a:t>
            </a:r>
            <a:r>
              <a:rPr sz="3200" b="1" spc="-55" dirty="0">
                <a:latin typeface="Arial"/>
                <a:cs typeface="Arial"/>
              </a:rPr>
              <a:t>Tanımlama:</a:t>
            </a:r>
            <a:r>
              <a:rPr sz="3200" b="1" spc="30" dirty="0">
                <a:latin typeface="Arial"/>
                <a:cs typeface="Arial"/>
              </a:rPr>
              <a:t> </a:t>
            </a:r>
            <a:r>
              <a:rPr sz="3200" b="1" spc="-90" dirty="0">
                <a:latin typeface="Arial"/>
                <a:cs typeface="Arial"/>
              </a:rPr>
              <a:t>Terminoloji</a:t>
            </a:r>
            <a:endParaRPr sz="3200" dirty="0">
              <a:latin typeface="Arial"/>
              <a:cs typeface="Arial"/>
            </a:endParaRPr>
          </a:p>
        </p:txBody>
      </p:sp>
      <p:sp>
        <p:nvSpPr>
          <p:cNvPr id="5" name="object 5"/>
          <p:cNvSpPr txBox="1"/>
          <p:nvPr/>
        </p:nvSpPr>
        <p:spPr>
          <a:xfrm>
            <a:off x="533400" y="973128"/>
            <a:ext cx="8382000" cy="4170372"/>
          </a:xfrm>
          <a:prstGeom prst="rect">
            <a:avLst/>
          </a:prstGeom>
        </p:spPr>
        <p:txBody>
          <a:bodyPr vert="horz" wrap="square" lIns="0" tIns="12700" rIns="0" bIns="0" rtlCol="0">
            <a:spAutoFit/>
          </a:bodyPr>
          <a:lstStyle/>
          <a:p>
            <a:pPr marL="381000" indent="-342900">
              <a:lnSpc>
                <a:spcPct val="100000"/>
              </a:lnSpc>
              <a:spcBef>
                <a:spcPts val="100"/>
              </a:spcBef>
              <a:buFont typeface="Wingdings" panose="05000000000000000000" pitchFamily="2" charset="2"/>
              <a:buChar char="q"/>
            </a:pPr>
            <a:r>
              <a:rPr lang="tr-TR" sz="1900" dirty="0">
                <a:latin typeface="Arial" panose="020B0604020202020204" pitchFamily="34" charset="0"/>
                <a:cs typeface="Arial" panose="020B0604020202020204" pitchFamily="34" charset="0"/>
              </a:rPr>
              <a:t>Bir doğal dilde, </a:t>
            </a:r>
            <a:r>
              <a:rPr lang="tr-TR" sz="1900" b="1" dirty="0">
                <a:latin typeface="Arial" panose="020B0604020202020204" pitchFamily="34" charset="0"/>
                <a:cs typeface="Arial" panose="020B0604020202020204" pitchFamily="34" charset="0"/>
              </a:rPr>
              <a:t>Cümle (</a:t>
            </a:r>
            <a:r>
              <a:rPr lang="tr-TR" sz="1900" b="1" dirty="0" err="1">
                <a:latin typeface="Arial" panose="020B0604020202020204" pitchFamily="34" charset="0"/>
                <a:cs typeface="Arial" panose="020B0604020202020204" pitchFamily="34" charset="0"/>
              </a:rPr>
              <a:t>sentence</a:t>
            </a:r>
            <a:r>
              <a:rPr lang="tr-TR" sz="1900" b="1" dirty="0">
                <a:latin typeface="Arial" panose="020B0604020202020204" pitchFamily="34" charset="0"/>
                <a:cs typeface="Arial" panose="020B0604020202020204" pitchFamily="34" charset="0"/>
              </a:rPr>
              <a:t>)</a:t>
            </a:r>
            <a:r>
              <a:rPr lang="tr-TR" sz="1900" dirty="0">
                <a:latin typeface="Arial" panose="020B0604020202020204" pitchFamily="34" charset="0"/>
                <a:cs typeface="Arial" panose="020B0604020202020204" pitchFamily="34" charset="0"/>
              </a:rPr>
              <a:t> alfabelerdeki karakterlerden oluşan dizi </a:t>
            </a:r>
          </a:p>
          <a:p>
            <a:pPr marL="838200" lvl="1" indent="-342900">
              <a:spcBef>
                <a:spcPts val="100"/>
              </a:spcBef>
              <a:buSzPct val="50000"/>
              <a:buFont typeface="Wingdings" panose="05000000000000000000" pitchFamily="2" charset="2"/>
              <a:buChar char="q"/>
            </a:pPr>
            <a:r>
              <a:rPr lang="tr-TR" sz="1900" dirty="0">
                <a:latin typeface="Arial" panose="020B0604020202020204" pitchFamily="34" charset="0"/>
                <a:cs typeface="Arial" panose="020B0604020202020204" pitchFamily="34" charset="0"/>
              </a:rPr>
              <a:t>Programlama tarafında </a:t>
            </a:r>
            <a:r>
              <a:rPr lang="tr-TR" sz="1900" dirty="0" err="1">
                <a:latin typeface="Arial" panose="020B0604020202020204" pitchFamily="34" charset="0"/>
                <a:cs typeface="Arial" panose="020B0604020202020204" pitchFamily="34" charset="0"/>
              </a:rPr>
              <a:t>statement</a:t>
            </a:r>
            <a:r>
              <a:rPr lang="tr-TR" sz="1900" dirty="0">
                <a:latin typeface="Arial" panose="020B0604020202020204" pitchFamily="34" charset="0"/>
                <a:cs typeface="Arial" panose="020B0604020202020204" pitchFamily="34" charset="0"/>
              </a:rPr>
              <a:t> </a:t>
            </a:r>
          </a:p>
          <a:p>
            <a:pPr marL="381000" indent="-342900">
              <a:spcBef>
                <a:spcPts val="100"/>
              </a:spcBef>
              <a:buSzPct val="100000"/>
              <a:buFont typeface="Wingdings" panose="05000000000000000000" pitchFamily="2" charset="2"/>
              <a:buChar char="q"/>
            </a:pPr>
            <a:r>
              <a:rPr lang="tr-TR" sz="1900" b="1" dirty="0">
                <a:latin typeface="Arial" panose="020B0604020202020204" pitchFamily="34" charset="0"/>
                <a:cs typeface="Arial" panose="020B0604020202020204" pitchFamily="34" charset="0"/>
              </a:rPr>
              <a:t>Dil (</a:t>
            </a:r>
            <a:r>
              <a:rPr lang="tr-TR" sz="1900" b="1" dirty="0" err="1">
                <a:latin typeface="Arial" panose="020B0604020202020204" pitchFamily="34" charset="0"/>
                <a:cs typeface="Arial" panose="020B0604020202020204" pitchFamily="34" charset="0"/>
              </a:rPr>
              <a:t>language</a:t>
            </a:r>
            <a:r>
              <a:rPr lang="tr-TR" sz="1900" b="1" dirty="0">
                <a:latin typeface="Arial" panose="020B0604020202020204" pitchFamily="34" charset="0"/>
                <a:cs typeface="Arial" panose="020B0604020202020204" pitchFamily="34" charset="0"/>
              </a:rPr>
              <a:t>) </a:t>
            </a:r>
            <a:r>
              <a:rPr lang="tr-TR" sz="1900" dirty="0">
                <a:latin typeface="Arial" panose="020B0604020202020204" pitchFamily="34" charset="0"/>
                <a:cs typeface="Arial" panose="020B0604020202020204" pitchFamily="34" charset="0"/>
              </a:rPr>
              <a:t>cümleler kümesidir. Örneğin, Türkçe birçok bir cümle tanımlamasında çok miktarda ve kompleks kurallar belirlemek gerekir. Bir programlama dilinin kuralları ile karşılaştırıldığında bir programlama dilini öğrenmek çok daha kolaydır.</a:t>
            </a:r>
          </a:p>
          <a:p>
            <a:pPr marL="381000" indent="-342900">
              <a:spcBef>
                <a:spcPts val="100"/>
              </a:spcBef>
              <a:buSzPct val="100000"/>
              <a:buFont typeface="Wingdings" panose="05000000000000000000" pitchFamily="2" charset="2"/>
              <a:buChar char="q"/>
            </a:pPr>
            <a:r>
              <a:rPr lang="tr-TR" sz="1900" b="1" dirty="0">
                <a:latin typeface="Arial" panose="020B0604020202020204" pitchFamily="34" charset="0"/>
                <a:cs typeface="Arial" panose="020B0604020202020204" pitchFamily="34" charset="0"/>
              </a:rPr>
              <a:t>Sözcük (</a:t>
            </a:r>
            <a:r>
              <a:rPr lang="tr-TR" sz="1900" b="1" dirty="0" err="1">
                <a:latin typeface="Arial" panose="020B0604020202020204" pitchFamily="34" charset="0"/>
                <a:cs typeface="Arial" panose="020B0604020202020204" pitchFamily="34" charset="0"/>
              </a:rPr>
              <a:t>lexeme</a:t>
            </a:r>
            <a:r>
              <a:rPr lang="tr-TR" sz="1900" b="1" dirty="0">
                <a:latin typeface="Arial" panose="020B0604020202020204" pitchFamily="34" charset="0"/>
                <a:cs typeface="Arial" panose="020B0604020202020204" pitchFamily="34" charset="0"/>
              </a:rPr>
              <a:t>), </a:t>
            </a:r>
            <a:r>
              <a:rPr lang="tr-TR" sz="1900" dirty="0">
                <a:latin typeface="Arial" panose="020B0604020202020204" pitchFamily="34" charset="0"/>
                <a:cs typeface="Arial" panose="020B0604020202020204" pitchFamily="34" charset="0"/>
              </a:rPr>
              <a:t>programlama dilinde en düşük seviyeli </a:t>
            </a:r>
            <a:r>
              <a:rPr lang="tr-TR" sz="1900" dirty="0" err="1">
                <a:latin typeface="Arial" panose="020B0604020202020204" pitchFamily="34" charset="0"/>
                <a:cs typeface="Arial" panose="020B0604020202020204" pitchFamily="34" charset="0"/>
              </a:rPr>
              <a:t>sözdizimsel</a:t>
            </a:r>
            <a:r>
              <a:rPr lang="tr-TR" sz="1900" dirty="0">
                <a:latin typeface="Arial" panose="020B0604020202020204" pitchFamily="34" charset="0"/>
                <a:cs typeface="Arial" panose="020B0604020202020204" pitchFamily="34" charset="0"/>
              </a:rPr>
              <a:t> birim olan bir karakter dizisidir. Bunlar programlama dilinin "kelimeleri" ve noktalama işaretleridir. </a:t>
            </a:r>
          </a:p>
          <a:p>
            <a:pPr marL="838200" lvl="1" indent="-342900">
              <a:spcBef>
                <a:spcPts val="100"/>
              </a:spcBef>
              <a:buSzPct val="50000"/>
              <a:buFont typeface="Wingdings" panose="05000000000000000000" pitchFamily="2" charset="2"/>
              <a:buChar char="q"/>
            </a:pPr>
            <a:r>
              <a:rPr lang="tr-TR" sz="1900" dirty="0" err="1">
                <a:latin typeface="Arial" panose="020B0604020202020204" pitchFamily="34" charset="0"/>
                <a:cs typeface="Arial" panose="020B0604020202020204" pitchFamily="34" charset="0"/>
              </a:rPr>
              <a:t>Identifiers</a:t>
            </a:r>
            <a:r>
              <a:rPr lang="tr-TR" sz="1900" dirty="0">
                <a:latin typeface="Arial" panose="020B0604020202020204" pitchFamily="34" charset="0"/>
                <a:cs typeface="Arial" panose="020B0604020202020204" pitchFamily="34" charset="0"/>
              </a:rPr>
              <a:t>: bir programlama dilindeki değişken, metot, sınıf ve benzeri özelliklerin isimleri denir. </a:t>
            </a:r>
          </a:p>
          <a:p>
            <a:pPr marL="381000" indent="-342900">
              <a:spcBef>
                <a:spcPts val="100"/>
              </a:spcBef>
              <a:buSzPct val="100000"/>
              <a:buFont typeface="Wingdings" panose="05000000000000000000" pitchFamily="2" charset="2"/>
              <a:buChar char="q"/>
            </a:pPr>
            <a:r>
              <a:rPr lang="tr-TR" sz="1900" b="1" dirty="0">
                <a:latin typeface="Arial" panose="020B0604020202020204" pitchFamily="34" charset="0"/>
                <a:cs typeface="Arial" panose="020B0604020202020204" pitchFamily="34" charset="0"/>
              </a:rPr>
              <a:t>Sembol (</a:t>
            </a:r>
            <a:r>
              <a:rPr lang="tr-TR" sz="1900" b="1" dirty="0" err="1">
                <a:latin typeface="Arial" panose="020B0604020202020204" pitchFamily="34" charset="0"/>
                <a:cs typeface="Arial" panose="020B0604020202020204" pitchFamily="34" charset="0"/>
              </a:rPr>
              <a:t>token</a:t>
            </a:r>
            <a:r>
              <a:rPr lang="tr-TR" sz="1900" b="1" dirty="0">
                <a:latin typeface="Arial" panose="020B0604020202020204" pitchFamily="34" charset="0"/>
                <a:cs typeface="Arial" panose="020B0604020202020204" pitchFamily="34" charset="0"/>
              </a:rPr>
              <a:t>), </a:t>
            </a:r>
            <a:r>
              <a:rPr lang="tr-TR" sz="1900" dirty="0">
                <a:latin typeface="Arial" panose="020B0604020202020204" pitchFamily="34" charset="0"/>
                <a:cs typeface="Arial" panose="020B0604020202020204" pitchFamily="34" charset="0"/>
              </a:rPr>
              <a:t>bir sözcük birim sınıfını oluşturan </a:t>
            </a:r>
            <a:r>
              <a:rPr lang="tr-TR" sz="1900" dirty="0" err="1">
                <a:latin typeface="Arial" panose="020B0604020202020204" pitchFamily="34" charset="0"/>
                <a:cs typeface="Arial" panose="020B0604020202020204" pitchFamily="34" charset="0"/>
              </a:rPr>
              <a:t>sözdizimsel</a:t>
            </a:r>
            <a:r>
              <a:rPr lang="tr-TR" sz="1900" dirty="0">
                <a:latin typeface="Arial" panose="020B0604020202020204" pitchFamily="34" charset="0"/>
                <a:cs typeface="Arial" panose="020B0604020202020204" pitchFamily="34" charset="0"/>
              </a:rPr>
              <a:t> bir kategoridir. Bunlar programlama dili için "isimler", "fiiller" ve diğer konuşma parçalarıdır.</a:t>
            </a:r>
            <a:endParaRPr sz="1900" dirty="0">
              <a:latin typeface="Arial" panose="020B0604020202020204" pitchFamily="34" charset="0"/>
              <a:cs typeface="Arial" panose="020B0604020202020204" pitchFamily="34" charset="0"/>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Başlık 1"/>
          <p:cNvSpPr>
            <a:spLocks noGrp="1"/>
          </p:cNvSpPr>
          <p:nvPr>
            <p:ph type="title"/>
          </p:nvPr>
        </p:nvSpPr>
        <p:spPr>
          <a:xfrm>
            <a:off x="1600200" y="171450"/>
            <a:ext cx="6115050" cy="857250"/>
          </a:xfrm>
        </p:spPr>
        <p:txBody>
          <a:bodyPr/>
          <a:lstStyle/>
          <a:p>
            <a:r>
              <a:rPr lang="tr-TR" sz="2400"/>
              <a:t>Metinsel Sözdizim</a:t>
            </a:r>
          </a:p>
        </p:txBody>
      </p:sp>
      <p:sp>
        <p:nvSpPr>
          <p:cNvPr id="16387" name="İçerik Yer Tutucusu 3"/>
          <p:cNvSpPr>
            <a:spLocks noGrp="1"/>
          </p:cNvSpPr>
          <p:nvPr>
            <p:ph sz="quarter" idx="2"/>
          </p:nvPr>
        </p:nvSpPr>
        <p:spPr>
          <a:xfrm>
            <a:off x="3059907" y="971550"/>
            <a:ext cx="4860131" cy="3429000"/>
          </a:xfrm>
        </p:spPr>
        <p:txBody>
          <a:bodyPr>
            <a:normAutofit lnSpcReduction="10000"/>
          </a:bodyPr>
          <a:lstStyle/>
          <a:p>
            <a:r>
              <a:rPr lang="tr-TR" sz="1650"/>
              <a:t>Bir programlama dilinin metinsel sözdizimi, </a:t>
            </a:r>
            <a:r>
              <a:rPr lang="tr-TR" sz="1650" i="1"/>
              <a:t>token</a:t>
            </a:r>
            <a:r>
              <a:rPr lang="tr-TR" sz="1650"/>
              <a:t>'lar ile tanımlanır. Örneğin bir tanımlayıcı; </a:t>
            </a:r>
            <a:r>
              <a:rPr lang="tr-TR" sz="1650" b="1" i="1"/>
              <a:t>toplam</a:t>
            </a:r>
            <a:r>
              <a:rPr lang="tr-TR" sz="1650" i="1"/>
              <a:t> </a:t>
            </a:r>
            <a:r>
              <a:rPr lang="tr-TR" sz="1650"/>
              <a:t>veya </a:t>
            </a:r>
            <a:r>
              <a:rPr lang="tr-TR" sz="1650" b="1" i="1"/>
              <a:t>sonuc</a:t>
            </a:r>
            <a:r>
              <a:rPr lang="tr-TR" sz="1650"/>
              <a:t>  gibi </a:t>
            </a:r>
            <a:r>
              <a:rPr lang="tr-TR" sz="1650" i="1"/>
              <a:t>lexeme'</a:t>
            </a:r>
            <a:r>
              <a:rPr lang="tr-TR" sz="1650"/>
              <a:t>leri olabilen bir </a:t>
            </a:r>
            <a:r>
              <a:rPr lang="tr-TR" sz="1650" i="1"/>
              <a:t>token'</a:t>
            </a:r>
            <a:r>
              <a:rPr lang="tr-TR" sz="1650"/>
              <a:t>dır. </a:t>
            </a:r>
          </a:p>
          <a:p>
            <a:r>
              <a:rPr lang="tr-TR" sz="1650"/>
              <a:t>Bazı durumlarda, bir </a:t>
            </a:r>
            <a:r>
              <a:rPr lang="tr-TR" sz="1650" i="1"/>
              <a:t>token'</a:t>
            </a:r>
            <a:r>
              <a:rPr lang="tr-TR" sz="1650"/>
              <a:t>ın sadece tek bir olası </a:t>
            </a:r>
            <a:r>
              <a:rPr lang="tr-TR" sz="1650" i="1"/>
              <a:t>lexeme</a:t>
            </a:r>
            <a:r>
              <a:rPr lang="tr-TR" sz="1650"/>
              <a:t>'i vardır. Örneğin, toplama_işlemcisi denilen aritmetik işlemci "+" sembolü için, tek bir olası </a:t>
            </a:r>
            <a:r>
              <a:rPr lang="tr-TR" sz="1650" i="1"/>
              <a:t>lexeme</a:t>
            </a:r>
            <a:r>
              <a:rPr lang="tr-TR" sz="1650"/>
              <a:t> vardır.</a:t>
            </a:r>
          </a:p>
          <a:p>
            <a:r>
              <a:rPr lang="tr-TR" sz="1650"/>
              <a:t>Boşluk (</a:t>
            </a:r>
            <a:r>
              <a:rPr lang="tr-TR" sz="1650" i="1"/>
              <a:t>space</a:t>
            </a:r>
            <a:r>
              <a:rPr lang="tr-TR" sz="1650"/>
              <a:t>), ara (</a:t>
            </a:r>
            <a:r>
              <a:rPr lang="tr-TR" sz="1650" i="1"/>
              <a:t>tab</a:t>
            </a:r>
            <a:r>
              <a:rPr lang="tr-TR" sz="1650"/>
              <a:t>) veya yeni satır karakterleri, </a:t>
            </a:r>
            <a:r>
              <a:rPr lang="tr-TR" sz="1650" i="1"/>
              <a:t>token'</a:t>
            </a:r>
            <a:r>
              <a:rPr lang="tr-TR" sz="1650"/>
              <a:t>lar arasına yerleştirildiğinde bir programın anlamı değişmez.</a:t>
            </a:r>
          </a:p>
          <a:p>
            <a:r>
              <a:rPr lang="tr-TR" sz="1650"/>
              <a:t>Yandaki örnekte, verilen C deyimi için </a:t>
            </a:r>
            <a:r>
              <a:rPr lang="tr-TR" sz="1650" i="1"/>
              <a:t>lexeme </a:t>
            </a:r>
            <a:r>
              <a:rPr lang="tr-TR" sz="1650"/>
              <a:t>ve </a:t>
            </a:r>
            <a:r>
              <a:rPr lang="tr-TR" sz="1650" i="1"/>
              <a:t>token'</a:t>
            </a:r>
            <a:r>
              <a:rPr lang="tr-TR" sz="1650"/>
              <a:t>lar listelenmiştir.</a:t>
            </a:r>
          </a:p>
        </p:txBody>
      </p:sp>
      <p:pic>
        <p:nvPicPr>
          <p:cNvPr id="16388" name="Picture 2"/>
          <p:cNvPicPr>
            <a:picLocks noChangeAspect="1" noChangeArrowheads="1"/>
          </p:cNvPicPr>
          <p:nvPr/>
        </p:nvPicPr>
        <p:blipFill>
          <a:blip r:embed="rId2"/>
          <a:srcRect/>
          <a:stretch>
            <a:fillRect/>
          </a:stretch>
        </p:blipFill>
        <p:spPr bwMode="auto">
          <a:xfrm>
            <a:off x="762000" y="1215628"/>
            <a:ext cx="2001441" cy="2712244"/>
          </a:xfrm>
          <a:prstGeom prst="rect">
            <a:avLst/>
          </a:prstGeom>
          <a:noFill/>
          <a:ln w="9525">
            <a:noFill/>
            <a:miter lim="800000"/>
            <a:headEnd/>
            <a:tailEnd/>
          </a:ln>
        </p:spPr>
      </p:pic>
      <p:sp>
        <p:nvSpPr>
          <p:cNvPr id="6" name="5 Slayt Numarası Yer Tutucusu"/>
          <p:cNvSpPr>
            <a:spLocks noGrp="1"/>
          </p:cNvSpPr>
          <p:nvPr>
            <p:ph type="sldNum" sz="quarter" idx="11"/>
          </p:nvPr>
        </p:nvSpPr>
        <p:spPr/>
        <p:txBody>
          <a:bodyPr/>
          <a:lstStyle/>
          <a:p>
            <a:pPr>
              <a:defRPr/>
            </a:pPr>
            <a:fld id="{B5091072-47DB-4C38-9DD9-CC15A1D7E024}" type="slidenum">
              <a:rPr lang="en-US"/>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245382"/>
            <a:ext cx="5916925" cy="564898"/>
          </a:xfrm>
          <a:prstGeom prst="rect">
            <a:avLst/>
          </a:prstGeom>
        </p:spPr>
        <p:txBody>
          <a:bodyPr vert="horz" wrap="square" lIns="0" tIns="71755" rIns="0" bIns="0" rtlCol="0">
            <a:spAutoFit/>
          </a:bodyPr>
          <a:lstStyle/>
          <a:p>
            <a:pPr marL="12700">
              <a:lnSpc>
                <a:spcPct val="100000"/>
              </a:lnSpc>
              <a:spcBef>
                <a:spcPts val="565"/>
              </a:spcBef>
              <a:tabLst>
                <a:tab pos="2211705" algn="l"/>
              </a:tabLst>
            </a:pPr>
            <a:r>
              <a:rPr sz="3200" b="1" spc="-60" dirty="0">
                <a:latin typeface="Arial"/>
                <a:cs typeface="Arial"/>
              </a:rPr>
              <a:t>Lexeme</a:t>
            </a:r>
            <a:r>
              <a:rPr sz="3200" b="1" spc="300" dirty="0">
                <a:latin typeface="Arial"/>
                <a:cs typeface="Arial"/>
              </a:rPr>
              <a:t> </a:t>
            </a:r>
            <a:r>
              <a:rPr sz="3200" b="1" spc="-55" dirty="0" err="1">
                <a:latin typeface="Arial"/>
                <a:cs typeface="Arial"/>
              </a:rPr>
              <a:t>ve</a:t>
            </a:r>
            <a:r>
              <a:rPr sz="3200" b="1" spc="80" dirty="0">
                <a:latin typeface="Arial"/>
                <a:cs typeface="Arial"/>
              </a:rPr>
              <a:t> </a:t>
            </a:r>
            <a:r>
              <a:rPr sz="3200" b="1" spc="-65" dirty="0">
                <a:latin typeface="Arial"/>
                <a:cs typeface="Arial"/>
              </a:rPr>
              <a:t>Token</a:t>
            </a:r>
            <a:r>
              <a:rPr lang="tr-TR" sz="3200" b="1" spc="-65" dirty="0">
                <a:latin typeface="Arial"/>
                <a:cs typeface="Arial"/>
              </a:rPr>
              <a:t> </a:t>
            </a:r>
            <a:r>
              <a:rPr sz="3200" b="1" spc="-75" dirty="0" err="1">
                <a:latin typeface="Arial"/>
                <a:cs typeface="Arial"/>
              </a:rPr>
              <a:t>Örneği</a:t>
            </a:r>
            <a:endParaRPr sz="3200" dirty="0">
              <a:latin typeface="Arial"/>
              <a:cs typeface="Arial"/>
            </a:endParaRPr>
          </a:p>
        </p:txBody>
      </p:sp>
      <p:sp>
        <p:nvSpPr>
          <p:cNvPr id="3" name="object 3"/>
          <p:cNvSpPr/>
          <p:nvPr/>
        </p:nvSpPr>
        <p:spPr>
          <a:xfrm>
            <a:off x="2793492" y="1458467"/>
            <a:ext cx="2918460" cy="361645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840189" y="1486166"/>
            <a:ext cx="2819387" cy="3515866"/>
          </a:xfrm>
          <a:prstGeom prst="rect">
            <a:avLst/>
          </a:prstGeom>
          <a:blipFill>
            <a:blip r:embed="rId3" cstate="print"/>
            <a:stretch>
              <a:fillRect/>
            </a:stretch>
          </a:blipFill>
        </p:spPr>
        <p:txBody>
          <a:bodyPr wrap="square" lIns="0" tIns="0" rIns="0" bIns="0" rtlCol="0"/>
          <a:lstStyle/>
          <a:p>
            <a:endParaRPr/>
          </a:p>
        </p:txBody>
      </p:sp>
      <p:graphicFrame>
        <p:nvGraphicFramePr>
          <p:cNvPr id="5" name="object 5"/>
          <p:cNvGraphicFramePr>
            <a:graphicFrameLocks noGrp="1"/>
          </p:cNvGraphicFramePr>
          <p:nvPr>
            <p:extLst>
              <p:ext uri="{D42A27DB-BD31-4B8C-83A1-F6EECF244321}">
                <p14:modId xmlns:p14="http://schemas.microsoft.com/office/powerpoint/2010/main" val="1295795005"/>
              </p:ext>
            </p:extLst>
          </p:nvPr>
        </p:nvGraphicFramePr>
        <p:xfrm>
          <a:off x="2839541" y="1497583"/>
          <a:ext cx="2820035" cy="3515947"/>
        </p:xfrm>
        <a:graphic>
          <a:graphicData uri="http://schemas.openxmlformats.org/drawingml/2006/table">
            <a:tbl>
              <a:tblPr firstRow="1" bandRow="1">
                <a:tableStyleId>{2D5ABB26-0587-4C30-8999-92F81FD0307C}</a:tableStyleId>
              </a:tblPr>
              <a:tblGrid>
                <a:gridCol w="1486535">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tblGrid>
              <a:tr h="270459">
                <a:tc>
                  <a:txBody>
                    <a:bodyPr/>
                    <a:lstStyle/>
                    <a:p>
                      <a:pPr algn="ctr">
                        <a:lnSpc>
                          <a:spcPct val="100000"/>
                        </a:lnSpc>
                        <a:spcBef>
                          <a:spcPts val="244"/>
                        </a:spcBef>
                      </a:pPr>
                      <a:r>
                        <a:rPr sz="1300" b="1" spc="-10" dirty="0">
                          <a:solidFill>
                            <a:srgbClr val="253138"/>
                          </a:solidFill>
                          <a:latin typeface="Arial"/>
                          <a:cs typeface="Arial"/>
                        </a:rPr>
                        <a:t>Lexeme</a:t>
                      </a:r>
                      <a:endParaRPr sz="1300">
                        <a:latin typeface="Arial"/>
                        <a:cs typeface="Arial"/>
                      </a:endParaRPr>
                    </a:p>
                  </a:txBody>
                  <a:tcPr marL="0" marR="0" marT="31114" marB="0">
                    <a:lnL w="9525">
                      <a:solidFill>
                        <a:srgbClr val="A6D6F4"/>
                      </a:solidFill>
                      <a:prstDash val="solid"/>
                    </a:lnL>
                    <a:lnR w="9525">
                      <a:solidFill>
                        <a:srgbClr val="A6D6F4"/>
                      </a:solidFill>
                      <a:prstDash val="solid"/>
                    </a:lnR>
                    <a:lnT w="9525">
                      <a:solidFill>
                        <a:srgbClr val="A6D6F4"/>
                      </a:solidFill>
                      <a:prstDash val="solid"/>
                    </a:lnT>
                    <a:lnB w="9525">
                      <a:solidFill>
                        <a:srgbClr val="A6D6F4"/>
                      </a:solidFill>
                      <a:prstDash val="solid"/>
                    </a:lnB>
                  </a:tcPr>
                </a:tc>
                <a:tc>
                  <a:txBody>
                    <a:bodyPr/>
                    <a:lstStyle/>
                    <a:p>
                      <a:pPr algn="ctr">
                        <a:lnSpc>
                          <a:spcPct val="100000"/>
                        </a:lnSpc>
                        <a:spcBef>
                          <a:spcPts val="244"/>
                        </a:spcBef>
                      </a:pPr>
                      <a:r>
                        <a:rPr sz="1300" b="1" spc="-5" dirty="0">
                          <a:solidFill>
                            <a:srgbClr val="253138"/>
                          </a:solidFill>
                          <a:latin typeface="Arial"/>
                          <a:cs typeface="Arial"/>
                        </a:rPr>
                        <a:t>Token</a:t>
                      </a:r>
                      <a:endParaRPr sz="1300">
                        <a:latin typeface="Arial"/>
                        <a:cs typeface="Arial"/>
                      </a:endParaRPr>
                    </a:p>
                  </a:txBody>
                  <a:tcPr marL="0" marR="0" marT="31114" marB="0">
                    <a:lnL w="9525">
                      <a:solidFill>
                        <a:srgbClr val="A6D6F4"/>
                      </a:solidFill>
                      <a:prstDash val="solid"/>
                    </a:lnL>
                    <a:lnR w="9525">
                      <a:solidFill>
                        <a:srgbClr val="A6D6F4"/>
                      </a:solidFill>
                      <a:prstDash val="solid"/>
                    </a:lnR>
                    <a:lnT w="9525">
                      <a:solidFill>
                        <a:srgbClr val="A6D6F4"/>
                      </a:solidFill>
                      <a:prstDash val="solid"/>
                    </a:lnT>
                    <a:lnB w="9525">
                      <a:solidFill>
                        <a:srgbClr val="A6D6F4"/>
                      </a:solidFill>
                      <a:prstDash val="solid"/>
                    </a:lnB>
                  </a:tcPr>
                </a:tc>
                <a:extLst>
                  <a:ext uri="{0D108BD9-81ED-4DB2-BD59-A6C34878D82A}">
                    <a16:rowId xmlns:a16="http://schemas.microsoft.com/office/drawing/2014/main" val="10000"/>
                  </a:ext>
                </a:extLst>
              </a:tr>
              <a:tr h="270459">
                <a:tc>
                  <a:txBody>
                    <a:bodyPr/>
                    <a:lstStyle/>
                    <a:p>
                      <a:pPr algn="ctr">
                        <a:lnSpc>
                          <a:spcPct val="100000"/>
                        </a:lnSpc>
                        <a:spcBef>
                          <a:spcPts val="244"/>
                        </a:spcBef>
                      </a:pPr>
                      <a:r>
                        <a:rPr sz="1300" spc="-10" dirty="0">
                          <a:solidFill>
                            <a:srgbClr val="253138"/>
                          </a:solidFill>
                          <a:latin typeface="Arial"/>
                          <a:cs typeface="Arial"/>
                        </a:rPr>
                        <a:t>while</a:t>
                      </a:r>
                      <a:endParaRPr sz="1300">
                        <a:latin typeface="Arial"/>
                        <a:cs typeface="Arial"/>
                      </a:endParaRPr>
                    </a:p>
                  </a:txBody>
                  <a:tcPr marL="0" marR="0" marT="31114" marB="0">
                    <a:lnL w="9525">
                      <a:solidFill>
                        <a:srgbClr val="A6D6F4"/>
                      </a:solidFill>
                      <a:prstDash val="solid"/>
                    </a:lnL>
                    <a:lnR w="9525">
                      <a:solidFill>
                        <a:srgbClr val="A6D6F4"/>
                      </a:solidFill>
                      <a:prstDash val="solid"/>
                    </a:lnR>
                    <a:lnT w="9525">
                      <a:solidFill>
                        <a:srgbClr val="A6D6F4"/>
                      </a:solidFill>
                      <a:prstDash val="solid"/>
                    </a:lnT>
                    <a:lnB w="9525">
                      <a:solidFill>
                        <a:srgbClr val="A6D6F4"/>
                      </a:solidFill>
                      <a:prstDash val="solid"/>
                    </a:lnB>
                  </a:tcPr>
                </a:tc>
                <a:tc>
                  <a:txBody>
                    <a:bodyPr/>
                    <a:lstStyle/>
                    <a:p>
                      <a:pPr algn="ctr">
                        <a:lnSpc>
                          <a:spcPct val="100000"/>
                        </a:lnSpc>
                        <a:spcBef>
                          <a:spcPts val="244"/>
                        </a:spcBef>
                      </a:pPr>
                      <a:r>
                        <a:rPr sz="1300" dirty="0">
                          <a:solidFill>
                            <a:srgbClr val="253138"/>
                          </a:solidFill>
                          <a:latin typeface="Arial"/>
                          <a:cs typeface="Arial"/>
                        </a:rPr>
                        <a:t>WHILE</a:t>
                      </a:r>
                      <a:endParaRPr sz="1300">
                        <a:latin typeface="Arial"/>
                        <a:cs typeface="Arial"/>
                      </a:endParaRPr>
                    </a:p>
                  </a:txBody>
                  <a:tcPr marL="0" marR="0" marT="31114" marB="0">
                    <a:lnL w="9525">
                      <a:solidFill>
                        <a:srgbClr val="A6D6F4"/>
                      </a:solidFill>
                      <a:prstDash val="solid"/>
                    </a:lnL>
                    <a:lnR w="9525">
                      <a:solidFill>
                        <a:srgbClr val="A6D6F4"/>
                      </a:solidFill>
                      <a:prstDash val="solid"/>
                    </a:lnR>
                    <a:lnT w="9525">
                      <a:solidFill>
                        <a:srgbClr val="A6D6F4"/>
                      </a:solidFill>
                      <a:prstDash val="solid"/>
                    </a:lnT>
                    <a:lnB w="9525">
                      <a:solidFill>
                        <a:srgbClr val="A6D6F4"/>
                      </a:solidFill>
                      <a:prstDash val="solid"/>
                    </a:lnB>
                  </a:tcPr>
                </a:tc>
                <a:extLst>
                  <a:ext uri="{0D108BD9-81ED-4DB2-BD59-A6C34878D82A}">
                    <a16:rowId xmlns:a16="http://schemas.microsoft.com/office/drawing/2014/main" val="10001"/>
                  </a:ext>
                </a:extLst>
              </a:tr>
              <a:tr h="270459">
                <a:tc>
                  <a:txBody>
                    <a:bodyPr/>
                    <a:lstStyle/>
                    <a:p>
                      <a:pPr algn="ctr">
                        <a:lnSpc>
                          <a:spcPct val="100000"/>
                        </a:lnSpc>
                        <a:spcBef>
                          <a:spcPts val="244"/>
                        </a:spcBef>
                      </a:pPr>
                      <a:r>
                        <a:rPr sz="1300" dirty="0">
                          <a:solidFill>
                            <a:srgbClr val="253138"/>
                          </a:solidFill>
                          <a:latin typeface="Arial"/>
                          <a:cs typeface="Arial"/>
                        </a:rPr>
                        <a:t>(</a:t>
                      </a:r>
                      <a:endParaRPr sz="1300">
                        <a:latin typeface="Arial"/>
                        <a:cs typeface="Arial"/>
                      </a:endParaRPr>
                    </a:p>
                  </a:txBody>
                  <a:tcPr marL="0" marR="0" marT="31114" marB="0">
                    <a:lnL w="9525">
                      <a:solidFill>
                        <a:srgbClr val="A6D6F4"/>
                      </a:solidFill>
                      <a:prstDash val="solid"/>
                    </a:lnL>
                    <a:lnR w="9525">
                      <a:solidFill>
                        <a:srgbClr val="A6D6F4"/>
                      </a:solidFill>
                      <a:prstDash val="solid"/>
                    </a:lnR>
                    <a:lnT w="9525">
                      <a:solidFill>
                        <a:srgbClr val="A6D6F4"/>
                      </a:solidFill>
                      <a:prstDash val="solid"/>
                    </a:lnT>
                    <a:lnB w="9525">
                      <a:solidFill>
                        <a:srgbClr val="A6D6F4"/>
                      </a:solidFill>
                      <a:prstDash val="solid"/>
                    </a:lnB>
                  </a:tcPr>
                </a:tc>
                <a:tc>
                  <a:txBody>
                    <a:bodyPr/>
                    <a:lstStyle/>
                    <a:p>
                      <a:pPr algn="ctr">
                        <a:lnSpc>
                          <a:spcPct val="100000"/>
                        </a:lnSpc>
                        <a:spcBef>
                          <a:spcPts val="244"/>
                        </a:spcBef>
                      </a:pPr>
                      <a:r>
                        <a:rPr sz="1300" spc="-10" dirty="0">
                          <a:solidFill>
                            <a:srgbClr val="253138"/>
                          </a:solidFill>
                          <a:latin typeface="Arial"/>
                          <a:cs typeface="Arial"/>
                        </a:rPr>
                        <a:t>LPAREN</a:t>
                      </a:r>
                      <a:endParaRPr sz="1300">
                        <a:latin typeface="Arial"/>
                        <a:cs typeface="Arial"/>
                      </a:endParaRPr>
                    </a:p>
                  </a:txBody>
                  <a:tcPr marL="0" marR="0" marT="31114" marB="0">
                    <a:lnL w="9525">
                      <a:solidFill>
                        <a:srgbClr val="A6D6F4"/>
                      </a:solidFill>
                      <a:prstDash val="solid"/>
                    </a:lnL>
                    <a:lnR w="9525">
                      <a:solidFill>
                        <a:srgbClr val="A6D6F4"/>
                      </a:solidFill>
                      <a:prstDash val="solid"/>
                    </a:lnR>
                    <a:lnT w="9525">
                      <a:solidFill>
                        <a:srgbClr val="A6D6F4"/>
                      </a:solidFill>
                      <a:prstDash val="solid"/>
                    </a:lnT>
                    <a:lnB w="9525">
                      <a:solidFill>
                        <a:srgbClr val="A6D6F4"/>
                      </a:solidFill>
                      <a:prstDash val="solid"/>
                    </a:lnB>
                  </a:tcPr>
                </a:tc>
                <a:extLst>
                  <a:ext uri="{0D108BD9-81ED-4DB2-BD59-A6C34878D82A}">
                    <a16:rowId xmlns:a16="http://schemas.microsoft.com/office/drawing/2014/main" val="10002"/>
                  </a:ext>
                </a:extLst>
              </a:tr>
              <a:tr h="270459">
                <a:tc>
                  <a:txBody>
                    <a:bodyPr/>
                    <a:lstStyle/>
                    <a:p>
                      <a:pPr marL="1270" algn="ctr">
                        <a:lnSpc>
                          <a:spcPct val="100000"/>
                        </a:lnSpc>
                        <a:spcBef>
                          <a:spcPts val="240"/>
                        </a:spcBef>
                      </a:pPr>
                      <a:r>
                        <a:rPr sz="1300" dirty="0">
                          <a:solidFill>
                            <a:srgbClr val="253138"/>
                          </a:solidFill>
                          <a:latin typeface="Arial"/>
                          <a:cs typeface="Arial"/>
                        </a:rPr>
                        <a:t>y</a:t>
                      </a:r>
                      <a:endParaRPr sz="1300">
                        <a:latin typeface="Arial"/>
                        <a:cs typeface="Arial"/>
                      </a:endParaRPr>
                    </a:p>
                  </a:txBody>
                  <a:tcPr marL="0" marR="0" marT="30480" marB="0">
                    <a:lnL w="9525">
                      <a:solidFill>
                        <a:srgbClr val="A6D6F4"/>
                      </a:solidFill>
                      <a:prstDash val="solid"/>
                    </a:lnL>
                    <a:lnR w="9525">
                      <a:solidFill>
                        <a:srgbClr val="A6D6F4"/>
                      </a:solidFill>
                      <a:prstDash val="solid"/>
                    </a:lnR>
                    <a:lnT w="9525">
                      <a:solidFill>
                        <a:srgbClr val="A6D6F4"/>
                      </a:solidFill>
                      <a:prstDash val="solid"/>
                    </a:lnT>
                    <a:lnB w="9525">
                      <a:solidFill>
                        <a:srgbClr val="A6D6F4"/>
                      </a:solidFill>
                      <a:prstDash val="solid"/>
                    </a:lnB>
                  </a:tcPr>
                </a:tc>
                <a:tc>
                  <a:txBody>
                    <a:bodyPr/>
                    <a:lstStyle/>
                    <a:p>
                      <a:pPr algn="ctr">
                        <a:lnSpc>
                          <a:spcPct val="100000"/>
                        </a:lnSpc>
                        <a:spcBef>
                          <a:spcPts val="240"/>
                        </a:spcBef>
                      </a:pPr>
                      <a:r>
                        <a:rPr sz="1300" spc="-5" dirty="0">
                          <a:solidFill>
                            <a:srgbClr val="253138"/>
                          </a:solidFill>
                          <a:latin typeface="Arial"/>
                          <a:cs typeface="Arial"/>
                        </a:rPr>
                        <a:t>IDENTIFIER</a:t>
                      </a:r>
                      <a:endParaRPr sz="1300">
                        <a:latin typeface="Arial"/>
                        <a:cs typeface="Arial"/>
                      </a:endParaRPr>
                    </a:p>
                  </a:txBody>
                  <a:tcPr marL="0" marR="0" marT="30480" marB="0">
                    <a:lnL w="9525">
                      <a:solidFill>
                        <a:srgbClr val="A6D6F4"/>
                      </a:solidFill>
                      <a:prstDash val="solid"/>
                    </a:lnL>
                    <a:lnR w="9525">
                      <a:solidFill>
                        <a:srgbClr val="A6D6F4"/>
                      </a:solidFill>
                      <a:prstDash val="solid"/>
                    </a:lnR>
                    <a:lnT w="9525">
                      <a:solidFill>
                        <a:srgbClr val="A6D6F4"/>
                      </a:solidFill>
                      <a:prstDash val="solid"/>
                    </a:lnT>
                    <a:lnB w="9525">
                      <a:solidFill>
                        <a:srgbClr val="A6D6F4"/>
                      </a:solidFill>
                      <a:prstDash val="solid"/>
                    </a:lnB>
                  </a:tcPr>
                </a:tc>
                <a:extLst>
                  <a:ext uri="{0D108BD9-81ED-4DB2-BD59-A6C34878D82A}">
                    <a16:rowId xmlns:a16="http://schemas.microsoft.com/office/drawing/2014/main" val="10003"/>
                  </a:ext>
                </a:extLst>
              </a:tr>
              <a:tr h="270459">
                <a:tc>
                  <a:txBody>
                    <a:bodyPr/>
                    <a:lstStyle/>
                    <a:p>
                      <a:pPr algn="ctr">
                        <a:lnSpc>
                          <a:spcPct val="100000"/>
                        </a:lnSpc>
                        <a:spcBef>
                          <a:spcPts val="240"/>
                        </a:spcBef>
                      </a:pPr>
                      <a:r>
                        <a:rPr sz="1300" spc="-10" dirty="0">
                          <a:solidFill>
                            <a:srgbClr val="253138"/>
                          </a:solidFill>
                          <a:latin typeface="Arial"/>
                          <a:cs typeface="Arial"/>
                        </a:rPr>
                        <a:t>&lt;=</a:t>
                      </a:r>
                      <a:endParaRPr sz="1300">
                        <a:latin typeface="Arial"/>
                        <a:cs typeface="Arial"/>
                      </a:endParaRPr>
                    </a:p>
                  </a:txBody>
                  <a:tcPr marL="0" marR="0" marT="30480" marB="0">
                    <a:lnL w="9525">
                      <a:solidFill>
                        <a:srgbClr val="A6D6F4"/>
                      </a:solidFill>
                      <a:prstDash val="solid"/>
                    </a:lnL>
                    <a:lnR w="9525">
                      <a:solidFill>
                        <a:srgbClr val="A6D6F4"/>
                      </a:solidFill>
                      <a:prstDash val="solid"/>
                    </a:lnR>
                    <a:lnT w="9525">
                      <a:solidFill>
                        <a:srgbClr val="A6D6F4"/>
                      </a:solidFill>
                      <a:prstDash val="solid"/>
                    </a:lnT>
                    <a:lnB w="9525">
                      <a:solidFill>
                        <a:srgbClr val="A6D6F4"/>
                      </a:solidFill>
                      <a:prstDash val="solid"/>
                    </a:lnB>
                  </a:tcPr>
                </a:tc>
                <a:tc>
                  <a:txBody>
                    <a:bodyPr/>
                    <a:lstStyle/>
                    <a:p>
                      <a:pPr algn="ctr">
                        <a:lnSpc>
                          <a:spcPct val="100000"/>
                        </a:lnSpc>
                        <a:spcBef>
                          <a:spcPts val="240"/>
                        </a:spcBef>
                      </a:pPr>
                      <a:r>
                        <a:rPr sz="1300" spc="-10" dirty="0">
                          <a:solidFill>
                            <a:srgbClr val="253138"/>
                          </a:solidFill>
                          <a:latin typeface="Arial"/>
                          <a:cs typeface="Arial"/>
                        </a:rPr>
                        <a:t>COMPARISON</a:t>
                      </a:r>
                      <a:endParaRPr sz="1300">
                        <a:latin typeface="Arial"/>
                        <a:cs typeface="Arial"/>
                      </a:endParaRPr>
                    </a:p>
                  </a:txBody>
                  <a:tcPr marL="0" marR="0" marT="30480" marB="0">
                    <a:lnL w="9525">
                      <a:solidFill>
                        <a:srgbClr val="A6D6F4"/>
                      </a:solidFill>
                      <a:prstDash val="solid"/>
                    </a:lnL>
                    <a:lnR w="9525">
                      <a:solidFill>
                        <a:srgbClr val="A6D6F4"/>
                      </a:solidFill>
                      <a:prstDash val="solid"/>
                    </a:lnR>
                    <a:lnT w="9525">
                      <a:solidFill>
                        <a:srgbClr val="A6D6F4"/>
                      </a:solidFill>
                      <a:prstDash val="solid"/>
                    </a:lnT>
                    <a:lnB w="9525">
                      <a:solidFill>
                        <a:srgbClr val="A6D6F4"/>
                      </a:solidFill>
                      <a:prstDash val="solid"/>
                    </a:lnB>
                  </a:tcPr>
                </a:tc>
                <a:extLst>
                  <a:ext uri="{0D108BD9-81ED-4DB2-BD59-A6C34878D82A}">
                    <a16:rowId xmlns:a16="http://schemas.microsoft.com/office/drawing/2014/main" val="10004"/>
                  </a:ext>
                </a:extLst>
              </a:tr>
              <a:tr h="270446">
                <a:tc>
                  <a:txBody>
                    <a:bodyPr/>
                    <a:lstStyle/>
                    <a:p>
                      <a:pPr algn="ctr">
                        <a:lnSpc>
                          <a:spcPct val="100000"/>
                        </a:lnSpc>
                        <a:spcBef>
                          <a:spcPts val="240"/>
                        </a:spcBef>
                      </a:pPr>
                      <a:r>
                        <a:rPr sz="1300" dirty="0">
                          <a:solidFill>
                            <a:srgbClr val="253138"/>
                          </a:solidFill>
                          <a:latin typeface="Arial"/>
                          <a:cs typeface="Arial"/>
                        </a:rPr>
                        <a:t>t</a:t>
                      </a:r>
                      <a:endParaRPr sz="1300">
                        <a:latin typeface="Arial"/>
                        <a:cs typeface="Arial"/>
                      </a:endParaRPr>
                    </a:p>
                  </a:txBody>
                  <a:tcPr marL="0" marR="0" marT="30480" marB="0">
                    <a:lnL w="9525">
                      <a:solidFill>
                        <a:srgbClr val="A6D6F4"/>
                      </a:solidFill>
                      <a:prstDash val="solid"/>
                    </a:lnL>
                    <a:lnR w="9525">
                      <a:solidFill>
                        <a:srgbClr val="A6D6F4"/>
                      </a:solidFill>
                      <a:prstDash val="solid"/>
                    </a:lnR>
                    <a:lnT w="9525">
                      <a:solidFill>
                        <a:srgbClr val="A6D6F4"/>
                      </a:solidFill>
                      <a:prstDash val="solid"/>
                    </a:lnT>
                    <a:lnB w="9525">
                      <a:solidFill>
                        <a:srgbClr val="A6D6F4"/>
                      </a:solidFill>
                      <a:prstDash val="solid"/>
                    </a:lnB>
                  </a:tcPr>
                </a:tc>
                <a:tc>
                  <a:txBody>
                    <a:bodyPr/>
                    <a:lstStyle/>
                    <a:p>
                      <a:pPr algn="ctr">
                        <a:lnSpc>
                          <a:spcPct val="100000"/>
                        </a:lnSpc>
                        <a:spcBef>
                          <a:spcPts val="240"/>
                        </a:spcBef>
                      </a:pPr>
                      <a:r>
                        <a:rPr sz="1300" spc="-5" dirty="0">
                          <a:solidFill>
                            <a:srgbClr val="253138"/>
                          </a:solidFill>
                          <a:latin typeface="Arial"/>
                          <a:cs typeface="Arial"/>
                        </a:rPr>
                        <a:t>IDENTIFIER</a:t>
                      </a:r>
                      <a:endParaRPr sz="1300" dirty="0">
                        <a:latin typeface="Arial"/>
                        <a:cs typeface="Arial"/>
                      </a:endParaRPr>
                    </a:p>
                  </a:txBody>
                  <a:tcPr marL="0" marR="0" marT="30480" marB="0">
                    <a:lnL w="9525">
                      <a:solidFill>
                        <a:srgbClr val="A6D6F4"/>
                      </a:solidFill>
                      <a:prstDash val="solid"/>
                    </a:lnL>
                    <a:lnR w="9525">
                      <a:solidFill>
                        <a:srgbClr val="A6D6F4"/>
                      </a:solidFill>
                      <a:prstDash val="solid"/>
                    </a:lnR>
                    <a:lnT w="9525">
                      <a:solidFill>
                        <a:srgbClr val="A6D6F4"/>
                      </a:solidFill>
                      <a:prstDash val="solid"/>
                    </a:lnT>
                    <a:lnB w="9525">
                      <a:solidFill>
                        <a:srgbClr val="A6D6F4"/>
                      </a:solidFill>
                      <a:prstDash val="solid"/>
                    </a:lnB>
                  </a:tcPr>
                </a:tc>
                <a:extLst>
                  <a:ext uri="{0D108BD9-81ED-4DB2-BD59-A6C34878D82A}">
                    <a16:rowId xmlns:a16="http://schemas.microsoft.com/office/drawing/2014/main" val="10005"/>
                  </a:ext>
                </a:extLst>
              </a:tr>
              <a:tr h="270459">
                <a:tc>
                  <a:txBody>
                    <a:bodyPr/>
                    <a:lstStyle/>
                    <a:p>
                      <a:pPr algn="ctr">
                        <a:lnSpc>
                          <a:spcPct val="100000"/>
                        </a:lnSpc>
                        <a:spcBef>
                          <a:spcPts val="240"/>
                        </a:spcBef>
                      </a:pPr>
                      <a:r>
                        <a:rPr sz="1300" dirty="0">
                          <a:solidFill>
                            <a:srgbClr val="253138"/>
                          </a:solidFill>
                          <a:latin typeface="Arial"/>
                          <a:cs typeface="Arial"/>
                        </a:rPr>
                        <a:t>)</a:t>
                      </a:r>
                      <a:endParaRPr sz="1300">
                        <a:latin typeface="Arial"/>
                        <a:cs typeface="Arial"/>
                      </a:endParaRPr>
                    </a:p>
                  </a:txBody>
                  <a:tcPr marL="0" marR="0" marT="30480" marB="0">
                    <a:lnL w="9525">
                      <a:solidFill>
                        <a:srgbClr val="A6D6F4"/>
                      </a:solidFill>
                      <a:prstDash val="solid"/>
                    </a:lnL>
                    <a:lnR w="9525">
                      <a:solidFill>
                        <a:srgbClr val="A6D6F4"/>
                      </a:solidFill>
                      <a:prstDash val="solid"/>
                    </a:lnR>
                    <a:lnT w="9525">
                      <a:solidFill>
                        <a:srgbClr val="A6D6F4"/>
                      </a:solidFill>
                      <a:prstDash val="solid"/>
                    </a:lnT>
                    <a:lnB w="9525">
                      <a:solidFill>
                        <a:srgbClr val="A6D6F4"/>
                      </a:solidFill>
                      <a:prstDash val="solid"/>
                    </a:lnB>
                  </a:tcPr>
                </a:tc>
                <a:tc>
                  <a:txBody>
                    <a:bodyPr/>
                    <a:lstStyle/>
                    <a:p>
                      <a:pPr algn="ctr">
                        <a:lnSpc>
                          <a:spcPct val="100000"/>
                        </a:lnSpc>
                        <a:spcBef>
                          <a:spcPts val="240"/>
                        </a:spcBef>
                      </a:pPr>
                      <a:r>
                        <a:rPr sz="1300" spc="-10" dirty="0">
                          <a:solidFill>
                            <a:srgbClr val="253138"/>
                          </a:solidFill>
                          <a:latin typeface="Arial"/>
                          <a:cs typeface="Arial"/>
                        </a:rPr>
                        <a:t>RPAREN</a:t>
                      </a:r>
                      <a:endParaRPr sz="1300">
                        <a:latin typeface="Arial"/>
                        <a:cs typeface="Arial"/>
                      </a:endParaRPr>
                    </a:p>
                  </a:txBody>
                  <a:tcPr marL="0" marR="0" marT="30480" marB="0">
                    <a:lnL w="9525">
                      <a:solidFill>
                        <a:srgbClr val="A6D6F4"/>
                      </a:solidFill>
                      <a:prstDash val="solid"/>
                    </a:lnL>
                    <a:lnR w="9525">
                      <a:solidFill>
                        <a:srgbClr val="A6D6F4"/>
                      </a:solidFill>
                      <a:prstDash val="solid"/>
                    </a:lnR>
                    <a:lnT w="9525">
                      <a:solidFill>
                        <a:srgbClr val="A6D6F4"/>
                      </a:solidFill>
                      <a:prstDash val="solid"/>
                    </a:lnT>
                    <a:lnB w="9525">
                      <a:solidFill>
                        <a:srgbClr val="A6D6F4"/>
                      </a:solidFill>
                      <a:prstDash val="solid"/>
                    </a:lnB>
                  </a:tcPr>
                </a:tc>
                <a:extLst>
                  <a:ext uri="{0D108BD9-81ED-4DB2-BD59-A6C34878D82A}">
                    <a16:rowId xmlns:a16="http://schemas.microsoft.com/office/drawing/2014/main" val="10006"/>
                  </a:ext>
                </a:extLst>
              </a:tr>
              <a:tr h="270459">
                <a:tc>
                  <a:txBody>
                    <a:bodyPr/>
                    <a:lstStyle/>
                    <a:p>
                      <a:pPr marL="1270" algn="ctr">
                        <a:lnSpc>
                          <a:spcPct val="100000"/>
                        </a:lnSpc>
                        <a:spcBef>
                          <a:spcPts val="240"/>
                        </a:spcBef>
                      </a:pPr>
                      <a:r>
                        <a:rPr sz="1300" dirty="0">
                          <a:solidFill>
                            <a:srgbClr val="253138"/>
                          </a:solidFill>
                          <a:latin typeface="Arial"/>
                          <a:cs typeface="Arial"/>
                        </a:rPr>
                        <a:t>y</a:t>
                      </a:r>
                      <a:endParaRPr sz="1300">
                        <a:latin typeface="Arial"/>
                        <a:cs typeface="Arial"/>
                      </a:endParaRPr>
                    </a:p>
                  </a:txBody>
                  <a:tcPr marL="0" marR="0" marT="30480" marB="0">
                    <a:lnL w="9525">
                      <a:solidFill>
                        <a:srgbClr val="A6D6F4"/>
                      </a:solidFill>
                      <a:prstDash val="solid"/>
                    </a:lnL>
                    <a:lnR w="9525">
                      <a:solidFill>
                        <a:srgbClr val="A6D6F4"/>
                      </a:solidFill>
                      <a:prstDash val="solid"/>
                    </a:lnR>
                    <a:lnT w="9525">
                      <a:solidFill>
                        <a:srgbClr val="A6D6F4"/>
                      </a:solidFill>
                      <a:prstDash val="solid"/>
                    </a:lnT>
                    <a:lnB w="9525">
                      <a:solidFill>
                        <a:srgbClr val="A6D6F4"/>
                      </a:solidFill>
                      <a:prstDash val="solid"/>
                    </a:lnB>
                  </a:tcPr>
                </a:tc>
                <a:tc>
                  <a:txBody>
                    <a:bodyPr/>
                    <a:lstStyle/>
                    <a:p>
                      <a:pPr algn="ctr">
                        <a:lnSpc>
                          <a:spcPct val="100000"/>
                        </a:lnSpc>
                        <a:spcBef>
                          <a:spcPts val="240"/>
                        </a:spcBef>
                      </a:pPr>
                      <a:r>
                        <a:rPr sz="1300" spc="-5" dirty="0">
                          <a:solidFill>
                            <a:srgbClr val="253138"/>
                          </a:solidFill>
                          <a:latin typeface="Arial"/>
                          <a:cs typeface="Arial"/>
                        </a:rPr>
                        <a:t>IDENTIFIER</a:t>
                      </a:r>
                      <a:endParaRPr sz="1300">
                        <a:latin typeface="Arial"/>
                        <a:cs typeface="Arial"/>
                      </a:endParaRPr>
                    </a:p>
                  </a:txBody>
                  <a:tcPr marL="0" marR="0" marT="30480" marB="0">
                    <a:lnL w="9525">
                      <a:solidFill>
                        <a:srgbClr val="A6D6F4"/>
                      </a:solidFill>
                      <a:prstDash val="solid"/>
                    </a:lnL>
                    <a:lnR w="9525">
                      <a:solidFill>
                        <a:srgbClr val="A6D6F4"/>
                      </a:solidFill>
                      <a:prstDash val="solid"/>
                    </a:lnR>
                    <a:lnT w="9525">
                      <a:solidFill>
                        <a:srgbClr val="A6D6F4"/>
                      </a:solidFill>
                      <a:prstDash val="solid"/>
                    </a:lnT>
                    <a:lnB w="9525">
                      <a:solidFill>
                        <a:srgbClr val="A6D6F4"/>
                      </a:solidFill>
                      <a:prstDash val="solid"/>
                    </a:lnB>
                  </a:tcPr>
                </a:tc>
                <a:extLst>
                  <a:ext uri="{0D108BD9-81ED-4DB2-BD59-A6C34878D82A}">
                    <a16:rowId xmlns:a16="http://schemas.microsoft.com/office/drawing/2014/main" val="10007"/>
                  </a:ext>
                </a:extLst>
              </a:tr>
              <a:tr h="270460">
                <a:tc>
                  <a:txBody>
                    <a:bodyPr/>
                    <a:lstStyle/>
                    <a:p>
                      <a:pPr algn="ctr">
                        <a:lnSpc>
                          <a:spcPct val="100000"/>
                        </a:lnSpc>
                        <a:spcBef>
                          <a:spcPts val="240"/>
                        </a:spcBef>
                      </a:pPr>
                      <a:r>
                        <a:rPr sz="1300" dirty="0">
                          <a:solidFill>
                            <a:srgbClr val="253138"/>
                          </a:solidFill>
                          <a:latin typeface="Arial"/>
                          <a:cs typeface="Arial"/>
                        </a:rPr>
                        <a:t>=</a:t>
                      </a:r>
                      <a:endParaRPr sz="1300">
                        <a:latin typeface="Arial"/>
                        <a:cs typeface="Arial"/>
                      </a:endParaRPr>
                    </a:p>
                  </a:txBody>
                  <a:tcPr marL="0" marR="0" marT="30480" marB="0">
                    <a:lnL w="9525">
                      <a:solidFill>
                        <a:srgbClr val="A6D6F4"/>
                      </a:solidFill>
                      <a:prstDash val="solid"/>
                    </a:lnL>
                    <a:lnR w="9525">
                      <a:solidFill>
                        <a:srgbClr val="A6D6F4"/>
                      </a:solidFill>
                      <a:prstDash val="solid"/>
                    </a:lnR>
                    <a:lnT w="9525">
                      <a:solidFill>
                        <a:srgbClr val="A6D6F4"/>
                      </a:solidFill>
                      <a:prstDash val="solid"/>
                    </a:lnT>
                    <a:lnB w="9525">
                      <a:solidFill>
                        <a:srgbClr val="A6D6F4"/>
                      </a:solidFill>
                      <a:prstDash val="solid"/>
                    </a:lnB>
                  </a:tcPr>
                </a:tc>
                <a:tc>
                  <a:txBody>
                    <a:bodyPr/>
                    <a:lstStyle/>
                    <a:p>
                      <a:pPr algn="ctr">
                        <a:lnSpc>
                          <a:spcPct val="100000"/>
                        </a:lnSpc>
                        <a:spcBef>
                          <a:spcPts val="240"/>
                        </a:spcBef>
                      </a:pPr>
                      <a:r>
                        <a:rPr sz="1300" spc="-5" dirty="0">
                          <a:solidFill>
                            <a:srgbClr val="253138"/>
                          </a:solidFill>
                          <a:latin typeface="Arial"/>
                          <a:cs typeface="Arial"/>
                        </a:rPr>
                        <a:t>ASSIGNMENT</a:t>
                      </a:r>
                      <a:endParaRPr sz="1300">
                        <a:latin typeface="Arial"/>
                        <a:cs typeface="Arial"/>
                      </a:endParaRPr>
                    </a:p>
                  </a:txBody>
                  <a:tcPr marL="0" marR="0" marT="30480" marB="0">
                    <a:lnL w="9525">
                      <a:solidFill>
                        <a:srgbClr val="A6D6F4"/>
                      </a:solidFill>
                      <a:prstDash val="solid"/>
                    </a:lnL>
                    <a:lnR w="9525">
                      <a:solidFill>
                        <a:srgbClr val="A6D6F4"/>
                      </a:solidFill>
                      <a:prstDash val="solid"/>
                    </a:lnR>
                    <a:lnT w="9525">
                      <a:solidFill>
                        <a:srgbClr val="A6D6F4"/>
                      </a:solidFill>
                      <a:prstDash val="solid"/>
                    </a:lnT>
                    <a:lnB w="9525">
                      <a:solidFill>
                        <a:srgbClr val="A6D6F4"/>
                      </a:solidFill>
                      <a:prstDash val="solid"/>
                    </a:lnB>
                  </a:tcPr>
                </a:tc>
                <a:extLst>
                  <a:ext uri="{0D108BD9-81ED-4DB2-BD59-A6C34878D82A}">
                    <a16:rowId xmlns:a16="http://schemas.microsoft.com/office/drawing/2014/main" val="10008"/>
                  </a:ext>
                </a:extLst>
              </a:tr>
              <a:tr h="270457">
                <a:tc>
                  <a:txBody>
                    <a:bodyPr/>
                    <a:lstStyle/>
                    <a:p>
                      <a:pPr marL="1270" algn="ctr">
                        <a:lnSpc>
                          <a:spcPct val="100000"/>
                        </a:lnSpc>
                        <a:spcBef>
                          <a:spcPts val="240"/>
                        </a:spcBef>
                      </a:pPr>
                      <a:r>
                        <a:rPr sz="1300" dirty="0">
                          <a:solidFill>
                            <a:srgbClr val="253138"/>
                          </a:solidFill>
                          <a:latin typeface="Arial"/>
                          <a:cs typeface="Arial"/>
                        </a:rPr>
                        <a:t>y</a:t>
                      </a:r>
                      <a:endParaRPr sz="1300">
                        <a:latin typeface="Arial"/>
                        <a:cs typeface="Arial"/>
                      </a:endParaRPr>
                    </a:p>
                  </a:txBody>
                  <a:tcPr marL="0" marR="0" marT="30480" marB="0">
                    <a:lnL w="9525">
                      <a:solidFill>
                        <a:srgbClr val="A6D6F4"/>
                      </a:solidFill>
                      <a:prstDash val="solid"/>
                    </a:lnL>
                    <a:lnR w="9525">
                      <a:solidFill>
                        <a:srgbClr val="A6D6F4"/>
                      </a:solidFill>
                      <a:prstDash val="solid"/>
                    </a:lnR>
                    <a:lnT w="9525">
                      <a:solidFill>
                        <a:srgbClr val="A6D6F4"/>
                      </a:solidFill>
                      <a:prstDash val="solid"/>
                    </a:lnT>
                    <a:lnB w="9525">
                      <a:solidFill>
                        <a:srgbClr val="A6D6F4"/>
                      </a:solidFill>
                      <a:prstDash val="solid"/>
                    </a:lnB>
                  </a:tcPr>
                </a:tc>
                <a:tc>
                  <a:txBody>
                    <a:bodyPr/>
                    <a:lstStyle/>
                    <a:p>
                      <a:pPr algn="ctr">
                        <a:lnSpc>
                          <a:spcPct val="100000"/>
                        </a:lnSpc>
                        <a:spcBef>
                          <a:spcPts val="240"/>
                        </a:spcBef>
                      </a:pPr>
                      <a:r>
                        <a:rPr sz="1300" spc="-5" dirty="0">
                          <a:solidFill>
                            <a:srgbClr val="253138"/>
                          </a:solidFill>
                          <a:latin typeface="Arial"/>
                          <a:cs typeface="Arial"/>
                        </a:rPr>
                        <a:t>IDENTIFIER</a:t>
                      </a:r>
                      <a:endParaRPr sz="1300">
                        <a:latin typeface="Arial"/>
                        <a:cs typeface="Arial"/>
                      </a:endParaRPr>
                    </a:p>
                  </a:txBody>
                  <a:tcPr marL="0" marR="0" marT="30480" marB="0">
                    <a:lnL w="9525">
                      <a:solidFill>
                        <a:srgbClr val="A6D6F4"/>
                      </a:solidFill>
                      <a:prstDash val="solid"/>
                    </a:lnL>
                    <a:lnR w="9525">
                      <a:solidFill>
                        <a:srgbClr val="A6D6F4"/>
                      </a:solidFill>
                      <a:prstDash val="solid"/>
                    </a:lnR>
                    <a:lnT w="9525">
                      <a:solidFill>
                        <a:srgbClr val="A6D6F4"/>
                      </a:solidFill>
                      <a:prstDash val="solid"/>
                    </a:lnT>
                    <a:lnB w="9525">
                      <a:solidFill>
                        <a:srgbClr val="A6D6F4"/>
                      </a:solidFill>
                      <a:prstDash val="solid"/>
                    </a:lnB>
                  </a:tcPr>
                </a:tc>
                <a:extLst>
                  <a:ext uri="{0D108BD9-81ED-4DB2-BD59-A6C34878D82A}">
                    <a16:rowId xmlns:a16="http://schemas.microsoft.com/office/drawing/2014/main" val="10009"/>
                  </a:ext>
                </a:extLst>
              </a:tr>
              <a:tr h="270457">
                <a:tc>
                  <a:txBody>
                    <a:bodyPr/>
                    <a:lstStyle/>
                    <a:p>
                      <a:pPr algn="ctr">
                        <a:lnSpc>
                          <a:spcPct val="100000"/>
                        </a:lnSpc>
                        <a:spcBef>
                          <a:spcPts val="240"/>
                        </a:spcBef>
                      </a:pPr>
                      <a:r>
                        <a:rPr sz="1300" dirty="0">
                          <a:solidFill>
                            <a:srgbClr val="253138"/>
                          </a:solidFill>
                          <a:latin typeface="Arial"/>
                          <a:cs typeface="Arial"/>
                        </a:rPr>
                        <a:t>-</a:t>
                      </a:r>
                      <a:endParaRPr sz="1300">
                        <a:latin typeface="Arial"/>
                        <a:cs typeface="Arial"/>
                      </a:endParaRPr>
                    </a:p>
                  </a:txBody>
                  <a:tcPr marL="0" marR="0" marT="30480" marB="0">
                    <a:lnL w="9525">
                      <a:solidFill>
                        <a:srgbClr val="A6D6F4"/>
                      </a:solidFill>
                      <a:prstDash val="solid"/>
                    </a:lnL>
                    <a:lnR w="9525">
                      <a:solidFill>
                        <a:srgbClr val="A6D6F4"/>
                      </a:solidFill>
                      <a:prstDash val="solid"/>
                    </a:lnR>
                    <a:lnT w="9525">
                      <a:solidFill>
                        <a:srgbClr val="A6D6F4"/>
                      </a:solidFill>
                      <a:prstDash val="solid"/>
                    </a:lnT>
                    <a:lnB w="9525">
                      <a:solidFill>
                        <a:srgbClr val="A6D6F4"/>
                      </a:solidFill>
                      <a:prstDash val="solid"/>
                    </a:lnB>
                  </a:tcPr>
                </a:tc>
                <a:tc>
                  <a:txBody>
                    <a:bodyPr/>
                    <a:lstStyle/>
                    <a:p>
                      <a:pPr algn="ctr">
                        <a:lnSpc>
                          <a:spcPct val="100000"/>
                        </a:lnSpc>
                        <a:spcBef>
                          <a:spcPts val="240"/>
                        </a:spcBef>
                      </a:pPr>
                      <a:r>
                        <a:rPr sz="1300" spc="-5" dirty="0">
                          <a:solidFill>
                            <a:srgbClr val="253138"/>
                          </a:solidFill>
                          <a:latin typeface="Arial"/>
                          <a:cs typeface="Arial"/>
                        </a:rPr>
                        <a:t>ARITHMETIC</a:t>
                      </a:r>
                      <a:endParaRPr sz="1300">
                        <a:latin typeface="Arial"/>
                        <a:cs typeface="Arial"/>
                      </a:endParaRPr>
                    </a:p>
                  </a:txBody>
                  <a:tcPr marL="0" marR="0" marT="30480" marB="0">
                    <a:lnL w="9525">
                      <a:solidFill>
                        <a:srgbClr val="A6D6F4"/>
                      </a:solidFill>
                      <a:prstDash val="solid"/>
                    </a:lnL>
                    <a:lnR w="9525">
                      <a:solidFill>
                        <a:srgbClr val="A6D6F4"/>
                      </a:solidFill>
                      <a:prstDash val="solid"/>
                    </a:lnR>
                    <a:lnT w="9525">
                      <a:solidFill>
                        <a:srgbClr val="A6D6F4"/>
                      </a:solidFill>
                      <a:prstDash val="solid"/>
                    </a:lnT>
                    <a:lnB w="9525">
                      <a:solidFill>
                        <a:srgbClr val="A6D6F4"/>
                      </a:solidFill>
                      <a:prstDash val="solid"/>
                    </a:lnB>
                  </a:tcPr>
                </a:tc>
                <a:extLst>
                  <a:ext uri="{0D108BD9-81ED-4DB2-BD59-A6C34878D82A}">
                    <a16:rowId xmlns:a16="http://schemas.microsoft.com/office/drawing/2014/main" val="10010"/>
                  </a:ext>
                </a:extLst>
              </a:tr>
              <a:tr h="270457">
                <a:tc>
                  <a:txBody>
                    <a:bodyPr/>
                    <a:lstStyle/>
                    <a:p>
                      <a:pPr algn="ctr">
                        <a:lnSpc>
                          <a:spcPct val="100000"/>
                        </a:lnSpc>
                        <a:spcBef>
                          <a:spcPts val="240"/>
                        </a:spcBef>
                      </a:pPr>
                      <a:r>
                        <a:rPr sz="1300" dirty="0">
                          <a:solidFill>
                            <a:srgbClr val="253138"/>
                          </a:solidFill>
                          <a:latin typeface="Arial"/>
                          <a:cs typeface="Arial"/>
                        </a:rPr>
                        <a:t>3</a:t>
                      </a:r>
                      <a:endParaRPr sz="1300">
                        <a:latin typeface="Arial"/>
                        <a:cs typeface="Arial"/>
                      </a:endParaRPr>
                    </a:p>
                  </a:txBody>
                  <a:tcPr marL="0" marR="0" marT="30480" marB="0">
                    <a:lnL w="9525">
                      <a:solidFill>
                        <a:srgbClr val="A6D6F4"/>
                      </a:solidFill>
                      <a:prstDash val="solid"/>
                    </a:lnL>
                    <a:lnR w="9525">
                      <a:solidFill>
                        <a:srgbClr val="A6D6F4"/>
                      </a:solidFill>
                      <a:prstDash val="solid"/>
                    </a:lnR>
                    <a:lnT w="9525">
                      <a:solidFill>
                        <a:srgbClr val="A6D6F4"/>
                      </a:solidFill>
                      <a:prstDash val="solid"/>
                    </a:lnT>
                    <a:lnB w="9525">
                      <a:solidFill>
                        <a:srgbClr val="A6D6F4"/>
                      </a:solidFill>
                      <a:prstDash val="solid"/>
                    </a:lnB>
                  </a:tcPr>
                </a:tc>
                <a:tc>
                  <a:txBody>
                    <a:bodyPr/>
                    <a:lstStyle/>
                    <a:p>
                      <a:pPr algn="ctr">
                        <a:lnSpc>
                          <a:spcPct val="100000"/>
                        </a:lnSpc>
                        <a:spcBef>
                          <a:spcPts val="240"/>
                        </a:spcBef>
                      </a:pPr>
                      <a:r>
                        <a:rPr sz="1300" spc="-5" dirty="0">
                          <a:solidFill>
                            <a:srgbClr val="253138"/>
                          </a:solidFill>
                          <a:latin typeface="Arial"/>
                          <a:cs typeface="Arial"/>
                        </a:rPr>
                        <a:t>INTEGER</a:t>
                      </a:r>
                      <a:endParaRPr sz="1300">
                        <a:latin typeface="Arial"/>
                        <a:cs typeface="Arial"/>
                      </a:endParaRPr>
                    </a:p>
                  </a:txBody>
                  <a:tcPr marL="0" marR="0" marT="30480" marB="0">
                    <a:lnL w="9525">
                      <a:solidFill>
                        <a:srgbClr val="A6D6F4"/>
                      </a:solidFill>
                      <a:prstDash val="solid"/>
                    </a:lnL>
                    <a:lnR w="9525">
                      <a:solidFill>
                        <a:srgbClr val="A6D6F4"/>
                      </a:solidFill>
                      <a:prstDash val="solid"/>
                    </a:lnR>
                    <a:lnT w="9525">
                      <a:solidFill>
                        <a:srgbClr val="A6D6F4"/>
                      </a:solidFill>
                      <a:prstDash val="solid"/>
                    </a:lnT>
                    <a:lnB w="9525">
                      <a:solidFill>
                        <a:srgbClr val="A6D6F4"/>
                      </a:solidFill>
                      <a:prstDash val="solid"/>
                    </a:lnB>
                  </a:tcPr>
                </a:tc>
                <a:extLst>
                  <a:ext uri="{0D108BD9-81ED-4DB2-BD59-A6C34878D82A}">
                    <a16:rowId xmlns:a16="http://schemas.microsoft.com/office/drawing/2014/main" val="10011"/>
                  </a:ext>
                </a:extLst>
              </a:tr>
              <a:tr h="270457">
                <a:tc>
                  <a:txBody>
                    <a:bodyPr/>
                    <a:lstStyle/>
                    <a:p>
                      <a:pPr algn="ctr">
                        <a:lnSpc>
                          <a:spcPct val="100000"/>
                        </a:lnSpc>
                        <a:spcBef>
                          <a:spcPts val="240"/>
                        </a:spcBef>
                      </a:pPr>
                      <a:r>
                        <a:rPr sz="1300" dirty="0">
                          <a:solidFill>
                            <a:srgbClr val="253138"/>
                          </a:solidFill>
                          <a:latin typeface="Arial"/>
                          <a:cs typeface="Arial"/>
                        </a:rPr>
                        <a:t>;</a:t>
                      </a:r>
                      <a:endParaRPr sz="1300">
                        <a:latin typeface="Arial"/>
                        <a:cs typeface="Arial"/>
                      </a:endParaRPr>
                    </a:p>
                  </a:txBody>
                  <a:tcPr marL="0" marR="0" marT="30480" marB="0">
                    <a:lnL w="9525">
                      <a:solidFill>
                        <a:srgbClr val="A6D6F4"/>
                      </a:solidFill>
                      <a:prstDash val="solid"/>
                    </a:lnL>
                    <a:lnR w="9525">
                      <a:solidFill>
                        <a:srgbClr val="A6D6F4"/>
                      </a:solidFill>
                      <a:prstDash val="solid"/>
                    </a:lnR>
                    <a:lnT w="9525">
                      <a:solidFill>
                        <a:srgbClr val="A6D6F4"/>
                      </a:solidFill>
                      <a:prstDash val="solid"/>
                    </a:lnT>
                    <a:lnB w="9525">
                      <a:solidFill>
                        <a:srgbClr val="A6D6F4"/>
                      </a:solidFill>
                      <a:prstDash val="solid"/>
                    </a:lnB>
                  </a:tcPr>
                </a:tc>
                <a:tc>
                  <a:txBody>
                    <a:bodyPr/>
                    <a:lstStyle/>
                    <a:p>
                      <a:pPr algn="ctr">
                        <a:lnSpc>
                          <a:spcPct val="100000"/>
                        </a:lnSpc>
                        <a:spcBef>
                          <a:spcPts val="240"/>
                        </a:spcBef>
                      </a:pPr>
                      <a:r>
                        <a:rPr sz="1300" spc="-5" dirty="0">
                          <a:solidFill>
                            <a:srgbClr val="253138"/>
                          </a:solidFill>
                          <a:latin typeface="Arial"/>
                          <a:cs typeface="Arial"/>
                        </a:rPr>
                        <a:t>SEMICOLON</a:t>
                      </a:r>
                      <a:endParaRPr sz="1300" dirty="0">
                        <a:latin typeface="Arial"/>
                        <a:cs typeface="Arial"/>
                      </a:endParaRPr>
                    </a:p>
                  </a:txBody>
                  <a:tcPr marL="0" marR="0" marT="30480" marB="0">
                    <a:lnL w="9525">
                      <a:solidFill>
                        <a:srgbClr val="A6D6F4"/>
                      </a:solidFill>
                      <a:prstDash val="solid"/>
                    </a:lnL>
                    <a:lnR w="9525">
                      <a:solidFill>
                        <a:srgbClr val="A6D6F4"/>
                      </a:solidFill>
                      <a:prstDash val="solid"/>
                    </a:lnR>
                    <a:lnT w="9525">
                      <a:solidFill>
                        <a:srgbClr val="A6D6F4"/>
                      </a:solidFill>
                      <a:prstDash val="solid"/>
                    </a:lnT>
                    <a:lnB w="9525">
                      <a:solidFill>
                        <a:srgbClr val="A6D6F4"/>
                      </a:solidFill>
                      <a:prstDash val="solid"/>
                    </a:lnB>
                  </a:tcPr>
                </a:tc>
                <a:extLst>
                  <a:ext uri="{0D108BD9-81ED-4DB2-BD59-A6C34878D82A}">
                    <a16:rowId xmlns:a16="http://schemas.microsoft.com/office/drawing/2014/main" val="10012"/>
                  </a:ext>
                </a:extLst>
              </a:tr>
            </a:tbl>
          </a:graphicData>
        </a:graphic>
      </p:graphicFrame>
      <p:sp>
        <p:nvSpPr>
          <p:cNvPr id="7" name="Dikdörtgen 6"/>
          <p:cNvSpPr/>
          <p:nvPr/>
        </p:nvSpPr>
        <p:spPr>
          <a:xfrm>
            <a:off x="706715" y="1070555"/>
            <a:ext cx="2626040" cy="369332"/>
          </a:xfrm>
          <a:prstGeom prst="rect">
            <a:avLst/>
          </a:prstGeom>
        </p:spPr>
        <p:txBody>
          <a:bodyPr wrap="none">
            <a:spAutoFit/>
          </a:bodyPr>
          <a:lstStyle/>
          <a:p>
            <a:pPr marL="285750" indent="-285750">
              <a:buFont typeface="Wingdings" panose="05000000000000000000" pitchFamily="2" charset="2"/>
              <a:buChar char="q"/>
            </a:pPr>
            <a:r>
              <a:rPr lang="es-ES" spc="-15" dirty="0"/>
              <a:t>while</a:t>
            </a:r>
            <a:r>
              <a:rPr lang="es-ES" spc="45" dirty="0"/>
              <a:t> </a:t>
            </a:r>
            <a:r>
              <a:rPr lang="es-ES" dirty="0"/>
              <a:t>(y</a:t>
            </a:r>
            <a:r>
              <a:rPr lang="tr-TR" dirty="0"/>
              <a:t> </a:t>
            </a:r>
            <a:r>
              <a:rPr lang="es-ES" dirty="0"/>
              <a:t>&gt;=</a:t>
            </a:r>
            <a:r>
              <a:rPr lang="tr-TR" dirty="0"/>
              <a:t> </a:t>
            </a:r>
            <a:r>
              <a:rPr lang="es-ES" dirty="0"/>
              <a:t>t)</a:t>
            </a:r>
            <a:r>
              <a:rPr lang="es-ES" spc="-10" dirty="0"/>
              <a:t> </a:t>
            </a:r>
            <a:r>
              <a:rPr lang="es-ES" dirty="0"/>
              <a:t>y</a:t>
            </a:r>
            <a:r>
              <a:rPr lang="tr-TR" dirty="0"/>
              <a:t> </a:t>
            </a:r>
            <a:r>
              <a:rPr lang="es-ES" dirty="0"/>
              <a:t>=</a:t>
            </a:r>
            <a:r>
              <a:rPr lang="tr-TR" dirty="0"/>
              <a:t> y</a:t>
            </a:r>
            <a:r>
              <a:rPr lang="es-ES" dirty="0"/>
              <a:t> - 3</a:t>
            </a:r>
            <a:r>
              <a:rPr lang="es-ES" spc="-110" dirty="0"/>
              <a:t> </a:t>
            </a:r>
            <a:r>
              <a:rPr lang="es-ES" dirty="0"/>
              <a:t>;</a:t>
            </a:r>
            <a:endParaRPr lang="tr-TR" dirty="0"/>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5"/>
          <p:cNvSpPr>
            <a:spLocks noGrp="1"/>
          </p:cNvSpPr>
          <p:nvPr>
            <p:ph type="title"/>
          </p:nvPr>
        </p:nvSpPr>
        <p:spPr>
          <a:xfrm>
            <a:off x="685800" y="438151"/>
            <a:ext cx="4648200" cy="609600"/>
          </a:xfrm>
        </p:spPr>
        <p:txBody>
          <a:bodyPr>
            <a:normAutofit/>
          </a:bodyPr>
          <a:lstStyle/>
          <a:p>
            <a:r>
              <a:rPr lang="tr-TR" sz="2800" b="1" dirty="0">
                <a:latin typeface="Arial" panose="020B0604020202020204" pitchFamily="34" charset="0"/>
                <a:cs typeface="Arial" panose="020B0604020202020204" pitchFamily="34" charset="0"/>
              </a:rPr>
              <a:t>Dillerin Biçimsel Tanımı</a:t>
            </a:r>
          </a:p>
        </p:txBody>
      </p:sp>
      <p:sp>
        <p:nvSpPr>
          <p:cNvPr id="7" name="Dikdörtgen 6"/>
          <p:cNvSpPr/>
          <p:nvPr/>
        </p:nvSpPr>
        <p:spPr>
          <a:xfrm>
            <a:off x="609600" y="1352550"/>
            <a:ext cx="8305800" cy="2554545"/>
          </a:xfrm>
          <a:prstGeom prst="rect">
            <a:avLst/>
          </a:prstGeom>
        </p:spPr>
        <p:txBody>
          <a:bodyPr wrap="square">
            <a:spAutoFit/>
          </a:bodyPr>
          <a:lstStyle/>
          <a:p>
            <a:r>
              <a:rPr lang="tr-TR" sz="2000" dirty="0">
                <a:latin typeface="Arial" panose="020B0604020202020204" pitchFamily="34" charset="0"/>
                <a:cs typeface="Arial" panose="020B0604020202020204" pitchFamily="34" charset="0"/>
              </a:rPr>
              <a:t>Bir dilin tanımı iki yolla yapılır: </a:t>
            </a:r>
          </a:p>
          <a:p>
            <a:pPr marL="342900" indent="-342900">
              <a:buFont typeface="Wingdings" panose="05000000000000000000" pitchFamily="2" charset="2"/>
              <a:buChar char="q"/>
            </a:pPr>
            <a:r>
              <a:rPr lang="tr-TR" sz="2000" dirty="0">
                <a:latin typeface="Arial" panose="020B0604020202020204" pitchFamily="34" charset="0"/>
                <a:cs typeface="Arial" panose="020B0604020202020204" pitchFamily="34" charset="0"/>
              </a:rPr>
              <a:t>Tanıyıcılar(</a:t>
            </a:r>
            <a:r>
              <a:rPr lang="tr-TR" sz="2000" dirty="0" err="1">
                <a:latin typeface="Arial" panose="020B0604020202020204" pitchFamily="34" charset="0"/>
                <a:cs typeface="Arial" panose="020B0604020202020204" pitchFamily="34" charset="0"/>
              </a:rPr>
              <a:t>Recognizers</a:t>
            </a:r>
            <a:r>
              <a:rPr lang="tr-TR" sz="2000" dirty="0">
                <a:latin typeface="Arial" panose="020B0604020202020204" pitchFamily="34" charset="0"/>
                <a:cs typeface="Arial" panose="020B0604020202020204" pitchFamily="34" charset="0"/>
              </a:rPr>
              <a:t>): Bir tanıma aracı dilin girdi dizilerini okur ve girilen diziler o dile ait mi değil mi karar verir. (Compiler) </a:t>
            </a:r>
          </a:p>
          <a:p>
            <a:pPr marL="800100" lvl="1" indent="-342900">
              <a:buSzPct val="50000"/>
              <a:buFont typeface="Wingdings" panose="05000000000000000000" pitchFamily="2" charset="2"/>
              <a:buChar char="q"/>
            </a:pPr>
            <a:r>
              <a:rPr lang="tr-TR" sz="2000" dirty="0">
                <a:latin typeface="Arial" panose="020B0604020202020204" pitchFamily="34" charset="0"/>
                <a:cs typeface="Arial" panose="020B0604020202020204" pitchFamily="34" charset="0"/>
              </a:rPr>
              <a:t>Örnek: bir derleyicinin sözdizimi analizi (</a:t>
            </a:r>
            <a:r>
              <a:rPr lang="tr-TR" sz="2000" dirty="0" err="1">
                <a:latin typeface="Arial" panose="020B0604020202020204" pitchFamily="34" charset="0"/>
                <a:cs typeface="Arial" panose="020B0604020202020204" pitchFamily="34" charset="0"/>
              </a:rPr>
              <a:t>syntax</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analyzer</a:t>
            </a:r>
            <a:r>
              <a:rPr lang="tr-TR" sz="2000" dirty="0">
                <a:latin typeface="Arial" panose="020B0604020202020204" pitchFamily="34" charset="0"/>
                <a:cs typeface="Arial" panose="020B0604020202020204" pitchFamily="34" charset="0"/>
              </a:rPr>
              <a:t>) kısmı </a:t>
            </a:r>
          </a:p>
          <a:p>
            <a:pPr marL="342900" indent="-342900">
              <a:buFont typeface="Wingdings" panose="05000000000000000000" pitchFamily="2" charset="2"/>
              <a:buChar char="q"/>
            </a:pPr>
            <a:r>
              <a:rPr lang="tr-TR" sz="2000" dirty="0">
                <a:latin typeface="Arial" panose="020B0604020202020204" pitchFamily="34" charset="0"/>
                <a:cs typeface="Arial" panose="020B0604020202020204" pitchFamily="34" charset="0"/>
              </a:rPr>
              <a:t>Üreticiler(</a:t>
            </a:r>
            <a:r>
              <a:rPr lang="tr-TR" sz="2000" dirty="0" err="1">
                <a:latin typeface="Arial" panose="020B0604020202020204" pitchFamily="34" charset="0"/>
                <a:cs typeface="Arial" panose="020B0604020202020204" pitchFamily="34" charset="0"/>
              </a:rPr>
              <a:t>Generators</a:t>
            </a:r>
            <a:r>
              <a:rPr lang="tr-TR" sz="2000" dirty="0">
                <a:latin typeface="Arial" panose="020B0604020202020204" pitchFamily="34" charset="0"/>
                <a:cs typeface="Arial" panose="020B0604020202020204" pitchFamily="34" charset="0"/>
              </a:rPr>
              <a:t>): Bir dilin cümlelerini üreten araç– Bir kimse belli bir cümlenin söz diziliminin doğru olup olmadığına onu üreticinin yapısıyla karşılaştırarak karar verebilir. (</a:t>
            </a:r>
            <a:r>
              <a:rPr lang="tr-TR" sz="2000" dirty="0" err="1">
                <a:latin typeface="Arial" panose="020B0604020202020204" pitchFamily="34" charset="0"/>
                <a:cs typeface="Arial" panose="020B0604020202020204" pitchFamily="34" charset="0"/>
              </a:rPr>
              <a:t>Grammar</a:t>
            </a:r>
            <a:r>
              <a:rPr lang="tr-TR" sz="2000" dirty="0">
                <a:latin typeface="Arial" panose="020B0604020202020204" pitchFamily="34" charset="0"/>
                <a:cs typeface="Arial" panose="020B0604020202020204" pitchFamily="34" charset="0"/>
              </a:rPr>
              <a:t>, BNF… Bir sonraki bölümde ayrıntıya girilecektir.)</a:t>
            </a: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Başlık"/>
          <p:cNvSpPr>
            <a:spLocks noGrp="1"/>
          </p:cNvSpPr>
          <p:nvPr>
            <p:ph type="title"/>
          </p:nvPr>
        </p:nvSpPr>
        <p:spPr/>
        <p:txBody>
          <a:bodyPr/>
          <a:lstStyle/>
          <a:p>
            <a:r>
              <a:rPr lang="tr-TR"/>
              <a:t>Dillerin formal tanımları</a:t>
            </a:r>
          </a:p>
        </p:txBody>
      </p:sp>
      <p:sp>
        <p:nvSpPr>
          <p:cNvPr id="78" name="Rectangle 3"/>
          <p:cNvSpPr txBox="1">
            <a:spLocks noChangeArrowheads="1"/>
          </p:cNvSpPr>
          <p:nvPr/>
        </p:nvSpPr>
        <p:spPr bwMode="auto">
          <a:xfrm>
            <a:off x="1400175" y="969169"/>
            <a:ext cx="3171825" cy="1602581"/>
          </a:xfrm>
          <a:prstGeom prst="rect">
            <a:avLst/>
          </a:prstGeom>
          <a:noFill/>
          <a:ln w="9525">
            <a:noFill/>
            <a:miter lim="800000"/>
            <a:headEnd/>
            <a:tailEnd/>
          </a:ln>
        </p:spPr>
        <p:txBody>
          <a:bodyPr/>
          <a:lstStyle/>
          <a:p>
            <a:pPr marL="257175" indent="-257175">
              <a:spcBef>
                <a:spcPct val="20000"/>
              </a:spcBef>
              <a:buClr>
                <a:srgbClr val="FFFF00"/>
              </a:buClr>
              <a:buSzPct val="70000"/>
              <a:buFont typeface="Wingdings" pitchFamily="2" charset="2"/>
              <a:buChar char="n"/>
              <a:defRPr/>
            </a:pPr>
            <a:r>
              <a:rPr lang="tr-TR" altLang="ko-KR" sz="1350" dirty="0">
                <a:solidFill>
                  <a:srgbClr val="FFC000"/>
                </a:solidFill>
                <a:effectLst>
                  <a:outerShdw blurRad="38100" dist="38100" dir="2700000" algn="tl">
                    <a:srgbClr val="000000"/>
                  </a:outerShdw>
                </a:effectLst>
                <a:latin typeface="Arial" pitchFamily="34" charset="0"/>
                <a:ea typeface="굴림" pitchFamily="50" charset="-127"/>
              </a:rPr>
              <a:t>Dil Tanıyıcılar</a:t>
            </a:r>
            <a:endParaRPr lang="en-US" altLang="ko-KR" sz="1350" dirty="0">
              <a:solidFill>
                <a:srgbClr val="FFC000"/>
              </a:solidFill>
              <a:effectLst>
                <a:outerShdw blurRad="38100" dist="38100" dir="2700000" algn="tl">
                  <a:srgbClr val="000000"/>
                </a:outerShdw>
              </a:effectLst>
              <a:latin typeface="Arial" pitchFamily="34" charset="0"/>
              <a:ea typeface="굴림" pitchFamily="50" charset="-127"/>
            </a:endParaRPr>
          </a:p>
          <a:p>
            <a:pPr marL="557213" lvl="1" indent="-214313">
              <a:spcBef>
                <a:spcPct val="20000"/>
              </a:spcBef>
              <a:buClr>
                <a:schemeClr val="accent2"/>
              </a:buClr>
              <a:buSzPct val="70000"/>
              <a:buFont typeface="Wingdings" pitchFamily="2" charset="2"/>
              <a:buChar char="n"/>
              <a:defRPr/>
            </a:pPr>
            <a:r>
              <a:rPr lang="tr-TR" altLang="ko-KR" sz="1500" dirty="0">
                <a:effectLst>
                  <a:outerShdw blurRad="38100" dist="38100" dir="2700000" algn="tl">
                    <a:srgbClr val="000000"/>
                  </a:outerShdw>
                </a:effectLst>
                <a:latin typeface="Arial" pitchFamily="34" charset="0"/>
                <a:ea typeface="굴림" pitchFamily="50" charset="-127"/>
              </a:rPr>
              <a:t>Verilen bir programın bir dilde olup olmadığına karar veren bir cihaz</a:t>
            </a:r>
            <a:endParaRPr lang="en-US" altLang="ko-KR" sz="1500" dirty="0">
              <a:effectLst>
                <a:outerShdw blurRad="38100" dist="38100" dir="2700000" algn="tl">
                  <a:srgbClr val="000000"/>
                </a:outerShdw>
              </a:effectLst>
              <a:latin typeface="Arial" pitchFamily="34" charset="0"/>
              <a:ea typeface="굴림" pitchFamily="50" charset="-127"/>
            </a:endParaRPr>
          </a:p>
          <a:p>
            <a:pPr marL="557213" lvl="1" indent="-214313">
              <a:spcBef>
                <a:spcPct val="20000"/>
              </a:spcBef>
              <a:buClr>
                <a:schemeClr val="accent2"/>
              </a:buClr>
              <a:buSzPct val="70000"/>
              <a:buFont typeface="Wingdings" pitchFamily="2" charset="2"/>
              <a:buChar char="n"/>
              <a:defRPr/>
            </a:pPr>
            <a:r>
              <a:rPr lang="tr-TR" altLang="ko-KR" sz="1500" dirty="0">
                <a:effectLst>
                  <a:outerShdw blurRad="38100" dist="38100" dir="2700000" algn="tl">
                    <a:srgbClr val="000000"/>
                  </a:outerShdw>
                </a:effectLst>
                <a:latin typeface="Arial" pitchFamily="34" charset="0"/>
                <a:ea typeface="굴림" pitchFamily="50" charset="-127"/>
              </a:rPr>
              <a:t>Mesela</a:t>
            </a:r>
            <a:r>
              <a:rPr lang="en-US" altLang="ko-KR" sz="1500" dirty="0">
                <a:effectLst>
                  <a:outerShdw blurRad="38100" dist="38100" dir="2700000" algn="tl">
                    <a:srgbClr val="000000"/>
                  </a:outerShdw>
                </a:effectLst>
                <a:latin typeface="Arial" pitchFamily="34" charset="0"/>
                <a:ea typeface="굴림" pitchFamily="50" charset="-127"/>
              </a:rPr>
              <a:t>, </a:t>
            </a:r>
            <a:r>
              <a:rPr lang="tr-TR" altLang="ko-KR" sz="1500" dirty="0">
                <a:effectLst>
                  <a:outerShdw blurRad="38100" dist="38100" dir="2700000" algn="tl">
                    <a:srgbClr val="000000"/>
                  </a:outerShdw>
                </a:effectLst>
                <a:latin typeface="Arial" pitchFamily="34" charset="0"/>
                <a:ea typeface="굴림" pitchFamily="50" charset="-127"/>
              </a:rPr>
              <a:t>bir</a:t>
            </a:r>
            <a:r>
              <a:rPr lang="en-US" altLang="ko-KR" sz="1500" dirty="0">
                <a:effectLst>
                  <a:outerShdw blurRad="38100" dist="38100" dir="2700000" algn="tl">
                    <a:srgbClr val="000000"/>
                  </a:outerShdw>
                </a:effectLst>
                <a:latin typeface="Arial" pitchFamily="34" charset="0"/>
                <a:ea typeface="굴림" pitchFamily="50" charset="-127"/>
              </a:rPr>
              <a:t> </a:t>
            </a:r>
            <a:r>
              <a:rPr lang="tr-TR" altLang="ko-KR" sz="1500" dirty="0">
                <a:effectLst>
                  <a:outerShdw blurRad="38100" dist="38100" dir="2700000" algn="tl">
                    <a:srgbClr val="000000"/>
                  </a:outerShdw>
                </a:effectLst>
                <a:latin typeface="Arial" pitchFamily="34" charset="0"/>
                <a:ea typeface="굴림" pitchFamily="50" charset="-127"/>
              </a:rPr>
              <a:t>derleyicinin </a:t>
            </a:r>
            <a:r>
              <a:rPr lang="en-US" altLang="ko-KR" sz="1500" dirty="0">
                <a:effectLst>
                  <a:outerShdw blurRad="38100" dist="38100" dir="2700000" algn="tl">
                    <a:srgbClr val="000000"/>
                  </a:outerShdw>
                </a:effectLst>
                <a:latin typeface="Arial" pitchFamily="34" charset="0"/>
                <a:ea typeface="굴림" pitchFamily="50" charset="-127"/>
              </a:rPr>
              <a:t>syntax </a:t>
            </a:r>
            <a:r>
              <a:rPr lang="tr-TR" altLang="ko-KR" sz="1500" dirty="0">
                <a:effectLst>
                  <a:outerShdw blurRad="38100" dist="38100" dir="2700000" algn="tl">
                    <a:srgbClr val="000000"/>
                  </a:outerShdw>
                </a:effectLst>
                <a:latin typeface="Arial" pitchFamily="34" charset="0"/>
                <a:ea typeface="굴림" pitchFamily="50" charset="-127"/>
              </a:rPr>
              <a:t>analizcisi</a:t>
            </a:r>
            <a:r>
              <a:rPr lang="en-US" altLang="ko-KR" sz="1500" dirty="0">
                <a:effectLst>
                  <a:outerShdw blurRad="38100" dist="38100" dir="2700000" algn="tl">
                    <a:srgbClr val="000000"/>
                  </a:outerShdw>
                </a:effectLst>
                <a:latin typeface="Arial" pitchFamily="34" charset="0"/>
                <a:ea typeface="굴림" pitchFamily="50" charset="-127"/>
              </a:rPr>
              <a:t> </a:t>
            </a:r>
            <a:r>
              <a:rPr lang="tr-TR" altLang="ko-KR" sz="1500" dirty="0">
                <a:effectLst>
                  <a:outerShdw blurRad="38100" dist="38100" dir="2700000" algn="tl">
                    <a:srgbClr val="000000"/>
                  </a:outerShdw>
                </a:effectLst>
                <a:latin typeface="Arial" pitchFamily="34" charset="0"/>
                <a:ea typeface="굴림" pitchFamily="50" charset="-127"/>
              </a:rPr>
              <a:t>sonlu otomat</a:t>
            </a:r>
            <a:endParaRPr lang="en-US" altLang="ko-KR" sz="1500" dirty="0">
              <a:effectLst>
                <a:outerShdw blurRad="38100" dist="38100" dir="2700000" algn="tl">
                  <a:srgbClr val="000000"/>
                </a:outerShdw>
              </a:effectLst>
              <a:latin typeface="Arial" pitchFamily="34" charset="0"/>
              <a:ea typeface="굴림" pitchFamily="50" charset="-127"/>
            </a:endParaRPr>
          </a:p>
        </p:txBody>
      </p:sp>
      <p:sp>
        <p:nvSpPr>
          <p:cNvPr id="79" name="Rectangle 4"/>
          <p:cNvSpPr>
            <a:spLocks noChangeArrowheads="1"/>
          </p:cNvSpPr>
          <p:nvPr/>
        </p:nvSpPr>
        <p:spPr bwMode="auto">
          <a:xfrm>
            <a:off x="4572000" y="969169"/>
            <a:ext cx="3171825" cy="1602581"/>
          </a:xfrm>
          <a:prstGeom prst="rect">
            <a:avLst/>
          </a:prstGeom>
          <a:noFill/>
          <a:ln w="9525">
            <a:noFill/>
            <a:miter lim="800000"/>
            <a:headEnd/>
            <a:tailEnd/>
          </a:ln>
          <a:effectLst/>
        </p:spPr>
        <p:txBody>
          <a:bodyPr/>
          <a:lstStyle/>
          <a:p>
            <a:pPr marL="257175" indent="-257175">
              <a:spcBef>
                <a:spcPct val="20000"/>
              </a:spcBef>
              <a:buClr>
                <a:srgbClr val="FFFF00"/>
              </a:buClr>
              <a:buSzPct val="70000"/>
              <a:buFont typeface="Wingdings" pitchFamily="2" charset="2"/>
              <a:buChar char="n"/>
              <a:defRPr/>
            </a:pPr>
            <a:r>
              <a:rPr lang="tr-TR" altLang="ko-KR" sz="1350" dirty="0">
                <a:solidFill>
                  <a:srgbClr val="FFC000"/>
                </a:solidFill>
                <a:effectLst>
                  <a:outerShdw blurRad="38100" dist="38100" dir="2700000" algn="tl">
                    <a:srgbClr val="000000"/>
                  </a:outerShdw>
                </a:effectLst>
                <a:latin typeface="Arial" pitchFamily="34" charset="0"/>
                <a:ea typeface="굴림" pitchFamily="50" charset="-127"/>
              </a:rPr>
              <a:t>Dil üreteciler</a:t>
            </a:r>
            <a:endParaRPr lang="en-US" altLang="ko-KR" sz="1350" dirty="0">
              <a:solidFill>
                <a:srgbClr val="FFC000"/>
              </a:solidFill>
              <a:effectLst>
                <a:outerShdw blurRad="38100" dist="38100" dir="2700000" algn="tl">
                  <a:srgbClr val="000000"/>
                </a:outerShdw>
              </a:effectLst>
              <a:latin typeface="Arial" pitchFamily="34" charset="0"/>
              <a:ea typeface="굴림" pitchFamily="50" charset="-127"/>
            </a:endParaRPr>
          </a:p>
          <a:p>
            <a:pPr marL="557213" lvl="1" indent="-214313">
              <a:spcBef>
                <a:spcPct val="20000"/>
              </a:spcBef>
              <a:buClr>
                <a:schemeClr val="accent2"/>
              </a:buClr>
              <a:buSzPct val="70000"/>
              <a:buFont typeface="Wingdings" pitchFamily="2" charset="2"/>
              <a:buChar char="n"/>
              <a:defRPr/>
            </a:pPr>
            <a:r>
              <a:rPr lang="tr-TR" altLang="ko-KR" sz="1500" dirty="0">
                <a:effectLst>
                  <a:outerShdw blurRad="38100" dist="38100" dir="2700000" algn="tl">
                    <a:srgbClr val="000000"/>
                  </a:outerShdw>
                </a:effectLst>
                <a:latin typeface="Arial" pitchFamily="34" charset="0"/>
                <a:ea typeface="굴림" pitchFamily="50" charset="-127"/>
              </a:rPr>
              <a:t>Bir dilin cümlelerini üretmek için kullanılabilen cihaz</a:t>
            </a:r>
            <a:endParaRPr lang="en-US" altLang="ko-KR" sz="1500" dirty="0">
              <a:effectLst>
                <a:outerShdw blurRad="38100" dist="38100" dir="2700000" algn="tl">
                  <a:srgbClr val="000000"/>
                </a:outerShdw>
              </a:effectLst>
              <a:latin typeface="Arial" pitchFamily="34" charset="0"/>
              <a:ea typeface="굴림" pitchFamily="50" charset="-127"/>
            </a:endParaRPr>
          </a:p>
          <a:p>
            <a:pPr marL="557213" lvl="1" indent="-214313">
              <a:spcBef>
                <a:spcPct val="20000"/>
              </a:spcBef>
              <a:buClr>
                <a:schemeClr val="accent2"/>
              </a:buClr>
              <a:buSzPct val="70000"/>
              <a:buFont typeface="Wingdings" pitchFamily="2" charset="2"/>
              <a:buChar char="n"/>
              <a:defRPr/>
            </a:pPr>
            <a:r>
              <a:rPr lang="tr-TR" altLang="ko-KR" sz="1500" dirty="0">
                <a:effectLst>
                  <a:outerShdw blurRad="38100" dist="38100" dir="2700000" algn="tl">
                    <a:srgbClr val="000000"/>
                  </a:outerShdw>
                </a:effectLst>
                <a:latin typeface="Arial" pitchFamily="34" charset="0"/>
                <a:ea typeface="굴림" pitchFamily="50" charset="-127"/>
              </a:rPr>
              <a:t>Mesela</a:t>
            </a:r>
            <a:r>
              <a:rPr lang="en-US" altLang="ko-KR" sz="1500" dirty="0">
                <a:effectLst>
                  <a:outerShdw blurRad="38100" dist="38100" dir="2700000" algn="tl">
                    <a:srgbClr val="000000"/>
                  </a:outerShdw>
                </a:effectLst>
                <a:latin typeface="Arial" pitchFamily="34" charset="0"/>
                <a:ea typeface="굴림" pitchFamily="50" charset="-127"/>
              </a:rPr>
              <a:t>, regular expressions, context-free grammars</a:t>
            </a:r>
            <a:endParaRPr lang="en-US" sz="1500" dirty="0">
              <a:effectLst>
                <a:outerShdw blurRad="38100" dist="38100" dir="2700000" algn="tl">
                  <a:srgbClr val="000000"/>
                </a:outerShdw>
              </a:effectLst>
              <a:latin typeface="Arial" pitchFamily="34" charset="0"/>
            </a:endParaRPr>
          </a:p>
        </p:txBody>
      </p:sp>
      <p:sp>
        <p:nvSpPr>
          <p:cNvPr id="80" name="Text Box 41"/>
          <p:cNvSpPr txBox="1">
            <a:spLocks noChangeArrowheads="1"/>
          </p:cNvSpPr>
          <p:nvPr/>
        </p:nvSpPr>
        <p:spPr bwMode="auto">
          <a:xfrm>
            <a:off x="5257800" y="2814638"/>
            <a:ext cx="2065735" cy="230832"/>
          </a:xfrm>
          <a:prstGeom prst="rect">
            <a:avLst/>
          </a:prstGeom>
          <a:noFill/>
          <a:ln w="9525" algn="ctr">
            <a:noFill/>
            <a:miter lim="800000"/>
            <a:headEnd/>
            <a:tailEnd/>
          </a:ln>
          <a:effectLst/>
        </p:spPr>
        <p:txBody>
          <a:bodyPr lIns="0" tIns="0" rIns="0" bIns="0">
            <a:spAutoFit/>
          </a:bodyPr>
          <a:lstStyle/>
          <a:p>
            <a:pPr>
              <a:spcBef>
                <a:spcPct val="50000"/>
              </a:spcBef>
              <a:defRPr/>
            </a:pPr>
            <a:r>
              <a:rPr lang="en-US" altLang="ko-KR" sz="1500" i="1">
                <a:solidFill>
                  <a:srgbClr val="FFC000"/>
                </a:solidFill>
                <a:effectLst>
                  <a:outerShdw blurRad="38100" dist="38100" dir="2700000" algn="tl">
                    <a:srgbClr val="000000"/>
                  </a:outerShdw>
                </a:effectLst>
                <a:latin typeface="Times New Roman" pitchFamily="18" charset="0"/>
                <a:ea typeface="굴림" pitchFamily="50" charset="-127"/>
              </a:rPr>
              <a:t>(( 00 )</a:t>
            </a:r>
            <a:r>
              <a:rPr lang="en-US" altLang="ko-KR" sz="1500" i="1" baseline="30000">
                <a:solidFill>
                  <a:srgbClr val="FFC000"/>
                </a:solidFill>
                <a:effectLst>
                  <a:outerShdw blurRad="38100" dist="38100" dir="2700000" algn="tl">
                    <a:srgbClr val="000000"/>
                  </a:outerShdw>
                </a:effectLst>
                <a:latin typeface="Times New Roman" pitchFamily="18" charset="0"/>
                <a:ea typeface="굴림" pitchFamily="50" charset="-127"/>
              </a:rPr>
              <a:t>*</a:t>
            </a:r>
            <a:r>
              <a:rPr lang="en-US" altLang="ko-KR" sz="1500" i="1">
                <a:solidFill>
                  <a:srgbClr val="FFC000"/>
                </a:solidFill>
                <a:effectLst>
                  <a:outerShdw blurRad="38100" dist="38100" dir="2700000" algn="tl">
                    <a:srgbClr val="000000"/>
                  </a:outerShdw>
                </a:effectLst>
                <a:latin typeface="Times New Roman" pitchFamily="18" charset="0"/>
                <a:ea typeface="굴림" pitchFamily="50" charset="-127"/>
              </a:rPr>
              <a:t> 1 ( 11 )</a:t>
            </a:r>
            <a:r>
              <a:rPr lang="en-US" altLang="ko-KR" sz="1500" i="1" baseline="30000">
                <a:solidFill>
                  <a:srgbClr val="FFC000"/>
                </a:solidFill>
                <a:effectLst>
                  <a:outerShdw blurRad="38100" dist="38100" dir="2700000" algn="tl">
                    <a:srgbClr val="000000"/>
                  </a:outerShdw>
                </a:effectLst>
                <a:latin typeface="Times New Roman" pitchFamily="18" charset="0"/>
                <a:ea typeface="굴림" pitchFamily="50" charset="-127"/>
              </a:rPr>
              <a:t>*</a:t>
            </a:r>
            <a:r>
              <a:rPr lang="en-US" altLang="ko-KR" sz="1500" i="1">
                <a:solidFill>
                  <a:srgbClr val="FFC000"/>
                </a:solidFill>
                <a:effectLst>
                  <a:outerShdw blurRad="38100" dist="38100" dir="2700000" algn="tl">
                    <a:srgbClr val="000000"/>
                  </a:outerShdw>
                </a:effectLst>
                <a:latin typeface="Times New Roman" pitchFamily="18" charset="0"/>
                <a:ea typeface="굴림" pitchFamily="50" charset="-127"/>
              </a:rPr>
              <a:t>)</a:t>
            </a:r>
            <a:r>
              <a:rPr lang="en-US" altLang="ko-KR" sz="1500" i="1" baseline="30000">
                <a:solidFill>
                  <a:srgbClr val="FFC000"/>
                </a:solidFill>
                <a:effectLst>
                  <a:outerShdw blurRad="38100" dist="38100" dir="2700000" algn="tl">
                    <a:srgbClr val="000000"/>
                  </a:outerShdw>
                </a:effectLst>
                <a:latin typeface="Times New Roman" pitchFamily="18" charset="0"/>
                <a:ea typeface="굴림" pitchFamily="50" charset="-127"/>
              </a:rPr>
              <a:t>+</a:t>
            </a:r>
            <a:r>
              <a:rPr lang="en-US" altLang="ko-KR" sz="1500" i="1">
                <a:solidFill>
                  <a:srgbClr val="FFC000"/>
                </a:solidFill>
                <a:effectLst>
                  <a:outerShdw blurRad="38100" dist="38100" dir="2700000" algn="tl">
                    <a:srgbClr val="000000"/>
                  </a:outerShdw>
                </a:effectLst>
                <a:latin typeface="Times New Roman" pitchFamily="18" charset="0"/>
                <a:ea typeface="굴림" pitchFamily="50" charset="-127"/>
              </a:rPr>
              <a:t> 0</a:t>
            </a:r>
            <a:endParaRPr lang="en-US" sz="1500" i="1" baseline="-25000">
              <a:solidFill>
                <a:srgbClr val="FFC000"/>
              </a:solidFill>
              <a:effectLst>
                <a:outerShdw blurRad="38100" dist="38100" dir="2700000" algn="tl">
                  <a:srgbClr val="000000"/>
                </a:outerShdw>
              </a:effectLst>
              <a:latin typeface="Times New Roman" pitchFamily="18" charset="0"/>
            </a:endParaRPr>
          </a:p>
        </p:txBody>
      </p:sp>
      <p:grpSp>
        <p:nvGrpSpPr>
          <p:cNvPr id="2" name="Group 50"/>
          <p:cNvGrpSpPr>
            <a:grpSpLocks/>
          </p:cNvGrpSpPr>
          <p:nvPr/>
        </p:nvGrpSpPr>
        <p:grpSpPr bwMode="auto">
          <a:xfrm>
            <a:off x="1914525" y="2936082"/>
            <a:ext cx="2513410" cy="2024063"/>
            <a:chOff x="648" y="2296"/>
            <a:chExt cx="2111" cy="1700"/>
          </a:xfrm>
        </p:grpSpPr>
        <p:grpSp>
          <p:nvGrpSpPr>
            <p:cNvPr id="27663" name="Group 49"/>
            <p:cNvGrpSpPr>
              <a:grpSpLocks/>
            </p:cNvGrpSpPr>
            <p:nvPr/>
          </p:nvGrpSpPr>
          <p:grpSpPr bwMode="auto">
            <a:xfrm>
              <a:off x="722" y="2296"/>
              <a:ext cx="1658" cy="1178"/>
              <a:chOff x="722" y="2296"/>
              <a:chExt cx="1658" cy="1178"/>
            </a:xfrm>
          </p:grpSpPr>
          <p:sp>
            <p:nvSpPr>
              <p:cNvPr id="27666" name="AutoShape 7"/>
              <p:cNvSpPr>
                <a:spLocks noChangeArrowheads="1"/>
              </p:cNvSpPr>
              <p:nvPr/>
            </p:nvSpPr>
            <p:spPr bwMode="auto">
              <a:xfrm>
                <a:off x="2047" y="3150"/>
                <a:ext cx="324" cy="32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3 w 21600"/>
                  <a:gd name="T25" fmla="*/ 3133 h 21600"/>
                  <a:gd name="T26" fmla="*/ 18467 w 21600"/>
                  <a:gd name="T27" fmla="*/ 1846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00" y="10800"/>
                    </a:moveTo>
                    <a:cubicBezTo>
                      <a:pt x="2100" y="15605"/>
                      <a:pt x="5995" y="19500"/>
                      <a:pt x="10800" y="19500"/>
                    </a:cubicBezTo>
                    <a:cubicBezTo>
                      <a:pt x="15605" y="19500"/>
                      <a:pt x="19500" y="15605"/>
                      <a:pt x="19500" y="10800"/>
                    </a:cubicBezTo>
                    <a:cubicBezTo>
                      <a:pt x="19500" y="5995"/>
                      <a:pt x="15605" y="2100"/>
                      <a:pt x="10800" y="2100"/>
                    </a:cubicBezTo>
                    <a:cubicBezTo>
                      <a:pt x="5995" y="2100"/>
                      <a:pt x="2100" y="5995"/>
                      <a:pt x="2100" y="10800"/>
                    </a:cubicBezTo>
                    <a:close/>
                  </a:path>
                </a:pathLst>
              </a:custGeom>
              <a:noFill/>
              <a:ln w="19050" algn="ctr">
                <a:solidFill>
                  <a:schemeClr val="tx1"/>
                </a:solidFill>
                <a:round/>
                <a:headEnd/>
                <a:tailEnd/>
              </a:ln>
            </p:spPr>
            <p:txBody>
              <a:bodyPr wrap="none" anchor="ctr"/>
              <a:lstStyle/>
              <a:p>
                <a:endParaRPr lang="tr-TR" sz="1350"/>
              </a:p>
            </p:txBody>
          </p:sp>
          <p:sp>
            <p:nvSpPr>
              <p:cNvPr id="27667" name="Oval 8"/>
              <p:cNvSpPr>
                <a:spLocks noChangeArrowheads="1"/>
              </p:cNvSpPr>
              <p:nvPr/>
            </p:nvSpPr>
            <p:spPr bwMode="auto">
              <a:xfrm>
                <a:off x="2065" y="2430"/>
                <a:ext cx="288" cy="288"/>
              </a:xfrm>
              <a:prstGeom prst="ellipse">
                <a:avLst/>
              </a:prstGeom>
              <a:noFill/>
              <a:ln w="19050" algn="ctr">
                <a:solidFill>
                  <a:schemeClr val="tx1"/>
                </a:solidFill>
                <a:round/>
                <a:headEnd/>
                <a:tailEnd/>
              </a:ln>
            </p:spPr>
            <p:txBody>
              <a:bodyPr wrap="none" anchor="ctr"/>
              <a:lstStyle/>
              <a:p>
                <a:endParaRPr lang="tr-TR" sz="1350"/>
              </a:p>
            </p:txBody>
          </p:sp>
          <p:sp>
            <p:nvSpPr>
              <p:cNvPr id="27668" name="Oval 9"/>
              <p:cNvSpPr>
                <a:spLocks noChangeArrowheads="1"/>
              </p:cNvSpPr>
              <p:nvPr/>
            </p:nvSpPr>
            <p:spPr bwMode="auto">
              <a:xfrm>
                <a:off x="1003" y="3150"/>
                <a:ext cx="288" cy="288"/>
              </a:xfrm>
              <a:prstGeom prst="ellipse">
                <a:avLst/>
              </a:prstGeom>
              <a:noFill/>
              <a:ln w="19050" algn="ctr">
                <a:solidFill>
                  <a:schemeClr val="tx1"/>
                </a:solidFill>
                <a:round/>
                <a:headEnd/>
                <a:tailEnd/>
              </a:ln>
            </p:spPr>
            <p:txBody>
              <a:bodyPr wrap="none" anchor="ctr"/>
              <a:lstStyle/>
              <a:p>
                <a:endParaRPr lang="tr-TR" sz="1350"/>
              </a:p>
            </p:txBody>
          </p:sp>
          <p:sp>
            <p:nvSpPr>
              <p:cNvPr id="27669" name="Oval 10"/>
              <p:cNvSpPr>
                <a:spLocks noChangeArrowheads="1"/>
              </p:cNvSpPr>
              <p:nvPr/>
            </p:nvSpPr>
            <p:spPr bwMode="auto">
              <a:xfrm>
                <a:off x="979" y="2460"/>
                <a:ext cx="288" cy="288"/>
              </a:xfrm>
              <a:prstGeom prst="ellipse">
                <a:avLst/>
              </a:prstGeom>
              <a:noFill/>
              <a:ln w="19050" algn="ctr">
                <a:solidFill>
                  <a:schemeClr val="tx1"/>
                </a:solidFill>
                <a:round/>
                <a:headEnd/>
                <a:tailEnd/>
              </a:ln>
            </p:spPr>
            <p:txBody>
              <a:bodyPr wrap="none" anchor="ctr"/>
              <a:lstStyle/>
              <a:p>
                <a:endParaRPr lang="tr-TR" sz="1350"/>
              </a:p>
            </p:txBody>
          </p:sp>
          <p:sp>
            <p:nvSpPr>
              <p:cNvPr id="27670" name="Freeform 16"/>
              <p:cNvSpPr>
                <a:spLocks/>
              </p:cNvSpPr>
              <p:nvPr/>
            </p:nvSpPr>
            <p:spPr bwMode="auto">
              <a:xfrm>
                <a:off x="1241" y="2430"/>
                <a:ext cx="836" cy="78"/>
              </a:xfrm>
              <a:custGeom>
                <a:avLst/>
                <a:gdLst>
                  <a:gd name="T0" fmla="*/ 0 w 792"/>
                  <a:gd name="T1" fmla="*/ 99 h 72"/>
                  <a:gd name="T2" fmla="*/ 446 w 792"/>
                  <a:gd name="T3" fmla="*/ 0 h 72"/>
                  <a:gd name="T4" fmla="*/ 983 w 792"/>
                  <a:gd name="T5" fmla="*/ 99 h 72"/>
                  <a:gd name="T6" fmla="*/ 0 60000 65536"/>
                  <a:gd name="T7" fmla="*/ 0 60000 65536"/>
                  <a:gd name="T8" fmla="*/ 0 60000 65536"/>
                  <a:gd name="T9" fmla="*/ 0 w 792"/>
                  <a:gd name="T10" fmla="*/ 0 h 72"/>
                  <a:gd name="T11" fmla="*/ 792 w 792"/>
                  <a:gd name="T12" fmla="*/ 72 h 72"/>
                </a:gdLst>
                <a:ahLst/>
                <a:cxnLst>
                  <a:cxn ang="T6">
                    <a:pos x="T0" y="T1"/>
                  </a:cxn>
                  <a:cxn ang="T7">
                    <a:pos x="T2" y="T3"/>
                  </a:cxn>
                  <a:cxn ang="T8">
                    <a:pos x="T4" y="T5"/>
                  </a:cxn>
                </a:cxnLst>
                <a:rect l="T9" t="T10" r="T11" b="T12"/>
                <a:pathLst>
                  <a:path w="792" h="72">
                    <a:moveTo>
                      <a:pt x="0" y="72"/>
                    </a:moveTo>
                    <a:cubicBezTo>
                      <a:pt x="114" y="36"/>
                      <a:pt x="228" y="0"/>
                      <a:pt x="360" y="0"/>
                    </a:cubicBezTo>
                    <a:cubicBezTo>
                      <a:pt x="492" y="0"/>
                      <a:pt x="642" y="36"/>
                      <a:pt x="792" y="72"/>
                    </a:cubicBezTo>
                  </a:path>
                </a:pathLst>
              </a:custGeom>
              <a:noFill/>
              <a:ln w="9525">
                <a:solidFill>
                  <a:schemeClr val="tx1"/>
                </a:solidFill>
                <a:round/>
                <a:headEnd/>
                <a:tailEnd type="triangle" w="med" len="med"/>
              </a:ln>
            </p:spPr>
            <p:txBody>
              <a:bodyPr wrap="none" anchor="ctr"/>
              <a:lstStyle/>
              <a:p>
                <a:endParaRPr lang="tr-TR" sz="1350"/>
              </a:p>
            </p:txBody>
          </p:sp>
          <p:sp>
            <p:nvSpPr>
              <p:cNvPr id="27671" name="Freeform 17"/>
              <p:cNvSpPr>
                <a:spLocks/>
              </p:cNvSpPr>
              <p:nvPr/>
            </p:nvSpPr>
            <p:spPr bwMode="auto">
              <a:xfrm flipH="1" flipV="1">
                <a:off x="1267" y="2664"/>
                <a:ext cx="816" cy="72"/>
              </a:xfrm>
              <a:custGeom>
                <a:avLst/>
                <a:gdLst>
                  <a:gd name="T0" fmla="*/ 0 w 792"/>
                  <a:gd name="T1" fmla="*/ 72 h 72"/>
                  <a:gd name="T2" fmla="*/ 406 w 792"/>
                  <a:gd name="T3" fmla="*/ 0 h 72"/>
                  <a:gd name="T4" fmla="*/ 892 w 792"/>
                  <a:gd name="T5" fmla="*/ 72 h 72"/>
                  <a:gd name="T6" fmla="*/ 0 60000 65536"/>
                  <a:gd name="T7" fmla="*/ 0 60000 65536"/>
                  <a:gd name="T8" fmla="*/ 0 60000 65536"/>
                  <a:gd name="T9" fmla="*/ 0 w 792"/>
                  <a:gd name="T10" fmla="*/ 0 h 72"/>
                  <a:gd name="T11" fmla="*/ 792 w 792"/>
                  <a:gd name="T12" fmla="*/ 72 h 72"/>
                </a:gdLst>
                <a:ahLst/>
                <a:cxnLst>
                  <a:cxn ang="T6">
                    <a:pos x="T0" y="T1"/>
                  </a:cxn>
                  <a:cxn ang="T7">
                    <a:pos x="T2" y="T3"/>
                  </a:cxn>
                  <a:cxn ang="T8">
                    <a:pos x="T4" y="T5"/>
                  </a:cxn>
                </a:cxnLst>
                <a:rect l="T9" t="T10" r="T11" b="T12"/>
                <a:pathLst>
                  <a:path w="792" h="72">
                    <a:moveTo>
                      <a:pt x="0" y="72"/>
                    </a:moveTo>
                    <a:cubicBezTo>
                      <a:pt x="114" y="36"/>
                      <a:pt x="228" y="0"/>
                      <a:pt x="360" y="0"/>
                    </a:cubicBezTo>
                    <a:cubicBezTo>
                      <a:pt x="492" y="0"/>
                      <a:pt x="642" y="36"/>
                      <a:pt x="792" y="72"/>
                    </a:cubicBezTo>
                  </a:path>
                </a:pathLst>
              </a:custGeom>
              <a:noFill/>
              <a:ln w="9525">
                <a:solidFill>
                  <a:schemeClr val="tx1"/>
                </a:solidFill>
                <a:round/>
                <a:headEnd/>
                <a:tailEnd type="triangle" w="med" len="med"/>
              </a:ln>
            </p:spPr>
            <p:txBody>
              <a:bodyPr wrap="none" anchor="ctr"/>
              <a:lstStyle/>
              <a:p>
                <a:endParaRPr lang="tr-TR" sz="1350"/>
              </a:p>
            </p:txBody>
          </p:sp>
          <p:sp>
            <p:nvSpPr>
              <p:cNvPr id="27672" name="Freeform 20"/>
              <p:cNvSpPr>
                <a:spLocks/>
              </p:cNvSpPr>
              <p:nvPr/>
            </p:nvSpPr>
            <p:spPr bwMode="auto">
              <a:xfrm rot="-5203770" flipH="1" flipV="1">
                <a:off x="2085" y="2894"/>
                <a:ext cx="520" cy="71"/>
              </a:xfrm>
              <a:custGeom>
                <a:avLst/>
                <a:gdLst>
                  <a:gd name="T0" fmla="*/ 0 w 792"/>
                  <a:gd name="T1" fmla="*/ 68 h 72"/>
                  <a:gd name="T2" fmla="*/ 67 w 792"/>
                  <a:gd name="T3" fmla="*/ 0 h 72"/>
                  <a:gd name="T4" fmla="*/ 147 w 792"/>
                  <a:gd name="T5" fmla="*/ 68 h 72"/>
                  <a:gd name="T6" fmla="*/ 0 60000 65536"/>
                  <a:gd name="T7" fmla="*/ 0 60000 65536"/>
                  <a:gd name="T8" fmla="*/ 0 60000 65536"/>
                  <a:gd name="T9" fmla="*/ 0 w 792"/>
                  <a:gd name="T10" fmla="*/ 0 h 72"/>
                  <a:gd name="T11" fmla="*/ 792 w 792"/>
                  <a:gd name="T12" fmla="*/ 72 h 72"/>
                </a:gdLst>
                <a:ahLst/>
                <a:cxnLst>
                  <a:cxn ang="T6">
                    <a:pos x="T0" y="T1"/>
                  </a:cxn>
                  <a:cxn ang="T7">
                    <a:pos x="T2" y="T3"/>
                  </a:cxn>
                  <a:cxn ang="T8">
                    <a:pos x="T4" y="T5"/>
                  </a:cxn>
                </a:cxnLst>
                <a:rect l="T9" t="T10" r="T11" b="T12"/>
                <a:pathLst>
                  <a:path w="792" h="72">
                    <a:moveTo>
                      <a:pt x="0" y="72"/>
                    </a:moveTo>
                    <a:cubicBezTo>
                      <a:pt x="114" y="36"/>
                      <a:pt x="228" y="0"/>
                      <a:pt x="360" y="0"/>
                    </a:cubicBezTo>
                    <a:cubicBezTo>
                      <a:pt x="492" y="0"/>
                      <a:pt x="642" y="36"/>
                      <a:pt x="792" y="72"/>
                    </a:cubicBezTo>
                  </a:path>
                </a:pathLst>
              </a:custGeom>
              <a:noFill/>
              <a:ln w="9525">
                <a:solidFill>
                  <a:schemeClr val="tx1"/>
                </a:solidFill>
                <a:round/>
                <a:headEnd/>
                <a:tailEnd type="triangle" w="med" len="med"/>
              </a:ln>
            </p:spPr>
            <p:txBody>
              <a:bodyPr wrap="none" anchor="ctr"/>
              <a:lstStyle/>
              <a:p>
                <a:endParaRPr lang="tr-TR" sz="1350"/>
              </a:p>
            </p:txBody>
          </p:sp>
          <p:sp>
            <p:nvSpPr>
              <p:cNvPr id="27673" name="Freeform 21"/>
              <p:cNvSpPr>
                <a:spLocks/>
              </p:cNvSpPr>
              <p:nvPr/>
            </p:nvSpPr>
            <p:spPr bwMode="auto">
              <a:xfrm rot="-5203770" flipH="1" flipV="1">
                <a:off x="1017" y="2900"/>
                <a:ext cx="520" cy="71"/>
              </a:xfrm>
              <a:custGeom>
                <a:avLst/>
                <a:gdLst>
                  <a:gd name="T0" fmla="*/ 0 w 792"/>
                  <a:gd name="T1" fmla="*/ 68 h 72"/>
                  <a:gd name="T2" fmla="*/ 67 w 792"/>
                  <a:gd name="T3" fmla="*/ 0 h 72"/>
                  <a:gd name="T4" fmla="*/ 147 w 792"/>
                  <a:gd name="T5" fmla="*/ 68 h 72"/>
                  <a:gd name="T6" fmla="*/ 0 60000 65536"/>
                  <a:gd name="T7" fmla="*/ 0 60000 65536"/>
                  <a:gd name="T8" fmla="*/ 0 60000 65536"/>
                  <a:gd name="T9" fmla="*/ 0 w 792"/>
                  <a:gd name="T10" fmla="*/ 0 h 72"/>
                  <a:gd name="T11" fmla="*/ 792 w 792"/>
                  <a:gd name="T12" fmla="*/ 72 h 72"/>
                </a:gdLst>
                <a:ahLst/>
                <a:cxnLst>
                  <a:cxn ang="T6">
                    <a:pos x="T0" y="T1"/>
                  </a:cxn>
                  <a:cxn ang="T7">
                    <a:pos x="T2" y="T3"/>
                  </a:cxn>
                  <a:cxn ang="T8">
                    <a:pos x="T4" y="T5"/>
                  </a:cxn>
                </a:cxnLst>
                <a:rect l="T9" t="T10" r="T11" b="T12"/>
                <a:pathLst>
                  <a:path w="792" h="72">
                    <a:moveTo>
                      <a:pt x="0" y="72"/>
                    </a:moveTo>
                    <a:cubicBezTo>
                      <a:pt x="114" y="36"/>
                      <a:pt x="228" y="0"/>
                      <a:pt x="360" y="0"/>
                    </a:cubicBezTo>
                    <a:cubicBezTo>
                      <a:pt x="492" y="0"/>
                      <a:pt x="642" y="36"/>
                      <a:pt x="792" y="72"/>
                    </a:cubicBezTo>
                  </a:path>
                </a:pathLst>
              </a:custGeom>
              <a:noFill/>
              <a:ln w="9525">
                <a:solidFill>
                  <a:schemeClr val="tx1"/>
                </a:solidFill>
                <a:round/>
                <a:headEnd/>
                <a:tailEnd type="triangle" w="med" len="med"/>
              </a:ln>
            </p:spPr>
            <p:txBody>
              <a:bodyPr wrap="none" anchor="ctr"/>
              <a:lstStyle/>
              <a:p>
                <a:endParaRPr lang="tr-TR" sz="1350"/>
              </a:p>
            </p:txBody>
          </p:sp>
          <p:sp>
            <p:nvSpPr>
              <p:cNvPr id="27674" name="Freeform 22"/>
              <p:cNvSpPr>
                <a:spLocks/>
              </p:cNvSpPr>
              <p:nvPr/>
            </p:nvSpPr>
            <p:spPr bwMode="auto">
              <a:xfrm rot="-5203770">
                <a:off x="1835" y="2908"/>
                <a:ext cx="502" cy="71"/>
              </a:xfrm>
              <a:custGeom>
                <a:avLst/>
                <a:gdLst>
                  <a:gd name="T0" fmla="*/ 0 w 792"/>
                  <a:gd name="T1" fmla="*/ 68 h 72"/>
                  <a:gd name="T2" fmla="*/ 58 w 792"/>
                  <a:gd name="T3" fmla="*/ 0 h 72"/>
                  <a:gd name="T4" fmla="*/ 128 w 792"/>
                  <a:gd name="T5" fmla="*/ 68 h 72"/>
                  <a:gd name="T6" fmla="*/ 0 60000 65536"/>
                  <a:gd name="T7" fmla="*/ 0 60000 65536"/>
                  <a:gd name="T8" fmla="*/ 0 60000 65536"/>
                  <a:gd name="T9" fmla="*/ 0 w 792"/>
                  <a:gd name="T10" fmla="*/ 0 h 72"/>
                  <a:gd name="T11" fmla="*/ 792 w 792"/>
                  <a:gd name="T12" fmla="*/ 72 h 72"/>
                </a:gdLst>
                <a:ahLst/>
                <a:cxnLst>
                  <a:cxn ang="T6">
                    <a:pos x="T0" y="T1"/>
                  </a:cxn>
                  <a:cxn ang="T7">
                    <a:pos x="T2" y="T3"/>
                  </a:cxn>
                  <a:cxn ang="T8">
                    <a:pos x="T4" y="T5"/>
                  </a:cxn>
                </a:cxnLst>
                <a:rect l="T9" t="T10" r="T11" b="T12"/>
                <a:pathLst>
                  <a:path w="792" h="72">
                    <a:moveTo>
                      <a:pt x="0" y="72"/>
                    </a:moveTo>
                    <a:cubicBezTo>
                      <a:pt x="114" y="36"/>
                      <a:pt x="228" y="0"/>
                      <a:pt x="360" y="0"/>
                    </a:cubicBezTo>
                    <a:cubicBezTo>
                      <a:pt x="492" y="0"/>
                      <a:pt x="642" y="36"/>
                      <a:pt x="792" y="72"/>
                    </a:cubicBezTo>
                  </a:path>
                </a:pathLst>
              </a:custGeom>
              <a:noFill/>
              <a:ln w="9525">
                <a:noFill/>
                <a:round/>
                <a:headEnd/>
                <a:tailEnd type="triangle" w="med" len="med"/>
              </a:ln>
            </p:spPr>
            <p:txBody>
              <a:bodyPr wrap="none" anchor="ctr"/>
              <a:lstStyle/>
              <a:p>
                <a:endParaRPr lang="tr-TR" sz="1350"/>
              </a:p>
            </p:txBody>
          </p:sp>
          <p:sp>
            <p:nvSpPr>
              <p:cNvPr id="27675" name="Freeform 23"/>
              <p:cNvSpPr>
                <a:spLocks/>
              </p:cNvSpPr>
              <p:nvPr/>
            </p:nvSpPr>
            <p:spPr bwMode="auto">
              <a:xfrm rot="-5203770">
                <a:off x="749" y="2932"/>
                <a:ext cx="502" cy="71"/>
              </a:xfrm>
              <a:custGeom>
                <a:avLst/>
                <a:gdLst>
                  <a:gd name="T0" fmla="*/ 0 w 792"/>
                  <a:gd name="T1" fmla="*/ 68 h 72"/>
                  <a:gd name="T2" fmla="*/ 58 w 792"/>
                  <a:gd name="T3" fmla="*/ 0 h 72"/>
                  <a:gd name="T4" fmla="*/ 128 w 792"/>
                  <a:gd name="T5" fmla="*/ 68 h 72"/>
                  <a:gd name="T6" fmla="*/ 0 60000 65536"/>
                  <a:gd name="T7" fmla="*/ 0 60000 65536"/>
                  <a:gd name="T8" fmla="*/ 0 60000 65536"/>
                  <a:gd name="T9" fmla="*/ 0 w 792"/>
                  <a:gd name="T10" fmla="*/ 0 h 72"/>
                  <a:gd name="T11" fmla="*/ 792 w 792"/>
                  <a:gd name="T12" fmla="*/ 72 h 72"/>
                </a:gdLst>
                <a:ahLst/>
                <a:cxnLst>
                  <a:cxn ang="T6">
                    <a:pos x="T0" y="T1"/>
                  </a:cxn>
                  <a:cxn ang="T7">
                    <a:pos x="T2" y="T3"/>
                  </a:cxn>
                  <a:cxn ang="T8">
                    <a:pos x="T4" y="T5"/>
                  </a:cxn>
                </a:cxnLst>
                <a:rect l="T9" t="T10" r="T11" b="T12"/>
                <a:pathLst>
                  <a:path w="792" h="72">
                    <a:moveTo>
                      <a:pt x="0" y="72"/>
                    </a:moveTo>
                    <a:cubicBezTo>
                      <a:pt x="114" y="36"/>
                      <a:pt x="228" y="0"/>
                      <a:pt x="360" y="0"/>
                    </a:cubicBezTo>
                    <a:cubicBezTo>
                      <a:pt x="492" y="0"/>
                      <a:pt x="642" y="36"/>
                      <a:pt x="792" y="72"/>
                    </a:cubicBezTo>
                  </a:path>
                </a:pathLst>
              </a:custGeom>
              <a:noFill/>
              <a:ln w="9525">
                <a:solidFill>
                  <a:schemeClr val="tx1"/>
                </a:solidFill>
                <a:round/>
                <a:headEnd/>
                <a:tailEnd type="triangle" w="med" len="med"/>
              </a:ln>
            </p:spPr>
            <p:txBody>
              <a:bodyPr wrap="none" anchor="ctr"/>
              <a:lstStyle/>
              <a:p>
                <a:endParaRPr lang="tr-TR" sz="1350"/>
              </a:p>
            </p:txBody>
          </p:sp>
          <p:sp>
            <p:nvSpPr>
              <p:cNvPr id="27676" name="Text Box 24"/>
              <p:cNvSpPr txBox="1">
                <a:spLocks noChangeArrowheads="1"/>
              </p:cNvSpPr>
              <p:nvPr/>
            </p:nvSpPr>
            <p:spPr bwMode="auto">
              <a:xfrm>
                <a:off x="1057" y="2508"/>
                <a:ext cx="144" cy="174"/>
              </a:xfrm>
              <a:prstGeom prst="rect">
                <a:avLst/>
              </a:prstGeom>
              <a:noFill/>
              <a:ln w="9525" algn="ctr">
                <a:noFill/>
                <a:miter lim="800000"/>
                <a:headEnd/>
                <a:tailEnd/>
              </a:ln>
            </p:spPr>
            <p:txBody>
              <a:bodyPr lIns="0" tIns="0" rIns="0" bIns="0">
                <a:spAutoFit/>
              </a:bodyPr>
              <a:lstStyle/>
              <a:p>
                <a:pPr>
                  <a:spcBef>
                    <a:spcPct val="50000"/>
                  </a:spcBef>
                </a:pPr>
                <a:r>
                  <a:rPr lang="en-US" altLang="ko-KR" sz="1350" i="1">
                    <a:latin typeface="Times New Roman" pitchFamily="18" charset="0"/>
                    <a:ea typeface="굴림" pitchFamily="50" charset="-127"/>
                  </a:rPr>
                  <a:t>q</a:t>
                </a:r>
                <a:r>
                  <a:rPr lang="en-US" altLang="ko-KR" sz="1350" i="1" baseline="-25000">
                    <a:latin typeface="Times New Roman" pitchFamily="18" charset="0"/>
                    <a:ea typeface="굴림" pitchFamily="50" charset="-127"/>
                  </a:rPr>
                  <a:t>0</a:t>
                </a:r>
                <a:endParaRPr lang="en-US" sz="1350" i="1" baseline="-25000">
                  <a:latin typeface="Times New Roman" pitchFamily="18" charset="0"/>
                </a:endParaRPr>
              </a:p>
            </p:txBody>
          </p:sp>
          <p:sp>
            <p:nvSpPr>
              <p:cNvPr id="27677" name="Text Box 25"/>
              <p:cNvSpPr txBox="1">
                <a:spLocks noChangeArrowheads="1"/>
              </p:cNvSpPr>
              <p:nvPr/>
            </p:nvSpPr>
            <p:spPr bwMode="auto">
              <a:xfrm>
                <a:off x="2137" y="2502"/>
                <a:ext cx="144" cy="174"/>
              </a:xfrm>
              <a:prstGeom prst="rect">
                <a:avLst/>
              </a:prstGeom>
              <a:noFill/>
              <a:ln w="9525" algn="ctr">
                <a:noFill/>
                <a:miter lim="800000"/>
                <a:headEnd/>
                <a:tailEnd/>
              </a:ln>
            </p:spPr>
            <p:txBody>
              <a:bodyPr lIns="0" tIns="0" rIns="0" bIns="0">
                <a:spAutoFit/>
              </a:bodyPr>
              <a:lstStyle/>
              <a:p>
                <a:pPr>
                  <a:spcBef>
                    <a:spcPct val="50000"/>
                  </a:spcBef>
                </a:pPr>
                <a:r>
                  <a:rPr lang="en-US" altLang="ko-KR" sz="1350" i="1">
                    <a:latin typeface="Times New Roman" pitchFamily="18" charset="0"/>
                    <a:ea typeface="굴림" pitchFamily="50" charset="-127"/>
                  </a:rPr>
                  <a:t>q</a:t>
                </a:r>
                <a:r>
                  <a:rPr lang="en-US" altLang="ko-KR" sz="1350" i="1" baseline="-25000">
                    <a:latin typeface="Times New Roman" pitchFamily="18" charset="0"/>
                    <a:ea typeface="굴림" pitchFamily="50" charset="-127"/>
                  </a:rPr>
                  <a:t>1</a:t>
                </a:r>
                <a:endParaRPr lang="en-US" sz="1350" i="1" baseline="-25000">
                  <a:latin typeface="Times New Roman" pitchFamily="18" charset="0"/>
                </a:endParaRPr>
              </a:p>
            </p:txBody>
          </p:sp>
          <p:sp>
            <p:nvSpPr>
              <p:cNvPr id="27678" name="Text Box 26"/>
              <p:cNvSpPr txBox="1">
                <a:spLocks noChangeArrowheads="1"/>
              </p:cNvSpPr>
              <p:nvPr/>
            </p:nvSpPr>
            <p:spPr bwMode="auto">
              <a:xfrm>
                <a:off x="1087" y="3222"/>
                <a:ext cx="144" cy="174"/>
              </a:xfrm>
              <a:prstGeom prst="rect">
                <a:avLst/>
              </a:prstGeom>
              <a:noFill/>
              <a:ln w="9525" algn="ctr">
                <a:noFill/>
                <a:miter lim="800000"/>
                <a:headEnd/>
                <a:tailEnd/>
              </a:ln>
            </p:spPr>
            <p:txBody>
              <a:bodyPr lIns="0" tIns="0" rIns="0" bIns="0">
                <a:spAutoFit/>
              </a:bodyPr>
              <a:lstStyle/>
              <a:p>
                <a:pPr>
                  <a:spcBef>
                    <a:spcPct val="50000"/>
                  </a:spcBef>
                </a:pPr>
                <a:r>
                  <a:rPr lang="en-US" altLang="ko-KR" sz="1350" i="1">
                    <a:latin typeface="Times New Roman" pitchFamily="18" charset="0"/>
                    <a:ea typeface="굴림" pitchFamily="50" charset="-127"/>
                  </a:rPr>
                  <a:t>q</a:t>
                </a:r>
                <a:r>
                  <a:rPr lang="en-US" altLang="ko-KR" sz="1350" i="1" baseline="-25000">
                    <a:latin typeface="Times New Roman" pitchFamily="18" charset="0"/>
                    <a:ea typeface="굴림" pitchFamily="50" charset="-127"/>
                  </a:rPr>
                  <a:t>2</a:t>
                </a:r>
                <a:endParaRPr lang="en-US" sz="1350" i="1" baseline="-25000">
                  <a:latin typeface="Times New Roman" pitchFamily="18" charset="0"/>
                </a:endParaRPr>
              </a:p>
            </p:txBody>
          </p:sp>
          <p:sp>
            <p:nvSpPr>
              <p:cNvPr id="27679" name="Text Box 27"/>
              <p:cNvSpPr txBox="1">
                <a:spLocks noChangeArrowheads="1"/>
              </p:cNvSpPr>
              <p:nvPr/>
            </p:nvSpPr>
            <p:spPr bwMode="auto">
              <a:xfrm>
                <a:off x="2143" y="3210"/>
                <a:ext cx="144" cy="174"/>
              </a:xfrm>
              <a:prstGeom prst="rect">
                <a:avLst/>
              </a:prstGeom>
              <a:noFill/>
              <a:ln w="9525" algn="ctr">
                <a:noFill/>
                <a:miter lim="800000"/>
                <a:headEnd/>
                <a:tailEnd/>
              </a:ln>
            </p:spPr>
            <p:txBody>
              <a:bodyPr lIns="0" tIns="0" rIns="0" bIns="0">
                <a:spAutoFit/>
              </a:bodyPr>
              <a:lstStyle/>
              <a:p>
                <a:pPr>
                  <a:spcBef>
                    <a:spcPct val="50000"/>
                  </a:spcBef>
                </a:pPr>
                <a:r>
                  <a:rPr lang="en-US" altLang="ko-KR" sz="1350" i="1">
                    <a:latin typeface="Times New Roman" pitchFamily="18" charset="0"/>
                    <a:ea typeface="굴림" pitchFamily="50" charset="-127"/>
                  </a:rPr>
                  <a:t>q</a:t>
                </a:r>
                <a:r>
                  <a:rPr lang="en-US" altLang="ko-KR" sz="1350" i="1" baseline="-25000">
                    <a:latin typeface="Times New Roman" pitchFamily="18" charset="0"/>
                    <a:ea typeface="굴림" pitchFamily="50" charset="-127"/>
                  </a:rPr>
                  <a:t>3</a:t>
                </a:r>
                <a:endParaRPr lang="en-US" sz="1350" i="1" baseline="-25000">
                  <a:latin typeface="Times New Roman" pitchFamily="18" charset="0"/>
                </a:endParaRPr>
              </a:p>
            </p:txBody>
          </p:sp>
          <p:sp>
            <p:nvSpPr>
              <p:cNvPr id="27680" name="Line 28"/>
              <p:cNvSpPr>
                <a:spLocks noChangeShapeType="1"/>
              </p:cNvSpPr>
              <p:nvPr/>
            </p:nvSpPr>
            <p:spPr bwMode="auto">
              <a:xfrm>
                <a:off x="722" y="2604"/>
                <a:ext cx="251" cy="0"/>
              </a:xfrm>
              <a:prstGeom prst="line">
                <a:avLst/>
              </a:prstGeom>
              <a:noFill/>
              <a:ln w="9525">
                <a:solidFill>
                  <a:schemeClr val="tx1"/>
                </a:solidFill>
                <a:round/>
                <a:headEnd/>
                <a:tailEnd type="triangle" w="med" len="med"/>
              </a:ln>
            </p:spPr>
            <p:txBody>
              <a:bodyPr wrap="none" anchor="ctr"/>
              <a:lstStyle/>
              <a:p>
                <a:endParaRPr lang="tr-TR" sz="1350"/>
              </a:p>
            </p:txBody>
          </p:sp>
          <p:sp>
            <p:nvSpPr>
              <p:cNvPr id="27681" name="Text Box 29"/>
              <p:cNvSpPr txBox="1">
                <a:spLocks noChangeArrowheads="1"/>
              </p:cNvSpPr>
              <p:nvPr/>
            </p:nvSpPr>
            <p:spPr bwMode="auto">
              <a:xfrm>
                <a:off x="1312" y="2296"/>
                <a:ext cx="144" cy="174"/>
              </a:xfrm>
              <a:prstGeom prst="rect">
                <a:avLst/>
              </a:prstGeom>
              <a:noFill/>
              <a:ln w="9525" algn="ctr">
                <a:noFill/>
                <a:miter lim="800000"/>
                <a:headEnd/>
                <a:tailEnd/>
              </a:ln>
            </p:spPr>
            <p:txBody>
              <a:bodyPr lIns="0" tIns="0" rIns="0" bIns="0">
                <a:spAutoFit/>
              </a:bodyPr>
              <a:lstStyle/>
              <a:p>
                <a:pPr>
                  <a:spcBef>
                    <a:spcPct val="50000"/>
                  </a:spcBef>
                </a:pPr>
                <a:r>
                  <a:rPr lang="en-US" altLang="ko-KR" sz="1350" i="1">
                    <a:latin typeface="Times New Roman" pitchFamily="18" charset="0"/>
                    <a:ea typeface="굴림" pitchFamily="50" charset="-127"/>
                  </a:rPr>
                  <a:t>1</a:t>
                </a:r>
                <a:endParaRPr lang="en-US" sz="1350" i="1" baseline="-25000">
                  <a:latin typeface="Times New Roman" pitchFamily="18" charset="0"/>
                </a:endParaRPr>
              </a:p>
            </p:txBody>
          </p:sp>
          <p:sp>
            <p:nvSpPr>
              <p:cNvPr id="27682" name="Text Box 32"/>
              <p:cNvSpPr txBox="1">
                <a:spLocks noChangeArrowheads="1"/>
              </p:cNvSpPr>
              <p:nvPr/>
            </p:nvSpPr>
            <p:spPr bwMode="auto">
              <a:xfrm>
                <a:off x="1834" y="2559"/>
                <a:ext cx="144" cy="174"/>
              </a:xfrm>
              <a:prstGeom prst="rect">
                <a:avLst/>
              </a:prstGeom>
              <a:noFill/>
              <a:ln w="9525" algn="ctr">
                <a:noFill/>
                <a:miter lim="800000"/>
                <a:headEnd/>
                <a:tailEnd/>
              </a:ln>
            </p:spPr>
            <p:txBody>
              <a:bodyPr lIns="0" tIns="0" rIns="0" bIns="0">
                <a:spAutoFit/>
              </a:bodyPr>
              <a:lstStyle/>
              <a:p>
                <a:pPr>
                  <a:spcBef>
                    <a:spcPct val="50000"/>
                  </a:spcBef>
                </a:pPr>
                <a:r>
                  <a:rPr lang="en-US" altLang="ko-KR" sz="1350" i="1">
                    <a:latin typeface="Times New Roman" pitchFamily="18" charset="0"/>
                    <a:ea typeface="굴림" pitchFamily="50" charset="-127"/>
                  </a:rPr>
                  <a:t>1</a:t>
                </a:r>
                <a:endParaRPr lang="en-US" sz="1350" i="1" baseline="-25000">
                  <a:latin typeface="Times New Roman" pitchFamily="18" charset="0"/>
                </a:endParaRPr>
              </a:p>
            </p:txBody>
          </p:sp>
          <p:sp>
            <p:nvSpPr>
              <p:cNvPr id="27683" name="Text Box 33"/>
              <p:cNvSpPr txBox="1">
                <a:spLocks noChangeArrowheads="1"/>
              </p:cNvSpPr>
              <p:nvPr/>
            </p:nvSpPr>
            <p:spPr bwMode="auto">
              <a:xfrm>
                <a:off x="1159" y="2754"/>
                <a:ext cx="144" cy="174"/>
              </a:xfrm>
              <a:prstGeom prst="rect">
                <a:avLst/>
              </a:prstGeom>
              <a:noFill/>
              <a:ln w="9525" algn="ctr">
                <a:noFill/>
                <a:miter lim="800000"/>
                <a:headEnd/>
                <a:tailEnd/>
              </a:ln>
            </p:spPr>
            <p:txBody>
              <a:bodyPr lIns="0" tIns="0" rIns="0" bIns="0">
                <a:spAutoFit/>
              </a:bodyPr>
              <a:lstStyle/>
              <a:p>
                <a:pPr>
                  <a:spcBef>
                    <a:spcPct val="50000"/>
                  </a:spcBef>
                </a:pPr>
                <a:r>
                  <a:rPr lang="en-US" altLang="ko-KR" sz="1350" i="1">
                    <a:latin typeface="Times New Roman" pitchFamily="18" charset="0"/>
                    <a:ea typeface="굴림" pitchFamily="50" charset="-127"/>
                  </a:rPr>
                  <a:t>0</a:t>
                </a:r>
                <a:endParaRPr lang="en-US" sz="1350" i="1" baseline="-25000">
                  <a:latin typeface="Times New Roman" pitchFamily="18" charset="0"/>
                </a:endParaRPr>
              </a:p>
            </p:txBody>
          </p:sp>
          <p:sp>
            <p:nvSpPr>
              <p:cNvPr id="27684" name="Text Box 35"/>
              <p:cNvSpPr txBox="1">
                <a:spLocks noChangeArrowheads="1"/>
              </p:cNvSpPr>
              <p:nvPr/>
            </p:nvSpPr>
            <p:spPr bwMode="auto">
              <a:xfrm>
                <a:off x="859" y="3088"/>
                <a:ext cx="144" cy="174"/>
              </a:xfrm>
              <a:prstGeom prst="rect">
                <a:avLst/>
              </a:prstGeom>
              <a:noFill/>
              <a:ln w="9525" algn="ctr">
                <a:noFill/>
                <a:miter lim="800000"/>
                <a:headEnd/>
                <a:tailEnd/>
              </a:ln>
            </p:spPr>
            <p:txBody>
              <a:bodyPr lIns="0" tIns="0" rIns="0" bIns="0">
                <a:spAutoFit/>
              </a:bodyPr>
              <a:lstStyle/>
              <a:p>
                <a:pPr>
                  <a:spcBef>
                    <a:spcPct val="50000"/>
                  </a:spcBef>
                </a:pPr>
                <a:r>
                  <a:rPr lang="en-US" altLang="ko-KR" sz="1350" i="1">
                    <a:latin typeface="Times New Roman" pitchFamily="18" charset="0"/>
                    <a:ea typeface="굴림" pitchFamily="50" charset="-127"/>
                  </a:rPr>
                  <a:t>0</a:t>
                </a:r>
                <a:endParaRPr lang="en-US" sz="1350" i="1" baseline="-25000">
                  <a:latin typeface="Times New Roman" pitchFamily="18" charset="0"/>
                </a:endParaRPr>
              </a:p>
            </p:txBody>
          </p:sp>
          <p:sp>
            <p:nvSpPr>
              <p:cNvPr id="27685" name="Text Box 36"/>
              <p:cNvSpPr txBox="1">
                <a:spLocks noChangeArrowheads="1"/>
              </p:cNvSpPr>
              <p:nvPr/>
            </p:nvSpPr>
            <p:spPr bwMode="auto">
              <a:xfrm>
                <a:off x="2209" y="2754"/>
                <a:ext cx="144" cy="174"/>
              </a:xfrm>
              <a:prstGeom prst="rect">
                <a:avLst/>
              </a:prstGeom>
              <a:noFill/>
              <a:ln w="9525" algn="ctr">
                <a:noFill/>
                <a:miter lim="800000"/>
                <a:headEnd/>
                <a:tailEnd/>
              </a:ln>
            </p:spPr>
            <p:txBody>
              <a:bodyPr lIns="0" tIns="0" rIns="0" bIns="0">
                <a:spAutoFit/>
              </a:bodyPr>
              <a:lstStyle/>
              <a:p>
                <a:pPr>
                  <a:spcBef>
                    <a:spcPct val="50000"/>
                  </a:spcBef>
                </a:pPr>
                <a:r>
                  <a:rPr lang="en-US" altLang="ko-KR" sz="1350" i="1">
                    <a:latin typeface="Times New Roman" pitchFamily="18" charset="0"/>
                    <a:ea typeface="굴림" pitchFamily="50" charset="-127"/>
                  </a:rPr>
                  <a:t>0</a:t>
                </a:r>
                <a:endParaRPr lang="en-US" sz="1350" i="1" baseline="-25000">
                  <a:latin typeface="Times New Roman" pitchFamily="18" charset="0"/>
                </a:endParaRPr>
              </a:p>
            </p:txBody>
          </p:sp>
          <p:sp>
            <p:nvSpPr>
              <p:cNvPr id="27686" name="Text Box 37"/>
              <p:cNvSpPr txBox="1">
                <a:spLocks noChangeArrowheads="1"/>
              </p:cNvSpPr>
              <p:nvPr/>
            </p:nvSpPr>
            <p:spPr bwMode="auto">
              <a:xfrm>
                <a:off x="1906" y="3010"/>
                <a:ext cx="144" cy="116"/>
              </a:xfrm>
              <a:prstGeom prst="rect">
                <a:avLst/>
              </a:prstGeom>
              <a:noFill/>
              <a:ln w="9525" algn="ctr">
                <a:noFill/>
                <a:miter lim="800000"/>
                <a:headEnd/>
                <a:tailEnd/>
              </a:ln>
            </p:spPr>
            <p:txBody>
              <a:bodyPr lIns="0" tIns="0" rIns="0" bIns="0">
                <a:spAutoFit/>
              </a:bodyPr>
              <a:lstStyle/>
              <a:p>
                <a:pPr>
                  <a:spcBef>
                    <a:spcPct val="50000"/>
                  </a:spcBef>
                </a:pPr>
                <a:endParaRPr lang="tr-TR" sz="1350" i="1" baseline="-25000">
                  <a:latin typeface="Times New Roman" pitchFamily="18" charset="0"/>
                </a:endParaRPr>
              </a:p>
            </p:txBody>
          </p:sp>
        </p:grpSp>
        <p:sp>
          <p:nvSpPr>
            <p:cNvPr id="27664" name="Text Box 39"/>
            <p:cNvSpPr txBox="1">
              <a:spLocks noChangeArrowheads="1"/>
            </p:cNvSpPr>
            <p:nvPr/>
          </p:nvSpPr>
          <p:spPr bwMode="auto">
            <a:xfrm>
              <a:off x="648" y="3605"/>
              <a:ext cx="2111" cy="155"/>
            </a:xfrm>
            <a:prstGeom prst="rect">
              <a:avLst/>
            </a:prstGeom>
            <a:noFill/>
            <a:ln w="9525" algn="ctr">
              <a:noFill/>
              <a:miter lim="800000"/>
              <a:headEnd/>
              <a:tailEnd/>
            </a:ln>
          </p:spPr>
          <p:txBody>
            <a:bodyPr lIns="0" tIns="0" rIns="0" bIns="0">
              <a:spAutoFit/>
            </a:bodyPr>
            <a:lstStyle/>
            <a:p>
              <a:pPr>
                <a:spcBef>
                  <a:spcPct val="50000"/>
                </a:spcBef>
              </a:pPr>
              <a:r>
                <a:rPr lang="tr-TR" altLang="ko-KR" sz="1200" b="1" i="1" dirty="0">
                  <a:solidFill>
                    <a:srgbClr val="7030A0"/>
                  </a:solidFill>
                  <a:latin typeface="Times New Roman" pitchFamily="18" charset="0"/>
                  <a:ea typeface="굴림" pitchFamily="50" charset="-127"/>
                </a:rPr>
                <a:t>Sonlu otomatın geçiş diyagramı</a:t>
              </a:r>
              <a:endParaRPr lang="en-US" sz="1200" b="1" i="1" baseline="-25000" dirty="0">
                <a:solidFill>
                  <a:srgbClr val="C00000"/>
                </a:solidFill>
                <a:latin typeface="Times New Roman" pitchFamily="18" charset="0"/>
              </a:endParaRPr>
            </a:p>
          </p:txBody>
        </p:sp>
        <p:sp>
          <p:nvSpPr>
            <p:cNvPr id="27665" name="Text Box 42"/>
            <p:cNvSpPr txBox="1">
              <a:spLocks noChangeArrowheads="1"/>
            </p:cNvSpPr>
            <p:nvPr/>
          </p:nvSpPr>
          <p:spPr bwMode="auto">
            <a:xfrm>
              <a:off x="1008" y="3822"/>
              <a:ext cx="1215" cy="174"/>
            </a:xfrm>
            <a:prstGeom prst="rect">
              <a:avLst/>
            </a:prstGeom>
            <a:noFill/>
            <a:ln w="9525" algn="ctr">
              <a:noFill/>
              <a:miter lim="800000"/>
              <a:headEnd/>
              <a:tailEnd/>
            </a:ln>
          </p:spPr>
          <p:txBody>
            <a:bodyPr wrap="square" lIns="0" tIns="0" rIns="0" bIns="0">
              <a:spAutoFit/>
            </a:bodyPr>
            <a:lstStyle/>
            <a:p>
              <a:pPr>
                <a:spcBef>
                  <a:spcPct val="50000"/>
                </a:spcBef>
              </a:pPr>
              <a:r>
                <a:rPr lang="en-US" altLang="ko-KR" sz="1350" i="1" dirty="0">
                  <a:solidFill>
                    <a:srgbClr val="C00000"/>
                  </a:solidFill>
                  <a:latin typeface="Times New Roman" pitchFamily="18" charset="0"/>
                  <a:ea typeface="굴림" pitchFamily="50" charset="-127"/>
                </a:rPr>
                <a:t>F = (Q, </a:t>
              </a:r>
              <a:r>
                <a:rPr lang="en-US" altLang="ko-KR" sz="1350" i="1" dirty="0">
                  <a:solidFill>
                    <a:srgbClr val="C00000"/>
                  </a:solidFill>
                  <a:latin typeface="Times New Roman" pitchFamily="18" charset="0"/>
                  <a:ea typeface="굴림" pitchFamily="50" charset="-127"/>
                  <a:cs typeface="Times New Roman" pitchFamily="18" charset="0"/>
                </a:rPr>
                <a:t>∑, </a:t>
              </a:r>
              <a:r>
                <a:rPr lang="el-GR" altLang="ko-KR" sz="1350" i="1" dirty="0">
                  <a:solidFill>
                    <a:srgbClr val="C00000"/>
                  </a:solidFill>
                  <a:latin typeface="Times New Roman" pitchFamily="18" charset="0"/>
                  <a:cs typeface="Times New Roman" pitchFamily="18" charset="0"/>
                </a:rPr>
                <a:t>δ</a:t>
              </a:r>
              <a:r>
                <a:rPr lang="en-US" altLang="ko-KR" sz="1350" i="1" dirty="0">
                  <a:solidFill>
                    <a:srgbClr val="C00000"/>
                  </a:solidFill>
                  <a:latin typeface="Times New Roman" pitchFamily="18" charset="0"/>
                  <a:ea typeface="굴림" pitchFamily="50" charset="-127"/>
                </a:rPr>
                <a:t>, q</a:t>
              </a:r>
              <a:r>
                <a:rPr lang="en-US" altLang="ko-KR" sz="1350" i="1" baseline="-25000" dirty="0">
                  <a:solidFill>
                    <a:srgbClr val="C00000"/>
                  </a:solidFill>
                  <a:latin typeface="Times New Roman" pitchFamily="18" charset="0"/>
                  <a:ea typeface="굴림" pitchFamily="50" charset="-127"/>
                </a:rPr>
                <a:t>0</a:t>
              </a:r>
              <a:r>
                <a:rPr lang="en-US" altLang="ko-KR" sz="1350" i="1" dirty="0">
                  <a:solidFill>
                    <a:srgbClr val="C00000"/>
                  </a:solidFill>
                  <a:latin typeface="Times New Roman" pitchFamily="18" charset="0"/>
                  <a:ea typeface="굴림" pitchFamily="50" charset="-127"/>
                </a:rPr>
                <a:t>, F)</a:t>
              </a:r>
              <a:endParaRPr lang="el-GR" sz="1350" i="1" baseline="-25000" dirty="0">
                <a:solidFill>
                  <a:srgbClr val="C00000"/>
                </a:solidFill>
                <a:latin typeface="Times New Roman" pitchFamily="18" charset="0"/>
                <a:cs typeface="Times New Roman" pitchFamily="18" charset="0"/>
              </a:endParaRPr>
            </a:p>
          </p:txBody>
        </p:sp>
      </p:grpSp>
      <p:grpSp>
        <p:nvGrpSpPr>
          <p:cNvPr id="4" name="Group 51"/>
          <p:cNvGrpSpPr>
            <a:grpSpLocks/>
          </p:cNvGrpSpPr>
          <p:nvPr/>
        </p:nvGrpSpPr>
        <p:grpSpPr bwMode="auto">
          <a:xfrm>
            <a:off x="4786313" y="3629024"/>
            <a:ext cx="771525" cy="825104"/>
            <a:chOff x="3060" y="3048"/>
            <a:chExt cx="648" cy="693"/>
          </a:xfrm>
        </p:grpSpPr>
        <p:sp>
          <p:nvSpPr>
            <p:cNvPr id="27660" name="Text Box 43"/>
            <p:cNvSpPr txBox="1">
              <a:spLocks noChangeArrowheads="1"/>
            </p:cNvSpPr>
            <p:nvPr/>
          </p:nvSpPr>
          <p:spPr bwMode="auto">
            <a:xfrm>
              <a:off x="3060" y="3048"/>
              <a:ext cx="648" cy="194"/>
            </a:xfrm>
            <a:prstGeom prst="rect">
              <a:avLst/>
            </a:prstGeom>
            <a:noFill/>
            <a:ln w="9525" algn="ctr">
              <a:noFill/>
              <a:miter lim="800000"/>
              <a:headEnd/>
              <a:tailEnd/>
            </a:ln>
          </p:spPr>
          <p:txBody>
            <a:bodyPr lIns="0" tIns="0" rIns="0" bIns="0">
              <a:spAutoFit/>
            </a:bodyPr>
            <a:lstStyle/>
            <a:p>
              <a:pPr>
                <a:spcBef>
                  <a:spcPct val="50000"/>
                </a:spcBef>
              </a:pPr>
              <a:r>
                <a:rPr lang="en-US" altLang="ko-KR" sz="1500" b="1" i="1">
                  <a:solidFill>
                    <a:srgbClr val="7030A0"/>
                  </a:solidFill>
                  <a:latin typeface="Times New Roman" pitchFamily="18" charset="0"/>
                  <a:ea typeface="굴림" pitchFamily="50" charset="-127"/>
                </a:rPr>
                <a:t>001110</a:t>
              </a:r>
              <a:endParaRPr lang="en-US" sz="1500" b="1" i="1" baseline="-25000">
                <a:solidFill>
                  <a:srgbClr val="7030A0"/>
                </a:solidFill>
                <a:latin typeface="Times New Roman" pitchFamily="18" charset="0"/>
              </a:endParaRPr>
            </a:p>
          </p:txBody>
        </p:sp>
        <p:sp>
          <p:nvSpPr>
            <p:cNvPr id="27661" name="Text Box 44"/>
            <p:cNvSpPr txBox="1">
              <a:spLocks noChangeArrowheads="1"/>
            </p:cNvSpPr>
            <p:nvPr/>
          </p:nvSpPr>
          <p:spPr bwMode="auto">
            <a:xfrm>
              <a:off x="3060" y="3298"/>
              <a:ext cx="648" cy="194"/>
            </a:xfrm>
            <a:prstGeom prst="rect">
              <a:avLst/>
            </a:prstGeom>
            <a:noFill/>
            <a:ln w="9525" algn="ctr">
              <a:noFill/>
              <a:miter lim="800000"/>
              <a:headEnd/>
              <a:tailEnd/>
            </a:ln>
          </p:spPr>
          <p:txBody>
            <a:bodyPr lIns="0" tIns="0" rIns="0" bIns="0">
              <a:spAutoFit/>
            </a:bodyPr>
            <a:lstStyle/>
            <a:p>
              <a:pPr>
                <a:spcBef>
                  <a:spcPct val="50000"/>
                </a:spcBef>
              </a:pPr>
              <a:r>
                <a:rPr lang="en-US" altLang="ko-KR" sz="1500" b="1" i="1">
                  <a:solidFill>
                    <a:srgbClr val="7030A0"/>
                  </a:solidFill>
                  <a:latin typeface="Times New Roman" pitchFamily="18" charset="0"/>
                  <a:ea typeface="굴림" pitchFamily="50" charset="-127"/>
                </a:rPr>
                <a:t>111110</a:t>
              </a:r>
              <a:endParaRPr lang="en-US" sz="1500" b="1" i="1" baseline="-25000">
                <a:solidFill>
                  <a:srgbClr val="7030A0"/>
                </a:solidFill>
                <a:latin typeface="Times New Roman" pitchFamily="18" charset="0"/>
              </a:endParaRPr>
            </a:p>
          </p:txBody>
        </p:sp>
        <p:sp>
          <p:nvSpPr>
            <p:cNvPr id="27662" name="Text Box 45"/>
            <p:cNvSpPr txBox="1">
              <a:spLocks noChangeArrowheads="1"/>
            </p:cNvSpPr>
            <p:nvPr/>
          </p:nvSpPr>
          <p:spPr bwMode="auto">
            <a:xfrm>
              <a:off x="3060" y="3547"/>
              <a:ext cx="648" cy="194"/>
            </a:xfrm>
            <a:prstGeom prst="rect">
              <a:avLst/>
            </a:prstGeom>
            <a:noFill/>
            <a:ln w="9525" algn="ctr">
              <a:noFill/>
              <a:miter lim="800000"/>
              <a:headEnd/>
              <a:tailEnd/>
            </a:ln>
          </p:spPr>
          <p:txBody>
            <a:bodyPr lIns="0" tIns="0" rIns="0" bIns="0">
              <a:spAutoFit/>
            </a:bodyPr>
            <a:lstStyle/>
            <a:p>
              <a:pPr>
                <a:spcBef>
                  <a:spcPct val="50000"/>
                </a:spcBef>
              </a:pPr>
              <a:r>
                <a:rPr lang="en-US" altLang="ko-KR" sz="1500" b="1" i="1">
                  <a:solidFill>
                    <a:srgbClr val="7030A0"/>
                  </a:solidFill>
                  <a:latin typeface="Times New Roman" pitchFamily="18" charset="0"/>
                  <a:ea typeface="굴림" pitchFamily="50" charset="-127"/>
                </a:rPr>
                <a:t>000110</a:t>
              </a:r>
              <a:endParaRPr lang="en-US" sz="1500" b="1" i="1" baseline="-25000">
                <a:solidFill>
                  <a:srgbClr val="7030A0"/>
                </a:solidFill>
                <a:latin typeface="Times New Roman" pitchFamily="18" charset="0"/>
              </a:endParaRPr>
            </a:p>
          </p:txBody>
        </p:sp>
      </p:grpSp>
      <p:grpSp>
        <p:nvGrpSpPr>
          <p:cNvPr id="5" name="Group 52"/>
          <p:cNvGrpSpPr>
            <a:grpSpLocks/>
          </p:cNvGrpSpPr>
          <p:nvPr/>
        </p:nvGrpSpPr>
        <p:grpSpPr bwMode="auto">
          <a:xfrm>
            <a:off x="5557837" y="3636170"/>
            <a:ext cx="1328738" cy="817960"/>
            <a:chOff x="3708" y="3054"/>
            <a:chExt cx="1116" cy="687"/>
          </a:xfrm>
        </p:grpSpPr>
        <p:sp>
          <p:nvSpPr>
            <p:cNvPr id="27657" name="Text Box 46"/>
            <p:cNvSpPr txBox="1">
              <a:spLocks noChangeArrowheads="1"/>
            </p:cNvSpPr>
            <p:nvPr/>
          </p:nvSpPr>
          <p:spPr bwMode="auto">
            <a:xfrm>
              <a:off x="3708" y="3054"/>
              <a:ext cx="828" cy="194"/>
            </a:xfrm>
            <a:prstGeom prst="rect">
              <a:avLst/>
            </a:prstGeom>
            <a:noFill/>
            <a:ln w="9525" algn="ctr">
              <a:noFill/>
              <a:miter lim="800000"/>
              <a:headEnd/>
              <a:tailEnd/>
            </a:ln>
          </p:spPr>
          <p:txBody>
            <a:bodyPr lIns="0" tIns="0" rIns="0" bIns="0">
              <a:spAutoFit/>
            </a:bodyPr>
            <a:lstStyle/>
            <a:p>
              <a:pPr>
                <a:spcBef>
                  <a:spcPct val="50000"/>
                </a:spcBef>
              </a:pPr>
              <a:r>
                <a:rPr lang="en-US" altLang="ko-KR" sz="1500" b="1" i="1" dirty="0">
                  <a:solidFill>
                    <a:srgbClr val="7030A0"/>
                  </a:solidFill>
                  <a:latin typeface="Times New Roman" pitchFamily="18" charset="0"/>
                  <a:ea typeface="굴림" pitchFamily="50" charset="-127"/>
                  <a:sym typeface="Wingdings" pitchFamily="2" charset="2"/>
                </a:rPr>
                <a:t> </a:t>
              </a:r>
              <a:r>
                <a:rPr lang="tr-TR" altLang="ko-KR" sz="1500" b="1" i="1" dirty="0">
                  <a:solidFill>
                    <a:srgbClr val="7030A0"/>
                  </a:solidFill>
                  <a:latin typeface="Times New Roman" pitchFamily="18" charset="0"/>
                  <a:ea typeface="굴림" pitchFamily="50" charset="-127"/>
                </a:rPr>
                <a:t>Kabul</a:t>
              </a:r>
              <a:endParaRPr lang="en-US" sz="1500" b="1" i="1" baseline="-25000" dirty="0">
                <a:solidFill>
                  <a:srgbClr val="7030A0"/>
                </a:solidFill>
                <a:latin typeface="Times New Roman" pitchFamily="18" charset="0"/>
              </a:endParaRPr>
            </a:p>
          </p:txBody>
        </p:sp>
        <p:sp>
          <p:nvSpPr>
            <p:cNvPr id="27658" name="Text Box 47"/>
            <p:cNvSpPr txBox="1">
              <a:spLocks noChangeArrowheads="1"/>
            </p:cNvSpPr>
            <p:nvPr/>
          </p:nvSpPr>
          <p:spPr bwMode="auto">
            <a:xfrm>
              <a:off x="3708" y="3298"/>
              <a:ext cx="828" cy="194"/>
            </a:xfrm>
            <a:prstGeom prst="rect">
              <a:avLst/>
            </a:prstGeom>
            <a:noFill/>
            <a:ln w="9525" algn="ctr">
              <a:noFill/>
              <a:miter lim="800000"/>
              <a:headEnd/>
              <a:tailEnd/>
            </a:ln>
          </p:spPr>
          <p:txBody>
            <a:bodyPr lIns="0" tIns="0" rIns="0" bIns="0">
              <a:spAutoFit/>
            </a:bodyPr>
            <a:lstStyle/>
            <a:p>
              <a:pPr>
                <a:spcBef>
                  <a:spcPct val="50000"/>
                </a:spcBef>
              </a:pPr>
              <a:r>
                <a:rPr lang="en-US" altLang="ko-KR" sz="1500" b="1" i="1" dirty="0">
                  <a:solidFill>
                    <a:srgbClr val="7030A0"/>
                  </a:solidFill>
                  <a:latin typeface="Times New Roman" pitchFamily="18" charset="0"/>
                  <a:ea typeface="굴림" pitchFamily="50" charset="-127"/>
                  <a:sym typeface="Wingdings" pitchFamily="2" charset="2"/>
                </a:rPr>
                <a:t> </a:t>
              </a:r>
              <a:r>
                <a:rPr lang="tr-TR" altLang="ko-KR" sz="1500" b="1" i="1" dirty="0">
                  <a:solidFill>
                    <a:srgbClr val="7030A0"/>
                  </a:solidFill>
                  <a:latin typeface="Times New Roman" pitchFamily="18" charset="0"/>
                  <a:ea typeface="굴림" pitchFamily="50" charset="-127"/>
                </a:rPr>
                <a:t>Kabul</a:t>
              </a:r>
              <a:endParaRPr lang="en-US" sz="1500" b="1" i="1" baseline="-25000" dirty="0">
                <a:solidFill>
                  <a:srgbClr val="7030A0"/>
                </a:solidFill>
                <a:latin typeface="Times New Roman" pitchFamily="18" charset="0"/>
              </a:endParaRPr>
            </a:p>
          </p:txBody>
        </p:sp>
        <p:sp>
          <p:nvSpPr>
            <p:cNvPr id="27659" name="Text Box 48"/>
            <p:cNvSpPr txBox="1">
              <a:spLocks noChangeArrowheads="1"/>
            </p:cNvSpPr>
            <p:nvPr/>
          </p:nvSpPr>
          <p:spPr bwMode="auto">
            <a:xfrm>
              <a:off x="3708" y="3547"/>
              <a:ext cx="1116" cy="194"/>
            </a:xfrm>
            <a:prstGeom prst="rect">
              <a:avLst/>
            </a:prstGeom>
            <a:noFill/>
            <a:ln w="9525" algn="ctr">
              <a:noFill/>
              <a:miter lim="800000"/>
              <a:headEnd/>
              <a:tailEnd/>
            </a:ln>
          </p:spPr>
          <p:txBody>
            <a:bodyPr lIns="0" tIns="0" rIns="0" bIns="0">
              <a:spAutoFit/>
            </a:bodyPr>
            <a:lstStyle/>
            <a:p>
              <a:pPr>
                <a:spcBef>
                  <a:spcPct val="50000"/>
                </a:spcBef>
              </a:pPr>
              <a:r>
                <a:rPr lang="en-US" altLang="ko-KR" sz="1500" b="1" i="1" dirty="0">
                  <a:solidFill>
                    <a:srgbClr val="7030A0"/>
                  </a:solidFill>
                  <a:latin typeface="Times New Roman" pitchFamily="18" charset="0"/>
                  <a:ea typeface="굴림" pitchFamily="50" charset="-127"/>
                  <a:sym typeface="Wingdings" pitchFamily="2" charset="2"/>
                </a:rPr>
                <a:t> </a:t>
              </a:r>
              <a:r>
                <a:rPr lang="tr-TR" altLang="ko-KR" sz="1500" b="1" i="1" dirty="0" err="1">
                  <a:solidFill>
                    <a:srgbClr val="7030A0"/>
                  </a:solidFill>
                  <a:latin typeface="Times New Roman" pitchFamily="18" charset="0"/>
                  <a:ea typeface="굴림" pitchFamily="50" charset="-127"/>
                  <a:sym typeface="Wingdings" pitchFamily="2" charset="2"/>
                </a:rPr>
                <a:t>Red</a:t>
              </a:r>
              <a:endParaRPr lang="en-US" sz="1500" b="1" i="1" baseline="-25000" dirty="0">
                <a:solidFill>
                  <a:srgbClr val="7030A0"/>
                </a:solidFill>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0-#ppt_w/2"/>
                                          </p:val>
                                        </p:tav>
                                        <p:tav tm="100000">
                                          <p:val>
                                            <p:strVal val="#ppt_x"/>
                                          </p:val>
                                        </p:tav>
                                      </p:tavLst>
                                    </p:anim>
                                    <p:anim calcmode="lin" valueType="num">
                                      <p:cBhvr additive="base">
                                        <p:cTn id="21"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slide(fromLeft)">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80"/>
                                        </p:tgtEl>
                                        <p:attrNameLst>
                                          <p:attrName>style.visibility</p:attrName>
                                        </p:attrNameLst>
                                      </p:cBhvr>
                                      <p:to>
                                        <p:strVal val="visible"/>
                                      </p:to>
                                    </p:set>
                                    <p:animEffect transition="in" filter="dissolve">
                                      <p:cBhvr>
                                        <p:cTn id="35"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build="p"/>
      <p:bldP spid="79" grpId="0"/>
      <p:bldP spid="8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7700" y="392090"/>
            <a:ext cx="7696200" cy="567463"/>
          </a:xfrm>
          <a:prstGeom prst="rect">
            <a:avLst/>
          </a:prstGeom>
        </p:spPr>
        <p:txBody>
          <a:bodyPr vert="horz" wrap="square" lIns="0" tIns="13335" rIns="0" bIns="0" rtlCol="0">
            <a:spAutoFit/>
          </a:bodyPr>
          <a:lstStyle/>
          <a:p>
            <a:pPr marL="12700">
              <a:lnSpc>
                <a:spcPct val="100000"/>
              </a:lnSpc>
              <a:spcBef>
                <a:spcPts val="105"/>
              </a:spcBef>
            </a:pPr>
            <a:r>
              <a:rPr sz="3600" b="1" spc="-95" dirty="0">
                <a:latin typeface="Arial"/>
                <a:cs typeface="Arial"/>
              </a:rPr>
              <a:t>Konular</a:t>
            </a:r>
            <a:endParaRPr sz="3600" dirty="0">
              <a:latin typeface="Arial"/>
              <a:cs typeface="Arial"/>
            </a:endParaRPr>
          </a:p>
        </p:txBody>
      </p:sp>
      <p:sp>
        <p:nvSpPr>
          <p:cNvPr id="3" name="object 3"/>
          <p:cNvSpPr txBox="1"/>
          <p:nvPr/>
        </p:nvSpPr>
        <p:spPr>
          <a:xfrm>
            <a:off x="682336" y="1216643"/>
            <a:ext cx="8077200" cy="3366305"/>
          </a:xfrm>
          <a:prstGeom prst="rect">
            <a:avLst/>
          </a:prstGeom>
        </p:spPr>
        <p:txBody>
          <a:bodyPr vert="horz" wrap="square" lIns="0" tIns="52069" rIns="0" bIns="0" rtlCol="0">
            <a:spAutoFit/>
          </a:bodyPr>
          <a:lstStyle/>
          <a:p>
            <a:pPr marL="355600" indent="-342900">
              <a:lnSpc>
                <a:spcPct val="100000"/>
              </a:lnSpc>
              <a:spcBef>
                <a:spcPts val="409"/>
              </a:spcBef>
              <a:buFont typeface="Wingdings" panose="05000000000000000000" pitchFamily="2" charset="2"/>
              <a:buChar char="q"/>
            </a:pPr>
            <a:r>
              <a:rPr sz="2400" spc="-5" dirty="0" err="1">
                <a:solidFill>
                  <a:srgbClr val="253138"/>
                </a:solidFill>
                <a:latin typeface="Arial" panose="020B0604020202020204" pitchFamily="34" charset="0"/>
                <a:cs typeface="Arial" panose="020B0604020202020204" pitchFamily="34" charset="0"/>
              </a:rPr>
              <a:t>Giriş</a:t>
            </a:r>
            <a:endParaRPr lang="tr-TR" sz="2400" spc="-90" dirty="0">
              <a:solidFill>
                <a:srgbClr val="2E99FF"/>
              </a:solidFill>
              <a:latin typeface="Arial" panose="020B0604020202020204" pitchFamily="34" charset="0"/>
              <a:cs typeface="Arial" panose="020B0604020202020204" pitchFamily="34" charset="0"/>
            </a:endParaRPr>
          </a:p>
          <a:p>
            <a:pPr marL="355600" indent="-342900">
              <a:lnSpc>
                <a:spcPct val="100000"/>
              </a:lnSpc>
              <a:spcBef>
                <a:spcPts val="409"/>
              </a:spcBef>
              <a:buFont typeface="Wingdings" panose="05000000000000000000" pitchFamily="2" charset="2"/>
              <a:buChar char="q"/>
            </a:pPr>
            <a:r>
              <a:rPr sz="2400" spc="-5" dirty="0" err="1">
                <a:solidFill>
                  <a:srgbClr val="253138"/>
                </a:solidFill>
                <a:latin typeface="Arial" panose="020B0604020202020204" pitchFamily="34" charset="0"/>
                <a:cs typeface="Arial" panose="020B0604020202020204" pitchFamily="34" charset="0"/>
              </a:rPr>
              <a:t>Sözdizimi</a:t>
            </a:r>
            <a:r>
              <a:rPr sz="2400" spc="-5" dirty="0">
                <a:solidFill>
                  <a:srgbClr val="253138"/>
                </a:solidFill>
                <a:latin typeface="Arial" panose="020B0604020202020204" pitchFamily="34" charset="0"/>
                <a:cs typeface="Arial" panose="020B0604020202020204" pitchFamily="34" charset="0"/>
              </a:rPr>
              <a:t> </a:t>
            </a:r>
            <a:r>
              <a:rPr sz="2400" spc="-10" dirty="0">
                <a:solidFill>
                  <a:srgbClr val="253138"/>
                </a:solidFill>
                <a:latin typeface="Arial" panose="020B0604020202020204" pitchFamily="34" charset="0"/>
                <a:cs typeface="Arial" panose="020B0604020202020204" pitchFamily="34" charset="0"/>
              </a:rPr>
              <a:t>Tanımlamadaki </a:t>
            </a:r>
            <a:r>
              <a:rPr sz="2400" spc="-5" dirty="0" err="1">
                <a:solidFill>
                  <a:srgbClr val="253138"/>
                </a:solidFill>
                <a:latin typeface="Arial" panose="020B0604020202020204" pitchFamily="34" charset="0"/>
                <a:cs typeface="Arial" panose="020B0604020202020204" pitchFamily="34" charset="0"/>
              </a:rPr>
              <a:t>Genel</a:t>
            </a:r>
            <a:r>
              <a:rPr sz="2400" spc="-270" dirty="0">
                <a:solidFill>
                  <a:srgbClr val="253138"/>
                </a:solidFill>
                <a:latin typeface="Arial" panose="020B0604020202020204" pitchFamily="34" charset="0"/>
                <a:cs typeface="Arial" panose="020B0604020202020204" pitchFamily="34" charset="0"/>
              </a:rPr>
              <a:t> </a:t>
            </a:r>
            <a:r>
              <a:rPr sz="2400" spc="-5" dirty="0">
                <a:solidFill>
                  <a:srgbClr val="253138"/>
                </a:solidFill>
                <a:latin typeface="Arial" panose="020B0604020202020204" pitchFamily="34" charset="0"/>
                <a:cs typeface="Arial" panose="020B0604020202020204" pitchFamily="34" charset="0"/>
              </a:rPr>
              <a:t>Problem</a:t>
            </a:r>
            <a:endParaRPr lang="tr-TR" sz="2400" dirty="0">
              <a:latin typeface="Arial" panose="020B0604020202020204" pitchFamily="34" charset="0"/>
              <a:cs typeface="Arial" panose="020B0604020202020204" pitchFamily="34" charset="0"/>
            </a:endParaRPr>
          </a:p>
          <a:p>
            <a:pPr marL="355600" indent="-342900">
              <a:lnSpc>
                <a:spcPct val="100000"/>
              </a:lnSpc>
              <a:spcBef>
                <a:spcPts val="409"/>
              </a:spcBef>
              <a:buFont typeface="Wingdings" panose="05000000000000000000" pitchFamily="2" charset="2"/>
              <a:buChar char="q"/>
            </a:pPr>
            <a:r>
              <a:rPr sz="2400" spc="-5" dirty="0" err="1">
                <a:solidFill>
                  <a:srgbClr val="253138"/>
                </a:solidFill>
                <a:latin typeface="Arial" panose="020B0604020202020204" pitchFamily="34" charset="0"/>
                <a:cs typeface="Arial" panose="020B0604020202020204" pitchFamily="34" charset="0"/>
              </a:rPr>
              <a:t>Sözdizimi</a:t>
            </a:r>
            <a:r>
              <a:rPr sz="2400" spc="-5" dirty="0">
                <a:solidFill>
                  <a:srgbClr val="253138"/>
                </a:solidFill>
                <a:latin typeface="Arial" panose="020B0604020202020204" pitchFamily="34" charset="0"/>
                <a:cs typeface="Arial" panose="020B0604020202020204" pitchFamily="34" charset="0"/>
              </a:rPr>
              <a:t> </a:t>
            </a:r>
            <a:r>
              <a:rPr sz="2400" spc="-10" dirty="0">
                <a:solidFill>
                  <a:srgbClr val="253138"/>
                </a:solidFill>
                <a:latin typeface="Arial" panose="020B0604020202020204" pitchFamily="34" charset="0"/>
                <a:cs typeface="Arial" panose="020B0604020202020204" pitchFamily="34" charset="0"/>
              </a:rPr>
              <a:t>Tanımlamanın </a:t>
            </a:r>
            <a:r>
              <a:rPr sz="2400" spc="-5" dirty="0" err="1">
                <a:solidFill>
                  <a:srgbClr val="253138"/>
                </a:solidFill>
                <a:latin typeface="Arial" panose="020B0604020202020204" pitchFamily="34" charset="0"/>
                <a:cs typeface="Arial" panose="020B0604020202020204" pitchFamily="34" charset="0"/>
              </a:rPr>
              <a:t>Biçimsel</a:t>
            </a:r>
            <a:r>
              <a:rPr sz="2400" spc="-260" dirty="0">
                <a:solidFill>
                  <a:srgbClr val="253138"/>
                </a:solidFill>
                <a:latin typeface="Arial" panose="020B0604020202020204" pitchFamily="34" charset="0"/>
                <a:cs typeface="Arial" panose="020B0604020202020204" pitchFamily="34" charset="0"/>
              </a:rPr>
              <a:t> </a:t>
            </a:r>
            <a:r>
              <a:rPr sz="2400" spc="-5" dirty="0" err="1">
                <a:solidFill>
                  <a:srgbClr val="253138"/>
                </a:solidFill>
                <a:latin typeface="Arial" panose="020B0604020202020204" pitchFamily="34" charset="0"/>
                <a:cs typeface="Arial" panose="020B0604020202020204" pitchFamily="34" charset="0"/>
              </a:rPr>
              <a:t>Yöntemleri</a:t>
            </a:r>
            <a:endParaRPr lang="tr-TR" sz="2400" dirty="0">
              <a:latin typeface="Arial" panose="020B0604020202020204" pitchFamily="34" charset="0"/>
              <a:cs typeface="Arial" panose="020B0604020202020204" pitchFamily="34" charset="0"/>
            </a:endParaRPr>
          </a:p>
          <a:p>
            <a:pPr marL="355600" indent="-342900">
              <a:lnSpc>
                <a:spcPct val="100000"/>
              </a:lnSpc>
              <a:spcBef>
                <a:spcPts val="409"/>
              </a:spcBef>
              <a:buFont typeface="Wingdings" panose="05000000000000000000" pitchFamily="2" charset="2"/>
              <a:buChar char="q"/>
            </a:pPr>
            <a:r>
              <a:rPr sz="2400" spc="-5" dirty="0" err="1">
                <a:solidFill>
                  <a:srgbClr val="253138"/>
                </a:solidFill>
                <a:latin typeface="Arial" panose="020B0604020202020204" pitchFamily="34" charset="0"/>
                <a:cs typeface="Arial" panose="020B0604020202020204" pitchFamily="34" charset="0"/>
              </a:rPr>
              <a:t>Öznitelik</a:t>
            </a:r>
            <a:r>
              <a:rPr sz="2400" spc="-345" dirty="0">
                <a:solidFill>
                  <a:srgbClr val="253138"/>
                </a:solidFill>
                <a:latin typeface="Arial" panose="020B0604020202020204" pitchFamily="34" charset="0"/>
                <a:cs typeface="Arial" panose="020B0604020202020204" pitchFamily="34" charset="0"/>
              </a:rPr>
              <a:t> </a:t>
            </a:r>
            <a:r>
              <a:rPr sz="2400" dirty="0" err="1">
                <a:solidFill>
                  <a:srgbClr val="253138"/>
                </a:solidFill>
                <a:latin typeface="Arial" panose="020B0604020202020204" pitchFamily="34" charset="0"/>
                <a:cs typeface="Arial" panose="020B0604020202020204" pitchFamily="34" charset="0"/>
              </a:rPr>
              <a:t>Grameri</a:t>
            </a:r>
            <a:endParaRPr lang="tr-TR" sz="2400" dirty="0">
              <a:latin typeface="Arial" panose="020B0604020202020204" pitchFamily="34" charset="0"/>
              <a:cs typeface="Arial" panose="020B0604020202020204" pitchFamily="34" charset="0"/>
            </a:endParaRPr>
          </a:p>
          <a:p>
            <a:pPr marL="355600" indent="-342900">
              <a:lnSpc>
                <a:spcPct val="100000"/>
              </a:lnSpc>
              <a:spcBef>
                <a:spcPts val="409"/>
              </a:spcBef>
              <a:buFont typeface="Wingdings" panose="05000000000000000000" pitchFamily="2" charset="2"/>
              <a:buChar char="q"/>
            </a:pPr>
            <a:r>
              <a:rPr sz="2400" spc="-5" dirty="0" err="1">
                <a:solidFill>
                  <a:srgbClr val="253138"/>
                </a:solidFill>
                <a:latin typeface="Arial" panose="020B0604020202020204" pitchFamily="34" charset="0"/>
                <a:cs typeface="Arial" panose="020B0604020202020204" pitchFamily="34" charset="0"/>
              </a:rPr>
              <a:t>Programların</a:t>
            </a:r>
            <a:r>
              <a:rPr sz="2400" spc="-5" dirty="0">
                <a:solidFill>
                  <a:srgbClr val="253138"/>
                </a:solidFill>
                <a:latin typeface="Arial" panose="020B0604020202020204" pitchFamily="34" charset="0"/>
                <a:cs typeface="Arial" panose="020B0604020202020204" pitchFamily="34" charset="0"/>
              </a:rPr>
              <a:t> </a:t>
            </a:r>
            <a:r>
              <a:rPr sz="2400" spc="-10" dirty="0">
                <a:solidFill>
                  <a:srgbClr val="253138"/>
                </a:solidFill>
                <a:latin typeface="Arial" panose="020B0604020202020204" pitchFamily="34" charset="0"/>
                <a:cs typeface="Arial" panose="020B0604020202020204" pitchFamily="34" charset="0"/>
              </a:rPr>
              <a:t>Anlamlarını Tanımlama: </a:t>
            </a:r>
            <a:r>
              <a:rPr sz="2400" spc="-10" dirty="0" err="1">
                <a:solidFill>
                  <a:srgbClr val="253138"/>
                </a:solidFill>
                <a:latin typeface="Arial" panose="020B0604020202020204" pitchFamily="34" charset="0"/>
                <a:cs typeface="Arial" panose="020B0604020202020204" pitchFamily="34" charset="0"/>
              </a:rPr>
              <a:t>Dinamik</a:t>
            </a:r>
            <a:r>
              <a:rPr sz="2400" spc="-10" dirty="0">
                <a:solidFill>
                  <a:srgbClr val="253138"/>
                </a:solidFill>
                <a:latin typeface="Arial" panose="020B0604020202020204" pitchFamily="34" charset="0"/>
                <a:cs typeface="Arial" panose="020B0604020202020204" pitchFamily="34" charset="0"/>
              </a:rPr>
              <a:t>  </a:t>
            </a:r>
            <a:r>
              <a:rPr sz="2400" spc="-5" dirty="0" err="1">
                <a:solidFill>
                  <a:srgbClr val="253138"/>
                </a:solidFill>
                <a:latin typeface="Arial" panose="020B0604020202020204" pitchFamily="34" charset="0"/>
                <a:cs typeface="Arial" panose="020B0604020202020204" pitchFamily="34" charset="0"/>
              </a:rPr>
              <a:t>Anlamla</a:t>
            </a:r>
            <a:r>
              <a:rPr lang="tr-TR" sz="2400" spc="-5" dirty="0">
                <a:solidFill>
                  <a:srgbClr val="253138"/>
                </a:solidFill>
                <a:latin typeface="Arial" panose="020B0604020202020204" pitchFamily="34" charset="0"/>
                <a:cs typeface="Arial" panose="020B0604020202020204" pitchFamily="34" charset="0"/>
              </a:rPr>
              <a:t>r</a:t>
            </a:r>
          </a:p>
          <a:p>
            <a:pPr marL="812800" lvl="1" indent="-342900">
              <a:spcBef>
                <a:spcPts val="409"/>
              </a:spcBef>
              <a:buSzPct val="50000"/>
              <a:buFont typeface="Wingdings" panose="05000000000000000000" pitchFamily="2" charset="2"/>
              <a:buChar char="q"/>
            </a:pPr>
            <a:r>
              <a:rPr sz="2400" spc="-150" dirty="0" err="1">
                <a:solidFill>
                  <a:srgbClr val="253138"/>
                </a:solidFill>
                <a:latin typeface="Arial" panose="020B0604020202020204" pitchFamily="34" charset="0"/>
                <a:cs typeface="Arial" panose="020B0604020202020204" pitchFamily="34" charset="0"/>
              </a:rPr>
              <a:t>İşlevsel</a:t>
            </a:r>
            <a:r>
              <a:rPr sz="2400" spc="-190" dirty="0">
                <a:solidFill>
                  <a:srgbClr val="253138"/>
                </a:solidFill>
                <a:latin typeface="Arial" panose="020B0604020202020204" pitchFamily="34" charset="0"/>
                <a:cs typeface="Arial" panose="020B0604020202020204" pitchFamily="34" charset="0"/>
              </a:rPr>
              <a:t> </a:t>
            </a:r>
            <a:r>
              <a:rPr sz="2400" spc="-95" dirty="0" err="1">
                <a:solidFill>
                  <a:srgbClr val="253138"/>
                </a:solidFill>
                <a:latin typeface="Arial" panose="020B0604020202020204" pitchFamily="34" charset="0"/>
                <a:cs typeface="Arial" panose="020B0604020202020204" pitchFamily="34" charset="0"/>
              </a:rPr>
              <a:t>Anlambili</a:t>
            </a:r>
            <a:r>
              <a:rPr lang="tr-TR" sz="2400" spc="-95" dirty="0">
                <a:solidFill>
                  <a:srgbClr val="253138"/>
                </a:solidFill>
                <a:latin typeface="Arial" panose="020B0604020202020204" pitchFamily="34" charset="0"/>
                <a:cs typeface="Arial" panose="020B0604020202020204" pitchFamily="34" charset="0"/>
              </a:rPr>
              <a:t>m</a:t>
            </a:r>
          </a:p>
          <a:p>
            <a:pPr marL="812800" lvl="1" indent="-342900">
              <a:spcBef>
                <a:spcPts val="409"/>
              </a:spcBef>
              <a:buSzPct val="50000"/>
              <a:buFont typeface="Wingdings" panose="05000000000000000000" pitchFamily="2" charset="2"/>
              <a:buChar char="q"/>
            </a:pPr>
            <a:r>
              <a:rPr sz="2400" spc="-160" dirty="0" err="1">
                <a:solidFill>
                  <a:srgbClr val="253138"/>
                </a:solidFill>
                <a:latin typeface="Arial" panose="020B0604020202020204" pitchFamily="34" charset="0"/>
                <a:cs typeface="Arial" panose="020B0604020202020204" pitchFamily="34" charset="0"/>
              </a:rPr>
              <a:t>Matematiksel</a:t>
            </a:r>
            <a:r>
              <a:rPr sz="2400" spc="-160" dirty="0">
                <a:solidFill>
                  <a:srgbClr val="253138"/>
                </a:solidFill>
                <a:latin typeface="Arial" panose="020B0604020202020204" pitchFamily="34" charset="0"/>
                <a:cs typeface="Arial" panose="020B0604020202020204" pitchFamily="34" charset="0"/>
              </a:rPr>
              <a:t> </a:t>
            </a:r>
            <a:r>
              <a:rPr sz="2400" spc="-125" dirty="0" err="1">
                <a:solidFill>
                  <a:srgbClr val="253138"/>
                </a:solidFill>
                <a:latin typeface="Arial" panose="020B0604020202020204" pitchFamily="34" charset="0"/>
                <a:cs typeface="Arial" panose="020B0604020202020204" pitchFamily="34" charset="0"/>
              </a:rPr>
              <a:t>Nesnelerle</a:t>
            </a:r>
            <a:r>
              <a:rPr sz="2400" spc="-190" dirty="0">
                <a:solidFill>
                  <a:srgbClr val="253138"/>
                </a:solidFill>
                <a:latin typeface="Arial" panose="020B0604020202020204" pitchFamily="34" charset="0"/>
                <a:cs typeface="Arial" panose="020B0604020202020204" pitchFamily="34" charset="0"/>
              </a:rPr>
              <a:t> </a:t>
            </a:r>
            <a:r>
              <a:rPr sz="2400" spc="-95" dirty="0" err="1">
                <a:solidFill>
                  <a:srgbClr val="253138"/>
                </a:solidFill>
                <a:latin typeface="Arial" panose="020B0604020202020204" pitchFamily="34" charset="0"/>
                <a:cs typeface="Arial" panose="020B0604020202020204" pitchFamily="34" charset="0"/>
              </a:rPr>
              <a:t>Anlambili</a:t>
            </a:r>
            <a:r>
              <a:rPr lang="tr-TR" sz="2400" spc="-95" dirty="0">
                <a:solidFill>
                  <a:srgbClr val="253138"/>
                </a:solidFill>
                <a:latin typeface="Arial" panose="020B0604020202020204" pitchFamily="34" charset="0"/>
                <a:cs typeface="Arial" panose="020B0604020202020204" pitchFamily="34" charset="0"/>
              </a:rPr>
              <a:t>m</a:t>
            </a:r>
          </a:p>
          <a:p>
            <a:pPr marL="812800" lvl="1" indent="-342900">
              <a:spcBef>
                <a:spcPts val="409"/>
              </a:spcBef>
              <a:buSzPct val="50000"/>
              <a:buFont typeface="Wingdings" panose="05000000000000000000" pitchFamily="2" charset="2"/>
              <a:buChar char="q"/>
            </a:pPr>
            <a:r>
              <a:rPr sz="2400" spc="-160" dirty="0" err="1">
                <a:solidFill>
                  <a:srgbClr val="253138"/>
                </a:solidFill>
                <a:latin typeface="Arial" panose="020B0604020202020204" pitchFamily="34" charset="0"/>
                <a:cs typeface="Arial" panose="020B0604020202020204" pitchFamily="34" charset="0"/>
              </a:rPr>
              <a:t>Aksiyomatik</a:t>
            </a:r>
            <a:r>
              <a:rPr sz="2400" spc="-180" dirty="0">
                <a:solidFill>
                  <a:srgbClr val="253138"/>
                </a:solidFill>
                <a:latin typeface="Arial" panose="020B0604020202020204" pitchFamily="34" charset="0"/>
                <a:cs typeface="Arial" panose="020B0604020202020204" pitchFamily="34" charset="0"/>
              </a:rPr>
              <a:t> </a:t>
            </a:r>
            <a:r>
              <a:rPr sz="2400" spc="-95" dirty="0">
                <a:solidFill>
                  <a:srgbClr val="253138"/>
                </a:solidFill>
                <a:latin typeface="Arial" panose="020B0604020202020204" pitchFamily="34" charset="0"/>
                <a:cs typeface="Arial" panose="020B0604020202020204" pitchFamily="34" charset="0"/>
              </a:rPr>
              <a:t>Anlambilim</a:t>
            </a:r>
            <a:endParaRPr sz="2400" dirty="0">
              <a:latin typeface="Arial" panose="020B0604020202020204" pitchFamily="34" charset="0"/>
              <a:cs typeface="Arial" panose="020B0604020202020204" pitchFamily="34" charset="0"/>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133350"/>
            <a:ext cx="8523514" cy="875240"/>
          </a:xfrm>
          <a:prstGeom prst="rect">
            <a:avLst/>
          </a:prstGeom>
        </p:spPr>
        <p:txBody>
          <a:bodyPr vert="horz" wrap="square" lIns="0" tIns="13335" rIns="0" bIns="0" rtlCol="0">
            <a:spAutoFit/>
          </a:bodyPr>
          <a:lstStyle/>
          <a:p>
            <a:pPr marL="12700">
              <a:lnSpc>
                <a:spcPct val="100000"/>
              </a:lnSpc>
              <a:spcBef>
                <a:spcPts val="105"/>
              </a:spcBef>
              <a:tabLst>
                <a:tab pos="2996565" algn="l"/>
              </a:tabLst>
            </a:pPr>
            <a:r>
              <a:rPr sz="2800" b="1" spc="-85" dirty="0">
                <a:latin typeface="Arial"/>
                <a:cs typeface="Arial"/>
              </a:rPr>
              <a:t>Context</a:t>
            </a:r>
            <a:r>
              <a:rPr sz="2800" b="1" spc="40" dirty="0">
                <a:latin typeface="Arial"/>
                <a:cs typeface="Arial"/>
              </a:rPr>
              <a:t> </a:t>
            </a:r>
            <a:r>
              <a:rPr sz="2800" b="1" dirty="0">
                <a:latin typeface="Arial"/>
                <a:cs typeface="Arial"/>
              </a:rPr>
              <a:t>-Free</a:t>
            </a:r>
            <a:r>
              <a:rPr sz="2800" b="1" spc="-10" dirty="0">
                <a:latin typeface="Arial"/>
                <a:cs typeface="Arial"/>
              </a:rPr>
              <a:t> </a:t>
            </a:r>
            <a:r>
              <a:rPr sz="2800" b="1" spc="-70" dirty="0">
                <a:latin typeface="Arial"/>
                <a:cs typeface="Arial"/>
              </a:rPr>
              <a:t>Grammars</a:t>
            </a:r>
            <a:r>
              <a:rPr sz="2800" b="1" spc="-65" dirty="0">
                <a:latin typeface="Arial"/>
                <a:cs typeface="Arial"/>
              </a:rPr>
              <a:t>(</a:t>
            </a:r>
            <a:r>
              <a:rPr sz="2800" b="1" spc="-65" dirty="0" err="1">
                <a:latin typeface="Arial"/>
                <a:cs typeface="Arial"/>
              </a:rPr>
              <a:t>Bağlamdan</a:t>
            </a:r>
            <a:r>
              <a:rPr sz="2800" b="1" spc="-65" dirty="0">
                <a:latin typeface="Arial"/>
                <a:cs typeface="Arial"/>
              </a:rPr>
              <a:t> </a:t>
            </a:r>
            <a:r>
              <a:rPr sz="2800" b="1" spc="-55" dirty="0" err="1">
                <a:latin typeface="Arial"/>
                <a:cs typeface="Arial"/>
              </a:rPr>
              <a:t>Bağımsız</a:t>
            </a:r>
            <a:r>
              <a:rPr lang="tr-TR" sz="2800" b="1" spc="-55" dirty="0">
                <a:latin typeface="Arial"/>
                <a:cs typeface="Arial"/>
              </a:rPr>
              <a:t> Gramerler) </a:t>
            </a:r>
            <a:endParaRPr sz="2800" dirty="0">
              <a:latin typeface="Arial"/>
              <a:cs typeface="Arial"/>
            </a:endParaRPr>
          </a:p>
        </p:txBody>
      </p:sp>
      <p:sp>
        <p:nvSpPr>
          <p:cNvPr id="11" name="object 11"/>
          <p:cNvSpPr/>
          <p:nvPr/>
        </p:nvSpPr>
        <p:spPr>
          <a:xfrm>
            <a:off x="6248400" y="1200150"/>
            <a:ext cx="2791967" cy="3040875"/>
          </a:xfrm>
          <a:prstGeom prst="rect">
            <a:avLst/>
          </a:prstGeom>
          <a:blipFill>
            <a:blip r:embed="rId2" cstate="print"/>
            <a:stretch>
              <a:fillRect/>
            </a:stretch>
          </a:blipFill>
        </p:spPr>
        <p:txBody>
          <a:bodyPr wrap="square" lIns="0" tIns="0" rIns="0" bIns="0" rtlCol="0"/>
          <a:lstStyle/>
          <a:p>
            <a:endParaRPr/>
          </a:p>
        </p:txBody>
      </p:sp>
      <p:sp>
        <p:nvSpPr>
          <p:cNvPr id="12" name="Dikdörtgen 11"/>
          <p:cNvSpPr/>
          <p:nvPr/>
        </p:nvSpPr>
        <p:spPr>
          <a:xfrm>
            <a:off x="228600" y="1174173"/>
            <a:ext cx="6096000" cy="3754874"/>
          </a:xfrm>
          <a:prstGeom prst="rect">
            <a:avLst/>
          </a:prstGeom>
        </p:spPr>
        <p:txBody>
          <a:bodyPr wrap="square">
            <a:spAutoFit/>
          </a:bodyPr>
          <a:lstStyle/>
          <a:p>
            <a:pPr marL="285750" indent="-285750">
              <a:buFont typeface="Wingdings" panose="05000000000000000000" pitchFamily="2" charset="2"/>
              <a:buChar char="q"/>
            </a:pPr>
            <a:r>
              <a:rPr lang="tr-TR" sz="1700" dirty="0" err="1">
                <a:latin typeface="Arial" panose="020B0604020202020204" pitchFamily="34" charset="0"/>
                <a:cs typeface="Arial" panose="020B0604020202020204" pitchFamily="34" charset="0"/>
              </a:rPr>
              <a:t>Noam</a:t>
            </a:r>
            <a:r>
              <a:rPr lang="tr-TR" sz="1700" dirty="0">
                <a:latin typeface="Arial" panose="020B0604020202020204" pitchFamily="34" charset="0"/>
                <a:cs typeface="Arial" panose="020B0604020202020204" pitchFamily="34" charset="0"/>
              </a:rPr>
              <a:t> Chomsky tarafından 1950'lerin ortalarında geliştirildi </a:t>
            </a:r>
          </a:p>
          <a:p>
            <a:pPr marL="742950" lvl="1" indent="-285750">
              <a:buSzPct val="50000"/>
              <a:buFont typeface="Wingdings" panose="05000000000000000000" pitchFamily="2" charset="2"/>
              <a:buChar char="q"/>
            </a:pPr>
            <a:r>
              <a:rPr lang="tr-TR" sz="1700" dirty="0">
                <a:latin typeface="Arial" panose="020B0604020202020204" pitchFamily="34" charset="0"/>
                <a:cs typeface="Arial" panose="020B0604020202020204" pitchFamily="34" charset="0"/>
              </a:rPr>
              <a:t>Dört dil sınıfını tanımlayan dört gramer sınıfı tanımladı </a:t>
            </a:r>
          </a:p>
          <a:p>
            <a:pPr marL="742950" lvl="1" indent="-285750">
              <a:buSzPct val="50000"/>
              <a:buFont typeface="Wingdings" panose="05000000000000000000" pitchFamily="2" charset="2"/>
              <a:buChar char="q"/>
            </a:pPr>
            <a:r>
              <a:rPr lang="tr-TR" sz="1700" dirty="0">
                <a:latin typeface="Arial" panose="020B0604020202020204" pitchFamily="34" charset="0"/>
                <a:cs typeface="Arial" panose="020B0604020202020204" pitchFamily="34" charset="0"/>
              </a:rPr>
              <a:t>Chomsky bir dilbilimci olduğu için, birincil ilgi doğal dillerin teorisi üzerine çalıştı, programlama dilleri ile ilgisi yoktu </a:t>
            </a:r>
          </a:p>
          <a:p>
            <a:pPr marL="285750" indent="-285750">
              <a:buSzPct val="100000"/>
              <a:buFont typeface="Wingdings" panose="05000000000000000000" pitchFamily="2" charset="2"/>
              <a:buChar char="q"/>
            </a:pPr>
            <a:r>
              <a:rPr lang="tr-TR" sz="1700" dirty="0">
                <a:latin typeface="Arial" panose="020B0604020202020204" pitchFamily="34" charset="0"/>
                <a:cs typeface="Arial" panose="020B0604020202020204" pitchFamily="34" charset="0"/>
              </a:rPr>
              <a:t>Programlama dillerinde Type-3 ve Type-2 ön plana çıkar.</a:t>
            </a:r>
          </a:p>
          <a:p>
            <a:pPr marL="742950" lvl="1" indent="-285750">
              <a:buSzPct val="50000"/>
              <a:buFont typeface="Wingdings" panose="05000000000000000000" pitchFamily="2" charset="2"/>
              <a:buChar char="q"/>
            </a:pPr>
            <a:r>
              <a:rPr lang="tr-TR" sz="1700" dirty="0">
                <a:latin typeface="Arial" panose="020B0604020202020204" pitchFamily="34" charset="0"/>
                <a:cs typeface="Arial" panose="020B0604020202020204" pitchFamily="34" charset="0"/>
              </a:rPr>
              <a:t>Programlama dillerindeki </a:t>
            </a:r>
            <a:r>
              <a:rPr lang="tr-TR" sz="1700" dirty="0" err="1">
                <a:latin typeface="Arial" panose="020B0604020202020204" pitchFamily="34" charset="0"/>
                <a:cs typeface="Arial" panose="020B0604020202020204" pitchFamily="34" charset="0"/>
              </a:rPr>
              <a:t>token</a:t>
            </a:r>
            <a:r>
              <a:rPr lang="tr-TR" sz="1700" dirty="0">
                <a:latin typeface="Arial" panose="020B0604020202020204" pitchFamily="34" charset="0"/>
                <a:cs typeface="Arial" panose="020B0604020202020204" pitchFamily="34" charset="0"/>
              </a:rPr>
              <a:t> formları Type-3 – düzenli (</a:t>
            </a:r>
            <a:r>
              <a:rPr lang="tr-TR" sz="1700" dirty="0" err="1">
                <a:latin typeface="Arial" panose="020B0604020202020204" pitchFamily="34" charset="0"/>
                <a:cs typeface="Arial" panose="020B0604020202020204" pitchFamily="34" charset="0"/>
              </a:rPr>
              <a:t>regular</a:t>
            </a:r>
            <a:r>
              <a:rPr lang="tr-TR" sz="1700" dirty="0">
                <a:latin typeface="Arial" panose="020B0604020202020204" pitchFamily="34" charset="0"/>
                <a:cs typeface="Arial" panose="020B0604020202020204" pitchFamily="34" charset="0"/>
              </a:rPr>
              <a:t>) gramer sınıfına girer. </a:t>
            </a:r>
          </a:p>
          <a:p>
            <a:pPr marL="742950" lvl="1" indent="-285750">
              <a:buSzPct val="50000"/>
              <a:buFont typeface="Wingdings" panose="05000000000000000000" pitchFamily="2" charset="2"/>
              <a:buChar char="q"/>
            </a:pPr>
            <a:r>
              <a:rPr lang="tr-TR" sz="1700" dirty="0">
                <a:latin typeface="Arial" panose="020B0604020202020204" pitchFamily="34" charset="0"/>
                <a:cs typeface="Arial" panose="020B0604020202020204" pitchFamily="34" charset="0"/>
              </a:rPr>
              <a:t>Küçük istisnalar dışında programlama dillerinin sözdizimi Type-2 – Bağlamdan Bağımsız Gramer sınıfındadır. </a:t>
            </a:r>
          </a:p>
          <a:p>
            <a:pPr marL="285750" indent="-285750">
              <a:buSzPct val="100000"/>
              <a:buFont typeface="Wingdings" panose="05000000000000000000" pitchFamily="2" charset="2"/>
              <a:buChar char="q"/>
            </a:pPr>
            <a:r>
              <a:rPr lang="tr-TR" sz="1700" dirty="0">
                <a:latin typeface="Arial" panose="020B0604020202020204" pitchFamily="34" charset="0"/>
                <a:cs typeface="Arial" panose="020B0604020202020204" pitchFamily="34" charset="0"/>
              </a:rPr>
              <a:t>Dil üreticileri, doğal dillerin söz </a:t>
            </a:r>
            <a:r>
              <a:rPr lang="tr-TR" sz="1700" dirty="0" err="1">
                <a:latin typeface="Arial" panose="020B0604020202020204" pitchFamily="34" charset="0"/>
                <a:cs typeface="Arial" panose="020B0604020202020204" pitchFamily="34" charset="0"/>
              </a:rPr>
              <a:t>dizimini</a:t>
            </a:r>
            <a:r>
              <a:rPr lang="tr-TR" sz="1700" dirty="0">
                <a:latin typeface="Arial" panose="020B0604020202020204" pitchFamily="34" charset="0"/>
                <a:cs typeface="Arial" panose="020B0604020202020204" pitchFamily="34" charset="0"/>
              </a:rPr>
              <a:t> tanımlama için kullandılar</a:t>
            </a: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600200" y="114300"/>
            <a:ext cx="6115050" cy="1028700"/>
          </a:xfrm>
        </p:spPr>
        <p:txBody>
          <a:bodyPr/>
          <a:lstStyle/>
          <a:p>
            <a:r>
              <a:rPr lang="tr-TR" sz="2400"/>
              <a:t>İçerik Bağımsız (Context Free) Gramer</a:t>
            </a:r>
            <a:endParaRPr lang="en-US" sz="2400"/>
          </a:p>
        </p:txBody>
      </p:sp>
      <p:sp>
        <p:nvSpPr>
          <p:cNvPr id="29699" name="Rectangle 3"/>
          <p:cNvSpPr>
            <a:spLocks noGrp="1" noChangeArrowheads="1"/>
          </p:cNvSpPr>
          <p:nvPr>
            <p:ph type="body" idx="1"/>
          </p:nvPr>
        </p:nvSpPr>
        <p:spPr/>
        <p:txBody>
          <a:bodyPr/>
          <a:lstStyle/>
          <a:p>
            <a:r>
              <a:rPr lang="tr-TR" b="1"/>
              <a:t>Gramer</a:t>
            </a:r>
            <a:r>
              <a:rPr lang="tr-TR"/>
              <a:t>, </a:t>
            </a:r>
            <a:r>
              <a:rPr lang="en-US"/>
              <a:t>bir programlama dilinin metinsel (somut) sözdizimini </a:t>
            </a:r>
            <a:r>
              <a:rPr lang="tr-TR"/>
              <a:t> </a:t>
            </a:r>
            <a:r>
              <a:rPr lang="en-US"/>
              <a:t>açıklamak için kullanılan bir </a:t>
            </a:r>
            <a:r>
              <a:rPr lang="tr-TR"/>
              <a:t>g</a:t>
            </a:r>
            <a:r>
              <a:rPr lang="en-US"/>
              <a:t>österimdir. </a:t>
            </a:r>
            <a:endParaRPr lang="tr-TR"/>
          </a:p>
          <a:p>
            <a:r>
              <a:rPr lang="en-US"/>
              <a:t>Gramerler, anahtar kelimelerin ve noktalama işaretlerinin yerleri gibi metinsel ayrıntılar da dahil olmak üzere, bir dizi kuraldan oluşur.</a:t>
            </a:r>
          </a:p>
        </p:txBody>
      </p:sp>
      <p:pic>
        <p:nvPicPr>
          <p:cNvPr id="29700"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393157" y="3564732"/>
            <a:ext cx="4407694" cy="1293019"/>
          </a:xfrm>
          <a:prstGeom prst="rect">
            <a:avLst/>
          </a:prstGeom>
          <a:noFill/>
          <a:ln w="9525">
            <a:noFill/>
            <a:miter lim="800000"/>
            <a:headEnd/>
            <a:tailEnd/>
          </a:ln>
        </p:spPr>
      </p:pic>
      <p:sp>
        <p:nvSpPr>
          <p:cNvPr id="6" name="5 Slayt Numarası Yer Tutucusu"/>
          <p:cNvSpPr>
            <a:spLocks noGrp="1"/>
          </p:cNvSpPr>
          <p:nvPr>
            <p:ph type="sldNum" sz="quarter" idx="11"/>
          </p:nvPr>
        </p:nvSpPr>
        <p:spPr/>
        <p:txBody>
          <a:bodyPr/>
          <a:lstStyle/>
          <a:p>
            <a:pPr>
              <a:defRPr/>
            </a:pPr>
            <a:fld id="{AAF9AE46-6AE5-4089-8131-FBA77724B0BF}" type="slidenum">
              <a:rPr lang="en-US"/>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3"/>
          <p:cNvGrpSpPr>
            <a:grpSpLocks/>
          </p:cNvGrpSpPr>
          <p:nvPr/>
        </p:nvGrpSpPr>
        <p:grpSpPr bwMode="auto">
          <a:xfrm>
            <a:off x="1371600" y="2703909"/>
            <a:ext cx="3739753" cy="2175271"/>
            <a:chOff x="192" y="2319"/>
            <a:chExt cx="3141" cy="1827"/>
          </a:xfrm>
        </p:grpSpPr>
        <p:sp>
          <p:nvSpPr>
            <p:cNvPr id="30775" name="AutoShape 54"/>
            <p:cNvSpPr>
              <a:spLocks noChangeArrowheads="1"/>
            </p:cNvSpPr>
            <p:nvPr/>
          </p:nvSpPr>
          <p:spPr bwMode="auto">
            <a:xfrm>
              <a:off x="2440" y="2319"/>
              <a:ext cx="228" cy="282"/>
            </a:xfrm>
            <a:prstGeom prst="downArrow">
              <a:avLst>
                <a:gd name="adj1" fmla="val 50000"/>
                <a:gd name="adj2" fmla="val 42188"/>
              </a:avLst>
            </a:prstGeom>
            <a:noFill/>
            <a:ln w="9525">
              <a:solidFill>
                <a:schemeClr val="tx1"/>
              </a:solidFill>
              <a:miter lim="800000"/>
              <a:headEnd/>
              <a:tailEnd/>
            </a:ln>
          </p:spPr>
          <p:txBody>
            <a:bodyPr wrap="none" lIns="67500" tIns="35100" rIns="67500" bIns="35100" anchor="ctr">
              <a:spAutoFit/>
            </a:bodyPr>
            <a:lstStyle/>
            <a:p>
              <a:endParaRPr lang="tr-TR" sz="1350"/>
            </a:p>
          </p:txBody>
        </p:sp>
        <p:sp>
          <p:nvSpPr>
            <p:cNvPr id="30776" name="AutoShape 55"/>
            <p:cNvSpPr>
              <a:spLocks noChangeArrowheads="1"/>
            </p:cNvSpPr>
            <p:nvPr/>
          </p:nvSpPr>
          <p:spPr bwMode="auto">
            <a:xfrm>
              <a:off x="2440" y="2943"/>
              <a:ext cx="228" cy="282"/>
            </a:xfrm>
            <a:prstGeom prst="downArrow">
              <a:avLst>
                <a:gd name="adj1" fmla="val 50000"/>
                <a:gd name="adj2" fmla="val 42188"/>
              </a:avLst>
            </a:prstGeom>
            <a:noFill/>
            <a:ln w="9525">
              <a:solidFill>
                <a:schemeClr val="tx1"/>
              </a:solidFill>
              <a:miter lim="800000"/>
              <a:headEnd/>
              <a:tailEnd/>
            </a:ln>
          </p:spPr>
          <p:txBody>
            <a:bodyPr wrap="none" lIns="67500" tIns="35100" rIns="67500" bIns="35100" anchor="ctr">
              <a:spAutoFit/>
            </a:bodyPr>
            <a:lstStyle/>
            <a:p>
              <a:endParaRPr lang="tr-TR" sz="1350"/>
            </a:p>
          </p:txBody>
        </p:sp>
        <p:sp>
          <p:nvSpPr>
            <p:cNvPr id="16425" name="Text Box 57"/>
            <p:cNvSpPr txBox="1">
              <a:spLocks noChangeArrowheads="1"/>
            </p:cNvSpPr>
            <p:nvPr/>
          </p:nvSpPr>
          <p:spPr bwMode="auto">
            <a:xfrm>
              <a:off x="1882" y="2640"/>
              <a:ext cx="983" cy="234"/>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lIns="67500" tIns="35100" rIns="67500" bIns="35100">
              <a:spAutoFit/>
            </a:bodyPr>
            <a:lstStyle/>
            <a:p>
              <a:pPr algn="ctr">
                <a:defRPr/>
              </a:pPr>
              <a:r>
                <a:rPr lang="tr-TR" sz="1350" dirty="0">
                  <a:latin typeface="Times New Roman" pitchFamily="18" charset="0"/>
                </a:rPr>
                <a:t>Sentaks Analiz</a:t>
              </a:r>
              <a:endParaRPr lang="de-AT" sz="1350" dirty="0">
                <a:latin typeface="Times New Roman" pitchFamily="18" charset="0"/>
              </a:endParaRPr>
            </a:p>
          </p:txBody>
        </p:sp>
        <p:sp>
          <p:nvSpPr>
            <p:cNvPr id="30780" name="Text Box 58"/>
            <p:cNvSpPr txBox="1">
              <a:spLocks noChangeArrowheads="1"/>
            </p:cNvSpPr>
            <p:nvPr/>
          </p:nvSpPr>
          <p:spPr bwMode="auto">
            <a:xfrm>
              <a:off x="192" y="3312"/>
              <a:ext cx="943" cy="234"/>
            </a:xfrm>
            <a:prstGeom prst="rect">
              <a:avLst/>
            </a:prstGeom>
            <a:noFill/>
            <a:ln w="9525">
              <a:noFill/>
              <a:miter lim="800000"/>
              <a:headEnd/>
              <a:tailEnd/>
            </a:ln>
          </p:spPr>
          <p:txBody>
            <a:bodyPr wrap="none" lIns="67500" tIns="35100" rIns="67500" bIns="35100">
              <a:spAutoFit/>
            </a:bodyPr>
            <a:lstStyle/>
            <a:p>
              <a:r>
                <a:rPr lang="tr-TR" sz="1350" b="1" i="1" dirty="0">
                  <a:latin typeface="Times New Roman" pitchFamily="18" charset="0"/>
                </a:rPr>
                <a:t>Sentaks ağacı</a:t>
              </a:r>
              <a:endParaRPr lang="de-AT" sz="1350" b="1" i="1" dirty="0">
                <a:latin typeface="Times New Roman" pitchFamily="18" charset="0"/>
              </a:endParaRPr>
            </a:p>
          </p:txBody>
        </p:sp>
        <p:sp>
          <p:nvSpPr>
            <p:cNvPr id="30781" name="Text Box 59"/>
            <p:cNvSpPr txBox="1">
              <a:spLocks noChangeArrowheads="1"/>
            </p:cNvSpPr>
            <p:nvPr/>
          </p:nvSpPr>
          <p:spPr bwMode="auto">
            <a:xfrm>
              <a:off x="1847" y="3951"/>
              <a:ext cx="1486" cy="195"/>
            </a:xfrm>
            <a:prstGeom prst="rect">
              <a:avLst/>
            </a:prstGeom>
            <a:noFill/>
            <a:ln w="9525">
              <a:noFill/>
              <a:miter lim="800000"/>
              <a:headEnd/>
              <a:tailEnd/>
            </a:ln>
          </p:spPr>
          <p:txBody>
            <a:bodyPr wrap="none" lIns="67500" tIns="35100" rIns="67500" bIns="35100">
              <a:spAutoFit/>
            </a:bodyPr>
            <a:lstStyle/>
            <a:p>
              <a:r>
                <a:rPr lang="de-AT" sz="1050">
                  <a:latin typeface="Times New Roman" pitchFamily="18" charset="0"/>
                </a:rPr>
                <a:t>ident = number * ident + ident</a:t>
              </a:r>
            </a:p>
          </p:txBody>
        </p:sp>
        <p:sp>
          <p:nvSpPr>
            <p:cNvPr id="30782" name="Text Box 60"/>
            <p:cNvSpPr txBox="1">
              <a:spLocks noChangeArrowheads="1"/>
            </p:cNvSpPr>
            <p:nvPr/>
          </p:nvSpPr>
          <p:spPr bwMode="auto">
            <a:xfrm>
              <a:off x="2463" y="3671"/>
              <a:ext cx="358" cy="195"/>
            </a:xfrm>
            <a:prstGeom prst="rect">
              <a:avLst/>
            </a:prstGeom>
            <a:noFill/>
            <a:ln w="9525">
              <a:noFill/>
              <a:miter lim="800000"/>
              <a:headEnd/>
              <a:tailEnd/>
            </a:ln>
          </p:spPr>
          <p:txBody>
            <a:bodyPr wrap="none" lIns="67500" tIns="35100" rIns="67500" bIns="35100">
              <a:spAutoFit/>
            </a:bodyPr>
            <a:lstStyle/>
            <a:p>
              <a:r>
                <a:rPr lang="de-AT" sz="1050">
                  <a:latin typeface="Times New Roman" pitchFamily="18" charset="0"/>
                </a:rPr>
                <a:t>Term</a:t>
              </a:r>
            </a:p>
          </p:txBody>
        </p:sp>
        <p:sp>
          <p:nvSpPr>
            <p:cNvPr id="30783" name="Line 61"/>
            <p:cNvSpPr>
              <a:spLocks noChangeShapeType="1"/>
            </p:cNvSpPr>
            <p:nvPr/>
          </p:nvSpPr>
          <p:spPr bwMode="auto">
            <a:xfrm>
              <a:off x="2376" y="3880"/>
              <a:ext cx="448" cy="0"/>
            </a:xfrm>
            <a:prstGeom prst="line">
              <a:avLst/>
            </a:prstGeom>
            <a:noFill/>
            <a:ln w="9525">
              <a:solidFill>
                <a:schemeClr val="tx1"/>
              </a:solidFill>
              <a:round/>
              <a:headEnd/>
              <a:tailEnd/>
            </a:ln>
          </p:spPr>
          <p:txBody>
            <a:bodyPr wrap="none" lIns="67500" tIns="35100" rIns="67500" bIns="35100">
              <a:spAutoFit/>
            </a:bodyPr>
            <a:lstStyle/>
            <a:p>
              <a:endParaRPr lang="tr-TR" sz="1350"/>
            </a:p>
          </p:txBody>
        </p:sp>
        <p:sp>
          <p:nvSpPr>
            <p:cNvPr id="30784" name="Line 62"/>
            <p:cNvSpPr>
              <a:spLocks noChangeShapeType="1"/>
            </p:cNvSpPr>
            <p:nvPr/>
          </p:nvSpPr>
          <p:spPr bwMode="auto">
            <a:xfrm>
              <a:off x="2376" y="3880"/>
              <a:ext cx="0" cy="104"/>
            </a:xfrm>
            <a:prstGeom prst="line">
              <a:avLst/>
            </a:prstGeom>
            <a:noFill/>
            <a:ln w="9525">
              <a:solidFill>
                <a:schemeClr val="tx1"/>
              </a:solidFill>
              <a:round/>
              <a:headEnd/>
              <a:tailEnd/>
            </a:ln>
          </p:spPr>
          <p:txBody>
            <a:bodyPr wrap="none" lIns="67500" tIns="35100" rIns="67500" bIns="35100">
              <a:spAutoFit/>
            </a:bodyPr>
            <a:lstStyle/>
            <a:p>
              <a:endParaRPr lang="tr-TR" sz="1350"/>
            </a:p>
          </p:txBody>
        </p:sp>
        <p:sp>
          <p:nvSpPr>
            <p:cNvPr id="30785" name="Line 63"/>
            <p:cNvSpPr>
              <a:spLocks noChangeShapeType="1"/>
            </p:cNvSpPr>
            <p:nvPr/>
          </p:nvSpPr>
          <p:spPr bwMode="auto">
            <a:xfrm>
              <a:off x="2648" y="3840"/>
              <a:ext cx="0" cy="144"/>
            </a:xfrm>
            <a:prstGeom prst="line">
              <a:avLst/>
            </a:prstGeom>
            <a:noFill/>
            <a:ln w="9525">
              <a:solidFill>
                <a:schemeClr val="tx1"/>
              </a:solidFill>
              <a:round/>
              <a:headEnd/>
              <a:tailEnd/>
            </a:ln>
          </p:spPr>
          <p:txBody>
            <a:bodyPr lIns="67500" tIns="35100" rIns="67500" bIns="35100">
              <a:spAutoFit/>
            </a:bodyPr>
            <a:lstStyle/>
            <a:p>
              <a:endParaRPr lang="tr-TR" sz="1350"/>
            </a:p>
          </p:txBody>
        </p:sp>
        <p:sp>
          <p:nvSpPr>
            <p:cNvPr id="30786" name="Line 64"/>
            <p:cNvSpPr>
              <a:spLocks noChangeShapeType="1"/>
            </p:cNvSpPr>
            <p:nvPr/>
          </p:nvSpPr>
          <p:spPr bwMode="auto">
            <a:xfrm>
              <a:off x="2824" y="3880"/>
              <a:ext cx="0" cy="104"/>
            </a:xfrm>
            <a:prstGeom prst="line">
              <a:avLst/>
            </a:prstGeom>
            <a:noFill/>
            <a:ln w="9525">
              <a:solidFill>
                <a:schemeClr val="tx1"/>
              </a:solidFill>
              <a:round/>
              <a:headEnd/>
              <a:tailEnd/>
            </a:ln>
          </p:spPr>
          <p:txBody>
            <a:bodyPr wrap="none" lIns="67500" tIns="35100" rIns="67500" bIns="35100">
              <a:spAutoFit/>
            </a:bodyPr>
            <a:lstStyle/>
            <a:p>
              <a:endParaRPr lang="tr-TR" sz="1350"/>
            </a:p>
          </p:txBody>
        </p:sp>
        <p:sp>
          <p:nvSpPr>
            <p:cNvPr id="30787" name="Line 65"/>
            <p:cNvSpPr>
              <a:spLocks noChangeShapeType="1"/>
            </p:cNvSpPr>
            <p:nvPr/>
          </p:nvSpPr>
          <p:spPr bwMode="auto">
            <a:xfrm>
              <a:off x="2640" y="3648"/>
              <a:ext cx="0" cy="72"/>
            </a:xfrm>
            <a:prstGeom prst="line">
              <a:avLst/>
            </a:prstGeom>
            <a:noFill/>
            <a:ln w="9525">
              <a:solidFill>
                <a:schemeClr val="tx1"/>
              </a:solidFill>
              <a:round/>
              <a:headEnd/>
              <a:tailEnd/>
            </a:ln>
          </p:spPr>
          <p:txBody>
            <a:bodyPr wrap="none" lIns="67500" tIns="35100" rIns="67500" bIns="35100">
              <a:spAutoFit/>
            </a:bodyPr>
            <a:lstStyle/>
            <a:p>
              <a:endParaRPr lang="tr-TR" sz="1350"/>
            </a:p>
          </p:txBody>
        </p:sp>
        <p:sp>
          <p:nvSpPr>
            <p:cNvPr id="30788" name="Line 66"/>
            <p:cNvSpPr>
              <a:spLocks noChangeShapeType="1"/>
            </p:cNvSpPr>
            <p:nvPr/>
          </p:nvSpPr>
          <p:spPr bwMode="auto">
            <a:xfrm>
              <a:off x="2640" y="3648"/>
              <a:ext cx="504" cy="0"/>
            </a:xfrm>
            <a:prstGeom prst="line">
              <a:avLst/>
            </a:prstGeom>
            <a:noFill/>
            <a:ln w="9525">
              <a:solidFill>
                <a:schemeClr val="tx1"/>
              </a:solidFill>
              <a:round/>
              <a:headEnd/>
              <a:tailEnd/>
            </a:ln>
          </p:spPr>
          <p:txBody>
            <a:bodyPr wrap="none" lIns="67500" tIns="35100" rIns="67500" bIns="35100">
              <a:spAutoFit/>
            </a:bodyPr>
            <a:lstStyle/>
            <a:p>
              <a:endParaRPr lang="tr-TR" sz="1350"/>
            </a:p>
          </p:txBody>
        </p:sp>
        <p:sp>
          <p:nvSpPr>
            <p:cNvPr id="30789" name="Line 67"/>
            <p:cNvSpPr>
              <a:spLocks noChangeShapeType="1"/>
            </p:cNvSpPr>
            <p:nvPr/>
          </p:nvSpPr>
          <p:spPr bwMode="auto">
            <a:xfrm>
              <a:off x="3152" y="3648"/>
              <a:ext cx="0" cy="344"/>
            </a:xfrm>
            <a:prstGeom prst="line">
              <a:avLst/>
            </a:prstGeom>
            <a:noFill/>
            <a:ln w="9525">
              <a:solidFill>
                <a:schemeClr val="tx1"/>
              </a:solidFill>
              <a:round/>
              <a:headEnd/>
              <a:tailEnd/>
            </a:ln>
          </p:spPr>
          <p:txBody>
            <a:bodyPr wrap="none" lIns="67500" tIns="35100" rIns="67500" bIns="35100">
              <a:spAutoFit/>
            </a:bodyPr>
            <a:lstStyle/>
            <a:p>
              <a:endParaRPr lang="tr-TR" sz="1350"/>
            </a:p>
          </p:txBody>
        </p:sp>
        <p:sp>
          <p:nvSpPr>
            <p:cNvPr id="30790" name="Line 68"/>
            <p:cNvSpPr>
              <a:spLocks noChangeShapeType="1"/>
            </p:cNvSpPr>
            <p:nvPr/>
          </p:nvSpPr>
          <p:spPr bwMode="auto">
            <a:xfrm>
              <a:off x="2984" y="3592"/>
              <a:ext cx="0" cy="400"/>
            </a:xfrm>
            <a:prstGeom prst="line">
              <a:avLst/>
            </a:prstGeom>
            <a:noFill/>
            <a:ln w="9525">
              <a:solidFill>
                <a:schemeClr val="tx1"/>
              </a:solidFill>
              <a:round/>
              <a:headEnd/>
              <a:tailEnd/>
            </a:ln>
          </p:spPr>
          <p:txBody>
            <a:bodyPr lIns="67500" tIns="35100" rIns="67500" bIns="35100">
              <a:spAutoFit/>
            </a:bodyPr>
            <a:lstStyle/>
            <a:p>
              <a:endParaRPr lang="tr-TR" sz="1350"/>
            </a:p>
          </p:txBody>
        </p:sp>
        <p:sp>
          <p:nvSpPr>
            <p:cNvPr id="30791" name="Text Box 69"/>
            <p:cNvSpPr txBox="1">
              <a:spLocks noChangeArrowheads="1"/>
            </p:cNvSpPr>
            <p:nvPr/>
          </p:nvSpPr>
          <p:spPr bwMode="auto">
            <a:xfrm>
              <a:off x="2591" y="3431"/>
              <a:ext cx="617" cy="195"/>
            </a:xfrm>
            <a:prstGeom prst="rect">
              <a:avLst/>
            </a:prstGeom>
            <a:noFill/>
            <a:ln w="9525">
              <a:noFill/>
              <a:miter lim="800000"/>
              <a:headEnd/>
              <a:tailEnd/>
            </a:ln>
          </p:spPr>
          <p:txBody>
            <a:bodyPr wrap="none" lIns="67500" tIns="35100" rIns="67500" bIns="35100">
              <a:spAutoFit/>
            </a:bodyPr>
            <a:lstStyle/>
            <a:p>
              <a:r>
                <a:rPr lang="de-AT" sz="1050">
                  <a:latin typeface="Times New Roman" pitchFamily="18" charset="0"/>
                </a:rPr>
                <a:t>Expression</a:t>
              </a:r>
            </a:p>
          </p:txBody>
        </p:sp>
        <p:sp>
          <p:nvSpPr>
            <p:cNvPr id="30792" name="Line 70"/>
            <p:cNvSpPr>
              <a:spLocks noChangeShapeType="1"/>
            </p:cNvSpPr>
            <p:nvPr/>
          </p:nvSpPr>
          <p:spPr bwMode="auto">
            <a:xfrm flipV="1">
              <a:off x="2984" y="3408"/>
              <a:ext cx="0" cy="56"/>
            </a:xfrm>
            <a:prstGeom prst="line">
              <a:avLst/>
            </a:prstGeom>
            <a:noFill/>
            <a:ln w="9525">
              <a:solidFill>
                <a:schemeClr val="tx1"/>
              </a:solidFill>
              <a:round/>
              <a:headEnd/>
              <a:tailEnd/>
            </a:ln>
          </p:spPr>
          <p:txBody>
            <a:bodyPr wrap="none" lIns="67500" tIns="35100" rIns="67500" bIns="35100">
              <a:spAutoFit/>
            </a:bodyPr>
            <a:lstStyle/>
            <a:p>
              <a:endParaRPr lang="tr-TR" sz="1350"/>
            </a:p>
          </p:txBody>
        </p:sp>
        <p:sp>
          <p:nvSpPr>
            <p:cNvPr id="30793" name="Line 71"/>
            <p:cNvSpPr>
              <a:spLocks noChangeShapeType="1"/>
            </p:cNvSpPr>
            <p:nvPr/>
          </p:nvSpPr>
          <p:spPr bwMode="auto">
            <a:xfrm flipH="1">
              <a:off x="2008" y="3408"/>
              <a:ext cx="976" cy="0"/>
            </a:xfrm>
            <a:prstGeom prst="line">
              <a:avLst/>
            </a:prstGeom>
            <a:noFill/>
            <a:ln w="9525">
              <a:solidFill>
                <a:schemeClr val="tx1"/>
              </a:solidFill>
              <a:round/>
              <a:headEnd/>
              <a:tailEnd/>
            </a:ln>
          </p:spPr>
          <p:txBody>
            <a:bodyPr wrap="none" lIns="67500" tIns="35100" rIns="67500" bIns="35100">
              <a:spAutoFit/>
            </a:bodyPr>
            <a:lstStyle/>
            <a:p>
              <a:endParaRPr lang="tr-TR" sz="1350"/>
            </a:p>
          </p:txBody>
        </p:sp>
        <p:sp>
          <p:nvSpPr>
            <p:cNvPr id="30794" name="Line 72"/>
            <p:cNvSpPr>
              <a:spLocks noChangeShapeType="1"/>
            </p:cNvSpPr>
            <p:nvPr/>
          </p:nvSpPr>
          <p:spPr bwMode="auto">
            <a:xfrm>
              <a:off x="2008" y="3408"/>
              <a:ext cx="0" cy="576"/>
            </a:xfrm>
            <a:prstGeom prst="line">
              <a:avLst/>
            </a:prstGeom>
            <a:noFill/>
            <a:ln w="9525">
              <a:solidFill>
                <a:schemeClr val="tx1"/>
              </a:solidFill>
              <a:round/>
              <a:headEnd/>
              <a:tailEnd/>
            </a:ln>
          </p:spPr>
          <p:txBody>
            <a:bodyPr wrap="none" lIns="67500" tIns="35100" rIns="67500" bIns="35100">
              <a:spAutoFit/>
            </a:bodyPr>
            <a:lstStyle/>
            <a:p>
              <a:endParaRPr lang="tr-TR" sz="1350"/>
            </a:p>
          </p:txBody>
        </p:sp>
        <p:sp>
          <p:nvSpPr>
            <p:cNvPr id="30795" name="Line 73"/>
            <p:cNvSpPr>
              <a:spLocks noChangeShapeType="1"/>
            </p:cNvSpPr>
            <p:nvPr/>
          </p:nvSpPr>
          <p:spPr bwMode="auto">
            <a:xfrm>
              <a:off x="2184" y="3408"/>
              <a:ext cx="0" cy="576"/>
            </a:xfrm>
            <a:prstGeom prst="line">
              <a:avLst/>
            </a:prstGeom>
            <a:noFill/>
            <a:ln w="9525">
              <a:solidFill>
                <a:schemeClr val="tx1"/>
              </a:solidFill>
              <a:round/>
              <a:headEnd/>
              <a:tailEnd/>
            </a:ln>
          </p:spPr>
          <p:txBody>
            <a:bodyPr wrap="none" lIns="67500" tIns="35100" rIns="67500" bIns="35100">
              <a:spAutoFit/>
            </a:bodyPr>
            <a:lstStyle/>
            <a:p>
              <a:endParaRPr lang="tr-TR" sz="1350"/>
            </a:p>
          </p:txBody>
        </p:sp>
        <p:sp>
          <p:nvSpPr>
            <p:cNvPr id="30796" name="Line 74"/>
            <p:cNvSpPr>
              <a:spLocks noChangeShapeType="1"/>
            </p:cNvSpPr>
            <p:nvPr/>
          </p:nvSpPr>
          <p:spPr bwMode="auto">
            <a:xfrm>
              <a:off x="2480" y="3360"/>
              <a:ext cx="0" cy="48"/>
            </a:xfrm>
            <a:prstGeom prst="line">
              <a:avLst/>
            </a:prstGeom>
            <a:noFill/>
            <a:ln w="9525">
              <a:solidFill>
                <a:schemeClr val="tx1"/>
              </a:solidFill>
              <a:round/>
              <a:headEnd/>
              <a:tailEnd/>
            </a:ln>
          </p:spPr>
          <p:txBody>
            <a:bodyPr wrap="none" lIns="67500" tIns="35100" rIns="67500" bIns="35100">
              <a:spAutoFit/>
            </a:bodyPr>
            <a:lstStyle/>
            <a:p>
              <a:endParaRPr lang="tr-TR" sz="1350"/>
            </a:p>
          </p:txBody>
        </p:sp>
        <p:sp>
          <p:nvSpPr>
            <p:cNvPr id="30797" name="Text Box 75"/>
            <p:cNvSpPr txBox="1">
              <a:spLocks noChangeArrowheads="1"/>
            </p:cNvSpPr>
            <p:nvPr/>
          </p:nvSpPr>
          <p:spPr bwMode="auto">
            <a:xfrm>
              <a:off x="2199" y="3175"/>
              <a:ext cx="564" cy="195"/>
            </a:xfrm>
            <a:prstGeom prst="rect">
              <a:avLst/>
            </a:prstGeom>
            <a:noFill/>
            <a:ln w="9525">
              <a:noFill/>
              <a:miter lim="800000"/>
              <a:headEnd/>
              <a:tailEnd/>
            </a:ln>
          </p:spPr>
          <p:txBody>
            <a:bodyPr wrap="none" lIns="67500" tIns="35100" rIns="67500" bIns="35100">
              <a:spAutoFit/>
            </a:bodyPr>
            <a:lstStyle/>
            <a:p>
              <a:r>
                <a:rPr lang="de-AT" sz="1050" dirty="0">
                  <a:latin typeface="Times New Roman" pitchFamily="18" charset="0"/>
                </a:rPr>
                <a:t>Statement</a:t>
              </a:r>
            </a:p>
          </p:txBody>
        </p:sp>
      </p:grpSp>
      <p:sp>
        <p:nvSpPr>
          <p:cNvPr id="30723" name="Text Box 3"/>
          <p:cNvSpPr txBox="1">
            <a:spLocks noChangeArrowheads="1"/>
          </p:cNvSpPr>
          <p:nvPr/>
        </p:nvSpPr>
        <p:spPr bwMode="auto">
          <a:xfrm>
            <a:off x="1257301" y="571501"/>
            <a:ext cx="1151020" cy="278635"/>
          </a:xfrm>
          <a:prstGeom prst="rect">
            <a:avLst/>
          </a:prstGeom>
          <a:noFill/>
          <a:ln w="9525">
            <a:noFill/>
            <a:miter lim="800000"/>
            <a:headEnd/>
            <a:tailEnd/>
          </a:ln>
        </p:spPr>
        <p:txBody>
          <a:bodyPr wrap="none" lIns="67500" tIns="35100" rIns="67500" bIns="35100">
            <a:spAutoFit/>
          </a:bodyPr>
          <a:lstStyle/>
          <a:p>
            <a:r>
              <a:rPr lang="tr-TR" sz="1350" b="1" i="1" dirty="0">
                <a:latin typeface="Times New Roman" pitchFamily="18" charset="0"/>
              </a:rPr>
              <a:t>Karakter akışı</a:t>
            </a:r>
            <a:endParaRPr lang="de-AT" sz="1350" b="1" i="1" dirty="0">
              <a:latin typeface="Times New Roman" pitchFamily="18" charset="0"/>
            </a:endParaRPr>
          </a:p>
        </p:txBody>
      </p:sp>
      <p:sp>
        <p:nvSpPr>
          <p:cNvPr id="30724" name="Line 4"/>
          <p:cNvSpPr>
            <a:spLocks noChangeShapeType="1"/>
          </p:cNvSpPr>
          <p:nvPr/>
        </p:nvSpPr>
        <p:spPr bwMode="auto">
          <a:xfrm>
            <a:off x="3112294" y="827485"/>
            <a:ext cx="2193131" cy="0"/>
          </a:xfrm>
          <a:prstGeom prst="line">
            <a:avLst/>
          </a:prstGeom>
          <a:noFill/>
          <a:ln w="9525">
            <a:solidFill>
              <a:schemeClr val="tx1"/>
            </a:solidFill>
            <a:round/>
            <a:headEnd/>
            <a:tailEnd/>
          </a:ln>
        </p:spPr>
        <p:txBody>
          <a:bodyPr lIns="67500" tIns="35100" rIns="67500" bIns="35100">
            <a:spAutoFit/>
          </a:bodyPr>
          <a:lstStyle/>
          <a:p>
            <a:endParaRPr lang="tr-TR" sz="1350" b="1"/>
          </a:p>
        </p:txBody>
      </p:sp>
      <p:sp>
        <p:nvSpPr>
          <p:cNvPr id="30725" name="Line 5"/>
          <p:cNvSpPr>
            <a:spLocks noChangeShapeType="1"/>
          </p:cNvSpPr>
          <p:nvPr/>
        </p:nvSpPr>
        <p:spPr bwMode="auto">
          <a:xfrm flipV="1">
            <a:off x="3115866" y="778669"/>
            <a:ext cx="0" cy="48816"/>
          </a:xfrm>
          <a:prstGeom prst="line">
            <a:avLst/>
          </a:prstGeom>
          <a:noFill/>
          <a:ln w="9525">
            <a:solidFill>
              <a:schemeClr val="tx1"/>
            </a:solidFill>
            <a:round/>
            <a:headEnd/>
            <a:tailEnd/>
          </a:ln>
        </p:spPr>
        <p:txBody>
          <a:bodyPr lIns="67500" tIns="35100" rIns="67500" bIns="35100">
            <a:spAutoFit/>
          </a:bodyPr>
          <a:lstStyle/>
          <a:p>
            <a:endParaRPr lang="tr-TR" sz="1350" b="1"/>
          </a:p>
        </p:txBody>
      </p:sp>
      <p:sp>
        <p:nvSpPr>
          <p:cNvPr id="30726" name="Line 6"/>
          <p:cNvSpPr>
            <a:spLocks noChangeShapeType="1"/>
          </p:cNvSpPr>
          <p:nvPr/>
        </p:nvSpPr>
        <p:spPr bwMode="auto">
          <a:xfrm flipV="1">
            <a:off x="3237310" y="778669"/>
            <a:ext cx="0" cy="48816"/>
          </a:xfrm>
          <a:prstGeom prst="line">
            <a:avLst/>
          </a:prstGeom>
          <a:noFill/>
          <a:ln w="9525">
            <a:solidFill>
              <a:schemeClr val="tx1"/>
            </a:solidFill>
            <a:round/>
            <a:headEnd/>
            <a:tailEnd/>
          </a:ln>
        </p:spPr>
        <p:txBody>
          <a:bodyPr lIns="67500" tIns="35100" rIns="67500" bIns="35100">
            <a:spAutoFit/>
          </a:bodyPr>
          <a:lstStyle/>
          <a:p>
            <a:endParaRPr lang="tr-TR" sz="1350" b="1"/>
          </a:p>
        </p:txBody>
      </p:sp>
      <p:sp>
        <p:nvSpPr>
          <p:cNvPr id="30727" name="Text Box 7"/>
          <p:cNvSpPr txBox="1">
            <a:spLocks noChangeArrowheads="1"/>
          </p:cNvSpPr>
          <p:nvPr/>
        </p:nvSpPr>
        <p:spPr bwMode="auto">
          <a:xfrm>
            <a:off x="3134916" y="610791"/>
            <a:ext cx="76944" cy="184666"/>
          </a:xfrm>
          <a:prstGeom prst="rect">
            <a:avLst/>
          </a:prstGeom>
          <a:noFill/>
          <a:ln w="9525">
            <a:noFill/>
            <a:miter lim="800000"/>
            <a:headEnd/>
            <a:tailEnd/>
          </a:ln>
        </p:spPr>
        <p:txBody>
          <a:bodyPr wrap="none" lIns="0" tIns="0" rIns="0" bIns="0">
            <a:spAutoFit/>
          </a:bodyPr>
          <a:lstStyle/>
          <a:p>
            <a:r>
              <a:rPr lang="de-AT" sz="1200" b="1">
                <a:latin typeface="Times New Roman" pitchFamily="18" charset="0"/>
              </a:rPr>
              <a:t>v</a:t>
            </a:r>
          </a:p>
        </p:txBody>
      </p:sp>
      <p:sp>
        <p:nvSpPr>
          <p:cNvPr id="30728" name="Line 8"/>
          <p:cNvSpPr>
            <a:spLocks noChangeShapeType="1"/>
          </p:cNvSpPr>
          <p:nvPr/>
        </p:nvSpPr>
        <p:spPr bwMode="auto">
          <a:xfrm flipV="1">
            <a:off x="3358754" y="778669"/>
            <a:ext cx="0" cy="48816"/>
          </a:xfrm>
          <a:prstGeom prst="line">
            <a:avLst/>
          </a:prstGeom>
          <a:noFill/>
          <a:ln w="9525">
            <a:solidFill>
              <a:schemeClr val="tx1"/>
            </a:solidFill>
            <a:round/>
            <a:headEnd/>
            <a:tailEnd/>
          </a:ln>
        </p:spPr>
        <p:txBody>
          <a:bodyPr lIns="67500" tIns="35100" rIns="67500" bIns="35100">
            <a:spAutoFit/>
          </a:bodyPr>
          <a:lstStyle/>
          <a:p>
            <a:endParaRPr lang="tr-TR" sz="1350" b="1"/>
          </a:p>
        </p:txBody>
      </p:sp>
      <p:sp>
        <p:nvSpPr>
          <p:cNvPr id="30729" name="Line 9"/>
          <p:cNvSpPr>
            <a:spLocks noChangeShapeType="1"/>
          </p:cNvSpPr>
          <p:nvPr/>
        </p:nvSpPr>
        <p:spPr bwMode="auto">
          <a:xfrm flipV="1">
            <a:off x="3480197" y="778669"/>
            <a:ext cx="0" cy="48816"/>
          </a:xfrm>
          <a:prstGeom prst="line">
            <a:avLst/>
          </a:prstGeom>
          <a:noFill/>
          <a:ln w="9525">
            <a:solidFill>
              <a:schemeClr val="tx1"/>
            </a:solidFill>
            <a:round/>
            <a:headEnd/>
            <a:tailEnd/>
          </a:ln>
        </p:spPr>
        <p:txBody>
          <a:bodyPr lIns="67500" tIns="35100" rIns="67500" bIns="35100">
            <a:spAutoFit/>
          </a:bodyPr>
          <a:lstStyle/>
          <a:p>
            <a:endParaRPr lang="tr-TR" sz="1350" b="1"/>
          </a:p>
        </p:txBody>
      </p:sp>
      <p:sp>
        <p:nvSpPr>
          <p:cNvPr id="30730" name="Text Box 10"/>
          <p:cNvSpPr txBox="1">
            <a:spLocks noChangeArrowheads="1"/>
          </p:cNvSpPr>
          <p:nvPr/>
        </p:nvSpPr>
        <p:spPr bwMode="auto">
          <a:xfrm>
            <a:off x="3259931" y="610791"/>
            <a:ext cx="76944" cy="184666"/>
          </a:xfrm>
          <a:prstGeom prst="rect">
            <a:avLst/>
          </a:prstGeom>
          <a:noFill/>
          <a:ln w="9525">
            <a:noFill/>
            <a:miter lim="800000"/>
            <a:headEnd/>
            <a:tailEnd/>
          </a:ln>
        </p:spPr>
        <p:txBody>
          <a:bodyPr wrap="none" lIns="0" tIns="0" rIns="0" bIns="0">
            <a:spAutoFit/>
          </a:bodyPr>
          <a:lstStyle/>
          <a:p>
            <a:r>
              <a:rPr lang="de-AT" sz="1200" b="1">
                <a:latin typeface="Times New Roman" pitchFamily="18" charset="0"/>
              </a:rPr>
              <a:t>a</a:t>
            </a:r>
          </a:p>
        </p:txBody>
      </p:sp>
      <p:sp>
        <p:nvSpPr>
          <p:cNvPr id="30731" name="Text Box 11"/>
          <p:cNvSpPr txBox="1">
            <a:spLocks noChangeArrowheads="1"/>
          </p:cNvSpPr>
          <p:nvPr/>
        </p:nvSpPr>
        <p:spPr bwMode="auto">
          <a:xfrm>
            <a:off x="3392091" y="610791"/>
            <a:ext cx="43282" cy="184666"/>
          </a:xfrm>
          <a:prstGeom prst="rect">
            <a:avLst/>
          </a:prstGeom>
          <a:noFill/>
          <a:ln w="9525">
            <a:noFill/>
            <a:miter lim="800000"/>
            <a:headEnd/>
            <a:tailEnd/>
          </a:ln>
        </p:spPr>
        <p:txBody>
          <a:bodyPr wrap="none" lIns="0" tIns="0" rIns="0" bIns="0">
            <a:spAutoFit/>
          </a:bodyPr>
          <a:lstStyle/>
          <a:p>
            <a:r>
              <a:rPr lang="de-AT" sz="1200" b="1">
                <a:latin typeface="Times New Roman" pitchFamily="18" charset="0"/>
              </a:rPr>
              <a:t>l</a:t>
            </a:r>
          </a:p>
        </p:txBody>
      </p:sp>
      <p:sp>
        <p:nvSpPr>
          <p:cNvPr id="30732" name="Line 12"/>
          <p:cNvSpPr>
            <a:spLocks noChangeShapeType="1"/>
          </p:cNvSpPr>
          <p:nvPr/>
        </p:nvSpPr>
        <p:spPr bwMode="auto">
          <a:xfrm flipV="1">
            <a:off x="3601641" y="778669"/>
            <a:ext cx="0" cy="48816"/>
          </a:xfrm>
          <a:prstGeom prst="line">
            <a:avLst/>
          </a:prstGeom>
          <a:noFill/>
          <a:ln w="9525">
            <a:solidFill>
              <a:schemeClr val="tx1"/>
            </a:solidFill>
            <a:round/>
            <a:headEnd/>
            <a:tailEnd/>
          </a:ln>
        </p:spPr>
        <p:txBody>
          <a:bodyPr lIns="67500" tIns="35100" rIns="67500" bIns="35100">
            <a:spAutoFit/>
          </a:bodyPr>
          <a:lstStyle/>
          <a:p>
            <a:endParaRPr lang="tr-TR" sz="1350" b="1"/>
          </a:p>
        </p:txBody>
      </p:sp>
      <p:sp>
        <p:nvSpPr>
          <p:cNvPr id="30733" name="Line 13"/>
          <p:cNvSpPr>
            <a:spLocks noChangeShapeType="1"/>
          </p:cNvSpPr>
          <p:nvPr/>
        </p:nvSpPr>
        <p:spPr bwMode="auto">
          <a:xfrm flipV="1">
            <a:off x="3723085" y="778669"/>
            <a:ext cx="0" cy="48816"/>
          </a:xfrm>
          <a:prstGeom prst="line">
            <a:avLst/>
          </a:prstGeom>
          <a:noFill/>
          <a:ln w="9525">
            <a:solidFill>
              <a:schemeClr val="tx1"/>
            </a:solidFill>
            <a:round/>
            <a:headEnd/>
            <a:tailEnd/>
          </a:ln>
        </p:spPr>
        <p:txBody>
          <a:bodyPr lIns="67500" tIns="35100" rIns="67500" bIns="35100">
            <a:spAutoFit/>
          </a:bodyPr>
          <a:lstStyle/>
          <a:p>
            <a:endParaRPr lang="tr-TR" sz="1350" b="1"/>
          </a:p>
        </p:txBody>
      </p:sp>
      <p:sp>
        <p:nvSpPr>
          <p:cNvPr id="30734" name="Text Box 14"/>
          <p:cNvSpPr txBox="1">
            <a:spLocks noChangeArrowheads="1"/>
          </p:cNvSpPr>
          <p:nvPr/>
        </p:nvSpPr>
        <p:spPr bwMode="auto">
          <a:xfrm>
            <a:off x="3620691" y="610791"/>
            <a:ext cx="88166" cy="184666"/>
          </a:xfrm>
          <a:prstGeom prst="rect">
            <a:avLst/>
          </a:prstGeom>
          <a:noFill/>
          <a:ln w="9525">
            <a:noFill/>
            <a:miter lim="800000"/>
            <a:headEnd/>
            <a:tailEnd/>
          </a:ln>
        </p:spPr>
        <p:txBody>
          <a:bodyPr wrap="none" lIns="0" tIns="0" rIns="0" bIns="0">
            <a:spAutoFit/>
          </a:bodyPr>
          <a:lstStyle/>
          <a:p>
            <a:r>
              <a:rPr lang="de-AT" sz="1200" b="1">
                <a:latin typeface="Times New Roman" pitchFamily="18" charset="0"/>
              </a:rPr>
              <a:t>=</a:t>
            </a:r>
          </a:p>
        </p:txBody>
      </p:sp>
      <p:sp>
        <p:nvSpPr>
          <p:cNvPr id="30735" name="Line 15"/>
          <p:cNvSpPr>
            <a:spLocks noChangeShapeType="1"/>
          </p:cNvSpPr>
          <p:nvPr/>
        </p:nvSpPr>
        <p:spPr bwMode="auto">
          <a:xfrm flipV="1">
            <a:off x="3844529" y="778669"/>
            <a:ext cx="0" cy="48816"/>
          </a:xfrm>
          <a:prstGeom prst="line">
            <a:avLst/>
          </a:prstGeom>
          <a:noFill/>
          <a:ln w="9525">
            <a:solidFill>
              <a:schemeClr val="tx1"/>
            </a:solidFill>
            <a:round/>
            <a:headEnd/>
            <a:tailEnd/>
          </a:ln>
        </p:spPr>
        <p:txBody>
          <a:bodyPr lIns="67500" tIns="35100" rIns="67500" bIns="35100">
            <a:spAutoFit/>
          </a:bodyPr>
          <a:lstStyle/>
          <a:p>
            <a:endParaRPr lang="tr-TR" sz="1350" b="1"/>
          </a:p>
        </p:txBody>
      </p:sp>
      <p:sp>
        <p:nvSpPr>
          <p:cNvPr id="30736" name="Line 16"/>
          <p:cNvSpPr>
            <a:spLocks noChangeShapeType="1"/>
          </p:cNvSpPr>
          <p:nvPr/>
        </p:nvSpPr>
        <p:spPr bwMode="auto">
          <a:xfrm flipV="1">
            <a:off x="3965972" y="778669"/>
            <a:ext cx="0" cy="48816"/>
          </a:xfrm>
          <a:prstGeom prst="line">
            <a:avLst/>
          </a:prstGeom>
          <a:noFill/>
          <a:ln w="9525">
            <a:solidFill>
              <a:schemeClr val="tx1"/>
            </a:solidFill>
            <a:round/>
            <a:headEnd/>
            <a:tailEnd/>
          </a:ln>
        </p:spPr>
        <p:txBody>
          <a:bodyPr lIns="67500" tIns="35100" rIns="67500" bIns="35100">
            <a:spAutoFit/>
          </a:bodyPr>
          <a:lstStyle/>
          <a:p>
            <a:endParaRPr lang="tr-TR" sz="1350" b="1"/>
          </a:p>
        </p:txBody>
      </p:sp>
      <p:sp>
        <p:nvSpPr>
          <p:cNvPr id="30737" name="Text Box 17"/>
          <p:cNvSpPr txBox="1">
            <a:spLocks noChangeArrowheads="1"/>
          </p:cNvSpPr>
          <p:nvPr/>
        </p:nvSpPr>
        <p:spPr bwMode="auto">
          <a:xfrm>
            <a:off x="3985022" y="610791"/>
            <a:ext cx="76944" cy="184666"/>
          </a:xfrm>
          <a:prstGeom prst="rect">
            <a:avLst/>
          </a:prstGeom>
          <a:noFill/>
          <a:ln w="9525">
            <a:noFill/>
            <a:miter lim="800000"/>
            <a:headEnd/>
            <a:tailEnd/>
          </a:ln>
        </p:spPr>
        <p:txBody>
          <a:bodyPr wrap="none" lIns="0" tIns="0" rIns="0" bIns="0">
            <a:spAutoFit/>
          </a:bodyPr>
          <a:lstStyle/>
          <a:p>
            <a:r>
              <a:rPr lang="de-AT" sz="1200" b="1">
                <a:latin typeface="Times New Roman" pitchFamily="18" charset="0"/>
              </a:rPr>
              <a:t>0</a:t>
            </a:r>
          </a:p>
        </p:txBody>
      </p:sp>
      <p:sp>
        <p:nvSpPr>
          <p:cNvPr id="30738" name="Text Box 18"/>
          <p:cNvSpPr txBox="1">
            <a:spLocks noChangeArrowheads="1"/>
          </p:cNvSpPr>
          <p:nvPr/>
        </p:nvSpPr>
        <p:spPr bwMode="auto">
          <a:xfrm>
            <a:off x="3863579" y="610791"/>
            <a:ext cx="76944" cy="184666"/>
          </a:xfrm>
          <a:prstGeom prst="rect">
            <a:avLst/>
          </a:prstGeom>
          <a:noFill/>
          <a:ln w="9525">
            <a:noFill/>
            <a:miter lim="800000"/>
            <a:headEnd/>
            <a:tailEnd/>
          </a:ln>
        </p:spPr>
        <p:txBody>
          <a:bodyPr wrap="none" lIns="0" tIns="0" rIns="0" bIns="0">
            <a:spAutoFit/>
          </a:bodyPr>
          <a:lstStyle/>
          <a:p>
            <a:r>
              <a:rPr lang="de-AT" sz="1200" b="1">
                <a:latin typeface="Times New Roman" pitchFamily="18" charset="0"/>
              </a:rPr>
              <a:t>1</a:t>
            </a:r>
          </a:p>
        </p:txBody>
      </p:sp>
      <p:sp>
        <p:nvSpPr>
          <p:cNvPr id="30739" name="Line 19"/>
          <p:cNvSpPr>
            <a:spLocks noChangeShapeType="1"/>
          </p:cNvSpPr>
          <p:nvPr/>
        </p:nvSpPr>
        <p:spPr bwMode="auto">
          <a:xfrm flipV="1">
            <a:off x="4087416" y="778669"/>
            <a:ext cx="0" cy="48816"/>
          </a:xfrm>
          <a:prstGeom prst="line">
            <a:avLst/>
          </a:prstGeom>
          <a:noFill/>
          <a:ln w="9525">
            <a:solidFill>
              <a:schemeClr val="tx1"/>
            </a:solidFill>
            <a:round/>
            <a:headEnd/>
            <a:tailEnd/>
          </a:ln>
        </p:spPr>
        <p:txBody>
          <a:bodyPr lIns="67500" tIns="35100" rIns="67500" bIns="35100">
            <a:spAutoFit/>
          </a:bodyPr>
          <a:lstStyle/>
          <a:p>
            <a:endParaRPr lang="tr-TR" sz="1350" b="1"/>
          </a:p>
        </p:txBody>
      </p:sp>
      <p:sp>
        <p:nvSpPr>
          <p:cNvPr id="30740" name="Line 20"/>
          <p:cNvSpPr>
            <a:spLocks noChangeShapeType="1"/>
          </p:cNvSpPr>
          <p:nvPr/>
        </p:nvSpPr>
        <p:spPr bwMode="auto">
          <a:xfrm flipV="1">
            <a:off x="4208860" y="778669"/>
            <a:ext cx="0" cy="48816"/>
          </a:xfrm>
          <a:prstGeom prst="line">
            <a:avLst/>
          </a:prstGeom>
          <a:noFill/>
          <a:ln w="9525">
            <a:solidFill>
              <a:schemeClr val="tx1"/>
            </a:solidFill>
            <a:round/>
            <a:headEnd/>
            <a:tailEnd/>
          </a:ln>
        </p:spPr>
        <p:txBody>
          <a:bodyPr lIns="67500" tIns="35100" rIns="67500" bIns="35100">
            <a:spAutoFit/>
          </a:bodyPr>
          <a:lstStyle/>
          <a:p>
            <a:endParaRPr lang="tr-TR" sz="1350" b="1"/>
          </a:p>
        </p:txBody>
      </p:sp>
      <p:sp>
        <p:nvSpPr>
          <p:cNvPr id="30741" name="Line 21"/>
          <p:cNvSpPr>
            <a:spLocks noChangeShapeType="1"/>
          </p:cNvSpPr>
          <p:nvPr/>
        </p:nvSpPr>
        <p:spPr bwMode="auto">
          <a:xfrm flipV="1">
            <a:off x="4330304" y="778669"/>
            <a:ext cx="0" cy="48816"/>
          </a:xfrm>
          <a:prstGeom prst="line">
            <a:avLst/>
          </a:prstGeom>
          <a:noFill/>
          <a:ln w="9525">
            <a:solidFill>
              <a:schemeClr val="tx1"/>
            </a:solidFill>
            <a:round/>
            <a:headEnd/>
            <a:tailEnd/>
          </a:ln>
        </p:spPr>
        <p:txBody>
          <a:bodyPr lIns="67500" tIns="35100" rIns="67500" bIns="35100">
            <a:spAutoFit/>
          </a:bodyPr>
          <a:lstStyle/>
          <a:p>
            <a:endParaRPr lang="tr-TR" sz="1350" b="1"/>
          </a:p>
        </p:txBody>
      </p:sp>
      <p:sp>
        <p:nvSpPr>
          <p:cNvPr id="30742" name="Line 22"/>
          <p:cNvSpPr>
            <a:spLocks noChangeShapeType="1"/>
          </p:cNvSpPr>
          <p:nvPr/>
        </p:nvSpPr>
        <p:spPr bwMode="auto">
          <a:xfrm flipV="1">
            <a:off x="4451747" y="778669"/>
            <a:ext cx="0" cy="48816"/>
          </a:xfrm>
          <a:prstGeom prst="line">
            <a:avLst/>
          </a:prstGeom>
          <a:noFill/>
          <a:ln w="9525">
            <a:solidFill>
              <a:schemeClr val="tx1"/>
            </a:solidFill>
            <a:round/>
            <a:headEnd/>
            <a:tailEnd/>
          </a:ln>
        </p:spPr>
        <p:txBody>
          <a:bodyPr lIns="67500" tIns="35100" rIns="67500" bIns="35100">
            <a:spAutoFit/>
          </a:bodyPr>
          <a:lstStyle/>
          <a:p>
            <a:endParaRPr lang="tr-TR" sz="1350" b="1"/>
          </a:p>
        </p:txBody>
      </p:sp>
      <p:sp>
        <p:nvSpPr>
          <p:cNvPr id="30743" name="Text Box 23"/>
          <p:cNvSpPr txBox="1">
            <a:spLocks noChangeArrowheads="1"/>
          </p:cNvSpPr>
          <p:nvPr/>
        </p:nvSpPr>
        <p:spPr bwMode="auto">
          <a:xfrm>
            <a:off x="4231481" y="610791"/>
            <a:ext cx="76944" cy="184666"/>
          </a:xfrm>
          <a:prstGeom prst="rect">
            <a:avLst/>
          </a:prstGeom>
          <a:noFill/>
          <a:ln w="9525">
            <a:noFill/>
            <a:miter lim="800000"/>
            <a:headEnd/>
            <a:tailEnd/>
          </a:ln>
        </p:spPr>
        <p:txBody>
          <a:bodyPr wrap="none" lIns="0" tIns="0" rIns="0" bIns="0">
            <a:spAutoFit/>
          </a:bodyPr>
          <a:lstStyle/>
          <a:p>
            <a:r>
              <a:rPr lang="de-AT" sz="1200" b="1">
                <a:latin typeface="Times New Roman" pitchFamily="18" charset="0"/>
              </a:rPr>
              <a:t>*</a:t>
            </a:r>
          </a:p>
        </p:txBody>
      </p:sp>
      <p:sp>
        <p:nvSpPr>
          <p:cNvPr id="30744" name="Text Box 24"/>
          <p:cNvSpPr txBox="1">
            <a:spLocks noChangeArrowheads="1"/>
          </p:cNvSpPr>
          <p:nvPr/>
        </p:nvSpPr>
        <p:spPr bwMode="auto">
          <a:xfrm>
            <a:off x="4485085" y="610791"/>
            <a:ext cx="76944" cy="184666"/>
          </a:xfrm>
          <a:prstGeom prst="rect">
            <a:avLst/>
          </a:prstGeom>
          <a:noFill/>
          <a:ln w="9525">
            <a:noFill/>
            <a:miter lim="800000"/>
            <a:headEnd/>
            <a:tailEnd/>
          </a:ln>
        </p:spPr>
        <p:txBody>
          <a:bodyPr wrap="none" lIns="0" tIns="0" rIns="0" bIns="0">
            <a:spAutoFit/>
          </a:bodyPr>
          <a:lstStyle/>
          <a:p>
            <a:r>
              <a:rPr lang="de-AT" sz="1200" b="1">
                <a:latin typeface="Times New Roman" pitchFamily="18" charset="0"/>
              </a:rPr>
              <a:t>v</a:t>
            </a:r>
          </a:p>
        </p:txBody>
      </p:sp>
      <p:sp>
        <p:nvSpPr>
          <p:cNvPr id="30745" name="Line 25"/>
          <p:cNvSpPr>
            <a:spLocks noChangeShapeType="1"/>
          </p:cNvSpPr>
          <p:nvPr/>
        </p:nvSpPr>
        <p:spPr bwMode="auto">
          <a:xfrm flipV="1">
            <a:off x="4573191" y="778669"/>
            <a:ext cx="0" cy="48816"/>
          </a:xfrm>
          <a:prstGeom prst="line">
            <a:avLst/>
          </a:prstGeom>
          <a:noFill/>
          <a:ln w="9525">
            <a:solidFill>
              <a:schemeClr val="tx1"/>
            </a:solidFill>
            <a:round/>
            <a:headEnd/>
            <a:tailEnd/>
          </a:ln>
        </p:spPr>
        <p:txBody>
          <a:bodyPr lIns="67500" tIns="35100" rIns="67500" bIns="35100">
            <a:spAutoFit/>
          </a:bodyPr>
          <a:lstStyle/>
          <a:p>
            <a:endParaRPr lang="tr-TR" sz="1350" b="1"/>
          </a:p>
        </p:txBody>
      </p:sp>
      <p:sp>
        <p:nvSpPr>
          <p:cNvPr id="30746" name="Line 26"/>
          <p:cNvSpPr>
            <a:spLocks noChangeShapeType="1"/>
          </p:cNvSpPr>
          <p:nvPr/>
        </p:nvSpPr>
        <p:spPr bwMode="auto">
          <a:xfrm flipV="1">
            <a:off x="4694635" y="778669"/>
            <a:ext cx="0" cy="48816"/>
          </a:xfrm>
          <a:prstGeom prst="line">
            <a:avLst/>
          </a:prstGeom>
          <a:noFill/>
          <a:ln w="9525">
            <a:solidFill>
              <a:schemeClr val="tx1"/>
            </a:solidFill>
            <a:round/>
            <a:headEnd/>
            <a:tailEnd/>
          </a:ln>
        </p:spPr>
        <p:txBody>
          <a:bodyPr lIns="67500" tIns="35100" rIns="67500" bIns="35100">
            <a:spAutoFit/>
          </a:bodyPr>
          <a:lstStyle/>
          <a:p>
            <a:endParaRPr lang="tr-TR" sz="1350" b="1"/>
          </a:p>
        </p:txBody>
      </p:sp>
      <p:sp>
        <p:nvSpPr>
          <p:cNvPr id="30747" name="Text Box 27"/>
          <p:cNvSpPr txBox="1">
            <a:spLocks noChangeArrowheads="1"/>
          </p:cNvSpPr>
          <p:nvPr/>
        </p:nvSpPr>
        <p:spPr bwMode="auto">
          <a:xfrm>
            <a:off x="4592241" y="610791"/>
            <a:ext cx="76944" cy="184666"/>
          </a:xfrm>
          <a:prstGeom prst="rect">
            <a:avLst/>
          </a:prstGeom>
          <a:noFill/>
          <a:ln w="9525">
            <a:noFill/>
            <a:miter lim="800000"/>
            <a:headEnd/>
            <a:tailEnd/>
          </a:ln>
        </p:spPr>
        <p:txBody>
          <a:bodyPr wrap="none" lIns="0" tIns="0" rIns="0" bIns="0">
            <a:spAutoFit/>
          </a:bodyPr>
          <a:lstStyle/>
          <a:p>
            <a:r>
              <a:rPr lang="de-AT" sz="1200" b="1">
                <a:latin typeface="Times New Roman" pitchFamily="18" charset="0"/>
              </a:rPr>
              <a:t>a</a:t>
            </a:r>
          </a:p>
        </p:txBody>
      </p:sp>
      <p:sp>
        <p:nvSpPr>
          <p:cNvPr id="30748" name="Line 28"/>
          <p:cNvSpPr>
            <a:spLocks noChangeShapeType="1"/>
          </p:cNvSpPr>
          <p:nvPr/>
        </p:nvSpPr>
        <p:spPr bwMode="auto">
          <a:xfrm flipV="1">
            <a:off x="4816079" y="778669"/>
            <a:ext cx="0" cy="48816"/>
          </a:xfrm>
          <a:prstGeom prst="line">
            <a:avLst/>
          </a:prstGeom>
          <a:noFill/>
          <a:ln w="9525">
            <a:solidFill>
              <a:schemeClr val="tx1"/>
            </a:solidFill>
            <a:round/>
            <a:headEnd/>
            <a:tailEnd/>
          </a:ln>
        </p:spPr>
        <p:txBody>
          <a:bodyPr lIns="67500" tIns="35100" rIns="67500" bIns="35100">
            <a:spAutoFit/>
          </a:bodyPr>
          <a:lstStyle/>
          <a:p>
            <a:endParaRPr lang="tr-TR" sz="1350" b="1"/>
          </a:p>
        </p:txBody>
      </p:sp>
      <p:sp>
        <p:nvSpPr>
          <p:cNvPr id="30749" name="Line 29"/>
          <p:cNvSpPr>
            <a:spLocks noChangeShapeType="1"/>
          </p:cNvSpPr>
          <p:nvPr/>
        </p:nvSpPr>
        <p:spPr bwMode="auto">
          <a:xfrm flipV="1">
            <a:off x="4937522" y="778669"/>
            <a:ext cx="0" cy="48816"/>
          </a:xfrm>
          <a:prstGeom prst="line">
            <a:avLst/>
          </a:prstGeom>
          <a:noFill/>
          <a:ln w="9525">
            <a:solidFill>
              <a:schemeClr val="tx1"/>
            </a:solidFill>
            <a:round/>
            <a:headEnd/>
            <a:tailEnd/>
          </a:ln>
        </p:spPr>
        <p:txBody>
          <a:bodyPr lIns="67500" tIns="35100" rIns="67500" bIns="35100">
            <a:spAutoFit/>
          </a:bodyPr>
          <a:lstStyle/>
          <a:p>
            <a:endParaRPr lang="tr-TR" sz="1350" b="1"/>
          </a:p>
        </p:txBody>
      </p:sp>
      <p:sp>
        <p:nvSpPr>
          <p:cNvPr id="30750" name="Text Box 30"/>
          <p:cNvSpPr txBox="1">
            <a:spLocks noChangeArrowheads="1"/>
          </p:cNvSpPr>
          <p:nvPr/>
        </p:nvSpPr>
        <p:spPr bwMode="auto">
          <a:xfrm>
            <a:off x="4717256" y="610791"/>
            <a:ext cx="43282" cy="184666"/>
          </a:xfrm>
          <a:prstGeom prst="rect">
            <a:avLst/>
          </a:prstGeom>
          <a:noFill/>
          <a:ln w="9525">
            <a:noFill/>
            <a:miter lim="800000"/>
            <a:headEnd/>
            <a:tailEnd/>
          </a:ln>
        </p:spPr>
        <p:txBody>
          <a:bodyPr wrap="none" lIns="0" tIns="0" rIns="0" bIns="0">
            <a:spAutoFit/>
          </a:bodyPr>
          <a:lstStyle/>
          <a:p>
            <a:r>
              <a:rPr lang="de-AT" sz="1200" b="1">
                <a:latin typeface="Times New Roman" pitchFamily="18" charset="0"/>
              </a:rPr>
              <a:t>l</a:t>
            </a:r>
          </a:p>
        </p:txBody>
      </p:sp>
      <p:sp>
        <p:nvSpPr>
          <p:cNvPr id="30751" name="Text Box 31"/>
          <p:cNvSpPr txBox="1">
            <a:spLocks noChangeArrowheads="1"/>
          </p:cNvSpPr>
          <p:nvPr/>
        </p:nvSpPr>
        <p:spPr bwMode="auto">
          <a:xfrm>
            <a:off x="4960144" y="610791"/>
            <a:ext cx="88166" cy="184666"/>
          </a:xfrm>
          <a:prstGeom prst="rect">
            <a:avLst/>
          </a:prstGeom>
          <a:noFill/>
          <a:ln w="9525">
            <a:noFill/>
            <a:miter lim="800000"/>
            <a:headEnd/>
            <a:tailEnd/>
          </a:ln>
        </p:spPr>
        <p:txBody>
          <a:bodyPr wrap="none" lIns="0" tIns="0" rIns="0" bIns="0">
            <a:spAutoFit/>
          </a:bodyPr>
          <a:lstStyle/>
          <a:p>
            <a:r>
              <a:rPr lang="de-AT" sz="1200" b="1">
                <a:latin typeface="Times New Roman" pitchFamily="18" charset="0"/>
              </a:rPr>
              <a:t>+</a:t>
            </a:r>
          </a:p>
        </p:txBody>
      </p:sp>
      <p:sp>
        <p:nvSpPr>
          <p:cNvPr id="30752" name="Line 32"/>
          <p:cNvSpPr>
            <a:spLocks noChangeShapeType="1"/>
          </p:cNvSpPr>
          <p:nvPr/>
        </p:nvSpPr>
        <p:spPr bwMode="auto">
          <a:xfrm flipV="1">
            <a:off x="5062538" y="778669"/>
            <a:ext cx="0" cy="48816"/>
          </a:xfrm>
          <a:prstGeom prst="line">
            <a:avLst/>
          </a:prstGeom>
          <a:noFill/>
          <a:ln w="9525">
            <a:solidFill>
              <a:schemeClr val="tx1"/>
            </a:solidFill>
            <a:round/>
            <a:headEnd/>
            <a:tailEnd/>
          </a:ln>
        </p:spPr>
        <p:txBody>
          <a:bodyPr lIns="67500" tIns="35100" rIns="67500" bIns="35100">
            <a:spAutoFit/>
          </a:bodyPr>
          <a:lstStyle/>
          <a:p>
            <a:endParaRPr lang="tr-TR" sz="1350" b="1"/>
          </a:p>
        </p:txBody>
      </p:sp>
      <p:sp>
        <p:nvSpPr>
          <p:cNvPr id="30753" name="Line 33"/>
          <p:cNvSpPr>
            <a:spLocks noChangeShapeType="1"/>
          </p:cNvSpPr>
          <p:nvPr/>
        </p:nvSpPr>
        <p:spPr bwMode="auto">
          <a:xfrm flipV="1">
            <a:off x="5183981" y="778669"/>
            <a:ext cx="0" cy="48816"/>
          </a:xfrm>
          <a:prstGeom prst="line">
            <a:avLst/>
          </a:prstGeom>
          <a:noFill/>
          <a:ln w="9525">
            <a:solidFill>
              <a:schemeClr val="tx1"/>
            </a:solidFill>
            <a:round/>
            <a:headEnd/>
            <a:tailEnd/>
          </a:ln>
        </p:spPr>
        <p:txBody>
          <a:bodyPr lIns="67500" tIns="35100" rIns="67500" bIns="35100">
            <a:spAutoFit/>
          </a:bodyPr>
          <a:lstStyle/>
          <a:p>
            <a:endParaRPr lang="tr-TR" sz="1350" b="1"/>
          </a:p>
        </p:txBody>
      </p:sp>
      <p:sp>
        <p:nvSpPr>
          <p:cNvPr id="30754" name="Line 34"/>
          <p:cNvSpPr>
            <a:spLocks noChangeShapeType="1"/>
          </p:cNvSpPr>
          <p:nvPr/>
        </p:nvSpPr>
        <p:spPr bwMode="auto">
          <a:xfrm flipV="1">
            <a:off x="5305425" y="778669"/>
            <a:ext cx="0" cy="48816"/>
          </a:xfrm>
          <a:prstGeom prst="line">
            <a:avLst/>
          </a:prstGeom>
          <a:noFill/>
          <a:ln w="9525">
            <a:solidFill>
              <a:schemeClr val="tx1"/>
            </a:solidFill>
            <a:round/>
            <a:headEnd/>
            <a:tailEnd/>
          </a:ln>
        </p:spPr>
        <p:txBody>
          <a:bodyPr lIns="67500" tIns="35100" rIns="67500" bIns="35100">
            <a:spAutoFit/>
          </a:bodyPr>
          <a:lstStyle/>
          <a:p>
            <a:endParaRPr lang="tr-TR" sz="1350" b="1"/>
          </a:p>
        </p:txBody>
      </p:sp>
      <p:sp>
        <p:nvSpPr>
          <p:cNvPr id="30755" name="Text Box 35"/>
          <p:cNvSpPr txBox="1">
            <a:spLocks noChangeArrowheads="1"/>
          </p:cNvSpPr>
          <p:nvPr/>
        </p:nvSpPr>
        <p:spPr bwMode="auto">
          <a:xfrm>
            <a:off x="5203031" y="610791"/>
            <a:ext cx="43282" cy="184666"/>
          </a:xfrm>
          <a:prstGeom prst="rect">
            <a:avLst/>
          </a:prstGeom>
          <a:noFill/>
          <a:ln w="9525">
            <a:noFill/>
            <a:miter lim="800000"/>
            <a:headEnd/>
            <a:tailEnd/>
          </a:ln>
        </p:spPr>
        <p:txBody>
          <a:bodyPr wrap="none" lIns="0" tIns="0" rIns="0" bIns="0">
            <a:spAutoFit/>
          </a:bodyPr>
          <a:lstStyle/>
          <a:p>
            <a:r>
              <a:rPr lang="de-AT" sz="1200" b="1">
                <a:latin typeface="Times New Roman" pitchFamily="18" charset="0"/>
              </a:rPr>
              <a:t>i</a:t>
            </a:r>
          </a:p>
        </p:txBody>
      </p:sp>
      <p:grpSp>
        <p:nvGrpSpPr>
          <p:cNvPr id="3" name="Group 36"/>
          <p:cNvGrpSpPr>
            <a:grpSpLocks/>
          </p:cNvGrpSpPr>
          <p:nvPr/>
        </p:nvGrpSpPr>
        <p:grpSpPr bwMode="auto">
          <a:xfrm>
            <a:off x="1371600" y="911255"/>
            <a:ext cx="6196744" cy="1774796"/>
            <a:chOff x="185" y="1232"/>
            <a:chExt cx="5158" cy="1018"/>
          </a:xfrm>
        </p:grpSpPr>
        <p:sp>
          <p:nvSpPr>
            <p:cNvPr id="110" name="Text Box 38"/>
            <p:cNvSpPr txBox="1">
              <a:spLocks noChangeArrowheads="1"/>
            </p:cNvSpPr>
            <p:nvPr/>
          </p:nvSpPr>
          <p:spPr bwMode="auto">
            <a:xfrm>
              <a:off x="1778" y="1463"/>
              <a:ext cx="1685" cy="16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none" lIns="67500" tIns="35100" rIns="67500" bIns="35100">
              <a:spAutoFit/>
            </a:bodyPr>
            <a:lstStyle/>
            <a:p>
              <a:pPr algn="ctr">
                <a:defRPr/>
              </a:pPr>
              <a:r>
                <a:rPr lang="tr-TR" sz="1350" b="1" dirty="0">
                  <a:latin typeface="Times New Roman" pitchFamily="18" charset="0"/>
                </a:rPr>
                <a:t>L</a:t>
              </a:r>
              <a:r>
                <a:rPr lang="de-AT" sz="1350" b="1" dirty="0">
                  <a:latin typeface="Times New Roman" pitchFamily="18" charset="0"/>
                </a:rPr>
                <a:t>e</a:t>
              </a:r>
              <a:r>
                <a:rPr lang="tr-TR" sz="1350" b="1" dirty="0" err="1">
                  <a:latin typeface="Times New Roman" pitchFamily="18" charset="0"/>
                </a:rPr>
                <a:t>ksik</a:t>
              </a:r>
              <a:r>
                <a:rPr lang="de-AT" sz="1350" b="1" dirty="0">
                  <a:latin typeface="Times New Roman" pitchFamily="18" charset="0"/>
                </a:rPr>
                <a:t>al </a:t>
              </a:r>
              <a:r>
                <a:rPr lang="tr-TR" sz="1350" b="1" dirty="0">
                  <a:latin typeface="Times New Roman" pitchFamily="18" charset="0"/>
                </a:rPr>
                <a:t>Analiz</a:t>
              </a:r>
              <a:r>
                <a:rPr lang="de-AT" sz="1350" b="1" dirty="0">
                  <a:latin typeface="Times New Roman" pitchFamily="18" charset="0"/>
                </a:rPr>
                <a:t> (</a:t>
              </a:r>
              <a:r>
                <a:rPr lang="tr-TR" sz="1350" b="1" dirty="0">
                  <a:latin typeface="Times New Roman" pitchFamily="18" charset="0"/>
                </a:rPr>
                <a:t>Tarama</a:t>
              </a:r>
              <a:r>
                <a:rPr lang="de-AT" sz="1350" b="1" dirty="0">
                  <a:latin typeface="Times New Roman" pitchFamily="18" charset="0"/>
                </a:rPr>
                <a:t>)</a:t>
              </a:r>
            </a:p>
          </p:txBody>
        </p:sp>
        <p:sp>
          <p:nvSpPr>
            <p:cNvPr id="30761" name="AutoShape 39"/>
            <p:cNvSpPr>
              <a:spLocks noChangeArrowheads="1"/>
            </p:cNvSpPr>
            <p:nvPr/>
          </p:nvSpPr>
          <p:spPr bwMode="auto">
            <a:xfrm>
              <a:off x="2440" y="1232"/>
              <a:ext cx="226" cy="192"/>
            </a:xfrm>
            <a:prstGeom prst="downArrow">
              <a:avLst>
                <a:gd name="adj1" fmla="val 50000"/>
                <a:gd name="adj2" fmla="val 42188"/>
              </a:avLst>
            </a:prstGeom>
            <a:noFill/>
            <a:ln w="9525">
              <a:solidFill>
                <a:schemeClr val="tx1"/>
              </a:solidFill>
              <a:miter lim="800000"/>
              <a:headEnd/>
              <a:tailEnd/>
            </a:ln>
          </p:spPr>
          <p:txBody>
            <a:bodyPr wrap="none" lIns="67500" tIns="35100" rIns="67500" bIns="35100" anchor="ctr">
              <a:spAutoFit/>
            </a:bodyPr>
            <a:lstStyle/>
            <a:p>
              <a:endParaRPr lang="tr-TR" sz="1350" b="1"/>
            </a:p>
          </p:txBody>
        </p:sp>
        <p:sp>
          <p:nvSpPr>
            <p:cNvPr id="30762" name="Text Box 40"/>
            <p:cNvSpPr txBox="1">
              <a:spLocks noChangeArrowheads="1"/>
            </p:cNvSpPr>
            <p:nvPr/>
          </p:nvSpPr>
          <p:spPr bwMode="auto">
            <a:xfrm>
              <a:off x="185" y="1985"/>
              <a:ext cx="793" cy="160"/>
            </a:xfrm>
            <a:prstGeom prst="rect">
              <a:avLst/>
            </a:prstGeom>
            <a:noFill/>
            <a:ln w="9525">
              <a:noFill/>
              <a:miter lim="800000"/>
              <a:headEnd/>
              <a:tailEnd/>
            </a:ln>
          </p:spPr>
          <p:txBody>
            <a:bodyPr wrap="none" lIns="67500" tIns="35100" rIns="67500" bIns="35100">
              <a:spAutoFit/>
            </a:bodyPr>
            <a:lstStyle/>
            <a:p>
              <a:r>
                <a:rPr lang="tr-TR" sz="1350" b="1" i="1">
                  <a:latin typeface="Times New Roman" pitchFamily="18" charset="0"/>
                </a:rPr>
                <a:t>Token akışı</a:t>
              </a:r>
              <a:endParaRPr lang="de-AT" sz="1350" b="1" i="1">
                <a:latin typeface="Times New Roman" pitchFamily="18" charset="0"/>
              </a:endParaRPr>
            </a:p>
          </p:txBody>
        </p:sp>
        <p:sp>
          <p:nvSpPr>
            <p:cNvPr id="30763" name="Text Box 41"/>
            <p:cNvSpPr txBox="1">
              <a:spLocks noChangeArrowheads="1"/>
            </p:cNvSpPr>
            <p:nvPr/>
          </p:nvSpPr>
          <p:spPr bwMode="auto">
            <a:xfrm>
              <a:off x="1452" y="1951"/>
              <a:ext cx="363" cy="287"/>
            </a:xfrm>
            <a:prstGeom prst="rect">
              <a:avLst/>
            </a:prstGeom>
            <a:noFill/>
            <a:ln w="9525">
              <a:solidFill>
                <a:schemeClr val="bg2"/>
              </a:solidFill>
              <a:miter lim="800000"/>
              <a:headEnd/>
              <a:tailEnd/>
            </a:ln>
          </p:spPr>
          <p:txBody>
            <a:bodyPr wrap="none" lIns="40500" tIns="8100" rIns="13500" bIns="8100">
              <a:spAutoFit/>
            </a:bodyPr>
            <a:lstStyle/>
            <a:p>
              <a:pPr algn="ctr"/>
              <a:r>
                <a:rPr lang="de-AT" sz="1050" b="1" dirty="0">
                  <a:latin typeface="Times New Roman" pitchFamily="18" charset="0"/>
                </a:rPr>
                <a:t>1</a:t>
              </a:r>
            </a:p>
            <a:p>
              <a:pPr algn="ctr"/>
              <a:r>
                <a:rPr lang="de-AT" sz="1050" b="1" dirty="0">
                  <a:latin typeface="Times New Roman" pitchFamily="18" charset="0"/>
                </a:rPr>
                <a:t>(ident)</a:t>
              </a:r>
            </a:p>
            <a:p>
              <a:pPr algn="ctr"/>
              <a:r>
                <a:rPr lang="de-AT" sz="1050" b="1" dirty="0">
                  <a:latin typeface="Times New Roman" pitchFamily="18" charset="0"/>
                </a:rPr>
                <a:t>"val"</a:t>
              </a:r>
            </a:p>
          </p:txBody>
        </p:sp>
        <p:sp>
          <p:nvSpPr>
            <p:cNvPr id="30764" name="Text Box 42"/>
            <p:cNvSpPr txBox="1">
              <a:spLocks noChangeArrowheads="1"/>
            </p:cNvSpPr>
            <p:nvPr/>
          </p:nvSpPr>
          <p:spPr bwMode="auto">
            <a:xfrm>
              <a:off x="1822" y="1951"/>
              <a:ext cx="414" cy="287"/>
            </a:xfrm>
            <a:prstGeom prst="rect">
              <a:avLst/>
            </a:prstGeom>
            <a:noFill/>
            <a:ln w="9525">
              <a:solidFill>
                <a:schemeClr val="bg2"/>
              </a:solidFill>
              <a:miter lim="800000"/>
              <a:headEnd/>
              <a:tailEnd/>
            </a:ln>
          </p:spPr>
          <p:txBody>
            <a:bodyPr wrap="none" lIns="40500" tIns="8100" rIns="13500" bIns="8100">
              <a:spAutoFit/>
            </a:bodyPr>
            <a:lstStyle/>
            <a:p>
              <a:pPr algn="ctr"/>
              <a:r>
                <a:rPr lang="de-AT" sz="1050" b="1">
                  <a:latin typeface="Times New Roman" pitchFamily="18" charset="0"/>
                </a:rPr>
                <a:t>3</a:t>
              </a:r>
            </a:p>
            <a:p>
              <a:pPr algn="ctr"/>
              <a:r>
                <a:rPr lang="de-AT" sz="1050" b="1">
                  <a:latin typeface="Times New Roman" pitchFamily="18" charset="0"/>
                </a:rPr>
                <a:t>(assign)</a:t>
              </a:r>
            </a:p>
            <a:p>
              <a:pPr algn="ctr"/>
              <a:r>
                <a:rPr lang="de-AT" sz="1050" b="1">
                  <a:latin typeface="Times New Roman" pitchFamily="18" charset="0"/>
                </a:rPr>
                <a:t>-</a:t>
              </a:r>
            </a:p>
          </p:txBody>
        </p:sp>
        <p:sp>
          <p:nvSpPr>
            <p:cNvPr id="30765" name="Text Box 43"/>
            <p:cNvSpPr txBox="1">
              <a:spLocks noChangeArrowheads="1"/>
            </p:cNvSpPr>
            <p:nvPr/>
          </p:nvSpPr>
          <p:spPr bwMode="auto">
            <a:xfrm>
              <a:off x="2248" y="1951"/>
              <a:ext cx="500" cy="287"/>
            </a:xfrm>
            <a:prstGeom prst="rect">
              <a:avLst/>
            </a:prstGeom>
            <a:noFill/>
            <a:ln w="9525">
              <a:solidFill>
                <a:schemeClr val="bg2"/>
              </a:solidFill>
              <a:miter lim="800000"/>
              <a:headEnd/>
              <a:tailEnd/>
            </a:ln>
          </p:spPr>
          <p:txBody>
            <a:bodyPr wrap="none" lIns="40500" tIns="8100" rIns="13500" bIns="8100">
              <a:spAutoFit/>
            </a:bodyPr>
            <a:lstStyle/>
            <a:p>
              <a:pPr algn="ctr"/>
              <a:r>
                <a:rPr lang="de-AT" sz="1050" b="1">
                  <a:latin typeface="Times New Roman" pitchFamily="18" charset="0"/>
                </a:rPr>
                <a:t>2</a:t>
              </a:r>
            </a:p>
            <a:p>
              <a:pPr algn="ctr"/>
              <a:r>
                <a:rPr lang="de-AT" sz="1050" b="1">
                  <a:latin typeface="Times New Roman" pitchFamily="18" charset="0"/>
                </a:rPr>
                <a:t>(number)</a:t>
              </a:r>
            </a:p>
            <a:p>
              <a:pPr algn="ctr"/>
              <a:r>
                <a:rPr lang="de-AT" sz="1050" b="1">
                  <a:latin typeface="Times New Roman" pitchFamily="18" charset="0"/>
                </a:rPr>
                <a:t>10</a:t>
              </a:r>
            </a:p>
          </p:txBody>
        </p:sp>
        <p:sp>
          <p:nvSpPr>
            <p:cNvPr id="30766" name="Text Box 44"/>
            <p:cNvSpPr txBox="1">
              <a:spLocks noChangeArrowheads="1"/>
            </p:cNvSpPr>
            <p:nvPr/>
          </p:nvSpPr>
          <p:spPr bwMode="auto">
            <a:xfrm>
              <a:off x="2738" y="1951"/>
              <a:ext cx="375" cy="287"/>
            </a:xfrm>
            <a:prstGeom prst="rect">
              <a:avLst/>
            </a:prstGeom>
            <a:noFill/>
            <a:ln w="9525">
              <a:solidFill>
                <a:schemeClr val="bg2"/>
              </a:solidFill>
              <a:miter lim="800000"/>
              <a:headEnd/>
              <a:tailEnd/>
            </a:ln>
          </p:spPr>
          <p:txBody>
            <a:bodyPr wrap="none" lIns="40500" tIns="8100" rIns="13500" bIns="8100">
              <a:spAutoFit/>
            </a:bodyPr>
            <a:lstStyle/>
            <a:p>
              <a:pPr algn="ctr"/>
              <a:r>
                <a:rPr lang="de-AT" sz="1050" b="1">
                  <a:latin typeface="Times New Roman" pitchFamily="18" charset="0"/>
                </a:rPr>
                <a:t>4</a:t>
              </a:r>
            </a:p>
            <a:p>
              <a:pPr algn="ctr"/>
              <a:r>
                <a:rPr lang="de-AT" sz="1050" b="1">
                  <a:latin typeface="Times New Roman" pitchFamily="18" charset="0"/>
                </a:rPr>
                <a:t>(times)</a:t>
              </a:r>
            </a:p>
            <a:p>
              <a:pPr algn="ctr"/>
              <a:r>
                <a:rPr lang="de-AT" sz="1050" b="1">
                  <a:latin typeface="Times New Roman" pitchFamily="18" charset="0"/>
                </a:rPr>
                <a:t>-</a:t>
              </a:r>
            </a:p>
          </p:txBody>
        </p:sp>
        <p:sp>
          <p:nvSpPr>
            <p:cNvPr id="30767" name="Text Box 45"/>
            <p:cNvSpPr txBox="1">
              <a:spLocks noChangeArrowheads="1"/>
            </p:cNvSpPr>
            <p:nvPr/>
          </p:nvSpPr>
          <p:spPr bwMode="auto">
            <a:xfrm>
              <a:off x="3131" y="1951"/>
              <a:ext cx="363" cy="287"/>
            </a:xfrm>
            <a:prstGeom prst="rect">
              <a:avLst/>
            </a:prstGeom>
            <a:noFill/>
            <a:ln w="9525">
              <a:solidFill>
                <a:schemeClr val="bg2"/>
              </a:solidFill>
              <a:miter lim="800000"/>
              <a:headEnd/>
              <a:tailEnd/>
            </a:ln>
          </p:spPr>
          <p:txBody>
            <a:bodyPr wrap="none" lIns="40500" tIns="8100" rIns="13500" bIns="8100">
              <a:spAutoFit/>
            </a:bodyPr>
            <a:lstStyle/>
            <a:p>
              <a:pPr algn="ctr"/>
              <a:r>
                <a:rPr lang="de-AT" sz="1050" b="1">
                  <a:latin typeface="Times New Roman" pitchFamily="18" charset="0"/>
                </a:rPr>
                <a:t>1</a:t>
              </a:r>
            </a:p>
            <a:p>
              <a:pPr algn="ctr"/>
              <a:r>
                <a:rPr lang="de-AT" sz="1050" b="1">
                  <a:latin typeface="Times New Roman" pitchFamily="18" charset="0"/>
                </a:rPr>
                <a:t>(ident)</a:t>
              </a:r>
            </a:p>
            <a:p>
              <a:pPr algn="ctr"/>
              <a:r>
                <a:rPr lang="de-AT" sz="1050" b="1">
                  <a:latin typeface="Times New Roman" pitchFamily="18" charset="0"/>
                </a:rPr>
                <a:t>"val"</a:t>
              </a:r>
            </a:p>
          </p:txBody>
        </p:sp>
        <p:sp>
          <p:nvSpPr>
            <p:cNvPr id="30768" name="Text Box 46"/>
            <p:cNvSpPr txBox="1">
              <a:spLocks noChangeArrowheads="1"/>
            </p:cNvSpPr>
            <p:nvPr/>
          </p:nvSpPr>
          <p:spPr bwMode="auto">
            <a:xfrm>
              <a:off x="3502" y="1951"/>
              <a:ext cx="320" cy="287"/>
            </a:xfrm>
            <a:prstGeom prst="rect">
              <a:avLst/>
            </a:prstGeom>
            <a:noFill/>
            <a:ln w="9525">
              <a:solidFill>
                <a:schemeClr val="bg2"/>
              </a:solidFill>
              <a:miter lim="800000"/>
              <a:headEnd/>
              <a:tailEnd/>
            </a:ln>
          </p:spPr>
          <p:txBody>
            <a:bodyPr wrap="none" lIns="40500" tIns="8100" rIns="13500" bIns="8100">
              <a:spAutoFit/>
            </a:bodyPr>
            <a:lstStyle/>
            <a:p>
              <a:pPr algn="ctr"/>
              <a:r>
                <a:rPr lang="de-AT" sz="1050" b="1">
                  <a:latin typeface="Times New Roman" pitchFamily="18" charset="0"/>
                </a:rPr>
                <a:t>5</a:t>
              </a:r>
            </a:p>
            <a:p>
              <a:pPr algn="ctr"/>
              <a:r>
                <a:rPr lang="de-AT" sz="1050" b="1">
                  <a:latin typeface="Times New Roman" pitchFamily="18" charset="0"/>
                </a:rPr>
                <a:t>(plus)</a:t>
              </a:r>
            </a:p>
            <a:p>
              <a:pPr algn="ctr"/>
              <a:r>
                <a:rPr lang="de-AT" sz="1050" b="1">
                  <a:latin typeface="Times New Roman" pitchFamily="18" charset="0"/>
                </a:rPr>
                <a:t>-</a:t>
              </a:r>
            </a:p>
          </p:txBody>
        </p:sp>
        <p:sp>
          <p:nvSpPr>
            <p:cNvPr id="30769" name="Text Box 47"/>
            <p:cNvSpPr txBox="1">
              <a:spLocks noChangeArrowheads="1"/>
            </p:cNvSpPr>
            <p:nvPr/>
          </p:nvSpPr>
          <p:spPr bwMode="auto">
            <a:xfrm>
              <a:off x="3843" y="1951"/>
              <a:ext cx="363" cy="287"/>
            </a:xfrm>
            <a:prstGeom prst="rect">
              <a:avLst/>
            </a:prstGeom>
            <a:noFill/>
            <a:ln w="9525">
              <a:solidFill>
                <a:schemeClr val="bg2"/>
              </a:solidFill>
              <a:miter lim="800000"/>
              <a:headEnd/>
              <a:tailEnd/>
            </a:ln>
          </p:spPr>
          <p:txBody>
            <a:bodyPr wrap="none" lIns="40500" tIns="8100" rIns="13500" bIns="8100">
              <a:spAutoFit/>
            </a:bodyPr>
            <a:lstStyle/>
            <a:p>
              <a:pPr algn="ctr"/>
              <a:r>
                <a:rPr lang="de-AT" sz="1050" b="1">
                  <a:latin typeface="Times New Roman" pitchFamily="18" charset="0"/>
                </a:rPr>
                <a:t>1</a:t>
              </a:r>
            </a:p>
            <a:p>
              <a:pPr algn="ctr"/>
              <a:r>
                <a:rPr lang="de-AT" sz="1050" b="1">
                  <a:latin typeface="Times New Roman" pitchFamily="18" charset="0"/>
                </a:rPr>
                <a:t>(ident)</a:t>
              </a:r>
            </a:p>
            <a:p>
              <a:pPr algn="ctr"/>
              <a:r>
                <a:rPr lang="de-AT" sz="1050" b="1">
                  <a:latin typeface="Times New Roman" pitchFamily="18" charset="0"/>
                </a:rPr>
                <a:t>"i"</a:t>
              </a:r>
            </a:p>
          </p:txBody>
        </p:sp>
        <p:sp>
          <p:nvSpPr>
            <p:cNvPr id="30770" name="Line 48"/>
            <p:cNvSpPr>
              <a:spLocks noChangeShapeType="1"/>
            </p:cNvSpPr>
            <p:nvPr/>
          </p:nvSpPr>
          <p:spPr bwMode="auto">
            <a:xfrm flipH="1">
              <a:off x="4128" y="2008"/>
              <a:ext cx="224" cy="0"/>
            </a:xfrm>
            <a:prstGeom prst="line">
              <a:avLst/>
            </a:prstGeom>
            <a:noFill/>
            <a:ln w="9525">
              <a:solidFill>
                <a:schemeClr val="bg2"/>
              </a:solidFill>
              <a:round/>
              <a:headEnd/>
              <a:tailEnd type="triangle" w="med" len="med"/>
            </a:ln>
          </p:spPr>
          <p:txBody>
            <a:bodyPr wrap="none" lIns="67500" tIns="35100" rIns="67500" bIns="35100">
              <a:spAutoFit/>
            </a:bodyPr>
            <a:lstStyle/>
            <a:p>
              <a:endParaRPr lang="tr-TR" sz="1350" b="1"/>
            </a:p>
          </p:txBody>
        </p:sp>
        <p:sp>
          <p:nvSpPr>
            <p:cNvPr id="30771" name="Text Box 49"/>
            <p:cNvSpPr txBox="1">
              <a:spLocks noChangeArrowheads="1"/>
            </p:cNvSpPr>
            <p:nvPr/>
          </p:nvSpPr>
          <p:spPr bwMode="auto">
            <a:xfrm>
              <a:off x="4373" y="1939"/>
              <a:ext cx="970" cy="147"/>
            </a:xfrm>
            <a:prstGeom prst="rect">
              <a:avLst/>
            </a:prstGeom>
            <a:noFill/>
            <a:ln w="9525">
              <a:noFill/>
              <a:miter lim="800000"/>
              <a:headEnd/>
              <a:tailEnd/>
            </a:ln>
          </p:spPr>
          <p:txBody>
            <a:bodyPr wrap="none" lIns="67500" tIns="35100" rIns="67500" bIns="35100">
              <a:spAutoFit/>
            </a:bodyPr>
            <a:lstStyle/>
            <a:p>
              <a:r>
                <a:rPr lang="de-AT" sz="1200" b="1">
                  <a:latin typeface="Times New Roman" pitchFamily="18" charset="0"/>
                </a:rPr>
                <a:t>token </a:t>
              </a:r>
              <a:r>
                <a:rPr lang="tr-TR" sz="1200" b="1">
                  <a:latin typeface="Times New Roman" pitchFamily="18" charset="0"/>
                </a:rPr>
                <a:t>numarası</a:t>
              </a:r>
              <a:endParaRPr lang="de-AT" sz="1200" b="1">
                <a:latin typeface="Times New Roman" pitchFamily="18" charset="0"/>
              </a:endParaRPr>
            </a:p>
          </p:txBody>
        </p:sp>
        <p:sp>
          <p:nvSpPr>
            <p:cNvPr id="30772" name="AutoShape 50"/>
            <p:cNvSpPr>
              <a:spLocks noChangeArrowheads="1"/>
            </p:cNvSpPr>
            <p:nvPr/>
          </p:nvSpPr>
          <p:spPr bwMode="auto">
            <a:xfrm>
              <a:off x="2440" y="1730"/>
              <a:ext cx="226" cy="192"/>
            </a:xfrm>
            <a:prstGeom prst="downArrow">
              <a:avLst>
                <a:gd name="adj1" fmla="val 50000"/>
                <a:gd name="adj2" fmla="val 42188"/>
              </a:avLst>
            </a:prstGeom>
            <a:noFill/>
            <a:ln w="9525">
              <a:solidFill>
                <a:schemeClr val="tx1"/>
              </a:solidFill>
              <a:miter lim="800000"/>
              <a:headEnd/>
              <a:tailEnd/>
            </a:ln>
          </p:spPr>
          <p:txBody>
            <a:bodyPr wrap="none" lIns="67500" tIns="35100" rIns="67500" bIns="35100" anchor="ctr">
              <a:spAutoFit/>
            </a:bodyPr>
            <a:lstStyle/>
            <a:p>
              <a:endParaRPr lang="tr-TR" sz="1350" b="1"/>
            </a:p>
          </p:txBody>
        </p:sp>
        <p:sp>
          <p:nvSpPr>
            <p:cNvPr id="30773" name="Line 51"/>
            <p:cNvSpPr>
              <a:spLocks noChangeShapeType="1"/>
            </p:cNvSpPr>
            <p:nvPr/>
          </p:nvSpPr>
          <p:spPr bwMode="auto">
            <a:xfrm flipH="1">
              <a:off x="4147" y="2184"/>
              <a:ext cx="224" cy="0"/>
            </a:xfrm>
            <a:prstGeom prst="line">
              <a:avLst/>
            </a:prstGeom>
            <a:noFill/>
            <a:ln w="9525">
              <a:solidFill>
                <a:schemeClr val="bg2"/>
              </a:solidFill>
              <a:round/>
              <a:headEnd/>
              <a:tailEnd type="triangle" w="med" len="med"/>
            </a:ln>
          </p:spPr>
          <p:txBody>
            <a:bodyPr wrap="none" lIns="67500" tIns="35100" rIns="67500" bIns="35100">
              <a:spAutoFit/>
            </a:bodyPr>
            <a:lstStyle/>
            <a:p>
              <a:endParaRPr lang="tr-TR" sz="1350" b="1"/>
            </a:p>
          </p:txBody>
        </p:sp>
        <p:sp>
          <p:nvSpPr>
            <p:cNvPr id="30774" name="Text Box 52"/>
            <p:cNvSpPr txBox="1">
              <a:spLocks noChangeArrowheads="1"/>
            </p:cNvSpPr>
            <p:nvPr/>
          </p:nvSpPr>
          <p:spPr bwMode="auto">
            <a:xfrm>
              <a:off x="4419" y="2103"/>
              <a:ext cx="794" cy="147"/>
            </a:xfrm>
            <a:prstGeom prst="rect">
              <a:avLst/>
            </a:prstGeom>
            <a:noFill/>
            <a:ln w="9525">
              <a:noFill/>
              <a:miter lim="800000"/>
              <a:headEnd/>
              <a:tailEnd/>
            </a:ln>
          </p:spPr>
          <p:txBody>
            <a:bodyPr wrap="none" lIns="67500" tIns="35100" rIns="67500" bIns="35100">
              <a:spAutoFit/>
            </a:bodyPr>
            <a:lstStyle/>
            <a:p>
              <a:r>
                <a:rPr lang="de-AT" sz="1200" b="1">
                  <a:latin typeface="Times New Roman" pitchFamily="18" charset="0"/>
                </a:rPr>
                <a:t>token </a:t>
              </a:r>
              <a:r>
                <a:rPr lang="tr-TR" sz="1200" b="1">
                  <a:latin typeface="Times New Roman" pitchFamily="18" charset="0"/>
                </a:rPr>
                <a:t>değeri</a:t>
              </a:r>
              <a:endParaRPr lang="de-AT" sz="1200" b="1">
                <a:latin typeface="Times New Roman" pitchFamily="18" charset="0"/>
              </a:endParaRPr>
            </a:p>
          </p:txBody>
        </p:sp>
      </p:grpSp>
      <p:sp>
        <p:nvSpPr>
          <p:cNvPr id="73" name="72 Slayt Numarası Yer Tutucusu"/>
          <p:cNvSpPr>
            <a:spLocks noGrp="1"/>
          </p:cNvSpPr>
          <p:nvPr>
            <p:ph type="sldNum" sz="quarter" idx="11"/>
          </p:nvPr>
        </p:nvSpPr>
        <p:spPr/>
        <p:txBody>
          <a:bodyPr/>
          <a:lstStyle/>
          <a:p>
            <a:pPr>
              <a:defRPr/>
            </a:pPr>
            <a:fld id="{93938557-BC19-402C-A14B-C65DE83BDE66}" type="slidenum">
              <a:rPr lang="en-US"/>
              <a:pPr>
                <a:defRPr/>
              </a:pPr>
              <a:t>22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1"/>
          </p:nvPr>
        </p:nvSpPr>
        <p:spPr/>
        <p:txBody>
          <a:bodyPr/>
          <a:lstStyle/>
          <a:p>
            <a:pPr>
              <a:defRPr/>
            </a:pPr>
            <a:fld id="{0D36CD72-E166-41C7-8E7C-172937329180}" type="slidenum">
              <a:rPr lang="en-US" smtClean="0"/>
              <a:pPr>
                <a:defRPr/>
              </a:pPr>
              <a:t>23</a:t>
            </a:fld>
            <a:endParaRPr lang="en-US" dirty="0"/>
          </a:p>
        </p:txBody>
      </p:sp>
      <p:sp>
        <p:nvSpPr>
          <p:cNvPr id="31747" name="Rectangle 6"/>
          <p:cNvSpPr>
            <a:spLocks noChangeArrowheads="1"/>
          </p:cNvSpPr>
          <p:nvPr/>
        </p:nvSpPr>
        <p:spPr bwMode="auto">
          <a:xfrm>
            <a:off x="3657600" y="171450"/>
            <a:ext cx="1028700" cy="669897"/>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69056" tIns="34529" rIns="69056" bIns="34529">
            <a:spAutoFit/>
          </a:bodyPr>
          <a:lstStyle/>
          <a:p>
            <a:r>
              <a:rPr lang="en-US" altLang="en-US" sz="1350" dirty="0">
                <a:solidFill>
                  <a:srgbClr val="000000"/>
                </a:solidFill>
              </a:rPr>
              <a:t>Syntax Anal</a:t>
            </a:r>
            <a:r>
              <a:rPr lang="tr-TR" altLang="en-US" sz="1350" dirty="0">
                <a:solidFill>
                  <a:srgbClr val="000000"/>
                </a:solidFill>
              </a:rPr>
              <a:t>iz </a:t>
            </a:r>
            <a:r>
              <a:rPr lang="en-US" altLang="en-US" sz="1200" dirty="0">
                <a:solidFill>
                  <a:srgbClr val="000000"/>
                </a:solidFill>
              </a:rPr>
              <a:t>(</a:t>
            </a:r>
            <a:r>
              <a:rPr lang="tr-TR" altLang="en-US" sz="1200" dirty="0">
                <a:solidFill>
                  <a:srgbClr val="000000"/>
                </a:solidFill>
              </a:rPr>
              <a:t>Ayrıştırıcı</a:t>
            </a:r>
            <a:r>
              <a:rPr lang="en-US" altLang="en-US" sz="1200" dirty="0">
                <a:solidFill>
                  <a:srgbClr val="000000"/>
                </a:solidFill>
              </a:rPr>
              <a:t>)</a:t>
            </a:r>
            <a:endParaRPr lang="en-US" altLang="en-US" sz="1350" dirty="0">
              <a:solidFill>
                <a:srgbClr val="000000"/>
              </a:solidFill>
            </a:endParaRPr>
          </a:p>
        </p:txBody>
      </p:sp>
      <p:sp>
        <p:nvSpPr>
          <p:cNvPr id="31748" name="Rectangle 10"/>
          <p:cNvSpPr>
            <a:spLocks noChangeArrowheads="1"/>
          </p:cNvSpPr>
          <p:nvPr/>
        </p:nvSpPr>
        <p:spPr bwMode="auto">
          <a:xfrm>
            <a:off x="4664869" y="371475"/>
            <a:ext cx="1164431" cy="485231"/>
          </a:xfrm>
          <a:prstGeom prst="rect">
            <a:avLst/>
          </a:prstGeom>
          <a:noFill/>
          <a:ln w="9525">
            <a:noFill/>
            <a:miter lim="800000"/>
            <a:headEnd/>
            <a:tailEnd/>
          </a:ln>
          <a:scene3d>
            <a:camera prst="orthographicFront"/>
            <a:lightRig rig="threePt" dir="t"/>
          </a:scene3d>
          <a:sp3d>
            <a:bevelT/>
          </a:sp3d>
        </p:spPr>
        <p:txBody>
          <a:bodyPr wrap="square" lIns="69056" tIns="34529" rIns="69056" bIns="34529">
            <a:spAutoFit/>
          </a:bodyPr>
          <a:lstStyle/>
          <a:p>
            <a:pPr>
              <a:spcBef>
                <a:spcPct val="50000"/>
              </a:spcBef>
            </a:pPr>
            <a:r>
              <a:rPr lang="tr-TR" altLang="en-US" sz="1350" dirty="0">
                <a:solidFill>
                  <a:srgbClr val="000000"/>
                </a:solidFill>
              </a:rPr>
              <a:t>Sözdizimsel Yapı</a:t>
            </a:r>
            <a:endParaRPr lang="en-US" altLang="en-US" sz="1350" dirty="0">
              <a:solidFill>
                <a:srgbClr val="000000"/>
              </a:solidFill>
            </a:endParaRPr>
          </a:p>
        </p:txBody>
      </p:sp>
      <p:sp>
        <p:nvSpPr>
          <p:cNvPr id="31749" name="Line 11"/>
          <p:cNvSpPr>
            <a:spLocks noChangeShapeType="1"/>
          </p:cNvSpPr>
          <p:nvPr/>
        </p:nvSpPr>
        <p:spPr bwMode="auto">
          <a:xfrm>
            <a:off x="4686300" y="397669"/>
            <a:ext cx="85725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sz="1350"/>
          </a:p>
        </p:txBody>
      </p:sp>
      <p:sp>
        <p:nvSpPr>
          <p:cNvPr id="31750" name="Text Box 24"/>
          <p:cNvSpPr txBox="1">
            <a:spLocks noChangeArrowheads="1"/>
          </p:cNvSpPr>
          <p:nvPr/>
        </p:nvSpPr>
        <p:spPr bwMode="auto">
          <a:xfrm>
            <a:off x="4686300" y="1014413"/>
            <a:ext cx="1600200" cy="323165"/>
          </a:xfrm>
          <a:prstGeom prst="rect">
            <a:avLst/>
          </a:prstGeom>
          <a:noFill/>
          <a:ln w="12700">
            <a:noFill/>
            <a:miter lim="800000"/>
            <a:headEnd type="none" w="sm" len="sm"/>
            <a:tailEnd type="none" w="sm" len="sm"/>
          </a:ln>
          <a:scene3d>
            <a:camera prst="orthographicFront"/>
            <a:lightRig rig="threePt" dir="t"/>
          </a:scene3d>
          <a:sp3d>
            <a:bevelT/>
          </a:sp3d>
        </p:spPr>
        <p:txBody>
          <a:bodyPr>
            <a:spAutoFit/>
          </a:bodyPr>
          <a:lstStyle/>
          <a:p>
            <a:pPr>
              <a:spcBef>
                <a:spcPct val="50000"/>
              </a:spcBef>
            </a:pPr>
            <a:r>
              <a:rPr lang="tr-TR" altLang="en-US" sz="1500" dirty="0"/>
              <a:t>Ayrıştırma Ağacı</a:t>
            </a:r>
            <a:endParaRPr lang="en-US" altLang="en-US" sz="1500" dirty="0"/>
          </a:p>
        </p:txBody>
      </p:sp>
      <p:sp>
        <p:nvSpPr>
          <p:cNvPr id="31751" name="Rectangle 3"/>
          <p:cNvSpPr>
            <a:spLocks noChangeArrowheads="1"/>
          </p:cNvSpPr>
          <p:nvPr/>
        </p:nvSpPr>
        <p:spPr bwMode="auto">
          <a:xfrm>
            <a:off x="2059782" y="176213"/>
            <a:ext cx="912019" cy="669897"/>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69056" tIns="34529" rIns="69056" bIns="34529">
            <a:spAutoFit/>
          </a:bodyPr>
          <a:lstStyle/>
          <a:p>
            <a:pPr>
              <a:spcBef>
                <a:spcPct val="50000"/>
              </a:spcBef>
            </a:pPr>
            <a:r>
              <a:rPr lang="en-US" altLang="en-US" sz="1350" dirty="0">
                <a:solidFill>
                  <a:srgbClr val="000000"/>
                </a:solidFill>
              </a:rPr>
              <a:t>Lexical Anal</a:t>
            </a:r>
            <a:r>
              <a:rPr lang="tr-TR" altLang="en-US" sz="1350" dirty="0">
                <a:solidFill>
                  <a:srgbClr val="000000"/>
                </a:solidFill>
              </a:rPr>
              <a:t>iz</a:t>
            </a:r>
            <a:r>
              <a:rPr lang="en-US" altLang="en-US" sz="1350" dirty="0">
                <a:solidFill>
                  <a:srgbClr val="000000"/>
                </a:solidFill>
              </a:rPr>
              <a:t> </a:t>
            </a:r>
            <a:r>
              <a:rPr lang="en-US" altLang="en-US" sz="1200" dirty="0">
                <a:solidFill>
                  <a:srgbClr val="000000"/>
                </a:solidFill>
              </a:rPr>
              <a:t>(</a:t>
            </a:r>
            <a:r>
              <a:rPr lang="tr-TR" altLang="en-US" sz="1200" dirty="0">
                <a:solidFill>
                  <a:srgbClr val="000000"/>
                </a:solidFill>
              </a:rPr>
              <a:t>Tarayıcı</a:t>
            </a:r>
            <a:r>
              <a:rPr lang="en-US" altLang="en-US" sz="1200" dirty="0">
                <a:solidFill>
                  <a:srgbClr val="000000"/>
                </a:solidFill>
              </a:rPr>
              <a:t>)</a:t>
            </a:r>
            <a:endParaRPr lang="en-US" altLang="en-US" sz="1350" dirty="0">
              <a:solidFill>
                <a:srgbClr val="000000"/>
              </a:solidFill>
            </a:endParaRPr>
          </a:p>
        </p:txBody>
      </p:sp>
      <p:sp>
        <p:nvSpPr>
          <p:cNvPr id="31752" name="Line 4"/>
          <p:cNvSpPr>
            <a:spLocks noChangeShapeType="1"/>
          </p:cNvSpPr>
          <p:nvPr/>
        </p:nvSpPr>
        <p:spPr bwMode="auto">
          <a:xfrm>
            <a:off x="1498997" y="397669"/>
            <a:ext cx="5715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sz="1350"/>
          </a:p>
        </p:txBody>
      </p:sp>
      <p:sp>
        <p:nvSpPr>
          <p:cNvPr id="31753" name="Rectangle 5"/>
          <p:cNvSpPr>
            <a:spLocks noChangeArrowheads="1"/>
          </p:cNvSpPr>
          <p:nvPr/>
        </p:nvSpPr>
        <p:spPr bwMode="auto">
          <a:xfrm>
            <a:off x="1257301" y="371475"/>
            <a:ext cx="992981" cy="485231"/>
          </a:xfrm>
          <a:prstGeom prst="rect">
            <a:avLst/>
          </a:prstGeom>
          <a:noFill/>
          <a:ln w="9525">
            <a:noFill/>
            <a:miter lim="800000"/>
            <a:headEnd/>
            <a:tailEnd/>
          </a:ln>
          <a:scene3d>
            <a:camera prst="orthographicFront"/>
            <a:lightRig rig="threePt" dir="t"/>
          </a:scene3d>
          <a:sp3d>
            <a:bevelT/>
          </a:sp3d>
        </p:spPr>
        <p:txBody>
          <a:bodyPr lIns="69056" tIns="34529" rIns="69056" bIns="34529">
            <a:spAutoFit/>
          </a:bodyPr>
          <a:lstStyle/>
          <a:p>
            <a:pPr>
              <a:spcBef>
                <a:spcPct val="50000"/>
              </a:spcBef>
              <a:defRPr/>
            </a:pPr>
            <a:r>
              <a:rPr lang="tr-TR" altLang="en-US" sz="1350" dirty="0">
                <a:solidFill>
                  <a:srgbClr val="000000"/>
                </a:solidFill>
              </a:rPr>
              <a:t>Kaynak Program</a:t>
            </a:r>
            <a:endParaRPr lang="en-US" altLang="en-US" sz="1350" dirty="0">
              <a:solidFill>
                <a:srgbClr val="000000"/>
              </a:solidFill>
            </a:endParaRPr>
          </a:p>
        </p:txBody>
      </p:sp>
      <p:sp>
        <p:nvSpPr>
          <p:cNvPr id="31754" name="Rectangle 7"/>
          <p:cNvSpPr>
            <a:spLocks noChangeArrowheads="1"/>
          </p:cNvSpPr>
          <p:nvPr/>
        </p:nvSpPr>
        <p:spPr bwMode="auto">
          <a:xfrm>
            <a:off x="2890837" y="351234"/>
            <a:ext cx="881063" cy="277482"/>
          </a:xfrm>
          <a:prstGeom prst="rect">
            <a:avLst/>
          </a:prstGeom>
          <a:noFill/>
          <a:ln w="9525">
            <a:noFill/>
            <a:miter lim="800000"/>
            <a:headEnd/>
            <a:tailEnd/>
          </a:ln>
          <a:scene3d>
            <a:camera prst="orthographicFront"/>
            <a:lightRig rig="threePt" dir="t"/>
          </a:scene3d>
          <a:sp3d>
            <a:bevelT/>
          </a:sp3d>
        </p:spPr>
        <p:txBody>
          <a:bodyPr lIns="69056" tIns="34529" rIns="69056" bIns="34529">
            <a:spAutoFit/>
          </a:bodyPr>
          <a:lstStyle/>
          <a:p>
            <a:pPr>
              <a:spcBef>
                <a:spcPct val="50000"/>
              </a:spcBef>
              <a:defRPr/>
            </a:pPr>
            <a:r>
              <a:rPr lang="en-US" altLang="en-US" sz="1350" dirty="0">
                <a:solidFill>
                  <a:srgbClr val="000000"/>
                </a:solidFill>
              </a:rPr>
              <a:t>Token</a:t>
            </a:r>
            <a:r>
              <a:rPr lang="tr-TR" altLang="en-US" sz="1350" dirty="0" err="1">
                <a:solidFill>
                  <a:srgbClr val="000000"/>
                </a:solidFill>
              </a:rPr>
              <a:t>lar</a:t>
            </a:r>
            <a:endParaRPr lang="en-US" altLang="en-US" sz="1350" dirty="0">
              <a:solidFill>
                <a:srgbClr val="000000"/>
              </a:solidFill>
            </a:endParaRPr>
          </a:p>
        </p:txBody>
      </p:sp>
      <p:sp>
        <p:nvSpPr>
          <p:cNvPr id="31755" name="Line 8"/>
          <p:cNvSpPr>
            <a:spLocks noChangeShapeType="1"/>
          </p:cNvSpPr>
          <p:nvPr/>
        </p:nvSpPr>
        <p:spPr bwMode="auto">
          <a:xfrm>
            <a:off x="2984897" y="397669"/>
            <a:ext cx="62865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sz="1350"/>
          </a:p>
        </p:txBody>
      </p:sp>
      <p:sp>
        <p:nvSpPr>
          <p:cNvPr id="31756" name="Text Box 4"/>
          <p:cNvSpPr txBox="1">
            <a:spLocks noChangeArrowheads="1"/>
          </p:cNvSpPr>
          <p:nvPr/>
        </p:nvSpPr>
        <p:spPr bwMode="auto">
          <a:xfrm>
            <a:off x="5029200" y="1943100"/>
            <a:ext cx="1828800" cy="323165"/>
          </a:xfrm>
          <a:prstGeom prst="rect">
            <a:avLst/>
          </a:prstGeom>
          <a:noFill/>
          <a:ln w="12700">
            <a:noFill/>
            <a:miter lim="800000"/>
            <a:headEnd type="none" w="sm" len="sm"/>
            <a:tailEnd type="none" w="sm" len="sm"/>
          </a:ln>
          <a:scene3d>
            <a:camera prst="orthographicFront"/>
            <a:lightRig rig="threePt" dir="t"/>
          </a:scene3d>
          <a:sp3d>
            <a:bevelT/>
          </a:sp3d>
        </p:spPr>
        <p:txBody>
          <a:bodyPr>
            <a:spAutoFit/>
          </a:bodyPr>
          <a:lstStyle/>
          <a:p>
            <a:pPr>
              <a:spcBef>
                <a:spcPct val="50000"/>
              </a:spcBef>
              <a:defRPr/>
            </a:pPr>
            <a:endParaRPr lang="en-US" altLang="en-US" sz="1500"/>
          </a:p>
        </p:txBody>
      </p:sp>
      <p:sp>
        <p:nvSpPr>
          <p:cNvPr id="31757" name="Oval 6"/>
          <p:cNvSpPr>
            <a:spLocks noChangeArrowheads="1"/>
          </p:cNvSpPr>
          <p:nvPr/>
        </p:nvSpPr>
        <p:spPr bwMode="auto">
          <a:xfrm>
            <a:off x="2000250" y="4457700"/>
            <a:ext cx="914400" cy="51435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100" b="1">
                <a:solidFill>
                  <a:srgbClr val="FF0000"/>
                </a:solidFill>
              </a:rPr>
              <a:t>int</a:t>
            </a:r>
          </a:p>
        </p:txBody>
      </p:sp>
      <p:sp>
        <p:nvSpPr>
          <p:cNvPr id="31758" name="Oval 7"/>
          <p:cNvSpPr>
            <a:spLocks noChangeArrowheads="1"/>
          </p:cNvSpPr>
          <p:nvPr/>
        </p:nvSpPr>
        <p:spPr bwMode="auto">
          <a:xfrm>
            <a:off x="3086100" y="4457700"/>
            <a:ext cx="914400" cy="51435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100" b="1">
                <a:solidFill>
                  <a:srgbClr val="FF0000"/>
                </a:solidFill>
              </a:rPr>
              <a:t>x</a:t>
            </a:r>
          </a:p>
        </p:txBody>
      </p:sp>
      <p:sp>
        <p:nvSpPr>
          <p:cNvPr id="31759" name="Oval 8"/>
          <p:cNvSpPr>
            <a:spLocks noChangeArrowheads="1"/>
          </p:cNvSpPr>
          <p:nvPr/>
        </p:nvSpPr>
        <p:spPr bwMode="auto">
          <a:xfrm>
            <a:off x="4343400" y="4400550"/>
            <a:ext cx="914400" cy="51435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100" b="1">
                <a:solidFill>
                  <a:srgbClr val="FF0000"/>
                </a:solidFill>
              </a:rPr>
              <a:t>;</a:t>
            </a:r>
          </a:p>
        </p:txBody>
      </p:sp>
      <p:sp>
        <p:nvSpPr>
          <p:cNvPr id="31760" name="Oval 9"/>
          <p:cNvSpPr>
            <a:spLocks noChangeArrowheads="1"/>
          </p:cNvSpPr>
          <p:nvPr/>
        </p:nvSpPr>
        <p:spPr bwMode="auto">
          <a:xfrm>
            <a:off x="5486400" y="4400550"/>
            <a:ext cx="914400" cy="51435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100" b="1">
                <a:solidFill>
                  <a:srgbClr val="FF0000"/>
                </a:solidFill>
              </a:rPr>
              <a:t>cin</a:t>
            </a:r>
          </a:p>
        </p:txBody>
      </p:sp>
      <p:sp>
        <p:nvSpPr>
          <p:cNvPr id="31761" name="Oval 10"/>
          <p:cNvSpPr>
            <a:spLocks noChangeArrowheads="1"/>
          </p:cNvSpPr>
          <p:nvPr/>
        </p:nvSpPr>
        <p:spPr bwMode="auto">
          <a:xfrm>
            <a:off x="6515100" y="4343400"/>
            <a:ext cx="914400" cy="514350"/>
          </a:xfrm>
          <a:prstGeom prst="ellipse">
            <a:avLst/>
          </a:prstGeom>
          <a:solidFill>
            <a:srgbClr val="FFFFCC"/>
          </a:solidFill>
          <a:ln w="12700">
            <a:solidFill>
              <a:srgbClr val="000000"/>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2100" b="1">
                <a:solidFill>
                  <a:srgbClr val="FF0000"/>
                </a:solidFill>
              </a:rPr>
              <a:t>&gt;&gt;</a:t>
            </a:r>
          </a:p>
        </p:txBody>
      </p:sp>
      <p:sp>
        <p:nvSpPr>
          <p:cNvPr id="31762" name="Line 12"/>
          <p:cNvSpPr>
            <a:spLocks noChangeShapeType="1"/>
          </p:cNvSpPr>
          <p:nvPr/>
        </p:nvSpPr>
        <p:spPr bwMode="auto">
          <a:xfrm flipV="1">
            <a:off x="2457450" y="3600450"/>
            <a:ext cx="57150" cy="85725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sz="1350"/>
          </a:p>
        </p:txBody>
      </p:sp>
      <p:sp>
        <p:nvSpPr>
          <p:cNvPr id="31763" name="Line 13"/>
          <p:cNvSpPr>
            <a:spLocks noChangeShapeType="1"/>
          </p:cNvSpPr>
          <p:nvPr/>
        </p:nvSpPr>
        <p:spPr bwMode="auto">
          <a:xfrm flipH="1" flipV="1">
            <a:off x="3486150" y="3657600"/>
            <a:ext cx="57150" cy="74295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sz="1350"/>
          </a:p>
        </p:txBody>
      </p:sp>
      <p:sp>
        <p:nvSpPr>
          <p:cNvPr id="31764" name="Line 14"/>
          <p:cNvSpPr>
            <a:spLocks noChangeShapeType="1"/>
          </p:cNvSpPr>
          <p:nvPr/>
        </p:nvSpPr>
        <p:spPr bwMode="auto">
          <a:xfrm flipH="1" flipV="1">
            <a:off x="3714750" y="2743200"/>
            <a:ext cx="1028700" cy="165735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sz="1350"/>
          </a:p>
        </p:txBody>
      </p:sp>
      <p:sp>
        <p:nvSpPr>
          <p:cNvPr id="31765" name="Oval 15"/>
          <p:cNvSpPr>
            <a:spLocks noChangeArrowheads="1"/>
          </p:cNvSpPr>
          <p:nvPr/>
        </p:nvSpPr>
        <p:spPr bwMode="auto">
          <a:xfrm>
            <a:off x="2057400" y="3257550"/>
            <a:ext cx="971550" cy="400050"/>
          </a:xfrm>
          <a:prstGeom prst="ellipse">
            <a:avLst/>
          </a:prstGeom>
          <a:solidFill>
            <a:schemeClr val="accent1"/>
          </a:solidFill>
          <a:ln w="12700">
            <a:solidFill>
              <a:schemeClr val="tx1"/>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1500"/>
              <a:t>datatype</a:t>
            </a:r>
          </a:p>
        </p:txBody>
      </p:sp>
      <p:sp>
        <p:nvSpPr>
          <p:cNvPr id="31766" name="Oval 17"/>
          <p:cNvSpPr>
            <a:spLocks noChangeArrowheads="1"/>
          </p:cNvSpPr>
          <p:nvPr/>
        </p:nvSpPr>
        <p:spPr bwMode="auto">
          <a:xfrm>
            <a:off x="3028950" y="3257550"/>
            <a:ext cx="971550" cy="400050"/>
          </a:xfrm>
          <a:prstGeom prst="ellipse">
            <a:avLst/>
          </a:prstGeom>
          <a:solidFill>
            <a:schemeClr val="accent1"/>
          </a:solidFill>
          <a:ln w="12700">
            <a:solidFill>
              <a:schemeClr val="tx1"/>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1500"/>
              <a:t>ID</a:t>
            </a:r>
          </a:p>
        </p:txBody>
      </p:sp>
      <p:sp>
        <p:nvSpPr>
          <p:cNvPr id="31767" name="Line 18"/>
          <p:cNvSpPr>
            <a:spLocks noChangeShapeType="1"/>
          </p:cNvSpPr>
          <p:nvPr/>
        </p:nvSpPr>
        <p:spPr bwMode="auto">
          <a:xfrm flipH="1" flipV="1">
            <a:off x="3429000" y="2800350"/>
            <a:ext cx="57150" cy="45720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sz="1350"/>
          </a:p>
        </p:txBody>
      </p:sp>
      <p:sp>
        <p:nvSpPr>
          <p:cNvPr id="31768" name="Line 19"/>
          <p:cNvSpPr>
            <a:spLocks noChangeShapeType="1"/>
          </p:cNvSpPr>
          <p:nvPr/>
        </p:nvSpPr>
        <p:spPr bwMode="auto">
          <a:xfrm flipV="1">
            <a:off x="2571750" y="2743200"/>
            <a:ext cx="514350" cy="51435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sz="1350"/>
          </a:p>
        </p:txBody>
      </p:sp>
      <p:sp>
        <p:nvSpPr>
          <p:cNvPr id="31769" name="Oval 20"/>
          <p:cNvSpPr>
            <a:spLocks noChangeArrowheads="1"/>
          </p:cNvSpPr>
          <p:nvPr/>
        </p:nvSpPr>
        <p:spPr bwMode="auto">
          <a:xfrm>
            <a:off x="2857500" y="2228850"/>
            <a:ext cx="1085850" cy="571500"/>
          </a:xfrm>
          <a:prstGeom prst="ellipse">
            <a:avLst/>
          </a:prstGeom>
          <a:solidFill>
            <a:schemeClr val="accent1"/>
          </a:solidFill>
          <a:ln w="12700">
            <a:solidFill>
              <a:schemeClr val="tx1"/>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1350" dirty="0"/>
              <a:t>Data</a:t>
            </a:r>
          </a:p>
          <a:p>
            <a:pPr algn="ctr">
              <a:defRPr/>
            </a:pPr>
            <a:r>
              <a:rPr lang="en-US" altLang="en-US" sz="1350" dirty="0"/>
              <a:t>Declaration</a:t>
            </a:r>
          </a:p>
        </p:txBody>
      </p:sp>
      <p:sp>
        <p:nvSpPr>
          <p:cNvPr id="31770" name="Line 22"/>
          <p:cNvSpPr>
            <a:spLocks noChangeShapeType="1"/>
          </p:cNvSpPr>
          <p:nvPr/>
        </p:nvSpPr>
        <p:spPr bwMode="auto">
          <a:xfrm flipV="1">
            <a:off x="3657600" y="1828800"/>
            <a:ext cx="800100" cy="40005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sz="1350"/>
          </a:p>
        </p:txBody>
      </p:sp>
      <p:sp>
        <p:nvSpPr>
          <p:cNvPr id="31771" name="Oval 23"/>
          <p:cNvSpPr>
            <a:spLocks noChangeArrowheads="1"/>
          </p:cNvSpPr>
          <p:nvPr/>
        </p:nvSpPr>
        <p:spPr bwMode="auto">
          <a:xfrm>
            <a:off x="4400550" y="1543050"/>
            <a:ext cx="971550" cy="400050"/>
          </a:xfrm>
          <a:prstGeom prst="ellipse">
            <a:avLst/>
          </a:prstGeom>
          <a:solidFill>
            <a:schemeClr val="accent1"/>
          </a:solidFill>
          <a:ln w="12700">
            <a:solidFill>
              <a:schemeClr val="tx1"/>
            </a:solidFill>
            <a:round/>
            <a:headEnd type="none" w="sm" len="sm"/>
            <a:tailEnd type="none" w="sm" len="sm"/>
          </a:ln>
          <a:scene3d>
            <a:camera prst="orthographicFront"/>
            <a:lightRig rig="threePt" dir="t"/>
          </a:scene3d>
          <a:sp3d>
            <a:bevelT/>
          </a:sp3d>
        </p:spPr>
        <p:txBody>
          <a:bodyPr wrap="none" anchor="ctr"/>
          <a:lstStyle/>
          <a:p>
            <a:pPr algn="ctr">
              <a:defRPr/>
            </a:pPr>
            <a:r>
              <a:rPr lang="en-US" altLang="en-US" sz="1500"/>
              <a:t>Program</a:t>
            </a:r>
          </a:p>
        </p:txBody>
      </p:sp>
      <p:sp>
        <p:nvSpPr>
          <p:cNvPr id="31772" name="Line 24"/>
          <p:cNvSpPr>
            <a:spLocks noChangeShapeType="1"/>
          </p:cNvSpPr>
          <p:nvPr/>
        </p:nvSpPr>
        <p:spPr bwMode="auto">
          <a:xfrm flipH="1">
            <a:off x="1828800" y="1714500"/>
            <a:ext cx="2571750" cy="57150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sz="1350"/>
          </a:p>
        </p:txBody>
      </p:sp>
      <p:sp>
        <p:nvSpPr>
          <p:cNvPr id="31773" name="Line 25"/>
          <p:cNvSpPr>
            <a:spLocks noChangeShapeType="1"/>
          </p:cNvSpPr>
          <p:nvPr/>
        </p:nvSpPr>
        <p:spPr bwMode="auto">
          <a:xfrm>
            <a:off x="4972050" y="1943100"/>
            <a:ext cx="1428750" cy="74295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sz="1350"/>
          </a:p>
        </p:txBody>
      </p:sp>
      <p:sp>
        <p:nvSpPr>
          <p:cNvPr id="31774" name="Line 26"/>
          <p:cNvSpPr>
            <a:spLocks noChangeShapeType="1"/>
          </p:cNvSpPr>
          <p:nvPr/>
        </p:nvSpPr>
        <p:spPr bwMode="auto">
          <a:xfrm>
            <a:off x="5257800" y="1885950"/>
            <a:ext cx="1885950" cy="457200"/>
          </a:xfrm>
          <a:prstGeom prst="line">
            <a:avLst/>
          </a:prstGeom>
          <a:noFill/>
          <a:ln w="12700">
            <a:solidFill>
              <a:srgbClr val="000000"/>
            </a:solidFill>
            <a:round/>
            <a:headEnd type="none" w="sm" len="sm"/>
            <a:tailEnd type="none" w="sm" len="sm"/>
          </a:ln>
          <a:scene3d>
            <a:camera prst="orthographicFront"/>
            <a:lightRig rig="threePt" dir="t"/>
          </a:scene3d>
          <a:sp3d>
            <a:bevelT/>
          </a:sp3d>
        </p:spPr>
        <p:txBody>
          <a:bodyPr/>
          <a:lstStyle/>
          <a:p>
            <a:pPr>
              <a:defRPr/>
            </a:pPr>
            <a:endParaRPr lang="tr-TR" sz="135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Başlık"/>
          <p:cNvSpPr>
            <a:spLocks noGrp="1"/>
          </p:cNvSpPr>
          <p:nvPr>
            <p:ph type="title"/>
          </p:nvPr>
        </p:nvSpPr>
        <p:spPr/>
        <p:txBody>
          <a:bodyPr/>
          <a:lstStyle/>
          <a:p>
            <a:r>
              <a:rPr lang="tr-TR"/>
              <a:t>Hatalar</a:t>
            </a:r>
          </a:p>
        </p:txBody>
      </p:sp>
      <p:sp>
        <p:nvSpPr>
          <p:cNvPr id="3" name="2 Slayt Numarası Yer Tutucusu"/>
          <p:cNvSpPr>
            <a:spLocks noGrp="1"/>
          </p:cNvSpPr>
          <p:nvPr>
            <p:ph type="sldNum" sz="quarter" idx="11"/>
          </p:nvPr>
        </p:nvSpPr>
        <p:spPr/>
        <p:txBody>
          <a:bodyPr/>
          <a:lstStyle/>
          <a:p>
            <a:pPr>
              <a:defRPr/>
            </a:pPr>
            <a:fld id="{7A07B939-B251-4D1A-A276-87D64A1A149A}" type="slidenum">
              <a:rPr lang="en-US" smtClean="0"/>
              <a:pPr>
                <a:defRPr/>
              </a:pPr>
              <a:t>24</a:t>
            </a:fld>
            <a:endParaRPr lang="en-US" dirty="0"/>
          </a:p>
        </p:txBody>
      </p:sp>
      <p:sp>
        <p:nvSpPr>
          <p:cNvPr id="22" name="Rectangle 3"/>
          <p:cNvSpPr txBox="1">
            <a:spLocks noChangeArrowheads="1"/>
          </p:cNvSpPr>
          <p:nvPr/>
        </p:nvSpPr>
        <p:spPr>
          <a:xfrm>
            <a:off x="1485900" y="1085850"/>
            <a:ext cx="6172200" cy="4057650"/>
          </a:xfrm>
          <a:prstGeom prst="rect">
            <a:avLst/>
          </a:prstGeom>
        </p:spPr>
        <p:txBody>
          <a:bodyPr/>
          <a:lstStyle/>
          <a:p>
            <a:pPr marL="257175" indent="-257175">
              <a:spcBef>
                <a:spcPct val="20000"/>
              </a:spcBef>
              <a:buFontTx/>
              <a:buChar char="•"/>
              <a:defRPr/>
            </a:pPr>
            <a:r>
              <a:rPr lang="en-US" altLang="en-US" sz="2100" kern="0" dirty="0"/>
              <a:t>int </a:t>
            </a:r>
            <a:r>
              <a:rPr lang="en-US" altLang="en-US" sz="2100" kern="0" dirty="0" err="1"/>
              <a:t>x$y</a:t>
            </a:r>
            <a:r>
              <a:rPr lang="en-US" altLang="en-US" sz="2100" kern="0" dirty="0"/>
              <a:t>;</a:t>
            </a:r>
          </a:p>
          <a:p>
            <a:pPr marL="257175" indent="-257175">
              <a:spcBef>
                <a:spcPct val="20000"/>
              </a:spcBef>
              <a:buFontTx/>
              <a:buChar char="•"/>
              <a:defRPr/>
            </a:pPr>
            <a:r>
              <a:rPr lang="en-US" altLang="en-US" sz="2100" kern="0" dirty="0"/>
              <a:t>int 32xy;</a:t>
            </a:r>
          </a:p>
          <a:p>
            <a:pPr marL="257175" indent="-257175">
              <a:spcBef>
                <a:spcPct val="20000"/>
              </a:spcBef>
              <a:buFontTx/>
              <a:buChar char="•"/>
              <a:defRPr/>
            </a:pPr>
            <a:r>
              <a:rPr lang="en-US" altLang="en-US" sz="2100" kern="0" dirty="0"/>
              <a:t>45b</a:t>
            </a:r>
          </a:p>
          <a:p>
            <a:pPr marL="257175" indent="-257175">
              <a:spcBef>
                <a:spcPct val="20000"/>
              </a:spcBef>
              <a:buFontTx/>
              <a:buChar char="•"/>
              <a:defRPr/>
            </a:pPr>
            <a:r>
              <a:rPr lang="en-US" altLang="en-US" sz="2100" kern="0" dirty="0"/>
              <a:t>45ab</a:t>
            </a:r>
          </a:p>
          <a:p>
            <a:pPr marL="257175" indent="-257175">
              <a:spcBef>
                <a:spcPct val="20000"/>
              </a:spcBef>
              <a:buFontTx/>
              <a:buChar char="•"/>
              <a:defRPr/>
            </a:pPr>
            <a:r>
              <a:rPr lang="en-US" altLang="en-US" sz="2100" kern="0" dirty="0"/>
              <a:t>x = x @ y;</a:t>
            </a:r>
          </a:p>
        </p:txBody>
      </p:sp>
      <p:sp>
        <p:nvSpPr>
          <p:cNvPr id="23" name="Oval 4"/>
          <p:cNvSpPr>
            <a:spLocks noChangeArrowheads="1"/>
          </p:cNvSpPr>
          <p:nvPr/>
        </p:nvSpPr>
        <p:spPr bwMode="auto">
          <a:xfrm>
            <a:off x="2171700" y="914400"/>
            <a:ext cx="800100" cy="571500"/>
          </a:xfrm>
          <a:prstGeom prst="ellipse">
            <a:avLst/>
          </a:prstGeom>
          <a:noFill/>
          <a:ln w="38100">
            <a:solidFill>
              <a:srgbClr val="FF0000"/>
            </a:solidFill>
            <a:round/>
            <a:headEnd type="none" w="sm" len="sm"/>
            <a:tailEnd type="none" w="sm" len="sm"/>
          </a:ln>
        </p:spPr>
        <p:txBody>
          <a:bodyPr wrap="none" anchor="ctr"/>
          <a:lstStyle/>
          <a:p>
            <a:endParaRPr lang="en-US" altLang="en-US" sz="1500">
              <a:solidFill>
                <a:srgbClr val="FFFFFF"/>
              </a:solidFill>
            </a:endParaRPr>
          </a:p>
        </p:txBody>
      </p:sp>
      <p:sp>
        <p:nvSpPr>
          <p:cNvPr id="24" name="Oval 5"/>
          <p:cNvSpPr>
            <a:spLocks noChangeArrowheads="1"/>
          </p:cNvSpPr>
          <p:nvPr/>
        </p:nvSpPr>
        <p:spPr bwMode="auto">
          <a:xfrm>
            <a:off x="2114550" y="1371600"/>
            <a:ext cx="800100" cy="571500"/>
          </a:xfrm>
          <a:prstGeom prst="ellipse">
            <a:avLst/>
          </a:prstGeom>
          <a:noFill/>
          <a:ln w="38100">
            <a:solidFill>
              <a:srgbClr val="FF0000"/>
            </a:solidFill>
            <a:round/>
            <a:headEnd type="none" w="sm" len="sm"/>
            <a:tailEnd type="none" w="sm" len="sm"/>
          </a:ln>
        </p:spPr>
        <p:txBody>
          <a:bodyPr wrap="none" anchor="ctr"/>
          <a:lstStyle/>
          <a:p>
            <a:endParaRPr lang="en-US" altLang="en-US" sz="1500">
              <a:solidFill>
                <a:srgbClr val="FFFFFF"/>
              </a:solidFill>
            </a:endParaRPr>
          </a:p>
        </p:txBody>
      </p:sp>
      <p:sp>
        <p:nvSpPr>
          <p:cNvPr id="25" name="Oval 6"/>
          <p:cNvSpPr>
            <a:spLocks noChangeArrowheads="1"/>
          </p:cNvSpPr>
          <p:nvPr/>
        </p:nvSpPr>
        <p:spPr bwMode="auto">
          <a:xfrm>
            <a:off x="1743075" y="1943100"/>
            <a:ext cx="857250" cy="628650"/>
          </a:xfrm>
          <a:prstGeom prst="ellipse">
            <a:avLst/>
          </a:prstGeom>
          <a:noFill/>
          <a:ln w="38100">
            <a:solidFill>
              <a:srgbClr val="FF0000"/>
            </a:solidFill>
            <a:round/>
            <a:headEnd type="none" w="sm" len="sm"/>
            <a:tailEnd type="none" w="sm" len="sm"/>
          </a:ln>
        </p:spPr>
        <p:txBody>
          <a:bodyPr wrap="none" anchor="ctr"/>
          <a:lstStyle/>
          <a:p>
            <a:endParaRPr lang="en-US" altLang="en-US" sz="1500">
              <a:solidFill>
                <a:srgbClr val="FFFFFF"/>
              </a:solidFill>
            </a:endParaRPr>
          </a:p>
        </p:txBody>
      </p:sp>
      <p:sp>
        <p:nvSpPr>
          <p:cNvPr id="26" name="Oval 7"/>
          <p:cNvSpPr>
            <a:spLocks noChangeArrowheads="1"/>
          </p:cNvSpPr>
          <p:nvPr/>
        </p:nvSpPr>
        <p:spPr bwMode="auto">
          <a:xfrm>
            <a:off x="2362200" y="2533650"/>
            <a:ext cx="457200" cy="571500"/>
          </a:xfrm>
          <a:prstGeom prst="ellipse">
            <a:avLst/>
          </a:prstGeom>
          <a:noFill/>
          <a:ln w="38100">
            <a:solidFill>
              <a:srgbClr val="FF0000"/>
            </a:solidFill>
            <a:round/>
            <a:headEnd type="none" w="sm" len="sm"/>
            <a:tailEnd type="none" w="sm" len="sm"/>
          </a:ln>
        </p:spPr>
        <p:txBody>
          <a:bodyPr wrap="none" anchor="ctr"/>
          <a:lstStyle/>
          <a:p>
            <a:endParaRPr lang="en-US" altLang="en-US" sz="1500">
              <a:solidFill>
                <a:srgbClr val="FFFFFF"/>
              </a:solidFill>
            </a:endParaRPr>
          </a:p>
        </p:txBody>
      </p:sp>
      <p:sp>
        <p:nvSpPr>
          <p:cNvPr id="27" name="Text Box 8"/>
          <p:cNvSpPr txBox="1">
            <a:spLocks noChangeArrowheads="1"/>
          </p:cNvSpPr>
          <p:nvPr/>
        </p:nvSpPr>
        <p:spPr bwMode="auto">
          <a:xfrm>
            <a:off x="3829050" y="1314450"/>
            <a:ext cx="3886200" cy="830997"/>
          </a:xfrm>
          <a:prstGeom prst="rect">
            <a:avLst/>
          </a:prstGeom>
          <a:noFill/>
          <a:ln w="12700">
            <a:noFill/>
            <a:miter lim="800000"/>
            <a:headEnd type="none" w="sm" len="sm"/>
            <a:tailEnd type="none" w="sm" len="sm"/>
          </a:ln>
        </p:spPr>
        <p:txBody>
          <a:bodyPr>
            <a:spAutoFit/>
          </a:bodyPr>
          <a:lstStyle/>
          <a:p>
            <a:pPr>
              <a:spcBef>
                <a:spcPct val="50000"/>
              </a:spcBef>
            </a:pPr>
            <a:r>
              <a:rPr lang="tr-TR" altLang="en-US" sz="2400">
                <a:solidFill>
                  <a:srgbClr val="000000"/>
                </a:solidFill>
              </a:rPr>
              <a:t>Sözlüksel (</a:t>
            </a:r>
            <a:r>
              <a:rPr lang="en-US" altLang="en-US" sz="2400">
                <a:solidFill>
                  <a:srgbClr val="000000"/>
                </a:solidFill>
              </a:rPr>
              <a:t>Lexical</a:t>
            </a:r>
            <a:r>
              <a:rPr lang="tr-TR" altLang="en-US" sz="2400">
                <a:solidFill>
                  <a:srgbClr val="000000"/>
                </a:solidFill>
              </a:rPr>
              <a:t>) Hatalar</a:t>
            </a:r>
            <a:r>
              <a:rPr lang="en-US" altLang="en-US" sz="2400">
                <a:solidFill>
                  <a:srgbClr val="000000"/>
                </a:solidFill>
              </a:rPr>
              <a:t> / Token </a:t>
            </a:r>
            <a:r>
              <a:rPr lang="tr-TR" altLang="en-US" sz="2400">
                <a:solidFill>
                  <a:srgbClr val="000000"/>
                </a:solidFill>
              </a:rPr>
              <a:t>Hataları</a:t>
            </a:r>
            <a:r>
              <a:rPr lang="en-US" altLang="en-US" sz="2400">
                <a:solidFill>
                  <a:srgbClr val="000000"/>
                </a:solidFill>
              </a:rPr>
              <a:t>?</a:t>
            </a:r>
          </a:p>
        </p:txBody>
      </p:sp>
      <p:sp>
        <p:nvSpPr>
          <p:cNvPr id="32" name="Rectangle 3"/>
          <p:cNvSpPr txBox="1">
            <a:spLocks noChangeArrowheads="1"/>
          </p:cNvSpPr>
          <p:nvPr/>
        </p:nvSpPr>
        <p:spPr>
          <a:xfrm>
            <a:off x="1485900" y="3371850"/>
            <a:ext cx="6172200" cy="1600200"/>
          </a:xfrm>
          <a:prstGeom prst="rect">
            <a:avLst/>
          </a:prstGeom>
        </p:spPr>
        <p:txBody>
          <a:bodyPr/>
          <a:lstStyle/>
          <a:p>
            <a:pPr marL="257175" indent="-257175">
              <a:spcBef>
                <a:spcPct val="20000"/>
              </a:spcBef>
              <a:buFontTx/>
              <a:buChar char="•"/>
              <a:defRPr/>
            </a:pPr>
            <a:r>
              <a:rPr lang="en-US" altLang="en-US" sz="2100" kern="0" dirty="0"/>
              <a:t>X = ;</a:t>
            </a:r>
          </a:p>
          <a:p>
            <a:pPr marL="257175" indent="-257175">
              <a:spcBef>
                <a:spcPct val="20000"/>
              </a:spcBef>
              <a:buFontTx/>
              <a:buChar char="•"/>
              <a:defRPr/>
            </a:pPr>
            <a:r>
              <a:rPr lang="en-US" altLang="en-US" sz="2100" kern="0" dirty="0"/>
              <a:t>Y = x +;</a:t>
            </a:r>
          </a:p>
          <a:p>
            <a:pPr marL="257175" indent="-257175">
              <a:spcBef>
                <a:spcPct val="20000"/>
              </a:spcBef>
              <a:buFontTx/>
              <a:buChar char="•"/>
              <a:defRPr/>
            </a:pPr>
            <a:r>
              <a:rPr lang="en-US" altLang="en-US" sz="2100" kern="0" dirty="0"/>
              <a:t>Z = [;</a:t>
            </a:r>
          </a:p>
          <a:p>
            <a:pPr marL="257175" indent="-257175">
              <a:spcBef>
                <a:spcPct val="20000"/>
              </a:spcBef>
              <a:buFontTx/>
              <a:buChar char="•"/>
              <a:defRPr/>
            </a:pPr>
            <a:endParaRPr lang="en-US" altLang="en-US" sz="2100" kern="0" dirty="0"/>
          </a:p>
          <a:p>
            <a:pPr marL="257175" indent="-257175">
              <a:spcBef>
                <a:spcPct val="20000"/>
              </a:spcBef>
              <a:buFontTx/>
              <a:buChar char="•"/>
              <a:defRPr/>
            </a:pPr>
            <a:endParaRPr lang="en-US" altLang="en-US" sz="2100" kern="0" dirty="0"/>
          </a:p>
        </p:txBody>
      </p:sp>
      <p:sp>
        <p:nvSpPr>
          <p:cNvPr id="33" name="Oval 4"/>
          <p:cNvSpPr>
            <a:spLocks noChangeArrowheads="1"/>
          </p:cNvSpPr>
          <p:nvPr/>
        </p:nvSpPr>
        <p:spPr bwMode="auto">
          <a:xfrm>
            <a:off x="1714500" y="3142060"/>
            <a:ext cx="800100" cy="571500"/>
          </a:xfrm>
          <a:prstGeom prst="ellipse">
            <a:avLst/>
          </a:prstGeom>
          <a:noFill/>
          <a:ln w="38100">
            <a:solidFill>
              <a:srgbClr val="FF0000"/>
            </a:solidFill>
            <a:round/>
            <a:headEnd type="none" w="sm" len="sm"/>
            <a:tailEnd type="none" w="sm" len="sm"/>
          </a:ln>
        </p:spPr>
        <p:txBody>
          <a:bodyPr wrap="none" anchor="ctr"/>
          <a:lstStyle/>
          <a:p>
            <a:endParaRPr lang="en-US" altLang="en-US" sz="1500">
              <a:solidFill>
                <a:srgbClr val="FFFFFF"/>
              </a:solidFill>
            </a:endParaRPr>
          </a:p>
        </p:txBody>
      </p:sp>
      <p:sp>
        <p:nvSpPr>
          <p:cNvPr id="34" name="Oval 5"/>
          <p:cNvSpPr>
            <a:spLocks noChangeArrowheads="1"/>
          </p:cNvSpPr>
          <p:nvPr/>
        </p:nvSpPr>
        <p:spPr bwMode="auto">
          <a:xfrm>
            <a:off x="2286000" y="3657600"/>
            <a:ext cx="571500" cy="457200"/>
          </a:xfrm>
          <a:prstGeom prst="ellipse">
            <a:avLst/>
          </a:prstGeom>
          <a:noFill/>
          <a:ln w="38100">
            <a:solidFill>
              <a:srgbClr val="FF0000"/>
            </a:solidFill>
            <a:round/>
            <a:headEnd type="none" w="sm" len="sm"/>
            <a:tailEnd type="none" w="sm" len="sm"/>
          </a:ln>
        </p:spPr>
        <p:txBody>
          <a:bodyPr wrap="none" anchor="ctr"/>
          <a:lstStyle/>
          <a:p>
            <a:endParaRPr lang="en-US" altLang="en-US" sz="1500">
              <a:solidFill>
                <a:srgbClr val="FFFFFF"/>
              </a:solidFill>
            </a:endParaRPr>
          </a:p>
        </p:txBody>
      </p:sp>
      <p:sp>
        <p:nvSpPr>
          <p:cNvPr id="35" name="Oval 7"/>
          <p:cNvSpPr>
            <a:spLocks noChangeArrowheads="1"/>
          </p:cNvSpPr>
          <p:nvPr/>
        </p:nvSpPr>
        <p:spPr bwMode="auto">
          <a:xfrm>
            <a:off x="2228850" y="4046935"/>
            <a:ext cx="457200" cy="571500"/>
          </a:xfrm>
          <a:prstGeom prst="ellipse">
            <a:avLst/>
          </a:prstGeom>
          <a:noFill/>
          <a:ln w="38100">
            <a:solidFill>
              <a:srgbClr val="FF0000"/>
            </a:solidFill>
            <a:round/>
            <a:headEnd type="none" w="sm" len="sm"/>
            <a:tailEnd type="none" w="sm" len="sm"/>
          </a:ln>
        </p:spPr>
        <p:txBody>
          <a:bodyPr wrap="none" anchor="ctr"/>
          <a:lstStyle/>
          <a:p>
            <a:endParaRPr lang="en-US" altLang="en-US" sz="1500">
              <a:solidFill>
                <a:srgbClr val="FFFFFF"/>
              </a:solidFill>
            </a:endParaRPr>
          </a:p>
        </p:txBody>
      </p:sp>
      <p:sp>
        <p:nvSpPr>
          <p:cNvPr id="36" name="Text Box 8"/>
          <p:cNvSpPr txBox="1">
            <a:spLocks noChangeArrowheads="1"/>
          </p:cNvSpPr>
          <p:nvPr/>
        </p:nvSpPr>
        <p:spPr bwMode="auto">
          <a:xfrm>
            <a:off x="3943350" y="3486150"/>
            <a:ext cx="2800350" cy="461665"/>
          </a:xfrm>
          <a:prstGeom prst="rect">
            <a:avLst/>
          </a:prstGeom>
          <a:noFill/>
          <a:ln w="12700">
            <a:noFill/>
            <a:miter lim="800000"/>
            <a:headEnd type="none" w="sm" len="sm"/>
            <a:tailEnd type="none" w="sm" len="sm"/>
          </a:ln>
        </p:spPr>
        <p:txBody>
          <a:bodyPr>
            <a:spAutoFit/>
          </a:bodyPr>
          <a:lstStyle/>
          <a:p>
            <a:pPr>
              <a:spcBef>
                <a:spcPct val="50000"/>
              </a:spcBef>
            </a:pPr>
            <a:r>
              <a:rPr lang="en-US" altLang="en-US" sz="2400">
                <a:solidFill>
                  <a:srgbClr val="000000"/>
                </a:solidFill>
              </a:rPr>
              <a:t>Syntax </a:t>
            </a:r>
            <a:r>
              <a:rPr lang="tr-TR" altLang="en-US" sz="2400">
                <a:solidFill>
                  <a:srgbClr val="000000"/>
                </a:solidFill>
              </a:rPr>
              <a:t>Hataları</a:t>
            </a:r>
            <a:endParaRPr lang="en-US" altLang="en-US" sz="2400">
              <a:solidFill>
                <a:srgbClr val="000000"/>
              </a:solidFill>
            </a:endParaRPr>
          </a:p>
        </p:txBody>
      </p:sp>
      <p:cxnSp>
        <p:nvCxnSpPr>
          <p:cNvPr id="32783" name="37 Düz Bağlayıcı"/>
          <p:cNvCxnSpPr>
            <a:cxnSpLocks noChangeShapeType="1"/>
          </p:cNvCxnSpPr>
          <p:nvPr/>
        </p:nvCxnSpPr>
        <p:spPr bwMode="auto">
          <a:xfrm>
            <a:off x="1600200" y="3086100"/>
            <a:ext cx="5257800" cy="1191"/>
          </a:xfrm>
          <a:prstGeom prst="line">
            <a:avLst/>
          </a:prstGeom>
          <a:noFill/>
          <a:ln w="9525" algn="ctr">
            <a:solidFill>
              <a:schemeClr val="tx1"/>
            </a:solidFill>
            <a:round/>
            <a:headEnd/>
            <a:tailEn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ppt_x"/>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ppt_x"/>
                                          </p:val>
                                        </p:tav>
                                        <p:tav tm="100000">
                                          <p:val>
                                            <p:strVal val="#ppt_x"/>
                                          </p:val>
                                        </p:tav>
                                      </p:tavLst>
                                    </p:anim>
                                    <p:anim calcmode="lin" valueType="num">
                                      <p:cBhvr additive="base">
                                        <p:cTn id="2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ppt_x"/>
                                          </p:val>
                                        </p:tav>
                                        <p:tav tm="100000">
                                          <p:val>
                                            <p:strVal val="#ppt_x"/>
                                          </p:val>
                                        </p:tav>
                                      </p:tavLst>
                                    </p:anim>
                                    <p:anim calcmode="lin" valueType="num">
                                      <p:cBhvr additive="base">
                                        <p:cTn id="3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additive="base">
                                        <p:cTn id="37" dur="500" fill="hold"/>
                                        <p:tgtEl>
                                          <p:spTgt spid="33"/>
                                        </p:tgtEl>
                                        <p:attrNameLst>
                                          <p:attrName>ppt_x</p:attrName>
                                        </p:attrNameLst>
                                      </p:cBhvr>
                                      <p:tavLst>
                                        <p:tav tm="0">
                                          <p:val>
                                            <p:strVal val="#ppt_x"/>
                                          </p:val>
                                        </p:tav>
                                        <p:tav tm="100000">
                                          <p:val>
                                            <p:strVal val="#ppt_x"/>
                                          </p:val>
                                        </p:tav>
                                      </p:tavLst>
                                    </p:anim>
                                    <p:anim calcmode="lin" valueType="num">
                                      <p:cBhvr additive="base">
                                        <p:cTn id="3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anim calcmode="lin" valueType="num">
                                      <p:cBhvr additive="base">
                                        <p:cTn id="49" dur="500" fill="hold"/>
                                        <p:tgtEl>
                                          <p:spTgt spid="35"/>
                                        </p:tgtEl>
                                        <p:attrNameLst>
                                          <p:attrName>ppt_x</p:attrName>
                                        </p:attrNameLst>
                                      </p:cBhvr>
                                      <p:tavLst>
                                        <p:tav tm="0">
                                          <p:val>
                                            <p:strVal val="#ppt_x"/>
                                          </p:val>
                                        </p:tav>
                                        <p:tav tm="100000">
                                          <p:val>
                                            <p:strVal val="#ppt_x"/>
                                          </p:val>
                                        </p:tav>
                                      </p:tavLst>
                                    </p:anim>
                                    <p:anim calcmode="lin" valueType="num">
                                      <p:cBhvr additive="base">
                                        <p:cTn id="5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anim calcmode="lin" valueType="num">
                                      <p:cBhvr additive="base">
                                        <p:cTn id="55" dur="500" fill="hold"/>
                                        <p:tgtEl>
                                          <p:spTgt spid="36"/>
                                        </p:tgtEl>
                                        <p:attrNameLst>
                                          <p:attrName>ppt_x</p:attrName>
                                        </p:attrNameLst>
                                      </p:cBhvr>
                                      <p:tavLst>
                                        <p:tav tm="0">
                                          <p:val>
                                            <p:strVal val="#ppt_x"/>
                                          </p:val>
                                        </p:tav>
                                        <p:tav tm="100000">
                                          <p:val>
                                            <p:strVal val="#ppt_x"/>
                                          </p:val>
                                        </p:tav>
                                      </p:tavLst>
                                    </p:anim>
                                    <p:anim calcmode="lin" valueType="num">
                                      <p:cBhvr additive="base">
                                        <p:cTn id="5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p:bldP spid="33" grpId="0" animBg="1"/>
      <p:bldP spid="34" grpId="0" animBg="1"/>
      <p:bldP spid="35" grpId="0" animBg="1"/>
      <p:bldP spid="3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ChangeArrowheads="1"/>
          </p:cNvSpPr>
          <p:nvPr/>
        </p:nvSpPr>
        <p:spPr bwMode="auto">
          <a:xfrm>
            <a:off x="5998369" y="1490663"/>
            <a:ext cx="967979" cy="531397"/>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69056" tIns="34529" rIns="69056" bIns="34529">
            <a:spAutoFit/>
          </a:bodyPr>
          <a:lstStyle/>
          <a:p>
            <a:pPr>
              <a:spcBef>
                <a:spcPct val="50000"/>
              </a:spcBef>
              <a:defRPr/>
            </a:pPr>
            <a:r>
              <a:rPr lang="en-US" altLang="en-US" sz="1500">
                <a:solidFill>
                  <a:srgbClr val="000000"/>
                </a:solidFill>
              </a:rPr>
              <a:t>Semanti</a:t>
            </a:r>
            <a:r>
              <a:rPr lang="tr-TR" altLang="en-US" sz="1500">
                <a:solidFill>
                  <a:srgbClr val="000000"/>
                </a:solidFill>
              </a:rPr>
              <a:t>c</a:t>
            </a:r>
            <a:r>
              <a:rPr lang="en-US" altLang="en-US" sz="1500">
                <a:solidFill>
                  <a:srgbClr val="000000"/>
                </a:solidFill>
              </a:rPr>
              <a:t> Anal</a:t>
            </a:r>
            <a:r>
              <a:rPr lang="tr-TR" altLang="en-US" sz="1500">
                <a:solidFill>
                  <a:srgbClr val="000000"/>
                </a:solidFill>
              </a:rPr>
              <a:t>iz</a:t>
            </a:r>
            <a:endParaRPr lang="en-US" altLang="en-US" sz="1500">
              <a:solidFill>
                <a:srgbClr val="000000"/>
              </a:solidFill>
            </a:endParaRPr>
          </a:p>
        </p:txBody>
      </p:sp>
      <p:sp>
        <p:nvSpPr>
          <p:cNvPr id="33795" name="Rectangle 22"/>
          <p:cNvSpPr>
            <a:spLocks noChangeArrowheads="1"/>
          </p:cNvSpPr>
          <p:nvPr/>
        </p:nvSpPr>
        <p:spPr bwMode="auto">
          <a:xfrm>
            <a:off x="3033713" y="2976563"/>
            <a:ext cx="962025" cy="1019175"/>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wrap="none" anchor="ctr"/>
          <a:lstStyle/>
          <a:p>
            <a:pPr>
              <a:defRPr/>
            </a:pPr>
            <a:endParaRPr lang="en-US" altLang="en-US" sz="1500">
              <a:solidFill>
                <a:srgbClr val="FFFFFF"/>
              </a:solidFill>
            </a:endParaRPr>
          </a:p>
        </p:txBody>
      </p:sp>
      <p:sp>
        <p:nvSpPr>
          <p:cNvPr id="33796" name="Rectangle 23"/>
          <p:cNvSpPr>
            <a:spLocks noChangeArrowheads="1"/>
          </p:cNvSpPr>
          <p:nvPr/>
        </p:nvSpPr>
        <p:spPr bwMode="auto">
          <a:xfrm>
            <a:off x="3086101" y="3138487"/>
            <a:ext cx="803672" cy="485231"/>
          </a:xfrm>
          <a:prstGeom prst="rect">
            <a:avLst/>
          </a:prstGeom>
          <a:noFill/>
          <a:ln w="12700">
            <a:noFill/>
            <a:miter lim="800000"/>
            <a:headEnd/>
            <a:tailEnd/>
          </a:ln>
          <a:scene3d>
            <a:camera prst="orthographicFront"/>
            <a:lightRig rig="threePt" dir="t"/>
          </a:scene3d>
          <a:sp3d>
            <a:bevelT/>
          </a:sp3d>
        </p:spPr>
        <p:txBody>
          <a:bodyPr wrap="square" lIns="69056" tIns="34529" rIns="69056" bIns="34529">
            <a:spAutoFit/>
          </a:bodyPr>
          <a:lstStyle/>
          <a:p>
            <a:pPr>
              <a:spcBef>
                <a:spcPct val="50000"/>
              </a:spcBef>
              <a:defRPr/>
            </a:pPr>
            <a:r>
              <a:rPr lang="en-US" altLang="en-US" sz="1350" dirty="0">
                <a:solidFill>
                  <a:srgbClr val="000000"/>
                </a:solidFill>
              </a:rPr>
              <a:t>S</a:t>
            </a:r>
            <a:r>
              <a:rPr lang="tr-TR" altLang="en-US" sz="1350" dirty="0" err="1">
                <a:solidFill>
                  <a:srgbClr val="000000"/>
                </a:solidFill>
              </a:rPr>
              <a:t>embol</a:t>
            </a:r>
            <a:r>
              <a:rPr lang="en-US" altLang="en-US" sz="1350" dirty="0">
                <a:solidFill>
                  <a:srgbClr val="000000"/>
                </a:solidFill>
              </a:rPr>
              <a:t> </a:t>
            </a:r>
            <a:r>
              <a:rPr lang="en-US" altLang="en-US" sz="1350" dirty="0" err="1">
                <a:solidFill>
                  <a:srgbClr val="000000"/>
                </a:solidFill>
              </a:rPr>
              <a:t>Tabl</a:t>
            </a:r>
            <a:r>
              <a:rPr lang="tr-TR" altLang="en-US" sz="1350" dirty="0">
                <a:solidFill>
                  <a:srgbClr val="000000"/>
                </a:solidFill>
              </a:rPr>
              <a:t>osu</a:t>
            </a:r>
            <a:endParaRPr lang="en-US" altLang="en-US" sz="1350" dirty="0">
              <a:solidFill>
                <a:srgbClr val="000000"/>
              </a:solidFill>
            </a:endParaRPr>
          </a:p>
        </p:txBody>
      </p:sp>
      <p:sp>
        <p:nvSpPr>
          <p:cNvPr id="33803" name="Text Box 25"/>
          <p:cNvSpPr txBox="1">
            <a:spLocks noChangeArrowheads="1"/>
          </p:cNvSpPr>
          <p:nvPr/>
        </p:nvSpPr>
        <p:spPr bwMode="auto">
          <a:xfrm>
            <a:off x="4686300" y="2686050"/>
            <a:ext cx="2514600" cy="2054409"/>
          </a:xfrm>
          <a:prstGeom prst="rect">
            <a:avLst/>
          </a:prstGeom>
          <a:noFill/>
          <a:ln w="12700">
            <a:solidFill>
              <a:srgbClr val="000000"/>
            </a:solidFill>
            <a:miter lim="800000"/>
            <a:headEnd type="none" w="sm" len="sm"/>
            <a:tailEnd type="none" w="sm" len="sm"/>
          </a:ln>
        </p:spPr>
        <p:txBody>
          <a:bodyPr>
            <a:spAutoFit/>
          </a:bodyPr>
          <a:lstStyle/>
          <a:p>
            <a:pPr>
              <a:spcBef>
                <a:spcPct val="50000"/>
              </a:spcBef>
            </a:pPr>
            <a:r>
              <a:rPr lang="en-US" altLang="en-US" sz="1500" b="1">
                <a:solidFill>
                  <a:srgbClr val="000000"/>
                </a:solidFill>
                <a:latin typeface="Courier New" pitchFamily="49" charset="0"/>
              </a:rPr>
              <a:t>int x;</a:t>
            </a:r>
          </a:p>
          <a:p>
            <a:pPr>
              <a:spcBef>
                <a:spcPct val="50000"/>
              </a:spcBef>
            </a:pPr>
            <a:r>
              <a:rPr lang="en-US" altLang="en-US" sz="1500" b="1">
                <a:solidFill>
                  <a:srgbClr val="000000"/>
                </a:solidFill>
                <a:latin typeface="Courier New" pitchFamily="49" charset="0"/>
              </a:rPr>
              <a:t>cin &gt;&gt; x;</a:t>
            </a:r>
          </a:p>
          <a:p>
            <a:pPr>
              <a:spcBef>
                <a:spcPct val="50000"/>
              </a:spcBef>
            </a:pPr>
            <a:r>
              <a:rPr lang="en-US" altLang="en-US" sz="1500" b="1">
                <a:solidFill>
                  <a:srgbClr val="000000"/>
                </a:solidFill>
                <a:latin typeface="Courier New" pitchFamily="49" charset="0"/>
              </a:rPr>
              <a:t>if(x&gt;5)</a:t>
            </a:r>
          </a:p>
          <a:p>
            <a:pPr>
              <a:spcBef>
                <a:spcPct val="50000"/>
              </a:spcBef>
            </a:pPr>
            <a:r>
              <a:rPr lang="en-US" altLang="en-US" sz="1500" b="1">
                <a:solidFill>
                  <a:srgbClr val="000000"/>
                </a:solidFill>
                <a:latin typeface="Courier New" pitchFamily="49" charset="0"/>
              </a:rPr>
              <a:t>   x = “SHERRY”;</a:t>
            </a:r>
          </a:p>
          <a:p>
            <a:pPr>
              <a:spcBef>
                <a:spcPct val="50000"/>
              </a:spcBef>
            </a:pPr>
            <a:r>
              <a:rPr lang="en-US" altLang="en-US" sz="1500" b="1">
                <a:solidFill>
                  <a:srgbClr val="000000"/>
                </a:solidFill>
                <a:latin typeface="Courier New" pitchFamily="49" charset="0"/>
              </a:rPr>
              <a:t>else</a:t>
            </a:r>
          </a:p>
          <a:p>
            <a:pPr>
              <a:spcBef>
                <a:spcPct val="50000"/>
              </a:spcBef>
            </a:pPr>
            <a:r>
              <a:rPr lang="en-US" altLang="en-US" sz="1500" b="1">
                <a:solidFill>
                  <a:srgbClr val="000000"/>
                </a:solidFill>
                <a:latin typeface="Courier New" pitchFamily="49" charset="0"/>
              </a:rPr>
              <a:t>   cout &lt;&lt; “BOO”;</a:t>
            </a:r>
          </a:p>
        </p:txBody>
      </p:sp>
      <p:sp>
        <p:nvSpPr>
          <p:cNvPr id="34842" name="Oval 26"/>
          <p:cNvSpPr>
            <a:spLocks noChangeArrowheads="1"/>
          </p:cNvSpPr>
          <p:nvPr/>
        </p:nvSpPr>
        <p:spPr bwMode="auto">
          <a:xfrm>
            <a:off x="4972050" y="3714750"/>
            <a:ext cx="2000250" cy="342900"/>
          </a:xfrm>
          <a:prstGeom prst="ellipse">
            <a:avLst/>
          </a:prstGeom>
          <a:noFill/>
          <a:ln w="38100">
            <a:solidFill>
              <a:srgbClr val="FF0000"/>
            </a:solidFill>
            <a:round/>
            <a:headEnd type="none" w="sm" len="sm"/>
            <a:tailEnd type="none" w="sm" len="sm"/>
          </a:ln>
        </p:spPr>
        <p:txBody>
          <a:bodyPr wrap="none" anchor="ctr"/>
          <a:lstStyle/>
          <a:p>
            <a:endParaRPr lang="en-US" altLang="en-US" sz="1500">
              <a:solidFill>
                <a:srgbClr val="FFFFFF"/>
              </a:solidFill>
            </a:endParaRPr>
          </a:p>
        </p:txBody>
      </p:sp>
      <p:sp>
        <p:nvSpPr>
          <p:cNvPr id="33799" name="Rectangle 6"/>
          <p:cNvSpPr>
            <a:spLocks noChangeArrowheads="1"/>
          </p:cNvSpPr>
          <p:nvPr/>
        </p:nvSpPr>
        <p:spPr bwMode="auto">
          <a:xfrm>
            <a:off x="4114800" y="1428750"/>
            <a:ext cx="1028700" cy="669897"/>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69056" tIns="34529" rIns="69056" bIns="34529">
            <a:spAutoFit/>
          </a:bodyPr>
          <a:lstStyle/>
          <a:p>
            <a:r>
              <a:rPr lang="en-US" altLang="en-US" sz="1350" dirty="0">
                <a:solidFill>
                  <a:srgbClr val="000000"/>
                </a:solidFill>
              </a:rPr>
              <a:t>Syntax Anal</a:t>
            </a:r>
            <a:r>
              <a:rPr lang="tr-TR" altLang="en-US" sz="1350" dirty="0">
                <a:solidFill>
                  <a:srgbClr val="000000"/>
                </a:solidFill>
              </a:rPr>
              <a:t>iz</a:t>
            </a:r>
            <a:endParaRPr lang="en-US" altLang="en-US" sz="1350" dirty="0">
              <a:solidFill>
                <a:srgbClr val="000000"/>
              </a:solidFill>
            </a:endParaRPr>
          </a:p>
          <a:p>
            <a:r>
              <a:rPr lang="en-US" altLang="en-US" sz="1200" dirty="0">
                <a:solidFill>
                  <a:srgbClr val="000000"/>
                </a:solidFill>
              </a:rPr>
              <a:t>(</a:t>
            </a:r>
            <a:r>
              <a:rPr lang="tr-TR" altLang="en-US" sz="1200" dirty="0">
                <a:solidFill>
                  <a:srgbClr val="000000"/>
                </a:solidFill>
              </a:rPr>
              <a:t>Ayrıştırıcı</a:t>
            </a:r>
            <a:r>
              <a:rPr lang="en-US" altLang="en-US" sz="1200" dirty="0">
                <a:solidFill>
                  <a:srgbClr val="000000"/>
                </a:solidFill>
              </a:rPr>
              <a:t>)</a:t>
            </a:r>
          </a:p>
        </p:txBody>
      </p:sp>
      <p:sp>
        <p:nvSpPr>
          <p:cNvPr id="33800" name="Rectangle 10"/>
          <p:cNvSpPr>
            <a:spLocks noChangeArrowheads="1"/>
          </p:cNvSpPr>
          <p:nvPr/>
        </p:nvSpPr>
        <p:spPr bwMode="auto">
          <a:xfrm>
            <a:off x="5086351" y="1628776"/>
            <a:ext cx="992981" cy="439064"/>
          </a:xfrm>
          <a:prstGeom prst="rect">
            <a:avLst/>
          </a:prstGeom>
          <a:noFill/>
          <a:ln w="9525">
            <a:noFill/>
            <a:miter lim="800000"/>
            <a:headEnd/>
            <a:tailEnd/>
          </a:ln>
          <a:scene3d>
            <a:camera prst="orthographicFront"/>
            <a:lightRig rig="threePt" dir="t"/>
          </a:scene3d>
          <a:sp3d>
            <a:bevelT/>
          </a:sp3d>
        </p:spPr>
        <p:txBody>
          <a:bodyPr lIns="69056" tIns="34529" rIns="69056" bIns="34529">
            <a:spAutoFit/>
          </a:bodyPr>
          <a:lstStyle/>
          <a:p>
            <a:pPr>
              <a:spcBef>
                <a:spcPct val="50000"/>
              </a:spcBef>
            </a:pPr>
            <a:r>
              <a:rPr lang="tr-TR" altLang="en-US" sz="1200" dirty="0">
                <a:solidFill>
                  <a:srgbClr val="000000"/>
                </a:solidFill>
              </a:rPr>
              <a:t>Sözdizimsel Yapı</a:t>
            </a:r>
            <a:endParaRPr lang="en-US" altLang="en-US" sz="1200" dirty="0">
              <a:solidFill>
                <a:srgbClr val="000000"/>
              </a:solidFill>
            </a:endParaRPr>
          </a:p>
        </p:txBody>
      </p:sp>
      <p:sp>
        <p:nvSpPr>
          <p:cNvPr id="33801" name="Line 11"/>
          <p:cNvSpPr>
            <a:spLocks noChangeShapeType="1"/>
          </p:cNvSpPr>
          <p:nvPr/>
        </p:nvSpPr>
        <p:spPr bwMode="auto">
          <a:xfrm>
            <a:off x="5143500" y="1654969"/>
            <a:ext cx="85725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sz="1350"/>
          </a:p>
        </p:txBody>
      </p:sp>
      <p:sp>
        <p:nvSpPr>
          <p:cNvPr id="33802" name="Text Box 24"/>
          <p:cNvSpPr txBox="1">
            <a:spLocks noChangeArrowheads="1"/>
          </p:cNvSpPr>
          <p:nvPr/>
        </p:nvSpPr>
        <p:spPr bwMode="auto">
          <a:xfrm>
            <a:off x="5143500" y="2157413"/>
            <a:ext cx="1600200" cy="323165"/>
          </a:xfrm>
          <a:prstGeom prst="rect">
            <a:avLst/>
          </a:prstGeom>
          <a:noFill/>
          <a:ln w="12700">
            <a:noFill/>
            <a:miter lim="800000"/>
            <a:headEnd type="none" w="sm" len="sm"/>
            <a:tailEnd type="none" w="sm" len="sm"/>
          </a:ln>
          <a:scene3d>
            <a:camera prst="orthographicFront"/>
            <a:lightRig rig="threePt" dir="t"/>
          </a:scene3d>
          <a:sp3d>
            <a:bevelT/>
          </a:sp3d>
        </p:spPr>
        <p:txBody>
          <a:bodyPr>
            <a:spAutoFit/>
          </a:bodyPr>
          <a:lstStyle/>
          <a:p>
            <a:pPr>
              <a:spcBef>
                <a:spcPct val="50000"/>
              </a:spcBef>
            </a:pPr>
            <a:r>
              <a:rPr lang="tr-TR" altLang="en-US" sz="1500" dirty="0">
                <a:solidFill>
                  <a:srgbClr val="000000"/>
                </a:solidFill>
              </a:rPr>
              <a:t>Ayrıştırma Ağacı</a:t>
            </a:r>
            <a:endParaRPr lang="en-US" altLang="en-US" sz="1500" dirty="0">
              <a:solidFill>
                <a:srgbClr val="000000"/>
              </a:solidFill>
            </a:endParaRPr>
          </a:p>
        </p:txBody>
      </p:sp>
      <p:sp>
        <p:nvSpPr>
          <p:cNvPr id="2" name="Rectangle 3"/>
          <p:cNvSpPr>
            <a:spLocks noChangeArrowheads="1"/>
          </p:cNvSpPr>
          <p:nvPr/>
        </p:nvSpPr>
        <p:spPr bwMode="auto">
          <a:xfrm>
            <a:off x="2524125" y="1433513"/>
            <a:ext cx="912019" cy="669897"/>
          </a:xfrm>
          <a:prstGeom prst="rect">
            <a:avLst/>
          </a:prstGeom>
          <a:solidFill>
            <a:schemeClr val="accent1"/>
          </a:solidFill>
          <a:ln w="12700">
            <a:solidFill>
              <a:srgbClr val="000000"/>
            </a:solidFill>
            <a:miter lim="800000"/>
            <a:headEnd/>
            <a:tailEnd/>
          </a:ln>
          <a:scene3d>
            <a:camera prst="orthographicFront"/>
            <a:lightRig rig="threePt" dir="t"/>
          </a:scene3d>
          <a:sp3d>
            <a:bevelT/>
          </a:sp3d>
        </p:spPr>
        <p:txBody>
          <a:bodyPr lIns="69056" tIns="34529" rIns="69056" bIns="34529">
            <a:spAutoFit/>
          </a:bodyPr>
          <a:lstStyle/>
          <a:p>
            <a:pPr>
              <a:spcBef>
                <a:spcPct val="50000"/>
              </a:spcBef>
            </a:pPr>
            <a:r>
              <a:rPr lang="en-US" altLang="en-US" sz="1350" dirty="0">
                <a:solidFill>
                  <a:srgbClr val="000000"/>
                </a:solidFill>
              </a:rPr>
              <a:t>Lexical Anal</a:t>
            </a:r>
            <a:r>
              <a:rPr lang="tr-TR" altLang="en-US" sz="1350" dirty="0">
                <a:solidFill>
                  <a:srgbClr val="000000"/>
                </a:solidFill>
              </a:rPr>
              <a:t>iz</a:t>
            </a:r>
            <a:r>
              <a:rPr lang="en-US" altLang="en-US" sz="1350" dirty="0">
                <a:solidFill>
                  <a:srgbClr val="000000"/>
                </a:solidFill>
              </a:rPr>
              <a:t> </a:t>
            </a:r>
            <a:r>
              <a:rPr lang="en-US" altLang="en-US" sz="1200" dirty="0">
                <a:solidFill>
                  <a:srgbClr val="000000"/>
                </a:solidFill>
              </a:rPr>
              <a:t>(</a:t>
            </a:r>
            <a:r>
              <a:rPr lang="tr-TR" altLang="en-US" sz="1200" dirty="0">
                <a:solidFill>
                  <a:srgbClr val="000000"/>
                </a:solidFill>
              </a:rPr>
              <a:t>Tarayıcı</a:t>
            </a:r>
            <a:r>
              <a:rPr lang="en-US" altLang="en-US" sz="1200" dirty="0">
                <a:solidFill>
                  <a:srgbClr val="000000"/>
                </a:solidFill>
              </a:rPr>
              <a:t>)</a:t>
            </a:r>
            <a:endParaRPr lang="en-US" altLang="en-US" sz="1350" dirty="0">
              <a:solidFill>
                <a:srgbClr val="000000"/>
              </a:solidFill>
            </a:endParaRPr>
          </a:p>
        </p:txBody>
      </p:sp>
      <p:sp>
        <p:nvSpPr>
          <p:cNvPr id="33804" name="Line 4"/>
          <p:cNvSpPr>
            <a:spLocks noChangeShapeType="1"/>
          </p:cNvSpPr>
          <p:nvPr/>
        </p:nvSpPr>
        <p:spPr bwMode="auto">
          <a:xfrm>
            <a:off x="1956197" y="1654969"/>
            <a:ext cx="57150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sz="1350"/>
          </a:p>
        </p:txBody>
      </p:sp>
      <p:sp>
        <p:nvSpPr>
          <p:cNvPr id="33805" name="Rectangle 5"/>
          <p:cNvSpPr>
            <a:spLocks noChangeArrowheads="1"/>
          </p:cNvSpPr>
          <p:nvPr/>
        </p:nvSpPr>
        <p:spPr bwMode="auto">
          <a:xfrm>
            <a:off x="1714501" y="1628775"/>
            <a:ext cx="992981" cy="485231"/>
          </a:xfrm>
          <a:prstGeom prst="rect">
            <a:avLst/>
          </a:prstGeom>
          <a:noFill/>
          <a:ln w="9525">
            <a:noFill/>
            <a:miter lim="800000"/>
            <a:headEnd/>
            <a:tailEnd/>
          </a:ln>
          <a:scene3d>
            <a:camera prst="orthographicFront"/>
            <a:lightRig rig="threePt" dir="t"/>
          </a:scene3d>
          <a:sp3d>
            <a:bevelT/>
          </a:sp3d>
        </p:spPr>
        <p:txBody>
          <a:bodyPr lIns="69056" tIns="34529" rIns="69056" bIns="34529">
            <a:spAutoFit/>
          </a:bodyPr>
          <a:lstStyle/>
          <a:p>
            <a:pPr>
              <a:spcBef>
                <a:spcPct val="50000"/>
              </a:spcBef>
              <a:defRPr/>
            </a:pPr>
            <a:r>
              <a:rPr lang="tr-TR" altLang="en-US" sz="1350" dirty="0">
                <a:solidFill>
                  <a:srgbClr val="000000"/>
                </a:solidFill>
              </a:rPr>
              <a:t>Kaynak Program</a:t>
            </a:r>
            <a:endParaRPr lang="en-US" altLang="en-US" sz="1350" dirty="0">
              <a:solidFill>
                <a:srgbClr val="000000"/>
              </a:solidFill>
            </a:endParaRPr>
          </a:p>
        </p:txBody>
      </p:sp>
      <p:sp>
        <p:nvSpPr>
          <p:cNvPr id="33806" name="Rectangle 7"/>
          <p:cNvSpPr>
            <a:spLocks noChangeArrowheads="1"/>
          </p:cNvSpPr>
          <p:nvPr/>
        </p:nvSpPr>
        <p:spPr bwMode="auto">
          <a:xfrm>
            <a:off x="3371850" y="1608534"/>
            <a:ext cx="881063" cy="277482"/>
          </a:xfrm>
          <a:prstGeom prst="rect">
            <a:avLst/>
          </a:prstGeom>
          <a:noFill/>
          <a:ln w="9525">
            <a:noFill/>
            <a:miter lim="800000"/>
            <a:headEnd/>
            <a:tailEnd/>
          </a:ln>
          <a:scene3d>
            <a:camera prst="orthographicFront"/>
            <a:lightRig rig="threePt" dir="t"/>
          </a:scene3d>
          <a:sp3d>
            <a:bevelT/>
          </a:sp3d>
        </p:spPr>
        <p:txBody>
          <a:bodyPr lIns="69056" tIns="34529" rIns="69056" bIns="34529">
            <a:spAutoFit/>
          </a:bodyPr>
          <a:lstStyle/>
          <a:p>
            <a:pPr>
              <a:spcBef>
                <a:spcPct val="50000"/>
              </a:spcBef>
              <a:defRPr/>
            </a:pPr>
            <a:r>
              <a:rPr lang="en-US" altLang="en-US" sz="1350" dirty="0">
                <a:solidFill>
                  <a:srgbClr val="000000"/>
                </a:solidFill>
              </a:rPr>
              <a:t>Token</a:t>
            </a:r>
            <a:r>
              <a:rPr lang="tr-TR" altLang="en-US" sz="1350" dirty="0" err="1">
                <a:solidFill>
                  <a:srgbClr val="000000"/>
                </a:solidFill>
              </a:rPr>
              <a:t>lar</a:t>
            </a:r>
            <a:endParaRPr lang="en-US" altLang="en-US" sz="1350" dirty="0">
              <a:solidFill>
                <a:srgbClr val="000000"/>
              </a:solidFill>
            </a:endParaRPr>
          </a:p>
        </p:txBody>
      </p:sp>
      <p:sp>
        <p:nvSpPr>
          <p:cNvPr id="33807" name="Line 8"/>
          <p:cNvSpPr>
            <a:spLocks noChangeShapeType="1"/>
          </p:cNvSpPr>
          <p:nvPr/>
        </p:nvSpPr>
        <p:spPr bwMode="auto">
          <a:xfrm>
            <a:off x="3442097" y="1654969"/>
            <a:ext cx="628650" cy="0"/>
          </a:xfrm>
          <a:prstGeom prst="line">
            <a:avLst/>
          </a:prstGeom>
          <a:noFill/>
          <a:ln w="12700">
            <a:solidFill>
              <a:srgbClr val="000000"/>
            </a:solidFill>
            <a:round/>
            <a:headEnd type="none" w="sm" len="sm"/>
            <a:tailEnd type="stealth" w="med" len="lg"/>
          </a:ln>
          <a:scene3d>
            <a:camera prst="orthographicFront"/>
            <a:lightRig rig="threePt" dir="t"/>
          </a:scene3d>
          <a:sp3d>
            <a:bevelT/>
          </a:sp3d>
        </p:spPr>
        <p:txBody>
          <a:bodyPr wrap="none" anchor="ctr"/>
          <a:lstStyle/>
          <a:p>
            <a:pPr>
              <a:defRPr/>
            </a:pPr>
            <a:endParaRPr lang="tr-TR" sz="135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42"/>
                                        </p:tgtEl>
                                        <p:attrNameLst>
                                          <p:attrName>style.visibility</p:attrName>
                                        </p:attrNameLst>
                                      </p:cBhvr>
                                      <p:to>
                                        <p:strVal val="visible"/>
                                      </p:to>
                                    </p:set>
                                    <p:anim calcmode="lin" valueType="num">
                                      <p:cBhvr additive="base">
                                        <p:cTn id="7" dur="500" fill="hold"/>
                                        <p:tgtEl>
                                          <p:spTgt spid="34842"/>
                                        </p:tgtEl>
                                        <p:attrNameLst>
                                          <p:attrName>ppt_x</p:attrName>
                                        </p:attrNameLst>
                                      </p:cBhvr>
                                      <p:tavLst>
                                        <p:tav tm="0">
                                          <p:val>
                                            <p:strVal val="#ppt_x"/>
                                          </p:val>
                                        </p:tav>
                                        <p:tav tm="100000">
                                          <p:val>
                                            <p:strVal val="#ppt_x"/>
                                          </p:val>
                                        </p:tav>
                                      </p:tavLst>
                                    </p:anim>
                                    <p:anim calcmode="lin" valueType="num">
                                      <p:cBhvr additive="base">
                                        <p:cTn id="8" dur="500" fill="hold"/>
                                        <p:tgtEl>
                                          <p:spTgt spid="348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4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5"/>
          <p:cNvSpPr>
            <a:spLocks noGrp="1"/>
          </p:cNvSpPr>
          <p:nvPr>
            <p:ph type="title"/>
          </p:nvPr>
        </p:nvSpPr>
        <p:spPr>
          <a:xfrm>
            <a:off x="908418" y="514350"/>
            <a:ext cx="7200900" cy="637350"/>
          </a:xfrm>
        </p:spPr>
        <p:txBody>
          <a:bodyPr>
            <a:normAutofit/>
          </a:bodyPr>
          <a:lstStyle/>
          <a:p>
            <a:r>
              <a:rPr lang="tr-TR" sz="2800" b="1" dirty="0" err="1">
                <a:latin typeface="Arial" panose="020B0604020202020204" pitchFamily="34" charset="0"/>
                <a:cs typeface="Arial" panose="020B0604020202020204" pitchFamily="34" charset="0"/>
              </a:rPr>
              <a:t>Backus-NaurForm</a:t>
            </a:r>
            <a:r>
              <a:rPr lang="tr-TR" sz="2800" b="1" dirty="0">
                <a:latin typeface="Arial" panose="020B0604020202020204" pitchFamily="34" charset="0"/>
                <a:cs typeface="Arial" panose="020B0604020202020204" pitchFamily="34" charset="0"/>
              </a:rPr>
              <a:t> (BNF) -1959</a:t>
            </a:r>
          </a:p>
        </p:txBody>
      </p:sp>
      <p:sp>
        <p:nvSpPr>
          <p:cNvPr id="4" name="object 4"/>
          <p:cNvSpPr txBox="1"/>
          <p:nvPr/>
        </p:nvSpPr>
        <p:spPr>
          <a:xfrm>
            <a:off x="908418" y="1657350"/>
            <a:ext cx="7974325" cy="2939907"/>
          </a:xfrm>
          <a:prstGeom prst="rect">
            <a:avLst/>
          </a:prstGeom>
        </p:spPr>
        <p:txBody>
          <a:bodyPr vert="horz" wrap="square" lIns="0" tIns="53975" rIns="0" bIns="0" rtlCol="0">
            <a:spAutoFit/>
          </a:bodyPr>
          <a:lstStyle/>
          <a:p>
            <a:pPr marL="393700" marR="125095" indent="-381000">
              <a:lnSpc>
                <a:spcPts val="2590"/>
              </a:lnSpc>
              <a:spcBef>
                <a:spcPts val="425"/>
              </a:spcBef>
              <a:buFont typeface="Wingdings" panose="05000000000000000000" pitchFamily="2" charset="2"/>
              <a:buChar char="q"/>
            </a:pPr>
            <a:r>
              <a:rPr sz="2400" spc="-5" dirty="0">
                <a:solidFill>
                  <a:srgbClr val="253138"/>
                </a:solidFill>
                <a:latin typeface="Arial"/>
                <a:cs typeface="Arial"/>
              </a:rPr>
              <a:t>John </a:t>
            </a:r>
            <a:r>
              <a:rPr sz="2400" b="1" spc="-5" dirty="0">
                <a:solidFill>
                  <a:srgbClr val="253138"/>
                </a:solidFill>
                <a:latin typeface="Arial"/>
                <a:cs typeface="Arial"/>
              </a:rPr>
              <a:t>Backus </a:t>
            </a:r>
            <a:r>
              <a:rPr sz="2400" spc="-5" dirty="0">
                <a:solidFill>
                  <a:srgbClr val="253138"/>
                </a:solidFill>
                <a:latin typeface="Arial"/>
                <a:cs typeface="Arial"/>
              </a:rPr>
              <a:t>tarafından </a:t>
            </a:r>
            <a:r>
              <a:rPr sz="2400" spc="-10" dirty="0">
                <a:solidFill>
                  <a:srgbClr val="253138"/>
                </a:solidFill>
                <a:latin typeface="Arial"/>
                <a:cs typeface="Arial"/>
              </a:rPr>
              <a:t>Algol58’i </a:t>
            </a:r>
            <a:r>
              <a:rPr sz="2400" spc="-5" dirty="0">
                <a:solidFill>
                  <a:srgbClr val="253138"/>
                </a:solidFill>
                <a:latin typeface="Arial"/>
                <a:cs typeface="Arial"/>
              </a:rPr>
              <a:t>tanımlamak </a:t>
            </a:r>
            <a:r>
              <a:rPr sz="2400" spc="-5" dirty="0" err="1">
                <a:solidFill>
                  <a:srgbClr val="253138"/>
                </a:solidFill>
                <a:latin typeface="Arial"/>
                <a:cs typeface="Arial"/>
              </a:rPr>
              <a:t>için</a:t>
            </a:r>
            <a:r>
              <a:rPr sz="2400" spc="-5" dirty="0">
                <a:solidFill>
                  <a:srgbClr val="253138"/>
                </a:solidFill>
                <a:latin typeface="Arial"/>
                <a:cs typeface="Arial"/>
              </a:rPr>
              <a:t>  </a:t>
            </a:r>
            <a:r>
              <a:rPr sz="2400" spc="-10" dirty="0" err="1">
                <a:solidFill>
                  <a:srgbClr val="253138"/>
                </a:solidFill>
                <a:latin typeface="Arial"/>
                <a:cs typeface="Arial"/>
              </a:rPr>
              <a:t>geliştirildi</a:t>
            </a:r>
            <a:r>
              <a:rPr sz="2400" spc="-10" dirty="0">
                <a:solidFill>
                  <a:srgbClr val="253138"/>
                </a:solidFill>
                <a:latin typeface="Arial"/>
                <a:cs typeface="Arial"/>
              </a:rPr>
              <a:t>.</a:t>
            </a:r>
            <a:endParaRPr lang="tr-TR" sz="2400" dirty="0">
              <a:latin typeface="Arial"/>
              <a:cs typeface="Arial"/>
            </a:endParaRPr>
          </a:p>
          <a:p>
            <a:pPr marL="393700" marR="125095" indent="-381000">
              <a:lnSpc>
                <a:spcPts val="2590"/>
              </a:lnSpc>
              <a:spcBef>
                <a:spcPts val="425"/>
              </a:spcBef>
              <a:buFont typeface="Wingdings" panose="05000000000000000000" pitchFamily="2" charset="2"/>
              <a:buChar char="q"/>
            </a:pPr>
            <a:r>
              <a:rPr sz="2400" spc="-5" dirty="0" err="1">
                <a:solidFill>
                  <a:srgbClr val="253138"/>
                </a:solidFill>
                <a:latin typeface="Arial"/>
                <a:cs typeface="Arial"/>
              </a:rPr>
              <a:t>Yeni</a:t>
            </a:r>
            <a:r>
              <a:rPr sz="2400" spc="-5" dirty="0">
                <a:solidFill>
                  <a:srgbClr val="253138"/>
                </a:solidFill>
                <a:latin typeface="Arial"/>
                <a:cs typeface="Arial"/>
              </a:rPr>
              <a:t> gösterim daha sonra ALGOL </a:t>
            </a:r>
            <a:r>
              <a:rPr sz="2400" spc="-10" dirty="0">
                <a:solidFill>
                  <a:srgbClr val="253138"/>
                </a:solidFill>
                <a:latin typeface="Arial"/>
                <a:cs typeface="Arial"/>
              </a:rPr>
              <a:t>60'ın açıklaması  için </a:t>
            </a:r>
            <a:r>
              <a:rPr sz="2400" spc="-5" dirty="0">
                <a:solidFill>
                  <a:srgbClr val="253138"/>
                </a:solidFill>
                <a:latin typeface="Arial"/>
                <a:cs typeface="Arial"/>
              </a:rPr>
              <a:t>Peter </a:t>
            </a:r>
            <a:r>
              <a:rPr sz="2400" b="1" spc="-5" dirty="0">
                <a:solidFill>
                  <a:srgbClr val="253138"/>
                </a:solidFill>
                <a:latin typeface="Arial"/>
                <a:cs typeface="Arial"/>
              </a:rPr>
              <a:t>Naur </a:t>
            </a:r>
            <a:r>
              <a:rPr sz="2400" spc="-5" dirty="0">
                <a:solidFill>
                  <a:srgbClr val="253138"/>
                </a:solidFill>
                <a:latin typeface="Arial"/>
                <a:cs typeface="Arial"/>
              </a:rPr>
              <a:t>tarafından </a:t>
            </a:r>
            <a:r>
              <a:rPr sz="2400" spc="-5" dirty="0" err="1">
                <a:solidFill>
                  <a:srgbClr val="253138"/>
                </a:solidFill>
                <a:latin typeface="Arial"/>
                <a:cs typeface="Arial"/>
              </a:rPr>
              <a:t>biraz</a:t>
            </a:r>
            <a:r>
              <a:rPr sz="2400" spc="60" dirty="0">
                <a:solidFill>
                  <a:srgbClr val="253138"/>
                </a:solidFill>
                <a:latin typeface="Arial"/>
                <a:cs typeface="Arial"/>
              </a:rPr>
              <a:t> </a:t>
            </a:r>
            <a:r>
              <a:rPr sz="2400" spc="-5" dirty="0" err="1">
                <a:solidFill>
                  <a:srgbClr val="253138"/>
                </a:solidFill>
                <a:latin typeface="Arial"/>
                <a:cs typeface="Arial"/>
              </a:rPr>
              <a:t>değiştirildi</a:t>
            </a:r>
            <a:r>
              <a:rPr sz="2400" spc="-5" dirty="0">
                <a:solidFill>
                  <a:srgbClr val="253138"/>
                </a:solidFill>
                <a:latin typeface="Arial"/>
                <a:cs typeface="Arial"/>
              </a:rPr>
              <a:t>.</a:t>
            </a:r>
            <a:endParaRPr lang="tr-TR" sz="2400" dirty="0">
              <a:latin typeface="Arial"/>
              <a:cs typeface="Arial"/>
            </a:endParaRPr>
          </a:p>
          <a:p>
            <a:pPr marL="393700" marR="125095" indent="-381000">
              <a:lnSpc>
                <a:spcPts val="2590"/>
              </a:lnSpc>
              <a:spcBef>
                <a:spcPts val="425"/>
              </a:spcBef>
              <a:buFont typeface="Wingdings" panose="05000000000000000000" pitchFamily="2" charset="2"/>
              <a:buChar char="q"/>
            </a:pPr>
            <a:r>
              <a:rPr sz="2400" spc="-5" dirty="0">
                <a:solidFill>
                  <a:srgbClr val="253138"/>
                </a:solidFill>
                <a:latin typeface="Arial"/>
                <a:cs typeface="Arial"/>
              </a:rPr>
              <a:t>BNF bağlamdan </a:t>
            </a:r>
            <a:r>
              <a:rPr sz="2400" spc="-10" dirty="0">
                <a:solidFill>
                  <a:srgbClr val="253138"/>
                </a:solidFill>
                <a:latin typeface="Arial"/>
                <a:cs typeface="Arial"/>
              </a:rPr>
              <a:t>bağımsız </a:t>
            </a:r>
            <a:r>
              <a:rPr sz="2400" spc="-5" dirty="0" err="1">
                <a:solidFill>
                  <a:srgbClr val="253138"/>
                </a:solidFill>
                <a:latin typeface="Arial"/>
                <a:cs typeface="Arial"/>
              </a:rPr>
              <a:t>gramere</a:t>
            </a:r>
            <a:r>
              <a:rPr sz="2400" spc="-265" dirty="0">
                <a:solidFill>
                  <a:srgbClr val="253138"/>
                </a:solidFill>
                <a:latin typeface="Arial"/>
                <a:cs typeface="Arial"/>
              </a:rPr>
              <a:t> </a:t>
            </a:r>
            <a:r>
              <a:rPr sz="2400" spc="-5" dirty="0" err="1">
                <a:solidFill>
                  <a:srgbClr val="253138"/>
                </a:solidFill>
                <a:latin typeface="Arial"/>
                <a:cs typeface="Arial"/>
              </a:rPr>
              <a:t>denktir</a:t>
            </a:r>
            <a:endParaRPr lang="tr-TR" sz="2400" dirty="0">
              <a:latin typeface="Arial"/>
              <a:cs typeface="Arial"/>
            </a:endParaRPr>
          </a:p>
          <a:p>
            <a:pPr marL="393700" marR="125095" indent="-381000">
              <a:lnSpc>
                <a:spcPts val="2590"/>
              </a:lnSpc>
              <a:spcBef>
                <a:spcPts val="425"/>
              </a:spcBef>
              <a:buFont typeface="Wingdings" panose="05000000000000000000" pitchFamily="2" charset="2"/>
              <a:buChar char="q"/>
            </a:pPr>
            <a:r>
              <a:rPr sz="2400" spc="-5" dirty="0">
                <a:solidFill>
                  <a:srgbClr val="253138"/>
                </a:solidFill>
                <a:latin typeface="Arial"/>
                <a:cs typeface="Arial"/>
              </a:rPr>
              <a:t>BNF diğer dilleri tanımlamada </a:t>
            </a:r>
            <a:r>
              <a:rPr sz="2400" spc="-10" dirty="0">
                <a:solidFill>
                  <a:srgbClr val="253138"/>
                </a:solidFill>
                <a:latin typeface="Arial"/>
                <a:cs typeface="Arial"/>
              </a:rPr>
              <a:t>kullanılan </a:t>
            </a:r>
            <a:r>
              <a:rPr sz="2400" spc="-5" dirty="0" err="1">
                <a:solidFill>
                  <a:srgbClr val="253138"/>
                </a:solidFill>
                <a:latin typeface="Arial"/>
                <a:cs typeface="Arial"/>
              </a:rPr>
              <a:t>bir</a:t>
            </a:r>
            <a:r>
              <a:rPr sz="2400" spc="-5" dirty="0">
                <a:solidFill>
                  <a:srgbClr val="253138"/>
                </a:solidFill>
                <a:latin typeface="Arial"/>
                <a:cs typeface="Arial"/>
              </a:rPr>
              <a:t>  </a:t>
            </a:r>
            <a:r>
              <a:rPr sz="2400" spc="-5" dirty="0" err="1">
                <a:solidFill>
                  <a:srgbClr val="253138"/>
                </a:solidFill>
                <a:latin typeface="Arial"/>
                <a:cs typeface="Arial"/>
              </a:rPr>
              <a:t>metadildir</a:t>
            </a:r>
            <a:r>
              <a:rPr lang="tr-TR" sz="2400" spc="-5" dirty="0">
                <a:solidFill>
                  <a:srgbClr val="253138"/>
                </a:solidFill>
                <a:latin typeface="Arial"/>
                <a:cs typeface="Arial"/>
              </a:rPr>
              <a:t>.</a:t>
            </a:r>
          </a:p>
          <a:p>
            <a:pPr marL="850900" marR="125095" lvl="1" indent="-381000">
              <a:lnSpc>
                <a:spcPts val="2590"/>
              </a:lnSpc>
              <a:spcBef>
                <a:spcPts val="425"/>
              </a:spcBef>
              <a:buSzPct val="50000"/>
              <a:buFont typeface="Wingdings" panose="05000000000000000000" pitchFamily="2" charset="2"/>
              <a:buChar char="q"/>
            </a:pPr>
            <a:r>
              <a:rPr sz="2400" spc="-155" dirty="0" err="1">
                <a:solidFill>
                  <a:srgbClr val="253138"/>
                </a:solidFill>
                <a:latin typeface="VL PGothic"/>
                <a:cs typeface="VL PGothic"/>
              </a:rPr>
              <a:t>Bir</a:t>
            </a:r>
            <a:r>
              <a:rPr sz="2400" spc="-155" dirty="0">
                <a:solidFill>
                  <a:srgbClr val="253138"/>
                </a:solidFill>
                <a:latin typeface="VL PGothic"/>
                <a:cs typeface="VL PGothic"/>
              </a:rPr>
              <a:t> </a:t>
            </a:r>
            <a:r>
              <a:rPr sz="2400" spc="-125" dirty="0">
                <a:solidFill>
                  <a:srgbClr val="253138"/>
                </a:solidFill>
                <a:latin typeface="VL PGothic"/>
                <a:cs typeface="VL PGothic"/>
              </a:rPr>
              <a:t>metadil, </a:t>
            </a:r>
            <a:r>
              <a:rPr sz="2400" spc="-114" dirty="0">
                <a:solidFill>
                  <a:srgbClr val="253138"/>
                </a:solidFill>
                <a:latin typeface="VL PGothic"/>
                <a:cs typeface="VL PGothic"/>
              </a:rPr>
              <a:t>başka </a:t>
            </a:r>
            <a:r>
              <a:rPr sz="2400" spc="-165" dirty="0">
                <a:solidFill>
                  <a:srgbClr val="253138"/>
                </a:solidFill>
                <a:latin typeface="VL PGothic"/>
                <a:cs typeface="VL PGothic"/>
              </a:rPr>
              <a:t>bir </a:t>
            </a:r>
            <a:r>
              <a:rPr sz="2400" spc="-135" dirty="0">
                <a:solidFill>
                  <a:srgbClr val="253138"/>
                </a:solidFill>
                <a:latin typeface="VL PGothic"/>
                <a:cs typeface="VL PGothic"/>
              </a:rPr>
              <a:t>dili </a:t>
            </a:r>
            <a:r>
              <a:rPr sz="2400" spc="-100" dirty="0">
                <a:solidFill>
                  <a:srgbClr val="253138"/>
                </a:solidFill>
                <a:latin typeface="VL PGothic"/>
                <a:cs typeface="VL PGothic"/>
              </a:rPr>
              <a:t>tanımlamak</a:t>
            </a:r>
            <a:r>
              <a:rPr sz="2400" spc="-340" dirty="0">
                <a:solidFill>
                  <a:srgbClr val="253138"/>
                </a:solidFill>
                <a:latin typeface="VL PGothic"/>
                <a:cs typeface="VL PGothic"/>
              </a:rPr>
              <a:t> </a:t>
            </a:r>
            <a:r>
              <a:rPr sz="2400" spc="-140" dirty="0">
                <a:solidFill>
                  <a:srgbClr val="253138"/>
                </a:solidFill>
                <a:latin typeface="VL PGothic"/>
                <a:cs typeface="VL PGothic"/>
              </a:rPr>
              <a:t>için</a:t>
            </a:r>
            <a:endParaRPr sz="2400" dirty="0">
              <a:latin typeface="VL PGothic"/>
              <a:cs typeface="VL PGothic"/>
            </a:endParaRPr>
          </a:p>
          <a:p>
            <a:pPr marL="850265">
              <a:lnSpc>
                <a:spcPts val="2735"/>
              </a:lnSpc>
            </a:pPr>
            <a:r>
              <a:rPr sz="2400" spc="-105" dirty="0">
                <a:solidFill>
                  <a:srgbClr val="253138"/>
                </a:solidFill>
                <a:latin typeface="VL PGothic"/>
                <a:cs typeface="VL PGothic"/>
              </a:rPr>
              <a:t>kullanılan </a:t>
            </a:r>
            <a:r>
              <a:rPr sz="2400" spc="-165" dirty="0">
                <a:solidFill>
                  <a:srgbClr val="253138"/>
                </a:solidFill>
                <a:latin typeface="VL PGothic"/>
                <a:cs typeface="VL PGothic"/>
              </a:rPr>
              <a:t>bir</a:t>
            </a:r>
            <a:r>
              <a:rPr sz="2400" spc="-240" dirty="0">
                <a:solidFill>
                  <a:srgbClr val="253138"/>
                </a:solidFill>
                <a:latin typeface="VL PGothic"/>
                <a:cs typeface="VL PGothic"/>
              </a:rPr>
              <a:t> </a:t>
            </a:r>
            <a:r>
              <a:rPr sz="2400" spc="-140" dirty="0">
                <a:solidFill>
                  <a:srgbClr val="253138"/>
                </a:solidFill>
                <a:latin typeface="VL PGothic"/>
                <a:cs typeface="VL PGothic"/>
              </a:rPr>
              <a:t>dildir.</a:t>
            </a:r>
            <a:endParaRPr sz="2400" dirty="0">
              <a:latin typeface="VL PGothic"/>
              <a:cs typeface="VL PGothic"/>
            </a:endParaRP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600200" y="171450"/>
            <a:ext cx="6115050" cy="857250"/>
          </a:xfrm>
        </p:spPr>
        <p:txBody>
          <a:bodyPr/>
          <a:lstStyle/>
          <a:p>
            <a:r>
              <a:rPr lang="en-US"/>
              <a:t>Backus-Naur Form (BNF)</a:t>
            </a:r>
            <a:r>
              <a:rPr lang="tr-TR"/>
              <a:t> Temelleri</a:t>
            </a:r>
            <a:endParaRPr lang="en-US"/>
          </a:p>
        </p:txBody>
      </p:sp>
      <p:sp>
        <p:nvSpPr>
          <p:cNvPr id="38915" name="Rectangle 3"/>
          <p:cNvSpPr>
            <a:spLocks noGrp="1" noChangeArrowheads="1"/>
          </p:cNvSpPr>
          <p:nvPr>
            <p:ph type="body" idx="1"/>
          </p:nvPr>
        </p:nvSpPr>
        <p:spPr>
          <a:xfrm>
            <a:off x="1428750" y="914400"/>
            <a:ext cx="5829300" cy="3371850"/>
          </a:xfrm>
        </p:spPr>
        <p:txBody>
          <a:bodyPr/>
          <a:lstStyle/>
          <a:p>
            <a:pPr>
              <a:buFontTx/>
              <a:buNone/>
            </a:pPr>
            <a:r>
              <a:rPr lang="tr-TR" sz="2400"/>
              <a:t>	BNF’de açıklanan bir gramer, 4 bölümden oluşur:</a:t>
            </a:r>
          </a:p>
          <a:p>
            <a:pPr marL="685800" lvl="1" indent="-342900">
              <a:buFont typeface="Lucida Sans Unicode" pitchFamily="34" charset="0"/>
              <a:buAutoNum type="arabicPeriod"/>
            </a:pPr>
            <a:r>
              <a:rPr lang="tr-TR"/>
              <a:t>Terminal Sembolleri (Atomik uç birimler-</a:t>
            </a:r>
            <a:r>
              <a:rPr lang="en-US"/>
              <a:t>lexeme</a:t>
            </a:r>
            <a:r>
              <a:rPr lang="tr-TR"/>
              <a:t>ler</a:t>
            </a:r>
            <a:r>
              <a:rPr lang="en-US"/>
              <a:t> </a:t>
            </a:r>
            <a:r>
              <a:rPr lang="tr-TR"/>
              <a:t>ve</a:t>
            </a:r>
            <a:r>
              <a:rPr lang="en-US"/>
              <a:t> </a:t>
            </a:r>
            <a:r>
              <a:rPr lang="tr-TR"/>
              <a:t>simgeler (</a:t>
            </a:r>
            <a:r>
              <a:rPr lang="en-US"/>
              <a:t>token</a:t>
            </a:r>
            <a:r>
              <a:rPr lang="tr-TR"/>
              <a:t>s))</a:t>
            </a:r>
          </a:p>
          <a:p>
            <a:pPr marL="685800" lvl="1" indent="-342900">
              <a:buFont typeface="Lucida Sans Unicode" pitchFamily="34" charset="0"/>
              <a:buAutoNum type="arabicPeriod"/>
            </a:pPr>
            <a:r>
              <a:rPr lang="tr-TR"/>
              <a:t>Terminal Olmayan Semboller (Sözdizim değişkenleri)</a:t>
            </a:r>
          </a:p>
          <a:p>
            <a:pPr marL="685800" lvl="1" indent="-342900">
              <a:buFont typeface="Lucida Sans Unicode" pitchFamily="34" charset="0"/>
              <a:buAutoNum type="arabicPeriod"/>
            </a:pPr>
            <a:r>
              <a:rPr lang="tr-TR"/>
              <a:t>Kurallar (Gramer, üretim, Terminal olmayan sembollerin çözümü)</a:t>
            </a:r>
          </a:p>
          <a:p>
            <a:pPr marL="685800" lvl="1" indent="-342900">
              <a:buFont typeface="Lucida Sans Unicode" pitchFamily="34" charset="0"/>
              <a:buAutoNum type="arabicPeriod"/>
            </a:pPr>
            <a:r>
              <a:rPr lang="tr-TR"/>
              <a:t>Başlangıç Sembolü (Başlangıç terminal olmayan sembol)</a:t>
            </a:r>
            <a:endParaRPr lang="tr-TR" sz="1125"/>
          </a:p>
          <a:p>
            <a:pPr lvl="2">
              <a:lnSpc>
                <a:spcPct val="90000"/>
              </a:lnSpc>
            </a:pPr>
            <a:endParaRPr lang="tr-TR"/>
          </a:p>
          <a:p>
            <a:pPr marL="685800" lvl="1" indent="-342900">
              <a:lnSpc>
                <a:spcPct val="90000"/>
              </a:lnSpc>
            </a:pPr>
            <a:endParaRPr lang="en-US"/>
          </a:p>
        </p:txBody>
      </p:sp>
      <p:pic>
        <p:nvPicPr>
          <p:cNvPr id="38916" name="Picture 2"/>
          <p:cNvPicPr>
            <a:picLocks noChangeAspect="1" noChangeArrowheads="1"/>
          </p:cNvPicPr>
          <p:nvPr/>
        </p:nvPicPr>
        <p:blipFill>
          <a:blip r:embed="rId2"/>
          <a:srcRect/>
          <a:stretch>
            <a:fillRect/>
          </a:stretch>
        </p:blipFill>
        <p:spPr bwMode="auto">
          <a:xfrm>
            <a:off x="2197894" y="4090987"/>
            <a:ext cx="4374356" cy="1052513"/>
          </a:xfrm>
          <a:prstGeom prst="rect">
            <a:avLst/>
          </a:prstGeom>
          <a:noFill/>
          <a:ln w="9525">
            <a:noFill/>
            <a:miter lim="800000"/>
            <a:headEnd/>
            <a:tailEnd/>
          </a:ln>
        </p:spPr>
      </p:pic>
      <p:sp>
        <p:nvSpPr>
          <p:cNvPr id="6" name="5 Slayt Numarası Yer Tutucusu"/>
          <p:cNvSpPr>
            <a:spLocks noGrp="1"/>
          </p:cNvSpPr>
          <p:nvPr>
            <p:ph type="sldNum" sz="quarter" idx="11"/>
          </p:nvPr>
        </p:nvSpPr>
        <p:spPr/>
        <p:txBody>
          <a:bodyPr/>
          <a:lstStyle/>
          <a:p>
            <a:pPr>
              <a:defRPr/>
            </a:pPr>
            <a:fld id="{5D9D645B-E0EA-4B8F-8B57-61D33B090800}" type="slidenum">
              <a:rPr lang="en-US"/>
              <a:pPr>
                <a:defRPr/>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600200" y="171450"/>
            <a:ext cx="6115050" cy="857250"/>
          </a:xfrm>
        </p:spPr>
        <p:txBody>
          <a:bodyPr/>
          <a:lstStyle/>
          <a:p>
            <a:r>
              <a:rPr lang="en-US"/>
              <a:t>Backus-Naur Form (BNF)</a:t>
            </a:r>
          </a:p>
        </p:txBody>
      </p:sp>
      <p:sp>
        <p:nvSpPr>
          <p:cNvPr id="39939" name="Rectangle 3"/>
          <p:cNvSpPr>
            <a:spLocks noGrp="1" noChangeArrowheads="1"/>
          </p:cNvSpPr>
          <p:nvPr>
            <p:ph type="body" idx="1"/>
          </p:nvPr>
        </p:nvSpPr>
        <p:spPr>
          <a:xfrm>
            <a:off x="1428750" y="1197769"/>
            <a:ext cx="6437710" cy="3371850"/>
          </a:xfrm>
        </p:spPr>
        <p:txBody>
          <a:bodyPr/>
          <a:lstStyle/>
          <a:p>
            <a:pPr>
              <a:lnSpc>
                <a:spcPct val="80000"/>
              </a:lnSpc>
            </a:pPr>
            <a:r>
              <a:rPr lang="tr-TR" sz="1950" b="1">
                <a:solidFill>
                  <a:srgbClr val="FF0000"/>
                </a:solidFill>
              </a:rPr>
              <a:t>1. Terminal Semboller: </a:t>
            </a:r>
            <a:r>
              <a:rPr lang="tr-TR" sz="1950"/>
              <a:t>Bir dilde geçerli olan yapıları oluşturmak için birleştirilen daha alt parçalara ayrılamayan (atomik) sembollerdir. </a:t>
            </a:r>
          </a:p>
          <a:p>
            <a:pPr>
              <a:lnSpc>
                <a:spcPct val="80000"/>
              </a:lnSpc>
              <a:buFontTx/>
              <a:buNone/>
            </a:pPr>
            <a:r>
              <a:rPr lang="tr-TR" sz="1950"/>
              <a:t>	Örnek: +,*,‐,%, if, &gt;=, vb.</a:t>
            </a:r>
          </a:p>
          <a:p>
            <a:pPr>
              <a:lnSpc>
                <a:spcPct val="80000"/>
              </a:lnSpc>
            </a:pPr>
            <a:endParaRPr lang="tr-TR" sz="1950" b="1">
              <a:solidFill>
                <a:srgbClr val="FF0000"/>
              </a:solidFill>
            </a:endParaRPr>
          </a:p>
          <a:p>
            <a:pPr>
              <a:lnSpc>
                <a:spcPct val="80000"/>
              </a:lnSpc>
            </a:pPr>
            <a:endParaRPr lang="tr-TR" sz="1950" b="1">
              <a:solidFill>
                <a:srgbClr val="FF0000"/>
              </a:solidFill>
            </a:endParaRPr>
          </a:p>
          <a:p>
            <a:pPr>
              <a:lnSpc>
                <a:spcPct val="80000"/>
              </a:lnSpc>
            </a:pPr>
            <a:r>
              <a:rPr lang="tr-TR" sz="1950" b="1">
                <a:solidFill>
                  <a:srgbClr val="FF0000"/>
                </a:solidFill>
              </a:rPr>
              <a:t>2. Terminal Olmayan Semboller:</a:t>
            </a:r>
            <a:r>
              <a:rPr lang="tr-TR" sz="1950">
                <a:solidFill>
                  <a:srgbClr val="FF0000"/>
                </a:solidFill>
              </a:rPr>
              <a:t> </a:t>
            </a:r>
            <a:r>
              <a:rPr lang="tr-TR" sz="1950"/>
              <a:t>Dilin kendisinde bulunmayan, ancak kurallar ile tanımlanan ara tanımları göstermek için kullanılan sembollerdir. BNF'de terminal olmayan semboller "&lt;" ve "&gt;"sembolleri arasında gösterilir ve kurallar ile tanımlanır.</a:t>
            </a:r>
          </a:p>
          <a:p>
            <a:pPr>
              <a:lnSpc>
                <a:spcPct val="80000"/>
              </a:lnSpc>
              <a:buFontTx/>
              <a:buNone/>
            </a:pPr>
            <a:r>
              <a:rPr lang="tr-TR" sz="1950"/>
              <a:t>	Örnek: &lt;</a:t>
            </a:r>
            <a:r>
              <a:rPr lang="de-AT" sz="1800"/>
              <a:t>Statement</a:t>
            </a:r>
            <a:r>
              <a:rPr lang="tr-TR" sz="1800"/>
              <a:t>&gt;</a:t>
            </a:r>
            <a:r>
              <a:rPr lang="de-AT" sz="1800"/>
              <a:t>, </a:t>
            </a:r>
            <a:r>
              <a:rPr lang="tr-TR" sz="1800"/>
              <a:t>&lt;</a:t>
            </a:r>
            <a:r>
              <a:rPr lang="de-AT" sz="1800"/>
              <a:t>Expr</a:t>
            </a:r>
            <a:r>
              <a:rPr lang="tr-TR" sz="1800"/>
              <a:t>&gt;</a:t>
            </a:r>
            <a:r>
              <a:rPr lang="de-AT" sz="1800"/>
              <a:t>, </a:t>
            </a:r>
            <a:r>
              <a:rPr lang="tr-TR" sz="1800"/>
              <a:t>&lt;</a:t>
            </a:r>
            <a:r>
              <a:rPr lang="de-AT" sz="1800"/>
              <a:t>Type</a:t>
            </a:r>
            <a:r>
              <a:rPr lang="tr-TR" sz="1800"/>
              <a:t>&gt;</a:t>
            </a:r>
            <a:endParaRPr lang="tr-TR" sz="1950"/>
          </a:p>
          <a:p>
            <a:pPr>
              <a:lnSpc>
                <a:spcPct val="80000"/>
              </a:lnSpc>
            </a:pPr>
            <a:endParaRPr lang="tr-TR" sz="1950"/>
          </a:p>
        </p:txBody>
      </p:sp>
      <p:sp>
        <p:nvSpPr>
          <p:cNvPr id="5" name="4 Slayt Numarası Yer Tutucusu"/>
          <p:cNvSpPr>
            <a:spLocks noGrp="1"/>
          </p:cNvSpPr>
          <p:nvPr>
            <p:ph type="sldNum" sz="quarter" idx="11"/>
          </p:nvPr>
        </p:nvSpPr>
        <p:spPr/>
        <p:txBody>
          <a:bodyPr/>
          <a:lstStyle/>
          <a:p>
            <a:pPr>
              <a:defRPr/>
            </a:pPr>
            <a:fld id="{79B2971C-48BB-4A1D-94BA-907939F6207F}" type="slidenum">
              <a:rPr lang="en-US"/>
              <a:pPr>
                <a:defRPr/>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600200" y="171450"/>
            <a:ext cx="6115050" cy="857250"/>
          </a:xfrm>
        </p:spPr>
        <p:txBody>
          <a:bodyPr/>
          <a:lstStyle/>
          <a:p>
            <a:r>
              <a:rPr lang="en-US"/>
              <a:t>Backus-Naur Form (BNF)</a:t>
            </a:r>
          </a:p>
        </p:txBody>
      </p:sp>
      <p:sp>
        <p:nvSpPr>
          <p:cNvPr id="40963" name="Rectangle 3"/>
          <p:cNvSpPr>
            <a:spLocks noGrp="1" noChangeArrowheads="1"/>
          </p:cNvSpPr>
          <p:nvPr>
            <p:ph type="body" idx="1"/>
          </p:nvPr>
        </p:nvSpPr>
        <p:spPr>
          <a:xfrm>
            <a:off x="1428750" y="1144191"/>
            <a:ext cx="6437710" cy="3371850"/>
          </a:xfrm>
        </p:spPr>
        <p:txBody>
          <a:bodyPr/>
          <a:lstStyle/>
          <a:p>
            <a:pPr>
              <a:lnSpc>
                <a:spcPct val="80000"/>
              </a:lnSpc>
            </a:pPr>
            <a:r>
              <a:rPr lang="tr-TR" b="1" dirty="0">
                <a:solidFill>
                  <a:srgbClr val="FF0000"/>
                </a:solidFill>
              </a:rPr>
              <a:t>3. Kurallar :</a:t>
            </a:r>
            <a:r>
              <a:rPr lang="tr-TR" dirty="0">
                <a:solidFill>
                  <a:srgbClr val="FF0000"/>
                </a:solidFill>
              </a:rPr>
              <a:t> </a:t>
            </a:r>
            <a:r>
              <a:rPr lang="tr-TR" dirty="0"/>
              <a:t>Bir terminal olmayan sembolün bileşenlerinin tanımlanmasıdır. Her kuralın sol tarafında bir terminal olmayan daha sonra “:=” veya “</a:t>
            </a:r>
            <a:r>
              <a:rPr lang="fr-FR" dirty="0">
                <a:latin typeface="Courier New" pitchFamily="49" charset="0"/>
              </a:rPr>
              <a:t>→</a:t>
            </a:r>
            <a:r>
              <a:rPr lang="tr-TR" dirty="0"/>
              <a:t>” sembolü ve sağ tarafında ise terminal veya terminal olmayanlardan oluşan bir dizi bileşen bulunur. </a:t>
            </a:r>
          </a:p>
          <a:p>
            <a:pPr>
              <a:lnSpc>
                <a:spcPct val="80000"/>
              </a:lnSpc>
            </a:pPr>
            <a:endParaRPr lang="tr-TR" dirty="0"/>
          </a:p>
          <a:p>
            <a:pPr>
              <a:lnSpc>
                <a:spcPct val="80000"/>
              </a:lnSpc>
              <a:buFontTx/>
              <a:buNone/>
            </a:pPr>
            <a:r>
              <a:rPr lang="tr-TR" dirty="0"/>
              <a:t>	Örnek:</a:t>
            </a:r>
          </a:p>
          <a:p>
            <a:pPr marL="445294" lvl="2" indent="-239316">
              <a:lnSpc>
                <a:spcPct val="80000"/>
              </a:lnSpc>
              <a:spcBef>
                <a:spcPts val="525"/>
              </a:spcBef>
              <a:buSzPct val="60000"/>
              <a:buNone/>
            </a:pPr>
            <a:r>
              <a:rPr lang="fr-FR" sz="1800" dirty="0">
                <a:latin typeface="Courier New" pitchFamily="49" charset="0"/>
              </a:rPr>
              <a:t>&lt;</a:t>
            </a:r>
            <a:r>
              <a:rPr lang="fr-FR" sz="1800" dirty="0" err="1">
                <a:latin typeface="Courier New" pitchFamily="49" charset="0"/>
              </a:rPr>
              <a:t>ident</a:t>
            </a:r>
            <a:r>
              <a:rPr lang="fr-FR" sz="1800" dirty="0">
                <a:latin typeface="Courier New" pitchFamily="49" charset="0"/>
              </a:rPr>
              <a:t> </a:t>
            </a:r>
            <a:r>
              <a:rPr lang="fr-FR" sz="1800" dirty="0" err="1">
                <a:latin typeface="Courier New" pitchFamily="49" charset="0"/>
              </a:rPr>
              <a:t>list</a:t>
            </a:r>
            <a:r>
              <a:rPr lang="fr-FR" sz="1800" dirty="0">
                <a:latin typeface="Courier New" pitchFamily="49" charset="0"/>
              </a:rPr>
              <a:t>&gt; → identifier | </a:t>
            </a:r>
            <a:r>
              <a:rPr lang="fr-FR" sz="1800" dirty="0" err="1">
                <a:latin typeface="Courier New" pitchFamily="49" charset="0"/>
              </a:rPr>
              <a:t>identifer</a:t>
            </a:r>
            <a:r>
              <a:rPr lang="fr-FR" sz="1800" dirty="0">
                <a:latin typeface="Courier New" pitchFamily="49" charset="0"/>
              </a:rPr>
              <a:t>, &lt;</a:t>
            </a:r>
            <a:r>
              <a:rPr lang="fr-FR" sz="1800" dirty="0" err="1">
                <a:latin typeface="Courier New" pitchFamily="49" charset="0"/>
              </a:rPr>
              <a:t>ident</a:t>
            </a:r>
            <a:r>
              <a:rPr lang="fr-FR" sz="1800" dirty="0">
                <a:latin typeface="Courier New" pitchFamily="49" charset="0"/>
              </a:rPr>
              <a:t> </a:t>
            </a:r>
            <a:r>
              <a:rPr lang="fr-FR" sz="1800" dirty="0" err="1">
                <a:latin typeface="Courier New" pitchFamily="49" charset="0"/>
              </a:rPr>
              <a:t>list</a:t>
            </a:r>
            <a:r>
              <a:rPr lang="fr-FR" sz="1800" dirty="0">
                <a:latin typeface="Courier New" pitchFamily="49" charset="0"/>
              </a:rPr>
              <a:t>&gt;</a:t>
            </a:r>
            <a:endParaRPr lang="tr-TR" sz="1800" dirty="0">
              <a:latin typeface="Courier New" pitchFamily="49" charset="0"/>
            </a:endParaRPr>
          </a:p>
          <a:p>
            <a:pPr marL="445294" lvl="2" indent="-239316">
              <a:lnSpc>
                <a:spcPct val="80000"/>
              </a:lnSpc>
              <a:spcBef>
                <a:spcPts val="525"/>
              </a:spcBef>
              <a:buSzPct val="60000"/>
              <a:buNone/>
            </a:pPr>
            <a:r>
              <a:rPr lang="en-US" sz="1800" dirty="0">
                <a:latin typeface="Courier New" pitchFamily="49" charset="0"/>
              </a:rPr>
              <a:t>&lt;</a:t>
            </a:r>
            <a:r>
              <a:rPr lang="en-US" sz="1800" dirty="0" err="1">
                <a:latin typeface="Courier New" pitchFamily="49" charset="0"/>
              </a:rPr>
              <a:t>if_stmt</a:t>
            </a:r>
            <a:r>
              <a:rPr lang="en-US" sz="1800" dirty="0">
                <a:latin typeface="Courier New" pitchFamily="49" charset="0"/>
              </a:rPr>
              <a:t>&gt; → </a:t>
            </a:r>
            <a:r>
              <a:rPr lang="en-US" sz="1800" b="1" dirty="0">
                <a:latin typeface="Courier New" pitchFamily="49" charset="0"/>
              </a:rPr>
              <a:t>if</a:t>
            </a:r>
            <a:r>
              <a:rPr lang="en-US" sz="1800" dirty="0">
                <a:latin typeface="Courier New" pitchFamily="49" charset="0"/>
              </a:rPr>
              <a:t> &lt;</a:t>
            </a:r>
            <a:r>
              <a:rPr lang="en-US" sz="1800" dirty="0" err="1">
                <a:latin typeface="Courier New" pitchFamily="49" charset="0"/>
              </a:rPr>
              <a:t>logic_expr</a:t>
            </a:r>
            <a:r>
              <a:rPr lang="en-US" sz="1800" dirty="0">
                <a:latin typeface="Courier New" pitchFamily="49" charset="0"/>
              </a:rPr>
              <a:t>&gt; </a:t>
            </a:r>
            <a:r>
              <a:rPr lang="en-US" sz="1800" b="1" dirty="0">
                <a:latin typeface="Courier New" pitchFamily="49" charset="0"/>
              </a:rPr>
              <a:t>then</a:t>
            </a:r>
            <a:r>
              <a:rPr lang="en-US" sz="1800" dirty="0">
                <a:latin typeface="Courier New" pitchFamily="49" charset="0"/>
              </a:rPr>
              <a:t> &lt;stmt&gt;</a:t>
            </a:r>
          </a:p>
          <a:p>
            <a:pPr>
              <a:lnSpc>
                <a:spcPct val="80000"/>
              </a:lnSpc>
            </a:pPr>
            <a:endParaRPr lang="tr-TR" dirty="0"/>
          </a:p>
        </p:txBody>
      </p:sp>
      <p:sp>
        <p:nvSpPr>
          <p:cNvPr id="5" name="4 Slayt Numarası Yer Tutucusu"/>
          <p:cNvSpPr>
            <a:spLocks noGrp="1"/>
          </p:cNvSpPr>
          <p:nvPr>
            <p:ph type="sldNum" sz="quarter" idx="11"/>
          </p:nvPr>
        </p:nvSpPr>
        <p:spPr/>
        <p:txBody>
          <a:bodyPr/>
          <a:lstStyle/>
          <a:p>
            <a:pPr>
              <a:defRPr/>
            </a:pPr>
            <a:fld id="{210794D6-7221-42CD-B1D2-EC97BA31FCBA}" type="slidenum">
              <a:rPr lang="en-US"/>
              <a:pPr>
                <a:defRPr/>
              </a:pPr>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7700" y="74805"/>
            <a:ext cx="7696200" cy="567463"/>
          </a:xfrm>
          <a:prstGeom prst="rect">
            <a:avLst/>
          </a:prstGeom>
        </p:spPr>
        <p:txBody>
          <a:bodyPr vert="horz" wrap="square" lIns="0" tIns="13335" rIns="0" bIns="0" rtlCol="0">
            <a:spAutoFit/>
          </a:bodyPr>
          <a:lstStyle/>
          <a:p>
            <a:pPr marL="12700">
              <a:lnSpc>
                <a:spcPct val="100000"/>
              </a:lnSpc>
              <a:spcBef>
                <a:spcPts val="105"/>
              </a:spcBef>
            </a:pPr>
            <a:r>
              <a:rPr sz="3600" b="1" spc="-90" dirty="0">
                <a:latin typeface="Arial"/>
                <a:cs typeface="Arial"/>
              </a:rPr>
              <a:t>Giriş</a:t>
            </a:r>
            <a:endParaRPr sz="3600" dirty="0">
              <a:latin typeface="Arial"/>
              <a:cs typeface="Arial"/>
            </a:endParaRPr>
          </a:p>
        </p:txBody>
      </p:sp>
      <p:sp>
        <p:nvSpPr>
          <p:cNvPr id="3" name="object 3"/>
          <p:cNvSpPr txBox="1"/>
          <p:nvPr/>
        </p:nvSpPr>
        <p:spPr>
          <a:xfrm>
            <a:off x="647700" y="642268"/>
            <a:ext cx="8534400" cy="4501232"/>
          </a:xfrm>
          <a:prstGeom prst="rect">
            <a:avLst/>
          </a:prstGeom>
        </p:spPr>
        <p:txBody>
          <a:bodyPr vert="horz" wrap="square" lIns="0" tIns="12700" rIns="0" bIns="0" rtlCol="0">
            <a:spAutoFit/>
          </a:bodyPr>
          <a:lstStyle/>
          <a:p>
            <a:pPr marL="355600" indent="-342900">
              <a:lnSpc>
                <a:spcPts val="2590"/>
              </a:lnSpc>
              <a:spcBef>
                <a:spcPts val="100"/>
              </a:spcBef>
              <a:buFont typeface="Wingdings" panose="05000000000000000000" pitchFamily="2" charset="2"/>
              <a:buChar char="q"/>
            </a:pPr>
            <a:r>
              <a:rPr spc="-5" dirty="0" err="1">
                <a:solidFill>
                  <a:srgbClr val="253138"/>
                </a:solidFill>
                <a:latin typeface="Arial" panose="020B0604020202020204" pitchFamily="34" charset="0"/>
                <a:cs typeface="Arial" panose="020B0604020202020204" pitchFamily="34" charset="0"/>
              </a:rPr>
              <a:t>Bir</a:t>
            </a:r>
            <a:r>
              <a:rPr spc="-5" dirty="0">
                <a:solidFill>
                  <a:srgbClr val="253138"/>
                </a:solidFill>
                <a:latin typeface="Arial" panose="020B0604020202020204" pitchFamily="34" charset="0"/>
                <a:cs typeface="Arial" panose="020B0604020202020204" pitchFamily="34" charset="0"/>
              </a:rPr>
              <a:t> </a:t>
            </a:r>
            <a:r>
              <a:rPr dirty="0">
                <a:solidFill>
                  <a:srgbClr val="253138"/>
                </a:solidFill>
                <a:latin typeface="Arial" panose="020B0604020202020204" pitchFamily="34" charset="0"/>
                <a:cs typeface="Arial" panose="020B0604020202020204" pitchFamily="34" charset="0"/>
              </a:rPr>
              <a:t>programlama </a:t>
            </a:r>
            <a:r>
              <a:rPr spc="-5" dirty="0">
                <a:solidFill>
                  <a:srgbClr val="253138"/>
                </a:solidFill>
                <a:latin typeface="Arial" panose="020B0604020202020204" pitchFamily="34" charset="0"/>
                <a:cs typeface="Arial" panose="020B0604020202020204" pitchFamily="34" charset="0"/>
              </a:rPr>
              <a:t>dili </a:t>
            </a:r>
            <a:r>
              <a:rPr spc="-5" dirty="0" err="1">
                <a:solidFill>
                  <a:srgbClr val="253138"/>
                </a:solidFill>
                <a:latin typeface="Arial" panose="020B0604020202020204" pitchFamily="34" charset="0"/>
                <a:cs typeface="Arial" panose="020B0604020202020204" pitchFamily="34" charset="0"/>
              </a:rPr>
              <a:t>geliştirilirken</a:t>
            </a:r>
            <a:r>
              <a:rPr spc="270" dirty="0">
                <a:solidFill>
                  <a:srgbClr val="253138"/>
                </a:solidFill>
                <a:latin typeface="Arial" panose="020B0604020202020204" pitchFamily="34" charset="0"/>
                <a:cs typeface="Arial" panose="020B0604020202020204" pitchFamily="34" charset="0"/>
              </a:rPr>
              <a:t> </a:t>
            </a:r>
            <a:r>
              <a:rPr dirty="0" err="1">
                <a:solidFill>
                  <a:srgbClr val="253138"/>
                </a:solidFill>
                <a:latin typeface="Arial" panose="020B0604020202020204" pitchFamily="34" charset="0"/>
                <a:cs typeface="Arial" panose="020B0604020202020204" pitchFamily="34" charset="0"/>
              </a:rPr>
              <a:t>aktörle</a:t>
            </a:r>
            <a:r>
              <a:rPr lang="tr-TR" dirty="0">
                <a:solidFill>
                  <a:srgbClr val="253138"/>
                </a:solidFill>
                <a:latin typeface="Arial" panose="020B0604020202020204" pitchFamily="34" charset="0"/>
                <a:cs typeface="Arial" panose="020B0604020202020204" pitchFamily="34" charset="0"/>
              </a:rPr>
              <a:t>r</a:t>
            </a:r>
          </a:p>
          <a:p>
            <a:pPr marL="812800" lvl="1" indent="-342900">
              <a:lnSpc>
                <a:spcPts val="2590"/>
              </a:lnSpc>
              <a:spcBef>
                <a:spcPts val="100"/>
              </a:spcBef>
              <a:buSzPct val="50000"/>
              <a:buFont typeface="Wingdings" panose="05000000000000000000" pitchFamily="2" charset="2"/>
              <a:buChar char="q"/>
            </a:pPr>
            <a:r>
              <a:rPr spc="-135" dirty="0" err="1">
                <a:solidFill>
                  <a:srgbClr val="253138"/>
                </a:solidFill>
                <a:latin typeface="Arial" panose="020B0604020202020204" pitchFamily="34" charset="0"/>
                <a:cs typeface="Arial" panose="020B0604020202020204" pitchFamily="34" charset="0"/>
              </a:rPr>
              <a:t>Tasarımcı</a:t>
            </a:r>
            <a:r>
              <a:rPr spc="-135" dirty="0">
                <a:solidFill>
                  <a:srgbClr val="253138"/>
                </a:solidFill>
                <a:latin typeface="Arial" panose="020B0604020202020204" pitchFamily="34" charset="0"/>
                <a:cs typeface="Arial" panose="020B0604020202020204" pitchFamily="34" charset="0"/>
              </a:rPr>
              <a:t>/lar </a:t>
            </a:r>
            <a:r>
              <a:rPr spc="-114" dirty="0" err="1">
                <a:solidFill>
                  <a:srgbClr val="253138"/>
                </a:solidFill>
                <a:latin typeface="Arial" panose="020B0604020202020204" pitchFamily="34" charset="0"/>
                <a:cs typeface="Arial" panose="020B0604020202020204" pitchFamily="34" charset="0"/>
              </a:rPr>
              <a:t>ve</a:t>
            </a:r>
            <a:r>
              <a:rPr spc="-140" dirty="0">
                <a:solidFill>
                  <a:srgbClr val="253138"/>
                </a:solidFill>
                <a:latin typeface="Arial" panose="020B0604020202020204" pitchFamily="34" charset="0"/>
                <a:cs typeface="Arial" panose="020B0604020202020204" pitchFamily="34" charset="0"/>
              </a:rPr>
              <a:t> </a:t>
            </a:r>
            <a:r>
              <a:rPr spc="-105" dirty="0" err="1">
                <a:solidFill>
                  <a:srgbClr val="253138"/>
                </a:solidFill>
                <a:latin typeface="Arial" panose="020B0604020202020204" pitchFamily="34" charset="0"/>
                <a:cs typeface="Arial" panose="020B0604020202020204" pitchFamily="34" charset="0"/>
              </a:rPr>
              <a:t>ekibi</a:t>
            </a:r>
            <a:endParaRPr lang="tr-TR" dirty="0">
              <a:latin typeface="Arial" panose="020B0604020202020204" pitchFamily="34" charset="0"/>
              <a:cs typeface="Arial" panose="020B0604020202020204" pitchFamily="34" charset="0"/>
            </a:endParaRPr>
          </a:p>
          <a:p>
            <a:pPr marL="812800" lvl="1" indent="-342900">
              <a:lnSpc>
                <a:spcPts val="2590"/>
              </a:lnSpc>
              <a:spcBef>
                <a:spcPts val="100"/>
              </a:spcBef>
              <a:buSzPct val="50000"/>
              <a:buFont typeface="Wingdings" panose="05000000000000000000" pitchFamily="2" charset="2"/>
              <a:buChar char="q"/>
            </a:pPr>
            <a:r>
              <a:rPr spc="-100" dirty="0" err="1">
                <a:solidFill>
                  <a:srgbClr val="253138"/>
                </a:solidFill>
                <a:latin typeface="Arial" panose="020B0604020202020204" pitchFamily="34" charset="0"/>
                <a:cs typeface="Arial" panose="020B0604020202020204" pitchFamily="34" charset="0"/>
              </a:rPr>
              <a:t>Programcı</a:t>
            </a:r>
            <a:r>
              <a:rPr spc="-100" dirty="0">
                <a:solidFill>
                  <a:srgbClr val="253138"/>
                </a:solidFill>
                <a:latin typeface="Arial" panose="020B0604020202020204" pitchFamily="34" charset="0"/>
                <a:cs typeface="Arial" panose="020B0604020202020204" pitchFamily="34" charset="0"/>
              </a:rPr>
              <a:t> </a:t>
            </a:r>
            <a:r>
              <a:rPr spc="-114" dirty="0">
                <a:solidFill>
                  <a:srgbClr val="253138"/>
                </a:solidFill>
                <a:latin typeface="Arial" panose="020B0604020202020204" pitchFamily="34" charset="0"/>
                <a:cs typeface="Arial" panose="020B0604020202020204" pitchFamily="34" charset="0"/>
              </a:rPr>
              <a:t>ve </a:t>
            </a:r>
            <a:r>
              <a:rPr spc="-150" dirty="0">
                <a:solidFill>
                  <a:srgbClr val="253138"/>
                </a:solidFill>
                <a:latin typeface="Arial" panose="020B0604020202020204" pitchFamily="34" charset="0"/>
                <a:cs typeface="Arial" panose="020B0604020202020204" pitchFamily="34" charset="0"/>
              </a:rPr>
              <a:t>Geliştiriciler </a:t>
            </a:r>
            <a:r>
              <a:rPr spc="-165" dirty="0">
                <a:solidFill>
                  <a:srgbClr val="253138"/>
                </a:solidFill>
                <a:latin typeface="Arial" panose="020B0604020202020204" pitchFamily="34" charset="0"/>
                <a:cs typeface="Arial" panose="020B0604020202020204" pitchFamily="34" charset="0"/>
              </a:rPr>
              <a:t>(Şirket </a:t>
            </a:r>
            <a:r>
              <a:rPr spc="-114" dirty="0" err="1">
                <a:solidFill>
                  <a:srgbClr val="253138"/>
                </a:solidFill>
                <a:latin typeface="Arial" panose="020B0604020202020204" pitchFamily="34" charset="0"/>
                <a:cs typeface="Arial" panose="020B0604020202020204" pitchFamily="34" charset="0"/>
              </a:rPr>
              <a:t>veya</a:t>
            </a:r>
            <a:r>
              <a:rPr spc="-204" dirty="0">
                <a:solidFill>
                  <a:srgbClr val="253138"/>
                </a:solidFill>
                <a:latin typeface="Arial" panose="020B0604020202020204" pitchFamily="34" charset="0"/>
                <a:cs typeface="Arial" panose="020B0604020202020204" pitchFamily="34" charset="0"/>
              </a:rPr>
              <a:t> </a:t>
            </a:r>
            <a:r>
              <a:rPr spc="-114" dirty="0" err="1">
                <a:solidFill>
                  <a:srgbClr val="253138"/>
                </a:solidFill>
                <a:latin typeface="Arial" panose="020B0604020202020204" pitchFamily="34" charset="0"/>
                <a:cs typeface="Arial" panose="020B0604020202020204" pitchFamily="34" charset="0"/>
              </a:rPr>
              <a:t>topluluk</a:t>
            </a:r>
            <a:r>
              <a:rPr spc="-114" dirty="0">
                <a:solidFill>
                  <a:srgbClr val="253138"/>
                </a:solidFill>
                <a:latin typeface="Arial" panose="020B0604020202020204" pitchFamily="34" charset="0"/>
                <a:cs typeface="Arial" panose="020B0604020202020204" pitchFamily="34" charset="0"/>
              </a:rPr>
              <a:t>)</a:t>
            </a:r>
            <a:endParaRPr lang="tr-TR" dirty="0">
              <a:latin typeface="Arial" panose="020B0604020202020204" pitchFamily="34" charset="0"/>
              <a:cs typeface="Arial" panose="020B0604020202020204" pitchFamily="34" charset="0"/>
            </a:endParaRPr>
          </a:p>
          <a:p>
            <a:pPr marL="1270000" lvl="2" indent="-342900">
              <a:lnSpc>
                <a:spcPts val="2590"/>
              </a:lnSpc>
              <a:spcBef>
                <a:spcPts val="100"/>
              </a:spcBef>
              <a:buSzPct val="80000"/>
              <a:buFont typeface="Wingdings" panose="05000000000000000000" pitchFamily="2" charset="2"/>
              <a:buChar char="§"/>
            </a:pPr>
            <a:r>
              <a:rPr spc="-114" dirty="0">
                <a:solidFill>
                  <a:srgbClr val="253138"/>
                </a:solidFill>
                <a:latin typeface="Arial" panose="020B0604020202020204" pitchFamily="34" charset="0"/>
                <a:cs typeface="Arial" panose="020B0604020202020204" pitchFamily="34" charset="0"/>
              </a:rPr>
              <a:t>İlk</a:t>
            </a:r>
            <a:r>
              <a:rPr spc="-155" dirty="0">
                <a:solidFill>
                  <a:srgbClr val="253138"/>
                </a:solidFill>
                <a:latin typeface="Arial" panose="020B0604020202020204" pitchFamily="34" charset="0"/>
                <a:cs typeface="Arial" panose="020B0604020202020204" pitchFamily="34" charset="0"/>
              </a:rPr>
              <a:t> </a:t>
            </a:r>
            <a:r>
              <a:rPr spc="-100" dirty="0" err="1">
                <a:solidFill>
                  <a:srgbClr val="253138"/>
                </a:solidFill>
                <a:latin typeface="Arial" panose="020B0604020202020204" pitchFamily="34" charset="0"/>
                <a:cs typeface="Arial" panose="020B0604020202020204" pitchFamily="34" charset="0"/>
              </a:rPr>
              <a:t>değerlendirmele</a:t>
            </a:r>
            <a:r>
              <a:rPr lang="tr-TR" spc="-100" dirty="0">
                <a:solidFill>
                  <a:srgbClr val="253138"/>
                </a:solidFill>
                <a:latin typeface="Arial" panose="020B0604020202020204" pitchFamily="34" charset="0"/>
                <a:cs typeface="Arial" panose="020B0604020202020204" pitchFamily="34" charset="0"/>
              </a:rPr>
              <a:t>r</a:t>
            </a:r>
          </a:p>
          <a:p>
            <a:pPr marL="1270000" lvl="2" indent="-342900">
              <a:lnSpc>
                <a:spcPts val="2590"/>
              </a:lnSpc>
              <a:spcBef>
                <a:spcPts val="100"/>
              </a:spcBef>
              <a:buSzPct val="80000"/>
              <a:buFont typeface="Wingdings" panose="05000000000000000000" pitchFamily="2" charset="2"/>
              <a:buChar char="§"/>
            </a:pPr>
            <a:r>
              <a:rPr spc="-140" dirty="0">
                <a:solidFill>
                  <a:srgbClr val="253138"/>
                </a:solidFill>
                <a:latin typeface="Arial" panose="020B0604020202020204" pitchFamily="34" charset="0"/>
                <a:cs typeface="Arial" panose="020B0604020202020204" pitchFamily="34" charset="0"/>
              </a:rPr>
              <a:t>Geri </a:t>
            </a:r>
            <a:r>
              <a:rPr spc="-90" dirty="0">
                <a:solidFill>
                  <a:srgbClr val="253138"/>
                </a:solidFill>
                <a:latin typeface="Arial" panose="020B0604020202020204" pitchFamily="34" charset="0"/>
                <a:cs typeface="Arial" panose="020B0604020202020204" pitchFamily="34" charset="0"/>
              </a:rPr>
              <a:t>dönüşlere </a:t>
            </a:r>
            <a:r>
              <a:rPr spc="-120" dirty="0" err="1">
                <a:solidFill>
                  <a:srgbClr val="253138"/>
                </a:solidFill>
                <a:latin typeface="Arial" panose="020B0604020202020204" pitchFamily="34" charset="0"/>
                <a:cs typeface="Arial" panose="020B0604020202020204" pitchFamily="34" charset="0"/>
              </a:rPr>
              <a:t>göre</a:t>
            </a:r>
            <a:r>
              <a:rPr spc="-220" dirty="0">
                <a:solidFill>
                  <a:srgbClr val="253138"/>
                </a:solidFill>
                <a:latin typeface="Arial" panose="020B0604020202020204" pitchFamily="34" charset="0"/>
                <a:cs typeface="Arial" panose="020B0604020202020204" pitchFamily="34" charset="0"/>
              </a:rPr>
              <a:t> </a:t>
            </a:r>
            <a:r>
              <a:rPr spc="-135" dirty="0" err="1">
                <a:solidFill>
                  <a:srgbClr val="253138"/>
                </a:solidFill>
                <a:latin typeface="Arial" panose="020B0604020202020204" pitchFamily="34" charset="0"/>
                <a:cs typeface="Arial" panose="020B0604020202020204" pitchFamily="34" charset="0"/>
              </a:rPr>
              <a:t>iyileştirmeler</a:t>
            </a:r>
            <a:endParaRPr lang="tr-TR" dirty="0">
              <a:latin typeface="Arial" panose="020B0604020202020204" pitchFamily="34" charset="0"/>
              <a:cs typeface="Arial" panose="020B0604020202020204" pitchFamily="34" charset="0"/>
            </a:endParaRPr>
          </a:p>
          <a:p>
            <a:pPr marL="812800" lvl="1" indent="-342900">
              <a:lnSpc>
                <a:spcPts val="2590"/>
              </a:lnSpc>
              <a:spcBef>
                <a:spcPts val="100"/>
              </a:spcBef>
              <a:buSzPct val="50000"/>
              <a:buFont typeface="Wingdings" panose="05000000000000000000" pitchFamily="2" charset="2"/>
              <a:buChar char="q"/>
            </a:pPr>
            <a:r>
              <a:rPr spc="-100" dirty="0" err="1">
                <a:solidFill>
                  <a:srgbClr val="253138"/>
                </a:solidFill>
                <a:latin typeface="Arial" panose="020B0604020202020204" pitchFamily="34" charset="0"/>
                <a:cs typeface="Arial" panose="020B0604020202020204" pitchFamily="34" charset="0"/>
              </a:rPr>
              <a:t>Programcı</a:t>
            </a:r>
            <a:r>
              <a:rPr spc="-100" dirty="0">
                <a:solidFill>
                  <a:srgbClr val="253138"/>
                </a:solidFill>
                <a:latin typeface="Arial" panose="020B0604020202020204" pitchFamily="34" charset="0"/>
                <a:cs typeface="Arial" panose="020B0604020202020204" pitchFamily="34" charset="0"/>
              </a:rPr>
              <a:t> </a:t>
            </a:r>
            <a:r>
              <a:rPr spc="-114" dirty="0">
                <a:solidFill>
                  <a:srgbClr val="253138"/>
                </a:solidFill>
                <a:latin typeface="Arial" panose="020B0604020202020204" pitchFamily="34" charset="0"/>
                <a:cs typeface="Arial" panose="020B0604020202020204" pitchFamily="34" charset="0"/>
              </a:rPr>
              <a:t>ve </a:t>
            </a:r>
            <a:r>
              <a:rPr spc="-150" dirty="0">
                <a:solidFill>
                  <a:srgbClr val="253138"/>
                </a:solidFill>
                <a:latin typeface="Arial" panose="020B0604020202020204" pitchFamily="34" charset="0"/>
                <a:cs typeface="Arial" panose="020B0604020202020204" pitchFamily="34" charset="0"/>
              </a:rPr>
              <a:t>Geliştiriciler </a:t>
            </a:r>
            <a:r>
              <a:rPr spc="-80" dirty="0">
                <a:solidFill>
                  <a:srgbClr val="253138"/>
                </a:solidFill>
                <a:latin typeface="Arial" panose="020B0604020202020204" pitchFamily="34" charset="0"/>
                <a:cs typeface="Arial" panose="020B0604020202020204" pitchFamily="34" charset="0"/>
              </a:rPr>
              <a:t>(</a:t>
            </a:r>
            <a:r>
              <a:rPr spc="-80" dirty="0" err="1">
                <a:solidFill>
                  <a:srgbClr val="253138"/>
                </a:solidFill>
                <a:latin typeface="Arial" panose="020B0604020202020204" pitchFamily="34" charset="0"/>
                <a:cs typeface="Arial" panose="020B0604020202020204" pitchFamily="34" charset="0"/>
              </a:rPr>
              <a:t>Tüm</a:t>
            </a:r>
            <a:r>
              <a:rPr spc="-229" dirty="0">
                <a:solidFill>
                  <a:srgbClr val="253138"/>
                </a:solidFill>
                <a:latin typeface="Arial" panose="020B0604020202020204" pitchFamily="34" charset="0"/>
                <a:cs typeface="Arial" panose="020B0604020202020204" pitchFamily="34" charset="0"/>
              </a:rPr>
              <a:t> </a:t>
            </a:r>
            <a:r>
              <a:rPr spc="-90" dirty="0" err="1">
                <a:solidFill>
                  <a:srgbClr val="253138"/>
                </a:solidFill>
                <a:latin typeface="Arial" panose="020B0604020202020204" pitchFamily="34" charset="0"/>
                <a:cs typeface="Arial" panose="020B0604020202020204" pitchFamily="34" charset="0"/>
              </a:rPr>
              <a:t>dünya</a:t>
            </a:r>
            <a:r>
              <a:rPr spc="-90" dirty="0">
                <a:solidFill>
                  <a:srgbClr val="253138"/>
                </a:solidFill>
                <a:latin typeface="Arial" panose="020B0604020202020204" pitchFamily="34" charset="0"/>
                <a:cs typeface="Arial" panose="020B0604020202020204" pitchFamily="34" charset="0"/>
              </a:rPr>
              <a:t>)</a:t>
            </a:r>
            <a:endParaRPr lang="tr-TR" dirty="0">
              <a:latin typeface="Arial" panose="020B0604020202020204" pitchFamily="34" charset="0"/>
              <a:cs typeface="Arial" panose="020B0604020202020204" pitchFamily="34" charset="0"/>
            </a:endParaRPr>
          </a:p>
          <a:p>
            <a:pPr marL="1270000" lvl="2" indent="-342900">
              <a:lnSpc>
                <a:spcPts val="2590"/>
              </a:lnSpc>
              <a:spcBef>
                <a:spcPts val="100"/>
              </a:spcBef>
              <a:buSzPct val="80000"/>
              <a:buFont typeface="Wingdings" panose="05000000000000000000" pitchFamily="2" charset="2"/>
              <a:buChar char="§"/>
            </a:pPr>
            <a:r>
              <a:rPr spc="-75" dirty="0" err="1">
                <a:solidFill>
                  <a:srgbClr val="253138"/>
                </a:solidFill>
                <a:latin typeface="Arial" panose="020B0604020202020204" pitchFamily="34" charset="0"/>
                <a:cs typeface="Arial" panose="020B0604020202020204" pitchFamily="34" charset="0"/>
              </a:rPr>
              <a:t>Programlama</a:t>
            </a:r>
            <a:r>
              <a:rPr spc="-75" dirty="0">
                <a:solidFill>
                  <a:srgbClr val="253138"/>
                </a:solidFill>
                <a:latin typeface="Arial" panose="020B0604020202020204" pitchFamily="34" charset="0"/>
                <a:cs typeface="Arial" panose="020B0604020202020204" pitchFamily="34" charset="0"/>
              </a:rPr>
              <a:t> </a:t>
            </a:r>
            <a:r>
              <a:rPr spc="-100" dirty="0" err="1">
                <a:solidFill>
                  <a:srgbClr val="253138"/>
                </a:solidFill>
                <a:latin typeface="Arial" panose="020B0604020202020204" pitchFamily="34" charset="0"/>
                <a:cs typeface="Arial" panose="020B0604020202020204" pitchFamily="34" charset="0"/>
              </a:rPr>
              <a:t>dilinin</a:t>
            </a:r>
            <a:r>
              <a:rPr spc="-180" dirty="0">
                <a:solidFill>
                  <a:srgbClr val="253138"/>
                </a:solidFill>
                <a:latin typeface="Arial" panose="020B0604020202020204" pitchFamily="34" charset="0"/>
                <a:cs typeface="Arial" panose="020B0604020202020204" pitchFamily="34" charset="0"/>
              </a:rPr>
              <a:t> </a:t>
            </a:r>
            <a:r>
              <a:rPr spc="-100" dirty="0" err="1">
                <a:solidFill>
                  <a:srgbClr val="253138"/>
                </a:solidFill>
                <a:latin typeface="Arial" panose="020B0604020202020204" pitchFamily="34" charset="0"/>
                <a:cs typeface="Arial" panose="020B0604020202020204" pitchFamily="34" charset="0"/>
              </a:rPr>
              <a:t>popülerliği</a:t>
            </a:r>
            <a:endParaRPr lang="tr-TR" dirty="0">
              <a:latin typeface="Arial" panose="020B0604020202020204" pitchFamily="34" charset="0"/>
              <a:cs typeface="Arial" panose="020B0604020202020204" pitchFamily="34" charset="0"/>
            </a:endParaRPr>
          </a:p>
          <a:p>
            <a:pPr marL="1270000" lvl="2" indent="-342900">
              <a:lnSpc>
                <a:spcPts val="2590"/>
              </a:lnSpc>
              <a:spcBef>
                <a:spcPts val="100"/>
              </a:spcBef>
              <a:buSzPct val="80000"/>
              <a:buFont typeface="Wingdings" panose="05000000000000000000" pitchFamily="2" charset="2"/>
              <a:buChar char="§"/>
            </a:pPr>
            <a:r>
              <a:rPr spc="-140" dirty="0" err="1">
                <a:solidFill>
                  <a:srgbClr val="253138"/>
                </a:solidFill>
                <a:latin typeface="Arial" panose="020B0604020202020204" pitchFamily="34" charset="0"/>
                <a:cs typeface="Arial" panose="020B0604020202020204" pitchFamily="34" charset="0"/>
              </a:rPr>
              <a:t>İyi</a:t>
            </a:r>
            <a:r>
              <a:rPr spc="-140" dirty="0">
                <a:solidFill>
                  <a:srgbClr val="253138"/>
                </a:solidFill>
                <a:latin typeface="Arial" panose="020B0604020202020204" pitchFamily="34" charset="0"/>
                <a:cs typeface="Arial" panose="020B0604020202020204" pitchFamily="34" charset="0"/>
              </a:rPr>
              <a:t> </a:t>
            </a:r>
            <a:r>
              <a:rPr spc="-80" dirty="0" err="1">
                <a:solidFill>
                  <a:srgbClr val="253138"/>
                </a:solidFill>
                <a:latin typeface="Arial" panose="020B0604020202020204" pitchFamily="34" charset="0"/>
                <a:cs typeface="Arial" panose="020B0604020202020204" pitchFamily="34" charset="0"/>
              </a:rPr>
              <a:t>dokümante</a:t>
            </a:r>
            <a:r>
              <a:rPr spc="-140" dirty="0">
                <a:solidFill>
                  <a:srgbClr val="253138"/>
                </a:solidFill>
                <a:latin typeface="Arial" panose="020B0604020202020204" pitchFamily="34" charset="0"/>
                <a:cs typeface="Arial" panose="020B0604020202020204" pitchFamily="34" charset="0"/>
              </a:rPr>
              <a:t> </a:t>
            </a:r>
            <a:r>
              <a:rPr spc="-85" dirty="0" err="1">
                <a:solidFill>
                  <a:srgbClr val="253138"/>
                </a:solidFill>
                <a:latin typeface="Arial" panose="020B0604020202020204" pitchFamily="34" charset="0"/>
                <a:cs typeface="Arial" panose="020B0604020202020204" pitchFamily="34" charset="0"/>
              </a:rPr>
              <a:t>edilmesi</a:t>
            </a:r>
            <a:endParaRPr lang="tr-TR" dirty="0">
              <a:latin typeface="Arial" panose="020B0604020202020204" pitchFamily="34" charset="0"/>
              <a:cs typeface="Arial" panose="020B0604020202020204" pitchFamily="34" charset="0"/>
            </a:endParaRPr>
          </a:p>
          <a:p>
            <a:pPr marL="1270000" lvl="2" indent="-342900">
              <a:lnSpc>
                <a:spcPts val="2590"/>
              </a:lnSpc>
              <a:spcBef>
                <a:spcPts val="100"/>
              </a:spcBef>
              <a:buSzPct val="80000"/>
              <a:buFont typeface="Wingdings" panose="05000000000000000000" pitchFamily="2" charset="2"/>
              <a:buChar char="§"/>
            </a:pPr>
            <a:r>
              <a:rPr spc="-120" dirty="0" err="1">
                <a:solidFill>
                  <a:srgbClr val="253138"/>
                </a:solidFill>
                <a:latin typeface="Arial" panose="020B0604020202020204" pitchFamily="34" charset="0"/>
                <a:cs typeface="Arial" panose="020B0604020202020204" pitchFamily="34" charset="0"/>
              </a:rPr>
              <a:t>Üzerine</a:t>
            </a:r>
            <a:r>
              <a:rPr spc="-120" dirty="0">
                <a:solidFill>
                  <a:srgbClr val="253138"/>
                </a:solidFill>
                <a:latin typeface="Arial" panose="020B0604020202020204" pitchFamily="34" charset="0"/>
                <a:cs typeface="Arial" panose="020B0604020202020204" pitchFamily="34" charset="0"/>
              </a:rPr>
              <a:t> </a:t>
            </a:r>
            <a:r>
              <a:rPr spc="-100" dirty="0">
                <a:solidFill>
                  <a:srgbClr val="253138"/>
                </a:solidFill>
                <a:latin typeface="Arial" panose="020B0604020202020204" pitchFamily="34" charset="0"/>
                <a:cs typeface="Arial" panose="020B0604020202020204" pitchFamily="34" charset="0"/>
              </a:rPr>
              <a:t>yardımcı </a:t>
            </a:r>
            <a:r>
              <a:rPr spc="-100" dirty="0" err="1">
                <a:solidFill>
                  <a:srgbClr val="253138"/>
                </a:solidFill>
                <a:latin typeface="Arial" panose="020B0604020202020204" pitchFamily="34" charset="0"/>
                <a:cs typeface="Arial" panose="020B0604020202020204" pitchFamily="34" charset="0"/>
              </a:rPr>
              <a:t>kütüphaneler</a:t>
            </a:r>
            <a:r>
              <a:rPr spc="-235" dirty="0">
                <a:solidFill>
                  <a:srgbClr val="253138"/>
                </a:solidFill>
                <a:latin typeface="Arial" panose="020B0604020202020204" pitchFamily="34" charset="0"/>
                <a:cs typeface="Arial" panose="020B0604020202020204" pitchFamily="34" charset="0"/>
              </a:rPr>
              <a:t> </a:t>
            </a:r>
            <a:r>
              <a:rPr spc="-100" dirty="0" err="1">
                <a:solidFill>
                  <a:srgbClr val="253138"/>
                </a:solidFill>
                <a:latin typeface="Arial" panose="020B0604020202020204" pitchFamily="34" charset="0"/>
                <a:cs typeface="Arial" panose="020B0604020202020204" pitchFamily="34" charset="0"/>
              </a:rPr>
              <a:t>çıkması</a:t>
            </a:r>
            <a:endParaRPr lang="tr-TR" dirty="0">
              <a:latin typeface="Arial" panose="020B0604020202020204" pitchFamily="34" charset="0"/>
              <a:cs typeface="Arial" panose="020B0604020202020204" pitchFamily="34" charset="0"/>
            </a:endParaRPr>
          </a:p>
          <a:p>
            <a:pPr marL="1727200" lvl="3" indent="-342900">
              <a:lnSpc>
                <a:spcPts val="2590"/>
              </a:lnSpc>
              <a:spcBef>
                <a:spcPts val="100"/>
              </a:spcBef>
              <a:buSzPct val="50000"/>
              <a:buFont typeface="Wingdings" panose="05000000000000000000" pitchFamily="2" charset="2"/>
              <a:buChar char="§"/>
            </a:pPr>
            <a:r>
              <a:rPr spc="-160" dirty="0" err="1">
                <a:solidFill>
                  <a:srgbClr val="253138"/>
                </a:solidFill>
                <a:latin typeface="Arial" panose="020B0604020202020204" pitchFamily="34" charset="0"/>
                <a:cs typeface="Arial" panose="020B0604020202020204" pitchFamily="34" charset="0"/>
              </a:rPr>
              <a:t>Açık</a:t>
            </a:r>
            <a:r>
              <a:rPr spc="-160" dirty="0">
                <a:solidFill>
                  <a:srgbClr val="253138"/>
                </a:solidFill>
                <a:latin typeface="Arial" panose="020B0604020202020204" pitchFamily="34" charset="0"/>
                <a:cs typeface="Arial" panose="020B0604020202020204" pitchFamily="34" charset="0"/>
              </a:rPr>
              <a:t> </a:t>
            </a:r>
            <a:r>
              <a:rPr spc="-100" dirty="0">
                <a:solidFill>
                  <a:srgbClr val="253138"/>
                </a:solidFill>
                <a:latin typeface="Arial" panose="020B0604020202020204" pitchFamily="34" charset="0"/>
                <a:cs typeface="Arial" panose="020B0604020202020204" pitchFamily="34" charset="0"/>
              </a:rPr>
              <a:t>kaynak </a:t>
            </a:r>
            <a:r>
              <a:rPr spc="-70" dirty="0" err="1">
                <a:solidFill>
                  <a:srgbClr val="253138"/>
                </a:solidFill>
                <a:latin typeface="Arial" panose="020B0604020202020204" pitchFamily="34" charset="0"/>
                <a:cs typeface="Arial" panose="020B0604020202020204" pitchFamily="34" charset="0"/>
              </a:rPr>
              <a:t>kod</a:t>
            </a:r>
            <a:r>
              <a:rPr spc="-180" dirty="0">
                <a:solidFill>
                  <a:srgbClr val="253138"/>
                </a:solidFill>
                <a:latin typeface="Arial" panose="020B0604020202020204" pitchFamily="34" charset="0"/>
                <a:cs typeface="Arial" panose="020B0604020202020204" pitchFamily="34" charset="0"/>
              </a:rPr>
              <a:t> </a:t>
            </a:r>
            <a:r>
              <a:rPr spc="-135" dirty="0" err="1">
                <a:solidFill>
                  <a:srgbClr val="253138"/>
                </a:solidFill>
                <a:latin typeface="Arial" panose="020B0604020202020204" pitchFamily="34" charset="0"/>
                <a:cs typeface="Arial" panose="020B0604020202020204" pitchFamily="34" charset="0"/>
              </a:rPr>
              <a:t>sistemler</a:t>
            </a:r>
            <a:endParaRPr lang="tr-TR" dirty="0">
              <a:latin typeface="Arial" panose="020B0604020202020204" pitchFamily="34" charset="0"/>
              <a:cs typeface="Arial" panose="020B0604020202020204" pitchFamily="34" charset="0"/>
            </a:endParaRPr>
          </a:p>
          <a:p>
            <a:pPr marL="1727200" lvl="3" indent="-342900">
              <a:lnSpc>
                <a:spcPts val="2590"/>
              </a:lnSpc>
              <a:spcBef>
                <a:spcPts val="100"/>
              </a:spcBef>
              <a:buSzPct val="50000"/>
              <a:buFont typeface="Wingdings" panose="05000000000000000000" pitchFamily="2" charset="2"/>
              <a:buChar char="§"/>
            </a:pPr>
            <a:r>
              <a:rPr spc="-210" dirty="0" err="1">
                <a:solidFill>
                  <a:srgbClr val="253138"/>
                </a:solidFill>
                <a:latin typeface="Arial" panose="020B0604020202020204" pitchFamily="34" charset="0"/>
                <a:cs typeface="Arial" panose="020B0604020202020204" pitchFamily="34" charset="0"/>
              </a:rPr>
              <a:t>Git</a:t>
            </a:r>
            <a:endParaRPr lang="tr-TR" dirty="0">
              <a:latin typeface="Arial" panose="020B0604020202020204" pitchFamily="34" charset="0"/>
              <a:cs typeface="Arial" panose="020B0604020202020204" pitchFamily="34" charset="0"/>
            </a:endParaRPr>
          </a:p>
          <a:p>
            <a:pPr marL="1270000" lvl="2" indent="-342900">
              <a:lnSpc>
                <a:spcPts val="2590"/>
              </a:lnSpc>
              <a:spcBef>
                <a:spcPts val="100"/>
              </a:spcBef>
              <a:buSzPct val="80000"/>
              <a:buFont typeface="Wingdings" panose="05000000000000000000" pitchFamily="2" charset="2"/>
              <a:buChar char="§"/>
            </a:pPr>
            <a:r>
              <a:rPr spc="-140" dirty="0">
                <a:solidFill>
                  <a:srgbClr val="253138"/>
                </a:solidFill>
                <a:latin typeface="Arial" panose="020B0604020202020204" pitchFamily="34" charset="0"/>
                <a:cs typeface="Arial" panose="020B0604020202020204" pitchFamily="34" charset="0"/>
              </a:rPr>
              <a:t>Geri</a:t>
            </a:r>
            <a:r>
              <a:rPr spc="-145" dirty="0">
                <a:solidFill>
                  <a:srgbClr val="253138"/>
                </a:solidFill>
                <a:latin typeface="Arial" panose="020B0604020202020204" pitchFamily="34" charset="0"/>
                <a:cs typeface="Arial" panose="020B0604020202020204" pitchFamily="34" charset="0"/>
              </a:rPr>
              <a:t> </a:t>
            </a:r>
            <a:r>
              <a:rPr spc="-95" dirty="0" err="1">
                <a:solidFill>
                  <a:srgbClr val="253138"/>
                </a:solidFill>
                <a:latin typeface="Arial" panose="020B0604020202020204" pitchFamily="34" charset="0"/>
                <a:cs typeface="Arial" panose="020B0604020202020204" pitchFamily="34" charset="0"/>
              </a:rPr>
              <a:t>dönüşler</a:t>
            </a:r>
            <a:endParaRPr lang="tr-TR" dirty="0">
              <a:latin typeface="Arial" panose="020B0604020202020204" pitchFamily="34" charset="0"/>
              <a:cs typeface="Arial" panose="020B0604020202020204" pitchFamily="34" charset="0"/>
            </a:endParaRPr>
          </a:p>
          <a:p>
            <a:pPr marL="1270000" lvl="2" indent="-342900">
              <a:lnSpc>
                <a:spcPts val="2590"/>
              </a:lnSpc>
              <a:spcBef>
                <a:spcPts val="100"/>
              </a:spcBef>
              <a:buSzPct val="80000"/>
              <a:buFont typeface="Wingdings" panose="05000000000000000000" pitchFamily="2" charset="2"/>
              <a:buChar char="§"/>
            </a:pPr>
            <a:r>
              <a:rPr spc="-55" dirty="0" err="1">
                <a:solidFill>
                  <a:srgbClr val="253138"/>
                </a:solidFill>
                <a:latin typeface="Arial" panose="020B0604020202020204" pitchFamily="34" charset="0"/>
                <a:cs typeface="Arial" panose="020B0604020202020204" pitchFamily="34" charset="0"/>
              </a:rPr>
              <a:t>Bakım</a:t>
            </a:r>
            <a:r>
              <a:rPr spc="-55" dirty="0">
                <a:solidFill>
                  <a:srgbClr val="253138"/>
                </a:solidFill>
                <a:latin typeface="Arial" panose="020B0604020202020204" pitchFamily="34" charset="0"/>
                <a:cs typeface="Arial" panose="020B0604020202020204" pitchFamily="34" charset="0"/>
              </a:rPr>
              <a:t> </a:t>
            </a:r>
            <a:r>
              <a:rPr spc="-114" dirty="0">
                <a:solidFill>
                  <a:srgbClr val="253138"/>
                </a:solidFill>
                <a:latin typeface="Arial" panose="020B0604020202020204" pitchFamily="34" charset="0"/>
                <a:cs typeface="Arial" panose="020B0604020202020204" pitchFamily="34" charset="0"/>
              </a:rPr>
              <a:t>ve</a:t>
            </a:r>
            <a:r>
              <a:rPr spc="-235" dirty="0">
                <a:solidFill>
                  <a:srgbClr val="253138"/>
                </a:solidFill>
                <a:latin typeface="Arial" panose="020B0604020202020204" pitchFamily="34" charset="0"/>
                <a:cs typeface="Arial" panose="020B0604020202020204" pitchFamily="34" charset="0"/>
              </a:rPr>
              <a:t> </a:t>
            </a:r>
            <a:r>
              <a:rPr spc="-65" dirty="0">
                <a:solidFill>
                  <a:srgbClr val="253138"/>
                </a:solidFill>
                <a:latin typeface="Arial" panose="020B0604020202020204" pitchFamily="34" charset="0"/>
                <a:cs typeface="Arial" panose="020B0604020202020204" pitchFamily="34" charset="0"/>
              </a:rPr>
              <a:t>güncelleme</a:t>
            </a:r>
            <a:endParaRPr dirty="0">
              <a:latin typeface="Arial" panose="020B0604020202020204" pitchFamily="34" charset="0"/>
              <a:cs typeface="Arial" panose="020B0604020202020204" pitchFamily="34" charset="0"/>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600200" y="171450"/>
            <a:ext cx="6115050" cy="857250"/>
          </a:xfrm>
        </p:spPr>
        <p:txBody>
          <a:bodyPr/>
          <a:lstStyle/>
          <a:p>
            <a:r>
              <a:rPr lang="en-US"/>
              <a:t>Backus-Naur Form (BNF)</a:t>
            </a:r>
          </a:p>
        </p:txBody>
      </p:sp>
      <p:sp>
        <p:nvSpPr>
          <p:cNvPr id="44035" name="Rectangle 3"/>
          <p:cNvSpPr>
            <a:spLocks noGrp="1" noChangeArrowheads="1"/>
          </p:cNvSpPr>
          <p:nvPr>
            <p:ph type="body" idx="1"/>
          </p:nvPr>
        </p:nvSpPr>
        <p:spPr>
          <a:xfrm>
            <a:off x="1428750" y="1113235"/>
            <a:ext cx="6437710" cy="3371850"/>
          </a:xfrm>
        </p:spPr>
        <p:txBody>
          <a:bodyPr/>
          <a:lstStyle/>
          <a:p>
            <a:pPr>
              <a:lnSpc>
                <a:spcPct val="90000"/>
              </a:lnSpc>
              <a:buFontTx/>
              <a:buNone/>
            </a:pPr>
            <a:r>
              <a:rPr lang="tr-TR" sz="1650" b="1"/>
              <a:t>	Özyinelemeli Kurallar: </a:t>
            </a:r>
          </a:p>
          <a:p>
            <a:pPr>
              <a:lnSpc>
                <a:spcPct val="90000"/>
              </a:lnSpc>
            </a:pPr>
            <a:r>
              <a:rPr lang="tr-TR" sz="1650"/>
              <a:t>BNF'de bir kural tanımında sol tarafın sağ tarafta yer alması, kuralın özyinelemeli olması olarak açıklanır. Aşağıda görülen &lt;tanımlayıcı_listesi&gt;, özyinelemeli kurallara ve nonterminal sembol için birden çok kural olmasına örnektir.</a:t>
            </a:r>
          </a:p>
          <a:p>
            <a:pPr>
              <a:lnSpc>
                <a:spcPct val="90000"/>
              </a:lnSpc>
            </a:pPr>
            <a:endParaRPr lang="tr-TR" sz="1650"/>
          </a:p>
          <a:p>
            <a:pPr>
              <a:lnSpc>
                <a:spcPct val="90000"/>
              </a:lnSpc>
            </a:pPr>
            <a:r>
              <a:rPr lang="tr-TR" sz="1650"/>
              <a:t>&lt;tanımlayıcı_listesi&gt;:=tanımlayıcı | tanımlayıcı, 		   					&lt;tanımlayıcı_listesi&gt;</a:t>
            </a:r>
          </a:p>
          <a:p>
            <a:pPr>
              <a:lnSpc>
                <a:spcPct val="90000"/>
              </a:lnSpc>
            </a:pPr>
            <a:r>
              <a:rPr lang="tr-TR" sz="1650" b="1">
                <a:solidFill>
                  <a:srgbClr val="FF0000"/>
                </a:solidFill>
              </a:rPr>
              <a:t>4. Başlangıç Sembolü</a:t>
            </a:r>
          </a:p>
          <a:p>
            <a:pPr>
              <a:lnSpc>
                <a:spcPct val="90000"/>
              </a:lnSpc>
            </a:pPr>
            <a:r>
              <a:rPr lang="tr-TR" sz="1650"/>
              <a:t>BNF'de dilin ana elemanını göstermek için, terminal olmayan sembollerden biri, başlangıç sembolü (amaç sembol) olarak tanımlanır.</a:t>
            </a:r>
            <a:endParaRPr lang="tr-TR" sz="1650" b="1"/>
          </a:p>
          <a:p>
            <a:pPr>
              <a:lnSpc>
                <a:spcPct val="90000"/>
              </a:lnSpc>
            </a:pPr>
            <a:endParaRPr lang="tr-TR" sz="1650"/>
          </a:p>
        </p:txBody>
      </p:sp>
      <p:sp>
        <p:nvSpPr>
          <p:cNvPr id="5" name="4 Slayt Numarası Yer Tutucusu"/>
          <p:cNvSpPr>
            <a:spLocks noGrp="1"/>
          </p:cNvSpPr>
          <p:nvPr>
            <p:ph type="sldNum" sz="quarter" idx="11"/>
          </p:nvPr>
        </p:nvSpPr>
        <p:spPr/>
        <p:txBody>
          <a:bodyPr/>
          <a:lstStyle/>
          <a:p>
            <a:pPr>
              <a:defRPr/>
            </a:pPr>
            <a:fld id="{E1732A05-C694-44CE-B4A1-66A2E2FA297C}" type="slidenum">
              <a:rPr lang="en-US"/>
              <a:pPr>
                <a:defRPr/>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600200" y="171450"/>
            <a:ext cx="6115050" cy="857250"/>
          </a:xfrm>
        </p:spPr>
        <p:txBody>
          <a:bodyPr/>
          <a:lstStyle/>
          <a:p>
            <a:r>
              <a:rPr lang="en-US"/>
              <a:t>Backus-Naur Form (BNF)</a:t>
            </a:r>
          </a:p>
        </p:txBody>
      </p:sp>
      <p:sp>
        <p:nvSpPr>
          <p:cNvPr id="41987" name="Rectangle 3"/>
          <p:cNvSpPr>
            <a:spLocks noGrp="1" noChangeArrowheads="1"/>
          </p:cNvSpPr>
          <p:nvPr>
            <p:ph type="body" idx="1"/>
          </p:nvPr>
        </p:nvSpPr>
        <p:spPr>
          <a:xfrm>
            <a:off x="1428750" y="1143000"/>
            <a:ext cx="6437710" cy="3776663"/>
          </a:xfrm>
        </p:spPr>
        <p:txBody>
          <a:bodyPr/>
          <a:lstStyle/>
          <a:p>
            <a:pPr>
              <a:lnSpc>
                <a:spcPct val="80000"/>
              </a:lnSpc>
            </a:pPr>
            <a:r>
              <a:rPr lang="tr-TR" sz="1950"/>
              <a:t>BNF’deki kurallar, söz dizimsel yapıları göstermek için soyutlamalar (kurallar) olarak düşünülebilir. </a:t>
            </a:r>
          </a:p>
          <a:p>
            <a:pPr>
              <a:lnSpc>
                <a:spcPct val="80000"/>
              </a:lnSpc>
            </a:pPr>
            <a:r>
              <a:rPr lang="tr-TR" sz="1950"/>
              <a:t>Örnek: Atama deyimi, &lt;atama&gt; soyutlaması ile aşağıdaki gibi belirtilebilir:</a:t>
            </a:r>
          </a:p>
          <a:p>
            <a:pPr>
              <a:lnSpc>
                <a:spcPct val="80000"/>
              </a:lnSpc>
            </a:pPr>
            <a:endParaRPr lang="tr-TR" sz="1425"/>
          </a:p>
          <a:p>
            <a:pPr>
              <a:lnSpc>
                <a:spcPct val="80000"/>
              </a:lnSpc>
            </a:pPr>
            <a:endParaRPr lang="tr-TR" sz="1425"/>
          </a:p>
          <a:p>
            <a:pPr>
              <a:lnSpc>
                <a:spcPct val="80000"/>
              </a:lnSpc>
            </a:pPr>
            <a:endParaRPr lang="tr-TR" sz="1425"/>
          </a:p>
          <a:p>
            <a:pPr>
              <a:lnSpc>
                <a:spcPct val="80000"/>
              </a:lnSpc>
            </a:pPr>
            <a:endParaRPr lang="tr-TR" sz="1425"/>
          </a:p>
          <a:p>
            <a:pPr>
              <a:lnSpc>
                <a:spcPct val="80000"/>
              </a:lnSpc>
            </a:pPr>
            <a:endParaRPr lang="tr-TR" sz="1425"/>
          </a:p>
          <a:p>
            <a:pPr>
              <a:lnSpc>
                <a:spcPct val="80000"/>
              </a:lnSpc>
            </a:pPr>
            <a:endParaRPr lang="tr-TR" sz="1425"/>
          </a:p>
          <a:p>
            <a:pPr>
              <a:lnSpc>
                <a:spcPct val="80000"/>
              </a:lnSpc>
            </a:pPr>
            <a:r>
              <a:rPr lang="tr-TR" sz="1950"/>
              <a:t>Yukarıdaki soyutlama yapılmadan önce &lt;değişken&gt; ve &lt;deyim&gt; soyutlamalarının daha önceden yapılmış olması gerekmektedir. </a:t>
            </a:r>
          </a:p>
          <a:p>
            <a:pPr>
              <a:lnSpc>
                <a:spcPct val="80000"/>
              </a:lnSpc>
            </a:pPr>
            <a:r>
              <a:rPr lang="tr-TR" sz="1950"/>
              <a:t>Bir </a:t>
            </a:r>
            <a:r>
              <a:rPr lang="en-US" sz="1950"/>
              <a:t>gram</a:t>
            </a:r>
            <a:r>
              <a:rPr lang="tr-TR" sz="1950"/>
              <a:t>e</a:t>
            </a:r>
            <a:r>
              <a:rPr lang="en-US" sz="1950"/>
              <a:t>r</a:t>
            </a:r>
            <a:r>
              <a:rPr lang="tr-TR" sz="1950"/>
              <a:t>,</a:t>
            </a:r>
            <a:r>
              <a:rPr lang="en-US" sz="1950"/>
              <a:t> </a:t>
            </a:r>
            <a:r>
              <a:rPr lang="tr-TR" sz="1950"/>
              <a:t>kuralların boş olmayan sonlu bir kümesidir</a:t>
            </a:r>
            <a:endParaRPr lang="en-US" sz="1950"/>
          </a:p>
          <a:p>
            <a:pPr>
              <a:lnSpc>
                <a:spcPct val="80000"/>
              </a:lnSpc>
            </a:pPr>
            <a:endParaRPr lang="tr-TR" sz="1950"/>
          </a:p>
        </p:txBody>
      </p:sp>
      <p:pic>
        <p:nvPicPr>
          <p:cNvPr id="80898"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571750" y="2514601"/>
            <a:ext cx="3554016" cy="1013222"/>
          </a:xfrm>
          <a:prstGeom prst="rect">
            <a:avLst/>
          </a:prstGeom>
          <a:ln>
            <a:noFill/>
          </a:ln>
          <a:effectLst>
            <a:outerShdw blurRad="292100" dist="139700" dir="2700000" algn="tl" rotWithShape="0">
              <a:srgbClr val="333333">
                <a:alpha val="65000"/>
              </a:srgbClr>
            </a:outerShdw>
          </a:effectLst>
        </p:spPr>
      </p:pic>
      <p:sp>
        <p:nvSpPr>
          <p:cNvPr id="6" name="5 Slayt Numarası Yer Tutucusu"/>
          <p:cNvSpPr>
            <a:spLocks noGrp="1"/>
          </p:cNvSpPr>
          <p:nvPr>
            <p:ph type="sldNum" sz="quarter" idx="11"/>
          </p:nvPr>
        </p:nvSpPr>
        <p:spPr/>
        <p:txBody>
          <a:bodyPr/>
          <a:lstStyle/>
          <a:p>
            <a:pPr>
              <a:defRPr/>
            </a:pPr>
            <a:fld id="{A1BF8730-58CB-46E6-941B-C775B93731A4}" type="slidenum">
              <a:rPr lang="en-US"/>
              <a:pPr>
                <a:defRPr/>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4875" y="528041"/>
            <a:ext cx="3935725" cy="505908"/>
          </a:xfrm>
          <a:prstGeom prst="rect">
            <a:avLst/>
          </a:prstGeom>
        </p:spPr>
        <p:txBody>
          <a:bodyPr vert="horz" wrap="square" lIns="0" tIns="13335" rIns="0" bIns="0" rtlCol="0">
            <a:spAutoFit/>
          </a:bodyPr>
          <a:lstStyle/>
          <a:p>
            <a:pPr marL="12700">
              <a:lnSpc>
                <a:spcPct val="100000"/>
              </a:lnSpc>
              <a:spcBef>
                <a:spcPts val="105"/>
              </a:spcBef>
            </a:pPr>
            <a:r>
              <a:rPr sz="3200" b="1" spc="-35" dirty="0">
                <a:latin typeface="Arial"/>
                <a:cs typeface="Arial"/>
              </a:rPr>
              <a:t>BNF</a:t>
            </a:r>
            <a:r>
              <a:rPr sz="3200" b="1" spc="-60" dirty="0">
                <a:latin typeface="Arial"/>
                <a:cs typeface="Arial"/>
              </a:rPr>
              <a:t> </a:t>
            </a:r>
            <a:r>
              <a:rPr sz="3200" b="1" spc="-75" dirty="0">
                <a:latin typeface="Arial"/>
                <a:cs typeface="Arial"/>
              </a:rPr>
              <a:t>Soyutlama</a:t>
            </a:r>
            <a:endParaRPr sz="3200" b="1" dirty="0">
              <a:latin typeface="Arial"/>
              <a:cs typeface="Arial"/>
            </a:endParaRPr>
          </a:p>
        </p:txBody>
      </p:sp>
      <p:sp>
        <p:nvSpPr>
          <p:cNvPr id="3" name="object 3"/>
          <p:cNvSpPr txBox="1"/>
          <p:nvPr/>
        </p:nvSpPr>
        <p:spPr>
          <a:xfrm>
            <a:off x="941074" y="1297749"/>
            <a:ext cx="7745725" cy="3790525"/>
          </a:xfrm>
          <a:prstGeom prst="rect">
            <a:avLst/>
          </a:prstGeom>
        </p:spPr>
        <p:txBody>
          <a:bodyPr vert="horz" wrap="square" lIns="0" tIns="90170" rIns="0" bIns="0" rtlCol="0">
            <a:spAutoFit/>
          </a:bodyPr>
          <a:lstStyle/>
          <a:p>
            <a:pPr marL="393065" marR="332740" indent="-381000">
              <a:lnSpc>
                <a:spcPct val="78700"/>
              </a:lnSpc>
              <a:spcBef>
                <a:spcPts val="710"/>
              </a:spcBef>
              <a:buFont typeface="Wingdings" panose="05000000000000000000" pitchFamily="2" charset="2"/>
              <a:buChar char="q"/>
            </a:pPr>
            <a:r>
              <a:rPr sz="2000" dirty="0" err="1">
                <a:solidFill>
                  <a:srgbClr val="253138"/>
                </a:solidFill>
                <a:latin typeface="Arial"/>
                <a:cs typeface="Arial"/>
              </a:rPr>
              <a:t>BNF’de</a:t>
            </a:r>
            <a:r>
              <a:rPr sz="2000" dirty="0">
                <a:solidFill>
                  <a:srgbClr val="253138"/>
                </a:solidFill>
                <a:latin typeface="Arial"/>
                <a:cs typeface="Arial"/>
              </a:rPr>
              <a:t> söz dizimsel </a:t>
            </a:r>
            <a:r>
              <a:rPr sz="2000" spc="-5" dirty="0">
                <a:solidFill>
                  <a:srgbClr val="253138"/>
                </a:solidFill>
                <a:latin typeface="Arial"/>
                <a:cs typeface="Arial"/>
              </a:rPr>
              <a:t>yapıların sınıflarını </a:t>
            </a:r>
            <a:r>
              <a:rPr sz="2000" dirty="0">
                <a:solidFill>
                  <a:srgbClr val="253138"/>
                </a:solidFill>
                <a:latin typeface="Arial"/>
                <a:cs typeface="Arial"/>
              </a:rPr>
              <a:t>göstermek için  </a:t>
            </a:r>
            <a:r>
              <a:rPr sz="2000" b="1" spc="-5" dirty="0">
                <a:solidFill>
                  <a:srgbClr val="253138"/>
                </a:solidFill>
                <a:latin typeface="Arial"/>
                <a:cs typeface="Arial"/>
              </a:rPr>
              <a:t>soyutlamalar </a:t>
            </a:r>
            <a:r>
              <a:rPr sz="2000" b="1" dirty="0">
                <a:solidFill>
                  <a:srgbClr val="253138"/>
                </a:solidFill>
                <a:latin typeface="Arial"/>
                <a:cs typeface="Arial"/>
              </a:rPr>
              <a:t>(abstractions) </a:t>
            </a:r>
            <a:r>
              <a:rPr sz="2000" spc="-5" dirty="0">
                <a:solidFill>
                  <a:srgbClr val="253138"/>
                </a:solidFill>
                <a:latin typeface="Arial"/>
                <a:cs typeface="Arial"/>
              </a:rPr>
              <a:t>kullanılır. </a:t>
            </a:r>
            <a:r>
              <a:rPr sz="2000" dirty="0">
                <a:solidFill>
                  <a:srgbClr val="253138"/>
                </a:solidFill>
                <a:latin typeface="Arial"/>
                <a:cs typeface="Arial"/>
              </a:rPr>
              <a:t>Bunlar sözdizimsel  değişkenler </a:t>
            </a:r>
            <a:r>
              <a:rPr sz="2000" dirty="0" err="1">
                <a:solidFill>
                  <a:srgbClr val="253138"/>
                </a:solidFill>
                <a:latin typeface="Arial"/>
                <a:cs typeface="Arial"/>
              </a:rPr>
              <a:t>gibi</a:t>
            </a:r>
            <a:r>
              <a:rPr sz="2000" spc="-55" dirty="0">
                <a:solidFill>
                  <a:srgbClr val="253138"/>
                </a:solidFill>
                <a:latin typeface="Arial"/>
                <a:cs typeface="Arial"/>
              </a:rPr>
              <a:t> </a:t>
            </a:r>
            <a:r>
              <a:rPr sz="2000" spc="-5" dirty="0" err="1">
                <a:solidFill>
                  <a:srgbClr val="253138"/>
                </a:solidFill>
                <a:latin typeface="Arial"/>
                <a:cs typeface="Arial"/>
              </a:rPr>
              <a:t>davranırlar</a:t>
            </a:r>
            <a:endParaRPr lang="tr-TR" sz="2000" dirty="0">
              <a:latin typeface="Arial"/>
              <a:cs typeface="Arial"/>
            </a:endParaRPr>
          </a:p>
          <a:p>
            <a:pPr marL="393065" marR="332740" indent="-381000">
              <a:lnSpc>
                <a:spcPct val="78700"/>
              </a:lnSpc>
              <a:spcBef>
                <a:spcPts val="710"/>
              </a:spcBef>
              <a:buFont typeface="Wingdings" panose="05000000000000000000" pitchFamily="2" charset="2"/>
              <a:buChar char="q"/>
            </a:pPr>
            <a:r>
              <a:rPr sz="2000" dirty="0" err="1">
                <a:solidFill>
                  <a:srgbClr val="253138"/>
                </a:solidFill>
                <a:latin typeface="Arial"/>
                <a:cs typeface="Arial"/>
              </a:rPr>
              <a:t>Örneğin</a:t>
            </a:r>
            <a:r>
              <a:rPr sz="2000" dirty="0">
                <a:solidFill>
                  <a:srgbClr val="253138"/>
                </a:solidFill>
                <a:latin typeface="Arial"/>
                <a:cs typeface="Arial"/>
              </a:rPr>
              <a:t> </a:t>
            </a:r>
            <a:r>
              <a:rPr sz="2000" spc="-5" dirty="0">
                <a:solidFill>
                  <a:srgbClr val="253138"/>
                </a:solidFill>
                <a:latin typeface="Arial"/>
                <a:cs typeface="Arial"/>
              </a:rPr>
              <a:t>bir atama </a:t>
            </a:r>
            <a:r>
              <a:rPr sz="2000" dirty="0" err="1">
                <a:solidFill>
                  <a:srgbClr val="253138"/>
                </a:solidFill>
                <a:latin typeface="Arial"/>
                <a:cs typeface="Arial"/>
              </a:rPr>
              <a:t>işlemi</a:t>
            </a:r>
            <a:r>
              <a:rPr sz="2000" spc="240" dirty="0">
                <a:solidFill>
                  <a:srgbClr val="253138"/>
                </a:solidFill>
                <a:latin typeface="Arial"/>
                <a:cs typeface="Arial"/>
              </a:rPr>
              <a:t> </a:t>
            </a:r>
            <a:r>
              <a:rPr sz="2000" dirty="0" err="1">
                <a:solidFill>
                  <a:srgbClr val="253138"/>
                </a:solidFill>
                <a:latin typeface="Arial"/>
                <a:cs typeface="Arial"/>
              </a:rPr>
              <a:t>için</a:t>
            </a:r>
            <a:endParaRPr lang="tr-TR" sz="2000" dirty="0">
              <a:solidFill>
                <a:srgbClr val="253138"/>
              </a:solidFill>
              <a:latin typeface="Arial"/>
              <a:cs typeface="Arial"/>
            </a:endParaRPr>
          </a:p>
          <a:p>
            <a:pPr marL="850265" marR="332740" lvl="1" indent="-381000">
              <a:lnSpc>
                <a:spcPct val="78700"/>
              </a:lnSpc>
              <a:spcBef>
                <a:spcPts val="710"/>
              </a:spcBef>
              <a:buSzPct val="50000"/>
              <a:buFont typeface="Wingdings" panose="05000000000000000000" pitchFamily="2" charset="2"/>
              <a:buChar char="q"/>
            </a:pPr>
            <a:r>
              <a:rPr lang="tr-TR" sz="2000" dirty="0"/>
              <a:t>&lt;</a:t>
            </a:r>
            <a:r>
              <a:rPr lang="tr-TR" sz="2000" dirty="0" err="1"/>
              <a:t>assign</a:t>
            </a:r>
            <a:r>
              <a:rPr lang="tr-TR" sz="2000" dirty="0"/>
              <a:t>&gt;: küçük büyük işaretleri soyutlamaların ismini sınırlamak için kullanılır. </a:t>
            </a:r>
          </a:p>
          <a:p>
            <a:pPr marL="850265" marR="332740" lvl="1" indent="-381000">
              <a:lnSpc>
                <a:spcPct val="78700"/>
              </a:lnSpc>
              <a:spcBef>
                <a:spcPts val="710"/>
              </a:spcBef>
              <a:buSzPct val="50000"/>
              <a:buFont typeface="Wingdings" panose="05000000000000000000" pitchFamily="2" charset="2"/>
              <a:buChar char="q"/>
            </a:pPr>
            <a:r>
              <a:rPr lang="tr-TR" sz="2000" dirty="0"/>
              <a:t>&lt;</a:t>
            </a:r>
            <a:r>
              <a:rPr lang="tr-TR" sz="2000" dirty="0" err="1"/>
              <a:t>assign</a:t>
            </a:r>
            <a:r>
              <a:rPr lang="tr-TR" sz="2000" dirty="0"/>
              <a:t>&gt;→&lt;var&gt; </a:t>
            </a:r>
            <a:r>
              <a:rPr lang="tr-TR" sz="2000" i="1" dirty="0"/>
              <a:t>= &lt;</a:t>
            </a:r>
            <a:r>
              <a:rPr lang="tr-TR" sz="2000" i="1" dirty="0" err="1"/>
              <a:t>expression</a:t>
            </a:r>
            <a:r>
              <a:rPr lang="tr-TR" sz="2000" i="1" dirty="0"/>
              <a:t>&gt; </a:t>
            </a:r>
          </a:p>
          <a:p>
            <a:pPr marL="850265" marR="332740" lvl="1" indent="-381000">
              <a:lnSpc>
                <a:spcPct val="78700"/>
              </a:lnSpc>
              <a:spcBef>
                <a:spcPts val="710"/>
              </a:spcBef>
              <a:buSzPct val="50000"/>
              <a:buFont typeface="Wingdings" panose="05000000000000000000" pitchFamily="2" charset="2"/>
              <a:buChar char="q"/>
            </a:pPr>
            <a:r>
              <a:rPr lang="tr-TR" sz="2000" i="1" dirty="0"/>
              <a:t>Ok işaretinin sol tarafındaki metin </a:t>
            </a:r>
            <a:r>
              <a:rPr lang="tr-TR" sz="2000" i="1" dirty="0" err="1"/>
              <a:t>left-hand</a:t>
            </a:r>
            <a:r>
              <a:rPr lang="tr-TR" sz="2000" i="1" dirty="0"/>
              <a:t> </a:t>
            </a:r>
            <a:r>
              <a:rPr lang="tr-TR" sz="2000" i="1" dirty="0" err="1"/>
              <a:t>side</a:t>
            </a:r>
            <a:r>
              <a:rPr lang="tr-TR" sz="2000" i="1" dirty="0"/>
              <a:t> (LHS) olarak isimlendirilir ve soyutlamayı tanımlar. </a:t>
            </a:r>
          </a:p>
          <a:p>
            <a:pPr marL="850265" marR="332740" lvl="1" indent="-381000">
              <a:lnSpc>
                <a:spcPct val="78700"/>
              </a:lnSpc>
              <a:spcBef>
                <a:spcPts val="710"/>
              </a:spcBef>
              <a:buSzPct val="50000"/>
              <a:buFont typeface="Wingdings" panose="05000000000000000000" pitchFamily="2" charset="2"/>
              <a:buChar char="q"/>
            </a:pPr>
            <a:r>
              <a:rPr lang="tr-TR" sz="2000" i="1" dirty="0"/>
              <a:t>Sağ taraf ise (</a:t>
            </a:r>
            <a:r>
              <a:rPr lang="tr-TR" sz="2000" i="1" dirty="0" err="1"/>
              <a:t>right-hand</a:t>
            </a:r>
            <a:r>
              <a:rPr lang="tr-TR" sz="2000" i="1" dirty="0"/>
              <a:t> </a:t>
            </a:r>
            <a:r>
              <a:rPr lang="tr-TR" sz="2000" i="1" dirty="0" err="1"/>
              <a:t>side</a:t>
            </a:r>
            <a:r>
              <a:rPr lang="tr-TR" sz="2000" i="1" dirty="0"/>
              <a:t> - RHS), diğer soyutlamalar için </a:t>
            </a:r>
            <a:r>
              <a:rPr lang="tr-TR" sz="2000" i="1" dirty="0" err="1"/>
              <a:t>tokens</a:t>
            </a:r>
            <a:r>
              <a:rPr lang="tr-TR" sz="2000" i="1" dirty="0"/>
              <a:t>, </a:t>
            </a:r>
            <a:r>
              <a:rPr lang="tr-TR" sz="2000" i="1" dirty="0" err="1"/>
              <a:t>lexems</a:t>
            </a:r>
            <a:r>
              <a:rPr lang="tr-TR" sz="2000" i="1" dirty="0"/>
              <a:t> ve </a:t>
            </a:r>
            <a:r>
              <a:rPr lang="tr-TR" sz="2000" i="1" dirty="0" err="1"/>
              <a:t>referenaslar</a:t>
            </a:r>
            <a:r>
              <a:rPr lang="tr-TR" sz="2000" i="1" dirty="0"/>
              <a:t> içerir. </a:t>
            </a:r>
          </a:p>
          <a:p>
            <a:pPr marL="850265" marR="332740" lvl="1" indent="-381000">
              <a:lnSpc>
                <a:spcPct val="78700"/>
              </a:lnSpc>
              <a:spcBef>
                <a:spcPts val="710"/>
              </a:spcBef>
              <a:buSzPct val="50000"/>
              <a:buFont typeface="Wingdings" panose="05000000000000000000" pitchFamily="2" charset="2"/>
              <a:buChar char="q"/>
            </a:pPr>
            <a:r>
              <a:rPr lang="tr-TR" sz="2000" i="1" dirty="0"/>
              <a:t>Atama bir değişken &lt;var&gt; , eşittir ‘=’ ve bir ifadeden &lt;</a:t>
            </a:r>
            <a:r>
              <a:rPr lang="tr-TR" sz="2000" i="1" dirty="0" err="1"/>
              <a:t>expression</a:t>
            </a:r>
            <a:r>
              <a:rPr lang="tr-TR" sz="2000" i="1" dirty="0"/>
              <a:t>&gt;  oluşur. </a:t>
            </a:r>
            <a:endParaRPr lang="tr-TR" sz="2000" dirty="0">
              <a:solidFill>
                <a:srgbClr val="253138"/>
              </a:solidFill>
              <a:latin typeface="Arial"/>
              <a:cs typeface="Arial"/>
            </a:endParaRP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4875" y="528041"/>
            <a:ext cx="3783325" cy="505908"/>
          </a:xfrm>
          <a:prstGeom prst="rect">
            <a:avLst/>
          </a:prstGeom>
        </p:spPr>
        <p:txBody>
          <a:bodyPr vert="horz" wrap="square" lIns="0" tIns="13335" rIns="0" bIns="0" rtlCol="0">
            <a:spAutoFit/>
          </a:bodyPr>
          <a:lstStyle/>
          <a:p>
            <a:pPr marL="12700">
              <a:lnSpc>
                <a:spcPct val="100000"/>
              </a:lnSpc>
              <a:spcBef>
                <a:spcPts val="105"/>
              </a:spcBef>
            </a:pPr>
            <a:r>
              <a:rPr sz="3200" b="1" spc="-35" dirty="0">
                <a:latin typeface="Arial"/>
                <a:cs typeface="Arial"/>
              </a:rPr>
              <a:t>BNF </a:t>
            </a:r>
            <a:r>
              <a:rPr sz="3200" b="1" spc="-65" dirty="0" err="1">
                <a:latin typeface="Arial"/>
                <a:cs typeface="Arial"/>
              </a:rPr>
              <a:t>Atama</a:t>
            </a:r>
            <a:r>
              <a:rPr sz="3200" b="1" spc="-25" dirty="0">
                <a:latin typeface="Arial"/>
                <a:cs typeface="Arial"/>
              </a:rPr>
              <a:t> </a:t>
            </a:r>
            <a:r>
              <a:rPr lang="tr-TR" sz="3200" b="1" spc="-100" dirty="0">
                <a:latin typeface="Arial"/>
                <a:cs typeface="Arial"/>
              </a:rPr>
              <a:t>Ö</a:t>
            </a:r>
            <a:r>
              <a:rPr sz="3200" b="1" spc="-100" dirty="0" err="1">
                <a:latin typeface="Arial"/>
                <a:cs typeface="Arial"/>
              </a:rPr>
              <a:t>rneği</a:t>
            </a:r>
            <a:endParaRPr sz="3200" b="1" dirty="0">
              <a:latin typeface="Arial"/>
              <a:cs typeface="Arial"/>
            </a:endParaRPr>
          </a:p>
        </p:txBody>
      </p:sp>
      <p:sp>
        <p:nvSpPr>
          <p:cNvPr id="3" name="object 3"/>
          <p:cNvSpPr txBox="1"/>
          <p:nvPr/>
        </p:nvSpPr>
        <p:spPr>
          <a:xfrm>
            <a:off x="864875" y="1733550"/>
            <a:ext cx="7019290" cy="2018501"/>
          </a:xfrm>
          <a:prstGeom prst="rect">
            <a:avLst/>
          </a:prstGeom>
        </p:spPr>
        <p:txBody>
          <a:bodyPr vert="horz" wrap="square" lIns="0" tIns="12700" rIns="0" bIns="0" rtlCol="0">
            <a:spAutoFit/>
          </a:bodyPr>
          <a:lstStyle/>
          <a:p>
            <a:pPr marL="355600" indent="-342900">
              <a:lnSpc>
                <a:spcPts val="2840"/>
              </a:lnSpc>
              <a:spcBef>
                <a:spcPts val="100"/>
              </a:spcBef>
              <a:buFont typeface="Wingdings" panose="05000000000000000000" pitchFamily="2" charset="2"/>
              <a:buChar char="q"/>
            </a:pPr>
            <a:r>
              <a:rPr sz="2400" spc="-5" dirty="0">
                <a:solidFill>
                  <a:srgbClr val="253138"/>
                </a:solidFill>
                <a:latin typeface="Times New Roman" panose="02020603050405020304" pitchFamily="18" charset="0"/>
                <a:cs typeface="Times New Roman" panose="02020603050405020304" pitchFamily="18" charset="0"/>
              </a:rPr>
              <a:t>C, Java, C#, Javascript gibi bir </a:t>
            </a:r>
            <a:r>
              <a:rPr sz="2400" spc="-5" dirty="0" err="1">
                <a:solidFill>
                  <a:srgbClr val="253138"/>
                </a:solidFill>
                <a:latin typeface="Times New Roman" panose="02020603050405020304" pitchFamily="18" charset="0"/>
                <a:cs typeface="Times New Roman" panose="02020603050405020304" pitchFamily="18" charset="0"/>
              </a:rPr>
              <a:t>dilde</a:t>
            </a:r>
            <a:r>
              <a:rPr sz="2400" spc="-295" dirty="0">
                <a:solidFill>
                  <a:srgbClr val="253138"/>
                </a:solidFill>
                <a:latin typeface="Times New Roman" panose="02020603050405020304" pitchFamily="18" charset="0"/>
                <a:cs typeface="Times New Roman" panose="02020603050405020304" pitchFamily="18" charset="0"/>
              </a:rPr>
              <a:t> </a:t>
            </a:r>
            <a:r>
              <a:rPr sz="2400" spc="-5" dirty="0" err="1">
                <a:solidFill>
                  <a:srgbClr val="253138"/>
                </a:solidFill>
                <a:latin typeface="Times New Roman" panose="02020603050405020304" pitchFamily="18" charset="0"/>
                <a:cs typeface="Times New Roman" panose="02020603050405020304" pitchFamily="18" charset="0"/>
              </a:rPr>
              <a:t>atama</a:t>
            </a:r>
            <a:endParaRPr lang="tr-TR" sz="2400" dirty="0">
              <a:latin typeface="Times New Roman" panose="02020603050405020304" pitchFamily="18" charset="0"/>
              <a:cs typeface="Times New Roman" panose="02020603050405020304" pitchFamily="18" charset="0"/>
            </a:endParaRPr>
          </a:p>
          <a:p>
            <a:pPr marL="812800" lvl="1" indent="-342900">
              <a:lnSpc>
                <a:spcPts val="2840"/>
              </a:lnSpc>
              <a:spcBef>
                <a:spcPts val="100"/>
              </a:spcBef>
              <a:buSzPct val="50000"/>
              <a:buFont typeface="Wingdings" panose="05000000000000000000" pitchFamily="2" charset="2"/>
              <a:buChar char="q"/>
            </a:pPr>
            <a:r>
              <a:rPr sz="2400" spc="-120" dirty="0" err="1">
                <a:solidFill>
                  <a:srgbClr val="253138"/>
                </a:solidFill>
                <a:latin typeface="Times New Roman" panose="02020603050405020304" pitchFamily="18" charset="0"/>
                <a:cs typeface="Times New Roman" panose="02020603050405020304" pitchFamily="18" charset="0"/>
              </a:rPr>
              <a:t>degisken</a:t>
            </a:r>
            <a:r>
              <a:rPr sz="2400" spc="-120" dirty="0">
                <a:solidFill>
                  <a:srgbClr val="253138"/>
                </a:solidFill>
                <a:latin typeface="Times New Roman" panose="02020603050405020304" pitchFamily="18" charset="0"/>
                <a:cs typeface="Times New Roman" panose="02020603050405020304" pitchFamily="18" charset="0"/>
              </a:rPr>
              <a:t> </a:t>
            </a:r>
            <a:r>
              <a:rPr sz="2400" spc="-625" dirty="0">
                <a:solidFill>
                  <a:srgbClr val="253138"/>
                </a:solidFill>
                <a:latin typeface="Times New Roman" panose="02020603050405020304" pitchFamily="18" charset="0"/>
                <a:cs typeface="Times New Roman" panose="02020603050405020304" pitchFamily="18" charset="0"/>
              </a:rPr>
              <a:t>= </a:t>
            </a:r>
            <a:r>
              <a:rPr lang="tr-TR" sz="2400" spc="-625" dirty="0" smtClean="0">
                <a:solidFill>
                  <a:srgbClr val="253138"/>
                </a:solidFill>
                <a:latin typeface="Times New Roman" panose="02020603050405020304" pitchFamily="18" charset="0"/>
                <a:cs typeface="Times New Roman" panose="02020603050405020304" pitchFamily="18" charset="0"/>
              </a:rPr>
              <a:t>                                </a:t>
            </a:r>
            <a:r>
              <a:rPr sz="2400" spc="-245" dirty="0" smtClean="0">
                <a:solidFill>
                  <a:srgbClr val="253138"/>
                </a:solidFill>
                <a:latin typeface="Times New Roman" panose="02020603050405020304" pitchFamily="18" charset="0"/>
                <a:cs typeface="Times New Roman" panose="02020603050405020304" pitchFamily="18" charset="0"/>
              </a:rPr>
              <a:t>x</a:t>
            </a:r>
            <a:r>
              <a:rPr lang="tr-TR" sz="2400" spc="-245" dirty="0" smtClean="0">
                <a:solidFill>
                  <a:srgbClr val="253138"/>
                </a:solidFill>
                <a:latin typeface="Times New Roman" panose="02020603050405020304" pitchFamily="18" charset="0"/>
                <a:cs typeface="Times New Roman" panose="02020603050405020304" pitchFamily="18" charset="0"/>
              </a:rPr>
              <a:t> </a:t>
            </a:r>
            <a:r>
              <a:rPr sz="2400" spc="-245" dirty="0" smtClean="0">
                <a:solidFill>
                  <a:srgbClr val="253138"/>
                </a:solidFill>
                <a:latin typeface="Times New Roman" panose="02020603050405020304" pitchFamily="18" charset="0"/>
                <a:cs typeface="Times New Roman" panose="02020603050405020304" pitchFamily="18" charset="0"/>
              </a:rPr>
              <a:t> </a:t>
            </a:r>
            <a:r>
              <a:rPr sz="2400" spc="-580" dirty="0">
                <a:solidFill>
                  <a:srgbClr val="253138"/>
                </a:solidFill>
                <a:latin typeface="Times New Roman" panose="02020603050405020304" pitchFamily="18" charset="0"/>
                <a:cs typeface="Times New Roman" panose="02020603050405020304" pitchFamily="18" charset="0"/>
              </a:rPr>
              <a:t>+</a:t>
            </a:r>
            <a:r>
              <a:rPr sz="2400" spc="-570" dirty="0">
                <a:solidFill>
                  <a:srgbClr val="253138"/>
                </a:solidFill>
                <a:latin typeface="Times New Roman" panose="02020603050405020304" pitchFamily="18" charset="0"/>
                <a:cs typeface="Times New Roman" panose="02020603050405020304" pitchFamily="18" charset="0"/>
              </a:rPr>
              <a:t> </a:t>
            </a:r>
            <a:r>
              <a:rPr sz="2400" spc="-200" dirty="0">
                <a:solidFill>
                  <a:srgbClr val="253138"/>
                </a:solidFill>
                <a:latin typeface="Times New Roman" panose="02020603050405020304" pitchFamily="18" charset="0"/>
                <a:cs typeface="Times New Roman" panose="02020603050405020304" pitchFamily="18" charset="0"/>
              </a:rPr>
              <a:t>y</a:t>
            </a:r>
            <a:endParaRPr sz="2400" dirty="0">
              <a:latin typeface="Times New Roman" panose="02020603050405020304" pitchFamily="18" charset="0"/>
              <a:cs typeface="Times New Roman" panose="02020603050405020304" pitchFamily="18" charset="0"/>
            </a:endParaRPr>
          </a:p>
          <a:p>
            <a:pPr marL="393700" marR="5080" indent="-381000">
              <a:lnSpc>
                <a:spcPct val="100000"/>
              </a:lnSpc>
              <a:spcBef>
                <a:spcPts val="680"/>
              </a:spcBef>
              <a:buFont typeface="Wingdings" panose="05000000000000000000" pitchFamily="2" charset="2"/>
              <a:buChar char="q"/>
            </a:pPr>
            <a:r>
              <a:rPr sz="2400" spc="-5" dirty="0" err="1">
                <a:solidFill>
                  <a:srgbClr val="253138"/>
                </a:solidFill>
                <a:latin typeface="Times New Roman" panose="02020603050405020304" pitchFamily="18" charset="0"/>
                <a:cs typeface="Times New Roman" panose="02020603050405020304" pitchFamily="18" charset="0"/>
              </a:rPr>
              <a:t>Soyutlamalar</a:t>
            </a:r>
            <a:r>
              <a:rPr sz="2400" spc="-5" dirty="0">
                <a:solidFill>
                  <a:srgbClr val="253138"/>
                </a:solidFill>
                <a:latin typeface="Times New Roman" panose="02020603050405020304" pitchFamily="18" charset="0"/>
                <a:cs typeface="Times New Roman" panose="02020603050405020304" pitchFamily="18" charset="0"/>
              </a:rPr>
              <a:t> non-terminal </a:t>
            </a:r>
            <a:r>
              <a:rPr sz="2400" spc="-5" dirty="0" err="1">
                <a:solidFill>
                  <a:srgbClr val="253138"/>
                </a:solidFill>
                <a:latin typeface="Times New Roman" panose="02020603050405020304" pitchFamily="18" charset="0"/>
                <a:cs typeface="Times New Roman" panose="02020603050405020304" pitchFamily="18" charset="0"/>
              </a:rPr>
              <a:t>iken</a:t>
            </a:r>
            <a:r>
              <a:rPr sz="2400" spc="-5" dirty="0">
                <a:solidFill>
                  <a:srgbClr val="253138"/>
                </a:solidFill>
                <a:latin typeface="Times New Roman" panose="02020603050405020304" pitchFamily="18" charset="0"/>
                <a:cs typeface="Times New Roman" panose="02020603050405020304" pitchFamily="18" charset="0"/>
              </a:rPr>
              <a:t> Lexeme </a:t>
            </a:r>
            <a:r>
              <a:rPr sz="2400" dirty="0" err="1">
                <a:solidFill>
                  <a:srgbClr val="253138"/>
                </a:solidFill>
                <a:latin typeface="Times New Roman" panose="02020603050405020304" pitchFamily="18" charset="0"/>
                <a:cs typeface="Times New Roman" panose="02020603050405020304" pitchFamily="18" charset="0"/>
              </a:rPr>
              <a:t>ve</a:t>
            </a:r>
            <a:r>
              <a:rPr sz="2400" dirty="0">
                <a:solidFill>
                  <a:srgbClr val="253138"/>
                </a:solidFill>
                <a:latin typeface="Times New Roman" panose="02020603050405020304" pitchFamily="18" charset="0"/>
                <a:cs typeface="Times New Roman" panose="02020603050405020304" pitchFamily="18" charset="0"/>
              </a:rPr>
              <a:t> </a:t>
            </a:r>
            <a:r>
              <a:rPr sz="2400" spc="-5" dirty="0">
                <a:solidFill>
                  <a:srgbClr val="253138"/>
                </a:solidFill>
                <a:latin typeface="Times New Roman" panose="02020603050405020304" pitchFamily="18" charset="0"/>
                <a:cs typeface="Times New Roman" panose="02020603050405020304" pitchFamily="18" charset="0"/>
              </a:rPr>
              <a:t>token  </a:t>
            </a:r>
            <a:r>
              <a:rPr sz="2400" spc="-5" dirty="0" err="1">
                <a:solidFill>
                  <a:srgbClr val="253138"/>
                </a:solidFill>
                <a:latin typeface="Times New Roman" panose="02020603050405020304" pitchFamily="18" charset="0"/>
                <a:cs typeface="Times New Roman" panose="02020603050405020304" pitchFamily="18" charset="0"/>
              </a:rPr>
              <a:t>kuralları</a:t>
            </a:r>
            <a:r>
              <a:rPr sz="2400" spc="-5" dirty="0">
                <a:solidFill>
                  <a:srgbClr val="253138"/>
                </a:solidFill>
                <a:latin typeface="Times New Roman" panose="02020603050405020304" pitchFamily="18" charset="0"/>
                <a:cs typeface="Times New Roman" panose="02020603050405020304" pitchFamily="18" charset="0"/>
              </a:rPr>
              <a:t> </a:t>
            </a:r>
            <a:r>
              <a:rPr sz="2400" spc="-5" dirty="0" err="1">
                <a:solidFill>
                  <a:srgbClr val="253138"/>
                </a:solidFill>
                <a:latin typeface="Times New Roman" panose="02020603050405020304" pitchFamily="18" charset="0"/>
                <a:cs typeface="Times New Roman" panose="02020603050405020304" pitchFamily="18" charset="0"/>
              </a:rPr>
              <a:t>ise</a:t>
            </a:r>
            <a:r>
              <a:rPr sz="2400" spc="-5" dirty="0">
                <a:solidFill>
                  <a:srgbClr val="253138"/>
                </a:solidFill>
                <a:latin typeface="Times New Roman" panose="02020603050405020304" pitchFamily="18" charset="0"/>
                <a:cs typeface="Times New Roman" panose="02020603050405020304" pitchFamily="18" charset="0"/>
              </a:rPr>
              <a:t> terminal </a:t>
            </a:r>
            <a:r>
              <a:rPr sz="2400" spc="-5" dirty="0" err="1">
                <a:solidFill>
                  <a:srgbClr val="253138"/>
                </a:solidFill>
                <a:latin typeface="Times New Roman" panose="02020603050405020304" pitchFamily="18" charset="0"/>
                <a:cs typeface="Times New Roman" panose="02020603050405020304" pitchFamily="18" charset="0"/>
              </a:rPr>
              <a:t>olarak</a:t>
            </a:r>
            <a:r>
              <a:rPr sz="2400" spc="45" dirty="0">
                <a:solidFill>
                  <a:srgbClr val="253138"/>
                </a:solidFill>
                <a:latin typeface="Times New Roman" panose="02020603050405020304" pitchFamily="18" charset="0"/>
                <a:cs typeface="Times New Roman" panose="02020603050405020304" pitchFamily="18" charset="0"/>
              </a:rPr>
              <a:t> </a:t>
            </a:r>
            <a:r>
              <a:rPr sz="2400" spc="-5" dirty="0" err="1">
                <a:solidFill>
                  <a:srgbClr val="253138"/>
                </a:solidFill>
                <a:latin typeface="Times New Roman" panose="02020603050405020304" pitchFamily="18" charset="0"/>
                <a:cs typeface="Times New Roman" panose="02020603050405020304" pitchFamily="18" charset="0"/>
              </a:rPr>
              <a:t>isimlendirilir</a:t>
            </a:r>
            <a:r>
              <a:rPr sz="2400" spc="-5" dirty="0">
                <a:solidFill>
                  <a:srgbClr val="253138"/>
                </a:solidFill>
                <a:latin typeface="Times New Roman" panose="02020603050405020304" pitchFamily="18" charset="0"/>
                <a:cs typeface="Times New Roman" panose="02020603050405020304" pitchFamily="18" charset="0"/>
              </a:rPr>
              <a:t>.</a:t>
            </a:r>
            <a:endParaRPr lang="tr-TR" sz="2400" dirty="0">
              <a:latin typeface="Times New Roman" panose="02020603050405020304" pitchFamily="18" charset="0"/>
              <a:cs typeface="Times New Roman" panose="02020603050405020304" pitchFamily="18" charset="0"/>
            </a:endParaRPr>
          </a:p>
          <a:p>
            <a:pPr marL="393700" marR="5080" indent="-381000">
              <a:lnSpc>
                <a:spcPct val="100000"/>
              </a:lnSpc>
              <a:spcBef>
                <a:spcPts val="680"/>
              </a:spcBef>
              <a:buFont typeface="Wingdings" panose="05000000000000000000" pitchFamily="2" charset="2"/>
              <a:buChar char="q"/>
            </a:pPr>
            <a:r>
              <a:rPr sz="2400" spc="-5" dirty="0">
                <a:solidFill>
                  <a:srgbClr val="253138"/>
                </a:solidFill>
                <a:latin typeface="Times New Roman" panose="02020603050405020304" pitchFamily="18" charset="0"/>
                <a:cs typeface="Times New Roman" panose="02020603050405020304" pitchFamily="18" charset="0"/>
              </a:rPr>
              <a:t>BNF tanımı (gramer) kurallar</a:t>
            </a:r>
            <a:r>
              <a:rPr sz="2400" spc="-330" dirty="0">
                <a:solidFill>
                  <a:srgbClr val="253138"/>
                </a:solidFill>
                <a:latin typeface="Times New Roman" panose="02020603050405020304" pitchFamily="18" charset="0"/>
                <a:cs typeface="Times New Roman" panose="02020603050405020304" pitchFamily="18" charset="0"/>
              </a:rPr>
              <a:t> </a:t>
            </a:r>
            <a:r>
              <a:rPr sz="2400" spc="-5" dirty="0">
                <a:solidFill>
                  <a:srgbClr val="253138"/>
                </a:solidFill>
                <a:latin typeface="Times New Roman" panose="02020603050405020304" pitchFamily="18" charset="0"/>
                <a:cs typeface="Times New Roman" panose="02020603050405020304" pitchFamily="18" charset="0"/>
              </a:rPr>
              <a:t>topluluğudur.</a:t>
            </a:r>
            <a:endParaRPr sz="2400" dirty="0">
              <a:latin typeface="Times New Roman" panose="02020603050405020304" pitchFamily="18" charset="0"/>
              <a:cs typeface="Times New Roman" panose="02020603050405020304" pitchFamily="18" charset="0"/>
            </a:endParaRP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91984"/>
            <a:ext cx="6907525" cy="444352"/>
          </a:xfrm>
          <a:prstGeom prst="rect">
            <a:avLst/>
          </a:prstGeom>
        </p:spPr>
        <p:txBody>
          <a:bodyPr vert="horz" wrap="square" lIns="0" tIns="13335" rIns="0" bIns="0" rtlCol="0">
            <a:spAutoFit/>
          </a:bodyPr>
          <a:lstStyle/>
          <a:p>
            <a:pPr marL="12700">
              <a:lnSpc>
                <a:spcPct val="100000"/>
              </a:lnSpc>
              <a:spcBef>
                <a:spcPts val="105"/>
              </a:spcBef>
            </a:pPr>
            <a:r>
              <a:rPr sz="2800" b="1" spc="-55" dirty="0">
                <a:latin typeface="Arial"/>
                <a:cs typeface="Arial"/>
              </a:rPr>
              <a:t>Farklı </a:t>
            </a:r>
            <a:r>
              <a:rPr sz="2800" b="1" spc="-85" dirty="0">
                <a:latin typeface="Arial"/>
                <a:cs typeface="Arial"/>
              </a:rPr>
              <a:t>programlama </a:t>
            </a:r>
            <a:r>
              <a:rPr sz="2800" b="1" spc="-95" dirty="0">
                <a:latin typeface="Arial"/>
                <a:cs typeface="Arial"/>
              </a:rPr>
              <a:t>dillerinde </a:t>
            </a:r>
            <a:r>
              <a:rPr sz="2800" b="1" spc="-50" dirty="0">
                <a:latin typeface="Arial"/>
                <a:cs typeface="Arial"/>
              </a:rPr>
              <a:t>atama</a:t>
            </a:r>
            <a:r>
              <a:rPr sz="2800" b="1" spc="229" dirty="0">
                <a:latin typeface="Arial"/>
                <a:cs typeface="Arial"/>
              </a:rPr>
              <a:t> </a:t>
            </a:r>
            <a:r>
              <a:rPr sz="2800" b="1" spc="-100" dirty="0">
                <a:latin typeface="Arial"/>
                <a:cs typeface="Arial"/>
              </a:rPr>
              <a:t>işlemi</a:t>
            </a:r>
            <a:endParaRPr sz="2800" dirty="0">
              <a:latin typeface="Arial"/>
              <a:cs typeface="Arial"/>
            </a:endParaRPr>
          </a:p>
        </p:txBody>
      </p:sp>
      <p:graphicFrame>
        <p:nvGraphicFramePr>
          <p:cNvPr id="3" name="object 3"/>
          <p:cNvGraphicFramePr>
            <a:graphicFrameLocks noGrp="1"/>
          </p:cNvGraphicFramePr>
          <p:nvPr>
            <p:extLst>
              <p:ext uri="{D42A27DB-BD31-4B8C-83A1-F6EECF244321}">
                <p14:modId xmlns:p14="http://schemas.microsoft.com/office/powerpoint/2010/main" val="76127502"/>
              </p:ext>
            </p:extLst>
          </p:nvPr>
        </p:nvGraphicFramePr>
        <p:xfrm>
          <a:off x="609600" y="1047750"/>
          <a:ext cx="8382000" cy="3886202"/>
        </p:xfrm>
        <a:graphic>
          <a:graphicData uri="http://schemas.openxmlformats.org/drawingml/2006/table">
            <a:tbl>
              <a:tblPr firstRow="1" bandRow="1">
                <a:tableStyleId>{2D5ABB26-0587-4C30-8999-92F81FD0307C}</a:tableStyleId>
              </a:tblPr>
              <a:tblGrid>
                <a:gridCol w="4191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705491">
                <a:tc>
                  <a:txBody>
                    <a:bodyPr/>
                    <a:lstStyle/>
                    <a:p>
                      <a:pPr>
                        <a:lnSpc>
                          <a:spcPct val="100000"/>
                        </a:lnSpc>
                      </a:pPr>
                      <a:endParaRPr sz="1100">
                        <a:latin typeface="Times New Roman"/>
                        <a:cs typeface="Times New Roman"/>
                      </a:endParaRPr>
                    </a:p>
                    <a:p>
                      <a:pPr marL="15875">
                        <a:lnSpc>
                          <a:spcPct val="100000"/>
                        </a:lnSpc>
                        <a:spcBef>
                          <a:spcPts val="660"/>
                        </a:spcBef>
                      </a:pPr>
                      <a:r>
                        <a:rPr sz="1000" b="1" dirty="0">
                          <a:solidFill>
                            <a:srgbClr val="253138"/>
                          </a:solidFill>
                          <a:latin typeface="Arial"/>
                          <a:cs typeface="Arial"/>
                        </a:rPr>
                        <a:t>=</a:t>
                      </a:r>
                      <a:endParaRPr sz="10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F"/>
                    </a:solidFill>
                  </a:tcPr>
                </a:tc>
                <a:tc>
                  <a:txBody>
                    <a:bodyPr/>
                    <a:lstStyle/>
                    <a:p>
                      <a:pPr marL="15875" marR="95250">
                        <a:lnSpc>
                          <a:spcPct val="100000"/>
                        </a:lnSpc>
                        <a:spcBef>
                          <a:spcPts val="725"/>
                        </a:spcBef>
                      </a:pPr>
                      <a:r>
                        <a:rPr sz="1000" spc="-5" dirty="0">
                          <a:solidFill>
                            <a:srgbClr val="253138"/>
                          </a:solidFill>
                          <a:latin typeface="Arial"/>
                          <a:cs typeface="Arial"/>
                        </a:rPr>
                        <a:t>Awk, B, Basic, </a:t>
                      </a:r>
                      <a:r>
                        <a:rPr sz="1000" spc="-10" dirty="0">
                          <a:solidFill>
                            <a:srgbClr val="253138"/>
                          </a:solidFill>
                          <a:latin typeface="Arial"/>
                          <a:cs typeface="Arial"/>
                        </a:rPr>
                        <a:t>BourneShell, </a:t>
                      </a:r>
                      <a:r>
                        <a:rPr sz="1000" spc="-5" dirty="0">
                          <a:solidFill>
                            <a:srgbClr val="253138"/>
                          </a:solidFill>
                          <a:latin typeface="Arial"/>
                          <a:cs typeface="Arial"/>
                        </a:rPr>
                        <a:t>C, C#, </a:t>
                      </a:r>
                      <a:r>
                        <a:rPr sz="1000" spc="-10" dirty="0">
                          <a:solidFill>
                            <a:srgbClr val="253138"/>
                          </a:solidFill>
                          <a:latin typeface="Arial"/>
                          <a:cs typeface="Arial"/>
                        </a:rPr>
                        <a:t>C++, </a:t>
                      </a:r>
                      <a:r>
                        <a:rPr sz="1000" spc="-5" dirty="0">
                          <a:solidFill>
                            <a:srgbClr val="253138"/>
                          </a:solidFill>
                          <a:latin typeface="Arial"/>
                          <a:cs typeface="Arial"/>
                        </a:rPr>
                        <a:t>Classic REXX, </a:t>
                      </a:r>
                      <a:r>
                        <a:rPr sz="1000" spc="-10" dirty="0">
                          <a:solidFill>
                            <a:srgbClr val="253138"/>
                          </a:solidFill>
                          <a:latin typeface="Arial"/>
                          <a:cs typeface="Arial"/>
                        </a:rPr>
                        <a:t>Erlang, </a:t>
                      </a:r>
                      <a:r>
                        <a:rPr sz="1000" spc="-5" dirty="0">
                          <a:solidFill>
                            <a:srgbClr val="253138"/>
                          </a:solidFill>
                          <a:latin typeface="Arial"/>
                          <a:cs typeface="Arial"/>
                        </a:rPr>
                        <a:t>Go,  Icon, Io, Java, JavaScript, </a:t>
                      </a:r>
                      <a:r>
                        <a:rPr sz="1000" spc="-10" dirty="0">
                          <a:solidFill>
                            <a:srgbClr val="253138"/>
                          </a:solidFill>
                          <a:latin typeface="Arial"/>
                          <a:cs typeface="Arial"/>
                        </a:rPr>
                        <a:t>Lua, </a:t>
                      </a:r>
                      <a:r>
                        <a:rPr sz="1000" spc="-5" dirty="0">
                          <a:solidFill>
                            <a:srgbClr val="253138"/>
                          </a:solidFill>
                          <a:latin typeface="Arial"/>
                          <a:cs typeface="Arial"/>
                        </a:rPr>
                        <a:t>Mathematica, </a:t>
                      </a:r>
                      <a:r>
                        <a:rPr sz="1000" spc="-10" dirty="0">
                          <a:solidFill>
                            <a:srgbClr val="253138"/>
                          </a:solidFill>
                          <a:latin typeface="Arial"/>
                          <a:cs typeface="Arial"/>
                        </a:rPr>
                        <a:t>Matlab, Oz, Perl, Perl6,  </a:t>
                      </a:r>
                      <a:r>
                        <a:rPr sz="1000" spc="-5" dirty="0">
                          <a:solidFill>
                            <a:srgbClr val="253138"/>
                          </a:solidFill>
                          <a:latin typeface="Arial"/>
                          <a:cs typeface="Arial"/>
                        </a:rPr>
                        <a:t>PHP, Pike, </a:t>
                      </a:r>
                      <a:r>
                        <a:rPr sz="1000" spc="-10" dirty="0">
                          <a:solidFill>
                            <a:srgbClr val="253138"/>
                          </a:solidFill>
                          <a:latin typeface="Arial"/>
                          <a:cs typeface="Arial"/>
                        </a:rPr>
                        <a:t>YCP,</a:t>
                      </a:r>
                      <a:r>
                        <a:rPr sz="1000" spc="15" dirty="0">
                          <a:solidFill>
                            <a:srgbClr val="253138"/>
                          </a:solidFill>
                          <a:latin typeface="Arial"/>
                          <a:cs typeface="Arial"/>
                        </a:rPr>
                        <a:t> </a:t>
                      </a:r>
                      <a:r>
                        <a:rPr sz="1000" spc="-10" dirty="0">
                          <a:solidFill>
                            <a:srgbClr val="253138"/>
                          </a:solidFill>
                          <a:latin typeface="Arial"/>
                          <a:cs typeface="Arial"/>
                        </a:rPr>
                        <a:t>Yorick</a:t>
                      </a:r>
                      <a:endParaRPr sz="1000">
                        <a:latin typeface="Arial"/>
                        <a:cs typeface="Arial"/>
                      </a:endParaRPr>
                    </a:p>
                  </a:txBody>
                  <a:tcPr marL="0" marR="0" marT="920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F"/>
                    </a:solidFill>
                  </a:tcPr>
                </a:tc>
                <a:extLst>
                  <a:ext uri="{0D108BD9-81ED-4DB2-BD59-A6C34878D82A}">
                    <a16:rowId xmlns:a16="http://schemas.microsoft.com/office/drawing/2014/main" val="10000"/>
                  </a:ext>
                </a:extLst>
              </a:tr>
              <a:tr h="538095">
                <a:tc>
                  <a:txBody>
                    <a:bodyPr/>
                    <a:lstStyle/>
                    <a:p>
                      <a:pPr>
                        <a:lnSpc>
                          <a:spcPct val="100000"/>
                        </a:lnSpc>
                        <a:spcBef>
                          <a:spcPts val="55"/>
                        </a:spcBef>
                      </a:pPr>
                      <a:endParaRPr sz="1100">
                        <a:latin typeface="Times New Roman"/>
                        <a:cs typeface="Times New Roman"/>
                      </a:endParaRPr>
                    </a:p>
                    <a:p>
                      <a:pPr marL="15875">
                        <a:lnSpc>
                          <a:spcPct val="100000"/>
                        </a:lnSpc>
                      </a:pPr>
                      <a:r>
                        <a:rPr sz="1000" b="1" spc="-5" dirty="0">
                          <a:solidFill>
                            <a:srgbClr val="253138"/>
                          </a:solidFill>
                          <a:latin typeface="Arial"/>
                          <a:cs typeface="Arial"/>
                        </a:rPr>
                        <a:t>:=</a:t>
                      </a:r>
                      <a:endParaRPr sz="1000">
                        <a:latin typeface="Arial"/>
                        <a:cs typeface="Arial"/>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F"/>
                    </a:solidFill>
                  </a:tcPr>
                </a:tc>
                <a:tc>
                  <a:txBody>
                    <a:bodyPr/>
                    <a:lstStyle/>
                    <a:p>
                      <a:pPr marL="16510" marR="238760" indent="-635">
                        <a:lnSpc>
                          <a:spcPct val="100000"/>
                        </a:lnSpc>
                        <a:spcBef>
                          <a:spcPts val="720"/>
                        </a:spcBef>
                      </a:pPr>
                      <a:r>
                        <a:rPr sz="1000" spc="-10" dirty="0">
                          <a:solidFill>
                            <a:srgbClr val="253138"/>
                          </a:solidFill>
                          <a:latin typeface="Arial"/>
                          <a:cs typeface="Arial"/>
                        </a:rPr>
                        <a:t>Ada, BCPL, </a:t>
                      </a:r>
                      <a:r>
                        <a:rPr sz="1000" spc="-5" dirty="0">
                          <a:solidFill>
                            <a:srgbClr val="253138"/>
                          </a:solidFill>
                          <a:latin typeface="Arial"/>
                          <a:cs typeface="Arial"/>
                        </a:rPr>
                        <a:t>Cecil, </a:t>
                      </a:r>
                      <a:r>
                        <a:rPr sz="1000" spc="-15" dirty="0">
                          <a:solidFill>
                            <a:srgbClr val="253138"/>
                          </a:solidFill>
                          <a:latin typeface="Arial"/>
                          <a:cs typeface="Arial"/>
                        </a:rPr>
                        <a:t>Dylan, </a:t>
                      </a:r>
                      <a:r>
                        <a:rPr sz="1000" spc="-5" dirty="0">
                          <a:solidFill>
                            <a:srgbClr val="253138"/>
                          </a:solidFill>
                          <a:latin typeface="Arial"/>
                          <a:cs typeface="Arial"/>
                        </a:rPr>
                        <a:t>E, Eiffel, </a:t>
                      </a:r>
                      <a:r>
                        <a:rPr sz="1000" spc="-10" dirty="0">
                          <a:solidFill>
                            <a:srgbClr val="253138"/>
                          </a:solidFill>
                          <a:latin typeface="Arial"/>
                          <a:cs typeface="Arial"/>
                        </a:rPr>
                        <a:t>Maple, </a:t>
                      </a:r>
                      <a:r>
                        <a:rPr sz="1000" spc="-5" dirty="0">
                          <a:solidFill>
                            <a:srgbClr val="253138"/>
                          </a:solidFill>
                          <a:latin typeface="Arial"/>
                          <a:cs typeface="Arial"/>
                        </a:rPr>
                        <a:t>Mathematica, </a:t>
                      </a:r>
                      <a:r>
                        <a:rPr sz="1000" spc="-10" dirty="0">
                          <a:solidFill>
                            <a:srgbClr val="253138"/>
                          </a:solidFill>
                          <a:latin typeface="Arial"/>
                          <a:cs typeface="Arial"/>
                        </a:rPr>
                        <a:t>Modula-3,  </a:t>
                      </a:r>
                      <a:r>
                        <a:rPr sz="1000" spc="-5" dirty="0">
                          <a:solidFill>
                            <a:srgbClr val="253138"/>
                          </a:solidFill>
                          <a:latin typeface="Arial"/>
                          <a:cs typeface="Arial"/>
                        </a:rPr>
                        <a:t>Pascal, </a:t>
                      </a:r>
                      <a:r>
                        <a:rPr sz="1000" spc="-10" dirty="0">
                          <a:solidFill>
                            <a:srgbClr val="253138"/>
                          </a:solidFill>
                          <a:latin typeface="Arial"/>
                          <a:cs typeface="Arial"/>
                        </a:rPr>
                        <a:t>Pliant, </a:t>
                      </a:r>
                      <a:r>
                        <a:rPr sz="1000" spc="-5" dirty="0">
                          <a:solidFill>
                            <a:srgbClr val="253138"/>
                          </a:solidFill>
                          <a:latin typeface="Arial"/>
                          <a:cs typeface="Arial"/>
                        </a:rPr>
                        <a:t>Sather, Simula, Smalltalk, </a:t>
                      </a:r>
                      <a:r>
                        <a:rPr sz="1000" spc="-10" dirty="0">
                          <a:solidFill>
                            <a:srgbClr val="253138"/>
                          </a:solidFill>
                          <a:latin typeface="Arial"/>
                          <a:cs typeface="Arial"/>
                        </a:rPr>
                        <a:t>SML</a:t>
                      </a:r>
                      <a:endParaRPr sz="1000">
                        <a:latin typeface="Arial"/>
                        <a:cs typeface="Arial"/>
                      </a:endParaRPr>
                    </a:p>
                  </a:txBody>
                  <a:tcPr marL="0" marR="0" marT="914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F"/>
                    </a:solidFill>
                  </a:tcPr>
                </a:tc>
                <a:extLst>
                  <a:ext uri="{0D108BD9-81ED-4DB2-BD59-A6C34878D82A}">
                    <a16:rowId xmlns:a16="http://schemas.microsoft.com/office/drawing/2014/main" val="10001"/>
                  </a:ext>
                </a:extLst>
              </a:tr>
              <a:tr h="203277">
                <a:tc>
                  <a:txBody>
                    <a:bodyPr/>
                    <a:lstStyle/>
                    <a:p>
                      <a:pPr marL="15875">
                        <a:lnSpc>
                          <a:spcPct val="100000"/>
                        </a:lnSpc>
                        <a:spcBef>
                          <a:spcPts val="105"/>
                        </a:spcBef>
                      </a:pPr>
                      <a:r>
                        <a:rPr sz="1000" b="1" spc="-10" dirty="0">
                          <a:solidFill>
                            <a:srgbClr val="253138"/>
                          </a:solidFill>
                          <a:latin typeface="Arial"/>
                          <a:cs typeface="Arial"/>
                        </a:rPr>
                        <a:t>&lt;-</a:t>
                      </a:r>
                      <a:endParaRPr sz="1000">
                        <a:latin typeface="Arial"/>
                        <a:cs typeface="Arial"/>
                      </a:endParaRPr>
                    </a:p>
                  </a:txBody>
                  <a:tcPr marL="0" marR="0" marT="133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F"/>
                    </a:solidFill>
                  </a:tcPr>
                </a:tc>
                <a:tc>
                  <a:txBody>
                    <a:bodyPr/>
                    <a:lstStyle/>
                    <a:p>
                      <a:pPr marL="15875">
                        <a:lnSpc>
                          <a:spcPct val="100000"/>
                        </a:lnSpc>
                        <a:spcBef>
                          <a:spcPts val="105"/>
                        </a:spcBef>
                      </a:pPr>
                      <a:r>
                        <a:rPr sz="1000" spc="-5" dirty="0">
                          <a:solidFill>
                            <a:srgbClr val="253138"/>
                          </a:solidFill>
                          <a:latin typeface="Arial"/>
                          <a:cs typeface="Arial"/>
                        </a:rPr>
                        <a:t>F#,</a:t>
                      </a:r>
                      <a:r>
                        <a:rPr sz="1000" spc="-10" dirty="0">
                          <a:solidFill>
                            <a:srgbClr val="253138"/>
                          </a:solidFill>
                          <a:latin typeface="Arial"/>
                          <a:cs typeface="Arial"/>
                        </a:rPr>
                        <a:t> </a:t>
                      </a:r>
                      <a:r>
                        <a:rPr sz="1000" dirty="0">
                          <a:solidFill>
                            <a:srgbClr val="253138"/>
                          </a:solidFill>
                          <a:latin typeface="Arial"/>
                          <a:cs typeface="Arial"/>
                        </a:rPr>
                        <a:t>OCaml</a:t>
                      </a:r>
                      <a:endParaRPr sz="1000">
                        <a:latin typeface="Arial"/>
                        <a:cs typeface="Arial"/>
                      </a:endParaRPr>
                    </a:p>
                  </a:txBody>
                  <a:tcPr marL="0" marR="0" marT="133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F"/>
                    </a:solidFill>
                  </a:tcPr>
                </a:tc>
                <a:extLst>
                  <a:ext uri="{0D108BD9-81ED-4DB2-BD59-A6C34878D82A}">
                    <a16:rowId xmlns:a16="http://schemas.microsoft.com/office/drawing/2014/main" val="10002"/>
                  </a:ext>
                </a:extLst>
              </a:tr>
              <a:tr h="203277">
                <a:tc>
                  <a:txBody>
                    <a:bodyPr/>
                    <a:lstStyle/>
                    <a:p>
                      <a:pPr marL="15875">
                        <a:lnSpc>
                          <a:spcPct val="100000"/>
                        </a:lnSpc>
                        <a:spcBef>
                          <a:spcPts val="105"/>
                        </a:spcBef>
                      </a:pPr>
                      <a:r>
                        <a:rPr sz="1000" b="1" dirty="0">
                          <a:solidFill>
                            <a:srgbClr val="253138"/>
                          </a:solidFill>
                          <a:latin typeface="Arial"/>
                          <a:cs typeface="Arial"/>
                        </a:rPr>
                        <a:t>_</a:t>
                      </a:r>
                      <a:endParaRPr sz="1000">
                        <a:latin typeface="Arial"/>
                        <a:cs typeface="Arial"/>
                      </a:endParaRPr>
                    </a:p>
                  </a:txBody>
                  <a:tcPr marL="0" marR="0" marT="133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F"/>
                    </a:solidFill>
                  </a:tcPr>
                </a:tc>
                <a:tc>
                  <a:txBody>
                    <a:bodyPr/>
                    <a:lstStyle/>
                    <a:p>
                      <a:pPr marL="15875">
                        <a:lnSpc>
                          <a:spcPct val="100000"/>
                        </a:lnSpc>
                        <a:spcBef>
                          <a:spcPts val="105"/>
                        </a:spcBef>
                      </a:pPr>
                      <a:r>
                        <a:rPr sz="1000" spc="-10" dirty="0">
                          <a:solidFill>
                            <a:srgbClr val="253138"/>
                          </a:solidFill>
                          <a:latin typeface="Arial"/>
                          <a:cs typeface="Arial"/>
                        </a:rPr>
                        <a:t>Squeak</a:t>
                      </a:r>
                      <a:endParaRPr sz="1000" dirty="0">
                        <a:latin typeface="Arial"/>
                        <a:cs typeface="Arial"/>
                      </a:endParaRPr>
                    </a:p>
                  </a:txBody>
                  <a:tcPr marL="0" marR="0" marT="133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F"/>
                    </a:solidFill>
                  </a:tcPr>
                </a:tc>
                <a:extLst>
                  <a:ext uri="{0D108BD9-81ED-4DB2-BD59-A6C34878D82A}">
                    <a16:rowId xmlns:a16="http://schemas.microsoft.com/office/drawing/2014/main" val="10003"/>
                  </a:ext>
                </a:extLst>
              </a:tr>
              <a:tr h="203277">
                <a:tc>
                  <a:txBody>
                    <a:bodyPr/>
                    <a:lstStyle/>
                    <a:p>
                      <a:pPr marL="15875">
                        <a:lnSpc>
                          <a:spcPct val="100000"/>
                        </a:lnSpc>
                        <a:spcBef>
                          <a:spcPts val="105"/>
                        </a:spcBef>
                      </a:pPr>
                      <a:r>
                        <a:rPr sz="1000" b="1" dirty="0">
                          <a:solidFill>
                            <a:srgbClr val="253138"/>
                          </a:solidFill>
                          <a:latin typeface="Arial"/>
                          <a:cs typeface="Arial"/>
                        </a:rPr>
                        <a:t>:</a:t>
                      </a:r>
                      <a:endParaRPr sz="1000">
                        <a:latin typeface="Arial"/>
                        <a:cs typeface="Arial"/>
                      </a:endParaRPr>
                    </a:p>
                  </a:txBody>
                  <a:tcPr marL="0" marR="0" marT="133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F"/>
                    </a:solidFill>
                  </a:tcPr>
                </a:tc>
                <a:tc>
                  <a:txBody>
                    <a:bodyPr/>
                    <a:lstStyle/>
                    <a:p>
                      <a:pPr marL="15875">
                        <a:lnSpc>
                          <a:spcPct val="100000"/>
                        </a:lnSpc>
                        <a:spcBef>
                          <a:spcPts val="105"/>
                        </a:spcBef>
                      </a:pPr>
                      <a:r>
                        <a:rPr sz="1000" spc="-10" dirty="0">
                          <a:solidFill>
                            <a:srgbClr val="253138"/>
                          </a:solidFill>
                          <a:latin typeface="Arial"/>
                          <a:cs typeface="Arial"/>
                        </a:rPr>
                        <a:t>BCPL, Rebol</a:t>
                      </a:r>
                      <a:endParaRPr sz="1000">
                        <a:latin typeface="Arial"/>
                        <a:cs typeface="Arial"/>
                      </a:endParaRPr>
                    </a:p>
                  </a:txBody>
                  <a:tcPr marL="0" marR="0" marT="133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F"/>
                    </a:solidFill>
                  </a:tcPr>
                </a:tc>
                <a:extLst>
                  <a:ext uri="{0D108BD9-81ED-4DB2-BD59-A6C34878D82A}">
                    <a16:rowId xmlns:a16="http://schemas.microsoft.com/office/drawing/2014/main" val="10004"/>
                  </a:ext>
                </a:extLst>
              </a:tr>
              <a:tr h="203277">
                <a:tc>
                  <a:txBody>
                    <a:bodyPr/>
                    <a:lstStyle/>
                    <a:p>
                      <a:pPr marL="15875">
                        <a:lnSpc>
                          <a:spcPct val="100000"/>
                        </a:lnSpc>
                        <a:spcBef>
                          <a:spcPts val="110"/>
                        </a:spcBef>
                      </a:pPr>
                      <a:r>
                        <a:rPr sz="1000" b="1" spc="-5" dirty="0">
                          <a:solidFill>
                            <a:srgbClr val="253138"/>
                          </a:solidFill>
                          <a:latin typeface="Arial"/>
                          <a:cs typeface="Arial"/>
                        </a:rPr>
                        <a:t>-&gt;</a:t>
                      </a:r>
                      <a:endParaRPr sz="1000">
                        <a:latin typeface="Arial"/>
                        <a:cs typeface="Arial"/>
                      </a:endParaRPr>
                    </a:p>
                  </a:txBody>
                  <a:tcPr marL="0" marR="0" marT="139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F"/>
                    </a:solidFill>
                  </a:tcPr>
                </a:tc>
                <a:tc>
                  <a:txBody>
                    <a:bodyPr/>
                    <a:lstStyle/>
                    <a:p>
                      <a:pPr marL="15875">
                        <a:lnSpc>
                          <a:spcPct val="100000"/>
                        </a:lnSpc>
                        <a:spcBef>
                          <a:spcPts val="110"/>
                        </a:spcBef>
                      </a:pPr>
                      <a:r>
                        <a:rPr sz="1000" spc="-10" dirty="0">
                          <a:solidFill>
                            <a:srgbClr val="253138"/>
                          </a:solidFill>
                          <a:latin typeface="Arial"/>
                          <a:cs typeface="Arial"/>
                        </a:rPr>
                        <a:t>Beta</a:t>
                      </a:r>
                      <a:endParaRPr sz="1000">
                        <a:latin typeface="Arial"/>
                        <a:cs typeface="Arial"/>
                      </a:endParaRPr>
                    </a:p>
                  </a:txBody>
                  <a:tcPr marL="0" marR="0" marT="139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F"/>
                    </a:solidFill>
                  </a:tcPr>
                </a:tc>
                <a:extLst>
                  <a:ext uri="{0D108BD9-81ED-4DB2-BD59-A6C34878D82A}">
                    <a16:rowId xmlns:a16="http://schemas.microsoft.com/office/drawing/2014/main" val="10005"/>
                  </a:ext>
                </a:extLst>
              </a:tr>
              <a:tr h="203277">
                <a:tc>
                  <a:txBody>
                    <a:bodyPr/>
                    <a:lstStyle/>
                    <a:p>
                      <a:pPr marL="15875">
                        <a:lnSpc>
                          <a:spcPct val="100000"/>
                        </a:lnSpc>
                        <a:spcBef>
                          <a:spcPts val="110"/>
                        </a:spcBef>
                      </a:pPr>
                      <a:r>
                        <a:rPr sz="1000" b="1" spc="-10" dirty="0">
                          <a:solidFill>
                            <a:srgbClr val="253138"/>
                          </a:solidFill>
                          <a:latin typeface="Arial"/>
                          <a:cs typeface="Arial"/>
                        </a:rPr>
                        <a:t>Def</a:t>
                      </a:r>
                      <a:endParaRPr sz="1000">
                        <a:latin typeface="Arial"/>
                        <a:cs typeface="Arial"/>
                      </a:endParaRPr>
                    </a:p>
                  </a:txBody>
                  <a:tcPr marL="0" marR="0" marT="139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F"/>
                    </a:solidFill>
                  </a:tcPr>
                </a:tc>
                <a:tc>
                  <a:txBody>
                    <a:bodyPr/>
                    <a:lstStyle/>
                    <a:p>
                      <a:pPr marL="15875">
                        <a:lnSpc>
                          <a:spcPct val="100000"/>
                        </a:lnSpc>
                        <a:spcBef>
                          <a:spcPts val="110"/>
                        </a:spcBef>
                      </a:pPr>
                      <a:r>
                        <a:rPr sz="1000" spc="-5" dirty="0">
                          <a:solidFill>
                            <a:srgbClr val="253138"/>
                          </a:solidFill>
                          <a:latin typeface="Arial"/>
                          <a:cs typeface="Arial"/>
                        </a:rPr>
                        <a:t>PostScript</a:t>
                      </a:r>
                      <a:endParaRPr sz="1000">
                        <a:latin typeface="Arial"/>
                        <a:cs typeface="Arial"/>
                      </a:endParaRPr>
                    </a:p>
                  </a:txBody>
                  <a:tcPr marL="0" marR="0" marT="139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F"/>
                    </a:solidFill>
                  </a:tcPr>
                </a:tc>
                <a:extLst>
                  <a:ext uri="{0D108BD9-81ED-4DB2-BD59-A6C34878D82A}">
                    <a16:rowId xmlns:a16="http://schemas.microsoft.com/office/drawing/2014/main" val="10006"/>
                  </a:ext>
                </a:extLst>
              </a:tr>
              <a:tr h="203291">
                <a:tc>
                  <a:txBody>
                    <a:bodyPr/>
                    <a:lstStyle/>
                    <a:p>
                      <a:pPr marL="15875">
                        <a:lnSpc>
                          <a:spcPct val="100000"/>
                        </a:lnSpc>
                        <a:spcBef>
                          <a:spcPts val="110"/>
                        </a:spcBef>
                      </a:pPr>
                      <a:r>
                        <a:rPr sz="1000" b="1" spc="-5" dirty="0">
                          <a:solidFill>
                            <a:srgbClr val="253138"/>
                          </a:solidFill>
                          <a:latin typeface="Arial"/>
                          <a:cs typeface="Arial"/>
                        </a:rPr>
                        <a:t>setq</a:t>
                      </a:r>
                      <a:endParaRPr sz="1000">
                        <a:latin typeface="Arial"/>
                        <a:cs typeface="Arial"/>
                      </a:endParaRPr>
                    </a:p>
                  </a:txBody>
                  <a:tcPr marL="0" marR="0" marT="13970" marB="0">
                    <a:lnL w="12700">
                      <a:solidFill>
                        <a:srgbClr val="FFFFFF"/>
                      </a:solidFill>
                      <a:prstDash val="solid"/>
                    </a:lnL>
                    <a:lnR w="12700">
                      <a:solidFill>
                        <a:srgbClr val="FFFFFF"/>
                      </a:solidFill>
                      <a:prstDash val="solid"/>
                    </a:lnR>
                    <a:lnT w="12700">
                      <a:solidFill>
                        <a:srgbClr val="FFFFFF"/>
                      </a:solidFill>
                      <a:prstDash val="solid"/>
                    </a:lnT>
                    <a:lnB w="19050">
                      <a:solidFill>
                        <a:srgbClr val="FFFFFF"/>
                      </a:solidFill>
                      <a:prstDash val="solid"/>
                    </a:lnB>
                    <a:solidFill>
                      <a:srgbClr val="E7E9EF"/>
                    </a:solidFill>
                  </a:tcPr>
                </a:tc>
                <a:tc>
                  <a:txBody>
                    <a:bodyPr/>
                    <a:lstStyle/>
                    <a:p>
                      <a:pPr marL="15875">
                        <a:lnSpc>
                          <a:spcPct val="100000"/>
                        </a:lnSpc>
                        <a:spcBef>
                          <a:spcPts val="110"/>
                        </a:spcBef>
                      </a:pPr>
                      <a:r>
                        <a:rPr sz="1000" dirty="0">
                          <a:solidFill>
                            <a:srgbClr val="253138"/>
                          </a:solidFill>
                          <a:latin typeface="Arial"/>
                          <a:cs typeface="Arial"/>
                        </a:rPr>
                        <a:t>Common </a:t>
                      </a:r>
                      <a:r>
                        <a:rPr sz="1000" spc="-5" dirty="0">
                          <a:solidFill>
                            <a:srgbClr val="253138"/>
                          </a:solidFill>
                          <a:latin typeface="Arial"/>
                          <a:cs typeface="Arial"/>
                        </a:rPr>
                        <a:t>Lisp, </a:t>
                      </a:r>
                      <a:r>
                        <a:rPr sz="1000" dirty="0">
                          <a:solidFill>
                            <a:srgbClr val="253138"/>
                          </a:solidFill>
                          <a:latin typeface="Arial"/>
                          <a:cs typeface="Arial"/>
                        </a:rPr>
                        <a:t>Emacs</a:t>
                      </a:r>
                      <a:r>
                        <a:rPr sz="1000" spc="-70" dirty="0">
                          <a:solidFill>
                            <a:srgbClr val="253138"/>
                          </a:solidFill>
                          <a:latin typeface="Arial"/>
                          <a:cs typeface="Arial"/>
                        </a:rPr>
                        <a:t> </a:t>
                      </a:r>
                      <a:r>
                        <a:rPr sz="1000" spc="-5" dirty="0">
                          <a:solidFill>
                            <a:srgbClr val="253138"/>
                          </a:solidFill>
                          <a:latin typeface="Arial"/>
                          <a:cs typeface="Arial"/>
                        </a:rPr>
                        <a:t>Lisp</a:t>
                      </a:r>
                      <a:endParaRPr sz="1000">
                        <a:latin typeface="Arial"/>
                        <a:cs typeface="Arial"/>
                      </a:endParaRPr>
                    </a:p>
                  </a:txBody>
                  <a:tcPr marL="0" marR="0" marT="13970" marB="0">
                    <a:lnL w="12700">
                      <a:solidFill>
                        <a:srgbClr val="FFFFFF"/>
                      </a:solidFill>
                      <a:prstDash val="solid"/>
                    </a:lnL>
                    <a:lnR w="12700">
                      <a:solidFill>
                        <a:srgbClr val="FFFFFF"/>
                      </a:solidFill>
                      <a:prstDash val="solid"/>
                    </a:lnR>
                    <a:lnT w="12700">
                      <a:solidFill>
                        <a:srgbClr val="FFFFFF"/>
                      </a:solidFill>
                      <a:prstDash val="solid"/>
                    </a:lnT>
                    <a:lnB w="19050">
                      <a:solidFill>
                        <a:srgbClr val="FFFFFF"/>
                      </a:solidFill>
                      <a:prstDash val="solid"/>
                    </a:lnB>
                    <a:solidFill>
                      <a:srgbClr val="E7E9EF"/>
                    </a:solidFill>
                  </a:tcPr>
                </a:tc>
                <a:extLst>
                  <a:ext uri="{0D108BD9-81ED-4DB2-BD59-A6C34878D82A}">
                    <a16:rowId xmlns:a16="http://schemas.microsoft.com/office/drawing/2014/main" val="10007"/>
                  </a:ext>
                </a:extLst>
              </a:tr>
              <a:tr h="203277">
                <a:tc>
                  <a:txBody>
                    <a:bodyPr/>
                    <a:lstStyle/>
                    <a:p>
                      <a:pPr marL="15875">
                        <a:lnSpc>
                          <a:spcPct val="100000"/>
                        </a:lnSpc>
                        <a:spcBef>
                          <a:spcPts val="110"/>
                        </a:spcBef>
                      </a:pPr>
                      <a:r>
                        <a:rPr sz="1000" b="1" spc="-5" dirty="0">
                          <a:solidFill>
                            <a:srgbClr val="253138"/>
                          </a:solidFill>
                          <a:latin typeface="Arial"/>
                          <a:cs typeface="Arial"/>
                        </a:rPr>
                        <a:t>setf</a:t>
                      </a:r>
                      <a:endParaRPr sz="1000">
                        <a:latin typeface="Arial"/>
                        <a:cs typeface="Arial"/>
                      </a:endParaRPr>
                    </a:p>
                  </a:txBody>
                  <a:tcPr marL="0" marR="0" marT="13970" marB="0">
                    <a:lnL w="12700">
                      <a:solidFill>
                        <a:srgbClr val="FFFFFF"/>
                      </a:solidFill>
                      <a:prstDash val="solid"/>
                    </a:lnL>
                    <a:lnR w="12700">
                      <a:solidFill>
                        <a:srgbClr val="FFFFFF"/>
                      </a:solidFill>
                      <a:prstDash val="solid"/>
                    </a:lnR>
                    <a:lnT w="19050">
                      <a:solidFill>
                        <a:srgbClr val="FFFFFF"/>
                      </a:solidFill>
                      <a:prstDash val="solid"/>
                    </a:lnT>
                    <a:lnB w="12700">
                      <a:solidFill>
                        <a:srgbClr val="FFFFFF"/>
                      </a:solidFill>
                      <a:prstDash val="solid"/>
                    </a:lnB>
                    <a:solidFill>
                      <a:srgbClr val="E7E9EF"/>
                    </a:solidFill>
                  </a:tcPr>
                </a:tc>
                <a:tc>
                  <a:txBody>
                    <a:bodyPr/>
                    <a:lstStyle/>
                    <a:p>
                      <a:pPr marL="15875">
                        <a:lnSpc>
                          <a:spcPct val="100000"/>
                        </a:lnSpc>
                        <a:spcBef>
                          <a:spcPts val="110"/>
                        </a:spcBef>
                      </a:pPr>
                      <a:r>
                        <a:rPr sz="1000" dirty="0">
                          <a:solidFill>
                            <a:srgbClr val="253138"/>
                          </a:solidFill>
                          <a:latin typeface="Arial"/>
                          <a:cs typeface="Arial"/>
                        </a:rPr>
                        <a:t>Common</a:t>
                      </a:r>
                      <a:r>
                        <a:rPr sz="1000" spc="-50" dirty="0">
                          <a:solidFill>
                            <a:srgbClr val="253138"/>
                          </a:solidFill>
                          <a:latin typeface="Arial"/>
                          <a:cs typeface="Arial"/>
                        </a:rPr>
                        <a:t> </a:t>
                      </a:r>
                      <a:r>
                        <a:rPr sz="1000" spc="-5" dirty="0">
                          <a:solidFill>
                            <a:srgbClr val="253138"/>
                          </a:solidFill>
                          <a:latin typeface="Arial"/>
                          <a:cs typeface="Arial"/>
                        </a:rPr>
                        <a:t>Lisp</a:t>
                      </a:r>
                      <a:endParaRPr sz="1000">
                        <a:latin typeface="Arial"/>
                        <a:cs typeface="Arial"/>
                      </a:endParaRPr>
                    </a:p>
                  </a:txBody>
                  <a:tcPr marL="0" marR="0" marT="13970" marB="0">
                    <a:lnL w="12700">
                      <a:solidFill>
                        <a:srgbClr val="FFFFFF"/>
                      </a:solidFill>
                      <a:prstDash val="solid"/>
                    </a:lnL>
                    <a:lnR w="12700">
                      <a:solidFill>
                        <a:srgbClr val="FFFFFF"/>
                      </a:solidFill>
                      <a:prstDash val="solid"/>
                    </a:lnR>
                    <a:lnT w="19050">
                      <a:solidFill>
                        <a:srgbClr val="FFFFFF"/>
                      </a:solidFill>
                      <a:prstDash val="solid"/>
                    </a:lnT>
                    <a:lnB w="12700">
                      <a:solidFill>
                        <a:srgbClr val="FFFFFF"/>
                      </a:solidFill>
                      <a:prstDash val="solid"/>
                    </a:lnB>
                    <a:solidFill>
                      <a:srgbClr val="E7E9EF"/>
                    </a:solidFill>
                  </a:tcPr>
                </a:tc>
                <a:extLst>
                  <a:ext uri="{0D108BD9-81ED-4DB2-BD59-A6C34878D82A}">
                    <a16:rowId xmlns:a16="http://schemas.microsoft.com/office/drawing/2014/main" val="10008"/>
                  </a:ext>
                </a:extLst>
              </a:tr>
              <a:tr h="203273">
                <a:tc>
                  <a:txBody>
                    <a:bodyPr/>
                    <a:lstStyle/>
                    <a:p>
                      <a:pPr marL="15875">
                        <a:lnSpc>
                          <a:spcPct val="100000"/>
                        </a:lnSpc>
                        <a:spcBef>
                          <a:spcPts val="110"/>
                        </a:spcBef>
                      </a:pPr>
                      <a:r>
                        <a:rPr sz="1000" b="1" spc="-10" dirty="0">
                          <a:solidFill>
                            <a:srgbClr val="253138"/>
                          </a:solidFill>
                          <a:latin typeface="Arial"/>
                          <a:cs typeface="Arial"/>
                        </a:rPr>
                        <a:t>set</a:t>
                      </a:r>
                      <a:endParaRPr sz="1000">
                        <a:latin typeface="Arial"/>
                        <a:cs typeface="Arial"/>
                      </a:endParaRPr>
                    </a:p>
                  </a:txBody>
                  <a:tcPr marL="0" marR="0" marT="139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F"/>
                    </a:solidFill>
                  </a:tcPr>
                </a:tc>
                <a:tc>
                  <a:txBody>
                    <a:bodyPr/>
                    <a:lstStyle/>
                    <a:p>
                      <a:pPr marL="15875">
                        <a:lnSpc>
                          <a:spcPct val="100000"/>
                        </a:lnSpc>
                        <a:spcBef>
                          <a:spcPts val="110"/>
                        </a:spcBef>
                      </a:pPr>
                      <a:r>
                        <a:rPr sz="1000" dirty="0">
                          <a:solidFill>
                            <a:srgbClr val="253138"/>
                          </a:solidFill>
                          <a:latin typeface="Arial"/>
                          <a:cs typeface="Arial"/>
                        </a:rPr>
                        <a:t>Common </a:t>
                      </a:r>
                      <a:r>
                        <a:rPr sz="1000" spc="-5" dirty="0">
                          <a:solidFill>
                            <a:srgbClr val="253138"/>
                          </a:solidFill>
                          <a:latin typeface="Arial"/>
                          <a:cs typeface="Arial"/>
                        </a:rPr>
                        <a:t>Lisp, </a:t>
                      </a:r>
                      <a:r>
                        <a:rPr sz="1000" spc="-10" dirty="0">
                          <a:solidFill>
                            <a:srgbClr val="253138"/>
                          </a:solidFill>
                          <a:latin typeface="Arial"/>
                          <a:cs typeface="Arial"/>
                        </a:rPr>
                        <a:t>FishShell,</a:t>
                      </a:r>
                      <a:r>
                        <a:rPr sz="1000" spc="-30" dirty="0">
                          <a:solidFill>
                            <a:srgbClr val="253138"/>
                          </a:solidFill>
                          <a:latin typeface="Arial"/>
                          <a:cs typeface="Arial"/>
                        </a:rPr>
                        <a:t> </a:t>
                      </a:r>
                      <a:r>
                        <a:rPr sz="1000" spc="-10" dirty="0">
                          <a:solidFill>
                            <a:srgbClr val="253138"/>
                          </a:solidFill>
                          <a:latin typeface="Arial"/>
                          <a:cs typeface="Arial"/>
                        </a:rPr>
                        <a:t>Rebol</a:t>
                      </a:r>
                      <a:endParaRPr sz="1000">
                        <a:latin typeface="Arial"/>
                        <a:cs typeface="Arial"/>
                      </a:endParaRPr>
                    </a:p>
                  </a:txBody>
                  <a:tcPr marL="0" marR="0" marT="139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F"/>
                    </a:solidFill>
                  </a:tcPr>
                </a:tc>
                <a:extLst>
                  <a:ext uri="{0D108BD9-81ED-4DB2-BD59-A6C34878D82A}">
                    <a16:rowId xmlns:a16="http://schemas.microsoft.com/office/drawing/2014/main" val="10009"/>
                  </a:ext>
                </a:extLst>
              </a:tr>
              <a:tr h="203278">
                <a:tc>
                  <a:txBody>
                    <a:bodyPr/>
                    <a:lstStyle/>
                    <a:p>
                      <a:pPr marL="15875">
                        <a:lnSpc>
                          <a:spcPct val="100000"/>
                        </a:lnSpc>
                        <a:spcBef>
                          <a:spcPts val="110"/>
                        </a:spcBef>
                      </a:pPr>
                      <a:r>
                        <a:rPr sz="1000" b="1" spc="-10" dirty="0">
                          <a:solidFill>
                            <a:srgbClr val="253138"/>
                          </a:solidFill>
                          <a:latin typeface="Arial"/>
                          <a:cs typeface="Arial"/>
                        </a:rPr>
                        <a:t>SET</a:t>
                      </a:r>
                      <a:r>
                        <a:rPr sz="1000" b="1" spc="-5" dirty="0">
                          <a:solidFill>
                            <a:srgbClr val="253138"/>
                          </a:solidFill>
                          <a:latin typeface="Arial"/>
                          <a:cs typeface="Arial"/>
                        </a:rPr>
                        <a:t> v=...</a:t>
                      </a:r>
                      <a:endParaRPr sz="1000">
                        <a:latin typeface="Arial"/>
                        <a:cs typeface="Arial"/>
                      </a:endParaRPr>
                    </a:p>
                  </a:txBody>
                  <a:tcPr marL="0" marR="0" marT="139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F"/>
                    </a:solidFill>
                  </a:tcPr>
                </a:tc>
                <a:tc>
                  <a:txBody>
                    <a:bodyPr/>
                    <a:lstStyle/>
                    <a:p>
                      <a:pPr marL="15875">
                        <a:lnSpc>
                          <a:spcPct val="100000"/>
                        </a:lnSpc>
                        <a:spcBef>
                          <a:spcPts val="110"/>
                        </a:spcBef>
                      </a:pPr>
                      <a:r>
                        <a:rPr sz="1000" spc="-10" dirty="0">
                          <a:solidFill>
                            <a:srgbClr val="253138"/>
                          </a:solidFill>
                          <a:latin typeface="Arial"/>
                          <a:cs typeface="Arial"/>
                        </a:rPr>
                        <a:t>MUMPS</a:t>
                      </a:r>
                      <a:endParaRPr sz="1000">
                        <a:latin typeface="Arial"/>
                        <a:cs typeface="Arial"/>
                      </a:endParaRPr>
                    </a:p>
                  </a:txBody>
                  <a:tcPr marL="0" marR="0" marT="139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F"/>
                    </a:solidFill>
                  </a:tcPr>
                </a:tc>
                <a:extLst>
                  <a:ext uri="{0D108BD9-81ED-4DB2-BD59-A6C34878D82A}">
                    <a16:rowId xmlns:a16="http://schemas.microsoft.com/office/drawing/2014/main" val="10010"/>
                  </a:ext>
                </a:extLst>
              </a:tr>
              <a:tr h="203278">
                <a:tc>
                  <a:txBody>
                    <a:bodyPr/>
                    <a:lstStyle/>
                    <a:p>
                      <a:pPr marL="15875">
                        <a:lnSpc>
                          <a:spcPct val="100000"/>
                        </a:lnSpc>
                        <a:spcBef>
                          <a:spcPts val="110"/>
                        </a:spcBef>
                      </a:pPr>
                      <a:r>
                        <a:rPr sz="1000" b="1" spc="-5" dirty="0">
                          <a:solidFill>
                            <a:srgbClr val="253138"/>
                          </a:solidFill>
                          <a:latin typeface="Arial"/>
                          <a:cs typeface="Arial"/>
                        </a:rPr>
                        <a:t>set!</a:t>
                      </a:r>
                      <a:endParaRPr sz="1000">
                        <a:latin typeface="Arial"/>
                        <a:cs typeface="Arial"/>
                      </a:endParaRPr>
                    </a:p>
                  </a:txBody>
                  <a:tcPr marL="0" marR="0" marT="139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F"/>
                    </a:solidFill>
                  </a:tcPr>
                </a:tc>
                <a:tc>
                  <a:txBody>
                    <a:bodyPr/>
                    <a:lstStyle/>
                    <a:p>
                      <a:pPr marL="15875">
                        <a:lnSpc>
                          <a:spcPct val="100000"/>
                        </a:lnSpc>
                        <a:spcBef>
                          <a:spcPts val="110"/>
                        </a:spcBef>
                      </a:pPr>
                      <a:r>
                        <a:rPr sz="1000" spc="-5" dirty="0">
                          <a:solidFill>
                            <a:srgbClr val="253138"/>
                          </a:solidFill>
                          <a:latin typeface="Arial"/>
                          <a:cs typeface="Arial"/>
                        </a:rPr>
                        <a:t>Scheme</a:t>
                      </a:r>
                      <a:endParaRPr sz="1000" dirty="0">
                        <a:latin typeface="Arial"/>
                        <a:cs typeface="Arial"/>
                      </a:endParaRPr>
                    </a:p>
                  </a:txBody>
                  <a:tcPr marL="0" marR="0" marT="139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F"/>
                    </a:solidFill>
                  </a:tcPr>
                </a:tc>
                <a:extLst>
                  <a:ext uri="{0D108BD9-81ED-4DB2-BD59-A6C34878D82A}">
                    <a16:rowId xmlns:a16="http://schemas.microsoft.com/office/drawing/2014/main" val="10011"/>
                  </a:ext>
                </a:extLst>
              </a:tr>
              <a:tr h="203278">
                <a:tc>
                  <a:txBody>
                    <a:bodyPr/>
                    <a:lstStyle/>
                    <a:p>
                      <a:pPr marL="15875">
                        <a:lnSpc>
                          <a:spcPct val="100000"/>
                        </a:lnSpc>
                        <a:spcBef>
                          <a:spcPts val="110"/>
                        </a:spcBef>
                      </a:pPr>
                      <a:r>
                        <a:rPr sz="1000" b="1" spc="-10" dirty="0">
                          <a:solidFill>
                            <a:srgbClr val="253138"/>
                          </a:solidFill>
                          <a:latin typeface="Arial"/>
                          <a:cs typeface="Arial"/>
                        </a:rPr>
                        <a:t>is</a:t>
                      </a:r>
                      <a:endParaRPr sz="1000">
                        <a:latin typeface="Arial"/>
                        <a:cs typeface="Arial"/>
                      </a:endParaRPr>
                    </a:p>
                  </a:txBody>
                  <a:tcPr marL="0" marR="0" marT="139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F"/>
                    </a:solidFill>
                  </a:tcPr>
                </a:tc>
                <a:tc>
                  <a:txBody>
                    <a:bodyPr/>
                    <a:lstStyle/>
                    <a:p>
                      <a:pPr marL="15875">
                        <a:lnSpc>
                          <a:spcPct val="100000"/>
                        </a:lnSpc>
                        <a:spcBef>
                          <a:spcPts val="110"/>
                        </a:spcBef>
                      </a:pPr>
                      <a:r>
                        <a:rPr sz="1000" spc="-10" dirty="0">
                          <a:solidFill>
                            <a:srgbClr val="253138"/>
                          </a:solidFill>
                          <a:latin typeface="Arial"/>
                          <a:cs typeface="Arial"/>
                        </a:rPr>
                        <a:t>Prolog</a:t>
                      </a:r>
                      <a:endParaRPr sz="1000">
                        <a:latin typeface="Arial"/>
                        <a:cs typeface="Arial"/>
                      </a:endParaRPr>
                    </a:p>
                  </a:txBody>
                  <a:tcPr marL="0" marR="0" marT="139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F"/>
                    </a:solidFill>
                  </a:tcPr>
                </a:tc>
                <a:extLst>
                  <a:ext uri="{0D108BD9-81ED-4DB2-BD59-A6C34878D82A}">
                    <a16:rowId xmlns:a16="http://schemas.microsoft.com/office/drawing/2014/main" val="10012"/>
                  </a:ext>
                </a:extLst>
              </a:tr>
              <a:tr h="203278">
                <a:tc>
                  <a:txBody>
                    <a:bodyPr/>
                    <a:lstStyle/>
                    <a:p>
                      <a:pPr marL="15875">
                        <a:lnSpc>
                          <a:spcPct val="100000"/>
                        </a:lnSpc>
                        <a:spcBef>
                          <a:spcPts val="110"/>
                        </a:spcBef>
                      </a:pPr>
                      <a:r>
                        <a:rPr sz="1000" b="1" spc="-10" dirty="0">
                          <a:solidFill>
                            <a:srgbClr val="253138"/>
                          </a:solidFill>
                          <a:latin typeface="Arial"/>
                          <a:cs typeface="Arial"/>
                        </a:rPr>
                        <a:t>make </a:t>
                      </a:r>
                      <a:r>
                        <a:rPr sz="1000" b="1" spc="-5" dirty="0">
                          <a:solidFill>
                            <a:srgbClr val="253138"/>
                          </a:solidFill>
                          <a:latin typeface="Arial"/>
                          <a:cs typeface="Arial"/>
                        </a:rPr>
                        <a:t>"v</a:t>
                      </a:r>
                      <a:r>
                        <a:rPr sz="1000" b="1" spc="-10" dirty="0">
                          <a:solidFill>
                            <a:srgbClr val="253138"/>
                          </a:solidFill>
                          <a:latin typeface="Arial"/>
                          <a:cs typeface="Arial"/>
                        </a:rPr>
                        <a:t> </a:t>
                      </a:r>
                      <a:r>
                        <a:rPr sz="1000" b="1" spc="-5" dirty="0">
                          <a:solidFill>
                            <a:srgbClr val="253138"/>
                          </a:solidFill>
                          <a:latin typeface="Arial"/>
                          <a:cs typeface="Arial"/>
                        </a:rPr>
                        <a:t>e</a:t>
                      </a:r>
                      <a:endParaRPr sz="1000">
                        <a:latin typeface="Arial"/>
                        <a:cs typeface="Arial"/>
                      </a:endParaRPr>
                    </a:p>
                  </a:txBody>
                  <a:tcPr marL="0" marR="0" marT="139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F"/>
                    </a:solidFill>
                  </a:tcPr>
                </a:tc>
                <a:tc>
                  <a:txBody>
                    <a:bodyPr/>
                    <a:lstStyle/>
                    <a:p>
                      <a:pPr marL="15875">
                        <a:lnSpc>
                          <a:spcPct val="100000"/>
                        </a:lnSpc>
                        <a:spcBef>
                          <a:spcPts val="110"/>
                        </a:spcBef>
                      </a:pPr>
                      <a:r>
                        <a:rPr sz="1000" spc="-10" dirty="0">
                          <a:solidFill>
                            <a:srgbClr val="253138"/>
                          </a:solidFill>
                          <a:latin typeface="Arial"/>
                          <a:cs typeface="Arial"/>
                        </a:rPr>
                        <a:t>Logo</a:t>
                      </a:r>
                      <a:endParaRPr sz="1000">
                        <a:latin typeface="Arial"/>
                        <a:cs typeface="Arial"/>
                      </a:endParaRPr>
                    </a:p>
                  </a:txBody>
                  <a:tcPr marL="0" marR="0" marT="139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F"/>
                    </a:solidFill>
                  </a:tcPr>
                </a:tc>
                <a:extLst>
                  <a:ext uri="{0D108BD9-81ED-4DB2-BD59-A6C34878D82A}">
                    <a16:rowId xmlns:a16="http://schemas.microsoft.com/office/drawing/2014/main" val="10013"/>
                  </a:ext>
                </a:extLst>
              </a:tr>
              <a:tr h="203278">
                <a:tc>
                  <a:txBody>
                    <a:bodyPr/>
                    <a:lstStyle/>
                    <a:p>
                      <a:pPr marL="15875">
                        <a:lnSpc>
                          <a:spcPct val="100000"/>
                        </a:lnSpc>
                        <a:spcBef>
                          <a:spcPts val="110"/>
                        </a:spcBef>
                      </a:pPr>
                      <a:r>
                        <a:rPr sz="1000" b="1" spc="-5" dirty="0">
                          <a:solidFill>
                            <a:srgbClr val="253138"/>
                          </a:solidFill>
                          <a:latin typeface="Arial"/>
                          <a:cs typeface="Arial"/>
                        </a:rPr>
                        <a:t>e v</a:t>
                      </a:r>
                      <a:r>
                        <a:rPr sz="1000" b="1" spc="-25" dirty="0">
                          <a:solidFill>
                            <a:srgbClr val="253138"/>
                          </a:solidFill>
                          <a:latin typeface="Arial"/>
                          <a:cs typeface="Arial"/>
                        </a:rPr>
                        <a:t> </a:t>
                      </a:r>
                      <a:r>
                        <a:rPr sz="1000" b="1" spc="-5" dirty="0">
                          <a:solidFill>
                            <a:srgbClr val="253138"/>
                          </a:solidFill>
                          <a:latin typeface="Arial"/>
                          <a:cs typeface="Arial"/>
                        </a:rPr>
                        <a:t>!</a:t>
                      </a:r>
                      <a:endParaRPr sz="1000">
                        <a:latin typeface="Arial"/>
                        <a:cs typeface="Arial"/>
                      </a:endParaRPr>
                    </a:p>
                  </a:txBody>
                  <a:tcPr marL="0" marR="0" marT="139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F"/>
                    </a:solidFill>
                  </a:tcPr>
                </a:tc>
                <a:tc>
                  <a:txBody>
                    <a:bodyPr/>
                    <a:lstStyle/>
                    <a:p>
                      <a:pPr marL="15875">
                        <a:lnSpc>
                          <a:spcPct val="100000"/>
                        </a:lnSpc>
                        <a:spcBef>
                          <a:spcPts val="110"/>
                        </a:spcBef>
                      </a:pPr>
                      <a:r>
                        <a:rPr sz="1000" spc="-5" dirty="0">
                          <a:solidFill>
                            <a:srgbClr val="253138"/>
                          </a:solidFill>
                          <a:latin typeface="Arial"/>
                          <a:cs typeface="Arial"/>
                        </a:rPr>
                        <a:t>Forth</a:t>
                      </a:r>
                      <a:endParaRPr sz="1000" dirty="0">
                        <a:latin typeface="Arial"/>
                        <a:cs typeface="Arial"/>
                      </a:endParaRPr>
                    </a:p>
                  </a:txBody>
                  <a:tcPr marL="0" marR="0" marT="139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9EF"/>
                    </a:solidFill>
                  </a:tcPr>
                </a:tc>
                <a:extLst>
                  <a:ext uri="{0D108BD9-81ED-4DB2-BD59-A6C34878D82A}">
                    <a16:rowId xmlns:a16="http://schemas.microsoft.com/office/drawing/2014/main" val="10014"/>
                  </a:ext>
                </a:extLst>
              </a:tr>
            </a:tbl>
          </a:graphicData>
        </a:graphic>
      </p:graphicFrame>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64875" y="589597"/>
            <a:ext cx="2487925" cy="444352"/>
          </a:xfrm>
          <a:prstGeom prst="rect">
            <a:avLst/>
          </a:prstGeom>
        </p:spPr>
        <p:txBody>
          <a:bodyPr vert="horz" wrap="square" lIns="0" tIns="13335" rIns="0" bIns="0" rtlCol="0">
            <a:spAutoFit/>
          </a:bodyPr>
          <a:lstStyle/>
          <a:p>
            <a:pPr marL="12700">
              <a:lnSpc>
                <a:spcPct val="100000"/>
              </a:lnSpc>
              <a:spcBef>
                <a:spcPts val="105"/>
              </a:spcBef>
            </a:pPr>
            <a:r>
              <a:rPr sz="2800" b="1" spc="-95" dirty="0">
                <a:solidFill>
                  <a:schemeClr val="tx2"/>
                </a:solidFill>
                <a:latin typeface="Arial"/>
                <a:cs typeface="Arial"/>
              </a:rPr>
              <a:t>Çoklu</a:t>
            </a:r>
            <a:r>
              <a:rPr sz="2800" b="1" spc="-55" dirty="0">
                <a:solidFill>
                  <a:schemeClr val="tx2"/>
                </a:solidFill>
                <a:latin typeface="Arial"/>
                <a:cs typeface="Arial"/>
              </a:rPr>
              <a:t> </a:t>
            </a:r>
            <a:r>
              <a:rPr sz="2800" b="1" spc="-90" dirty="0">
                <a:solidFill>
                  <a:schemeClr val="tx2"/>
                </a:solidFill>
                <a:latin typeface="Arial"/>
                <a:cs typeface="Arial"/>
              </a:rPr>
              <a:t>kural</a:t>
            </a:r>
            <a:endParaRPr sz="2800" dirty="0">
              <a:solidFill>
                <a:schemeClr val="tx2"/>
              </a:solidFill>
              <a:latin typeface="Arial"/>
              <a:cs typeface="Arial"/>
            </a:endParaRPr>
          </a:p>
        </p:txBody>
      </p:sp>
      <p:sp>
        <p:nvSpPr>
          <p:cNvPr id="7" name="Dikdörtgen 6"/>
          <p:cNvSpPr/>
          <p:nvPr/>
        </p:nvSpPr>
        <p:spPr>
          <a:xfrm>
            <a:off x="864874" y="1556088"/>
            <a:ext cx="7898125" cy="3170099"/>
          </a:xfrm>
          <a:prstGeom prst="rect">
            <a:avLst/>
          </a:prstGeom>
        </p:spPr>
        <p:txBody>
          <a:bodyPr wrap="square">
            <a:spAutoFit/>
          </a:bodyPr>
          <a:lstStyle/>
          <a:p>
            <a:pPr marL="342900" indent="-342900">
              <a:buFont typeface="Wingdings" panose="05000000000000000000" pitchFamily="2" charset="2"/>
              <a:buChar char="q"/>
            </a:pPr>
            <a:r>
              <a:rPr lang="tr-TR" sz="2000" dirty="0">
                <a:latin typeface="Arial" panose="020B0604020202020204" pitchFamily="34" charset="0"/>
                <a:cs typeface="Arial" panose="020B0604020202020204" pitchFamily="34" charset="0"/>
              </a:rPr>
              <a:t>Örneğin </a:t>
            </a:r>
            <a:r>
              <a:rPr lang="tr-TR" sz="2000" dirty="0" err="1">
                <a:latin typeface="Arial" panose="020B0604020202020204" pitchFamily="34" charset="0"/>
                <a:cs typeface="Arial" panose="020B0604020202020204" pitchFamily="34" charset="0"/>
              </a:rPr>
              <a:t>if</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statement</a:t>
            </a:r>
            <a:r>
              <a:rPr lang="tr-TR" sz="2000" dirty="0">
                <a:latin typeface="Arial" panose="020B0604020202020204" pitchFamily="34" charset="0"/>
                <a:cs typeface="Arial" panose="020B0604020202020204" pitchFamily="34" charset="0"/>
              </a:rPr>
              <a:t> </a:t>
            </a:r>
          </a:p>
          <a:p>
            <a:pPr marL="800100" lvl="1" indent="-342900">
              <a:buSzPct val="50000"/>
              <a:buFont typeface="Wingdings" panose="05000000000000000000" pitchFamily="2" charset="2"/>
              <a:buChar char="q"/>
            </a:pPr>
            <a:r>
              <a:rPr lang="tr-TR" sz="2000" dirty="0">
                <a:latin typeface="Arial" panose="020B0604020202020204" pitchFamily="34" charset="0"/>
                <a:cs typeface="Arial" panose="020B0604020202020204" pitchFamily="34" charset="0"/>
              </a:rPr>
              <a:t>&lt;</a:t>
            </a:r>
            <a:r>
              <a:rPr lang="tr-TR" sz="2000" dirty="0" err="1">
                <a:latin typeface="Arial" panose="020B0604020202020204" pitchFamily="34" charset="0"/>
                <a:cs typeface="Arial" panose="020B0604020202020204" pitchFamily="34" charset="0"/>
              </a:rPr>
              <a:t>if_stmt</a:t>
            </a:r>
            <a:r>
              <a:rPr lang="tr-TR" sz="2000" dirty="0">
                <a:latin typeface="Arial" panose="020B0604020202020204" pitchFamily="34" charset="0"/>
                <a:cs typeface="Arial" panose="020B0604020202020204" pitchFamily="34" charset="0"/>
              </a:rPr>
              <a:t>&gt;→ </a:t>
            </a:r>
            <a:r>
              <a:rPr lang="tr-TR" sz="2000" dirty="0" err="1">
                <a:latin typeface="Arial" panose="020B0604020202020204" pitchFamily="34" charset="0"/>
                <a:cs typeface="Arial" panose="020B0604020202020204" pitchFamily="34" charset="0"/>
              </a:rPr>
              <a:t>if</a:t>
            </a:r>
            <a:r>
              <a:rPr lang="tr-TR" sz="2000" dirty="0">
                <a:latin typeface="Arial" panose="020B0604020202020204" pitchFamily="34" charset="0"/>
                <a:cs typeface="Arial" panose="020B0604020202020204" pitchFamily="34" charset="0"/>
              </a:rPr>
              <a:t> (&lt;</a:t>
            </a:r>
            <a:r>
              <a:rPr lang="tr-TR" sz="2000" dirty="0" err="1">
                <a:latin typeface="Arial" panose="020B0604020202020204" pitchFamily="34" charset="0"/>
                <a:cs typeface="Arial" panose="020B0604020202020204" pitchFamily="34" charset="0"/>
              </a:rPr>
              <a:t>logic_expr</a:t>
            </a:r>
            <a:r>
              <a:rPr lang="tr-TR" sz="2000" dirty="0">
                <a:latin typeface="Arial" panose="020B0604020202020204" pitchFamily="34" charset="0"/>
                <a:cs typeface="Arial" panose="020B0604020202020204" pitchFamily="34" charset="0"/>
              </a:rPr>
              <a:t>&gt; ) &lt;</a:t>
            </a:r>
            <a:r>
              <a:rPr lang="tr-TR" sz="2000" dirty="0" err="1">
                <a:latin typeface="Arial" panose="020B0604020202020204" pitchFamily="34" charset="0"/>
                <a:cs typeface="Arial" panose="020B0604020202020204" pitchFamily="34" charset="0"/>
              </a:rPr>
              <a:t>stmt</a:t>
            </a:r>
            <a:r>
              <a:rPr lang="tr-TR" sz="2000" dirty="0">
                <a:latin typeface="Arial" panose="020B0604020202020204" pitchFamily="34" charset="0"/>
                <a:cs typeface="Arial" panose="020B0604020202020204" pitchFamily="34" charset="0"/>
              </a:rPr>
              <a:t>&gt;</a:t>
            </a:r>
          </a:p>
          <a:p>
            <a:pPr marL="800100" lvl="1" indent="-342900">
              <a:buSzPct val="50000"/>
              <a:buFont typeface="Wingdings" panose="05000000000000000000" pitchFamily="2" charset="2"/>
              <a:buChar char="q"/>
            </a:pPr>
            <a:r>
              <a:rPr lang="tr-TR" sz="2000" dirty="0">
                <a:latin typeface="Arial" panose="020B0604020202020204" pitchFamily="34" charset="0"/>
                <a:cs typeface="Arial" panose="020B0604020202020204" pitchFamily="34" charset="0"/>
              </a:rPr>
              <a:t>&lt;</a:t>
            </a:r>
            <a:r>
              <a:rPr lang="tr-TR" sz="2000" dirty="0" err="1">
                <a:latin typeface="Arial" panose="020B0604020202020204" pitchFamily="34" charset="0"/>
                <a:cs typeface="Arial" panose="020B0604020202020204" pitchFamily="34" charset="0"/>
              </a:rPr>
              <a:t>if_stmt</a:t>
            </a:r>
            <a:r>
              <a:rPr lang="tr-TR" sz="2000" dirty="0">
                <a:latin typeface="Arial" panose="020B0604020202020204" pitchFamily="34" charset="0"/>
                <a:cs typeface="Arial" panose="020B0604020202020204" pitchFamily="34" charset="0"/>
              </a:rPr>
              <a:t>&gt;→ </a:t>
            </a:r>
            <a:r>
              <a:rPr lang="tr-TR" sz="2000" dirty="0" err="1">
                <a:latin typeface="Arial" panose="020B0604020202020204" pitchFamily="34" charset="0"/>
                <a:cs typeface="Arial" panose="020B0604020202020204" pitchFamily="34" charset="0"/>
              </a:rPr>
              <a:t>if</a:t>
            </a:r>
            <a:r>
              <a:rPr lang="tr-TR" sz="2000" dirty="0">
                <a:latin typeface="Arial" panose="020B0604020202020204" pitchFamily="34" charset="0"/>
                <a:cs typeface="Arial" panose="020B0604020202020204" pitchFamily="34" charset="0"/>
              </a:rPr>
              <a:t> (&lt;</a:t>
            </a:r>
            <a:r>
              <a:rPr lang="tr-TR" sz="2000" dirty="0" err="1">
                <a:latin typeface="Arial" panose="020B0604020202020204" pitchFamily="34" charset="0"/>
                <a:cs typeface="Arial" panose="020B0604020202020204" pitchFamily="34" charset="0"/>
              </a:rPr>
              <a:t>logic_expr</a:t>
            </a:r>
            <a:r>
              <a:rPr lang="tr-TR" sz="2000" dirty="0">
                <a:latin typeface="Arial" panose="020B0604020202020204" pitchFamily="34" charset="0"/>
                <a:cs typeface="Arial" panose="020B0604020202020204" pitchFamily="34" charset="0"/>
              </a:rPr>
              <a:t>&gt; ) &lt;</a:t>
            </a:r>
            <a:r>
              <a:rPr lang="tr-TR" sz="2000" dirty="0" err="1">
                <a:latin typeface="Arial" panose="020B0604020202020204" pitchFamily="34" charset="0"/>
                <a:cs typeface="Arial" panose="020B0604020202020204" pitchFamily="34" charset="0"/>
              </a:rPr>
              <a:t>stmt</a:t>
            </a:r>
            <a:r>
              <a:rPr lang="tr-TR" sz="2000" dirty="0">
                <a:latin typeface="Arial" panose="020B0604020202020204" pitchFamily="34" charset="0"/>
                <a:cs typeface="Arial" panose="020B0604020202020204" pitchFamily="34" charset="0"/>
              </a:rPr>
              <a:t>&gt;else &lt;</a:t>
            </a:r>
            <a:r>
              <a:rPr lang="tr-TR" sz="2000" dirty="0" err="1">
                <a:latin typeface="Arial" panose="020B0604020202020204" pitchFamily="34" charset="0"/>
                <a:cs typeface="Arial" panose="020B0604020202020204" pitchFamily="34" charset="0"/>
              </a:rPr>
              <a:t>stmt</a:t>
            </a:r>
            <a:r>
              <a:rPr lang="tr-TR" sz="2000" dirty="0">
                <a:latin typeface="Arial" panose="020B0604020202020204" pitchFamily="34" charset="0"/>
                <a:cs typeface="Arial" panose="020B0604020202020204" pitchFamily="34" charset="0"/>
              </a:rPr>
              <a:t>&gt;</a:t>
            </a:r>
          </a:p>
          <a:p>
            <a:pPr marL="457200" indent="-457200">
              <a:buSzPct val="100000"/>
              <a:buFont typeface="Wingdings" panose="05000000000000000000" pitchFamily="2" charset="2"/>
              <a:buChar char="q"/>
            </a:pPr>
            <a:r>
              <a:rPr lang="tr-TR" sz="2000" dirty="0">
                <a:latin typeface="Arial" panose="020B0604020202020204" pitchFamily="34" charset="0"/>
                <a:cs typeface="Arial" panose="020B0604020202020204" pitchFamily="34" charset="0"/>
              </a:rPr>
              <a:t>Görüldüğü gibi </a:t>
            </a:r>
            <a:r>
              <a:rPr lang="tr-TR" sz="2000" dirty="0" err="1">
                <a:latin typeface="Arial" panose="020B0604020202020204" pitchFamily="34" charset="0"/>
                <a:cs typeface="Arial" panose="020B0604020202020204" pitchFamily="34" charset="0"/>
              </a:rPr>
              <a:t>if</a:t>
            </a:r>
            <a:r>
              <a:rPr lang="tr-TR" sz="2000" dirty="0">
                <a:latin typeface="Arial" panose="020B0604020202020204" pitchFamily="34" charset="0"/>
                <a:cs typeface="Arial" panose="020B0604020202020204" pitchFamily="34" charset="0"/>
              </a:rPr>
              <a:t> ifadesi için iki kural vardır. Bu durumda </a:t>
            </a:r>
          </a:p>
          <a:p>
            <a:pPr>
              <a:buSzPct val="100000"/>
            </a:pPr>
            <a:r>
              <a:rPr lang="tr-TR" sz="2000" dirty="0">
                <a:latin typeface="Arial" panose="020B0604020202020204" pitchFamily="34" charset="0"/>
                <a:cs typeface="Arial" panose="020B0604020202020204" pitchFamily="34" charset="0"/>
              </a:rPr>
              <a:t>       | ‘OR’ ile iki </a:t>
            </a:r>
            <a:r>
              <a:rPr lang="tr-TR" sz="2000" dirty="0" err="1">
                <a:latin typeface="Arial" panose="020B0604020202020204" pitchFamily="34" charset="0"/>
                <a:cs typeface="Arial" panose="020B0604020202020204" pitchFamily="34" charset="0"/>
              </a:rPr>
              <a:t>statement</a:t>
            </a:r>
            <a:r>
              <a:rPr lang="tr-TR" sz="2000" dirty="0">
                <a:latin typeface="Arial" panose="020B0604020202020204" pitchFamily="34" charset="0"/>
                <a:cs typeface="Arial" panose="020B0604020202020204" pitchFamily="34" charset="0"/>
              </a:rPr>
              <a:t> bağlanabilir.</a:t>
            </a:r>
          </a:p>
          <a:p>
            <a:pPr marL="800100" lvl="1" indent="-342900">
              <a:buSzPct val="50000"/>
              <a:buFont typeface="Wingdings" panose="05000000000000000000" pitchFamily="2" charset="2"/>
              <a:buChar char="q"/>
            </a:pPr>
            <a:r>
              <a:rPr lang="tr-TR" sz="2000" b="1" dirty="0">
                <a:latin typeface="Arial" panose="020B0604020202020204" pitchFamily="34" charset="0"/>
                <a:cs typeface="Arial" panose="020B0604020202020204" pitchFamily="34" charset="0"/>
              </a:rPr>
              <a:t>&lt;</a:t>
            </a:r>
            <a:r>
              <a:rPr lang="tr-TR" sz="2000" b="1" dirty="0" err="1">
                <a:latin typeface="Arial" panose="020B0604020202020204" pitchFamily="34" charset="0"/>
                <a:cs typeface="Arial" panose="020B0604020202020204" pitchFamily="34" charset="0"/>
              </a:rPr>
              <a:t>if_stmt</a:t>
            </a:r>
            <a:r>
              <a:rPr lang="tr-TR" sz="2000" b="1" dirty="0">
                <a:latin typeface="Arial" panose="020B0604020202020204" pitchFamily="34" charset="0"/>
                <a:cs typeface="Arial" panose="020B0604020202020204" pitchFamily="34" charset="0"/>
              </a:rPr>
              <a:t>&gt;</a:t>
            </a:r>
            <a:r>
              <a:rPr lang="tr-TR" sz="2000" dirty="0">
                <a:latin typeface="Arial" panose="020B0604020202020204" pitchFamily="34" charset="0"/>
                <a:cs typeface="Arial" panose="020B0604020202020204" pitchFamily="34" charset="0"/>
              </a:rPr>
              <a:t>→ </a:t>
            </a:r>
            <a:r>
              <a:rPr lang="tr-TR" sz="2000" dirty="0" err="1">
                <a:latin typeface="Arial" panose="020B0604020202020204" pitchFamily="34" charset="0"/>
                <a:cs typeface="Arial" panose="020B0604020202020204" pitchFamily="34" charset="0"/>
              </a:rPr>
              <a:t>if</a:t>
            </a:r>
            <a:r>
              <a:rPr lang="tr-TR" sz="2000" dirty="0">
                <a:latin typeface="Arial" panose="020B0604020202020204" pitchFamily="34" charset="0"/>
                <a:cs typeface="Arial" panose="020B0604020202020204" pitchFamily="34" charset="0"/>
              </a:rPr>
              <a:t> (&lt;</a:t>
            </a:r>
            <a:r>
              <a:rPr lang="tr-TR" sz="2000" dirty="0" err="1">
                <a:latin typeface="Arial" panose="020B0604020202020204" pitchFamily="34" charset="0"/>
                <a:cs typeface="Arial" panose="020B0604020202020204" pitchFamily="34" charset="0"/>
              </a:rPr>
              <a:t>logic_expr</a:t>
            </a:r>
            <a:r>
              <a:rPr lang="tr-TR" sz="2000" dirty="0">
                <a:latin typeface="Arial" panose="020B0604020202020204" pitchFamily="34" charset="0"/>
                <a:cs typeface="Arial" panose="020B0604020202020204" pitchFamily="34" charset="0"/>
              </a:rPr>
              <a:t>&gt;)&lt;</a:t>
            </a:r>
            <a:r>
              <a:rPr lang="tr-TR" sz="2000" dirty="0" err="1">
                <a:latin typeface="Arial" panose="020B0604020202020204" pitchFamily="34" charset="0"/>
                <a:cs typeface="Arial" panose="020B0604020202020204" pitchFamily="34" charset="0"/>
              </a:rPr>
              <a:t>stmt</a:t>
            </a:r>
            <a:r>
              <a:rPr lang="tr-TR" sz="2000" dirty="0">
                <a:latin typeface="Arial" panose="020B0604020202020204" pitchFamily="34" charset="0"/>
                <a:cs typeface="Arial" panose="020B0604020202020204" pitchFamily="34" charset="0"/>
              </a:rPr>
              <a:t>&gt;</a:t>
            </a:r>
          </a:p>
          <a:p>
            <a:pPr lvl="1">
              <a:buSzPct val="50000"/>
            </a:pPr>
            <a:r>
              <a:rPr lang="tr-TR" sz="2000" dirty="0">
                <a:latin typeface="Arial" panose="020B0604020202020204" pitchFamily="34" charset="0"/>
                <a:cs typeface="Arial" panose="020B0604020202020204" pitchFamily="34" charset="0"/>
              </a:rPr>
              <a:t>     | </a:t>
            </a:r>
            <a:r>
              <a:rPr lang="tr-TR" sz="2000" dirty="0" err="1">
                <a:latin typeface="Arial" panose="020B0604020202020204" pitchFamily="34" charset="0"/>
                <a:cs typeface="Arial" panose="020B0604020202020204" pitchFamily="34" charset="0"/>
              </a:rPr>
              <a:t>if</a:t>
            </a:r>
            <a:r>
              <a:rPr lang="tr-TR" sz="2000" dirty="0">
                <a:latin typeface="Arial" panose="020B0604020202020204" pitchFamily="34" charset="0"/>
                <a:cs typeface="Arial" panose="020B0604020202020204" pitchFamily="34" charset="0"/>
              </a:rPr>
              <a:t> (&lt;</a:t>
            </a:r>
            <a:r>
              <a:rPr lang="tr-TR" sz="2000" dirty="0" err="1">
                <a:latin typeface="Arial" panose="020B0604020202020204" pitchFamily="34" charset="0"/>
                <a:cs typeface="Arial" panose="020B0604020202020204" pitchFamily="34" charset="0"/>
              </a:rPr>
              <a:t>logic_expr</a:t>
            </a:r>
            <a:r>
              <a:rPr lang="tr-TR" sz="2000" dirty="0">
                <a:latin typeface="Arial" panose="020B0604020202020204" pitchFamily="34" charset="0"/>
                <a:cs typeface="Arial" panose="020B0604020202020204" pitchFamily="34" charset="0"/>
              </a:rPr>
              <a:t>&gt;)&lt;</a:t>
            </a:r>
            <a:r>
              <a:rPr lang="tr-TR" sz="2000" dirty="0" err="1">
                <a:latin typeface="Arial" panose="020B0604020202020204" pitchFamily="34" charset="0"/>
                <a:cs typeface="Arial" panose="020B0604020202020204" pitchFamily="34" charset="0"/>
              </a:rPr>
              <a:t>stmt</a:t>
            </a:r>
            <a:r>
              <a:rPr lang="tr-TR" sz="2000" dirty="0">
                <a:latin typeface="Arial" panose="020B0604020202020204" pitchFamily="34" charset="0"/>
                <a:cs typeface="Arial" panose="020B0604020202020204" pitchFamily="34" charset="0"/>
              </a:rPr>
              <a:t>&gt; else &lt;</a:t>
            </a:r>
            <a:r>
              <a:rPr lang="tr-TR" sz="2000" dirty="0" err="1">
                <a:latin typeface="Arial" panose="020B0604020202020204" pitchFamily="34" charset="0"/>
                <a:cs typeface="Arial" panose="020B0604020202020204" pitchFamily="34" charset="0"/>
              </a:rPr>
              <a:t>stmt</a:t>
            </a:r>
            <a:r>
              <a:rPr lang="tr-TR" sz="2000" dirty="0">
                <a:latin typeface="Arial" panose="020B0604020202020204" pitchFamily="34" charset="0"/>
                <a:cs typeface="Arial" panose="020B0604020202020204" pitchFamily="34" charset="0"/>
              </a:rPr>
              <a:t>&gt;</a:t>
            </a:r>
          </a:p>
          <a:p>
            <a:pPr marL="342900" indent="-342900">
              <a:buSzPct val="100000"/>
              <a:buFont typeface="Wingdings" panose="05000000000000000000" pitchFamily="2" charset="2"/>
              <a:buChar char="q"/>
            </a:pPr>
            <a:r>
              <a:rPr lang="tr-TR" sz="2000" dirty="0">
                <a:latin typeface="Arial" panose="020B0604020202020204" pitchFamily="34" charset="0"/>
                <a:cs typeface="Arial" panose="020B0604020202020204" pitchFamily="34" charset="0"/>
              </a:rPr>
              <a:t>&lt;</a:t>
            </a:r>
            <a:r>
              <a:rPr lang="tr-TR" sz="2000" dirty="0" err="1">
                <a:latin typeface="Arial" panose="020B0604020202020204" pitchFamily="34" charset="0"/>
                <a:cs typeface="Arial" panose="020B0604020202020204" pitchFamily="34" charset="0"/>
              </a:rPr>
              <a:t>stmt</a:t>
            </a:r>
            <a:r>
              <a:rPr lang="tr-TR" sz="2000" dirty="0">
                <a:latin typeface="Arial" panose="020B0604020202020204" pitchFamily="34" charset="0"/>
                <a:cs typeface="Arial" panose="020B0604020202020204" pitchFamily="34" charset="0"/>
              </a:rPr>
              <a:t>&gt; bir satırı ifade eder. (Programlama diline göre birden fazla satır | şeklinde yazılmaya devam edilebilir.) </a:t>
            </a:r>
          </a:p>
          <a:p>
            <a:pPr marL="800100" lvl="1" indent="-342900">
              <a:buSzPct val="50000"/>
              <a:buFont typeface="Wingdings" panose="05000000000000000000" pitchFamily="2" charset="2"/>
              <a:buChar char="q"/>
            </a:pPr>
            <a:r>
              <a:rPr lang="tr-TR" sz="2000" dirty="0">
                <a:latin typeface="Arial" panose="020B0604020202020204" pitchFamily="34" charset="0"/>
                <a:cs typeface="Arial" panose="020B0604020202020204" pitchFamily="34" charset="0"/>
              </a:rPr>
              <a:t>&lt;</a:t>
            </a:r>
            <a:r>
              <a:rPr lang="tr-TR" sz="2000" dirty="0" err="1">
                <a:latin typeface="Arial" panose="020B0604020202020204" pitchFamily="34" charset="0"/>
                <a:cs typeface="Arial" panose="020B0604020202020204" pitchFamily="34" charset="0"/>
              </a:rPr>
              <a:t>if_stmt</a:t>
            </a:r>
            <a:r>
              <a:rPr lang="tr-TR" sz="2000" dirty="0">
                <a:latin typeface="Arial" panose="020B0604020202020204" pitchFamily="34" charset="0"/>
                <a:cs typeface="Arial" panose="020B0604020202020204" pitchFamily="34" charset="0"/>
              </a:rPr>
              <a:t>&gt;→ </a:t>
            </a:r>
            <a:r>
              <a:rPr lang="tr-TR" sz="2000" dirty="0" err="1">
                <a:latin typeface="Arial" panose="020B0604020202020204" pitchFamily="34" charset="0"/>
                <a:cs typeface="Arial" panose="020B0604020202020204" pitchFamily="34" charset="0"/>
              </a:rPr>
              <a:t>if</a:t>
            </a:r>
            <a:r>
              <a:rPr lang="tr-TR" sz="2000" dirty="0">
                <a:latin typeface="Arial" panose="020B0604020202020204" pitchFamily="34" charset="0"/>
                <a:cs typeface="Arial" panose="020B0604020202020204" pitchFamily="34" charset="0"/>
              </a:rPr>
              <a:t> (&lt;</a:t>
            </a:r>
            <a:r>
              <a:rPr lang="tr-TR" sz="2000" dirty="0" err="1">
                <a:latin typeface="Arial" panose="020B0604020202020204" pitchFamily="34" charset="0"/>
                <a:cs typeface="Arial" panose="020B0604020202020204" pitchFamily="34" charset="0"/>
              </a:rPr>
              <a:t>logic_expr</a:t>
            </a:r>
            <a:r>
              <a:rPr lang="tr-TR" sz="2000" dirty="0">
                <a:latin typeface="Arial" panose="020B0604020202020204" pitchFamily="34" charset="0"/>
                <a:cs typeface="Arial" panose="020B0604020202020204" pitchFamily="34" charset="0"/>
              </a:rPr>
              <a:t>&gt; ) {&lt;</a:t>
            </a:r>
            <a:r>
              <a:rPr lang="tr-TR" sz="2000" dirty="0" err="1">
                <a:latin typeface="Arial" panose="020B0604020202020204" pitchFamily="34" charset="0"/>
                <a:cs typeface="Arial" panose="020B0604020202020204" pitchFamily="34" charset="0"/>
              </a:rPr>
              <a:t>stmt_list</a:t>
            </a:r>
            <a:r>
              <a:rPr lang="tr-TR" sz="2000" dirty="0">
                <a:latin typeface="Arial" panose="020B0604020202020204" pitchFamily="34" charset="0"/>
                <a:cs typeface="Arial" panose="020B0604020202020204" pitchFamily="34" charset="0"/>
              </a:rPr>
              <a:t> } </a:t>
            </a: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4568" y="209550"/>
            <a:ext cx="5688325" cy="444352"/>
          </a:xfrm>
          <a:prstGeom prst="rect">
            <a:avLst/>
          </a:prstGeom>
        </p:spPr>
        <p:txBody>
          <a:bodyPr vert="horz" wrap="square" lIns="0" tIns="13335" rIns="0" bIns="0" rtlCol="0">
            <a:spAutoFit/>
          </a:bodyPr>
          <a:lstStyle/>
          <a:p>
            <a:pPr marL="12700">
              <a:lnSpc>
                <a:spcPct val="100000"/>
              </a:lnSpc>
              <a:spcBef>
                <a:spcPts val="105"/>
              </a:spcBef>
              <a:tabLst>
                <a:tab pos="1533525" algn="l"/>
              </a:tabLst>
            </a:pPr>
            <a:r>
              <a:rPr sz="2800" b="1" spc="-55" dirty="0">
                <a:latin typeface="Arial"/>
                <a:cs typeface="Arial"/>
              </a:rPr>
              <a:t>If</a:t>
            </a:r>
            <a:r>
              <a:rPr sz="2800" b="1" spc="305" dirty="0">
                <a:latin typeface="Arial"/>
                <a:cs typeface="Arial"/>
              </a:rPr>
              <a:t> </a:t>
            </a:r>
            <a:r>
              <a:rPr sz="2800" b="1" spc="-75" dirty="0">
                <a:latin typeface="Arial"/>
                <a:cs typeface="Arial"/>
              </a:rPr>
              <a:t>statement</a:t>
            </a:r>
            <a:r>
              <a:rPr lang="tr-TR" sz="2800" b="1" spc="-75" dirty="0">
                <a:latin typeface="Arial"/>
                <a:cs typeface="Arial"/>
              </a:rPr>
              <a:t> </a:t>
            </a:r>
            <a:r>
              <a:rPr sz="2800" b="1" dirty="0">
                <a:latin typeface="Arial"/>
                <a:cs typeface="Arial"/>
              </a:rPr>
              <a:t>– </a:t>
            </a:r>
            <a:r>
              <a:rPr sz="2800" b="1" spc="-55" dirty="0">
                <a:latin typeface="Arial"/>
                <a:cs typeface="Arial"/>
              </a:rPr>
              <a:t>Java </a:t>
            </a:r>
            <a:r>
              <a:rPr sz="2800" b="1" spc="-75" dirty="0">
                <a:latin typeface="Arial"/>
                <a:cs typeface="Arial"/>
              </a:rPr>
              <a:t>vs.</a:t>
            </a:r>
            <a:r>
              <a:rPr sz="2800" b="1" spc="125" dirty="0">
                <a:latin typeface="Arial"/>
                <a:cs typeface="Arial"/>
              </a:rPr>
              <a:t> </a:t>
            </a:r>
            <a:r>
              <a:rPr sz="2800" b="1" spc="-90" dirty="0">
                <a:latin typeface="Arial"/>
                <a:cs typeface="Arial"/>
              </a:rPr>
              <a:t>Python</a:t>
            </a:r>
            <a:endParaRPr sz="2800" dirty="0">
              <a:latin typeface="Arial"/>
              <a:cs typeface="Arial"/>
            </a:endParaRPr>
          </a:p>
        </p:txBody>
      </p:sp>
      <p:sp>
        <p:nvSpPr>
          <p:cNvPr id="3" name="object 3"/>
          <p:cNvSpPr txBox="1"/>
          <p:nvPr/>
        </p:nvSpPr>
        <p:spPr>
          <a:xfrm>
            <a:off x="573095" y="2420960"/>
            <a:ext cx="8570905" cy="2722540"/>
          </a:xfrm>
          <a:prstGeom prst="rect">
            <a:avLst/>
          </a:prstGeom>
        </p:spPr>
        <p:txBody>
          <a:bodyPr vert="horz" wrap="square" lIns="0" tIns="44450" rIns="0" bIns="0" rtlCol="0">
            <a:spAutoFit/>
          </a:bodyPr>
          <a:lstStyle/>
          <a:p>
            <a:pPr marL="680720" algn="ctr">
              <a:lnSpc>
                <a:spcPct val="100000"/>
              </a:lnSpc>
              <a:spcBef>
                <a:spcPts val="350"/>
              </a:spcBef>
            </a:pPr>
            <a:r>
              <a:rPr sz="1400" dirty="0">
                <a:latin typeface="Arial"/>
                <a:cs typeface="Arial"/>
              </a:rPr>
              <a:t>y =</a:t>
            </a:r>
            <a:r>
              <a:rPr sz="1400" spc="-15" dirty="0">
                <a:latin typeface="Arial"/>
                <a:cs typeface="Arial"/>
              </a:rPr>
              <a:t> </a:t>
            </a:r>
            <a:r>
              <a:rPr sz="1400" spc="-20" dirty="0">
                <a:latin typeface="Arial"/>
                <a:cs typeface="Arial"/>
              </a:rPr>
              <a:t>x;</a:t>
            </a:r>
            <a:endParaRPr sz="1400" dirty="0">
              <a:latin typeface="Arial"/>
              <a:cs typeface="Arial"/>
            </a:endParaRPr>
          </a:p>
          <a:p>
            <a:pPr marL="298450" indent="-285750">
              <a:lnSpc>
                <a:spcPts val="2365"/>
              </a:lnSpc>
              <a:spcBef>
                <a:spcPts val="420"/>
              </a:spcBef>
              <a:buFont typeface="Wingdings" panose="05000000000000000000" pitchFamily="2" charset="2"/>
              <a:buChar char="q"/>
            </a:pPr>
            <a:r>
              <a:rPr sz="1300" spc="-5" dirty="0">
                <a:solidFill>
                  <a:srgbClr val="253138"/>
                </a:solidFill>
                <a:latin typeface="Arial"/>
                <a:cs typeface="Arial"/>
              </a:rPr>
              <a:t>If statement için birden fazla satır olunca </a:t>
            </a:r>
            <a:r>
              <a:rPr sz="1300" spc="-10" dirty="0">
                <a:solidFill>
                  <a:srgbClr val="253138"/>
                </a:solidFill>
                <a:latin typeface="Arial"/>
                <a:cs typeface="Arial"/>
              </a:rPr>
              <a:t>Java’da parantez var </a:t>
            </a:r>
            <a:r>
              <a:rPr sz="1300" spc="-5" dirty="0">
                <a:solidFill>
                  <a:srgbClr val="253138"/>
                </a:solidFill>
                <a:latin typeface="Arial"/>
                <a:cs typeface="Arial"/>
              </a:rPr>
              <a:t>iken </a:t>
            </a:r>
            <a:r>
              <a:rPr sz="1300" spc="-10" dirty="0" err="1">
                <a:solidFill>
                  <a:srgbClr val="253138"/>
                </a:solidFill>
                <a:latin typeface="Arial"/>
                <a:cs typeface="Arial"/>
              </a:rPr>
              <a:t>Python’da</a:t>
            </a:r>
            <a:r>
              <a:rPr sz="1300" spc="-5" dirty="0">
                <a:solidFill>
                  <a:srgbClr val="253138"/>
                </a:solidFill>
                <a:latin typeface="Arial"/>
                <a:cs typeface="Arial"/>
              </a:rPr>
              <a:t> </a:t>
            </a:r>
            <a:r>
              <a:rPr sz="1300" spc="-10" dirty="0" err="1">
                <a:solidFill>
                  <a:srgbClr val="253138"/>
                </a:solidFill>
                <a:latin typeface="Arial"/>
                <a:cs typeface="Arial"/>
              </a:rPr>
              <a:t>yoktur</a:t>
            </a:r>
            <a:r>
              <a:rPr sz="1300" spc="-10" dirty="0">
                <a:solidFill>
                  <a:srgbClr val="253138"/>
                </a:solidFill>
                <a:latin typeface="Arial"/>
                <a:cs typeface="Arial"/>
              </a:rPr>
              <a:t>.</a:t>
            </a:r>
            <a:endParaRPr lang="tr-TR" sz="1300" dirty="0">
              <a:latin typeface="Arial"/>
              <a:cs typeface="Arial"/>
            </a:endParaRPr>
          </a:p>
          <a:p>
            <a:pPr marL="298450" indent="-285750">
              <a:lnSpc>
                <a:spcPts val="2365"/>
              </a:lnSpc>
              <a:spcBef>
                <a:spcPts val="420"/>
              </a:spcBef>
              <a:buFont typeface="Wingdings" panose="05000000000000000000" pitchFamily="2" charset="2"/>
              <a:buChar char="q"/>
            </a:pPr>
            <a:r>
              <a:rPr sz="1300" spc="-10" dirty="0" err="1">
                <a:solidFill>
                  <a:srgbClr val="253138"/>
                </a:solidFill>
                <a:latin typeface="Arial"/>
                <a:cs typeface="Arial"/>
              </a:rPr>
              <a:t>Java’da</a:t>
            </a:r>
            <a:r>
              <a:rPr sz="1300" spc="-10" dirty="0">
                <a:solidFill>
                  <a:srgbClr val="253138"/>
                </a:solidFill>
                <a:latin typeface="Arial"/>
                <a:cs typeface="Arial"/>
              </a:rPr>
              <a:t> </a:t>
            </a:r>
            <a:r>
              <a:rPr sz="1300" spc="-5" dirty="0">
                <a:solidFill>
                  <a:srgbClr val="253138"/>
                </a:solidFill>
                <a:latin typeface="Arial"/>
                <a:cs typeface="Arial"/>
              </a:rPr>
              <a:t>karşılaştırma </a:t>
            </a:r>
            <a:r>
              <a:rPr sz="1300" spc="-10" dirty="0">
                <a:solidFill>
                  <a:srgbClr val="253138"/>
                </a:solidFill>
                <a:latin typeface="Arial"/>
                <a:cs typeface="Arial"/>
              </a:rPr>
              <a:t>işlemi </a:t>
            </a:r>
            <a:r>
              <a:rPr sz="1300" spc="-5" dirty="0">
                <a:solidFill>
                  <a:srgbClr val="253138"/>
                </a:solidFill>
                <a:latin typeface="Arial"/>
                <a:cs typeface="Arial"/>
              </a:rPr>
              <a:t>parantezler </a:t>
            </a:r>
            <a:r>
              <a:rPr sz="1300" spc="-10" dirty="0" err="1">
                <a:solidFill>
                  <a:srgbClr val="253138"/>
                </a:solidFill>
                <a:latin typeface="Arial"/>
                <a:cs typeface="Arial"/>
              </a:rPr>
              <a:t>arasına</a:t>
            </a:r>
            <a:r>
              <a:rPr sz="1300" spc="-160" dirty="0">
                <a:solidFill>
                  <a:srgbClr val="253138"/>
                </a:solidFill>
                <a:latin typeface="Arial"/>
                <a:cs typeface="Arial"/>
              </a:rPr>
              <a:t> </a:t>
            </a:r>
            <a:r>
              <a:rPr sz="1300" spc="-10" dirty="0" err="1">
                <a:solidFill>
                  <a:srgbClr val="253138"/>
                </a:solidFill>
                <a:latin typeface="Arial"/>
                <a:cs typeface="Arial"/>
              </a:rPr>
              <a:t>yazılır</a:t>
            </a:r>
            <a:r>
              <a:rPr sz="1300" spc="-10" dirty="0">
                <a:solidFill>
                  <a:srgbClr val="253138"/>
                </a:solidFill>
                <a:latin typeface="Arial"/>
                <a:cs typeface="Arial"/>
              </a:rPr>
              <a:t>.</a:t>
            </a:r>
            <a:endParaRPr lang="tr-TR" sz="1300" dirty="0">
              <a:latin typeface="Arial"/>
              <a:cs typeface="Arial"/>
            </a:endParaRPr>
          </a:p>
          <a:p>
            <a:pPr marL="298450" indent="-285750">
              <a:lnSpc>
                <a:spcPts val="2365"/>
              </a:lnSpc>
              <a:spcBef>
                <a:spcPts val="420"/>
              </a:spcBef>
              <a:buFont typeface="Wingdings" panose="05000000000000000000" pitchFamily="2" charset="2"/>
              <a:buChar char="q"/>
            </a:pPr>
            <a:r>
              <a:rPr sz="1300" spc="-10" dirty="0" err="1">
                <a:solidFill>
                  <a:srgbClr val="253138"/>
                </a:solidFill>
                <a:latin typeface="Arial"/>
                <a:cs typeface="Arial"/>
              </a:rPr>
              <a:t>Python’da</a:t>
            </a:r>
            <a:r>
              <a:rPr sz="1300" spc="-10" dirty="0">
                <a:solidFill>
                  <a:srgbClr val="253138"/>
                </a:solidFill>
                <a:latin typeface="Arial"/>
                <a:cs typeface="Arial"/>
              </a:rPr>
              <a:t> </a:t>
            </a:r>
            <a:r>
              <a:rPr sz="1300" spc="-5" dirty="0">
                <a:solidFill>
                  <a:srgbClr val="253138"/>
                </a:solidFill>
                <a:latin typeface="Arial"/>
                <a:cs typeface="Arial"/>
              </a:rPr>
              <a:t>şarttan sonra </a:t>
            </a:r>
            <a:r>
              <a:rPr sz="1300" spc="-10" dirty="0">
                <a:solidFill>
                  <a:srgbClr val="253138"/>
                </a:solidFill>
                <a:latin typeface="Arial"/>
                <a:cs typeface="Arial"/>
              </a:rPr>
              <a:t>blok bölümü </a:t>
            </a:r>
            <a:r>
              <a:rPr sz="1300" spc="-5" dirty="0">
                <a:solidFill>
                  <a:srgbClr val="253138"/>
                </a:solidFill>
                <a:latin typeface="Arial"/>
                <a:cs typeface="Arial"/>
              </a:rPr>
              <a:t>başlarken ‘:’</a:t>
            </a:r>
            <a:r>
              <a:rPr sz="1300" spc="-160" dirty="0">
                <a:solidFill>
                  <a:srgbClr val="253138"/>
                </a:solidFill>
                <a:latin typeface="Arial"/>
                <a:cs typeface="Arial"/>
              </a:rPr>
              <a:t> </a:t>
            </a:r>
            <a:r>
              <a:rPr sz="1300" spc="-5" dirty="0" err="1">
                <a:solidFill>
                  <a:srgbClr val="253138"/>
                </a:solidFill>
                <a:latin typeface="Arial"/>
                <a:cs typeface="Arial"/>
              </a:rPr>
              <a:t>kullanılır</a:t>
            </a:r>
            <a:r>
              <a:rPr sz="1300" spc="-5" dirty="0">
                <a:solidFill>
                  <a:srgbClr val="253138"/>
                </a:solidFill>
                <a:latin typeface="Arial"/>
                <a:cs typeface="Arial"/>
              </a:rPr>
              <a:t>.</a:t>
            </a:r>
            <a:endParaRPr lang="tr-TR" sz="1300" dirty="0">
              <a:latin typeface="Arial"/>
              <a:cs typeface="Arial"/>
            </a:endParaRPr>
          </a:p>
          <a:p>
            <a:pPr marL="298450" indent="-285750">
              <a:lnSpc>
                <a:spcPts val="2365"/>
              </a:lnSpc>
              <a:spcBef>
                <a:spcPts val="420"/>
              </a:spcBef>
              <a:buFont typeface="Wingdings" panose="05000000000000000000" pitchFamily="2" charset="2"/>
              <a:buChar char="q"/>
            </a:pPr>
            <a:r>
              <a:rPr sz="1300" spc="-5" dirty="0" err="1">
                <a:solidFill>
                  <a:srgbClr val="253138"/>
                </a:solidFill>
                <a:latin typeface="Arial"/>
                <a:cs typeface="Arial"/>
              </a:rPr>
              <a:t>Görüldüğü</a:t>
            </a:r>
            <a:r>
              <a:rPr sz="1300" spc="-5" dirty="0">
                <a:solidFill>
                  <a:srgbClr val="253138"/>
                </a:solidFill>
                <a:latin typeface="Arial"/>
                <a:cs typeface="Arial"/>
              </a:rPr>
              <a:t> gibi söz </a:t>
            </a:r>
            <a:r>
              <a:rPr sz="1300" spc="-10" dirty="0">
                <a:solidFill>
                  <a:srgbClr val="253138"/>
                </a:solidFill>
                <a:latin typeface="Arial"/>
                <a:cs typeface="Arial"/>
              </a:rPr>
              <a:t>dizimleri </a:t>
            </a:r>
            <a:r>
              <a:rPr sz="1300" spc="-5" dirty="0">
                <a:solidFill>
                  <a:srgbClr val="253138"/>
                </a:solidFill>
                <a:latin typeface="Arial"/>
                <a:cs typeface="Arial"/>
              </a:rPr>
              <a:t>arasında </a:t>
            </a:r>
            <a:r>
              <a:rPr sz="1300" spc="-10" dirty="0">
                <a:solidFill>
                  <a:srgbClr val="253138"/>
                </a:solidFill>
                <a:latin typeface="Arial"/>
                <a:cs typeface="Arial"/>
              </a:rPr>
              <a:t>ufak </a:t>
            </a:r>
            <a:r>
              <a:rPr sz="1300" spc="-5" dirty="0" err="1">
                <a:solidFill>
                  <a:srgbClr val="253138"/>
                </a:solidFill>
                <a:latin typeface="Arial"/>
                <a:cs typeface="Arial"/>
              </a:rPr>
              <a:t>farklılıklar</a:t>
            </a:r>
            <a:r>
              <a:rPr sz="1300" spc="-155" dirty="0">
                <a:solidFill>
                  <a:srgbClr val="253138"/>
                </a:solidFill>
                <a:latin typeface="Arial"/>
                <a:cs typeface="Arial"/>
              </a:rPr>
              <a:t> </a:t>
            </a:r>
            <a:r>
              <a:rPr sz="1300" spc="-10" dirty="0" err="1">
                <a:solidFill>
                  <a:srgbClr val="253138"/>
                </a:solidFill>
                <a:latin typeface="Arial"/>
                <a:cs typeface="Arial"/>
              </a:rPr>
              <a:t>olabilir</a:t>
            </a:r>
            <a:r>
              <a:rPr sz="1300" spc="-10" dirty="0">
                <a:solidFill>
                  <a:srgbClr val="253138"/>
                </a:solidFill>
                <a:latin typeface="Arial"/>
                <a:cs typeface="Arial"/>
              </a:rPr>
              <a:t>.</a:t>
            </a:r>
            <a:endParaRPr lang="tr-TR" sz="1300" dirty="0">
              <a:latin typeface="Arial"/>
              <a:cs typeface="Arial"/>
            </a:endParaRPr>
          </a:p>
          <a:p>
            <a:pPr marL="298450" indent="-285750">
              <a:lnSpc>
                <a:spcPts val="2365"/>
              </a:lnSpc>
              <a:spcBef>
                <a:spcPts val="420"/>
              </a:spcBef>
              <a:buFont typeface="Wingdings" panose="05000000000000000000" pitchFamily="2" charset="2"/>
              <a:buChar char="q"/>
            </a:pPr>
            <a:r>
              <a:rPr sz="1300" spc="-5" dirty="0" err="1">
                <a:solidFill>
                  <a:srgbClr val="253138"/>
                </a:solidFill>
                <a:latin typeface="Arial"/>
                <a:cs typeface="Arial"/>
              </a:rPr>
              <a:t>Bir</a:t>
            </a:r>
            <a:r>
              <a:rPr sz="1300" spc="-5" dirty="0">
                <a:solidFill>
                  <a:srgbClr val="253138"/>
                </a:solidFill>
                <a:latin typeface="Arial"/>
                <a:cs typeface="Arial"/>
              </a:rPr>
              <a:t> önceki BNF sözdizimi </a:t>
            </a:r>
            <a:r>
              <a:rPr sz="1300" spc="-10" dirty="0">
                <a:solidFill>
                  <a:srgbClr val="253138"/>
                </a:solidFill>
                <a:latin typeface="Arial"/>
                <a:cs typeface="Arial"/>
              </a:rPr>
              <a:t>hangi programlama diline uygundur? </a:t>
            </a:r>
            <a:r>
              <a:rPr sz="1300" spc="-5" dirty="0">
                <a:solidFill>
                  <a:srgbClr val="253138"/>
                </a:solidFill>
                <a:latin typeface="Arial"/>
                <a:cs typeface="Arial"/>
              </a:rPr>
              <a:t>Bu BNF sözdizimi </a:t>
            </a:r>
            <a:r>
              <a:rPr sz="1300" spc="-10" dirty="0">
                <a:solidFill>
                  <a:srgbClr val="253138"/>
                </a:solidFill>
                <a:latin typeface="Arial"/>
                <a:cs typeface="Arial"/>
              </a:rPr>
              <a:t>Java hariç hangi  programlama </a:t>
            </a:r>
            <a:r>
              <a:rPr sz="1300" spc="-5" dirty="0" err="1">
                <a:solidFill>
                  <a:srgbClr val="253138"/>
                </a:solidFill>
                <a:latin typeface="Arial"/>
                <a:cs typeface="Arial"/>
              </a:rPr>
              <a:t>dillerinde</a:t>
            </a:r>
            <a:r>
              <a:rPr sz="1300" spc="80" dirty="0">
                <a:solidFill>
                  <a:srgbClr val="253138"/>
                </a:solidFill>
                <a:latin typeface="Arial"/>
                <a:cs typeface="Arial"/>
              </a:rPr>
              <a:t> </a:t>
            </a:r>
            <a:r>
              <a:rPr sz="1300" spc="-10" dirty="0" err="1">
                <a:solidFill>
                  <a:srgbClr val="253138"/>
                </a:solidFill>
                <a:latin typeface="Arial"/>
                <a:cs typeface="Arial"/>
              </a:rPr>
              <a:t>kullanılır</a:t>
            </a:r>
            <a:r>
              <a:rPr sz="1300" spc="-10" dirty="0">
                <a:solidFill>
                  <a:srgbClr val="253138"/>
                </a:solidFill>
                <a:latin typeface="Arial"/>
                <a:cs typeface="Arial"/>
              </a:rPr>
              <a:t>?</a:t>
            </a:r>
            <a:endParaRPr lang="tr-TR" sz="1300" dirty="0">
              <a:latin typeface="Arial"/>
              <a:cs typeface="Arial"/>
            </a:endParaRPr>
          </a:p>
          <a:p>
            <a:pPr marL="298450" indent="-285750">
              <a:lnSpc>
                <a:spcPts val="2365"/>
              </a:lnSpc>
              <a:spcBef>
                <a:spcPts val="420"/>
              </a:spcBef>
              <a:buFont typeface="Wingdings" panose="05000000000000000000" pitchFamily="2" charset="2"/>
              <a:buChar char="q"/>
            </a:pPr>
            <a:r>
              <a:rPr sz="1300" spc="-5" dirty="0">
                <a:solidFill>
                  <a:srgbClr val="253138"/>
                </a:solidFill>
                <a:latin typeface="Arial"/>
                <a:cs typeface="Arial"/>
              </a:rPr>
              <a:t>BNF basit </a:t>
            </a:r>
            <a:r>
              <a:rPr sz="1300" spc="-10" dirty="0">
                <a:solidFill>
                  <a:srgbClr val="253138"/>
                </a:solidFill>
                <a:latin typeface="Arial"/>
                <a:cs typeface="Arial"/>
              </a:rPr>
              <a:t>olmasına </a:t>
            </a:r>
            <a:r>
              <a:rPr sz="1300" spc="-5" dirty="0">
                <a:solidFill>
                  <a:srgbClr val="253138"/>
                </a:solidFill>
                <a:latin typeface="Arial"/>
                <a:cs typeface="Arial"/>
              </a:rPr>
              <a:t>rağmen, </a:t>
            </a:r>
            <a:r>
              <a:rPr sz="1300" spc="-10" dirty="0">
                <a:solidFill>
                  <a:srgbClr val="253138"/>
                </a:solidFill>
                <a:latin typeface="Arial"/>
                <a:cs typeface="Arial"/>
              </a:rPr>
              <a:t>neredeyse </a:t>
            </a:r>
            <a:r>
              <a:rPr sz="1300" spc="-5" dirty="0">
                <a:solidFill>
                  <a:srgbClr val="253138"/>
                </a:solidFill>
                <a:latin typeface="Arial"/>
                <a:cs typeface="Arial"/>
              </a:rPr>
              <a:t>tüm programlama dilleri sözdizimini </a:t>
            </a:r>
            <a:r>
              <a:rPr sz="1300" spc="-10" dirty="0">
                <a:solidFill>
                  <a:srgbClr val="253138"/>
                </a:solidFill>
                <a:latin typeface="Arial"/>
                <a:cs typeface="Arial"/>
              </a:rPr>
              <a:t>tanımlamak için  yeterince</a:t>
            </a:r>
            <a:r>
              <a:rPr sz="1300" spc="40" dirty="0">
                <a:solidFill>
                  <a:srgbClr val="253138"/>
                </a:solidFill>
                <a:latin typeface="Arial"/>
                <a:cs typeface="Arial"/>
              </a:rPr>
              <a:t> </a:t>
            </a:r>
            <a:r>
              <a:rPr sz="1300" spc="-5" dirty="0">
                <a:solidFill>
                  <a:srgbClr val="253138"/>
                </a:solidFill>
                <a:latin typeface="Arial"/>
                <a:cs typeface="Arial"/>
              </a:rPr>
              <a:t>güçlüdür.</a:t>
            </a:r>
            <a:endParaRPr sz="1300" dirty="0">
              <a:latin typeface="Arial"/>
              <a:cs typeface="Arial"/>
            </a:endParaRPr>
          </a:p>
        </p:txBody>
      </p:sp>
      <p:graphicFrame>
        <p:nvGraphicFramePr>
          <p:cNvPr id="4" name="object 4"/>
          <p:cNvGraphicFramePr>
            <a:graphicFrameLocks noGrp="1"/>
          </p:cNvGraphicFramePr>
          <p:nvPr>
            <p:extLst>
              <p:ext uri="{D42A27DB-BD31-4B8C-83A1-F6EECF244321}">
                <p14:modId xmlns:p14="http://schemas.microsoft.com/office/powerpoint/2010/main" val="923275556"/>
              </p:ext>
            </p:extLst>
          </p:nvPr>
        </p:nvGraphicFramePr>
        <p:xfrm>
          <a:off x="381000" y="653902"/>
          <a:ext cx="8101584" cy="1917459"/>
        </p:xfrm>
        <a:graphic>
          <a:graphicData uri="http://schemas.openxmlformats.org/drawingml/2006/table">
            <a:tbl>
              <a:tblPr firstRow="1" bandRow="1">
                <a:tableStyleId>{2D5ABB26-0587-4C30-8999-92F81FD0307C}</a:tableStyleId>
              </a:tblPr>
              <a:tblGrid>
                <a:gridCol w="2149475">
                  <a:extLst>
                    <a:ext uri="{9D8B030D-6E8A-4147-A177-3AD203B41FA5}">
                      <a16:colId xmlns:a16="http://schemas.microsoft.com/office/drawing/2014/main" val="20000"/>
                    </a:ext>
                  </a:extLst>
                </a:gridCol>
                <a:gridCol w="1388745">
                  <a:extLst>
                    <a:ext uri="{9D8B030D-6E8A-4147-A177-3AD203B41FA5}">
                      <a16:colId xmlns:a16="http://schemas.microsoft.com/office/drawing/2014/main" val="20001"/>
                    </a:ext>
                  </a:extLst>
                </a:gridCol>
                <a:gridCol w="3098164">
                  <a:extLst>
                    <a:ext uri="{9D8B030D-6E8A-4147-A177-3AD203B41FA5}">
                      <a16:colId xmlns:a16="http://schemas.microsoft.com/office/drawing/2014/main" val="20002"/>
                    </a:ext>
                  </a:extLst>
                </a:gridCol>
                <a:gridCol w="1465200">
                  <a:extLst>
                    <a:ext uri="{9D8B030D-6E8A-4147-A177-3AD203B41FA5}">
                      <a16:colId xmlns:a16="http://schemas.microsoft.com/office/drawing/2014/main" val="20003"/>
                    </a:ext>
                  </a:extLst>
                </a:gridCol>
              </a:tblGrid>
              <a:tr h="329644">
                <a:tc>
                  <a:txBody>
                    <a:bodyPr/>
                    <a:lstStyle/>
                    <a:p>
                      <a:pPr marL="31750">
                        <a:lnSpc>
                          <a:spcPts val="1550"/>
                        </a:lnSpc>
                      </a:pPr>
                      <a:r>
                        <a:rPr sz="1400" b="1" spc="-5" dirty="0">
                          <a:latin typeface="Arial"/>
                          <a:cs typeface="Arial"/>
                        </a:rPr>
                        <a:t>Java</a:t>
                      </a:r>
                      <a:endParaRPr sz="1400">
                        <a:latin typeface="Arial"/>
                        <a:cs typeface="Arial"/>
                      </a:endParaRPr>
                    </a:p>
                  </a:txBody>
                  <a:tcPr marL="0" marR="0" marT="0" marB="0"/>
                </a:tc>
                <a:tc>
                  <a:txBody>
                    <a:bodyPr/>
                    <a:lstStyle/>
                    <a:p>
                      <a:pPr marL="242570">
                        <a:lnSpc>
                          <a:spcPct val="100000"/>
                        </a:lnSpc>
                        <a:spcBef>
                          <a:spcPts val="65"/>
                        </a:spcBef>
                      </a:pPr>
                      <a:r>
                        <a:rPr sz="1400" b="1" spc="-15" dirty="0">
                          <a:latin typeface="Arial"/>
                          <a:cs typeface="Arial"/>
                        </a:rPr>
                        <a:t>Python</a:t>
                      </a:r>
                      <a:endParaRPr sz="1400" dirty="0">
                        <a:latin typeface="Arial"/>
                        <a:cs typeface="Arial"/>
                      </a:endParaRPr>
                    </a:p>
                  </a:txBody>
                  <a:tcPr marL="0" marR="0" marT="8255" marB="0"/>
                </a:tc>
                <a:tc>
                  <a:txBody>
                    <a:bodyPr/>
                    <a:lstStyle/>
                    <a:p>
                      <a:pPr marL="466725">
                        <a:lnSpc>
                          <a:spcPts val="1555"/>
                        </a:lnSpc>
                      </a:pPr>
                      <a:r>
                        <a:rPr sz="1400" b="1" spc="-5" dirty="0">
                          <a:latin typeface="Arial"/>
                          <a:cs typeface="Arial"/>
                        </a:rPr>
                        <a:t>Java</a:t>
                      </a:r>
                      <a:endParaRPr sz="1400" dirty="0">
                        <a:latin typeface="Arial"/>
                        <a:cs typeface="Arial"/>
                      </a:endParaRPr>
                    </a:p>
                  </a:txBody>
                  <a:tcPr marL="0" marR="0" marT="0" marB="0"/>
                </a:tc>
                <a:tc>
                  <a:txBody>
                    <a:bodyPr/>
                    <a:lstStyle/>
                    <a:p>
                      <a:pPr marL="382905">
                        <a:lnSpc>
                          <a:spcPts val="1555"/>
                        </a:lnSpc>
                      </a:pPr>
                      <a:r>
                        <a:rPr sz="1400" b="1" spc="-15" dirty="0">
                          <a:latin typeface="Arial"/>
                          <a:cs typeface="Arial"/>
                        </a:rPr>
                        <a:t>Python</a:t>
                      </a:r>
                      <a:endParaRPr sz="1400" dirty="0">
                        <a:latin typeface="Arial"/>
                        <a:cs typeface="Arial"/>
                      </a:endParaRPr>
                    </a:p>
                  </a:txBody>
                  <a:tcPr marL="0" marR="0" marT="0" marB="0"/>
                </a:tc>
                <a:extLst>
                  <a:ext uri="{0D108BD9-81ED-4DB2-BD59-A6C34878D82A}">
                    <a16:rowId xmlns:a16="http://schemas.microsoft.com/office/drawing/2014/main" val="10000"/>
                  </a:ext>
                </a:extLst>
              </a:tr>
              <a:tr h="324120">
                <a:tc>
                  <a:txBody>
                    <a:bodyPr/>
                    <a:lstStyle/>
                    <a:p>
                      <a:pPr marL="31750">
                        <a:lnSpc>
                          <a:spcPct val="100000"/>
                        </a:lnSpc>
                        <a:spcBef>
                          <a:spcPts val="665"/>
                        </a:spcBef>
                      </a:pPr>
                      <a:r>
                        <a:rPr sz="1400" spc="-5" dirty="0">
                          <a:latin typeface="Arial"/>
                          <a:cs typeface="Arial"/>
                        </a:rPr>
                        <a:t>if </a:t>
                      </a:r>
                      <a:r>
                        <a:rPr sz="1400" dirty="0">
                          <a:latin typeface="Arial"/>
                          <a:cs typeface="Arial"/>
                        </a:rPr>
                        <a:t>(x &gt; </a:t>
                      </a:r>
                      <a:r>
                        <a:rPr sz="1400" spc="-5" dirty="0">
                          <a:latin typeface="Arial"/>
                          <a:cs typeface="Arial"/>
                        </a:rPr>
                        <a:t>3)</a:t>
                      </a:r>
                      <a:r>
                        <a:rPr sz="1400" spc="-50" dirty="0">
                          <a:latin typeface="Arial"/>
                          <a:cs typeface="Arial"/>
                        </a:rPr>
                        <a:t> </a:t>
                      </a:r>
                      <a:r>
                        <a:rPr sz="1400" dirty="0">
                          <a:latin typeface="Arial"/>
                          <a:cs typeface="Arial"/>
                        </a:rPr>
                        <a:t>{</a:t>
                      </a:r>
                    </a:p>
                  </a:txBody>
                  <a:tcPr marL="0" marR="0" marT="84455" marB="0"/>
                </a:tc>
                <a:tc>
                  <a:txBody>
                    <a:bodyPr/>
                    <a:lstStyle/>
                    <a:p>
                      <a:pPr marL="242570">
                        <a:lnSpc>
                          <a:spcPts val="1555"/>
                        </a:lnSpc>
                        <a:spcBef>
                          <a:spcPts val="865"/>
                        </a:spcBef>
                      </a:pPr>
                      <a:r>
                        <a:rPr sz="1400" spc="-5" dirty="0">
                          <a:latin typeface="Arial"/>
                          <a:cs typeface="Arial"/>
                        </a:rPr>
                        <a:t>if </a:t>
                      </a:r>
                      <a:r>
                        <a:rPr sz="1400" dirty="0">
                          <a:latin typeface="Arial"/>
                          <a:cs typeface="Arial"/>
                        </a:rPr>
                        <a:t>x &gt;</a:t>
                      </a:r>
                      <a:r>
                        <a:rPr sz="1400" spc="-40" dirty="0">
                          <a:latin typeface="Arial"/>
                          <a:cs typeface="Arial"/>
                        </a:rPr>
                        <a:t> </a:t>
                      </a:r>
                      <a:r>
                        <a:rPr sz="1400" spc="-5" dirty="0">
                          <a:latin typeface="Arial"/>
                          <a:cs typeface="Arial"/>
                        </a:rPr>
                        <a:t>3:</a:t>
                      </a:r>
                      <a:endParaRPr sz="1400" dirty="0">
                        <a:latin typeface="Arial"/>
                        <a:cs typeface="Arial"/>
                      </a:endParaRPr>
                    </a:p>
                  </a:txBody>
                  <a:tcPr marL="0" marR="0" marT="109855" marB="0"/>
                </a:tc>
                <a:tc>
                  <a:txBody>
                    <a:bodyPr/>
                    <a:lstStyle/>
                    <a:p>
                      <a:pPr marL="466725">
                        <a:lnSpc>
                          <a:spcPct val="100000"/>
                        </a:lnSpc>
                        <a:spcBef>
                          <a:spcPts val="670"/>
                        </a:spcBef>
                      </a:pPr>
                      <a:r>
                        <a:rPr sz="1400" spc="-5" dirty="0">
                          <a:latin typeface="Arial"/>
                          <a:cs typeface="Arial"/>
                        </a:rPr>
                        <a:t>if </a:t>
                      </a:r>
                      <a:r>
                        <a:rPr sz="1400" dirty="0">
                          <a:latin typeface="Arial"/>
                          <a:cs typeface="Arial"/>
                        </a:rPr>
                        <a:t>(x &gt; </a:t>
                      </a:r>
                      <a:r>
                        <a:rPr sz="1400" spc="-5" dirty="0">
                          <a:latin typeface="Arial"/>
                          <a:cs typeface="Arial"/>
                        </a:rPr>
                        <a:t>3)</a:t>
                      </a:r>
                      <a:r>
                        <a:rPr sz="1400" spc="-50" dirty="0">
                          <a:latin typeface="Arial"/>
                          <a:cs typeface="Arial"/>
                        </a:rPr>
                        <a:t> </a:t>
                      </a:r>
                      <a:r>
                        <a:rPr sz="1400" dirty="0">
                          <a:latin typeface="Arial"/>
                          <a:cs typeface="Arial"/>
                        </a:rPr>
                        <a:t>{</a:t>
                      </a:r>
                    </a:p>
                  </a:txBody>
                  <a:tcPr marL="0" marR="0" marT="85090" marB="0"/>
                </a:tc>
                <a:tc>
                  <a:txBody>
                    <a:bodyPr/>
                    <a:lstStyle/>
                    <a:p>
                      <a:pPr marL="382905">
                        <a:lnSpc>
                          <a:spcPct val="100000"/>
                        </a:lnSpc>
                        <a:spcBef>
                          <a:spcPts val="670"/>
                        </a:spcBef>
                      </a:pPr>
                      <a:r>
                        <a:rPr sz="1400" spc="-5" dirty="0">
                          <a:latin typeface="Arial"/>
                          <a:cs typeface="Arial"/>
                        </a:rPr>
                        <a:t>if </a:t>
                      </a:r>
                      <a:r>
                        <a:rPr sz="1400" dirty="0">
                          <a:latin typeface="Arial"/>
                          <a:cs typeface="Arial"/>
                        </a:rPr>
                        <a:t>x &gt;</a:t>
                      </a:r>
                      <a:r>
                        <a:rPr sz="1400" spc="-40" dirty="0">
                          <a:latin typeface="Arial"/>
                          <a:cs typeface="Arial"/>
                        </a:rPr>
                        <a:t> </a:t>
                      </a:r>
                      <a:r>
                        <a:rPr sz="1400" spc="-5" dirty="0">
                          <a:latin typeface="Arial"/>
                          <a:cs typeface="Arial"/>
                        </a:rPr>
                        <a:t>3:</a:t>
                      </a:r>
                      <a:endParaRPr sz="1400">
                        <a:latin typeface="Arial"/>
                        <a:cs typeface="Arial"/>
                      </a:endParaRPr>
                    </a:p>
                  </a:txBody>
                  <a:tcPr marL="0" marR="0" marT="85090" marB="0"/>
                </a:tc>
                <a:extLst>
                  <a:ext uri="{0D108BD9-81ED-4DB2-BD59-A6C34878D82A}">
                    <a16:rowId xmlns:a16="http://schemas.microsoft.com/office/drawing/2014/main" val="10001"/>
                  </a:ext>
                </a:extLst>
              </a:tr>
              <a:tr h="216140">
                <a:tc>
                  <a:txBody>
                    <a:bodyPr/>
                    <a:lstStyle/>
                    <a:p>
                      <a:pPr marL="229235">
                        <a:lnSpc>
                          <a:spcPts val="1510"/>
                        </a:lnSpc>
                      </a:pPr>
                      <a:r>
                        <a:rPr sz="1400" dirty="0">
                          <a:latin typeface="Arial"/>
                          <a:cs typeface="Arial"/>
                        </a:rPr>
                        <a:t>x -=</a:t>
                      </a:r>
                      <a:r>
                        <a:rPr sz="1400" spc="-50" dirty="0">
                          <a:latin typeface="Arial"/>
                          <a:cs typeface="Arial"/>
                        </a:rPr>
                        <a:t> </a:t>
                      </a:r>
                      <a:r>
                        <a:rPr sz="1400" spc="-5" dirty="0">
                          <a:latin typeface="Arial"/>
                          <a:cs typeface="Arial"/>
                        </a:rPr>
                        <a:t>2;</a:t>
                      </a:r>
                      <a:endParaRPr sz="1400" dirty="0">
                        <a:latin typeface="Arial"/>
                        <a:cs typeface="Arial"/>
                      </a:endParaRPr>
                    </a:p>
                  </a:txBody>
                  <a:tcPr marL="0" marR="0" marT="0" marB="0"/>
                </a:tc>
                <a:tc>
                  <a:txBody>
                    <a:bodyPr/>
                    <a:lstStyle/>
                    <a:p>
                      <a:pPr marR="493395" algn="r">
                        <a:lnSpc>
                          <a:spcPts val="1555"/>
                        </a:lnSpc>
                        <a:spcBef>
                          <a:spcPts val="25"/>
                        </a:spcBef>
                      </a:pPr>
                      <a:r>
                        <a:rPr sz="1400" dirty="0">
                          <a:latin typeface="Arial"/>
                          <a:cs typeface="Arial"/>
                        </a:rPr>
                        <a:t>x -=</a:t>
                      </a:r>
                      <a:r>
                        <a:rPr sz="1400" spc="-135" dirty="0">
                          <a:latin typeface="Arial"/>
                          <a:cs typeface="Arial"/>
                        </a:rPr>
                        <a:t> </a:t>
                      </a:r>
                      <a:r>
                        <a:rPr sz="1400" dirty="0">
                          <a:latin typeface="Arial"/>
                          <a:cs typeface="Arial"/>
                        </a:rPr>
                        <a:t>2</a:t>
                      </a:r>
                    </a:p>
                  </a:txBody>
                  <a:tcPr marL="0" marR="0" marT="3175" marB="0"/>
                </a:tc>
                <a:tc>
                  <a:txBody>
                    <a:bodyPr/>
                    <a:lstStyle/>
                    <a:p>
                      <a:pPr marL="664845">
                        <a:lnSpc>
                          <a:spcPts val="1510"/>
                        </a:lnSpc>
                      </a:pPr>
                      <a:r>
                        <a:rPr sz="1400" dirty="0">
                          <a:latin typeface="Arial"/>
                          <a:cs typeface="Arial"/>
                        </a:rPr>
                        <a:t>x -=</a:t>
                      </a:r>
                      <a:r>
                        <a:rPr sz="1400" spc="-45" dirty="0">
                          <a:latin typeface="Arial"/>
                          <a:cs typeface="Arial"/>
                        </a:rPr>
                        <a:t> </a:t>
                      </a:r>
                      <a:r>
                        <a:rPr sz="1400" spc="-5" dirty="0">
                          <a:latin typeface="Arial"/>
                          <a:cs typeface="Arial"/>
                        </a:rPr>
                        <a:t>2;</a:t>
                      </a:r>
                      <a:endParaRPr sz="1400" dirty="0">
                        <a:latin typeface="Arial"/>
                        <a:cs typeface="Arial"/>
                      </a:endParaRPr>
                    </a:p>
                  </a:txBody>
                  <a:tcPr marL="0" marR="0" marT="0" marB="0"/>
                </a:tc>
                <a:tc>
                  <a:txBody>
                    <a:bodyPr/>
                    <a:lstStyle/>
                    <a:p>
                      <a:pPr marL="581025">
                        <a:lnSpc>
                          <a:spcPts val="1515"/>
                        </a:lnSpc>
                      </a:pPr>
                      <a:r>
                        <a:rPr sz="1400" dirty="0">
                          <a:latin typeface="Arial"/>
                          <a:cs typeface="Arial"/>
                        </a:rPr>
                        <a:t>x -=</a:t>
                      </a:r>
                      <a:r>
                        <a:rPr sz="1400" spc="-55" dirty="0">
                          <a:latin typeface="Arial"/>
                          <a:cs typeface="Arial"/>
                        </a:rPr>
                        <a:t> </a:t>
                      </a:r>
                      <a:r>
                        <a:rPr sz="1400" dirty="0">
                          <a:latin typeface="Arial"/>
                          <a:cs typeface="Arial"/>
                        </a:rPr>
                        <a:t>2</a:t>
                      </a:r>
                    </a:p>
                  </a:txBody>
                  <a:tcPr marL="0" marR="0" marT="0" marB="0"/>
                </a:tc>
                <a:extLst>
                  <a:ext uri="{0D108BD9-81ED-4DB2-BD59-A6C34878D82A}">
                    <a16:rowId xmlns:a16="http://schemas.microsoft.com/office/drawing/2014/main" val="10002"/>
                  </a:ext>
                </a:extLst>
              </a:tr>
              <a:tr h="216140">
                <a:tc>
                  <a:txBody>
                    <a:bodyPr/>
                    <a:lstStyle/>
                    <a:p>
                      <a:pPr marL="229235">
                        <a:lnSpc>
                          <a:spcPts val="1510"/>
                        </a:lnSpc>
                      </a:pPr>
                      <a:r>
                        <a:rPr sz="1400" spc="-5" dirty="0">
                          <a:latin typeface="Arial"/>
                          <a:cs typeface="Arial"/>
                        </a:rPr>
                        <a:t>System.out.println(x);</a:t>
                      </a:r>
                      <a:endParaRPr sz="1400" dirty="0">
                        <a:latin typeface="Arial"/>
                        <a:cs typeface="Arial"/>
                      </a:endParaRPr>
                    </a:p>
                  </a:txBody>
                  <a:tcPr marL="0" marR="0" marT="0" marB="0"/>
                </a:tc>
                <a:tc>
                  <a:txBody>
                    <a:bodyPr/>
                    <a:lstStyle/>
                    <a:p>
                      <a:pPr marR="459105" algn="r">
                        <a:lnSpc>
                          <a:spcPts val="1555"/>
                        </a:lnSpc>
                        <a:spcBef>
                          <a:spcPts val="25"/>
                        </a:spcBef>
                      </a:pPr>
                      <a:r>
                        <a:rPr sz="1400" spc="-5" dirty="0">
                          <a:latin typeface="Arial"/>
                          <a:cs typeface="Arial"/>
                        </a:rPr>
                        <a:t>print</a:t>
                      </a:r>
                      <a:r>
                        <a:rPr sz="1400" spc="-120" dirty="0">
                          <a:latin typeface="Arial"/>
                          <a:cs typeface="Arial"/>
                        </a:rPr>
                        <a:t> </a:t>
                      </a:r>
                      <a:r>
                        <a:rPr sz="1400" dirty="0">
                          <a:latin typeface="Arial"/>
                          <a:cs typeface="Arial"/>
                        </a:rPr>
                        <a:t>x</a:t>
                      </a:r>
                    </a:p>
                  </a:txBody>
                  <a:tcPr marL="0" marR="0" marT="3175" marB="0"/>
                </a:tc>
                <a:tc>
                  <a:txBody>
                    <a:bodyPr/>
                    <a:lstStyle/>
                    <a:p>
                      <a:pPr marL="664845">
                        <a:lnSpc>
                          <a:spcPts val="1510"/>
                        </a:lnSpc>
                      </a:pPr>
                      <a:r>
                        <a:rPr sz="1400" spc="-5" dirty="0">
                          <a:latin typeface="Arial"/>
                          <a:cs typeface="Arial"/>
                        </a:rPr>
                        <a:t>System.out.println(x);</a:t>
                      </a:r>
                      <a:endParaRPr sz="1400" dirty="0">
                        <a:latin typeface="Arial"/>
                        <a:cs typeface="Arial"/>
                      </a:endParaRPr>
                    </a:p>
                  </a:txBody>
                  <a:tcPr marL="0" marR="0" marT="0" marB="0"/>
                </a:tc>
                <a:tc>
                  <a:txBody>
                    <a:bodyPr/>
                    <a:lstStyle/>
                    <a:p>
                      <a:pPr marL="581025">
                        <a:lnSpc>
                          <a:spcPts val="1515"/>
                        </a:lnSpc>
                      </a:pPr>
                      <a:r>
                        <a:rPr sz="1400" spc="-5" dirty="0">
                          <a:latin typeface="Arial"/>
                          <a:cs typeface="Arial"/>
                        </a:rPr>
                        <a:t>print(x)</a:t>
                      </a:r>
                      <a:endParaRPr sz="1400">
                        <a:latin typeface="Arial"/>
                        <a:cs typeface="Arial"/>
                      </a:endParaRPr>
                    </a:p>
                  </a:txBody>
                  <a:tcPr marL="0" marR="0" marT="0" marB="0"/>
                </a:tc>
                <a:extLst>
                  <a:ext uri="{0D108BD9-81ED-4DB2-BD59-A6C34878D82A}">
                    <a16:rowId xmlns:a16="http://schemas.microsoft.com/office/drawing/2014/main" val="10003"/>
                  </a:ext>
                </a:extLst>
              </a:tr>
              <a:tr h="420092">
                <a:tc>
                  <a:txBody>
                    <a:bodyPr/>
                    <a:lstStyle/>
                    <a:p>
                      <a:pPr marL="31750">
                        <a:lnSpc>
                          <a:spcPts val="1510"/>
                        </a:lnSpc>
                      </a:pPr>
                      <a:r>
                        <a:rPr sz="1400" dirty="0">
                          <a:latin typeface="Arial"/>
                          <a:cs typeface="Arial"/>
                        </a:rPr>
                        <a:t>}</a:t>
                      </a:r>
                    </a:p>
                    <a:p>
                      <a:pPr marL="31750">
                        <a:lnSpc>
                          <a:spcPts val="1660"/>
                        </a:lnSpc>
                      </a:pPr>
                      <a:r>
                        <a:rPr sz="1400" dirty="0">
                          <a:latin typeface="Arial"/>
                          <a:cs typeface="Arial"/>
                        </a:rPr>
                        <a:t>y =</a:t>
                      </a:r>
                      <a:r>
                        <a:rPr sz="1400" spc="-15" dirty="0">
                          <a:latin typeface="Arial"/>
                          <a:cs typeface="Arial"/>
                        </a:rPr>
                        <a:t> </a:t>
                      </a:r>
                      <a:r>
                        <a:rPr sz="1400" spc="-20" dirty="0">
                          <a:latin typeface="Arial"/>
                          <a:cs typeface="Arial"/>
                        </a:rPr>
                        <a:t>x;</a:t>
                      </a:r>
                      <a:endParaRPr sz="1400" dirty="0">
                        <a:latin typeface="Arial"/>
                        <a:cs typeface="Arial"/>
                      </a:endParaRPr>
                    </a:p>
                  </a:txBody>
                  <a:tcPr marL="0" marR="0" marT="0" marB="0"/>
                </a:tc>
                <a:tc>
                  <a:txBody>
                    <a:bodyPr/>
                    <a:lstStyle/>
                    <a:p>
                      <a:pPr marL="242570">
                        <a:lnSpc>
                          <a:spcPct val="100000"/>
                        </a:lnSpc>
                        <a:spcBef>
                          <a:spcPts val="25"/>
                        </a:spcBef>
                      </a:pPr>
                      <a:r>
                        <a:rPr sz="1400" dirty="0">
                          <a:latin typeface="Arial"/>
                          <a:cs typeface="Arial"/>
                        </a:rPr>
                        <a:t>y =</a:t>
                      </a:r>
                      <a:r>
                        <a:rPr sz="1400" spc="-25" dirty="0">
                          <a:latin typeface="Arial"/>
                          <a:cs typeface="Arial"/>
                        </a:rPr>
                        <a:t> </a:t>
                      </a:r>
                      <a:r>
                        <a:rPr sz="1400" dirty="0">
                          <a:latin typeface="Arial"/>
                          <a:cs typeface="Arial"/>
                        </a:rPr>
                        <a:t>x</a:t>
                      </a:r>
                    </a:p>
                  </a:txBody>
                  <a:tcPr marL="0" marR="0" marT="3175" marB="0"/>
                </a:tc>
                <a:tc>
                  <a:txBody>
                    <a:bodyPr/>
                    <a:lstStyle/>
                    <a:p>
                      <a:pPr marL="466725">
                        <a:lnSpc>
                          <a:spcPts val="1510"/>
                        </a:lnSpc>
                      </a:pPr>
                      <a:r>
                        <a:rPr sz="1400" dirty="0">
                          <a:latin typeface="Arial"/>
                          <a:cs typeface="Arial"/>
                        </a:rPr>
                        <a:t>}</a:t>
                      </a:r>
                      <a:endParaRPr sz="1400">
                        <a:latin typeface="Arial"/>
                        <a:cs typeface="Arial"/>
                      </a:endParaRPr>
                    </a:p>
                    <a:p>
                      <a:pPr marL="466725">
                        <a:lnSpc>
                          <a:spcPts val="1655"/>
                        </a:lnSpc>
                      </a:pPr>
                      <a:r>
                        <a:rPr sz="1400" dirty="0">
                          <a:latin typeface="Arial"/>
                          <a:cs typeface="Arial"/>
                        </a:rPr>
                        <a:t>else</a:t>
                      </a:r>
                      <a:endParaRPr sz="1400">
                        <a:latin typeface="Arial"/>
                        <a:cs typeface="Arial"/>
                      </a:endParaRPr>
                    </a:p>
                  </a:txBody>
                  <a:tcPr marL="0" marR="0" marT="0" marB="0"/>
                </a:tc>
                <a:tc>
                  <a:txBody>
                    <a:bodyPr/>
                    <a:lstStyle/>
                    <a:p>
                      <a:pPr marL="382905">
                        <a:lnSpc>
                          <a:spcPts val="1515"/>
                        </a:lnSpc>
                      </a:pPr>
                      <a:r>
                        <a:rPr sz="1400" spc="-5" dirty="0">
                          <a:latin typeface="Arial"/>
                          <a:cs typeface="Arial"/>
                        </a:rPr>
                        <a:t>else:</a:t>
                      </a:r>
                      <a:endParaRPr sz="1400" dirty="0">
                        <a:latin typeface="Arial"/>
                        <a:cs typeface="Arial"/>
                      </a:endParaRPr>
                    </a:p>
                    <a:p>
                      <a:pPr marL="581025">
                        <a:lnSpc>
                          <a:spcPts val="1650"/>
                        </a:lnSpc>
                      </a:pPr>
                      <a:r>
                        <a:rPr sz="1400" spc="-5" dirty="0">
                          <a:latin typeface="Arial"/>
                          <a:cs typeface="Arial"/>
                        </a:rPr>
                        <a:t>print('Error')</a:t>
                      </a:r>
                      <a:endParaRPr sz="1400" dirty="0">
                        <a:latin typeface="Arial"/>
                        <a:cs typeface="Arial"/>
                      </a:endParaRPr>
                    </a:p>
                  </a:txBody>
                  <a:tcPr marL="0" marR="0" marT="0" marB="0"/>
                </a:tc>
                <a:extLst>
                  <a:ext uri="{0D108BD9-81ED-4DB2-BD59-A6C34878D82A}">
                    <a16:rowId xmlns:a16="http://schemas.microsoft.com/office/drawing/2014/main" val="10004"/>
                  </a:ext>
                </a:extLst>
              </a:tr>
              <a:tr h="209115">
                <a:tc>
                  <a:txBody>
                    <a:bodyPr/>
                    <a:lstStyle/>
                    <a:p>
                      <a:pPr>
                        <a:lnSpc>
                          <a:spcPct val="100000"/>
                        </a:lnSpc>
                      </a:pPr>
                      <a:endParaRPr sz="1200" dirty="0">
                        <a:latin typeface="Times New Roman"/>
                        <a:cs typeface="Times New Roman"/>
                      </a:endParaRPr>
                    </a:p>
                  </a:txBody>
                  <a:tcPr marL="0" marR="0" marT="0" marB="0"/>
                </a:tc>
                <a:tc>
                  <a:txBody>
                    <a:bodyPr/>
                    <a:lstStyle/>
                    <a:p>
                      <a:pPr>
                        <a:lnSpc>
                          <a:spcPct val="100000"/>
                        </a:lnSpc>
                      </a:pPr>
                      <a:endParaRPr sz="1200" dirty="0">
                        <a:latin typeface="Times New Roman"/>
                        <a:cs typeface="Times New Roman"/>
                      </a:endParaRPr>
                    </a:p>
                  </a:txBody>
                  <a:tcPr marL="0" marR="0" marT="0" marB="0"/>
                </a:tc>
                <a:tc>
                  <a:txBody>
                    <a:bodyPr/>
                    <a:lstStyle/>
                    <a:p>
                      <a:pPr marL="664845">
                        <a:lnSpc>
                          <a:spcPts val="1525"/>
                        </a:lnSpc>
                      </a:pPr>
                      <a:r>
                        <a:rPr sz="1400" spc="-5" dirty="0">
                          <a:latin typeface="Arial"/>
                          <a:cs typeface="Arial"/>
                        </a:rPr>
                        <a:t>System.out.println('Error');</a:t>
                      </a:r>
                      <a:endParaRPr lang="tr-TR" sz="1400" spc="-5" dirty="0">
                        <a:latin typeface="Arial"/>
                        <a:cs typeface="Arial"/>
                      </a:endParaRPr>
                    </a:p>
                  </a:txBody>
                  <a:tcPr marL="0" marR="0" marT="0" marB="0"/>
                </a:tc>
                <a:tc>
                  <a:txBody>
                    <a:bodyPr/>
                    <a:lstStyle/>
                    <a:p>
                      <a:pPr marL="382905">
                        <a:lnSpc>
                          <a:spcPts val="1525"/>
                        </a:lnSpc>
                      </a:pPr>
                      <a:r>
                        <a:rPr sz="1400" dirty="0">
                          <a:latin typeface="Arial"/>
                          <a:cs typeface="Arial"/>
                        </a:rPr>
                        <a:t>y =</a:t>
                      </a:r>
                      <a:r>
                        <a:rPr sz="1400" spc="-25" dirty="0">
                          <a:latin typeface="Arial"/>
                          <a:cs typeface="Arial"/>
                        </a:rPr>
                        <a:t> </a:t>
                      </a:r>
                      <a:r>
                        <a:rPr sz="1400" dirty="0">
                          <a:latin typeface="Arial"/>
                          <a:cs typeface="Arial"/>
                        </a:rPr>
                        <a:t>x</a:t>
                      </a:r>
                    </a:p>
                  </a:txBody>
                  <a:tcPr marL="0" marR="0" marT="0" marB="0"/>
                </a:tc>
                <a:extLst>
                  <a:ext uri="{0D108BD9-81ED-4DB2-BD59-A6C34878D82A}">
                    <a16:rowId xmlns:a16="http://schemas.microsoft.com/office/drawing/2014/main" val="10005"/>
                  </a:ext>
                </a:extLst>
              </a:tr>
            </a:tbl>
          </a:graphicData>
        </a:graphic>
      </p:graphicFrame>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4874" y="589597"/>
            <a:ext cx="4469125" cy="444352"/>
          </a:xfrm>
          <a:prstGeom prst="rect">
            <a:avLst/>
          </a:prstGeom>
        </p:spPr>
        <p:txBody>
          <a:bodyPr vert="horz" wrap="square" lIns="0" tIns="13335" rIns="0" bIns="0" rtlCol="0">
            <a:spAutoFit/>
          </a:bodyPr>
          <a:lstStyle/>
          <a:p>
            <a:pPr marL="12700">
              <a:lnSpc>
                <a:spcPct val="100000"/>
              </a:lnSpc>
              <a:spcBef>
                <a:spcPts val="105"/>
              </a:spcBef>
            </a:pPr>
            <a:r>
              <a:rPr sz="2800" b="1" spc="-35" dirty="0">
                <a:latin typeface="Arial"/>
                <a:cs typeface="Arial"/>
              </a:rPr>
              <a:t>BNF </a:t>
            </a:r>
            <a:r>
              <a:rPr sz="2800" b="1" spc="-80" dirty="0">
                <a:latin typeface="Arial"/>
                <a:cs typeface="Arial"/>
              </a:rPr>
              <a:t>ile </a:t>
            </a:r>
            <a:r>
              <a:rPr sz="2800" b="1" spc="-95" dirty="0" err="1">
                <a:latin typeface="Arial"/>
                <a:cs typeface="Arial"/>
              </a:rPr>
              <a:t>Listelerin</a:t>
            </a:r>
            <a:r>
              <a:rPr sz="2800" b="1" spc="75" dirty="0">
                <a:latin typeface="Arial"/>
                <a:cs typeface="Arial"/>
              </a:rPr>
              <a:t> </a:t>
            </a:r>
            <a:r>
              <a:rPr lang="tr-TR" sz="2800" b="1" spc="-55" dirty="0">
                <a:latin typeface="Arial"/>
                <a:cs typeface="Arial"/>
              </a:rPr>
              <a:t>T</a:t>
            </a:r>
            <a:r>
              <a:rPr sz="2800" b="1" spc="-55" dirty="0">
                <a:latin typeface="Arial"/>
                <a:cs typeface="Arial"/>
              </a:rPr>
              <a:t>anımı</a:t>
            </a:r>
            <a:endParaRPr sz="2800" dirty="0">
              <a:latin typeface="Arial"/>
              <a:cs typeface="Arial"/>
            </a:endParaRPr>
          </a:p>
        </p:txBody>
      </p:sp>
      <p:sp>
        <p:nvSpPr>
          <p:cNvPr id="3" name="object 3"/>
          <p:cNvSpPr txBox="1"/>
          <p:nvPr/>
        </p:nvSpPr>
        <p:spPr>
          <a:xfrm>
            <a:off x="864874" y="1581150"/>
            <a:ext cx="8050526" cy="2790508"/>
          </a:xfrm>
          <a:prstGeom prst="rect">
            <a:avLst/>
          </a:prstGeom>
        </p:spPr>
        <p:txBody>
          <a:bodyPr vert="horz" wrap="square" lIns="0" tIns="12700" rIns="0" bIns="0" rtlCol="0">
            <a:spAutoFit/>
          </a:bodyPr>
          <a:lstStyle/>
          <a:p>
            <a:pPr marL="393700" marR="929640" indent="-381000">
              <a:lnSpc>
                <a:spcPct val="100000"/>
              </a:lnSpc>
              <a:spcBef>
                <a:spcPts val="100"/>
              </a:spcBef>
              <a:buFont typeface="Wingdings" panose="05000000000000000000" pitchFamily="2" charset="2"/>
              <a:buChar char="q"/>
            </a:pPr>
            <a:r>
              <a:rPr sz="2400" spc="-5" dirty="0" err="1">
                <a:solidFill>
                  <a:srgbClr val="253138"/>
                </a:solidFill>
                <a:latin typeface="Arial"/>
                <a:cs typeface="Arial"/>
              </a:rPr>
              <a:t>Matematikte</a:t>
            </a:r>
            <a:r>
              <a:rPr sz="2400" spc="-5" dirty="0">
                <a:solidFill>
                  <a:srgbClr val="253138"/>
                </a:solidFill>
                <a:latin typeface="Arial"/>
                <a:cs typeface="Arial"/>
              </a:rPr>
              <a:t> </a:t>
            </a:r>
            <a:r>
              <a:rPr sz="2400" dirty="0">
                <a:solidFill>
                  <a:srgbClr val="253138"/>
                </a:solidFill>
                <a:latin typeface="Arial"/>
                <a:cs typeface="Arial"/>
              </a:rPr>
              <a:t>( . . . ) </a:t>
            </a:r>
            <a:r>
              <a:rPr sz="2400" spc="-5" dirty="0">
                <a:solidFill>
                  <a:srgbClr val="253138"/>
                </a:solidFill>
                <a:latin typeface="Arial"/>
                <a:cs typeface="Arial"/>
              </a:rPr>
              <a:t>veya 1, 2, </a:t>
            </a:r>
            <a:r>
              <a:rPr sz="2400" dirty="0">
                <a:solidFill>
                  <a:srgbClr val="253138"/>
                </a:solidFill>
                <a:latin typeface="Arial"/>
                <a:cs typeface="Arial"/>
              </a:rPr>
              <a:t>… </a:t>
            </a:r>
            <a:r>
              <a:rPr sz="2400" spc="-10" dirty="0">
                <a:solidFill>
                  <a:srgbClr val="253138"/>
                </a:solidFill>
                <a:latin typeface="Arial"/>
                <a:cs typeface="Arial"/>
              </a:rPr>
              <a:t>şeklinde  </a:t>
            </a:r>
            <a:r>
              <a:rPr sz="2400" spc="-10" dirty="0" err="1">
                <a:solidFill>
                  <a:srgbClr val="253138"/>
                </a:solidFill>
                <a:latin typeface="Arial"/>
                <a:cs typeface="Arial"/>
              </a:rPr>
              <a:t>kullanımlar</a:t>
            </a:r>
            <a:r>
              <a:rPr sz="2400" spc="50" dirty="0">
                <a:solidFill>
                  <a:srgbClr val="253138"/>
                </a:solidFill>
                <a:latin typeface="Arial"/>
                <a:cs typeface="Arial"/>
              </a:rPr>
              <a:t> </a:t>
            </a:r>
            <a:r>
              <a:rPr sz="2400" spc="-5" dirty="0" err="1">
                <a:solidFill>
                  <a:srgbClr val="253138"/>
                </a:solidFill>
                <a:latin typeface="Arial"/>
                <a:cs typeface="Arial"/>
              </a:rPr>
              <a:t>vardır</a:t>
            </a:r>
            <a:r>
              <a:rPr sz="2400" spc="-5" dirty="0">
                <a:solidFill>
                  <a:srgbClr val="253138"/>
                </a:solidFill>
                <a:latin typeface="Arial"/>
                <a:cs typeface="Arial"/>
              </a:rPr>
              <a:t>.</a:t>
            </a:r>
            <a:endParaRPr lang="tr-TR" sz="2400" dirty="0">
              <a:latin typeface="Arial"/>
              <a:cs typeface="Arial"/>
            </a:endParaRPr>
          </a:p>
          <a:p>
            <a:pPr marL="393700" marR="929640" indent="-381000">
              <a:lnSpc>
                <a:spcPct val="100000"/>
              </a:lnSpc>
              <a:spcBef>
                <a:spcPts val="100"/>
              </a:spcBef>
              <a:buFont typeface="Wingdings" panose="05000000000000000000" pitchFamily="2" charset="2"/>
              <a:buChar char="q"/>
            </a:pPr>
            <a:r>
              <a:rPr sz="2400" spc="-5" dirty="0" err="1">
                <a:solidFill>
                  <a:srgbClr val="253138"/>
                </a:solidFill>
                <a:latin typeface="Arial"/>
                <a:cs typeface="Arial"/>
              </a:rPr>
              <a:t>BNF’de</a:t>
            </a:r>
            <a:r>
              <a:rPr sz="2400" spc="-5" dirty="0">
                <a:solidFill>
                  <a:srgbClr val="253138"/>
                </a:solidFill>
                <a:latin typeface="Arial"/>
                <a:cs typeface="Arial"/>
              </a:rPr>
              <a:t> özyineleme (recursion) </a:t>
            </a:r>
            <a:r>
              <a:rPr sz="2400" spc="-10" dirty="0" err="1">
                <a:solidFill>
                  <a:srgbClr val="253138"/>
                </a:solidFill>
                <a:latin typeface="Arial"/>
                <a:cs typeface="Arial"/>
              </a:rPr>
              <a:t>kullanılır</a:t>
            </a:r>
            <a:r>
              <a:rPr sz="2400" spc="-10" dirty="0">
                <a:solidFill>
                  <a:srgbClr val="253138"/>
                </a:solidFill>
                <a:latin typeface="Arial"/>
                <a:cs typeface="Arial"/>
              </a:rPr>
              <a:t>.</a:t>
            </a:r>
            <a:r>
              <a:rPr lang="tr-TR" sz="2400" spc="-229" dirty="0">
                <a:solidFill>
                  <a:srgbClr val="253138"/>
                </a:solidFill>
                <a:latin typeface="Arial"/>
                <a:cs typeface="Arial"/>
              </a:rPr>
              <a:t> </a:t>
            </a:r>
            <a:r>
              <a:rPr sz="2400" spc="-10" dirty="0" err="1">
                <a:solidFill>
                  <a:srgbClr val="253138"/>
                </a:solidFill>
                <a:latin typeface="Arial"/>
                <a:cs typeface="Arial"/>
              </a:rPr>
              <a:t>Kuralı</a:t>
            </a:r>
            <a:r>
              <a:rPr sz="2400" spc="-10" dirty="0">
                <a:solidFill>
                  <a:srgbClr val="253138"/>
                </a:solidFill>
                <a:latin typeface="Arial"/>
                <a:cs typeface="Arial"/>
              </a:rPr>
              <a:t>:</a:t>
            </a:r>
            <a:endParaRPr lang="tr-TR" sz="2400" dirty="0">
              <a:latin typeface="Arial"/>
              <a:cs typeface="Arial"/>
            </a:endParaRPr>
          </a:p>
          <a:p>
            <a:pPr marL="850900" marR="929640" lvl="1" indent="-381000">
              <a:spcBef>
                <a:spcPts val="100"/>
              </a:spcBef>
              <a:buSzPct val="50000"/>
              <a:buFont typeface="Wingdings" panose="05000000000000000000" pitchFamily="2" charset="2"/>
              <a:buChar char="q"/>
            </a:pPr>
            <a:r>
              <a:rPr sz="2400" spc="-120" dirty="0" err="1">
                <a:solidFill>
                  <a:srgbClr val="253138"/>
                </a:solidFill>
                <a:latin typeface="VL PGothic"/>
                <a:cs typeface="VL PGothic"/>
              </a:rPr>
              <a:t>LHS'si</a:t>
            </a:r>
            <a:r>
              <a:rPr sz="2400" spc="-120" dirty="0">
                <a:solidFill>
                  <a:srgbClr val="253138"/>
                </a:solidFill>
                <a:latin typeface="VL PGothic"/>
                <a:cs typeface="VL PGothic"/>
              </a:rPr>
              <a:t> </a:t>
            </a:r>
            <a:r>
              <a:rPr sz="2400" spc="-90" dirty="0">
                <a:solidFill>
                  <a:srgbClr val="253138"/>
                </a:solidFill>
                <a:latin typeface="VL PGothic"/>
                <a:cs typeface="VL PGothic"/>
              </a:rPr>
              <a:t>RHS'sinde </a:t>
            </a:r>
            <a:r>
              <a:rPr sz="2400" spc="-130" dirty="0">
                <a:solidFill>
                  <a:srgbClr val="253138"/>
                </a:solidFill>
                <a:latin typeface="VL PGothic"/>
                <a:cs typeface="VL PGothic"/>
              </a:rPr>
              <a:t>görünüyorsa</a:t>
            </a:r>
            <a:r>
              <a:rPr sz="2400" spc="-295" dirty="0">
                <a:solidFill>
                  <a:srgbClr val="253138"/>
                </a:solidFill>
                <a:latin typeface="VL PGothic"/>
                <a:cs typeface="VL PGothic"/>
              </a:rPr>
              <a:t> </a:t>
            </a:r>
            <a:r>
              <a:rPr sz="2400" spc="-120" dirty="0" err="1">
                <a:solidFill>
                  <a:srgbClr val="253138"/>
                </a:solidFill>
                <a:latin typeface="VL PGothic"/>
                <a:cs typeface="VL PGothic"/>
              </a:rPr>
              <a:t>yinelemelidir</a:t>
            </a:r>
            <a:r>
              <a:rPr sz="2400" spc="-120" dirty="0">
                <a:solidFill>
                  <a:srgbClr val="253138"/>
                </a:solidFill>
                <a:latin typeface="VL PGothic"/>
                <a:cs typeface="VL PGothic"/>
              </a:rPr>
              <a:t>.</a:t>
            </a:r>
            <a:endParaRPr lang="tr-TR" sz="2400" dirty="0">
              <a:latin typeface="VL PGothic"/>
              <a:cs typeface="VL PGothic"/>
            </a:endParaRPr>
          </a:p>
          <a:p>
            <a:pPr marL="393700" marR="929640" indent="-381000">
              <a:spcBef>
                <a:spcPts val="100"/>
              </a:spcBef>
              <a:buSzPct val="100000"/>
              <a:buFont typeface="Wingdings" panose="05000000000000000000" pitchFamily="2" charset="2"/>
              <a:buChar char="q"/>
            </a:pPr>
            <a:r>
              <a:rPr sz="2400" spc="-5" dirty="0">
                <a:solidFill>
                  <a:srgbClr val="253138"/>
                </a:solidFill>
                <a:latin typeface="Arial"/>
                <a:cs typeface="Arial"/>
              </a:rPr>
              <a:t>&lt;</a:t>
            </a:r>
            <a:r>
              <a:rPr sz="2400" spc="-5" dirty="0" err="1">
                <a:solidFill>
                  <a:srgbClr val="253138"/>
                </a:solidFill>
                <a:latin typeface="Arial"/>
                <a:cs typeface="Arial"/>
              </a:rPr>
              <a:t>ident_list</a:t>
            </a:r>
            <a:r>
              <a:rPr sz="2400" spc="-5" dirty="0">
                <a:solidFill>
                  <a:srgbClr val="253138"/>
                </a:solidFill>
                <a:latin typeface="Arial"/>
                <a:cs typeface="Arial"/>
              </a:rPr>
              <a:t>&gt;→</a:t>
            </a:r>
            <a:r>
              <a:rPr sz="2400" spc="-345" dirty="0">
                <a:solidFill>
                  <a:srgbClr val="253138"/>
                </a:solidFill>
                <a:latin typeface="Arial"/>
                <a:cs typeface="Arial"/>
              </a:rPr>
              <a:t> </a:t>
            </a:r>
            <a:r>
              <a:rPr sz="2400" spc="-5" dirty="0">
                <a:solidFill>
                  <a:srgbClr val="253138"/>
                </a:solidFill>
                <a:latin typeface="Arial"/>
                <a:cs typeface="Arial"/>
              </a:rPr>
              <a:t>identifier</a:t>
            </a:r>
            <a:endParaRPr sz="2400" dirty="0">
              <a:latin typeface="Arial"/>
              <a:cs typeface="Arial"/>
            </a:endParaRPr>
          </a:p>
          <a:p>
            <a:pPr marL="850900">
              <a:lnSpc>
                <a:spcPct val="100000"/>
              </a:lnSpc>
              <a:spcBef>
                <a:spcPts val="600"/>
              </a:spcBef>
            </a:pPr>
            <a:r>
              <a:rPr sz="2400" dirty="0">
                <a:solidFill>
                  <a:srgbClr val="253138"/>
                </a:solidFill>
                <a:latin typeface="Arial"/>
                <a:cs typeface="Arial"/>
              </a:rPr>
              <a:t>| </a:t>
            </a:r>
            <a:r>
              <a:rPr sz="2400" spc="-5" dirty="0">
                <a:solidFill>
                  <a:srgbClr val="253138"/>
                </a:solidFill>
                <a:latin typeface="Arial"/>
                <a:cs typeface="Arial"/>
              </a:rPr>
              <a:t>identifier,</a:t>
            </a:r>
            <a:r>
              <a:rPr sz="2400" spc="5" dirty="0">
                <a:solidFill>
                  <a:srgbClr val="253138"/>
                </a:solidFill>
                <a:latin typeface="Arial"/>
                <a:cs typeface="Arial"/>
              </a:rPr>
              <a:t> </a:t>
            </a:r>
            <a:r>
              <a:rPr sz="2400" spc="-5" dirty="0">
                <a:solidFill>
                  <a:srgbClr val="253138"/>
                </a:solidFill>
                <a:latin typeface="Arial"/>
                <a:cs typeface="Arial"/>
              </a:rPr>
              <a:t>&lt;</a:t>
            </a:r>
            <a:r>
              <a:rPr sz="2400" spc="-5" dirty="0" err="1">
                <a:solidFill>
                  <a:srgbClr val="253138"/>
                </a:solidFill>
                <a:latin typeface="Arial"/>
                <a:cs typeface="Arial"/>
              </a:rPr>
              <a:t>ident_list</a:t>
            </a:r>
            <a:r>
              <a:rPr sz="2400" spc="-5" dirty="0">
                <a:solidFill>
                  <a:srgbClr val="253138"/>
                </a:solidFill>
                <a:latin typeface="Arial"/>
                <a:cs typeface="Arial"/>
              </a:rPr>
              <a:t>&gt;</a:t>
            </a:r>
            <a:endParaRPr sz="2400" dirty="0">
              <a:latin typeface="Arial"/>
              <a:cs typeface="Arial"/>
            </a:endParaRPr>
          </a:p>
          <a:p>
            <a:pPr marL="355600" indent="-342900">
              <a:lnSpc>
                <a:spcPct val="100000"/>
              </a:lnSpc>
              <a:spcBef>
                <a:spcPts val="600"/>
              </a:spcBef>
              <a:buFont typeface="Wingdings" panose="05000000000000000000" pitchFamily="2" charset="2"/>
              <a:buChar char="q"/>
            </a:pPr>
            <a:r>
              <a:rPr sz="2400" spc="-5" dirty="0" err="1">
                <a:solidFill>
                  <a:srgbClr val="253138"/>
                </a:solidFill>
                <a:latin typeface="Arial"/>
                <a:cs typeface="Arial"/>
              </a:rPr>
              <a:t>Liste</a:t>
            </a:r>
            <a:r>
              <a:rPr sz="2400" spc="-5" dirty="0">
                <a:solidFill>
                  <a:srgbClr val="253138"/>
                </a:solidFill>
                <a:latin typeface="Arial"/>
                <a:cs typeface="Arial"/>
              </a:rPr>
              <a:t> </a:t>
            </a:r>
            <a:r>
              <a:rPr sz="2400" spc="-5" dirty="0" err="1">
                <a:solidFill>
                  <a:srgbClr val="253138"/>
                </a:solidFill>
                <a:latin typeface="Arial"/>
                <a:cs typeface="Arial"/>
              </a:rPr>
              <a:t>için</a:t>
            </a:r>
            <a:r>
              <a:rPr sz="2400" spc="-5" dirty="0">
                <a:solidFill>
                  <a:srgbClr val="253138"/>
                </a:solidFill>
                <a:latin typeface="Arial"/>
                <a:cs typeface="Arial"/>
              </a:rPr>
              <a:t> </a:t>
            </a:r>
            <a:r>
              <a:rPr sz="2400" spc="-5" dirty="0" err="1">
                <a:solidFill>
                  <a:srgbClr val="253138"/>
                </a:solidFill>
                <a:latin typeface="Arial"/>
                <a:cs typeface="Arial"/>
              </a:rPr>
              <a:t>burada</a:t>
            </a:r>
            <a:r>
              <a:rPr sz="2400" spc="-5" dirty="0">
                <a:solidFill>
                  <a:srgbClr val="253138"/>
                </a:solidFill>
                <a:latin typeface="Arial"/>
                <a:cs typeface="Arial"/>
              </a:rPr>
              <a:t> </a:t>
            </a:r>
            <a:r>
              <a:rPr sz="2400" spc="-5" dirty="0" err="1">
                <a:solidFill>
                  <a:srgbClr val="253138"/>
                </a:solidFill>
                <a:latin typeface="Arial"/>
                <a:cs typeface="Arial"/>
              </a:rPr>
              <a:t>virgül</a:t>
            </a:r>
            <a:r>
              <a:rPr sz="2400" spc="-295" dirty="0">
                <a:solidFill>
                  <a:srgbClr val="253138"/>
                </a:solidFill>
                <a:latin typeface="Arial"/>
                <a:cs typeface="Arial"/>
              </a:rPr>
              <a:t> </a:t>
            </a:r>
            <a:r>
              <a:rPr sz="2400" spc="-10" dirty="0" err="1">
                <a:solidFill>
                  <a:srgbClr val="253138"/>
                </a:solidFill>
                <a:latin typeface="Arial"/>
                <a:cs typeface="Arial"/>
              </a:rPr>
              <a:t>kullanılmıştır</a:t>
            </a:r>
            <a:r>
              <a:rPr sz="2400" spc="-10" dirty="0">
                <a:solidFill>
                  <a:srgbClr val="253138"/>
                </a:solidFill>
                <a:latin typeface="Arial"/>
                <a:cs typeface="Arial"/>
              </a:rPr>
              <a:t>.</a:t>
            </a:r>
            <a:endParaRPr sz="2400" dirty="0">
              <a:latin typeface="Arial"/>
              <a:cs typeface="Arial"/>
            </a:endParaRP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285750"/>
            <a:ext cx="7898125" cy="875240"/>
          </a:xfrm>
          <a:prstGeom prst="rect">
            <a:avLst/>
          </a:prstGeom>
        </p:spPr>
        <p:txBody>
          <a:bodyPr vert="horz" wrap="square" lIns="0" tIns="13335" rIns="0" bIns="0" rtlCol="0">
            <a:spAutoFit/>
          </a:bodyPr>
          <a:lstStyle/>
          <a:p>
            <a:pPr marL="12700">
              <a:lnSpc>
                <a:spcPct val="100000"/>
              </a:lnSpc>
              <a:spcBef>
                <a:spcPts val="105"/>
              </a:spcBef>
              <a:tabLst>
                <a:tab pos="2865120" algn="l"/>
                <a:tab pos="4197350" algn="l"/>
                <a:tab pos="6123305" algn="l"/>
              </a:tabLst>
            </a:pPr>
            <a:r>
              <a:rPr sz="2800" b="1" spc="-55" dirty="0">
                <a:latin typeface="Arial"/>
                <a:cs typeface="Arial"/>
              </a:rPr>
              <a:t>Gramer ve </a:t>
            </a:r>
            <a:r>
              <a:rPr sz="2800" b="1" spc="-80" dirty="0" err="1">
                <a:latin typeface="Arial"/>
                <a:cs typeface="Arial"/>
              </a:rPr>
              <a:t>Derivasyo</a:t>
            </a:r>
            <a:r>
              <a:rPr sz="2800" b="1" spc="-90" dirty="0" err="1">
                <a:latin typeface="Arial"/>
                <a:cs typeface="Arial"/>
              </a:rPr>
              <a:t>n</a:t>
            </a:r>
            <a:r>
              <a:rPr sz="2800" b="1" dirty="0">
                <a:latin typeface="Arial"/>
                <a:cs typeface="Arial"/>
              </a:rPr>
              <a:t> (</a:t>
            </a:r>
            <a:r>
              <a:rPr sz="2800" b="1" spc="-70" dirty="0" err="1">
                <a:latin typeface="Arial"/>
                <a:cs typeface="Arial"/>
              </a:rPr>
              <a:t>Grammers</a:t>
            </a:r>
            <a:r>
              <a:rPr lang="tr-TR" sz="2800" b="1" dirty="0">
                <a:latin typeface="Arial"/>
                <a:cs typeface="Arial"/>
              </a:rPr>
              <a:t> </a:t>
            </a:r>
            <a:r>
              <a:rPr sz="2800" b="1" spc="-75" dirty="0">
                <a:latin typeface="Arial"/>
                <a:cs typeface="Arial"/>
              </a:rPr>
              <a:t>and</a:t>
            </a:r>
            <a:r>
              <a:rPr sz="2800" b="1" spc="170" dirty="0">
                <a:latin typeface="Arial"/>
                <a:cs typeface="Arial"/>
              </a:rPr>
              <a:t> </a:t>
            </a:r>
            <a:r>
              <a:rPr sz="2800" b="1" spc="-85" dirty="0">
                <a:latin typeface="Arial"/>
                <a:cs typeface="Arial"/>
              </a:rPr>
              <a:t>Derivation</a:t>
            </a:r>
            <a:r>
              <a:rPr sz="2800" b="1" spc="-90" dirty="0">
                <a:latin typeface="Arial"/>
                <a:cs typeface="Arial"/>
              </a:rPr>
              <a:t>s</a:t>
            </a:r>
            <a:r>
              <a:rPr sz="2800" b="1" dirty="0">
                <a:latin typeface="Arial"/>
                <a:cs typeface="Arial"/>
              </a:rPr>
              <a:t>)</a:t>
            </a:r>
            <a:endParaRPr sz="2800" dirty="0">
              <a:latin typeface="Arial"/>
              <a:cs typeface="Arial"/>
            </a:endParaRPr>
          </a:p>
        </p:txBody>
      </p:sp>
      <p:sp>
        <p:nvSpPr>
          <p:cNvPr id="3" name="object 3"/>
          <p:cNvSpPr txBox="1"/>
          <p:nvPr/>
        </p:nvSpPr>
        <p:spPr>
          <a:xfrm>
            <a:off x="762000" y="1581150"/>
            <a:ext cx="7974325" cy="2854628"/>
          </a:xfrm>
          <a:prstGeom prst="rect">
            <a:avLst/>
          </a:prstGeom>
        </p:spPr>
        <p:txBody>
          <a:bodyPr vert="horz" wrap="square" lIns="0" tIns="88900" rIns="0" bIns="0" rtlCol="0">
            <a:spAutoFit/>
          </a:bodyPr>
          <a:lstStyle/>
          <a:p>
            <a:pPr marL="355600" indent="-342900">
              <a:lnSpc>
                <a:spcPct val="100000"/>
              </a:lnSpc>
              <a:spcBef>
                <a:spcPts val="700"/>
              </a:spcBef>
              <a:buFont typeface="Wingdings" panose="05000000000000000000" pitchFamily="2" charset="2"/>
              <a:buChar char="q"/>
            </a:pPr>
            <a:r>
              <a:rPr sz="2400" dirty="0" err="1">
                <a:solidFill>
                  <a:srgbClr val="253138"/>
                </a:solidFill>
                <a:latin typeface="Arial"/>
                <a:cs typeface="Arial"/>
              </a:rPr>
              <a:t>Gramer</a:t>
            </a:r>
            <a:r>
              <a:rPr sz="2400" dirty="0">
                <a:solidFill>
                  <a:srgbClr val="253138"/>
                </a:solidFill>
                <a:latin typeface="Arial"/>
                <a:cs typeface="Arial"/>
              </a:rPr>
              <a:t> </a:t>
            </a:r>
            <a:r>
              <a:rPr sz="2400" spc="-10" dirty="0">
                <a:solidFill>
                  <a:srgbClr val="253138"/>
                </a:solidFill>
                <a:latin typeface="Arial"/>
                <a:cs typeface="Arial"/>
              </a:rPr>
              <a:t>dilleri </a:t>
            </a:r>
            <a:r>
              <a:rPr sz="2400" spc="-5" dirty="0">
                <a:solidFill>
                  <a:srgbClr val="253138"/>
                </a:solidFill>
                <a:latin typeface="Arial"/>
                <a:cs typeface="Arial"/>
              </a:rPr>
              <a:t>tanımlamak için üretken </a:t>
            </a:r>
            <a:r>
              <a:rPr sz="2400" spc="-5" dirty="0" err="1">
                <a:solidFill>
                  <a:srgbClr val="253138"/>
                </a:solidFill>
                <a:latin typeface="Arial"/>
                <a:cs typeface="Arial"/>
              </a:rPr>
              <a:t>bir</a:t>
            </a:r>
            <a:r>
              <a:rPr sz="2400" spc="-290" dirty="0">
                <a:solidFill>
                  <a:srgbClr val="253138"/>
                </a:solidFill>
                <a:latin typeface="Arial"/>
                <a:cs typeface="Arial"/>
              </a:rPr>
              <a:t> </a:t>
            </a:r>
            <a:r>
              <a:rPr sz="2400" spc="-5" dirty="0" err="1">
                <a:solidFill>
                  <a:srgbClr val="253138"/>
                </a:solidFill>
                <a:latin typeface="Arial"/>
                <a:cs typeface="Arial"/>
              </a:rPr>
              <a:t>araçtır</a:t>
            </a:r>
            <a:r>
              <a:rPr sz="2400" spc="-5" dirty="0">
                <a:solidFill>
                  <a:srgbClr val="253138"/>
                </a:solidFill>
                <a:latin typeface="Arial"/>
                <a:cs typeface="Arial"/>
              </a:rPr>
              <a:t>.</a:t>
            </a:r>
            <a:endParaRPr lang="tr-TR" sz="2400" dirty="0">
              <a:latin typeface="Arial"/>
              <a:cs typeface="Arial"/>
            </a:endParaRPr>
          </a:p>
          <a:p>
            <a:pPr marL="355600" indent="-342900">
              <a:lnSpc>
                <a:spcPct val="100000"/>
              </a:lnSpc>
              <a:spcBef>
                <a:spcPts val="700"/>
              </a:spcBef>
              <a:buFont typeface="Wingdings" panose="05000000000000000000" pitchFamily="2" charset="2"/>
              <a:buChar char="q"/>
            </a:pPr>
            <a:r>
              <a:rPr sz="2400" spc="-10" dirty="0" err="1">
                <a:solidFill>
                  <a:srgbClr val="253138"/>
                </a:solidFill>
                <a:latin typeface="Arial"/>
                <a:cs typeface="Arial"/>
              </a:rPr>
              <a:t>Dilin</a:t>
            </a:r>
            <a:r>
              <a:rPr sz="2400" spc="-10" dirty="0">
                <a:solidFill>
                  <a:srgbClr val="253138"/>
                </a:solidFill>
                <a:latin typeface="Arial"/>
                <a:cs typeface="Arial"/>
              </a:rPr>
              <a:t> </a:t>
            </a:r>
            <a:r>
              <a:rPr sz="2400" spc="-5" dirty="0">
                <a:solidFill>
                  <a:srgbClr val="253138"/>
                </a:solidFill>
                <a:latin typeface="Arial"/>
                <a:cs typeface="Arial"/>
              </a:rPr>
              <a:t>cümleleri, </a:t>
            </a:r>
            <a:r>
              <a:rPr sz="2400" b="1" spc="-5" dirty="0">
                <a:solidFill>
                  <a:srgbClr val="253138"/>
                </a:solidFill>
                <a:latin typeface="Arial"/>
                <a:cs typeface="Arial"/>
              </a:rPr>
              <a:t>başlangıç sembolü (start </a:t>
            </a:r>
            <a:r>
              <a:rPr sz="2400" b="1" spc="-10" dirty="0">
                <a:solidFill>
                  <a:srgbClr val="253138"/>
                </a:solidFill>
                <a:latin typeface="Arial"/>
                <a:cs typeface="Arial"/>
              </a:rPr>
              <a:t>symbol)  </a:t>
            </a:r>
            <a:r>
              <a:rPr sz="2400" spc="-5" dirty="0">
                <a:solidFill>
                  <a:srgbClr val="253138"/>
                </a:solidFill>
                <a:latin typeface="Arial"/>
                <a:cs typeface="Arial"/>
              </a:rPr>
              <a:t>başlayarak, kuralların bir dizi </a:t>
            </a:r>
            <a:r>
              <a:rPr sz="2400" spc="-10" dirty="0">
                <a:solidFill>
                  <a:srgbClr val="253138"/>
                </a:solidFill>
                <a:latin typeface="Arial"/>
                <a:cs typeface="Arial"/>
              </a:rPr>
              <a:t>uygulamasıyla  </a:t>
            </a:r>
            <a:r>
              <a:rPr sz="2400" spc="-5" dirty="0">
                <a:solidFill>
                  <a:srgbClr val="253138"/>
                </a:solidFill>
                <a:latin typeface="Arial"/>
                <a:cs typeface="Arial"/>
              </a:rPr>
              <a:t>oluşturulur. Bu kural uygulamaları dizisine  derivasyon </a:t>
            </a:r>
            <a:r>
              <a:rPr sz="2400" spc="-5" dirty="0" err="1">
                <a:solidFill>
                  <a:srgbClr val="253138"/>
                </a:solidFill>
                <a:latin typeface="Arial"/>
                <a:cs typeface="Arial"/>
              </a:rPr>
              <a:t>adı</a:t>
            </a:r>
            <a:r>
              <a:rPr sz="2400" spc="20" dirty="0">
                <a:solidFill>
                  <a:srgbClr val="253138"/>
                </a:solidFill>
                <a:latin typeface="Arial"/>
                <a:cs typeface="Arial"/>
              </a:rPr>
              <a:t> </a:t>
            </a:r>
            <a:r>
              <a:rPr sz="2400" spc="-5" dirty="0" err="1">
                <a:solidFill>
                  <a:srgbClr val="253138"/>
                </a:solidFill>
                <a:latin typeface="Arial"/>
                <a:cs typeface="Arial"/>
              </a:rPr>
              <a:t>verilir</a:t>
            </a:r>
            <a:r>
              <a:rPr sz="2400" spc="-5" dirty="0">
                <a:solidFill>
                  <a:srgbClr val="253138"/>
                </a:solidFill>
                <a:latin typeface="Arial"/>
                <a:cs typeface="Arial"/>
              </a:rPr>
              <a:t>.</a:t>
            </a:r>
            <a:endParaRPr lang="tr-TR" sz="2400" dirty="0">
              <a:latin typeface="Arial"/>
              <a:cs typeface="Arial"/>
            </a:endParaRPr>
          </a:p>
          <a:p>
            <a:pPr marL="355600" indent="-342900">
              <a:lnSpc>
                <a:spcPct val="100000"/>
              </a:lnSpc>
              <a:spcBef>
                <a:spcPts val="700"/>
              </a:spcBef>
              <a:buFont typeface="Wingdings" panose="05000000000000000000" pitchFamily="2" charset="2"/>
              <a:buChar char="q"/>
            </a:pPr>
            <a:r>
              <a:rPr sz="2400" spc="-5" dirty="0">
                <a:solidFill>
                  <a:srgbClr val="253138"/>
                </a:solidFill>
                <a:latin typeface="Arial"/>
                <a:cs typeface="Arial"/>
              </a:rPr>
              <a:t>Tam bir programlama </a:t>
            </a:r>
            <a:r>
              <a:rPr sz="2400" spc="-10" dirty="0">
                <a:solidFill>
                  <a:srgbClr val="253138"/>
                </a:solidFill>
                <a:latin typeface="Arial"/>
                <a:cs typeface="Arial"/>
              </a:rPr>
              <a:t>dili </a:t>
            </a:r>
            <a:r>
              <a:rPr sz="2400" spc="-5" dirty="0">
                <a:solidFill>
                  <a:srgbClr val="253138"/>
                </a:solidFill>
                <a:latin typeface="Arial"/>
                <a:cs typeface="Arial"/>
              </a:rPr>
              <a:t>için bir gramerde,  </a:t>
            </a:r>
            <a:r>
              <a:rPr sz="2400" spc="-10" dirty="0">
                <a:solidFill>
                  <a:srgbClr val="253138"/>
                </a:solidFill>
                <a:latin typeface="Arial"/>
                <a:cs typeface="Arial"/>
              </a:rPr>
              <a:t>başlangıç </a:t>
            </a:r>
            <a:r>
              <a:rPr sz="2400" spc="-5" dirty="0">
                <a:solidFill>
                  <a:srgbClr val="253138"/>
                </a:solidFill>
                <a:latin typeface="Arial"/>
                <a:cs typeface="Arial"/>
              </a:rPr>
              <a:t>sembolü </a:t>
            </a:r>
            <a:r>
              <a:rPr sz="2400" dirty="0">
                <a:solidFill>
                  <a:srgbClr val="253138"/>
                </a:solidFill>
                <a:latin typeface="Arial"/>
                <a:cs typeface="Arial"/>
              </a:rPr>
              <a:t>tam </a:t>
            </a:r>
            <a:r>
              <a:rPr sz="2400" spc="-5" dirty="0">
                <a:solidFill>
                  <a:srgbClr val="253138"/>
                </a:solidFill>
                <a:latin typeface="Arial"/>
                <a:cs typeface="Arial"/>
              </a:rPr>
              <a:t>bir programı temsil eder ve  </a:t>
            </a:r>
            <a:r>
              <a:rPr sz="2400" spc="-10" dirty="0">
                <a:solidFill>
                  <a:srgbClr val="253138"/>
                </a:solidFill>
                <a:latin typeface="Arial"/>
                <a:cs typeface="Arial"/>
              </a:rPr>
              <a:t>genellikle </a:t>
            </a:r>
            <a:r>
              <a:rPr sz="2400" spc="-5" dirty="0">
                <a:solidFill>
                  <a:srgbClr val="253138"/>
                </a:solidFill>
                <a:latin typeface="Arial"/>
                <a:cs typeface="Arial"/>
              </a:rPr>
              <a:t>&lt;program&gt; olarak</a:t>
            </a:r>
            <a:r>
              <a:rPr sz="2400" spc="85" dirty="0">
                <a:solidFill>
                  <a:srgbClr val="253138"/>
                </a:solidFill>
                <a:latin typeface="Arial"/>
                <a:cs typeface="Arial"/>
              </a:rPr>
              <a:t> </a:t>
            </a:r>
            <a:r>
              <a:rPr sz="2400" spc="-10" dirty="0">
                <a:solidFill>
                  <a:srgbClr val="253138"/>
                </a:solidFill>
                <a:latin typeface="Arial"/>
                <a:cs typeface="Arial"/>
              </a:rPr>
              <a:t>adlandırılır.</a:t>
            </a:r>
            <a:endParaRPr sz="2400" dirty="0">
              <a:latin typeface="Arial"/>
              <a:cs typeface="Arial"/>
            </a:endParaRP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48513"/>
            <a:ext cx="5120640" cy="444352"/>
          </a:xfrm>
          <a:prstGeom prst="rect">
            <a:avLst/>
          </a:prstGeom>
        </p:spPr>
        <p:txBody>
          <a:bodyPr vert="horz" wrap="square" lIns="0" tIns="13335" rIns="0" bIns="0" rtlCol="0">
            <a:spAutoFit/>
          </a:bodyPr>
          <a:lstStyle/>
          <a:p>
            <a:pPr marL="12700">
              <a:lnSpc>
                <a:spcPct val="100000"/>
              </a:lnSpc>
              <a:spcBef>
                <a:spcPts val="105"/>
              </a:spcBef>
              <a:tabLst>
                <a:tab pos="3032760" algn="l"/>
              </a:tabLst>
            </a:pPr>
            <a:r>
              <a:rPr sz="2800" b="1" spc="-65" dirty="0">
                <a:latin typeface="Arial"/>
                <a:cs typeface="Arial"/>
              </a:rPr>
              <a:t>Örnek </a:t>
            </a:r>
            <a:r>
              <a:rPr sz="2800" b="1" spc="-114" dirty="0">
                <a:latin typeface="Arial"/>
                <a:cs typeface="Arial"/>
              </a:rPr>
              <a:t>bir</a:t>
            </a:r>
            <a:r>
              <a:rPr sz="2800" b="1" spc="75" dirty="0">
                <a:latin typeface="Arial"/>
                <a:cs typeface="Arial"/>
              </a:rPr>
              <a:t> </a:t>
            </a:r>
            <a:r>
              <a:rPr sz="2800" b="1" spc="-85" dirty="0">
                <a:latin typeface="Arial"/>
                <a:cs typeface="Arial"/>
              </a:rPr>
              <a:t>gramer:</a:t>
            </a:r>
            <a:r>
              <a:rPr sz="2800" b="1" spc="5" dirty="0">
                <a:latin typeface="Arial"/>
                <a:cs typeface="Arial"/>
              </a:rPr>
              <a:t> </a:t>
            </a:r>
            <a:r>
              <a:rPr sz="2800" b="1" spc="-65" dirty="0" err="1">
                <a:latin typeface="Arial"/>
                <a:cs typeface="Arial"/>
              </a:rPr>
              <a:t>Örnek</a:t>
            </a:r>
            <a:r>
              <a:rPr lang="tr-TR" sz="2800" b="1" spc="-65" dirty="0">
                <a:latin typeface="Arial"/>
                <a:cs typeface="Arial"/>
              </a:rPr>
              <a:t> </a:t>
            </a:r>
            <a:r>
              <a:rPr sz="2800" b="1" dirty="0">
                <a:latin typeface="Arial"/>
                <a:cs typeface="Arial"/>
              </a:rPr>
              <a:t>-</a:t>
            </a:r>
            <a:r>
              <a:rPr sz="2800" b="1" spc="-10" dirty="0">
                <a:latin typeface="Arial"/>
                <a:cs typeface="Arial"/>
              </a:rPr>
              <a:t> </a:t>
            </a:r>
            <a:r>
              <a:rPr sz="2800" b="1" dirty="0">
                <a:latin typeface="Arial"/>
                <a:cs typeface="Arial"/>
              </a:rPr>
              <a:t>1</a:t>
            </a:r>
            <a:endParaRPr sz="2800" dirty="0">
              <a:latin typeface="Arial"/>
              <a:cs typeface="Arial"/>
            </a:endParaRPr>
          </a:p>
        </p:txBody>
      </p:sp>
      <p:sp>
        <p:nvSpPr>
          <p:cNvPr id="3" name="object 3"/>
          <p:cNvSpPr txBox="1"/>
          <p:nvPr/>
        </p:nvSpPr>
        <p:spPr>
          <a:xfrm>
            <a:off x="941074" y="2911144"/>
            <a:ext cx="6069325" cy="2077492"/>
          </a:xfrm>
          <a:prstGeom prst="rect">
            <a:avLst/>
          </a:prstGeom>
        </p:spPr>
        <p:txBody>
          <a:bodyPr vert="horz" wrap="square" lIns="0" tIns="12700" rIns="0" bIns="0" rtlCol="0">
            <a:spAutoFit/>
          </a:bodyPr>
          <a:lstStyle/>
          <a:p>
            <a:pPr marL="298450" indent="-285750">
              <a:lnSpc>
                <a:spcPts val="2555"/>
              </a:lnSpc>
              <a:spcBef>
                <a:spcPts val="100"/>
              </a:spcBef>
              <a:buFont typeface="Wingdings" panose="05000000000000000000" pitchFamily="2" charset="2"/>
              <a:buChar char="q"/>
            </a:pPr>
            <a:r>
              <a:rPr sz="1700" spc="-5" dirty="0" err="1">
                <a:solidFill>
                  <a:srgbClr val="253138"/>
                </a:solidFill>
                <a:latin typeface="Arial"/>
                <a:cs typeface="Arial"/>
              </a:rPr>
              <a:t>stmts</a:t>
            </a:r>
            <a:r>
              <a:rPr sz="1700" spc="-5" dirty="0">
                <a:solidFill>
                  <a:srgbClr val="253138"/>
                </a:solidFill>
                <a:latin typeface="Arial"/>
                <a:cs typeface="Arial"/>
              </a:rPr>
              <a:t>: Komutlar, program </a:t>
            </a:r>
            <a:r>
              <a:rPr sz="1700" dirty="0">
                <a:solidFill>
                  <a:srgbClr val="253138"/>
                </a:solidFill>
                <a:latin typeface="Arial"/>
                <a:cs typeface="Arial"/>
              </a:rPr>
              <a:t>içindeki </a:t>
            </a:r>
            <a:r>
              <a:rPr sz="1700" dirty="0" err="1">
                <a:solidFill>
                  <a:srgbClr val="253138"/>
                </a:solidFill>
                <a:latin typeface="Arial"/>
                <a:cs typeface="Arial"/>
              </a:rPr>
              <a:t>komut</a:t>
            </a:r>
            <a:r>
              <a:rPr sz="1700" spc="330" dirty="0">
                <a:solidFill>
                  <a:srgbClr val="253138"/>
                </a:solidFill>
                <a:latin typeface="Arial"/>
                <a:cs typeface="Arial"/>
              </a:rPr>
              <a:t> </a:t>
            </a:r>
            <a:r>
              <a:rPr sz="1700" spc="-5" dirty="0" err="1">
                <a:solidFill>
                  <a:srgbClr val="253138"/>
                </a:solidFill>
                <a:latin typeface="Arial"/>
                <a:cs typeface="Arial"/>
              </a:rPr>
              <a:t>satırları</a:t>
            </a:r>
            <a:endParaRPr lang="tr-TR" sz="1700" dirty="0">
              <a:latin typeface="Arial"/>
              <a:cs typeface="Arial"/>
            </a:endParaRPr>
          </a:p>
          <a:p>
            <a:pPr marL="298450" indent="-285750">
              <a:lnSpc>
                <a:spcPts val="2555"/>
              </a:lnSpc>
              <a:spcBef>
                <a:spcPts val="100"/>
              </a:spcBef>
              <a:buFont typeface="Wingdings" panose="05000000000000000000" pitchFamily="2" charset="2"/>
              <a:buChar char="q"/>
            </a:pPr>
            <a:r>
              <a:rPr sz="1700" spc="-5" dirty="0" err="1">
                <a:solidFill>
                  <a:srgbClr val="253138"/>
                </a:solidFill>
                <a:latin typeface="Arial"/>
                <a:cs typeface="Arial"/>
              </a:rPr>
              <a:t>stmt</a:t>
            </a:r>
            <a:r>
              <a:rPr sz="1700" spc="-5" dirty="0">
                <a:solidFill>
                  <a:srgbClr val="253138"/>
                </a:solidFill>
                <a:latin typeface="Arial"/>
                <a:cs typeface="Arial"/>
              </a:rPr>
              <a:t>: </a:t>
            </a:r>
            <a:r>
              <a:rPr sz="1700" dirty="0">
                <a:solidFill>
                  <a:srgbClr val="253138"/>
                </a:solidFill>
                <a:latin typeface="Arial"/>
                <a:cs typeface="Arial"/>
              </a:rPr>
              <a:t>Bir </a:t>
            </a:r>
            <a:r>
              <a:rPr sz="1700" spc="-5" dirty="0">
                <a:solidFill>
                  <a:srgbClr val="253138"/>
                </a:solidFill>
                <a:latin typeface="Arial"/>
                <a:cs typeface="Arial"/>
              </a:rPr>
              <a:t>tek komut, </a:t>
            </a:r>
            <a:r>
              <a:rPr sz="1700" dirty="0">
                <a:solidFill>
                  <a:srgbClr val="253138"/>
                </a:solidFill>
                <a:latin typeface="Arial"/>
                <a:cs typeface="Arial"/>
              </a:rPr>
              <a:t>bir </a:t>
            </a:r>
            <a:r>
              <a:rPr sz="1700" spc="-5" dirty="0">
                <a:solidFill>
                  <a:srgbClr val="253138"/>
                </a:solidFill>
                <a:latin typeface="Arial"/>
                <a:cs typeface="Arial"/>
              </a:rPr>
              <a:t>tek </a:t>
            </a:r>
            <a:r>
              <a:rPr sz="1700" dirty="0" err="1">
                <a:solidFill>
                  <a:srgbClr val="253138"/>
                </a:solidFill>
                <a:latin typeface="Arial"/>
                <a:cs typeface="Arial"/>
              </a:rPr>
              <a:t>komut</a:t>
            </a:r>
            <a:r>
              <a:rPr sz="1700" spc="340" dirty="0">
                <a:solidFill>
                  <a:srgbClr val="253138"/>
                </a:solidFill>
                <a:latin typeface="Arial"/>
                <a:cs typeface="Arial"/>
              </a:rPr>
              <a:t> </a:t>
            </a:r>
            <a:r>
              <a:rPr sz="1700" spc="-5" dirty="0" err="1">
                <a:solidFill>
                  <a:srgbClr val="253138"/>
                </a:solidFill>
                <a:latin typeface="Arial"/>
                <a:cs typeface="Arial"/>
              </a:rPr>
              <a:t>satırı</a:t>
            </a:r>
            <a:endParaRPr lang="tr-TR" sz="1700" dirty="0">
              <a:latin typeface="Arial"/>
              <a:cs typeface="Arial"/>
            </a:endParaRPr>
          </a:p>
          <a:p>
            <a:pPr marL="298450" indent="-285750">
              <a:lnSpc>
                <a:spcPts val="2555"/>
              </a:lnSpc>
              <a:spcBef>
                <a:spcPts val="100"/>
              </a:spcBef>
              <a:buFont typeface="Wingdings" panose="05000000000000000000" pitchFamily="2" charset="2"/>
              <a:buChar char="q"/>
            </a:pPr>
            <a:r>
              <a:rPr sz="1700" dirty="0" err="1">
                <a:solidFill>
                  <a:srgbClr val="253138"/>
                </a:solidFill>
                <a:latin typeface="Arial"/>
                <a:cs typeface="Arial"/>
              </a:rPr>
              <a:t>var</a:t>
            </a:r>
            <a:r>
              <a:rPr sz="1700" dirty="0">
                <a:solidFill>
                  <a:srgbClr val="253138"/>
                </a:solidFill>
                <a:latin typeface="Arial"/>
                <a:cs typeface="Arial"/>
              </a:rPr>
              <a:t>:</a:t>
            </a:r>
            <a:r>
              <a:rPr sz="1700" spc="315" dirty="0">
                <a:solidFill>
                  <a:srgbClr val="253138"/>
                </a:solidFill>
                <a:latin typeface="Arial"/>
                <a:cs typeface="Arial"/>
              </a:rPr>
              <a:t> </a:t>
            </a:r>
            <a:r>
              <a:rPr sz="1700" dirty="0" err="1">
                <a:solidFill>
                  <a:srgbClr val="253138"/>
                </a:solidFill>
                <a:latin typeface="Arial"/>
                <a:cs typeface="Arial"/>
              </a:rPr>
              <a:t>Değişken</a:t>
            </a:r>
            <a:endParaRPr lang="tr-TR" sz="1700" dirty="0">
              <a:latin typeface="Arial"/>
              <a:cs typeface="Arial"/>
            </a:endParaRPr>
          </a:p>
          <a:p>
            <a:pPr marL="298450" indent="-285750">
              <a:lnSpc>
                <a:spcPts val="2555"/>
              </a:lnSpc>
              <a:spcBef>
                <a:spcPts val="100"/>
              </a:spcBef>
              <a:buFont typeface="Wingdings" panose="05000000000000000000" pitchFamily="2" charset="2"/>
              <a:buChar char="q"/>
            </a:pPr>
            <a:r>
              <a:rPr sz="1700" spc="-5" dirty="0">
                <a:solidFill>
                  <a:srgbClr val="253138"/>
                </a:solidFill>
                <a:latin typeface="Arial"/>
                <a:cs typeface="Arial"/>
              </a:rPr>
              <a:t>expr:</a:t>
            </a:r>
            <a:r>
              <a:rPr sz="1700" spc="260" dirty="0">
                <a:solidFill>
                  <a:srgbClr val="253138"/>
                </a:solidFill>
                <a:latin typeface="Arial"/>
                <a:cs typeface="Arial"/>
              </a:rPr>
              <a:t> </a:t>
            </a:r>
            <a:r>
              <a:rPr sz="1700" spc="-5" dirty="0" err="1">
                <a:solidFill>
                  <a:srgbClr val="253138"/>
                </a:solidFill>
                <a:latin typeface="Arial"/>
                <a:cs typeface="Arial"/>
              </a:rPr>
              <a:t>İfade</a:t>
            </a:r>
            <a:endParaRPr lang="tr-TR" sz="1700" dirty="0">
              <a:latin typeface="Arial"/>
              <a:cs typeface="Arial"/>
            </a:endParaRPr>
          </a:p>
          <a:p>
            <a:pPr marL="298450" indent="-285750">
              <a:lnSpc>
                <a:spcPts val="2555"/>
              </a:lnSpc>
              <a:spcBef>
                <a:spcPts val="100"/>
              </a:spcBef>
              <a:buFont typeface="Wingdings" panose="05000000000000000000" pitchFamily="2" charset="2"/>
              <a:buChar char="q"/>
            </a:pPr>
            <a:r>
              <a:rPr sz="1700" spc="-5" dirty="0">
                <a:solidFill>
                  <a:srgbClr val="253138"/>
                </a:solidFill>
                <a:latin typeface="Arial"/>
                <a:cs typeface="Arial"/>
              </a:rPr>
              <a:t>term:</a:t>
            </a:r>
            <a:r>
              <a:rPr sz="1700" spc="240" dirty="0">
                <a:solidFill>
                  <a:srgbClr val="253138"/>
                </a:solidFill>
                <a:latin typeface="Arial"/>
                <a:cs typeface="Arial"/>
              </a:rPr>
              <a:t> </a:t>
            </a:r>
            <a:r>
              <a:rPr sz="1700" dirty="0" err="1">
                <a:solidFill>
                  <a:srgbClr val="253138"/>
                </a:solidFill>
                <a:latin typeface="Arial"/>
                <a:cs typeface="Arial"/>
              </a:rPr>
              <a:t>terim</a:t>
            </a:r>
            <a:endParaRPr lang="tr-TR" sz="1700" dirty="0">
              <a:latin typeface="Arial"/>
              <a:cs typeface="Arial"/>
            </a:endParaRPr>
          </a:p>
          <a:p>
            <a:pPr marL="298450" indent="-285750">
              <a:lnSpc>
                <a:spcPts val="2555"/>
              </a:lnSpc>
              <a:spcBef>
                <a:spcPts val="100"/>
              </a:spcBef>
              <a:buFont typeface="Wingdings" panose="05000000000000000000" pitchFamily="2" charset="2"/>
              <a:buChar char="q"/>
            </a:pPr>
            <a:r>
              <a:rPr sz="1700" spc="-5" dirty="0" err="1">
                <a:solidFill>
                  <a:srgbClr val="253138"/>
                </a:solidFill>
                <a:latin typeface="Arial"/>
                <a:cs typeface="Arial"/>
              </a:rPr>
              <a:t>const</a:t>
            </a:r>
            <a:r>
              <a:rPr sz="1700" spc="-5" dirty="0">
                <a:solidFill>
                  <a:srgbClr val="253138"/>
                </a:solidFill>
                <a:latin typeface="Arial"/>
                <a:cs typeface="Arial"/>
              </a:rPr>
              <a:t>: </a:t>
            </a:r>
            <a:r>
              <a:rPr sz="1700" dirty="0">
                <a:solidFill>
                  <a:srgbClr val="253138"/>
                </a:solidFill>
                <a:latin typeface="Arial"/>
                <a:cs typeface="Arial"/>
              </a:rPr>
              <a:t>Sabit </a:t>
            </a:r>
            <a:r>
              <a:rPr sz="1700" spc="-5" dirty="0">
                <a:solidFill>
                  <a:srgbClr val="253138"/>
                </a:solidFill>
                <a:latin typeface="Arial"/>
                <a:cs typeface="Arial"/>
              </a:rPr>
              <a:t>(3 veya 17</a:t>
            </a:r>
            <a:r>
              <a:rPr sz="1700" spc="-320" dirty="0">
                <a:solidFill>
                  <a:srgbClr val="253138"/>
                </a:solidFill>
                <a:latin typeface="Arial"/>
                <a:cs typeface="Arial"/>
              </a:rPr>
              <a:t> </a:t>
            </a:r>
            <a:r>
              <a:rPr sz="1700" dirty="0">
                <a:solidFill>
                  <a:srgbClr val="253138"/>
                </a:solidFill>
                <a:latin typeface="Arial"/>
                <a:cs typeface="Arial"/>
              </a:rPr>
              <a:t>gibi)</a:t>
            </a:r>
            <a:endParaRPr sz="1700" dirty="0">
              <a:latin typeface="Arial"/>
              <a:cs typeface="Arial"/>
            </a:endParaRPr>
          </a:p>
        </p:txBody>
      </p:sp>
      <p:sp>
        <p:nvSpPr>
          <p:cNvPr id="4" name="object 4"/>
          <p:cNvSpPr/>
          <p:nvPr/>
        </p:nvSpPr>
        <p:spPr>
          <a:xfrm>
            <a:off x="1295400" y="973073"/>
            <a:ext cx="5548884" cy="169011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Başlık"/>
          <p:cNvSpPr>
            <a:spLocks noGrp="1"/>
          </p:cNvSpPr>
          <p:nvPr>
            <p:ph type="title"/>
          </p:nvPr>
        </p:nvSpPr>
        <p:spPr>
          <a:xfrm>
            <a:off x="1314450" y="114300"/>
            <a:ext cx="6686550" cy="857250"/>
          </a:xfrm>
        </p:spPr>
        <p:txBody>
          <a:bodyPr/>
          <a:lstStyle/>
          <a:p>
            <a:r>
              <a:rPr lang="tr-TR"/>
              <a:t>Sentaks (</a:t>
            </a:r>
            <a:r>
              <a:rPr lang="en-US"/>
              <a:t>Sözdizim</a:t>
            </a:r>
            <a:r>
              <a:rPr lang="tr-TR"/>
              <a:t>i)</a:t>
            </a:r>
            <a:r>
              <a:rPr lang="en-US"/>
              <a:t> </a:t>
            </a:r>
            <a:r>
              <a:rPr lang="tr-TR"/>
              <a:t>ve</a:t>
            </a:r>
            <a:r>
              <a:rPr lang="en-US"/>
              <a:t> </a:t>
            </a:r>
            <a:r>
              <a:rPr lang="tr-TR"/>
              <a:t>Semantik (A</a:t>
            </a:r>
            <a:r>
              <a:rPr lang="en-US"/>
              <a:t>nlam</a:t>
            </a:r>
            <a:r>
              <a:rPr lang="tr-TR"/>
              <a:t>)</a:t>
            </a:r>
          </a:p>
        </p:txBody>
      </p:sp>
      <p:sp>
        <p:nvSpPr>
          <p:cNvPr id="10243" name="2 İçerik Yer Tutucusu"/>
          <p:cNvSpPr>
            <a:spLocks noGrp="1"/>
          </p:cNvSpPr>
          <p:nvPr>
            <p:ph idx="1"/>
          </p:nvPr>
        </p:nvSpPr>
        <p:spPr>
          <a:xfrm>
            <a:off x="1600200" y="1200150"/>
            <a:ext cx="6115050" cy="3657600"/>
          </a:xfrm>
        </p:spPr>
        <p:txBody>
          <a:bodyPr/>
          <a:lstStyle/>
          <a:p>
            <a:pPr eaLnBrk="1" hangingPunct="1"/>
            <a:r>
              <a:rPr lang="tr-TR" b="1"/>
              <a:t>Sentaks (</a:t>
            </a:r>
            <a:r>
              <a:rPr lang="en-US" b="1"/>
              <a:t>Syntax</a:t>
            </a:r>
            <a:r>
              <a:rPr lang="tr-TR" b="1"/>
              <a:t>)</a:t>
            </a:r>
            <a:r>
              <a:rPr lang="en-US" b="1"/>
              <a:t>:</a:t>
            </a:r>
            <a:r>
              <a:rPr lang="en-US"/>
              <a:t> </a:t>
            </a:r>
            <a:r>
              <a:rPr lang="tr-TR"/>
              <a:t>İfadelerin (</a:t>
            </a:r>
            <a:r>
              <a:rPr lang="en-US"/>
              <a:t>statements</a:t>
            </a:r>
            <a:r>
              <a:rPr lang="tr-TR"/>
              <a:t>), deyimlerin (</a:t>
            </a:r>
            <a:r>
              <a:rPr lang="en-US"/>
              <a:t>expressions</a:t>
            </a:r>
            <a:r>
              <a:rPr lang="tr-TR"/>
              <a:t>), ve program birimlerinin biçimi veya yapısı</a:t>
            </a:r>
            <a:endParaRPr lang="en-US"/>
          </a:p>
          <a:p>
            <a:pPr eaLnBrk="1" hangingPunct="1"/>
            <a:r>
              <a:rPr lang="tr-TR" b="1"/>
              <a:t>Semantik (</a:t>
            </a:r>
            <a:r>
              <a:rPr lang="en-US" b="1"/>
              <a:t>Semantics</a:t>
            </a:r>
            <a:r>
              <a:rPr lang="tr-TR" b="1"/>
              <a:t>)</a:t>
            </a:r>
            <a:r>
              <a:rPr lang="en-US" b="1"/>
              <a:t>:</a:t>
            </a:r>
            <a:r>
              <a:rPr lang="en-US"/>
              <a:t> </a:t>
            </a:r>
            <a:r>
              <a:rPr lang="tr-TR"/>
              <a:t>Deyimlerin</a:t>
            </a:r>
            <a:r>
              <a:rPr lang="en-US"/>
              <a:t>, </a:t>
            </a:r>
            <a:r>
              <a:rPr lang="tr-TR"/>
              <a:t>ifadelerin</a:t>
            </a:r>
            <a:r>
              <a:rPr lang="en-US"/>
              <a:t>, </a:t>
            </a:r>
            <a:r>
              <a:rPr lang="tr-TR"/>
              <a:t>ve</a:t>
            </a:r>
            <a:r>
              <a:rPr lang="en-US"/>
              <a:t> program </a:t>
            </a:r>
            <a:r>
              <a:rPr lang="tr-TR"/>
              <a:t>birimlerinin anlamı</a:t>
            </a:r>
            <a:endParaRPr lang="en-US"/>
          </a:p>
          <a:p>
            <a:pPr eaLnBrk="1" hangingPunct="1"/>
            <a:r>
              <a:rPr lang="en-US"/>
              <a:t>S</a:t>
            </a:r>
            <a:r>
              <a:rPr lang="tr-TR"/>
              <a:t>e</a:t>
            </a:r>
            <a:r>
              <a:rPr lang="en-US"/>
              <a:t>nta</a:t>
            </a:r>
            <a:r>
              <a:rPr lang="tr-TR"/>
              <a:t>ks</a:t>
            </a:r>
            <a:r>
              <a:rPr lang="en-US"/>
              <a:t> </a:t>
            </a:r>
            <a:r>
              <a:rPr lang="tr-TR"/>
              <a:t>ve</a:t>
            </a:r>
            <a:r>
              <a:rPr lang="en-US"/>
              <a:t> semanti</a:t>
            </a:r>
            <a:r>
              <a:rPr lang="tr-TR"/>
              <a:t>k bir dilin tanımını sağlar</a:t>
            </a:r>
            <a:endParaRPr lang="en-US"/>
          </a:p>
          <a:p>
            <a:pPr lvl="1" eaLnBrk="1" hangingPunct="1"/>
            <a:r>
              <a:rPr lang="en-US"/>
              <a:t> </a:t>
            </a:r>
            <a:r>
              <a:rPr lang="tr-TR"/>
              <a:t>Bir dil tanımının kullanıcıları</a:t>
            </a:r>
            <a:endParaRPr lang="en-US"/>
          </a:p>
          <a:p>
            <a:pPr lvl="2" eaLnBrk="1" hangingPunct="1"/>
            <a:r>
              <a:rPr lang="tr-TR"/>
              <a:t>Diğer dil tasarımcıları</a:t>
            </a:r>
            <a:endParaRPr lang="en-US"/>
          </a:p>
          <a:p>
            <a:pPr lvl="2" eaLnBrk="1" hangingPunct="1"/>
            <a:r>
              <a:rPr lang="tr-TR">
                <a:solidFill>
                  <a:srgbClr val="CC3300"/>
                </a:solidFill>
              </a:rPr>
              <a:t>Uygulamacılar (</a:t>
            </a:r>
            <a:r>
              <a:rPr lang="en-US">
                <a:solidFill>
                  <a:srgbClr val="CC3300"/>
                </a:solidFill>
              </a:rPr>
              <a:t>Implementers</a:t>
            </a:r>
            <a:r>
              <a:rPr lang="tr-TR">
                <a:solidFill>
                  <a:srgbClr val="CC3300"/>
                </a:solidFill>
              </a:rPr>
              <a:t>)</a:t>
            </a:r>
            <a:endParaRPr lang="en-US">
              <a:solidFill>
                <a:srgbClr val="CC3300"/>
              </a:solidFill>
            </a:endParaRPr>
          </a:p>
          <a:p>
            <a:pPr lvl="2" eaLnBrk="1" hangingPunct="1"/>
            <a:r>
              <a:rPr lang="en-US"/>
              <a:t>Program</a:t>
            </a:r>
            <a:r>
              <a:rPr lang="tr-TR"/>
              <a:t>cılar</a:t>
            </a:r>
            <a:r>
              <a:rPr lang="en-US"/>
              <a:t> (</a:t>
            </a:r>
            <a:r>
              <a:rPr lang="tr-TR"/>
              <a:t>Dilin kullanıcıları</a:t>
            </a:r>
            <a:r>
              <a:rPr lang="en-US"/>
              <a:t>)</a:t>
            </a:r>
          </a:p>
          <a:p>
            <a:endParaRPr lang="tr-TR"/>
          </a:p>
        </p:txBody>
      </p:sp>
      <p:sp>
        <p:nvSpPr>
          <p:cNvPr id="5" name="4 Slayt Numarası Yer Tutucusu"/>
          <p:cNvSpPr>
            <a:spLocks noGrp="1"/>
          </p:cNvSpPr>
          <p:nvPr>
            <p:ph type="sldNum" sz="quarter" idx="11"/>
          </p:nvPr>
        </p:nvSpPr>
        <p:spPr/>
        <p:txBody>
          <a:bodyPr/>
          <a:lstStyle/>
          <a:p>
            <a:pPr>
              <a:defRPr/>
            </a:pPr>
            <a:fld id="{FD721D4D-12CB-4916-AC86-0AC1E4C95F6D}" type="slidenum">
              <a:rPr lang="en-US"/>
              <a:pPr>
                <a:defRPr/>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3704" y="397004"/>
            <a:ext cx="5204569" cy="444352"/>
          </a:xfrm>
          <a:prstGeom prst="rect">
            <a:avLst/>
          </a:prstGeom>
        </p:spPr>
        <p:txBody>
          <a:bodyPr vert="horz" wrap="square" lIns="0" tIns="13335" rIns="0" bIns="0" rtlCol="0">
            <a:spAutoFit/>
          </a:bodyPr>
          <a:lstStyle/>
          <a:p>
            <a:pPr marL="12700">
              <a:lnSpc>
                <a:spcPct val="100000"/>
              </a:lnSpc>
              <a:spcBef>
                <a:spcPts val="105"/>
              </a:spcBef>
              <a:tabLst>
                <a:tab pos="3037205" algn="l"/>
              </a:tabLst>
            </a:pPr>
            <a:r>
              <a:rPr sz="2800" b="1" spc="-85" dirty="0">
                <a:latin typeface="Arial"/>
                <a:cs typeface="Arial"/>
              </a:rPr>
              <a:t>Derivasyon</a:t>
            </a:r>
            <a:r>
              <a:rPr sz="2800" b="1" spc="15" dirty="0">
                <a:latin typeface="Arial"/>
                <a:cs typeface="Arial"/>
              </a:rPr>
              <a:t> </a:t>
            </a:r>
            <a:r>
              <a:rPr sz="2800" b="1" spc="-110" dirty="0">
                <a:latin typeface="Arial"/>
                <a:cs typeface="Arial"/>
              </a:rPr>
              <a:t>kodu</a:t>
            </a:r>
            <a:r>
              <a:rPr sz="2800" b="1" spc="15" dirty="0">
                <a:latin typeface="Arial"/>
                <a:cs typeface="Arial"/>
              </a:rPr>
              <a:t> </a:t>
            </a:r>
            <a:r>
              <a:rPr sz="2800" b="1" spc="-55" dirty="0">
                <a:latin typeface="Arial"/>
                <a:cs typeface="Arial"/>
              </a:rPr>
              <a:t>(</a:t>
            </a:r>
            <a:r>
              <a:rPr sz="2800" b="1" spc="-55" dirty="0" err="1">
                <a:latin typeface="Arial"/>
                <a:cs typeface="Arial"/>
              </a:rPr>
              <a:t>Örnek</a:t>
            </a:r>
            <a:r>
              <a:rPr lang="tr-TR" sz="2800" b="1" spc="-55" dirty="0">
                <a:latin typeface="Arial"/>
                <a:cs typeface="Arial"/>
              </a:rPr>
              <a:t> </a:t>
            </a:r>
            <a:r>
              <a:rPr sz="2800" b="1" dirty="0">
                <a:latin typeface="Arial"/>
                <a:cs typeface="Arial"/>
              </a:rPr>
              <a:t>-</a:t>
            </a:r>
            <a:r>
              <a:rPr sz="2800" b="1" spc="-10" dirty="0">
                <a:latin typeface="Arial"/>
                <a:cs typeface="Arial"/>
              </a:rPr>
              <a:t> </a:t>
            </a:r>
            <a:r>
              <a:rPr sz="2800" b="1" spc="-5" dirty="0">
                <a:latin typeface="Arial"/>
                <a:cs typeface="Arial"/>
              </a:rPr>
              <a:t>1)</a:t>
            </a:r>
            <a:endParaRPr sz="2800" dirty="0">
              <a:latin typeface="Arial"/>
              <a:cs typeface="Arial"/>
            </a:endParaRPr>
          </a:p>
        </p:txBody>
      </p:sp>
      <p:grpSp>
        <p:nvGrpSpPr>
          <p:cNvPr id="3" name="object 3"/>
          <p:cNvGrpSpPr/>
          <p:nvPr/>
        </p:nvGrpSpPr>
        <p:grpSpPr>
          <a:xfrm>
            <a:off x="1363362" y="1081272"/>
            <a:ext cx="7080884" cy="3385185"/>
            <a:chOff x="842772" y="1132332"/>
            <a:chExt cx="7080884" cy="3385185"/>
          </a:xfrm>
        </p:grpSpPr>
        <p:sp>
          <p:nvSpPr>
            <p:cNvPr id="4" name="object 4"/>
            <p:cNvSpPr/>
            <p:nvPr/>
          </p:nvSpPr>
          <p:spPr>
            <a:xfrm>
              <a:off x="1173480" y="2685288"/>
              <a:ext cx="6451092" cy="183184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42772" y="1132332"/>
              <a:ext cx="4450080" cy="135331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985016" y="2051304"/>
              <a:ext cx="1915160" cy="720090"/>
            </a:xfrm>
            <a:custGeom>
              <a:avLst/>
              <a:gdLst/>
              <a:ahLst/>
              <a:cxnLst/>
              <a:rect l="l" t="t" r="r" b="b"/>
              <a:pathLst>
                <a:path w="1915159" h="720089">
                  <a:moveTo>
                    <a:pt x="1914829" y="0"/>
                  </a:moveTo>
                  <a:lnTo>
                    <a:pt x="0" y="719543"/>
                  </a:lnTo>
                </a:path>
              </a:pathLst>
            </a:custGeom>
            <a:ln w="12700">
              <a:solidFill>
                <a:srgbClr val="008FEA"/>
              </a:solidFill>
            </a:ln>
          </p:spPr>
          <p:txBody>
            <a:bodyPr wrap="square" lIns="0" tIns="0" rIns="0" bIns="0" rtlCol="0"/>
            <a:lstStyle/>
            <a:p>
              <a:endParaRPr/>
            </a:p>
          </p:txBody>
        </p:sp>
        <p:sp>
          <p:nvSpPr>
            <p:cNvPr id="7" name="object 7"/>
            <p:cNvSpPr/>
            <p:nvPr/>
          </p:nvSpPr>
          <p:spPr>
            <a:xfrm>
              <a:off x="4925568" y="2730703"/>
              <a:ext cx="85090" cy="71755"/>
            </a:xfrm>
            <a:custGeom>
              <a:avLst/>
              <a:gdLst/>
              <a:ahLst/>
              <a:cxnLst/>
              <a:rect l="l" t="t" r="r" b="b"/>
              <a:pathLst>
                <a:path w="85089" h="71755">
                  <a:moveTo>
                    <a:pt x="57924" y="0"/>
                  </a:moveTo>
                  <a:lnTo>
                    <a:pt x="0" y="62471"/>
                  </a:lnTo>
                  <a:lnTo>
                    <a:pt x="84734" y="71323"/>
                  </a:lnTo>
                  <a:lnTo>
                    <a:pt x="57924" y="0"/>
                  </a:lnTo>
                  <a:close/>
                </a:path>
              </a:pathLst>
            </a:custGeom>
            <a:solidFill>
              <a:srgbClr val="008FEA"/>
            </a:solidFill>
          </p:spPr>
          <p:txBody>
            <a:bodyPr wrap="square" lIns="0" tIns="0" rIns="0" bIns="0" rtlCol="0"/>
            <a:lstStyle/>
            <a:p>
              <a:endParaRPr/>
            </a:p>
          </p:txBody>
        </p:sp>
        <p:sp>
          <p:nvSpPr>
            <p:cNvPr id="8" name="object 8"/>
            <p:cNvSpPr/>
            <p:nvPr/>
          </p:nvSpPr>
          <p:spPr>
            <a:xfrm>
              <a:off x="7250988" y="2654808"/>
              <a:ext cx="666115" cy="306070"/>
            </a:xfrm>
            <a:custGeom>
              <a:avLst/>
              <a:gdLst/>
              <a:ahLst/>
              <a:cxnLst/>
              <a:rect l="l" t="t" r="r" b="b"/>
              <a:pathLst>
                <a:path w="666115" h="306069">
                  <a:moveTo>
                    <a:pt x="665848" y="0"/>
                  </a:moveTo>
                  <a:lnTo>
                    <a:pt x="0" y="305866"/>
                  </a:lnTo>
                </a:path>
              </a:pathLst>
            </a:custGeom>
            <a:ln w="12700">
              <a:solidFill>
                <a:srgbClr val="008FEA"/>
              </a:solidFill>
            </a:ln>
          </p:spPr>
          <p:txBody>
            <a:bodyPr wrap="square" lIns="0" tIns="0" rIns="0" bIns="0" rtlCol="0"/>
            <a:lstStyle/>
            <a:p>
              <a:endParaRPr/>
            </a:p>
          </p:txBody>
        </p:sp>
        <p:sp>
          <p:nvSpPr>
            <p:cNvPr id="9" name="object 9"/>
            <p:cNvSpPr/>
            <p:nvPr/>
          </p:nvSpPr>
          <p:spPr>
            <a:xfrm>
              <a:off x="7193280" y="2920758"/>
              <a:ext cx="85725" cy="69850"/>
            </a:xfrm>
            <a:custGeom>
              <a:avLst/>
              <a:gdLst/>
              <a:ahLst/>
              <a:cxnLst/>
              <a:rect l="l" t="t" r="r" b="b"/>
              <a:pathLst>
                <a:path w="85725" h="69850">
                  <a:moveTo>
                    <a:pt x="53340" y="0"/>
                  </a:moveTo>
                  <a:lnTo>
                    <a:pt x="0" y="66433"/>
                  </a:lnTo>
                  <a:lnTo>
                    <a:pt x="85153" y="69240"/>
                  </a:lnTo>
                  <a:lnTo>
                    <a:pt x="53340" y="0"/>
                  </a:lnTo>
                  <a:close/>
                </a:path>
              </a:pathLst>
            </a:custGeom>
            <a:solidFill>
              <a:srgbClr val="008FEA"/>
            </a:solidFill>
          </p:spPr>
          <p:txBody>
            <a:bodyPr wrap="square" lIns="0" tIns="0" rIns="0" bIns="0" rtlCol="0"/>
            <a:lstStyle/>
            <a:p>
              <a:endParaRPr/>
            </a:p>
          </p:txBody>
        </p:sp>
      </p:grpSp>
      <p:sp>
        <p:nvSpPr>
          <p:cNvPr id="10" name="object 10"/>
          <p:cNvSpPr txBox="1"/>
          <p:nvPr/>
        </p:nvSpPr>
        <p:spPr>
          <a:xfrm>
            <a:off x="653704" y="4665798"/>
            <a:ext cx="466534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a:cs typeface="Arial"/>
              </a:rPr>
              <a:t>Örnek </a:t>
            </a:r>
            <a:r>
              <a:rPr sz="1400" spc="-5" dirty="0">
                <a:latin typeface="Arial"/>
                <a:cs typeface="Arial"/>
              </a:rPr>
              <a:t>gramerde, </a:t>
            </a:r>
            <a:r>
              <a:rPr sz="1400" dirty="0">
                <a:latin typeface="Arial"/>
                <a:cs typeface="Arial"/>
              </a:rPr>
              <a:t>seçimler </a:t>
            </a:r>
            <a:r>
              <a:rPr sz="1400" spc="-5" dirty="0">
                <a:latin typeface="Arial"/>
                <a:cs typeface="Arial"/>
              </a:rPr>
              <a:t>yapılarak derivasyon</a:t>
            </a:r>
            <a:r>
              <a:rPr sz="1400" spc="-140" dirty="0">
                <a:latin typeface="Arial"/>
                <a:cs typeface="Arial"/>
              </a:rPr>
              <a:t> </a:t>
            </a:r>
            <a:r>
              <a:rPr sz="1400" spc="-5" dirty="0">
                <a:latin typeface="Arial"/>
                <a:cs typeface="Arial"/>
              </a:rPr>
              <a:t>yapılmıştır.</a:t>
            </a:r>
            <a:endParaRPr sz="1400">
              <a:latin typeface="Arial"/>
              <a:cs typeface="Arial"/>
            </a:endParaRPr>
          </a:p>
        </p:txBody>
      </p:sp>
      <p:sp>
        <p:nvSpPr>
          <p:cNvPr id="11" name="object 11"/>
          <p:cNvSpPr txBox="1"/>
          <p:nvPr/>
        </p:nvSpPr>
        <p:spPr>
          <a:xfrm>
            <a:off x="653704" y="911066"/>
            <a:ext cx="628650"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Arial"/>
                <a:cs typeface="Arial"/>
              </a:rPr>
              <a:t>Gr</a:t>
            </a:r>
            <a:r>
              <a:rPr sz="1400" spc="-5" dirty="0">
                <a:latin typeface="Arial"/>
                <a:cs typeface="Arial"/>
              </a:rPr>
              <a:t>a</a:t>
            </a:r>
            <a:r>
              <a:rPr sz="1400" spc="-10" dirty="0">
                <a:latin typeface="Arial"/>
                <a:cs typeface="Arial"/>
              </a:rPr>
              <a:t>m</a:t>
            </a:r>
            <a:r>
              <a:rPr sz="1400" spc="-5" dirty="0">
                <a:latin typeface="Arial"/>
                <a:cs typeface="Arial"/>
              </a:rPr>
              <a:t>er</a:t>
            </a:r>
            <a:endParaRPr sz="1400">
              <a:latin typeface="Arial"/>
              <a:cs typeface="Arial"/>
            </a:endParaRPr>
          </a:p>
        </p:txBody>
      </p:sp>
      <p:sp>
        <p:nvSpPr>
          <p:cNvPr id="12" name="object 12"/>
          <p:cNvSpPr txBox="1"/>
          <p:nvPr/>
        </p:nvSpPr>
        <p:spPr>
          <a:xfrm>
            <a:off x="653704" y="2514181"/>
            <a:ext cx="912494" cy="239395"/>
          </a:xfrm>
          <a:prstGeom prst="rect">
            <a:avLst/>
          </a:prstGeom>
        </p:spPr>
        <p:txBody>
          <a:bodyPr vert="horz" wrap="square" lIns="0" tIns="12700" rIns="0" bIns="0" rtlCol="0">
            <a:spAutoFit/>
          </a:bodyPr>
          <a:lstStyle/>
          <a:p>
            <a:pPr marL="12700">
              <a:lnSpc>
                <a:spcPct val="100000"/>
              </a:lnSpc>
              <a:spcBef>
                <a:spcPts val="100"/>
              </a:spcBef>
            </a:pPr>
            <a:r>
              <a:rPr sz="1400" spc="-10" dirty="0">
                <a:latin typeface="Arial"/>
                <a:cs typeface="Arial"/>
              </a:rPr>
              <a:t>D</a:t>
            </a:r>
            <a:r>
              <a:rPr sz="1400" spc="-5" dirty="0">
                <a:latin typeface="Arial"/>
                <a:cs typeface="Arial"/>
              </a:rPr>
              <a:t>e</a:t>
            </a:r>
            <a:r>
              <a:rPr sz="1400" dirty="0">
                <a:latin typeface="Arial"/>
                <a:cs typeface="Arial"/>
              </a:rPr>
              <a:t>ri</a:t>
            </a:r>
            <a:r>
              <a:rPr sz="1400" spc="-20" dirty="0">
                <a:latin typeface="Arial"/>
                <a:cs typeface="Arial"/>
              </a:rPr>
              <a:t>v</a:t>
            </a:r>
            <a:r>
              <a:rPr sz="1400" spc="-5" dirty="0">
                <a:latin typeface="Arial"/>
                <a:cs typeface="Arial"/>
              </a:rPr>
              <a:t>a</a:t>
            </a:r>
            <a:r>
              <a:rPr sz="1400" spc="5" dirty="0">
                <a:latin typeface="Arial"/>
                <a:cs typeface="Arial"/>
              </a:rPr>
              <a:t>s</a:t>
            </a:r>
            <a:r>
              <a:rPr sz="1400" spc="-20" dirty="0">
                <a:latin typeface="Arial"/>
                <a:cs typeface="Arial"/>
              </a:rPr>
              <a:t>y</a:t>
            </a:r>
            <a:r>
              <a:rPr sz="1400" spc="-5" dirty="0">
                <a:latin typeface="Arial"/>
                <a:cs typeface="Arial"/>
              </a:rPr>
              <a:t>o</a:t>
            </a:r>
            <a:r>
              <a:rPr sz="1400" dirty="0">
                <a:latin typeface="Arial"/>
                <a:cs typeface="Arial"/>
              </a:rPr>
              <a:t>n</a:t>
            </a:r>
          </a:p>
        </p:txBody>
      </p:sp>
      <p:sp>
        <p:nvSpPr>
          <p:cNvPr id="13" name="object 13"/>
          <p:cNvSpPr txBox="1"/>
          <p:nvPr/>
        </p:nvSpPr>
        <p:spPr>
          <a:xfrm>
            <a:off x="7480214" y="1857395"/>
            <a:ext cx="1680845" cy="688975"/>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Tek satırlık</a:t>
            </a:r>
            <a:r>
              <a:rPr sz="1400" spc="-45" dirty="0">
                <a:latin typeface="Arial"/>
                <a:cs typeface="Arial"/>
              </a:rPr>
              <a:t> </a:t>
            </a:r>
            <a:r>
              <a:rPr sz="1400" dirty="0">
                <a:latin typeface="Arial"/>
                <a:cs typeface="Arial"/>
              </a:rPr>
              <a:t>kod</a:t>
            </a:r>
          </a:p>
          <a:p>
            <a:pPr>
              <a:lnSpc>
                <a:spcPct val="100000"/>
              </a:lnSpc>
              <a:spcBef>
                <a:spcPts val="20"/>
              </a:spcBef>
            </a:pPr>
            <a:endParaRPr sz="1600" dirty="0">
              <a:latin typeface="Arial"/>
              <a:cs typeface="Arial"/>
            </a:endParaRPr>
          </a:p>
          <a:p>
            <a:pPr marL="195580">
              <a:lnSpc>
                <a:spcPct val="100000"/>
              </a:lnSpc>
            </a:pPr>
            <a:r>
              <a:rPr sz="1400" spc="-10" dirty="0">
                <a:latin typeface="Arial"/>
                <a:cs typeface="Arial"/>
              </a:rPr>
              <a:t>var </a:t>
            </a:r>
            <a:r>
              <a:rPr sz="1400" spc="-5" dirty="0">
                <a:latin typeface="Arial"/>
                <a:cs typeface="Arial"/>
              </a:rPr>
              <a:t>olarak </a:t>
            </a:r>
            <a:r>
              <a:rPr sz="1400" dirty="0">
                <a:latin typeface="Arial"/>
                <a:cs typeface="Arial"/>
              </a:rPr>
              <a:t>a</a:t>
            </a:r>
            <a:r>
              <a:rPr sz="1400" spc="-60" dirty="0">
                <a:latin typeface="Arial"/>
                <a:cs typeface="Arial"/>
              </a:rPr>
              <a:t> </a:t>
            </a:r>
            <a:r>
              <a:rPr sz="1400" dirty="0">
                <a:latin typeface="Arial"/>
                <a:cs typeface="Arial"/>
              </a:rPr>
              <a:t>seçildi</a:t>
            </a:r>
          </a:p>
        </p:txBody>
      </p:sp>
      <p:grpSp>
        <p:nvGrpSpPr>
          <p:cNvPr id="14" name="object 14"/>
          <p:cNvGrpSpPr/>
          <p:nvPr/>
        </p:nvGrpSpPr>
        <p:grpSpPr>
          <a:xfrm>
            <a:off x="5829300" y="3365817"/>
            <a:ext cx="1468755" cy="1030605"/>
            <a:chOff x="5829300" y="3365817"/>
            <a:chExt cx="1468755" cy="1030605"/>
          </a:xfrm>
        </p:grpSpPr>
        <p:sp>
          <p:nvSpPr>
            <p:cNvPr id="15" name="object 15"/>
            <p:cNvSpPr/>
            <p:nvPr/>
          </p:nvSpPr>
          <p:spPr>
            <a:xfrm>
              <a:off x="6692391" y="3401999"/>
              <a:ext cx="599440" cy="76835"/>
            </a:xfrm>
            <a:custGeom>
              <a:avLst/>
              <a:gdLst/>
              <a:ahLst/>
              <a:cxnLst/>
              <a:rect l="l" t="t" r="r" b="b"/>
              <a:pathLst>
                <a:path w="599440" h="76835">
                  <a:moveTo>
                    <a:pt x="598919" y="76568"/>
                  </a:moveTo>
                  <a:lnTo>
                    <a:pt x="0" y="0"/>
                  </a:lnTo>
                </a:path>
              </a:pathLst>
            </a:custGeom>
            <a:ln w="12700">
              <a:solidFill>
                <a:srgbClr val="008FEA"/>
              </a:solidFill>
            </a:ln>
          </p:spPr>
          <p:txBody>
            <a:bodyPr wrap="square" lIns="0" tIns="0" rIns="0" bIns="0" rtlCol="0"/>
            <a:lstStyle/>
            <a:p>
              <a:endParaRPr/>
            </a:p>
          </p:txBody>
        </p:sp>
        <p:sp>
          <p:nvSpPr>
            <p:cNvPr id="16" name="object 16"/>
            <p:cNvSpPr/>
            <p:nvPr/>
          </p:nvSpPr>
          <p:spPr>
            <a:xfrm>
              <a:off x="6629400" y="3365817"/>
              <a:ext cx="80645" cy="76200"/>
            </a:xfrm>
            <a:custGeom>
              <a:avLst/>
              <a:gdLst/>
              <a:ahLst/>
              <a:cxnLst/>
              <a:rect l="l" t="t" r="r" b="b"/>
              <a:pathLst>
                <a:path w="80645" h="76200">
                  <a:moveTo>
                    <a:pt x="80416" y="0"/>
                  </a:moveTo>
                  <a:lnTo>
                    <a:pt x="0" y="28130"/>
                  </a:lnTo>
                  <a:lnTo>
                    <a:pt x="70751" y="75590"/>
                  </a:lnTo>
                  <a:lnTo>
                    <a:pt x="80416" y="0"/>
                  </a:lnTo>
                  <a:close/>
                </a:path>
              </a:pathLst>
            </a:custGeom>
            <a:solidFill>
              <a:srgbClr val="008FEA"/>
            </a:solidFill>
          </p:spPr>
          <p:txBody>
            <a:bodyPr wrap="square" lIns="0" tIns="0" rIns="0" bIns="0" rtlCol="0"/>
            <a:lstStyle/>
            <a:p>
              <a:endParaRPr/>
            </a:p>
          </p:txBody>
        </p:sp>
        <p:sp>
          <p:nvSpPr>
            <p:cNvPr id="17" name="object 17"/>
            <p:cNvSpPr/>
            <p:nvPr/>
          </p:nvSpPr>
          <p:spPr>
            <a:xfrm>
              <a:off x="6539826" y="3750678"/>
              <a:ext cx="350520" cy="52069"/>
            </a:xfrm>
            <a:custGeom>
              <a:avLst/>
              <a:gdLst/>
              <a:ahLst/>
              <a:cxnLst/>
              <a:rect l="l" t="t" r="r" b="b"/>
              <a:pathLst>
                <a:path w="350520" h="52070">
                  <a:moveTo>
                    <a:pt x="350380" y="51600"/>
                  </a:moveTo>
                  <a:lnTo>
                    <a:pt x="0" y="0"/>
                  </a:lnTo>
                </a:path>
              </a:pathLst>
            </a:custGeom>
            <a:ln w="12700">
              <a:solidFill>
                <a:srgbClr val="008FEA"/>
              </a:solidFill>
            </a:ln>
          </p:spPr>
          <p:txBody>
            <a:bodyPr wrap="square" lIns="0" tIns="0" rIns="0" bIns="0" rtlCol="0"/>
            <a:lstStyle/>
            <a:p>
              <a:endParaRPr/>
            </a:p>
          </p:txBody>
        </p:sp>
        <p:sp>
          <p:nvSpPr>
            <p:cNvPr id="18" name="object 18"/>
            <p:cNvSpPr/>
            <p:nvPr/>
          </p:nvSpPr>
          <p:spPr>
            <a:xfrm>
              <a:off x="6477000" y="3714826"/>
              <a:ext cx="81280" cy="75565"/>
            </a:xfrm>
            <a:custGeom>
              <a:avLst/>
              <a:gdLst/>
              <a:ahLst/>
              <a:cxnLst/>
              <a:rect l="l" t="t" r="r" b="b"/>
              <a:pathLst>
                <a:path w="81279" h="75564">
                  <a:moveTo>
                    <a:pt x="80949" y="0"/>
                  </a:moveTo>
                  <a:lnTo>
                    <a:pt x="0" y="26593"/>
                  </a:lnTo>
                  <a:lnTo>
                    <a:pt x="69837" y="75387"/>
                  </a:lnTo>
                  <a:lnTo>
                    <a:pt x="80949" y="0"/>
                  </a:lnTo>
                  <a:close/>
                </a:path>
              </a:pathLst>
            </a:custGeom>
            <a:solidFill>
              <a:srgbClr val="008FEA"/>
            </a:solidFill>
          </p:spPr>
          <p:txBody>
            <a:bodyPr wrap="square" lIns="0" tIns="0" rIns="0" bIns="0" rtlCol="0"/>
            <a:lstStyle/>
            <a:p>
              <a:endParaRPr/>
            </a:p>
          </p:txBody>
        </p:sp>
        <p:sp>
          <p:nvSpPr>
            <p:cNvPr id="19" name="object 19"/>
            <p:cNvSpPr/>
            <p:nvPr/>
          </p:nvSpPr>
          <p:spPr>
            <a:xfrm>
              <a:off x="6069444" y="4009304"/>
              <a:ext cx="861694" cy="57785"/>
            </a:xfrm>
            <a:custGeom>
              <a:avLst/>
              <a:gdLst/>
              <a:ahLst/>
              <a:cxnLst/>
              <a:rect l="l" t="t" r="r" b="b"/>
              <a:pathLst>
                <a:path w="861695" h="57785">
                  <a:moveTo>
                    <a:pt x="861428" y="57505"/>
                  </a:moveTo>
                  <a:lnTo>
                    <a:pt x="0" y="0"/>
                  </a:lnTo>
                </a:path>
              </a:pathLst>
            </a:custGeom>
            <a:ln w="12700">
              <a:solidFill>
                <a:srgbClr val="008FEA"/>
              </a:solidFill>
            </a:ln>
          </p:spPr>
          <p:txBody>
            <a:bodyPr wrap="square" lIns="0" tIns="0" rIns="0" bIns="0" rtlCol="0"/>
            <a:lstStyle/>
            <a:p>
              <a:endParaRPr/>
            </a:p>
          </p:txBody>
        </p:sp>
        <p:sp>
          <p:nvSpPr>
            <p:cNvPr id="20" name="object 20"/>
            <p:cNvSpPr/>
            <p:nvPr/>
          </p:nvSpPr>
          <p:spPr>
            <a:xfrm>
              <a:off x="6006084" y="3972131"/>
              <a:ext cx="78740" cy="76200"/>
            </a:xfrm>
            <a:custGeom>
              <a:avLst/>
              <a:gdLst/>
              <a:ahLst/>
              <a:cxnLst/>
              <a:rect l="l" t="t" r="r" b="b"/>
              <a:pathLst>
                <a:path w="78739" h="76200">
                  <a:moveTo>
                    <a:pt x="78574" y="0"/>
                  </a:moveTo>
                  <a:lnTo>
                    <a:pt x="0" y="32943"/>
                  </a:lnTo>
                  <a:lnTo>
                    <a:pt x="73494" y="76034"/>
                  </a:lnTo>
                  <a:lnTo>
                    <a:pt x="78574" y="0"/>
                  </a:lnTo>
                  <a:close/>
                </a:path>
              </a:pathLst>
            </a:custGeom>
            <a:solidFill>
              <a:srgbClr val="008FEA"/>
            </a:solidFill>
          </p:spPr>
          <p:txBody>
            <a:bodyPr wrap="square" lIns="0" tIns="0" rIns="0" bIns="0" rtlCol="0"/>
            <a:lstStyle/>
            <a:p>
              <a:endParaRPr/>
            </a:p>
          </p:txBody>
        </p:sp>
        <p:sp>
          <p:nvSpPr>
            <p:cNvPr id="21" name="object 21"/>
            <p:cNvSpPr/>
            <p:nvPr/>
          </p:nvSpPr>
          <p:spPr>
            <a:xfrm>
              <a:off x="5891961" y="4295745"/>
              <a:ext cx="576580" cy="94615"/>
            </a:xfrm>
            <a:custGeom>
              <a:avLst/>
              <a:gdLst/>
              <a:ahLst/>
              <a:cxnLst/>
              <a:rect l="l" t="t" r="r" b="b"/>
              <a:pathLst>
                <a:path w="576579" h="94614">
                  <a:moveTo>
                    <a:pt x="576376" y="94284"/>
                  </a:moveTo>
                  <a:lnTo>
                    <a:pt x="0" y="0"/>
                  </a:lnTo>
                </a:path>
              </a:pathLst>
            </a:custGeom>
            <a:ln w="12700">
              <a:solidFill>
                <a:srgbClr val="008FEA"/>
              </a:solidFill>
            </a:ln>
          </p:spPr>
          <p:txBody>
            <a:bodyPr wrap="square" lIns="0" tIns="0" rIns="0" bIns="0" rtlCol="0"/>
            <a:lstStyle/>
            <a:p>
              <a:endParaRPr/>
            </a:p>
          </p:txBody>
        </p:sp>
        <p:sp>
          <p:nvSpPr>
            <p:cNvPr id="22" name="object 22"/>
            <p:cNvSpPr/>
            <p:nvPr/>
          </p:nvSpPr>
          <p:spPr>
            <a:xfrm>
              <a:off x="5829300" y="4260197"/>
              <a:ext cx="81915" cy="75565"/>
            </a:xfrm>
            <a:custGeom>
              <a:avLst/>
              <a:gdLst/>
              <a:ahLst/>
              <a:cxnLst/>
              <a:rect l="l" t="t" r="r" b="b"/>
              <a:pathLst>
                <a:path w="81914" h="75564">
                  <a:moveTo>
                    <a:pt x="81356" y="0"/>
                  </a:moveTo>
                  <a:lnTo>
                    <a:pt x="0" y="25285"/>
                  </a:lnTo>
                  <a:lnTo>
                    <a:pt x="69049" y="75196"/>
                  </a:lnTo>
                  <a:lnTo>
                    <a:pt x="81356" y="0"/>
                  </a:lnTo>
                  <a:close/>
                </a:path>
              </a:pathLst>
            </a:custGeom>
            <a:solidFill>
              <a:srgbClr val="008FEA"/>
            </a:solidFill>
          </p:spPr>
          <p:txBody>
            <a:bodyPr wrap="square" lIns="0" tIns="0" rIns="0" bIns="0" rtlCol="0"/>
            <a:lstStyle/>
            <a:p>
              <a:endParaRPr/>
            </a:p>
          </p:txBody>
        </p:sp>
      </p:grpSp>
      <p:sp>
        <p:nvSpPr>
          <p:cNvPr id="23" name="object 23"/>
          <p:cNvSpPr txBox="1"/>
          <p:nvPr/>
        </p:nvSpPr>
        <p:spPr>
          <a:xfrm>
            <a:off x="6607186" y="3395233"/>
            <a:ext cx="2163445" cy="1153795"/>
          </a:xfrm>
          <a:prstGeom prst="rect">
            <a:avLst/>
          </a:prstGeom>
        </p:spPr>
        <p:txBody>
          <a:bodyPr vert="horz" wrap="square" lIns="0" tIns="12700" rIns="0" bIns="0" rtlCol="0">
            <a:spAutoFit/>
          </a:bodyPr>
          <a:lstStyle/>
          <a:p>
            <a:pPr marR="271145" algn="r">
              <a:lnSpc>
                <a:spcPct val="100000"/>
              </a:lnSpc>
              <a:spcBef>
                <a:spcPts val="100"/>
              </a:spcBef>
            </a:pPr>
            <a:r>
              <a:rPr sz="1400" dirty="0">
                <a:latin typeface="Arial"/>
                <a:cs typeface="Arial"/>
              </a:rPr>
              <a:t>İlk </a:t>
            </a:r>
            <a:r>
              <a:rPr sz="1400" spc="-10" dirty="0">
                <a:latin typeface="Arial"/>
                <a:cs typeface="Arial"/>
              </a:rPr>
              <a:t>exp</a:t>
            </a:r>
            <a:r>
              <a:rPr sz="1400" spc="-80" dirty="0">
                <a:latin typeface="Arial"/>
                <a:cs typeface="Arial"/>
              </a:rPr>
              <a:t> </a:t>
            </a:r>
            <a:r>
              <a:rPr sz="1400" dirty="0">
                <a:latin typeface="Arial"/>
                <a:cs typeface="Arial"/>
              </a:rPr>
              <a:t>seçildi</a:t>
            </a:r>
          </a:p>
          <a:p>
            <a:pPr marL="423545" marR="5080">
              <a:lnSpc>
                <a:spcPct val="100000"/>
              </a:lnSpc>
              <a:spcBef>
                <a:spcPts val="1019"/>
              </a:spcBef>
            </a:pPr>
            <a:r>
              <a:rPr sz="1400" dirty="0">
                <a:latin typeface="Arial"/>
                <a:cs typeface="Arial"/>
              </a:rPr>
              <a:t>term </a:t>
            </a:r>
            <a:r>
              <a:rPr sz="1400" spc="-5" dirty="0">
                <a:latin typeface="Arial"/>
                <a:cs typeface="Arial"/>
              </a:rPr>
              <a:t>olarak </a:t>
            </a:r>
            <a:r>
              <a:rPr sz="1400" spc="-10" dirty="0">
                <a:latin typeface="Arial"/>
                <a:cs typeface="Arial"/>
              </a:rPr>
              <a:t>var</a:t>
            </a:r>
            <a:r>
              <a:rPr sz="1400" spc="-95" dirty="0">
                <a:latin typeface="Arial"/>
                <a:cs typeface="Arial"/>
              </a:rPr>
              <a:t> </a:t>
            </a:r>
            <a:r>
              <a:rPr sz="1400" dirty="0">
                <a:latin typeface="Arial"/>
                <a:cs typeface="Arial"/>
              </a:rPr>
              <a:t>seçildi  </a:t>
            </a:r>
            <a:r>
              <a:rPr sz="1400" spc="-10" dirty="0">
                <a:latin typeface="Arial"/>
                <a:cs typeface="Arial"/>
              </a:rPr>
              <a:t>var </a:t>
            </a:r>
            <a:r>
              <a:rPr sz="1400" dirty="0">
                <a:latin typeface="Arial"/>
                <a:cs typeface="Arial"/>
              </a:rPr>
              <a:t>b</a:t>
            </a:r>
            <a:r>
              <a:rPr sz="1400" spc="-5" dirty="0">
                <a:latin typeface="Arial"/>
                <a:cs typeface="Arial"/>
              </a:rPr>
              <a:t> </a:t>
            </a:r>
            <a:r>
              <a:rPr sz="1400" dirty="0">
                <a:latin typeface="Arial"/>
                <a:cs typeface="Arial"/>
              </a:rPr>
              <a:t>seçildi</a:t>
            </a:r>
          </a:p>
          <a:p>
            <a:pPr marR="238125" algn="r">
              <a:lnSpc>
                <a:spcPct val="100000"/>
              </a:lnSpc>
              <a:spcBef>
                <a:spcPts val="1140"/>
              </a:spcBef>
            </a:pPr>
            <a:r>
              <a:rPr sz="1400" dirty="0">
                <a:latin typeface="Arial"/>
                <a:cs typeface="Arial"/>
              </a:rPr>
              <a:t>term </a:t>
            </a:r>
            <a:r>
              <a:rPr sz="1400" spc="-5" dirty="0">
                <a:latin typeface="Arial"/>
                <a:cs typeface="Arial"/>
              </a:rPr>
              <a:t>olarak </a:t>
            </a:r>
            <a:r>
              <a:rPr sz="1400" dirty="0">
                <a:latin typeface="Arial"/>
                <a:cs typeface="Arial"/>
              </a:rPr>
              <a:t>const</a:t>
            </a:r>
            <a:r>
              <a:rPr sz="1400" spc="-135" dirty="0">
                <a:latin typeface="Arial"/>
                <a:cs typeface="Arial"/>
              </a:rPr>
              <a:t> </a:t>
            </a:r>
            <a:r>
              <a:rPr sz="1400" dirty="0">
                <a:latin typeface="Arial"/>
                <a:cs typeface="Arial"/>
              </a:rPr>
              <a:t>seçildi</a:t>
            </a: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6383" y="438150"/>
            <a:ext cx="5231125" cy="444352"/>
          </a:xfrm>
          <a:prstGeom prst="rect">
            <a:avLst/>
          </a:prstGeom>
        </p:spPr>
        <p:txBody>
          <a:bodyPr vert="horz" wrap="square" lIns="0" tIns="13335" rIns="0" bIns="0" rtlCol="0">
            <a:spAutoFit/>
          </a:bodyPr>
          <a:lstStyle/>
          <a:p>
            <a:pPr marL="12700">
              <a:lnSpc>
                <a:spcPct val="100000"/>
              </a:lnSpc>
              <a:spcBef>
                <a:spcPts val="105"/>
              </a:spcBef>
              <a:tabLst>
                <a:tab pos="3171825" algn="l"/>
              </a:tabLst>
            </a:pPr>
            <a:r>
              <a:rPr sz="2800" b="1" spc="-110" dirty="0">
                <a:latin typeface="Arial"/>
                <a:cs typeface="Arial"/>
              </a:rPr>
              <a:t>Bir </a:t>
            </a:r>
            <a:r>
              <a:rPr sz="2800" b="1" spc="-80" dirty="0">
                <a:latin typeface="Arial"/>
                <a:cs typeface="Arial"/>
              </a:rPr>
              <a:t>gramer</a:t>
            </a:r>
            <a:r>
              <a:rPr sz="2800" b="1" spc="130" dirty="0">
                <a:latin typeface="Arial"/>
                <a:cs typeface="Arial"/>
              </a:rPr>
              <a:t> </a:t>
            </a:r>
            <a:r>
              <a:rPr sz="2800" b="1" spc="-100" dirty="0">
                <a:latin typeface="Arial"/>
                <a:cs typeface="Arial"/>
              </a:rPr>
              <a:t>örneği:</a:t>
            </a:r>
            <a:r>
              <a:rPr sz="2800" b="1" spc="10" dirty="0">
                <a:latin typeface="Arial"/>
                <a:cs typeface="Arial"/>
              </a:rPr>
              <a:t> </a:t>
            </a:r>
            <a:r>
              <a:rPr sz="2800" b="1" spc="-55" dirty="0">
                <a:latin typeface="Arial"/>
                <a:cs typeface="Arial"/>
              </a:rPr>
              <a:t>(</a:t>
            </a:r>
            <a:r>
              <a:rPr sz="2800" b="1" spc="-55" dirty="0" err="1">
                <a:latin typeface="Arial"/>
                <a:cs typeface="Arial"/>
              </a:rPr>
              <a:t>Örnek</a:t>
            </a:r>
            <a:r>
              <a:rPr lang="tr-TR" sz="2800" b="1" spc="-55" dirty="0">
                <a:latin typeface="Arial"/>
                <a:cs typeface="Arial"/>
              </a:rPr>
              <a:t> </a:t>
            </a:r>
            <a:r>
              <a:rPr sz="2800" b="1" dirty="0">
                <a:latin typeface="Arial"/>
                <a:cs typeface="Arial"/>
              </a:rPr>
              <a:t>-</a:t>
            </a:r>
            <a:r>
              <a:rPr sz="2800" b="1" spc="-25" dirty="0">
                <a:latin typeface="Arial"/>
                <a:cs typeface="Arial"/>
              </a:rPr>
              <a:t> </a:t>
            </a:r>
            <a:r>
              <a:rPr sz="2800" b="1" spc="-5" dirty="0">
                <a:latin typeface="Arial"/>
                <a:cs typeface="Arial"/>
              </a:rPr>
              <a:t>2)</a:t>
            </a:r>
            <a:endParaRPr sz="2800" dirty="0">
              <a:latin typeface="Arial"/>
              <a:cs typeface="Arial"/>
            </a:endParaRPr>
          </a:p>
        </p:txBody>
      </p:sp>
      <p:sp>
        <p:nvSpPr>
          <p:cNvPr id="3" name="object 3"/>
          <p:cNvSpPr txBox="1"/>
          <p:nvPr/>
        </p:nvSpPr>
        <p:spPr>
          <a:xfrm>
            <a:off x="786383" y="3181350"/>
            <a:ext cx="8126725" cy="1603003"/>
          </a:xfrm>
          <a:prstGeom prst="rect">
            <a:avLst/>
          </a:prstGeom>
        </p:spPr>
        <p:txBody>
          <a:bodyPr vert="horz" wrap="square" lIns="0" tIns="12700" rIns="0" bIns="0" rtlCol="0">
            <a:spAutoFit/>
          </a:bodyPr>
          <a:lstStyle/>
          <a:p>
            <a:pPr marL="298450" indent="-285750">
              <a:lnSpc>
                <a:spcPts val="2555"/>
              </a:lnSpc>
              <a:spcBef>
                <a:spcPts val="100"/>
              </a:spcBef>
              <a:buFont typeface="Wingdings" panose="05000000000000000000" pitchFamily="2" charset="2"/>
              <a:buChar char="q"/>
            </a:pPr>
            <a:r>
              <a:rPr sz="1700" spc="-5" dirty="0">
                <a:solidFill>
                  <a:srgbClr val="253138"/>
                </a:solidFill>
                <a:latin typeface="Arial"/>
                <a:cs typeface="Arial"/>
              </a:rPr>
              <a:t>«begin» </a:t>
            </a:r>
            <a:r>
              <a:rPr sz="1700" dirty="0">
                <a:solidFill>
                  <a:srgbClr val="253138"/>
                </a:solidFill>
                <a:latin typeface="Arial"/>
                <a:cs typeface="Arial"/>
              </a:rPr>
              <a:t>ve </a:t>
            </a:r>
            <a:r>
              <a:rPr sz="1700" spc="-5" dirty="0">
                <a:solidFill>
                  <a:srgbClr val="253138"/>
                </a:solidFill>
                <a:latin typeface="Arial"/>
                <a:cs typeface="Arial"/>
              </a:rPr>
              <a:t>«end» özel </a:t>
            </a:r>
            <a:r>
              <a:rPr sz="1700" dirty="0">
                <a:solidFill>
                  <a:srgbClr val="253138"/>
                </a:solidFill>
                <a:latin typeface="Arial"/>
                <a:cs typeface="Arial"/>
              </a:rPr>
              <a:t>kelimeleri blok </a:t>
            </a:r>
            <a:r>
              <a:rPr sz="1700" spc="-5" dirty="0">
                <a:solidFill>
                  <a:srgbClr val="253138"/>
                </a:solidFill>
                <a:latin typeface="Arial"/>
                <a:cs typeface="Arial"/>
              </a:rPr>
              <a:t>oluşturmak </a:t>
            </a:r>
            <a:r>
              <a:rPr sz="1700" dirty="0">
                <a:solidFill>
                  <a:srgbClr val="253138"/>
                </a:solidFill>
                <a:latin typeface="Arial"/>
                <a:cs typeface="Arial"/>
              </a:rPr>
              <a:t>için</a:t>
            </a:r>
            <a:r>
              <a:rPr sz="1700" spc="315" dirty="0">
                <a:solidFill>
                  <a:srgbClr val="253138"/>
                </a:solidFill>
                <a:latin typeface="Arial"/>
                <a:cs typeface="Arial"/>
              </a:rPr>
              <a:t> </a:t>
            </a:r>
            <a:r>
              <a:rPr sz="1700" dirty="0" err="1">
                <a:solidFill>
                  <a:srgbClr val="253138"/>
                </a:solidFill>
                <a:latin typeface="Arial"/>
                <a:cs typeface="Arial"/>
              </a:rPr>
              <a:t>kullanılmış</a:t>
            </a:r>
            <a:r>
              <a:rPr sz="1700" dirty="0">
                <a:solidFill>
                  <a:srgbClr val="253138"/>
                </a:solidFill>
                <a:latin typeface="Arial"/>
                <a:cs typeface="Arial"/>
              </a:rPr>
              <a:t>.</a:t>
            </a:r>
            <a:endParaRPr lang="tr-TR" sz="1700" dirty="0">
              <a:latin typeface="Arial"/>
              <a:cs typeface="Arial"/>
            </a:endParaRPr>
          </a:p>
          <a:p>
            <a:pPr marL="298450" indent="-285750">
              <a:lnSpc>
                <a:spcPts val="2555"/>
              </a:lnSpc>
              <a:spcBef>
                <a:spcPts val="100"/>
              </a:spcBef>
              <a:buFont typeface="Wingdings" panose="05000000000000000000" pitchFamily="2" charset="2"/>
              <a:buChar char="q"/>
            </a:pPr>
            <a:r>
              <a:rPr sz="1700" spc="-5" dirty="0">
                <a:solidFill>
                  <a:srgbClr val="253138"/>
                </a:solidFill>
                <a:latin typeface="Arial"/>
                <a:cs typeface="Arial"/>
              </a:rPr>
              <a:t>«stmt» </a:t>
            </a:r>
            <a:r>
              <a:rPr sz="1700" dirty="0">
                <a:solidFill>
                  <a:srgbClr val="253138"/>
                </a:solidFill>
                <a:latin typeface="Arial"/>
                <a:cs typeface="Arial"/>
              </a:rPr>
              <a:t>sonuna ;</a:t>
            </a:r>
            <a:r>
              <a:rPr sz="1700" spc="340" dirty="0">
                <a:solidFill>
                  <a:srgbClr val="253138"/>
                </a:solidFill>
                <a:latin typeface="Arial"/>
                <a:cs typeface="Arial"/>
              </a:rPr>
              <a:t> </a:t>
            </a:r>
            <a:r>
              <a:rPr sz="1700" spc="-5" dirty="0" err="1">
                <a:solidFill>
                  <a:srgbClr val="253138"/>
                </a:solidFill>
                <a:latin typeface="Arial"/>
                <a:cs typeface="Arial"/>
              </a:rPr>
              <a:t>geliyor</a:t>
            </a:r>
            <a:endParaRPr lang="tr-TR" sz="1700" dirty="0">
              <a:latin typeface="Arial"/>
              <a:cs typeface="Arial"/>
            </a:endParaRPr>
          </a:p>
          <a:p>
            <a:pPr marL="298450" indent="-285750">
              <a:lnSpc>
                <a:spcPts val="2555"/>
              </a:lnSpc>
              <a:spcBef>
                <a:spcPts val="100"/>
              </a:spcBef>
              <a:buFont typeface="Wingdings" panose="05000000000000000000" pitchFamily="2" charset="2"/>
              <a:buChar char="q"/>
            </a:pPr>
            <a:r>
              <a:rPr sz="1700" dirty="0">
                <a:solidFill>
                  <a:srgbClr val="253138"/>
                </a:solidFill>
                <a:latin typeface="Arial"/>
                <a:cs typeface="Arial"/>
              </a:rPr>
              <a:t>A, B, C değişkenlerinde </a:t>
            </a:r>
            <a:r>
              <a:rPr sz="1700" spc="-5" dirty="0">
                <a:solidFill>
                  <a:srgbClr val="253138"/>
                </a:solidFill>
                <a:latin typeface="Arial"/>
                <a:cs typeface="Arial"/>
              </a:rPr>
              <a:t>«var» </a:t>
            </a:r>
            <a:r>
              <a:rPr sz="1700" dirty="0" err="1">
                <a:solidFill>
                  <a:srgbClr val="253138"/>
                </a:solidFill>
                <a:latin typeface="Arial"/>
                <a:cs typeface="Arial"/>
              </a:rPr>
              <a:t>biri</a:t>
            </a:r>
            <a:r>
              <a:rPr sz="1700" spc="285" dirty="0">
                <a:solidFill>
                  <a:srgbClr val="253138"/>
                </a:solidFill>
                <a:latin typeface="Arial"/>
                <a:cs typeface="Arial"/>
              </a:rPr>
              <a:t> </a:t>
            </a:r>
            <a:r>
              <a:rPr sz="1700" dirty="0" err="1">
                <a:solidFill>
                  <a:srgbClr val="253138"/>
                </a:solidFill>
                <a:latin typeface="Arial"/>
                <a:cs typeface="Arial"/>
              </a:rPr>
              <a:t>olabilir</a:t>
            </a:r>
            <a:endParaRPr lang="tr-TR" sz="1700" dirty="0">
              <a:latin typeface="Arial"/>
              <a:cs typeface="Arial"/>
            </a:endParaRPr>
          </a:p>
          <a:p>
            <a:pPr marL="298450" indent="-285750">
              <a:lnSpc>
                <a:spcPts val="2555"/>
              </a:lnSpc>
              <a:spcBef>
                <a:spcPts val="100"/>
              </a:spcBef>
              <a:buFont typeface="Wingdings" panose="05000000000000000000" pitchFamily="2" charset="2"/>
              <a:buChar char="q"/>
            </a:pPr>
            <a:r>
              <a:rPr sz="1700" spc="-5" dirty="0">
                <a:solidFill>
                  <a:srgbClr val="253138"/>
                </a:solidFill>
                <a:latin typeface="Arial"/>
                <a:cs typeface="Arial"/>
              </a:rPr>
              <a:t>«expression» üç farklı durumda olur. İki durum </a:t>
            </a:r>
            <a:r>
              <a:rPr sz="1700" dirty="0">
                <a:solidFill>
                  <a:srgbClr val="253138"/>
                </a:solidFill>
                <a:latin typeface="Arial"/>
                <a:cs typeface="Arial"/>
              </a:rPr>
              <a:t>+ ve -</a:t>
            </a:r>
            <a:r>
              <a:rPr sz="1700" spc="-235" dirty="0">
                <a:solidFill>
                  <a:srgbClr val="253138"/>
                </a:solidFill>
                <a:latin typeface="Arial"/>
                <a:cs typeface="Arial"/>
              </a:rPr>
              <a:t> </a:t>
            </a:r>
            <a:r>
              <a:rPr sz="1700" spc="-5" dirty="0">
                <a:solidFill>
                  <a:srgbClr val="253138"/>
                </a:solidFill>
                <a:latin typeface="Arial"/>
                <a:cs typeface="Arial"/>
              </a:rPr>
              <a:t>operatörlerini</a:t>
            </a:r>
            <a:endParaRPr sz="1700" dirty="0">
              <a:latin typeface="Arial"/>
              <a:cs typeface="Arial"/>
            </a:endParaRPr>
          </a:p>
          <a:p>
            <a:pPr marL="393065">
              <a:lnSpc>
                <a:spcPts val="1764"/>
              </a:lnSpc>
            </a:pPr>
            <a:r>
              <a:rPr sz="1700" dirty="0">
                <a:solidFill>
                  <a:srgbClr val="253138"/>
                </a:solidFill>
                <a:latin typeface="Arial"/>
                <a:cs typeface="Arial"/>
              </a:rPr>
              <a:t>içerir.</a:t>
            </a:r>
            <a:endParaRPr sz="1700" dirty="0">
              <a:latin typeface="Arial"/>
              <a:cs typeface="Arial"/>
            </a:endParaRPr>
          </a:p>
        </p:txBody>
      </p:sp>
      <p:sp>
        <p:nvSpPr>
          <p:cNvPr id="4" name="object 4"/>
          <p:cNvSpPr/>
          <p:nvPr/>
        </p:nvSpPr>
        <p:spPr>
          <a:xfrm>
            <a:off x="750670" y="1200150"/>
            <a:ext cx="7165784" cy="144777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403968"/>
            <a:ext cx="4240525" cy="444352"/>
          </a:xfrm>
          <a:prstGeom prst="rect">
            <a:avLst/>
          </a:prstGeom>
        </p:spPr>
        <p:txBody>
          <a:bodyPr vert="horz" wrap="square" lIns="0" tIns="13335" rIns="0" bIns="0" rtlCol="0">
            <a:spAutoFit/>
          </a:bodyPr>
          <a:lstStyle/>
          <a:p>
            <a:pPr marL="12700">
              <a:lnSpc>
                <a:spcPct val="100000"/>
              </a:lnSpc>
              <a:spcBef>
                <a:spcPts val="105"/>
              </a:spcBef>
              <a:tabLst>
                <a:tab pos="2519045" algn="l"/>
              </a:tabLst>
            </a:pPr>
            <a:r>
              <a:rPr sz="2800" b="1" spc="-85" dirty="0">
                <a:latin typeface="Arial"/>
                <a:cs typeface="Arial"/>
              </a:rPr>
              <a:t>Derivasyonu</a:t>
            </a:r>
            <a:r>
              <a:rPr sz="2800" b="1" spc="5" dirty="0">
                <a:latin typeface="Arial"/>
                <a:cs typeface="Arial"/>
              </a:rPr>
              <a:t> </a:t>
            </a:r>
            <a:r>
              <a:rPr sz="2800" b="1" spc="-55" dirty="0">
                <a:latin typeface="Arial"/>
                <a:cs typeface="Arial"/>
              </a:rPr>
              <a:t>(</a:t>
            </a:r>
            <a:r>
              <a:rPr sz="2800" b="1" spc="-55" dirty="0" err="1">
                <a:latin typeface="Arial"/>
                <a:cs typeface="Arial"/>
              </a:rPr>
              <a:t>Örnek</a:t>
            </a:r>
            <a:r>
              <a:rPr lang="tr-TR" sz="2800" b="1" spc="-55" dirty="0">
                <a:latin typeface="Arial"/>
                <a:cs typeface="Arial"/>
              </a:rPr>
              <a:t> </a:t>
            </a:r>
            <a:r>
              <a:rPr sz="2800" b="1" dirty="0">
                <a:latin typeface="Arial"/>
                <a:cs typeface="Arial"/>
              </a:rPr>
              <a:t>-</a:t>
            </a:r>
            <a:r>
              <a:rPr sz="2800" b="1" spc="-20" dirty="0">
                <a:latin typeface="Arial"/>
                <a:cs typeface="Arial"/>
              </a:rPr>
              <a:t> </a:t>
            </a:r>
            <a:r>
              <a:rPr sz="2800" b="1" spc="-5" dirty="0">
                <a:latin typeface="Arial"/>
                <a:cs typeface="Arial"/>
              </a:rPr>
              <a:t>2)</a:t>
            </a:r>
            <a:endParaRPr sz="2800" dirty="0">
              <a:latin typeface="Arial"/>
              <a:cs typeface="Arial"/>
            </a:endParaRPr>
          </a:p>
        </p:txBody>
      </p:sp>
      <p:grpSp>
        <p:nvGrpSpPr>
          <p:cNvPr id="4" name="object 4"/>
          <p:cNvGrpSpPr/>
          <p:nvPr/>
        </p:nvGrpSpPr>
        <p:grpSpPr>
          <a:xfrm>
            <a:off x="1524000" y="172755"/>
            <a:ext cx="7530465" cy="4646930"/>
            <a:chOff x="1281683" y="103631"/>
            <a:chExt cx="7530465" cy="4646930"/>
          </a:xfrm>
        </p:grpSpPr>
        <p:sp>
          <p:nvSpPr>
            <p:cNvPr id="5" name="object 5"/>
            <p:cNvSpPr/>
            <p:nvPr/>
          </p:nvSpPr>
          <p:spPr>
            <a:xfrm>
              <a:off x="1281683" y="1213104"/>
              <a:ext cx="6580632" cy="353720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367783" y="103631"/>
              <a:ext cx="4443984" cy="90677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635182" y="1010412"/>
              <a:ext cx="1954530" cy="196215"/>
            </a:xfrm>
            <a:custGeom>
              <a:avLst/>
              <a:gdLst/>
              <a:ahLst/>
              <a:cxnLst/>
              <a:rect l="l" t="t" r="r" b="b"/>
              <a:pathLst>
                <a:path w="1954529" h="196215">
                  <a:moveTo>
                    <a:pt x="1954441" y="0"/>
                  </a:moveTo>
                  <a:lnTo>
                    <a:pt x="0" y="196024"/>
                  </a:lnTo>
                </a:path>
              </a:pathLst>
            </a:custGeom>
            <a:ln w="12700">
              <a:solidFill>
                <a:srgbClr val="008FEA"/>
              </a:solidFill>
            </a:ln>
          </p:spPr>
          <p:txBody>
            <a:bodyPr wrap="square" lIns="0" tIns="0" rIns="0" bIns="0" rtlCol="0"/>
            <a:lstStyle/>
            <a:p>
              <a:endParaRPr/>
            </a:p>
          </p:txBody>
        </p:sp>
        <p:sp>
          <p:nvSpPr>
            <p:cNvPr id="8" name="object 8"/>
            <p:cNvSpPr/>
            <p:nvPr/>
          </p:nvSpPr>
          <p:spPr>
            <a:xfrm>
              <a:off x="4571987" y="1167256"/>
              <a:ext cx="80010" cy="76200"/>
            </a:xfrm>
            <a:custGeom>
              <a:avLst/>
              <a:gdLst/>
              <a:ahLst/>
              <a:cxnLst/>
              <a:rect l="l" t="t" r="r" b="b"/>
              <a:pathLst>
                <a:path w="80010" h="76200">
                  <a:moveTo>
                    <a:pt x="72021" y="0"/>
                  </a:moveTo>
                  <a:lnTo>
                    <a:pt x="0" y="45516"/>
                  </a:lnTo>
                  <a:lnTo>
                    <a:pt x="79628" y="75819"/>
                  </a:lnTo>
                  <a:lnTo>
                    <a:pt x="72021" y="0"/>
                  </a:lnTo>
                  <a:close/>
                </a:path>
              </a:pathLst>
            </a:custGeom>
            <a:solidFill>
              <a:srgbClr val="008FEA"/>
            </a:solidFill>
          </p:spPr>
          <p:txBody>
            <a:bodyPr wrap="square" lIns="0" tIns="0" rIns="0" bIns="0" rtlCol="0"/>
            <a:lstStyle/>
            <a:p>
              <a:endParaRPr/>
            </a:p>
          </p:txBody>
        </p:sp>
      </p:grpSp>
      <p:sp>
        <p:nvSpPr>
          <p:cNvPr id="9" name="object 9"/>
          <p:cNvSpPr txBox="1"/>
          <p:nvPr/>
        </p:nvSpPr>
        <p:spPr>
          <a:xfrm>
            <a:off x="2420162" y="4819685"/>
            <a:ext cx="3195955"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Tüm durumların derivasyonu</a:t>
            </a:r>
            <a:r>
              <a:rPr sz="1400" spc="-95" dirty="0">
                <a:latin typeface="Arial"/>
                <a:cs typeface="Arial"/>
              </a:rPr>
              <a:t> </a:t>
            </a:r>
            <a:r>
              <a:rPr sz="1400" spc="-5" dirty="0">
                <a:latin typeface="Arial"/>
                <a:cs typeface="Arial"/>
              </a:rPr>
              <a:t>yapılmıştır.</a:t>
            </a:r>
            <a:endParaRPr sz="1400" dirty="0">
              <a:latin typeface="Arial"/>
              <a:cs typeface="Arial"/>
            </a:endParaRP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64875" y="589597"/>
            <a:ext cx="3630925" cy="444352"/>
          </a:xfrm>
          <a:prstGeom prst="rect">
            <a:avLst/>
          </a:prstGeom>
        </p:spPr>
        <p:txBody>
          <a:bodyPr vert="horz" wrap="square" lIns="0" tIns="13335" rIns="0" bIns="0" rtlCol="0">
            <a:spAutoFit/>
          </a:bodyPr>
          <a:lstStyle/>
          <a:p>
            <a:pPr marL="12700">
              <a:lnSpc>
                <a:spcPct val="100000"/>
              </a:lnSpc>
              <a:spcBef>
                <a:spcPts val="105"/>
              </a:spcBef>
              <a:tabLst>
                <a:tab pos="1844039" algn="l"/>
              </a:tabLst>
            </a:pPr>
            <a:r>
              <a:rPr sz="2800" b="1" spc="-65" dirty="0">
                <a:solidFill>
                  <a:schemeClr val="tx2"/>
                </a:solidFill>
                <a:latin typeface="Arial"/>
                <a:cs typeface="Arial"/>
              </a:rPr>
              <a:t>Gramer:</a:t>
            </a:r>
            <a:r>
              <a:rPr sz="2800" b="1" spc="5" dirty="0">
                <a:solidFill>
                  <a:schemeClr val="tx2"/>
                </a:solidFill>
                <a:latin typeface="Arial"/>
                <a:cs typeface="Arial"/>
              </a:rPr>
              <a:t> </a:t>
            </a:r>
            <a:r>
              <a:rPr sz="2800" b="1" spc="-65" dirty="0" err="1">
                <a:solidFill>
                  <a:schemeClr val="tx2"/>
                </a:solidFill>
                <a:latin typeface="Arial"/>
                <a:cs typeface="Arial"/>
              </a:rPr>
              <a:t>Örnek</a:t>
            </a:r>
            <a:r>
              <a:rPr lang="tr-TR" sz="2800" b="1" spc="-65" dirty="0">
                <a:solidFill>
                  <a:schemeClr val="tx2"/>
                </a:solidFill>
                <a:latin typeface="Arial"/>
                <a:cs typeface="Arial"/>
              </a:rPr>
              <a:t> </a:t>
            </a:r>
            <a:r>
              <a:rPr sz="2800" b="1" dirty="0">
                <a:solidFill>
                  <a:schemeClr val="tx2"/>
                </a:solidFill>
                <a:latin typeface="Arial"/>
                <a:cs typeface="Arial"/>
              </a:rPr>
              <a:t>-</a:t>
            </a:r>
            <a:r>
              <a:rPr sz="2800" b="1" spc="-20" dirty="0">
                <a:solidFill>
                  <a:schemeClr val="tx2"/>
                </a:solidFill>
                <a:latin typeface="Arial"/>
                <a:cs typeface="Arial"/>
              </a:rPr>
              <a:t> </a:t>
            </a:r>
            <a:r>
              <a:rPr sz="2800" b="1" dirty="0">
                <a:solidFill>
                  <a:schemeClr val="tx2"/>
                </a:solidFill>
                <a:latin typeface="Arial"/>
                <a:cs typeface="Arial"/>
              </a:rPr>
              <a:t>3</a:t>
            </a:r>
            <a:endParaRPr sz="2800" dirty="0">
              <a:solidFill>
                <a:schemeClr val="tx2"/>
              </a:solidFill>
              <a:latin typeface="Arial"/>
              <a:cs typeface="Arial"/>
            </a:endParaRPr>
          </a:p>
        </p:txBody>
      </p:sp>
      <p:sp>
        <p:nvSpPr>
          <p:cNvPr id="3" name="object 3"/>
          <p:cNvSpPr txBox="1"/>
          <p:nvPr/>
        </p:nvSpPr>
        <p:spPr>
          <a:xfrm>
            <a:off x="864875" y="3249252"/>
            <a:ext cx="2588260" cy="391160"/>
          </a:xfrm>
          <a:prstGeom prst="rect">
            <a:avLst/>
          </a:prstGeom>
        </p:spPr>
        <p:txBody>
          <a:bodyPr vert="horz" wrap="square" lIns="0" tIns="12700" rIns="0" bIns="0" rtlCol="0">
            <a:spAutoFit/>
          </a:bodyPr>
          <a:lstStyle/>
          <a:p>
            <a:pPr marL="355600" indent="-342900">
              <a:lnSpc>
                <a:spcPct val="100000"/>
              </a:lnSpc>
              <a:spcBef>
                <a:spcPts val="100"/>
              </a:spcBef>
              <a:buFont typeface="Wingdings" panose="05000000000000000000" pitchFamily="2" charset="2"/>
              <a:buChar char="q"/>
            </a:pPr>
            <a:r>
              <a:rPr sz="2400" dirty="0">
                <a:solidFill>
                  <a:srgbClr val="253138"/>
                </a:solidFill>
                <a:latin typeface="Arial"/>
                <a:cs typeface="Arial"/>
              </a:rPr>
              <a:t>A = B * ( A + C</a:t>
            </a:r>
            <a:r>
              <a:rPr sz="2400" spc="185" dirty="0">
                <a:solidFill>
                  <a:srgbClr val="253138"/>
                </a:solidFill>
                <a:latin typeface="Arial"/>
                <a:cs typeface="Arial"/>
              </a:rPr>
              <a:t> </a:t>
            </a:r>
            <a:r>
              <a:rPr sz="2400" dirty="0">
                <a:solidFill>
                  <a:srgbClr val="253138"/>
                </a:solidFill>
                <a:latin typeface="Arial"/>
                <a:cs typeface="Arial"/>
              </a:rPr>
              <a:t>)</a:t>
            </a:r>
            <a:endParaRPr sz="2400" dirty="0">
              <a:latin typeface="Arial"/>
              <a:cs typeface="Arial"/>
            </a:endParaRPr>
          </a:p>
        </p:txBody>
      </p:sp>
      <p:sp>
        <p:nvSpPr>
          <p:cNvPr id="4" name="object 4"/>
          <p:cNvSpPr/>
          <p:nvPr/>
        </p:nvSpPr>
        <p:spPr>
          <a:xfrm>
            <a:off x="864875" y="1559433"/>
            <a:ext cx="6870192" cy="116433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5800" y="470910"/>
            <a:ext cx="3853429" cy="444352"/>
          </a:xfrm>
          <a:prstGeom prst="rect">
            <a:avLst/>
          </a:prstGeom>
        </p:spPr>
        <p:txBody>
          <a:bodyPr vert="horz" wrap="square" lIns="0" tIns="13335" rIns="0" bIns="0" rtlCol="0">
            <a:spAutoFit/>
          </a:bodyPr>
          <a:lstStyle/>
          <a:p>
            <a:pPr marL="12700">
              <a:lnSpc>
                <a:spcPct val="100000"/>
              </a:lnSpc>
              <a:spcBef>
                <a:spcPts val="105"/>
              </a:spcBef>
              <a:tabLst>
                <a:tab pos="2331720" algn="l"/>
              </a:tabLst>
            </a:pPr>
            <a:r>
              <a:rPr sz="2800" b="1" spc="-85" dirty="0">
                <a:solidFill>
                  <a:schemeClr val="tx2"/>
                </a:solidFill>
                <a:latin typeface="Arial"/>
                <a:cs typeface="Arial"/>
              </a:rPr>
              <a:t>Derivasyon:</a:t>
            </a:r>
            <a:r>
              <a:rPr sz="2800" b="1" spc="5" dirty="0">
                <a:solidFill>
                  <a:schemeClr val="tx2"/>
                </a:solidFill>
                <a:latin typeface="Arial"/>
                <a:cs typeface="Arial"/>
              </a:rPr>
              <a:t> </a:t>
            </a:r>
            <a:r>
              <a:rPr sz="2800" b="1" spc="-65" dirty="0" err="1">
                <a:solidFill>
                  <a:schemeClr val="tx2"/>
                </a:solidFill>
                <a:latin typeface="Arial"/>
                <a:cs typeface="Arial"/>
              </a:rPr>
              <a:t>Örnek</a:t>
            </a:r>
            <a:r>
              <a:rPr lang="tr-TR" sz="2800" b="1" spc="-65" dirty="0">
                <a:solidFill>
                  <a:schemeClr val="tx2"/>
                </a:solidFill>
                <a:latin typeface="Arial"/>
                <a:cs typeface="Arial"/>
              </a:rPr>
              <a:t> </a:t>
            </a:r>
            <a:r>
              <a:rPr sz="2800" b="1" dirty="0">
                <a:solidFill>
                  <a:schemeClr val="tx2"/>
                </a:solidFill>
                <a:latin typeface="Arial"/>
                <a:cs typeface="Arial"/>
              </a:rPr>
              <a:t>-</a:t>
            </a:r>
            <a:r>
              <a:rPr sz="2800" b="1" spc="-25" dirty="0">
                <a:solidFill>
                  <a:schemeClr val="tx2"/>
                </a:solidFill>
                <a:latin typeface="Arial"/>
                <a:cs typeface="Arial"/>
              </a:rPr>
              <a:t> </a:t>
            </a:r>
            <a:r>
              <a:rPr sz="2800" b="1" dirty="0">
                <a:solidFill>
                  <a:schemeClr val="tx2"/>
                </a:solidFill>
                <a:latin typeface="Arial"/>
                <a:cs typeface="Arial"/>
              </a:rPr>
              <a:t>3</a:t>
            </a:r>
            <a:endParaRPr sz="2800" dirty="0">
              <a:solidFill>
                <a:schemeClr val="tx2"/>
              </a:solidFill>
              <a:latin typeface="Arial"/>
              <a:cs typeface="Arial"/>
            </a:endParaRPr>
          </a:p>
        </p:txBody>
      </p:sp>
      <p:sp>
        <p:nvSpPr>
          <p:cNvPr id="3" name="object 3"/>
          <p:cNvSpPr txBox="1">
            <a:spLocks noGrp="1"/>
          </p:cNvSpPr>
          <p:nvPr>
            <p:ph type="title"/>
          </p:nvPr>
        </p:nvSpPr>
        <p:spPr>
          <a:xfrm>
            <a:off x="941075" y="984262"/>
            <a:ext cx="8355325" cy="1028487"/>
          </a:xfrm>
          <a:prstGeom prst="rect">
            <a:avLst/>
          </a:prstGeom>
        </p:spPr>
        <p:txBody>
          <a:bodyPr vert="horz" wrap="square" lIns="0" tIns="12700" rIns="0" bIns="0" rtlCol="0">
            <a:spAutoFit/>
          </a:bodyPr>
          <a:lstStyle/>
          <a:p>
            <a:pPr marL="469900" indent="-457200">
              <a:lnSpc>
                <a:spcPct val="100000"/>
              </a:lnSpc>
              <a:spcBef>
                <a:spcPts val="100"/>
              </a:spcBef>
              <a:buFont typeface="Wingdings" panose="05000000000000000000" pitchFamily="2" charset="2"/>
              <a:buChar char="q"/>
            </a:pPr>
            <a:r>
              <a:rPr spc="-5" dirty="0"/>
              <a:t>A = B * ( A </a:t>
            </a:r>
            <a:r>
              <a:rPr lang="tr-TR" spc="-5" dirty="0"/>
              <a:t> + C</a:t>
            </a:r>
            <a:r>
              <a:rPr spc="-5" dirty="0"/>
              <a:t>)</a:t>
            </a:r>
            <a:r>
              <a:rPr lang="tr-TR" spc="-5" dirty="0"/>
              <a:t/>
            </a:r>
            <a:br>
              <a:rPr lang="tr-TR" spc="-5" dirty="0"/>
            </a:br>
            <a:r>
              <a:rPr lang="tr-TR" spc="-5" dirty="0"/>
              <a:t> </a:t>
            </a:r>
            <a:r>
              <a:rPr lang="tr-TR" sz="2000" spc="-5" dirty="0">
                <a:latin typeface="Arial" panose="020B0604020202020204" pitchFamily="34" charset="0"/>
                <a:cs typeface="Arial" panose="020B0604020202020204" pitchFamily="34" charset="0"/>
              </a:rPr>
              <a:t>Soldan başlayarak derivasyon yapıldığı durumda</a:t>
            </a:r>
            <a:endParaRPr sz="2000" dirty="0">
              <a:latin typeface="Arial" panose="020B0604020202020204" pitchFamily="34" charset="0"/>
              <a:cs typeface="Arial" panose="020B0604020202020204" pitchFamily="34" charset="0"/>
            </a:endParaRPr>
          </a:p>
        </p:txBody>
      </p:sp>
      <p:sp>
        <p:nvSpPr>
          <p:cNvPr id="5" name="object 5"/>
          <p:cNvSpPr/>
          <p:nvPr/>
        </p:nvSpPr>
        <p:spPr>
          <a:xfrm>
            <a:off x="4718304" y="249982"/>
            <a:ext cx="4413504" cy="746760"/>
          </a:xfrm>
          <a:prstGeom prst="rect">
            <a:avLst/>
          </a:prstGeom>
          <a:blipFill>
            <a:blip r:embed="rId2" cstate="print"/>
            <a:stretch>
              <a:fillRect/>
            </a:stretch>
          </a:blipFill>
        </p:spPr>
        <p:txBody>
          <a:bodyPr wrap="square" lIns="0" tIns="0" rIns="0" bIns="0" rtlCol="0"/>
          <a:lstStyle/>
          <a:p>
            <a:endParaRPr/>
          </a:p>
        </p:txBody>
      </p:sp>
      <p:grpSp>
        <p:nvGrpSpPr>
          <p:cNvPr id="6" name="object 6"/>
          <p:cNvGrpSpPr/>
          <p:nvPr/>
        </p:nvGrpSpPr>
        <p:grpSpPr>
          <a:xfrm>
            <a:off x="2133600" y="2190750"/>
            <a:ext cx="4068736" cy="2851785"/>
            <a:chOff x="3150107" y="1744979"/>
            <a:chExt cx="2502535" cy="2851785"/>
          </a:xfrm>
        </p:grpSpPr>
        <p:sp>
          <p:nvSpPr>
            <p:cNvPr id="7" name="object 7"/>
            <p:cNvSpPr/>
            <p:nvPr/>
          </p:nvSpPr>
          <p:spPr>
            <a:xfrm>
              <a:off x="3486911" y="3438144"/>
              <a:ext cx="2060435" cy="115824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3150107" y="1744979"/>
              <a:ext cx="2502408" cy="1871472"/>
            </a:xfrm>
            <a:prstGeom prst="rect">
              <a:avLst/>
            </a:prstGeom>
            <a:blipFill>
              <a:blip r:embed="rId4" cstate="print"/>
              <a:stretch>
                <a:fillRect/>
              </a:stretch>
            </a:blipFill>
          </p:spPr>
          <p:txBody>
            <a:bodyPr wrap="square" lIns="0" tIns="0" rIns="0" bIns="0" rtlCol="0"/>
            <a:lstStyle/>
            <a:p>
              <a:endParaRPr/>
            </a:p>
          </p:txBody>
        </p:sp>
      </p:gr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514350"/>
            <a:ext cx="7288525" cy="444352"/>
          </a:xfrm>
          <a:prstGeom prst="rect">
            <a:avLst/>
          </a:prstGeom>
        </p:spPr>
        <p:txBody>
          <a:bodyPr vert="horz" wrap="square" lIns="0" tIns="13335" rIns="0" bIns="0" rtlCol="0">
            <a:spAutoFit/>
          </a:bodyPr>
          <a:lstStyle/>
          <a:p>
            <a:pPr marL="12700">
              <a:lnSpc>
                <a:spcPct val="100000"/>
              </a:lnSpc>
              <a:spcBef>
                <a:spcPts val="105"/>
              </a:spcBef>
              <a:tabLst>
                <a:tab pos="3547745" algn="l"/>
              </a:tabLst>
            </a:pPr>
            <a:r>
              <a:rPr sz="2800" b="1" spc="-55" dirty="0">
                <a:latin typeface="Arial"/>
                <a:cs typeface="Arial"/>
              </a:rPr>
              <a:t>Gramer </a:t>
            </a:r>
            <a:r>
              <a:rPr sz="2800" b="1" spc="-80" dirty="0">
                <a:latin typeface="Arial"/>
                <a:cs typeface="Arial"/>
              </a:rPr>
              <a:t>Ayrıştırma</a:t>
            </a:r>
            <a:r>
              <a:rPr sz="2800" b="1" spc="75" dirty="0">
                <a:latin typeface="Arial"/>
                <a:cs typeface="Arial"/>
              </a:rPr>
              <a:t> </a:t>
            </a:r>
            <a:r>
              <a:rPr sz="2800" b="1" spc="-70" dirty="0" err="1">
                <a:latin typeface="Arial"/>
                <a:cs typeface="Arial"/>
              </a:rPr>
              <a:t>Ağaçları</a:t>
            </a:r>
            <a:r>
              <a:rPr sz="2800" b="1" spc="15" dirty="0">
                <a:latin typeface="Arial"/>
                <a:cs typeface="Arial"/>
              </a:rPr>
              <a:t> </a:t>
            </a:r>
            <a:r>
              <a:rPr sz="2800" b="1" dirty="0">
                <a:latin typeface="Arial"/>
                <a:cs typeface="Arial"/>
              </a:rPr>
              <a:t>(</a:t>
            </a:r>
            <a:r>
              <a:rPr sz="2800" b="1" spc="-45" dirty="0">
                <a:latin typeface="Arial"/>
                <a:cs typeface="Arial"/>
              </a:rPr>
              <a:t>Parse</a:t>
            </a:r>
            <a:r>
              <a:rPr sz="2800" b="1" spc="-35" dirty="0">
                <a:latin typeface="Arial"/>
                <a:cs typeface="Arial"/>
              </a:rPr>
              <a:t> </a:t>
            </a:r>
            <a:r>
              <a:rPr sz="2800" b="1" dirty="0">
                <a:latin typeface="Arial"/>
                <a:cs typeface="Arial"/>
              </a:rPr>
              <a:t>Trees)</a:t>
            </a:r>
            <a:endParaRPr sz="2800" dirty="0">
              <a:latin typeface="Arial"/>
              <a:cs typeface="Arial"/>
            </a:endParaRPr>
          </a:p>
        </p:txBody>
      </p:sp>
      <p:sp>
        <p:nvSpPr>
          <p:cNvPr id="3" name="object 3"/>
          <p:cNvSpPr txBox="1"/>
          <p:nvPr/>
        </p:nvSpPr>
        <p:spPr>
          <a:xfrm>
            <a:off x="762000" y="1276350"/>
            <a:ext cx="7287259" cy="3198761"/>
          </a:xfrm>
          <a:prstGeom prst="rect">
            <a:avLst/>
          </a:prstGeom>
        </p:spPr>
        <p:txBody>
          <a:bodyPr vert="horz" wrap="square" lIns="0" tIns="90170" rIns="0" bIns="0" rtlCol="0">
            <a:spAutoFit/>
          </a:bodyPr>
          <a:lstStyle/>
          <a:p>
            <a:pPr marL="393065" marR="530225" indent="-381000">
              <a:lnSpc>
                <a:spcPct val="78700"/>
              </a:lnSpc>
              <a:spcBef>
                <a:spcPts val="710"/>
              </a:spcBef>
              <a:buFont typeface="Wingdings" panose="05000000000000000000" pitchFamily="2" charset="2"/>
              <a:buChar char="q"/>
            </a:pPr>
            <a:r>
              <a:rPr sz="2000" spc="-5" dirty="0" err="1">
                <a:solidFill>
                  <a:srgbClr val="253138"/>
                </a:solidFill>
                <a:latin typeface="Arial"/>
                <a:cs typeface="Arial"/>
              </a:rPr>
              <a:t>Gramerlerin</a:t>
            </a:r>
            <a:r>
              <a:rPr sz="2000" spc="-5" dirty="0">
                <a:solidFill>
                  <a:srgbClr val="253138"/>
                </a:solidFill>
                <a:latin typeface="Arial"/>
                <a:cs typeface="Arial"/>
              </a:rPr>
              <a:t> </a:t>
            </a:r>
            <a:r>
              <a:rPr sz="2000" dirty="0">
                <a:solidFill>
                  <a:srgbClr val="253138"/>
                </a:solidFill>
                <a:latin typeface="Arial"/>
                <a:cs typeface="Arial"/>
              </a:rPr>
              <a:t>en önemli özelliklerinden </a:t>
            </a:r>
            <a:r>
              <a:rPr sz="2000" spc="-5" dirty="0">
                <a:solidFill>
                  <a:srgbClr val="253138"/>
                </a:solidFill>
                <a:latin typeface="Arial"/>
                <a:cs typeface="Arial"/>
              </a:rPr>
              <a:t>biri, tanımladıkları  dillerin </a:t>
            </a:r>
            <a:r>
              <a:rPr sz="2000" dirty="0">
                <a:solidFill>
                  <a:srgbClr val="253138"/>
                </a:solidFill>
                <a:latin typeface="Arial"/>
                <a:cs typeface="Arial"/>
              </a:rPr>
              <a:t>cümlelerinin hiyerarşik sözdizimsel </a:t>
            </a:r>
            <a:r>
              <a:rPr sz="2000" spc="-5" dirty="0">
                <a:solidFill>
                  <a:srgbClr val="253138"/>
                </a:solidFill>
                <a:latin typeface="Arial"/>
                <a:cs typeface="Arial"/>
              </a:rPr>
              <a:t>yapısını </a:t>
            </a:r>
            <a:r>
              <a:rPr sz="2000" dirty="0">
                <a:solidFill>
                  <a:srgbClr val="253138"/>
                </a:solidFill>
                <a:latin typeface="Arial"/>
                <a:cs typeface="Arial"/>
              </a:rPr>
              <a:t>doğal  </a:t>
            </a:r>
            <a:r>
              <a:rPr sz="2000" dirty="0" err="1">
                <a:solidFill>
                  <a:srgbClr val="253138"/>
                </a:solidFill>
                <a:latin typeface="Arial"/>
                <a:cs typeface="Arial"/>
              </a:rPr>
              <a:t>olarak</a:t>
            </a:r>
            <a:r>
              <a:rPr sz="2000" spc="-30" dirty="0">
                <a:solidFill>
                  <a:srgbClr val="253138"/>
                </a:solidFill>
                <a:latin typeface="Arial"/>
                <a:cs typeface="Arial"/>
              </a:rPr>
              <a:t> </a:t>
            </a:r>
            <a:r>
              <a:rPr sz="2000" spc="-5" dirty="0" err="1">
                <a:solidFill>
                  <a:srgbClr val="253138"/>
                </a:solidFill>
                <a:latin typeface="Arial"/>
                <a:cs typeface="Arial"/>
              </a:rPr>
              <a:t>tanımlamalarıdır</a:t>
            </a:r>
            <a:endParaRPr lang="tr-TR" sz="2000" dirty="0">
              <a:latin typeface="Arial"/>
              <a:cs typeface="Arial"/>
            </a:endParaRPr>
          </a:p>
          <a:p>
            <a:pPr marL="393065" marR="530225" indent="-381000">
              <a:lnSpc>
                <a:spcPct val="78700"/>
              </a:lnSpc>
              <a:spcBef>
                <a:spcPts val="710"/>
              </a:spcBef>
              <a:buFont typeface="Wingdings" panose="05000000000000000000" pitchFamily="2" charset="2"/>
              <a:buChar char="q"/>
            </a:pPr>
            <a:r>
              <a:rPr sz="2000" spc="-5" dirty="0">
                <a:solidFill>
                  <a:srgbClr val="253138"/>
                </a:solidFill>
                <a:latin typeface="Arial"/>
                <a:cs typeface="Arial"/>
              </a:rPr>
              <a:t>Bu </a:t>
            </a:r>
            <a:r>
              <a:rPr sz="2000" dirty="0">
                <a:solidFill>
                  <a:srgbClr val="253138"/>
                </a:solidFill>
                <a:latin typeface="Arial"/>
                <a:cs typeface="Arial"/>
              </a:rPr>
              <a:t>hiyerarşik </a:t>
            </a:r>
            <a:r>
              <a:rPr sz="2000" spc="-5" dirty="0">
                <a:solidFill>
                  <a:srgbClr val="253138"/>
                </a:solidFill>
                <a:latin typeface="Arial"/>
                <a:cs typeface="Arial"/>
              </a:rPr>
              <a:t>yapılara ayrıştırma </a:t>
            </a:r>
            <a:r>
              <a:rPr sz="2000" dirty="0" err="1">
                <a:solidFill>
                  <a:srgbClr val="253138"/>
                </a:solidFill>
                <a:latin typeface="Arial"/>
                <a:cs typeface="Arial"/>
              </a:rPr>
              <a:t>ağaçları</a:t>
            </a:r>
            <a:r>
              <a:rPr sz="2000" spc="215" dirty="0">
                <a:solidFill>
                  <a:srgbClr val="253138"/>
                </a:solidFill>
                <a:latin typeface="Arial"/>
                <a:cs typeface="Arial"/>
              </a:rPr>
              <a:t> </a:t>
            </a:r>
            <a:r>
              <a:rPr sz="2000" dirty="0" err="1">
                <a:solidFill>
                  <a:srgbClr val="253138"/>
                </a:solidFill>
                <a:latin typeface="Arial"/>
                <a:cs typeface="Arial"/>
              </a:rPr>
              <a:t>denir</a:t>
            </a:r>
            <a:endParaRPr lang="tr-TR" sz="2000" dirty="0">
              <a:latin typeface="Arial"/>
              <a:cs typeface="Arial"/>
            </a:endParaRPr>
          </a:p>
          <a:p>
            <a:pPr marL="393065" marR="530225" indent="-381000">
              <a:lnSpc>
                <a:spcPct val="78700"/>
              </a:lnSpc>
              <a:spcBef>
                <a:spcPts val="710"/>
              </a:spcBef>
              <a:buFont typeface="Wingdings" panose="05000000000000000000" pitchFamily="2" charset="2"/>
              <a:buChar char="q"/>
            </a:pPr>
            <a:r>
              <a:rPr sz="2000" spc="-5" dirty="0" err="1">
                <a:solidFill>
                  <a:srgbClr val="253138"/>
                </a:solidFill>
                <a:latin typeface="Arial"/>
                <a:cs typeface="Arial"/>
              </a:rPr>
              <a:t>Ayrıştırma</a:t>
            </a:r>
            <a:r>
              <a:rPr sz="2000" spc="-5" dirty="0">
                <a:solidFill>
                  <a:srgbClr val="253138"/>
                </a:solidFill>
                <a:latin typeface="Arial"/>
                <a:cs typeface="Arial"/>
              </a:rPr>
              <a:t> </a:t>
            </a:r>
            <a:r>
              <a:rPr sz="2000" dirty="0">
                <a:solidFill>
                  <a:srgbClr val="253138"/>
                </a:solidFill>
                <a:latin typeface="Arial"/>
                <a:cs typeface="Arial"/>
              </a:rPr>
              <a:t>ağaçları düğümlerden, dallardan </a:t>
            </a:r>
            <a:r>
              <a:rPr sz="2000" spc="-5" dirty="0">
                <a:solidFill>
                  <a:srgbClr val="253138"/>
                </a:solidFill>
                <a:latin typeface="Arial"/>
                <a:cs typeface="Arial"/>
              </a:rPr>
              <a:t>ve </a:t>
            </a:r>
            <a:r>
              <a:rPr sz="2000" dirty="0" err="1">
                <a:solidFill>
                  <a:srgbClr val="253138"/>
                </a:solidFill>
                <a:latin typeface="Arial"/>
                <a:cs typeface="Arial"/>
              </a:rPr>
              <a:t>yapraklardan</a:t>
            </a:r>
            <a:r>
              <a:rPr sz="2000" dirty="0">
                <a:solidFill>
                  <a:srgbClr val="253138"/>
                </a:solidFill>
                <a:latin typeface="Arial"/>
                <a:cs typeface="Arial"/>
              </a:rPr>
              <a:t>  </a:t>
            </a:r>
            <a:r>
              <a:rPr sz="2000" dirty="0" err="1">
                <a:solidFill>
                  <a:srgbClr val="253138"/>
                </a:solidFill>
                <a:latin typeface="Arial"/>
                <a:cs typeface="Arial"/>
              </a:rPr>
              <a:t>oluşur</a:t>
            </a:r>
            <a:endParaRPr lang="tr-TR" sz="2000" dirty="0">
              <a:latin typeface="Arial"/>
              <a:cs typeface="Arial"/>
            </a:endParaRPr>
          </a:p>
          <a:p>
            <a:pPr marL="393065" marR="530225" indent="-381000">
              <a:lnSpc>
                <a:spcPct val="78700"/>
              </a:lnSpc>
              <a:spcBef>
                <a:spcPts val="710"/>
              </a:spcBef>
              <a:buFont typeface="Wingdings" panose="05000000000000000000" pitchFamily="2" charset="2"/>
              <a:buChar char="q"/>
            </a:pPr>
            <a:r>
              <a:rPr sz="2000" spc="-5" dirty="0" err="1">
                <a:solidFill>
                  <a:srgbClr val="253138"/>
                </a:solidFill>
                <a:latin typeface="Arial"/>
                <a:cs typeface="Arial"/>
              </a:rPr>
              <a:t>Ayrıştırma</a:t>
            </a:r>
            <a:r>
              <a:rPr sz="2000" spc="-5" dirty="0">
                <a:solidFill>
                  <a:srgbClr val="253138"/>
                </a:solidFill>
                <a:latin typeface="Arial"/>
                <a:cs typeface="Arial"/>
              </a:rPr>
              <a:t> ağacının </a:t>
            </a:r>
            <a:r>
              <a:rPr sz="2000" dirty="0">
                <a:solidFill>
                  <a:srgbClr val="253138"/>
                </a:solidFill>
                <a:latin typeface="Arial"/>
                <a:cs typeface="Arial"/>
              </a:rPr>
              <a:t>her düğümü </a:t>
            </a:r>
            <a:r>
              <a:rPr sz="2000" spc="-5" dirty="0">
                <a:solidFill>
                  <a:srgbClr val="253138"/>
                </a:solidFill>
                <a:latin typeface="Arial"/>
                <a:cs typeface="Arial"/>
              </a:rPr>
              <a:t>bir </a:t>
            </a:r>
            <a:r>
              <a:rPr sz="2000" dirty="0">
                <a:solidFill>
                  <a:srgbClr val="253138"/>
                </a:solidFill>
                <a:latin typeface="Arial"/>
                <a:cs typeface="Arial"/>
              </a:rPr>
              <a:t>non-terminal </a:t>
            </a:r>
            <a:r>
              <a:rPr sz="2000" dirty="0" err="1">
                <a:solidFill>
                  <a:srgbClr val="253138"/>
                </a:solidFill>
                <a:latin typeface="Arial"/>
                <a:cs typeface="Arial"/>
              </a:rPr>
              <a:t>sembolle</a:t>
            </a:r>
            <a:r>
              <a:rPr sz="2000" dirty="0">
                <a:solidFill>
                  <a:srgbClr val="253138"/>
                </a:solidFill>
                <a:latin typeface="Arial"/>
                <a:cs typeface="Arial"/>
              </a:rPr>
              <a:t>  </a:t>
            </a:r>
            <a:r>
              <a:rPr sz="2000" spc="-5" dirty="0" err="1">
                <a:solidFill>
                  <a:srgbClr val="253138"/>
                </a:solidFill>
                <a:latin typeface="Arial"/>
                <a:cs typeface="Arial"/>
              </a:rPr>
              <a:t>etiketlenir</a:t>
            </a:r>
            <a:endParaRPr lang="tr-TR" sz="2000" dirty="0">
              <a:latin typeface="Arial"/>
              <a:cs typeface="Arial"/>
            </a:endParaRPr>
          </a:p>
          <a:p>
            <a:pPr marL="393065" marR="530225" indent="-381000">
              <a:lnSpc>
                <a:spcPct val="78700"/>
              </a:lnSpc>
              <a:spcBef>
                <a:spcPts val="710"/>
              </a:spcBef>
              <a:buFont typeface="Wingdings" panose="05000000000000000000" pitchFamily="2" charset="2"/>
              <a:buChar char="q"/>
            </a:pPr>
            <a:r>
              <a:rPr sz="2000" dirty="0">
                <a:solidFill>
                  <a:srgbClr val="253138"/>
                </a:solidFill>
                <a:latin typeface="Arial"/>
                <a:cs typeface="Arial"/>
              </a:rPr>
              <a:t>Her yaprak </a:t>
            </a:r>
            <a:r>
              <a:rPr sz="2000" spc="-5" dirty="0">
                <a:solidFill>
                  <a:srgbClr val="253138"/>
                </a:solidFill>
                <a:latin typeface="Arial"/>
                <a:cs typeface="Arial"/>
              </a:rPr>
              <a:t>bir terminal </a:t>
            </a:r>
            <a:r>
              <a:rPr sz="2000" dirty="0">
                <a:solidFill>
                  <a:srgbClr val="253138"/>
                </a:solidFill>
                <a:latin typeface="Arial"/>
                <a:cs typeface="Arial"/>
              </a:rPr>
              <a:t>simgesi </a:t>
            </a:r>
            <a:r>
              <a:rPr sz="2000" spc="-5" dirty="0" err="1">
                <a:solidFill>
                  <a:srgbClr val="253138"/>
                </a:solidFill>
                <a:latin typeface="Arial"/>
                <a:cs typeface="Arial"/>
              </a:rPr>
              <a:t>ile</a:t>
            </a:r>
            <a:r>
              <a:rPr sz="2000" spc="229" dirty="0">
                <a:solidFill>
                  <a:srgbClr val="253138"/>
                </a:solidFill>
                <a:latin typeface="Arial"/>
                <a:cs typeface="Arial"/>
              </a:rPr>
              <a:t> </a:t>
            </a:r>
            <a:r>
              <a:rPr sz="2000" spc="-5" dirty="0" err="1">
                <a:solidFill>
                  <a:srgbClr val="253138"/>
                </a:solidFill>
                <a:latin typeface="Arial"/>
                <a:cs typeface="Arial"/>
              </a:rPr>
              <a:t>etiketlenir</a:t>
            </a:r>
            <a:endParaRPr lang="tr-TR" sz="2000" dirty="0">
              <a:latin typeface="Arial"/>
              <a:cs typeface="Arial"/>
            </a:endParaRPr>
          </a:p>
          <a:p>
            <a:pPr marL="393065" marR="530225" indent="-381000">
              <a:lnSpc>
                <a:spcPct val="78700"/>
              </a:lnSpc>
              <a:spcBef>
                <a:spcPts val="710"/>
              </a:spcBef>
              <a:buFont typeface="Wingdings" panose="05000000000000000000" pitchFamily="2" charset="2"/>
              <a:buChar char="q"/>
            </a:pPr>
            <a:r>
              <a:rPr sz="2000" spc="-5" dirty="0" err="1">
                <a:solidFill>
                  <a:srgbClr val="253138"/>
                </a:solidFill>
                <a:latin typeface="Arial"/>
                <a:cs typeface="Arial"/>
              </a:rPr>
              <a:t>Ayrıştırma</a:t>
            </a:r>
            <a:r>
              <a:rPr sz="2000" spc="-5" dirty="0">
                <a:solidFill>
                  <a:srgbClr val="253138"/>
                </a:solidFill>
                <a:latin typeface="Arial"/>
                <a:cs typeface="Arial"/>
              </a:rPr>
              <a:t> ağacının </a:t>
            </a:r>
            <a:r>
              <a:rPr sz="2000" dirty="0">
                <a:solidFill>
                  <a:srgbClr val="253138"/>
                </a:solidFill>
                <a:latin typeface="Arial"/>
                <a:cs typeface="Arial"/>
              </a:rPr>
              <a:t>her </a:t>
            </a:r>
            <a:r>
              <a:rPr sz="2000" spc="-5" dirty="0">
                <a:solidFill>
                  <a:srgbClr val="253138"/>
                </a:solidFill>
                <a:latin typeface="Arial"/>
                <a:cs typeface="Arial"/>
              </a:rPr>
              <a:t>alt ağacı, </a:t>
            </a:r>
            <a:r>
              <a:rPr sz="2000" dirty="0">
                <a:solidFill>
                  <a:srgbClr val="253138"/>
                </a:solidFill>
                <a:latin typeface="Arial"/>
                <a:cs typeface="Arial"/>
              </a:rPr>
              <a:t>cümledeki </a:t>
            </a:r>
            <a:r>
              <a:rPr sz="2000" spc="-5" dirty="0">
                <a:solidFill>
                  <a:srgbClr val="253138"/>
                </a:solidFill>
                <a:latin typeface="Arial"/>
                <a:cs typeface="Arial"/>
              </a:rPr>
              <a:t>bir soyutlamanın  bir </a:t>
            </a:r>
            <a:r>
              <a:rPr sz="2000" dirty="0">
                <a:solidFill>
                  <a:srgbClr val="253138"/>
                </a:solidFill>
                <a:latin typeface="Arial"/>
                <a:cs typeface="Arial"/>
              </a:rPr>
              <a:t>örneğini</a:t>
            </a:r>
            <a:r>
              <a:rPr sz="2000" spc="-35" dirty="0">
                <a:solidFill>
                  <a:srgbClr val="253138"/>
                </a:solidFill>
                <a:latin typeface="Arial"/>
                <a:cs typeface="Arial"/>
              </a:rPr>
              <a:t> </a:t>
            </a:r>
            <a:r>
              <a:rPr sz="2000" spc="-5" dirty="0">
                <a:solidFill>
                  <a:srgbClr val="253138"/>
                </a:solidFill>
                <a:latin typeface="Arial"/>
                <a:cs typeface="Arial"/>
              </a:rPr>
              <a:t>açıklar</a:t>
            </a:r>
            <a:endParaRPr sz="2000" dirty="0">
              <a:latin typeface="Arial"/>
              <a:cs typeface="Arial"/>
            </a:endParaRP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4874" y="589597"/>
            <a:ext cx="5535925" cy="444352"/>
          </a:xfrm>
          <a:prstGeom prst="rect">
            <a:avLst/>
          </a:prstGeom>
        </p:spPr>
        <p:txBody>
          <a:bodyPr vert="horz" wrap="square" lIns="0" tIns="13335" rIns="0" bIns="0" rtlCol="0">
            <a:spAutoFit/>
          </a:bodyPr>
          <a:lstStyle/>
          <a:p>
            <a:pPr marL="12700">
              <a:lnSpc>
                <a:spcPct val="100000"/>
              </a:lnSpc>
              <a:spcBef>
                <a:spcPts val="105"/>
              </a:spcBef>
            </a:pPr>
            <a:r>
              <a:rPr sz="2800" b="1" spc="-65" dirty="0">
                <a:latin typeface="Arial"/>
                <a:cs typeface="Arial"/>
              </a:rPr>
              <a:t>Örnek </a:t>
            </a:r>
            <a:r>
              <a:rPr sz="2800" b="1" dirty="0">
                <a:latin typeface="Arial"/>
                <a:cs typeface="Arial"/>
              </a:rPr>
              <a:t>- 1 </a:t>
            </a:r>
            <a:r>
              <a:rPr sz="2800" b="1" spc="-114" dirty="0">
                <a:latin typeface="Arial"/>
                <a:cs typeface="Arial"/>
              </a:rPr>
              <a:t>için </a:t>
            </a:r>
            <a:r>
              <a:rPr sz="2800" b="1" spc="-80" dirty="0">
                <a:latin typeface="Arial"/>
                <a:cs typeface="Arial"/>
              </a:rPr>
              <a:t>Ayrıştırma</a:t>
            </a:r>
            <a:r>
              <a:rPr sz="2800" b="1" spc="65" dirty="0">
                <a:latin typeface="Arial"/>
                <a:cs typeface="Arial"/>
              </a:rPr>
              <a:t> </a:t>
            </a:r>
            <a:r>
              <a:rPr sz="2800" b="1" spc="-65" dirty="0">
                <a:latin typeface="Arial"/>
                <a:cs typeface="Arial"/>
              </a:rPr>
              <a:t>Ağacı</a:t>
            </a:r>
            <a:endParaRPr sz="2800" dirty="0">
              <a:latin typeface="Arial"/>
              <a:cs typeface="Arial"/>
            </a:endParaRPr>
          </a:p>
        </p:txBody>
      </p:sp>
      <p:sp>
        <p:nvSpPr>
          <p:cNvPr id="3" name="object 3"/>
          <p:cNvSpPr/>
          <p:nvPr/>
        </p:nvSpPr>
        <p:spPr>
          <a:xfrm>
            <a:off x="7063182" y="1424482"/>
            <a:ext cx="1857755" cy="28956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613637" y="1424482"/>
            <a:ext cx="4539996" cy="138226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613637" y="3181350"/>
            <a:ext cx="4457700" cy="1267967"/>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635102" y="1300161"/>
            <a:ext cx="660400" cy="239395"/>
          </a:xfrm>
          <a:prstGeom prst="rect">
            <a:avLst/>
          </a:prstGeom>
        </p:spPr>
        <p:txBody>
          <a:bodyPr vert="horz" wrap="square" lIns="0" tIns="13335" rIns="0" bIns="0" rtlCol="0">
            <a:spAutoFit/>
          </a:bodyPr>
          <a:lstStyle/>
          <a:p>
            <a:pPr marL="12700">
              <a:lnSpc>
                <a:spcPct val="100000"/>
              </a:lnSpc>
              <a:spcBef>
                <a:spcPts val="105"/>
              </a:spcBef>
            </a:pPr>
            <a:r>
              <a:rPr sz="1400" b="1" dirty="0">
                <a:latin typeface="Arial"/>
                <a:cs typeface="Arial"/>
              </a:rPr>
              <a:t>G</a:t>
            </a:r>
            <a:r>
              <a:rPr sz="1400" b="1" spc="5" dirty="0">
                <a:latin typeface="Arial"/>
                <a:cs typeface="Arial"/>
              </a:rPr>
              <a:t>r</a:t>
            </a:r>
            <a:r>
              <a:rPr sz="1400" b="1" spc="-5" dirty="0">
                <a:latin typeface="Arial"/>
                <a:cs typeface="Arial"/>
              </a:rPr>
              <a:t>ame</a:t>
            </a:r>
            <a:r>
              <a:rPr sz="1400" b="1" dirty="0">
                <a:latin typeface="Arial"/>
                <a:cs typeface="Arial"/>
              </a:rPr>
              <a:t>r</a:t>
            </a:r>
            <a:endParaRPr sz="1400" dirty="0">
              <a:latin typeface="Arial"/>
              <a:cs typeface="Arial"/>
            </a:endParaRPr>
          </a:p>
        </p:txBody>
      </p:sp>
      <p:sp>
        <p:nvSpPr>
          <p:cNvPr id="7" name="object 7"/>
          <p:cNvSpPr txBox="1"/>
          <p:nvPr/>
        </p:nvSpPr>
        <p:spPr>
          <a:xfrm>
            <a:off x="635102" y="2971673"/>
            <a:ext cx="978535" cy="239395"/>
          </a:xfrm>
          <a:prstGeom prst="rect">
            <a:avLst/>
          </a:prstGeom>
        </p:spPr>
        <p:txBody>
          <a:bodyPr vert="horz" wrap="square" lIns="0" tIns="12700" rIns="0" bIns="0" rtlCol="0">
            <a:spAutoFit/>
          </a:bodyPr>
          <a:lstStyle/>
          <a:p>
            <a:pPr marL="12700">
              <a:lnSpc>
                <a:spcPct val="100000"/>
              </a:lnSpc>
              <a:spcBef>
                <a:spcPts val="100"/>
              </a:spcBef>
            </a:pPr>
            <a:r>
              <a:rPr sz="1400" b="1" spc="-10" dirty="0">
                <a:latin typeface="Arial"/>
                <a:cs typeface="Arial"/>
              </a:rPr>
              <a:t>Derivasyon</a:t>
            </a:r>
            <a:endParaRPr sz="1400" dirty="0">
              <a:latin typeface="Arial"/>
              <a:cs typeface="Arial"/>
            </a:endParaRPr>
          </a:p>
        </p:txBody>
      </p:sp>
      <p:sp>
        <p:nvSpPr>
          <p:cNvPr id="8" name="object 8"/>
          <p:cNvSpPr txBox="1"/>
          <p:nvPr/>
        </p:nvSpPr>
        <p:spPr>
          <a:xfrm>
            <a:off x="7075374" y="997025"/>
            <a:ext cx="1001826" cy="321242"/>
          </a:xfrm>
          <a:prstGeom prst="rect">
            <a:avLst/>
          </a:prstGeom>
        </p:spPr>
        <p:txBody>
          <a:bodyPr vert="horz" wrap="square" lIns="0" tIns="13335" rIns="0" bIns="0" rtlCol="0">
            <a:spAutoFit/>
          </a:bodyPr>
          <a:lstStyle/>
          <a:p>
            <a:pPr marL="12700">
              <a:lnSpc>
                <a:spcPct val="100000"/>
              </a:lnSpc>
              <a:spcBef>
                <a:spcPts val="105"/>
              </a:spcBef>
            </a:pPr>
            <a:r>
              <a:rPr sz="2000" b="1" spc="-10" dirty="0">
                <a:latin typeface="Arial"/>
                <a:cs typeface="Arial"/>
              </a:rPr>
              <a:t>T</a:t>
            </a:r>
            <a:r>
              <a:rPr sz="2000" b="1" spc="5" dirty="0">
                <a:latin typeface="Arial"/>
                <a:cs typeface="Arial"/>
              </a:rPr>
              <a:t>r</a:t>
            </a:r>
            <a:r>
              <a:rPr sz="2000" b="1" spc="-5" dirty="0">
                <a:latin typeface="Arial"/>
                <a:cs typeface="Arial"/>
              </a:rPr>
              <a:t>e</a:t>
            </a:r>
            <a:r>
              <a:rPr sz="2000" b="1" dirty="0">
                <a:latin typeface="Arial"/>
                <a:cs typeface="Arial"/>
              </a:rPr>
              <a:t>e</a:t>
            </a:r>
            <a:endParaRPr sz="2000" dirty="0">
              <a:latin typeface="Arial"/>
              <a:cs typeface="Arial"/>
            </a:endParaRP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88537" y="2228538"/>
            <a:ext cx="3657599" cy="2830195"/>
            <a:chOff x="1266444" y="2060448"/>
            <a:chExt cx="2504440" cy="2830195"/>
          </a:xfrm>
        </p:grpSpPr>
        <p:sp>
          <p:nvSpPr>
            <p:cNvPr id="3" name="object 3"/>
            <p:cNvSpPr/>
            <p:nvPr/>
          </p:nvSpPr>
          <p:spPr>
            <a:xfrm>
              <a:off x="1597152" y="3732276"/>
              <a:ext cx="2060448" cy="115824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66444" y="2060448"/>
              <a:ext cx="2503932" cy="1869948"/>
            </a:xfrm>
            <a:prstGeom prst="rect">
              <a:avLst/>
            </a:prstGeom>
            <a:blipFill>
              <a:blip r:embed="rId3" cstate="print"/>
              <a:stretch>
                <a:fillRect/>
              </a:stretch>
            </a:blipFill>
          </p:spPr>
          <p:txBody>
            <a:bodyPr wrap="square" lIns="0" tIns="0" rIns="0" bIns="0" rtlCol="0"/>
            <a:lstStyle/>
            <a:p>
              <a:endParaRPr/>
            </a:p>
          </p:txBody>
        </p:sp>
      </p:grpSp>
      <p:sp>
        <p:nvSpPr>
          <p:cNvPr id="5" name="object 5"/>
          <p:cNvSpPr txBox="1"/>
          <p:nvPr/>
        </p:nvSpPr>
        <p:spPr>
          <a:xfrm>
            <a:off x="802528" y="452501"/>
            <a:ext cx="5598271" cy="444352"/>
          </a:xfrm>
          <a:prstGeom prst="rect">
            <a:avLst/>
          </a:prstGeom>
        </p:spPr>
        <p:txBody>
          <a:bodyPr vert="horz" wrap="square" lIns="0" tIns="13335" rIns="0" bIns="0" rtlCol="0">
            <a:spAutoFit/>
          </a:bodyPr>
          <a:lstStyle/>
          <a:p>
            <a:pPr marL="12700">
              <a:lnSpc>
                <a:spcPct val="100000"/>
              </a:lnSpc>
              <a:spcBef>
                <a:spcPts val="105"/>
              </a:spcBef>
            </a:pPr>
            <a:r>
              <a:rPr sz="2800" b="1" spc="-65" dirty="0">
                <a:solidFill>
                  <a:schemeClr val="tx2"/>
                </a:solidFill>
                <a:latin typeface="Arial"/>
                <a:cs typeface="Arial"/>
              </a:rPr>
              <a:t>Örnek </a:t>
            </a:r>
            <a:r>
              <a:rPr sz="2800" b="1" dirty="0">
                <a:solidFill>
                  <a:schemeClr val="tx2"/>
                </a:solidFill>
                <a:latin typeface="Arial"/>
                <a:cs typeface="Arial"/>
              </a:rPr>
              <a:t>- 3 </a:t>
            </a:r>
            <a:r>
              <a:rPr sz="2800" b="1" spc="-114" dirty="0">
                <a:solidFill>
                  <a:schemeClr val="tx2"/>
                </a:solidFill>
                <a:latin typeface="Arial"/>
                <a:cs typeface="Arial"/>
              </a:rPr>
              <a:t>için </a:t>
            </a:r>
            <a:r>
              <a:rPr sz="2800" b="1" spc="-80" dirty="0">
                <a:solidFill>
                  <a:schemeClr val="tx2"/>
                </a:solidFill>
                <a:latin typeface="Arial"/>
                <a:cs typeface="Arial"/>
              </a:rPr>
              <a:t>Ayrıştırma</a:t>
            </a:r>
            <a:r>
              <a:rPr sz="2800" b="1" spc="65" dirty="0">
                <a:solidFill>
                  <a:schemeClr val="tx2"/>
                </a:solidFill>
                <a:latin typeface="Arial"/>
                <a:cs typeface="Arial"/>
              </a:rPr>
              <a:t> </a:t>
            </a:r>
            <a:r>
              <a:rPr sz="2800" b="1" spc="-65" dirty="0">
                <a:solidFill>
                  <a:schemeClr val="tx2"/>
                </a:solidFill>
                <a:latin typeface="Arial"/>
                <a:cs typeface="Arial"/>
              </a:rPr>
              <a:t>Ağacı</a:t>
            </a:r>
            <a:endParaRPr sz="2800" dirty="0">
              <a:solidFill>
                <a:schemeClr val="tx2"/>
              </a:solidFill>
              <a:latin typeface="Arial"/>
              <a:cs typeface="Arial"/>
            </a:endParaRPr>
          </a:p>
        </p:txBody>
      </p:sp>
      <p:sp>
        <p:nvSpPr>
          <p:cNvPr id="6" name="object 6"/>
          <p:cNvSpPr txBox="1"/>
          <p:nvPr/>
        </p:nvSpPr>
        <p:spPr>
          <a:xfrm>
            <a:off x="1311862" y="1747544"/>
            <a:ext cx="2269538" cy="321242"/>
          </a:xfrm>
          <a:prstGeom prst="rect">
            <a:avLst/>
          </a:prstGeom>
        </p:spPr>
        <p:txBody>
          <a:bodyPr vert="horz" wrap="square" lIns="0" tIns="13335" rIns="0" bIns="0" rtlCol="0">
            <a:spAutoFit/>
          </a:bodyPr>
          <a:lstStyle/>
          <a:p>
            <a:pPr marL="12700">
              <a:lnSpc>
                <a:spcPct val="100000"/>
              </a:lnSpc>
              <a:spcBef>
                <a:spcPts val="105"/>
              </a:spcBef>
            </a:pPr>
            <a:r>
              <a:rPr sz="2000" dirty="0">
                <a:latin typeface="Arial"/>
                <a:cs typeface="Arial"/>
              </a:rPr>
              <a:t>A = B * ( A + C</a:t>
            </a:r>
            <a:r>
              <a:rPr sz="2000" spc="-120" dirty="0">
                <a:latin typeface="Arial"/>
                <a:cs typeface="Arial"/>
              </a:rPr>
              <a:t> </a:t>
            </a:r>
            <a:r>
              <a:rPr sz="2000" dirty="0">
                <a:latin typeface="Arial"/>
                <a:cs typeface="Arial"/>
              </a:rPr>
              <a:t>)</a:t>
            </a:r>
          </a:p>
        </p:txBody>
      </p:sp>
      <p:sp>
        <p:nvSpPr>
          <p:cNvPr id="7" name="object 7"/>
          <p:cNvSpPr/>
          <p:nvPr/>
        </p:nvSpPr>
        <p:spPr>
          <a:xfrm>
            <a:off x="5330616" y="1044517"/>
            <a:ext cx="3547871" cy="3788664"/>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645637" y="986791"/>
            <a:ext cx="4343400" cy="736091"/>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4874" y="589597"/>
            <a:ext cx="6678926" cy="444352"/>
          </a:xfrm>
          <a:prstGeom prst="rect">
            <a:avLst/>
          </a:prstGeom>
        </p:spPr>
        <p:txBody>
          <a:bodyPr vert="horz" wrap="square" lIns="0" tIns="13335" rIns="0" bIns="0" rtlCol="0">
            <a:spAutoFit/>
          </a:bodyPr>
          <a:lstStyle/>
          <a:p>
            <a:pPr marL="12700">
              <a:lnSpc>
                <a:spcPct val="100000"/>
              </a:lnSpc>
              <a:spcBef>
                <a:spcPts val="105"/>
              </a:spcBef>
            </a:pPr>
            <a:r>
              <a:rPr sz="2800" b="1" spc="-60" dirty="0">
                <a:latin typeface="Arial"/>
                <a:cs typeface="Arial"/>
              </a:rPr>
              <a:t>Gramerlerde </a:t>
            </a:r>
            <a:r>
              <a:rPr sz="2800" b="1" spc="-90" dirty="0" err="1">
                <a:latin typeface="Arial"/>
                <a:cs typeface="Arial"/>
              </a:rPr>
              <a:t>Belirsizlik</a:t>
            </a:r>
            <a:r>
              <a:rPr sz="2800" b="1" spc="-20" dirty="0">
                <a:latin typeface="Arial"/>
                <a:cs typeface="Arial"/>
              </a:rPr>
              <a:t> </a:t>
            </a:r>
            <a:r>
              <a:rPr sz="2800" b="1" dirty="0">
                <a:latin typeface="Arial"/>
                <a:cs typeface="Arial"/>
              </a:rPr>
              <a:t>(</a:t>
            </a:r>
            <a:r>
              <a:rPr lang="tr-TR" sz="2800" b="1" spc="-110" dirty="0" err="1">
                <a:latin typeface="Arial"/>
                <a:cs typeface="Arial"/>
              </a:rPr>
              <a:t>Ambiguity</a:t>
            </a:r>
            <a:r>
              <a:rPr lang="tr-TR" sz="2800" b="1" spc="-110" dirty="0">
                <a:latin typeface="Arial"/>
                <a:cs typeface="Arial"/>
              </a:rPr>
              <a:t>)</a:t>
            </a:r>
            <a:endParaRPr sz="2800" dirty="0">
              <a:latin typeface="Arial"/>
              <a:cs typeface="Arial"/>
            </a:endParaRPr>
          </a:p>
        </p:txBody>
      </p:sp>
      <p:sp>
        <p:nvSpPr>
          <p:cNvPr id="4" name="object 4"/>
          <p:cNvSpPr txBox="1"/>
          <p:nvPr/>
        </p:nvSpPr>
        <p:spPr>
          <a:xfrm>
            <a:off x="941075" y="1409001"/>
            <a:ext cx="7153909" cy="3005951"/>
          </a:xfrm>
          <a:prstGeom prst="rect">
            <a:avLst/>
          </a:prstGeom>
        </p:spPr>
        <p:txBody>
          <a:bodyPr vert="horz" wrap="square" lIns="0" tIns="12700" rIns="0" bIns="0" rtlCol="0">
            <a:spAutoFit/>
          </a:bodyPr>
          <a:lstStyle/>
          <a:p>
            <a:pPr marL="393700" marR="213995" indent="-381000">
              <a:lnSpc>
                <a:spcPct val="100000"/>
              </a:lnSpc>
              <a:spcBef>
                <a:spcPts val="100"/>
              </a:spcBef>
              <a:buFont typeface="Wingdings" panose="05000000000000000000" pitchFamily="2" charset="2"/>
              <a:buChar char="q"/>
            </a:pPr>
            <a:r>
              <a:rPr sz="2400" dirty="0" err="1">
                <a:solidFill>
                  <a:srgbClr val="253138"/>
                </a:solidFill>
                <a:latin typeface="Arial"/>
                <a:cs typeface="Arial"/>
              </a:rPr>
              <a:t>İki</a:t>
            </a:r>
            <a:r>
              <a:rPr sz="2400" dirty="0">
                <a:solidFill>
                  <a:srgbClr val="253138"/>
                </a:solidFill>
                <a:latin typeface="Arial"/>
                <a:cs typeface="Arial"/>
              </a:rPr>
              <a:t> </a:t>
            </a:r>
            <a:r>
              <a:rPr sz="2400" spc="-5" dirty="0">
                <a:solidFill>
                  <a:srgbClr val="253138"/>
                </a:solidFill>
                <a:latin typeface="Arial"/>
                <a:cs typeface="Arial"/>
              </a:rPr>
              <a:t>veya daha fazla ayrı ayrıştırma </a:t>
            </a:r>
            <a:r>
              <a:rPr sz="2400" spc="-10" dirty="0">
                <a:solidFill>
                  <a:srgbClr val="253138"/>
                </a:solidFill>
                <a:latin typeface="Arial"/>
                <a:cs typeface="Arial"/>
              </a:rPr>
              <a:t>ağacına </a:t>
            </a:r>
            <a:r>
              <a:rPr sz="2400" spc="-5" dirty="0">
                <a:solidFill>
                  <a:srgbClr val="253138"/>
                </a:solidFill>
                <a:latin typeface="Arial"/>
                <a:cs typeface="Arial"/>
              </a:rPr>
              <a:t>sahip  bir cümlecik </a:t>
            </a:r>
            <a:r>
              <a:rPr sz="2400" dirty="0">
                <a:solidFill>
                  <a:srgbClr val="253138"/>
                </a:solidFill>
                <a:latin typeface="Arial"/>
                <a:cs typeface="Arial"/>
              </a:rPr>
              <a:t>formu </a:t>
            </a:r>
            <a:r>
              <a:rPr sz="2400" spc="-5" dirty="0">
                <a:solidFill>
                  <a:srgbClr val="253138"/>
                </a:solidFill>
                <a:latin typeface="Arial"/>
                <a:cs typeface="Arial"/>
              </a:rPr>
              <a:t>üreten bir </a:t>
            </a:r>
            <a:r>
              <a:rPr sz="2400" spc="-5" dirty="0" err="1">
                <a:solidFill>
                  <a:srgbClr val="253138"/>
                </a:solidFill>
                <a:latin typeface="Arial"/>
                <a:cs typeface="Arial"/>
              </a:rPr>
              <a:t>gramer</a:t>
            </a:r>
            <a:r>
              <a:rPr sz="2400" spc="40" dirty="0">
                <a:solidFill>
                  <a:srgbClr val="253138"/>
                </a:solidFill>
                <a:latin typeface="Arial"/>
                <a:cs typeface="Arial"/>
              </a:rPr>
              <a:t> </a:t>
            </a:r>
            <a:r>
              <a:rPr sz="2400" spc="-10" dirty="0" err="1">
                <a:solidFill>
                  <a:srgbClr val="253138"/>
                </a:solidFill>
                <a:latin typeface="Arial"/>
                <a:cs typeface="Arial"/>
              </a:rPr>
              <a:t>belirsizdir</a:t>
            </a:r>
            <a:endParaRPr lang="tr-TR" sz="2400" dirty="0">
              <a:latin typeface="Arial"/>
              <a:cs typeface="Arial"/>
            </a:endParaRPr>
          </a:p>
          <a:p>
            <a:pPr marL="393700" marR="213995" indent="-381000">
              <a:lnSpc>
                <a:spcPct val="100000"/>
              </a:lnSpc>
              <a:spcBef>
                <a:spcPts val="100"/>
              </a:spcBef>
              <a:buFont typeface="Wingdings" panose="05000000000000000000" pitchFamily="2" charset="2"/>
              <a:buChar char="q"/>
            </a:pPr>
            <a:r>
              <a:rPr sz="2400" spc="-10" dirty="0" err="1">
                <a:solidFill>
                  <a:srgbClr val="253138"/>
                </a:solidFill>
                <a:latin typeface="Arial"/>
                <a:cs typeface="Arial"/>
              </a:rPr>
              <a:t>Belirsizlik</a:t>
            </a:r>
            <a:r>
              <a:rPr sz="2400" spc="-10" dirty="0">
                <a:solidFill>
                  <a:srgbClr val="253138"/>
                </a:solidFill>
                <a:latin typeface="Arial"/>
                <a:cs typeface="Arial"/>
              </a:rPr>
              <a:t> </a:t>
            </a:r>
            <a:r>
              <a:rPr sz="2400" spc="-5" dirty="0">
                <a:solidFill>
                  <a:srgbClr val="253138"/>
                </a:solidFill>
                <a:latin typeface="Arial"/>
                <a:cs typeface="Arial"/>
              </a:rPr>
              <a:t>bir ifadenin birden fazla anlama gelmesi  durumunda söz </a:t>
            </a:r>
            <a:r>
              <a:rPr sz="2400" spc="-5" dirty="0" err="1">
                <a:solidFill>
                  <a:srgbClr val="253138"/>
                </a:solidFill>
                <a:latin typeface="Arial"/>
                <a:cs typeface="Arial"/>
              </a:rPr>
              <a:t>konusu</a:t>
            </a:r>
            <a:r>
              <a:rPr sz="2400" spc="35" dirty="0">
                <a:solidFill>
                  <a:srgbClr val="253138"/>
                </a:solidFill>
                <a:latin typeface="Arial"/>
                <a:cs typeface="Arial"/>
              </a:rPr>
              <a:t> </a:t>
            </a:r>
            <a:r>
              <a:rPr sz="2400" spc="-10" dirty="0" err="1">
                <a:solidFill>
                  <a:srgbClr val="253138"/>
                </a:solidFill>
                <a:latin typeface="Arial"/>
                <a:cs typeface="Arial"/>
              </a:rPr>
              <a:t>olur</a:t>
            </a:r>
            <a:endParaRPr lang="tr-TR" sz="2400" dirty="0">
              <a:latin typeface="Arial"/>
              <a:cs typeface="Arial"/>
            </a:endParaRPr>
          </a:p>
          <a:p>
            <a:pPr marL="393700" marR="213995" indent="-381000">
              <a:lnSpc>
                <a:spcPct val="100000"/>
              </a:lnSpc>
              <a:spcBef>
                <a:spcPts val="100"/>
              </a:spcBef>
              <a:buFont typeface="Wingdings" panose="05000000000000000000" pitchFamily="2" charset="2"/>
              <a:buChar char="q"/>
            </a:pPr>
            <a:r>
              <a:rPr sz="2400" spc="-5" dirty="0" err="1">
                <a:solidFill>
                  <a:srgbClr val="253138"/>
                </a:solidFill>
                <a:latin typeface="Arial"/>
                <a:cs typeface="Arial"/>
              </a:rPr>
              <a:t>Gramerde</a:t>
            </a:r>
            <a:r>
              <a:rPr sz="2400" spc="-5" dirty="0">
                <a:solidFill>
                  <a:srgbClr val="253138"/>
                </a:solidFill>
                <a:latin typeface="Arial"/>
                <a:cs typeface="Arial"/>
              </a:rPr>
              <a:t> belirsizliği tespit etmek </a:t>
            </a:r>
            <a:r>
              <a:rPr sz="2400" spc="-10" dirty="0">
                <a:solidFill>
                  <a:srgbClr val="253138"/>
                </a:solidFill>
                <a:latin typeface="Arial"/>
                <a:cs typeface="Arial"/>
              </a:rPr>
              <a:t>için </a:t>
            </a:r>
            <a:r>
              <a:rPr sz="2400" spc="-5" dirty="0">
                <a:solidFill>
                  <a:srgbClr val="253138"/>
                </a:solidFill>
                <a:latin typeface="Arial"/>
                <a:cs typeface="Arial"/>
              </a:rPr>
              <a:t>bir cümle iki  ayrı ayrıştırma ağacı </a:t>
            </a:r>
            <a:r>
              <a:rPr sz="2400" spc="-10" dirty="0">
                <a:solidFill>
                  <a:srgbClr val="253138"/>
                </a:solidFill>
                <a:latin typeface="Arial"/>
                <a:cs typeface="Arial"/>
              </a:rPr>
              <a:t>ile </a:t>
            </a:r>
            <a:r>
              <a:rPr sz="2400" spc="-5" dirty="0" err="1">
                <a:solidFill>
                  <a:srgbClr val="253138"/>
                </a:solidFill>
                <a:latin typeface="Arial"/>
                <a:cs typeface="Arial"/>
              </a:rPr>
              <a:t>oluşturulmaya</a:t>
            </a:r>
            <a:r>
              <a:rPr sz="2400" spc="55" dirty="0">
                <a:solidFill>
                  <a:srgbClr val="253138"/>
                </a:solidFill>
                <a:latin typeface="Arial"/>
                <a:cs typeface="Arial"/>
              </a:rPr>
              <a:t> </a:t>
            </a:r>
            <a:r>
              <a:rPr sz="2400" spc="-10" dirty="0" err="1">
                <a:solidFill>
                  <a:srgbClr val="253138"/>
                </a:solidFill>
                <a:latin typeface="Arial"/>
                <a:cs typeface="Arial"/>
              </a:rPr>
              <a:t>çalışılır</a:t>
            </a:r>
            <a:r>
              <a:rPr sz="2400" spc="-10" dirty="0">
                <a:solidFill>
                  <a:srgbClr val="253138"/>
                </a:solidFill>
                <a:latin typeface="Arial"/>
                <a:cs typeface="Arial"/>
              </a:rPr>
              <a:t>.</a:t>
            </a:r>
            <a:endParaRPr lang="tr-TR" sz="2400" dirty="0">
              <a:latin typeface="Arial"/>
              <a:cs typeface="Arial"/>
            </a:endParaRPr>
          </a:p>
          <a:p>
            <a:pPr marL="393700" marR="213995" indent="-381000">
              <a:lnSpc>
                <a:spcPct val="100000"/>
              </a:lnSpc>
              <a:spcBef>
                <a:spcPts val="100"/>
              </a:spcBef>
              <a:buFont typeface="Wingdings" panose="05000000000000000000" pitchFamily="2" charset="2"/>
              <a:buChar char="q"/>
            </a:pPr>
            <a:r>
              <a:rPr sz="2400" spc="-5" dirty="0" err="1">
                <a:solidFill>
                  <a:srgbClr val="253138"/>
                </a:solidFill>
                <a:latin typeface="Arial"/>
                <a:cs typeface="Arial"/>
              </a:rPr>
              <a:t>Eğer</a:t>
            </a:r>
            <a:r>
              <a:rPr sz="2400" spc="-5" dirty="0">
                <a:solidFill>
                  <a:srgbClr val="253138"/>
                </a:solidFill>
                <a:latin typeface="Arial"/>
                <a:cs typeface="Arial"/>
              </a:rPr>
              <a:t> oluşturulabilirse gramer</a:t>
            </a:r>
            <a:r>
              <a:rPr sz="2400" spc="-280" dirty="0">
                <a:solidFill>
                  <a:srgbClr val="253138"/>
                </a:solidFill>
                <a:latin typeface="Arial"/>
                <a:cs typeface="Arial"/>
              </a:rPr>
              <a:t> </a:t>
            </a:r>
            <a:r>
              <a:rPr sz="2400" spc="-10" dirty="0">
                <a:solidFill>
                  <a:srgbClr val="253138"/>
                </a:solidFill>
                <a:latin typeface="Arial"/>
                <a:cs typeface="Arial"/>
              </a:rPr>
              <a:t>belirsizdir</a:t>
            </a:r>
            <a:endParaRPr sz="2400" dirty="0">
              <a:latin typeface="Arial"/>
              <a:cs typeface="Arial"/>
            </a:endParaRPr>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tr-TR" smtClean="0"/>
              <a:t>Bir Belirsiz Deyim Grameri</a:t>
            </a:r>
            <a:endParaRPr lang="en-US" smtClean="0"/>
          </a:p>
        </p:txBody>
      </p:sp>
      <p:sp>
        <p:nvSpPr>
          <p:cNvPr id="59395" name="Rectangle 3"/>
          <p:cNvSpPr>
            <a:spLocks noGrp="1" noChangeArrowheads="1"/>
          </p:cNvSpPr>
          <p:nvPr>
            <p:ph type="body" idx="1"/>
          </p:nvPr>
        </p:nvSpPr>
        <p:spPr>
          <a:xfrm>
            <a:off x="1600200" y="1143000"/>
            <a:ext cx="5600700" cy="1085850"/>
          </a:xfrm>
        </p:spPr>
        <p:txBody>
          <a:bodyPr/>
          <a:lstStyle/>
          <a:p>
            <a:pPr eaLnBrk="1" hangingPunct="1">
              <a:buFontTx/>
              <a:buNone/>
            </a:pPr>
            <a:r>
              <a:rPr lang="en-US" sz="1500" b="1" dirty="0">
                <a:latin typeface="Courier New" pitchFamily="49" charset="0"/>
              </a:rPr>
              <a:t>&lt;</a:t>
            </a:r>
            <a:r>
              <a:rPr lang="en-US" sz="1500" b="1" dirty="0" err="1">
                <a:latin typeface="Courier New" pitchFamily="49" charset="0"/>
              </a:rPr>
              <a:t>expr</a:t>
            </a:r>
            <a:r>
              <a:rPr lang="en-US" sz="1500" b="1" dirty="0">
                <a:latin typeface="Courier New" pitchFamily="49" charset="0"/>
              </a:rPr>
              <a:t>&gt; </a:t>
            </a:r>
            <a:r>
              <a:rPr lang="en-US" sz="1500" b="1" dirty="0">
                <a:latin typeface="Courier New" pitchFamily="49" charset="0"/>
                <a:sym typeface="Symbol" pitchFamily="18" charset="2"/>
              </a:rPr>
              <a:t></a:t>
            </a:r>
            <a:r>
              <a:rPr lang="en-US" sz="1500" b="1" dirty="0">
                <a:latin typeface="Courier New" pitchFamily="49" charset="0"/>
              </a:rPr>
              <a:t> &lt;</a:t>
            </a:r>
            <a:r>
              <a:rPr lang="en-US" sz="1500" b="1" dirty="0" err="1">
                <a:latin typeface="Courier New" pitchFamily="49" charset="0"/>
              </a:rPr>
              <a:t>expr</a:t>
            </a:r>
            <a:r>
              <a:rPr lang="en-US" sz="1500" b="1" dirty="0">
                <a:latin typeface="Courier New" pitchFamily="49" charset="0"/>
              </a:rPr>
              <a:t>&gt; &lt;op&gt; &lt;</a:t>
            </a:r>
            <a:r>
              <a:rPr lang="en-US" sz="1500" b="1" dirty="0" err="1">
                <a:latin typeface="Courier New" pitchFamily="49" charset="0"/>
              </a:rPr>
              <a:t>expr</a:t>
            </a:r>
            <a:r>
              <a:rPr lang="en-US" sz="1500" b="1" dirty="0">
                <a:latin typeface="Courier New" pitchFamily="49" charset="0"/>
              </a:rPr>
              <a:t>&gt;  |  const</a:t>
            </a:r>
          </a:p>
          <a:p>
            <a:pPr eaLnBrk="1" hangingPunct="1">
              <a:buFontTx/>
              <a:buNone/>
            </a:pPr>
            <a:r>
              <a:rPr lang="en-US" sz="1500" b="1" dirty="0">
                <a:latin typeface="Courier New" pitchFamily="49" charset="0"/>
              </a:rPr>
              <a:t>&lt;op&gt; </a:t>
            </a:r>
            <a:r>
              <a:rPr lang="en-US" sz="1500" b="1" dirty="0">
                <a:latin typeface="Courier New" pitchFamily="49" charset="0"/>
                <a:sym typeface="Symbol" pitchFamily="18" charset="2"/>
              </a:rPr>
              <a:t></a:t>
            </a:r>
            <a:r>
              <a:rPr lang="en-US" sz="1500" b="1" dirty="0">
                <a:latin typeface="Courier New" pitchFamily="49" charset="0"/>
              </a:rPr>
              <a:t> /  |  -</a:t>
            </a:r>
          </a:p>
          <a:p>
            <a:pPr eaLnBrk="1" hangingPunct="1">
              <a:buFontTx/>
              <a:buNone/>
            </a:pPr>
            <a:endParaRPr lang="en-US" sz="1500" b="1" dirty="0">
              <a:latin typeface="Courier New" pitchFamily="49" charset="0"/>
            </a:endParaRPr>
          </a:p>
        </p:txBody>
      </p:sp>
      <p:sp>
        <p:nvSpPr>
          <p:cNvPr id="22533" name="Line 4"/>
          <p:cNvSpPr>
            <a:spLocks noChangeShapeType="1"/>
          </p:cNvSpPr>
          <p:nvPr/>
        </p:nvSpPr>
        <p:spPr bwMode="auto">
          <a:xfrm flipH="1">
            <a:off x="2743200" y="2171700"/>
            <a:ext cx="514350" cy="62865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sz="1350"/>
          </a:p>
        </p:txBody>
      </p:sp>
      <p:sp>
        <p:nvSpPr>
          <p:cNvPr id="22534" name="Line 5"/>
          <p:cNvSpPr>
            <a:spLocks noChangeShapeType="1"/>
          </p:cNvSpPr>
          <p:nvPr/>
        </p:nvSpPr>
        <p:spPr bwMode="auto">
          <a:xfrm>
            <a:off x="3257550" y="2171700"/>
            <a:ext cx="914400" cy="62865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sz="1350"/>
          </a:p>
        </p:txBody>
      </p:sp>
      <p:sp>
        <p:nvSpPr>
          <p:cNvPr id="22535" name="Line 6"/>
          <p:cNvSpPr>
            <a:spLocks noChangeShapeType="1"/>
          </p:cNvSpPr>
          <p:nvPr/>
        </p:nvSpPr>
        <p:spPr bwMode="auto">
          <a:xfrm>
            <a:off x="3257550" y="2171700"/>
            <a:ext cx="400050" cy="62865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sz="1350"/>
          </a:p>
        </p:txBody>
      </p:sp>
      <p:sp>
        <p:nvSpPr>
          <p:cNvPr id="22536" name="Line 7"/>
          <p:cNvSpPr>
            <a:spLocks noChangeShapeType="1"/>
          </p:cNvSpPr>
          <p:nvPr/>
        </p:nvSpPr>
        <p:spPr bwMode="auto">
          <a:xfrm flipH="1">
            <a:off x="2400300" y="2971800"/>
            <a:ext cx="342900" cy="5715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sz="1350"/>
          </a:p>
        </p:txBody>
      </p:sp>
      <p:sp>
        <p:nvSpPr>
          <p:cNvPr id="22537" name="Line 8"/>
          <p:cNvSpPr>
            <a:spLocks noChangeShapeType="1"/>
          </p:cNvSpPr>
          <p:nvPr/>
        </p:nvSpPr>
        <p:spPr bwMode="auto">
          <a:xfrm>
            <a:off x="2743200" y="2971800"/>
            <a:ext cx="685800" cy="5715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sz="1350"/>
          </a:p>
        </p:txBody>
      </p:sp>
      <p:sp>
        <p:nvSpPr>
          <p:cNvPr id="22538" name="Line 9"/>
          <p:cNvSpPr>
            <a:spLocks noChangeShapeType="1"/>
          </p:cNvSpPr>
          <p:nvPr/>
        </p:nvSpPr>
        <p:spPr bwMode="auto">
          <a:xfrm>
            <a:off x="2743200" y="2971800"/>
            <a:ext cx="171450" cy="5715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sz="1350"/>
          </a:p>
        </p:txBody>
      </p:sp>
      <p:sp>
        <p:nvSpPr>
          <p:cNvPr id="22539" name="Line 10"/>
          <p:cNvSpPr>
            <a:spLocks noChangeShapeType="1"/>
          </p:cNvSpPr>
          <p:nvPr/>
        </p:nvSpPr>
        <p:spPr bwMode="auto">
          <a:xfrm>
            <a:off x="2228850" y="3714750"/>
            <a:ext cx="0" cy="5715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sz="1350"/>
          </a:p>
        </p:txBody>
      </p:sp>
      <p:sp>
        <p:nvSpPr>
          <p:cNvPr id="22540" name="Line 11"/>
          <p:cNvSpPr>
            <a:spLocks noChangeShapeType="1"/>
          </p:cNvSpPr>
          <p:nvPr/>
        </p:nvSpPr>
        <p:spPr bwMode="auto">
          <a:xfrm>
            <a:off x="2857500" y="3714750"/>
            <a:ext cx="0" cy="5715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sz="1350"/>
          </a:p>
        </p:txBody>
      </p:sp>
      <p:sp>
        <p:nvSpPr>
          <p:cNvPr id="22541" name="Line 12"/>
          <p:cNvSpPr>
            <a:spLocks noChangeShapeType="1"/>
          </p:cNvSpPr>
          <p:nvPr/>
        </p:nvSpPr>
        <p:spPr bwMode="auto">
          <a:xfrm>
            <a:off x="3371850" y="3714750"/>
            <a:ext cx="0" cy="5715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sz="1350"/>
          </a:p>
        </p:txBody>
      </p:sp>
      <p:sp>
        <p:nvSpPr>
          <p:cNvPr id="22542" name="Line 13"/>
          <p:cNvSpPr>
            <a:spLocks noChangeShapeType="1"/>
          </p:cNvSpPr>
          <p:nvPr/>
        </p:nvSpPr>
        <p:spPr bwMode="auto">
          <a:xfrm>
            <a:off x="3657600" y="2971800"/>
            <a:ext cx="228600" cy="12573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sz="1350"/>
          </a:p>
        </p:txBody>
      </p:sp>
      <p:sp>
        <p:nvSpPr>
          <p:cNvPr id="22543" name="Line 14"/>
          <p:cNvSpPr>
            <a:spLocks noChangeShapeType="1"/>
          </p:cNvSpPr>
          <p:nvPr/>
        </p:nvSpPr>
        <p:spPr bwMode="auto">
          <a:xfrm>
            <a:off x="4171950" y="2971800"/>
            <a:ext cx="285750" cy="12573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sz="1350"/>
          </a:p>
        </p:txBody>
      </p:sp>
      <p:sp>
        <p:nvSpPr>
          <p:cNvPr id="22544" name="Line 15"/>
          <p:cNvSpPr>
            <a:spLocks noChangeShapeType="1"/>
          </p:cNvSpPr>
          <p:nvPr/>
        </p:nvSpPr>
        <p:spPr bwMode="auto">
          <a:xfrm flipH="1">
            <a:off x="5372100" y="2228850"/>
            <a:ext cx="628650" cy="51435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sz="1350"/>
          </a:p>
        </p:txBody>
      </p:sp>
      <p:sp>
        <p:nvSpPr>
          <p:cNvPr id="22545" name="Line 16"/>
          <p:cNvSpPr>
            <a:spLocks noChangeShapeType="1"/>
          </p:cNvSpPr>
          <p:nvPr/>
        </p:nvSpPr>
        <p:spPr bwMode="auto">
          <a:xfrm>
            <a:off x="6115050" y="2228850"/>
            <a:ext cx="800100" cy="51435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sz="1350"/>
          </a:p>
        </p:txBody>
      </p:sp>
      <p:sp>
        <p:nvSpPr>
          <p:cNvPr id="22546" name="Line 17"/>
          <p:cNvSpPr>
            <a:spLocks noChangeShapeType="1"/>
          </p:cNvSpPr>
          <p:nvPr/>
        </p:nvSpPr>
        <p:spPr bwMode="auto">
          <a:xfrm flipH="1">
            <a:off x="5829300" y="2228850"/>
            <a:ext cx="228600" cy="51435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sz="1350"/>
          </a:p>
        </p:txBody>
      </p:sp>
      <p:sp>
        <p:nvSpPr>
          <p:cNvPr id="22547" name="Line 18"/>
          <p:cNvSpPr>
            <a:spLocks noChangeShapeType="1"/>
          </p:cNvSpPr>
          <p:nvPr/>
        </p:nvSpPr>
        <p:spPr bwMode="auto">
          <a:xfrm flipH="1">
            <a:off x="6343650" y="2971800"/>
            <a:ext cx="457200" cy="5715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sz="1350"/>
          </a:p>
        </p:txBody>
      </p:sp>
      <p:sp>
        <p:nvSpPr>
          <p:cNvPr id="22548" name="Line 19"/>
          <p:cNvSpPr>
            <a:spLocks noChangeShapeType="1"/>
          </p:cNvSpPr>
          <p:nvPr/>
        </p:nvSpPr>
        <p:spPr bwMode="auto">
          <a:xfrm>
            <a:off x="6800850" y="2971800"/>
            <a:ext cx="514350" cy="5715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sz="1350"/>
          </a:p>
        </p:txBody>
      </p:sp>
      <p:sp>
        <p:nvSpPr>
          <p:cNvPr id="22549" name="Line 20"/>
          <p:cNvSpPr>
            <a:spLocks noChangeShapeType="1"/>
          </p:cNvSpPr>
          <p:nvPr/>
        </p:nvSpPr>
        <p:spPr bwMode="auto">
          <a:xfrm>
            <a:off x="6800850" y="2971800"/>
            <a:ext cx="0" cy="5715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sz="1350"/>
          </a:p>
        </p:txBody>
      </p:sp>
      <p:sp>
        <p:nvSpPr>
          <p:cNvPr id="22550" name="Line 21"/>
          <p:cNvSpPr>
            <a:spLocks noChangeShapeType="1"/>
          </p:cNvSpPr>
          <p:nvPr/>
        </p:nvSpPr>
        <p:spPr bwMode="auto">
          <a:xfrm>
            <a:off x="5372100" y="2971800"/>
            <a:ext cx="114300" cy="131445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sz="1350"/>
          </a:p>
        </p:txBody>
      </p:sp>
      <p:sp>
        <p:nvSpPr>
          <p:cNvPr id="22551" name="Line 22"/>
          <p:cNvSpPr>
            <a:spLocks noChangeShapeType="1"/>
          </p:cNvSpPr>
          <p:nvPr/>
        </p:nvSpPr>
        <p:spPr bwMode="auto">
          <a:xfrm>
            <a:off x="5829300" y="2971800"/>
            <a:ext cx="228600" cy="131445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sz="1350"/>
          </a:p>
        </p:txBody>
      </p:sp>
      <p:sp>
        <p:nvSpPr>
          <p:cNvPr id="22552" name="Line 23"/>
          <p:cNvSpPr>
            <a:spLocks noChangeShapeType="1"/>
          </p:cNvSpPr>
          <p:nvPr/>
        </p:nvSpPr>
        <p:spPr bwMode="auto">
          <a:xfrm>
            <a:off x="6286500" y="3714750"/>
            <a:ext cx="171450" cy="5715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sz="1350"/>
          </a:p>
        </p:txBody>
      </p:sp>
      <p:sp>
        <p:nvSpPr>
          <p:cNvPr id="22553" name="Line 24"/>
          <p:cNvSpPr>
            <a:spLocks noChangeShapeType="1"/>
          </p:cNvSpPr>
          <p:nvPr/>
        </p:nvSpPr>
        <p:spPr bwMode="auto">
          <a:xfrm>
            <a:off x="6800850" y="3714750"/>
            <a:ext cx="114300" cy="51435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sz="1350"/>
          </a:p>
        </p:txBody>
      </p:sp>
      <p:sp>
        <p:nvSpPr>
          <p:cNvPr id="22554" name="Text Box 25"/>
          <p:cNvSpPr txBox="1">
            <a:spLocks noChangeArrowheads="1"/>
          </p:cNvSpPr>
          <p:nvPr/>
        </p:nvSpPr>
        <p:spPr bwMode="auto">
          <a:xfrm>
            <a:off x="2971800" y="1943100"/>
            <a:ext cx="700833" cy="32316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1500" b="1">
                <a:latin typeface="Arial Narrow" pitchFamily="34" charset="0"/>
              </a:rPr>
              <a:t>&lt;expr&gt;</a:t>
            </a:r>
          </a:p>
        </p:txBody>
      </p:sp>
      <p:sp>
        <p:nvSpPr>
          <p:cNvPr id="22555" name="Text Box 26"/>
          <p:cNvSpPr txBox="1">
            <a:spLocks noChangeArrowheads="1"/>
          </p:cNvSpPr>
          <p:nvPr/>
        </p:nvSpPr>
        <p:spPr bwMode="auto">
          <a:xfrm>
            <a:off x="2445544" y="2714625"/>
            <a:ext cx="700833" cy="32316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1500" b="1">
                <a:latin typeface="Arial Narrow" pitchFamily="34" charset="0"/>
              </a:rPr>
              <a:t>&lt;expr&gt;</a:t>
            </a:r>
          </a:p>
        </p:txBody>
      </p:sp>
      <p:sp>
        <p:nvSpPr>
          <p:cNvPr id="22556" name="Text Box 27"/>
          <p:cNvSpPr txBox="1">
            <a:spLocks noChangeArrowheads="1"/>
          </p:cNvSpPr>
          <p:nvPr/>
        </p:nvSpPr>
        <p:spPr bwMode="auto">
          <a:xfrm>
            <a:off x="3863579" y="2714625"/>
            <a:ext cx="700833" cy="32316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1500" b="1" dirty="0">
                <a:latin typeface="Arial Narrow" pitchFamily="34" charset="0"/>
              </a:rPr>
              <a:t>&lt;</a:t>
            </a:r>
            <a:r>
              <a:rPr lang="en-US" sz="1500" b="1" dirty="0" err="1">
                <a:latin typeface="Arial Narrow" pitchFamily="34" charset="0"/>
              </a:rPr>
              <a:t>expr</a:t>
            </a:r>
            <a:r>
              <a:rPr lang="en-US" sz="1500" b="1" dirty="0">
                <a:latin typeface="Arial Narrow" pitchFamily="34" charset="0"/>
              </a:rPr>
              <a:t>&gt;</a:t>
            </a:r>
          </a:p>
        </p:txBody>
      </p:sp>
      <p:sp>
        <p:nvSpPr>
          <p:cNvPr id="22557" name="Text Box 28"/>
          <p:cNvSpPr txBox="1">
            <a:spLocks noChangeArrowheads="1"/>
          </p:cNvSpPr>
          <p:nvPr/>
        </p:nvSpPr>
        <p:spPr bwMode="auto">
          <a:xfrm>
            <a:off x="1828800" y="3486150"/>
            <a:ext cx="700833" cy="32316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1500" b="1" dirty="0">
                <a:latin typeface="Arial Narrow" pitchFamily="34" charset="0"/>
              </a:rPr>
              <a:t>&lt;</a:t>
            </a:r>
            <a:r>
              <a:rPr lang="en-US" sz="1500" b="1" dirty="0" err="1">
                <a:latin typeface="Arial Narrow" pitchFamily="34" charset="0"/>
              </a:rPr>
              <a:t>expr</a:t>
            </a:r>
            <a:r>
              <a:rPr lang="en-US" sz="1500" b="1" dirty="0">
                <a:latin typeface="Arial Narrow" pitchFamily="34" charset="0"/>
              </a:rPr>
              <a:t>&gt;</a:t>
            </a:r>
          </a:p>
        </p:txBody>
      </p:sp>
      <p:sp>
        <p:nvSpPr>
          <p:cNvPr id="22558" name="Text Box 29"/>
          <p:cNvSpPr txBox="1">
            <a:spLocks noChangeArrowheads="1"/>
          </p:cNvSpPr>
          <p:nvPr/>
        </p:nvSpPr>
        <p:spPr bwMode="auto">
          <a:xfrm>
            <a:off x="3086100" y="3486150"/>
            <a:ext cx="700833" cy="32316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1500" b="1">
                <a:latin typeface="Arial Narrow" pitchFamily="34" charset="0"/>
              </a:rPr>
              <a:t>&lt;expr&gt;</a:t>
            </a:r>
          </a:p>
        </p:txBody>
      </p:sp>
      <p:sp>
        <p:nvSpPr>
          <p:cNvPr id="22559" name="Text Box 30"/>
          <p:cNvSpPr txBox="1">
            <a:spLocks noChangeArrowheads="1"/>
          </p:cNvSpPr>
          <p:nvPr/>
        </p:nvSpPr>
        <p:spPr bwMode="auto">
          <a:xfrm>
            <a:off x="5772150" y="1943100"/>
            <a:ext cx="700833" cy="32316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1500" b="1">
                <a:latin typeface="Arial Narrow" pitchFamily="34" charset="0"/>
              </a:rPr>
              <a:t>&lt;expr&gt;</a:t>
            </a:r>
          </a:p>
        </p:txBody>
      </p:sp>
      <p:sp>
        <p:nvSpPr>
          <p:cNvPr id="22560" name="Text Box 31"/>
          <p:cNvSpPr txBox="1">
            <a:spLocks noChangeArrowheads="1"/>
          </p:cNvSpPr>
          <p:nvPr/>
        </p:nvSpPr>
        <p:spPr bwMode="auto">
          <a:xfrm>
            <a:off x="4914900" y="2714625"/>
            <a:ext cx="700833" cy="32316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1500" b="1" dirty="0">
                <a:latin typeface="Arial Narrow" pitchFamily="34" charset="0"/>
              </a:rPr>
              <a:t>&lt;</a:t>
            </a:r>
            <a:r>
              <a:rPr lang="en-US" sz="1500" b="1" dirty="0" err="1">
                <a:latin typeface="Arial Narrow" pitchFamily="34" charset="0"/>
              </a:rPr>
              <a:t>expr</a:t>
            </a:r>
            <a:r>
              <a:rPr lang="en-US" sz="1500" b="1" dirty="0">
                <a:latin typeface="Arial Narrow" pitchFamily="34" charset="0"/>
              </a:rPr>
              <a:t>&gt;</a:t>
            </a:r>
          </a:p>
        </p:txBody>
      </p:sp>
      <p:sp>
        <p:nvSpPr>
          <p:cNvPr id="22561" name="Text Box 32"/>
          <p:cNvSpPr txBox="1">
            <a:spLocks noChangeArrowheads="1"/>
          </p:cNvSpPr>
          <p:nvPr/>
        </p:nvSpPr>
        <p:spPr bwMode="auto">
          <a:xfrm>
            <a:off x="6515100" y="2714625"/>
            <a:ext cx="700833" cy="32316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1500" b="1">
                <a:latin typeface="Arial Narrow" pitchFamily="34" charset="0"/>
              </a:rPr>
              <a:t>&lt;expr&gt;</a:t>
            </a:r>
          </a:p>
        </p:txBody>
      </p:sp>
      <p:sp>
        <p:nvSpPr>
          <p:cNvPr id="22562" name="Text Box 33"/>
          <p:cNvSpPr txBox="1">
            <a:spLocks noChangeArrowheads="1"/>
          </p:cNvSpPr>
          <p:nvPr/>
        </p:nvSpPr>
        <p:spPr bwMode="auto">
          <a:xfrm>
            <a:off x="5943600" y="3486150"/>
            <a:ext cx="700833" cy="32316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1500" b="1">
                <a:latin typeface="Arial Narrow" pitchFamily="34" charset="0"/>
              </a:rPr>
              <a:t>&lt;expr&gt;</a:t>
            </a:r>
          </a:p>
        </p:txBody>
      </p:sp>
      <p:sp>
        <p:nvSpPr>
          <p:cNvPr id="22563" name="Text Box 34"/>
          <p:cNvSpPr txBox="1">
            <a:spLocks noChangeArrowheads="1"/>
          </p:cNvSpPr>
          <p:nvPr/>
        </p:nvSpPr>
        <p:spPr bwMode="auto">
          <a:xfrm>
            <a:off x="7178278" y="3486150"/>
            <a:ext cx="700833" cy="32316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1500" b="1" dirty="0">
                <a:latin typeface="Arial Narrow" pitchFamily="34" charset="0"/>
              </a:rPr>
              <a:t>&lt;</a:t>
            </a:r>
            <a:r>
              <a:rPr lang="en-US" sz="1500" b="1" dirty="0" err="1">
                <a:latin typeface="Arial Narrow" pitchFamily="34" charset="0"/>
              </a:rPr>
              <a:t>expr</a:t>
            </a:r>
            <a:r>
              <a:rPr lang="en-US" sz="1500" b="1" dirty="0">
                <a:latin typeface="Arial Narrow" pitchFamily="34" charset="0"/>
              </a:rPr>
              <a:t>&gt;</a:t>
            </a:r>
          </a:p>
        </p:txBody>
      </p:sp>
      <p:sp>
        <p:nvSpPr>
          <p:cNvPr id="22564" name="Text Box 35"/>
          <p:cNvSpPr txBox="1">
            <a:spLocks noChangeArrowheads="1"/>
          </p:cNvSpPr>
          <p:nvPr/>
        </p:nvSpPr>
        <p:spPr bwMode="auto">
          <a:xfrm>
            <a:off x="5600700" y="2714625"/>
            <a:ext cx="559769" cy="32316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1500" b="1">
                <a:latin typeface="Arial Narrow" pitchFamily="34" charset="0"/>
              </a:rPr>
              <a:t>&lt;op&gt;</a:t>
            </a:r>
          </a:p>
        </p:txBody>
      </p:sp>
      <p:sp>
        <p:nvSpPr>
          <p:cNvPr id="22565" name="Text Box 36"/>
          <p:cNvSpPr txBox="1">
            <a:spLocks noChangeArrowheads="1"/>
          </p:cNvSpPr>
          <p:nvPr/>
        </p:nvSpPr>
        <p:spPr bwMode="auto">
          <a:xfrm>
            <a:off x="2514600" y="3486150"/>
            <a:ext cx="559769" cy="32316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1500" b="1" dirty="0">
                <a:latin typeface="Arial Narrow" pitchFamily="34" charset="0"/>
              </a:rPr>
              <a:t>&lt;op&gt;</a:t>
            </a:r>
          </a:p>
        </p:txBody>
      </p:sp>
      <p:sp>
        <p:nvSpPr>
          <p:cNvPr id="22566" name="Text Box 37"/>
          <p:cNvSpPr txBox="1">
            <a:spLocks noChangeArrowheads="1"/>
          </p:cNvSpPr>
          <p:nvPr/>
        </p:nvSpPr>
        <p:spPr bwMode="auto">
          <a:xfrm>
            <a:off x="5600700" y="2714625"/>
            <a:ext cx="559769" cy="32316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1500" b="1">
                <a:latin typeface="Arial Narrow" pitchFamily="34" charset="0"/>
              </a:rPr>
              <a:t>&lt;op&gt;</a:t>
            </a:r>
          </a:p>
        </p:txBody>
      </p:sp>
      <p:sp>
        <p:nvSpPr>
          <p:cNvPr id="22567" name="Text Box 38"/>
          <p:cNvSpPr txBox="1">
            <a:spLocks noChangeArrowheads="1"/>
          </p:cNvSpPr>
          <p:nvPr/>
        </p:nvSpPr>
        <p:spPr bwMode="auto">
          <a:xfrm>
            <a:off x="6629400" y="3486150"/>
            <a:ext cx="559769" cy="32316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1500" b="1" dirty="0">
                <a:latin typeface="Arial Narrow" pitchFamily="34" charset="0"/>
              </a:rPr>
              <a:t>&lt;op&gt;</a:t>
            </a:r>
          </a:p>
        </p:txBody>
      </p:sp>
      <p:sp>
        <p:nvSpPr>
          <p:cNvPr id="22568" name="Text Box 39"/>
          <p:cNvSpPr txBox="1">
            <a:spLocks noChangeArrowheads="1"/>
          </p:cNvSpPr>
          <p:nvPr/>
        </p:nvSpPr>
        <p:spPr bwMode="auto">
          <a:xfrm>
            <a:off x="2000250" y="4229100"/>
            <a:ext cx="606256" cy="32316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1500" b="1">
                <a:latin typeface="Arial Narrow" pitchFamily="34" charset="0"/>
              </a:rPr>
              <a:t>const</a:t>
            </a:r>
          </a:p>
        </p:txBody>
      </p:sp>
      <p:sp>
        <p:nvSpPr>
          <p:cNvPr id="22569" name="Text Box 40"/>
          <p:cNvSpPr txBox="1">
            <a:spLocks noChangeArrowheads="1"/>
          </p:cNvSpPr>
          <p:nvPr/>
        </p:nvSpPr>
        <p:spPr bwMode="auto">
          <a:xfrm>
            <a:off x="3143250" y="4229100"/>
            <a:ext cx="606256" cy="32316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1500" b="1">
                <a:latin typeface="Arial Narrow" pitchFamily="34" charset="0"/>
              </a:rPr>
              <a:t>const</a:t>
            </a:r>
          </a:p>
        </p:txBody>
      </p:sp>
      <p:sp>
        <p:nvSpPr>
          <p:cNvPr id="22570" name="Text Box 41"/>
          <p:cNvSpPr txBox="1">
            <a:spLocks noChangeArrowheads="1"/>
          </p:cNvSpPr>
          <p:nvPr/>
        </p:nvSpPr>
        <p:spPr bwMode="auto">
          <a:xfrm>
            <a:off x="4171950" y="4229100"/>
            <a:ext cx="606256" cy="32316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1500" b="1">
                <a:latin typeface="Arial Narrow" pitchFamily="34" charset="0"/>
              </a:rPr>
              <a:t>const</a:t>
            </a:r>
          </a:p>
        </p:txBody>
      </p:sp>
      <p:sp>
        <p:nvSpPr>
          <p:cNvPr id="22571" name="Text Box 42"/>
          <p:cNvSpPr txBox="1">
            <a:spLocks noChangeArrowheads="1"/>
          </p:cNvSpPr>
          <p:nvPr/>
        </p:nvSpPr>
        <p:spPr bwMode="auto">
          <a:xfrm>
            <a:off x="5257800" y="4229100"/>
            <a:ext cx="606256" cy="32316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1500" b="1">
                <a:latin typeface="Arial Narrow" pitchFamily="34" charset="0"/>
              </a:rPr>
              <a:t>const</a:t>
            </a:r>
          </a:p>
        </p:txBody>
      </p:sp>
      <p:sp>
        <p:nvSpPr>
          <p:cNvPr id="22572" name="Text Box 43"/>
          <p:cNvSpPr txBox="1">
            <a:spLocks noChangeArrowheads="1"/>
          </p:cNvSpPr>
          <p:nvPr/>
        </p:nvSpPr>
        <p:spPr bwMode="auto">
          <a:xfrm>
            <a:off x="6229350" y="4229100"/>
            <a:ext cx="606256" cy="32316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1500" b="1">
                <a:latin typeface="Arial Narrow" pitchFamily="34" charset="0"/>
              </a:rPr>
              <a:t>const</a:t>
            </a:r>
          </a:p>
        </p:txBody>
      </p:sp>
      <p:sp>
        <p:nvSpPr>
          <p:cNvPr id="22573" name="Text Box 44"/>
          <p:cNvSpPr txBox="1">
            <a:spLocks noChangeArrowheads="1"/>
          </p:cNvSpPr>
          <p:nvPr/>
        </p:nvSpPr>
        <p:spPr bwMode="auto">
          <a:xfrm>
            <a:off x="7143750" y="4229100"/>
            <a:ext cx="606256" cy="32316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1500" b="1">
                <a:latin typeface="Arial Narrow" pitchFamily="34" charset="0"/>
              </a:rPr>
              <a:t>const</a:t>
            </a:r>
          </a:p>
        </p:txBody>
      </p:sp>
      <p:sp>
        <p:nvSpPr>
          <p:cNvPr id="22574" name="Text Box 45"/>
          <p:cNvSpPr txBox="1">
            <a:spLocks noChangeArrowheads="1"/>
          </p:cNvSpPr>
          <p:nvPr/>
        </p:nvSpPr>
        <p:spPr bwMode="auto">
          <a:xfrm>
            <a:off x="2743200" y="4229100"/>
            <a:ext cx="237566" cy="32316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1500" b="1">
                <a:latin typeface="Arial Narrow" pitchFamily="34" charset="0"/>
              </a:rPr>
              <a:t>-</a:t>
            </a:r>
          </a:p>
        </p:txBody>
      </p:sp>
      <p:sp>
        <p:nvSpPr>
          <p:cNvPr id="22575" name="Text Box 46"/>
          <p:cNvSpPr txBox="1">
            <a:spLocks noChangeArrowheads="1"/>
          </p:cNvSpPr>
          <p:nvPr/>
        </p:nvSpPr>
        <p:spPr bwMode="auto">
          <a:xfrm>
            <a:off x="5943600" y="4229100"/>
            <a:ext cx="237566" cy="32316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1500" b="1">
                <a:latin typeface="Arial Narrow" pitchFamily="34" charset="0"/>
              </a:rPr>
              <a:t>-</a:t>
            </a:r>
          </a:p>
        </p:txBody>
      </p:sp>
      <p:sp>
        <p:nvSpPr>
          <p:cNvPr id="22576" name="Text Box 47"/>
          <p:cNvSpPr txBox="1">
            <a:spLocks noChangeArrowheads="1"/>
          </p:cNvSpPr>
          <p:nvPr/>
        </p:nvSpPr>
        <p:spPr bwMode="auto">
          <a:xfrm>
            <a:off x="3829050" y="4229100"/>
            <a:ext cx="227948" cy="32316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1500" b="1">
                <a:latin typeface="Arial Narrow" pitchFamily="34" charset="0"/>
              </a:rPr>
              <a:t>/</a:t>
            </a:r>
          </a:p>
        </p:txBody>
      </p:sp>
      <p:sp>
        <p:nvSpPr>
          <p:cNvPr id="22577" name="Text Box 48"/>
          <p:cNvSpPr txBox="1">
            <a:spLocks noChangeArrowheads="1"/>
          </p:cNvSpPr>
          <p:nvPr/>
        </p:nvSpPr>
        <p:spPr bwMode="auto">
          <a:xfrm>
            <a:off x="6848475" y="4229100"/>
            <a:ext cx="227948" cy="32316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1500" b="1">
                <a:latin typeface="Arial Narrow" pitchFamily="34" charset="0"/>
              </a:rPr>
              <a:t>/</a:t>
            </a:r>
          </a:p>
        </p:txBody>
      </p:sp>
      <p:sp>
        <p:nvSpPr>
          <p:cNvPr id="22578" name="Text Box 49"/>
          <p:cNvSpPr txBox="1">
            <a:spLocks noChangeArrowheads="1"/>
          </p:cNvSpPr>
          <p:nvPr/>
        </p:nvSpPr>
        <p:spPr bwMode="auto">
          <a:xfrm>
            <a:off x="3314700" y="2714625"/>
            <a:ext cx="559769" cy="323165"/>
          </a:xfrm>
          <a:prstGeom prst="rect">
            <a:avLst/>
          </a:prstGeom>
          <a:solidFill>
            <a:srgbClr val="FFC000"/>
          </a:solidFill>
          <a:ln w="9525">
            <a:noFill/>
            <a:miter lim="800000"/>
            <a:headEnd/>
            <a:tailEnd/>
          </a:ln>
          <a:scene3d>
            <a:camera prst="orthographicFront"/>
            <a:lightRig rig="threePt" dir="t"/>
          </a:scene3d>
          <a:sp3d>
            <a:bevelT/>
          </a:sp3d>
        </p:spPr>
        <p:txBody>
          <a:bodyPr wrap="none">
            <a:spAutoFit/>
          </a:bodyPr>
          <a:lstStyle/>
          <a:p>
            <a:pPr>
              <a:defRPr/>
            </a:pPr>
            <a:r>
              <a:rPr lang="en-US" sz="1500" b="1">
                <a:latin typeface="Arial Narrow" pitchFamily="34" charset="0"/>
              </a:rPr>
              <a:t>&lt;op&gt;</a:t>
            </a:r>
          </a:p>
        </p:txBody>
      </p:sp>
      <p:sp>
        <p:nvSpPr>
          <p:cNvPr id="51" name="50 Slayt Numarası Yer Tutucusu"/>
          <p:cNvSpPr>
            <a:spLocks noGrp="1"/>
          </p:cNvSpPr>
          <p:nvPr>
            <p:ph type="sldNum" sz="quarter" idx="11"/>
          </p:nvPr>
        </p:nvSpPr>
        <p:spPr/>
        <p:txBody>
          <a:bodyPr/>
          <a:lstStyle/>
          <a:p>
            <a:pPr>
              <a:defRPr/>
            </a:pPr>
            <a:fld id="{29FF2523-FF2B-4F4C-9500-94BB39128FE5}" type="slidenum">
              <a:rPr lang="en-US"/>
              <a:pPr>
                <a:defRPr/>
              </a:pPr>
              <a:t>49</a:t>
            </a:fld>
            <a:endParaRPr lang="en-US" dirty="0"/>
          </a:p>
        </p:txBody>
      </p:sp>
      <p:sp>
        <p:nvSpPr>
          <p:cNvPr id="52" name="51 Dikdörtgen"/>
          <p:cNvSpPr/>
          <p:nvPr/>
        </p:nvSpPr>
        <p:spPr>
          <a:xfrm>
            <a:off x="3657601" y="1543050"/>
            <a:ext cx="1906291" cy="300082"/>
          </a:xfrm>
          <a:prstGeom prst="rect">
            <a:avLst/>
          </a:prstGeom>
        </p:spPr>
        <p:txBody>
          <a:bodyPr wrap="none">
            <a:spAutoFit/>
          </a:bodyPr>
          <a:lstStyle/>
          <a:p>
            <a:pPr>
              <a:defRPr/>
            </a:pPr>
            <a:r>
              <a:rPr lang="en-US" altLang="ko-KR" sz="1350" b="1" dirty="0">
                <a:solidFill>
                  <a:srgbClr val="7030A0"/>
                </a:solidFill>
                <a:effectLst>
                  <a:outerShdw blurRad="38100" dist="38100" dir="2700000" algn="tl">
                    <a:srgbClr val="000000"/>
                  </a:outerShdw>
                </a:effectLst>
                <a:latin typeface="Arial" pitchFamily="34" charset="0"/>
                <a:ea typeface="굴림" pitchFamily="50" charset="-127"/>
              </a:rPr>
              <a:t>const – </a:t>
            </a:r>
            <a:r>
              <a:rPr lang="en-US" altLang="ko-KR" sz="1350" b="1" dirty="0" err="1">
                <a:solidFill>
                  <a:srgbClr val="7030A0"/>
                </a:solidFill>
                <a:effectLst>
                  <a:outerShdw blurRad="38100" dist="38100" dir="2700000" algn="tl">
                    <a:srgbClr val="000000"/>
                  </a:outerShdw>
                </a:effectLst>
                <a:latin typeface="Arial" pitchFamily="34" charset="0"/>
                <a:ea typeface="굴림" pitchFamily="50" charset="-127"/>
              </a:rPr>
              <a:t>const</a:t>
            </a:r>
            <a:r>
              <a:rPr lang="en-US" altLang="ko-KR" sz="1350" b="1" dirty="0">
                <a:solidFill>
                  <a:srgbClr val="7030A0"/>
                </a:solidFill>
                <a:effectLst>
                  <a:outerShdw blurRad="38100" dist="38100" dir="2700000" algn="tl">
                    <a:srgbClr val="000000"/>
                  </a:outerShdw>
                </a:effectLst>
                <a:latin typeface="Arial" pitchFamily="34" charset="0"/>
                <a:ea typeface="굴림" pitchFamily="50" charset="-127"/>
              </a:rPr>
              <a:t> / con</a:t>
            </a:r>
            <a:r>
              <a:rPr lang="tr-TR" altLang="ko-KR" sz="1350" b="1" dirty="0">
                <a:solidFill>
                  <a:srgbClr val="7030A0"/>
                </a:solidFill>
                <a:effectLst>
                  <a:outerShdw blurRad="38100" dist="38100" dir="2700000" algn="tl">
                    <a:srgbClr val="000000"/>
                  </a:outerShdw>
                </a:effectLst>
                <a:latin typeface="Arial" pitchFamily="34" charset="0"/>
                <a:ea typeface="굴림" pitchFamily="50" charset="-127"/>
              </a:rPr>
              <a:t>s</a:t>
            </a:r>
            <a:r>
              <a:rPr lang="en-US" altLang="ko-KR" sz="1350" b="1" dirty="0">
                <a:solidFill>
                  <a:srgbClr val="7030A0"/>
                </a:solidFill>
                <a:effectLst>
                  <a:outerShdw blurRad="38100" dist="38100" dir="2700000" algn="tl">
                    <a:srgbClr val="000000"/>
                  </a:outerShdw>
                </a:effectLst>
                <a:latin typeface="Arial" pitchFamily="34" charset="0"/>
                <a:ea typeface="굴림" pitchFamily="50" charset="-127"/>
              </a:rPr>
              <a:t>t</a:t>
            </a:r>
            <a:endParaRPr lang="tr-TR" sz="1350" b="1" dirty="0">
              <a:solidFill>
                <a:srgbClr val="7030A0"/>
              </a:solidFill>
            </a:endParaRPr>
          </a:p>
        </p:txBody>
      </p:sp>
      <p:sp>
        <p:nvSpPr>
          <p:cNvPr id="53" name="Line 24"/>
          <p:cNvSpPr>
            <a:spLocks noChangeShapeType="1"/>
          </p:cNvSpPr>
          <p:nvPr/>
        </p:nvSpPr>
        <p:spPr bwMode="auto">
          <a:xfrm>
            <a:off x="7372350" y="3771900"/>
            <a:ext cx="57150" cy="457200"/>
          </a:xfrm>
          <a:prstGeom prst="line">
            <a:avLst/>
          </a:prstGeom>
          <a:noFill/>
          <a:ln w="12700" cap="sq">
            <a:solidFill>
              <a:schemeClr val="tx1"/>
            </a:solidFill>
            <a:round/>
            <a:headEnd type="none" w="sm" len="sm"/>
            <a:tailEnd type="none" w="sm" len="sm"/>
          </a:ln>
          <a:scene3d>
            <a:camera prst="orthographicFront"/>
            <a:lightRig rig="threePt" dir="t"/>
          </a:scene3d>
          <a:sp3d>
            <a:bevelT/>
          </a:sp3d>
        </p:spPr>
        <p:txBody>
          <a:bodyPr wrap="none"/>
          <a:lstStyle/>
          <a:p>
            <a:pPr>
              <a:defRPr/>
            </a:pPr>
            <a:endParaRPr lang="tr-TR" sz="1350"/>
          </a:p>
        </p:txBody>
      </p:sp>
    </p:spTree>
    <p:extLst>
      <p:ext uri="{BB962C8B-B14F-4D97-AF65-F5344CB8AC3E}">
        <p14:creationId xmlns:p14="http://schemas.microsoft.com/office/powerpoint/2010/main" val="20344349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2 İçerik Yer Tutucusu"/>
          <p:cNvSpPr>
            <a:spLocks noGrp="1"/>
          </p:cNvSpPr>
          <p:nvPr>
            <p:ph idx="1"/>
          </p:nvPr>
        </p:nvSpPr>
        <p:spPr/>
        <p:txBody>
          <a:bodyPr/>
          <a:lstStyle/>
          <a:p>
            <a:r>
              <a:rPr lang="tr-TR"/>
              <a:t>Sentaks (</a:t>
            </a:r>
            <a:r>
              <a:rPr lang="en-US"/>
              <a:t>Sözdizim</a:t>
            </a:r>
            <a:r>
              <a:rPr lang="tr-TR"/>
              <a:t>i)</a:t>
            </a:r>
            <a:r>
              <a:rPr lang="en-US"/>
              <a:t> </a:t>
            </a:r>
            <a:r>
              <a:rPr lang="tr-TR"/>
              <a:t>ve</a:t>
            </a:r>
            <a:r>
              <a:rPr lang="en-US"/>
              <a:t> </a:t>
            </a:r>
            <a:r>
              <a:rPr lang="tr-TR"/>
              <a:t>Semantik (A</a:t>
            </a:r>
            <a:r>
              <a:rPr lang="en-US"/>
              <a:t>nlam</a:t>
            </a:r>
            <a:r>
              <a:rPr lang="tr-TR"/>
              <a:t>) bir dilin tanımı sağlar</a:t>
            </a:r>
            <a:r>
              <a:rPr lang="en-US" sz="1800"/>
              <a:t> </a:t>
            </a:r>
            <a:endParaRPr lang="en-US" sz="1500"/>
          </a:p>
          <a:p>
            <a:endParaRPr lang="tr-TR"/>
          </a:p>
        </p:txBody>
      </p:sp>
      <p:pic>
        <p:nvPicPr>
          <p:cNvPr id="11267" name="Picture 2"/>
          <p:cNvPicPr>
            <a:picLocks noChangeAspect="1" noChangeArrowheads="1"/>
          </p:cNvPicPr>
          <p:nvPr/>
        </p:nvPicPr>
        <p:blipFill>
          <a:blip r:embed="rId2"/>
          <a:srcRect/>
          <a:stretch>
            <a:fillRect/>
          </a:stretch>
        </p:blipFill>
        <p:spPr bwMode="auto">
          <a:xfrm>
            <a:off x="1771651" y="2400300"/>
            <a:ext cx="5718572" cy="1458516"/>
          </a:xfrm>
          <a:prstGeom prst="rect">
            <a:avLst/>
          </a:prstGeom>
          <a:noFill/>
          <a:ln w="9525">
            <a:noFill/>
            <a:miter lim="800000"/>
            <a:headEnd/>
            <a:tailEnd/>
          </a:ln>
        </p:spPr>
      </p:pic>
      <p:sp>
        <p:nvSpPr>
          <p:cNvPr id="11268" name="1 Başlık"/>
          <p:cNvSpPr>
            <a:spLocks noGrp="1"/>
          </p:cNvSpPr>
          <p:nvPr>
            <p:ph type="title"/>
          </p:nvPr>
        </p:nvSpPr>
        <p:spPr>
          <a:xfrm>
            <a:off x="1314450" y="114300"/>
            <a:ext cx="6686550" cy="857250"/>
          </a:xfrm>
        </p:spPr>
        <p:txBody>
          <a:bodyPr/>
          <a:lstStyle/>
          <a:p>
            <a:r>
              <a:rPr lang="tr-TR"/>
              <a:t>Sentaks (</a:t>
            </a:r>
            <a:r>
              <a:rPr lang="en-US"/>
              <a:t>Sözdizim</a:t>
            </a:r>
            <a:r>
              <a:rPr lang="tr-TR"/>
              <a:t>i)</a:t>
            </a:r>
            <a:r>
              <a:rPr lang="en-US"/>
              <a:t> </a:t>
            </a:r>
            <a:r>
              <a:rPr lang="tr-TR"/>
              <a:t>ve</a:t>
            </a:r>
            <a:r>
              <a:rPr lang="en-US"/>
              <a:t> </a:t>
            </a:r>
            <a:r>
              <a:rPr lang="tr-TR"/>
              <a:t>Semantik (A</a:t>
            </a:r>
            <a:r>
              <a:rPr lang="en-US"/>
              <a:t>nlam</a:t>
            </a:r>
            <a:r>
              <a:rPr lang="tr-TR"/>
              <a:t>)</a:t>
            </a:r>
          </a:p>
        </p:txBody>
      </p:sp>
      <p:sp>
        <p:nvSpPr>
          <p:cNvPr id="6" name="5 Slayt Numarası Yer Tutucusu"/>
          <p:cNvSpPr>
            <a:spLocks noGrp="1"/>
          </p:cNvSpPr>
          <p:nvPr>
            <p:ph type="sldNum" sz="quarter" idx="11"/>
          </p:nvPr>
        </p:nvSpPr>
        <p:spPr/>
        <p:txBody>
          <a:bodyPr/>
          <a:lstStyle/>
          <a:p>
            <a:pPr>
              <a:defRPr/>
            </a:pPr>
            <a:fld id="{5D8631A3-352A-4D8A-B6A5-2E5500AB502A}" type="slidenum">
              <a:rPr lang="en-US"/>
              <a:pPr>
                <a:defRPr/>
              </a:pPr>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990600" y="1022677"/>
            <a:ext cx="6449567" cy="950976"/>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3509136" y="2035136"/>
            <a:ext cx="1083310"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Arial"/>
                <a:cs typeface="Arial"/>
              </a:rPr>
              <a:t>A = B + C *</a:t>
            </a:r>
            <a:r>
              <a:rPr sz="1400" spc="-110" dirty="0">
                <a:latin typeface="Arial"/>
                <a:cs typeface="Arial"/>
              </a:rPr>
              <a:t> </a:t>
            </a:r>
            <a:r>
              <a:rPr sz="1400" dirty="0">
                <a:latin typeface="Arial"/>
                <a:cs typeface="Arial"/>
              </a:rPr>
              <a:t>A</a:t>
            </a:r>
          </a:p>
        </p:txBody>
      </p:sp>
      <p:sp>
        <p:nvSpPr>
          <p:cNvPr id="6" name="object 6"/>
          <p:cNvSpPr/>
          <p:nvPr/>
        </p:nvSpPr>
        <p:spPr>
          <a:xfrm>
            <a:off x="978408" y="2589276"/>
            <a:ext cx="6144767" cy="2554224"/>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6718578" y="2074403"/>
            <a:ext cx="2285365" cy="453390"/>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0000"/>
                </a:solidFill>
                <a:latin typeface="Arial"/>
                <a:cs typeface="Arial"/>
              </a:rPr>
              <a:t>İki </a:t>
            </a:r>
            <a:r>
              <a:rPr sz="1400" b="1" spc="-5" dirty="0">
                <a:solidFill>
                  <a:srgbClr val="FF0000"/>
                </a:solidFill>
                <a:latin typeface="Arial"/>
                <a:cs typeface="Arial"/>
              </a:rPr>
              <a:t>ağaç durumu</a:t>
            </a:r>
            <a:r>
              <a:rPr sz="1400" b="1" spc="-70" dirty="0">
                <a:solidFill>
                  <a:srgbClr val="FF0000"/>
                </a:solidFill>
                <a:latin typeface="Arial"/>
                <a:cs typeface="Arial"/>
              </a:rPr>
              <a:t> </a:t>
            </a:r>
            <a:r>
              <a:rPr sz="1400" b="1" spc="-5" dirty="0">
                <a:solidFill>
                  <a:srgbClr val="FF0000"/>
                </a:solidFill>
                <a:latin typeface="Arial"/>
                <a:cs typeface="Arial"/>
              </a:rPr>
              <a:t>var,</a:t>
            </a:r>
            <a:endParaRPr sz="1400" dirty="0">
              <a:latin typeface="Arial"/>
              <a:cs typeface="Arial"/>
            </a:endParaRPr>
          </a:p>
          <a:p>
            <a:pPr marL="12700">
              <a:lnSpc>
                <a:spcPct val="100000"/>
              </a:lnSpc>
              <a:spcBef>
                <a:spcPts val="5"/>
              </a:spcBef>
            </a:pPr>
            <a:r>
              <a:rPr sz="1400" b="1" dirty="0">
                <a:solidFill>
                  <a:srgbClr val="FF0000"/>
                </a:solidFill>
                <a:latin typeface="Arial"/>
                <a:cs typeface="Arial"/>
              </a:rPr>
              <a:t>En </a:t>
            </a:r>
            <a:r>
              <a:rPr sz="1400" b="1" spc="-5" dirty="0">
                <a:solidFill>
                  <a:srgbClr val="FF0000"/>
                </a:solidFill>
                <a:latin typeface="Arial"/>
                <a:cs typeface="Arial"/>
              </a:rPr>
              <a:t>önemlisi sonuçlar</a:t>
            </a:r>
            <a:r>
              <a:rPr sz="1400" b="1" spc="-114" dirty="0">
                <a:solidFill>
                  <a:srgbClr val="FF0000"/>
                </a:solidFill>
                <a:latin typeface="Arial"/>
                <a:cs typeface="Arial"/>
              </a:rPr>
              <a:t> </a:t>
            </a:r>
            <a:r>
              <a:rPr sz="1400" b="1" dirty="0">
                <a:solidFill>
                  <a:srgbClr val="FF0000"/>
                </a:solidFill>
                <a:latin typeface="Arial"/>
                <a:cs typeface="Arial"/>
              </a:rPr>
              <a:t>farklı</a:t>
            </a:r>
            <a:endParaRPr sz="1400" dirty="0">
              <a:latin typeface="Arial"/>
              <a:cs typeface="Arial"/>
            </a:endParaRPr>
          </a:p>
        </p:txBody>
      </p:sp>
      <p:sp>
        <p:nvSpPr>
          <p:cNvPr id="8" name="object 8"/>
          <p:cNvSpPr txBox="1"/>
          <p:nvPr/>
        </p:nvSpPr>
        <p:spPr>
          <a:xfrm>
            <a:off x="1447800" y="2228369"/>
            <a:ext cx="1814830"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Arial"/>
                <a:cs typeface="Arial"/>
              </a:rPr>
              <a:t>Sol </a:t>
            </a:r>
            <a:r>
              <a:rPr sz="1400" b="1" dirty="0">
                <a:latin typeface="Arial"/>
                <a:cs typeface="Arial"/>
              </a:rPr>
              <a:t>taraflı</a:t>
            </a:r>
            <a:r>
              <a:rPr sz="1400" b="1" spc="-100" dirty="0">
                <a:latin typeface="Arial"/>
                <a:cs typeface="Arial"/>
              </a:rPr>
              <a:t> </a:t>
            </a:r>
            <a:r>
              <a:rPr sz="1400" b="1" spc="-10" dirty="0">
                <a:latin typeface="Arial"/>
                <a:cs typeface="Arial"/>
              </a:rPr>
              <a:t>derivasyon</a:t>
            </a:r>
            <a:endParaRPr sz="1400" dirty="0">
              <a:latin typeface="Arial"/>
              <a:cs typeface="Arial"/>
            </a:endParaRPr>
          </a:p>
        </p:txBody>
      </p:sp>
      <p:sp>
        <p:nvSpPr>
          <p:cNvPr id="9" name="object 9"/>
          <p:cNvSpPr txBox="1"/>
          <p:nvPr/>
        </p:nvSpPr>
        <p:spPr>
          <a:xfrm>
            <a:off x="4852948" y="2238247"/>
            <a:ext cx="1865630"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Arial"/>
                <a:cs typeface="Arial"/>
              </a:rPr>
              <a:t>Sağ </a:t>
            </a:r>
            <a:r>
              <a:rPr sz="1400" b="1" dirty="0">
                <a:latin typeface="Arial"/>
                <a:cs typeface="Arial"/>
              </a:rPr>
              <a:t>taraflı</a:t>
            </a:r>
            <a:r>
              <a:rPr sz="1400" b="1" spc="-90" dirty="0">
                <a:latin typeface="Arial"/>
                <a:cs typeface="Arial"/>
              </a:rPr>
              <a:t> </a:t>
            </a:r>
            <a:r>
              <a:rPr sz="1400" b="1" spc="-10" dirty="0">
                <a:latin typeface="Arial"/>
                <a:cs typeface="Arial"/>
              </a:rPr>
              <a:t>derivasyon</a:t>
            </a:r>
            <a:endParaRPr sz="1400" dirty="0">
              <a:latin typeface="Arial"/>
              <a:cs typeface="Arial"/>
            </a:endParaRPr>
          </a:p>
        </p:txBody>
      </p:sp>
      <p:sp>
        <p:nvSpPr>
          <p:cNvPr id="12" name="Dikdörtgen 11"/>
          <p:cNvSpPr/>
          <p:nvPr/>
        </p:nvSpPr>
        <p:spPr>
          <a:xfrm>
            <a:off x="887173" y="461767"/>
            <a:ext cx="5831405" cy="523220"/>
          </a:xfrm>
          <a:prstGeom prst="rect">
            <a:avLst/>
          </a:prstGeom>
        </p:spPr>
        <p:txBody>
          <a:bodyPr wrap="none">
            <a:spAutoFit/>
          </a:bodyPr>
          <a:lstStyle/>
          <a:p>
            <a:r>
              <a:rPr lang="tr-TR" sz="2800" b="1" spc="-60" dirty="0">
                <a:solidFill>
                  <a:schemeClr val="tx2"/>
                </a:solidFill>
                <a:latin typeface="Arial"/>
                <a:cs typeface="Arial"/>
              </a:rPr>
              <a:t>Gramerlerde </a:t>
            </a:r>
            <a:r>
              <a:rPr lang="tr-TR" sz="2800" b="1" spc="-90" dirty="0">
                <a:solidFill>
                  <a:schemeClr val="tx2"/>
                </a:solidFill>
                <a:latin typeface="Arial"/>
                <a:cs typeface="Arial"/>
              </a:rPr>
              <a:t>Belirsizlik</a:t>
            </a:r>
            <a:r>
              <a:rPr lang="tr-TR" sz="2800" b="1" spc="-20" dirty="0">
                <a:solidFill>
                  <a:schemeClr val="tx2"/>
                </a:solidFill>
                <a:latin typeface="Arial"/>
                <a:cs typeface="Arial"/>
              </a:rPr>
              <a:t> </a:t>
            </a:r>
            <a:r>
              <a:rPr lang="tr-TR" sz="2800" b="1" dirty="0">
                <a:solidFill>
                  <a:schemeClr val="tx2"/>
                </a:solidFill>
                <a:latin typeface="Arial"/>
                <a:cs typeface="Arial"/>
              </a:rPr>
              <a:t>(</a:t>
            </a:r>
            <a:r>
              <a:rPr lang="tr-TR" sz="2800" b="1" spc="-110" dirty="0" err="1">
                <a:solidFill>
                  <a:schemeClr val="tx2"/>
                </a:solidFill>
                <a:latin typeface="Arial"/>
                <a:cs typeface="Arial"/>
              </a:rPr>
              <a:t>Ambiguity</a:t>
            </a:r>
            <a:r>
              <a:rPr lang="tr-TR" sz="2800" b="1" spc="-110" dirty="0">
                <a:solidFill>
                  <a:schemeClr val="tx2"/>
                </a:solidFill>
                <a:latin typeface="Arial"/>
                <a:cs typeface="Arial"/>
              </a:rPr>
              <a:t>)</a:t>
            </a:r>
            <a:endParaRPr lang="tr-TR" sz="2800" dirty="0">
              <a:solidFill>
                <a:schemeClr val="tx2"/>
              </a:solidFill>
            </a:endParaRPr>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1075" y="1211941"/>
            <a:ext cx="2220468" cy="221894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28600" y="179784"/>
            <a:ext cx="8202925" cy="813684"/>
          </a:xfrm>
          <a:prstGeom prst="rect">
            <a:avLst/>
          </a:prstGeom>
        </p:spPr>
        <p:txBody>
          <a:bodyPr vert="horz" wrap="square" lIns="0" tIns="13335" rIns="0" bIns="0" rtlCol="0">
            <a:spAutoFit/>
          </a:bodyPr>
          <a:lstStyle/>
          <a:p>
            <a:pPr marL="12700" marR="5080">
              <a:lnSpc>
                <a:spcPct val="100000"/>
              </a:lnSpc>
              <a:spcBef>
                <a:spcPts val="105"/>
              </a:spcBef>
            </a:pPr>
            <a:r>
              <a:rPr sz="2600" b="1" spc="-75" dirty="0">
                <a:latin typeface="Arial"/>
                <a:cs typeface="Arial"/>
              </a:rPr>
              <a:t>Operatörlerin </a:t>
            </a:r>
            <a:r>
              <a:rPr sz="2600" b="1" spc="-85" dirty="0">
                <a:latin typeface="Arial"/>
                <a:cs typeface="Arial"/>
              </a:rPr>
              <a:t>Önceliği: </a:t>
            </a:r>
            <a:r>
              <a:rPr sz="2600" b="1" spc="-55" dirty="0">
                <a:latin typeface="Arial"/>
                <a:cs typeface="Arial"/>
              </a:rPr>
              <a:t>Gramerde </a:t>
            </a:r>
            <a:r>
              <a:rPr sz="2600" b="1" spc="-100" dirty="0">
                <a:latin typeface="Arial"/>
                <a:cs typeface="Arial"/>
              </a:rPr>
              <a:t>belirsizliği </a:t>
            </a:r>
            <a:r>
              <a:rPr sz="2600" b="1" spc="-85" dirty="0" err="1">
                <a:latin typeface="Arial"/>
                <a:cs typeface="Arial"/>
              </a:rPr>
              <a:t>ortadan</a:t>
            </a:r>
            <a:r>
              <a:rPr sz="2600" b="1" spc="-85" dirty="0">
                <a:latin typeface="Arial"/>
                <a:cs typeface="Arial"/>
              </a:rPr>
              <a:t>  </a:t>
            </a:r>
            <a:r>
              <a:rPr sz="2600" b="1" spc="-70" dirty="0" err="1">
                <a:latin typeface="Arial"/>
                <a:cs typeface="Arial"/>
              </a:rPr>
              <a:t>kaldırma</a:t>
            </a:r>
            <a:endParaRPr sz="2600" dirty="0">
              <a:latin typeface="Arial"/>
              <a:cs typeface="Arial"/>
            </a:endParaRPr>
          </a:p>
        </p:txBody>
      </p:sp>
      <p:sp>
        <p:nvSpPr>
          <p:cNvPr id="4" name="object 4"/>
          <p:cNvSpPr/>
          <p:nvPr/>
        </p:nvSpPr>
        <p:spPr>
          <a:xfrm>
            <a:off x="5638800" y="1108632"/>
            <a:ext cx="1869948" cy="2449068"/>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941075" y="3553245"/>
            <a:ext cx="7112634" cy="1228093"/>
          </a:xfrm>
          <a:prstGeom prst="rect">
            <a:avLst/>
          </a:prstGeom>
        </p:spPr>
        <p:txBody>
          <a:bodyPr vert="horz" wrap="square" lIns="0" tIns="97790" rIns="0" bIns="0" rtlCol="0">
            <a:spAutoFit/>
          </a:bodyPr>
          <a:lstStyle/>
          <a:p>
            <a:pPr marL="389890">
              <a:lnSpc>
                <a:spcPct val="100000"/>
              </a:lnSpc>
              <a:spcBef>
                <a:spcPts val="770"/>
              </a:spcBef>
              <a:tabLst>
                <a:tab pos="4387215" algn="l"/>
              </a:tabLst>
            </a:pPr>
            <a:r>
              <a:rPr sz="1400" b="1" dirty="0">
                <a:latin typeface="Arial"/>
                <a:cs typeface="Arial"/>
              </a:rPr>
              <a:t>Belirsiz</a:t>
            </a:r>
            <a:r>
              <a:rPr sz="1400" b="1" spc="-30" dirty="0">
                <a:latin typeface="Arial"/>
                <a:cs typeface="Arial"/>
              </a:rPr>
              <a:t> </a:t>
            </a:r>
            <a:r>
              <a:rPr sz="1400" b="1" spc="-5" dirty="0">
                <a:latin typeface="Arial"/>
                <a:cs typeface="Arial"/>
              </a:rPr>
              <a:t>durum</a:t>
            </a:r>
            <a:r>
              <a:rPr sz="1400" b="1" spc="-5" dirty="0">
                <a:solidFill>
                  <a:srgbClr val="0091EA"/>
                </a:solidFill>
                <a:latin typeface="Arial"/>
                <a:cs typeface="Arial"/>
              </a:rPr>
              <a:t>	</a:t>
            </a:r>
            <a:r>
              <a:rPr sz="1400" b="1" dirty="0">
                <a:latin typeface="Arial"/>
                <a:cs typeface="Arial"/>
              </a:rPr>
              <a:t>Belirsizlik </a:t>
            </a:r>
            <a:r>
              <a:rPr sz="1400" b="1" spc="-5" dirty="0">
                <a:latin typeface="Arial"/>
                <a:cs typeface="Arial"/>
              </a:rPr>
              <a:t>ortadan</a:t>
            </a:r>
            <a:r>
              <a:rPr sz="1400" b="1" spc="-85" dirty="0">
                <a:latin typeface="Arial"/>
                <a:cs typeface="Arial"/>
              </a:rPr>
              <a:t> </a:t>
            </a:r>
            <a:r>
              <a:rPr sz="1400" b="1" spc="-5" dirty="0">
                <a:latin typeface="Arial"/>
                <a:cs typeface="Arial"/>
              </a:rPr>
              <a:t>kaldırıldı</a:t>
            </a:r>
            <a:endParaRPr sz="1400" b="1" dirty="0">
              <a:latin typeface="Arial"/>
              <a:cs typeface="Arial"/>
            </a:endParaRPr>
          </a:p>
          <a:p>
            <a:pPr>
              <a:lnSpc>
                <a:spcPct val="100000"/>
              </a:lnSpc>
              <a:spcBef>
                <a:spcPts val="25"/>
              </a:spcBef>
            </a:pPr>
            <a:endParaRPr sz="1550" b="1" dirty="0">
              <a:latin typeface="Arial"/>
              <a:cs typeface="Arial"/>
            </a:endParaRPr>
          </a:p>
          <a:p>
            <a:pPr marL="393065" marR="630555" indent="-381000">
              <a:lnSpc>
                <a:spcPct val="76600"/>
              </a:lnSpc>
              <a:spcBef>
                <a:spcPts val="5"/>
              </a:spcBef>
              <a:buFont typeface="Wingdings" panose="05000000000000000000" pitchFamily="2" charset="2"/>
              <a:buChar char="q"/>
            </a:pPr>
            <a:r>
              <a:rPr sz="1900" spc="-5" dirty="0">
                <a:solidFill>
                  <a:srgbClr val="253138"/>
                </a:solidFill>
                <a:latin typeface="Arial"/>
                <a:cs typeface="Arial"/>
              </a:rPr>
              <a:t>Bu değişiklik sayesinde hem soldan hem de sağdan aynı  ayrıştırma ağacı </a:t>
            </a:r>
            <a:r>
              <a:rPr sz="1900" spc="-5" dirty="0" err="1">
                <a:solidFill>
                  <a:srgbClr val="253138"/>
                </a:solidFill>
                <a:latin typeface="Arial"/>
                <a:cs typeface="Arial"/>
              </a:rPr>
              <a:t>elde</a:t>
            </a:r>
            <a:r>
              <a:rPr sz="1900" spc="50" dirty="0">
                <a:solidFill>
                  <a:srgbClr val="253138"/>
                </a:solidFill>
                <a:latin typeface="Arial"/>
                <a:cs typeface="Arial"/>
              </a:rPr>
              <a:t> </a:t>
            </a:r>
            <a:r>
              <a:rPr sz="1900" spc="-5" dirty="0" err="1">
                <a:solidFill>
                  <a:srgbClr val="253138"/>
                </a:solidFill>
                <a:latin typeface="Arial"/>
                <a:cs typeface="Arial"/>
              </a:rPr>
              <a:t>edilir</a:t>
            </a:r>
            <a:r>
              <a:rPr sz="1900" spc="-5" dirty="0">
                <a:solidFill>
                  <a:srgbClr val="253138"/>
                </a:solidFill>
                <a:latin typeface="Arial"/>
                <a:cs typeface="Arial"/>
              </a:rPr>
              <a:t>.</a:t>
            </a:r>
            <a:endParaRPr lang="tr-TR" sz="1900" dirty="0">
              <a:latin typeface="Arial"/>
              <a:cs typeface="Arial"/>
            </a:endParaRPr>
          </a:p>
          <a:p>
            <a:pPr marL="393065" marR="630555" indent="-381000">
              <a:lnSpc>
                <a:spcPct val="76600"/>
              </a:lnSpc>
              <a:spcBef>
                <a:spcPts val="5"/>
              </a:spcBef>
              <a:buFont typeface="Wingdings" panose="05000000000000000000" pitchFamily="2" charset="2"/>
              <a:buChar char="q"/>
            </a:pPr>
            <a:r>
              <a:rPr sz="1900" spc="-5" dirty="0" err="1">
                <a:solidFill>
                  <a:srgbClr val="253138"/>
                </a:solidFill>
                <a:latin typeface="Arial"/>
                <a:cs typeface="Arial"/>
              </a:rPr>
              <a:t>Derivasyon</a:t>
            </a:r>
            <a:r>
              <a:rPr sz="1900" spc="-5" dirty="0">
                <a:solidFill>
                  <a:srgbClr val="253138"/>
                </a:solidFill>
                <a:latin typeface="Arial"/>
                <a:cs typeface="Arial"/>
              </a:rPr>
              <a:t> ve ağaç çizimini size </a:t>
            </a:r>
            <a:r>
              <a:rPr sz="1900" spc="-5" dirty="0" err="1">
                <a:solidFill>
                  <a:srgbClr val="253138"/>
                </a:solidFill>
                <a:latin typeface="Arial"/>
                <a:cs typeface="Arial"/>
              </a:rPr>
              <a:t>bırakıyoru</a:t>
            </a:r>
            <a:r>
              <a:rPr lang="tr-TR" sz="1900" spc="-5" dirty="0">
                <a:solidFill>
                  <a:srgbClr val="253138"/>
                </a:solidFill>
                <a:latin typeface="Arial"/>
                <a:cs typeface="Arial"/>
              </a:rPr>
              <a:t>m.</a:t>
            </a:r>
            <a:endParaRPr sz="1900" dirty="0">
              <a:latin typeface="Arial"/>
              <a:cs typeface="Arial"/>
            </a:endParaRPr>
          </a:p>
        </p:txBody>
      </p:sp>
      <p:sp>
        <p:nvSpPr>
          <p:cNvPr id="7" name="Metin kutusu 6"/>
          <p:cNvSpPr txBox="1"/>
          <p:nvPr/>
        </p:nvSpPr>
        <p:spPr>
          <a:xfrm>
            <a:off x="3621092" y="923966"/>
            <a:ext cx="1752600" cy="369332"/>
          </a:xfrm>
          <a:prstGeom prst="rect">
            <a:avLst/>
          </a:prstGeom>
          <a:noFill/>
        </p:spPr>
        <p:txBody>
          <a:bodyPr wrap="square" rtlCol="0">
            <a:spAutoFit/>
          </a:bodyPr>
          <a:lstStyle/>
          <a:p>
            <a:r>
              <a:rPr lang="tr-TR" dirty="0"/>
              <a:t>A = B + C * A</a:t>
            </a:r>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4875" y="589597"/>
            <a:ext cx="5307325" cy="444352"/>
          </a:xfrm>
          <a:prstGeom prst="rect">
            <a:avLst/>
          </a:prstGeom>
        </p:spPr>
        <p:txBody>
          <a:bodyPr vert="horz" wrap="square" lIns="0" tIns="13335" rIns="0" bIns="0" rtlCol="0">
            <a:spAutoFit/>
          </a:bodyPr>
          <a:lstStyle/>
          <a:p>
            <a:pPr marL="12700">
              <a:lnSpc>
                <a:spcPct val="100000"/>
              </a:lnSpc>
              <a:spcBef>
                <a:spcPts val="105"/>
              </a:spcBef>
            </a:pPr>
            <a:r>
              <a:rPr sz="2800" b="1" spc="-75" dirty="0">
                <a:latin typeface="Arial"/>
                <a:cs typeface="Arial"/>
              </a:rPr>
              <a:t>Operatörlerin</a:t>
            </a:r>
            <a:r>
              <a:rPr sz="2800" b="1" spc="-30" dirty="0">
                <a:latin typeface="Arial"/>
                <a:cs typeface="Arial"/>
              </a:rPr>
              <a:t> </a:t>
            </a:r>
            <a:r>
              <a:rPr sz="2800" b="1" spc="-95" dirty="0">
                <a:latin typeface="Arial"/>
                <a:cs typeface="Arial"/>
              </a:rPr>
              <a:t>İlişkilendirilmesi</a:t>
            </a:r>
            <a:endParaRPr sz="2800" dirty="0">
              <a:latin typeface="Arial"/>
              <a:cs typeface="Arial"/>
            </a:endParaRPr>
          </a:p>
        </p:txBody>
      </p:sp>
      <p:sp>
        <p:nvSpPr>
          <p:cNvPr id="3" name="object 3"/>
          <p:cNvSpPr txBox="1"/>
          <p:nvPr/>
        </p:nvSpPr>
        <p:spPr>
          <a:xfrm>
            <a:off x="864875" y="1504950"/>
            <a:ext cx="6950709" cy="2267287"/>
          </a:xfrm>
          <a:prstGeom prst="rect">
            <a:avLst/>
          </a:prstGeom>
        </p:spPr>
        <p:txBody>
          <a:bodyPr vert="horz" wrap="square" lIns="0" tIns="12700" rIns="0" bIns="0" rtlCol="0">
            <a:spAutoFit/>
          </a:bodyPr>
          <a:lstStyle/>
          <a:p>
            <a:pPr marL="393700" marR="5080" indent="-381000">
              <a:lnSpc>
                <a:spcPct val="100000"/>
              </a:lnSpc>
              <a:spcBef>
                <a:spcPts val="100"/>
              </a:spcBef>
              <a:buFont typeface="Wingdings" panose="05000000000000000000" pitchFamily="2" charset="2"/>
              <a:buChar char="q"/>
            </a:pPr>
            <a:r>
              <a:rPr sz="2400" spc="-5" dirty="0" err="1">
                <a:solidFill>
                  <a:srgbClr val="253138"/>
                </a:solidFill>
                <a:latin typeface="Arial"/>
                <a:cs typeface="Arial"/>
              </a:rPr>
              <a:t>Operatör</a:t>
            </a:r>
            <a:r>
              <a:rPr sz="2400" spc="-5" dirty="0">
                <a:solidFill>
                  <a:srgbClr val="253138"/>
                </a:solidFill>
                <a:latin typeface="Arial"/>
                <a:cs typeface="Arial"/>
              </a:rPr>
              <a:t> </a:t>
            </a:r>
            <a:r>
              <a:rPr sz="2400" spc="-10" dirty="0">
                <a:solidFill>
                  <a:srgbClr val="253138"/>
                </a:solidFill>
                <a:latin typeface="Arial"/>
                <a:cs typeface="Arial"/>
              </a:rPr>
              <a:t>önceliği </a:t>
            </a:r>
            <a:r>
              <a:rPr sz="2400" spc="-5" dirty="0">
                <a:solidFill>
                  <a:srgbClr val="253138"/>
                </a:solidFill>
                <a:latin typeface="Arial"/>
                <a:cs typeface="Arial"/>
              </a:rPr>
              <a:t>yok ise başka bir deyişle  operatörler aynı öncelikte ise bir anlamsal kurala  ihtiyaç vardır.</a:t>
            </a:r>
            <a:r>
              <a:rPr sz="2400" spc="25" dirty="0">
                <a:solidFill>
                  <a:srgbClr val="253138"/>
                </a:solidFill>
                <a:latin typeface="Arial"/>
                <a:cs typeface="Arial"/>
              </a:rPr>
              <a:t> </a:t>
            </a:r>
            <a:r>
              <a:rPr sz="2400" spc="-5" dirty="0" err="1">
                <a:solidFill>
                  <a:srgbClr val="253138"/>
                </a:solidFill>
                <a:latin typeface="Arial"/>
                <a:cs typeface="Arial"/>
              </a:rPr>
              <a:t>Örneğin</a:t>
            </a:r>
            <a:r>
              <a:rPr sz="2400" spc="-5" dirty="0">
                <a:solidFill>
                  <a:srgbClr val="253138"/>
                </a:solidFill>
                <a:latin typeface="Arial"/>
                <a:cs typeface="Arial"/>
              </a:rPr>
              <a:t>:</a:t>
            </a:r>
            <a:endParaRPr lang="tr-TR" sz="2400" dirty="0">
              <a:latin typeface="Arial"/>
              <a:cs typeface="Arial"/>
            </a:endParaRPr>
          </a:p>
          <a:p>
            <a:pPr marL="850900" marR="5080" lvl="1" indent="-381000">
              <a:spcBef>
                <a:spcPts val="100"/>
              </a:spcBef>
              <a:buSzPct val="50000"/>
              <a:buFont typeface="Wingdings" panose="05000000000000000000" pitchFamily="2" charset="2"/>
              <a:buChar char="q"/>
            </a:pPr>
            <a:r>
              <a:rPr sz="2400" spc="-300" dirty="0">
                <a:solidFill>
                  <a:srgbClr val="253138"/>
                </a:solidFill>
                <a:latin typeface="VL PGothic"/>
                <a:cs typeface="VL PGothic"/>
              </a:rPr>
              <a:t>A </a:t>
            </a:r>
            <a:r>
              <a:rPr sz="2400" spc="-385" dirty="0">
                <a:solidFill>
                  <a:srgbClr val="253138"/>
                </a:solidFill>
                <a:latin typeface="VL PGothic"/>
                <a:cs typeface="VL PGothic"/>
              </a:rPr>
              <a:t>/  </a:t>
            </a:r>
            <a:r>
              <a:rPr sz="2400" spc="-35" dirty="0">
                <a:solidFill>
                  <a:srgbClr val="253138"/>
                </a:solidFill>
                <a:latin typeface="VL PGothic"/>
                <a:cs typeface="VL PGothic"/>
              </a:rPr>
              <a:t>B </a:t>
            </a:r>
            <a:r>
              <a:rPr sz="2400" spc="-270" dirty="0">
                <a:solidFill>
                  <a:srgbClr val="253138"/>
                </a:solidFill>
                <a:latin typeface="VL PGothic"/>
                <a:cs typeface="VL PGothic"/>
              </a:rPr>
              <a:t>*</a:t>
            </a:r>
            <a:r>
              <a:rPr sz="2400" spc="-315" dirty="0">
                <a:solidFill>
                  <a:srgbClr val="253138"/>
                </a:solidFill>
                <a:latin typeface="VL PGothic"/>
                <a:cs typeface="VL PGothic"/>
              </a:rPr>
              <a:t> </a:t>
            </a:r>
            <a:r>
              <a:rPr sz="2400" spc="-114" dirty="0">
                <a:solidFill>
                  <a:srgbClr val="253138"/>
                </a:solidFill>
                <a:latin typeface="VL PGothic"/>
                <a:cs typeface="VL PGothic"/>
              </a:rPr>
              <a:t>C</a:t>
            </a:r>
            <a:endParaRPr lang="tr-TR" sz="2400" dirty="0">
              <a:latin typeface="VL PGothic"/>
              <a:cs typeface="VL PGothic"/>
            </a:endParaRPr>
          </a:p>
          <a:p>
            <a:pPr marL="850900" marR="5080" lvl="1" indent="-381000">
              <a:spcBef>
                <a:spcPts val="100"/>
              </a:spcBef>
              <a:buSzPct val="50000"/>
              <a:buFont typeface="Wingdings" panose="05000000000000000000" pitchFamily="2" charset="2"/>
              <a:buChar char="q"/>
            </a:pPr>
            <a:r>
              <a:rPr sz="2400" spc="-300" dirty="0">
                <a:solidFill>
                  <a:srgbClr val="253138"/>
                </a:solidFill>
                <a:latin typeface="VL PGothic"/>
                <a:cs typeface="VL PGothic"/>
              </a:rPr>
              <a:t>A </a:t>
            </a:r>
            <a:r>
              <a:rPr sz="2400" spc="-385" dirty="0">
                <a:solidFill>
                  <a:srgbClr val="253138"/>
                </a:solidFill>
                <a:latin typeface="VL PGothic"/>
                <a:cs typeface="VL PGothic"/>
              </a:rPr>
              <a:t>/  </a:t>
            </a:r>
            <a:r>
              <a:rPr sz="2400" spc="-35" dirty="0">
                <a:solidFill>
                  <a:srgbClr val="253138"/>
                </a:solidFill>
                <a:latin typeface="VL PGothic"/>
                <a:cs typeface="VL PGothic"/>
              </a:rPr>
              <a:t>B </a:t>
            </a:r>
            <a:r>
              <a:rPr sz="2400" spc="-385" dirty="0">
                <a:solidFill>
                  <a:srgbClr val="253138"/>
                </a:solidFill>
                <a:latin typeface="VL PGothic"/>
                <a:cs typeface="VL PGothic"/>
              </a:rPr>
              <a:t>/</a:t>
            </a:r>
            <a:r>
              <a:rPr sz="2400" spc="-310" dirty="0">
                <a:solidFill>
                  <a:srgbClr val="253138"/>
                </a:solidFill>
                <a:latin typeface="VL PGothic"/>
                <a:cs typeface="VL PGothic"/>
              </a:rPr>
              <a:t> </a:t>
            </a:r>
            <a:r>
              <a:rPr sz="2400" spc="-114" dirty="0">
                <a:solidFill>
                  <a:srgbClr val="253138"/>
                </a:solidFill>
                <a:latin typeface="VL PGothic"/>
                <a:cs typeface="VL PGothic"/>
              </a:rPr>
              <a:t>C</a:t>
            </a:r>
            <a:endParaRPr lang="tr-TR" sz="2400" dirty="0">
              <a:latin typeface="VL PGothic"/>
              <a:cs typeface="VL PGothic"/>
            </a:endParaRPr>
          </a:p>
          <a:p>
            <a:pPr marL="850900" marR="5080" lvl="1" indent="-381000">
              <a:spcBef>
                <a:spcPts val="100"/>
              </a:spcBef>
              <a:buSzPct val="50000"/>
              <a:buFont typeface="Wingdings" panose="05000000000000000000" pitchFamily="2" charset="2"/>
              <a:buChar char="q"/>
            </a:pPr>
            <a:r>
              <a:rPr sz="2400" spc="-300" dirty="0">
                <a:solidFill>
                  <a:srgbClr val="253138"/>
                </a:solidFill>
                <a:latin typeface="VL PGothic"/>
                <a:cs typeface="VL PGothic"/>
              </a:rPr>
              <a:t>A </a:t>
            </a:r>
            <a:r>
              <a:rPr sz="2400" spc="-625" dirty="0">
                <a:solidFill>
                  <a:srgbClr val="253138"/>
                </a:solidFill>
                <a:latin typeface="VL PGothic"/>
                <a:cs typeface="VL PGothic"/>
              </a:rPr>
              <a:t>= </a:t>
            </a:r>
            <a:r>
              <a:rPr sz="2400" spc="-35" dirty="0">
                <a:solidFill>
                  <a:srgbClr val="253138"/>
                </a:solidFill>
                <a:latin typeface="VL PGothic"/>
                <a:cs typeface="VL PGothic"/>
              </a:rPr>
              <a:t>B </a:t>
            </a:r>
            <a:r>
              <a:rPr sz="2400" spc="-580" dirty="0">
                <a:solidFill>
                  <a:srgbClr val="253138"/>
                </a:solidFill>
                <a:latin typeface="VL PGothic"/>
                <a:cs typeface="VL PGothic"/>
              </a:rPr>
              <a:t>+ </a:t>
            </a:r>
            <a:r>
              <a:rPr sz="2400" spc="-114" dirty="0">
                <a:solidFill>
                  <a:srgbClr val="253138"/>
                </a:solidFill>
                <a:latin typeface="VL PGothic"/>
                <a:cs typeface="VL PGothic"/>
              </a:rPr>
              <a:t>C </a:t>
            </a:r>
            <a:r>
              <a:rPr sz="2400" spc="-580" dirty="0">
                <a:solidFill>
                  <a:srgbClr val="253138"/>
                </a:solidFill>
                <a:latin typeface="VL PGothic"/>
                <a:cs typeface="VL PGothic"/>
              </a:rPr>
              <a:t>+</a:t>
            </a:r>
            <a:r>
              <a:rPr sz="2400" spc="-555" dirty="0">
                <a:solidFill>
                  <a:srgbClr val="253138"/>
                </a:solidFill>
                <a:latin typeface="VL PGothic"/>
                <a:cs typeface="VL PGothic"/>
              </a:rPr>
              <a:t> </a:t>
            </a:r>
            <a:r>
              <a:rPr sz="2400" spc="-300" dirty="0">
                <a:solidFill>
                  <a:srgbClr val="253138"/>
                </a:solidFill>
                <a:latin typeface="VL PGothic"/>
                <a:cs typeface="VL PGothic"/>
              </a:rPr>
              <a:t>A</a:t>
            </a:r>
            <a:endParaRPr sz="2400" dirty="0">
              <a:latin typeface="VL PGothic"/>
              <a:cs typeface="VL PGothic"/>
            </a:endParaRPr>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85800" y="166134"/>
            <a:ext cx="5094605" cy="875240"/>
          </a:xfrm>
          <a:prstGeom prst="rect">
            <a:avLst/>
          </a:prstGeom>
        </p:spPr>
        <p:txBody>
          <a:bodyPr vert="horz" wrap="square" lIns="0" tIns="13335" rIns="0" bIns="0" rtlCol="0">
            <a:spAutoFit/>
          </a:bodyPr>
          <a:lstStyle/>
          <a:p>
            <a:pPr marL="12700" marR="5080">
              <a:lnSpc>
                <a:spcPct val="100000"/>
              </a:lnSpc>
              <a:spcBef>
                <a:spcPts val="105"/>
              </a:spcBef>
            </a:pPr>
            <a:r>
              <a:rPr sz="2800" b="1" spc="-75" dirty="0" err="1">
                <a:latin typeface="Arial"/>
                <a:cs typeface="Arial"/>
              </a:rPr>
              <a:t>Operatörlerin</a:t>
            </a:r>
            <a:r>
              <a:rPr lang="tr-TR" sz="2800" b="1" spc="-75" dirty="0">
                <a:latin typeface="Arial"/>
                <a:cs typeface="Arial"/>
              </a:rPr>
              <a:t> İlişkilendirilmesi:</a:t>
            </a:r>
            <a:r>
              <a:rPr sz="2800" b="1" spc="-75" dirty="0">
                <a:latin typeface="Arial"/>
                <a:cs typeface="Arial"/>
              </a:rPr>
              <a:t>  </a:t>
            </a:r>
            <a:r>
              <a:rPr sz="2800" b="1" spc="-110" dirty="0">
                <a:latin typeface="Arial"/>
                <a:cs typeface="Arial"/>
              </a:rPr>
              <a:t>A </a:t>
            </a:r>
            <a:r>
              <a:rPr sz="2800" b="1" dirty="0">
                <a:latin typeface="Arial"/>
                <a:cs typeface="Arial"/>
              </a:rPr>
              <a:t>= </a:t>
            </a:r>
            <a:r>
              <a:rPr sz="2800" b="1" spc="-110" dirty="0">
                <a:latin typeface="Arial"/>
                <a:cs typeface="Arial"/>
              </a:rPr>
              <a:t>B </a:t>
            </a:r>
            <a:r>
              <a:rPr sz="2800" b="1" dirty="0">
                <a:latin typeface="Arial"/>
                <a:cs typeface="Arial"/>
              </a:rPr>
              <a:t>+ C</a:t>
            </a:r>
            <a:r>
              <a:rPr sz="2800" b="1" spc="-229" dirty="0">
                <a:latin typeface="Arial"/>
                <a:cs typeface="Arial"/>
              </a:rPr>
              <a:t> </a:t>
            </a:r>
            <a:r>
              <a:rPr sz="2800" b="1" spc="-180" dirty="0">
                <a:latin typeface="Arial"/>
                <a:cs typeface="Arial"/>
              </a:rPr>
              <a:t>+</a:t>
            </a:r>
            <a:r>
              <a:rPr lang="tr-TR" sz="2800" b="1" spc="-180" dirty="0">
                <a:latin typeface="Arial"/>
                <a:cs typeface="Arial"/>
              </a:rPr>
              <a:t> </a:t>
            </a:r>
            <a:r>
              <a:rPr sz="2800" b="1" spc="-180" dirty="0">
                <a:latin typeface="Arial"/>
                <a:cs typeface="Arial"/>
              </a:rPr>
              <a:t>A</a:t>
            </a:r>
            <a:endParaRPr sz="2800" dirty="0">
              <a:latin typeface="Arial"/>
              <a:cs typeface="Arial"/>
            </a:endParaRPr>
          </a:p>
        </p:txBody>
      </p:sp>
      <p:sp>
        <p:nvSpPr>
          <p:cNvPr id="4" name="object 4"/>
          <p:cNvSpPr txBox="1"/>
          <p:nvPr/>
        </p:nvSpPr>
        <p:spPr>
          <a:xfrm>
            <a:off x="685800" y="1200278"/>
            <a:ext cx="5334000" cy="3688701"/>
          </a:xfrm>
          <a:prstGeom prst="rect">
            <a:avLst/>
          </a:prstGeom>
        </p:spPr>
        <p:txBody>
          <a:bodyPr vert="horz" wrap="square" lIns="0" tIns="104139" rIns="0" bIns="0" rtlCol="0">
            <a:spAutoFit/>
          </a:bodyPr>
          <a:lstStyle/>
          <a:p>
            <a:pPr marL="393700" marR="730885" indent="-381000">
              <a:lnSpc>
                <a:spcPct val="74900"/>
              </a:lnSpc>
              <a:spcBef>
                <a:spcPts val="819"/>
              </a:spcBef>
              <a:buFont typeface="Wingdings" panose="05000000000000000000" pitchFamily="2" charset="2"/>
              <a:buChar char="q"/>
            </a:pPr>
            <a:r>
              <a:rPr sz="2000" dirty="0">
                <a:solidFill>
                  <a:srgbClr val="253138"/>
                </a:solidFill>
                <a:latin typeface="Arial" panose="020B0604020202020204" pitchFamily="34" charset="0"/>
                <a:cs typeface="Arial" panose="020B0604020202020204" pitchFamily="34" charset="0"/>
              </a:rPr>
              <a:t>Sol </a:t>
            </a:r>
            <a:r>
              <a:rPr sz="2000" spc="-5" dirty="0">
                <a:solidFill>
                  <a:srgbClr val="253138"/>
                </a:solidFill>
                <a:latin typeface="Arial" panose="020B0604020202020204" pitchFamily="34" charset="0"/>
                <a:cs typeface="Arial" panose="020B0604020202020204" pitchFamily="34" charset="0"/>
              </a:rPr>
              <a:t>taraflı </a:t>
            </a:r>
            <a:r>
              <a:rPr sz="2000" dirty="0">
                <a:solidFill>
                  <a:srgbClr val="253138"/>
                </a:solidFill>
                <a:latin typeface="Arial" panose="020B0604020202020204" pitchFamily="34" charset="0"/>
                <a:cs typeface="Arial" panose="020B0604020202020204" pitchFamily="34" charset="0"/>
              </a:rPr>
              <a:t>bir </a:t>
            </a:r>
            <a:r>
              <a:rPr sz="2000" spc="-5" dirty="0">
                <a:solidFill>
                  <a:srgbClr val="253138"/>
                </a:solidFill>
                <a:latin typeface="Arial" panose="020B0604020202020204" pitchFamily="34" charset="0"/>
                <a:cs typeface="Arial" panose="020B0604020202020204" pitchFamily="34" charset="0"/>
              </a:rPr>
              <a:t>derivasyon </a:t>
            </a:r>
            <a:r>
              <a:rPr sz="2000" dirty="0" err="1">
                <a:solidFill>
                  <a:srgbClr val="253138"/>
                </a:solidFill>
                <a:latin typeface="Arial" panose="020B0604020202020204" pitchFamily="34" charset="0"/>
                <a:cs typeface="Arial" panose="020B0604020202020204" pitchFamily="34" charset="0"/>
              </a:rPr>
              <a:t>ile</a:t>
            </a:r>
            <a:r>
              <a:rPr sz="2000" dirty="0">
                <a:solidFill>
                  <a:srgbClr val="253138"/>
                </a:solidFill>
                <a:latin typeface="Arial" panose="020B0604020202020204" pitchFamily="34" charset="0"/>
                <a:cs typeface="Arial" panose="020B0604020202020204" pitchFamily="34" charset="0"/>
              </a:rPr>
              <a:t> </a:t>
            </a:r>
            <a:r>
              <a:rPr sz="2000" spc="-10" dirty="0" err="1">
                <a:solidFill>
                  <a:srgbClr val="253138"/>
                </a:solidFill>
                <a:latin typeface="Arial" panose="020B0604020202020204" pitchFamily="34" charset="0"/>
                <a:cs typeface="Arial" panose="020B0604020202020204" pitchFamily="34" charset="0"/>
              </a:rPr>
              <a:t>yandaki</a:t>
            </a:r>
            <a:r>
              <a:rPr lang="tr-TR" sz="2000" spc="-10" dirty="0">
                <a:solidFill>
                  <a:srgbClr val="253138"/>
                </a:solidFill>
                <a:latin typeface="Arial" panose="020B0604020202020204" pitchFamily="34" charset="0"/>
                <a:cs typeface="Arial" panose="020B0604020202020204" pitchFamily="34" charset="0"/>
              </a:rPr>
              <a:t> </a:t>
            </a:r>
            <a:r>
              <a:rPr sz="2000" spc="-10" dirty="0" err="1">
                <a:solidFill>
                  <a:srgbClr val="253138"/>
                </a:solidFill>
                <a:latin typeface="Arial" panose="020B0604020202020204" pitchFamily="34" charset="0"/>
                <a:cs typeface="Arial" panose="020B0604020202020204" pitchFamily="34" charset="0"/>
              </a:rPr>
              <a:t>ayrıştırma</a:t>
            </a:r>
            <a:r>
              <a:rPr sz="2000" spc="-10" dirty="0">
                <a:solidFill>
                  <a:srgbClr val="253138"/>
                </a:solidFill>
                <a:latin typeface="Arial" panose="020B0604020202020204" pitchFamily="34" charset="0"/>
                <a:cs typeface="Arial" panose="020B0604020202020204" pitchFamily="34" charset="0"/>
              </a:rPr>
              <a:t> </a:t>
            </a:r>
            <a:r>
              <a:rPr sz="2000" spc="-5" dirty="0">
                <a:solidFill>
                  <a:srgbClr val="253138"/>
                </a:solidFill>
                <a:latin typeface="Arial" panose="020B0604020202020204" pitchFamily="34" charset="0"/>
                <a:cs typeface="Arial" panose="020B0604020202020204" pitchFamily="34" charset="0"/>
              </a:rPr>
              <a:t>ağacı </a:t>
            </a:r>
            <a:r>
              <a:rPr sz="2000" dirty="0" err="1">
                <a:solidFill>
                  <a:srgbClr val="253138"/>
                </a:solidFill>
                <a:latin typeface="Arial" panose="020B0604020202020204" pitchFamily="34" charset="0"/>
                <a:cs typeface="Arial" panose="020B0604020202020204" pitchFamily="34" charset="0"/>
              </a:rPr>
              <a:t>elde</a:t>
            </a:r>
            <a:r>
              <a:rPr sz="2000" spc="50" dirty="0">
                <a:solidFill>
                  <a:srgbClr val="253138"/>
                </a:solidFill>
                <a:latin typeface="Arial" panose="020B0604020202020204" pitchFamily="34" charset="0"/>
                <a:cs typeface="Arial" panose="020B0604020202020204" pitchFamily="34" charset="0"/>
              </a:rPr>
              <a:t> </a:t>
            </a:r>
            <a:r>
              <a:rPr sz="2000" dirty="0" err="1">
                <a:solidFill>
                  <a:srgbClr val="253138"/>
                </a:solidFill>
                <a:latin typeface="Arial" panose="020B0604020202020204" pitchFamily="34" charset="0"/>
                <a:cs typeface="Arial" panose="020B0604020202020204" pitchFamily="34" charset="0"/>
              </a:rPr>
              <a:t>edilir</a:t>
            </a:r>
            <a:r>
              <a:rPr sz="2000" dirty="0">
                <a:solidFill>
                  <a:srgbClr val="253138"/>
                </a:solidFill>
                <a:latin typeface="Arial" panose="020B0604020202020204" pitchFamily="34" charset="0"/>
                <a:cs typeface="Arial" panose="020B0604020202020204" pitchFamily="34" charset="0"/>
              </a:rPr>
              <a:t>.</a:t>
            </a:r>
            <a:endParaRPr lang="tr-TR" sz="2000" dirty="0">
              <a:latin typeface="Arial" panose="020B0604020202020204" pitchFamily="34" charset="0"/>
              <a:cs typeface="Arial" panose="020B0604020202020204" pitchFamily="34" charset="0"/>
            </a:endParaRPr>
          </a:p>
          <a:p>
            <a:pPr marL="393700" marR="730885" indent="-381000">
              <a:lnSpc>
                <a:spcPct val="74900"/>
              </a:lnSpc>
              <a:spcBef>
                <a:spcPts val="819"/>
              </a:spcBef>
              <a:buFont typeface="Wingdings" panose="05000000000000000000" pitchFamily="2" charset="2"/>
              <a:buChar char="q"/>
            </a:pPr>
            <a:r>
              <a:rPr sz="2000" dirty="0">
                <a:solidFill>
                  <a:srgbClr val="253138"/>
                </a:solidFill>
                <a:latin typeface="Arial" panose="020B0604020202020204" pitchFamily="34" charset="0"/>
                <a:cs typeface="Arial" panose="020B0604020202020204" pitchFamily="34" charset="0"/>
              </a:rPr>
              <a:t>Sol </a:t>
            </a:r>
            <a:r>
              <a:rPr sz="2000" spc="-5" dirty="0">
                <a:solidFill>
                  <a:srgbClr val="253138"/>
                </a:solidFill>
                <a:latin typeface="Arial" panose="020B0604020202020204" pitchFamily="34" charset="0"/>
                <a:cs typeface="Arial" panose="020B0604020202020204" pitchFamily="34" charset="0"/>
              </a:rPr>
              <a:t>veya </a:t>
            </a:r>
            <a:r>
              <a:rPr sz="2000" dirty="0">
                <a:solidFill>
                  <a:srgbClr val="253138"/>
                </a:solidFill>
                <a:latin typeface="Arial" panose="020B0604020202020204" pitchFamily="34" charset="0"/>
                <a:cs typeface="Arial" panose="020B0604020202020204" pitchFamily="34" charset="0"/>
              </a:rPr>
              <a:t>sağ </a:t>
            </a:r>
            <a:r>
              <a:rPr sz="2000" spc="-5" dirty="0">
                <a:solidFill>
                  <a:srgbClr val="253138"/>
                </a:solidFill>
                <a:latin typeface="Arial" panose="020B0604020202020204" pitchFamily="34" charset="0"/>
                <a:cs typeface="Arial" panose="020B0604020202020204" pitchFamily="34" charset="0"/>
              </a:rPr>
              <a:t>taraflı olması </a:t>
            </a:r>
            <a:r>
              <a:rPr sz="2000" dirty="0" err="1">
                <a:solidFill>
                  <a:srgbClr val="253138"/>
                </a:solidFill>
                <a:latin typeface="Arial" panose="020B0604020202020204" pitchFamily="34" charset="0"/>
                <a:cs typeface="Arial" panose="020B0604020202020204" pitchFamily="34" charset="0"/>
              </a:rPr>
              <a:t>sadece</a:t>
            </a:r>
            <a:r>
              <a:rPr sz="2000" spc="-330" dirty="0">
                <a:solidFill>
                  <a:srgbClr val="253138"/>
                </a:solidFill>
                <a:latin typeface="Arial" panose="020B0604020202020204" pitchFamily="34" charset="0"/>
                <a:cs typeface="Arial" panose="020B0604020202020204" pitchFamily="34" charset="0"/>
              </a:rPr>
              <a:t> </a:t>
            </a:r>
            <a:r>
              <a:rPr sz="2000" spc="-5" dirty="0" err="1">
                <a:solidFill>
                  <a:srgbClr val="253138"/>
                </a:solidFill>
                <a:latin typeface="Arial" panose="020B0604020202020204" pitchFamily="34" charset="0"/>
                <a:cs typeface="Arial" panose="020B0604020202020204" pitchFamily="34" charset="0"/>
              </a:rPr>
              <a:t>toplama</a:t>
            </a:r>
            <a:r>
              <a:rPr lang="tr-TR" sz="2000" dirty="0">
                <a:latin typeface="Arial" panose="020B0604020202020204" pitchFamily="34" charset="0"/>
                <a:cs typeface="Arial" panose="020B0604020202020204" pitchFamily="34" charset="0"/>
              </a:rPr>
              <a:t> </a:t>
            </a:r>
            <a:r>
              <a:rPr sz="2000" spc="-5" dirty="0" err="1">
                <a:solidFill>
                  <a:srgbClr val="253138"/>
                </a:solidFill>
                <a:latin typeface="Arial" panose="020B0604020202020204" pitchFamily="34" charset="0"/>
                <a:cs typeface="Arial" panose="020B0604020202020204" pitchFamily="34" charset="0"/>
              </a:rPr>
              <a:t>önceğini</a:t>
            </a:r>
            <a:r>
              <a:rPr sz="2000" spc="-5" dirty="0">
                <a:solidFill>
                  <a:srgbClr val="253138"/>
                </a:solidFill>
                <a:latin typeface="Arial" panose="020B0604020202020204" pitchFamily="34" charset="0"/>
                <a:cs typeface="Arial" panose="020B0604020202020204" pitchFamily="34" charset="0"/>
              </a:rPr>
              <a:t> değiştirir.</a:t>
            </a:r>
            <a:r>
              <a:rPr sz="2000" spc="-20" dirty="0">
                <a:solidFill>
                  <a:srgbClr val="253138"/>
                </a:solidFill>
                <a:latin typeface="Arial" panose="020B0604020202020204" pitchFamily="34" charset="0"/>
                <a:cs typeface="Arial" panose="020B0604020202020204" pitchFamily="34" charset="0"/>
              </a:rPr>
              <a:t> </a:t>
            </a:r>
            <a:r>
              <a:rPr sz="2000" spc="-5" dirty="0" err="1">
                <a:solidFill>
                  <a:srgbClr val="253138"/>
                </a:solidFill>
                <a:latin typeface="Arial" panose="020B0604020202020204" pitchFamily="34" charset="0"/>
                <a:cs typeface="Arial" panose="020B0604020202020204" pitchFamily="34" charset="0"/>
              </a:rPr>
              <a:t>Yani</a:t>
            </a:r>
            <a:r>
              <a:rPr sz="2000" spc="-5" dirty="0">
                <a:solidFill>
                  <a:srgbClr val="253138"/>
                </a:solidFill>
                <a:latin typeface="Arial" panose="020B0604020202020204" pitchFamily="34" charset="0"/>
                <a:cs typeface="Arial" panose="020B0604020202020204" pitchFamily="34" charset="0"/>
              </a:rPr>
              <a:t>:</a:t>
            </a:r>
            <a:endParaRPr lang="tr-TR" sz="2000" dirty="0">
              <a:latin typeface="Arial" panose="020B0604020202020204" pitchFamily="34" charset="0"/>
              <a:cs typeface="Arial" panose="020B0604020202020204" pitchFamily="34" charset="0"/>
            </a:endParaRPr>
          </a:p>
          <a:p>
            <a:pPr marL="679450" indent="-285750">
              <a:lnSpc>
                <a:spcPts val="1550"/>
              </a:lnSpc>
              <a:buSzPct val="50000"/>
              <a:buFont typeface="Wingdings" panose="05000000000000000000" pitchFamily="2" charset="2"/>
              <a:buChar char="q"/>
            </a:pPr>
            <a:r>
              <a:rPr lang="tr-TR" sz="2000" spc="-180" dirty="0">
                <a:solidFill>
                  <a:srgbClr val="253138"/>
                </a:solidFill>
                <a:latin typeface="Arial" panose="020B0604020202020204" pitchFamily="34" charset="0"/>
                <a:cs typeface="Arial" panose="020B0604020202020204" pitchFamily="34" charset="0"/>
              </a:rPr>
              <a:t>(A + B) + C = A + (B + C) arasında fark yoktur.</a:t>
            </a:r>
            <a:endParaRPr sz="2000" dirty="0">
              <a:latin typeface="Arial" panose="020B0604020202020204" pitchFamily="34" charset="0"/>
              <a:cs typeface="Arial" panose="020B0604020202020204" pitchFamily="34" charset="0"/>
            </a:endParaRPr>
          </a:p>
          <a:p>
            <a:pPr marL="298450" indent="-285750">
              <a:lnSpc>
                <a:spcPts val="2140"/>
              </a:lnSpc>
              <a:buFont typeface="Wingdings" panose="05000000000000000000" pitchFamily="2" charset="2"/>
              <a:buChar char="q"/>
            </a:pPr>
            <a:r>
              <a:rPr sz="2000" spc="-5" dirty="0" err="1">
                <a:solidFill>
                  <a:srgbClr val="253138"/>
                </a:solidFill>
                <a:latin typeface="Arial" panose="020B0604020202020204" pitchFamily="34" charset="0"/>
                <a:cs typeface="Arial" panose="020B0604020202020204" pitchFamily="34" charset="0"/>
              </a:rPr>
              <a:t>Fakat</a:t>
            </a:r>
            <a:r>
              <a:rPr sz="2000" spc="-5" dirty="0">
                <a:solidFill>
                  <a:srgbClr val="253138"/>
                </a:solidFill>
                <a:latin typeface="Arial" panose="020B0604020202020204" pitchFamily="34" charset="0"/>
                <a:cs typeface="Arial" panose="020B0604020202020204" pitchFamily="34" charset="0"/>
              </a:rPr>
              <a:t>, </a:t>
            </a:r>
            <a:r>
              <a:rPr sz="2000" spc="-5" dirty="0" err="1">
                <a:solidFill>
                  <a:srgbClr val="253138"/>
                </a:solidFill>
                <a:latin typeface="Arial" panose="020B0604020202020204" pitchFamily="34" charset="0"/>
                <a:cs typeface="Arial" panose="020B0604020202020204" pitchFamily="34" charset="0"/>
              </a:rPr>
              <a:t>bu</a:t>
            </a:r>
            <a:r>
              <a:rPr sz="2000" spc="-5" dirty="0">
                <a:solidFill>
                  <a:srgbClr val="253138"/>
                </a:solidFill>
                <a:latin typeface="Arial" panose="020B0604020202020204" pitchFamily="34" charset="0"/>
                <a:cs typeface="Arial" panose="020B0604020202020204" pitchFamily="34" charset="0"/>
              </a:rPr>
              <a:t> </a:t>
            </a:r>
            <a:r>
              <a:rPr sz="2000" spc="-5" dirty="0" err="1">
                <a:solidFill>
                  <a:srgbClr val="253138"/>
                </a:solidFill>
                <a:latin typeface="Arial" panose="020B0604020202020204" pitchFamily="34" charset="0"/>
                <a:cs typeface="Arial" panose="020B0604020202020204" pitchFamily="34" charset="0"/>
              </a:rPr>
              <a:t>durumun</a:t>
            </a:r>
            <a:r>
              <a:rPr sz="2000" spc="-5" dirty="0">
                <a:solidFill>
                  <a:srgbClr val="253138"/>
                </a:solidFill>
                <a:latin typeface="Arial" panose="020B0604020202020204" pitchFamily="34" charset="0"/>
                <a:cs typeface="Arial" panose="020B0604020202020204" pitchFamily="34" charset="0"/>
              </a:rPr>
              <a:t> </a:t>
            </a:r>
            <a:r>
              <a:rPr sz="2000" spc="-5" dirty="0" err="1">
                <a:solidFill>
                  <a:srgbClr val="253138"/>
                </a:solidFill>
                <a:latin typeface="Arial" panose="020B0604020202020204" pitchFamily="34" charset="0"/>
                <a:cs typeface="Arial" panose="020B0604020202020204" pitchFamily="34" charset="0"/>
              </a:rPr>
              <a:t>dahi</a:t>
            </a:r>
            <a:r>
              <a:rPr sz="2000" spc="-5" dirty="0">
                <a:solidFill>
                  <a:srgbClr val="253138"/>
                </a:solidFill>
                <a:latin typeface="Arial" panose="020B0604020202020204" pitchFamily="34" charset="0"/>
                <a:cs typeface="Arial" panose="020B0604020202020204" pitchFamily="34" charset="0"/>
              </a:rPr>
              <a:t> </a:t>
            </a:r>
            <a:r>
              <a:rPr sz="2000" spc="-5" dirty="0" err="1">
                <a:solidFill>
                  <a:srgbClr val="253138"/>
                </a:solidFill>
                <a:latin typeface="Arial" panose="020B0604020202020204" pitchFamily="34" charset="0"/>
                <a:cs typeface="Arial" panose="020B0604020202020204" pitchFamily="34" charset="0"/>
              </a:rPr>
              <a:t>kayan</a:t>
            </a:r>
            <a:r>
              <a:rPr sz="2000" spc="-305" dirty="0">
                <a:solidFill>
                  <a:srgbClr val="253138"/>
                </a:solidFill>
                <a:latin typeface="Arial" panose="020B0604020202020204" pitchFamily="34" charset="0"/>
                <a:cs typeface="Arial" panose="020B0604020202020204" pitchFamily="34" charset="0"/>
              </a:rPr>
              <a:t> </a:t>
            </a:r>
            <a:r>
              <a:rPr sz="2000" spc="-5" dirty="0" err="1">
                <a:solidFill>
                  <a:srgbClr val="253138"/>
                </a:solidFill>
                <a:latin typeface="Arial" panose="020B0604020202020204" pitchFamily="34" charset="0"/>
                <a:cs typeface="Arial" panose="020B0604020202020204" pitchFamily="34" charset="0"/>
              </a:rPr>
              <a:t>noktalı</a:t>
            </a:r>
            <a:r>
              <a:rPr lang="tr-TR" sz="2000" dirty="0">
                <a:latin typeface="Arial" panose="020B0604020202020204" pitchFamily="34" charset="0"/>
                <a:cs typeface="Arial" panose="020B0604020202020204" pitchFamily="34" charset="0"/>
              </a:rPr>
              <a:t> </a:t>
            </a:r>
            <a:r>
              <a:rPr sz="2000" spc="-5" dirty="0" err="1">
                <a:solidFill>
                  <a:srgbClr val="253138"/>
                </a:solidFill>
                <a:latin typeface="Arial" panose="020B0604020202020204" pitchFamily="34" charset="0"/>
                <a:cs typeface="Arial" panose="020B0604020202020204" pitchFamily="34" charset="0"/>
              </a:rPr>
              <a:t>sayılarda</a:t>
            </a:r>
            <a:r>
              <a:rPr sz="2000" spc="-5" dirty="0">
                <a:solidFill>
                  <a:srgbClr val="253138"/>
                </a:solidFill>
                <a:latin typeface="Arial" panose="020B0604020202020204" pitchFamily="34" charset="0"/>
                <a:cs typeface="Arial" panose="020B0604020202020204" pitchFamily="34" charset="0"/>
              </a:rPr>
              <a:t> </a:t>
            </a:r>
            <a:r>
              <a:rPr sz="2000" dirty="0">
                <a:solidFill>
                  <a:srgbClr val="253138"/>
                </a:solidFill>
                <a:latin typeface="Arial" panose="020B0604020202020204" pitchFamily="34" charset="0"/>
                <a:cs typeface="Arial" panose="020B0604020202020204" pitchFamily="34" charset="0"/>
              </a:rPr>
              <a:t>sonuçların </a:t>
            </a:r>
            <a:r>
              <a:rPr sz="2000" spc="-5" dirty="0" err="1">
                <a:solidFill>
                  <a:srgbClr val="253138"/>
                </a:solidFill>
                <a:latin typeface="Arial" panose="020B0604020202020204" pitchFamily="34" charset="0"/>
                <a:cs typeface="Arial" panose="020B0604020202020204" pitchFamily="34" charset="0"/>
              </a:rPr>
              <a:t>farklı</a:t>
            </a:r>
            <a:r>
              <a:rPr sz="2000" spc="-5" dirty="0">
                <a:solidFill>
                  <a:srgbClr val="253138"/>
                </a:solidFill>
                <a:latin typeface="Arial" panose="020B0604020202020204" pitchFamily="34" charset="0"/>
                <a:cs typeface="Arial" panose="020B0604020202020204" pitchFamily="34" charset="0"/>
              </a:rPr>
              <a:t> </a:t>
            </a:r>
            <a:r>
              <a:rPr sz="2000" spc="-5" dirty="0" err="1">
                <a:solidFill>
                  <a:srgbClr val="253138"/>
                </a:solidFill>
                <a:latin typeface="Arial" panose="020B0604020202020204" pitchFamily="34" charset="0"/>
                <a:cs typeface="Arial" panose="020B0604020202020204" pitchFamily="34" charset="0"/>
              </a:rPr>
              <a:t>çıkmasına</a:t>
            </a:r>
            <a:r>
              <a:rPr lang="tr-TR" sz="2000" spc="-5" dirty="0">
                <a:solidFill>
                  <a:srgbClr val="253138"/>
                </a:solidFill>
                <a:latin typeface="Arial" panose="020B0604020202020204" pitchFamily="34" charset="0"/>
                <a:cs typeface="Arial" panose="020B0604020202020204" pitchFamily="34" charset="0"/>
              </a:rPr>
              <a:t> </a:t>
            </a:r>
            <a:r>
              <a:rPr sz="2000" spc="-5" dirty="0" err="1">
                <a:solidFill>
                  <a:srgbClr val="253138"/>
                </a:solidFill>
                <a:latin typeface="Arial" panose="020B0604020202020204" pitchFamily="34" charset="0"/>
                <a:cs typeface="Arial" panose="020B0604020202020204" pitchFamily="34" charset="0"/>
              </a:rPr>
              <a:t>sebebiyet</a:t>
            </a:r>
            <a:r>
              <a:rPr sz="2000" spc="-5" dirty="0">
                <a:solidFill>
                  <a:srgbClr val="253138"/>
                </a:solidFill>
                <a:latin typeface="Arial" panose="020B0604020202020204" pitchFamily="34" charset="0"/>
                <a:cs typeface="Arial" panose="020B0604020202020204" pitchFamily="34" charset="0"/>
              </a:rPr>
              <a:t> </a:t>
            </a:r>
            <a:r>
              <a:rPr sz="2000" dirty="0" err="1">
                <a:solidFill>
                  <a:srgbClr val="253138"/>
                </a:solidFill>
                <a:latin typeface="Arial" panose="020B0604020202020204" pitchFamily="34" charset="0"/>
                <a:cs typeface="Arial" panose="020B0604020202020204" pitchFamily="34" charset="0"/>
              </a:rPr>
              <a:t>verebileceğini</a:t>
            </a:r>
            <a:r>
              <a:rPr sz="2000" spc="-10" dirty="0">
                <a:solidFill>
                  <a:srgbClr val="253138"/>
                </a:solidFill>
                <a:latin typeface="Arial" panose="020B0604020202020204" pitchFamily="34" charset="0"/>
                <a:cs typeface="Arial" panose="020B0604020202020204" pitchFamily="34" charset="0"/>
              </a:rPr>
              <a:t> </a:t>
            </a:r>
            <a:r>
              <a:rPr sz="2000" spc="-10" dirty="0" err="1">
                <a:solidFill>
                  <a:srgbClr val="253138"/>
                </a:solidFill>
                <a:latin typeface="Arial" panose="020B0604020202020204" pitchFamily="34" charset="0"/>
                <a:cs typeface="Arial" panose="020B0604020202020204" pitchFamily="34" charset="0"/>
              </a:rPr>
              <a:t>unutmayın</a:t>
            </a:r>
            <a:r>
              <a:rPr sz="2000" spc="-10" dirty="0">
                <a:solidFill>
                  <a:srgbClr val="253138"/>
                </a:solidFill>
                <a:latin typeface="Arial" panose="020B0604020202020204" pitchFamily="34" charset="0"/>
                <a:cs typeface="Arial" panose="020B0604020202020204" pitchFamily="34" charset="0"/>
              </a:rPr>
              <a:t>.</a:t>
            </a:r>
            <a:r>
              <a:rPr lang="tr-TR" sz="2000" dirty="0">
                <a:latin typeface="Arial" panose="020B0604020202020204" pitchFamily="34" charset="0"/>
                <a:cs typeface="Arial" panose="020B0604020202020204" pitchFamily="34" charset="0"/>
              </a:rPr>
              <a:t> </a:t>
            </a:r>
          </a:p>
          <a:p>
            <a:pPr marL="755650" lvl="1" indent="-285750">
              <a:lnSpc>
                <a:spcPts val="2140"/>
              </a:lnSpc>
              <a:buSzPct val="50000"/>
              <a:buFont typeface="Wingdings" panose="05000000000000000000" pitchFamily="2" charset="2"/>
              <a:buChar char="q"/>
            </a:pPr>
            <a:r>
              <a:rPr sz="2000" spc="-80" dirty="0" err="1">
                <a:solidFill>
                  <a:srgbClr val="253138"/>
                </a:solidFill>
                <a:latin typeface="Arial" panose="020B0604020202020204" pitchFamily="34" charset="0"/>
                <a:cs typeface="Arial" panose="020B0604020202020204" pitchFamily="34" charset="0"/>
              </a:rPr>
              <a:t>Bazen</a:t>
            </a:r>
            <a:r>
              <a:rPr sz="2000" spc="-80" dirty="0">
                <a:solidFill>
                  <a:srgbClr val="253138"/>
                </a:solidFill>
                <a:latin typeface="Arial" panose="020B0604020202020204" pitchFamily="34" charset="0"/>
                <a:cs typeface="Arial" panose="020B0604020202020204" pitchFamily="34" charset="0"/>
              </a:rPr>
              <a:t> </a:t>
            </a:r>
            <a:r>
              <a:rPr sz="2000" spc="-60" dirty="0">
                <a:solidFill>
                  <a:srgbClr val="253138"/>
                </a:solidFill>
                <a:latin typeface="Arial" panose="020B0604020202020204" pitchFamily="34" charset="0"/>
                <a:cs typeface="Arial" panose="020B0604020202020204" pitchFamily="34" charset="0"/>
              </a:rPr>
              <a:t>programlama </a:t>
            </a:r>
            <a:r>
              <a:rPr sz="2000" spc="-105" dirty="0">
                <a:solidFill>
                  <a:srgbClr val="253138"/>
                </a:solidFill>
                <a:latin typeface="Arial" panose="020B0604020202020204" pitchFamily="34" charset="0"/>
                <a:cs typeface="Arial" panose="020B0604020202020204" pitchFamily="34" charset="0"/>
              </a:rPr>
              <a:t>dilleri </a:t>
            </a:r>
            <a:r>
              <a:rPr sz="2000" spc="-85" dirty="0" err="1">
                <a:solidFill>
                  <a:srgbClr val="253138"/>
                </a:solidFill>
                <a:latin typeface="Arial" panose="020B0604020202020204" pitchFamily="34" charset="0"/>
                <a:cs typeface="Arial" panose="020B0604020202020204" pitchFamily="34" charset="0"/>
              </a:rPr>
              <a:t>aynı</a:t>
            </a:r>
            <a:r>
              <a:rPr sz="2000" spc="-295" dirty="0">
                <a:solidFill>
                  <a:srgbClr val="253138"/>
                </a:solidFill>
                <a:latin typeface="Arial" panose="020B0604020202020204" pitchFamily="34" charset="0"/>
                <a:cs typeface="Arial" panose="020B0604020202020204" pitchFamily="34" charset="0"/>
              </a:rPr>
              <a:t> </a:t>
            </a:r>
            <a:r>
              <a:rPr sz="2000" spc="-70" dirty="0" err="1">
                <a:solidFill>
                  <a:srgbClr val="253138"/>
                </a:solidFill>
                <a:latin typeface="Arial" panose="020B0604020202020204" pitchFamily="34" charset="0"/>
                <a:cs typeface="Arial" panose="020B0604020202020204" pitchFamily="34" charset="0"/>
              </a:rPr>
              <a:t>işlemd</a:t>
            </a:r>
            <a:r>
              <a:rPr lang="tr-TR" sz="2000" spc="-70" dirty="0">
                <a:solidFill>
                  <a:srgbClr val="253138"/>
                </a:solidFill>
                <a:latin typeface="Arial" panose="020B0604020202020204" pitchFamily="34" charset="0"/>
                <a:cs typeface="Arial" panose="020B0604020202020204" pitchFamily="34" charset="0"/>
              </a:rPr>
              <a:t>e </a:t>
            </a:r>
            <a:r>
              <a:rPr sz="2000" spc="-145" dirty="0" err="1">
                <a:solidFill>
                  <a:srgbClr val="253138"/>
                </a:solidFill>
                <a:latin typeface="Arial" panose="020B0604020202020204" pitchFamily="34" charset="0"/>
                <a:cs typeface="Arial" panose="020B0604020202020204" pitchFamily="34" charset="0"/>
              </a:rPr>
              <a:t>ufak</a:t>
            </a:r>
            <a:r>
              <a:rPr sz="2000" spc="-145" dirty="0">
                <a:solidFill>
                  <a:srgbClr val="253138"/>
                </a:solidFill>
                <a:latin typeface="Arial" panose="020B0604020202020204" pitchFamily="34" charset="0"/>
                <a:cs typeface="Arial" panose="020B0604020202020204" pitchFamily="34" charset="0"/>
              </a:rPr>
              <a:t> </a:t>
            </a:r>
            <a:r>
              <a:rPr sz="2000" spc="-135" dirty="0">
                <a:solidFill>
                  <a:srgbClr val="253138"/>
                </a:solidFill>
                <a:latin typeface="Arial" panose="020B0604020202020204" pitchFamily="34" charset="0"/>
                <a:cs typeface="Arial" panose="020B0604020202020204" pitchFamily="34" charset="0"/>
              </a:rPr>
              <a:t>farklılıklar </a:t>
            </a:r>
            <a:r>
              <a:rPr sz="2000" spc="-110" dirty="0">
                <a:solidFill>
                  <a:srgbClr val="253138"/>
                </a:solidFill>
                <a:latin typeface="Arial" panose="020B0604020202020204" pitchFamily="34" charset="0"/>
                <a:cs typeface="Arial" panose="020B0604020202020204" pitchFamily="34" charset="0"/>
              </a:rPr>
              <a:t>verebilir. </a:t>
            </a:r>
            <a:r>
              <a:rPr sz="2000" spc="-40" dirty="0">
                <a:solidFill>
                  <a:srgbClr val="253138"/>
                </a:solidFill>
                <a:latin typeface="Arial" panose="020B0604020202020204" pitchFamily="34" charset="0"/>
                <a:cs typeface="Arial" panose="020B0604020202020204" pitchFamily="34" charset="0"/>
              </a:rPr>
              <a:t>Bunun </a:t>
            </a:r>
            <a:r>
              <a:rPr sz="2000" spc="-80" dirty="0">
                <a:solidFill>
                  <a:srgbClr val="253138"/>
                </a:solidFill>
                <a:latin typeface="Arial" panose="020B0604020202020204" pitchFamily="34" charset="0"/>
                <a:cs typeface="Arial" panose="020B0604020202020204" pitchFamily="34" charset="0"/>
              </a:rPr>
              <a:t>sebebi  </a:t>
            </a:r>
            <a:r>
              <a:rPr sz="2000" spc="-95" dirty="0">
                <a:solidFill>
                  <a:srgbClr val="253138"/>
                </a:solidFill>
                <a:latin typeface="Arial" panose="020B0604020202020204" pitchFamily="34" charset="0"/>
                <a:cs typeface="Arial" panose="020B0604020202020204" pitchFamily="34" charset="0"/>
              </a:rPr>
              <a:t>sol </a:t>
            </a:r>
            <a:r>
              <a:rPr sz="2000" spc="-105" dirty="0" err="1">
                <a:solidFill>
                  <a:srgbClr val="253138"/>
                </a:solidFill>
                <a:latin typeface="Arial" panose="020B0604020202020204" pitchFamily="34" charset="0"/>
                <a:cs typeface="Arial" panose="020B0604020202020204" pitchFamily="34" charset="0"/>
              </a:rPr>
              <a:t>veya</a:t>
            </a:r>
            <a:r>
              <a:rPr lang="tr-TR" sz="2000" spc="-105" dirty="0">
                <a:solidFill>
                  <a:srgbClr val="253138"/>
                </a:solidFill>
                <a:latin typeface="Arial" panose="020B0604020202020204" pitchFamily="34" charset="0"/>
                <a:cs typeface="Arial" panose="020B0604020202020204" pitchFamily="34" charset="0"/>
              </a:rPr>
              <a:t> </a:t>
            </a:r>
            <a:r>
              <a:rPr sz="2000" spc="-110" dirty="0" err="1">
                <a:solidFill>
                  <a:srgbClr val="253138"/>
                </a:solidFill>
                <a:latin typeface="Arial" panose="020B0604020202020204" pitchFamily="34" charset="0"/>
                <a:cs typeface="Arial" panose="020B0604020202020204" pitchFamily="34" charset="0"/>
              </a:rPr>
              <a:t>sağ</a:t>
            </a:r>
            <a:r>
              <a:rPr sz="2000" spc="-110" dirty="0">
                <a:solidFill>
                  <a:srgbClr val="253138"/>
                </a:solidFill>
                <a:latin typeface="Arial" panose="020B0604020202020204" pitchFamily="34" charset="0"/>
                <a:cs typeface="Arial" panose="020B0604020202020204" pitchFamily="34" charset="0"/>
              </a:rPr>
              <a:t> </a:t>
            </a:r>
            <a:r>
              <a:rPr sz="2000" spc="-170" dirty="0">
                <a:solidFill>
                  <a:srgbClr val="253138"/>
                </a:solidFill>
                <a:latin typeface="Arial" panose="020B0604020202020204" pitchFamily="34" charset="0"/>
                <a:cs typeface="Arial" panose="020B0604020202020204" pitchFamily="34" charset="0"/>
              </a:rPr>
              <a:t>taraflı </a:t>
            </a:r>
            <a:r>
              <a:rPr sz="2000" spc="-75" dirty="0">
                <a:solidFill>
                  <a:srgbClr val="253138"/>
                </a:solidFill>
                <a:latin typeface="Arial" panose="020B0604020202020204" pitchFamily="34" charset="0"/>
                <a:cs typeface="Arial" panose="020B0604020202020204" pitchFamily="34" charset="0"/>
              </a:rPr>
              <a:t>çalışma </a:t>
            </a:r>
            <a:r>
              <a:rPr sz="2000" spc="-100" dirty="0">
                <a:solidFill>
                  <a:srgbClr val="253138"/>
                </a:solidFill>
                <a:latin typeface="Arial" panose="020B0604020202020204" pitchFamily="34" charset="0"/>
                <a:cs typeface="Arial" panose="020B0604020202020204" pitchFamily="34" charset="0"/>
              </a:rPr>
              <a:t>prensibidir.</a:t>
            </a:r>
            <a:endParaRPr sz="2000" dirty="0">
              <a:latin typeface="Arial" panose="020B0604020202020204" pitchFamily="34" charset="0"/>
              <a:cs typeface="Arial" panose="020B0604020202020204" pitchFamily="34" charset="0"/>
            </a:endParaRPr>
          </a:p>
          <a:p>
            <a:pPr marL="393700" marR="154940" indent="-381000">
              <a:lnSpc>
                <a:spcPct val="77400"/>
              </a:lnSpc>
              <a:spcBef>
                <a:spcPts val="185"/>
              </a:spcBef>
              <a:buFont typeface="Wingdings" panose="05000000000000000000" pitchFamily="2" charset="2"/>
              <a:buChar char="q"/>
            </a:pPr>
            <a:r>
              <a:rPr sz="2000" spc="-5" dirty="0" err="1">
                <a:solidFill>
                  <a:srgbClr val="253138"/>
                </a:solidFill>
                <a:latin typeface="Arial" panose="020B0604020202020204" pitchFamily="34" charset="0"/>
                <a:cs typeface="Arial" panose="020B0604020202020204" pitchFamily="34" charset="0"/>
              </a:rPr>
              <a:t>Programlama</a:t>
            </a:r>
            <a:r>
              <a:rPr sz="2000" spc="-5" dirty="0">
                <a:solidFill>
                  <a:srgbClr val="253138"/>
                </a:solidFill>
                <a:latin typeface="Arial" panose="020B0604020202020204" pitchFamily="34" charset="0"/>
                <a:cs typeface="Arial" panose="020B0604020202020204" pitchFamily="34" charset="0"/>
              </a:rPr>
              <a:t> </a:t>
            </a:r>
            <a:r>
              <a:rPr sz="2000" dirty="0">
                <a:solidFill>
                  <a:srgbClr val="253138"/>
                </a:solidFill>
                <a:latin typeface="Arial" panose="020B0604020202020204" pitchFamily="34" charset="0"/>
                <a:cs typeface="Arial" panose="020B0604020202020204" pitchFamily="34" charset="0"/>
              </a:rPr>
              <a:t>Dillerinde </a:t>
            </a:r>
            <a:r>
              <a:rPr sz="2000" spc="-5" dirty="0" err="1">
                <a:solidFill>
                  <a:srgbClr val="253138"/>
                </a:solidFill>
                <a:latin typeface="Arial" panose="020B0604020202020204" pitchFamily="34" charset="0"/>
                <a:cs typeface="Arial" panose="020B0604020202020204" pitchFamily="34" charset="0"/>
              </a:rPr>
              <a:t>operatörlere</a:t>
            </a:r>
            <a:r>
              <a:rPr sz="2000" spc="-5" dirty="0">
                <a:solidFill>
                  <a:srgbClr val="253138"/>
                </a:solidFill>
                <a:latin typeface="Arial" panose="020B0604020202020204" pitchFamily="34" charset="0"/>
                <a:cs typeface="Arial" panose="020B0604020202020204" pitchFamily="34" charset="0"/>
              </a:rPr>
              <a:t> </a:t>
            </a:r>
            <a:r>
              <a:rPr sz="2000" spc="-5" dirty="0" err="1">
                <a:solidFill>
                  <a:srgbClr val="253138"/>
                </a:solidFill>
                <a:latin typeface="Arial" panose="020B0604020202020204" pitchFamily="34" charset="0"/>
                <a:cs typeface="Arial" panose="020B0604020202020204" pitchFamily="34" charset="0"/>
              </a:rPr>
              <a:t>göre</a:t>
            </a:r>
            <a:r>
              <a:rPr lang="tr-TR" sz="2000" spc="-5" dirty="0">
                <a:solidFill>
                  <a:srgbClr val="253138"/>
                </a:solidFill>
                <a:latin typeface="Arial" panose="020B0604020202020204" pitchFamily="34" charset="0"/>
                <a:cs typeface="Arial" panose="020B0604020202020204" pitchFamily="34" charset="0"/>
              </a:rPr>
              <a:t> </a:t>
            </a:r>
            <a:r>
              <a:rPr sz="2000" spc="-10" dirty="0" err="1">
                <a:solidFill>
                  <a:srgbClr val="253138"/>
                </a:solidFill>
                <a:latin typeface="Arial" panose="020B0604020202020204" pitchFamily="34" charset="0"/>
                <a:cs typeface="Arial" panose="020B0604020202020204" pitchFamily="34" charset="0"/>
              </a:rPr>
              <a:t>yön</a:t>
            </a:r>
            <a:r>
              <a:rPr sz="2000" spc="-10" dirty="0">
                <a:solidFill>
                  <a:srgbClr val="253138"/>
                </a:solidFill>
                <a:latin typeface="Arial" panose="020B0604020202020204" pitchFamily="34" charset="0"/>
                <a:cs typeface="Arial" panose="020B0604020202020204" pitchFamily="34" charset="0"/>
              </a:rPr>
              <a:t> </a:t>
            </a:r>
            <a:r>
              <a:rPr sz="2000" dirty="0">
                <a:solidFill>
                  <a:srgbClr val="253138"/>
                </a:solidFill>
                <a:latin typeface="Arial" panose="020B0604020202020204" pitchFamily="34" charset="0"/>
                <a:cs typeface="Arial" panose="020B0604020202020204" pitchFamily="34" charset="0"/>
              </a:rPr>
              <a:t>değişebilir. Çoğu dilde </a:t>
            </a:r>
            <a:r>
              <a:rPr sz="2000" spc="-5" dirty="0">
                <a:solidFill>
                  <a:srgbClr val="253138"/>
                </a:solidFill>
                <a:latin typeface="Arial" panose="020B0604020202020204" pitchFamily="34" charset="0"/>
                <a:cs typeface="Arial" panose="020B0604020202020204" pitchFamily="34" charset="0"/>
              </a:rPr>
              <a:t>üs </a:t>
            </a:r>
            <a:r>
              <a:rPr sz="2000" dirty="0">
                <a:solidFill>
                  <a:srgbClr val="253138"/>
                </a:solidFill>
                <a:latin typeface="Arial" panose="020B0604020202020204" pitchFamily="34" charset="0"/>
                <a:cs typeface="Arial" panose="020B0604020202020204" pitchFamily="34" charset="0"/>
              </a:rPr>
              <a:t>alma </a:t>
            </a:r>
            <a:r>
              <a:rPr lang="tr-TR" sz="2000" dirty="0">
                <a:solidFill>
                  <a:srgbClr val="253138"/>
                </a:solidFill>
                <a:latin typeface="Arial" panose="020B0604020202020204" pitchFamily="34" charset="0"/>
                <a:cs typeface="Arial" panose="020B0604020202020204" pitchFamily="34" charset="0"/>
              </a:rPr>
              <a:t> </a:t>
            </a:r>
            <a:r>
              <a:rPr sz="2000" spc="-5" dirty="0" err="1">
                <a:solidFill>
                  <a:srgbClr val="253138"/>
                </a:solidFill>
                <a:latin typeface="Arial" panose="020B0604020202020204" pitchFamily="34" charset="0"/>
                <a:cs typeface="Arial" panose="020B0604020202020204" pitchFamily="34" charset="0"/>
              </a:rPr>
              <a:t>operatörü</a:t>
            </a:r>
            <a:r>
              <a:rPr sz="2000" spc="-5" dirty="0">
                <a:solidFill>
                  <a:srgbClr val="253138"/>
                </a:solidFill>
                <a:latin typeface="Arial" panose="020B0604020202020204" pitchFamily="34" charset="0"/>
                <a:cs typeface="Arial" panose="020B0604020202020204" pitchFamily="34" charset="0"/>
              </a:rPr>
              <a:t> </a:t>
            </a:r>
            <a:r>
              <a:rPr sz="2000" dirty="0">
                <a:solidFill>
                  <a:srgbClr val="253138"/>
                </a:solidFill>
                <a:latin typeface="Arial" panose="020B0604020202020204" pitchFamily="34" charset="0"/>
                <a:cs typeface="Arial" panose="020B0604020202020204" pitchFamily="34" charset="0"/>
              </a:rPr>
              <a:t>sağ</a:t>
            </a:r>
            <a:r>
              <a:rPr sz="2000" spc="20" dirty="0">
                <a:solidFill>
                  <a:srgbClr val="253138"/>
                </a:solidFill>
                <a:latin typeface="Arial" panose="020B0604020202020204" pitchFamily="34" charset="0"/>
                <a:cs typeface="Arial" panose="020B0604020202020204" pitchFamily="34" charset="0"/>
              </a:rPr>
              <a:t> </a:t>
            </a:r>
            <a:r>
              <a:rPr sz="2000" spc="-5" dirty="0">
                <a:solidFill>
                  <a:srgbClr val="253138"/>
                </a:solidFill>
                <a:latin typeface="Arial" panose="020B0604020202020204" pitchFamily="34" charset="0"/>
                <a:cs typeface="Arial" panose="020B0604020202020204" pitchFamily="34" charset="0"/>
              </a:rPr>
              <a:t>taraflıdır.</a:t>
            </a:r>
            <a:endParaRPr sz="2000" dirty="0">
              <a:latin typeface="Arial" panose="020B0604020202020204" pitchFamily="34" charset="0"/>
              <a:cs typeface="Arial" panose="020B0604020202020204" pitchFamily="34" charset="0"/>
            </a:endParaRPr>
          </a:p>
        </p:txBody>
      </p:sp>
      <p:sp>
        <p:nvSpPr>
          <p:cNvPr id="5" name="object 5"/>
          <p:cNvSpPr/>
          <p:nvPr/>
        </p:nvSpPr>
        <p:spPr>
          <a:xfrm>
            <a:off x="6172200" y="0"/>
            <a:ext cx="2885071" cy="473544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4165" y="439567"/>
            <a:ext cx="4926325" cy="444352"/>
          </a:xfrm>
          <a:prstGeom prst="rect">
            <a:avLst/>
          </a:prstGeom>
        </p:spPr>
        <p:txBody>
          <a:bodyPr vert="horz" wrap="square" lIns="0" tIns="13335" rIns="0" bIns="0" rtlCol="0">
            <a:spAutoFit/>
          </a:bodyPr>
          <a:lstStyle/>
          <a:p>
            <a:pPr marL="12700">
              <a:lnSpc>
                <a:spcPct val="100000"/>
              </a:lnSpc>
              <a:spcBef>
                <a:spcPts val="105"/>
              </a:spcBef>
            </a:pPr>
            <a:r>
              <a:rPr lang="tr-TR" sz="2800" b="1" spc="-114" dirty="0">
                <a:latin typeface="Arial"/>
                <a:cs typeface="Arial"/>
              </a:rPr>
              <a:t>İ</a:t>
            </a:r>
            <a:r>
              <a:rPr sz="2800" b="1" spc="-110" dirty="0">
                <a:latin typeface="Arial"/>
                <a:cs typeface="Arial"/>
              </a:rPr>
              <a:t>f </a:t>
            </a:r>
            <a:r>
              <a:rPr sz="2800" b="1" dirty="0">
                <a:latin typeface="Arial"/>
                <a:cs typeface="Arial"/>
              </a:rPr>
              <a:t>– </a:t>
            </a:r>
            <a:r>
              <a:rPr sz="2800" b="1" spc="-60" dirty="0">
                <a:latin typeface="Arial"/>
                <a:cs typeface="Arial"/>
              </a:rPr>
              <a:t>else </a:t>
            </a:r>
            <a:r>
              <a:rPr sz="2800" b="1" spc="-114" dirty="0">
                <a:latin typeface="Arial"/>
                <a:cs typeface="Arial"/>
              </a:rPr>
              <a:t>için </a:t>
            </a:r>
            <a:r>
              <a:rPr sz="2800" b="1" spc="-85" dirty="0">
                <a:latin typeface="Arial"/>
                <a:cs typeface="Arial"/>
              </a:rPr>
              <a:t>Belirsiz</a:t>
            </a:r>
            <a:r>
              <a:rPr sz="2800" b="1" spc="-155" dirty="0">
                <a:latin typeface="Arial"/>
                <a:cs typeface="Arial"/>
              </a:rPr>
              <a:t> </a:t>
            </a:r>
            <a:r>
              <a:rPr sz="2800" b="1" spc="-55" dirty="0">
                <a:latin typeface="Arial"/>
                <a:cs typeface="Arial"/>
              </a:rPr>
              <a:t>Gramer</a:t>
            </a:r>
            <a:endParaRPr sz="2800" dirty="0">
              <a:latin typeface="Arial"/>
              <a:cs typeface="Arial"/>
            </a:endParaRPr>
          </a:p>
        </p:txBody>
      </p:sp>
      <p:sp>
        <p:nvSpPr>
          <p:cNvPr id="3" name="object 3"/>
          <p:cNvSpPr txBox="1"/>
          <p:nvPr/>
        </p:nvSpPr>
        <p:spPr>
          <a:xfrm>
            <a:off x="631640" y="1763991"/>
            <a:ext cx="5642610" cy="1000274"/>
          </a:xfrm>
          <a:prstGeom prst="rect">
            <a:avLst/>
          </a:prstGeom>
        </p:spPr>
        <p:txBody>
          <a:bodyPr vert="horz" wrap="square" lIns="0" tIns="12700" rIns="0" bIns="0" rtlCol="0">
            <a:spAutoFit/>
          </a:bodyPr>
          <a:lstStyle/>
          <a:p>
            <a:pPr marL="298450" indent="-285750">
              <a:lnSpc>
                <a:spcPts val="2460"/>
              </a:lnSpc>
              <a:spcBef>
                <a:spcPts val="100"/>
              </a:spcBef>
              <a:buFont typeface="Wingdings" panose="05000000000000000000" pitchFamily="2" charset="2"/>
              <a:buChar char="q"/>
            </a:pPr>
            <a:r>
              <a:rPr sz="1500" dirty="0" err="1">
                <a:solidFill>
                  <a:srgbClr val="253138"/>
                </a:solidFill>
                <a:latin typeface="Arial"/>
                <a:cs typeface="Arial"/>
              </a:rPr>
              <a:t>İç</a:t>
            </a:r>
            <a:r>
              <a:rPr sz="1500" dirty="0">
                <a:solidFill>
                  <a:srgbClr val="253138"/>
                </a:solidFill>
                <a:latin typeface="Arial"/>
                <a:cs typeface="Arial"/>
              </a:rPr>
              <a:t> içe if kullanılırsa bu </a:t>
            </a:r>
            <a:r>
              <a:rPr sz="1500" spc="-5" dirty="0">
                <a:solidFill>
                  <a:srgbClr val="253138"/>
                </a:solidFill>
                <a:latin typeface="Arial"/>
                <a:cs typeface="Arial"/>
              </a:rPr>
              <a:t>BNF </a:t>
            </a:r>
            <a:r>
              <a:rPr sz="1500" dirty="0">
                <a:solidFill>
                  <a:srgbClr val="253138"/>
                </a:solidFill>
                <a:latin typeface="Arial"/>
                <a:cs typeface="Arial"/>
              </a:rPr>
              <a:t>grameri </a:t>
            </a:r>
            <a:r>
              <a:rPr sz="1500" dirty="0" err="1">
                <a:solidFill>
                  <a:srgbClr val="253138"/>
                </a:solidFill>
                <a:latin typeface="Arial"/>
                <a:cs typeface="Arial"/>
              </a:rPr>
              <a:t>sorun</a:t>
            </a:r>
            <a:r>
              <a:rPr sz="1500" spc="215" dirty="0">
                <a:solidFill>
                  <a:srgbClr val="253138"/>
                </a:solidFill>
                <a:latin typeface="Arial"/>
                <a:cs typeface="Arial"/>
              </a:rPr>
              <a:t> </a:t>
            </a:r>
            <a:r>
              <a:rPr sz="1500" spc="-5" dirty="0" err="1">
                <a:solidFill>
                  <a:srgbClr val="253138"/>
                </a:solidFill>
                <a:latin typeface="Arial"/>
                <a:cs typeface="Arial"/>
              </a:rPr>
              <a:t>yaratır</a:t>
            </a:r>
            <a:r>
              <a:rPr sz="1500" spc="-5" dirty="0">
                <a:solidFill>
                  <a:srgbClr val="253138"/>
                </a:solidFill>
                <a:latin typeface="Arial"/>
                <a:cs typeface="Arial"/>
              </a:rPr>
              <a:t>.</a:t>
            </a:r>
            <a:endParaRPr lang="tr-TR" sz="1500" dirty="0">
              <a:latin typeface="Arial"/>
              <a:cs typeface="Arial"/>
            </a:endParaRPr>
          </a:p>
          <a:p>
            <a:pPr marL="298450" indent="-285750">
              <a:lnSpc>
                <a:spcPts val="2460"/>
              </a:lnSpc>
              <a:spcBef>
                <a:spcPts val="100"/>
              </a:spcBef>
              <a:buFont typeface="Wingdings" panose="05000000000000000000" pitchFamily="2" charset="2"/>
              <a:buChar char="q"/>
            </a:pPr>
            <a:r>
              <a:rPr sz="1500" dirty="0">
                <a:solidFill>
                  <a:srgbClr val="253138"/>
                </a:solidFill>
                <a:latin typeface="Arial"/>
                <a:cs typeface="Arial"/>
              </a:rPr>
              <a:t>Sol </a:t>
            </a:r>
            <a:r>
              <a:rPr sz="1500" spc="-10" dirty="0">
                <a:solidFill>
                  <a:srgbClr val="253138"/>
                </a:solidFill>
                <a:latin typeface="Arial"/>
                <a:cs typeface="Arial"/>
              </a:rPr>
              <a:t>ve </a:t>
            </a:r>
            <a:r>
              <a:rPr sz="1500" dirty="0">
                <a:solidFill>
                  <a:srgbClr val="253138"/>
                </a:solidFill>
                <a:latin typeface="Arial"/>
                <a:cs typeface="Arial"/>
              </a:rPr>
              <a:t>sağ taraflı oluşturulmuş ağaçlar </a:t>
            </a:r>
            <a:r>
              <a:rPr sz="1500" dirty="0" err="1">
                <a:solidFill>
                  <a:srgbClr val="253138"/>
                </a:solidFill>
                <a:latin typeface="Arial"/>
                <a:cs typeface="Arial"/>
              </a:rPr>
              <a:t>aşağıdaki</a:t>
            </a:r>
            <a:r>
              <a:rPr sz="1500" spc="220" dirty="0">
                <a:solidFill>
                  <a:srgbClr val="253138"/>
                </a:solidFill>
                <a:latin typeface="Arial"/>
                <a:cs typeface="Arial"/>
              </a:rPr>
              <a:t> </a:t>
            </a:r>
            <a:r>
              <a:rPr sz="1500" dirty="0" err="1">
                <a:solidFill>
                  <a:srgbClr val="253138"/>
                </a:solidFill>
                <a:latin typeface="Arial"/>
                <a:cs typeface="Arial"/>
              </a:rPr>
              <a:t>gibidir</a:t>
            </a:r>
            <a:endParaRPr lang="tr-TR" sz="1500" dirty="0">
              <a:latin typeface="Arial"/>
              <a:cs typeface="Arial"/>
            </a:endParaRPr>
          </a:p>
          <a:p>
            <a:pPr marL="298450" indent="-285750">
              <a:lnSpc>
                <a:spcPts val="2460"/>
              </a:lnSpc>
              <a:spcBef>
                <a:spcPts val="100"/>
              </a:spcBef>
              <a:buFont typeface="Wingdings" panose="05000000000000000000" pitchFamily="2" charset="2"/>
              <a:buChar char="q"/>
            </a:pPr>
            <a:r>
              <a:rPr sz="1500" dirty="0">
                <a:solidFill>
                  <a:srgbClr val="253138"/>
                </a:solidFill>
                <a:latin typeface="Arial"/>
                <a:cs typeface="Arial"/>
              </a:rPr>
              <a:t>Program kodunda parantez kullanarak bu belirsizlik</a:t>
            </a:r>
            <a:r>
              <a:rPr sz="1500" spc="240" dirty="0">
                <a:solidFill>
                  <a:srgbClr val="253138"/>
                </a:solidFill>
                <a:latin typeface="Arial"/>
                <a:cs typeface="Arial"/>
              </a:rPr>
              <a:t> </a:t>
            </a:r>
            <a:r>
              <a:rPr sz="1500" dirty="0">
                <a:solidFill>
                  <a:srgbClr val="253138"/>
                </a:solidFill>
                <a:latin typeface="Arial"/>
                <a:cs typeface="Arial"/>
              </a:rPr>
              <a:t>çözülebilir</a:t>
            </a:r>
            <a:endParaRPr sz="1500" dirty="0">
              <a:latin typeface="Arial"/>
              <a:cs typeface="Arial"/>
            </a:endParaRPr>
          </a:p>
        </p:txBody>
      </p:sp>
      <p:sp>
        <p:nvSpPr>
          <p:cNvPr id="4" name="object 4"/>
          <p:cNvSpPr/>
          <p:nvPr/>
        </p:nvSpPr>
        <p:spPr>
          <a:xfrm>
            <a:off x="932326" y="915898"/>
            <a:ext cx="3582619" cy="84809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979932" y="2752304"/>
            <a:ext cx="3439667" cy="239119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724400" y="2756916"/>
            <a:ext cx="4270248" cy="233933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6307778" y="925362"/>
            <a:ext cx="2732532" cy="1423415"/>
          </a:xfrm>
          <a:prstGeom prst="rect">
            <a:avLst/>
          </a:prstGeom>
          <a:blipFill>
            <a:blip r:embed="rId5" cstate="print"/>
            <a:stretch>
              <a:fillRect/>
            </a:stretch>
          </a:blipFill>
        </p:spPr>
        <p:txBody>
          <a:bodyPr wrap="square" lIns="0" tIns="0" rIns="0" bIns="0" rtlCol="0"/>
          <a:lstStyle/>
          <a:p>
            <a:endParaRPr/>
          </a:p>
        </p:txBody>
      </p:sp>
      <p:sp>
        <p:nvSpPr>
          <p:cNvPr id="8" name="object 8"/>
          <p:cNvSpPr txBox="1"/>
          <p:nvPr/>
        </p:nvSpPr>
        <p:spPr>
          <a:xfrm>
            <a:off x="6307778" y="601595"/>
            <a:ext cx="2718435" cy="239395"/>
          </a:xfrm>
          <a:prstGeom prst="rect">
            <a:avLst/>
          </a:prstGeom>
        </p:spPr>
        <p:txBody>
          <a:bodyPr vert="horz" wrap="square" lIns="0" tIns="13335" rIns="0" bIns="0" rtlCol="0">
            <a:spAutoFit/>
          </a:bodyPr>
          <a:lstStyle/>
          <a:p>
            <a:pPr marL="12700">
              <a:lnSpc>
                <a:spcPct val="100000"/>
              </a:lnSpc>
              <a:spcBef>
                <a:spcPts val="105"/>
              </a:spcBef>
            </a:pPr>
            <a:r>
              <a:rPr sz="1400" b="1" dirty="0">
                <a:latin typeface="Arial"/>
                <a:cs typeface="Arial"/>
              </a:rPr>
              <a:t>Bir </a:t>
            </a:r>
            <a:r>
              <a:rPr sz="1400" b="1" spc="-5" dirty="0">
                <a:latin typeface="Arial"/>
                <a:cs typeface="Arial"/>
              </a:rPr>
              <a:t>Java </a:t>
            </a:r>
            <a:r>
              <a:rPr sz="1400" b="1" spc="-20" dirty="0">
                <a:latin typeface="Arial"/>
                <a:cs typeface="Arial"/>
              </a:rPr>
              <a:t>veya </a:t>
            </a:r>
            <a:r>
              <a:rPr sz="1400" b="1" spc="-5" dirty="0">
                <a:latin typeface="Arial"/>
                <a:cs typeface="Arial"/>
              </a:rPr>
              <a:t>C# Program</a:t>
            </a:r>
            <a:r>
              <a:rPr sz="1400" b="1" dirty="0">
                <a:latin typeface="Arial"/>
                <a:cs typeface="Arial"/>
              </a:rPr>
              <a:t> </a:t>
            </a:r>
            <a:r>
              <a:rPr sz="1400" b="1" spc="-10" dirty="0">
                <a:latin typeface="Arial"/>
                <a:cs typeface="Arial"/>
              </a:rPr>
              <a:t>Kodu</a:t>
            </a:r>
            <a:endParaRPr sz="1400" dirty="0">
              <a:latin typeface="Arial"/>
              <a:cs typeface="Arial"/>
            </a:endParaRPr>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4875" y="589597"/>
            <a:ext cx="6983725" cy="444352"/>
          </a:xfrm>
          <a:prstGeom prst="rect">
            <a:avLst/>
          </a:prstGeom>
        </p:spPr>
        <p:txBody>
          <a:bodyPr vert="horz" wrap="square" lIns="0" tIns="13335" rIns="0" bIns="0" rtlCol="0">
            <a:spAutoFit/>
          </a:bodyPr>
          <a:lstStyle/>
          <a:p>
            <a:pPr marL="12700">
              <a:lnSpc>
                <a:spcPct val="100000"/>
              </a:lnSpc>
              <a:spcBef>
                <a:spcPts val="105"/>
              </a:spcBef>
              <a:tabLst>
                <a:tab pos="1752600" algn="l"/>
              </a:tabLst>
            </a:pPr>
            <a:r>
              <a:rPr sz="2800" b="1" spc="-85" dirty="0" err="1">
                <a:latin typeface="Arial"/>
                <a:cs typeface="Arial"/>
              </a:rPr>
              <a:t>Genişletilmiş</a:t>
            </a:r>
            <a:r>
              <a:rPr sz="2800" b="1" spc="5" dirty="0">
                <a:latin typeface="Arial"/>
                <a:cs typeface="Arial"/>
              </a:rPr>
              <a:t> </a:t>
            </a:r>
            <a:r>
              <a:rPr sz="2800" b="1" dirty="0">
                <a:latin typeface="Arial"/>
                <a:cs typeface="Arial"/>
              </a:rPr>
              <a:t>(</a:t>
            </a:r>
            <a:r>
              <a:rPr sz="2800" b="1" spc="-70" dirty="0">
                <a:latin typeface="Arial"/>
                <a:cs typeface="Arial"/>
              </a:rPr>
              <a:t>Extended </a:t>
            </a:r>
            <a:r>
              <a:rPr sz="2800" b="1" dirty="0">
                <a:latin typeface="Arial"/>
                <a:cs typeface="Arial"/>
              </a:rPr>
              <a:t>) </a:t>
            </a:r>
            <a:r>
              <a:rPr sz="2800" b="1" spc="-35" dirty="0">
                <a:latin typeface="Arial"/>
                <a:cs typeface="Arial"/>
              </a:rPr>
              <a:t>BNF</a:t>
            </a:r>
            <a:r>
              <a:rPr sz="2800" b="1" spc="-5" dirty="0">
                <a:latin typeface="Arial"/>
                <a:cs typeface="Arial"/>
              </a:rPr>
              <a:t> </a:t>
            </a:r>
            <a:r>
              <a:rPr sz="2800" b="1" spc="-20" dirty="0">
                <a:latin typeface="Arial"/>
                <a:cs typeface="Arial"/>
              </a:rPr>
              <a:t>(EBNF)</a:t>
            </a:r>
            <a:endParaRPr sz="2800" dirty="0">
              <a:latin typeface="Arial"/>
              <a:cs typeface="Arial"/>
            </a:endParaRPr>
          </a:p>
        </p:txBody>
      </p:sp>
      <p:sp>
        <p:nvSpPr>
          <p:cNvPr id="3" name="object 3"/>
          <p:cNvSpPr txBox="1"/>
          <p:nvPr/>
        </p:nvSpPr>
        <p:spPr>
          <a:xfrm>
            <a:off x="941075" y="1297749"/>
            <a:ext cx="7669525" cy="664926"/>
          </a:xfrm>
          <a:prstGeom prst="rect">
            <a:avLst/>
          </a:prstGeom>
        </p:spPr>
        <p:txBody>
          <a:bodyPr vert="horz" wrap="square" lIns="0" tIns="95250" rIns="0" bIns="0" rtlCol="0">
            <a:spAutoFit/>
          </a:bodyPr>
          <a:lstStyle/>
          <a:p>
            <a:pPr marL="393065" marR="5080" indent="-381000">
              <a:lnSpc>
                <a:spcPct val="77400"/>
              </a:lnSpc>
              <a:spcBef>
                <a:spcPts val="750"/>
              </a:spcBef>
              <a:buFont typeface="Wingdings" panose="05000000000000000000" pitchFamily="2" charset="2"/>
              <a:buChar char="q"/>
            </a:pPr>
            <a:r>
              <a:rPr sz="2400" dirty="0">
                <a:solidFill>
                  <a:srgbClr val="253138"/>
                </a:solidFill>
                <a:latin typeface="Arial"/>
                <a:cs typeface="Arial"/>
              </a:rPr>
              <a:t>EBNF, </a:t>
            </a:r>
            <a:r>
              <a:rPr sz="2400" spc="-5" dirty="0">
                <a:solidFill>
                  <a:srgbClr val="253138"/>
                </a:solidFill>
                <a:latin typeface="Arial"/>
                <a:cs typeface="Arial"/>
              </a:rPr>
              <a:t>BNF'nin tanımlayıcı </a:t>
            </a:r>
            <a:r>
              <a:rPr sz="2400" dirty="0">
                <a:solidFill>
                  <a:srgbClr val="253138"/>
                </a:solidFill>
                <a:latin typeface="Arial"/>
                <a:cs typeface="Arial"/>
              </a:rPr>
              <a:t>gücünü </a:t>
            </a:r>
            <a:r>
              <a:rPr sz="2400" spc="-5" dirty="0">
                <a:solidFill>
                  <a:srgbClr val="253138"/>
                </a:solidFill>
                <a:latin typeface="Arial"/>
                <a:cs typeface="Arial"/>
              </a:rPr>
              <a:t>artırmaz; </a:t>
            </a:r>
            <a:r>
              <a:rPr sz="2400" dirty="0">
                <a:solidFill>
                  <a:srgbClr val="253138"/>
                </a:solidFill>
                <a:latin typeface="Arial"/>
                <a:cs typeface="Arial"/>
              </a:rPr>
              <a:t>sadece  okunabilirliğini </a:t>
            </a:r>
            <a:r>
              <a:rPr sz="2400" spc="-5" dirty="0">
                <a:solidFill>
                  <a:srgbClr val="253138"/>
                </a:solidFill>
                <a:latin typeface="Arial"/>
                <a:cs typeface="Arial"/>
              </a:rPr>
              <a:t>ve yazılabilirliğini</a:t>
            </a:r>
            <a:r>
              <a:rPr sz="2400" spc="10" dirty="0">
                <a:solidFill>
                  <a:srgbClr val="253138"/>
                </a:solidFill>
                <a:latin typeface="Arial"/>
                <a:cs typeface="Arial"/>
              </a:rPr>
              <a:t> </a:t>
            </a:r>
            <a:r>
              <a:rPr sz="2400" spc="-5" dirty="0">
                <a:solidFill>
                  <a:srgbClr val="253138"/>
                </a:solidFill>
                <a:latin typeface="Arial"/>
                <a:cs typeface="Arial"/>
              </a:rPr>
              <a:t>arttırırlar.</a:t>
            </a:r>
            <a:endParaRPr sz="2400" dirty="0">
              <a:latin typeface="Arial"/>
              <a:cs typeface="Arial"/>
            </a:endParaRPr>
          </a:p>
        </p:txBody>
      </p:sp>
      <p:sp>
        <p:nvSpPr>
          <p:cNvPr id="4" name="object 4"/>
          <p:cNvSpPr/>
          <p:nvPr/>
        </p:nvSpPr>
        <p:spPr>
          <a:xfrm>
            <a:off x="1133670" y="2110512"/>
            <a:ext cx="5899403" cy="455675"/>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790829" y="2808795"/>
            <a:ext cx="8353171" cy="566822"/>
          </a:xfrm>
          <a:prstGeom prst="rect">
            <a:avLst/>
          </a:prstGeom>
        </p:spPr>
        <p:txBody>
          <a:bodyPr vert="horz" wrap="square" lIns="0" tIns="12700" rIns="0" bIns="0" rtlCol="0">
            <a:spAutoFit/>
          </a:bodyPr>
          <a:lstStyle/>
          <a:p>
            <a:pPr marL="12700" marR="5080">
              <a:lnSpc>
                <a:spcPct val="100000"/>
              </a:lnSpc>
              <a:spcBef>
                <a:spcPts val="100"/>
              </a:spcBef>
            </a:pPr>
            <a:r>
              <a:rPr spc="-5" dirty="0">
                <a:latin typeface="Arial"/>
                <a:cs typeface="Arial"/>
              </a:rPr>
              <a:t>Durum 1: EBNF’de, </a:t>
            </a:r>
            <a:r>
              <a:rPr dirty="0">
                <a:latin typeface="Arial"/>
                <a:cs typeface="Arial"/>
              </a:rPr>
              <a:t>köşeli </a:t>
            </a:r>
            <a:r>
              <a:rPr spc="-5" dirty="0">
                <a:latin typeface="Arial"/>
                <a:cs typeface="Arial"/>
              </a:rPr>
              <a:t>parantezler </a:t>
            </a:r>
            <a:r>
              <a:rPr dirty="0">
                <a:latin typeface="Arial"/>
                <a:cs typeface="Arial"/>
              </a:rPr>
              <a:t>seçimlik </a:t>
            </a:r>
            <a:r>
              <a:rPr spc="-5" dirty="0">
                <a:latin typeface="Arial"/>
                <a:cs typeface="Arial"/>
              </a:rPr>
              <a:t>durumu </a:t>
            </a:r>
            <a:r>
              <a:rPr dirty="0">
                <a:latin typeface="Arial"/>
                <a:cs typeface="Arial"/>
              </a:rPr>
              <a:t>belirtir. </a:t>
            </a:r>
            <a:r>
              <a:rPr spc="-5" dirty="0">
                <a:latin typeface="Arial"/>
                <a:cs typeface="Arial"/>
              </a:rPr>
              <a:t>Kod </a:t>
            </a:r>
            <a:r>
              <a:rPr dirty="0">
                <a:latin typeface="Arial"/>
                <a:cs typeface="Arial"/>
              </a:rPr>
              <a:t>sağ taraflı </a:t>
            </a:r>
            <a:r>
              <a:rPr spc="-5" dirty="0">
                <a:latin typeface="Arial"/>
                <a:cs typeface="Arial"/>
              </a:rPr>
              <a:t>derivasyona (RHS) uygulanmalıd  Bu </a:t>
            </a:r>
            <a:r>
              <a:rPr dirty="0">
                <a:latin typeface="Arial"/>
                <a:cs typeface="Arial"/>
              </a:rPr>
              <a:t>kodun </a:t>
            </a:r>
            <a:r>
              <a:rPr spc="-5" dirty="0">
                <a:latin typeface="Arial"/>
                <a:cs typeface="Arial"/>
              </a:rPr>
              <a:t>BNF</a:t>
            </a:r>
            <a:r>
              <a:rPr spc="-40" dirty="0">
                <a:latin typeface="Arial"/>
                <a:cs typeface="Arial"/>
              </a:rPr>
              <a:t> </a:t>
            </a:r>
            <a:r>
              <a:rPr spc="-5" dirty="0">
                <a:latin typeface="Arial"/>
                <a:cs typeface="Arial"/>
              </a:rPr>
              <a:t>gösterimi:</a:t>
            </a:r>
            <a:endParaRPr dirty="0">
              <a:latin typeface="Arial"/>
              <a:cs typeface="Arial"/>
            </a:endParaRPr>
          </a:p>
        </p:txBody>
      </p:sp>
      <p:sp>
        <p:nvSpPr>
          <p:cNvPr id="6" name="object 6"/>
          <p:cNvSpPr/>
          <p:nvPr/>
        </p:nvSpPr>
        <p:spPr>
          <a:xfrm>
            <a:off x="2438400" y="3644292"/>
            <a:ext cx="3971556" cy="757684"/>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4875" y="589597"/>
            <a:ext cx="1851741" cy="444352"/>
          </a:xfrm>
          <a:prstGeom prst="rect">
            <a:avLst/>
          </a:prstGeom>
        </p:spPr>
        <p:txBody>
          <a:bodyPr vert="horz" wrap="square" lIns="0" tIns="13335" rIns="0" bIns="0" rtlCol="0">
            <a:spAutoFit/>
          </a:bodyPr>
          <a:lstStyle/>
          <a:p>
            <a:pPr marL="12700">
              <a:lnSpc>
                <a:spcPct val="100000"/>
              </a:lnSpc>
              <a:spcBef>
                <a:spcPts val="105"/>
              </a:spcBef>
            </a:pPr>
            <a:r>
              <a:rPr sz="2800" b="1" spc="-25" dirty="0">
                <a:latin typeface="Arial"/>
                <a:cs typeface="Arial"/>
              </a:rPr>
              <a:t>EBNF</a:t>
            </a:r>
            <a:endParaRPr sz="2800" dirty="0">
              <a:latin typeface="Arial"/>
              <a:cs typeface="Arial"/>
            </a:endParaRPr>
          </a:p>
        </p:txBody>
      </p:sp>
      <p:sp>
        <p:nvSpPr>
          <p:cNvPr id="3" name="object 3"/>
          <p:cNvSpPr txBox="1"/>
          <p:nvPr/>
        </p:nvSpPr>
        <p:spPr>
          <a:xfrm>
            <a:off x="941075" y="1158024"/>
            <a:ext cx="6507480" cy="756920"/>
          </a:xfrm>
          <a:prstGeom prst="rect">
            <a:avLst/>
          </a:prstGeom>
        </p:spPr>
        <p:txBody>
          <a:bodyPr vert="horz" wrap="square" lIns="0" tIns="12700" rIns="0" bIns="0" rtlCol="0">
            <a:spAutoFit/>
          </a:bodyPr>
          <a:lstStyle/>
          <a:p>
            <a:pPr marL="393700" marR="5080" indent="-381000">
              <a:lnSpc>
                <a:spcPct val="100000"/>
              </a:lnSpc>
              <a:spcBef>
                <a:spcPts val="100"/>
              </a:spcBef>
              <a:buFont typeface="Wingdings" panose="05000000000000000000" pitchFamily="2" charset="2"/>
              <a:buChar char="q"/>
            </a:pPr>
            <a:r>
              <a:rPr sz="2400" spc="-5" dirty="0">
                <a:solidFill>
                  <a:srgbClr val="253138"/>
                </a:solidFill>
                <a:latin typeface="Arial"/>
                <a:cs typeface="Arial"/>
              </a:rPr>
              <a:t>Durum 2: Tekrarlar </a:t>
            </a:r>
            <a:r>
              <a:rPr sz="2400" dirty="0">
                <a:solidFill>
                  <a:srgbClr val="253138"/>
                </a:solidFill>
                <a:latin typeface="Arial"/>
                <a:cs typeface="Arial"/>
              </a:rPr>
              <a:t>(0 </a:t>
            </a:r>
            <a:r>
              <a:rPr sz="2400" spc="-5" dirty="0">
                <a:solidFill>
                  <a:srgbClr val="253138"/>
                </a:solidFill>
                <a:latin typeface="Arial"/>
                <a:cs typeface="Arial"/>
              </a:rPr>
              <a:t>veya daha fazla tekrar)  </a:t>
            </a:r>
            <a:r>
              <a:rPr sz="2400" spc="-10" dirty="0">
                <a:solidFill>
                  <a:srgbClr val="253138"/>
                </a:solidFill>
                <a:latin typeface="Arial"/>
                <a:cs typeface="Arial"/>
              </a:rPr>
              <a:t>kıvırcık </a:t>
            </a:r>
            <a:r>
              <a:rPr sz="2400" spc="-5" dirty="0">
                <a:solidFill>
                  <a:srgbClr val="253138"/>
                </a:solidFill>
                <a:latin typeface="Arial"/>
                <a:cs typeface="Arial"/>
              </a:rPr>
              <a:t>parantez </a:t>
            </a:r>
            <a:r>
              <a:rPr sz="2400" dirty="0">
                <a:solidFill>
                  <a:srgbClr val="253138"/>
                </a:solidFill>
                <a:latin typeface="Arial"/>
                <a:cs typeface="Arial"/>
              </a:rPr>
              <a:t>{} </a:t>
            </a:r>
            <a:r>
              <a:rPr sz="2400" spc="-5" dirty="0">
                <a:solidFill>
                  <a:srgbClr val="253138"/>
                </a:solidFill>
                <a:latin typeface="Arial"/>
                <a:cs typeface="Arial"/>
              </a:rPr>
              <a:t>içine</a:t>
            </a:r>
            <a:r>
              <a:rPr sz="2400" spc="45" dirty="0">
                <a:solidFill>
                  <a:srgbClr val="253138"/>
                </a:solidFill>
                <a:latin typeface="Arial"/>
                <a:cs typeface="Arial"/>
              </a:rPr>
              <a:t> </a:t>
            </a:r>
            <a:r>
              <a:rPr sz="2400" spc="-5" dirty="0">
                <a:solidFill>
                  <a:srgbClr val="253138"/>
                </a:solidFill>
                <a:latin typeface="Arial"/>
                <a:cs typeface="Arial"/>
              </a:rPr>
              <a:t>yerleştirilir</a:t>
            </a:r>
            <a:endParaRPr sz="2400" dirty="0">
              <a:latin typeface="Arial"/>
              <a:cs typeface="Arial"/>
            </a:endParaRPr>
          </a:p>
        </p:txBody>
      </p:sp>
      <p:sp>
        <p:nvSpPr>
          <p:cNvPr id="4" name="object 4"/>
          <p:cNvSpPr txBox="1"/>
          <p:nvPr/>
        </p:nvSpPr>
        <p:spPr>
          <a:xfrm>
            <a:off x="941075" y="2730373"/>
            <a:ext cx="7081520" cy="756920"/>
          </a:xfrm>
          <a:prstGeom prst="rect">
            <a:avLst/>
          </a:prstGeom>
        </p:spPr>
        <p:txBody>
          <a:bodyPr vert="horz" wrap="square" lIns="0" tIns="12700" rIns="0" bIns="0" rtlCol="0">
            <a:spAutoFit/>
          </a:bodyPr>
          <a:lstStyle/>
          <a:p>
            <a:pPr marL="393700" marR="5080" indent="-381000">
              <a:lnSpc>
                <a:spcPct val="100000"/>
              </a:lnSpc>
              <a:spcBef>
                <a:spcPts val="100"/>
              </a:spcBef>
              <a:buFont typeface="Wingdings" panose="05000000000000000000" pitchFamily="2" charset="2"/>
              <a:buChar char="q"/>
            </a:pPr>
            <a:r>
              <a:rPr sz="2400" spc="-5" dirty="0">
                <a:solidFill>
                  <a:srgbClr val="253138"/>
                </a:solidFill>
                <a:latin typeface="Arial"/>
                <a:cs typeface="Arial"/>
              </a:rPr>
              <a:t>Durum 3: Sağ tarafların alternatif </a:t>
            </a:r>
            <a:r>
              <a:rPr sz="2400" spc="-10" dirty="0">
                <a:solidFill>
                  <a:srgbClr val="253138"/>
                </a:solidFill>
                <a:latin typeface="Arial"/>
                <a:cs typeface="Arial"/>
              </a:rPr>
              <a:t>kısımları </a:t>
            </a:r>
            <a:r>
              <a:rPr sz="2400" spc="-5" dirty="0">
                <a:solidFill>
                  <a:srgbClr val="253138"/>
                </a:solidFill>
                <a:latin typeface="Arial"/>
                <a:cs typeface="Arial"/>
              </a:rPr>
              <a:t>normal  parantezler </a:t>
            </a:r>
            <a:r>
              <a:rPr sz="2400" spc="-10" dirty="0">
                <a:solidFill>
                  <a:srgbClr val="253138"/>
                </a:solidFill>
                <a:latin typeface="Arial"/>
                <a:cs typeface="Arial"/>
              </a:rPr>
              <a:t>arasına </a:t>
            </a:r>
            <a:r>
              <a:rPr sz="2400" spc="-5" dirty="0">
                <a:solidFill>
                  <a:srgbClr val="253138"/>
                </a:solidFill>
                <a:latin typeface="Arial"/>
                <a:cs typeface="Arial"/>
              </a:rPr>
              <a:t>dikey çizgi (OR) </a:t>
            </a:r>
            <a:r>
              <a:rPr sz="2400" spc="-10" dirty="0">
                <a:solidFill>
                  <a:srgbClr val="253138"/>
                </a:solidFill>
                <a:latin typeface="Arial"/>
                <a:cs typeface="Arial"/>
              </a:rPr>
              <a:t>ile</a:t>
            </a:r>
            <a:r>
              <a:rPr sz="2400" spc="120" dirty="0">
                <a:solidFill>
                  <a:srgbClr val="253138"/>
                </a:solidFill>
                <a:latin typeface="Arial"/>
                <a:cs typeface="Arial"/>
              </a:rPr>
              <a:t> </a:t>
            </a:r>
            <a:r>
              <a:rPr sz="2400" spc="-10" dirty="0">
                <a:solidFill>
                  <a:srgbClr val="253138"/>
                </a:solidFill>
                <a:latin typeface="Arial"/>
                <a:cs typeface="Arial"/>
              </a:rPr>
              <a:t>ayrılarak</a:t>
            </a:r>
            <a:endParaRPr sz="2400" dirty="0">
              <a:latin typeface="Arial"/>
              <a:cs typeface="Arial"/>
            </a:endParaRPr>
          </a:p>
        </p:txBody>
      </p:sp>
      <p:sp>
        <p:nvSpPr>
          <p:cNvPr id="5" name="object 5"/>
          <p:cNvSpPr/>
          <p:nvPr/>
        </p:nvSpPr>
        <p:spPr>
          <a:xfrm>
            <a:off x="1891283" y="2040635"/>
            <a:ext cx="5056632" cy="542544"/>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990351" y="4179440"/>
            <a:ext cx="3491484" cy="403859"/>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086949" y="3886596"/>
            <a:ext cx="2727767" cy="989548"/>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877067" y="3635308"/>
            <a:ext cx="1633855" cy="372538"/>
          </a:xfrm>
          <a:prstGeom prst="rect">
            <a:avLst/>
          </a:prstGeom>
        </p:spPr>
        <p:txBody>
          <a:bodyPr vert="horz" wrap="square" lIns="0" tIns="155575" rIns="0" bIns="0" rtlCol="0">
            <a:spAutoFit/>
          </a:bodyPr>
          <a:lstStyle/>
          <a:p>
            <a:pPr marL="251460">
              <a:lnSpc>
                <a:spcPct val="100000"/>
              </a:lnSpc>
              <a:spcBef>
                <a:spcPts val="1225"/>
              </a:spcBef>
            </a:pPr>
            <a:r>
              <a:rPr sz="1400" b="1" spc="-10" dirty="0">
                <a:latin typeface="Arial"/>
                <a:cs typeface="Arial"/>
              </a:rPr>
              <a:t>EBNF</a:t>
            </a:r>
            <a:endParaRPr sz="1400" dirty="0">
              <a:latin typeface="Arial"/>
              <a:cs typeface="Arial"/>
            </a:endParaRPr>
          </a:p>
        </p:txBody>
      </p:sp>
      <p:sp>
        <p:nvSpPr>
          <p:cNvPr id="9" name="object 9"/>
          <p:cNvSpPr txBox="1"/>
          <p:nvPr/>
        </p:nvSpPr>
        <p:spPr>
          <a:xfrm>
            <a:off x="5086949" y="3582182"/>
            <a:ext cx="389890" cy="239395"/>
          </a:xfrm>
          <a:prstGeom prst="rect">
            <a:avLst/>
          </a:prstGeom>
        </p:spPr>
        <p:txBody>
          <a:bodyPr vert="horz" wrap="square" lIns="0" tIns="12700" rIns="0" bIns="0" rtlCol="0">
            <a:spAutoFit/>
          </a:bodyPr>
          <a:lstStyle/>
          <a:p>
            <a:pPr marL="12700">
              <a:lnSpc>
                <a:spcPct val="100000"/>
              </a:lnSpc>
              <a:spcBef>
                <a:spcPts val="100"/>
              </a:spcBef>
            </a:pPr>
            <a:r>
              <a:rPr sz="1400" b="1" spc="-10" dirty="0">
                <a:latin typeface="Arial"/>
                <a:cs typeface="Arial"/>
              </a:rPr>
              <a:t>BNF</a:t>
            </a:r>
            <a:endParaRPr sz="1400" dirty="0">
              <a:latin typeface="Arial"/>
              <a:cs typeface="Arial"/>
            </a:endParaRPr>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tr-TR" smtClean="0"/>
              <a:t>ÖZET: Genişletilmiş BNF</a:t>
            </a:r>
            <a:endParaRPr lang="en-US" smtClean="0"/>
          </a:p>
        </p:txBody>
      </p:sp>
      <p:sp>
        <p:nvSpPr>
          <p:cNvPr id="67587" name="Rectangle 3"/>
          <p:cNvSpPr>
            <a:spLocks noGrp="1" noChangeArrowheads="1"/>
          </p:cNvSpPr>
          <p:nvPr>
            <p:ph type="body" idx="1"/>
          </p:nvPr>
        </p:nvSpPr>
        <p:spPr/>
        <p:txBody>
          <a:bodyPr/>
          <a:lstStyle/>
          <a:p>
            <a:pPr>
              <a:lnSpc>
                <a:spcPct val="90000"/>
              </a:lnSpc>
            </a:pPr>
            <a:r>
              <a:rPr lang="tr-TR" sz="1800"/>
              <a:t>EBNF‘de yer alan [ ],{ } ve | sembolleri, gösterimi kısaltmaya yarayan metasembollerdir.</a:t>
            </a:r>
            <a:endParaRPr lang="en-US" sz="1800">
              <a:latin typeface="Courier New" pitchFamily="49" charset="0"/>
            </a:endParaRPr>
          </a:p>
        </p:txBody>
      </p:sp>
      <p:pic>
        <p:nvPicPr>
          <p:cNvPr id="68610" name="Picture 2"/>
          <p:cNvPicPr>
            <a:picLocks noChangeAspect="1" noChangeArrowheads="1"/>
          </p:cNvPicPr>
          <p:nvPr/>
        </p:nvPicPr>
        <p:blipFill>
          <a:blip r:embed="rId2"/>
          <a:srcRect/>
          <a:stretch>
            <a:fillRect/>
          </a:stretch>
        </p:blipFill>
        <p:spPr bwMode="auto">
          <a:xfrm>
            <a:off x="2519362" y="1933575"/>
            <a:ext cx="3835004" cy="2466975"/>
          </a:xfrm>
          <a:prstGeom prst="rect">
            <a:avLst/>
          </a:prstGeom>
          <a:ln>
            <a:noFill/>
          </a:ln>
          <a:effectLst>
            <a:outerShdw blurRad="190500" algn="tl" rotWithShape="0">
              <a:srgbClr val="000000">
                <a:alpha val="70000"/>
              </a:srgbClr>
            </a:outerShdw>
          </a:effectLst>
          <a:extLst/>
        </p:spPr>
      </p:pic>
      <p:sp>
        <p:nvSpPr>
          <p:cNvPr id="6" name="5 Slayt Numarası Yer Tutucusu"/>
          <p:cNvSpPr>
            <a:spLocks noGrp="1"/>
          </p:cNvSpPr>
          <p:nvPr>
            <p:ph type="sldNum" sz="quarter" idx="11"/>
          </p:nvPr>
        </p:nvSpPr>
        <p:spPr/>
        <p:txBody>
          <a:bodyPr/>
          <a:lstStyle/>
          <a:p>
            <a:pPr>
              <a:defRPr/>
            </a:pPr>
            <a:fld id="{5B99A04F-863B-445F-8608-5B70159109A5}" type="slidenum">
              <a:rPr lang="en-US"/>
              <a:pPr>
                <a:defRPr/>
              </a:pPr>
              <a:t>57</a:t>
            </a:fld>
            <a:endParaRPr lang="en-US" dirty="0"/>
          </a:p>
        </p:txBody>
      </p:sp>
    </p:spTree>
    <p:extLst>
      <p:ext uri="{BB962C8B-B14F-4D97-AF65-F5344CB8AC3E}">
        <p14:creationId xmlns:p14="http://schemas.microsoft.com/office/powerpoint/2010/main" val="6245712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310027"/>
            <a:ext cx="5531352" cy="444352"/>
          </a:xfrm>
          <a:prstGeom prst="rect">
            <a:avLst/>
          </a:prstGeom>
        </p:spPr>
        <p:txBody>
          <a:bodyPr vert="horz" wrap="square" lIns="0" tIns="13335" rIns="0" bIns="0" rtlCol="0">
            <a:spAutoFit/>
          </a:bodyPr>
          <a:lstStyle/>
          <a:p>
            <a:pPr marL="12700">
              <a:lnSpc>
                <a:spcPct val="100000"/>
              </a:lnSpc>
              <a:spcBef>
                <a:spcPts val="105"/>
              </a:spcBef>
            </a:pPr>
            <a:r>
              <a:rPr sz="2800" b="1" spc="-35" dirty="0">
                <a:latin typeface="Arial"/>
                <a:cs typeface="Arial"/>
              </a:rPr>
              <a:t>BNF </a:t>
            </a:r>
            <a:r>
              <a:rPr sz="2800" b="1" spc="-55" dirty="0">
                <a:latin typeface="Arial"/>
                <a:cs typeface="Arial"/>
              </a:rPr>
              <a:t>ve </a:t>
            </a:r>
            <a:r>
              <a:rPr sz="2800" b="1" spc="-25" dirty="0">
                <a:latin typeface="Arial"/>
                <a:cs typeface="Arial"/>
              </a:rPr>
              <a:t>EBNF</a:t>
            </a:r>
            <a:r>
              <a:rPr sz="2800" b="1" spc="20" dirty="0">
                <a:latin typeface="Arial"/>
                <a:cs typeface="Arial"/>
              </a:rPr>
              <a:t> </a:t>
            </a:r>
            <a:r>
              <a:rPr sz="2800" b="1" spc="-75" dirty="0">
                <a:latin typeface="Arial"/>
                <a:cs typeface="Arial"/>
              </a:rPr>
              <a:t>Örnekleri</a:t>
            </a:r>
            <a:endParaRPr sz="2800" dirty="0">
              <a:latin typeface="Arial"/>
              <a:cs typeface="Arial"/>
            </a:endParaRPr>
          </a:p>
        </p:txBody>
      </p:sp>
      <p:sp>
        <p:nvSpPr>
          <p:cNvPr id="3" name="object 3"/>
          <p:cNvSpPr/>
          <p:nvPr/>
        </p:nvSpPr>
        <p:spPr>
          <a:xfrm>
            <a:off x="1219200" y="824864"/>
            <a:ext cx="6629400" cy="17526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19200" y="2647950"/>
            <a:ext cx="6629400" cy="234543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tr-TR" smtClean="0"/>
              <a:t>Sözdizim Grafikleri</a:t>
            </a:r>
            <a:endParaRPr lang="en-US" smtClean="0"/>
          </a:p>
        </p:txBody>
      </p:sp>
      <p:sp>
        <p:nvSpPr>
          <p:cNvPr id="81923" name="Rectangle 3"/>
          <p:cNvSpPr>
            <a:spLocks noGrp="1" noChangeArrowheads="1"/>
          </p:cNvSpPr>
          <p:nvPr>
            <p:ph type="body" idx="1"/>
          </p:nvPr>
        </p:nvSpPr>
        <p:spPr/>
        <p:txBody>
          <a:bodyPr/>
          <a:lstStyle/>
          <a:p>
            <a:r>
              <a:rPr lang="tr-TR" sz="1800" dirty="0"/>
              <a:t>BNF ve </a:t>
            </a:r>
            <a:r>
              <a:rPr lang="tr-TR" sz="1800" dirty="0" err="1"/>
              <a:t>EBNF'teki</a:t>
            </a:r>
            <a:r>
              <a:rPr lang="tr-TR" sz="1800" dirty="0"/>
              <a:t> kurallar, ayrıştırma ağacı dışında </a:t>
            </a:r>
            <a:r>
              <a:rPr lang="tr-TR" sz="1800" b="1" dirty="0" err="1"/>
              <a:t>sözdizim</a:t>
            </a:r>
            <a:r>
              <a:rPr lang="tr-TR" sz="1800" b="1" dirty="0"/>
              <a:t> grafikleri</a:t>
            </a:r>
            <a:r>
              <a:rPr lang="tr-TR" sz="1800" i="1" dirty="0"/>
              <a:t> (</a:t>
            </a:r>
            <a:r>
              <a:rPr lang="tr-TR" sz="1800" i="1" dirty="0" err="1"/>
              <a:t>syntax</a:t>
            </a:r>
            <a:r>
              <a:rPr lang="tr-TR" sz="1800" i="1" dirty="0"/>
              <a:t> </a:t>
            </a:r>
            <a:r>
              <a:rPr lang="tr-TR" sz="1800" i="1" dirty="0" err="1"/>
              <a:t>graphs</a:t>
            </a:r>
            <a:r>
              <a:rPr lang="tr-TR" sz="1800" i="1" dirty="0"/>
              <a:t>) </a:t>
            </a:r>
            <a:r>
              <a:rPr lang="tr-TR" sz="1800" dirty="0"/>
              <a:t>ile de gösterilebilir. </a:t>
            </a:r>
            <a:r>
              <a:rPr lang="tr-TR" sz="1800" dirty="0" err="1"/>
              <a:t>Sözdizim</a:t>
            </a:r>
            <a:r>
              <a:rPr lang="tr-TR" sz="1800" dirty="0"/>
              <a:t> grafikleri, ilk olarak </a:t>
            </a:r>
            <a:r>
              <a:rPr lang="tr-TR" sz="1800" dirty="0" err="1"/>
              <a:t>Pascal'ın</a:t>
            </a:r>
            <a:r>
              <a:rPr lang="tr-TR" sz="1800" dirty="0"/>
              <a:t> gramerini açıklamak için kullanılmıştır. </a:t>
            </a:r>
            <a:r>
              <a:rPr lang="tr-TR" sz="1800" dirty="0" err="1"/>
              <a:t>BNF’ye</a:t>
            </a:r>
            <a:r>
              <a:rPr lang="tr-TR" sz="1800" dirty="0"/>
              <a:t> eşdeğer olarak düşünülmüştür.</a:t>
            </a:r>
          </a:p>
          <a:p>
            <a:r>
              <a:rPr lang="tr-TR" sz="1800" dirty="0" err="1"/>
              <a:t>Sözdizim</a:t>
            </a:r>
            <a:r>
              <a:rPr lang="tr-TR" sz="1800" dirty="0"/>
              <a:t> grafiklerinde kurallar, düğümleri semboller olan iki-yönlü yönlendirilmiş grafikler ile gösterilir. Grafikteki olası yollar, kuraldaki </a:t>
            </a:r>
            <a:r>
              <a:rPr lang="tr-TR" sz="1800" dirty="0" err="1"/>
              <a:t>terminal_olmayanı</a:t>
            </a:r>
            <a:r>
              <a:rPr lang="tr-TR" sz="1800" dirty="0"/>
              <a:t> tanımlayan olası sembol sıralarını göstermektedir. Terminal semboller oval düğümler ile, </a:t>
            </a:r>
            <a:r>
              <a:rPr lang="tr-TR" sz="1800" dirty="0" err="1"/>
              <a:t>terminal_olmayan</a:t>
            </a:r>
            <a:r>
              <a:rPr lang="tr-TR" sz="1800" dirty="0"/>
              <a:t> semboller ise </a:t>
            </a:r>
            <a:r>
              <a:rPr lang="tr-TR" sz="1800" dirty="0" err="1"/>
              <a:t>dikdörtgensel</a:t>
            </a:r>
            <a:r>
              <a:rPr lang="tr-TR" sz="1800" dirty="0"/>
              <a:t> düğümlerle gösterilmektedir.</a:t>
            </a:r>
          </a:p>
        </p:txBody>
      </p:sp>
      <p:sp>
        <p:nvSpPr>
          <p:cNvPr id="5" name="4 Slayt Numarası Yer Tutucusu"/>
          <p:cNvSpPr>
            <a:spLocks noGrp="1"/>
          </p:cNvSpPr>
          <p:nvPr>
            <p:ph type="sldNum" sz="quarter" idx="11"/>
          </p:nvPr>
        </p:nvSpPr>
        <p:spPr/>
        <p:txBody>
          <a:bodyPr/>
          <a:lstStyle/>
          <a:p>
            <a:pPr>
              <a:defRPr/>
            </a:pPr>
            <a:fld id="{2FC79DCD-E951-4A84-B2A4-C27EC32CC4B2}" type="slidenum">
              <a:rPr lang="en-US"/>
              <a:pPr>
                <a:defRPr/>
              </a:pPr>
              <a:t>59</a:t>
            </a:fld>
            <a:endParaRPr lang="en-US" dirty="0"/>
          </a:p>
        </p:txBody>
      </p:sp>
    </p:spTree>
    <p:extLst>
      <p:ext uri="{BB962C8B-B14F-4D97-AF65-F5344CB8AC3E}">
        <p14:creationId xmlns:p14="http://schemas.microsoft.com/office/powerpoint/2010/main" val="3582899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txBox="1">
            <a:spLocks noChangeArrowheads="1"/>
          </p:cNvSpPr>
          <p:nvPr/>
        </p:nvSpPr>
        <p:spPr bwMode="auto">
          <a:xfrm>
            <a:off x="1600200" y="1131094"/>
            <a:ext cx="6115050" cy="3600450"/>
          </a:xfrm>
          <a:prstGeom prst="rect">
            <a:avLst/>
          </a:prstGeom>
          <a:noFill/>
          <a:ln w="9525">
            <a:noFill/>
            <a:miter lim="800000"/>
            <a:headEnd/>
            <a:tailEnd/>
          </a:ln>
        </p:spPr>
        <p:txBody>
          <a:bodyPr/>
          <a:lstStyle/>
          <a:p>
            <a:pPr marL="257175" indent="-257175">
              <a:spcBef>
                <a:spcPct val="20000"/>
              </a:spcBef>
              <a:buFontTx/>
              <a:buChar char="•"/>
            </a:pPr>
            <a:r>
              <a:rPr lang="en-US" sz="1350" dirty="0" err="1">
                <a:latin typeface="Lucida Sans Unicode" pitchFamily="34" charset="0"/>
              </a:rPr>
              <a:t>Sözdizim</a:t>
            </a:r>
            <a:r>
              <a:rPr lang="en-US" sz="1350" dirty="0">
                <a:latin typeface="Lucida Sans Unicode" pitchFamily="34" charset="0"/>
              </a:rPr>
              <a:t> </a:t>
            </a:r>
            <a:r>
              <a:rPr lang="en-US" sz="1350" dirty="0" err="1">
                <a:latin typeface="Lucida Sans Unicode" pitchFamily="34" charset="0"/>
              </a:rPr>
              <a:t>ve</a:t>
            </a:r>
            <a:r>
              <a:rPr lang="en-US" sz="1350" dirty="0">
                <a:latin typeface="Lucida Sans Unicode" pitchFamily="34" charset="0"/>
              </a:rPr>
              <a:t> </a:t>
            </a:r>
            <a:r>
              <a:rPr lang="en-US" sz="1350" dirty="0" err="1">
                <a:latin typeface="Lucida Sans Unicode" pitchFamily="34" charset="0"/>
              </a:rPr>
              <a:t>anlam</a:t>
            </a:r>
            <a:r>
              <a:rPr lang="en-US" sz="1350" dirty="0">
                <a:latin typeface="Lucida Sans Unicode" pitchFamily="34" charset="0"/>
              </a:rPr>
              <a:t> </a:t>
            </a:r>
            <a:r>
              <a:rPr lang="en-US" sz="1350" dirty="0" err="1">
                <a:latin typeface="Lucida Sans Unicode" pitchFamily="34" charset="0"/>
              </a:rPr>
              <a:t>arasındaki</a:t>
            </a:r>
            <a:r>
              <a:rPr lang="en-US" sz="1350" dirty="0">
                <a:latin typeface="Lucida Sans Unicode" pitchFamily="34" charset="0"/>
              </a:rPr>
              <a:t> </a:t>
            </a:r>
            <a:r>
              <a:rPr lang="en-US" sz="1350" dirty="0" err="1">
                <a:latin typeface="Lucida Sans Unicode" pitchFamily="34" charset="0"/>
              </a:rPr>
              <a:t>farkı</a:t>
            </a:r>
            <a:r>
              <a:rPr lang="en-US" sz="1350" dirty="0">
                <a:latin typeface="Lucida Sans Unicode" pitchFamily="34" charset="0"/>
              </a:rPr>
              <a:t>, </a:t>
            </a:r>
            <a:r>
              <a:rPr lang="en-US" sz="1350" dirty="0" err="1">
                <a:latin typeface="Lucida Sans Unicode" pitchFamily="34" charset="0"/>
              </a:rPr>
              <a:t>programlama</a:t>
            </a:r>
            <a:r>
              <a:rPr lang="en-US" sz="1350" dirty="0">
                <a:latin typeface="Lucida Sans Unicode" pitchFamily="34" charset="0"/>
              </a:rPr>
              <a:t> </a:t>
            </a:r>
            <a:r>
              <a:rPr lang="en-US" sz="1350" dirty="0" err="1">
                <a:latin typeface="Lucida Sans Unicode" pitchFamily="34" charset="0"/>
              </a:rPr>
              <a:t>dillerinden</a:t>
            </a:r>
            <a:r>
              <a:rPr lang="en-US" sz="1350" dirty="0">
                <a:latin typeface="Lucida Sans Unicode" pitchFamily="34" charset="0"/>
              </a:rPr>
              <a:t> </a:t>
            </a:r>
            <a:r>
              <a:rPr lang="en-US" sz="1350" dirty="0" err="1">
                <a:latin typeface="Lucida Sans Unicode" pitchFamily="34" charset="0"/>
              </a:rPr>
              <a:t>bağımsız</a:t>
            </a:r>
            <a:r>
              <a:rPr lang="tr-TR" sz="1350" dirty="0">
                <a:latin typeface="Lucida Sans Unicode" pitchFamily="34" charset="0"/>
              </a:rPr>
              <a:t> </a:t>
            </a:r>
            <a:r>
              <a:rPr lang="en-US" sz="1350" dirty="0" err="1">
                <a:latin typeface="Lucida Sans Unicode" pitchFamily="34" charset="0"/>
              </a:rPr>
              <a:t>olarak</a:t>
            </a:r>
            <a:r>
              <a:rPr lang="en-US" sz="1350" dirty="0">
                <a:latin typeface="Lucida Sans Unicode" pitchFamily="34" charset="0"/>
              </a:rPr>
              <a:t> </a:t>
            </a:r>
            <a:r>
              <a:rPr lang="en-US" sz="1350" dirty="0" err="1">
                <a:latin typeface="Lucida Sans Unicode" pitchFamily="34" charset="0"/>
              </a:rPr>
              <a:t>bir</a:t>
            </a:r>
            <a:r>
              <a:rPr lang="en-US" sz="1350" dirty="0">
                <a:latin typeface="Lucida Sans Unicode" pitchFamily="34" charset="0"/>
              </a:rPr>
              <a:t> </a:t>
            </a:r>
            <a:r>
              <a:rPr lang="en-US" sz="1350" dirty="0" err="1">
                <a:latin typeface="Lucida Sans Unicode" pitchFamily="34" charset="0"/>
              </a:rPr>
              <a:t>örnekle</a:t>
            </a:r>
            <a:r>
              <a:rPr lang="en-US" sz="1350" dirty="0">
                <a:latin typeface="Lucida Sans Unicode" pitchFamily="34" charset="0"/>
              </a:rPr>
              <a:t> </a:t>
            </a:r>
            <a:r>
              <a:rPr lang="en-US" sz="1350" dirty="0" err="1">
                <a:latin typeface="Lucida Sans Unicode" pitchFamily="34" charset="0"/>
              </a:rPr>
              <a:t>incelersek</a:t>
            </a:r>
            <a:r>
              <a:rPr lang="en-US" sz="1350" dirty="0">
                <a:latin typeface="Lucida Sans Unicode" pitchFamily="34" charset="0"/>
              </a:rPr>
              <a:t>:</a:t>
            </a:r>
          </a:p>
          <a:p>
            <a:pPr marL="257175" indent="-257175">
              <a:spcBef>
                <a:spcPct val="20000"/>
              </a:spcBef>
              <a:buFontTx/>
              <a:buChar char="•"/>
            </a:pPr>
            <a:r>
              <a:rPr lang="en-US" sz="1350" dirty="0" err="1">
                <a:latin typeface="Lucida Sans Unicode" pitchFamily="34" charset="0"/>
              </a:rPr>
              <a:t>Tarih</a:t>
            </a:r>
            <a:r>
              <a:rPr lang="en-US" sz="1350" dirty="0">
                <a:latin typeface="Lucida Sans Unicode" pitchFamily="34" charset="0"/>
              </a:rPr>
              <a:t> </a:t>
            </a:r>
            <a:r>
              <a:rPr lang="en-US" sz="1350" dirty="0" err="1">
                <a:latin typeface="Lucida Sans Unicode" pitchFamily="34" charset="0"/>
              </a:rPr>
              <a:t>gg.aa.yyyy</a:t>
            </a:r>
            <a:r>
              <a:rPr lang="en-US" sz="1350" dirty="0">
                <a:latin typeface="Lucida Sans Unicode" pitchFamily="34" charset="0"/>
              </a:rPr>
              <a:t> </a:t>
            </a:r>
            <a:r>
              <a:rPr lang="en-US" sz="1350" dirty="0" err="1">
                <a:latin typeface="Lucida Sans Unicode" pitchFamily="34" charset="0"/>
              </a:rPr>
              <a:t>şeklinde</a:t>
            </a:r>
            <a:r>
              <a:rPr lang="en-US" sz="1350" dirty="0">
                <a:latin typeface="Lucida Sans Unicode" pitchFamily="34" charset="0"/>
              </a:rPr>
              <a:t> </a:t>
            </a:r>
            <a:r>
              <a:rPr lang="en-US" sz="1350" dirty="0" err="1">
                <a:latin typeface="Lucida Sans Unicode" pitchFamily="34" charset="0"/>
              </a:rPr>
              <a:t>gösteriliyor</a:t>
            </a:r>
            <a:r>
              <a:rPr lang="en-US" sz="1350" dirty="0">
                <a:latin typeface="Lucida Sans Unicode" pitchFamily="34" charset="0"/>
              </a:rPr>
              <a:t> </a:t>
            </a:r>
            <a:r>
              <a:rPr lang="en-US" sz="1350" dirty="0" err="1">
                <a:latin typeface="Lucida Sans Unicode" pitchFamily="34" charset="0"/>
              </a:rPr>
              <a:t>olsun</a:t>
            </a:r>
            <a:r>
              <a:rPr lang="en-US" sz="1350" dirty="0">
                <a:latin typeface="Lucida Sans Unicode" pitchFamily="34" charset="0"/>
              </a:rPr>
              <a:t>.</a:t>
            </a:r>
            <a:endParaRPr lang="tr-TR" sz="1350" dirty="0">
              <a:latin typeface="Lucida Sans Unicode" pitchFamily="34" charset="0"/>
            </a:endParaRPr>
          </a:p>
          <a:p>
            <a:pPr marL="257175" indent="-257175">
              <a:spcBef>
                <a:spcPct val="20000"/>
              </a:spcBef>
              <a:buFontTx/>
              <a:buChar char="•"/>
            </a:pPr>
            <a:endParaRPr lang="tr-TR" sz="1350" dirty="0">
              <a:latin typeface="Lucida Sans Unicode" pitchFamily="34" charset="0"/>
            </a:endParaRPr>
          </a:p>
          <a:p>
            <a:pPr marL="257175" indent="-257175">
              <a:spcBef>
                <a:spcPct val="20000"/>
              </a:spcBef>
              <a:buFontTx/>
              <a:buChar char="•"/>
            </a:pPr>
            <a:endParaRPr lang="tr-TR" sz="1350" dirty="0">
              <a:latin typeface="Lucida Sans Unicode" pitchFamily="34" charset="0"/>
            </a:endParaRPr>
          </a:p>
          <a:p>
            <a:pPr marL="257175" indent="-257175">
              <a:spcBef>
                <a:spcPct val="20000"/>
              </a:spcBef>
              <a:buFontTx/>
              <a:buChar char="•"/>
            </a:pPr>
            <a:endParaRPr lang="tr-TR" sz="1350" dirty="0">
              <a:latin typeface="Lucida Sans Unicode" pitchFamily="34" charset="0"/>
            </a:endParaRPr>
          </a:p>
          <a:p>
            <a:pPr marL="257175" indent="-257175">
              <a:spcBef>
                <a:spcPct val="20000"/>
              </a:spcBef>
              <a:buFontTx/>
              <a:buChar char="•"/>
            </a:pPr>
            <a:r>
              <a:rPr lang="en-US" sz="1350" dirty="0" err="1">
                <a:latin typeface="Lucida Sans Unicode" pitchFamily="34" charset="0"/>
              </a:rPr>
              <a:t>Ayrıca</a:t>
            </a:r>
            <a:r>
              <a:rPr lang="en-US" sz="1350" dirty="0">
                <a:latin typeface="Lucida Sans Unicode" pitchFamily="34" charset="0"/>
              </a:rPr>
              <a:t> </a:t>
            </a:r>
            <a:r>
              <a:rPr lang="en-US" sz="1350" dirty="0" err="1">
                <a:latin typeface="Lucida Sans Unicode" pitchFamily="34" charset="0"/>
              </a:rPr>
              <a:t>sözdizimindeki</a:t>
            </a:r>
            <a:r>
              <a:rPr lang="en-US" sz="1350" dirty="0">
                <a:latin typeface="Lucida Sans Unicode" pitchFamily="34" charset="0"/>
              </a:rPr>
              <a:t> </a:t>
            </a:r>
            <a:r>
              <a:rPr lang="en-US" sz="1350" dirty="0" err="1">
                <a:latin typeface="Lucida Sans Unicode" pitchFamily="34" charset="0"/>
              </a:rPr>
              <a:t>küçük</a:t>
            </a:r>
            <a:r>
              <a:rPr lang="en-US" sz="1350" dirty="0">
                <a:latin typeface="Lucida Sans Unicode" pitchFamily="34" charset="0"/>
              </a:rPr>
              <a:t> </a:t>
            </a:r>
            <a:r>
              <a:rPr lang="en-US" sz="1350" dirty="0" err="1">
                <a:latin typeface="Lucida Sans Unicode" pitchFamily="34" charset="0"/>
              </a:rPr>
              <a:t>farklar</a:t>
            </a:r>
            <a:r>
              <a:rPr lang="en-US" sz="1350" dirty="0">
                <a:latin typeface="Lucida Sans Unicode" pitchFamily="34" charset="0"/>
              </a:rPr>
              <a:t> </a:t>
            </a:r>
            <a:r>
              <a:rPr lang="en-US" sz="1350" dirty="0" err="1">
                <a:latin typeface="Lucida Sans Unicode" pitchFamily="34" charset="0"/>
              </a:rPr>
              <a:t>anlamda</a:t>
            </a:r>
            <a:r>
              <a:rPr lang="en-US" sz="1350" dirty="0">
                <a:latin typeface="Lucida Sans Unicode" pitchFamily="34" charset="0"/>
              </a:rPr>
              <a:t> </a:t>
            </a:r>
            <a:r>
              <a:rPr lang="en-US" sz="1350" dirty="0" err="1">
                <a:latin typeface="Lucida Sans Unicode" pitchFamily="34" charset="0"/>
              </a:rPr>
              <a:t>büyük</a:t>
            </a:r>
            <a:r>
              <a:rPr lang="en-US" sz="1350" dirty="0">
                <a:latin typeface="Lucida Sans Unicode" pitchFamily="34" charset="0"/>
              </a:rPr>
              <a:t> </a:t>
            </a:r>
            <a:r>
              <a:rPr lang="en-US" sz="1350" dirty="0" err="1">
                <a:latin typeface="Lucida Sans Unicode" pitchFamily="34" charset="0"/>
              </a:rPr>
              <a:t>farklılıklara</a:t>
            </a:r>
            <a:r>
              <a:rPr lang="en-US" sz="1350" dirty="0">
                <a:latin typeface="Lucida Sans Unicode" pitchFamily="34" charset="0"/>
              </a:rPr>
              <a:t> </a:t>
            </a:r>
            <a:r>
              <a:rPr lang="en-US" sz="1350" dirty="0" err="1">
                <a:latin typeface="Lucida Sans Unicode" pitchFamily="34" charset="0"/>
              </a:rPr>
              <a:t>neden</a:t>
            </a:r>
            <a:r>
              <a:rPr lang="en-US" sz="1350" dirty="0">
                <a:latin typeface="Lucida Sans Unicode" pitchFamily="34" charset="0"/>
              </a:rPr>
              <a:t> </a:t>
            </a:r>
            <a:r>
              <a:rPr lang="en-US" sz="1350" dirty="0" err="1">
                <a:latin typeface="Lucida Sans Unicode" pitchFamily="34" charset="0"/>
              </a:rPr>
              <a:t>olabilir</a:t>
            </a:r>
            <a:r>
              <a:rPr lang="en-US" sz="1350" dirty="0">
                <a:latin typeface="Lucida Sans Unicode" pitchFamily="34" charset="0"/>
              </a:rPr>
              <a:t>. </a:t>
            </a:r>
            <a:r>
              <a:rPr lang="en-US" sz="1350" dirty="0" err="1">
                <a:latin typeface="Lucida Sans Unicode" pitchFamily="34" charset="0"/>
              </a:rPr>
              <a:t>Bunlara</a:t>
            </a:r>
            <a:r>
              <a:rPr lang="en-US" sz="1350" dirty="0">
                <a:latin typeface="Lucida Sans Unicode" pitchFamily="34" charset="0"/>
              </a:rPr>
              <a:t> </a:t>
            </a:r>
            <a:r>
              <a:rPr lang="en-US" sz="1350" dirty="0" err="1">
                <a:latin typeface="Lucida Sans Unicode" pitchFamily="34" charset="0"/>
              </a:rPr>
              <a:t>dikkat</a:t>
            </a:r>
            <a:r>
              <a:rPr lang="en-US" sz="1350" dirty="0">
                <a:latin typeface="Lucida Sans Unicode" pitchFamily="34" charset="0"/>
              </a:rPr>
              <a:t> </a:t>
            </a:r>
            <a:r>
              <a:rPr lang="en-US" sz="1350" dirty="0" err="1">
                <a:latin typeface="Lucida Sans Unicode" pitchFamily="34" charset="0"/>
              </a:rPr>
              <a:t>etmek</a:t>
            </a:r>
            <a:r>
              <a:rPr lang="en-US" sz="1350" dirty="0">
                <a:latin typeface="Lucida Sans Unicode" pitchFamily="34" charset="0"/>
              </a:rPr>
              <a:t> </a:t>
            </a:r>
            <a:r>
              <a:rPr lang="en-US" sz="1350" dirty="0" err="1">
                <a:latin typeface="Lucida Sans Unicode" pitchFamily="34" charset="0"/>
              </a:rPr>
              <a:t>gerekir</a:t>
            </a:r>
            <a:r>
              <a:rPr lang="en-US" sz="1350" dirty="0">
                <a:latin typeface="Lucida Sans Unicode" pitchFamily="34" charset="0"/>
              </a:rPr>
              <a:t>:</a:t>
            </a:r>
            <a:endParaRPr lang="tr-TR" sz="1350" dirty="0">
              <a:latin typeface="Lucida Sans Unicode" pitchFamily="34" charset="0"/>
            </a:endParaRPr>
          </a:p>
          <a:p>
            <a:pPr marL="257175" indent="-257175">
              <a:spcBef>
                <a:spcPct val="20000"/>
              </a:spcBef>
              <a:buFontTx/>
              <a:buChar char="•"/>
            </a:pPr>
            <a:r>
              <a:rPr lang="en-US" sz="1350" dirty="0">
                <a:latin typeface="Courier New" pitchFamily="49" charset="0"/>
                <a:cs typeface="Courier New" pitchFamily="49" charset="0"/>
              </a:rPr>
              <a:t>while (i&lt;10) </a:t>
            </a:r>
            <a:r>
              <a:rPr lang="tr-TR" sz="1350" dirty="0">
                <a:latin typeface="Courier New" pitchFamily="49" charset="0"/>
                <a:cs typeface="Courier New" pitchFamily="49" charset="0"/>
              </a:rPr>
              <a:t>		</a:t>
            </a:r>
            <a:r>
              <a:rPr lang="en-US" sz="1350" dirty="0">
                <a:latin typeface="Courier New" pitchFamily="49" charset="0"/>
                <a:cs typeface="Courier New" pitchFamily="49" charset="0"/>
              </a:rPr>
              <a:t>while (i&lt;10) </a:t>
            </a:r>
          </a:p>
          <a:p>
            <a:pPr marL="257175" indent="-257175">
              <a:spcBef>
                <a:spcPct val="20000"/>
              </a:spcBef>
            </a:pPr>
            <a:r>
              <a:rPr lang="tr-TR" sz="1350" dirty="0">
                <a:latin typeface="Courier New" pitchFamily="49" charset="0"/>
                <a:cs typeface="Courier New" pitchFamily="49" charset="0"/>
              </a:rPr>
              <a:t>  </a:t>
            </a:r>
            <a:r>
              <a:rPr lang="en-US" sz="1350" dirty="0">
                <a:latin typeface="Courier New" pitchFamily="49" charset="0"/>
                <a:cs typeface="Courier New" pitchFamily="49" charset="0"/>
              </a:rPr>
              <a:t>{ a[i]= ++i;}</a:t>
            </a:r>
            <a:r>
              <a:rPr lang="tr-TR" sz="1350" dirty="0">
                <a:latin typeface="Courier New" pitchFamily="49" charset="0"/>
                <a:cs typeface="Courier New" pitchFamily="49" charset="0"/>
              </a:rPr>
              <a:t>		</a:t>
            </a:r>
            <a:r>
              <a:rPr lang="en-US" sz="1350" dirty="0">
                <a:latin typeface="Courier New" pitchFamily="49" charset="0"/>
                <a:cs typeface="Courier New" pitchFamily="49" charset="0"/>
              </a:rPr>
              <a:t>{ a[i]= i++;}</a:t>
            </a:r>
          </a:p>
        </p:txBody>
      </p:sp>
      <p:pic>
        <p:nvPicPr>
          <p:cNvPr id="12291" name="Picture 2"/>
          <p:cNvPicPr>
            <a:picLocks noChangeAspect="1" noChangeArrowheads="1"/>
          </p:cNvPicPr>
          <p:nvPr/>
        </p:nvPicPr>
        <p:blipFill>
          <a:blip r:embed="rId2"/>
          <a:srcRect/>
          <a:stretch>
            <a:fillRect/>
          </a:stretch>
        </p:blipFill>
        <p:spPr bwMode="auto">
          <a:xfrm>
            <a:off x="2819400" y="1858565"/>
            <a:ext cx="2970610" cy="713185"/>
          </a:xfrm>
          <a:prstGeom prst="rect">
            <a:avLst/>
          </a:prstGeom>
          <a:noFill/>
          <a:ln w="9525">
            <a:noFill/>
            <a:miter lim="800000"/>
            <a:headEnd/>
            <a:tailEnd/>
          </a:ln>
        </p:spPr>
      </p:pic>
      <p:sp>
        <p:nvSpPr>
          <p:cNvPr id="12292" name="1 Başlık"/>
          <p:cNvSpPr>
            <a:spLocks noGrp="1"/>
          </p:cNvSpPr>
          <p:nvPr>
            <p:ph type="title"/>
          </p:nvPr>
        </p:nvSpPr>
        <p:spPr>
          <a:xfrm>
            <a:off x="1314450" y="114300"/>
            <a:ext cx="6686550" cy="857250"/>
          </a:xfrm>
        </p:spPr>
        <p:txBody>
          <a:bodyPr/>
          <a:lstStyle/>
          <a:p>
            <a:r>
              <a:rPr lang="tr-TR"/>
              <a:t>Sentaks (</a:t>
            </a:r>
            <a:r>
              <a:rPr lang="en-US"/>
              <a:t>Sözdizim</a:t>
            </a:r>
            <a:r>
              <a:rPr lang="tr-TR"/>
              <a:t>)</a:t>
            </a:r>
            <a:r>
              <a:rPr lang="en-US"/>
              <a:t> </a:t>
            </a:r>
            <a:r>
              <a:rPr lang="tr-TR"/>
              <a:t>ve</a:t>
            </a:r>
            <a:r>
              <a:rPr lang="en-US"/>
              <a:t> </a:t>
            </a:r>
            <a:r>
              <a:rPr lang="tr-TR"/>
              <a:t>Semantik (A</a:t>
            </a:r>
            <a:r>
              <a:rPr lang="en-US"/>
              <a:t>nlam</a:t>
            </a:r>
            <a:r>
              <a:rPr lang="tr-TR"/>
              <a:t>)</a:t>
            </a:r>
          </a:p>
        </p:txBody>
      </p:sp>
      <p:sp>
        <p:nvSpPr>
          <p:cNvPr id="6" name="5 Slayt Numarası Yer Tutucusu"/>
          <p:cNvSpPr>
            <a:spLocks noGrp="1"/>
          </p:cNvSpPr>
          <p:nvPr>
            <p:ph type="sldNum" sz="quarter" idx="11"/>
          </p:nvPr>
        </p:nvSpPr>
        <p:spPr/>
        <p:txBody>
          <a:bodyPr/>
          <a:lstStyle/>
          <a:p>
            <a:pPr>
              <a:defRPr/>
            </a:pPr>
            <a:fld id="{B244AE26-9350-4114-91F0-E98FA78674AC}" type="slidenum">
              <a:rPr lang="en-US"/>
              <a:pPr>
                <a:defRPr/>
              </a:pPr>
              <a:t>6</a:t>
            </a:fld>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4"/>
          <p:cNvPicPr>
            <a:picLocks noChangeAspect="1" noChangeArrowheads="1"/>
          </p:cNvPicPr>
          <p:nvPr/>
        </p:nvPicPr>
        <p:blipFill>
          <a:blip r:embed="rId2"/>
          <a:srcRect/>
          <a:stretch>
            <a:fillRect/>
          </a:stretch>
        </p:blipFill>
        <p:spPr bwMode="auto">
          <a:xfrm>
            <a:off x="2000250" y="1028700"/>
            <a:ext cx="5293519" cy="3636169"/>
          </a:xfrm>
          <a:prstGeom prst="rect">
            <a:avLst/>
          </a:prstGeom>
          <a:ln>
            <a:noFill/>
          </a:ln>
          <a:effectLst>
            <a:outerShdw blurRad="292100" dist="139700" dir="2700000" algn="tl" rotWithShape="0">
              <a:srgbClr val="333333">
                <a:alpha val="65000"/>
              </a:srgbClr>
            </a:outerShdw>
          </a:effectLst>
          <a:scene3d>
            <a:camera prst="orthographicFront"/>
            <a:lightRig rig="threePt" dir="t"/>
          </a:scene3d>
          <a:sp3d>
            <a:bevelT/>
          </a:sp3d>
        </p:spPr>
      </p:pic>
      <p:sp>
        <p:nvSpPr>
          <p:cNvPr id="82947" name="Rectangle 2"/>
          <p:cNvSpPr>
            <a:spLocks noGrp="1" noChangeArrowheads="1"/>
          </p:cNvSpPr>
          <p:nvPr>
            <p:ph type="title"/>
          </p:nvPr>
        </p:nvSpPr>
        <p:spPr/>
        <p:txBody>
          <a:bodyPr/>
          <a:lstStyle/>
          <a:p>
            <a:r>
              <a:rPr lang="tr-TR" smtClean="0"/>
              <a:t>Sözdizim Grafikleri</a:t>
            </a:r>
            <a:endParaRPr lang="en-US" smtClean="0"/>
          </a:p>
        </p:txBody>
      </p:sp>
      <p:sp>
        <p:nvSpPr>
          <p:cNvPr id="5" name="4 Slayt Numarası Yer Tutucusu"/>
          <p:cNvSpPr>
            <a:spLocks noGrp="1"/>
          </p:cNvSpPr>
          <p:nvPr>
            <p:ph type="sldNum" sz="quarter" idx="11"/>
          </p:nvPr>
        </p:nvSpPr>
        <p:spPr/>
        <p:txBody>
          <a:bodyPr/>
          <a:lstStyle/>
          <a:p>
            <a:pPr>
              <a:defRPr/>
            </a:pPr>
            <a:fld id="{FEFF7AB6-E2EC-4ECC-9E39-FEA3C00045A2}" type="slidenum">
              <a:rPr lang="en-US"/>
              <a:pPr>
                <a:defRPr/>
              </a:pPr>
              <a:t>60</a:t>
            </a:fld>
            <a:endParaRPr lang="en-US" dirty="0"/>
          </a:p>
        </p:txBody>
      </p:sp>
    </p:spTree>
    <p:extLst>
      <p:ext uri="{BB962C8B-B14F-4D97-AF65-F5344CB8AC3E}">
        <p14:creationId xmlns:p14="http://schemas.microsoft.com/office/powerpoint/2010/main" val="422095181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tr-TR" smtClean="0"/>
              <a:t>Sözdizim Grafikleri</a:t>
            </a:r>
            <a:endParaRPr lang="en-US" smtClean="0"/>
          </a:p>
        </p:txBody>
      </p:sp>
      <p:sp>
        <p:nvSpPr>
          <p:cNvPr id="83971" name="Rectangle 3"/>
          <p:cNvSpPr>
            <a:spLocks noGrp="1" noChangeArrowheads="1"/>
          </p:cNvSpPr>
          <p:nvPr>
            <p:ph type="body" idx="1"/>
          </p:nvPr>
        </p:nvSpPr>
        <p:spPr/>
        <p:txBody>
          <a:bodyPr/>
          <a:lstStyle/>
          <a:p>
            <a:r>
              <a:rPr lang="tr-TR" sz="1800"/>
              <a:t>Şekilde C'deki </a:t>
            </a:r>
            <a:r>
              <a:rPr lang="tr-TR" sz="1800" i="1"/>
              <a:t>if -then -else</a:t>
            </a:r>
            <a:r>
              <a:rPr lang="tr-TR" sz="1800"/>
              <a:t> deyiminin sözdizim grafiği görülmektedir.</a:t>
            </a:r>
          </a:p>
        </p:txBody>
      </p:sp>
      <p:pic>
        <p:nvPicPr>
          <p:cNvPr id="2" name="Picture 2"/>
          <p:cNvPicPr>
            <a:picLocks noChangeAspect="1" noChangeArrowheads="1"/>
          </p:cNvPicPr>
          <p:nvPr/>
        </p:nvPicPr>
        <p:blipFill>
          <a:blip r:embed="rId2"/>
          <a:srcRect/>
          <a:stretch>
            <a:fillRect/>
          </a:stretch>
        </p:blipFill>
        <p:spPr bwMode="auto">
          <a:xfrm>
            <a:off x="1693069" y="2139554"/>
            <a:ext cx="6079331" cy="1435894"/>
          </a:xfrm>
          <a:prstGeom prst="rect">
            <a:avLst/>
          </a:prstGeom>
          <a:ln>
            <a:noFill/>
          </a:ln>
          <a:effectLst>
            <a:outerShdw blurRad="292100" dist="139700" dir="2700000" algn="tl" rotWithShape="0">
              <a:srgbClr val="333333">
                <a:alpha val="65000"/>
              </a:srgbClr>
            </a:outerShdw>
          </a:effectLst>
          <a:extLst/>
        </p:spPr>
      </p:pic>
      <p:sp>
        <p:nvSpPr>
          <p:cNvPr id="6" name="5 Slayt Numarası Yer Tutucusu"/>
          <p:cNvSpPr>
            <a:spLocks noGrp="1"/>
          </p:cNvSpPr>
          <p:nvPr>
            <p:ph type="sldNum" sz="quarter" idx="11"/>
          </p:nvPr>
        </p:nvSpPr>
        <p:spPr/>
        <p:txBody>
          <a:bodyPr/>
          <a:lstStyle/>
          <a:p>
            <a:pPr>
              <a:defRPr/>
            </a:pPr>
            <a:fld id="{36C3929A-F94F-4ACD-848D-C88E2B9972FC}" type="slidenum">
              <a:rPr lang="en-US"/>
              <a:pPr>
                <a:defRPr/>
              </a:pPr>
              <a:t>61</a:t>
            </a:fld>
            <a:endParaRPr lang="en-US" dirty="0"/>
          </a:p>
        </p:txBody>
      </p:sp>
    </p:spTree>
    <p:extLst>
      <p:ext uri="{BB962C8B-B14F-4D97-AF65-F5344CB8AC3E}">
        <p14:creationId xmlns:p14="http://schemas.microsoft.com/office/powerpoint/2010/main" val="35303596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4874" y="589597"/>
            <a:ext cx="4011925" cy="444352"/>
          </a:xfrm>
          <a:prstGeom prst="rect">
            <a:avLst/>
          </a:prstGeom>
        </p:spPr>
        <p:txBody>
          <a:bodyPr vert="horz" wrap="square" lIns="0" tIns="13335" rIns="0" bIns="0" rtlCol="0">
            <a:spAutoFit/>
          </a:bodyPr>
          <a:lstStyle/>
          <a:p>
            <a:pPr marL="12700">
              <a:lnSpc>
                <a:spcPct val="100000"/>
              </a:lnSpc>
              <a:spcBef>
                <a:spcPts val="105"/>
              </a:spcBef>
            </a:pPr>
            <a:r>
              <a:rPr sz="2800" b="1" spc="-75" dirty="0">
                <a:latin typeface="Arial"/>
                <a:cs typeface="Arial"/>
              </a:rPr>
              <a:t>Öznitelik</a:t>
            </a:r>
            <a:r>
              <a:rPr sz="2800" b="1" spc="-50" dirty="0">
                <a:latin typeface="Arial"/>
                <a:cs typeface="Arial"/>
              </a:rPr>
              <a:t> </a:t>
            </a:r>
            <a:r>
              <a:rPr sz="2800" b="1" spc="-65" dirty="0">
                <a:latin typeface="Arial"/>
                <a:cs typeface="Arial"/>
              </a:rPr>
              <a:t>Grameri</a:t>
            </a:r>
            <a:endParaRPr sz="2800" dirty="0">
              <a:latin typeface="Arial"/>
              <a:cs typeface="Arial"/>
            </a:endParaRPr>
          </a:p>
        </p:txBody>
      </p:sp>
      <p:sp>
        <p:nvSpPr>
          <p:cNvPr id="3" name="object 3"/>
          <p:cNvSpPr txBox="1">
            <a:spLocks noGrp="1"/>
          </p:cNvSpPr>
          <p:nvPr>
            <p:ph idx="1"/>
          </p:nvPr>
        </p:nvSpPr>
        <p:spPr>
          <a:xfrm>
            <a:off x="457200" y="1200150"/>
            <a:ext cx="8126726" cy="3512884"/>
          </a:xfrm>
          <a:prstGeom prst="rect">
            <a:avLst/>
          </a:prstGeom>
        </p:spPr>
        <p:txBody>
          <a:bodyPr vert="horz" wrap="square" lIns="0" tIns="132206" rIns="0" bIns="0" rtlCol="0">
            <a:spAutoFit/>
          </a:bodyPr>
          <a:lstStyle/>
          <a:p>
            <a:pPr marL="851535" marR="71120" indent="-342900">
              <a:lnSpc>
                <a:spcPct val="78700"/>
              </a:lnSpc>
              <a:spcBef>
                <a:spcPts val="710"/>
              </a:spcBef>
              <a:buFont typeface="Wingdings" panose="05000000000000000000" pitchFamily="2" charset="2"/>
              <a:buChar char="q"/>
            </a:pPr>
            <a:r>
              <a:rPr sz="2000" spc="-5" dirty="0" err="1"/>
              <a:t>Bir</a:t>
            </a:r>
            <a:r>
              <a:rPr sz="2000" spc="-5" dirty="0"/>
              <a:t> öznitelik </a:t>
            </a:r>
            <a:r>
              <a:rPr sz="2000" dirty="0"/>
              <a:t>grameri, bağlamdan </a:t>
            </a:r>
            <a:r>
              <a:rPr sz="2000" spc="-5" dirty="0"/>
              <a:t>bağımsız </a:t>
            </a:r>
            <a:r>
              <a:rPr sz="2000" dirty="0"/>
              <a:t>gramerler </a:t>
            </a:r>
            <a:r>
              <a:rPr sz="2000" spc="-5" dirty="0"/>
              <a:t>ile  tanımlanamayan bir </a:t>
            </a:r>
            <a:r>
              <a:rPr sz="2000" dirty="0"/>
              <a:t>programlama </a:t>
            </a:r>
            <a:r>
              <a:rPr sz="2000" spc="-5" dirty="0"/>
              <a:t>dilinin yapısını tanımlamak  </a:t>
            </a:r>
            <a:r>
              <a:rPr sz="2000" dirty="0"/>
              <a:t>için </a:t>
            </a:r>
            <a:r>
              <a:rPr sz="2000" spc="-5" dirty="0"/>
              <a:t>kullanılan </a:t>
            </a:r>
            <a:r>
              <a:rPr sz="2000" spc="-5" dirty="0" err="1"/>
              <a:t>bir</a:t>
            </a:r>
            <a:r>
              <a:rPr sz="2000" spc="-25" dirty="0"/>
              <a:t> </a:t>
            </a:r>
            <a:r>
              <a:rPr sz="2000" spc="-5" dirty="0" err="1"/>
              <a:t>araçtır</a:t>
            </a:r>
            <a:endParaRPr lang="tr-TR" sz="2000" dirty="0">
              <a:latin typeface="DejaVu Serif"/>
            </a:endParaRPr>
          </a:p>
          <a:p>
            <a:pPr marL="851535" marR="71120" indent="-342900">
              <a:lnSpc>
                <a:spcPct val="78700"/>
              </a:lnSpc>
              <a:spcBef>
                <a:spcPts val="710"/>
              </a:spcBef>
              <a:buFont typeface="Wingdings" panose="05000000000000000000" pitchFamily="2" charset="2"/>
              <a:buChar char="q"/>
            </a:pPr>
            <a:r>
              <a:rPr sz="2000" spc="-5" dirty="0" err="1"/>
              <a:t>Bir</a:t>
            </a:r>
            <a:r>
              <a:rPr sz="2000" spc="-5" dirty="0"/>
              <a:t> öznitelik </a:t>
            </a:r>
            <a:r>
              <a:rPr sz="2000" dirty="0"/>
              <a:t>grameri, bağlamdan </a:t>
            </a:r>
            <a:r>
              <a:rPr sz="2000" spc="-5" dirty="0"/>
              <a:t>bağımsız bir dilbilgisinin </a:t>
            </a:r>
            <a:r>
              <a:rPr sz="2000" spc="-5" dirty="0" err="1"/>
              <a:t>bir</a:t>
            </a:r>
            <a:r>
              <a:rPr sz="2000" spc="-5" dirty="0"/>
              <a:t>  </a:t>
            </a:r>
            <a:r>
              <a:rPr sz="2000" spc="-5" dirty="0" err="1"/>
              <a:t>uzantısıdır</a:t>
            </a:r>
            <a:endParaRPr lang="tr-TR" sz="2000" dirty="0">
              <a:latin typeface="DejaVu Serif"/>
            </a:endParaRPr>
          </a:p>
          <a:p>
            <a:pPr marL="851535" marR="71120" indent="-342900">
              <a:lnSpc>
                <a:spcPct val="78700"/>
              </a:lnSpc>
              <a:spcBef>
                <a:spcPts val="710"/>
              </a:spcBef>
              <a:buFont typeface="Wingdings" panose="05000000000000000000" pitchFamily="2" charset="2"/>
              <a:buChar char="q"/>
            </a:pPr>
            <a:r>
              <a:rPr sz="2000" spc="-5" dirty="0" err="1"/>
              <a:t>Uzantı</a:t>
            </a:r>
            <a:r>
              <a:rPr sz="2000" spc="-5" dirty="0"/>
              <a:t>, tür uyumluluğu </a:t>
            </a:r>
            <a:r>
              <a:rPr sz="2000" dirty="0"/>
              <a:t>gibi </a:t>
            </a:r>
            <a:r>
              <a:rPr sz="2000" spc="-5" dirty="0"/>
              <a:t>belirli dil kurallarının </a:t>
            </a:r>
            <a:r>
              <a:rPr sz="2000" dirty="0"/>
              <a:t>uygun  şekilde </a:t>
            </a:r>
            <a:r>
              <a:rPr sz="2000" spc="-5" dirty="0"/>
              <a:t>tanımlanmasına </a:t>
            </a:r>
            <a:r>
              <a:rPr sz="2000" dirty="0" err="1"/>
              <a:t>izin</a:t>
            </a:r>
            <a:r>
              <a:rPr sz="2000" spc="-50" dirty="0"/>
              <a:t> </a:t>
            </a:r>
            <a:r>
              <a:rPr sz="2000" spc="-5" dirty="0" err="1"/>
              <a:t>verir</a:t>
            </a:r>
            <a:endParaRPr lang="tr-TR" sz="2000" dirty="0">
              <a:latin typeface="DejaVu Serif"/>
            </a:endParaRPr>
          </a:p>
          <a:p>
            <a:pPr marL="851535" marR="71120" indent="-342900">
              <a:lnSpc>
                <a:spcPct val="78700"/>
              </a:lnSpc>
              <a:spcBef>
                <a:spcPts val="710"/>
              </a:spcBef>
              <a:buFont typeface="Wingdings" panose="05000000000000000000" pitchFamily="2" charset="2"/>
              <a:buChar char="q"/>
            </a:pPr>
            <a:r>
              <a:rPr sz="2000" dirty="0" err="1"/>
              <a:t>Öznitelik</a:t>
            </a:r>
            <a:r>
              <a:rPr sz="2000" dirty="0"/>
              <a:t> gramerini </a:t>
            </a:r>
            <a:r>
              <a:rPr sz="2000" spc="-5" dirty="0"/>
              <a:t>tanımlayabilmek </a:t>
            </a:r>
            <a:r>
              <a:rPr sz="2000" dirty="0"/>
              <a:t>için </a:t>
            </a:r>
            <a:r>
              <a:rPr sz="2000" b="1" dirty="0">
                <a:latin typeface="Arial"/>
                <a:cs typeface="Arial"/>
              </a:rPr>
              <a:t>statik </a:t>
            </a:r>
            <a:r>
              <a:rPr sz="2000" b="1" spc="-5" dirty="0">
                <a:latin typeface="Arial"/>
                <a:cs typeface="Arial"/>
              </a:rPr>
              <a:t>anlambilim </a:t>
            </a:r>
            <a:r>
              <a:rPr sz="2000" spc="-10" dirty="0"/>
              <a:t>ve  </a:t>
            </a:r>
            <a:r>
              <a:rPr sz="2000" b="1" dirty="0">
                <a:latin typeface="Arial"/>
                <a:cs typeface="Arial"/>
              </a:rPr>
              <a:t>statik anlam kontrolü </a:t>
            </a:r>
            <a:r>
              <a:rPr sz="2000" b="1" spc="-5" dirty="0">
                <a:latin typeface="Arial"/>
                <a:cs typeface="Arial"/>
              </a:rPr>
              <a:t>(derleyici tasarımı) </a:t>
            </a:r>
            <a:r>
              <a:rPr sz="2000" spc="-5" dirty="0"/>
              <a:t>kavramlarının  tanımına </a:t>
            </a:r>
            <a:r>
              <a:rPr sz="2000" spc="-5" dirty="0" err="1"/>
              <a:t>ihtiyaç</a:t>
            </a:r>
            <a:r>
              <a:rPr sz="2000" spc="-15" dirty="0"/>
              <a:t> </a:t>
            </a:r>
            <a:r>
              <a:rPr sz="2000" spc="-5" dirty="0" err="1"/>
              <a:t>vardır</a:t>
            </a:r>
            <a:endParaRPr lang="tr-TR" sz="2000" dirty="0">
              <a:latin typeface="Arial"/>
              <a:cs typeface="Arial"/>
            </a:endParaRPr>
          </a:p>
          <a:p>
            <a:pPr marL="851535" marR="71120" indent="-342900">
              <a:lnSpc>
                <a:spcPct val="78700"/>
              </a:lnSpc>
              <a:spcBef>
                <a:spcPts val="710"/>
              </a:spcBef>
              <a:buFont typeface="Wingdings" panose="05000000000000000000" pitchFamily="2" charset="2"/>
              <a:buChar char="q"/>
            </a:pPr>
            <a:r>
              <a:rPr sz="2000" spc="-5" dirty="0" err="1"/>
              <a:t>Ayrıştırma</a:t>
            </a:r>
            <a:r>
              <a:rPr sz="2000" spc="-5" dirty="0"/>
              <a:t> </a:t>
            </a:r>
            <a:r>
              <a:rPr sz="2000" dirty="0"/>
              <a:t>ağaçları boyunca bazı anlamsal </a:t>
            </a:r>
            <a:r>
              <a:rPr sz="2000" spc="-5" dirty="0"/>
              <a:t>bilgileri taşımak  </a:t>
            </a:r>
            <a:r>
              <a:rPr sz="2000" dirty="0"/>
              <a:t>için bağlamdan </a:t>
            </a:r>
            <a:r>
              <a:rPr sz="2000" spc="-5" dirty="0"/>
              <a:t>bağımsız gramerlere </a:t>
            </a:r>
            <a:r>
              <a:rPr sz="2000" dirty="0"/>
              <a:t>eklemeler</a:t>
            </a:r>
            <a:r>
              <a:rPr sz="2000" spc="-114" dirty="0"/>
              <a:t> </a:t>
            </a:r>
            <a:r>
              <a:rPr sz="2000" spc="-10" dirty="0"/>
              <a:t>yapılır</a:t>
            </a:r>
            <a:endParaRPr sz="2000" dirty="0">
              <a:latin typeface="DejaVu Serif"/>
              <a:cs typeface="DejaVu Serif"/>
            </a:endParaRPr>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5665" y="462057"/>
            <a:ext cx="3783325" cy="444352"/>
          </a:xfrm>
          <a:prstGeom prst="rect">
            <a:avLst/>
          </a:prstGeom>
        </p:spPr>
        <p:txBody>
          <a:bodyPr vert="horz" wrap="square" lIns="0" tIns="13335" rIns="0" bIns="0" rtlCol="0">
            <a:spAutoFit/>
          </a:bodyPr>
          <a:lstStyle/>
          <a:p>
            <a:pPr marL="12700">
              <a:lnSpc>
                <a:spcPct val="100000"/>
              </a:lnSpc>
              <a:spcBef>
                <a:spcPts val="105"/>
              </a:spcBef>
            </a:pPr>
            <a:r>
              <a:rPr sz="2800" b="1" spc="-75" dirty="0">
                <a:latin typeface="Arial"/>
                <a:cs typeface="Arial"/>
              </a:rPr>
              <a:t>Statik</a:t>
            </a:r>
            <a:r>
              <a:rPr sz="2800" b="1" spc="-55" dirty="0">
                <a:latin typeface="Arial"/>
                <a:cs typeface="Arial"/>
              </a:rPr>
              <a:t> </a:t>
            </a:r>
            <a:r>
              <a:rPr sz="2800" b="1" spc="-100" dirty="0">
                <a:latin typeface="Arial"/>
                <a:cs typeface="Arial"/>
              </a:rPr>
              <a:t>Anlambilim</a:t>
            </a:r>
            <a:endParaRPr sz="2800" dirty="0">
              <a:latin typeface="Arial"/>
              <a:cs typeface="Arial"/>
            </a:endParaRPr>
          </a:p>
        </p:txBody>
      </p:sp>
      <p:sp>
        <p:nvSpPr>
          <p:cNvPr id="5" name="object 5"/>
          <p:cNvSpPr txBox="1"/>
          <p:nvPr/>
        </p:nvSpPr>
        <p:spPr>
          <a:xfrm>
            <a:off x="759089" y="1276350"/>
            <a:ext cx="8232511" cy="3757439"/>
          </a:xfrm>
          <a:prstGeom prst="rect">
            <a:avLst/>
          </a:prstGeom>
        </p:spPr>
        <p:txBody>
          <a:bodyPr vert="horz" wrap="square" lIns="0" tIns="12700" rIns="0" bIns="0" rtlCol="0">
            <a:spAutoFit/>
          </a:bodyPr>
          <a:lstStyle/>
          <a:p>
            <a:pPr marL="298450" indent="-285750">
              <a:lnSpc>
                <a:spcPct val="100000"/>
              </a:lnSpc>
              <a:spcBef>
                <a:spcPts val="100"/>
              </a:spcBef>
              <a:buFont typeface="Wingdings" panose="05000000000000000000" pitchFamily="2" charset="2"/>
              <a:buChar char="q"/>
            </a:pPr>
            <a:r>
              <a:rPr lang="tr-TR" sz="2000" dirty="0">
                <a:latin typeface="Arial" panose="020B0604020202020204" pitchFamily="34" charset="0"/>
                <a:cs typeface="Arial" panose="020B0604020202020204" pitchFamily="34" charset="0"/>
              </a:rPr>
              <a:t>Bir öznitelik grameri, bağlamdan bağımsız gramerler ile tanımlanamayan bir programlama dilinin yapısını tanımlamak için kullanılan bir araçtır </a:t>
            </a:r>
          </a:p>
          <a:p>
            <a:pPr marL="298450" indent="-285750">
              <a:lnSpc>
                <a:spcPct val="100000"/>
              </a:lnSpc>
              <a:spcBef>
                <a:spcPts val="100"/>
              </a:spcBef>
              <a:buFont typeface="Wingdings" panose="05000000000000000000" pitchFamily="2" charset="2"/>
              <a:buChar char="q"/>
            </a:pPr>
            <a:r>
              <a:rPr lang="tr-TR" sz="2000" dirty="0">
                <a:latin typeface="Arial" panose="020B0604020202020204" pitchFamily="34" charset="0"/>
                <a:cs typeface="Arial" panose="020B0604020202020204" pitchFamily="34" charset="0"/>
              </a:rPr>
              <a:t>Bir öznitelik grameri, bağlamdan bağımsız bir dilbilgisinin bir uzantısıdır </a:t>
            </a:r>
          </a:p>
          <a:p>
            <a:pPr marL="298450" indent="-285750">
              <a:lnSpc>
                <a:spcPct val="100000"/>
              </a:lnSpc>
              <a:spcBef>
                <a:spcPts val="100"/>
              </a:spcBef>
              <a:buFont typeface="Wingdings" panose="05000000000000000000" pitchFamily="2" charset="2"/>
              <a:buChar char="q"/>
            </a:pPr>
            <a:r>
              <a:rPr lang="tr-TR" sz="2000" dirty="0">
                <a:latin typeface="Arial" panose="020B0604020202020204" pitchFamily="34" charset="0"/>
                <a:cs typeface="Arial" panose="020B0604020202020204" pitchFamily="34" charset="0"/>
              </a:rPr>
              <a:t>Uzantı, tür uyumluluğu gibi belirli dil kurallarının uygun şekilde tanımlanmasına izin verir</a:t>
            </a:r>
          </a:p>
          <a:p>
            <a:pPr marL="298450" indent="-285750">
              <a:lnSpc>
                <a:spcPct val="100000"/>
              </a:lnSpc>
              <a:spcBef>
                <a:spcPts val="100"/>
              </a:spcBef>
              <a:buFont typeface="Wingdings" panose="05000000000000000000" pitchFamily="2" charset="2"/>
              <a:buChar char="q"/>
            </a:pPr>
            <a:r>
              <a:rPr lang="tr-TR" sz="2000" dirty="0">
                <a:latin typeface="Arial" panose="020B0604020202020204" pitchFamily="34" charset="0"/>
                <a:cs typeface="Arial" panose="020B0604020202020204" pitchFamily="34" charset="0"/>
              </a:rPr>
              <a:t>Öznitelik gramerini tanımlayabilmek için </a:t>
            </a:r>
            <a:r>
              <a:rPr lang="tr-TR" sz="2000" b="1" dirty="0">
                <a:latin typeface="Arial" panose="020B0604020202020204" pitchFamily="34" charset="0"/>
                <a:cs typeface="Arial" panose="020B0604020202020204" pitchFamily="34" charset="0"/>
              </a:rPr>
              <a:t>statik anlambilim </a:t>
            </a:r>
            <a:r>
              <a:rPr lang="tr-TR" sz="2000" dirty="0">
                <a:latin typeface="Arial" panose="020B0604020202020204" pitchFamily="34" charset="0"/>
                <a:cs typeface="Arial" panose="020B0604020202020204" pitchFamily="34" charset="0"/>
              </a:rPr>
              <a:t>ve </a:t>
            </a:r>
            <a:r>
              <a:rPr lang="tr-TR" sz="2000" b="1" dirty="0">
                <a:latin typeface="Arial" panose="020B0604020202020204" pitchFamily="34" charset="0"/>
                <a:cs typeface="Arial" panose="020B0604020202020204" pitchFamily="34" charset="0"/>
              </a:rPr>
              <a:t>statik anlam kontrolü (derleyici tasarımı)</a:t>
            </a:r>
            <a:r>
              <a:rPr lang="tr-TR" sz="2000" dirty="0">
                <a:latin typeface="Arial" panose="020B0604020202020204" pitchFamily="34" charset="0"/>
                <a:cs typeface="Arial" panose="020B0604020202020204" pitchFamily="34" charset="0"/>
              </a:rPr>
              <a:t> kavramlarının tanımına ihtiyaç vardır </a:t>
            </a:r>
          </a:p>
          <a:p>
            <a:pPr marL="298450" indent="-285750">
              <a:lnSpc>
                <a:spcPct val="100000"/>
              </a:lnSpc>
              <a:spcBef>
                <a:spcPts val="100"/>
              </a:spcBef>
              <a:buFont typeface="Wingdings" panose="05000000000000000000" pitchFamily="2" charset="2"/>
              <a:buChar char="q"/>
            </a:pPr>
            <a:r>
              <a:rPr lang="tr-TR" sz="2000" dirty="0">
                <a:latin typeface="Arial" panose="020B0604020202020204" pitchFamily="34" charset="0"/>
                <a:cs typeface="Arial" panose="020B0604020202020204" pitchFamily="34" charset="0"/>
              </a:rPr>
              <a:t>Ayrıştırma ağaçları boyunca bazı anlamsal bilgileri taşımak için bağlamdan bağımsız gramerlere eklemeler yapılır</a:t>
            </a:r>
            <a:endParaRPr sz="2000" dirty="0">
              <a:latin typeface="Arial" panose="020B0604020202020204" pitchFamily="34" charset="0"/>
              <a:cs typeface="Arial" panose="020B0604020202020204" pitchFamily="34" charset="0"/>
            </a:endParaRPr>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22607"/>
            <a:ext cx="4545325" cy="444352"/>
          </a:xfrm>
          <a:prstGeom prst="rect">
            <a:avLst/>
          </a:prstGeom>
        </p:spPr>
        <p:txBody>
          <a:bodyPr vert="horz" wrap="square" lIns="0" tIns="13335" rIns="0" bIns="0" rtlCol="0">
            <a:spAutoFit/>
          </a:bodyPr>
          <a:lstStyle/>
          <a:p>
            <a:pPr marL="12700">
              <a:lnSpc>
                <a:spcPct val="100000"/>
              </a:lnSpc>
              <a:spcBef>
                <a:spcPts val="105"/>
              </a:spcBef>
            </a:pPr>
            <a:r>
              <a:rPr sz="2800" b="1" spc="-75" dirty="0">
                <a:latin typeface="Arial"/>
                <a:cs typeface="Arial"/>
              </a:rPr>
              <a:t>Statik</a:t>
            </a:r>
            <a:r>
              <a:rPr sz="2800" b="1" spc="-55" dirty="0">
                <a:latin typeface="Arial"/>
                <a:cs typeface="Arial"/>
              </a:rPr>
              <a:t> </a:t>
            </a:r>
            <a:r>
              <a:rPr sz="2800" b="1" spc="-100" dirty="0">
                <a:latin typeface="Arial"/>
                <a:cs typeface="Arial"/>
              </a:rPr>
              <a:t>Anlambilim</a:t>
            </a:r>
            <a:endParaRPr sz="2800" dirty="0">
              <a:latin typeface="Arial"/>
              <a:cs typeface="Arial"/>
            </a:endParaRPr>
          </a:p>
        </p:txBody>
      </p:sp>
      <p:sp>
        <p:nvSpPr>
          <p:cNvPr id="3" name="object 3"/>
          <p:cNvSpPr txBox="1"/>
          <p:nvPr/>
        </p:nvSpPr>
        <p:spPr>
          <a:xfrm>
            <a:off x="685800" y="1031304"/>
            <a:ext cx="8202925" cy="3808735"/>
          </a:xfrm>
          <a:prstGeom prst="rect">
            <a:avLst/>
          </a:prstGeom>
        </p:spPr>
        <p:txBody>
          <a:bodyPr vert="horz" wrap="square" lIns="0" tIns="12700" rIns="0" bIns="0" rtlCol="0">
            <a:spAutoFit/>
          </a:bodyPr>
          <a:lstStyle/>
          <a:p>
            <a:pPr marL="298450" indent="-285750">
              <a:lnSpc>
                <a:spcPts val="2460"/>
              </a:lnSpc>
              <a:spcBef>
                <a:spcPts val="100"/>
              </a:spcBef>
              <a:buFont typeface="Wingdings" panose="05000000000000000000" pitchFamily="2" charset="2"/>
              <a:buChar char="q"/>
            </a:pPr>
            <a:r>
              <a:rPr sz="1500" spc="-5" dirty="0" err="1">
                <a:solidFill>
                  <a:srgbClr val="253138"/>
                </a:solidFill>
                <a:latin typeface="Arial"/>
                <a:cs typeface="Arial"/>
              </a:rPr>
              <a:t>Bir</a:t>
            </a:r>
            <a:r>
              <a:rPr sz="1500" spc="-5" dirty="0">
                <a:solidFill>
                  <a:srgbClr val="253138"/>
                </a:solidFill>
                <a:latin typeface="Arial"/>
                <a:cs typeface="Arial"/>
              </a:rPr>
              <a:t> </a:t>
            </a:r>
            <a:r>
              <a:rPr sz="1500" dirty="0">
                <a:solidFill>
                  <a:srgbClr val="253138"/>
                </a:solidFill>
                <a:latin typeface="Arial"/>
                <a:cs typeface="Arial"/>
              </a:rPr>
              <a:t>dildeki birçok statik anlamsal kural, tür </a:t>
            </a:r>
            <a:r>
              <a:rPr sz="1500" dirty="0" err="1">
                <a:solidFill>
                  <a:srgbClr val="253138"/>
                </a:solidFill>
                <a:latin typeface="Arial"/>
                <a:cs typeface="Arial"/>
              </a:rPr>
              <a:t>kısıtlamalarını</a:t>
            </a:r>
            <a:r>
              <a:rPr sz="1500" spc="165" dirty="0">
                <a:solidFill>
                  <a:srgbClr val="253138"/>
                </a:solidFill>
                <a:latin typeface="Arial"/>
                <a:cs typeface="Arial"/>
              </a:rPr>
              <a:t> </a:t>
            </a:r>
            <a:r>
              <a:rPr sz="1500" dirty="0" err="1">
                <a:solidFill>
                  <a:srgbClr val="253138"/>
                </a:solidFill>
                <a:latin typeface="Arial"/>
                <a:cs typeface="Arial"/>
              </a:rPr>
              <a:t>belirtir</a:t>
            </a:r>
            <a:endParaRPr lang="tr-TR" sz="1500" dirty="0">
              <a:latin typeface="Arial"/>
              <a:cs typeface="Arial"/>
            </a:endParaRPr>
          </a:p>
          <a:p>
            <a:pPr marL="298450" indent="-285750">
              <a:lnSpc>
                <a:spcPts val="2460"/>
              </a:lnSpc>
              <a:spcBef>
                <a:spcPts val="100"/>
              </a:spcBef>
              <a:buFont typeface="Wingdings" panose="05000000000000000000" pitchFamily="2" charset="2"/>
              <a:buChar char="q"/>
            </a:pPr>
            <a:r>
              <a:rPr sz="1500" spc="-5" dirty="0">
                <a:solidFill>
                  <a:srgbClr val="253138"/>
                </a:solidFill>
                <a:latin typeface="Arial"/>
                <a:cs typeface="Arial"/>
              </a:rPr>
              <a:t>Bu </a:t>
            </a:r>
            <a:r>
              <a:rPr sz="1500" dirty="0">
                <a:solidFill>
                  <a:srgbClr val="253138"/>
                </a:solidFill>
                <a:latin typeface="Arial"/>
                <a:cs typeface="Arial"/>
              </a:rPr>
              <a:t>kuralların analizi derleme zamanında yapıldığı için adına Statik </a:t>
            </a:r>
            <a:r>
              <a:rPr sz="1500" dirty="0" err="1">
                <a:solidFill>
                  <a:srgbClr val="253138"/>
                </a:solidFill>
                <a:latin typeface="Arial"/>
                <a:cs typeface="Arial"/>
              </a:rPr>
              <a:t>semantik</a:t>
            </a:r>
            <a:r>
              <a:rPr sz="1500" dirty="0">
                <a:solidFill>
                  <a:srgbClr val="253138"/>
                </a:solidFill>
                <a:latin typeface="Arial"/>
                <a:cs typeface="Arial"/>
              </a:rPr>
              <a:t>  </a:t>
            </a:r>
            <a:r>
              <a:rPr sz="1500" dirty="0" err="1">
                <a:solidFill>
                  <a:srgbClr val="253138"/>
                </a:solidFill>
                <a:latin typeface="Arial"/>
                <a:cs typeface="Arial"/>
              </a:rPr>
              <a:t>denmiştir</a:t>
            </a:r>
            <a:endParaRPr lang="tr-TR" sz="1500" dirty="0">
              <a:latin typeface="Arial"/>
              <a:cs typeface="Arial"/>
            </a:endParaRPr>
          </a:p>
          <a:p>
            <a:pPr marL="298450" indent="-285750">
              <a:lnSpc>
                <a:spcPts val="2460"/>
              </a:lnSpc>
              <a:spcBef>
                <a:spcPts val="100"/>
              </a:spcBef>
              <a:buFont typeface="Wingdings" panose="05000000000000000000" pitchFamily="2" charset="2"/>
              <a:buChar char="q"/>
            </a:pPr>
            <a:r>
              <a:rPr sz="1500" spc="-5" dirty="0">
                <a:solidFill>
                  <a:srgbClr val="253138"/>
                </a:solidFill>
                <a:latin typeface="Arial"/>
                <a:cs typeface="Arial"/>
              </a:rPr>
              <a:t>BNF </a:t>
            </a:r>
            <a:r>
              <a:rPr sz="1500" dirty="0">
                <a:solidFill>
                  <a:srgbClr val="253138"/>
                </a:solidFill>
                <a:latin typeface="Arial"/>
                <a:cs typeface="Arial"/>
              </a:rPr>
              <a:t>ile statik anlambilim </a:t>
            </a:r>
            <a:r>
              <a:rPr sz="1500" spc="-5" dirty="0">
                <a:solidFill>
                  <a:srgbClr val="253138"/>
                </a:solidFill>
                <a:latin typeface="Arial"/>
                <a:cs typeface="Arial"/>
              </a:rPr>
              <a:t>tanımlayamama </a:t>
            </a:r>
            <a:r>
              <a:rPr sz="1500" dirty="0">
                <a:solidFill>
                  <a:srgbClr val="253138"/>
                </a:solidFill>
                <a:latin typeface="Arial"/>
                <a:cs typeface="Arial"/>
              </a:rPr>
              <a:t>problemleri nedeniyle, bu görev için  çeşitli daha güçlü </a:t>
            </a:r>
            <a:r>
              <a:rPr sz="1500" dirty="0" err="1">
                <a:solidFill>
                  <a:srgbClr val="253138"/>
                </a:solidFill>
                <a:latin typeface="Arial"/>
                <a:cs typeface="Arial"/>
              </a:rPr>
              <a:t>mekanizmalar</a:t>
            </a:r>
            <a:r>
              <a:rPr sz="1500" spc="-80" dirty="0">
                <a:solidFill>
                  <a:srgbClr val="253138"/>
                </a:solidFill>
                <a:latin typeface="Arial"/>
                <a:cs typeface="Arial"/>
              </a:rPr>
              <a:t> </a:t>
            </a:r>
            <a:r>
              <a:rPr sz="1500" dirty="0" err="1">
                <a:solidFill>
                  <a:srgbClr val="253138"/>
                </a:solidFill>
                <a:latin typeface="Arial"/>
                <a:cs typeface="Arial"/>
              </a:rPr>
              <a:t>tasarlanmıştır</a:t>
            </a:r>
            <a:endParaRPr lang="tr-TR" sz="1500" dirty="0">
              <a:latin typeface="Arial"/>
              <a:cs typeface="Arial"/>
            </a:endParaRPr>
          </a:p>
          <a:p>
            <a:pPr marL="298450" indent="-285750">
              <a:lnSpc>
                <a:spcPts val="2460"/>
              </a:lnSpc>
              <a:spcBef>
                <a:spcPts val="100"/>
              </a:spcBef>
              <a:buFont typeface="Wingdings" panose="05000000000000000000" pitchFamily="2" charset="2"/>
              <a:buChar char="q"/>
            </a:pPr>
            <a:r>
              <a:rPr sz="1500" spc="-5" dirty="0" err="1">
                <a:solidFill>
                  <a:srgbClr val="253138"/>
                </a:solidFill>
                <a:latin typeface="Arial"/>
                <a:cs typeface="Arial"/>
              </a:rPr>
              <a:t>Böyle</a:t>
            </a:r>
            <a:r>
              <a:rPr sz="1500" spc="-5" dirty="0">
                <a:solidFill>
                  <a:srgbClr val="253138"/>
                </a:solidFill>
                <a:latin typeface="Arial"/>
                <a:cs typeface="Arial"/>
              </a:rPr>
              <a:t> </a:t>
            </a:r>
            <a:r>
              <a:rPr sz="1500" dirty="0">
                <a:solidFill>
                  <a:srgbClr val="253138"/>
                </a:solidFill>
                <a:latin typeface="Arial"/>
                <a:cs typeface="Arial"/>
              </a:rPr>
              <a:t>bir mekanizma olan öznitelik grameri, Knuth tarafından hem programların  sözdizimini hem de statik semantiği tanımlamak </a:t>
            </a:r>
            <a:r>
              <a:rPr sz="1500" dirty="0" err="1">
                <a:solidFill>
                  <a:srgbClr val="253138"/>
                </a:solidFill>
                <a:latin typeface="Arial"/>
                <a:cs typeface="Arial"/>
              </a:rPr>
              <a:t>üzere</a:t>
            </a:r>
            <a:r>
              <a:rPr sz="1500" spc="-135" dirty="0">
                <a:solidFill>
                  <a:srgbClr val="253138"/>
                </a:solidFill>
                <a:latin typeface="Arial"/>
                <a:cs typeface="Arial"/>
              </a:rPr>
              <a:t> </a:t>
            </a:r>
            <a:r>
              <a:rPr sz="1500" dirty="0" err="1">
                <a:solidFill>
                  <a:srgbClr val="253138"/>
                </a:solidFill>
                <a:latin typeface="Arial"/>
                <a:cs typeface="Arial"/>
              </a:rPr>
              <a:t>tasarlanmıştır</a:t>
            </a:r>
            <a:endParaRPr lang="tr-TR" sz="1500" dirty="0">
              <a:latin typeface="Arial"/>
              <a:cs typeface="Arial"/>
            </a:endParaRPr>
          </a:p>
          <a:p>
            <a:pPr marL="298450" indent="-285750">
              <a:lnSpc>
                <a:spcPts val="2460"/>
              </a:lnSpc>
              <a:spcBef>
                <a:spcPts val="100"/>
              </a:spcBef>
              <a:buFont typeface="Wingdings" panose="05000000000000000000" pitchFamily="2" charset="2"/>
              <a:buChar char="q"/>
            </a:pPr>
            <a:r>
              <a:rPr sz="1500" dirty="0" err="1">
                <a:solidFill>
                  <a:srgbClr val="253138"/>
                </a:solidFill>
                <a:latin typeface="Arial"/>
                <a:cs typeface="Arial"/>
              </a:rPr>
              <a:t>Öznitelik</a:t>
            </a:r>
            <a:r>
              <a:rPr sz="1500" dirty="0">
                <a:solidFill>
                  <a:srgbClr val="253138"/>
                </a:solidFill>
                <a:latin typeface="Arial"/>
                <a:cs typeface="Arial"/>
              </a:rPr>
              <a:t> grameri, bir programın statik semantik kurallarının doğruluğunu  tanımlamak </a:t>
            </a:r>
            <a:r>
              <a:rPr sz="1500" spc="-10" dirty="0">
                <a:solidFill>
                  <a:srgbClr val="253138"/>
                </a:solidFill>
                <a:latin typeface="Arial"/>
                <a:cs typeface="Arial"/>
              </a:rPr>
              <a:t>ve </a:t>
            </a:r>
            <a:r>
              <a:rPr sz="1500" dirty="0">
                <a:solidFill>
                  <a:srgbClr val="253138"/>
                </a:solidFill>
                <a:latin typeface="Arial"/>
                <a:cs typeface="Arial"/>
              </a:rPr>
              <a:t>kontrol etmek için resmi </a:t>
            </a:r>
            <a:r>
              <a:rPr sz="1500" dirty="0" err="1">
                <a:solidFill>
                  <a:srgbClr val="253138"/>
                </a:solidFill>
                <a:latin typeface="Arial"/>
                <a:cs typeface="Arial"/>
              </a:rPr>
              <a:t>bir</a:t>
            </a:r>
            <a:r>
              <a:rPr sz="1500" spc="-80" dirty="0">
                <a:solidFill>
                  <a:srgbClr val="253138"/>
                </a:solidFill>
                <a:latin typeface="Arial"/>
                <a:cs typeface="Arial"/>
              </a:rPr>
              <a:t> </a:t>
            </a:r>
            <a:r>
              <a:rPr sz="1500" dirty="0" err="1">
                <a:solidFill>
                  <a:srgbClr val="253138"/>
                </a:solidFill>
                <a:latin typeface="Arial"/>
                <a:cs typeface="Arial"/>
              </a:rPr>
              <a:t>yaklaşımdır</a:t>
            </a:r>
            <a:endParaRPr lang="tr-TR" sz="1500" dirty="0">
              <a:latin typeface="Arial"/>
              <a:cs typeface="Arial"/>
            </a:endParaRPr>
          </a:p>
          <a:p>
            <a:pPr marL="298450" indent="-285750">
              <a:lnSpc>
                <a:spcPts val="2460"/>
              </a:lnSpc>
              <a:spcBef>
                <a:spcPts val="100"/>
              </a:spcBef>
              <a:buFont typeface="Wingdings" panose="05000000000000000000" pitchFamily="2" charset="2"/>
              <a:buChar char="q"/>
            </a:pPr>
            <a:r>
              <a:rPr sz="1500" spc="-5" dirty="0" err="1">
                <a:solidFill>
                  <a:srgbClr val="253138"/>
                </a:solidFill>
                <a:latin typeface="Arial"/>
                <a:cs typeface="Arial"/>
              </a:rPr>
              <a:t>Derleyici</a:t>
            </a:r>
            <a:r>
              <a:rPr sz="1500" spc="-5" dirty="0">
                <a:solidFill>
                  <a:srgbClr val="253138"/>
                </a:solidFill>
                <a:latin typeface="Arial"/>
                <a:cs typeface="Arial"/>
              </a:rPr>
              <a:t> </a:t>
            </a:r>
            <a:r>
              <a:rPr sz="1500" dirty="0">
                <a:solidFill>
                  <a:srgbClr val="253138"/>
                </a:solidFill>
                <a:latin typeface="Arial"/>
                <a:cs typeface="Arial"/>
              </a:rPr>
              <a:t>tasarımında her zaman resmi bir biçimde kullanılmasalar da, öznitelik  gramerinin temel </a:t>
            </a:r>
            <a:r>
              <a:rPr sz="1500" spc="-5" dirty="0">
                <a:solidFill>
                  <a:srgbClr val="253138"/>
                </a:solidFill>
                <a:latin typeface="Arial"/>
                <a:cs typeface="Arial"/>
              </a:rPr>
              <a:t>kavramları </a:t>
            </a:r>
            <a:r>
              <a:rPr sz="1500" dirty="0">
                <a:solidFill>
                  <a:srgbClr val="253138"/>
                </a:solidFill>
                <a:latin typeface="Arial"/>
                <a:cs typeface="Arial"/>
              </a:rPr>
              <a:t>en azından her derleyicide </a:t>
            </a:r>
            <a:r>
              <a:rPr sz="1500" spc="-5" dirty="0">
                <a:solidFill>
                  <a:srgbClr val="253138"/>
                </a:solidFill>
                <a:latin typeface="Arial"/>
                <a:cs typeface="Arial"/>
              </a:rPr>
              <a:t>gayri </a:t>
            </a:r>
            <a:r>
              <a:rPr sz="1500" dirty="0">
                <a:solidFill>
                  <a:srgbClr val="253138"/>
                </a:solidFill>
                <a:latin typeface="Arial"/>
                <a:cs typeface="Arial"/>
              </a:rPr>
              <a:t>resmi </a:t>
            </a:r>
            <a:r>
              <a:rPr sz="1500" dirty="0" err="1">
                <a:solidFill>
                  <a:srgbClr val="253138"/>
                </a:solidFill>
                <a:latin typeface="Arial"/>
                <a:cs typeface="Arial"/>
              </a:rPr>
              <a:t>olarak</a:t>
            </a:r>
            <a:r>
              <a:rPr sz="1500" dirty="0">
                <a:solidFill>
                  <a:srgbClr val="253138"/>
                </a:solidFill>
                <a:latin typeface="Arial"/>
                <a:cs typeface="Arial"/>
              </a:rPr>
              <a:t>  </a:t>
            </a:r>
            <a:r>
              <a:rPr sz="1500" dirty="0" err="1">
                <a:solidFill>
                  <a:srgbClr val="253138"/>
                </a:solidFill>
                <a:latin typeface="Arial"/>
                <a:cs typeface="Arial"/>
              </a:rPr>
              <a:t>kullanılır</a:t>
            </a:r>
            <a:endParaRPr lang="tr-TR" sz="1500" dirty="0">
              <a:latin typeface="Arial"/>
              <a:cs typeface="Arial"/>
            </a:endParaRPr>
          </a:p>
          <a:p>
            <a:pPr marL="298450" indent="-285750">
              <a:lnSpc>
                <a:spcPts val="2460"/>
              </a:lnSpc>
              <a:spcBef>
                <a:spcPts val="100"/>
              </a:spcBef>
              <a:buFont typeface="Wingdings" panose="05000000000000000000" pitchFamily="2" charset="2"/>
              <a:buChar char="q"/>
            </a:pPr>
            <a:r>
              <a:rPr sz="1500" spc="-5" dirty="0" err="1">
                <a:solidFill>
                  <a:srgbClr val="253138"/>
                </a:solidFill>
                <a:latin typeface="Arial"/>
                <a:cs typeface="Arial"/>
              </a:rPr>
              <a:t>Deyimlerin</a:t>
            </a:r>
            <a:r>
              <a:rPr sz="1500" spc="-5" dirty="0">
                <a:solidFill>
                  <a:srgbClr val="253138"/>
                </a:solidFill>
                <a:latin typeface="Arial"/>
                <a:cs typeface="Arial"/>
              </a:rPr>
              <a:t>, </a:t>
            </a:r>
            <a:r>
              <a:rPr sz="1500" dirty="0">
                <a:solidFill>
                  <a:srgbClr val="253138"/>
                </a:solidFill>
                <a:latin typeface="Arial"/>
                <a:cs typeface="Arial"/>
              </a:rPr>
              <a:t>ifadelerin </a:t>
            </a:r>
            <a:r>
              <a:rPr sz="1500" spc="-10" dirty="0">
                <a:solidFill>
                  <a:srgbClr val="253138"/>
                </a:solidFill>
                <a:latin typeface="Arial"/>
                <a:cs typeface="Arial"/>
              </a:rPr>
              <a:t>ve </a:t>
            </a:r>
            <a:r>
              <a:rPr sz="1500" dirty="0">
                <a:solidFill>
                  <a:srgbClr val="253138"/>
                </a:solidFill>
                <a:latin typeface="Arial"/>
                <a:cs typeface="Arial"/>
              </a:rPr>
              <a:t>program birimlerinin anlamı olan sematiktürü</a:t>
            </a:r>
            <a:r>
              <a:rPr sz="1500" spc="275" dirty="0">
                <a:solidFill>
                  <a:srgbClr val="253138"/>
                </a:solidFill>
                <a:latin typeface="Arial"/>
                <a:cs typeface="Arial"/>
              </a:rPr>
              <a:t> </a:t>
            </a:r>
            <a:r>
              <a:rPr sz="1500" dirty="0">
                <a:solidFill>
                  <a:srgbClr val="253138"/>
                </a:solidFill>
                <a:latin typeface="Arial"/>
                <a:cs typeface="Arial"/>
              </a:rPr>
              <a:t>dinamik</a:t>
            </a:r>
            <a:endParaRPr sz="1500" dirty="0">
              <a:latin typeface="Arial"/>
              <a:cs typeface="Arial"/>
            </a:endParaRPr>
          </a:p>
          <a:p>
            <a:pPr marL="393065">
              <a:lnSpc>
                <a:spcPts val="1530"/>
              </a:lnSpc>
            </a:pPr>
            <a:r>
              <a:rPr sz="1500" dirty="0">
                <a:solidFill>
                  <a:srgbClr val="253138"/>
                </a:solidFill>
                <a:latin typeface="Arial"/>
                <a:cs typeface="Arial"/>
              </a:rPr>
              <a:t>semantiktir</a:t>
            </a:r>
            <a:endParaRPr sz="1500" dirty="0">
              <a:latin typeface="Arial"/>
              <a:cs typeface="Arial"/>
            </a:endParaRPr>
          </a:p>
        </p:txBody>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4875" y="589597"/>
            <a:ext cx="4469125" cy="444352"/>
          </a:xfrm>
          <a:prstGeom prst="rect">
            <a:avLst/>
          </a:prstGeom>
        </p:spPr>
        <p:txBody>
          <a:bodyPr vert="horz" wrap="square" lIns="0" tIns="13335" rIns="0" bIns="0" rtlCol="0">
            <a:spAutoFit/>
          </a:bodyPr>
          <a:lstStyle/>
          <a:p>
            <a:pPr marL="12700">
              <a:lnSpc>
                <a:spcPct val="100000"/>
              </a:lnSpc>
              <a:spcBef>
                <a:spcPts val="105"/>
              </a:spcBef>
            </a:pPr>
            <a:r>
              <a:rPr sz="2800" b="1" spc="-75" dirty="0">
                <a:latin typeface="Arial"/>
                <a:cs typeface="Arial"/>
              </a:rPr>
              <a:t>Öznitelik</a:t>
            </a:r>
            <a:r>
              <a:rPr sz="2800" b="1" spc="-25" dirty="0">
                <a:latin typeface="Arial"/>
                <a:cs typeface="Arial"/>
              </a:rPr>
              <a:t> </a:t>
            </a:r>
            <a:r>
              <a:rPr sz="2800" b="1" spc="-70" dirty="0">
                <a:latin typeface="Arial"/>
                <a:cs typeface="Arial"/>
              </a:rPr>
              <a:t>Gramerleri</a:t>
            </a:r>
            <a:endParaRPr sz="2800" dirty="0">
              <a:latin typeface="Arial"/>
              <a:cs typeface="Arial"/>
            </a:endParaRPr>
          </a:p>
        </p:txBody>
      </p:sp>
      <p:sp>
        <p:nvSpPr>
          <p:cNvPr id="3" name="object 3"/>
          <p:cNvSpPr txBox="1"/>
          <p:nvPr/>
        </p:nvSpPr>
        <p:spPr>
          <a:xfrm>
            <a:off x="864875" y="1428750"/>
            <a:ext cx="7974325" cy="3189848"/>
          </a:xfrm>
          <a:prstGeom prst="rect">
            <a:avLst/>
          </a:prstGeom>
        </p:spPr>
        <p:txBody>
          <a:bodyPr vert="horz" wrap="square" lIns="0" tIns="90170" rIns="0" bIns="0" rtlCol="0">
            <a:spAutoFit/>
          </a:bodyPr>
          <a:lstStyle/>
          <a:p>
            <a:pPr marL="393065" marR="5080" indent="-381000">
              <a:lnSpc>
                <a:spcPct val="78800"/>
              </a:lnSpc>
              <a:spcBef>
                <a:spcPts val="710"/>
              </a:spcBef>
              <a:buFont typeface="Wingdings" panose="05000000000000000000" pitchFamily="2" charset="2"/>
              <a:buChar char="q"/>
            </a:pPr>
            <a:r>
              <a:rPr sz="2000" spc="-5" dirty="0" err="1">
                <a:solidFill>
                  <a:srgbClr val="253138"/>
                </a:solidFill>
                <a:latin typeface="Arial" panose="020B0604020202020204" pitchFamily="34" charset="0"/>
                <a:cs typeface="Arial" panose="020B0604020202020204" pitchFamily="34" charset="0"/>
              </a:rPr>
              <a:t>Öznitelik</a:t>
            </a:r>
            <a:r>
              <a:rPr sz="2000" spc="-5" dirty="0">
                <a:solidFill>
                  <a:srgbClr val="253138"/>
                </a:solidFill>
                <a:latin typeface="Arial" panose="020B0604020202020204" pitchFamily="34" charset="0"/>
                <a:cs typeface="Arial" panose="020B0604020202020204" pitchFamily="34" charset="0"/>
              </a:rPr>
              <a:t> grameri niteliklere, nitelik hesaplama fonksiyonlarına ve  doğrulama fonksiyonlarına (attributes, attribute computation  functions, and predicate functions) eklenen </a:t>
            </a:r>
            <a:r>
              <a:rPr sz="2000" b="1" spc="-5" dirty="0" err="1">
                <a:solidFill>
                  <a:srgbClr val="253138"/>
                </a:solidFill>
                <a:latin typeface="Arial" panose="020B0604020202020204" pitchFamily="34" charset="0"/>
                <a:cs typeface="Arial" panose="020B0604020202020204" pitchFamily="34" charset="0"/>
              </a:rPr>
              <a:t>bağlamdan</a:t>
            </a:r>
            <a:r>
              <a:rPr sz="2000" b="1" spc="-5" dirty="0">
                <a:solidFill>
                  <a:srgbClr val="253138"/>
                </a:solidFill>
                <a:latin typeface="Arial" panose="020B0604020202020204" pitchFamily="34" charset="0"/>
                <a:cs typeface="Arial" panose="020B0604020202020204" pitchFamily="34" charset="0"/>
              </a:rPr>
              <a:t> </a:t>
            </a:r>
            <a:r>
              <a:rPr sz="2000" b="1" spc="-5" dirty="0" err="1">
                <a:solidFill>
                  <a:srgbClr val="253138"/>
                </a:solidFill>
                <a:latin typeface="Arial" panose="020B0604020202020204" pitchFamily="34" charset="0"/>
                <a:cs typeface="Arial" panose="020B0604020202020204" pitchFamily="34" charset="0"/>
              </a:rPr>
              <a:t>bağımsız</a:t>
            </a:r>
            <a:r>
              <a:rPr sz="2000" b="1" spc="5" dirty="0">
                <a:solidFill>
                  <a:srgbClr val="253138"/>
                </a:solidFill>
                <a:latin typeface="Arial" panose="020B0604020202020204" pitchFamily="34" charset="0"/>
                <a:cs typeface="Arial" panose="020B0604020202020204" pitchFamily="34" charset="0"/>
              </a:rPr>
              <a:t> </a:t>
            </a:r>
            <a:r>
              <a:rPr sz="2000" spc="-5" dirty="0" err="1">
                <a:solidFill>
                  <a:srgbClr val="253138"/>
                </a:solidFill>
                <a:latin typeface="Arial" panose="020B0604020202020204" pitchFamily="34" charset="0"/>
                <a:cs typeface="Arial" panose="020B0604020202020204" pitchFamily="34" charset="0"/>
              </a:rPr>
              <a:t>gramerlerdir</a:t>
            </a:r>
            <a:endParaRPr lang="tr-TR" sz="2000" dirty="0">
              <a:latin typeface="Arial" panose="020B0604020202020204" pitchFamily="34" charset="0"/>
              <a:cs typeface="Arial" panose="020B0604020202020204" pitchFamily="34" charset="0"/>
            </a:endParaRPr>
          </a:p>
          <a:p>
            <a:pPr marL="393065" marR="5080" indent="-381000">
              <a:lnSpc>
                <a:spcPct val="78800"/>
              </a:lnSpc>
              <a:spcBef>
                <a:spcPts val="710"/>
              </a:spcBef>
              <a:buFont typeface="Wingdings" panose="05000000000000000000" pitchFamily="2" charset="2"/>
              <a:buChar char="q"/>
            </a:pPr>
            <a:r>
              <a:rPr sz="2000" spc="-5" dirty="0" err="1">
                <a:solidFill>
                  <a:srgbClr val="253138"/>
                </a:solidFill>
                <a:latin typeface="Arial" panose="020B0604020202020204" pitchFamily="34" charset="0"/>
                <a:cs typeface="Arial" panose="020B0604020202020204" pitchFamily="34" charset="0"/>
              </a:rPr>
              <a:t>Gramer</a:t>
            </a:r>
            <a:r>
              <a:rPr sz="2000" spc="-5" dirty="0">
                <a:solidFill>
                  <a:srgbClr val="253138"/>
                </a:solidFill>
                <a:latin typeface="Arial" panose="020B0604020202020204" pitchFamily="34" charset="0"/>
                <a:cs typeface="Arial" panose="020B0604020202020204" pitchFamily="34" charset="0"/>
              </a:rPr>
              <a:t> simgeleriyle (terminal ve nonterminal simgeler)  ilişkilendirilen nitelikler kendilerine atanmış değerlere sahip  olabilecekleri şekilde değişkenlere </a:t>
            </a:r>
            <a:r>
              <a:rPr sz="2000" spc="-5" dirty="0" err="1">
                <a:solidFill>
                  <a:srgbClr val="253138"/>
                </a:solidFill>
                <a:latin typeface="Arial" panose="020B0604020202020204" pitchFamily="34" charset="0"/>
                <a:cs typeface="Arial" panose="020B0604020202020204" pitchFamily="34" charset="0"/>
              </a:rPr>
              <a:t>benzer</a:t>
            </a:r>
            <a:r>
              <a:rPr sz="2000" spc="180" dirty="0">
                <a:solidFill>
                  <a:srgbClr val="253138"/>
                </a:solidFill>
                <a:latin typeface="Arial" panose="020B0604020202020204" pitchFamily="34" charset="0"/>
                <a:cs typeface="Arial" panose="020B0604020202020204" pitchFamily="34" charset="0"/>
              </a:rPr>
              <a:t> </a:t>
            </a:r>
            <a:r>
              <a:rPr sz="2000" spc="-5" dirty="0" err="1">
                <a:solidFill>
                  <a:srgbClr val="253138"/>
                </a:solidFill>
                <a:latin typeface="Arial" panose="020B0604020202020204" pitchFamily="34" charset="0"/>
                <a:cs typeface="Arial" panose="020B0604020202020204" pitchFamily="34" charset="0"/>
              </a:rPr>
              <a:t>niteliktedir</a:t>
            </a:r>
            <a:r>
              <a:rPr sz="2000" spc="-5" dirty="0">
                <a:solidFill>
                  <a:srgbClr val="253138"/>
                </a:solidFill>
                <a:latin typeface="Arial" panose="020B0604020202020204" pitchFamily="34" charset="0"/>
                <a:cs typeface="Arial" panose="020B0604020202020204" pitchFamily="34" charset="0"/>
              </a:rPr>
              <a:t>.</a:t>
            </a:r>
            <a:endParaRPr lang="tr-TR" sz="2000" dirty="0">
              <a:latin typeface="Arial" panose="020B0604020202020204" pitchFamily="34" charset="0"/>
              <a:cs typeface="Arial" panose="020B0604020202020204" pitchFamily="34" charset="0"/>
            </a:endParaRPr>
          </a:p>
          <a:p>
            <a:pPr marL="393065" marR="5080" indent="-381000">
              <a:lnSpc>
                <a:spcPct val="78800"/>
              </a:lnSpc>
              <a:spcBef>
                <a:spcPts val="710"/>
              </a:spcBef>
              <a:buFont typeface="Wingdings" panose="05000000000000000000" pitchFamily="2" charset="2"/>
              <a:buChar char="q"/>
            </a:pPr>
            <a:r>
              <a:rPr sz="2000" b="1" spc="-5" dirty="0" err="1">
                <a:solidFill>
                  <a:srgbClr val="253138"/>
                </a:solidFill>
                <a:latin typeface="Arial" panose="020B0604020202020204" pitchFamily="34" charset="0"/>
                <a:cs typeface="Arial" panose="020B0604020202020204" pitchFamily="34" charset="0"/>
              </a:rPr>
              <a:t>Nitelik</a:t>
            </a:r>
            <a:r>
              <a:rPr sz="2000" b="1" spc="-5" dirty="0">
                <a:solidFill>
                  <a:srgbClr val="253138"/>
                </a:solidFill>
                <a:latin typeface="Arial" panose="020B0604020202020204" pitchFamily="34" charset="0"/>
                <a:cs typeface="Arial" panose="020B0604020202020204" pitchFamily="34" charset="0"/>
              </a:rPr>
              <a:t> hesaplama fonksiyonları</a:t>
            </a:r>
            <a:r>
              <a:rPr sz="2000" spc="-5" dirty="0">
                <a:solidFill>
                  <a:srgbClr val="253138"/>
                </a:solidFill>
                <a:latin typeface="Arial" panose="020B0604020202020204" pitchFamily="34" charset="0"/>
                <a:cs typeface="Arial" panose="020B0604020202020204" pitchFamily="34" charset="0"/>
              </a:rPr>
              <a:t>, bazen anlamsal</a:t>
            </a:r>
            <a:r>
              <a:rPr sz="2000" spc="-175" dirty="0">
                <a:solidFill>
                  <a:srgbClr val="253138"/>
                </a:solidFill>
                <a:latin typeface="Arial" panose="020B0604020202020204" pitchFamily="34" charset="0"/>
                <a:cs typeface="Arial" panose="020B0604020202020204" pitchFamily="34" charset="0"/>
              </a:rPr>
              <a:t> </a:t>
            </a:r>
            <a:r>
              <a:rPr sz="2000" spc="-5" dirty="0">
                <a:solidFill>
                  <a:srgbClr val="253138"/>
                </a:solidFill>
                <a:latin typeface="Arial" panose="020B0604020202020204" pitchFamily="34" charset="0"/>
                <a:cs typeface="Arial" panose="020B0604020202020204" pitchFamily="34" charset="0"/>
              </a:rPr>
              <a:t>fonksiyonlar</a:t>
            </a:r>
            <a:endParaRPr sz="2000" dirty="0">
              <a:latin typeface="Arial" panose="020B0604020202020204" pitchFamily="34" charset="0"/>
              <a:cs typeface="Arial" panose="020B0604020202020204" pitchFamily="34" charset="0"/>
            </a:endParaRPr>
          </a:p>
          <a:p>
            <a:pPr marL="393065">
              <a:lnSpc>
                <a:spcPts val="1760"/>
              </a:lnSpc>
            </a:pPr>
            <a:r>
              <a:rPr sz="2000" spc="-5" dirty="0">
                <a:solidFill>
                  <a:srgbClr val="253138"/>
                </a:solidFill>
                <a:latin typeface="Arial" panose="020B0604020202020204" pitchFamily="34" charset="0"/>
                <a:cs typeface="Arial" panose="020B0604020202020204" pitchFamily="34" charset="0"/>
              </a:rPr>
              <a:t>olarak adlandırılır ve gramer </a:t>
            </a:r>
            <a:r>
              <a:rPr sz="2000" spc="-5" dirty="0" err="1">
                <a:solidFill>
                  <a:srgbClr val="253138"/>
                </a:solidFill>
                <a:latin typeface="Arial" panose="020B0604020202020204" pitchFamily="34" charset="0"/>
                <a:cs typeface="Arial" panose="020B0604020202020204" pitchFamily="34" charset="0"/>
              </a:rPr>
              <a:t>kurallarıyla</a:t>
            </a:r>
            <a:r>
              <a:rPr sz="2000" spc="155" dirty="0">
                <a:solidFill>
                  <a:srgbClr val="253138"/>
                </a:solidFill>
                <a:latin typeface="Arial" panose="020B0604020202020204" pitchFamily="34" charset="0"/>
                <a:cs typeface="Arial" panose="020B0604020202020204" pitchFamily="34" charset="0"/>
              </a:rPr>
              <a:t> </a:t>
            </a:r>
            <a:r>
              <a:rPr sz="2000" spc="-5" dirty="0" err="1">
                <a:solidFill>
                  <a:srgbClr val="253138"/>
                </a:solidFill>
                <a:latin typeface="Arial" panose="020B0604020202020204" pitchFamily="34" charset="0"/>
                <a:cs typeface="Arial" panose="020B0604020202020204" pitchFamily="34" charset="0"/>
              </a:rPr>
              <a:t>ilişkilendirilir</a:t>
            </a:r>
            <a:endParaRPr lang="tr-TR" sz="2000" dirty="0">
              <a:latin typeface="Arial" panose="020B0604020202020204" pitchFamily="34" charset="0"/>
              <a:cs typeface="Arial" panose="020B0604020202020204" pitchFamily="34" charset="0"/>
            </a:endParaRPr>
          </a:p>
          <a:p>
            <a:pPr marL="735965" indent="-342900">
              <a:lnSpc>
                <a:spcPts val="1760"/>
              </a:lnSpc>
              <a:buSzPct val="50000"/>
              <a:buFont typeface="Wingdings" panose="05000000000000000000" pitchFamily="2" charset="2"/>
              <a:buChar char="q"/>
            </a:pPr>
            <a:r>
              <a:rPr sz="2000" spc="-150" dirty="0" err="1">
                <a:solidFill>
                  <a:srgbClr val="253138"/>
                </a:solidFill>
                <a:latin typeface="Arial" panose="020B0604020202020204" pitchFamily="34" charset="0"/>
                <a:cs typeface="Arial" panose="020B0604020202020204" pitchFamily="34" charset="0"/>
              </a:rPr>
              <a:t>Özellik</a:t>
            </a:r>
            <a:r>
              <a:rPr sz="2000" spc="-150" dirty="0">
                <a:solidFill>
                  <a:srgbClr val="253138"/>
                </a:solidFill>
                <a:latin typeface="Arial" panose="020B0604020202020204" pitchFamily="34" charset="0"/>
                <a:cs typeface="Arial" panose="020B0604020202020204" pitchFamily="34" charset="0"/>
              </a:rPr>
              <a:t> </a:t>
            </a:r>
            <a:r>
              <a:rPr sz="2000" spc="-110" dirty="0">
                <a:solidFill>
                  <a:srgbClr val="253138"/>
                </a:solidFill>
                <a:latin typeface="Arial" panose="020B0604020202020204" pitchFamily="34" charset="0"/>
                <a:cs typeface="Arial" panose="020B0604020202020204" pitchFamily="34" charset="0"/>
              </a:rPr>
              <a:t>değerlerinin </a:t>
            </a:r>
            <a:r>
              <a:rPr sz="2000" spc="-105" dirty="0">
                <a:solidFill>
                  <a:srgbClr val="253138"/>
                </a:solidFill>
                <a:latin typeface="Arial" panose="020B0604020202020204" pitchFamily="34" charset="0"/>
                <a:cs typeface="Arial" panose="020B0604020202020204" pitchFamily="34" charset="0"/>
              </a:rPr>
              <a:t>nasıl </a:t>
            </a:r>
            <a:r>
              <a:rPr sz="2000" spc="-90" dirty="0">
                <a:solidFill>
                  <a:srgbClr val="253138"/>
                </a:solidFill>
                <a:latin typeface="Arial" panose="020B0604020202020204" pitchFamily="34" charset="0"/>
                <a:cs typeface="Arial" panose="020B0604020202020204" pitchFamily="34" charset="0"/>
              </a:rPr>
              <a:t>hesaplandığını </a:t>
            </a:r>
            <a:r>
              <a:rPr sz="2000" spc="-114" dirty="0">
                <a:solidFill>
                  <a:srgbClr val="253138"/>
                </a:solidFill>
                <a:latin typeface="Arial" panose="020B0604020202020204" pitchFamily="34" charset="0"/>
                <a:cs typeface="Arial" panose="020B0604020202020204" pitchFamily="34" charset="0"/>
              </a:rPr>
              <a:t>belirtmek için  kullanılırlar</a:t>
            </a:r>
            <a:endParaRPr sz="2000" dirty="0">
              <a:latin typeface="Arial" panose="020B0604020202020204" pitchFamily="34" charset="0"/>
              <a:cs typeface="Arial" panose="020B0604020202020204" pitchFamily="34" charset="0"/>
            </a:endParaRPr>
          </a:p>
          <a:p>
            <a:pPr marL="393065" marR="1260475" indent="-381000">
              <a:lnSpc>
                <a:spcPct val="76600"/>
              </a:lnSpc>
              <a:spcBef>
                <a:spcPts val="340"/>
              </a:spcBef>
              <a:buFont typeface="Wingdings" panose="05000000000000000000" pitchFamily="2" charset="2"/>
              <a:buChar char="q"/>
            </a:pPr>
            <a:r>
              <a:rPr sz="2000" spc="-10" dirty="0" err="1">
                <a:solidFill>
                  <a:srgbClr val="253138"/>
                </a:solidFill>
                <a:latin typeface="Arial" panose="020B0604020202020204" pitchFamily="34" charset="0"/>
                <a:cs typeface="Arial" panose="020B0604020202020204" pitchFamily="34" charset="0"/>
              </a:rPr>
              <a:t>Dilin</a:t>
            </a:r>
            <a:r>
              <a:rPr sz="2000" spc="-10" dirty="0">
                <a:solidFill>
                  <a:srgbClr val="253138"/>
                </a:solidFill>
                <a:latin typeface="Arial" panose="020B0604020202020204" pitchFamily="34" charset="0"/>
                <a:cs typeface="Arial" panose="020B0604020202020204" pitchFamily="34" charset="0"/>
              </a:rPr>
              <a:t> </a:t>
            </a:r>
            <a:r>
              <a:rPr sz="2000" spc="-5" dirty="0">
                <a:solidFill>
                  <a:srgbClr val="253138"/>
                </a:solidFill>
                <a:latin typeface="Arial" panose="020B0604020202020204" pitchFamily="34" charset="0"/>
                <a:cs typeface="Arial" panose="020B0604020202020204" pitchFamily="34" charset="0"/>
              </a:rPr>
              <a:t>statik semantik kurallarını belirleyen </a:t>
            </a:r>
            <a:r>
              <a:rPr sz="2000" b="1" spc="-5" dirty="0">
                <a:solidFill>
                  <a:srgbClr val="253138"/>
                </a:solidFill>
                <a:latin typeface="Arial" panose="020B0604020202020204" pitchFamily="34" charset="0"/>
                <a:cs typeface="Arial" panose="020B0604020202020204" pitchFamily="34" charset="0"/>
              </a:rPr>
              <a:t>doğrulama  fonksiyonları </a:t>
            </a:r>
            <a:r>
              <a:rPr sz="2000" spc="-5" dirty="0">
                <a:solidFill>
                  <a:srgbClr val="253138"/>
                </a:solidFill>
                <a:latin typeface="Arial" panose="020B0604020202020204" pitchFamily="34" charset="0"/>
                <a:cs typeface="Arial" panose="020B0604020202020204" pitchFamily="34" charset="0"/>
              </a:rPr>
              <a:t>gramer kurallarıyla</a:t>
            </a:r>
            <a:r>
              <a:rPr sz="2000" spc="110" dirty="0">
                <a:solidFill>
                  <a:srgbClr val="253138"/>
                </a:solidFill>
                <a:latin typeface="Arial" panose="020B0604020202020204" pitchFamily="34" charset="0"/>
                <a:cs typeface="Arial" panose="020B0604020202020204" pitchFamily="34" charset="0"/>
              </a:rPr>
              <a:t> </a:t>
            </a:r>
            <a:r>
              <a:rPr sz="2000" spc="-5" dirty="0">
                <a:solidFill>
                  <a:srgbClr val="253138"/>
                </a:solidFill>
                <a:latin typeface="Arial" panose="020B0604020202020204" pitchFamily="34" charset="0"/>
                <a:cs typeface="Arial" panose="020B0604020202020204" pitchFamily="34" charset="0"/>
              </a:rPr>
              <a:t>ilişkilendirilir</a:t>
            </a:r>
            <a:endParaRPr sz="2000" dirty="0">
              <a:latin typeface="Arial" panose="020B0604020202020204" pitchFamily="34" charset="0"/>
              <a:cs typeface="Arial" panose="020B0604020202020204" pitchFamily="34" charset="0"/>
            </a:endParaRPr>
          </a:p>
        </p:txBody>
      </p: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209550"/>
            <a:ext cx="7898125" cy="875240"/>
          </a:xfrm>
          <a:prstGeom prst="rect">
            <a:avLst/>
          </a:prstGeom>
        </p:spPr>
        <p:txBody>
          <a:bodyPr vert="horz" wrap="square" lIns="0" tIns="13335" rIns="0" bIns="0" rtlCol="0">
            <a:spAutoFit/>
          </a:bodyPr>
          <a:lstStyle/>
          <a:p>
            <a:pPr marL="12700" marR="5080">
              <a:lnSpc>
                <a:spcPct val="100000"/>
              </a:lnSpc>
              <a:spcBef>
                <a:spcPts val="105"/>
              </a:spcBef>
              <a:tabLst>
                <a:tab pos="2613660" algn="l"/>
              </a:tabLst>
            </a:pPr>
            <a:r>
              <a:rPr sz="2800" b="1" spc="-75" dirty="0" err="1">
                <a:latin typeface="Arial"/>
                <a:cs typeface="Arial"/>
              </a:rPr>
              <a:t>Öznitelik</a:t>
            </a:r>
            <a:r>
              <a:rPr sz="2800" b="1" spc="10" dirty="0">
                <a:latin typeface="Arial"/>
                <a:cs typeface="Arial"/>
              </a:rPr>
              <a:t> </a:t>
            </a:r>
            <a:r>
              <a:rPr sz="2800" b="1" spc="-70" dirty="0" err="1">
                <a:latin typeface="Arial"/>
                <a:cs typeface="Arial"/>
              </a:rPr>
              <a:t>Gramerleri</a:t>
            </a:r>
            <a:r>
              <a:rPr sz="2800" b="1" spc="-70" dirty="0">
                <a:latin typeface="Arial"/>
                <a:cs typeface="Arial"/>
              </a:rPr>
              <a:t>:</a:t>
            </a:r>
            <a:r>
              <a:rPr lang="tr-TR" sz="2800" b="1" spc="-70" dirty="0">
                <a:latin typeface="Arial"/>
                <a:cs typeface="Arial"/>
              </a:rPr>
              <a:t> </a:t>
            </a:r>
            <a:r>
              <a:rPr sz="2800" b="1" spc="-45" dirty="0" err="1">
                <a:latin typeface="Arial"/>
                <a:cs typeface="Arial"/>
              </a:rPr>
              <a:t>Tanım</a:t>
            </a:r>
            <a:r>
              <a:rPr sz="2800" b="1" spc="-45" dirty="0">
                <a:latin typeface="Arial"/>
                <a:cs typeface="Arial"/>
              </a:rPr>
              <a:t>  </a:t>
            </a:r>
            <a:r>
              <a:rPr sz="2800" b="1" spc="-85" dirty="0">
                <a:latin typeface="Arial"/>
                <a:cs typeface="Arial"/>
              </a:rPr>
              <a:t>Nitelik </a:t>
            </a:r>
            <a:r>
              <a:rPr sz="2800" b="1" spc="-55" dirty="0">
                <a:latin typeface="Arial"/>
                <a:cs typeface="Arial"/>
              </a:rPr>
              <a:t>Hesaplama</a:t>
            </a:r>
            <a:r>
              <a:rPr sz="2800" b="1" spc="55" dirty="0">
                <a:latin typeface="Arial"/>
                <a:cs typeface="Arial"/>
              </a:rPr>
              <a:t> </a:t>
            </a:r>
            <a:r>
              <a:rPr sz="2800" b="1" spc="-85" dirty="0">
                <a:latin typeface="Arial"/>
                <a:cs typeface="Arial"/>
              </a:rPr>
              <a:t>Fonksiyonları</a:t>
            </a:r>
            <a:endParaRPr sz="2800" dirty="0">
              <a:latin typeface="Arial"/>
              <a:cs typeface="Arial"/>
            </a:endParaRPr>
          </a:p>
        </p:txBody>
      </p:sp>
      <p:sp>
        <p:nvSpPr>
          <p:cNvPr id="3" name="object 3"/>
          <p:cNvSpPr txBox="1"/>
          <p:nvPr/>
        </p:nvSpPr>
        <p:spPr>
          <a:xfrm>
            <a:off x="838200" y="1411709"/>
            <a:ext cx="8050525" cy="3731791"/>
          </a:xfrm>
          <a:prstGeom prst="rect">
            <a:avLst/>
          </a:prstGeom>
        </p:spPr>
        <p:txBody>
          <a:bodyPr vert="horz" wrap="square" lIns="0" tIns="12700" rIns="0" bIns="0" rtlCol="0">
            <a:spAutoFit/>
          </a:bodyPr>
          <a:lstStyle/>
          <a:p>
            <a:pPr marL="355600" indent="-342900">
              <a:lnSpc>
                <a:spcPts val="2590"/>
              </a:lnSpc>
              <a:spcBef>
                <a:spcPts val="100"/>
              </a:spcBef>
              <a:buFont typeface="Wingdings" panose="05000000000000000000" pitchFamily="2" charset="2"/>
              <a:buChar char="q"/>
            </a:pPr>
            <a:r>
              <a:rPr sz="2000" spc="-5" dirty="0" err="1">
                <a:solidFill>
                  <a:srgbClr val="253138"/>
                </a:solidFill>
                <a:latin typeface="Arial" panose="020B0604020202020204" pitchFamily="34" charset="0"/>
                <a:cs typeface="Arial" panose="020B0604020202020204" pitchFamily="34" charset="0"/>
              </a:rPr>
              <a:t>Bir</a:t>
            </a:r>
            <a:r>
              <a:rPr sz="2000" spc="-5" dirty="0">
                <a:solidFill>
                  <a:srgbClr val="253138"/>
                </a:solidFill>
                <a:latin typeface="Arial" panose="020B0604020202020204" pitchFamily="34" charset="0"/>
                <a:cs typeface="Arial" panose="020B0604020202020204" pitchFamily="34" charset="0"/>
              </a:rPr>
              <a:t> nitelik </a:t>
            </a:r>
            <a:r>
              <a:rPr sz="2000" dirty="0">
                <a:solidFill>
                  <a:srgbClr val="253138"/>
                </a:solidFill>
                <a:latin typeface="Arial" panose="020B0604020202020204" pitchFamily="34" charset="0"/>
                <a:cs typeface="Arial" panose="020B0604020202020204" pitchFamily="34" charset="0"/>
              </a:rPr>
              <a:t>grameri, aşağıdaki ek özelliklere sahip </a:t>
            </a:r>
            <a:r>
              <a:rPr sz="2000" spc="-5" dirty="0" err="1">
                <a:solidFill>
                  <a:srgbClr val="253138"/>
                </a:solidFill>
                <a:latin typeface="Arial" panose="020B0604020202020204" pitchFamily="34" charset="0"/>
                <a:cs typeface="Arial" panose="020B0604020202020204" pitchFamily="34" charset="0"/>
              </a:rPr>
              <a:t>bir</a:t>
            </a:r>
            <a:r>
              <a:rPr sz="2000" spc="185" dirty="0">
                <a:solidFill>
                  <a:srgbClr val="253138"/>
                </a:solidFill>
                <a:latin typeface="Arial" panose="020B0604020202020204" pitchFamily="34" charset="0"/>
                <a:cs typeface="Arial" panose="020B0604020202020204" pitchFamily="34" charset="0"/>
              </a:rPr>
              <a:t> </a:t>
            </a:r>
            <a:r>
              <a:rPr sz="2000" dirty="0" err="1">
                <a:solidFill>
                  <a:srgbClr val="253138"/>
                </a:solidFill>
                <a:latin typeface="Arial" panose="020B0604020202020204" pitchFamily="34" charset="0"/>
                <a:cs typeface="Arial" panose="020B0604020202020204" pitchFamily="34" charset="0"/>
              </a:rPr>
              <a:t>gramerdir</a:t>
            </a:r>
            <a:endParaRPr lang="tr-TR" sz="2000" dirty="0">
              <a:latin typeface="Arial" panose="020B0604020202020204" pitchFamily="34" charset="0"/>
              <a:cs typeface="Arial" panose="020B0604020202020204" pitchFamily="34" charset="0"/>
            </a:endParaRPr>
          </a:p>
          <a:p>
            <a:pPr marL="812800" lvl="1" indent="-342900">
              <a:lnSpc>
                <a:spcPts val="2590"/>
              </a:lnSpc>
              <a:spcBef>
                <a:spcPts val="100"/>
              </a:spcBef>
              <a:buSzPct val="50000"/>
              <a:buFont typeface="Wingdings" panose="05000000000000000000" pitchFamily="2" charset="2"/>
              <a:buChar char="q"/>
            </a:pPr>
            <a:r>
              <a:rPr sz="2000" spc="-110" dirty="0">
                <a:solidFill>
                  <a:srgbClr val="253138"/>
                </a:solidFill>
                <a:latin typeface="Arial" panose="020B0604020202020204" pitchFamily="34" charset="0"/>
                <a:cs typeface="Arial" panose="020B0604020202020204" pitchFamily="34" charset="0"/>
              </a:rPr>
              <a:t>Her </a:t>
            </a:r>
            <a:r>
              <a:rPr sz="2000" spc="-140" dirty="0">
                <a:solidFill>
                  <a:srgbClr val="253138"/>
                </a:solidFill>
                <a:latin typeface="Arial" panose="020B0604020202020204" pitchFamily="34" charset="0"/>
                <a:cs typeface="Arial" panose="020B0604020202020204" pitchFamily="34" charset="0"/>
              </a:rPr>
              <a:t>bir </a:t>
            </a:r>
            <a:r>
              <a:rPr sz="2000" spc="-105" dirty="0">
                <a:solidFill>
                  <a:srgbClr val="253138"/>
                </a:solidFill>
                <a:latin typeface="Arial" panose="020B0604020202020204" pitchFamily="34" charset="0"/>
                <a:cs typeface="Arial" panose="020B0604020202020204" pitchFamily="34" charset="0"/>
              </a:rPr>
              <a:t>gramer </a:t>
            </a:r>
            <a:r>
              <a:rPr sz="2000" spc="-60" dirty="0">
                <a:solidFill>
                  <a:srgbClr val="253138"/>
                </a:solidFill>
                <a:latin typeface="Arial" panose="020B0604020202020204" pitchFamily="34" charset="0"/>
                <a:cs typeface="Arial" panose="020B0604020202020204" pitchFamily="34" charset="0"/>
              </a:rPr>
              <a:t>sembolü </a:t>
            </a:r>
            <a:r>
              <a:rPr sz="2000" spc="-280" dirty="0">
                <a:solidFill>
                  <a:srgbClr val="253138"/>
                </a:solidFill>
                <a:latin typeface="Arial" panose="020B0604020202020204" pitchFamily="34" charset="0"/>
                <a:cs typeface="Arial" panose="020B0604020202020204" pitchFamily="34" charset="0"/>
              </a:rPr>
              <a:t>X </a:t>
            </a:r>
            <a:r>
              <a:rPr lang="tr-TR" sz="2000" spc="-280" dirty="0">
                <a:solidFill>
                  <a:srgbClr val="253138"/>
                </a:solidFill>
                <a:latin typeface="Arial" panose="020B0604020202020204" pitchFamily="34" charset="0"/>
                <a:cs typeface="Arial" panose="020B0604020202020204" pitchFamily="34" charset="0"/>
              </a:rPr>
              <a:t> </a:t>
            </a:r>
            <a:r>
              <a:rPr sz="2000" spc="-110" dirty="0" err="1">
                <a:solidFill>
                  <a:srgbClr val="253138"/>
                </a:solidFill>
                <a:latin typeface="Arial" panose="020B0604020202020204" pitchFamily="34" charset="0"/>
                <a:cs typeface="Arial" panose="020B0604020202020204" pitchFamily="34" charset="0"/>
              </a:rPr>
              <a:t>ile</a:t>
            </a:r>
            <a:r>
              <a:rPr sz="2000" spc="-110" dirty="0">
                <a:solidFill>
                  <a:srgbClr val="253138"/>
                </a:solidFill>
                <a:latin typeface="Arial" panose="020B0604020202020204" pitchFamily="34" charset="0"/>
                <a:cs typeface="Arial" panose="020B0604020202020204" pitchFamily="34" charset="0"/>
              </a:rPr>
              <a:t> </a:t>
            </a:r>
            <a:r>
              <a:rPr sz="2000" spc="-135" dirty="0">
                <a:solidFill>
                  <a:srgbClr val="253138"/>
                </a:solidFill>
                <a:latin typeface="Arial" panose="020B0604020202020204" pitchFamily="34" charset="0"/>
                <a:cs typeface="Arial" panose="020B0604020202020204" pitchFamily="34" charset="0"/>
              </a:rPr>
              <a:t>ilişkili </a:t>
            </a:r>
            <a:r>
              <a:rPr sz="2000" spc="-140" dirty="0">
                <a:solidFill>
                  <a:srgbClr val="253138"/>
                </a:solidFill>
                <a:latin typeface="Arial" panose="020B0604020202020204" pitchFamily="34" charset="0"/>
                <a:cs typeface="Arial" panose="020B0604020202020204" pitchFamily="34" charset="0"/>
              </a:rPr>
              <a:t>bir dizi nitelik </a:t>
            </a:r>
            <a:r>
              <a:rPr sz="2000" spc="-150" dirty="0">
                <a:solidFill>
                  <a:srgbClr val="253138"/>
                </a:solidFill>
                <a:latin typeface="Arial" panose="020B0604020202020204" pitchFamily="34" charset="0"/>
                <a:cs typeface="Arial" panose="020B0604020202020204" pitchFamily="34" charset="0"/>
              </a:rPr>
              <a:t>A(X)'dir.  </a:t>
            </a:r>
            <a:r>
              <a:rPr sz="2000" spc="-220" dirty="0">
                <a:solidFill>
                  <a:srgbClr val="253138"/>
                </a:solidFill>
                <a:latin typeface="Arial" panose="020B0604020202020204" pitchFamily="34" charset="0"/>
                <a:cs typeface="Arial" panose="020B0604020202020204" pitchFamily="34" charset="0"/>
              </a:rPr>
              <a:t>A(X) </a:t>
            </a:r>
            <a:r>
              <a:rPr lang="tr-TR" sz="2000" spc="-220" dirty="0">
                <a:solidFill>
                  <a:srgbClr val="253138"/>
                </a:solidFill>
                <a:latin typeface="Arial" panose="020B0604020202020204" pitchFamily="34" charset="0"/>
                <a:cs typeface="Arial" panose="020B0604020202020204" pitchFamily="34" charset="0"/>
              </a:rPr>
              <a:t> </a:t>
            </a:r>
            <a:r>
              <a:rPr sz="2000" spc="-80" dirty="0" err="1">
                <a:solidFill>
                  <a:srgbClr val="253138"/>
                </a:solidFill>
                <a:latin typeface="Arial" panose="020B0604020202020204" pitchFamily="34" charset="0"/>
                <a:cs typeface="Arial" panose="020B0604020202020204" pitchFamily="34" charset="0"/>
              </a:rPr>
              <a:t>kümesi</a:t>
            </a:r>
            <a:r>
              <a:rPr sz="2000" spc="-80" dirty="0">
                <a:solidFill>
                  <a:srgbClr val="253138"/>
                </a:solidFill>
                <a:latin typeface="Arial" panose="020B0604020202020204" pitchFamily="34" charset="0"/>
                <a:cs typeface="Arial" panose="020B0604020202020204" pitchFamily="34" charset="0"/>
              </a:rPr>
              <a:t>, </a:t>
            </a:r>
            <a:r>
              <a:rPr sz="2000" spc="-135" dirty="0">
                <a:solidFill>
                  <a:srgbClr val="253138"/>
                </a:solidFill>
                <a:latin typeface="Arial" panose="020B0604020202020204" pitchFamily="34" charset="0"/>
                <a:cs typeface="Arial" panose="020B0604020202020204" pitchFamily="34" charset="0"/>
              </a:rPr>
              <a:t>sırasıyla </a:t>
            </a:r>
            <a:r>
              <a:rPr sz="2000" b="1" spc="-110" dirty="0">
                <a:solidFill>
                  <a:srgbClr val="253138"/>
                </a:solidFill>
                <a:latin typeface="Arial" panose="020B0604020202020204" pitchFamily="34" charset="0"/>
                <a:cs typeface="Arial" panose="020B0604020202020204" pitchFamily="34" charset="0"/>
              </a:rPr>
              <a:t>sentezlenmiş </a:t>
            </a:r>
            <a:r>
              <a:rPr sz="2000" spc="-114" dirty="0">
                <a:solidFill>
                  <a:srgbClr val="253138"/>
                </a:solidFill>
                <a:latin typeface="Arial" panose="020B0604020202020204" pitchFamily="34" charset="0"/>
                <a:cs typeface="Arial" panose="020B0604020202020204" pitchFamily="34" charset="0"/>
              </a:rPr>
              <a:t>ve </a:t>
            </a:r>
            <a:r>
              <a:rPr sz="2000" b="1" spc="-95" dirty="0">
                <a:solidFill>
                  <a:srgbClr val="253138"/>
                </a:solidFill>
                <a:latin typeface="Arial" panose="020B0604020202020204" pitchFamily="34" charset="0"/>
                <a:cs typeface="Arial" panose="020B0604020202020204" pitchFamily="34" charset="0"/>
              </a:rPr>
              <a:t>miras </a:t>
            </a:r>
            <a:r>
              <a:rPr sz="2000" b="1" spc="-75" dirty="0" err="1">
                <a:solidFill>
                  <a:srgbClr val="253138"/>
                </a:solidFill>
                <a:latin typeface="Arial" panose="020B0604020202020204" pitchFamily="34" charset="0"/>
                <a:cs typeface="Arial" panose="020B0604020202020204" pitchFamily="34" charset="0"/>
              </a:rPr>
              <a:t>alınan</a:t>
            </a:r>
            <a:r>
              <a:rPr sz="2000" b="1" spc="-75" dirty="0">
                <a:solidFill>
                  <a:srgbClr val="253138"/>
                </a:solidFill>
                <a:latin typeface="Arial" panose="020B0604020202020204" pitchFamily="34" charset="0"/>
                <a:cs typeface="Arial" panose="020B0604020202020204" pitchFamily="34" charset="0"/>
              </a:rPr>
              <a:t> </a:t>
            </a:r>
            <a:r>
              <a:rPr sz="2000" b="1" spc="-135" dirty="0" err="1">
                <a:solidFill>
                  <a:srgbClr val="253138"/>
                </a:solidFill>
                <a:latin typeface="Arial" panose="020B0604020202020204" pitchFamily="34" charset="0"/>
                <a:cs typeface="Arial" panose="020B0604020202020204" pitchFamily="34" charset="0"/>
              </a:rPr>
              <a:t>öznitelikler</a:t>
            </a:r>
            <a:r>
              <a:rPr sz="2000" b="1" spc="-135" dirty="0">
                <a:solidFill>
                  <a:srgbClr val="253138"/>
                </a:solidFill>
                <a:latin typeface="Arial" panose="020B0604020202020204" pitchFamily="34" charset="0"/>
                <a:cs typeface="Arial" panose="020B0604020202020204" pitchFamily="34" charset="0"/>
              </a:rPr>
              <a:t> </a:t>
            </a:r>
            <a:r>
              <a:rPr sz="2000" spc="-105" dirty="0">
                <a:solidFill>
                  <a:srgbClr val="253138"/>
                </a:solidFill>
                <a:latin typeface="Arial" panose="020B0604020202020204" pitchFamily="34" charset="0"/>
                <a:cs typeface="Arial" panose="020B0604020202020204" pitchFamily="34" charset="0"/>
              </a:rPr>
              <a:t>olarak </a:t>
            </a:r>
            <a:r>
              <a:rPr sz="2000" spc="-95" dirty="0">
                <a:solidFill>
                  <a:srgbClr val="253138"/>
                </a:solidFill>
                <a:latin typeface="Arial" panose="020B0604020202020204" pitchFamily="34" charset="0"/>
                <a:cs typeface="Arial" panose="020B0604020202020204" pitchFamily="34" charset="0"/>
              </a:rPr>
              <a:t>adlandırılan </a:t>
            </a:r>
            <a:r>
              <a:rPr sz="2000" spc="-135" dirty="0">
                <a:solidFill>
                  <a:srgbClr val="253138"/>
                </a:solidFill>
                <a:latin typeface="Arial" panose="020B0604020202020204" pitchFamily="34" charset="0"/>
                <a:cs typeface="Arial" panose="020B0604020202020204" pitchFamily="34" charset="0"/>
              </a:rPr>
              <a:t>iki </a:t>
            </a:r>
            <a:r>
              <a:rPr sz="2000" spc="-140" dirty="0">
                <a:solidFill>
                  <a:srgbClr val="253138"/>
                </a:solidFill>
                <a:latin typeface="Arial" panose="020B0604020202020204" pitchFamily="34" charset="0"/>
                <a:cs typeface="Arial" panose="020B0604020202020204" pitchFamily="34" charset="0"/>
              </a:rPr>
              <a:t>ayrık </a:t>
            </a:r>
            <a:r>
              <a:rPr sz="2000" spc="-45" dirty="0">
                <a:solidFill>
                  <a:srgbClr val="253138"/>
                </a:solidFill>
                <a:latin typeface="Arial" panose="020B0604020202020204" pitchFamily="34" charset="0"/>
                <a:cs typeface="Arial" panose="020B0604020202020204" pitchFamily="34" charset="0"/>
              </a:rPr>
              <a:t>kümeden S</a:t>
            </a:r>
            <a:r>
              <a:rPr sz="2000" spc="-355" dirty="0">
                <a:solidFill>
                  <a:srgbClr val="253138"/>
                </a:solidFill>
                <a:latin typeface="Arial" panose="020B0604020202020204" pitchFamily="34" charset="0"/>
                <a:cs typeface="Arial" panose="020B0604020202020204" pitchFamily="34" charset="0"/>
              </a:rPr>
              <a:t> </a:t>
            </a:r>
            <a:r>
              <a:rPr lang="tr-TR" sz="2000" spc="-355" dirty="0">
                <a:solidFill>
                  <a:srgbClr val="253138"/>
                </a:solidFill>
                <a:latin typeface="Arial" panose="020B0604020202020204" pitchFamily="34" charset="0"/>
                <a:cs typeface="Arial" panose="020B0604020202020204" pitchFamily="34" charset="0"/>
              </a:rPr>
              <a:t> </a:t>
            </a:r>
            <a:r>
              <a:rPr sz="2000" spc="-210" dirty="0">
                <a:solidFill>
                  <a:srgbClr val="253138"/>
                </a:solidFill>
                <a:latin typeface="Arial" panose="020B0604020202020204" pitchFamily="34" charset="0"/>
                <a:cs typeface="Arial" panose="020B0604020202020204" pitchFamily="34" charset="0"/>
              </a:rPr>
              <a:t>(X) </a:t>
            </a:r>
            <a:r>
              <a:rPr lang="tr-TR" sz="2000" spc="-210" dirty="0">
                <a:solidFill>
                  <a:srgbClr val="253138"/>
                </a:solidFill>
                <a:latin typeface="Arial" panose="020B0604020202020204" pitchFamily="34" charset="0"/>
                <a:cs typeface="Arial" panose="020B0604020202020204" pitchFamily="34" charset="0"/>
              </a:rPr>
              <a:t> </a:t>
            </a:r>
            <a:r>
              <a:rPr sz="2000" spc="-114" dirty="0" err="1">
                <a:solidFill>
                  <a:srgbClr val="253138"/>
                </a:solidFill>
                <a:latin typeface="Arial" panose="020B0604020202020204" pitchFamily="34" charset="0"/>
                <a:cs typeface="Arial" panose="020B0604020202020204" pitchFamily="34" charset="0"/>
              </a:rPr>
              <a:t>ve</a:t>
            </a:r>
            <a:r>
              <a:rPr sz="2000" spc="-114" dirty="0">
                <a:solidFill>
                  <a:srgbClr val="253138"/>
                </a:solidFill>
                <a:latin typeface="Arial" panose="020B0604020202020204" pitchFamily="34" charset="0"/>
                <a:cs typeface="Arial" panose="020B0604020202020204" pitchFamily="34" charset="0"/>
              </a:rPr>
              <a:t> I </a:t>
            </a:r>
            <a:r>
              <a:rPr sz="2000" spc="-210" dirty="0">
                <a:solidFill>
                  <a:srgbClr val="253138"/>
                </a:solidFill>
                <a:latin typeface="Arial" panose="020B0604020202020204" pitchFamily="34" charset="0"/>
                <a:cs typeface="Arial" panose="020B0604020202020204" pitchFamily="34" charset="0"/>
              </a:rPr>
              <a:t>(X)</a:t>
            </a:r>
            <a:r>
              <a:rPr lang="tr-TR" sz="2000" dirty="0">
                <a:latin typeface="Arial" panose="020B0604020202020204" pitchFamily="34" charset="0"/>
                <a:cs typeface="Arial" panose="020B0604020202020204" pitchFamily="34" charset="0"/>
              </a:rPr>
              <a:t> </a:t>
            </a:r>
            <a:r>
              <a:rPr sz="2000" spc="-95" dirty="0" err="1">
                <a:solidFill>
                  <a:srgbClr val="253138"/>
                </a:solidFill>
                <a:latin typeface="Arial" panose="020B0604020202020204" pitchFamily="34" charset="0"/>
                <a:cs typeface="Arial" panose="020B0604020202020204" pitchFamily="34" charset="0"/>
              </a:rPr>
              <a:t>oluşur</a:t>
            </a:r>
            <a:r>
              <a:rPr sz="2000" spc="-95" dirty="0">
                <a:solidFill>
                  <a:srgbClr val="253138"/>
                </a:solidFill>
                <a:latin typeface="Arial" panose="020B0604020202020204" pitchFamily="34" charset="0"/>
                <a:cs typeface="Arial" panose="020B0604020202020204" pitchFamily="34" charset="0"/>
              </a:rPr>
              <a:t>.</a:t>
            </a:r>
            <a:endParaRPr lang="tr-TR" sz="2000" dirty="0">
              <a:latin typeface="Arial" panose="020B0604020202020204" pitchFamily="34" charset="0"/>
              <a:cs typeface="Arial" panose="020B0604020202020204" pitchFamily="34" charset="0"/>
            </a:endParaRPr>
          </a:p>
          <a:p>
            <a:pPr marL="812800" lvl="1" indent="-342900">
              <a:lnSpc>
                <a:spcPts val="2590"/>
              </a:lnSpc>
              <a:spcBef>
                <a:spcPts val="100"/>
              </a:spcBef>
              <a:buSzPct val="50000"/>
              <a:buFont typeface="Wingdings" panose="05000000000000000000" pitchFamily="2" charset="2"/>
              <a:buChar char="q"/>
            </a:pPr>
            <a:r>
              <a:rPr sz="2000" b="1" spc="-100" dirty="0" err="1">
                <a:solidFill>
                  <a:srgbClr val="253138"/>
                </a:solidFill>
                <a:latin typeface="Arial" panose="020B0604020202020204" pitchFamily="34" charset="0"/>
                <a:cs typeface="Arial" panose="020B0604020202020204" pitchFamily="34" charset="0"/>
              </a:rPr>
              <a:t>Sentezlenen</a:t>
            </a:r>
            <a:r>
              <a:rPr sz="2000" b="1" spc="-100" dirty="0">
                <a:solidFill>
                  <a:srgbClr val="253138"/>
                </a:solidFill>
                <a:latin typeface="Arial" panose="020B0604020202020204" pitchFamily="34" charset="0"/>
                <a:cs typeface="Arial" panose="020B0604020202020204" pitchFamily="34" charset="0"/>
              </a:rPr>
              <a:t> </a:t>
            </a:r>
            <a:r>
              <a:rPr sz="2000" b="1" spc="-135" dirty="0">
                <a:solidFill>
                  <a:srgbClr val="253138"/>
                </a:solidFill>
                <a:latin typeface="Arial" panose="020B0604020202020204" pitchFamily="34" charset="0"/>
                <a:cs typeface="Arial" panose="020B0604020202020204" pitchFamily="34" charset="0"/>
              </a:rPr>
              <a:t>öznitelikler </a:t>
            </a:r>
            <a:r>
              <a:rPr sz="2000" b="1" spc="10" dirty="0">
                <a:solidFill>
                  <a:srgbClr val="253138"/>
                </a:solidFill>
                <a:latin typeface="Arial" panose="020B0604020202020204" pitchFamily="34" charset="0"/>
                <a:cs typeface="Arial" panose="020B0604020202020204" pitchFamily="34" charset="0"/>
              </a:rPr>
              <a:t>– </a:t>
            </a:r>
            <a:r>
              <a:rPr sz="2000" b="1" spc="-150" dirty="0">
                <a:solidFill>
                  <a:srgbClr val="253138"/>
                </a:solidFill>
                <a:latin typeface="Arial" panose="020B0604020202020204" pitchFamily="34" charset="0"/>
                <a:cs typeface="Arial" panose="020B0604020202020204" pitchFamily="34" charset="0"/>
              </a:rPr>
              <a:t>S(X), </a:t>
            </a:r>
            <a:r>
              <a:rPr sz="2000" spc="-75" dirty="0">
                <a:solidFill>
                  <a:srgbClr val="253138"/>
                </a:solidFill>
                <a:latin typeface="Arial" panose="020B0604020202020204" pitchFamily="34" charset="0"/>
                <a:cs typeface="Arial" panose="020B0604020202020204" pitchFamily="34" charset="0"/>
              </a:rPr>
              <a:t>anlamsal </a:t>
            </a:r>
            <a:r>
              <a:rPr sz="2000" spc="-125" dirty="0">
                <a:solidFill>
                  <a:srgbClr val="253138"/>
                </a:solidFill>
                <a:latin typeface="Arial" panose="020B0604020202020204" pitchFamily="34" charset="0"/>
                <a:cs typeface="Arial" panose="020B0604020202020204" pitchFamily="34" charset="0"/>
              </a:rPr>
              <a:t>bilgileri </a:t>
            </a:r>
            <a:r>
              <a:rPr sz="2000" spc="-140" dirty="0">
                <a:solidFill>
                  <a:srgbClr val="253138"/>
                </a:solidFill>
                <a:latin typeface="Arial" panose="020B0604020202020204" pitchFamily="34" charset="0"/>
                <a:cs typeface="Arial" panose="020B0604020202020204" pitchFamily="34" charset="0"/>
              </a:rPr>
              <a:t>bir  </a:t>
            </a:r>
            <a:r>
              <a:rPr sz="2000" spc="-145" dirty="0">
                <a:solidFill>
                  <a:srgbClr val="253138"/>
                </a:solidFill>
                <a:latin typeface="Arial" panose="020B0604020202020204" pitchFamily="34" charset="0"/>
                <a:cs typeface="Arial" panose="020B0604020202020204" pitchFamily="34" charset="0"/>
              </a:rPr>
              <a:t>ayrıştırma </a:t>
            </a:r>
            <a:r>
              <a:rPr sz="2000" spc="-90" dirty="0">
                <a:solidFill>
                  <a:srgbClr val="253138"/>
                </a:solidFill>
                <a:latin typeface="Arial" panose="020B0604020202020204" pitchFamily="34" charset="0"/>
                <a:cs typeface="Arial" panose="020B0604020202020204" pitchFamily="34" charset="0"/>
              </a:rPr>
              <a:t>ağacına </a:t>
            </a:r>
            <a:r>
              <a:rPr sz="2000" spc="-100" dirty="0">
                <a:solidFill>
                  <a:srgbClr val="253138"/>
                </a:solidFill>
                <a:latin typeface="Arial" panose="020B0604020202020204" pitchFamily="34" charset="0"/>
                <a:cs typeface="Arial" panose="020B0604020202020204" pitchFamily="34" charset="0"/>
              </a:rPr>
              <a:t>geçirmek </a:t>
            </a:r>
            <a:r>
              <a:rPr sz="2000" spc="-114" dirty="0">
                <a:solidFill>
                  <a:srgbClr val="253138"/>
                </a:solidFill>
                <a:latin typeface="Arial" panose="020B0604020202020204" pitchFamily="34" charset="0"/>
                <a:cs typeface="Arial" panose="020B0604020202020204" pitchFamily="34" charset="0"/>
              </a:rPr>
              <a:t>için </a:t>
            </a:r>
            <a:r>
              <a:rPr sz="2000" spc="-105" dirty="0">
                <a:solidFill>
                  <a:srgbClr val="253138"/>
                </a:solidFill>
                <a:latin typeface="Arial" panose="020B0604020202020204" pitchFamily="34" charset="0"/>
                <a:cs typeface="Arial" panose="020B0604020202020204" pitchFamily="34" charset="0"/>
              </a:rPr>
              <a:t>kullanılırken, </a:t>
            </a:r>
            <a:r>
              <a:rPr sz="2000" b="1" spc="-95" dirty="0">
                <a:solidFill>
                  <a:srgbClr val="253138"/>
                </a:solidFill>
                <a:latin typeface="Arial" panose="020B0604020202020204" pitchFamily="34" charset="0"/>
                <a:cs typeface="Arial" panose="020B0604020202020204" pitchFamily="34" charset="0"/>
              </a:rPr>
              <a:t>miras</a:t>
            </a:r>
            <a:r>
              <a:rPr sz="2000" b="1" spc="-285" dirty="0">
                <a:solidFill>
                  <a:srgbClr val="253138"/>
                </a:solidFill>
                <a:latin typeface="Arial" panose="020B0604020202020204" pitchFamily="34" charset="0"/>
                <a:cs typeface="Arial" panose="020B0604020202020204" pitchFamily="34" charset="0"/>
              </a:rPr>
              <a:t> </a:t>
            </a:r>
            <a:r>
              <a:rPr sz="2000" b="1" spc="-70" dirty="0" err="1">
                <a:solidFill>
                  <a:srgbClr val="253138"/>
                </a:solidFill>
                <a:latin typeface="Arial" panose="020B0604020202020204" pitchFamily="34" charset="0"/>
                <a:cs typeface="Arial" panose="020B0604020202020204" pitchFamily="34" charset="0"/>
              </a:rPr>
              <a:t>alınan</a:t>
            </a:r>
            <a:r>
              <a:rPr sz="2000" b="1" spc="-70" dirty="0">
                <a:solidFill>
                  <a:srgbClr val="253138"/>
                </a:solidFill>
                <a:latin typeface="Arial" panose="020B0604020202020204" pitchFamily="34" charset="0"/>
                <a:cs typeface="Arial" panose="020B0604020202020204" pitchFamily="34" charset="0"/>
              </a:rPr>
              <a:t> </a:t>
            </a:r>
            <a:r>
              <a:rPr sz="2000" b="1" spc="-135" dirty="0" err="1">
                <a:solidFill>
                  <a:srgbClr val="253138"/>
                </a:solidFill>
                <a:latin typeface="Arial" panose="020B0604020202020204" pitchFamily="34" charset="0"/>
                <a:cs typeface="Arial" panose="020B0604020202020204" pitchFamily="34" charset="0"/>
              </a:rPr>
              <a:t>öznitelikler</a:t>
            </a:r>
            <a:r>
              <a:rPr sz="2000" b="1" spc="-135" dirty="0">
                <a:solidFill>
                  <a:srgbClr val="253138"/>
                </a:solidFill>
                <a:latin typeface="Arial" panose="020B0604020202020204" pitchFamily="34" charset="0"/>
                <a:cs typeface="Arial" panose="020B0604020202020204" pitchFamily="34" charset="0"/>
              </a:rPr>
              <a:t> </a:t>
            </a:r>
            <a:r>
              <a:rPr sz="2000" b="1" spc="10" dirty="0">
                <a:solidFill>
                  <a:srgbClr val="253138"/>
                </a:solidFill>
                <a:latin typeface="Arial" panose="020B0604020202020204" pitchFamily="34" charset="0"/>
                <a:cs typeface="Arial" panose="020B0604020202020204" pitchFamily="34" charset="0"/>
              </a:rPr>
              <a:t>– </a:t>
            </a:r>
            <a:r>
              <a:rPr sz="2000" b="1" spc="-175" dirty="0">
                <a:solidFill>
                  <a:srgbClr val="253138"/>
                </a:solidFill>
                <a:latin typeface="Arial" panose="020B0604020202020204" pitchFamily="34" charset="0"/>
                <a:cs typeface="Arial" panose="020B0604020202020204" pitchFamily="34" charset="0"/>
              </a:rPr>
              <a:t>I(X) </a:t>
            </a:r>
            <a:r>
              <a:rPr sz="2000" spc="-75" dirty="0">
                <a:solidFill>
                  <a:srgbClr val="253138"/>
                </a:solidFill>
                <a:latin typeface="Arial" panose="020B0604020202020204" pitchFamily="34" charset="0"/>
                <a:cs typeface="Arial" panose="020B0604020202020204" pitchFamily="34" charset="0"/>
              </a:rPr>
              <a:t>anlamsal </a:t>
            </a:r>
            <a:r>
              <a:rPr sz="2000" spc="-125" dirty="0">
                <a:solidFill>
                  <a:srgbClr val="253138"/>
                </a:solidFill>
                <a:latin typeface="Arial" panose="020B0604020202020204" pitchFamily="34" charset="0"/>
                <a:cs typeface="Arial" panose="020B0604020202020204" pitchFamily="34" charset="0"/>
              </a:rPr>
              <a:t>bilgileri </a:t>
            </a:r>
            <a:r>
              <a:rPr sz="2000" spc="-120" dirty="0">
                <a:solidFill>
                  <a:srgbClr val="253138"/>
                </a:solidFill>
                <a:latin typeface="Arial" panose="020B0604020202020204" pitchFamily="34" charset="0"/>
                <a:cs typeface="Arial" panose="020B0604020202020204" pitchFamily="34" charset="0"/>
              </a:rPr>
              <a:t>aşağıya </a:t>
            </a:r>
            <a:r>
              <a:rPr sz="2000" spc="-114" dirty="0">
                <a:solidFill>
                  <a:srgbClr val="253138"/>
                </a:solidFill>
                <a:latin typeface="Arial" panose="020B0604020202020204" pitchFamily="34" charset="0"/>
                <a:cs typeface="Arial" panose="020B0604020202020204" pitchFamily="34" charset="0"/>
              </a:rPr>
              <a:t>ve </a:t>
            </a:r>
            <a:r>
              <a:rPr sz="2000" spc="-140" dirty="0" err="1">
                <a:solidFill>
                  <a:srgbClr val="253138"/>
                </a:solidFill>
                <a:latin typeface="Arial" panose="020B0604020202020204" pitchFamily="34" charset="0"/>
                <a:cs typeface="Arial" panose="020B0604020202020204" pitchFamily="34" charset="0"/>
              </a:rPr>
              <a:t>bir</a:t>
            </a:r>
            <a:r>
              <a:rPr sz="2000" spc="-415" dirty="0">
                <a:solidFill>
                  <a:srgbClr val="253138"/>
                </a:solidFill>
                <a:latin typeface="Arial" panose="020B0604020202020204" pitchFamily="34" charset="0"/>
                <a:cs typeface="Arial" panose="020B0604020202020204" pitchFamily="34" charset="0"/>
              </a:rPr>
              <a:t> </a:t>
            </a:r>
            <a:r>
              <a:rPr lang="tr-TR" sz="2000" spc="-415" dirty="0">
                <a:solidFill>
                  <a:srgbClr val="253138"/>
                </a:solidFill>
                <a:latin typeface="Arial" panose="020B0604020202020204" pitchFamily="34" charset="0"/>
                <a:cs typeface="Arial" panose="020B0604020202020204" pitchFamily="34" charset="0"/>
              </a:rPr>
              <a:t> </a:t>
            </a:r>
            <a:r>
              <a:rPr sz="2000" spc="-110" dirty="0" err="1">
                <a:solidFill>
                  <a:srgbClr val="253138"/>
                </a:solidFill>
                <a:latin typeface="Arial" panose="020B0604020202020204" pitchFamily="34" charset="0"/>
                <a:cs typeface="Arial" panose="020B0604020202020204" pitchFamily="34" charset="0"/>
              </a:rPr>
              <a:t>ağaç</a:t>
            </a:r>
            <a:r>
              <a:rPr lang="tr-TR" sz="2000" dirty="0">
                <a:latin typeface="Arial" panose="020B0604020202020204" pitchFamily="34" charset="0"/>
                <a:cs typeface="Arial" panose="020B0604020202020204" pitchFamily="34" charset="0"/>
              </a:rPr>
              <a:t> </a:t>
            </a:r>
            <a:r>
              <a:rPr sz="2000" spc="-70" dirty="0" err="1">
                <a:solidFill>
                  <a:srgbClr val="253138"/>
                </a:solidFill>
                <a:latin typeface="Arial" panose="020B0604020202020204" pitchFamily="34" charset="0"/>
                <a:cs typeface="Arial" panose="020B0604020202020204" pitchFamily="34" charset="0"/>
              </a:rPr>
              <a:t>boyunca</a:t>
            </a:r>
            <a:r>
              <a:rPr sz="2000" spc="-145" dirty="0">
                <a:solidFill>
                  <a:srgbClr val="253138"/>
                </a:solidFill>
                <a:latin typeface="Arial" panose="020B0604020202020204" pitchFamily="34" charset="0"/>
                <a:cs typeface="Arial" panose="020B0604020202020204" pitchFamily="34" charset="0"/>
              </a:rPr>
              <a:t> </a:t>
            </a:r>
            <a:r>
              <a:rPr sz="2000" spc="-160" dirty="0" err="1">
                <a:solidFill>
                  <a:srgbClr val="253138"/>
                </a:solidFill>
                <a:latin typeface="Arial" panose="020B0604020202020204" pitchFamily="34" charset="0"/>
                <a:cs typeface="Arial" panose="020B0604020202020204" pitchFamily="34" charset="0"/>
              </a:rPr>
              <a:t>iletir</a:t>
            </a:r>
            <a:r>
              <a:rPr sz="2000" spc="-160" dirty="0">
                <a:solidFill>
                  <a:srgbClr val="253138"/>
                </a:solidFill>
                <a:latin typeface="Arial" panose="020B0604020202020204" pitchFamily="34" charset="0"/>
                <a:cs typeface="Arial" panose="020B0604020202020204" pitchFamily="34" charset="0"/>
              </a:rPr>
              <a:t>.</a:t>
            </a:r>
            <a:endParaRPr lang="tr-TR" sz="2000" dirty="0">
              <a:latin typeface="Arial" panose="020B0604020202020204" pitchFamily="34" charset="0"/>
              <a:cs typeface="Arial" panose="020B0604020202020204" pitchFamily="34" charset="0"/>
            </a:endParaRPr>
          </a:p>
          <a:p>
            <a:pPr marL="812800" lvl="1" indent="-342900">
              <a:lnSpc>
                <a:spcPts val="2590"/>
              </a:lnSpc>
              <a:spcBef>
                <a:spcPts val="100"/>
              </a:spcBef>
              <a:buSzPct val="50000"/>
              <a:buFont typeface="Wingdings" panose="05000000000000000000" pitchFamily="2" charset="2"/>
              <a:buChar char="q"/>
            </a:pPr>
            <a:r>
              <a:rPr sz="2000" spc="-110" dirty="0">
                <a:solidFill>
                  <a:srgbClr val="253138"/>
                </a:solidFill>
                <a:latin typeface="Arial" panose="020B0604020202020204" pitchFamily="34" charset="0"/>
                <a:cs typeface="Arial" panose="020B0604020202020204" pitchFamily="34" charset="0"/>
              </a:rPr>
              <a:t>Her </a:t>
            </a:r>
            <a:r>
              <a:rPr sz="2000" spc="-140" dirty="0">
                <a:solidFill>
                  <a:srgbClr val="253138"/>
                </a:solidFill>
                <a:latin typeface="Arial" panose="020B0604020202020204" pitchFamily="34" charset="0"/>
                <a:cs typeface="Arial" panose="020B0604020202020204" pitchFamily="34" charset="0"/>
              </a:rPr>
              <a:t>bir </a:t>
            </a:r>
            <a:r>
              <a:rPr sz="2000" spc="-105" dirty="0">
                <a:solidFill>
                  <a:srgbClr val="253138"/>
                </a:solidFill>
                <a:latin typeface="Arial" panose="020B0604020202020204" pitchFamily="34" charset="0"/>
                <a:cs typeface="Arial" panose="020B0604020202020204" pitchFamily="34" charset="0"/>
              </a:rPr>
              <a:t>kuralın kuraldaki </a:t>
            </a:r>
            <a:r>
              <a:rPr sz="2000" spc="-114" dirty="0">
                <a:solidFill>
                  <a:srgbClr val="253138"/>
                </a:solidFill>
                <a:latin typeface="Arial" panose="020B0604020202020204" pitchFamily="34" charset="0"/>
                <a:cs typeface="Arial" panose="020B0604020202020204" pitchFamily="34" charset="0"/>
              </a:rPr>
              <a:t>non-terminallerin </a:t>
            </a:r>
            <a:r>
              <a:rPr sz="2000" spc="-100" dirty="0">
                <a:solidFill>
                  <a:srgbClr val="253138"/>
                </a:solidFill>
                <a:latin typeface="Arial" panose="020B0604020202020204" pitchFamily="34" charset="0"/>
                <a:cs typeface="Arial" panose="020B0604020202020204" pitchFamily="34" charset="0"/>
              </a:rPr>
              <a:t>belli</a:t>
            </a:r>
            <a:r>
              <a:rPr sz="2000" spc="-300" dirty="0">
                <a:solidFill>
                  <a:srgbClr val="253138"/>
                </a:solidFill>
                <a:latin typeface="Arial" panose="020B0604020202020204" pitchFamily="34" charset="0"/>
                <a:cs typeface="Arial" panose="020B0604020202020204" pitchFamily="34" charset="0"/>
              </a:rPr>
              <a:t> </a:t>
            </a:r>
            <a:r>
              <a:rPr sz="2000" spc="-130" dirty="0" err="1">
                <a:solidFill>
                  <a:srgbClr val="253138"/>
                </a:solidFill>
                <a:latin typeface="Arial" panose="020B0604020202020204" pitchFamily="34" charset="0"/>
                <a:cs typeface="Arial" panose="020B0604020202020204" pitchFamily="34" charset="0"/>
              </a:rPr>
              <a:t>niteliklerini</a:t>
            </a:r>
            <a:r>
              <a:rPr lang="tr-TR" sz="2000" dirty="0">
                <a:latin typeface="Arial" panose="020B0604020202020204" pitchFamily="34" charset="0"/>
                <a:cs typeface="Arial" panose="020B0604020202020204" pitchFamily="34" charset="0"/>
              </a:rPr>
              <a:t> </a:t>
            </a:r>
            <a:r>
              <a:rPr sz="2000" spc="-100" dirty="0" err="1">
                <a:solidFill>
                  <a:srgbClr val="253138"/>
                </a:solidFill>
                <a:latin typeface="Arial" panose="020B0604020202020204" pitchFamily="34" charset="0"/>
                <a:cs typeface="Arial" panose="020B0604020202020204" pitchFamily="34" charset="0"/>
              </a:rPr>
              <a:t>tanımlayan</a:t>
            </a:r>
            <a:r>
              <a:rPr sz="2000" spc="-100" dirty="0">
                <a:solidFill>
                  <a:srgbClr val="253138"/>
                </a:solidFill>
                <a:latin typeface="Arial" panose="020B0604020202020204" pitchFamily="34" charset="0"/>
                <a:cs typeface="Arial" panose="020B0604020202020204" pitchFamily="34" charset="0"/>
              </a:rPr>
              <a:t> </a:t>
            </a:r>
            <a:r>
              <a:rPr sz="2000" spc="-135" dirty="0">
                <a:solidFill>
                  <a:srgbClr val="253138"/>
                </a:solidFill>
                <a:latin typeface="Arial" panose="020B0604020202020204" pitchFamily="34" charset="0"/>
                <a:cs typeface="Arial" panose="020B0604020202020204" pitchFamily="34" charset="0"/>
              </a:rPr>
              <a:t>fonksiyonlar </a:t>
            </a:r>
            <a:r>
              <a:rPr sz="2000" spc="-75" dirty="0" err="1">
                <a:solidFill>
                  <a:srgbClr val="253138"/>
                </a:solidFill>
                <a:latin typeface="Arial" panose="020B0604020202020204" pitchFamily="34" charset="0"/>
                <a:cs typeface="Arial" panose="020B0604020202020204" pitchFamily="34" charset="0"/>
              </a:rPr>
              <a:t>kümesi</a:t>
            </a:r>
            <a:r>
              <a:rPr sz="2000" spc="-170" dirty="0">
                <a:solidFill>
                  <a:srgbClr val="253138"/>
                </a:solidFill>
                <a:latin typeface="Arial" panose="020B0604020202020204" pitchFamily="34" charset="0"/>
                <a:cs typeface="Arial" panose="020B0604020202020204" pitchFamily="34" charset="0"/>
              </a:rPr>
              <a:t> </a:t>
            </a:r>
            <a:r>
              <a:rPr sz="2000" spc="-140" dirty="0" err="1">
                <a:solidFill>
                  <a:srgbClr val="253138"/>
                </a:solidFill>
                <a:latin typeface="Arial" panose="020B0604020202020204" pitchFamily="34" charset="0"/>
                <a:cs typeface="Arial" panose="020B0604020202020204" pitchFamily="34" charset="0"/>
              </a:rPr>
              <a:t>vardır</a:t>
            </a:r>
            <a:r>
              <a:rPr lang="tr-TR" sz="2000" dirty="0">
                <a:latin typeface="Arial" panose="020B0604020202020204" pitchFamily="34" charset="0"/>
                <a:cs typeface="Arial" panose="020B0604020202020204" pitchFamily="34" charset="0"/>
              </a:rPr>
              <a:t>.</a:t>
            </a:r>
          </a:p>
          <a:p>
            <a:pPr marL="812800" lvl="1" indent="-342900">
              <a:lnSpc>
                <a:spcPts val="2590"/>
              </a:lnSpc>
              <a:spcBef>
                <a:spcPts val="100"/>
              </a:spcBef>
              <a:buSzPct val="50000"/>
              <a:buFont typeface="Wingdings" panose="05000000000000000000" pitchFamily="2" charset="2"/>
              <a:buChar char="q"/>
            </a:pPr>
            <a:r>
              <a:rPr lang="tr-TR" sz="2000" spc="-110" dirty="0">
                <a:solidFill>
                  <a:srgbClr val="253138"/>
                </a:solidFill>
                <a:latin typeface="VL PGothic"/>
                <a:cs typeface="VL PGothic"/>
              </a:rPr>
              <a:t>Her kuralın, </a:t>
            </a:r>
            <a:r>
              <a:rPr lang="tr-TR" sz="2000" spc="-130" dirty="0">
                <a:solidFill>
                  <a:srgbClr val="253138"/>
                </a:solidFill>
                <a:latin typeface="VL PGothic"/>
                <a:cs typeface="VL PGothic"/>
              </a:rPr>
              <a:t>niteliklerin </a:t>
            </a:r>
            <a:r>
              <a:rPr lang="tr-TR" sz="2000" spc="-145" dirty="0">
                <a:solidFill>
                  <a:srgbClr val="253138"/>
                </a:solidFill>
                <a:latin typeface="VL PGothic"/>
                <a:cs typeface="VL PGothic"/>
              </a:rPr>
              <a:t>tutarlılıklarını </a:t>
            </a:r>
            <a:r>
              <a:rPr lang="tr-TR" sz="2000" spc="-130" dirty="0">
                <a:solidFill>
                  <a:srgbClr val="253138"/>
                </a:solidFill>
                <a:latin typeface="VL PGothic"/>
                <a:cs typeface="VL PGothic"/>
              </a:rPr>
              <a:t>kontrol </a:t>
            </a:r>
            <a:r>
              <a:rPr lang="tr-TR" sz="2000" spc="-105" dirty="0">
                <a:solidFill>
                  <a:srgbClr val="253138"/>
                </a:solidFill>
                <a:latin typeface="VL PGothic"/>
                <a:cs typeface="VL PGothic"/>
              </a:rPr>
              <a:t>etmek</a:t>
            </a:r>
            <a:r>
              <a:rPr lang="tr-TR" sz="2000" spc="-250" dirty="0">
                <a:solidFill>
                  <a:srgbClr val="253138"/>
                </a:solidFill>
                <a:latin typeface="VL PGothic"/>
                <a:cs typeface="VL PGothic"/>
              </a:rPr>
              <a:t> </a:t>
            </a:r>
            <a:r>
              <a:rPr lang="tr-TR" sz="2000" spc="-125" dirty="0">
                <a:solidFill>
                  <a:srgbClr val="253138"/>
                </a:solidFill>
                <a:latin typeface="VL PGothic"/>
                <a:cs typeface="VL PGothic"/>
              </a:rPr>
              <a:t>üzere  </a:t>
            </a:r>
            <a:r>
              <a:rPr lang="tr-TR" sz="2000" spc="-140" dirty="0">
                <a:solidFill>
                  <a:srgbClr val="253138"/>
                </a:solidFill>
                <a:latin typeface="VL PGothic"/>
                <a:cs typeface="VL PGothic"/>
              </a:rPr>
              <a:t>belirteçler </a:t>
            </a:r>
            <a:r>
              <a:rPr lang="tr-TR" sz="2000" spc="-75" dirty="0">
                <a:solidFill>
                  <a:srgbClr val="253138"/>
                </a:solidFill>
                <a:latin typeface="VL PGothic"/>
                <a:cs typeface="VL PGothic"/>
              </a:rPr>
              <a:t>kümesi</a:t>
            </a:r>
            <a:r>
              <a:rPr lang="tr-TR" sz="2000" spc="-195" dirty="0">
                <a:solidFill>
                  <a:srgbClr val="253138"/>
                </a:solidFill>
                <a:latin typeface="VL PGothic"/>
                <a:cs typeface="VL PGothic"/>
              </a:rPr>
              <a:t> </a:t>
            </a:r>
            <a:r>
              <a:rPr lang="tr-TR" sz="2000" spc="-145" dirty="0">
                <a:solidFill>
                  <a:srgbClr val="253138"/>
                </a:solidFill>
                <a:latin typeface="VL PGothic"/>
                <a:cs typeface="VL PGothic"/>
              </a:rPr>
              <a:t>vardır</a:t>
            </a:r>
            <a:endParaRPr lang="tr-TR" sz="2000" dirty="0">
              <a:latin typeface="VL PGothic"/>
              <a:cs typeface="VL PGothic"/>
            </a:endParaRPr>
          </a:p>
        </p:txBody>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133350"/>
            <a:ext cx="8077200" cy="875240"/>
          </a:xfrm>
          <a:prstGeom prst="rect">
            <a:avLst/>
          </a:prstGeom>
        </p:spPr>
        <p:txBody>
          <a:bodyPr vert="horz" wrap="square" lIns="0" tIns="13335" rIns="0" bIns="0" rtlCol="0">
            <a:spAutoFit/>
          </a:bodyPr>
          <a:lstStyle/>
          <a:p>
            <a:pPr marL="12700">
              <a:lnSpc>
                <a:spcPct val="100000"/>
              </a:lnSpc>
              <a:spcBef>
                <a:spcPts val="105"/>
              </a:spcBef>
              <a:tabLst>
                <a:tab pos="2613660" algn="l"/>
              </a:tabLst>
            </a:pPr>
            <a:r>
              <a:rPr sz="2800" b="1" spc="-75" dirty="0" err="1">
                <a:latin typeface="Arial"/>
                <a:cs typeface="Arial"/>
              </a:rPr>
              <a:t>Öznitelik</a:t>
            </a:r>
            <a:r>
              <a:rPr sz="2800" b="1" spc="-75" dirty="0">
                <a:latin typeface="Arial"/>
                <a:cs typeface="Arial"/>
              </a:rPr>
              <a:t> </a:t>
            </a:r>
            <a:r>
              <a:rPr sz="2800" b="1" spc="-70" dirty="0" err="1">
                <a:latin typeface="Arial"/>
                <a:cs typeface="Arial"/>
              </a:rPr>
              <a:t>Gramerleri</a:t>
            </a:r>
            <a:r>
              <a:rPr sz="2800" b="1" spc="-70" dirty="0">
                <a:latin typeface="Arial"/>
                <a:cs typeface="Arial"/>
              </a:rPr>
              <a:t>:</a:t>
            </a:r>
            <a:r>
              <a:rPr lang="tr-TR" sz="2800" b="1" spc="-70" dirty="0">
                <a:latin typeface="Arial"/>
                <a:cs typeface="Arial"/>
              </a:rPr>
              <a:t> </a:t>
            </a:r>
            <a:r>
              <a:rPr sz="2800" b="1" spc="-35" dirty="0" err="1">
                <a:latin typeface="Arial"/>
                <a:cs typeface="Arial"/>
              </a:rPr>
              <a:t>Tanım</a:t>
            </a:r>
            <a:r>
              <a:rPr sz="2800" b="1" spc="-35" dirty="0">
                <a:latin typeface="Arial"/>
                <a:cs typeface="Arial"/>
              </a:rPr>
              <a:t>…</a:t>
            </a:r>
            <a:r>
              <a:rPr lang="tr-TR" sz="2800" b="1" spc="-35" dirty="0">
                <a:latin typeface="Arial"/>
                <a:cs typeface="Arial"/>
              </a:rPr>
              <a:t> </a:t>
            </a:r>
            <a:br>
              <a:rPr lang="tr-TR" sz="2800" b="1" spc="-35" dirty="0">
                <a:latin typeface="Arial"/>
                <a:cs typeface="Arial"/>
              </a:rPr>
            </a:br>
            <a:r>
              <a:rPr lang="tr-TR" sz="2800" b="1" spc="-65" dirty="0">
                <a:latin typeface="Arial"/>
                <a:cs typeface="Arial"/>
              </a:rPr>
              <a:t>Sentezlenmiş </a:t>
            </a:r>
            <a:r>
              <a:rPr lang="tr-TR" sz="2800" b="1" spc="-85" dirty="0">
                <a:latin typeface="Arial"/>
                <a:cs typeface="Arial"/>
              </a:rPr>
              <a:t>Nitelik </a:t>
            </a:r>
            <a:r>
              <a:rPr lang="tr-TR" sz="2800" b="1" spc="-55" dirty="0">
                <a:latin typeface="Arial"/>
                <a:cs typeface="Arial"/>
              </a:rPr>
              <a:t>ve </a:t>
            </a:r>
            <a:r>
              <a:rPr lang="tr-TR" sz="2800" b="1" spc="-70" dirty="0">
                <a:latin typeface="Arial"/>
                <a:cs typeface="Arial"/>
              </a:rPr>
              <a:t>Miras </a:t>
            </a:r>
            <a:r>
              <a:rPr lang="tr-TR" sz="2800" b="1" spc="-75" dirty="0">
                <a:latin typeface="Arial"/>
                <a:cs typeface="Arial"/>
              </a:rPr>
              <a:t>Alınan</a:t>
            </a:r>
            <a:r>
              <a:rPr lang="tr-TR" sz="2800" b="1" spc="275" dirty="0">
                <a:latin typeface="Arial"/>
                <a:cs typeface="Arial"/>
              </a:rPr>
              <a:t> </a:t>
            </a:r>
            <a:r>
              <a:rPr lang="tr-TR" sz="2800" b="1" spc="-75" dirty="0">
                <a:latin typeface="Arial"/>
                <a:cs typeface="Arial"/>
              </a:rPr>
              <a:t>Öznitelik</a:t>
            </a:r>
            <a:endParaRPr sz="2800" dirty="0">
              <a:latin typeface="Arial"/>
              <a:cs typeface="Arial"/>
            </a:endParaRPr>
          </a:p>
        </p:txBody>
      </p:sp>
      <p:sp>
        <p:nvSpPr>
          <p:cNvPr id="3" name="object 3"/>
          <p:cNvSpPr txBox="1"/>
          <p:nvPr/>
        </p:nvSpPr>
        <p:spPr>
          <a:xfrm>
            <a:off x="685800" y="1172420"/>
            <a:ext cx="8382000" cy="3776930"/>
          </a:xfrm>
          <a:prstGeom prst="rect">
            <a:avLst/>
          </a:prstGeom>
        </p:spPr>
        <p:txBody>
          <a:bodyPr vert="horz" wrap="square" lIns="0" tIns="116839" rIns="0" bIns="0" rtlCol="0">
            <a:spAutoFit/>
          </a:bodyPr>
          <a:lstStyle/>
          <a:p>
            <a:pPr marL="393065" marR="592455" indent="-381000" algn="just">
              <a:lnSpc>
                <a:spcPct val="77400"/>
              </a:lnSpc>
              <a:spcBef>
                <a:spcPts val="1630"/>
              </a:spcBef>
              <a:buFont typeface="Wingdings" panose="05000000000000000000" pitchFamily="2" charset="2"/>
              <a:buChar char="q"/>
            </a:pPr>
            <a:r>
              <a:rPr lang="tr-TR" dirty="0">
                <a:solidFill>
                  <a:srgbClr val="253138"/>
                </a:solidFill>
                <a:latin typeface="Arial" panose="020B0604020202020204" pitchFamily="34" charset="0"/>
                <a:cs typeface="Arial" panose="020B0604020202020204" pitchFamily="34" charset="0"/>
              </a:rPr>
              <a:t>Her gramer kuralı ile ilişkili olarak, </a:t>
            </a:r>
            <a:r>
              <a:rPr spc="-5" dirty="0" err="1">
                <a:solidFill>
                  <a:srgbClr val="253138"/>
                </a:solidFill>
                <a:latin typeface="Arial" panose="020B0604020202020204" pitchFamily="34" charset="0"/>
                <a:cs typeface="Arial" panose="020B0604020202020204" pitchFamily="34" charset="0"/>
              </a:rPr>
              <a:t>gramer</a:t>
            </a:r>
            <a:r>
              <a:rPr spc="-5" dirty="0">
                <a:solidFill>
                  <a:srgbClr val="253138"/>
                </a:solidFill>
                <a:latin typeface="Arial" panose="020B0604020202020204" pitchFamily="34" charset="0"/>
                <a:cs typeface="Arial" panose="020B0604020202020204" pitchFamily="34" charset="0"/>
              </a:rPr>
              <a:t> kuralındaki </a:t>
            </a:r>
            <a:r>
              <a:rPr dirty="0">
                <a:solidFill>
                  <a:srgbClr val="253138"/>
                </a:solidFill>
                <a:latin typeface="Arial" panose="020B0604020202020204" pitchFamily="34" charset="0"/>
                <a:cs typeface="Arial" panose="020B0604020202020204" pitchFamily="34" charset="0"/>
              </a:rPr>
              <a:t>simgelerin nitelikleri  </a:t>
            </a:r>
            <a:r>
              <a:rPr spc="-5" dirty="0">
                <a:solidFill>
                  <a:srgbClr val="253138"/>
                </a:solidFill>
                <a:latin typeface="Arial" panose="020B0604020202020204" pitchFamily="34" charset="0"/>
                <a:cs typeface="Arial" panose="020B0604020202020204" pitchFamily="34" charset="0"/>
              </a:rPr>
              <a:t>üzerinde </a:t>
            </a:r>
            <a:r>
              <a:rPr dirty="0">
                <a:solidFill>
                  <a:srgbClr val="253138"/>
                </a:solidFill>
                <a:latin typeface="Arial" panose="020B0604020202020204" pitchFamily="34" charset="0"/>
                <a:cs typeface="Arial" panose="020B0604020202020204" pitchFamily="34" charset="0"/>
              </a:rPr>
              <a:t>bir dizi </a:t>
            </a:r>
            <a:r>
              <a:rPr b="1" spc="-5" dirty="0">
                <a:solidFill>
                  <a:srgbClr val="253138"/>
                </a:solidFill>
                <a:latin typeface="Arial" panose="020B0604020202020204" pitchFamily="34" charset="0"/>
                <a:cs typeface="Arial" panose="020B0604020202020204" pitchFamily="34" charset="0"/>
              </a:rPr>
              <a:t>semantik fonksiyon </a:t>
            </a:r>
            <a:r>
              <a:rPr dirty="0">
                <a:solidFill>
                  <a:srgbClr val="253138"/>
                </a:solidFill>
                <a:latin typeface="Arial" panose="020B0604020202020204" pitchFamily="34" charset="0"/>
                <a:cs typeface="Arial" panose="020B0604020202020204" pitchFamily="34" charset="0"/>
              </a:rPr>
              <a:t>ve </a:t>
            </a:r>
            <a:r>
              <a:rPr spc="-5" dirty="0">
                <a:solidFill>
                  <a:srgbClr val="253138"/>
                </a:solidFill>
                <a:latin typeface="Arial" panose="020B0604020202020204" pitchFamily="34" charset="0"/>
                <a:cs typeface="Arial" panose="020B0604020202020204" pitchFamily="34" charset="0"/>
              </a:rPr>
              <a:t>muhtemelen boş </a:t>
            </a:r>
            <a:r>
              <a:rPr dirty="0">
                <a:solidFill>
                  <a:srgbClr val="253138"/>
                </a:solidFill>
                <a:latin typeface="Arial" panose="020B0604020202020204" pitchFamily="34" charset="0"/>
                <a:cs typeface="Arial" panose="020B0604020202020204" pitchFamily="34" charset="0"/>
              </a:rPr>
              <a:t>bir </a:t>
            </a:r>
            <a:r>
              <a:rPr b="1" dirty="0">
                <a:solidFill>
                  <a:srgbClr val="253138"/>
                </a:solidFill>
                <a:latin typeface="Arial" panose="020B0604020202020204" pitchFamily="34" charset="0"/>
                <a:cs typeface="Arial" panose="020B0604020202020204" pitchFamily="34" charset="0"/>
              </a:rPr>
              <a:t>doğrulama  </a:t>
            </a:r>
            <a:r>
              <a:rPr b="1" spc="-5" dirty="0">
                <a:solidFill>
                  <a:srgbClr val="253138"/>
                </a:solidFill>
                <a:latin typeface="Arial" panose="020B0604020202020204" pitchFamily="34" charset="0"/>
                <a:cs typeface="Arial" panose="020B0604020202020204" pitchFamily="34" charset="0"/>
              </a:rPr>
              <a:t>fonksiyonu </a:t>
            </a:r>
            <a:r>
              <a:rPr spc="-5" dirty="0" err="1">
                <a:solidFill>
                  <a:srgbClr val="253138"/>
                </a:solidFill>
                <a:latin typeface="Arial" panose="020B0604020202020204" pitchFamily="34" charset="0"/>
                <a:cs typeface="Arial" panose="020B0604020202020204" pitchFamily="34" charset="0"/>
              </a:rPr>
              <a:t>kümesi</a:t>
            </a:r>
            <a:r>
              <a:rPr spc="-15" dirty="0">
                <a:solidFill>
                  <a:srgbClr val="253138"/>
                </a:solidFill>
                <a:latin typeface="Arial" panose="020B0604020202020204" pitchFamily="34" charset="0"/>
                <a:cs typeface="Arial" panose="020B0604020202020204" pitchFamily="34" charset="0"/>
              </a:rPr>
              <a:t> </a:t>
            </a:r>
            <a:r>
              <a:rPr spc="-5" dirty="0" err="1">
                <a:solidFill>
                  <a:srgbClr val="253138"/>
                </a:solidFill>
                <a:latin typeface="Arial" panose="020B0604020202020204" pitchFamily="34" charset="0"/>
                <a:cs typeface="Arial" panose="020B0604020202020204" pitchFamily="34" charset="0"/>
              </a:rPr>
              <a:t>vardır</a:t>
            </a:r>
            <a:endParaRPr lang="tr-TR" dirty="0">
              <a:latin typeface="Arial" panose="020B0604020202020204" pitchFamily="34" charset="0"/>
              <a:cs typeface="Arial" panose="020B0604020202020204" pitchFamily="34" charset="0"/>
            </a:endParaRPr>
          </a:p>
          <a:p>
            <a:pPr marL="393065" marR="592455" indent="-381000" algn="just">
              <a:lnSpc>
                <a:spcPct val="77400"/>
              </a:lnSpc>
              <a:spcBef>
                <a:spcPts val="1630"/>
              </a:spcBef>
              <a:buFont typeface="Wingdings" panose="05000000000000000000" pitchFamily="2" charset="2"/>
              <a:buChar char="q"/>
            </a:pPr>
            <a:r>
              <a:rPr dirty="0">
                <a:solidFill>
                  <a:srgbClr val="253138"/>
                </a:solidFill>
                <a:latin typeface="Arial" panose="020B0604020202020204" pitchFamily="34" charset="0"/>
                <a:cs typeface="Arial" panose="020B0604020202020204" pitchFamily="34" charset="0"/>
              </a:rPr>
              <a:t>X0  </a:t>
            </a:r>
            <a:r>
              <a:rPr lang="tr-TR" dirty="0">
                <a:solidFill>
                  <a:srgbClr val="253138"/>
                </a:solidFill>
                <a:latin typeface="Arial" panose="020B0604020202020204" pitchFamily="34" charset="0"/>
                <a:cs typeface="Arial" panose="020B0604020202020204" pitchFamily="34" charset="0"/>
              </a:rPr>
              <a:t>   </a:t>
            </a:r>
            <a:r>
              <a:rPr dirty="0">
                <a:solidFill>
                  <a:srgbClr val="253138"/>
                </a:solidFill>
                <a:latin typeface="Arial" panose="020B0604020202020204" pitchFamily="34" charset="0"/>
                <a:cs typeface="Arial" panose="020B0604020202020204" pitchFamily="34" charset="0"/>
              </a:rPr>
              <a:t>X1…</a:t>
            </a:r>
            <a:r>
              <a:rPr dirty="0" err="1">
                <a:solidFill>
                  <a:srgbClr val="253138"/>
                </a:solidFill>
                <a:latin typeface="Arial" panose="020B0604020202020204" pitchFamily="34" charset="0"/>
                <a:cs typeface="Arial" panose="020B0604020202020204" pitchFamily="34" charset="0"/>
              </a:rPr>
              <a:t>Xn</a:t>
            </a:r>
            <a:r>
              <a:rPr dirty="0">
                <a:solidFill>
                  <a:srgbClr val="253138"/>
                </a:solidFill>
                <a:latin typeface="Arial" panose="020B0604020202020204" pitchFamily="34" charset="0"/>
                <a:cs typeface="Arial" panose="020B0604020202020204" pitchFamily="34" charset="0"/>
              </a:rPr>
              <a:t> bir </a:t>
            </a:r>
            <a:r>
              <a:rPr spc="-5" dirty="0">
                <a:solidFill>
                  <a:srgbClr val="253138"/>
                </a:solidFill>
                <a:latin typeface="Arial" panose="020B0604020202020204" pitchFamily="34" charset="0"/>
                <a:cs typeface="Arial" panose="020B0604020202020204" pitchFamily="34" charset="0"/>
              </a:rPr>
              <a:t>kural </a:t>
            </a:r>
            <a:r>
              <a:rPr dirty="0">
                <a:solidFill>
                  <a:srgbClr val="253138"/>
                </a:solidFill>
                <a:latin typeface="Arial" panose="020B0604020202020204" pitchFamily="34" charset="0"/>
                <a:cs typeface="Arial" panose="020B0604020202020204" pitchFamily="34" charset="0"/>
              </a:rPr>
              <a:t>için, </a:t>
            </a:r>
            <a:r>
              <a:rPr spc="-5" dirty="0">
                <a:solidFill>
                  <a:srgbClr val="253138"/>
                </a:solidFill>
                <a:latin typeface="Arial" panose="020B0604020202020204" pitchFamily="34" charset="0"/>
                <a:cs typeface="Arial" panose="020B0604020202020204" pitchFamily="34" charset="0"/>
              </a:rPr>
              <a:t>X0’ın sentezlenmiş </a:t>
            </a:r>
            <a:r>
              <a:rPr dirty="0">
                <a:solidFill>
                  <a:srgbClr val="253138"/>
                </a:solidFill>
                <a:latin typeface="Arial" panose="020B0604020202020204" pitchFamily="34" charset="0"/>
                <a:cs typeface="Arial" panose="020B0604020202020204" pitchFamily="34" charset="0"/>
              </a:rPr>
              <a:t>niteliği </a:t>
            </a:r>
            <a:r>
              <a:rPr spc="-5" dirty="0">
                <a:solidFill>
                  <a:srgbClr val="253138"/>
                </a:solidFill>
                <a:latin typeface="Arial" panose="020B0604020202020204" pitchFamily="34" charset="0"/>
                <a:cs typeface="Arial" panose="020B0604020202020204" pitchFamily="34" charset="0"/>
              </a:rPr>
              <a:t>S(X0)=f(A(X1),</a:t>
            </a:r>
            <a:r>
              <a:rPr spc="-315" dirty="0">
                <a:solidFill>
                  <a:srgbClr val="253138"/>
                </a:solidFill>
                <a:latin typeface="Arial" panose="020B0604020202020204" pitchFamily="34" charset="0"/>
                <a:cs typeface="Arial" panose="020B0604020202020204" pitchFamily="34" charset="0"/>
              </a:rPr>
              <a:t> </a:t>
            </a:r>
            <a:r>
              <a:rPr dirty="0">
                <a:solidFill>
                  <a:srgbClr val="253138"/>
                </a:solidFill>
                <a:latin typeface="Arial" panose="020B0604020202020204" pitchFamily="34" charset="0"/>
                <a:cs typeface="Arial" panose="020B0604020202020204" pitchFamily="34" charset="0"/>
              </a:rPr>
              <a:t>…,</a:t>
            </a:r>
            <a:endParaRPr dirty="0">
              <a:latin typeface="Arial" panose="020B0604020202020204" pitchFamily="34" charset="0"/>
              <a:cs typeface="Arial" panose="020B0604020202020204" pitchFamily="34" charset="0"/>
            </a:endParaRPr>
          </a:p>
          <a:p>
            <a:pPr marL="393700">
              <a:lnSpc>
                <a:spcPts val="1550"/>
              </a:lnSpc>
            </a:pPr>
            <a:r>
              <a:rPr spc="-5" dirty="0">
                <a:solidFill>
                  <a:srgbClr val="253138"/>
                </a:solidFill>
                <a:latin typeface="Arial" panose="020B0604020202020204" pitchFamily="34" charset="0"/>
                <a:cs typeface="Arial" panose="020B0604020202020204" pitchFamily="34" charset="0"/>
              </a:rPr>
              <a:t>A(Xn)) </a:t>
            </a:r>
            <a:r>
              <a:rPr dirty="0">
                <a:solidFill>
                  <a:srgbClr val="253138"/>
                </a:solidFill>
                <a:latin typeface="Arial" panose="020B0604020202020204" pitchFamily="34" charset="0"/>
                <a:cs typeface="Arial" panose="020B0604020202020204" pitchFamily="34" charset="0"/>
              </a:rPr>
              <a:t>şeklinde </a:t>
            </a:r>
            <a:r>
              <a:rPr spc="-5" dirty="0">
                <a:solidFill>
                  <a:srgbClr val="253138"/>
                </a:solidFill>
                <a:latin typeface="Arial" panose="020B0604020202020204" pitchFamily="34" charset="0"/>
                <a:cs typeface="Arial" panose="020B0604020202020204" pitchFamily="34" charset="0"/>
              </a:rPr>
              <a:t>semantik fonksiyonlar </a:t>
            </a:r>
            <a:r>
              <a:rPr dirty="0" err="1">
                <a:solidFill>
                  <a:srgbClr val="253138"/>
                </a:solidFill>
                <a:latin typeface="Arial" panose="020B0604020202020204" pitchFamily="34" charset="0"/>
                <a:cs typeface="Arial" panose="020B0604020202020204" pitchFamily="34" charset="0"/>
              </a:rPr>
              <a:t>ile</a:t>
            </a:r>
            <a:r>
              <a:rPr spc="-15" dirty="0">
                <a:solidFill>
                  <a:srgbClr val="253138"/>
                </a:solidFill>
                <a:latin typeface="Arial" panose="020B0604020202020204" pitchFamily="34" charset="0"/>
                <a:cs typeface="Arial" panose="020B0604020202020204" pitchFamily="34" charset="0"/>
              </a:rPr>
              <a:t> </a:t>
            </a:r>
            <a:r>
              <a:rPr spc="-5" dirty="0" err="1">
                <a:solidFill>
                  <a:srgbClr val="253138"/>
                </a:solidFill>
                <a:latin typeface="Arial" panose="020B0604020202020204" pitchFamily="34" charset="0"/>
                <a:cs typeface="Arial" panose="020B0604020202020204" pitchFamily="34" charset="0"/>
              </a:rPr>
              <a:t>hesaplanır</a:t>
            </a:r>
            <a:r>
              <a:rPr spc="-5" dirty="0">
                <a:solidFill>
                  <a:srgbClr val="253138"/>
                </a:solidFill>
                <a:latin typeface="Arial" panose="020B0604020202020204" pitchFamily="34" charset="0"/>
                <a:cs typeface="Arial" panose="020B0604020202020204" pitchFamily="34" charset="0"/>
              </a:rPr>
              <a:t>.</a:t>
            </a:r>
            <a:endParaRPr lang="tr-TR" dirty="0">
              <a:latin typeface="Arial" panose="020B0604020202020204" pitchFamily="34" charset="0"/>
              <a:cs typeface="Arial" panose="020B0604020202020204" pitchFamily="34" charset="0"/>
            </a:endParaRPr>
          </a:p>
          <a:p>
            <a:pPr marL="679450" indent="-285750">
              <a:lnSpc>
                <a:spcPts val="1550"/>
              </a:lnSpc>
              <a:buSzPct val="50000"/>
              <a:buFont typeface="Wingdings" panose="05000000000000000000" pitchFamily="2" charset="2"/>
              <a:buChar char="q"/>
            </a:pPr>
            <a:r>
              <a:rPr spc="-80" dirty="0" err="1">
                <a:solidFill>
                  <a:srgbClr val="253138"/>
                </a:solidFill>
                <a:latin typeface="Arial" panose="020B0604020202020204" pitchFamily="34" charset="0"/>
                <a:cs typeface="Arial" panose="020B0604020202020204" pitchFamily="34" charset="0"/>
              </a:rPr>
              <a:t>Başka</a:t>
            </a:r>
            <a:r>
              <a:rPr spc="-80" dirty="0">
                <a:solidFill>
                  <a:srgbClr val="253138"/>
                </a:solidFill>
                <a:latin typeface="Arial" panose="020B0604020202020204" pitchFamily="34" charset="0"/>
                <a:cs typeface="Arial" panose="020B0604020202020204" pitchFamily="34" charset="0"/>
              </a:rPr>
              <a:t> </a:t>
            </a:r>
            <a:r>
              <a:rPr spc="-114" dirty="0">
                <a:solidFill>
                  <a:srgbClr val="253138"/>
                </a:solidFill>
                <a:latin typeface="Arial" panose="020B0604020202020204" pitchFamily="34" charset="0"/>
                <a:cs typeface="Arial" panose="020B0604020202020204" pitchFamily="34" charset="0"/>
              </a:rPr>
              <a:t>bir </a:t>
            </a:r>
            <a:r>
              <a:rPr spc="-100" dirty="0">
                <a:solidFill>
                  <a:srgbClr val="253138"/>
                </a:solidFill>
                <a:latin typeface="Arial" panose="020B0604020202020204" pitchFamily="34" charset="0"/>
                <a:cs typeface="Arial" panose="020B0604020202020204" pitchFamily="34" charset="0"/>
              </a:rPr>
              <a:t>deyişle, </a:t>
            </a:r>
            <a:r>
              <a:rPr spc="-114" dirty="0">
                <a:solidFill>
                  <a:srgbClr val="253138"/>
                </a:solidFill>
                <a:latin typeface="Arial" panose="020B0604020202020204" pitchFamily="34" charset="0"/>
                <a:cs typeface="Arial" panose="020B0604020202020204" pitchFamily="34" charset="0"/>
              </a:rPr>
              <a:t>bir </a:t>
            </a:r>
            <a:r>
              <a:rPr spc="-120" dirty="0">
                <a:solidFill>
                  <a:srgbClr val="253138"/>
                </a:solidFill>
                <a:latin typeface="Arial" panose="020B0604020202020204" pitchFamily="34" charset="0"/>
                <a:cs typeface="Arial" panose="020B0604020202020204" pitchFamily="34" charset="0"/>
              </a:rPr>
              <a:t>ayrıştırma </a:t>
            </a:r>
            <a:r>
              <a:rPr spc="-80" dirty="0">
                <a:solidFill>
                  <a:srgbClr val="253138"/>
                </a:solidFill>
                <a:latin typeface="Arial" panose="020B0604020202020204" pitchFamily="34" charset="0"/>
                <a:cs typeface="Arial" panose="020B0604020202020204" pitchFamily="34" charset="0"/>
              </a:rPr>
              <a:t>ağacı </a:t>
            </a:r>
            <a:r>
              <a:rPr spc="-55" dirty="0">
                <a:solidFill>
                  <a:srgbClr val="253138"/>
                </a:solidFill>
                <a:latin typeface="Arial" panose="020B0604020202020204" pitchFamily="34" charset="0"/>
                <a:cs typeface="Arial" panose="020B0604020202020204" pitchFamily="34" charset="0"/>
              </a:rPr>
              <a:t>düğümündeki</a:t>
            </a:r>
            <a:r>
              <a:rPr spc="-320" dirty="0">
                <a:solidFill>
                  <a:srgbClr val="253138"/>
                </a:solidFill>
                <a:latin typeface="Arial" panose="020B0604020202020204" pitchFamily="34" charset="0"/>
                <a:cs typeface="Arial" panose="020B0604020202020204" pitchFamily="34" charset="0"/>
              </a:rPr>
              <a:t> </a:t>
            </a:r>
            <a:r>
              <a:rPr spc="-100" dirty="0">
                <a:solidFill>
                  <a:srgbClr val="253138"/>
                </a:solidFill>
                <a:latin typeface="Arial" panose="020B0604020202020204" pitchFamily="34" charset="0"/>
                <a:cs typeface="Arial" panose="020B0604020202020204" pitchFamily="34" charset="0"/>
              </a:rPr>
              <a:t>sentezlenmiş </a:t>
            </a:r>
            <a:r>
              <a:rPr spc="-114" dirty="0">
                <a:solidFill>
                  <a:srgbClr val="253138"/>
                </a:solidFill>
                <a:latin typeface="Arial" panose="020B0604020202020204" pitchFamily="34" charset="0"/>
                <a:cs typeface="Arial" panose="020B0604020202020204" pitchFamily="34" charset="0"/>
              </a:rPr>
              <a:t>bir özniteliğin  </a:t>
            </a:r>
            <a:r>
              <a:rPr spc="-100" dirty="0">
                <a:solidFill>
                  <a:srgbClr val="253138"/>
                </a:solidFill>
                <a:latin typeface="Arial" panose="020B0604020202020204" pitchFamily="34" charset="0"/>
                <a:cs typeface="Arial" panose="020B0604020202020204" pitchFamily="34" charset="0"/>
              </a:rPr>
              <a:t>değeri </a:t>
            </a:r>
            <a:r>
              <a:rPr spc="-270" dirty="0">
                <a:solidFill>
                  <a:srgbClr val="253138"/>
                </a:solidFill>
                <a:latin typeface="Arial" panose="020B0604020202020204" pitchFamily="34" charset="0"/>
                <a:cs typeface="Arial" panose="020B0604020202020204" pitchFamily="34" charset="0"/>
              </a:rPr>
              <a:t>- </a:t>
            </a:r>
            <a:r>
              <a:rPr spc="-150" dirty="0">
                <a:solidFill>
                  <a:srgbClr val="253138"/>
                </a:solidFill>
                <a:latin typeface="Arial" panose="020B0604020202020204" pitchFamily="34" charset="0"/>
                <a:cs typeface="Arial" panose="020B0604020202020204" pitchFamily="34" charset="0"/>
              </a:rPr>
              <a:t>S(X0), </a:t>
            </a:r>
            <a:r>
              <a:rPr spc="-100" dirty="0">
                <a:solidFill>
                  <a:srgbClr val="253138"/>
                </a:solidFill>
                <a:latin typeface="Arial" panose="020B0604020202020204" pitchFamily="34" charset="0"/>
                <a:cs typeface="Arial" panose="020B0604020202020204" pitchFamily="34" charset="0"/>
              </a:rPr>
              <a:t>yalnızca </a:t>
            </a:r>
            <a:r>
              <a:rPr spc="-30" dirty="0">
                <a:solidFill>
                  <a:srgbClr val="253138"/>
                </a:solidFill>
                <a:latin typeface="Arial" panose="020B0604020202020204" pitchFamily="34" charset="0"/>
                <a:cs typeface="Arial" panose="020B0604020202020204" pitchFamily="34" charset="0"/>
              </a:rPr>
              <a:t>o </a:t>
            </a:r>
            <a:r>
              <a:rPr spc="-35" dirty="0">
                <a:solidFill>
                  <a:srgbClr val="253138"/>
                </a:solidFill>
                <a:latin typeface="Arial" panose="020B0604020202020204" pitchFamily="34" charset="0"/>
                <a:cs typeface="Arial" panose="020B0604020202020204" pitchFamily="34" charset="0"/>
              </a:rPr>
              <a:t>düğümün </a:t>
            </a:r>
            <a:r>
              <a:rPr spc="-150" dirty="0">
                <a:solidFill>
                  <a:srgbClr val="253138"/>
                </a:solidFill>
                <a:latin typeface="Arial" panose="020B0604020202020204" pitchFamily="34" charset="0"/>
                <a:cs typeface="Arial" panose="020B0604020202020204" pitchFamily="34" charset="0"/>
              </a:rPr>
              <a:t>alt </a:t>
            </a:r>
            <a:r>
              <a:rPr spc="-75" dirty="0">
                <a:solidFill>
                  <a:srgbClr val="253138"/>
                </a:solidFill>
                <a:latin typeface="Arial" panose="020B0604020202020204" pitchFamily="34" charset="0"/>
                <a:cs typeface="Arial" panose="020B0604020202020204" pitchFamily="34" charset="0"/>
              </a:rPr>
              <a:t>düğümlerindeki </a:t>
            </a:r>
            <a:r>
              <a:rPr spc="-114" dirty="0">
                <a:solidFill>
                  <a:srgbClr val="253138"/>
                </a:solidFill>
                <a:latin typeface="Arial" panose="020B0604020202020204" pitchFamily="34" charset="0"/>
                <a:cs typeface="Arial" panose="020B0604020202020204" pitchFamily="34" charset="0"/>
              </a:rPr>
              <a:t>özniteliklerin </a:t>
            </a:r>
            <a:r>
              <a:rPr spc="-95" dirty="0">
                <a:solidFill>
                  <a:srgbClr val="253138"/>
                </a:solidFill>
                <a:latin typeface="Arial" panose="020B0604020202020204" pitchFamily="34" charset="0"/>
                <a:cs typeface="Arial" panose="020B0604020202020204" pitchFamily="34" charset="0"/>
              </a:rPr>
              <a:t>değerlerine  bağlıdır.</a:t>
            </a:r>
            <a:endParaRPr dirty="0">
              <a:latin typeface="Arial" panose="020B0604020202020204" pitchFamily="34" charset="0"/>
              <a:cs typeface="Arial" panose="020B0604020202020204" pitchFamily="34" charset="0"/>
            </a:endParaRPr>
          </a:p>
          <a:p>
            <a:pPr marL="393065" marR="733425" indent="-381000">
              <a:lnSpc>
                <a:spcPct val="74900"/>
              </a:lnSpc>
              <a:spcBef>
                <a:spcPts val="254"/>
              </a:spcBef>
              <a:buFont typeface="Wingdings" panose="05000000000000000000" pitchFamily="2" charset="2"/>
              <a:buChar char="q"/>
            </a:pPr>
            <a:r>
              <a:rPr dirty="0" err="1">
                <a:solidFill>
                  <a:srgbClr val="253138"/>
                </a:solidFill>
                <a:latin typeface="Arial" panose="020B0604020202020204" pitchFamily="34" charset="0"/>
                <a:cs typeface="Arial" panose="020B0604020202020204" pitchFamily="34" charset="0"/>
              </a:rPr>
              <a:t>Miras</a:t>
            </a:r>
            <a:r>
              <a:rPr dirty="0">
                <a:solidFill>
                  <a:srgbClr val="253138"/>
                </a:solidFill>
                <a:latin typeface="Arial" panose="020B0604020202020204" pitchFamily="34" charset="0"/>
                <a:cs typeface="Arial" panose="020B0604020202020204" pitchFamily="34" charset="0"/>
              </a:rPr>
              <a:t> nitelikleri </a:t>
            </a:r>
            <a:r>
              <a:rPr dirty="0" err="1">
                <a:solidFill>
                  <a:srgbClr val="253138"/>
                </a:solidFill>
                <a:latin typeface="Arial" panose="020B0604020202020204" pitchFamily="34" charset="0"/>
                <a:cs typeface="Arial" panose="020B0604020202020204" pitchFamily="34" charset="0"/>
              </a:rPr>
              <a:t>sembolleri</a:t>
            </a:r>
            <a:r>
              <a:rPr dirty="0">
                <a:solidFill>
                  <a:srgbClr val="253138"/>
                </a:solidFill>
                <a:latin typeface="Arial" panose="020B0604020202020204" pitchFamily="34" charset="0"/>
                <a:cs typeface="Arial" panose="020B0604020202020204" pitchFamily="34" charset="0"/>
              </a:rPr>
              <a:t> Xj,1≤</a:t>
            </a:r>
            <a:r>
              <a:rPr lang="tr-TR" dirty="0">
                <a:solidFill>
                  <a:srgbClr val="253138"/>
                </a:solidFill>
                <a:latin typeface="Arial" panose="020B0604020202020204" pitchFamily="34" charset="0"/>
                <a:cs typeface="Arial" panose="020B0604020202020204" pitchFamily="34" charset="0"/>
              </a:rPr>
              <a:t> </a:t>
            </a:r>
            <a:r>
              <a:rPr dirty="0">
                <a:solidFill>
                  <a:srgbClr val="253138"/>
                </a:solidFill>
                <a:latin typeface="Arial" panose="020B0604020202020204" pitchFamily="34" charset="0"/>
                <a:cs typeface="Arial" panose="020B0604020202020204" pitchFamily="34" charset="0"/>
              </a:rPr>
              <a:t>j</a:t>
            </a:r>
            <a:r>
              <a:rPr lang="tr-TR" dirty="0">
                <a:solidFill>
                  <a:srgbClr val="253138"/>
                </a:solidFill>
                <a:latin typeface="Arial" panose="020B0604020202020204" pitchFamily="34" charset="0"/>
                <a:cs typeface="Arial" panose="020B0604020202020204" pitchFamily="34" charset="0"/>
              </a:rPr>
              <a:t> </a:t>
            </a:r>
            <a:r>
              <a:rPr dirty="0">
                <a:solidFill>
                  <a:srgbClr val="253138"/>
                </a:solidFill>
                <a:latin typeface="Arial" panose="020B0604020202020204" pitchFamily="34" charset="0"/>
                <a:cs typeface="Arial" panose="020B0604020202020204" pitchFamily="34" charset="0"/>
              </a:rPr>
              <a:t>≤n olmak </a:t>
            </a:r>
            <a:r>
              <a:rPr spc="-5" dirty="0">
                <a:solidFill>
                  <a:srgbClr val="253138"/>
                </a:solidFill>
                <a:latin typeface="Arial" panose="020B0604020202020204" pitchFamily="34" charset="0"/>
                <a:cs typeface="Arial" panose="020B0604020202020204" pitchFamily="34" charset="0"/>
              </a:rPr>
              <a:t>üzere I(</a:t>
            </a:r>
            <a:r>
              <a:rPr spc="-5" dirty="0" err="1">
                <a:solidFill>
                  <a:srgbClr val="253138"/>
                </a:solidFill>
                <a:latin typeface="Arial" panose="020B0604020202020204" pitchFamily="34" charset="0"/>
                <a:cs typeface="Arial" panose="020B0604020202020204" pitchFamily="34" charset="0"/>
              </a:rPr>
              <a:t>Xj</a:t>
            </a:r>
            <a:r>
              <a:rPr spc="-5" dirty="0">
                <a:solidFill>
                  <a:srgbClr val="253138"/>
                </a:solidFill>
                <a:latin typeface="Arial" panose="020B0604020202020204" pitchFamily="34" charset="0"/>
                <a:cs typeface="Arial" panose="020B0604020202020204" pitchFamily="34" charset="0"/>
              </a:rPr>
              <a:t>=f(A(X0),</a:t>
            </a:r>
            <a:r>
              <a:rPr dirty="0">
                <a:solidFill>
                  <a:srgbClr val="253138"/>
                </a:solidFill>
                <a:latin typeface="Arial" panose="020B0604020202020204" pitchFamily="34" charset="0"/>
                <a:cs typeface="Arial" panose="020B0604020202020204" pitchFamily="34" charset="0"/>
              </a:rPr>
              <a:t>…</a:t>
            </a:r>
            <a:r>
              <a:rPr lang="tr-TR" dirty="0">
                <a:solidFill>
                  <a:srgbClr val="253138"/>
                </a:solidFill>
                <a:latin typeface="Arial" panose="020B0604020202020204" pitchFamily="34" charset="0"/>
                <a:cs typeface="Arial" panose="020B0604020202020204" pitchFamily="34" charset="0"/>
              </a:rPr>
              <a:t>, </a:t>
            </a:r>
            <a:r>
              <a:rPr spc="-5" dirty="0">
                <a:solidFill>
                  <a:srgbClr val="253138"/>
                </a:solidFill>
                <a:latin typeface="Arial" panose="020B0604020202020204" pitchFamily="34" charset="0"/>
                <a:cs typeface="Arial" panose="020B0604020202020204" pitchFamily="34" charset="0"/>
              </a:rPr>
              <a:t>A(</a:t>
            </a:r>
            <a:r>
              <a:rPr spc="-5" dirty="0" err="1">
                <a:solidFill>
                  <a:srgbClr val="253138"/>
                </a:solidFill>
                <a:latin typeface="Arial" panose="020B0604020202020204" pitchFamily="34" charset="0"/>
                <a:cs typeface="Arial" panose="020B0604020202020204" pitchFamily="34" charset="0"/>
              </a:rPr>
              <a:t>Xn</a:t>
            </a:r>
            <a:r>
              <a:rPr spc="-5" dirty="0">
                <a:solidFill>
                  <a:srgbClr val="253138"/>
                </a:solidFill>
                <a:latin typeface="Arial" panose="020B0604020202020204" pitchFamily="34" charset="0"/>
                <a:cs typeface="Arial" panose="020B0604020202020204" pitchFamily="34" charset="0"/>
              </a:rPr>
              <a:t>))</a:t>
            </a:r>
            <a:r>
              <a:rPr lang="tr-TR" spc="-5" dirty="0">
                <a:solidFill>
                  <a:srgbClr val="253138"/>
                </a:solidFill>
                <a:latin typeface="Arial" panose="020B0604020202020204" pitchFamily="34" charset="0"/>
                <a:cs typeface="Arial" panose="020B0604020202020204" pitchFamily="34" charset="0"/>
              </a:rPr>
              <a:t> </a:t>
            </a:r>
            <a:r>
              <a:rPr dirty="0" err="1">
                <a:solidFill>
                  <a:srgbClr val="253138"/>
                </a:solidFill>
                <a:latin typeface="Arial" panose="020B0604020202020204" pitchFamily="34" charset="0"/>
                <a:cs typeface="Arial" panose="020B0604020202020204" pitchFamily="34" charset="0"/>
              </a:rPr>
              <a:t>şeklinde</a:t>
            </a:r>
            <a:r>
              <a:rPr dirty="0">
                <a:solidFill>
                  <a:srgbClr val="253138"/>
                </a:solidFill>
                <a:latin typeface="Arial" panose="020B0604020202020204" pitchFamily="34" charset="0"/>
                <a:cs typeface="Arial" panose="020B0604020202020204" pitchFamily="34" charset="0"/>
              </a:rPr>
              <a:t> bir </a:t>
            </a:r>
            <a:r>
              <a:rPr spc="-5" dirty="0">
                <a:solidFill>
                  <a:srgbClr val="253138"/>
                </a:solidFill>
                <a:latin typeface="Arial" panose="020B0604020202020204" pitchFamily="34" charset="0"/>
                <a:cs typeface="Arial" panose="020B0604020202020204" pitchFamily="34" charset="0"/>
              </a:rPr>
              <a:t>semantik fonksiyon </a:t>
            </a:r>
            <a:r>
              <a:rPr dirty="0" err="1">
                <a:solidFill>
                  <a:srgbClr val="253138"/>
                </a:solidFill>
                <a:latin typeface="Arial" panose="020B0604020202020204" pitchFamily="34" charset="0"/>
                <a:cs typeface="Arial" panose="020B0604020202020204" pitchFamily="34" charset="0"/>
              </a:rPr>
              <a:t>ile</a:t>
            </a:r>
            <a:r>
              <a:rPr spc="-20" dirty="0">
                <a:solidFill>
                  <a:srgbClr val="253138"/>
                </a:solidFill>
                <a:latin typeface="Arial" panose="020B0604020202020204" pitchFamily="34" charset="0"/>
                <a:cs typeface="Arial" panose="020B0604020202020204" pitchFamily="34" charset="0"/>
              </a:rPr>
              <a:t> </a:t>
            </a:r>
            <a:r>
              <a:rPr spc="-5" dirty="0" err="1">
                <a:solidFill>
                  <a:srgbClr val="253138"/>
                </a:solidFill>
                <a:latin typeface="Arial" panose="020B0604020202020204" pitchFamily="34" charset="0"/>
                <a:cs typeface="Arial" panose="020B0604020202020204" pitchFamily="34" charset="0"/>
              </a:rPr>
              <a:t>hesaplanır</a:t>
            </a:r>
            <a:r>
              <a:rPr spc="-5" dirty="0">
                <a:solidFill>
                  <a:srgbClr val="253138"/>
                </a:solidFill>
                <a:latin typeface="Arial" panose="020B0604020202020204" pitchFamily="34" charset="0"/>
                <a:cs typeface="Arial" panose="020B0604020202020204" pitchFamily="34" charset="0"/>
              </a:rPr>
              <a:t>.</a:t>
            </a:r>
            <a:endParaRPr lang="tr-TR" dirty="0">
              <a:latin typeface="Arial" panose="020B0604020202020204" pitchFamily="34" charset="0"/>
              <a:cs typeface="Arial" panose="020B0604020202020204" pitchFamily="34" charset="0"/>
            </a:endParaRPr>
          </a:p>
          <a:p>
            <a:pPr marL="393065" marR="733425" indent="-381000">
              <a:lnSpc>
                <a:spcPct val="74900"/>
              </a:lnSpc>
              <a:spcBef>
                <a:spcPts val="254"/>
              </a:spcBef>
              <a:buFont typeface="Wingdings" panose="05000000000000000000" pitchFamily="2" charset="2"/>
              <a:buChar char="q"/>
            </a:pPr>
            <a:r>
              <a:rPr spc="-10" dirty="0" err="1">
                <a:solidFill>
                  <a:srgbClr val="253138"/>
                </a:solidFill>
                <a:latin typeface="Arial" panose="020B0604020202020204" pitchFamily="34" charset="0"/>
                <a:cs typeface="Arial" panose="020B0604020202020204" pitchFamily="34" charset="0"/>
              </a:rPr>
              <a:t>Ayrıştırma</a:t>
            </a:r>
            <a:r>
              <a:rPr spc="-10" dirty="0">
                <a:solidFill>
                  <a:srgbClr val="253138"/>
                </a:solidFill>
                <a:latin typeface="Arial" panose="020B0604020202020204" pitchFamily="34" charset="0"/>
                <a:cs typeface="Arial" panose="020B0604020202020204" pitchFamily="34" charset="0"/>
              </a:rPr>
              <a:t> </a:t>
            </a:r>
            <a:r>
              <a:rPr spc="-5" dirty="0">
                <a:solidFill>
                  <a:srgbClr val="253138"/>
                </a:solidFill>
                <a:latin typeface="Arial" panose="020B0604020202020204" pitchFamily="34" charset="0"/>
                <a:cs typeface="Arial" panose="020B0604020202020204" pitchFamily="34" charset="0"/>
              </a:rPr>
              <a:t>ağacı düğümünde (nodes) kalıtsal </a:t>
            </a:r>
            <a:r>
              <a:rPr dirty="0">
                <a:solidFill>
                  <a:srgbClr val="253138"/>
                </a:solidFill>
                <a:latin typeface="Arial" panose="020B0604020202020204" pitchFamily="34" charset="0"/>
                <a:cs typeface="Arial" panose="020B0604020202020204" pitchFamily="34" charset="0"/>
              </a:rPr>
              <a:t>bir </a:t>
            </a:r>
            <a:r>
              <a:rPr spc="-5" dirty="0">
                <a:solidFill>
                  <a:srgbClr val="253138"/>
                </a:solidFill>
                <a:latin typeface="Arial" panose="020B0604020202020204" pitchFamily="34" charset="0"/>
                <a:cs typeface="Arial" panose="020B0604020202020204" pitchFamily="34" charset="0"/>
              </a:rPr>
              <a:t>öznitelik değeri, </a:t>
            </a:r>
            <a:r>
              <a:rPr dirty="0">
                <a:solidFill>
                  <a:srgbClr val="253138"/>
                </a:solidFill>
                <a:latin typeface="Arial" panose="020B0604020202020204" pitchFamily="34" charset="0"/>
                <a:cs typeface="Arial" panose="020B0604020202020204" pitchFamily="34" charset="0"/>
              </a:rPr>
              <a:t>o </a:t>
            </a:r>
            <a:r>
              <a:rPr spc="-5" dirty="0">
                <a:solidFill>
                  <a:srgbClr val="253138"/>
                </a:solidFill>
                <a:latin typeface="Arial" panose="020B0604020202020204" pitchFamily="34" charset="0"/>
                <a:cs typeface="Arial" panose="020B0604020202020204" pitchFamily="34" charset="0"/>
              </a:rPr>
              <a:t>düğümün  </a:t>
            </a:r>
            <a:r>
              <a:rPr dirty="0">
                <a:solidFill>
                  <a:srgbClr val="253138"/>
                </a:solidFill>
                <a:latin typeface="Arial" panose="020B0604020202020204" pitchFamily="34" charset="0"/>
                <a:cs typeface="Arial" panose="020B0604020202020204" pitchFamily="34" charset="0"/>
              </a:rPr>
              <a:t>kendine </a:t>
            </a:r>
            <a:r>
              <a:rPr spc="-5" dirty="0">
                <a:solidFill>
                  <a:srgbClr val="253138"/>
                </a:solidFill>
                <a:latin typeface="Arial" panose="020B0604020202020204" pitchFamily="34" charset="0"/>
                <a:cs typeface="Arial" panose="020B0604020202020204" pitchFamily="34" charset="0"/>
              </a:rPr>
              <a:t>özgü düğümünün </a:t>
            </a:r>
            <a:r>
              <a:rPr dirty="0">
                <a:solidFill>
                  <a:srgbClr val="253138"/>
                </a:solidFill>
                <a:latin typeface="Arial" panose="020B0604020202020204" pitchFamily="34" charset="0"/>
                <a:cs typeface="Arial" panose="020B0604020202020204" pitchFamily="34" charset="0"/>
              </a:rPr>
              <a:t>ve </a:t>
            </a:r>
            <a:r>
              <a:rPr spc="-5" dirty="0">
                <a:solidFill>
                  <a:srgbClr val="253138"/>
                </a:solidFill>
                <a:latin typeface="Arial" panose="020B0604020202020204" pitchFamily="34" charset="0"/>
                <a:cs typeface="Arial" panose="020B0604020202020204" pitchFamily="34" charset="0"/>
              </a:rPr>
              <a:t>onun kardeş düğümlerinin </a:t>
            </a:r>
            <a:r>
              <a:rPr dirty="0">
                <a:solidFill>
                  <a:srgbClr val="253138"/>
                </a:solidFill>
                <a:latin typeface="Arial" panose="020B0604020202020204" pitchFamily="34" charset="0"/>
                <a:cs typeface="Arial" panose="020B0604020202020204" pitchFamily="34" charset="0"/>
              </a:rPr>
              <a:t>özellik </a:t>
            </a:r>
            <a:r>
              <a:rPr spc="-5" dirty="0">
                <a:solidFill>
                  <a:srgbClr val="253138"/>
                </a:solidFill>
                <a:latin typeface="Arial" panose="020B0604020202020204" pitchFamily="34" charset="0"/>
                <a:cs typeface="Arial" panose="020B0604020202020204" pitchFamily="34" charset="0"/>
              </a:rPr>
              <a:t>değerlerine  bağlıdır. </a:t>
            </a:r>
            <a:r>
              <a:rPr dirty="0">
                <a:solidFill>
                  <a:srgbClr val="253138"/>
                </a:solidFill>
                <a:latin typeface="Arial" panose="020B0604020202020204" pitchFamily="34" charset="0"/>
                <a:cs typeface="Arial" panose="020B0604020202020204" pitchFamily="34" charset="0"/>
              </a:rPr>
              <a:t>Döngüselliğin </a:t>
            </a:r>
            <a:r>
              <a:rPr spc="-5" dirty="0">
                <a:solidFill>
                  <a:srgbClr val="253138"/>
                </a:solidFill>
                <a:latin typeface="Arial" panose="020B0604020202020204" pitchFamily="34" charset="0"/>
                <a:cs typeface="Arial" panose="020B0604020202020204" pitchFamily="34" charset="0"/>
              </a:rPr>
              <a:t>önüne geçmek </a:t>
            </a:r>
            <a:r>
              <a:rPr dirty="0">
                <a:solidFill>
                  <a:srgbClr val="253138"/>
                </a:solidFill>
                <a:latin typeface="Arial" panose="020B0604020202020204" pitchFamily="34" charset="0"/>
                <a:cs typeface="Arial" panose="020B0604020202020204" pitchFamily="34" charset="0"/>
              </a:rPr>
              <a:t>için </a:t>
            </a:r>
            <a:r>
              <a:rPr spc="-5" dirty="0">
                <a:solidFill>
                  <a:srgbClr val="253138"/>
                </a:solidFill>
                <a:latin typeface="Arial" panose="020B0604020202020204" pitchFamily="34" charset="0"/>
                <a:cs typeface="Arial" panose="020B0604020202020204" pitchFamily="34" charset="0"/>
              </a:rPr>
              <a:t>kalıtsal </a:t>
            </a:r>
            <a:r>
              <a:rPr dirty="0">
                <a:solidFill>
                  <a:srgbClr val="253138"/>
                </a:solidFill>
                <a:latin typeface="Arial" panose="020B0604020202020204" pitchFamily="34" charset="0"/>
                <a:cs typeface="Arial" panose="020B0604020202020204" pitchFamily="34" charset="0"/>
              </a:rPr>
              <a:t>nitelikler genellikle I(Xj) = f  </a:t>
            </a:r>
            <a:r>
              <a:rPr spc="-5" dirty="0">
                <a:solidFill>
                  <a:srgbClr val="253138"/>
                </a:solidFill>
                <a:latin typeface="Arial" panose="020B0604020202020204" pitchFamily="34" charset="0"/>
                <a:cs typeface="Arial" panose="020B0604020202020204" pitchFamily="34" charset="0"/>
              </a:rPr>
              <a:t>(A(X0), </a:t>
            </a:r>
            <a:r>
              <a:rPr dirty="0">
                <a:solidFill>
                  <a:srgbClr val="253138"/>
                </a:solidFill>
                <a:latin typeface="Arial" panose="020B0604020202020204" pitchFamily="34" charset="0"/>
                <a:cs typeface="Arial" panose="020B0604020202020204" pitchFamily="34" charset="0"/>
              </a:rPr>
              <a:t>…, A </a:t>
            </a:r>
            <a:r>
              <a:rPr spc="-5" dirty="0">
                <a:solidFill>
                  <a:srgbClr val="253138"/>
                </a:solidFill>
                <a:latin typeface="Arial" panose="020B0604020202020204" pitchFamily="34" charset="0"/>
                <a:cs typeface="Arial" panose="020B0604020202020204" pitchFamily="34" charset="0"/>
              </a:rPr>
              <a:t>(X (j-1)) </a:t>
            </a:r>
            <a:r>
              <a:rPr dirty="0">
                <a:solidFill>
                  <a:srgbClr val="253138"/>
                </a:solidFill>
                <a:latin typeface="Arial" panose="020B0604020202020204" pitchFamily="34" charset="0"/>
                <a:cs typeface="Arial" panose="020B0604020202020204" pitchFamily="34" charset="0"/>
              </a:rPr>
              <a:t>şeklinde </a:t>
            </a:r>
            <a:r>
              <a:rPr spc="-5" dirty="0">
                <a:solidFill>
                  <a:srgbClr val="253138"/>
                </a:solidFill>
                <a:latin typeface="Arial" panose="020B0604020202020204" pitchFamily="34" charset="0"/>
                <a:cs typeface="Arial" panose="020B0604020202020204" pitchFamily="34" charset="0"/>
              </a:rPr>
              <a:t>fonksiyonlar </a:t>
            </a:r>
            <a:r>
              <a:rPr dirty="0" err="1">
                <a:solidFill>
                  <a:srgbClr val="253138"/>
                </a:solidFill>
                <a:latin typeface="Arial" panose="020B0604020202020204" pitchFamily="34" charset="0"/>
                <a:cs typeface="Arial" panose="020B0604020202020204" pitchFamily="34" charset="0"/>
              </a:rPr>
              <a:t>ile</a:t>
            </a:r>
            <a:r>
              <a:rPr spc="-10" dirty="0">
                <a:solidFill>
                  <a:srgbClr val="253138"/>
                </a:solidFill>
                <a:latin typeface="Arial" panose="020B0604020202020204" pitchFamily="34" charset="0"/>
                <a:cs typeface="Arial" panose="020B0604020202020204" pitchFamily="34" charset="0"/>
              </a:rPr>
              <a:t> </a:t>
            </a:r>
            <a:r>
              <a:rPr spc="-5" dirty="0" err="1">
                <a:solidFill>
                  <a:srgbClr val="253138"/>
                </a:solidFill>
                <a:latin typeface="Arial" panose="020B0604020202020204" pitchFamily="34" charset="0"/>
                <a:cs typeface="Arial" panose="020B0604020202020204" pitchFamily="34" charset="0"/>
              </a:rPr>
              <a:t>sınırlandırılmıştır</a:t>
            </a:r>
            <a:r>
              <a:rPr spc="-5" dirty="0">
                <a:solidFill>
                  <a:srgbClr val="253138"/>
                </a:solidFill>
                <a:latin typeface="Arial" panose="020B0604020202020204" pitchFamily="34" charset="0"/>
                <a:cs typeface="Arial" panose="020B0604020202020204" pitchFamily="34" charset="0"/>
              </a:rPr>
              <a:t>.</a:t>
            </a:r>
            <a:endParaRPr lang="tr-TR" dirty="0">
              <a:latin typeface="Arial" panose="020B0604020202020204" pitchFamily="34" charset="0"/>
              <a:cs typeface="Arial" panose="020B0604020202020204" pitchFamily="34" charset="0"/>
            </a:endParaRPr>
          </a:p>
          <a:p>
            <a:pPr marL="393065" marR="733425" indent="-381000">
              <a:lnSpc>
                <a:spcPct val="74900"/>
              </a:lnSpc>
              <a:spcBef>
                <a:spcPts val="254"/>
              </a:spcBef>
              <a:buFont typeface="Wingdings" panose="05000000000000000000" pitchFamily="2" charset="2"/>
              <a:buChar char="q"/>
            </a:pPr>
            <a:r>
              <a:rPr dirty="0">
                <a:solidFill>
                  <a:srgbClr val="253138"/>
                </a:solidFill>
                <a:latin typeface="Arial" panose="020B0604020202020204" pitchFamily="34" charset="0"/>
                <a:cs typeface="Arial" panose="020B0604020202020204" pitchFamily="34" charset="0"/>
              </a:rPr>
              <a:t>Bu </a:t>
            </a:r>
            <a:r>
              <a:rPr spc="-5" dirty="0">
                <a:solidFill>
                  <a:srgbClr val="253138"/>
                </a:solidFill>
                <a:latin typeface="Arial" panose="020B0604020202020204" pitchFamily="34" charset="0"/>
                <a:cs typeface="Arial" panose="020B0604020202020204" pitchFamily="34" charset="0"/>
              </a:rPr>
              <a:t>form, </a:t>
            </a:r>
            <a:r>
              <a:rPr dirty="0">
                <a:solidFill>
                  <a:srgbClr val="253138"/>
                </a:solidFill>
                <a:latin typeface="Arial" panose="020B0604020202020204" pitchFamily="34" charset="0"/>
                <a:cs typeface="Arial" panose="020B0604020202020204" pitchFamily="34" charset="0"/>
              </a:rPr>
              <a:t>miras </a:t>
            </a:r>
            <a:r>
              <a:rPr spc="-5" dirty="0">
                <a:solidFill>
                  <a:srgbClr val="253138"/>
                </a:solidFill>
                <a:latin typeface="Arial" panose="020B0604020202020204" pitchFamily="34" charset="0"/>
                <a:cs typeface="Arial" panose="020B0604020202020204" pitchFamily="34" charset="0"/>
              </a:rPr>
              <a:t>alınmış </a:t>
            </a:r>
            <a:r>
              <a:rPr dirty="0">
                <a:solidFill>
                  <a:srgbClr val="253138"/>
                </a:solidFill>
                <a:latin typeface="Arial" panose="020B0604020202020204" pitchFamily="34" charset="0"/>
                <a:cs typeface="Arial" panose="020B0604020202020204" pitchFamily="34" charset="0"/>
              </a:rPr>
              <a:t>bir özniteliğin kendisine </a:t>
            </a:r>
            <a:r>
              <a:rPr spc="-5" dirty="0">
                <a:solidFill>
                  <a:srgbClr val="253138"/>
                </a:solidFill>
                <a:latin typeface="Arial" panose="020B0604020202020204" pitchFamily="34" charset="0"/>
                <a:cs typeface="Arial" panose="020B0604020202020204" pitchFamily="34" charset="0"/>
              </a:rPr>
              <a:t>veya </a:t>
            </a:r>
            <a:r>
              <a:rPr spc="-10" dirty="0">
                <a:solidFill>
                  <a:srgbClr val="253138"/>
                </a:solidFill>
                <a:latin typeface="Arial" panose="020B0604020202020204" pitchFamily="34" charset="0"/>
                <a:cs typeface="Arial" panose="020B0604020202020204" pitchFamily="34" charset="0"/>
              </a:rPr>
              <a:t>ayrıştırma </a:t>
            </a:r>
            <a:r>
              <a:rPr spc="-5" dirty="0">
                <a:solidFill>
                  <a:srgbClr val="253138"/>
                </a:solidFill>
                <a:latin typeface="Arial" panose="020B0604020202020204" pitchFamily="34" charset="0"/>
                <a:cs typeface="Arial" panose="020B0604020202020204" pitchFamily="34" charset="0"/>
              </a:rPr>
              <a:t>ağacındaki  </a:t>
            </a:r>
            <a:r>
              <a:rPr dirty="0">
                <a:solidFill>
                  <a:srgbClr val="253138"/>
                </a:solidFill>
                <a:latin typeface="Arial" panose="020B0604020202020204" pitchFamily="34" charset="0"/>
                <a:cs typeface="Arial" panose="020B0604020202020204" pitchFamily="34" charset="0"/>
              </a:rPr>
              <a:t>sağdaki niteliklere </a:t>
            </a:r>
            <a:r>
              <a:rPr spc="-5" dirty="0">
                <a:solidFill>
                  <a:srgbClr val="253138"/>
                </a:solidFill>
                <a:latin typeface="Arial" panose="020B0604020202020204" pitchFamily="34" charset="0"/>
                <a:cs typeface="Arial" panose="020B0604020202020204" pitchFamily="34" charset="0"/>
              </a:rPr>
              <a:t>bağlı kalmasını</a:t>
            </a:r>
            <a:r>
              <a:rPr spc="-15" dirty="0">
                <a:solidFill>
                  <a:srgbClr val="253138"/>
                </a:solidFill>
                <a:latin typeface="Arial" panose="020B0604020202020204" pitchFamily="34" charset="0"/>
                <a:cs typeface="Arial" panose="020B0604020202020204" pitchFamily="34" charset="0"/>
              </a:rPr>
              <a:t> </a:t>
            </a:r>
            <a:r>
              <a:rPr spc="-5" dirty="0">
                <a:solidFill>
                  <a:srgbClr val="253138"/>
                </a:solidFill>
                <a:latin typeface="Arial" panose="020B0604020202020204" pitchFamily="34" charset="0"/>
                <a:cs typeface="Arial" panose="020B0604020202020204" pitchFamily="34" charset="0"/>
              </a:rPr>
              <a:t>önler</a:t>
            </a:r>
            <a:endParaRPr dirty="0">
              <a:latin typeface="Arial" panose="020B0604020202020204" pitchFamily="34" charset="0"/>
              <a:cs typeface="Arial" panose="020B0604020202020204" pitchFamily="34" charset="0"/>
            </a:endParaRPr>
          </a:p>
        </p:txBody>
      </p:sp>
      <p:cxnSp>
        <p:nvCxnSpPr>
          <p:cNvPr id="6" name="Düz Ok Bağlayıcısı 5"/>
          <p:cNvCxnSpPr/>
          <p:nvPr/>
        </p:nvCxnSpPr>
        <p:spPr>
          <a:xfrm>
            <a:off x="1371600" y="2190750"/>
            <a:ext cx="304800"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38150"/>
            <a:ext cx="5459725" cy="444352"/>
          </a:xfrm>
          <a:prstGeom prst="rect">
            <a:avLst/>
          </a:prstGeom>
        </p:spPr>
        <p:txBody>
          <a:bodyPr vert="horz" wrap="square" lIns="0" tIns="13335" rIns="0" bIns="0" rtlCol="0">
            <a:spAutoFit/>
          </a:bodyPr>
          <a:lstStyle/>
          <a:p>
            <a:pPr marL="12700">
              <a:lnSpc>
                <a:spcPct val="100000"/>
              </a:lnSpc>
              <a:spcBef>
                <a:spcPts val="105"/>
              </a:spcBef>
            </a:pPr>
            <a:r>
              <a:rPr sz="2800" b="1" spc="-75" dirty="0">
                <a:latin typeface="Arial"/>
                <a:cs typeface="Arial"/>
              </a:rPr>
              <a:t>Öznitelik </a:t>
            </a:r>
            <a:r>
              <a:rPr sz="2800" b="1" spc="-70" dirty="0">
                <a:latin typeface="Arial"/>
                <a:cs typeface="Arial"/>
              </a:rPr>
              <a:t>Gramerleri:</a:t>
            </a:r>
            <a:r>
              <a:rPr sz="2800" b="1" spc="25" dirty="0">
                <a:latin typeface="Arial"/>
                <a:cs typeface="Arial"/>
              </a:rPr>
              <a:t> </a:t>
            </a:r>
            <a:r>
              <a:rPr sz="2800" b="1" spc="-45" dirty="0">
                <a:latin typeface="Arial"/>
                <a:cs typeface="Arial"/>
              </a:rPr>
              <a:t>Tanım</a:t>
            </a:r>
            <a:endParaRPr sz="2800" dirty="0">
              <a:latin typeface="Arial"/>
              <a:cs typeface="Arial"/>
            </a:endParaRPr>
          </a:p>
        </p:txBody>
      </p:sp>
      <p:sp>
        <p:nvSpPr>
          <p:cNvPr id="3" name="object 3"/>
          <p:cNvSpPr txBox="1"/>
          <p:nvPr/>
        </p:nvSpPr>
        <p:spPr>
          <a:xfrm>
            <a:off x="838200" y="1276350"/>
            <a:ext cx="8126725" cy="3327065"/>
          </a:xfrm>
          <a:prstGeom prst="rect">
            <a:avLst/>
          </a:prstGeom>
        </p:spPr>
        <p:txBody>
          <a:bodyPr vert="horz" wrap="square" lIns="0" tIns="95250" rIns="0" bIns="0" rtlCol="0">
            <a:spAutoFit/>
          </a:bodyPr>
          <a:lstStyle/>
          <a:p>
            <a:pPr marL="393065" marR="5080" indent="-381000">
              <a:lnSpc>
                <a:spcPct val="77400"/>
              </a:lnSpc>
              <a:spcBef>
                <a:spcPts val="750"/>
              </a:spcBef>
              <a:buFont typeface="Wingdings" panose="05000000000000000000" pitchFamily="2" charset="2"/>
              <a:buChar char="q"/>
            </a:pPr>
            <a:r>
              <a:rPr sz="1700" dirty="0" err="1">
                <a:solidFill>
                  <a:srgbClr val="253138"/>
                </a:solidFill>
                <a:latin typeface="Arial"/>
                <a:cs typeface="Arial"/>
              </a:rPr>
              <a:t>Bir</a:t>
            </a:r>
            <a:r>
              <a:rPr sz="1700" dirty="0">
                <a:solidFill>
                  <a:srgbClr val="253138"/>
                </a:solidFill>
                <a:latin typeface="Arial"/>
                <a:cs typeface="Arial"/>
              </a:rPr>
              <a:t> </a:t>
            </a:r>
            <a:r>
              <a:rPr sz="1700" b="1" dirty="0">
                <a:solidFill>
                  <a:srgbClr val="253138"/>
                </a:solidFill>
                <a:latin typeface="Arial"/>
                <a:cs typeface="Arial"/>
              </a:rPr>
              <a:t>doğrulama </a:t>
            </a:r>
            <a:r>
              <a:rPr sz="1700" b="1" spc="-5" dirty="0">
                <a:solidFill>
                  <a:srgbClr val="253138"/>
                </a:solidFill>
                <a:latin typeface="Arial"/>
                <a:cs typeface="Arial"/>
              </a:rPr>
              <a:t>fonksiyonu</a:t>
            </a:r>
            <a:r>
              <a:rPr sz="1700" spc="-5" dirty="0">
                <a:solidFill>
                  <a:srgbClr val="253138"/>
                </a:solidFill>
                <a:latin typeface="Arial"/>
                <a:cs typeface="Arial"/>
              </a:rPr>
              <a:t>, {A(X0), </a:t>
            </a:r>
            <a:r>
              <a:rPr sz="1700" dirty="0">
                <a:solidFill>
                  <a:srgbClr val="253138"/>
                </a:solidFill>
                <a:latin typeface="Arial"/>
                <a:cs typeface="Arial"/>
              </a:rPr>
              <a:t>…, </a:t>
            </a:r>
            <a:r>
              <a:rPr sz="1700" spc="-5" dirty="0">
                <a:solidFill>
                  <a:srgbClr val="253138"/>
                </a:solidFill>
                <a:latin typeface="Arial"/>
                <a:cs typeface="Arial"/>
              </a:rPr>
              <a:t>A(Xn)} </a:t>
            </a:r>
            <a:r>
              <a:rPr sz="1700" dirty="0">
                <a:solidFill>
                  <a:srgbClr val="253138"/>
                </a:solidFill>
                <a:latin typeface="Arial"/>
                <a:cs typeface="Arial"/>
              </a:rPr>
              <a:t>öznitelikleri birleşimi ve  bir </a:t>
            </a:r>
            <a:r>
              <a:rPr sz="1700" spc="-5" dirty="0">
                <a:solidFill>
                  <a:srgbClr val="253138"/>
                </a:solidFill>
                <a:latin typeface="Arial"/>
                <a:cs typeface="Arial"/>
              </a:rPr>
              <a:t>literal öznitelik değerleri kümesi üzerinde </a:t>
            </a:r>
            <a:r>
              <a:rPr sz="1700" dirty="0">
                <a:solidFill>
                  <a:srgbClr val="253138"/>
                </a:solidFill>
                <a:latin typeface="Arial"/>
                <a:cs typeface="Arial"/>
              </a:rPr>
              <a:t>bir Boolean </a:t>
            </a:r>
            <a:r>
              <a:rPr sz="1700" spc="-5" dirty="0" err="1">
                <a:solidFill>
                  <a:srgbClr val="253138"/>
                </a:solidFill>
                <a:latin typeface="Arial"/>
                <a:cs typeface="Arial"/>
              </a:rPr>
              <a:t>ifadesi</a:t>
            </a:r>
            <a:r>
              <a:rPr sz="1700" spc="-5" dirty="0">
                <a:solidFill>
                  <a:srgbClr val="253138"/>
                </a:solidFill>
                <a:latin typeface="Arial"/>
                <a:cs typeface="Arial"/>
              </a:rPr>
              <a:t>  </a:t>
            </a:r>
            <a:r>
              <a:rPr sz="1700" dirty="0" err="1">
                <a:solidFill>
                  <a:srgbClr val="253138"/>
                </a:solidFill>
                <a:latin typeface="Arial"/>
                <a:cs typeface="Arial"/>
              </a:rPr>
              <a:t>biçimindedir</a:t>
            </a:r>
            <a:r>
              <a:rPr sz="1700" dirty="0">
                <a:solidFill>
                  <a:srgbClr val="253138"/>
                </a:solidFill>
                <a:latin typeface="Arial"/>
                <a:cs typeface="Arial"/>
              </a:rPr>
              <a:t>.</a:t>
            </a:r>
            <a:endParaRPr lang="tr-TR" sz="1700" dirty="0">
              <a:latin typeface="Arial"/>
              <a:cs typeface="Arial"/>
            </a:endParaRPr>
          </a:p>
          <a:p>
            <a:pPr marL="393065" marR="5080" indent="-381000">
              <a:lnSpc>
                <a:spcPct val="77400"/>
              </a:lnSpc>
              <a:spcBef>
                <a:spcPts val="750"/>
              </a:spcBef>
              <a:buFont typeface="Wingdings" panose="05000000000000000000" pitchFamily="2" charset="2"/>
              <a:buChar char="q"/>
            </a:pPr>
            <a:r>
              <a:rPr sz="1700" dirty="0" err="1">
                <a:solidFill>
                  <a:srgbClr val="253138"/>
                </a:solidFill>
                <a:latin typeface="Arial"/>
                <a:cs typeface="Arial"/>
              </a:rPr>
              <a:t>Bir</a:t>
            </a:r>
            <a:r>
              <a:rPr sz="1700" dirty="0">
                <a:solidFill>
                  <a:srgbClr val="253138"/>
                </a:solidFill>
                <a:latin typeface="Arial"/>
                <a:cs typeface="Arial"/>
              </a:rPr>
              <a:t> </a:t>
            </a:r>
            <a:r>
              <a:rPr sz="1700" spc="-5" dirty="0">
                <a:solidFill>
                  <a:srgbClr val="253138"/>
                </a:solidFill>
                <a:latin typeface="Arial"/>
                <a:cs typeface="Arial"/>
              </a:rPr>
              <a:t>öznitelik grameri </a:t>
            </a:r>
            <a:r>
              <a:rPr sz="1700" dirty="0">
                <a:solidFill>
                  <a:srgbClr val="253138"/>
                </a:solidFill>
                <a:latin typeface="Arial"/>
                <a:cs typeface="Arial"/>
              </a:rPr>
              <a:t>ile izin verilen </a:t>
            </a:r>
            <a:r>
              <a:rPr sz="1700" spc="-5" dirty="0">
                <a:solidFill>
                  <a:srgbClr val="253138"/>
                </a:solidFill>
                <a:latin typeface="Arial"/>
                <a:cs typeface="Arial"/>
              </a:rPr>
              <a:t>tek </a:t>
            </a:r>
            <a:r>
              <a:rPr sz="1700" dirty="0">
                <a:solidFill>
                  <a:srgbClr val="253138"/>
                </a:solidFill>
                <a:latin typeface="Arial"/>
                <a:cs typeface="Arial"/>
              </a:rPr>
              <a:t>bir </a:t>
            </a:r>
            <a:r>
              <a:rPr sz="1700" spc="-5" dirty="0">
                <a:solidFill>
                  <a:srgbClr val="253138"/>
                </a:solidFill>
                <a:latin typeface="Arial"/>
                <a:cs typeface="Arial"/>
              </a:rPr>
              <a:t>derivasyon (her nonterminal  </a:t>
            </a:r>
            <a:r>
              <a:rPr sz="1700" dirty="0">
                <a:solidFill>
                  <a:srgbClr val="253138"/>
                </a:solidFill>
                <a:latin typeface="Arial"/>
                <a:cs typeface="Arial"/>
              </a:rPr>
              <a:t>bir </a:t>
            </a:r>
            <a:r>
              <a:rPr sz="1700" spc="-5" dirty="0">
                <a:solidFill>
                  <a:srgbClr val="253138"/>
                </a:solidFill>
                <a:latin typeface="Arial"/>
                <a:cs typeface="Arial"/>
              </a:rPr>
              <a:t>doğrulama fonksiyonu </a:t>
            </a:r>
            <a:r>
              <a:rPr sz="1700" dirty="0">
                <a:solidFill>
                  <a:srgbClr val="253138"/>
                </a:solidFill>
                <a:latin typeface="Arial"/>
                <a:cs typeface="Arial"/>
              </a:rPr>
              <a:t>ile ilişkilidir) </a:t>
            </a:r>
            <a:r>
              <a:rPr sz="1700" spc="-5" dirty="0">
                <a:solidFill>
                  <a:srgbClr val="253138"/>
                </a:solidFill>
                <a:latin typeface="Arial"/>
                <a:cs typeface="Arial"/>
              </a:rPr>
              <a:t>doğrudur </a:t>
            </a:r>
            <a:r>
              <a:rPr sz="1700" dirty="0">
                <a:solidFill>
                  <a:srgbClr val="253138"/>
                </a:solidFill>
                <a:latin typeface="Arial"/>
                <a:cs typeface="Arial"/>
              </a:rPr>
              <a:t>(true). </a:t>
            </a:r>
            <a:r>
              <a:rPr sz="1700" spc="-5" dirty="0">
                <a:solidFill>
                  <a:srgbClr val="253138"/>
                </a:solidFill>
                <a:latin typeface="Arial"/>
                <a:cs typeface="Arial"/>
              </a:rPr>
              <a:t>Sonucu yanlış  (false) </a:t>
            </a:r>
            <a:r>
              <a:rPr sz="1700" dirty="0">
                <a:solidFill>
                  <a:srgbClr val="253138"/>
                </a:solidFill>
                <a:latin typeface="Arial"/>
                <a:cs typeface="Arial"/>
              </a:rPr>
              <a:t>olan bir </a:t>
            </a:r>
            <a:r>
              <a:rPr sz="1700" spc="-5" dirty="0">
                <a:solidFill>
                  <a:srgbClr val="253138"/>
                </a:solidFill>
                <a:latin typeface="Arial"/>
                <a:cs typeface="Arial"/>
              </a:rPr>
              <a:t>doğrulama fonksiyonu, </a:t>
            </a:r>
            <a:r>
              <a:rPr sz="1700" dirty="0">
                <a:solidFill>
                  <a:srgbClr val="253138"/>
                </a:solidFill>
                <a:latin typeface="Arial"/>
                <a:cs typeface="Arial"/>
              </a:rPr>
              <a:t>sözdiziminin </a:t>
            </a:r>
            <a:r>
              <a:rPr sz="1700" spc="-5" dirty="0">
                <a:solidFill>
                  <a:srgbClr val="253138"/>
                </a:solidFill>
                <a:latin typeface="Arial"/>
                <a:cs typeface="Arial"/>
              </a:rPr>
              <a:t>veya </a:t>
            </a:r>
            <a:r>
              <a:rPr sz="1700" dirty="0">
                <a:solidFill>
                  <a:srgbClr val="253138"/>
                </a:solidFill>
                <a:latin typeface="Arial"/>
                <a:cs typeface="Arial"/>
              </a:rPr>
              <a:t>dilin </a:t>
            </a:r>
            <a:r>
              <a:rPr sz="1700" spc="-5" dirty="0">
                <a:solidFill>
                  <a:srgbClr val="253138"/>
                </a:solidFill>
                <a:latin typeface="Arial"/>
                <a:cs typeface="Arial"/>
              </a:rPr>
              <a:t>statik  </a:t>
            </a:r>
            <a:r>
              <a:rPr sz="1700" dirty="0">
                <a:solidFill>
                  <a:srgbClr val="253138"/>
                </a:solidFill>
                <a:latin typeface="Arial"/>
                <a:cs typeface="Arial"/>
              </a:rPr>
              <a:t>anlam </a:t>
            </a:r>
            <a:r>
              <a:rPr sz="1700" spc="-5" dirty="0">
                <a:solidFill>
                  <a:srgbClr val="253138"/>
                </a:solidFill>
                <a:latin typeface="Arial"/>
                <a:cs typeface="Arial"/>
              </a:rPr>
              <a:t>kuralının </a:t>
            </a:r>
            <a:r>
              <a:rPr sz="1700" dirty="0">
                <a:solidFill>
                  <a:srgbClr val="253138"/>
                </a:solidFill>
                <a:latin typeface="Arial"/>
                <a:cs typeface="Arial"/>
              </a:rPr>
              <a:t>ihlal </a:t>
            </a:r>
            <a:r>
              <a:rPr sz="1700" dirty="0" err="1">
                <a:solidFill>
                  <a:srgbClr val="253138"/>
                </a:solidFill>
                <a:latin typeface="Arial"/>
                <a:cs typeface="Arial"/>
              </a:rPr>
              <a:t>edildiğini</a:t>
            </a:r>
            <a:r>
              <a:rPr sz="1700" spc="-45" dirty="0">
                <a:solidFill>
                  <a:srgbClr val="253138"/>
                </a:solidFill>
                <a:latin typeface="Arial"/>
                <a:cs typeface="Arial"/>
              </a:rPr>
              <a:t> </a:t>
            </a:r>
            <a:r>
              <a:rPr sz="1700" spc="-5" dirty="0" err="1">
                <a:solidFill>
                  <a:srgbClr val="253138"/>
                </a:solidFill>
                <a:latin typeface="Arial"/>
                <a:cs typeface="Arial"/>
              </a:rPr>
              <a:t>gösterir</a:t>
            </a:r>
            <a:r>
              <a:rPr sz="1700" spc="-5" dirty="0">
                <a:solidFill>
                  <a:srgbClr val="253138"/>
                </a:solidFill>
                <a:latin typeface="Arial"/>
                <a:cs typeface="Arial"/>
              </a:rPr>
              <a:t>.</a:t>
            </a:r>
            <a:endParaRPr lang="tr-TR" sz="1700" dirty="0">
              <a:latin typeface="Arial"/>
              <a:cs typeface="Arial"/>
            </a:endParaRPr>
          </a:p>
          <a:p>
            <a:pPr marL="393065" marR="5080" indent="-381000">
              <a:lnSpc>
                <a:spcPct val="77400"/>
              </a:lnSpc>
              <a:spcBef>
                <a:spcPts val="750"/>
              </a:spcBef>
              <a:buFont typeface="Wingdings" panose="05000000000000000000" pitchFamily="2" charset="2"/>
              <a:buChar char="q"/>
            </a:pPr>
            <a:r>
              <a:rPr sz="1700" dirty="0" err="1">
                <a:solidFill>
                  <a:srgbClr val="253138"/>
                </a:solidFill>
                <a:latin typeface="Arial"/>
                <a:cs typeface="Arial"/>
              </a:rPr>
              <a:t>Öznitelik</a:t>
            </a:r>
            <a:r>
              <a:rPr sz="1700" dirty="0">
                <a:solidFill>
                  <a:srgbClr val="253138"/>
                </a:solidFill>
                <a:latin typeface="Arial"/>
                <a:cs typeface="Arial"/>
              </a:rPr>
              <a:t> </a:t>
            </a:r>
            <a:r>
              <a:rPr sz="1700" spc="-5" dirty="0">
                <a:solidFill>
                  <a:srgbClr val="253138"/>
                </a:solidFill>
                <a:latin typeface="Arial"/>
                <a:cs typeface="Arial"/>
              </a:rPr>
              <a:t>gramerinin </a:t>
            </a:r>
            <a:r>
              <a:rPr sz="1700" dirty="0">
                <a:solidFill>
                  <a:srgbClr val="253138"/>
                </a:solidFill>
                <a:latin typeface="Arial"/>
                <a:cs typeface="Arial"/>
              </a:rPr>
              <a:t>bir </a:t>
            </a:r>
            <a:r>
              <a:rPr sz="1700" spc="-10" dirty="0">
                <a:solidFill>
                  <a:srgbClr val="253138"/>
                </a:solidFill>
                <a:latin typeface="Arial"/>
                <a:cs typeface="Arial"/>
              </a:rPr>
              <a:t>ayrıştırma </a:t>
            </a:r>
            <a:r>
              <a:rPr sz="1700" spc="-5" dirty="0">
                <a:solidFill>
                  <a:srgbClr val="253138"/>
                </a:solidFill>
                <a:latin typeface="Arial"/>
                <a:cs typeface="Arial"/>
              </a:rPr>
              <a:t>ağacı, muhtemelen boş </a:t>
            </a:r>
            <a:r>
              <a:rPr sz="1700" dirty="0">
                <a:solidFill>
                  <a:srgbClr val="253138"/>
                </a:solidFill>
                <a:latin typeface="Arial"/>
                <a:cs typeface="Arial"/>
              </a:rPr>
              <a:t>olan </a:t>
            </a:r>
            <a:r>
              <a:rPr sz="1700" spc="-5" dirty="0">
                <a:solidFill>
                  <a:srgbClr val="253138"/>
                </a:solidFill>
                <a:latin typeface="Arial"/>
                <a:cs typeface="Arial"/>
              </a:rPr>
              <a:t>her  düğüme eklenen öznitelik değerleri kümesiyle </a:t>
            </a:r>
            <a:r>
              <a:rPr sz="1700" dirty="0">
                <a:solidFill>
                  <a:srgbClr val="253138"/>
                </a:solidFill>
                <a:latin typeface="Arial"/>
                <a:cs typeface="Arial"/>
              </a:rPr>
              <a:t>birlikte, </a:t>
            </a:r>
            <a:r>
              <a:rPr sz="1700" spc="-5" dirty="0">
                <a:solidFill>
                  <a:srgbClr val="253138"/>
                </a:solidFill>
                <a:latin typeface="Arial"/>
                <a:cs typeface="Arial"/>
              </a:rPr>
              <a:t>alttaki </a:t>
            </a:r>
            <a:r>
              <a:rPr sz="1700" dirty="0">
                <a:solidFill>
                  <a:srgbClr val="253138"/>
                </a:solidFill>
                <a:latin typeface="Arial"/>
                <a:cs typeface="Arial"/>
              </a:rPr>
              <a:t>BNF  dilbilgisine </a:t>
            </a:r>
            <a:r>
              <a:rPr sz="1700" spc="-5" dirty="0">
                <a:solidFill>
                  <a:srgbClr val="253138"/>
                </a:solidFill>
                <a:latin typeface="Arial"/>
                <a:cs typeface="Arial"/>
              </a:rPr>
              <a:t>dayanan </a:t>
            </a:r>
            <a:r>
              <a:rPr sz="1700" spc="-10" dirty="0">
                <a:solidFill>
                  <a:srgbClr val="253138"/>
                </a:solidFill>
                <a:latin typeface="Arial"/>
                <a:cs typeface="Arial"/>
              </a:rPr>
              <a:t>ayrıştırma </a:t>
            </a:r>
            <a:r>
              <a:rPr sz="1700" spc="-5" dirty="0" err="1">
                <a:solidFill>
                  <a:srgbClr val="253138"/>
                </a:solidFill>
                <a:latin typeface="Arial"/>
                <a:cs typeface="Arial"/>
              </a:rPr>
              <a:t>ağacından</a:t>
            </a:r>
            <a:r>
              <a:rPr sz="1700" spc="80" dirty="0">
                <a:solidFill>
                  <a:srgbClr val="253138"/>
                </a:solidFill>
                <a:latin typeface="Arial"/>
                <a:cs typeface="Arial"/>
              </a:rPr>
              <a:t> </a:t>
            </a:r>
            <a:r>
              <a:rPr sz="1700" spc="-5" dirty="0" err="1">
                <a:solidFill>
                  <a:srgbClr val="253138"/>
                </a:solidFill>
                <a:latin typeface="Arial"/>
                <a:cs typeface="Arial"/>
              </a:rPr>
              <a:t>oluşur</a:t>
            </a:r>
            <a:endParaRPr lang="tr-TR" sz="1700" dirty="0">
              <a:latin typeface="Arial"/>
              <a:cs typeface="Arial"/>
            </a:endParaRPr>
          </a:p>
          <a:p>
            <a:pPr marL="393065" marR="5080" indent="-381000">
              <a:lnSpc>
                <a:spcPct val="77400"/>
              </a:lnSpc>
              <a:spcBef>
                <a:spcPts val="750"/>
              </a:spcBef>
              <a:buFont typeface="Wingdings" panose="05000000000000000000" pitchFamily="2" charset="2"/>
              <a:buChar char="q"/>
            </a:pPr>
            <a:r>
              <a:rPr sz="1700" spc="-10" dirty="0" err="1">
                <a:solidFill>
                  <a:srgbClr val="253138"/>
                </a:solidFill>
                <a:latin typeface="Arial"/>
                <a:cs typeface="Arial"/>
              </a:rPr>
              <a:t>Ayrıştırma</a:t>
            </a:r>
            <a:r>
              <a:rPr sz="1700" spc="-10" dirty="0">
                <a:solidFill>
                  <a:srgbClr val="253138"/>
                </a:solidFill>
                <a:latin typeface="Arial"/>
                <a:cs typeface="Arial"/>
              </a:rPr>
              <a:t> </a:t>
            </a:r>
            <a:r>
              <a:rPr sz="1700" spc="-5" dirty="0">
                <a:solidFill>
                  <a:srgbClr val="253138"/>
                </a:solidFill>
                <a:latin typeface="Arial"/>
                <a:cs typeface="Arial"/>
              </a:rPr>
              <a:t>ağacındaki tüm öznitelik değerleri hesaplandıysa, ağacın  tamamen </a:t>
            </a:r>
            <a:r>
              <a:rPr sz="1700" spc="-5" dirty="0" err="1">
                <a:solidFill>
                  <a:srgbClr val="253138"/>
                </a:solidFill>
                <a:latin typeface="Arial"/>
                <a:cs typeface="Arial"/>
              </a:rPr>
              <a:t>özelliklendirildiği</a:t>
            </a:r>
            <a:r>
              <a:rPr sz="1700" spc="5" dirty="0">
                <a:solidFill>
                  <a:srgbClr val="253138"/>
                </a:solidFill>
                <a:latin typeface="Arial"/>
                <a:cs typeface="Arial"/>
              </a:rPr>
              <a:t> </a:t>
            </a:r>
            <a:r>
              <a:rPr sz="1700" spc="-5" dirty="0" err="1">
                <a:solidFill>
                  <a:srgbClr val="253138"/>
                </a:solidFill>
                <a:latin typeface="Arial"/>
                <a:cs typeface="Arial"/>
              </a:rPr>
              <a:t>söylenir</a:t>
            </a:r>
            <a:endParaRPr lang="tr-TR" sz="1700" dirty="0">
              <a:latin typeface="Arial"/>
              <a:cs typeface="Arial"/>
            </a:endParaRPr>
          </a:p>
          <a:p>
            <a:pPr marL="393065" marR="5080" indent="-381000">
              <a:lnSpc>
                <a:spcPct val="77400"/>
              </a:lnSpc>
              <a:spcBef>
                <a:spcPts val="750"/>
              </a:spcBef>
              <a:buFont typeface="Wingdings" panose="05000000000000000000" pitchFamily="2" charset="2"/>
              <a:buChar char="q"/>
            </a:pPr>
            <a:r>
              <a:rPr sz="1700" spc="-5" dirty="0" err="1">
                <a:solidFill>
                  <a:srgbClr val="253138"/>
                </a:solidFill>
                <a:latin typeface="Arial"/>
                <a:cs typeface="Arial"/>
              </a:rPr>
              <a:t>Uygulamada</a:t>
            </a:r>
            <a:r>
              <a:rPr sz="1700" spc="-5" dirty="0">
                <a:solidFill>
                  <a:srgbClr val="253138"/>
                </a:solidFill>
                <a:latin typeface="Arial"/>
                <a:cs typeface="Arial"/>
              </a:rPr>
              <a:t> her </a:t>
            </a:r>
            <a:r>
              <a:rPr sz="1700" dirty="0">
                <a:solidFill>
                  <a:srgbClr val="253138"/>
                </a:solidFill>
                <a:latin typeface="Arial"/>
                <a:cs typeface="Arial"/>
              </a:rPr>
              <a:t>zaman </a:t>
            </a:r>
            <a:r>
              <a:rPr sz="1700" spc="-5" dirty="0">
                <a:solidFill>
                  <a:srgbClr val="253138"/>
                </a:solidFill>
                <a:latin typeface="Arial"/>
                <a:cs typeface="Arial"/>
              </a:rPr>
              <a:t>bu </a:t>
            </a:r>
            <a:r>
              <a:rPr sz="1700" dirty="0">
                <a:solidFill>
                  <a:srgbClr val="253138"/>
                </a:solidFill>
                <a:latin typeface="Arial"/>
                <a:cs typeface="Arial"/>
              </a:rPr>
              <a:t>şekilde </a:t>
            </a:r>
            <a:r>
              <a:rPr sz="1700" spc="-5" dirty="0">
                <a:solidFill>
                  <a:srgbClr val="253138"/>
                </a:solidFill>
                <a:latin typeface="Arial"/>
                <a:cs typeface="Arial"/>
              </a:rPr>
              <a:t>yapılmamasına rağmen, öznitelik  değerlerinin, özelliklendirilmemiş ayrıştırma ağacının </a:t>
            </a:r>
            <a:r>
              <a:rPr sz="1700" b="1" spc="-5" dirty="0">
                <a:solidFill>
                  <a:srgbClr val="253138"/>
                </a:solidFill>
                <a:latin typeface="Arial"/>
                <a:cs typeface="Arial"/>
              </a:rPr>
              <a:t>derleyici  </a:t>
            </a:r>
            <a:r>
              <a:rPr sz="1700" spc="-5" dirty="0">
                <a:solidFill>
                  <a:srgbClr val="253138"/>
                </a:solidFill>
                <a:latin typeface="Arial"/>
                <a:cs typeface="Arial"/>
              </a:rPr>
              <a:t>tarafından oluşturulduktan </a:t>
            </a:r>
            <a:r>
              <a:rPr sz="1700" dirty="0">
                <a:solidFill>
                  <a:srgbClr val="253138"/>
                </a:solidFill>
                <a:latin typeface="Arial"/>
                <a:cs typeface="Arial"/>
              </a:rPr>
              <a:t>sonra </a:t>
            </a:r>
            <a:r>
              <a:rPr sz="1700" spc="-5" dirty="0">
                <a:solidFill>
                  <a:srgbClr val="253138"/>
                </a:solidFill>
                <a:latin typeface="Arial"/>
                <a:cs typeface="Arial"/>
              </a:rPr>
              <a:t>hesaplandığı</a:t>
            </a:r>
            <a:r>
              <a:rPr sz="1700" spc="80" dirty="0">
                <a:solidFill>
                  <a:srgbClr val="253138"/>
                </a:solidFill>
                <a:latin typeface="Arial"/>
                <a:cs typeface="Arial"/>
              </a:rPr>
              <a:t> </a:t>
            </a:r>
            <a:r>
              <a:rPr sz="1700" spc="-5" dirty="0">
                <a:solidFill>
                  <a:srgbClr val="253138"/>
                </a:solidFill>
                <a:latin typeface="Arial"/>
                <a:cs typeface="Arial"/>
              </a:rPr>
              <a:t>düşünülür.</a:t>
            </a:r>
            <a:endParaRPr sz="1700" dirty="0">
              <a:latin typeface="Arial"/>
              <a:cs typeface="Arial"/>
            </a:endParaRPr>
          </a:p>
        </p:txBody>
      </p:sp>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4874" y="589597"/>
            <a:ext cx="6831325" cy="444352"/>
          </a:xfrm>
          <a:prstGeom prst="rect">
            <a:avLst/>
          </a:prstGeom>
        </p:spPr>
        <p:txBody>
          <a:bodyPr vert="horz" wrap="square" lIns="0" tIns="13335" rIns="0" bIns="0" rtlCol="0">
            <a:spAutoFit/>
          </a:bodyPr>
          <a:lstStyle/>
          <a:p>
            <a:pPr marL="12700">
              <a:lnSpc>
                <a:spcPct val="100000"/>
              </a:lnSpc>
              <a:spcBef>
                <a:spcPts val="105"/>
              </a:spcBef>
              <a:tabLst>
                <a:tab pos="2296795" algn="l"/>
                <a:tab pos="3400425" algn="l"/>
                <a:tab pos="4620895" algn="l"/>
              </a:tabLst>
            </a:pPr>
            <a:r>
              <a:rPr sz="2800" b="1" spc="-50" dirty="0">
                <a:latin typeface="Arial"/>
                <a:cs typeface="Arial"/>
              </a:rPr>
              <a:t>Yapısal </a:t>
            </a:r>
            <a:r>
              <a:rPr sz="2800" b="1" spc="-85" dirty="0" err="1">
                <a:latin typeface="Arial"/>
                <a:cs typeface="Arial"/>
              </a:rPr>
              <a:t>Nitelikle</a:t>
            </a:r>
            <a:r>
              <a:rPr sz="2800" b="1" spc="-75" dirty="0" err="1">
                <a:latin typeface="Arial"/>
                <a:cs typeface="Arial"/>
              </a:rPr>
              <a:t>r</a:t>
            </a:r>
            <a:r>
              <a:rPr sz="2800" b="1" dirty="0">
                <a:latin typeface="Arial"/>
                <a:cs typeface="Arial"/>
              </a:rPr>
              <a:t> (</a:t>
            </a:r>
            <a:r>
              <a:rPr sz="2800" b="1" spc="-100" dirty="0">
                <a:latin typeface="Arial"/>
                <a:cs typeface="Arial"/>
              </a:rPr>
              <a:t>Intrinsic</a:t>
            </a:r>
            <a:r>
              <a:rPr lang="tr-TR" sz="2800" b="1" dirty="0">
                <a:latin typeface="Arial"/>
                <a:cs typeface="Arial"/>
              </a:rPr>
              <a:t> </a:t>
            </a:r>
            <a:r>
              <a:rPr sz="2800" b="1" spc="-100" dirty="0">
                <a:latin typeface="Arial"/>
                <a:cs typeface="Arial"/>
              </a:rPr>
              <a:t>Attributes</a:t>
            </a:r>
            <a:r>
              <a:rPr sz="2800" b="1" dirty="0">
                <a:latin typeface="Arial"/>
                <a:cs typeface="Arial"/>
              </a:rPr>
              <a:t>)</a:t>
            </a:r>
            <a:endParaRPr sz="2800" dirty="0">
              <a:latin typeface="Arial"/>
              <a:cs typeface="Arial"/>
            </a:endParaRPr>
          </a:p>
        </p:txBody>
      </p:sp>
      <p:sp>
        <p:nvSpPr>
          <p:cNvPr id="3" name="object 3"/>
          <p:cNvSpPr txBox="1">
            <a:spLocks noGrp="1"/>
          </p:cNvSpPr>
          <p:nvPr>
            <p:ph idx="1"/>
          </p:nvPr>
        </p:nvSpPr>
        <p:spPr>
          <a:xfrm>
            <a:off x="457200" y="1407840"/>
            <a:ext cx="8267700" cy="3410101"/>
          </a:xfrm>
          <a:prstGeom prst="rect">
            <a:avLst/>
          </a:prstGeom>
        </p:spPr>
        <p:txBody>
          <a:bodyPr vert="horz" wrap="square" lIns="0" tIns="97790" rIns="0" bIns="0" rtlCol="0">
            <a:spAutoFit/>
          </a:bodyPr>
          <a:lstStyle/>
          <a:p>
            <a:pPr marL="851534" marR="648970" indent="-342900">
              <a:lnSpc>
                <a:spcPct val="76600"/>
              </a:lnSpc>
              <a:spcBef>
                <a:spcPts val="770"/>
              </a:spcBef>
              <a:buFont typeface="Wingdings" panose="05000000000000000000" pitchFamily="2" charset="2"/>
              <a:buChar char="q"/>
            </a:pPr>
            <a:r>
              <a:rPr sz="1900" spc="-5" dirty="0" err="1"/>
              <a:t>Yapısal</a:t>
            </a:r>
            <a:r>
              <a:rPr sz="1900" spc="-5" dirty="0"/>
              <a:t> öznitelikler, değerleri ayrıştırma ağacının dışında  belirlenen yaprak düğümlerden </a:t>
            </a:r>
            <a:r>
              <a:rPr sz="1900" spc="-5" dirty="0" err="1"/>
              <a:t>sentezlenen</a:t>
            </a:r>
            <a:r>
              <a:rPr sz="1900" spc="195" dirty="0"/>
              <a:t> </a:t>
            </a:r>
            <a:r>
              <a:rPr sz="1900" spc="-5" dirty="0" err="1"/>
              <a:t>öznitelikleridir</a:t>
            </a:r>
            <a:endParaRPr lang="tr-TR" sz="1900" dirty="0">
              <a:latin typeface="DejaVu Serif"/>
            </a:endParaRPr>
          </a:p>
          <a:p>
            <a:pPr marL="851534" marR="648970" indent="-342900">
              <a:lnSpc>
                <a:spcPct val="76600"/>
              </a:lnSpc>
              <a:spcBef>
                <a:spcPts val="770"/>
              </a:spcBef>
              <a:buFont typeface="Wingdings" panose="05000000000000000000" pitchFamily="2" charset="2"/>
              <a:buChar char="q"/>
            </a:pPr>
            <a:r>
              <a:rPr sz="1900" spc="-5" dirty="0" err="1"/>
              <a:t>Örneğin</a:t>
            </a:r>
            <a:r>
              <a:rPr sz="1900" spc="-5" dirty="0"/>
              <a:t>, bir programdaki değişken örneğinin türü, değişken  adlarını ve türlerini depolamak için kullanılan sembol  </a:t>
            </a:r>
            <a:r>
              <a:rPr sz="1900" spc="-5" dirty="0" err="1"/>
              <a:t>tablosundan</a:t>
            </a:r>
            <a:r>
              <a:rPr sz="1900" spc="40" dirty="0"/>
              <a:t> </a:t>
            </a:r>
            <a:r>
              <a:rPr sz="1900" spc="-5" dirty="0" err="1"/>
              <a:t>gelebilir</a:t>
            </a:r>
            <a:endParaRPr lang="tr-TR" sz="1900" dirty="0">
              <a:latin typeface="DejaVu Serif"/>
            </a:endParaRPr>
          </a:p>
          <a:p>
            <a:pPr marL="851534" marR="648970" indent="-342900">
              <a:lnSpc>
                <a:spcPct val="76600"/>
              </a:lnSpc>
              <a:spcBef>
                <a:spcPts val="770"/>
              </a:spcBef>
              <a:buFont typeface="Wingdings" panose="05000000000000000000" pitchFamily="2" charset="2"/>
              <a:buChar char="q"/>
            </a:pPr>
            <a:r>
              <a:rPr sz="1900" spc="-5" dirty="0" err="1"/>
              <a:t>Sembol</a:t>
            </a:r>
            <a:r>
              <a:rPr sz="1900" spc="-5" dirty="0"/>
              <a:t> tablosunun içeriği, daha önceki deklarasyon ifadelerine  dayanarak belirlenir. Başlangıçta, özelliklendirilmemiş ayrıştırma  ağacının yapılandırıldığını ve öznitelik değerlerinin gerekli  olduğunu varsayarak, değerleri olan tek öznitelik, yaprak  düğümlerinin </a:t>
            </a:r>
            <a:r>
              <a:rPr sz="1900" spc="-5" dirty="0" err="1"/>
              <a:t>öz</a:t>
            </a:r>
            <a:r>
              <a:rPr sz="1900" spc="70" dirty="0"/>
              <a:t> </a:t>
            </a:r>
            <a:r>
              <a:rPr sz="1900" spc="-5" dirty="0" err="1"/>
              <a:t>nitelikleridir</a:t>
            </a:r>
            <a:endParaRPr lang="tr-TR" sz="1900" dirty="0">
              <a:latin typeface="DejaVu Serif"/>
            </a:endParaRPr>
          </a:p>
          <a:p>
            <a:pPr marL="851534" marR="648970" indent="-342900">
              <a:lnSpc>
                <a:spcPct val="76600"/>
              </a:lnSpc>
              <a:spcBef>
                <a:spcPts val="770"/>
              </a:spcBef>
              <a:buFont typeface="Wingdings" panose="05000000000000000000" pitchFamily="2" charset="2"/>
              <a:buChar char="q"/>
            </a:pPr>
            <a:r>
              <a:rPr sz="1900" spc="-5" dirty="0" err="1"/>
              <a:t>Bir</a:t>
            </a:r>
            <a:r>
              <a:rPr sz="1900" spc="-5" dirty="0"/>
              <a:t> ayrıştırma ağacındaki yapısal öznitelik değerleri göz önüne  alındığında, semantik fonksiyonlar kalan öznitelik değerlerini  hesaplamak için</a:t>
            </a:r>
            <a:r>
              <a:rPr sz="1900" spc="55" dirty="0"/>
              <a:t> </a:t>
            </a:r>
            <a:r>
              <a:rPr sz="1900" spc="-5" dirty="0"/>
              <a:t>kullanılabilir</a:t>
            </a:r>
            <a:endParaRPr sz="1900" dirty="0">
              <a:latin typeface="DejaVu Serif"/>
              <a:cs typeface="DejaVu Serif"/>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600200" y="114300"/>
            <a:ext cx="6115050" cy="857250"/>
          </a:xfrm>
        </p:spPr>
        <p:txBody>
          <a:bodyPr/>
          <a:lstStyle/>
          <a:p>
            <a:r>
              <a:rPr lang="tr-TR" sz="2400"/>
              <a:t>Soyut Sözdizim</a:t>
            </a:r>
            <a:endParaRPr lang="en-US" sz="2400"/>
          </a:p>
        </p:txBody>
      </p:sp>
      <p:sp>
        <p:nvSpPr>
          <p:cNvPr id="13315" name="Rectangle 3"/>
          <p:cNvSpPr>
            <a:spLocks noGrp="1" noChangeArrowheads="1"/>
          </p:cNvSpPr>
          <p:nvPr>
            <p:ph type="body" idx="1"/>
          </p:nvPr>
        </p:nvSpPr>
        <p:spPr>
          <a:xfrm>
            <a:off x="1428750" y="1028700"/>
            <a:ext cx="5081588" cy="3657600"/>
          </a:xfrm>
        </p:spPr>
        <p:txBody>
          <a:bodyPr/>
          <a:lstStyle/>
          <a:p>
            <a:pPr>
              <a:lnSpc>
                <a:spcPct val="90000"/>
              </a:lnSpc>
            </a:pPr>
            <a:r>
              <a:rPr lang="tr-TR"/>
              <a:t>Bir dilin </a:t>
            </a:r>
            <a:r>
              <a:rPr lang="tr-TR" b="1"/>
              <a:t>soyut sözdizimi</a:t>
            </a:r>
            <a:r>
              <a:rPr lang="tr-TR"/>
              <a:t>, o dilde bulunan her yapıdaki anlamlı bileşenleri tanımlar. </a:t>
            </a:r>
          </a:p>
          <a:p>
            <a:pPr>
              <a:lnSpc>
                <a:spcPct val="90000"/>
              </a:lnSpc>
            </a:pPr>
            <a:r>
              <a:rPr lang="tr-TR"/>
              <a:t>Örneğin; </a:t>
            </a:r>
          </a:p>
          <a:p>
            <a:pPr lvl="1">
              <a:lnSpc>
                <a:spcPct val="90000"/>
              </a:lnSpc>
            </a:pPr>
            <a:r>
              <a:rPr lang="tr-TR" i="1"/>
              <a:t>ab prefix</a:t>
            </a:r>
            <a:r>
              <a:rPr lang="tr-TR"/>
              <a:t> ifadesi,</a:t>
            </a:r>
            <a:r>
              <a:rPr lang="tr-TR" i="1"/>
              <a:t> </a:t>
            </a:r>
          </a:p>
          <a:p>
            <a:pPr lvl="1">
              <a:lnSpc>
                <a:spcPct val="90000"/>
              </a:lnSpc>
            </a:pPr>
            <a:r>
              <a:rPr lang="tr-TR" i="1"/>
              <a:t>a+b infix</a:t>
            </a:r>
            <a:r>
              <a:rPr lang="tr-TR"/>
              <a:t> ifadesi, </a:t>
            </a:r>
          </a:p>
          <a:p>
            <a:pPr lvl="1">
              <a:lnSpc>
                <a:spcPct val="90000"/>
              </a:lnSpc>
            </a:pPr>
            <a:r>
              <a:rPr lang="tr-TR" i="1"/>
              <a:t>ab+ postfix </a:t>
            </a:r>
            <a:r>
              <a:rPr lang="tr-TR"/>
              <a:t>ifadesinde </a:t>
            </a:r>
          </a:p>
          <a:p>
            <a:pPr lvl="1">
              <a:lnSpc>
                <a:spcPct val="90000"/>
              </a:lnSpc>
              <a:buFontTx/>
              <a:buNone/>
            </a:pPr>
            <a:r>
              <a:rPr lang="tr-TR"/>
              <a:t>	+ işlemcisi ve </a:t>
            </a:r>
            <a:r>
              <a:rPr lang="tr-TR" i="1"/>
              <a:t>a</a:t>
            </a:r>
            <a:r>
              <a:rPr lang="tr-TR"/>
              <a:t> ve </a:t>
            </a:r>
            <a:r>
              <a:rPr lang="tr-TR" i="1"/>
              <a:t>b</a:t>
            </a:r>
            <a:r>
              <a:rPr lang="tr-TR"/>
              <a:t> alt-ifadelerinden oluşan aynı anlamlı bileşenleri içermektedir. Bu nedenle ağaç olarak üçünün de gösterimi yandaki şekildeki gibidir.</a:t>
            </a:r>
          </a:p>
        </p:txBody>
      </p:sp>
      <p:pic>
        <p:nvPicPr>
          <p:cNvPr id="9218" name="Picture 2"/>
          <p:cNvPicPr>
            <a:picLocks noChangeAspect="1" noChangeArrowheads="1"/>
          </p:cNvPicPr>
          <p:nvPr/>
        </p:nvPicPr>
        <p:blipFill>
          <a:blip r:embed="rId2"/>
          <a:srcRect/>
          <a:stretch>
            <a:fillRect/>
          </a:stretch>
        </p:blipFill>
        <p:spPr bwMode="auto">
          <a:xfrm>
            <a:off x="6457950" y="2445544"/>
            <a:ext cx="1357313" cy="1633538"/>
          </a:xfrm>
          <a:prstGeom prst="rect">
            <a:avLst/>
          </a:prstGeom>
          <a:ln>
            <a:noFill/>
          </a:ln>
          <a:effectLst>
            <a:outerShdw blurRad="292100" dist="139700" dir="2700000" algn="tl" rotWithShape="0">
              <a:srgbClr val="333333">
                <a:alpha val="65000"/>
              </a:srgbClr>
            </a:outerShdw>
          </a:effectLst>
        </p:spPr>
      </p:pic>
      <p:pic>
        <p:nvPicPr>
          <p:cNvPr id="73731" name="Picture 3"/>
          <p:cNvPicPr>
            <a:picLocks noChangeAspect="1" noChangeArrowheads="1"/>
          </p:cNvPicPr>
          <p:nvPr/>
        </p:nvPicPr>
        <p:blipFill>
          <a:blip r:embed="rId3"/>
          <a:srcRect/>
          <a:stretch>
            <a:fillRect/>
          </a:stretch>
        </p:blipFill>
        <p:spPr bwMode="auto">
          <a:xfrm>
            <a:off x="6457950" y="1657350"/>
            <a:ext cx="1325166" cy="628650"/>
          </a:xfrm>
          <a:prstGeom prst="rect">
            <a:avLst/>
          </a:prstGeom>
          <a:ln>
            <a:noFill/>
          </a:ln>
          <a:effectLst>
            <a:outerShdw blurRad="292100" dist="139700" dir="2700000" algn="tl" rotWithShape="0">
              <a:srgbClr val="333333">
                <a:alpha val="65000"/>
              </a:srgbClr>
            </a:outerShdw>
          </a:effectLst>
        </p:spPr>
      </p:pic>
      <p:sp>
        <p:nvSpPr>
          <p:cNvPr id="7" name="6 Slayt Numarası Yer Tutucusu"/>
          <p:cNvSpPr>
            <a:spLocks noGrp="1"/>
          </p:cNvSpPr>
          <p:nvPr>
            <p:ph type="sldNum" sz="quarter" idx="11"/>
          </p:nvPr>
        </p:nvSpPr>
        <p:spPr/>
        <p:txBody>
          <a:bodyPr/>
          <a:lstStyle/>
          <a:p>
            <a:pPr>
              <a:defRPr/>
            </a:pPr>
            <a:fld id="{40EAA5D6-601B-46C4-8771-98034B444712}" type="slidenum">
              <a:rPr lang="en-US"/>
              <a:pPr>
                <a:defRPr/>
              </a:pPr>
              <a:t>7</a:t>
            </a:fld>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425093"/>
            <a:ext cx="5688325" cy="444352"/>
          </a:xfrm>
          <a:prstGeom prst="rect">
            <a:avLst/>
          </a:prstGeom>
        </p:spPr>
        <p:txBody>
          <a:bodyPr vert="horz" wrap="square" lIns="0" tIns="13335" rIns="0" bIns="0" rtlCol="0">
            <a:spAutoFit/>
          </a:bodyPr>
          <a:lstStyle/>
          <a:p>
            <a:pPr marL="12700">
              <a:lnSpc>
                <a:spcPct val="100000"/>
              </a:lnSpc>
              <a:spcBef>
                <a:spcPts val="105"/>
              </a:spcBef>
            </a:pPr>
            <a:r>
              <a:rPr sz="2800" b="1" spc="-75" dirty="0">
                <a:latin typeface="Arial"/>
                <a:cs typeface="Arial"/>
              </a:rPr>
              <a:t>Öznitelik </a:t>
            </a:r>
            <a:r>
              <a:rPr sz="2800" b="1" spc="-65" dirty="0">
                <a:latin typeface="Arial"/>
                <a:cs typeface="Arial"/>
              </a:rPr>
              <a:t>Grameri </a:t>
            </a:r>
            <a:r>
              <a:rPr sz="2800" b="1" spc="-110" dirty="0">
                <a:latin typeface="Arial"/>
                <a:cs typeface="Arial"/>
              </a:rPr>
              <a:t>: Bir</a:t>
            </a:r>
            <a:r>
              <a:rPr sz="2800" b="1" spc="215" dirty="0">
                <a:latin typeface="Arial"/>
                <a:cs typeface="Arial"/>
              </a:rPr>
              <a:t> </a:t>
            </a:r>
            <a:r>
              <a:rPr sz="2800" b="1" spc="-95" dirty="0">
                <a:latin typeface="Arial"/>
                <a:cs typeface="Arial"/>
              </a:rPr>
              <a:t>örnek</a:t>
            </a:r>
            <a:endParaRPr sz="2800" dirty="0">
              <a:latin typeface="Arial"/>
              <a:cs typeface="Arial"/>
            </a:endParaRPr>
          </a:p>
        </p:txBody>
      </p:sp>
      <p:sp>
        <p:nvSpPr>
          <p:cNvPr id="3" name="object 3"/>
          <p:cNvSpPr txBox="1"/>
          <p:nvPr/>
        </p:nvSpPr>
        <p:spPr>
          <a:xfrm>
            <a:off x="609600" y="993016"/>
            <a:ext cx="7611745" cy="876715"/>
          </a:xfrm>
          <a:prstGeom prst="rect">
            <a:avLst/>
          </a:prstGeom>
        </p:spPr>
        <p:txBody>
          <a:bodyPr vert="horz" wrap="square" lIns="0" tIns="97790" rIns="0" bIns="0" rtlCol="0">
            <a:spAutoFit/>
          </a:bodyPr>
          <a:lstStyle/>
          <a:p>
            <a:pPr marL="393700" marR="5080" indent="-381000">
              <a:lnSpc>
                <a:spcPct val="76600"/>
              </a:lnSpc>
              <a:spcBef>
                <a:spcPts val="770"/>
              </a:spcBef>
              <a:buFont typeface="Wingdings" panose="05000000000000000000" pitchFamily="2" charset="2"/>
              <a:buChar char="q"/>
            </a:pPr>
            <a:r>
              <a:rPr sz="1900" spc="-5" dirty="0" err="1">
                <a:solidFill>
                  <a:srgbClr val="253138"/>
                </a:solidFill>
                <a:latin typeface="Arial"/>
                <a:cs typeface="Arial"/>
              </a:rPr>
              <a:t>Basit</a:t>
            </a:r>
            <a:r>
              <a:rPr sz="1900" spc="-5" dirty="0">
                <a:solidFill>
                  <a:srgbClr val="253138"/>
                </a:solidFill>
                <a:latin typeface="Arial"/>
                <a:cs typeface="Arial"/>
              </a:rPr>
              <a:t> bir atama ifadesinin tür kurallarını denetlemek için bir öznitelik  gramerinin nasıl kullanılacağını bu örnek </a:t>
            </a:r>
            <a:r>
              <a:rPr sz="1900" spc="-5" dirty="0" err="1">
                <a:solidFill>
                  <a:srgbClr val="253138"/>
                </a:solidFill>
                <a:latin typeface="Arial"/>
                <a:cs typeface="Arial"/>
              </a:rPr>
              <a:t>ile</a:t>
            </a:r>
            <a:r>
              <a:rPr sz="1900" spc="160" dirty="0">
                <a:solidFill>
                  <a:srgbClr val="253138"/>
                </a:solidFill>
                <a:latin typeface="Arial"/>
                <a:cs typeface="Arial"/>
              </a:rPr>
              <a:t> </a:t>
            </a:r>
            <a:r>
              <a:rPr sz="1900" spc="-5" dirty="0" err="1">
                <a:solidFill>
                  <a:srgbClr val="253138"/>
                </a:solidFill>
                <a:latin typeface="Arial"/>
                <a:cs typeface="Arial"/>
              </a:rPr>
              <a:t>inceleyeceğiz</a:t>
            </a:r>
            <a:r>
              <a:rPr sz="1900" spc="-5" dirty="0">
                <a:solidFill>
                  <a:srgbClr val="253138"/>
                </a:solidFill>
                <a:latin typeface="Arial"/>
                <a:cs typeface="Arial"/>
              </a:rPr>
              <a:t>.</a:t>
            </a:r>
            <a:endParaRPr lang="tr-TR" sz="1900" dirty="0">
              <a:latin typeface="Arial"/>
              <a:cs typeface="Arial"/>
            </a:endParaRPr>
          </a:p>
          <a:p>
            <a:pPr marL="393700" marR="5080" indent="-381000">
              <a:lnSpc>
                <a:spcPct val="76600"/>
              </a:lnSpc>
              <a:spcBef>
                <a:spcPts val="770"/>
              </a:spcBef>
              <a:buFont typeface="Wingdings" panose="05000000000000000000" pitchFamily="2" charset="2"/>
              <a:buChar char="q"/>
            </a:pPr>
            <a:r>
              <a:rPr sz="1900" spc="-5" dirty="0">
                <a:solidFill>
                  <a:srgbClr val="253138"/>
                </a:solidFill>
                <a:latin typeface="Arial"/>
                <a:cs typeface="Arial"/>
              </a:rPr>
              <a:t>Bu atama ifadesinin sözdizimi ve statik semantiği</a:t>
            </a:r>
            <a:r>
              <a:rPr sz="1900" spc="-195" dirty="0">
                <a:solidFill>
                  <a:srgbClr val="253138"/>
                </a:solidFill>
                <a:latin typeface="Arial"/>
                <a:cs typeface="Arial"/>
              </a:rPr>
              <a:t> </a:t>
            </a:r>
            <a:r>
              <a:rPr sz="1900" spc="-5" dirty="0">
                <a:solidFill>
                  <a:srgbClr val="253138"/>
                </a:solidFill>
                <a:latin typeface="Arial"/>
                <a:cs typeface="Arial"/>
              </a:rPr>
              <a:t>şöyledir:</a:t>
            </a:r>
            <a:endParaRPr sz="1900" dirty="0">
              <a:latin typeface="Arial"/>
              <a:cs typeface="Arial"/>
            </a:endParaRPr>
          </a:p>
        </p:txBody>
      </p:sp>
      <p:sp>
        <p:nvSpPr>
          <p:cNvPr id="4" name="object 4"/>
          <p:cNvSpPr txBox="1"/>
          <p:nvPr/>
        </p:nvSpPr>
        <p:spPr>
          <a:xfrm>
            <a:off x="944633" y="1869731"/>
            <a:ext cx="8199367" cy="3077124"/>
          </a:xfrm>
          <a:prstGeom prst="rect">
            <a:avLst/>
          </a:prstGeom>
        </p:spPr>
        <p:txBody>
          <a:bodyPr vert="horz" wrap="square" lIns="0" tIns="12065" rIns="0" bIns="0" rtlCol="0">
            <a:spAutoFit/>
          </a:bodyPr>
          <a:lstStyle/>
          <a:p>
            <a:pPr marL="355600" indent="-342900">
              <a:lnSpc>
                <a:spcPts val="2050"/>
              </a:lnSpc>
              <a:spcBef>
                <a:spcPts val="95"/>
              </a:spcBef>
              <a:buClr>
                <a:schemeClr val="tx1"/>
              </a:buClr>
              <a:buSzPct val="50000"/>
              <a:buFont typeface="Wingdings" panose="05000000000000000000" pitchFamily="2" charset="2"/>
              <a:buChar char="q"/>
              <a:tabLst>
                <a:tab pos="393065" algn="l"/>
                <a:tab pos="393700" algn="l"/>
              </a:tabLst>
            </a:pPr>
            <a:r>
              <a:rPr sz="1900" spc="-105" dirty="0">
                <a:solidFill>
                  <a:srgbClr val="253138"/>
                </a:solidFill>
                <a:latin typeface="Arial" panose="020B0604020202020204" pitchFamily="34" charset="0"/>
                <a:cs typeface="Arial" panose="020B0604020202020204" pitchFamily="34" charset="0"/>
              </a:rPr>
              <a:t>Değişken adları </a:t>
            </a:r>
            <a:r>
              <a:rPr sz="1900" spc="-175" dirty="0">
                <a:solidFill>
                  <a:srgbClr val="253138"/>
                </a:solidFill>
                <a:latin typeface="Arial" panose="020B0604020202020204" pitchFamily="34" charset="0"/>
                <a:cs typeface="Arial" panose="020B0604020202020204" pitchFamily="34" charset="0"/>
              </a:rPr>
              <a:t>A, </a:t>
            </a:r>
            <a:r>
              <a:rPr sz="1900" spc="-30" dirty="0">
                <a:solidFill>
                  <a:srgbClr val="253138"/>
                </a:solidFill>
                <a:latin typeface="Arial" panose="020B0604020202020204" pitchFamily="34" charset="0"/>
                <a:cs typeface="Arial" panose="020B0604020202020204" pitchFamily="34" charset="0"/>
              </a:rPr>
              <a:t>B </a:t>
            </a:r>
            <a:r>
              <a:rPr sz="1900" spc="-114" dirty="0" err="1">
                <a:solidFill>
                  <a:srgbClr val="253138"/>
                </a:solidFill>
                <a:latin typeface="Arial" panose="020B0604020202020204" pitchFamily="34" charset="0"/>
                <a:cs typeface="Arial" panose="020B0604020202020204" pitchFamily="34" charset="0"/>
              </a:rPr>
              <a:t>ve</a:t>
            </a:r>
            <a:r>
              <a:rPr sz="1900" spc="-240" dirty="0">
                <a:solidFill>
                  <a:srgbClr val="253138"/>
                </a:solidFill>
                <a:latin typeface="Arial" panose="020B0604020202020204" pitchFamily="34" charset="0"/>
                <a:cs typeface="Arial" panose="020B0604020202020204" pitchFamily="34" charset="0"/>
              </a:rPr>
              <a:t> </a:t>
            </a:r>
            <a:r>
              <a:rPr sz="1900" spc="-95" dirty="0" err="1">
                <a:solidFill>
                  <a:srgbClr val="253138"/>
                </a:solidFill>
                <a:latin typeface="Arial" panose="020B0604020202020204" pitchFamily="34" charset="0"/>
                <a:cs typeface="Arial" panose="020B0604020202020204" pitchFamily="34" charset="0"/>
              </a:rPr>
              <a:t>C'dir</a:t>
            </a:r>
            <a:endParaRPr lang="tr-TR" sz="1900" dirty="0">
              <a:latin typeface="Arial" panose="020B0604020202020204" pitchFamily="34" charset="0"/>
              <a:cs typeface="Arial" panose="020B0604020202020204" pitchFamily="34" charset="0"/>
            </a:endParaRPr>
          </a:p>
          <a:p>
            <a:pPr marL="355600" indent="-342900">
              <a:lnSpc>
                <a:spcPts val="2050"/>
              </a:lnSpc>
              <a:spcBef>
                <a:spcPts val="95"/>
              </a:spcBef>
              <a:buClr>
                <a:schemeClr val="tx1"/>
              </a:buClr>
              <a:buSzPct val="50000"/>
              <a:buFont typeface="Wingdings" panose="05000000000000000000" pitchFamily="2" charset="2"/>
              <a:buChar char="q"/>
              <a:tabLst>
                <a:tab pos="393065" algn="l"/>
                <a:tab pos="393700" algn="l"/>
              </a:tabLst>
            </a:pPr>
            <a:r>
              <a:rPr sz="1900" spc="-120" dirty="0" err="1">
                <a:solidFill>
                  <a:srgbClr val="253138"/>
                </a:solidFill>
                <a:latin typeface="Arial" panose="020B0604020202020204" pitchFamily="34" charset="0"/>
                <a:cs typeface="Arial" panose="020B0604020202020204" pitchFamily="34" charset="0"/>
              </a:rPr>
              <a:t>Atamaların</a:t>
            </a:r>
            <a:r>
              <a:rPr sz="1900" spc="-120" dirty="0">
                <a:solidFill>
                  <a:srgbClr val="253138"/>
                </a:solidFill>
                <a:latin typeface="Arial" panose="020B0604020202020204" pitchFamily="34" charset="0"/>
                <a:cs typeface="Arial" panose="020B0604020202020204" pitchFamily="34" charset="0"/>
              </a:rPr>
              <a:t> </a:t>
            </a:r>
            <a:r>
              <a:rPr sz="1900" spc="-125" dirty="0">
                <a:solidFill>
                  <a:srgbClr val="253138"/>
                </a:solidFill>
                <a:latin typeface="Arial" panose="020B0604020202020204" pitchFamily="34" charset="0"/>
                <a:cs typeface="Arial" panose="020B0604020202020204" pitchFamily="34" charset="0"/>
              </a:rPr>
              <a:t>sağ </a:t>
            </a:r>
            <a:r>
              <a:rPr sz="1900" spc="-190" dirty="0">
                <a:solidFill>
                  <a:srgbClr val="253138"/>
                </a:solidFill>
                <a:latin typeface="Arial" panose="020B0604020202020204" pitchFamily="34" charset="0"/>
                <a:cs typeface="Arial" panose="020B0604020202020204" pitchFamily="34" charset="0"/>
              </a:rPr>
              <a:t>tarafı, </a:t>
            </a:r>
            <a:r>
              <a:rPr sz="1900" spc="-135" dirty="0">
                <a:solidFill>
                  <a:srgbClr val="253138"/>
                </a:solidFill>
                <a:latin typeface="Arial" panose="020B0604020202020204" pitchFamily="34" charset="0"/>
                <a:cs typeface="Arial" panose="020B0604020202020204" pitchFamily="34" charset="0"/>
              </a:rPr>
              <a:t>bir </a:t>
            </a:r>
            <a:r>
              <a:rPr sz="1900" spc="-100" dirty="0">
                <a:solidFill>
                  <a:srgbClr val="253138"/>
                </a:solidFill>
                <a:latin typeface="Arial" panose="020B0604020202020204" pitchFamily="34" charset="0"/>
                <a:cs typeface="Arial" panose="020B0604020202020204" pitchFamily="34" charset="0"/>
              </a:rPr>
              <a:t>değişken </a:t>
            </a:r>
            <a:r>
              <a:rPr sz="1900" spc="-114" dirty="0">
                <a:solidFill>
                  <a:srgbClr val="253138"/>
                </a:solidFill>
                <a:latin typeface="Arial" panose="020B0604020202020204" pitchFamily="34" charset="0"/>
                <a:cs typeface="Arial" panose="020B0604020202020204" pitchFamily="34" charset="0"/>
              </a:rPr>
              <a:t>veya </a:t>
            </a:r>
            <a:r>
              <a:rPr sz="1900" spc="-135" dirty="0">
                <a:solidFill>
                  <a:srgbClr val="253138"/>
                </a:solidFill>
                <a:latin typeface="Arial" panose="020B0604020202020204" pitchFamily="34" charset="0"/>
                <a:cs typeface="Arial" panose="020B0604020202020204" pitchFamily="34" charset="0"/>
              </a:rPr>
              <a:t>bir </a:t>
            </a:r>
            <a:r>
              <a:rPr sz="1900" spc="-100" dirty="0">
                <a:solidFill>
                  <a:srgbClr val="253138"/>
                </a:solidFill>
                <a:latin typeface="Arial" panose="020B0604020202020204" pitchFamily="34" charset="0"/>
                <a:cs typeface="Arial" panose="020B0604020202020204" pitchFamily="34" charset="0"/>
              </a:rPr>
              <a:t>değişken </a:t>
            </a:r>
            <a:r>
              <a:rPr sz="1900" spc="-85" dirty="0">
                <a:solidFill>
                  <a:srgbClr val="253138"/>
                </a:solidFill>
                <a:latin typeface="Arial" panose="020B0604020202020204" pitchFamily="34" charset="0"/>
                <a:cs typeface="Arial" panose="020B0604020202020204" pitchFamily="34" charset="0"/>
              </a:rPr>
              <a:t>eklenmiş </a:t>
            </a:r>
            <a:r>
              <a:rPr sz="1900" spc="-135" dirty="0" err="1">
                <a:solidFill>
                  <a:srgbClr val="253138"/>
                </a:solidFill>
                <a:latin typeface="Arial" panose="020B0604020202020204" pitchFamily="34" charset="0"/>
                <a:cs typeface="Arial" panose="020B0604020202020204" pitchFamily="34" charset="0"/>
              </a:rPr>
              <a:t>bir</a:t>
            </a:r>
            <a:r>
              <a:rPr sz="1900" spc="-100" dirty="0">
                <a:solidFill>
                  <a:srgbClr val="253138"/>
                </a:solidFill>
                <a:latin typeface="Arial" panose="020B0604020202020204" pitchFamily="34" charset="0"/>
                <a:cs typeface="Arial" panose="020B0604020202020204" pitchFamily="34" charset="0"/>
              </a:rPr>
              <a:t> </a:t>
            </a:r>
            <a:r>
              <a:rPr sz="1900" spc="-150" dirty="0" err="1">
                <a:solidFill>
                  <a:srgbClr val="253138"/>
                </a:solidFill>
                <a:latin typeface="Arial" panose="020B0604020202020204" pitchFamily="34" charset="0"/>
                <a:cs typeface="Arial" panose="020B0604020202020204" pitchFamily="34" charset="0"/>
              </a:rPr>
              <a:t>ifade</a:t>
            </a:r>
            <a:r>
              <a:rPr lang="tr-TR" sz="1900" dirty="0">
                <a:latin typeface="Arial" panose="020B0604020202020204" pitchFamily="34" charset="0"/>
                <a:cs typeface="Arial" panose="020B0604020202020204" pitchFamily="34" charset="0"/>
              </a:rPr>
              <a:t> </a:t>
            </a:r>
            <a:r>
              <a:rPr lang="tr-TR" sz="1900" spc="-110" dirty="0">
                <a:solidFill>
                  <a:srgbClr val="253138"/>
                </a:solidFill>
                <a:latin typeface="Arial" panose="020B0604020202020204" pitchFamily="34" charset="0"/>
                <a:cs typeface="Arial" panose="020B0604020202020204" pitchFamily="34" charset="0"/>
              </a:rPr>
              <a:t>o</a:t>
            </a:r>
            <a:r>
              <a:rPr sz="1900" spc="-110" dirty="0" err="1">
                <a:solidFill>
                  <a:srgbClr val="253138"/>
                </a:solidFill>
                <a:latin typeface="Arial" panose="020B0604020202020204" pitchFamily="34" charset="0"/>
                <a:cs typeface="Arial" panose="020B0604020202020204" pitchFamily="34" charset="0"/>
              </a:rPr>
              <a:t>labilir</a:t>
            </a:r>
            <a:endParaRPr lang="tr-TR" sz="1900" spc="-110" dirty="0">
              <a:solidFill>
                <a:srgbClr val="253138"/>
              </a:solidFill>
              <a:latin typeface="Arial" panose="020B0604020202020204" pitchFamily="34" charset="0"/>
              <a:cs typeface="Arial" panose="020B0604020202020204" pitchFamily="34" charset="0"/>
            </a:endParaRPr>
          </a:p>
          <a:p>
            <a:pPr marL="355600" indent="-342900">
              <a:lnSpc>
                <a:spcPts val="2050"/>
              </a:lnSpc>
              <a:spcBef>
                <a:spcPts val="95"/>
              </a:spcBef>
              <a:buClr>
                <a:schemeClr val="tx1"/>
              </a:buClr>
              <a:buSzPct val="50000"/>
              <a:buFont typeface="Wingdings" panose="05000000000000000000" pitchFamily="2" charset="2"/>
              <a:buChar char="q"/>
              <a:tabLst>
                <a:tab pos="393065" algn="l"/>
                <a:tab pos="393700" algn="l"/>
              </a:tabLst>
            </a:pPr>
            <a:r>
              <a:rPr sz="1900" spc="-114" dirty="0" err="1">
                <a:solidFill>
                  <a:srgbClr val="253138"/>
                </a:solidFill>
                <a:latin typeface="Arial" panose="020B0604020202020204" pitchFamily="34" charset="0"/>
                <a:cs typeface="Arial" panose="020B0604020202020204" pitchFamily="34" charset="0"/>
              </a:rPr>
              <a:t>Değişkenler</a:t>
            </a:r>
            <a:r>
              <a:rPr sz="1900" spc="-114" dirty="0">
                <a:solidFill>
                  <a:srgbClr val="253138"/>
                </a:solidFill>
                <a:latin typeface="Arial" panose="020B0604020202020204" pitchFamily="34" charset="0"/>
                <a:cs typeface="Arial" panose="020B0604020202020204" pitchFamily="34" charset="0"/>
              </a:rPr>
              <a:t> </a:t>
            </a:r>
            <a:r>
              <a:rPr sz="1900" spc="-130" dirty="0">
                <a:solidFill>
                  <a:srgbClr val="253138"/>
                </a:solidFill>
                <a:latin typeface="Arial" panose="020B0604020202020204" pitchFamily="34" charset="0"/>
                <a:cs typeface="Arial" panose="020B0604020202020204" pitchFamily="34" charset="0"/>
              </a:rPr>
              <a:t>iki </a:t>
            </a:r>
            <a:r>
              <a:rPr sz="1900" spc="-140" dirty="0">
                <a:solidFill>
                  <a:srgbClr val="253138"/>
                </a:solidFill>
                <a:latin typeface="Arial" panose="020B0604020202020204" pitchFamily="34" charset="0"/>
                <a:cs typeface="Arial" panose="020B0604020202020204" pitchFamily="34" charset="0"/>
              </a:rPr>
              <a:t>türde </a:t>
            </a:r>
            <a:r>
              <a:rPr sz="1900" spc="-125" dirty="0">
                <a:solidFill>
                  <a:srgbClr val="253138"/>
                </a:solidFill>
                <a:latin typeface="Arial" panose="020B0604020202020204" pitchFamily="34" charset="0"/>
                <a:cs typeface="Arial" panose="020B0604020202020204" pitchFamily="34" charset="0"/>
              </a:rPr>
              <a:t>olabilir: </a:t>
            </a:r>
            <a:r>
              <a:rPr sz="1900" spc="-170" dirty="0">
                <a:solidFill>
                  <a:srgbClr val="253138"/>
                </a:solidFill>
                <a:latin typeface="Arial" panose="020B0604020202020204" pitchFamily="34" charset="0"/>
                <a:cs typeface="Arial" panose="020B0604020202020204" pitchFamily="34" charset="0"/>
              </a:rPr>
              <a:t>int </a:t>
            </a:r>
            <a:r>
              <a:rPr sz="1900" spc="-114" dirty="0" err="1">
                <a:solidFill>
                  <a:srgbClr val="253138"/>
                </a:solidFill>
                <a:latin typeface="Arial" panose="020B0604020202020204" pitchFamily="34" charset="0"/>
                <a:cs typeface="Arial" panose="020B0604020202020204" pitchFamily="34" charset="0"/>
              </a:rPr>
              <a:t>veya</a:t>
            </a:r>
            <a:r>
              <a:rPr sz="1900" spc="-90" dirty="0">
                <a:solidFill>
                  <a:srgbClr val="253138"/>
                </a:solidFill>
                <a:latin typeface="Arial" panose="020B0604020202020204" pitchFamily="34" charset="0"/>
                <a:cs typeface="Arial" panose="020B0604020202020204" pitchFamily="34" charset="0"/>
              </a:rPr>
              <a:t> </a:t>
            </a:r>
            <a:r>
              <a:rPr sz="1900" spc="-114" dirty="0">
                <a:solidFill>
                  <a:srgbClr val="253138"/>
                </a:solidFill>
                <a:latin typeface="Arial" panose="020B0604020202020204" pitchFamily="34" charset="0"/>
                <a:cs typeface="Arial" panose="020B0604020202020204" pitchFamily="34" charset="0"/>
              </a:rPr>
              <a:t>real</a:t>
            </a:r>
            <a:endParaRPr lang="tr-TR" sz="1900" dirty="0">
              <a:latin typeface="Arial" panose="020B0604020202020204" pitchFamily="34" charset="0"/>
              <a:cs typeface="Arial" panose="020B0604020202020204" pitchFamily="34" charset="0"/>
            </a:endParaRPr>
          </a:p>
          <a:p>
            <a:pPr marL="355600" indent="-342900">
              <a:lnSpc>
                <a:spcPts val="2050"/>
              </a:lnSpc>
              <a:spcBef>
                <a:spcPts val="95"/>
              </a:spcBef>
              <a:buClr>
                <a:schemeClr val="tx1"/>
              </a:buClr>
              <a:buSzPct val="50000"/>
              <a:buFont typeface="Wingdings" panose="05000000000000000000" pitchFamily="2" charset="2"/>
              <a:buChar char="q"/>
              <a:tabLst>
                <a:tab pos="393065" algn="l"/>
                <a:tab pos="393700" algn="l"/>
              </a:tabLst>
            </a:pPr>
            <a:r>
              <a:rPr sz="1900" spc="-125" dirty="0" err="1">
                <a:solidFill>
                  <a:srgbClr val="253138"/>
                </a:solidFill>
                <a:latin typeface="Arial" panose="020B0604020202020204" pitchFamily="34" charset="0"/>
                <a:cs typeface="Arial" panose="020B0604020202020204" pitchFamily="34" charset="0"/>
              </a:rPr>
              <a:t>Bir</a:t>
            </a:r>
            <a:r>
              <a:rPr sz="1900" spc="-125" dirty="0">
                <a:solidFill>
                  <a:srgbClr val="253138"/>
                </a:solidFill>
                <a:latin typeface="Arial" panose="020B0604020202020204" pitchFamily="34" charset="0"/>
                <a:cs typeface="Arial" panose="020B0604020202020204" pitchFamily="34" charset="0"/>
              </a:rPr>
              <a:t> </a:t>
            </a:r>
            <a:r>
              <a:rPr sz="1900" spc="-85" dirty="0">
                <a:solidFill>
                  <a:srgbClr val="253138"/>
                </a:solidFill>
                <a:latin typeface="Arial" panose="020B0604020202020204" pitchFamily="34" charset="0"/>
                <a:cs typeface="Arial" panose="020B0604020202020204" pitchFamily="34" charset="0"/>
              </a:rPr>
              <a:t>atamanın </a:t>
            </a:r>
            <a:r>
              <a:rPr sz="1900" spc="-125" dirty="0">
                <a:solidFill>
                  <a:srgbClr val="253138"/>
                </a:solidFill>
                <a:latin typeface="Arial" panose="020B0604020202020204" pitchFamily="34" charset="0"/>
                <a:cs typeface="Arial" panose="020B0604020202020204" pitchFamily="34" charset="0"/>
              </a:rPr>
              <a:t>sağ </a:t>
            </a:r>
            <a:r>
              <a:rPr sz="1900" spc="-155" dirty="0">
                <a:solidFill>
                  <a:srgbClr val="253138"/>
                </a:solidFill>
                <a:latin typeface="Arial" panose="020B0604020202020204" pitchFamily="34" charset="0"/>
                <a:cs typeface="Arial" panose="020B0604020202020204" pitchFamily="34" charset="0"/>
              </a:rPr>
              <a:t>tarafında </a:t>
            </a:r>
            <a:r>
              <a:rPr sz="1900" spc="-130" dirty="0">
                <a:solidFill>
                  <a:srgbClr val="253138"/>
                </a:solidFill>
                <a:latin typeface="Arial" panose="020B0604020202020204" pitchFamily="34" charset="0"/>
                <a:cs typeface="Arial" panose="020B0604020202020204" pitchFamily="34" charset="0"/>
              </a:rPr>
              <a:t>iki </a:t>
            </a:r>
            <a:r>
              <a:rPr sz="1900" spc="-100" dirty="0">
                <a:solidFill>
                  <a:srgbClr val="253138"/>
                </a:solidFill>
                <a:latin typeface="Arial" panose="020B0604020202020204" pitchFamily="34" charset="0"/>
                <a:cs typeface="Arial" panose="020B0604020202020204" pitchFamily="34" charset="0"/>
              </a:rPr>
              <a:t>değişken </a:t>
            </a:r>
            <a:r>
              <a:rPr sz="1900" spc="-75" dirty="0">
                <a:solidFill>
                  <a:srgbClr val="253138"/>
                </a:solidFill>
                <a:latin typeface="Arial" panose="020B0604020202020204" pitchFamily="34" charset="0"/>
                <a:cs typeface="Arial" panose="020B0604020202020204" pitchFamily="34" charset="0"/>
              </a:rPr>
              <a:t>olduğunda, </a:t>
            </a:r>
            <a:r>
              <a:rPr sz="1900" spc="-105" dirty="0">
                <a:solidFill>
                  <a:srgbClr val="253138"/>
                </a:solidFill>
                <a:latin typeface="Arial" panose="020B0604020202020204" pitchFamily="34" charset="0"/>
                <a:cs typeface="Arial" panose="020B0604020202020204" pitchFamily="34" charset="0"/>
              </a:rPr>
              <a:t>aynı </a:t>
            </a:r>
            <a:r>
              <a:rPr sz="1900" spc="-190" dirty="0" err="1">
                <a:solidFill>
                  <a:srgbClr val="253138"/>
                </a:solidFill>
                <a:latin typeface="Arial" panose="020B0604020202020204" pitchFamily="34" charset="0"/>
                <a:cs typeface="Arial" panose="020B0604020202020204" pitchFamily="34" charset="0"/>
              </a:rPr>
              <a:t>tür</a:t>
            </a:r>
            <a:r>
              <a:rPr sz="1900" spc="-229" dirty="0">
                <a:solidFill>
                  <a:srgbClr val="253138"/>
                </a:solidFill>
                <a:latin typeface="Arial" panose="020B0604020202020204" pitchFamily="34" charset="0"/>
                <a:cs typeface="Arial" panose="020B0604020202020204" pitchFamily="34" charset="0"/>
              </a:rPr>
              <a:t> </a:t>
            </a:r>
            <a:r>
              <a:rPr sz="1900" spc="-75" dirty="0" err="1">
                <a:solidFill>
                  <a:srgbClr val="253138"/>
                </a:solidFill>
                <a:latin typeface="Arial" panose="020B0604020202020204" pitchFamily="34" charset="0"/>
                <a:cs typeface="Arial" panose="020B0604020202020204" pitchFamily="34" charset="0"/>
              </a:rPr>
              <a:t>olması</a:t>
            </a:r>
            <a:r>
              <a:rPr lang="tr-TR" sz="1900" dirty="0">
                <a:latin typeface="Arial" panose="020B0604020202020204" pitchFamily="34" charset="0"/>
                <a:cs typeface="Arial" panose="020B0604020202020204" pitchFamily="34" charset="0"/>
              </a:rPr>
              <a:t> </a:t>
            </a:r>
            <a:r>
              <a:rPr sz="1900" spc="-105" dirty="0" err="1">
                <a:solidFill>
                  <a:srgbClr val="253138"/>
                </a:solidFill>
                <a:latin typeface="Arial" panose="020B0604020202020204" pitchFamily="34" charset="0"/>
                <a:cs typeface="Arial" panose="020B0604020202020204" pitchFamily="34" charset="0"/>
              </a:rPr>
              <a:t>gerekmez</a:t>
            </a:r>
            <a:endParaRPr lang="tr-TR" sz="1900" dirty="0">
              <a:latin typeface="Arial" panose="020B0604020202020204" pitchFamily="34" charset="0"/>
              <a:cs typeface="Arial" panose="020B0604020202020204" pitchFamily="34" charset="0"/>
            </a:endParaRPr>
          </a:p>
          <a:p>
            <a:pPr marL="355600" indent="-342900">
              <a:lnSpc>
                <a:spcPts val="2050"/>
              </a:lnSpc>
              <a:spcBef>
                <a:spcPts val="95"/>
              </a:spcBef>
              <a:buClr>
                <a:schemeClr val="tx1"/>
              </a:buClr>
              <a:buSzPct val="50000"/>
              <a:buFont typeface="Wingdings" panose="05000000000000000000" pitchFamily="2" charset="2"/>
              <a:buChar char="q"/>
              <a:tabLst>
                <a:tab pos="393065" algn="l"/>
                <a:tab pos="393700" algn="l"/>
              </a:tabLst>
            </a:pPr>
            <a:r>
              <a:rPr sz="1900" spc="-90" dirty="0" err="1">
                <a:solidFill>
                  <a:srgbClr val="253138"/>
                </a:solidFill>
                <a:latin typeface="Arial" panose="020B0604020202020204" pitchFamily="34" charset="0"/>
                <a:cs typeface="Arial" panose="020B0604020202020204" pitchFamily="34" charset="0"/>
              </a:rPr>
              <a:t>İşlenen</a:t>
            </a:r>
            <a:r>
              <a:rPr sz="1900" spc="-90" dirty="0">
                <a:solidFill>
                  <a:srgbClr val="253138"/>
                </a:solidFill>
                <a:latin typeface="Arial" panose="020B0604020202020204" pitchFamily="34" charset="0"/>
                <a:cs typeface="Arial" panose="020B0604020202020204" pitchFamily="34" charset="0"/>
              </a:rPr>
              <a:t> </a:t>
            </a:r>
            <a:r>
              <a:rPr sz="1900" spc="-160" dirty="0">
                <a:solidFill>
                  <a:srgbClr val="253138"/>
                </a:solidFill>
                <a:latin typeface="Arial" panose="020B0604020202020204" pitchFamily="34" charset="0"/>
                <a:cs typeface="Arial" panose="020B0604020202020204" pitchFamily="34" charset="0"/>
              </a:rPr>
              <a:t>türleri </a:t>
            </a:r>
            <a:r>
              <a:rPr sz="1900" spc="-105" dirty="0">
                <a:solidFill>
                  <a:srgbClr val="253138"/>
                </a:solidFill>
                <a:latin typeface="Arial" panose="020B0604020202020204" pitchFamily="34" charset="0"/>
                <a:cs typeface="Arial" panose="020B0604020202020204" pitchFamily="34" charset="0"/>
              </a:rPr>
              <a:t>aynı </a:t>
            </a:r>
            <a:r>
              <a:rPr sz="1900" spc="-75" dirty="0">
                <a:solidFill>
                  <a:srgbClr val="253138"/>
                </a:solidFill>
                <a:latin typeface="Arial" panose="020B0604020202020204" pitchFamily="34" charset="0"/>
                <a:cs typeface="Arial" panose="020B0604020202020204" pitchFamily="34" charset="0"/>
              </a:rPr>
              <a:t>olmadığında, </a:t>
            </a:r>
            <a:r>
              <a:rPr sz="1900" spc="-150" dirty="0">
                <a:solidFill>
                  <a:srgbClr val="253138"/>
                </a:solidFill>
                <a:latin typeface="Arial" panose="020B0604020202020204" pitchFamily="34" charset="0"/>
                <a:cs typeface="Arial" panose="020B0604020202020204" pitchFamily="34" charset="0"/>
              </a:rPr>
              <a:t>ifade </a:t>
            </a:r>
            <a:r>
              <a:rPr sz="1900" spc="-155" dirty="0">
                <a:solidFill>
                  <a:srgbClr val="253138"/>
                </a:solidFill>
                <a:latin typeface="Arial" panose="020B0604020202020204" pitchFamily="34" charset="0"/>
                <a:cs typeface="Arial" panose="020B0604020202020204" pitchFamily="34" charset="0"/>
              </a:rPr>
              <a:t>türü </a:t>
            </a:r>
            <a:r>
              <a:rPr sz="1900" spc="-114" dirty="0">
                <a:solidFill>
                  <a:srgbClr val="253138"/>
                </a:solidFill>
                <a:latin typeface="Arial" panose="020B0604020202020204" pitchFamily="34" charset="0"/>
                <a:cs typeface="Arial" panose="020B0604020202020204" pitchFamily="34" charset="0"/>
              </a:rPr>
              <a:t>her </a:t>
            </a:r>
            <a:r>
              <a:rPr sz="1900" spc="-70" dirty="0">
                <a:solidFill>
                  <a:srgbClr val="253138"/>
                </a:solidFill>
                <a:latin typeface="Arial" panose="020B0604020202020204" pitchFamily="34" charset="0"/>
                <a:cs typeface="Arial" panose="020B0604020202020204" pitchFamily="34" charset="0"/>
              </a:rPr>
              <a:t>zaman </a:t>
            </a:r>
            <a:r>
              <a:rPr sz="1900" spc="-114" dirty="0">
                <a:solidFill>
                  <a:srgbClr val="253138"/>
                </a:solidFill>
                <a:latin typeface="Arial" panose="020B0604020202020204" pitchFamily="34" charset="0"/>
                <a:cs typeface="Arial" panose="020B0604020202020204" pitchFamily="34" charset="0"/>
              </a:rPr>
              <a:t>real</a:t>
            </a:r>
            <a:r>
              <a:rPr sz="1900" spc="-190" dirty="0">
                <a:solidFill>
                  <a:srgbClr val="253138"/>
                </a:solidFill>
                <a:latin typeface="Arial" panose="020B0604020202020204" pitchFamily="34" charset="0"/>
                <a:cs typeface="Arial" panose="020B0604020202020204" pitchFamily="34" charset="0"/>
              </a:rPr>
              <a:t> </a:t>
            </a:r>
            <a:r>
              <a:rPr sz="1900" spc="-100" dirty="0" err="1">
                <a:solidFill>
                  <a:srgbClr val="253138"/>
                </a:solidFill>
                <a:latin typeface="Arial" panose="020B0604020202020204" pitchFamily="34" charset="0"/>
                <a:cs typeface="Arial" panose="020B0604020202020204" pitchFamily="34" charset="0"/>
              </a:rPr>
              <a:t>olur</a:t>
            </a:r>
            <a:endParaRPr lang="tr-TR" sz="1900" dirty="0">
              <a:latin typeface="Arial" panose="020B0604020202020204" pitchFamily="34" charset="0"/>
              <a:cs typeface="Arial" panose="020B0604020202020204" pitchFamily="34" charset="0"/>
            </a:endParaRPr>
          </a:p>
          <a:p>
            <a:pPr marL="355600" indent="-342900">
              <a:lnSpc>
                <a:spcPts val="2050"/>
              </a:lnSpc>
              <a:spcBef>
                <a:spcPts val="95"/>
              </a:spcBef>
              <a:buClr>
                <a:schemeClr val="tx1"/>
              </a:buClr>
              <a:buSzPct val="50000"/>
              <a:buFont typeface="Wingdings" panose="05000000000000000000" pitchFamily="2" charset="2"/>
              <a:buChar char="q"/>
              <a:tabLst>
                <a:tab pos="393065" algn="l"/>
                <a:tab pos="393700" algn="l"/>
              </a:tabLst>
            </a:pPr>
            <a:r>
              <a:rPr sz="1900" spc="-114" dirty="0" err="1">
                <a:solidFill>
                  <a:srgbClr val="253138"/>
                </a:solidFill>
                <a:latin typeface="Arial" panose="020B0604020202020204" pitchFamily="34" charset="0"/>
                <a:cs typeface="Arial" panose="020B0604020202020204" pitchFamily="34" charset="0"/>
              </a:rPr>
              <a:t>Değişkenler</a:t>
            </a:r>
            <a:r>
              <a:rPr sz="1900" spc="-114" dirty="0">
                <a:solidFill>
                  <a:srgbClr val="253138"/>
                </a:solidFill>
                <a:latin typeface="Arial" panose="020B0604020202020204" pitchFamily="34" charset="0"/>
                <a:cs typeface="Arial" panose="020B0604020202020204" pitchFamily="34" charset="0"/>
              </a:rPr>
              <a:t> </a:t>
            </a:r>
            <a:r>
              <a:rPr sz="1900" spc="-105" dirty="0">
                <a:solidFill>
                  <a:srgbClr val="253138"/>
                </a:solidFill>
                <a:latin typeface="Arial" panose="020B0604020202020204" pitchFamily="34" charset="0"/>
                <a:cs typeface="Arial" panose="020B0604020202020204" pitchFamily="34" charset="0"/>
              </a:rPr>
              <a:t>aynı </a:t>
            </a:r>
            <a:r>
              <a:rPr sz="1900" spc="-70" dirty="0">
                <a:solidFill>
                  <a:srgbClr val="253138"/>
                </a:solidFill>
                <a:latin typeface="Arial" panose="020B0604020202020204" pitchFamily="34" charset="0"/>
                <a:cs typeface="Arial" panose="020B0604020202020204" pitchFamily="34" charset="0"/>
              </a:rPr>
              <a:t>olduğunda </a:t>
            </a:r>
            <a:r>
              <a:rPr sz="1900" spc="-150" dirty="0">
                <a:solidFill>
                  <a:srgbClr val="253138"/>
                </a:solidFill>
                <a:latin typeface="Arial" panose="020B0604020202020204" pitchFamily="34" charset="0"/>
                <a:cs typeface="Arial" panose="020B0604020202020204" pitchFamily="34" charset="0"/>
              </a:rPr>
              <a:t>ifade tipi, </a:t>
            </a:r>
            <a:r>
              <a:rPr sz="1900" spc="-105" dirty="0" err="1">
                <a:solidFill>
                  <a:srgbClr val="253138"/>
                </a:solidFill>
                <a:latin typeface="Arial" panose="020B0604020202020204" pitchFamily="34" charset="0"/>
                <a:cs typeface="Arial" panose="020B0604020202020204" pitchFamily="34" charset="0"/>
              </a:rPr>
              <a:t>işlenenlerin</a:t>
            </a:r>
            <a:r>
              <a:rPr sz="1900" spc="-165" dirty="0">
                <a:solidFill>
                  <a:srgbClr val="253138"/>
                </a:solidFill>
                <a:latin typeface="Arial" panose="020B0604020202020204" pitchFamily="34" charset="0"/>
                <a:cs typeface="Arial" panose="020B0604020202020204" pitchFamily="34" charset="0"/>
              </a:rPr>
              <a:t> </a:t>
            </a:r>
            <a:r>
              <a:rPr sz="1900" spc="-130" dirty="0" err="1">
                <a:solidFill>
                  <a:srgbClr val="253138"/>
                </a:solidFill>
                <a:latin typeface="Arial" panose="020B0604020202020204" pitchFamily="34" charset="0"/>
                <a:cs typeface="Arial" panose="020B0604020202020204" pitchFamily="34" charset="0"/>
              </a:rPr>
              <a:t>türüdür</a:t>
            </a:r>
            <a:endParaRPr lang="tr-TR" sz="1900" dirty="0">
              <a:latin typeface="Arial" panose="020B0604020202020204" pitchFamily="34" charset="0"/>
              <a:cs typeface="Arial" panose="020B0604020202020204" pitchFamily="34" charset="0"/>
            </a:endParaRPr>
          </a:p>
          <a:p>
            <a:pPr marL="355600" indent="-342900">
              <a:lnSpc>
                <a:spcPts val="2050"/>
              </a:lnSpc>
              <a:spcBef>
                <a:spcPts val="95"/>
              </a:spcBef>
              <a:buClr>
                <a:schemeClr val="tx1"/>
              </a:buClr>
              <a:buSzPct val="50000"/>
              <a:buFont typeface="Wingdings" panose="05000000000000000000" pitchFamily="2" charset="2"/>
              <a:buChar char="q"/>
              <a:tabLst>
                <a:tab pos="393065" algn="l"/>
                <a:tab pos="393700" algn="l"/>
              </a:tabLst>
            </a:pPr>
            <a:r>
              <a:rPr sz="1900" spc="-110" dirty="0" err="1">
                <a:solidFill>
                  <a:srgbClr val="253138"/>
                </a:solidFill>
                <a:latin typeface="Arial" panose="020B0604020202020204" pitchFamily="34" charset="0"/>
                <a:cs typeface="Arial" panose="020B0604020202020204" pitchFamily="34" charset="0"/>
              </a:rPr>
              <a:t>Atamanın</a:t>
            </a:r>
            <a:r>
              <a:rPr sz="1900" spc="-110" dirty="0">
                <a:solidFill>
                  <a:srgbClr val="253138"/>
                </a:solidFill>
                <a:latin typeface="Arial" panose="020B0604020202020204" pitchFamily="34" charset="0"/>
                <a:cs typeface="Arial" panose="020B0604020202020204" pitchFamily="34" charset="0"/>
              </a:rPr>
              <a:t> </a:t>
            </a:r>
            <a:r>
              <a:rPr sz="1900" spc="-105" dirty="0">
                <a:solidFill>
                  <a:srgbClr val="253138"/>
                </a:solidFill>
                <a:latin typeface="Arial" panose="020B0604020202020204" pitchFamily="34" charset="0"/>
                <a:cs typeface="Arial" panose="020B0604020202020204" pitchFamily="34" charset="0"/>
              </a:rPr>
              <a:t>sol </a:t>
            </a:r>
            <a:r>
              <a:rPr sz="1900" spc="-160" dirty="0">
                <a:solidFill>
                  <a:srgbClr val="253138"/>
                </a:solidFill>
                <a:latin typeface="Arial" panose="020B0604020202020204" pitchFamily="34" charset="0"/>
                <a:cs typeface="Arial" panose="020B0604020202020204" pitchFamily="34" charset="0"/>
              </a:rPr>
              <a:t>tarafının </a:t>
            </a:r>
            <a:r>
              <a:rPr sz="1900" spc="-145" dirty="0">
                <a:solidFill>
                  <a:srgbClr val="253138"/>
                </a:solidFill>
                <a:latin typeface="Arial" panose="020B0604020202020204" pitchFamily="34" charset="0"/>
                <a:cs typeface="Arial" panose="020B0604020202020204" pitchFamily="34" charset="0"/>
              </a:rPr>
              <a:t>türü, </a:t>
            </a:r>
            <a:r>
              <a:rPr sz="1900" spc="-125" dirty="0">
                <a:solidFill>
                  <a:srgbClr val="253138"/>
                </a:solidFill>
                <a:latin typeface="Arial" panose="020B0604020202020204" pitchFamily="34" charset="0"/>
                <a:cs typeface="Arial" panose="020B0604020202020204" pitchFamily="34" charset="0"/>
              </a:rPr>
              <a:t>sağ </a:t>
            </a:r>
            <a:r>
              <a:rPr sz="1900" spc="-180" dirty="0">
                <a:solidFill>
                  <a:srgbClr val="253138"/>
                </a:solidFill>
                <a:latin typeface="Arial" panose="020B0604020202020204" pitchFamily="34" charset="0"/>
                <a:cs typeface="Arial" panose="020B0604020202020204" pitchFamily="34" charset="0"/>
              </a:rPr>
              <a:t>tarafın </a:t>
            </a:r>
            <a:r>
              <a:rPr sz="1900" spc="-120" dirty="0">
                <a:solidFill>
                  <a:srgbClr val="253138"/>
                </a:solidFill>
                <a:latin typeface="Arial" panose="020B0604020202020204" pitchFamily="34" charset="0"/>
                <a:cs typeface="Arial" panose="020B0604020202020204" pitchFamily="34" charset="0"/>
              </a:rPr>
              <a:t>türüne </a:t>
            </a:r>
            <a:r>
              <a:rPr sz="1900" spc="-85" dirty="0" err="1">
                <a:solidFill>
                  <a:srgbClr val="253138"/>
                </a:solidFill>
                <a:latin typeface="Arial" panose="020B0604020202020204" pitchFamily="34" charset="0"/>
                <a:cs typeface="Arial" panose="020B0604020202020204" pitchFamily="34" charset="0"/>
              </a:rPr>
              <a:t>uygun</a:t>
            </a:r>
            <a:r>
              <a:rPr sz="1900" spc="-40" dirty="0">
                <a:solidFill>
                  <a:srgbClr val="253138"/>
                </a:solidFill>
                <a:latin typeface="Arial" panose="020B0604020202020204" pitchFamily="34" charset="0"/>
                <a:cs typeface="Arial" panose="020B0604020202020204" pitchFamily="34" charset="0"/>
              </a:rPr>
              <a:t> </a:t>
            </a:r>
            <a:r>
              <a:rPr sz="1900" spc="-85" dirty="0" err="1">
                <a:solidFill>
                  <a:srgbClr val="253138"/>
                </a:solidFill>
                <a:latin typeface="Arial" panose="020B0604020202020204" pitchFamily="34" charset="0"/>
                <a:cs typeface="Arial" panose="020B0604020202020204" pitchFamily="34" charset="0"/>
              </a:rPr>
              <a:t>olmalıdır</a:t>
            </a:r>
            <a:r>
              <a:rPr lang="tr-TR" sz="1900" spc="-85" dirty="0">
                <a:solidFill>
                  <a:srgbClr val="253138"/>
                </a:solidFill>
                <a:latin typeface="Arial" panose="020B0604020202020204" pitchFamily="34" charset="0"/>
                <a:cs typeface="Arial" panose="020B0604020202020204" pitchFamily="34" charset="0"/>
              </a:rPr>
              <a:t>. </a:t>
            </a:r>
            <a:r>
              <a:rPr sz="1900" spc="-85" dirty="0" err="1">
                <a:solidFill>
                  <a:srgbClr val="253138"/>
                </a:solidFill>
                <a:latin typeface="Arial" panose="020B0604020202020204" pitchFamily="34" charset="0"/>
                <a:cs typeface="Arial" panose="020B0604020202020204" pitchFamily="34" charset="0"/>
              </a:rPr>
              <a:t>Böylece</a:t>
            </a:r>
            <a:r>
              <a:rPr sz="1900" spc="-85" dirty="0">
                <a:solidFill>
                  <a:srgbClr val="253138"/>
                </a:solidFill>
                <a:latin typeface="Arial" panose="020B0604020202020204" pitchFamily="34" charset="0"/>
                <a:cs typeface="Arial" panose="020B0604020202020204" pitchFamily="34" charset="0"/>
              </a:rPr>
              <a:t> </a:t>
            </a:r>
            <a:r>
              <a:rPr sz="1900" spc="-125" dirty="0">
                <a:solidFill>
                  <a:srgbClr val="253138"/>
                </a:solidFill>
                <a:latin typeface="Arial" panose="020B0604020202020204" pitchFamily="34" charset="0"/>
                <a:cs typeface="Arial" panose="020B0604020202020204" pitchFamily="34" charset="0"/>
              </a:rPr>
              <a:t>sağ </a:t>
            </a:r>
            <a:r>
              <a:rPr sz="1900" spc="-195" dirty="0">
                <a:solidFill>
                  <a:srgbClr val="253138"/>
                </a:solidFill>
                <a:latin typeface="Arial" panose="020B0604020202020204" pitchFamily="34" charset="0"/>
                <a:cs typeface="Arial" panose="020B0604020202020204" pitchFamily="34" charset="0"/>
              </a:rPr>
              <a:t>taraftaki </a:t>
            </a:r>
            <a:r>
              <a:rPr sz="1900" spc="-105" dirty="0">
                <a:solidFill>
                  <a:srgbClr val="253138"/>
                </a:solidFill>
                <a:latin typeface="Arial" panose="020B0604020202020204" pitchFamily="34" charset="0"/>
                <a:cs typeface="Arial" panose="020B0604020202020204" pitchFamily="34" charset="0"/>
              </a:rPr>
              <a:t>işlenenlerin </a:t>
            </a:r>
            <a:r>
              <a:rPr sz="1900" spc="-160" dirty="0">
                <a:solidFill>
                  <a:srgbClr val="253138"/>
                </a:solidFill>
                <a:latin typeface="Arial" panose="020B0604020202020204" pitchFamily="34" charset="0"/>
                <a:cs typeface="Arial" panose="020B0604020202020204" pitchFamily="34" charset="0"/>
              </a:rPr>
              <a:t>türleri </a:t>
            </a:r>
            <a:r>
              <a:rPr sz="1900" spc="-135" dirty="0" err="1">
                <a:solidFill>
                  <a:srgbClr val="253138"/>
                </a:solidFill>
                <a:latin typeface="Arial" panose="020B0604020202020204" pitchFamily="34" charset="0"/>
                <a:cs typeface="Arial" panose="020B0604020202020204" pitchFamily="34" charset="0"/>
              </a:rPr>
              <a:t>karışık</a:t>
            </a:r>
            <a:r>
              <a:rPr sz="1900" spc="-55" dirty="0">
                <a:solidFill>
                  <a:srgbClr val="253138"/>
                </a:solidFill>
                <a:latin typeface="Arial" panose="020B0604020202020204" pitchFamily="34" charset="0"/>
                <a:cs typeface="Arial" panose="020B0604020202020204" pitchFamily="34" charset="0"/>
              </a:rPr>
              <a:t> </a:t>
            </a:r>
            <a:r>
              <a:rPr sz="1900" spc="-110" dirty="0" err="1">
                <a:solidFill>
                  <a:srgbClr val="253138"/>
                </a:solidFill>
                <a:latin typeface="Arial" panose="020B0604020202020204" pitchFamily="34" charset="0"/>
                <a:cs typeface="Arial" panose="020B0604020202020204" pitchFamily="34" charset="0"/>
              </a:rPr>
              <a:t>olabilir</a:t>
            </a:r>
            <a:endParaRPr lang="tr-TR" sz="1900" dirty="0">
              <a:latin typeface="Arial" panose="020B0604020202020204" pitchFamily="34" charset="0"/>
              <a:cs typeface="Arial" panose="020B0604020202020204" pitchFamily="34" charset="0"/>
            </a:endParaRPr>
          </a:p>
          <a:p>
            <a:pPr marL="355600" indent="-342900">
              <a:lnSpc>
                <a:spcPts val="2050"/>
              </a:lnSpc>
              <a:spcBef>
                <a:spcPts val="95"/>
              </a:spcBef>
              <a:buClr>
                <a:schemeClr val="tx1"/>
              </a:buClr>
              <a:buSzPct val="50000"/>
              <a:buFont typeface="Wingdings" panose="05000000000000000000" pitchFamily="2" charset="2"/>
              <a:buChar char="q"/>
              <a:tabLst>
                <a:tab pos="393065" algn="l"/>
                <a:tab pos="393700" algn="l"/>
              </a:tabLst>
            </a:pPr>
            <a:r>
              <a:rPr sz="1900" spc="-114" dirty="0" err="1">
                <a:solidFill>
                  <a:srgbClr val="253138"/>
                </a:solidFill>
                <a:latin typeface="Arial" panose="020B0604020202020204" pitchFamily="34" charset="0"/>
                <a:cs typeface="Arial" panose="020B0604020202020204" pitchFamily="34" charset="0"/>
              </a:rPr>
              <a:t>Ancak</a:t>
            </a:r>
            <a:r>
              <a:rPr sz="1900" spc="-114" dirty="0">
                <a:solidFill>
                  <a:srgbClr val="253138"/>
                </a:solidFill>
                <a:latin typeface="Arial" panose="020B0604020202020204" pitchFamily="34" charset="0"/>
                <a:cs typeface="Arial" panose="020B0604020202020204" pitchFamily="34" charset="0"/>
              </a:rPr>
              <a:t> </a:t>
            </a:r>
            <a:r>
              <a:rPr sz="1900" spc="-90" dirty="0">
                <a:solidFill>
                  <a:srgbClr val="253138"/>
                </a:solidFill>
                <a:latin typeface="Arial" panose="020B0604020202020204" pitchFamily="34" charset="0"/>
                <a:cs typeface="Arial" panose="020B0604020202020204" pitchFamily="34" charset="0"/>
              </a:rPr>
              <a:t>atama </a:t>
            </a:r>
            <a:r>
              <a:rPr sz="1900" spc="-114" dirty="0">
                <a:solidFill>
                  <a:srgbClr val="253138"/>
                </a:solidFill>
                <a:latin typeface="Arial" panose="020B0604020202020204" pitchFamily="34" charset="0"/>
                <a:cs typeface="Arial" panose="020B0604020202020204" pitchFamily="34" charset="0"/>
              </a:rPr>
              <a:t>yalnızca </a:t>
            </a:r>
            <a:r>
              <a:rPr sz="1900" spc="-135" dirty="0">
                <a:solidFill>
                  <a:srgbClr val="253138"/>
                </a:solidFill>
                <a:latin typeface="Arial" panose="020B0604020202020204" pitchFamily="34" charset="0"/>
                <a:cs typeface="Arial" panose="020B0604020202020204" pitchFamily="34" charset="0"/>
              </a:rPr>
              <a:t>hedef </a:t>
            </a:r>
            <a:r>
              <a:rPr sz="1900" spc="-114" dirty="0">
                <a:solidFill>
                  <a:srgbClr val="253138"/>
                </a:solidFill>
                <a:latin typeface="Arial" panose="020B0604020202020204" pitchFamily="34" charset="0"/>
                <a:cs typeface="Arial" panose="020B0604020202020204" pitchFamily="34" charset="0"/>
              </a:rPr>
              <a:t>ve </a:t>
            </a:r>
            <a:r>
              <a:rPr sz="1900" spc="-125" dirty="0">
                <a:solidFill>
                  <a:srgbClr val="253138"/>
                </a:solidFill>
                <a:latin typeface="Arial" panose="020B0604020202020204" pitchFamily="34" charset="0"/>
                <a:cs typeface="Arial" panose="020B0604020202020204" pitchFamily="34" charset="0"/>
              </a:rPr>
              <a:t>sağ </a:t>
            </a:r>
            <a:r>
              <a:rPr sz="1900" spc="-180" dirty="0">
                <a:solidFill>
                  <a:srgbClr val="253138"/>
                </a:solidFill>
                <a:latin typeface="Arial" panose="020B0604020202020204" pitchFamily="34" charset="0"/>
                <a:cs typeface="Arial" panose="020B0604020202020204" pitchFamily="34" charset="0"/>
              </a:rPr>
              <a:t>tarafın </a:t>
            </a:r>
            <a:r>
              <a:rPr sz="1900" spc="-95" dirty="0" err="1">
                <a:solidFill>
                  <a:srgbClr val="253138"/>
                </a:solidFill>
                <a:latin typeface="Arial" panose="020B0604020202020204" pitchFamily="34" charset="0"/>
                <a:cs typeface="Arial" panose="020B0604020202020204" pitchFamily="34" charset="0"/>
              </a:rPr>
              <a:t>değerlendirilmesinden</a:t>
            </a:r>
            <a:r>
              <a:rPr sz="1900" spc="-90" dirty="0">
                <a:solidFill>
                  <a:srgbClr val="253138"/>
                </a:solidFill>
                <a:latin typeface="Arial" panose="020B0604020202020204" pitchFamily="34" charset="0"/>
                <a:cs typeface="Arial" panose="020B0604020202020204" pitchFamily="34" charset="0"/>
              </a:rPr>
              <a:t> </a:t>
            </a:r>
            <a:r>
              <a:rPr sz="1900" spc="-80" dirty="0" err="1">
                <a:solidFill>
                  <a:srgbClr val="253138"/>
                </a:solidFill>
                <a:latin typeface="Arial" panose="020B0604020202020204" pitchFamily="34" charset="0"/>
                <a:cs typeface="Arial" panose="020B0604020202020204" pitchFamily="34" charset="0"/>
              </a:rPr>
              <a:t>elde</a:t>
            </a:r>
            <a:r>
              <a:rPr lang="tr-TR" sz="1900" dirty="0">
                <a:latin typeface="Arial" panose="020B0604020202020204" pitchFamily="34" charset="0"/>
                <a:cs typeface="Arial" panose="020B0604020202020204" pitchFamily="34" charset="0"/>
              </a:rPr>
              <a:t> </a:t>
            </a:r>
            <a:r>
              <a:rPr sz="1900" spc="-85" dirty="0" err="1">
                <a:solidFill>
                  <a:srgbClr val="253138"/>
                </a:solidFill>
                <a:latin typeface="Arial" panose="020B0604020202020204" pitchFamily="34" charset="0"/>
                <a:cs typeface="Arial" panose="020B0604020202020204" pitchFamily="34" charset="0"/>
              </a:rPr>
              <a:t>edilen</a:t>
            </a:r>
            <a:r>
              <a:rPr sz="1900" spc="-85" dirty="0">
                <a:solidFill>
                  <a:srgbClr val="253138"/>
                </a:solidFill>
                <a:latin typeface="Arial" panose="020B0604020202020204" pitchFamily="34" charset="0"/>
                <a:cs typeface="Arial" panose="020B0604020202020204" pitchFamily="34" charset="0"/>
              </a:rPr>
              <a:t> </a:t>
            </a:r>
            <a:r>
              <a:rPr sz="1900" spc="-70" dirty="0">
                <a:solidFill>
                  <a:srgbClr val="253138"/>
                </a:solidFill>
                <a:latin typeface="Arial" panose="020B0604020202020204" pitchFamily="34" charset="0"/>
                <a:cs typeface="Arial" panose="020B0604020202020204" pitchFamily="34" charset="0"/>
              </a:rPr>
              <a:t>sonucun </a:t>
            </a:r>
            <a:r>
              <a:rPr sz="1900" spc="-114" dirty="0">
                <a:solidFill>
                  <a:srgbClr val="253138"/>
                </a:solidFill>
                <a:latin typeface="Arial" panose="020B0604020202020204" pitchFamily="34" charset="0"/>
                <a:cs typeface="Arial" panose="020B0604020202020204" pitchFamily="34" charset="0"/>
              </a:rPr>
              <a:t>değeriyle </a:t>
            </a:r>
            <a:r>
              <a:rPr sz="1900" spc="-105" dirty="0">
                <a:solidFill>
                  <a:srgbClr val="253138"/>
                </a:solidFill>
                <a:latin typeface="Arial" panose="020B0604020202020204" pitchFamily="34" charset="0"/>
                <a:cs typeface="Arial" panose="020B0604020202020204" pitchFamily="34" charset="0"/>
              </a:rPr>
              <a:t>aynı </a:t>
            </a:r>
            <a:r>
              <a:rPr sz="1900" spc="-140" dirty="0">
                <a:solidFill>
                  <a:srgbClr val="253138"/>
                </a:solidFill>
                <a:latin typeface="Arial" panose="020B0604020202020204" pitchFamily="34" charset="0"/>
                <a:cs typeface="Arial" panose="020B0604020202020204" pitchFamily="34" charset="0"/>
              </a:rPr>
              <a:t>türde </a:t>
            </a:r>
            <a:r>
              <a:rPr sz="1900" spc="-75" dirty="0">
                <a:solidFill>
                  <a:srgbClr val="253138"/>
                </a:solidFill>
                <a:latin typeface="Arial" panose="020B0604020202020204" pitchFamily="34" charset="0"/>
                <a:cs typeface="Arial" panose="020B0604020202020204" pitchFamily="34" charset="0"/>
              </a:rPr>
              <a:t>olması </a:t>
            </a:r>
            <a:r>
              <a:rPr sz="1900" spc="-55" dirty="0" err="1">
                <a:solidFill>
                  <a:srgbClr val="253138"/>
                </a:solidFill>
                <a:latin typeface="Arial" panose="020B0604020202020204" pitchFamily="34" charset="0"/>
                <a:cs typeface="Arial" panose="020B0604020202020204" pitchFamily="34" charset="0"/>
              </a:rPr>
              <a:t>durumunda</a:t>
            </a:r>
            <a:r>
              <a:rPr sz="1900" spc="-275" dirty="0">
                <a:solidFill>
                  <a:srgbClr val="253138"/>
                </a:solidFill>
                <a:latin typeface="Arial" panose="020B0604020202020204" pitchFamily="34" charset="0"/>
                <a:cs typeface="Arial" panose="020B0604020202020204" pitchFamily="34" charset="0"/>
              </a:rPr>
              <a:t> </a:t>
            </a:r>
            <a:r>
              <a:rPr sz="1900" spc="-125" dirty="0" err="1">
                <a:solidFill>
                  <a:srgbClr val="253138"/>
                </a:solidFill>
                <a:latin typeface="Arial" panose="020B0604020202020204" pitchFamily="34" charset="0"/>
                <a:cs typeface="Arial" panose="020B0604020202020204" pitchFamily="34" charset="0"/>
              </a:rPr>
              <a:t>geçerlidir</a:t>
            </a:r>
            <a:endParaRPr lang="tr-TR" sz="1900" dirty="0">
              <a:latin typeface="Arial" panose="020B0604020202020204" pitchFamily="34" charset="0"/>
              <a:cs typeface="Arial" panose="020B0604020202020204" pitchFamily="34" charset="0"/>
            </a:endParaRPr>
          </a:p>
          <a:p>
            <a:pPr marL="355600" indent="-342900">
              <a:lnSpc>
                <a:spcPts val="2050"/>
              </a:lnSpc>
              <a:spcBef>
                <a:spcPts val="95"/>
              </a:spcBef>
              <a:buClr>
                <a:schemeClr val="tx1"/>
              </a:buClr>
              <a:buSzPct val="50000"/>
              <a:buFont typeface="Wingdings" panose="05000000000000000000" pitchFamily="2" charset="2"/>
              <a:buChar char="q"/>
              <a:tabLst>
                <a:tab pos="393065" algn="l"/>
                <a:tab pos="393700" algn="l"/>
              </a:tabLst>
            </a:pPr>
            <a:r>
              <a:rPr sz="1900" spc="-160" dirty="0" err="1">
                <a:solidFill>
                  <a:srgbClr val="253138"/>
                </a:solidFill>
                <a:latin typeface="Arial" panose="020B0604020202020204" pitchFamily="34" charset="0"/>
                <a:cs typeface="Arial" panose="020B0604020202020204" pitchFamily="34" charset="0"/>
              </a:rPr>
              <a:t>Öznitelik</a:t>
            </a:r>
            <a:r>
              <a:rPr sz="1900" spc="-160" dirty="0">
                <a:solidFill>
                  <a:srgbClr val="253138"/>
                </a:solidFill>
                <a:latin typeface="Arial" panose="020B0604020202020204" pitchFamily="34" charset="0"/>
                <a:cs typeface="Arial" panose="020B0604020202020204" pitchFamily="34" charset="0"/>
              </a:rPr>
              <a:t> </a:t>
            </a:r>
            <a:r>
              <a:rPr sz="1900" spc="-105" dirty="0">
                <a:solidFill>
                  <a:srgbClr val="253138"/>
                </a:solidFill>
                <a:latin typeface="Arial" panose="020B0604020202020204" pitchFamily="34" charset="0"/>
                <a:cs typeface="Arial" panose="020B0604020202020204" pitchFamily="34" charset="0"/>
              </a:rPr>
              <a:t>grameri </a:t>
            </a:r>
            <a:r>
              <a:rPr sz="1900" spc="-55" dirty="0">
                <a:solidFill>
                  <a:srgbClr val="253138"/>
                </a:solidFill>
                <a:latin typeface="Arial" panose="020B0604020202020204" pitchFamily="34" charset="0"/>
                <a:cs typeface="Arial" panose="020B0604020202020204" pitchFamily="34" charset="0"/>
              </a:rPr>
              <a:t>bu </a:t>
            </a:r>
            <a:r>
              <a:rPr sz="1900" spc="-190" dirty="0">
                <a:solidFill>
                  <a:srgbClr val="253138"/>
                </a:solidFill>
                <a:latin typeface="Arial" panose="020B0604020202020204" pitchFamily="34" charset="0"/>
                <a:cs typeface="Arial" panose="020B0604020202020204" pitchFamily="34" charset="0"/>
              </a:rPr>
              <a:t>statik </a:t>
            </a:r>
            <a:r>
              <a:rPr sz="1900" spc="-75" dirty="0">
                <a:solidFill>
                  <a:srgbClr val="253138"/>
                </a:solidFill>
                <a:latin typeface="Arial" panose="020B0604020202020204" pitchFamily="34" charset="0"/>
                <a:cs typeface="Arial" panose="020B0604020202020204" pitchFamily="34" charset="0"/>
              </a:rPr>
              <a:t>anlamsal </a:t>
            </a:r>
            <a:r>
              <a:rPr sz="1900" spc="-120" dirty="0">
                <a:solidFill>
                  <a:srgbClr val="253138"/>
                </a:solidFill>
                <a:latin typeface="Arial" panose="020B0604020202020204" pitchFamily="34" charset="0"/>
                <a:cs typeface="Arial" panose="020B0604020202020204" pitchFamily="34" charset="0"/>
              </a:rPr>
              <a:t>kuralları</a:t>
            </a:r>
            <a:r>
              <a:rPr sz="1900" spc="-110" dirty="0">
                <a:solidFill>
                  <a:srgbClr val="253138"/>
                </a:solidFill>
                <a:latin typeface="Arial" panose="020B0604020202020204" pitchFamily="34" charset="0"/>
                <a:cs typeface="Arial" panose="020B0604020202020204" pitchFamily="34" charset="0"/>
              </a:rPr>
              <a:t> </a:t>
            </a:r>
            <a:r>
              <a:rPr sz="1900" spc="-160" dirty="0">
                <a:solidFill>
                  <a:srgbClr val="253138"/>
                </a:solidFill>
                <a:latin typeface="Arial" panose="020B0604020202020204" pitchFamily="34" charset="0"/>
                <a:cs typeface="Arial" panose="020B0604020202020204" pitchFamily="34" charset="0"/>
              </a:rPr>
              <a:t>belirtir</a:t>
            </a:r>
            <a:endParaRPr sz="1900" dirty="0">
              <a:latin typeface="Arial" panose="020B0604020202020204" pitchFamily="34" charset="0"/>
              <a:cs typeface="Arial" panose="020B0604020202020204" pitchFamily="34" charset="0"/>
            </a:endParaRPr>
          </a:p>
        </p:txBody>
      </p:sp>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4874" y="589597"/>
            <a:ext cx="6069325" cy="444352"/>
          </a:xfrm>
          <a:prstGeom prst="rect">
            <a:avLst/>
          </a:prstGeom>
        </p:spPr>
        <p:txBody>
          <a:bodyPr vert="horz" wrap="square" lIns="0" tIns="13335" rIns="0" bIns="0" rtlCol="0">
            <a:spAutoFit/>
          </a:bodyPr>
          <a:lstStyle/>
          <a:p>
            <a:pPr marL="12700">
              <a:lnSpc>
                <a:spcPct val="100000"/>
              </a:lnSpc>
              <a:spcBef>
                <a:spcPts val="105"/>
              </a:spcBef>
              <a:tabLst>
                <a:tab pos="2772410" algn="l"/>
              </a:tabLst>
            </a:pPr>
            <a:r>
              <a:rPr sz="2800" b="1" spc="-75" dirty="0">
                <a:latin typeface="Arial"/>
                <a:cs typeface="Arial"/>
              </a:rPr>
              <a:t>Öznitelik </a:t>
            </a:r>
            <a:r>
              <a:rPr sz="2800" b="1" spc="-65" dirty="0">
                <a:latin typeface="Arial"/>
                <a:cs typeface="Arial"/>
              </a:rPr>
              <a:t>Grameri</a:t>
            </a:r>
            <a:r>
              <a:rPr sz="2800" b="1" spc="90" dirty="0">
                <a:latin typeface="Arial"/>
                <a:cs typeface="Arial"/>
              </a:rPr>
              <a:t> </a:t>
            </a:r>
            <a:r>
              <a:rPr sz="2800" b="1" spc="-110" dirty="0">
                <a:latin typeface="Arial"/>
                <a:cs typeface="Arial"/>
              </a:rPr>
              <a:t>:</a:t>
            </a:r>
            <a:r>
              <a:rPr sz="2800" b="1" spc="10" dirty="0">
                <a:latin typeface="Arial"/>
                <a:cs typeface="Arial"/>
              </a:rPr>
              <a:t> </a:t>
            </a:r>
            <a:r>
              <a:rPr sz="2800" b="1" spc="-110" dirty="0" err="1">
                <a:latin typeface="Arial"/>
                <a:cs typeface="Arial"/>
              </a:rPr>
              <a:t>Bir</a:t>
            </a:r>
            <a:r>
              <a:rPr lang="tr-TR" sz="2800" b="1" spc="-110" dirty="0">
                <a:latin typeface="Arial"/>
                <a:cs typeface="Arial"/>
              </a:rPr>
              <a:t> </a:t>
            </a:r>
            <a:r>
              <a:rPr sz="2800" b="1" spc="-80" dirty="0" err="1">
                <a:latin typeface="Arial"/>
                <a:cs typeface="Arial"/>
              </a:rPr>
              <a:t>örnek</a:t>
            </a:r>
            <a:r>
              <a:rPr sz="2800" b="1" spc="-80" dirty="0">
                <a:latin typeface="Arial"/>
                <a:cs typeface="Arial"/>
              </a:rPr>
              <a:t>…</a:t>
            </a:r>
            <a:endParaRPr sz="2800" dirty="0">
              <a:latin typeface="Arial"/>
              <a:cs typeface="Arial"/>
            </a:endParaRPr>
          </a:p>
        </p:txBody>
      </p:sp>
      <p:sp>
        <p:nvSpPr>
          <p:cNvPr id="3" name="object 3"/>
          <p:cNvSpPr txBox="1"/>
          <p:nvPr/>
        </p:nvSpPr>
        <p:spPr>
          <a:xfrm>
            <a:off x="864874" y="1504950"/>
            <a:ext cx="8126725" cy="3156762"/>
          </a:xfrm>
          <a:prstGeom prst="rect">
            <a:avLst/>
          </a:prstGeom>
        </p:spPr>
        <p:txBody>
          <a:bodyPr vert="horz" wrap="square" lIns="0" tIns="12700" rIns="0" bIns="0" rtlCol="0">
            <a:spAutoFit/>
          </a:bodyPr>
          <a:lstStyle/>
          <a:p>
            <a:pPr marL="355600" indent="-342900">
              <a:lnSpc>
                <a:spcPts val="2695"/>
              </a:lnSpc>
              <a:spcBef>
                <a:spcPts val="100"/>
              </a:spcBef>
              <a:buFont typeface="Wingdings" panose="05000000000000000000" pitchFamily="2" charset="2"/>
              <a:buChar char="q"/>
            </a:pPr>
            <a:r>
              <a:rPr sz="2000" dirty="0" err="1">
                <a:solidFill>
                  <a:srgbClr val="253138"/>
                </a:solidFill>
                <a:latin typeface="Arial"/>
                <a:cs typeface="Arial"/>
              </a:rPr>
              <a:t>Söz</a:t>
            </a:r>
            <a:r>
              <a:rPr sz="2000" spc="-375" dirty="0">
                <a:solidFill>
                  <a:srgbClr val="253138"/>
                </a:solidFill>
                <a:latin typeface="Arial"/>
                <a:cs typeface="Arial"/>
              </a:rPr>
              <a:t> </a:t>
            </a:r>
            <a:r>
              <a:rPr sz="2000" spc="-5" dirty="0" err="1">
                <a:solidFill>
                  <a:srgbClr val="253138"/>
                </a:solidFill>
                <a:latin typeface="Arial"/>
                <a:cs typeface="Arial"/>
              </a:rPr>
              <a:t>dizimi</a:t>
            </a:r>
            <a:endParaRPr lang="tr-TR" sz="2000" spc="-5" dirty="0">
              <a:solidFill>
                <a:srgbClr val="253138"/>
              </a:solidFill>
              <a:latin typeface="Arial"/>
              <a:cs typeface="Arial"/>
            </a:endParaRPr>
          </a:p>
          <a:p>
            <a:pPr marL="12700">
              <a:lnSpc>
                <a:spcPts val="2695"/>
              </a:lnSpc>
              <a:spcBef>
                <a:spcPts val="100"/>
              </a:spcBef>
            </a:pPr>
            <a:endParaRPr lang="tr-TR" sz="2000" dirty="0">
              <a:latin typeface="Arial"/>
              <a:cs typeface="Arial"/>
            </a:endParaRPr>
          </a:p>
          <a:p>
            <a:pPr marL="12700">
              <a:lnSpc>
                <a:spcPts val="2695"/>
              </a:lnSpc>
              <a:spcBef>
                <a:spcPts val="100"/>
              </a:spcBef>
            </a:pPr>
            <a:endParaRPr lang="tr-TR" sz="2000" dirty="0">
              <a:latin typeface="Arial"/>
              <a:cs typeface="Arial"/>
            </a:endParaRPr>
          </a:p>
          <a:p>
            <a:pPr marL="12700">
              <a:lnSpc>
                <a:spcPts val="2695"/>
              </a:lnSpc>
              <a:spcBef>
                <a:spcPts val="100"/>
              </a:spcBef>
            </a:pPr>
            <a:endParaRPr sz="2000" dirty="0">
              <a:latin typeface="Arial"/>
              <a:cs typeface="Arial"/>
            </a:endParaRPr>
          </a:p>
          <a:p>
            <a:pPr marL="393065" marR="41910" indent="-381000">
              <a:lnSpc>
                <a:spcPct val="89300"/>
              </a:lnSpc>
              <a:spcBef>
                <a:spcPts val="315"/>
              </a:spcBef>
              <a:buFont typeface="Wingdings" panose="05000000000000000000" pitchFamily="2" charset="2"/>
              <a:buChar char="q"/>
            </a:pPr>
            <a:r>
              <a:rPr sz="2000" spc="-5" dirty="0" err="1">
                <a:solidFill>
                  <a:srgbClr val="253138"/>
                </a:solidFill>
                <a:latin typeface="Arial"/>
                <a:cs typeface="Arial"/>
              </a:rPr>
              <a:t>Actual_type</a:t>
            </a:r>
            <a:r>
              <a:rPr sz="2000" spc="-5" dirty="0">
                <a:solidFill>
                  <a:srgbClr val="253138"/>
                </a:solidFill>
                <a:latin typeface="Arial"/>
                <a:cs typeface="Arial"/>
              </a:rPr>
              <a:t> (gerçek_tür): </a:t>
            </a:r>
            <a:r>
              <a:rPr sz="2000" dirty="0">
                <a:solidFill>
                  <a:srgbClr val="253138"/>
                </a:solidFill>
                <a:latin typeface="Arial"/>
                <a:cs typeface="Arial"/>
              </a:rPr>
              <a:t>&lt;var&gt; </a:t>
            </a:r>
            <a:r>
              <a:rPr sz="2000" spc="-5" dirty="0">
                <a:solidFill>
                  <a:srgbClr val="253138"/>
                </a:solidFill>
                <a:latin typeface="Arial"/>
                <a:cs typeface="Arial"/>
              </a:rPr>
              <a:t>ve </a:t>
            </a:r>
            <a:r>
              <a:rPr sz="2000" dirty="0">
                <a:solidFill>
                  <a:srgbClr val="253138"/>
                </a:solidFill>
                <a:latin typeface="Arial"/>
                <a:cs typeface="Arial"/>
              </a:rPr>
              <a:t>&lt;expr&gt; için  </a:t>
            </a:r>
            <a:r>
              <a:rPr sz="2000" spc="-5" dirty="0">
                <a:solidFill>
                  <a:srgbClr val="253138"/>
                </a:solidFill>
                <a:latin typeface="Arial"/>
                <a:cs typeface="Arial"/>
              </a:rPr>
              <a:t>sentezlenmiştir. </a:t>
            </a:r>
            <a:r>
              <a:rPr sz="2000" dirty="0">
                <a:solidFill>
                  <a:srgbClr val="253138"/>
                </a:solidFill>
                <a:latin typeface="Arial"/>
                <a:cs typeface="Arial"/>
              </a:rPr>
              <a:t>Bunlar &lt;var&gt; </a:t>
            </a:r>
            <a:r>
              <a:rPr sz="2000" spc="-5" dirty="0">
                <a:solidFill>
                  <a:srgbClr val="253138"/>
                </a:solidFill>
                <a:latin typeface="Arial"/>
                <a:cs typeface="Arial"/>
              </a:rPr>
              <a:t>veya </a:t>
            </a:r>
            <a:r>
              <a:rPr sz="2000" dirty="0">
                <a:solidFill>
                  <a:srgbClr val="253138"/>
                </a:solidFill>
                <a:latin typeface="Arial"/>
                <a:cs typeface="Arial"/>
              </a:rPr>
              <a:t>&lt;expr&gt; de </a:t>
            </a:r>
            <a:r>
              <a:rPr sz="2000" spc="-5" dirty="0">
                <a:solidFill>
                  <a:srgbClr val="253138"/>
                </a:solidFill>
                <a:latin typeface="Arial"/>
                <a:cs typeface="Arial"/>
              </a:rPr>
              <a:t>int ve </a:t>
            </a:r>
            <a:r>
              <a:rPr sz="2000" dirty="0">
                <a:solidFill>
                  <a:srgbClr val="253138"/>
                </a:solidFill>
                <a:latin typeface="Arial"/>
                <a:cs typeface="Arial"/>
              </a:rPr>
              <a:t>real  gerçek </a:t>
            </a:r>
            <a:r>
              <a:rPr sz="2000" spc="-5" dirty="0">
                <a:solidFill>
                  <a:srgbClr val="253138"/>
                </a:solidFill>
                <a:latin typeface="Arial"/>
                <a:cs typeface="Arial"/>
              </a:rPr>
              <a:t>türlerini </a:t>
            </a:r>
            <a:r>
              <a:rPr sz="2000" dirty="0">
                <a:solidFill>
                  <a:srgbClr val="253138"/>
                </a:solidFill>
                <a:latin typeface="Arial"/>
                <a:cs typeface="Arial"/>
              </a:rPr>
              <a:t>depolamak için </a:t>
            </a:r>
            <a:r>
              <a:rPr sz="2000" spc="-5" dirty="0">
                <a:solidFill>
                  <a:srgbClr val="253138"/>
                </a:solidFill>
                <a:latin typeface="Arial"/>
                <a:cs typeface="Arial"/>
              </a:rPr>
              <a:t>kullanılır. var </a:t>
            </a:r>
            <a:r>
              <a:rPr sz="2000" dirty="0">
                <a:solidFill>
                  <a:srgbClr val="253138"/>
                </a:solidFill>
                <a:latin typeface="Arial"/>
                <a:cs typeface="Arial"/>
              </a:rPr>
              <a:t>içinde  saklanırsa, </a:t>
            </a:r>
            <a:r>
              <a:rPr sz="2000" b="1" dirty="0">
                <a:solidFill>
                  <a:srgbClr val="253138"/>
                </a:solidFill>
                <a:latin typeface="Arial"/>
                <a:cs typeface="Arial"/>
              </a:rPr>
              <a:t>gerçek tür </a:t>
            </a:r>
            <a:r>
              <a:rPr sz="2000" b="1" spc="-5" dirty="0">
                <a:solidFill>
                  <a:srgbClr val="253138"/>
                </a:solidFill>
                <a:latin typeface="Arial"/>
                <a:cs typeface="Arial"/>
              </a:rPr>
              <a:t>yapısaldır</a:t>
            </a:r>
            <a:r>
              <a:rPr sz="2000" spc="-5" dirty="0">
                <a:solidFill>
                  <a:srgbClr val="253138"/>
                </a:solidFill>
                <a:latin typeface="Arial"/>
                <a:cs typeface="Arial"/>
              </a:rPr>
              <a:t>. expr </a:t>
            </a:r>
            <a:r>
              <a:rPr sz="2000" dirty="0">
                <a:solidFill>
                  <a:srgbClr val="253138"/>
                </a:solidFill>
                <a:latin typeface="Arial"/>
                <a:cs typeface="Arial"/>
              </a:rPr>
              <a:t>içinde</a:t>
            </a:r>
            <a:r>
              <a:rPr sz="2000" spc="-155" dirty="0">
                <a:solidFill>
                  <a:srgbClr val="253138"/>
                </a:solidFill>
                <a:latin typeface="Arial"/>
                <a:cs typeface="Arial"/>
              </a:rPr>
              <a:t> </a:t>
            </a:r>
            <a:r>
              <a:rPr sz="2000" dirty="0">
                <a:solidFill>
                  <a:srgbClr val="253138"/>
                </a:solidFill>
                <a:latin typeface="Arial"/>
                <a:cs typeface="Arial"/>
              </a:rPr>
              <a:t>saklanırsa  çocuk düğümlerin </a:t>
            </a:r>
            <a:r>
              <a:rPr sz="2000" b="1" dirty="0">
                <a:solidFill>
                  <a:srgbClr val="253138"/>
                </a:solidFill>
                <a:latin typeface="Arial"/>
                <a:cs typeface="Arial"/>
              </a:rPr>
              <a:t>gerçek </a:t>
            </a:r>
            <a:r>
              <a:rPr sz="2000" b="1" dirty="0" err="1">
                <a:solidFill>
                  <a:srgbClr val="253138"/>
                </a:solidFill>
                <a:latin typeface="Arial"/>
                <a:cs typeface="Arial"/>
              </a:rPr>
              <a:t>türlerinden</a:t>
            </a:r>
            <a:r>
              <a:rPr sz="2000" b="1" spc="-130" dirty="0">
                <a:solidFill>
                  <a:srgbClr val="253138"/>
                </a:solidFill>
                <a:latin typeface="Arial"/>
                <a:cs typeface="Arial"/>
              </a:rPr>
              <a:t> </a:t>
            </a:r>
            <a:r>
              <a:rPr sz="2000" spc="-5" dirty="0" err="1">
                <a:solidFill>
                  <a:srgbClr val="253138"/>
                </a:solidFill>
                <a:latin typeface="Arial"/>
                <a:cs typeface="Arial"/>
              </a:rPr>
              <a:t>belirlenir</a:t>
            </a:r>
            <a:endParaRPr lang="tr-TR" sz="2000" dirty="0">
              <a:latin typeface="Arial"/>
              <a:cs typeface="Arial"/>
            </a:endParaRPr>
          </a:p>
          <a:p>
            <a:pPr marL="393065" marR="41910" indent="-381000">
              <a:lnSpc>
                <a:spcPct val="89300"/>
              </a:lnSpc>
              <a:spcBef>
                <a:spcPts val="315"/>
              </a:spcBef>
              <a:buFont typeface="Wingdings" panose="05000000000000000000" pitchFamily="2" charset="2"/>
              <a:buChar char="q"/>
            </a:pPr>
            <a:r>
              <a:rPr sz="2000" spc="-5" dirty="0" err="1">
                <a:solidFill>
                  <a:srgbClr val="253138"/>
                </a:solidFill>
                <a:latin typeface="Arial"/>
                <a:cs typeface="Arial"/>
              </a:rPr>
              <a:t>Expected_type</a:t>
            </a:r>
            <a:r>
              <a:rPr sz="2000" spc="-5" dirty="0">
                <a:solidFill>
                  <a:srgbClr val="253138"/>
                </a:solidFill>
                <a:latin typeface="Arial"/>
                <a:cs typeface="Arial"/>
              </a:rPr>
              <a:t>(</a:t>
            </a:r>
            <a:r>
              <a:rPr sz="2000" spc="-5" dirty="0" err="1">
                <a:solidFill>
                  <a:srgbClr val="253138"/>
                </a:solidFill>
                <a:latin typeface="Arial"/>
                <a:cs typeface="Arial"/>
              </a:rPr>
              <a:t>beklenen_tür</a:t>
            </a:r>
            <a:r>
              <a:rPr sz="2000" spc="-5" dirty="0">
                <a:solidFill>
                  <a:srgbClr val="253138"/>
                </a:solidFill>
                <a:latin typeface="Arial"/>
                <a:cs typeface="Arial"/>
              </a:rPr>
              <a:t>): &lt;expr&gt;için mirastır. Atama  </a:t>
            </a:r>
            <a:r>
              <a:rPr sz="2000" dirty="0">
                <a:solidFill>
                  <a:srgbClr val="253138"/>
                </a:solidFill>
                <a:latin typeface="Arial"/>
                <a:cs typeface="Arial"/>
              </a:rPr>
              <a:t>ifadesinin sol </a:t>
            </a:r>
            <a:r>
              <a:rPr sz="2000" spc="-5" dirty="0">
                <a:solidFill>
                  <a:srgbClr val="253138"/>
                </a:solidFill>
                <a:latin typeface="Arial"/>
                <a:cs typeface="Arial"/>
              </a:rPr>
              <a:t>tarafındaki var’ın </a:t>
            </a:r>
            <a:r>
              <a:rPr sz="2000" dirty="0">
                <a:solidFill>
                  <a:srgbClr val="253138"/>
                </a:solidFill>
                <a:latin typeface="Arial"/>
                <a:cs typeface="Arial"/>
              </a:rPr>
              <a:t>türü </a:t>
            </a:r>
            <a:r>
              <a:rPr sz="2000" spc="-5" dirty="0">
                <a:solidFill>
                  <a:srgbClr val="253138"/>
                </a:solidFill>
                <a:latin typeface="Arial"/>
                <a:cs typeface="Arial"/>
              </a:rPr>
              <a:t>kullanılarak</a:t>
            </a:r>
            <a:r>
              <a:rPr sz="2000" spc="-60" dirty="0">
                <a:solidFill>
                  <a:srgbClr val="253138"/>
                </a:solidFill>
                <a:latin typeface="Arial"/>
                <a:cs typeface="Arial"/>
              </a:rPr>
              <a:t> </a:t>
            </a:r>
            <a:r>
              <a:rPr sz="2000" spc="-5" dirty="0">
                <a:solidFill>
                  <a:srgbClr val="253138"/>
                </a:solidFill>
                <a:latin typeface="Arial"/>
                <a:cs typeface="Arial"/>
              </a:rPr>
              <a:t>belirlenir</a:t>
            </a:r>
            <a:endParaRPr sz="2000" dirty="0">
              <a:latin typeface="Arial"/>
              <a:cs typeface="Arial"/>
            </a:endParaRP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038350"/>
            <a:ext cx="2924175" cy="733425"/>
          </a:xfrm>
          <a:prstGeom prst="rect">
            <a:avLst/>
          </a:prstGeom>
        </p:spPr>
      </p:pic>
    </p:spTree>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33350"/>
            <a:ext cx="6374125" cy="875240"/>
          </a:xfrm>
          <a:prstGeom prst="rect">
            <a:avLst/>
          </a:prstGeom>
        </p:spPr>
        <p:txBody>
          <a:bodyPr vert="horz" wrap="square" lIns="0" tIns="13335" rIns="0" bIns="0" rtlCol="0">
            <a:spAutoFit/>
          </a:bodyPr>
          <a:lstStyle/>
          <a:p>
            <a:pPr marL="12700" marR="5080">
              <a:lnSpc>
                <a:spcPct val="100000"/>
              </a:lnSpc>
              <a:spcBef>
                <a:spcPts val="105"/>
              </a:spcBef>
              <a:tabLst>
                <a:tab pos="3485515" algn="l"/>
              </a:tabLst>
            </a:pPr>
            <a:r>
              <a:rPr sz="2800" b="1" spc="-75" dirty="0">
                <a:latin typeface="Arial"/>
                <a:cs typeface="Arial"/>
              </a:rPr>
              <a:t>Öznitelik </a:t>
            </a:r>
            <a:r>
              <a:rPr sz="2800" b="1" spc="-65" dirty="0">
                <a:latin typeface="Arial"/>
                <a:cs typeface="Arial"/>
              </a:rPr>
              <a:t>Grameri </a:t>
            </a:r>
            <a:r>
              <a:rPr sz="2800" b="1" spc="-110" dirty="0">
                <a:latin typeface="Arial"/>
                <a:cs typeface="Arial"/>
              </a:rPr>
              <a:t>: Bir </a:t>
            </a:r>
            <a:r>
              <a:rPr sz="2800" b="1" spc="-95" dirty="0">
                <a:latin typeface="Arial"/>
                <a:cs typeface="Arial"/>
              </a:rPr>
              <a:t>örne</a:t>
            </a:r>
            <a:r>
              <a:rPr sz="2800" b="1" spc="-90" dirty="0">
                <a:latin typeface="Arial"/>
                <a:cs typeface="Arial"/>
              </a:rPr>
              <a:t>k</a:t>
            </a:r>
            <a:r>
              <a:rPr sz="2800" b="1" dirty="0">
                <a:latin typeface="Arial"/>
                <a:cs typeface="Arial"/>
              </a:rPr>
              <a:t>	…  </a:t>
            </a:r>
            <a:r>
              <a:rPr sz="2800" b="1" spc="-85" dirty="0">
                <a:latin typeface="Arial"/>
                <a:cs typeface="Arial"/>
              </a:rPr>
              <a:t>Kurallar</a:t>
            </a:r>
            <a:r>
              <a:rPr sz="2800" b="1" spc="-5" dirty="0">
                <a:latin typeface="Arial"/>
                <a:cs typeface="Arial"/>
              </a:rPr>
              <a:t> </a:t>
            </a:r>
            <a:r>
              <a:rPr sz="2800" b="1" spc="-90" dirty="0">
                <a:latin typeface="Arial"/>
                <a:cs typeface="Arial"/>
              </a:rPr>
              <a:t>belirleniyor…</a:t>
            </a:r>
            <a:endParaRPr sz="2800" dirty="0">
              <a:latin typeface="Arial"/>
              <a:cs typeface="Arial"/>
            </a:endParaRPr>
          </a:p>
        </p:txBody>
      </p:sp>
      <p:sp>
        <p:nvSpPr>
          <p:cNvPr id="3" name="object 3"/>
          <p:cNvSpPr/>
          <p:nvPr/>
        </p:nvSpPr>
        <p:spPr>
          <a:xfrm>
            <a:off x="1219200" y="1160037"/>
            <a:ext cx="5486400" cy="398346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4875" y="284797"/>
            <a:ext cx="6831325" cy="875240"/>
          </a:xfrm>
          <a:prstGeom prst="rect">
            <a:avLst/>
          </a:prstGeom>
        </p:spPr>
        <p:txBody>
          <a:bodyPr vert="horz" wrap="square" lIns="0" tIns="13335" rIns="0" bIns="0" rtlCol="0">
            <a:spAutoFit/>
          </a:bodyPr>
          <a:lstStyle/>
          <a:p>
            <a:pPr marL="12700" marR="5080">
              <a:lnSpc>
                <a:spcPct val="100000"/>
              </a:lnSpc>
              <a:spcBef>
                <a:spcPts val="105"/>
              </a:spcBef>
            </a:pPr>
            <a:r>
              <a:rPr sz="2800" b="1" spc="-75" dirty="0">
                <a:latin typeface="Arial"/>
                <a:cs typeface="Arial"/>
              </a:rPr>
              <a:t>Öznitelik </a:t>
            </a:r>
            <a:r>
              <a:rPr sz="2800" b="1" spc="-65" dirty="0">
                <a:latin typeface="Arial"/>
                <a:cs typeface="Arial"/>
              </a:rPr>
              <a:t>Grameri </a:t>
            </a:r>
            <a:r>
              <a:rPr sz="2800" b="1" spc="-110" dirty="0">
                <a:latin typeface="Arial"/>
                <a:cs typeface="Arial"/>
              </a:rPr>
              <a:t>: Bir </a:t>
            </a:r>
            <a:r>
              <a:rPr sz="2800" b="1" spc="-80" dirty="0">
                <a:latin typeface="Arial"/>
                <a:cs typeface="Arial"/>
              </a:rPr>
              <a:t>örnek… </a:t>
            </a:r>
            <a:r>
              <a:rPr lang="tr-TR" sz="2800" b="1" spc="-80" dirty="0">
                <a:latin typeface="Arial"/>
                <a:cs typeface="Arial"/>
              </a:rPr>
              <a:t/>
            </a:r>
            <a:br>
              <a:rPr lang="tr-TR" sz="2800" b="1" spc="-80" dirty="0">
                <a:latin typeface="Arial"/>
                <a:cs typeface="Arial"/>
              </a:rPr>
            </a:br>
            <a:r>
              <a:rPr sz="2800" b="1" spc="-110" dirty="0">
                <a:latin typeface="Arial"/>
                <a:cs typeface="Arial"/>
              </a:rPr>
              <a:t>A </a:t>
            </a:r>
            <a:r>
              <a:rPr sz="2800" b="1" dirty="0">
                <a:latin typeface="Arial"/>
                <a:cs typeface="Arial"/>
              </a:rPr>
              <a:t>= </a:t>
            </a:r>
            <a:r>
              <a:rPr sz="2800" b="1" spc="-110" dirty="0">
                <a:latin typeface="Arial"/>
                <a:cs typeface="Arial"/>
              </a:rPr>
              <a:t>A </a:t>
            </a:r>
            <a:r>
              <a:rPr sz="2800" b="1" dirty="0">
                <a:latin typeface="Arial"/>
                <a:cs typeface="Arial"/>
              </a:rPr>
              <a:t>+ </a:t>
            </a:r>
            <a:r>
              <a:rPr sz="2800" b="1" spc="-110" dirty="0">
                <a:latin typeface="Arial"/>
                <a:cs typeface="Arial"/>
              </a:rPr>
              <a:t>B </a:t>
            </a:r>
            <a:r>
              <a:rPr sz="2800" b="1" spc="-114" dirty="0">
                <a:latin typeface="Arial"/>
                <a:cs typeface="Arial"/>
              </a:rPr>
              <a:t>için </a:t>
            </a:r>
            <a:r>
              <a:rPr sz="2800" b="1" spc="-80" dirty="0">
                <a:latin typeface="Arial"/>
                <a:cs typeface="Arial"/>
              </a:rPr>
              <a:t>Ayrıştırma</a:t>
            </a:r>
            <a:r>
              <a:rPr sz="2800" b="1" spc="-75" dirty="0">
                <a:latin typeface="Arial"/>
                <a:cs typeface="Arial"/>
              </a:rPr>
              <a:t> </a:t>
            </a:r>
            <a:r>
              <a:rPr sz="2800" b="1" spc="-65" dirty="0">
                <a:latin typeface="Arial"/>
                <a:cs typeface="Arial"/>
              </a:rPr>
              <a:t>Ağacı</a:t>
            </a:r>
            <a:endParaRPr sz="2800" dirty="0">
              <a:latin typeface="Arial"/>
              <a:cs typeface="Arial"/>
            </a:endParaRPr>
          </a:p>
        </p:txBody>
      </p:sp>
      <p:sp>
        <p:nvSpPr>
          <p:cNvPr id="3" name="object 3"/>
          <p:cNvSpPr/>
          <p:nvPr/>
        </p:nvSpPr>
        <p:spPr>
          <a:xfrm>
            <a:off x="1905000" y="1278544"/>
            <a:ext cx="5381244" cy="372465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1570" y="90110"/>
            <a:ext cx="4926325" cy="1306127"/>
          </a:xfrm>
          <a:prstGeom prst="rect">
            <a:avLst/>
          </a:prstGeom>
        </p:spPr>
        <p:txBody>
          <a:bodyPr vert="horz" wrap="square" lIns="0" tIns="13335" rIns="0" bIns="0" rtlCol="0">
            <a:spAutoFit/>
          </a:bodyPr>
          <a:lstStyle/>
          <a:p>
            <a:pPr marL="12700" marR="5080">
              <a:lnSpc>
                <a:spcPct val="100000"/>
              </a:lnSpc>
              <a:spcBef>
                <a:spcPts val="105"/>
              </a:spcBef>
            </a:pPr>
            <a:r>
              <a:rPr sz="2800" b="1" spc="-75" dirty="0">
                <a:latin typeface="Arial"/>
                <a:cs typeface="Arial"/>
              </a:rPr>
              <a:t>Öznitelik </a:t>
            </a:r>
            <a:r>
              <a:rPr sz="2800" b="1" spc="-65" dirty="0">
                <a:latin typeface="Arial"/>
                <a:cs typeface="Arial"/>
              </a:rPr>
              <a:t>Grameri </a:t>
            </a:r>
            <a:r>
              <a:rPr sz="2800" b="1" spc="-110" dirty="0">
                <a:latin typeface="Arial"/>
                <a:cs typeface="Arial"/>
              </a:rPr>
              <a:t>: Bir </a:t>
            </a:r>
            <a:r>
              <a:rPr sz="2800" b="1" spc="-80" dirty="0">
                <a:latin typeface="Arial"/>
                <a:cs typeface="Arial"/>
              </a:rPr>
              <a:t>örnek…  </a:t>
            </a:r>
            <a:r>
              <a:rPr sz="2800" b="1" spc="-110" dirty="0">
                <a:latin typeface="Arial"/>
                <a:cs typeface="Arial"/>
              </a:rPr>
              <a:t>A </a:t>
            </a:r>
            <a:r>
              <a:rPr sz="2800" b="1" dirty="0">
                <a:latin typeface="Arial"/>
                <a:cs typeface="Arial"/>
              </a:rPr>
              <a:t>= </a:t>
            </a:r>
            <a:r>
              <a:rPr sz="2800" b="1" spc="-110" dirty="0">
                <a:latin typeface="Arial"/>
                <a:cs typeface="Arial"/>
              </a:rPr>
              <a:t>A </a:t>
            </a:r>
            <a:r>
              <a:rPr sz="2800" b="1" dirty="0">
                <a:latin typeface="Arial"/>
                <a:cs typeface="Arial"/>
              </a:rPr>
              <a:t>+ </a:t>
            </a:r>
            <a:r>
              <a:rPr sz="2800" b="1" spc="-110" dirty="0">
                <a:latin typeface="Arial"/>
                <a:cs typeface="Arial"/>
              </a:rPr>
              <a:t>B </a:t>
            </a:r>
            <a:r>
              <a:rPr sz="2800" b="1" spc="-114" dirty="0">
                <a:latin typeface="Arial"/>
                <a:cs typeface="Arial"/>
              </a:rPr>
              <a:t>için </a:t>
            </a:r>
            <a:r>
              <a:rPr sz="2800" b="1" spc="-80" dirty="0">
                <a:latin typeface="Arial"/>
                <a:cs typeface="Arial"/>
              </a:rPr>
              <a:t>Ayrıştırma</a:t>
            </a:r>
            <a:r>
              <a:rPr sz="2800" b="1" spc="-75" dirty="0">
                <a:latin typeface="Arial"/>
                <a:cs typeface="Arial"/>
              </a:rPr>
              <a:t> </a:t>
            </a:r>
            <a:r>
              <a:rPr sz="2800" b="1" spc="-65" dirty="0">
                <a:latin typeface="Arial"/>
                <a:cs typeface="Arial"/>
              </a:rPr>
              <a:t>Ağacı</a:t>
            </a:r>
            <a:endParaRPr sz="2800" dirty="0">
              <a:latin typeface="Arial"/>
              <a:cs typeface="Arial"/>
            </a:endParaRPr>
          </a:p>
        </p:txBody>
      </p:sp>
      <p:sp>
        <p:nvSpPr>
          <p:cNvPr id="3" name="object 3"/>
          <p:cNvSpPr/>
          <p:nvPr/>
        </p:nvSpPr>
        <p:spPr>
          <a:xfrm>
            <a:off x="838200" y="1809750"/>
            <a:ext cx="3973067" cy="2743200"/>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5129657" y="254508"/>
            <a:ext cx="3980815" cy="4700270"/>
            <a:chOff x="4902708" y="50292"/>
            <a:chExt cx="3980815" cy="4700270"/>
          </a:xfrm>
        </p:grpSpPr>
        <p:sp>
          <p:nvSpPr>
            <p:cNvPr id="5" name="object 5"/>
            <p:cNvSpPr/>
            <p:nvPr/>
          </p:nvSpPr>
          <p:spPr>
            <a:xfrm>
              <a:off x="5225796" y="50292"/>
              <a:ext cx="3334511" cy="258622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902708" y="2647187"/>
              <a:ext cx="3980688" cy="2103120"/>
            </a:xfrm>
            <a:prstGeom prst="rect">
              <a:avLst/>
            </a:prstGeom>
            <a:blipFill>
              <a:blip r:embed="rId4" cstate="print"/>
              <a:stretch>
                <a:fillRect/>
              </a:stretch>
            </a:blipFill>
          </p:spPr>
          <p:txBody>
            <a:bodyPr wrap="square" lIns="0" tIns="0" rIns="0" bIns="0" rtlCol="0"/>
            <a:lstStyle/>
            <a:p>
              <a:endParaRPr/>
            </a:p>
          </p:txBody>
        </p:sp>
      </p:grpSp>
    </p:spTree>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noChangeArrowheads="1"/>
          </p:cNvSpPr>
          <p:nvPr>
            <p:ph type="body" idx="1"/>
          </p:nvPr>
        </p:nvSpPr>
        <p:spPr>
          <a:xfrm>
            <a:off x="1600200" y="971550"/>
            <a:ext cx="6115050" cy="3429000"/>
          </a:xfrm>
        </p:spPr>
        <p:txBody>
          <a:bodyPr/>
          <a:lstStyle/>
          <a:p>
            <a:r>
              <a:rPr lang="tr-TR" b="1" smtClean="0"/>
              <a:t>Resmi Anlam Tanımlama</a:t>
            </a:r>
            <a:endParaRPr lang="tr-TR" smtClean="0"/>
          </a:p>
          <a:p>
            <a:r>
              <a:rPr lang="tr-TR" sz="1500"/>
              <a:t>Resmi anlam tanımlama için kullanılacak metadil, tanımlamanın açık ve kesin olması için, iyi anlaşılmış sayısal kavramlara dayanmalıdır. Aşağıdaki çizimde resmi anlam tanımlama için kullanılan üç yaklaşım tanıtılmaktadır:</a:t>
            </a:r>
          </a:p>
          <a:p>
            <a:endParaRPr lang="tr-TR" sz="1800"/>
          </a:p>
        </p:txBody>
      </p:sp>
      <p:pic>
        <p:nvPicPr>
          <p:cNvPr id="88067" name="Picture 2"/>
          <p:cNvPicPr>
            <a:picLocks noChangeAspect="1" noChangeArrowheads="1"/>
          </p:cNvPicPr>
          <p:nvPr/>
        </p:nvPicPr>
        <p:blipFill>
          <a:blip r:embed="rId2">
            <a:clrChange>
              <a:clrFrom>
                <a:srgbClr val="E3E3FE"/>
              </a:clrFrom>
              <a:clrTo>
                <a:srgbClr val="E3E3FE">
                  <a:alpha val="0"/>
                </a:srgbClr>
              </a:clrTo>
            </a:clrChange>
          </a:blip>
          <a:srcRect/>
          <a:stretch>
            <a:fillRect/>
          </a:stretch>
        </p:blipFill>
        <p:spPr bwMode="auto">
          <a:xfrm>
            <a:off x="1885950" y="2286000"/>
            <a:ext cx="5454254" cy="2801541"/>
          </a:xfrm>
          <a:prstGeom prst="rect">
            <a:avLst/>
          </a:prstGeom>
          <a:noFill/>
          <a:ln w="9525">
            <a:noFill/>
            <a:miter lim="800000"/>
            <a:headEnd/>
            <a:tailEnd/>
          </a:ln>
        </p:spPr>
      </p:pic>
      <p:sp>
        <p:nvSpPr>
          <p:cNvPr id="88068" name="Rectangle 2"/>
          <p:cNvSpPr>
            <a:spLocks noGrp="1" noChangeArrowheads="1"/>
          </p:cNvSpPr>
          <p:nvPr>
            <p:ph type="title"/>
          </p:nvPr>
        </p:nvSpPr>
        <p:spPr>
          <a:xfrm>
            <a:off x="1600200" y="114300"/>
            <a:ext cx="6115050" cy="857250"/>
          </a:xfrm>
        </p:spPr>
        <p:txBody>
          <a:bodyPr/>
          <a:lstStyle/>
          <a:p>
            <a:r>
              <a:rPr lang="tr-TR" sz="2400" dirty="0"/>
              <a:t>Programlama Dillerinin Anlamsal (Semantik) Olarak Tanımlanması</a:t>
            </a:r>
            <a:endParaRPr lang="en-US" sz="2400" dirty="0"/>
          </a:p>
        </p:txBody>
      </p:sp>
      <p:sp>
        <p:nvSpPr>
          <p:cNvPr id="6" name="5 Slayt Numarası Yer Tutucusu"/>
          <p:cNvSpPr>
            <a:spLocks noGrp="1"/>
          </p:cNvSpPr>
          <p:nvPr>
            <p:ph type="sldNum" sz="quarter" idx="11"/>
          </p:nvPr>
        </p:nvSpPr>
        <p:spPr/>
        <p:txBody>
          <a:bodyPr/>
          <a:lstStyle/>
          <a:p>
            <a:pPr>
              <a:defRPr/>
            </a:pPr>
            <a:fld id="{2E242464-FED9-4151-930C-702E7E039E8D}" type="slidenum">
              <a:rPr lang="en-US"/>
              <a:pPr>
                <a:defRPr/>
              </a:pPr>
              <a:t>75</a:t>
            </a:fld>
            <a:endParaRPr lang="en-US" dirty="0"/>
          </a:p>
        </p:txBody>
      </p:sp>
    </p:spTree>
    <p:extLst>
      <p:ext uri="{BB962C8B-B14F-4D97-AF65-F5344CB8AC3E}">
        <p14:creationId xmlns:p14="http://schemas.microsoft.com/office/powerpoint/2010/main" val="136034520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tr-TR" smtClean="0"/>
              <a:t>a) İşlemsel (</a:t>
            </a:r>
            <a:r>
              <a:rPr lang="en-US" smtClean="0"/>
              <a:t>Operational</a:t>
            </a:r>
            <a:r>
              <a:rPr lang="tr-TR" smtClean="0"/>
              <a:t>)</a:t>
            </a:r>
            <a:r>
              <a:rPr lang="en-US" smtClean="0"/>
              <a:t> Semanti</a:t>
            </a:r>
            <a:r>
              <a:rPr lang="tr-TR" smtClean="0"/>
              <a:t>k</a:t>
            </a:r>
            <a:endParaRPr lang="en-US" smtClean="0"/>
          </a:p>
        </p:txBody>
      </p:sp>
      <p:sp>
        <p:nvSpPr>
          <p:cNvPr id="89091" name="Rectangle 3"/>
          <p:cNvSpPr>
            <a:spLocks noGrp="1" noChangeArrowheads="1"/>
          </p:cNvSpPr>
          <p:nvPr>
            <p:ph type="body" idx="1"/>
          </p:nvPr>
        </p:nvSpPr>
        <p:spPr>
          <a:xfrm>
            <a:off x="1600200" y="971550"/>
            <a:ext cx="6115050" cy="3429000"/>
          </a:xfrm>
        </p:spPr>
        <p:txBody>
          <a:bodyPr/>
          <a:lstStyle/>
          <a:p>
            <a:pPr eaLnBrk="1" hangingPunct="1"/>
            <a:r>
              <a:rPr lang="tr-TR" sz="1800"/>
              <a:t>Bir programı simulasyon veya gerçek olarak makine üzerinde çalıştırarak anlamını açıklamaktır</a:t>
            </a:r>
            <a:r>
              <a:rPr lang="en-US" sz="1800"/>
              <a:t>.  </a:t>
            </a:r>
            <a:r>
              <a:rPr lang="tr-TR" sz="1800"/>
              <a:t>Makinenin durumundaki değişme</a:t>
            </a:r>
            <a:r>
              <a:rPr lang="en-US" sz="1800"/>
              <a:t> (</a:t>
            </a:r>
            <a:r>
              <a:rPr lang="tr-TR" sz="1800"/>
              <a:t>bellek</a:t>
            </a:r>
            <a:r>
              <a:rPr lang="en-US" sz="1800"/>
              <a:t>, </a:t>
            </a:r>
            <a:r>
              <a:rPr lang="tr-TR" sz="1800"/>
              <a:t>saklayıcılar (</a:t>
            </a:r>
            <a:r>
              <a:rPr lang="en-US" sz="1800"/>
              <a:t>registers</a:t>
            </a:r>
            <a:r>
              <a:rPr lang="tr-TR" sz="1800"/>
              <a:t>)</a:t>
            </a:r>
            <a:r>
              <a:rPr lang="en-US" sz="1800"/>
              <a:t>, </a:t>
            </a:r>
            <a:r>
              <a:rPr lang="tr-TR" sz="1800"/>
              <a:t>vs</a:t>
            </a:r>
            <a:r>
              <a:rPr lang="en-US" sz="1800"/>
              <a:t>.) </a:t>
            </a:r>
            <a:r>
              <a:rPr lang="tr-TR" sz="1800"/>
              <a:t>ifadenin anlamını tanımlar</a:t>
            </a:r>
          </a:p>
          <a:p>
            <a:pPr eaLnBrk="1" hangingPunct="1"/>
            <a:r>
              <a:rPr lang="tr-TR" sz="1800"/>
              <a:t>Yüksek-düzeyli bir dil için işlemsel semantiği kullanmak için</a:t>
            </a:r>
            <a:r>
              <a:rPr lang="en-US" sz="1800"/>
              <a:t>, </a:t>
            </a:r>
            <a:r>
              <a:rPr lang="tr-TR" sz="1800"/>
              <a:t>bir sanal</a:t>
            </a:r>
            <a:r>
              <a:rPr lang="en-US" sz="1800"/>
              <a:t> ma</a:t>
            </a:r>
            <a:r>
              <a:rPr lang="tr-TR" sz="1800"/>
              <a:t>k</a:t>
            </a:r>
            <a:r>
              <a:rPr lang="en-US" sz="1800"/>
              <a:t>ine </a:t>
            </a:r>
            <a:r>
              <a:rPr lang="tr-TR" sz="1800"/>
              <a:t>gereklidir</a:t>
            </a:r>
            <a:endParaRPr lang="en-US" sz="1800"/>
          </a:p>
          <a:p>
            <a:pPr eaLnBrk="1" hangingPunct="1"/>
            <a:r>
              <a:rPr lang="tr-TR" sz="1800">
                <a:solidFill>
                  <a:srgbClr val="3333FF"/>
                </a:solidFill>
              </a:rPr>
              <a:t>Donanım</a:t>
            </a:r>
            <a:r>
              <a:rPr lang="tr-TR" sz="1800"/>
              <a:t> saf yorumlayıcı çok pahalı olacaktır</a:t>
            </a:r>
            <a:endParaRPr lang="en-US" sz="1800"/>
          </a:p>
          <a:p>
            <a:pPr eaLnBrk="1" hangingPunct="1"/>
            <a:r>
              <a:rPr lang="tr-TR" sz="1800">
                <a:solidFill>
                  <a:srgbClr val="3333FF"/>
                </a:solidFill>
              </a:rPr>
              <a:t>Yazılım</a:t>
            </a:r>
            <a:r>
              <a:rPr lang="tr-TR" sz="1800"/>
              <a:t> saf yorumlayıcının bazı problemleri</a:t>
            </a:r>
            <a:r>
              <a:rPr lang="en-US" sz="1800"/>
              <a:t>:</a:t>
            </a:r>
          </a:p>
          <a:p>
            <a:pPr lvl="1" eaLnBrk="1" hangingPunct="1"/>
            <a:r>
              <a:rPr lang="tr-TR" sz="1650"/>
              <a:t>Bilgisayara özgü ayrıntılı özellikler faaliyetlerin anlaşılmasını zorlaştırır</a:t>
            </a:r>
            <a:endParaRPr lang="en-US" sz="1650"/>
          </a:p>
          <a:p>
            <a:pPr lvl="1" eaLnBrk="1" hangingPunct="1"/>
            <a:r>
              <a:rPr lang="tr-TR" sz="1650"/>
              <a:t>Böyle bir </a:t>
            </a:r>
            <a:r>
              <a:rPr lang="en-US" sz="1650"/>
              <a:t>semanti</a:t>
            </a:r>
            <a:r>
              <a:rPr lang="tr-TR" sz="1650"/>
              <a:t>k</a:t>
            </a:r>
            <a:r>
              <a:rPr lang="en-US" sz="1650"/>
              <a:t> </a:t>
            </a:r>
            <a:r>
              <a:rPr lang="tr-TR" sz="1650"/>
              <a:t>tanımı</a:t>
            </a:r>
            <a:r>
              <a:rPr lang="en-US" sz="1650"/>
              <a:t> ma</a:t>
            </a:r>
            <a:r>
              <a:rPr lang="tr-TR" sz="1650"/>
              <a:t>k</a:t>
            </a:r>
            <a:r>
              <a:rPr lang="en-US" sz="1650"/>
              <a:t>ine-</a:t>
            </a:r>
            <a:r>
              <a:rPr lang="tr-TR" sz="1650"/>
              <a:t>bağımlı olurdu</a:t>
            </a:r>
            <a:endParaRPr lang="en-US" sz="1650"/>
          </a:p>
          <a:p>
            <a:pPr lvl="1" eaLnBrk="1" hangingPunct="1"/>
            <a:endParaRPr lang="en-US" smtClean="0"/>
          </a:p>
        </p:txBody>
      </p:sp>
      <p:sp>
        <p:nvSpPr>
          <p:cNvPr id="6" name="5 Slayt Numarası Yer Tutucusu"/>
          <p:cNvSpPr>
            <a:spLocks noGrp="1"/>
          </p:cNvSpPr>
          <p:nvPr>
            <p:ph type="sldNum" sz="quarter" idx="11"/>
          </p:nvPr>
        </p:nvSpPr>
        <p:spPr/>
        <p:txBody>
          <a:bodyPr/>
          <a:lstStyle/>
          <a:p>
            <a:pPr>
              <a:defRPr/>
            </a:pPr>
            <a:fld id="{4037FFFA-BDE9-446B-94E4-F6CECA0DF34B}" type="slidenum">
              <a:rPr lang="en-US"/>
              <a:pPr>
                <a:defRPr/>
              </a:pPr>
              <a:t>76</a:t>
            </a:fld>
            <a:endParaRPr lang="en-US" dirty="0"/>
          </a:p>
        </p:txBody>
      </p:sp>
    </p:spTree>
    <p:extLst>
      <p:ext uri="{BB962C8B-B14F-4D97-AF65-F5344CB8AC3E}">
        <p14:creationId xmlns:p14="http://schemas.microsoft.com/office/powerpoint/2010/main" val="166752772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1 Başlık"/>
          <p:cNvSpPr>
            <a:spLocks noGrp="1"/>
          </p:cNvSpPr>
          <p:nvPr>
            <p:ph type="title"/>
          </p:nvPr>
        </p:nvSpPr>
        <p:spPr/>
        <p:txBody>
          <a:bodyPr/>
          <a:lstStyle/>
          <a:p>
            <a:r>
              <a:rPr lang="tr-TR" smtClean="0"/>
              <a:t>İşlemsel (</a:t>
            </a:r>
            <a:r>
              <a:rPr lang="en-US" smtClean="0"/>
              <a:t>Operational</a:t>
            </a:r>
            <a:r>
              <a:rPr lang="tr-TR" smtClean="0"/>
              <a:t>)</a:t>
            </a:r>
            <a:r>
              <a:rPr lang="en-US" smtClean="0"/>
              <a:t> Semanti</a:t>
            </a:r>
            <a:r>
              <a:rPr lang="tr-TR" smtClean="0"/>
              <a:t>k</a:t>
            </a:r>
          </a:p>
        </p:txBody>
      </p:sp>
      <p:sp>
        <p:nvSpPr>
          <p:cNvPr id="98307" name="Rectangle 3"/>
          <p:cNvSpPr txBox="1">
            <a:spLocks noChangeArrowheads="1"/>
          </p:cNvSpPr>
          <p:nvPr/>
        </p:nvSpPr>
        <p:spPr bwMode="auto">
          <a:xfrm>
            <a:off x="1428750" y="1200150"/>
            <a:ext cx="6457950" cy="3371850"/>
          </a:xfrm>
          <a:prstGeom prst="rect">
            <a:avLst/>
          </a:prstGeom>
          <a:noFill/>
          <a:ln w="9525">
            <a:noFill/>
            <a:miter lim="800000"/>
            <a:headEnd/>
            <a:tailEnd/>
          </a:ln>
        </p:spPr>
        <p:txBody>
          <a:bodyPr/>
          <a:lstStyle/>
          <a:p>
            <a:pPr marL="257175" indent="-257175">
              <a:lnSpc>
                <a:spcPct val="80000"/>
              </a:lnSpc>
              <a:spcBef>
                <a:spcPct val="20000"/>
              </a:spcBef>
              <a:buFontTx/>
              <a:buChar char="•"/>
            </a:pPr>
            <a:r>
              <a:rPr lang="tr-TR" sz="1725" dirty="0">
                <a:latin typeface="Lucida Sans Unicode" pitchFamily="34" charset="0"/>
              </a:rPr>
              <a:t>İşlemsel anlamlarda, bir ifadenin ya da programın anlamını daha iyi anlamak için daha kolay anlaşılır bir dile çevirme işlemi vardır.</a:t>
            </a:r>
          </a:p>
          <a:p>
            <a:pPr marL="257175" indent="-257175">
              <a:lnSpc>
                <a:spcPct val="80000"/>
              </a:lnSpc>
              <a:spcBef>
                <a:spcPct val="20000"/>
              </a:spcBef>
              <a:buFontTx/>
              <a:buChar char="•"/>
            </a:pPr>
            <a:r>
              <a:rPr lang="tr-TR" sz="1725" dirty="0">
                <a:latin typeface="Lucida Sans Unicode" pitchFamily="34" charset="0"/>
              </a:rPr>
              <a:t>İlk iş uygun bir ara dil geliştirmektir. Bu ara dilin temel karakteristiği basitliği ve açıklığıdır. Ara dildeki her yapı açık ve belirli olan anlama sahip olmalıdır. Örneğin;</a:t>
            </a:r>
          </a:p>
          <a:p>
            <a:pPr marL="257175" indent="-257175">
              <a:lnSpc>
                <a:spcPct val="80000"/>
              </a:lnSpc>
              <a:spcBef>
                <a:spcPct val="20000"/>
              </a:spcBef>
              <a:buFontTx/>
              <a:buChar char="•"/>
            </a:pPr>
            <a:endParaRPr lang="tr-TR" sz="1725" dirty="0">
              <a:latin typeface="Lucida Sans Unicode" pitchFamily="34" charset="0"/>
            </a:endParaRPr>
          </a:p>
          <a:p>
            <a:pPr marL="257175" indent="-257175">
              <a:lnSpc>
                <a:spcPct val="80000"/>
              </a:lnSpc>
              <a:spcBef>
                <a:spcPct val="20000"/>
              </a:spcBef>
            </a:pPr>
            <a:r>
              <a:rPr lang="tr-TR" sz="1425" dirty="0">
                <a:latin typeface="Lucida Sans Unicode" pitchFamily="34" charset="0"/>
              </a:rPr>
              <a:t>	</a:t>
            </a:r>
            <a:r>
              <a:rPr lang="tr-TR" sz="1425" u="sng" dirty="0">
                <a:solidFill>
                  <a:srgbClr val="FF0000"/>
                </a:solidFill>
                <a:latin typeface="Lucida Sans Unicode" pitchFamily="34" charset="0"/>
              </a:rPr>
              <a:t>C ifadesi				İşlemsel anlam</a:t>
            </a:r>
          </a:p>
          <a:p>
            <a:pPr marL="257175" indent="-257175">
              <a:lnSpc>
                <a:spcPct val="80000"/>
              </a:lnSpc>
              <a:spcBef>
                <a:spcPct val="20000"/>
              </a:spcBef>
            </a:pPr>
            <a:r>
              <a:rPr lang="tr-TR" sz="1425" dirty="0">
                <a:latin typeface="Lucida Sans Unicode" pitchFamily="34" charset="0"/>
              </a:rPr>
              <a:t>	</a:t>
            </a:r>
            <a:r>
              <a:rPr lang="tr-TR" sz="1425" b="1" dirty="0" err="1">
                <a:latin typeface="Courier New" pitchFamily="49" charset="0"/>
                <a:cs typeface="Courier New" pitchFamily="49" charset="0"/>
              </a:rPr>
              <a:t>for</a:t>
            </a:r>
            <a:r>
              <a:rPr lang="tr-TR" sz="1425" b="1" dirty="0">
                <a:latin typeface="Courier New" pitchFamily="49" charset="0"/>
                <a:cs typeface="Courier New" pitchFamily="49" charset="0"/>
              </a:rPr>
              <a:t>(expr1;expr2;expr3){</a:t>
            </a:r>
            <a:r>
              <a:rPr lang="tr-TR" sz="1425" b="1" dirty="0">
                <a:latin typeface="Lucida Sans Unicode" pitchFamily="34" charset="0"/>
              </a:rPr>
              <a:t>	expr1;</a:t>
            </a:r>
          </a:p>
          <a:p>
            <a:pPr marL="257175" indent="-257175">
              <a:lnSpc>
                <a:spcPct val="80000"/>
              </a:lnSpc>
              <a:spcBef>
                <a:spcPct val="20000"/>
              </a:spcBef>
            </a:pPr>
            <a:r>
              <a:rPr lang="tr-TR" sz="1425" b="1" dirty="0">
                <a:latin typeface="Lucida Sans Unicode" pitchFamily="34" charset="0"/>
              </a:rPr>
              <a:t>	</a:t>
            </a:r>
            <a:r>
              <a:rPr lang="tr-TR" sz="1425" b="1" dirty="0">
                <a:latin typeface="Courier New" pitchFamily="49" charset="0"/>
                <a:cs typeface="Courier New" pitchFamily="49" charset="0"/>
              </a:rPr>
              <a:t>…</a:t>
            </a:r>
            <a:r>
              <a:rPr lang="tr-TR" sz="1425" b="1" dirty="0">
                <a:latin typeface="Lucida Sans Unicode" pitchFamily="34" charset="0"/>
              </a:rPr>
              <a:t>					</a:t>
            </a:r>
            <a:r>
              <a:rPr lang="tr-TR" sz="1425" b="1" dirty="0" err="1">
                <a:latin typeface="Lucida Sans Unicode" pitchFamily="34" charset="0"/>
              </a:rPr>
              <a:t>loop</a:t>
            </a:r>
            <a:r>
              <a:rPr lang="tr-TR" sz="1425" b="1" dirty="0">
                <a:latin typeface="Lucida Sans Unicode" pitchFamily="34" charset="0"/>
              </a:rPr>
              <a:t>: </a:t>
            </a:r>
            <a:r>
              <a:rPr lang="tr-TR" sz="1425" b="1" dirty="0" err="1">
                <a:latin typeface="Lucida Sans Unicode" pitchFamily="34" charset="0"/>
              </a:rPr>
              <a:t>if</a:t>
            </a:r>
            <a:r>
              <a:rPr lang="tr-TR" sz="1425" b="1" dirty="0">
                <a:latin typeface="Lucida Sans Unicode" pitchFamily="34" charset="0"/>
              </a:rPr>
              <a:t> expr2==0 </a:t>
            </a:r>
            <a:r>
              <a:rPr lang="tr-TR" sz="1425" b="1" dirty="0" err="1">
                <a:latin typeface="Lucida Sans Unicode" pitchFamily="34" charset="0"/>
              </a:rPr>
              <a:t>goto</a:t>
            </a:r>
            <a:r>
              <a:rPr lang="tr-TR" sz="1425" b="1" dirty="0">
                <a:latin typeface="Lucida Sans Unicode" pitchFamily="34" charset="0"/>
              </a:rPr>
              <a:t> </a:t>
            </a:r>
            <a:r>
              <a:rPr lang="tr-TR" sz="1425" b="1" dirty="0" err="1">
                <a:latin typeface="Lucida Sans Unicode" pitchFamily="34" charset="0"/>
              </a:rPr>
              <a:t>out</a:t>
            </a:r>
            <a:r>
              <a:rPr lang="tr-TR" sz="1425" b="1" dirty="0">
                <a:latin typeface="Lucida Sans Unicode" pitchFamily="34" charset="0"/>
              </a:rPr>
              <a:t>;</a:t>
            </a:r>
          </a:p>
          <a:p>
            <a:pPr marL="257175" indent="-257175">
              <a:lnSpc>
                <a:spcPct val="80000"/>
              </a:lnSpc>
              <a:spcBef>
                <a:spcPct val="20000"/>
              </a:spcBef>
            </a:pPr>
            <a:r>
              <a:rPr lang="tr-TR" sz="1425" b="1" dirty="0">
                <a:latin typeface="Lucida Sans Unicode" pitchFamily="34" charset="0"/>
              </a:rPr>
              <a:t>	</a:t>
            </a:r>
            <a:r>
              <a:rPr lang="tr-TR" sz="1425" b="1" dirty="0">
                <a:latin typeface="Courier New" pitchFamily="49" charset="0"/>
                <a:cs typeface="Courier New" pitchFamily="49" charset="0"/>
              </a:rPr>
              <a:t>}</a:t>
            </a:r>
            <a:r>
              <a:rPr lang="tr-TR" sz="1425" b="1" dirty="0">
                <a:latin typeface="Lucida Sans Unicode" pitchFamily="34" charset="0"/>
              </a:rPr>
              <a:t>			</a:t>
            </a:r>
            <a:r>
              <a:rPr lang="tr-TR" sz="1425" dirty="0">
                <a:latin typeface="Lucida Sans Unicode" pitchFamily="34" charset="0"/>
              </a:rPr>
              <a:t>		...</a:t>
            </a:r>
          </a:p>
          <a:p>
            <a:pPr marL="257175" indent="-257175">
              <a:lnSpc>
                <a:spcPct val="80000"/>
              </a:lnSpc>
              <a:spcBef>
                <a:spcPct val="20000"/>
              </a:spcBef>
            </a:pPr>
            <a:r>
              <a:rPr lang="tr-TR" sz="1425" dirty="0">
                <a:latin typeface="Lucida Sans Unicode" pitchFamily="34" charset="0"/>
              </a:rPr>
              <a:t>                                                        	expr3;</a:t>
            </a:r>
          </a:p>
          <a:p>
            <a:pPr marL="257175" indent="-257175">
              <a:lnSpc>
                <a:spcPct val="80000"/>
              </a:lnSpc>
              <a:spcBef>
                <a:spcPct val="20000"/>
              </a:spcBef>
            </a:pPr>
            <a:r>
              <a:rPr lang="tr-TR" sz="1425" dirty="0">
                <a:latin typeface="Lucida Sans Unicode" pitchFamily="34" charset="0"/>
              </a:rPr>
              <a:t>                                                        	</a:t>
            </a:r>
            <a:r>
              <a:rPr lang="tr-TR" sz="1425" dirty="0" err="1">
                <a:latin typeface="Lucida Sans Unicode" pitchFamily="34" charset="0"/>
              </a:rPr>
              <a:t>goto</a:t>
            </a:r>
            <a:r>
              <a:rPr lang="tr-TR" sz="1425" dirty="0">
                <a:latin typeface="Lucida Sans Unicode" pitchFamily="34" charset="0"/>
              </a:rPr>
              <a:t> </a:t>
            </a:r>
            <a:r>
              <a:rPr lang="tr-TR" sz="1425" dirty="0" err="1">
                <a:latin typeface="Lucida Sans Unicode" pitchFamily="34" charset="0"/>
              </a:rPr>
              <a:t>loop</a:t>
            </a:r>
            <a:r>
              <a:rPr lang="tr-TR" sz="1425" dirty="0">
                <a:latin typeface="Lucida Sans Unicode" pitchFamily="34" charset="0"/>
              </a:rPr>
              <a:t>;</a:t>
            </a:r>
          </a:p>
          <a:p>
            <a:pPr marL="257175" indent="-257175">
              <a:lnSpc>
                <a:spcPct val="80000"/>
              </a:lnSpc>
              <a:spcBef>
                <a:spcPct val="20000"/>
              </a:spcBef>
            </a:pPr>
            <a:r>
              <a:rPr lang="tr-TR" sz="1425" dirty="0">
                <a:latin typeface="Lucida Sans Unicode" pitchFamily="34" charset="0"/>
              </a:rPr>
              <a:t>                                                        	</a:t>
            </a:r>
            <a:r>
              <a:rPr lang="tr-TR" sz="1425" dirty="0" err="1">
                <a:latin typeface="Lucida Sans Unicode" pitchFamily="34" charset="0"/>
              </a:rPr>
              <a:t>out</a:t>
            </a:r>
            <a:r>
              <a:rPr lang="tr-TR" sz="1425" dirty="0">
                <a:latin typeface="Lucida Sans Unicode" pitchFamily="34" charset="0"/>
              </a:rPr>
              <a:t>:….</a:t>
            </a:r>
            <a:endParaRPr lang="tr-TR" sz="1200" dirty="0">
              <a:latin typeface="Lucida Sans Unicode" pitchFamily="34" charset="0"/>
            </a:endParaRPr>
          </a:p>
          <a:p>
            <a:pPr marL="257175" indent="-257175">
              <a:lnSpc>
                <a:spcPct val="80000"/>
              </a:lnSpc>
              <a:spcBef>
                <a:spcPct val="20000"/>
              </a:spcBef>
            </a:pPr>
            <a:endParaRPr lang="tr-TR" sz="600" dirty="0">
              <a:latin typeface="Lucida Sans Unicode" pitchFamily="34" charset="0"/>
            </a:endParaRPr>
          </a:p>
          <a:p>
            <a:pPr marL="257175" indent="-257175">
              <a:lnSpc>
                <a:spcPct val="80000"/>
              </a:lnSpc>
              <a:spcBef>
                <a:spcPct val="20000"/>
              </a:spcBef>
              <a:buFontTx/>
              <a:buChar char="•"/>
            </a:pPr>
            <a:endParaRPr lang="tr-TR" sz="1425" dirty="0">
              <a:latin typeface="Lucida Sans Unicode" pitchFamily="34" charset="0"/>
            </a:endParaRPr>
          </a:p>
          <a:p>
            <a:pPr marL="257175" indent="-257175">
              <a:lnSpc>
                <a:spcPct val="80000"/>
              </a:lnSpc>
              <a:spcBef>
                <a:spcPct val="20000"/>
              </a:spcBef>
              <a:buFontTx/>
              <a:buChar char="•"/>
            </a:pPr>
            <a:endParaRPr lang="tr-TR" sz="1425" dirty="0">
              <a:latin typeface="Lucida Sans Unicode" pitchFamily="34" charset="0"/>
            </a:endParaRPr>
          </a:p>
          <a:p>
            <a:pPr marL="257175" indent="-257175">
              <a:lnSpc>
                <a:spcPct val="80000"/>
              </a:lnSpc>
              <a:spcBef>
                <a:spcPct val="20000"/>
              </a:spcBef>
              <a:buFontTx/>
              <a:buChar char="•"/>
            </a:pPr>
            <a:endParaRPr lang="tr-TR" sz="1425" dirty="0">
              <a:latin typeface="Lucida Sans Unicode" pitchFamily="34" charset="0"/>
            </a:endParaRPr>
          </a:p>
          <a:p>
            <a:pPr marL="257175" indent="-257175">
              <a:lnSpc>
                <a:spcPct val="80000"/>
              </a:lnSpc>
              <a:spcBef>
                <a:spcPct val="20000"/>
              </a:spcBef>
              <a:buFontTx/>
              <a:buChar char="•"/>
            </a:pPr>
            <a:endParaRPr lang="tr-TR" sz="1425" dirty="0">
              <a:latin typeface="Lucida Sans Unicode" pitchFamily="34" charset="0"/>
            </a:endParaRPr>
          </a:p>
          <a:p>
            <a:pPr marL="257175" indent="-257175">
              <a:lnSpc>
                <a:spcPct val="80000"/>
              </a:lnSpc>
              <a:spcBef>
                <a:spcPct val="20000"/>
              </a:spcBef>
              <a:buFontTx/>
              <a:buChar char="•"/>
            </a:pPr>
            <a:endParaRPr lang="tr-TR" sz="1650" dirty="0">
              <a:latin typeface="Lucida Sans Unicode" pitchFamily="34" charset="0"/>
            </a:endParaRPr>
          </a:p>
        </p:txBody>
      </p:sp>
      <p:sp>
        <p:nvSpPr>
          <p:cNvPr id="5" name="4 Slayt Numarası Yer Tutucusu"/>
          <p:cNvSpPr>
            <a:spLocks noGrp="1"/>
          </p:cNvSpPr>
          <p:nvPr>
            <p:ph type="sldNum" sz="quarter" idx="11"/>
          </p:nvPr>
        </p:nvSpPr>
        <p:spPr/>
        <p:txBody>
          <a:bodyPr/>
          <a:lstStyle/>
          <a:p>
            <a:pPr>
              <a:defRPr/>
            </a:pPr>
            <a:fld id="{3C5376D9-1D7E-44B7-9A84-45616C3D5A03}" type="slidenum">
              <a:rPr lang="en-US"/>
              <a:pPr>
                <a:defRPr/>
              </a:pPr>
              <a:t>77</a:t>
            </a:fld>
            <a:endParaRPr lang="en-US" dirty="0"/>
          </a:p>
        </p:txBody>
      </p:sp>
    </p:spTree>
    <p:extLst>
      <p:ext uri="{BB962C8B-B14F-4D97-AF65-F5344CB8AC3E}">
        <p14:creationId xmlns:p14="http://schemas.microsoft.com/office/powerpoint/2010/main" val="9044493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1 Başlık"/>
          <p:cNvSpPr>
            <a:spLocks noGrp="1"/>
          </p:cNvSpPr>
          <p:nvPr>
            <p:ph type="title"/>
          </p:nvPr>
        </p:nvSpPr>
        <p:spPr/>
        <p:txBody>
          <a:bodyPr/>
          <a:lstStyle/>
          <a:p>
            <a:endParaRPr lang="tr-TR" smtClean="0"/>
          </a:p>
        </p:txBody>
      </p:sp>
      <p:sp>
        <p:nvSpPr>
          <p:cNvPr id="4" name="3 Slayt Numarası Yer Tutucusu"/>
          <p:cNvSpPr>
            <a:spLocks noGrp="1"/>
          </p:cNvSpPr>
          <p:nvPr>
            <p:ph type="sldNum" sz="quarter" idx="11"/>
          </p:nvPr>
        </p:nvSpPr>
        <p:spPr/>
        <p:txBody>
          <a:bodyPr/>
          <a:lstStyle/>
          <a:p>
            <a:pPr>
              <a:defRPr/>
            </a:pPr>
            <a:fld id="{956C261F-274D-47A8-880E-81023FDA4595}" type="slidenum">
              <a:rPr lang="en-US" smtClean="0"/>
              <a:pPr>
                <a:defRPr/>
              </a:pPr>
              <a:t>78</a:t>
            </a:fld>
            <a:endParaRPr lang="en-US" dirty="0"/>
          </a:p>
        </p:txBody>
      </p:sp>
      <p:sp>
        <p:nvSpPr>
          <p:cNvPr id="5" name="Rectangle 5"/>
          <p:cNvSpPr>
            <a:spLocks noChangeArrowheads="1"/>
          </p:cNvSpPr>
          <p:nvPr/>
        </p:nvSpPr>
        <p:spPr bwMode="auto">
          <a:xfrm>
            <a:off x="2714625" y="1257300"/>
            <a:ext cx="1714500" cy="857250"/>
          </a:xfrm>
          <a:prstGeom prst="rect">
            <a:avLst/>
          </a:prstGeom>
          <a:noFill/>
          <a:ln w="9525">
            <a:noFill/>
            <a:miter lim="800000"/>
            <a:headEnd/>
            <a:tailEnd/>
          </a:ln>
          <a:effectLst/>
        </p:spPr>
        <p:txBody>
          <a:bodyPr/>
          <a:lstStyle/>
          <a:p>
            <a:pPr marL="257175" indent="-257175">
              <a:spcBef>
                <a:spcPct val="20000"/>
              </a:spcBef>
              <a:buClr>
                <a:srgbClr val="FFFF00"/>
              </a:buClr>
              <a:buSzPct val="70000"/>
              <a:defRPr/>
            </a:pPr>
            <a:r>
              <a:rPr lang="en-US" altLang="ko-KR" sz="1050" i="1" dirty="0">
                <a:effectLst>
                  <a:outerShdw blurRad="38100" dist="38100" dir="2700000" algn="tl">
                    <a:srgbClr val="000000"/>
                  </a:outerShdw>
                </a:effectLst>
                <a:latin typeface="Arial" pitchFamily="34" charset="0"/>
                <a:ea typeface="굴림" pitchFamily="50" charset="-127"/>
              </a:rPr>
              <a:t>Java </a:t>
            </a:r>
            <a:r>
              <a:rPr lang="tr-TR" altLang="ko-KR" sz="1050" i="1" dirty="0">
                <a:effectLst>
                  <a:outerShdw blurRad="38100" dist="38100" dir="2700000" algn="tl">
                    <a:srgbClr val="000000"/>
                  </a:outerShdw>
                </a:effectLst>
                <a:latin typeface="Arial" pitchFamily="34" charset="0"/>
                <a:ea typeface="굴림" pitchFamily="50" charset="-127"/>
              </a:rPr>
              <a:t>İfadesi</a:t>
            </a:r>
            <a:endParaRPr lang="en-US" altLang="ko-KR" sz="1050" i="1" dirty="0">
              <a:effectLst>
                <a:outerShdw blurRad="38100" dist="38100" dir="2700000" algn="tl">
                  <a:srgbClr val="000000"/>
                </a:outerShdw>
              </a:effectLst>
              <a:latin typeface="Arial" pitchFamily="34" charset="0"/>
              <a:ea typeface="굴림" pitchFamily="50" charset="-127"/>
            </a:endParaRPr>
          </a:p>
          <a:p>
            <a:pPr marL="257175" indent="-257175">
              <a:spcBef>
                <a:spcPct val="20000"/>
              </a:spcBef>
              <a:buClr>
                <a:srgbClr val="FFFF00"/>
              </a:buClr>
              <a:buSzPct val="70000"/>
              <a:defRPr/>
            </a:pPr>
            <a:r>
              <a:rPr lang="en-US" altLang="ko-KR" sz="1050" dirty="0">
                <a:solidFill>
                  <a:srgbClr val="66FFFF"/>
                </a:solidFill>
                <a:effectLst>
                  <a:outerShdw blurRad="38100" dist="38100" dir="2700000" algn="tl">
                    <a:srgbClr val="000000"/>
                  </a:outerShdw>
                </a:effectLst>
                <a:latin typeface="Arial" pitchFamily="34" charset="0"/>
                <a:ea typeface="굴림" pitchFamily="50" charset="-127"/>
              </a:rPr>
              <a:t>for (expr1; expr2; expr3) {</a:t>
            </a:r>
          </a:p>
          <a:p>
            <a:pPr marL="257175" indent="-257175">
              <a:spcBef>
                <a:spcPct val="20000"/>
              </a:spcBef>
              <a:buClr>
                <a:srgbClr val="FFFF00"/>
              </a:buClr>
              <a:buSzPct val="70000"/>
              <a:defRPr/>
            </a:pPr>
            <a:r>
              <a:rPr lang="en-US" altLang="ko-KR" sz="1050" dirty="0">
                <a:solidFill>
                  <a:srgbClr val="66FFFF"/>
                </a:solidFill>
                <a:effectLst>
                  <a:outerShdw blurRad="38100" dist="38100" dir="2700000" algn="tl">
                    <a:srgbClr val="000000"/>
                  </a:outerShdw>
                </a:effectLst>
                <a:latin typeface="Arial" pitchFamily="34" charset="0"/>
                <a:ea typeface="굴림" pitchFamily="50" charset="-127"/>
              </a:rPr>
              <a:t>	…</a:t>
            </a:r>
          </a:p>
          <a:p>
            <a:pPr marL="257175" indent="-257175">
              <a:spcBef>
                <a:spcPct val="20000"/>
              </a:spcBef>
              <a:buClr>
                <a:srgbClr val="FFFF00"/>
              </a:buClr>
              <a:buSzPct val="70000"/>
              <a:defRPr/>
            </a:pPr>
            <a:r>
              <a:rPr lang="en-US" altLang="ko-KR" sz="1050" dirty="0">
                <a:solidFill>
                  <a:srgbClr val="66FFFF"/>
                </a:solidFill>
                <a:effectLst>
                  <a:outerShdw blurRad="38100" dist="38100" dir="2700000" algn="tl">
                    <a:srgbClr val="000000"/>
                  </a:outerShdw>
                </a:effectLst>
                <a:latin typeface="Arial" pitchFamily="34" charset="0"/>
                <a:ea typeface="굴림" pitchFamily="50" charset="-127"/>
              </a:rPr>
              <a:t>}</a:t>
            </a:r>
            <a:endParaRPr lang="en-US" sz="1050" dirty="0">
              <a:solidFill>
                <a:srgbClr val="66FFFF"/>
              </a:solidFill>
              <a:effectLst>
                <a:outerShdw blurRad="38100" dist="38100" dir="2700000" algn="tl">
                  <a:srgbClr val="000000"/>
                </a:outerShdw>
              </a:effectLst>
              <a:latin typeface="Arial" pitchFamily="34" charset="0"/>
            </a:endParaRPr>
          </a:p>
        </p:txBody>
      </p:sp>
      <p:sp>
        <p:nvSpPr>
          <p:cNvPr id="6" name="Rectangle 6"/>
          <p:cNvSpPr>
            <a:spLocks noChangeArrowheads="1"/>
          </p:cNvSpPr>
          <p:nvPr/>
        </p:nvSpPr>
        <p:spPr bwMode="auto">
          <a:xfrm>
            <a:off x="2714625" y="2286000"/>
            <a:ext cx="1714500" cy="1457325"/>
          </a:xfrm>
          <a:prstGeom prst="rect">
            <a:avLst/>
          </a:prstGeom>
          <a:noFill/>
          <a:ln w="9525">
            <a:noFill/>
            <a:miter lim="800000"/>
            <a:headEnd/>
            <a:tailEnd/>
          </a:ln>
          <a:effectLst/>
        </p:spPr>
        <p:txBody>
          <a:bodyPr/>
          <a:lstStyle/>
          <a:p>
            <a:pPr marL="257175" indent="-257175">
              <a:spcBef>
                <a:spcPct val="20000"/>
              </a:spcBef>
              <a:buClr>
                <a:srgbClr val="FFFF00"/>
              </a:buClr>
              <a:buSzPct val="70000"/>
              <a:defRPr/>
            </a:pPr>
            <a:r>
              <a:rPr lang="tr-TR" altLang="ko-KR" sz="1050" i="1" dirty="0">
                <a:effectLst>
                  <a:outerShdw blurRad="38100" dist="38100" dir="2700000" algn="tl">
                    <a:srgbClr val="000000"/>
                  </a:outerShdw>
                </a:effectLst>
                <a:latin typeface="Arial" pitchFamily="34" charset="0"/>
                <a:ea typeface="굴림" pitchFamily="50" charset="-127"/>
              </a:rPr>
              <a:t>İşlemsel Anlamlar</a:t>
            </a:r>
            <a:endParaRPr lang="en-US" altLang="ko-KR" sz="1050" i="1" dirty="0">
              <a:effectLst>
                <a:outerShdw blurRad="38100" dist="38100" dir="2700000" algn="tl">
                  <a:srgbClr val="000000"/>
                </a:outerShdw>
              </a:effectLst>
              <a:latin typeface="Arial" pitchFamily="34" charset="0"/>
              <a:ea typeface="굴림" pitchFamily="50" charset="-127"/>
            </a:endParaRPr>
          </a:p>
          <a:p>
            <a:pPr marL="257175" indent="-257175">
              <a:spcBef>
                <a:spcPct val="20000"/>
              </a:spcBef>
              <a:buClr>
                <a:srgbClr val="FFFF00"/>
              </a:buClr>
              <a:buSzPct val="70000"/>
              <a:defRPr/>
            </a:pPr>
            <a:r>
              <a:rPr lang="en-US" altLang="ko-KR" sz="1050" dirty="0">
                <a:solidFill>
                  <a:srgbClr val="66FFFF"/>
                </a:solidFill>
                <a:effectLst>
                  <a:outerShdw blurRad="38100" dist="38100" dir="2700000" algn="tl">
                    <a:srgbClr val="000000"/>
                  </a:outerShdw>
                </a:effectLst>
                <a:latin typeface="Arial" pitchFamily="34" charset="0"/>
                <a:ea typeface="굴림" pitchFamily="50" charset="-127"/>
              </a:rPr>
              <a:t>	  expr1;</a:t>
            </a:r>
          </a:p>
          <a:p>
            <a:pPr marL="257175" indent="-257175">
              <a:spcBef>
                <a:spcPct val="20000"/>
              </a:spcBef>
              <a:buClr>
                <a:srgbClr val="FFFF00"/>
              </a:buClr>
              <a:buSzPct val="70000"/>
              <a:defRPr/>
            </a:pPr>
            <a:r>
              <a:rPr lang="en-US" altLang="ko-KR" sz="1050" dirty="0">
                <a:solidFill>
                  <a:srgbClr val="66FFFF"/>
                </a:solidFill>
                <a:effectLst>
                  <a:outerShdw blurRad="38100" dist="38100" dir="2700000" algn="tl">
                    <a:srgbClr val="000000"/>
                  </a:outerShdw>
                </a:effectLst>
                <a:latin typeface="Arial" pitchFamily="34" charset="0"/>
                <a:ea typeface="굴림" pitchFamily="50" charset="-127"/>
              </a:rPr>
              <a:t>loop: if expr2 = 0 </a:t>
            </a:r>
            <a:r>
              <a:rPr lang="en-US" altLang="ko-KR" sz="1050" dirty="0" err="1">
                <a:solidFill>
                  <a:srgbClr val="66FFFF"/>
                </a:solidFill>
                <a:effectLst>
                  <a:outerShdw blurRad="38100" dist="38100" dir="2700000" algn="tl">
                    <a:srgbClr val="000000"/>
                  </a:outerShdw>
                </a:effectLst>
                <a:latin typeface="Arial" pitchFamily="34" charset="0"/>
                <a:ea typeface="굴림" pitchFamily="50" charset="-127"/>
              </a:rPr>
              <a:t>goto</a:t>
            </a:r>
            <a:r>
              <a:rPr lang="en-US" altLang="ko-KR" sz="1050" dirty="0">
                <a:solidFill>
                  <a:srgbClr val="66FFFF"/>
                </a:solidFill>
                <a:effectLst>
                  <a:outerShdw blurRad="38100" dist="38100" dir="2700000" algn="tl">
                    <a:srgbClr val="000000"/>
                  </a:outerShdw>
                </a:effectLst>
                <a:latin typeface="Arial" pitchFamily="34" charset="0"/>
                <a:ea typeface="굴림" pitchFamily="50" charset="-127"/>
              </a:rPr>
              <a:t> out</a:t>
            </a:r>
          </a:p>
          <a:p>
            <a:pPr marL="257175" indent="-257175">
              <a:spcBef>
                <a:spcPct val="20000"/>
              </a:spcBef>
              <a:buClr>
                <a:srgbClr val="FFFF00"/>
              </a:buClr>
              <a:buSzPct val="70000"/>
              <a:defRPr/>
            </a:pPr>
            <a:r>
              <a:rPr lang="en-US" altLang="ko-KR" sz="1050" dirty="0">
                <a:solidFill>
                  <a:srgbClr val="66FFFF"/>
                </a:solidFill>
                <a:effectLst>
                  <a:outerShdw blurRad="38100" dist="38100" dir="2700000" algn="tl">
                    <a:srgbClr val="000000"/>
                  </a:outerShdw>
                </a:effectLst>
                <a:latin typeface="Arial" pitchFamily="34" charset="0"/>
                <a:ea typeface="굴림" pitchFamily="50" charset="-127"/>
              </a:rPr>
              <a:t>	   …</a:t>
            </a:r>
          </a:p>
          <a:p>
            <a:pPr marL="257175" indent="-257175">
              <a:spcBef>
                <a:spcPct val="20000"/>
              </a:spcBef>
              <a:buClr>
                <a:srgbClr val="FFFF00"/>
              </a:buClr>
              <a:buSzPct val="70000"/>
              <a:defRPr/>
            </a:pPr>
            <a:r>
              <a:rPr lang="en-US" altLang="ko-KR" sz="1050" dirty="0">
                <a:solidFill>
                  <a:srgbClr val="66FFFF"/>
                </a:solidFill>
                <a:effectLst>
                  <a:outerShdw blurRad="38100" dist="38100" dir="2700000" algn="tl">
                    <a:srgbClr val="000000"/>
                  </a:outerShdw>
                </a:effectLst>
                <a:latin typeface="Arial" pitchFamily="34" charset="0"/>
                <a:ea typeface="굴림" pitchFamily="50" charset="-127"/>
              </a:rPr>
              <a:t>	   expr3;</a:t>
            </a:r>
          </a:p>
          <a:p>
            <a:pPr marL="257175" indent="-257175">
              <a:spcBef>
                <a:spcPct val="20000"/>
              </a:spcBef>
              <a:buClr>
                <a:srgbClr val="FFFF00"/>
              </a:buClr>
              <a:buSzPct val="70000"/>
              <a:defRPr/>
            </a:pPr>
            <a:r>
              <a:rPr lang="en-US" altLang="ko-KR" sz="1050" dirty="0">
                <a:solidFill>
                  <a:srgbClr val="66FFFF"/>
                </a:solidFill>
                <a:effectLst>
                  <a:outerShdw blurRad="38100" dist="38100" dir="2700000" algn="tl">
                    <a:srgbClr val="000000"/>
                  </a:outerShdw>
                </a:effectLst>
                <a:latin typeface="Arial" pitchFamily="34" charset="0"/>
                <a:ea typeface="굴림" pitchFamily="50" charset="-127"/>
              </a:rPr>
              <a:t>	   </a:t>
            </a:r>
            <a:r>
              <a:rPr lang="en-US" altLang="ko-KR" sz="1050" dirty="0" err="1">
                <a:solidFill>
                  <a:srgbClr val="66FFFF"/>
                </a:solidFill>
                <a:effectLst>
                  <a:outerShdw blurRad="38100" dist="38100" dir="2700000" algn="tl">
                    <a:srgbClr val="000000"/>
                  </a:outerShdw>
                </a:effectLst>
                <a:latin typeface="Arial" pitchFamily="34" charset="0"/>
                <a:ea typeface="굴림" pitchFamily="50" charset="-127"/>
              </a:rPr>
              <a:t>goto</a:t>
            </a:r>
            <a:r>
              <a:rPr lang="en-US" altLang="ko-KR" sz="1050" dirty="0">
                <a:solidFill>
                  <a:srgbClr val="66FFFF"/>
                </a:solidFill>
                <a:effectLst>
                  <a:outerShdw blurRad="38100" dist="38100" dir="2700000" algn="tl">
                    <a:srgbClr val="000000"/>
                  </a:outerShdw>
                </a:effectLst>
                <a:latin typeface="Arial" pitchFamily="34" charset="0"/>
                <a:ea typeface="굴림" pitchFamily="50" charset="-127"/>
              </a:rPr>
              <a:t> loop</a:t>
            </a:r>
          </a:p>
          <a:p>
            <a:pPr marL="257175" indent="-257175">
              <a:spcBef>
                <a:spcPct val="20000"/>
              </a:spcBef>
              <a:buClr>
                <a:srgbClr val="FFFF00"/>
              </a:buClr>
              <a:buSzPct val="70000"/>
              <a:defRPr/>
            </a:pPr>
            <a:r>
              <a:rPr lang="en-US" altLang="ko-KR" sz="1050" dirty="0">
                <a:solidFill>
                  <a:srgbClr val="66FFFF"/>
                </a:solidFill>
                <a:effectLst>
                  <a:outerShdw blurRad="38100" dist="38100" dir="2700000" algn="tl">
                    <a:srgbClr val="000000"/>
                  </a:outerShdw>
                </a:effectLst>
                <a:latin typeface="Arial" pitchFamily="34" charset="0"/>
                <a:ea typeface="굴림" pitchFamily="50" charset="-127"/>
              </a:rPr>
              <a:t>out:   …</a:t>
            </a:r>
            <a:endParaRPr lang="en-US" sz="1050" dirty="0">
              <a:solidFill>
                <a:srgbClr val="66FFFF"/>
              </a:solidFill>
              <a:effectLst>
                <a:outerShdw blurRad="38100" dist="38100" dir="2700000" algn="tl">
                  <a:srgbClr val="000000"/>
                </a:outerShdw>
              </a:effectLst>
              <a:latin typeface="Arial" pitchFamily="34" charset="0"/>
            </a:endParaRPr>
          </a:p>
        </p:txBody>
      </p:sp>
      <p:sp>
        <p:nvSpPr>
          <p:cNvPr id="7" name="AutoShape 7"/>
          <p:cNvSpPr>
            <a:spLocks noChangeArrowheads="1"/>
          </p:cNvSpPr>
          <p:nvPr/>
        </p:nvSpPr>
        <p:spPr bwMode="auto">
          <a:xfrm rot="-5400000">
            <a:off x="4471988" y="3100388"/>
            <a:ext cx="171450" cy="257175"/>
          </a:xfrm>
          <a:prstGeom prst="downArrow">
            <a:avLst>
              <a:gd name="adj1" fmla="val 54630"/>
              <a:gd name="adj2" fmla="val 66667"/>
            </a:avLst>
          </a:prstGeom>
          <a:solidFill>
            <a:schemeClr val="accent2"/>
          </a:solidFill>
          <a:ln w="9525" algn="ctr">
            <a:solidFill>
              <a:schemeClr val="tx1"/>
            </a:solidFill>
            <a:miter lim="800000"/>
            <a:headEnd/>
            <a:tailEnd/>
          </a:ln>
        </p:spPr>
        <p:txBody>
          <a:bodyPr wrap="none" anchor="ctr"/>
          <a:lstStyle/>
          <a:p>
            <a:endParaRPr lang="tr-TR" sz="1350"/>
          </a:p>
        </p:txBody>
      </p:sp>
      <p:sp>
        <p:nvSpPr>
          <p:cNvPr id="8" name="Rectangle 8"/>
          <p:cNvSpPr>
            <a:spLocks noChangeArrowheads="1"/>
          </p:cNvSpPr>
          <p:nvPr/>
        </p:nvSpPr>
        <p:spPr bwMode="auto">
          <a:xfrm>
            <a:off x="2628900" y="1257300"/>
            <a:ext cx="3371850" cy="2486025"/>
          </a:xfrm>
          <a:prstGeom prst="rect">
            <a:avLst/>
          </a:prstGeom>
          <a:noFill/>
          <a:ln w="9525" algn="ctr">
            <a:solidFill>
              <a:srgbClr val="969696"/>
            </a:solidFill>
            <a:miter lim="800000"/>
            <a:headEnd/>
            <a:tailEnd/>
          </a:ln>
          <a:effectLst>
            <a:glow rad="63500">
              <a:schemeClr val="accent2">
                <a:satMod val="175000"/>
                <a:alpha val="40000"/>
              </a:schemeClr>
            </a:glow>
          </a:effectLst>
        </p:spPr>
        <p:txBody>
          <a:bodyPr wrap="none" anchor="ctr"/>
          <a:lstStyle/>
          <a:p>
            <a:pPr>
              <a:defRPr/>
            </a:pPr>
            <a:endParaRPr lang="tr-TR" sz="1350" b="1" dirty="0"/>
          </a:p>
        </p:txBody>
      </p:sp>
      <p:grpSp>
        <p:nvGrpSpPr>
          <p:cNvPr id="2" name="Group 17"/>
          <p:cNvGrpSpPr>
            <a:grpSpLocks/>
          </p:cNvGrpSpPr>
          <p:nvPr/>
        </p:nvGrpSpPr>
        <p:grpSpPr bwMode="auto">
          <a:xfrm>
            <a:off x="3400425" y="2015728"/>
            <a:ext cx="1028700" cy="270272"/>
            <a:chOff x="3528" y="2509"/>
            <a:chExt cx="864" cy="227"/>
          </a:xfrm>
        </p:grpSpPr>
        <p:sp>
          <p:nvSpPr>
            <p:cNvPr id="99346" name="AutoShape 10"/>
            <p:cNvSpPr>
              <a:spLocks noChangeArrowheads="1"/>
            </p:cNvSpPr>
            <p:nvPr/>
          </p:nvSpPr>
          <p:spPr bwMode="auto">
            <a:xfrm rot="5400000">
              <a:off x="3517" y="2520"/>
              <a:ext cx="227" cy="205"/>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30 w 21600"/>
                <a:gd name="T13" fmla="*/ 4636 h 21600"/>
                <a:gd name="T14" fmla="*/ 16271 w 21600"/>
                <a:gd name="T15" fmla="*/ 16964 h 21600"/>
              </a:gdLst>
              <a:ahLst/>
              <a:cxnLst>
                <a:cxn ang="T8">
                  <a:pos x="T0" y="T1"/>
                </a:cxn>
                <a:cxn ang="T9">
                  <a:pos x="T2" y="T3"/>
                </a:cxn>
                <a:cxn ang="T10">
                  <a:pos x="T4" y="T5"/>
                </a:cxn>
                <a:cxn ang="T11">
                  <a:pos x="T6" y="T7"/>
                </a:cxn>
              </a:cxnLst>
              <a:rect l="T12" t="T13" r="T14" b="T15"/>
              <a:pathLst>
                <a:path w="21600" h="21600">
                  <a:moveTo>
                    <a:pt x="12274" y="0"/>
                  </a:moveTo>
                  <a:lnTo>
                    <a:pt x="12274" y="4636"/>
                  </a:lnTo>
                  <a:lnTo>
                    <a:pt x="3375" y="4636"/>
                  </a:lnTo>
                  <a:lnTo>
                    <a:pt x="3375" y="16964"/>
                  </a:lnTo>
                  <a:lnTo>
                    <a:pt x="12274" y="16964"/>
                  </a:lnTo>
                  <a:lnTo>
                    <a:pt x="12274" y="21600"/>
                  </a:lnTo>
                  <a:lnTo>
                    <a:pt x="21600" y="10800"/>
                  </a:lnTo>
                  <a:close/>
                </a:path>
                <a:path w="21600" h="21600">
                  <a:moveTo>
                    <a:pt x="1350" y="4636"/>
                  </a:moveTo>
                  <a:lnTo>
                    <a:pt x="1350" y="16964"/>
                  </a:lnTo>
                  <a:lnTo>
                    <a:pt x="2700" y="16964"/>
                  </a:lnTo>
                  <a:lnTo>
                    <a:pt x="2700" y="4636"/>
                  </a:lnTo>
                  <a:close/>
                </a:path>
                <a:path w="21600" h="21600">
                  <a:moveTo>
                    <a:pt x="0" y="4636"/>
                  </a:moveTo>
                  <a:lnTo>
                    <a:pt x="0" y="16964"/>
                  </a:lnTo>
                  <a:lnTo>
                    <a:pt x="675" y="16964"/>
                  </a:lnTo>
                  <a:lnTo>
                    <a:pt x="675" y="4636"/>
                  </a:lnTo>
                  <a:close/>
                </a:path>
              </a:pathLst>
            </a:custGeom>
            <a:solidFill>
              <a:schemeClr val="accent1"/>
            </a:solidFill>
            <a:ln w="9525" algn="ctr">
              <a:solidFill>
                <a:schemeClr val="tx1"/>
              </a:solidFill>
              <a:miter lim="800000"/>
              <a:headEnd/>
              <a:tailEnd/>
            </a:ln>
            <a:scene3d>
              <a:camera prst="orthographicFront"/>
              <a:lightRig rig="threePt" dir="t"/>
            </a:scene3d>
            <a:sp3d>
              <a:bevelT prst="angle"/>
            </a:sp3d>
          </p:spPr>
          <p:txBody>
            <a:bodyPr wrap="none" anchor="ctr"/>
            <a:lstStyle/>
            <a:p>
              <a:endParaRPr lang="tr-TR" sz="1350"/>
            </a:p>
          </p:txBody>
        </p:sp>
        <p:sp>
          <p:nvSpPr>
            <p:cNvPr id="11" name="Rectangle 12"/>
            <p:cNvSpPr>
              <a:spLocks noChangeArrowheads="1"/>
            </p:cNvSpPr>
            <p:nvPr/>
          </p:nvSpPr>
          <p:spPr bwMode="auto">
            <a:xfrm>
              <a:off x="3733" y="2509"/>
              <a:ext cx="659" cy="213"/>
            </a:xfrm>
            <a:prstGeom prst="rect">
              <a:avLst/>
            </a:prstGeom>
            <a:noFill/>
            <a:ln w="9525" algn="ctr">
              <a:noFill/>
              <a:miter lim="800000"/>
              <a:headEnd/>
              <a:tailEnd/>
            </a:ln>
            <a:effectLst/>
            <a:scene3d>
              <a:camera prst="orthographicFront"/>
              <a:lightRig rig="threePt" dir="t"/>
            </a:scene3d>
            <a:sp3d>
              <a:bevelT prst="angle"/>
            </a:sp3d>
          </p:spPr>
          <p:txBody>
            <a:bodyPr>
              <a:spAutoFit/>
            </a:bodyPr>
            <a:lstStyle/>
            <a:p>
              <a:pPr>
                <a:defRPr/>
              </a:pPr>
              <a:r>
                <a:rPr lang="tr-TR" altLang="ko-KR" sz="1050" b="1" i="1" dirty="0">
                  <a:solidFill>
                    <a:srgbClr val="7030A0"/>
                  </a:solidFill>
                  <a:effectLst>
                    <a:outerShdw blurRad="38100" dist="38100" dir="2700000" algn="tl">
                      <a:srgbClr val="000000"/>
                    </a:outerShdw>
                  </a:effectLst>
                  <a:ea typeface="굴림" pitchFamily="50" charset="-127"/>
                </a:rPr>
                <a:t>Çevirici</a:t>
              </a:r>
              <a:endParaRPr lang="en-US" sz="1050" b="1" i="1" dirty="0">
                <a:solidFill>
                  <a:srgbClr val="7030A0"/>
                </a:solidFill>
                <a:effectLst>
                  <a:outerShdw blurRad="38100" dist="38100" dir="2700000" algn="tl">
                    <a:srgbClr val="000000"/>
                  </a:outerShdw>
                </a:effectLst>
              </a:endParaRPr>
            </a:p>
          </p:txBody>
        </p:sp>
      </p:grpSp>
      <p:grpSp>
        <p:nvGrpSpPr>
          <p:cNvPr id="3" name="Group 18"/>
          <p:cNvGrpSpPr>
            <a:grpSpLocks/>
          </p:cNvGrpSpPr>
          <p:nvPr/>
        </p:nvGrpSpPr>
        <p:grpSpPr bwMode="auto">
          <a:xfrm>
            <a:off x="4801791" y="3086096"/>
            <a:ext cx="970359" cy="415528"/>
            <a:chOff x="4705" y="3408"/>
            <a:chExt cx="815" cy="349"/>
          </a:xfrm>
        </p:grpSpPr>
        <p:sp>
          <p:nvSpPr>
            <p:cNvPr id="13" name="Rectangle 11"/>
            <p:cNvSpPr>
              <a:spLocks noChangeArrowheads="1"/>
            </p:cNvSpPr>
            <p:nvPr/>
          </p:nvSpPr>
          <p:spPr bwMode="auto">
            <a:xfrm>
              <a:off x="4800" y="3408"/>
              <a:ext cx="720" cy="349"/>
            </a:xfrm>
            <a:prstGeom prst="rect">
              <a:avLst/>
            </a:prstGeom>
            <a:noFill/>
            <a:ln w="9525" algn="ctr">
              <a:noFill/>
              <a:miter lim="800000"/>
              <a:headEnd/>
              <a:tailEnd/>
            </a:ln>
            <a:effectLst/>
          </p:spPr>
          <p:txBody>
            <a:bodyPr>
              <a:spAutoFit/>
            </a:bodyPr>
            <a:lstStyle/>
            <a:p>
              <a:pPr>
                <a:defRPr/>
              </a:pPr>
              <a:r>
                <a:rPr lang="tr-TR" altLang="ko-KR" sz="1050" b="1" i="1" dirty="0">
                  <a:solidFill>
                    <a:srgbClr val="7030A0"/>
                  </a:solidFill>
                  <a:effectLst>
                    <a:outerShdw blurRad="38100" dist="38100" dir="2700000" algn="tl">
                      <a:srgbClr val="000000"/>
                    </a:outerShdw>
                  </a:effectLst>
                  <a:ea typeface="굴림" pitchFamily="50" charset="-127"/>
                </a:rPr>
                <a:t>Sanal Makine</a:t>
              </a:r>
              <a:endParaRPr lang="en-US" sz="1050" b="1" i="1" dirty="0">
                <a:solidFill>
                  <a:srgbClr val="7030A0"/>
                </a:solidFill>
                <a:effectLst>
                  <a:outerShdw blurRad="38100" dist="38100" dir="2700000" algn="tl">
                    <a:srgbClr val="000000"/>
                  </a:outerShdw>
                </a:effectLst>
              </a:endParaRPr>
            </a:p>
          </p:txBody>
        </p:sp>
        <p:sp>
          <p:nvSpPr>
            <p:cNvPr id="99345" name="Oval 13"/>
            <p:cNvSpPr>
              <a:spLocks noChangeArrowheads="1"/>
            </p:cNvSpPr>
            <p:nvPr/>
          </p:nvSpPr>
          <p:spPr bwMode="auto">
            <a:xfrm>
              <a:off x="4705" y="3408"/>
              <a:ext cx="720" cy="326"/>
            </a:xfrm>
            <a:prstGeom prst="ellipse">
              <a:avLst/>
            </a:prstGeom>
            <a:noFill/>
            <a:ln w="12700" algn="ctr">
              <a:solidFill>
                <a:schemeClr val="tx1"/>
              </a:solidFill>
              <a:round/>
              <a:headEnd/>
              <a:tailEnd/>
            </a:ln>
          </p:spPr>
          <p:txBody>
            <a:bodyPr wrap="none" anchor="ctr"/>
            <a:lstStyle/>
            <a:p>
              <a:endParaRPr lang="tr-TR" sz="1350"/>
            </a:p>
          </p:txBody>
        </p:sp>
      </p:grpSp>
      <p:grpSp>
        <p:nvGrpSpPr>
          <p:cNvPr id="9" name="Group 19"/>
          <p:cNvGrpSpPr>
            <a:grpSpLocks/>
          </p:cNvGrpSpPr>
          <p:nvPr/>
        </p:nvGrpSpPr>
        <p:grpSpPr bwMode="auto">
          <a:xfrm>
            <a:off x="4801791" y="1621632"/>
            <a:ext cx="1256109" cy="1464469"/>
            <a:chOff x="4705" y="2178"/>
            <a:chExt cx="1055" cy="1230"/>
          </a:xfrm>
        </p:grpSpPr>
        <p:sp>
          <p:nvSpPr>
            <p:cNvPr id="99341" name="Line 14"/>
            <p:cNvSpPr>
              <a:spLocks noChangeShapeType="1"/>
            </p:cNvSpPr>
            <p:nvPr/>
          </p:nvSpPr>
          <p:spPr bwMode="auto">
            <a:xfrm flipV="1">
              <a:off x="5040" y="2376"/>
              <a:ext cx="0" cy="1032"/>
            </a:xfrm>
            <a:prstGeom prst="line">
              <a:avLst/>
            </a:prstGeom>
            <a:noFill/>
            <a:ln w="9525">
              <a:solidFill>
                <a:schemeClr val="tx1"/>
              </a:solidFill>
              <a:round/>
              <a:headEnd/>
              <a:tailEnd type="triangle" w="med" len="med"/>
            </a:ln>
          </p:spPr>
          <p:txBody>
            <a:bodyPr wrap="none" anchor="ctr"/>
            <a:lstStyle/>
            <a:p>
              <a:endParaRPr lang="tr-TR" sz="1350"/>
            </a:p>
          </p:txBody>
        </p:sp>
        <p:sp>
          <p:nvSpPr>
            <p:cNvPr id="17" name="Rectangle 15"/>
            <p:cNvSpPr>
              <a:spLocks noChangeArrowheads="1"/>
            </p:cNvSpPr>
            <p:nvPr/>
          </p:nvSpPr>
          <p:spPr bwMode="auto">
            <a:xfrm>
              <a:off x="5040" y="2845"/>
              <a:ext cx="720" cy="427"/>
            </a:xfrm>
            <a:prstGeom prst="rect">
              <a:avLst/>
            </a:prstGeom>
            <a:noFill/>
            <a:ln w="9525" algn="ctr">
              <a:noFill/>
              <a:miter lim="800000"/>
              <a:headEnd/>
              <a:tailEnd/>
            </a:ln>
            <a:effectLst/>
          </p:spPr>
          <p:txBody>
            <a:bodyPr wrap="square">
              <a:spAutoFit/>
            </a:bodyPr>
            <a:lstStyle/>
            <a:p>
              <a:r>
                <a:rPr lang="tr-TR" altLang="ko-KR" sz="900" b="1" dirty="0">
                  <a:effectLst>
                    <a:outerShdw blurRad="38100" dist="38100" dir="2700000" algn="tl">
                      <a:srgbClr val="C0C0C0"/>
                    </a:outerShdw>
                  </a:effectLst>
                  <a:ea typeface="굴림" pitchFamily="50" charset="-127"/>
                </a:rPr>
                <a:t>Durum</a:t>
              </a:r>
            </a:p>
            <a:p>
              <a:r>
                <a:rPr lang="tr-TR" sz="900" b="1" dirty="0">
                  <a:effectLst>
                    <a:outerShdw blurRad="38100" dist="38100" dir="2700000" algn="tl">
                      <a:srgbClr val="C0C0C0"/>
                    </a:outerShdw>
                  </a:effectLst>
                </a:rPr>
                <a:t>değişiklikleri</a:t>
              </a:r>
              <a:endParaRPr lang="en-US" sz="900" b="1" dirty="0">
                <a:effectLst>
                  <a:outerShdw blurRad="38100" dist="38100" dir="2700000" algn="tl">
                    <a:srgbClr val="C0C0C0"/>
                  </a:outerShdw>
                </a:effectLst>
              </a:endParaRPr>
            </a:p>
          </p:txBody>
        </p:sp>
        <p:sp>
          <p:nvSpPr>
            <p:cNvPr id="18" name="Rectangle 16"/>
            <p:cNvSpPr>
              <a:spLocks noChangeArrowheads="1"/>
            </p:cNvSpPr>
            <p:nvPr/>
          </p:nvSpPr>
          <p:spPr bwMode="auto">
            <a:xfrm>
              <a:off x="4705" y="2178"/>
              <a:ext cx="863" cy="194"/>
            </a:xfrm>
            <a:prstGeom prst="rect">
              <a:avLst/>
            </a:prstGeom>
            <a:noFill/>
            <a:ln w="9525" algn="ctr">
              <a:noFill/>
              <a:miter lim="800000"/>
              <a:headEnd/>
              <a:tailEnd/>
            </a:ln>
            <a:effectLst/>
          </p:spPr>
          <p:txBody>
            <a:bodyPr wrap="square">
              <a:spAutoFit/>
            </a:bodyPr>
            <a:lstStyle/>
            <a:p>
              <a:pPr>
                <a:defRPr/>
              </a:pPr>
              <a:r>
                <a:rPr lang="tr-TR" altLang="ko-KR" sz="900" b="1" dirty="0">
                  <a:solidFill>
                    <a:srgbClr val="7030A0"/>
                  </a:solidFill>
                  <a:effectLst>
                    <a:outerShdw blurRad="38100" dist="38100" dir="2700000" algn="tl">
                      <a:srgbClr val="000000"/>
                    </a:outerShdw>
                  </a:effectLst>
                  <a:ea typeface="굴림" pitchFamily="50" charset="-127"/>
                </a:rPr>
                <a:t>İfadenin anlamı</a:t>
              </a:r>
              <a:endParaRPr lang="en-US" sz="900" b="1" dirty="0">
                <a:solidFill>
                  <a:srgbClr val="7030A0"/>
                </a:solidFill>
                <a:effectLst>
                  <a:outerShdw blurRad="38100" dist="38100" dir="2700000" algn="tl">
                    <a:srgbClr val="000000"/>
                  </a:outerShdw>
                </a:effectLst>
              </a:endParaRPr>
            </a:p>
          </p:txBody>
        </p:sp>
      </p:grpSp>
    </p:spTree>
    <p:extLst>
      <p:ext uri="{BB962C8B-B14F-4D97-AF65-F5344CB8AC3E}">
        <p14:creationId xmlns:p14="http://schemas.microsoft.com/office/powerpoint/2010/main" val="743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1"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slide(fromTop)">
                                      <p:cBhvr>
                                        <p:cTn id="15" dur="500"/>
                                        <p:tgtEl>
                                          <p:spTgt spid="2"/>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slide(fromLeft)">
                                      <p:cBhvr>
                                        <p:cTn id="24" dur="500"/>
                                        <p:tgtEl>
                                          <p:spTgt spid="7"/>
                                        </p:tgtEl>
                                      </p:cBhvr>
                                    </p:animEffect>
                                  </p:childTnLst>
                                </p:cTn>
                              </p:par>
                            </p:childTnLst>
                          </p:cTn>
                        </p:par>
                        <p:par>
                          <p:cTn id="25" fill="hold">
                            <p:stCondLst>
                              <p:cond delay="500"/>
                            </p:stCondLst>
                            <p:childTnLst>
                              <p:par>
                                <p:cTn id="26" presetID="9" presetClass="entr" presetSubtype="0"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dissolve">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1600200" y="285750"/>
            <a:ext cx="6400800" cy="857250"/>
          </a:xfrm>
        </p:spPr>
        <p:txBody>
          <a:bodyPr/>
          <a:lstStyle/>
          <a:p>
            <a:pPr eaLnBrk="1" hangingPunct="1"/>
            <a:r>
              <a:rPr lang="tr-TR" smtClean="0"/>
              <a:t>b) Kurala Dayalı (</a:t>
            </a:r>
            <a:r>
              <a:rPr lang="en-US" smtClean="0"/>
              <a:t>Axiomatic</a:t>
            </a:r>
            <a:r>
              <a:rPr lang="tr-TR" smtClean="0"/>
              <a:t>)</a:t>
            </a:r>
            <a:r>
              <a:rPr lang="en-US" smtClean="0"/>
              <a:t> Semanti</a:t>
            </a:r>
            <a:r>
              <a:rPr lang="tr-TR" smtClean="0"/>
              <a:t>k</a:t>
            </a:r>
            <a:endParaRPr lang="en-US" smtClean="0"/>
          </a:p>
        </p:txBody>
      </p:sp>
      <p:sp>
        <p:nvSpPr>
          <p:cNvPr id="100355" name="Rectangle 3"/>
          <p:cNvSpPr>
            <a:spLocks noGrp="1" noChangeArrowheads="1"/>
          </p:cNvSpPr>
          <p:nvPr>
            <p:ph type="body" idx="1"/>
          </p:nvPr>
        </p:nvSpPr>
        <p:spPr/>
        <p:txBody>
          <a:bodyPr/>
          <a:lstStyle/>
          <a:p>
            <a:pPr eaLnBrk="1" hangingPunct="1"/>
            <a:r>
              <a:rPr lang="tr-TR" smtClean="0"/>
              <a:t>Biçimsel mantığa dayalıdır</a:t>
            </a:r>
            <a:r>
              <a:rPr lang="en-US" smtClean="0"/>
              <a:t> (predicate calculus)</a:t>
            </a:r>
          </a:p>
          <a:p>
            <a:pPr eaLnBrk="1" hangingPunct="1"/>
            <a:r>
              <a:rPr lang="tr-TR" smtClean="0"/>
              <a:t>Orijinal amaç</a:t>
            </a:r>
            <a:r>
              <a:rPr lang="en-US" smtClean="0"/>
              <a:t>: </a:t>
            </a:r>
            <a:r>
              <a:rPr lang="tr-TR" smtClean="0"/>
              <a:t>Biçimsel </a:t>
            </a:r>
            <a:r>
              <a:rPr lang="en-US" smtClean="0"/>
              <a:t>program </a:t>
            </a:r>
            <a:r>
              <a:rPr lang="tr-TR" smtClean="0"/>
              <a:t>doğrulaması</a:t>
            </a:r>
            <a:endParaRPr lang="en-US" smtClean="0"/>
          </a:p>
          <a:p>
            <a:pPr eaLnBrk="1" hangingPunct="1"/>
            <a:r>
              <a:rPr lang="tr-TR" smtClean="0"/>
              <a:t>Yaklaşım</a:t>
            </a:r>
            <a:r>
              <a:rPr lang="en-US" smtClean="0"/>
              <a:t>: </a:t>
            </a:r>
            <a:r>
              <a:rPr lang="tr-TR" smtClean="0"/>
              <a:t>Dildeki her bir ifade tipi için aksiyomlar veya çıkarsama kuralları</a:t>
            </a:r>
            <a:r>
              <a:rPr lang="en-US" smtClean="0"/>
              <a:t> </a:t>
            </a:r>
            <a:r>
              <a:rPr lang="tr-TR" smtClean="0"/>
              <a:t> tanımlamak </a:t>
            </a:r>
            <a:r>
              <a:rPr lang="en-US" smtClean="0"/>
              <a:t>(</a:t>
            </a:r>
            <a:r>
              <a:rPr lang="tr-TR" smtClean="0"/>
              <a:t>deyimlerin (</a:t>
            </a:r>
            <a:r>
              <a:rPr lang="en-US" smtClean="0"/>
              <a:t>expressions</a:t>
            </a:r>
            <a:r>
              <a:rPr lang="tr-TR" smtClean="0"/>
              <a:t>) diğer deyimlere dönüştürülmesine imkan sağlamak için</a:t>
            </a:r>
            <a:r>
              <a:rPr lang="en-US" smtClean="0"/>
              <a:t>)</a:t>
            </a:r>
          </a:p>
          <a:p>
            <a:pPr eaLnBrk="1" hangingPunct="1"/>
            <a:r>
              <a:rPr lang="tr-TR" smtClean="0"/>
              <a:t>Deyimlere</a:t>
            </a:r>
            <a:r>
              <a:rPr lang="en-US" smtClean="0"/>
              <a:t> </a:t>
            </a:r>
            <a:r>
              <a:rPr lang="tr-TR" smtClean="0">
                <a:solidFill>
                  <a:srgbClr val="0000FF"/>
                </a:solidFill>
              </a:rPr>
              <a:t>iddia </a:t>
            </a:r>
            <a:r>
              <a:rPr lang="tr-TR" smtClean="0">
                <a:solidFill>
                  <a:srgbClr val="3333FF"/>
                </a:solidFill>
              </a:rPr>
              <a:t>(</a:t>
            </a:r>
            <a:r>
              <a:rPr lang="en-US" smtClean="0">
                <a:solidFill>
                  <a:schemeClr val="accent2"/>
                </a:solidFill>
              </a:rPr>
              <a:t>assertions</a:t>
            </a:r>
            <a:r>
              <a:rPr lang="tr-TR" smtClean="0">
                <a:solidFill>
                  <a:schemeClr val="accent2"/>
                </a:solidFill>
              </a:rPr>
              <a:t>) </a:t>
            </a:r>
            <a:r>
              <a:rPr lang="tr-TR" smtClean="0"/>
              <a:t>adı verilir</a:t>
            </a:r>
            <a:endParaRPr lang="en-US" smtClean="0"/>
          </a:p>
          <a:p>
            <a:pPr lvl="1" eaLnBrk="1" hangingPunct="1"/>
            <a:endParaRPr lang="en-US" smtClean="0"/>
          </a:p>
        </p:txBody>
      </p:sp>
      <p:sp>
        <p:nvSpPr>
          <p:cNvPr id="6" name="5 Slayt Numarası Yer Tutucusu"/>
          <p:cNvSpPr>
            <a:spLocks noGrp="1"/>
          </p:cNvSpPr>
          <p:nvPr>
            <p:ph type="sldNum" sz="quarter" idx="11"/>
          </p:nvPr>
        </p:nvSpPr>
        <p:spPr/>
        <p:txBody>
          <a:bodyPr/>
          <a:lstStyle/>
          <a:p>
            <a:pPr>
              <a:defRPr/>
            </a:pPr>
            <a:fld id="{C10D642B-5852-4720-A353-0C144A546069}" type="slidenum">
              <a:rPr lang="en-US"/>
              <a:pPr>
                <a:defRPr/>
              </a:pPr>
              <a:t>79</a:t>
            </a:fld>
            <a:endParaRPr lang="en-US" dirty="0"/>
          </a:p>
        </p:txBody>
      </p:sp>
    </p:spTree>
    <p:extLst>
      <p:ext uri="{BB962C8B-B14F-4D97-AF65-F5344CB8AC3E}">
        <p14:creationId xmlns:p14="http://schemas.microsoft.com/office/powerpoint/2010/main" val="2064517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600200" y="114300"/>
            <a:ext cx="6115050" cy="857250"/>
          </a:xfrm>
        </p:spPr>
        <p:txBody>
          <a:bodyPr/>
          <a:lstStyle/>
          <a:p>
            <a:r>
              <a:rPr lang="tr-TR" sz="2400"/>
              <a:t>Soyut Sözdizim</a:t>
            </a:r>
            <a:endParaRPr lang="en-US" sz="2400"/>
          </a:p>
        </p:txBody>
      </p:sp>
      <p:sp>
        <p:nvSpPr>
          <p:cNvPr id="14339" name="Rectangle 3"/>
          <p:cNvSpPr>
            <a:spLocks noGrp="1" noChangeArrowheads="1"/>
          </p:cNvSpPr>
          <p:nvPr>
            <p:ph type="body" idx="1"/>
          </p:nvPr>
        </p:nvSpPr>
        <p:spPr>
          <a:xfrm>
            <a:off x="1543050" y="1085850"/>
            <a:ext cx="6106716" cy="3657600"/>
          </a:xfrm>
        </p:spPr>
        <p:txBody>
          <a:bodyPr/>
          <a:lstStyle/>
          <a:p>
            <a:pPr>
              <a:lnSpc>
                <a:spcPct val="90000"/>
              </a:lnSpc>
              <a:buFontTx/>
              <a:buNone/>
            </a:pPr>
            <a:r>
              <a:rPr lang="tr-TR" sz="1800" b="1"/>
              <a:t>	Soyut Sözdizim Ağaçları</a:t>
            </a:r>
          </a:p>
          <a:p>
            <a:pPr>
              <a:lnSpc>
                <a:spcPct val="90000"/>
              </a:lnSpc>
            </a:pPr>
            <a:r>
              <a:rPr lang="tr-TR" sz="1800"/>
              <a:t>Bir ifadedeki işlemci/işlenen yapısını gösteren ağaçlara </a:t>
            </a:r>
            <a:r>
              <a:rPr lang="tr-TR" sz="1800" b="1"/>
              <a:t>soyut sözdizim ağaçları</a:t>
            </a:r>
            <a:r>
              <a:rPr lang="tr-TR" sz="1800"/>
              <a:t> adı verilir. </a:t>
            </a:r>
          </a:p>
          <a:p>
            <a:pPr>
              <a:lnSpc>
                <a:spcPct val="90000"/>
              </a:lnSpc>
            </a:pPr>
            <a:r>
              <a:rPr lang="tr-TR" sz="1800"/>
              <a:t>Soyut sözdizim ağaçları, bir ifadenin yazıldığı gösterimden bağımsız olarak sözdizimsel yapısını gösterebilmeleri nedeniyle bu şekilde isimlendirilirler.</a:t>
            </a:r>
          </a:p>
          <a:p>
            <a:pPr>
              <a:lnSpc>
                <a:spcPct val="90000"/>
              </a:lnSpc>
            </a:pPr>
            <a:endParaRPr lang="tr-TR" sz="1800"/>
          </a:p>
          <a:p>
            <a:pPr>
              <a:lnSpc>
                <a:spcPct val="90000"/>
              </a:lnSpc>
            </a:pPr>
            <a:r>
              <a:rPr lang="en-US" sz="1800"/>
              <a:t>Soyut sözdizim ağaçları, uygun işlemcilerin geliştirilmesiyle diğer yapılar için de genişletilebilir. </a:t>
            </a:r>
          </a:p>
          <a:p>
            <a:pPr>
              <a:lnSpc>
                <a:spcPct val="90000"/>
              </a:lnSpc>
            </a:pPr>
            <a:r>
              <a:rPr lang="en-US" sz="1800"/>
              <a:t>Örneğin</a:t>
            </a:r>
          </a:p>
          <a:p>
            <a:pPr>
              <a:lnSpc>
                <a:spcPct val="90000"/>
              </a:lnSpc>
            </a:pPr>
            <a:r>
              <a:rPr lang="en-US" sz="1800" b="1"/>
              <a:t>if</a:t>
            </a:r>
            <a:r>
              <a:rPr lang="en-US" sz="1800"/>
              <a:t> a </a:t>
            </a:r>
            <a:r>
              <a:rPr lang="tr-TR" sz="1800"/>
              <a:t>&lt;=</a:t>
            </a:r>
            <a:r>
              <a:rPr lang="en-US" sz="1800"/>
              <a:t> b </a:t>
            </a:r>
            <a:r>
              <a:rPr lang="en-US" sz="1800" b="1"/>
              <a:t>then</a:t>
            </a:r>
            <a:r>
              <a:rPr lang="en-US" sz="1800"/>
              <a:t> a </a:t>
            </a:r>
            <a:r>
              <a:rPr lang="en-US" sz="1800" b="1"/>
              <a:t>else</a:t>
            </a:r>
            <a:r>
              <a:rPr lang="en-US" sz="1800"/>
              <a:t> b</a:t>
            </a:r>
          </a:p>
        </p:txBody>
      </p:sp>
      <p:pic>
        <p:nvPicPr>
          <p:cNvPr id="73730"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686300" y="3943350"/>
            <a:ext cx="2052638" cy="1028700"/>
          </a:xfrm>
          <a:prstGeom prst="rect">
            <a:avLst/>
          </a:prstGeom>
          <a:ln>
            <a:noFill/>
          </a:ln>
          <a:effectLst>
            <a:outerShdw blurRad="292100" dist="139700" dir="2700000" algn="tl" rotWithShape="0">
              <a:srgbClr val="333333">
                <a:alpha val="65000"/>
              </a:srgbClr>
            </a:outerShdw>
          </a:effectLst>
        </p:spPr>
      </p:pic>
      <p:sp>
        <p:nvSpPr>
          <p:cNvPr id="6" name="5 Slayt Numarası Yer Tutucusu"/>
          <p:cNvSpPr>
            <a:spLocks noGrp="1"/>
          </p:cNvSpPr>
          <p:nvPr>
            <p:ph type="sldNum" sz="quarter" idx="11"/>
          </p:nvPr>
        </p:nvSpPr>
        <p:spPr/>
        <p:txBody>
          <a:bodyPr/>
          <a:lstStyle/>
          <a:p>
            <a:pPr>
              <a:defRPr/>
            </a:pPr>
            <a:fld id="{F3FABDAE-786A-40E0-9241-95D4836939C8}" type="slidenum">
              <a:rPr lang="en-US"/>
              <a:pPr>
                <a:defRPr/>
              </a:pPr>
              <a:t>8</a:t>
            </a:fld>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1428750" y="285750"/>
            <a:ext cx="6457950" cy="85725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101379" name="Rectangle 3"/>
          <p:cNvSpPr>
            <a:spLocks noGrp="1" noChangeArrowheads="1"/>
          </p:cNvSpPr>
          <p:nvPr>
            <p:ph type="body" idx="1"/>
          </p:nvPr>
        </p:nvSpPr>
        <p:spPr/>
        <p:txBody>
          <a:bodyPr/>
          <a:lstStyle/>
          <a:p>
            <a:pPr eaLnBrk="1" hangingPunct="1"/>
            <a:r>
              <a:rPr lang="tr-TR" smtClean="0"/>
              <a:t>Bir ifadenin önündeki bir</a:t>
            </a:r>
            <a:r>
              <a:rPr lang="en-US" smtClean="0"/>
              <a:t> </a:t>
            </a:r>
            <a:r>
              <a:rPr lang="tr-TR" smtClean="0"/>
              <a:t>iddia (assertion)</a:t>
            </a:r>
            <a:r>
              <a:rPr lang="en-US" smtClean="0"/>
              <a:t> (</a:t>
            </a:r>
            <a:r>
              <a:rPr lang="tr-TR" smtClean="0"/>
              <a:t>bir</a:t>
            </a:r>
            <a:r>
              <a:rPr lang="en-US" smtClean="0"/>
              <a:t> </a:t>
            </a:r>
            <a:r>
              <a:rPr lang="tr-TR" smtClean="0">
                <a:solidFill>
                  <a:srgbClr val="0033CC"/>
                </a:solidFill>
              </a:rPr>
              <a:t>önşart(</a:t>
            </a:r>
            <a:r>
              <a:rPr lang="en-US" smtClean="0">
                <a:solidFill>
                  <a:srgbClr val="0033CC"/>
                </a:solidFill>
              </a:rPr>
              <a:t>precondition</a:t>
            </a:r>
            <a:r>
              <a:rPr lang="tr-TR" smtClean="0">
                <a:solidFill>
                  <a:srgbClr val="0033CC"/>
                </a:solidFill>
              </a:rPr>
              <a:t>)</a:t>
            </a:r>
            <a:r>
              <a:rPr lang="en-US" smtClean="0"/>
              <a:t>)</a:t>
            </a:r>
            <a:r>
              <a:rPr lang="tr-TR" smtClean="0"/>
              <a:t>, çalıştırıldığı zaman değişkenler arasında true olan ilişki ve kısıtları belirtir</a:t>
            </a:r>
            <a:endParaRPr lang="en-US" smtClean="0"/>
          </a:p>
          <a:p>
            <a:pPr eaLnBrk="1" hangingPunct="1"/>
            <a:r>
              <a:rPr lang="tr-TR" smtClean="0"/>
              <a:t>Bir ifadenin arkasından gelen iddiaya </a:t>
            </a:r>
            <a:r>
              <a:rPr lang="tr-TR" smtClean="0">
                <a:solidFill>
                  <a:schemeClr val="accent2"/>
                </a:solidFill>
              </a:rPr>
              <a:t>sonşart (p</a:t>
            </a:r>
            <a:r>
              <a:rPr lang="en-US" smtClean="0">
                <a:solidFill>
                  <a:schemeClr val="accent2"/>
                </a:solidFill>
              </a:rPr>
              <a:t>ostcondition</a:t>
            </a:r>
            <a:r>
              <a:rPr lang="tr-TR" smtClean="0">
                <a:solidFill>
                  <a:schemeClr val="accent2"/>
                </a:solidFill>
              </a:rPr>
              <a:t>) </a:t>
            </a:r>
            <a:r>
              <a:rPr lang="tr-TR" smtClean="0"/>
              <a:t>denir</a:t>
            </a:r>
            <a:endParaRPr lang="en-US" smtClean="0">
              <a:solidFill>
                <a:schemeClr val="accent2"/>
              </a:solidFill>
            </a:endParaRPr>
          </a:p>
          <a:p>
            <a:pPr eaLnBrk="1" hangingPunct="1"/>
            <a:r>
              <a:rPr lang="tr-TR" smtClean="0">
                <a:solidFill>
                  <a:srgbClr val="3333CC"/>
                </a:solidFill>
              </a:rPr>
              <a:t>En zayıf</a:t>
            </a:r>
            <a:r>
              <a:rPr lang="en-US" smtClean="0">
                <a:solidFill>
                  <a:srgbClr val="3333CC"/>
                </a:solidFill>
              </a:rPr>
              <a:t> </a:t>
            </a:r>
            <a:r>
              <a:rPr lang="tr-TR" smtClean="0">
                <a:solidFill>
                  <a:srgbClr val="3333CC"/>
                </a:solidFill>
              </a:rPr>
              <a:t>önşart (</a:t>
            </a:r>
            <a:r>
              <a:rPr lang="en-US" smtClean="0">
                <a:solidFill>
                  <a:schemeClr val="accent2"/>
                </a:solidFill>
              </a:rPr>
              <a:t>weakest precondition</a:t>
            </a:r>
            <a:r>
              <a:rPr lang="tr-TR" smtClean="0">
                <a:solidFill>
                  <a:schemeClr val="accent2"/>
                </a:solidFill>
              </a:rPr>
              <a:t>),</a:t>
            </a:r>
            <a:r>
              <a:rPr lang="en-US" smtClean="0"/>
              <a:t> </a:t>
            </a:r>
            <a:r>
              <a:rPr lang="tr-TR" smtClean="0"/>
              <a:t>sonşartı garanti eden asgari kısıtlayıcı önşarttır</a:t>
            </a:r>
            <a:endParaRPr lang="en-US" smtClean="0"/>
          </a:p>
        </p:txBody>
      </p:sp>
      <p:sp>
        <p:nvSpPr>
          <p:cNvPr id="6" name="5 Slayt Numarası Yer Tutucusu"/>
          <p:cNvSpPr>
            <a:spLocks noGrp="1"/>
          </p:cNvSpPr>
          <p:nvPr>
            <p:ph type="sldNum" sz="quarter" idx="11"/>
          </p:nvPr>
        </p:nvSpPr>
        <p:spPr/>
        <p:txBody>
          <a:bodyPr/>
          <a:lstStyle/>
          <a:p>
            <a:pPr>
              <a:defRPr/>
            </a:pPr>
            <a:fld id="{3C20B358-D5CB-4540-AD83-244DC143590D}" type="slidenum">
              <a:rPr lang="en-US"/>
              <a:pPr>
                <a:defRPr/>
              </a:pPr>
              <a:t>80</a:t>
            </a:fld>
            <a:endParaRPr lang="en-US" dirty="0"/>
          </a:p>
        </p:txBody>
      </p:sp>
    </p:spTree>
    <p:extLst>
      <p:ext uri="{BB962C8B-B14F-4D97-AF65-F5344CB8AC3E}">
        <p14:creationId xmlns:p14="http://schemas.microsoft.com/office/powerpoint/2010/main" val="87651325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428750" y="285750"/>
            <a:ext cx="6572250" cy="85725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102403" name="Rectangle 3"/>
          <p:cNvSpPr>
            <a:spLocks noGrp="1" noChangeArrowheads="1"/>
          </p:cNvSpPr>
          <p:nvPr>
            <p:ph type="body" idx="1"/>
          </p:nvPr>
        </p:nvSpPr>
        <p:spPr/>
        <p:txBody>
          <a:bodyPr/>
          <a:lstStyle/>
          <a:p>
            <a:pPr eaLnBrk="1" hangingPunct="1"/>
            <a:r>
              <a:rPr lang="tr-TR" smtClean="0"/>
              <a:t>Ön-son (</a:t>
            </a:r>
            <a:r>
              <a:rPr lang="en-US" smtClean="0"/>
              <a:t>Pre-post</a:t>
            </a:r>
            <a:r>
              <a:rPr lang="tr-TR" smtClean="0"/>
              <a:t>) biçimi :</a:t>
            </a:r>
          </a:p>
          <a:p>
            <a:pPr eaLnBrk="1" hangingPunct="1">
              <a:buFontTx/>
              <a:buNone/>
            </a:pPr>
            <a:r>
              <a:rPr lang="tr-TR" smtClean="0"/>
              <a:t>		</a:t>
            </a:r>
            <a:r>
              <a:rPr lang="en-US" smtClean="0"/>
              <a:t>  {P} </a:t>
            </a:r>
            <a:r>
              <a:rPr lang="tr-TR" smtClean="0"/>
              <a:t>ifade</a:t>
            </a:r>
            <a:r>
              <a:rPr lang="en-US" smtClean="0"/>
              <a:t> {Q}</a:t>
            </a:r>
          </a:p>
          <a:p>
            <a:pPr eaLnBrk="1" hangingPunct="1"/>
            <a:endParaRPr lang="en-US" smtClean="0"/>
          </a:p>
          <a:p>
            <a:pPr eaLnBrk="1" hangingPunct="1"/>
            <a:r>
              <a:rPr lang="tr-TR" smtClean="0"/>
              <a:t>Bir örnek</a:t>
            </a:r>
            <a:r>
              <a:rPr lang="en-US" smtClean="0"/>
              <a:t>:  a = b + 1  {a &gt; 1}</a:t>
            </a:r>
          </a:p>
          <a:p>
            <a:pPr eaLnBrk="1" hangingPunct="1">
              <a:buFontTx/>
              <a:buNone/>
            </a:pPr>
            <a:r>
              <a:rPr lang="en-US" smtClean="0"/>
              <a:t>      </a:t>
            </a:r>
            <a:r>
              <a:rPr lang="tr-TR" smtClean="0"/>
              <a:t>Mümkün bir önşart</a:t>
            </a:r>
            <a:r>
              <a:rPr lang="en-US" smtClean="0"/>
              <a:t>: {b &gt; 10}</a:t>
            </a:r>
          </a:p>
          <a:p>
            <a:pPr eaLnBrk="1" hangingPunct="1">
              <a:buFontTx/>
              <a:buNone/>
            </a:pPr>
            <a:r>
              <a:rPr lang="en-US" smtClean="0"/>
              <a:t>      </a:t>
            </a:r>
            <a:r>
              <a:rPr lang="tr-TR" smtClean="0"/>
              <a:t>En zayıf önşart</a:t>
            </a:r>
            <a:r>
              <a:rPr lang="en-US" smtClean="0"/>
              <a:t>:        {b &gt; 0}</a:t>
            </a:r>
          </a:p>
        </p:txBody>
      </p:sp>
      <p:sp>
        <p:nvSpPr>
          <p:cNvPr id="6" name="5 Slayt Numarası Yer Tutucusu"/>
          <p:cNvSpPr>
            <a:spLocks noGrp="1"/>
          </p:cNvSpPr>
          <p:nvPr>
            <p:ph type="sldNum" sz="quarter" idx="11"/>
          </p:nvPr>
        </p:nvSpPr>
        <p:spPr/>
        <p:txBody>
          <a:bodyPr/>
          <a:lstStyle/>
          <a:p>
            <a:pPr>
              <a:defRPr/>
            </a:pPr>
            <a:fld id="{3A2C98C2-D4C0-462B-858D-1CF014FD08D6}" type="slidenum">
              <a:rPr lang="en-US"/>
              <a:pPr>
                <a:defRPr/>
              </a:pPr>
              <a:t>81</a:t>
            </a:fld>
            <a:endParaRPr lang="en-US" dirty="0"/>
          </a:p>
        </p:txBody>
      </p:sp>
    </p:spTree>
    <p:extLst>
      <p:ext uri="{BB962C8B-B14F-4D97-AF65-F5344CB8AC3E}">
        <p14:creationId xmlns:p14="http://schemas.microsoft.com/office/powerpoint/2010/main" val="177610247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body" sz="half" idx="1"/>
          </p:nvPr>
        </p:nvSpPr>
        <p:spPr>
          <a:xfrm>
            <a:off x="1543050" y="914400"/>
            <a:ext cx="6400800" cy="3429000"/>
          </a:xfrm>
        </p:spPr>
        <p:txBody>
          <a:bodyPr>
            <a:normAutofit fontScale="92500" lnSpcReduction="20000"/>
          </a:bodyPr>
          <a:lstStyle/>
          <a:p>
            <a:pPr eaLnBrk="1" hangingPunct="1">
              <a:buFontTx/>
              <a:buNone/>
            </a:pPr>
            <a:r>
              <a:rPr lang="tr-TR" sz="1800" dirty="0">
                <a:solidFill>
                  <a:srgbClr val="FF0000"/>
                </a:solidFill>
              </a:rPr>
              <a:t>	Atama ifadeleri</a:t>
            </a:r>
          </a:p>
          <a:p>
            <a:r>
              <a:rPr lang="tr-TR" sz="1800" dirty="0"/>
              <a:t>Önkoşul ve son koşul ifadelerin her ikisi de atama ifadesinin anlamını tam olarak tanımlamamızı sağlar. </a:t>
            </a:r>
          </a:p>
          <a:p>
            <a:r>
              <a:rPr lang="tr-TR" sz="1800" dirty="0"/>
              <a:t>X=E genel bir atama ifadesi ve Q da onun son koşulu olsun. Önkoşul şöyle tanımlanır;</a:t>
            </a:r>
          </a:p>
          <a:p>
            <a:r>
              <a:rPr lang="tr-TR" sz="1800" dirty="0"/>
              <a:t>P={</a:t>
            </a:r>
            <a:r>
              <a:rPr lang="en-US" sz="1800" dirty="0" err="1"/>
              <a:t>Q</a:t>
            </a:r>
            <a:r>
              <a:rPr lang="en-US" sz="1800" baseline="-25000" dirty="0" err="1"/>
              <a:t>x</a:t>
            </a:r>
            <a:r>
              <a:rPr lang="en-US" sz="1800" baseline="-25000" dirty="0"/>
              <a:t>-&gt;E</a:t>
            </a:r>
            <a:r>
              <a:rPr lang="en-US" sz="1800" dirty="0"/>
              <a:t>} </a:t>
            </a:r>
            <a:r>
              <a:rPr lang="tr-TR" sz="1800" dirty="0"/>
              <a:t>yani P, Q olan tüm X </a:t>
            </a:r>
            <a:r>
              <a:rPr lang="tr-TR" sz="1800" dirty="0" err="1"/>
              <a:t>ler</a:t>
            </a:r>
            <a:r>
              <a:rPr lang="tr-TR" sz="1800" dirty="0"/>
              <a:t> E ile değiştirilerek hesaplanır.</a:t>
            </a:r>
          </a:p>
          <a:p>
            <a:pPr eaLnBrk="1" hangingPunct="1">
              <a:buFontTx/>
              <a:buNone/>
            </a:pPr>
            <a:r>
              <a:rPr lang="tr-TR" sz="1800" dirty="0"/>
              <a:t>	</a:t>
            </a:r>
            <a:r>
              <a:rPr lang="en-US" sz="1800" dirty="0"/>
              <a:t>(x = E):</a:t>
            </a:r>
          </a:p>
          <a:p>
            <a:pPr eaLnBrk="1" hangingPunct="1">
              <a:buFontTx/>
              <a:buNone/>
            </a:pPr>
            <a:r>
              <a:rPr lang="en-US" sz="1800" dirty="0"/>
              <a:t>         {</a:t>
            </a:r>
            <a:r>
              <a:rPr lang="en-US" sz="1800" dirty="0" err="1"/>
              <a:t>Q</a:t>
            </a:r>
            <a:r>
              <a:rPr lang="en-US" sz="1800" baseline="-25000" dirty="0" err="1"/>
              <a:t>x</a:t>
            </a:r>
            <a:r>
              <a:rPr lang="en-US" sz="1800" baseline="-25000" dirty="0"/>
              <a:t>-&gt;E</a:t>
            </a:r>
            <a:r>
              <a:rPr lang="en-US" sz="1800" dirty="0"/>
              <a:t>} x = E {Q}</a:t>
            </a:r>
            <a:endParaRPr lang="tr-TR" sz="1800" dirty="0"/>
          </a:p>
          <a:p>
            <a:pPr>
              <a:buFontTx/>
              <a:buNone/>
            </a:pPr>
            <a:r>
              <a:rPr lang="tr-TR" sz="1800" dirty="0"/>
              <a:t>	</a:t>
            </a:r>
            <a:r>
              <a:rPr lang="tr-TR" sz="1800" u="sng" dirty="0"/>
              <a:t>Örnek:</a:t>
            </a:r>
          </a:p>
          <a:p>
            <a:pPr>
              <a:buFontTx/>
              <a:buNone/>
            </a:pPr>
            <a:r>
              <a:rPr lang="tr-TR" sz="1800" dirty="0"/>
              <a:t>	x=2*y-3 {x&gt;25} </a:t>
            </a:r>
            <a:r>
              <a:rPr lang="tr-TR" sz="1800" dirty="0" err="1"/>
              <a:t>sonkoşul</a:t>
            </a:r>
            <a:endParaRPr lang="tr-TR" sz="1800" dirty="0"/>
          </a:p>
          <a:p>
            <a:pPr>
              <a:buFontTx/>
              <a:buNone/>
            </a:pPr>
            <a:r>
              <a:rPr lang="tr-TR" sz="1800" dirty="0"/>
              <a:t>	2*y-3&gt;25</a:t>
            </a:r>
          </a:p>
          <a:p>
            <a:pPr>
              <a:buFontTx/>
              <a:buNone/>
            </a:pPr>
            <a:r>
              <a:rPr lang="tr-TR" sz="1800" dirty="0"/>
              <a:t>	y&gt;14 olması gerekir. En zayıf ön şart {y&gt;14} </a:t>
            </a:r>
            <a:r>
              <a:rPr lang="tr-TR" sz="1800" dirty="0" err="1"/>
              <a:t>dir</a:t>
            </a:r>
            <a:r>
              <a:rPr lang="tr-TR" sz="1800" dirty="0"/>
              <a:t>.</a:t>
            </a:r>
          </a:p>
          <a:p>
            <a:pPr eaLnBrk="1" hangingPunct="1">
              <a:buFontTx/>
              <a:buNone/>
            </a:pPr>
            <a:endParaRPr lang="en-US" sz="1800" dirty="0"/>
          </a:p>
          <a:p>
            <a:pPr eaLnBrk="1" hangingPunct="1">
              <a:buFontTx/>
              <a:buNone/>
            </a:pPr>
            <a:endParaRPr lang="en-US" sz="1800" dirty="0"/>
          </a:p>
        </p:txBody>
      </p:sp>
      <p:sp>
        <p:nvSpPr>
          <p:cNvPr id="103427" name="Rectangle 2"/>
          <p:cNvSpPr>
            <a:spLocks noGrp="1" noChangeArrowheads="1"/>
          </p:cNvSpPr>
          <p:nvPr>
            <p:ph type="title"/>
          </p:nvPr>
        </p:nvSpPr>
        <p:spPr>
          <a:xfrm>
            <a:off x="609600" y="142875"/>
            <a:ext cx="6572250" cy="857250"/>
          </a:xfrm>
        </p:spPr>
        <p:txBody>
          <a:bodyPr/>
          <a:lstStyle/>
          <a:p>
            <a:pPr eaLnBrk="1" hangingPunct="1"/>
            <a:r>
              <a:rPr lang="tr-TR" dirty="0" smtClean="0"/>
              <a:t>Kurala Dayalı (</a:t>
            </a:r>
            <a:r>
              <a:rPr lang="en-US" dirty="0" smtClean="0"/>
              <a:t>A</a:t>
            </a:r>
            <a:r>
              <a:rPr lang="tr-TR" dirty="0" err="1" smtClean="0"/>
              <a:t>ksiy</a:t>
            </a:r>
            <a:r>
              <a:rPr lang="en-US" dirty="0" err="1" smtClean="0"/>
              <a:t>omati</a:t>
            </a:r>
            <a:r>
              <a:rPr lang="tr-TR" dirty="0" smtClean="0"/>
              <a:t>k)</a:t>
            </a:r>
            <a:r>
              <a:rPr lang="en-US" dirty="0" smtClean="0"/>
              <a:t> </a:t>
            </a:r>
            <a:r>
              <a:rPr lang="en-US" dirty="0" err="1" smtClean="0"/>
              <a:t>Semanti</a:t>
            </a:r>
            <a:r>
              <a:rPr lang="tr-TR" dirty="0" smtClean="0"/>
              <a:t>k</a:t>
            </a:r>
            <a:endParaRPr lang="en-US" dirty="0" smtClean="0"/>
          </a:p>
        </p:txBody>
      </p:sp>
      <p:sp>
        <p:nvSpPr>
          <p:cNvPr id="6" name="5 Slayt Numarası Yer Tutucusu"/>
          <p:cNvSpPr>
            <a:spLocks noGrp="1"/>
          </p:cNvSpPr>
          <p:nvPr>
            <p:ph type="sldNum" sz="quarter" idx="11"/>
          </p:nvPr>
        </p:nvSpPr>
        <p:spPr/>
        <p:txBody>
          <a:bodyPr/>
          <a:lstStyle/>
          <a:p>
            <a:pPr>
              <a:defRPr/>
            </a:pPr>
            <a:fld id="{62261386-670B-449A-807C-124B09A4C532}" type="slidenum">
              <a:rPr lang="en-US"/>
              <a:pPr>
                <a:defRPr/>
              </a:pPr>
              <a:t>82</a:t>
            </a:fld>
            <a:endParaRPr lang="en-US" dirty="0"/>
          </a:p>
        </p:txBody>
      </p:sp>
    </p:spTree>
    <p:extLst>
      <p:ext uri="{BB962C8B-B14F-4D97-AF65-F5344CB8AC3E}">
        <p14:creationId xmlns:p14="http://schemas.microsoft.com/office/powerpoint/2010/main" val="46962892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2 Metin Yer Tutucusu"/>
          <p:cNvSpPr>
            <a:spLocks noGrp="1"/>
          </p:cNvSpPr>
          <p:nvPr>
            <p:ph type="body" sz="half" idx="1"/>
          </p:nvPr>
        </p:nvSpPr>
        <p:spPr>
          <a:xfrm>
            <a:off x="1600200" y="914400"/>
            <a:ext cx="6115050" cy="3829050"/>
          </a:xfrm>
        </p:spPr>
        <p:txBody>
          <a:bodyPr/>
          <a:lstStyle/>
          <a:p>
            <a:pPr>
              <a:buFontTx/>
              <a:buNone/>
            </a:pPr>
            <a:r>
              <a:rPr lang="tr-TR" sz="1800" dirty="0">
                <a:solidFill>
                  <a:srgbClr val="FF0000"/>
                </a:solidFill>
              </a:rPr>
              <a:t>	Atama ifadeleri</a:t>
            </a:r>
          </a:p>
          <a:p>
            <a:endParaRPr lang="tr-TR" sz="1875" dirty="0"/>
          </a:p>
          <a:p>
            <a:pPr>
              <a:buFontTx/>
              <a:buNone/>
            </a:pPr>
            <a:r>
              <a:rPr lang="tr-TR" sz="1875" u="sng" dirty="0"/>
              <a:t>Örnek</a:t>
            </a:r>
            <a:r>
              <a:rPr lang="tr-TR" sz="1875" dirty="0"/>
              <a:t>:</a:t>
            </a:r>
          </a:p>
          <a:p>
            <a:pPr>
              <a:buFontTx/>
              <a:buNone/>
            </a:pPr>
            <a:r>
              <a:rPr lang="tr-TR" sz="1875" dirty="0"/>
              <a:t>	{x&gt;5} x=x-3 {x&gt;0}</a:t>
            </a:r>
          </a:p>
          <a:p>
            <a:pPr>
              <a:buFontTx/>
              <a:buNone/>
            </a:pPr>
            <a:r>
              <a:rPr lang="tr-TR" sz="1875" dirty="0"/>
              <a:t>	x-3&gt;0</a:t>
            </a:r>
          </a:p>
          <a:p>
            <a:pPr>
              <a:buFontTx/>
              <a:buNone/>
            </a:pPr>
            <a:r>
              <a:rPr lang="tr-TR" sz="1875" dirty="0"/>
              <a:t>	x&gt;3 en zayıf ön koşul x&gt;3 burada {x&gt;5} ön koşulunu da ima eder yani doğruluk kanıtlanıyor.</a:t>
            </a:r>
          </a:p>
          <a:p>
            <a:endParaRPr lang="tr-TR" sz="1875" dirty="0"/>
          </a:p>
        </p:txBody>
      </p:sp>
      <p:sp>
        <p:nvSpPr>
          <p:cNvPr id="104451" name="Rectangle 2"/>
          <p:cNvSpPr>
            <a:spLocks noGrp="1" noChangeArrowheads="1"/>
          </p:cNvSpPr>
          <p:nvPr>
            <p:ph type="title"/>
          </p:nvPr>
        </p:nvSpPr>
        <p:spPr>
          <a:xfrm>
            <a:off x="1428750" y="285750"/>
            <a:ext cx="6572250" cy="85725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5" name="4 Slayt Numarası Yer Tutucusu"/>
          <p:cNvSpPr>
            <a:spLocks noGrp="1"/>
          </p:cNvSpPr>
          <p:nvPr>
            <p:ph type="sldNum" sz="quarter" idx="11"/>
          </p:nvPr>
        </p:nvSpPr>
        <p:spPr/>
        <p:txBody>
          <a:bodyPr/>
          <a:lstStyle/>
          <a:p>
            <a:pPr>
              <a:defRPr/>
            </a:pPr>
            <a:fld id="{247FB9B6-D2E2-4846-B78A-50CE784FB075}" type="slidenum">
              <a:rPr lang="en-US"/>
              <a:pPr>
                <a:defRPr/>
              </a:pPr>
              <a:t>83</a:t>
            </a:fld>
            <a:endParaRPr lang="en-US" dirty="0"/>
          </a:p>
        </p:txBody>
      </p:sp>
    </p:spTree>
    <p:extLst>
      <p:ext uri="{BB962C8B-B14F-4D97-AF65-F5344CB8AC3E}">
        <p14:creationId xmlns:p14="http://schemas.microsoft.com/office/powerpoint/2010/main" val="427701049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2 Metin Yer Tutucusu"/>
          <p:cNvSpPr>
            <a:spLocks noGrp="1"/>
          </p:cNvSpPr>
          <p:nvPr>
            <p:ph type="body" sz="half" idx="1"/>
          </p:nvPr>
        </p:nvSpPr>
        <p:spPr>
          <a:xfrm>
            <a:off x="1600200" y="1200150"/>
            <a:ext cx="6172200" cy="3429000"/>
          </a:xfrm>
        </p:spPr>
        <p:txBody>
          <a:bodyPr/>
          <a:lstStyle/>
          <a:p>
            <a:r>
              <a:rPr lang="tr-TR" smtClean="0"/>
              <a:t>Sonuç (</a:t>
            </a:r>
            <a:r>
              <a:rPr lang="en-US" smtClean="0"/>
              <a:t>Consequence</a:t>
            </a:r>
            <a:r>
              <a:rPr lang="tr-TR" smtClean="0"/>
              <a:t>) kuralı</a:t>
            </a:r>
            <a:r>
              <a:rPr lang="en-US" smtClean="0"/>
              <a:t>:</a:t>
            </a:r>
          </a:p>
          <a:p>
            <a:endParaRPr lang="tr-TR" smtClean="0"/>
          </a:p>
        </p:txBody>
      </p:sp>
      <p:graphicFrame>
        <p:nvGraphicFramePr>
          <p:cNvPr id="1026" name="Object 5"/>
          <p:cNvGraphicFramePr>
            <a:graphicFrameLocks noChangeAspect="1"/>
          </p:cNvGraphicFramePr>
          <p:nvPr/>
        </p:nvGraphicFramePr>
        <p:xfrm>
          <a:off x="2343150" y="1657350"/>
          <a:ext cx="2992041" cy="706041"/>
        </p:xfrm>
        <a:graphic>
          <a:graphicData uri="http://schemas.openxmlformats.org/presentationml/2006/ole">
            <mc:AlternateContent xmlns:mc="http://schemas.openxmlformats.org/markup-compatibility/2006">
              <mc:Choice xmlns:v="urn:schemas-microsoft-com:vml" Requires="v">
                <p:oleObj spid="_x0000_s1026" name="Equation" r:id="rId3" imgW="1701720" imgH="457200" progId="Equation.3">
                  <p:embed/>
                </p:oleObj>
              </mc:Choice>
              <mc:Fallback>
                <p:oleObj name="Equation" r:id="rId3" imgW="1701720" imgH="457200" progId="Equation.3">
                  <p:embed/>
                  <p:pic>
                    <p:nvPicPr>
                      <p:cNvPr id="102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3150" y="1657350"/>
                        <a:ext cx="2992041" cy="7060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Rectangle 2"/>
          <p:cNvSpPr>
            <a:spLocks noGrp="1" noChangeArrowheads="1"/>
          </p:cNvSpPr>
          <p:nvPr>
            <p:ph type="title"/>
          </p:nvPr>
        </p:nvSpPr>
        <p:spPr>
          <a:xfrm>
            <a:off x="1428750" y="285750"/>
            <a:ext cx="6572250" cy="85725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4EB8633D-76A0-474D-9A2D-58BA185BC9F8}" type="slidenum">
              <a:rPr lang="en-US"/>
              <a:pPr>
                <a:defRPr/>
              </a:pPr>
              <a:t>84</a:t>
            </a:fld>
            <a:endParaRPr lang="en-US" dirty="0"/>
          </a:p>
        </p:txBody>
      </p:sp>
      <p:grpSp>
        <p:nvGrpSpPr>
          <p:cNvPr id="2" name="Group 64"/>
          <p:cNvGrpSpPr>
            <a:grpSpLocks/>
          </p:cNvGrpSpPr>
          <p:nvPr/>
        </p:nvGrpSpPr>
        <p:grpSpPr bwMode="auto">
          <a:xfrm>
            <a:off x="1485900" y="3251594"/>
            <a:ext cx="6172200" cy="859088"/>
            <a:chOff x="720" y="3314"/>
            <a:chExt cx="4489" cy="395"/>
          </a:xfrm>
        </p:grpSpPr>
        <p:sp>
          <p:nvSpPr>
            <p:cNvPr id="1031" name="Line 39"/>
            <p:cNvSpPr>
              <a:spLocks noChangeShapeType="1"/>
            </p:cNvSpPr>
            <p:nvPr/>
          </p:nvSpPr>
          <p:spPr bwMode="auto">
            <a:xfrm>
              <a:off x="720" y="3559"/>
              <a:ext cx="4489" cy="2"/>
            </a:xfrm>
            <a:prstGeom prst="line">
              <a:avLst/>
            </a:prstGeom>
            <a:noFill/>
            <a:ln w="12700">
              <a:solidFill>
                <a:srgbClr val="00FF00"/>
              </a:solidFill>
              <a:round/>
              <a:headEnd/>
              <a:tailEnd/>
            </a:ln>
          </p:spPr>
          <p:txBody>
            <a:bodyPr/>
            <a:lstStyle/>
            <a:p>
              <a:endParaRPr lang="tr-TR" sz="1350"/>
            </a:p>
          </p:txBody>
        </p:sp>
        <p:sp>
          <p:nvSpPr>
            <p:cNvPr id="9" name="Rectangle 46"/>
            <p:cNvSpPr>
              <a:spLocks noChangeArrowheads="1"/>
            </p:cNvSpPr>
            <p:nvPr/>
          </p:nvSpPr>
          <p:spPr bwMode="auto">
            <a:xfrm>
              <a:off x="1882" y="3576"/>
              <a:ext cx="1862" cy="133"/>
            </a:xfrm>
            <a:prstGeom prst="rect">
              <a:avLst/>
            </a:prstGeom>
            <a:noFill/>
            <a:ln w="9525">
              <a:noFill/>
              <a:miter lim="800000"/>
              <a:headEnd/>
              <a:tailEnd/>
            </a:ln>
          </p:spPr>
          <p:txBody>
            <a:bodyPr lIns="0" tIns="0" rIns="0" bIns="0">
              <a:spAutoFit/>
            </a:bodyPr>
            <a:lstStyle/>
            <a:p>
              <a:pPr>
                <a:defRPr/>
              </a:pPr>
              <a:r>
                <a:rPr lang="en-US" sz="1875">
                  <a:solidFill>
                    <a:srgbClr val="7030A0"/>
                  </a:solidFill>
                  <a:effectLst>
                    <a:outerShdw blurRad="38100" dist="38100" dir="2700000" algn="tl">
                      <a:srgbClr val="000000"/>
                    </a:outerShdw>
                  </a:effectLst>
                  <a:latin typeface="Times New Roman" pitchFamily="18" charset="0"/>
                </a:rPr>
                <a:t>{</a:t>
              </a:r>
              <a:r>
                <a:rPr lang="en-US" altLang="ko-KR" sz="1875">
                  <a:solidFill>
                    <a:srgbClr val="7030A0"/>
                  </a:solidFill>
                  <a:effectLst>
                    <a:outerShdw blurRad="38100" dist="38100" dir="2700000" algn="tl">
                      <a:srgbClr val="000000"/>
                    </a:outerShdw>
                  </a:effectLst>
                  <a:latin typeface="Times New Roman" pitchFamily="18" charset="0"/>
                  <a:ea typeface="굴림" pitchFamily="50" charset="-127"/>
                </a:rPr>
                <a:t>x&gt;5} x = x – 3 {x&gt;0}</a:t>
              </a:r>
              <a:endParaRPr lang="en-US" sz="1875">
                <a:solidFill>
                  <a:srgbClr val="7030A0"/>
                </a:solidFill>
                <a:effectLst>
                  <a:outerShdw blurRad="38100" dist="38100" dir="2700000" algn="tl">
                    <a:srgbClr val="000000"/>
                  </a:outerShdw>
                </a:effectLst>
              </a:endParaRPr>
            </a:p>
          </p:txBody>
        </p:sp>
        <p:sp>
          <p:nvSpPr>
            <p:cNvPr id="10" name="Rectangle 61"/>
            <p:cNvSpPr>
              <a:spLocks noChangeArrowheads="1"/>
            </p:cNvSpPr>
            <p:nvPr/>
          </p:nvSpPr>
          <p:spPr bwMode="auto">
            <a:xfrm>
              <a:off x="792" y="3314"/>
              <a:ext cx="4320" cy="133"/>
            </a:xfrm>
            <a:prstGeom prst="rect">
              <a:avLst/>
            </a:prstGeom>
            <a:noFill/>
            <a:ln w="9525">
              <a:noFill/>
              <a:miter lim="800000"/>
              <a:headEnd/>
              <a:tailEnd/>
            </a:ln>
          </p:spPr>
          <p:txBody>
            <a:bodyPr lIns="0" tIns="0" rIns="0" bIns="0">
              <a:spAutoFit/>
            </a:bodyPr>
            <a:lstStyle/>
            <a:p>
              <a:pPr>
                <a:defRPr/>
              </a:pPr>
              <a:r>
                <a:rPr lang="en-US" sz="1875" dirty="0">
                  <a:solidFill>
                    <a:srgbClr val="7030A0"/>
                  </a:solidFill>
                  <a:effectLst>
                    <a:outerShdw blurRad="38100" dist="38100" dir="2700000" algn="tl">
                      <a:srgbClr val="000000"/>
                    </a:outerShdw>
                  </a:effectLst>
                  <a:latin typeface="Times New Roman" pitchFamily="18" charset="0"/>
                </a:rPr>
                <a:t>{</a:t>
              </a:r>
              <a:r>
                <a:rPr lang="en-US" altLang="ko-KR" sz="1875" dirty="0">
                  <a:solidFill>
                    <a:srgbClr val="7030A0"/>
                  </a:solidFill>
                  <a:effectLst>
                    <a:outerShdw blurRad="38100" dist="38100" dir="2700000" algn="tl">
                      <a:srgbClr val="000000"/>
                    </a:outerShdw>
                  </a:effectLst>
                  <a:latin typeface="Times New Roman" pitchFamily="18" charset="0"/>
                  <a:ea typeface="굴림" pitchFamily="50" charset="-127"/>
                </a:rPr>
                <a:t>x&gt;3} x = </a:t>
              </a:r>
              <a:r>
                <a:rPr lang="en-US" altLang="ko-KR" sz="1875" dirty="0" err="1">
                  <a:solidFill>
                    <a:srgbClr val="7030A0"/>
                  </a:solidFill>
                  <a:effectLst>
                    <a:outerShdw blurRad="38100" dist="38100" dir="2700000" algn="tl">
                      <a:srgbClr val="000000"/>
                    </a:outerShdw>
                  </a:effectLst>
                  <a:latin typeface="Times New Roman" pitchFamily="18" charset="0"/>
                  <a:ea typeface="굴림" pitchFamily="50" charset="-127"/>
                </a:rPr>
                <a:t>x</a:t>
              </a:r>
              <a:r>
                <a:rPr lang="en-US" altLang="ko-KR" sz="1875" dirty="0">
                  <a:solidFill>
                    <a:srgbClr val="7030A0"/>
                  </a:solidFill>
                  <a:effectLst>
                    <a:outerShdw blurRad="38100" dist="38100" dir="2700000" algn="tl">
                      <a:srgbClr val="000000"/>
                    </a:outerShdw>
                  </a:effectLst>
                  <a:latin typeface="Times New Roman" pitchFamily="18" charset="0"/>
                  <a:ea typeface="굴림" pitchFamily="50" charset="-127"/>
                </a:rPr>
                <a:t> – 3 {x&gt;0},  (x&gt;5)=&gt;(x&gt;3),</a:t>
              </a:r>
              <a:r>
                <a:rPr lang="tr-TR" altLang="ko-KR" sz="1875" dirty="0">
                  <a:solidFill>
                    <a:srgbClr val="7030A0"/>
                  </a:solidFill>
                  <a:effectLst>
                    <a:outerShdw blurRad="38100" dist="38100" dir="2700000" algn="tl">
                      <a:srgbClr val="000000"/>
                    </a:outerShdw>
                  </a:effectLst>
                  <a:latin typeface="Times New Roman" pitchFamily="18" charset="0"/>
                  <a:ea typeface="굴림" pitchFamily="50" charset="-127"/>
                </a:rPr>
                <a:t> </a:t>
              </a:r>
              <a:r>
                <a:rPr lang="en-US" altLang="ko-KR" sz="1875" dirty="0">
                  <a:solidFill>
                    <a:srgbClr val="7030A0"/>
                  </a:solidFill>
                  <a:effectLst>
                    <a:outerShdw blurRad="38100" dist="38100" dir="2700000" algn="tl">
                      <a:srgbClr val="000000"/>
                    </a:outerShdw>
                  </a:effectLst>
                  <a:latin typeface="Times New Roman" pitchFamily="18" charset="0"/>
                  <a:ea typeface="굴림" pitchFamily="50" charset="-127"/>
                </a:rPr>
                <a:t> (x&gt;0)=&gt;(x&gt;0)</a:t>
              </a:r>
              <a:endParaRPr lang="en-US" sz="1875" dirty="0">
                <a:solidFill>
                  <a:srgbClr val="7030A0"/>
                </a:solidFill>
                <a:effectLst>
                  <a:outerShdw blurRad="38100" dist="38100" dir="2700000" algn="tl">
                    <a:srgbClr val="000000"/>
                  </a:outerShdw>
                </a:effectLst>
              </a:endParaRPr>
            </a:p>
          </p:txBody>
        </p:sp>
      </p:grpSp>
    </p:spTree>
    <p:extLst>
      <p:ext uri="{BB962C8B-B14F-4D97-AF65-F5344CB8AC3E}">
        <p14:creationId xmlns:p14="http://schemas.microsoft.com/office/powerpoint/2010/main" val="2622630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a:xfrm>
            <a:off x="1543050" y="1085850"/>
            <a:ext cx="6400800" cy="3943350"/>
          </a:xfrm>
        </p:spPr>
        <p:txBody>
          <a:bodyPr/>
          <a:lstStyle/>
          <a:p>
            <a:pPr>
              <a:lnSpc>
                <a:spcPct val="90000"/>
              </a:lnSpc>
              <a:buFontTx/>
              <a:buNone/>
            </a:pPr>
            <a:r>
              <a:rPr lang="tr-TR" sz="1950" b="1" dirty="0">
                <a:solidFill>
                  <a:srgbClr val="FF0000"/>
                </a:solidFill>
              </a:rPr>
              <a:t>	Seçim (</a:t>
            </a:r>
            <a:r>
              <a:rPr lang="tr-TR" sz="1950" b="1" dirty="0" err="1">
                <a:solidFill>
                  <a:srgbClr val="FF0000"/>
                </a:solidFill>
              </a:rPr>
              <a:t>Selection</a:t>
            </a:r>
            <a:r>
              <a:rPr lang="tr-TR" sz="1950" b="1" dirty="0">
                <a:solidFill>
                  <a:srgbClr val="FF0000"/>
                </a:solidFill>
              </a:rPr>
              <a:t>)</a:t>
            </a:r>
            <a:endParaRPr lang="tr-TR" sz="1950" dirty="0">
              <a:solidFill>
                <a:srgbClr val="FF0000"/>
              </a:solidFill>
            </a:endParaRPr>
          </a:p>
          <a:p>
            <a:pPr>
              <a:lnSpc>
                <a:spcPct val="90000"/>
              </a:lnSpc>
            </a:pPr>
            <a:r>
              <a:rPr lang="tr-TR" sz="1500" dirty="0"/>
              <a:t>Seçim ifadeleri için sonuç çıkarma kuralı</a:t>
            </a:r>
          </a:p>
          <a:p>
            <a:pPr>
              <a:lnSpc>
                <a:spcPct val="90000"/>
              </a:lnSpc>
            </a:pPr>
            <a:r>
              <a:rPr lang="tr-TR" sz="1500" dirty="0" err="1"/>
              <a:t>if</a:t>
            </a:r>
            <a:r>
              <a:rPr lang="tr-TR" sz="1500" dirty="0"/>
              <a:t> B </a:t>
            </a:r>
            <a:r>
              <a:rPr lang="tr-TR" sz="1500" dirty="0" err="1"/>
              <a:t>then</a:t>
            </a:r>
            <a:r>
              <a:rPr lang="tr-TR" sz="1500" dirty="0"/>
              <a:t> S1 else S2</a:t>
            </a:r>
          </a:p>
          <a:p>
            <a:pPr>
              <a:lnSpc>
                <a:spcPct val="90000"/>
              </a:lnSpc>
            </a:pPr>
            <a:endParaRPr lang="tr-TR" sz="1500" dirty="0"/>
          </a:p>
          <a:p>
            <a:pPr>
              <a:lnSpc>
                <a:spcPct val="90000"/>
              </a:lnSpc>
            </a:pPr>
            <a:endParaRPr lang="tr-TR" sz="1500" dirty="0"/>
          </a:p>
          <a:p>
            <a:pPr>
              <a:lnSpc>
                <a:spcPct val="90000"/>
              </a:lnSpc>
            </a:pPr>
            <a:endParaRPr lang="tr-TR" sz="1500" dirty="0"/>
          </a:p>
          <a:p>
            <a:pPr>
              <a:lnSpc>
                <a:spcPct val="90000"/>
              </a:lnSpc>
            </a:pPr>
            <a:r>
              <a:rPr lang="tr-TR" sz="1500" dirty="0"/>
              <a:t>Bu kural seçim ifadesinin mantıksal kontrol ifadesinin doğru ya da yanlış olduğu durumlarda da kanıtlanması gerektiğini söyler. Bunlar için kullanacağımız bir ortak {P} koşuluna ihtiyaç vardır. Örneğin</a:t>
            </a:r>
          </a:p>
          <a:p>
            <a:pPr>
              <a:lnSpc>
                <a:spcPct val="90000"/>
              </a:lnSpc>
              <a:buFontTx/>
              <a:buNone/>
            </a:pPr>
            <a:r>
              <a:rPr lang="tr-TR" sz="1500" dirty="0"/>
              <a:t>	</a:t>
            </a:r>
          </a:p>
          <a:p>
            <a:pPr>
              <a:lnSpc>
                <a:spcPct val="90000"/>
              </a:lnSpc>
              <a:buFontTx/>
              <a:buNone/>
            </a:pPr>
            <a:r>
              <a:rPr lang="tr-TR" sz="1500" dirty="0"/>
              <a:t>	</a:t>
            </a:r>
            <a:r>
              <a:rPr lang="tr-TR" sz="1500" dirty="0" err="1"/>
              <a:t>if</a:t>
            </a:r>
            <a:r>
              <a:rPr lang="tr-TR" sz="1500" dirty="0"/>
              <a:t> (x&gt;0) y=y-1</a:t>
            </a:r>
          </a:p>
          <a:p>
            <a:pPr>
              <a:lnSpc>
                <a:spcPct val="90000"/>
              </a:lnSpc>
              <a:buFontTx/>
              <a:buNone/>
            </a:pPr>
            <a:r>
              <a:rPr lang="tr-TR" sz="1500" dirty="0"/>
              <a:t>	else y=y+1 </a:t>
            </a:r>
          </a:p>
          <a:p>
            <a:pPr>
              <a:lnSpc>
                <a:spcPct val="90000"/>
              </a:lnSpc>
              <a:buFontTx/>
              <a:buNone/>
            </a:pPr>
            <a:r>
              <a:rPr lang="tr-TR" sz="1500" dirty="0"/>
              <a:t>	</a:t>
            </a:r>
          </a:p>
          <a:p>
            <a:pPr>
              <a:lnSpc>
                <a:spcPct val="90000"/>
              </a:lnSpc>
              <a:buFontTx/>
              <a:buNone/>
            </a:pPr>
            <a:r>
              <a:rPr lang="tr-TR" sz="1500" dirty="0"/>
              <a:t>	bu ifade için son koşul {Q}={y&gt;0} olsun</a:t>
            </a:r>
          </a:p>
          <a:p>
            <a:pPr>
              <a:lnSpc>
                <a:spcPct val="90000"/>
              </a:lnSpc>
            </a:pPr>
            <a:endParaRPr lang="tr-TR" sz="1500" dirty="0"/>
          </a:p>
          <a:p>
            <a:pPr>
              <a:lnSpc>
                <a:spcPct val="90000"/>
              </a:lnSpc>
            </a:pPr>
            <a:endParaRPr lang="tr-TR" sz="1500" dirty="0"/>
          </a:p>
          <a:p>
            <a:pPr>
              <a:lnSpc>
                <a:spcPct val="90000"/>
              </a:lnSpc>
            </a:pPr>
            <a:endParaRPr lang="tr-TR" sz="675" dirty="0"/>
          </a:p>
          <a:p>
            <a:pPr>
              <a:lnSpc>
                <a:spcPct val="90000"/>
              </a:lnSpc>
            </a:pPr>
            <a:endParaRPr lang="tr-TR" sz="1500" dirty="0"/>
          </a:p>
          <a:p>
            <a:pPr>
              <a:lnSpc>
                <a:spcPct val="90000"/>
              </a:lnSpc>
            </a:pPr>
            <a:endParaRPr lang="tr-TR" sz="1500" dirty="0"/>
          </a:p>
          <a:p>
            <a:pPr>
              <a:lnSpc>
                <a:spcPct val="90000"/>
              </a:lnSpc>
            </a:pPr>
            <a:endParaRPr lang="tr-TR" sz="1500" dirty="0"/>
          </a:p>
          <a:p>
            <a:pPr>
              <a:lnSpc>
                <a:spcPct val="90000"/>
              </a:lnSpc>
            </a:pPr>
            <a:endParaRPr lang="tr-TR" sz="1500" dirty="0"/>
          </a:p>
          <a:p>
            <a:pPr>
              <a:lnSpc>
                <a:spcPct val="90000"/>
              </a:lnSpc>
            </a:pPr>
            <a:endParaRPr lang="tr-TR" sz="1800" dirty="0"/>
          </a:p>
        </p:txBody>
      </p:sp>
      <p:graphicFrame>
        <p:nvGraphicFramePr>
          <p:cNvPr id="2050" name="Object 2"/>
          <p:cNvGraphicFramePr>
            <a:graphicFrameLocks noChangeAspect="1"/>
          </p:cNvGraphicFramePr>
          <p:nvPr/>
        </p:nvGraphicFramePr>
        <p:xfrm>
          <a:off x="2057401" y="1885950"/>
          <a:ext cx="4488656" cy="706041"/>
        </p:xfrm>
        <a:graphic>
          <a:graphicData uri="http://schemas.openxmlformats.org/presentationml/2006/ole">
            <mc:AlternateContent xmlns:mc="http://schemas.openxmlformats.org/markup-compatibility/2006">
              <mc:Choice xmlns:v="urn:schemas-microsoft-com:vml" Requires="v">
                <p:oleObj spid="_x0000_s2050" name="Denklem" r:id="rId3" imgW="2552400" imgH="457200" progId="Equation.3">
                  <p:embed/>
                </p:oleObj>
              </mc:Choice>
              <mc:Fallback>
                <p:oleObj name="Denklem" r:id="rId3" imgW="2552400" imgH="457200" progId="Equation.3">
                  <p:embed/>
                  <p:pic>
                    <p:nvPicPr>
                      <p:cNvPr id="205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1" y="1885950"/>
                        <a:ext cx="4488656" cy="7060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 name="Rectangle 2"/>
          <p:cNvSpPr>
            <a:spLocks noGrp="1" noChangeArrowheads="1"/>
          </p:cNvSpPr>
          <p:nvPr>
            <p:ph type="title"/>
          </p:nvPr>
        </p:nvSpPr>
        <p:spPr>
          <a:xfrm>
            <a:off x="1428750" y="285750"/>
            <a:ext cx="6572250" cy="85725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C7B2C855-FDCC-4602-9DCF-282F2C307A91}" type="slidenum">
              <a:rPr lang="en-US"/>
              <a:pPr>
                <a:defRPr/>
              </a:pPr>
              <a:t>85</a:t>
            </a:fld>
            <a:endParaRPr lang="en-US" dirty="0"/>
          </a:p>
        </p:txBody>
      </p:sp>
    </p:spTree>
    <p:extLst>
      <p:ext uri="{BB962C8B-B14F-4D97-AF65-F5344CB8AC3E}">
        <p14:creationId xmlns:p14="http://schemas.microsoft.com/office/powerpoint/2010/main" val="25321372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3"/>
          <p:cNvSpPr>
            <a:spLocks noGrp="1" noChangeArrowheads="1"/>
          </p:cNvSpPr>
          <p:nvPr>
            <p:ph type="body" idx="1"/>
          </p:nvPr>
        </p:nvSpPr>
        <p:spPr>
          <a:xfrm>
            <a:off x="1600200" y="1085850"/>
            <a:ext cx="6115050" cy="3429000"/>
          </a:xfrm>
        </p:spPr>
        <p:txBody>
          <a:bodyPr/>
          <a:lstStyle/>
          <a:p>
            <a:pPr>
              <a:buFontTx/>
              <a:buNone/>
            </a:pPr>
            <a:r>
              <a:rPr lang="tr-TR" sz="1950" b="1">
                <a:solidFill>
                  <a:srgbClr val="FF0000"/>
                </a:solidFill>
              </a:rPr>
              <a:t>	Seçim (Selection)</a:t>
            </a:r>
            <a:endParaRPr lang="tr-TR" sz="1950">
              <a:solidFill>
                <a:srgbClr val="FF0000"/>
              </a:solidFill>
            </a:endParaRPr>
          </a:p>
          <a:p>
            <a:pPr>
              <a:buFontTx/>
              <a:buNone/>
            </a:pPr>
            <a:r>
              <a:rPr lang="tr-TR" sz="1500"/>
              <a:t>	y=y-1 {y&gt;0}</a:t>
            </a:r>
          </a:p>
          <a:p>
            <a:pPr>
              <a:buFontTx/>
              <a:buNone/>
            </a:pPr>
            <a:r>
              <a:rPr lang="tr-TR" sz="1500"/>
              <a:t>	y-1&gt;0 {y&gt;1} bu then kısmı için {P} olarak kullanılabilir. Şimdi else yi uygulayalım</a:t>
            </a:r>
          </a:p>
          <a:p>
            <a:pPr>
              <a:buFontTx/>
              <a:buNone/>
            </a:pPr>
            <a:r>
              <a:rPr lang="tr-TR" sz="1500"/>
              <a:t>	y=y+1</a:t>
            </a:r>
          </a:p>
          <a:p>
            <a:pPr>
              <a:buFontTx/>
              <a:buNone/>
            </a:pPr>
            <a:r>
              <a:rPr lang="tr-TR" sz="1500"/>
              <a:t>	y+1&gt;0 {y&gt;-1}	{y&gt;1}=&gt;{y-1} olduğundan  {y&gt;1} her ikisi içinde ön koşuldur.</a:t>
            </a:r>
          </a:p>
          <a:p>
            <a:endParaRPr lang="tr-TR" sz="1500" b="1" i="1"/>
          </a:p>
          <a:p>
            <a:endParaRPr lang="tr-TR" sz="1500"/>
          </a:p>
          <a:p>
            <a:endParaRPr lang="tr-TR" sz="675"/>
          </a:p>
          <a:p>
            <a:endParaRPr lang="tr-TR" sz="1500"/>
          </a:p>
          <a:p>
            <a:endParaRPr lang="tr-TR" sz="1500"/>
          </a:p>
          <a:p>
            <a:endParaRPr lang="tr-TR" sz="1500"/>
          </a:p>
          <a:p>
            <a:endParaRPr lang="tr-TR" sz="1500"/>
          </a:p>
          <a:p>
            <a:endParaRPr lang="tr-TR" sz="1800"/>
          </a:p>
        </p:txBody>
      </p:sp>
      <p:sp>
        <p:nvSpPr>
          <p:cNvPr id="105475" name="Rectangle 2"/>
          <p:cNvSpPr>
            <a:spLocks noGrp="1" noChangeArrowheads="1"/>
          </p:cNvSpPr>
          <p:nvPr>
            <p:ph type="title"/>
          </p:nvPr>
        </p:nvSpPr>
        <p:spPr>
          <a:xfrm>
            <a:off x="1428750" y="285750"/>
            <a:ext cx="6572250" cy="85725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5" name="4 Slayt Numarası Yer Tutucusu"/>
          <p:cNvSpPr>
            <a:spLocks noGrp="1"/>
          </p:cNvSpPr>
          <p:nvPr>
            <p:ph type="sldNum" sz="quarter" idx="11"/>
          </p:nvPr>
        </p:nvSpPr>
        <p:spPr/>
        <p:txBody>
          <a:bodyPr/>
          <a:lstStyle/>
          <a:p>
            <a:pPr>
              <a:defRPr/>
            </a:pPr>
            <a:fld id="{644C18F9-7CDE-4532-9857-EEF6DAC73D7D}" type="slidenum">
              <a:rPr lang="en-US"/>
              <a:pPr>
                <a:defRPr/>
              </a:pPr>
              <a:t>86</a:t>
            </a:fld>
            <a:endParaRPr lang="en-US" dirty="0"/>
          </a:p>
        </p:txBody>
      </p:sp>
    </p:spTree>
    <p:extLst>
      <p:ext uri="{BB962C8B-B14F-4D97-AF65-F5344CB8AC3E}">
        <p14:creationId xmlns:p14="http://schemas.microsoft.com/office/powerpoint/2010/main" val="324069862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2 İçerik Yer Tutucusu"/>
          <p:cNvSpPr>
            <a:spLocks noGrp="1"/>
          </p:cNvSpPr>
          <p:nvPr>
            <p:ph idx="1"/>
          </p:nvPr>
        </p:nvSpPr>
        <p:spPr/>
        <p:txBody>
          <a:bodyPr/>
          <a:lstStyle/>
          <a:p>
            <a:pPr>
              <a:buFontTx/>
              <a:buNone/>
            </a:pPr>
            <a:r>
              <a:rPr lang="tr-TR" b="1" smtClean="0">
                <a:solidFill>
                  <a:srgbClr val="FF0000"/>
                </a:solidFill>
              </a:rPr>
              <a:t>	Mantıksal testi önde olan koşullar</a:t>
            </a:r>
          </a:p>
          <a:p>
            <a:pPr>
              <a:buFontTx/>
              <a:buNone/>
            </a:pPr>
            <a:r>
              <a:rPr lang="tr-TR" smtClean="0"/>
              <a:t>	while döngüleri buna örnektir. Döngü sayısı belirli olmadığından ön koşulun hesaplanması kolay değildir. Döngü sayısı belirliyse arka arkaya eklenmiş ifadeler dizisi gibi düşünülüp en son elamanın sonkoşulu kullanılarak yukarıya doğru gidilir ve en sonunda önkoşul bulunur.</a:t>
            </a:r>
          </a:p>
          <a:p>
            <a:endParaRPr lang="tr-TR" smtClean="0"/>
          </a:p>
        </p:txBody>
      </p:sp>
      <p:sp>
        <p:nvSpPr>
          <p:cNvPr id="106499" name="Rectangle 2"/>
          <p:cNvSpPr>
            <a:spLocks noGrp="1" noChangeArrowheads="1"/>
          </p:cNvSpPr>
          <p:nvPr>
            <p:ph type="title"/>
          </p:nvPr>
        </p:nvSpPr>
        <p:spPr>
          <a:xfrm>
            <a:off x="1428750" y="285750"/>
            <a:ext cx="6572250" cy="85725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5" name="4 Slayt Numarası Yer Tutucusu"/>
          <p:cNvSpPr>
            <a:spLocks noGrp="1"/>
          </p:cNvSpPr>
          <p:nvPr>
            <p:ph type="sldNum" sz="quarter" idx="11"/>
          </p:nvPr>
        </p:nvSpPr>
        <p:spPr/>
        <p:txBody>
          <a:bodyPr/>
          <a:lstStyle/>
          <a:p>
            <a:pPr>
              <a:defRPr/>
            </a:pPr>
            <a:fld id="{AF7B188C-EAE5-4FA6-B805-9F733C0EF37B}" type="slidenum">
              <a:rPr lang="en-US"/>
              <a:pPr>
                <a:defRPr/>
              </a:pPr>
              <a:t>87</a:t>
            </a:fld>
            <a:endParaRPr lang="en-US" dirty="0"/>
          </a:p>
        </p:txBody>
      </p:sp>
    </p:spTree>
    <p:extLst>
      <p:ext uri="{BB962C8B-B14F-4D97-AF65-F5344CB8AC3E}">
        <p14:creationId xmlns:p14="http://schemas.microsoft.com/office/powerpoint/2010/main" val="179415764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3"/>
          <p:cNvSpPr>
            <a:spLocks noGrp="1" noChangeArrowheads="1"/>
          </p:cNvSpPr>
          <p:nvPr>
            <p:ph type="body" idx="1"/>
          </p:nvPr>
        </p:nvSpPr>
        <p:spPr>
          <a:xfrm>
            <a:off x="1371600" y="1028700"/>
            <a:ext cx="6457950" cy="4000500"/>
          </a:xfrm>
        </p:spPr>
        <p:txBody>
          <a:bodyPr>
            <a:normAutofit lnSpcReduction="10000"/>
          </a:bodyPr>
          <a:lstStyle/>
          <a:p>
            <a:pPr>
              <a:lnSpc>
                <a:spcPct val="80000"/>
              </a:lnSpc>
              <a:buFontTx/>
              <a:buNone/>
            </a:pPr>
            <a:r>
              <a:rPr lang="tr-TR" sz="1350" b="1" dirty="0"/>
              <a:t>	</a:t>
            </a:r>
            <a:r>
              <a:rPr lang="tr-TR" sz="1350" b="1" u="sng" dirty="0"/>
              <a:t>Örnek:</a:t>
            </a:r>
          </a:p>
          <a:p>
            <a:pPr>
              <a:lnSpc>
                <a:spcPct val="80000"/>
              </a:lnSpc>
              <a:buFontTx/>
              <a:buNone/>
            </a:pPr>
            <a:r>
              <a:rPr lang="tr-TR" sz="1350" dirty="0"/>
              <a:t>	</a:t>
            </a:r>
            <a:r>
              <a:rPr lang="tr-TR" sz="1350" dirty="0" err="1"/>
              <a:t>while</a:t>
            </a:r>
            <a:r>
              <a:rPr lang="tr-TR" sz="1350" dirty="0"/>
              <a:t>  y&lt;&gt;x 	do 	y=y+1	</a:t>
            </a:r>
            <a:r>
              <a:rPr lang="tr-TR" sz="1350" dirty="0" err="1"/>
              <a:t>end</a:t>
            </a:r>
            <a:r>
              <a:rPr lang="tr-TR" sz="1350" dirty="0"/>
              <a:t> {y=x}</a:t>
            </a:r>
          </a:p>
          <a:p>
            <a:pPr>
              <a:lnSpc>
                <a:spcPct val="80000"/>
              </a:lnSpc>
              <a:buFontTx/>
              <a:buNone/>
            </a:pPr>
            <a:r>
              <a:rPr lang="tr-TR" sz="1350" dirty="0"/>
              <a:t>	</a:t>
            </a:r>
          </a:p>
          <a:p>
            <a:pPr>
              <a:lnSpc>
                <a:spcPct val="80000"/>
              </a:lnSpc>
              <a:buFontTx/>
              <a:buNone/>
            </a:pPr>
            <a:r>
              <a:rPr lang="tr-TR" sz="1350" dirty="0"/>
              <a:t>	Bu döngüde hiç döngü olmasa en zayıf ön koşul {y=x}</a:t>
            </a:r>
          </a:p>
          <a:p>
            <a:pPr>
              <a:lnSpc>
                <a:spcPct val="80000"/>
              </a:lnSpc>
              <a:buFontTx/>
              <a:buNone/>
            </a:pPr>
            <a:r>
              <a:rPr lang="tr-TR" sz="1350" dirty="0"/>
              <a:t>	</a:t>
            </a:r>
          </a:p>
          <a:p>
            <a:pPr>
              <a:lnSpc>
                <a:spcPct val="80000"/>
              </a:lnSpc>
              <a:buFontTx/>
              <a:buNone/>
            </a:pPr>
            <a:r>
              <a:rPr lang="tr-TR" sz="1350" dirty="0"/>
              <a:t>	İlk </a:t>
            </a:r>
            <a:r>
              <a:rPr lang="tr-TR" sz="1350" dirty="0" err="1"/>
              <a:t>iterasyon</a:t>
            </a:r>
            <a:endParaRPr lang="tr-TR" sz="1350" dirty="0"/>
          </a:p>
          <a:p>
            <a:pPr>
              <a:lnSpc>
                <a:spcPct val="80000"/>
              </a:lnSpc>
              <a:buFontTx/>
              <a:buNone/>
            </a:pPr>
            <a:endParaRPr lang="tr-TR" sz="1350" dirty="0"/>
          </a:p>
          <a:p>
            <a:pPr>
              <a:lnSpc>
                <a:spcPct val="80000"/>
              </a:lnSpc>
              <a:buFontTx/>
              <a:buNone/>
            </a:pPr>
            <a:r>
              <a:rPr lang="tr-TR" sz="1350" dirty="0"/>
              <a:t>	(y=y+1, {y=x}) = {y+1=x}, ya da {y=x-1}</a:t>
            </a:r>
          </a:p>
          <a:p>
            <a:pPr>
              <a:lnSpc>
                <a:spcPct val="80000"/>
              </a:lnSpc>
              <a:buFontTx/>
              <a:buNone/>
            </a:pPr>
            <a:r>
              <a:rPr lang="tr-TR" sz="1350" dirty="0"/>
              <a:t>	</a:t>
            </a:r>
          </a:p>
          <a:p>
            <a:pPr>
              <a:lnSpc>
                <a:spcPct val="80000"/>
              </a:lnSpc>
              <a:buFontTx/>
              <a:buNone/>
            </a:pPr>
            <a:r>
              <a:rPr lang="tr-TR" sz="1350" dirty="0"/>
              <a:t>	İki </a:t>
            </a:r>
            <a:r>
              <a:rPr lang="tr-TR" sz="1350" dirty="0" err="1"/>
              <a:t>iterasyon</a:t>
            </a:r>
            <a:r>
              <a:rPr lang="tr-TR" sz="1350" dirty="0"/>
              <a:t> için</a:t>
            </a:r>
          </a:p>
          <a:p>
            <a:pPr>
              <a:lnSpc>
                <a:spcPct val="80000"/>
              </a:lnSpc>
              <a:buFontTx/>
              <a:buNone/>
            </a:pPr>
            <a:endParaRPr lang="tr-TR" sz="1350" dirty="0"/>
          </a:p>
          <a:p>
            <a:pPr>
              <a:lnSpc>
                <a:spcPct val="80000"/>
              </a:lnSpc>
              <a:buFontTx/>
              <a:buNone/>
            </a:pPr>
            <a:r>
              <a:rPr lang="tr-TR" sz="1350" dirty="0"/>
              <a:t>	(y=y+1, {y=x}) = {y+1=x-1}, ya da {y=x-2}</a:t>
            </a:r>
          </a:p>
          <a:p>
            <a:pPr>
              <a:lnSpc>
                <a:spcPct val="80000"/>
              </a:lnSpc>
              <a:buFontTx/>
              <a:buNone/>
            </a:pPr>
            <a:r>
              <a:rPr lang="tr-TR" sz="1350" dirty="0"/>
              <a:t>	</a:t>
            </a:r>
          </a:p>
          <a:p>
            <a:pPr>
              <a:lnSpc>
                <a:spcPct val="80000"/>
              </a:lnSpc>
              <a:buFontTx/>
              <a:buNone/>
            </a:pPr>
            <a:r>
              <a:rPr lang="tr-TR" sz="1350" dirty="0"/>
              <a:t>	üç </a:t>
            </a:r>
            <a:r>
              <a:rPr lang="tr-TR" sz="1350" dirty="0" err="1"/>
              <a:t>iterasyon</a:t>
            </a:r>
            <a:r>
              <a:rPr lang="tr-TR" sz="1350" dirty="0"/>
              <a:t> için</a:t>
            </a:r>
          </a:p>
          <a:p>
            <a:pPr>
              <a:lnSpc>
                <a:spcPct val="80000"/>
              </a:lnSpc>
              <a:buFontTx/>
              <a:buNone/>
            </a:pPr>
            <a:endParaRPr lang="tr-TR" sz="1350" dirty="0"/>
          </a:p>
          <a:p>
            <a:pPr>
              <a:lnSpc>
                <a:spcPct val="80000"/>
              </a:lnSpc>
              <a:buFontTx/>
              <a:buNone/>
            </a:pPr>
            <a:r>
              <a:rPr lang="tr-TR" sz="1350" dirty="0"/>
              <a:t>	(y=y+1, {y=x}) = {y+1=x-2}, ya da {y=x-3}</a:t>
            </a:r>
          </a:p>
          <a:p>
            <a:pPr>
              <a:lnSpc>
                <a:spcPct val="80000"/>
              </a:lnSpc>
              <a:buFontTx/>
              <a:buNone/>
            </a:pPr>
            <a:r>
              <a:rPr lang="tr-TR" sz="1350" dirty="0"/>
              <a:t>	</a:t>
            </a:r>
          </a:p>
          <a:p>
            <a:pPr>
              <a:lnSpc>
                <a:spcPct val="80000"/>
              </a:lnSpc>
              <a:buFontTx/>
              <a:buNone/>
            </a:pPr>
            <a:r>
              <a:rPr lang="tr-TR" sz="1350" dirty="0"/>
              <a:t>	Burada {y&lt;x} olduğu açıktır. Bunu hiç </a:t>
            </a:r>
            <a:r>
              <a:rPr lang="tr-TR" sz="1350" dirty="0" err="1"/>
              <a:t>iterasyon</a:t>
            </a:r>
            <a:r>
              <a:rPr lang="tr-TR" sz="1350" dirty="0"/>
              <a:t> olmadığı durumu da birleştirirsek ön koşul {y&lt;=x} olur. </a:t>
            </a:r>
          </a:p>
          <a:p>
            <a:pPr>
              <a:lnSpc>
                <a:spcPct val="80000"/>
              </a:lnSpc>
            </a:pPr>
            <a:endParaRPr lang="tr-TR" sz="1050" dirty="0"/>
          </a:p>
          <a:p>
            <a:pPr>
              <a:lnSpc>
                <a:spcPct val="80000"/>
              </a:lnSpc>
            </a:pPr>
            <a:endParaRPr lang="tr-TR" sz="1050" dirty="0"/>
          </a:p>
          <a:p>
            <a:pPr>
              <a:lnSpc>
                <a:spcPct val="80000"/>
              </a:lnSpc>
            </a:pPr>
            <a:endParaRPr lang="tr-TR" sz="1050" dirty="0"/>
          </a:p>
          <a:p>
            <a:pPr>
              <a:lnSpc>
                <a:spcPct val="80000"/>
              </a:lnSpc>
            </a:pPr>
            <a:endParaRPr lang="tr-TR" sz="1050" dirty="0"/>
          </a:p>
          <a:p>
            <a:pPr>
              <a:lnSpc>
                <a:spcPct val="80000"/>
              </a:lnSpc>
            </a:pPr>
            <a:endParaRPr lang="tr-TR" sz="1050" dirty="0"/>
          </a:p>
          <a:p>
            <a:pPr>
              <a:lnSpc>
                <a:spcPct val="80000"/>
              </a:lnSpc>
            </a:pPr>
            <a:endParaRPr lang="tr-TR" sz="1050" dirty="0"/>
          </a:p>
          <a:p>
            <a:pPr>
              <a:lnSpc>
                <a:spcPct val="80000"/>
              </a:lnSpc>
            </a:pPr>
            <a:endParaRPr lang="tr-TR" sz="1050" dirty="0"/>
          </a:p>
          <a:p>
            <a:pPr>
              <a:lnSpc>
                <a:spcPct val="80000"/>
              </a:lnSpc>
            </a:pPr>
            <a:endParaRPr lang="tr-TR" sz="1050" dirty="0"/>
          </a:p>
          <a:p>
            <a:pPr>
              <a:lnSpc>
                <a:spcPct val="80000"/>
              </a:lnSpc>
            </a:pPr>
            <a:endParaRPr lang="tr-TR" sz="1050" dirty="0"/>
          </a:p>
          <a:p>
            <a:pPr>
              <a:lnSpc>
                <a:spcPct val="80000"/>
              </a:lnSpc>
            </a:pPr>
            <a:endParaRPr lang="tr-TR" sz="1050" dirty="0"/>
          </a:p>
          <a:p>
            <a:pPr>
              <a:lnSpc>
                <a:spcPct val="80000"/>
              </a:lnSpc>
            </a:pPr>
            <a:endParaRPr lang="tr-TR" sz="450" dirty="0"/>
          </a:p>
          <a:p>
            <a:pPr>
              <a:lnSpc>
                <a:spcPct val="80000"/>
              </a:lnSpc>
            </a:pPr>
            <a:endParaRPr lang="tr-TR" sz="1050" dirty="0"/>
          </a:p>
          <a:p>
            <a:pPr>
              <a:lnSpc>
                <a:spcPct val="80000"/>
              </a:lnSpc>
            </a:pPr>
            <a:endParaRPr lang="tr-TR" sz="1050" dirty="0"/>
          </a:p>
          <a:p>
            <a:pPr>
              <a:lnSpc>
                <a:spcPct val="80000"/>
              </a:lnSpc>
            </a:pPr>
            <a:endParaRPr lang="tr-TR" sz="1050" dirty="0"/>
          </a:p>
          <a:p>
            <a:pPr>
              <a:lnSpc>
                <a:spcPct val="80000"/>
              </a:lnSpc>
            </a:pPr>
            <a:endParaRPr lang="tr-TR" sz="1050" dirty="0"/>
          </a:p>
          <a:p>
            <a:pPr>
              <a:lnSpc>
                <a:spcPct val="80000"/>
              </a:lnSpc>
            </a:pPr>
            <a:endParaRPr lang="tr-TR" sz="1275" dirty="0"/>
          </a:p>
        </p:txBody>
      </p:sp>
      <p:sp>
        <p:nvSpPr>
          <p:cNvPr id="107523" name="Rectangle 2"/>
          <p:cNvSpPr>
            <a:spLocks noGrp="1" noChangeArrowheads="1"/>
          </p:cNvSpPr>
          <p:nvPr>
            <p:ph type="title"/>
          </p:nvPr>
        </p:nvSpPr>
        <p:spPr>
          <a:xfrm>
            <a:off x="1428750" y="285750"/>
            <a:ext cx="6572250" cy="85725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5" name="4 Slayt Numarası Yer Tutucusu"/>
          <p:cNvSpPr>
            <a:spLocks noGrp="1"/>
          </p:cNvSpPr>
          <p:nvPr>
            <p:ph type="sldNum" sz="quarter" idx="11"/>
          </p:nvPr>
        </p:nvSpPr>
        <p:spPr/>
        <p:txBody>
          <a:bodyPr/>
          <a:lstStyle/>
          <a:p>
            <a:pPr>
              <a:defRPr/>
            </a:pPr>
            <a:fld id="{CB77722A-1A18-458F-837C-7654C7A2A934}" type="slidenum">
              <a:rPr lang="en-US"/>
              <a:pPr>
                <a:defRPr/>
              </a:pPr>
              <a:t>88</a:t>
            </a:fld>
            <a:endParaRPr lang="en-US" dirty="0"/>
          </a:p>
        </p:txBody>
      </p:sp>
    </p:spTree>
    <p:extLst>
      <p:ext uri="{BB962C8B-B14F-4D97-AF65-F5344CB8AC3E}">
        <p14:creationId xmlns:p14="http://schemas.microsoft.com/office/powerpoint/2010/main" val="111831329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p:cNvSpPr>
            <a:spLocks noGrp="1" noChangeArrowheads="1"/>
          </p:cNvSpPr>
          <p:nvPr>
            <p:ph type="body" idx="1"/>
          </p:nvPr>
        </p:nvSpPr>
        <p:spPr/>
        <p:txBody>
          <a:bodyPr/>
          <a:lstStyle/>
          <a:p>
            <a:r>
              <a:rPr lang="tr-TR" sz="1950"/>
              <a:t>Bir programlama dilinin tamamının aksiyomatik metot kullanılarak anlamını tanımlamak oldukça zordur. Her ifade için aksiyom ve sonuç çıkarım kurallarının tanımlanması gerekir, bu her zaman mümkün değildir.</a:t>
            </a:r>
          </a:p>
          <a:p>
            <a:endParaRPr lang="tr-TR" sz="1500"/>
          </a:p>
          <a:p>
            <a:endParaRPr lang="tr-TR" sz="1500"/>
          </a:p>
          <a:p>
            <a:endParaRPr lang="tr-TR" sz="1500"/>
          </a:p>
          <a:p>
            <a:endParaRPr lang="tr-TR" sz="1500"/>
          </a:p>
          <a:p>
            <a:endParaRPr lang="tr-TR" sz="1500"/>
          </a:p>
          <a:p>
            <a:endParaRPr lang="tr-TR" sz="1500"/>
          </a:p>
          <a:p>
            <a:endParaRPr lang="tr-TR" sz="1500"/>
          </a:p>
          <a:p>
            <a:endParaRPr lang="tr-TR" sz="1500"/>
          </a:p>
          <a:p>
            <a:endParaRPr lang="tr-TR" sz="1500"/>
          </a:p>
          <a:p>
            <a:endParaRPr lang="tr-TR" sz="1500"/>
          </a:p>
          <a:p>
            <a:endParaRPr lang="tr-TR" sz="1500"/>
          </a:p>
          <a:p>
            <a:endParaRPr lang="tr-TR" sz="1500"/>
          </a:p>
          <a:p>
            <a:endParaRPr lang="tr-TR" sz="1500"/>
          </a:p>
          <a:p>
            <a:endParaRPr lang="tr-TR" sz="1500"/>
          </a:p>
          <a:p>
            <a:endParaRPr lang="tr-TR" sz="675"/>
          </a:p>
          <a:p>
            <a:endParaRPr lang="tr-TR" sz="1500"/>
          </a:p>
          <a:p>
            <a:endParaRPr lang="tr-TR" sz="1500"/>
          </a:p>
          <a:p>
            <a:endParaRPr lang="tr-TR" sz="1500"/>
          </a:p>
          <a:p>
            <a:endParaRPr lang="tr-TR" sz="1500"/>
          </a:p>
          <a:p>
            <a:endParaRPr lang="tr-TR" sz="1800"/>
          </a:p>
        </p:txBody>
      </p:sp>
      <p:sp>
        <p:nvSpPr>
          <p:cNvPr id="108547" name="Rectangle 2"/>
          <p:cNvSpPr>
            <a:spLocks noGrp="1" noChangeArrowheads="1"/>
          </p:cNvSpPr>
          <p:nvPr>
            <p:ph type="title"/>
          </p:nvPr>
        </p:nvSpPr>
        <p:spPr>
          <a:xfrm>
            <a:off x="1428750" y="285750"/>
            <a:ext cx="6572250" cy="85725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5" name="4 Slayt Numarası Yer Tutucusu"/>
          <p:cNvSpPr>
            <a:spLocks noGrp="1"/>
          </p:cNvSpPr>
          <p:nvPr>
            <p:ph type="sldNum" sz="quarter" idx="11"/>
          </p:nvPr>
        </p:nvSpPr>
        <p:spPr/>
        <p:txBody>
          <a:bodyPr/>
          <a:lstStyle/>
          <a:p>
            <a:pPr>
              <a:defRPr/>
            </a:pPr>
            <a:fld id="{07F25039-226F-4396-8376-E12F82E2E91C}" type="slidenum">
              <a:rPr lang="en-US"/>
              <a:pPr>
                <a:defRPr/>
              </a:pPr>
              <a:t>89</a:t>
            </a:fld>
            <a:endParaRPr lang="en-US" dirty="0"/>
          </a:p>
        </p:txBody>
      </p:sp>
    </p:spTree>
    <p:extLst>
      <p:ext uri="{BB962C8B-B14F-4D97-AF65-F5344CB8AC3E}">
        <p14:creationId xmlns:p14="http://schemas.microsoft.com/office/powerpoint/2010/main" val="2274349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Başlık 1"/>
          <p:cNvSpPr>
            <a:spLocks noGrp="1"/>
          </p:cNvSpPr>
          <p:nvPr>
            <p:ph type="title"/>
          </p:nvPr>
        </p:nvSpPr>
        <p:spPr>
          <a:xfrm>
            <a:off x="1600200" y="171450"/>
            <a:ext cx="6115050" cy="857250"/>
          </a:xfrm>
        </p:spPr>
        <p:txBody>
          <a:bodyPr/>
          <a:lstStyle/>
          <a:p>
            <a:r>
              <a:rPr lang="tr-TR" sz="2400"/>
              <a:t>Metinsel Sözdizim</a:t>
            </a:r>
          </a:p>
        </p:txBody>
      </p:sp>
      <p:sp>
        <p:nvSpPr>
          <p:cNvPr id="15363" name="İçerik Yer Tutucusu 3"/>
          <p:cNvSpPr>
            <a:spLocks noGrp="1"/>
          </p:cNvSpPr>
          <p:nvPr>
            <p:ph sz="quarter" idx="2"/>
          </p:nvPr>
        </p:nvSpPr>
        <p:spPr>
          <a:xfrm>
            <a:off x="1547813" y="971550"/>
            <a:ext cx="6318647" cy="3429000"/>
          </a:xfrm>
        </p:spPr>
        <p:txBody>
          <a:bodyPr>
            <a:normAutofit lnSpcReduction="10000"/>
          </a:bodyPr>
          <a:lstStyle/>
          <a:p>
            <a:r>
              <a:rPr lang="tr-TR" sz="1800" dirty="0"/>
              <a:t>Hem doğal diller hem de programlama dilleri, bir alfabedeki karakter dizilerinden oluşurlar. </a:t>
            </a:r>
          </a:p>
          <a:p>
            <a:r>
              <a:rPr lang="tr-TR" sz="1800" dirty="0"/>
              <a:t>Bir dilin karakter dizilerine </a:t>
            </a:r>
            <a:r>
              <a:rPr lang="tr-TR" sz="1800" b="1" dirty="0"/>
              <a:t>cümle</a:t>
            </a:r>
            <a:r>
              <a:rPr lang="tr-TR" sz="1800" dirty="0"/>
              <a:t> veya </a:t>
            </a:r>
            <a:r>
              <a:rPr lang="tr-TR" sz="1800" b="1" dirty="0"/>
              <a:t>deyim</a:t>
            </a:r>
            <a:r>
              <a:rPr lang="tr-TR" sz="1800" dirty="0"/>
              <a:t> adı verilir. </a:t>
            </a:r>
          </a:p>
          <a:p>
            <a:r>
              <a:rPr lang="tr-TR" sz="1800" dirty="0"/>
              <a:t>Bir dilin </a:t>
            </a:r>
            <a:r>
              <a:rPr lang="tr-TR" sz="1800" dirty="0" err="1"/>
              <a:t>sözdizim</a:t>
            </a:r>
            <a:r>
              <a:rPr lang="tr-TR" sz="1800" dirty="0"/>
              <a:t> kuralları, o dilin alfabesinden hangi karakter dizilerinin o dilde bulunduklarını belirler. En büyük ve en karmaşık programlama dili bile sözdizimsel olarak çok basittir.</a:t>
            </a:r>
          </a:p>
          <a:p>
            <a:r>
              <a:rPr lang="tr-TR" sz="1800" dirty="0">
                <a:solidFill>
                  <a:srgbClr val="FF0000"/>
                </a:solidFill>
              </a:rPr>
              <a:t>Bir programlama dilindeki en düşük düzeyli sözdizimsel birimlere </a:t>
            </a:r>
            <a:r>
              <a:rPr lang="tr-TR" sz="1800" b="1" dirty="0" err="1">
                <a:solidFill>
                  <a:srgbClr val="FF0000"/>
                </a:solidFill>
              </a:rPr>
              <a:t>lexeme</a:t>
            </a:r>
            <a:r>
              <a:rPr lang="tr-TR" sz="1800" dirty="0">
                <a:solidFill>
                  <a:srgbClr val="FF0000"/>
                </a:solidFill>
              </a:rPr>
              <a:t> adı verilir. </a:t>
            </a:r>
            <a:r>
              <a:rPr lang="tr-TR" sz="1800" dirty="0"/>
              <a:t>Programlar, karakterler yerine </a:t>
            </a:r>
            <a:r>
              <a:rPr lang="tr-TR" sz="1800" i="1" dirty="0" err="1"/>
              <a:t>lexeme'</a:t>
            </a:r>
            <a:r>
              <a:rPr lang="tr-TR" sz="1800" dirty="0" err="1"/>
              <a:t>ler</a:t>
            </a:r>
            <a:r>
              <a:rPr lang="tr-TR" sz="1800" dirty="0"/>
              <a:t> dizisi olarak düşünülebilir. </a:t>
            </a:r>
          </a:p>
          <a:p>
            <a:r>
              <a:rPr lang="tr-TR" sz="1800" dirty="0">
                <a:solidFill>
                  <a:srgbClr val="FF0000"/>
                </a:solidFill>
              </a:rPr>
              <a:t>Bir dildeki </a:t>
            </a:r>
            <a:r>
              <a:rPr lang="tr-TR" sz="1800" i="1" dirty="0" err="1">
                <a:solidFill>
                  <a:srgbClr val="FF0000"/>
                </a:solidFill>
              </a:rPr>
              <a:t>lexeme'</a:t>
            </a:r>
            <a:r>
              <a:rPr lang="tr-TR" sz="1800" dirty="0" err="1">
                <a:solidFill>
                  <a:srgbClr val="FF0000"/>
                </a:solidFill>
              </a:rPr>
              <a:t>lerin</a:t>
            </a:r>
            <a:r>
              <a:rPr lang="tr-TR" sz="1800" dirty="0">
                <a:solidFill>
                  <a:srgbClr val="FF0000"/>
                </a:solidFill>
              </a:rPr>
              <a:t> gruplanması ile dile ilişkin </a:t>
            </a:r>
            <a:r>
              <a:rPr lang="tr-TR" sz="1800" b="1" dirty="0" err="1">
                <a:solidFill>
                  <a:srgbClr val="FF0000"/>
                </a:solidFill>
              </a:rPr>
              <a:t>token'</a:t>
            </a:r>
            <a:r>
              <a:rPr lang="tr-TR" sz="1800" dirty="0" err="1">
                <a:solidFill>
                  <a:srgbClr val="FF0000"/>
                </a:solidFill>
              </a:rPr>
              <a:t>lar</a:t>
            </a:r>
            <a:r>
              <a:rPr lang="tr-TR" sz="1800" dirty="0">
                <a:solidFill>
                  <a:srgbClr val="FF0000"/>
                </a:solidFill>
              </a:rPr>
              <a:t> oluşturulur.</a:t>
            </a:r>
          </a:p>
        </p:txBody>
      </p:sp>
      <p:sp>
        <p:nvSpPr>
          <p:cNvPr id="5" name="4 Slayt Numarası Yer Tutucusu"/>
          <p:cNvSpPr>
            <a:spLocks noGrp="1"/>
          </p:cNvSpPr>
          <p:nvPr>
            <p:ph type="sldNum" sz="quarter" idx="11"/>
          </p:nvPr>
        </p:nvSpPr>
        <p:spPr/>
        <p:txBody>
          <a:bodyPr/>
          <a:lstStyle/>
          <a:p>
            <a:pPr>
              <a:defRPr/>
            </a:pPr>
            <a:fld id="{C16BB832-C781-4AA9-9A49-6188A7281DA8}" type="slidenum">
              <a:rPr lang="en-US"/>
              <a:pPr>
                <a:defRPr/>
              </a:pPr>
              <a:t>9</a:t>
            </a:fld>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sz="half" idx="1"/>
          </p:nvPr>
        </p:nvSpPr>
        <p:spPr>
          <a:xfrm>
            <a:off x="1600200" y="1200150"/>
            <a:ext cx="6172200" cy="3429000"/>
          </a:xfrm>
        </p:spPr>
        <p:txBody>
          <a:bodyPr/>
          <a:lstStyle/>
          <a:p>
            <a:pPr eaLnBrk="1" hangingPunct="1"/>
            <a:r>
              <a:rPr lang="tr-TR" sz="1800"/>
              <a:t>Sıralar (</a:t>
            </a:r>
            <a:r>
              <a:rPr lang="en-US" sz="1800"/>
              <a:t>sequences</a:t>
            </a:r>
            <a:r>
              <a:rPr lang="tr-TR" sz="1800"/>
              <a:t>) için çıkarsama kuralı</a:t>
            </a:r>
            <a:endParaRPr lang="en-US" sz="1800"/>
          </a:p>
          <a:p>
            <a:pPr eaLnBrk="1" hangingPunct="1">
              <a:buFontTx/>
              <a:buNone/>
            </a:pPr>
            <a:r>
              <a:rPr lang="en-US" sz="1800"/>
              <a:t>	</a:t>
            </a:r>
            <a:r>
              <a:rPr lang="tr-TR" sz="1800"/>
              <a:t>Bir </a:t>
            </a:r>
            <a:r>
              <a:rPr lang="en-US" sz="1800"/>
              <a:t>S1;</a:t>
            </a:r>
            <a:r>
              <a:rPr lang="tr-TR" sz="1800"/>
              <a:t> </a:t>
            </a:r>
            <a:r>
              <a:rPr lang="en-US" sz="1800"/>
              <a:t>S2</a:t>
            </a:r>
            <a:r>
              <a:rPr lang="tr-TR" sz="1800"/>
              <a:t> sırası (bitişik program sırası) için</a:t>
            </a:r>
            <a:r>
              <a:rPr lang="en-US" sz="1800"/>
              <a:t>:</a:t>
            </a:r>
          </a:p>
          <a:p>
            <a:pPr eaLnBrk="1" hangingPunct="1">
              <a:buFontTx/>
              <a:buNone/>
            </a:pPr>
            <a:r>
              <a:rPr lang="en-US" sz="1800"/>
              <a:t>	{P1} S1 {P2}</a:t>
            </a:r>
          </a:p>
          <a:p>
            <a:pPr eaLnBrk="1" hangingPunct="1">
              <a:buFontTx/>
              <a:buNone/>
            </a:pPr>
            <a:r>
              <a:rPr lang="en-US" sz="1800"/>
              <a:t>	{P2} S2 {P3}</a:t>
            </a:r>
            <a:endParaRPr lang="tr-TR" sz="1800"/>
          </a:p>
          <a:p>
            <a:pPr eaLnBrk="1" hangingPunct="1">
              <a:buFontTx/>
              <a:buNone/>
            </a:pPr>
            <a:endParaRPr lang="en-US" sz="1800"/>
          </a:p>
          <a:p>
            <a:pPr eaLnBrk="1" hangingPunct="1">
              <a:buFontTx/>
              <a:buNone/>
            </a:pPr>
            <a:r>
              <a:rPr lang="en-US" sz="1800"/>
              <a:t>    </a:t>
            </a:r>
            <a:r>
              <a:rPr lang="tr-TR" sz="1800"/>
              <a:t>Çıkarsama kuralı</a:t>
            </a:r>
            <a:r>
              <a:rPr lang="en-US" sz="1800"/>
              <a:t>:</a:t>
            </a:r>
          </a:p>
        </p:txBody>
      </p:sp>
      <p:graphicFrame>
        <p:nvGraphicFramePr>
          <p:cNvPr id="3074" name="Object 5"/>
          <p:cNvGraphicFramePr>
            <a:graphicFrameLocks noGrp="1" noChangeAspect="1"/>
          </p:cNvGraphicFramePr>
          <p:nvPr>
            <p:ph sz="half" idx="2"/>
          </p:nvPr>
        </p:nvGraphicFramePr>
        <p:xfrm>
          <a:off x="4229100" y="2686050"/>
          <a:ext cx="2992041" cy="627460"/>
        </p:xfrm>
        <a:graphic>
          <a:graphicData uri="http://schemas.openxmlformats.org/presentationml/2006/ole">
            <mc:AlternateContent xmlns:mc="http://schemas.openxmlformats.org/markup-compatibility/2006">
              <mc:Choice xmlns:v="urn:schemas-microsoft-com:vml" Requires="v">
                <p:oleObj spid="_x0000_s3074" name="Equation" r:id="rId3" imgW="1701720" imgH="406080" progId="Equation.3">
                  <p:embed/>
                </p:oleObj>
              </mc:Choice>
              <mc:Fallback>
                <p:oleObj name="Equation" r:id="rId3" imgW="1701720" imgH="406080" progId="Equation.3">
                  <p:embed/>
                  <p:pic>
                    <p:nvPicPr>
                      <p:cNvPr id="307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9100" y="2686050"/>
                        <a:ext cx="2992041" cy="6274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6" name="Rectangle 2"/>
          <p:cNvSpPr>
            <a:spLocks noGrp="1" noChangeArrowheads="1"/>
          </p:cNvSpPr>
          <p:nvPr>
            <p:ph type="title"/>
          </p:nvPr>
        </p:nvSpPr>
        <p:spPr>
          <a:xfrm>
            <a:off x="1428750" y="285750"/>
            <a:ext cx="6572250" cy="857250"/>
          </a:xfrm>
        </p:spPr>
        <p:txBody>
          <a:bodyPr/>
          <a:lstStyle/>
          <a:p>
            <a:pPr eaLnBrk="1" hangingPunct="1"/>
            <a:r>
              <a:rPr lang="tr-TR" smtClean="0"/>
              <a:t>Kurala Dayalı (</a:t>
            </a:r>
            <a:r>
              <a:rPr lang="en-US" smtClean="0"/>
              <a:t>A</a:t>
            </a:r>
            <a:r>
              <a:rPr lang="tr-TR" smtClean="0"/>
              <a:t>ksiy</a:t>
            </a:r>
            <a:r>
              <a:rPr lang="en-US" smtClean="0"/>
              <a:t>omati</a:t>
            </a:r>
            <a:r>
              <a:rPr lang="tr-TR" smtClean="0"/>
              <a:t>k)</a:t>
            </a:r>
            <a:r>
              <a:rPr lang="en-US" smtClean="0"/>
              <a:t> Semanti</a:t>
            </a:r>
            <a:r>
              <a:rPr lang="tr-TR" smtClean="0"/>
              <a:t>k</a:t>
            </a:r>
            <a:endParaRPr lang="en-US" smtClean="0"/>
          </a:p>
        </p:txBody>
      </p:sp>
      <p:sp>
        <p:nvSpPr>
          <p:cNvPr id="7" name="6 Slayt Numarası Yer Tutucusu"/>
          <p:cNvSpPr>
            <a:spLocks noGrp="1"/>
          </p:cNvSpPr>
          <p:nvPr>
            <p:ph type="sldNum" sz="quarter" idx="11"/>
          </p:nvPr>
        </p:nvSpPr>
        <p:spPr/>
        <p:txBody>
          <a:bodyPr/>
          <a:lstStyle/>
          <a:p>
            <a:pPr>
              <a:defRPr/>
            </a:pPr>
            <a:fld id="{FD3EB34B-4815-4125-BA09-5C418E6A1315}" type="slidenum">
              <a:rPr lang="en-US"/>
              <a:pPr>
                <a:defRPr/>
              </a:pPr>
              <a:t>90</a:t>
            </a:fld>
            <a:endParaRPr lang="en-US" dirty="0"/>
          </a:p>
        </p:txBody>
      </p:sp>
      <p:sp>
        <p:nvSpPr>
          <p:cNvPr id="3078" name="5 Dikdörtgen"/>
          <p:cNvSpPr>
            <a:spLocks noChangeArrowheads="1"/>
          </p:cNvSpPr>
          <p:nvPr/>
        </p:nvSpPr>
        <p:spPr bwMode="auto">
          <a:xfrm>
            <a:off x="1714500" y="3565922"/>
            <a:ext cx="5257800" cy="923330"/>
          </a:xfrm>
          <a:prstGeom prst="rect">
            <a:avLst/>
          </a:prstGeom>
          <a:noFill/>
          <a:ln w="9525">
            <a:noFill/>
            <a:miter lim="800000"/>
            <a:headEnd/>
            <a:tailEnd/>
          </a:ln>
        </p:spPr>
        <p:txBody>
          <a:bodyPr>
            <a:spAutoFit/>
          </a:bodyPr>
          <a:lstStyle/>
          <a:p>
            <a:pPr lvl="1">
              <a:buFont typeface="Wingdings" pitchFamily="2" charset="2"/>
              <a:buNone/>
            </a:pPr>
            <a:r>
              <a:rPr lang="en-US" altLang="ko-KR" sz="1350">
                <a:ea typeface="굴림" pitchFamily="50" charset="-127"/>
              </a:rPr>
              <a:t>	</a:t>
            </a:r>
            <a:r>
              <a:rPr lang="tr-TR" altLang="ko-KR" sz="1350">
                <a:ea typeface="굴림" pitchFamily="50" charset="-127"/>
              </a:rPr>
              <a:t>Örnek:</a:t>
            </a:r>
          </a:p>
          <a:p>
            <a:pPr lvl="1">
              <a:buFont typeface="Wingdings" pitchFamily="2" charset="2"/>
              <a:buNone/>
            </a:pPr>
            <a:r>
              <a:rPr lang="tr-TR" altLang="ko-KR" sz="1350">
                <a:solidFill>
                  <a:srgbClr val="7030A0"/>
                </a:solidFill>
                <a:latin typeface="Times New Roman" pitchFamily="18" charset="0"/>
                <a:ea typeface="굴림" pitchFamily="50" charset="-127"/>
              </a:rPr>
              <a:t>	</a:t>
            </a:r>
            <a:r>
              <a:rPr lang="en-US" altLang="ko-KR" sz="1350">
                <a:solidFill>
                  <a:srgbClr val="7030A0"/>
                </a:solidFill>
                <a:latin typeface="Times New Roman" pitchFamily="18" charset="0"/>
                <a:ea typeface="굴림" pitchFamily="50" charset="-127"/>
              </a:rPr>
              <a:t>y = 3 * x + 1;  x = y + 3;</a:t>
            </a:r>
            <a:r>
              <a:rPr lang="en-US" altLang="ko-KR" sz="1350">
                <a:solidFill>
                  <a:srgbClr val="7030A0"/>
                </a:solidFill>
                <a:ea typeface="굴림" pitchFamily="50" charset="-127"/>
              </a:rPr>
              <a:t>  </a:t>
            </a:r>
            <a:r>
              <a:rPr lang="en-US" altLang="ko-KR" sz="1350">
                <a:solidFill>
                  <a:srgbClr val="7030A0"/>
                </a:solidFill>
                <a:latin typeface="Times New Roman" pitchFamily="18" charset="0"/>
                <a:ea typeface="굴림" pitchFamily="50" charset="-127"/>
              </a:rPr>
              <a:t>{ x &lt; 10 }</a:t>
            </a:r>
          </a:p>
          <a:p>
            <a:pPr lvl="1">
              <a:buFont typeface="Wingdings" pitchFamily="2" charset="2"/>
              <a:buNone/>
            </a:pPr>
            <a:r>
              <a:rPr lang="en-US" altLang="ko-KR" sz="1350">
                <a:ea typeface="굴림" pitchFamily="50" charset="-127"/>
              </a:rPr>
              <a:t>	</a:t>
            </a:r>
            <a:r>
              <a:rPr lang="tr-TR" altLang="ko-KR" sz="1350">
                <a:ea typeface="굴림" pitchFamily="50" charset="-127"/>
              </a:rPr>
              <a:t>2. ifadenin önşartı</a:t>
            </a:r>
            <a:r>
              <a:rPr lang="en-US" altLang="ko-KR" sz="1350">
                <a:ea typeface="굴림" pitchFamily="50" charset="-127"/>
              </a:rPr>
              <a:t>: </a:t>
            </a:r>
            <a:r>
              <a:rPr lang="en-US" altLang="ko-KR" sz="1350">
                <a:solidFill>
                  <a:srgbClr val="7030A0"/>
                </a:solidFill>
                <a:latin typeface="Times New Roman" pitchFamily="18" charset="0"/>
                <a:ea typeface="굴림" pitchFamily="50" charset="-127"/>
              </a:rPr>
              <a:t>y &lt; 7</a:t>
            </a:r>
          </a:p>
          <a:p>
            <a:pPr lvl="1">
              <a:buFont typeface="Wingdings" pitchFamily="2" charset="2"/>
              <a:buNone/>
            </a:pPr>
            <a:r>
              <a:rPr lang="en-US" altLang="ko-KR" sz="1350">
                <a:solidFill>
                  <a:srgbClr val="66FFFF"/>
                </a:solidFill>
                <a:latin typeface="Times New Roman" pitchFamily="18" charset="0"/>
                <a:ea typeface="굴림" pitchFamily="50" charset="-127"/>
              </a:rPr>
              <a:t>	</a:t>
            </a:r>
            <a:r>
              <a:rPr lang="tr-TR" altLang="ko-KR" sz="1350">
                <a:ea typeface="굴림" pitchFamily="50" charset="-127"/>
              </a:rPr>
              <a:t>1. ifadenin önşartı</a:t>
            </a:r>
            <a:r>
              <a:rPr lang="en-US" altLang="ko-KR" sz="1350">
                <a:ea typeface="굴림" pitchFamily="50" charset="-127"/>
              </a:rPr>
              <a:t>:</a:t>
            </a:r>
            <a:r>
              <a:rPr lang="en-US" altLang="ko-KR" sz="1350">
                <a:solidFill>
                  <a:srgbClr val="66FFFF"/>
                </a:solidFill>
                <a:latin typeface="Times New Roman" pitchFamily="18" charset="0"/>
                <a:ea typeface="굴림" pitchFamily="50" charset="-127"/>
              </a:rPr>
              <a:t>  </a:t>
            </a:r>
            <a:r>
              <a:rPr lang="en-US" altLang="ko-KR" sz="1350">
                <a:solidFill>
                  <a:srgbClr val="7030A0"/>
                </a:solidFill>
                <a:latin typeface="Times New Roman" pitchFamily="18" charset="0"/>
                <a:ea typeface="굴림" pitchFamily="50" charset="-127"/>
              </a:rPr>
              <a:t>x &lt; 2</a:t>
            </a:r>
            <a:endParaRPr lang="en-US" sz="1350">
              <a:solidFill>
                <a:srgbClr val="7030A0"/>
              </a:solidFill>
              <a:latin typeface="Times New Roman" pitchFamily="18" charset="0"/>
            </a:endParaRPr>
          </a:p>
        </p:txBody>
      </p:sp>
    </p:spTree>
    <p:extLst>
      <p:ext uri="{BB962C8B-B14F-4D97-AF65-F5344CB8AC3E}">
        <p14:creationId xmlns:p14="http://schemas.microsoft.com/office/powerpoint/2010/main" val="192238715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257300" y="285750"/>
            <a:ext cx="6743700" cy="857250"/>
          </a:xfrm>
        </p:spPr>
        <p:txBody>
          <a:bodyPr/>
          <a:lstStyle/>
          <a:p>
            <a:pPr eaLnBrk="1" hangingPunct="1"/>
            <a:r>
              <a:rPr lang="tr-TR" smtClean="0"/>
              <a:t>c)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114691" name="Rectangle 3"/>
          <p:cNvSpPr>
            <a:spLocks noGrp="1" noChangeArrowheads="1"/>
          </p:cNvSpPr>
          <p:nvPr>
            <p:ph type="body" idx="1"/>
          </p:nvPr>
        </p:nvSpPr>
        <p:spPr>
          <a:xfrm>
            <a:off x="1257300" y="1085850"/>
            <a:ext cx="6743700" cy="3943350"/>
          </a:xfrm>
        </p:spPr>
        <p:txBody>
          <a:bodyPr/>
          <a:lstStyle/>
          <a:p>
            <a:pPr eaLnBrk="1" hangingPunct="1"/>
            <a:r>
              <a:rPr lang="en-US" sz="1800"/>
              <a:t>Scott </a:t>
            </a:r>
            <a:r>
              <a:rPr lang="tr-TR" sz="1800"/>
              <a:t>ve</a:t>
            </a:r>
            <a:r>
              <a:rPr lang="en-US" sz="1800"/>
              <a:t> Strachey (1970)</a:t>
            </a:r>
            <a:r>
              <a:rPr lang="tr-TR" sz="1800"/>
              <a:t> tarafından geliştirilmiştir</a:t>
            </a:r>
          </a:p>
          <a:p>
            <a:pPr eaLnBrk="1" hangingPunct="1"/>
            <a:r>
              <a:rPr lang="tr-TR" sz="1800"/>
              <a:t>Özyinelemeli (</a:t>
            </a:r>
            <a:r>
              <a:rPr lang="en-US" sz="1800"/>
              <a:t>recursive</a:t>
            </a:r>
            <a:r>
              <a:rPr lang="tr-TR" sz="1800"/>
              <a:t>)</a:t>
            </a:r>
            <a:r>
              <a:rPr lang="en-US" sz="1800"/>
              <a:t> f</a:t>
            </a:r>
            <a:r>
              <a:rPr lang="tr-TR" sz="1800"/>
              <a:t>o</a:t>
            </a:r>
            <a:r>
              <a:rPr lang="en-US" sz="1800"/>
              <a:t>n</a:t>
            </a:r>
            <a:r>
              <a:rPr lang="tr-TR" sz="1800"/>
              <a:t>ksiyon</a:t>
            </a:r>
            <a:r>
              <a:rPr lang="en-US" sz="1800"/>
              <a:t> t</a:t>
            </a:r>
            <a:r>
              <a:rPr lang="tr-TR" sz="1800"/>
              <a:t>eorisine dayalıdır. Temel dildeki her varlık için hem bir matematiksel nesne hem de fonksiyonel tanımlama vardır. </a:t>
            </a:r>
            <a:endParaRPr lang="en-US" sz="1800"/>
          </a:p>
          <a:p>
            <a:pPr eaLnBrk="1" hangingPunct="1"/>
            <a:r>
              <a:rPr lang="tr-TR" sz="1800"/>
              <a:t>En soyut ve programların anlamını tanımlamada kullanılan en yaygın bir semantik tanımlama metodudur</a:t>
            </a:r>
            <a:endParaRPr lang="en-US" sz="1800"/>
          </a:p>
          <a:p>
            <a:r>
              <a:rPr lang="tr-TR" sz="1800"/>
              <a:t>Bu fonksiyon bir varlığın örneklerini, matematiksel modelin örnekleri ile eşleştirir. Nesneler tanımlandığından, karşılık geldikleri varlıkların anlamlarını tanımlar.  </a:t>
            </a:r>
          </a:p>
          <a:p>
            <a:r>
              <a:rPr lang="tr-TR" sz="1800"/>
              <a:t>İkili (binary) sayı gösteren gramer şöyle tanımlanabilir.</a:t>
            </a:r>
          </a:p>
          <a:p>
            <a:pPr>
              <a:lnSpc>
                <a:spcPct val="90000"/>
              </a:lnSpc>
              <a:buFontTx/>
              <a:buNone/>
            </a:pPr>
            <a:r>
              <a:rPr lang="tr-TR" sz="1800" b="1"/>
              <a:t>    </a:t>
            </a:r>
            <a:r>
              <a:rPr lang="en-US" sz="1800" b="1"/>
              <a:t>&lt;</a:t>
            </a:r>
            <a:r>
              <a:rPr lang="tr-TR" sz="1800" b="1"/>
              <a:t>bin</a:t>
            </a:r>
            <a:r>
              <a:rPr lang="en-US" sz="1800" b="1"/>
              <a:t>_num&gt; </a:t>
            </a:r>
            <a:r>
              <a:rPr lang="en-US" sz="1800" b="1">
                <a:sym typeface="Symbol" pitchFamily="18" charset="2"/>
              </a:rPr>
              <a:t></a:t>
            </a:r>
            <a:r>
              <a:rPr lang="en-US" sz="1800" b="1"/>
              <a:t>  </a:t>
            </a:r>
            <a:r>
              <a:rPr lang="tr-TR" sz="1800" b="1"/>
              <a:t>'</a:t>
            </a:r>
            <a:r>
              <a:rPr lang="en-US" sz="1800" b="1"/>
              <a:t>0</a:t>
            </a:r>
            <a:r>
              <a:rPr lang="tr-TR" sz="1800" b="1"/>
              <a:t>'</a:t>
            </a:r>
            <a:r>
              <a:rPr lang="en-US" sz="1800" b="1"/>
              <a:t> | </a:t>
            </a:r>
            <a:r>
              <a:rPr lang="tr-TR" sz="1800" b="1"/>
              <a:t>'</a:t>
            </a:r>
            <a:r>
              <a:rPr lang="en-US" sz="1800" b="1"/>
              <a:t>1</a:t>
            </a:r>
            <a:r>
              <a:rPr lang="tr-TR" sz="1800" b="1"/>
              <a:t>'</a:t>
            </a:r>
            <a:r>
              <a:rPr lang="en-US" sz="1800" b="1"/>
              <a:t> | &lt;</a:t>
            </a:r>
            <a:r>
              <a:rPr lang="tr-TR" sz="1800" b="1"/>
              <a:t>bin</a:t>
            </a:r>
            <a:r>
              <a:rPr lang="en-US" sz="1800" b="1"/>
              <a:t>_num&gt; </a:t>
            </a:r>
            <a:r>
              <a:rPr lang="tr-TR" sz="1800" b="1"/>
              <a:t>'</a:t>
            </a:r>
            <a:r>
              <a:rPr lang="en-US" sz="1800" b="1"/>
              <a:t>0</a:t>
            </a:r>
            <a:r>
              <a:rPr lang="tr-TR" sz="1800" b="1"/>
              <a:t>'</a:t>
            </a:r>
            <a:r>
              <a:rPr lang="en-US" sz="1800" b="1"/>
              <a:t> |  &lt;</a:t>
            </a:r>
            <a:r>
              <a:rPr lang="tr-TR" sz="1800" b="1"/>
              <a:t>bin</a:t>
            </a:r>
            <a:r>
              <a:rPr lang="en-US" sz="1800" b="1"/>
              <a:t>_num&gt; </a:t>
            </a:r>
            <a:r>
              <a:rPr lang="tr-TR" sz="1800" b="1"/>
              <a:t>'</a:t>
            </a:r>
            <a:r>
              <a:rPr lang="en-US" sz="1800" b="1"/>
              <a:t>1</a:t>
            </a:r>
            <a:r>
              <a:rPr lang="tr-TR" sz="1800" b="1"/>
              <a:t>'</a:t>
            </a:r>
            <a:r>
              <a:rPr lang="en-US" sz="1800" b="1"/>
              <a:t> </a:t>
            </a:r>
            <a:endParaRPr lang="tr-TR" sz="1800" b="1"/>
          </a:p>
          <a:p>
            <a:pPr eaLnBrk="1" hangingPunct="1"/>
            <a:endParaRPr lang="en-US" smtClean="0"/>
          </a:p>
        </p:txBody>
      </p:sp>
      <p:sp>
        <p:nvSpPr>
          <p:cNvPr id="6" name="5 Slayt Numarası Yer Tutucusu"/>
          <p:cNvSpPr>
            <a:spLocks noGrp="1"/>
          </p:cNvSpPr>
          <p:nvPr>
            <p:ph type="sldNum" sz="quarter" idx="11"/>
          </p:nvPr>
        </p:nvSpPr>
        <p:spPr/>
        <p:txBody>
          <a:bodyPr/>
          <a:lstStyle/>
          <a:p>
            <a:pPr>
              <a:defRPr/>
            </a:pPr>
            <a:fld id="{DBE4FCE4-16B9-4E54-9051-CF2EB4F4F751}" type="slidenum">
              <a:rPr lang="en-US"/>
              <a:pPr>
                <a:defRPr/>
              </a:pPr>
              <a:t>91</a:t>
            </a:fld>
            <a:endParaRPr lang="en-US" dirty="0"/>
          </a:p>
        </p:txBody>
      </p:sp>
    </p:spTree>
    <p:extLst>
      <p:ext uri="{BB962C8B-B14F-4D97-AF65-F5344CB8AC3E}">
        <p14:creationId xmlns:p14="http://schemas.microsoft.com/office/powerpoint/2010/main" val="318069613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3"/>
          <p:cNvSpPr txBox="1">
            <a:spLocks noChangeArrowheads="1"/>
          </p:cNvSpPr>
          <p:nvPr/>
        </p:nvSpPr>
        <p:spPr bwMode="auto">
          <a:xfrm>
            <a:off x="1602581" y="1200150"/>
            <a:ext cx="6115050" cy="3371850"/>
          </a:xfrm>
          <a:prstGeom prst="rect">
            <a:avLst/>
          </a:prstGeom>
          <a:noFill/>
          <a:ln w="9525">
            <a:noFill/>
            <a:miter lim="800000"/>
            <a:headEnd/>
            <a:tailEnd/>
          </a:ln>
        </p:spPr>
        <p:txBody>
          <a:bodyPr/>
          <a:lstStyle/>
          <a:p>
            <a:pPr marL="257175" indent="-257175">
              <a:spcBef>
                <a:spcPct val="20000"/>
              </a:spcBef>
            </a:pPr>
            <a:r>
              <a:rPr lang="tr-TR" sz="2100">
                <a:latin typeface="Lucida Sans Unicode" pitchFamily="34" charset="0"/>
              </a:rPr>
              <a:t>	110 içi ayrıştırma ağacı</a:t>
            </a:r>
          </a:p>
          <a:p>
            <a:pPr marL="257175" indent="-257175">
              <a:spcBef>
                <a:spcPct val="20000"/>
              </a:spcBef>
              <a:buFontTx/>
              <a:buChar char="•"/>
            </a:pPr>
            <a:endParaRPr lang="tr-TR" sz="1500">
              <a:latin typeface="Lucida Sans Unicode" pitchFamily="34" charset="0"/>
            </a:endParaRPr>
          </a:p>
          <a:p>
            <a:pPr marL="257175" indent="-257175">
              <a:spcBef>
                <a:spcPct val="20000"/>
              </a:spcBef>
              <a:buFontTx/>
              <a:buChar char="•"/>
            </a:pPr>
            <a:endParaRPr lang="tr-TR" sz="1500">
              <a:latin typeface="Lucida Sans Unicode" pitchFamily="34" charset="0"/>
            </a:endParaRPr>
          </a:p>
          <a:p>
            <a:pPr marL="257175" indent="-257175">
              <a:spcBef>
                <a:spcPct val="20000"/>
              </a:spcBef>
              <a:buFontTx/>
              <a:buChar char="•"/>
            </a:pPr>
            <a:endParaRPr lang="tr-TR" sz="1500">
              <a:latin typeface="Lucida Sans Unicode" pitchFamily="34" charset="0"/>
            </a:endParaRPr>
          </a:p>
          <a:p>
            <a:pPr marL="257175" indent="-257175">
              <a:spcBef>
                <a:spcPct val="20000"/>
              </a:spcBef>
              <a:buFontTx/>
              <a:buChar char="•"/>
            </a:pPr>
            <a:endParaRPr lang="tr-TR" sz="1500">
              <a:latin typeface="Lucida Sans Unicode" pitchFamily="34" charset="0"/>
            </a:endParaRPr>
          </a:p>
          <a:p>
            <a:pPr marL="257175" indent="-257175">
              <a:spcBef>
                <a:spcPct val="20000"/>
              </a:spcBef>
              <a:buFontTx/>
              <a:buChar char="•"/>
            </a:pPr>
            <a:endParaRPr lang="tr-TR" sz="675">
              <a:latin typeface="Lucida Sans Unicode" pitchFamily="34" charset="0"/>
            </a:endParaRPr>
          </a:p>
          <a:p>
            <a:pPr marL="257175" indent="-257175">
              <a:spcBef>
                <a:spcPct val="20000"/>
              </a:spcBef>
              <a:buFontTx/>
              <a:buChar char="•"/>
            </a:pPr>
            <a:endParaRPr lang="tr-TR" sz="1500">
              <a:latin typeface="Lucida Sans Unicode" pitchFamily="34" charset="0"/>
            </a:endParaRPr>
          </a:p>
          <a:p>
            <a:pPr marL="257175" indent="-257175">
              <a:spcBef>
                <a:spcPct val="20000"/>
              </a:spcBef>
              <a:buFontTx/>
              <a:buChar char="•"/>
            </a:pPr>
            <a:endParaRPr lang="tr-TR" sz="1500">
              <a:latin typeface="Lucida Sans Unicode" pitchFamily="34" charset="0"/>
            </a:endParaRPr>
          </a:p>
          <a:p>
            <a:pPr marL="257175" indent="-257175">
              <a:spcBef>
                <a:spcPct val="20000"/>
              </a:spcBef>
              <a:buFontTx/>
              <a:buChar char="•"/>
            </a:pPr>
            <a:endParaRPr lang="tr-TR" sz="1500">
              <a:latin typeface="Lucida Sans Unicode" pitchFamily="34" charset="0"/>
            </a:endParaRPr>
          </a:p>
          <a:p>
            <a:pPr marL="257175" indent="-257175">
              <a:spcBef>
                <a:spcPct val="20000"/>
              </a:spcBef>
              <a:buFontTx/>
              <a:buChar char="•"/>
            </a:pPr>
            <a:endParaRPr lang="tr-TR" sz="1500">
              <a:latin typeface="Lucida Sans Unicode" pitchFamily="34" charset="0"/>
            </a:endParaRPr>
          </a:p>
          <a:p>
            <a:pPr marL="257175" indent="-257175">
              <a:spcBef>
                <a:spcPct val="20000"/>
              </a:spcBef>
              <a:buFontTx/>
              <a:buChar char="•"/>
            </a:pPr>
            <a:endParaRPr lang="tr-TR" sz="1350">
              <a:latin typeface="Lucida Sans Unicode" pitchFamily="34" charset="0"/>
            </a:endParaRPr>
          </a:p>
        </p:txBody>
      </p:sp>
      <p:grpSp>
        <p:nvGrpSpPr>
          <p:cNvPr id="115715" name="Grup 4"/>
          <p:cNvGrpSpPr>
            <a:grpSpLocks/>
          </p:cNvGrpSpPr>
          <p:nvPr/>
        </p:nvGrpSpPr>
        <p:grpSpPr bwMode="auto">
          <a:xfrm>
            <a:off x="3245644" y="1815703"/>
            <a:ext cx="2613521" cy="2263884"/>
            <a:chOff x="2802776" y="3505200"/>
            <a:chExt cx="3485884" cy="3019047"/>
          </a:xfrm>
        </p:grpSpPr>
        <p:sp>
          <p:nvSpPr>
            <p:cNvPr id="8" name="Line 4"/>
            <p:cNvSpPr>
              <a:spLocks noChangeShapeType="1"/>
            </p:cNvSpPr>
            <p:nvPr/>
          </p:nvSpPr>
          <p:spPr bwMode="auto">
            <a:xfrm flipH="1">
              <a:off x="3679375" y="3962481"/>
              <a:ext cx="1143391" cy="457281"/>
            </a:xfrm>
            <a:prstGeom prst="line">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sz="1350"/>
            </a:p>
          </p:txBody>
        </p:sp>
        <p:sp>
          <p:nvSpPr>
            <p:cNvPr id="9" name="Line 5"/>
            <p:cNvSpPr>
              <a:spLocks noChangeShapeType="1"/>
            </p:cNvSpPr>
            <p:nvPr/>
          </p:nvSpPr>
          <p:spPr bwMode="auto">
            <a:xfrm>
              <a:off x="4822766" y="3962481"/>
              <a:ext cx="1143391" cy="457281"/>
            </a:xfrm>
            <a:prstGeom prst="line">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sz="1350"/>
            </a:p>
          </p:txBody>
        </p:sp>
        <p:sp>
          <p:nvSpPr>
            <p:cNvPr id="10" name="Line 7"/>
            <p:cNvSpPr>
              <a:spLocks noChangeShapeType="1"/>
            </p:cNvSpPr>
            <p:nvPr/>
          </p:nvSpPr>
          <p:spPr bwMode="auto">
            <a:xfrm flipH="1">
              <a:off x="3298245" y="4800830"/>
              <a:ext cx="381130" cy="457281"/>
            </a:xfrm>
            <a:prstGeom prst="line">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sz="1350"/>
            </a:p>
          </p:txBody>
        </p:sp>
        <p:sp>
          <p:nvSpPr>
            <p:cNvPr id="11" name="Line 8"/>
            <p:cNvSpPr>
              <a:spLocks noChangeShapeType="1"/>
            </p:cNvSpPr>
            <p:nvPr/>
          </p:nvSpPr>
          <p:spPr bwMode="auto">
            <a:xfrm>
              <a:off x="3679375" y="4800830"/>
              <a:ext cx="990938" cy="457281"/>
            </a:xfrm>
            <a:prstGeom prst="line">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sz="1350"/>
            </a:p>
          </p:txBody>
        </p:sp>
        <p:sp>
          <p:nvSpPr>
            <p:cNvPr id="12" name="Line 10"/>
            <p:cNvSpPr>
              <a:spLocks noChangeShapeType="1"/>
            </p:cNvSpPr>
            <p:nvPr/>
          </p:nvSpPr>
          <p:spPr bwMode="auto">
            <a:xfrm flipH="1">
              <a:off x="3044158" y="5582019"/>
              <a:ext cx="254087" cy="514441"/>
            </a:xfrm>
            <a:prstGeom prst="line">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sz="1350"/>
            </a:p>
          </p:txBody>
        </p:sp>
        <p:sp>
          <p:nvSpPr>
            <p:cNvPr id="13" name="Text Box 11"/>
            <p:cNvSpPr txBox="1">
              <a:spLocks noChangeArrowheads="1"/>
            </p:cNvSpPr>
            <p:nvPr/>
          </p:nvSpPr>
          <p:spPr bwMode="auto">
            <a:xfrm>
              <a:off x="4425755" y="3516314"/>
              <a:ext cx="934763" cy="430963"/>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en-US" sz="1500" b="1">
                  <a:latin typeface="Arial Narrow" pitchFamily="34" charset="0"/>
                </a:rPr>
                <a:t>&lt;expr&gt;</a:t>
              </a:r>
            </a:p>
          </p:txBody>
        </p:sp>
        <p:sp>
          <p:nvSpPr>
            <p:cNvPr id="14" name="Text Box 12"/>
            <p:cNvSpPr txBox="1">
              <a:spLocks noChangeArrowheads="1"/>
            </p:cNvSpPr>
            <p:nvPr/>
          </p:nvSpPr>
          <p:spPr bwMode="auto">
            <a:xfrm>
              <a:off x="4365409" y="3505200"/>
              <a:ext cx="1364515" cy="430963"/>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en-US" sz="1500" b="1" dirty="0">
                  <a:latin typeface="Arial Narrow" pitchFamily="34" charset="0"/>
                </a:rPr>
                <a:t>&lt;</a:t>
              </a:r>
              <a:r>
                <a:rPr lang="tr-TR" sz="1500" b="1" dirty="0" err="1">
                  <a:latin typeface="Arial Narrow" pitchFamily="34" charset="0"/>
                </a:rPr>
                <a:t>bin_num</a:t>
              </a:r>
              <a:r>
                <a:rPr lang="en-US" sz="1500" b="1" dirty="0">
                  <a:latin typeface="Arial Narrow" pitchFamily="34" charset="0"/>
                </a:rPr>
                <a:t>&gt;</a:t>
              </a:r>
            </a:p>
          </p:txBody>
        </p:sp>
        <p:sp>
          <p:nvSpPr>
            <p:cNvPr id="15" name="Text Box 13"/>
            <p:cNvSpPr txBox="1">
              <a:spLocks noChangeArrowheads="1"/>
            </p:cNvSpPr>
            <p:nvPr/>
          </p:nvSpPr>
          <p:spPr bwMode="auto">
            <a:xfrm>
              <a:off x="3298245" y="4343549"/>
              <a:ext cx="1479970" cy="430963"/>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en-US" sz="1500" b="1" dirty="0">
                  <a:latin typeface="Arial Narrow" pitchFamily="34" charset="0"/>
                </a:rPr>
                <a:t>&lt;</a:t>
              </a:r>
              <a:r>
                <a:rPr lang="tr-TR" sz="1500" b="1" dirty="0">
                  <a:latin typeface="Arial Narrow" pitchFamily="34" charset="0"/>
                </a:rPr>
                <a:t> </a:t>
              </a:r>
              <a:r>
                <a:rPr lang="tr-TR" sz="1500" b="1" dirty="0" err="1">
                  <a:latin typeface="Arial Narrow" pitchFamily="34" charset="0"/>
                </a:rPr>
                <a:t>bin_num</a:t>
              </a:r>
              <a:r>
                <a:rPr lang="tr-TR" sz="1500" b="1" dirty="0">
                  <a:latin typeface="Arial Narrow" pitchFamily="34" charset="0"/>
                </a:rPr>
                <a:t> </a:t>
              </a:r>
              <a:r>
                <a:rPr lang="en-US" sz="1500" b="1" dirty="0">
                  <a:latin typeface="Arial Narrow" pitchFamily="34" charset="0"/>
                </a:rPr>
                <a:t>&gt;</a:t>
              </a:r>
            </a:p>
          </p:txBody>
        </p:sp>
        <p:sp>
          <p:nvSpPr>
            <p:cNvPr id="16" name="Text Box 14"/>
            <p:cNvSpPr txBox="1">
              <a:spLocks noChangeArrowheads="1"/>
            </p:cNvSpPr>
            <p:nvPr/>
          </p:nvSpPr>
          <p:spPr bwMode="auto">
            <a:xfrm>
              <a:off x="2840889" y="5181897"/>
              <a:ext cx="1479970" cy="430963"/>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en-US" sz="1500" b="1" dirty="0">
                  <a:latin typeface="Arial Narrow" pitchFamily="34" charset="0"/>
                </a:rPr>
                <a:t>&lt;</a:t>
              </a:r>
              <a:r>
                <a:rPr lang="tr-TR" sz="1500" b="1" dirty="0">
                  <a:latin typeface="Arial Narrow" pitchFamily="34" charset="0"/>
                </a:rPr>
                <a:t> </a:t>
              </a:r>
              <a:r>
                <a:rPr lang="tr-TR" sz="1500" b="1" dirty="0" err="1">
                  <a:latin typeface="Arial Narrow" pitchFamily="34" charset="0"/>
                </a:rPr>
                <a:t>bin_num</a:t>
              </a:r>
              <a:r>
                <a:rPr lang="tr-TR" sz="1500" b="1" dirty="0">
                  <a:latin typeface="Arial Narrow" pitchFamily="34" charset="0"/>
                </a:rPr>
                <a:t> </a:t>
              </a:r>
              <a:r>
                <a:rPr lang="en-US" sz="1500" b="1" dirty="0">
                  <a:latin typeface="Arial Narrow" pitchFamily="34" charset="0"/>
                </a:rPr>
                <a:t>&gt;</a:t>
              </a:r>
            </a:p>
          </p:txBody>
        </p:sp>
        <p:sp>
          <p:nvSpPr>
            <p:cNvPr id="17" name="Text Box 15"/>
            <p:cNvSpPr txBox="1">
              <a:spLocks noChangeArrowheads="1"/>
            </p:cNvSpPr>
            <p:nvPr/>
          </p:nvSpPr>
          <p:spPr bwMode="auto">
            <a:xfrm>
              <a:off x="4500394" y="5181897"/>
              <a:ext cx="462251" cy="430963"/>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1500" b="1" dirty="0">
                  <a:latin typeface="Arial Narrow" pitchFamily="34" charset="0"/>
                </a:rPr>
                <a:t>'1'</a:t>
              </a:r>
              <a:endParaRPr lang="en-US" sz="1500" b="1" dirty="0">
                <a:latin typeface="Arial Narrow" pitchFamily="34" charset="0"/>
              </a:endParaRPr>
            </a:p>
          </p:txBody>
        </p:sp>
        <p:sp>
          <p:nvSpPr>
            <p:cNvPr id="18" name="Text Box 16"/>
            <p:cNvSpPr txBox="1">
              <a:spLocks noChangeArrowheads="1"/>
            </p:cNvSpPr>
            <p:nvPr/>
          </p:nvSpPr>
          <p:spPr bwMode="auto">
            <a:xfrm>
              <a:off x="5826409" y="4468983"/>
              <a:ext cx="462251" cy="430963"/>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1500" b="1" dirty="0">
                  <a:latin typeface="Arial Narrow" pitchFamily="34" charset="0"/>
                </a:rPr>
                <a:t>'0'</a:t>
              </a:r>
              <a:endParaRPr lang="en-US" sz="1500" b="1" dirty="0">
                <a:latin typeface="Arial Narrow" pitchFamily="34" charset="0"/>
              </a:endParaRPr>
            </a:p>
          </p:txBody>
        </p:sp>
        <p:sp>
          <p:nvSpPr>
            <p:cNvPr id="19" name="Text Box 17"/>
            <p:cNvSpPr txBox="1">
              <a:spLocks noChangeArrowheads="1"/>
            </p:cNvSpPr>
            <p:nvPr/>
          </p:nvSpPr>
          <p:spPr bwMode="auto">
            <a:xfrm>
              <a:off x="2802776" y="6093284"/>
              <a:ext cx="462251" cy="430963"/>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1500" b="1" dirty="0">
                  <a:latin typeface="Arial Narrow" pitchFamily="34" charset="0"/>
                </a:rPr>
                <a:t>'1'</a:t>
              </a:r>
              <a:endParaRPr lang="en-US" sz="1500" b="1" dirty="0">
                <a:latin typeface="Arial Narrow" pitchFamily="34" charset="0"/>
              </a:endParaRPr>
            </a:p>
          </p:txBody>
        </p:sp>
      </p:grpSp>
      <p:sp>
        <p:nvSpPr>
          <p:cNvPr id="115716" name="Rectangle 2"/>
          <p:cNvSpPr>
            <a:spLocks noGrp="1" noChangeArrowheads="1"/>
          </p:cNvSpPr>
          <p:nvPr>
            <p:ph type="title"/>
          </p:nvPr>
        </p:nvSpPr>
        <p:spPr>
          <a:xfrm>
            <a:off x="1257300" y="285750"/>
            <a:ext cx="6743700" cy="85725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21" name="20 Slayt Numarası Yer Tutucusu"/>
          <p:cNvSpPr>
            <a:spLocks noGrp="1"/>
          </p:cNvSpPr>
          <p:nvPr>
            <p:ph type="sldNum" sz="quarter" idx="11"/>
          </p:nvPr>
        </p:nvSpPr>
        <p:spPr/>
        <p:txBody>
          <a:bodyPr/>
          <a:lstStyle/>
          <a:p>
            <a:pPr>
              <a:defRPr/>
            </a:pPr>
            <a:fld id="{C512221E-6622-43E9-922D-C9BCE230EDD2}" type="slidenum">
              <a:rPr lang="en-US"/>
              <a:pPr>
                <a:defRPr/>
              </a:pPr>
              <a:t>92</a:t>
            </a:fld>
            <a:endParaRPr lang="en-US" dirty="0"/>
          </a:p>
        </p:txBody>
      </p:sp>
    </p:spTree>
    <p:extLst>
      <p:ext uri="{BB962C8B-B14F-4D97-AF65-F5344CB8AC3E}">
        <p14:creationId xmlns:p14="http://schemas.microsoft.com/office/powerpoint/2010/main" val="232343188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p:cNvSpPr>
            <a:spLocks noGrp="1" noChangeArrowheads="1"/>
          </p:cNvSpPr>
          <p:nvPr>
            <p:ph type="body" idx="1"/>
          </p:nvPr>
        </p:nvSpPr>
        <p:spPr/>
        <p:txBody>
          <a:bodyPr/>
          <a:lstStyle/>
          <a:p>
            <a:pPr eaLnBrk="1" hangingPunct="1"/>
            <a:r>
              <a:rPr lang="tr-TR" smtClean="0"/>
              <a:t>Dil için denotasyonel şartnameler (spec) oluşturma işlemidir</a:t>
            </a:r>
            <a:r>
              <a:rPr lang="en-US" smtClean="0"/>
              <a:t> (</a:t>
            </a:r>
            <a:r>
              <a:rPr lang="tr-TR" smtClean="0"/>
              <a:t>kolay sayılmaz</a:t>
            </a:r>
            <a:r>
              <a:rPr lang="en-US" smtClean="0"/>
              <a:t>):</a:t>
            </a:r>
          </a:p>
          <a:p>
            <a:pPr lvl="1" eaLnBrk="1" hangingPunct="1"/>
            <a:r>
              <a:rPr lang="tr-TR" smtClean="0"/>
              <a:t>Her dil varlığı için matematiksel bir nesne tanımlanır </a:t>
            </a:r>
            <a:endParaRPr lang="en-US" smtClean="0"/>
          </a:p>
          <a:p>
            <a:pPr lvl="1" eaLnBrk="1" hangingPunct="1"/>
            <a:r>
              <a:rPr lang="tr-TR" smtClean="0"/>
              <a:t>Dil varlıklarının örneklerini karşılık gelen matematiksel nesnelerin örneklerine eşleştiren bir</a:t>
            </a:r>
            <a:r>
              <a:rPr lang="en-US" smtClean="0"/>
              <a:t> f</a:t>
            </a:r>
            <a:r>
              <a:rPr lang="tr-TR" smtClean="0"/>
              <a:t>o</a:t>
            </a:r>
            <a:r>
              <a:rPr lang="en-US" smtClean="0"/>
              <a:t>n</a:t>
            </a:r>
            <a:r>
              <a:rPr lang="tr-TR" smtClean="0"/>
              <a:t>ks</a:t>
            </a:r>
            <a:r>
              <a:rPr lang="en-US" smtClean="0"/>
              <a:t>i</a:t>
            </a:r>
            <a:r>
              <a:rPr lang="tr-TR" smtClean="0"/>
              <a:t>y</a:t>
            </a:r>
            <a:r>
              <a:rPr lang="en-US" smtClean="0"/>
              <a:t>on</a:t>
            </a:r>
            <a:r>
              <a:rPr lang="tr-TR" smtClean="0"/>
              <a:t> tanımlanır</a:t>
            </a:r>
            <a:endParaRPr lang="en-US" smtClean="0"/>
          </a:p>
          <a:p>
            <a:pPr eaLnBrk="1" hangingPunct="1"/>
            <a:r>
              <a:rPr lang="tr-TR" smtClean="0"/>
              <a:t>Dil yapılarının anlamları sadece programın değişkenlerinin değerleriyle tanımlanır</a:t>
            </a:r>
            <a:endParaRPr lang="en-US" smtClean="0"/>
          </a:p>
        </p:txBody>
      </p:sp>
      <p:sp>
        <p:nvSpPr>
          <p:cNvPr id="116739" name="Rectangle 2"/>
          <p:cNvSpPr>
            <a:spLocks noGrp="1" noChangeArrowheads="1"/>
          </p:cNvSpPr>
          <p:nvPr>
            <p:ph type="title"/>
          </p:nvPr>
        </p:nvSpPr>
        <p:spPr>
          <a:xfrm>
            <a:off x="1257300" y="285750"/>
            <a:ext cx="6743700" cy="85725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F70B8778-8A37-4A4F-80DA-6AA90833F217}" type="slidenum">
              <a:rPr lang="en-US"/>
              <a:pPr>
                <a:defRPr/>
              </a:pPr>
              <a:t>93</a:t>
            </a:fld>
            <a:endParaRPr lang="en-US" dirty="0"/>
          </a:p>
        </p:txBody>
      </p:sp>
    </p:spTree>
    <p:extLst>
      <p:ext uri="{BB962C8B-B14F-4D97-AF65-F5344CB8AC3E}">
        <p14:creationId xmlns:p14="http://schemas.microsoft.com/office/powerpoint/2010/main" val="232170928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3"/>
          <p:cNvSpPr>
            <a:spLocks noGrp="1" noChangeArrowheads="1"/>
          </p:cNvSpPr>
          <p:nvPr>
            <p:ph type="body" idx="1"/>
          </p:nvPr>
        </p:nvSpPr>
        <p:spPr/>
        <p:txBody>
          <a:bodyPr/>
          <a:lstStyle/>
          <a:p>
            <a:pPr eaLnBrk="1" hangingPunct="1"/>
            <a:r>
              <a:rPr lang="tr-TR" smtClean="0"/>
              <a:t>D</a:t>
            </a:r>
            <a:r>
              <a:rPr lang="en-US" smtClean="0"/>
              <a:t>enota</a:t>
            </a:r>
            <a:r>
              <a:rPr lang="tr-TR" smtClean="0"/>
              <a:t>sy</a:t>
            </a:r>
            <a:r>
              <a:rPr lang="en-US" smtClean="0"/>
              <a:t>on</a:t>
            </a:r>
            <a:r>
              <a:rPr lang="tr-TR" smtClean="0"/>
              <a:t>e</a:t>
            </a:r>
            <a:r>
              <a:rPr lang="en-US" smtClean="0"/>
              <a:t>l </a:t>
            </a:r>
            <a:r>
              <a:rPr lang="tr-TR" smtClean="0"/>
              <a:t>ve</a:t>
            </a:r>
            <a:r>
              <a:rPr lang="en-US" smtClean="0"/>
              <a:t> </a:t>
            </a:r>
            <a:r>
              <a:rPr lang="tr-TR" smtClean="0"/>
              <a:t>işlemsel (</a:t>
            </a:r>
            <a:r>
              <a:rPr lang="en-US" smtClean="0"/>
              <a:t>operational</a:t>
            </a:r>
            <a:r>
              <a:rPr lang="tr-TR" smtClean="0"/>
              <a:t>)</a:t>
            </a:r>
            <a:r>
              <a:rPr lang="en-US" smtClean="0"/>
              <a:t> semanti</a:t>
            </a:r>
            <a:r>
              <a:rPr lang="tr-TR" smtClean="0"/>
              <a:t>k arasındaki fark</a:t>
            </a:r>
            <a:r>
              <a:rPr lang="en-US" smtClean="0"/>
              <a:t>: </a:t>
            </a:r>
            <a:r>
              <a:rPr lang="tr-TR" smtClean="0"/>
              <a:t>İşlemsel </a:t>
            </a:r>
            <a:r>
              <a:rPr lang="en-US" smtClean="0"/>
              <a:t> semanti</a:t>
            </a:r>
            <a:r>
              <a:rPr lang="tr-TR" smtClean="0"/>
              <a:t>kte</a:t>
            </a:r>
            <a:r>
              <a:rPr lang="en-US" smtClean="0"/>
              <a:t>, </a:t>
            </a:r>
            <a:r>
              <a:rPr lang="tr-TR" smtClean="0"/>
              <a:t>durum değişimleri</a:t>
            </a:r>
            <a:r>
              <a:rPr lang="en-US" smtClean="0"/>
              <a:t> </a:t>
            </a:r>
            <a:r>
              <a:rPr lang="tr-TR" smtClean="0"/>
              <a:t>kodlanmış </a:t>
            </a:r>
            <a:r>
              <a:rPr lang="en-US" smtClean="0"/>
              <a:t>algoritm</a:t>
            </a:r>
            <a:r>
              <a:rPr lang="tr-TR" smtClean="0"/>
              <a:t>alarla tanımlanır </a:t>
            </a:r>
            <a:r>
              <a:rPr lang="en-US" smtClean="0"/>
              <a:t>; denota</a:t>
            </a:r>
            <a:r>
              <a:rPr lang="tr-TR" smtClean="0"/>
              <a:t>sy</a:t>
            </a:r>
            <a:r>
              <a:rPr lang="en-US" smtClean="0"/>
              <a:t>on</a:t>
            </a:r>
            <a:r>
              <a:rPr lang="tr-TR" smtClean="0"/>
              <a:t>e</a:t>
            </a:r>
            <a:r>
              <a:rPr lang="en-US" smtClean="0"/>
              <a:t>l semanti</a:t>
            </a:r>
            <a:r>
              <a:rPr lang="tr-TR" smtClean="0"/>
              <a:t>kte</a:t>
            </a:r>
            <a:r>
              <a:rPr lang="en-US" smtClean="0"/>
              <a:t>, </a:t>
            </a:r>
            <a:r>
              <a:rPr lang="tr-TR" smtClean="0"/>
              <a:t>sıkı matematiksel fonksiyonlarla tanımlanır</a:t>
            </a:r>
            <a:endParaRPr lang="en-US" smtClean="0"/>
          </a:p>
        </p:txBody>
      </p:sp>
      <p:sp>
        <p:nvSpPr>
          <p:cNvPr id="117763" name="Rectangle 2"/>
          <p:cNvSpPr>
            <a:spLocks noGrp="1" noChangeArrowheads="1"/>
          </p:cNvSpPr>
          <p:nvPr>
            <p:ph type="title"/>
          </p:nvPr>
        </p:nvSpPr>
        <p:spPr>
          <a:xfrm>
            <a:off x="1257300" y="285750"/>
            <a:ext cx="6743700" cy="85725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4D99E207-5644-4AE4-BB7F-41AE599B422B}" type="slidenum">
              <a:rPr lang="en-US"/>
              <a:pPr>
                <a:defRPr/>
              </a:pPr>
              <a:t>94</a:t>
            </a:fld>
            <a:endParaRPr lang="en-US" dirty="0"/>
          </a:p>
        </p:txBody>
      </p:sp>
    </p:spTree>
    <p:extLst>
      <p:ext uri="{BB962C8B-B14F-4D97-AF65-F5344CB8AC3E}">
        <p14:creationId xmlns:p14="http://schemas.microsoft.com/office/powerpoint/2010/main" val="395898871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p:cNvSpPr>
            <a:spLocks noGrp="1" noChangeArrowheads="1"/>
          </p:cNvSpPr>
          <p:nvPr>
            <p:ph type="body" idx="1"/>
          </p:nvPr>
        </p:nvSpPr>
        <p:spPr/>
        <p:txBody>
          <a:bodyPr/>
          <a:lstStyle/>
          <a:p>
            <a:pPr eaLnBrk="1" hangingPunct="1"/>
            <a:r>
              <a:rPr lang="tr-TR" smtClean="0"/>
              <a:t>Programın durumu bütün güncel değişkenlerinin değerleridir</a:t>
            </a:r>
            <a:endParaRPr lang="en-US" smtClean="0"/>
          </a:p>
          <a:p>
            <a:pPr eaLnBrk="1" hangingPunct="1">
              <a:buFontTx/>
              <a:buNone/>
            </a:pPr>
            <a:r>
              <a:rPr lang="en-US" smtClean="0"/>
              <a:t>      </a:t>
            </a:r>
            <a:r>
              <a:rPr lang="en-US" b="1" smtClean="0">
                <a:latin typeface="Arial" pitchFamily="34" charset="0"/>
              </a:rPr>
              <a:t>s = {&lt;i</a:t>
            </a:r>
            <a:r>
              <a:rPr lang="en-US" b="1" baseline="-25000" smtClean="0">
                <a:latin typeface="Arial" pitchFamily="34" charset="0"/>
              </a:rPr>
              <a:t>1</a:t>
            </a:r>
            <a:r>
              <a:rPr lang="en-US" b="1" smtClean="0">
                <a:latin typeface="Arial" pitchFamily="34" charset="0"/>
              </a:rPr>
              <a:t>, v</a:t>
            </a:r>
            <a:r>
              <a:rPr lang="en-US" b="1" baseline="-25000" smtClean="0">
                <a:latin typeface="Arial" pitchFamily="34" charset="0"/>
              </a:rPr>
              <a:t>1</a:t>
            </a:r>
            <a:r>
              <a:rPr lang="en-US" b="1" smtClean="0">
                <a:latin typeface="Arial" pitchFamily="34" charset="0"/>
              </a:rPr>
              <a:t>&gt;, &lt;i</a:t>
            </a:r>
            <a:r>
              <a:rPr lang="en-US" b="1" baseline="-25000" smtClean="0">
                <a:latin typeface="Arial" pitchFamily="34" charset="0"/>
              </a:rPr>
              <a:t>2</a:t>
            </a:r>
            <a:r>
              <a:rPr lang="en-US" b="1" smtClean="0">
                <a:latin typeface="Arial" pitchFamily="34" charset="0"/>
              </a:rPr>
              <a:t>, v</a:t>
            </a:r>
            <a:r>
              <a:rPr lang="en-US" b="1" baseline="-25000" smtClean="0">
                <a:latin typeface="Arial" pitchFamily="34" charset="0"/>
              </a:rPr>
              <a:t>2</a:t>
            </a:r>
            <a:r>
              <a:rPr lang="en-US" b="1" smtClean="0">
                <a:latin typeface="Arial" pitchFamily="34" charset="0"/>
              </a:rPr>
              <a:t>&gt;, </a:t>
            </a:r>
            <a:r>
              <a:rPr lang="en-US" b="1" smtClean="0"/>
              <a:t>…</a:t>
            </a:r>
            <a:r>
              <a:rPr lang="en-US" b="1" smtClean="0">
                <a:latin typeface="Arial" pitchFamily="34" charset="0"/>
              </a:rPr>
              <a:t>, &lt;i</a:t>
            </a:r>
            <a:r>
              <a:rPr lang="en-US" b="1" baseline="-25000" smtClean="0">
                <a:latin typeface="Arial" pitchFamily="34" charset="0"/>
              </a:rPr>
              <a:t>n</a:t>
            </a:r>
            <a:r>
              <a:rPr lang="en-US" b="1" smtClean="0">
                <a:latin typeface="Arial" pitchFamily="34" charset="0"/>
              </a:rPr>
              <a:t>, v</a:t>
            </a:r>
            <a:r>
              <a:rPr lang="en-US" b="1" baseline="-25000" smtClean="0">
                <a:latin typeface="Arial" pitchFamily="34" charset="0"/>
              </a:rPr>
              <a:t>n</a:t>
            </a:r>
            <a:r>
              <a:rPr lang="en-US" b="1" smtClean="0">
                <a:latin typeface="Arial" pitchFamily="34" charset="0"/>
              </a:rPr>
              <a:t>&gt;}</a:t>
            </a:r>
          </a:p>
          <a:p>
            <a:pPr eaLnBrk="1" hangingPunct="1"/>
            <a:endParaRPr lang="en-US" b="1" smtClean="0">
              <a:latin typeface="Arial" pitchFamily="34" charset="0"/>
            </a:endParaRPr>
          </a:p>
          <a:p>
            <a:pPr eaLnBrk="1" hangingPunct="1"/>
            <a:r>
              <a:rPr lang="en-US" b="1" smtClean="0">
                <a:latin typeface="Arial" pitchFamily="34" charset="0"/>
              </a:rPr>
              <a:t>VARMAP</a:t>
            </a:r>
            <a:r>
              <a:rPr lang="en-US" smtClean="0"/>
              <a:t> </a:t>
            </a:r>
            <a:r>
              <a:rPr lang="tr-TR" smtClean="0"/>
              <a:t>öyle bir fonksiyon olsun ki</a:t>
            </a:r>
            <a:r>
              <a:rPr lang="en-US" smtClean="0"/>
              <a:t>, </a:t>
            </a:r>
            <a:r>
              <a:rPr lang="tr-TR" smtClean="0"/>
              <a:t>bir değişkenin adı ve durumu verildiğinde</a:t>
            </a:r>
            <a:r>
              <a:rPr lang="en-US" smtClean="0"/>
              <a:t>,</a:t>
            </a:r>
            <a:r>
              <a:rPr lang="tr-TR" smtClean="0"/>
              <a:t> o değişkenin güncel değerini döndürsün</a:t>
            </a:r>
            <a:endParaRPr lang="en-US" smtClean="0"/>
          </a:p>
          <a:p>
            <a:pPr eaLnBrk="1" hangingPunct="1">
              <a:buFontTx/>
              <a:buNone/>
            </a:pPr>
            <a:r>
              <a:rPr lang="en-US" smtClean="0"/>
              <a:t>         </a:t>
            </a:r>
            <a:r>
              <a:rPr lang="en-US" b="1" smtClean="0">
                <a:latin typeface="Arial" pitchFamily="34" charset="0"/>
              </a:rPr>
              <a:t>VARMAP(i</a:t>
            </a:r>
            <a:r>
              <a:rPr lang="en-US" b="1" baseline="-25000" smtClean="0">
                <a:latin typeface="Arial" pitchFamily="34" charset="0"/>
              </a:rPr>
              <a:t>j</a:t>
            </a:r>
            <a:r>
              <a:rPr lang="en-US" b="1" smtClean="0">
                <a:latin typeface="Arial" pitchFamily="34" charset="0"/>
              </a:rPr>
              <a:t>, s) = v</a:t>
            </a:r>
            <a:r>
              <a:rPr lang="en-US" b="1" baseline="-25000" smtClean="0">
                <a:latin typeface="Arial" pitchFamily="34" charset="0"/>
              </a:rPr>
              <a:t>j</a:t>
            </a:r>
          </a:p>
        </p:txBody>
      </p:sp>
      <p:sp>
        <p:nvSpPr>
          <p:cNvPr id="118787" name="Rectangle 2"/>
          <p:cNvSpPr>
            <a:spLocks noGrp="1" noChangeArrowheads="1"/>
          </p:cNvSpPr>
          <p:nvPr>
            <p:ph type="title"/>
          </p:nvPr>
        </p:nvSpPr>
        <p:spPr>
          <a:xfrm>
            <a:off x="1257300" y="285750"/>
            <a:ext cx="6743700" cy="85725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6" name="5 Slayt Numarası Yer Tutucusu"/>
          <p:cNvSpPr>
            <a:spLocks noGrp="1"/>
          </p:cNvSpPr>
          <p:nvPr>
            <p:ph type="sldNum" sz="quarter" idx="11"/>
          </p:nvPr>
        </p:nvSpPr>
        <p:spPr/>
        <p:txBody>
          <a:bodyPr/>
          <a:lstStyle/>
          <a:p>
            <a:pPr>
              <a:defRPr/>
            </a:pPr>
            <a:fld id="{CEFA3B70-61BB-46A4-8B50-AAB8F3FC2A1B}" type="slidenum">
              <a:rPr lang="en-US"/>
              <a:pPr>
                <a:defRPr/>
              </a:pPr>
              <a:t>95</a:t>
            </a:fld>
            <a:endParaRPr lang="en-US" dirty="0"/>
          </a:p>
        </p:txBody>
      </p:sp>
    </p:spTree>
    <p:extLst>
      <p:ext uri="{BB962C8B-B14F-4D97-AF65-F5344CB8AC3E}">
        <p14:creationId xmlns:p14="http://schemas.microsoft.com/office/powerpoint/2010/main" val="88549019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2 İçerik Yer Tutucusu"/>
          <p:cNvSpPr>
            <a:spLocks noGrp="1"/>
          </p:cNvSpPr>
          <p:nvPr>
            <p:ph idx="1"/>
          </p:nvPr>
        </p:nvSpPr>
        <p:spPr>
          <a:xfrm>
            <a:off x="1371600" y="914400"/>
            <a:ext cx="6515100" cy="3829050"/>
          </a:xfrm>
        </p:spPr>
        <p:txBody>
          <a:bodyPr/>
          <a:lstStyle/>
          <a:p>
            <a:r>
              <a:rPr lang="tr-TR" sz="1875" dirty="0"/>
              <a:t>İkili sayıların anlamlarını tanımlamak için fonksiyonel anlamları ve gramer kurallarını kullanırsak; gerçek anlamı sağ tarafında tek bir terminal sembol olan kural için tanımlarız. Bu örnekte anlamlı nesneler ilk iki kural için ilişkilendirilmelidir. Nesnelerin anlamsal değerleri N negatif </a:t>
            </a:r>
            <a:r>
              <a:rPr lang="tr-TR" sz="1875"/>
              <a:t>olmayan ondalık </a:t>
            </a:r>
            <a:r>
              <a:rPr lang="tr-TR" sz="1875" dirty="0"/>
              <a:t>tamsayılar olsun . Bu nesneler ile ikili sayıları eşleştireceğiz. </a:t>
            </a:r>
            <a:r>
              <a:rPr lang="en-US" sz="1875" dirty="0"/>
              <a:t>M</a:t>
            </a:r>
            <a:r>
              <a:rPr lang="tr-TR" sz="1875" baseline="-25000" dirty="0"/>
              <a:t>bin </a:t>
            </a:r>
            <a:r>
              <a:rPr lang="tr-TR" sz="1875" dirty="0"/>
              <a:t>anlamsal fonksiyon söz dizim nesneleri, N nesneleri ile eşler.   </a:t>
            </a:r>
          </a:p>
          <a:p>
            <a:pPr>
              <a:lnSpc>
                <a:spcPct val="90000"/>
              </a:lnSpc>
              <a:buFontTx/>
              <a:buNone/>
            </a:pPr>
            <a:r>
              <a:rPr lang="tr-TR" sz="1875" b="1" dirty="0"/>
              <a:t>	</a:t>
            </a:r>
            <a:r>
              <a:rPr lang="en-US" sz="1875" b="1" dirty="0"/>
              <a:t>M</a:t>
            </a:r>
            <a:r>
              <a:rPr lang="tr-TR" sz="1875" b="1" baseline="-25000" dirty="0"/>
              <a:t>bin</a:t>
            </a:r>
            <a:r>
              <a:rPr lang="en-US" sz="1875" b="1" dirty="0"/>
              <a:t>('0') = 0,  </a:t>
            </a:r>
            <a:endParaRPr lang="tr-TR" sz="1875" b="1" dirty="0"/>
          </a:p>
          <a:p>
            <a:pPr>
              <a:lnSpc>
                <a:spcPct val="90000"/>
              </a:lnSpc>
              <a:buFontTx/>
              <a:buNone/>
            </a:pPr>
            <a:r>
              <a:rPr lang="tr-TR" sz="1875" b="1" dirty="0"/>
              <a:t>    </a:t>
            </a:r>
            <a:r>
              <a:rPr lang="en-US" sz="1875" b="1" dirty="0"/>
              <a:t>M</a:t>
            </a:r>
            <a:r>
              <a:rPr lang="tr-TR" sz="1875" b="1" baseline="-25000" dirty="0"/>
              <a:t>bin</a:t>
            </a:r>
            <a:r>
              <a:rPr lang="en-US" sz="1875" b="1" dirty="0"/>
              <a:t>('</a:t>
            </a:r>
            <a:r>
              <a:rPr lang="tr-TR" sz="1875" b="1" dirty="0"/>
              <a:t>1</a:t>
            </a:r>
            <a:r>
              <a:rPr lang="en-US" sz="1875" b="1" dirty="0"/>
              <a:t>') = </a:t>
            </a:r>
            <a:r>
              <a:rPr lang="tr-TR" sz="1875" b="1" dirty="0"/>
              <a:t>1</a:t>
            </a:r>
            <a:r>
              <a:rPr lang="en-US" sz="1875" b="1" dirty="0"/>
              <a:t>,  </a:t>
            </a:r>
            <a:endParaRPr lang="tr-TR" sz="1875" b="1" dirty="0"/>
          </a:p>
          <a:p>
            <a:pPr>
              <a:lnSpc>
                <a:spcPct val="90000"/>
              </a:lnSpc>
              <a:buFontTx/>
              <a:buNone/>
            </a:pPr>
            <a:r>
              <a:rPr lang="tr-TR" sz="1875" b="1" dirty="0"/>
              <a:t>	</a:t>
            </a:r>
            <a:r>
              <a:rPr lang="en-US" sz="1875" b="1" dirty="0"/>
              <a:t>M</a:t>
            </a:r>
            <a:r>
              <a:rPr lang="tr-TR" sz="1875" b="1" baseline="-25000" dirty="0"/>
              <a:t>bin</a:t>
            </a:r>
            <a:r>
              <a:rPr lang="en-US" sz="1875" b="1" dirty="0"/>
              <a:t> (&lt;</a:t>
            </a:r>
            <a:r>
              <a:rPr lang="tr-TR" sz="1875" b="1" dirty="0"/>
              <a:t> bin</a:t>
            </a:r>
            <a:r>
              <a:rPr lang="en-US" sz="1875" b="1" dirty="0"/>
              <a:t>_num&gt; '0') = </a:t>
            </a:r>
            <a:r>
              <a:rPr lang="tr-TR" sz="1875" b="1" dirty="0"/>
              <a:t>2</a:t>
            </a:r>
            <a:r>
              <a:rPr lang="en-US" sz="1875" b="1" dirty="0"/>
              <a:t> * M</a:t>
            </a:r>
            <a:r>
              <a:rPr lang="tr-TR" sz="1875" b="1" baseline="-25000" dirty="0"/>
              <a:t>bin</a:t>
            </a:r>
            <a:r>
              <a:rPr lang="en-US" sz="1875" b="1" dirty="0"/>
              <a:t> (&lt;</a:t>
            </a:r>
            <a:r>
              <a:rPr lang="tr-TR" sz="1875" b="1" dirty="0"/>
              <a:t> bin_</a:t>
            </a:r>
            <a:r>
              <a:rPr lang="en-US" sz="1875" b="1" dirty="0"/>
              <a:t>num&gt;)</a:t>
            </a:r>
          </a:p>
          <a:p>
            <a:pPr>
              <a:lnSpc>
                <a:spcPct val="90000"/>
              </a:lnSpc>
              <a:buFontTx/>
              <a:buNone/>
            </a:pPr>
            <a:r>
              <a:rPr lang="tr-TR" sz="1875" b="1" dirty="0"/>
              <a:t>	</a:t>
            </a:r>
            <a:r>
              <a:rPr lang="en-US" sz="1875" b="1" dirty="0"/>
              <a:t>M</a:t>
            </a:r>
            <a:r>
              <a:rPr lang="tr-TR" sz="1875" b="1" baseline="-25000" dirty="0"/>
              <a:t>bin</a:t>
            </a:r>
            <a:r>
              <a:rPr lang="en-US" sz="1875" b="1" dirty="0"/>
              <a:t> (&lt;</a:t>
            </a:r>
            <a:r>
              <a:rPr lang="tr-TR" sz="1875" b="1" dirty="0"/>
              <a:t> bin</a:t>
            </a:r>
            <a:r>
              <a:rPr lang="en-US" sz="1875" b="1" dirty="0"/>
              <a:t>_num&gt; '1’) = </a:t>
            </a:r>
            <a:r>
              <a:rPr lang="tr-TR" sz="1875" b="1" dirty="0"/>
              <a:t>2</a:t>
            </a:r>
            <a:r>
              <a:rPr lang="en-US" sz="1875" b="1" dirty="0"/>
              <a:t> * M</a:t>
            </a:r>
            <a:r>
              <a:rPr lang="tr-TR" sz="1875" b="1" baseline="-25000" dirty="0"/>
              <a:t>bin</a:t>
            </a:r>
            <a:r>
              <a:rPr lang="en-US" sz="1875" b="1" dirty="0"/>
              <a:t> (&lt;</a:t>
            </a:r>
            <a:r>
              <a:rPr lang="tr-TR" sz="1875" b="1" dirty="0"/>
              <a:t>bin</a:t>
            </a:r>
            <a:r>
              <a:rPr lang="en-US" sz="1875" b="1" dirty="0"/>
              <a:t>_num&gt;) + 1</a:t>
            </a:r>
          </a:p>
          <a:p>
            <a:endParaRPr lang="tr-TR" dirty="0" smtClean="0"/>
          </a:p>
        </p:txBody>
      </p:sp>
      <p:sp>
        <p:nvSpPr>
          <p:cNvPr id="119811" name="Rectangle 2"/>
          <p:cNvSpPr>
            <a:spLocks noGrp="1" noChangeArrowheads="1"/>
          </p:cNvSpPr>
          <p:nvPr>
            <p:ph type="title"/>
          </p:nvPr>
        </p:nvSpPr>
        <p:spPr>
          <a:xfrm>
            <a:off x="1257300" y="285750"/>
            <a:ext cx="6743700" cy="85725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5" name="4 Slayt Numarası Yer Tutucusu"/>
          <p:cNvSpPr>
            <a:spLocks noGrp="1"/>
          </p:cNvSpPr>
          <p:nvPr>
            <p:ph type="sldNum" sz="quarter" idx="11"/>
          </p:nvPr>
        </p:nvSpPr>
        <p:spPr/>
        <p:txBody>
          <a:bodyPr/>
          <a:lstStyle/>
          <a:p>
            <a:pPr>
              <a:defRPr/>
            </a:pPr>
            <a:fld id="{66B82D13-B3B3-40B6-B73D-FD4691C6CD5C}" type="slidenum">
              <a:rPr lang="en-US"/>
              <a:pPr>
                <a:defRPr/>
              </a:pPr>
              <a:t>96</a:t>
            </a:fld>
            <a:endParaRPr lang="en-US" dirty="0"/>
          </a:p>
        </p:txBody>
      </p:sp>
    </p:spTree>
    <p:extLst>
      <p:ext uri="{BB962C8B-B14F-4D97-AF65-F5344CB8AC3E}">
        <p14:creationId xmlns:p14="http://schemas.microsoft.com/office/powerpoint/2010/main" val="127052342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p:cNvSpPr>
            <a:spLocks noGrp="1" noChangeArrowheads="1"/>
          </p:cNvSpPr>
          <p:nvPr>
            <p:ph type="body" idx="1"/>
          </p:nvPr>
        </p:nvSpPr>
        <p:spPr/>
        <p:txBody>
          <a:bodyPr/>
          <a:lstStyle/>
          <a:p>
            <a:r>
              <a:rPr lang="tr-TR" sz="1950"/>
              <a:t>Fonksiyonel nesneler, yani anlamlar ayrıştırma ağacına şöyle atanır.</a:t>
            </a:r>
          </a:p>
          <a:p>
            <a:endParaRPr lang="tr-TR" sz="1500"/>
          </a:p>
          <a:p>
            <a:endParaRPr lang="tr-TR" sz="1500"/>
          </a:p>
          <a:p>
            <a:endParaRPr lang="tr-TR" sz="1500"/>
          </a:p>
          <a:p>
            <a:endParaRPr lang="tr-TR" sz="675"/>
          </a:p>
          <a:p>
            <a:endParaRPr lang="tr-TR" sz="1500"/>
          </a:p>
          <a:p>
            <a:endParaRPr lang="tr-TR" sz="1500"/>
          </a:p>
          <a:p>
            <a:endParaRPr lang="tr-TR" sz="1500"/>
          </a:p>
          <a:p>
            <a:endParaRPr lang="tr-TR" sz="1500"/>
          </a:p>
          <a:p>
            <a:endParaRPr lang="tr-TR" sz="1800"/>
          </a:p>
        </p:txBody>
      </p:sp>
      <p:grpSp>
        <p:nvGrpSpPr>
          <p:cNvPr id="120835" name="Grup 6"/>
          <p:cNvGrpSpPr>
            <a:grpSpLocks/>
          </p:cNvGrpSpPr>
          <p:nvPr/>
        </p:nvGrpSpPr>
        <p:grpSpPr bwMode="auto">
          <a:xfrm>
            <a:off x="3132535" y="2009775"/>
            <a:ext cx="2614710" cy="2263884"/>
            <a:chOff x="2802776" y="3505200"/>
            <a:chExt cx="3485856" cy="3019047"/>
          </a:xfrm>
        </p:grpSpPr>
        <p:sp>
          <p:nvSpPr>
            <p:cNvPr id="8" name="Line 4"/>
            <p:cNvSpPr>
              <a:spLocks noChangeShapeType="1"/>
            </p:cNvSpPr>
            <p:nvPr/>
          </p:nvSpPr>
          <p:spPr bwMode="auto">
            <a:xfrm flipH="1">
              <a:off x="3680556" y="3962481"/>
              <a:ext cx="1142861" cy="457281"/>
            </a:xfrm>
            <a:prstGeom prst="line">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sz="1350"/>
            </a:p>
          </p:txBody>
        </p:sp>
        <p:sp>
          <p:nvSpPr>
            <p:cNvPr id="9" name="Line 5"/>
            <p:cNvSpPr>
              <a:spLocks noChangeShapeType="1"/>
            </p:cNvSpPr>
            <p:nvPr/>
          </p:nvSpPr>
          <p:spPr bwMode="auto">
            <a:xfrm>
              <a:off x="4823417" y="3962481"/>
              <a:ext cx="1142861" cy="457281"/>
            </a:xfrm>
            <a:prstGeom prst="line">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sz="1350"/>
            </a:p>
          </p:txBody>
        </p:sp>
        <p:sp>
          <p:nvSpPr>
            <p:cNvPr id="10" name="Line 7"/>
            <p:cNvSpPr>
              <a:spLocks noChangeShapeType="1"/>
            </p:cNvSpPr>
            <p:nvPr/>
          </p:nvSpPr>
          <p:spPr bwMode="auto">
            <a:xfrm flipH="1">
              <a:off x="3299603" y="4800830"/>
              <a:ext cx="380954" cy="457281"/>
            </a:xfrm>
            <a:prstGeom prst="line">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sz="1350"/>
            </a:p>
          </p:txBody>
        </p:sp>
        <p:sp>
          <p:nvSpPr>
            <p:cNvPr id="11" name="Line 8"/>
            <p:cNvSpPr>
              <a:spLocks noChangeShapeType="1"/>
            </p:cNvSpPr>
            <p:nvPr/>
          </p:nvSpPr>
          <p:spPr bwMode="auto">
            <a:xfrm>
              <a:off x="3680556" y="4800830"/>
              <a:ext cx="990479" cy="457281"/>
            </a:xfrm>
            <a:prstGeom prst="line">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sz="1350"/>
            </a:p>
          </p:txBody>
        </p:sp>
        <p:sp>
          <p:nvSpPr>
            <p:cNvPr id="12" name="Line 10"/>
            <p:cNvSpPr>
              <a:spLocks noChangeShapeType="1"/>
            </p:cNvSpPr>
            <p:nvPr/>
          </p:nvSpPr>
          <p:spPr bwMode="auto">
            <a:xfrm flipH="1">
              <a:off x="3045633" y="5582019"/>
              <a:ext cx="253969" cy="514441"/>
            </a:xfrm>
            <a:prstGeom prst="line">
              <a:avLst/>
            </a:prstGeom>
            <a:ln>
              <a:headEnd type="none" w="sm" len="sm"/>
              <a:tailEnd type="none" w="sm" len="sm"/>
            </a:ln>
            <a:extLst/>
          </p:spPr>
          <p:style>
            <a:lnRef idx="1">
              <a:schemeClr val="accent6"/>
            </a:lnRef>
            <a:fillRef idx="2">
              <a:schemeClr val="accent6"/>
            </a:fillRef>
            <a:effectRef idx="1">
              <a:schemeClr val="accent6"/>
            </a:effectRef>
            <a:fontRef idx="minor">
              <a:schemeClr val="dk1"/>
            </a:fontRef>
          </p:style>
          <p:txBody>
            <a:bodyPr wrap="none"/>
            <a:lstStyle/>
            <a:p>
              <a:pPr>
                <a:defRPr/>
              </a:pPr>
              <a:endParaRPr lang="tr-TR" sz="1350"/>
            </a:p>
          </p:txBody>
        </p:sp>
        <p:sp>
          <p:nvSpPr>
            <p:cNvPr id="13" name="Text Box 11"/>
            <p:cNvSpPr txBox="1">
              <a:spLocks noChangeArrowheads="1"/>
            </p:cNvSpPr>
            <p:nvPr/>
          </p:nvSpPr>
          <p:spPr bwMode="auto">
            <a:xfrm>
              <a:off x="4426590" y="3516315"/>
              <a:ext cx="934330" cy="430963"/>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en-US" sz="1500" b="1">
                  <a:latin typeface="Arial Narrow" pitchFamily="34" charset="0"/>
                </a:rPr>
                <a:t>&lt;expr&gt;</a:t>
              </a:r>
            </a:p>
          </p:txBody>
        </p:sp>
        <p:sp>
          <p:nvSpPr>
            <p:cNvPr id="14" name="Text Box 12"/>
            <p:cNvSpPr txBox="1">
              <a:spLocks noChangeArrowheads="1"/>
            </p:cNvSpPr>
            <p:nvPr/>
          </p:nvSpPr>
          <p:spPr bwMode="auto">
            <a:xfrm>
              <a:off x="4366274" y="3505200"/>
              <a:ext cx="1654525" cy="430963"/>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1500" b="1" dirty="0">
                  <a:latin typeface="Arial Narrow" pitchFamily="34" charset="0"/>
                </a:rPr>
                <a:t> 6  </a:t>
              </a:r>
              <a:r>
                <a:rPr lang="en-US" sz="1500" b="1" dirty="0">
                  <a:latin typeface="Arial Narrow" pitchFamily="34" charset="0"/>
                </a:rPr>
                <a:t>&lt;</a:t>
              </a:r>
              <a:r>
                <a:rPr lang="tr-TR" sz="1500" b="1" dirty="0" err="1">
                  <a:latin typeface="Arial Narrow" pitchFamily="34" charset="0"/>
                </a:rPr>
                <a:t>bin_num</a:t>
              </a:r>
              <a:r>
                <a:rPr lang="en-US" sz="1500" b="1" dirty="0">
                  <a:latin typeface="Arial Narrow" pitchFamily="34" charset="0"/>
                </a:rPr>
                <a:t>&gt;</a:t>
              </a:r>
            </a:p>
          </p:txBody>
        </p:sp>
        <p:sp>
          <p:nvSpPr>
            <p:cNvPr id="15" name="Text Box 13"/>
            <p:cNvSpPr txBox="1">
              <a:spLocks noChangeArrowheads="1"/>
            </p:cNvSpPr>
            <p:nvPr/>
          </p:nvSpPr>
          <p:spPr bwMode="auto">
            <a:xfrm>
              <a:off x="3299604" y="4343549"/>
              <a:ext cx="1654525" cy="430963"/>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1500" b="1" dirty="0">
                  <a:latin typeface="Arial Narrow" pitchFamily="34" charset="0"/>
                </a:rPr>
                <a:t>3 </a:t>
              </a:r>
              <a:r>
                <a:rPr lang="en-US" sz="1500" b="1" dirty="0">
                  <a:latin typeface="Arial Narrow" pitchFamily="34" charset="0"/>
                </a:rPr>
                <a:t>&lt;</a:t>
              </a:r>
              <a:r>
                <a:rPr lang="tr-TR" sz="1500" b="1" dirty="0">
                  <a:latin typeface="Arial Narrow" pitchFamily="34" charset="0"/>
                </a:rPr>
                <a:t> </a:t>
              </a:r>
              <a:r>
                <a:rPr lang="tr-TR" sz="1500" b="1" dirty="0" err="1">
                  <a:latin typeface="Arial Narrow" pitchFamily="34" charset="0"/>
                </a:rPr>
                <a:t>bin_num</a:t>
              </a:r>
              <a:r>
                <a:rPr lang="tr-TR" sz="1500" b="1" dirty="0">
                  <a:latin typeface="Arial Narrow" pitchFamily="34" charset="0"/>
                </a:rPr>
                <a:t> </a:t>
              </a:r>
              <a:r>
                <a:rPr lang="en-US" sz="1500" b="1" dirty="0">
                  <a:latin typeface="Arial Narrow" pitchFamily="34" charset="0"/>
                </a:rPr>
                <a:t>&gt;</a:t>
              </a:r>
            </a:p>
          </p:txBody>
        </p:sp>
        <p:sp>
          <p:nvSpPr>
            <p:cNvPr id="16" name="Text Box 14"/>
            <p:cNvSpPr txBox="1">
              <a:spLocks noChangeArrowheads="1"/>
            </p:cNvSpPr>
            <p:nvPr/>
          </p:nvSpPr>
          <p:spPr bwMode="auto">
            <a:xfrm>
              <a:off x="2840871" y="5181897"/>
              <a:ext cx="1654525" cy="430963"/>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1500" b="1" dirty="0">
                  <a:latin typeface="Arial Narrow" pitchFamily="34" charset="0"/>
                </a:rPr>
                <a:t>1 </a:t>
              </a:r>
              <a:r>
                <a:rPr lang="en-US" sz="1500" b="1" dirty="0">
                  <a:latin typeface="Arial Narrow" pitchFamily="34" charset="0"/>
                </a:rPr>
                <a:t>&lt;</a:t>
              </a:r>
              <a:r>
                <a:rPr lang="tr-TR" sz="1500" b="1" dirty="0">
                  <a:latin typeface="Arial Narrow" pitchFamily="34" charset="0"/>
                </a:rPr>
                <a:t> </a:t>
              </a:r>
              <a:r>
                <a:rPr lang="tr-TR" sz="1500" b="1" dirty="0" err="1">
                  <a:latin typeface="Arial Narrow" pitchFamily="34" charset="0"/>
                </a:rPr>
                <a:t>bin_num</a:t>
              </a:r>
              <a:r>
                <a:rPr lang="tr-TR" sz="1500" b="1" dirty="0">
                  <a:latin typeface="Arial Narrow" pitchFamily="34" charset="0"/>
                </a:rPr>
                <a:t> </a:t>
              </a:r>
              <a:r>
                <a:rPr lang="en-US" sz="1500" b="1" dirty="0">
                  <a:latin typeface="Arial Narrow" pitchFamily="34" charset="0"/>
                </a:rPr>
                <a:t>&gt;</a:t>
              </a:r>
            </a:p>
          </p:txBody>
        </p:sp>
        <p:sp>
          <p:nvSpPr>
            <p:cNvPr id="17" name="Text Box 15"/>
            <p:cNvSpPr txBox="1">
              <a:spLocks noChangeArrowheads="1"/>
            </p:cNvSpPr>
            <p:nvPr/>
          </p:nvSpPr>
          <p:spPr bwMode="auto">
            <a:xfrm>
              <a:off x="4499605" y="5181897"/>
              <a:ext cx="462037" cy="430963"/>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1500" b="1" dirty="0">
                  <a:latin typeface="Arial Narrow" pitchFamily="34" charset="0"/>
                </a:rPr>
                <a:t>'1'</a:t>
              </a:r>
              <a:endParaRPr lang="en-US" sz="1500" b="1" dirty="0">
                <a:latin typeface="Arial Narrow" pitchFamily="34" charset="0"/>
              </a:endParaRPr>
            </a:p>
          </p:txBody>
        </p:sp>
        <p:sp>
          <p:nvSpPr>
            <p:cNvPr id="18" name="Text Box 16"/>
            <p:cNvSpPr txBox="1">
              <a:spLocks noChangeArrowheads="1"/>
            </p:cNvSpPr>
            <p:nvPr/>
          </p:nvSpPr>
          <p:spPr bwMode="auto">
            <a:xfrm>
              <a:off x="5826595" y="4468984"/>
              <a:ext cx="462037" cy="430963"/>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1500" b="1" dirty="0">
                  <a:latin typeface="Arial Narrow" pitchFamily="34" charset="0"/>
                </a:rPr>
                <a:t>'0'</a:t>
              </a:r>
              <a:endParaRPr lang="en-US" sz="1500" b="1" dirty="0">
                <a:latin typeface="Arial Narrow" pitchFamily="34" charset="0"/>
              </a:endParaRPr>
            </a:p>
          </p:txBody>
        </p:sp>
        <p:sp>
          <p:nvSpPr>
            <p:cNvPr id="19" name="Text Box 17"/>
            <p:cNvSpPr txBox="1">
              <a:spLocks noChangeArrowheads="1"/>
            </p:cNvSpPr>
            <p:nvPr/>
          </p:nvSpPr>
          <p:spPr bwMode="auto">
            <a:xfrm>
              <a:off x="2802776" y="6093284"/>
              <a:ext cx="462037" cy="430963"/>
            </a:xfrm>
            <a:prstGeom prst="rect">
              <a:avLst/>
            </a:prstGeom>
            <a:ln/>
            <a:extLst/>
          </p:spPr>
          <p:style>
            <a:lnRef idx="1">
              <a:schemeClr val="accent6"/>
            </a:lnRef>
            <a:fillRef idx="2">
              <a:schemeClr val="accent6"/>
            </a:fillRef>
            <a:effectRef idx="1">
              <a:schemeClr val="accent6"/>
            </a:effectRef>
            <a:fontRef idx="minor">
              <a:schemeClr val="dk1"/>
            </a:fontRef>
          </p:style>
          <p:txBody>
            <a:bodyPr wrap="none">
              <a:spAutoFit/>
            </a:bodyPr>
            <a:lstStyle/>
            <a:p>
              <a:pPr>
                <a:defRPr/>
              </a:pPr>
              <a:r>
                <a:rPr lang="tr-TR" sz="1500" b="1" dirty="0">
                  <a:latin typeface="Arial Narrow" pitchFamily="34" charset="0"/>
                </a:rPr>
                <a:t>'1'</a:t>
              </a:r>
              <a:endParaRPr lang="en-US" sz="1500" b="1" dirty="0">
                <a:latin typeface="Arial Narrow" pitchFamily="34" charset="0"/>
              </a:endParaRPr>
            </a:p>
          </p:txBody>
        </p:sp>
      </p:grpSp>
      <p:sp>
        <p:nvSpPr>
          <p:cNvPr id="120836" name="Rectangle 2"/>
          <p:cNvSpPr>
            <a:spLocks noGrp="1" noChangeArrowheads="1"/>
          </p:cNvSpPr>
          <p:nvPr>
            <p:ph type="title"/>
          </p:nvPr>
        </p:nvSpPr>
        <p:spPr>
          <a:xfrm>
            <a:off x="1257300" y="285750"/>
            <a:ext cx="6743700" cy="85725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21" name="20 Slayt Numarası Yer Tutucusu"/>
          <p:cNvSpPr>
            <a:spLocks noGrp="1"/>
          </p:cNvSpPr>
          <p:nvPr>
            <p:ph type="sldNum" sz="quarter" idx="11"/>
          </p:nvPr>
        </p:nvSpPr>
        <p:spPr/>
        <p:txBody>
          <a:bodyPr/>
          <a:lstStyle/>
          <a:p>
            <a:pPr>
              <a:defRPr/>
            </a:pPr>
            <a:fld id="{ACD3886B-5335-4D44-8731-9D11C13ACCD5}" type="slidenum">
              <a:rPr lang="en-US"/>
              <a:pPr>
                <a:defRPr/>
              </a:pPr>
              <a:t>97</a:t>
            </a:fld>
            <a:endParaRPr lang="en-US" dirty="0"/>
          </a:p>
        </p:txBody>
      </p:sp>
    </p:spTree>
    <p:extLst>
      <p:ext uri="{BB962C8B-B14F-4D97-AF65-F5344CB8AC3E}">
        <p14:creationId xmlns:p14="http://schemas.microsoft.com/office/powerpoint/2010/main" val="191635344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p:cNvSpPr>
            <a:spLocks noGrp="1" noChangeArrowheads="1"/>
          </p:cNvSpPr>
          <p:nvPr>
            <p:ph type="body" idx="1"/>
          </p:nvPr>
        </p:nvSpPr>
        <p:spPr>
          <a:xfrm>
            <a:off x="1600200" y="914400"/>
            <a:ext cx="6115050" cy="3429000"/>
          </a:xfrm>
        </p:spPr>
        <p:txBody>
          <a:bodyPr/>
          <a:lstStyle/>
          <a:p>
            <a:pPr eaLnBrk="1" hangingPunct="1"/>
            <a:r>
              <a:rPr lang="tr-TR" smtClean="0"/>
              <a:t>Ondalık</a:t>
            </a:r>
            <a:r>
              <a:rPr lang="en-US" smtClean="0"/>
              <a:t> </a:t>
            </a:r>
            <a:r>
              <a:rPr lang="tr-TR" smtClean="0"/>
              <a:t>sayılar</a:t>
            </a:r>
            <a:endParaRPr lang="en-US" smtClean="0"/>
          </a:p>
          <a:p>
            <a:pPr lvl="1" eaLnBrk="1" hangingPunct="1"/>
            <a:r>
              <a:rPr lang="tr-TR" smtClean="0"/>
              <a:t>Şu</a:t>
            </a:r>
            <a:r>
              <a:rPr lang="en-US" smtClean="0"/>
              <a:t> denota</a:t>
            </a:r>
            <a:r>
              <a:rPr lang="tr-TR" smtClean="0"/>
              <a:t>sy</a:t>
            </a:r>
            <a:r>
              <a:rPr lang="en-US" smtClean="0"/>
              <a:t>on</a:t>
            </a:r>
            <a:r>
              <a:rPr lang="tr-TR" smtClean="0"/>
              <a:t>e</a:t>
            </a:r>
            <a:r>
              <a:rPr lang="en-US" smtClean="0"/>
              <a:t>l semanti</a:t>
            </a:r>
            <a:r>
              <a:rPr lang="tr-TR" smtClean="0"/>
              <a:t>k</a:t>
            </a:r>
            <a:r>
              <a:rPr lang="en-US" smtClean="0"/>
              <a:t> </a:t>
            </a:r>
            <a:r>
              <a:rPr lang="tr-TR" smtClean="0"/>
              <a:t>tanımı,</a:t>
            </a:r>
            <a:r>
              <a:rPr lang="en-US" smtClean="0"/>
              <a:t> </a:t>
            </a:r>
            <a:r>
              <a:rPr lang="tr-TR" smtClean="0"/>
              <a:t>string sembollerden oluşan ondalık sayıları sayısal değerlere eşleştirir</a:t>
            </a:r>
            <a:endParaRPr lang="en-US" smtClean="0"/>
          </a:p>
        </p:txBody>
      </p:sp>
      <p:sp>
        <p:nvSpPr>
          <p:cNvPr id="5" name="Rectangle 3"/>
          <p:cNvSpPr txBox="1">
            <a:spLocks noChangeArrowheads="1"/>
          </p:cNvSpPr>
          <p:nvPr/>
        </p:nvSpPr>
        <p:spPr bwMode="auto">
          <a:xfrm>
            <a:off x="1600200" y="2228850"/>
            <a:ext cx="6115050" cy="2800350"/>
          </a:xfrm>
          <a:prstGeom prst="rect">
            <a:avLst/>
          </a:prstGeom>
          <a:noFill/>
          <a:ln w="9525">
            <a:noFill/>
            <a:miter lim="800000"/>
            <a:headEnd/>
            <a:tailEnd/>
          </a:ln>
        </p:spPr>
        <p:txBody>
          <a:bodyPr/>
          <a:lstStyle/>
          <a:p>
            <a:pPr marL="257175" indent="-257175">
              <a:lnSpc>
                <a:spcPct val="90000"/>
              </a:lnSpc>
              <a:spcBef>
                <a:spcPct val="20000"/>
              </a:spcBef>
              <a:defRPr/>
            </a:pPr>
            <a:r>
              <a:rPr lang="en-US" sz="1350" b="1" kern="0" dirty="0">
                <a:latin typeface="Arial" charset="0"/>
              </a:rPr>
              <a:t>&lt;</a:t>
            </a:r>
            <a:r>
              <a:rPr lang="en-US" sz="1350" b="1" kern="0" dirty="0" err="1">
                <a:latin typeface="Arial" charset="0"/>
              </a:rPr>
              <a:t>dec_num</a:t>
            </a:r>
            <a:r>
              <a:rPr lang="en-US" sz="1350" b="1" kern="0" dirty="0">
                <a:latin typeface="Arial" charset="0"/>
              </a:rPr>
              <a:t>&gt; </a:t>
            </a:r>
            <a:r>
              <a:rPr lang="en-US" sz="1350" b="1" kern="0" dirty="0">
                <a:latin typeface="Arial" charset="0"/>
                <a:sym typeface="Symbol" pitchFamily="18" charset="2"/>
              </a:rPr>
              <a:t></a:t>
            </a:r>
            <a:r>
              <a:rPr lang="en-US" sz="1350" b="1" kern="0" dirty="0">
                <a:latin typeface="Arial" charset="0"/>
              </a:rPr>
              <a:t>  0 | 1 | 2 | 3 | 4 | 5 | 6 | 7 | 8 | 9</a:t>
            </a:r>
          </a:p>
          <a:p>
            <a:pPr marL="257175" indent="-257175">
              <a:lnSpc>
                <a:spcPct val="90000"/>
              </a:lnSpc>
              <a:spcBef>
                <a:spcPct val="20000"/>
              </a:spcBef>
              <a:defRPr/>
            </a:pPr>
            <a:r>
              <a:rPr lang="en-US" sz="1350" b="1" kern="0" dirty="0">
                <a:latin typeface="Arial" charset="0"/>
              </a:rPr>
              <a:t>                              | &lt;</a:t>
            </a:r>
            <a:r>
              <a:rPr lang="en-US" sz="1350" b="1" kern="0" dirty="0" err="1">
                <a:latin typeface="Arial" charset="0"/>
              </a:rPr>
              <a:t>dec_num</a:t>
            </a:r>
            <a:r>
              <a:rPr lang="en-US" sz="1350" b="1" kern="0" dirty="0">
                <a:latin typeface="Arial" charset="0"/>
              </a:rPr>
              <a:t>&gt; (0 | 1 | 2 | 3 | 4 |</a:t>
            </a:r>
          </a:p>
          <a:p>
            <a:pPr marL="257175" indent="-257175">
              <a:lnSpc>
                <a:spcPct val="90000"/>
              </a:lnSpc>
              <a:spcBef>
                <a:spcPct val="20000"/>
              </a:spcBef>
              <a:defRPr/>
            </a:pPr>
            <a:r>
              <a:rPr lang="en-US" sz="1350" b="1" kern="0" dirty="0">
                <a:latin typeface="Arial" charset="0"/>
              </a:rPr>
              <a:t>                                              5 | 6 | 7 | 8 | 9)</a:t>
            </a:r>
          </a:p>
          <a:p>
            <a:pPr marL="257175" indent="-257175">
              <a:lnSpc>
                <a:spcPct val="90000"/>
              </a:lnSpc>
              <a:spcBef>
                <a:spcPct val="20000"/>
              </a:spcBef>
              <a:defRPr/>
            </a:pPr>
            <a:endParaRPr lang="en-US" sz="1350" b="1" kern="0" dirty="0">
              <a:latin typeface="Arial" charset="0"/>
            </a:endParaRPr>
          </a:p>
          <a:p>
            <a:pPr marL="257175" indent="-257175">
              <a:lnSpc>
                <a:spcPct val="90000"/>
              </a:lnSpc>
              <a:spcBef>
                <a:spcPct val="20000"/>
              </a:spcBef>
              <a:defRPr/>
            </a:pPr>
            <a:r>
              <a:rPr lang="en-US" sz="1350" b="1" kern="0" dirty="0" err="1">
                <a:latin typeface="Arial" charset="0"/>
              </a:rPr>
              <a:t>M</a:t>
            </a:r>
            <a:r>
              <a:rPr lang="en-US" sz="1350" b="1" kern="0" baseline="-25000" dirty="0" err="1">
                <a:latin typeface="Arial" charset="0"/>
              </a:rPr>
              <a:t>dec</a:t>
            </a:r>
            <a:r>
              <a:rPr lang="en-US" sz="1350" b="1" kern="0" dirty="0">
                <a:latin typeface="Arial" charset="0"/>
              </a:rPr>
              <a:t>('0') = 0,  </a:t>
            </a:r>
            <a:r>
              <a:rPr lang="en-US" sz="1350" b="1" kern="0" dirty="0" err="1">
                <a:latin typeface="Arial" charset="0"/>
              </a:rPr>
              <a:t>M</a:t>
            </a:r>
            <a:r>
              <a:rPr lang="en-US" sz="1350" b="1" kern="0" baseline="-25000" dirty="0" err="1">
                <a:latin typeface="Arial" charset="0"/>
              </a:rPr>
              <a:t>dec</a:t>
            </a:r>
            <a:r>
              <a:rPr lang="en-US" sz="1350" b="1" kern="0" dirty="0">
                <a:latin typeface="Arial" charset="0"/>
              </a:rPr>
              <a:t> ('1') = 1, </a:t>
            </a:r>
            <a:r>
              <a:rPr lang="en-US" sz="1350" b="1" kern="0" dirty="0"/>
              <a:t>…</a:t>
            </a:r>
            <a:r>
              <a:rPr lang="en-US" sz="1350" b="1" kern="0" dirty="0">
                <a:latin typeface="Arial" charset="0"/>
              </a:rPr>
              <a:t>,  </a:t>
            </a:r>
            <a:r>
              <a:rPr lang="en-US" sz="1350" b="1" kern="0" dirty="0" err="1">
                <a:latin typeface="Arial" charset="0"/>
              </a:rPr>
              <a:t>M</a:t>
            </a:r>
            <a:r>
              <a:rPr lang="en-US" sz="1350" b="1" kern="0" baseline="-25000" dirty="0" err="1">
                <a:latin typeface="Arial" charset="0"/>
              </a:rPr>
              <a:t>dec</a:t>
            </a:r>
            <a:r>
              <a:rPr lang="en-US" sz="1350" b="1" kern="0" dirty="0">
                <a:latin typeface="Arial" charset="0"/>
              </a:rPr>
              <a:t> ('9') = 9</a:t>
            </a:r>
          </a:p>
          <a:p>
            <a:pPr marL="257175" indent="-257175">
              <a:lnSpc>
                <a:spcPct val="90000"/>
              </a:lnSpc>
              <a:spcBef>
                <a:spcPct val="20000"/>
              </a:spcBef>
              <a:defRPr/>
            </a:pPr>
            <a:r>
              <a:rPr lang="en-US" sz="1350" b="1" kern="0" dirty="0" err="1">
                <a:latin typeface="Arial" charset="0"/>
              </a:rPr>
              <a:t>M</a:t>
            </a:r>
            <a:r>
              <a:rPr lang="en-US" sz="1350" b="1" kern="0" baseline="-25000" dirty="0" err="1">
                <a:latin typeface="Arial" charset="0"/>
              </a:rPr>
              <a:t>dec</a:t>
            </a:r>
            <a:r>
              <a:rPr lang="en-US" sz="1350" b="1" kern="0" dirty="0">
                <a:latin typeface="Arial" charset="0"/>
              </a:rPr>
              <a:t> (&lt;</a:t>
            </a:r>
            <a:r>
              <a:rPr lang="en-US" sz="1350" b="1" kern="0" dirty="0" err="1">
                <a:latin typeface="Arial" charset="0"/>
              </a:rPr>
              <a:t>dec_num</a:t>
            </a:r>
            <a:r>
              <a:rPr lang="en-US" sz="1350" b="1" kern="0" dirty="0">
                <a:latin typeface="Arial" charset="0"/>
              </a:rPr>
              <a:t>&gt; '0') = 10 * </a:t>
            </a:r>
            <a:r>
              <a:rPr lang="en-US" sz="1350" b="1" kern="0" dirty="0" err="1">
                <a:latin typeface="Arial" charset="0"/>
              </a:rPr>
              <a:t>M</a:t>
            </a:r>
            <a:r>
              <a:rPr lang="en-US" sz="1350" b="1" kern="0" baseline="-25000" dirty="0" err="1">
                <a:latin typeface="Arial" charset="0"/>
              </a:rPr>
              <a:t>dec</a:t>
            </a:r>
            <a:r>
              <a:rPr lang="en-US" sz="1350" b="1" kern="0" dirty="0">
                <a:latin typeface="Arial" charset="0"/>
              </a:rPr>
              <a:t> (&lt;</a:t>
            </a:r>
            <a:r>
              <a:rPr lang="en-US" sz="1350" b="1" kern="0" dirty="0" err="1">
                <a:latin typeface="Arial" charset="0"/>
              </a:rPr>
              <a:t>dec_num</a:t>
            </a:r>
            <a:r>
              <a:rPr lang="en-US" sz="1350" b="1" kern="0" dirty="0">
                <a:latin typeface="Arial" charset="0"/>
              </a:rPr>
              <a:t>&gt;)</a:t>
            </a:r>
          </a:p>
          <a:p>
            <a:pPr marL="257175" indent="-257175">
              <a:lnSpc>
                <a:spcPct val="90000"/>
              </a:lnSpc>
              <a:spcBef>
                <a:spcPct val="20000"/>
              </a:spcBef>
              <a:defRPr/>
            </a:pPr>
            <a:r>
              <a:rPr lang="en-US" sz="1350" b="1" kern="0" dirty="0" err="1">
                <a:latin typeface="Arial" charset="0"/>
              </a:rPr>
              <a:t>M</a:t>
            </a:r>
            <a:r>
              <a:rPr lang="en-US" sz="1350" b="1" kern="0" baseline="-25000" dirty="0" err="1">
                <a:latin typeface="Arial" charset="0"/>
              </a:rPr>
              <a:t>dec</a:t>
            </a:r>
            <a:r>
              <a:rPr lang="en-US" sz="1350" b="1" kern="0" dirty="0">
                <a:latin typeface="Arial" charset="0"/>
              </a:rPr>
              <a:t> (&lt;</a:t>
            </a:r>
            <a:r>
              <a:rPr lang="en-US" sz="1350" b="1" kern="0" dirty="0" err="1">
                <a:latin typeface="Arial" charset="0"/>
              </a:rPr>
              <a:t>dec_num</a:t>
            </a:r>
            <a:r>
              <a:rPr lang="en-US" sz="1350" b="1" kern="0" dirty="0">
                <a:latin typeface="Arial" charset="0"/>
              </a:rPr>
              <a:t>&gt; '1</a:t>
            </a:r>
            <a:r>
              <a:rPr lang="en-US" sz="1350" b="1" kern="0" dirty="0"/>
              <a:t>’</a:t>
            </a:r>
            <a:r>
              <a:rPr lang="en-US" sz="1350" b="1" kern="0" dirty="0">
                <a:latin typeface="Arial" charset="0"/>
              </a:rPr>
              <a:t>) = 10 * </a:t>
            </a:r>
            <a:r>
              <a:rPr lang="en-US" sz="1350" b="1" kern="0" dirty="0" err="1">
                <a:latin typeface="Arial" charset="0"/>
              </a:rPr>
              <a:t>M</a:t>
            </a:r>
            <a:r>
              <a:rPr lang="en-US" sz="1350" b="1" kern="0" baseline="-25000" dirty="0" err="1">
                <a:latin typeface="Arial" charset="0"/>
              </a:rPr>
              <a:t>dec</a:t>
            </a:r>
            <a:r>
              <a:rPr lang="en-US" sz="1350" b="1" kern="0" dirty="0">
                <a:latin typeface="Arial" charset="0"/>
              </a:rPr>
              <a:t> (&lt;</a:t>
            </a:r>
            <a:r>
              <a:rPr lang="en-US" sz="1350" b="1" kern="0" dirty="0" err="1">
                <a:latin typeface="Arial" charset="0"/>
              </a:rPr>
              <a:t>dec_num</a:t>
            </a:r>
            <a:r>
              <a:rPr lang="en-US" sz="1350" b="1" kern="0" dirty="0">
                <a:latin typeface="Arial" charset="0"/>
              </a:rPr>
              <a:t>&gt;) + 1</a:t>
            </a:r>
          </a:p>
          <a:p>
            <a:pPr marL="257175" indent="-257175">
              <a:lnSpc>
                <a:spcPct val="90000"/>
              </a:lnSpc>
              <a:spcBef>
                <a:spcPct val="20000"/>
              </a:spcBef>
              <a:defRPr/>
            </a:pPr>
            <a:r>
              <a:rPr lang="en-US" sz="1350" b="1" kern="0" dirty="0"/>
              <a:t>…</a:t>
            </a:r>
            <a:endParaRPr lang="en-US" sz="1350" b="1" kern="0" dirty="0">
              <a:latin typeface="Arial" charset="0"/>
            </a:endParaRPr>
          </a:p>
          <a:p>
            <a:pPr marL="257175" indent="-257175">
              <a:lnSpc>
                <a:spcPct val="90000"/>
              </a:lnSpc>
              <a:spcBef>
                <a:spcPct val="20000"/>
              </a:spcBef>
              <a:defRPr/>
            </a:pPr>
            <a:r>
              <a:rPr lang="en-US" sz="1350" b="1" kern="0" dirty="0" err="1">
                <a:latin typeface="Arial" charset="0"/>
              </a:rPr>
              <a:t>M</a:t>
            </a:r>
            <a:r>
              <a:rPr lang="en-US" sz="1350" b="1" kern="0" baseline="-25000" dirty="0" err="1">
                <a:latin typeface="Arial" charset="0"/>
              </a:rPr>
              <a:t>dec</a:t>
            </a:r>
            <a:r>
              <a:rPr lang="en-US" sz="1350" b="1" kern="0" dirty="0">
                <a:latin typeface="Arial" charset="0"/>
              </a:rPr>
              <a:t> (&lt;</a:t>
            </a:r>
            <a:r>
              <a:rPr lang="en-US" sz="1350" b="1" kern="0" dirty="0" err="1">
                <a:latin typeface="Arial" charset="0"/>
              </a:rPr>
              <a:t>dec_num</a:t>
            </a:r>
            <a:r>
              <a:rPr lang="en-US" sz="1350" b="1" kern="0" dirty="0">
                <a:latin typeface="Arial" charset="0"/>
              </a:rPr>
              <a:t>&gt; '9') = 10 * </a:t>
            </a:r>
            <a:r>
              <a:rPr lang="en-US" sz="1350" b="1" kern="0" dirty="0" err="1">
                <a:latin typeface="Arial" charset="0"/>
              </a:rPr>
              <a:t>M</a:t>
            </a:r>
            <a:r>
              <a:rPr lang="en-US" sz="1350" b="1" kern="0" baseline="-25000" dirty="0" err="1">
                <a:latin typeface="Arial" charset="0"/>
              </a:rPr>
              <a:t>dec</a:t>
            </a:r>
            <a:r>
              <a:rPr lang="en-US" sz="1350" b="1" kern="0" dirty="0">
                <a:latin typeface="Arial" charset="0"/>
              </a:rPr>
              <a:t> (&lt;</a:t>
            </a:r>
            <a:r>
              <a:rPr lang="en-US" sz="1350" b="1" kern="0" dirty="0" err="1">
                <a:latin typeface="Arial" charset="0"/>
              </a:rPr>
              <a:t>dec_num</a:t>
            </a:r>
            <a:r>
              <a:rPr lang="en-US" sz="1350" b="1" kern="0" dirty="0">
                <a:latin typeface="Arial" charset="0"/>
              </a:rPr>
              <a:t>&gt;) + 9</a:t>
            </a:r>
          </a:p>
        </p:txBody>
      </p:sp>
      <p:sp>
        <p:nvSpPr>
          <p:cNvPr id="121860" name="Rectangle 2"/>
          <p:cNvSpPr>
            <a:spLocks noGrp="1" noChangeArrowheads="1"/>
          </p:cNvSpPr>
          <p:nvPr>
            <p:ph type="title"/>
          </p:nvPr>
        </p:nvSpPr>
        <p:spPr>
          <a:xfrm>
            <a:off x="1257300" y="285750"/>
            <a:ext cx="6743700" cy="857250"/>
          </a:xfrm>
        </p:spPr>
        <p:txBody>
          <a:bodyPr/>
          <a:lstStyle/>
          <a:p>
            <a:pPr eaLnBrk="1" hangingPunct="1"/>
            <a:r>
              <a:rPr lang="tr-TR" smtClean="0"/>
              <a:t>   Fonksiyonel (</a:t>
            </a:r>
            <a:r>
              <a:rPr lang="en-US" smtClean="0"/>
              <a:t>Denota</a:t>
            </a:r>
            <a:r>
              <a:rPr lang="tr-TR" smtClean="0"/>
              <a:t>sy</a:t>
            </a:r>
            <a:r>
              <a:rPr lang="en-US" smtClean="0"/>
              <a:t>on</a:t>
            </a:r>
            <a:r>
              <a:rPr lang="tr-TR" smtClean="0"/>
              <a:t>e</a:t>
            </a:r>
            <a:r>
              <a:rPr lang="en-US" smtClean="0"/>
              <a:t>l</a:t>
            </a:r>
            <a:r>
              <a:rPr lang="tr-TR" smtClean="0"/>
              <a:t>)</a:t>
            </a:r>
            <a:r>
              <a:rPr lang="en-US" smtClean="0"/>
              <a:t> Semanti</a:t>
            </a:r>
            <a:r>
              <a:rPr lang="tr-TR" smtClean="0"/>
              <a:t>k</a:t>
            </a:r>
            <a:endParaRPr lang="en-US" smtClean="0"/>
          </a:p>
        </p:txBody>
      </p:sp>
      <p:sp>
        <p:nvSpPr>
          <p:cNvPr id="7" name="6 Slayt Numarası Yer Tutucusu"/>
          <p:cNvSpPr>
            <a:spLocks noGrp="1"/>
          </p:cNvSpPr>
          <p:nvPr>
            <p:ph type="sldNum" sz="quarter" idx="11"/>
          </p:nvPr>
        </p:nvSpPr>
        <p:spPr/>
        <p:txBody>
          <a:bodyPr/>
          <a:lstStyle/>
          <a:p>
            <a:pPr>
              <a:defRPr/>
            </a:pPr>
            <a:fld id="{07C2230F-758E-4210-97C5-FE1FA0E305F6}" type="slidenum">
              <a:rPr lang="en-US"/>
              <a:pPr>
                <a:defRPr/>
              </a:pPr>
              <a:t>98</a:t>
            </a:fld>
            <a:endParaRPr lang="en-US" dirty="0"/>
          </a:p>
        </p:txBody>
      </p:sp>
    </p:spTree>
    <p:extLst>
      <p:ext uri="{BB962C8B-B14F-4D97-AF65-F5344CB8AC3E}">
        <p14:creationId xmlns:p14="http://schemas.microsoft.com/office/powerpoint/2010/main" val="85029765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1">
  <a:themeElements>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Sales Training_final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Sales Training_final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Sales Training_final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Sales Training_final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Sales Training_final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Sales Training_final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Sales Training_final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Sales Training_final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Sales Training_final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a1" id="{D38EDBE9-A7CA-4C16-837D-4FB302763518}" vid="{B9E00FB8-30CF-4B2E-BD92-00F74C7C3B39}"/>
    </a:ext>
  </a:extLst>
</a:theme>
</file>

<file path=docProps/app.xml><?xml version="1.0" encoding="utf-8"?>
<Properties xmlns="http://schemas.openxmlformats.org/officeDocument/2006/extended-properties" xmlns:vt="http://schemas.openxmlformats.org/officeDocument/2006/docPropsVTypes">
  <Template>Tema1</Template>
  <TotalTime>1753</TotalTime>
  <Words>5131</Words>
  <Application>Microsoft Office PowerPoint</Application>
  <PresentationFormat>Ekran Gösterisi (16:9)</PresentationFormat>
  <Paragraphs>915</Paragraphs>
  <Slides>98</Slides>
  <Notes>0</Notes>
  <HiddenSlides>0</HiddenSlides>
  <MMClips>0</MMClips>
  <ScaleCrop>false</ScaleCrop>
  <HeadingPairs>
    <vt:vector size="8" baseType="variant">
      <vt:variant>
        <vt:lpstr>Kullanılan Yazı Tipleri</vt:lpstr>
      </vt:variant>
      <vt:variant>
        <vt:i4>10</vt:i4>
      </vt:variant>
      <vt:variant>
        <vt:lpstr>Tema</vt:lpstr>
      </vt:variant>
      <vt:variant>
        <vt:i4>1</vt:i4>
      </vt:variant>
      <vt:variant>
        <vt:lpstr>Eklenmiş OLE Hizmet Programları</vt:lpstr>
      </vt:variant>
      <vt:variant>
        <vt:i4>2</vt:i4>
      </vt:variant>
      <vt:variant>
        <vt:lpstr>Slayt Başlıkları</vt:lpstr>
      </vt:variant>
      <vt:variant>
        <vt:i4>98</vt:i4>
      </vt:variant>
    </vt:vector>
  </HeadingPairs>
  <TitlesOfParts>
    <vt:vector size="111" baseType="lpstr">
      <vt:lpstr>Arial</vt:lpstr>
      <vt:lpstr>Arial Narrow</vt:lpstr>
      <vt:lpstr>Courier New</vt:lpstr>
      <vt:lpstr>DejaVu Serif</vt:lpstr>
      <vt:lpstr>굴림</vt:lpstr>
      <vt:lpstr>Lucida Sans Unicode</vt:lpstr>
      <vt:lpstr>Symbol</vt:lpstr>
      <vt:lpstr>Times New Roman</vt:lpstr>
      <vt:lpstr>VL PGothic</vt:lpstr>
      <vt:lpstr>Wingdings</vt:lpstr>
      <vt:lpstr>Tema1</vt:lpstr>
      <vt:lpstr>Equation</vt:lpstr>
      <vt:lpstr>Denklem</vt:lpstr>
      <vt:lpstr>BMB214 Programlama Dilleri Prensipleri</vt:lpstr>
      <vt:lpstr>Konular</vt:lpstr>
      <vt:lpstr>Giriş</vt:lpstr>
      <vt:lpstr>Sentaks (Sözdizimi) ve Semantik (Anlam)</vt:lpstr>
      <vt:lpstr>Sentaks (Sözdizimi) ve Semantik (Anlam)</vt:lpstr>
      <vt:lpstr>Sentaks (Sözdizim) ve Semantik (Anlam)</vt:lpstr>
      <vt:lpstr>Soyut Sözdizim</vt:lpstr>
      <vt:lpstr>Soyut Sözdizim</vt:lpstr>
      <vt:lpstr>Metinsel Sözdizim</vt:lpstr>
      <vt:lpstr>Sözdizimi ve Anlambilim</vt:lpstr>
      <vt:lpstr>Sözdizimi ve Anlambilim</vt:lpstr>
      <vt:lpstr>Sözdizimi: Expressions (İfadeler)</vt:lpstr>
      <vt:lpstr>Sözdizimi: Statements (Anlatımlar)</vt:lpstr>
      <vt:lpstr>Sözdizimi: Blocks</vt:lpstr>
      <vt:lpstr>Sözdizimi Tanımlama: Terminoloji</vt:lpstr>
      <vt:lpstr>Metinsel Sözdizim</vt:lpstr>
      <vt:lpstr>Lexeme ve Token Örneği</vt:lpstr>
      <vt:lpstr>Dillerin Biçimsel Tanımı</vt:lpstr>
      <vt:lpstr>Dillerin formal tanımları</vt:lpstr>
      <vt:lpstr>Context -Free Grammars(Bağlamdan Bağımsız Gramerler) </vt:lpstr>
      <vt:lpstr>İçerik Bağımsız (Context Free) Gramer</vt:lpstr>
      <vt:lpstr>PowerPoint Sunusu</vt:lpstr>
      <vt:lpstr>PowerPoint Sunusu</vt:lpstr>
      <vt:lpstr>Hatalar</vt:lpstr>
      <vt:lpstr>PowerPoint Sunusu</vt:lpstr>
      <vt:lpstr>Backus-NaurForm (BNF) -1959</vt:lpstr>
      <vt:lpstr>Backus-Naur Form (BNF) Temelleri</vt:lpstr>
      <vt:lpstr>Backus-Naur Form (BNF)</vt:lpstr>
      <vt:lpstr>Backus-Naur Form (BNF)</vt:lpstr>
      <vt:lpstr>Backus-Naur Form (BNF)</vt:lpstr>
      <vt:lpstr>Backus-Naur Form (BNF)</vt:lpstr>
      <vt:lpstr>BNF Soyutlama</vt:lpstr>
      <vt:lpstr>BNF Atama Örneği</vt:lpstr>
      <vt:lpstr>Farklı programlama dillerinde atama işlemi</vt:lpstr>
      <vt:lpstr>PowerPoint Sunusu</vt:lpstr>
      <vt:lpstr>If statement – Java vs. Python</vt:lpstr>
      <vt:lpstr>BNF ile Listelerin Tanımı</vt:lpstr>
      <vt:lpstr>Gramer ve Derivasyon (Grammers and Derivations)</vt:lpstr>
      <vt:lpstr>Örnek bir gramer: Örnek - 1</vt:lpstr>
      <vt:lpstr>Derivasyon kodu (Örnek - 1)</vt:lpstr>
      <vt:lpstr>Bir gramer örneği: (Örnek - 2)</vt:lpstr>
      <vt:lpstr>Derivasyonu (Örnek - 2)</vt:lpstr>
      <vt:lpstr>PowerPoint Sunusu</vt:lpstr>
      <vt:lpstr>A = B * ( A  + C)  Soldan başlayarak derivasyon yapıldığı durumda</vt:lpstr>
      <vt:lpstr>Gramer Ayrıştırma Ağaçları (Parse Trees)</vt:lpstr>
      <vt:lpstr>Örnek - 1 için Ayrıştırma Ağacı</vt:lpstr>
      <vt:lpstr>PowerPoint Sunusu</vt:lpstr>
      <vt:lpstr>Gramerlerde Belirsizlik (Ambiguity)</vt:lpstr>
      <vt:lpstr>Bir Belirsiz Deyim Grameri</vt:lpstr>
      <vt:lpstr>PowerPoint Sunusu</vt:lpstr>
      <vt:lpstr>Operatörlerin Önceliği: Gramerde belirsizliği ortadan  kaldırma</vt:lpstr>
      <vt:lpstr>Operatörlerin İlişkilendirilmesi</vt:lpstr>
      <vt:lpstr>Operatörlerin İlişkilendirilmesi:  A = B + C + A</vt:lpstr>
      <vt:lpstr>İf – else için Belirsiz Gramer</vt:lpstr>
      <vt:lpstr>Genişletilmiş (Extended ) BNF (EBNF)</vt:lpstr>
      <vt:lpstr>EBNF</vt:lpstr>
      <vt:lpstr>ÖZET: Genişletilmiş BNF</vt:lpstr>
      <vt:lpstr>BNF ve EBNF Örnekleri</vt:lpstr>
      <vt:lpstr>Sözdizim Grafikleri</vt:lpstr>
      <vt:lpstr>Sözdizim Grafikleri</vt:lpstr>
      <vt:lpstr>Sözdizim Grafikleri</vt:lpstr>
      <vt:lpstr>Öznitelik Grameri</vt:lpstr>
      <vt:lpstr>Statik Anlambilim</vt:lpstr>
      <vt:lpstr>Statik Anlambilim</vt:lpstr>
      <vt:lpstr>Öznitelik Gramerleri</vt:lpstr>
      <vt:lpstr>Öznitelik Gramerleri: Tanım  Nitelik Hesaplama Fonksiyonları</vt:lpstr>
      <vt:lpstr>Öznitelik Gramerleri: Tanım…  Sentezlenmiş Nitelik ve Miras Alınan Öznitelik</vt:lpstr>
      <vt:lpstr>Öznitelik Gramerleri: Tanım</vt:lpstr>
      <vt:lpstr>Yapısal Nitelikler (Intrinsic Attributes)</vt:lpstr>
      <vt:lpstr>Öznitelik Grameri : Bir örnek</vt:lpstr>
      <vt:lpstr>Öznitelik Grameri : Bir örnek…</vt:lpstr>
      <vt:lpstr>Öznitelik Grameri : Bir örnek …  Kurallar belirleniyor…</vt:lpstr>
      <vt:lpstr>Öznitelik Grameri : Bir örnek…  A = A + B için Ayrıştırma Ağacı</vt:lpstr>
      <vt:lpstr>Öznitelik Grameri : Bir örnek…  A = A + B için Ayrıştırma Ağacı</vt:lpstr>
      <vt:lpstr>Programlama Dillerinin Anlamsal (Semantik) Olarak Tanımlanması</vt:lpstr>
      <vt:lpstr>a) İşlemsel (Operational) Semantik</vt:lpstr>
      <vt:lpstr>İşlemsel (Operational) Semantik</vt:lpstr>
      <vt:lpstr>PowerPoint Sunusu</vt:lpstr>
      <vt:lpstr>b) Kurala Dayalı (Axiomatic)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Kurala Dayalı (Aksiyomatik) Semantik</vt:lpstr>
      <vt:lpstr>c) Fonksiyonel (Denotasyonel) Semantik</vt:lpstr>
      <vt:lpstr>  Fonksiyonel (Denotasyonel) Semantik</vt:lpstr>
      <vt:lpstr>   Fonksiyonel (Denotasyonel) Semantik</vt:lpstr>
      <vt:lpstr>   Fonksiyonel (Denotasyonel) Semantik</vt:lpstr>
      <vt:lpstr>   Fonksiyonel (Denotasyonel) Semantik</vt:lpstr>
      <vt:lpstr>   Fonksiyonel (Denotasyonel) Semantik</vt:lpstr>
      <vt:lpstr>   Fonksiyonel (Denotasyonel) Semantik</vt:lpstr>
      <vt:lpstr>   Fonksiyonel (Denotasyonel) Semantik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BMB214 Programlama Dilleri Prensipleri</dc:title>
  <cp:lastModifiedBy>ilhan</cp:lastModifiedBy>
  <cp:revision>28</cp:revision>
  <dcterms:created xsi:type="dcterms:W3CDTF">2022-08-23T09:51:45Z</dcterms:created>
  <dcterms:modified xsi:type="dcterms:W3CDTF">2022-10-11T20:25:21Z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2021-03-14T00:00:00Z</vt:filetime>
  </property>
  <property fmtid="{D5CDD505-2E9C-101B-9397-08002B2CF9AE}" pid="3" name="Creator">
    <vt:lpwstr>Acrobat PDFMaker 20 for PowerPoint</vt:lpwstr>
  </property>
  <property fmtid="{D5CDD505-2E9C-101B-9397-08002B2CF9AE}" pid="4" name="LastSaved">
    <vt:filetime>2022-08-23T00:00:00Z</vt:filetime>
  </property>
</Properties>
</file>