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08"/>
  </p:notesMasterIdLst>
  <p:sldIdLst>
    <p:sldId id="670" r:id="rId2"/>
    <p:sldId id="390" r:id="rId3"/>
    <p:sldId id="481" r:id="rId4"/>
    <p:sldId id="657" r:id="rId5"/>
    <p:sldId id="658" r:id="rId6"/>
    <p:sldId id="482" r:id="rId7"/>
    <p:sldId id="483" r:id="rId8"/>
    <p:sldId id="484" r:id="rId9"/>
    <p:sldId id="485" r:id="rId10"/>
    <p:sldId id="487" r:id="rId11"/>
    <p:sldId id="488" r:id="rId12"/>
    <p:sldId id="490" r:id="rId13"/>
    <p:sldId id="491" r:id="rId14"/>
    <p:sldId id="492" r:id="rId15"/>
    <p:sldId id="495" r:id="rId16"/>
    <p:sldId id="498" r:id="rId17"/>
    <p:sldId id="497" r:id="rId18"/>
    <p:sldId id="501" r:id="rId19"/>
    <p:sldId id="504" r:id="rId20"/>
    <p:sldId id="505" r:id="rId21"/>
    <p:sldId id="507" r:id="rId22"/>
    <p:sldId id="510" r:id="rId23"/>
    <p:sldId id="512" r:id="rId24"/>
    <p:sldId id="605" r:id="rId25"/>
    <p:sldId id="607" r:id="rId26"/>
    <p:sldId id="608" r:id="rId27"/>
    <p:sldId id="617" r:id="rId28"/>
    <p:sldId id="618" r:id="rId29"/>
    <p:sldId id="619" r:id="rId30"/>
    <p:sldId id="620" r:id="rId31"/>
    <p:sldId id="621" r:id="rId32"/>
    <p:sldId id="623" r:id="rId33"/>
    <p:sldId id="625" r:id="rId34"/>
    <p:sldId id="514" r:id="rId35"/>
    <p:sldId id="518" r:id="rId36"/>
    <p:sldId id="664" r:id="rId37"/>
    <p:sldId id="519" r:id="rId38"/>
    <p:sldId id="520" r:id="rId39"/>
    <p:sldId id="521" r:id="rId40"/>
    <p:sldId id="522" r:id="rId41"/>
    <p:sldId id="638" r:id="rId42"/>
    <p:sldId id="524" r:id="rId43"/>
    <p:sldId id="525" r:id="rId44"/>
    <p:sldId id="527" r:id="rId45"/>
    <p:sldId id="529" r:id="rId46"/>
    <p:sldId id="530" r:id="rId47"/>
    <p:sldId id="531" r:id="rId48"/>
    <p:sldId id="532" r:id="rId49"/>
    <p:sldId id="639" r:id="rId50"/>
    <p:sldId id="536" r:id="rId51"/>
    <p:sldId id="640" r:id="rId52"/>
    <p:sldId id="539" r:id="rId53"/>
    <p:sldId id="540" r:id="rId54"/>
    <p:sldId id="541" r:id="rId55"/>
    <p:sldId id="542" r:id="rId56"/>
    <p:sldId id="543" r:id="rId57"/>
    <p:sldId id="544" r:id="rId58"/>
    <p:sldId id="545" r:id="rId59"/>
    <p:sldId id="546" r:id="rId60"/>
    <p:sldId id="547" r:id="rId61"/>
    <p:sldId id="548" r:id="rId62"/>
    <p:sldId id="549" r:id="rId63"/>
    <p:sldId id="641" r:id="rId64"/>
    <p:sldId id="552" r:id="rId65"/>
    <p:sldId id="553" r:id="rId66"/>
    <p:sldId id="555" r:id="rId67"/>
    <p:sldId id="554" r:id="rId68"/>
    <p:sldId id="557" r:id="rId69"/>
    <p:sldId id="558" r:id="rId70"/>
    <p:sldId id="665" r:id="rId71"/>
    <p:sldId id="559" r:id="rId72"/>
    <p:sldId id="560" r:id="rId73"/>
    <p:sldId id="562" r:id="rId74"/>
    <p:sldId id="653" r:id="rId75"/>
    <p:sldId id="654" r:id="rId76"/>
    <p:sldId id="655" r:id="rId77"/>
    <p:sldId id="660" r:id="rId78"/>
    <p:sldId id="563" r:id="rId79"/>
    <p:sldId id="593" r:id="rId80"/>
    <p:sldId id="595" r:id="rId81"/>
    <p:sldId id="596" r:id="rId82"/>
    <p:sldId id="661" r:id="rId83"/>
    <p:sldId id="662" r:id="rId84"/>
    <p:sldId id="564" r:id="rId85"/>
    <p:sldId id="666" r:id="rId86"/>
    <p:sldId id="565" r:id="rId87"/>
    <p:sldId id="663" r:id="rId88"/>
    <p:sldId id="581" r:id="rId89"/>
    <p:sldId id="582" r:id="rId90"/>
    <p:sldId id="583" r:id="rId91"/>
    <p:sldId id="584" r:id="rId92"/>
    <p:sldId id="585" r:id="rId93"/>
    <p:sldId id="586" r:id="rId94"/>
    <p:sldId id="587" r:id="rId95"/>
    <p:sldId id="642" r:id="rId96"/>
    <p:sldId id="597" r:id="rId97"/>
    <p:sldId id="643" r:id="rId98"/>
    <p:sldId id="644" r:id="rId99"/>
    <p:sldId id="668" r:id="rId100"/>
    <p:sldId id="669" r:id="rId101"/>
    <p:sldId id="571" r:id="rId102"/>
    <p:sldId id="645" r:id="rId103"/>
    <p:sldId id="646" r:id="rId104"/>
    <p:sldId id="648" r:id="rId105"/>
    <p:sldId id="650" r:id="rId106"/>
    <p:sldId id="651" r:id="rId10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E8A"/>
    <a:srgbClr val="003CB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2838BEF-8BB2-4498-84A7-C5851F593DF1}" styleName="Orta Stil 4 - Vurgu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Orta Stil 4 - Vurgu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75DCB02-9BB8-47FD-8907-85C794F793BA}" styleName="Tema Uygulanmış Stil 1 - Vurgu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41" autoAdjust="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2.11.2022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23FACB9-4E35-4CB3-835A-2EBF55FAEDE3}" type="slidenum">
              <a:rPr lang="tr-TR" smtClean="0"/>
              <a:pPr/>
              <a:t>1</a:t>
            </a:fld>
            <a:endParaRPr lang="tr-TR" dirty="0"/>
          </a:p>
        </p:txBody>
      </p:sp>
    </p:spTree>
    <p:extLst>
      <p:ext uri="{BB962C8B-B14F-4D97-AF65-F5344CB8AC3E}">
        <p14:creationId xmlns:p14="http://schemas.microsoft.com/office/powerpoint/2010/main" val="1481609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02D3490-72E5-477D-923A-4CD00DCC607B}" type="slidenum">
              <a:rPr lang="en-US" smtClean="0">
                <a:cs typeface="Lucida Sans Unicode" pitchFamily="34" charset="0"/>
              </a:rPr>
              <a:pPr/>
              <a:t>30</a:t>
            </a:fld>
            <a:endParaRPr lang="en-US" smtClean="0">
              <a:cs typeface="Lucida Sans Unicode"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DA294EA-33F6-4EAD-B11A-E8A05EACEF6A}" type="slidenum">
              <a:rPr lang="en-US" smtClean="0">
                <a:cs typeface="Lucida Sans Unicode" pitchFamily="34" charset="0"/>
              </a:rPr>
              <a:pPr/>
              <a:t>31</a:t>
            </a:fld>
            <a:endParaRPr lang="en-US" smtClean="0">
              <a:cs typeface="Lucida Sans Unicode"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D3C5FE-0A15-45B8-A3D7-FAA9CADC5BF2}" type="slidenum">
              <a:rPr lang="en-US" smtClean="0">
                <a:cs typeface="Lucida Sans Unicode" pitchFamily="34" charset="0"/>
              </a:rPr>
              <a:pPr/>
              <a:t>32</a:t>
            </a:fld>
            <a:endParaRPr lang="en-US" smtClean="0">
              <a:cs typeface="Lucida Sans Unicode" pitchFamily="3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2E09E54-D0F2-49E1-AECF-9D52DF2020A7}" type="slidenum">
              <a:rPr lang="en-US" smtClean="0">
                <a:cs typeface="Lucida Sans Unicode" pitchFamily="34" charset="0"/>
              </a:rPr>
              <a:pPr/>
              <a:t>33</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34</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35</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37</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38</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39</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40</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22</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7587"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4DB6CDAC-40B5-4212-8CC3-01CFE63710B5}" type="slidenum">
              <a:rPr lang="en-US" altLang="en-US">
                <a:solidFill>
                  <a:srgbClr val="000000"/>
                </a:solidFill>
              </a:rPr>
              <a:pPr/>
              <a:t>82</a:t>
            </a:fld>
            <a:endParaRPr lang="en-US" altLang="en-US">
              <a:solidFill>
                <a:srgbClr val="000000"/>
              </a:solidFill>
            </a:endParaRPr>
          </a:p>
        </p:txBody>
      </p:sp>
      <p:sp>
        <p:nvSpPr>
          <p:cNvPr id="67588"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7589"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ChangeArrowheads="1"/>
          </p:cNvSpPr>
          <p:nvPr>
            <p:ph type="ftr" sz="quarter" idx="4294967295"/>
          </p:nvPr>
        </p:nvSpPr>
        <p:spPr bwMode="auto">
          <a:xfrm>
            <a:off x="0" y="8685287"/>
            <a:ext cx="2971304" cy="457200"/>
          </a:xfrm>
          <a:prstGeom prst="rect">
            <a:avLst/>
          </a:prstGeom>
          <a:noFill/>
          <a:ln>
            <a:miter lim="800000"/>
            <a:headEnd/>
            <a:tailEnd/>
          </a:ln>
        </p:spPr>
        <p:txBody>
          <a:bodyPr lIns="90909" tIns="45454" rIns="90909" bIns="45454"/>
          <a:lstStyle/>
          <a:p>
            <a:r>
              <a:rPr lang="en-US" altLang="en-US">
                <a:solidFill>
                  <a:srgbClr val="000000"/>
                </a:solidFill>
              </a:rPr>
              <a:t>CST 320 Lec 1</a:t>
            </a:r>
          </a:p>
        </p:txBody>
      </p:sp>
      <p:sp>
        <p:nvSpPr>
          <p:cNvPr id="68611" name="Rectangle 7"/>
          <p:cNvSpPr>
            <a:spLocks noGrp="1" noChangeArrowheads="1"/>
          </p:cNvSpPr>
          <p:nvPr>
            <p:ph type="sldNum" sz="quarter" idx="4294967295"/>
          </p:nvPr>
        </p:nvSpPr>
        <p:spPr bwMode="auto">
          <a:xfrm>
            <a:off x="3885206" y="8685287"/>
            <a:ext cx="2971304" cy="457200"/>
          </a:xfrm>
          <a:prstGeom prst="rect">
            <a:avLst/>
          </a:prstGeom>
          <a:noFill/>
          <a:ln>
            <a:miter lim="800000"/>
            <a:headEnd/>
            <a:tailEnd/>
          </a:ln>
        </p:spPr>
        <p:txBody>
          <a:bodyPr lIns="90909" tIns="45454" rIns="90909" bIns="45454"/>
          <a:lstStyle/>
          <a:p>
            <a:fld id="{A21ECD7E-F80D-4EAE-ABE9-57717BFCBEB9}" type="slidenum">
              <a:rPr lang="en-US" altLang="en-US">
                <a:solidFill>
                  <a:srgbClr val="000000"/>
                </a:solidFill>
              </a:rPr>
              <a:pPr/>
              <a:t>83</a:t>
            </a:fld>
            <a:endParaRPr lang="en-US" altLang="en-US">
              <a:solidFill>
                <a:srgbClr val="000000"/>
              </a:solidFill>
            </a:endParaRPr>
          </a:p>
        </p:txBody>
      </p:sp>
      <p:sp>
        <p:nvSpPr>
          <p:cNvPr id="68612" name="Rectangle 2"/>
          <p:cNvSpPr>
            <a:spLocks noGrp="1" noRot="1" noChangeAspect="1" noChangeArrowheads="1" noTextEdit="1"/>
          </p:cNvSpPr>
          <p:nvPr>
            <p:ph type="sldImg"/>
          </p:nvPr>
        </p:nvSpPr>
        <p:spPr bwMode="auto">
          <a:xfrm>
            <a:off x="1123950" y="655638"/>
            <a:ext cx="4610100" cy="3457575"/>
          </a:xfrm>
          <a:prstGeom prst="rect">
            <a:avLst/>
          </a:prstGeom>
          <a:noFill/>
          <a:ln>
            <a:miter lim="800000"/>
            <a:headEnd/>
            <a:tailEnd/>
          </a:ln>
        </p:spPr>
      </p:sp>
      <p:sp>
        <p:nvSpPr>
          <p:cNvPr id="68613" name="Rectangle 3"/>
          <p:cNvSpPr>
            <a:spLocks noGrp="1" noChangeArrowheads="1"/>
          </p:cNvSpPr>
          <p:nvPr>
            <p:ph type="body" idx="1"/>
          </p:nvPr>
        </p:nvSpPr>
        <p:spPr bwMode="auto">
          <a:xfrm>
            <a:off x="685800" y="4343401"/>
            <a:ext cx="5486400" cy="4114800"/>
          </a:xfrm>
          <a:prstGeom prst="rect">
            <a:avLst/>
          </a:prstGeom>
          <a:noFill/>
          <a:ln>
            <a:miter lim="800000"/>
            <a:headEnd/>
            <a:tailEnd/>
          </a:ln>
        </p:spPr>
        <p:txBody>
          <a:bodyPr lIns="90909" tIns="45454" rIns="90909" bIns="45454"/>
          <a:lstStyle/>
          <a:p>
            <a:endParaRPr lang="en-US" alt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23</a:t>
            </a:fld>
            <a:endParaRPr lang="tr-TR"/>
          </a:p>
        </p:txBody>
      </p:sp>
    </p:spTree>
    <p:extLst>
      <p:ext uri="{BB962C8B-B14F-4D97-AF65-F5344CB8AC3E}">
        <p14:creationId xmlns:p14="http://schemas.microsoft.com/office/powerpoint/2010/main" val="2239987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8CA6288-3E03-4DFD-83C6-D7198045EB34}" type="slidenum">
              <a:rPr lang="en-US" smtClean="0">
                <a:cs typeface="Lucida Sans Unicode" pitchFamily="34" charset="0"/>
              </a:rPr>
              <a:pPr/>
              <a:t>24</a:t>
            </a:fld>
            <a:endParaRPr lang="en-US" smtClean="0">
              <a:cs typeface="Lucida Sans Unicode"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E813C0B-C9BB-45B1-9B79-BDAB79C5B1E9}" type="slidenum">
              <a:rPr lang="en-US" smtClean="0">
                <a:cs typeface="Lucida Sans Unicode" pitchFamily="34" charset="0"/>
              </a:rPr>
              <a:pPr/>
              <a:t>25</a:t>
            </a:fld>
            <a:endParaRPr lang="en-US" smtClean="0">
              <a:cs typeface="Lucida Sans Unicode"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23D54DBE-07AE-4511-AE4D-4339DA058413}" type="slidenum">
              <a:rPr lang="en-US" smtClean="0">
                <a:cs typeface="Lucida Sans Unicode" pitchFamily="34" charset="0"/>
              </a:rPr>
              <a:pPr/>
              <a:t>26</a:t>
            </a:fld>
            <a:endParaRPr lang="en-US" smtClean="0">
              <a:cs typeface="Lucida Sans Unicode"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7AE8303-6476-4125-BCE6-FFF7E8397CF2}" type="slidenum">
              <a:rPr lang="en-US" smtClean="0">
                <a:cs typeface="Lucida Sans Unicode" pitchFamily="34" charset="0"/>
              </a:rPr>
              <a:pPr/>
              <a:t>27</a:t>
            </a:fld>
            <a:endParaRPr lang="en-US" smtClean="0">
              <a:cs typeface="Lucida Sans Unicode"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8405B29-E419-4417-911D-2D8D4BEB5868}" type="slidenum">
              <a:rPr lang="en-US" smtClean="0">
                <a:cs typeface="Lucida Sans Unicode" pitchFamily="34" charset="0"/>
              </a:rPr>
              <a:pPr/>
              <a:t>28</a:t>
            </a:fld>
            <a:endParaRPr lang="en-US" smtClean="0">
              <a:cs typeface="Lucida Sans Unicode"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A99A63A-A94F-4A1C-820A-09D426251150}" type="slidenum">
              <a:rPr lang="en-US" smtClean="0">
                <a:cs typeface="Lucida Sans Unicode" pitchFamily="34" charset="0"/>
              </a:rPr>
              <a:pPr/>
              <a:t>29</a:t>
            </a:fld>
            <a:endParaRPr lang="en-US" smtClean="0">
              <a:cs typeface="Lucida Sans Unicode"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a:xfrm>
            <a:off x="812805" y="6272785"/>
            <a:ext cx="4745736" cy="365125"/>
          </a:xfrm>
        </p:spPr>
        <p:txBody>
          <a:bodyPr/>
          <a:lstStyle/>
          <a:p>
            <a:r>
              <a:rPr lang="en-US" smtClean="0"/>
              <a:t>Copyright © 2012 Addison-Wesley. All rights reserved.</a:t>
            </a:r>
            <a:endParaRPr lang="tr-TR"/>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14917F13-F816-43A4-AC89-84EBDAF33797}" type="slidenum">
              <a:rPr lang="tr-TR" smtClean="0"/>
              <a:pPr/>
              <a:t>‹#›</a:t>
            </a:fld>
            <a:endParaRPr lang="tr-TR"/>
          </a:p>
        </p:txBody>
      </p:sp>
    </p:spTree>
    <p:extLst>
      <p:ext uri="{BB962C8B-B14F-4D97-AF65-F5344CB8AC3E}">
        <p14:creationId xmlns:p14="http://schemas.microsoft.com/office/powerpoint/2010/main" val="230616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en-US" smtClean="0"/>
              <a:t>Copyright © 2012 Addison-Wesley. All rights reserved.</a:t>
            </a:r>
            <a:endParaRPr lang="tr-TR"/>
          </a:p>
        </p:txBody>
      </p:sp>
      <p:sp>
        <p:nvSpPr>
          <p:cNvPr id="9" name="Slide Number Placeholder 8"/>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26536864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en-US" smtClean="0"/>
              <a:t>Copyright © 2012 Addison-Wesley. All rights reserved.</a:t>
            </a:r>
            <a:endParaRPr lang="tr-TR"/>
          </a:p>
        </p:txBody>
      </p:sp>
      <p:sp>
        <p:nvSpPr>
          <p:cNvPr id="9" name="Slide Number Placeholder 8"/>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4106003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61F6C101-87AB-4ACE-85A2-0A8B8F53F357}" type="slidenum">
              <a:rPr lang="en-US"/>
              <a:pPr>
                <a:defRPr/>
              </a:pPr>
              <a:t>‹#›</a:t>
            </a:fld>
            <a:endParaRPr lang="en-US"/>
          </a:p>
        </p:txBody>
      </p:sp>
    </p:spTree>
    <p:extLst>
      <p:ext uri="{BB962C8B-B14F-4D97-AF65-F5344CB8AC3E}">
        <p14:creationId xmlns:p14="http://schemas.microsoft.com/office/powerpoint/2010/main" val="111811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en-US" smtClean="0"/>
              <a:t>Copyright © 2012 Addison-Wesley. All rights reserved.</a:t>
            </a:r>
            <a:endParaRPr lang="tr-TR"/>
          </a:p>
        </p:txBody>
      </p:sp>
      <p:sp>
        <p:nvSpPr>
          <p:cNvPr id="9" name="Slide Number Placeholder 8"/>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90245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tr-TR" smtClean="0"/>
              <a:t>Asıl başlık stili için tıklatın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tr-TR"/>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r>
              <a:rPr lang="en-US" smtClean="0"/>
              <a:t>Copyright © 2012 Addison-Wesley. All rights reserved.</a:t>
            </a:r>
            <a:endParaRPr lang="tr-T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14917F13-F816-43A4-AC89-84EBDAF33797}" type="slidenum">
              <a:rPr lang="tr-TR" smtClean="0"/>
              <a:pPr/>
              <a:t>‹#›</a:t>
            </a:fld>
            <a:endParaRPr lang="tr-TR"/>
          </a:p>
        </p:txBody>
      </p:sp>
    </p:spTree>
    <p:extLst>
      <p:ext uri="{BB962C8B-B14F-4D97-AF65-F5344CB8AC3E}">
        <p14:creationId xmlns:p14="http://schemas.microsoft.com/office/powerpoint/2010/main" val="346692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en-US" smtClean="0"/>
              <a:t>Copyright © 2012 Addison-Wesley. All rights reserved.</a:t>
            </a:r>
            <a:endParaRPr lang="tr-TR"/>
          </a:p>
        </p:txBody>
      </p:sp>
      <p:sp>
        <p:nvSpPr>
          <p:cNvPr id="7" name="Slide Number Placeholder 6"/>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77693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en-US" smtClean="0"/>
              <a:t>Copyright © 2012 Addison-Wesley. All rights reserved.</a:t>
            </a:r>
            <a:endParaRPr lang="tr-TR"/>
          </a:p>
        </p:txBody>
      </p:sp>
      <p:sp>
        <p:nvSpPr>
          <p:cNvPr id="9" name="Slide Number Placeholder 8"/>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1566348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tr-TR"/>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r>
              <a:rPr lang="en-US" smtClean="0"/>
              <a:t>Copyright © 2012 Addison-Wesley. All rights reserved.</a:t>
            </a:r>
            <a:endParaRPr lang="tr-TR"/>
          </a:p>
        </p:txBody>
      </p:sp>
      <p:sp>
        <p:nvSpPr>
          <p:cNvPr id="5" name="Slide Number Placeholder 4"/>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1108702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r>
              <a:rPr lang="en-US" smtClean="0"/>
              <a:t>Copyright © 2012 Addison-Wesley. All rights reserved.</a:t>
            </a:r>
            <a:endParaRPr lang="tr-TR"/>
          </a:p>
        </p:txBody>
      </p:sp>
      <p:sp>
        <p:nvSpPr>
          <p:cNvPr id="4" name="Slide Number Placeholder 3"/>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194837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tr-TR" smtClean="0"/>
              <a:t>Asıl başlık stili için tıklatın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tr-TR"/>
          </a:p>
        </p:txBody>
      </p:sp>
      <p:sp>
        <p:nvSpPr>
          <p:cNvPr id="10" name="Footer Placeholder 9"/>
          <p:cNvSpPr>
            <a:spLocks noGrp="1"/>
          </p:cNvSpPr>
          <p:nvPr>
            <p:ph type="ftr" sz="quarter" idx="11"/>
          </p:nvPr>
        </p:nvSpPr>
        <p:spPr/>
        <p:txBody>
          <a:bodyPr/>
          <a:lstStyle/>
          <a:p>
            <a:r>
              <a:rPr lang="en-US" smtClean="0"/>
              <a:t>Copyright © 2012 Addison-Wesley. All rights reserved.</a:t>
            </a:r>
            <a:endParaRPr lang="tr-TR"/>
          </a:p>
        </p:txBody>
      </p:sp>
      <p:sp>
        <p:nvSpPr>
          <p:cNvPr id="11" name="Slide Number Placeholder 10"/>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12453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tr-TR"/>
          </a:p>
        </p:txBody>
      </p:sp>
      <p:sp>
        <p:nvSpPr>
          <p:cNvPr id="10" name="Slide Number Placeholder 9"/>
          <p:cNvSpPr>
            <a:spLocks noGrp="1"/>
          </p:cNvSpPr>
          <p:nvPr>
            <p:ph type="sldNum" sz="quarter" idx="12"/>
          </p:nvPr>
        </p:nvSpPr>
        <p:spPr/>
        <p:txBody>
          <a:bodyPr/>
          <a:lstStyle/>
          <a:p>
            <a:fld id="{14917F13-F816-43A4-AC89-84EBDAF33797}" type="slidenum">
              <a:rPr lang="tr-TR" smtClean="0"/>
              <a:pPr/>
              <a:t>‹#›</a:t>
            </a:fld>
            <a:endParaRPr lang="tr-TR"/>
          </a:p>
        </p:txBody>
      </p:sp>
    </p:spTree>
    <p:extLst>
      <p:ext uri="{BB962C8B-B14F-4D97-AF65-F5344CB8AC3E}">
        <p14:creationId xmlns:p14="http://schemas.microsoft.com/office/powerpoint/2010/main" val="242201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tr-TR"/>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n-US" smtClean="0"/>
              <a:t>Copyright © 2012 Addison-Wesley. All rights reserved.</a:t>
            </a:r>
            <a:endParaRPr lang="tr-T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14917F13-F816-43A4-AC89-84EBDAF33797}" type="slidenum">
              <a:rPr lang="tr-TR" smtClean="0"/>
              <a:pPr/>
              <a:t>‹#›</a:t>
            </a:fld>
            <a:endParaRPr lang="tr-TR"/>
          </a:p>
        </p:txBody>
      </p:sp>
    </p:spTree>
    <p:extLst>
      <p:ext uri="{BB962C8B-B14F-4D97-AF65-F5344CB8AC3E}">
        <p14:creationId xmlns:p14="http://schemas.microsoft.com/office/powerpoint/2010/main" val="144536104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dt="0"/>
  <p:txStyles>
    <p:titleStyle>
      <a:lvl1pPr algn="l" defTabSz="914400" rtl="0" eaLnBrk="1" latinLnBrk="0" hangingPunct="1">
        <a:lnSpc>
          <a:spcPct val="90000"/>
        </a:lnSpc>
        <a:spcBef>
          <a:spcPct val="0"/>
        </a:spcBef>
        <a:buNone/>
        <a:defRPr sz="4200" b="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3.wmf"/><Relationship Id="rId5" Type="http://schemas.openxmlformats.org/officeDocument/2006/relationships/oleObject" Target="../embeddings/oleObject4.bin"/><Relationship Id="rId4" Type="http://schemas.openxmlformats.org/officeDocument/2006/relationships/image" Target="../media/image62.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1.wmf"/><Relationship Id="rId5" Type="http://schemas.openxmlformats.org/officeDocument/2006/relationships/oleObject" Target="../embeddings/oleObject2.bin"/><Relationship Id="rId4" Type="http://schemas.openxmlformats.org/officeDocument/2006/relationships/image" Target="../media/image6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0486D98-0B9B-4C4E-A25F-64BA4C5DBB94}"/>
              </a:ext>
            </a:extLst>
          </p:cNvPr>
          <p:cNvSpPr>
            <a:spLocks noGrp="1"/>
          </p:cNvSpPr>
          <p:nvPr>
            <p:ph type="ctrTitle"/>
          </p:nvPr>
        </p:nvSpPr>
        <p:spPr/>
        <p:txBody>
          <a:bodyPr rtlCol="0"/>
          <a:lstStyle/>
          <a:p>
            <a:r>
              <a:rPr lang="tr-TR" sz="3600" spc="-5" dirty="0"/>
              <a:t>BMB214</a:t>
            </a:r>
            <a:r>
              <a:rPr lang="tr-TR" sz="3600" spc="-60" dirty="0"/>
              <a:t> </a:t>
            </a:r>
            <a:r>
              <a:rPr lang="tr-TR" sz="3600" spc="-5" dirty="0"/>
              <a:t>Programlama </a:t>
            </a:r>
            <a:r>
              <a:rPr lang="tr-TR" sz="3600" spc="-1095" dirty="0"/>
              <a:t> </a:t>
            </a:r>
            <a:r>
              <a:rPr lang="tr-TR" sz="3600" spc="-10" dirty="0"/>
              <a:t>Dilleri	</a:t>
            </a:r>
            <a:r>
              <a:rPr lang="tr-TR" sz="3600" spc="-5" dirty="0"/>
              <a:t>Prensipleri</a:t>
            </a:r>
            <a:endParaRPr lang="tr-TR" sz="3600" dirty="0"/>
          </a:p>
        </p:txBody>
      </p:sp>
      <p:sp>
        <p:nvSpPr>
          <p:cNvPr id="5" name="Alt Başlık 4">
            <a:extLst>
              <a:ext uri="{FF2B5EF4-FFF2-40B4-BE49-F238E27FC236}">
                <a16:creationId xmlns:a16="http://schemas.microsoft.com/office/drawing/2014/main" id="{D655BBED-E65C-4B70-99E3-9318D4F249A0}"/>
              </a:ext>
            </a:extLst>
          </p:cNvPr>
          <p:cNvSpPr>
            <a:spLocks noGrp="1"/>
          </p:cNvSpPr>
          <p:nvPr>
            <p:ph type="subTitle" idx="1"/>
          </p:nvPr>
        </p:nvSpPr>
        <p:spPr/>
        <p:txBody>
          <a:bodyPr rtlCol="0">
            <a:normAutofit/>
          </a:bodyPr>
          <a:lstStyle/>
          <a:p>
            <a:r>
              <a:rPr lang="tr-TR" sz="3200" dirty="0">
                <a:solidFill>
                  <a:srgbClr val="009900"/>
                </a:solidFill>
                <a:latin typeface="Lucida Sans Unicode" pitchFamily="34" charset="0"/>
              </a:rPr>
              <a:t>Adlar</a:t>
            </a:r>
            <a:r>
              <a:rPr lang="en-US" sz="3200" dirty="0">
                <a:solidFill>
                  <a:srgbClr val="009900"/>
                </a:solidFill>
                <a:latin typeface="Lucida Sans Unicode" pitchFamily="34" charset="0"/>
              </a:rPr>
              <a:t>, </a:t>
            </a:r>
            <a:r>
              <a:rPr lang="tr-TR" sz="3200" dirty="0">
                <a:solidFill>
                  <a:srgbClr val="009900"/>
                </a:solidFill>
                <a:latin typeface="Lucida Sans Unicode" pitchFamily="34" charset="0"/>
              </a:rPr>
              <a:t>Bağlama</a:t>
            </a:r>
            <a:r>
              <a:rPr lang="en-US" sz="3200" dirty="0">
                <a:solidFill>
                  <a:srgbClr val="009900"/>
                </a:solidFill>
                <a:latin typeface="Lucida Sans Unicode" pitchFamily="34" charset="0"/>
              </a:rPr>
              <a:t>, </a:t>
            </a:r>
            <a:r>
              <a:rPr lang="tr-TR" sz="3200" dirty="0">
                <a:solidFill>
                  <a:srgbClr val="009900"/>
                </a:solidFill>
                <a:latin typeface="Lucida Sans Unicode" pitchFamily="34" charset="0"/>
              </a:rPr>
              <a:t>Tip Kontrolü</a:t>
            </a:r>
            <a:r>
              <a:rPr lang="en-US" sz="3200" dirty="0">
                <a:solidFill>
                  <a:srgbClr val="009900"/>
                </a:solidFill>
                <a:latin typeface="Lucida Sans Unicode" pitchFamily="34" charset="0"/>
              </a:rPr>
              <a:t> </a:t>
            </a:r>
            <a:r>
              <a:rPr lang="tr-TR" sz="3200" dirty="0">
                <a:solidFill>
                  <a:srgbClr val="009900"/>
                </a:solidFill>
                <a:latin typeface="Lucida Sans Unicode" pitchFamily="34" charset="0"/>
              </a:rPr>
              <a:t>ve Kapsamlar</a:t>
            </a:r>
            <a:endParaRPr lang="tr-TR" sz="3200" dirty="0">
              <a:solidFill>
                <a:srgbClr val="009900"/>
              </a:solidFill>
              <a:latin typeface="Lucida Sans Unicode" pitchFamily="34" charset="0"/>
            </a:endParaRPr>
          </a:p>
        </p:txBody>
      </p:sp>
      <p:sp>
        <p:nvSpPr>
          <p:cNvPr id="2" name="Dikdörtgen 1"/>
          <p:cNvSpPr/>
          <p:nvPr/>
        </p:nvSpPr>
        <p:spPr>
          <a:xfrm>
            <a:off x="683568" y="5373216"/>
            <a:ext cx="2592288" cy="646331"/>
          </a:xfrm>
          <a:prstGeom prst="rect">
            <a:avLst/>
          </a:prstGeom>
        </p:spPr>
        <p:txBody>
          <a:bodyPr wrap="square">
            <a:spAutoFit/>
          </a:bodyPr>
          <a:lstStyle/>
          <a:p>
            <a:pPr>
              <a:buNone/>
            </a:pPr>
            <a:r>
              <a:rPr lang="tr-TR" sz="1200" dirty="0" smtClean="0"/>
              <a:t>Prof. Dr. İlhan AYDIN</a:t>
            </a:r>
          </a:p>
          <a:p>
            <a:pPr>
              <a:buNone/>
            </a:pPr>
            <a:r>
              <a:rPr lang="tr-TR" sz="1200" dirty="0" smtClean="0"/>
              <a:t>Fırat Üniversitesi</a:t>
            </a:r>
            <a:endParaRPr lang="tr-TR" sz="1200" dirty="0"/>
          </a:p>
          <a:p>
            <a:pPr>
              <a:buNone/>
            </a:pPr>
            <a:r>
              <a:rPr lang="tr-TR" sz="1200" dirty="0"/>
              <a:t>Bilgisayar Mühendisliği Bölümü</a:t>
            </a:r>
          </a:p>
        </p:txBody>
      </p:sp>
    </p:spTree>
    <p:extLst>
      <p:ext uri="{BB962C8B-B14F-4D97-AF65-F5344CB8AC3E}">
        <p14:creationId xmlns:p14="http://schemas.microsoft.com/office/powerpoint/2010/main" val="3680010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77237" y="229897"/>
            <a:ext cx="7772400" cy="1609344"/>
          </a:xfrm>
        </p:spPr>
        <p:txBody>
          <a:bodyPr>
            <a:noAutofit/>
          </a:bodyPr>
          <a:lstStyle/>
          <a:p>
            <a:r>
              <a:rPr lang="tr-TR" sz="3600" dirty="0" smtClean="0"/>
              <a:t>5.2.1.2</a:t>
            </a:r>
            <a:r>
              <a:rPr lang="tr-TR" sz="3600" dirty="0"/>
              <a:t>. Küçük-Büyük Harf Duyarlılığı (Case </a:t>
            </a:r>
            <a:r>
              <a:rPr lang="tr-TR" sz="3600" dirty="0" err="1" smtClean="0"/>
              <a:t>Sensitivity</a:t>
            </a:r>
            <a:r>
              <a:rPr lang="tr-TR" sz="3600" dirty="0" smtClean="0"/>
              <a:t>)</a:t>
            </a:r>
            <a:endParaRPr lang="en-US" sz="3600" dirty="0"/>
          </a:p>
        </p:txBody>
      </p:sp>
      <p:sp>
        <p:nvSpPr>
          <p:cNvPr id="5" name="İçerik Yer Tutucusu 4"/>
          <p:cNvSpPr>
            <a:spLocks noGrp="1"/>
          </p:cNvSpPr>
          <p:nvPr>
            <p:ph idx="1"/>
          </p:nvPr>
        </p:nvSpPr>
        <p:spPr>
          <a:xfrm>
            <a:off x="2754216" y="1600200"/>
            <a:ext cx="6426296" cy="4495800"/>
          </a:xfrm>
        </p:spPr>
        <p:txBody>
          <a:bodyPr>
            <a:normAutofit/>
          </a:bodyPr>
          <a:lstStyle/>
          <a:p>
            <a:r>
              <a:rPr lang="tr-TR" dirty="0"/>
              <a:t>Birçok programlama dilinde, isimler için kullanılan küçük ve büyük harfler arasında ayrım yapılmazken, bazı programlama dilleri (Örneğin; C, C++, Java) isimlerde küçük-büyük harf duyarlılığını uygulamaktadır. </a:t>
            </a:r>
            <a:endParaRPr lang="tr-TR" dirty="0" smtClean="0"/>
          </a:p>
          <a:p>
            <a:endParaRPr lang="tr-TR" dirty="0" smtClean="0"/>
          </a:p>
          <a:p>
            <a:r>
              <a:rPr lang="tr-TR" dirty="0" smtClean="0"/>
              <a:t>Bu </a:t>
            </a:r>
            <a:r>
              <a:rPr lang="tr-TR" dirty="0"/>
              <a:t>durumda, aynı harflerden oluşmuş isimler derleyici tarafından farklı olarak algılanmaktadır. </a:t>
            </a:r>
            <a:endParaRPr lang="tr-TR" dirty="0" smtClean="0"/>
          </a:p>
          <a:p>
            <a:endParaRPr lang="tr-TR" dirty="0"/>
          </a:p>
          <a:p>
            <a:r>
              <a:rPr lang="tr-TR" dirty="0"/>
              <a:t>Yandaki örnekte görüldüğü gibi; </a:t>
            </a:r>
            <a:r>
              <a:rPr lang="tr-TR" i="1" dirty="0"/>
              <a:t>TOPLAM, toplam,</a:t>
            </a:r>
            <a:r>
              <a:rPr lang="tr-TR" dirty="0"/>
              <a:t> ve </a:t>
            </a:r>
            <a:r>
              <a:rPr lang="tr-TR" i="1" dirty="0" err="1"/>
              <a:t>ToPlaM</a:t>
            </a:r>
            <a:r>
              <a:rPr lang="tr-TR" dirty="0"/>
              <a:t>, üç ayrı değişkeni göstermektedir. </a:t>
            </a:r>
          </a:p>
          <a:p>
            <a:endParaRPr lang="tr-TR" dirty="0"/>
          </a:p>
          <a:p>
            <a:endParaRPr lang="tr-TR"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10</a:t>
            </a:fld>
            <a:endParaRPr lang="tr-TR"/>
          </a:p>
        </p:txBody>
      </p:sp>
      <p:pic>
        <p:nvPicPr>
          <p:cNvPr id="16386" name="Picture 2"/>
          <p:cNvPicPr>
            <a:picLocks noChangeAspect="1" noChangeArrowheads="1"/>
          </p:cNvPicPr>
          <p:nvPr/>
        </p:nvPicPr>
        <p:blipFill>
          <a:blip r:embed="rId2">
            <a:clrChange>
              <a:clrFrom>
                <a:srgbClr val="DFEAF4"/>
              </a:clrFrom>
              <a:clrTo>
                <a:srgbClr val="DFEAF4">
                  <a:alpha val="0"/>
                </a:srgbClr>
              </a:clrTo>
            </a:clrChange>
            <a:extLst>
              <a:ext uri="{28A0092B-C50C-407E-A947-70E740481C1C}">
                <a14:useLocalDpi xmlns:a14="http://schemas.microsoft.com/office/drawing/2010/main" val="0"/>
              </a:ext>
            </a:extLst>
          </a:blip>
          <a:srcRect/>
          <a:stretch>
            <a:fillRect/>
          </a:stretch>
        </p:blipFill>
        <p:spPr bwMode="auto">
          <a:xfrm>
            <a:off x="142844" y="1857364"/>
            <a:ext cx="2472450"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44212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0" y="484632"/>
            <a:ext cx="7772400" cy="682198"/>
          </a:xfrm>
        </p:spPr>
        <p:txBody>
          <a:bodyPr/>
          <a:lstStyle/>
          <a:p>
            <a:r>
              <a:rPr lang="tr-TR" dirty="0" smtClean="0"/>
              <a:t>İç içe kapsam örneği</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100</a:t>
            </a:fld>
            <a:endParaRPr lang="tr-TR"/>
          </a:p>
        </p:txBody>
      </p:sp>
      <p:sp>
        <p:nvSpPr>
          <p:cNvPr id="14" name="Rectangle 3"/>
          <p:cNvSpPr txBox="1">
            <a:spLocks noChangeArrowheads="1"/>
          </p:cNvSpPr>
          <p:nvPr/>
        </p:nvSpPr>
        <p:spPr>
          <a:xfrm>
            <a:off x="357158" y="1571612"/>
            <a:ext cx="3352800" cy="5286412"/>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P1(x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 </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x, a;</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P3;</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P1(a+1);</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9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15" name="Object 11"/>
          <p:cNvGraphicFramePr>
            <a:graphicFrameLocks noChangeAspect="1"/>
          </p:cNvGraphicFramePr>
          <p:nvPr/>
        </p:nvGraphicFramePr>
        <p:xfrm>
          <a:off x="7215206" y="4214818"/>
          <a:ext cx="1528762" cy="2684463"/>
        </p:xfrm>
        <a:graphic>
          <a:graphicData uri="http://schemas.openxmlformats.org/presentationml/2006/ole">
            <mc:AlternateContent xmlns:mc="http://schemas.openxmlformats.org/markup-compatibility/2006">
              <mc:Choice xmlns:v="urn:schemas-microsoft-com:vml" Requires="v">
                <p:oleObj spid="_x0000_s37916" name="VISIO" r:id="rId3" imgW="2086920" imgH="3771720" progId="Visio.Drawing.11">
                  <p:embed/>
                </p:oleObj>
              </mc:Choice>
              <mc:Fallback>
                <p:oleObj name="VISIO" r:id="rId3" imgW="2086920" imgH="3771720"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5206" y="4214818"/>
                        <a:ext cx="1528762"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2"/>
          <p:cNvSpPr>
            <a:spLocks noChangeArrowheads="1"/>
          </p:cNvSpPr>
          <p:nvPr/>
        </p:nvSpPr>
        <p:spPr bwMode="auto">
          <a:xfrm>
            <a:off x="3714744" y="1514492"/>
            <a:ext cx="5486400" cy="685800"/>
          </a:xfrm>
          <a:prstGeom prst="rect">
            <a:avLst/>
          </a:prstGeom>
          <a:noFill/>
          <a:ln w="9525">
            <a:noFill/>
            <a:miter lim="800000"/>
            <a:headEnd/>
            <a:tailEnd/>
          </a:ln>
          <a:effectLst/>
        </p:spPr>
        <p:txBody>
          <a:bodyPr lIns="92075" tIns="46038" rIns="92075" bIns="46038"/>
          <a:lstStyle/>
          <a:p>
            <a:pPr marL="342900" indent="-342900">
              <a:spcBef>
                <a:spcPct val="20000"/>
              </a:spcBef>
            </a:pPr>
            <a:r>
              <a:rPr lang="tr-TR" dirty="0" smtClean="0">
                <a:solidFill>
                  <a:schemeClr val="accent2"/>
                </a:solidFill>
                <a:latin typeface="Arial Narrow" pitchFamily="34" charset="0"/>
              </a:rPr>
              <a:t>Çoğu dil iç içe yuvalanmış prosedürlere izin verir</a:t>
            </a:r>
            <a:endParaRPr lang="en-US" dirty="0">
              <a:solidFill>
                <a:schemeClr val="accent2"/>
              </a:solidFill>
              <a:latin typeface="Arial Narrow" pitchFamily="34" charset="0"/>
            </a:endParaRPr>
          </a:p>
          <a:p>
            <a:pPr marL="342900" indent="-342900">
              <a:spcBef>
                <a:spcPct val="20000"/>
              </a:spcBef>
            </a:pPr>
            <a:endParaRPr lang="en-US" sz="2000" dirty="0">
              <a:latin typeface="Arial Narrow" pitchFamily="34" charset="0"/>
            </a:endParaRPr>
          </a:p>
          <a:p>
            <a:pPr marL="342900" indent="-342900">
              <a:spcBef>
                <a:spcPct val="20000"/>
              </a:spcBef>
            </a:pPr>
            <a:endParaRPr lang="en-US" sz="2000" dirty="0"/>
          </a:p>
        </p:txBody>
      </p:sp>
      <p:graphicFrame>
        <p:nvGraphicFramePr>
          <p:cNvPr id="17" name="Object 14"/>
          <p:cNvGraphicFramePr>
            <a:graphicFrameLocks noChangeAspect="1"/>
          </p:cNvGraphicFramePr>
          <p:nvPr/>
        </p:nvGraphicFramePr>
        <p:xfrm>
          <a:off x="6838944" y="2352692"/>
          <a:ext cx="2293938" cy="1862138"/>
        </p:xfrm>
        <a:graphic>
          <a:graphicData uri="http://schemas.openxmlformats.org/presentationml/2006/ole">
            <mc:AlternateContent xmlns:mc="http://schemas.openxmlformats.org/markup-compatibility/2006">
              <mc:Choice xmlns:v="urn:schemas-microsoft-com:vml" Requires="v">
                <p:oleObj spid="_x0000_s37917" name="VISIO" r:id="rId5" imgW="3167640" imgH="2607840" progId="Visio.Drawing.11">
                  <p:embed/>
                </p:oleObj>
              </mc:Choice>
              <mc:Fallback>
                <p:oleObj name="VISIO" r:id="rId5" imgW="3167640" imgH="2607840"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8944" y="2352692"/>
                        <a:ext cx="2293938" cy="186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5"/>
          <p:cNvSpPr>
            <a:spLocks noChangeArrowheads="1"/>
          </p:cNvSpPr>
          <p:nvPr/>
        </p:nvSpPr>
        <p:spPr bwMode="auto">
          <a:xfrm>
            <a:off x="3714744" y="2657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19" name="Rectangle 16"/>
          <p:cNvSpPr>
            <a:spLocks noChangeArrowheads="1"/>
          </p:cNvSpPr>
          <p:nvPr/>
        </p:nvSpPr>
        <p:spPr bwMode="auto">
          <a:xfrm>
            <a:off x="3714744" y="31908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
        <p:nvSpPr>
          <p:cNvPr id="20" name="Rectangle 17"/>
          <p:cNvSpPr>
            <a:spLocks noChangeArrowheads="1"/>
          </p:cNvSpPr>
          <p:nvPr/>
        </p:nvSpPr>
        <p:spPr bwMode="auto">
          <a:xfrm>
            <a:off x="3714744" y="49434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tr-TR" dirty="0" smtClean="0">
                <a:solidFill>
                  <a:schemeClr val="accent2"/>
                </a:solidFill>
                <a:latin typeface="Arial Narrow" pitchFamily="34" charset="0"/>
              </a:rPr>
              <a:t>kapsam</a:t>
            </a:r>
            <a:endParaRPr lang="en-US" sz="2000" dirty="0">
              <a:latin typeface="Arial Narrow" pitchFamily="34" charset="0"/>
            </a:endParaRPr>
          </a:p>
        </p:txBody>
      </p:sp>
      <p:sp>
        <p:nvSpPr>
          <p:cNvPr id="21" name="Rectangle 18"/>
          <p:cNvSpPr>
            <a:spLocks noChangeArrowheads="1"/>
          </p:cNvSpPr>
          <p:nvPr/>
        </p:nvSpPr>
        <p:spPr bwMode="auto">
          <a:xfrm>
            <a:off x="3714744" y="5400692"/>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1</a:t>
            </a:r>
            <a:r>
              <a:rPr lang="en-US" sz="2000" dirty="0">
                <a:solidFill>
                  <a:srgbClr val="7030A0"/>
                </a:solidFill>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0</a:t>
            </a:r>
            <a:r>
              <a:rPr lang="tr-TR" sz="2000" dirty="0" smtClean="0">
                <a:solidFill>
                  <a:srgbClr val="7030A0"/>
                </a:solidFill>
                <a:latin typeface="Arial Narrow" pitchFamily="34" charset="0"/>
                <a:sym typeface="Wingdings" pitchFamily="2" charset="2"/>
              </a:rPr>
              <a:t> </a:t>
            </a:r>
            <a:r>
              <a:rPr lang="tr-TR" sz="2000" dirty="0" smtClean="0">
                <a:latin typeface="Arial Narrow" pitchFamily="34" charset="0"/>
                <a:sym typeface="Wingdings" pitchFamily="2" charset="2"/>
              </a:rPr>
              <a:t>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1"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idx="1"/>
          </p:nvPr>
        </p:nvSpPr>
        <p:spPr/>
        <p:txBody>
          <a:bodyPr>
            <a:normAutofit fontScale="62500" lnSpcReduction="20000"/>
          </a:bodyPr>
          <a:lstStyle/>
          <a:p>
            <a:r>
              <a:rPr lang="tr-TR" sz="3600" b="1" dirty="0"/>
              <a:t>Dinamik Kapsam Bağlamanın Sorunları</a:t>
            </a:r>
          </a:p>
          <a:p>
            <a:pPr lvl="1"/>
            <a:endParaRPr lang="tr-TR" sz="3600" dirty="0" smtClean="0"/>
          </a:p>
          <a:p>
            <a:pPr lvl="1"/>
            <a:r>
              <a:rPr lang="tr-TR" sz="3600" dirty="0" smtClean="0"/>
              <a:t>Bir </a:t>
            </a:r>
            <a:r>
              <a:rPr lang="tr-TR" sz="3600" dirty="0"/>
              <a:t>altprogramdaki içeride tanımlanmamış değişken programın </a:t>
            </a:r>
            <a:r>
              <a:rPr lang="tr-TR" sz="3600" dirty="0" smtClean="0"/>
              <a:t>sürecine </a:t>
            </a:r>
            <a:r>
              <a:rPr lang="tr-TR" sz="3600" dirty="0"/>
              <a:t>göre farklı altprogramlardaki farklı tanımlara gönderme </a:t>
            </a:r>
            <a:r>
              <a:rPr lang="tr-TR" sz="3600" dirty="0" smtClean="0"/>
              <a:t>yapıyor </a:t>
            </a:r>
            <a:r>
              <a:rPr lang="tr-TR" sz="3600" dirty="0"/>
              <a:t>olabilir.</a:t>
            </a:r>
          </a:p>
          <a:p>
            <a:pPr lvl="1"/>
            <a:r>
              <a:rPr lang="tr-TR" sz="3600" dirty="0"/>
              <a:t>Altprogramlardaki değişkenleri başka altprogramların beklenmedik </a:t>
            </a:r>
            <a:r>
              <a:rPr lang="tr-TR" sz="3600" dirty="0" smtClean="0"/>
              <a:t>değiştirmelerinden </a:t>
            </a:r>
            <a:r>
              <a:rPr lang="tr-TR" sz="3600" dirty="0"/>
              <a:t>korumak çok zor. Güvenilirlik çok düşüyor.</a:t>
            </a:r>
          </a:p>
          <a:p>
            <a:pPr lvl="1"/>
            <a:r>
              <a:rPr lang="tr-TR" sz="3600" dirty="0"/>
              <a:t>Yerel olmayan değişkenlerin kullanım sırasında tip kontrolünü yapmak </a:t>
            </a:r>
            <a:r>
              <a:rPr lang="tr-TR" sz="3600" dirty="0" smtClean="0"/>
              <a:t>zor</a:t>
            </a:r>
            <a:r>
              <a:rPr lang="tr-TR" sz="3600" dirty="0"/>
              <a:t>.</a:t>
            </a:r>
          </a:p>
          <a:p>
            <a:pPr lvl="1"/>
            <a:r>
              <a:rPr lang="tr-TR" sz="3600" dirty="0"/>
              <a:t>Dinamik kapsamlı bir programı okumak pratikte çok zor. Her </a:t>
            </a:r>
            <a:r>
              <a:rPr lang="tr-TR" sz="3600" dirty="0" smtClean="0"/>
              <a:t>türlü dinamik </a:t>
            </a:r>
            <a:r>
              <a:rPr lang="tr-TR" sz="3600" dirty="0"/>
              <a:t>kapsam öngörülemez.</a:t>
            </a:r>
          </a:p>
          <a:p>
            <a:pPr lvl="1"/>
            <a:r>
              <a:rPr lang="tr-TR" sz="3600" dirty="0"/>
              <a:t>Yerel olmayan değişkenlere erişim çok fazla zaman aldığından, </a:t>
            </a:r>
            <a:r>
              <a:rPr lang="tr-TR" sz="3600" dirty="0" smtClean="0"/>
              <a:t>program </a:t>
            </a:r>
            <a:r>
              <a:rPr lang="tr-TR" sz="3600" dirty="0"/>
              <a:t>yavaşlıyor. </a:t>
            </a:r>
            <a:endParaRPr lang="tr-TR" sz="44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101</a:t>
            </a:fld>
            <a:endParaRPr lang="tr-TR"/>
          </a:p>
        </p:txBody>
      </p:sp>
    </p:spTree>
    <p:extLst>
      <p:ext uri="{BB962C8B-B14F-4D97-AF65-F5344CB8AC3E}">
        <p14:creationId xmlns:p14="http://schemas.microsoft.com/office/powerpoint/2010/main" val="15893094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5.9. Tip Kontrolü</a:t>
            </a:r>
            <a:endParaRPr lang="tr-TR" sz="3600" dirty="0"/>
          </a:p>
        </p:txBody>
      </p:sp>
      <p:sp>
        <p:nvSpPr>
          <p:cNvPr id="4" name="3 İçerik Yer Tutucusu"/>
          <p:cNvSpPr>
            <a:spLocks noGrp="1"/>
          </p:cNvSpPr>
          <p:nvPr>
            <p:ph idx="1"/>
          </p:nvPr>
        </p:nvSpPr>
        <p:spPr>
          <a:xfrm>
            <a:off x="612648" y="1600200"/>
            <a:ext cx="8153400" cy="5257800"/>
          </a:xfrm>
        </p:spPr>
        <p:txBody>
          <a:bodyPr>
            <a:normAutofit/>
          </a:bodyPr>
          <a:lstStyle/>
          <a:p>
            <a:r>
              <a:rPr lang="tr-TR" dirty="0" smtClean="0"/>
              <a:t>İşlenen (</a:t>
            </a:r>
            <a:r>
              <a:rPr lang="tr-TR" dirty="0" err="1" smtClean="0"/>
              <a:t>operands</a:t>
            </a:r>
            <a:r>
              <a:rPr lang="tr-TR" dirty="0" smtClean="0"/>
              <a:t>) ve işleç (</a:t>
            </a:r>
            <a:r>
              <a:rPr lang="tr-TR" dirty="0" err="1" smtClean="0"/>
              <a:t>operators</a:t>
            </a:r>
            <a:r>
              <a:rPr lang="tr-TR" dirty="0" smtClean="0"/>
              <a:t>) tanımlarını genişletirsek: altprogramlar (</a:t>
            </a:r>
            <a:r>
              <a:rPr lang="tr-TR" dirty="0" err="1" smtClean="0"/>
              <a:t>subprograms</a:t>
            </a:r>
            <a:r>
              <a:rPr lang="tr-TR" dirty="0" smtClean="0"/>
              <a:t>) işletmen, parametreleri işlenenler; atamalar (</a:t>
            </a:r>
            <a:r>
              <a:rPr lang="tr-TR" dirty="0" err="1" smtClean="0"/>
              <a:t>assignments</a:t>
            </a:r>
            <a:r>
              <a:rPr lang="tr-TR" dirty="0" smtClean="0"/>
              <a:t>) işletmen, değişkenler ve ifadeler işlenenler şeklinde tanımlanabilir.</a:t>
            </a:r>
          </a:p>
          <a:p>
            <a:r>
              <a:rPr lang="tr-TR" dirty="0" smtClean="0"/>
              <a:t>Tanım: İşlenenlerin işletmenlere uygunluğuna bakmak tip kontrolü (</a:t>
            </a:r>
            <a:r>
              <a:rPr lang="tr-TR" dirty="0" err="1" smtClean="0">
                <a:solidFill>
                  <a:srgbClr val="FF0000"/>
                </a:solidFill>
              </a:rPr>
              <a:t>Type</a:t>
            </a:r>
            <a:r>
              <a:rPr lang="tr-TR" dirty="0" smtClean="0">
                <a:solidFill>
                  <a:srgbClr val="FF0000"/>
                </a:solidFill>
              </a:rPr>
              <a:t> </a:t>
            </a:r>
            <a:r>
              <a:rPr lang="tr-TR" dirty="0" err="1" smtClean="0">
                <a:solidFill>
                  <a:srgbClr val="FF0000"/>
                </a:solidFill>
              </a:rPr>
              <a:t>checking</a:t>
            </a:r>
            <a:r>
              <a:rPr lang="tr-TR" dirty="0" smtClean="0"/>
              <a:t>) olarak adlandırılır.</a:t>
            </a:r>
          </a:p>
          <a:p>
            <a:r>
              <a:rPr lang="tr-TR" dirty="0" smtClean="0"/>
              <a:t>Tanım : Bir uygun tipli işlenen, ya işletmenin tanımına uygundur veya dilin yapısı içinde örtülü olarak uygun tipe çevrilebilir.</a:t>
            </a:r>
          </a:p>
          <a:p>
            <a:r>
              <a:rPr lang="tr-TR" dirty="0" smtClean="0"/>
              <a:t>Tanım : Tip hatası: işlenen işletmene uygun değilse tip hatası oluşur.</a:t>
            </a:r>
          </a:p>
          <a:p>
            <a:r>
              <a:rPr lang="tr-TR" dirty="0" smtClean="0"/>
              <a:t>Örnek:</a:t>
            </a:r>
          </a:p>
          <a:p>
            <a:pPr>
              <a:buNone/>
            </a:pP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 			</a:t>
            </a:r>
            <a:r>
              <a:rPr lang="tr-TR" b="1" dirty="0" err="1" smtClean="0">
                <a:latin typeface="Courier New" pitchFamily="49" charset="0"/>
                <a:cs typeface="Courier New" pitchFamily="49" charset="0"/>
              </a:rPr>
              <a:t>int</a:t>
            </a:r>
            <a:r>
              <a:rPr lang="tr-TR" b="1" dirty="0" smtClean="0">
                <a:latin typeface="Courier New" pitchFamily="49" charset="0"/>
                <a:cs typeface="Courier New" pitchFamily="49" charset="0"/>
              </a:rPr>
              <a:t> *ip;</a:t>
            </a:r>
          </a:p>
          <a:p>
            <a:pPr>
              <a:buNone/>
            </a:pP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 			</a:t>
            </a:r>
            <a:r>
              <a:rPr lang="tr-TR" b="1" dirty="0" err="1" smtClean="0">
                <a:latin typeface="Courier New" pitchFamily="49" charset="0"/>
                <a:cs typeface="Courier New" pitchFamily="49" charset="0"/>
              </a:rPr>
              <a:t>float</a:t>
            </a:r>
            <a:r>
              <a:rPr lang="tr-TR" b="1" dirty="0" smtClean="0">
                <a:latin typeface="Courier New" pitchFamily="49" charset="0"/>
                <a:cs typeface="Courier New" pitchFamily="49" charset="0"/>
              </a:rPr>
              <a:t> f;</a:t>
            </a:r>
          </a:p>
          <a:p>
            <a:pPr>
              <a:buNone/>
            </a:pPr>
            <a:r>
              <a:rPr lang="tr-TR" b="1" dirty="0" smtClean="0">
                <a:latin typeface="Courier New" pitchFamily="49" charset="0"/>
                <a:cs typeface="Courier New" pitchFamily="49" charset="0"/>
              </a:rPr>
              <a:t>… 				…</a:t>
            </a:r>
          </a:p>
          <a:p>
            <a:pPr>
              <a:buNone/>
            </a:pPr>
            <a:r>
              <a:rPr lang="nn-NO" b="1" dirty="0" smtClean="0">
                <a:latin typeface="Courier New" pitchFamily="49" charset="0"/>
                <a:cs typeface="Courier New" pitchFamily="49" charset="0"/>
              </a:rPr>
              <a:t>f = 3.14 * i; </a:t>
            </a:r>
            <a:r>
              <a:rPr lang="tr-TR" b="1" dirty="0" smtClean="0">
                <a:latin typeface="Courier New" pitchFamily="49" charset="0"/>
                <a:cs typeface="Courier New" pitchFamily="49" charset="0"/>
              </a:rPr>
              <a:t>		</a:t>
            </a:r>
            <a:r>
              <a:rPr lang="nn-NO" b="1" dirty="0" smtClean="0">
                <a:latin typeface="Courier New" pitchFamily="49" charset="0"/>
                <a:cs typeface="Courier New" pitchFamily="49" charset="0"/>
              </a:rPr>
              <a:t>f = 3.14 * ip;</a:t>
            </a:r>
            <a:endParaRPr lang="tr-TR" b="1" dirty="0">
              <a:latin typeface="Courier New" pitchFamily="49" charset="0"/>
              <a:cs typeface="Courier New" pitchFamily="49" charset="0"/>
            </a:endParaRPr>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102</a:t>
            </a:fld>
            <a:endParaRPr lang="tr-T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p:txBody>
          <a:bodyPr>
            <a:normAutofit/>
          </a:bodyPr>
          <a:lstStyle/>
          <a:p>
            <a:r>
              <a:rPr lang="tr-TR" sz="3600" dirty="0" smtClean="0"/>
              <a:t>5.9. Tip Kontrolü</a:t>
            </a:r>
            <a:endParaRPr lang="tr-TR" sz="3600" dirty="0"/>
          </a:p>
        </p:txBody>
      </p:sp>
      <p:sp>
        <p:nvSpPr>
          <p:cNvPr id="4" name="3 İçerik Yer Tutucusu"/>
          <p:cNvSpPr>
            <a:spLocks noGrp="1"/>
          </p:cNvSpPr>
          <p:nvPr>
            <p:ph idx="1"/>
          </p:nvPr>
        </p:nvSpPr>
        <p:spPr/>
        <p:txBody>
          <a:bodyPr>
            <a:normAutofit/>
          </a:bodyPr>
          <a:lstStyle/>
          <a:p>
            <a:r>
              <a:rPr lang="tr-TR" dirty="0" smtClean="0"/>
              <a:t>Eğer tip bağlanmaları statikse, tip kontrolü de statiktir.</a:t>
            </a:r>
          </a:p>
          <a:p>
            <a:r>
              <a:rPr lang="tr-TR" dirty="0" smtClean="0"/>
              <a:t>Eğer tip bağlanmaları dinamikse, tip kontrolü de dinamik olmak zorundadır.</a:t>
            </a:r>
          </a:p>
          <a:p>
            <a:r>
              <a:rPr lang="tr-TR" dirty="0" smtClean="0"/>
              <a:t>Tanım: Bir programlama dili eğer tip hatalarının hepsini fark ediyorsa bu dile </a:t>
            </a:r>
            <a:r>
              <a:rPr lang="tr-TR" dirty="0" smtClean="0">
                <a:solidFill>
                  <a:srgbClr val="FF0000"/>
                </a:solidFill>
              </a:rPr>
              <a:t>kesin tiplendirilmiş (</a:t>
            </a:r>
            <a:r>
              <a:rPr lang="tr-TR" dirty="0" err="1" smtClean="0">
                <a:solidFill>
                  <a:srgbClr val="FF0000"/>
                </a:solidFill>
              </a:rPr>
              <a:t>strongly</a:t>
            </a:r>
            <a:r>
              <a:rPr lang="tr-TR" dirty="0" smtClean="0">
                <a:solidFill>
                  <a:srgbClr val="FF0000"/>
                </a:solidFill>
              </a:rPr>
              <a:t> </a:t>
            </a:r>
            <a:r>
              <a:rPr lang="tr-TR" dirty="0" err="1" smtClean="0">
                <a:solidFill>
                  <a:srgbClr val="FF0000"/>
                </a:solidFill>
              </a:rPr>
              <a:t>typed</a:t>
            </a:r>
            <a:r>
              <a:rPr lang="tr-TR" dirty="0" smtClean="0">
                <a:solidFill>
                  <a:srgbClr val="FF0000"/>
                </a:solidFill>
              </a:rPr>
              <a:t>) </a:t>
            </a:r>
            <a:r>
              <a:rPr lang="tr-TR" dirty="0" smtClean="0"/>
              <a:t>dil denir.</a:t>
            </a:r>
          </a:p>
          <a:p>
            <a:r>
              <a:rPr lang="tr-TR" dirty="0" smtClean="0"/>
              <a:t>Bir dildeki bütün isimlerin önceden tanımlanmış olması kesin tiplendirilmiş olması için yeterli değildir. Çünkü programın yürütülmesi sırasında farklı veriler konulabilir.</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103</a:t>
            </a:fld>
            <a:endParaRPr lang="tr-T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p:txBody>
          <a:bodyPr>
            <a:normAutofit/>
          </a:bodyPr>
          <a:lstStyle/>
          <a:p>
            <a:r>
              <a:rPr lang="tr-TR" sz="3600" dirty="0" smtClean="0"/>
              <a:t>5.9.1. </a:t>
            </a:r>
            <a:r>
              <a:rPr lang="tr-TR" sz="3600" dirty="0" smtClean="0"/>
              <a:t>Tip Uyumluluğu</a:t>
            </a:r>
            <a:endParaRPr lang="tr-TR" sz="3600" dirty="0"/>
          </a:p>
        </p:txBody>
      </p:sp>
      <p:sp>
        <p:nvSpPr>
          <p:cNvPr id="4" name="3 İçerik Yer Tutucusu"/>
          <p:cNvSpPr>
            <a:spLocks noGrp="1"/>
          </p:cNvSpPr>
          <p:nvPr>
            <p:ph idx="1"/>
          </p:nvPr>
        </p:nvSpPr>
        <p:spPr>
          <a:xfrm>
            <a:off x="612648" y="1600200"/>
            <a:ext cx="8153400" cy="4757758"/>
          </a:xfrm>
        </p:spPr>
        <p:txBody>
          <a:bodyPr>
            <a:normAutofit/>
          </a:bodyPr>
          <a:lstStyle/>
          <a:p>
            <a:r>
              <a:rPr lang="tr-TR" dirty="0" smtClean="0"/>
              <a:t>İki tip ‘tip’ uyumluluğu bulunmaktadır:</a:t>
            </a:r>
          </a:p>
          <a:p>
            <a:pPr lvl="1"/>
            <a:r>
              <a:rPr lang="tr-TR" dirty="0" smtClean="0"/>
              <a:t>İsim tipi uyumluluğu;</a:t>
            </a:r>
          </a:p>
          <a:p>
            <a:pPr lvl="1"/>
            <a:r>
              <a:rPr lang="tr-TR" dirty="0" smtClean="0"/>
              <a:t>Yapısal tip uyumluluğu.</a:t>
            </a:r>
          </a:p>
          <a:p>
            <a:r>
              <a:rPr lang="tr-TR" u="sng" dirty="0" smtClean="0">
                <a:solidFill>
                  <a:srgbClr val="7030A0"/>
                </a:solidFill>
              </a:rPr>
              <a:t>İsim tipi uyumluluğu: </a:t>
            </a:r>
            <a:r>
              <a:rPr lang="tr-TR" dirty="0" smtClean="0"/>
              <a:t>eğer iki değişken aynı tanımlamada tanımlanmış veya tanımlamalarında aynı tip tanımlama kullanılmışsa.</a:t>
            </a:r>
          </a:p>
          <a:p>
            <a:r>
              <a:rPr lang="tr-TR" dirty="0" smtClean="0"/>
              <a:t>Uygulanması kolay ancak hayli sınırlandırıcı, Ada örneğini inceleyelim:</a:t>
            </a:r>
          </a:p>
          <a:p>
            <a:pPr lvl="1"/>
            <a:r>
              <a:rPr lang="tr-TR" dirty="0" smtClean="0"/>
              <a:t>Sınırlı tam sayılar ile tam sayılar uyumlu değil: </a:t>
            </a:r>
          </a:p>
          <a:p>
            <a:pPr lvl="2">
              <a:buNone/>
            </a:pPr>
            <a:r>
              <a:rPr lang="tr-TR" b="1" dirty="0" err="1" smtClean="0">
                <a:latin typeface="Courier New" pitchFamily="49" charset="0"/>
                <a:cs typeface="Courier New" pitchFamily="49" charset="0"/>
              </a:rPr>
              <a:t>type</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 is 1..100;</a:t>
            </a:r>
          </a:p>
          <a:p>
            <a:pPr lvl="2">
              <a:buNone/>
            </a:pPr>
            <a:r>
              <a:rPr lang="tr-TR" b="1" dirty="0" err="1" smtClean="0">
                <a:latin typeface="Courier New" pitchFamily="49" charset="0"/>
                <a:cs typeface="Courier New" pitchFamily="49" charset="0"/>
              </a:rPr>
              <a:t>count</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integer</a:t>
            </a:r>
            <a:r>
              <a:rPr lang="tr-TR" b="1" dirty="0" smtClean="0">
                <a:latin typeface="Courier New" pitchFamily="49" charset="0"/>
                <a:cs typeface="Courier New" pitchFamily="49" charset="0"/>
              </a:rPr>
              <a:t>;</a:t>
            </a:r>
          </a:p>
          <a:p>
            <a:pPr lvl="2">
              <a:buNone/>
            </a:pPr>
            <a:r>
              <a:rPr lang="tr-TR" b="1" dirty="0" err="1" smtClean="0">
                <a:latin typeface="Courier New" pitchFamily="49" charset="0"/>
                <a:cs typeface="Courier New" pitchFamily="49" charset="0"/>
              </a:rPr>
              <a:t>index</a:t>
            </a: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indextype</a:t>
            </a:r>
            <a:r>
              <a:rPr lang="tr-TR" b="1" dirty="0" smtClean="0">
                <a:latin typeface="Courier New" pitchFamily="49" charset="0"/>
                <a:cs typeface="Courier New" pitchFamily="49" charset="0"/>
              </a:rPr>
              <a:t>;</a:t>
            </a:r>
          </a:p>
          <a:p>
            <a:pPr lvl="1"/>
            <a:r>
              <a:rPr lang="tr-TR" dirty="0" smtClean="0"/>
              <a:t>Fonksiyona geçirilen yapısal parametrelerin isim tipi uyumluluğu olması gerekirse, bu tanımlama her fonksiyonda yapılamayacağından, bir kez global tanımlanması gerekir (</a:t>
            </a:r>
            <a:r>
              <a:rPr lang="tr-TR" dirty="0" err="1" smtClean="0"/>
              <a:t>Pascal</a:t>
            </a:r>
            <a:r>
              <a:rPr lang="tr-TR" dirty="0" smtClean="0"/>
              <a:t>).</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104</a:t>
            </a:fld>
            <a:endParaRPr lang="tr-T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Başlık"/>
          <p:cNvSpPr>
            <a:spLocks noGrp="1"/>
          </p:cNvSpPr>
          <p:nvPr>
            <p:ph type="title"/>
          </p:nvPr>
        </p:nvSpPr>
        <p:spPr/>
        <p:txBody>
          <a:bodyPr>
            <a:normAutofit/>
          </a:bodyPr>
          <a:lstStyle/>
          <a:p>
            <a:r>
              <a:rPr lang="tr-TR" sz="3600" dirty="0" smtClean="0"/>
              <a:t>5.9.1. </a:t>
            </a:r>
            <a:r>
              <a:rPr lang="tr-TR" sz="3600" dirty="0" smtClean="0"/>
              <a:t>Tip Uyumluluğu</a:t>
            </a:r>
            <a:endParaRPr lang="tr-TR" sz="3600" dirty="0"/>
          </a:p>
        </p:txBody>
      </p:sp>
      <p:sp>
        <p:nvSpPr>
          <p:cNvPr id="4" name="3 İçerik Yer Tutucusu"/>
          <p:cNvSpPr>
            <a:spLocks noGrp="1"/>
          </p:cNvSpPr>
          <p:nvPr>
            <p:ph idx="1"/>
          </p:nvPr>
        </p:nvSpPr>
        <p:spPr>
          <a:xfrm>
            <a:off x="612648" y="1600200"/>
            <a:ext cx="8153400" cy="4972072"/>
          </a:xfrm>
        </p:spPr>
        <p:txBody>
          <a:bodyPr>
            <a:normAutofit lnSpcReduction="10000"/>
          </a:bodyPr>
          <a:lstStyle/>
          <a:p>
            <a:r>
              <a:rPr lang="tr-TR" dirty="0" smtClean="0"/>
              <a:t>Yapısal tiplerle ilgili aşağıdaki problemleri tartışalım:</a:t>
            </a:r>
          </a:p>
          <a:p>
            <a:pPr lvl="1"/>
            <a:r>
              <a:rPr lang="tr-TR" dirty="0" smtClean="0"/>
              <a:t>Yapısal olarak aynı ama farklı alan adları kullanmış iki kayıt uyumlu mudur?</a:t>
            </a:r>
          </a:p>
          <a:p>
            <a:pPr lvl="1"/>
            <a:r>
              <a:rPr lang="tr-TR" dirty="0" smtClean="0"/>
              <a:t>Diğer bütün özellikleri aynı ama indeksleri farklı iki dizilim aynı mıdır?</a:t>
            </a:r>
          </a:p>
          <a:p>
            <a:pPr lvl="1">
              <a:buNone/>
            </a:pPr>
            <a:r>
              <a:rPr lang="tr-TR" dirty="0" smtClean="0"/>
              <a:t>	</a:t>
            </a:r>
            <a:r>
              <a:rPr lang="en-US" dirty="0" smtClean="0"/>
              <a:t>(</a:t>
            </a:r>
            <a:r>
              <a:rPr lang="tr-TR" dirty="0" smtClean="0"/>
              <a:t>Ö</a:t>
            </a:r>
            <a:r>
              <a:rPr lang="en-US" dirty="0" err="1" smtClean="0"/>
              <a:t>rneğin</a:t>
            </a:r>
            <a:r>
              <a:rPr lang="en-US" dirty="0" smtClean="0"/>
              <a:t> [1..10] and [0..9])</a:t>
            </a:r>
          </a:p>
          <a:p>
            <a:pPr lvl="1"/>
            <a:r>
              <a:rPr lang="tr-TR" dirty="0" smtClean="0"/>
              <a:t>Elemanları farklı yazılmış iki </a:t>
            </a:r>
            <a:r>
              <a:rPr lang="tr-TR" dirty="0" err="1" smtClean="0"/>
              <a:t>enumeration</a:t>
            </a:r>
            <a:r>
              <a:rPr lang="tr-TR" dirty="0" smtClean="0"/>
              <a:t> tip uyumlu mudur?</a:t>
            </a:r>
          </a:p>
          <a:p>
            <a:pPr lvl="1"/>
            <a:r>
              <a:rPr lang="tr-TR" dirty="0" smtClean="0"/>
              <a:t>Tip uyumluluğu ile aynı yapıdaki farklı tipleri ayırt edemezsiniz (Örneğin farklı birimlerde hız (</a:t>
            </a:r>
            <a:r>
              <a:rPr lang="tr-TR" dirty="0" err="1" smtClean="0"/>
              <a:t>mph</a:t>
            </a:r>
            <a:r>
              <a:rPr lang="tr-TR" dirty="0" smtClean="0"/>
              <a:t> – km/h), ikisi de </a:t>
            </a:r>
            <a:r>
              <a:rPr lang="tr-TR" dirty="0" err="1" smtClean="0"/>
              <a:t>float</a:t>
            </a:r>
            <a:r>
              <a:rPr lang="tr-TR" dirty="0" smtClean="0"/>
              <a:t> ).</a:t>
            </a:r>
          </a:p>
          <a:p>
            <a:pPr lvl="2"/>
            <a:r>
              <a:rPr lang="tr-TR" dirty="0" smtClean="0"/>
              <a:t>Ada bu problemin üstesinden aşağıdaki gibi gelir:</a:t>
            </a:r>
          </a:p>
          <a:p>
            <a:pPr lvl="2">
              <a:buNone/>
            </a:pPr>
            <a:r>
              <a:rPr lang="en-US" b="1" dirty="0" smtClean="0">
                <a:latin typeface="Courier New" pitchFamily="49" charset="0"/>
                <a:cs typeface="Courier New" pitchFamily="49" charset="0"/>
              </a:rPr>
              <a:t>type mph is new float;</a:t>
            </a:r>
          </a:p>
          <a:p>
            <a:pPr lvl="2">
              <a:buNone/>
            </a:pPr>
            <a:r>
              <a:rPr lang="en-US" b="1" dirty="0" smtClean="0">
                <a:latin typeface="Courier New" pitchFamily="49" charset="0"/>
                <a:cs typeface="Courier New" pitchFamily="49" charset="0"/>
              </a:rPr>
              <a:t>type </a:t>
            </a:r>
            <a:r>
              <a:rPr lang="en-US" b="1" dirty="0" err="1" smtClean="0">
                <a:latin typeface="Courier New" pitchFamily="49" charset="0"/>
                <a:cs typeface="Courier New" pitchFamily="49" charset="0"/>
              </a:rPr>
              <a:t>kmph</a:t>
            </a:r>
            <a:r>
              <a:rPr lang="en-US" b="1" dirty="0" smtClean="0">
                <a:latin typeface="Courier New" pitchFamily="49" charset="0"/>
                <a:cs typeface="Courier New" pitchFamily="49" charset="0"/>
              </a:rPr>
              <a:t> is new float;</a:t>
            </a:r>
          </a:p>
          <a:p>
            <a:pPr lvl="1"/>
            <a:r>
              <a:rPr lang="tr-TR" dirty="0" smtClean="0"/>
              <a:t>Uyumlu Ada örnekleri:</a:t>
            </a:r>
          </a:p>
          <a:p>
            <a:pPr lvl="2">
              <a:buNone/>
            </a:pPr>
            <a:r>
              <a:rPr lang="tr-TR" dirty="0" smtClean="0"/>
              <a:t>Aşağıdaki örnek </a:t>
            </a:r>
            <a:r>
              <a:rPr lang="tr-TR" dirty="0" err="1" smtClean="0"/>
              <a:t>integer</a:t>
            </a:r>
            <a:r>
              <a:rPr lang="tr-TR" dirty="0" smtClean="0"/>
              <a:t> tipi ile uyumludur:</a:t>
            </a:r>
          </a:p>
          <a:p>
            <a:pPr lvl="2">
              <a:buNone/>
            </a:pPr>
            <a:r>
              <a:rPr lang="en-US" b="1" dirty="0" smtClean="0">
                <a:latin typeface="Courier New" pitchFamily="49" charset="0"/>
                <a:cs typeface="Courier New" pitchFamily="49" charset="0"/>
              </a:rPr>
              <a:t>subtype </a:t>
            </a:r>
            <a:r>
              <a:rPr lang="en-US" b="1" dirty="0" err="1" smtClean="0">
                <a:latin typeface="Courier New" pitchFamily="49" charset="0"/>
                <a:cs typeface="Courier New" pitchFamily="49" charset="0"/>
              </a:rPr>
              <a:t>small_int</a:t>
            </a:r>
            <a:r>
              <a:rPr lang="en-US" b="1" dirty="0" smtClean="0">
                <a:latin typeface="Courier New" pitchFamily="49" charset="0"/>
                <a:cs typeface="Courier New" pitchFamily="49" charset="0"/>
              </a:rPr>
              <a:t> is integer range 1..99;</a:t>
            </a:r>
          </a:p>
          <a:p>
            <a:pPr lvl="2">
              <a:buNone/>
            </a:pPr>
            <a:r>
              <a:rPr lang="tr-TR" dirty="0" smtClean="0"/>
              <a:t>Aşağıdaki iki </a:t>
            </a:r>
            <a:r>
              <a:rPr lang="tr-TR" dirty="0" err="1" smtClean="0"/>
              <a:t>vector</a:t>
            </a:r>
            <a:r>
              <a:rPr lang="tr-TR" dirty="0" smtClean="0"/>
              <a:t> de uyumludur.</a:t>
            </a:r>
          </a:p>
          <a:p>
            <a:pPr lvl="2">
              <a:buNone/>
            </a:pPr>
            <a:r>
              <a:rPr lang="en-US" b="1" dirty="0" smtClean="0">
                <a:latin typeface="Courier New" pitchFamily="49" charset="0"/>
                <a:cs typeface="Courier New" pitchFamily="49" charset="0"/>
              </a:rPr>
              <a:t>type vector is array (integer range &lt;&gt;) of integer;</a:t>
            </a:r>
          </a:p>
          <a:p>
            <a:pPr lvl="2">
              <a:buNone/>
            </a:pPr>
            <a:r>
              <a:rPr lang="es-ES" b="1" dirty="0" smtClean="0">
                <a:latin typeface="Courier New" pitchFamily="49" charset="0"/>
                <a:cs typeface="Courier New" pitchFamily="49" charset="0"/>
              </a:rPr>
              <a:t>vector 1: vector (1..10);</a:t>
            </a:r>
          </a:p>
          <a:p>
            <a:pPr lvl="2">
              <a:buNone/>
            </a:pPr>
            <a:r>
              <a:rPr lang="es-ES" b="1" dirty="0" smtClean="0">
                <a:latin typeface="Courier New" pitchFamily="49" charset="0"/>
                <a:cs typeface="Courier New" pitchFamily="49" charset="0"/>
              </a:rPr>
              <a:t>vector 2: vector (11..20);</a:t>
            </a:r>
            <a:endParaRPr lang="tr-TR" b="1" dirty="0">
              <a:latin typeface="Courier New" pitchFamily="49" charset="0"/>
              <a:cs typeface="Courier New" pitchFamily="49" charset="0"/>
            </a:endParaRPr>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105</a:t>
            </a:fld>
            <a:endParaRPr lang="tr-T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Başlık"/>
          <p:cNvSpPr>
            <a:spLocks noGrp="1"/>
          </p:cNvSpPr>
          <p:nvPr>
            <p:ph type="title"/>
          </p:nvPr>
        </p:nvSpPr>
        <p:spPr/>
        <p:txBody>
          <a:bodyPr>
            <a:normAutofit/>
          </a:bodyPr>
          <a:lstStyle/>
          <a:p>
            <a:r>
              <a:rPr lang="tr-TR" sz="3600" dirty="0" smtClean="0"/>
              <a:t>5.9.1. </a:t>
            </a:r>
            <a:r>
              <a:rPr lang="tr-TR" sz="3600" dirty="0" smtClean="0"/>
              <a:t>Tip Uyumluluğu</a:t>
            </a:r>
            <a:endParaRPr lang="tr-TR" sz="3600" dirty="0"/>
          </a:p>
        </p:txBody>
      </p:sp>
      <p:sp>
        <p:nvSpPr>
          <p:cNvPr id="4" name="3 İçerik Yer Tutucusu"/>
          <p:cNvSpPr>
            <a:spLocks noGrp="1"/>
          </p:cNvSpPr>
          <p:nvPr>
            <p:ph idx="1"/>
          </p:nvPr>
        </p:nvSpPr>
        <p:spPr>
          <a:xfrm>
            <a:off x="142844" y="1600200"/>
            <a:ext cx="9001156" cy="4972072"/>
          </a:xfrm>
        </p:spPr>
        <p:txBody>
          <a:bodyPr>
            <a:normAutofit/>
          </a:bodyPr>
          <a:lstStyle/>
          <a:p>
            <a:r>
              <a:rPr lang="tr-TR" dirty="0" smtClean="0"/>
              <a:t>Dil örnekleri:</a:t>
            </a:r>
          </a:p>
          <a:p>
            <a:pPr lvl="1"/>
            <a:r>
              <a:rPr lang="tr-TR" dirty="0" err="1" smtClean="0"/>
              <a:t>Pascal</a:t>
            </a:r>
            <a:r>
              <a:rPr lang="tr-TR" dirty="0" smtClean="0"/>
              <a:t>: genellikle yapısal tip uyumluluğu, fakat bazı durumlarda isim uyumluluğu da kullanılır (alt program parametrelerinde).</a:t>
            </a:r>
          </a:p>
          <a:p>
            <a:pPr lvl="1"/>
            <a:r>
              <a:rPr lang="en-US" dirty="0" smtClean="0"/>
              <a:t>C: </a:t>
            </a:r>
            <a:r>
              <a:rPr lang="en-US" dirty="0" err="1" smtClean="0"/>
              <a:t>yapısal</a:t>
            </a:r>
            <a:r>
              <a:rPr lang="en-US" dirty="0" smtClean="0"/>
              <a:t>, “structure”, “union” </a:t>
            </a:r>
            <a:r>
              <a:rPr lang="en-US" dirty="0" err="1" smtClean="0"/>
              <a:t>hariç</a:t>
            </a:r>
            <a:r>
              <a:rPr lang="en-US" dirty="0" smtClean="0"/>
              <a:t>.</a:t>
            </a:r>
          </a:p>
          <a:p>
            <a:pPr lvl="1"/>
            <a:r>
              <a:rPr lang="tr-TR" dirty="0" smtClean="0"/>
              <a:t>Ada: sınırlandırılmış isim uyumluluğu. Tanımlanmış yapılar uyumlu.</a:t>
            </a:r>
          </a:p>
          <a:p>
            <a:pPr lvl="2"/>
            <a:r>
              <a:rPr lang="tr-TR" dirty="0" smtClean="0"/>
              <a:t>Türetilmiş tiplerde aynı yapıların farklı olması mümkün.</a:t>
            </a:r>
          </a:p>
          <a:p>
            <a:pPr lvl="2"/>
            <a:r>
              <a:rPr lang="nn-NO" dirty="0" smtClean="0"/>
              <a:t>Genel tiplerin hepsi tek, hatta:</a:t>
            </a:r>
          </a:p>
          <a:p>
            <a:pPr>
              <a:buNone/>
            </a:pPr>
            <a:r>
              <a:rPr lang="tr-TR" b="1" dirty="0" smtClean="0"/>
              <a:t>		</a:t>
            </a:r>
            <a:r>
              <a:rPr lang="en-US" dirty="0" smtClean="0">
                <a:latin typeface="Courier New" pitchFamily="49" charset="0"/>
                <a:cs typeface="Courier New" pitchFamily="49" charset="0"/>
              </a:rPr>
              <a:t>A, B : array (1..10) of INTEGER:</a:t>
            </a:r>
          </a:p>
          <a:p>
            <a:pPr>
              <a:buNone/>
            </a:pPr>
            <a:r>
              <a:rPr lang="tr-TR" dirty="0" smtClean="0"/>
              <a:t>		uyumlu değil.</a:t>
            </a:r>
          </a:p>
          <a:p>
            <a:pPr lvl="2"/>
            <a:r>
              <a:rPr lang="tr-TR" dirty="0" smtClean="0"/>
              <a:t>Uyumlu olması için:</a:t>
            </a:r>
          </a:p>
          <a:p>
            <a:pPr>
              <a:buNone/>
            </a:pPr>
            <a:r>
              <a:rPr lang="tr-TR" dirty="0" smtClean="0"/>
              <a:t>		</a:t>
            </a:r>
            <a:r>
              <a:rPr lang="en-US" dirty="0" smtClean="0">
                <a:latin typeface="Courier New" pitchFamily="49" charset="0"/>
                <a:cs typeface="Courier New" pitchFamily="49" charset="0"/>
              </a:rPr>
              <a:t>type list10 is array (1 ..10) of Integer;</a:t>
            </a:r>
          </a:p>
          <a:p>
            <a:pPr>
              <a:buNone/>
            </a:pPr>
            <a:r>
              <a:rPr lang="tr-TR" dirty="0" smtClean="0">
                <a:latin typeface="Courier New" pitchFamily="49" charset="0"/>
                <a:cs typeface="Courier New" pitchFamily="49" charset="0"/>
              </a:rPr>
              <a:t>		A, B : list10;</a:t>
            </a:r>
            <a:endParaRPr lang="tr-TR" dirty="0">
              <a:latin typeface="Courier New" pitchFamily="49" charset="0"/>
              <a:cs typeface="Courier New" pitchFamily="49" charset="0"/>
            </a:endParaRPr>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106</a:t>
            </a:fld>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260648"/>
            <a:ext cx="7772400" cy="280072"/>
          </a:xfrm>
        </p:spPr>
        <p:txBody>
          <a:bodyPr>
            <a:noAutofit/>
          </a:bodyPr>
          <a:lstStyle/>
          <a:p>
            <a:r>
              <a:rPr lang="tr-TR" sz="3600" dirty="0" smtClean="0"/>
              <a:t>5.2.1.3</a:t>
            </a:r>
            <a:r>
              <a:rPr lang="tr-TR" sz="3600" dirty="0"/>
              <a:t>. Özel </a:t>
            </a:r>
            <a:r>
              <a:rPr lang="tr-TR" sz="3600" dirty="0" smtClean="0"/>
              <a:t>Kelimeler</a:t>
            </a:r>
            <a:endParaRPr lang="en-US" sz="3600" dirty="0"/>
          </a:p>
        </p:txBody>
      </p:sp>
      <p:sp>
        <p:nvSpPr>
          <p:cNvPr id="5" name="İçerik Yer Tutucusu 4"/>
          <p:cNvSpPr>
            <a:spLocks noGrp="1"/>
          </p:cNvSpPr>
          <p:nvPr>
            <p:ph idx="1"/>
          </p:nvPr>
        </p:nvSpPr>
        <p:spPr>
          <a:xfrm>
            <a:off x="2877951" y="764704"/>
            <a:ext cx="5726498" cy="4752528"/>
          </a:xfrm>
        </p:spPr>
        <p:txBody>
          <a:bodyPr>
            <a:noAutofit/>
          </a:bodyPr>
          <a:lstStyle/>
          <a:p>
            <a:r>
              <a:rPr lang="tr-TR" sz="1800" dirty="0"/>
              <a:t>Özel kelimeler, bir programlama dilindeki temel yapılar tarafından kullanılan kelimeleri göstermektedir. </a:t>
            </a:r>
            <a:endParaRPr lang="tr-TR" sz="1800" dirty="0" smtClean="0"/>
          </a:p>
          <a:p>
            <a:r>
              <a:rPr lang="tr-TR" sz="1800" b="1" dirty="0" smtClean="0"/>
              <a:t>Anahtar </a:t>
            </a:r>
            <a:r>
              <a:rPr lang="tr-TR" sz="1800" b="1" dirty="0"/>
              <a:t>Kelime</a:t>
            </a:r>
            <a:endParaRPr lang="tr-TR" sz="1800" dirty="0"/>
          </a:p>
          <a:p>
            <a:r>
              <a:rPr lang="tr-TR" sz="1800" dirty="0"/>
              <a:t>Bir anahtar kelime (</a:t>
            </a:r>
            <a:r>
              <a:rPr lang="tr-TR" sz="1800" i="1" dirty="0" err="1"/>
              <a:t>keyword</a:t>
            </a:r>
            <a:r>
              <a:rPr lang="tr-TR" sz="1800" dirty="0"/>
              <a:t>), bir programlama dilinin sadece belirli içeriklerde özel anlam taşıyan kelimelerini göstermektedir. </a:t>
            </a:r>
            <a:endParaRPr lang="tr-TR" sz="1800" dirty="0" smtClean="0"/>
          </a:p>
          <a:p>
            <a:pPr lvl="1"/>
            <a:r>
              <a:rPr lang="tr-TR" dirty="0" smtClean="0"/>
              <a:t>Örneğin </a:t>
            </a:r>
            <a:r>
              <a:rPr lang="tr-TR" dirty="0"/>
              <a:t>FORTRAN'da </a:t>
            </a:r>
            <a:r>
              <a:rPr lang="tr-TR" i="1" dirty="0"/>
              <a:t>REAL </a:t>
            </a:r>
            <a:r>
              <a:rPr lang="tr-TR" dirty="0"/>
              <a:t>kelimesi, bir deyimin başında yer alıp, bir isim tarafından izlenirse, o deyimin tanımlama deyimi olduğunu gösterir. </a:t>
            </a:r>
            <a:r>
              <a:rPr lang="tr-TR" dirty="0" smtClean="0"/>
              <a:t> </a:t>
            </a:r>
            <a:r>
              <a:rPr lang="tr-TR" i="1" dirty="0" smtClean="0"/>
              <a:t>REAL </a:t>
            </a:r>
            <a:r>
              <a:rPr lang="tr-TR" i="1" dirty="0"/>
              <a:t>ELMA</a:t>
            </a:r>
            <a:r>
              <a:rPr lang="tr-TR" dirty="0"/>
              <a:t> gibi. Eğer </a:t>
            </a:r>
            <a:r>
              <a:rPr lang="tr-TR" i="1" dirty="0"/>
              <a:t>REAL</a:t>
            </a:r>
            <a:r>
              <a:rPr lang="tr-TR" dirty="0"/>
              <a:t> kelimesi, atama işlemcisi "=" tarafından izlenirse, bir değişken ismi olarak görülür. </a:t>
            </a:r>
            <a:r>
              <a:rPr lang="tr-TR" i="1" dirty="0"/>
              <a:t>REAL = 87.6</a:t>
            </a:r>
            <a:r>
              <a:rPr lang="tr-TR" dirty="0"/>
              <a:t> gibi. Bu durum dilin okunabilirliğini azaltır</a:t>
            </a:r>
            <a:r>
              <a:rPr lang="tr-TR" dirty="0" smtClean="0"/>
              <a:t>.</a:t>
            </a:r>
          </a:p>
          <a:p>
            <a:r>
              <a:rPr lang="tr-TR" sz="1800" b="1" dirty="0"/>
              <a:t>Ayrılmış Kelime:</a:t>
            </a:r>
            <a:endParaRPr lang="tr-TR" sz="1800" dirty="0"/>
          </a:p>
          <a:p>
            <a:r>
              <a:rPr lang="tr-TR" sz="1800" dirty="0"/>
              <a:t>Ayrılmış kelime (</a:t>
            </a:r>
            <a:r>
              <a:rPr lang="tr-TR" sz="1800" i="1" dirty="0" err="1"/>
              <a:t>reserved</a:t>
            </a:r>
            <a:r>
              <a:rPr lang="tr-TR" sz="1800" i="1" dirty="0"/>
              <a:t> </a:t>
            </a:r>
            <a:r>
              <a:rPr lang="tr-TR" sz="1800" i="1" dirty="0" err="1"/>
              <a:t>word</a:t>
            </a:r>
            <a:r>
              <a:rPr lang="tr-TR" sz="1800" dirty="0"/>
              <a:t>), bir programlama dilinde bir isim olarak kullanılamayacak özel kelimeleri göstermektedir. Örneğin </a:t>
            </a:r>
            <a:r>
              <a:rPr lang="tr-TR" sz="1800" dirty="0" err="1"/>
              <a:t>Pascal'da</a:t>
            </a:r>
            <a:r>
              <a:rPr lang="tr-TR" sz="1800" dirty="0"/>
              <a:t>, </a:t>
            </a:r>
            <a:r>
              <a:rPr lang="tr-TR" sz="1800" i="1" dirty="0" err="1"/>
              <a:t>for</a:t>
            </a:r>
            <a:r>
              <a:rPr lang="tr-TR" sz="1800" i="1" dirty="0"/>
              <a:t>, </a:t>
            </a:r>
            <a:r>
              <a:rPr lang="tr-TR" sz="1800" i="1" dirty="0" err="1"/>
              <a:t>begin</a:t>
            </a:r>
            <a:r>
              <a:rPr lang="tr-TR" sz="1800" i="1" dirty="0"/>
              <a:t>, </a:t>
            </a:r>
            <a:r>
              <a:rPr lang="tr-TR" sz="1800" i="1" dirty="0" err="1"/>
              <a:t>end</a:t>
            </a:r>
            <a:r>
              <a:rPr lang="tr-TR" sz="1800" dirty="0"/>
              <a:t> gibi kelimeler, isim olarak kullanılamaz ve ayrılmış kelime olarak nitelendirilir. </a:t>
            </a:r>
          </a:p>
          <a:p>
            <a:pPr lvl="1"/>
            <a:endParaRPr lang="tr-TR" dirty="0"/>
          </a:p>
          <a:p>
            <a:endParaRPr lang="tr-TR" sz="1800" dirty="0"/>
          </a:p>
          <a:p>
            <a:endParaRPr lang="tr-TR" sz="18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11</a:t>
            </a:fld>
            <a:endParaRPr lang="tr-TR"/>
          </a:p>
        </p:txBody>
      </p:sp>
      <p:pic>
        <p:nvPicPr>
          <p:cNvPr id="17410" name="Picture 2"/>
          <p:cNvPicPr>
            <a:picLocks noChangeAspect="1" noChangeArrowheads="1"/>
          </p:cNvPicPr>
          <p:nvPr/>
        </p:nvPicPr>
        <p:blipFill>
          <a:blip r:embed="rId2">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179512" y="1412776"/>
            <a:ext cx="2474461"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clrChange>
              <a:clrFrom>
                <a:srgbClr val="E3ECFB"/>
              </a:clrFrom>
              <a:clrTo>
                <a:srgbClr val="E3ECFB">
                  <a:alpha val="0"/>
                </a:srgbClr>
              </a:clrTo>
            </a:clrChange>
            <a:extLst>
              <a:ext uri="{28A0092B-C50C-407E-A947-70E740481C1C}">
                <a14:useLocalDpi xmlns:a14="http://schemas.microsoft.com/office/drawing/2010/main" val="0"/>
              </a:ext>
            </a:extLst>
          </a:blip>
          <a:srcRect/>
          <a:stretch>
            <a:fillRect/>
          </a:stretch>
        </p:blipFill>
        <p:spPr bwMode="auto">
          <a:xfrm>
            <a:off x="0" y="3361473"/>
            <a:ext cx="2877951"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792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idx="1"/>
          </p:nvPr>
        </p:nvSpPr>
        <p:spPr>
          <a:xfrm>
            <a:off x="251520" y="1600200"/>
            <a:ext cx="8784976" cy="4495800"/>
          </a:xfrm>
        </p:spPr>
        <p:txBody>
          <a:bodyPr>
            <a:normAutofit lnSpcReduction="10000"/>
          </a:bodyPr>
          <a:lstStyle/>
          <a:p>
            <a:r>
              <a:rPr lang="tr-TR" dirty="0"/>
              <a:t>Bir </a:t>
            </a:r>
            <a:r>
              <a:rPr lang="tr-TR" b="1" dirty="0"/>
              <a:t>veri tipi</a:t>
            </a:r>
            <a:r>
              <a:rPr lang="tr-TR" dirty="0"/>
              <a:t>, aynı işlemlerin tanımlı olduğu değerler </a:t>
            </a:r>
            <a:r>
              <a:rPr lang="tr-TR" dirty="0" smtClean="0"/>
              <a:t>kümesini göstermektedir</a:t>
            </a:r>
            <a:r>
              <a:rPr lang="tr-TR" dirty="0"/>
              <a:t>. </a:t>
            </a:r>
            <a:r>
              <a:rPr lang="tr-TR" dirty="0" smtClean="0"/>
              <a:t> Bir </a:t>
            </a:r>
            <a:r>
              <a:rPr lang="tr-TR" dirty="0"/>
              <a:t>değişkenin tipi, değişkenin tutabileceği değerleri ve o değerlere uygulanabilecek işlemleri gösterir. </a:t>
            </a:r>
            <a:endParaRPr lang="tr-TR" dirty="0" smtClean="0"/>
          </a:p>
          <a:p>
            <a:endParaRPr lang="tr-TR" dirty="0"/>
          </a:p>
          <a:p>
            <a:r>
              <a:rPr lang="tr-TR" dirty="0" smtClean="0"/>
              <a:t>Örneğin</a:t>
            </a:r>
            <a:r>
              <a:rPr lang="tr-TR" dirty="0"/>
              <a:t>; tamsayı (</a:t>
            </a:r>
            <a:r>
              <a:rPr lang="tr-TR" i="1" dirty="0" err="1"/>
              <a:t>integer</a:t>
            </a:r>
            <a:r>
              <a:rPr lang="tr-TR" dirty="0"/>
              <a:t>) tipi, dile bağımlı olarak belirlenen en küçük ve en büyük değerler arasında tamsayılar içerebilir ve sayısal işlemlerde yer alabilir. </a:t>
            </a:r>
            <a:br>
              <a:rPr lang="tr-TR" dirty="0"/>
            </a:br>
            <a:endParaRPr lang="tr-TR" dirty="0"/>
          </a:p>
          <a:p>
            <a:r>
              <a:rPr lang="tr-TR" dirty="0"/>
              <a:t>Veri tipleri, programlama dillerinde önemli gelişmelerin gerçekleştiği bir alan olmuş ve bunun sonucu olarak, programlama dillerinde çeşitli veri tipleri tanıtılmıştır. </a:t>
            </a:r>
            <a:endParaRPr lang="tr-TR" dirty="0" smtClean="0"/>
          </a:p>
          <a:p>
            <a:endParaRPr lang="tr-TR" dirty="0"/>
          </a:p>
          <a:p>
            <a:r>
              <a:rPr lang="tr-TR" dirty="0" smtClean="0"/>
              <a:t>Tipler </a:t>
            </a:r>
            <a:r>
              <a:rPr lang="tr-TR" b="1" i="1" dirty="0" smtClean="0"/>
              <a:t>ilkel (temel-</a:t>
            </a:r>
            <a:r>
              <a:rPr lang="tr-TR" b="1" i="1" dirty="0" err="1" smtClean="0"/>
              <a:t>primitive</a:t>
            </a:r>
            <a:r>
              <a:rPr lang="tr-TR" b="1" i="1" dirty="0" smtClean="0"/>
              <a:t>)</a:t>
            </a:r>
            <a:r>
              <a:rPr lang="tr-TR" dirty="0" smtClean="0"/>
              <a:t> </a:t>
            </a:r>
            <a:r>
              <a:rPr lang="tr-TR" dirty="0"/>
              <a:t>ve </a:t>
            </a:r>
            <a:r>
              <a:rPr lang="tr-TR" b="1" i="1" dirty="0" smtClean="0"/>
              <a:t>yapısal (</a:t>
            </a:r>
            <a:r>
              <a:rPr lang="tr-TR" b="1" i="1" dirty="0" err="1" smtClean="0"/>
              <a:t>composite</a:t>
            </a:r>
            <a:r>
              <a:rPr lang="tr-TR" b="1" i="1" dirty="0" smtClean="0"/>
              <a:t>)</a:t>
            </a:r>
            <a:r>
              <a:rPr lang="tr-TR" dirty="0" smtClean="0"/>
              <a:t> </a:t>
            </a:r>
            <a:r>
              <a:rPr lang="tr-TR" dirty="0"/>
              <a:t>olarak gruplandırılabilir. </a:t>
            </a:r>
          </a:p>
          <a:p>
            <a:endParaRPr lang="tr-TR"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12</a:t>
            </a:fld>
            <a:endParaRPr lang="tr-TR"/>
          </a:p>
        </p:txBody>
      </p:sp>
    </p:spTree>
    <p:extLst>
      <p:ext uri="{BB962C8B-B14F-4D97-AF65-F5344CB8AC3E}">
        <p14:creationId xmlns:p14="http://schemas.microsoft.com/office/powerpoint/2010/main" val="449561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424088"/>
          </a:xfrm>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idx="1"/>
          </p:nvPr>
        </p:nvSpPr>
        <p:spPr>
          <a:xfrm>
            <a:off x="142844" y="908720"/>
            <a:ext cx="8858312" cy="5187280"/>
          </a:xfrm>
        </p:spPr>
        <p:txBody>
          <a:bodyPr>
            <a:normAutofit/>
          </a:bodyPr>
          <a:lstStyle/>
          <a:p>
            <a:r>
              <a:rPr lang="tr-TR" b="1" dirty="0"/>
              <a:t>İlkel tipler</a:t>
            </a:r>
            <a:r>
              <a:rPr lang="tr-TR" dirty="0"/>
              <a:t>, çoğu programlama dilinde yer alan ve diğer tiplerden oluşmamış veri tiplerini göstermektedir</a:t>
            </a:r>
            <a:r>
              <a:rPr lang="tr-TR" dirty="0" smtClean="0"/>
              <a:t>.</a:t>
            </a:r>
          </a:p>
          <a:p>
            <a:endParaRPr lang="tr-TR" dirty="0"/>
          </a:p>
          <a:p>
            <a:endParaRPr lang="tr-TR" dirty="0" smtClean="0"/>
          </a:p>
          <a:p>
            <a:endParaRPr lang="tr-TR" dirty="0"/>
          </a:p>
          <a:p>
            <a:pPr>
              <a:buNone/>
            </a:pPr>
            <a:r>
              <a:rPr lang="tr-TR" dirty="0" smtClean="0"/>
              <a:t>	 </a:t>
            </a:r>
            <a:r>
              <a:rPr lang="tr-TR" sz="2200" b="1" dirty="0">
                <a:solidFill>
                  <a:srgbClr val="FF0000"/>
                </a:solidFill>
              </a:rPr>
              <a:t>C               </a:t>
            </a:r>
            <a:r>
              <a:rPr lang="tr-TR" sz="2200" b="1" dirty="0" smtClean="0">
                <a:solidFill>
                  <a:srgbClr val="FF0000"/>
                </a:solidFill>
              </a:rPr>
              <a:t>	Ada                              </a:t>
            </a:r>
            <a:endParaRPr lang="tr-TR" sz="2200" b="1" dirty="0">
              <a:solidFill>
                <a:srgbClr val="FF0000"/>
              </a:solidFill>
            </a:endParaRPr>
          </a:p>
          <a:p>
            <a:r>
              <a:rPr lang="tr-TR" sz="2200" dirty="0" smtClean="0"/>
              <a:t> </a:t>
            </a:r>
            <a:r>
              <a:rPr lang="tr-TR" sz="2200" dirty="0" err="1" smtClean="0"/>
              <a:t>bool</a:t>
            </a:r>
            <a:r>
              <a:rPr lang="tr-TR" sz="2200" dirty="0" smtClean="0"/>
              <a:t>		</a:t>
            </a:r>
            <a:r>
              <a:rPr lang="tr-TR" sz="2200" dirty="0" err="1" smtClean="0"/>
              <a:t>Boolean</a:t>
            </a:r>
            <a:r>
              <a:rPr lang="tr-TR" sz="2200" dirty="0" smtClean="0"/>
              <a:t> </a:t>
            </a:r>
            <a:r>
              <a:rPr lang="tr-TR" sz="2200" dirty="0"/>
              <a:t>= {</a:t>
            </a:r>
            <a:r>
              <a:rPr lang="tr-TR" sz="2200" dirty="0" err="1"/>
              <a:t>false</a:t>
            </a:r>
            <a:r>
              <a:rPr lang="tr-TR" sz="2200" dirty="0"/>
              <a:t>, </a:t>
            </a:r>
            <a:r>
              <a:rPr lang="tr-TR" sz="2200" dirty="0" err="1"/>
              <a:t>true</a:t>
            </a:r>
            <a:r>
              <a:rPr lang="tr-TR" sz="2200" dirty="0"/>
              <a:t>}</a:t>
            </a:r>
          </a:p>
          <a:p>
            <a:r>
              <a:rPr lang="tr-TR" sz="2200" dirty="0" smtClean="0"/>
              <a:t> </a:t>
            </a:r>
            <a:r>
              <a:rPr lang="tr-TR" sz="2200" dirty="0" err="1"/>
              <a:t>char</a:t>
            </a:r>
            <a:r>
              <a:rPr lang="tr-TR" sz="2200" dirty="0"/>
              <a:t> </a:t>
            </a:r>
            <a:r>
              <a:rPr lang="tr-TR" sz="2200" dirty="0" smtClean="0"/>
              <a:t>		</a:t>
            </a:r>
            <a:r>
              <a:rPr lang="tr-TR" sz="2200" dirty="0" err="1" smtClean="0"/>
              <a:t>Character</a:t>
            </a:r>
            <a:r>
              <a:rPr lang="tr-TR" sz="2200" dirty="0" smtClean="0"/>
              <a:t> </a:t>
            </a:r>
            <a:r>
              <a:rPr lang="tr-TR" sz="2200" dirty="0"/>
              <a:t>= {. . . , ‘a’, . . . , ‘z’, . . . , ‘0’, . . . , ‘9’, . . . , ‘?’, . . .}</a:t>
            </a:r>
          </a:p>
          <a:p>
            <a:r>
              <a:rPr lang="tr-TR" sz="2200" dirty="0" smtClean="0"/>
              <a:t> </a:t>
            </a:r>
            <a:r>
              <a:rPr lang="tr-TR" sz="2200" dirty="0" err="1"/>
              <a:t>int</a:t>
            </a:r>
            <a:r>
              <a:rPr lang="tr-TR" sz="2200" dirty="0"/>
              <a:t> </a:t>
            </a:r>
            <a:r>
              <a:rPr lang="tr-TR" sz="2200" dirty="0" smtClean="0"/>
              <a:t>		</a:t>
            </a:r>
            <a:r>
              <a:rPr lang="tr-TR" sz="2200" dirty="0" err="1" smtClean="0"/>
              <a:t>Integer</a:t>
            </a:r>
            <a:r>
              <a:rPr lang="tr-TR" sz="2200" dirty="0" smtClean="0"/>
              <a:t> </a:t>
            </a:r>
            <a:r>
              <a:rPr lang="tr-TR" sz="2200" dirty="0"/>
              <a:t>= </a:t>
            </a:r>
            <a:r>
              <a:rPr lang="tr-TR" sz="1700" dirty="0"/>
              <a:t>{. . . ,−2,−1, 0,+1,+2, . . </a:t>
            </a:r>
            <a:r>
              <a:rPr lang="tr-TR" sz="1700" dirty="0" smtClean="0"/>
              <a:t>.}-&gt; </a:t>
            </a:r>
            <a:r>
              <a:rPr lang="tr-TR" sz="1700" dirty="0"/>
              <a:t>{−2 147 483 648, . . . ,+2 147 483 647}</a:t>
            </a:r>
            <a:endParaRPr lang="tr-TR" sz="1500" dirty="0"/>
          </a:p>
          <a:p>
            <a:r>
              <a:rPr lang="tr-TR" sz="2200" dirty="0" smtClean="0"/>
              <a:t> </a:t>
            </a:r>
            <a:r>
              <a:rPr lang="tr-TR" sz="2200" dirty="0" err="1"/>
              <a:t>float</a:t>
            </a:r>
            <a:r>
              <a:rPr lang="tr-TR" sz="2200" dirty="0"/>
              <a:t> </a:t>
            </a:r>
            <a:r>
              <a:rPr lang="tr-TR" sz="2200" dirty="0" smtClean="0"/>
              <a:t>		</a:t>
            </a:r>
            <a:r>
              <a:rPr lang="tr-TR" sz="2200" dirty="0" err="1" smtClean="0"/>
              <a:t>Float</a:t>
            </a:r>
            <a:r>
              <a:rPr lang="tr-TR" sz="2200" dirty="0" smtClean="0"/>
              <a:t> </a:t>
            </a:r>
            <a:r>
              <a:rPr lang="tr-TR" sz="2200" dirty="0"/>
              <a:t>= {. . . ,−1.0, . . . , 0.0, . . . ,+1.0, . . .} </a:t>
            </a:r>
          </a:p>
          <a:p>
            <a:endParaRPr lang="tr-TR"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13</a:t>
            </a:fld>
            <a:endParaRPr lang="tr-TR"/>
          </a:p>
        </p:txBody>
      </p:sp>
      <p:pic>
        <p:nvPicPr>
          <p:cNvPr id="20483" name="Picture 3"/>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971600" y="1556792"/>
            <a:ext cx="5820816" cy="1228151"/>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w="114300" prst="artDeco"/>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83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568104"/>
          </a:xfrm>
        </p:spPr>
        <p:txBody>
          <a:bodyPr>
            <a:noAutofit/>
          </a:bodyPr>
          <a:lstStyle/>
          <a:p>
            <a:r>
              <a:rPr lang="tr-TR" sz="3600" dirty="0" smtClean="0"/>
              <a:t>5.2.2. </a:t>
            </a:r>
            <a:r>
              <a:rPr lang="tr-TR" sz="3600" dirty="0"/>
              <a:t>Veri Tipi </a:t>
            </a:r>
            <a:r>
              <a:rPr lang="tr-TR" sz="3600" dirty="0" smtClean="0"/>
              <a:t>Kavramı</a:t>
            </a:r>
            <a:endParaRPr lang="en-US" sz="3600" dirty="0"/>
          </a:p>
        </p:txBody>
      </p:sp>
      <p:sp>
        <p:nvSpPr>
          <p:cNvPr id="6" name="İçerik Yer Tutucusu 5"/>
          <p:cNvSpPr>
            <a:spLocks noGrp="1"/>
          </p:cNvSpPr>
          <p:nvPr>
            <p:ph idx="1"/>
          </p:nvPr>
        </p:nvSpPr>
        <p:spPr>
          <a:xfrm>
            <a:off x="395536" y="1081489"/>
            <a:ext cx="7772400" cy="4050792"/>
          </a:xfrm>
        </p:spPr>
        <p:txBody>
          <a:bodyPr>
            <a:normAutofit/>
          </a:bodyPr>
          <a:lstStyle/>
          <a:p>
            <a:r>
              <a:rPr lang="tr-TR" b="1" dirty="0"/>
              <a:t>Yapısal tipler</a:t>
            </a:r>
            <a:r>
              <a:rPr lang="tr-TR" dirty="0"/>
              <a:t> ise çeşitli veri tiplerinde olabilen bileşenlerden oluşmuştur. Bir yapısal tipin elemanları, tipin bileşenlerini oluşturmaktadır. Bir yapısal tipteki her bileşenin, tip ve değer özellikleri bulunmaktadır.</a:t>
            </a:r>
          </a:p>
          <a:p>
            <a:endParaRPr lang="tr-TR"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14</a:t>
            </a:fld>
            <a:endParaRPr lang="tr-TR"/>
          </a:p>
        </p:txBody>
      </p:sp>
      <p:pic>
        <p:nvPicPr>
          <p:cNvPr id="21506"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595686" y="2276872"/>
            <a:ext cx="5372100" cy="1095375"/>
          </a:xfrm>
          <a:prstGeom prst="rect">
            <a:avLst/>
          </a:prstGeom>
          <a:noFill/>
          <a:ln>
            <a:noFill/>
          </a:ln>
          <a:effectLst/>
          <a:scene3d>
            <a:camera prst="orthographicFront"/>
            <a:lightRig rig="threePt" dir="t"/>
          </a:scene3d>
          <a:sp3d>
            <a:bevelT prst="angle"/>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393" y="3510014"/>
            <a:ext cx="7219036" cy="28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1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712120"/>
          </a:xfrm>
        </p:spPr>
        <p:txBody>
          <a:bodyPr>
            <a:noAutofit/>
          </a:bodyPr>
          <a:lstStyle/>
          <a:p>
            <a:r>
              <a:rPr lang="tr-TR" sz="3600" dirty="0" smtClean="0"/>
              <a:t>5.3</a:t>
            </a:r>
            <a:r>
              <a:rPr lang="tr-TR" sz="3600" dirty="0"/>
              <a:t>. </a:t>
            </a:r>
            <a:r>
              <a:rPr lang="tr-TR" sz="3600" dirty="0" smtClean="0"/>
              <a:t>Sabitler</a:t>
            </a:r>
            <a:endParaRPr lang="en-US" sz="3600" dirty="0"/>
          </a:p>
        </p:txBody>
      </p:sp>
      <p:sp>
        <p:nvSpPr>
          <p:cNvPr id="5" name="İçerik Yer Tutucusu 4"/>
          <p:cNvSpPr>
            <a:spLocks noGrp="1"/>
          </p:cNvSpPr>
          <p:nvPr>
            <p:ph idx="1"/>
          </p:nvPr>
        </p:nvSpPr>
        <p:spPr>
          <a:xfrm>
            <a:off x="612648" y="1052736"/>
            <a:ext cx="8207824" cy="5014676"/>
          </a:xfrm>
        </p:spPr>
        <p:txBody>
          <a:bodyPr>
            <a:noAutofit/>
          </a:bodyPr>
          <a:lstStyle/>
          <a:p>
            <a:r>
              <a:rPr lang="tr-TR" sz="2400" dirty="0"/>
              <a:t>Bir </a:t>
            </a:r>
            <a:r>
              <a:rPr lang="tr-TR" sz="2400" b="1" dirty="0"/>
              <a:t>sabit</a:t>
            </a:r>
            <a:r>
              <a:rPr lang="tr-TR" sz="2400" dirty="0"/>
              <a:t>, belirli bir tipteki bir değerin kodlanmış gösterimini içeren ancak programın çalıştırılması sırasında değiştirilemeyen bellek hücresine veya hücrelerine verilen isimdir. </a:t>
            </a:r>
            <a:endParaRPr lang="tr-TR" sz="100" dirty="0"/>
          </a:p>
          <a:p>
            <a:r>
              <a:rPr lang="tr-TR" sz="2400" dirty="0"/>
              <a:t>Bir değişken, bir bellek yerine bağlandığında bir değere de bağlanıyorsa ve daha sonra bu değer değiştirilemiyorsa o değişkene </a:t>
            </a:r>
            <a:r>
              <a:rPr lang="tr-TR" sz="2400" b="1" dirty="0"/>
              <a:t>isimlendirilmiş sabit </a:t>
            </a:r>
            <a:r>
              <a:rPr lang="tr-TR" sz="2400" dirty="0"/>
              <a:t>denir. </a:t>
            </a:r>
            <a:r>
              <a:rPr lang="tr-TR" sz="2400" dirty="0" smtClean="0"/>
              <a:t> İsimlendirilmiş </a:t>
            </a:r>
            <a:r>
              <a:rPr lang="tr-TR" sz="2400" dirty="0"/>
              <a:t>sabitlerin tanımlanması için, bir çok dilde (örneğin Pascal, C# </a:t>
            </a:r>
            <a:r>
              <a:rPr lang="tr-TR" sz="2400" dirty="0" err="1"/>
              <a:t>vs</a:t>
            </a:r>
            <a:r>
              <a:rPr lang="tr-TR" sz="2400" dirty="0"/>
              <a:t>) </a:t>
            </a:r>
            <a:r>
              <a:rPr lang="tr-TR" sz="2400" b="1" i="1" dirty="0" err="1"/>
              <a:t>const</a:t>
            </a:r>
            <a:r>
              <a:rPr lang="tr-TR" sz="2400" b="1" dirty="0"/>
              <a:t> </a:t>
            </a:r>
            <a:r>
              <a:rPr lang="tr-TR" sz="2400" dirty="0"/>
              <a:t>tanımlayıcısı kullanılır. C'de ise isimlendirilmiş sabit tanımlamak için </a:t>
            </a:r>
            <a:r>
              <a:rPr lang="tr-TR" sz="2400" b="1" i="1" dirty="0"/>
              <a:t>#define</a:t>
            </a:r>
            <a:r>
              <a:rPr lang="tr-TR" sz="2400" b="1" dirty="0"/>
              <a:t> </a:t>
            </a:r>
            <a:r>
              <a:rPr lang="tr-TR" sz="2400" dirty="0"/>
              <a:t>kullanılır.</a:t>
            </a:r>
          </a:p>
          <a:p>
            <a:endParaRPr lang="tr-TR" sz="24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15</a:t>
            </a:fld>
            <a:endParaRPr lang="tr-TR"/>
          </a:p>
        </p:txBody>
      </p:sp>
      <p:pic>
        <p:nvPicPr>
          <p:cNvPr id="23554" name="Picture 2"/>
          <p:cNvPicPr>
            <a:picLocks noChangeAspect="1" noChangeArrowheads="1"/>
          </p:cNvPicPr>
          <p:nvPr/>
        </p:nvPicPr>
        <p:blipFill>
          <a:blip r:embed="rId2">
            <a:clrChange>
              <a:clrFrom>
                <a:srgbClr val="D7DCFD"/>
              </a:clrFrom>
              <a:clrTo>
                <a:srgbClr val="D7DCFD">
                  <a:alpha val="0"/>
                </a:srgbClr>
              </a:clrTo>
            </a:clrChange>
            <a:extLst>
              <a:ext uri="{28A0092B-C50C-407E-A947-70E740481C1C}">
                <a14:useLocalDpi xmlns:a14="http://schemas.microsoft.com/office/drawing/2010/main" val="0"/>
              </a:ext>
            </a:extLst>
          </a:blip>
          <a:srcRect/>
          <a:stretch>
            <a:fillRect/>
          </a:stretch>
        </p:blipFill>
        <p:spPr bwMode="auto">
          <a:xfrm>
            <a:off x="1907704" y="5029315"/>
            <a:ext cx="50958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27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 </a:t>
            </a:r>
            <a:r>
              <a:rPr lang="tr-TR" sz="3600" dirty="0" smtClean="0"/>
              <a:t>İşlemciler (Operatörler)</a:t>
            </a:r>
            <a:endParaRPr lang="en-US" sz="3600" dirty="0"/>
          </a:p>
        </p:txBody>
      </p:sp>
      <p:sp>
        <p:nvSpPr>
          <p:cNvPr id="5" name="İçerik Yer Tutucusu 4"/>
          <p:cNvSpPr>
            <a:spLocks noGrp="1"/>
          </p:cNvSpPr>
          <p:nvPr>
            <p:ph idx="1"/>
          </p:nvPr>
        </p:nvSpPr>
        <p:spPr>
          <a:xfrm>
            <a:off x="612648" y="1600200"/>
            <a:ext cx="8207824" cy="4495800"/>
          </a:xfrm>
        </p:spPr>
        <p:txBody>
          <a:bodyPr>
            <a:noAutofit/>
          </a:bodyPr>
          <a:lstStyle/>
          <a:p>
            <a:r>
              <a:rPr lang="tr-TR" sz="2800" dirty="0" smtClean="0"/>
              <a:t>İşlemciler, </a:t>
            </a:r>
            <a:r>
              <a:rPr lang="tr-TR" sz="2800" dirty="0"/>
              <a:t>genel özelliklerine ve işlenenlerin niteliğine göre iki şekilde </a:t>
            </a:r>
            <a:r>
              <a:rPr lang="tr-TR" sz="2800" dirty="0" smtClean="0"/>
              <a:t>sınıflandırılabilirler.</a:t>
            </a:r>
          </a:p>
          <a:p>
            <a:pPr lvl="1"/>
            <a:r>
              <a:rPr lang="tr-TR" sz="2500" b="1" dirty="0" smtClean="0"/>
              <a:t>İşlemcilerin Genel Özelliklerine Göre </a:t>
            </a:r>
          </a:p>
          <a:p>
            <a:pPr lvl="2"/>
            <a:r>
              <a:rPr lang="tr-TR" sz="2200" dirty="0" smtClean="0"/>
              <a:t>İşlenen sayısı</a:t>
            </a:r>
            <a:r>
              <a:rPr lang="tr-TR" sz="2200" dirty="0"/>
              <a:t>, </a:t>
            </a:r>
            <a:endParaRPr lang="tr-TR" sz="2200" dirty="0" smtClean="0"/>
          </a:p>
          <a:p>
            <a:pPr lvl="2"/>
            <a:r>
              <a:rPr lang="tr-TR" sz="2200" dirty="0" smtClean="0"/>
              <a:t>İşlemcinin yeri</a:t>
            </a:r>
            <a:r>
              <a:rPr lang="tr-TR" sz="2200" dirty="0"/>
              <a:t>, </a:t>
            </a:r>
            <a:endParaRPr lang="tr-TR" sz="2200" dirty="0" smtClean="0"/>
          </a:p>
          <a:p>
            <a:pPr lvl="2"/>
            <a:r>
              <a:rPr lang="tr-TR" sz="2200" dirty="0" smtClean="0"/>
              <a:t>Öncelik </a:t>
            </a:r>
          </a:p>
          <a:p>
            <a:pPr lvl="2"/>
            <a:r>
              <a:rPr lang="tr-TR" sz="2200" dirty="0" err="1" smtClean="0"/>
              <a:t>Birleşmelilik</a:t>
            </a:r>
            <a:r>
              <a:rPr lang="tr-TR" sz="2200" dirty="0" smtClean="0"/>
              <a:t> (</a:t>
            </a:r>
            <a:r>
              <a:rPr lang="tr-TR" sz="2200" dirty="0" err="1"/>
              <a:t>associativity</a:t>
            </a:r>
            <a:r>
              <a:rPr lang="tr-TR" sz="2200" dirty="0" smtClean="0"/>
              <a:t>)</a:t>
            </a:r>
          </a:p>
          <a:p>
            <a:pPr lvl="1"/>
            <a:r>
              <a:rPr lang="tr-TR" sz="2500" b="1" dirty="0" smtClean="0"/>
              <a:t>İşlenenlerin Niteliğine Göre; </a:t>
            </a:r>
          </a:p>
          <a:p>
            <a:pPr lvl="2"/>
            <a:r>
              <a:rPr lang="tr-TR" sz="2200" dirty="0" smtClean="0"/>
              <a:t>Sayısal işlemciler, </a:t>
            </a:r>
          </a:p>
          <a:p>
            <a:pPr lvl="2"/>
            <a:r>
              <a:rPr lang="tr-TR" sz="2200" dirty="0" smtClean="0"/>
              <a:t>İlişkisel işlemciler </a:t>
            </a:r>
          </a:p>
          <a:p>
            <a:pPr lvl="2"/>
            <a:r>
              <a:rPr lang="tr-TR" sz="2200" dirty="0" smtClean="0"/>
              <a:t>Mantıksal işlemciler</a:t>
            </a:r>
            <a:endParaRPr lang="tr-TR" sz="2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16</a:t>
            </a:fld>
            <a:endParaRPr lang="tr-TR"/>
          </a:p>
        </p:txBody>
      </p:sp>
    </p:spTree>
    <p:extLst>
      <p:ext uri="{BB962C8B-B14F-4D97-AF65-F5344CB8AC3E}">
        <p14:creationId xmlns:p14="http://schemas.microsoft.com/office/powerpoint/2010/main" val="2248834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640112"/>
          </a:xfrm>
        </p:spPr>
        <p:txBody>
          <a:bodyPr>
            <a:noAutofit/>
          </a:bodyPr>
          <a:lstStyle/>
          <a:p>
            <a:r>
              <a:rPr lang="tr-TR" sz="3200" dirty="0" smtClean="0"/>
              <a:t>5.4.1. İşlemcilerin Genel Özellikleri</a:t>
            </a:r>
            <a:endParaRPr lang="en-US" sz="3200" dirty="0"/>
          </a:p>
        </p:txBody>
      </p:sp>
      <p:sp>
        <p:nvSpPr>
          <p:cNvPr id="5" name="İçerik Yer Tutucusu 4"/>
          <p:cNvSpPr>
            <a:spLocks noGrp="1"/>
          </p:cNvSpPr>
          <p:nvPr>
            <p:ph idx="1"/>
          </p:nvPr>
        </p:nvSpPr>
        <p:spPr>
          <a:xfrm>
            <a:off x="539552" y="1340768"/>
            <a:ext cx="8207824" cy="4495800"/>
          </a:xfrm>
        </p:spPr>
        <p:txBody>
          <a:bodyPr>
            <a:noAutofit/>
          </a:bodyPr>
          <a:lstStyle/>
          <a:p>
            <a:r>
              <a:rPr lang="tr-TR" sz="2800" b="1" dirty="0"/>
              <a:t>İşlenen Sayısı (</a:t>
            </a:r>
            <a:r>
              <a:rPr lang="tr-TR" sz="2800" b="1" dirty="0" err="1"/>
              <a:t>arity</a:t>
            </a:r>
            <a:r>
              <a:rPr lang="tr-TR" sz="2800" b="1" dirty="0"/>
              <a:t>) : </a:t>
            </a:r>
            <a:r>
              <a:rPr lang="tr-TR" sz="2800" dirty="0"/>
              <a:t>Bir işlemci, alabileceği işlenen sayısına göre </a:t>
            </a:r>
            <a:r>
              <a:rPr lang="tr-TR" sz="2800" b="1" dirty="0"/>
              <a:t>tekli</a:t>
            </a:r>
            <a:r>
              <a:rPr lang="tr-TR" sz="2800" dirty="0"/>
              <a:t> (</a:t>
            </a:r>
            <a:r>
              <a:rPr lang="tr-TR" sz="2800" dirty="0" err="1" smtClean="0"/>
              <a:t>unary</a:t>
            </a:r>
            <a:r>
              <a:rPr lang="tr-TR" sz="2800" dirty="0" smtClean="0"/>
              <a:t>), </a:t>
            </a:r>
            <a:r>
              <a:rPr lang="tr-TR" sz="2800" b="1" dirty="0" smtClean="0"/>
              <a:t>ikili </a:t>
            </a:r>
            <a:r>
              <a:rPr lang="tr-TR" sz="2800" dirty="0" smtClean="0"/>
              <a:t>(</a:t>
            </a:r>
            <a:r>
              <a:rPr lang="tr-TR" sz="2800" dirty="0" err="1" smtClean="0"/>
              <a:t>binary</a:t>
            </a:r>
            <a:r>
              <a:rPr lang="tr-TR" sz="2800" dirty="0" smtClean="0"/>
              <a:t>), </a:t>
            </a:r>
            <a:r>
              <a:rPr lang="tr-TR" sz="2800" b="1" dirty="0" smtClean="0"/>
              <a:t>üçlü</a:t>
            </a:r>
            <a:r>
              <a:rPr lang="tr-TR" sz="2800" dirty="0" smtClean="0"/>
              <a:t> (</a:t>
            </a:r>
            <a:r>
              <a:rPr lang="tr-TR" sz="2800" dirty="0" err="1" smtClean="0"/>
              <a:t>ternary</a:t>
            </a:r>
            <a:r>
              <a:rPr lang="tr-TR" sz="2800" dirty="0" smtClean="0"/>
              <a:t>) veya </a:t>
            </a:r>
            <a:r>
              <a:rPr lang="tr-TR" sz="2800" b="1" dirty="0" smtClean="0"/>
              <a:t>çoklu</a:t>
            </a:r>
            <a:r>
              <a:rPr lang="tr-TR" sz="2800" dirty="0" smtClean="0"/>
              <a:t> </a:t>
            </a:r>
            <a:r>
              <a:rPr lang="tr-TR" sz="2800" dirty="0"/>
              <a:t>(</a:t>
            </a:r>
            <a:r>
              <a:rPr lang="tr-TR" sz="2800" dirty="0" smtClean="0"/>
              <a:t>n-</a:t>
            </a:r>
            <a:r>
              <a:rPr lang="tr-TR" sz="2800" dirty="0" err="1" smtClean="0"/>
              <a:t>ary</a:t>
            </a:r>
            <a:r>
              <a:rPr lang="tr-TR" sz="2800" dirty="0"/>
              <a:t>) olabilir.  </a:t>
            </a:r>
          </a:p>
          <a:p>
            <a:pPr lvl="1"/>
            <a:r>
              <a:rPr lang="tr-TR" sz="2500" dirty="0" smtClean="0"/>
              <a:t>p </a:t>
            </a:r>
            <a:r>
              <a:rPr lang="tr-TR" sz="2500" dirty="0"/>
              <a:t>= &amp;a; (C – </a:t>
            </a:r>
            <a:r>
              <a:rPr lang="tr-TR" sz="2500" dirty="0" err="1"/>
              <a:t>unary</a:t>
            </a:r>
            <a:r>
              <a:rPr lang="tr-TR" sz="2500" dirty="0"/>
              <a:t>, </a:t>
            </a:r>
            <a:r>
              <a:rPr lang="tr-TR" sz="2500" dirty="0" err="1"/>
              <a:t>prefix</a:t>
            </a:r>
            <a:r>
              <a:rPr lang="tr-TR" sz="2500" dirty="0"/>
              <a:t>)</a:t>
            </a:r>
          </a:p>
          <a:p>
            <a:pPr lvl="1"/>
            <a:r>
              <a:rPr lang="tr-TR" sz="2500" dirty="0" smtClean="0"/>
              <a:t>i </a:t>
            </a:r>
            <a:r>
              <a:rPr lang="tr-TR" sz="2500" dirty="0"/>
              <a:t>= -5; (C – </a:t>
            </a:r>
            <a:r>
              <a:rPr lang="tr-TR" sz="2500" dirty="0" err="1"/>
              <a:t>unary</a:t>
            </a:r>
            <a:r>
              <a:rPr lang="tr-TR" sz="2500" dirty="0"/>
              <a:t>, </a:t>
            </a:r>
            <a:r>
              <a:rPr lang="tr-TR" sz="2500" dirty="0" err="1"/>
              <a:t>prefix</a:t>
            </a:r>
            <a:r>
              <a:rPr lang="tr-TR" sz="2500" dirty="0"/>
              <a:t>)</a:t>
            </a:r>
          </a:p>
          <a:p>
            <a:pPr lvl="1"/>
            <a:r>
              <a:rPr lang="tr-TR" sz="2500" dirty="0" smtClean="0"/>
              <a:t>i</a:t>
            </a:r>
            <a:r>
              <a:rPr lang="tr-TR" sz="2500" dirty="0"/>
              <a:t>++; (C – </a:t>
            </a:r>
            <a:r>
              <a:rPr lang="tr-TR" sz="2500" dirty="0" err="1"/>
              <a:t>unary</a:t>
            </a:r>
            <a:r>
              <a:rPr lang="tr-TR" sz="2500" dirty="0"/>
              <a:t>, </a:t>
            </a:r>
            <a:r>
              <a:rPr lang="tr-TR" sz="2500" dirty="0" err="1"/>
              <a:t>postfix</a:t>
            </a:r>
            <a:r>
              <a:rPr lang="tr-TR" sz="2500" dirty="0" smtClean="0"/>
              <a:t>)</a:t>
            </a:r>
          </a:p>
          <a:p>
            <a:pPr lvl="1"/>
            <a:r>
              <a:rPr lang="tr-TR" sz="2500" dirty="0" smtClean="0"/>
              <a:t>i </a:t>
            </a:r>
            <a:r>
              <a:rPr lang="tr-TR" sz="2500" dirty="0"/>
              <a:t>= i + j; (C – </a:t>
            </a:r>
            <a:r>
              <a:rPr lang="tr-TR" sz="2500" dirty="0" err="1"/>
              <a:t>binary</a:t>
            </a:r>
            <a:r>
              <a:rPr lang="tr-TR" sz="2500" dirty="0"/>
              <a:t>, </a:t>
            </a:r>
            <a:r>
              <a:rPr lang="tr-TR" sz="2500" dirty="0" err="1"/>
              <a:t>infix</a:t>
            </a:r>
            <a:r>
              <a:rPr lang="tr-TR" sz="2500" dirty="0"/>
              <a:t>)</a:t>
            </a:r>
          </a:p>
          <a:p>
            <a:pPr lvl="1"/>
            <a:r>
              <a:rPr lang="tr-TR" sz="2500" dirty="0" smtClean="0"/>
              <a:t>i </a:t>
            </a:r>
            <a:r>
              <a:rPr lang="tr-TR" sz="2500" dirty="0"/>
              <a:t>= i + j + 5; (C – </a:t>
            </a:r>
            <a:r>
              <a:rPr lang="tr-TR" sz="2500" dirty="0" err="1"/>
              <a:t>binary</a:t>
            </a:r>
            <a:r>
              <a:rPr lang="tr-TR" sz="2500" dirty="0"/>
              <a:t>, </a:t>
            </a:r>
            <a:r>
              <a:rPr lang="tr-TR" sz="2500" dirty="0" err="1"/>
              <a:t>infix</a:t>
            </a:r>
            <a:r>
              <a:rPr lang="tr-TR" sz="2500" dirty="0"/>
              <a:t>)</a:t>
            </a:r>
          </a:p>
          <a:p>
            <a:pPr lvl="1"/>
            <a:r>
              <a:rPr lang="tr-TR" sz="2500" dirty="0" smtClean="0"/>
              <a:t>(</a:t>
            </a:r>
            <a:r>
              <a:rPr lang="tr-TR" sz="2500" dirty="0" err="1"/>
              <a:t>plus</a:t>
            </a:r>
            <a:r>
              <a:rPr lang="tr-TR" sz="2500" dirty="0"/>
              <a:t> i j 5) (LISP – </a:t>
            </a:r>
            <a:r>
              <a:rPr lang="tr-TR" sz="2500" dirty="0" err="1"/>
              <a:t>nary</a:t>
            </a:r>
            <a:r>
              <a:rPr lang="tr-TR" sz="2500" dirty="0"/>
              <a:t>, </a:t>
            </a:r>
            <a:r>
              <a:rPr lang="tr-TR" sz="2500" dirty="0" err="1"/>
              <a:t>prefix</a:t>
            </a:r>
            <a:r>
              <a:rPr lang="tr-TR" sz="2500" dirty="0" smtClean="0"/>
              <a:t>)</a:t>
            </a:r>
          </a:p>
          <a:p>
            <a:pPr lvl="1"/>
            <a:r>
              <a:rPr lang="tr-TR" sz="2400" dirty="0" err="1"/>
              <a:t>sonuc</a:t>
            </a:r>
            <a:r>
              <a:rPr lang="tr-TR" sz="2400" dirty="0"/>
              <a:t> = ( sayi_1 % 2 == 1 ) ?  ”tek” : “</a:t>
            </a:r>
            <a:r>
              <a:rPr lang="tr-TR" sz="2400" dirty="0" err="1"/>
              <a:t>cift</a:t>
            </a:r>
            <a:r>
              <a:rPr lang="tr-TR" sz="2400" dirty="0"/>
              <a:t>” </a:t>
            </a:r>
            <a:r>
              <a:rPr lang="tr-TR" sz="2400" dirty="0" smtClean="0"/>
              <a:t>; (</a:t>
            </a:r>
            <a:r>
              <a:rPr lang="tr-TR" sz="2400" dirty="0" err="1" smtClean="0"/>
              <a:t>java</a:t>
            </a:r>
            <a:r>
              <a:rPr lang="tr-TR" sz="2400" dirty="0" smtClean="0"/>
              <a:t>,C, </a:t>
            </a:r>
            <a:r>
              <a:rPr lang="tr-TR" sz="2400" dirty="0" err="1" smtClean="0"/>
              <a:t>ternary</a:t>
            </a:r>
            <a:r>
              <a:rPr lang="tr-TR" sz="2400" dirty="0" smtClean="0"/>
              <a:t>)</a:t>
            </a:r>
            <a:r>
              <a:rPr lang="tr-TR" sz="2500" dirty="0" smtClean="0"/>
              <a:t/>
            </a:r>
            <a:br>
              <a:rPr lang="tr-TR" sz="2500" dirty="0" smtClean="0"/>
            </a:br>
            <a:endParaRPr lang="tr-TR" sz="25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17</a:t>
            </a:fld>
            <a:endParaRPr lang="tr-TR"/>
          </a:p>
        </p:txBody>
      </p:sp>
    </p:spTree>
    <p:extLst>
      <p:ext uri="{BB962C8B-B14F-4D97-AF65-F5344CB8AC3E}">
        <p14:creationId xmlns:p14="http://schemas.microsoft.com/office/powerpoint/2010/main" val="20332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568104"/>
          </a:xfrm>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idx="1"/>
          </p:nvPr>
        </p:nvSpPr>
        <p:spPr>
          <a:xfrm>
            <a:off x="3857620" y="1600200"/>
            <a:ext cx="5178876" cy="4495800"/>
          </a:xfrm>
        </p:spPr>
        <p:txBody>
          <a:bodyPr>
            <a:noAutofit/>
          </a:bodyPr>
          <a:lstStyle/>
          <a:p>
            <a:r>
              <a:rPr lang="tr-TR" sz="2000" dirty="0"/>
              <a:t>Her işlemcinin, programlama dili tasarlanırken önceden belirlenmiş bir önceliği vardır. Daha yüksek bir öncelik düzeyinde yer alan bir işlemci, işlenenlerini daha düşük bir düzeydeki bir işlemciden önce alır. </a:t>
            </a:r>
            <a:endParaRPr lang="tr-TR" sz="2000" dirty="0" smtClean="0"/>
          </a:p>
          <a:p>
            <a:r>
              <a:rPr lang="tr-TR" sz="2000" dirty="0" smtClean="0"/>
              <a:t>Geleneksel </a:t>
            </a:r>
            <a:r>
              <a:rPr lang="tr-TR" sz="2000" dirty="0"/>
              <a:t>bir kural olarak, sayısal işlemcilerden "*" ve "/", toplama "+" ve çıkarmadan "-" daha yüksek önceliğe sahiptir. Bu nedenle yukarıdaki ifadede, "*" işlemcisi, işlenenlerini "+" dan önce alır ve "</a:t>
            </a:r>
            <a:r>
              <a:rPr lang="tr-TR" sz="2000" i="1" dirty="0" err="1"/>
              <a:t>a+b</a:t>
            </a:r>
            <a:r>
              <a:rPr lang="tr-TR" sz="2000" i="1" dirty="0"/>
              <a:t>*c</a:t>
            </a:r>
            <a:r>
              <a:rPr lang="tr-TR" sz="2000" dirty="0"/>
              <a:t>", "</a:t>
            </a:r>
            <a:r>
              <a:rPr lang="tr-TR" sz="2000" i="1" dirty="0"/>
              <a:t>a+(b*c)</a:t>
            </a:r>
            <a:r>
              <a:rPr lang="tr-TR" sz="2000" dirty="0"/>
              <a:t>" ye eşittir</a:t>
            </a:r>
            <a:r>
              <a:rPr lang="tr-TR" sz="2000" dirty="0" smtClean="0"/>
              <a:t>.</a:t>
            </a:r>
          </a:p>
          <a:p>
            <a:r>
              <a:rPr lang="tr-TR" sz="2000" dirty="0">
                <a:solidFill>
                  <a:srgbClr val="00B0F0"/>
                </a:solidFill>
              </a:rPr>
              <a:t>İlişkisel işlemcilerin önceliği, her zaman sayısal işlemcilerden düşüktür.</a:t>
            </a:r>
          </a:p>
          <a:p>
            <a:pPr algn="ctr">
              <a:buNone/>
            </a:pPr>
            <a:r>
              <a:rPr lang="tr-TR" sz="2000" dirty="0">
                <a:solidFill>
                  <a:srgbClr val="00B0F0"/>
                </a:solidFill>
              </a:rPr>
              <a:t>X+20&lt;= </a:t>
            </a:r>
            <a:r>
              <a:rPr lang="tr-TR" sz="2000" dirty="0" smtClean="0">
                <a:solidFill>
                  <a:srgbClr val="00B0F0"/>
                </a:solidFill>
              </a:rPr>
              <a:t>k*2</a:t>
            </a:r>
            <a:r>
              <a:rPr lang="tr-TR" sz="2000" dirty="0"/>
              <a:t/>
            </a:r>
            <a:br>
              <a:rPr lang="tr-TR" sz="2000" dirty="0"/>
            </a:br>
            <a:r>
              <a:rPr lang="tr-TR" sz="2000" dirty="0"/>
              <a:t/>
            </a:r>
            <a:br>
              <a:rPr lang="tr-TR" sz="2000" dirty="0"/>
            </a:br>
            <a:endParaRPr lang="tr-TR" sz="20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18</a:t>
            </a:fld>
            <a:endParaRPr lang="tr-TR"/>
          </a:p>
        </p:txBody>
      </p:sp>
      <p:pic>
        <p:nvPicPr>
          <p:cNvPr id="2560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0" y="1571612"/>
            <a:ext cx="3600400" cy="220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Metin kutusu"/>
          <p:cNvSpPr txBox="1"/>
          <p:nvPr/>
        </p:nvSpPr>
        <p:spPr>
          <a:xfrm>
            <a:off x="71438" y="3714752"/>
            <a:ext cx="3786182" cy="259917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90000"/>
              </a:lnSpc>
              <a:buFont typeface="Wingdings" pitchFamily="2" charset="2"/>
              <a:buChar char="q"/>
            </a:pPr>
            <a:r>
              <a:rPr lang="tr-TR" sz="2300" dirty="0" smtClean="0"/>
              <a:t>Klasik öncelik seviyeleri</a:t>
            </a:r>
            <a:endParaRPr lang="en-US" sz="2300" dirty="0" smtClean="0"/>
          </a:p>
          <a:p>
            <a:pPr lvl="1">
              <a:lnSpc>
                <a:spcPct val="90000"/>
              </a:lnSpc>
              <a:buFont typeface="Wingdings" pitchFamily="2" charset="2"/>
              <a:buChar char="ü"/>
            </a:pPr>
            <a:r>
              <a:rPr lang="en-US" sz="2300" dirty="0" smtClean="0"/>
              <a:t> </a:t>
            </a:r>
            <a:r>
              <a:rPr lang="tr-TR" sz="2300" dirty="0" smtClean="0"/>
              <a:t>Parantezler</a:t>
            </a:r>
            <a:endParaRPr lang="en-US" sz="2300" dirty="0" smtClean="0"/>
          </a:p>
          <a:p>
            <a:pPr lvl="1">
              <a:lnSpc>
                <a:spcPct val="90000"/>
              </a:lnSpc>
              <a:buFont typeface="Wingdings" pitchFamily="2" charset="2"/>
              <a:buChar char="ü"/>
            </a:pPr>
            <a:r>
              <a:rPr lang="en-US" sz="2300" dirty="0" smtClean="0"/>
              <a:t> </a:t>
            </a:r>
            <a:r>
              <a:rPr lang="tr-TR" sz="2300" dirty="0" smtClean="0"/>
              <a:t>Tekli </a:t>
            </a:r>
            <a:r>
              <a:rPr lang="en-US" sz="2300" dirty="0" err="1" smtClean="0"/>
              <a:t>operat</a:t>
            </a:r>
            <a:r>
              <a:rPr lang="tr-TR" sz="2300" dirty="0" smtClean="0"/>
              <a:t>ö</a:t>
            </a:r>
            <a:r>
              <a:rPr lang="en-US" sz="2300" dirty="0" smtClean="0"/>
              <a:t>r</a:t>
            </a:r>
            <a:r>
              <a:rPr lang="tr-TR" sz="2300" dirty="0" err="1" smtClean="0"/>
              <a:t>ler</a:t>
            </a:r>
            <a:endParaRPr lang="en-US" sz="2300" dirty="0" smtClean="0"/>
          </a:p>
          <a:p>
            <a:pPr lvl="1">
              <a:lnSpc>
                <a:spcPct val="90000"/>
              </a:lnSpc>
              <a:buFont typeface="Wingdings" pitchFamily="2" charset="2"/>
              <a:buChar char="ü"/>
            </a:pPr>
            <a:r>
              <a:rPr lang="en-US" sz="2300" dirty="0" smtClean="0"/>
              <a:t> ** (</a:t>
            </a:r>
            <a:r>
              <a:rPr lang="tr-TR" sz="2300" dirty="0" smtClean="0"/>
              <a:t>Eğer dil destekliyorsa, üs alma</a:t>
            </a:r>
            <a:r>
              <a:rPr lang="en-US" sz="2300" dirty="0" smtClean="0"/>
              <a:t>)</a:t>
            </a:r>
          </a:p>
          <a:p>
            <a:pPr lvl="1">
              <a:lnSpc>
                <a:spcPct val="90000"/>
              </a:lnSpc>
              <a:buFont typeface="Wingdings" pitchFamily="2" charset="2"/>
              <a:buChar char="ü"/>
            </a:pPr>
            <a:r>
              <a:rPr lang="en-US" sz="2300" dirty="0" smtClean="0"/>
              <a:t> *, /</a:t>
            </a:r>
            <a:r>
              <a:rPr lang="tr-TR" sz="2300" dirty="0" smtClean="0"/>
              <a:t>(çarpma,bölme)</a:t>
            </a:r>
            <a:endParaRPr lang="en-US" sz="2300" dirty="0" smtClean="0"/>
          </a:p>
          <a:p>
            <a:pPr lvl="1">
              <a:lnSpc>
                <a:spcPct val="90000"/>
              </a:lnSpc>
              <a:buFont typeface="Wingdings" pitchFamily="2" charset="2"/>
              <a:buChar char="ü"/>
            </a:pPr>
            <a:r>
              <a:rPr lang="en-US" sz="2300" dirty="0" smtClean="0"/>
              <a:t> +, -</a:t>
            </a:r>
            <a:r>
              <a:rPr lang="tr-TR" sz="2300" dirty="0" smtClean="0"/>
              <a:t>(toplama,çıkarma )</a:t>
            </a:r>
            <a:endParaRPr lang="en-US" sz="2300" dirty="0" smtClean="0"/>
          </a:p>
          <a:p>
            <a:pPr>
              <a:buFont typeface="Wingdings" pitchFamily="2" charset="2"/>
              <a:buChar char="q"/>
            </a:pPr>
            <a:endParaRPr lang="tr-TR" dirty="0"/>
          </a:p>
        </p:txBody>
      </p:sp>
    </p:spTree>
    <p:extLst>
      <p:ext uri="{BB962C8B-B14F-4D97-AF65-F5344CB8AC3E}">
        <p14:creationId xmlns:p14="http://schemas.microsoft.com/office/powerpoint/2010/main" val="407629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750939"/>
          </a:xfrm>
        </p:spPr>
        <p:txBody>
          <a:bodyPr>
            <a:noAutofit/>
          </a:bodyPr>
          <a:lstStyle/>
          <a:p>
            <a:r>
              <a:rPr lang="tr-TR" sz="3600" dirty="0" smtClean="0"/>
              <a:t>5.4.1. İşlemcilerin Genel Özellikleri</a:t>
            </a:r>
            <a:endParaRPr lang="en-US" sz="3600" dirty="0"/>
          </a:p>
        </p:txBody>
      </p:sp>
      <p:sp>
        <p:nvSpPr>
          <p:cNvPr id="5" name="İçerik Yer Tutucusu 4"/>
          <p:cNvSpPr>
            <a:spLocks noGrp="1"/>
          </p:cNvSpPr>
          <p:nvPr>
            <p:ph idx="1"/>
          </p:nvPr>
        </p:nvSpPr>
        <p:spPr>
          <a:xfrm>
            <a:off x="2339752" y="1453480"/>
            <a:ext cx="6696744" cy="4495800"/>
          </a:xfrm>
        </p:spPr>
        <p:txBody>
          <a:bodyPr>
            <a:noAutofit/>
          </a:bodyPr>
          <a:lstStyle/>
          <a:p>
            <a:r>
              <a:rPr lang="tr-TR" sz="2400" b="1" dirty="0" smtClean="0"/>
              <a:t>Birleşmelilik (</a:t>
            </a:r>
            <a:r>
              <a:rPr lang="tr-TR" sz="2400" b="1" dirty="0" err="1" smtClean="0"/>
              <a:t>Associativity</a:t>
            </a:r>
            <a:r>
              <a:rPr lang="tr-TR" sz="2400" b="1" dirty="0" smtClean="0"/>
              <a:t>): </a:t>
            </a:r>
            <a:r>
              <a:rPr lang="tr-TR" sz="2400" dirty="0" smtClean="0"/>
              <a:t>Bir </a:t>
            </a:r>
            <a:r>
              <a:rPr lang="tr-TR" sz="2400" dirty="0"/>
              <a:t>ifadede aynı öncelik düzeyinde iki işlemci bulunuyorsa, hangi </a:t>
            </a:r>
            <a:r>
              <a:rPr lang="tr-TR" sz="2400" dirty="0" smtClean="0"/>
              <a:t>işlemcinin </a:t>
            </a:r>
            <a:r>
              <a:rPr lang="tr-TR" sz="2400" dirty="0"/>
              <a:t>önce değerlendirileceği dilin birleşmelilik kuralları ile </a:t>
            </a:r>
            <a:r>
              <a:rPr lang="tr-TR" sz="2400" dirty="0" smtClean="0"/>
              <a:t>belirlenir</a:t>
            </a:r>
            <a:r>
              <a:rPr lang="tr-TR" sz="2400" dirty="0"/>
              <a:t>. Bir işlemci, sağ veya sol birleşmeli olabilir</a:t>
            </a:r>
            <a:r>
              <a:rPr lang="tr-TR" sz="2400" dirty="0" smtClean="0"/>
              <a:t>.</a:t>
            </a:r>
          </a:p>
          <a:p>
            <a:pPr lvl="1"/>
            <a:r>
              <a:rPr lang="tr-TR" sz="2100" b="1" dirty="0" smtClean="0"/>
              <a:t>Sol birleşmeli: </a:t>
            </a:r>
            <a:r>
              <a:rPr lang="tr-TR" sz="2100" dirty="0" smtClean="0"/>
              <a:t>Bir işlemcinin birden çok kez yer aldığı bir ifadedeki alt ifadeler, soldan sağa olarak gruplanırsa, işlemci sol birleşmeli olarak adlandırılır.  Aritmetik işlemcilerden "+","-","*" ve "/" sol birleşmelidir.</a:t>
            </a:r>
          </a:p>
          <a:p>
            <a:pPr lvl="1"/>
            <a:r>
              <a:rPr lang="tr-TR" sz="2100" b="1" dirty="0" smtClean="0"/>
              <a:t>Sağ birleşmeli: </a:t>
            </a:r>
            <a:r>
              <a:rPr lang="tr-TR" sz="2100" dirty="0" smtClean="0"/>
              <a:t>Öte yandan, eğer bir işlemcinin birden çok kez yer aldığı bir ifadedeki alt ifadeler, sağdan sola gruplanırsa işlemci, sağ birleşmeli olarak adlandırılır. Üs alma işlemcisi sağ birleşmelidir. </a:t>
            </a:r>
            <a:endParaRPr lang="tr-TR" sz="21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19</a:t>
            </a:fld>
            <a:endParaRPr lang="tr-T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501008"/>
            <a:ext cx="22764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153" y="5157192"/>
            <a:ext cx="2228850"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534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568104"/>
          </a:xfrm>
        </p:spPr>
        <p:txBody>
          <a:bodyPr>
            <a:normAutofit fontScale="90000"/>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idx="1"/>
          </p:nvPr>
        </p:nvSpPr>
        <p:spPr>
          <a:xfrm>
            <a:off x="329946" y="1059499"/>
            <a:ext cx="8153400" cy="4495800"/>
          </a:xfrm>
        </p:spPr>
        <p:txBody>
          <a:bodyPr>
            <a:normAutofit/>
          </a:bodyPr>
          <a:lstStyle/>
          <a:p>
            <a:r>
              <a:rPr lang="tr-TR" sz="2300" dirty="0"/>
              <a:t>Geleneksel bilgisayar mimarisi </a:t>
            </a:r>
            <a:r>
              <a:rPr lang="tr-TR" sz="2300" b="1" i="1" dirty="0" err="1"/>
              <a:t>von</a:t>
            </a:r>
            <a:r>
              <a:rPr lang="tr-TR" sz="2300" b="1" i="1" dirty="0"/>
              <a:t> </a:t>
            </a:r>
            <a:r>
              <a:rPr lang="tr-TR" sz="2300" b="1" i="1" dirty="0" err="1"/>
              <a:t>Neumann</a:t>
            </a:r>
            <a:r>
              <a:rPr lang="tr-TR" sz="2300" b="1" i="1" dirty="0"/>
              <a:t> </a:t>
            </a:r>
            <a:r>
              <a:rPr lang="tr-TR" sz="2300" dirty="0"/>
              <a:t>mimarisi olarak adlandırılır</a:t>
            </a:r>
            <a:r>
              <a:rPr lang="tr-TR" sz="2300" dirty="0" smtClean="0"/>
              <a:t>.</a:t>
            </a:r>
            <a:r>
              <a:rPr lang="tr-TR" sz="2300" b="1" dirty="0"/>
              <a:t> </a:t>
            </a:r>
            <a:r>
              <a:rPr lang="tr-TR" sz="2300" dirty="0" err="1"/>
              <a:t>von</a:t>
            </a:r>
            <a:r>
              <a:rPr lang="tr-TR" sz="2300" dirty="0"/>
              <a:t> </a:t>
            </a:r>
            <a:r>
              <a:rPr lang="tr-TR" sz="2300" dirty="0" err="1"/>
              <a:t>Neumann</a:t>
            </a:r>
            <a:r>
              <a:rPr lang="tr-TR" sz="2300" dirty="0"/>
              <a:t> </a:t>
            </a:r>
            <a:r>
              <a:rPr lang="tr-TR" sz="2300" dirty="0" smtClean="0"/>
              <a:t>mimarisi,</a:t>
            </a:r>
            <a:r>
              <a:rPr lang="tr-TR" sz="2300" dirty="0"/>
              <a:t> veri ve komutları tek bir </a:t>
            </a:r>
            <a:r>
              <a:rPr lang="tr-TR" sz="2300" dirty="0" smtClean="0"/>
              <a:t>depolama </a:t>
            </a:r>
            <a:r>
              <a:rPr lang="tr-TR" sz="2300" dirty="0"/>
              <a:t>biriminde bulunduran bilgisayar tasarı örneğidir. </a:t>
            </a:r>
            <a:r>
              <a:rPr lang="tr-TR" sz="2300" dirty="0" smtClean="0"/>
              <a:t> </a:t>
            </a:r>
          </a:p>
          <a:p>
            <a:r>
              <a:rPr lang="tr-TR" sz="2300" dirty="0" smtClean="0"/>
              <a:t>Bu </a:t>
            </a:r>
            <a:r>
              <a:rPr lang="tr-TR" sz="2300" dirty="0"/>
              <a:t>mimari, her bellek hücresinin özgün bir adres ile tanımlandığı ana bellek kavramına dayanmaktadır</a:t>
            </a:r>
            <a:r>
              <a:rPr lang="tr-TR" sz="2300" dirty="0" smtClean="0"/>
              <a:t>.</a:t>
            </a:r>
          </a:p>
          <a:p>
            <a:r>
              <a:rPr lang="tr-TR" sz="2300" i="1" dirty="0" err="1"/>
              <a:t>Imperative</a:t>
            </a:r>
            <a:r>
              <a:rPr lang="tr-TR" sz="2300" i="1" dirty="0"/>
              <a:t> (zorunlu) </a:t>
            </a:r>
            <a:r>
              <a:rPr lang="tr-TR" sz="2300" dirty="0"/>
              <a:t>programlama, </a:t>
            </a:r>
            <a:r>
              <a:rPr lang="tr-TR" sz="2300" i="1" dirty="0" err="1"/>
              <a:t>von</a:t>
            </a:r>
            <a:r>
              <a:rPr lang="tr-TR" sz="2300" i="1" dirty="0"/>
              <a:t> </a:t>
            </a:r>
            <a:r>
              <a:rPr lang="tr-TR" sz="2300" i="1" dirty="0" err="1"/>
              <a:t>Neumann</a:t>
            </a:r>
            <a:r>
              <a:rPr lang="tr-TR" sz="2300" dirty="0"/>
              <a:t> mimarisindeki bilgisayarlara uygun olarak programların işlem deyimleri ile bellekteki değerleri değiştirmesine dayanır. </a:t>
            </a:r>
          </a:p>
          <a:p>
            <a:r>
              <a:rPr lang="tr-TR" sz="2300" dirty="0" smtClean="0"/>
              <a:t> </a:t>
            </a:r>
            <a:endParaRPr lang="tr-TR" sz="2300" dirty="0" smtClean="0"/>
          </a:p>
          <a:p>
            <a:endParaRPr lang="tr-TR" sz="23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2</a:t>
            </a:fld>
            <a:endParaRPr lang="tr-TR"/>
          </a:p>
        </p:txBody>
      </p:sp>
      <p:pic>
        <p:nvPicPr>
          <p:cNvPr id="2050" name="Picture 2" descr="Dosya:VonNeumannMimaris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581128"/>
            <a:ext cx="2382702" cy="202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66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.2. Niteliğine Göre </a:t>
            </a:r>
            <a:r>
              <a:rPr lang="tr-TR" sz="3600" dirty="0" smtClean="0"/>
              <a:t>İşlemciler</a:t>
            </a:r>
            <a:endParaRPr lang="en-US" sz="3600" dirty="0"/>
          </a:p>
        </p:txBody>
      </p:sp>
      <p:sp>
        <p:nvSpPr>
          <p:cNvPr id="5" name="İçerik Yer Tutucusu 4"/>
          <p:cNvSpPr>
            <a:spLocks noGrp="1"/>
          </p:cNvSpPr>
          <p:nvPr>
            <p:ph idx="1"/>
          </p:nvPr>
        </p:nvSpPr>
        <p:spPr>
          <a:xfrm>
            <a:off x="323528" y="1669504"/>
            <a:ext cx="8712968" cy="4495800"/>
          </a:xfrm>
        </p:spPr>
        <p:txBody>
          <a:bodyPr>
            <a:noAutofit/>
          </a:bodyPr>
          <a:lstStyle/>
          <a:p>
            <a:r>
              <a:rPr lang="tr-TR" sz="2400" dirty="0"/>
              <a:t>İşlemciler, işlenenlerin niteliğine göre </a:t>
            </a:r>
            <a:r>
              <a:rPr lang="tr-TR" sz="2400" i="1" dirty="0"/>
              <a:t>sayısal</a:t>
            </a:r>
            <a:r>
              <a:rPr lang="tr-TR" sz="2400" dirty="0"/>
              <a:t>, </a:t>
            </a:r>
            <a:r>
              <a:rPr lang="tr-TR" sz="2400" i="1" dirty="0"/>
              <a:t>ilişkisel</a:t>
            </a:r>
            <a:r>
              <a:rPr lang="tr-TR" sz="2400" dirty="0"/>
              <a:t> veya </a:t>
            </a:r>
            <a:r>
              <a:rPr lang="tr-TR" sz="2400" i="1" dirty="0"/>
              <a:t>mantıksal işlemciler</a:t>
            </a:r>
            <a:r>
              <a:rPr lang="tr-TR" sz="2400" dirty="0"/>
              <a:t> olabilirler</a:t>
            </a:r>
            <a:r>
              <a:rPr lang="tr-TR" sz="2400" dirty="0" smtClean="0"/>
              <a:t>.</a:t>
            </a:r>
          </a:p>
          <a:p>
            <a:r>
              <a:rPr lang="tr-TR" sz="2100" b="1" dirty="0"/>
              <a:t>Sayısal işlemciler</a:t>
            </a:r>
            <a:r>
              <a:rPr lang="tr-TR" sz="2100" dirty="0"/>
              <a:t>, sayısal işlenenlere uygulanan işlemcilerdir. </a:t>
            </a:r>
            <a:r>
              <a:rPr lang="tr-TR" sz="2100" dirty="0" smtClean="0"/>
              <a:t>Kullanılan </a:t>
            </a:r>
            <a:r>
              <a:rPr lang="tr-TR" sz="2100" dirty="0"/>
              <a:t>semboller programlama dillerinde farklılık gösterebilmekle </a:t>
            </a:r>
            <a:r>
              <a:rPr lang="tr-TR" sz="2100" dirty="0" smtClean="0"/>
              <a:t>birlikte</a:t>
            </a:r>
            <a:r>
              <a:rPr lang="tr-TR" sz="2100" dirty="0"/>
              <a:t>, genel olarak üs alma, toplama, çıkarma, </a:t>
            </a:r>
            <a:r>
              <a:rPr lang="tr-TR" sz="2100" dirty="0" err="1"/>
              <a:t>mod</a:t>
            </a:r>
            <a:r>
              <a:rPr lang="tr-TR" sz="2100" dirty="0"/>
              <a:t>, çarpma, bölme </a:t>
            </a:r>
            <a:r>
              <a:rPr lang="tr-TR" sz="2100" dirty="0" smtClean="0"/>
              <a:t>gibi </a:t>
            </a:r>
            <a:r>
              <a:rPr lang="tr-TR" sz="2100" dirty="0"/>
              <a:t>işlemcilerdir</a:t>
            </a:r>
            <a:r>
              <a:rPr lang="tr-TR" sz="2100" dirty="0" smtClean="0"/>
              <a:t>.</a:t>
            </a:r>
          </a:p>
          <a:p>
            <a:r>
              <a:rPr lang="tr-TR" sz="2000" b="1" dirty="0"/>
              <a:t>İlişkisel işlemciler</a:t>
            </a:r>
            <a:r>
              <a:rPr lang="tr-TR" sz="2000" dirty="0"/>
              <a:t>, Bir ilişkisel işlemci, iki işleneninin değerlerini karşılaştırır ve eğer mantıksal (</a:t>
            </a:r>
            <a:r>
              <a:rPr lang="tr-TR" sz="2000" i="1" dirty="0" err="1"/>
              <a:t>Boolean</a:t>
            </a:r>
            <a:r>
              <a:rPr lang="tr-TR" sz="2000" dirty="0"/>
              <a:t>) tipi dilde tanımlı bir veri tipi ise mantıksal tipte bir sonuç oluşturur. </a:t>
            </a:r>
          </a:p>
          <a:p>
            <a:endParaRPr lang="tr-TR" sz="21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20</a:t>
            </a:fld>
            <a:endParaRPr lang="tr-TR"/>
          </a:p>
        </p:txBody>
      </p:sp>
    </p:spTree>
    <p:extLst>
      <p:ext uri="{BB962C8B-B14F-4D97-AF65-F5344CB8AC3E}">
        <p14:creationId xmlns:p14="http://schemas.microsoft.com/office/powerpoint/2010/main" val="2265537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9552" y="484632"/>
            <a:ext cx="7918648" cy="561811"/>
          </a:xfrm>
        </p:spPr>
        <p:txBody>
          <a:bodyPr>
            <a:noAutofit/>
          </a:bodyPr>
          <a:lstStyle/>
          <a:p>
            <a:r>
              <a:rPr lang="tr-TR" sz="3200" dirty="0" smtClean="0"/>
              <a:t>5.4</a:t>
            </a:r>
            <a:r>
              <a:rPr lang="tr-TR" sz="3200" dirty="0"/>
              <a:t>.2. Niteliğine Göre </a:t>
            </a:r>
            <a:r>
              <a:rPr lang="tr-TR" sz="3200" dirty="0" smtClean="0"/>
              <a:t>İşlemciler</a:t>
            </a:r>
            <a:endParaRPr lang="en-US" sz="3200" dirty="0"/>
          </a:p>
        </p:txBody>
      </p:sp>
      <p:sp>
        <p:nvSpPr>
          <p:cNvPr id="5" name="İçerik Yer Tutucusu 4"/>
          <p:cNvSpPr>
            <a:spLocks noGrp="1"/>
          </p:cNvSpPr>
          <p:nvPr>
            <p:ph idx="1"/>
          </p:nvPr>
        </p:nvSpPr>
        <p:spPr>
          <a:xfrm>
            <a:off x="179512" y="1046443"/>
            <a:ext cx="8712968" cy="4495800"/>
          </a:xfrm>
        </p:spPr>
        <p:txBody>
          <a:bodyPr>
            <a:noAutofit/>
          </a:bodyPr>
          <a:lstStyle/>
          <a:p>
            <a:r>
              <a:rPr lang="tr-TR" sz="2100" b="1" dirty="0"/>
              <a:t>Mantıksal </a:t>
            </a:r>
            <a:r>
              <a:rPr lang="tr-TR" sz="2100" b="1" dirty="0" smtClean="0"/>
              <a:t>İşlemciler</a:t>
            </a:r>
            <a:r>
              <a:rPr lang="tr-TR" sz="2100" dirty="0"/>
              <a:t>, sadece mantıksal (</a:t>
            </a:r>
            <a:r>
              <a:rPr lang="tr-TR" sz="2100" dirty="0" err="1"/>
              <a:t>Boolean</a:t>
            </a:r>
            <a:r>
              <a:rPr lang="tr-TR" sz="2100" dirty="0"/>
              <a:t>) işlenenleri alırlar ve </a:t>
            </a:r>
            <a:r>
              <a:rPr lang="tr-TR" sz="2100" dirty="0" smtClean="0"/>
              <a:t>mantıksal </a:t>
            </a:r>
            <a:r>
              <a:rPr lang="tr-TR" sz="2100" dirty="0"/>
              <a:t>değerler, DOĞRU ve YANLIŞ üretirler. </a:t>
            </a:r>
            <a:endParaRPr lang="tr-TR" sz="2100" dirty="0" smtClean="0"/>
          </a:p>
          <a:p>
            <a:pPr lvl="1"/>
            <a:r>
              <a:rPr lang="tr-TR" sz="2100" dirty="0" smtClean="0"/>
              <a:t>Mantıksal </a:t>
            </a:r>
            <a:r>
              <a:rPr lang="tr-TR" sz="2100" dirty="0"/>
              <a:t>işlemciler, </a:t>
            </a:r>
            <a:r>
              <a:rPr lang="tr-TR" sz="2100" b="1" dirty="0" smtClean="0"/>
              <a:t>AND-&amp; </a:t>
            </a:r>
            <a:r>
              <a:rPr lang="tr-TR" sz="2100" dirty="0"/>
              <a:t>(ve), </a:t>
            </a:r>
            <a:r>
              <a:rPr lang="tr-TR" sz="2100" b="1" dirty="0" smtClean="0"/>
              <a:t>OR-|</a:t>
            </a:r>
            <a:r>
              <a:rPr lang="tr-TR" sz="2100" dirty="0" smtClean="0"/>
              <a:t>(</a:t>
            </a:r>
            <a:r>
              <a:rPr lang="tr-TR" sz="2100" dirty="0"/>
              <a:t>veya), </a:t>
            </a:r>
            <a:r>
              <a:rPr lang="tr-TR" sz="2100" b="1" dirty="0" smtClean="0"/>
              <a:t>NOT-~</a:t>
            </a:r>
            <a:r>
              <a:rPr lang="tr-TR" sz="2100" dirty="0" smtClean="0"/>
              <a:t> </a:t>
            </a:r>
            <a:r>
              <a:rPr lang="tr-TR" sz="2100" dirty="0"/>
              <a:t>(değil</a:t>
            </a:r>
            <a:r>
              <a:rPr lang="tr-TR" sz="2100" dirty="0" smtClean="0"/>
              <a:t>), </a:t>
            </a:r>
            <a:r>
              <a:rPr lang="tr-TR" sz="2100" b="1" dirty="0" smtClean="0"/>
              <a:t>XOR-^ </a:t>
            </a:r>
            <a:r>
              <a:rPr lang="tr-TR" sz="2100" dirty="0" smtClean="0"/>
              <a:t>(</a:t>
            </a:r>
            <a:r>
              <a:rPr lang="tr-TR" sz="2100" dirty="0"/>
              <a:t>dışlayan </a:t>
            </a:r>
            <a:r>
              <a:rPr lang="tr-TR" sz="2100" dirty="0" smtClean="0"/>
              <a:t>veya– aynı ise 0, farklı ise 1) </a:t>
            </a:r>
            <a:r>
              <a:rPr lang="tr-TR" sz="2100" dirty="0"/>
              <a:t>gibi </a:t>
            </a:r>
            <a:r>
              <a:rPr lang="tr-TR" sz="2100" dirty="0" smtClean="0"/>
              <a:t>işlemleri </a:t>
            </a:r>
            <a:r>
              <a:rPr lang="tr-TR" sz="2100" dirty="0"/>
              <a:t>de içerebilirler. Mantıksal işlemcilerde öncelik sıralaması genellikle </a:t>
            </a:r>
            <a:r>
              <a:rPr lang="tr-TR" sz="2100" dirty="0" smtClean="0"/>
              <a:t>NOT</a:t>
            </a:r>
            <a:r>
              <a:rPr lang="tr-TR" sz="2100" dirty="0"/>
              <a:t>, AND ve OR şeklindedir</a:t>
            </a:r>
            <a:r>
              <a:rPr lang="tr-TR" sz="2100" dirty="0" smtClean="0"/>
              <a:t>.</a:t>
            </a:r>
          </a:p>
          <a:p>
            <a:pPr lvl="1"/>
            <a:r>
              <a:rPr lang="tr-TR" sz="2100" dirty="0" smtClean="0"/>
              <a:t> İlişkisel işlemcilerin önceliği, her zaman sayısal işlemcilerden düşüktür.</a:t>
            </a:r>
          </a:p>
          <a:p>
            <a:pPr lvl="1"/>
            <a:endParaRPr lang="tr-TR" sz="2100" dirty="0"/>
          </a:p>
          <a:p>
            <a:pPr lvl="1"/>
            <a:endParaRPr lang="tr-TR" sz="2100" dirty="0" smtClean="0"/>
          </a:p>
          <a:p>
            <a:pPr lvl="1"/>
            <a:endParaRPr lang="tr-TR" sz="2100" dirty="0"/>
          </a:p>
          <a:p>
            <a:pPr lvl="1"/>
            <a:endParaRPr lang="tr-TR" sz="2100" dirty="0" smtClean="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21</a:t>
            </a:fld>
            <a:endParaRPr lang="tr-T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471" y="3519950"/>
            <a:ext cx="5328592" cy="1001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44" y="4581128"/>
            <a:ext cx="5361557" cy="1218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ikdörtgen 1"/>
          <p:cNvSpPr/>
          <p:nvPr/>
        </p:nvSpPr>
        <p:spPr>
          <a:xfrm>
            <a:off x="5901503" y="3505844"/>
            <a:ext cx="2527526" cy="2031325"/>
          </a:xfrm>
          <a:prstGeom prst="rect">
            <a:avLst/>
          </a:prstGeom>
        </p:spPr>
        <p:txBody>
          <a:bodyPr wrap="square">
            <a:spAutoFit/>
          </a:bodyPr>
          <a:lstStyle/>
          <a:p>
            <a:pPr lvl="1"/>
            <a:r>
              <a:rPr lang="tr-TR" dirty="0"/>
              <a:t>Diğer dillerden farklı olarak </a:t>
            </a:r>
            <a:r>
              <a:rPr lang="tr-TR" dirty="0" err="1"/>
              <a:t>Pascal'da</a:t>
            </a:r>
            <a:r>
              <a:rPr lang="tr-TR" dirty="0"/>
              <a:t>, mantıksal işlemcilerin önceliği, ilişkisel işlemcilerden yüksektir.</a:t>
            </a:r>
            <a:endParaRPr lang="tr-TR" dirty="0"/>
          </a:p>
        </p:txBody>
      </p:sp>
    </p:spTree>
    <p:extLst>
      <p:ext uri="{BB962C8B-B14F-4D97-AF65-F5344CB8AC3E}">
        <p14:creationId xmlns:p14="http://schemas.microsoft.com/office/powerpoint/2010/main" val="3702362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5.4</a:t>
            </a:r>
            <a:r>
              <a:rPr lang="tr-TR" sz="3600" dirty="0"/>
              <a:t>.3. İşlemci </a:t>
            </a:r>
            <a:r>
              <a:rPr lang="tr-TR" sz="3600" dirty="0" smtClean="0"/>
              <a:t>Yükleme</a:t>
            </a:r>
            <a:endParaRPr lang="en-US" sz="3600" dirty="0"/>
          </a:p>
        </p:txBody>
      </p:sp>
      <p:sp>
        <p:nvSpPr>
          <p:cNvPr id="6" name="İçerik Yer Tutucusu 5"/>
          <p:cNvSpPr>
            <a:spLocks noGrp="1"/>
          </p:cNvSpPr>
          <p:nvPr>
            <p:ph idx="1"/>
          </p:nvPr>
        </p:nvSpPr>
        <p:spPr>
          <a:xfrm>
            <a:off x="612648" y="1600200"/>
            <a:ext cx="8153400" cy="3340968"/>
          </a:xfrm>
        </p:spPr>
        <p:txBody>
          <a:bodyPr>
            <a:normAutofit fontScale="92500"/>
          </a:bodyPr>
          <a:lstStyle/>
          <a:p>
            <a:r>
              <a:rPr lang="tr-TR" sz="2200" dirty="0"/>
              <a:t>İşlemcilerin anlamlarının, işlenenlerin sayısına ve tipine bağlı olarak belirlenmesine </a:t>
            </a:r>
            <a:r>
              <a:rPr lang="tr-TR" sz="2200" b="1" dirty="0"/>
              <a:t>işlemci yüklemesi</a:t>
            </a:r>
            <a:r>
              <a:rPr lang="tr-TR" sz="2200" dirty="0"/>
              <a:t> (</a:t>
            </a:r>
            <a:r>
              <a:rPr lang="tr-TR" sz="2200" i="1" dirty="0" err="1"/>
              <a:t>operator</a:t>
            </a:r>
            <a:r>
              <a:rPr lang="tr-TR" sz="2200" i="1" dirty="0"/>
              <a:t> </a:t>
            </a:r>
            <a:r>
              <a:rPr lang="tr-TR" sz="2200" i="1" dirty="0" err="1"/>
              <a:t>overloading</a:t>
            </a:r>
            <a:r>
              <a:rPr lang="tr-TR" sz="2200" dirty="0"/>
              <a:t>) denir. </a:t>
            </a:r>
            <a:endParaRPr lang="tr-TR" sz="2200" dirty="0" smtClean="0"/>
          </a:p>
          <a:p>
            <a:pPr lvl="2"/>
            <a:r>
              <a:rPr lang="tr-TR" sz="2200" dirty="0"/>
              <a:t>Sayısal işlemciler, programlama dillerinde sıklıkla birden çok anlamda kullanılırlar. Örneğin "+", hem tamsayı hem de kayan-noktalı toplama için kullanılır ve bazı dillerde, sayısal işlemlere ek olarak karakter dizgilerin birleştirilmesi için de kullanılır. İşlemci yüklemelerinde, "+" da olduğu gibi, benzer anlamlarda olmayabilir.</a:t>
            </a:r>
          </a:p>
          <a:p>
            <a:pPr lvl="2"/>
            <a:r>
              <a:rPr lang="tr-TR" sz="2200" dirty="0" smtClean="0"/>
              <a:t>Bir diğer örnek olan '-' işlemcisi, hem bir sayısal değerin negatif olduğunu belirtmek için tekli işlemci olarak, hem de ikili bir işlemci olan sayısal çıkarma işlemini göstermek için kullanılır. </a:t>
            </a:r>
            <a:endParaRPr lang="tr-TR" sz="2200"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22</a:t>
            </a:fld>
            <a:endParaRPr lang="tr-T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4941168"/>
            <a:ext cx="4210599" cy="1568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053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66700" y="332656"/>
            <a:ext cx="7772400" cy="424088"/>
          </a:xfrm>
        </p:spPr>
        <p:txBody>
          <a:bodyPr>
            <a:noAutofit/>
          </a:bodyPr>
          <a:lstStyle/>
          <a:p>
            <a:r>
              <a:rPr lang="tr-TR" sz="3600" dirty="0" smtClean="0"/>
              <a:t>5.5. İfadeler</a:t>
            </a:r>
            <a:endParaRPr lang="en-US" sz="3600" dirty="0"/>
          </a:p>
        </p:txBody>
      </p:sp>
      <p:sp>
        <p:nvSpPr>
          <p:cNvPr id="6" name="İçerik Yer Tutucusu 5"/>
          <p:cNvSpPr>
            <a:spLocks noGrp="1"/>
          </p:cNvSpPr>
          <p:nvPr>
            <p:ph idx="1"/>
          </p:nvPr>
        </p:nvSpPr>
        <p:spPr>
          <a:xfrm>
            <a:off x="258867" y="868999"/>
            <a:ext cx="7772400" cy="4050792"/>
          </a:xfrm>
        </p:spPr>
        <p:txBody>
          <a:bodyPr>
            <a:normAutofit/>
          </a:bodyPr>
          <a:lstStyle/>
          <a:p>
            <a:r>
              <a:rPr lang="tr-TR" sz="2000" b="1" dirty="0"/>
              <a:t>İfadeler</a:t>
            </a:r>
            <a:r>
              <a:rPr lang="tr-TR" sz="2000" dirty="0"/>
              <a:t>, yeni değerler oluşturmak için değerleri ve işlemcileri birleştirmeye yarayan </a:t>
            </a:r>
            <a:r>
              <a:rPr lang="tr-TR" sz="2000" dirty="0" smtClean="0"/>
              <a:t>sözdizimsel </a:t>
            </a:r>
            <a:r>
              <a:rPr lang="tr-TR" sz="2000" dirty="0"/>
              <a:t>yapılardır. </a:t>
            </a:r>
            <a:endParaRPr lang="tr-TR" sz="2000" dirty="0" smtClean="0"/>
          </a:p>
          <a:p>
            <a:pPr lvl="1"/>
            <a:r>
              <a:rPr lang="tr-TR" sz="2000" dirty="0"/>
              <a:t>Bir </a:t>
            </a:r>
            <a:r>
              <a:rPr lang="tr-TR" sz="2000" dirty="0" smtClean="0"/>
              <a:t>ifade; </a:t>
            </a:r>
            <a:r>
              <a:rPr lang="tr-TR" sz="2000" dirty="0"/>
              <a:t>bir sabit, bir değişken, </a:t>
            </a:r>
            <a:r>
              <a:rPr lang="tr-TR" sz="2000" dirty="0" smtClean="0"/>
              <a:t>parantezler, bir </a:t>
            </a:r>
            <a:r>
              <a:rPr lang="tr-TR" sz="2000" dirty="0"/>
              <a:t>değer döndüren bir fonksiyon çağrımı veya bir işlemciden oluşabilir. </a:t>
            </a:r>
            <a:endParaRPr lang="tr-TR" sz="2000" dirty="0" smtClean="0"/>
          </a:p>
          <a:p>
            <a:pPr lvl="1"/>
            <a:r>
              <a:rPr lang="tr-TR" sz="2000" dirty="0"/>
              <a:t>Sayısal ifadeler, programlarda atama deyimlerinde, altprogram parametrelerinde vb. birçok deyimde, mantıksal ifadeler ve ilişkisel </a:t>
            </a:r>
            <a:r>
              <a:rPr lang="tr-TR" sz="2000" dirty="0" smtClean="0"/>
              <a:t>ifadeler ise </a:t>
            </a:r>
            <a:r>
              <a:rPr lang="tr-TR" sz="2000" dirty="0"/>
              <a:t>özellikle seçimli deyimlerde olmak üzere birçok deyimde yer alabilir.</a:t>
            </a:r>
          </a:p>
          <a:p>
            <a:pPr lvl="1"/>
            <a:endParaRPr lang="tr-TR" sz="2000" dirty="0"/>
          </a:p>
          <a:p>
            <a:endParaRPr lang="tr-TR" sz="2000"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23</a:t>
            </a:fld>
            <a:endParaRPr lang="tr-TR"/>
          </a:p>
        </p:txBody>
      </p:sp>
      <p:pic>
        <p:nvPicPr>
          <p:cNvPr id="7"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2339752" y="4711891"/>
            <a:ext cx="4169850" cy="110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43365" y="3429000"/>
            <a:ext cx="4184280" cy="1046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627645" y="3456589"/>
            <a:ext cx="4184279" cy="102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440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normAutofit/>
          </a:bodyPr>
          <a:lstStyle/>
          <a:p>
            <a:pPr eaLnBrk="1" hangingPunct="1"/>
            <a:r>
              <a:rPr lang="tr-TR" smtClean="0"/>
              <a:t>Şartlı İfadeler</a:t>
            </a:r>
            <a:endParaRPr lang="en-US" smtClean="0"/>
          </a:p>
          <a:p>
            <a:pPr lvl="1" eaLnBrk="1" hangingPunct="1"/>
            <a:r>
              <a:rPr lang="en-US" smtClean="0"/>
              <a:t>C-</a:t>
            </a:r>
            <a:r>
              <a:rPr lang="tr-TR" smtClean="0"/>
              <a:t>tabanlı diller</a:t>
            </a:r>
            <a:r>
              <a:rPr lang="en-US" smtClean="0"/>
              <a:t> (</a:t>
            </a:r>
            <a:r>
              <a:rPr lang="tr-TR" smtClean="0"/>
              <a:t>ör</a:t>
            </a:r>
            <a:r>
              <a:rPr lang="en-US" smtClean="0"/>
              <a:t>., C, C++)</a:t>
            </a:r>
          </a:p>
          <a:p>
            <a:pPr lvl="1" eaLnBrk="1" hangingPunct="1"/>
            <a:r>
              <a:rPr lang="tr-TR" smtClean="0"/>
              <a:t>Bir örnek</a:t>
            </a:r>
            <a:r>
              <a:rPr lang="en-US" smtClean="0"/>
              <a:t>:</a:t>
            </a:r>
          </a:p>
          <a:p>
            <a:pPr eaLnBrk="1" hangingPunct="1">
              <a:buFontTx/>
              <a:buNone/>
            </a:pPr>
            <a:r>
              <a:rPr lang="en-US" sz="2000" b="1" smtClean="0">
                <a:latin typeface="Courier New" pitchFamily="49" charset="0"/>
              </a:rPr>
              <a:t>		</a:t>
            </a:r>
            <a:r>
              <a:rPr lang="en-US" sz="1800" b="1" smtClean="0">
                <a:latin typeface="Courier New" pitchFamily="49" charset="0"/>
              </a:rPr>
              <a:t>average = (count == 0)? 0 : sum / count</a:t>
            </a:r>
          </a:p>
          <a:p>
            <a:pPr eaLnBrk="1" hangingPunct="1">
              <a:buFontTx/>
              <a:buNone/>
            </a:pPr>
            <a:endParaRPr lang="en-US" smtClean="0"/>
          </a:p>
          <a:p>
            <a:pPr lvl="1" eaLnBrk="1" hangingPunct="1"/>
            <a:r>
              <a:rPr lang="tr-TR" smtClean="0"/>
              <a:t>Aşağıdakine eş değerdir</a:t>
            </a:r>
            <a:r>
              <a:rPr lang="en-US" smtClean="0"/>
              <a:t>:</a:t>
            </a:r>
            <a:endParaRPr lang="en-US" sz="1800" b="1" smtClean="0">
              <a:latin typeface="Courier New" pitchFamily="49" charset="0"/>
            </a:endParaRPr>
          </a:p>
          <a:p>
            <a:pPr lvl="1" eaLnBrk="1" hangingPunct="1">
              <a:buFontTx/>
              <a:buNone/>
            </a:pPr>
            <a:r>
              <a:rPr lang="en-US" sz="1800" b="1" smtClean="0">
                <a:latin typeface="Courier New" pitchFamily="49" charset="0"/>
              </a:rPr>
              <a:t>		if (count == 0) </a:t>
            </a:r>
          </a:p>
          <a:p>
            <a:pPr lvl="1" eaLnBrk="1" hangingPunct="1">
              <a:buFontTx/>
              <a:buNone/>
            </a:pPr>
            <a:r>
              <a:rPr lang="en-US" sz="1800" b="1" smtClean="0">
                <a:latin typeface="Courier New" pitchFamily="49" charset="0"/>
              </a:rPr>
              <a:t>      average = 0</a:t>
            </a:r>
          </a:p>
          <a:p>
            <a:pPr lvl="1" eaLnBrk="1" hangingPunct="1">
              <a:buFontTx/>
              <a:buNone/>
            </a:pPr>
            <a:r>
              <a:rPr lang="en-US" sz="1800" b="1" smtClean="0">
                <a:latin typeface="Courier New" pitchFamily="49" charset="0"/>
              </a:rPr>
              <a:t>		else </a:t>
            </a:r>
          </a:p>
          <a:p>
            <a:pPr lvl="1" eaLnBrk="1" hangingPunct="1">
              <a:buFontTx/>
              <a:buNone/>
            </a:pPr>
            <a:r>
              <a:rPr lang="en-US" sz="1800" b="1" smtClean="0">
                <a:latin typeface="Courier New" pitchFamily="49" charset="0"/>
              </a:rPr>
              <a:t>      average = sum /count</a:t>
            </a:r>
          </a:p>
          <a:p>
            <a:pPr eaLnBrk="1" hangingPunct="1">
              <a:buFontTx/>
              <a:buNone/>
            </a:pPr>
            <a:r>
              <a:rPr lang="en-US" sz="2000" b="1" smtClean="0">
                <a:latin typeface="Courier New" pitchFamily="49" charset="0"/>
              </a:rPr>
              <a:t>			</a:t>
            </a:r>
          </a:p>
        </p:txBody>
      </p:sp>
      <p:sp>
        <p:nvSpPr>
          <p:cNvPr id="12292" name="Rectangle 2"/>
          <p:cNvSpPr>
            <a:spLocks noGrp="1" noChangeArrowheads="1"/>
          </p:cNvSpPr>
          <p:nvPr>
            <p:ph type="title"/>
          </p:nvPr>
        </p:nvSpPr>
        <p:spPr>
          <a:xfrm>
            <a:off x="609600" y="228600"/>
            <a:ext cx="8153400" cy="1143000"/>
          </a:xfrm>
        </p:spPr>
        <p:txBody>
          <a:bodyPr/>
          <a:lstStyle/>
          <a:p>
            <a:r>
              <a:rPr lang="tr-TR" sz="3200" dirty="0" smtClean="0"/>
              <a:t>5.5. İfadeler</a:t>
            </a:r>
            <a:endParaRPr lang="en-US" sz="32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a:xfrm>
            <a:off x="527765" y="1052736"/>
            <a:ext cx="8317070" cy="5043510"/>
          </a:xfrm>
        </p:spPr>
        <p:txBody>
          <a:bodyPr>
            <a:normAutofit fontScale="92500" lnSpcReduction="20000"/>
          </a:bodyPr>
          <a:lstStyle/>
          <a:p>
            <a:pPr eaLnBrk="1" hangingPunct="1"/>
            <a:r>
              <a:rPr lang="tr-TR" sz="2600" b="1" dirty="0" smtClean="0"/>
              <a:t>Fonksiyonel Yan Etkiler</a:t>
            </a:r>
            <a:endParaRPr lang="tr-TR" sz="2600" b="1" dirty="0" smtClean="0">
              <a:solidFill>
                <a:schemeClr val="tx2"/>
              </a:solidFill>
            </a:endParaRPr>
          </a:p>
          <a:p>
            <a:pPr eaLnBrk="1" hangingPunct="1"/>
            <a:r>
              <a:rPr lang="tr-TR" sz="2600" dirty="0" smtClean="0"/>
              <a:t>Bir fonksiyon iki yönlü bir parametreyi veya lokal olmayan bir değişkeni değiştirdiğinde meydana gelir.</a:t>
            </a:r>
            <a:endParaRPr lang="en-US" sz="2600" dirty="0" smtClean="0"/>
          </a:p>
          <a:p>
            <a:pPr eaLnBrk="1" hangingPunct="1"/>
            <a:r>
              <a:rPr lang="tr-TR" sz="2600" dirty="0" smtClean="0"/>
              <a:t>Örnek</a:t>
            </a:r>
            <a:r>
              <a:rPr lang="en-US" sz="2600" dirty="0" smtClean="0"/>
              <a:t>: </a:t>
            </a:r>
          </a:p>
          <a:p>
            <a:pPr lvl="1" eaLnBrk="1" hangingPunct="1"/>
            <a:r>
              <a:rPr lang="tr-TR" sz="2400" dirty="0" smtClean="0"/>
              <a:t>Bir ifadede çağrılmış bir fonksiyon ifadenin başka bir </a:t>
            </a:r>
            <a:r>
              <a:rPr lang="tr-TR" sz="2400" dirty="0" err="1" smtClean="0"/>
              <a:t>operantını</a:t>
            </a:r>
            <a:r>
              <a:rPr lang="tr-TR" sz="2400" dirty="0" smtClean="0"/>
              <a:t> değiştirdiğinde ortaya çıkar;</a:t>
            </a:r>
            <a:r>
              <a:rPr lang="en-US" sz="2400" dirty="0" smtClean="0"/>
              <a:t> </a:t>
            </a:r>
            <a:r>
              <a:rPr lang="tr-TR" sz="2400" dirty="0" smtClean="0"/>
              <a:t>bir parametre değişim örneği:</a:t>
            </a:r>
          </a:p>
          <a:p>
            <a:pPr lvl="1" eaLnBrk="1" hangingPunct="1"/>
            <a:endParaRPr lang="tr-TR" sz="2400" dirty="0" smtClean="0"/>
          </a:p>
          <a:p>
            <a:pPr>
              <a:buNone/>
            </a:pPr>
            <a:r>
              <a:rPr lang="tr-TR" sz="3200" dirty="0" smtClean="0"/>
              <a:t>	</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int</a:t>
            </a:r>
            <a:r>
              <a:rPr lang="tr-TR" sz="2100" dirty="0" smtClean="0">
                <a:latin typeface="Courier New" pitchFamily="49" charset="0"/>
                <a:cs typeface="Courier New" pitchFamily="49" charset="0"/>
              </a:rPr>
              <a:t> *u)</a:t>
            </a:r>
          </a:p>
          <a:p>
            <a:pPr>
              <a:buNone/>
            </a:pPr>
            <a:r>
              <a:rPr lang="tr-TR" sz="2100" dirty="0" smtClean="0">
                <a:latin typeface="Courier New" pitchFamily="49" charset="0"/>
                <a:cs typeface="Courier New" pitchFamily="49" charset="0"/>
              </a:rPr>
              <a:t>		{ 	*u = *u/2;</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return</a:t>
            </a:r>
            <a:r>
              <a:rPr lang="tr-TR" sz="2100" dirty="0" smtClean="0">
                <a:latin typeface="Courier New" pitchFamily="49" charset="0"/>
                <a:cs typeface="Courier New" pitchFamily="49" charset="0"/>
              </a:rPr>
              <a:t> *u; } 	</a:t>
            </a:r>
          </a:p>
          <a:p>
            <a:pPr lvl="1" eaLnBrk="1" hangingPunct="1">
              <a:buNone/>
            </a:pPr>
            <a:r>
              <a:rPr lang="en-US" sz="2100" dirty="0" smtClean="0">
                <a:latin typeface="Courier New" pitchFamily="49" charset="0"/>
                <a:cs typeface="Courier New" pitchFamily="49" charset="0"/>
              </a:rPr>
              <a:t>a = 10;</a:t>
            </a:r>
          </a:p>
          <a:p>
            <a:pPr>
              <a:buNone/>
            </a:pPr>
            <a:r>
              <a:rPr lang="en-US" sz="2100" dirty="0" smtClean="0">
                <a:latin typeface="Courier New" pitchFamily="49" charset="0"/>
                <a:cs typeface="Courier New" pitchFamily="49" charset="0"/>
              </a:rPr>
              <a:t> 	b = a + fun(&amp;a);</a:t>
            </a:r>
            <a:r>
              <a:rPr lang="en-US" sz="2100" b="1" dirty="0" smtClean="0">
                <a:latin typeface="Courier New" pitchFamily="49" charset="0"/>
                <a:cs typeface="Courier New" pitchFamily="49" charset="0"/>
              </a:rPr>
              <a:t> </a:t>
            </a:r>
            <a:r>
              <a:rPr lang="en-US"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fun</a:t>
            </a:r>
            <a:r>
              <a:rPr lang="tr-TR" sz="2100" dirty="0" smtClean="0">
                <a:latin typeface="Courier New" pitchFamily="49" charset="0"/>
                <a:cs typeface="Courier New" pitchFamily="49" charset="0"/>
              </a:rPr>
              <a:t>, parametresini değiştiriyor</a:t>
            </a:r>
            <a:r>
              <a:rPr lang="en-US" sz="2100" dirty="0" smtClean="0">
                <a:latin typeface="Courier New" pitchFamily="49" charset="0"/>
                <a:cs typeface="Courier New" pitchFamily="49" charset="0"/>
              </a:rPr>
              <a:t> */</a:t>
            </a:r>
            <a:endParaRPr lang="en-US" sz="2100" b="1" dirty="0" smtClean="0">
              <a:latin typeface="Courier New" pitchFamily="49" charset="0"/>
              <a:cs typeface="Courier New" pitchFamily="49" charset="0"/>
            </a:endParaRPr>
          </a:p>
          <a:p>
            <a:pPr eaLnBrk="1" hangingPunct="1">
              <a:buFontTx/>
              <a:buNone/>
            </a:pPr>
            <a:r>
              <a:rPr lang="en-US" sz="2400" b="1" dirty="0" smtClean="0">
                <a:latin typeface="Courier New" pitchFamily="49" charset="0"/>
              </a:rPr>
              <a:t>    </a:t>
            </a:r>
          </a:p>
        </p:txBody>
      </p:sp>
      <p:sp>
        <p:nvSpPr>
          <p:cNvPr id="14340" name="Rectangle 2"/>
          <p:cNvSpPr>
            <a:spLocks noGrp="1" noChangeArrowheads="1"/>
          </p:cNvSpPr>
          <p:nvPr>
            <p:ph type="title"/>
          </p:nvPr>
        </p:nvSpPr>
        <p:spPr>
          <a:xfrm>
            <a:off x="609600" y="152400"/>
            <a:ext cx="8153400" cy="1143000"/>
          </a:xfrm>
        </p:spPr>
        <p:txBody>
          <a:bodyPr/>
          <a:lstStyle/>
          <a:p>
            <a:r>
              <a:rPr lang="tr-TR" sz="3200" dirty="0" smtClean="0"/>
              <a:t>5.5. İfadeler</a:t>
            </a:r>
            <a:endParaRPr lang="en-US" sz="32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idx="1"/>
          </p:nvPr>
        </p:nvSpPr>
        <p:spPr/>
        <p:txBody>
          <a:bodyPr>
            <a:noAutofit/>
          </a:bodyPr>
          <a:lstStyle/>
          <a:p>
            <a:pPr marL="533400" indent="-533400"/>
            <a:r>
              <a:rPr lang="tr-TR" sz="2400" b="1" dirty="0" smtClean="0">
                <a:solidFill>
                  <a:srgbClr val="FF0000"/>
                </a:solidFill>
              </a:rPr>
              <a:t>Fonksiyonel Yan Etkiler Problemi için 2 muhtemel çözüm:</a:t>
            </a:r>
            <a:endParaRPr lang="en-US" sz="2400" b="1" dirty="0" smtClean="0">
              <a:solidFill>
                <a:srgbClr val="FF0000"/>
              </a:solidFill>
            </a:endParaRPr>
          </a:p>
          <a:p>
            <a:pPr marL="914400" lvl="1" indent="-457200" eaLnBrk="1" hangingPunct="1">
              <a:buFontTx/>
              <a:buAutoNum type="arabicPeriod"/>
            </a:pPr>
            <a:r>
              <a:rPr lang="tr-TR" sz="2000" dirty="0" smtClean="0"/>
              <a:t>Fonksiyonel yan etkileri iptal etmek için dil tanımlaması yapılır</a:t>
            </a:r>
            <a:endParaRPr lang="en-US" sz="2000" dirty="0" smtClean="0"/>
          </a:p>
          <a:p>
            <a:pPr marL="1314450" lvl="2" indent="-400050" eaLnBrk="1" hangingPunct="1"/>
            <a:r>
              <a:rPr lang="tr-TR" sz="1800" dirty="0" smtClean="0"/>
              <a:t>Fonksiyonlarda 2 yönlü parametre olmayacak</a:t>
            </a:r>
            <a:endParaRPr lang="en-US" sz="1800" dirty="0" smtClean="0"/>
          </a:p>
          <a:p>
            <a:pPr marL="1314450" lvl="2" indent="-400050" eaLnBrk="1" hangingPunct="1"/>
            <a:r>
              <a:rPr lang="tr-TR" sz="1800" dirty="0" smtClean="0"/>
              <a:t>Fonksiyonlarda global değişken olmayacak</a:t>
            </a:r>
            <a:endParaRPr lang="en-US" sz="1800" dirty="0" smtClean="0"/>
          </a:p>
          <a:p>
            <a:pPr marL="1314450" lvl="2" indent="-400050" eaLnBrk="1" hangingPunct="1"/>
            <a:r>
              <a:rPr lang="tr-TR" sz="1800" b="1" dirty="0" smtClean="0"/>
              <a:t>Avantajı</a:t>
            </a:r>
            <a:r>
              <a:rPr lang="en-US" sz="1800" b="1" dirty="0" smtClean="0"/>
              <a:t>:</a:t>
            </a:r>
            <a:r>
              <a:rPr lang="en-US" sz="1800" dirty="0" smtClean="0"/>
              <a:t> </a:t>
            </a:r>
            <a:r>
              <a:rPr lang="tr-TR" sz="1800" dirty="0" smtClean="0"/>
              <a:t> Çalışması</a:t>
            </a:r>
            <a:endParaRPr lang="en-US" sz="1800" dirty="0" smtClean="0"/>
          </a:p>
          <a:p>
            <a:pPr marL="1314450" lvl="2" indent="-400050" eaLnBrk="1" hangingPunct="1"/>
            <a:r>
              <a:rPr lang="tr-TR" sz="1800" b="1" dirty="0" smtClean="0"/>
              <a:t>Dezavantajı</a:t>
            </a:r>
            <a:r>
              <a:rPr lang="en-US" sz="1800" b="1" dirty="0" smtClean="0"/>
              <a:t>:</a:t>
            </a:r>
            <a:r>
              <a:rPr lang="en-US" sz="1800" dirty="0" smtClean="0"/>
              <a:t> </a:t>
            </a:r>
            <a:r>
              <a:rPr lang="tr-TR" sz="1800" dirty="0" smtClean="0"/>
              <a:t>Tek yönlü parametrelerin kararlılığı ve global değişkenlerin olmayışı (fonksiyonların birden çok değer döndürmeleri ihtiyacından dolayı pratik değil)</a:t>
            </a:r>
            <a:endParaRPr lang="en-US" sz="1800" dirty="0" smtClean="0"/>
          </a:p>
          <a:p>
            <a:pPr marL="914400" lvl="1" indent="-457200" eaLnBrk="1" hangingPunct="1">
              <a:buFontTx/>
              <a:buAutoNum type="arabicPeriod"/>
            </a:pPr>
            <a:r>
              <a:rPr lang="tr-TR" sz="2000" dirty="0" err="1" smtClean="0"/>
              <a:t>Operantların</a:t>
            </a:r>
            <a:r>
              <a:rPr lang="tr-TR" sz="2000" dirty="0" smtClean="0"/>
              <a:t> işlem sırasını belirlemek için dil tanımlaması yapılır</a:t>
            </a:r>
            <a:endParaRPr lang="en-US" sz="2000" dirty="0" smtClean="0"/>
          </a:p>
          <a:p>
            <a:pPr marL="1314450" lvl="2" indent="-400050" eaLnBrk="1" hangingPunct="1"/>
            <a:r>
              <a:rPr lang="tr-TR" sz="1800" b="1" dirty="0" smtClean="0"/>
              <a:t>Dezavantajı </a:t>
            </a:r>
            <a:r>
              <a:rPr lang="en-US" sz="1800" dirty="0" smtClean="0"/>
              <a:t>: </a:t>
            </a:r>
            <a:r>
              <a:rPr lang="tr-TR" sz="1800" dirty="0" smtClean="0"/>
              <a:t>Bazı derleyicilerin optimizasyonunu sınırlar</a:t>
            </a:r>
            <a:endParaRPr lang="en-US" sz="1800" dirty="0" smtClean="0"/>
          </a:p>
          <a:p>
            <a:pPr marL="1314450" lvl="2" indent="-400050" eaLnBrk="1" hangingPunct="1"/>
            <a:r>
              <a:rPr lang="en-US" sz="1800" dirty="0" smtClean="0"/>
              <a:t>Java </a:t>
            </a:r>
            <a:r>
              <a:rPr lang="tr-TR" sz="1800" dirty="0" err="1" smtClean="0"/>
              <a:t>operantların</a:t>
            </a:r>
            <a:r>
              <a:rPr lang="tr-TR" sz="1800" dirty="0" smtClean="0"/>
              <a:t> soldan sağa işlenmesine izin verdiğinden bu problem oluşmaz.</a:t>
            </a:r>
            <a:endParaRPr lang="en-US" sz="1800" dirty="0" smtClean="0"/>
          </a:p>
        </p:txBody>
      </p:sp>
      <p:sp>
        <p:nvSpPr>
          <p:cNvPr id="15364"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a:xfrm>
            <a:off x="609600" y="1609748"/>
            <a:ext cx="8153400" cy="5105400"/>
          </a:xfrm>
        </p:spPr>
        <p:txBody>
          <a:bodyPr/>
          <a:lstStyle/>
          <a:p>
            <a:pPr eaLnBrk="1" hangingPunct="1"/>
            <a:r>
              <a:rPr lang="tr-TR" dirty="0" smtClean="0">
                <a:solidFill>
                  <a:srgbClr val="FF0000"/>
                </a:solidFill>
              </a:rPr>
              <a:t>İlişkisel İfadeler</a:t>
            </a:r>
            <a:endParaRPr lang="en-US" dirty="0" smtClean="0">
              <a:solidFill>
                <a:srgbClr val="FF0000"/>
              </a:solidFill>
            </a:endParaRPr>
          </a:p>
          <a:p>
            <a:pPr lvl="1" eaLnBrk="1" hangingPunct="1"/>
            <a:r>
              <a:rPr lang="tr-TR" dirty="0" smtClean="0"/>
              <a:t>İlişkisel operatörler ve çeşitli tipteki </a:t>
            </a:r>
            <a:r>
              <a:rPr lang="tr-TR" dirty="0" err="1" smtClean="0"/>
              <a:t>operantların</a:t>
            </a:r>
            <a:r>
              <a:rPr lang="tr-TR" dirty="0" smtClean="0"/>
              <a:t> kullanımı</a:t>
            </a:r>
            <a:endParaRPr lang="en-US" dirty="0" smtClean="0"/>
          </a:p>
          <a:p>
            <a:pPr lvl="1" eaLnBrk="1" hangingPunct="1"/>
            <a:r>
              <a:rPr lang="tr-TR" dirty="0" smtClean="0"/>
              <a:t>Bazı mantıksal işaretlerin ölçümü</a:t>
            </a:r>
            <a:r>
              <a:rPr lang="en-US" dirty="0" smtClean="0"/>
              <a:t> </a:t>
            </a:r>
            <a:endParaRPr lang="tr-TR" dirty="0" smtClean="0"/>
          </a:p>
          <a:p>
            <a:pPr lvl="1" eaLnBrk="1" hangingPunct="1"/>
            <a:r>
              <a:rPr lang="tr-TR" dirty="0" smtClean="0"/>
              <a:t>Operatör sembolleri dillere göre değişiklik gösterir.</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a:t>
            </a:r>
            <a:r>
              <a:rPr lang="en-US" dirty="0" smtClean="0"/>
              <a:t>, </a:t>
            </a:r>
            <a:r>
              <a:rPr lang="en-US" dirty="0" smtClean="0">
                <a:latin typeface="Courier New" pitchFamily="49" charset="0"/>
              </a:rPr>
              <a:t>.NE.</a:t>
            </a:r>
            <a:r>
              <a:rPr lang="en-US" dirty="0" smtClean="0"/>
              <a:t>, </a:t>
            </a:r>
            <a:r>
              <a:rPr lang="en-US" dirty="0" smtClean="0">
                <a:latin typeface="Courier New" pitchFamily="49" charset="0"/>
              </a:rPr>
              <a:t>&lt;&gt;</a:t>
            </a:r>
            <a:r>
              <a:rPr lang="en-US" dirty="0" smtClean="0"/>
              <a:t>, </a:t>
            </a:r>
            <a:r>
              <a:rPr lang="en-US" dirty="0" smtClean="0">
                <a:latin typeface="Courier New" pitchFamily="49" charset="0"/>
              </a:rPr>
              <a:t>#</a:t>
            </a:r>
            <a:r>
              <a:rPr lang="en-US" dirty="0" smtClean="0"/>
              <a:t>)</a:t>
            </a:r>
          </a:p>
          <a:p>
            <a:pPr eaLnBrk="1" hangingPunct="1"/>
            <a:r>
              <a:rPr lang="en-US" dirty="0" smtClean="0"/>
              <a:t>JavaScript </a:t>
            </a:r>
            <a:r>
              <a:rPr lang="tr-TR" dirty="0" smtClean="0"/>
              <a:t>ve </a:t>
            </a:r>
            <a:r>
              <a:rPr lang="en-US" dirty="0" smtClean="0"/>
              <a:t>PHP </a:t>
            </a:r>
            <a:r>
              <a:rPr lang="tr-TR" dirty="0" smtClean="0"/>
              <a:t>2 ek İlişkisel </a:t>
            </a:r>
            <a:r>
              <a:rPr lang="en-US" dirty="0" err="1" smtClean="0"/>
              <a:t>operat</a:t>
            </a:r>
            <a:r>
              <a:rPr lang="tr-TR" dirty="0" smtClean="0"/>
              <a:t>ö</a:t>
            </a:r>
            <a:r>
              <a:rPr lang="en-US" dirty="0" smtClean="0"/>
              <a:t>r</a:t>
            </a:r>
            <a:r>
              <a:rPr lang="tr-TR" dirty="0" smtClean="0"/>
              <a:t>e sahiptir</a:t>
            </a:r>
            <a:r>
              <a:rPr lang="en-US" dirty="0" smtClean="0"/>
              <a:t>, </a:t>
            </a:r>
            <a:r>
              <a:rPr lang="en-US" sz="2400" dirty="0" smtClean="0">
                <a:latin typeface="Courier New" pitchFamily="49" charset="0"/>
              </a:rPr>
              <a:t>===</a:t>
            </a:r>
            <a:r>
              <a:rPr lang="en-US" dirty="0" smtClean="0"/>
              <a:t> and </a:t>
            </a:r>
            <a:r>
              <a:rPr lang="en-US" sz="2400" dirty="0" smtClean="0">
                <a:latin typeface="Courier New" pitchFamily="49" charset="0"/>
              </a:rPr>
              <a:t>!==</a:t>
            </a:r>
          </a:p>
          <a:p>
            <a:pPr lvl="1" eaLnBrk="1" hangingPunct="1">
              <a:buFontTx/>
              <a:buChar char="-"/>
            </a:pPr>
            <a:r>
              <a:rPr lang="tr-TR" dirty="0" err="1" smtClean="0"/>
              <a:t>Operantlarını</a:t>
            </a:r>
            <a:r>
              <a:rPr lang="tr-TR" dirty="0" smtClean="0"/>
              <a:t> zorlamamaları dışında kuzenlerine benzer</a:t>
            </a:r>
            <a:r>
              <a:rPr lang="en-US" dirty="0" smtClean="0"/>
              <a:t>, </a:t>
            </a:r>
            <a:r>
              <a:rPr lang="en-US" dirty="0" smtClean="0">
                <a:latin typeface="Courier New" pitchFamily="49" charset="0"/>
              </a:rPr>
              <a:t>==</a:t>
            </a:r>
            <a:r>
              <a:rPr lang="en-US" dirty="0" smtClean="0"/>
              <a:t> </a:t>
            </a:r>
            <a:r>
              <a:rPr lang="tr-TR" dirty="0" smtClean="0"/>
              <a:t>ve </a:t>
            </a:r>
            <a:r>
              <a:rPr lang="en-US" dirty="0" smtClean="0">
                <a:latin typeface="Courier New" pitchFamily="49" charset="0"/>
              </a:rPr>
              <a:t>!=</a:t>
            </a:r>
            <a:r>
              <a:rPr lang="en-US" dirty="0" smtClean="0"/>
              <a:t>, </a:t>
            </a:r>
            <a:endParaRPr lang="tr-TR" dirty="0" smtClean="0"/>
          </a:p>
          <a:p>
            <a:pPr lvl="1" eaLnBrk="1" hangingPunct="1">
              <a:buFontTx/>
              <a:buChar char="-"/>
            </a:pPr>
            <a:r>
              <a:rPr lang="en-US" dirty="0" smtClean="0"/>
              <a:t>Ruby </a:t>
            </a:r>
            <a:r>
              <a:rPr lang="tr-TR" dirty="0" smtClean="0"/>
              <a:t>eşitlik ilişki operatörü için </a:t>
            </a:r>
            <a:r>
              <a:rPr lang="en-US" sz="2000" dirty="0" smtClean="0">
                <a:latin typeface="Courier New" pitchFamily="49" charset="0"/>
                <a:cs typeface="Courier New" pitchFamily="49" charset="0"/>
              </a:rPr>
              <a:t>==</a:t>
            </a:r>
            <a:r>
              <a:rPr lang="en-US" dirty="0" smtClean="0"/>
              <a:t> </a:t>
            </a:r>
            <a:r>
              <a:rPr lang="tr-TR" dirty="0" smtClean="0"/>
              <a:t> kullanır</a:t>
            </a:r>
            <a:endParaRPr lang="en-US" dirty="0" smtClean="0"/>
          </a:p>
        </p:txBody>
      </p:sp>
      <p:sp>
        <p:nvSpPr>
          <p:cNvPr id="24580"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a:xfrm>
            <a:off x="609600" y="1614510"/>
            <a:ext cx="8153400" cy="5029200"/>
          </a:xfrm>
        </p:spPr>
        <p:txBody>
          <a:bodyPr>
            <a:normAutofit/>
          </a:bodyPr>
          <a:lstStyle/>
          <a:p>
            <a:pPr eaLnBrk="1" hangingPunct="1"/>
            <a:r>
              <a:rPr lang="tr-TR" dirty="0" smtClean="0">
                <a:solidFill>
                  <a:srgbClr val="FF0000"/>
                </a:solidFill>
              </a:rPr>
              <a:t>Mantıksal İfadeler</a:t>
            </a:r>
            <a:endParaRPr lang="en-US" dirty="0" smtClean="0">
              <a:solidFill>
                <a:srgbClr val="FF0000"/>
              </a:solidFill>
            </a:endParaRPr>
          </a:p>
          <a:p>
            <a:pPr lvl="1" eaLnBrk="1" hangingPunct="1"/>
            <a:r>
              <a:rPr lang="tr-TR" dirty="0" smtClean="0"/>
              <a:t>Hem o</a:t>
            </a:r>
            <a:r>
              <a:rPr lang="en-US" dirty="0" err="1" smtClean="0"/>
              <a:t>perant</a:t>
            </a:r>
            <a:r>
              <a:rPr lang="tr-TR" dirty="0" err="1" smtClean="0"/>
              <a:t>lar</a:t>
            </a:r>
            <a:r>
              <a:rPr lang="en-US" dirty="0" smtClean="0"/>
              <a:t> </a:t>
            </a:r>
            <a:r>
              <a:rPr lang="tr-TR" dirty="0" smtClean="0"/>
              <a:t>hem de sonuçlar mantıksaldır</a:t>
            </a:r>
            <a:endParaRPr lang="en-US" dirty="0" smtClean="0"/>
          </a:p>
          <a:p>
            <a:pPr eaLnBrk="1" hangingPunct="1"/>
            <a:r>
              <a:rPr lang="en-US" dirty="0" smtClean="0"/>
              <a:t>C </a:t>
            </a:r>
            <a:r>
              <a:rPr lang="tr-TR" dirty="0" smtClean="0"/>
              <a:t>mantıksal tipe sahip değil ve bunun için </a:t>
            </a:r>
            <a:r>
              <a:rPr lang="tr-TR" dirty="0" err="1" smtClean="0"/>
              <a:t>int</a:t>
            </a:r>
            <a:r>
              <a:rPr lang="tr-TR" dirty="0" smtClean="0"/>
              <a:t> tipini kullanır.(0</a:t>
            </a:r>
            <a:r>
              <a:rPr lang="tr-TR" dirty="0" smtClean="0">
                <a:sym typeface="Wingdings" pitchFamily="2" charset="2"/>
              </a:rPr>
              <a:t>yanlış</a:t>
            </a:r>
            <a:r>
              <a:rPr lang="tr-TR" dirty="0" smtClean="0"/>
              <a:t>, değilse doğru)</a:t>
            </a:r>
            <a:endParaRPr lang="en-US" dirty="0" smtClean="0"/>
          </a:p>
          <a:p>
            <a:pPr eaLnBrk="1" hangingPunct="1"/>
            <a:r>
              <a:rPr lang="tr-TR" dirty="0" smtClean="0"/>
              <a:t>C ifadelerinin tuhaf bir özelliği:</a:t>
            </a:r>
          </a:p>
          <a:p>
            <a:pPr eaLnBrk="1" hangingPunct="1"/>
            <a:r>
              <a:rPr lang="en-US" dirty="0" smtClean="0"/>
              <a:t> </a:t>
            </a:r>
            <a:r>
              <a:rPr lang="en-US" sz="2400" b="1" dirty="0" smtClean="0">
                <a:latin typeface="Courier New" pitchFamily="49" charset="0"/>
              </a:rPr>
              <a:t>a &lt; b &lt; c</a:t>
            </a:r>
            <a:r>
              <a:rPr lang="en-US" dirty="0" smtClean="0"/>
              <a:t> </a:t>
            </a:r>
            <a:r>
              <a:rPr lang="tr-TR" dirty="0" smtClean="0"/>
              <a:t> doğru bir ifade, ama sonuç umduğumuz şeyi vermeyebilir</a:t>
            </a:r>
            <a:r>
              <a:rPr lang="en-US" dirty="0" smtClean="0"/>
              <a:t>:</a:t>
            </a:r>
          </a:p>
          <a:p>
            <a:pPr lvl="1" eaLnBrk="1" hangingPunct="1"/>
            <a:r>
              <a:rPr lang="tr-TR" dirty="0" smtClean="0"/>
              <a:t>Soldaki operatörler işlendiğinde, </a:t>
            </a:r>
            <a:r>
              <a:rPr lang="en-US" dirty="0" smtClean="0"/>
              <a:t>0 </a:t>
            </a:r>
            <a:r>
              <a:rPr lang="tr-TR" dirty="0" smtClean="0"/>
              <a:t>veya</a:t>
            </a:r>
            <a:r>
              <a:rPr lang="en-US" dirty="0" smtClean="0"/>
              <a:t> 1</a:t>
            </a:r>
            <a:r>
              <a:rPr lang="tr-TR" dirty="0" smtClean="0"/>
              <a:t> üretir</a:t>
            </a:r>
            <a:endParaRPr lang="en-US" dirty="0" smtClean="0"/>
          </a:p>
          <a:p>
            <a:pPr lvl="1" eaLnBrk="1" hangingPunct="1"/>
            <a:r>
              <a:rPr lang="tr-TR" dirty="0" smtClean="0"/>
              <a:t>Ölçülen sonuç o zaman 3. </a:t>
            </a:r>
            <a:r>
              <a:rPr lang="tr-TR" dirty="0" err="1" smtClean="0"/>
              <a:t>operant</a:t>
            </a:r>
            <a:r>
              <a:rPr lang="tr-TR" dirty="0" smtClean="0"/>
              <a:t> ile karşılaştırılır</a:t>
            </a:r>
            <a:r>
              <a:rPr lang="en-US" dirty="0" smtClean="0"/>
              <a:t> (</a:t>
            </a:r>
            <a:r>
              <a:rPr lang="tr-TR" dirty="0" smtClean="0"/>
              <a:t>ör:</a:t>
            </a:r>
            <a:r>
              <a:rPr lang="en-US" dirty="0" smtClean="0"/>
              <a:t>, </a:t>
            </a:r>
            <a:r>
              <a:rPr lang="en-US" b="1" dirty="0" smtClean="0">
                <a:latin typeface="Courier New" pitchFamily="49" charset="0"/>
                <a:cs typeface="Courier New" pitchFamily="49" charset="0"/>
              </a:rPr>
              <a:t>c</a:t>
            </a:r>
            <a:r>
              <a:rPr lang="en-US" dirty="0" smtClean="0"/>
              <a:t>)</a:t>
            </a:r>
          </a:p>
        </p:txBody>
      </p:sp>
      <p:sp>
        <p:nvSpPr>
          <p:cNvPr id="2560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a:xfrm>
            <a:off x="612648" y="2100266"/>
            <a:ext cx="8153400" cy="4829196"/>
          </a:xfrm>
        </p:spPr>
        <p:txBody>
          <a:bodyPr>
            <a:normAutofit/>
          </a:bodyPr>
          <a:lstStyle/>
          <a:p>
            <a:pPr>
              <a:lnSpc>
                <a:spcPct val="90000"/>
              </a:lnSpc>
            </a:pPr>
            <a:r>
              <a:rPr lang="tr-TR" sz="3100" dirty="0" smtClean="0">
                <a:solidFill>
                  <a:srgbClr val="FF0000"/>
                </a:solidFill>
              </a:rPr>
              <a:t>Kısa Devre Tespiti</a:t>
            </a:r>
          </a:p>
          <a:p>
            <a:pPr eaLnBrk="1" hangingPunct="1">
              <a:lnSpc>
                <a:spcPct val="90000"/>
              </a:lnSpc>
            </a:pPr>
            <a:r>
              <a:rPr lang="tr-TR" dirty="0" smtClean="0"/>
              <a:t>Bir ifadede </a:t>
            </a:r>
            <a:r>
              <a:rPr lang="tr-TR" dirty="0" err="1" smtClean="0"/>
              <a:t>operant</a:t>
            </a:r>
            <a:r>
              <a:rPr lang="tr-TR" dirty="0" smtClean="0"/>
              <a:t>/operatörlerin tüm hesaplamalarını yapmaksızın sonucun bulunmasıdır.</a:t>
            </a:r>
            <a:endParaRPr lang="en-US" dirty="0" smtClean="0"/>
          </a:p>
          <a:p>
            <a:pPr eaLnBrk="1" hangingPunct="1">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eaLnBrk="1" hangingPunct="1">
              <a:lnSpc>
                <a:spcPct val="90000"/>
              </a:lnSpc>
              <a:buFontTx/>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a:t>
            </a:r>
            <a:r>
              <a:rPr lang="tr-TR" dirty="0" smtClean="0"/>
              <a:t>diğer kısmı hesaplamaya gerek yok</a:t>
            </a:r>
            <a:r>
              <a:rPr lang="en-US" dirty="0" smtClean="0"/>
              <a:t> </a:t>
            </a:r>
            <a:r>
              <a:rPr lang="en-US" dirty="0" smtClean="0">
                <a:latin typeface="Courier New" pitchFamily="49" charset="0"/>
                <a:cs typeface="Courier New" pitchFamily="49" charset="0"/>
              </a:rPr>
              <a:t>(b  /13 - 1) </a:t>
            </a:r>
          </a:p>
          <a:p>
            <a:pPr eaLnBrk="1" hangingPunct="1">
              <a:lnSpc>
                <a:spcPct val="90000"/>
              </a:lnSpc>
            </a:pPr>
            <a:r>
              <a:rPr lang="tr-TR" dirty="0" smtClean="0"/>
              <a:t>Kısa Devre Olmayan </a:t>
            </a:r>
            <a:r>
              <a:rPr lang="en-US" dirty="0" smtClean="0"/>
              <a:t>Problem </a:t>
            </a:r>
          </a:p>
          <a:p>
            <a:pPr lvl="1" eaLnBrk="1" hangingPunct="1">
              <a:lnSpc>
                <a:spcPct val="90000"/>
              </a:lnSpc>
              <a:buFontTx/>
              <a:buNone/>
            </a:pPr>
            <a:r>
              <a:rPr lang="en-US" sz="2000" dirty="0" smtClean="0">
                <a:latin typeface="Courier New" pitchFamily="49" charset="0"/>
              </a:rPr>
              <a:t>index = 0;</a:t>
            </a:r>
          </a:p>
          <a:p>
            <a:pPr lvl="1" eaLnBrk="1" hangingPunct="1">
              <a:lnSpc>
                <a:spcPct val="90000"/>
              </a:lnSpc>
              <a:buFontTx/>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eaLnBrk="1" hangingPunct="1">
              <a:lnSpc>
                <a:spcPct val="90000"/>
              </a:lnSpc>
              <a:buFontTx/>
              <a:buNone/>
            </a:pPr>
            <a:r>
              <a:rPr lang="en-US" dirty="0" smtClean="0">
                <a:latin typeface="Courier New" pitchFamily="49" charset="0"/>
              </a:rPr>
              <a:t>     </a:t>
            </a:r>
            <a:r>
              <a:rPr lang="en-US" sz="2000" dirty="0" smtClean="0">
                <a:latin typeface="Courier New" pitchFamily="49" charset="0"/>
              </a:rPr>
              <a:t>index++;</a:t>
            </a:r>
          </a:p>
          <a:p>
            <a:pPr lvl="1" eaLnBrk="1" hangingPunct="1">
              <a:lnSpc>
                <a:spcPct val="90000"/>
              </a:lnSpc>
            </a:pP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tr-TR" sz="2000" dirty="0" smtClean="0"/>
              <a:t>(</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p:txBody>
      </p:sp>
      <p:sp>
        <p:nvSpPr>
          <p:cNvPr id="26628" name="Rectangle 2"/>
          <p:cNvSpPr>
            <a:spLocks noGrp="1" noChangeArrowheads="1"/>
          </p:cNvSpPr>
          <p:nvPr>
            <p:ph type="title"/>
          </p:nvPr>
        </p:nvSpPr>
        <p:spPr>
          <a:xfrm>
            <a:off x="685800" y="484632"/>
            <a:ext cx="7772400" cy="352080"/>
          </a:xfrm>
        </p:spPr>
        <p:txBody>
          <a:bodyPr>
            <a:normAutofit fontScale="90000"/>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r>
              <a:rPr lang="tr-TR" dirty="0" smtClean="0"/>
              <a:t>57</a:t>
            </a:r>
            <a:endParaRPr lang="en-US" dirty="0"/>
          </a:p>
        </p:txBody>
      </p:sp>
      <p:sp>
        <p:nvSpPr>
          <p:cNvPr id="7" name="Rectangle 4"/>
          <p:cNvSpPr>
            <a:spLocks noChangeArrowheads="1"/>
          </p:cNvSpPr>
          <p:nvPr/>
        </p:nvSpPr>
        <p:spPr bwMode="auto">
          <a:xfrm>
            <a:off x="398463" y="1143000"/>
            <a:ext cx="3944937" cy="928678"/>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(13 * a) * (b / 13 – 1)</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(a &gt;= 0) &amp;&amp; (b &lt; 10)</a:t>
            </a:r>
            <a:endParaRPr lang="en-US" altLang="ko-KR" sz="2600" dirty="0">
              <a:solidFill>
                <a:srgbClr val="7030A0"/>
              </a:solidFill>
              <a:effectLst>
                <a:outerShdw blurRad="38100" dist="38100" dir="2700000" algn="tl">
                  <a:srgbClr val="000000"/>
                </a:outerShdw>
              </a:effectLst>
              <a:ea typeface="굴림" pitchFamily="50" charset="-127"/>
            </a:endParaRPr>
          </a:p>
        </p:txBody>
      </p:sp>
      <p:sp>
        <p:nvSpPr>
          <p:cNvPr id="8" name="Rectangle 5"/>
          <p:cNvSpPr>
            <a:spLocks noChangeArrowheads="1"/>
          </p:cNvSpPr>
          <p:nvPr/>
        </p:nvSpPr>
        <p:spPr bwMode="auto">
          <a:xfrm>
            <a:off x="342900" y="1123950"/>
            <a:ext cx="8343900" cy="1019166"/>
          </a:xfrm>
          <a:prstGeom prst="rect">
            <a:avLst/>
          </a:prstGeom>
          <a:noFill/>
          <a:ln w="9525" algn="ctr">
            <a:solidFill>
              <a:schemeClr val="tx1"/>
            </a:solidFill>
            <a:miter lim="800000"/>
            <a:headEnd/>
            <a:tailEnd/>
          </a:ln>
          <a:effectLst/>
        </p:spPr>
        <p:txBody>
          <a:bodyPr wrap="none" anchor="ctr"/>
          <a:lstStyle/>
          <a:p>
            <a:endParaRPr lang="tr-TR"/>
          </a:p>
        </p:txBody>
      </p:sp>
      <p:sp>
        <p:nvSpPr>
          <p:cNvPr id="9" name="Rectangle 8"/>
          <p:cNvSpPr>
            <a:spLocks noChangeArrowheads="1"/>
          </p:cNvSpPr>
          <p:nvPr/>
        </p:nvSpPr>
        <p:spPr bwMode="auto">
          <a:xfrm>
            <a:off x="4572000" y="1143000"/>
            <a:ext cx="4040188" cy="1000116"/>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if (</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&lt; </a:t>
            </a:r>
            <a:r>
              <a:rPr lang="en-US" altLang="ko-KR" sz="2600" b="0" dirty="0" err="1">
                <a:solidFill>
                  <a:srgbClr val="7030A0"/>
                </a:solidFill>
                <a:effectLst>
                  <a:outerShdw blurRad="38100" dist="38100" dir="2700000" algn="tl">
                    <a:srgbClr val="000000"/>
                  </a:outerShdw>
                </a:effectLst>
                <a:ea typeface="굴림" pitchFamily="50" charset="-127"/>
              </a:rPr>
              <a:t>len</a:t>
            </a:r>
            <a:r>
              <a:rPr lang="en-US" altLang="ko-KR" sz="2600" b="0" dirty="0">
                <a:solidFill>
                  <a:srgbClr val="7030A0"/>
                </a:solidFill>
                <a:effectLst>
                  <a:outerShdw blurRad="38100" dist="38100" dir="2700000" algn="tl">
                    <a:srgbClr val="000000"/>
                  </a:outerShdw>
                </a:effectLst>
                <a:ea typeface="굴림" pitchFamily="50" charset="-127"/>
              </a:rPr>
              <a:t> &amp;&amp;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0)</a:t>
            </a:r>
          </a:p>
          <a:p>
            <a:pPr marL="342900" indent="-342900" algn="l" eaLnBrk="1" hangingPunct="1">
              <a:spcBef>
                <a:spcPct val="20000"/>
              </a:spcBef>
              <a:buClr>
                <a:srgbClr val="FFFF00"/>
              </a:buClr>
              <a:buSzPct val="70000"/>
              <a:buFont typeface="Wingdings" pitchFamily="2" charset="2"/>
              <a:buNone/>
            </a:pPr>
            <a:r>
              <a:rPr lang="en-US" altLang="ko-KR" sz="2600" b="0" dirty="0">
                <a:solidFill>
                  <a:srgbClr val="7030A0"/>
                </a:solidFill>
                <a:effectLst>
                  <a:outerShdw blurRad="38100" dist="38100" dir="2700000" algn="tl">
                    <a:srgbClr val="000000"/>
                  </a:outerShdw>
                </a:effectLst>
                <a:ea typeface="굴림" pitchFamily="50" charset="-127"/>
              </a:rPr>
              <a:t>	a[</a:t>
            </a:r>
            <a:r>
              <a:rPr lang="en-US" altLang="ko-KR" sz="2600" b="0" dirty="0" err="1">
                <a:solidFill>
                  <a:srgbClr val="7030A0"/>
                </a:solidFill>
                <a:effectLst>
                  <a:outerShdw blurRad="38100" dist="38100" dir="2700000" algn="tl">
                    <a:srgbClr val="000000"/>
                  </a:outerShdw>
                </a:effectLst>
                <a:ea typeface="굴림" pitchFamily="50" charset="-127"/>
              </a:rPr>
              <a:t>i</a:t>
            </a:r>
            <a:r>
              <a:rPr lang="en-US" altLang="ko-KR" sz="2600" b="0" dirty="0">
                <a:solidFill>
                  <a:srgbClr val="7030A0"/>
                </a:solidFill>
                <a:effectLst>
                  <a:outerShdw blurRad="38100" dist="38100" dir="2700000" algn="tl">
                    <a:srgbClr val="000000"/>
                  </a:outerShdw>
                </a:effectLst>
                <a:ea typeface="굴림" pitchFamily="50" charset="-127"/>
              </a:rPr>
              <a:t>] *= 2;</a:t>
            </a:r>
            <a:endParaRPr lang="en-US" altLang="ko-KR" sz="2600" dirty="0">
              <a:solidFill>
                <a:srgbClr val="7030A0"/>
              </a:solidFill>
              <a:effectLst>
                <a:outerShdw blurRad="38100" dist="38100" dir="2700000" algn="tl">
                  <a:srgbClr val="000000"/>
                </a:outerShdw>
              </a:effectLst>
              <a:ea typeface="굴림" pitchFamily="50" charset="-127"/>
            </a:endParaRPr>
          </a:p>
        </p:txBody>
      </p:sp>
      <p:cxnSp>
        <p:nvCxnSpPr>
          <p:cNvPr id="12" name="11 Düz Bağlayıcı"/>
          <p:cNvCxnSpPr>
            <a:stCxn id="8" idx="0"/>
            <a:endCxn id="8" idx="2"/>
          </p:cNvCxnSpPr>
          <p:nvPr/>
        </p:nvCxnSpPr>
        <p:spPr>
          <a:xfrm rot="16200000" flipH="1">
            <a:off x="4005267" y="1633533"/>
            <a:ext cx="1019166"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a:t>
            </a:r>
            <a:r>
              <a:rPr lang="en-US" dirty="0" smtClean="0"/>
              <a:t>.1</a:t>
            </a:r>
            <a:r>
              <a:rPr lang="tr-TR" dirty="0" smtClean="0"/>
              <a:t>.</a:t>
            </a:r>
            <a:r>
              <a:rPr lang="en-US" dirty="0" smtClean="0"/>
              <a:t> </a:t>
            </a:r>
            <a:r>
              <a:rPr lang="en-US" dirty="0" err="1"/>
              <a:t>Giriş</a:t>
            </a:r>
            <a:endParaRPr lang="en-US" dirty="0"/>
          </a:p>
        </p:txBody>
      </p:sp>
      <p:sp>
        <p:nvSpPr>
          <p:cNvPr id="5" name="İçerik Yer Tutucusu 4"/>
          <p:cNvSpPr>
            <a:spLocks noGrp="1"/>
          </p:cNvSpPr>
          <p:nvPr>
            <p:ph idx="1"/>
          </p:nvPr>
        </p:nvSpPr>
        <p:spPr/>
        <p:txBody>
          <a:bodyPr>
            <a:normAutofit/>
          </a:bodyPr>
          <a:lstStyle/>
          <a:p>
            <a:r>
              <a:rPr lang="tr-TR" b="1" dirty="0"/>
              <a:t>Atama İşlemi</a:t>
            </a:r>
            <a:endParaRPr lang="tr-TR" dirty="0"/>
          </a:p>
          <a:p>
            <a:r>
              <a:rPr lang="tr-TR" dirty="0" err="1"/>
              <a:t>Imperative</a:t>
            </a:r>
            <a:r>
              <a:rPr lang="tr-TR" dirty="0"/>
              <a:t> programlamada en temel işlem atama işlemidir. Atama sembolü programlama dillerinde farklı şekilde gösterilebilir, ancak tüm programlama dillerinde atama sembolünün anlamı, sağ taraftaki değerin sol taraftaki değişkene aktarılmasıdır</a:t>
            </a:r>
            <a:r>
              <a:rPr lang="tr-TR" dirty="0" smtClean="0"/>
              <a:t>.</a:t>
            </a:r>
          </a:p>
          <a:p>
            <a:r>
              <a:rPr lang="tr-TR" dirty="0" smtClean="0"/>
              <a:t>a</a:t>
            </a:r>
            <a:r>
              <a:rPr lang="pt-BR" dirty="0" smtClean="0"/>
              <a:t>= </a:t>
            </a:r>
            <a:r>
              <a:rPr lang="tr-TR" dirty="0" smtClean="0"/>
              <a:t>1</a:t>
            </a:r>
            <a:r>
              <a:rPr lang="pt-BR" dirty="0" smtClean="0"/>
              <a:t>0</a:t>
            </a:r>
            <a:r>
              <a:rPr lang="pt-BR" dirty="0"/>
              <a:t>; </a:t>
            </a:r>
            <a:r>
              <a:rPr lang="tr-TR" dirty="0" smtClean="0"/>
              <a:t>J</a:t>
            </a:r>
            <a:r>
              <a:rPr lang="pt-BR" dirty="0" smtClean="0"/>
              <a:t>ava</a:t>
            </a:r>
            <a:r>
              <a:rPr lang="pt-BR" dirty="0"/>
              <a:t>, C, C</a:t>
            </a:r>
            <a:r>
              <a:rPr lang="pt-BR" dirty="0" smtClean="0"/>
              <a:t>++</a:t>
            </a:r>
            <a:r>
              <a:rPr lang="tr-TR" dirty="0" smtClean="0"/>
              <a:t>,C#, PL/I, BASIC, </a:t>
            </a:r>
            <a:r>
              <a:rPr lang="tr-TR" dirty="0" err="1" smtClean="0"/>
              <a:t>Fortran</a:t>
            </a:r>
            <a:r>
              <a:rPr lang="pt-BR" dirty="0" smtClean="0"/>
              <a:t> </a:t>
            </a:r>
            <a:r>
              <a:rPr lang="pt-BR" dirty="0"/>
              <a:t>vs.</a:t>
            </a:r>
          </a:p>
          <a:p>
            <a:r>
              <a:rPr lang="tr-TR" dirty="0" smtClean="0"/>
              <a:t>a</a:t>
            </a:r>
            <a:r>
              <a:rPr lang="pt-BR" dirty="0" smtClean="0"/>
              <a:t>:= </a:t>
            </a:r>
            <a:r>
              <a:rPr lang="tr-TR" dirty="0" smtClean="0"/>
              <a:t>1</a:t>
            </a:r>
            <a:r>
              <a:rPr lang="pt-BR" dirty="0" smtClean="0"/>
              <a:t>0</a:t>
            </a:r>
            <a:r>
              <a:rPr lang="pt-BR" dirty="0"/>
              <a:t>; </a:t>
            </a:r>
            <a:r>
              <a:rPr lang="tr-TR" dirty="0" smtClean="0"/>
              <a:t>P</a:t>
            </a:r>
            <a:r>
              <a:rPr lang="pt-BR" dirty="0" smtClean="0"/>
              <a:t>ascal</a:t>
            </a:r>
            <a:r>
              <a:rPr lang="pt-BR" dirty="0"/>
              <a:t>, </a:t>
            </a:r>
            <a:r>
              <a:rPr lang="tr-TR" dirty="0" smtClean="0"/>
              <a:t>A</a:t>
            </a:r>
            <a:r>
              <a:rPr lang="pt-BR" dirty="0" smtClean="0"/>
              <a:t>lgol</a:t>
            </a:r>
            <a:r>
              <a:rPr lang="tr-TR" dirty="0" smtClean="0"/>
              <a:t>, Ada</a:t>
            </a:r>
            <a:r>
              <a:rPr lang="pt-BR" dirty="0" smtClean="0"/>
              <a:t> </a:t>
            </a:r>
            <a:r>
              <a:rPr lang="pt-BR" dirty="0"/>
              <a:t>vs.</a:t>
            </a:r>
            <a:endParaRPr lang="tr-TR" dirty="0"/>
          </a:p>
          <a:p>
            <a:endParaRPr lang="tr-TR"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3</a:t>
            </a:fld>
            <a:endParaRPr lang="tr-TR"/>
          </a:p>
        </p:txBody>
      </p:sp>
    </p:spTree>
    <p:extLst>
      <p:ext uri="{BB962C8B-B14F-4D97-AF65-F5344CB8AC3E}">
        <p14:creationId xmlns:p14="http://schemas.microsoft.com/office/powerpoint/2010/main" val="2527171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a:xfrm>
            <a:off x="612648" y="1600200"/>
            <a:ext cx="8153400" cy="4972072"/>
          </a:xfrm>
        </p:spPr>
        <p:txBody>
          <a:bodyPr>
            <a:normAutofit/>
          </a:bodyPr>
          <a:lstStyle/>
          <a:p>
            <a:r>
              <a:rPr lang="tr-TR" sz="2600" dirty="0" smtClean="0">
                <a:solidFill>
                  <a:srgbClr val="FF0000"/>
                </a:solidFill>
              </a:rPr>
              <a:t>Kısa Devre Tespiti(devam</a:t>
            </a:r>
            <a:r>
              <a:rPr lang="en-US" sz="2600" dirty="0" smtClean="0">
                <a:solidFill>
                  <a:srgbClr val="FF0000"/>
                </a:solidFill>
              </a:rPr>
              <a:t>)</a:t>
            </a:r>
            <a:endParaRPr lang="tr-TR" sz="2600" dirty="0" smtClean="0">
              <a:solidFill>
                <a:srgbClr val="FF0000"/>
              </a:solidFill>
            </a:endParaRPr>
          </a:p>
          <a:p>
            <a:pPr eaLnBrk="1" hangingPunct="1"/>
            <a:r>
              <a:rPr lang="en-US" sz="2400" dirty="0" smtClean="0"/>
              <a:t>C, C++, </a:t>
            </a:r>
            <a:r>
              <a:rPr lang="tr-TR" sz="2400" dirty="0" smtClean="0"/>
              <a:t>ve </a:t>
            </a:r>
            <a:r>
              <a:rPr lang="en-US" sz="2400" dirty="0" smtClean="0"/>
              <a:t>Java: </a:t>
            </a:r>
            <a:r>
              <a:rPr lang="tr-TR" sz="2400" dirty="0" smtClean="0"/>
              <a:t>kısa devre tespitinin bütün mantıksal operatörler </a:t>
            </a:r>
            <a:r>
              <a:rPr lang="en-US" sz="2400" dirty="0" smtClean="0"/>
              <a:t>(</a:t>
            </a:r>
            <a:r>
              <a:rPr lang="en-US" sz="2400" dirty="0" smtClean="0">
                <a:latin typeface="Courier New" pitchFamily="49" charset="0"/>
              </a:rPr>
              <a:t>&amp;&amp;</a:t>
            </a:r>
            <a:r>
              <a:rPr lang="en-US" sz="2400" dirty="0" smtClean="0"/>
              <a:t> </a:t>
            </a:r>
            <a:r>
              <a:rPr lang="tr-TR" sz="2400" dirty="0" smtClean="0"/>
              <a:t>ve</a:t>
            </a:r>
            <a:r>
              <a:rPr lang="en-US" sz="2400" dirty="0" smtClean="0">
                <a:latin typeface="Courier New" pitchFamily="49" charset="0"/>
              </a:rPr>
              <a:t>||</a:t>
            </a:r>
            <a:r>
              <a:rPr lang="en-US" sz="2400" dirty="0" smtClean="0"/>
              <a:t>)</a:t>
            </a:r>
            <a:r>
              <a:rPr lang="tr-TR" sz="2400" dirty="0" smtClean="0"/>
              <a:t> için yapar, ama bit düzeyinde mantıksal operatörler </a:t>
            </a:r>
            <a:r>
              <a:rPr lang="en-US" sz="2400" dirty="0" smtClean="0"/>
              <a:t>(</a:t>
            </a:r>
            <a:r>
              <a:rPr lang="en-US" sz="2400" dirty="0" smtClean="0">
                <a:latin typeface="Courier New" pitchFamily="49" charset="0"/>
              </a:rPr>
              <a:t>&amp;</a:t>
            </a:r>
            <a:r>
              <a:rPr lang="en-US" sz="2400" dirty="0" smtClean="0"/>
              <a:t> </a:t>
            </a:r>
            <a:r>
              <a:rPr lang="tr-TR" sz="2400" dirty="0" smtClean="0"/>
              <a:t>ve</a:t>
            </a:r>
            <a:r>
              <a:rPr lang="en-US" sz="2400" dirty="0" smtClean="0"/>
              <a:t> </a:t>
            </a:r>
            <a:r>
              <a:rPr lang="en-US" sz="2400" dirty="0" smtClean="0">
                <a:latin typeface="Courier New" pitchFamily="49" charset="0"/>
              </a:rPr>
              <a:t>|</a:t>
            </a:r>
            <a:r>
              <a:rPr lang="en-US" sz="2400" dirty="0" smtClean="0"/>
              <a:t>)</a:t>
            </a:r>
            <a:r>
              <a:rPr lang="tr-TR" sz="2400" dirty="0" smtClean="0"/>
              <a:t> için yapmaz.</a:t>
            </a:r>
            <a:endParaRPr lang="en-US" sz="2400" dirty="0" smtClean="0"/>
          </a:p>
          <a:p>
            <a:pPr eaLnBrk="1" hangingPunct="1"/>
            <a:r>
              <a:rPr lang="en-US" sz="2400" dirty="0" smtClean="0"/>
              <a:t>Ruby, Perl, ML, F#, </a:t>
            </a:r>
            <a:r>
              <a:rPr lang="tr-TR" sz="2400" dirty="0" smtClean="0"/>
              <a:t>ve </a:t>
            </a:r>
            <a:r>
              <a:rPr lang="en-US" sz="2400" dirty="0" smtClean="0"/>
              <a:t>Python</a:t>
            </a:r>
            <a:r>
              <a:rPr lang="tr-TR" sz="2400" dirty="0" smtClean="0"/>
              <a:t>’da tüm mantık operatörleri için kısa devre tespiti yapılır.</a:t>
            </a:r>
            <a:endParaRPr lang="en-US" sz="2400" dirty="0" smtClean="0"/>
          </a:p>
          <a:p>
            <a:pPr eaLnBrk="1" hangingPunct="1"/>
            <a:r>
              <a:rPr lang="en-US" sz="2400" dirty="0" err="1" smtClean="0"/>
              <a:t>Ada</a:t>
            </a:r>
            <a:r>
              <a:rPr lang="en-US" sz="2400" dirty="0" smtClean="0"/>
              <a:t>: </a:t>
            </a:r>
            <a:r>
              <a:rPr lang="tr-TR" sz="2400" dirty="0" smtClean="0"/>
              <a:t>Programcının isteğine bağlıdır </a:t>
            </a:r>
            <a:r>
              <a:rPr lang="en-US" sz="2400" dirty="0" smtClean="0"/>
              <a:t>(</a:t>
            </a:r>
            <a:r>
              <a:rPr lang="tr-TR" sz="2400" dirty="0" smtClean="0"/>
              <a:t>kısa devre</a:t>
            </a:r>
            <a:r>
              <a:rPr lang="en-US" sz="2400" dirty="0" smtClean="0"/>
              <a:t> </a:t>
            </a:r>
            <a:r>
              <a:rPr lang="tr-TR" sz="2400" dirty="0" smtClean="0"/>
              <a:t>‘</a:t>
            </a:r>
            <a:r>
              <a:rPr lang="en-US" sz="2400" b="1" dirty="0" smtClean="0">
                <a:latin typeface="Courier New" pitchFamily="49" charset="0"/>
                <a:cs typeface="Courier New" pitchFamily="49" charset="0"/>
              </a:rPr>
              <a:t>and then</a:t>
            </a:r>
            <a:r>
              <a:rPr lang="tr-TR" sz="2400" b="1" dirty="0" smtClean="0">
                <a:latin typeface="Courier New" pitchFamily="49" charset="0"/>
                <a:cs typeface="Courier New" pitchFamily="49" charset="0"/>
              </a:rPr>
              <a:t>’</a:t>
            </a:r>
            <a:r>
              <a:rPr lang="en-US" sz="2400" b="1" dirty="0" smtClean="0"/>
              <a:t> </a:t>
            </a:r>
            <a:r>
              <a:rPr lang="tr-TR" sz="2400" dirty="0" smtClean="0"/>
              <a:t>ve</a:t>
            </a:r>
            <a:r>
              <a:rPr lang="en-US" sz="2400" dirty="0" smtClean="0"/>
              <a:t> </a:t>
            </a:r>
            <a:r>
              <a:rPr lang="tr-TR" sz="2400" dirty="0" smtClean="0"/>
              <a:t>‘</a:t>
            </a:r>
            <a:r>
              <a:rPr lang="en-US" sz="2400" b="1" dirty="0" smtClean="0">
                <a:latin typeface="Courier New" pitchFamily="49" charset="0"/>
                <a:cs typeface="Courier New" pitchFamily="49" charset="0"/>
              </a:rPr>
              <a:t>or else</a:t>
            </a:r>
            <a:r>
              <a:rPr lang="tr-TR" sz="2400" b="1" dirty="0" smtClean="0">
                <a:latin typeface="Courier New" pitchFamily="49" charset="0"/>
                <a:cs typeface="Courier New" pitchFamily="49" charset="0"/>
              </a:rPr>
              <a:t>’ </a:t>
            </a:r>
            <a:r>
              <a:rPr lang="tr-TR" sz="2400" dirty="0" smtClean="0"/>
              <a:t>ile belirtilir</a:t>
            </a:r>
            <a:r>
              <a:rPr lang="en-US" sz="2400" dirty="0" smtClean="0"/>
              <a:t>)</a:t>
            </a:r>
          </a:p>
          <a:p>
            <a:pPr eaLnBrk="1" hangingPunct="1"/>
            <a:r>
              <a:rPr lang="tr-TR" sz="2400" dirty="0" smtClean="0"/>
              <a:t>Kısa devre tespiti ifadelerdeki potansiyel yan etki problemini ortaya çıkarabilir</a:t>
            </a:r>
            <a:r>
              <a:rPr lang="en-US" sz="2400" dirty="0" smtClean="0"/>
              <a:t>                </a:t>
            </a:r>
            <a:br>
              <a:rPr lang="en-US" sz="2400" dirty="0" smtClean="0"/>
            </a:br>
            <a:r>
              <a:rPr lang="tr-TR" sz="2400" dirty="0" smtClean="0"/>
              <a:t>örnek</a:t>
            </a:r>
            <a:r>
              <a:rPr lang="en-US" sz="2400" dirty="0" smtClean="0"/>
              <a:t>. </a:t>
            </a:r>
            <a:r>
              <a:rPr lang="en-US" sz="2400" dirty="0" smtClean="0">
                <a:latin typeface="Courier New" pitchFamily="49" charset="0"/>
              </a:rPr>
              <a:t>(a &gt; b) || (b++ / 3)</a:t>
            </a:r>
            <a:endParaRPr lang="tr-TR" sz="2400" dirty="0" smtClean="0">
              <a:latin typeface="Courier New" pitchFamily="49" charset="0"/>
            </a:endParaRPr>
          </a:p>
          <a:p>
            <a:pPr eaLnBrk="1" hangingPunct="1"/>
            <a:r>
              <a:rPr lang="tr-TR" sz="2400" dirty="0" smtClean="0"/>
              <a:t>a&gt;b olduğu sürece b artmayacak </a:t>
            </a:r>
            <a:endParaRPr lang="en-US" sz="2400" dirty="0" smtClean="0"/>
          </a:p>
        </p:txBody>
      </p:sp>
      <p:sp>
        <p:nvSpPr>
          <p:cNvPr id="2765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normAutofit fontScale="77500" lnSpcReduction="20000"/>
          </a:bodyPr>
          <a:lstStyle/>
          <a:p>
            <a:r>
              <a:rPr lang="tr-TR" sz="2300" dirty="0" smtClean="0">
                <a:solidFill>
                  <a:srgbClr val="FF0000"/>
                </a:solidFill>
              </a:rPr>
              <a:t>Atama İfadeleri</a:t>
            </a:r>
          </a:p>
          <a:p>
            <a:pPr eaLnBrk="1" hangingPunct="1"/>
            <a:r>
              <a:rPr lang="tr-TR" sz="2300" dirty="0" smtClean="0"/>
              <a:t>Atama </a:t>
            </a:r>
            <a:r>
              <a:rPr lang="tr-TR" sz="2300" dirty="0" smtClean="0"/>
              <a:t>operatörü</a:t>
            </a:r>
            <a:endParaRPr lang="en-US" sz="2300" dirty="0" smtClean="0"/>
          </a:p>
          <a:p>
            <a:pPr lvl="1" eaLnBrk="1" hangingPunct="1">
              <a:buFontTx/>
              <a:buNone/>
            </a:pPr>
            <a:r>
              <a:rPr lang="en-US" sz="2300" dirty="0" smtClean="0">
                <a:latin typeface="Courier New" pitchFamily="49" charset="0"/>
                <a:cs typeface="Courier New" pitchFamily="49" charset="0"/>
              </a:rPr>
              <a:t>=</a:t>
            </a:r>
            <a:r>
              <a:rPr lang="en-US" sz="2300" dirty="0" smtClean="0"/>
              <a:t>   Fortran, BASIC, C-</a:t>
            </a:r>
            <a:r>
              <a:rPr lang="tr-TR" sz="2300" dirty="0" smtClean="0"/>
              <a:t>tabanlı diller</a:t>
            </a:r>
            <a:endParaRPr lang="en-US" sz="2300" dirty="0" smtClean="0"/>
          </a:p>
          <a:p>
            <a:pPr lvl="1" eaLnBrk="1" hangingPunct="1">
              <a:buFontTx/>
              <a:buNone/>
            </a:pPr>
            <a:r>
              <a:rPr lang="en-US" sz="2300" dirty="0" smtClean="0">
                <a:latin typeface="Courier New" pitchFamily="49" charset="0"/>
                <a:cs typeface="Courier New" pitchFamily="49" charset="0"/>
              </a:rPr>
              <a:t>:=</a:t>
            </a:r>
            <a:r>
              <a:rPr lang="en-US" sz="2300" dirty="0" smtClean="0"/>
              <a:t>  </a:t>
            </a:r>
            <a:r>
              <a:rPr lang="en-US" sz="2300" dirty="0" err="1" smtClean="0"/>
              <a:t>Ada</a:t>
            </a:r>
            <a:endParaRPr lang="en-US" sz="2300" dirty="0" smtClean="0"/>
          </a:p>
          <a:p>
            <a:pPr eaLnBrk="1" hangingPunct="1"/>
            <a:r>
              <a:rPr lang="en-US" sz="2300" dirty="0" smtClean="0"/>
              <a:t>=  </a:t>
            </a:r>
            <a:r>
              <a:rPr lang="tr-TR" sz="2300" dirty="0" smtClean="0"/>
              <a:t>eşitlik için ilişkisel operatörler aşırı yüklendiğinde kötü olabilir </a:t>
            </a:r>
            <a:r>
              <a:rPr lang="en-US" sz="2300" dirty="0" smtClean="0"/>
              <a:t>(</a:t>
            </a:r>
            <a:r>
              <a:rPr lang="tr-TR" sz="2300" dirty="0" smtClean="0"/>
              <a:t>o zaman C-tabanlı diller ilişkisel operatör olarak neden ‘==‘ kullanır?</a:t>
            </a:r>
            <a:r>
              <a:rPr lang="en-US" sz="2300" dirty="0" smtClean="0"/>
              <a:t>)</a:t>
            </a:r>
            <a:endParaRPr lang="tr-TR" sz="2300" dirty="0" smtClean="0"/>
          </a:p>
          <a:p>
            <a:r>
              <a:rPr lang="tr-TR" sz="2800" dirty="0">
                <a:solidFill>
                  <a:srgbClr val="FF0000"/>
                </a:solidFill>
              </a:rPr>
              <a:t>Atama İfadeleri: </a:t>
            </a:r>
            <a:r>
              <a:rPr lang="tr-TR" dirty="0">
                <a:solidFill>
                  <a:srgbClr val="FF0000"/>
                </a:solidFill>
              </a:rPr>
              <a:t>Şartlı Amaçlar </a:t>
            </a:r>
            <a:r>
              <a:rPr lang="en-US" dirty="0">
                <a:solidFill>
                  <a:srgbClr val="FF0000"/>
                </a:solidFill>
              </a:rPr>
              <a:t>(Perl</a:t>
            </a:r>
            <a:r>
              <a:rPr lang="en-US" dirty="0" smtClean="0">
                <a:solidFill>
                  <a:srgbClr val="FF0000"/>
                </a:solidFill>
              </a:rPr>
              <a:t>)</a:t>
            </a:r>
            <a:r>
              <a:rPr lang="en-US" dirty="0"/>
              <a:t/>
            </a:r>
            <a:br>
              <a:rPr lang="en-US" dirty="0"/>
            </a:br>
            <a:r>
              <a:rPr lang="en-US" sz="2400" dirty="0">
                <a:latin typeface="Courier New" pitchFamily="49" charset="0"/>
              </a:rPr>
              <a:t>($flag ? $total : $subtotal) = </a:t>
            </a:r>
            <a:r>
              <a:rPr lang="en-US" sz="2400" dirty="0" smtClean="0">
                <a:latin typeface="Courier New" pitchFamily="49" charset="0"/>
              </a:rPr>
              <a:t>0</a:t>
            </a:r>
            <a:endParaRPr lang="en-US" sz="2400" b="1" dirty="0">
              <a:latin typeface="Courier New" pitchFamily="49" charset="0"/>
            </a:endParaRPr>
          </a:p>
          <a:p>
            <a:pPr lvl="1">
              <a:buNone/>
            </a:pPr>
            <a:r>
              <a:rPr lang="tr-TR" dirty="0"/>
              <a:t>Hangisi eşittir</a:t>
            </a:r>
            <a:endParaRPr lang="en-US" dirty="0"/>
          </a:p>
          <a:p>
            <a:pPr lvl="1">
              <a:buNone/>
            </a:pPr>
            <a:endParaRPr lang="en-US" dirty="0"/>
          </a:p>
          <a:p>
            <a:pPr lvl="1">
              <a:buNone/>
            </a:pPr>
            <a:r>
              <a:rPr lang="en-US" sz="2000" dirty="0">
                <a:latin typeface="Courier New" pitchFamily="49" charset="0"/>
              </a:rPr>
              <a:t>if ($flag){</a:t>
            </a:r>
          </a:p>
          <a:p>
            <a:pPr lvl="1">
              <a:buNone/>
            </a:pPr>
            <a:r>
              <a:rPr lang="en-US" sz="2000" dirty="0">
                <a:latin typeface="Courier New" pitchFamily="49" charset="0"/>
              </a:rPr>
              <a:t>	$total = 0</a:t>
            </a:r>
          </a:p>
          <a:p>
            <a:pPr lvl="1">
              <a:buNone/>
            </a:pPr>
            <a:r>
              <a:rPr lang="en-US" sz="2000" dirty="0">
                <a:latin typeface="Courier New" pitchFamily="49" charset="0"/>
              </a:rPr>
              <a:t>} else {</a:t>
            </a:r>
          </a:p>
          <a:p>
            <a:pPr lvl="1">
              <a:buNone/>
            </a:pPr>
            <a:r>
              <a:rPr lang="en-US" sz="2000" dirty="0">
                <a:latin typeface="Courier New" pitchFamily="49" charset="0"/>
              </a:rPr>
              <a:t>	$subtotal = 0</a:t>
            </a:r>
          </a:p>
          <a:p>
            <a:pPr lvl="1">
              <a:buNone/>
            </a:pPr>
            <a:r>
              <a:rPr lang="en-US" sz="2000" dirty="0">
                <a:latin typeface="Courier New" pitchFamily="49" charset="0"/>
              </a:rPr>
              <a:t>}</a:t>
            </a:r>
          </a:p>
          <a:p>
            <a:pPr eaLnBrk="1" hangingPunct="1"/>
            <a:endParaRPr lang="en-US" sz="2300" b="1" dirty="0" smtClean="0">
              <a:latin typeface="Courier New" pitchFamily="49" charset="0"/>
            </a:endParaRPr>
          </a:p>
        </p:txBody>
      </p:sp>
      <p:sp>
        <p:nvSpPr>
          <p:cNvPr id="28676"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idx="1"/>
          </p:nvPr>
        </p:nvSpPr>
        <p:spPr>
          <a:xfrm>
            <a:off x="612648" y="1600200"/>
            <a:ext cx="8153400" cy="4829196"/>
          </a:xfrm>
        </p:spPr>
        <p:txBody>
          <a:bodyPr>
            <a:normAutofit lnSpcReduction="10000"/>
          </a:bodyPr>
          <a:lstStyle/>
          <a:p>
            <a:pPr>
              <a:lnSpc>
                <a:spcPct val="90000"/>
              </a:lnSpc>
            </a:pPr>
            <a:r>
              <a:rPr lang="tr-TR" sz="3200" dirty="0" smtClean="0">
                <a:solidFill>
                  <a:srgbClr val="FF0000"/>
                </a:solidFill>
              </a:rPr>
              <a:t>Atama İfadeleri</a:t>
            </a:r>
            <a:r>
              <a:rPr lang="en-US" sz="3200" dirty="0" smtClean="0">
                <a:solidFill>
                  <a:srgbClr val="FF0000"/>
                </a:solidFill>
              </a:rPr>
              <a:t>: </a:t>
            </a:r>
            <a:r>
              <a:rPr lang="tr-TR" sz="3200" dirty="0" smtClean="0">
                <a:solidFill>
                  <a:srgbClr val="FF0000"/>
                </a:solidFill>
              </a:rPr>
              <a:t>Birleşik Atama Operatörleri</a:t>
            </a:r>
          </a:p>
          <a:p>
            <a:pPr eaLnBrk="1" hangingPunct="1">
              <a:lnSpc>
                <a:spcPct val="90000"/>
              </a:lnSpc>
            </a:pPr>
            <a:r>
              <a:rPr lang="tr-TR" dirty="0" smtClean="0"/>
              <a:t>Atama  formu için yaygın olarak bir stenografi metodu belirtmek gerekir</a:t>
            </a:r>
            <a:endParaRPr lang="en-US" dirty="0" smtClean="0"/>
          </a:p>
          <a:p>
            <a:pPr eaLnBrk="1" hangingPunct="1">
              <a:lnSpc>
                <a:spcPct val="90000"/>
              </a:lnSpc>
            </a:pPr>
            <a:r>
              <a:rPr lang="en-US" dirty="0" smtClean="0"/>
              <a:t>ALGOL</a:t>
            </a:r>
            <a:r>
              <a:rPr lang="tr-TR" dirty="0" smtClean="0"/>
              <a:t>’de tanımlı</a:t>
            </a:r>
            <a:r>
              <a:rPr lang="en-US" dirty="0" smtClean="0"/>
              <a:t>; C </a:t>
            </a:r>
            <a:r>
              <a:rPr lang="tr-TR" dirty="0" smtClean="0"/>
              <a:t>ve</a:t>
            </a:r>
            <a:r>
              <a:rPr lang="en-US" dirty="0" smtClean="0"/>
              <a:t> C-</a:t>
            </a:r>
            <a:r>
              <a:rPr lang="tr-TR" dirty="0" smtClean="0"/>
              <a:t>tabanlı diller de benimsemiş.</a:t>
            </a:r>
            <a:endParaRPr lang="en-US" dirty="0" smtClean="0"/>
          </a:p>
          <a:p>
            <a:pPr lvl="1" eaLnBrk="1" hangingPunct="1">
              <a:lnSpc>
                <a:spcPct val="90000"/>
              </a:lnSpc>
            </a:pPr>
            <a:r>
              <a:rPr lang="tr-TR" dirty="0" smtClean="0"/>
              <a:t>Örnek: </a:t>
            </a:r>
            <a:r>
              <a:rPr lang="en-US" dirty="0" smtClean="0">
                <a:latin typeface="Courier New" pitchFamily="49" charset="0"/>
                <a:cs typeface="Courier New" pitchFamily="49" charset="0"/>
              </a:rPr>
              <a:t>a </a:t>
            </a:r>
            <a:r>
              <a:rPr lang="en-US" dirty="0" smtClean="0">
                <a:latin typeface="Courier New" pitchFamily="49" charset="0"/>
                <a:cs typeface="Courier New" pitchFamily="49" charset="0"/>
              </a:rPr>
              <a:t>= a + </a:t>
            </a:r>
            <a:r>
              <a:rPr lang="en-US" dirty="0" smtClean="0">
                <a:latin typeface="Courier New" pitchFamily="49" charset="0"/>
                <a:cs typeface="Courier New" pitchFamily="49" charset="0"/>
              </a:rPr>
              <a:t>b</a:t>
            </a:r>
            <a:r>
              <a:rPr lang="tr-TR" dirty="0" smtClean="0">
                <a:latin typeface="Courier New" pitchFamily="49" charset="0"/>
                <a:cs typeface="Courier New" pitchFamily="49" charset="0"/>
              </a:rPr>
              <a:t> </a:t>
            </a:r>
            <a:r>
              <a:rPr lang="tr-TR" dirty="0" smtClean="0"/>
              <a:t>aşağıdaki </a:t>
            </a:r>
            <a:r>
              <a:rPr lang="tr-TR" dirty="0" smtClean="0"/>
              <a:t>gibi yazılabilir</a:t>
            </a:r>
            <a:r>
              <a:rPr lang="tr-TR" dirty="0" smtClean="0"/>
              <a:t>.</a:t>
            </a:r>
            <a:endParaRPr lang="en-US" dirty="0" smtClean="0"/>
          </a:p>
          <a:p>
            <a:pPr lvl="2" eaLnBrk="1" hangingPunct="1">
              <a:lnSpc>
                <a:spcPct val="90000"/>
              </a:lnSpc>
              <a:buFontTx/>
              <a:buNone/>
            </a:pPr>
            <a:r>
              <a:rPr lang="en-US" dirty="0" smtClean="0">
                <a:latin typeface="Courier New" pitchFamily="49" charset="0"/>
                <a:cs typeface="Courier New" pitchFamily="49" charset="0"/>
              </a:rPr>
              <a:t>a += b</a:t>
            </a:r>
          </a:p>
          <a:p>
            <a:r>
              <a:rPr lang="tr-TR" sz="3200" dirty="0">
                <a:solidFill>
                  <a:srgbClr val="FF0000"/>
                </a:solidFill>
              </a:rPr>
              <a:t>Atama İfadeleri </a:t>
            </a:r>
            <a:r>
              <a:rPr lang="en-US" sz="3200" dirty="0">
                <a:solidFill>
                  <a:srgbClr val="FF0000"/>
                </a:solidFill>
              </a:rPr>
              <a:t>: </a:t>
            </a:r>
            <a:r>
              <a:rPr lang="tr-TR" sz="3200" dirty="0">
                <a:solidFill>
                  <a:srgbClr val="FF0000"/>
                </a:solidFill>
              </a:rPr>
              <a:t>Tekli Atama Operatörleri</a:t>
            </a:r>
          </a:p>
          <a:p>
            <a:r>
              <a:rPr lang="tr-TR" dirty="0"/>
              <a:t>C-tabanlı dillerdeki tekli atama operatörleri atama ile artış ve azalış işlemlerini birleştirir</a:t>
            </a:r>
            <a:endParaRPr lang="en-US" dirty="0"/>
          </a:p>
          <a:p>
            <a:r>
              <a:rPr lang="tr-TR" dirty="0"/>
              <a:t>Örnekler</a:t>
            </a:r>
            <a:endParaRPr lang="en-US" dirty="0"/>
          </a:p>
          <a:p>
            <a:pPr lvl="1">
              <a:buNone/>
            </a:pPr>
            <a:r>
              <a:rPr lang="en-US" dirty="0">
                <a:latin typeface="Courier New" pitchFamily="49" charset="0"/>
                <a:cs typeface="Courier New" pitchFamily="49" charset="0"/>
              </a:rPr>
              <a:t>sum = ++count</a:t>
            </a:r>
            <a:r>
              <a:rPr lang="en-US" dirty="0"/>
              <a:t> (</a:t>
            </a:r>
            <a:r>
              <a:rPr lang="en-US" dirty="0">
                <a:latin typeface="Courier New" pitchFamily="49" charset="0"/>
                <a:cs typeface="Courier New" pitchFamily="49" charset="0"/>
              </a:rPr>
              <a:t>count</a:t>
            </a:r>
            <a:r>
              <a:rPr lang="en-US" dirty="0"/>
              <a:t> </a:t>
            </a:r>
            <a:r>
              <a:rPr lang="tr-TR" dirty="0"/>
              <a:t>arttırıldı</a:t>
            </a:r>
            <a:r>
              <a:rPr lang="en-US" dirty="0"/>
              <a:t>, </a:t>
            </a:r>
            <a:r>
              <a:rPr lang="tr-TR" dirty="0"/>
              <a:t>daha sonra </a:t>
            </a:r>
            <a:r>
              <a:rPr lang="en-US" dirty="0">
                <a:latin typeface="Courier New" pitchFamily="49" charset="0"/>
                <a:cs typeface="Courier New" pitchFamily="49" charset="0"/>
              </a:rPr>
              <a:t>sum</a:t>
            </a:r>
            <a:r>
              <a:rPr lang="tr-TR" dirty="0">
                <a:latin typeface="Courier New" pitchFamily="49" charset="0"/>
                <a:cs typeface="Courier New" pitchFamily="49" charset="0"/>
              </a:rPr>
              <a:t>’a </a:t>
            </a:r>
            <a:r>
              <a:rPr lang="tr-TR" b="1" dirty="0">
                <a:latin typeface="Courier New" pitchFamily="49" charset="0"/>
                <a:cs typeface="Courier New" pitchFamily="49" charset="0"/>
              </a:rPr>
              <a:t>aktarıldı</a:t>
            </a:r>
            <a:r>
              <a:rPr lang="en-US" dirty="0"/>
              <a:t>)</a:t>
            </a:r>
          </a:p>
          <a:p>
            <a:pPr lvl="1">
              <a:buNone/>
            </a:pPr>
            <a:r>
              <a:rPr lang="en-US" dirty="0">
                <a:latin typeface="Courier New" pitchFamily="49" charset="0"/>
                <a:cs typeface="Courier New" pitchFamily="49" charset="0"/>
              </a:rPr>
              <a:t>sum = count++</a:t>
            </a:r>
            <a:r>
              <a:rPr lang="en-US" dirty="0"/>
              <a:t> (</a:t>
            </a: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sum</a:t>
            </a:r>
            <a:r>
              <a:rPr lang="tr-TR" dirty="0">
                <a:latin typeface="Courier New" pitchFamily="49" charset="0"/>
                <a:cs typeface="Courier New" pitchFamily="49" charset="0"/>
              </a:rPr>
              <a:t>’a </a:t>
            </a:r>
            <a:r>
              <a:rPr lang="tr-TR" b="1" dirty="0">
                <a:latin typeface="Courier New" pitchFamily="49" charset="0"/>
                <a:cs typeface="Courier New" pitchFamily="49" charset="0"/>
              </a:rPr>
              <a:t>aktarıldı</a:t>
            </a:r>
            <a:r>
              <a:rPr lang="en-US" dirty="0"/>
              <a:t>, </a:t>
            </a:r>
            <a:r>
              <a:rPr lang="tr-TR" dirty="0"/>
              <a:t>ondan sonra arttırıldı</a:t>
            </a:r>
            <a:endParaRPr lang="en-US" dirty="0"/>
          </a:p>
          <a:p>
            <a:pPr lvl="1">
              <a:buNone/>
            </a:pP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count</a:t>
            </a:r>
            <a:r>
              <a:rPr lang="en-US" dirty="0"/>
              <a:t> </a:t>
            </a:r>
            <a:r>
              <a:rPr lang="tr-TR" dirty="0"/>
              <a:t>arttırıldı</a:t>
            </a:r>
            <a:r>
              <a:rPr lang="en-US" dirty="0"/>
              <a:t>)</a:t>
            </a:r>
          </a:p>
          <a:p>
            <a:pPr lvl="1">
              <a:buNone/>
            </a:pPr>
            <a:r>
              <a:rPr lang="en-US" dirty="0">
                <a:latin typeface="Courier New" pitchFamily="49" charset="0"/>
                <a:cs typeface="Courier New" pitchFamily="49" charset="0"/>
              </a:rPr>
              <a:t>-count++</a:t>
            </a:r>
            <a:r>
              <a:rPr lang="en-US" dirty="0"/>
              <a:t> (</a:t>
            </a:r>
            <a:r>
              <a:rPr lang="en-US" dirty="0">
                <a:latin typeface="Courier New" pitchFamily="49" charset="0"/>
                <a:cs typeface="Courier New" pitchFamily="49" charset="0"/>
              </a:rPr>
              <a:t>count</a:t>
            </a:r>
            <a:r>
              <a:rPr lang="en-US" dirty="0"/>
              <a:t> </a:t>
            </a:r>
            <a:r>
              <a:rPr lang="tr-TR" dirty="0"/>
              <a:t>ar</a:t>
            </a:r>
            <a:r>
              <a:rPr lang="en-US" dirty="0"/>
              <a:t>t</a:t>
            </a:r>
            <a:r>
              <a:rPr lang="tr-TR" dirty="0"/>
              <a:t>tırıldı ondan sonra</a:t>
            </a:r>
            <a:r>
              <a:rPr lang="en-US" dirty="0"/>
              <a:t> </a:t>
            </a:r>
            <a:r>
              <a:rPr lang="tr-TR" dirty="0"/>
              <a:t>negatifi alındı</a:t>
            </a:r>
            <a:r>
              <a:rPr lang="en-US" dirty="0"/>
              <a:t>)</a:t>
            </a:r>
            <a:endParaRPr lang="en-US" dirty="0" smtClean="0">
              <a:latin typeface="Courier New" pitchFamily="49" charset="0"/>
              <a:cs typeface="Courier New" pitchFamily="49" charset="0"/>
            </a:endParaRPr>
          </a:p>
        </p:txBody>
      </p:sp>
      <p:sp>
        <p:nvSpPr>
          <p:cNvPr id="30724" name="Rectangle 2"/>
          <p:cNvSpPr>
            <a:spLocks noGrp="1" noChangeArrowheads="1"/>
          </p:cNvSpPr>
          <p:nvPr>
            <p:ph type="title"/>
          </p:nvPr>
        </p:nvSpPr>
        <p:spPr>
          <a:xfrm>
            <a:off x="609600" y="228600"/>
            <a:ext cx="8153400" cy="1143000"/>
          </a:xfrm>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r>
              <a:rPr lang="tr-TR" dirty="0" smtClean="0"/>
              <a:t>6</a:t>
            </a:r>
            <a:r>
              <a:rPr lang="en-US" dirty="0" smtClean="0"/>
              <a:t>1</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a:xfrm>
            <a:off x="381000" y="1643082"/>
            <a:ext cx="8153400" cy="4572000"/>
          </a:xfrm>
        </p:spPr>
        <p:txBody>
          <a:bodyPr>
            <a:normAutofit fontScale="77500" lnSpcReduction="20000"/>
          </a:bodyPr>
          <a:lstStyle/>
          <a:p>
            <a:r>
              <a:rPr lang="tr-TR" sz="2200" dirty="0" smtClean="0">
                <a:solidFill>
                  <a:srgbClr val="FF0000"/>
                </a:solidFill>
              </a:rPr>
              <a:t>Bir İfade olarak Atama</a:t>
            </a:r>
          </a:p>
          <a:p>
            <a:pPr eaLnBrk="1" hangingPunct="1"/>
            <a:r>
              <a:rPr lang="tr-TR" sz="2200" dirty="0" smtClean="0"/>
              <a:t>C-tabanlı diller</a:t>
            </a:r>
            <a:r>
              <a:rPr lang="en-US" sz="2200" dirty="0" smtClean="0"/>
              <a:t>, Perl, </a:t>
            </a:r>
            <a:r>
              <a:rPr lang="tr-TR" sz="2200" dirty="0" smtClean="0"/>
              <a:t>ve</a:t>
            </a:r>
            <a:r>
              <a:rPr lang="en-US" sz="2200" dirty="0" smtClean="0"/>
              <a:t> JavaScript</a:t>
            </a:r>
            <a:r>
              <a:rPr lang="tr-TR" sz="2200" dirty="0" smtClean="0"/>
              <a:t>’</a:t>
            </a:r>
            <a:r>
              <a:rPr lang="tr-TR" sz="2200" dirty="0" err="1" smtClean="0"/>
              <a:t>te</a:t>
            </a:r>
            <a:r>
              <a:rPr lang="tr-TR" sz="2200" dirty="0" smtClean="0"/>
              <a:t> atama durumu bir sonuç üretir ve bir </a:t>
            </a:r>
            <a:r>
              <a:rPr lang="tr-TR" sz="2200" dirty="0" err="1" smtClean="0"/>
              <a:t>operant</a:t>
            </a:r>
            <a:r>
              <a:rPr lang="tr-TR" sz="2200" dirty="0" smtClean="0"/>
              <a:t> olarak kullanılabilir</a:t>
            </a:r>
            <a:r>
              <a:rPr lang="en-US" sz="2200" dirty="0" smtClean="0"/>
              <a:t>, </a:t>
            </a:r>
          </a:p>
          <a:p>
            <a:pPr eaLnBrk="1" hangingPunct="1">
              <a:buFontTx/>
              <a:buNone/>
            </a:pPr>
            <a:r>
              <a:rPr lang="en-US" sz="2200" dirty="0" smtClean="0"/>
              <a:t>	 </a:t>
            </a:r>
            <a:r>
              <a:rPr lang="en-US" sz="2200" b="1" dirty="0" smtClean="0">
                <a:latin typeface="Courier New" pitchFamily="49" charset="0"/>
              </a:rPr>
              <a:t>while</a:t>
            </a:r>
            <a:r>
              <a:rPr lang="en-US" sz="2200" dirty="0" smtClean="0">
                <a:latin typeface="Courier New" pitchFamily="49" charset="0"/>
              </a:rPr>
              <a:t> ((</a:t>
            </a:r>
            <a:r>
              <a:rPr lang="en-US" sz="2200" dirty="0" err="1" smtClean="0">
                <a:latin typeface="Courier New" pitchFamily="49" charset="0"/>
              </a:rPr>
              <a:t>ch</a:t>
            </a:r>
            <a:r>
              <a:rPr lang="en-US" sz="2200" dirty="0" smtClean="0">
                <a:latin typeface="Courier New" pitchFamily="49" charset="0"/>
              </a:rPr>
              <a:t> = </a:t>
            </a:r>
            <a:r>
              <a:rPr lang="en-US" sz="2200" dirty="0" err="1" smtClean="0">
                <a:latin typeface="Courier New" pitchFamily="49" charset="0"/>
              </a:rPr>
              <a:t>getchar</a:t>
            </a:r>
            <a:r>
              <a:rPr lang="en-US" sz="2200" dirty="0" smtClean="0">
                <a:latin typeface="Courier New" pitchFamily="49" charset="0"/>
              </a:rPr>
              <a:t>())!= EOF){</a:t>
            </a:r>
            <a:r>
              <a:rPr lang="en-US" sz="2200" dirty="0" smtClean="0">
                <a:cs typeface="Courier New" pitchFamily="49" charset="0"/>
              </a:rPr>
              <a:t>…</a:t>
            </a:r>
            <a:r>
              <a:rPr lang="en-US" sz="2200" dirty="0" smtClean="0">
                <a:latin typeface="Courier New" pitchFamily="49" charset="0"/>
              </a:rPr>
              <a:t>}</a:t>
            </a:r>
          </a:p>
          <a:p>
            <a:pPr eaLnBrk="1" hangingPunct="1">
              <a:buFontTx/>
              <a:buNone/>
            </a:pPr>
            <a:r>
              <a:rPr lang="en-US" sz="2200" b="1" dirty="0" smtClean="0">
                <a:latin typeface="Courier New" pitchFamily="49" charset="0"/>
              </a:rPr>
              <a:t>	</a:t>
            </a:r>
            <a:r>
              <a:rPr lang="en-US" sz="2200" dirty="0" err="1" smtClean="0">
                <a:latin typeface="Courier New" pitchFamily="49" charset="0"/>
              </a:rPr>
              <a:t>ch</a:t>
            </a:r>
            <a:r>
              <a:rPr lang="en-US" sz="2200" dirty="0" smtClean="0">
                <a:latin typeface="Courier New" pitchFamily="49" charset="0"/>
              </a:rPr>
              <a:t> = </a:t>
            </a:r>
            <a:r>
              <a:rPr lang="en-US" sz="2200" dirty="0" err="1" smtClean="0">
                <a:latin typeface="Courier New" pitchFamily="49" charset="0"/>
              </a:rPr>
              <a:t>getchar</a:t>
            </a:r>
            <a:r>
              <a:rPr lang="en-US" sz="2200" dirty="0" smtClean="0">
                <a:latin typeface="Courier New" pitchFamily="49" charset="0"/>
              </a:rPr>
              <a:t>()</a:t>
            </a:r>
            <a:r>
              <a:rPr lang="en-US" sz="2200" b="1" dirty="0" smtClean="0">
                <a:latin typeface="Courier New" pitchFamily="49" charset="0"/>
              </a:rPr>
              <a:t> </a:t>
            </a:r>
            <a:r>
              <a:rPr lang="tr-TR" sz="2200" dirty="0" smtClean="0"/>
              <a:t>başarılı</a:t>
            </a:r>
            <a:r>
              <a:rPr lang="en-US" sz="2200" dirty="0" smtClean="0"/>
              <a:t>; </a:t>
            </a:r>
            <a:r>
              <a:rPr lang="tr-TR" sz="2200" dirty="0" smtClean="0"/>
              <a:t>sonuç (</a:t>
            </a:r>
            <a:r>
              <a:rPr lang="en-US" sz="2200" dirty="0" err="1" smtClean="0">
                <a:latin typeface="Courier New" pitchFamily="49" charset="0"/>
                <a:cs typeface="Courier New" pitchFamily="49" charset="0"/>
              </a:rPr>
              <a:t>ch</a:t>
            </a:r>
            <a:r>
              <a:rPr lang="tr-TR" sz="2200" dirty="0" smtClean="0">
                <a:latin typeface="Courier New" pitchFamily="49" charset="0"/>
                <a:cs typeface="Courier New" pitchFamily="49" charset="0"/>
              </a:rPr>
              <a:t> a aktar</a:t>
            </a:r>
            <a:r>
              <a:rPr lang="en-US" sz="2200" dirty="0" smtClean="0"/>
              <a:t>) </a:t>
            </a:r>
            <a:r>
              <a:rPr lang="tr-TR" sz="2200" dirty="0" err="1" smtClean="0"/>
              <a:t>while</a:t>
            </a:r>
            <a:r>
              <a:rPr lang="tr-TR" sz="2200" dirty="0" smtClean="0"/>
              <a:t> döngüsü için şartsal bir değer olarak </a:t>
            </a:r>
            <a:r>
              <a:rPr lang="tr-TR" sz="2200" dirty="0" smtClean="0"/>
              <a:t>kullanılır.</a:t>
            </a:r>
          </a:p>
          <a:p>
            <a:r>
              <a:rPr lang="tr-TR" sz="3200" dirty="0">
                <a:solidFill>
                  <a:srgbClr val="FF0000"/>
                </a:solidFill>
              </a:rPr>
              <a:t>Çoklu Atamalar</a:t>
            </a:r>
          </a:p>
          <a:p>
            <a:r>
              <a:rPr lang="en-US" sz="2800" dirty="0"/>
              <a:t>Perl, Ruby, </a:t>
            </a:r>
            <a:r>
              <a:rPr lang="tr-TR" sz="2800" dirty="0"/>
              <a:t>ve </a:t>
            </a:r>
            <a:r>
              <a:rPr lang="en-US" sz="2800" dirty="0" err="1"/>
              <a:t>Lua</a:t>
            </a:r>
            <a:r>
              <a:rPr lang="en-US" sz="2800" dirty="0"/>
              <a:t> </a:t>
            </a:r>
            <a:r>
              <a:rPr lang="tr-TR" sz="2800" dirty="0"/>
              <a:t>çok hedefli ve çok kaynaklı atamalara izin verir</a:t>
            </a:r>
            <a:endParaRPr lang="en-US" sz="2800" dirty="0"/>
          </a:p>
          <a:p>
            <a:pPr>
              <a:buNone/>
            </a:pPr>
            <a:r>
              <a:rPr lang="en-US" sz="2800" dirty="0"/>
              <a:t>      </a:t>
            </a:r>
            <a:r>
              <a:rPr lang="en-US" sz="2000" dirty="0">
                <a:latin typeface="Courier New" pitchFamily="49" charset="0"/>
              </a:rPr>
              <a:t>($first, $second, $third) = (20, 30, 40);</a:t>
            </a:r>
          </a:p>
          <a:p>
            <a:pPr>
              <a:buNone/>
            </a:pPr>
            <a:endParaRPr lang="en-US" sz="2000" dirty="0">
              <a:latin typeface="Courier New" pitchFamily="49" charset="0"/>
            </a:endParaRPr>
          </a:p>
          <a:p>
            <a:pPr>
              <a:buNone/>
            </a:pPr>
            <a:r>
              <a:rPr lang="en-US" sz="2000" dirty="0">
                <a:latin typeface="Courier New" pitchFamily="49" charset="0"/>
              </a:rPr>
              <a:t>    </a:t>
            </a:r>
            <a:r>
              <a:rPr lang="tr-TR" sz="2000" dirty="0"/>
              <a:t>Hatta</a:t>
            </a:r>
            <a:r>
              <a:rPr lang="en-US" sz="2000" dirty="0"/>
              <a:t>,</a:t>
            </a:r>
            <a:r>
              <a:rPr lang="tr-TR" sz="2000" dirty="0"/>
              <a:t> aşağıdaki geçerlidir ve bir yer değiştirme uygulanır:</a:t>
            </a:r>
          </a:p>
          <a:p>
            <a:pPr>
              <a:buNone/>
            </a:pPr>
            <a:endParaRPr lang="en-US" sz="2000" dirty="0"/>
          </a:p>
          <a:p>
            <a:pPr>
              <a:buNone/>
            </a:pPr>
            <a:r>
              <a:rPr lang="en-US" sz="2000" dirty="0">
                <a:latin typeface="Courier New" pitchFamily="49" charset="0"/>
              </a:rPr>
              <a:t>     ($first, $second) = ($second, $first);</a:t>
            </a:r>
          </a:p>
          <a:p>
            <a:pPr eaLnBrk="1" hangingPunct="1">
              <a:buFontTx/>
              <a:buNone/>
            </a:pPr>
            <a:endParaRPr lang="en-US" sz="2200" dirty="0" smtClean="0"/>
          </a:p>
        </p:txBody>
      </p:sp>
      <p:sp>
        <p:nvSpPr>
          <p:cNvPr id="32772" name="Rectangle 2"/>
          <p:cNvSpPr>
            <a:spLocks noGrp="1" noChangeArrowheads="1"/>
          </p:cNvSpPr>
          <p:nvPr>
            <p:ph type="title"/>
          </p:nvPr>
        </p:nvSpPr>
        <p:spPr/>
        <p:txBody>
          <a:bodyPr>
            <a:normAutofit/>
          </a:bodyPr>
          <a:lstStyle/>
          <a:p>
            <a:r>
              <a:rPr lang="tr-TR" sz="3600" dirty="0" smtClean="0"/>
              <a:t>5.5. İfadeler</a:t>
            </a:r>
            <a:endParaRPr lang="en-US" sz="3600" dirty="0" smtClean="0"/>
          </a:p>
        </p:txBody>
      </p:sp>
      <p:sp>
        <p:nvSpPr>
          <p:cNvPr id="6" name="5 Slayt Numarası Yer Tutucusu"/>
          <p:cNvSpPr>
            <a:spLocks noGrp="1"/>
          </p:cNvSpPr>
          <p:nvPr>
            <p:ph type="sldNum" sz="quarter" idx="11"/>
          </p:nvPr>
        </p:nvSpPr>
        <p:spPr/>
        <p:txBody>
          <a:bodyPr>
            <a:normAutofit/>
          </a:bodyPr>
          <a:lstStyle/>
          <a:p>
            <a:pPr>
              <a:defRPr/>
            </a:pPr>
            <a:fld id="{61F6C101-87AB-4ACE-85A2-0A8B8F53F357}"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640112"/>
          </a:xfrm>
        </p:spPr>
        <p:txBody>
          <a:bodyPr>
            <a:noAutofit/>
          </a:bodyPr>
          <a:lstStyle/>
          <a:p>
            <a:r>
              <a:rPr lang="tr-TR" sz="3600" dirty="0" smtClean="0"/>
              <a:t>5.6. Deyimler</a:t>
            </a:r>
            <a:endParaRPr lang="en-US" sz="3600" dirty="0"/>
          </a:p>
        </p:txBody>
      </p:sp>
      <p:sp>
        <p:nvSpPr>
          <p:cNvPr id="6" name="İçerik Yer Tutucusu 5"/>
          <p:cNvSpPr>
            <a:spLocks noGrp="1"/>
          </p:cNvSpPr>
          <p:nvPr>
            <p:ph idx="1"/>
          </p:nvPr>
        </p:nvSpPr>
        <p:spPr>
          <a:xfrm>
            <a:off x="539552" y="1124744"/>
            <a:ext cx="7772400" cy="4050792"/>
          </a:xfrm>
        </p:spPr>
        <p:txBody>
          <a:bodyPr>
            <a:normAutofit/>
          </a:bodyPr>
          <a:lstStyle/>
          <a:p>
            <a:r>
              <a:rPr lang="tr-TR" b="1" dirty="0" smtClean="0"/>
              <a:t>Deyimler</a:t>
            </a:r>
            <a:r>
              <a:rPr lang="tr-TR" dirty="0" smtClean="0"/>
              <a:t>, bir programdaki işlemleri göstermek ve akışı yönlendirmek için kullanılan yapılardır. </a:t>
            </a:r>
          </a:p>
          <a:p>
            <a:endParaRPr lang="tr-TR" dirty="0" smtClean="0"/>
          </a:p>
          <a:p>
            <a:pPr lvl="1"/>
            <a:r>
              <a:rPr lang="tr-TR" dirty="0" smtClean="0"/>
              <a:t>Deyimler </a:t>
            </a:r>
            <a:r>
              <a:rPr lang="tr-TR" b="1" dirty="0" smtClean="0"/>
              <a:t>basit</a:t>
            </a:r>
            <a:r>
              <a:rPr lang="tr-TR" dirty="0" smtClean="0"/>
              <a:t> veya </a:t>
            </a:r>
            <a:r>
              <a:rPr lang="tr-TR" b="1" dirty="0" smtClean="0"/>
              <a:t>birleşik </a:t>
            </a:r>
            <a:r>
              <a:rPr lang="tr-TR" dirty="0" smtClean="0"/>
              <a:t>olabilirler. </a:t>
            </a:r>
          </a:p>
          <a:p>
            <a:pPr lvl="1"/>
            <a:r>
              <a:rPr lang="tr-TR" dirty="0" smtClean="0"/>
              <a:t>Basit deyimlere örnek olarak atama deyimi verilebilir. </a:t>
            </a:r>
          </a:p>
          <a:p>
            <a:pPr lvl="1"/>
            <a:r>
              <a:rPr lang="tr-TR" dirty="0" smtClean="0"/>
              <a:t>Birleşik deyimler ise, bir dizi deyimin tek bir deyime soyutlanmasını sağlarlar. Birleşik bir deyimde yer alan deyimleri belirlemek için basit deyimlerden ayrı bir </a:t>
            </a:r>
            <a:r>
              <a:rPr lang="tr-TR" dirty="0" err="1" smtClean="0"/>
              <a:t>sözdizime</a:t>
            </a:r>
            <a:r>
              <a:rPr lang="tr-TR" dirty="0" smtClean="0"/>
              <a:t> gereksinim vardır. Örneğin </a:t>
            </a:r>
            <a:r>
              <a:rPr lang="tr-TR" dirty="0" err="1" smtClean="0"/>
              <a:t>Pascal'da</a:t>
            </a:r>
            <a:r>
              <a:rPr lang="tr-TR" dirty="0" smtClean="0"/>
              <a:t>, birleşik deyimler </a:t>
            </a:r>
            <a:r>
              <a:rPr lang="tr-TR" i="1" dirty="0" err="1" smtClean="0"/>
              <a:t>begin</a:t>
            </a:r>
            <a:r>
              <a:rPr lang="tr-TR" dirty="0" smtClean="0"/>
              <a:t> ve </a:t>
            </a:r>
            <a:r>
              <a:rPr lang="tr-TR" i="1" dirty="0" err="1" smtClean="0"/>
              <a:t>end</a:t>
            </a:r>
            <a:r>
              <a:rPr lang="tr-TR" dirty="0" smtClean="0"/>
              <a:t> anahtar kelimeleri arasında, C de “{}” parantezleri arasında  gruplanır.</a:t>
            </a:r>
          </a:p>
          <a:p>
            <a:pPr lvl="1"/>
            <a:r>
              <a:rPr lang="tr-TR" dirty="0" smtClean="0"/>
              <a:t>Programlarda akışı yönlendirmek için seçimli deyimler (</a:t>
            </a:r>
            <a:r>
              <a:rPr lang="tr-TR" i="1" dirty="0" err="1" smtClean="0"/>
              <a:t>if-then</a:t>
            </a:r>
            <a:r>
              <a:rPr lang="tr-TR" i="1" dirty="0" smtClean="0"/>
              <a:t>- else</a:t>
            </a:r>
            <a:r>
              <a:rPr lang="tr-TR" dirty="0" smtClean="0"/>
              <a:t> ve </a:t>
            </a:r>
            <a:r>
              <a:rPr lang="tr-TR" i="1" dirty="0" err="1" smtClean="0"/>
              <a:t>case</a:t>
            </a:r>
            <a:r>
              <a:rPr lang="tr-TR" i="1" dirty="0" smtClean="0"/>
              <a:t> </a:t>
            </a:r>
            <a:r>
              <a:rPr lang="tr-TR" dirty="0" smtClean="0"/>
              <a:t>deyimleri gibi) ve yinelemeli deyimler (</a:t>
            </a:r>
            <a:r>
              <a:rPr lang="tr-TR" i="1" dirty="0" err="1" smtClean="0"/>
              <a:t>while</a:t>
            </a:r>
            <a:r>
              <a:rPr lang="tr-TR" dirty="0" smtClean="0"/>
              <a:t> ve </a:t>
            </a:r>
            <a:r>
              <a:rPr lang="tr-TR" i="1" dirty="0" err="1" smtClean="0"/>
              <a:t>for</a:t>
            </a:r>
            <a:r>
              <a:rPr lang="tr-TR" dirty="0" smtClean="0"/>
              <a:t> deyimleri gibi) kullanılabilir.</a:t>
            </a:r>
          </a:p>
          <a:p>
            <a:endParaRPr lang="tr-TR" dirty="0"/>
          </a:p>
          <a:p>
            <a:endParaRPr lang="tr-TR"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34</a:t>
            </a:fld>
            <a:endParaRPr lang="tr-TR"/>
          </a:p>
        </p:txBody>
      </p:sp>
    </p:spTree>
    <p:extLst>
      <p:ext uri="{BB962C8B-B14F-4D97-AF65-F5344CB8AC3E}">
        <p14:creationId xmlns:p14="http://schemas.microsoft.com/office/powerpoint/2010/main" val="1498926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a:t>
            </a:r>
            <a:r>
              <a:rPr lang="en-US" sz="3600" dirty="0"/>
              <a:t> </a:t>
            </a:r>
            <a:r>
              <a:rPr lang="en-US" sz="3600" dirty="0" err="1" smtClean="0"/>
              <a:t>Bağlama</a:t>
            </a:r>
            <a:r>
              <a:rPr lang="tr-TR" sz="3600" dirty="0" smtClean="0"/>
              <a:t> </a:t>
            </a:r>
            <a:r>
              <a:rPr lang="en-US" sz="3600" dirty="0" smtClean="0"/>
              <a:t>(</a:t>
            </a:r>
            <a:r>
              <a:rPr lang="tr-TR" sz="3600" dirty="0" smtClean="0"/>
              <a:t>B</a:t>
            </a:r>
            <a:r>
              <a:rPr lang="en-US" sz="3600" dirty="0" err="1" smtClean="0"/>
              <a:t>inding</a:t>
            </a:r>
            <a:r>
              <a:rPr lang="en-US" sz="3600" dirty="0" smtClean="0"/>
              <a:t>)</a:t>
            </a:r>
            <a:r>
              <a:rPr lang="tr-TR" sz="3600" dirty="0" smtClean="0"/>
              <a:t> kavramı</a:t>
            </a:r>
            <a:endParaRPr lang="en-US" sz="3600" dirty="0"/>
          </a:p>
        </p:txBody>
      </p:sp>
      <p:sp>
        <p:nvSpPr>
          <p:cNvPr id="6" name="İçerik Yer Tutucusu 5"/>
          <p:cNvSpPr>
            <a:spLocks noGrp="1"/>
          </p:cNvSpPr>
          <p:nvPr>
            <p:ph idx="1"/>
          </p:nvPr>
        </p:nvSpPr>
        <p:spPr>
          <a:xfrm>
            <a:off x="710946" y="1556792"/>
            <a:ext cx="7772400" cy="4050792"/>
          </a:xfrm>
        </p:spPr>
        <p:txBody>
          <a:bodyPr>
            <a:normAutofit/>
          </a:bodyPr>
          <a:lstStyle/>
          <a:p>
            <a:r>
              <a:rPr lang="tr-TR" sz="2300" dirty="0" smtClean="0"/>
              <a:t>Bir </a:t>
            </a:r>
            <a:r>
              <a:rPr lang="tr-TR" sz="2300" dirty="0"/>
              <a:t>program elemanı </a:t>
            </a:r>
            <a:r>
              <a:rPr lang="tr-TR" sz="2300" dirty="0" smtClean="0"/>
              <a:t>ile bir özellik arasında </a:t>
            </a:r>
            <a:r>
              <a:rPr lang="tr-TR" sz="2300" dirty="0"/>
              <a:t>ilişki kurulmasına </a:t>
            </a:r>
            <a:r>
              <a:rPr lang="tr-TR" sz="2300" b="1" dirty="0"/>
              <a:t>bağlama</a:t>
            </a:r>
            <a:r>
              <a:rPr lang="tr-TR" sz="2300" dirty="0"/>
              <a:t> (</a:t>
            </a:r>
            <a:r>
              <a:rPr lang="tr-TR" sz="2300" i="1" dirty="0" err="1"/>
              <a:t>binding</a:t>
            </a:r>
            <a:r>
              <a:rPr lang="tr-TR" sz="2300" dirty="0"/>
              <a:t>) denir</a:t>
            </a:r>
            <a:r>
              <a:rPr lang="tr-TR" sz="2300" dirty="0" smtClean="0"/>
              <a:t>.</a:t>
            </a:r>
          </a:p>
          <a:p>
            <a:r>
              <a:rPr lang="tr-TR" sz="2300" dirty="0" smtClean="0"/>
              <a:t>Çeşitli </a:t>
            </a:r>
            <a:r>
              <a:rPr lang="tr-TR" sz="2300" dirty="0"/>
              <a:t>programlama </a:t>
            </a:r>
            <a:r>
              <a:rPr lang="tr-TR" sz="2300" dirty="0" smtClean="0"/>
              <a:t>dillerinde, </a:t>
            </a:r>
            <a:r>
              <a:rPr lang="tr-TR" sz="2300" dirty="0"/>
              <a:t>özelliklerin program elemanlarına </a:t>
            </a:r>
            <a:r>
              <a:rPr lang="tr-TR" sz="2300" b="1" dirty="0"/>
              <a:t>bağlanma zamanı</a:t>
            </a:r>
            <a:r>
              <a:rPr lang="tr-TR" sz="2300" dirty="0"/>
              <a:t> ve bu özelliklerin </a:t>
            </a:r>
            <a:r>
              <a:rPr lang="tr-TR" sz="2300" b="1" dirty="0"/>
              <a:t>durağan</a:t>
            </a:r>
            <a:r>
              <a:rPr lang="tr-TR" sz="2300" dirty="0"/>
              <a:t> (</a:t>
            </a:r>
            <a:r>
              <a:rPr lang="tr-TR" sz="2300" i="1" dirty="0" err="1"/>
              <a:t>static</a:t>
            </a:r>
            <a:r>
              <a:rPr lang="tr-TR" sz="2300" dirty="0"/>
              <a:t>) veya </a:t>
            </a:r>
            <a:r>
              <a:rPr lang="tr-TR" sz="2300" b="1" dirty="0"/>
              <a:t>dinamik</a:t>
            </a:r>
            <a:r>
              <a:rPr lang="tr-TR" sz="2300" dirty="0"/>
              <a:t> (</a:t>
            </a:r>
            <a:r>
              <a:rPr lang="tr-TR" sz="2300" i="1" dirty="0" err="1"/>
              <a:t>dynamic</a:t>
            </a:r>
            <a:r>
              <a:rPr lang="tr-TR" sz="2300" dirty="0"/>
              <a:t>) olması açısından farklılıklar göstermektedir.</a:t>
            </a:r>
          </a:p>
          <a:p>
            <a:endParaRPr lang="tr-TR" sz="23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35</a:t>
            </a:fld>
            <a:endParaRPr lang="tr-T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268" y="4221088"/>
            <a:ext cx="6874780" cy="18002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5612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36</a:t>
            </a:fld>
            <a:endParaRPr lang="tr-TR"/>
          </a:p>
        </p:txBody>
      </p:sp>
      <p:sp>
        <p:nvSpPr>
          <p:cNvPr id="5" name="Rectangle 3"/>
          <p:cNvSpPr txBox="1">
            <a:spLocks noChangeArrowheads="1"/>
          </p:cNvSpPr>
          <p:nvPr/>
        </p:nvSpPr>
        <p:spPr>
          <a:xfrm>
            <a:off x="342900" y="1992330"/>
            <a:ext cx="3657600" cy="646112"/>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3200" b="1" i="0" u="none" strike="noStrike" kern="1200" cap="none" spc="0" normalizeH="0" baseline="0" noProof="0" smtClean="0">
                <a:ln>
                  <a:noFill/>
                </a:ln>
                <a:solidFill>
                  <a:schemeClr val="tx1"/>
                </a:solidFill>
                <a:effectLst/>
                <a:uLnTx/>
                <a:uFillTx/>
                <a:latin typeface="+mn-lt"/>
                <a:ea typeface="굴림" pitchFamily="50" charset="-127"/>
                <a:cs typeface="+mn-cs"/>
              </a:rPr>
              <a:t>int counter = 100;</a:t>
            </a:r>
            <a:endParaRPr kumimoji="0" lang="en-US" sz="3200" b="1" i="0" u="none" strike="noStrike" kern="1200" cap="none" spc="0" normalizeH="0" baseline="0" noProof="0">
              <a:ln>
                <a:noFill/>
              </a:ln>
              <a:solidFill>
                <a:schemeClr val="tx1"/>
              </a:solidFill>
              <a:effectLst/>
              <a:uLnTx/>
              <a:uFillTx/>
              <a:latin typeface="+mn-lt"/>
              <a:ea typeface="+mn-ea"/>
              <a:cs typeface="+mn-cs"/>
            </a:endParaRPr>
          </a:p>
        </p:txBody>
      </p:sp>
      <p:sp>
        <p:nvSpPr>
          <p:cNvPr id="6" name="Text Box 13"/>
          <p:cNvSpPr txBox="1">
            <a:spLocks noChangeArrowheads="1"/>
          </p:cNvSpPr>
          <p:nvPr/>
        </p:nvSpPr>
        <p:spPr bwMode="auto">
          <a:xfrm>
            <a:off x="6858000" y="28098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100</a:t>
            </a:r>
            <a:endParaRPr lang="en-US">
              <a:effectLst>
                <a:outerShdw blurRad="38100" dist="38100" dir="2700000" algn="tl">
                  <a:srgbClr val="000000"/>
                </a:outerShdw>
              </a:effectLst>
            </a:endParaRPr>
          </a:p>
        </p:txBody>
      </p:sp>
      <p:sp>
        <p:nvSpPr>
          <p:cNvPr id="7" name="Text Box 14"/>
          <p:cNvSpPr txBox="1">
            <a:spLocks noChangeArrowheads="1"/>
          </p:cNvSpPr>
          <p:nvPr/>
        </p:nvSpPr>
        <p:spPr bwMode="auto">
          <a:xfrm>
            <a:off x="6858000" y="312421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8" name="Text Box 15"/>
          <p:cNvSpPr txBox="1">
            <a:spLocks noChangeArrowheads="1"/>
          </p:cNvSpPr>
          <p:nvPr/>
        </p:nvSpPr>
        <p:spPr bwMode="auto">
          <a:xfrm>
            <a:off x="6858000" y="34385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9" name="Text Box 16"/>
          <p:cNvSpPr txBox="1">
            <a:spLocks noChangeArrowheads="1"/>
          </p:cNvSpPr>
          <p:nvPr/>
        </p:nvSpPr>
        <p:spPr bwMode="auto">
          <a:xfrm>
            <a:off x="6858000" y="24955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0" name="Text Box 17"/>
          <p:cNvSpPr txBox="1">
            <a:spLocks noChangeArrowheads="1"/>
          </p:cNvSpPr>
          <p:nvPr/>
        </p:nvSpPr>
        <p:spPr bwMode="auto">
          <a:xfrm>
            <a:off x="6858000" y="218124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1" name="Text Box 18"/>
          <p:cNvSpPr txBox="1">
            <a:spLocks noChangeArrowheads="1"/>
          </p:cNvSpPr>
          <p:nvPr/>
        </p:nvSpPr>
        <p:spPr bwMode="auto">
          <a:xfrm>
            <a:off x="6858000" y="3752867"/>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endParaRPr lang="tr-TR">
              <a:effectLst>
                <a:outerShdw blurRad="38100" dist="38100" dir="2700000" algn="tl">
                  <a:srgbClr val="000000"/>
                </a:outerShdw>
              </a:effectLst>
            </a:endParaRPr>
          </a:p>
        </p:txBody>
      </p:sp>
      <p:sp>
        <p:nvSpPr>
          <p:cNvPr id="12" name="Text Box 19"/>
          <p:cNvSpPr txBox="1">
            <a:spLocks noChangeArrowheads="1"/>
          </p:cNvSpPr>
          <p:nvPr/>
        </p:nvSpPr>
        <p:spPr bwMode="auto">
          <a:xfrm>
            <a:off x="6858000" y="4067192"/>
            <a:ext cx="1600200" cy="369332"/>
          </a:xfrm>
          <a:prstGeom prst="rect">
            <a:avLst/>
          </a:prstGeom>
          <a:noFill/>
          <a:ln w="9525" algn="ctr">
            <a:solidFill>
              <a:schemeClr val="tx1"/>
            </a:solidFill>
            <a:miter lim="800000"/>
            <a:headEnd/>
            <a:tailEnd/>
          </a:ln>
          <a:effectLst>
            <a:glow rad="63500">
              <a:schemeClr val="accent4">
                <a:satMod val="175000"/>
                <a:alpha val="40000"/>
              </a:schemeClr>
            </a:glow>
          </a:effectLst>
          <a:scene3d>
            <a:camera prst="orthographicFront"/>
            <a:lightRig rig="threePt" dir="t"/>
          </a:scene3d>
          <a:sp3d>
            <a:bevelT/>
          </a:sp3d>
        </p:spPr>
        <p:txBody>
          <a:bodyPr>
            <a:spAutoFit/>
          </a:bodyPr>
          <a:lstStyle/>
          <a:p>
            <a:pPr algn="ctr">
              <a:spcBef>
                <a:spcPct val="50000"/>
              </a:spcBef>
            </a:pPr>
            <a:r>
              <a:rPr lang="en-US" altLang="ko-KR">
                <a:effectLst>
                  <a:outerShdw blurRad="38100" dist="38100" dir="2700000" algn="tl">
                    <a:srgbClr val="000000"/>
                  </a:outerShdw>
                </a:effectLst>
                <a:ea typeface="굴림" pitchFamily="50" charset="-127"/>
              </a:rPr>
              <a:t>…</a:t>
            </a:r>
            <a:endParaRPr lang="en-US">
              <a:effectLst>
                <a:outerShdw blurRad="38100" dist="38100" dir="2700000" algn="tl">
                  <a:srgbClr val="000000"/>
                </a:outerShdw>
              </a:effectLst>
            </a:endParaRPr>
          </a:p>
        </p:txBody>
      </p:sp>
      <p:sp>
        <p:nvSpPr>
          <p:cNvPr id="13" name="Text Box 20"/>
          <p:cNvSpPr txBox="1">
            <a:spLocks noChangeArrowheads="1"/>
          </p:cNvSpPr>
          <p:nvPr/>
        </p:nvSpPr>
        <p:spPr bwMode="auto">
          <a:xfrm>
            <a:off x="5500694" y="2809892"/>
            <a:ext cx="1357306" cy="369332"/>
          </a:xfrm>
          <a:prstGeom prst="rect">
            <a:avLst/>
          </a:prstGeom>
          <a:noFill/>
          <a:ln w="9525" algn="ctr">
            <a:noFill/>
            <a:miter lim="800000"/>
            <a:headEnd/>
            <a:tailEnd/>
          </a:ln>
          <a:effectLst/>
        </p:spPr>
        <p:txBody>
          <a:bodyPr wrap="square">
            <a:spAutoFit/>
          </a:bodyPr>
          <a:lstStyle/>
          <a:p>
            <a:pPr>
              <a:spcBef>
                <a:spcPct val="50000"/>
              </a:spcBef>
            </a:pPr>
            <a:r>
              <a:rPr lang="en-US" altLang="ko-KR" i="1" dirty="0">
                <a:effectLst>
                  <a:outerShdw blurRad="38100" dist="38100" dir="2700000" algn="tl">
                    <a:srgbClr val="000000"/>
                  </a:outerShdw>
                </a:effectLst>
                <a:ea typeface="굴림" pitchFamily="50" charset="-127"/>
              </a:rPr>
              <a:t>0x0023FF01</a:t>
            </a:r>
            <a:endParaRPr lang="en-US" i="1" dirty="0">
              <a:effectLst>
                <a:outerShdw blurRad="38100" dist="38100" dir="2700000" algn="tl">
                  <a:srgbClr val="000000"/>
                </a:outerShdw>
              </a:effectLst>
            </a:endParaRPr>
          </a:p>
        </p:txBody>
      </p:sp>
      <p:sp>
        <p:nvSpPr>
          <p:cNvPr id="14" name="Text Box 21"/>
          <p:cNvSpPr txBox="1">
            <a:spLocks noChangeArrowheads="1"/>
          </p:cNvSpPr>
          <p:nvPr/>
        </p:nvSpPr>
        <p:spPr bwMode="auto">
          <a:xfrm>
            <a:off x="7086600" y="4505342"/>
            <a:ext cx="1257300" cy="369332"/>
          </a:xfrm>
          <a:prstGeom prst="rect">
            <a:avLst/>
          </a:prstGeom>
          <a:noFill/>
          <a:ln w="9525" algn="ctr">
            <a:noFill/>
            <a:miter lim="800000"/>
            <a:headEnd/>
            <a:tailEnd/>
          </a:ln>
          <a:effectLst/>
        </p:spPr>
        <p:txBody>
          <a:bodyPr>
            <a:spAutoFit/>
          </a:bodyPr>
          <a:lstStyle/>
          <a:p>
            <a:pPr algn="ctr">
              <a:spcBef>
                <a:spcPct val="50000"/>
              </a:spcBef>
            </a:pPr>
            <a:r>
              <a:rPr lang="tr-TR" altLang="ko-KR" i="1" dirty="0" smtClean="0">
                <a:effectLst>
                  <a:outerShdw blurRad="38100" dist="38100" dir="2700000" algn="tl">
                    <a:srgbClr val="000000"/>
                  </a:outerShdw>
                </a:effectLst>
                <a:ea typeface="굴림" pitchFamily="50" charset="-127"/>
              </a:rPr>
              <a:t>Hafıza</a:t>
            </a:r>
            <a:endParaRPr lang="en-US" i="1" dirty="0">
              <a:effectLst>
                <a:outerShdw blurRad="38100" dist="38100" dir="2700000" algn="tl">
                  <a:srgbClr val="000000"/>
                </a:outerShdw>
              </a:effectLst>
            </a:endParaRPr>
          </a:p>
        </p:txBody>
      </p:sp>
      <p:sp>
        <p:nvSpPr>
          <p:cNvPr id="15" name="Line 22"/>
          <p:cNvSpPr>
            <a:spLocks noChangeShapeType="1"/>
          </p:cNvSpPr>
          <p:nvPr/>
        </p:nvSpPr>
        <p:spPr bwMode="auto">
          <a:xfrm>
            <a:off x="1028700" y="2581292"/>
            <a:ext cx="1485900" cy="0"/>
          </a:xfrm>
          <a:prstGeom prst="line">
            <a:avLst/>
          </a:prstGeom>
          <a:ln>
            <a:headEnd/>
            <a:tailEnd/>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6" name="Line 23"/>
          <p:cNvSpPr>
            <a:spLocks noChangeShapeType="1"/>
          </p:cNvSpPr>
          <p:nvPr/>
        </p:nvSpPr>
        <p:spPr bwMode="auto">
          <a:xfrm>
            <a:off x="1714500" y="2581292"/>
            <a:ext cx="0" cy="628650"/>
          </a:xfrm>
          <a:prstGeom prst="line">
            <a:avLst/>
          </a:prstGeom>
          <a:ln>
            <a:headEnd/>
            <a:tailEnd type="arrow" w="lg" len="lg"/>
          </a:ln>
        </p:spPr>
        <p:style>
          <a:lnRef idx="3">
            <a:schemeClr val="accent1"/>
          </a:lnRef>
          <a:fillRef idx="0">
            <a:schemeClr val="accent1"/>
          </a:fillRef>
          <a:effectRef idx="2">
            <a:schemeClr val="accent1"/>
          </a:effectRef>
          <a:fontRef idx="minor">
            <a:schemeClr val="tx1"/>
          </a:fontRef>
        </p:style>
        <p:txBody>
          <a:bodyPr wrap="none" anchor="ctr"/>
          <a:lstStyle/>
          <a:p>
            <a:endParaRPr lang="tr-TR"/>
          </a:p>
        </p:txBody>
      </p:sp>
      <p:sp>
        <p:nvSpPr>
          <p:cNvPr id="17" name="Text Box 24"/>
          <p:cNvSpPr txBox="1">
            <a:spLocks noChangeArrowheads="1"/>
          </p:cNvSpPr>
          <p:nvPr/>
        </p:nvSpPr>
        <p:spPr bwMode="auto">
          <a:xfrm>
            <a:off x="914400" y="3219467"/>
            <a:ext cx="5257800" cy="2739211"/>
          </a:xfrm>
          <a:prstGeom prst="rect">
            <a:avLst/>
          </a:prstGeom>
          <a:noFill/>
          <a:ln w="9525" algn="ctr">
            <a:noFill/>
            <a:miter lim="800000"/>
            <a:headEnd/>
            <a:tailEnd/>
          </a:ln>
          <a:effectLst/>
        </p:spPr>
        <p:txBody>
          <a:bodyPr>
            <a:spAutoFit/>
          </a:bodyPr>
          <a:lstStyle/>
          <a:p>
            <a:pPr algn="l">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Değişken</a:t>
            </a:r>
            <a:endParaRPr lang="en-US" altLang="ko-KR" sz="2800" i="1" dirty="0">
              <a:solidFill>
                <a:srgbClr val="7030A0"/>
              </a:solidFill>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İsim</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(Identifier): </a:t>
            </a:r>
            <a:r>
              <a:rPr lang="en-US" altLang="ko-KR" sz="2400" i="1" dirty="0">
                <a:effectLst>
                  <a:outerShdw blurRad="38100" dist="38100" dir="2700000" algn="tl">
                    <a:srgbClr val="000000"/>
                  </a:outerShdw>
                </a:effectLst>
                <a:ea typeface="굴림" pitchFamily="50" charset="-127"/>
              </a:rPr>
              <a:t>“counter”</a:t>
            </a: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Tip</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err="1">
                <a:effectLst>
                  <a:outerShdw blurRad="38100" dist="38100" dir="2700000" algn="tl">
                    <a:srgbClr val="000000"/>
                  </a:outerShdw>
                </a:effectLst>
                <a:ea typeface="굴림" pitchFamily="50" charset="-127"/>
              </a:rPr>
              <a:t>int</a:t>
            </a:r>
            <a:endParaRPr lang="en-US" altLang="ko-KR" sz="2400" i="1" dirty="0">
              <a:effectLst>
                <a:outerShdw blurRad="38100" dist="38100" dir="2700000" algn="tl">
                  <a:srgbClr val="000000"/>
                </a:outerShdw>
              </a:effectLst>
              <a:ea typeface="굴림" pitchFamily="50" charset="-127"/>
            </a:endParaRPr>
          </a:p>
          <a:p>
            <a:pPr lvl="1" indent="-276225" algn="l">
              <a:spcBef>
                <a:spcPct val="50000"/>
              </a:spcBef>
              <a:buFontTx/>
              <a:buChar char="•"/>
            </a:pPr>
            <a:r>
              <a:rPr lang="tr-TR" altLang="ko-KR" sz="2400" i="1" dirty="0" smtClean="0">
                <a:solidFill>
                  <a:srgbClr val="00FF00"/>
                </a:solidFill>
                <a:effectLst>
                  <a:outerShdw blurRad="38100" dist="38100" dir="2700000" algn="tl">
                    <a:srgbClr val="000000"/>
                  </a:outerShdw>
                </a:effectLst>
                <a:ea typeface="굴림" pitchFamily="50" charset="-127"/>
              </a:rPr>
              <a:t>Değer</a:t>
            </a:r>
            <a:r>
              <a:rPr lang="en-US" altLang="ko-KR" sz="2400" i="1" dirty="0" smtClean="0">
                <a:solidFill>
                  <a:srgbClr val="00FF00"/>
                </a:solidFill>
                <a:effectLst>
                  <a:outerShdw blurRad="38100" dist="38100" dir="2700000" algn="tl">
                    <a:srgbClr val="000000"/>
                  </a:outerShdw>
                </a:effectLst>
                <a:ea typeface="굴림" pitchFamily="50" charset="-127"/>
              </a:rPr>
              <a:t>(R-</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100</a:t>
            </a:r>
          </a:p>
          <a:p>
            <a:pPr lvl="1" indent="-276225" algn="l">
              <a:spcBef>
                <a:spcPct val="50000"/>
              </a:spcBef>
              <a:buFontTx/>
              <a:buChar char="•"/>
            </a:pPr>
            <a:r>
              <a:rPr lang="en-US" altLang="ko-KR" sz="2400" i="1" dirty="0" err="1" smtClean="0">
                <a:solidFill>
                  <a:srgbClr val="00FF00"/>
                </a:solidFill>
                <a:effectLst>
                  <a:outerShdw blurRad="38100" dist="38100" dir="2700000" algn="tl">
                    <a:srgbClr val="000000"/>
                  </a:outerShdw>
                </a:effectLst>
                <a:ea typeface="굴림" pitchFamily="50" charset="-127"/>
              </a:rPr>
              <a:t>Adres</a:t>
            </a:r>
            <a:r>
              <a:rPr lang="en-US" altLang="ko-KR" sz="2400" i="1" dirty="0" smtClean="0">
                <a:solidFill>
                  <a:srgbClr val="00FF00"/>
                </a:solidFill>
                <a:effectLst>
                  <a:outerShdw blurRad="38100" dist="38100" dir="2700000" algn="tl">
                    <a:srgbClr val="000000"/>
                  </a:outerShdw>
                </a:effectLst>
                <a:ea typeface="굴림" pitchFamily="50" charset="-127"/>
              </a:rPr>
              <a:t> </a:t>
            </a:r>
            <a:r>
              <a:rPr lang="en-US" altLang="ko-KR" sz="2400" i="1" dirty="0">
                <a:solidFill>
                  <a:srgbClr val="00FF00"/>
                </a:solidFill>
                <a:effectLst>
                  <a:outerShdw blurRad="38100" dist="38100" dir="2700000" algn="tl">
                    <a:srgbClr val="000000"/>
                  </a:outerShdw>
                </a:effectLst>
                <a:ea typeface="굴림" pitchFamily="50" charset="-127"/>
              </a:rPr>
              <a:t>(</a:t>
            </a:r>
            <a:r>
              <a:rPr lang="en-US" altLang="ko-KR" sz="2400" i="1" dirty="0" smtClean="0">
                <a:solidFill>
                  <a:srgbClr val="00FF00"/>
                </a:solidFill>
                <a:effectLst>
                  <a:outerShdw blurRad="38100" dist="38100" dir="2700000" algn="tl">
                    <a:srgbClr val="000000"/>
                  </a:outerShdw>
                </a:effectLst>
                <a:ea typeface="굴림" pitchFamily="50" charset="-127"/>
              </a:rPr>
              <a:t>L-</a:t>
            </a:r>
            <a:r>
              <a:rPr lang="tr-TR" altLang="ko-KR" sz="2400" i="1" dirty="0" smtClean="0">
                <a:solidFill>
                  <a:srgbClr val="00FF00"/>
                </a:solidFill>
                <a:effectLst>
                  <a:outerShdw blurRad="38100" dist="38100" dir="2700000" algn="tl">
                    <a:srgbClr val="000000"/>
                  </a:outerShdw>
                </a:effectLst>
                <a:ea typeface="굴림" pitchFamily="50" charset="-127"/>
              </a:rPr>
              <a:t>değeri</a:t>
            </a:r>
            <a:r>
              <a:rPr lang="en-US" altLang="ko-KR" sz="2400" i="1" dirty="0" smtClean="0">
                <a:solidFill>
                  <a:srgbClr val="00FF00"/>
                </a:solidFill>
                <a:effectLst>
                  <a:outerShdw blurRad="38100" dist="38100" dir="2700000" algn="tl">
                    <a:srgbClr val="000000"/>
                  </a:outerShdw>
                </a:effectLst>
                <a:ea typeface="굴림" pitchFamily="50" charset="-127"/>
              </a:rPr>
              <a:t>):</a:t>
            </a:r>
            <a:r>
              <a:rPr lang="en-US" altLang="ko-KR" sz="2400" i="1" dirty="0" smtClean="0">
                <a:effectLst>
                  <a:outerShdw blurRad="38100" dist="38100" dir="2700000" algn="tl">
                    <a:srgbClr val="000000"/>
                  </a:outerShdw>
                </a:effectLst>
                <a:ea typeface="굴림" pitchFamily="50" charset="-127"/>
              </a:rPr>
              <a:t> </a:t>
            </a:r>
            <a:r>
              <a:rPr lang="en-US" altLang="ko-KR" sz="2400" i="1" dirty="0">
                <a:effectLst>
                  <a:outerShdw blurRad="38100" dist="38100" dir="2700000" algn="tl">
                    <a:srgbClr val="000000"/>
                  </a:outerShdw>
                </a:effectLst>
                <a:ea typeface="굴림" pitchFamily="50" charset="-127"/>
              </a:rPr>
              <a:t>0x0023FF01</a:t>
            </a:r>
            <a:endParaRPr lang="en-US" sz="2400" i="1" dirty="0">
              <a:effectLst>
                <a:outerShdw blurRad="38100" dist="38100" dir="2700000" algn="tl">
                  <a:srgbClr val="000000"/>
                </a:outerShdw>
              </a:effectLst>
            </a:endParaRPr>
          </a:p>
        </p:txBody>
      </p:sp>
      <p:cxnSp>
        <p:nvCxnSpPr>
          <p:cNvPr id="18" name="AutoShape 27"/>
          <p:cNvCxnSpPr>
            <a:cxnSpLocks noChangeShapeType="1"/>
            <a:stCxn id="5" idx="3"/>
            <a:endCxn id="13" idx="1"/>
          </p:cNvCxnSpPr>
          <p:nvPr/>
        </p:nvCxnSpPr>
        <p:spPr bwMode="auto">
          <a:xfrm>
            <a:off x="4000500" y="2315386"/>
            <a:ext cx="1500194" cy="679172"/>
          </a:xfrm>
          <a:prstGeom prst="bentConnector3">
            <a:avLst>
              <a:gd name="adj1" fmla="val 50000"/>
            </a:avLst>
          </a:prstGeom>
          <a:ln>
            <a:headEnd/>
            <a:tailEnd type="triangle" w="lg" len="lg"/>
          </a:ln>
        </p:spPr>
        <p:style>
          <a:lnRef idx="3">
            <a:schemeClr val="accent2"/>
          </a:lnRef>
          <a:fillRef idx="0">
            <a:schemeClr val="accent2"/>
          </a:fillRef>
          <a:effectRef idx="2">
            <a:schemeClr val="accent2"/>
          </a:effectRef>
          <a:fontRef idx="minor">
            <a:schemeClr val="tx1"/>
          </a:fontRef>
        </p:style>
      </p:cxnSp>
      <p:sp>
        <p:nvSpPr>
          <p:cNvPr id="19" name="Rectangle 28"/>
          <p:cNvSpPr>
            <a:spLocks noChangeArrowheads="1"/>
          </p:cNvSpPr>
          <p:nvPr/>
        </p:nvSpPr>
        <p:spPr bwMode="auto">
          <a:xfrm>
            <a:off x="4206875" y="1838342"/>
            <a:ext cx="1483098" cy="523220"/>
          </a:xfrm>
          <a:prstGeom prst="rect">
            <a:avLst/>
          </a:prstGeom>
          <a:noFill/>
          <a:ln w="9525" algn="ctr">
            <a:noFill/>
            <a:miter lim="800000"/>
            <a:headEnd/>
            <a:tailEnd/>
          </a:ln>
          <a:effectLst/>
        </p:spPr>
        <p:txBody>
          <a:bodyPr wrap="none">
            <a:spAutoFit/>
          </a:bodyPr>
          <a:lstStyle/>
          <a:p>
            <a:pPr>
              <a:spcBef>
                <a:spcPct val="50000"/>
              </a:spcBef>
            </a:pPr>
            <a:r>
              <a:rPr lang="tr-TR" altLang="ko-KR" sz="2800" i="1" dirty="0" smtClean="0">
                <a:solidFill>
                  <a:srgbClr val="7030A0"/>
                </a:solidFill>
                <a:effectLst>
                  <a:outerShdw blurRad="38100" dist="38100" dir="2700000" algn="tl">
                    <a:srgbClr val="000000"/>
                  </a:outerShdw>
                </a:effectLst>
                <a:ea typeface="굴림" pitchFamily="50" charset="-127"/>
              </a:rPr>
              <a:t>Bağlama</a:t>
            </a:r>
            <a:endParaRPr lang="en-US" altLang="ko-KR" sz="2800" i="1" dirty="0">
              <a:solidFill>
                <a:srgbClr val="7030A0"/>
              </a:solidFill>
              <a:effectLst>
                <a:outerShdw blurRad="38100" dist="38100" dir="2700000" algn="tl">
                  <a:srgbClr val="000000"/>
                </a:outerShdw>
              </a:effectLst>
              <a:ea typeface="굴림" pitchFamily="50" charset="-127"/>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smtClean="0"/>
              <a:t>5.7.1.</a:t>
            </a:r>
            <a:r>
              <a:rPr lang="en-US" sz="3600" dirty="0" smtClean="0"/>
              <a:t> </a:t>
            </a:r>
            <a:r>
              <a:rPr lang="en-US" sz="3600" dirty="0" err="1" smtClean="0"/>
              <a:t>Bağlama</a:t>
            </a:r>
            <a:r>
              <a:rPr lang="tr-TR" sz="3600" dirty="0" smtClean="0"/>
              <a:t> Zamanı</a:t>
            </a:r>
            <a:endParaRPr lang="en-US" sz="3600" dirty="0"/>
          </a:p>
        </p:txBody>
      </p:sp>
      <p:sp>
        <p:nvSpPr>
          <p:cNvPr id="6" name="İçerik Yer Tutucusu 5"/>
          <p:cNvSpPr>
            <a:spLocks noGrp="1"/>
          </p:cNvSpPr>
          <p:nvPr>
            <p:ph idx="1"/>
          </p:nvPr>
        </p:nvSpPr>
        <p:spPr>
          <a:xfrm>
            <a:off x="467544" y="1556792"/>
            <a:ext cx="7772400" cy="4050792"/>
          </a:xfrm>
        </p:spPr>
        <p:txBody>
          <a:bodyPr>
            <a:noAutofit/>
          </a:bodyPr>
          <a:lstStyle/>
          <a:p>
            <a:r>
              <a:rPr lang="tr-TR" sz="2400" dirty="0" smtClean="0"/>
              <a:t>Bir </a:t>
            </a:r>
            <a:r>
              <a:rPr lang="tr-TR" sz="2400" dirty="0"/>
              <a:t>programlama dilinde çeşitli bağlamalar farklı </a:t>
            </a:r>
            <a:r>
              <a:rPr lang="tr-TR" sz="2400" dirty="0" smtClean="0"/>
              <a:t>zamanlarda gerçekleşebilir.</a:t>
            </a:r>
          </a:p>
          <a:p>
            <a:r>
              <a:rPr lang="tr-TR" sz="2400" b="1" dirty="0" smtClean="0"/>
              <a:t>Durağan (Statik) Bağlama:</a:t>
            </a:r>
          </a:p>
          <a:p>
            <a:pPr marL="822960" lvl="1" indent="-457200">
              <a:buFont typeface="+mj-lt"/>
              <a:buAutoNum type="arabicPeriod"/>
            </a:pPr>
            <a:r>
              <a:rPr lang="tr-TR" sz="2400" b="1" dirty="0" smtClean="0"/>
              <a:t>Dil Tasarım Zamanında Bağlama:</a:t>
            </a:r>
            <a:r>
              <a:rPr lang="tr-TR" sz="2400" dirty="0" smtClean="0"/>
              <a:t> Bazı özellikler dil tasarımı sırasında bağlanır. Örneğin, </a:t>
            </a:r>
            <a:r>
              <a:rPr lang="tr-TR" sz="2400" dirty="0" smtClean="0">
                <a:latin typeface="+mj-lt"/>
                <a:cs typeface="Arial" pitchFamily="34" charset="0"/>
              </a:rPr>
              <a:t>" * "</a:t>
            </a:r>
            <a:r>
              <a:rPr lang="tr-TR" sz="2400" dirty="0" smtClean="0"/>
              <a:t> sembolünün çarpım sembolü olması dil tasarım sırasında belirlenen bir özelliktir.</a:t>
            </a:r>
          </a:p>
          <a:p>
            <a:pPr marL="822960" lvl="1" indent="-457200">
              <a:buFont typeface="+mj-lt"/>
              <a:buAutoNum type="arabicPeriod"/>
            </a:pPr>
            <a:r>
              <a:rPr lang="tr-TR" sz="2400" b="1" dirty="0" smtClean="0"/>
              <a:t>Dil Gerçekleştirim </a:t>
            </a:r>
            <a:r>
              <a:rPr lang="tr-TR" sz="2400" dirty="0" smtClean="0"/>
              <a:t>(</a:t>
            </a:r>
            <a:r>
              <a:rPr lang="tr-TR" sz="2400" dirty="0" err="1"/>
              <a:t>implemantation</a:t>
            </a:r>
            <a:r>
              <a:rPr lang="tr-TR" sz="2400" dirty="0"/>
              <a:t>)</a:t>
            </a:r>
            <a:r>
              <a:rPr lang="tr-TR" sz="2400" b="1" dirty="0" smtClean="0"/>
              <a:t> Zamanında Bağlama:</a:t>
            </a:r>
            <a:r>
              <a:rPr lang="tr-TR" sz="2400" dirty="0" smtClean="0"/>
              <a:t> Dil gerçekleştirim zamanı, bir programlama dili için derleyicinin hazırlandığı zamandır.</a:t>
            </a:r>
            <a:r>
              <a:rPr lang="tr-TR" sz="2400" dirty="0"/>
              <a:t> </a:t>
            </a:r>
            <a:r>
              <a:rPr lang="tr-TR" sz="2400" dirty="0" smtClean="0"/>
              <a:t>Örneğin, bir çok programlama dilinde</a:t>
            </a:r>
            <a:r>
              <a:rPr lang="tr-TR" sz="2400" dirty="0">
                <a:cs typeface="Arial" pitchFamily="34" charset="0"/>
              </a:rPr>
              <a:t> " </a:t>
            </a:r>
            <a:r>
              <a:rPr lang="tr-TR" sz="2400" dirty="0" err="1" smtClean="0">
                <a:cs typeface="Arial" pitchFamily="34" charset="0"/>
              </a:rPr>
              <a:t>integer</a:t>
            </a:r>
            <a:r>
              <a:rPr lang="tr-TR" sz="2400" dirty="0" smtClean="0">
                <a:cs typeface="Arial" pitchFamily="34" charset="0"/>
              </a:rPr>
              <a:t> </a:t>
            </a:r>
            <a:r>
              <a:rPr lang="tr-TR" sz="2400" dirty="0">
                <a:cs typeface="Arial" pitchFamily="34" charset="0"/>
              </a:rPr>
              <a:t>"</a:t>
            </a:r>
            <a:r>
              <a:rPr lang="tr-TR" sz="2400" dirty="0"/>
              <a:t> </a:t>
            </a:r>
            <a:r>
              <a:rPr lang="tr-TR" sz="2400" dirty="0" smtClean="0"/>
              <a:t>tipinin alabileceği değerler dil gerçekleştirim sırasında belirlenir.</a:t>
            </a:r>
            <a:endParaRPr lang="tr-TR" sz="2400" b="1"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37</a:t>
            </a:fld>
            <a:endParaRPr lang="tr-TR"/>
          </a:p>
        </p:txBody>
      </p:sp>
    </p:spTree>
    <p:extLst>
      <p:ext uri="{BB962C8B-B14F-4D97-AF65-F5344CB8AC3E}">
        <p14:creationId xmlns:p14="http://schemas.microsoft.com/office/powerpoint/2010/main" val="4010749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idx="1"/>
          </p:nvPr>
        </p:nvSpPr>
        <p:spPr>
          <a:xfrm>
            <a:off x="539552" y="1700808"/>
            <a:ext cx="7772400" cy="4050792"/>
          </a:xfrm>
        </p:spPr>
        <p:txBody>
          <a:bodyPr>
            <a:normAutofit/>
          </a:bodyPr>
          <a:lstStyle/>
          <a:p>
            <a:r>
              <a:rPr lang="tr-TR" sz="2300" b="1" dirty="0" smtClean="0"/>
              <a:t>Durağan (Statik) Bağlama:</a:t>
            </a:r>
          </a:p>
          <a:p>
            <a:pPr marL="822960" lvl="1" indent="-457200">
              <a:buFont typeface="+mj-lt"/>
              <a:buAutoNum type="arabicPeriod" startAt="3"/>
            </a:pPr>
            <a:r>
              <a:rPr lang="tr-TR" sz="2000" b="1" dirty="0" smtClean="0"/>
              <a:t>Derleme Zamanında Bağlama:</a:t>
            </a:r>
            <a:r>
              <a:rPr lang="tr-TR" sz="2000" dirty="0" smtClean="0"/>
              <a:t> Derleme zamanı, bir programın makine koduna çevrildiği zamanı göstermektedir. Bir programın derlenmesi sırasında kaynak koda göre çeşitli bağlamalar gerçekleşebilir. Örneğin, C veya </a:t>
            </a:r>
            <a:r>
              <a:rPr lang="tr-TR" sz="2000" dirty="0" err="1" smtClean="0"/>
              <a:t>Pascal’da</a:t>
            </a:r>
            <a:r>
              <a:rPr lang="tr-TR" sz="2000" dirty="0" smtClean="0"/>
              <a:t> bir değişkenin, bir veri tipi ile bağlanması derleme zamanında yapılır.</a:t>
            </a:r>
          </a:p>
          <a:p>
            <a:r>
              <a:rPr lang="tr-TR" sz="2300" b="1" dirty="0" smtClean="0"/>
              <a:t>Dinamik  Bağlama:</a:t>
            </a:r>
          </a:p>
          <a:p>
            <a:pPr marL="822960" lvl="1" indent="-457200">
              <a:buFont typeface="+mj-lt"/>
              <a:buAutoNum type="arabicPeriod" startAt="4"/>
            </a:pPr>
            <a:r>
              <a:rPr lang="tr-TR" sz="2000" b="1" dirty="0" smtClean="0"/>
              <a:t>Çalışma Zamanında Bağlama: </a:t>
            </a:r>
            <a:r>
              <a:rPr lang="tr-TR" sz="2000" dirty="0" smtClean="0"/>
              <a:t>Çalışma zamanı, bir programın çalışması sırasında geçen zamanı göstermektedir. Örneğin, değişkenlerin değerler ile bağlanması çalışma zamanında gerçekleşir ve bu bağlama, çalışma süresince bir çok kez değişebilir.</a:t>
            </a:r>
            <a:endParaRPr lang="tr-TR" sz="2000" b="1" dirty="0"/>
          </a:p>
          <a:p>
            <a:pPr lvl="1"/>
            <a:endParaRPr lang="tr-TR" sz="2000" dirty="0" smtClean="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38</a:t>
            </a:fld>
            <a:endParaRPr lang="tr-TR"/>
          </a:p>
        </p:txBody>
      </p:sp>
    </p:spTree>
    <p:extLst>
      <p:ext uri="{BB962C8B-B14F-4D97-AF65-F5344CB8AC3E}">
        <p14:creationId xmlns:p14="http://schemas.microsoft.com/office/powerpoint/2010/main" val="3033224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6" name="İçerik Yer Tutucusu 5"/>
          <p:cNvSpPr>
            <a:spLocks noGrp="1"/>
          </p:cNvSpPr>
          <p:nvPr>
            <p:ph idx="1"/>
          </p:nvPr>
        </p:nvSpPr>
        <p:spPr/>
        <p:txBody>
          <a:bodyPr>
            <a:normAutofit/>
          </a:bodyPr>
          <a:lstStyle/>
          <a:p>
            <a:r>
              <a:rPr lang="tr-TR" sz="2300" dirty="0"/>
              <a:t>İlk üç grupta </a:t>
            </a:r>
            <a:r>
              <a:rPr lang="tr-TR" sz="2300" dirty="0" smtClean="0"/>
              <a:t>olduğu gibi bağlamanın çalışma </a:t>
            </a:r>
            <a:r>
              <a:rPr lang="tr-TR" sz="2300" dirty="0"/>
              <a:t>zamanından önce gerçekleştiği </a:t>
            </a:r>
            <a:r>
              <a:rPr lang="tr-TR" sz="2300" dirty="0" smtClean="0"/>
              <a:t>durumda bağlama</a:t>
            </a:r>
            <a:r>
              <a:rPr lang="tr-TR" sz="2300" dirty="0"/>
              <a:t>, çalışma zamanında değiştirilemez ve durağan (</a:t>
            </a:r>
            <a:r>
              <a:rPr lang="tr-TR" sz="2300" dirty="0" err="1"/>
              <a:t>static</a:t>
            </a:r>
            <a:r>
              <a:rPr lang="tr-TR" sz="2300" dirty="0"/>
              <a:t>) bağlama </a:t>
            </a:r>
            <a:r>
              <a:rPr lang="tr-TR" sz="2300" dirty="0" smtClean="0"/>
              <a:t>olarak adlandırılır</a:t>
            </a:r>
            <a:r>
              <a:rPr lang="tr-TR" sz="2300" dirty="0"/>
              <a:t>. </a:t>
            </a:r>
            <a:endParaRPr lang="tr-TR" sz="2300" dirty="0" smtClean="0"/>
          </a:p>
          <a:p>
            <a:r>
              <a:rPr lang="tr-TR" sz="2300" dirty="0" smtClean="0"/>
              <a:t>Çalışma </a:t>
            </a:r>
            <a:r>
              <a:rPr lang="tr-TR" sz="2300" dirty="0"/>
              <a:t>zamanında gerçekleşen bağlamalar ise, çalışma </a:t>
            </a:r>
            <a:r>
              <a:rPr lang="tr-TR" sz="2300" dirty="0" smtClean="0"/>
              <a:t>süresince değiştirilebilirler </a:t>
            </a:r>
            <a:r>
              <a:rPr lang="tr-TR" sz="2300" dirty="0"/>
              <a:t>ve dinamik (</a:t>
            </a:r>
            <a:r>
              <a:rPr lang="tr-TR" sz="2300" dirty="0" err="1"/>
              <a:t>dynamic</a:t>
            </a:r>
            <a:r>
              <a:rPr lang="tr-TR" sz="2300" dirty="0"/>
              <a:t>) bağlama olarak adlandırılırlar. </a:t>
            </a:r>
            <a:endParaRPr lang="tr-TR" sz="2300" dirty="0" smtClean="0"/>
          </a:p>
          <a:p>
            <a:r>
              <a:rPr lang="tr-TR" sz="2400" dirty="0" smtClean="0"/>
              <a:t>Aşağıda</a:t>
            </a:r>
            <a:r>
              <a:rPr lang="tr-TR" sz="2400" dirty="0"/>
              <a:t>, C'deki bir atama deyimi için gerçekleşen bağlamalar ve bağlama zamanları örneklenmiştir.</a:t>
            </a:r>
            <a:endParaRPr lang="tr-TR" sz="2300" dirty="0" smtClean="0"/>
          </a:p>
          <a:p>
            <a:endParaRPr lang="tr-TR" sz="2000" dirty="0" smtClean="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39</a:t>
            </a:fld>
            <a:endParaRPr lang="tr-TR"/>
          </a:p>
        </p:txBody>
      </p:sp>
    </p:spTree>
    <p:extLst>
      <p:ext uri="{BB962C8B-B14F-4D97-AF65-F5344CB8AC3E}">
        <p14:creationId xmlns:p14="http://schemas.microsoft.com/office/powerpoint/2010/main" val="330744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612648" y="476672"/>
            <a:ext cx="8153400" cy="6167038"/>
          </a:xfrm>
        </p:spPr>
        <p:txBody>
          <a:bodyPr>
            <a:noAutofit/>
          </a:bodyPr>
          <a:lstStyle/>
          <a:p>
            <a:pPr>
              <a:buNone/>
            </a:pPr>
            <a:r>
              <a:rPr lang="tr-TR" dirty="0" smtClean="0">
                <a:solidFill>
                  <a:srgbClr val="FF0000"/>
                </a:solidFill>
              </a:rPr>
              <a:t>	Daha karmaşık atamalar:</a:t>
            </a:r>
          </a:p>
          <a:p>
            <a:r>
              <a:rPr lang="tr-TR" dirty="0" smtClean="0"/>
              <a:t>1. Çok hedefe(PL/I)</a:t>
            </a:r>
          </a:p>
          <a:p>
            <a:pPr lvl="1">
              <a:buNone/>
            </a:pPr>
            <a:r>
              <a:rPr lang="tr-TR" sz="2000" b="1" dirty="0" smtClean="0"/>
              <a:t>	A, B = 10 </a:t>
            </a:r>
          </a:p>
          <a:p>
            <a:r>
              <a:rPr lang="tr-TR" dirty="0" smtClean="0"/>
              <a:t>2. Koşullu hedefler(C, C++, ve Java)</a:t>
            </a:r>
          </a:p>
          <a:p>
            <a:pPr lvl="1">
              <a:buNone/>
            </a:pPr>
            <a:r>
              <a:rPr lang="tr-TR" sz="2000" b="1" dirty="0" smtClean="0"/>
              <a:t>	</a:t>
            </a:r>
            <a:r>
              <a:rPr lang="en-US" sz="2000" b="1" dirty="0" smtClean="0"/>
              <a:t>(first==1)? total : subtotal = 0</a:t>
            </a:r>
          </a:p>
          <a:p>
            <a:r>
              <a:rPr lang="tr-TR" dirty="0" smtClean="0"/>
              <a:t>3. Birleşik atama komutları(C, C++, ve Java)</a:t>
            </a:r>
          </a:p>
          <a:p>
            <a:pPr lvl="1">
              <a:buNone/>
            </a:pPr>
            <a:r>
              <a:rPr lang="tr-TR" sz="2000" b="1" dirty="0" smtClean="0"/>
              <a:t>	</a:t>
            </a:r>
            <a:r>
              <a:rPr lang="tr-TR" sz="2000" b="1" dirty="0" err="1" smtClean="0"/>
              <a:t>sum</a:t>
            </a:r>
            <a:r>
              <a:rPr lang="tr-TR" sz="2000" b="1" dirty="0" smtClean="0"/>
              <a:t> += </a:t>
            </a:r>
            <a:r>
              <a:rPr lang="tr-TR" sz="2000" b="1" dirty="0" err="1" smtClean="0"/>
              <a:t>next</a:t>
            </a:r>
            <a:r>
              <a:rPr lang="tr-TR" sz="2000" b="1" dirty="0" smtClean="0"/>
              <a:t>;</a:t>
            </a:r>
          </a:p>
          <a:p>
            <a:r>
              <a:rPr lang="fi-FI" dirty="0" smtClean="0"/>
              <a:t>4. Tekli atama komutu(C, C++, veJava)</a:t>
            </a:r>
          </a:p>
          <a:p>
            <a:pPr lvl="1">
              <a:buNone/>
            </a:pPr>
            <a:r>
              <a:rPr lang="tr-TR" sz="2000" b="1" dirty="0" smtClean="0"/>
              <a:t>	a++;</a:t>
            </a:r>
          </a:p>
          <a:p>
            <a:pPr lvl="1">
              <a:buNone/>
            </a:pPr>
            <a:r>
              <a:rPr lang="tr-TR" sz="2000" b="1" dirty="0" smtClean="0"/>
              <a:t>	-a++ : iki tekli işleç bir değişkene uygulandığında değerlendirme, sağdan soladır. Bu nedenle:</a:t>
            </a:r>
          </a:p>
          <a:p>
            <a:pPr lvl="1">
              <a:buNone/>
            </a:pPr>
            <a:r>
              <a:rPr lang="tr-TR" sz="2000" b="1" dirty="0" smtClean="0"/>
              <a:t>	-a++ →-(a++) şeklinde değerlendirilir.</a:t>
            </a:r>
          </a:p>
          <a:p>
            <a:r>
              <a:rPr lang="tr-TR" dirty="0" smtClean="0"/>
              <a:t>5. C, C++, ve Java "=" işlecini aritmetik işlemci olarak görürler.</a:t>
            </a:r>
          </a:p>
          <a:p>
            <a:pPr lvl="1">
              <a:buNone/>
            </a:pPr>
            <a:r>
              <a:rPr lang="tr-TR" sz="2000" dirty="0" smtClean="0"/>
              <a:t>	Örneğin:</a:t>
            </a:r>
          </a:p>
          <a:p>
            <a:pPr lvl="1">
              <a:buNone/>
            </a:pPr>
            <a:r>
              <a:rPr lang="tr-TR" sz="2000" b="1" dirty="0" smtClean="0"/>
              <a:t>	</a:t>
            </a:r>
            <a:r>
              <a:rPr lang="pt-BR" sz="2000" b="1" dirty="0" smtClean="0"/>
              <a:t>a = b * (c = d * 2 + 1) + 1</a:t>
            </a:r>
          </a:p>
          <a:p>
            <a:pPr lvl="1">
              <a:buNone/>
            </a:pPr>
            <a:r>
              <a:rPr lang="tr-TR" sz="2000" dirty="0" smtClean="0"/>
              <a:t>	Bu yapı ALGOL 68’den alınmıştır.</a:t>
            </a:r>
            <a:endParaRPr lang="tr-TR" sz="2000"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4</a:t>
            </a:fld>
            <a:endParaRPr lang="tr-T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tr-TR" sz="3600" dirty="0"/>
              <a:t>5.7.1.</a:t>
            </a:r>
            <a:r>
              <a:rPr lang="en-US" sz="3600" dirty="0"/>
              <a:t> </a:t>
            </a:r>
            <a:r>
              <a:rPr lang="en-US" sz="3600" dirty="0" err="1"/>
              <a:t>Bağlama</a:t>
            </a:r>
            <a:r>
              <a:rPr lang="tr-TR" sz="3600" dirty="0"/>
              <a:t> Zamanı</a:t>
            </a:r>
            <a:endParaRPr lang="en-US" sz="3600" dirty="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40</a:t>
            </a:fld>
            <a:endParaRPr lang="tr-T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72" y="1928802"/>
            <a:ext cx="822740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073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5.7.1.</a:t>
            </a:r>
            <a:r>
              <a:rPr lang="en-US" sz="3600" dirty="0" smtClean="0"/>
              <a:t> </a:t>
            </a:r>
            <a:r>
              <a:rPr lang="en-US" sz="3600" dirty="0" err="1" smtClean="0"/>
              <a:t>Bağlama</a:t>
            </a:r>
            <a:r>
              <a:rPr lang="tr-TR" sz="3600" dirty="0" smtClean="0"/>
              <a:t> Zamanı</a:t>
            </a:r>
            <a:endParaRPr lang="tr-TR" sz="3600"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41</a:t>
            </a:fld>
            <a:endParaRPr lang="tr-TR"/>
          </a:p>
        </p:txBody>
      </p:sp>
      <p:pic>
        <p:nvPicPr>
          <p:cNvPr id="5" name="Picture 5"/>
          <p:cNvPicPr>
            <a:picLocks noChangeAspect="1" noChangeArrowheads="1"/>
          </p:cNvPicPr>
          <p:nvPr/>
        </p:nvPicPr>
        <p:blipFill>
          <a:blip r:embed="rId2"/>
          <a:srcRect/>
          <a:stretch>
            <a:fillRect/>
          </a:stretch>
        </p:blipFill>
        <p:spPr bwMode="auto">
          <a:xfrm>
            <a:off x="642910" y="1571612"/>
            <a:ext cx="7500938" cy="1047750"/>
          </a:xfrm>
          <a:prstGeom prst="rect">
            <a:avLst/>
          </a:prstGeom>
          <a:noFill/>
          <a:ln w="9525">
            <a:noFill/>
            <a:miter lim="800000"/>
            <a:headEnd/>
            <a:tailEnd/>
          </a:ln>
        </p:spPr>
      </p:pic>
      <p:graphicFrame>
        <p:nvGraphicFramePr>
          <p:cNvPr id="6" name="5 Tablo"/>
          <p:cNvGraphicFramePr>
            <a:graphicFrameLocks noGrp="1"/>
          </p:cNvGraphicFramePr>
          <p:nvPr/>
        </p:nvGraphicFramePr>
        <p:xfrm>
          <a:off x="928661" y="2786058"/>
          <a:ext cx="7215260" cy="4545914"/>
        </p:xfrm>
        <a:graphic>
          <a:graphicData uri="http://schemas.openxmlformats.org/drawingml/2006/table">
            <a:tbl>
              <a:tblPr>
                <a:tableStyleId>{3C2FFA5D-87B4-456A-9821-1D502468CF0F}</a:tableStyleId>
              </a:tblPr>
              <a:tblGrid>
                <a:gridCol w="3607630">
                  <a:extLst>
                    <a:ext uri="{9D8B030D-6E8A-4147-A177-3AD203B41FA5}">
                      <a16:colId xmlns:a16="http://schemas.microsoft.com/office/drawing/2014/main" val="20000"/>
                    </a:ext>
                  </a:extLst>
                </a:gridCol>
                <a:gridCol w="3607630">
                  <a:extLst>
                    <a:ext uri="{9D8B030D-6E8A-4147-A177-3AD203B41FA5}">
                      <a16:colId xmlns:a16="http://schemas.microsoft.com/office/drawing/2014/main" val="20001"/>
                    </a:ext>
                  </a:extLst>
                </a:gridCol>
              </a:tblGrid>
              <a:tr h="420690">
                <a:tc gridSpan="2">
                  <a:txBody>
                    <a:bodyPr/>
                    <a:lstStyle/>
                    <a:p>
                      <a:pPr algn="ctr">
                        <a:lnSpc>
                          <a:spcPct val="115000"/>
                        </a:lnSpc>
                        <a:spcAft>
                          <a:spcPts val="1000"/>
                        </a:spcAft>
                      </a:pPr>
                      <a:r>
                        <a:rPr lang="tr-TR" sz="1800" b="1" dirty="0" err="1">
                          <a:solidFill>
                            <a:srgbClr val="7030A0"/>
                          </a:solidFill>
                        </a:rPr>
                        <a:t>int</a:t>
                      </a:r>
                      <a:r>
                        <a:rPr lang="tr-TR" sz="1800" b="1" dirty="0">
                          <a:solidFill>
                            <a:srgbClr val="7030A0"/>
                          </a:solidFill>
                        </a:rPr>
                        <a:t> hesap;  … hesap=hesap+10;</a:t>
                      </a:r>
                      <a:endParaRPr lang="tr-TR" sz="1800" b="1" dirty="0">
                        <a:solidFill>
                          <a:srgbClr val="7030A0"/>
                        </a:solidFill>
                        <a:latin typeface="Calibri"/>
                        <a:ea typeface="Times New Roman"/>
                        <a:cs typeface="Calibri"/>
                      </a:endParaRPr>
                    </a:p>
                  </a:txBody>
                  <a:tcPr marL="68580" marR="68580" marT="0" marB="0">
                    <a:cell3D prstMaterial="dkEdge">
                      <a:bevel/>
                      <a:lightRig rig="flood" dir="t"/>
                    </a:cell3D>
                  </a:tcPr>
                </a:tc>
                <a:tc hMerge="1">
                  <a:txBody>
                    <a:bodyPr/>
                    <a:lstStyle/>
                    <a:p>
                      <a:endParaRPr lang="tr-TR"/>
                    </a:p>
                  </a:txBody>
                  <a:tcPr/>
                </a:tc>
                <a:extLst>
                  <a:ext uri="{0D108BD9-81ED-4DB2-BD59-A6C34878D82A}">
                    <a16:rowId xmlns:a16="http://schemas.microsoft.com/office/drawing/2014/main" val="10000"/>
                  </a:ext>
                </a:extLst>
              </a:tr>
              <a:tr h="420690">
                <a:tc>
                  <a:txBody>
                    <a:bodyPr/>
                    <a:lstStyle/>
                    <a:p>
                      <a:pPr algn="just">
                        <a:lnSpc>
                          <a:spcPct val="115000"/>
                        </a:lnSpc>
                        <a:spcAft>
                          <a:spcPts val="1000"/>
                        </a:spcAft>
                      </a:pPr>
                      <a:r>
                        <a:rPr lang="tr-TR" sz="1800" dirty="0"/>
                        <a:t>Hesap için olası tipler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tasarım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1"/>
                  </a:ext>
                </a:extLst>
              </a:tr>
              <a:tr h="420690">
                <a:tc>
                  <a:txBody>
                    <a:bodyPr/>
                    <a:lstStyle/>
                    <a:p>
                      <a:pPr algn="just">
                        <a:lnSpc>
                          <a:spcPct val="115000"/>
                        </a:lnSpc>
                        <a:spcAft>
                          <a:spcPts val="1000"/>
                        </a:spcAft>
                      </a:pPr>
                      <a:r>
                        <a:rPr lang="tr-TR" sz="1800" dirty="0"/>
                        <a:t>Hesap değişkeninin tipi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derlenmesi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2"/>
                  </a:ext>
                </a:extLst>
              </a:tr>
              <a:tr h="420690">
                <a:tc>
                  <a:txBody>
                    <a:bodyPr/>
                    <a:lstStyle/>
                    <a:p>
                      <a:pPr algn="just">
                        <a:lnSpc>
                          <a:spcPct val="115000"/>
                        </a:lnSpc>
                        <a:spcAft>
                          <a:spcPts val="1000"/>
                        </a:spcAft>
                      </a:pPr>
                      <a:r>
                        <a:rPr lang="tr-TR" sz="1800" dirty="0"/>
                        <a:t>Hesap değişkeninin olası değerleri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 zamanı</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3"/>
                  </a:ext>
                </a:extLst>
              </a:tr>
              <a:tr h="420690">
                <a:tc>
                  <a:txBody>
                    <a:bodyPr/>
                    <a:lstStyle/>
                    <a:p>
                      <a:pPr algn="just">
                        <a:lnSpc>
                          <a:spcPct val="115000"/>
                        </a:lnSpc>
                        <a:spcAft>
                          <a:spcPts val="1000"/>
                        </a:spcAft>
                      </a:pPr>
                      <a:r>
                        <a:rPr lang="tr-TR" sz="1800" dirty="0"/>
                        <a:t>Hesabın değeri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Bu deyimin yürütülmesi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4"/>
                  </a:ext>
                </a:extLst>
              </a:tr>
              <a:tr h="420690">
                <a:tc>
                  <a:txBody>
                    <a:bodyPr/>
                    <a:lstStyle/>
                    <a:p>
                      <a:pPr algn="just">
                        <a:lnSpc>
                          <a:spcPct val="115000"/>
                        </a:lnSpc>
                        <a:spcAft>
                          <a:spcPts val="1000"/>
                        </a:spcAft>
                      </a:pPr>
                      <a:r>
                        <a:rPr lang="tr-TR" sz="1800" dirty="0"/>
                        <a:t>+ işlemcisinin muhtemel anlamları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Dilin tanımlanması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5"/>
                  </a:ext>
                </a:extLst>
              </a:tr>
              <a:tr h="420690">
                <a:tc>
                  <a:txBody>
                    <a:bodyPr/>
                    <a:lstStyle/>
                    <a:p>
                      <a:pPr algn="just">
                        <a:lnSpc>
                          <a:spcPct val="115000"/>
                        </a:lnSpc>
                        <a:spcAft>
                          <a:spcPts val="1000"/>
                        </a:spcAft>
                      </a:pPr>
                      <a:r>
                        <a:rPr lang="tr-TR" sz="1800" dirty="0"/>
                        <a:t>+ işlemcisinin bu deyimdeki anlamı</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Derlenme süreci</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6"/>
                  </a:ext>
                </a:extLst>
              </a:tr>
              <a:tr h="420690">
                <a:tc>
                  <a:txBody>
                    <a:bodyPr/>
                    <a:lstStyle/>
                    <a:p>
                      <a:pPr algn="just">
                        <a:lnSpc>
                          <a:spcPct val="115000"/>
                        </a:lnSpc>
                        <a:spcAft>
                          <a:spcPts val="1000"/>
                        </a:spcAft>
                      </a:pPr>
                      <a:r>
                        <a:rPr lang="tr-TR" sz="1800" dirty="0"/>
                        <a:t>10 </a:t>
                      </a:r>
                      <a:r>
                        <a:rPr lang="tr-TR" sz="1800" dirty="0" err="1"/>
                        <a:t>literalinin</a:t>
                      </a:r>
                      <a:r>
                        <a:rPr lang="tr-TR" sz="1800" dirty="0"/>
                        <a:t> ara gösterimi</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Derleyici tasarımı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7"/>
                  </a:ext>
                </a:extLst>
              </a:tr>
              <a:tr h="420690">
                <a:tc>
                  <a:txBody>
                    <a:bodyPr/>
                    <a:lstStyle/>
                    <a:p>
                      <a:pPr algn="just">
                        <a:lnSpc>
                          <a:spcPct val="115000"/>
                        </a:lnSpc>
                        <a:spcAft>
                          <a:spcPts val="1000"/>
                        </a:spcAft>
                      </a:pPr>
                      <a:r>
                        <a:rPr lang="tr-TR" sz="1800" dirty="0"/>
                        <a:t>Hesap değişkeninin alacağı son değer</a:t>
                      </a:r>
                      <a:endParaRPr lang="tr-TR" sz="1800" b="1" dirty="0">
                        <a:latin typeface="Calibri"/>
                        <a:ea typeface="Times New Roman"/>
                        <a:cs typeface="Calibri"/>
                      </a:endParaRPr>
                    </a:p>
                  </a:txBody>
                  <a:tcPr marL="68580" marR="68580" marT="0" marB="0">
                    <a:cell3D prstMaterial="dkEdge">
                      <a:bevel/>
                      <a:lightRig rig="flood" dir="t"/>
                    </a:cell3D>
                  </a:tcPr>
                </a:tc>
                <a:tc>
                  <a:txBody>
                    <a:bodyPr/>
                    <a:lstStyle/>
                    <a:p>
                      <a:pPr algn="just">
                        <a:lnSpc>
                          <a:spcPct val="115000"/>
                        </a:lnSpc>
                        <a:spcAft>
                          <a:spcPts val="1000"/>
                        </a:spcAft>
                      </a:pPr>
                      <a:r>
                        <a:rPr lang="tr-TR" sz="1800" dirty="0"/>
                        <a:t>Çalışma zamanında</a:t>
                      </a:r>
                      <a:endParaRPr lang="tr-TR" sz="1800" dirty="0">
                        <a:latin typeface="Calibri"/>
                        <a:ea typeface="Times New Roman"/>
                        <a:cs typeface="Calibri"/>
                      </a:endParaRPr>
                    </a:p>
                  </a:txBody>
                  <a:tcPr marL="68580" marR="68580" marT="0" marB="0">
                    <a:cell3D prstMaterial="dkEdge">
                      <a:bevel/>
                      <a:lightRig rig="flood" dir="t"/>
                    </a:cell3D>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369701"/>
          </a:xfrm>
        </p:spPr>
        <p:txBody>
          <a:bodyPr>
            <a:normAutofit fontScale="90000"/>
          </a:bodyPr>
          <a:lstStyle/>
          <a:p>
            <a:r>
              <a:rPr lang="tr-TR" dirty="0"/>
              <a:t>5.7.2.</a:t>
            </a:r>
            <a:r>
              <a:rPr lang="en-US" dirty="0"/>
              <a:t> </a:t>
            </a:r>
            <a:r>
              <a:rPr lang="tr-TR" dirty="0"/>
              <a:t>Tip Bağlama</a:t>
            </a:r>
          </a:p>
        </p:txBody>
      </p:sp>
      <p:sp>
        <p:nvSpPr>
          <p:cNvPr id="6" name="İçerik Yer Tutucusu 5"/>
          <p:cNvSpPr>
            <a:spLocks noGrp="1"/>
          </p:cNvSpPr>
          <p:nvPr>
            <p:ph idx="1"/>
          </p:nvPr>
        </p:nvSpPr>
        <p:spPr>
          <a:xfrm>
            <a:off x="539552" y="1252575"/>
            <a:ext cx="7772400" cy="4050792"/>
          </a:xfrm>
        </p:spPr>
        <p:txBody>
          <a:bodyPr>
            <a:normAutofit/>
          </a:bodyPr>
          <a:lstStyle/>
          <a:p>
            <a:r>
              <a:rPr lang="tr-TR" sz="2300" dirty="0"/>
              <a:t>Tip bilgisi, bir tanımlayıcı ile ilişkilendirilince, tanımlayıcı, o tiple bağlanmış olur. Örneğin, birçok programlama dilinde bir programda bir değişkene başvuru yapılmadan önce, değişkenin bir veri tipi ile bağlanması gereklidir</a:t>
            </a:r>
            <a:r>
              <a:rPr lang="tr-TR" sz="2300" dirty="0" smtClean="0"/>
              <a:t>.</a:t>
            </a:r>
          </a:p>
          <a:p>
            <a:endParaRPr lang="tr-TR" sz="2300" dirty="0"/>
          </a:p>
          <a:p>
            <a:endParaRPr lang="tr-TR" sz="2300" dirty="0" smtClean="0"/>
          </a:p>
          <a:p>
            <a:endParaRPr lang="tr-TR" sz="2300" dirty="0" smtClean="0"/>
          </a:p>
          <a:p>
            <a:r>
              <a:rPr lang="tr-TR" sz="2300" dirty="0"/>
              <a:t>Tip bağlamaları durağan veya dinamik olarak gerçekleşebilir.</a:t>
            </a:r>
          </a:p>
          <a:p>
            <a:endParaRPr lang="tr-TR" sz="23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42</a:t>
            </a:fld>
            <a:endParaRPr lang="tr-TR"/>
          </a:p>
        </p:txBody>
      </p:sp>
      <p:pic>
        <p:nvPicPr>
          <p:cNvPr id="3074" name="Picture 2"/>
          <p:cNvPicPr>
            <a:picLocks noChangeAspect="1" noChangeArrowheads="1"/>
          </p:cNvPicPr>
          <p:nvPr/>
        </p:nvPicPr>
        <p:blipFill>
          <a:blip r:embed="rId2">
            <a:clrChange>
              <a:clrFrom>
                <a:srgbClr val="E1E6F7"/>
              </a:clrFrom>
              <a:clrTo>
                <a:srgbClr val="E1E6F7">
                  <a:alpha val="0"/>
                </a:srgbClr>
              </a:clrTo>
            </a:clrChange>
            <a:extLst>
              <a:ext uri="{28A0092B-C50C-407E-A947-70E740481C1C}">
                <a14:useLocalDpi xmlns:a14="http://schemas.microsoft.com/office/drawing/2010/main" val="0"/>
              </a:ext>
            </a:extLst>
          </a:blip>
          <a:srcRect/>
          <a:stretch>
            <a:fillRect/>
          </a:stretch>
        </p:blipFill>
        <p:spPr bwMode="auto">
          <a:xfrm>
            <a:off x="1187624" y="2592171"/>
            <a:ext cx="60769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968184"/>
            <a:ext cx="60769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0964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640112"/>
          </a:xfrm>
        </p:spPr>
        <p:txBody>
          <a:bodyPr>
            <a:normAutofit/>
          </a:bodyPr>
          <a:lstStyle/>
          <a:p>
            <a:r>
              <a:rPr lang="tr-TR" sz="3200" dirty="0" smtClean="0"/>
              <a:t>5.7.2.1.</a:t>
            </a:r>
            <a:r>
              <a:rPr lang="en-US" sz="3200" dirty="0" smtClean="0"/>
              <a:t> </a:t>
            </a:r>
            <a:r>
              <a:rPr lang="tr-TR" sz="3200" dirty="0"/>
              <a:t>Durağan Tip Bağlama</a:t>
            </a:r>
          </a:p>
        </p:txBody>
      </p:sp>
      <p:sp>
        <p:nvSpPr>
          <p:cNvPr id="6" name="İçerik Yer Tutucusu 5"/>
          <p:cNvSpPr>
            <a:spLocks noGrp="1"/>
          </p:cNvSpPr>
          <p:nvPr>
            <p:ph idx="1"/>
          </p:nvPr>
        </p:nvSpPr>
        <p:spPr>
          <a:xfrm>
            <a:off x="395536" y="1102010"/>
            <a:ext cx="8370512" cy="4579302"/>
          </a:xfrm>
        </p:spPr>
        <p:txBody>
          <a:bodyPr>
            <a:normAutofit/>
          </a:bodyPr>
          <a:lstStyle/>
          <a:p>
            <a:r>
              <a:rPr lang="tr-TR" sz="1700" dirty="0" smtClean="0"/>
              <a:t>Tiplerin isimlerle derleme zamanında bağlandığı diller, </a:t>
            </a:r>
            <a:r>
              <a:rPr lang="tr-TR" sz="1700" b="1" dirty="0" smtClean="0"/>
              <a:t>durağan tip bağlamalı diller</a:t>
            </a:r>
            <a:r>
              <a:rPr lang="tr-TR" sz="1700" dirty="0" smtClean="0"/>
              <a:t> olarak nitelendirilirler. </a:t>
            </a:r>
          </a:p>
          <a:p>
            <a:r>
              <a:rPr lang="tr-TR" sz="1700" dirty="0" smtClean="0"/>
              <a:t>Durağan tip bağlamalı dillerde bir değişken, </a:t>
            </a:r>
            <a:r>
              <a:rPr lang="tr-TR" sz="1700" i="1" dirty="0" err="1" smtClean="0"/>
              <a:t>integer</a:t>
            </a:r>
            <a:r>
              <a:rPr lang="tr-TR" sz="1700" dirty="0" smtClean="0"/>
              <a:t> tipi ile bağlanmışsa, değişkenin gösterdiği değer çalışma zamanında değişse de, gösterdiği değerin tipi her zaman </a:t>
            </a:r>
            <a:r>
              <a:rPr lang="tr-TR" sz="1700" i="1" dirty="0" err="1" smtClean="0"/>
              <a:t>integer</a:t>
            </a:r>
            <a:r>
              <a:rPr lang="tr-TR" sz="1700" dirty="0" smtClean="0"/>
              <a:t> olmalıdır. Örneğin FORTRAN, Pascal, C ve C++'da bir değişkenin tip bağlaması durağan olarak gerçekleşir ve çalışma süresince değiştirilemez</a:t>
            </a:r>
            <a:r>
              <a:rPr lang="tr-TR" sz="1700" dirty="0" smtClean="0"/>
              <a:t>.</a:t>
            </a:r>
          </a:p>
          <a:p>
            <a:r>
              <a:rPr lang="tr-TR" sz="1700" dirty="0">
                <a:solidFill>
                  <a:srgbClr val="FF0000"/>
                </a:solidFill>
              </a:rPr>
              <a:t>Durağan tip bağlamalı dillerde derleyici, tip hatalarını, program çalıştırılmadan önce yakalar</a:t>
            </a:r>
            <a:r>
              <a:rPr lang="tr-TR" sz="1700" dirty="0" smtClean="0">
                <a:solidFill>
                  <a:srgbClr val="FF0000"/>
                </a:solidFill>
              </a:rPr>
              <a:t>.</a:t>
            </a:r>
            <a:endParaRPr lang="tr-TR" sz="1700" dirty="0"/>
          </a:p>
          <a:p>
            <a:r>
              <a:rPr lang="tr-TR" sz="1700" dirty="0"/>
              <a:t>Durağan tip bağlamaları, </a:t>
            </a:r>
            <a:r>
              <a:rPr lang="tr-TR" sz="1700" b="1" dirty="0"/>
              <a:t>örtülü</a:t>
            </a:r>
            <a:r>
              <a:rPr lang="tr-TR" sz="1700" dirty="0"/>
              <a:t> (</a:t>
            </a:r>
            <a:r>
              <a:rPr lang="tr-TR" sz="1700" i="1" dirty="0" err="1"/>
              <a:t>implicit</a:t>
            </a:r>
            <a:r>
              <a:rPr lang="tr-TR" sz="1700" dirty="0"/>
              <a:t>) ve </a:t>
            </a:r>
            <a:r>
              <a:rPr lang="tr-TR" sz="1700" b="1" dirty="0"/>
              <a:t>dışsal (açık) </a:t>
            </a:r>
            <a:r>
              <a:rPr lang="tr-TR" sz="1700" dirty="0"/>
              <a:t>(</a:t>
            </a:r>
            <a:r>
              <a:rPr lang="tr-TR" sz="1700" i="1" dirty="0" err="1"/>
              <a:t>explicit</a:t>
            </a:r>
            <a:r>
              <a:rPr lang="tr-TR" sz="1700" dirty="0"/>
              <a:t>) olmak üzere iki tür tanımlama ile gerçekleştirilebilir. </a:t>
            </a:r>
          </a:p>
          <a:p>
            <a:r>
              <a:rPr lang="tr-TR" sz="1700" dirty="0" smtClean="0"/>
              <a:t> </a:t>
            </a:r>
            <a:endParaRPr lang="tr-TR" sz="1700" dirty="0" smtClean="0"/>
          </a:p>
        </p:txBody>
      </p:sp>
      <p:sp>
        <p:nvSpPr>
          <p:cNvPr id="8" name="7 Slayt Numarası Yer Tutucusu"/>
          <p:cNvSpPr>
            <a:spLocks noGrp="1"/>
          </p:cNvSpPr>
          <p:nvPr>
            <p:ph type="sldNum" sz="quarter" idx="12"/>
          </p:nvPr>
        </p:nvSpPr>
        <p:spPr/>
        <p:txBody>
          <a:bodyPr>
            <a:normAutofit/>
          </a:bodyPr>
          <a:lstStyle/>
          <a:p>
            <a:fld id="{14917F13-F816-43A4-AC89-84EBDAF33797}" type="slidenum">
              <a:rPr lang="tr-TR" smtClean="0"/>
              <a:pPr/>
              <a:t>43</a:t>
            </a:fld>
            <a:endParaRPr lang="tr-TR"/>
          </a:p>
        </p:txBody>
      </p:sp>
      <p:pic>
        <p:nvPicPr>
          <p:cNvPr id="7"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1979712" y="3958654"/>
            <a:ext cx="4608512" cy="2340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677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640112"/>
          </a:xfrm>
        </p:spPr>
        <p:txBody>
          <a:bodyPr>
            <a:normAutofit/>
          </a:bodyPr>
          <a:lstStyle/>
          <a:p>
            <a:r>
              <a:rPr lang="tr-TR" sz="3200" dirty="0" smtClean="0"/>
              <a:t>5.7.2.1.</a:t>
            </a:r>
            <a:r>
              <a:rPr lang="en-US" sz="3200" dirty="0" smtClean="0"/>
              <a:t> </a:t>
            </a:r>
            <a:r>
              <a:rPr lang="tr-TR" sz="3200" dirty="0"/>
              <a:t>Durağan Tip Bağlama</a:t>
            </a:r>
          </a:p>
        </p:txBody>
      </p:sp>
      <p:sp>
        <p:nvSpPr>
          <p:cNvPr id="6" name="İçerik Yer Tutucusu 5"/>
          <p:cNvSpPr>
            <a:spLocks noGrp="1"/>
          </p:cNvSpPr>
          <p:nvPr>
            <p:ph idx="1"/>
          </p:nvPr>
        </p:nvSpPr>
        <p:spPr>
          <a:xfrm>
            <a:off x="495300" y="1052736"/>
            <a:ext cx="8153400" cy="4896544"/>
          </a:xfrm>
        </p:spPr>
        <p:txBody>
          <a:bodyPr>
            <a:noAutofit/>
          </a:bodyPr>
          <a:lstStyle/>
          <a:p>
            <a:r>
              <a:rPr lang="tr-TR" sz="2000" b="1" dirty="0"/>
              <a:t>Örtülü tanımlama</a:t>
            </a:r>
            <a:endParaRPr lang="tr-TR" sz="2000" dirty="0"/>
          </a:p>
          <a:p>
            <a:r>
              <a:rPr lang="tr-TR" sz="2000" dirty="0"/>
              <a:t>Örtülü tanımlamada, tanımlama deyimleri kullanılmaz ve değişkenlerin tipleri, varsayılan (</a:t>
            </a:r>
            <a:r>
              <a:rPr lang="tr-TR" sz="2000" i="1" dirty="0" err="1"/>
              <a:t>default</a:t>
            </a:r>
            <a:r>
              <a:rPr lang="tr-TR" sz="2000" dirty="0"/>
              <a:t>) kurallar ile belirlenir. Bu durumda bir değişken isminin programda ilk kullanıldığı deyim ile değişkenin örtülü tip bağlaması oluşturulur. </a:t>
            </a:r>
            <a:endParaRPr lang="tr-TR" sz="2000" dirty="0" smtClean="0"/>
          </a:p>
          <a:p>
            <a:endParaRPr lang="tr-TR" sz="2000" dirty="0"/>
          </a:p>
          <a:p>
            <a:endParaRPr lang="tr-TR" sz="2000" dirty="0" smtClean="0"/>
          </a:p>
          <a:p>
            <a:endParaRPr lang="tr-TR" sz="2000" dirty="0"/>
          </a:p>
          <a:p>
            <a:endParaRPr lang="tr-TR" sz="2000" dirty="0" smtClean="0"/>
          </a:p>
          <a:p>
            <a:r>
              <a:rPr lang="tr-TR" sz="2000" dirty="0"/>
              <a:t>Örtülü tanımlamalar, program geliştirme sırasında </a:t>
            </a:r>
            <a:r>
              <a:rPr lang="tr-TR" sz="2000" dirty="0" err="1"/>
              <a:t>yazılabilirlik</a:t>
            </a:r>
            <a:r>
              <a:rPr lang="tr-TR" sz="2000" dirty="0"/>
              <a:t> alanında programcıya yardımcı olsalar da, yazım yanlışlığı gibi hataların derleme sırasında yakalanmasını engelledikleri için ve programcının tanımlamayı unuttuğu değişkenlere varsayılan olarak tip bağlanması ile programda fark edilmesi güç hatalara yol açabildikleri için, programlama dilinin güvenilirliğini azaltırlar. </a:t>
            </a:r>
          </a:p>
          <a:p>
            <a:endParaRPr lang="tr-TR" sz="2000" dirty="0"/>
          </a:p>
          <a:p>
            <a:endParaRPr lang="tr-TR" sz="20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44</a:t>
            </a:fld>
            <a:endParaRPr lang="tr-T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709480"/>
            <a:ext cx="6696745" cy="158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3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5.7.2.1.</a:t>
            </a:r>
            <a:r>
              <a:rPr lang="en-US" dirty="0" smtClean="0"/>
              <a:t> </a:t>
            </a:r>
            <a:r>
              <a:rPr lang="tr-TR" dirty="0"/>
              <a:t>Durağan Tip Bağlama</a:t>
            </a:r>
          </a:p>
        </p:txBody>
      </p:sp>
      <p:sp>
        <p:nvSpPr>
          <p:cNvPr id="6" name="İçerik Yer Tutucusu 5"/>
          <p:cNvSpPr>
            <a:spLocks noGrp="1"/>
          </p:cNvSpPr>
          <p:nvPr>
            <p:ph idx="1"/>
          </p:nvPr>
        </p:nvSpPr>
        <p:spPr/>
        <p:txBody>
          <a:bodyPr>
            <a:normAutofit/>
          </a:bodyPr>
          <a:lstStyle/>
          <a:p>
            <a:r>
              <a:rPr lang="tr-TR" b="1" dirty="0"/>
              <a:t>Dışsal </a:t>
            </a:r>
            <a:r>
              <a:rPr lang="tr-TR" b="1" dirty="0" smtClean="0"/>
              <a:t>(Açık) tanımlama</a:t>
            </a:r>
            <a:r>
              <a:rPr lang="tr-TR" dirty="0" smtClean="0"/>
              <a:t> </a:t>
            </a:r>
          </a:p>
          <a:p>
            <a:r>
              <a:rPr lang="tr-TR" dirty="0"/>
              <a:t>Dışsal tanımlamada, bir değişken, programda yer alan bir tanımlama deyimi ile belirli bir tip ile bağlanır.</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45</a:t>
            </a:fld>
            <a:endParaRPr lang="tr-T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42" y="3429000"/>
            <a:ext cx="7956376" cy="194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9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6" name="İçerik Yer Tutucusu 5"/>
          <p:cNvSpPr>
            <a:spLocks noGrp="1"/>
          </p:cNvSpPr>
          <p:nvPr>
            <p:ph idx="1"/>
          </p:nvPr>
        </p:nvSpPr>
        <p:spPr/>
        <p:txBody>
          <a:bodyPr>
            <a:normAutofit fontScale="92500"/>
          </a:bodyPr>
          <a:lstStyle/>
          <a:p>
            <a:r>
              <a:rPr lang="tr-TR" sz="2800" dirty="0"/>
              <a:t>Bir programlama dilinde bir değişkenin tipi çalışma zamanında, değişkenin bağlandığı değer ile belirleniyorsa, dil, </a:t>
            </a:r>
            <a:r>
              <a:rPr lang="tr-TR" sz="2800" b="1" dirty="0"/>
              <a:t>dinamik tip bağlamalı</a:t>
            </a:r>
            <a:r>
              <a:rPr lang="tr-TR" sz="2800" dirty="0"/>
              <a:t> olarak nitelendirilir. </a:t>
            </a:r>
            <a:endParaRPr lang="tr-TR" sz="2800" dirty="0" smtClean="0"/>
          </a:p>
          <a:p>
            <a:endParaRPr lang="tr-TR" sz="2800" dirty="0"/>
          </a:p>
          <a:p>
            <a:r>
              <a:rPr lang="tr-TR" sz="2800" dirty="0" smtClean="0"/>
              <a:t>Dinamik </a:t>
            </a:r>
            <a:r>
              <a:rPr lang="tr-TR" sz="2800" dirty="0"/>
              <a:t>tip bağlamalı dillerde bir değişken, atama sembolünün sağ tarafında bulunan değerin, değişkenin veya ifadenin tipine bağlanır ve değişkenin tipi, çalışma zamanında değişkenin yeni değerler alması ile değiştirilir. </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46</a:t>
            </a:fld>
            <a:endParaRPr lang="tr-TR"/>
          </a:p>
        </p:txBody>
      </p:sp>
    </p:spTree>
    <p:extLst>
      <p:ext uri="{BB962C8B-B14F-4D97-AF65-F5344CB8AC3E}">
        <p14:creationId xmlns:p14="http://schemas.microsoft.com/office/powerpoint/2010/main" val="2979788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5.7.2.2.</a:t>
            </a:r>
            <a:r>
              <a:rPr lang="en-US" dirty="0" smtClean="0"/>
              <a:t> </a:t>
            </a:r>
            <a:r>
              <a:rPr lang="tr-TR" dirty="0" smtClean="0"/>
              <a:t>Dinamik </a:t>
            </a:r>
            <a:r>
              <a:rPr lang="tr-TR" dirty="0"/>
              <a:t>Tip Bağlama</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47</a:t>
            </a:fld>
            <a:endParaRPr lang="tr-TR"/>
          </a:p>
        </p:txBody>
      </p:sp>
      <p:pic>
        <p:nvPicPr>
          <p:cNvPr id="12290"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107504" y="1714488"/>
            <a:ext cx="9031542"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Dikdörtgen"/>
          <p:cNvSpPr/>
          <p:nvPr/>
        </p:nvSpPr>
        <p:spPr>
          <a:xfrm>
            <a:off x="5786446" y="5643578"/>
            <a:ext cx="2857520" cy="430887"/>
          </a:xfrm>
          <a:prstGeom prst="rect">
            <a:avLst/>
          </a:prstGeom>
        </p:spPr>
        <p:txBody>
          <a:bodyPr wrap="square">
            <a:spAutoFit/>
          </a:bodyPr>
          <a:lstStyle/>
          <a:p>
            <a:r>
              <a:rPr lang="tr-TR" sz="2200" b="1" dirty="0" smtClean="0">
                <a:solidFill>
                  <a:srgbClr val="002E8A"/>
                </a:solidFill>
              </a:rPr>
              <a:t>, </a:t>
            </a:r>
            <a:r>
              <a:rPr lang="en-US" sz="2200" b="1" dirty="0" smtClean="0">
                <a:solidFill>
                  <a:srgbClr val="002E8A"/>
                </a:solidFill>
              </a:rPr>
              <a:t>JavaScript </a:t>
            </a:r>
            <a:r>
              <a:rPr lang="en-US" sz="2200" b="1" dirty="0" err="1" smtClean="0">
                <a:solidFill>
                  <a:srgbClr val="002E8A"/>
                </a:solidFill>
              </a:rPr>
              <a:t>ve</a:t>
            </a:r>
            <a:r>
              <a:rPr lang="en-US" sz="2200" b="1" dirty="0" smtClean="0">
                <a:solidFill>
                  <a:srgbClr val="002E8A"/>
                </a:solidFill>
              </a:rPr>
              <a:t> PHP</a:t>
            </a:r>
            <a:endParaRPr lang="tr-TR" sz="2200" b="1" dirty="0">
              <a:solidFill>
                <a:srgbClr val="002E8A"/>
              </a:solidFill>
            </a:endParaRPr>
          </a:p>
        </p:txBody>
      </p:sp>
    </p:spTree>
    <p:extLst>
      <p:ext uri="{BB962C8B-B14F-4D97-AF65-F5344CB8AC3E}">
        <p14:creationId xmlns:p14="http://schemas.microsoft.com/office/powerpoint/2010/main" val="3544568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640112"/>
          </a:xfrm>
        </p:spPr>
        <p:txBody>
          <a:bodyPr>
            <a:normAutofit/>
          </a:bodyPr>
          <a:lstStyle/>
          <a:p>
            <a:r>
              <a:rPr lang="tr-TR" sz="3200" dirty="0" smtClean="0"/>
              <a:t>5.7.2.2.</a:t>
            </a:r>
            <a:r>
              <a:rPr lang="en-US" sz="3200" dirty="0" smtClean="0"/>
              <a:t> </a:t>
            </a:r>
            <a:r>
              <a:rPr lang="tr-TR" sz="3200" dirty="0" smtClean="0"/>
              <a:t>Dinamik </a:t>
            </a:r>
            <a:r>
              <a:rPr lang="tr-TR" sz="3200" dirty="0"/>
              <a:t>Tip Bağlama</a:t>
            </a:r>
          </a:p>
        </p:txBody>
      </p:sp>
      <p:sp>
        <p:nvSpPr>
          <p:cNvPr id="6" name="İçerik Yer Tutucusu 5"/>
          <p:cNvSpPr>
            <a:spLocks noGrp="1"/>
          </p:cNvSpPr>
          <p:nvPr>
            <p:ph idx="1"/>
          </p:nvPr>
        </p:nvSpPr>
        <p:spPr>
          <a:xfrm>
            <a:off x="612648" y="1600200"/>
            <a:ext cx="8153400" cy="5257800"/>
          </a:xfrm>
        </p:spPr>
        <p:txBody>
          <a:bodyPr>
            <a:normAutofit fontScale="85000" lnSpcReduction="20000"/>
          </a:bodyPr>
          <a:lstStyle/>
          <a:p>
            <a:r>
              <a:rPr lang="tr-TR" sz="2800" dirty="0"/>
              <a:t>Değişkenlere Dinamik olarak tip bağlanması, programlama açısından esneklik sağlar. </a:t>
            </a:r>
            <a:endParaRPr lang="tr-TR" sz="2800" dirty="0" smtClean="0"/>
          </a:p>
          <a:p>
            <a:endParaRPr lang="tr-TR" sz="2800" dirty="0" smtClean="0"/>
          </a:p>
          <a:p>
            <a:r>
              <a:rPr lang="tr-TR" sz="2800" dirty="0" smtClean="0"/>
              <a:t>Örneğin</a:t>
            </a:r>
            <a:r>
              <a:rPr lang="tr-TR" sz="2800" dirty="0"/>
              <a:t>, Dinamik tip bağlamalı bir dilde bir sıralama programındaki değişkenlerin tipleri çalışma zamanında belirlenebileceği için, tek bir program, farklı tipteki değerlerin sıralanması amacıyla kullanılabilir. </a:t>
            </a:r>
            <a:endParaRPr lang="tr-TR" sz="2800" dirty="0" smtClean="0"/>
          </a:p>
          <a:p>
            <a:endParaRPr lang="tr-TR" sz="2800" dirty="0" smtClean="0"/>
          </a:p>
          <a:p>
            <a:r>
              <a:rPr lang="tr-TR" sz="2800" dirty="0" smtClean="0"/>
              <a:t>Halbuki</a:t>
            </a:r>
            <a:r>
              <a:rPr lang="tr-TR" sz="2800" dirty="0"/>
              <a:t>, C veya Pascal gibi durağan tip bağlamalı programlama dillerinde, bir sıralama programı sadece tek bir veri tipi için yazılabilir ve bu veri tipi program geliştirilirken bilinmelidir</a:t>
            </a:r>
            <a:r>
              <a:rPr lang="tr-TR" sz="2800" dirty="0" smtClean="0"/>
              <a:t>.</a:t>
            </a:r>
          </a:p>
          <a:p>
            <a:endParaRPr lang="tr-TR" sz="2800" dirty="0"/>
          </a:p>
          <a:p>
            <a:r>
              <a:rPr lang="tr-TR" sz="2800" dirty="0"/>
              <a:t>Dinamik tip bağlamalı diller, genellikle </a:t>
            </a:r>
            <a:r>
              <a:rPr lang="tr-TR" sz="2800" dirty="0">
                <a:solidFill>
                  <a:srgbClr val="7030A0"/>
                </a:solidFill>
              </a:rPr>
              <a:t>yorumlayıcı</a:t>
            </a:r>
            <a:r>
              <a:rPr lang="tr-TR" sz="2800" dirty="0"/>
              <a:t> ile </a:t>
            </a:r>
            <a:r>
              <a:rPr lang="tr-TR" sz="2800" dirty="0" smtClean="0"/>
              <a:t>gerçekleştirilirler</a:t>
            </a:r>
          </a:p>
          <a:p>
            <a:endParaRPr lang="tr-TR" sz="28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48</a:t>
            </a:fld>
            <a:endParaRPr lang="tr-TR"/>
          </a:p>
        </p:txBody>
      </p:sp>
    </p:spTree>
    <p:extLst>
      <p:ext uri="{BB962C8B-B14F-4D97-AF65-F5344CB8AC3E}">
        <p14:creationId xmlns:p14="http://schemas.microsoft.com/office/powerpoint/2010/main" val="2632873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28625" y="71416"/>
            <a:ext cx="8229600" cy="357188"/>
          </a:xfrm>
        </p:spPr>
        <p:txBody>
          <a:bodyPr rtlCol="0">
            <a:noAutofit/>
          </a:bodyPr>
          <a:lstStyle/>
          <a:p>
            <a:pPr eaLnBrk="1" fontAlgn="auto" hangingPunct="1">
              <a:spcAft>
                <a:spcPts val="0"/>
              </a:spcAft>
              <a:defRPr/>
            </a:pPr>
            <a:r>
              <a:rPr lang="tr-TR" sz="3600" b="1" dirty="0" smtClean="0"/>
              <a:t>Bağlama Zamanı</a:t>
            </a:r>
          </a:p>
        </p:txBody>
      </p:sp>
      <p:graphicFrame>
        <p:nvGraphicFramePr>
          <p:cNvPr id="6" name="5 Tablo"/>
          <p:cNvGraphicFramePr>
            <a:graphicFrameLocks noGrp="1"/>
          </p:cNvGraphicFramePr>
          <p:nvPr/>
        </p:nvGraphicFramePr>
        <p:xfrm>
          <a:off x="71438" y="642918"/>
          <a:ext cx="8929718" cy="6157149"/>
        </p:xfrm>
        <a:graphic>
          <a:graphicData uri="http://schemas.openxmlformats.org/drawingml/2006/table">
            <a:tbl>
              <a:tblPr firstRow="1" bandRow="1">
                <a:tableStyleId>{5C22544A-7EE6-4342-B048-85BDC9FD1C3A}</a:tableStyleId>
              </a:tblPr>
              <a:tblGrid>
                <a:gridCol w="3139334">
                  <a:extLst>
                    <a:ext uri="{9D8B030D-6E8A-4147-A177-3AD203B41FA5}">
                      <a16:colId xmlns:a16="http://schemas.microsoft.com/office/drawing/2014/main" val="20000"/>
                    </a:ext>
                  </a:extLst>
                </a:gridCol>
                <a:gridCol w="5790384">
                  <a:extLst>
                    <a:ext uri="{9D8B030D-6E8A-4147-A177-3AD203B41FA5}">
                      <a16:colId xmlns:a16="http://schemas.microsoft.com/office/drawing/2014/main" val="20001"/>
                    </a:ext>
                  </a:extLst>
                </a:gridCol>
              </a:tblGrid>
              <a:tr h="515129">
                <a:tc>
                  <a:txBody>
                    <a:bodyPr/>
                    <a:lstStyle/>
                    <a:p>
                      <a:r>
                        <a:rPr lang="tr-TR" sz="2000" dirty="0" smtClean="0"/>
                        <a:t>Durağan Tip Bağlama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Dinamik Tip Bağlama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0"/>
                  </a:ext>
                </a:extLst>
              </a:tr>
              <a:tr h="795700">
                <a:tc>
                  <a:txBody>
                    <a:bodyPr/>
                    <a:lstStyle/>
                    <a:p>
                      <a:r>
                        <a:rPr lang="tr-TR" sz="2000" dirty="0" smtClean="0"/>
                        <a:t>Derleme Zamanında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değişkenin tipi çalışma zamanında, değişkenin bağlandığı değer ile belirleniyorsa</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1"/>
                  </a:ext>
                </a:extLst>
              </a:tr>
              <a:tr h="1857388">
                <a:tc>
                  <a:txBody>
                    <a:bodyPr/>
                    <a:lstStyle/>
                    <a:p>
                      <a:r>
                        <a:rPr lang="tr-TR" sz="2000" dirty="0" smtClean="0"/>
                        <a:t>Bir değişken, </a:t>
                      </a:r>
                      <a:r>
                        <a:rPr lang="tr-TR" sz="2000" i="1" dirty="0" err="1" smtClean="0"/>
                        <a:t>integer</a:t>
                      </a:r>
                      <a:r>
                        <a:rPr lang="tr-TR" sz="2000" dirty="0" smtClean="0"/>
                        <a:t> tipi ile bağlanmışsa</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Bir değişken, atama sembolünün sağ tarafında bulunan değerin, değişkenin veya ifadenin tipine bağlanır ve değişkenin tipi, çalışma zamanında değişkenin yeni değerler alması ile değiştirilir. A=1.5   A=14</a:t>
                      </a:r>
                    </a:p>
                    <a:p>
                      <a:endParaRPr lang="tr-TR" sz="2000" dirty="0" smtClean="0">
                        <a:solidFill>
                          <a:schemeClr val="accent2">
                            <a:lumMod val="75000"/>
                          </a:schemeClr>
                        </a:solidFill>
                      </a:endParaRPr>
                    </a:p>
                    <a:p>
                      <a:r>
                        <a:rPr lang="tr-TR" sz="2000" dirty="0" smtClean="0">
                          <a:solidFill>
                            <a:schemeClr val="accent2">
                              <a:lumMod val="75000"/>
                            </a:schemeClr>
                          </a:solidFill>
                        </a:rPr>
                        <a:t>Avantaj: Esneklik (örneğin sıralama )</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2"/>
                  </a:ext>
                </a:extLst>
              </a:tr>
              <a:tr h="1270180">
                <a:tc>
                  <a:txBody>
                    <a:bodyPr/>
                    <a:lstStyle/>
                    <a:p>
                      <a:r>
                        <a:rPr lang="tr-TR" sz="2000" dirty="0" smtClean="0"/>
                        <a:t>FORTRAN, </a:t>
                      </a:r>
                      <a:r>
                        <a:rPr lang="tr-TR" sz="2000" dirty="0" err="1" smtClean="0"/>
                        <a:t>Pascal</a:t>
                      </a:r>
                      <a:r>
                        <a:rPr lang="tr-TR" sz="2000" dirty="0" smtClean="0"/>
                        <a:t>, C ve C++'da bir değişkenin tip bağlaması durağan olarak gerçekleşir ve çalışma süresince değiştirilemez. </a:t>
                      </a:r>
                      <a:endParaRPr lang="tr-TR" sz="2000" dirty="0"/>
                    </a:p>
                  </a:txBody>
                  <a:tcPr>
                    <a:cell3D prstMaterial="dkEdge">
                      <a:bevel/>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smtClean="0"/>
                        <a:t>APL, LISP, SMALLTALK, SNOBOL4 </a:t>
                      </a:r>
                    </a:p>
                    <a:p>
                      <a:pPr marL="0" marR="0" indent="0" algn="l" defTabSz="914400" rtl="0" eaLnBrk="1" fontAlgn="auto" latinLnBrk="0" hangingPunct="1">
                        <a:lnSpc>
                          <a:spcPct val="100000"/>
                        </a:lnSpc>
                        <a:spcBef>
                          <a:spcPts val="0"/>
                        </a:spcBef>
                        <a:spcAft>
                          <a:spcPts val="0"/>
                        </a:spcAft>
                        <a:buClrTx/>
                        <a:buSzTx/>
                        <a:buFontTx/>
                        <a:buNone/>
                        <a:tabLst/>
                        <a:defRPr/>
                      </a:pP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3"/>
                  </a:ext>
                </a:extLst>
              </a:tr>
              <a:tr h="889125">
                <a:tc>
                  <a:txBody>
                    <a:bodyPr/>
                    <a:lstStyle/>
                    <a:p>
                      <a:r>
                        <a:rPr lang="tr-TR" sz="2000" dirty="0" smtClean="0"/>
                        <a:t>Derleyici, tip hatalarını, program çalıştırılmadan önce yakalar. </a:t>
                      </a:r>
                      <a:endParaRPr lang="tr-TR" sz="2000" dirty="0"/>
                    </a:p>
                  </a:txBody>
                  <a:tcPr>
                    <a:cell3D prstMaterial="dkEdge">
                      <a:bevel/>
                      <a:lightRig rig="flood" dir="t"/>
                    </a:cell3D>
                  </a:tcPr>
                </a:tc>
                <a:tc>
                  <a:txBody>
                    <a:bodyPr/>
                    <a:lstStyle/>
                    <a:p>
                      <a:r>
                        <a:rPr lang="tr-TR" sz="2000" dirty="0" smtClean="0">
                          <a:solidFill>
                            <a:schemeClr val="accent2">
                              <a:lumMod val="75000"/>
                            </a:schemeClr>
                          </a:solidFill>
                        </a:rPr>
                        <a:t>Derleyicinin hata yakalama yeteneği zayıftır. Statik tip kontrolü yapılamaz.</a:t>
                      </a:r>
                    </a:p>
                    <a:p>
                      <a:r>
                        <a:rPr lang="tr-TR" sz="2000" dirty="0" smtClean="0">
                          <a:solidFill>
                            <a:schemeClr val="accent2">
                              <a:lumMod val="75000"/>
                            </a:schemeClr>
                          </a:solidFill>
                        </a:rPr>
                        <a:t>Yorumlayıcı kullanırlar</a:t>
                      </a:r>
                      <a:endParaRPr lang="tr-TR" sz="2000" dirty="0">
                        <a:solidFill>
                          <a:schemeClr val="accent2">
                            <a:lumMod val="75000"/>
                          </a:schemeClr>
                        </a:solidFill>
                      </a:endParaRPr>
                    </a:p>
                  </a:txBody>
                  <a:tcPr>
                    <a:cell3D prstMaterial="dkEdge">
                      <a:bevel/>
                      <a:lightRig rig="flood" dir="t"/>
                    </a:cell3D>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İçerik Yer Tutucusu"/>
          <p:cNvSpPr>
            <a:spLocks noGrp="1"/>
          </p:cNvSpPr>
          <p:nvPr>
            <p:ph idx="1"/>
          </p:nvPr>
        </p:nvSpPr>
        <p:spPr>
          <a:xfrm>
            <a:off x="467544" y="548680"/>
            <a:ext cx="7772400" cy="5040560"/>
          </a:xfrm>
        </p:spPr>
        <p:txBody>
          <a:bodyPr>
            <a:normAutofit/>
          </a:bodyPr>
          <a:lstStyle/>
          <a:p>
            <a:pPr>
              <a:buNone/>
            </a:pPr>
            <a:r>
              <a:rPr lang="tr-TR" dirty="0" smtClean="0">
                <a:solidFill>
                  <a:srgbClr val="FF0000"/>
                </a:solidFill>
              </a:rPr>
              <a:t>	</a:t>
            </a:r>
            <a:r>
              <a:rPr lang="nn-NO" dirty="0" smtClean="0">
                <a:solidFill>
                  <a:srgbClr val="FF0000"/>
                </a:solidFill>
              </a:rPr>
              <a:t>Bir ifade olarak atama komutu</a:t>
            </a:r>
          </a:p>
          <a:p>
            <a:r>
              <a:rPr lang="tr-TR" dirty="0" smtClean="0"/>
              <a:t>C, C++, ve Java'da, atama komutu sonuç döner.</a:t>
            </a:r>
          </a:p>
          <a:p>
            <a:r>
              <a:rPr lang="tr-TR" dirty="0" smtClean="0"/>
              <a:t>Bu nedenle ifadelerde işlenen olarak da yer alabilir.</a:t>
            </a:r>
          </a:p>
          <a:p>
            <a:pPr lvl="1"/>
            <a:r>
              <a:rPr lang="tr-TR" dirty="0" smtClean="0"/>
              <a:t>Örneğin:</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ch</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getchar</a:t>
            </a:r>
            <a:r>
              <a:rPr lang="tr-TR" dirty="0" smtClean="0">
                <a:latin typeface="Courier New" pitchFamily="49" charset="0"/>
                <a:cs typeface="Courier New" pitchFamily="49" charset="0"/>
              </a:rPr>
              <a:t>())!=EOF){…}</a:t>
            </a:r>
          </a:p>
          <a:p>
            <a:r>
              <a:rPr lang="tr-TR" dirty="0" smtClean="0"/>
              <a:t>Dezavantaj</a:t>
            </a:r>
          </a:p>
          <a:p>
            <a:pPr lvl="1"/>
            <a:r>
              <a:rPr lang="tr-TR" dirty="0" smtClean="0"/>
              <a:t>Başka tip yan etkiler:</a:t>
            </a:r>
          </a:p>
          <a:p>
            <a:pPr lvl="1">
              <a:buNone/>
            </a:pPr>
            <a:r>
              <a:rPr lang="tr-TR" dirty="0" smtClean="0"/>
              <a:t>	a = b + (c = d/b++)-1;</a:t>
            </a:r>
          </a:p>
          <a:p>
            <a:pPr lvl="1"/>
            <a:r>
              <a:rPr lang="tr-TR" dirty="0" smtClean="0"/>
              <a:t>Yazım hatası olasılığı:</a:t>
            </a:r>
          </a:p>
          <a:p>
            <a:pPr lvl="1">
              <a:buNone/>
            </a:pPr>
            <a:r>
              <a:rPr lang="tr-TR" dirty="0" smtClean="0"/>
              <a:t>	</a:t>
            </a:r>
            <a:r>
              <a:rPr lang="tr-TR" dirty="0" err="1" smtClean="0"/>
              <a:t>if</a:t>
            </a:r>
            <a:r>
              <a:rPr lang="tr-TR" dirty="0" smtClean="0"/>
              <a:t>(x = y) …</a:t>
            </a:r>
          </a:p>
          <a:p>
            <a:pPr lvl="1">
              <a:buNone/>
            </a:pPr>
            <a:r>
              <a:rPr lang="tr-TR" dirty="0" smtClean="0"/>
              <a:t>	</a:t>
            </a:r>
            <a:r>
              <a:rPr lang="tr-TR" dirty="0" err="1" smtClean="0"/>
              <a:t>if</a:t>
            </a:r>
            <a:r>
              <a:rPr lang="tr-TR" dirty="0" smtClean="0"/>
              <a:t>(x == y) …</a:t>
            </a:r>
          </a:p>
          <a:p>
            <a:pPr lvl="1">
              <a:buNone/>
            </a:pPr>
            <a:r>
              <a:rPr lang="tr-TR" dirty="0" smtClean="0"/>
              <a:t>	Çok farklı anlamları var. Java ve C# "</a:t>
            </a:r>
            <a:r>
              <a:rPr lang="tr-TR" dirty="0" err="1" smtClean="0"/>
              <a:t>if</a:t>
            </a:r>
            <a:r>
              <a:rPr lang="tr-TR" dirty="0" smtClean="0"/>
              <a:t>" içinde atamaya izin vermez.</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5</a:t>
            </a:fld>
            <a:endParaRPr lang="tr-T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332656"/>
            <a:ext cx="7772400" cy="352080"/>
          </a:xfrm>
        </p:spPr>
        <p:txBody>
          <a:bodyPr>
            <a:normAutofit fontScale="90000"/>
          </a:bodyPr>
          <a:lstStyle/>
          <a:p>
            <a:r>
              <a:rPr lang="tr-TR" dirty="0" smtClean="0"/>
              <a:t>5.7.3.</a:t>
            </a:r>
            <a:r>
              <a:rPr lang="en-US" dirty="0" smtClean="0"/>
              <a:t> </a:t>
            </a:r>
            <a:r>
              <a:rPr lang="tr-TR" dirty="0" smtClean="0"/>
              <a:t>Bellek Bağlama</a:t>
            </a:r>
            <a:endParaRPr lang="tr-TR" dirty="0"/>
          </a:p>
        </p:txBody>
      </p:sp>
      <p:sp>
        <p:nvSpPr>
          <p:cNvPr id="6" name="İçerik Yer Tutucusu 5"/>
          <p:cNvSpPr>
            <a:spLocks noGrp="1"/>
          </p:cNvSpPr>
          <p:nvPr>
            <p:ph idx="1"/>
          </p:nvPr>
        </p:nvSpPr>
        <p:spPr>
          <a:xfrm>
            <a:off x="395536" y="836712"/>
            <a:ext cx="8087810" cy="4050792"/>
          </a:xfrm>
        </p:spPr>
        <p:txBody>
          <a:bodyPr>
            <a:normAutofit/>
          </a:bodyPr>
          <a:lstStyle/>
          <a:p>
            <a:r>
              <a:rPr lang="tr-TR" sz="2200" dirty="0"/>
              <a:t>Bir değişkene bağlanan bir bellek hücresi, kullanılabilir bellek hücreleri arasından seçilir ve bu işleme </a:t>
            </a:r>
            <a:r>
              <a:rPr lang="tr-TR" sz="2200" b="1" dirty="0"/>
              <a:t>bellek yeri ataması</a:t>
            </a:r>
            <a:r>
              <a:rPr lang="tr-TR" sz="2200" dirty="0"/>
              <a:t> (</a:t>
            </a:r>
            <a:r>
              <a:rPr lang="tr-TR" sz="2200" i="1" dirty="0" err="1"/>
              <a:t>allocation</a:t>
            </a:r>
            <a:r>
              <a:rPr lang="tr-TR" sz="2200" dirty="0"/>
              <a:t>) denir. </a:t>
            </a:r>
          </a:p>
          <a:p>
            <a:r>
              <a:rPr lang="tr-TR" sz="2200" dirty="0"/>
              <a:t>Bir değişkenin kullandığı bellek hücresini geri vermesi ise </a:t>
            </a:r>
            <a:r>
              <a:rPr lang="tr-TR" sz="2200" b="1" dirty="0"/>
              <a:t>belleğin serbest bırakması</a:t>
            </a:r>
            <a:r>
              <a:rPr lang="tr-TR" sz="2200" dirty="0"/>
              <a:t> (</a:t>
            </a:r>
            <a:r>
              <a:rPr lang="tr-TR" sz="2200" i="1" dirty="0" err="1"/>
              <a:t>deallocation</a:t>
            </a:r>
            <a:r>
              <a:rPr lang="tr-TR" sz="2200" dirty="0"/>
              <a:t>) işlemi olarak nitelendirilir. </a:t>
            </a:r>
          </a:p>
          <a:p>
            <a:r>
              <a:rPr lang="tr-TR" sz="2200" dirty="0"/>
              <a:t>Bir değişkenin </a:t>
            </a:r>
            <a:r>
              <a:rPr lang="tr-TR" sz="2200" b="1" dirty="0"/>
              <a:t>yaşam süresi</a:t>
            </a:r>
            <a:r>
              <a:rPr lang="tr-TR" sz="2200" dirty="0"/>
              <a:t>, o değişkenin belirli bir bellek yerine bağlı kaldığı süredir. Bu nedenle bir değişkenin yaşam süresi, bir bellek hücresi ile bağlandığı zaman başlar ve bellek hücresini bıraktığı zaman sona erer.</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50</a:t>
            </a:fld>
            <a:endParaRPr lang="tr-TR"/>
          </a:p>
        </p:txBody>
      </p:sp>
      <p:pic>
        <p:nvPicPr>
          <p:cNvPr id="5"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611560" y="4313305"/>
            <a:ext cx="4689027" cy="1959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8 Dikdörtgen"/>
          <p:cNvSpPr>
            <a:spLocks noChangeArrowheads="1"/>
          </p:cNvSpPr>
          <p:nvPr/>
        </p:nvSpPr>
        <p:spPr bwMode="auto">
          <a:xfrm>
            <a:off x="5485597" y="4517617"/>
            <a:ext cx="1727200"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err="1"/>
              <a:t>Pascal</a:t>
            </a:r>
            <a:r>
              <a:rPr lang="tr-TR" dirty="0"/>
              <a:t>-</a:t>
            </a:r>
            <a:r>
              <a:rPr lang="tr-TR" i="1" dirty="0" err="1"/>
              <a:t>dispose</a:t>
            </a:r>
            <a:r>
              <a:rPr lang="tr-TR" dirty="0"/>
              <a:t> </a:t>
            </a:r>
          </a:p>
        </p:txBody>
      </p:sp>
      <p:sp>
        <p:nvSpPr>
          <p:cNvPr id="9" name="9 Dikdörtgen"/>
          <p:cNvSpPr>
            <a:spLocks noChangeArrowheads="1"/>
          </p:cNvSpPr>
          <p:nvPr/>
        </p:nvSpPr>
        <p:spPr bwMode="auto">
          <a:xfrm>
            <a:off x="7271547" y="4517617"/>
            <a:ext cx="1677988"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dirty="0"/>
              <a:t>Java-otomatik </a:t>
            </a:r>
          </a:p>
        </p:txBody>
      </p:sp>
      <p:sp>
        <p:nvSpPr>
          <p:cNvPr id="10" name="14 Dikdörtgen"/>
          <p:cNvSpPr>
            <a:spLocks noChangeArrowheads="1"/>
          </p:cNvSpPr>
          <p:nvPr/>
        </p:nvSpPr>
        <p:spPr bwMode="auto">
          <a:xfrm>
            <a:off x="5485620" y="4943075"/>
            <a:ext cx="3463915" cy="6461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r>
              <a:rPr lang="tr-TR" dirty="0" err="1"/>
              <a:t>C'deki</a:t>
            </a:r>
            <a:r>
              <a:rPr lang="tr-TR" dirty="0"/>
              <a:t> </a:t>
            </a:r>
            <a:r>
              <a:rPr lang="tr-TR" dirty="0" err="1"/>
              <a:t>malloc</a:t>
            </a:r>
            <a:r>
              <a:rPr lang="tr-TR" dirty="0"/>
              <a:t> fonksiyonu</a:t>
            </a:r>
          </a:p>
          <a:p>
            <a:r>
              <a:rPr lang="tr-TR" dirty="0"/>
              <a:t>C++ '</a:t>
            </a:r>
            <a:r>
              <a:rPr lang="tr-TR" dirty="0" err="1"/>
              <a:t>daki</a:t>
            </a:r>
            <a:r>
              <a:rPr lang="tr-TR" dirty="0"/>
              <a:t> </a:t>
            </a:r>
            <a:r>
              <a:rPr lang="tr-TR" dirty="0" err="1"/>
              <a:t>new</a:t>
            </a:r>
            <a:r>
              <a:rPr lang="tr-TR" dirty="0"/>
              <a:t> işlemcisi</a:t>
            </a:r>
          </a:p>
        </p:txBody>
      </p:sp>
    </p:spTree>
    <p:extLst>
      <p:ext uri="{BB962C8B-B14F-4D97-AF65-F5344CB8AC3E}">
        <p14:creationId xmlns:p14="http://schemas.microsoft.com/office/powerpoint/2010/main" val="35672849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51</a:t>
            </a:fld>
            <a:endParaRPr lang="tr-TR"/>
          </a:p>
        </p:txBody>
      </p:sp>
      <p:pic>
        <p:nvPicPr>
          <p:cNvPr id="5" name="Picture 4"/>
          <p:cNvPicPr>
            <a:picLocks noChangeAspect="1" noChangeArrowheads="1"/>
          </p:cNvPicPr>
          <p:nvPr/>
        </p:nvPicPr>
        <p:blipFill>
          <a:blip r:embed="rId2"/>
          <a:srcRect/>
          <a:stretch>
            <a:fillRect/>
          </a:stretch>
        </p:blipFill>
        <p:spPr bwMode="auto">
          <a:xfrm>
            <a:off x="280120" y="980728"/>
            <a:ext cx="2408125" cy="3714776"/>
          </a:xfrm>
          <a:prstGeom prst="rect">
            <a:avLst/>
          </a:prstGeom>
          <a:ln/>
        </p:spPr>
        <p:style>
          <a:lnRef idx="1">
            <a:schemeClr val="accent3"/>
          </a:lnRef>
          <a:fillRef idx="2">
            <a:schemeClr val="accent3"/>
          </a:fillRef>
          <a:effectRef idx="1">
            <a:schemeClr val="accent3"/>
          </a:effectRef>
          <a:fontRef idx="minor">
            <a:schemeClr val="dk1"/>
          </a:fontRef>
        </p:style>
      </p:pic>
      <p:sp>
        <p:nvSpPr>
          <p:cNvPr id="6" name="6 Dikdörtgen"/>
          <p:cNvSpPr>
            <a:spLocks noChangeArrowheads="1"/>
          </p:cNvSpPr>
          <p:nvPr/>
        </p:nvSpPr>
        <p:spPr bwMode="auto">
          <a:xfrm>
            <a:off x="2809046" y="1123603"/>
            <a:ext cx="3306803" cy="446276"/>
          </a:xfrm>
          <a:prstGeom prst="rect">
            <a:avLst/>
          </a:prstGeom>
          <a:noFill/>
          <a:ln w="9525">
            <a:noFill/>
            <a:miter lim="800000"/>
            <a:headEnd/>
            <a:tailEnd/>
          </a:ln>
        </p:spPr>
        <p:txBody>
          <a:bodyPr wrap="none">
            <a:spAutoFit/>
          </a:bodyPr>
          <a:lstStyle/>
          <a:p>
            <a:r>
              <a:rPr lang="tr-TR" sz="2300" b="1" dirty="0" smtClean="0"/>
              <a:t>Etkinlik</a:t>
            </a:r>
            <a:r>
              <a:rPr lang="tr-TR" sz="2300" dirty="0" smtClean="0"/>
              <a:t> </a:t>
            </a:r>
            <a:r>
              <a:rPr lang="tr-TR" sz="2300" dirty="0"/>
              <a:t>(</a:t>
            </a:r>
            <a:r>
              <a:rPr lang="tr-TR" sz="2300" i="1" dirty="0" err="1"/>
              <a:t>activation</a:t>
            </a:r>
            <a:r>
              <a:rPr lang="tr-TR" sz="2300" dirty="0"/>
              <a:t>) </a:t>
            </a:r>
            <a:r>
              <a:rPr lang="tr-TR" sz="2300" b="1" dirty="0"/>
              <a:t>kaydı</a:t>
            </a:r>
            <a:r>
              <a:rPr lang="tr-TR" sz="2300" dirty="0"/>
              <a:t> </a:t>
            </a:r>
          </a:p>
        </p:txBody>
      </p:sp>
      <p:sp>
        <p:nvSpPr>
          <p:cNvPr id="7" name="7 Dikdörtgen"/>
          <p:cNvSpPr>
            <a:spLocks noChangeArrowheads="1"/>
          </p:cNvSpPr>
          <p:nvPr/>
        </p:nvSpPr>
        <p:spPr bwMode="auto">
          <a:xfrm>
            <a:off x="2880485" y="2323649"/>
            <a:ext cx="3686179" cy="800219"/>
          </a:xfrm>
          <a:prstGeom prst="rect">
            <a:avLst/>
          </a:prstGeom>
          <a:noFill/>
          <a:ln w="9525">
            <a:noFill/>
            <a:miter lim="800000"/>
            <a:headEnd/>
            <a:tailEnd/>
          </a:ln>
        </p:spPr>
        <p:txBody>
          <a:bodyPr wrap="square">
            <a:spAutoFit/>
          </a:bodyPr>
          <a:lstStyle/>
          <a:p>
            <a:r>
              <a:rPr lang="tr-TR" sz="2300" dirty="0" smtClean="0"/>
              <a:t>Aynı </a:t>
            </a:r>
            <a:r>
              <a:rPr lang="tr-TR" sz="2300" dirty="0"/>
              <a:t>bellek bölümünün </a:t>
            </a:r>
          </a:p>
          <a:p>
            <a:r>
              <a:rPr lang="tr-TR" sz="2300" dirty="0"/>
              <a:t>yeniden kullanılabilmesi</a:t>
            </a:r>
          </a:p>
        </p:txBody>
      </p:sp>
      <p:sp>
        <p:nvSpPr>
          <p:cNvPr id="8" name="10 Dikdörtgen"/>
          <p:cNvSpPr>
            <a:spLocks noChangeArrowheads="1"/>
          </p:cNvSpPr>
          <p:nvPr/>
        </p:nvSpPr>
        <p:spPr bwMode="auto">
          <a:xfrm>
            <a:off x="2809046" y="3249096"/>
            <a:ext cx="3043238" cy="446276"/>
          </a:xfrm>
          <a:prstGeom prst="rect">
            <a:avLst/>
          </a:prstGeom>
          <a:noFill/>
          <a:ln w="9525">
            <a:noFill/>
            <a:miter lim="800000"/>
            <a:headEnd/>
            <a:tailEnd/>
          </a:ln>
        </p:spPr>
        <p:txBody>
          <a:bodyPr wrap="square">
            <a:spAutoFit/>
          </a:bodyPr>
          <a:lstStyle/>
          <a:p>
            <a:r>
              <a:rPr lang="tr-TR" sz="2300" dirty="0"/>
              <a:t>Doğrudan adresleme</a:t>
            </a:r>
          </a:p>
        </p:txBody>
      </p:sp>
      <p:sp>
        <p:nvSpPr>
          <p:cNvPr id="9" name="8 Metin kutusu"/>
          <p:cNvSpPr txBox="1"/>
          <p:nvPr/>
        </p:nvSpPr>
        <p:spPr>
          <a:xfrm>
            <a:off x="637310" y="3981124"/>
            <a:ext cx="1714512"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700" dirty="0" smtClean="0"/>
              <a:t>Derlenmiş kod</a:t>
            </a:r>
            <a:endParaRPr lang="tr-TR" sz="1700" dirty="0"/>
          </a:p>
        </p:txBody>
      </p:sp>
      <p:sp>
        <p:nvSpPr>
          <p:cNvPr id="10" name="9 Metin kutusu"/>
          <p:cNvSpPr txBox="1"/>
          <p:nvPr/>
        </p:nvSpPr>
        <p:spPr>
          <a:xfrm>
            <a:off x="637310" y="3266744"/>
            <a:ext cx="1714512" cy="35394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700" dirty="0" smtClean="0"/>
              <a:t>Statik Değişken</a:t>
            </a:r>
            <a:endParaRPr lang="tr-TR" sz="1700" dirty="0"/>
          </a:p>
        </p:txBody>
      </p:sp>
      <p:sp>
        <p:nvSpPr>
          <p:cNvPr id="11" name="10 Metin kutusu"/>
          <p:cNvSpPr txBox="1"/>
          <p:nvPr/>
        </p:nvSpPr>
        <p:spPr>
          <a:xfrm>
            <a:off x="351558" y="2524833"/>
            <a:ext cx="2286016" cy="61555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700" dirty="0" smtClean="0"/>
              <a:t>Yığın (</a:t>
            </a:r>
            <a:r>
              <a:rPr lang="tr-TR" sz="1700" dirty="0" err="1" smtClean="0"/>
              <a:t>Heap</a:t>
            </a:r>
            <a:r>
              <a:rPr lang="tr-TR" sz="1700" dirty="0" smtClean="0"/>
              <a:t>)Değişken</a:t>
            </a:r>
            <a:endParaRPr lang="tr-TR" sz="1700" dirty="0"/>
          </a:p>
        </p:txBody>
      </p:sp>
      <p:sp>
        <p:nvSpPr>
          <p:cNvPr id="12" name="11 Metin kutusu"/>
          <p:cNvSpPr txBox="1"/>
          <p:nvPr/>
        </p:nvSpPr>
        <p:spPr>
          <a:xfrm>
            <a:off x="351558" y="1123604"/>
            <a:ext cx="2286016" cy="615553"/>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tr-TR" sz="1700" dirty="0" err="1" smtClean="0"/>
              <a:t>Yığıt</a:t>
            </a:r>
            <a:r>
              <a:rPr lang="tr-TR" sz="1700" dirty="0" smtClean="0"/>
              <a:t> (</a:t>
            </a:r>
            <a:r>
              <a:rPr lang="tr-TR" sz="1700" dirty="0" err="1" smtClean="0"/>
              <a:t>Stack</a:t>
            </a:r>
            <a:r>
              <a:rPr lang="tr-TR" sz="1700" dirty="0" smtClean="0"/>
              <a:t>) Değişken</a:t>
            </a:r>
            <a:endParaRPr lang="tr-TR" sz="1700" dirty="0"/>
          </a:p>
        </p:txBody>
      </p:sp>
      <p:sp>
        <p:nvSpPr>
          <p:cNvPr id="13" name="Başlık 1"/>
          <p:cNvSpPr>
            <a:spLocks noGrp="1"/>
          </p:cNvSpPr>
          <p:nvPr>
            <p:ph type="title"/>
          </p:nvPr>
        </p:nvSpPr>
        <p:spPr>
          <a:xfrm>
            <a:off x="251520" y="221894"/>
            <a:ext cx="7772400" cy="547523"/>
          </a:xfrm>
        </p:spPr>
        <p:txBody>
          <a:bodyPr>
            <a:normAutofit fontScale="90000"/>
          </a:bodyPr>
          <a:lstStyle/>
          <a:p>
            <a:r>
              <a:rPr lang="tr-TR" dirty="0" smtClean="0"/>
              <a:t>5.7.3.1. Bellek Düzeni</a:t>
            </a:r>
            <a:endParaRPr lang="tr-TR" dirty="0"/>
          </a:p>
        </p:txBody>
      </p:sp>
      <p:sp>
        <p:nvSpPr>
          <p:cNvPr id="14" name="Dikdörtgen 13"/>
          <p:cNvSpPr/>
          <p:nvPr/>
        </p:nvSpPr>
        <p:spPr>
          <a:xfrm>
            <a:off x="2669152" y="3757028"/>
            <a:ext cx="6079312" cy="2585323"/>
          </a:xfrm>
          <a:prstGeom prst="rect">
            <a:avLst/>
          </a:prstGeom>
        </p:spPr>
        <p:txBody>
          <a:bodyPr wrap="square">
            <a:spAutoFit/>
          </a:bodyPr>
          <a:lstStyle/>
          <a:p>
            <a:pPr marL="742950" lvl="1" indent="-285750">
              <a:buFont typeface="Arial" panose="020B0604020202020204" pitchFamily="34" charset="0"/>
              <a:buChar char="•"/>
            </a:pPr>
            <a:r>
              <a:rPr lang="tr-TR" b="1" dirty="0"/>
              <a:t>Derlenmiş Program: </a:t>
            </a:r>
            <a:r>
              <a:rPr lang="tr-TR" dirty="0"/>
              <a:t>Derlenmiş program kodlarının tutulduğu bölüm</a:t>
            </a:r>
          </a:p>
          <a:p>
            <a:pPr marL="742950" lvl="1" indent="-285750">
              <a:buFont typeface="Arial" panose="020B0604020202020204" pitchFamily="34" charset="0"/>
              <a:buChar char="•"/>
            </a:pPr>
            <a:r>
              <a:rPr lang="tr-TR" b="1" dirty="0"/>
              <a:t>Genel Değişkenler: </a:t>
            </a:r>
            <a:r>
              <a:rPr lang="tr-TR" dirty="0"/>
              <a:t>Programdaki global değişkenleri içerir.</a:t>
            </a:r>
          </a:p>
          <a:p>
            <a:pPr marL="742950" lvl="1" indent="-285750">
              <a:buFont typeface="Arial" panose="020B0604020202020204" pitchFamily="34" charset="0"/>
              <a:buChar char="•"/>
            </a:pPr>
            <a:r>
              <a:rPr lang="tr-TR" b="1" dirty="0" err="1"/>
              <a:t>Yığıt</a:t>
            </a:r>
            <a:r>
              <a:rPr lang="tr-TR" b="1" dirty="0"/>
              <a:t> Bellek: </a:t>
            </a:r>
            <a:r>
              <a:rPr lang="tr-TR" dirty="0"/>
              <a:t>Program çalışırken etkin olan her alt program için etkinlik kaydı bu bölümde tutulur</a:t>
            </a:r>
          </a:p>
          <a:p>
            <a:pPr marL="742950" lvl="1" indent="-285750">
              <a:buFont typeface="Arial" panose="020B0604020202020204" pitchFamily="34" charset="0"/>
              <a:buChar char="•"/>
            </a:pPr>
            <a:r>
              <a:rPr lang="tr-TR" b="1" dirty="0"/>
              <a:t>Yığın Bellek:</a:t>
            </a:r>
            <a:r>
              <a:rPr lang="tr-TR" dirty="0"/>
              <a:t> Dinamik bellek değerleri için kullanılır. Böylece aynı bellek bölümü, programda farklı zamanda yeniden kullanılabilir.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7772400" cy="1609344"/>
          </a:xfrm>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idx="1"/>
          </p:nvPr>
        </p:nvSpPr>
        <p:spPr>
          <a:xfrm>
            <a:off x="2843808" y="1600200"/>
            <a:ext cx="5922240" cy="4495800"/>
          </a:xfrm>
        </p:spPr>
        <p:txBody>
          <a:bodyPr>
            <a:normAutofit/>
          </a:bodyPr>
          <a:lstStyle/>
          <a:p>
            <a:r>
              <a:rPr lang="tr-TR" sz="2400" dirty="0"/>
              <a:t>Değişkenler, bellek yeri bağlamalarına ve yaşam sürelerine göre öncelikle </a:t>
            </a:r>
            <a:r>
              <a:rPr lang="tr-TR" sz="2400" b="1" dirty="0" err="1"/>
              <a:t>yığıt</a:t>
            </a:r>
            <a:r>
              <a:rPr lang="tr-TR" sz="2400" b="1" dirty="0"/>
              <a:t> tabanlı değişkenler</a:t>
            </a:r>
            <a:r>
              <a:rPr lang="tr-TR" sz="2400" dirty="0"/>
              <a:t> ve </a:t>
            </a:r>
            <a:r>
              <a:rPr lang="tr-TR" sz="2400" b="1" dirty="0"/>
              <a:t>yığın tabanlı değişkenler</a:t>
            </a:r>
            <a:r>
              <a:rPr lang="tr-TR" sz="2400" dirty="0"/>
              <a:t> olarak iki gruba ayrılırlar</a:t>
            </a:r>
            <a:r>
              <a:rPr lang="tr-TR" sz="2400" dirty="0" smtClean="0"/>
              <a:t>.</a:t>
            </a:r>
          </a:p>
          <a:p>
            <a:endParaRPr lang="tr-TR" sz="2400" dirty="0"/>
          </a:p>
          <a:p>
            <a:r>
              <a:rPr lang="tr-TR" sz="2400" dirty="0"/>
              <a:t>Buna ek olarak değişkenler, </a:t>
            </a:r>
            <a:r>
              <a:rPr lang="tr-TR" sz="2400" b="1" dirty="0"/>
              <a:t>durağan</a:t>
            </a:r>
            <a:r>
              <a:rPr lang="tr-TR" sz="2400" dirty="0"/>
              <a:t> (</a:t>
            </a:r>
            <a:r>
              <a:rPr lang="tr-TR" sz="2400" i="1" dirty="0" err="1"/>
              <a:t>static</a:t>
            </a:r>
            <a:r>
              <a:rPr lang="tr-TR" sz="2400" dirty="0"/>
              <a:t>) </a:t>
            </a:r>
            <a:r>
              <a:rPr lang="tr-TR" sz="2400" b="1" dirty="0"/>
              <a:t>değişkenler</a:t>
            </a:r>
            <a:r>
              <a:rPr lang="tr-TR" sz="2400" dirty="0"/>
              <a:t>, </a:t>
            </a:r>
            <a:r>
              <a:rPr lang="tr-TR" sz="2400" b="1" dirty="0" err="1"/>
              <a:t>yığıt</a:t>
            </a:r>
            <a:r>
              <a:rPr lang="tr-TR" sz="2400" b="1" dirty="0"/>
              <a:t> dinamik</a:t>
            </a:r>
            <a:r>
              <a:rPr lang="tr-TR" sz="2400" dirty="0"/>
              <a:t> (</a:t>
            </a:r>
            <a:r>
              <a:rPr lang="tr-TR" sz="2400" i="1" dirty="0" err="1"/>
              <a:t>stack-dynamic</a:t>
            </a:r>
            <a:r>
              <a:rPr lang="tr-TR" sz="2400" dirty="0"/>
              <a:t>) </a:t>
            </a:r>
            <a:r>
              <a:rPr lang="tr-TR" sz="2400" b="1" dirty="0"/>
              <a:t>değişkenler</a:t>
            </a:r>
            <a:r>
              <a:rPr lang="tr-TR" sz="2400" dirty="0"/>
              <a:t>, </a:t>
            </a:r>
            <a:r>
              <a:rPr lang="tr-TR" sz="2400" b="1" dirty="0"/>
              <a:t>dışsal yığın </a:t>
            </a:r>
            <a:r>
              <a:rPr lang="tr-TR" sz="2400" dirty="0"/>
              <a:t>(</a:t>
            </a:r>
            <a:r>
              <a:rPr lang="tr-TR" sz="2400" i="1" dirty="0" err="1"/>
              <a:t>explicit</a:t>
            </a:r>
            <a:r>
              <a:rPr lang="tr-TR" sz="2400" i="1" dirty="0"/>
              <a:t> </a:t>
            </a:r>
            <a:r>
              <a:rPr lang="tr-TR" sz="2400" i="1" dirty="0" err="1"/>
              <a:t>heap</a:t>
            </a:r>
            <a:r>
              <a:rPr lang="tr-TR" sz="2400" dirty="0"/>
              <a:t>) </a:t>
            </a:r>
            <a:r>
              <a:rPr lang="tr-TR" sz="2400" b="1" dirty="0"/>
              <a:t>dinamik değişkenler</a:t>
            </a:r>
            <a:r>
              <a:rPr lang="tr-TR" sz="2400" dirty="0"/>
              <a:t> ve </a:t>
            </a:r>
            <a:r>
              <a:rPr lang="tr-TR" sz="2400" b="1" dirty="0"/>
              <a:t>örtülü</a:t>
            </a:r>
            <a:r>
              <a:rPr lang="tr-TR" sz="2400" dirty="0"/>
              <a:t> (</a:t>
            </a:r>
            <a:r>
              <a:rPr lang="tr-TR" sz="2400" i="1" dirty="0" err="1"/>
              <a:t>implicit</a:t>
            </a:r>
            <a:r>
              <a:rPr lang="tr-TR" sz="2400" dirty="0"/>
              <a:t>) </a:t>
            </a:r>
            <a:r>
              <a:rPr lang="tr-TR" sz="2400" b="1" dirty="0"/>
              <a:t>dinamik değişkenler </a:t>
            </a:r>
            <a:r>
              <a:rPr lang="tr-TR" sz="2400" dirty="0"/>
              <a:t>olarak dört grupta incelenebilir.</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52</a:t>
            </a:fld>
            <a:endParaRPr lang="tr-TR"/>
          </a:p>
        </p:txBody>
      </p:sp>
      <p:pic>
        <p:nvPicPr>
          <p:cNvPr id="15362" name="Picture 2"/>
          <p:cNvPicPr>
            <a:picLocks noChangeAspect="1" noChangeArrowheads="1"/>
          </p:cNvPicPr>
          <p:nvPr/>
        </p:nvPicPr>
        <p:blipFill>
          <a:blip r:embed="rId2">
            <a:clrChange>
              <a:clrFrom>
                <a:srgbClr val="F4EFD5"/>
              </a:clrFrom>
              <a:clrTo>
                <a:srgbClr val="F4EFD5">
                  <a:alpha val="0"/>
                </a:srgbClr>
              </a:clrTo>
            </a:clrChange>
            <a:extLst>
              <a:ext uri="{28A0092B-C50C-407E-A947-70E740481C1C}">
                <a14:useLocalDpi xmlns:a14="http://schemas.microsoft.com/office/drawing/2010/main" val="0"/>
              </a:ext>
            </a:extLst>
          </a:blip>
          <a:srcRect/>
          <a:stretch>
            <a:fillRect/>
          </a:stretch>
        </p:blipFill>
        <p:spPr bwMode="auto">
          <a:xfrm>
            <a:off x="251520" y="2060848"/>
            <a:ext cx="21812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405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29914" y="188640"/>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251520" y="1600200"/>
            <a:ext cx="8784976" cy="4495800"/>
          </a:xfrm>
        </p:spPr>
        <p:txBody>
          <a:bodyPr>
            <a:normAutofit/>
          </a:bodyPr>
          <a:lstStyle/>
          <a:p>
            <a:r>
              <a:rPr lang="tr-TR" sz="2400" b="1" dirty="0"/>
              <a:t>Durağan </a:t>
            </a:r>
            <a:r>
              <a:rPr lang="tr-TR" sz="2400" i="1" dirty="0"/>
              <a:t>(</a:t>
            </a:r>
            <a:r>
              <a:rPr lang="tr-TR" sz="2400" i="1" dirty="0" err="1"/>
              <a:t>static</a:t>
            </a:r>
            <a:r>
              <a:rPr lang="tr-TR" sz="2400" i="1" dirty="0"/>
              <a:t>)</a:t>
            </a:r>
            <a:r>
              <a:rPr lang="tr-TR" sz="2400" b="1" dirty="0"/>
              <a:t> </a:t>
            </a:r>
            <a:r>
              <a:rPr lang="tr-TR" sz="2400" b="1" dirty="0" smtClean="0"/>
              <a:t>Değişkenler :</a:t>
            </a:r>
          </a:p>
          <a:p>
            <a:pPr lvl="1"/>
            <a:r>
              <a:rPr lang="tr-TR" sz="2000" dirty="0"/>
              <a:t>Durağan değişkenler, bellek hücrelerine programın çalışması başlamadan bağlanırlar ve programın çalışması bitinceye kadar o bellek hücrelerine bağlı kalırlar. Bu değişkenler için gerekli bellek çalışma zamanından önce ayrılır.</a:t>
            </a:r>
          </a:p>
          <a:p>
            <a:pPr lvl="1"/>
            <a:r>
              <a:rPr lang="tr-TR" sz="2000" dirty="0"/>
              <a:t>Durağan değişkenler zaman açısından etkinlik sağlarlar. Ancak, bellek yerinin durağan olarak değişkenlere bağlanması, programlamada esnekliği azaltmaktadır. Sadece durağan değişkenlerin bulunduğu bir programlama dilinde, özyinelemeli (</a:t>
            </a:r>
            <a:r>
              <a:rPr lang="tr-TR" sz="2000" i="1" dirty="0" err="1"/>
              <a:t>recursive</a:t>
            </a:r>
            <a:r>
              <a:rPr lang="tr-TR" sz="2000" dirty="0"/>
              <a:t>) altprogramlar gibi programlama teknikleri kullanılamaz. C ve C++'da değişkenler, tanımlanma deyiminde </a:t>
            </a:r>
            <a:r>
              <a:rPr lang="tr-TR" sz="2000" dirty="0" err="1"/>
              <a:t>static</a:t>
            </a:r>
            <a:r>
              <a:rPr lang="tr-TR" sz="2000" dirty="0"/>
              <a:t> tanımlayıcısı kullanılarak, durağan değişkenler olarak tanımlanabilir.</a:t>
            </a:r>
          </a:p>
          <a:p>
            <a:endParaRPr lang="tr-TR" sz="2000" dirty="0"/>
          </a:p>
        </p:txBody>
      </p:sp>
      <p:sp>
        <p:nvSpPr>
          <p:cNvPr id="8" name="7 Slayt Numarası Yer Tutucusu"/>
          <p:cNvSpPr>
            <a:spLocks noGrp="1"/>
          </p:cNvSpPr>
          <p:nvPr>
            <p:ph type="sldNum" sz="quarter" idx="12"/>
          </p:nvPr>
        </p:nvSpPr>
        <p:spPr/>
        <p:txBody>
          <a:bodyPr>
            <a:normAutofit/>
          </a:bodyPr>
          <a:lstStyle/>
          <a:p>
            <a:fld id="{14917F13-F816-43A4-AC89-84EBDAF33797}" type="slidenum">
              <a:rPr lang="tr-TR" smtClean="0"/>
              <a:pPr/>
              <a:t>53</a:t>
            </a:fld>
            <a:endParaRPr lang="tr-T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316114" y="5085184"/>
            <a:ext cx="4072310" cy="178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570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188640"/>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600200"/>
            <a:ext cx="8153400" cy="5257800"/>
          </a:xfrm>
        </p:spPr>
        <p:txBody>
          <a:bodyPr>
            <a:normAutofit/>
          </a:bodyPr>
          <a:lstStyle/>
          <a:p>
            <a:r>
              <a:rPr lang="tr-TR" sz="2400" b="1" dirty="0" smtClean="0"/>
              <a:t>Durağan </a:t>
            </a:r>
            <a:r>
              <a:rPr lang="tr-TR" sz="2400" i="1" dirty="0" smtClean="0"/>
              <a:t>(</a:t>
            </a:r>
            <a:r>
              <a:rPr lang="tr-TR" sz="2400" i="1" dirty="0" err="1" smtClean="0"/>
              <a:t>static</a:t>
            </a:r>
            <a:r>
              <a:rPr lang="tr-TR" sz="2400" i="1" dirty="0" smtClean="0"/>
              <a:t>)</a:t>
            </a:r>
            <a:r>
              <a:rPr lang="tr-TR" sz="2400" b="1" dirty="0" smtClean="0"/>
              <a:t> Değişkenler (devam):</a:t>
            </a:r>
          </a:p>
          <a:p>
            <a:pPr lvl="1"/>
            <a:r>
              <a:rPr lang="tr-TR" sz="2100" dirty="0" smtClean="0"/>
              <a:t>Örnek: bütün FORTRAN 77 değişkenleri, C statik değişkenleri.</a:t>
            </a:r>
          </a:p>
          <a:p>
            <a:pPr lvl="1"/>
            <a:r>
              <a:rPr lang="tr-TR" sz="2100" dirty="0" smtClean="0"/>
              <a:t>C++, C#, ve Java’da “</a:t>
            </a:r>
            <a:r>
              <a:rPr lang="tr-TR" sz="2100" dirty="0" err="1" smtClean="0"/>
              <a:t>class</a:t>
            </a:r>
            <a:r>
              <a:rPr lang="tr-TR" sz="2100" dirty="0" smtClean="0"/>
              <a:t>” içinde yapılan “</a:t>
            </a:r>
            <a:r>
              <a:rPr lang="tr-TR" sz="2100" dirty="0" err="1" smtClean="0"/>
              <a:t>static</a:t>
            </a:r>
            <a:r>
              <a:rPr lang="tr-TR" sz="2100" dirty="0" smtClean="0"/>
              <a:t>” tanımlamaları belleğin yaşam süresini değil, onun bir “</a:t>
            </a:r>
            <a:r>
              <a:rPr lang="tr-TR" sz="2100" dirty="0" err="1" smtClean="0"/>
              <a:t>class</a:t>
            </a:r>
            <a:r>
              <a:rPr lang="tr-TR" sz="2100" dirty="0" smtClean="0"/>
              <a:t>” değişkeni olduğunu, bir nesnenin anlık değişkeni olmadığını gösterir.</a:t>
            </a:r>
          </a:p>
          <a:p>
            <a:r>
              <a:rPr lang="tr-TR" sz="2400" b="1" dirty="0" smtClean="0"/>
              <a:t>Avantajları</a:t>
            </a:r>
            <a:r>
              <a:rPr lang="tr-TR" sz="2400" dirty="0" smtClean="0"/>
              <a:t>: verimli, hızlı (doğrudan adresleme), geçmişe duyarlı alt program desteği.</a:t>
            </a:r>
          </a:p>
          <a:p>
            <a:r>
              <a:rPr lang="tr-TR" sz="2400" b="1" dirty="0" smtClean="0"/>
              <a:t>Dezavantaj</a:t>
            </a:r>
            <a:r>
              <a:rPr lang="tr-TR" sz="2400" dirty="0" smtClean="0"/>
              <a:t>: esnek değil (özyineleme yok).</a:t>
            </a:r>
            <a:endParaRPr lang="tr-TR" sz="24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54</a:t>
            </a:fld>
            <a:endParaRPr lang="tr-TR"/>
          </a:p>
        </p:txBody>
      </p:sp>
    </p:spTree>
    <p:extLst>
      <p:ext uri="{BB962C8B-B14F-4D97-AF65-F5344CB8AC3E}">
        <p14:creationId xmlns:p14="http://schemas.microsoft.com/office/powerpoint/2010/main" val="1623634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304862" y="1212349"/>
            <a:ext cx="8658544" cy="4495800"/>
          </a:xfrm>
        </p:spPr>
        <p:txBody>
          <a:bodyPr>
            <a:normAutofit/>
          </a:bodyPr>
          <a:lstStyle/>
          <a:p>
            <a:r>
              <a:rPr lang="tr-TR" sz="2400" b="1" dirty="0" err="1"/>
              <a:t>Yığıt</a:t>
            </a:r>
            <a:r>
              <a:rPr lang="tr-TR" sz="2400" b="1" dirty="0"/>
              <a:t> Dinamik </a:t>
            </a:r>
            <a:r>
              <a:rPr lang="tr-TR" sz="2400" i="1" dirty="0"/>
              <a:t>(</a:t>
            </a:r>
            <a:r>
              <a:rPr lang="tr-TR" sz="2400" i="1" dirty="0" err="1"/>
              <a:t>stack-dynamic</a:t>
            </a:r>
            <a:r>
              <a:rPr lang="tr-TR" sz="2400" i="1" dirty="0"/>
              <a:t>)</a:t>
            </a:r>
            <a:r>
              <a:rPr lang="tr-TR" sz="2400" b="1" dirty="0"/>
              <a:t> </a:t>
            </a:r>
            <a:r>
              <a:rPr lang="tr-TR" sz="2400" b="1" dirty="0" smtClean="0"/>
              <a:t>Değişkenler:</a:t>
            </a:r>
          </a:p>
          <a:p>
            <a:pPr lvl="1"/>
            <a:r>
              <a:rPr lang="tr-TR" sz="2100" dirty="0" err="1" smtClean="0"/>
              <a:t>Yığıt</a:t>
            </a:r>
            <a:r>
              <a:rPr lang="tr-TR" sz="2100" dirty="0" smtClean="0"/>
              <a:t> </a:t>
            </a:r>
            <a:r>
              <a:rPr lang="tr-TR" sz="2100" dirty="0"/>
              <a:t>dinamik değişkenler için bellek gereksinimi derleme zamanında hesaplanamaz ve bu tür değişkenler için bellek yeri, çalışma zamanında bellekteki </a:t>
            </a:r>
            <a:r>
              <a:rPr lang="tr-TR" sz="2100" dirty="0" err="1"/>
              <a:t>yığıt</a:t>
            </a:r>
            <a:r>
              <a:rPr lang="tr-TR" sz="2100" dirty="0"/>
              <a:t> bellekten ayrılır. </a:t>
            </a:r>
            <a:r>
              <a:rPr lang="tr-TR" sz="2100" dirty="0" err="1"/>
              <a:t>Yığıt</a:t>
            </a:r>
            <a:r>
              <a:rPr lang="tr-TR" sz="2100" dirty="0"/>
              <a:t> dinamik değişkenlerin bellek yeri bağlamaları kendilerine ilişkin tanımlama deyimleri çalıştığında </a:t>
            </a:r>
            <a:r>
              <a:rPr lang="tr-TR" sz="2100" dirty="0" smtClean="0"/>
              <a:t>gerçekleşir</a:t>
            </a:r>
            <a:r>
              <a:rPr lang="tr-TR" sz="2100" dirty="0"/>
              <a:t>. </a:t>
            </a:r>
            <a:r>
              <a:rPr lang="tr-TR" sz="2100" dirty="0" smtClean="0"/>
              <a:t>Tanımlandığı </a:t>
            </a:r>
            <a:r>
              <a:rPr lang="tr-TR" sz="2100" dirty="0"/>
              <a:t>blok </a:t>
            </a:r>
            <a:r>
              <a:rPr lang="tr-TR" sz="2100" dirty="0" smtClean="0"/>
              <a:t>aktif </a:t>
            </a:r>
            <a:r>
              <a:rPr lang="tr-TR" sz="2100" dirty="0"/>
              <a:t>kaldığı sürece yaşar</a:t>
            </a:r>
            <a:r>
              <a:rPr lang="tr-TR" sz="2100" dirty="0" smtClean="0"/>
              <a:t>.</a:t>
            </a:r>
          </a:p>
          <a:p>
            <a:pPr lvl="1"/>
            <a:r>
              <a:rPr lang="tr-TR" sz="2100" dirty="0" smtClean="0"/>
              <a:t>Sayısal </a:t>
            </a:r>
            <a:r>
              <a:rPr lang="tr-TR" sz="2100" dirty="0"/>
              <a:t>değişkenlerin bellek adresi hariç bütün özellikleri statik olarak </a:t>
            </a:r>
            <a:r>
              <a:rPr lang="tr-TR" sz="2100" dirty="0" smtClean="0"/>
              <a:t>belirlenmiştir.</a:t>
            </a:r>
          </a:p>
          <a:p>
            <a:pPr lvl="1"/>
            <a:r>
              <a:rPr lang="tr-TR" sz="2100" dirty="0" smtClean="0"/>
              <a:t>ALGOL </a:t>
            </a:r>
            <a:r>
              <a:rPr lang="tr-TR" sz="2100" dirty="0"/>
              <a:t>60 ve izleyen dillerde değişkenler, varsayılan olarak </a:t>
            </a:r>
            <a:r>
              <a:rPr lang="tr-TR" sz="2100" dirty="0" err="1"/>
              <a:t>yığıt_dinamik</a:t>
            </a:r>
            <a:r>
              <a:rPr lang="tr-TR" sz="2100" dirty="0"/>
              <a:t> değişkenlerdir. Örneğin; Pascal, C ve C++'da, tüm yerel değişkenler varsayılan olarak </a:t>
            </a:r>
            <a:r>
              <a:rPr lang="tr-TR" sz="2100" dirty="0" err="1"/>
              <a:t>yığıt_dinamik</a:t>
            </a:r>
            <a:r>
              <a:rPr lang="tr-TR" sz="2100" dirty="0"/>
              <a:t> değişkenlerdir.</a:t>
            </a:r>
          </a:p>
        </p:txBody>
      </p:sp>
      <p:sp>
        <p:nvSpPr>
          <p:cNvPr id="8" name="7 Slayt Numarası Yer Tutucusu"/>
          <p:cNvSpPr>
            <a:spLocks noGrp="1"/>
          </p:cNvSpPr>
          <p:nvPr>
            <p:ph type="sldNum" sz="quarter" idx="12"/>
          </p:nvPr>
        </p:nvSpPr>
        <p:spPr/>
        <p:txBody>
          <a:bodyPr>
            <a:normAutofit/>
          </a:bodyPr>
          <a:lstStyle/>
          <a:p>
            <a:fld id="{14917F13-F816-43A4-AC89-84EBDAF33797}" type="slidenum">
              <a:rPr lang="tr-TR" smtClean="0"/>
              <a:pPr/>
              <a:t>55</a:t>
            </a:fld>
            <a:endParaRPr lang="tr-T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082431" y="5083559"/>
            <a:ext cx="3400915" cy="172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136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116632"/>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600200"/>
            <a:ext cx="8153400" cy="5257800"/>
          </a:xfrm>
        </p:spPr>
        <p:txBody>
          <a:bodyPr>
            <a:normAutofit fontScale="92500" lnSpcReduction="20000"/>
          </a:bodyPr>
          <a:lstStyle/>
          <a:p>
            <a:r>
              <a:rPr lang="tr-TR" sz="3100" b="1" dirty="0" err="1"/>
              <a:t>Yığıt</a:t>
            </a:r>
            <a:r>
              <a:rPr lang="tr-TR" sz="3100" b="1" dirty="0"/>
              <a:t> Dinamik </a:t>
            </a:r>
            <a:r>
              <a:rPr lang="tr-TR" sz="3100" i="1" dirty="0"/>
              <a:t>(</a:t>
            </a:r>
            <a:r>
              <a:rPr lang="tr-TR" sz="3100" i="1" dirty="0" err="1"/>
              <a:t>stack-dynamic</a:t>
            </a:r>
            <a:r>
              <a:rPr lang="tr-TR" sz="3100" i="1" dirty="0"/>
              <a:t>)</a:t>
            </a:r>
            <a:r>
              <a:rPr lang="tr-TR" sz="3100" b="1" dirty="0"/>
              <a:t> </a:t>
            </a:r>
            <a:r>
              <a:rPr lang="tr-TR" sz="3100" b="1" dirty="0" smtClean="0"/>
              <a:t>Değişkenler (devam):</a:t>
            </a:r>
          </a:p>
          <a:p>
            <a:endParaRPr lang="tr-TR" sz="400" dirty="0" smtClean="0"/>
          </a:p>
          <a:p>
            <a:pPr lvl="1"/>
            <a:r>
              <a:rPr lang="tr-TR" sz="2500" dirty="0" smtClean="0"/>
              <a:t>Örnek</a:t>
            </a:r>
            <a:r>
              <a:rPr lang="tr-TR" sz="2500" dirty="0"/>
              <a:t>: C alt programlarının veya </a:t>
            </a:r>
            <a:r>
              <a:rPr lang="tr-TR" sz="2500" dirty="0" smtClean="0"/>
              <a:t>Java </a:t>
            </a:r>
            <a:r>
              <a:rPr lang="tr-TR" sz="2500" dirty="0"/>
              <a:t>metotlarının lokal değişkenleri gibi</a:t>
            </a:r>
            <a:r>
              <a:rPr lang="tr-TR" sz="2500" dirty="0" smtClean="0"/>
              <a:t>.</a:t>
            </a:r>
            <a:endParaRPr lang="tr-TR" sz="2500" dirty="0"/>
          </a:p>
          <a:p>
            <a:pPr lvl="1"/>
            <a:r>
              <a:rPr lang="tr-TR" sz="2500" dirty="0"/>
              <a:t>Bazı dillerde her noktada </a:t>
            </a:r>
            <a:r>
              <a:rPr lang="tr-TR" sz="2500" dirty="0" err="1"/>
              <a:t>yığıt</a:t>
            </a:r>
            <a:r>
              <a:rPr lang="tr-TR" sz="2500" dirty="0"/>
              <a:t> dinamik tanımlama </a:t>
            </a:r>
            <a:r>
              <a:rPr lang="tr-TR" sz="2500" dirty="0" smtClean="0"/>
              <a:t>yapılabilir. Metotlar </a:t>
            </a:r>
            <a:r>
              <a:rPr lang="tr-TR" sz="2500" dirty="0"/>
              <a:t>içinde tanımlanan Java, C++ ve C# değişkenlerinin hepsi </a:t>
            </a:r>
            <a:r>
              <a:rPr lang="tr-TR" sz="2500" dirty="0" err="1"/>
              <a:t>yığıt</a:t>
            </a:r>
            <a:r>
              <a:rPr lang="tr-TR" sz="2500" dirty="0"/>
              <a:t> </a:t>
            </a:r>
            <a:r>
              <a:rPr lang="tr-TR" sz="2500" dirty="0" smtClean="0"/>
              <a:t> dinamiktir</a:t>
            </a:r>
            <a:r>
              <a:rPr lang="tr-TR" sz="2500" dirty="0"/>
              <a:t>. Aynı şekilde Ada’da altyordamlarda tanımlanan değişkenlerde </a:t>
            </a:r>
            <a:r>
              <a:rPr lang="tr-TR" sz="2500" dirty="0" smtClean="0"/>
              <a:t>(</a:t>
            </a:r>
            <a:r>
              <a:rPr lang="tr-TR" sz="2500" dirty="0"/>
              <a:t>bellek yığını hariç) </a:t>
            </a:r>
            <a:r>
              <a:rPr lang="tr-TR" sz="2500" dirty="0" err="1"/>
              <a:t>yığıt</a:t>
            </a:r>
            <a:r>
              <a:rPr lang="tr-TR" sz="2500" dirty="0"/>
              <a:t> dinamiktir.</a:t>
            </a:r>
          </a:p>
          <a:p>
            <a:r>
              <a:rPr lang="tr-TR" sz="2800" b="1" dirty="0"/>
              <a:t>Avantaj</a:t>
            </a:r>
            <a:r>
              <a:rPr lang="tr-TR" sz="2800" dirty="0"/>
              <a:t>: </a:t>
            </a:r>
            <a:r>
              <a:rPr lang="tr-TR" sz="2800" dirty="0" smtClean="0"/>
              <a:t>Öz </a:t>
            </a:r>
            <a:r>
              <a:rPr lang="tr-TR" sz="2800" dirty="0"/>
              <a:t>yinelemeye izin verir; depolamayı korur; az bellek harcanmasına </a:t>
            </a:r>
            <a:r>
              <a:rPr lang="tr-TR" sz="2800" dirty="0" smtClean="0"/>
              <a:t> neden </a:t>
            </a:r>
            <a:r>
              <a:rPr lang="tr-TR" sz="2800" dirty="0"/>
              <a:t>olur.</a:t>
            </a:r>
          </a:p>
          <a:p>
            <a:r>
              <a:rPr lang="tr-TR" sz="2800" b="1" dirty="0"/>
              <a:t>Dezavantaj</a:t>
            </a:r>
            <a:r>
              <a:rPr lang="tr-TR" sz="2800" dirty="0"/>
              <a:t>: </a:t>
            </a:r>
            <a:endParaRPr lang="tr-TR" sz="2800" dirty="0" smtClean="0"/>
          </a:p>
          <a:p>
            <a:pPr lvl="1"/>
            <a:r>
              <a:rPr lang="tr-TR" sz="2200" dirty="0" smtClean="0"/>
              <a:t>Bellekten </a:t>
            </a:r>
            <a:r>
              <a:rPr lang="tr-TR" sz="2200" dirty="0"/>
              <a:t>yer almak ve geri vermenin yarattığı işlem yükü.</a:t>
            </a:r>
          </a:p>
          <a:p>
            <a:pPr lvl="1"/>
            <a:r>
              <a:rPr lang="tr-TR" sz="2200" dirty="0" smtClean="0"/>
              <a:t>Alt </a:t>
            </a:r>
            <a:r>
              <a:rPr lang="tr-TR" sz="2200" dirty="0"/>
              <a:t>programlar geçmişe hassas değildir. Çıkılınca bütün bilgiler unutulur.</a:t>
            </a:r>
          </a:p>
          <a:p>
            <a:pPr lvl="1"/>
            <a:r>
              <a:rPr lang="tr-TR" sz="2400" dirty="0"/>
              <a:t>Verimsiz referanslar</a:t>
            </a:r>
            <a:r>
              <a:rPr lang="en-US" sz="2400" dirty="0"/>
              <a:t> </a:t>
            </a:r>
            <a:r>
              <a:rPr lang="tr-TR" sz="2400" dirty="0" smtClean="0"/>
              <a:t>(</a:t>
            </a:r>
            <a:r>
              <a:rPr lang="tr-TR" sz="2200" dirty="0" smtClean="0"/>
              <a:t>Dolaylı adresleme)</a:t>
            </a:r>
            <a:endParaRPr lang="tr-TR" sz="58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56</a:t>
            </a:fld>
            <a:endParaRPr lang="tr-TR"/>
          </a:p>
        </p:txBody>
      </p:sp>
    </p:spTree>
    <p:extLst>
      <p:ext uri="{BB962C8B-B14F-4D97-AF65-F5344CB8AC3E}">
        <p14:creationId xmlns:p14="http://schemas.microsoft.com/office/powerpoint/2010/main" val="1262249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648" y="404664"/>
            <a:ext cx="7772400" cy="864096"/>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268760"/>
            <a:ext cx="8153400" cy="5043510"/>
          </a:xfrm>
        </p:spPr>
        <p:txBody>
          <a:bodyPr>
            <a:normAutofit/>
          </a:bodyPr>
          <a:lstStyle/>
          <a:p>
            <a:r>
              <a:rPr lang="tr-TR" sz="2800" b="1" dirty="0" smtClean="0"/>
              <a:t>Dışsal (Açık)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a:t>
            </a:r>
          </a:p>
          <a:p>
            <a:pPr lvl="1"/>
            <a:r>
              <a:rPr lang="tr-TR" sz="2500" dirty="0" smtClean="0"/>
              <a:t>Dışsal </a:t>
            </a:r>
            <a:r>
              <a:rPr lang="tr-TR" sz="2500" dirty="0"/>
              <a:t>yığın dinamik değişkenler için bellek gereksinimi öngörülemez ve veriler çalışma zamanında gerek oldukça belleğe atanır. </a:t>
            </a:r>
            <a:endParaRPr lang="tr-TR" sz="2500" dirty="0" smtClean="0"/>
          </a:p>
          <a:p>
            <a:pPr lvl="1"/>
            <a:r>
              <a:rPr lang="tr-TR" sz="2500" dirty="0" smtClean="0"/>
              <a:t>Dışsal </a:t>
            </a:r>
            <a:r>
              <a:rPr lang="tr-TR" sz="2500" dirty="0"/>
              <a:t>yığın dinamik değişkenler için bellek yeri yığın bellekten alınır ve yığın belleğe geri verilir. Bu verilere sadece gösterge değişkenler aracılığıyla ulaşılabilir. </a:t>
            </a:r>
            <a:endParaRPr lang="tr-TR" sz="2500" dirty="0" smtClean="0"/>
          </a:p>
          <a:p>
            <a:pPr lvl="1"/>
            <a:r>
              <a:rPr lang="tr-TR" sz="2500" dirty="0" smtClean="0"/>
              <a:t>Dışsal </a:t>
            </a:r>
            <a:r>
              <a:rPr lang="tr-TR" sz="2500" dirty="0"/>
              <a:t>yığın dinamik değişkenlerin tip bağlaması derleme zamanında, bellek yeri bağlaması ise çalışma zamanında gerçekleşir. </a:t>
            </a:r>
            <a:endParaRPr lang="tr-TR" sz="2500" dirty="0" smtClean="0"/>
          </a:p>
          <a:p>
            <a:endParaRPr lang="tr-TR" sz="2800" dirty="0"/>
          </a:p>
          <a:p>
            <a:endParaRPr lang="tr-TR" sz="2800"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57</a:t>
            </a:fld>
            <a:endParaRPr lang="tr-TR"/>
          </a:p>
        </p:txBody>
      </p:sp>
    </p:spTree>
    <p:extLst>
      <p:ext uri="{BB962C8B-B14F-4D97-AF65-F5344CB8AC3E}">
        <p14:creationId xmlns:p14="http://schemas.microsoft.com/office/powerpoint/2010/main" val="30065626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648" y="116632"/>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600200"/>
            <a:ext cx="8153400" cy="5114948"/>
          </a:xfrm>
        </p:spPr>
        <p:txBody>
          <a:bodyPr>
            <a:normAutofit fontScale="85000" lnSpcReduction="20000"/>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endParaRPr lang="tr-TR" sz="2800" b="1" dirty="0"/>
          </a:p>
          <a:p>
            <a:endParaRPr lang="tr-TR" sz="2800" dirty="0" smtClean="0"/>
          </a:p>
          <a:p>
            <a:endParaRPr lang="tr-TR" sz="2800" dirty="0"/>
          </a:p>
          <a:p>
            <a:endParaRPr lang="tr-TR" sz="2800" dirty="0" smtClean="0"/>
          </a:p>
          <a:p>
            <a:r>
              <a:rPr lang="tr-TR" sz="2800" dirty="0" smtClean="0"/>
              <a:t>Bir </a:t>
            </a:r>
            <a:r>
              <a:rPr lang="tr-TR" sz="2800" dirty="0"/>
              <a:t>dışsal yığın dinamik değişken, ya bir işlemci ile (örneğin; C++ '</a:t>
            </a:r>
            <a:r>
              <a:rPr lang="tr-TR" sz="2800" dirty="0" err="1"/>
              <a:t>daki</a:t>
            </a:r>
            <a:r>
              <a:rPr lang="tr-TR" sz="2800" dirty="0"/>
              <a:t> </a:t>
            </a:r>
            <a:r>
              <a:rPr lang="tr-TR" sz="2800" dirty="0" err="1"/>
              <a:t>new</a:t>
            </a:r>
            <a:r>
              <a:rPr lang="tr-TR" sz="2800" dirty="0"/>
              <a:t> işlemcisi) ya da programlama dilinde bulunan bir altprogram ile (örneğin</a:t>
            </a:r>
            <a:r>
              <a:rPr lang="tr-TR" sz="2800" dirty="0" smtClean="0"/>
              <a:t>; </a:t>
            </a:r>
            <a:r>
              <a:rPr lang="tr-TR" sz="2800" dirty="0" err="1" smtClean="0"/>
              <a:t>C'deki</a:t>
            </a:r>
            <a:r>
              <a:rPr lang="tr-TR" sz="2800" dirty="0" smtClean="0"/>
              <a:t> </a:t>
            </a:r>
            <a:r>
              <a:rPr lang="tr-TR" sz="2800" dirty="0" err="1"/>
              <a:t>malloc</a:t>
            </a:r>
            <a:r>
              <a:rPr lang="tr-TR" sz="2800" dirty="0"/>
              <a:t> fonksiyonu) </a:t>
            </a:r>
            <a:r>
              <a:rPr lang="tr-TR" sz="2800" dirty="0" smtClean="0"/>
              <a:t>oluşturulur</a:t>
            </a:r>
            <a:endParaRPr lang="tr-TR" sz="2800" dirty="0"/>
          </a:p>
          <a:p>
            <a:endParaRPr lang="tr-TR" sz="2800" b="1" dirty="0" smtClean="0"/>
          </a:p>
          <a:p>
            <a:endParaRPr lang="tr-TR" sz="2800" dirty="0" smtClean="0"/>
          </a:p>
          <a:p>
            <a:endParaRPr lang="tr-TR" sz="2800" dirty="0"/>
          </a:p>
          <a:p>
            <a:endParaRPr lang="tr-TR" sz="2800" dirty="0" smtClean="0"/>
          </a:p>
        </p:txBody>
      </p:sp>
      <p:sp>
        <p:nvSpPr>
          <p:cNvPr id="8" name="7 Slayt Numarası Yer Tutucusu"/>
          <p:cNvSpPr>
            <a:spLocks noGrp="1"/>
          </p:cNvSpPr>
          <p:nvPr>
            <p:ph type="sldNum" sz="quarter" idx="12"/>
          </p:nvPr>
        </p:nvSpPr>
        <p:spPr/>
        <p:txBody>
          <a:bodyPr>
            <a:normAutofit/>
          </a:bodyPr>
          <a:lstStyle/>
          <a:p>
            <a:fld id="{14917F13-F816-43A4-AC89-84EBDAF33797}" type="slidenum">
              <a:rPr lang="tr-TR" smtClean="0"/>
              <a:pPr/>
              <a:t>58</a:t>
            </a:fld>
            <a:endParaRPr lang="tr-TR"/>
          </a:p>
        </p:txBody>
      </p:sp>
      <p:pic>
        <p:nvPicPr>
          <p:cNvPr id="7"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691680" y="2132856"/>
            <a:ext cx="4876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2496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4724"/>
            <a:ext cx="8424936"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600200"/>
            <a:ext cx="8388508" cy="5257800"/>
          </a:xfrm>
        </p:spPr>
        <p:txBody>
          <a:bodyPr>
            <a:normAutofit/>
          </a:bodyPr>
          <a:lstStyle/>
          <a:p>
            <a:r>
              <a:rPr lang="tr-TR" sz="2800" b="1" dirty="0" smtClean="0"/>
              <a:t>Dışsal Yığın </a:t>
            </a:r>
            <a:r>
              <a:rPr lang="tr-TR" sz="2800" i="1" dirty="0" smtClean="0"/>
              <a:t>(</a:t>
            </a:r>
            <a:r>
              <a:rPr lang="tr-TR" sz="2800" i="1" dirty="0" err="1" smtClean="0"/>
              <a:t>explicit</a:t>
            </a:r>
            <a:r>
              <a:rPr lang="tr-TR" sz="2800" i="1" dirty="0" smtClean="0"/>
              <a:t> </a:t>
            </a:r>
            <a:r>
              <a:rPr lang="tr-TR" sz="2800" i="1" dirty="0" err="1" smtClean="0"/>
              <a:t>heap</a:t>
            </a:r>
            <a:r>
              <a:rPr lang="tr-TR" sz="2800" i="1" dirty="0" smtClean="0"/>
              <a:t>)</a:t>
            </a:r>
            <a:r>
              <a:rPr lang="tr-TR" sz="2800" b="1" dirty="0" smtClean="0"/>
              <a:t> Dinamik Değişkenler (devam):</a:t>
            </a:r>
          </a:p>
          <a:p>
            <a:endParaRPr lang="tr-TR" sz="2800" b="1" dirty="0"/>
          </a:p>
          <a:p>
            <a:endParaRPr lang="tr-TR" sz="2800" b="1" dirty="0" smtClean="0"/>
          </a:p>
          <a:p>
            <a:endParaRPr lang="tr-TR" sz="2800" b="1" dirty="0"/>
          </a:p>
          <a:p>
            <a:endParaRPr lang="tr-TR" sz="2800" b="1" dirty="0" smtClean="0"/>
          </a:p>
          <a:p>
            <a:r>
              <a:rPr lang="tr-TR" sz="2600" dirty="0" smtClean="0"/>
              <a:t>Dışsal </a:t>
            </a:r>
            <a:r>
              <a:rPr lang="tr-TR" sz="2600" dirty="0"/>
              <a:t>yığın dinamik değişkenler, </a:t>
            </a:r>
            <a:r>
              <a:rPr lang="tr-TR" sz="2600" dirty="0" err="1"/>
              <a:t>bağlaçlı</a:t>
            </a:r>
            <a:r>
              <a:rPr lang="tr-TR" sz="2600" dirty="0"/>
              <a:t> listeler ve ağaçlar gibi çalışma sırasında büyüyebilen veya küçülebilen yapılar için uygun değişkenlerdir.</a:t>
            </a:r>
            <a:endParaRPr lang="tr-TR" sz="3000" dirty="0" smtClean="0"/>
          </a:p>
          <a:p>
            <a:endParaRPr lang="tr-TR" sz="2800" dirty="0"/>
          </a:p>
          <a:p>
            <a:endParaRPr lang="tr-TR" sz="2800"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59</a:t>
            </a:fld>
            <a:endParaRPr lang="tr-T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1" y="2555214"/>
            <a:ext cx="8951555"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169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idx="1"/>
          </p:nvPr>
        </p:nvSpPr>
        <p:spPr/>
        <p:txBody>
          <a:bodyPr>
            <a:normAutofit/>
          </a:bodyPr>
          <a:lstStyle/>
          <a:p>
            <a:r>
              <a:rPr lang="tr-TR" dirty="0"/>
              <a:t>Bir değişken, bir veya daha çok bellek hücresinin soyutlamasıdır. </a:t>
            </a:r>
            <a:endParaRPr lang="tr-TR" dirty="0" smtClean="0"/>
          </a:p>
          <a:p>
            <a:endParaRPr lang="tr-TR" dirty="0" smtClean="0"/>
          </a:p>
          <a:p>
            <a:endParaRPr lang="tr-TR" dirty="0"/>
          </a:p>
          <a:p>
            <a:endParaRPr lang="tr-TR" dirty="0" smtClean="0"/>
          </a:p>
          <a:p>
            <a:endParaRPr lang="tr-TR" dirty="0"/>
          </a:p>
          <a:p>
            <a:endParaRPr lang="tr-TR" dirty="0" smtClean="0"/>
          </a:p>
          <a:p>
            <a:pPr lvl="1"/>
            <a:r>
              <a:rPr lang="tr-TR" dirty="0" smtClean="0"/>
              <a:t>l-</a:t>
            </a:r>
            <a:r>
              <a:rPr lang="tr-TR" dirty="0" err="1" smtClean="0"/>
              <a:t>value</a:t>
            </a:r>
            <a:r>
              <a:rPr lang="tr-TR" dirty="0"/>
              <a:t>: Değişkenin adresidir</a:t>
            </a:r>
          </a:p>
          <a:p>
            <a:pPr lvl="1"/>
            <a:r>
              <a:rPr lang="tr-TR" dirty="0"/>
              <a:t>r-</a:t>
            </a:r>
            <a:r>
              <a:rPr lang="tr-TR" dirty="0" err="1"/>
              <a:t>value</a:t>
            </a:r>
            <a:r>
              <a:rPr lang="tr-TR" dirty="0"/>
              <a:t>: Değişkenin değeridir.</a:t>
            </a:r>
          </a:p>
          <a:p>
            <a:r>
              <a:rPr lang="tr-TR" dirty="0" smtClean="0"/>
              <a:t>Değişkenlerin </a:t>
            </a:r>
            <a:r>
              <a:rPr lang="tr-TR" dirty="0"/>
              <a:t>özellikleri aşağıda kısaca açıklanmıştır: </a:t>
            </a:r>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6</a:t>
            </a:fld>
            <a:endParaRPr lang="tr-TR"/>
          </a:p>
        </p:txBody>
      </p:sp>
      <p:pic>
        <p:nvPicPr>
          <p:cNvPr id="13314" name="Picture 2"/>
          <p:cNvPicPr>
            <a:picLocks noChangeAspect="1" noChangeArrowheads="1"/>
          </p:cNvPicPr>
          <p:nvPr/>
        </p:nvPicPr>
        <p:blipFill>
          <a:blip r:embed="rId2">
            <a:clrChange>
              <a:clrFrom>
                <a:srgbClr val="EBEFFD"/>
              </a:clrFrom>
              <a:clrTo>
                <a:srgbClr val="EBEFFD">
                  <a:alpha val="0"/>
                </a:srgbClr>
              </a:clrTo>
            </a:clrChange>
            <a:extLst>
              <a:ext uri="{28A0092B-C50C-407E-A947-70E740481C1C}">
                <a14:useLocalDpi xmlns:a14="http://schemas.microsoft.com/office/drawing/2010/main" val="0"/>
              </a:ext>
            </a:extLst>
          </a:blip>
          <a:srcRect/>
          <a:stretch>
            <a:fillRect/>
          </a:stretch>
        </p:blipFill>
        <p:spPr bwMode="auto">
          <a:xfrm>
            <a:off x="827584" y="2420888"/>
            <a:ext cx="5688632" cy="198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7110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7772400" cy="1609344"/>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612648" y="1600200"/>
            <a:ext cx="8531352" cy="5257800"/>
          </a:xfrm>
        </p:spPr>
        <p:txBody>
          <a:bodyPr>
            <a:normAutofit fontScale="85000" lnSpcReduction="20000"/>
          </a:bodyPr>
          <a:lstStyle/>
          <a:p>
            <a:r>
              <a:rPr lang="tr-TR" sz="3100" b="1" dirty="0" smtClean="0"/>
              <a:t>Dışsal Yığın </a:t>
            </a:r>
            <a:r>
              <a:rPr lang="tr-TR" sz="3100" i="1" dirty="0" smtClean="0"/>
              <a:t>(</a:t>
            </a:r>
            <a:r>
              <a:rPr lang="tr-TR" sz="3100" i="1" dirty="0" err="1" smtClean="0"/>
              <a:t>explicit</a:t>
            </a:r>
            <a:r>
              <a:rPr lang="tr-TR" sz="3100" i="1" dirty="0" smtClean="0"/>
              <a:t> </a:t>
            </a:r>
            <a:r>
              <a:rPr lang="tr-TR" sz="3100" i="1" dirty="0" err="1" smtClean="0"/>
              <a:t>heap</a:t>
            </a:r>
            <a:r>
              <a:rPr lang="tr-TR" sz="3100" i="1" dirty="0" smtClean="0"/>
              <a:t>)</a:t>
            </a:r>
            <a:r>
              <a:rPr lang="tr-TR" sz="3100" b="1" dirty="0" smtClean="0"/>
              <a:t> Dinamik Değişkenler (devam):</a:t>
            </a:r>
          </a:p>
          <a:p>
            <a:r>
              <a:rPr lang="tr-TR" sz="2800" dirty="0"/>
              <a:t>Örnek: C++ dinamik </a:t>
            </a:r>
            <a:r>
              <a:rPr lang="tr-TR" sz="2800" dirty="0" smtClean="0"/>
              <a:t>nesneleri (</a:t>
            </a:r>
            <a:r>
              <a:rPr lang="tr-TR" sz="2800" dirty="0" err="1"/>
              <a:t>new</a:t>
            </a:r>
            <a:r>
              <a:rPr lang="tr-TR" sz="2800" dirty="0"/>
              <a:t> ve </a:t>
            </a:r>
            <a:r>
              <a:rPr lang="tr-TR" sz="2800" dirty="0" err="1"/>
              <a:t>delete</a:t>
            </a:r>
            <a:r>
              <a:rPr lang="tr-TR" sz="2800" dirty="0"/>
              <a:t> ile</a:t>
            </a:r>
            <a:r>
              <a:rPr lang="tr-TR" sz="2800" dirty="0" smtClean="0"/>
              <a:t>):</a:t>
            </a:r>
          </a:p>
          <a:p>
            <a:pPr lvl="1">
              <a:buNone/>
            </a:pPr>
            <a:r>
              <a:rPr lang="tr-TR" sz="2500" dirty="0" err="1" smtClean="0">
                <a:solidFill>
                  <a:srgbClr val="7030A0"/>
                </a:solidFill>
                <a:latin typeface="Courier New" pitchFamily="49" charset="0"/>
                <a:cs typeface="Courier New" pitchFamily="49" charset="0"/>
              </a:rPr>
              <a:t>int</a:t>
            </a:r>
            <a:r>
              <a:rPr lang="tr-TR" sz="2500" dirty="0" smtClean="0">
                <a:solidFill>
                  <a:srgbClr val="7030A0"/>
                </a:solidFill>
                <a:latin typeface="Courier New" pitchFamily="49" charset="0"/>
                <a:cs typeface="Courier New" pitchFamily="49" charset="0"/>
              </a:rPr>
              <a:t> </a:t>
            </a:r>
            <a:r>
              <a:rPr lang="tr-TR" sz="2500" dirty="0">
                <a:solidFill>
                  <a:srgbClr val="7030A0"/>
                </a:solidFill>
                <a:latin typeface="Courier New" pitchFamily="49" charset="0"/>
                <a:cs typeface="Courier New" pitchFamily="49" charset="0"/>
              </a:rPr>
              <a:t>*</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gösterici tanımla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 </a:t>
            </a:r>
            <a:r>
              <a:rPr lang="tr-TR" sz="2500" dirty="0" err="1">
                <a:solidFill>
                  <a:srgbClr val="7030A0"/>
                </a:solidFill>
                <a:latin typeface="Courier New" pitchFamily="49" charset="0"/>
                <a:cs typeface="Courier New" pitchFamily="49" charset="0"/>
              </a:rPr>
              <a:t>new</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a:t>
            </a:r>
            <a:r>
              <a:rPr lang="tr-TR" sz="2500" dirty="0">
                <a:solidFill>
                  <a:srgbClr val="7030A0"/>
                </a:solidFill>
                <a:latin typeface="Courier New" pitchFamily="49" charset="0"/>
                <a:cs typeface="Courier New" pitchFamily="49" charset="0"/>
              </a:rPr>
              <a:t>; //yeni bellek ayır                       </a:t>
            </a:r>
          </a:p>
          <a:p>
            <a:pPr lvl="1">
              <a:buNone/>
            </a:pPr>
            <a:r>
              <a:rPr lang="tr-TR" sz="2500" dirty="0">
                <a:solidFill>
                  <a:srgbClr val="7030A0"/>
                </a:solidFill>
                <a:latin typeface="Courier New" pitchFamily="49" charset="0"/>
                <a:cs typeface="Courier New" pitchFamily="49" charset="0"/>
              </a:rPr>
              <a:t>…</a:t>
            </a:r>
          </a:p>
          <a:p>
            <a:pPr lvl="1">
              <a:buNone/>
            </a:pPr>
            <a:r>
              <a:rPr lang="tr-TR" sz="2500" dirty="0" err="1">
                <a:solidFill>
                  <a:srgbClr val="7030A0"/>
                </a:solidFill>
                <a:latin typeface="Courier New" pitchFamily="49" charset="0"/>
                <a:cs typeface="Courier New" pitchFamily="49" charset="0"/>
              </a:rPr>
              <a:t>delete</a:t>
            </a:r>
            <a:r>
              <a:rPr lang="tr-TR" sz="2500" dirty="0">
                <a:solidFill>
                  <a:srgbClr val="7030A0"/>
                </a:solidFill>
                <a:latin typeface="Courier New" pitchFamily="49" charset="0"/>
                <a:cs typeface="Courier New" pitchFamily="49" charset="0"/>
              </a:rPr>
              <a:t> </a:t>
            </a:r>
            <a:r>
              <a:rPr lang="tr-TR" sz="2500" dirty="0" err="1">
                <a:solidFill>
                  <a:srgbClr val="7030A0"/>
                </a:solidFill>
                <a:latin typeface="Courier New" pitchFamily="49" charset="0"/>
                <a:cs typeface="Courier New" pitchFamily="49" charset="0"/>
              </a:rPr>
              <a:t>intp</a:t>
            </a:r>
            <a:r>
              <a:rPr lang="tr-TR" sz="2500" dirty="0">
                <a:solidFill>
                  <a:srgbClr val="7030A0"/>
                </a:solidFill>
                <a:latin typeface="Courier New" pitchFamily="49" charset="0"/>
                <a:cs typeface="Courier New" pitchFamily="49" charset="0"/>
              </a:rPr>
              <a:t>;// yeni belleği sil (gerekli)</a:t>
            </a:r>
          </a:p>
          <a:p>
            <a:r>
              <a:rPr lang="tr-TR" sz="2800" dirty="0" smtClean="0"/>
              <a:t>Örnek</a:t>
            </a:r>
            <a:r>
              <a:rPr lang="tr-TR" sz="2800" dirty="0"/>
              <a:t>: Bütün Java nesneleri: “</a:t>
            </a:r>
            <a:r>
              <a:rPr lang="tr-TR" sz="2800" dirty="0" err="1"/>
              <a:t>delete</a:t>
            </a:r>
            <a:r>
              <a:rPr lang="tr-TR" sz="2800" dirty="0"/>
              <a:t>” yok ancak kullanılmayan bellekleri </a:t>
            </a:r>
            <a:r>
              <a:rPr lang="tr-TR" sz="2800" dirty="0" smtClean="0"/>
              <a:t>toplayan örtülü </a:t>
            </a:r>
            <a:r>
              <a:rPr lang="tr-TR" sz="2800" dirty="0"/>
              <a:t>bir çöp toplama yapısı var (</a:t>
            </a:r>
            <a:r>
              <a:rPr lang="tr-TR" sz="2800" dirty="0" err="1"/>
              <a:t>implicit</a:t>
            </a:r>
            <a:r>
              <a:rPr lang="tr-TR" sz="2800" dirty="0"/>
              <a:t> </a:t>
            </a:r>
            <a:r>
              <a:rPr lang="tr-TR" sz="2800" dirty="0" err="1"/>
              <a:t>garbage</a:t>
            </a:r>
            <a:r>
              <a:rPr lang="tr-TR" sz="2800" dirty="0"/>
              <a:t> </a:t>
            </a:r>
            <a:r>
              <a:rPr lang="tr-TR" sz="2800" dirty="0" err="1"/>
              <a:t>collection</a:t>
            </a:r>
            <a:r>
              <a:rPr lang="tr-TR" sz="2800" dirty="0"/>
              <a:t>).</a:t>
            </a:r>
          </a:p>
          <a:p>
            <a:r>
              <a:rPr lang="tr-TR" sz="2800" dirty="0"/>
              <a:t>Örnek: </a:t>
            </a:r>
            <a:r>
              <a:rPr lang="tr-TR" sz="2800" dirty="0" err="1"/>
              <a:t>C#’da</a:t>
            </a:r>
            <a:r>
              <a:rPr lang="tr-TR" sz="2800" dirty="0"/>
              <a:t> da “</a:t>
            </a:r>
            <a:r>
              <a:rPr lang="tr-TR" sz="2800" dirty="0" err="1"/>
              <a:t>delete</a:t>
            </a:r>
            <a:r>
              <a:rPr lang="tr-TR" sz="2800" dirty="0"/>
              <a:t>” yok ancak örtülü olarak kullanılmayacaklar sisteme </a:t>
            </a:r>
            <a:r>
              <a:rPr lang="tr-TR" sz="2800" dirty="0" smtClean="0"/>
              <a:t>geri iade </a:t>
            </a:r>
            <a:r>
              <a:rPr lang="tr-TR" sz="2800" dirty="0"/>
              <a:t>ediliyor.</a:t>
            </a:r>
          </a:p>
          <a:p>
            <a:r>
              <a:rPr lang="tr-TR" sz="2800" b="1" dirty="0"/>
              <a:t>Avantaj:</a:t>
            </a:r>
            <a:r>
              <a:rPr lang="tr-TR" sz="2800" dirty="0"/>
              <a:t> dinamik bellek yönetimi sağlar.</a:t>
            </a:r>
          </a:p>
          <a:p>
            <a:r>
              <a:rPr lang="tr-TR" sz="2800" b="1" dirty="0"/>
              <a:t>Dezavantaj:</a:t>
            </a:r>
            <a:r>
              <a:rPr lang="tr-TR" sz="2800" dirty="0"/>
              <a:t> yönetimi zor bu nedenle güvenilir değil.</a:t>
            </a:r>
          </a:p>
          <a:p>
            <a:endParaRPr lang="tr-TR" sz="2800"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60</a:t>
            </a:fld>
            <a:endParaRPr lang="tr-TR"/>
          </a:p>
        </p:txBody>
      </p:sp>
    </p:spTree>
    <p:extLst>
      <p:ext uri="{BB962C8B-B14F-4D97-AF65-F5344CB8AC3E}">
        <p14:creationId xmlns:p14="http://schemas.microsoft.com/office/powerpoint/2010/main" val="7476628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923592"/>
          </a:xfrm>
        </p:spPr>
        <p:txBody>
          <a:bodyPr>
            <a:noAutofit/>
          </a:bodyPr>
          <a:lstStyle/>
          <a:p>
            <a:r>
              <a:rPr lang="tr-TR" sz="2800" dirty="0"/>
              <a:t>5.7.3. 2. Değişkenlerin Bellek Yeri Bağlamalarına Göre </a:t>
            </a:r>
            <a:r>
              <a:rPr lang="tr-TR" sz="2800" dirty="0" smtClean="0"/>
              <a:t>Sınıflanması</a:t>
            </a:r>
            <a:endParaRPr lang="tr-TR" sz="2800" dirty="0"/>
          </a:p>
        </p:txBody>
      </p:sp>
      <p:sp>
        <p:nvSpPr>
          <p:cNvPr id="6" name="İçerik Yer Tutucusu 5"/>
          <p:cNvSpPr>
            <a:spLocks noGrp="1"/>
          </p:cNvSpPr>
          <p:nvPr>
            <p:ph idx="1"/>
          </p:nvPr>
        </p:nvSpPr>
        <p:spPr>
          <a:xfrm>
            <a:off x="467544" y="1282134"/>
            <a:ext cx="7772400" cy="4050792"/>
          </a:xfrm>
        </p:spPr>
        <p:txBody>
          <a:bodyPr>
            <a:normAutofit lnSpcReduction="10000"/>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smtClean="0"/>
              <a:t>Örtülü </a:t>
            </a:r>
            <a:r>
              <a:rPr lang="tr-TR" sz="2400" dirty="0"/>
              <a:t>değişkenler, sadece bir değer aldıkları zaman yığın belleğe bağlanırlar. Bu tür değişkenlerin, tip ve bellek özellikleri her değer alışlarında yeniden belirlenebilir. </a:t>
            </a:r>
            <a:r>
              <a:rPr lang="tr-TR" sz="2400" dirty="0" smtClean="0"/>
              <a:t>Bu </a:t>
            </a:r>
            <a:r>
              <a:rPr lang="tr-TR" sz="2400" dirty="0"/>
              <a:t>nedenle, esnek kod yazılmasını </a:t>
            </a:r>
            <a:r>
              <a:rPr lang="tr-TR" sz="2400" dirty="0" smtClean="0"/>
              <a:t>sağlarlar.</a:t>
            </a:r>
          </a:p>
          <a:p>
            <a:r>
              <a:rPr lang="tr-TR" sz="2400" dirty="0" smtClean="0"/>
              <a:t>Dezavantajları </a:t>
            </a:r>
            <a:r>
              <a:rPr lang="tr-TR" sz="2400" dirty="0"/>
              <a:t>ise, tüm </a:t>
            </a:r>
            <a:r>
              <a:rPr lang="tr-TR" sz="2400" dirty="0" smtClean="0"/>
              <a:t>dinamik </a:t>
            </a:r>
            <a:r>
              <a:rPr lang="tr-TR" sz="2400" dirty="0"/>
              <a:t>özelliklerin çalışma zamanında izlenmesi nedeniyle oluşan performans kaybı ve derleyicinin hata yakalama yeteneğinin azalmasıdır. </a:t>
            </a:r>
          </a:p>
          <a:p>
            <a:r>
              <a:rPr lang="tr-TR" sz="2400" dirty="0" smtClean="0"/>
              <a:t>Örtülü </a:t>
            </a:r>
            <a:r>
              <a:rPr lang="tr-TR" sz="2400" dirty="0"/>
              <a:t>dinamik değişkenlerin yer aldığı bir dil </a:t>
            </a:r>
            <a:r>
              <a:rPr lang="tr-TR" sz="2400" dirty="0" err="1"/>
              <a:t>APL'dir</a:t>
            </a:r>
            <a:r>
              <a:rPr lang="tr-TR" sz="2400" dirty="0"/>
              <a:t>.</a:t>
            </a:r>
            <a:endParaRPr lang="tr-TR" sz="2800" b="1"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61</a:t>
            </a:fld>
            <a:endParaRPr lang="tr-TR"/>
          </a:p>
        </p:txBody>
      </p:sp>
      <p:pic>
        <p:nvPicPr>
          <p:cNvPr id="2048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562207" y="5027459"/>
            <a:ext cx="3280216" cy="167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5070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5.7.3. 2. Değişkenlerin Bellek Yeri Bağlamalarına Göre </a:t>
            </a:r>
            <a:r>
              <a:rPr lang="tr-TR" sz="3200" dirty="0" smtClean="0"/>
              <a:t>Sınıflanması</a:t>
            </a:r>
            <a:endParaRPr lang="tr-TR" sz="3200" dirty="0"/>
          </a:p>
        </p:txBody>
      </p:sp>
      <p:sp>
        <p:nvSpPr>
          <p:cNvPr id="6" name="İçerik Yer Tutucusu 5"/>
          <p:cNvSpPr>
            <a:spLocks noGrp="1"/>
          </p:cNvSpPr>
          <p:nvPr>
            <p:ph idx="1"/>
          </p:nvPr>
        </p:nvSpPr>
        <p:spPr/>
        <p:txBody>
          <a:bodyPr>
            <a:normAutofit/>
          </a:bodyPr>
          <a:lstStyle/>
          <a:p>
            <a:r>
              <a:rPr lang="tr-TR" sz="2600" b="1" dirty="0"/>
              <a:t>Örtülü </a:t>
            </a:r>
            <a:r>
              <a:rPr lang="tr-TR" sz="2600" i="1" dirty="0"/>
              <a:t>(</a:t>
            </a:r>
            <a:r>
              <a:rPr lang="tr-TR" sz="2600" i="1" dirty="0" err="1"/>
              <a:t>implicit</a:t>
            </a:r>
            <a:r>
              <a:rPr lang="tr-TR" sz="2600" i="1" dirty="0"/>
              <a:t>)</a:t>
            </a:r>
            <a:r>
              <a:rPr lang="tr-TR" sz="2600" b="1" dirty="0"/>
              <a:t> Dinamik Değişkenler</a:t>
            </a:r>
          </a:p>
          <a:p>
            <a:r>
              <a:rPr lang="tr-TR" sz="2400" dirty="0"/>
              <a:t>Örnek: </a:t>
            </a:r>
            <a:r>
              <a:rPr lang="tr-TR" sz="2400" dirty="0" err="1"/>
              <a:t>Perl</a:t>
            </a:r>
            <a:r>
              <a:rPr lang="tr-TR" sz="2400" dirty="0"/>
              <a:t> ve </a:t>
            </a:r>
            <a:r>
              <a:rPr lang="tr-TR" sz="2400" dirty="0" err="1"/>
              <a:t>JavaScript’de</a:t>
            </a:r>
            <a:r>
              <a:rPr lang="tr-TR" sz="2400" dirty="0"/>
              <a:t> bütün dizgi (</a:t>
            </a:r>
            <a:r>
              <a:rPr lang="tr-TR" sz="2400" dirty="0" err="1"/>
              <a:t>string</a:t>
            </a:r>
            <a:r>
              <a:rPr lang="tr-TR" sz="2400" dirty="0"/>
              <a:t>) ve dizilim (</a:t>
            </a:r>
            <a:r>
              <a:rPr lang="tr-TR" sz="2400" dirty="0" err="1"/>
              <a:t>array</a:t>
            </a:r>
            <a:r>
              <a:rPr lang="tr-TR" sz="2400" dirty="0"/>
              <a:t>) </a:t>
            </a:r>
            <a:r>
              <a:rPr lang="tr-TR" sz="2400" dirty="0" smtClean="0"/>
              <a:t>atamaları</a:t>
            </a:r>
            <a:r>
              <a:rPr lang="tr-TR" sz="2400" dirty="0"/>
              <a:t>.</a:t>
            </a:r>
          </a:p>
          <a:p>
            <a:r>
              <a:rPr lang="tr-TR" sz="2400" dirty="0" smtClean="0"/>
              <a:t>Avantaj: Esneklik.</a:t>
            </a:r>
            <a:endParaRPr lang="tr-TR" sz="2400" dirty="0"/>
          </a:p>
          <a:p>
            <a:r>
              <a:rPr lang="tr-TR" sz="2400" dirty="0" smtClean="0"/>
              <a:t>Dezavantaj</a:t>
            </a:r>
            <a:r>
              <a:rPr lang="tr-TR" sz="2400" dirty="0"/>
              <a:t>: </a:t>
            </a:r>
          </a:p>
          <a:p>
            <a:pPr lvl="1"/>
            <a:r>
              <a:rPr lang="tr-TR" sz="2100" dirty="0" smtClean="0"/>
              <a:t>Yetersiz </a:t>
            </a:r>
            <a:r>
              <a:rPr lang="tr-TR" sz="2100" dirty="0"/>
              <a:t>çünkü bütün özellikler dinamik.</a:t>
            </a:r>
          </a:p>
          <a:p>
            <a:pPr lvl="1"/>
            <a:r>
              <a:rPr lang="tr-TR" sz="2100" dirty="0" smtClean="0"/>
              <a:t>Hata fark etme </a:t>
            </a:r>
            <a:r>
              <a:rPr lang="tr-TR" sz="2100" dirty="0"/>
              <a:t>yetersizliği.</a:t>
            </a:r>
            <a:endParaRPr lang="tr-TR" sz="2500" b="1"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62</a:t>
            </a:fld>
            <a:endParaRPr lang="tr-TR"/>
          </a:p>
        </p:txBody>
      </p:sp>
    </p:spTree>
    <p:extLst>
      <p:ext uri="{BB962C8B-B14F-4D97-AF65-F5344CB8AC3E}">
        <p14:creationId xmlns:p14="http://schemas.microsoft.com/office/powerpoint/2010/main" val="369373092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142844" y="110458"/>
          <a:ext cx="8858280" cy="6550995"/>
        </p:xfrm>
        <a:graphic>
          <a:graphicData uri="http://schemas.openxmlformats.org/drawingml/2006/table">
            <a:tbl>
              <a:tblPr/>
              <a:tblGrid>
                <a:gridCol w="775051">
                  <a:extLst>
                    <a:ext uri="{9D8B030D-6E8A-4147-A177-3AD203B41FA5}">
                      <a16:colId xmlns:a16="http://schemas.microsoft.com/office/drawing/2014/main" val="20000"/>
                    </a:ext>
                  </a:extLst>
                </a:gridCol>
                <a:gridCol w="2753247">
                  <a:extLst>
                    <a:ext uri="{9D8B030D-6E8A-4147-A177-3AD203B41FA5}">
                      <a16:colId xmlns:a16="http://schemas.microsoft.com/office/drawing/2014/main" val="20001"/>
                    </a:ext>
                  </a:extLst>
                </a:gridCol>
                <a:gridCol w="2852666">
                  <a:extLst>
                    <a:ext uri="{9D8B030D-6E8A-4147-A177-3AD203B41FA5}">
                      <a16:colId xmlns:a16="http://schemas.microsoft.com/office/drawing/2014/main" val="20002"/>
                    </a:ext>
                  </a:extLst>
                </a:gridCol>
                <a:gridCol w="2477316">
                  <a:extLst>
                    <a:ext uri="{9D8B030D-6E8A-4147-A177-3AD203B41FA5}">
                      <a16:colId xmlns:a16="http://schemas.microsoft.com/office/drawing/2014/main" val="20003"/>
                    </a:ext>
                  </a:extLst>
                </a:gridCol>
              </a:tblGrid>
              <a:tr h="463711">
                <a:tc>
                  <a:txBody>
                    <a:bodyPr/>
                    <a:lstStyle/>
                    <a:p>
                      <a:pPr algn="ctr">
                        <a:lnSpc>
                          <a:spcPct val="115000"/>
                        </a:lnSpc>
                        <a:spcAft>
                          <a:spcPts val="0"/>
                        </a:spcAft>
                      </a:pPr>
                      <a:endParaRPr lang="tr-TR" sz="1800" dirty="0">
                        <a:latin typeface="Calibri"/>
                        <a:ea typeface="Times New Roman"/>
                        <a:cs typeface="Calibri"/>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err="1">
                          <a:solidFill>
                            <a:srgbClr val="0070C0"/>
                          </a:solidFill>
                          <a:latin typeface="Calibri"/>
                          <a:ea typeface="Times New Roman"/>
                          <a:cs typeface="Calibri"/>
                        </a:rPr>
                        <a:t>Statik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Stack</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ctr">
                        <a:lnSpc>
                          <a:spcPct val="115000"/>
                        </a:lnSpc>
                        <a:spcAft>
                          <a:spcPts val="1000"/>
                        </a:spcAft>
                      </a:pPr>
                      <a:r>
                        <a:rPr lang="en-US" sz="1800" b="1" i="1" dirty="0">
                          <a:solidFill>
                            <a:srgbClr val="0070C0"/>
                          </a:solidFill>
                          <a:latin typeface="Calibri"/>
                          <a:ea typeface="Times New Roman"/>
                          <a:cs typeface="Calibri"/>
                        </a:rPr>
                        <a:t>Heap</a:t>
                      </a:r>
                      <a:endParaRPr lang="tr-TR" sz="1800" b="1" dirty="0">
                        <a:solidFill>
                          <a:srgbClr val="0070C0"/>
                        </a:solidFill>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0"/>
                  </a:ext>
                </a:extLst>
              </a:tr>
              <a:tr h="1316939">
                <a:tc>
                  <a:txBody>
                    <a:bodyPr/>
                    <a:lstStyle/>
                    <a:p>
                      <a:pPr algn="ctr">
                        <a:lnSpc>
                          <a:spcPct val="115000"/>
                        </a:lnSpc>
                        <a:spcAft>
                          <a:spcPts val="1000"/>
                        </a:spcAft>
                      </a:pPr>
                      <a:r>
                        <a:rPr lang="en-US" sz="1800" b="1" dirty="0" err="1">
                          <a:solidFill>
                            <a:srgbClr val="FF0000"/>
                          </a:solidFill>
                          <a:latin typeface="Calibri"/>
                          <a:ea typeface="Times New Roman"/>
                          <a:cs typeface="Calibri"/>
                        </a:rPr>
                        <a:t>Ada</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L</a:t>
                      </a:r>
                      <a:r>
                        <a:rPr lang="en-US" sz="1800" dirty="0" err="1" smtClean="0">
                          <a:latin typeface="Calibri"/>
                          <a:ea typeface="Times New Roman"/>
                          <a:cs typeface="Calibri"/>
                        </a:rPr>
                        <a:t>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I</a:t>
                      </a:r>
                      <a:r>
                        <a:rPr lang="en-US" sz="1800" i="1" dirty="0" err="1" smtClean="0">
                          <a:latin typeface="Calibri"/>
                          <a:ea typeface="Times New Roman"/>
                          <a:cs typeface="Calibri"/>
                        </a:rPr>
                        <a:t>mplicit</a:t>
                      </a:r>
                      <a:r>
                        <a:rPr lang="en-US" sz="1800" dirty="0">
                          <a:latin typeface="Calibri"/>
                          <a:ea typeface="Times New Roman"/>
                          <a:cs typeface="Calibri"/>
                        </a:rPr>
                        <a:t>: </a:t>
                      </a:r>
                      <a:r>
                        <a:rPr lang="en-US" sz="1800" dirty="0" smtClean="0">
                          <a:latin typeface="Calibri"/>
                          <a:ea typeface="Times New Roman"/>
                          <a:cs typeface="Calibri"/>
                        </a:rPr>
                        <a:t>lo</a:t>
                      </a:r>
                      <a:r>
                        <a:rPr lang="tr-TR" sz="1800" dirty="0" smtClean="0">
                          <a:latin typeface="Calibri"/>
                          <a:ea typeface="Times New Roman"/>
                          <a:cs typeface="Calibri"/>
                        </a:rPr>
                        <a:t>k</a:t>
                      </a:r>
                      <a:r>
                        <a:rPr lang="en-US" sz="1800" dirty="0" smtClean="0">
                          <a:latin typeface="Calibri"/>
                          <a:ea typeface="Times New Roman"/>
                          <a:cs typeface="Calibri"/>
                        </a:rPr>
                        <a:t>al </a:t>
                      </a:r>
                      <a:r>
                        <a:rPr lang="en-US" sz="1800" dirty="0" err="1">
                          <a:latin typeface="Calibri"/>
                          <a:ea typeface="Times New Roman"/>
                          <a:cs typeface="Calibri"/>
                        </a:rPr>
                        <a:t>değişkenler</a:t>
                      </a:r>
                      <a:r>
                        <a:rPr lang="en-US" sz="1800" dirty="0">
                          <a:latin typeface="Calibri"/>
                          <a:ea typeface="Times New Roman"/>
                          <a:cs typeface="Calibri"/>
                        </a:rPr>
                        <a:t>;</a:t>
                      </a:r>
                      <a:br>
                        <a:rPr lang="en-US" sz="1800" dirty="0">
                          <a:latin typeface="Calibri"/>
                          <a:ea typeface="Times New Roman"/>
                          <a:cs typeface="Calibri"/>
                        </a:rPr>
                      </a:br>
                      <a:r>
                        <a:rPr lang="tr-TR" sz="1800" dirty="0" smtClean="0">
                          <a:latin typeface="Calibri"/>
                          <a:ea typeface="Times New Roman"/>
                          <a:cs typeface="Calibri"/>
                        </a:rPr>
                        <a:t> E</a:t>
                      </a:r>
                      <a:r>
                        <a:rPr lang="en-US" sz="1800" i="1" dirty="0" err="1" smtClean="0">
                          <a:latin typeface="Calibri"/>
                          <a:ea typeface="Times New Roman"/>
                          <a:cs typeface="Calibri"/>
                        </a:rPr>
                        <a:t>xplicit</a:t>
                      </a:r>
                      <a:r>
                        <a:rPr lang="en-US" sz="1800" dirty="0">
                          <a:latin typeface="Calibri"/>
                          <a:ea typeface="Times New Roman"/>
                          <a:cs typeface="Calibri"/>
                        </a:rPr>
                        <a:t>: new (garbage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1"/>
                  </a:ext>
                </a:extLst>
              </a:tr>
              <a:tr h="614325">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de-DE" sz="1800" dirty="0" err="1" smtClean="0">
                          <a:latin typeface="Calibri"/>
                          <a:ea typeface="Times New Roman"/>
                          <a:cs typeface="Calibri"/>
                        </a:rPr>
                        <a:t>lobal</a:t>
                      </a:r>
                      <a:r>
                        <a:rPr lang="de-DE" sz="1800" dirty="0" smtClean="0">
                          <a:latin typeface="Calibri"/>
                          <a:ea typeface="Times New Roman"/>
                          <a:cs typeface="Calibri"/>
                        </a:rPr>
                        <a:t> </a:t>
                      </a:r>
                      <a:r>
                        <a:rPr lang="de-DE" sz="1800" dirty="0" err="1">
                          <a:latin typeface="Calibri"/>
                          <a:ea typeface="Times New Roman"/>
                          <a:cs typeface="Calibri"/>
                        </a:rPr>
                        <a:t>değişkenler</a:t>
                      </a:r>
                      <a:r>
                        <a:rPr lang="de-DE" sz="1800" dirty="0">
                          <a:latin typeface="Calibri"/>
                          <a:ea typeface="Times New Roman"/>
                          <a:cs typeface="Calibri"/>
                        </a:rPr>
                        <a:t>; </a:t>
                      </a:r>
                      <a:r>
                        <a:rPr lang="de-DE" sz="1800" dirty="0" err="1">
                          <a:latin typeface="Calibri"/>
                          <a:ea typeface="Times New Roman"/>
                          <a:cs typeface="Calibri"/>
                        </a:rPr>
                        <a:t>statik</a:t>
                      </a:r>
                      <a:r>
                        <a:rPr lang="de-DE" sz="1800" dirty="0">
                          <a:latin typeface="Calibri"/>
                          <a:ea typeface="Times New Roman"/>
                          <a:cs typeface="Calibri"/>
                        </a:rPr>
                        <a:t> </a:t>
                      </a:r>
                      <a:r>
                        <a:rPr lang="de-DE" sz="1800" dirty="0" err="1" smtClean="0">
                          <a:latin typeface="Calibri"/>
                          <a:ea typeface="Times New Roman"/>
                          <a:cs typeface="Calibri"/>
                        </a:rPr>
                        <a:t>lo</a:t>
                      </a:r>
                      <a:r>
                        <a:rPr lang="tr-TR" sz="1800" dirty="0" smtClean="0">
                          <a:latin typeface="Calibri"/>
                          <a:ea typeface="Times New Roman"/>
                          <a:cs typeface="Calibri"/>
                        </a:rPr>
                        <a:t>k</a:t>
                      </a:r>
                      <a:r>
                        <a:rPr lang="de-DE" sz="1800" dirty="0" smtClean="0">
                          <a:latin typeface="Calibri"/>
                          <a:ea typeface="Times New Roman"/>
                          <a:cs typeface="Calibri"/>
                        </a:rPr>
                        <a:t>al </a:t>
                      </a:r>
                      <a:r>
                        <a:rPr lang="de-DE" sz="1800" dirty="0" err="1">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E</a:t>
                      </a:r>
                      <a:r>
                        <a:rPr lang="en-US" sz="1800" i="1" dirty="0" err="1" smtClean="0">
                          <a:latin typeface="Calibri"/>
                          <a:ea typeface="Times New Roman"/>
                          <a:cs typeface="Calibri"/>
                        </a:rPr>
                        <a:t>xplicit</a:t>
                      </a:r>
                      <a:r>
                        <a:rPr lang="en-US" sz="1800" dirty="0" smtClean="0">
                          <a:latin typeface="Calibri"/>
                          <a:ea typeface="Times New Roman"/>
                          <a:cs typeface="Calibri"/>
                        </a:rPr>
                        <a:t> </a:t>
                      </a:r>
                      <a:r>
                        <a:rPr lang="en-US" sz="1800" dirty="0">
                          <a:latin typeface="Calibri"/>
                          <a:ea typeface="Times New Roman"/>
                          <a:cs typeface="Calibri"/>
                        </a:rPr>
                        <a:t>: </a:t>
                      </a:r>
                      <a:r>
                        <a:rPr lang="en-US" sz="1800" b="1" dirty="0" err="1">
                          <a:latin typeface="Calibri"/>
                          <a:ea typeface="Times New Roman"/>
                          <a:cs typeface="Calibri"/>
                        </a:rPr>
                        <a:t>malloc</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free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2"/>
                  </a:ext>
                </a:extLst>
              </a:tr>
              <a:tr h="593550">
                <a:tc>
                  <a:txBody>
                    <a:bodyPr/>
                    <a:lstStyle/>
                    <a:p>
                      <a:pPr algn="ctr">
                        <a:lnSpc>
                          <a:spcPct val="115000"/>
                        </a:lnSpc>
                        <a:spcAft>
                          <a:spcPts val="1000"/>
                        </a:spcAft>
                      </a:pPr>
                      <a:r>
                        <a:rPr lang="en-US" sz="1800" b="1" dirty="0">
                          <a:solidFill>
                            <a:srgbClr val="FF0000"/>
                          </a:solidFill>
                          <a:latin typeface="Calibri"/>
                          <a:ea typeface="Times New Roman"/>
                          <a:cs typeface="Calibri"/>
                        </a:rPr>
                        <a:t>C++</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r>
                        <a:rPr lang="en-US" sz="1800" dirty="0">
                          <a:latin typeface="Calibri"/>
                          <a:ea typeface="Times New Roman"/>
                          <a:cs typeface="Calibri"/>
                        </a:rPr>
                        <a:t>, </a:t>
                      </a:r>
                      <a:r>
                        <a:rPr lang="en-US" sz="1800" dirty="0" smtClean="0">
                          <a:latin typeface="Calibri"/>
                          <a:ea typeface="Times New Roman"/>
                          <a:cs typeface="Calibri"/>
                        </a:rPr>
                        <a:t>static  </a:t>
                      </a:r>
                      <a:r>
                        <a:rPr lang="en-US" sz="1800" dirty="0" err="1">
                          <a:latin typeface="Calibri"/>
                          <a:ea typeface="Times New Roman"/>
                          <a:cs typeface="Calibri"/>
                        </a:rPr>
                        <a:t>sınıf</a:t>
                      </a:r>
                      <a:r>
                        <a:rPr lang="en-US" sz="1800" dirty="0">
                          <a:latin typeface="Calibri"/>
                          <a:ea typeface="Times New Roman"/>
                          <a:cs typeface="Calibri"/>
                        </a:rPr>
                        <a:t> </a:t>
                      </a:r>
                      <a:r>
                        <a:rPr lang="en-US" sz="1800" dirty="0" err="1">
                          <a:latin typeface="Calibri"/>
                          <a:ea typeface="Times New Roman"/>
                          <a:cs typeface="Calibri"/>
                        </a:rPr>
                        <a:t>üyeleri</a:t>
                      </a:r>
                      <a:r>
                        <a:rPr lang="en-US" sz="1800" dirty="0">
                          <a:latin typeface="Calibri"/>
                          <a:ea typeface="Times New Roman"/>
                          <a:cs typeface="Calibri"/>
                        </a:rPr>
                        <a:t> </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smtClean="0">
                          <a:latin typeface="Calibri"/>
                          <a:ea typeface="Times New Roman"/>
                          <a:cs typeface="Calibri"/>
                        </a:rPr>
                        <a:t>C </a:t>
                      </a:r>
                      <a:r>
                        <a:rPr lang="en-US" sz="1800" dirty="0" err="1">
                          <a:latin typeface="Calibri"/>
                          <a:ea typeface="Times New Roman"/>
                          <a:cs typeface="Calibri"/>
                        </a:rPr>
                        <a:t>ile</a:t>
                      </a:r>
                      <a:r>
                        <a:rPr lang="en-US" sz="1800" dirty="0">
                          <a:latin typeface="Calibri"/>
                          <a:ea typeface="Times New Roman"/>
                          <a:cs typeface="Calibri"/>
                        </a:rPr>
                        <a:t> </a:t>
                      </a:r>
                      <a:r>
                        <a:rPr lang="en-US" sz="1800" dirty="0" err="1">
                          <a:latin typeface="Calibri"/>
                          <a:ea typeface="Times New Roman"/>
                          <a:cs typeface="Calibri"/>
                        </a:rPr>
                        <a:t>aynı</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Explicit</a:t>
                      </a:r>
                      <a:r>
                        <a:rPr lang="en-US" sz="1800" i="1" dirty="0">
                          <a:latin typeface="Calibri"/>
                          <a:ea typeface="Times New Roman"/>
                          <a:cs typeface="Calibri"/>
                        </a:rPr>
                        <a:t>: </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delete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3"/>
                  </a:ext>
                </a:extLst>
              </a:tr>
              <a:tr h="593550">
                <a:tc>
                  <a:txBody>
                    <a:bodyPr/>
                    <a:lstStyle/>
                    <a:p>
                      <a:pPr algn="ctr">
                        <a:lnSpc>
                          <a:spcPct val="115000"/>
                        </a:lnSpc>
                        <a:spcAft>
                          <a:spcPts val="1000"/>
                        </a:spcAft>
                      </a:pPr>
                      <a:r>
                        <a:rPr lang="en-US" sz="1800" b="1">
                          <a:solidFill>
                            <a:srgbClr val="FF0000"/>
                          </a:solidFill>
                          <a:latin typeface="Calibri"/>
                          <a:ea typeface="Times New Roman"/>
                          <a:cs typeface="Calibri"/>
                        </a:rPr>
                        <a:t>Java</a:t>
                      </a:r>
                      <a:endParaRPr lang="tr-TR" sz="1800" b="1">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pt-BR" sz="1800" dirty="0" smtClean="0">
                          <a:latin typeface="Calibri"/>
                          <a:ea typeface="Times New Roman"/>
                          <a:cs typeface="Calibri"/>
                        </a:rPr>
                        <a:t>Sadece </a:t>
                      </a:r>
                      <a:r>
                        <a:rPr lang="pt-BR" sz="1800" dirty="0">
                          <a:latin typeface="Calibri"/>
                          <a:ea typeface="Times New Roman"/>
                          <a:cs typeface="Calibri"/>
                        </a:rPr>
                        <a:t>ilkel tipli </a:t>
                      </a:r>
                      <a:r>
                        <a:rPr lang="pt-BR" sz="1800" dirty="0" smtClean="0">
                          <a:latin typeface="Calibri"/>
                          <a:ea typeface="Times New Roman"/>
                          <a:cs typeface="Calibri"/>
                        </a:rPr>
                        <a:t>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i="1" dirty="0" smtClean="0">
                          <a:latin typeface="Calibri"/>
                          <a:ea typeface="Times New Roman"/>
                          <a:cs typeface="Calibri"/>
                        </a:rPr>
                        <a:t> </a:t>
                      </a:r>
                      <a:r>
                        <a:rPr lang="en-US" sz="1800" i="1" dirty="0" smtClean="0">
                          <a:latin typeface="Calibri"/>
                          <a:ea typeface="Times New Roman"/>
                          <a:cs typeface="Calibri"/>
                        </a:rPr>
                        <a:t>Implicit</a:t>
                      </a:r>
                      <a:r>
                        <a:rPr lang="en-US" sz="1800" dirty="0">
                          <a:latin typeface="Calibri"/>
                          <a:ea typeface="Times New Roman"/>
                          <a:cs typeface="Calibri"/>
                        </a:rPr>
                        <a:t>: her </a:t>
                      </a:r>
                      <a:r>
                        <a:rPr lang="en-US" sz="1800" dirty="0" err="1" smtClean="0">
                          <a:latin typeface="Calibri"/>
                          <a:ea typeface="Times New Roman"/>
                          <a:cs typeface="Calibri"/>
                        </a:rPr>
                        <a:t>sınıf</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a:latin typeface="Calibri"/>
                          <a:ea typeface="Times New Roman"/>
                          <a:cs typeface="Calibri"/>
                        </a:rPr>
                        <a:t>garbage collection)</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4"/>
                  </a:ext>
                </a:extLst>
              </a:tr>
              <a:tr h="1842973">
                <a:tc>
                  <a:txBody>
                    <a:bodyPr/>
                    <a:lstStyle/>
                    <a:p>
                      <a:pPr algn="ctr">
                        <a:lnSpc>
                          <a:spcPct val="115000"/>
                        </a:lnSpc>
                        <a:spcAft>
                          <a:spcPts val="1000"/>
                        </a:spcAft>
                      </a:pPr>
                      <a:r>
                        <a:rPr lang="en-US" sz="1800" b="1" dirty="0">
                          <a:solidFill>
                            <a:srgbClr val="FF0000"/>
                          </a:solidFill>
                          <a:latin typeface="Calibri"/>
                          <a:ea typeface="Times New Roman"/>
                          <a:cs typeface="Calibri"/>
                        </a:rPr>
                        <a:t>Fortran77</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en-US" sz="1800" dirty="0" err="1">
                          <a:latin typeface="Calibri"/>
                          <a:ea typeface="Times New Roman"/>
                          <a:cs typeface="Calibri"/>
                        </a:rPr>
                        <a:t>bloklar</a:t>
                      </a:r>
                      <a:r>
                        <a:rPr lang="en-US" sz="1800" dirty="0">
                          <a:latin typeface="Calibri"/>
                          <a:ea typeface="Times New Roman"/>
                          <a:cs typeface="Calibri"/>
                        </a:rPr>
                        <a:t>), </a:t>
                      </a:r>
                      <a:r>
                        <a:rPr lang="en-US" sz="1800" dirty="0" err="1">
                          <a:latin typeface="Calibri"/>
                          <a:ea typeface="Times New Roman"/>
                          <a:cs typeface="Calibri"/>
                        </a:rPr>
                        <a:t>lokal</a:t>
                      </a:r>
                      <a:r>
                        <a:rPr lang="en-US" sz="1800" dirty="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 </a:t>
                      </a:r>
                      <a:r>
                        <a:rPr lang="en-US" sz="1800" b="1" dirty="0">
                          <a:latin typeface="Calibri"/>
                          <a:ea typeface="Times New Roman"/>
                          <a:cs typeface="Calibri"/>
                        </a:rPr>
                        <a:t>SAVE, </a:t>
                      </a:r>
                      <a:r>
                        <a:rPr lang="en-US" sz="1800" dirty="0">
                          <a:latin typeface="Calibri"/>
                          <a:ea typeface="Times New Roman"/>
                          <a:cs typeface="Calibri"/>
                        </a:rPr>
                        <a:t>static </a:t>
                      </a:r>
                      <a:r>
                        <a:rPr lang="en-US" sz="1800" dirty="0" err="1">
                          <a:latin typeface="Calibri"/>
                          <a:ea typeface="Times New Roman"/>
                          <a:cs typeface="Calibri"/>
                        </a:rPr>
                        <a:t>bellek</a:t>
                      </a:r>
                      <a:r>
                        <a:rPr lang="en-US" sz="1800" dirty="0">
                          <a:latin typeface="Calibri"/>
                          <a:ea typeface="Times New Roman"/>
                          <a:cs typeface="Calibri"/>
                        </a:rPr>
                        <a:t> </a:t>
                      </a:r>
                      <a:r>
                        <a:rPr lang="en-US" sz="1800" dirty="0" err="1">
                          <a:latin typeface="Calibri"/>
                          <a:ea typeface="Times New Roman"/>
                          <a:cs typeface="Calibri"/>
                        </a:rPr>
                        <a:t>atamasını</a:t>
                      </a:r>
                      <a:r>
                        <a:rPr lang="en-US" sz="1800" dirty="0">
                          <a:latin typeface="Calibri"/>
                          <a:ea typeface="Times New Roman"/>
                          <a:cs typeface="Calibri"/>
                        </a:rPr>
                        <a:t> </a:t>
                      </a:r>
                      <a:r>
                        <a:rPr lang="en-US" sz="1800" dirty="0" err="1">
                          <a:latin typeface="Calibri"/>
                          <a:ea typeface="Times New Roman"/>
                          <a:cs typeface="Calibri"/>
                        </a:rPr>
                        <a:t>düzenler</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dirty="0" err="1" smtClean="0">
                          <a:latin typeface="Calibri"/>
                          <a:ea typeface="Times New Roman"/>
                          <a:cs typeface="Calibri"/>
                        </a:rPr>
                        <a:t>Lokal</a:t>
                      </a:r>
                      <a:r>
                        <a:rPr lang="en-US" sz="1800" dirty="0" smtClean="0">
                          <a:latin typeface="Calibri"/>
                          <a:ea typeface="Times New Roman"/>
                          <a:cs typeface="Calibri"/>
                        </a:rPr>
                        <a:t> </a:t>
                      </a:r>
                      <a:r>
                        <a:rPr lang="en-US" sz="1800" dirty="0" err="1">
                          <a:latin typeface="Calibri"/>
                          <a:ea typeface="Times New Roman"/>
                          <a:cs typeface="Calibri"/>
                        </a:rPr>
                        <a:t>değişkenler</a:t>
                      </a:r>
                      <a:r>
                        <a:rPr lang="en-US" sz="1800" dirty="0">
                          <a:latin typeface="Calibri"/>
                          <a:ea typeface="Times New Roman"/>
                          <a:cs typeface="Calibri"/>
                        </a:rPr>
                        <a:t>, </a:t>
                      </a:r>
                      <a:r>
                        <a:rPr lang="en-US" sz="1800" dirty="0" err="1">
                          <a:latin typeface="Calibri"/>
                          <a:ea typeface="Times New Roman"/>
                          <a:cs typeface="Calibri"/>
                        </a:rPr>
                        <a:t>altprogram</a:t>
                      </a:r>
                      <a:r>
                        <a:rPr lang="en-US" sz="1800" dirty="0">
                          <a:latin typeface="Calibri"/>
                          <a:ea typeface="Times New Roman"/>
                          <a:cs typeface="Calibri"/>
                        </a:rPr>
                        <a:t> </a:t>
                      </a:r>
                      <a:r>
                        <a:rPr lang="en-US" sz="1800" dirty="0" err="1">
                          <a:latin typeface="Calibri"/>
                          <a:ea typeface="Times New Roman"/>
                          <a:cs typeface="Calibri"/>
                        </a:rPr>
                        <a:t>parametreleri</a:t>
                      </a:r>
                      <a:r>
                        <a:rPr lang="en-US" sz="1800" dirty="0">
                          <a:latin typeface="Calibri"/>
                          <a:ea typeface="Times New Roman"/>
                          <a:cs typeface="Calibri"/>
                        </a:rPr>
                        <a:t> (implementation dependent)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5"/>
                  </a:ext>
                </a:extLst>
              </a:tr>
              <a:tr h="1075810">
                <a:tc>
                  <a:txBody>
                    <a:bodyPr/>
                    <a:lstStyle/>
                    <a:p>
                      <a:pPr algn="ctr">
                        <a:lnSpc>
                          <a:spcPct val="115000"/>
                        </a:lnSpc>
                        <a:spcAft>
                          <a:spcPts val="1000"/>
                        </a:spcAft>
                      </a:pPr>
                      <a:r>
                        <a:rPr lang="en-US" sz="1800" b="1" dirty="0">
                          <a:solidFill>
                            <a:srgbClr val="FF0000"/>
                          </a:solidFill>
                          <a:latin typeface="Calibri"/>
                          <a:ea typeface="Times New Roman"/>
                          <a:cs typeface="Calibri"/>
                        </a:rPr>
                        <a:t>Pascal</a:t>
                      </a:r>
                      <a:endParaRPr lang="tr-TR" sz="1800" b="1" dirty="0">
                        <a:solidFill>
                          <a:srgbClr val="FF0000"/>
                        </a:solidFill>
                        <a:latin typeface="Calibri"/>
                        <a:ea typeface="Times New Roman"/>
                        <a:cs typeface="Calibri"/>
                      </a:endParaRPr>
                    </a:p>
                  </a:txBody>
                  <a:tcPr marL="0" marR="0" marT="0" marB="0" anchor="ctr">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en-US" sz="1800" dirty="0" err="1" smtClean="0">
                          <a:latin typeface="Calibri"/>
                          <a:ea typeface="Times New Roman"/>
                          <a:cs typeface="Calibri"/>
                        </a:rPr>
                        <a:t>lobal</a:t>
                      </a:r>
                      <a:r>
                        <a:rPr lang="en-US" sz="1800" dirty="0" smtClean="0">
                          <a:latin typeface="Calibri"/>
                          <a:ea typeface="Times New Roman"/>
                          <a:cs typeface="Calibri"/>
                        </a:rPr>
                        <a:t> </a:t>
                      </a:r>
                      <a:r>
                        <a:rPr lang="en-US" sz="1800" dirty="0" err="1" smtClean="0">
                          <a:latin typeface="Calibri"/>
                          <a:ea typeface="Times New Roman"/>
                          <a:cs typeface="Calibri"/>
                        </a:rPr>
                        <a:t>değişkenler</a:t>
                      </a:r>
                      <a:r>
                        <a:rPr lang="tr-TR" sz="1800" dirty="0" smtClean="0">
                          <a:latin typeface="Calibri"/>
                          <a:ea typeface="Times New Roman"/>
                          <a:cs typeface="Calibri"/>
                        </a:rPr>
                        <a:t> </a:t>
                      </a:r>
                      <a:r>
                        <a:rPr lang="en-US" sz="1800" dirty="0" smtClean="0">
                          <a:latin typeface="Calibri"/>
                          <a:ea typeface="Times New Roman"/>
                          <a:cs typeface="Calibri"/>
                        </a:rPr>
                        <a:t>(</a:t>
                      </a:r>
                      <a:r>
                        <a:rPr lang="tr-TR" sz="1800" dirty="0" smtClean="0">
                          <a:latin typeface="Calibri"/>
                          <a:ea typeface="Times New Roman"/>
                          <a:cs typeface="Calibri"/>
                        </a:rPr>
                        <a:t>derleyici</a:t>
                      </a:r>
                      <a:r>
                        <a:rPr lang="en-US" sz="1800" dirty="0" smtClean="0">
                          <a:latin typeface="Calibri"/>
                          <a:ea typeface="Times New Roman"/>
                          <a:cs typeface="Calibri"/>
                        </a:rPr>
                        <a:t> </a:t>
                      </a:r>
                      <a:r>
                        <a:rPr lang="en-US" sz="1800" dirty="0" err="1">
                          <a:latin typeface="Calibri"/>
                          <a:ea typeface="Times New Roman"/>
                          <a:cs typeface="Calibri"/>
                        </a:rPr>
                        <a:t>bağımlı</a:t>
                      </a:r>
                      <a:r>
                        <a:rPr lang="en-US" sz="1800" dirty="0">
                          <a:latin typeface="Calibri"/>
                          <a:ea typeface="Times New Roman"/>
                          <a:cs typeface="Calibri"/>
                        </a:rPr>
                        <a:t>)</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G</a:t>
                      </a:r>
                      <a:r>
                        <a:rPr lang="pt-BR" sz="1800" dirty="0" smtClean="0">
                          <a:latin typeface="Calibri"/>
                          <a:ea typeface="Times New Roman"/>
                          <a:cs typeface="Calibri"/>
                        </a:rPr>
                        <a:t>lobal değişkenler</a:t>
                      </a:r>
                      <a:r>
                        <a:rPr lang="tr-TR" sz="1800" dirty="0" smtClean="0">
                          <a:latin typeface="Calibri"/>
                          <a:ea typeface="Times New Roman"/>
                          <a:cs typeface="Calibri"/>
                        </a:rPr>
                        <a:t> </a:t>
                      </a:r>
                      <a:r>
                        <a:rPr lang="pt-BR" sz="1800" dirty="0" smtClean="0">
                          <a:latin typeface="Calibri"/>
                          <a:ea typeface="Times New Roman"/>
                          <a:cs typeface="Calibri"/>
                        </a:rPr>
                        <a:t>(</a:t>
                      </a:r>
                      <a:r>
                        <a:rPr lang="tr-TR" sz="1800" dirty="0" smtClean="0">
                          <a:latin typeface="+mn-lt"/>
                          <a:ea typeface="Times New Roman"/>
                          <a:cs typeface="Calibri"/>
                        </a:rPr>
                        <a:t>derleyici</a:t>
                      </a:r>
                      <a:r>
                        <a:rPr lang="en-US" sz="1800" dirty="0" smtClean="0">
                          <a:latin typeface="+mn-lt"/>
                          <a:ea typeface="Times New Roman"/>
                          <a:cs typeface="Calibri"/>
                        </a:rPr>
                        <a:t> </a:t>
                      </a:r>
                      <a:r>
                        <a:rPr lang="en-US" sz="1800" dirty="0" err="1" smtClean="0">
                          <a:latin typeface="+mn-lt"/>
                          <a:ea typeface="Times New Roman"/>
                          <a:cs typeface="Calibri"/>
                        </a:rPr>
                        <a:t>bağımlı</a:t>
                      </a:r>
                      <a:r>
                        <a:rPr lang="pt-BR" sz="1800" dirty="0" smtClean="0">
                          <a:latin typeface="Calibri"/>
                          <a:ea typeface="Times New Roman"/>
                          <a:cs typeface="Calibri"/>
                        </a:rPr>
                        <a:t>), lo</a:t>
                      </a:r>
                      <a:r>
                        <a:rPr lang="tr-TR" sz="1800" dirty="0" smtClean="0">
                          <a:latin typeface="Calibri"/>
                          <a:ea typeface="Times New Roman"/>
                          <a:cs typeface="Calibri"/>
                        </a:rPr>
                        <a:t>k</a:t>
                      </a:r>
                      <a:r>
                        <a:rPr lang="pt-BR" sz="1800" dirty="0" smtClean="0">
                          <a:latin typeface="Calibri"/>
                          <a:ea typeface="Times New Roman"/>
                          <a:cs typeface="Calibri"/>
                        </a:rPr>
                        <a:t>al </a:t>
                      </a:r>
                      <a:r>
                        <a:rPr lang="pt-BR" sz="1800" dirty="0">
                          <a:latin typeface="Calibri"/>
                          <a:ea typeface="Times New Roman"/>
                          <a:cs typeface="Calibri"/>
                        </a:rPr>
                        <a:t>değişkenler altprogram parametreleri</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tc>
                  <a:txBody>
                    <a:bodyPr/>
                    <a:lstStyle/>
                    <a:p>
                      <a:pPr algn="l">
                        <a:lnSpc>
                          <a:spcPct val="115000"/>
                        </a:lnSpc>
                        <a:spcAft>
                          <a:spcPts val="1000"/>
                        </a:spcAft>
                      </a:pPr>
                      <a:r>
                        <a:rPr lang="tr-TR" sz="1800" dirty="0" smtClean="0">
                          <a:latin typeface="Calibri"/>
                          <a:ea typeface="Times New Roman"/>
                          <a:cs typeface="Calibri"/>
                        </a:rPr>
                        <a:t> </a:t>
                      </a:r>
                      <a:r>
                        <a:rPr lang="en-US" sz="1800" i="1" dirty="0" smtClean="0">
                          <a:latin typeface="Calibri"/>
                          <a:ea typeface="Times New Roman"/>
                          <a:cs typeface="Calibri"/>
                        </a:rPr>
                        <a:t>Explicit</a:t>
                      </a:r>
                      <a:r>
                        <a:rPr lang="en-US" sz="1800" dirty="0">
                          <a:latin typeface="Calibri"/>
                          <a:ea typeface="Times New Roman"/>
                          <a:cs typeface="Calibri"/>
                        </a:rPr>
                        <a:t>: </a:t>
                      </a:r>
                      <a:r>
                        <a:rPr lang="en-US" sz="1800" b="1" dirty="0">
                          <a:latin typeface="Calibri"/>
                          <a:ea typeface="Times New Roman"/>
                          <a:cs typeface="Calibri"/>
                        </a:rPr>
                        <a:t>new</a:t>
                      </a:r>
                      <a:r>
                        <a:rPr lang="en-US" sz="1800" dirty="0">
                          <a:latin typeface="Calibri"/>
                          <a:ea typeface="Times New Roman"/>
                          <a:cs typeface="Calibri"/>
                        </a:rPr>
                        <a:t> </a:t>
                      </a:r>
                      <a:r>
                        <a:rPr lang="en-US" sz="1800" dirty="0" err="1">
                          <a:latin typeface="Calibri"/>
                          <a:ea typeface="Times New Roman"/>
                          <a:cs typeface="Calibri"/>
                        </a:rPr>
                        <a:t>ve</a:t>
                      </a:r>
                      <a:r>
                        <a:rPr lang="en-US" sz="1800" dirty="0">
                          <a:latin typeface="Calibri"/>
                          <a:ea typeface="Times New Roman"/>
                          <a:cs typeface="Calibri"/>
                        </a:rPr>
                        <a:t> </a:t>
                      </a:r>
                      <a:r>
                        <a:rPr lang="en-US" sz="1800" b="1" dirty="0">
                          <a:latin typeface="Calibri"/>
                          <a:ea typeface="Times New Roman"/>
                          <a:cs typeface="Calibri"/>
                        </a:rPr>
                        <a:t>dispose</a:t>
                      </a:r>
                      <a:endParaRPr lang="tr-TR" sz="1800" dirty="0">
                        <a:latin typeface="Calibri"/>
                        <a:ea typeface="Times New Roman"/>
                        <a:cs typeface="Calibri"/>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cell3D prstMaterial="dkEdge">
                      <a:bevel/>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496096"/>
          </a:xfrm>
        </p:spPr>
        <p:txBody>
          <a:bodyPr>
            <a:noAutofit/>
          </a:bodyPr>
          <a:lstStyle/>
          <a:p>
            <a:r>
              <a:rPr lang="tr-TR" sz="3200" dirty="0" smtClean="0"/>
              <a:t>5.7.3.3.Değişken </a:t>
            </a:r>
            <a:r>
              <a:rPr lang="tr-TR" sz="3200" dirty="0" err="1"/>
              <a:t>İlkleme</a:t>
            </a:r>
            <a:r>
              <a:rPr lang="tr-TR" sz="3200" dirty="0"/>
              <a:t> </a:t>
            </a:r>
          </a:p>
        </p:txBody>
      </p:sp>
      <p:sp>
        <p:nvSpPr>
          <p:cNvPr id="6" name="İçerik Yer Tutucusu 5"/>
          <p:cNvSpPr>
            <a:spLocks noGrp="1"/>
          </p:cNvSpPr>
          <p:nvPr>
            <p:ph idx="1"/>
          </p:nvPr>
        </p:nvSpPr>
        <p:spPr>
          <a:xfrm>
            <a:off x="495300" y="1051101"/>
            <a:ext cx="8153400" cy="4495800"/>
          </a:xfrm>
        </p:spPr>
        <p:txBody>
          <a:bodyPr>
            <a:normAutofit/>
          </a:bodyPr>
          <a:lstStyle/>
          <a:p>
            <a:r>
              <a:rPr lang="tr-TR" sz="2800" dirty="0"/>
              <a:t>Bir değişkene bellek yeri bağlandığı zaman, bir değer verilirse bu işleme </a:t>
            </a:r>
            <a:r>
              <a:rPr lang="tr-TR" sz="2800" b="1" dirty="0"/>
              <a:t>değişken </a:t>
            </a:r>
            <a:r>
              <a:rPr lang="tr-TR" sz="2800" b="1" dirty="0" err="1"/>
              <a:t>ilkleme</a:t>
            </a:r>
            <a:r>
              <a:rPr lang="tr-TR" sz="2800" dirty="0"/>
              <a:t> denir. </a:t>
            </a:r>
          </a:p>
          <a:p>
            <a:r>
              <a:rPr lang="tr-TR" sz="2800" dirty="0"/>
              <a:t>Birçok programlama dilinde (</a:t>
            </a:r>
            <a:r>
              <a:rPr lang="tr-TR" sz="2800" dirty="0" err="1"/>
              <a:t>Örneğin;PL</a:t>
            </a:r>
            <a:r>
              <a:rPr lang="tr-TR" sz="2800" dirty="0"/>
              <a:t>/I, C) değişken </a:t>
            </a:r>
            <a:r>
              <a:rPr lang="tr-TR" sz="2800" dirty="0" err="1"/>
              <a:t>ilkleme</a:t>
            </a:r>
            <a:r>
              <a:rPr lang="tr-TR" sz="2800" dirty="0"/>
              <a:t> </a:t>
            </a:r>
            <a:r>
              <a:rPr lang="tr-TR" sz="2800" dirty="0" smtClean="0"/>
              <a:t>olasıdır.</a:t>
            </a:r>
          </a:p>
          <a:p>
            <a:r>
              <a:rPr lang="tr-TR" sz="2800" dirty="0" smtClean="0"/>
              <a:t> </a:t>
            </a:r>
            <a:r>
              <a:rPr lang="tr-TR" sz="2800" dirty="0" err="1" smtClean="0"/>
              <a:t>Pascal'da</a:t>
            </a:r>
            <a:r>
              <a:rPr lang="tr-TR" sz="2800" dirty="0" smtClean="0"/>
              <a:t> </a:t>
            </a:r>
            <a:r>
              <a:rPr lang="tr-TR" sz="2800" dirty="0"/>
              <a:t>ise değişken </a:t>
            </a:r>
            <a:r>
              <a:rPr lang="tr-TR" sz="2800" dirty="0" err="1"/>
              <a:t>ilkleme</a:t>
            </a:r>
            <a:r>
              <a:rPr lang="tr-TR" sz="2800" dirty="0"/>
              <a:t> yapılamaz.</a:t>
            </a:r>
          </a:p>
          <a:p>
            <a:endParaRPr lang="tr-TR" sz="2500" b="1"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64</a:t>
            </a:fld>
            <a:endParaRPr lang="tr-TR"/>
          </a:p>
        </p:txBody>
      </p:sp>
      <p:pic>
        <p:nvPicPr>
          <p:cNvPr id="23554" name="Picture 2"/>
          <p:cNvPicPr>
            <a:picLocks noChangeAspect="1" noChangeArrowheads="1"/>
          </p:cNvPicPr>
          <p:nvPr/>
        </p:nvPicPr>
        <p:blipFill>
          <a:blip r:embed="rId2">
            <a:clrChange>
              <a:clrFrom>
                <a:srgbClr val="E6F9ED"/>
              </a:clrFrom>
              <a:clrTo>
                <a:srgbClr val="E6F9ED">
                  <a:alpha val="0"/>
                </a:srgbClr>
              </a:clrTo>
            </a:clrChange>
            <a:extLst>
              <a:ext uri="{28A0092B-C50C-407E-A947-70E740481C1C}">
                <a14:useLocalDpi xmlns:a14="http://schemas.microsoft.com/office/drawing/2010/main" val="0"/>
              </a:ext>
            </a:extLst>
          </a:blip>
          <a:srcRect/>
          <a:stretch>
            <a:fillRect/>
          </a:stretch>
        </p:blipFill>
        <p:spPr bwMode="auto">
          <a:xfrm>
            <a:off x="7562850" y="2382887"/>
            <a:ext cx="158115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933056"/>
            <a:ext cx="633834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67427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5.8.İsim Kapsamları</a:t>
            </a:r>
            <a:endParaRPr lang="tr-TR" sz="3200" dirty="0"/>
          </a:p>
        </p:txBody>
      </p:sp>
      <p:sp>
        <p:nvSpPr>
          <p:cNvPr id="6" name="İçerik Yer Tutucusu 5"/>
          <p:cNvSpPr>
            <a:spLocks noGrp="1"/>
          </p:cNvSpPr>
          <p:nvPr>
            <p:ph idx="1"/>
          </p:nvPr>
        </p:nvSpPr>
        <p:spPr>
          <a:xfrm>
            <a:off x="2155379" y="1525488"/>
            <a:ext cx="6809109" cy="5332512"/>
          </a:xfrm>
        </p:spPr>
        <p:txBody>
          <a:bodyPr>
            <a:normAutofit fontScale="85000" lnSpcReduction="20000"/>
          </a:bodyPr>
          <a:lstStyle/>
          <a:p>
            <a:r>
              <a:rPr lang="tr-TR" sz="2800" dirty="0"/>
              <a:t>Belirli isim tanımlarının etkin olduğu bir program alanı bir </a:t>
            </a:r>
            <a:r>
              <a:rPr lang="tr-TR" sz="2800" b="1" dirty="0"/>
              <a:t>isim kapsamı</a:t>
            </a:r>
            <a:r>
              <a:rPr lang="tr-TR" sz="2800" dirty="0"/>
              <a:t> (</a:t>
            </a:r>
            <a:r>
              <a:rPr lang="tr-TR" sz="2800" i="1" dirty="0"/>
              <a:t>name </a:t>
            </a:r>
            <a:r>
              <a:rPr lang="tr-TR" sz="2800" i="1" dirty="0" err="1"/>
              <a:t>scope</a:t>
            </a:r>
            <a:r>
              <a:rPr lang="tr-TR" sz="2800" dirty="0"/>
              <a:t>) oluşturur. İsim kapsamları ile komutların isimlere ulaşımları kısıtlanır. Bir isim için kapsam, ismin tanımlandığı noktadan başlar ve o programlama dilinin isim kapsamı kurallarına bağlı olarak sonraki bir noktaya kadar devam eder. </a:t>
            </a:r>
            <a:br>
              <a:rPr lang="tr-TR" sz="2800" dirty="0"/>
            </a:br>
            <a:endParaRPr lang="tr-TR" sz="2800" dirty="0"/>
          </a:p>
          <a:p>
            <a:r>
              <a:rPr lang="tr-TR" sz="2800" dirty="0"/>
              <a:t>Bir isim kapsamında tanımlanmış bir isim, o isim kapsamı için </a:t>
            </a:r>
            <a:r>
              <a:rPr lang="tr-TR" sz="2800" b="1" dirty="0" smtClean="0"/>
              <a:t>yerel (lokal)</a:t>
            </a:r>
            <a:r>
              <a:rPr lang="tr-TR" sz="2800" dirty="0" smtClean="0"/>
              <a:t>, </a:t>
            </a:r>
            <a:r>
              <a:rPr lang="tr-TR" sz="2800" dirty="0"/>
              <a:t>çevreleyen kapsamlardan alınmış isimler ise </a:t>
            </a:r>
            <a:r>
              <a:rPr lang="tr-TR" sz="2800" b="1" dirty="0"/>
              <a:t>yerel olmayan</a:t>
            </a:r>
            <a:r>
              <a:rPr lang="tr-TR" sz="2800" dirty="0"/>
              <a:t> olarak kabul edilir. Programdaki en dış bloğa ilişkin bir isim ise genel (global) özelliktedir. </a:t>
            </a:r>
            <a:br>
              <a:rPr lang="tr-TR" sz="2800" dirty="0"/>
            </a:br>
            <a:endParaRPr lang="tr-TR" sz="2800" dirty="0"/>
          </a:p>
          <a:p>
            <a:r>
              <a:rPr lang="tr-TR" sz="2800" dirty="0"/>
              <a:t>Programlama dillerinde isimlerin kapsam bağlaması </a:t>
            </a:r>
            <a:r>
              <a:rPr lang="tr-TR" sz="2800" b="1" dirty="0"/>
              <a:t>durağan</a:t>
            </a:r>
            <a:r>
              <a:rPr lang="tr-TR" sz="2800" dirty="0"/>
              <a:t> veya </a:t>
            </a:r>
            <a:r>
              <a:rPr lang="tr-TR" sz="2800" b="1" dirty="0"/>
              <a:t>dinamik</a:t>
            </a:r>
            <a:r>
              <a:rPr lang="tr-TR" sz="2800" dirty="0"/>
              <a:t> olarak gerçekleşebilir</a:t>
            </a:r>
            <a:r>
              <a:rPr lang="tr-TR" sz="2800" dirty="0" smtClean="0"/>
              <a:t>.</a:t>
            </a:r>
            <a:endParaRPr lang="tr-TR" sz="2500" b="1" dirty="0" smtClean="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65</a:t>
            </a:fld>
            <a:endParaRPr lang="tr-TR"/>
          </a:p>
        </p:txBody>
      </p:sp>
      <p:pic>
        <p:nvPicPr>
          <p:cNvPr id="2457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35496" y="1556792"/>
            <a:ext cx="2047875"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17543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7" name="İçerik Yer Tutucusu 6"/>
          <p:cNvSpPr>
            <a:spLocks noGrp="1"/>
          </p:cNvSpPr>
          <p:nvPr>
            <p:ph idx="1"/>
          </p:nvPr>
        </p:nvSpPr>
        <p:spPr>
          <a:xfrm>
            <a:off x="214282" y="1600200"/>
            <a:ext cx="8786874" cy="5257800"/>
          </a:xfrm>
        </p:spPr>
        <p:txBody>
          <a:bodyPr>
            <a:normAutofit fontScale="92500" lnSpcReduction="20000"/>
          </a:bodyPr>
          <a:lstStyle/>
          <a:p>
            <a:r>
              <a:rPr lang="tr-TR" dirty="0" smtClean="0"/>
              <a:t>ALGOL </a:t>
            </a:r>
            <a:r>
              <a:rPr lang="tr-TR" dirty="0"/>
              <a:t>60 isimleri, yerel olmayan değişkenlere bağlamak için </a:t>
            </a:r>
            <a:r>
              <a:rPr lang="tr-TR" b="1" dirty="0"/>
              <a:t>durağan kapsam bağlama</a:t>
            </a:r>
            <a:r>
              <a:rPr lang="tr-TR" dirty="0"/>
              <a:t> olarak adlandırılan bir yöntem tanıtmıştır. </a:t>
            </a:r>
            <a:endParaRPr lang="tr-TR" dirty="0" smtClean="0"/>
          </a:p>
          <a:p>
            <a:r>
              <a:rPr lang="tr-TR" dirty="0" smtClean="0"/>
              <a:t>Bu </a:t>
            </a:r>
            <a:r>
              <a:rPr lang="tr-TR" dirty="0"/>
              <a:t>yöntemde değişkenlerin kapsamları, programın metinsel düzenine göre belirlenir. Yani bir değişkene olan başvuru, programın çalıştırılması gerekmeden, program metninin incelenmesi ile belirli bir değişken tanımına </a:t>
            </a:r>
            <a:r>
              <a:rPr lang="tr-TR" dirty="0" smtClean="0"/>
              <a:t>bağlanabilinir.</a:t>
            </a:r>
          </a:p>
          <a:p>
            <a:r>
              <a:rPr lang="tr-TR" dirty="0" smtClean="0"/>
              <a:t>Bir isim referansını değişkene bağlayabilmek için isim tanımlanmış olmalıdır.</a:t>
            </a:r>
          </a:p>
          <a:p>
            <a:r>
              <a:rPr lang="tr-TR" dirty="0" smtClean="0"/>
              <a:t>Arama işlemi: lokalden başlayarak ve her seferinde kapsamı genişleterek, verilen ismin tanımını arama. Bu durumda kapsam en içteki alt programdan onu çevreleyen üst alt programlara doğrudur. </a:t>
            </a:r>
          </a:p>
          <a:p>
            <a:r>
              <a:rPr lang="tr-TR" dirty="0" smtClean="0"/>
              <a:t>ALGOL </a:t>
            </a:r>
            <a:r>
              <a:rPr lang="tr-TR" dirty="0"/>
              <a:t>60'ı izleyen çok sayıda dil (Ada, </a:t>
            </a:r>
            <a:r>
              <a:rPr lang="tr-TR" dirty="0" err="1"/>
              <a:t>JavaScript</a:t>
            </a:r>
            <a:r>
              <a:rPr lang="tr-TR" dirty="0"/>
              <a:t>, PHP</a:t>
            </a:r>
            <a:r>
              <a:rPr lang="tr-TR" dirty="0" smtClean="0"/>
              <a:t>), </a:t>
            </a:r>
            <a:r>
              <a:rPr lang="tr-TR" dirty="0"/>
              <a:t>durağan kapsam bağlama kurallarını uygulamıştır. </a:t>
            </a:r>
            <a:endParaRPr lang="tr-TR" dirty="0" smtClean="0"/>
          </a:p>
          <a:p>
            <a:r>
              <a:rPr lang="tr-TR" dirty="0"/>
              <a:t>Durağan kapsam bağlamayı uygulayan </a:t>
            </a:r>
            <a:r>
              <a:rPr lang="tr-TR" dirty="0" smtClean="0"/>
              <a:t>bazı diller iç içe alt programları desteklerken (Ada, </a:t>
            </a:r>
            <a:r>
              <a:rPr lang="tr-TR" dirty="0" err="1" smtClean="0"/>
              <a:t>JavaScript</a:t>
            </a:r>
            <a:r>
              <a:rPr lang="tr-TR" dirty="0" smtClean="0"/>
              <a:t>, PHP), bazı diller desteklemez (C tabanlı diller gibi).</a:t>
            </a:r>
          </a:p>
          <a:p>
            <a:r>
              <a:rPr lang="tr-TR" dirty="0" smtClean="0"/>
              <a:t>İç içe alt programları desteklemeyen dillerde bile blok içleri ayrı kapsama alanlarıdır.</a:t>
            </a:r>
          </a:p>
          <a:p>
            <a:r>
              <a:rPr lang="tr-TR" dirty="0" smtClean="0"/>
              <a:t>Statik kapsamı çevreleyen kapsam onun atasıdır. En yakın ataya, ebeveyn (</a:t>
            </a:r>
            <a:r>
              <a:rPr lang="tr-TR" dirty="0" err="1" smtClean="0"/>
              <a:t>parent</a:t>
            </a:r>
            <a:r>
              <a:rPr lang="tr-TR" dirty="0" smtClean="0"/>
              <a:t>) denir.</a:t>
            </a:r>
            <a:endParaRPr lang="tr-TR" dirty="0"/>
          </a:p>
          <a:p>
            <a:endParaRPr lang="tr-TR"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66</a:t>
            </a:fld>
            <a:endParaRPr lang="tr-TR"/>
          </a:p>
        </p:txBody>
      </p:sp>
    </p:spTree>
    <p:extLst>
      <p:ext uri="{BB962C8B-B14F-4D97-AF65-F5344CB8AC3E}">
        <p14:creationId xmlns:p14="http://schemas.microsoft.com/office/powerpoint/2010/main" val="23419341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352080"/>
          </a:xfrm>
        </p:spPr>
        <p:txBody>
          <a:bodyPr>
            <a:noAutofit/>
          </a:bodyPr>
          <a:lstStyle/>
          <a:p>
            <a:r>
              <a:rPr lang="tr-TR" sz="3200" dirty="0"/>
              <a:t>5.8. 1. Durağan Kapsam Bağlama </a:t>
            </a:r>
          </a:p>
        </p:txBody>
      </p:sp>
      <p:sp>
        <p:nvSpPr>
          <p:cNvPr id="7" name="İçerik Yer Tutucusu 6"/>
          <p:cNvSpPr>
            <a:spLocks noGrp="1"/>
          </p:cNvSpPr>
          <p:nvPr>
            <p:ph idx="1"/>
          </p:nvPr>
        </p:nvSpPr>
        <p:spPr>
          <a:xfrm>
            <a:off x="544016" y="899547"/>
            <a:ext cx="7772400" cy="4050792"/>
          </a:xfrm>
        </p:spPr>
        <p:txBody>
          <a:bodyPr>
            <a:normAutofit/>
          </a:bodyPr>
          <a:lstStyle/>
          <a:p>
            <a:r>
              <a:rPr lang="tr-TR" sz="2200" b="1" dirty="0"/>
              <a:t>Durağan Kapsam Bağlamayı Uygulayan Dillerdeki Yapı</a:t>
            </a:r>
            <a:r>
              <a:rPr lang="tr-TR" sz="2200" b="1" dirty="0" smtClean="0"/>
              <a:t>:</a:t>
            </a:r>
          </a:p>
          <a:p>
            <a:r>
              <a:rPr lang="tr-TR" sz="2200" dirty="0" smtClean="0"/>
              <a:t>Bu </a:t>
            </a:r>
            <a:r>
              <a:rPr lang="tr-TR" sz="2200" dirty="0"/>
              <a:t>tür dillerdeki yapıyı aşağıdaki şekilde görülen örnek bir Pascal programı ile inceleyelim</a:t>
            </a:r>
            <a:r>
              <a:rPr lang="tr-TR" sz="2200" dirty="0" smtClean="0"/>
              <a:t>.</a:t>
            </a:r>
          </a:p>
          <a:p>
            <a:endParaRPr lang="tr-TR" sz="2200" dirty="0" smtClean="0"/>
          </a:p>
          <a:p>
            <a:endParaRPr lang="tr-TR" sz="2200" dirty="0"/>
          </a:p>
          <a:p>
            <a:endParaRPr lang="tr-TR" sz="2200" dirty="0" smtClean="0"/>
          </a:p>
          <a:p>
            <a:endParaRPr lang="tr-TR" sz="2200" dirty="0"/>
          </a:p>
          <a:p>
            <a:endParaRPr lang="tr-TR" sz="2200" dirty="0" smtClean="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67</a:t>
            </a:fld>
            <a:endParaRPr lang="tr-TR"/>
          </a:p>
        </p:txBody>
      </p:sp>
      <p:pic>
        <p:nvPicPr>
          <p:cNvPr id="25602"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44016" y="2134247"/>
            <a:ext cx="5881139" cy="317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p:cNvSpPr/>
          <p:nvPr/>
        </p:nvSpPr>
        <p:spPr>
          <a:xfrm>
            <a:off x="216057" y="5306708"/>
            <a:ext cx="8711886" cy="923330"/>
          </a:xfrm>
          <a:prstGeom prst="rect">
            <a:avLst/>
          </a:prstGeom>
        </p:spPr>
        <p:txBody>
          <a:bodyPr wrap="square">
            <a:spAutoFit/>
          </a:bodyPr>
          <a:lstStyle/>
          <a:p>
            <a:r>
              <a:rPr lang="tr-TR" dirty="0"/>
              <a:t>Durağan kapsam bağlama kurallarına göre, </a:t>
            </a:r>
            <a:r>
              <a:rPr lang="tr-TR" i="1" dirty="0"/>
              <a:t>yazdır</a:t>
            </a:r>
            <a:r>
              <a:rPr lang="tr-TR" dirty="0"/>
              <a:t> altprogramı içinde </a:t>
            </a:r>
            <a:r>
              <a:rPr lang="tr-TR" i="1" dirty="0" err="1"/>
              <a:t>sayac</a:t>
            </a:r>
            <a:r>
              <a:rPr lang="tr-TR" dirty="0"/>
              <a:t> değişkene yapılan başvurular, </a:t>
            </a:r>
            <a:r>
              <a:rPr lang="tr-TR" i="1" dirty="0"/>
              <a:t>yazdır</a:t>
            </a:r>
            <a:r>
              <a:rPr lang="tr-TR" dirty="0"/>
              <a:t> altprogramında </a:t>
            </a:r>
            <a:r>
              <a:rPr lang="tr-TR" i="1" dirty="0" err="1"/>
              <a:t>sayac</a:t>
            </a:r>
            <a:r>
              <a:rPr lang="tr-TR" dirty="0" err="1"/>
              <a:t>'a</a:t>
            </a:r>
            <a:r>
              <a:rPr lang="tr-TR" dirty="0"/>
              <a:t> ilişkin bir tanımlama bulunmadığı için, </a:t>
            </a:r>
            <a:r>
              <a:rPr lang="tr-TR" i="1" dirty="0" err="1"/>
              <a:t>nothesap</a:t>
            </a:r>
            <a:r>
              <a:rPr lang="tr-TR" dirty="0"/>
              <a:t> altprogramında tanımlanmış </a:t>
            </a:r>
            <a:r>
              <a:rPr lang="tr-TR" i="1" dirty="0" err="1"/>
              <a:t>sayac</a:t>
            </a:r>
            <a:r>
              <a:rPr lang="tr-TR" dirty="0" err="1"/>
              <a:t>'a</a:t>
            </a:r>
            <a:r>
              <a:rPr lang="tr-TR" dirty="0"/>
              <a:t> yapılmaktadır.</a:t>
            </a:r>
            <a:endParaRPr lang="tr-TR" dirty="0"/>
          </a:p>
        </p:txBody>
      </p:sp>
    </p:spTree>
    <p:extLst>
      <p:ext uri="{BB962C8B-B14F-4D97-AF65-F5344CB8AC3E}">
        <p14:creationId xmlns:p14="http://schemas.microsoft.com/office/powerpoint/2010/main" val="73091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idx="1"/>
          </p:nvPr>
        </p:nvSpPr>
        <p:spPr/>
        <p:txBody>
          <a:bodyPr>
            <a:normAutofit fontScale="70000" lnSpcReduction="20000"/>
          </a:bodyPr>
          <a:lstStyle/>
          <a:p>
            <a:pPr algn="just"/>
            <a:r>
              <a:rPr lang="tr-TR" sz="3200" b="1" dirty="0"/>
              <a:t>Blok Yapısı</a:t>
            </a:r>
          </a:p>
          <a:p>
            <a:r>
              <a:rPr lang="tr-TR" sz="3200" dirty="0"/>
              <a:t>Bir program birimi içinde tanımlanmış değişkenler, o birim için </a:t>
            </a:r>
            <a:r>
              <a:rPr lang="tr-TR" sz="3200" b="1" dirty="0"/>
              <a:t>yerel değişkenler </a:t>
            </a:r>
            <a:r>
              <a:rPr lang="tr-TR" sz="3200" dirty="0"/>
              <a:t>'</a:t>
            </a:r>
            <a:r>
              <a:rPr lang="tr-TR" sz="3200" dirty="0" err="1"/>
              <a:t>dir</a:t>
            </a:r>
            <a:r>
              <a:rPr lang="tr-TR" sz="3200" dirty="0"/>
              <a:t>. O program birimi içinde görünür olan, ancak o birimde tanımlanmamış değişkenler ise </a:t>
            </a:r>
            <a:r>
              <a:rPr lang="tr-TR" sz="3200" b="1" dirty="0"/>
              <a:t>yerel olmayan değişkenler</a:t>
            </a:r>
            <a:r>
              <a:rPr lang="tr-TR" sz="3200" dirty="0"/>
              <a:t> olarak adlandırılmaktadır. </a:t>
            </a:r>
            <a:br>
              <a:rPr lang="tr-TR" sz="3200" dirty="0"/>
            </a:br>
            <a:endParaRPr lang="tr-TR" sz="3200" dirty="0"/>
          </a:p>
          <a:p>
            <a:r>
              <a:rPr lang="tr-TR" sz="3200" dirty="0"/>
              <a:t>Deyimlerin </a:t>
            </a:r>
            <a:r>
              <a:rPr lang="tr-TR" sz="3200" dirty="0" smtClean="0"/>
              <a:t>bir araya </a:t>
            </a:r>
            <a:r>
              <a:rPr lang="tr-TR" sz="3200" dirty="0"/>
              <a:t>getirilmesi ile oluşturulan ve bu deyimlere özgü yerel değişkenlerin tanımlanabildiği kod bölümüne </a:t>
            </a:r>
            <a:r>
              <a:rPr lang="tr-TR" sz="3200" b="1" dirty="0"/>
              <a:t>blok</a:t>
            </a:r>
            <a:r>
              <a:rPr lang="tr-TR" sz="3200" dirty="0"/>
              <a:t> adı verilir. </a:t>
            </a:r>
            <a:br>
              <a:rPr lang="tr-TR" sz="3200" dirty="0"/>
            </a:br>
            <a:endParaRPr lang="tr-TR" sz="3200" dirty="0"/>
          </a:p>
          <a:p>
            <a:r>
              <a:rPr lang="tr-TR" sz="3200" dirty="0" smtClean="0"/>
              <a:t>Geçici </a:t>
            </a:r>
            <a:r>
              <a:rPr lang="tr-TR" sz="3200" dirty="0"/>
              <a:t>tanımlamalar yapmak için bir bloktan yararlanmak, programları yapılandırmak için uygun bir yaklaşımdır. Blok yapısında bir program, her biri yeni kapsamlar oluşturan yuvalanmış bloklara bölünmüştür.</a:t>
            </a:r>
            <a:endParaRPr lang="tr-TR" sz="3200" b="1" dirty="0"/>
          </a:p>
          <a:p>
            <a:endParaRPr lang="tr-TR"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68</a:t>
            </a:fld>
            <a:endParaRPr lang="tr-TR"/>
          </a:p>
        </p:txBody>
      </p:sp>
    </p:spTree>
    <p:extLst>
      <p:ext uri="{BB962C8B-B14F-4D97-AF65-F5344CB8AC3E}">
        <p14:creationId xmlns:p14="http://schemas.microsoft.com/office/powerpoint/2010/main" val="57567285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 1. Durağan Kapsam Bağlama </a:t>
            </a:r>
          </a:p>
        </p:txBody>
      </p:sp>
      <p:sp>
        <p:nvSpPr>
          <p:cNvPr id="6" name="İçerik Yer Tutucusu 5"/>
          <p:cNvSpPr>
            <a:spLocks noGrp="1"/>
          </p:cNvSpPr>
          <p:nvPr>
            <p:ph idx="1"/>
          </p:nvPr>
        </p:nvSpPr>
        <p:spPr/>
        <p:txBody>
          <a:bodyPr>
            <a:normAutofit/>
          </a:bodyPr>
          <a:lstStyle/>
          <a:p>
            <a:pPr algn="just"/>
            <a:r>
              <a:rPr lang="tr-TR" sz="3200" b="1" dirty="0"/>
              <a:t>Blok Yapısı</a:t>
            </a:r>
          </a:p>
          <a:p>
            <a:endParaRPr lang="tr-TR"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69</a:t>
            </a:fld>
            <a:endParaRPr lang="tr-T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772816"/>
            <a:ext cx="3371056" cy="422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756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568104"/>
          </a:xfrm>
        </p:spPr>
        <p:txBody>
          <a:bodyPr>
            <a:normAutofit fontScale="90000"/>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idx="1"/>
          </p:nvPr>
        </p:nvSpPr>
        <p:spPr>
          <a:xfrm>
            <a:off x="611560" y="1052736"/>
            <a:ext cx="8154488" cy="5805264"/>
          </a:xfrm>
        </p:spPr>
        <p:txBody>
          <a:bodyPr>
            <a:normAutofit fontScale="55000" lnSpcReduction="20000"/>
          </a:bodyPr>
          <a:lstStyle/>
          <a:p>
            <a:r>
              <a:rPr lang="tr-TR" sz="4000" b="1" dirty="0" smtClean="0"/>
              <a:t>İsim:</a:t>
            </a:r>
            <a:r>
              <a:rPr lang="tr-TR" sz="4000" dirty="0" smtClean="0"/>
              <a:t> Bir değişkenin ismi, programda bir tanımlama deyimi ile tanıtıldıktan sonra, programdaki diğer deyimler tarafından o değişkene başvuru için kullanılır.</a:t>
            </a:r>
          </a:p>
          <a:p>
            <a:endParaRPr lang="tr-TR" sz="4000" dirty="0" smtClean="0"/>
          </a:p>
          <a:p>
            <a:r>
              <a:rPr lang="tr-TR" sz="4000" b="1" dirty="0" smtClean="0"/>
              <a:t>Adres:</a:t>
            </a:r>
            <a:r>
              <a:rPr lang="tr-TR" sz="4000" dirty="0" smtClean="0"/>
              <a:t> Bir değişkenin bellekte bulunduğu yerin adresi değişkenin belirleyici bir özelliğidir. Bir çok programlama dilinde, programın farklı bölümlerinde, aynı ismin farklı adresler ile ilişkilendirilmesi olasıdır. Örneğin iki alt programın yerel değişken olarak </a:t>
            </a:r>
            <a:r>
              <a:rPr lang="tr-TR" sz="4000" i="1" dirty="0" smtClean="0"/>
              <a:t>toplam</a:t>
            </a:r>
            <a:r>
              <a:rPr lang="tr-TR" sz="4000" dirty="0" smtClean="0"/>
              <a:t> değişkenini tanımlaması durumunda, her iki alt programdaki </a:t>
            </a:r>
            <a:r>
              <a:rPr lang="tr-TR" sz="4000" i="1" dirty="0" smtClean="0"/>
              <a:t>toplam</a:t>
            </a:r>
            <a:r>
              <a:rPr lang="tr-TR" sz="4000" dirty="0" smtClean="0"/>
              <a:t> değişkeni, bir birinden bağımsız iki adres ile ilişkili olup, iki farklı değişken olarak nitelendirilecektir. </a:t>
            </a:r>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çalışma süresi boyunca farklı zamanlarda farklı adreslere sahip olabilir</a:t>
            </a:r>
            <a:endParaRPr lang="en-US" sz="3300" dirty="0" smtClean="0"/>
          </a:p>
          <a:p>
            <a:pPr lvl="1">
              <a:lnSpc>
                <a:spcPct val="90000"/>
              </a:lnSpc>
            </a:pPr>
            <a:r>
              <a:rPr lang="tr-TR" sz="3300" dirty="0" smtClean="0"/>
              <a:t>Bir</a:t>
            </a:r>
            <a:r>
              <a:rPr lang="en-US" sz="3300" dirty="0" smtClean="0"/>
              <a:t> </a:t>
            </a:r>
            <a:r>
              <a:rPr lang="en-US" sz="3300" dirty="0" err="1" smtClean="0"/>
              <a:t>değişken</a:t>
            </a:r>
            <a:r>
              <a:rPr lang="en-US" sz="3300" dirty="0" smtClean="0"/>
              <a:t> </a:t>
            </a:r>
            <a:r>
              <a:rPr lang="tr-TR" sz="3300" dirty="0" smtClean="0"/>
              <a:t>bir program içerisinde farklı yerlerde faklı adreslere sahip olabilir</a:t>
            </a:r>
            <a:endParaRPr lang="en-US" sz="3300" dirty="0" smtClean="0"/>
          </a:p>
          <a:p>
            <a:pPr lvl="1">
              <a:lnSpc>
                <a:spcPct val="90000"/>
              </a:lnSpc>
            </a:pPr>
            <a:r>
              <a:rPr lang="tr-TR" sz="3300" dirty="0" smtClean="0"/>
              <a:t>Eğer</a:t>
            </a:r>
            <a:r>
              <a:rPr lang="en-US" sz="3300" dirty="0" smtClean="0"/>
              <a:t> </a:t>
            </a:r>
            <a:r>
              <a:rPr lang="tr-TR" sz="3300" dirty="0"/>
              <a:t>iki</a:t>
            </a:r>
            <a:r>
              <a:rPr lang="en-US" sz="3300" dirty="0"/>
              <a:t> </a:t>
            </a:r>
            <a:r>
              <a:rPr lang="en-US" sz="3300" dirty="0" err="1"/>
              <a:t>değişken</a:t>
            </a:r>
            <a:r>
              <a:rPr lang="tr-TR" sz="3300" dirty="0"/>
              <a:t> </a:t>
            </a:r>
            <a:r>
              <a:rPr lang="en-US" sz="3300" dirty="0"/>
              <a:t>ad</a:t>
            </a:r>
            <a:r>
              <a:rPr lang="tr-TR" sz="3300" dirty="0" smtClean="0"/>
              <a:t>ı</a:t>
            </a:r>
            <a:r>
              <a:rPr lang="en-US" sz="3300" dirty="0" smtClean="0"/>
              <a:t> </a:t>
            </a:r>
            <a:r>
              <a:rPr lang="tr-TR" sz="3300" dirty="0"/>
              <a:t>aynı bellek konumuna erişmek için kullanılabiliyorsa</a:t>
            </a:r>
            <a:r>
              <a:rPr lang="en-US" sz="3300" dirty="0"/>
              <a:t>, </a:t>
            </a:r>
            <a:r>
              <a:rPr lang="tr-TR" sz="3300" dirty="0"/>
              <a:t>bunlara</a:t>
            </a:r>
            <a:r>
              <a:rPr lang="en-US" sz="3300" dirty="0"/>
              <a:t> </a:t>
            </a:r>
            <a:r>
              <a:rPr lang="tr-TR" sz="3300" dirty="0"/>
              <a:t>takma </a:t>
            </a:r>
            <a:r>
              <a:rPr lang="tr-TR" sz="3300" dirty="0" smtClean="0"/>
              <a:t>isim (</a:t>
            </a:r>
            <a:r>
              <a:rPr lang="en-US" sz="3300" dirty="0">
                <a:solidFill>
                  <a:schemeClr val="tx2"/>
                </a:solidFill>
              </a:rPr>
              <a:t>alias</a:t>
            </a:r>
            <a:r>
              <a:rPr lang="tr-TR" sz="3300" dirty="0">
                <a:solidFill>
                  <a:schemeClr val="tx2"/>
                </a:solidFill>
              </a:rPr>
              <a:t>) </a:t>
            </a:r>
            <a:r>
              <a:rPr lang="tr-TR" sz="3300" dirty="0"/>
              <a:t>adı </a:t>
            </a:r>
            <a:r>
              <a:rPr lang="tr-TR" sz="3300" dirty="0" smtClean="0"/>
              <a:t>verilir.</a:t>
            </a:r>
            <a:endParaRPr lang="en-US" sz="3300" dirty="0"/>
          </a:p>
          <a:p>
            <a:pPr lvl="1">
              <a:lnSpc>
                <a:spcPct val="90000"/>
              </a:lnSpc>
            </a:pPr>
            <a:r>
              <a:rPr lang="tr-TR" sz="3300" dirty="0"/>
              <a:t>Takma </a:t>
            </a:r>
            <a:r>
              <a:rPr lang="tr-TR" sz="3300" dirty="0" smtClean="0"/>
              <a:t>adlar (</a:t>
            </a:r>
            <a:r>
              <a:rPr lang="en-US" sz="3300" dirty="0"/>
              <a:t>Aliases</a:t>
            </a:r>
            <a:r>
              <a:rPr lang="tr-TR" sz="3300" dirty="0"/>
              <a:t>)</a:t>
            </a:r>
            <a:r>
              <a:rPr lang="en-US" sz="3300" dirty="0"/>
              <a:t> </a:t>
            </a:r>
            <a:r>
              <a:rPr lang="tr-TR" sz="3300" dirty="0"/>
              <a:t>okunabilirlik açısından </a:t>
            </a:r>
            <a:r>
              <a:rPr lang="tr-TR" sz="3300" dirty="0" smtClean="0"/>
              <a:t>zararlıdır</a:t>
            </a:r>
            <a:r>
              <a:rPr lang="en-US" sz="3300" dirty="0" smtClean="0"/>
              <a:t> </a:t>
            </a:r>
            <a:r>
              <a:rPr lang="en-US" sz="3300" dirty="0"/>
              <a:t>(program </a:t>
            </a:r>
            <a:r>
              <a:rPr lang="tr-TR" sz="3300" dirty="0"/>
              <a:t>okuyucuları</a:t>
            </a:r>
            <a:r>
              <a:rPr lang="en-US" sz="3300" dirty="0"/>
              <a:t> </a:t>
            </a:r>
            <a:r>
              <a:rPr lang="tr-TR" sz="3300" dirty="0"/>
              <a:t>hepsini hatırlamak zorundadır</a:t>
            </a:r>
            <a:r>
              <a:rPr lang="en-US" sz="3300" dirty="0"/>
              <a:t>)</a:t>
            </a:r>
          </a:p>
          <a:p>
            <a:pPr lvl="1"/>
            <a:endParaRPr lang="tr-TR" dirty="0" smtClean="0"/>
          </a:p>
          <a:p>
            <a:endParaRPr lang="tr-TR" dirty="0" smtClean="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7</a:t>
            </a:fld>
            <a:endParaRPr lang="tr-TR"/>
          </a:p>
        </p:txBody>
      </p:sp>
    </p:spTree>
    <p:extLst>
      <p:ext uri="{BB962C8B-B14F-4D97-AF65-F5344CB8AC3E}">
        <p14:creationId xmlns:p14="http://schemas.microsoft.com/office/powerpoint/2010/main" val="2396223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46882" y="149135"/>
            <a:ext cx="7772400" cy="1609344"/>
          </a:xfrm>
        </p:spPr>
        <p:txBody>
          <a:bodyPr>
            <a:normAutofit/>
          </a:bodyPr>
          <a:lstStyle/>
          <a:p>
            <a:r>
              <a:rPr lang="tr-TR" sz="3200" dirty="0" smtClean="0"/>
              <a:t>İç içe yuvalanmış statik kapsam örneği</a:t>
            </a:r>
            <a:endParaRPr lang="tr-TR" sz="3200"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70</a:t>
            </a:fld>
            <a:endParaRPr lang="tr-TR"/>
          </a:p>
        </p:txBody>
      </p:sp>
      <p:sp>
        <p:nvSpPr>
          <p:cNvPr id="5" name="Rectangle 3"/>
          <p:cNvSpPr txBox="1">
            <a:spLocks noChangeArrowheads="1"/>
          </p:cNvSpPr>
          <p:nvPr/>
        </p:nvSpPr>
        <p:spPr>
          <a:xfrm>
            <a:off x="142844" y="1600223"/>
            <a:ext cx="4914900" cy="5029200"/>
          </a:xfrm>
          <a:prstGeom prst="rect">
            <a:avLst/>
          </a:prstGeom>
          <a:noFill/>
          <a:ln/>
        </p:spPr>
        <p:txBody>
          <a:bodyPr vert="horz">
            <a:normAutofit/>
          </a:bodyPr>
          <a:lstStyle/>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MyClass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100,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myMethod1()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200;</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ct val="300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class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InnerClass</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int</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 300;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void myMethod2() {</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myVar2</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10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r>
              <a:rPr kumimoji="0" lang="en-US" altLang="ko-KR" sz="1600" b="0" i="0" u="none" strike="noStrike" kern="1200" cap="none" spc="0" normalizeH="0" baseline="0" noProof="0" dirty="0" err="1" smtClean="0">
                <a:ln>
                  <a:noFill/>
                </a:ln>
                <a:solidFill>
                  <a:schemeClr val="tx1"/>
                </a:solidFill>
                <a:effectLst/>
                <a:uLnTx/>
                <a:uFillTx/>
                <a:latin typeface="+mn-lt"/>
                <a:ea typeface="굴림" pitchFamily="50" charset="-127"/>
                <a:cs typeface="+mn-cs"/>
              </a:rPr>
              <a:t>System.out.println</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(MyClass.this.</a:t>
            </a:r>
            <a:r>
              <a:rPr kumimoji="0" lang="en-US" altLang="ko-KR" sz="1600" b="1" i="0" u="none" strike="noStrike" kern="1200" cap="none" spc="0" normalizeH="0" baseline="0" noProof="0" dirty="0" smtClean="0">
                <a:ln>
                  <a:noFill/>
                </a:ln>
                <a:solidFill>
                  <a:srgbClr val="FF0000"/>
                </a:solidFill>
                <a:effectLst/>
                <a:uLnTx/>
                <a:uFillTx/>
                <a:latin typeface="+mn-lt"/>
                <a:ea typeface="굴림" pitchFamily="50" charset="-127"/>
                <a:cs typeface="+mn-cs"/>
              </a:rPr>
              <a:t>myVar1</a:t>
            </a: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	}</a:t>
            </a:r>
          </a:p>
          <a:p>
            <a:pPr marL="320040" marR="0" lvl="0" indent="-320040" algn="l" defTabSz="914400" rtl="0" eaLnBrk="1" fontAlgn="auto" latinLnBrk="0" hangingPunct="1">
              <a:lnSpc>
                <a:spcPct val="70000"/>
              </a:lnSpc>
              <a:spcBef>
                <a:spcPct val="0"/>
              </a:spcBef>
              <a:spcAft>
                <a:spcPts val="0"/>
              </a:spcAft>
              <a:buClr>
                <a:schemeClr val="accent2"/>
              </a:buClr>
              <a:buSzPct val="60000"/>
              <a:buFont typeface="Wingdings" pitchFamily="2" charset="2"/>
              <a:buNone/>
              <a:tabLst/>
              <a:defRPr/>
            </a:pPr>
            <a:r>
              <a:rPr kumimoji="0" lang="en-US" altLang="ko-KR" sz="1600" b="0" i="0" u="none" strike="noStrike" kern="1200" cap="none" spc="0" normalizeH="0" baseline="0" noProof="0" dirty="0" smtClean="0">
                <a:ln>
                  <a:noFill/>
                </a:ln>
                <a:solidFill>
                  <a:schemeClr val="tx1"/>
                </a:solidFill>
                <a:effectLst/>
                <a:uLnTx/>
                <a:uFillTx/>
                <a:latin typeface="+mn-lt"/>
                <a:ea typeface="굴림" pitchFamily="50" charset="-127"/>
                <a:cs typeface="+mn-cs"/>
              </a:rPr>
              <a:t>}</a:t>
            </a:r>
            <a:endParaRPr kumimoji="0" lang="en-US" sz="1600" b="0" i="0" u="none" strike="noStrike" kern="1200" cap="none" spc="0" normalizeH="0" baseline="0" noProof="0" dirty="0">
              <a:ln>
                <a:noFill/>
              </a:ln>
              <a:solidFill>
                <a:schemeClr val="tx1"/>
              </a:solidFill>
              <a:effectLst/>
              <a:uLnTx/>
              <a:uFillTx/>
              <a:latin typeface="+mn-lt"/>
              <a:ea typeface="굴림" pitchFamily="50" charset="-127"/>
              <a:cs typeface="+mn-cs"/>
            </a:endParaRPr>
          </a:p>
        </p:txBody>
      </p:sp>
      <p:sp>
        <p:nvSpPr>
          <p:cNvPr id="6" name="Rectangle 4"/>
          <p:cNvSpPr>
            <a:spLocks noChangeArrowheads="1"/>
          </p:cNvSpPr>
          <p:nvPr/>
        </p:nvSpPr>
        <p:spPr bwMode="auto">
          <a:xfrm>
            <a:off x="5743544" y="1584348"/>
            <a:ext cx="2971800" cy="707886"/>
          </a:xfrm>
          <a:prstGeom prst="rect">
            <a:avLst/>
          </a:prstGeom>
          <a:noFill/>
          <a:ln w="9525" algn="ctr">
            <a:noFill/>
            <a:miter lim="800000"/>
            <a:headEnd/>
            <a:tailEnd/>
          </a:ln>
          <a:effectLst/>
        </p:spPr>
        <p:txBody>
          <a:bodyPr>
            <a:spAutoFit/>
          </a:bodyPr>
          <a:lstStyle/>
          <a:p>
            <a:pPr algn="l"/>
            <a:r>
              <a:rPr lang="en-US" altLang="ko-KR" sz="2000" b="0" dirty="0" smtClean="0">
                <a:effectLst>
                  <a:outerShdw blurRad="38100" dist="38100" dir="2700000" algn="tl">
                    <a:srgbClr val="000000"/>
                  </a:outerShdw>
                </a:effectLst>
                <a:ea typeface="굴림" pitchFamily="50" charset="-127"/>
              </a:rPr>
              <a:t>myVar1 </a:t>
            </a:r>
            <a:r>
              <a:rPr lang="tr-TR" altLang="ko-KR" sz="2000" b="0" dirty="0" smtClean="0">
                <a:effectLst>
                  <a:outerShdw blurRad="38100" dist="38100" dir="2700000" algn="tl">
                    <a:srgbClr val="000000"/>
                  </a:outerShdw>
                </a:effectLst>
                <a:ea typeface="굴림" pitchFamily="50" charset="-127"/>
              </a:rPr>
              <a:t>ve</a:t>
            </a:r>
            <a:r>
              <a:rPr lang="en-US" altLang="ko-KR" sz="2000" b="0" dirty="0" smtClean="0">
                <a:effectLst>
                  <a:outerShdw blurRad="38100" dist="38100" dir="2700000" algn="tl">
                    <a:srgbClr val="000000"/>
                  </a:outerShdw>
                </a:effectLst>
                <a:ea typeface="굴림" pitchFamily="50" charset="-127"/>
              </a:rPr>
              <a:t> myVar2</a:t>
            </a:r>
            <a:r>
              <a:rPr lang="tr-TR" altLang="ko-KR" sz="2000" b="0" dirty="0" smtClean="0">
                <a:effectLst>
                  <a:outerShdw blurRad="38100" dist="38100" dir="2700000" algn="tl">
                    <a:srgbClr val="000000"/>
                  </a:outerShdw>
                </a:effectLst>
                <a:ea typeface="굴림" pitchFamily="50" charset="-127"/>
              </a:rPr>
              <a:t> </a:t>
            </a:r>
            <a:r>
              <a:rPr lang="tr-TR" altLang="ko-KR" sz="2000" i="1" dirty="0" smtClean="0">
                <a:solidFill>
                  <a:srgbClr val="FFFF00"/>
                </a:solidFill>
                <a:effectLst>
                  <a:outerShdw blurRad="38100" dist="38100" dir="2700000" algn="tl">
                    <a:srgbClr val="000000"/>
                  </a:outerShdw>
                </a:effectLst>
                <a:ea typeface="굴림" pitchFamily="50" charset="-127"/>
              </a:rPr>
              <a:t>kapsamı</a:t>
            </a:r>
            <a:endParaRPr lang="en-US" altLang="ko-KR" sz="2000" i="1" dirty="0">
              <a:solidFill>
                <a:srgbClr val="FFFF00"/>
              </a:solidFill>
              <a:effectLst>
                <a:outerShdw blurRad="38100" dist="38100" dir="2700000" algn="tl">
                  <a:srgbClr val="000000"/>
                </a:outerShdw>
              </a:effectLst>
              <a:ea typeface="굴림" pitchFamily="50" charset="-127"/>
            </a:endParaRPr>
          </a:p>
        </p:txBody>
      </p:sp>
      <p:grpSp>
        <p:nvGrpSpPr>
          <p:cNvPr id="7" name="Group 5"/>
          <p:cNvGrpSpPr>
            <a:grpSpLocks/>
          </p:cNvGrpSpPr>
          <p:nvPr/>
        </p:nvGrpSpPr>
        <p:grpSpPr bwMode="auto">
          <a:xfrm>
            <a:off x="485744" y="1943123"/>
            <a:ext cx="5257800" cy="4457700"/>
            <a:chOff x="432" y="1008"/>
            <a:chExt cx="3312" cy="2808"/>
          </a:xfrm>
        </p:grpSpPr>
        <p:sp>
          <p:nvSpPr>
            <p:cNvPr id="8" name="Rectangle 6"/>
            <p:cNvSpPr>
              <a:spLocks noChangeArrowheads="1"/>
            </p:cNvSpPr>
            <p:nvPr/>
          </p:nvSpPr>
          <p:spPr bwMode="auto">
            <a:xfrm>
              <a:off x="432" y="1008"/>
              <a:ext cx="2952" cy="2808"/>
            </a:xfrm>
            <a:prstGeom prst="rect">
              <a:avLst/>
            </a:prstGeom>
            <a:noFill/>
            <a:ln w="19050" algn="ctr">
              <a:solidFill>
                <a:srgbClr val="66FFFF"/>
              </a:solidFill>
              <a:miter lim="800000"/>
              <a:headEnd/>
              <a:tailEnd/>
            </a:ln>
            <a:effectLst/>
          </p:spPr>
          <p:txBody>
            <a:bodyPr wrap="none" anchor="ctr"/>
            <a:lstStyle/>
            <a:p>
              <a:endParaRPr lang="tr-TR"/>
            </a:p>
          </p:txBody>
        </p:sp>
        <p:sp>
          <p:nvSpPr>
            <p:cNvPr id="9" name="Line 7"/>
            <p:cNvSpPr>
              <a:spLocks noChangeShapeType="1"/>
            </p:cNvSpPr>
            <p:nvPr/>
          </p:nvSpPr>
          <p:spPr bwMode="auto">
            <a:xfrm flipV="1">
              <a:off x="3384" y="1008"/>
              <a:ext cx="360" cy="72"/>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0" name="Rectangle 8"/>
          <p:cNvSpPr>
            <a:spLocks noChangeArrowheads="1"/>
          </p:cNvSpPr>
          <p:nvPr/>
        </p:nvSpPr>
        <p:spPr bwMode="auto">
          <a:xfrm>
            <a:off x="5743544" y="41148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’in kapsamı</a:t>
            </a:r>
            <a:endParaRPr lang="en-US" sz="2000" b="0" dirty="0">
              <a:effectLst>
                <a:outerShdw blurRad="38100" dist="38100" dir="2700000" algn="tl">
                  <a:srgbClr val="000000"/>
                </a:outerShdw>
              </a:effectLst>
            </a:endParaRPr>
          </a:p>
        </p:txBody>
      </p:sp>
      <p:grpSp>
        <p:nvGrpSpPr>
          <p:cNvPr id="11" name="Group 9"/>
          <p:cNvGrpSpPr>
            <a:grpSpLocks/>
          </p:cNvGrpSpPr>
          <p:nvPr/>
        </p:nvGrpSpPr>
        <p:grpSpPr bwMode="auto">
          <a:xfrm>
            <a:off x="714344" y="2786086"/>
            <a:ext cx="5029200" cy="3214687"/>
            <a:chOff x="576" y="1539"/>
            <a:chExt cx="3168" cy="2025"/>
          </a:xfrm>
        </p:grpSpPr>
        <p:sp>
          <p:nvSpPr>
            <p:cNvPr id="12" name="Rectangle 10"/>
            <p:cNvSpPr>
              <a:spLocks noChangeArrowheads="1"/>
            </p:cNvSpPr>
            <p:nvPr/>
          </p:nvSpPr>
          <p:spPr bwMode="auto">
            <a:xfrm>
              <a:off x="775" y="1539"/>
              <a:ext cx="2537" cy="577"/>
            </a:xfrm>
            <a:prstGeom prst="rect">
              <a:avLst/>
            </a:prstGeom>
            <a:noFill/>
            <a:ln w="19050" algn="ctr">
              <a:solidFill>
                <a:srgbClr val="66FFFF"/>
              </a:solidFill>
              <a:miter lim="800000"/>
              <a:headEnd/>
              <a:tailEnd/>
            </a:ln>
            <a:effectLst/>
          </p:spPr>
          <p:txBody>
            <a:bodyPr wrap="none" anchor="ctr"/>
            <a:lstStyle/>
            <a:p>
              <a:endParaRPr lang="tr-TR"/>
            </a:p>
          </p:txBody>
        </p:sp>
        <p:sp>
          <p:nvSpPr>
            <p:cNvPr id="13" name="Rectangle 11"/>
            <p:cNvSpPr>
              <a:spLocks noChangeArrowheads="1"/>
            </p:cNvSpPr>
            <p:nvPr/>
          </p:nvSpPr>
          <p:spPr bwMode="auto">
            <a:xfrm>
              <a:off x="576" y="2772"/>
              <a:ext cx="2736" cy="792"/>
            </a:xfrm>
            <a:prstGeom prst="rect">
              <a:avLst/>
            </a:prstGeom>
            <a:noFill/>
            <a:ln w="19050" algn="ctr">
              <a:solidFill>
                <a:srgbClr val="66FFFF"/>
              </a:solidFill>
              <a:miter lim="800000"/>
              <a:headEnd/>
              <a:tailEnd/>
            </a:ln>
            <a:effectLst/>
          </p:spPr>
          <p:txBody>
            <a:bodyPr wrap="none" anchor="ctr"/>
            <a:lstStyle/>
            <a:p>
              <a:endParaRPr lang="tr-TR"/>
            </a:p>
          </p:txBody>
        </p:sp>
        <p:sp>
          <p:nvSpPr>
            <p:cNvPr id="14" name="Line 12"/>
            <p:cNvSpPr>
              <a:spLocks noChangeShapeType="1"/>
            </p:cNvSpPr>
            <p:nvPr/>
          </p:nvSpPr>
          <p:spPr bwMode="auto">
            <a:xfrm flipV="1">
              <a:off x="3312" y="2664"/>
              <a:ext cx="432" cy="216"/>
            </a:xfrm>
            <a:prstGeom prst="line">
              <a:avLst/>
            </a:prstGeom>
            <a:noFill/>
            <a:ln w="19050">
              <a:solidFill>
                <a:srgbClr val="66FFFF"/>
              </a:solidFill>
              <a:round/>
              <a:headEnd/>
              <a:tailEnd type="triangle" w="med" len="med"/>
            </a:ln>
            <a:effectLst/>
          </p:spPr>
          <p:txBody>
            <a:bodyPr wrap="none" anchor="ctr"/>
            <a:lstStyle/>
            <a:p>
              <a:endParaRPr lang="tr-TR"/>
            </a:p>
          </p:txBody>
        </p:sp>
      </p:grpSp>
      <p:sp>
        <p:nvSpPr>
          <p:cNvPr id="15" name="Rectangle 13"/>
          <p:cNvSpPr>
            <a:spLocks noChangeArrowheads="1"/>
          </p:cNvSpPr>
          <p:nvPr/>
        </p:nvSpPr>
        <p:spPr bwMode="auto">
          <a:xfrm>
            <a:off x="5743544" y="2400323"/>
            <a:ext cx="2971800" cy="707886"/>
          </a:xfrm>
          <a:prstGeom prst="rect">
            <a:avLst/>
          </a:prstGeom>
          <a:noFill/>
          <a:ln w="9525" algn="ctr">
            <a:noFill/>
            <a:miter lim="800000"/>
            <a:headEnd/>
            <a:tailEnd/>
          </a:ln>
          <a:effectLst/>
        </p:spPr>
        <p:txBody>
          <a:bodyPr>
            <a:spAutoFit/>
          </a:bodyPr>
          <a:lstStyle/>
          <a:p>
            <a:r>
              <a:rPr lang="tr-TR" altLang="ko-KR" sz="2000" b="0" dirty="0" smtClean="0">
                <a:effectLst>
                  <a:outerShdw blurRad="38100" dist="38100" dir="2700000" algn="tl">
                    <a:srgbClr val="000000"/>
                  </a:outerShdw>
                </a:effectLst>
                <a:ea typeface="굴림" pitchFamily="50" charset="-127"/>
              </a:rPr>
              <a:t>Lokal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’i tanımlamak için bir </a:t>
            </a:r>
            <a:r>
              <a:rPr lang="en-US" altLang="ko-KR" sz="2000" i="1" dirty="0" err="1" smtClean="0">
                <a:solidFill>
                  <a:srgbClr val="FFFF00"/>
                </a:solidFill>
                <a:effectLst>
                  <a:outerShdw blurRad="38100" dist="38100" dir="2700000" algn="tl">
                    <a:srgbClr val="000000"/>
                  </a:outerShdw>
                </a:effectLst>
                <a:ea typeface="굴림" pitchFamily="50" charset="-127"/>
              </a:rPr>
              <a:t>blok</a:t>
            </a:r>
            <a:endParaRPr lang="en-US" sz="2000" b="0" dirty="0">
              <a:effectLst>
                <a:outerShdw blurRad="38100" dist="38100" dir="2700000" algn="tl">
                  <a:srgbClr val="000000"/>
                </a:outerShdw>
              </a:effectLst>
            </a:endParaRPr>
          </a:p>
        </p:txBody>
      </p:sp>
      <p:grpSp>
        <p:nvGrpSpPr>
          <p:cNvPr id="16" name="Group 14"/>
          <p:cNvGrpSpPr>
            <a:grpSpLocks/>
          </p:cNvGrpSpPr>
          <p:nvPr/>
        </p:nvGrpSpPr>
        <p:grpSpPr bwMode="auto">
          <a:xfrm>
            <a:off x="4829144" y="2743223"/>
            <a:ext cx="914400" cy="914400"/>
            <a:chOff x="3168" y="1512"/>
            <a:chExt cx="576" cy="576"/>
          </a:xfrm>
        </p:grpSpPr>
        <p:sp>
          <p:nvSpPr>
            <p:cNvPr id="17" name="Line 15"/>
            <p:cNvSpPr>
              <a:spLocks noChangeShapeType="1"/>
            </p:cNvSpPr>
            <p:nvPr/>
          </p:nvSpPr>
          <p:spPr bwMode="auto">
            <a:xfrm flipV="1">
              <a:off x="3240" y="1512"/>
              <a:ext cx="504" cy="144"/>
            </a:xfrm>
            <a:prstGeom prst="line">
              <a:avLst/>
            </a:prstGeom>
            <a:noFill/>
            <a:ln w="19050">
              <a:solidFill>
                <a:srgbClr val="FF3300"/>
              </a:solidFill>
              <a:round/>
              <a:headEnd/>
              <a:tailEnd type="triangle" w="med" len="med"/>
            </a:ln>
            <a:effectLst/>
          </p:spPr>
          <p:txBody>
            <a:bodyPr wrap="none" anchor="ctr"/>
            <a:lstStyle/>
            <a:p>
              <a:endParaRPr lang="tr-TR"/>
            </a:p>
          </p:txBody>
        </p:sp>
        <p:sp>
          <p:nvSpPr>
            <p:cNvPr id="18" name="Freeform 16"/>
            <p:cNvSpPr>
              <a:spLocks/>
            </p:cNvSpPr>
            <p:nvPr/>
          </p:nvSpPr>
          <p:spPr bwMode="auto">
            <a:xfrm>
              <a:off x="3168" y="1584"/>
              <a:ext cx="72" cy="504"/>
            </a:xfrm>
            <a:custGeom>
              <a:avLst/>
              <a:gdLst/>
              <a:ahLst/>
              <a:cxnLst>
                <a:cxn ang="0">
                  <a:pos x="0" y="0"/>
                </a:cxn>
                <a:cxn ang="0">
                  <a:pos x="72" y="0"/>
                </a:cxn>
                <a:cxn ang="0">
                  <a:pos x="72" y="504"/>
                </a:cxn>
                <a:cxn ang="0">
                  <a:pos x="0" y="504"/>
                </a:cxn>
              </a:cxnLst>
              <a:rect l="0" t="0" r="r" b="b"/>
              <a:pathLst>
                <a:path w="72" h="504">
                  <a:moveTo>
                    <a:pt x="0" y="0"/>
                  </a:moveTo>
                  <a:lnTo>
                    <a:pt x="72" y="0"/>
                  </a:lnTo>
                  <a:lnTo>
                    <a:pt x="72" y="504"/>
                  </a:lnTo>
                  <a:lnTo>
                    <a:pt x="0" y="504"/>
                  </a:lnTo>
                </a:path>
              </a:pathLst>
            </a:custGeom>
            <a:noFill/>
            <a:ln w="28575" cap="flat" cmpd="sng">
              <a:solidFill>
                <a:srgbClr val="FF3300"/>
              </a:solidFill>
              <a:prstDash val="solid"/>
              <a:round/>
              <a:headEnd type="none" w="med" len="med"/>
              <a:tailEnd type="none" w="med" len="med"/>
            </a:ln>
            <a:effectLst/>
          </p:spPr>
          <p:txBody>
            <a:bodyPr wrap="none" anchor="ctr"/>
            <a:lstStyle/>
            <a:p>
              <a:endParaRPr lang="tr-TR"/>
            </a:p>
          </p:txBody>
        </p:sp>
      </p:grpSp>
      <p:sp>
        <p:nvSpPr>
          <p:cNvPr id="19" name="Line 17"/>
          <p:cNvSpPr>
            <a:spLocks noChangeShapeType="1"/>
          </p:cNvSpPr>
          <p:nvPr/>
        </p:nvSpPr>
        <p:spPr bwMode="auto">
          <a:xfrm flipV="1">
            <a:off x="3800444" y="5372123"/>
            <a:ext cx="1943100" cy="228600"/>
          </a:xfrm>
          <a:prstGeom prst="line">
            <a:avLst/>
          </a:prstGeom>
          <a:noFill/>
          <a:ln w="19050">
            <a:solidFill>
              <a:srgbClr val="FF3300"/>
            </a:solidFill>
            <a:round/>
            <a:headEnd/>
            <a:tailEnd type="triangle" w="med" len="med"/>
          </a:ln>
          <a:effectLst/>
        </p:spPr>
        <p:txBody>
          <a:bodyPr wrap="none" anchor="ctr"/>
          <a:lstStyle/>
          <a:p>
            <a:endParaRPr lang="tr-TR"/>
          </a:p>
        </p:txBody>
      </p:sp>
      <p:sp>
        <p:nvSpPr>
          <p:cNvPr id="20" name="Rectangle 18"/>
          <p:cNvSpPr>
            <a:spLocks noChangeArrowheads="1"/>
          </p:cNvSpPr>
          <p:nvPr/>
        </p:nvSpPr>
        <p:spPr bwMode="auto">
          <a:xfrm>
            <a:off x="5743544" y="4914923"/>
            <a:ext cx="3086100" cy="1815882"/>
          </a:xfrm>
          <a:prstGeom prst="rect">
            <a:avLst/>
          </a:prstGeom>
          <a:noFill/>
          <a:ln w="9525" algn="ctr">
            <a:noFill/>
            <a:miter lim="800000"/>
            <a:headEnd/>
            <a:tailEnd/>
          </a:ln>
          <a:effectLst/>
        </p:spPr>
        <p:txBody>
          <a:bodyPr>
            <a:spAutoFit/>
          </a:bodyPr>
          <a:lstStyle/>
          <a:p>
            <a:pPr algn="l"/>
            <a:r>
              <a:rPr lang="en-US" altLang="ko-KR" sz="2000" b="0" dirty="0">
                <a:effectLst>
                  <a:outerShdw blurRad="38100" dist="38100" dir="2700000" algn="tl">
                    <a:srgbClr val="000000"/>
                  </a:outerShdw>
                </a:effectLst>
                <a:ea typeface="굴림" pitchFamily="50" charset="-127"/>
              </a:rPr>
              <a:t>myVar2 </a:t>
            </a:r>
            <a:r>
              <a:rPr lang="tr-TR" altLang="ko-KR" sz="2000" b="0" dirty="0" smtClean="0">
                <a:effectLst>
                  <a:outerShdw blurRad="38100" dist="38100" dir="2700000" algn="tl">
                    <a:srgbClr val="000000"/>
                  </a:outerShdw>
                </a:effectLst>
                <a:ea typeface="굴림" pitchFamily="50" charset="-127"/>
              </a:rPr>
              <a:t>bu blokta lokal-olmayan bir değişkendir</a:t>
            </a:r>
            <a:endParaRPr lang="en-US" altLang="ko-KR" sz="2000" b="0" dirty="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InnerClass</a:t>
            </a:r>
            <a:r>
              <a:rPr lang="tr-TR" altLang="ko-KR" sz="1800" b="0" dirty="0" smtClean="0">
                <a:effectLst>
                  <a:outerShdw blurRad="38100" dist="38100" dir="2700000" algn="tl">
                    <a:srgbClr val="000000"/>
                  </a:outerShdw>
                </a:effectLst>
                <a:ea typeface="굴림" pitchFamily="50" charset="-127"/>
              </a:rPr>
              <a:t>,</a:t>
            </a:r>
            <a:r>
              <a:rPr lang="en-US" altLang="ko-KR" sz="1800" b="0" dirty="0" smtClean="0">
                <a:effectLst>
                  <a:outerShdw blurRad="38100" dist="38100" dir="2700000" algn="tl">
                    <a:srgbClr val="000000"/>
                  </a:outerShdw>
                </a:effectLst>
                <a:ea typeface="굴림" pitchFamily="50" charset="-127"/>
              </a:rPr>
              <a:t> </a:t>
            </a:r>
            <a:r>
              <a:rPr lang="en-US" altLang="ko-KR" dirty="0" smtClean="0">
                <a:effectLst>
                  <a:outerShdw blurRad="38100" dist="38100" dir="2700000" algn="tl">
                    <a:srgbClr val="000000"/>
                  </a:outerShdw>
                </a:effectLst>
                <a:ea typeface="굴림" pitchFamily="50" charset="-127"/>
              </a:rPr>
              <a:t>myVar2 </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tr-TR" altLang="ko-KR" dirty="0" smtClean="0">
                <a:effectLst>
                  <a:outerShdw blurRad="38100" dist="38100" dir="2700000" algn="tl">
                    <a:srgbClr val="000000"/>
                  </a:outerShdw>
                </a:effectLst>
                <a:ea typeface="굴림" pitchFamily="50" charset="-127"/>
              </a:rPr>
              <a:t> </a:t>
            </a:r>
            <a:r>
              <a:rPr lang="en-US" altLang="ko-KR" i="1" dirty="0" err="1" smtClean="0">
                <a:solidFill>
                  <a:srgbClr val="FFFF00"/>
                </a:solidFill>
                <a:effectLst>
                  <a:outerShdw blurRad="38100" dist="38100" dir="2700000" algn="tl">
                    <a:srgbClr val="000000"/>
                  </a:outerShdw>
                </a:effectLst>
                <a:ea typeface="굴림" pitchFamily="50" charset="-127"/>
              </a:rPr>
              <a:t>stati</a:t>
            </a:r>
            <a:r>
              <a:rPr lang="tr-TR" altLang="ko-KR" i="1" dirty="0" smtClean="0">
                <a:solidFill>
                  <a:srgbClr val="FFFF00"/>
                </a:solidFill>
                <a:effectLst>
                  <a:outerShdw blurRad="38100" dist="38100" dir="2700000" algn="tl">
                    <a:srgbClr val="000000"/>
                  </a:outerShdw>
                </a:effectLst>
                <a:ea typeface="굴림" pitchFamily="50" charset="-127"/>
              </a:rPr>
              <a:t>k</a:t>
            </a:r>
            <a:r>
              <a:rPr lang="en-US" altLang="ko-KR" i="1" dirty="0" smtClean="0">
                <a:solidFill>
                  <a:srgbClr val="FFFF00"/>
                </a:solidFill>
                <a:effectLst>
                  <a:outerShdw blurRad="38100" dist="38100" dir="2700000" algn="tl">
                    <a:srgbClr val="000000"/>
                  </a:outerShdw>
                </a:effectLst>
                <a:ea typeface="굴림" pitchFamily="50" charset="-127"/>
              </a:rPr>
              <a:t> parent</a:t>
            </a:r>
            <a:r>
              <a:rPr lang="tr-TR" altLang="ko-KR" i="1" dirty="0" smtClean="0">
                <a:solidFill>
                  <a:srgbClr val="FFFF00"/>
                </a:solidFill>
                <a:effectLst>
                  <a:outerShdw blurRad="38100" dist="38100" dir="2700000" algn="tl">
                    <a:srgbClr val="000000"/>
                  </a:outerShdw>
                </a:effectLst>
                <a:ea typeface="굴림" pitchFamily="50" charset="-127"/>
              </a:rPr>
              <a:t>’</a:t>
            </a:r>
            <a:r>
              <a:rPr lang="tr-TR" altLang="ko-KR" i="1" dirty="0" err="1" smtClean="0">
                <a:solidFill>
                  <a:srgbClr val="FFFF00"/>
                </a:solidFill>
                <a:effectLst>
                  <a:outerShdw blurRad="38100" dist="38100" dir="2700000" algn="tl">
                    <a:srgbClr val="000000"/>
                  </a:outerShdw>
                </a:effectLst>
                <a:ea typeface="굴림" pitchFamily="50" charset="-127"/>
              </a:rPr>
              <a:t>ıdır</a:t>
            </a:r>
            <a:endParaRPr lang="tr-TR" altLang="ko-KR" sz="1800" b="0" dirty="0" smtClean="0">
              <a:effectLst>
                <a:outerShdw blurRad="38100" dist="38100" dir="2700000" algn="tl">
                  <a:srgbClr val="000000"/>
                </a:outerShdw>
              </a:effectLst>
              <a:ea typeface="굴림" pitchFamily="50" charset="-127"/>
            </a:endParaRPr>
          </a:p>
          <a:p>
            <a:pPr marL="355600" lvl="1" indent="-176213">
              <a:buFontTx/>
              <a:buChar char="•"/>
            </a:pPr>
            <a:r>
              <a:rPr lang="en-US" altLang="ko-KR" sz="1800" b="0" dirty="0" err="1" smtClean="0">
                <a:effectLst>
                  <a:outerShdw blurRad="38100" dist="38100" dir="2700000" algn="tl">
                    <a:srgbClr val="000000"/>
                  </a:outerShdw>
                </a:effectLst>
                <a:ea typeface="굴림" pitchFamily="50" charset="-127"/>
              </a:rPr>
              <a:t>MyClass</a:t>
            </a:r>
            <a:r>
              <a:rPr lang="tr-TR" altLang="ko-KR" sz="1800" b="0" dirty="0" smtClean="0">
                <a:effectLst>
                  <a:outerShdw blurRad="38100" dist="38100" dir="2700000" algn="tl">
                    <a:srgbClr val="000000"/>
                  </a:outerShdw>
                </a:effectLst>
                <a:ea typeface="굴림" pitchFamily="50" charset="-127"/>
              </a:rPr>
              <a:t>,</a:t>
            </a:r>
            <a:r>
              <a:rPr lang="en-US" altLang="ko-KR" dirty="0" smtClean="0">
                <a:effectLst>
                  <a:outerShdw blurRad="38100" dist="38100" dir="2700000" algn="tl">
                    <a:srgbClr val="000000"/>
                  </a:outerShdw>
                </a:effectLst>
                <a:ea typeface="굴림" pitchFamily="50" charset="-127"/>
              </a:rPr>
              <a:t> myVar2</a:t>
            </a:r>
            <a:r>
              <a:rPr lang="tr-TR" altLang="ko-KR" dirty="0" smtClean="0">
                <a:effectLst>
                  <a:outerShdw blurRad="38100" dist="38100" dir="2700000" algn="tl">
                    <a:srgbClr val="000000"/>
                  </a:outerShdw>
                </a:effectLst>
                <a:ea typeface="굴림" pitchFamily="50" charset="-127"/>
              </a:rPr>
              <a:t>’</a:t>
            </a:r>
            <a:r>
              <a:rPr lang="tr-TR" altLang="ko-KR" dirty="0" err="1" smtClean="0">
                <a:effectLst>
                  <a:outerShdw blurRad="38100" dist="38100" dir="2700000" algn="tl">
                    <a:srgbClr val="000000"/>
                  </a:outerShdw>
                </a:effectLst>
                <a:ea typeface="굴림" pitchFamily="50" charset="-127"/>
              </a:rPr>
              <a:t>nin</a:t>
            </a:r>
            <a:r>
              <a:rPr lang="en-US" altLang="ko-KR" dirty="0" smtClean="0">
                <a:effectLst>
                  <a:outerShdw blurRad="38100" dist="38100" dir="2700000" algn="tl">
                    <a:srgbClr val="000000"/>
                  </a:outerShdw>
                </a:effectLst>
                <a:ea typeface="굴림" pitchFamily="50" charset="-127"/>
              </a:rPr>
              <a:t> </a:t>
            </a:r>
            <a:r>
              <a:rPr lang="en-US" altLang="ko-KR" sz="1800" i="1" dirty="0" err="1" smtClean="0">
                <a:solidFill>
                  <a:srgbClr val="FFFF00"/>
                </a:solidFill>
                <a:effectLst>
                  <a:outerShdw blurRad="38100" dist="38100" dir="2700000" algn="tl">
                    <a:srgbClr val="000000"/>
                  </a:outerShdw>
                </a:effectLst>
                <a:ea typeface="굴림" pitchFamily="50" charset="-127"/>
              </a:rPr>
              <a:t>stati</a:t>
            </a:r>
            <a:r>
              <a:rPr lang="tr-TR" altLang="ko-KR" sz="1800" i="1" dirty="0" smtClean="0">
                <a:solidFill>
                  <a:srgbClr val="FFFF00"/>
                </a:solidFill>
                <a:effectLst>
                  <a:outerShdw blurRad="38100" dist="38100" dir="2700000" algn="tl">
                    <a:srgbClr val="000000"/>
                  </a:outerShdw>
                </a:effectLst>
                <a:ea typeface="굴림" pitchFamily="50" charset="-127"/>
              </a:rPr>
              <a:t>k</a:t>
            </a:r>
            <a:r>
              <a:rPr lang="en-US" altLang="ko-KR" sz="1800" i="1" dirty="0" smtClean="0">
                <a:solidFill>
                  <a:srgbClr val="FFFF00"/>
                </a:solidFill>
                <a:effectLst>
                  <a:outerShdw blurRad="38100" dist="38100" dir="2700000" algn="tl">
                    <a:srgbClr val="000000"/>
                  </a:outerShdw>
                </a:effectLst>
                <a:ea typeface="굴림" pitchFamily="50" charset="-127"/>
              </a:rPr>
              <a:t> </a:t>
            </a:r>
            <a:r>
              <a:rPr lang="tr-TR" altLang="ko-KR" sz="1800" i="1" dirty="0" smtClean="0">
                <a:solidFill>
                  <a:srgbClr val="FFFF00"/>
                </a:solidFill>
                <a:effectLst>
                  <a:outerShdw blurRad="38100" dist="38100" dir="2700000" algn="tl">
                    <a:srgbClr val="000000"/>
                  </a:outerShdw>
                </a:effectLst>
                <a:ea typeface="굴림" pitchFamily="50" charset="-127"/>
              </a:rPr>
              <a:t>dedesidir (</a:t>
            </a:r>
            <a:r>
              <a:rPr lang="tr-TR" altLang="ko-KR" sz="1800" i="1" dirty="0" err="1" smtClean="0">
                <a:solidFill>
                  <a:srgbClr val="FFFF00"/>
                </a:solidFill>
                <a:effectLst>
                  <a:outerShdw blurRad="38100" dist="38100" dir="2700000" algn="tl">
                    <a:srgbClr val="000000"/>
                  </a:outerShdw>
                </a:effectLst>
                <a:ea typeface="굴림" pitchFamily="50" charset="-127"/>
              </a:rPr>
              <a:t>ancestor</a:t>
            </a:r>
            <a:r>
              <a:rPr lang="tr-TR" altLang="ko-KR" sz="1800" i="1" dirty="0" smtClean="0">
                <a:solidFill>
                  <a:srgbClr val="FFFF00"/>
                </a:solidFill>
                <a:effectLst>
                  <a:outerShdw blurRad="38100" dist="38100" dir="2700000" algn="tl">
                    <a:srgbClr val="000000"/>
                  </a:outerShdw>
                </a:effectLst>
                <a:ea typeface="굴림" pitchFamily="50" charset="-127"/>
              </a:rPr>
              <a:t>)</a:t>
            </a:r>
            <a:endParaRPr lang="en-US" sz="1800" b="0" dirty="0">
              <a:effectLst>
                <a:outerShdw blurRad="38100" dist="38100" dir="2700000" algn="tl">
                  <a:srgbClr val="000000"/>
                </a:outerShdw>
              </a:effectLst>
            </a:endParaRPr>
          </a:p>
        </p:txBody>
      </p:sp>
      <p:sp>
        <p:nvSpPr>
          <p:cNvPr id="21" name="Rectangle 19"/>
          <p:cNvSpPr>
            <a:spLocks noChangeArrowheads="1"/>
          </p:cNvSpPr>
          <p:nvPr/>
        </p:nvSpPr>
        <p:spPr bwMode="auto">
          <a:xfrm>
            <a:off x="5743544" y="3200423"/>
            <a:ext cx="2971800" cy="707886"/>
          </a:xfrm>
          <a:prstGeom prst="rect">
            <a:avLst/>
          </a:prstGeom>
          <a:noFill/>
          <a:ln w="9525" algn="ctr">
            <a:noFill/>
            <a:miter lim="800000"/>
            <a:headEnd/>
            <a:tailEnd/>
          </a:ln>
          <a:effectLst/>
        </p:spPr>
        <p:txBody>
          <a:bodyPr>
            <a:spAutoFit/>
          </a:bodyPr>
          <a:lstStyle/>
          <a:p>
            <a:r>
              <a:rPr lang="tr-TR" altLang="ko-KR" sz="2000" i="1" dirty="0" smtClean="0">
                <a:solidFill>
                  <a:srgbClr val="FFFF00"/>
                </a:solidFill>
                <a:effectLst>
                  <a:outerShdw blurRad="38100" dist="38100" dir="2700000" algn="tl">
                    <a:srgbClr val="000000"/>
                  </a:outerShdw>
                </a:effectLst>
                <a:ea typeface="굴림" pitchFamily="50" charset="-127"/>
              </a:rPr>
              <a:t>Gizli değişken </a:t>
            </a:r>
            <a:r>
              <a:rPr lang="en-US" altLang="ko-KR" sz="2000" dirty="0" smtClean="0">
                <a:effectLst>
                  <a:outerShdw blurRad="38100" dist="38100" dir="2700000" algn="tl">
                    <a:srgbClr val="000000"/>
                  </a:outerShdw>
                </a:effectLst>
                <a:ea typeface="굴림" pitchFamily="50" charset="-127"/>
              </a:rPr>
              <a:t>myVar1</a:t>
            </a:r>
            <a:r>
              <a:rPr lang="tr-TR" altLang="ko-KR" sz="2000" dirty="0" smtClean="0">
                <a:effectLst>
                  <a:outerShdw blurRad="38100" dist="38100" dir="2700000" algn="tl">
                    <a:srgbClr val="000000"/>
                  </a:outerShdw>
                </a:effectLst>
                <a:ea typeface="굴림" pitchFamily="50" charset="-127"/>
              </a:rPr>
              <a:t>’e ulaşma</a:t>
            </a:r>
            <a:endParaRPr lang="en-US" sz="2000" b="0" dirty="0">
              <a:effectLst>
                <a:outerShdw blurRad="38100" dist="38100" dir="2700000" algn="tl">
                  <a:srgbClr val="000000"/>
                </a:outerShdw>
              </a:effectLst>
            </a:endParaRPr>
          </a:p>
        </p:txBody>
      </p:sp>
      <p:sp>
        <p:nvSpPr>
          <p:cNvPr id="22" name="Freeform 20"/>
          <p:cNvSpPr>
            <a:spLocks/>
          </p:cNvSpPr>
          <p:nvPr/>
        </p:nvSpPr>
        <p:spPr bwMode="auto">
          <a:xfrm>
            <a:off x="4143344" y="3352823"/>
            <a:ext cx="1600200" cy="571500"/>
          </a:xfrm>
          <a:custGeom>
            <a:avLst/>
            <a:gdLst/>
            <a:ahLst/>
            <a:cxnLst>
              <a:cxn ang="0">
                <a:pos x="0" y="48"/>
              </a:cxn>
              <a:cxn ang="0">
                <a:pos x="216" y="48"/>
              </a:cxn>
              <a:cxn ang="0">
                <a:pos x="216" y="336"/>
              </a:cxn>
              <a:cxn ang="0">
                <a:pos x="1008" y="192"/>
              </a:cxn>
            </a:cxnLst>
            <a:rect l="0" t="0" r="r" b="b"/>
            <a:pathLst>
              <a:path w="1008" h="360">
                <a:moveTo>
                  <a:pt x="0" y="48"/>
                </a:moveTo>
                <a:cubicBezTo>
                  <a:pt x="90" y="24"/>
                  <a:pt x="180" y="0"/>
                  <a:pt x="216" y="48"/>
                </a:cubicBezTo>
                <a:cubicBezTo>
                  <a:pt x="252" y="96"/>
                  <a:pt x="84" y="312"/>
                  <a:pt x="216" y="336"/>
                </a:cubicBezTo>
                <a:cubicBezTo>
                  <a:pt x="348" y="360"/>
                  <a:pt x="678" y="276"/>
                  <a:pt x="1008" y="192"/>
                </a:cubicBezTo>
              </a:path>
            </a:pathLst>
          </a:custGeom>
          <a:noFill/>
          <a:ln w="19050" cap="flat" cmpd="sng">
            <a:solidFill>
              <a:srgbClr val="FF3300"/>
            </a:solidFill>
            <a:prstDash val="solid"/>
            <a:round/>
            <a:headEnd type="none" w="med" len="me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ppt_x</p:attrName>
                                        </p:attrNameLst>
                                      </p:cBhvr>
                                      <p:tavLst>
                                        <p:tav tm="0">
                                          <p:val>
                                            <p:strVal val="#ppt_x-#ppt_w/2"/>
                                          </p:val>
                                        </p:tav>
                                        <p:tav tm="100000">
                                          <p:val>
                                            <p:strVal val="#ppt_x"/>
                                          </p:val>
                                        </p:tav>
                                      </p:tavLst>
                                    </p:anim>
                                    <p:anim calcmode="lin" valueType="num">
                                      <p:cBhvr>
                                        <p:cTn id="27" dur="500" fill="hold"/>
                                        <p:tgtEl>
                                          <p:spTgt spid="16"/>
                                        </p:tgtEl>
                                        <p:attrNameLst>
                                          <p:attrName>ppt_y</p:attrName>
                                        </p:attrNameLst>
                                      </p:cBhvr>
                                      <p:tavLst>
                                        <p:tav tm="0">
                                          <p:val>
                                            <p:strVal val="#ppt_y"/>
                                          </p:val>
                                        </p:tav>
                                        <p:tav tm="100000">
                                          <p:val>
                                            <p:strVal val="#ppt_y"/>
                                          </p:val>
                                        </p:tav>
                                      </p:tavLst>
                                    </p:anim>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strVal val="#ppt_h"/>
                                          </p:val>
                                        </p:tav>
                                        <p:tav tm="100000">
                                          <p:val>
                                            <p:strVal val="#ppt_h"/>
                                          </p:val>
                                        </p:tav>
                                      </p:tavLst>
                                    </p:anim>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ppt_x</p:attrName>
                                        </p:attrNameLst>
                                      </p:cBhvr>
                                      <p:tavLst>
                                        <p:tav tm="0">
                                          <p:val>
                                            <p:strVal val="#ppt_x-#ppt_w/2"/>
                                          </p:val>
                                        </p:tav>
                                        <p:tav tm="100000">
                                          <p:val>
                                            <p:strVal val="#ppt_x"/>
                                          </p:val>
                                        </p:tav>
                                      </p:tavLst>
                                    </p:anim>
                                    <p:anim calcmode="lin" valueType="num">
                                      <p:cBhvr>
                                        <p:cTn id="38" dur="500" fill="hold"/>
                                        <p:tgtEl>
                                          <p:spTgt spid="22"/>
                                        </p:tgtEl>
                                        <p:attrNameLst>
                                          <p:attrName>ppt_y</p:attrName>
                                        </p:attrNameLst>
                                      </p:cBhvr>
                                      <p:tavLst>
                                        <p:tav tm="0">
                                          <p:val>
                                            <p:strVal val="#ppt_y"/>
                                          </p:val>
                                        </p:tav>
                                        <p:tav tm="100000">
                                          <p:val>
                                            <p:strVal val="#ppt_y"/>
                                          </p:val>
                                        </p:tav>
                                      </p:tavLst>
                                    </p:anim>
                                    <p:anim calcmode="lin" valueType="num">
                                      <p:cBhvr>
                                        <p:cTn id="39" dur="500" fill="hold"/>
                                        <p:tgtEl>
                                          <p:spTgt spid="22"/>
                                        </p:tgtEl>
                                        <p:attrNameLst>
                                          <p:attrName>ppt_w</p:attrName>
                                        </p:attrNameLst>
                                      </p:cBhvr>
                                      <p:tavLst>
                                        <p:tav tm="0">
                                          <p:val>
                                            <p:fltVal val="0"/>
                                          </p:val>
                                        </p:tav>
                                        <p:tav tm="100000">
                                          <p:val>
                                            <p:strVal val="#ppt_w"/>
                                          </p:val>
                                        </p:tav>
                                      </p:tavLst>
                                    </p:anim>
                                    <p:anim calcmode="lin" valueType="num">
                                      <p:cBhvr>
                                        <p:cTn id="40" dur="500" fill="hold"/>
                                        <p:tgtEl>
                                          <p:spTgt spid="22"/>
                                        </p:tgtEl>
                                        <p:attrNameLst>
                                          <p:attrName>ppt_h</p:attrName>
                                        </p:attrNameLst>
                                      </p:cBhvr>
                                      <p:tavLst>
                                        <p:tav tm="0">
                                          <p:val>
                                            <p:strVal val="#ppt_h"/>
                                          </p:val>
                                        </p:tav>
                                        <p:tav tm="100000">
                                          <p:val>
                                            <p:strVal val="#ppt_h"/>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8"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ppt_x</p:attrName>
                                        </p:attrNameLst>
                                      </p:cBhvr>
                                      <p:tavLst>
                                        <p:tav tm="0">
                                          <p:val>
                                            <p:strVal val="#ppt_x-#ppt_w/2"/>
                                          </p:val>
                                        </p:tav>
                                        <p:tav tm="100000">
                                          <p:val>
                                            <p:strVal val="#ppt_x"/>
                                          </p:val>
                                        </p:tav>
                                      </p:tavLst>
                                    </p:anim>
                                    <p:anim calcmode="lin" valueType="num">
                                      <p:cBhvr>
                                        <p:cTn id="49" dur="500" fill="hold"/>
                                        <p:tgtEl>
                                          <p:spTgt spid="19"/>
                                        </p:tgtEl>
                                        <p:attrNameLst>
                                          <p:attrName>ppt_y</p:attrName>
                                        </p:attrNameLst>
                                      </p:cBhvr>
                                      <p:tavLst>
                                        <p:tav tm="0">
                                          <p:val>
                                            <p:strVal val="#ppt_y"/>
                                          </p:val>
                                        </p:tav>
                                        <p:tav tm="100000">
                                          <p:val>
                                            <p:strVal val="#ppt_y"/>
                                          </p:val>
                                        </p:tav>
                                      </p:tavLst>
                                    </p:anim>
                                    <p:anim calcmode="lin" valueType="num">
                                      <p:cBhvr>
                                        <p:cTn id="50" dur="500" fill="hold"/>
                                        <p:tgtEl>
                                          <p:spTgt spid="19"/>
                                        </p:tgtEl>
                                        <p:attrNameLst>
                                          <p:attrName>ppt_w</p:attrName>
                                        </p:attrNameLst>
                                      </p:cBhvr>
                                      <p:tavLst>
                                        <p:tav tm="0">
                                          <p:val>
                                            <p:fltVal val="0"/>
                                          </p:val>
                                        </p:tav>
                                        <p:tav tm="100000">
                                          <p:val>
                                            <p:strVal val="#ppt_w"/>
                                          </p:val>
                                        </p:tav>
                                      </p:tavLst>
                                    </p:anim>
                                    <p:anim calcmode="lin" valueType="num">
                                      <p:cBhvr>
                                        <p:cTn id="51" dur="500" fill="hold"/>
                                        <p:tgtEl>
                                          <p:spTgt spid="19"/>
                                        </p:tgtEl>
                                        <p:attrNameLst>
                                          <p:attrName>ppt_h</p:attrName>
                                        </p:attrNameLst>
                                      </p:cBhvr>
                                      <p:tavLst>
                                        <p:tav tm="0">
                                          <p:val>
                                            <p:strVal val="#ppt_h"/>
                                          </p:val>
                                        </p:tav>
                                        <p:tav tm="100000">
                                          <p:val>
                                            <p:strVal val="#ppt_h"/>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5" grpId="0"/>
      <p:bldP spid="19" grpId="0" animBg="1"/>
      <p:bldP spid="20" grpId="0"/>
      <p:bldP spid="21" grpId="0"/>
      <p:bldP spid="2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568104"/>
          </a:xfrm>
        </p:spPr>
        <p:txBody>
          <a:bodyPr>
            <a:noAutofit/>
          </a:bodyPr>
          <a:lstStyle/>
          <a:p>
            <a:r>
              <a:rPr lang="tr-TR" sz="3200" dirty="0"/>
              <a:t>5.8. 1. Durağan Kapsam Bağlama </a:t>
            </a:r>
          </a:p>
        </p:txBody>
      </p:sp>
      <p:sp>
        <p:nvSpPr>
          <p:cNvPr id="6" name="İçerik Yer Tutucusu 5"/>
          <p:cNvSpPr>
            <a:spLocks noGrp="1"/>
          </p:cNvSpPr>
          <p:nvPr>
            <p:ph idx="1"/>
          </p:nvPr>
        </p:nvSpPr>
        <p:spPr>
          <a:xfrm>
            <a:off x="323528" y="1600200"/>
            <a:ext cx="8442520" cy="4495800"/>
          </a:xfrm>
        </p:spPr>
        <p:txBody>
          <a:bodyPr>
            <a:normAutofit/>
          </a:bodyPr>
          <a:lstStyle/>
          <a:p>
            <a:pPr algn="just"/>
            <a:r>
              <a:rPr lang="tr-TR" sz="3200" b="1" dirty="0"/>
              <a:t>Blok </a:t>
            </a:r>
            <a:r>
              <a:rPr lang="tr-TR" sz="3200" b="1" dirty="0" smtClean="0"/>
              <a:t>Yapılı Diller</a:t>
            </a:r>
          </a:p>
          <a:p>
            <a:r>
              <a:rPr lang="tr-TR" dirty="0"/>
              <a:t>İsim kapsamları oluşturan altprogramların yuvalanabildiği programlama dilleri, </a:t>
            </a:r>
            <a:r>
              <a:rPr lang="tr-TR" b="1" dirty="0"/>
              <a:t>blok yapılı</a:t>
            </a:r>
            <a:r>
              <a:rPr lang="tr-TR" dirty="0"/>
              <a:t> olarak nitelendirilir. </a:t>
            </a:r>
          </a:p>
          <a:p>
            <a:r>
              <a:rPr lang="tr-TR" dirty="0"/>
              <a:t>Pascal, altprogramların yuvalanmasına izin verdiği için blok yapılı bir dil olarak nitelenmesine karşın, altprogram olmayan bloklar, Pascal programlarında yer alamaz. </a:t>
            </a:r>
            <a:endParaRPr lang="tr-TR" b="1"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71</a:t>
            </a:fld>
            <a:endParaRPr lang="tr-TR"/>
          </a:p>
        </p:txBody>
      </p:sp>
    </p:spTree>
    <p:extLst>
      <p:ext uri="{BB962C8B-B14F-4D97-AF65-F5344CB8AC3E}">
        <p14:creationId xmlns:p14="http://schemas.microsoft.com/office/powerpoint/2010/main" val="29967322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496096"/>
          </a:xfrm>
        </p:spPr>
        <p:txBody>
          <a:bodyPr>
            <a:noAutofit/>
          </a:bodyPr>
          <a:lstStyle/>
          <a:p>
            <a:r>
              <a:rPr lang="tr-TR" sz="3200" dirty="0"/>
              <a:t>5.8. 1. Durağan Kapsam Bağlama </a:t>
            </a:r>
          </a:p>
        </p:txBody>
      </p:sp>
      <p:sp>
        <p:nvSpPr>
          <p:cNvPr id="6" name="İçerik Yer Tutucusu 5"/>
          <p:cNvSpPr>
            <a:spLocks noGrp="1"/>
          </p:cNvSpPr>
          <p:nvPr>
            <p:ph idx="1"/>
          </p:nvPr>
        </p:nvSpPr>
        <p:spPr>
          <a:xfrm>
            <a:off x="2339752" y="1600200"/>
            <a:ext cx="6426296" cy="4495800"/>
          </a:xfrm>
        </p:spPr>
        <p:txBody>
          <a:bodyPr>
            <a:normAutofit fontScale="92500" lnSpcReduction="20000"/>
          </a:bodyPr>
          <a:lstStyle/>
          <a:p>
            <a:r>
              <a:rPr lang="tr-TR" sz="3200" b="1" dirty="0"/>
              <a:t>C'de Blok Yapısı: </a:t>
            </a:r>
            <a:endParaRPr lang="tr-TR" sz="3200" dirty="0"/>
          </a:p>
          <a:p>
            <a:r>
              <a:rPr lang="tr-TR" sz="3200" dirty="0"/>
              <a:t>C'de isimsiz bloklar bulunabilir ama altprogramlar yuvalanamaz. </a:t>
            </a:r>
          </a:p>
          <a:p>
            <a:r>
              <a:rPr lang="tr-TR" sz="3200" dirty="0"/>
              <a:t>C ve C++'da birleşik (</a:t>
            </a:r>
            <a:r>
              <a:rPr lang="tr-TR" sz="3200" i="1" dirty="0" err="1"/>
              <a:t>compound</a:t>
            </a:r>
            <a:r>
              <a:rPr lang="tr-TR" sz="3200" dirty="0"/>
              <a:t>) deyimler blok olarak nitelendirilir ve bu bölümlerde tanımlamalar yapılarak yeni kapsamlar tanımlanabilir. Birleşik deyimler " </a:t>
            </a:r>
            <a:r>
              <a:rPr lang="tr-TR" sz="3200" i="1" dirty="0"/>
              <a:t>{ }</a:t>
            </a:r>
            <a:r>
              <a:rPr lang="tr-TR" sz="3200" dirty="0"/>
              <a:t>" arasındaki deyimlerdir. </a:t>
            </a:r>
          </a:p>
          <a:p>
            <a:r>
              <a:rPr lang="tr-TR" sz="3200" dirty="0"/>
              <a:t>Yandaki şekilde C deyimleri, bir bloğu göstermektedir.</a:t>
            </a:r>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72</a:t>
            </a:fld>
            <a:endParaRPr lang="tr-T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988840"/>
            <a:ext cx="2249682"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8832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idx="1"/>
          </p:nvPr>
        </p:nvSpPr>
        <p:spPr/>
        <p:txBody>
          <a:bodyPr>
            <a:normAutofit fontScale="77500" lnSpcReduction="20000"/>
          </a:bodyPr>
          <a:lstStyle/>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sz="2400" b="1" dirty="0"/>
          </a:p>
          <a:p>
            <a:endParaRPr lang="tr-TR" sz="2400" b="1" dirty="0" smtClean="0"/>
          </a:p>
          <a:p>
            <a:endParaRPr lang="tr-TR" dirty="0" smtClean="0"/>
          </a:p>
          <a:p>
            <a:r>
              <a:rPr lang="tr-TR" dirty="0"/>
              <a:t>Bloklarda tanımlanmış değişkenler, </a:t>
            </a:r>
            <a:r>
              <a:rPr lang="tr-TR" dirty="0" err="1"/>
              <a:t>yığıt</a:t>
            </a:r>
            <a:r>
              <a:rPr lang="tr-TR" dirty="0"/>
              <a:t> dinamik değişkenler oldukları için bellek yerini sadece o blok çalışırken tutarlar</a:t>
            </a:r>
            <a:r>
              <a:rPr lang="tr-TR" dirty="0" smtClean="0"/>
              <a:t>.</a:t>
            </a:r>
            <a:endParaRPr lang="tr-TR"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73</a:t>
            </a:fld>
            <a:endParaRPr lang="tr-T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7388" y="1548090"/>
            <a:ext cx="6840760" cy="345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6178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0" y="484632"/>
            <a:ext cx="7772400" cy="496096"/>
          </a:xfrm>
        </p:spPr>
        <p:txBody>
          <a:bodyPr>
            <a:normAutofit fontScale="90000"/>
          </a:bodyPr>
          <a:lstStyle/>
          <a:p>
            <a:r>
              <a:rPr lang="tr-TR" sz="3600" dirty="0" smtClean="0"/>
              <a:t>5.8.1. Durağan Kapsam Bağlama </a:t>
            </a:r>
            <a:endParaRPr lang="tr-TR" sz="3600" dirty="0"/>
          </a:p>
        </p:txBody>
      </p:sp>
      <p:sp>
        <p:nvSpPr>
          <p:cNvPr id="4" name="3 İçerik Yer Tutucusu"/>
          <p:cNvSpPr>
            <a:spLocks noGrp="1"/>
          </p:cNvSpPr>
          <p:nvPr>
            <p:ph idx="1"/>
          </p:nvPr>
        </p:nvSpPr>
        <p:spPr>
          <a:xfrm>
            <a:off x="612648" y="1600200"/>
            <a:ext cx="8153400" cy="4972072"/>
          </a:xfrm>
        </p:spPr>
        <p:txBody>
          <a:bodyPr>
            <a:normAutofit/>
          </a:bodyPr>
          <a:lstStyle/>
          <a:p>
            <a:r>
              <a:rPr lang="tr-TR" dirty="0" smtClean="0"/>
              <a:t>Lokalde tanımlanmış aynı isimli değişken, dışarıda ata tarafından tanımlı değişkene erişimi keser:</a:t>
            </a:r>
          </a:p>
          <a:p>
            <a:pPr lvl="2">
              <a:buNone/>
            </a:pPr>
            <a:r>
              <a:rPr lang="tr-TR" dirty="0" err="1" smtClean="0">
                <a:latin typeface="Courier New" pitchFamily="49" charset="0"/>
                <a:cs typeface="Courier New" pitchFamily="49" charset="0"/>
              </a:rPr>
              <a:t>void</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sub</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while</a:t>
            </a:r>
            <a:r>
              <a:rPr lang="tr-TR" dirty="0" smtClean="0">
                <a:latin typeface="Courier New" pitchFamily="49" charset="0"/>
                <a:cs typeface="Courier New" pitchFamily="49" charset="0"/>
              </a:rPr>
              <a:t> ( … ) {</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=1;</a:t>
            </a:r>
          </a:p>
          <a:p>
            <a:pPr lvl="2">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count</a:t>
            </a: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	}</a:t>
            </a:r>
          </a:p>
          <a:p>
            <a:pPr lvl="2">
              <a:buNone/>
            </a:pPr>
            <a:r>
              <a:rPr lang="tr-TR" dirty="0" smtClean="0">
                <a:latin typeface="Courier New" pitchFamily="49" charset="0"/>
                <a:cs typeface="Courier New" pitchFamily="49" charset="0"/>
              </a:rPr>
              <a:t>}</a:t>
            </a:r>
          </a:p>
          <a:p>
            <a:r>
              <a:rPr lang="tr-TR" dirty="0" smtClean="0"/>
              <a:t>C++ ve Ada bu tip erişilmez verilere kapsamı belirterek erişim imkanı sağlar.</a:t>
            </a:r>
          </a:p>
          <a:p>
            <a:r>
              <a:rPr lang="tr-TR" dirty="0" smtClean="0"/>
              <a:t>Ada’da: </a:t>
            </a:r>
            <a:r>
              <a:rPr lang="tr-TR" b="1" dirty="0" err="1" smtClean="0"/>
              <a:t>unit</a:t>
            </a:r>
            <a:r>
              <a:rPr lang="tr-TR" b="1" dirty="0" smtClean="0"/>
              <a:t>.name</a:t>
            </a:r>
          </a:p>
          <a:p>
            <a:r>
              <a:rPr lang="en-US" dirty="0" smtClean="0"/>
              <a:t>C++</a:t>
            </a:r>
            <a:r>
              <a:rPr lang="tr-TR" dirty="0" smtClean="0"/>
              <a:t>’da</a:t>
            </a:r>
            <a:r>
              <a:rPr lang="en-US" dirty="0" smtClean="0"/>
              <a:t>: </a:t>
            </a:r>
            <a:r>
              <a:rPr lang="en-US" b="1" dirty="0" err="1" smtClean="0"/>
              <a:t>class_name::name</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74</a:t>
            </a:fld>
            <a:endParaRPr lang="tr-T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0" y="484632"/>
            <a:ext cx="7772400" cy="352080"/>
          </a:xfrm>
        </p:spPr>
        <p:txBody>
          <a:bodyPr>
            <a:normAutofit fontScale="90000"/>
          </a:bodyPr>
          <a:lstStyle/>
          <a:p>
            <a:r>
              <a:rPr lang="tr-TR" sz="3600" dirty="0" smtClean="0"/>
              <a:t>5.8.1. Durağan Kapsam Bağlama </a:t>
            </a:r>
            <a:endParaRPr lang="tr-TR" sz="3600" dirty="0"/>
          </a:p>
        </p:txBody>
      </p:sp>
      <p:sp>
        <p:nvSpPr>
          <p:cNvPr id="4" name="3 İçerik Yer Tutucusu"/>
          <p:cNvSpPr>
            <a:spLocks noGrp="1"/>
          </p:cNvSpPr>
          <p:nvPr>
            <p:ph idx="1"/>
          </p:nvPr>
        </p:nvSpPr>
        <p:spPr>
          <a:xfrm>
            <a:off x="539552" y="1196752"/>
            <a:ext cx="7772400" cy="4050792"/>
          </a:xfrm>
        </p:spPr>
        <p:txBody>
          <a:bodyPr>
            <a:normAutofit lnSpcReduction="10000"/>
          </a:bodyPr>
          <a:lstStyle/>
          <a:p>
            <a:pPr>
              <a:buNone/>
            </a:pPr>
            <a:r>
              <a:rPr lang="tr-TR" dirty="0" smtClean="0">
                <a:solidFill>
                  <a:srgbClr val="FF0000"/>
                </a:solidFill>
              </a:rPr>
              <a:t>	Statik kapsam, örnekler</a:t>
            </a:r>
          </a:p>
          <a:p>
            <a:r>
              <a:rPr lang="tr-TR" dirty="0" smtClean="0"/>
              <a:t>C++ değişken tanımlarının fonksiyon içinde herhangi bir yerde yapılmasına izin verir. Fonksiyonun içinde ama bir blok içinde olmayan tanımlar, fonksiyon içinde tanımlandığı noktadan fonksiyonun sonuna kadar tanımlanmış sayılırlar.</a:t>
            </a:r>
          </a:p>
          <a:p>
            <a:r>
              <a:rPr lang="tr-TR" dirty="0" err="1" smtClean="0"/>
              <a:t>C’de</a:t>
            </a:r>
            <a:r>
              <a:rPr lang="tr-TR" dirty="0" smtClean="0"/>
              <a:t> benzer tanımların fonksiyon başında yapılması zorunludur.</a:t>
            </a:r>
          </a:p>
          <a:p>
            <a:r>
              <a:rPr lang="tr-TR" dirty="0" smtClean="0"/>
              <a:t>C++, Java ve C# “</a:t>
            </a:r>
            <a:r>
              <a:rPr lang="tr-TR" dirty="0" err="1" smtClean="0"/>
              <a:t>class”ları</a:t>
            </a:r>
            <a:r>
              <a:rPr lang="tr-TR" dirty="0" smtClean="0"/>
              <a:t> içinde tanımlanan değişkenler farklılıklar gösterir:</a:t>
            </a:r>
          </a:p>
          <a:p>
            <a:pPr lvl="1"/>
            <a:r>
              <a:rPr lang="tr-TR" dirty="0" smtClean="0"/>
              <a:t>Eğer herhangi bir metodun içinde tanımlanmadıysa, bütün </a:t>
            </a:r>
            <a:r>
              <a:rPr lang="tr-TR" dirty="0" err="1" smtClean="0"/>
              <a:t>class</a:t>
            </a:r>
            <a:r>
              <a:rPr lang="tr-TR" dirty="0" smtClean="0"/>
              <a:t> içinde tanımlıdır. “</a:t>
            </a:r>
            <a:r>
              <a:rPr lang="tr-TR" dirty="0" err="1" smtClean="0"/>
              <a:t>public”se</a:t>
            </a:r>
            <a:r>
              <a:rPr lang="tr-TR" dirty="0" smtClean="0"/>
              <a:t> dışarıdan da erişilebilir.</a:t>
            </a:r>
          </a:p>
          <a:p>
            <a:pPr lvl="1"/>
            <a:r>
              <a:rPr lang="tr-TR" dirty="0" smtClean="0"/>
              <a:t>Bir metot içinde tanımlandıysa, tanımlandığı bloktaki değerini kullanır.</a:t>
            </a:r>
          </a:p>
          <a:p>
            <a:pPr lvl="1"/>
            <a:r>
              <a:rPr lang="tr-TR" dirty="0" smtClean="0"/>
              <a:t>C#, C++ tipi göstericileri destekler. Ancak bunlar güvenliği bozduklarından bunları kullanan ‘metot’ların ‘</a:t>
            </a:r>
            <a:r>
              <a:rPr lang="tr-TR" dirty="0" err="1" smtClean="0"/>
              <a:t>unsafe</a:t>
            </a:r>
            <a:r>
              <a:rPr lang="tr-TR" dirty="0" smtClean="0"/>
              <a:t>’ olarak tanımlanması zorunludur</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75</a:t>
            </a:fld>
            <a:endParaRPr lang="tr-T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71406" y="423861"/>
            <a:ext cx="8935703" cy="5934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60358" y="214290"/>
            <a:ext cx="3048000" cy="3111500"/>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6" name="Freeform 4"/>
          <p:cNvSpPr>
            <a:spLocks/>
          </p:cNvSpPr>
          <p:nvPr/>
        </p:nvSpPr>
        <p:spPr bwMode="auto">
          <a:xfrm>
            <a:off x="357158" y="1433490"/>
            <a:ext cx="889000" cy="990600"/>
          </a:xfrm>
          <a:custGeom>
            <a:avLst/>
            <a:gdLst>
              <a:gd name="T0" fmla="*/ 560 w 560"/>
              <a:gd name="T1" fmla="*/ 624 h 624"/>
              <a:gd name="T2" fmla="*/ 32 w 560"/>
              <a:gd name="T3" fmla="*/ 192 h 624"/>
              <a:gd name="T4" fmla="*/ 368 w 560"/>
              <a:gd name="T5" fmla="*/ 0 h 624"/>
              <a:gd name="T6" fmla="*/ 0 60000 65536"/>
              <a:gd name="T7" fmla="*/ 0 60000 65536"/>
              <a:gd name="T8" fmla="*/ 0 60000 65536"/>
              <a:gd name="T9" fmla="*/ 0 w 560"/>
              <a:gd name="T10" fmla="*/ 0 h 624"/>
              <a:gd name="T11" fmla="*/ 560 w 560"/>
              <a:gd name="T12" fmla="*/ 624 h 624"/>
            </a:gdLst>
            <a:ahLst/>
            <a:cxnLst>
              <a:cxn ang="T6">
                <a:pos x="T0" y="T1"/>
              </a:cxn>
              <a:cxn ang="T7">
                <a:pos x="T2" y="T3"/>
              </a:cxn>
              <a:cxn ang="T8">
                <a:pos x="T4" y="T5"/>
              </a:cxn>
            </a:cxnLst>
            <a:rect l="T9" t="T10" r="T11" b="T12"/>
            <a:pathLst>
              <a:path w="560" h="624">
                <a:moveTo>
                  <a:pt x="560" y="624"/>
                </a:moveTo>
                <a:cubicBezTo>
                  <a:pt x="312" y="460"/>
                  <a:pt x="64" y="296"/>
                  <a:pt x="32" y="192"/>
                </a:cubicBezTo>
                <a:cubicBezTo>
                  <a:pt x="0" y="88"/>
                  <a:pt x="184" y="44"/>
                  <a:pt x="368" y="0"/>
                </a:cubicBezTo>
              </a:path>
            </a:pathLst>
          </a:custGeom>
          <a:noFill/>
          <a:ln w="2556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7" name="Freeform 5"/>
          <p:cNvSpPr>
            <a:spLocks/>
          </p:cNvSpPr>
          <p:nvPr/>
        </p:nvSpPr>
        <p:spPr bwMode="auto">
          <a:xfrm>
            <a:off x="2160558" y="1662090"/>
            <a:ext cx="304800" cy="838200"/>
          </a:xfrm>
          <a:custGeom>
            <a:avLst/>
            <a:gdLst>
              <a:gd name="T0" fmla="*/ 480 w 480"/>
              <a:gd name="T1" fmla="*/ 488 h 488"/>
              <a:gd name="T2" fmla="*/ 192 w 480"/>
              <a:gd name="T3" fmla="*/ 56 h 488"/>
              <a:gd name="T4" fmla="*/ 0 w 480"/>
              <a:gd name="T5" fmla="*/ 152 h 488"/>
              <a:gd name="T6" fmla="*/ 0 60000 65536"/>
              <a:gd name="T7" fmla="*/ 0 60000 65536"/>
              <a:gd name="T8" fmla="*/ 0 60000 65536"/>
              <a:gd name="T9" fmla="*/ 0 w 480"/>
              <a:gd name="T10" fmla="*/ 0 h 488"/>
              <a:gd name="T11" fmla="*/ 480 w 480"/>
              <a:gd name="T12" fmla="*/ 488 h 488"/>
            </a:gdLst>
            <a:ahLst/>
            <a:cxnLst>
              <a:cxn ang="T6">
                <a:pos x="T0" y="T1"/>
              </a:cxn>
              <a:cxn ang="T7">
                <a:pos x="T2" y="T3"/>
              </a:cxn>
              <a:cxn ang="T8">
                <a:pos x="T4" y="T5"/>
              </a:cxn>
            </a:cxnLst>
            <a:rect l="T9" t="T10" r="T11" b="T12"/>
            <a:pathLst>
              <a:path w="480" h="488">
                <a:moveTo>
                  <a:pt x="480" y="488"/>
                </a:moveTo>
                <a:cubicBezTo>
                  <a:pt x="376" y="300"/>
                  <a:pt x="272" y="112"/>
                  <a:pt x="192" y="56"/>
                </a:cubicBezTo>
                <a:cubicBezTo>
                  <a:pt x="112" y="0"/>
                  <a:pt x="56" y="76"/>
                  <a:pt x="0" y="152"/>
                </a:cubicBezTo>
              </a:path>
            </a:pathLst>
          </a:custGeom>
          <a:noFill/>
          <a:ln w="22320">
            <a:solidFill>
              <a:srgbClr val="FF0000"/>
            </a:solidFill>
            <a:round/>
            <a:headEnd/>
            <a:tailEnd type="triangle" w="med" len="med"/>
          </a:ln>
        </p:spPr>
        <p:txBody>
          <a:bodyPr wrap="none" anchor="ctr"/>
          <a:lstStyle/>
          <a:p>
            <a:endParaRPr lang="tr-TR">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15" name="Text Box 3"/>
          <p:cNvSpPr txBox="1">
            <a:spLocks noChangeArrowheads="1"/>
          </p:cNvSpPr>
          <p:nvPr/>
        </p:nvSpPr>
        <p:spPr bwMode="auto">
          <a:xfrm>
            <a:off x="3697317" y="3786190"/>
            <a:ext cx="3048000" cy="2563813"/>
          </a:xfrm>
          <a:prstGeom prst="rect">
            <a:avLst/>
          </a:prstGeom>
          <a:noFill/>
          <a:ln w="12600">
            <a:solidFill>
              <a:srgbClr val="000000"/>
            </a:solidFill>
            <a:miter lim="800000"/>
            <a:headEnd/>
            <a:tailEnd/>
          </a:ln>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1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int j;</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 /* 2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float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j = (int) i;</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urier New" charset="0"/>
              </a:rPr>
              <a:t>}</a:t>
            </a:r>
          </a:p>
        </p:txBody>
      </p:sp>
      <p:sp>
        <p:nvSpPr>
          <p:cNvPr id="16" name="Text Box 4"/>
          <p:cNvSpPr txBox="1">
            <a:spLocks noChangeArrowheads="1"/>
          </p:cNvSpPr>
          <p:nvPr/>
        </p:nvSpPr>
        <p:spPr bwMode="auto">
          <a:xfrm>
            <a:off x="7053292" y="4868865"/>
            <a:ext cx="1710703"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i </a:t>
            </a:r>
            <a:r>
              <a:rPr lang="en-GB" sz="2400" dirty="0" smtClean="0">
                <a:solidFill>
                  <a:srgbClr val="000000"/>
                </a:solidFill>
              </a:rPr>
              <a:t>scope 2</a:t>
            </a:r>
            <a:r>
              <a:rPr lang="tr-TR" sz="2400" dirty="0" smtClean="0">
                <a:solidFill>
                  <a:srgbClr val="000000"/>
                </a:solidFill>
              </a:rPr>
              <a:t>’de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7" name="Text Box 5"/>
          <p:cNvSpPr txBox="1">
            <a:spLocks noChangeArrowheads="1"/>
          </p:cNvSpPr>
          <p:nvPr/>
        </p:nvSpPr>
        <p:spPr bwMode="auto">
          <a:xfrm>
            <a:off x="1717705" y="5326065"/>
            <a:ext cx="171390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2’de </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serbest</a:t>
            </a:r>
            <a:endParaRPr lang="en-GB" sz="2400" dirty="0">
              <a:solidFill>
                <a:srgbClr val="000000"/>
              </a:solidFill>
            </a:endParaRPr>
          </a:p>
        </p:txBody>
      </p:sp>
      <p:sp>
        <p:nvSpPr>
          <p:cNvPr id="18" name="Text Box 6"/>
          <p:cNvSpPr txBox="1">
            <a:spLocks noChangeArrowheads="1"/>
          </p:cNvSpPr>
          <p:nvPr/>
        </p:nvSpPr>
        <p:spPr bwMode="auto">
          <a:xfrm>
            <a:off x="1643092" y="4030665"/>
            <a:ext cx="1644979" cy="833178"/>
          </a:xfrm>
          <a:prstGeom prst="rect">
            <a:avLst/>
          </a:prstGeom>
          <a:noFill/>
          <a:ln w="9525">
            <a:noFill/>
            <a:round/>
            <a:headEnd/>
            <a:tailEnd/>
          </a:ln>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j </a:t>
            </a:r>
            <a:r>
              <a:rPr lang="en-GB" sz="2400" dirty="0" smtClean="0">
                <a:solidFill>
                  <a:srgbClr val="000000"/>
                </a:solidFill>
              </a:rPr>
              <a:t>scope </a:t>
            </a:r>
            <a:r>
              <a:rPr lang="tr-TR" sz="2400" dirty="0" smtClean="0">
                <a:solidFill>
                  <a:srgbClr val="000000"/>
                </a:solidFill>
              </a:rPr>
              <a:t>1’de</a:t>
            </a:r>
          </a:p>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tr-TR" sz="2400" dirty="0" smtClean="0">
                <a:solidFill>
                  <a:srgbClr val="000000"/>
                </a:solidFill>
              </a:rPr>
              <a:t>sınırlı</a:t>
            </a:r>
            <a:endParaRPr lang="en-GB" sz="2400" dirty="0">
              <a:solidFill>
                <a:srgbClr val="000000"/>
              </a:solidFill>
            </a:endParaRPr>
          </a:p>
        </p:txBody>
      </p:sp>
      <p:sp>
        <p:nvSpPr>
          <p:cNvPr id="19" name="Line 7"/>
          <p:cNvSpPr>
            <a:spLocks noChangeShapeType="1"/>
          </p:cNvSpPr>
          <p:nvPr/>
        </p:nvSpPr>
        <p:spPr bwMode="auto">
          <a:xfrm flipH="1" flipV="1">
            <a:off x="5516592" y="4995865"/>
            <a:ext cx="1466850" cy="171450"/>
          </a:xfrm>
          <a:prstGeom prst="line">
            <a:avLst/>
          </a:prstGeom>
          <a:noFill/>
          <a:ln w="38160">
            <a:solidFill>
              <a:srgbClr val="FF0000"/>
            </a:solidFill>
            <a:miter lim="800000"/>
            <a:headEnd/>
            <a:tailEnd type="triangle" w="med" len="med"/>
          </a:ln>
        </p:spPr>
        <p:txBody>
          <a:bodyPr/>
          <a:lstStyle/>
          <a:p>
            <a:endParaRPr lang="tr-TR"/>
          </a:p>
        </p:txBody>
      </p:sp>
      <p:sp>
        <p:nvSpPr>
          <p:cNvPr id="20" name="Line 8"/>
          <p:cNvSpPr>
            <a:spLocks noChangeShapeType="1"/>
          </p:cNvSpPr>
          <p:nvPr/>
        </p:nvSpPr>
        <p:spPr bwMode="auto">
          <a:xfrm flipV="1">
            <a:off x="3163917" y="5605465"/>
            <a:ext cx="1066800" cy="171450"/>
          </a:xfrm>
          <a:prstGeom prst="line">
            <a:avLst/>
          </a:prstGeom>
          <a:noFill/>
          <a:ln w="38160">
            <a:solidFill>
              <a:srgbClr val="FF0000"/>
            </a:solidFill>
            <a:miter lim="800000"/>
            <a:headEnd/>
            <a:tailEnd type="triangle" w="med" len="med"/>
          </a:ln>
        </p:spPr>
        <p:txBody>
          <a:bodyPr/>
          <a:lstStyle/>
          <a:p>
            <a:endParaRPr lang="tr-TR"/>
          </a:p>
        </p:txBody>
      </p:sp>
      <p:sp>
        <p:nvSpPr>
          <p:cNvPr id="21" name="Line 9"/>
          <p:cNvSpPr>
            <a:spLocks noChangeShapeType="1"/>
          </p:cNvSpPr>
          <p:nvPr/>
        </p:nvSpPr>
        <p:spPr bwMode="auto">
          <a:xfrm flipV="1">
            <a:off x="3240117" y="4310065"/>
            <a:ext cx="762000" cy="247650"/>
          </a:xfrm>
          <a:prstGeom prst="line">
            <a:avLst/>
          </a:prstGeom>
          <a:noFill/>
          <a:ln w="38160">
            <a:solidFill>
              <a:srgbClr val="FF0000"/>
            </a:solidFill>
            <a:miter lim="800000"/>
            <a:headEnd/>
            <a:tailEnd type="triangle" w="med" len="med"/>
          </a:ln>
        </p:spPr>
        <p:txBody>
          <a:bodyP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9" grpId="0" animBg="1"/>
      <p:bldP spid="20" grpId="0" animBg="1"/>
      <p:bldP spid="2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6" name="İçerik Yer Tutucusu 5"/>
          <p:cNvSpPr>
            <a:spLocks noGrp="1"/>
          </p:cNvSpPr>
          <p:nvPr>
            <p:ph idx="1"/>
          </p:nvPr>
        </p:nvSpPr>
        <p:spPr/>
        <p:txBody>
          <a:bodyPr>
            <a:normAutofit fontScale="77500" lnSpcReduction="20000"/>
          </a:bodyPr>
          <a:lstStyle/>
          <a:p>
            <a:r>
              <a:rPr lang="tr-TR" sz="3600" b="1" dirty="0" smtClean="0"/>
              <a:t>Durağan </a:t>
            </a:r>
            <a:r>
              <a:rPr lang="tr-TR" sz="3600" b="1" dirty="0"/>
              <a:t>Kapsam Bağlamadaki </a:t>
            </a:r>
            <a:r>
              <a:rPr lang="tr-TR" sz="3600" b="1" dirty="0" smtClean="0"/>
              <a:t>Sorunlar</a:t>
            </a:r>
          </a:p>
          <a:p>
            <a:endParaRPr lang="tr-TR" sz="3600" b="1" dirty="0" smtClean="0"/>
          </a:p>
          <a:p>
            <a:pPr lvl="1"/>
            <a:r>
              <a:rPr lang="tr-TR" sz="3300" dirty="0" smtClean="0"/>
              <a:t>Blok </a:t>
            </a:r>
            <a:r>
              <a:rPr lang="tr-TR" sz="3300" dirty="0"/>
              <a:t>yapısı, bir altprogramın ayrıştırılması için kolay ve etkin bir yoldur. Ancak durağan kapsam bağlamada, altprogramların yuvalanması sonucu gereğinden fazla genel değişken kullanımı olabilir</a:t>
            </a:r>
            <a:r>
              <a:rPr lang="tr-TR" sz="3300" dirty="0" smtClean="0"/>
              <a:t>.</a:t>
            </a:r>
          </a:p>
          <a:p>
            <a:pPr lvl="1"/>
            <a:endParaRPr lang="tr-TR" sz="3300" dirty="0"/>
          </a:p>
          <a:p>
            <a:pPr lvl="1"/>
            <a:r>
              <a:rPr lang="tr-TR" sz="3300" dirty="0"/>
              <a:t>Bir programda genel olarak tanımlanan değişkenler, gerekli olup olmamasına bakılmadan, tüm altprogramlara görünür olacakları için güvenilirliği azaltırlar</a:t>
            </a:r>
            <a:r>
              <a:rPr lang="tr-TR" sz="3300" dirty="0" smtClean="0"/>
              <a:t>.</a:t>
            </a:r>
            <a:endParaRPr lang="tr-TR" sz="33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78</a:t>
            </a:fld>
            <a:endParaRPr lang="tr-TR"/>
          </a:p>
        </p:txBody>
      </p:sp>
    </p:spTree>
    <p:extLst>
      <p:ext uri="{BB962C8B-B14F-4D97-AF65-F5344CB8AC3E}">
        <p14:creationId xmlns:p14="http://schemas.microsoft.com/office/powerpoint/2010/main" val="25662765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1"/>
          <p:cNvSpPr>
            <a:spLocks noGrp="1"/>
          </p:cNvSpPr>
          <p:nvPr>
            <p:ph type="title"/>
          </p:nvPr>
        </p:nvSpPr>
        <p:spPr/>
        <p:txBody>
          <a:bodyPr>
            <a:noAutofit/>
          </a:bodyPr>
          <a:lstStyle/>
          <a:p>
            <a:r>
              <a:rPr lang="tr-TR" sz="3200" dirty="0" smtClean="0"/>
              <a:t>5.8.1</a:t>
            </a:r>
            <a:r>
              <a:rPr lang="tr-TR" sz="3200" dirty="0"/>
              <a:t>. Durağan Kapsam Bağlama </a:t>
            </a:r>
          </a:p>
        </p:txBody>
      </p:sp>
      <p:sp>
        <p:nvSpPr>
          <p:cNvPr id="50179" name="Rectangle 3"/>
          <p:cNvSpPr>
            <a:spLocks noGrp="1" noChangeArrowheads="1"/>
          </p:cNvSpPr>
          <p:nvPr>
            <p:ph idx="1"/>
          </p:nvPr>
        </p:nvSpPr>
        <p:spPr>
          <a:xfrm>
            <a:off x="612648" y="1600200"/>
            <a:ext cx="8388508" cy="4972072"/>
          </a:xfrm>
        </p:spPr>
        <p:txBody>
          <a:bodyPr>
            <a:normAutofit/>
          </a:bodyPr>
          <a:lstStyle/>
          <a:p>
            <a:r>
              <a:rPr lang="tr-TR" sz="2300" b="1" dirty="0" smtClean="0"/>
              <a:t>Durağan Kapsam Bağlama Değerlendirmesi</a:t>
            </a:r>
            <a:endParaRPr lang="en-US" sz="2300" b="1" dirty="0" smtClean="0"/>
          </a:p>
          <a:p>
            <a:pPr eaLnBrk="1" hangingPunct="1"/>
            <a:r>
              <a:rPr lang="tr-TR" sz="2300" dirty="0" smtClean="0"/>
              <a:t>Örnek:</a:t>
            </a:r>
          </a:p>
          <a:p>
            <a:pPr eaLnBrk="1" hangingPunct="1"/>
            <a:r>
              <a:rPr lang="tr-TR" sz="2300" dirty="0" smtClean="0"/>
              <a:t>                  </a:t>
            </a:r>
            <a:r>
              <a:rPr lang="tr-TR" sz="2300" dirty="0" smtClean="0"/>
              <a:t>	</a:t>
            </a:r>
            <a:r>
              <a:rPr lang="tr-TR" sz="2300" dirty="0" smtClean="0"/>
              <a:t>     </a:t>
            </a:r>
            <a:r>
              <a:rPr lang="en-US" sz="2300" dirty="0" smtClean="0"/>
              <a:t>MAIN</a:t>
            </a:r>
            <a:r>
              <a:rPr lang="tr-TR" sz="2300" dirty="0" smtClean="0"/>
              <a:t>,</a:t>
            </a:r>
            <a:r>
              <a:rPr lang="en-US" sz="2300" dirty="0" smtClean="0"/>
              <a:t> A </a:t>
            </a:r>
            <a:r>
              <a:rPr lang="en-US" sz="2300" dirty="0" err="1" smtClean="0"/>
              <a:t>ve</a:t>
            </a:r>
            <a:r>
              <a:rPr lang="en-US" sz="2300" dirty="0" smtClean="0"/>
              <a:t> B</a:t>
            </a:r>
            <a:r>
              <a:rPr lang="tr-TR" sz="2300" dirty="0" smtClean="0"/>
              <a:t> </a:t>
            </a:r>
            <a:r>
              <a:rPr lang="tr-TR" sz="2300" dirty="0" err="1" smtClean="0"/>
              <a:t>yi</a:t>
            </a:r>
            <a:r>
              <a:rPr lang="tr-TR" sz="2300" dirty="0" smtClean="0"/>
              <a:t> çağırır</a:t>
            </a:r>
            <a:endParaRPr lang="en-US" sz="2300" dirty="0" smtClean="0"/>
          </a:p>
          <a:p>
            <a:pPr eaLnBrk="1" hangingPunct="1">
              <a:buFontTx/>
              <a:buNone/>
            </a:pPr>
            <a:r>
              <a:rPr lang="en-US" sz="2300" dirty="0" smtClean="0"/>
              <a:t>                            </a:t>
            </a:r>
            <a:r>
              <a:rPr lang="tr-TR" sz="2300" dirty="0" smtClean="0"/>
              <a:t>      </a:t>
            </a:r>
            <a:r>
              <a:rPr lang="en-US" sz="2300" dirty="0" smtClean="0"/>
              <a:t>A</a:t>
            </a:r>
            <a:r>
              <a:rPr lang="tr-TR" sz="2300" dirty="0" smtClean="0"/>
              <a:t>,</a:t>
            </a:r>
            <a:r>
              <a:rPr lang="en-US" sz="2300" dirty="0" smtClean="0"/>
              <a:t> C </a:t>
            </a:r>
            <a:r>
              <a:rPr lang="en-US" sz="2300" dirty="0" err="1" smtClean="0"/>
              <a:t>ve</a:t>
            </a:r>
            <a:r>
              <a:rPr lang="en-US" sz="2300" dirty="0" smtClean="0"/>
              <a:t> D</a:t>
            </a:r>
            <a:r>
              <a:rPr lang="tr-TR" sz="2300" dirty="0" smtClean="0"/>
              <a:t> </a:t>
            </a:r>
            <a:r>
              <a:rPr lang="tr-TR" sz="2300" dirty="0" err="1" smtClean="0"/>
              <a:t>yi</a:t>
            </a:r>
            <a:r>
              <a:rPr lang="tr-TR" sz="2300" dirty="0" smtClean="0"/>
              <a:t> çağırır</a:t>
            </a:r>
            <a:endParaRPr lang="en-US" sz="2300" dirty="0" smtClean="0"/>
          </a:p>
          <a:p>
            <a:pPr eaLnBrk="1" hangingPunct="1">
              <a:buFontTx/>
              <a:buNone/>
            </a:pPr>
            <a:r>
              <a:rPr lang="en-US" sz="2300" dirty="0" smtClean="0"/>
              <a:t>                            </a:t>
            </a:r>
            <a:r>
              <a:rPr lang="tr-TR" sz="2300" dirty="0" smtClean="0"/>
              <a:t>      </a:t>
            </a:r>
            <a:r>
              <a:rPr lang="en-US" sz="2300" dirty="0" smtClean="0"/>
              <a:t>B</a:t>
            </a:r>
            <a:r>
              <a:rPr lang="tr-TR" sz="2300" dirty="0" smtClean="0"/>
              <a:t>,</a:t>
            </a:r>
            <a:r>
              <a:rPr lang="en-US" sz="2300" dirty="0" smtClean="0"/>
              <a:t> A </a:t>
            </a:r>
            <a:r>
              <a:rPr lang="tr-TR" sz="2300" dirty="0" smtClean="0"/>
              <a:t>ve</a:t>
            </a:r>
            <a:r>
              <a:rPr lang="en-US" sz="2300" dirty="0" smtClean="0"/>
              <a:t> E</a:t>
            </a:r>
            <a:r>
              <a:rPr lang="tr-TR" sz="2300" dirty="0" smtClean="0"/>
              <a:t> </a:t>
            </a:r>
            <a:r>
              <a:rPr lang="tr-TR" sz="2300" dirty="0" err="1" smtClean="0"/>
              <a:t>yi</a:t>
            </a:r>
            <a:r>
              <a:rPr lang="tr-TR" sz="2300" dirty="0" smtClean="0"/>
              <a:t> çağırır</a:t>
            </a:r>
            <a:endParaRPr lang="en-US" sz="2300" dirty="0" smtClean="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79</a:t>
            </a:fld>
            <a:endParaRPr lang="tr-TR"/>
          </a:p>
        </p:txBody>
      </p:sp>
      <p:grpSp>
        <p:nvGrpSpPr>
          <p:cNvPr id="7" name="Grup 6"/>
          <p:cNvGrpSpPr/>
          <p:nvPr/>
        </p:nvGrpSpPr>
        <p:grpSpPr>
          <a:xfrm>
            <a:off x="1187624" y="3789041"/>
            <a:ext cx="5688632" cy="2592288"/>
            <a:chOff x="1571604" y="3446483"/>
            <a:chExt cx="6267450" cy="2982913"/>
          </a:xfrm>
        </p:grpSpPr>
        <p:sp>
          <p:nvSpPr>
            <p:cNvPr id="8" name="Line 3"/>
            <p:cNvSpPr>
              <a:spLocks noChangeShapeType="1"/>
            </p:cNvSpPr>
            <p:nvPr/>
          </p:nvSpPr>
          <p:spPr bwMode="auto">
            <a:xfrm>
              <a:off x="2632054" y="3616346"/>
              <a:ext cx="0" cy="2806700"/>
            </a:xfrm>
            <a:prstGeom prst="line">
              <a:avLst/>
            </a:prstGeom>
            <a:noFill/>
            <a:ln w="12700">
              <a:solidFill>
                <a:schemeClr val="tx1"/>
              </a:solidFill>
              <a:round/>
              <a:headEnd/>
              <a:tailEnd/>
            </a:ln>
          </p:spPr>
          <p:txBody>
            <a:bodyPr wrap="none" anchor="ctr"/>
            <a:lstStyle/>
            <a:p>
              <a:endParaRPr lang="tr-TR"/>
            </a:p>
          </p:txBody>
        </p:sp>
        <p:sp>
          <p:nvSpPr>
            <p:cNvPr id="9" name="Line 5"/>
            <p:cNvSpPr>
              <a:spLocks noChangeShapeType="1"/>
            </p:cNvSpPr>
            <p:nvPr/>
          </p:nvSpPr>
          <p:spPr bwMode="auto">
            <a:xfrm>
              <a:off x="3095604" y="3838596"/>
              <a:ext cx="139700" cy="0"/>
            </a:xfrm>
            <a:prstGeom prst="line">
              <a:avLst/>
            </a:prstGeom>
            <a:noFill/>
            <a:ln w="12700">
              <a:solidFill>
                <a:schemeClr val="tx1"/>
              </a:solidFill>
              <a:round/>
              <a:headEnd/>
              <a:tailEnd/>
            </a:ln>
          </p:spPr>
          <p:txBody>
            <a:bodyPr wrap="none" anchor="ctr"/>
            <a:lstStyle/>
            <a:p>
              <a:endParaRPr lang="tr-TR"/>
            </a:p>
          </p:txBody>
        </p:sp>
        <p:sp>
          <p:nvSpPr>
            <p:cNvPr id="10" name="Line 6"/>
            <p:cNvSpPr>
              <a:spLocks noChangeShapeType="1"/>
            </p:cNvSpPr>
            <p:nvPr/>
          </p:nvSpPr>
          <p:spPr bwMode="auto">
            <a:xfrm>
              <a:off x="2638404" y="6429396"/>
              <a:ext cx="292100" cy="0"/>
            </a:xfrm>
            <a:prstGeom prst="line">
              <a:avLst/>
            </a:prstGeom>
            <a:noFill/>
            <a:ln w="12700">
              <a:solidFill>
                <a:schemeClr val="tx1"/>
              </a:solidFill>
              <a:round/>
              <a:headEnd/>
              <a:tailEnd/>
            </a:ln>
          </p:spPr>
          <p:txBody>
            <a:bodyPr wrap="none" anchor="ctr"/>
            <a:lstStyle/>
            <a:p>
              <a:endParaRPr lang="tr-TR"/>
            </a:p>
          </p:txBody>
        </p:sp>
        <p:sp>
          <p:nvSpPr>
            <p:cNvPr id="11" name="Rectangle 7"/>
            <p:cNvSpPr>
              <a:spLocks noChangeArrowheads="1"/>
            </p:cNvSpPr>
            <p:nvPr/>
          </p:nvSpPr>
          <p:spPr bwMode="auto">
            <a:xfrm>
              <a:off x="6480154" y="3446483"/>
              <a:ext cx="80645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12" name="Line 9"/>
            <p:cNvSpPr>
              <a:spLocks noChangeShapeType="1"/>
            </p:cNvSpPr>
            <p:nvPr/>
          </p:nvSpPr>
          <p:spPr bwMode="auto">
            <a:xfrm flipH="1">
              <a:off x="5683229" y="3751283"/>
              <a:ext cx="1069975" cy="538163"/>
            </a:xfrm>
            <a:prstGeom prst="line">
              <a:avLst/>
            </a:prstGeom>
            <a:noFill/>
            <a:ln w="12700">
              <a:solidFill>
                <a:schemeClr val="tx1"/>
              </a:solidFill>
              <a:round/>
              <a:headEnd/>
              <a:tailEnd/>
            </a:ln>
          </p:spPr>
          <p:txBody>
            <a:bodyPr wrap="none" anchor="ctr"/>
            <a:lstStyle/>
            <a:p>
              <a:endParaRPr lang="tr-TR"/>
            </a:p>
          </p:txBody>
        </p:sp>
        <p:sp>
          <p:nvSpPr>
            <p:cNvPr id="13" name="Line 10"/>
            <p:cNvSpPr>
              <a:spLocks noChangeShapeType="1"/>
            </p:cNvSpPr>
            <p:nvPr/>
          </p:nvSpPr>
          <p:spPr bwMode="auto">
            <a:xfrm>
              <a:off x="6838929" y="3768746"/>
              <a:ext cx="749300" cy="520700"/>
            </a:xfrm>
            <a:prstGeom prst="line">
              <a:avLst/>
            </a:prstGeom>
            <a:noFill/>
            <a:ln w="12700">
              <a:solidFill>
                <a:schemeClr val="tx1"/>
              </a:solidFill>
              <a:round/>
              <a:headEnd/>
              <a:tailEnd/>
            </a:ln>
          </p:spPr>
          <p:txBody>
            <a:bodyPr wrap="none" anchor="ctr"/>
            <a:lstStyle/>
            <a:p>
              <a:endParaRPr lang="tr-TR"/>
            </a:p>
          </p:txBody>
        </p:sp>
        <p:sp>
          <p:nvSpPr>
            <p:cNvPr id="14" name="Line 11"/>
            <p:cNvSpPr>
              <a:spLocks noChangeShapeType="1"/>
            </p:cNvSpPr>
            <p:nvPr/>
          </p:nvSpPr>
          <p:spPr bwMode="auto">
            <a:xfrm>
              <a:off x="3089254" y="3844946"/>
              <a:ext cx="0" cy="1358900"/>
            </a:xfrm>
            <a:prstGeom prst="line">
              <a:avLst/>
            </a:prstGeom>
            <a:noFill/>
            <a:ln w="12700">
              <a:solidFill>
                <a:schemeClr val="tx1"/>
              </a:solidFill>
              <a:round/>
              <a:headEnd/>
              <a:tailEnd/>
            </a:ln>
          </p:spPr>
          <p:txBody>
            <a:bodyPr wrap="none" anchor="ctr"/>
            <a:lstStyle/>
            <a:p>
              <a:endParaRPr lang="tr-TR"/>
            </a:p>
          </p:txBody>
        </p:sp>
        <p:sp>
          <p:nvSpPr>
            <p:cNvPr id="15" name="Line 12"/>
            <p:cNvSpPr>
              <a:spLocks noChangeShapeType="1"/>
            </p:cNvSpPr>
            <p:nvPr/>
          </p:nvSpPr>
          <p:spPr bwMode="auto">
            <a:xfrm>
              <a:off x="3095604" y="5210196"/>
              <a:ext cx="215900" cy="0"/>
            </a:xfrm>
            <a:prstGeom prst="line">
              <a:avLst/>
            </a:prstGeom>
            <a:noFill/>
            <a:ln w="12700">
              <a:solidFill>
                <a:schemeClr val="tx1"/>
              </a:solidFill>
              <a:round/>
              <a:headEnd/>
              <a:tailEnd/>
            </a:ln>
          </p:spPr>
          <p:txBody>
            <a:bodyPr wrap="none" anchor="ctr"/>
            <a:lstStyle/>
            <a:p>
              <a:endParaRPr lang="tr-TR"/>
            </a:p>
          </p:txBody>
        </p:sp>
        <p:sp>
          <p:nvSpPr>
            <p:cNvPr id="16" name="Line 13"/>
            <p:cNvSpPr>
              <a:spLocks noChangeShapeType="1"/>
            </p:cNvSpPr>
            <p:nvPr/>
          </p:nvSpPr>
          <p:spPr bwMode="auto">
            <a:xfrm flipH="1">
              <a:off x="3463904" y="4371996"/>
              <a:ext cx="165100" cy="0"/>
            </a:xfrm>
            <a:prstGeom prst="line">
              <a:avLst/>
            </a:prstGeom>
            <a:noFill/>
            <a:ln w="12700">
              <a:solidFill>
                <a:schemeClr val="tx1"/>
              </a:solidFill>
              <a:round/>
              <a:headEnd/>
              <a:tailEnd/>
            </a:ln>
          </p:spPr>
          <p:txBody>
            <a:bodyPr wrap="none" anchor="ctr"/>
            <a:lstStyle/>
            <a:p>
              <a:endParaRPr lang="tr-TR"/>
            </a:p>
          </p:txBody>
        </p:sp>
        <p:sp>
          <p:nvSpPr>
            <p:cNvPr id="17" name="Line 14"/>
            <p:cNvSpPr>
              <a:spLocks noChangeShapeType="1"/>
            </p:cNvSpPr>
            <p:nvPr/>
          </p:nvSpPr>
          <p:spPr bwMode="auto">
            <a:xfrm>
              <a:off x="3470254" y="4378346"/>
              <a:ext cx="0" cy="292100"/>
            </a:xfrm>
            <a:prstGeom prst="line">
              <a:avLst/>
            </a:prstGeom>
            <a:noFill/>
            <a:ln w="12700">
              <a:solidFill>
                <a:schemeClr val="tx1"/>
              </a:solidFill>
              <a:round/>
              <a:headEnd/>
              <a:tailEnd/>
            </a:ln>
          </p:spPr>
          <p:txBody>
            <a:bodyPr wrap="none" anchor="ctr"/>
            <a:lstStyle/>
            <a:p>
              <a:endParaRPr lang="tr-TR"/>
            </a:p>
          </p:txBody>
        </p:sp>
        <p:sp>
          <p:nvSpPr>
            <p:cNvPr id="18" name="Line 15"/>
            <p:cNvSpPr>
              <a:spLocks noChangeShapeType="1"/>
            </p:cNvSpPr>
            <p:nvPr/>
          </p:nvSpPr>
          <p:spPr bwMode="auto">
            <a:xfrm>
              <a:off x="3476604" y="4676796"/>
              <a:ext cx="139700" cy="0"/>
            </a:xfrm>
            <a:prstGeom prst="line">
              <a:avLst/>
            </a:prstGeom>
            <a:noFill/>
            <a:ln w="12700">
              <a:solidFill>
                <a:schemeClr val="tx1"/>
              </a:solidFill>
              <a:round/>
              <a:headEnd/>
              <a:tailEnd/>
            </a:ln>
          </p:spPr>
          <p:txBody>
            <a:bodyPr wrap="none" anchor="ctr"/>
            <a:lstStyle/>
            <a:p>
              <a:endParaRPr lang="tr-TR"/>
            </a:p>
          </p:txBody>
        </p:sp>
        <p:sp>
          <p:nvSpPr>
            <p:cNvPr id="19" name="Line 16"/>
            <p:cNvSpPr>
              <a:spLocks noChangeShapeType="1"/>
            </p:cNvSpPr>
            <p:nvPr/>
          </p:nvSpPr>
          <p:spPr bwMode="auto">
            <a:xfrm flipH="1">
              <a:off x="3463904" y="4905396"/>
              <a:ext cx="158750" cy="0"/>
            </a:xfrm>
            <a:prstGeom prst="line">
              <a:avLst/>
            </a:prstGeom>
            <a:noFill/>
            <a:ln w="12700">
              <a:solidFill>
                <a:schemeClr val="tx1"/>
              </a:solidFill>
              <a:round/>
              <a:headEnd/>
              <a:tailEnd/>
            </a:ln>
          </p:spPr>
          <p:txBody>
            <a:bodyPr wrap="none" anchor="ctr"/>
            <a:lstStyle/>
            <a:p>
              <a:endParaRPr lang="tr-TR"/>
            </a:p>
          </p:txBody>
        </p:sp>
        <p:sp>
          <p:nvSpPr>
            <p:cNvPr id="20" name="Line 17"/>
            <p:cNvSpPr>
              <a:spLocks noChangeShapeType="1"/>
            </p:cNvSpPr>
            <p:nvPr/>
          </p:nvSpPr>
          <p:spPr bwMode="auto">
            <a:xfrm>
              <a:off x="3470254" y="4911746"/>
              <a:ext cx="0" cy="215900"/>
            </a:xfrm>
            <a:prstGeom prst="line">
              <a:avLst/>
            </a:prstGeom>
            <a:noFill/>
            <a:ln w="12700">
              <a:solidFill>
                <a:schemeClr val="tx1"/>
              </a:solidFill>
              <a:round/>
              <a:headEnd/>
              <a:tailEnd/>
            </a:ln>
          </p:spPr>
          <p:txBody>
            <a:bodyPr wrap="none" anchor="ctr"/>
            <a:lstStyle/>
            <a:p>
              <a:endParaRPr lang="tr-TR"/>
            </a:p>
          </p:txBody>
        </p:sp>
        <p:sp>
          <p:nvSpPr>
            <p:cNvPr id="21" name="Line 18"/>
            <p:cNvSpPr>
              <a:spLocks noChangeShapeType="1"/>
            </p:cNvSpPr>
            <p:nvPr/>
          </p:nvSpPr>
          <p:spPr bwMode="auto">
            <a:xfrm>
              <a:off x="3476604" y="5133996"/>
              <a:ext cx="139700" cy="0"/>
            </a:xfrm>
            <a:prstGeom prst="line">
              <a:avLst/>
            </a:prstGeom>
            <a:noFill/>
            <a:ln w="12700">
              <a:solidFill>
                <a:schemeClr val="tx1"/>
              </a:solidFill>
              <a:round/>
              <a:headEnd/>
              <a:tailEnd/>
            </a:ln>
          </p:spPr>
          <p:txBody>
            <a:bodyPr wrap="none" anchor="ctr"/>
            <a:lstStyle/>
            <a:p>
              <a:endParaRPr lang="tr-TR"/>
            </a:p>
          </p:txBody>
        </p:sp>
        <p:sp>
          <p:nvSpPr>
            <p:cNvPr id="22" name="Line 19"/>
            <p:cNvSpPr>
              <a:spLocks noChangeShapeType="1"/>
            </p:cNvSpPr>
            <p:nvPr/>
          </p:nvSpPr>
          <p:spPr bwMode="auto">
            <a:xfrm flipH="1">
              <a:off x="3082904" y="5514996"/>
              <a:ext cx="88900" cy="0"/>
            </a:xfrm>
            <a:prstGeom prst="line">
              <a:avLst/>
            </a:prstGeom>
            <a:noFill/>
            <a:ln w="12700">
              <a:solidFill>
                <a:schemeClr val="tx1"/>
              </a:solidFill>
              <a:round/>
              <a:headEnd/>
              <a:tailEnd/>
            </a:ln>
          </p:spPr>
          <p:txBody>
            <a:bodyPr wrap="none" anchor="ctr"/>
            <a:lstStyle/>
            <a:p>
              <a:endParaRPr lang="tr-TR"/>
            </a:p>
          </p:txBody>
        </p:sp>
        <p:sp>
          <p:nvSpPr>
            <p:cNvPr id="23" name="Line 20"/>
            <p:cNvSpPr>
              <a:spLocks noChangeShapeType="1"/>
            </p:cNvSpPr>
            <p:nvPr/>
          </p:nvSpPr>
          <p:spPr bwMode="auto">
            <a:xfrm>
              <a:off x="3089254" y="5521346"/>
              <a:ext cx="0" cy="825500"/>
            </a:xfrm>
            <a:prstGeom prst="line">
              <a:avLst/>
            </a:prstGeom>
            <a:noFill/>
            <a:ln w="12700">
              <a:solidFill>
                <a:schemeClr val="tx1"/>
              </a:solidFill>
              <a:round/>
              <a:headEnd/>
              <a:tailEnd/>
            </a:ln>
          </p:spPr>
          <p:txBody>
            <a:bodyPr wrap="none" anchor="ctr"/>
            <a:lstStyle/>
            <a:p>
              <a:endParaRPr lang="tr-TR"/>
            </a:p>
          </p:txBody>
        </p:sp>
        <p:sp>
          <p:nvSpPr>
            <p:cNvPr id="24" name="Line 21"/>
            <p:cNvSpPr>
              <a:spLocks noChangeShapeType="1"/>
            </p:cNvSpPr>
            <p:nvPr/>
          </p:nvSpPr>
          <p:spPr bwMode="auto">
            <a:xfrm>
              <a:off x="3095604" y="6353196"/>
              <a:ext cx="139700" cy="0"/>
            </a:xfrm>
            <a:prstGeom prst="line">
              <a:avLst/>
            </a:prstGeom>
            <a:noFill/>
            <a:ln w="12700">
              <a:solidFill>
                <a:schemeClr val="tx1"/>
              </a:solidFill>
              <a:round/>
              <a:headEnd/>
              <a:tailEnd/>
            </a:ln>
          </p:spPr>
          <p:txBody>
            <a:bodyPr wrap="none" anchor="ctr"/>
            <a:lstStyle/>
            <a:p>
              <a:endParaRPr lang="tr-TR"/>
            </a:p>
          </p:txBody>
        </p:sp>
        <p:sp>
          <p:nvSpPr>
            <p:cNvPr id="25" name="Line 22"/>
            <p:cNvSpPr>
              <a:spLocks noChangeShapeType="1"/>
            </p:cNvSpPr>
            <p:nvPr/>
          </p:nvSpPr>
          <p:spPr bwMode="auto">
            <a:xfrm flipH="1">
              <a:off x="3463904" y="6048396"/>
              <a:ext cx="88900" cy="0"/>
            </a:xfrm>
            <a:prstGeom prst="line">
              <a:avLst/>
            </a:prstGeom>
            <a:noFill/>
            <a:ln w="12700">
              <a:solidFill>
                <a:schemeClr val="tx1"/>
              </a:solidFill>
              <a:round/>
              <a:headEnd/>
              <a:tailEnd/>
            </a:ln>
          </p:spPr>
          <p:txBody>
            <a:bodyPr wrap="none" anchor="ctr"/>
            <a:lstStyle/>
            <a:p>
              <a:endParaRPr lang="tr-TR"/>
            </a:p>
          </p:txBody>
        </p:sp>
        <p:sp>
          <p:nvSpPr>
            <p:cNvPr id="26" name="Line 23"/>
            <p:cNvSpPr>
              <a:spLocks noChangeShapeType="1"/>
            </p:cNvSpPr>
            <p:nvPr/>
          </p:nvSpPr>
          <p:spPr bwMode="auto">
            <a:xfrm>
              <a:off x="3470254" y="6054746"/>
              <a:ext cx="0" cy="215900"/>
            </a:xfrm>
            <a:prstGeom prst="line">
              <a:avLst/>
            </a:prstGeom>
            <a:noFill/>
            <a:ln w="12700">
              <a:solidFill>
                <a:schemeClr val="tx1"/>
              </a:solidFill>
              <a:round/>
              <a:headEnd/>
              <a:tailEnd/>
            </a:ln>
          </p:spPr>
          <p:txBody>
            <a:bodyPr wrap="none" anchor="ctr"/>
            <a:lstStyle/>
            <a:p>
              <a:endParaRPr lang="tr-TR"/>
            </a:p>
          </p:txBody>
        </p:sp>
        <p:sp>
          <p:nvSpPr>
            <p:cNvPr id="27" name="Line 24"/>
            <p:cNvSpPr>
              <a:spLocks noChangeShapeType="1"/>
            </p:cNvSpPr>
            <p:nvPr/>
          </p:nvSpPr>
          <p:spPr bwMode="auto">
            <a:xfrm>
              <a:off x="3476604" y="6276996"/>
              <a:ext cx="139700" cy="0"/>
            </a:xfrm>
            <a:prstGeom prst="line">
              <a:avLst/>
            </a:prstGeom>
            <a:noFill/>
            <a:ln w="12700">
              <a:solidFill>
                <a:schemeClr val="tx1"/>
              </a:solidFill>
              <a:round/>
              <a:headEnd/>
              <a:tailEnd/>
            </a:ln>
          </p:spPr>
          <p:txBody>
            <a:bodyPr wrap="none" anchor="ctr"/>
            <a:lstStyle/>
            <a:p>
              <a:endParaRPr lang="tr-TR"/>
            </a:p>
          </p:txBody>
        </p:sp>
        <p:sp>
          <p:nvSpPr>
            <p:cNvPr id="28" name="Line 25"/>
            <p:cNvSpPr>
              <a:spLocks noChangeShapeType="1"/>
            </p:cNvSpPr>
            <p:nvPr/>
          </p:nvSpPr>
          <p:spPr bwMode="auto">
            <a:xfrm flipH="1">
              <a:off x="5149829" y="4683146"/>
              <a:ext cx="469900" cy="520700"/>
            </a:xfrm>
            <a:prstGeom prst="line">
              <a:avLst/>
            </a:prstGeom>
            <a:noFill/>
            <a:ln w="12700">
              <a:solidFill>
                <a:schemeClr val="tx1"/>
              </a:solidFill>
              <a:round/>
              <a:headEnd/>
              <a:tailEnd/>
            </a:ln>
          </p:spPr>
          <p:txBody>
            <a:bodyPr wrap="none" anchor="ctr"/>
            <a:lstStyle/>
            <a:p>
              <a:endParaRPr lang="tr-TR"/>
            </a:p>
          </p:txBody>
        </p:sp>
        <p:sp>
          <p:nvSpPr>
            <p:cNvPr id="29" name="Line 26"/>
            <p:cNvSpPr>
              <a:spLocks noChangeShapeType="1"/>
            </p:cNvSpPr>
            <p:nvPr/>
          </p:nvSpPr>
          <p:spPr bwMode="auto">
            <a:xfrm>
              <a:off x="5619729" y="4683146"/>
              <a:ext cx="444500" cy="520700"/>
            </a:xfrm>
            <a:prstGeom prst="line">
              <a:avLst/>
            </a:prstGeom>
            <a:noFill/>
            <a:ln w="12700">
              <a:solidFill>
                <a:schemeClr val="tx1"/>
              </a:solidFill>
              <a:round/>
              <a:headEnd/>
              <a:tailEnd/>
            </a:ln>
          </p:spPr>
          <p:txBody>
            <a:bodyPr wrap="none" anchor="ctr"/>
            <a:lstStyle/>
            <a:p>
              <a:endParaRPr lang="tr-TR"/>
            </a:p>
          </p:txBody>
        </p:sp>
        <p:sp>
          <p:nvSpPr>
            <p:cNvPr id="30" name="Line 27"/>
            <p:cNvSpPr>
              <a:spLocks noChangeShapeType="1"/>
            </p:cNvSpPr>
            <p:nvPr/>
          </p:nvSpPr>
          <p:spPr bwMode="auto">
            <a:xfrm>
              <a:off x="7600929" y="4683146"/>
              <a:ext cx="63500" cy="444500"/>
            </a:xfrm>
            <a:prstGeom prst="line">
              <a:avLst/>
            </a:prstGeom>
            <a:noFill/>
            <a:ln w="12700">
              <a:solidFill>
                <a:schemeClr val="tx1"/>
              </a:solidFill>
              <a:round/>
              <a:headEnd/>
              <a:tailEnd/>
            </a:ln>
          </p:spPr>
          <p:txBody>
            <a:bodyPr wrap="none" anchor="ctr"/>
            <a:lstStyle/>
            <a:p>
              <a:endParaRPr lang="tr-TR"/>
            </a:p>
          </p:txBody>
        </p:sp>
        <p:sp>
          <p:nvSpPr>
            <p:cNvPr id="31" name="Rectangle 28"/>
            <p:cNvSpPr>
              <a:spLocks noChangeArrowheads="1"/>
            </p:cNvSpPr>
            <p:nvPr/>
          </p:nvSpPr>
          <p:spPr bwMode="auto">
            <a:xfrm>
              <a:off x="1571604" y="3446483"/>
              <a:ext cx="977900" cy="312738"/>
            </a:xfrm>
            <a:prstGeom prst="rect">
              <a:avLst/>
            </a:prstGeom>
            <a:noFill/>
            <a:ln w="12700">
              <a:noFill/>
              <a:miter lim="800000"/>
              <a:headEnd/>
              <a:tailEnd/>
            </a:ln>
          </p:spPr>
          <p:txBody>
            <a:bodyPr lIns="47625" tIns="19050" rIns="47625" bIns="19050">
              <a:spAutoFit/>
            </a:bodyPr>
            <a:lstStyle/>
            <a:p>
              <a:r>
                <a:rPr lang="en-US" sz="1800" b="1">
                  <a:latin typeface="Helvetica" pitchFamily="34" charset="0"/>
                </a:rPr>
                <a:t>MAIN</a:t>
              </a:r>
            </a:p>
          </p:txBody>
        </p:sp>
        <p:sp>
          <p:nvSpPr>
            <p:cNvPr id="32" name="Text Box 29"/>
            <p:cNvSpPr txBox="1">
              <a:spLocks noChangeArrowheads="1"/>
            </p:cNvSpPr>
            <p:nvPr/>
          </p:nvSpPr>
          <p:spPr bwMode="auto">
            <a:xfrm>
              <a:off x="3168629" y="5808683"/>
              <a:ext cx="3365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E</a:t>
              </a:r>
            </a:p>
          </p:txBody>
        </p:sp>
        <p:sp>
          <p:nvSpPr>
            <p:cNvPr id="33" name="Text Box 30"/>
            <p:cNvSpPr txBox="1">
              <a:spLocks noChangeArrowheads="1"/>
            </p:cNvSpPr>
            <p:nvPr/>
          </p:nvSpPr>
          <p:spPr bwMode="auto">
            <a:xfrm>
              <a:off x="2752704" y="3751283"/>
              <a:ext cx="34290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A</a:t>
              </a:r>
            </a:p>
          </p:txBody>
        </p:sp>
        <p:sp>
          <p:nvSpPr>
            <p:cNvPr id="34" name="Text Box 31"/>
            <p:cNvSpPr txBox="1">
              <a:spLocks noChangeArrowheads="1"/>
            </p:cNvSpPr>
            <p:nvPr/>
          </p:nvSpPr>
          <p:spPr bwMode="auto">
            <a:xfrm>
              <a:off x="3168629" y="4208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C</a:t>
              </a:r>
            </a:p>
          </p:txBody>
        </p:sp>
        <p:sp>
          <p:nvSpPr>
            <p:cNvPr id="35" name="Text Box 32"/>
            <p:cNvSpPr txBox="1">
              <a:spLocks noChangeArrowheads="1"/>
            </p:cNvSpPr>
            <p:nvPr/>
          </p:nvSpPr>
          <p:spPr bwMode="auto">
            <a:xfrm>
              <a:off x="3168629" y="47418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dirty="0">
                  <a:latin typeface="Helvetica" pitchFamily="34" charset="0"/>
                </a:rPr>
                <a:t>D</a:t>
              </a:r>
            </a:p>
          </p:txBody>
        </p:sp>
        <p:sp>
          <p:nvSpPr>
            <p:cNvPr id="36" name="Text Box 33"/>
            <p:cNvSpPr txBox="1">
              <a:spLocks noChangeArrowheads="1"/>
            </p:cNvSpPr>
            <p:nvPr/>
          </p:nvSpPr>
          <p:spPr bwMode="auto">
            <a:xfrm>
              <a:off x="2746354" y="5351483"/>
              <a:ext cx="349250" cy="366713"/>
            </a:xfrm>
            <a:prstGeom prst="rect">
              <a:avLst/>
            </a:prstGeom>
            <a:noFill/>
            <a:ln w="12700" cap="sq">
              <a:noFill/>
              <a:miter lim="800000"/>
              <a:headEnd type="none" w="sm" len="sm"/>
              <a:tailEnd type="none" w="sm" len="sm"/>
            </a:ln>
          </p:spPr>
          <p:txBody>
            <a:bodyPr wrap="none">
              <a:spAutoFit/>
            </a:bodyPr>
            <a:lstStyle/>
            <a:p>
              <a:pPr eaLnBrk="1" hangingPunct="1"/>
              <a:r>
                <a:rPr lang="en-US" sz="1800" b="1">
                  <a:latin typeface="Helvetica" pitchFamily="34" charset="0"/>
                </a:rPr>
                <a:t>B</a:t>
              </a:r>
            </a:p>
          </p:txBody>
        </p:sp>
        <p:sp>
          <p:nvSpPr>
            <p:cNvPr id="37" name="Line 34"/>
            <p:cNvSpPr>
              <a:spLocks noChangeShapeType="1"/>
            </p:cNvSpPr>
            <p:nvPr/>
          </p:nvSpPr>
          <p:spPr bwMode="auto">
            <a:xfrm>
              <a:off x="2632054" y="3598883"/>
              <a:ext cx="292100" cy="0"/>
            </a:xfrm>
            <a:prstGeom prst="line">
              <a:avLst/>
            </a:prstGeom>
            <a:noFill/>
            <a:ln w="12700">
              <a:solidFill>
                <a:schemeClr val="tx1"/>
              </a:solidFill>
              <a:round/>
              <a:headEnd/>
              <a:tailEnd/>
            </a:ln>
          </p:spPr>
          <p:txBody>
            <a:bodyPr wrap="none" anchor="ctr"/>
            <a:lstStyle/>
            <a:p>
              <a:endParaRPr lang="tr-TR"/>
            </a:p>
          </p:txBody>
        </p:sp>
        <p:sp>
          <p:nvSpPr>
            <p:cNvPr id="38" name="Rectangle 35"/>
            <p:cNvSpPr>
              <a:spLocks noChangeArrowheads="1"/>
            </p:cNvSpPr>
            <p:nvPr/>
          </p:nvSpPr>
          <p:spPr bwMode="auto">
            <a:xfrm>
              <a:off x="5534004" y="4360883"/>
              <a:ext cx="25400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39" name="Rectangle 36"/>
            <p:cNvSpPr>
              <a:spLocks noChangeArrowheads="1"/>
            </p:cNvSpPr>
            <p:nvPr/>
          </p:nvSpPr>
          <p:spPr bwMode="auto">
            <a:xfrm>
              <a:off x="7515204" y="4360883"/>
              <a:ext cx="228600" cy="312738"/>
            </a:xfrm>
            <a:prstGeom prst="rect">
              <a:avLst/>
            </a:prstGeom>
            <a:solidFill>
              <a:schemeClr val="bg1"/>
            </a:solidFill>
            <a:ln w="12700">
              <a:noFill/>
              <a:miter lim="800000"/>
              <a:headEnd/>
              <a:tailEnd/>
            </a:ln>
          </p:spPr>
          <p:txBody>
            <a:bodyPr lIns="47625" tIns="19050" rIns="47625" bIns="19050">
              <a:spAutoFit/>
            </a:bodyPr>
            <a:lstStyle/>
            <a:p>
              <a:r>
                <a:rPr lang="en-US" sz="1800" b="1">
                  <a:latin typeface="Helvetica" pitchFamily="34" charset="0"/>
                </a:rPr>
                <a:t>B</a:t>
              </a:r>
            </a:p>
          </p:txBody>
        </p:sp>
        <p:sp>
          <p:nvSpPr>
            <p:cNvPr id="40" name="Rectangle 37"/>
            <p:cNvSpPr>
              <a:spLocks noChangeArrowheads="1"/>
            </p:cNvSpPr>
            <p:nvPr/>
          </p:nvSpPr>
          <p:spPr bwMode="auto">
            <a:xfrm>
              <a:off x="50006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41" name="Rectangle 38"/>
            <p:cNvSpPr>
              <a:spLocks noChangeArrowheads="1"/>
            </p:cNvSpPr>
            <p:nvPr/>
          </p:nvSpPr>
          <p:spPr bwMode="auto">
            <a:xfrm>
              <a:off x="5991204" y="5199083"/>
              <a:ext cx="2603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42" name="Rectangle 39"/>
            <p:cNvSpPr>
              <a:spLocks noChangeArrowheads="1"/>
            </p:cNvSpPr>
            <p:nvPr/>
          </p:nvSpPr>
          <p:spPr bwMode="auto">
            <a:xfrm>
              <a:off x="7591404" y="5199083"/>
              <a:ext cx="247650" cy="312738"/>
            </a:xfrm>
            <a:prstGeom prst="rect">
              <a:avLst/>
            </a:prstGeom>
            <a:solidFill>
              <a:schemeClr val="bg1"/>
            </a:solidFill>
            <a:ln w="12700">
              <a:noFill/>
              <a:miter lim="800000"/>
              <a:headEnd/>
              <a:tailEnd/>
            </a:ln>
          </p:spPr>
          <p:txBody>
            <a:bodyPr wrap="none" lIns="47625" tIns="19050" rIns="47625" bIns="19050">
              <a:spAutoFit/>
            </a:bodyPr>
            <a:lstStyle/>
            <a:p>
              <a:r>
                <a:rPr lang="en-US" sz="1800" b="1">
                  <a:latin typeface="Helvetica" pitchFamily="34" charset="0"/>
                </a:rPr>
                <a:t>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484632"/>
            <a:ext cx="7772400" cy="424088"/>
          </a:xfrm>
        </p:spPr>
        <p:txBody>
          <a:bodyPr>
            <a:normAutofit fontScale="90000"/>
          </a:bodyPr>
          <a:lstStyle/>
          <a:p>
            <a:r>
              <a:rPr lang="tr-TR" dirty="0" smtClean="0"/>
              <a:t>5.2</a:t>
            </a:r>
            <a:r>
              <a:rPr lang="tr-TR" dirty="0"/>
              <a:t>. </a:t>
            </a:r>
            <a:r>
              <a:rPr lang="tr-TR" dirty="0" smtClean="0"/>
              <a:t>Değişkenler</a:t>
            </a:r>
            <a:endParaRPr lang="en-US" dirty="0"/>
          </a:p>
        </p:txBody>
      </p:sp>
      <p:sp>
        <p:nvSpPr>
          <p:cNvPr id="5" name="İçerik Yer Tutucusu 4"/>
          <p:cNvSpPr>
            <a:spLocks noGrp="1"/>
          </p:cNvSpPr>
          <p:nvPr>
            <p:ph idx="1"/>
          </p:nvPr>
        </p:nvSpPr>
        <p:spPr>
          <a:xfrm>
            <a:off x="395536" y="1052735"/>
            <a:ext cx="8062664" cy="5220049"/>
          </a:xfrm>
        </p:spPr>
        <p:txBody>
          <a:bodyPr>
            <a:noAutofit/>
          </a:bodyPr>
          <a:lstStyle/>
          <a:p>
            <a:r>
              <a:rPr lang="tr-TR" sz="2300" b="1" dirty="0"/>
              <a:t>Değer</a:t>
            </a:r>
            <a:r>
              <a:rPr lang="tr-TR" sz="2300" b="1" dirty="0" smtClean="0"/>
              <a:t>: </a:t>
            </a:r>
            <a:r>
              <a:rPr lang="tr-TR" sz="2300" dirty="0" smtClean="0"/>
              <a:t>Bir </a:t>
            </a:r>
            <a:r>
              <a:rPr lang="tr-TR" sz="2300" dirty="0"/>
              <a:t>değişkenin değeri, bellekteki değişken ile ilgili adreste, belirli bir yönteme göre kodlanmış olarak saklanır. Değişkenlerin değerleri, bir programın çalıştırılması sırasında değiştirilebilirler</a:t>
            </a:r>
            <a:r>
              <a:rPr lang="tr-TR" sz="2300" dirty="0" smtClean="0"/>
              <a:t>.</a:t>
            </a:r>
            <a:endParaRPr lang="tr-TR" sz="2300" b="1" dirty="0" smtClean="0"/>
          </a:p>
          <a:p>
            <a:r>
              <a:rPr lang="tr-TR" sz="2300" b="1" dirty="0" smtClean="0"/>
              <a:t>Tip: </a:t>
            </a:r>
            <a:r>
              <a:rPr lang="tr-TR" sz="2300" dirty="0" smtClean="0"/>
              <a:t>Bir değişkenin tipi, o değişkenin alabileceği değerleri ve o tip için belirlenmiş işlemleri belirler. Kayan-nokta (</a:t>
            </a:r>
            <a:r>
              <a:rPr lang="en-US" sz="2300" dirty="0" smtClean="0"/>
              <a:t>floating point</a:t>
            </a:r>
            <a:r>
              <a:rPr lang="tr-TR" sz="2300" dirty="0" smtClean="0"/>
              <a:t>) olduğu durumda</a:t>
            </a:r>
            <a:r>
              <a:rPr lang="en-US" sz="2300" dirty="0" smtClean="0"/>
              <a:t>, </a:t>
            </a:r>
            <a:r>
              <a:rPr lang="tr-TR" sz="2300" dirty="0" smtClean="0"/>
              <a:t>tip</a:t>
            </a:r>
            <a:r>
              <a:rPr lang="en-US" sz="2300" dirty="0" smtClean="0"/>
              <a:t> </a:t>
            </a:r>
            <a:r>
              <a:rPr lang="tr-TR" sz="2300" dirty="0" smtClean="0"/>
              <a:t>aynı zamanda</a:t>
            </a:r>
            <a:r>
              <a:rPr lang="en-US" sz="2300" dirty="0" smtClean="0"/>
              <a:t> </a:t>
            </a:r>
            <a:r>
              <a:rPr lang="tr-TR" sz="2300" dirty="0" smtClean="0"/>
              <a:t>duyarlılığı da belirler</a:t>
            </a:r>
            <a:r>
              <a:rPr lang="tr-TR" sz="2300" dirty="0" smtClean="0"/>
              <a:t>.</a:t>
            </a:r>
            <a:endParaRPr lang="tr-TR" sz="2300" b="1" dirty="0" smtClean="0"/>
          </a:p>
          <a:p>
            <a:r>
              <a:rPr lang="tr-TR" sz="2300" b="1" dirty="0" smtClean="0"/>
              <a:t>Yaşam Süresi:</a:t>
            </a:r>
            <a:r>
              <a:rPr lang="tr-TR" sz="2300" dirty="0"/>
              <a:t> Bir değişkenin </a:t>
            </a:r>
            <a:r>
              <a:rPr lang="tr-TR" sz="2300" dirty="0" smtClean="0"/>
              <a:t>yaşam süresi, bir bellek adresinin bir değişken ile ilişkili kaldığı süredir. </a:t>
            </a:r>
          </a:p>
          <a:p>
            <a:r>
              <a:rPr lang="tr-TR" sz="2300" b="1" dirty="0" smtClean="0"/>
              <a:t>Kapsam:</a:t>
            </a:r>
            <a:r>
              <a:rPr lang="tr-TR" sz="2300" dirty="0" smtClean="0"/>
              <a:t> </a:t>
            </a:r>
            <a:r>
              <a:rPr lang="tr-TR" sz="2300" dirty="0"/>
              <a:t>Bir değişkenin </a:t>
            </a:r>
            <a:r>
              <a:rPr lang="tr-TR" sz="2300" dirty="0" smtClean="0"/>
              <a:t>kapsamı, o değişkenin isminin tanımlı olduğu program deyimlerini göstermektedir. Değişkenlerin kapsamı, durağan veya dinamik olarak belirlenebilir.</a:t>
            </a:r>
            <a:endParaRPr lang="tr-TR" sz="23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8</a:t>
            </a:fld>
            <a:endParaRPr lang="tr-TR"/>
          </a:p>
        </p:txBody>
      </p:sp>
    </p:spTree>
    <p:extLst>
      <p:ext uri="{BB962C8B-B14F-4D97-AF65-F5344CB8AC3E}">
        <p14:creationId xmlns:p14="http://schemas.microsoft.com/office/powerpoint/2010/main" val="8154799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Oval 2"/>
          <p:cNvSpPr>
            <a:spLocks noChangeArrowheads="1"/>
          </p:cNvSpPr>
          <p:nvPr/>
        </p:nvSpPr>
        <p:spPr bwMode="auto">
          <a:xfrm>
            <a:off x="6934200" y="50387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7" name="Oval 3"/>
          <p:cNvSpPr>
            <a:spLocks noChangeArrowheads="1"/>
          </p:cNvSpPr>
          <p:nvPr/>
        </p:nvSpPr>
        <p:spPr bwMode="auto">
          <a:xfrm>
            <a:off x="51054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8" name="Oval 4"/>
          <p:cNvSpPr>
            <a:spLocks noChangeArrowheads="1"/>
          </p:cNvSpPr>
          <p:nvPr/>
        </p:nvSpPr>
        <p:spPr bwMode="auto">
          <a:xfrm>
            <a:off x="7848600" y="43529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29" name="Oval 5"/>
          <p:cNvSpPr>
            <a:spLocks noChangeArrowheads="1"/>
          </p:cNvSpPr>
          <p:nvPr/>
        </p:nvSpPr>
        <p:spPr bwMode="auto">
          <a:xfrm>
            <a:off x="5257800" y="56483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0" name="Oval 6"/>
          <p:cNvSpPr>
            <a:spLocks noChangeArrowheads="1"/>
          </p:cNvSpPr>
          <p:nvPr/>
        </p:nvSpPr>
        <p:spPr bwMode="auto">
          <a:xfrm>
            <a:off x="8229600" y="5572148"/>
            <a:ext cx="457200" cy="457200"/>
          </a:xfrm>
          <a:prstGeom prst="ellipse">
            <a:avLst/>
          </a:prstGeom>
          <a:noFill/>
          <a:ln w="12700" cap="sq">
            <a:solidFill>
              <a:schemeClr val="tx1"/>
            </a:solidFill>
            <a:round/>
            <a:headEnd type="none" w="sm" len="sm"/>
            <a:tailEnd type="none" w="sm" len="sm"/>
          </a:ln>
        </p:spPr>
        <p:txBody>
          <a:bodyPr wrap="none" anchor="ctr"/>
          <a:lstStyle/>
          <a:p>
            <a:endParaRPr lang="tr-TR"/>
          </a:p>
        </p:txBody>
      </p:sp>
      <p:sp>
        <p:nvSpPr>
          <p:cNvPr id="52232" name="Oval 9"/>
          <p:cNvSpPr>
            <a:spLocks noChangeArrowheads="1"/>
          </p:cNvSpPr>
          <p:nvPr/>
        </p:nvSpPr>
        <p:spPr bwMode="auto">
          <a:xfrm>
            <a:off x="1447800" y="4689498"/>
            <a:ext cx="390525" cy="390525"/>
          </a:xfrm>
          <a:prstGeom prst="ellipse">
            <a:avLst/>
          </a:prstGeom>
          <a:noFill/>
          <a:ln w="12700">
            <a:solidFill>
              <a:schemeClr val="tx1"/>
            </a:solidFill>
            <a:round/>
            <a:headEnd/>
            <a:tailEnd/>
          </a:ln>
        </p:spPr>
        <p:txBody>
          <a:bodyPr wrap="none" anchor="ctr"/>
          <a:lstStyle/>
          <a:p>
            <a:endParaRPr lang="tr-TR"/>
          </a:p>
        </p:txBody>
      </p:sp>
      <p:sp>
        <p:nvSpPr>
          <p:cNvPr id="52233" name="Oval 10"/>
          <p:cNvSpPr>
            <a:spLocks noChangeArrowheads="1"/>
          </p:cNvSpPr>
          <p:nvPr/>
        </p:nvSpPr>
        <p:spPr bwMode="auto">
          <a:xfrm>
            <a:off x="5313363" y="4657748"/>
            <a:ext cx="492125" cy="422275"/>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4" name="Oval 11"/>
          <p:cNvSpPr>
            <a:spLocks noChangeArrowheads="1"/>
          </p:cNvSpPr>
          <p:nvPr/>
        </p:nvSpPr>
        <p:spPr bwMode="auto">
          <a:xfrm>
            <a:off x="7643813" y="4681561"/>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5" name="Oval 12"/>
          <p:cNvSpPr>
            <a:spLocks noChangeArrowheads="1"/>
          </p:cNvSpPr>
          <p:nvPr/>
        </p:nvSpPr>
        <p:spPr bwMode="auto">
          <a:xfrm>
            <a:off x="5516563" y="5402286"/>
            <a:ext cx="390525" cy="388937"/>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36" name="Oval 13"/>
          <p:cNvSpPr>
            <a:spLocks noChangeArrowheads="1"/>
          </p:cNvSpPr>
          <p:nvPr/>
        </p:nvSpPr>
        <p:spPr bwMode="auto">
          <a:xfrm>
            <a:off x="4295775"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7" name="Oval 14"/>
          <p:cNvSpPr>
            <a:spLocks noChangeArrowheads="1"/>
          </p:cNvSpPr>
          <p:nvPr/>
        </p:nvSpPr>
        <p:spPr bwMode="auto">
          <a:xfrm>
            <a:off x="1447800" y="5402286"/>
            <a:ext cx="390525" cy="388937"/>
          </a:xfrm>
          <a:prstGeom prst="ellipse">
            <a:avLst/>
          </a:prstGeom>
          <a:noFill/>
          <a:ln w="12700">
            <a:solidFill>
              <a:schemeClr val="tx1"/>
            </a:solidFill>
            <a:round/>
            <a:headEnd/>
            <a:tailEnd/>
          </a:ln>
        </p:spPr>
        <p:txBody>
          <a:bodyPr wrap="none" anchor="ctr"/>
          <a:lstStyle/>
          <a:p>
            <a:endParaRPr lang="tr-TR"/>
          </a:p>
        </p:txBody>
      </p:sp>
      <p:sp>
        <p:nvSpPr>
          <p:cNvPr id="52238" name="Oval 15"/>
          <p:cNvSpPr>
            <a:spLocks noChangeArrowheads="1"/>
          </p:cNvSpPr>
          <p:nvPr/>
        </p:nvSpPr>
        <p:spPr bwMode="auto">
          <a:xfrm>
            <a:off x="3889375" y="4689498"/>
            <a:ext cx="388938" cy="390525"/>
          </a:xfrm>
          <a:prstGeom prst="ellipse">
            <a:avLst/>
          </a:prstGeom>
          <a:noFill/>
          <a:ln w="12700">
            <a:solidFill>
              <a:schemeClr val="tx1"/>
            </a:solidFill>
            <a:round/>
            <a:headEnd/>
            <a:tailEnd/>
          </a:ln>
        </p:spPr>
        <p:txBody>
          <a:bodyPr wrap="none" anchor="ctr"/>
          <a:lstStyle/>
          <a:p>
            <a:endParaRPr lang="tr-TR"/>
          </a:p>
        </p:txBody>
      </p:sp>
      <p:sp>
        <p:nvSpPr>
          <p:cNvPr id="52239" name="Line 16"/>
          <p:cNvSpPr>
            <a:spLocks noChangeShapeType="1"/>
          </p:cNvSpPr>
          <p:nvPr/>
        </p:nvSpPr>
        <p:spPr bwMode="auto">
          <a:xfrm flipH="1">
            <a:off x="1744663" y="4200548"/>
            <a:ext cx="846137" cy="582613"/>
          </a:xfrm>
          <a:prstGeom prst="line">
            <a:avLst/>
          </a:prstGeom>
          <a:noFill/>
          <a:ln w="12700">
            <a:solidFill>
              <a:schemeClr val="tx1"/>
            </a:solidFill>
            <a:round/>
            <a:headEnd/>
            <a:tailEnd type="triangle" w="med" len="med"/>
          </a:ln>
        </p:spPr>
        <p:txBody>
          <a:bodyPr wrap="none" anchor="ctr"/>
          <a:lstStyle/>
          <a:p>
            <a:endParaRPr lang="tr-TR"/>
          </a:p>
        </p:txBody>
      </p:sp>
      <p:sp>
        <p:nvSpPr>
          <p:cNvPr id="52240" name="Line 17"/>
          <p:cNvSpPr>
            <a:spLocks noChangeShapeType="1"/>
          </p:cNvSpPr>
          <p:nvPr/>
        </p:nvSpPr>
        <p:spPr bwMode="auto">
          <a:xfrm flipH="1">
            <a:off x="1846263" y="4884761"/>
            <a:ext cx="2033587" cy="0"/>
          </a:xfrm>
          <a:prstGeom prst="line">
            <a:avLst/>
          </a:prstGeom>
          <a:noFill/>
          <a:ln w="12700">
            <a:solidFill>
              <a:schemeClr val="tx1"/>
            </a:solidFill>
            <a:round/>
            <a:headEnd/>
            <a:tailEnd type="triangle" w="med" len="med"/>
          </a:ln>
        </p:spPr>
        <p:txBody>
          <a:bodyPr wrap="none" anchor="ctr"/>
          <a:lstStyle/>
          <a:p>
            <a:endParaRPr lang="tr-TR"/>
          </a:p>
        </p:txBody>
      </p:sp>
      <p:sp>
        <p:nvSpPr>
          <p:cNvPr id="52241" name="Line 18"/>
          <p:cNvSpPr>
            <a:spLocks noChangeShapeType="1"/>
          </p:cNvSpPr>
          <p:nvPr/>
        </p:nvSpPr>
        <p:spPr bwMode="auto">
          <a:xfrm>
            <a:off x="1643063"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2" name="Line 19"/>
          <p:cNvSpPr>
            <a:spLocks noChangeShapeType="1"/>
          </p:cNvSpPr>
          <p:nvPr/>
        </p:nvSpPr>
        <p:spPr bwMode="auto">
          <a:xfrm>
            <a:off x="1744663" y="4986361"/>
            <a:ext cx="812800" cy="508000"/>
          </a:xfrm>
          <a:prstGeom prst="line">
            <a:avLst/>
          </a:prstGeom>
          <a:noFill/>
          <a:ln w="12700">
            <a:solidFill>
              <a:schemeClr val="tx1"/>
            </a:solidFill>
            <a:round/>
            <a:headEnd/>
            <a:tailEnd type="triangle" w="med" len="med"/>
          </a:ln>
        </p:spPr>
        <p:txBody>
          <a:bodyPr wrap="none" anchor="ctr"/>
          <a:lstStyle/>
          <a:p>
            <a:endParaRPr lang="tr-TR"/>
          </a:p>
        </p:txBody>
      </p:sp>
      <p:sp>
        <p:nvSpPr>
          <p:cNvPr id="52243" name="Line 20"/>
          <p:cNvSpPr>
            <a:spLocks noChangeShapeType="1"/>
          </p:cNvSpPr>
          <p:nvPr/>
        </p:nvSpPr>
        <p:spPr bwMode="auto">
          <a:xfrm>
            <a:off x="3371850" y="4171973"/>
            <a:ext cx="611188"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4" name="Line 21"/>
          <p:cNvSpPr>
            <a:spLocks noChangeShapeType="1"/>
          </p:cNvSpPr>
          <p:nvPr/>
        </p:nvSpPr>
        <p:spPr bwMode="auto">
          <a:xfrm>
            <a:off x="4186238" y="5087961"/>
            <a:ext cx="20320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5" name="Line 22"/>
          <p:cNvSpPr>
            <a:spLocks noChangeShapeType="1"/>
          </p:cNvSpPr>
          <p:nvPr/>
        </p:nvSpPr>
        <p:spPr bwMode="auto">
          <a:xfrm flipH="1">
            <a:off x="5711825" y="4171973"/>
            <a:ext cx="6096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6" name="Line 23"/>
          <p:cNvSpPr>
            <a:spLocks noChangeShapeType="1"/>
          </p:cNvSpPr>
          <p:nvPr/>
        </p:nvSpPr>
        <p:spPr bwMode="auto">
          <a:xfrm>
            <a:off x="7034213" y="4171973"/>
            <a:ext cx="711200" cy="509588"/>
          </a:xfrm>
          <a:prstGeom prst="line">
            <a:avLst/>
          </a:prstGeom>
          <a:noFill/>
          <a:ln w="12700">
            <a:solidFill>
              <a:schemeClr val="tx1"/>
            </a:solidFill>
            <a:round/>
            <a:headEnd/>
            <a:tailEnd type="triangle" w="med" len="med"/>
          </a:ln>
        </p:spPr>
        <p:txBody>
          <a:bodyPr wrap="none" anchor="ctr"/>
          <a:lstStyle/>
          <a:p>
            <a:endParaRPr lang="tr-TR"/>
          </a:p>
        </p:txBody>
      </p:sp>
      <p:sp>
        <p:nvSpPr>
          <p:cNvPr id="52247" name="Line 24"/>
          <p:cNvSpPr>
            <a:spLocks noChangeShapeType="1"/>
          </p:cNvSpPr>
          <p:nvPr/>
        </p:nvSpPr>
        <p:spPr bwMode="auto">
          <a:xfrm flipV="1">
            <a:off x="5711825" y="5087961"/>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52248" name="Line 25"/>
          <p:cNvSpPr>
            <a:spLocks noChangeShapeType="1"/>
          </p:cNvSpPr>
          <p:nvPr/>
        </p:nvSpPr>
        <p:spPr bwMode="auto">
          <a:xfrm>
            <a:off x="5508625" y="5087961"/>
            <a:ext cx="0" cy="406400"/>
          </a:xfrm>
          <a:prstGeom prst="line">
            <a:avLst/>
          </a:prstGeom>
          <a:noFill/>
          <a:ln w="12700">
            <a:solidFill>
              <a:schemeClr val="tx1"/>
            </a:solidFill>
            <a:round/>
            <a:headEnd/>
            <a:tailEnd type="triangle" w="med" len="med"/>
          </a:ln>
        </p:spPr>
        <p:txBody>
          <a:bodyPr wrap="none" anchor="ctr"/>
          <a:lstStyle/>
          <a:p>
            <a:endParaRPr lang="tr-TR"/>
          </a:p>
        </p:txBody>
      </p:sp>
      <p:sp>
        <p:nvSpPr>
          <p:cNvPr id="52249" name="Line 26"/>
          <p:cNvSpPr>
            <a:spLocks noChangeShapeType="1"/>
          </p:cNvSpPr>
          <p:nvPr/>
        </p:nvSpPr>
        <p:spPr bwMode="auto">
          <a:xfrm>
            <a:off x="7948613" y="4986361"/>
            <a:ext cx="509587" cy="406400"/>
          </a:xfrm>
          <a:prstGeom prst="line">
            <a:avLst/>
          </a:prstGeom>
          <a:noFill/>
          <a:ln w="12700">
            <a:solidFill>
              <a:schemeClr val="tx1"/>
            </a:solidFill>
            <a:round/>
            <a:headEnd/>
            <a:tailEnd type="triangle" w="med" len="med"/>
          </a:ln>
        </p:spPr>
        <p:txBody>
          <a:bodyPr wrap="none" anchor="ctr"/>
          <a:lstStyle/>
          <a:p>
            <a:endParaRPr lang="tr-TR"/>
          </a:p>
        </p:txBody>
      </p:sp>
      <p:sp>
        <p:nvSpPr>
          <p:cNvPr id="52250" name="Line 27"/>
          <p:cNvSpPr>
            <a:spLocks noChangeShapeType="1"/>
          </p:cNvSpPr>
          <p:nvPr/>
        </p:nvSpPr>
        <p:spPr bwMode="auto">
          <a:xfrm flipH="1" flipV="1">
            <a:off x="7847013" y="5087961"/>
            <a:ext cx="611187" cy="508000"/>
          </a:xfrm>
          <a:prstGeom prst="line">
            <a:avLst/>
          </a:prstGeom>
          <a:noFill/>
          <a:ln w="12700">
            <a:solidFill>
              <a:schemeClr val="tx1"/>
            </a:solidFill>
            <a:round/>
            <a:headEnd/>
            <a:tailEnd type="triangle" w="med" len="med"/>
          </a:ln>
        </p:spPr>
        <p:txBody>
          <a:bodyPr wrap="none" anchor="ctr"/>
          <a:lstStyle/>
          <a:p>
            <a:endParaRPr lang="tr-TR"/>
          </a:p>
        </p:txBody>
      </p:sp>
      <p:sp>
        <p:nvSpPr>
          <p:cNvPr id="52251" name="Oval 28"/>
          <p:cNvSpPr>
            <a:spLocks noChangeArrowheads="1"/>
          </p:cNvSpPr>
          <p:nvPr/>
        </p:nvSpPr>
        <p:spPr bwMode="auto">
          <a:xfrm>
            <a:off x="8356600"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2" name="Line 29"/>
          <p:cNvSpPr>
            <a:spLocks noChangeShapeType="1"/>
          </p:cNvSpPr>
          <p:nvPr/>
        </p:nvSpPr>
        <p:spPr bwMode="auto">
          <a:xfrm flipH="1">
            <a:off x="5813425" y="4783161"/>
            <a:ext cx="1830388" cy="0"/>
          </a:xfrm>
          <a:prstGeom prst="line">
            <a:avLst/>
          </a:prstGeom>
          <a:noFill/>
          <a:ln w="12700">
            <a:solidFill>
              <a:schemeClr val="tx1"/>
            </a:solidFill>
            <a:round/>
            <a:headEnd/>
            <a:tailEnd type="triangle" w="med" len="med"/>
          </a:ln>
        </p:spPr>
        <p:txBody>
          <a:bodyPr wrap="none" anchor="ctr"/>
          <a:lstStyle/>
          <a:p>
            <a:endParaRPr lang="tr-TR"/>
          </a:p>
        </p:txBody>
      </p:sp>
      <p:sp>
        <p:nvSpPr>
          <p:cNvPr id="52253" name="Line 30"/>
          <p:cNvSpPr>
            <a:spLocks noChangeShapeType="1"/>
          </p:cNvSpPr>
          <p:nvPr/>
        </p:nvSpPr>
        <p:spPr bwMode="auto">
          <a:xfrm>
            <a:off x="5813425" y="4884761"/>
            <a:ext cx="1044575" cy="534987"/>
          </a:xfrm>
          <a:prstGeom prst="line">
            <a:avLst/>
          </a:prstGeom>
          <a:noFill/>
          <a:ln w="12700">
            <a:solidFill>
              <a:schemeClr val="tx1"/>
            </a:solidFill>
            <a:round/>
            <a:headEnd/>
            <a:tailEnd type="triangle" w="med" len="med"/>
          </a:ln>
        </p:spPr>
        <p:txBody>
          <a:bodyPr wrap="none" anchor="ctr"/>
          <a:lstStyle/>
          <a:p>
            <a:endParaRPr lang="tr-TR"/>
          </a:p>
        </p:txBody>
      </p:sp>
      <p:sp>
        <p:nvSpPr>
          <p:cNvPr id="52254" name="Line 31"/>
          <p:cNvSpPr>
            <a:spLocks noChangeShapeType="1"/>
          </p:cNvSpPr>
          <p:nvPr/>
        </p:nvSpPr>
        <p:spPr bwMode="auto">
          <a:xfrm flipH="1" flipV="1">
            <a:off x="5711825" y="4986361"/>
            <a:ext cx="1119188" cy="609600"/>
          </a:xfrm>
          <a:prstGeom prst="line">
            <a:avLst/>
          </a:prstGeom>
          <a:noFill/>
          <a:ln w="12700">
            <a:solidFill>
              <a:schemeClr val="tx1"/>
            </a:solidFill>
            <a:round/>
            <a:headEnd/>
            <a:tailEnd type="triangle" w="med" len="med"/>
          </a:ln>
        </p:spPr>
        <p:txBody>
          <a:bodyPr wrap="none" anchor="ctr"/>
          <a:lstStyle/>
          <a:p>
            <a:endParaRPr lang="tr-TR"/>
          </a:p>
        </p:txBody>
      </p:sp>
      <p:sp>
        <p:nvSpPr>
          <p:cNvPr id="52255" name="Oval 32"/>
          <p:cNvSpPr>
            <a:spLocks noChangeArrowheads="1"/>
          </p:cNvSpPr>
          <p:nvPr/>
        </p:nvSpPr>
        <p:spPr bwMode="auto">
          <a:xfrm>
            <a:off x="6831013" y="5392761"/>
            <a:ext cx="406400" cy="406400"/>
          </a:xfrm>
          <a:prstGeom prst="ellipse">
            <a:avLst/>
          </a:prstGeom>
          <a:solidFill>
            <a:srgbClr val="6600FF"/>
          </a:solidFill>
          <a:ln w="12700">
            <a:solidFill>
              <a:schemeClr val="tx1"/>
            </a:solidFill>
            <a:round/>
            <a:headEnd/>
            <a:tailEnd/>
          </a:ln>
        </p:spPr>
        <p:txBody>
          <a:bodyPr wrap="none" anchor="ctr"/>
          <a:lstStyle/>
          <a:p>
            <a:endParaRPr lang="tr-TR"/>
          </a:p>
        </p:txBody>
      </p:sp>
      <p:sp>
        <p:nvSpPr>
          <p:cNvPr id="52256" name="Line 33"/>
          <p:cNvSpPr>
            <a:spLocks noChangeShapeType="1"/>
          </p:cNvSpPr>
          <p:nvPr/>
        </p:nvSpPr>
        <p:spPr bwMode="auto">
          <a:xfrm flipH="1">
            <a:off x="5915025" y="5595961"/>
            <a:ext cx="915988" cy="0"/>
          </a:xfrm>
          <a:prstGeom prst="line">
            <a:avLst/>
          </a:prstGeom>
          <a:noFill/>
          <a:ln w="12700">
            <a:solidFill>
              <a:schemeClr val="tx1"/>
            </a:solidFill>
            <a:round/>
            <a:headEnd/>
            <a:tailEnd type="triangle" w="med" len="med"/>
          </a:ln>
        </p:spPr>
        <p:txBody>
          <a:bodyPr wrap="none" anchor="ctr"/>
          <a:lstStyle/>
          <a:p>
            <a:endParaRPr lang="tr-TR"/>
          </a:p>
        </p:txBody>
      </p:sp>
      <p:sp>
        <p:nvSpPr>
          <p:cNvPr id="52257" name="Oval 34"/>
          <p:cNvSpPr>
            <a:spLocks noChangeArrowheads="1"/>
          </p:cNvSpPr>
          <p:nvPr/>
        </p:nvSpPr>
        <p:spPr bwMode="auto">
          <a:xfrm>
            <a:off x="6219825" y="3765573"/>
            <a:ext cx="1017588" cy="509588"/>
          </a:xfrm>
          <a:prstGeom prst="ellipse">
            <a:avLst/>
          </a:prstGeom>
          <a:noFill/>
          <a:ln w="12700">
            <a:solidFill>
              <a:schemeClr val="tx1"/>
            </a:solidFill>
            <a:round/>
            <a:headEnd/>
            <a:tailEnd/>
          </a:ln>
        </p:spPr>
        <p:txBody>
          <a:bodyPr wrap="none" anchor="ctr"/>
          <a:lstStyle/>
          <a:p>
            <a:endParaRPr lang="tr-TR"/>
          </a:p>
        </p:txBody>
      </p:sp>
      <p:sp>
        <p:nvSpPr>
          <p:cNvPr id="52258" name="Oval 35"/>
          <p:cNvSpPr>
            <a:spLocks noChangeArrowheads="1"/>
          </p:cNvSpPr>
          <p:nvPr/>
        </p:nvSpPr>
        <p:spPr bwMode="auto">
          <a:xfrm>
            <a:off x="2455863" y="3765573"/>
            <a:ext cx="1017587" cy="509588"/>
          </a:xfrm>
          <a:prstGeom prst="ellipse">
            <a:avLst/>
          </a:prstGeom>
          <a:noFill/>
          <a:ln w="12700">
            <a:solidFill>
              <a:schemeClr val="tx1"/>
            </a:solidFill>
            <a:round/>
            <a:headEnd/>
            <a:tailEnd/>
          </a:ln>
        </p:spPr>
        <p:txBody>
          <a:bodyPr wrap="none" anchor="ctr"/>
          <a:lstStyle/>
          <a:p>
            <a:endParaRPr lang="tr-TR"/>
          </a:p>
        </p:txBody>
      </p:sp>
      <p:sp>
        <p:nvSpPr>
          <p:cNvPr id="52259" name="Oval 36"/>
          <p:cNvSpPr>
            <a:spLocks noChangeArrowheads="1"/>
          </p:cNvSpPr>
          <p:nvPr/>
        </p:nvSpPr>
        <p:spPr bwMode="auto">
          <a:xfrm>
            <a:off x="2557463" y="5392761"/>
            <a:ext cx="407987" cy="406400"/>
          </a:xfrm>
          <a:prstGeom prst="ellipse">
            <a:avLst/>
          </a:prstGeom>
          <a:noFill/>
          <a:ln w="12700">
            <a:solidFill>
              <a:schemeClr val="tx1"/>
            </a:solidFill>
            <a:round/>
            <a:headEnd/>
            <a:tailEnd/>
          </a:ln>
        </p:spPr>
        <p:txBody>
          <a:bodyPr wrap="none" anchor="ctr"/>
          <a:lstStyle/>
          <a:p>
            <a:endParaRPr lang="tr-TR"/>
          </a:p>
        </p:txBody>
      </p:sp>
      <p:sp>
        <p:nvSpPr>
          <p:cNvPr id="52260" name="Freeform 37"/>
          <p:cNvSpPr>
            <a:spLocks/>
          </p:cNvSpPr>
          <p:nvPr/>
        </p:nvSpPr>
        <p:spPr bwMode="auto">
          <a:xfrm>
            <a:off x="4559300" y="3260748"/>
            <a:ext cx="4241800" cy="2159000"/>
          </a:xfrm>
          <a:custGeom>
            <a:avLst/>
            <a:gdLst>
              <a:gd name="T0" fmla="*/ 4127500 w 2672"/>
              <a:gd name="T1" fmla="*/ 2159000 h 1360"/>
              <a:gd name="T2" fmla="*/ 4203700 w 2672"/>
              <a:gd name="T3" fmla="*/ 1854200 h 1360"/>
              <a:gd name="T4" fmla="*/ 4203700 w 2672"/>
              <a:gd name="T5" fmla="*/ 1473200 h 1360"/>
              <a:gd name="T6" fmla="*/ 3975100 w 2672"/>
              <a:gd name="T7" fmla="*/ 787400 h 1360"/>
              <a:gd name="T8" fmla="*/ 3441700 w 2672"/>
              <a:gd name="T9" fmla="*/ 406400 h 1360"/>
              <a:gd name="T10" fmla="*/ 2755900 w 2672"/>
              <a:gd name="T11" fmla="*/ 177800 h 1360"/>
              <a:gd name="T12" fmla="*/ 1841500 w 2672"/>
              <a:gd name="T13" fmla="*/ 25400 h 1360"/>
              <a:gd name="T14" fmla="*/ 622300 w 2672"/>
              <a:gd name="T15" fmla="*/ 101600 h 1360"/>
              <a:gd name="T16" fmla="*/ 88900 w 2672"/>
              <a:gd name="T17" fmla="*/ 635000 h 1360"/>
              <a:gd name="T18" fmla="*/ 88900 w 2672"/>
              <a:gd name="T19" fmla="*/ 1168400 h 1360"/>
              <a:gd name="T20" fmla="*/ 241300 w 2672"/>
              <a:gd name="T21" fmla="*/ 1549400 h 1360"/>
              <a:gd name="T22" fmla="*/ 622300 w 2672"/>
              <a:gd name="T23" fmla="*/ 1778000 h 1360"/>
              <a:gd name="T24" fmla="*/ 774700 w 2672"/>
              <a:gd name="T25" fmla="*/ 1701800 h 13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2"/>
              <a:gd name="T40" fmla="*/ 0 h 1360"/>
              <a:gd name="T41" fmla="*/ 2672 w 2672"/>
              <a:gd name="T42" fmla="*/ 1360 h 13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2" h="1360">
                <a:moveTo>
                  <a:pt x="2600" y="1360"/>
                </a:moveTo>
                <a:cubicBezTo>
                  <a:pt x="2620" y="1300"/>
                  <a:pt x="2640" y="1240"/>
                  <a:pt x="2648" y="1168"/>
                </a:cubicBezTo>
                <a:cubicBezTo>
                  <a:pt x="2656" y="1096"/>
                  <a:pt x="2672" y="1040"/>
                  <a:pt x="2648" y="928"/>
                </a:cubicBezTo>
                <a:cubicBezTo>
                  <a:pt x="2624" y="816"/>
                  <a:pt x="2584" y="608"/>
                  <a:pt x="2504" y="496"/>
                </a:cubicBezTo>
                <a:cubicBezTo>
                  <a:pt x="2424" y="384"/>
                  <a:pt x="2296" y="320"/>
                  <a:pt x="2168" y="256"/>
                </a:cubicBezTo>
                <a:cubicBezTo>
                  <a:pt x="2040" y="192"/>
                  <a:pt x="1904" y="152"/>
                  <a:pt x="1736" y="112"/>
                </a:cubicBezTo>
                <a:cubicBezTo>
                  <a:pt x="1568" y="72"/>
                  <a:pt x="1384" y="24"/>
                  <a:pt x="1160" y="16"/>
                </a:cubicBezTo>
                <a:cubicBezTo>
                  <a:pt x="936" y="8"/>
                  <a:pt x="576" y="0"/>
                  <a:pt x="392" y="64"/>
                </a:cubicBezTo>
                <a:cubicBezTo>
                  <a:pt x="208" y="128"/>
                  <a:pt x="112" y="288"/>
                  <a:pt x="56" y="400"/>
                </a:cubicBezTo>
                <a:cubicBezTo>
                  <a:pt x="0" y="512"/>
                  <a:pt x="40" y="640"/>
                  <a:pt x="56" y="736"/>
                </a:cubicBezTo>
                <a:cubicBezTo>
                  <a:pt x="72" y="832"/>
                  <a:pt x="96" y="912"/>
                  <a:pt x="152" y="976"/>
                </a:cubicBezTo>
                <a:cubicBezTo>
                  <a:pt x="208" y="1040"/>
                  <a:pt x="336" y="1104"/>
                  <a:pt x="392" y="1120"/>
                </a:cubicBezTo>
                <a:cubicBezTo>
                  <a:pt x="448" y="1136"/>
                  <a:pt x="468" y="1104"/>
                  <a:pt x="488" y="1072"/>
                </a:cubicBezTo>
              </a:path>
            </a:pathLst>
          </a:custGeom>
          <a:noFill/>
          <a:ln w="12700" cap="sq">
            <a:solidFill>
              <a:schemeClr val="tx1"/>
            </a:solidFill>
            <a:round/>
            <a:headEnd type="none" w="sm" len="sm"/>
            <a:tailEnd type="triangle" w="med" len="med"/>
          </a:ln>
        </p:spPr>
        <p:txBody>
          <a:bodyPr wrap="none"/>
          <a:lstStyle/>
          <a:p>
            <a:endParaRPr lang="tr-TR"/>
          </a:p>
        </p:txBody>
      </p:sp>
      <p:sp>
        <p:nvSpPr>
          <p:cNvPr id="52261" name="Line 39"/>
          <p:cNvSpPr>
            <a:spLocks noChangeShapeType="1"/>
          </p:cNvSpPr>
          <p:nvPr/>
        </p:nvSpPr>
        <p:spPr bwMode="auto">
          <a:xfrm>
            <a:off x="4419600" y="6715148"/>
            <a:ext cx="152400" cy="0"/>
          </a:xfrm>
          <a:prstGeom prst="line">
            <a:avLst/>
          </a:prstGeom>
          <a:noFill/>
          <a:ln w="12700" cap="sq">
            <a:noFill/>
            <a:round/>
            <a:headEnd type="none" w="sm" len="sm"/>
            <a:tailEnd type="triangle" w="sm" len="sm"/>
          </a:ln>
        </p:spPr>
        <p:txBody>
          <a:bodyPr/>
          <a:lstStyle/>
          <a:p>
            <a:endParaRPr lang="tr-TR"/>
          </a:p>
        </p:txBody>
      </p:sp>
      <p:sp>
        <p:nvSpPr>
          <p:cNvPr id="52262" name="Line 40"/>
          <p:cNvSpPr>
            <a:spLocks noChangeShapeType="1"/>
          </p:cNvSpPr>
          <p:nvPr/>
        </p:nvSpPr>
        <p:spPr bwMode="auto">
          <a:xfrm rot="2225800">
            <a:off x="5181600" y="4810148"/>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3" name="Line 41"/>
          <p:cNvSpPr>
            <a:spLocks noChangeShapeType="1"/>
          </p:cNvSpPr>
          <p:nvPr/>
        </p:nvSpPr>
        <p:spPr bwMode="auto">
          <a:xfrm rot="683502" flipV="1">
            <a:off x="5413375" y="5626123"/>
            <a:ext cx="69850" cy="19050"/>
          </a:xfrm>
          <a:prstGeom prst="line">
            <a:avLst/>
          </a:prstGeom>
          <a:noFill/>
          <a:ln w="19050" cap="sq">
            <a:solidFill>
              <a:schemeClr val="tx1"/>
            </a:solidFill>
            <a:round/>
            <a:headEnd type="none" w="sm" len="sm"/>
            <a:tailEnd type="triangle" w="med" len="med"/>
          </a:ln>
        </p:spPr>
        <p:txBody>
          <a:bodyPr/>
          <a:lstStyle/>
          <a:p>
            <a:endParaRPr lang="tr-TR"/>
          </a:p>
        </p:txBody>
      </p:sp>
      <p:sp>
        <p:nvSpPr>
          <p:cNvPr id="52264" name="Line 42"/>
          <p:cNvSpPr>
            <a:spLocks noChangeShapeType="1"/>
          </p:cNvSpPr>
          <p:nvPr/>
        </p:nvSpPr>
        <p:spPr bwMode="auto">
          <a:xfrm rot="5218446">
            <a:off x="6857207" y="5344342"/>
            <a:ext cx="152400" cy="1587"/>
          </a:xfrm>
          <a:prstGeom prst="line">
            <a:avLst/>
          </a:prstGeom>
          <a:noFill/>
          <a:ln w="19050" cap="sq">
            <a:solidFill>
              <a:schemeClr val="tx1"/>
            </a:solidFill>
            <a:round/>
            <a:headEnd type="none" w="sm" len="sm"/>
            <a:tailEnd type="triangle" w="med" len="med"/>
          </a:ln>
        </p:spPr>
        <p:txBody>
          <a:bodyPr/>
          <a:lstStyle/>
          <a:p>
            <a:endParaRPr lang="tr-TR"/>
          </a:p>
        </p:txBody>
      </p:sp>
      <p:sp>
        <p:nvSpPr>
          <p:cNvPr id="52265" name="Line 43"/>
          <p:cNvSpPr>
            <a:spLocks noChangeShapeType="1"/>
          </p:cNvSpPr>
          <p:nvPr/>
        </p:nvSpPr>
        <p:spPr bwMode="auto">
          <a:xfrm rot="19492830" flipV="1">
            <a:off x="8234363" y="5621361"/>
            <a:ext cx="144462" cy="20637"/>
          </a:xfrm>
          <a:prstGeom prst="line">
            <a:avLst/>
          </a:prstGeom>
          <a:noFill/>
          <a:ln w="19050" cap="sq">
            <a:solidFill>
              <a:schemeClr val="tx1"/>
            </a:solidFill>
            <a:round/>
            <a:headEnd type="none" w="sm" len="sm"/>
            <a:tailEnd type="triangle" w="med" len="med"/>
          </a:ln>
        </p:spPr>
        <p:txBody>
          <a:bodyPr/>
          <a:lstStyle/>
          <a:p>
            <a:endParaRPr lang="tr-TR"/>
          </a:p>
        </p:txBody>
      </p:sp>
      <p:sp>
        <p:nvSpPr>
          <p:cNvPr id="52266" name="Line 44"/>
          <p:cNvSpPr>
            <a:spLocks noChangeShapeType="1"/>
          </p:cNvSpPr>
          <p:nvPr/>
        </p:nvSpPr>
        <p:spPr bwMode="auto">
          <a:xfrm rot="5755891">
            <a:off x="7773194" y="4580754"/>
            <a:ext cx="152400" cy="1588"/>
          </a:xfrm>
          <a:prstGeom prst="line">
            <a:avLst/>
          </a:prstGeom>
          <a:noFill/>
          <a:ln w="19050" cap="sq">
            <a:solidFill>
              <a:schemeClr val="tx1"/>
            </a:solidFill>
            <a:round/>
            <a:headEnd type="none" w="sm" len="sm"/>
            <a:tailEnd type="triangle" w="med" len="med"/>
          </a:ln>
        </p:spPr>
        <p:txBody>
          <a:bodyPr/>
          <a:lstStyle/>
          <a:p>
            <a:endParaRPr lang="tr-TR"/>
          </a:p>
        </p:txBody>
      </p:sp>
      <p:sp>
        <p:nvSpPr>
          <p:cNvPr id="52267" name="Rectangle 45"/>
          <p:cNvSpPr>
            <a:spLocks noChangeArrowheads="1"/>
          </p:cNvSpPr>
          <p:nvPr/>
        </p:nvSpPr>
        <p:spPr bwMode="auto">
          <a:xfrm>
            <a:off x="26670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8" name="Rectangle 46"/>
          <p:cNvSpPr>
            <a:spLocks noChangeArrowheads="1"/>
          </p:cNvSpPr>
          <p:nvPr/>
        </p:nvSpPr>
        <p:spPr bwMode="auto">
          <a:xfrm>
            <a:off x="6400800" y="3895748"/>
            <a:ext cx="6731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MAIN</a:t>
            </a:r>
          </a:p>
        </p:txBody>
      </p:sp>
      <p:sp>
        <p:nvSpPr>
          <p:cNvPr id="52269" name="Rectangle 47"/>
          <p:cNvSpPr>
            <a:spLocks noChangeArrowheads="1"/>
          </p:cNvSpPr>
          <p:nvPr/>
        </p:nvSpPr>
        <p:spPr bwMode="auto">
          <a:xfrm>
            <a:off x="15240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0" name="Rectangle 48"/>
          <p:cNvSpPr>
            <a:spLocks noChangeArrowheads="1"/>
          </p:cNvSpPr>
          <p:nvPr/>
        </p:nvSpPr>
        <p:spPr bwMode="auto">
          <a:xfrm>
            <a:off x="39624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1" name="Rectangle 49"/>
          <p:cNvSpPr>
            <a:spLocks noChangeArrowheads="1"/>
          </p:cNvSpPr>
          <p:nvPr/>
        </p:nvSpPr>
        <p:spPr bwMode="auto">
          <a:xfrm>
            <a:off x="1524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2" name="Rectangle 50"/>
          <p:cNvSpPr>
            <a:spLocks noChangeArrowheads="1"/>
          </p:cNvSpPr>
          <p:nvPr/>
        </p:nvSpPr>
        <p:spPr bwMode="auto">
          <a:xfrm>
            <a:off x="26670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2273" name="Rectangle 51"/>
          <p:cNvSpPr>
            <a:spLocks noChangeArrowheads="1"/>
          </p:cNvSpPr>
          <p:nvPr/>
        </p:nvSpPr>
        <p:spPr bwMode="auto">
          <a:xfrm>
            <a:off x="43434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4" name="Rectangle 52"/>
          <p:cNvSpPr>
            <a:spLocks noChangeArrowheads="1"/>
          </p:cNvSpPr>
          <p:nvPr/>
        </p:nvSpPr>
        <p:spPr bwMode="auto">
          <a:xfrm>
            <a:off x="5410200" y="4733948"/>
            <a:ext cx="25400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A</a:t>
            </a:r>
          </a:p>
        </p:txBody>
      </p:sp>
      <p:sp>
        <p:nvSpPr>
          <p:cNvPr id="52275" name="Rectangle 53"/>
          <p:cNvSpPr>
            <a:spLocks noChangeArrowheads="1"/>
          </p:cNvSpPr>
          <p:nvPr/>
        </p:nvSpPr>
        <p:spPr bwMode="auto">
          <a:xfrm>
            <a:off x="55626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C</a:t>
            </a:r>
          </a:p>
        </p:txBody>
      </p:sp>
      <p:sp>
        <p:nvSpPr>
          <p:cNvPr id="52276" name="Rectangle 54"/>
          <p:cNvSpPr>
            <a:spLocks noChangeArrowheads="1"/>
          </p:cNvSpPr>
          <p:nvPr/>
        </p:nvSpPr>
        <p:spPr bwMode="auto">
          <a:xfrm>
            <a:off x="7696200" y="47339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B</a:t>
            </a:r>
          </a:p>
        </p:txBody>
      </p:sp>
      <p:sp>
        <p:nvSpPr>
          <p:cNvPr id="52277" name="Rectangle 55"/>
          <p:cNvSpPr>
            <a:spLocks noChangeArrowheads="1"/>
          </p:cNvSpPr>
          <p:nvPr/>
        </p:nvSpPr>
        <p:spPr bwMode="auto">
          <a:xfrm>
            <a:off x="8458200" y="5419748"/>
            <a:ext cx="2476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E</a:t>
            </a:r>
          </a:p>
        </p:txBody>
      </p:sp>
      <p:sp>
        <p:nvSpPr>
          <p:cNvPr id="52278" name="Rectangle 56"/>
          <p:cNvSpPr>
            <a:spLocks noChangeArrowheads="1"/>
          </p:cNvSpPr>
          <p:nvPr/>
        </p:nvSpPr>
        <p:spPr bwMode="auto">
          <a:xfrm>
            <a:off x="6934200" y="5419748"/>
            <a:ext cx="260350" cy="312738"/>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D</a:t>
            </a:r>
          </a:p>
        </p:txBody>
      </p:sp>
      <p:sp>
        <p:nvSpPr>
          <p:cNvPr id="56" name="Rectangle 2"/>
          <p:cNvSpPr txBox="1">
            <a:spLocks noChangeArrowheads="1"/>
          </p:cNvSpPr>
          <p:nvPr/>
        </p:nvSpPr>
        <p:spPr>
          <a:xfrm>
            <a:off x="571472" y="1571612"/>
            <a:ext cx="3643338" cy="642942"/>
          </a:xfrm>
          <a:prstGeom prst="rect">
            <a:avLst/>
          </a:prstGeom>
        </p:spPr>
        <p:txBody>
          <a:bodyPr vert="horz" anchor="ctr">
            <a:normAutofit fontScale="85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2800" b="0" i="0" u="none" strike="noStrike" kern="1200" cap="none" spc="0" normalizeH="0" baseline="0" noProof="0" dirty="0" smtClean="0">
                <a:ln>
                  <a:noFill/>
                </a:ln>
                <a:solidFill>
                  <a:schemeClr val="tx2"/>
                </a:solidFill>
                <a:effectLst/>
                <a:uLnTx/>
                <a:uFillTx/>
                <a:latin typeface="+mj-lt"/>
                <a:ea typeface="+mj-ea"/>
                <a:cs typeface="+mj-cs"/>
              </a:rPr>
              <a:t>Durağan Kapsam Örneği</a:t>
            </a:r>
            <a:endParaRPr kumimoji="0" lang="en-US" sz="2800" b="0" i="0" u="none" strike="noStrike" kern="1200" cap="none" spc="0" normalizeH="0" baseline="0" noProof="0" dirty="0" smtClean="0">
              <a:ln>
                <a:noFill/>
              </a:ln>
              <a:solidFill>
                <a:schemeClr val="tx2"/>
              </a:solidFill>
              <a:effectLst/>
              <a:uLnTx/>
              <a:uFillTx/>
              <a:latin typeface="+mj-lt"/>
              <a:ea typeface="+mj-ea"/>
              <a:cs typeface="+mj-cs"/>
            </a:endParaRPr>
          </a:p>
        </p:txBody>
      </p:sp>
      <p:sp>
        <p:nvSpPr>
          <p:cNvPr id="58"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57" name="56 Slayt Numarası Yer Tutucusu"/>
          <p:cNvSpPr>
            <a:spLocks noGrp="1"/>
          </p:cNvSpPr>
          <p:nvPr>
            <p:ph type="sldNum" sz="quarter" idx="12"/>
          </p:nvPr>
        </p:nvSpPr>
        <p:spPr/>
        <p:txBody>
          <a:bodyPr>
            <a:normAutofit/>
          </a:bodyPr>
          <a:lstStyle/>
          <a:p>
            <a:fld id="{14917F13-F816-43A4-AC89-84EBDAF33797}" type="slidenum">
              <a:rPr lang="tr-TR" smtClean="0"/>
              <a:pPr/>
              <a:t>80</a:t>
            </a:fld>
            <a:endParaRPr lang="tr-TR"/>
          </a:p>
        </p:txBody>
      </p:sp>
      <p:sp>
        <p:nvSpPr>
          <p:cNvPr id="59" name="58 Dikdörtgen"/>
          <p:cNvSpPr/>
          <p:nvPr/>
        </p:nvSpPr>
        <p:spPr>
          <a:xfrm>
            <a:off x="1071538" y="2928934"/>
            <a:ext cx="3045706" cy="830997"/>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sz="1600" b="1" dirty="0" smtClean="0"/>
              <a:t>Programın istenen altprogram</a:t>
            </a:r>
          </a:p>
          <a:p>
            <a:pPr algn="ctr"/>
            <a:r>
              <a:rPr lang="tr-TR" sz="1600" b="1" dirty="0" smtClean="0"/>
              <a:t>çağırma yapısı</a:t>
            </a:r>
            <a:endParaRPr lang="tr-TR" sz="1600" dirty="0"/>
          </a:p>
        </p:txBody>
      </p:sp>
      <p:sp>
        <p:nvSpPr>
          <p:cNvPr id="60" name="59 Dikdörtgen"/>
          <p:cNvSpPr/>
          <p:nvPr/>
        </p:nvSpPr>
        <p:spPr>
          <a:xfrm>
            <a:off x="5032119" y="2500306"/>
            <a:ext cx="3413115" cy="584775"/>
          </a:xfrm>
          <a:prstGeom prst="rect">
            <a:avLst/>
          </a:prstGeom>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wrap="none">
            <a:spAutoFit/>
          </a:bodyPr>
          <a:lstStyle/>
          <a:p>
            <a:pPr algn="ctr"/>
            <a:r>
              <a:rPr lang="tr-TR" sz="1600" b="1" dirty="0" smtClean="0"/>
              <a:t>Programın potansiyel altprogram</a:t>
            </a:r>
          </a:p>
          <a:p>
            <a:pPr algn="ctr"/>
            <a:r>
              <a:rPr lang="tr-TR" sz="1600" b="1" dirty="0" smtClean="0"/>
              <a:t>çağırma yapısı</a:t>
            </a:r>
            <a:endParaRPr lang="tr-TR" sz="16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188770" y="1135437"/>
            <a:ext cx="9001156" cy="5214974"/>
          </a:xfrm>
        </p:spPr>
        <p:txBody>
          <a:bodyPr/>
          <a:lstStyle/>
          <a:p>
            <a:pPr eaLnBrk="1" hangingPunct="1"/>
            <a:r>
              <a:rPr lang="tr-TR" sz="2400" dirty="0" smtClean="0"/>
              <a:t>Şartın değiştiğini varsayalım öyle ki</a:t>
            </a:r>
            <a:r>
              <a:rPr lang="en-US" sz="2400" dirty="0" smtClean="0"/>
              <a:t> D</a:t>
            </a:r>
            <a:r>
              <a:rPr lang="tr-TR" sz="2400" dirty="0" smtClean="0"/>
              <a:t>,</a:t>
            </a:r>
            <a:r>
              <a:rPr lang="en-US" sz="2400" dirty="0" smtClean="0"/>
              <a:t> B</a:t>
            </a:r>
            <a:r>
              <a:rPr lang="tr-TR" sz="2400" dirty="0" smtClean="0"/>
              <a:t>’deki bazı veriye erişmek zorunda olsun</a:t>
            </a:r>
            <a:endParaRPr lang="en-US" sz="2400" dirty="0" smtClean="0"/>
          </a:p>
          <a:p>
            <a:pPr eaLnBrk="1" hangingPunct="1"/>
            <a:r>
              <a:rPr lang="tr-TR" sz="2400" dirty="0" smtClean="0"/>
              <a:t>Çözümler</a:t>
            </a:r>
            <a:r>
              <a:rPr lang="en-US" sz="2400" dirty="0" smtClean="0"/>
              <a:t>:</a:t>
            </a:r>
          </a:p>
          <a:p>
            <a:pPr lvl="1" eaLnBrk="1" hangingPunct="1"/>
            <a:r>
              <a:rPr lang="en-US" sz="2000" dirty="0" smtClean="0"/>
              <a:t>D</a:t>
            </a:r>
            <a:r>
              <a:rPr lang="tr-TR" sz="2000" dirty="0" smtClean="0"/>
              <a:t>’</a:t>
            </a:r>
            <a:r>
              <a:rPr lang="tr-TR" sz="2000" dirty="0" err="1" smtClean="0"/>
              <a:t>yi</a:t>
            </a:r>
            <a:r>
              <a:rPr lang="tr-TR" sz="2000" dirty="0" smtClean="0"/>
              <a:t> </a:t>
            </a:r>
            <a:r>
              <a:rPr lang="en-US" sz="2000" dirty="0" smtClean="0"/>
              <a:t>B</a:t>
            </a:r>
            <a:r>
              <a:rPr lang="tr-TR" sz="2000" dirty="0" smtClean="0"/>
              <a:t>’</a:t>
            </a:r>
            <a:r>
              <a:rPr lang="tr-TR" sz="2000" dirty="0" err="1" smtClean="0"/>
              <a:t>nin</a:t>
            </a:r>
            <a:r>
              <a:rPr lang="tr-TR" sz="2000" dirty="0" smtClean="0"/>
              <a:t> içine koy</a:t>
            </a:r>
            <a:r>
              <a:rPr lang="en-US" sz="2000" dirty="0" smtClean="0"/>
              <a:t> (</a:t>
            </a:r>
            <a:r>
              <a:rPr lang="tr-TR" sz="2000" dirty="0" smtClean="0"/>
              <a:t>fakat o zaman</a:t>
            </a:r>
            <a:r>
              <a:rPr lang="en-US" sz="2000" dirty="0" smtClean="0"/>
              <a:t> C </a:t>
            </a:r>
            <a:r>
              <a:rPr lang="tr-TR" sz="2000" dirty="0" smtClean="0"/>
              <a:t>artık onu çağıramaz</a:t>
            </a:r>
            <a:r>
              <a:rPr lang="en-US" sz="2000" dirty="0" smtClean="0"/>
              <a:t> </a:t>
            </a:r>
            <a:r>
              <a:rPr lang="en-US" sz="2000" dirty="0" err="1" smtClean="0"/>
              <a:t>ve</a:t>
            </a:r>
            <a:r>
              <a:rPr lang="en-US" sz="2000" dirty="0" smtClean="0"/>
              <a:t> D</a:t>
            </a:r>
            <a:r>
              <a:rPr lang="tr-TR" sz="2000" dirty="0" smtClean="0"/>
              <a:t>, </a:t>
            </a:r>
            <a:r>
              <a:rPr lang="en-US" sz="2000" dirty="0" smtClean="0"/>
              <a:t>A‘</a:t>
            </a:r>
            <a:r>
              <a:rPr lang="tr-TR" sz="2000" dirty="0" err="1" smtClean="0"/>
              <a:t>nın</a:t>
            </a:r>
            <a:r>
              <a:rPr lang="en-US" sz="2000" dirty="0" smtClean="0"/>
              <a:t> </a:t>
            </a:r>
            <a:r>
              <a:rPr lang="en-US" sz="2000" dirty="0" err="1" smtClean="0"/>
              <a:t>değişken</a:t>
            </a:r>
            <a:r>
              <a:rPr lang="tr-TR" sz="2000" dirty="0" err="1" smtClean="0"/>
              <a:t>lerine</a:t>
            </a:r>
            <a:r>
              <a:rPr lang="tr-TR" sz="2000" dirty="0" smtClean="0"/>
              <a:t> erişemez</a:t>
            </a:r>
            <a:r>
              <a:rPr lang="en-US" sz="2000" dirty="0" smtClean="0"/>
              <a:t>)</a:t>
            </a:r>
          </a:p>
          <a:p>
            <a:pPr lvl="1" eaLnBrk="1" hangingPunct="1"/>
            <a:r>
              <a:rPr lang="tr-TR" sz="2000" dirty="0" err="1" smtClean="0"/>
              <a:t>D’nin</a:t>
            </a:r>
            <a:r>
              <a:rPr lang="tr-TR" sz="2000" dirty="0" smtClean="0"/>
              <a:t> ihtiyacı olan veriyi </a:t>
            </a:r>
            <a:r>
              <a:rPr lang="tr-TR" sz="2000" dirty="0" err="1" smtClean="0"/>
              <a:t>B’den</a:t>
            </a:r>
            <a:r>
              <a:rPr lang="tr-TR" sz="2000" dirty="0" smtClean="0"/>
              <a:t> </a:t>
            </a:r>
            <a:r>
              <a:rPr lang="tr-TR" sz="2000" dirty="0" err="1" smtClean="0"/>
              <a:t>MAIN’e</a:t>
            </a:r>
            <a:r>
              <a:rPr lang="tr-TR" sz="2000" dirty="0" smtClean="0"/>
              <a:t> taşı</a:t>
            </a:r>
            <a:r>
              <a:rPr lang="en-US" sz="2000" dirty="0" smtClean="0"/>
              <a:t> (</a:t>
            </a:r>
            <a:r>
              <a:rPr lang="tr-TR" sz="2000" dirty="0" smtClean="0"/>
              <a:t>fakat o zaman</a:t>
            </a:r>
            <a:r>
              <a:rPr lang="en-US" sz="2000" dirty="0" smtClean="0"/>
              <a:t> </a:t>
            </a:r>
            <a:r>
              <a:rPr lang="tr-TR" sz="2000" dirty="0" smtClean="0"/>
              <a:t>bütün prosedürler</a:t>
            </a:r>
            <a:r>
              <a:rPr lang="en-US" sz="2000" dirty="0" smtClean="0"/>
              <a:t> </a:t>
            </a:r>
            <a:r>
              <a:rPr lang="tr-TR" sz="2000" dirty="0" smtClean="0"/>
              <a:t>onlara erişebilir</a:t>
            </a:r>
            <a:r>
              <a:rPr lang="en-US" sz="2000" dirty="0" smtClean="0"/>
              <a:t>)</a:t>
            </a:r>
          </a:p>
          <a:p>
            <a:pPr eaLnBrk="1" hangingPunct="1"/>
            <a:r>
              <a:rPr lang="tr-TR" sz="2400" dirty="0" smtClean="0"/>
              <a:t>Prosedür erişim için aynı problem</a:t>
            </a:r>
            <a:endParaRPr lang="en-US" sz="2400" dirty="0" smtClean="0"/>
          </a:p>
          <a:p>
            <a:pPr eaLnBrk="1" hangingPunct="1"/>
            <a:r>
              <a:rPr lang="tr-TR" sz="2400" dirty="0" smtClean="0"/>
              <a:t>Sonuçta</a:t>
            </a:r>
            <a:r>
              <a:rPr lang="en-US" sz="2400" dirty="0" smtClean="0"/>
              <a:t>: </a:t>
            </a:r>
            <a:r>
              <a:rPr lang="tr-TR" sz="2400" dirty="0" smtClean="0"/>
              <a:t>Durağan kapsam</a:t>
            </a:r>
            <a:r>
              <a:rPr lang="en-US" sz="2400" dirty="0" smtClean="0"/>
              <a:t> </a:t>
            </a:r>
            <a:r>
              <a:rPr lang="tr-TR" sz="2400" dirty="0" smtClean="0"/>
              <a:t>çoğunlukla birçok</a:t>
            </a:r>
            <a:r>
              <a:rPr lang="en-US" sz="2400" dirty="0" smtClean="0"/>
              <a:t> global</a:t>
            </a:r>
            <a:r>
              <a:rPr lang="tr-TR" sz="2400" dirty="0" smtClean="0"/>
              <a:t>e teşvik eder</a:t>
            </a:r>
            <a:endParaRPr lang="en-US" sz="2400" dirty="0" smtClean="0"/>
          </a:p>
        </p:txBody>
      </p:sp>
      <p:sp>
        <p:nvSpPr>
          <p:cNvPr id="5" name="4 Slayt Numarası Yer Tutucusu"/>
          <p:cNvSpPr>
            <a:spLocks noGrp="1"/>
          </p:cNvSpPr>
          <p:nvPr>
            <p:ph type="sldNum" sz="quarter" idx="12"/>
          </p:nvPr>
        </p:nvSpPr>
        <p:spPr/>
        <p:txBody>
          <a:bodyPr>
            <a:normAutofit/>
          </a:bodyPr>
          <a:lstStyle/>
          <a:p>
            <a:fld id="{14917F13-F816-43A4-AC89-84EBDAF33797}" type="slidenum">
              <a:rPr lang="tr-TR" smtClean="0"/>
              <a:pPr/>
              <a:t>81</a:t>
            </a:fld>
            <a:endParaRPr lang="tr-TR"/>
          </a:p>
        </p:txBody>
      </p:sp>
      <p:sp>
        <p:nvSpPr>
          <p:cNvPr id="6" name="Başlık 1"/>
          <p:cNvSpPr txBox="1">
            <a:spLocks/>
          </p:cNvSpPr>
          <p:nvPr/>
        </p:nvSpPr>
        <p:spPr>
          <a:xfrm>
            <a:off x="612648" y="228600"/>
            <a:ext cx="8153400" cy="990600"/>
          </a:xfrm>
          <a:prstGeom prst="rect">
            <a:avLst/>
          </a:prstGeom>
        </p:spPr>
        <p:txBody>
          <a:bodyPr vert="horz"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3200" b="0" i="0" u="none" strike="noStrike" kern="1200" cap="none" spc="0" normalizeH="0" baseline="0" noProof="0" dirty="0" smtClean="0">
                <a:ln>
                  <a:noFill/>
                </a:ln>
                <a:solidFill>
                  <a:schemeClr val="tx2"/>
                </a:solidFill>
                <a:effectLst/>
                <a:uLnTx/>
                <a:uFillTx/>
                <a:latin typeface="+mj-lt"/>
                <a:ea typeface="+mj-ea"/>
                <a:cs typeface="+mj-cs"/>
              </a:rPr>
              <a:t>5.8.1. Durağan Kapsam Bağlama </a:t>
            </a:r>
            <a:endParaRPr kumimoji="0" lang="tr-TR" sz="3200" b="0" i="0" u="none" strike="noStrike" kern="1200" cap="none" spc="0" normalizeH="0" baseline="0" noProof="0" dirty="0">
              <a:ln>
                <a:noFill/>
              </a:ln>
              <a:solidFill>
                <a:schemeClr val="tx2"/>
              </a:solidFill>
              <a:effectLst/>
              <a:uLnTx/>
              <a:uFillTx/>
              <a:latin typeface="+mj-lt"/>
              <a:ea typeface="+mj-ea"/>
              <a:cs typeface="+mj-cs"/>
            </a:endParaRPr>
          </a:p>
        </p:txBody>
      </p:sp>
      <p:pic>
        <p:nvPicPr>
          <p:cNvPr id="1026" name="Picture 2"/>
          <p:cNvPicPr>
            <a:picLocks noChangeAspect="1" noChangeArrowheads="1"/>
          </p:cNvPicPr>
          <p:nvPr/>
        </p:nvPicPr>
        <p:blipFill>
          <a:blip r:embed="rId2"/>
          <a:srcRect/>
          <a:stretch>
            <a:fillRect/>
          </a:stretch>
        </p:blipFill>
        <p:spPr bwMode="auto">
          <a:xfrm>
            <a:off x="785786" y="4929198"/>
            <a:ext cx="7500933" cy="18774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428596" y="1500174"/>
            <a:ext cx="7848600" cy="4193456"/>
          </a:xfrm>
          <a:prstGeom prst="rect">
            <a:avLst/>
          </a:prstGeom>
          <a:noFill/>
          <a:ln w="9525">
            <a:noFill/>
            <a:miter lim="800000"/>
            <a:headEnd/>
            <a:tailEnd/>
          </a:ln>
          <a:effectLst/>
        </p:spPr>
        <p:txBody>
          <a:bodyPr wrap="square" lIns="47625" tIns="19050" rIns="47625" bIns="19050">
            <a:spAutoFit/>
          </a:bodyPr>
          <a:lstStyle/>
          <a:p>
            <a:endParaRPr lang="en-US" altLang="en-US" b="1" dirty="0">
              <a:solidFill>
                <a:srgbClr val="000000"/>
              </a:solidFill>
              <a:latin typeface="Helvetica" pitchFamily="34"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global_X</a:t>
            </a:r>
            <a:r>
              <a:rPr lang="en-US" altLang="en-US" b="1" dirty="0">
                <a:solidFill>
                  <a:srgbClr val="000000"/>
                </a:solidFill>
                <a:latin typeface="Courier New" pitchFamily="49" charset="0"/>
                <a:cs typeface="Courier New" pitchFamily="49" charset="0"/>
              </a:rPr>
              <a:t>;</a:t>
            </a:r>
          </a:p>
          <a:p>
            <a:endParaRPr lang="en-US" altLang="en-US" b="1" dirty="0">
              <a:solidFill>
                <a:srgbClr val="000000"/>
              </a:solidFill>
              <a:latin typeface="Courier New" pitchFamily="49" charset="0"/>
              <a:cs typeface="Courier New" pitchFamily="49" charset="0"/>
            </a:endParaRPr>
          </a:p>
          <a:p>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main()</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x;</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y;</a:t>
            </a:r>
          </a:p>
          <a:p>
            <a:r>
              <a:rPr lang="en-US" altLang="en-US" b="1" dirty="0">
                <a:solidFill>
                  <a:srgbClr val="000000"/>
                </a:solidFill>
                <a:latin typeface="Courier New" pitchFamily="49" charset="0"/>
                <a:cs typeface="Courier New" pitchFamily="49" charset="0"/>
              </a:rPr>
              <a:t>           …</a:t>
            </a:r>
          </a:p>
          <a:p>
            <a:r>
              <a:rPr lang="en-US" altLang="en-US" b="1" dirty="0">
                <a:solidFill>
                  <a:srgbClr val="000000"/>
                </a:solidFill>
                <a:latin typeface="Courier New" pitchFamily="49" charset="0"/>
                <a:cs typeface="Courier New" pitchFamily="49" charset="0"/>
              </a:rPr>
              <a:t>      }</a:t>
            </a:r>
          </a:p>
          <a:p>
            <a:endParaRPr lang="en-US" altLang="en-US" b="1" dirty="0">
              <a:solidFill>
                <a:srgbClr val="000000"/>
              </a:solidFill>
              <a:latin typeface="Courier New" pitchFamily="49" charset="0"/>
              <a:cs typeface="Courier New" pitchFamily="49" charset="0"/>
            </a:endParaRPr>
          </a:p>
          <a:p>
            <a:r>
              <a:rPr lang="en-US" altLang="en-US" b="1" dirty="0">
                <a:solidFill>
                  <a:srgbClr val="000000"/>
                </a:solidFill>
                <a:latin typeface="Courier New" pitchFamily="49" charset="0"/>
                <a:cs typeface="Courier New" pitchFamily="49" charset="0"/>
              </a:rPr>
              <a:t>}</a:t>
            </a:r>
            <a:r>
              <a:rPr lang="en-US" altLang="en-US" b="1" dirty="0">
                <a:solidFill>
                  <a:srgbClr val="000000"/>
                </a:solidFill>
                <a:latin typeface="Helvetica" pitchFamily="34" charset="0"/>
              </a:rPr>
              <a:t>        </a:t>
            </a:r>
          </a:p>
          <a:p>
            <a:r>
              <a:rPr lang="en-US" altLang="en-US" b="1" dirty="0">
                <a:solidFill>
                  <a:srgbClr val="000000"/>
                </a:solidFill>
                <a:latin typeface="Courier New" pitchFamily="49" charset="0"/>
                <a:cs typeface="Courier New" pitchFamily="49" charset="0"/>
              </a:rPr>
              <a:t>void f1()</a:t>
            </a:r>
          </a:p>
          <a:p>
            <a:r>
              <a:rPr lang="en-US" altLang="en-US" b="1" dirty="0">
                <a:solidFill>
                  <a:srgbClr val="000000"/>
                </a:solidFill>
                <a:latin typeface="Courier New" pitchFamily="49" charset="0"/>
                <a:cs typeface="Courier New" pitchFamily="49" charset="0"/>
              </a:rPr>
              <a:t>{    </a:t>
            </a:r>
            <a:r>
              <a:rPr lang="en-US" altLang="en-US" b="1" dirty="0" err="1">
                <a:solidFill>
                  <a:srgbClr val="000000"/>
                </a:solidFill>
                <a:latin typeface="Courier New" pitchFamily="49" charset="0"/>
                <a:cs typeface="Courier New" pitchFamily="49" charset="0"/>
              </a:rPr>
              <a:t>int</a:t>
            </a:r>
            <a:r>
              <a:rPr lang="en-US" altLang="en-US" b="1" dirty="0">
                <a:solidFill>
                  <a:srgbClr val="000000"/>
                </a:solidFill>
                <a:latin typeface="Courier New" pitchFamily="49" charset="0"/>
                <a:cs typeface="Courier New" pitchFamily="49" charset="0"/>
              </a:rPr>
              <a:t> z;</a:t>
            </a:r>
          </a:p>
          <a:p>
            <a:r>
              <a:rPr lang="en-US" altLang="en-US" b="1" dirty="0">
                <a:solidFill>
                  <a:srgbClr val="000000"/>
                </a:solidFill>
                <a:latin typeface="Courier New" pitchFamily="49" charset="0"/>
                <a:cs typeface="Courier New" pitchFamily="49" charset="0"/>
              </a:rPr>
              <a:t>…</a:t>
            </a:r>
          </a:p>
          <a:p>
            <a:r>
              <a:rPr lang="en-US" altLang="en-US" b="1" dirty="0">
                <a:solidFill>
                  <a:srgbClr val="000000"/>
                </a:solidFill>
                <a:latin typeface="Courier New" pitchFamily="49" charset="0"/>
                <a:cs typeface="Courier New" pitchFamily="49" charset="0"/>
              </a:rPr>
              <a:t>}</a:t>
            </a:r>
          </a:p>
        </p:txBody>
      </p:sp>
      <p:sp>
        <p:nvSpPr>
          <p:cNvPr id="49156"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49157"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59"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49161"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49163" name="TextBox 4"/>
          <p:cNvSpPr txBox="1">
            <a:spLocks noChangeArrowheads="1"/>
          </p:cNvSpPr>
          <p:nvPr/>
        </p:nvSpPr>
        <p:spPr bwMode="auto">
          <a:xfrm>
            <a:off x="6408738" y="3503613"/>
            <a:ext cx="381000" cy="460375"/>
          </a:xfrm>
          <a:prstGeom prst="rect">
            <a:avLst/>
          </a:prstGeom>
          <a:noFill/>
          <a:ln w="9525">
            <a:noFill/>
            <a:miter lim="800000"/>
            <a:headEnd/>
            <a:tailEnd/>
          </a:ln>
        </p:spPr>
        <p:txBody>
          <a:bodyPr>
            <a:spAutoFit/>
          </a:bodyPr>
          <a:lstStyle/>
          <a:p>
            <a:r>
              <a:rPr lang="en-US" altLang="en-US"/>
              <a:t>y</a:t>
            </a:r>
          </a:p>
        </p:txBody>
      </p:sp>
      <p:sp>
        <p:nvSpPr>
          <p:cNvPr id="49164"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a:t>
            </a:r>
          </a:p>
        </p:txBody>
      </p:sp>
      <p:sp>
        <p:nvSpPr>
          <p:cNvPr id="49165" name="TextBox 6"/>
          <p:cNvSpPr txBox="1">
            <a:spLocks noChangeArrowheads="1"/>
          </p:cNvSpPr>
          <p:nvPr/>
        </p:nvSpPr>
        <p:spPr bwMode="auto">
          <a:xfrm>
            <a:off x="5562600" y="4876800"/>
            <a:ext cx="533400" cy="458788"/>
          </a:xfrm>
          <a:prstGeom prst="rect">
            <a:avLst/>
          </a:prstGeom>
          <a:noFill/>
          <a:ln w="9525">
            <a:noFill/>
            <a:miter lim="800000"/>
            <a:headEnd/>
            <a:tailEnd/>
          </a:ln>
        </p:spPr>
        <p:txBody>
          <a:bodyPr>
            <a:spAutoFit/>
          </a:bodyPr>
          <a:lstStyle/>
          <a:p>
            <a:r>
              <a:rPr lang="en-US" altLang="en-US"/>
              <a:t>z</a:t>
            </a:r>
          </a:p>
        </p:txBody>
      </p:sp>
      <p:sp>
        <p:nvSpPr>
          <p:cNvPr id="15" name="14 Başlık"/>
          <p:cNvSpPr>
            <a:spLocks noGrp="1"/>
          </p:cNvSpPr>
          <p:nvPr>
            <p:ph type="title"/>
          </p:nvPr>
        </p:nvSpPr>
        <p:spPr/>
        <p:txBody>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428596" y="1525587"/>
            <a:ext cx="7848600" cy="5332413"/>
          </a:xfrm>
          <a:prstGeom prst="rect">
            <a:avLst/>
          </a:prstGeom>
          <a:noFill/>
          <a:ln w="9525">
            <a:noFill/>
            <a:miter lim="800000"/>
            <a:headEnd/>
            <a:tailEnd/>
          </a:ln>
          <a:effectLst/>
        </p:spPr>
        <p:txBody>
          <a:bodyPr lIns="47625" tIns="19050" rIns="47625" bIns="19050">
            <a:spAutoFit/>
          </a:bodyPr>
          <a:lstStyle/>
          <a:p>
            <a:endParaRPr lang="en-US" altLang="en-US" b="1" dirty="0">
              <a:solidFill>
                <a:srgbClr val="000000"/>
              </a:solidFill>
              <a:latin typeface="Helvetica" pitchFamily="34" charset="0"/>
            </a:endParaRPr>
          </a:p>
          <a:p>
            <a:endParaRPr lang="en-US" altLang="en-US" sz="2000" b="1" dirty="0">
              <a:solidFill>
                <a:srgbClr val="000000"/>
              </a:solidFill>
              <a:latin typeface="Courier New" pitchFamily="49" charset="0"/>
              <a:cs typeface="Courier New" pitchFamily="49" charset="0"/>
            </a:endParaRP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global_X</a:t>
            </a:r>
            <a:r>
              <a:rPr lang="en-US" altLang="en-US" sz="2000" b="1" dirty="0">
                <a:solidFill>
                  <a:srgbClr val="000000"/>
                </a:solidFill>
                <a:latin typeface="Courier New" pitchFamily="49" charset="0"/>
                <a:cs typeface="Courier New" pitchFamily="49" charset="0"/>
              </a:rPr>
              <a:t>;</a:t>
            </a:r>
          </a:p>
          <a:p>
            <a:endParaRPr lang="en-US" altLang="en-US" sz="2000" b="1" dirty="0">
              <a:solidFill>
                <a:srgbClr val="000000"/>
              </a:solidFill>
              <a:latin typeface="Courier New" pitchFamily="49" charset="0"/>
              <a:cs typeface="Courier New" pitchFamily="49" charset="0"/>
            </a:endParaRPr>
          </a:p>
          <a:p>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main()</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x;</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y;</a:t>
            </a:r>
          </a:p>
          <a:p>
            <a:r>
              <a:rPr lang="en-US" altLang="en-US" sz="2000" b="1" dirty="0">
                <a:solidFill>
                  <a:srgbClr val="000000"/>
                </a:solidFill>
                <a:latin typeface="Courier New" pitchFamily="49" charset="0"/>
                <a:cs typeface="Courier New" pitchFamily="49" charset="0"/>
              </a:rPr>
              <a:t>           …</a:t>
            </a:r>
          </a:p>
          <a:p>
            <a:r>
              <a:rPr lang="en-US" altLang="en-US" sz="2000" b="1" dirty="0">
                <a:solidFill>
                  <a:srgbClr val="000000"/>
                </a:solidFill>
                <a:latin typeface="Courier New" pitchFamily="49" charset="0"/>
                <a:cs typeface="Courier New" pitchFamily="49" charset="0"/>
              </a:rPr>
              <a:t>      }</a:t>
            </a:r>
          </a:p>
          <a:p>
            <a:endParaRPr lang="en-US" altLang="en-US" sz="2000" b="1" dirty="0">
              <a:solidFill>
                <a:srgbClr val="000000"/>
              </a:solidFill>
              <a:latin typeface="Courier New" pitchFamily="49" charset="0"/>
              <a:cs typeface="Courier New" pitchFamily="49" charset="0"/>
            </a:endParaRPr>
          </a:p>
          <a:p>
            <a:r>
              <a:rPr lang="en-US" altLang="en-US" sz="2000" b="1" dirty="0">
                <a:solidFill>
                  <a:srgbClr val="000000"/>
                </a:solidFill>
                <a:latin typeface="Courier New" pitchFamily="49" charset="0"/>
                <a:cs typeface="Courier New" pitchFamily="49" charset="0"/>
              </a:rPr>
              <a:t>}</a:t>
            </a:r>
            <a:r>
              <a:rPr lang="en-US" altLang="en-US" sz="2000" b="1" dirty="0">
                <a:solidFill>
                  <a:srgbClr val="000000"/>
                </a:solidFill>
                <a:latin typeface="Helvetica" pitchFamily="34" charset="0"/>
              </a:rPr>
              <a:t>        </a:t>
            </a:r>
          </a:p>
          <a:p>
            <a:r>
              <a:rPr lang="en-US" altLang="en-US" sz="2000" b="1" dirty="0">
                <a:solidFill>
                  <a:srgbClr val="000000"/>
                </a:solidFill>
                <a:latin typeface="Courier New" pitchFamily="49" charset="0"/>
                <a:cs typeface="Courier New" pitchFamily="49" charset="0"/>
              </a:rPr>
              <a:t>void f1()</a:t>
            </a:r>
          </a:p>
          <a:p>
            <a:r>
              <a:rPr lang="en-US" altLang="en-US" sz="2000"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int</a:t>
            </a:r>
            <a:r>
              <a:rPr lang="en-US" altLang="en-US" sz="2000" b="1" dirty="0">
                <a:solidFill>
                  <a:srgbClr val="000000"/>
                </a:solidFill>
                <a:latin typeface="Courier New" pitchFamily="49" charset="0"/>
                <a:cs typeface="Courier New" pitchFamily="49" charset="0"/>
              </a:rPr>
              <a:t> z;</a:t>
            </a:r>
          </a:p>
          <a:p>
            <a:r>
              <a:rPr lang="en-US" altLang="en-US" sz="2000" b="1" dirty="0">
                <a:solidFill>
                  <a:srgbClr val="000000"/>
                </a:solidFill>
                <a:latin typeface="Courier New" pitchFamily="49" charset="0"/>
                <a:cs typeface="Courier New" pitchFamily="49" charset="0"/>
              </a:rPr>
              <a:t>…</a:t>
            </a:r>
          </a:p>
          <a:p>
            <a:r>
              <a:rPr lang="en-US" altLang="en-US" sz="2000" b="1" dirty="0">
                <a:solidFill>
                  <a:srgbClr val="000000"/>
                </a:solidFill>
                <a:latin typeface="Courier New" pitchFamily="49" charset="0"/>
                <a:cs typeface="Courier New" pitchFamily="49" charset="0"/>
              </a:rPr>
              <a:t>}</a:t>
            </a:r>
          </a:p>
        </p:txBody>
      </p:sp>
      <p:sp>
        <p:nvSpPr>
          <p:cNvPr id="50180" name="Rectangle 4"/>
          <p:cNvSpPr>
            <a:spLocks noChangeArrowheads="1"/>
          </p:cNvSpPr>
          <p:nvPr/>
        </p:nvSpPr>
        <p:spPr bwMode="auto">
          <a:xfrm>
            <a:off x="4495800" y="1754188"/>
            <a:ext cx="4189413" cy="4721225"/>
          </a:xfrm>
          <a:prstGeom prst="rect">
            <a:avLst/>
          </a:prstGeom>
          <a:solidFill>
            <a:srgbClr val="CCFFCC"/>
          </a:solidFill>
          <a:ln w="12700">
            <a:solidFill>
              <a:schemeClr val="tx1"/>
            </a:solidFill>
            <a:miter lim="800000"/>
            <a:headEnd/>
            <a:tailEnd/>
          </a:ln>
          <a:effectLst/>
        </p:spPr>
        <p:txBody>
          <a:bodyPr wrap="none" anchor="ctr"/>
          <a:lstStyle/>
          <a:p>
            <a:pPr eaLnBrk="1" hangingPunct="1"/>
            <a:endParaRPr lang="en-US" altLang="en-US" sz="1800">
              <a:solidFill>
                <a:srgbClr val="000000"/>
              </a:solidFill>
              <a:latin typeface="Arial" pitchFamily="34" charset="0"/>
            </a:endParaRPr>
          </a:p>
        </p:txBody>
      </p:sp>
      <p:sp>
        <p:nvSpPr>
          <p:cNvPr id="50181" name="Rectangle 5"/>
          <p:cNvSpPr>
            <a:spLocks noChangeArrowheads="1"/>
          </p:cNvSpPr>
          <p:nvPr/>
        </p:nvSpPr>
        <p:spPr bwMode="auto">
          <a:xfrm>
            <a:off x="4732338" y="1905000"/>
            <a:ext cx="2286000" cy="585788"/>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en-US" sz="3200"/>
              <a:t>global_x </a:t>
            </a:r>
            <a:r>
              <a:rPr lang="en-US" altLang="en-US" sz="3200">
                <a:solidFill>
                  <a:srgbClr val="FF0000"/>
                </a:solidFill>
              </a:rPr>
              <a:t>(0)</a:t>
            </a:r>
          </a:p>
        </p:txBody>
      </p:sp>
      <p:sp>
        <p:nvSpPr>
          <p:cNvPr id="53254" name="Rectangle 6"/>
          <p:cNvSpPr>
            <a:spLocks noChangeArrowheads="1"/>
          </p:cNvSpPr>
          <p:nvPr/>
        </p:nvSpPr>
        <p:spPr bwMode="auto">
          <a:xfrm>
            <a:off x="5403850" y="258445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3" name="TextBox 2"/>
          <p:cNvSpPr txBox="1">
            <a:spLocks noChangeArrowheads="1"/>
          </p:cNvSpPr>
          <p:nvPr/>
        </p:nvSpPr>
        <p:spPr bwMode="auto">
          <a:xfrm>
            <a:off x="4591050" y="3232150"/>
            <a:ext cx="906463" cy="460375"/>
          </a:xfrm>
          <a:prstGeom prst="rect">
            <a:avLst/>
          </a:prstGeom>
          <a:noFill/>
          <a:ln w="9525">
            <a:noFill/>
            <a:miter lim="800000"/>
            <a:headEnd/>
            <a:tailEnd/>
          </a:ln>
        </p:spPr>
        <p:txBody>
          <a:bodyPr>
            <a:spAutoFit/>
          </a:bodyPr>
          <a:lstStyle/>
          <a:p>
            <a:r>
              <a:rPr lang="en-US" altLang="en-US"/>
              <a:t>main</a:t>
            </a:r>
          </a:p>
        </p:txBody>
      </p:sp>
      <p:sp>
        <p:nvSpPr>
          <p:cNvPr id="21" name="Rectangle 6"/>
          <p:cNvSpPr>
            <a:spLocks noChangeArrowheads="1"/>
          </p:cNvSpPr>
          <p:nvPr/>
        </p:nvSpPr>
        <p:spPr bwMode="auto">
          <a:xfrm>
            <a:off x="5403850" y="4572000"/>
            <a:ext cx="2978150" cy="1755775"/>
          </a:xfrm>
          <a:prstGeom prst="rect">
            <a:avLst/>
          </a:prstGeom>
          <a:solidFill>
            <a:schemeClr val="accent5">
              <a:lumMod val="40000"/>
              <a:lumOff val="60000"/>
            </a:schemeClr>
          </a:solidFill>
          <a:ln w="25400">
            <a:solidFill>
              <a:schemeClr val="bg2"/>
            </a:solidFill>
            <a:miter lim="800000"/>
            <a:headEnd/>
            <a:tailEnd/>
          </a:ln>
          <a:effectLst/>
        </p:spPr>
        <p:txBody>
          <a:bodyPr wrap="none" anchor="ctr"/>
          <a:lstStyle/>
          <a:p>
            <a:pPr eaLnBrk="1" hangingPunct="1"/>
            <a:endParaRPr lang="tr-TR" sz="1800">
              <a:solidFill>
                <a:srgbClr val="000000"/>
              </a:solidFill>
              <a:latin typeface="Arial" pitchFamily="34" charset="0"/>
            </a:endParaRPr>
          </a:p>
        </p:txBody>
      </p:sp>
      <p:sp>
        <p:nvSpPr>
          <p:cNvPr id="50185" name="TextBox 21"/>
          <p:cNvSpPr txBox="1">
            <a:spLocks noChangeArrowheads="1"/>
          </p:cNvSpPr>
          <p:nvPr/>
        </p:nvSpPr>
        <p:spPr bwMode="auto">
          <a:xfrm>
            <a:off x="4762500" y="5105400"/>
            <a:ext cx="563563" cy="461963"/>
          </a:xfrm>
          <a:prstGeom prst="rect">
            <a:avLst/>
          </a:prstGeom>
          <a:noFill/>
          <a:ln w="9525">
            <a:noFill/>
            <a:miter lim="800000"/>
            <a:headEnd/>
            <a:tailEnd/>
          </a:ln>
        </p:spPr>
        <p:txBody>
          <a:bodyPr>
            <a:spAutoFit/>
          </a:bodyPr>
          <a:lstStyle/>
          <a:p>
            <a:r>
              <a:rPr lang="en-US" altLang="en-US"/>
              <a:t>f1</a:t>
            </a:r>
          </a:p>
        </p:txBody>
      </p:sp>
      <p:sp>
        <p:nvSpPr>
          <p:cNvPr id="4" name="Rectangle 3"/>
          <p:cNvSpPr/>
          <p:nvPr/>
        </p:nvSpPr>
        <p:spPr>
          <a:xfrm>
            <a:off x="6172200" y="3352800"/>
            <a:ext cx="17526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sp>
        <p:nvSpPr>
          <p:cNvPr id="50187" name="TextBox 4"/>
          <p:cNvSpPr txBox="1">
            <a:spLocks noChangeArrowheads="1"/>
          </p:cNvSpPr>
          <p:nvPr/>
        </p:nvSpPr>
        <p:spPr bwMode="auto">
          <a:xfrm>
            <a:off x="6408738" y="3503613"/>
            <a:ext cx="906462" cy="460375"/>
          </a:xfrm>
          <a:prstGeom prst="rect">
            <a:avLst/>
          </a:prstGeom>
          <a:noFill/>
          <a:ln w="9525">
            <a:noFill/>
            <a:miter lim="800000"/>
            <a:headEnd/>
            <a:tailEnd/>
          </a:ln>
        </p:spPr>
        <p:txBody>
          <a:bodyPr>
            <a:spAutoFit/>
          </a:bodyPr>
          <a:lstStyle/>
          <a:p>
            <a:r>
              <a:rPr lang="en-US" altLang="en-US"/>
              <a:t>y </a:t>
            </a:r>
            <a:r>
              <a:rPr lang="en-US" altLang="en-US">
                <a:solidFill>
                  <a:srgbClr val="FF0000"/>
                </a:solidFill>
              </a:rPr>
              <a:t>(2)</a:t>
            </a:r>
          </a:p>
        </p:txBody>
      </p:sp>
      <p:sp>
        <p:nvSpPr>
          <p:cNvPr id="50188" name="TextBox 5"/>
          <p:cNvSpPr txBox="1">
            <a:spLocks noChangeArrowheads="1"/>
          </p:cNvSpPr>
          <p:nvPr/>
        </p:nvSpPr>
        <p:spPr bwMode="auto">
          <a:xfrm>
            <a:off x="5497513" y="2743200"/>
            <a:ext cx="979487"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89" name="TextBox 6"/>
          <p:cNvSpPr txBox="1">
            <a:spLocks noChangeArrowheads="1"/>
          </p:cNvSpPr>
          <p:nvPr/>
        </p:nvSpPr>
        <p:spPr bwMode="auto">
          <a:xfrm>
            <a:off x="5562600" y="4876800"/>
            <a:ext cx="914400" cy="461963"/>
          </a:xfrm>
          <a:prstGeom prst="rect">
            <a:avLst/>
          </a:prstGeom>
          <a:noFill/>
          <a:ln w="9525">
            <a:noFill/>
            <a:miter lim="800000"/>
            <a:headEnd/>
            <a:tailEnd/>
          </a:ln>
        </p:spPr>
        <p:txBody>
          <a:bodyPr>
            <a:spAutoFit/>
          </a:bodyPr>
          <a:lstStyle/>
          <a:p>
            <a:r>
              <a:rPr lang="en-US" altLang="en-US"/>
              <a:t>x </a:t>
            </a:r>
            <a:r>
              <a:rPr lang="en-US" altLang="en-US">
                <a:solidFill>
                  <a:srgbClr val="FF0000"/>
                </a:solidFill>
              </a:rPr>
              <a:t>(1)</a:t>
            </a:r>
          </a:p>
        </p:txBody>
      </p:sp>
      <p:sp>
        <p:nvSpPr>
          <p:cNvPr id="50190" name="TextBox 1"/>
          <p:cNvSpPr txBox="1">
            <a:spLocks noChangeArrowheads="1"/>
          </p:cNvSpPr>
          <p:nvPr/>
        </p:nvSpPr>
        <p:spPr bwMode="auto">
          <a:xfrm>
            <a:off x="0" y="1500174"/>
            <a:ext cx="4286248" cy="923330"/>
          </a:xfrm>
          <a:prstGeom prst="rect">
            <a:avLst/>
          </a:prstGeom>
          <a:noFill/>
          <a:ln w="9525">
            <a:noFill/>
            <a:miter lim="800000"/>
            <a:headEnd/>
            <a:tailEnd/>
          </a:ln>
        </p:spPr>
        <p:txBody>
          <a:bodyPr wrap="square">
            <a:spAutoFit/>
          </a:bodyPr>
          <a:lstStyle/>
          <a:p>
            <a:r>
              <a:rPr lang="tr-TR" altLang="en-US" dirty="0" smtClean="0"/>
              <a:t>Kapsamlar basitçe bir sayıyla işaretlenir.</a:t>
            </a:r>
            <a:endParaRPr lang="en-US" altLang="en-US" dirty="0"/>
          </a:p>
          <a:p>
            <a:r>
              <a:rPr lang="tr-TR" altLang="en-US" dirty="0" smtClean="0"/>
              <a:t>Her </a:t>
            </a:r>
            <a:r>
              <a:rPr lang="en-US" altLang="en-US" b="1" dirty="0" smtClean="0"/>
              <a:t>{</a:t>
            </a:r>
            <a:r>
              <a:rPr lang="en-US" altLang="en-US" dirty="0" smtClean="0"/>
              <a:t> </a:t>
            </a:r>
            <a:r>
              <a:rPr lang="tr-TR" altLang="en-US" dirty="0" smtClean="0"/>
              <a:t>yeni bir kapsam getirir </a:t>
            </a:r>
            <a:r>
              <a:rPr lang="en-US" altLang="en-US" dirty="0" smtClean="0"/>
              <a:t>– </a:t>
            </a:r>
            <a:r>
              <a:rPr lang="tr-TR" altLang="en-US" dirty="0" smtClean="0"/>
              <a:t>daha yüksek sayı</a:t>
            </a:r>
            <a:endParaRPr lang="en-US" altLang="en-US" dirty="0"/>
          </a:p>
        </p:txBody>
      </p:sp>
      <p:sp>
        <p:nvSpPr>
          <p:cNvPr id="16" name="15 Başlık"/>
          <p:cNvSpPr>
            <a:spLocks noGrp="1"/>
          </p:cNvSpPr>
          <p:nvPr>
            <p:ph type="title"/>
          </p:nvPr>
        </p:nvSpPr>
        <p:spPr>
          <a:xfrm>
            <a:off x="685800" y="484632"/>
            <a:ext cx="7772400" cy="540893"/>
          </a:xfrm>
        </p:spPr>
        <p:txBody>
          <a:bodyPr>
            <a:normAutofit fontScale="90000"/>
          </a:bodyPr>
          <a:lstStyle/>
          <a:p>
            <a:r>
              <a:rPr lang="tr-TR" dirty="0" smtClean="0"/>
              <a:t>Durağan Kapsam: C++</a:t>
            </a:r>
            <a:endParaRPr lang="tr-TR" dirty="0"/>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424088"/>
          </a:xfrm>
        </p:spPr>
        <p:txBody>
          <a:bodyPr>
            <a:noAutofit/>
          </a:bodyPr>
          <a:lstStyle/>
          <a:p>
            <a:r>
              <a:rPr lang="tr-TR" sz="3200" dirty="0"/>
              <a:t>5.8.2. Dinamik Kapsam </a:t>
            </a:r>
            <a:r>
              <a:rPr lang="tr-TR" sz="3200" dirty="0" smtClean="0"/>
              <a:t>Bağlama</a:t>
            </a:r>
            <a:endParaRPr lang="tr-TR" sz="3200" dirty="0"/>
          </a:p>
        </p:txBody>
      </p:sp>
      <p:sp>
        <p:nvSpPr>
          <p:cNvPr id="6" name="İçerik Yer Tutucusu 5"/>
          <p:cNvSpPr>
            <a:spLocks noGrp="1"/>
          </p:cNvSpPr>
          <p:nvPr>
            <p:ph idx="1"/>
          </p:nvPr>
        </p:nvSpPr>
        <p:spPr>
          <a:xfrm>
            <a:off x="322446" y="1124744"/>
            <a:ext cx="8640960" cy="4495800"/>
          </a:xfrm>
        </p:spPr>
        <p:txBody>
          <a:bodyPr>
            <a:normAutofit fontScale="77500" lnSpcReduction="20000"/>
          </a:bodyPr>
          <a:lstStyle/>
          <a:p>
            <a:r>
              <a:rPr lang="tr-TR" sz="2800" dirty="0"/>
              <a:t>Bir ismin kapsamının, altprogramların fiziksel yakınlıklarına göre değil, altprogramların çağrılma sırasına göre çalışma zamanında belirlenmesi </a:t>
            </a:r>
            <a:r>
              <a:rPr lang="tr-TR" sz="2800" b="1" dirty="0"/>
              <a:t>dinamik kapsam bağlama</a:t>
            </a:r>
            <a:r>
              <a:rPr lang="tr-TR" sz="2800" dirty="0"/>
              <a:t> olarak adlandırılır. </a:t>
            </a:r>
            <a:endParaRPr lang="tr-TR" sz="2800" dirty="0" smtClean="0"/>
          </a:p>
          <a:p>
            <a:endParaRPr lang="tr-TR" sz="2300" dirty="0" smtClean="0"/>
          </a:p>
          <a:p>
            <a:r>
              <a:rPr lang="tr-TR" sz="2800" dirty="0"/>
              <a:t>Değişkenlere çağrılma sırasında ters yönde </a:t>
            </a:r>
            <a:r>
              <a:rPr lang="tr-TR" sz="2800" dirty="0" smtClean="0"/>
              <a:t>arama </a:t>
            </a:r>
            <a:r>
              <a:rPr lang="tr-TR" sz="2800" dirty="0"/>
              <a:t>yapılarak başvurulur</a:t>
            </a:r>
            <a:r>
              <a:rPr lang="tr-TR" sz="2800" dirty="0" smtClean="0"/>
              <a:t>.</a:t>
            </a:r>
          </a:p>
          <a:p>
            <a:endParaRPr lang="tr-TR" sz="2300" dirty="0"/>
          </a:p>
          <a:p>
            <a:r>
              <a:rPr lang="tr-TR" sz="2800" dirty="0" smtClean="0"/>
              <a:t>Bu </a:t>
            </a:r>
            <a:r>
              <a:rPr lang="tr-TR" sz="2800" dirty="0"/>
              <a:t>durumda bir isim tanımı, çalışma sırasında aynı isimde yeni bir tanımlama bulunana kadar, kendisinden sonra çalıştırılan tüm komutlarda geçerlidir. </a:t>
            </a:r>
            <a:endParaRPr lang="tr-TR" sz="2800" dirty="0" smtClean="0"/>
          </a:p>
          <a:p>
            <a:endParaRPr lang="tr-TR" sz="2300" dirty="0" smtClean="0"/>
          </a:p>
          <a:p>
            <a:r>
              <a:rPr lang="tr-TR" sz="2800" dirty="0" smtClean="0"/>
              <a:t>APL</a:t>
            </a:r>
            <a:r>
              <a:rPr lang="tr-TR" sz="2800" dirty="0"/>
              <a:t>, SNOBOL4, </a:t>
            </a:r>
            <a:r>
              <a:rPr lang="tr-TR" sz="2800" dirty="0" err="1" smtClean="0"/>
              <a:t>Perl</a:t>
            </a:r>
            <a:r>
              <a:rPr lang="tr-TR" sz="2800" dirty="0" smtClean="0"/>
              <a:t> ve </a:t>
            </a:r>
            <a:r>
              <a:rPr lang="tr-TR" sz="2800" dirty="0" err="1"/>
              <a:t>LISP'in</a:t>
            </a:r>
            <a:r>
              <a:rPr lang="tr-TR" sz="2800" dirty="0"/>
              <a:t> ilk sürümleri, dinamik kapsam bağlamayı uygulayan dillerdir. </a:t>
            </a:r>
            <a:r>
              <a:rPr lang="tr-TR" sz="2800" dirty="0" err="1"/>
              <a:t>Perl</a:t>
            </a:r>
            <a:r>
              <a:rPr lang="tr-TR" sz="2800" dirty="0"/>
              <a:t> ve </a:t>
            </a:r>
            <a:r>
              <a:rPr lang="tr-TR" sz="2800" dirty="0" err="1"/>
              <a:t>Common</a:t>
            </a:r>
            <a:r>
              <a:rPr lang="tr-TR" sz="2800" dirty="0"/>
              <a:t> </a:t>
            </a:r>
            <a:r>
              <a:rPr lang="tr-TR" sz="2800" dirty="0" err="1"/>
              <a:t>Lisp</a:t>
            </a:r>
            <a:r>
              <a:rPr lang="tr-TR" sz="2800" dirty="0"/>
              <a:t> her iki kapsamı da </a:t>
            </a:r>
            <a:r>
              <a:rPr lang="tr-TR" sz="2800" dirty="0" smtClean="0"/>
              <a:t>kullanabilirler</a:t>
            </a:r>
            <a:r>
              <a:rPr lang="tr-TR" sz="2800" dirty="0"/>
              <a:t>.</a:t>
            </a:r>
            <a:endParaRPr lang="tr-TR" sz="36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84</a:t>
            </a:fld>
            <a:endParaRPr lang="tr-TR"/>
          </a:p>
        </p:txBody>
      </p:sp>
    </p:spTree>
    <p:extLst>
      <p:ext uri="{BB962C8B-B14F-4D97-AF65-F5344CB8AC3E}">
        <p14:creationId xmlns:p14="http://schemas.microsoft.com/office/powerpoint/2010/main" val="11973202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Dinamik Kapsam</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85</a:t>
            </a:fld>
            <a:endParaRPr lang="tr-TR"/>
          </a:p>
        </p:txBody>
      </p:sp>
      <p:sp>
        <p:nvSpPr>
          <p:cNvPr id="5" name="Rectangle 5"/>
          <p:cNvSpPr>
            <a:spLocks noChangeArrowheads="1"/>
          </p:cNvSpPr>
          <p:nvPr/>
        </p:nvSpPr>
        <p:spPr bwMode="auto">
          <a:xfrm>
            <a:off x="4229100" y="5116513"/>
            <a:ext cx="4914900" cy="9144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elverişlilik</a:t>
            </a:r>
            <a:endParaRPr lang="en-US" sz="2400" b="0" dirty="0">
              <a:effectLst>
                <a:outerShdw blurRad="38100" dist="38100" dir="2700000" algn="tl">
                  <a:srgbClr val="000000"/>
                </a:outerShdw>
              </a:effectLst>
              <a:latin typeface="Arial" pitchFamily="34" charset="0"/>
            </a:endParaRPr>
          </a:p>
          <a:p>
            <a:pPr marL="342900" indent="-342900" algn="l" eaLnBrk="1" hangingPunct="1">
              <a:spcBef>
                <a:spcPct val="20000"/>
              </a:spcBef>
              <a:buClr>
                <a:srgbClr val="FFFF00"/>
              </a:buClr>
              <a:buSzPct val="70000"/>
              <a:buFont typeface="Wingdings" pitchFamily="2" charset="2"/>
              <a:buChar char="n"/>
            </a:pPr>
            <a:r>
              <a:rPr lang="tr-TR" sz="2400" b="0" dirty="0" smtClean="0">
                <a:solidFill>
                  <a:schemeClr val="tx2"/>
                </a:solidFill>
                <a:effectLst>
                  <a:outerShdw blurRad="38100" dist="38100" dir="2700000" algn="tl">
                    <a:srgbClr val="000000"/>
                  </a:outerShdw>
                </a:effectLst>
                <a:latin typeface="Arial" pitchFamily="34" charset="0"/>
              </a:rPr>
              <a:t>Dezavantaj</a:t>
            </a:r>
            <a:r>
              <a:rPr lang="en-US" sz="2400" b="0" dirty="0" smtClean="0">
                <a:effectLst>
                  <a:outerShdw blurRad="38100" dist="38100" dir="2700000" algn="tl">
                    <a:srgbClr val="000000"/>
                  </a:outerShdw>
                </a:effectLst>
                <a:latin typeface="Arial" pitchFamily="34" charset="0"/>
              </a:rPr>
              <a:t>: </a:t>
            </a:r>
            <a:r>
              <a:rPr lang="tr-TR" sz="2400" b="0" dirty="0" smtClean="0">
                <a:effectLst>
                  <a:outerShdw blurRad="38100" dist="38100" dir="2700000" algn="tl">
                    <a:srgbClr val="000000"/>
                  </a:outerShdw>
                </a:effectLst>
                <a:latin typeface="Arial" pitchFamily="34" charset="0"/>
              </a:rPr>
              <a:t>zayıf okunabilirlik</a:t>
            </a:r>
            <a:endParaRPr lang="en-US" sz="2400" b="0" dirty="0">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4229100" y="4202113"/>
            <a:ext cx="3685048" cy="461665"/>
          </a:xfrm>
          <a:prstGeom prst="rect">
            <a:avLst/>
          </a:prstGeom>
          <a:noFill/>
          <a:ln w="9525" algn="ctr">
            <a:noFill/>
            <a:miter lim="800000"/>
            <a:headEnd/>
            <a:tailEnd/>
          </a:ln>
          <a:effectLst/>
        </p:spPr>
        <p:txBody>
          <a:bodyPr wrap="none">
            <a:spAutoFit/>
          </a:bodyPr>
          <a:lstStyle/>
          <a:p>
            <a:r>
              <a:rPr lang="en-US" sz="2400" b="0" i="1" dirty="0" smtClean="0">
                <a:solidFill>
                  <a:srgbClr val="FFFF00"/>
                </a:solidFill>
                <a:effectLst>
                  <a:outerShdw blurRad="38100" dist="38100" dir="2700000" algn="tl">
                    <a:srgbClr val="000000"/>
                  </a:outerShdw>
                </a:effectLst>
              </a:rPr>
              <a:t>X</a:t>
            </a:r>
            <a:r>
              <a:rPr lang="tr-TR" sz="2400" b="0" i="1" dirty="0" smtClean="0">
                <a:solidFill>
                  <a:srgbClr val="FFFF00"/>
                </a:solidFill>
                <a:effectLst>
                  <a:outerShdw blurRad="38100" dist="38100" dir="2700000" algn="tl">
                    <a:srgbClr val="000000"/>
                  </a:outerShdw>
                </a:effectLst>
              </a:rPr>
              <a:t>’e referans</a:t>
            </a:r>
            <a:r>
              <a:rPr lang="en-US" sz="2400" b="0" i="1" dirty="0" smtClean="0">
                <a:solidFill>
                  <a:srgbClr val="FFFF00"/>
                </a:solidFill>
                <a:effectLst>
                  <a:outerShdw blurRad="38100" dist="38100" dir="2700000" algn="tl">
                    <a:srgbClr val="000000"/>
                  </a:outerShdw>
                </a:effectLst>
              </a:rPr>
              <a:t> SUB1’</a:t>
            </a:r>
            <a:r>
              <a:rPr lang="tr-TR" sz="2400" b="0" i="1" dirty="0" smtClean="0">
                <a:solidFill>
                  <a:srgbClr val="FFFF00"/>
                </a:solidFill>
                <a:effectLst>
                  <a:outerShdw blurRad="38100" dist="38100" dir="2700000" algn="tl">
                    <a:srgbClr val="000000"/>
                  </a:outerShdw>
                </a:effectLst>
              </a:rPr>
              <a:t>in</a:t>
            </a:r>
            <a:r>
              <a:rPr lang="en-US" sz="2400" b="0" i="1" dirty="0" smtClean="0">
                <a:solidFill>
                  <a:srgbClr val="FFFF00"/>
                </a:solidFill>
                <a:effectLst>
                  <a:outerShdw blurRad="38100" dist="38100" dir="2700000" algn="tl">
                    <a:srgbClr val="000000"/>
                  </a:outerShdw>
                </a:effectLst>
              </a:rPr>
              <a:t> x</a:t>
            </a:r>
            <a:r>
              <a:rPr lang="tr-TR" sz="2400" b="0" i="1" dirty="0" smtClean="0">
                <a:solidFill>
                  <a:srgbClr val="FFFF00"/>
                </a:solidFill>
                <a:effectLst>
                  <a:outerShdw blurRad="38100" dist="38100" dir="2700000" algn="tl">
                    <a:srgbClr val="000000"/>
                  </a:outerShdw>
                </a:effectLst>
              </a:rPr>
              <a:t>’inedir</a:t>
            </a:r>
            <a:endParaRPr lang="en-US" sz="2400" b="0" i="1" dirty="0">
              <a:solidFill>
                <a:srgbClr val="FFFF00"/>
              </a:solidFill>
              <a:effectLst>
                <a:outerShdw blurRad="38100" dist="38100" dir="2700000" algn="tl">
                  <a:srgbClr val="000000"/>
                </a:outerShdw>
              </a:effectLst>
            </a:endParaRPr>
          </a:p>
        </p:txBody>
      </p:sp>
      <p:sp>
        <p:nvSpPr>
          <p:cNvPr id="7" name="AutoShape 7"/>
          <p:cNvSpPr>
            <a:spLocks noChangeArrowheads="1"/>
          </p:cNvSpPr>
          <p:nvPr/>
        </p:nvSpPr>
        <p:spPr bwMode="auto">
          <a:xfrm>
            <a:off x="5657850" y="3930650"/>
            <a:ext cx="342900" cy="385763"/>
          </a:xfrm>
          <a:prstGeom prst="downArrow">
            <a:avLst>
              <a:gd name="adj1" fmla="val 55556"/>
              <a:gd name="adj2" fmla="val 47302"/>
            </a:avLst>
          </a:prstGeom>
          <a:solidFill>
            <a:schemeClr val="accent1"/>
          </a:solidFill>
          <a:ln w="9525" algn="ctr">
            <a:solidFill>
              <a:schemeClr val="tx1"/>
            </a:solidFill>
            <a:miter lim="800000"/>
            <a:headEnd/>
            <a:tailEnd/>
          </a:ln>
          <a:effectLst/>
        </p:spPr>
        <p:txBody>
          <a:bodyPr wrap="none" anchor="ctr"/>
          <a:lstStyle/>
          <a:p>
            <a:endParaRPr lang="tr-TR"/>
          </a:p>
        </p:txBody>
      </p:sp>
      <p:grpSp>
        <p:nvGrpSpPr>
          <p:cNvPr id="8" name="Group 8"/>
          <p:cNvGrpSpPr>
            <a:grpSpLocks/>
          </p:cNvGrpSpPr>
          <p:nvPr/>
        </p:nvGrpSpPr>
        <p:grpSpPr bwMode="auto">
          <a:xfrm>
            <a:off x="342900" y="2716213"/>
            <a:ext cx="8229600" cy="3684587"/>
            <a:chOff x="216" y="1711"/>
            <a:chExt cx="5184" cy="2321"/>
          </a:xfrm>
        </p:grpSpPr>
        <p:sp>
          <p:nvSpPr>
            <p:cNvPr id="9" name="Rectangle 9"/>
            <p:cNvSpPr>
              <a:spLocks noChangeArrowheads="1"/>
            </p:cNvSpPr>
            <p:nvPr/>
          </p:nvSpPr>
          <p:spPr bwMode="auto">
            <a:xfrm>
              <a:off x="528" y="1728"/>
              <a:ext cx="2136" cy="2304"/>
            </a:xfrm>
            <a:prstGeom prst="rect">
              <a:avLst/>
            </a:prstGeom>
            <a:noFill/>
            <a:ln w="9525">
              <a:noFill/>
              <a:miter lim="800000"/>
              <a:headEnd/>
              <a:tailEnd/>
            </a:ln>
            <a:effectLst/>
          </p:spPr>
          <p:txBody>
            <a:bodyPr/>
            <a:lstStyle/>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MAIN     - declaration of x</a:t>
              </a:r>
            </a:p>
            <a:p>
              <a:pPr marL="342900" indent="-342900" algn="l">
                <a:spcBef>
                  <a:spcPct val="30000"/>
                </a:spcBef>
                <a:buClr>
                  <a:srgbClr val="FFFF00"/>
                </a:buClr>
                <a:buSzPct val="70000"/>
              </a:pPr>
              <a:r>
                <a:rPr lang="en-US" sz="1600" b="1" dirty="0">
                  <a:solidFill>
                    <a:srgbClr val="66FFFF"/>
                  </a:solidFill>
                  <a:effectLst>
                    <a:outerShdw blurRad="38100" dist="38100" dir="2700000" algn="tl">
                      <a:srgbClr val="000000"/>
                    </a:outerShdw>
                  </a:effectLst>
                </a:rPr>
                <a:t>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r>
                <a:rPr lang="en-US" sz="1600" b="1" dirty="0" smtClean="0">
                  <a:solidFill>
                    <a:srgbClr val="66FFFF"/>
                  </a:solidFill>
                  <a:effectLst>
                    <a:outerShdw blurRad="38100" dist="38100" dir="2700000" algn="tl">
                      <a:srgbClr val="000000"/>
                    </a:outerShdw>
                  </a:effectLst>
                </a:rPr>
                <a:t>declaration of x </a:t>
              </a:r>
              <a:r>
                <a:rPr lang="en-US" sz="1600" b="1" dirty="0">
                  <a:solidFill>
                    <a:srgbClr val="66FFFF"/>
                  </a:solidFill>
                  <a:effectLst>
                    <a:outerShdw blurRad="38100" dist="38100" dir="2700000" algn="tl">
                      <a:srgbClr val="000000"/>
                    </a:outerShdw>
                  </a:effectLst>
                </a:rPr>
                <a:t>-</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endParaRPr lang="en-US" b="1" dirty="0">
                <a:solidFill>
                  <a:srgbClr val="66FFFF"/>
                </a:solidFill>
                <a:effectLst>
                  <a:outerShdw blurRad="38100" dist="38100" dir="2700000" algn="tl">
                    <a:srgbClr val="000000"/>
                  </a:outerShdw>
                </a:effectLst>
              </a:endParaRP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SUB2</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reference to x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r>
                <a:rPr lang="en-US" sz="1600" b="1" i="1" dirty="0">
                  <a:solidFill>
                    <a:srgbClr val="00FF00"/>
                  </a:solidFill>
                  <a:effectLst>
                    <a:outerShdw blurRad="38100" dist="38100" dir="2700000" algn="tl">
                      <a:srgbClr val="000000"/>
                    </a:outerShdw>
                  </a:effectLst>
                </a:rPr>
                <a:t>call SUB1</a:t>
              </a:r>
            </a:p>
            <a:p>
              <a:pPr marL="342900" indent="-342900" algn="l">
                <a:buClr>
                  <a:srgbClr val="FFFF00"/>
                </a:buClr>
                <a:buSzPct val="70000"/>
              </a:pPr>
              <a:r>
                <a:rPr lang="en-US" sz="1600" b="1" dirty="0">
                  <a:solidFill>
                    <a:srgbClr val="66FFFF"/>
                  </a:solidFill>
                  <a:effectLst>
                    <a:outerShdw blurRad="38100" dist="38100" dir="2700000" algn="tl">
                      <a:srgbClr val="000000"/>
                    </a:outerShdw>
                  </a:effectLst>
                </a:rPr>
                <a:t>               …</a:t>
              </a:r>
              <a:endParaRPr lang="en-US" sz="2800" b="1" dirty="0">
                <a:solidFill>
                  <a:srgbClr val="66FFFF"/>
                </a:solidFill>
                <a:effectLst>
                  <a:outerShdw blurRad="38100" dist="38100" dir="2700000" algn="tl">
                    <a:srgbClr val="000000"/>
                  </a:outerShdw>
                </a:effectLst>
                <a:latin typeface="Arial" pitchFamily="34" charset="0"/>
              </a:endParaRPr>
            </a:p>
          </p:txBody>
        </p:sp>
        <p:sp>
          <p:nvSpPr>
            <p:cNvPr id="10" name="Line 10"/>
            <p:cNvSpPr>
              <a:spLocks noChangeShapeType="1"/>
            </p:cNvSpPr>
            <p:nvPr/>
          </p:nvSpPr>
          <p:spPr bwMode="auto">
            <a:xfrm flipH="1">
              <a:off x="960" y="1776"/>
              <a:ext cx="152" cy="0"/>
            </a:xfrm>
            <a:prstGeom prst="line">
              <a:avLst/>
            </a:prstGeom>
            <a:noFill/>
            <a:ln w="12700">
              <a:solidFill>
                <a:srgbClr val="66FFFF"/>
              </a:solidFill>
              <a:round/>
              <a:headEnd/>
              <a:tailEnd/>
            </a:ln>
            <a:effectLst/>
          </p:spPr>
          <p:txBody>
            <a:bodyPr wrap="none" anchor="ctr"/>
            <a:lstStyle/>
            <a:p>
              <a:endParaRPr lang="tr-TR"/>
            </a:p>
          </p:txBody>
        </p:sp>
        <p:sp>
          <p:nvSpPr>
            <p:cNvPr id="11" name="Line 11"/>
            <p:cNvSpPr>
              <a:spLocks noChangeShapeType="1"/>
            </p:cNvSpPr>
            <p:nvPr/>
          </p:nvSpPr>
          <p:spPr bwMode="auto">
            <a:xfrm>
              <a:off x="964" y="1780"/>
              <a:ext cx="0" cy="2180"/>
            </a:xfrm>
            <a:prstGeom prst="line">
              <a:avLst/>
            </a:prstGeom>
            <a:noFill/>
            <a:ln w="12700">
              <a:solidFill>
                <a:srgbClr val="66FFFF"/>
              </a:solidFill>
              <a:round/>
              <a:headEnd/>
              <a:tailEnd/>
            </a:ln>
            <a:effectLst/>
          </p:spPr>
          <p:txBody>
            <a:bodyPr wrap="none" anchor="ctr"/>
            <a:lstStyle/>
            <a:p>
              <a:endParaRPr lang="tr-TR"/>
            </a:p>
          </p:txBody>
        </p:sp>
        <p:sp>
          <p:nvSpPr>
            <p:cNvPr id="12" name="Line 12"/>
            <p:cNvSpPr>
              <a:spLocks noChangeShapeType="1"/>
            </p:cNvSpPr>
            <p:nvPr/>
          </p:nvSpPr>
          <p:spPr bwMode="auto">
            <a:xfrm flipH="1">
              <a:off x="1248" y="1968"/>
              <a:ext cx="104" cy="0"/>
            </a:xfrm>
            <a:prstGeom prst="line">
              <a:avLst/>
            </a:prstGeom>
            <a:noFill/>
            <a:ln w="12700">
              <a:solidFill>
                <a:srgbClr val="66FFFF"/>
              </a:solidFill>
              <a:round/>
              <a:headEnd/>
              <a:tailEnd/>
            </a:ln>
            <a:effectLst/>
          </p:spPr>
          <p:txBody>
            <a:bodyPr wrap="none" anchor="ctr"/>
            <a:lstStyle/>
            <a:p>
              <a:endParaRPr lang="tr-TR"/>
            </a:p>
          </p:txBody>
        </p:sp>
        <p:sp>
          <p:nvSpPr>
            <p:cNvPr id="13" name="Line 13"/>
            <p:cNvSpPr>
              <a:spLocks noChangeShapeType="1"/>
            </p:cNvSpPr>
            <p:nvPr/>
          </p:nvSpPr>
          <p:spPr bwMode="auto">
            <a:xfrm>
              <a:off x="1252" y="1972"/>
              <a:ext cx="0" cy="764"/>
            </a:xfrm>
            <a:prstGeom prst="line">
              <a:avLst/>
            </a:prstGeom>
            <a:noFill/>
            <a:ln w="12700">
              <a:solidFill>
                <a:srgbClr val="66FFFF"/>
              </a:solidFill>
              <a:round/>
              <a:headEnd/>
              <a:tailEnd/>
            </a:ln>
            <a:effectLst/>
          </p:spPr>
          <p:txBody>
            <a:bodyPr wrap="none" anchor="ctr"/>
            <a:lstStyle/>
            <a:p>
              <a:endParaRPr lang="tr-TR"/>
            </a:p>
          </p:txBody>
        </p:sp>
        <p:sp>
          <p:nvSpPr>
            <p:cNvPr id="14" name="Line 14"/>
            <p:cNvSpPr>
              <a:spLocks noChangeShapeType="1"/>
            </p:cNvSpPr>
            <p:nvPr/>
          </p:nvSpPr>
          <p:spPr bwMode="auto">
            <a:xfrm>
              <a:off x="1248" y="2736"/>
              <a:ext cx="136" cy="0"/>
            </a:xfrm>
            <a:prstGeom prst="line">
              <a:avLst/>
            </a:prstGeom>
            <a:noFill/>
            <a:ln w="12700">
              <a:solidFill>
                <a:srgbClr val="66FFFF"/>
              </a:solidFill>
              <a:round/>
              <a:headEnd/>
              <a:tailEnd/>
            </a:ln>
            <a:effectLst/>
          </p:spPr>
          <p:txBody>
            <a:bodyPr wrap="none" anchor="ctr"/>
            <a:lstStyle/>
            <a:p>
              <a:endParaRPr lang="tr-TR"/>
            </a:p>
          </p:txBody>
        </p:sp>
        <p:sp>
          <p:nvSpPr>
            <p:cNvPr id="15" name="Line 15"/>
            <p:cNvSpPr>
              <a:spLocks noChangeShapeType="1"/>
            </p:cNvSpPr>
            <p:nvPr/>
          </p:nvSpPr>
          <p:spPr bwMode="auto">
            <a:xfrm>
              <a:off x="1252" y="2860"/>
              <a:ext cx="0" cy="664"/>
            </a:xfrm>
            <a:prstGeom prst="line">
              <a:avLst/>
            </a:prstGeom>
            <a:noFill/>
            <a:ln w="12700">
              <a:solidFill>
                <a:srgbClr val="66FFFF"/>
              </a:solidFill>
              <a:round/>
              <a:headEnd/>
              <a:tailEnd/>
            </a:ln>
            <a:effectLst/>
          </p:spPr>
          <p:txBody>
            <a:bodyPr wrap="none" anchor="ctr"/>
            <a:lstStyle/>
            <a:p>
              <a:endParaRPr lang="tr-TR"/>
            </a:p>
          </p:txBody>
        </p:sp>
        <p:sp>
          <p:nvSpPr>
            <p:cNvPr id="16" name="Line 16"/>
            <p:cNvSpPr>
              <a:spLocks noChangeShapeType="1"/>
            </p:cNvSpPr>
            <p:nvPr/>
          </p:nvSpPr>
          <p:spPr bwMode="auto">
            <a:xfrm>
              <a:off x="1256" y="3528"/>
              <a:ext cx="136" cy="0"/>
            </a:xfrm>
            <a:prstGeom prst="line">
              <a:avLst/>
            </a:prstGeom>
            <a:noFill/>
            <a:ln w="12700">
              <a:solidFill>
                <a:srgbClr val="66FFFF"/>
              </a:solidFill>
              <a:round/>
              <a:headEnd/>
              <a:tailEnd/>
            </a:ln>
            <a:effectLst/>
          </p:spPr>
          <p:txBody>
            <a:bodyPr wrap="none" anchor="ctr"/>
            <a:lstStyle/>
            <a:p>
              <a:endParaRPr lang="tr-TR"/>
            </a:p>
          </p:txBody>
        </p:sp>
        <p:sp>
          <p:nvSpPr>
            <p:cNvPr id="17" name="Line 17"/>
            <p:cNvSpPr>
              <a:spLocks noChangeShapeType="1"/>
            </p:cNvSpPr>
            <p:nvPr/>
          </p:nvSpPr>
          <p:spPr bwMode="auto">
            <a:xfrm>
              <a:off x="1248" y="2856"/>
              <a:ext cx="144" cy="0"/>
            </a:xfrm>
            <a:prstGeom prst="line">
              <a:avLst/>
            </a:prstGeom>
            <a:noFill/>
            <a:ln w="12700">
              <a:solidFill>
                <a:srgbClr val="66FFFF"/>
              </a:solidFill>
              <a:round/>
              <a:headEnd/>
              <a:tailEnd/>
            </a:ln>
            <a:effectLst/>
          </p:spPr>
          <p:txBody>
            <a:bodyPr wrap="none" anchor="ctr"/>
            <a:lstStyle/>
            <a:p>
              <a:endParaRPr lang="tr-TR"/>
            </a:p>
          </p:txBody>
        </p:sp>
        <p:sp>
          <p:nvSpPr>
            <p:cNvPr id="18" name="Text Box 18"/>
            <p:cNvSpPr txBox="1">
              <a:spLocks noChangeArrowheads="1"/>
            </p:cNvSpPr>
            <p:nvPr/>
          </p:nvSpPr>
          <p:spPr bwMode="auto">
            <a:xfrm>
              <a:off x="2952" y="1783"/>
              <a:ext cx="1818" cy="640"/>
            </a:xfrm>
            <a:prstGeom prst="rect">
              <a:avLst/>
            </a:prstGeom>
            <a:noFill/>
            <a:ln w="12700" cap="sq">
              <a:noFill/>
              <a:miter lim="800000"/>
              <a:headEnd type="none" w="sm" len="sm"/>
              <a:tailEnd type="none" w="sm" len="sm"/>
            </a:ln>
            <a:effectLst/>
          </p:spPr>
          <p:txBody>
            <a:bodyPr wrap="square">
              <a:spAutoFit/>
            </a:bodyPr>
            <a:lstStyle/>
            <a:p>
              <a:pPr algn="l"/>
              <a:r>
                <a:rPr lang="en-US" sz="2000" b="0" dirty="0" smtClean="0">
                  <a:solidFill>
                    <a:srgbClr val="00FF00"/>
                  </a:solidFill>
                  <a:effectLst/>
                  <a:latin typeface="Arial" pitchFamily="34" charset="0"/>
                </a:rPr>
                <a:t>MAIN</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SUB1</a:t>
              </a:r>
              <a:r>
                <a:rPr lang="tr-TR" sz="2000" b="0" dirty="0" smtClean="0">
                  <a:solidFill>
                    <a:srgbClr val="00FF00"/>
                  </a:solidFill>
                  <a:effectLst/>
                  <a:latin typeface="Arial" pitchFamily="34" charset="0"/>
                </a:rPr>
                <a:t>’i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SUB1</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SUB2</a:t>
              </a:r>
              <a:r>
                <a:rPr lang="tr-TR" sz="2000" b="0" dirty="0" smtClean="0">
                  <a:solidFill>
                    <a:srgbClr val="00FF00"/>
                  </a:solidFill>
                  <a:effectLst/>
                  <a:latin typeface="Arial" pitchFamily="34" charset="0"/>
                </a:rPr>
                <a:t>’</a:t>
              </a:r>
              <a:r>
                <a:rPr lang="tr-TR" sz="2000" b="0" dirty="0" err="1" smtClean="0">
                  <a:solidFill>
                    <a:srgbClr val="00FF00"/>
                  </a:solidFill>
                  <a:effectLst/>
                  <a:latin typeface="Arial" pitchFamily="34" charset="0"/>
                </a:rPr>
                <a:t>yi</a:t>
              </a:r>
              <a:r>
                <a:rPr lang="tr-TR" sz="2000" b="0" dirty="0" smtClean="0">
                  <a:solidFill>
                    <a:srgbClr val="00FF00"/>
                  </a:solidFill>
                  <a:effectLst/>
                  <a:latin typeface="Arial" pitchFamily="34" charset="0"/>
                </a:rPr>
                <a:t> çağırır</a:t>
              </a:r>
              <a:endParaRPr lang="en-US" sz="2000" b="0" dirty="0">
                <a:solidFill>
                  <a:srgbClr val="00FF00"/>
                </a:solidFill>
                <a:effectLst/>
                <a:latin typeface="Arial" pitchFamily="34" charset="0"/>
              </a:endParaRPr>
            </a:p>
            <a:p>
              <a:pPr algn="l"/>
              <a:r>
                <a:rPr lang="en-US" sz="2000" b="0" dirty="0" smtClean="0">
                  <a:solidFill>
                    <a:srgbClr val="00FF00"/>
                  </a:solidFill>
                  <a:effectLst/>
                  <a:latin typeface="Arial" pitchFamily="34" charset="0"/>
                </a:rPr>
                <a:t>SUB2</a:t>
              </a:r>
              <a:r>
                <a:rPr lang="tr-TR" sz="2000" b="0" dirty="0" smtClean="0">
                  <a:solidFill>
                    <a:srgbClr val="00FF00"/>
                  </a:solidFill>
                  <a:effectLst/>
                  <a:latin typeface="Arial" pitchFamily="34" charset="0"/>
                </a:rPr>
                <a:t>,</a:t>
              </a:r>
              <a:r>
                <a:rPr lang="en-US" sz="2000" b="0" dirty="0" smtClean="0">
                  <a:solidFill>
                    <a:srgbClr val="00FF00"/>
                  </a:solidFill>
                  <a:effectLst/>
                  <a:latin typeface="Arial" pitchFamily="34" charset="0"/>
                </a:rPr>
                <a:t> x</a:t>
              </a:r>
              <a:r>
                <a:rPr lang="tr-TR" sz="2000" b="0" dirty="0" smtClean="0">
                  <a:solidFill>
                    <a:srgbClr val="00FF00"/>
                  </a:solidFill>
                  <a:effectLst/>
                  <a:latin typeface="Arial" pitchFamily="34" charset="0"/>
                </a:rPr>
                <a:t>’i kullanır</a:t>
              </a:r>
              <a:endParaRPr lang="en-US" sz="2000" b="0" dirty="0">
                <a:solidFill>
                  <a:srgbClr val="00FF00"/>
                </a:solidFill>
                <a:effectLst/>
                <a:latin typeface="Arial" pitchFamily="34" charset="0"/>
              </a:endParaRPr>
            </a:p>
          </p:txBody>
        </p:sp>
        <p:sp>
          <p:nvSpPr>
            <p:cNvPr id="19" name="Line 19"/>
            <p:cNvSpPr>
              <a:spLocks noChangeShapeType="1"/>
            </p:cNvSpPr>
            <p:nvPr/>
          </p:nvSpPr>
          <p:spPr bwMode="auto">
            <a:xfrm flipH="1">
              <a:off x="960" y="3960"/>
              <a:ext cx="152" cy="0"/>
            </a:xfrm>
            <a:prstGeom prst="line">
              <a:avLst/>
            </a:prstGeom>
            <a:noFill/>
            <a:ln w="12700">
              <a:solidFill>
                <a:srgbClr val="66FFFF"/>
              </a:solidFill>
              <a:round/>
              <a:headEnd/>
              <a:tailEnd/>
            </a:ln>
            <a:effectLst/>
          </p:spPr>
          <p:txBody>
            <a:bodyPr wrap="none" anchor="ctr"/>
            <a:lstStyle/>
            <a:p>
              <a:endParaRPr lang="tr-TR"/>
            </a:p>
          </p:txBody>
        </p:sp>
        <p:sp>
          <p:nvSpPr>
            <p:cNvPr id="20" name="Rectangle 20"/>
            <p:cNvSpPr>
              <a:spLocks noChangeArrowheads="1"/>
            </p:cNvSpPr>
            <p:nvPr/>
          </p:nvSpPr>
          <p:spPr bwMode="auto">
            <a:xfrm>
              <a:off x="216" y="1728"/>
              <a:ext cx="302" cy="233"/>
            </a:xfrm>
            <a:prstGeom prst="rect">
              <a:avLst/>
            </a:prstGeom>
            <a:noFill/>
            <a:ln w="9525" algn="ctr">
              <a:noFill/>
              <a:miter lim="800000"/>
              <a:headEnd/>
              <a:tailEnd/>
            </a:ln>
            <a:effectLst/>
          </p:spPr>
          <p:txBody>
            <a:bodyPr wrap="none">
              <a:spAutoFit/>
            </a:bodyPr>
            <a:lstStyle/>
            <a:p>
              <a:r>
                <a:rPr lang="tr-TR" altLang="ko-KR" dirty="0" smtClean="0">
                  <a:effectLst>
                    <a:outerShdw blurRad="38100" dist="38100" dir="2700000" algn="tl">
                      <a:srgbClr val="000000"/>
                    </a:outerShdw>
                  </a:effectLst>
                  <a:ea typeface="굴림" pitchFamily="50" charset="-127"/>
                </a:rPr>
                <a:t>Ör:</a:t>
              </a:r>
              <a:endParaRPr lang="en-US" dirty="0">
                <a:effectLst>
                  <a:outerShdw blurRad="38100" dist="38100" dir="2700000" algn="tl">
                    <a:srgbClr val="000000"/>
                  </a:outerShdw>
                </a:effectLst>
              </a:endParaRPr>
            </a:p>
          </p:txBody>
        </p:sp>
        <p:sp>
          <p:nvSpPr>
            <p:cNvPr id="21" name="Freeform 21"/>
            <p:cNvSpPr>
              <a:spLocks/>
            </p:cNvSpPr>
            <p:nvPr/>
          </p:nvSpPr>
          <p:spPr bwMode="auto">
            <a:xfrm>
              <a:off x="222" y="1711"/>
              <a:ext cx="5178" cy="2283"/>
            </a:xfrm>
            <a:custGeom>
              <a:avLst/>
              <a:gdLst/>
              <a:ahLst/>
              <a:cxnLst>
                <a:cxn ang="0">
                  <a:pos x="0" y="0"/>
                </a:cxn>
                <a:cxn ang="0">
                  <a:pos x="0" y="2232"/>
                </a:cxn>
                <a:cxn ang="0">
                  <a:pos x="2304" y="2232"/>
                </a:cxn>
                <a:cxn ang="0">
                  <a:pos x="2304" y="1296"/>
                </a:cxn>
                <a:cxn ang="0">
                  <a:pos x="5184" y="1296"/>
                </a:cxn>
                <a:cxn ang="0">
                  <a:pos x="5184" y="0"/>
                </a:cxn>
                <a:cxn ang="0">
                  <a:pos x="0" y="0"/>
                </a:cxn>
              </a:cxnLst>
              <a:rect l="0" t="0" r="r" b="b"/>
              <a:pathLst>
                <a:path w="5184" h="2232">
                  <a:moveTo>
                    <a:pt x="0" y="0"/>
                  </a:moveTo>
                  <a:lnTo>
                    <a:pt x="0" y="2232"/>
                  </a:lnTo>
                  <a:lnTo>
                    <a:pt x="2304" y="2232"/>
                  </a:lnTo>
                  <a:lnTo>
                    <a:pt x="2304" y="1296"/>
                  </a:lnTo>
                  <a:lnTo>
                    <a:pt x="5184" y="1296"/>
                  </a:lnTo>
                  <a:lnTo>
                    <a:pt x="5184" y="0"/>
                  </a:lnTo>
                  <a:lnTo>
                    <a:pt x="0" y="0"/>
                  </a:lnTo>
                  <a:close/>
                </a:path>
              </a:pathLst>
            </a:custGeom>
            <a:noFill/>
            <a:ln w="9525" cap="flat" cmpd="sng">
              <a:solidFill>
                <a:schemeClr val="accent2"/>
              </a:solidFill>
              <a:prstDash val="solid"/>
              <a:round/>
              <a:headEnd type="none" w="med" len="med"/>
              <a:tailEnd type="non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 Dinamik Kapsam </a:t>
            </a:r>
            <a:r>
              <a:rPr lang="tr-T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86</a:t>
            </a:fld>
            <a:endParaRPr lang="tr-TR"/>
          </a:p>
        </p:txBody>
      </p:sp>
      <p:pic>
        <p:nvPicPr>
          <p:cNvPr id="29698" name="Picture 2"/>
          <p:cNvPicPr>
            <a:picLocks noChangeAspect="1" noChangeArrowheads="1"/>
          </p:cNvPicPr>
          <p:nvPr/>
        </p:nvPicPr>
        <p:blipFill>
          <a:blip r:embed="rId2">
            <a:clrChange>
              <a:clrFrom>
                <a:srgbClr val="C7CBE7"/>
              </a:clrFrom>
              <a:clrTo>
                <a:srgbClr val="C7CBE7">
                  <a:alpha val="0"/>
                </a:srgbClr>
              </a:clrTo>
            </a:clrChange>
            <a:extLst>
              <a:ext uri="{28A0092B-C50C-407E-A947-70E740481C1C}">
                <a14:useLocalDpi xmlns:a14="http://schemas.microsoft.com/office/drawing/2010/main" val="0"/>
              </a:ext>
            </a:extLst>
          </a:blip>
          <a:srcRect/>
          <a:stretch>
            <a:fillRect/>
          </a:stretch>
        </p:blipFill>
        <p:spPr bwMode="auto">
          <a:xfrm>
            <a:off x="467544" y="1968890"/>
            <a:ext cx="8342783"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89004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214461"/>
            <a:ext cx="3733800" cy="5410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marL="0" indent="0">
              <a:buFont typeface="Arial" charset="0"/>
              <a:buNone/>
              <a:defRPr/>
            </a:pPr>
            <a:r>
              <a:rPr lang="en-US" sz="2000" b="1" dirty="0" err="1" smtClean="0">
                <a:highlight>
                  <a:srgbClr val="FFFFFF"/>
                </a:highlight>
                <a:latin typeface="Consolas"/>
              </a:rPr>
              <a:t>int</a:t>
            </a:r>
            <a:r>
              <a:rPr lang="en-US" sz="2000" b="1" dirty="0" smtClean="0">
                <a:highlight>
                  <a:srgbClr val="FFFFFF"/>
                </a:highlight>
                <a:latin typeface="Consolas"/>
              </a:rPr>
              <a:t> x = 10;</a:t>
            </a:r>
          </a:p>
          <a:p>
            <a:pPr marL="0" indent="0">
              <a:buFont typeface="Arial" charset="0"/>
              <a:buNone/>
              <a:defRPr/>
            </a:pPr>
            <a:r>
              <a:rPr lang="en-US" sz="2000" b="1" dirty="0" smtClean="0">
                <a:highlight>
                  <a:srgbClr val="FFFFFF"/>
                </a:highlight>
                <a:latin typeface="Consolas"/>
              </a:rPr>
              <a:t>void f1();</a:t>
            </a:r>
          </a:p>
          <a:p>
            <a:pPr marL="0" indent="0">
              <a:buFont typeface="Arial" charset="0"/>
              <a:buNone/>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main()</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a:highlight>
                  <a:srgbClr val="FFFFFF"/>
                </a:highlight>
                <a:latin typeface="Consolas"/>
              </a:rPr>
              <a:t>	</a:t>
            </a:r>
            <a:r>
              <a:rPr lang="en-US" sz="2000" b="1" dirty="0" smtClean="0">
                <a:highlight>
                  <a:srgbClr val="FFFFFF"/>
                </a:highlight>
                <a:latin typeface="Consolas"/>
              </a:rPr>
              <a:t>		</a:t>
            </a:r>
            <a:r>
              <a:rPr lang="en-US" sz="2000" b="1" dirty="0" err="1" smtClean="0">
                <a:highlight>
                  <a:srgbClr val="FFFFFF"/>
                </a:highlight>
                <a:latin typeface="Consolas"/>
              </a:rPr>
              <a:t>int</a:t>
            </a:r>
            <a:r>
              <a:rPr lang="en-US" sz="2000" b="1" dirty="0" smtClean="0">
                <a:highlight>
                  <a:srgbClr val="FFFFFF"/>
                </a:highlight>
                <a:latin typeface="Consolas"/>
              </a:rPr>
              <a:t> x = 20;</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endParaRPr lang="en-US" sz="2000" b="1" dirty="0" smtClean="0">
              <a:highlight>
                <a:srgbClr val="FFFFFF"/>
              </a:highlight>
              <a:latin typeface="Consolas"/>
            </a:endParaRP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void f1()</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r>
              <a:rPr lang="en-US" sz="2000" b="1" dirty="0" err="1" smtClean="0">
                <a:highlight>
                  <a:srgbClr val="FFFFFF"/>
                </a:highlight>
                <a:latin typeface="Consolas"/>
              </a:rPr>
              <a:t>cout</a:t>
            </a:r>
            <a:r>
              <a:rPr lang="en-US" sz="2000" b="1" dirty="0" smtClean="0">
                <a:highlight>
                  <a:srgbClr val="FFFFFF"/>
                </a:highlight>
                <a:latin typeface="Consolas"/>
              </a:rPr>
              <a:t> &lt;&lt; x;</a:t>
            </a:r>
          </a:p>
          <a:p>
            <a:pPr marL="0" indent="0">
              <a:buFont typeface="Arial" charset="0"/>
              <a:buNone/>
              <a:tabLst>
                <a:tab pos="228600" algn="l"/>
                <a:tab pos="457200" algn="l"/>
                <a:tab pos="685800" algn="l"/>
                <a:tab pos="914400" algn="l"/>
              </a:tabLst>
              <a:defRPr/>
            </a:pPr>
            <a:r>
              <a:rPr lang="en-US" sz="2000" b="1" dirty="0" smtClean="0">
                <a:highlight>
                  <a:srgbClr val="FFFFFF"/>
                </a:highlight>
                <a:latin typeface="Consolas"/>
              </a:rPr>
              <a:t>		}</a:t>
            </a:r>
            <a:endParaRPr lang="en-US" sz="2000" b="1" dirty="0"/>
          </a:p>
        </p:txBody>
      </p:sp>
      <p:sp>
        <p:nvSpPr>
          <p:cNvPr id="2" name="Title 1"/>
          <p:cNvSpPr>
            <a:spLocks noGrp="1"/>
          </p:cNvSpPr>
          <p:nvPr>
            <p:ph type="title"/>
          </p:nvPr>
        </p:nvSpPr>
        <p:spPr>
          <a:xfrm>
            <a:off x="685800" y="484632"/>
            <a:ext cx="7772400" cy="271043"/>
          </a:xfrm>
        </p:spPr>
        <p:txBody>
          <a:bodyPr>
            <a:normAutofit fontScale="90000"/>
          </a:bodyPr>
          <a:lstStyle/>
          <a:p>
            <a:pPr>
              <a:defRPr/>
            </a:pPr>
            <a:r>
              <a:rPr lang="en-US" dirty="0" smtClean="0"/>
              <a:t>D</a:t>
            </a:r>
            <a:r>
              <a:rPr lang="tr-TR" dirty="0" smtClean="0"/>
              <a:t>i</a:t>
            </a:r>
            <a:r>
              <a:rPr lang="en-US" dirty="0" err="1" smtClean="0"/>
              <a:t>nami</a:t>
            </a:r>
            <a:r>
              <a:rPr lang="tr-TR" dirty="0" smtClean="0"/>
              <a:t>k</a:t>
            </a:r>
            <a:r>
              <a:rPr lang="en-US" dirty="0" smtClean="0"/>
              <a:t> </a:t>
            </a:r>
            <a:r>
              <a:rPr lang="tr-TR" dirty="0" smtClean="0"/>
              <a:t>Kapsam</a:t>
            </a:r>
            <a:endParaRPr lang="en-US" dirty="0"/>
          </a:p>
        </p:txBody>
      </p:sp>
      <p:sp>
        <p:nvSpPr>
          <p:cNvPr id="51204" name="TextBox 3"/>
          <p:cNvSpPr txBox="1">
            <a:spLocks noChangeArrowheads="1"/>
          </p:cNvSpPr>
          <p:nvPr/>
        </p:nvSpPr>
        <p:spPr bwMode="auto">
          <a:xfrm>
            <a:off x="4676746" y="1212874"/>
            <a:ext cx="3048000" cy="369332"/>
          </a:xfrm>
          <a:prstGeom prst="rect">
            <a:avLst/>
          </a:prstGeom>
          <a:noFill/>
          <a:ln w="9525">
            <a:noFill/>
            <a:miter lim="800000"/>
            <a:headEnd/>
            <a:tailEnd/>
          </a:ln>
        </p:spPr>
        <p:txBody>
          <a:bodyPr>
            <a:spAutoFit/>
          </a:bodyPr>
          <a:lstStyle/>
          <a:p>
            <a:r>
              <a:rPr lang="tr-TR" dirty="0" smtClean="0"/>
              <a:t>Çıktı nedir</a:t>
            </a:r>
            <a:r>
              <a:rPr lang="en-US" dirty="0" smtClean="0"/>
              <a:t>?</a:t>
            </a:r>
            <a:endParaRPr lang="en-US" dirty="0"/>
          </a:p>
        </p:txBody>
      </p:sp>
      <p:sp>
        <p:nvSpPr>
          <p:cNvPr id="8" name="Rectangle 7"/>
          <p:cNvSpPr/>
          <p:nvPr/>
        </p:nvSpPr>
        <p:spPr>
          <a:xfrm>
            <a:off x="4676746" y="1976461"/>
            <a:ext cx="2386012"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tr-TR">
              <a:solidFill>
                <a:srgbClr val="FFFFFF"/>
              </a:solidFill>
            </a:endParaRPr>
          </a:p>
        </p:txBody>
      </p:sp>
      <p:cxnSp>
        <p:nvCxnSpPr>
          <p:cNvPr id="11" name="Straight Connector 10"/>
          <p:cNvCxnSpPr/>
          <p:nvPr/>
        </p:nvCxnSpPr>
        <p:spPr>
          <a:xfrm>
            <a:off x="4676746" y="63198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676746" y="50244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76746" y="3805261"/>
            <a:ext cx="238601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09" name="TextBox 13"/>
          <p:cNvSpPr txBox="1">
            <a:spLocks noChangeArrowheads="1"/>
          </p:cNvSpPr>
          <p:nvPr/>
        </p:nvSpPr>
        <p:spPr bwMode="auto">
          <a:xfrm>
            <a:off x="3557558" y="6396061"/>
            <a:ext cx="1119188" cy="461963"/>
          </a:xfrm>
          <a:prstGeom prst="rect">
            <a:avLst/>
          </a:prstGeom>
          <a:noFill/>
          <a:ln w="9525">
            <a:noFill/>
            <a:miter lim="800000"/>
            <a:headEnd/>
            <a:tailEnd/>
          </a:ln>
        </p:spPr>
        <p:txBody>
          <a:bodyPr>
            <a:spAutoFit/>
          </a:bodyPr>
          <a:lstStyle/>
          <a:p>
            <a:r>
              <a:rPr lang="en-US"/>
              <a:t>Global</a:t>
            </a:r>
          </a:p>
        </p:txBody>
      </p:sp>
      <p:sp>
        <p:nvSpPr>
          <p:cNvPr id="51210" name="TextBox 14"/>
          <p:cNvSpPr txBox="1">
            <a:spLocks noChangeArrowheads="1"/>
          </p:cNvSpPr>
          <p:nvPr/>
        </p:nvSpPr>
        <p:spPr bwMode="auto">
          <a:xfrm>
            <a:off x="3405158" y="5329261"/>
            <a:ext cx="1219200" cy="461963"/>
          </a:xfrm>
          <a:prstGeom prst="rect">
            <a:avLst/>
          </a:prstGeom>
          <a:noFill/>
          <a:ln w="9525">
            <a:noFill/>
            <a:miter lim="800000"/>
            <a:headEnd/>
            <a:tailEnd/>
          </a:ln>
        </p:spPr>
        <p:txBody>
          <a:bodyPr>
            <a:spAutoFit/>
          </a:bodyPr>
          <a:lstStyle/>
          <a:p>
            <a:pPr algn="r"/>
            <a:r>
              <a:rPr lang="en-US"/>
              <a:t>Main</a:t>
            </a:r>
          </a:p>
        </p:txBody>
      </p:sp>
      <p:sp>
        <p:nvSpPr>
          <p:cNvPr id="51211" name="TextBox 15"/>
          <p:cNvSpPr txBox="1">
            <a:spLocks noChangeArrowheads="1"/>
          </p:cNvSpPr>
          <p:nvPr/>
        </p:nvSpPr>
        <p:spPr bwMode="auto">
          <a:xfrm>
            <a:off x="3557558" y="4110061"/>
            <a:ext cx="1066800" cy="461963"/>
          </a:xfrm>
          <a:prstGeom prst="rect">
            <a:avLst/>
          </a:prstGeom>
          <a:noFill/>
          <a:ln w="9525">
            <a:noFill/>
            <a:miter lim="800000"/>
            <a:headEnd/>
            <a:tailEnd/>
          </a:ln>
        </p:spPr>
        <p:txBody>
          <a:bodyPr>
            <a:spAutoFit/>
          </a:bodyPr>
          <a:lstStyle/>
          <a:p>
            <a:pPr algn="r"/>
            <a:r>
              <a:rPr lang="en-US"/>
              <a:t>f1</a:t>
            </a:r>
          </a:p>
        </p:txBody>
      </p:sp>
      <p:sp>
        <p:nvSpPr>
          <p:cNvPr id="51212" name="TextBox 16"/>
          <p:cNvSpPr txBox="1">
            <a:spLocks noChangeArrowheads="1"/>
          </p:cNvSpPr>
          <p:nvPr/>
        </p:nvSpPr>
        <p:spPr bwMode="auto">
          <a:xfrm>
            <a:off x="4992658" y="6323036"/>
            <a:ext cx="1752600" cy="461963"/>
          </a:xfrm>
          <a:prstGeom prst="rect">
            <a:avLst/>
          </a:prstGeom>
          <a:noFill/>
          <a:ln w="9525">
            <a:noFill/>
            <a:miter lim="800000"/>
            <a:headEnd/>
            <a:tailEnd/>
          </a:ln>
        </p:spPr>
        <p:txBody>
          <a:bodyPr>
            <a:spAutoFit/>
          </a:bodyPr>
          <a:lstStyle/>
          <a:p>
            <a:r>
              <a:rPr lang="en-US"/>
              <a:t>x      10</a:t>
            </a:r>
          </a:p>
        </p:txBody>
      </p:sp>
      <p:sp>
        <p:nvSpPr>
          <p:cNvPr id="51213" name="TextBox 17"/>
          <p:cNvSpPr txBox="1">
            <a:spLocks noChangeArrowheads="1"/>
          </p:cNvSpPr>
          <p:nvPr/>
        </p:nvSpPr>
        <p:spPr bwMode="auto">
          <a:xfrm>
            <a:off x="4992658" y="5176861"/>
            <a:ext cx="1752600" cy="461963"/>
          </a:xfrm>
          <a:prstGeom prst="rect">
            <a:avLst/>
          </a:prstGeom>
          <a:noFill/>
          <a:ln w="9525">
            <a:noFill/>
            <a:miter lim="800000"/>
            <a:headEnd/>
            <a:tailEnd/>
          </a:ln>
        </p:spPr>
        <p:txBody>
          <a:bodyPr>
            <a:spAutoFit/>
          </a:bodyPr>
          <a:lstStyle/>
          <a:p>
            <a:r>
              <a:rPr lang="en-US"/>
              <a:t>x      20</a:t>
            </a:r>
          </a:p>
        </p:txBody>
      </p:sp>
      <p:sp>
        <p:nvSpPr>
          <p:cNvPr id="51214" name="TextBox 18"/>
          <p:cNvSpPr txBox="1">
            <a:spLocks noChangeArrowheads="1"/>
          </p:cNvSpPr>
          <p:nvPr/>
        </p:nvSpPr>
        <p:spPr bwMode="auto">
          <a:xfrm>
            <a:off x="4992658" y="4033861"/>
            <a:ext cx="1536700" cy="369332"/>
          </a:xfrm>
          <a:prstGeom prst="rect">
            <a:avLst/>
          </a:prstGeom>
          <a:noFill/>
          <a:ln w="9525">
            <a:noFill/>
            <a:miter lim="800000"/>
            <a:headEnd/>
            <a:tailEnd/>
          </a:ln>
        </p:spPr>
        <p:txBody>
          <a:bodyPr>
            <a:spAutoFit/>
          </a:bodyPr>
          <a:lstStyle/>
          <a:p>
            <a:r>
              <a:rPr lang="tr-TR" dirty="0" smtClean="0"/>
              <a:t>Hangi </a:t>
            </a:r>
            <a:r>
              <a:rPr lang="en-US" dirty="0" smtClean="0"/>
              <a:t>x</a:t>
            </a:r>
            <a:r>
              <a:rPr lang="en-US" dirty="0"/>
              <a:t>?</a:t>
            </a:r>
          </a:p>
        </p:txBody>
      </p:sp>
      <p:cxnSp>
        <p:nvCxnSpPr>
          <p:cNvPr id="22" name="Elbow Connector 21"/>
          <p:cNvCxnSpPr/>
          <p:nvPr/>
        </p:nvCxnSpPr>
        <p:spPr>
          <a:xfrm flipH="1">
            <a:off x="7062758" y="4495824"/>
            <a:ext cx="317500" cy="1030287"/>
          </a:xfrm>
          <a:prstGeom prst="bentConnector3">
            <a:avLst>
              <a:gd name="adj1" fmla="val -7211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7062758" y="4495824"/>
            <a:ext cx="3175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217" name="TextBox 26"/>
          <p:cNvSpPr txBox="1">
            <a:spLocks noChangeArrowheads="1"/>
          </p:cNvSpPr>
          <p:nvPr/>
        </p:nvSpPr>
        <p:spPr bwMode="auto">
          <a:xfrm>
            <a:off x="7443758" y="1716111"/>
            <a:ext cx="1447800" cy="1754326"/>
          </a:xfrm>
          <a:prstGeom prst="rect">
            <a:avLst/>
          </a:prstGeom>
          <a:noFill/>
          <a:ln w="9525">
            <a:noFill/>
            <a:miter lim="800000"/>
            <a:headEnd/>
            <a:tailEnd/>
          </a:ln>
        </p:spPr>
        <p:txBody>
          <a:bodyPr>
            <a:spAutoFit/>
          </a:bodyPr>
          <a:lstStyle/>
          <a:p>
            <a:r>
              <a:rPr lang="tr-TR" dirty="0" smtClean="0"/>
              <a:t>Dinamik kapsam çağırma </a:t>
            </a:r>
            <a:r>
              <a:rPr lang="tr-TR" dirty="0" err="1" smtClean="0"/>
              <a:t>stack’ında</a:t>
            </a:r>
            <a:r>
              <a:rPr lang="tr-TR" dirty="0" smtClean="0"/>
              <a:t> en yakın </a:t>
            </a:r>
            <a:r>
              <a:rPr lang="tr-TR" dirty="0" err="1" smtClean="0"/>
              <a:t>x’i</a:t>
            </a:r>
            <a:r>
              <a:rPr lang="tr-TR" dirty="0" smtClean="0"/>
              <a:t> kullanır</a:t>
            </a:r>
            <a:endParaRPr lang="en-US" dirty="0"/>
          </a:p>
        </p:txBody>
      </p:sp>
      <p:sp>
        <p:nvSpPr>
          <p:cNvPr id="51218" name="TextBox 27"/>
          <p:cNvSpPr txBox="1">
            <a:spLocks noChangeArrowheads="1"/>
          </p:cNvSpPr>
          <p:nvPr/>
        </p:nvSpPr>
        <p:spPr bwMode="auto">
          <a:xfrm>
            <a:off x="7569171" y="4868886"/>
            <a:ext cx="1447800" cy="369332"/>
          </a:xfrm>
          <a:prstGeom prst="rect">
            <a:avLst/>
          </a:prstGeom>
          <a:noFill/>
          <a:ln w="9525">
            <a:noFill/>
            <a:miter lim="800000"/>
            <a:headEnd/>
            <a:tailEnd/>
          </a:ln>
        </p:spPr>
        <p:txBody>
          <a:bodyPr>
            <a:spAutoFit/>
          </a:bodyPr>
          <a:lstStyle/>
          <a:p>
            <a:r>
              <a:rPr lang="en-US" dirty="0" smtClean="0">
                <a:solidFill>
                  <a:srgbClr val="FF0000"/>
                </a:solidFill>
              </a:rPr>
              <a:t>D</a:t>
            </a:r>
            <a:r>
              <a:rPr lang="tr-TR" dirty="0" smtClean="0">
                <a:solidFill>
                  <a:srgbClr val="FF0000"/>
                </a:solidFill>
              </a:rPr>
              <a:t>i</a:t>
            </a:r>
            <a:r>
              <a:rPr lang="en-US" dirty="0" err="1" smtClean="0">
                <a:solidFill>
                  <a:srgbClr val="FF0000"/>
                </a:solidFill>
              </a:rPr>
              <a:t>nami</a:t>
            </a:r>
            <a:r>
              <a:rPr lang="tr-TR" dirty="0" smtClean="0">
                <a:solidFill>
                  <a:srgbClr val="FF0000"/>
                </a:solidFill>
              </a:rPr>
              <a:t>k</a:t>
            </a:r>
            <a:r>
              <a:rPr lang="en-US" dirty="0" smtClean="0">
                <a:solidFill>
                  <a:srgbClr val="FF0000"/>
                </a:solidFill>
              </a:rPr>
              <a:t> </a:t>
            </a:r>
            <a:r>
              <a:rPr lang="en-US" dirty="0">
                <a:solidFill>
                  <a:srgbClr val="FF0000"/>
                </a:solidFill>
              </a:rPr>
              <a:t>link</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84632"/>
            <a:ext cx="7990656" cy="640112"/>
          </a:xfrm>
        </p:spPr>
        <p:txBody>
          <a:bodyPr>
            <a:noAutofit/>
          </a:bodyPr>
          <a:lstStyle/>
          <a:p>
            <a:r>
              <a:rPr lang="tr-TR" sz="2800" dirty="0"/>
              <a:t>5.8.2</a:t>
            </a:r>
            <a:r>
              <a:rPr lang="tr-TR" sz="2800" dirty="0" smtClean="0"/>
              <a:t>.</a:t>
            </a:r>
            <a:r>
              <a:rPr lang="pt-BR" sz="2800" dirty="0"/>
              <a:t> 1. Pascal'da Dinamik Kapsam </a:t>
            </a:r>
            <a:r>
              <a:rPr lang="pt-BR" sz="2800" dirty="0" smtClean="0"/>
              <a:t>Bağlama</a:t>
            </a:r>
            <a:endParaRPr lang="tr-TR" sz="2800" dirty="0"/>
          </a:p>
        </p:txBody>
      </p:sp>
      <p:sp>
        <p:nvSpPr>
          <p:cNvPr id="6" name="İçerik Yer Tutucusu 5"/>
          <p:cNvSpPr>
            <a:spLocks noGrp="1"/>
          </p:cNvSpPr>
          <p:nvPr>
            <p:ph idx="1"/>
          </p:nvPr>
        </p:nvSpPr>
        <p:spPr>
          <a:xfrm>
            <a:off x="2563044" y="1600200"/>
            <a:ext cx="6203004" cy="4495800"/>
          </a:xfrm>
        </p:spPr>
        <p:txBody>
          <a:bodyPr>
            <a:normAutofit fontScale="62500" lnSpcReduction="20000"/>
          </a:bodyPr>
          <a:lstStyle/>
          <a:p>
            <a:r>
              <a:rPr lang="tr-TR" sz="3600" dirty="0"/>
              <a:t>Durağan Kapsam Bağlama bölümünde incelenen yandaki </a:t>
            </a:r>
            <a:r>
              <a:rPr lang="tr-TR" sz="3600" i="1" dirty="0"/>
              <a:t>yazdır </a:t>
            </a:r>
            <a:r>
              <a:rPr lang="tr-TR" sz="3600" dirty="0"/>
              <a:t>altprogramını, dinamik kapsam bağlama kurallarına göre yeniden inceleyelim</a:t>
            </a:r>
            <a:r>
              <a:rPr lang="tr-TR" sz="3600" dirty="0" smtClean="0"/>
              <a:t>:</a:t>
            </a:r>
          </a:p>
          <a:p>
            <a:endParaRPr lang="tr-TR" sz="3600" dirty="0"/>
          </a:p>
          <a:p>
            <a:r>
              <a:rPr lang="tr-TR" sz="3600" i="1" dirty="0"/>
              <a:t>yazdır</a:t>
            </a:r>
            <a:r>
              <a:rPr lang="tr-TR" sz="3600" dirty="0"/>
              <a:t> altprogramda </a:t>
            </a:r>
            <a:r>
              <a:rPr lang="tr-TR" sz="3600" i="1" dirty="0" err="1"/>
              <a:t>sayac</a:t>
            </a:r>
            <a:r>
              <a:rPr lang="tr-TR" sz="3600" dirty="0"/>
              <a:t> değişkenine olan başvurunun hangi </a:t>
            </a:r>
            <a:r>
              <a:rPr lang="tr-TR" sz="3600" i="1" dirty="0" err="1"/>
              <a:t>sayac</a:t>
            </a:r>
            <a:r>
              <a:rPr lang="tr-TR" sz="3600" dirty="0"/>
              <a:t> değişkenine olduğu, çağrım sırasına bağlı olduğu için derleme zamanında belirlenemez. </a:t>
            </a:r>
            <a:endParaRPr lang="tr-TR" sz="3600" dirty="0" smtClean="0"/>
          </a:p>
          <a:p>
            <a:endParaRPr lang="tr-TR" sz="3600" dirty="0"/>
          </a:p>
          <a:p>
            <a:r>
              <a:rPr lang="tr-TR" sz="3600" dirty="0"/>
              <a:t>Çalışma zamanında</a:t>
            </a:r>
            <a:r>
              <a:rPr lang="tr-TR" sz="3600" i="1" dirty="0"/>
              <a:t> yazdır</a:t>
            </a:r>
            <a:r>
              <a:rPr lang="tr-TR" sz="3600" dirty="0"/>
              <a:t> altprogramında bir deyimin </a:t>
            </a:r>
            <a:r>
              <a:rPr lang="tr-TR" sz="3600" i="1" dirty="0" err="1"/>
              <a:t>sayac</a:t>
            </a:r>
            <a:r>
              <a:rPr lang="tr-TR" sz="3600" dirty="0"/>
              <a:t> değişkenine başvuru yapması durumunda hangi </a:t>
            </a:r>
            <a:r>
              <a:rPr lang="tr-TR" sz="3600" i="1" dirty="0" err="1"/>
              <a:t>sayac</a:t>
            </a:r>
            <a:r>
              <a:rPr lang="tr-TR" sz="3600" dirty="0"/>
              <a:t> değişkenine başvuru yapıldığını belirlemek için;</a:t>
            </a:r>
          </a:p>
          <a:p>
            <a:endParaRPr lang="tr-TR" sz="36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88</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8" y="1772816"/>
            <a:ext cx="2501331"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12688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640112"/>
          </a:xfrm>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İçerik Yer Tutucusu 5"/>
          <p:cNvSpPr>
            <a:spLocks noGrp="1"/>
          </p:cNvSpPr>
          <p:nvPr>
            <p:ph idx="1"/>
          </p:nvPr>
        </p:nvSpPr>
        <p:spPr>
          <a:xfrm>
            <a:off x="2563044" y="1600200"/>
            <a:ext cx="6438112" cy="4495800"/>
          </a:xfrm>
        </p:spPr>
        <p:txBody>
          <a:bodyPr>
            <a:noAutofit/>
          </a:bodyPr>
          <a:lstStyle/>
          <a:p>
            <a:pPr>
              <a:buNone/>
            </a:pPr>
            <a:r>
              <a:rPr lang="tr-TR" sz="2200" dirty="0"/>
              <a:t>1) Öncelikle yerel tanımlamalar aranmaya başlanır. </a:t>
            </a:r>
            <a:endParaRPr lang="tr-TR" sz="2200" dirty="0" smtClean="0"/>
          </a:p>
          <a:p>
            <a:pPr>
              <a:buNone/>
            </a:pPr>
            <a:endParaRPr lang="tr-TR" sz="2200" dirty="0"/>
          </a:p>
          <a:p>
            <a:pPr>
              <a:buNone/>
            </a:pPr>
            <a:r>
              <a:rPr lang="tr-TR" sz="2200" dirty="0"/>
              <a:t>2) Eğer yerel değişkenlerde ilgili tanımlama bulunamazsa, çağıran altprogramın tanımlamaları incelenir. </a:t>
            </a:r>
            <a:endParaRPr lang="tr-TR" sz="2200" dirty="0" smtClean="0"/>
          </a:p>
          <a:p>
            <a:pPr>
              <a:buNone/>
            </a:pPr>
            <a:endParaRPr lang="tr-TR" sz="2200" dirty="0"/>
          </a:p>
          <a:p>
            <a:pPr>
              <a:buNone/>
            </a:pPr>
            <a:r>
              <a:rPr lang="tr-TR" sz="2200" dirty="0"/>
              <a:t>3) Bu şekilde ilgili tanımlama bulunana kadar aramaya devam edilir. </a:t>
            </a:r>
            <a:endParaRPr lang="tr-TR" sz="2200" dirty="0" smtClean="0"/>
          </a:p>
          <a:p>
            <a:pPr>
              <a:buNone/>
            </a:pPr>
            <a:endParaRPr lang="tr-TR" sz="2200" dirty="0"/>
          </a:p>
          <a:p>
            <a:pPr>
              <a:buNone/>
            </a:pPr>
            <a:r>
              <a:rPr lang="tr-TR" sz="2200" dirty="0"/>
              <a:t>4) Dinamik kapsam bağlama kurallarına göre hiçbir altprogramda tanımlama bulunamazsa, çalışma zamanı hatası verilir</a:t>
            </a:r>
            <a:r>
              <a:rPr lang="tr-TR" sz="2200" dirty="0" smtClean="0"/>
              <a:t>.</a:t>
            </a:r>
            <a:endParaRPr lang="tr-TR" sz="2200" dirty="0"/>
          </a:p>
        </p:txBody>
      </p:sp>
      <p:sp>
        <p:nvSpPr>
          <p:cNvPr id="7" name="6 Slayt Numarası Yer Tutucusu"/>
          <p:cNvSpPr>
            <a:spLocks noGrp="1"/>
          </p:cNvSpPr>
          <p:nvPr>
            <p:ph type="sldNum" sz="quarter" idx="12"/>
          </p:nvPr>
        </p:nvSpPr>
        <p:spPr/>
        <p:txBody>
          <a:bodyPr>
            <a:normAutofit/>
          </a:bodyPr>
          <a:lstStyle/>
          <a:p>
            <a:fld id="{14917F13-F816-43A4-AC89-84EBDAF33797}" type="slidenum">
              <a:rPr lang="tr-TR" smtClean="0"/>
              <a:pPr/>
              <a:t>89</a:t>
            </a:fld>
            <a:endParaRPr 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00808"/>
            <a:ext cx="255691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761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1520" y="260648"/>
            <a:ext cx="7772400" cy="496096"/>
          </a:xfrm>
        </p:spPr>
        <p:txBody>
          <a:bodyPr>
            <a:normAutofit fontScale="90000"/>
          </a:bodyPr>
          <a:lstStyle/>
          <a:p>
            <a:r>
              <a:rPr lang="tr-TR" dirty="0" smtClean="0"/>
              <a:t>5.2.1. İsimler</a:t>
            </a:r>
            <a:endParaRPr lang="en-US" dirty="0"/>
          </a:p>
        </p:txBody>
      </p:sp>
      <p:sp>
        <p:nvSpPr>
          <p:cNvPr id="5" name="İçerik Yer Tutucusu 4"/>
          <p:cNvSpPr>
            <a:spLocks noGrp="1"/>
          </p:cNvSpPr>
          <p:nvPr>
            <p:ph idx="1"/>
          </p:nvPr>
        </p:nvSpPr>
        <p:spPr>
          <a:xfrm>
            <a:off x="258702" y="908720"/>
            <a:ext cx="7772400" cy="4050792"/>
          </a:xfrm>
        </p:spPr>
        <p:txBody>
          <a:bodyPr>
            <a:normAutofit/>
          </a:bodyPr>
          <a:lstStyle/>
          <a:p>
            <a:r>
              <a:rPr lang="tr-TR" dirty="0" smtClean="0"/>
              <a:t>İsimler </a:t>
            </a:r>
            <a:r>
              <a:rPr lang="tr-TR" dirty="0"/>
              <a:t>programlama dillerinde, değişkenlerin </a:t>
            </a:r>
            <a:r>
              <a:rPr lang="tr-TR" dirty="0" smtClean="0"/>
              <a:t>yanı sıra; </a:t>
            </a:r>
            <a:r>
              <a:rPr lang="tr-TR" dirty="0"/>
              <a:t>etiketler, altprogramlar, parametreler gibi program elemanlarını tanımlamak için kullanılırlar. </a:t>
            </a:r>
            <a:endParaRPr lang="tr-TR" sz="2000" dirty="0" smtClean="0"/>
          </a:p>
          <a:p>
            <a:r>
              <a:rPr lang="tr-TR" dirty="0" smtClean="0"/>
              <a:t>İsimleri </a:t>
            </a:r>
            <a:r>
              <a:rPr lang="tr-TR" dirty="0"/>
              <a:t>tasarlamak için programlama dillerinde </a:t>
            </a:r>
            <a:r>
              <a:rPr lang="tr-TR" dirty="0" smtClean="0"/>
              <a:t>farklı </a:t>
            </a:r>
            <a:r>
              <a:rPr lang="tr-TR" dirty="0"/>
              <a:t>yaklaşımlar uygulanmaktadır.</a:t>
            </a:r>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a:t>
            </a:fld>
            <a:endParaRPr lang="tr-T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068960"/>
            <a:ext cx="2532102" cy="22322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Group 85"/>
          <p:cNvGraphicFramePr>
            <a:graphicFrameLocks/>
          </p:cNvGraphicFramePr>
          <p:nvPr>
            <p:extLst>
              <p:ext uri="{D42A27DB-BD31-4B8C-83A1-F6EECF244321}">
                <p14:modId xmlns:p14="http://schemas.microsoft.com/office/powerpoint/2010/main" val="938686606"/>
              </p:ext>
            </p:extLst>
          </p:nvPr>
        </p:nvGraphicFramePr>
        <p:xfrm>
          <a:off x="3640536" y="2539164"/>
          <a:ext cx="4752528" cy="3291840"/>
        </p:xfrm>
        <a:graphic>
          <a:graphicData uri="http://schemas.openxmlformats.org/drawingml/2006/table">
            <a:tbl>
              <a:tblPr>
                <a:effectLst>
                  <a:innerShdw blurRad="114300">
                    <a:prstClr val="black"/>
                  </a:innerShdw>
                </a:effectLst>
                <a:tableStyleId>{22838BEF-8BB2-4498-84A7-C5851F593DF1}</a:tableStyleId>
              </a:tblPr>
              <a:tblGrid>
                <a:gridCol w="1726275">
                  <a:extLst>
                    <a:ext uri="{9D8B030D-6E8A-4147-A177-3AD203B41FA5}">
                      <a16:colId xmlns:a16="http://schemas.microsoft.com/office/drawing/2014/main" val="20000"/>
                    </a:ext>
                  </a:extLst>
                </a:gridCol>
                <a:gridCol w="3026253">
                  <a:extLst>
                    <a:ext uri="{9D8B030D-6E8A-4147-A177-3AD203B41FA5}">
                      <a16:colId xmlns:a16="http://schemas.microsoft.com/office/drawing/2014/main" val="20001"/>
                    </a:ext>
                  </a:extLst>
                </a:gridCol>
              </a:tblGrid>
              <a:tr h="484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b="1" u="none" strike="noStrike" cap="none" normalizeH="0" baseline="0" dirty="0" smtClean="0">
                          <a:ln>
                            <a:noFill/>
                          </a:ln>
                          <a:solidFill>
                            <a:srgbClr val="FF0000"/>
                          </a:solidFill>
                          <a:effectLst/>
                        </a:rPr>
                        <a:t>Programlama Dili</a:t>
                      </a:r>
                      <a:endParaRPr kumimoji="0" lang="tr-TR" sz="14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b="1" u="none" strike="noStrike" cap="none" normalizeH="0" baseline="0" dirty="0" smtClean="0">
                          <a:ln>
                            <a:noFill/>
                          </a:ln>
                          <a:solidFill>
                            <a:srgbClr val="FF0000"/>
                          </a:solidFill>
                          <a:effectLst/>
                        </a:rPr>
                        <a:t>İzin Verilen Maksimum İsim Uzunluğu</a:t>
                      </a:r>
                      <a:endParaRPr kumimoji="0" lang="tr-TR" sz="1400" b="1" i="0" u="none" strike="noStrike" cap="none" normalizeH="0" baseline="0" dirty="0" smtClean="0">
                        <a:ln>
                          <a:noFill/>
                        </a:ln>
                        <a:solidFill>
                          <a:srgbClr val="FF0000"/>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0"/>
                  </a:ext>
                </a:extLst>
              </a:tr>
              <a:tr h="2714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FORTRAN I</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maksimum 6</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1"/>
                  </a:ext>
                </a:extLst>
              </a:tr>
              <a:tr h="2714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COBOL</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30</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2"/>
                  </a:ext>
                </a:extLst>
              </a:tr>
              <a:tr h="484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FORTRAN 90,  ANSI C</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31</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3"/>
                  </a:ext>
                </a:extLst>
              </a:tr>
              <a:tr h="484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Ada </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limit yoktur ve hepsi anlamlıdır (</a:t>
                      </a:r>
                      <a:r>
                        <a:rPr kumimoji="0" lang="tr-TR" sz="1400" u="none" strike="noStrike" cap="none" normalizeH="0" baseline="0" dirty="0" err="1" smtClean="0">
                          <a:ln>
                            <a:noFill/>
                          </a:ln>
                          <a:effectLst/>
                        </a:rPr>
                        <a:t>significant</a:t>
                      </a:r>
                      <a:r>
                        <a:rPr kumimoji="0" lang="tr-TR" sz="1400" u="none" strike="noStrike" cap="none" normalizeH="0" baseline="0" dirty="0" smtClean="0">
                          <a:ln>
                            <a:noFill/>
                          </a:ln>
                          <a:effectLst/>
                        </a:rPr>
                        <a:t>)</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4"/>
                  </a:ext>
                </a:extLst>
              </a:tr>
              <a:tr h="4846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Java</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limit yoktur ve hepsi anlamlıdır (</a:t>
                      </a:r>
                      <a:r>
                        <a:rPr kumimoji="0" lang="tr-TR" sz="1400" u="none" strike="noStrike" cap="none" normalizeH="0" baseline="0" dirty="0" err="1" smtClean="0">
                          <a:ln>
                            <a:noFill/>
                          </a:ln>
                          <a:effectLst/>
                        </a:rPr>
                        <a:t>significant</a:t>
                      </a:r>
                      <a:r>
                        <a:rPr kumimoji="0" lang="tr-TR" sz="1400" u="none" strike="noStrike" cap="none" normalizeH="0" baseline="0" dirty="0" smtClean="0">
                          <a:ln>
                            <a:noFill/>
                          </a:ln>
                          <a:effectLst/>
                        </a:rPr>
                        <a:t>)</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5"/>
                  </a:ext>
                </a:extLst>
              </a:tr>
              <a:tr h="2714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ANSI C</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smtClean="0">
                          <a:ln>
                            <a:noFill/>
                          </a:ln>
                          <a:effectLst/>
                        </a:rPr>
                        <a:t>31</a:t>
                      </a:r>
                      <a:endParaRPr kumimoji="0" lang="tr-TR" sz="1400" b="0" i="0" u="none" strike="noStrike" cap="none" normalizeH="0" baseline="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6"/>
                  </a:ext>
                </a:extLst>
              </a:tr>
              <a:tr h="27141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C++</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tr-TR" sz="1400" u="none" strike="noStrike" cap="none" normalizeH="0" baseline="0" dirty="0" smtClean="0">
                          <a:ln>
                            <a:noFill/>
                          </a:ln>
                          <a:effectLst/>
                        </a:rPr>
                        <a:t>limit yoktur fakat konabilir</a:t>
                      </a:r>
                      <a:endParaRPr kumimoji="0" lang="tr-TR" sz="1400" b="0" i="0" u="none" strike="noStrike" cap="none" normalizeH="0" baseline="0" dirty="0" smtClean="0">
                        <a:ln>
                          <a:noFill/>
                        </a:ln>
                        <a:solidFill>
                          <a:schemeClr val="tx1"/>
                        </a:solidFill>
                        <a:effectLst/>
                        <a:latin typeface="Arial" charset="0"/>
                        <a:ea typeface="Times New Roman" pitchFamily="18" charset="0"/>
                        <a:cs typeface="Calibri" pitchFamily="34" charset="0"/>
                      </a:endParaRPr>
                    </a:p>
                  </a:txBody>
                  <a:tcPr horzOverflow="overflow">
                    <a:cell3D prstMaterial="dkEdge">
                      <a:bevel prst="relaxedInset"/>
                      <a:lightRig rig="flood" dir="t"/>
                    </a:cell3D>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087048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90</a:t>
            </a:fld>
            <a:endParaRPr lang="tr-T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1785926"/>
            <a:ext cx="8342921"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0999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1" y="116632"/>
            <a:ext cx="7772400" cy="1609344"/>
          </a:xfrm>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91</a:t>
            </a:fld>
            <a:endParaRPr lang="tr-T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628800"/>
            <a:ext cx="8225207"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0723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188640"/>
            <a:ext cx="7772400" cy="1609344"/>
          </a:xfrm>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92</a:t>
            </a:fld>
            <a:endParaRPr lang="tr-T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8445758"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84636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42943" y="332656"/>
            <a:ext cx="7772400" cy="1075220"/>
          </a:xfrm>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93</a:t>
            </a:fld>
            <a:endParaRPr lang="tr-T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93006"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026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85800" y="484632"/>
            <a:ext cx="7772400" cy="496096"/>
          </a:xfrm>
        </p:spPr>
        <p:txBody>
          <a:bodyPr>
            <a:noAutofit/>
          </a:bodyPr>
          <a:lstStyle/>
          <a:p>
            <a:r>
              <a:rPr lang="tr-TR" sz="3200" dirty="0"/>
              <a:t>5.8.2</a:t>
            </a:r>
            <a:r>
              <a:rPr lang="tr-TR" sz="3200" dirty="0" smtClean="0"/>
              <a:t>.</a:t>
            </a:r>
            <a:r>
              <a:rPr lang="pt-BR" sz="3200" dirty="0"/>
              <a:t> 1. Pascal'da Dinamik Kapsam </a:t>
            </a:r>
            <a:r>
              <a:rPr lang="pt-BR" sz="3200" dirty="0" smtClean="0"/>
              <a:t>Bağlama</a:t>
            </a:r>
            <a:endParaRPr lang="tr-TR" sz="3200" dirty="0"/>
          </a:p>
        </p:txBody>
      </p:sp>
      <p:sp>
        <p:nvSpPr>
          <p:cNvPr id="6" name="5 Slayt Numarası Yer Tutucusu"/>
          <p:cNvSpPr>
            <a:spLocks noGrp="1"/>
          </p:cNvSpPr>
          <p:nvPr>
            <p:ph type="sldNum" sz="quarter" idx="12"/>
          </p:nvPr>
        </p:nvSpPr>
        <p:spPr/>
        <p:txBody>
          <a:bodyPr>
            <a:normAutofit/>
          </a:bodyPr>
          <a:lstStyle/>
          <a:p>
            <a:fld id="{14917F13-F816-43A4-AC89-84EBDAF33797}" type="slidenum">
              <a:rPr lang="tr-TR" smtClean="0"/>
              <a:pPr/>
              <a:t>94</a:t>
            </a:fld>
            <a:endParaRPr lang="tr-T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556792"/>
            <a:ext cx="845766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76525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4 Tablo"/>
          <p:cNvGraphicFramePr>
            <a:graphicFrameLocks noGrp="1"/>
          </p:cNvGraphicFramePr>
          <p:nvPr/>
        </p:nvGraphicFramePr>
        <p:xfrm>
          <a:off x="71406" y="142702"/>
          <a:ext cx="9001156" cy="7086600"/>
        </p:xfrm>
        <a:graphic>
          <a:graphicData uri="http://schemas.openxmlformats.org/drawingml/2006/table">
            <a:tbl>
              <a:tblPr firstRow="1" bandRow="1">
                <a:tableStyleId>{5C22544A-7EE6-4342-B048-85BDC9FD1C3A}</a:tableStyleId>
              </a:tblPr>
              <a:tblGrid>
                <a:gridCol w="4500578">
                  <a:extLst>
                    <a:ext uri="{9D8B030D-6E8A-4147-A177-3AD203B41FA5}">
                      <a16:colId xmlns:a16="http://schemas.microsoft.com/office/drawing/2014/main" val="20000"/>
                    </a:ext>
                  </a:extLst>
                </a:gridCol>
                <a:gridCol w="4500578">
                  <a:extLst>
                    <a:ext uri="{9D8B030D-6E8A-4147-A177-3AD203B41FA5}">
                      <a16:colId xmlns:a16="http://schemas.microsoft.com/office/drawing/2014/main" val="20001"/>
                    </a:ext>
                  </a:extLst>
                </a:gridCol>
              </a:tblGrid>
              <a:tr h="336313">
                <a:tc>
                  <a:txBody>
                    <a:bodyPr/>
                    <a:lstStyle/>
                    <a:p>
                      <a:r>
                        <a:rPr lang="tr-TR" sz="2100" dirty="0" smtClean="0"/>
                        <a:t>Statik isim kapsam</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Dinamik Kapsam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0"/>
                  </a:ext>
                </a:extLst>
              </a:tr>
              <a:tr h="1564713">
                <a:tc>
                  <a:txBody>
                    <a:bodyPr/>
                    <a:lstStyle/>
                    <a:p>
                      <a:r>
                        <a:rPr lang="tr-TR" sz="2100" dirty="0" smtClean="0"/>
                        <a:t>Değişkenlerin kapsamları, programın metinsel düzenine göre, fiziksel yakınlığa göre,  belirlenir.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Bir ismin kapsamının, altprogramların fiziksel yakınlıklarına göre değil, altprogramların çağrılma sırasına göre çalışma zamanında belirlenmesi </a:t>
                      </a:r>
                      <a:r>
                        <a:rPr lang="tr-TR" sz="2100" b="1" dirty="0" smtClean="0"/>
                        <a:t>dinamik kapsam bağlama</a:t>
                      </a:r>
                      <a:r>
                        <a:rPr lang="tr-TR" sz="2100" dirty="0" smtClean="0"/>
                        <a:t> olarak adlandırılır. </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1"/>
                  </a:ext>
                </a:extLst>
              </a:tr>
              <a:tr h="107059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100" dirty="0" smtClean="0"/>
                        <a:t>ALGOL 60'ı izleyen çok sayıda dilde</a:t>
                      </a:r>
                      <a:r>
                        <a:rPr lang="tr-TR" sz="2100" baseline="0" dirty="0" smtClean="0"/>
                        <a:t> tanımlıdır.</a:t>
                      </a:r>
                      <a:r>
                        <a:rPr lang="tr-TR" sz="2100" dirty="0" smtClean="0"/>
                        <a:t> Altprogramlar iç içe yuvalanabilir. (C++ ve FORTRAN hariç)</a:t>
                      </a:r>
                    </a:p>
                    <a:p>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r>
                        <a:rPr lang="tr-TR" sz="2100" dirty="0" smtClean="0"/>
                        <a:t>LISP, APL dillerinin ilk sürümleri</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2"/>
                  </a:ext>
                </a:extLst>
              </a:tr>
              <a:tr h="2386208">
                <a:tc>
                  <a:txBody>
                    <a:bodyPr/>
                    <a:lstStyle/>
                    <a:p>
                      <a:pPr marL="342900" indent="-342900">
                        <a:buAutoNum type="arabicPeriod"/>
                      </a:pPr>
                      <a:r>
                        <a:rPr lang="tr-TR" sz="2100" dirty="0" smtClean="0"/>
                        <a:t>Altprogramların yuvalanması sonucu gereğinden fazla genel değişken kullanımı olabilir.</a:t>
                      </a:r>
                    </a:p>
                    <a:p>
                      <a:pPr marL="342900" indent="-342900">
                        <a:buAutoNum type="arabicPeriod"/>
                      </a:pPr>
                      <a:r>
                        <a:rPr lang="tr-TR" sz="2100" dirty="0" smtClean="0"/>
                        <a:t> Bir programda genel olarak tanımlanan değişkenler tüm altprogramlara görünebilir olacakları için güvenilirlik azalmaktadır. </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tc>
                  <a:txBody>
                    <a:bodyPr/>
                    <a:lstStyle/>
                    <a:p>
                      <a:pPr marL="342900" indent="-342900">
                        <a:buAutoNum type="arabicPeriod"/>
                      </a:pPr>
                      <a:r>
                        <a:rPr lang="tr-TR" sz="2100" dirty="0" smtClean="0"/>
                        <a:t>Bir altprogramda bir değişkene yapılan başvuru, deyimin her çalışmasında farklı değişkenleri gösterebilir. </a:t>
                      </a:r>
                    </a:p>
                    <a:p>
                      <a:pPr marL="342900" indent="-342900">
                        <a:buAutoNum type="arabicPeriod"/>
                      </a:pPr>
                      <a:r>
                        <a:rPr lang="tr-TR" sz="2100" dirty="0" smtClean="0"/>
                        <a:t> Programların anlaşılabilirliğini azaltmaktadır</a:t>
                      </a:r>
                      <a:endParaRPr lang="tr-TR" sz="2100" dirty="0"/>
                    </a:p>
                  </a:txBody>
                  <a:tcPr>
                    <a:cell3D prstMaterial="dkEdge">
                      <a:bevel w="50800" prst="hardEdge"/>
                      <a:lightRig rig="flood" dir="t"/>
                    </a:cell3D>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tr-TR" sz="3200" dirty="0" smtClean="0"/>
              <a:t>Dinamik Kapsam Bağlama Örneği</a:t>
            </a:r>
            <a:endParaRPr lang="en-US" sz="3200" dirty="0" smtClean="0"/>
          </a:p>
        </p:txBody>
      </p:sp>
      <p:sp>
        <p:nvSpPr>
          <p:cNvPr id="55299" name="Rectangle 3"/>
          <p:cNvSpPr>
            <a:spLocks noGrp="1" noChangeArrowheads="1"/>
          </p:cNvSpPr>
          <p:nvPr>
            <p:ph idx="1"/>
          </p:nvPr>
        </p:nvSpPr>
        <p:spPr>
          <a:xfrm>
            <a:off x="1195382" y="1447800"/>
            <a:ext cx="7162800" cy="4495800"/>
          </a:xfrm>
        </p:spPr>
        <p:txBody>
          <a:bodyPr/>
          <a:lstStyle/>
          <a:p>
            <a:pPr>
              <a:spcBef>
                <a:spcPct val="0"/>
              </a:spcBef>
              <a:buFontTx/>
              <a:buNone/>
            </a:pPr>
            <a:r>
              <a:rPr lang="en-US" sz="1600" b="1" dirty="0" smtClean="0">
                <a:latin typeface="Helvetica" pitchFamily="34" charset="0"/>
              </a:rPr>
              <a:t>MAIN</a:t>
            </a:r>
          </a:p>
          <a:p>
            <a:pPr>
              <a:spcBef>
                <a:spcPct val="0"/>
              </a:spcBef>
              <a:buFontTx/>
              <a:buNone/>
            </a:pPr>
            <a:r>
              <a:rPr lang="en-US" sz="1600" b="1" dirty="0" smtClean="0">
                <a:latin typeface="Helvetica" pitchFamily="34" charset="0"/>
              </a:rPr>
              <a:t>                - declaration of x</a:t>
            </a:r>
          </a:p>
          <a:p>
            <a:pPr>
              <a:spcBef>
                <a:spcPct val="0"/>
              </a:spcBef>
              <a:buFontTx/>
              <a:buNone/>
            </a:pPr>
            <a:r>
              <a:rPr lang="en-US" sz="1600" b="1" dirty="0" smtClean="0">
                <a:latin typeface="Helvetica" pitchFamily="34" charset="0"/>
              </a:rPr>
              <a:t>                      SUB1</a:t>
            </a:r>
          </a:p>
          <a:p>
            <a:pPr>
              <a:spcBef>
                <a:spcPct val="0"/>
              </a:spcBef>
              <a:buFontTx/>
              <a:buNone/>
            </a:pPr>
            <a:r>
              <a:rPr lang="en-US" sz="1600" b="1" dirty="0" smtClean="0">
                <a:latin typeface="Helvetica" pitchFamily="34" charset="0"/>
              </a:rPr>
              <a:t>                        - declaration of x -</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SUB2</a:t>
            </a:r>
          </a:p>
          <a:p>
            <a:pPr>
              <a:spcBef>
                <a:spcPct val="0"/>
              </a:spcBef>
              <a:buFontTx/>
              <a:buNone/>
            </a:pPr>
            <a:r>
              <a:rPr lang="en-US" sz="1600" b="1" dirty="0" smtClean="0">
                <a:latin typeface="Helvetica" pitchFamily="34" charset="0"/>
              </a:rPr>
              <a:t>                        ...</a:t>
            </a:r>
          </a:p>
          <a:p>
            <a:pPr>
              <a:spcBef>
                <a:spcPct val="0"/>
              </a:spcBef>
              <a:buFontTx/>
              <a:buNone/>
            </a:pPr>
            <a:endParaRPr lang="en-US" sz="3200" b="1" dirty="0" smtClean="0">
              <a:latin typeface="Helvetica" pitchFamily="34" charset="0"/>
            </a:endParaRPr>
          </a:p>
          <a:p>
            <a:pPr>
              <a:spcBef>
                <a:spcPct val="0"/>
              </a:spcBef>
              <a:buFontTx/>
              <a:buNone/>
            </a:pPr>
            <a:r>
              <a:rPr lang="en-US" sz="1600" b="1" dirty="0" smtClean="0">
                <a:latin typeface="Helvetica" pitchFamily="34" charset="0"/>
              </a:rPr>
              <a:t>                     SUB2</a:t>
            </a: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 reference to x -</a:t>
            </a:r>
          </a:p>
          <a:p>
            <a:pPr>
              <a:spcBef>
                <a:spcPct val="0"/>
              </a:spcBef>
              <a:buFontTx/>
              <a:buNone/>
            </a:pPr>
            <a:r>
              <a:rPr lang="en-US" sz="1600" b="1" dirty="0" smtClean="0">
                <a:latin typeface="Helvetica" pitchFamily="34" charset="0"/>
              </a:rPr>
              <a:t>                       ...  </a:t>
            </a:r>
          </a:p>
          <a:p>
            <a:pPr>
              <a:spcBef>
                <a:spcPct val="0"/>
              </a:spcBef>
              <a:buFontTx/>
              <a:buNone/>
            </a:pPr>
            <a:endParaRPr lang="en-US" sz="1600" b="1" dirty="0" smtClean="0">
              <a:latin typeface="Helvetica" pitchFamily="34" charset="0"/>
            </a:endParaRPr>
          </a:p>
          <a:p>
            <a:pPr>
              <a:spcBef>
                <a:spcPct val="0"/>
              </a:spcBef>
              <a:buFontTx/>
              <a:buNone/>
            </a:pPr>
            <a:r>
              <a:rPr lang="en-US" sz="1600" b="1" dirty="0" smtClean="0">
                <a:latin typeface="Helvetica" pitchFamily="34" charset="0"/>
              </a:rPr>
              <a:t>               ...</a:t>
            </a:r>
          </a:p>
          <a:p>
            <a:pPr>
              <a:spcBef>
                <a:spcPct val="0"/>
              </a:spcBef>
              <a:buFontTx/>
              <a:buNone/>
            </a:pPr>
            <a:r>
              <a:rPr lang="en-US" sz="1600" b="1" dirty="0" smtClean="0">
                <a:latin typeface="Helvetica" pitchFamily="34" charset="0"/>
              </a:rPr>
              <a:t>               call SUB1</a:t>
            </a:r>
          </a:p>
          <a:p>
            <a:pPr>
              <a:spcBef>
                <a:spcPct val="0"/>
              </a:spcBef>
              <a:buFontTx/>
              <a:buNone/>
            </a:pPr>
            <a:r>
              <a:rPr lang="en-US" sz="1600" b="1" dirty="0" smtClean="0">
                <a:latin typeface="Helvetica" pitchFamily="34" charset="0"/>
              </a:rPr>
              <a:t>               </a:t>
            </a:r>
            <a:r>
              <a:rPr lang="en-US" sz="1600" b="1" dirty="0" smtClean="0"/>
              <a:t>…</a:t>
            </a:r>
            <a:endParaRPr lang="en-US" dirty="0" smtClean="0"/>
          </a:p>
        </p:txBody>
      </p:sp>
      <p:sp>
        <p:nvSpPr>
          <p:cNvPr id="55300" name="Rectangle 4"/>
          <p:cNvSpPr>
            <a:spLocks noChangeArrowheads="1"/>
          </p:cNvSpPr>
          <p:nvPr/>
        </p:nvSpPr>
        <p:spPr bwMode="auto">
          <a:xfrm>
            <a:off x="2273265" y="5246688"/>
            <a:ext cx="222250" cy="312737"/>
          </a:xfrm>
          <a:prstGeom prst="rect">
            <a:avLst/>
          </a:prstGeom>
          <a:noFill/>
          <a:ln w="12700">
            <a:noFill/>
            <a:miter lim="800000"/>
            <a:headEnd/>
            <a:tailEnd/>
          </a:ln>
        </p:spPr>
        <p:txBody>
          <a:bodyPr wrap="none" lIns="47625" tIns="19050" rIns="47625" bIns="19050">
            <a:spAutoFit/>
          </a:bodyPr>
          <a:lstStyle/>
          <a:p>
            <a:r>
              <a:rPr lang="en-US" sz="1800" b="1">
                <a:latin typeface="Helvetica" pitchFamily="34" charset="0"/>
              </a:rPr>
              <a:t>  </a:t>
            </a:r>
          </a:p>
        </p:txBody>
      </p:sp>
      <p:sp>
        <p:nvSpPr>
          <p:cNvPr id="55301" name="Line 5"/>
          <p:cNvSpPr>
            <a:spLocks noChangeShapeType="1"/>
          </p:cNvSpPr>
          <p:nvPr/>
        </p:nvSpPr>
        <p:spPr bwMode="auto">
          <a:xfrm flipH="1">
            <a:off x="1857340" y="1524000"/>
            <a:ext cx="241300" cy="0"/>
          </a:xfrm>
          <a:prstGeom prst="line">
            <a:avLst/>
          </a:prstGeom>
          <a:noFill/>
          <a:ln w="12700">
            <a:solidFill>
              <a:schemeClr val="tx1"/>
            </a:solidFill>
            <a:round/>
            <a:headEnd/>
            <a:tailEnd/>
          </a:ln>
        </p:spPr>
        <p:txBody>
          <a:bodyPr wrap="none" anchor="ctr"/>
          <a:lstStyle/>
          <a:p>
            <a:endParaRPr lang="tr-TR"/>
          </a:p>
        </p:txBody>
      </p:sp>
      <p:sp>
        <p:nvSpPr>
          <p:cNvPr id="55302" name="Line 6"/>
          <p:cNvSpPr>
            <a:spLocks noChangeShapeType="1"/>
          </p:cNvSpPr>
          <p:nvPr/>
        </p:nvSpPr>
        <p:spPr bwMode="auto">
          <a:xfrm>
            <a:off x="1863690" y="1530350"/>
            <a:ext cx="0" cy="4254500"/>
          </a:xfrm>
          <a:prstGeom prst="line">
            <a:avLst/>
          </a:prstGeom>
          <a:noFill/>
          <a:ln w="12700">
            <a:solidFill>
              <a:schemeClr val="tx1"/>
            </a:solidFill>
            <a:round/>
            <a:headEnd/>
            <a:tailEnd/>
          </a:ln>
        </p:spPr>
        <p:txBody>
          <a:bodyPr wrap="none" anchor="ctr"/>
          <a:lstStyle/>
          <a:p>
            <a:endParaRPr lang="tr-TR"/>
          </a:p>
        </p:txBody>
      </p:sp>
      <p:sp>
        <p:nvSpPr>
          <p:cNvPr id="55303" name="Line 7"/>
          <p:cNvSpPr>
            <a:spLocks noChangeShapeType="1"/>
          </p:cNvSpPr>
          <p:nvPr/>
        </p:nvSpPr>
        <p:spPr bwMode="auto">
          <a:xfrm>
            <a:off x="1870040" y="5791200"/>
            <a:ext cx="139700" cy="0"/>
          </a:xfrm>
          <a:prstGeom prst="line">
            <a:avLst/>
          </a:prstGeom>
          <a:noFill/>
          <a:ln w="12700">
            <a:solidFill>
              <a:schemeClr val="tx1"/>
            </a:solidFill>
            <a:round/>
            <a:headEnd/>
            <a:tailEnd/>
          </a:ln>
        </p:spPr>
        <p:txBody>
          <a:bodyPr wrap="none" anchor="ctr"/>
          <a:lstStyle/>
          <a:p>
            <a:endParaRPr lang="tr-TR"/>
          </a:p>
        </p:txBody>
      </p:sp>
      <p:sp>
        <p:nvSpPr>
          <p:cNvPr id="55304" name="Line 8"/>
          <p:cNvSpPr>
            <a:spLocks noChangeShapeType="1"/>
          </p:cNvSpPr>
          <p:nvPr/>
        </p:nvSpPr>
        <p:spPr bwMode="auto">
          <a:xfrm flipH="1">
            <a:off x="2314540" y="2057400"/>
            <a:ext cx="165100" cy="0"/>
          </a:xfrm>
          <a:prstGeom prst="line">
            <a:avLst/>
          </a:prstGeom>
          <a:noFill/>
          <a:ln w="12700">
            <a:solidFill>
              <a:schemeClr val="tx1"/>
            </a:solidFill>
            <a:round/>
            <a:headEnd/>
            <a:tailEnd/>
          </a:ln>
        </p:spPr>
        <p:txBody>
          <a:bodyPr wrap="none" anchor="ctr"/>
          <a:lstStyle/>
          <a:p>
            <a:endParaRPr lang="tr-TR"/>
          </a:p>
        </p:txBody>
      </p:sp>
      <p:sp>
        <p:nvSpPr>
          <p:cNvPr id="55305" name="Line 9"/>
          <p:cNvSpPr>
            <a:spLocks noChangeShapeType="1"/>
          </p:cNvSpPr>
          <p:nvPr/>
        </p:nvSpPr>
        <p:spPr bwMode="auto">
          <a:xfrm>
            <a:off x="2320890" y="2063750"/>
            <a:ext cx="0" cy="1435100"/>
          </a:xfrm>
          <a:prstGeom prst="line">
            <a:avLst/>
          </a:prstGeom>
          <a:noFill/>
          <a:ln w="12700">
            <a:solidFill>
              <a:schemeClr val="tx1"/>
            </a:solidFill>
            <a:round/>
            <a:headEnd/>
            <a:tailEnd/>
          </a:ln>
        </p:spPr>
        <p:txBody>
          <a:bodyPr wrap="none" anchor="ctr"/>
          <a:lstStyle/>
          <a:p>
            <a:endParaRPr lang="tr-TR"/>
          </a:p>
        </p:txBody>
      </p:sp>
      <p:sp>
        <p:nvSpPr>
          <p:cNvPr id="55306" name="Line 10"/>
          <p:cNvSpPr>
            <a:spLocks noChangeShapeType="1"/>
          </p:cNvSpPr>
          <p:nvPr/>
        </p:nvSpPr>
        <p:spPr bwMode="auto">
          <a:xfrm>
            <a:off x="2327240" y="3505200"/>
            <a:ext cx="215900" cy="0"/>
          </a:xfrm>
          <a:prstGeom prst="line">
            <a:avLst/>
          </a:prstGeom>
          <a:noFill/>
          <a:ln w="12700">
            <a:solidFill>
              <a:schemeClr val="tx1"/>
            </a:solidFill>
            <a:round/>
            <a:headEnd/>
            <a:tailEnd/>
          </a:ln>
        </p:spPr>
        <p:txBody>
          <a:bodyPr wrap="none" anchor="ctr"/>
          <a:lstStyle/>
          <a:p>
            <a:endParaRPr lang="tr-TR"/>
          </a:p>
        </p:txBody>
      </p:sp>
      <p:sp>
        <p:nvSpPr>
          <p:cNvPr id="55307" name="Line 11"/>
          <p:cNvSpPr>
            <a:spLocks noChangeShapeType="1"/>
          </p:cNvSpPr>
          <p:nvPr/>
        </p:nvSpPr>
        <p:spPr bwMode="auto">
          <a:xfrm>
            <a:off x="2320890" y="3740150"/>
            <a:ext cx="0" cy="1054100"/>
          </a:xfrm>
          <a:prstGeom prst="line">
            <a:avLst/>
          </a:prstGeom>
          <a:noFill/>
          <a:ln w="12700">
            <a:solidFill>
              <a:schemeClr val="tx1"/>
            </a:solidFill>
            <a:round/>
            <a:headEnd/>
            <a:tailEnd/>
          </a:ln>
        </p:spPr>
        <p:txBody>
          <a:bodyPr wrap="none" anchor="ctr"/>
          <a:lstStyle/>
          <a:p>
            <a:endParaRPr lang="tr-TR"/>
          </a:p>
        </p:txBody>
      </p:sp>
      <p:sp>
        <p:nvSpPr>
          <p:cNvPr id="55308" name="Line 12"/>
          <p:cNvSpPr>
            <a:spLocks noChangeShapeType="1"/>
          </p:cNvSpPr>
          <p:nvPr/>
        </p:nvSpPr>
        <p:spPr bwMode="auto">
          <a:xfrm>
            <a:off x="2327240" y="4800600"/>
            <a:ext cx="292100" cy="0"/>
          </a:xfrm>
          <a:prstGeom prst="line">
            <a:avLst/>
          </a:prstGeom>
          <a:noFill/>
          <a:ln w="12700">
            <a:solidFill>
              <a:schemeClr val="tx1"/>
            </a:solidFill>
            <a:round/>
            <a:headEnd/>
            <a:tailEnd/>
          </a:ln>
        </p:spPr>
        <p:txBody>
          <a:bodyPr wrap="none" anchor="ctr"/>
          <a:lstStyle/>
          <a:p>
            <a:endParaRPr lang="tr-TR"/>
          </a:p>
        </p:txBody>
      </p:sp>
      <p:sp>
        <p:nvSpPr>
          <p:cNvPr id="55309" name="Line 13"/>
          <p:cNvSpPr>
            <a:spLocks noChangeShapeType="1"/>
          </p:cNvSpPr>
          <p:nvPr/>
        </p:nvSpPr>
        <p:spPr bwMode="auto">
          <a:xfrm>
            <a:off x="2327240" y="3733800"/>
            <a:ext cx="139700" cy="0"/>
          </a:xfrm>
          <a:prstGeom prst="line">
            <a:avLst/>
          </a:prstGeom>
          <a:noFill/>
          <a:ln w="12700">
            <a:solidFill>
              <a:schemeClr val="tx1"/>
            </a:solidFill>
            <a:round/>
            <a:headEnd/>
            <a:tailEnd/>
          </a:ln>
        </p:spPr>
        <p:txBody>
          <a:bodyPr wrap="none" anchor="ctr"/>
          <a:lstStyle/>
          <a:p>
            <a:endParaRPr lang="tr-TR"/>
          </a:p>
        </p:txBody>
      </p:sp>
      <p:sp>
        <p:nvSpPr>
          <p:cNvPr id="55310" name="Text Box 14"/>
          <p:cNvSpPr txBox="1">
            <a:spLocks noChangeArrowheads="1"/>
          </p:cNvSpPr>
          <p:nvPr/>
        </p:nvSpPr>
        <p:spPr bwMode="auto">
          <a:xfrm>
            <a:off x="0" y="2928934"/>
            <a:ext cx="1857355" cy="1754326"/>
          </a:xfrm>
          <a:prstGeom prst="rect">
            <a:avLst/>
          </a:prstGeom>
          <a:noFill/>
          <a:ln w="12700" cap="sq">
            <a:noFill/>
            <a:miter lim="800000"/>
            <a:headEnd type="none" w="sm" len="sm"/>
            <a:tailEnd type="none" w="sm" len="sm"/>
          </a:ln>
        </p:spPr>
        <p:txBody>
          <a:bodyPr wrap="square">
            <a:spAutoFit/>
          </a:bodyPr>
          <a:lstStyle/>
          <a:p>
            <a:r>
              <a:rPr lang="en-US" b="1" dirty="0">
                <a:latin typeface="Times New Roman" pitchFamily="18" charset="0"/>
              </a:rPr>
              <a:t>MAIN </a:t>
            </a:r>
            <a:r>
              <a:rPr lang="tr-TR" b="1" dirty="0">
                <a:latin typeface="Times New Roman" pitchFamily="18" charset="0"/>
              </a:rPr>
              <a:t> </a:t>
            </a:r>
            <a:r>
              <a:rPr lang="en-US" b="1" dirty="0">
                <a:latin typeface="Times New Roman" pitchFamily="18" charset="0"/>
              </a:rPr>
              <a:t>SUB1</a:t>
            </a:r>
            <a:r>
              <a:rPr lang="tr-TR" b="1" dirty="0">
                <a:latin typeface="Times New Roman" pitchFamily="18" charset="0"/>
              </a:rPr>
              <a:t>’i çağırır</a:t>
            </a:r>
            <a:endParaRPr lang="en-US" b="1" dirty="0">
              <a:latin typeface="Times New Roman" pitchFamily="18" charset="0"/>
            </a:endParaRPr>
          </a:p>
          <a:p>
            <a:r>
              <a:rPr lang="en-US" b="1" dirty="0">
                <a:latin typeface="Times New Roman" pitchFamily="18" charset="0"/>
              </a:rPr>
              <a:t>SUB1 </a:t>
            </a:r>
            <a:r>
              <a:rPr lang="tr-TR" b="1" dirty="0">
                <a:latin typeface="Times New Roman" pitchFamily="18" charset="0"/>
              </a:rPr>
              <a:t> </a:t>
            </a:r>
            <a:r>
              <a:rPr lang="en-US" b="1" dirty="0">
                <a:latin typeface="Times New Roman" pitchFamily="18" charset="0"/>
              </a:rPr>
              <a:t> SUB2</a:t>
            </a:r>
            <a:r>
              <a:rPr lang="tr-TR" b="1" dirty="0">
                <a:latin typeface="Times New Roman" pitchFamily="18" charset="0"/>
              </a:rPr>
              <a:t>’</a:t>
            </a:r>
            <a:r>
              <a:rPr lang="tr-TR" b="1" dirty="0" err="1">
                <a:latin typeface="Times New Roman" pitchFamily="18" charset="0"/>
              </a:rPr>
              <a:t>y</a:t>
            </a:r>
            <a:r>
              <a:rPr lang="tr-TR" b="1" dirty="0" err="1"/>
              <a:t>i</a:t>
            </a:r>
            <a:r>
              <a:rPr lang="tr-TR" b="1" dirty="0"/>
              <a:t> çağırır</a:t>
            </a:r>
            <a:endParaRPr lang="en-US" b="1" dirty="0">
              <a:latin typeface="Times New Roman" pitchFamily="18" charset="0"/>
            </a:endParaRPr>
          </a:p>
          <a:p>
            <a:r>
              <a:rPr lang="en-US" b="1" dirty="0">
                <a:latin typeface="Times New Roman" pitchFamily="18" charset="0"/>
              </a:rPr>
              <a:t>SUB2 </a:t>
            </a:r>
            <a:r>
              <a:rPr lang="tr-TR" b="1" dirty="0">
                <a:latin typeface="Times New Roman" pitchFamily="18" charset="0"/>
              </a:rPr>
              <a:t>  </a:t>
            </a:r>
            <a:r>
              <a:rPr lang="en-US" b="1" dirty="0">
                <a:latin typeface="Times New Roman" pitchFamily="18" charset="0"/>
              </a:rPr>
              <a:t>x</a:t>
            </a:r>
            <a:r>
              <a:rPr lang="tr-TR" b="1" dirty="0">
                <a:latin typeface="Times New Roman" pitchFamily="18" charset="0"/>
              </a:rPr>
              <a:t>’i </a:t>
            </a:r>
            <a:r>
              <a:rPr lang="tr-TR" b="1" dirty="0" smtClean="0">
                <a:latin typeface="Times New Roman" pitchFamily="18" charset="0"/>
              </a:rPr>
              <a:t>kullanır</a:t>
            </a:r>
            <a:endParaRPr lang="en-US" dirty="0">
              <a:latin typeface="Times New Roman" pitchFamily="18" charset="0"/>
            </a:endParaRPr>
          </a:p>
        </p:txBody>
      </p:sp>
      <p:sp>
        <p:nvSpPr>
          <p:cNvPr id="18" name="Rectangle 3"/>
          <p:cNvSpPr txBox="1">
            <a:spLocks noChangeArrowheads="1"/>
          </p:cNvSpPr>
          <p:nvPr/>
        </p:nvSpPr>
        <p:spPr>
          <a:xfrm>
            <a:off x="4714876" y="1857364"/>
            <a:ext cx="4245104" cy="3500462"/>
          </a:xfrm>
          <a:prstGeom prst="rect">
            <a:avLst/>
          </a:prstGeom>
        </p:spPr>
        <p:txBody>
          <a:bodyPr vert="horz">
            <a:normAutofit fontScale="92500"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Durağan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MAIN‘</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x’e</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 referans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SUB1‘</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x</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’inedir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Dinamik kapsamanın değerlendirilmesi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Avantaj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elverişlilik</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Wingdings 2"/>
              <a:buChar char=""/>
              <a:tabLst/>
              <a:defRPr/>
            </a:pP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Dez</a:t>
            </a:r>
            <a:r>
              <a:rPr kumimoji="0" lang="tr-TR" sz="2000" b="0" i="0" u="none" strike="noStrike" kern="1200" cap="none" spc="0" normalizeH="0" baseline="0" noProof="0" dirty="0" smtClean="0">
                <a:ln>
                  <a:noFill/>
                </a:ln>
                <a:solidFill>
                  <a:schemeClr val="tx2"/>
                </a:solidFill>
                <a:effectLst/>
                <a:uLnTx/>
                <a:uFillTx/>
                <a:latin typeface="+mn-lt"/>
                <a:ea typeface="+mn-ea"/>
                <a:cs typeface="+mn-cs"/>
              </a:rPr>
              <a:t>a</a:t>
            </a:r>
            <a:r>
              <a:rPr kumimoji="0" lang="en-US" sz="2000" b="0" i="0" u="none" strike="noStrike" kern="1200" cap="none" spc="0" normalizeH="0" baseline="0" noProof="0" dirty="0" err="1" smtClean="0">
                <a:ln>
                  <a:noFill/>
                </a:ln>
                <a:solidFill>
                  <a:schemeClr val="tx2"/>
                </a:solidFill>
                <a:effectLst/>
                <a:uLnTx/>
                <a:uFillTx/>
                <a:latin typeface="+mn-lt"/>
                <a:ea typeface="+mn-ea"/>
                <a:cs typeface="+mn-cs"/>
              </a:rPr>
              <a:t>vantaj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zayıf okunabilirlik</a:t>
            </a:r>
          </a:p>
          <a:p>
            <a:pPr marL="182880" indent="-274320">
              <a:spcBef>
                <a:spcPts val="550"/>
              </a:spcBef>
              <a:buClr>
                <a:schemeClr val="accent2"/>
              </a:buClr>
              <a:buSzPct val="70000"/>
              <a:buFont typeface="Wingdings" pitchFamily="2" charset="2"/>
              <a:buChar char="q"/>
            </a:pPr>
            <a:r>
              <a:rPr lang="tr-TR" sz="2000" dirty="0" err="1" smtClean="0"/>
              <a:t>Perl</a:t>
            </a:r>
            <a:r>
              <a:rPr lang="tr-TR" sz="2000" dirty="0" smtClean="0"/>
              <a:t> ve </a:t>
            </a:r>
            <a:r>
              <a:rPr lang="tr-TR" sz="2000" dirty="0" err="1" smtClean="0"/>
              <a:t>Common</a:t>
            </a:r>
            <a:r>
              <a:rPr lang="tr-TR" sz="2000" dirty="0" smtClean="0"/>
              <a:t> </a:t>
            </a:r>
            <a:r>
              <a:rPr lang="tr-TR" sz="2000" dirty="0" err="1" smtClean="0"/>
              <a:t>Lisp’te</a:t>
            </a:r>
            <a:r>
              <a:rPr lang="tr-TR" sz="2000" dirty="0" smtClean="0"/>
              <a:t> dinamik</a:t>
            </a:r>
          </a:p>
          <a:p>
            <a:pPr marL="182880" indent="-274320">
              <a:spcBef>
                <a:spcPts val="550"/>
              </a:spcBef>
              <a:buClr>
                <a:schemeClr val="accent2"/>
              </a:buClr>
              <a:buSzPct val="70000"/>
            </a:pPr>
            <a:r>
              <a:rPr lang="tr-TR" sz="2000" dirty="0" smtClean="0"/>
              <a:t>	   kapsam vardır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857225" y="368048"/>
            <a:ext cx="4357714" cy="6204202"/>
          </a:xfrm>
          <a:prstGeom prst="rect">
            <a:avLst/>
          </a:prstGeom>
          <a:ln>
            <a:noFill/>
          </a:ln>
          <a:effectLst>
            <a:outerShdw blurRad="292100" dist="139700" dir="2700000" algn="tl" rotWithShape="0">
              <a:srgbClr val="333333">
                <a:alpha val="65000"/>
              </a:srgbClr>
            </a:outerShdw>
          </a:effectLst>
        </p:spPr>
      </p:pic>
      <p:sp>
        <p:nvSpPr>
          <p:cNvPr id="15363" name="4 Dikdörtgen"/>
          <p:cNvSpPr>
            <a:spLocks noChangeArrowheads="1"/>
          </p:cNvSpPr>
          <p:nvPr/>
        </p:nvSpPr>
        <p:spPr bwMode="auto">
          <a:xfrm>
            <a:off x="6960663" y="1149478"/>
            <a:ext cx="571500" cy="707886"/>
          </a:xfrm>
          <a:prstGeom prst="rect">
            <a:avLst/>
          </a:prstGeom>
          <a:noFill/>
          <a:ln w="9525">
            <a:noFill/>
            <a:miter lim="800000"/>
            <a:headEnd/>
            <a:tailEnd/>
          </a:ln>
        </p:spPr>
        <p:txBody>
          <a:bodyPr>
            <a:spAutoFit/>
          </a:bodyPr>
          <a:lstStyle/>
          <a:p>
            <a:r>
              <a:rPr lang="tr-TR" sz="2000" dirty="0"/>
              <a:t>L</a:t>
            </a:r>
          </a:p>
          <a:p>
            <a:r>
              <a:rPr lang="tr-TR" sz="2000" dirty="0"/>
              <a:t>L</a:t>
            </a:r>
          </a:p>
        </p:txBody>
      </p:sp>
      <p:sp>
        <p:nvSpPr>
          <p:cNvPr id="15364" name="5 Dikdörtgen"/>
          <p:cNvSpPr>
            <a:spLocks noChangeArrowheads="1"/>
          </p:cNvSpPr>
          <p:nvPr/>
        </p:nvSpPr>
        <p:spPr bwMode="auto">
          <a:xfrm>
            <a:off x="7106701" y="5929330"/>
            <a:ext cx="357187" cy="707886"/>
          </a:xfrm>
          <a:prstGeom prst="rect">
            <a:avLst/>
          </a:prstGeom>
          <a:noFill/>
          <a:ln w="9525">
            <a:noFill/>
            <a:miter lim="800000"/>
            <a:headEnd/>
            <a:tailEnd/>
          </a:ln>
        </p:spPr>
        <p:txBody>
          <a:bodyPr>
            <a:spAutoFit/>
          </a:bodyPr>
          <a:lstStyle/>
          <a:p>
            <a:r>
              <a:rPr lang="tr-TR" sz="2000" dirty="0"/>
              <a:t>L</a:t>
            </a:r>
          </a:p>
          <a:p>
            <a:r>
              <a:rPr lang="tr-TR" sz="2000" dirty="0"/>
              <a:t>D</a:t>
            </a:r>
          </a:p>
        </p:txBody>
      </p:sp>
      <p:sp>
        <p:nvSpPr>
          <p:cNvPr id="15365" name="6 Dikdörtgen"/>
          <p:cNvSpPr>
            <a:spLocks noChangeArrowheads="1"/>
          </p:cNvSpPr>
          <p:nvPr/>
        </p:nvSpPr>
        <p:spPr bwMode="auto">
          <a:xfrm>
            <a:off x="5527126" y="5429250"/>
            <a:ext cx="2902526" cy="707886"/>
          </a:xfrm>
          <a:prstGeom prst="rect">
            <a:avLst/>
          </a:prstGeom>
          <a:noFill/>
          <a:ln w="9525">
            <a:noFill/>
            <a:miter lim="800000"/>
            <a:headEnd/>
            <a:tailEnd/>
          </a:ln>
        </p:spPr>
        <p:txBody>
          <a:bodyPr wrap="none">
            <a:spAutoFit/>
          </a:bodyPr>
          <a:lstStyle/>
          <a:p>
            <a:r>
              <a:rPr lang="tr-TR" sz="2000" dirty="0"/>
              <a:t>Dinamik kapsam bağlama </a:t>
            </a:r>
            <a:endParaRPr lang="tr-TR" sz="2000" dirty="0" smtClean="0"/>
          </a:p>
          <a:p>
            <a:r>
              <a:rPr lang="tr-TR" sz="2000" dirty="0" smtClean="0"/>
              <a:t>kuralına </a:t>
            </a:r>
            <a:r>
              <a:rPr lang="tr-TR" sz="2000" dirty="0"/>
              <a:t>göre </a:t>
            </a:r>
          </a:p>
        </p:txBody>
      </p:sp>
      <p:sp>
        <p:nvSpPr>
          <p:cNvPr id="15366" name="7 Dikdörtgen"/>
          <p:cNvSpPr>
            <a:spLocks noChangeArrowheads="1"/>
          </p:cNvSpPr>
          <p:nvPr/>
        </p:nvSpPr>
        <p:spPr bwMode="auto">
          <a:xfrm>
            <a:off x="5603341" y="506559"/>
            <a:ext cx="2611997" cy="707886"/>
          </a:xfrm>
          <a:prstGeom prst="rect">
            <a:avLst/>
          </a:prstGeom>
          <a:noFill/>
          <a:ln w="9525">
            <a:noFill/>
            <a:miter lim="800000"/>
            <a:headEnd/>
            <a:tailEnd/>
          </a:ln>
        </p:spPr>
        <p:txBody>
          <a:bodyPr wrap="none">
            <a:spAutoFit/>
          </a:bodyPr>
          <a:lstStyle/>
          <a:p>
            <a:r>
              <a:rPr lang="tr-TR" sz="2000" dirty="0" smtClean="0"/>
              <a:t>Statik </a:t>
            </a:r>
            <a:r>
              <a:rPr lang="tr-TR" sz="2000" dirty="0"/>
              <a:t>kapsam bağlama </a:t>
            </a:r>
            <a:endParaRPr lang="tr-TR" sz="2000" dirty="0" smtClean="0"/>
          </a:p>
          <a:p>
            <a:r>
              <a:rPr lang="tr-TR" sz="2000" dirty="0" smtClean="0"/>
              <a:t>kuralına </a:t>
            </a:r>
            <a:r>
              <a:rPr lang="tr-TR" sz="2000" dirty="0"/>
              <a:t>göre </a:t>
            </a:r>
          </a:p>
        </p:txBody>
      </p:sp>
      <p:sp>
        <p:nvSpPr>
          <p:cNvPr id="15367" name="8 Dikdörtgen"/>
          <p:cNvSpPr>
            <a:spLocks noChangeArrowheads="1"/>
          </p:cNvSpPr>
          <p:nvPr/>
        </p:nvSpPr>
        <p:spPr bwMode="auto">
          <a:xfrm>
            <a:off x="82861" y="142875"/>
            <a:ext cx="917239" cy="40011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spAutoFit/>
          </a:bodyPr>
          <a:lstStyle/>
          <a:p>
            <a:r>
              <a:rPr lang="tr-TR" sz="2000" dirty="0">
                <a:solidFill>
                  <a:srgbClr val="FFFF00"/>
                </a:solidFill>
              </a:rPr>
              <a:t>ÖRNEK</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000125" y="142875"/>
            <a:ext cx="5429250" cy="6429375"/>
          </a:xfrm>
          <a:prstGeom prst="rect">
            <a:avLst/>
          </a:prstGeom>
          <a:ln>
            <a:noFill/>
          </a:ln>
          <a:effectLst>
            <a:glow rad="228600">
              <a:schemeClr val="accent4">
                <a:satMod val="175000"/>
                <a:alpha val="40000"/>
              </a:schemeClr>
            </a:glow>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85800" y="484632"/>
            <a:ext cx="7772400" cy="723478"/>
          </a:xfrm>
        </p:spPr>
        <p:txBody>
          <a:bodyPr>
            <a:normAutofit fontScale="90000"/>
          </a:bodyPr>
          <a:lstStyle/>
          <a:p>
            <a:r>
              <a:rPr lang="tr-TR" dirty="0" smtClean="0"/>
              <a:t>Statik-dinamik kapsam örnek</a:t>
            </a:r>
            <a:endParaRPr lang="tr-TR" dirty="0"/>
          </a:p>
        </p:txBody>
      </p:sp>
      <p:sp>
        <p:nvSpPr>
          <p:cNvPr id="3" name="2 Slayt Numarası Yer Tutucusu"/>
          <p:cNvSpPr>
            <a:spLocks noGrp="1"/>
          </p:cNvSpPr>
          <p:nvPr>
            <p:ph type="sldNum" sz="quarter" idx="12"/>
          </p:nvPr>
        </p:nvSpPr>
        <p:spPr/>
        <p:txBody>
          <a:bodyPr>
            <a:normAutofit/>
          </a:bodyPr>
          <a:lstStyle/>
          <a:p>
            <a:fld id="{14917F13-F816-43A4-AC89-84EBDAF33797}" type="slidenum">
              <a:rPr lang="tr-TR" smtClean="0"/>
              <a:pPr/>
              <a:t>99</a:t>
            </a:fld>
            <a:endParaRPr lang="tr-TR"/>
          </a:p>
        </p:txBody>
      </p:sp>
      <p:sp>
        <p:nvSpPr>
          <p:cNvPr id="5" name="Rectangle 3"/>
          <p:cNvSpPr txBox="1">
            <a:spLocks noChangeArrowheads="1"/>
          </p:cNvSpPr>
          <p:nvPr/>
        </p:nvSpPr>
        <p:spPr>
          <a:xfrm>
            <a:off x="285720" y="1685948"/>
            <a:ext cx="2590800" cy="5029200"/>
          </a:xfrm>
          <a:prstGeom prst="rect">
            <a:avLst/>
          </a:prstGeom>
          <a:ln w="3175">
            <a:solidFill>
              <a:schemeClr val="tx1"/>
            </a:solidFill>
          </a:ln>
        </p:spPr>
        <p:txBody>
          <a:bodyPr vert="horz">
            <a:normAutofit fontScale="92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program MAIN;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print a;</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procedure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1400" b="1" i="0" u="none" strike="noStrike" kern="1200" cap="none" spc="0" normalizeH="0" baseline="0" noProof="0" dirty="0" err="1" smtClean="0">
                <a:ln>
                  <a:noFill/>
                </a:ln>
                <a:solidFill>
                  <a:schemeClr val="tx1"/>
                </a:solidFill>
                <a:effectLst/>
                <a:uLnTx/>
                <a:uFillTx/>
                <a:latin typeface="Courier New" pitchFamily="49" charset="0"/>
                <a:ea typeface="+mn-ea"/>
                <a:cs typeface="+mn-cs"/>
              </a:rPr>
              <a:t>var</a:t>
            </a: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integer;</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0;</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P1;</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endPar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begin</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a := 7;</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P2;</a:t>
            </a:r>
          </a:p>
          <a:p>
            <a:pPr marL="320040" marR="0" lvl="0" indent="-320040" algn="l" defTabSz="914400" rtl="0" eaLnBrk="1" fontAlgn="auto" latinLnBrk="0" hangingPunct="1">
              <a:lnSpc>
                <a:spcPct val="100000"/>
              </a:lnSpc>
              <a:spcBef>
                <a:spcPts val="700"/>
              </a:spcBef>
              <a:spcAft>
                <a:spcPts val="0"/>
              </a:spcAft>
              <a:buClr>
                <a:schemeClr val="accent2"/>
              </a:buClr>
              <a:buSzPct val="60000"/>
              <a:tabLst/>
              <a:defRPr/>
            </a:pPr>
            <a:r>
              <a:rPr kumimoji="0" lang="en-US" sz="1400" b="1" i="0" u="none" strike="noStrike" kern="1200" cap="none" spc="0" normalizeH="0" baseline="0" noProof="0" dirty="0" smtClean="0">
                <a:ln>
                  <a:noFill/>
                </a:ln>
                <a:solidFill>
                  <a:schemeClr val="tx1"/>
                </a:solidFill>
                <a:effectLst/>
                <a:uLnTx/>
                <a:uFillTx/>
                <a:latin typeface="Courier New" pitchFamily="49" charset="0"/>
                <a:ea typeface="+mn-ea"/>
                <a:cs typeface="+mn-cs"/>
              </a:rPr>
              <a:t>  end. {of MAIN}</a:t>
            </a:r>
            <a:endParaRPr kumimoji="0" lang="en-US" sz="1400" b="1" i="0" u="none" strike="noStrike" kern="1200" cap="none" spc="0" normalizeH="0" baseline="0" noProof="0" dirty="0">
              <a:ln>
                <a:noFill/>
              </a:ln>
              <a:solidFill>
                <a:schemeClr val="tx1"/>
              </a:solidFill>
              <a:effectLst/>
              <a:uLnTx/>
              <a:uFillTx/>
              <a:latin typeface="Courier New" pitchFamily="49" charset="0"/>
              <a:ea typeface="+mn-ea"/>
              <a:cs typeface="+mn-cs"/>
            </a:endParaRPr>
          </a:p>
        </p:txBody>
      </p:sp>
      <p:graphicFrame>
        <p:nvGraphicFramePr>
          <p:cNvPr id="6" name="Object 11"/>
          <p:cNvGraphicFramePr>
            <a:graphicFrameLocks noChangeAspect="1"/>
          </p:cNvGraphicFramePr>
          <p:nvPr/>
        </p:nvGraphicFramePr>
        <p:xfrm>
          <a:off x="6610320" y="2143148"/>
          <a:ext cx="2281238" cy="1239838"/>
        </p:xfrm>
        <a:graphic>
          <a:graphicData uri="http://schemas.openxmlformats.org/presentationml/2006/ole">
            <mc:AlternateContent xmlns:mc="http://schemas.openxmlformats.org/markup-compatibility/2006">
              <mc:Choice xmlns:v="urn:schemas-microsoft-com:vml" Requires="v">
                <p:oleObj spid="_x0000_s1050" name="VISIO" r:id="rId3" imgW="3167640" imgH="1693440" progId="Visio.Drawing.11">
                  <p:embed/>
                </p:oleObj>
              </mc:Choice>
              <mc:Fallback>
                <p:oleObj name="VISIO" r:id="rId3" imgW="3167640" imgH="1693440"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20" y="2143148"/>
                        <a:ext cx="2281238"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nvGraphicFramePr>
        <p:xfrm>
          <a:off x="7067520" y="4429148"/>
          <a:ext cx="1530350" cy="2120900"/>
        </p:xfrm>
        <a:graphic>
          <a:graphicData uri="http://schemas.openxmlformats.org/presentationml/2006/ole">
            <mc:AlternateContent xmlns:mc="http://schemas.openxmlformats.org/markup-compatibility/2006">
              <mc:Choice xmlns:v="urn:schemas-microsoft-com:vml" Requires="v">
                <p:oleObj spid="_x0000_s1051" name="VISIO" r:id="rId5" imgW="2086920" imgH="2961000" progId="Visio.Drawing.11">
                  <p:embed/>
                </p:oleObj>
              </mc:Choice>
              <mc:Fallback>
                <p:oleObj name="VISIO" r:id="rId5" imgW="2086920" imgH="2961000" progId="Visio.Drawing.11">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67520" y="4429148"/>
                        <a:ext cx="1530350" cy="212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3"/>
          <p:cNvSpPr>
            <a:spLocks noChangeArrowheads="1"/>
          </p:cNvSpPr>
          <p:nvPr/>
        </p:nvSpPr>
        <p:spPr bwMode="auto">
          <a:xfrm>
            <a:off x="3105120" y="1533548"/>
            <a:ext cx="3752896"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err="1" smtClean="0">
                <a:solidFill>
                  <a:schemeClr val="accent2"/>
                </a:solidFill>
                <a:latin typeface="Arial Narrow" pitchFamily="34" charset="0"/>
              </a:rPr>
              <a:t>stati</a:t>
            </a:r>
            <a:r>
              <a:rPr lang="tr-TR" dirty="0" smtClean="0">
                <a:solidFill>
                  <a:schemeClr val="accent2"/>
                </a:solidFill>
                <a:latin typeface="Arial Narrow" pitchFamily="34" charset="0"/>
              </a:rPr>
              <a:t>k</a:t>
            </a:r>
            <a:r>
              <a:rPr lang="en-US" dirty="0" smtClean="0">
                <a:solidFill>
                  <a:schemeClr val="accent2"/>
                </a:solidFill>
                <a:latin typeface="Arial Narrow" pitchFamily="34" charset="0"/>
              </a:rPr>
              <a:t> </a:t>
            </a:r>
            <a:r>
              <a:rPr lang="en-US" dirty="0">
                <a:solidFill>
                  <a:schemeClr val="accent2"/>
                </a:solidFill>
                <a:latin typeface="Arial Narrow" pitchFamily="34" charset="0"/>
              </a:rPr>
              <a:t>(lexical)</a:t>
            </a:r>
          </a:p>
          <a:p>
            <a:pPr marL="342900" indent="-342900">
              <a:spcBef>
                <a:spcPct val="20000"/>
              </a:spcBef>
            </a:pPr>
            <a:r>
              <a:rPr lang="tr-TR" sz="2000" dirty="0" smtClean="0">
                <a:latin typeface="Arial Narrow" pitchFamily="34" charset="0"/>
              </a:rPr>
              <a:t>Lokal olmayan değişkenler program yapısına bağlı olarak sınırlıdır</a:t>
            </a:r>
            <a:endParaRPr lang="en-US" sz="2000" dirty="0" smtClean="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“dışarı” bir seviyeye git</a:t>
            </a:r>
            <a:endParaRPr lang="en-US" sz="2000" dirty="0">
              <a:latin typeface="Arial Narrow" pitchFamily="34" charset="0"/>
            </a:endParaRPr>
          </a:p>
        </p:txBody>
      </p:sp>
      <p:sp>
        <p:nvSpPr>
          <p:cNvPr id="9" name="Rectangle 14"/>
          <p:cNvSpPr>
            <a:spLocks noChangeArrowheads="1"/>
          </p:cNvSpPr>
          <p:nvPr/>
        </p:nvSpPr>
        <p:spPr bwMode="auto">
          <a:xfrm>
            <a:off x="3181320" y="4276748"/>
            <a:ext cx="3505200" cy="15240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dirty="0" smtClean="0">
                <a:solidFill>
                  <a:schemeClr val="accent2"/>
                </a:solidFill>
                <a:latin typeface="Arial Narrow" pitchFamily="34" charset="0"/>
              </a:rPr>
              <a:t>d</a:t>
            </a:r>
            <a:r>
              <a:rPr lang="tr-TR" dirty="0" smtClean="0">
                <a:solidFill>
                  <a:schemeClr val="accent2"/>
                </a:solidFill>
                <a:latin typeface="Arial Narrow" pitchFamily="34" charset="0"/>
              </a:rPr>
              <a:t>i</a:t>
            </a:r>
            <a:r>
              <a:rPr lang="en-US" dirty="0" err="1" smtClean="0">
                <a:solidFill>
                  <a:schemeClr val="accent2"/>
                </a:solidFill>
                <a:latin typeface="Arial Narrow" pitchFamily="34" charset="0"/>
              </a:rPr>
              <a:t>nami</a:t>
            </a:r>
            <a:r>
              <a:rPr lang="tr-TR" dirty="0" smtClean="0">
                <a:solidFill>
                  <a:schemeClr val="accent2"/>
                </a:solidFill>
                <a:latin typeface="Arial Narrow" pitchFamily="34" charset="0"/>
              </a:rPr>
              <a:t>k</a:t>
            </a:r>
            <a:endParaRPr lang="en-US" dirty="0">
              <a:solidFill>
                <a:schemeClr val="accent2"/>
              </a:solidFill>
              <a:latin typeface="Arial Narrow" pitchFamily="34" charset="0"/>
            </a:endParaRPr>
          </a:p>
          <a:p>
            <a:pPr marL="342900" indent="-342900">
              <a:spcBef>
                <a:spcPct val="20000"/>
              </a:spcBef>
            </a:pPr>
            <a:r>
              <a:rPr lang="tr-TR" sz="2000" dirty="0" smtClean="0">
                <a:latin typeface="Arial Narrow" pitchFamily="34" charset="0"/>
              </a:rPr>
              <a:t>Lokal olmayan değişkenler çağırma sırasına bağlı olarak sınırlıdır</a:t>
            </a:r>
            <a:endParaRPr lang="en-US" sz="2000" dirty="0">
              <a:latin typeface="Arial Narrow" pitchFamily="34" charset="0"/>
            </a:endParaRPr>
          </a:p>
          <a:p>
            <a:pPr marL="342900" indent="-342900">
              <a:spcBef>
                <a:spcPct val="20000"/>
              </a:spcBef>
            </a:pPr>
            <a:r>
              <a:rPr lang="tr-TR" sz="2000" dirty="0" smtClean="0">
                <a:latin typeface="Arial Narrow" pitchFamily="34" charset="0"/>
              </a:rPr>
              <a:t>Lokal değilse</a:t>
            </a:r>
            <a:r>
              <a:rPr lang="en-US" sz="2000" dirty="0" smtClean="0">
                <a:latin typeface="Arial Narrow" pitchFamily="34" charset="0"/>
              </a:rPr>
              <a:t>, </a:t>
            </a:r>
            <a:r>
              <a:rPr lang="tr-TR" sz="2000" dirty="0" smtClean="0">
                <a:latin typeface="Arial Narrow" pitchFamily="34" charset="0"/>
              </a:rPr>
              <a:t>çağırma noktasına git</a:t>
            </a:r>
            <a:endParaRPr lang="en-US" sz="2000" dirty="0">
              <a:latin typeface="Arial Narrow" pitchFamily="34" charset="0"/>
            </a:endParaRPr>
          </a:p>
        </p:txBody>
      </p:sp>
      <p:sp>
        <p:nvSpPr>
          <p:cNvPr id="10" name="Rectangle 15"/>
          <p:cNvSpPr>
            <a:spLocks noChangeArrowheads="1"/>
          </p:cNvSpPr>
          <p:nvPr/>
        </p:nvSpPr>
        <p:spPr bwMode="auto">
          <a:xfrm>
            <a:off x="3181320" y="32099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a:t>
            </a:r>
            <a:r>
              <a:rPr lang="en-US" sz="2000" dirty="0" smtClean="0">
                <a:latin typeface="Arial Narrow" pitchFamily="34" charset="0"/>
                <a:sym typeface="Wingdings" pitchFamily="2" charset="2"/>
              </a:rPr>
              <a:t> </a:t>
            </a:r>
            <a:r>
              <a:rPr lang="en-US" sz="2000" dirty="0" smtClean="0">
                <a:solidFill>
                  <a:srgbClr val="7030A0"/>
                </a:solidFill>
                <a:latin typeface="Arial Narrow" pitchFamily="34" charset="0"/>
                <a:sym typeface="Wingdings" pitchFamily="2" charset="2"/>
              </a:rPr>
              <a:t>7</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
        <p:nvSpPr>
          <p:cNvPr id="11" name="Rectangle 16"/>
          <p:cNvSpPr>
            <a:spLocks noChangeArrowheads="1"/>
          </p:cNvSpPr>
          <p:nvPr/>
        </p:nvSpPr>
        <p:spPr bwMode="auto">
          <a:xfrm>
            <a:off x="3257520" y="5953148"/>
            <a:ext cx="3124200" cy="457200"/>
          </a:xfrm>
          <a:prstGeom prst="rect">
            <a:avLst/>
          </a:prstGeom>
          <a:noFill/>
          <a:ln w="9525">
            <a:noFill/>
            <a:miter lim="800000"/>
            <a:headEnd/>
            <a:tailEnd/>
          </a:ln>
          <a:effectLst/>
        </p:spPr>
        <p:txBody>
          <a:bodyPr lIns="92075" tIns="46038" rIns="92075" bIns="46038"/>
          <a:lstStyle/>
          <a:p>
            <a:pPr marL="342900" indent="-342900">
              <a:spcBef>
                <a:spcPct val="20000"/>
              </a:spcBef>
            </a:pPr>
            <a:r>
              <a:rPr lang="en-US" sz="2000" dirty="0"/>
              <a:t>	</a:t>
            </a:r>
            <a:r>
              <a:rPr lang="en-US" sz="2000" dirty="0">
                <a:sym typeface="Wingdings" pitchFamily="2" charset="2"/>
              </a:rPr>
              <a:t> </a:t>
            </a:r>
            <a:r>
              <a:rPr lang="tr-TR" sz="2000" dirty="0" smtClean="0">
                <a:latin typeface="Arial Narrow" pitchFamily="34" charset="0"/>
                <a:sym typeface="Wingdings" pitchFamily="2" charset="2"/>
              </a:rPr>
              <a:t>örnek </a:t>
            </a:r>
            <a:r>
              <a:rPr lang="en-US" sz="2000" dirty="0" smtClean="0">
                <a:solidFill>
                  <a:srgbClr val="7030A0"/>
                </a:solidFill>
                <a:latin typeface="Arial Narrow" pitchFamily="34" charset="0"/>
                <a:sym typeface="Wingdings" pitchFamily="2" charset="2"/>
              </a:rPr>
              <a:t>0</a:t>
            </a:r>
            <a:r>
              <a:rPr lang="tr-TR" sz="2000" dirty="0" smtClean="0">
                <a:latin typeface="Arial Narrow" pitchFamily="34" charset="0"/>
                <a:sym typeface="Wingdings" pitchFamily="2" charset="2"/>
              </a:rPr>
              <a:t> yazdırır</a:t>
            </a:r>
            <a:endParaRPr lang="en-US" sz="20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Yazı Tipi">
  <a:themeElements>
    <a:clrScheme name="Wood Type Yazı Tip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Yazı Tipi">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Yazı Tipi">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Tahta Yazı</Template>
  <TotalTime>11287</TotalTime>
  <Words>6844</Words>
  <Application>Microsoft Office PowerPoint</Application>
  <PresentationFormat>Ekran Gösterisi (4:3)</PresentationFormat>
  <Paragraphs>1096</Paragraphs>
  <Slides>106</Slides>
  <Notes>21</Notes>
  <HiddenSlides>0</HiddenSlides>
  <MMClips>0</MMClips>
  <ScaleCrop>false</ScaleCrop>
  <HeadingPairs>
    <vt:vector size="8" baseType="variant">
      <vt:variant>
        <vt:lpstr>Kullanılan Yazı Tipleri</vt:lpstr>
      </vt:variant>
      <vt:variant>
        <vt:i4>13</vt:i4>
      </vt:variant>
      <vt:variant>
        <vt:lpstr>Tema</vt:lpstr>
      </vt:variant>
      <vt:variant>
        <vt:i4>1</vt:i4>
      </vt:variant>
      <vt:variant>
        <vt:lpstr>Eklenmiş OLE Hizmet Programları</vt:lpstr>
      </vt:variant>
      <vt:variant>
        <vt:i4>1</vt:i4>
      </vt:variant>
      <vt:variant>
        <vt:lpstr>Slayt Başlıkları</vt:lpstr>
      </vt:variant>
      <vt:variant>
        <vt:i4>106</vt:i4>
      </vt:variant>
    </vt:vector>
  </HeadingPairs>
  <TitlesOfParts>
    <vt:vector size="121" baseType="lpstr">
      <vt:lpstr>Arial</vt:lpstr>
      <vt:lpstr>Arial Narrow</vt:lpstr>
      <vt:lpstr>Calibri</vt:lpstr>
      <vt:lpstr>Consolas</vt:lpstr>
      <vt:lpstr>Courier New</vt:lpstr>
      <vt:lpstr>굴림</vt:lpstr>
      <vt:lpstr>Helvetica</vt:lpstr>
      <vt:lpstr>Lucida Sans Unicode</vt:lpstr>
      <vt:lpstr>Rockwell</vt:lpstr>
      <vt:lpstr>Rockwell Condensed</vt:lpstr>
      <vt:lpstr>Times New Roman</vt:lpstr>
      <vt:lpstr>Wingdings</vt:lpstr>
      <vt:lpstr>Wingdings 2</vt:lpstr>
      <vt:lpstr>Wood Type Yazı Tipi</vt:lpstr>
      <vt:lpstr>VISIO</vt:lpstr>
      <vt:lpstr>BMB214 Programlama  Dilleri Prensipleri</vt:lpstr>
      <vt:lpstr>5.1. Giriş</vt:lpstr>
      <vt:lpstr>5.1. Giriş</vt:lpstr>
      <vt:lpstr>PowerPoint Sunusu</vt:lpstr>
      <vt:lpstr>PowerPoint Sunusu</vt:lpstr>
      <vt:lpstr>5.2. Değişkenler</vt:lpstr>
      <vt:lpstr>5.2. Değişkenler</vt:lpstr>
      <vt:lpstr>5.2. Değişkenler</vt:lpstr>
      <vt:lpstr>5.2.1. İsimler</vt:lpstr>
      <vt:lpstr>5.2.1.2. Küçük-Büyük Harf Duyarlılığı (Case Sensitivity)</vt:lpstr>
      <vt:lpstr>5.2.1.3. Özel Kelimeler</vt:lpstr>
      <vt:lpstr>5.2.2. Veri Tipi Kavramı</vt:lpstr>
      <vt:lpstr>5.2.2. Veri Tipi Kavramı</vt:lpstr>
      <vt:lpstr>5.2.2. Veri Tipi Kavramı</vt:lpstr>
      <vt:lpstr>5.3. Sabitler</vt:lpstr>
      <vt:lpstr>5.4. İşlemciler (Operatörler)</vt:lpstr>
      <vt:lpstr>5.4.1. İşlemcilerin Genel Özellikleri</vt:lpstr>
      <vt:lpstr>5.4.1. İşlemcilerin Genel Özellikleri</vt:lpstr>
      <vt:lpstr>5.4.1. İşlemcilerin Genel Özellikleri</vt:lpstr>
      <vt:lpstr>5.4.2. Niteliğine Göre İşlemciler</vt:lpstr>
      <vt:lpstr>5.4.2. Niteliğine Göre İşlemciler</vt:lpstr>
      <vt:lpstr>5.4.3. İşlemci Yükleme</vt:lpstr>
      <vt:lpstr>5.5. İfadeler</vt:lpstr>
      <vt:lpstr>5.5. İfadeler</vt:lpstr>
      <vt:lpstr>5.5. İfadeler</vt:lpstr>
      <vt:lpstr>5.5. İfadeler</vt:lpstr>
      <vt:lpstr>5.5. İfadeler</vt:lpstr>
      <vt:lpstr>5.5. İfadeler</vt:lpstr>
      <vt:lpstr>5.5. İfadeler</vt:lpstr>
      <vt:lpstr>5.5. İfadeler</vt:lpstr>
      <vt:lpstr>5.5. İfadeler</vt:lpstr>
      <vt:lpstr>5.5. İfadeler</vt:lpstr>
      <vt:lpstr>5.5. İfadeler</vt:lpstr>
      <vt:lpstr>5.6. Deyimler</vt:lpstr>
      <vt:lpstr>5.7. Bağlama (Binding) kavramı</vt:lpstr>
      <vt:lpstr>PowerPoint Sunusu</vt:lpstr>
      <vt:lpstr>5.7.1. Bağlama Zamanı</vt:lpstr>
      <vt:lpstr>5.7.1. Bağlama Zamanı</vt:lpstr>
      <vt:lpstr>5.7.1. Bağlama Zamanı</vt:lpstr>
      <vt:lpstr>5.7.1. Bağlama Zamanı</vt:lpstr>
      <vt:lpstr>5.7.1. Bağlama Zamanı</vt:lpstr>
      <vt:lpstr>5.7.2. Tip Bağlama</vt:lpstr>
      <vt:lpstr>5.7.2.1. Durağan Tip Bağlama</vt:lpstr>
      <vt:lpstr>5.7.2.1. Durağan Tip Bağlama</vt:lpstr>
      <vt:lpstr>5.7.2.1. Durağan Tip Bağlama</vt:lpstr>
      <vt:lpstr>5.7.2.2. Dinamik Tip Bağlama</vt:lpstr>
      <vt:lpstr>5.7.2.2. Dinamik Tip Bağlama</vt:lpstr>
      <vt:lpstr>5.7.2.2. Dinamik Tip Bağlama</vt:lpstr>
      <vt:lpstr>Bağlama Zamanı</vt:lpstr>
      <vt:lpstr>5.7.3. Bellek Bağlama</vt:lpstr>
      <vt:lpstr>5.7.3.1. Bellek Düzeni</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5.7.3. 2. Değişkenlerin Bellek Yeri Bağlamalarına Göre Sınıflanması</vt:lpstr>
      <vt:lpstr>PowerPoint Sunusu</vt:lpstr>
      <vt:lpstr>5.7.3.3.Değişken İlkleme </vt:lpstr>
      <vt:lpstr>5.8.İsim Kapsamları</vt:lpstr>
      <vt:lpstr>5.8. 1. Durağan Kapsam Bağlama </vt:lpstr>
      <vt:lpstr>5.8. 1. Durağan Kapsam Bağlama </vt:lpstr>
      <vt:lpstr>5.8. 1. Durağan Kapsam Bağlama </vt:lpstr>
      <vt:lpstr>5.8. 1. Durağan Kapsam Bağlama </vt:lpstr>
      <vt:lpstr>İç içe yuvalanmış statik kapsam örneği</vt:lpstr>
      <vt:lpstr>5.8. 1. Durağan Kapsam Bağlama </vt:lpstr>
      <vt:lpstr>5.8. 1. Durağan Kapsam Bağlama </vt:lpstr>
      <vt:lpstr>5.8.1. Durağan Kapsam Bağlama </vt:lpstr>
      <vt:lpstr>5.8.1. Durağan Kapsam Bağlama </vt:lpstr>
      <vt:lpstr>5.8.1. Durağan Kapsam Bağlama </vt:lpstr>
      <vt:lpstr>PowerPoint Sunusu</vt:lpstr>
      <vt:lpstr>PowerPoint Sunusu</vt:lpstr>
      <vt:lpstr>5.8.1. Durağan Kapsam Bağlama </vt:lpstr>
      <vt:lpstr>5.8.1. Durağan Kapsam Bağlama </vt:lpstr>
      <vt:lpstr>PowerPoint Sunusu</vt:lpstr>
      <vt:lpstr>PowerPoint Sunusu</vt:lpstr>
      <vt:lpstr>Durağan Kapsam: C++</vt:lpstr>
      <vt:lpstr>Durağan Kapsam: C++</vt:lpstr>
      <vt:lpstr>5.8.2. Dinamik Kapsam Bağlama</vt:lpstr>
      <vt:lpstr>Dinamik Kapsam</vt:lpstr>
      <vt:lpstr>5.8.2. Dinamik Kapsam Bağlama</vt:lpstr>
      <vt:lpstr>Dinamik Kapsam</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5.8.2. 1. Pascal'da Dinamik Kapsam Bağlama</vt:lpstr>
      <vt:lpstr>PowerPoint Sunusu</vt:lpstr>
      <vt:lpstr>Dinamik Kapsam Bağlama Örneği</vt:lpstr>
      <vt:lpstr>PowerPoint Sunusu</vt:lpstr>
      <vt:lpstr>PowerPoint Sunusu</vt:lpstr>
      <vt:lpstr>Statik-dinamik kapsam örnek</vt:lpstr>
      <vt:lpstr>İç içe kapsam örneği</vt:lpstr>
      <vt:lpstr>5.8.2. Dinamik Kapsam Bağlama</vt:lpstr>
      <vt:lpstr>5.9. Tip Kontrolü</vt:lpstr>
      <vt:lpstr>5.9. Tip Kontrolü</vt:lpstr>
      <vt:lpstr>5.9.1. Tip Uyumluluğu</vt:lpstr>
      <vt:lpstr>5.9.1. Tip Uyumluluğu</vt:lpstr>
      <vt:lpstr>5.9.1. Tip Uyumluluğu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ilhan</cp:lastModifiedBy>
  <cp:revision>305</cp:revision>
  <dcterms:created xsi:type="dcterms:W3CDTF">2011-09-15T11:21:30Z</dcterms:created>
  <dcterms:modified xsi:type="dcterms:W3CDTF">2022-11-01T23:20:41Z</dcterms:modified>
</cp:coreProperties>
</file>