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9" r:id="rId11"/>
    <p:sldId id="277" r:id="rId12"/>
    <p:sldId id="258" r:id="rId13"/>
    <p:sldId id="257" r:id="rId14"/>
    <p:sldId id="259" r:id="rId15"/>
    <p:sldId id="260" r:id="rId16"/>
    <p:sldId id="278" r:id="rId17"/>
    <p:sldId id="261" r:id="rId18"/>
    <p:sldId id="262" r:id="rId19"/>
    <p:sldId id="263" r:id="rId20"/>
    <p:sldId id="265" r:id="rId21"/>
    <p:sldId id="264" r:id="rId22"/>
    <p:sldId id="280" r:id="rId23"/>
    <p:sldId id="281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7" autoAdjust="0"/>
  </p:normalViewPr>
  <p:slideViewPr>
    <p:cSldViewPr>
      <p:cViewPr varScale="1">
        <p:scale>
          <a:sx n="109" d="100"/>
          <a:sy n="109" d="100"/>
        </p:scale>
        <p:origin x="168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7264E-92D4-4E9A-B0A8-7176439BC51E}" type="datetime1">
              <a:rPr lang="tr-TR" smtClean="0"/>
              <a:t>29.12.2020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Yrd.Doç.Dr.Burhan ERGEN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D19F3-D419-4859-A5CC-74B758559EC9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E4FAE-99FA-476A-8033-4B012DD7C37A}" type="datetime1">
              <a:rPr lang="tr-TR" smtClean="0"/>
              <a:t>29.12.2020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 smtClean="0"/>
              <a:t>Yrd.Doç.Dr.Burhan ERGEN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2A963-FCF0-408A-94B9-9CD7EF2A991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2A963-FCF0-408A-94B9-9CD7EF2A991B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305B8DD-2999-4787-86F3-33FA4D322B9E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Yrd.Doç.Dr.Burhan ERGEN</a:t>
            </a:r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7D9EEE-95AF-47B5-AD72-EDBD55C61A71}" type="slidenum">
              <a:rPr lang="en-US"/>
              <a:pPr/>
              <a:t>3</a:t>
            </a:fld>
            <a:endParaRPr lang="en-US"/>
          </a:p>
        </p:txBody>
      </p:sp>
      <p:sp>
        <p:nvSpPr>
          <p:cNvPr id="178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28045B-8F9D-472C-8834-DCACF4BFEB15}" type="slidenum">
              <a:rPr lang="en-US"/>
              <a:pPr/>
              <a:t>4</a:t>
            </a:fld>
            <a:endParaRPr lang="en-US"/>
          </a:p>
        </p:txBody>
      </p:sp>
      <p:sp>
        <p:nvSpPr>
          <p:cNvPr id="179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B413FF-3AF4-4AE2-9D81-6535B37C5DCB}" type="slidenum">
              <a:rPr lang="en-US"/>
              <a:pPr/>
              <a:t>5</a:t>
            </a:fld>
            <a:endParaRPr lang="en-US"/>
          </a:p>
        </p:txBody>
      </p:sp>
      <p:sp>
        <p:nvSpPr>
          <p:cNvPr id="180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0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4A52722-89A2-4290-911A-95D106243144}" type="slidenum">
              <a:rPr lang="en-US"/>
              <a:pPr/>
              <a:t>6</a:t>
            </a:fld>
            <a:endParaRPr lang="en-US"/>
          </a:p>
        </p:txBody>
      </p:sp>
      <p:sp>
        <p:nvSpPr>
          <p:cNvPr id="181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1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669783-3752-4402-843C-783A91421659}" type="slidenum">
              <a:rPr lang="en-US"/>
              <a:pPr/>
              <a:t>7</a:t>
            </a:fld>
            <a:endParaRPr lang="en-US"/>
          </a:p>
        </p:txBody>
      </p:sp>
      <p:sp>
        <p:nvSpPr>
          <p:cNvPr id="182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2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B234F0-E830-4DED-92CF-4A1D3692BF64}" type="slidenum">
              <a:rPr lang="en-US"/>
              <a:pPr/>
              <a:t>8</a:t>
            </a:fld>
            <a:endParaRPr lang="en-US"/>
          </a:p>
        </p:txBody>
      </p:sp>
      <p:sp>
        <p:nvSpPr>
          <p:cNvPr id="183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E4BCC6-B577-47E1-935F-BDD0BBBE7C8F}" type="slidenum">
              <a:rPr lang="en-US"/>
              <a:pPr/>
              <a:t>9</a:t>
            </a:fld>
            <a:endParaRPr lang="en-US"/>
          </a:p>
        </p:txBody>
      </p:sp>
      <p:sp>
        <p:nvSpPr>
          <p:cNvPr id="184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3772" y="4344134"/>
            <a:ext cx="5030456" cy="4205097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6802F-B40D-4498-B6F2-DA2A3C6A1E58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0D4C-6594-4233-961A-A12712505CCA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432B-7715-4914-AE0B-AA0519D68A8F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C188-91B2-46F3-9486-F3ADCC79C1B7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18EE-EB77-47D0-8F19-521FA62FAE90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E3A6-8D7F-464E-87C2-9EE1B39B21D2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6A81-BC5E-4361-A5AE-46644362FAFD}" type="datetime1">
              <a:rPr lang="tr-TR" smtClean="0"/>
              <a:t>29.12.2020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652A-759C-4619-9B83-4A456D4F7C02}" type="datetime1">
              <a:rPr lang="tr-TR" smtClean="0"/>
              <a:t>29.12.2020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5460-04A3-4B12-8180-ABDD89DC4B25}" type="datetime1">
              <a:rPr lang="tr-TR" smtClean="0"/>
              <a:t>29.12.2020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432D-D6FA-4A74-9D8D-44BA338EAF57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5D8-7895-4BAB-A6BB-5C5B0613F278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ECC89-ABB1-4C7C-B3A2-C30215352D05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Basit Sıralama Algoritmaları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8580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smtClean="0"/>
              <a:t>Doç. Dr. İlhan AYDIN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BBD1B-9FDD-4B55-8661-94E883F83189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B6E5-5F60-469C-B8B6-0E5A37FC7E75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  <p:grpSp>
        <p:nvGrpSpPr>
          <p:cNvPr id="7" name="6 Grup"/>
          <p:cNvGrpSpPr/>
          <p:nvPr/>
        </p:nvGrpSpPr>
        <p:grpSpPr>
          <a:xfrm>
            <a:off x="1595457" y="457200"/>
            <a:ext cx="5762625" cy="5319724"/>
            <a:chOff x="1595457" y="457200"/>
            <a:chExt cx="5762625" cy="5319724"/>
          </a:xfrm>
        </p:grpSpPr>
        <p:pic>
          <p:nvPicPr>
            <p:cNvPr id="8" name="Resim 1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95457" y="457200"/>
              <a:ext cx="5762625" cy="1085850"/>
            </a:xfrm>
            <a:prstGeom prst="rect">
              <a:avLst/>
            </a:prstGeom>
            <a:noFill/>
          </p:spPr>
        </p:pic>
        <p:pic>
          <p:nvPicPr>
            <p:cNvPr id="9" name="Resim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95457" y="1543050"/>
              <a:ext cx="5762625" cy="704850"/>
            </a:xfrm>
            <a:prstGeom prst="rect">
              <a:avLst/>
            </a:prstGeom>
            <a:noFill/>
          </p:spPr>
        </p:pic>
        <p:pic>
          <p:nvPicPr>
            <p:cNvPr id="10" name="Resim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95457" y="2247900"/>
              <a:ext cx="5762625" cy="714375"/>
            </a:xfrm>
            <a:prstGeom prst="rect">
              <a:avLst/>
            </a:prstGeom>
            <a:noFill/>
          </p:spPr>
        </p:pic>
        <p:pic>
          <p:nvPicPr>
            <p:cNvPr id="11" name="Resim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95457" y="2962275"/>
              <a:ext cx="5762625" cy="704850"/>
            </a:xfrm>
            <a:prstGeom prst="rect">
              <a:avLst/>
            </a:prstGeom>
            <a:noFill/>
          </p:spPr>
        </p:pic>
        <p:pic>
          <p:nvPicPr>
            <p:cNvPr id="12" name="Resim 15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595457" y="3667125"/>
              <a:ext cx="5762625" cy="685800"/>
            </a:xfrm>
            <a:prstGeom prst="rect">
              <a:avLst/>
            </a:prstGeom>
            <a:noFill/>
          </p:spPr>
        </p:pic>
        <p:pic>
          <p:nvPicPr>
            <p:cNvPr id="13" name="Resim 1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595457" y="4352925"/>
              <a:ext cx="5762625" cy="704850"/>
            </a:xfrm>
            <a:prstGeom prst="rect">
              <a:avLst/>
            </a:prstGeom>
            <a:noFill/>
          </p:spPr>
        </p:pic>
        <p:pic>
          <p:nvPicPr>
            <p:cNvPr id="14" name="Resim 1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595457" y="5072074"/>
              <a:ext cx="5762625" cy="70485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5D17-7035-4A6F-BD21-44513EADCF93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476250" y="895352"/>
            <a:ext cx="8239154" cy="5319730"/>
          </a:xfrm>
          <a:prstGeom prst="rect">
            <a:avLst/>
          </a:prstGeom>
          <a:ln/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ublic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void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Bubblesort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(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int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nElems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,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intArray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[N])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boolen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Continue</a:t>
            </a:r>
            <a:r>
              <a:rPr lang="tr-TR" sz="20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=</a:t>
            </a:r>
            <a:r>
              <a:rPr lang="tr-TR" sz="200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true</a:t>
            </a:r>
            <a:r>
              <a:rPr lang="tr-TR" sz="20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while(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continue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  </a:t>
            </a:r>
            <a:r>
              <a:rPr lang="tr-TR" sz="200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continue</a:t>
            </a:r>
            <a:r>
              <a:rPr lang="tr-TR" sz="20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=</a:t>
            </a:r>
            <a:r>
              <a:rPr lang="tr-TR" sz="200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false</a:t>
            </a:r>
            <a:r>
              <a:rPr lang="tr-TR" sz="20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;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 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for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(i=0;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&lt;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nElems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-1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)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;i++)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    if(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intArray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[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]&gt;</a:t>
            </a:r>
            <a:r>
              <a:rPr kumimoji="0" lang="tr-T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A</a:t>
            </a:r>
            <a:r>
              <a:rPr lang="tr-TR" sz="200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rray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[i+1]){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      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wap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(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,</a:t>
            </a: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i+1)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;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tr-TR" sz="20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	   </a:t>
            </a:r>
            <a:r>
              <a:rPr lang="tr-TR" sz="200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continue</a:t>
            </a:r>
            <a:r>
              <a:rPr lang="tr-TR" sz="20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=</a:t>
            </a:r>
            <a:r>
              <a:rPr lang="tr-TR" sz="2000" dirty="0" err="1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true</a:t>
            </a:r>
            <a:r>
              <a:rPr lang="tr-TR" sz="20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;</a:t>
            </a:r>
            <a:endParaRPr kumimoji="0" lang="tr-TR" sz="2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tr-TR" sz="2000" dirty="0" smtClean="0">
                <a:solidFill>
                  <a:srgbClr val="000000"/>
                </a:solidFill>
                <a:latin typeface="Calibri" pitchFamily="34" charset="0"/>
                <a:ea typeface="+mj-ea"/>
                <a:cs typeface="Calibri" pitchFamily="34" charset="0"/>
              </a:rPr>
              <a:t>	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33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tr-T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} //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Bubblesort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6715140" y="2857496"/>
            <a:ext cx="45719" cy="1857388"/>
          </a:xfrm>
          <a:prstGeom prst="line">
            <a:avLst/>
          </a:prstGeom>
          <a:noFill/>
          <a:ln w="38160">
            <a:solidFill>
              <a:srgbClr val="FF0033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3929058" y="2143116"/>
            <a:ext cx="3733800" cy="1588"/>
          </a:xfrm>
          <a:prstGeom prst="line">
            <a:avLst/>
          </a:prstGeom>
          <a:noFill/>
          <a:ln w="38160">
            <a:solidFill>
              <a:srgbClr val="3333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1071538" y="5070486"/>
            <a:ext cx="6637337" cy="1588"/>
          </a:xfrm>
          <a:prstGeom prst="line">
            <a:avLst/>
          </a:prstGeom>
          <a:noFill/>
          <a:ln w="38160">
            <a:solidFill>
              <a:srgbClr val="3333FF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7640956" y="2143116"/>
            <a:ext cx="45719" cy="2857520"/>
          </a:xfrm>
          <a:prstGeom prst="line">
            <a:avLst/>
          </a:prstGeom>
          <a:noFill/>
          <a:ln w="38160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786578" y="2714620"/>
            <a:ext cx="458757" cy="10819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 dirty="0" smtClean="0">
                <a:solidFill>
                  <a:srgbClr val="FF0033"/>
                </a:solidFill>
                <a:latin typeface="Arial" charset="0"/>
                <a:ea typeface="DejaVu Sans" charset="0"/>
                <a:cs typeface="DejaVu Sans" charset="0"/>
              </a:rPr>
              <a:t>İç Döngü</a:t>
            </a:r>
            <a:endParaRPr lang="tr-TR" b="1" dirty="0">
              <a:solidFill>
                <a:srgbClr val="FF0033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715272" y="2357430"/>
            <a:ext cx="458757" cy="1334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 dirty="0" smtClean="0">
                <a:solidFill>
                  <a:srgbClr val="3333FF"/>
                </a:solidFill>
                <a:latin typeface="Arial" charset="0"/>
                <a:ea typeface="DejaVu Sans" charset="0"/>
                <a:cs typeface="DejaVu Sans" charset="0"/>
              </a:rPr>
              <a:t>Dış Döngü</a:t>
            </a:r>
            <a:endParaRPr lang="tr-TR" b="1" dirty="0">
              <a:solidFill>
                <a:srgbClr val="3333FF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16" name="Line 3"/>
          <p:cNvSpPr>
            <a:spLocks noChangeShapeType="1"/>
          </p:cNvSpPr>
          <p:nvPr/>
        </p:nvSpPr>
        <p:spPr bwMode="auto">
          <a:xfrm flipH="1">
            <a:off x="1500165" y="4714884"/>
            <a:ext cx="5264165" cy="71438"/>
          </a:xfrm>
          <a:prstGeom prst="line">
            <a:avLst/>
          </a:prstGeom>
          <a:noFill/>
          <a:ln w="38160">
            <a:solidFill>
              <a:srgbClr val="FF0033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cxnSp>
        <p:nvCxnSpPr>
          <p:cNvPr id="18" name="17 Düz Ok Bağlayıcısı"/>
          <p:cNvCxnSpPr/>
          <p:nvPr/>
        </p:nvCxnSpPr>
        <p:spPr>
          <a:xfrm rot="10800000">
            <a:off x="5715008" y="2857496"/>
            <a:ext cx="1000132" cy="1588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Dikdörtgen"/>
          <p:cNvSpPr/>
          <p:nvPr/>
        </p:nvSpPr>
        <p:spPr>
          <a:xfrm>
            <a:off x="3714744" y="5072074"/>
            <a:ext cx="4572000" cy="1477328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txBody>
          <a:bodyPr>
            <a:spAutoFit/>
          </a:bodyPr>
          <a:lstStyle/>
          <a:p>
            <a:pPr lvl="1">
              <a:buNone/>
            </a:pPr>
            <a:r>
              <a:rPr lang="en-US" dirty="0" smtClean="0"/>
              <a:t>private void swap(</a:t>
            </a:r>
            <a:r>
              <a:rPr lang="en-US" dirty="0" err="1" smtClean="0"/>
              <a:t>int</a:t>
            </a:r>
            <a:r>
              <a:rPr lang="en-US" dirty="0" smtClean="0"/>
              <a:t> one, </a:t>
            </a:r>
            <a:r>
              <a:rPr lang="en-US" dirty="0" err="1" smtClean="0"/>
              <a:t>int</a:t>
            </a:r>
            <a:r>
              <a:rPr lang="en-US" dirty="0" smtClean="0"/>
              <a:t> two)</a:t>
            </a:r>
            <a:r>
              <a:rPr lang="tr-TR" dirty="0" smtClean="0"/>
              <a:t>{</a:t>
            </a:r>
          </a:p>
          <a:p>
            <a:pPr lvl="1">
              <a:buNone/>
            </a:pPr>
            <a:r>
              <a:rPr lang="tr-TR" dirty="0" smtClean="0"/>
              <a:t>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temp</a:t>
            </a:r>
            <a:r>
              <a:rPr lang="tr-TR" dirty="0" smtClean="0"/>
              <a:t> =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tr-TR" dirty="0" err="1" smtClean="0"/>
              <a:t>one</a:t>
            </a:r>
            <a:r>
              <a:rPr lang="tr-TR" dirty="0" smtClean="0"/>
              <a:t>];</a:t>
            </a:r>
          </a:p>
          <a:p>
            <a:pPr lvl="1">
              <a:buNone/>
            </a:pPr>
            <a:r>
              <a:rPr lang="tr-TR" dirty="0" smtClean="0"/>
              <a:t> 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tr-TR" dirty="0" err="1" smtClean="0"/>
              <a:t>one</a:t>
            </a:r>
            <a:r>
              <a:rPr lang="tr-TR" dirty="0" smtClean="0"/>
              <a:t>] =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tr-TR" dirty="0" err="1" smtClean="0"/>
              <a:t>two</a:t>
            </a:r>
            <a:r>
              <a:rPr lang="tr-TR" dirty="0" smtClean="0"/>
              <a:t>];</a:t>
            </a:r>
          </a:p>
          <a:p>
            <a:pPr lvl="1">
              <a:buNone/>
            </a:pPr>
            <a:r>
              <a:rPr lang="tr-TR" dirty="0" smtClean="0"/>
              <a:t> 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tr-TR" dirty="0" err="1" smtClean="0"/>
              <a:t>two</a:t>
            </a:r>
            <a:r>
              <a:rPr lang="tr-TR" dirty="0" smtClean="0"/>
              <a:t>] = </a:t>
            </a:r>
            <a:r>
              <a:rPr lang="tr-TR" dirty="0" err="1" smtClean="0"/>
              <a:t>temp</a:t>
            </a:r>
            <a:r>
              <a:rPr lang="tr-TR" dirty="0" smtClean="0"/>
              <a:t>;</a:t>
            </a:r>
          </a:p>
          <a:p>
            <a:pPr lvl="1">
              <a:buNone/>
            </a:pPr>
            <a:r>
              <a:rPr lang="tr-TR" dirty="0" smtClean="0"/>
              <a:t>}</a:t>
            </a:r>
          </a:p>
        </p:txBody>
      </p:sp>
      <p:sp>
        <p:nvSpPr>
          <p:cNvPr id="23" name="Rectangle 1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534400" cy="68580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dirty="0" smtClean="0"/>
              <a:t>Baloncuk Algoritması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9704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Seçme Sıralaması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>(</a:t>
            </a:r>
            <a:r>
              <a:rPr lang="tr-TR" dirty="0" err="1" smtClean="0">
                <a:solidFill>
                  <a:schemeClr val="bg1"/>
                </a:solidFill>
              </a:rPr>
              <a:t>Selection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Sort</a:t>
            </a:r>
            <a:r>
              <a:rPr lang="tr-TR" dirty="0" smtClean="0">
                <a:solidFill>
                  <a:schemeClr val="bg1"/>
                </a:solidFill>
              </a:rPr>
              <a:t>)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3400436"/>
          </a:xfrm>
        </p:spPr>
        <p:txBody>
          <a:bodyPr/>
          <a:lstStyle/>
          <a:p>
            <a:r>
              <a:rPr lang="tr-TR" dirty="0" smtClean="0"/>
              <a:t>Algoritmanın Çalışması:</a:t>
            </a:r>
          </a:p>
          <a:p>
            <a:pPr lvl="1"/>
            <a:r>
              <a:rPr lang="tr-TR" dirty="0" smtClean="0"/>
              <a:t>Listede en küçük (veya en büyük) bulunur.</a:t>
            </a:r>
          </a:p>
          <a:p>
            <a:pPr lvl="1"/>
            <a:r>
              <a:rPr lang="tr-TR" dirty="0" smtClean="0"/>
              <a:t>Listenin en başındaki (veya en sonundaki) ile yer değiştirilir.</a:t>
            </a:r>
          </a:p>
          <a:p>
            <a:pPr lvl="1"/>
            <a:r>
              <a:rPr lang="tr-TR" dirty="0" smtClean="0"/>
              <a:t>Liste sıralı ve sırasız olarak ikiye ayrılmış olur.</a:t>
            </a:r>
          </a:p>
          <a:p>
            <a:pPr lvl="1"/>
            <a:r>
              <a:rPr lang="tr-TR" dirty="0" smtClean="0"/>
              <a:t>Listede deriye kalan sırasızlar içerirsinde  </a:t>
            </a:r>
          </a:p>
          <a:p>
            <a:pPr lvl="1"/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3CD4-0AFA-49A9-ADD0-33A38E471B0B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28" y="274638"/>
            <a:ext cx="3686172" cy="172560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Seçme Sıralaması</a:t>
            </a:r>
            <a:br>
              <a:rPr lang="tr-TR" dirty="0" smtClean="0">
                <a:solidFill>
                  <a:schemeClr val="tx1"/>
                </a:solidFill>
              </a:rPr>
            </a:br>
            <a:r>
              <a:rPr lang="tr-TR" dirty="0" smtClean="0">
                <a:solidFill>
                  <a:schemeClr val="tx1"/>
                </a:solidFill>
              </a:rPr>
              <a:t>(</a:t>
            </a:r>
            <a:r>
              <a:rPr lang="tr-TR" dirty="0" err="1" smtClean="0">
                <a:solidFill>
                  <a:schemeClr val="tx1"/>
                </a:solidFill>
              </a:rPr>
              <a:t>Selection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Sort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8" name="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BF59A-55BC-43D5-992A-8A116DC55B28}" type="datetime1">
              <a:rPr lang="tr-TR" smtClean="0"/>
              <a:t>29.12.2020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7" y="357166"/>
            <a:ext cx="35909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1" y="2071680"/>
            <a:ext cx="38004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9" y="3429000"/>
            <a:ext cx="35718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2" y="4929200"/>
            <a:ext cx="3524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smtClean="0"/>
              <a:t>Seçme Sıralama Algoritması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selectionSort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nElems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intArray</a:t>
            </a:r>
            <a:r>
              <a:rPr lang="tr-TR" dirty="0" smtClean="0"/>
              <a:t>[]) {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i, j, </a:t>
            </a:r>
            <a:r>
              <a:rPr lang="tr-TR" dirty="0" err="1" smtClean="0"/>
              <a:t>min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for(</a:t>
            </a:r>
            <a:r>
              <a:rPr lang="tr-TR" dirty="0" smtClean="0"/>
              <a:t>i</a:t>
            </a:r>
            <a:r>
              <a:rPr lang="en-US" dirty="0" smtClean="0"/>
              <a:t>=0; </a:t>
            </a:r>
            <a:r>
              <a:rPr lang="tr-TR" dirty="0" smtClean="0"/>
              <a:t>i</a:t>
            </a:r>
            <a:r>
              <a:rPr lang="en-US" dirty="0" smtClean="0"/>
              <a:t>&lt;nElems-1; </a:t>
            </a:r>
            <a:r>
              <a:rPr lang="tr-TR" dirty="0" smtClean="0"/>
              <a:t>i++</a:t>
            </a:r>
            <a:r>
              <a:rPr lang="en-US" dirty="0" smtClean="0"/>
              <a:t>) </a:t>
            </a:r>
            <a:r>
              <a:rPr lang="tr-TR" dirty="0" smtClean="0"/>
              <a:t>{	</a:t>
            </a:r>
            <a:r>
              <a:rPr lang="en-US" dirty="0" smtClean="0"/>
              <a:t>// </a:t>
            </a:r>
            <a:r>
              <a:rPr lang="tr-TR" dirty="0" smtClean="0"/>
              <a:t>Dış döngü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min</a:t>
            </a:r>
            <a:r>
              <a:rPr lang="tr-TR" dirty="0" smtClean="0"/>
              <a:t> = i; 				// minimumun indeksi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for(</a:t>
            </a:r>
            <a:r>
              <a:rPr lang="tr-TR" dirty="0" smtClean="0"/>
              <a:t>j</a:t>
            </a:r>
            <a:r>
              <a:rPr lang="en-US" dirty="0" smtClean="0"/>
              <a:t>=</a:t>
            </a:r>
            <a:r>
              <a:rPr lang="tr-TR" dirty="0" smtClean="0"/>
              <a:t>i</a:t>
            </a:r>
            <a:r>
              <a:rPr lang="en-US" dirty="0" smtClean="0"/>
              <a:t>+1; </a:t>
            </a:r>
            <a:r>
              <a:rPr lang="tr-TR" dirty="0" smtClean="0"/>
              <a:t>j</a:t>
            </a:r>
            <a:r>
              <a:rPr lang="en-US" dirty="0" smtClean="0"/>
              <a:t>&lt;</a:t>
            </a:r>
            <a:r>
              <a:rPr lang="en-US" dirty="0" err="1" smtClean="0"/>
              <a:t>nElems</a:t>
            </a:r>
            <a:r>
              <a:rPr lang="tr-TR" smtClean="0"/>
              <a:t>-1</a:t>
            </a:r>
            <a:r>
              <a:rPr lang="en-US" smtClean="0"/>
              <a:t>; </a:t>
            </a:r>
            <a:r>
              <a:rPr lang="tr-TR" dirty="0" smtClean="0"/>
              <a:t>j</a:t>
            </a:r>
            <a:r>
              <a:rPr lang="en-US" dirty="0" smtClean="0"/>
              <a:t>++) </a:t>
            </a:r>
            <a:r>
              <a:rPr lang="tr-TR" dirty="0" smtClean="0"/>
              <a:t>	 </a:t>
            </a:r>
            <a:r>
              <a:rPr lang="en-US" dirty="0" smtClean="0"/>
              <a:t>// </a:t>
            </a:r>
            <a:r>
              <a:rPr lang="tr-TR" dirty="0" smtClean="0"/>
              <a:t>iç döngü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   </a:t>
            </a:r>
            <a:r>
              <a:rPr lang="en-US" dirty="0" smtClean="0"/>
              <a:t>if(</a:t>
            </a:r>
            <a:r>
              <a:rPr lang="tr-TR" dirty="0" err="1" smtClean="0"/>
              <a:t>intArray</a:t>
            </a:r>
            <a:r>
              <a:rPr lang="tr-TR" dirty="0" smtClean="0"/>
              <a:t>[j</a:t>
            </a:r>
            <a:r>
              <a:rPr lang="en-US" dirty="0" smtClean="0"/>
              <a:t>] &lt;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en-US" dirty="0" smtClean="0"/>
              <a:t>min] ) // min</a:t>
            </a:r>
            <a:r>
              <a:rPr lang="tr-TR" dirty="0" err="1" smtClean="0"/>
              <a:t>imumu</a:t>
            </a:r>
            <a:r>
              <a:rPr lang="tr-TR" dirty="0" smtClean="0"/>
              <a:t> bul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     </a:t>
            </a:r>
            <a:r>
              <a:rPr lang="en-US" dirty="0" smtClean="0"/>
              <a:t>min = </a:t>
            </a:r>
            <a:r>
              <a:rPr lang="tr-TR" dirty="0" smtClean="0"/>
              <a:t>j</a:t>
            </a:r>
            <a:r>
              <a:rPr lang="en-US" dirty="0" smtClean="0"/>
              <a:t>; </a:t>
            </a:r>
            <a:r>
              <a:rPr lang="tr-TR" dirty="0" smtClean="0"/>
              <a:t>				</a:t>
            </a:r>
            <a:endParaRPr lang="en-US" dirty="0" smtClean="0"/>
          </a:p>
          <a:p>
            <a:pPr>
              <a:buNone/>
            </a:pPr>
            <a:r>
              <a:rPr lang="tr-TR" dirty="0" smtClean="0"/>
              <a:t>	swap(i, </a:t>
            </a:r>
            <a:r>
              <a:rPr lang="tr-TR" dirty="0" err="1" smtClean="0"/>
              <a:t>min</a:t>
            </a:r>
            <a:r>
              <a:rPr lang="tr-TR" dirty="0" smtClean="0"/>
              <a:t>); 			// yer değiş</a:t>
            </a:r>
          </a:p>
          <a:p>
            <a:pPr>
              <a:buNone/>
            </a:pPr>
            <a:r>
              <a:rPr lang="tr-TR" dirty="0" smtClean="0"/>
              <a:t>	} 					//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} 						//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0EE9-F4B8-4E4C-B539-94899C746FD7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tr-TR" dirty="0" smtClean="0"/>
              <a:t>Yer Değiştirme Metodu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private void swap(</a:t>
            </a:r>
            <a:r>
              <a:rPr lang="en-US" dirty="0" err="1" smtClean="0"/>
              <a:t>int</a:t>
            </a:r>
            <a:r>
              <a:rPr lang="en-US" dirty="0" smtClean="0"/>
              <a:t> one, </a:t>
            </a:r>
            <a:r>
              <a:rPr lang="en-US" dirty="0" err="1" smtClean="0"/>
              <a:t>int</a:t>
            </a:r>
            <a:r>
              <a:rPr lang="en-US" dirty="0" smtClean="0"/>
              <a:t> two)</a:t>
            </a:r>
            <a:r>
              <a:rPr lang="tr-TR" dirty="0" smtClean="0"/>
              <a:t>{</a:t>
            </a:r>
          </a:p>
          <a:p>
            <a:pPr lvl="1">
              <a:buNone/>
            </a:pPr>
            <a:r>
              <a:rPr lang="tr-TR" dirty="0" smtClean="0"/>
              <a:t>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temp</a:t>
            </a:r>
            <a:r>
              <a:rPr lang="tr-TR" dirty="0" smtClean="0"/>
              <a:t> =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tr-TR" dirty="0" err="1" smtClean="0"/>
              <a:t>one</a:t>
            </a:r>
            <a:r>
              <a:rPr lang="tr-TR" dirty="0" smtClean="0"/>
              <a:t>];</a:t>
            </a:r>
          </a:p>
          <a:p>
            <a:pPr lvl="1">
              <a:buNone/>
            </a:pPr>
            <a:r>
              <a:rPr lang="tr-TR" dirty="0" smtClean="0"/>
              <a:t> 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tr-TR" dirty="0" err="1" smtClean="0"/>
              <a:t>one</a:t>
            </a:r>
            <a:r>
              <a:rPr lang="tr-TR" dirty="0" smtClean="0"/>
              <a:t>] =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tr-TR" dirty="0" err="1" smtClean="0"/>
              <a:t>two</a:t>
            </a:r>
            <a:r>
              <a:rPr lang="tr-TR" dirty="0" smtClean="0"/>
              <a:t>];</a:t>
            </a:r>
          </a:p>
          <a:p>
            <a:pPr lvl="1">
              <a:buNone/>
            </a:pPr>
            <a:r>
              <a:rPr lang="tr-TR" dirty="0" smtClean="0"/>
              <a:t>  </a:t>
            </a:r>
            <a:r>
              <a:rPr lang="tr-TR" dirty="0" err="1" smtClean="0"/>
              <a:t>intArray</a:t>
            </a:r>
            <a:r>
              <a:rPr lang="tr-TR" dirty="0" smtClean="0"/>
              <a:t>[</a:t>
            </a:r>
            <a:r>
              <a:rPr lang="tr-TR" dirty="0" err="1" smtClean="0"/>
              <a:t>two</a:t>
            </a:r>
            <a:r>
              <a:rPr lang="tr-TR" dirty="0" smtClean="0"/>
              <a:t>] = </a:t>
            </a:r>
            <a:r>
              <a:rPr lang="tr-TR" dirty="0" err="1" smtClean="0"/>
              <a:t>temp</a:t>
            </a:r>
            <a:r>
              <a:rPr lang="tr-TR" dirty="0" smtClean="0"/>
              <a:t>;</a:t>
            </a:r>
          </a:p>
          <a:p>
            <a:pPr lvl="1">
              <a:buNone/>
            </a:pPr>
            <a:r>
              <a:rPr lang="tr-TR" dirty="0" smtClean="0"/>
              <a:t>}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05D4-3DDE-4178-BF34-8C6981086533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Yerleştirme Sıralaması</a:t>
            </a:r>
            <a:br>
              <a:rPr lang="tr-TR" dirty="0" smtClean="0">
                <a:solidFill>
                  <a:schemeClr val="bg1"/>
                </a:solidFill>
              </a:rPr>
            </a:br>
            <a:r>
              <a:rPr lang="tr-TR" dirty="0" smtClean="0">
                <a:solidFill>
                  <a:schemeClr val="bg1"/>
                </a:solidFill>
              </a:rPr>
              <a:t>(</a:t>
            </a:r>
            <a:r>
              <a:rPr lang="tr-TR" dirty="0" err="1" smtClean="0">
                <a:solidFill>
                  <a:schemeClr val="bg1"/>
                </a:solidFill>
              </a:rPr>
              <a:t>Insertion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Sort</a:t>
            </a:r>
            <a:r>
              <a:rPr lang="tr-TR" dirty="0" smtClean="0">
                <a:solidFill>
                  <a:schemeClr val="bg1"/>
                </a:solidFill>
              </a:rPr>
              <a:t>)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Dizi sıralı ve sırasız olmak üzere iki parça gibi düşünülür.</a:t>
            </a:r>
          </a:p>
          <a:p>
            <a:r>
              <a:rPr lang="tr-TR" dirty="0" smtClean="0"/>
              <a:t>Tek eleman sıralıdır. Başlangıçta ilk eleman sıralı listeyi oluşturur. </a:t>
            </a:r>
          </a:p>
          <a:p>
            <a:r>
              <a:rPr lang="tr-TR" dirty="0" smtClean="0"/>
              <a:t>Sırasız listenin ilke elemanını al sıralı listede uygun aralığa yerleştir.</a:t>
            </a:r>
          </a:p>
          <a:p>
            <a:r>
              <a:rPr lang="tr-TR" dirty="0" smtClean="0"/>
              <a:t>Sırasız liste tükeninceye kadar devam et.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7106-C66B-4AD4-97FB-17EEBA550525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72164" y="214290"/>
            <a:ext cx="3286116" cy="17859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tr-TR" sz="2800" dirty="0" smtClean="0">
                <a:solidFill>
                  <a:schemeClr val="tx1"/>
                </a:solidFill>
              </a:rPr>
              <a:t>Yerleştirme Sıralaması</a:t>
            </a:r>
            <a:br>
              <a:rPr lang="tr-TR" sz="2800" dirty="0" smtClean="0">
                <a:solidFill>
                  <a:schemeClr val="tx1"/>
                </a:solidFill>
              </a:rPr>
            </a:br>
            <a:r>
              <a:rPr lang="tr-TR" sz="2800" dirty="0" smtClean="0">
                <a:solidFill>
                  <a:schemeClr val="tx1"/>
                </a:solidFill>
              </a:rPr>
              <a:t>(</a:t>
            </a:r>
            <a:r>
              <a:rPr lang="tr-TR" sz="2800" dirty="0" err="1" smtClean="0">
                <a:solidFill>
                  <a:schemeClr val="tx1"/>
                </a:solidFill>
              </a:rPr>
              <a:t>Insertion</a:t>
            </a:r>
            <a:r>
              <a:rPr lang="tr-TR" sz="2800" dirty="0" smtClean="0">
                <a:solidFill>
                  <a:schemeClr val="tx1"/>
                </a:solidFill>
              </a:rPr>
              <a:t> </a:t>
            </a:r>
            <a:r>
              <a:rPr lang="tr-TR" sz="2800" dirty="0" err="1" smtClean="0">
                <a:solidFill>
                  <a:schemeClr val="tx1"/>
                </a:solidFill>
              </a:rPr>
              <a:t>Sort</a:t>
            </a:r>
            <a:r>
              <a:rPr lang="tr-TR" sz="2800" dirty="0" smtClean="0">
                <a:solidFill>
                  <a:schemeClr val="tx1"/>
                </a:solidFill>
              </a:rPr>
              <a:t>)</a:t>
            </a:r>
            <a:endParaRPr lang="tr-TR" sz="2800" dirty="0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629049" y="4281509"/>
            <a:ext cx="437197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C8F60-AFD3-4242-8803-C47C9C447041}" type="datetime1">
              <a:rPr lang="tr-TR" smtClean="0"/>
              <a:t>29.12.2020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09581"/>
            <a:ext cx="44481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6503" y="2214554"/>
            <a:ext cx="44100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Yerleştirme Sıralaması</a:t>
            </a:r>
            <a:br>
              <a:rPr lang="tr-TR" dirty="0" smtClean="0">
                <a:solidFill>
                  <a:schemeClr val="tx1"/>
                </a:solidFill>
              </a:rPr>
            </a:br>
            <a:r>
              <a:rPr lang="tr-TR" dirty="0" smtClean="0">
                <a:solidFill>
                  <a:schemeClr val="tx1"/>
                </a:solidFill>
              </a:rPr>
              <a:t>(</a:t>
            </a:r>
            <a:r>
              <a:rPr lang="tr-TR" dirty="0" err="1" smtClean="0">
                <a:solidFill>
                  <a:schemeClr val="tx1"/>
                </a:solidFill>
              </a:rPr>
              <a:t>Insertion</a:t>
            </a:r>
            <a:r>
              <a:rPr lang="tr-TR" dirty="0" smtClean="0">
                <a:solidFill>
                  <a:schemeClr val="tx1"/>
                </a:solidFill>
              </a:rPr>
              <a:t> </a:t>
            </a:r>
            <a:r>
              <a:rPr lang="tr-TR" dirty="0" err="1" smtClean="0">
                <a:solidFill>
                  <a:schemeClr val="tx1"/>
                </a:solidFill>
              </a:rPr>
              <a:t>Sort</a:t>
            </a:r>
            <a:r>
              <a:rPr lang="tr-TR" dirty="0" smtClean="0">
                <a:solidFill>
                  <a:schemeClr val="tx1"/>
                </a:solidFill>
              </a:rPr>
              <a:t>)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insertionSort</a:t>
            </a:r>
            <a:r>
              <a:rPr lang="tr-TR" sz="2000" dirty="0" smtClean="0"/>
              <a:t>(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nElems</a:t>
            </a:r>
            <a:r>
              <a:rPr lang="tr-TR" sz="2000" dirty="0" smtClean="0"/>
              <a:t>, 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intArray</a:t>
            </a:r>
            <a:r>
              <a:rPr lang="tr-TR" sz="2000" dirty="0" smtClean="0"/>
              <a:t>[]){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tr-TR" sz="2000" dirty="0" err="1" smtClean="0"/>
              <a:t>int</a:t>
            </a:r>
            <a:r>
              <a:rPr lang="tr-TR" sz="2000" dirty="0" smtClean="0"/>
              <a:t> i,j;</a:t>
            </a:r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en-US" sz="2000" dirty="0" smtClean="0"/>
              <a:t>for(</a:t>
            </a:r>
            <a:r>
              <a:rPr lang="tr-TR" sz="2000" dirty="0" smtClean="0"/>
              <a:t>i</a:t>
            </a:r>
            <a:r>
              <a:rPr lang="en-US" sz="2000" dirty="0" smtClean="0"/>
              <a:t>=1; </a:t>
            </a:r>
            <a:r>
              <a:rPr lang="tr-TR" sz="2000" dirty="0" smtClean="0"/>
              <a:t>i</a:t>
            </a:r>
            <a:r>
              <a:rPr lang="en-US" sz="2000" dirty="0" smtClean="0"/>
              <a:t>&lt;</a:t>
            </a:r>
            <a:r>
              <a:rPr lang="en-US" sz="2000" dirty="0" err="1" smtClean="0"/>
              <a:t>nElems</a:t>
            </a:r>
            <a:r>
              <a:rPr lang="en-US" sz="2000" dirty="0" smtClean="0"/>
              <a:t>; </a:t>
            </a:r>
            <a:r>
              <a:rPr lang="tr-TR" sz="2000" dirty="0" smtClean="0"/>
              <a:t>i</a:t>
            </a:r>
            <a:r>
              <a:rPr lang="en-US" sz="2000" dirty="0" smtClean="0"/>
              <a:t>++)</a:t>
            </a:r>
            <a:r>
              <a:rPr lang="tr-TR" sz="2000" dirty="0" smtClean="0"/>
              <a:t> { </a:t>
            </a:r>
            <a:r>
              <a:rPr lang="en-US" sz="2000" dirty="0" smtClean="0"/>
              <a:t> </a:t>
            </a:r>
            <a:r>
              <a:rPr lang="tr-TR" sz="2000" dirty="0" smtClean="0"/>
              <a:t>		</a:t>
            </a:r>
            <a:r>
              <a:rPr lang="en-US" sz="2000" dirty="0" smtClean="0"/>
              <a:t>//</a:t>
            </a:r>
            <a:r>
              <a:rPr lang="tr-TR" sz="2000" dirty="0" smtClean="0"/>
              <a:t>Dış döngü, tek eleman sıralıdır.</a:t>
            </a:r>
            <a:endParaRPr lang="en-US" sz="2000" dirty="0" smtClean="0"/>
          </a:p>
          <a:p>
            <a:pPr>
              <a:buNone/>
            </a:pPr>
            <a:r>
              <a:rPr lang="tr-TR" sz="2000" dirty="0" smtClean="0"/>
              <a:t>	      </a:t>
            </a:r>
            <a:r>
              <a:rPr lang="en-US" sz="2000" dirty="0" smtClean="0"/>
              <a:t>long temp = </a:t>
            </a:r>
            <a:r>
              <a:rPr lang="tr-TR" sz="2000" dirty="0" err="1" smtClean="0"/>
              <a:t>intArray</a:t>
            </a:r>
            <a:r>
              <a:rPr lang="en-US" sz="2000" dirty="0" smtClean="0"/>
              <a:t>[</a:t>
            </a:r>
            <a:r>
              <a:rPr lang="tr-TR" sz="2000" dirty="0" smtClean="0"/>
              <a:t>i</a:t>
            </a:r>
            <a:r>
              <a:rPr lang="en-US" sz="2000" dirty="0" smtClean="0"/>
              <a:t>]; </a:t>
            </a:r>
            <a:r>
              <a:rPr lang="tr-TR" sz="2000" dirty="0" smtClean="0"/>
              <a:t>		</a:t>
            </a:r>
            <a:r>
              <a:rPr lang="en-US" sz="2000" dirty="0" smtClean="0"/>
              <a:t>// </a:t>
            </a:r>
            <a:r>
              <a:rPr lang="tr-TR" sz="2000" dirty="0" smtClean="0"/>
              <a:t>İşaretli elamanı listeden al</a:t>
            </a:r>
          </a:p>
          <a:p>
            <a:pPr>
              <a:buNone/>
            </a:pPr>
            <a:r>
              <a:rPr lang="tr-TR" sz="2000" dirty="0" smtClean="0"/>
              <a:t>	      j</a:t>
            </a:r>
            <a:r>
              <a:rPr lang="en-US" sz="2000" dirty="0" smtClean="0"/>
              <a:t> = </a:t>
            </a:r>
            <a:r>
              <a:rPr lang="tr-TR" sz="2000" dirty="0" smtClean="0"/>
              <a:t>i</a:t>
            </a:r>
            <a:r>
              <a:rPr lang="en-US" sz="2000" dirty="0" smtClean="0"/>
              <a:t>; </a:t>
            </a:r>
            <a:r>
              <a:rPr lang="tr-TR" sz="2000" dirty="0" smtClean="0"/>
              <a:t>				</a:t>
            </a:r>
            <a:r>
              <a:rPr lang="en-US" sz="2000" dirty="0" smtClean="0"/>
              <a:t>// </a:t>
            </a:r>
            <a:r>
              <a:rPr lang="tr-TR" sz="2000" dirty="0" smtClean="0"/>
              <a:t>Kaydırmaya başla</a:t>
            </a:r>
            <a:endParaRPr lang="en-US" sz="2000" dirty="0" smtClean="0"/>
          </a:p>
          <a:p>
            <a:pPr>
              <a:buNone/>
            </a:pPr>
            <a:r>
              <a:rPr lang="tr-TR" sz="2000" dirty="0" smtClean="0"/>
              <a:t>	       </a:t>
            </a:r>
            <a:r>
              <a:rPr lang="en-US" sz="2000" dirty="0" smtClean="0"/>
              <a:t>while(</a:t>
            </a:r>
            <a:r>
              <a:rPr lang="tr-TR" sz="2000" dirty="0" smtClean="0"/>
              <a:t>j</a:t>
            </a:r>
            <a:r>
              <a:rPr lang="en-US" sz="2000" dirty="0" smtClean="0"/>
              <a:t>&gt;0 &amp;&amp; </a:t>
            </a:r>
            <a:r>
              <a:rPr lang="tr-TR" sz="2000" dirty="0" err="1" smtClean="0"/>
              <a:t>intArray</a:t>
            </a:r>
            <a:r>
              <a:rPr lang="en-US" sz="2000" dirty="0" smtClean="0"/>
              <a:t>[</a:t>
            </a:r>
            <a:r>
              <a:rPr lang="tr-TR" sz="2000" dirty="0" smtClean="0"/>
              <a:t>j</a:t>
            </a:r>
            <a:r>
              <a:rPr lang="en-US" sz="2000" dirty="0" smtClean="0"/>
              <a:t>-1] &gt;temp)</a:t>
            </a:r>
            <a:r>
              <a:rPr lang="tr-TR" sz="2000" dirty="0" smtClean="0"/>
              <a:t> {</a:t>
            </a:r>
            <a:r>
              <a:rPr lang="en-US" sz="2000" dirty="0" smtClean="0"/>
              <a:t> </a:t>
            </a:r>
            <a:r>
              <a:rPr lang="tr-TR" sz="2000" dirty="0" smtClean="0"/>
              <a:t>	</a:t>
            </a:r>
            <a:r>
              <a:rPr lang="en-US" sz="2000" dirty="0" smtClean="0"/>
              <a:t>// </a:t>
            </a:r>
            <a:r>
              <a:rPr lang="tr-TR" sz="2000" dirty="0" smtClean="0"/>
              <a:t>Bir küçük oluncaya kadar</a:t>
            </a:r>
            <a:r>
              <a:rPr lang="en-US" sz="2000" dirty="0" smtClean="0"/>
              <a:t>,</a:t>
            </a:r>
          </a:p>
          <a:p>
            <a:pPr>
              <a:buNone/>
            </a:pPr>
            <a:r>
              <a:rPr lang="tr-TR" sz="2000" dirty="0" smtClean="0"/>
              <a:t>		</a:t>
            </a:r>
            <a:r>
              <a:rPr lang="tr-TR" sz="2000" dirty="0" err="1" smtClean="0"/>
              <a:t>intArray</a:t>
            </a:r>
            <a:r>
              <a:rPr lang="en-US" sz="2000" dirty="0" smtClean="0"/>
              <a:t>[</a:t>
            </a:r>
            <a:r>
              <a:rPr lang="tr-TR" sz="2000" dirty="0" smtClean="0"/>
              <a:t>j</a:t>
            </a:r>
            <a:r>
              <a:rPr lang="en-US" sz="2000" dirty="0" smtClean="0"/>
              <a:t>] = </a:t>
            </a:r>
            <a:r>
              <a:rPr lang="tr-TR" sz="2000" dirty="0" err="1" smtClean="0"/>
              <a:t>intArray</a:t>
            </a:r>
            <a:r>
              <a:rPr lang="en-US" sz="2000" dirty="0" smtClean="0"/>
              <a:t>[</a:t>
            </a:r>
            <a:r>
              <a:rPr lang="tr-TR" sz="2000" dirty="0" smtClean="0"/>
              <a:t>j</a:t>
            </a:r>
            <a:r>
              <a:rPr lang="en-US" sz="2000" dirty="0" smtClean="0"/>
              <a:t>-1]; </a:t>
            </a:r>
            <a:r>
              <a:rPr lang="tr-TR" sz="2000" dirty="0" smtClean="0"/>
              <a:t>		</a:t>
            </a:r>
            <a:r>
              <a:rPr lang="en-US" sz="2000" dirty="0" smtClean="0"/>
              <a:t>// </a:t>
            </a:r>
            <a:r>
              <a:rPr lang="tr-TR" sz="2000" dirty="0" smtClean="0"/>
              <a:t>Elemanları bir aşağı al</a:t>
            </a:r>
            <a:endParaRPr lang="en-US" sz="2000" dirty="0" smtClean="0"/>
          </a:p>
          <a:p>
            <a:pPr>
              <a:buNone/>
            </a:pPr>
            <a:r>
              <a:rPr lang="tr-TR" sz="2000" dirty="0" smtClean="0"/>
              <a:t>		</a:t>
            </a:r>
            <a:r>
              <a:rPr lang="en-US" sz="2000" dirty="0" smtClean="0"/>
              <a:t>--</a:t>
            </a:r>
            <a:r>
              <a:rPr lang="tr-TR" sz="2000" dirty="0" smtClean="0"/>
              <a:t>j</a:t>
            </a:r>
            <a:r>
              <a:rPr lang="en-US" sz="2000" dirty="0" smtClean="0"/>
              <a:t>; </a:t>
            </a:r>
            <a:r>
              <a:rPr lang="tr-TR" sz="2000" dirty="0" smtClean="0"/>
              <a:t>				</a:t>
            </a:r>
            <a:r>
              <a:rPr lang="en-US" sz="2000" dirty="0" smtClean="0"/>
              <a:t>// </a:t>
            </a:r>
            <a:r>
              <a:rPr lang="tr-TR" sz="2000" dirty="0" smtClean="0"/>
              <a:t>Bir pozisyon geri gel</a:t>
            </a:r>
            <a:endParaRPr lang="en-US" sz="2000" dirty="0" smtClean="0"/>
          </a:p>
          <a:p>
            <a:pPr>
              <a:buNone/>
            </a:pPr>
            <a:r>
              <a:rPr lang="tr-TR" sz="2000" dirty="0" smtClean="0"/>
              <a:t>		}</a:t>
            </a:r>
          </a:p>
          <a:p>
            <a:pPr>
              <a:buNone/>
            </a:pPr>
            <a:r>
              <a:rPr lang="tr-TR" sz="2000" dirty="0" smtClean="0"/>
              <a:t>	     </a:t>
            </a:r>
            <a:r>
              <a:rPr lang="tr-TR" sz="2000" dirty="0" err="1" smtClean="0"/>
              <a:t>intArray</a:t>
            </a:r>
            <a:r>
              <a:rPr lang="en-US" sz="2000" dirty="0" smtClean="0"/>
              <a:t>[</a:t>
            </a:r>
            <a:r>
              <a:rPr lang="tr-TR" sz="2000" dirty="0" smtClean="0"/>
              <a:t>j</a:t>
            </a:r>
            <a:r>
              <a:rPr lang="en-US" sz="2000" dirty="0" smtClean="0"/>
              <a:t>] = temp; </a:t>
            </a:r>
            <a:r>
              <a:rPr lang="tr-TR" sz="2000" dirty="0" smtClean="0"/>
              <a:t>			</a:t>
            </a:r>
            <a:r>
              <a:rPr lang="en-US" sz="2000" dirty="0" smtClean="0"/>
              <a:t>// </a:t>
            </a:r>
            <a:r>
              <a:rPr lang="tr-TR" sz="2000" dirty="0" smtClean="0"/>
              <a:t>İşaretli elmanı araya koy</a:t>
            </a:r>
          </a:p>
          <a:p>
            <a:pPr>
              <a:buNone/>
            </a:pPr>
            <a:r>
              <a:rPr lang="tr-TR" sz="2000" dirty="0" smtClean="0"/>
              <a:t>	}					 // </a:t>
            </a:r>
            <a:r>
              <a:rPr lang="tr-TR" sz="2000" dirty="0" err="1" smtClean="0"/>
              <a:t>end</a:t>
            </a:r>
            <a:r>
              <a:rPr lang="tr-TR" sz="2000" dirty="0" smtClean="0"/>
              <a:t> </a:t>
            </a:r>
            <a:r>
              <a:rPr lang="tr-TR" sz="2000" dirty="0" err="1" smtClean="0"/>
              <a:t>for</a:t>
            </a:r>
            <a:endParaRPr lang="tr-TR" sz="2000" dirty="0" smtClean="0"/>
          </a:p>
          <a:p>
            <a:pPr>
              <a:buNone/>
            </a:pPr>
            <a:r>
              <a:rPr lang="tr-TR" sz="2000" dirty="0" smtClean="0"/>
              <a:t>} 						// </a:t>
            </a:r>
            <a:r>
              <a:rPr lang="tr-TR" sz="2000" dirty="0" err="1" smtClean="0"/>
              <a:t>end</a:t>
            </a:r>
            <a:r>
              <a:rPr lang="tr-TR" sz="2000" dirty="0" smtClean="0"/>
              <a:t> </a:t>
            </a:r>
            <a:endParaRPr lang="tr-TR" sz="2000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BA2CA-BB89-436C-B9CC-19E3FC1940CD}" type="datetime1">
              <a:rPr lang="tr-TR" smtClean="0"/>
              <a:t>29.12.2020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214282" y="714356"/>
            <a:ext cx="4071966" cy="564360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tr-TR" sz="1600" b="1" dirty="0" err="1" smtClean="0"/>
              <a:t>class</a:t>
            </a:r>
            <a:r>
              <a:rPr lang="tr-TR" sz="1600" b="1" dirty="0" smtClean="0"/>
              <a:t>  </a:t>
            </a:r>
            <a:r>
              <a:rPr lang="tr-TR" sz="1600" b="1" dirty="0" err="1" smtClean="0"/>
              <a:t>ogrVeri</a:t>
            </a:r>
            <a:r>
              <a:rPr lang="tr-TR" sz="1600" b="1" dirty="0" smtClean="0"/>
              <a:t>{</a:t>
            </a:r>
          </a:p>
          <a:p>
            <a:pPr>
              <a:buNone/>
            </a:pPr>
            <a:r>
              <a:rPr lang="tr-TR" sz="1600" dirty="0" smtClean="0"/>
              <a:t>  </a:t>
            </a:r>
            <a:r>
              <a:rPr lang="tr-TR" sz="1600" dirty="0" err="1" smtClean="0"/>
              <a:t>String</a:t>
            </a:r>
            <a:r>
              <a:rPr lang="tr-TR" sz="1600" dirty="0" smtClean="0"/>
              <a:t> ad;</a:t>
            </a:r>
          </a:p>
          <a:p>
            <a:pPr>
              <a:buNone/>
            </a:pPr>
            <a:r>
              <a:rPr lang="tr-TR" sz="1600" dirty="0" smtClean="0"/>
              <a:t>  </a:t>
            </a:r>
            <a:r>
              <a:rPr lang="tr-TR" sz="1600" dirty="0" err="1" smtClean="0"/>
              <a:t>int</a:t>
            </a:r>
            <a:r>
              <a:rPr lang="tr-TR" sz="1600" dirty="0" smtClean="0"/>
              <a:t> not; //diğer veri tipleri ve </a:t>
            </a:r>
            <a:r>
              <a:rPr lang="tr-TR" sz="1600" dirty="0" err="1" smtClean="0"/>
              <a:t>metodlar</a:t>
            </a: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}</a:t>
            </a:r>
          </a:p>
          <a:p>
            <a:pPr>
              <a:buNone/>
            </a:pPr>
            <a:r>
              <a:rPr lang="tr-TR" sz="1600" b="1" dirty="0" err="1" smtClean="0"/>
              <a:t>public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class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sinifVeri</a:t>
            </a:r>
            <a:r>
              <a:rPr lang="tr-TR" sz="1600" b="1" dirty="0" smtClean="0"/>
              <a:t>{</a:t>
            </a:r>
          </a:p>
          <a:p>
            <a:pPr>
              <a:buNone/>
            </a:pPr>
            <a:r>
              <a:rPr lang="tr-TR" sz="1600" smtClean="0"/>
              <a:t>   ogrVeri</a:t>
            </a:r>
            <a:r>
              <a:rPr lang="tr-TR" sz="1600" dirty="0" smtClean="0"/>
              <a:t> </a:t>
            </a:r>
            <a:r>
              <a:rPr lang="tr-TR" sz="1600" dirty="0" err="1" smtClean="0"/>
              <a:t>ogrArray</a:t>
            </a:r>
            <a:r>
              <a:rPr lang="tr-TR" sz="1600" dirty="0" smtClean="0"/>
              <a:t>[</a:t>
            </a:r>
            <a:r>
              <a:rPr lang="tr-TR" sz="1600" dirty="0" err="1" smtClean="0"/>
              <a:t>ogrSayisi</a:t>
            </a:r>
            <a:r>
              <a:rPr lang="tr-TR" sz="1600" dirty="0" smtClean="0"/>
              <a:t>];</a:t>
            </a:r>
          </a:p>
          <a:p>
            <a:pPr>
              <a:buNone/>
            </a:pPr>
            <a:r>
              <a:rPr lang="tr-TR" sz="1600" dirty="0" smtClean="0"/>
              <a:t> //</a:t>
            </a:r>
            <a:r>
              <a:rPr lang="tr-TR" sz="1600" dirty="0" err="1" smtClean="0"/>
              <a:t>diger</a:t>
            </a:r>
            <a:r>
              <a:rPr lang="tr-TR" sz="1600" dirty="0" smtClean="0"/>
              <a:t> bilgiler ve </a:t>
            </a:r>
            <a:r>
              <a:rPr lang="tr-TR" sz="1600" dirty="0" err="1" smtClean="0"/>
              <a:t>metodlar</a:t>
            </a: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 </a:t>
            </a:r>
            <a:r>
              <a:rPr lang="tr-TR" sz="1600" b="1" dirty="0" err="1" smtClean="0"/>
              <a:t>void</a:t>
            </a:r>
            <a:r>
              <a:rPr lang="tr-TR" sz="1600" b="1" dirty="0" smtClean="0"/>
              <a:t> </a:t>
            </a:r>
            <a:r>
              <a:rPr lang="tr-TR" sz="1600" b="1" dirty="0" err="1" smtClean="0"/>
              <a:t>insertionSortNot</a:t>
            </a:r>
            <a:r>
              <a:rPr lang="tr-TR" sz="1600" b="1" dirty="0" smtClean="0"/>
              <a:t>()  {</a:t>
            </a:r>
          </a:p>
          <a:p>
            <a:pPr>
              <a:buNone/>
            </a:pPr>
            <a:r>
              <a:rPr lang="tr-TR" sz="1600" dirty="0" smtClean="0"/>
              <a:t>  </a:t>
            </a:r>
            <a:r>
              <a:rPr lang="tr-TR" sz="1600" dirty="0" err="1" smtClean="0"/>
              <a:t>int</a:t>
            </a:r>
            <a:r>
              <a:rPr lang="tr-TR" sz="1600" dirty="0" smtClean="0"/>
              <a:t> i,j; </a:t>
            </a:r>
          </a:p>
          <a:p>
            <a:pPr>
              <a:buNone/>
            </a:pPr>
            <a:r>
              <a:rPr lang="en-US" sz="1600" dirty="0" smtClean="0"/>
              <a:t>  for(</a:t>
            </a:r>
            <a:r>
              <a:rPr lang="tr-TR" sz="1600" dirty="0" smtClean="0"/>
              <a:t>i</a:t>
            </a:r>
            <a:r>
              <a:rPr lang="en-US" sz="1600" dirty="0" smtClean="0"/>
              <a:t>=1; </a:t>
            </a:r>
            <a:r>
              <a:rPr lang="tr-TR" sz="1600" dirty="0" smtClean="0"/>
              <a:t>i</a:t>
            </a:r>
            <a:r>
              <a:rPr lang="en-US" sz="1600" dirty="0" smtClean="0"/>
              <a:t>&lt;</a:t>
            </a:r>
            <a:r>
              <a:rPr lang="tr-TR" sz="1600" dirty="0" err="1" smtClean="0"/>
              <a:t>ogrSayisi</a:t>
            </a:r>
            <a:r>
              <a:rPr lang="en-US" sz="1600" dirty="0" smtClean="0"/>
              <a:t>; </a:t>
            </a:r>
            <a:r>
              <a:rPr lang="tr-TR" sz="1600" dirty="0" smtClean="0"/>
              <a:t>i</a:t>
            </a:r>
            <a:r>
              <a:rPr lang="en-US" sz="1600" dirty="0" smtClean="0"/>
              <a:t>++)</a:t>
            </a:r>
            <a:r>
              <a:rPr lang="tr-TR" sz="1600" dirty="0" smtClean="0"/>
              <a:t>{ </a:t>
            </a:r>
          </a:p>
          <a:p>
            <a:pPr>
              <a:buNone/>
            </a:pPr>
            <a:r>
              <a:rPr lang="tr-TR" sz="1600" dirty="0" smtClean="0"/>
              <a:t>     </a:t>
            </a:r>
            <a:r>
              <a:rPr lang="tr-TR" sz="1600" dirty="0" err="1" smtClean="0"/>
              <a:t>ogrVeri</a:t>
            </a:r>
            <a:r>
              <a:rPr lang="tr-TR" sz="1600" dirty="0" smtClean="0"/>
              <a:t> </a:t>
            </a:r>
            <a:r>
              <a:rPr lang="en-US" sz="1600" dirty="0" smtClean="0"/>
              <a:t>temp = </a:t>
            </a:r>
            <a:r>
              <a:rPr lang="tr-TR" sz="1600" dirty="0" err="1" smtClean="0"/>
              <a:t>ogrArray</a:t>
            </a:r>
            <a:r>
              <a:rPr lang="en-US" sz="1600" dirty="0" smtClean="0"/>
              <a:t>[</a:t>
            </a:r>
            <a:r>
              <a:rPr lang="tr-TR" sz="1600" dirty="0" smtClean="0"/>
              <a:t>i</a:t>
            </a:r>
            <a:r>
              <a:rPr lang="en-US" sz="1600" dirty="0" smtClean="0"/>
              <a:t>]; </a:t>
            </a:r>
            <a:r>
              <a:rPr lang="tr-TR" sz="1600" dirty="0" smtClean="0"/>
              <a:t>	</a:t>
            </a:r>
          </a:p>
          <a:p>
            <a:pPr>
              <a:buNone/>
            </a:pPr>
            <a:r>
              <a:rPr lang="tr-TR" sz="1600" dirty="0" smtClean="0"/>
              <a:t>     j</a:t>
            </a:r>
            <a:r>
              <a:rPr lang="en-US" sz="1600" dirty="0" smtClean="0"/>
              <a:t> = </a:t>
            </a:r>
            <a:r>
              <a:rPr lang="tr-TR" sz="1600" dirty="0" smtClean="0"/>
              <a:t>i</a:t>
            </a:r>
            <a:r>
              <a:rPr lang="en-US" sz="1600" dirty="0" smtClean="0"/>
              <a:t>; </a:t>
            </a: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    </a:t>
            </a:r>
            <a:r>
              <a:rPr lang="en-US" sz="1600" dirty="0" smtClean="0"/>
              <a:t>while(</a:t>
            </a:r>
            <a:r>
              <a:rPr lang="tr-TR" sz="1600" dirty="0" smtClean="0"/>
              <a:t>j</a:t>
            </a:r>
            <a:r>
              <a:rPr lang="en-US" sz="1600" dirty="0" smtClean="0"/>
              <a:t>&gt;0 &amp;&amp;</a:t>
            </a:r>
            <a:r>
              <a:rPr lang="tr-TR" sz="1600" dirty="0" err="1" smtClean="0"/>
              <a:t>ogrArray</a:t>
            </a:r>
            <a:r>
              <a:rPr lang="tr-TR" sz="1600" dirty="0" smtClean="0"/>
              <a:t>[j</a:t>
            </a:r>
            <a:r>
              <a:rPr lang="en-US" sz="1600" dirty="0" smtClean="0"/>
              <a:t>-1]</a:t>
            </a:r>
            <a:r>
              <a:rPr lang="tr-TR" sz="1600" dirty="0" smtClean="0"/>
              <a:t>.not</a:t>
            </a:r>
            <a:r>
              <a:rPr lang="en-US" sz="1600" dirty="0" smtClean="0"/>
              <a:t> &gt;= temp</a:t>
            </a:r>
            <a:r>
              <a:rPr lang="tr-TR" sz="1600" dirty="0" smtClean="0"/>
              <a:t>.not</a:t>
            </a:r>
            <a:r>
              <a:rPr lang="en-US" sz="1600" dirty="0" smtClean="0"/>
              <a:t>)</a:t>
            </a:r>
            <a:r>
              <a:rPr lang="tr-TR" sz="1600" dirty="0" smtClean="0"/>
              <a:t>{ </a:t>
            </a:r>
          </a:p>
          <a:p>
            <a:pPr>
              <a:buNone/>
            </a:pPr>
            <a:r>
              <a:rPr lang="tr-TR" sz="1600" dirty="0" smtClean="0"/>
              <a:t>	</a:t>
            </a:r>
            <a:r>
              <a:rPr lang="tr-TR" sz="1600" dirty="0" err="1" smtClean="0"/>
              <a:t>ogrArray</a:t>
            </a:r>
            <a:r>
              <a:rPr lang="en-US" sz="1600" dirty="0" smtClean="0"/>
              <a:t>[</a:t>
            </a:r>
            <a:r>
              <a:rPr lang="tr-TR" sz="1600" dirty="0" smtClean="0"/>
              <a:t>j</a:t>
            </a:r>
            <a:r>
              <a:rPr lang="en-US" sz="1600" dirty="0" smtClean="0"/>
              <a:t>] =</a:t>
            </a:r>
            <a:r>
              <a:rPr lang="tr-TR" sz="1600" dirty="0" smtClean="0"/>
              <a:t> </a:t>
            </a:r>
            <a:r>
              <a:rPr lang="tr-TR" sz="1600" dirty="0" err="1" smtClean="0"/>
              <a:t>ogrArray</a:t>
            </a:r>
            <a:r>
              <a:rPr lang="en-US" sz="1600" dirty="0" smtClean="0"/>
              <a:t>[</a:t>
            </a:r>
            <a:r>
              <a:rPr lang="tr-TR" sz="1600" dirty="0" smtClean="0"/>
              <a:t>j</a:t>
            </a:r>
            <a:r>
              <a:rPr lang="en-US" sz="1600" dirty="0" smtClean="0"/>
              <a:t>-1];</a:t>
            </a: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	</a:t>
            </a:r>
            <a:r>
              <a:rPr lang="en-US" sz="1600" dirty="0" smtClean="0"/>
              <a:t>--</a:t>
            </a:r>
            <a:r>
              <a:rPr lang="tr-TR" sz="1600" dirty="0" smtClean="0"/>
              <a:t>j</a:t>
            </a:r>
            <a:r>
              <a:rPr lang="en-US" sz="1600" dirty="0" smtClean="0"/>
              <a:t>; </a:t>
            </a:r>
            <a:endParaRPr lang="tr-TR" sz="1600" dirty="0" smtClean="0"/>
          </a:p>
          <a:p>
            <a:pPr>
              <a:buNone/>
            </a:pPr>
            <a:r>
              <a:rPr lang="tr-TR" sz="1600" dirty="0" smtClean="0"/>
              <a:t>	} </a:t>
            </a:r>
          </a:p>
          <a:p>
            <a:pPr>
              <a:buNone/>
            </a:pPr>
            <a:r>
              <a:rPr lang="tr-TR" sz="1600" dirty="0" smtClean="0"/>
              <a:t>     </a:t>
            </a:r>
            <a:r>
              <a:rPr lang="tr-TR" sz="1600" dirty="0" err="1" smtClean="0"/>
              <a:t>ogrArray</a:t>
            </a:r>
            <a:r>
              <a:rPr lang="en-US" sz="1600" dirty="0" smtClean="0"/>
              <a:t>[</a:t>
            </a:r>
            <a:r>
              <a:rPr lang="tr-TR" sz="1600" dirty="0" smtClean="0"/>
              <a:t>j</a:t>
            </a:r>
            <a:r>
              <a:rPr lang="en-US" sz="1600" dirty="0" smtClean="0"/>
              <a:t>] = temp; </a:t>
            </a:r>
            <a:r>
              <a:rPr lang="tr-TR" sz="1600" dirty="0" smtClean="0"/>
              <a:t>		</a:t>
            </a:r>
          </a:p>
          <a:p>
            <a:pPr>
              <a:buNone/>
            </a:pPr>
            <a:r>
              <a:rPr lang="tr-TR" sz="1600" dirty="0" smtClean="0"/>
              <a:t>	}				</a:t>
            </a:r>
          </a:p>
          <a:p>
            <a:pPr>
              <a:buNone/>
            </a:pPr>
            <a:r>
              <a:rPr lang="tr-TR" sz="1600" dirty="0" smtClean="0"/>
              <a:t>} 						</a:t>
            </a:r>
          </a:p>
          <a:p>
            <a:pPr>
              <a:buNone/>
            </a:pPr>
            <a:r>
              <a:rPr lang="tr-TR" sz="1600" dirty="0" smtClean="0"/>
              <a:t> 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9779-0B60-42D4-8C9B-0F88B1D7B29C}" type="datetime1">
              <a:rPr lang="tr-TR" smtClean="0"/>
              <a:t>29.12.2020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7" name="4 İçerik Yer Tutucusu"/>
          <p:cNvSpPr txBox="1">
            <a:spLocks/>
          </p:cNvSpPr>
          <p:nvPr/>
        </p:nvSpPr>
        <p:spPr>
          <a:xfrm>
            <a:off x="4286248" y="714356"/>
            <a:ext cx="4643470" cy="56436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insertionSortAd</a:t>
            </a:r>
            <a:r>
              <a:rPr kumimoji="0" lang="tr-T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i,j;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for(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=1; 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sayiOgrenci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ogrVeri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temp = 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ogrArray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]; </a:t>
            </a: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sz="1600" dirty="0" smtClean="0"/>
              <a:t>      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while(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&gt;0 &amp;&amp;</a:t>
            </a:r>
            <a:r>
              <a:rPr kumimoji="0" lang="tr-T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ogrArray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-1]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compareTo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(temp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.ad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&gt;=0)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ogrArray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ograArray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-1]; 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tr-TR" sz="1600" dirty="0" smtClean="0"/>
              <a:t>	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 </a:t>
            </a:r>
            <a:r>
              <a:rPr lang="tr-TR" sz="1600" dirty="0" smtClean="0"/>
              <a:t>//</a:t>
            </a:r>
            <a:r>
              <a:rPr lang="tr-TR" sz="1600" dirty="0" err="1" smtClean="0"/>
              <a:t>endwhile</a:t>
            </a: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ogrArray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= temp; 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}	//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endfor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}//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r>
              <a:rPr lang="tr-TR" sz="1600" baseline="0" dirty="0" err="1" smtClean="0"/>
              <a:t>insertionSortisim</a:t>
            </a: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}//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</a:t>
            </a:r>
            <a:r>
              <a:rPr kumimoji="0" lang="tr-TR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sinifVeri</a:t>
            </a:r>
            <a:endParaRPr kumimoji="0" lang="tr-T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tr-T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68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tx1"/>
                </a:solidFill>
              </a:rPr>
              <a:t>Sıralama Örneği</a:t>
            </a:r>
            <a:endParaRPr lang="tr-T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tr-TR" dirty="0" smtClean="0"/>
              <a:t>Sıralama nedir?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BDF9-644F-408E-853D-93F6B6128128}" type="datetime1">
              <a:rPr lang="tr-TR" smtClean="0"/>
              <a:t>29.12.2020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28596" y="1214422"/>
            <a:ext cx="7772400" cy="529590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kumimoji="0" lang="tr-T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Sıralama</a:t>
            </a:r>
            <a:r>
              <a:rPr lang="tr-TR" sz="2800" baseline="0" dirty="0" smtClean="0">
                <a:latin typeface="Arial" charset="0"/>
              </a:rPr>
              <a:t>,</a:t>
            </a:r>
            <a:r>
              <a:rPr lang="tr-TR" sz="2800" dirty="0" smtClean="0">
                <a:latin typeface="Arial" charset="0"/>
              </a:rPr>
              <a:t> düzensiz bir dizinin alınıp büyükten küçüğe veya tersi yapıda düzenlenmesidir.</a:t>
            </a:r>
            <a:endParaRPr kumimoji="0" lang="tr-T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7" name="36 Grup"/>
          <p:cNvGrpSpPr/>
          <p:nvPr/>
        </p:nvGrpSpPr>
        <p:grpSpPr>
          <a:xfrm>
            <a:off x="1200172" y="2725755"/>
            <a:ext cx="6586538" cy="3205158"/>
            <a:chOff x="885796" y="3157526"/>
            <a:chExt cx="6586538" cy="3205158"/>
          </a:xfrm>
        </p:grpSpPr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160434" y="5230801"/>
              <a:ext cx="6149291" cy="3700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 dirty="0" smtClean="0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0              1               2               3               4                  5 </a:t>
              </a:r>
              <a:endParaRPr lang="tr-TR" b="1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  <p:grpSp>
          <p:nvGrpSpPr>
            <p:cNvPr id="21" name="Group 16"/>
            <p:cNvGrpSpPr>
              <a:grpSpLocks/>
            </p:cNvGrpSpPr>
            <p:nvPr/>
          </p:nvGrpSpPr>
          <p:grpSpPr bwMode="auto">
            <a:xfrm>
              <a:off x="885796" y="5638785"/>
              <a:ext cx="6518276" cy="723899"/>
              <a:chOff x="720" y="3291"/>
              <a:chExt cx="4106" cy="456"/>
            </a:xfrm>
          </p:grpSpPr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720" y="3294"/>
                <a:ext cx="4106" cy="450"/>
              </a:xfrm>
              <a:prstGeom prst="rect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>
                <a:off x="1356" y="3291"/>
                <a:ext cx="1" cy="449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4" name="Line 19"/>
              <p:cNvSpPr>
                <a:spLocks noChangeShapeType="1"/>
              </p:cNvSpPr>
              <p:nvPr/>
            </p:nvSpPr>
            <p:spPr bwMode="auto">
              <a:xfrm>
                <a:off x="1997" y="3291"/>
                <a:ext cx="1" cy="456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>
                <a:off x="2651" y="3291"/>
                <a:ext cx="1" cy="456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3350" y="3291"/>
                <a:ext cx="1" cy="456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4076" y="3299"/>
                <a:ext cx="1" cy="440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907" y="3396"/>
                <a:ext cx="223" cy="28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29" name="Rectangle 24"/>
              <p:cNvSpPr>
                <a:spLocks noChangeArrowheads="1"/>
              </p:cNvSpPr>
              <p:nvPr/>
            </p:nvSpPr>
            <p:spPr bwMode="auto">
              <a:xfrm>
                <a:off x="1477" y="3388"/>
                <a:ext cx="330" cy="28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12</a:t>
                </a:r>
              </a:p>
            </p:txBody>
          </p:sp>
          <p:sp>
            <p:nvSpPr>
              <p:cNvPr id="30" name="Rectangle 25"/>
              <p:cNvSpPr>
                <a:spLocks noChangeArrowheads="1"/>
              </p:cNvSpPr>
              <p:nvPr/>
            </p:nvSpPr>
            <p:spPr bwMode="auto">
              <a:xfrm>
                <a:off x="2119" y="3380"/>
                <a:ext cx="330" cy="28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35</a:t>
                </a:r>
              </a:p>
            </p:txBody>
          </p:sp>
          <p:sp>
            <p:nvSpPr>
              <p:cNvPr id="31" name="Rectangle 26"/>
              <p:cNvSpPr>
                <a:spLocks noChangeArrowheads="1"/>
              </p:cNvSpPr>
              <p:nvPr/>
            </p:nvSpPr>
            <p:spPr bwMode="auto">
              <a:xfrm>
                <a:off x="2787" y="3396"/>
                <a:ext cx="330" cy="28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42</a:t>
                </a:r>
              </a:p>
            </p:txBody>
          </p:sp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3501" y="3388"/>
                <a:ext cx="330" cy="28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77</a:t>
                </a:r>
              </a:p>
            </p:txBody>
          </p:sp>
          <p:sp>
            <p:nvSpPr>
              <p:cNvPr id="33" name="Rectangle 28"/>
              <p:cNvSpPr>
                <a:spLocks noChangeArrowheads="1"/>
              </p:cNvSpPr>
              <p:nvPr/>
            </p:nvSpPr>
            <p:spPr bwMode="auto">
              <a:xfrm>
                <a:off x="4208" y="3388"/>
                <a:ext cx="436" cy="28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 dirty="0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101</a:t>
                </a:r>
              </a:p>
            </p:txBody>
          </p:sp>
        </p:grpSp>
        <p:grpSp>
          <p:nvGrpSpPr>
            <p:cNvPr id="36" name="35 Grup"/>
            <p:cNvGrpSpPr/>
            <p:nvPr/>
          </p:nvGrpSpPr>
          <p:grpSpPr>
            <a:xfrm>
              <a:off x="954059" y="3157526"/>
              <a:ext cx="6518275" cy="1181100"/>
              <a:chOff x="954059" y="3157526"/>
              <a:chExt cx="6518275" cy="1181100"/>
            </a:xfrm>
          </p:grpSpPr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954059" y="3617901"/>
                <a:ext cx="6518275" cy="715963"/>
              </a:xfrm>
              <a:prstGeom prst="rect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1963709" y="3613139"/>
                <a:ext cx="1587" cy="712787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2981296" y="3613139"/>
                <a:ext cx="1588" cy="725487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>
                <a:off x="4019521" y="3613139"/>
                <a:ext cx="1588" cy="725487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5129184" y="3613139"/>
                <a:ext cx="1587" cy="725487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>
                <a:off x="6283296" y="3625839"/>
                <a:ext cx="1588" cy="700087"/>
              </a:xfrm>
              <a:prstGeom prst="line">
                <a:avLst/>
              </a:prstGeom>
              <a:noFill/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6700809" y="3792526"/>
                <a:ext cx="354012" cy="45878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4259234" y="3779826"/>
                <a:ext cx="523875" cy="45878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 dirty="0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12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173384" y="3792526"/>
                <a:ext cx="523875" cy="45878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35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2087534" y="3792526"/>
                <a:ext cx="523875" cy="45878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 dirty="0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42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1119159" y="3806814"/>
                <a:ext cx="523875" cy="4587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77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5422862" y="3778239"/>
                <a:ext cx="692150" cy="458787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 dirty="0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101</a:t>
                </a:r>
              </a:p>
            </p:txBody>
          </p:sp>
          <p:sp>
            <p:nvSpPr>
              <p:cNvPr id="34" name="Rectangle 29"/>
              <p:cNvSpPr>
                <a:spLocks noChangeArrowheads="1"/>
              </p:cNvSpPr>
              <p:nvPr/>
            </p:nvSpPr>
            <p:spPr bwMode="auto">
              <a:xfrm>
                <a:off x="1236634" y="3157526"/>
                <a:ext cx="6085171" cy="370059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 dirty="0" smtClean="0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0               1              2               </a:t>
                </a:r>
                <a:r>
                  <a:rPr lang="tr-TR" b="1" dirty="0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3          </a:t>
                </a:r>
                <a:r>
                  <a:rPr lang="tr-TR" b="1" dirty="0" smtClean="0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     4                5  </a:t>
                </a:r>
                <a:endParaRPr lang="tr-TR" b="1" dirty="0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endParaRPr>
              </a:p>
            </p:txBody>
          </p:sp>
        </p:grp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019521" y="4508489"/>
              <a:ext cx="1588" cy="900112"/>
            </a:xfrm>
            <a:prstGeom prst="line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 type="triangle" w="med" len="med"/>
            </a:ln>
            <a:effectLst/>
          </p:spPr>
          <p:txBody>
            <a:bodyPr vert="horz"/>
            <a:lstStyle/>
            <a:p>
              <a:endParaRPr lang="tr-TR" dirty="0" smtClean="0"/>
            </a:p>
            <a:p>
              <a:pPr algn="ctr"/>
              <a:r>
                <a:rPr lang="tr-TR" sz="2800" spc="300" dirty="0" smtClean="0"/>
                <a:t>Sıralama</a:t>
              </a:r>
              <a:endParaRPr lang="tr-TR" sz="2800" spc="3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Seçme Sıralaması (</a:t>
            </a:r>
            <a:r>
              <a:rPr lang="tr-TR" b="1" dirty="0" err="1" smtClean="0"/>
              <a:t>Selection</a:t>
            </a:r>
            <a:r>
              <a:rPr lang="tr-TR" b="1" dirty="0" smtClean="0"/>
              <a:t> </a:t>
            </a:r>
            <a:r>
              <a:rPr lang="tr-TR" b="1" dirty="0" err="1" smtClean="0"/>
              <a:t>Sort</a:t>
            </a:r>
            <a:r>
              <a:rPr lang="tr-TR" b="1" dirty="0" smtClean="0"/>
              <a:t>) </a:t>
            </a:r>
            <a:r>
              <a:rPr lang="tr-TR" dirty="0" smtClean="0"/>
              <a:t>Algoritma Analizi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CE16-7556-4425-9431-2EF22BBE0ECE}" type="datetime1">
              <a:rPr lang="tr-TR" smtClean="0"/>
              <a:t>29.12.2020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5" name="4 Dikdörtgen"/>
          <p:cNvSpPr/>
          <p:nvPr/>
        </p:nvSpPr>
        <p:spPr>
          <a:xfrm>
            <a:off x="571472" y="1643053"/>
            <a:ext cx="79296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tr-TR" sz="2800" b="1" dirty="0" err="1" smtClean="0"/>
              <a:t>For</a:t>
            </a:r>
            <a:r>
              <a:rPr lang="tr-TR" sz="2800" b="1" dirty="0" smtClean="0"/>
              <a:t> </a:t>
            </a:r>
            <a:r>
              <a:rPr lang="tr-TR" sz="2800" dirty="0" smtClean="0"/>
              <a:t>döngüsü için </a:t>
            </a:r>
            <a:r>
              <a:rPr lang="tr-TR" sz="2800" b="1" dirty="0" smtClean="0"/>
              <a:t>(n-1),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800" b="1" dirty="0" err="1" smtClean="0"/>
              <a:t>For</a:t>
            </a:r>
            <a:r>
              <a:rPr lang="tr-TR" sz="2800" dirty="0" smtClean="0"/>
              <a:t> döngüsü için </a:t>
            </a:r>
            <a:r>
              <a:rPr lang="tr-TR" sz="2800" b="1" dirty="0" smtClean="0"/>
              <a:t>(n-2),</a:t>
            </a:r>
          </a:p>
          <a:p>
            <a:pPr marL="514350" lvl="0" indent="-514350">
              <a:buFont typeface="+mj-lt"/>
              <a:buAutoNum type="arabicPeriod"/>
            </a:pPr>
            <a:r>
              <a:rPr lang="tr-TR" sz="2800" dirty="0" smtClean="0"/>
              <a:t> ...</a:t>
            </a:r>
          </a:p>
          <a:p>
            <a:r>
              <a:rPr lang="tr-TR" sz="2800" b="1" dirty="0" smtClean="0"/>
              <a:t>(n-1).  </a:t>
            </a:r>
            <a:r>
              <a:rPr lang="tr-TR" sz="2800" b="1" dirty="0" err="1" smtClean="0"/>
              <a:t>For</a:t>
            </a:r>
            <a:r>
              <a:rPr lang="tr-TR" sz="2800" b="1" dirty="0" smtClean="0"/>
              <a:t> </a:t>
            </a:r>
            <a:r>
              <a:rPr lang="tr-TR" sz="2800" dirty="0" smtClean="0"/>
              <a:t>döngüsü için </a:t>
            </a:r>
            <a:r>
              <a:rPr lang="tr-TR" sz="2800" b="1" dirty="0" smtClean="0"/>
              <a:t>1</a:t>
            </a:r>
            <a:r>
              <a:rPr lang="tr-TR" sz="2800" dirty="0" smtClean="0"/>
              <a:t> </a:t>
            </a:r>
            <a:r>
              <a:rPr lang="tr-TR" sz="2800" dirty="0" err="1" smtClean="0"/>
              <a:t>karşılaştirma</a:t>
            </a:r>
            <a:r>
              <a:rPr lang="tr-TR" sz="2800" dirty="0" smtClean="0"/>
              <a:t> yapılır. </a:t>
            </a:r>
          </a:p>
          <a:p>
            <a:r>
              <a:rPr lang="tr-TR" sz="2800" dirty="0" smtClean="0"/>
              <a:t>Toplam Karşılaştırma Sayısı</a:t>
            </a:r>
          </a:p>
          <a:p>
            <a:r>
              <a:rPr lang="tr-TR" sz="2800" dirty="0" smtClean="0"/>
              <a:t> </a:t>
            </a:r>
            <a:r>
              <a:rPr lang="pt-BR" sz="2800" dirty="0" smtClean="0"/>
              <a:t>= </a:t>
            </a:r>
            <a:r>
              <a:rPr lang="pt-BR" sz="2800" b="1" dirty="0" smtClean="0"/>
              <a:t>(n-1)+(n-2)+...+1 = n*(n-1)/2</a:t>
            </a:r>
            <a:endParaRPr lang="tr-TR" sz="2800" b="1" dirty="0" smtClean="0"/>
          </a:p>
          <a:p>
            <a:r>
              <a:rPr lang="tr-TR" sz="2800" dirty="0" smtClean="0"/>
              <a:t> = </a:t>
            </a:r>
            <a:r>
              <a:rPr lang="tr-TR" sz="2800" b="1" dirty="0" smtClean="0"/>
              <a:t>(1/2)n</a:t>
            </a:r>
            <a:r>
              <a:rPr lang="tr-TR" sz="2800" b="1" baseline="30000" dirty="0" smtClean="0"/>
              <a:t>2</a:t>
            </a:r>
            <a:r>
              <a:rPr lang="tr-TR" sz="2800" b="1" dirty="0" smtClean="0"/>
              <a:t>-(1/2)n = O(n</a:t>
            </a:r>
            <a:r>
              <a:rPr lang="tr-TR" sz="2800" b="1" baseline="30000" dirty="0" smtClean="0"/>
              <a:t>2</a:t>
            </a:r>
            <a:r>
              <a:rPr lang="tr-TR" sz="2800" b="1" dirty="0" smtClean="0"/>
              <a:t>)</a:t>
            </a:r>
            <a:endParaRPr lang="tr-T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Yerleştirme (</a:t>
            </a:r>
            <a:r>
              <a:rPr lang="tr-TR" b="1" dirty="0" err="1" smtClean="0"/>
              <a:t>Insertion</a:t>
            </a:r>
            <a:r>
              <a:rPr lang="tr-TR" b="1" dirty="0" smtClean="0"/>
              <a:t> </a:t>
            </a:r>
            <a:r>
              <a:rPr lang="tr-TR" b="1" dirty="0" err="1" smtClean="0"/>
              <a:t>Sort</a:t>
            </a:r>
            <a:r>
              <a:rPr lang="tr-TR" b="1" dirty="0" smtClean="0"/>
              <a:t>)</a:t>
            </a:r>
            <a:br>
              <a:rPr lang="tr-TR" b="1" dirty="0" smtClean="0"/>
            </a:br>
            <a:r>
              <a:rPr lang="tr-TR" dirty="0" smtClean="0"/>
              <a:t>Algoritma Analizi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 kötü durumda, </a:t>
            </a:r>
            <a:r>
              <a:rPr lang="en-US" b="1" dirty="0" smtClean="0"/>
              <a:t>while </a:t>
            </a:r>
            <a:r>
              <a:rPr lang="tr-TR" dirty="0" smtClean="0"/>
              <a:t>döngüsü </a:t>
            </a:r>
            <a:r>
              <a:rPr lang="tr-TR" b="1" dirty="0" smtClean="0"/>
              <a:t>(</a:t>
            </a:r>
            <a:r>
              <a:rPr lang="en-US" b="1" dirty="0" smtClean="0"/>
              <a:t>i-1</a:t>
            </a:r>
            <a:r>
              <a:rPr lang="tr-TR" b="1" dirty="0" smtClean="0"/>
              <a:t>) </a:t>
            </a:r>
            <a:r>
              <a:rPr lang="tr-TR" dirty="0" smtClean="0"/>
              <a:t>defa her bir </a:t>
            </a:r>
            <a:r>
              <a:rPr lang="tr-TR" dirty="0" err="1" smtClean="0"/>
              <a:t>for</a:t>
            </a:r>
            <a:r>
              <a:rPr lang="tr-TR" dirty="0" smtClean="0"/>
              <a:t> döngüsü için işler. </a:t>
            </a:r>
          </a:p>
          <a:p>
            <a:r>
              <a:rPr lang="tr-TR" b="1" dirty="0" err="1" smtClean="0"/>
              <a:t>For</a:t>
            </a:r>
            <a:r>
              <a:rPr lang="tr-TR" dirty="0" smtClean="0"/>
              <a:t> döngüsünün ilk koşumunda, </a:t>
            </a:r>
            <a:r>
              <a:rPr lang="tr-TR" b="1" dirty="0" smtClean="0"/>
              <a:t>i=1</a:t>
            </a:r>
            <a:r>
              <a:rPr lang="tr-TR" dirty="0" smtClean="0"/>
              <a:t> için </a:t>
            </a:r>
            <a:r>
              <a:rPr lang="tr-TR" dirty="0" err="1" smtClean="0"/>
              <a:t>while</a:t>
            </a:r>
            <a:r>
              <a:rPr lang="tr-TR" dirty="0" smtClean="0"/>
              <a:t> döngüsü </a:t>
            </a:r>
            <a:r>
              <a:rPr lang="tr-TR" b="1" dirty="0" smtClean="0"/>
              <a:t>0</a:t>
            </a:r>
            <a:r>
              <a:rPr lang="tr-TR" dirty="0" smtClean="0"/>
              <a:t> defa işler. </a:t>
            </a:r>
          </a:p>
          <a:p>
            <a:r>
              <a:rPr lang="tr-TR" dirty="0" smtClean="0"/>
              <a:t>Bir sonraki durumda, </a:t>
            </a:r>
            <a:r>
              <a:rPr lang="tr-TR" b="1" dirty="0" smtClean="0"/>
              <a:t>i=2</a:t>
            </a:r>
            <a:r>
              <a:rPr lang="en-US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 döngüsü </a:t>
            </a:r>
            <a:r>
              <a:rPr lang="tr-TR" b="1" dirty="0" smtClean="0"/>
              <a:t>1</a:t>
            </a:r>
            <a:r>
              <a:rPr lang="tr-TR" dirty="0" smtClean="0"/>
              <a:t> defa işler.</a:t>
            </a:r>
          </a:p>
          <a:p>
            <a:r>
              <a:rPr lang="tr-TR" dirty="0" smtClean="0"/>
              <a:t>Görüleceği üzere</a:t>
            </a:r>
            <a:r>
              <a:rPr lang="tr-TR" b="1" dirty="0" smtClean="0"/>
              <a:t>; </a:t>
            </a:r>
            <a:r>
              <a:rPr lang="en-US" b="1" dirty="0" smtClean="0"/>
              <a:t>0 + 1 + 2 + 3 + ... + n-2</a:t>
            </a:r>
            <a:r>
              <a:rPr lang="tr-TR" dirty="0" smtClean="0"/>
              <a:t>’</a:t>
            </a:r>
            <a:r>
              <a:rPr lang="tr-TR" dirty="0" err="1" smtClean="0"/>
              <a:t>dir</a:t>
            </a:r>
            <a:r>
              <a:rPr lang="tr-TR" dirty="0" smtClean="0"/>
              <a:t>. Bu da </a:t>
            </a:r>
            <a:r>
              <a:rPr lang="en-US" b="1" dirty="0" smtClean="0"/>
              <a:t>O(n</a:t>
            </a:r>
            <a:r>
              <a:rPr lang="en-US" b="1" baseline="30000" dirty="0" smtClean="0"/>
              <a:t>2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olduğunu işaret eder.</a:t>
            </a:r>
            <a:endParaRPr lang="tr-TR" dirty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017E-26DF-449B-9819-D4D8FB82214B}" type="datetime1">
              <a:rPr lang="tr-TR" smtClean="0"/>
              <a:t>29.12.2020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357158" y="-24"/>
            <a:ext cx="8286808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node</a:t>
            </a:r>
            <a:r>
              <a:rPr lang="tr-TR" sz="1600" dirty="0" smtClean="0"/>
              <a:t> </a:t>
            </a:r>
            <a:r>
              <a:rPr lang="tr-TR" sz="1600" dirty="0" err="1" smtClean="0"/>
              <a:t>selectionSort</a:t>
            </a:r>
            <a:r>
              <a:rPr lang="tr-TR" sz="1600" dirty="0" smtClean="0"/>
              <a:t>(</a:t>
            </a:r>
            <a:r>
              <a:rPr lang="tr-TR" sz="1600" dirty="0" err="1" smtClean="0"/>
              <a:t>node</a:t>
            </a:r>
            <a:r>
              <a:rPr lang="tr-TR" sz="1600" dirty="0" smtClean="0"/>
              <a:t> </a:t>
            </a:r>
            <a:r>
              <a:rPr lang="tr-TR" sz="1600" dirty="0" err="1" smtClean="0"/>
              <a:t>Head</a:t>
            </a:r>
            <a:r>
              <a:rPr lang="tr-TR" sz="1600" dirty="0" smtClean="0"/>
              <a:t>) {</a:t>
            </a:r>
          </a:p>
          <a:p>
            <a:pPr defTabSz="360000"/>
            <a:r>
              <a:rPr lang="tr-TR" sz="1600" dirty="0" smtClean="0"/>
              <a:t>	</a:t>
            </a:r>
            <a:r>
              <a:rPr lang="tr-TR" sz="1600" dirty="0" err="1" smtClean="0"/>
              <a:t>node</a:t>
            </a:r>
            <a:r>
              <a:rPr lang="tr-TR" sz="1600" dirty="0" smtClean="0"/>
              <a:t> 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=</a:t>
            </a:r>
            <a:r>
              <a:rPr lang="tr-TR" sz="1600" dirty="0" err="1" smtClean="0"/>
              <a:t>null</a:t>
            </a:r>
            <a:r>
              <a:rPr lang="tr-TR" sz="1600" dirty="0" smtClean="0"/>
              <a:t>,</a:t>
            </a:r>
          </a:p>
          <a:p>
            <a:pPr defTabSz="360000"/>
            <a:r>
              <a:rPr lang="tr-TR" sz="1600" dirty="0" smtClean="0"/>
              <a:t>	</a:t>
            </a:r>
            <a:r>
              <a:rPr lang="tr-TR" sz="1600" dirty="0" err="1" smtClean="0"/>
              <a:t>maxbefore</a:t>
            </a:r>
            <a:r>
              <a:rPr lang="tr-TR" sz="1600" dirty="0" smtClean="0"/>
              <a:t>,</a:t>
            </a:r>
          </a:p>
          <a:p>
            <a:pPr defTabSz="360000"/>
            <a:r>
              <a:rPr lang="tr-TR" sz="1600" dirty="0" smtClean="0"/>
              <a:t>	</a:t>
            </a:r>
            <a:r>
              <a:rPr lang="tr-TR" sz="1600" dirty="0" err="1" smtClean="0"/>
              <a:t>max</a:t>
            </a:r>
            <a:r>
              <a:rPr lang="tr-TR" sz="1600" dirty="0" smtClean="0"/>
              <a:t>,	p;</a:t>
            </a:r>
          </a:p>
          <a:p>
            <a:pPr defTabSz="360000"/>
            <a:r>
              <a:rPr lang="tr-TR" sz="1600" dirty="0" smtClean="0"/>
              <a:t>	</a:t>
            </a:r>
            <a:r>
              <a:rPr lang="tr-TR" sz="1600" dirty="0" err="1" smtClean="0"/>
              <a:t>if</a:t>
            </a:r>
            <a:r>
              <a:rPr lang="tr-TR" sz="1600" dirty="0" smtClean="0"/>
              <a:t> (</a:t>
            </a:r>
            <a:r>
              <a:rPr lang="tr-TR" sz="1600" dirty="0" err="1" smtClean="0"/>
              <a:t>Head</a:t>
            </a:r>
            <a:r>
              <a:rPr lang="tr-TR" sz="1600" dirty="0" smtClean="0"/>
              <a:t>==</a:t>
            </a:r>
            <a:r>
              <a:rPr lang="tr-TR" sz="1600" dirty="0" err="1" smtClean="0"/>
              <a:t>null</a:t>
            </a:r>
            <a:r>
              <a:rPr lang="tr-TR" sz="1600" dirty="0" smtClean="0"/>
              <a:t>||</a:t>
            </a:r>
            <a:r>
              <a:rPr lang="tr-TR" sz="1600" dirty="0" err="1" smtClean="0"/>
              <a:t>Head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==</a:t>
            </a:r>
            <a:r>
              <a:rPr lang="tr-TR" sz="1600" dirty="0" err="1" smtClean="0"/>
              <a:t>null</a:t>
            </a:r>
            <a:r>
              <a:rPr lang="tr-TR" sz="1600" dirty="0" smtClean="0"/>
              <a:t>)   //Boş liste ve tek düğüm sıralıdır.</a:t>
            </a:r>
          </a:p>
          <a:p>
            <a:pPr defTabSz="360000"/>
            <a:r>
              <a:rPr lang="tr-TR" sz="1600" dirty="0" smtClean="0"/>
              <a:t>		</a:t>
            </a:r>
            <a:r>
              <a:rPr lang="tr-TR" sz="1600" dirty="0" err="1" smtClean="0"/>
              <a:t>return</a:t>
            </a:r>
            <a:r>
              <a:rPr lang="tr-TR" sz="1600" dirty="0" smtClean="0"/>
              <a:t> </a:t>
            </a:r>
            <a:r>
              <a:rPr lang="tr-TR" sz="1600" dirty="0" err="1" smtClean="0"/>
              <a:t>Head</a:t>
            </a:r>
            <a:endParaRPr lang="tr-TR" sz="1600" dirty="0" smtClean="0"/>
          </a:p>
          <a:p>
            <a:pPr defTabSz="360000"/>
            <a:r>
              <a:rPr lang="tr-TR" sz="1600" dirty="0" smtClean="0"/>
              <a:t>	else{</a:t>
            </a:r>
          </a:p>
          <a:p>
            <a:pPr defTabSz="360000"/>
            <a:r>
              <a:rPr lang="tr-TR" sz="1600" dirty="0" smtClean="0"/>
              <a:t>		</a:t>
            </a:r>
            <a:r>
              <a:rPr lang="tr-TR" sz="1600" dirty="0" err="1" smtClean="0"/>
              <a:t>while</a:t>
            </a:r>
            <a:r>
              <a:rPr lang="tr-TR" sz="1600" dirty="0" smtClean="0"/>
              <a:t> (</a:t>
            </a:r>
            <a:r>
              <a:rPr lang="tr-TR" sz="1600" dirty="0" err="1" smtClean="0"/>
              <a:t>Head</a:t>
            </a:r>
            <a:r>
              <a:rPr lang="tr-TR" sz="1600" dirty="0" smtClean="0"/>
              <a:t>!=</a:t>
            </a:r>
            <a:r>
              <a:rPr lang="tr-TR" sz="1600" dirty="0" err="1" smtClean="0"/>
              <a:t>null</a:t>
            </a:r>
            <a:r>
              <a:rPr lang="tr-TR" sz="1600" dirty="0" smtClean="0"/>
              <a:t>){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maxbefore</a:t>
            </a:r>
            <a:r>
              <a:rPr lang="tr-TR" sz="1600" dirty="0" smtClean="0"/>
              <a:t>=</a:t>
            </a:r>
            <a:r>
              <a:rPr lang="tr-TR" sz="1600" dirty="0" err="1" smtClean="0"/>
              <a:t>null</a:t>
            </a:r>
            <a:r>
              <a:rPr lang="tr-TR" sz="1600" dirty="0" smtClean="0"/>
              <a:t>,    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max</a:t>
            </a:r>
            <a:r>
              <a:rPr lang="tr-TR" sz="1600" dirty="0" smtClean="0"/>
              <a:t>=</a:t>
            </a:r>
            <a:r>
              <a:rPr lang="tr-TR" sz="1600" dirty="0" err="1" smtClean="0"/>
              <a:t>Head</a:t>
            </a:r>
            <a:r>
              <a:rPr lang="tr-TR" sz="1600" dirty="0" smtClean="0"/>
              <a:t>,</a:t>
            </a:r>
          </a:p>
          <a:p>
            <a:pPr defTabSz="360000"/>
            <a:r>
              <a:rPr lang="tr-TR" sz="1600" dirty="0" smtClean="0"/>
              <a:t>			p=</a:t>
            </a:r>
            <a:r>
              <a:rPr lang="tr-TR" sz="1600" dirty="0" err="1" smtClean="0"/>
              <a:t>Head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while</a:t>
            </a:r>
            <a:r>
              <a:rPr lang="tr-TR" sz="1600" dirty="0" smtClean="0"/>
              <a:t> (p.</a:t>
            </a:r>
            <a:r>
              <a:rPr lang="tr-TR" sz="1600" dirty="0" err="1" smtClean="0"/>
              <a:t>next</a:t>
            </a:r>
            <a:r>
              <a:rPr lang="tr-TR" sz="1600" dirty="0" smtClean="0"/>
              <a:t>!=</a:t>
            </a:r>
            <a:r>
              <a:rPr lang="tr-TR" sz="1600" dirty="0" err="1" smtClean="0"/>
              <a:t>null</a:t>
            </a:r>
            <a:r>
              <a:rPr lang="tr-TR" sz="1600" dirty="0" smtClean="0"/>
              <a:t>){	//En büyüğü bul</a:t>
            </a:r>
          </a:p>
          <a:p>
            <a:pPr defTabSz="360000"/>
            <a:r>
              <a:rPr lang="tr-TR" sz="1600" dirty="0" smtClean="0"/>
              <a:t>				</a:t>
            </a:r>
            <a:r>
              <a:rPr lang="tr-TR" sz="1600" dirty="0" err="1" smtClean="0"/>
              <a:t>if</a:t>
            </a:r>
            <a:r>
              <a:rPr lang="tr-TR" sz="1600" dirty="0" smtClean="0"/>
              <a:t> (</a:t>
            </a:r>
            <a:r>
              <a:rPr lang="tr-TR" sz="1600" dirty="0" err="1" smtClean="0"/>
              <a:t>max</a:t>
            </a:r>
            <a:r>
              <a:rPr lang="tr-TR" sz="1600" dirty="0" smtClean="0"/>
              <a:t>.</a:t>
            </a:r>
            <a:r>
              <a:rPr lang="tr-TR" sz="1600" dirty="0" err="1" smtClean="0"/>
              <a:t>elemenT</a:t>
            </a:r>
            <a:r>
              <a:rPr lang="tr-TR" sz="1600" dirty="0" smtClean="0"/>
              <a:t>&lt;p.</a:t>
            </a:r>
            <a:r>
              <a:rPr lang="tr-TR" sz="1600" dirty="0" err="1" smtClean="0"/>
              <a:t>next</a:t>
            </a:r>
            <a:r>
              <a:rPr lang="tr-TR" sz="1600" dirty="0" smtClean="0"/>
              <a:t>.element){</a:t>
            </a:r>
          </a:p>
          <a:p>
            <a:pPr defTabSz="360000"/>
            <a:r>
              <a:rPr lang="tr-TR" sz="1600" dirty="0" smtClean="0"/>
              <a:t>				</a:t>
            </a:r>
            <a:r>
              <a:rPr lang="tr-TR" sz="1600" dirty="0" err="1" smtClean="0"/>
              <a:t>maxbefore</a:t>
            </a:r>
            <a:r>
              <a:rPr lang="tr-TR" sz="1600" dirty="0" smtClean="0"/>
              <a:t>=p;</a:t>
            </a:r>
          </a:p>
          <a:p>
            <a:pPr defTabSz="360000"/>
            <a:r>
              <a:rPr lang="tr-TR" sz="1600" dirty="0" smtClean="0"/>
              <a:t>				</a:t>
            </a:r>
            <a:r>
              <a:rPr lang="tr-TR" sz="1600" dirty="0" err="1" smtClean="0"/>
              <a:t>max</a:t>
            </a:r>
            <a:r>
              <a:rPr lang="tr-TR" sz="1600" dirty="0" smtClean="0"/>
              <a:t>=p.</a:t>
            </a:r>
            <a:r>
              <a:rPr lang="tr-TR" sz="1600" dirty="0" err="1" smtClean="0"/>
              <a:t>next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		}</a:t>
            </a:r>
          </a:p>
          <a:p>
            <a:pPr defTabSz="360000"/>
            <a:r>
              <a:rPr lang="tr-TR" sz="1600" dirty="0" smtClean="0"/>
              <a:t>			p=p.</a:t>
            </a:r>
            <a:r>
              <a:rPr lang="tr-TR" sz="1600" dirty="0" err="1" smtClean="0"/>
              <a:t>next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       }</a:t>
            </a:r>
          </a:p>
          <a:p>
            <a:pPr defTabSz="360000"/>
            <a:r>
              <a:rPr lang="tr-TR" sz="1600" dirty="0" smtClean="0"/>
              <a:t>		 </a:t>
            </a:r>
            <a:r>
              <a:rPr lang="tr-TR" sz="1600" dirty="0" err="1" smtClean="0"/>
              <a:t>if</a:t>
            </a:r>
            <a:r>
              <a:rPr lang="tr-TR" sz="1600" dirty="0" smtClean="0"/>
              <a:t> (</a:t>
            </a:r>
            <a:r>
              <a:rPr lang="tr-TR" sz="1600" dirty="0" err="1" smtClean="0"/>
              <a:t>max</a:t>
            </a:r>
            <a:r>
              <a:rPr lang="tr-TR" sz="1600" dirty="0" smtClean="0"/>
              <a:t>==</a:t>
            </a:r>
            <a:r>
              <a:rPr lang="tr-TR" sz="1600" dirty="0" err="1" smtClean="0"/>
              <a:t>head</a:t>
            </a:r>
            <a:r>
              <a:rPr lang="tr-TR" sz="1600" dirty="0" smtClean="0"/>
              <a:t>) </a:t>
            </a:r>
            <a:r>
              <a:rPr lang="tr-TR" sz="1600" dirty="0" err="1" smtClean="0"/>
              <a:t>head</a:t>
            </a:r>
            <a:r>
              <a:rPr lang="tr-TR" sz="1600" dirty="0" smtClean="0"/>
              <a:t>=</a:t>
            </a:r>
            <a:r>
              <a:rPr lang="tr-TR" sz="1600" dirty="0" err="1" smtClean="0"/>
              <a:t>head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>
                <a:solidFill>
                  <a:srgbClr val="FF0000"/>
                </a:solidFill>
              </a:rPr>
              <a:t>		 else   </a:t>
            </a:r>
            <a:r>
              <a:rPr lang="tr-TR" sz="1600" dirty="0" err="1" smtClean="0">
                <a:solidFill>
                  <a:srgbClr val="FF0000"/>
                </a:solidFill>
              </a:rPr>
              <a:t>maxbefore</a:t>
            </a:r>
            <a:r>
              <a:rPr lang="tr-TR" sz="1600" dirty="0" smtClean="0">
                <a:solidFill>
                  <a:srgbClr val="FF0000"/>
                </a:solidFill>
              </a:rPr>
              <a:t>.</a:t>
            </a:r>
            <a:r>
              <a:rPr lang="tr-TR" sz="1600" dirty="0" err="1" smtClean="0">
                <a:solidFill>
                  <a:srgbClr val="FF0000"/>
                </a:solidFill>
              </a:rPr>
              <a:t>next</a:t>
            </a:r>
            <a:r>
              <a:rPr lang="tr-TR" sz="1600" dirty="0" smtClean="0">
                <a:solidFill>
                  <a:srgbClr val="FF0000"/>
                </a:solidFill>
              </a:rPr>
              <a:t>=</a:t>
            </a:r>
            <a:r>
              <a:rPr lang="tr-TR" sz="1600" dirty="0" err="1" smtClean="0">
                <a:solidFill>
                  <a:srgbClr val="FF0000"/>
                </a:solidFill>
              </a:rPr>
              <a:t>max</a:t>
            </a:r>
            <a:r>
              <a:rPr lang="tr-TR" sz="1600" dirty="0" smtClean="0">
                <a:solidFill>
                  <a:srgbClr val="FF0000"/>
                </a:solidFill>
              </a:rPr>
              <a:t>.</a:t>
            </a:r>
            <a:r>
              <a:rPr lang="tr-TR" sz="1600" dirty="0" err="1" smtClean="0">
                <a:solidFill>
                  <a:srgbClr val="FF0000"/>
                </a:solidFill>
              </a:rPr>
              <a:t>next</a:t>
            </a:r>
            <a:r>
              <a:rPr lang="tr-TR" sz="1600" dirty="0" smtClean="0">
                <a:solidFill>
                  <a:srgbClr val="FF0000"/>
                </a:solidFill>
              </a:rPr>
              <a:t>;  	//En büyüğü çıkar</a:t>
            </a:r>
          </a:p>
          <a:p>
            <a:pPr defTabSz="360000"/>
            <a:r>
              <a:rPr lang="tr-TR" sz="1600" dirty="0" smtClean="0"/>
              <a:t>		 </a:t>
            </a:r>
            <a:r>
              <a:rPr lang="tr-TR" sz="1600" dirty="0" err="1" smtClean="0"/>
              <a:t>max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=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;	              //Sıralı listeye ekle</a:t>
            </a:r>
          </a:p>
          <a:p>
            <a:pPr defTabSz="360000"/>
            <a:r>
              <a:rPr lang="tr-TR" sz="1600" dirty="0" smtClean="0"/>
              <a:t>		 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=</a:t>
            </a:r>
            <a:r>
              <a:rPr lang="tr-TR" sz="1600" dirty="0" err="1" smtClean="0"/>
              <a:t>max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       }</a:t>
            </a:r>
          </a:p>
          <a:p>
            <a:pPr defTabSz="360000"/>
            <a:r>
              <a:rPr lang="tr-TR" sz="1600" dirty="0" smtClean="0"/>
              <a:t>            }</a:t>
            </a:r>
          </a:p>
          <a:p>
            <a:pPr defTabSz="360000"/>
            <a:r>
              <a:rPr lang="tr-TR" sz="1600" dirty="0" err="1" smtClean="0"/>
              <a:t>r</a:t>
            </a:r>
            <a:r>
              <a:rPr lang="tr-TR" sz="1600" smtClean="0"/>
              <a:t>eturn</a:t>
            </a:r>
            <a:r>
              <a:rPr lang="tr-TR" sz="1600" dirty="0" smtClean="0"/>
              <a:t> 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B0A5-8C48-4869-B952-D10D952A57C0}" type="datetime1">
              <a:rPr lang="tr-TR" smtClean="0"/>
              <a:t>29.12.2020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285720" y="46279"/>
            <a:ext cx="850112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node</a:t>
            </a:r>
            <a:r>
              <a:rPr lang="tr-TR" sz="1600" dirty="0" smtClean="0"/>
              <a:t> </a:t>
            </a:r>
            <a:r>
              <a:rPr lang="tr-TR" sz="1600" dirty="0" err="1" smtClean="0"/>
              <a:t>insertionSort</a:t>
            </a:r>
            <a:r>
              <a:rPr lang="tr-TR" sz="1600" dirty="0" smtClean="0"/>
              <a:t>(</a:t>
            </a:r>
            <a:r>
              <a:rPr lang="tr-TR" sz="1600" dirty="0" err="1" smtClean="0"/>
              <a:t>node</a:t>
            </a:r>
            <a:r>
              <a:rPr lang="tr-TR" sz="1600" dirty="0" smtClean="0"/>
              <a:t> </a:t>
            </a:r>
            <a:r>
              <a:rPr lang="tr-TR" sz="1600" dirty="0" err="1" smtClean="0"/>
              <a:t>Head</a:t>
            </a:r>
            <a:r>
              <a:rPr lang="tr-TR" sz="1600" dirty="0" smtClean="0"/>
              <a:t>){</a:t>
            </a:r>
          </a:p>
          <a:p>
            <a:pPr defTabSz="360000"/>
            <a:r>
              <a:rPr lang="tr-TR" sz="1600" dirty="0" smtClean="0"/>
              <a:t>	</a:t>
            </a:r>
            <a:r>
              <a:rPr lang="tr-TR" sz="1600" dirty="0" err="1" smtClean="0"/>
              <a:t>node</a:t>
            </a:r>
            <a:r>
              <a:rPr lang="tr-TR" sz="1600" dirty="0" smtClean="0"/>
              <a:t> 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=</a:t>
            </a:r>
            <a:r>
              <a:rPr lang="tr-TR" sz="1600" dirty="0" err="1" smtClean="0"/>
              <a:t>null</a:t>
            </a:r>
            <a:r>
              <a:rPr lang="tr-TR" sz="1600" dirty="0" smtClean="0"/>
              <a:t>,</a:t>
            </a:r>
          </a:p>
          <a:p>
            <a:pPr defTabSz="360000"/>
            <a:r>
              <a:rPr lang="tr-TR" sz="1600" dirty="0" smtClean="0"/>
              <a:t>	r,    p;						 </a:t>
            </a:r>
          </a:p>
          <a:p>
            <a:pPr defTabSz="360000"/>
            <a:r>
              <a:rPr lang="tr-TR" sz="1600" dirty="0" smtClean="0"/>
              <a:t>	</a:t>
            </a:r>
            <a:r>
              <a:rPr lang="tr-TR" sz="1600" dirty="0" err="1" smtClean="0"/>
              <a:t>if</a:t>
            </a:r>
            <a:r>
              <a:rPr lang="tr-TR" sz="1600" dirty="0" smtClean="0"/>
              <a:t> (</a:t>
            </a:r>
            <a:r>
              <a:rPr lang="tr-TR" sz="1600" dirty="0" err="1" smtClean="0"/>
              <a:t>Head</a:t>
            </a:r>
            <a:r>
              <a:rPr lang="tr-TR" sz="1600" dirty="0" smtClean="0"/>
              <a:t>==</a:t>
            </a:r>
            <a:r>
              <a:rPr lang="tr-TR" sz="1600" dirty="0" err="1" smtClean="0"/>
              <a:t>null</a:t>
            </a:r>
            <a:r>
              <a:rPr lang="tr-TR" sz="1600" dirty="0" smtClean="0"/>
              <a:t>||</a:t>
            </a:r>
            <a:r>
              <a:rPr lang="tr-TR" sz="1600" dirty="0" err="1" smtClean="0"/>
              <a:t>Head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==</a:t>
            </a:r>
            <a:r>
              <a:rPr lang="tr-TR" sz="1600" dirty="0" err="1" smtClean="0"/>
              <a:t>null</a:t>
            </a:r>
            <a:r>
              <a:rPr lang="tr-TR" sz="1600" dirty="0" smtClean="0"/>
              <a:t>)				//Boş liste ve tek düğüm sıralıdır.</a:t>
            </a:r>
          </a:p>
          <a:p>
            <a:pPr defTabSz="360000"/>
            <a:r>
              <a:rPr lang="tr-TR" sz="1600" dirty="0" smtClean="0"/>
              <a:t>		</a:t>
            </a:r>
            <a:r>
              <a:rPr lang="tr-TR" sz="1600" dirty="0" err="1" smtClean="0"/>
              <a:t>return</a:t>
            </a:r>
            <a:r>
              <a:rPr lang="tr-TR" sz="1600" dirty="0" smtClean="0"/>
              <a:t> </a:t>
            </a:r>
            <a:r>
              <a:rPr lang="tr-TR" sz="1600" dirty="0" err="1" smtClean="0"/>
              <a:t>Head</a:t>
            </a:r>
            <a:endParaRPr lang="tr-TR" sz="1600" dirty="0" smtClean="0"/>
          </a:p>
          <a:p>
            <a:pPr defTabSz="360000"/>
            <a:r>
              <a:rPr lang="tr-TR" sz="1600" dirty="0" smtClean="0"/>
              <a:t>	else{</a:t>
            </a:r>
          </a:p>
          <a:p>
            <a:pPr defTabSz="360000"/>
            <a:r>
              <a:rPr lang="tr-TR" sz="1600" dirty="0" smtClean="0"/>
              <a:t>		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=</a:t>
            </a:r>
            <a:r>
              <a:rPr lang="tr-TR" sz="1600" dirty="0" err="1" smtClean="0"/>
              <a:t>Head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=</a:t>
            </a:r>
            <a:r>
              <a:rPr lang="tr-TR" sz="1600" dirty="0" err="1" smtClean="0"/>
              <a:t>null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</a:t>
            </a:r>
            <a:r>
              <a:rPr lang="tr-TR" sz="1600" dirty="0" err="1" smtClean="0"/>
              <a:t>Head</a:t>
            </a:r>
            <a:r>
              <a:rPr lang="tr-TR" sz="1600" dirty="0" smtClean="0"/>
              <a:t>=</a:t>
            </a:r>
            <a:r>
              <a:rPr lang="tr-TR" sz="1600" dirty="0" err="1" smtClean="0"/>
              <a:t>Head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</a:t>
            </a:r>
            <a:r>
              <a:rPr lang="tr-TR" sz="1600" dirty="0" err="1" smtClean="0"/>
              <a:t>while</a:t>
            </a:r>
            <a:r>
              <a:rPr lang="tr-TR" sz="1600" dirty="0" smtClean="0"/>
              <a:t> (</a:t>
            </a:r>
            <a:r>
              <a:rPr lang="tr-TR" sz="1600" dirty="0" err="1" smtClean="0"/>
              <a:t>Head</a:t>
            </a:r>
            <a:r>
              <a:rPr lang="tr-TR" sz="1600" dirty="0" smtClean="0"/>
              <a:t>!=</a:t>
            </a:r>
            <a:r>
              <a:rPr lang="tr-TR" sz="1600" dirty="0" err="1" smtClean="0"/>
              <a:t>null</a:t>
            </a:r>
            <a:r>
              <a:rPr lang="tr-TR" sz="1600" dirty="0" smtClean="0"/>
              <a:t>){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deleted</a:t>
            </a:r>
            <a:r>
              <a:rPr lang="tr-TR" sz="1600" dirty="0" smtClean="0"/>
              <a:t>=</a:t>
            </a:r>
            <a:r>
              <a:rPr lang="tr-TR" sz="1600" dirty="0" err="1" smtClean="0"/>
              <a:t>Head</a:t>
            </a:r>
            <a:r>
              <a:rPr lang="tr-TR" sz="1600" dirty="0" smtClean="0"/>
              <a:t>;   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deleted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=</a:t>
            </a:r>
            <a:r>
              <a:rPr lang="tr-TR" sz="1600" dirty="0" err="1" smtClean="0"/>
              <a:t>null</a:t>
            </a:r>
            <a:r>
              <a:rPr lang="tr-TR" sz="1600" dirty="0" smtClean="0"/>
              <a:t>;  //Sırasız listeden bir düğüm al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Head</a:t>
            </a:r>
            <a:r>
              <a:rPr lang="tr-TR" sz="1600" dirty="0" smtClean="0"/>
              <a:t>=</a:t>
            </a:r>
            <a:r>
              <a:rPr lang="tr-TR" sz="1600" dirty="0" err="1" smtClean="0"/>
              <a:t>Head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</a:t>
            </a:r>
            <a:r>
              <a:rPr lang="tr-TR" sz="1600" dirty="0" err="1" smtClean="0"/>
              <a:t>İf</a:t>
            </a:r>
            <a:r>
              <a:rPr lang="tr-TR" sz="1600" dirty="0" smtClean="0"/>
              <a:t> (</a:t>
            </a:r>
            <a:r>
              <a:rPr lang="tr-TR" sz="1600" dirty="0" err="1" smtClean="0"/>
              <a:t>deleted</a:t>
            </a:r>
            <a:r>
              <a:rPr lang="tr-TR" sz="1600" dirty="0" smtClean="0"/>
              <a:t>.element&lt;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.element){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deleted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=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=</a:t>
            </a:r>
            <a:r>
              <a:rPr lang="tr-TR" sz="1600" dirty="0" err="1" smtClean="0"/>
              <a:t>deleted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}else{</a:t>
            </a:r>
          </a:p>
          <a:p>
            <a:pPr defTabSz="360000"/>
            <a:r>
              <a:rPr lang="tr-TR" sz="1600" dirty="0" smtClean="0"/>
              <a:t>			r=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	p=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	</a:t>
            </a:r>
            <a:r>
              <a:rPr lang="tr-TR" sz="1600" dirty="0" err="1" smtClean="0"/>
              <a:t>while</a:t>
            </a:r>
            <a:r>
              <a:rPr lang="tr-TR" sz="1600" dirty="0" smtClean="0"/>
              <a:t> </a:t>
            </a:r>
            <a:r>
              <a:rPr lang="tr-TR" sz="1600" smtClean="0"/>
              <a:t>(</a:t>
            </a:r>
            <a:r>
              <a:rPr lang="tr-TR" sz="1600" smtClean="0">
                <a:solidFill>
                  <a:srgbClr val="FF0000"/>
                </a:solidFill>
              </a:rPr>
              <a:t>p!=</a:t>
            </a:r>
            <a:r>
              <a:rPr lang="tr-TR" sz="1600" dirty="0" err="1" smtClean="0">
                <a:solidFill>
                  <a:srgbClr val="FF0000"/>
                </a:solidFill>
              </a:rPr>
              <a:t>null</a:t>
            </a:r>
            <a:r>
              <a:rPr lang="tr-TR" sz="1600" dirty="0" smtClean="0"/>
              <a:t>&amp;&amp;p.element&lt;</a:t>
            </a:r>
            <a:r>
              <a:rPr lang="tr-TR" sz="1600" dirty="0" err="1" smtClean="0"/>
              <a:t>deleted</a:t>
            </a:r>
            <a:r>
              <a:rPr lang="tr-TR" sz="1600" dirty="0" smtClean="0"/>
              <a:t>.element){</a:t>
            </a:r>
          </a:p>
          <a:p>
            <a:pPr defTabSz="360000"/>
            <a:r>
              <a:rPr lang="tr-TR" sz="1600" dirty="0" smtClean="0"/>
              <a:t>				r=p;</a:t>
            </a:r>
          </a:p>
          <a:p>
            <a:pPr defTabSz="360000"/>
            <a:r>
              <a:rPr lang="tr-TR" sz="1600" dirty="0" smtClean="0"/>
              <a:t>				p=p.</a:t>
            </a:r>
            <a:r>
              <a:rPr lang="tr-TR" sz="1600" dirty="0" err="1" smtClean="0"/>
              <a:t>next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	}</a:t>
            </a:r>
          </a:p>
          <a:p>
            <a:pPr defTabSz="360000"/>
            <a:r>
              <a:rPr lang="tr-TR" sz="1600" dirty="0" smtClean="0"/>
              <a:t>				r.</a:t>
            </a:r>
            <a:r>
              <a:rPr lang="tr-TR" sz="1600" dirty="0" err="1" smtClean="0"/>
              <a:t>next</a:t>
            </a:r>
            <a:r>
              <a:rPr lang="tr-TR" sz="1600" dirty="0" smtClean="0"/>
              <a:t>=</a:t>
            </a:r>
            <a:r>
              <a:rPr lang="tr-TR" sz="1600" dirty="0" err="1" smtClean="0"/>
              <a:t>deleted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				</a:t>
            </a:r>
            <a:r>
              <a:rPr lang="tr-TR" sz="1600" dirty="0" err="1" smtClean="0"/>
              <a:t>deleted</a:t>
            </a:r>
            <a:r>
              <a:rPr lang="tr-TR" sz="1600" dirty="0" smtClean="0"/>
              <a:t>.</a:t>
            </a:r>
            <a:r>
              <a:rPr lang="tr-TR" sz="1600" dirty="0" err="1" smtClean="0"/>
              <a:t>next</a:t>
            </a:r>
            <a:r>
              <a:rPr lang="tr-TR" sz="1600" dirty="0" smtClean="0"/>
              <a:t>=p;</a:t>
            </a:r>
          </a:p>
          <a:p>
            <a:pPr defTabSz="360000"/>
            <a:r>
              <a:rPr lang="tr-TR" sz="1600" dirty="0" smtClean="0"/>
              <a:t>   }   }</a:t>
            </a:r>
          </a:p>
          <a:p>
            <a:pPr defTabSz="360000"/>
            <a:r>
              <a:rPr lang="tr-TR" sz="1600" dirty="0" err="1" smtClean="0"/>
              <a:t>return</a:t>
            </a:r>
            <a:r>
              <a:rPr lang="tr-TR" sz="1600" dirty="0" smtClean="0"/>
              <a:t> </a:t>
            </a:r>
            <a:r>
              <a:rPr lang="tr-TR" sz="1600" dirty="0" err="1" smtClean="0"/>
              <a:t>SortedList</a:t>
            </a:r>
            <a:r>
              <a:rPr lang="tr-TR" sz="1600" dirty="0" smtClean="0"/>
              <a:t>;</a:t>
            </a:r>
          </a:p>
          <a:p>
            <a:pPr defTabSz="360000"/>
            <a:r>
              <a:rPr lang="tr-TR" sz="1600" dirty="0" smtClean="0"/>
              <a:t>}</a:t>
            </a:r>
            <a:endParaRPr lang="tr-TR" sz="1600" dirty="0"/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223E1-9737-4CE1-A92C-2AA6184601D6}" type="datetime1">
              <a:rPr lang="tr-TR" smtClean="0"/>
              <a:t>29.12.2020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57158" y="285728"/>
            <a:ext cx="8534400" cy="1143008"/>
          </a:xfr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dirty="0" smtClean="0"/>
              <a:t>Baloncuk Sıralaması</a:t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 err="1" smtClean="0"/>
              <a:t>Bubble</a:t>
            </a:r>
            <a:r>
              <a:rPr lang="tr-TR" dirty="0" smtClean="0"/>
              <a:t> </a:t>
            </a:r>
            <a:r>
              <a:rPr lang="tr-TR" dirty="0" err="1" smtClean="0"/>
              <a:t>Sort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768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En büyük eleman bir baloncuk gibi sona getirilir. Temel çalışma mantığı;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Arka arkaya gelen iki veri karşılaştırılır istenen düzende değilse yer değiştirilir</a:t>
            </a:r>
            <a:r>
              <a:rPr lang="tr-TR" dirty="0" smtClean="0">
                <a:latin typeface="Arial" charset="0"/>
              </a:rPr>
              <a:t>.</a:t>
            </a:r>
            <a:r>
              <a:rPr lang="tr-TR" sz="2800" dirty="0" smtClean="0">
                <a:latin typeface="Arial" charset="0"/>
              </a:rPr>
              <a:t> </a:t>
            </a:r>
          </a:p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İşlem kontrol edilmemiş tek bir eleman kalmayıncaya kadar devam eder</a:t>
            </a:r>
            <a:r>
              <a:rPr lang="tr-TR" sz="2400" dirty="0" smtClean="0">
                <a:solidFill>
                  <a:srgbClr val="3333FF"/>
                </a:solidFill>
                <a:latin typeface="Arial" charset="0"/>
              </a:rPr>
              <a:t>.</a:t>
            </a:r>
            <a:endParaRPr lang="tr-TR" sz="2800" dirty="0" smtClean="0">
              <a:latin typeface="Arial" charset="0"/>
            </a:endParaRPr>
          </a:p>
        </p:txBody>
      </p:sp>
      <p:grpSp>
        <p:nvGrpSpPr>
          <p:cNvPr id="17" name="16 Grup"/>
          <p:cNvGrpSpPr/>
          <p:nvPr/>
        </p:nvGrpSpPr>
        <p:grpSpPr>
          <a:xfrm>
            <a:off x="857224" y="4748230"/>
            <a:ext cx="6518275" cy="1181100"/>
            <a:chOff x="1211263" y="4132263"/>
            <a:chExt cx="6518275" cy="1181100"/>
          </a:xfrm>
        </p:grpSpPr>
        <p:sp>
          <p:nvSpPr>
            <p:cNvPr id="14339" name="Rectangle 3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340" name="Line 4"/>
            <p:cNvSpPr>
              <a:spLocks noChangeShapeType="1"/>
            </p:cNvSpPr>
            <p:nvPr/>
          </p:nvSpPr>
          <p:spPr bwMode="auto">
            <a:xfrm>
              <a:off x="2220913" y="4587875"/>
              <a:ext cx="1587" cy="7127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3238500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4276725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5386388" y="4587875"/>
              <a:ext cx="1587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6540500" y="4600575"/>
              <a:ext cx="1588" cy="7000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6958013" y="4767263"/>
              <a:ext cx="354012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516438" y="47545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12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343058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35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34473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 dirty="0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42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376363" y="4781550"/>
              <a:ext cx="523875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 dirty="0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77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5559425" y="4752975"/>
              <a:ext cx="692150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101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493838" y="4132263"/>
              <a:ext cx="5764570" cy="37005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 dirty="0" smtClean="0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0              1              2                3                4              5 </a:t>
              </a:r>
              <a:endParaRPr lang="tr-TR" b="1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endParaRPr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48C5-7ABE-4ABA-82CD-282F19BB028D}" type="datetime1">
              <a:rPr lang="tr-TR" smtClean="0"/>
              <a:t>29.12.2020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1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768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Arka arkaya gelen iki veri karşılaştırılır istenen düzende değilse yer değiştirilir. </a:t>
            </a:r>
          </a:p>
        </p:txBody>
      </p:sp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dirty="0" smtClean="0"/>
              <a:t>En büyüğün </a:t>
            </a:r>
            <a:r>
              <a:rPr lang="tr-TR" dirty="0" err="1" smtClean="0"/>
              <a:t>baloncuklanması</a:t>
            </a:r>
            <a:endParaRPr lang="tr-TR" dirty="0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493838" y="4132263"/>
            <a:ext cx="5808662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 dirty="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1          2          3          4            5            6</a:t>
            </a:r>
          </a:p>
        </p:txBody>
      </p:sp>
      <p:sp>
        <p:nvSpPr>
          <p:cNvPr id="15377" name="AutoShape 17"/>
          <p:cNvSpPr>
            <a:spLocks noChangeArrowheads="1"/>
          </p:cNvSpPr>
          <p:nvPr/>
        </p:nvSpPr>
        <p:spPr bwMode="auto">
          <a:xfrm>
            <a:off x="1011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Swap</a:t>
            </a:r>
          </a:p>
        </p:txBody>
      </p:sp>
      <p:grpSp>
        <p:nvGrpSpPr>
          <p:cNvPr id="24" name="23 Grup"/>
          <p:cNvGrpSpPr/>
          <p:nvPr/>
        </p:nvGrpSpPr>
        <p:grpSpPr>
          <a:xfrm>
            <a:off x="1206500" y="4587875"/>
            <a:ext cx="6523038" cy="725488"/>
            <a:chOff x="1206500" y="4587875"/>
            <a:chExt cx="6523038" cy="725488"/>
          </a:xfrm>
        </p:grpSpPr>
        <p:sp>
          <p:nvSpPr>
            <p:cNvPr id="15362" name="Rectangle 2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63" name="Line 3"/>
            <p:cNvSpPr>
              <a:spLocks noChangeShapeType="1"/>
            </p:cNvSpPr>
            <p:nvPr/>
          </p:nvSpPr>
          <p:spPr bwMode="auto">
            <a:xfrm>
              <a:off x="2220913" y="4587875"/>
              <a:ext cx="1587" cy="7127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364" name="Line 4"/>
            <p:cNvSpPr>
              <a:spLocks noChangeShapeType="1"/>
            </p:cNvSpPr>
            <p:nvPr/>
          </p:nvSpPr>
          <p:spPr bwMode="auto">
            <a:xfrm>
              <a:off x="3238500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4276725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5386388" y="4587875"/>
              <a:ext cx="1587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367" name="Line 7"/>
            <p:cNvSpPr>
              <a:spLocks noChangeShapeType="1"/>
            </p:cNvSpPr>
            <p:nvPr/>
          </p:nvSpPr>
          <p:spPr bwMode="auto">
            <a:xfrm>
              <a:off x="6540500" y="4600575"/>
              <a:ext cx="1588" cy="7000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6958013" y="4767263"/>
              <a:ext cx="354012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4516438" y="47545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12</a:t>
              </a: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343058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35</a:t>
              </a: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234473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42</a:t>
              </a: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376363" y="4781550"/>
              <a:ext cx="523875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77</a:t>
              </a: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5559425" y="4752975"/>
              <a:ext cx="692150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101</a:t>
              </a:r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211263" y="4600575"/>
              <a:ext cx="1009650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376" name="Rectangle 16"/>
            <p:cNvSpPr>
              <a:spLocks noChangeArrowheads="1"/>
            </p:cNvSpPr>
            <p:nvPr/>
          </p:nvSpPr>
          <p:spPr bwMode="auto">
            <a:xfrm>
              <a:off x="2220913" y="4600575"/>
              <a:ext cx="1009650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1206500" y="4595813"/>
              <a:ext cx="2017713" cy="706437"/>
              <a:chOff x="760" y="2895"/>
              <a:chExt cx="1271" cy="445"/>
            </a:xfrm>
          </p:grpSpPr>
          <p:sp>
            <p:nvSpPr>
              <p:cNvPr id="15379" name="Rectangle 19"/>
              <p:cNvSpPr>
                <a:spLocks noChangeArrowheads="1"/>
              </p:cNvSpPr>
              <p:nvPr/>
            </p:nvSpPr>
            <p:spPr bwMode="auto">
              <a:xfrm>
                <a:off x="760" y="2895"/>
                <a:ext cx="636" cy="446"/>
              </a:xfrm>
              <a:prstGeom prst="rect">
                <a:avLst/>
              </a:prstGeom>
              <a:solidFill>
                <a:srgbClr val="FFFFFF"/>
              </a:solidFill>
              <a:ln w="76320">
                <a:solidFill>
                  <a:srgbClr val="FF0033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42</a:t>
                </a:r>
              </a:p>
            </p:txBody>
          </p:sp>
          <p:sp>
            <p:nvSpPr>
              <p:cNvPr id="15380" name="Rectangle 20"/>
              <p:cNvSpPr>
                <a:spLocks noChangeArrowheads="1"/>
              </p:cNvSpPr>
              <p:nvPr/>
            </p:nvSpPr>
            <p:spPr bwMode="auto">
              <a:xfrm>
                <a:off x="1396" y="2895"/>
                <a:ext cx="636" cy="446"/>
              </a:xfrm>
              <a:prstGeom prst="rect">
                <a:avLst/>
              </a:prstGeom>
              <a:solidFill>
                <a:srgbClr val="FFFFFF"/>
              </a:solidFill>
              <a:ln w="76320">
                <a:solidFill>
                  <a:srgbClr val="FF0033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77</a:t>
                </a:r>
              </a:p>
            </p:txBody>
          </p:sp>
        </p:grpSp>
      </p:grp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4336-C6AD-4863-BA98-15CF57F1602C}" type="datetime1">
              <a:rPr lang="tr-TR" smtClean="0"/>
              <a:t>29.12.2020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dirty="0" smtClean="0"/>
              <a:t>En büyüğün </a:t>
            </a:r>
            <a:r>
              <a:rPr lang="tr-TR" dirty="0" err="1" smtClean="0"/>
              <a:t>baloncuklanması</a:t>
            </a:r>
            <a:endParaRPr lang="tr-TR" dirty="0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493838" y="4132263"/>
            <a:ext cx="5808662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1          2          3          4            5            6</a:t>
            </a:r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2062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Swap</a:t>
            </a:r>
          </a:p>
        </p:txBody>
      </p:sp>
      <p:grpSp>
        <p:nvGrpSpPr>
          <p:cNvPr id="24" name="23 Grup"/>
          <p:cNvGrpSpPr/>
          <p:nvPr/>
        </p:nvGrpSpPr>
        <p:grpSpPr>
          <a:xfrm>
            <a:off x="1211263" y="4587875"/>
            <a:ext cx="6518275" cy="725488"/>
            <a:chOff x="1211263" y="4587875"/>
            <a:chExt cx="6518275" cy="725488"/>
          </a:xfrm>
        </p:grpSpPr>
        <p:sp>
          <p:nvSpPr>
            <p:cNvPr id="16386" name="Rectangle 2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387" name="Line 3"/>
            <p:cNvSpPr>
              <a:spLocks noChangeShapeType="1"/>
            </p:cNvSpPr>
            <p:nvPr/>
          </p:nvSpPr>
          <p:spPr bwMode="auto">
            <a:xfrm>
              <a:off x="2220913" y="4587875"/>
              <a:ext cx="1587" cy="7127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3238500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4276725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5386388" y="4587875"/>
              <a:ext cx="1587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6540500" y="4600575"/>
              <a:ext cx="1588" cy="7000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6958013" y="4767263"/>
              <a:ext cx="354012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4516438" y="47545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12</a:t>
              </a: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343058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35</a:t>
              </a:r>
            </a:p>
          </p:txBody>
        </p:sp>
        <p:sp>
          <p:nvSpPr>
            <p:cNvPr id="16395" name="Rectangle 11"/>
            <p:cNvSpPr>
              <a:spLocks noChangeArrowheads="1"/>
            </p:cNvSpPr>
            <p:nvPr/>
          </p:nvSpPr>
          <p:spPr bwMode="auto">
            <a:xfrm>
              <a:off x="234473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77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1376363" y="4781550"/>
              <a:ext cx="523875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42</a:t>
              </a:r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auto">
            <a:xfrm>
              <a:off x="5559425" y="4752975"/>
              <a:ext cx="692150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101</a:t>
              </a:r>
            </a:p>
          </p:txBody>
        </p:sp>
        <p:sp>
          <p:nvSpPr>
            <p:cNvPr id="16399" name="Rectangle 15"/>
            <p:cNvSpPr>
              <a:spLocks noChangeArrowheads="1"/>
            </p:cNvSpPr>
            <p:nvPr/>
          </p:nvSpPr>
          <p:spPr bwMode="auto">
            <a:xfrm>
              <a:off x="2220913" y="4587875"/>
              <a:ext cx="1009650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400" name="Rectangle 16"/>
            <p:cNvSpPr>
              <a:spLocks noChangeArrowheads="1"/>
            </p:cNvSpPr>
            <p:nvPr/>
          </p:nvSpPr>
          <p:spPr bwMode="auto">
            <a:xfrm>
              <a:off x="3259138" y="4587875"/>
              <a:ext cx="1009650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2257425" y="4605338"/>
              <a:ext cx="2017713" cy="706437"/>
              <a:chOff x="1422" y="2901"/>
              <a:chExt cx="1271" cy="445"/>
            </a:xfrm>
          </p:grpSpPr>
          <p:sp>
            <p:nvSpPr>
              <p:cNvPr id="16403" name="Rectangle 19"/>
              <p:cNvSpPr>
                <a:spLocks noChangeArrowheads="1"/>
              </p:cNvSpPr>
              <p:nvPr/>
            </p:nvSpPr>
            <p:spPr bwMode="auto">
              <a:xfrm>
                <a:off x="1422" y="2901"/>
                <a:ext cx="636" cy="446"/>
              </a:xfrm>
              <a:prstGeom prst="rect">
                <a:avLst/>
              </a:prstGeom>
              <a:solidFill>
                <a:srgbClr val="FFFFFF"/>
              </a:solidFill>
              <a:ln w="76320">
                <a:solidFill>
                  <a:srgbClr val="FF0033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35</a:t>
                </a:r>
              </a:p>
            </p:txBody>
          </p:sp>
          <p:sp>
            <p:nvSpPr>
              <p:cNvPr id="16404" name="Rectangle 20"/>
              <p:cNvSpPr>
                <a:spLocks noChangeArrowheads="1"/>
              </p:cNvSpPr>
              <p:nvPr/>
            </p:nvSpPr>
            <p:spPr bwMode="auto">
              <a:xfrm>
                <a:off x="2058" y="2901"/>
                <a:ext cx="636" cy="446"/>
              </a:xfrm>
              <a:prstGeom prst="rect">
                <a:avLst/>
              </a:prstGeom>
              <a:solidFill>
                <a:srgbClr val="FFFFFF"/>
              </a:solidFill>
              <a:ln w="76320">
                <a:solidFill>
                  <a:srgbClr val="FF0033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77</a:t>
                </a:r>
              </a:p>
            </p:txBody>
          </p:sp>
        </p:grpSp>
      </p:grpSp>
      <p:sp>
        <p:nvSpPr>
          <p:cNvPr id="16405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768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Arka arkaya gelen iki veri karşılaştırılır istenen düzende değilse yer değiştirilir. 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1E5B-E09F-49B9-83A1-2FE9342028E1}" type="datetime1">
              <a:rPr lang="tr-TR" smtClean="0"/>
              <a:t>29.12.2020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dirty="0" smtClean="0"/>
              <a:t>En büyüğün </a:t>
            </a:r>
            <a:r>
              <a:rPr lang="tr-TR" dirty="0" err="1" smtClean="0"/>
              <a:t>baloncuklanması</a:t>
            </a:r>
            <a:endParaRPr lang="tr-TR" dirty="0"/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1493838" y="4132263"/>
            <a:ext cx="5808662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1          2          3          4            5            6</a:t>
            </a:r>
          </a:p>
        </p:txBody>
      </p:sp>
      <p:sp>
        <p:nvSpPr>
          <p:cNvPr id="17425" name="AutoShape 17"/>
          <p:cNvSpPr>
            <a:spLocks noChangeArrowheads="1"/>
          </p:cNvSpPr>
          <p:nvPr/>
        </p:nvSpPr>
        <p:spPr bwMode="auto">
          <a:xfrm>
            <a:off x="3057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Swap</a:t>
            </a:r>
          </a:p>
        </p:txBody>
      </p:sp>
      <p:grpSp>
        <p:nvGrpSpPr>
          <p:cNvPr id="24" name="23 Grup"/>
          <p:cNvGrpSpPr/>
          <p:nvPr/>
        </p:nvGrpSpPr>
        <p:grpSpPr>
          <a:xfrm>
            <a:off x="1211263" y="4587875"/>
            <a:ext cx="6518275" cy="725488"/>
            <a:chOff x="1211263" y="4587875"/>
            <a:chExt cx="6518275" cy="725488"/>
          </a:xfrm>
        </p:grpSpPr>
        <p:sp>
          <p:nvSpPr>
            <p:cNvPr id="17410" name="Rectangle 2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11" name="Line 3"/>
            <p:cNvSpPr>
              <a:spLocks noChangeShapeType="1"/>
            </p:cNvSpPr>
            <p:nvPr/>
          </p:nvSpPr>
          <p:spPr bwMode="auto">
            <a:xfrm>
              <a:off x="2220913" y="4587875"/>
              <a:ext cx="1587" cy="7127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3238500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4276725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5386388" y="4587875"/>
              <a:ext cx="1587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6540500" y="4600575"/>
              <a:ext cx="1588" cy="7000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6958013" y="4767263"/>
              <a:ext cx="354012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4516438" y="47545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12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43058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77</a:t>
              </a: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234473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35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1376363" y="4781550"/>
              <a:ext cx="523875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42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5559425" y="4752975"/>
              <a:ext cx="692150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101</a:t>
              </a: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3267075" y="4600575"/>
              <a:ext cx="1009650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4276725" y="4600575"/>
              <a:ext cx="1095375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3267075" y="4595813"/>
              <a:ext cx="2085975" cy="706437"/>
              <a:chOff x="2058" y="2895"/>
              <a:chExt cx="1314" cy="445"/>
            </a:xfrm>
          </p:grpSpPr>
          <p:sp>
            <p:nvSpPr>
              <p:cNvPr id="17427" name="Rectangle 19"/>
              <p:cNvSpPr>
                <a:spLocks noChangeArrowheads="1"/>
              </p:cNvSpPr>
              <p:nvPr/>
            </p:nvSpPr>
            <p:spPr bwMode="auto">
              <a:xfrm>
                <a:off x="2058" y="2895"/>
                <a:ext cx="657" cy="446"/>
              </a:xfrm>
              <a:prstGeom prst="rect">
                <a:avLst/>
              </a:prstGeom>
              <a:solidFill>
                <a:srgbClr val="FFFFFF"/>
              </a:solidFill>
              <a:ln w="76320">
                <a:solidFill>
                  <a:srgbClr val="FF0033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12</a:t>
                </a:r>
              </a:p>
            </p:txBody>
          </p:sp>
          <p:sp>
            <p:nvSpPr>
              <p:cNvPr id="17428" name="Rectangle 20"/>
              <p:cNvSpPr>
                <a:spLocks noChangeArrowheads="1"/>
              </p:cNvSpPr>
              <p:nvPr/>
            </p:nvSpPr>
            <p:spPr bwMode="auto">
              <a:xfrm>
                <a:off x="2715" y="2895"/>
                <a:ext cx="657" cy="446"/>
              </a:xfrm>
              <a:prstGeom prst="rect">
                <a:avLst/>
              </a:prstGeom>
              <a:solidFill>
                <a:srgbClr val="FFFFFF"/>
              </a:solidFill>
              <a:ln w="76320">
                <a:solidFill>
                  <a:srgbClr val="FF0033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77</a:t>
                </a:r>
              </a:p>
            </p:txBody>
          </p:sp>
        </p:grpSp>
      </p:grpSp>
      <p:sp>
        <p:nvSpPr>
          <p:cNvPr id="17429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768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Arka arkaya gelen iki veri karşılaştırılır istenen düzende değilse yer değiştirilir. 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BCA-3BC6-4910-A538-BD8696D088C6}" type="datetime1">
              <a:rPr lang="tr-TR" smtClean="0"/>
              <a:t>29.12.2020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768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Arka arkaya gelen iki veri karşılaştırılır istenen düzende değilse yer değiştirilir. </a:t>
            </a:r>
          </a:p>
        </p:txBody>
      </p:sp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dirty="0" smtClean="0"/>
              <a:t>En büyüğün </a:t>
            </a:r>
            <a:r>
              <a:rPr lang="tr-TR" dirty="0" err="1" smtClean="0"/>
              <a:t>baloncuklanması</a:t>
            </a:r>
            <a:endParaRPr lang="tr-TR" dirty="0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493838" y="4132263"/>
            <a:ext cx="5808662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1          2          3          4            5            6</a:t>
            </a:r>
          </a:p>
        </p:txBody>
      </p:sp>
      <p:grpSp>
        <p:nvGrpSpPr>
          <p:cNvPr id="21" name="20 Grup"/>
          <p:cNvGrpSpPr/>
          <p:nvPr/>
        </p:nvGrpSpPr>
        <p:grpSpPr>
          <a:xfrm>
            <a:off x="1211263" y="4587875"/>
            <a:ext cx="6518275" cy="725488"/>
            <a:chOff x="1211263" y="4587875"/>
            <a:chExt cx="6518275" cy="725488"/>
          </a:xfrm>
        </p:grpSpPr>
        <p:sp>
          <p:nvSpPr>
            <p:cNvPr id="18434" name="Rectangle 2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35" name="Line 3"/>
            <p:cNvSpPr>
              <a:spLocks noChangeShapeType="1"/>
            </p:cNvSpPr>
            <p:nvPr/>
          </p:nvSpPr>
          <p:spPr bwMode="auto">
            <a:xfrm>
              <a:off x="2220913" y="4587875"/>
              <a:ext cx="1587" cy="7127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>
              <a:off x="3238500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>
              <a:off x="4276725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5386388" y="4587875"/>
              <a:ext cx="1587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>
              <a:off x="6540500" y="4600575"/>
              <a:ext cx="1588" cy="7000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6958013" y="4767263"/>
              <a:ext cx="354012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4516438" y="47545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77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343058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12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234473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35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1376363" y="4781550"/>
              <a:ext cx="523875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42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5559425" y="4752975"/>
              <a:ext cx="692150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101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4291013" y="4587875"/>
              <a:ext cx="1081087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386388" y="4587875"/>
              <a:ext cx="1152525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160FB-92D4-437A-82F3-17FA09061BD6}" type="datetime1">
              <a:rPr lang="tr-TR" smtClean="0"/>
              <a:t>29.12.2020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876800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Arka arkaya gelen iki veri karşılaştırılır istenen düzende değilse yer değiştirilir. </a:t>
            </a:r>
          </a:p>
        </p:txBody>
      </p:sp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dirty="0" smtClean="0"/>
              <a:t>En büyüğün </a:t>
            </a:r>
            <a:r>
              <a:rPr lang="tr-TR" dirty="0" err="1" smtClean="0"/>
              <a:t>baloncuklanması</a:t>
            </a:r>
            <a:endParaRPr lang="tr-TR" dirty="0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1493838" y="4132263"/>
            <a:ext cx="5808662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1          2          3          4            5            6</a:t>
            </a:r>
          </a:p>
        </p:txBody>
      </p:sp>
      <p:sp>
        <p:nvSpPr>
          <p:cNvPr id="19473" name="AutoShape 17"/>
          <p:cNvSpPr>
            <a:spLocks noChangeArrowheads="1"/>
          </p:cNvSpPr>
          <p:nvPr/>
        </p:nvSpPr>
        <p:spPr bwMode="auto">
          <a:xfrm>
            <a:off x="5289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Swap</a:t>
            </a:r>
          </a:p>
        </p:txBody>
      </p:sp>
      <p:grpSp>
        <p:nvGrpSpPr>
          <p:cNvPr id="24" name="23 Grup"/>
          <p:cNvGrpSpPr/>
          <p:nvPr/>
        </p:nvGrpSpPr>
        <p:grpSpPr>
          <a:xfrm>
            <a:off x="1211263" y="4584700"/>
            <a:ext cx="6518275" cy="728663"/>
            <a:chOff x="1211263" y="4584700"/>
            <a:chExt cx="6518275" cy="728663"/>
          </a:xfrm>
        </p:grpSpPr>
        <p:sp>
          <p:nvSpPr>
            <p:cNvPr id="19458" name="Rectangle 2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59" name="Line 3"/>
            <p:cNvSpPr>
              <a:spLocks noChangeShapeType="1"/>
            </p:cNvSpPr>
            <p:nvPr/>
          </p:nvSpPr>
          <p:spPr bwMode="auto">
            <a:xfrm>
              <a:off x="2220913" y="4587875"/>
              <a:ext cx="1587" cy="7127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0" name="Line 4"/>
            <p:cNvSpPr>
              <a:spLocks noChangeShapeType="1"/>
            </p:cNvSpPr>
            <p:nvPr/>
          </p:nvSpPr>
          <p:spPr bwMode="auto">
            <a:xfrm>
              <a:off x="3238500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>
              <a:off x="4276725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5386388" y="4587875"/>
              <a:ext cx="1587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6540500" y="4600575"/>
              <a:ext cx="1588" cy="7000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6958013" y="4767263"/>
              <a:ext cx="354012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5</a:t>
              </a: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4516438" y="47545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77</a:t>
              </a: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343058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12</a:t>
              </a: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234473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35</a:t>
              </a: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1376363" y="4781550"/>
              <a:ext cx="523875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42</a:t>
              </a: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5559425" y="4752975"/>
              <a:ext cx="692150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FF0033"/>
                  </a:solidFill>
                  <a:latin typeface="Arial" charset="0"/>
                  <a:ea typeface="DejaVu Sans" charset="0"/>
                  <a:cs typeface="DejaVu Sans" charset="0"/>
                </a:rPr>
                <a:t>101</a:t>
              </a:r>
            </a:p>
          </p:txBody>
        </p:sp>
        <p:sp>
          <p:nvSpPr>
            <p:cNvPr id="19471" name="Rectangle 15"/>
            <p:cNvSpPr>
              <a:spLocks noChangeArrowheads="1"/>
            </p:cNvSpPr>
            <p:nvPr/>
          </p:nvSpPr>
          <p:spPr bwMode="auto">
            <a:xfrm>
              <a:off x="5400675" y="4584700"/>
              <a:ext cx="1139825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6553200" y="4584700"/>
              <a:ext cx="1152525" cy="708025"/>
            </a:xfrm>
            <a:prstGeom prst="rect">
              <a:avLst/>
            </a:prstGeom>
            <a:noFill/>
            <a:ln w="76320">
              <a:solidFill>
                <a:srgbClr val="FF00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5400675" y="4591050"/>
              <a:ext cx="2327275" cy="706438"/>
              <a:chOff x="3402" y="2892"/>
              <a:chExt cx="1466" cy="445"/>
            </a:xfrm>
          </p:grpSpPr>
          <p:sp>
            <p:nvSpPr>
              <p:cNvPr id="19475" name="Rectangle 19"/>
              <p:cNvSpPr>
                <a:spLocks noChangeArrowheads="1"/>
              </p:cNvSpPr>
              <p:nvPr/>
            </p:nvSpPr>
            <p:spPr bwMode="auto">
              <a:xfrm>
                <a:off x="3402" y="2892"/>
                <a:ext cx="733" cy="446"/>
              </a:xfrm>
              <a:prstGeom prst="rect">
                <a:avLst/>
              </a:prstGeom>
              <a:solidFill>
                <a:srgbClr val="FFFFFF"/>
              </a:solidFill>
              <a:ln w="76320">
                <a:solidFill>
                  <a:srgbClr val="FF0033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5</a:t>
                </a:r>
              </a:p>
            </p:txBody>
          </p:sp>
          <p:sp>
            <p:nvSpPr>
              <p:cNvPr id="19476" name="Rectangle 20"/>
              <p:cNvSpPr>
                <a:spLocks noChangeArrowheads="1"/>
              </p:cNvSpPr>
              <p:nvPr/>
            </p:nvSpPr>
            <p:spPr bwMode="auto">
              <a:xfrm>
                <a:off x="4135" y="2892"/>
                <a:ext cx="733" cy="446"/>
              </a:xfrm>
              <a:prstGeom prst="rect">
                <a:avLst/>
              </a:prstGeom>
              <a:solidFill>
                <a:srgbClr val="FFFFFF"/>
              </a:solidFill>
              <a:ln w="76320">
                <a:solidFill>
                  <a:srgbClr val="FF0033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tr-TR" b="1">
                    <a:solidFill>
                      <a:srgbClr val="000000"/>
                    </a:solidFill>
                    <a:latin typeface="Arial" charset="0"/>
                    <a:ea typeface="DejaVu Sans" charset="0"/>
                    <a:cs typeface="DejaVu Sans" charset="0"/>
                  </a:rPr>
                  <a:t>101</a:t>
                </a:r>
              </a:p>
            </p:txBody>
          </p:sp>
        </p:grpSp>
      </p:grp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1D01-FB79-4AB0-9CCD-E07593E9D208}" type="datetime1">
              <a:rPr lang="tr-TR" smtClean="0"/>
              <a:t>29.12.2020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dirty="0" smtClean="0"/>
              <a:t>En büyüğün </a:t>
            </a:r>
            <a:r>
              <a:rPr lang="tr-TR" dirty="0" err="1" smtClean="0"/>
              <a:t>baloncuklanması</a:t>
            </a:r>
            <a:endParaRPr lang="tr-TR" dirty="0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493838" y="4132263"/>
            <a:ext cx="5808662" cy="458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rPr>
              <a:t>1          2          3          4            5            6</a:t>
            </a:r>
          </a:p>
        </p:txBody>
      </p:sp>
      <p:grpSp>
        <p:nvGrpSpPr>
          <p:cNvPr id="19" name="18 Grup"/>
          <p:cNvGrpSpPr/>
          <p:nvPr/>
        </p:nvGrpSpPr>
        <p:grpSpPr>
          <a:xfrm>
            <a:off x="1211263" y="4584700"/>
            <a:ext cx="6518275" cy="728663"/>
            <a:chOff x="1211263" y="4584700"/>
            <a:chExt cx="6518275" cy="728663"/>
          </a:xfrm>
        </p:grpSpPr>
        <p:sp>
          <p:nvSpPr>
            <p:cNvPr id="20482" name="Rectangle 2"/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83" name="Line 3"/>
            <p:cNvSpPr>
              <a:spLocks noChangeShapeType="1"/>
            </p:cNvSpPr>
            <p:nvPr/>
          </p:nvSpPr>
          <p:spPr bwMode="auto">
            <a:xfrm>
              <a:off x="2220913" y="4587875"/>
              <a:ext cx="1587" cy="7127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3238500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4276725" y="4587875"/>
              <a:ext cx="1588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5386388" y="4587875"/>
              <a:ext cx="1587" cy="7254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6540500" y="4600575"/>
              <a:ext cx="1588" cy="700088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tr-TR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4516438" y="47545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77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343058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12</a:t>
              </a:r>
            </a:p>
          </p:txBody>
        </p: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2344738" y="4767263"/>
              <a:ext cx="523875" cy="4587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35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1376363" y="4781550"/>
              <a:ext cx="523875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42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5557838" y="4752975"/>
              <a:ext cx="525462" cy="4587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2160" tIns="46080" rIns="92160" bIns="460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000000"/>
                  </a:solidFill>
                  <a:latin typeface="Arial" charset="0"/>
                  <a:ea typeface="DejaVu Sans" charset="0"/>
                  <a:cs typeface="DejaVu Sans" charset="0"/>
                </a:rPr>
                <a:t>  5</a:t>
              </a:r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6553200" y="4584700"/>
              <a:ext cx="1152525" cy="708025"/>
            </a:xfrm>
            <a:prstGeom prst="rect">
              <a:avLst/>
            </a:prstGeom>
            <a:noFill/>
            <a:ln w="76320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tr-TR" b="1">
                  <a:solidFill>
                    <a:srgbClr val="3333FF"/>
                  </a:solidFill>
                  <a:latin typeface="Arial" charset="0"/>
                  <a:ea typeface="DejaVu Sans" charset="0"/>
                  <a:cs typeface="DejaVu Sans" charset="0"/>
                </a:rPr>
                <a:t>101</a:t>
              </a:r>
            </a:p>
          </p:txBody>
        </p:sp>
      </p:grp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1992313" y="5524500"/>
            <a:ext cx="3426236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tr-TR" b="1" dirty="0" smtClean="0">
                <a:solidFill>
                  <a:srgbClr val="3333FF"/>
                </a:solidFill>
                <a:latin typeface="Arial" charset="0"/>
                <a:ea typeface="DejaVu Sans" charset="0"/>
                <a:cs typeface="DejaVu Sans" charset="0"/>
              </a:rPr>
              <a:t>En büyük eleman yerine geldi</a:t>
            </a:r>
            <a:endParaRPr lang="tr-TR" b="1" dirty="0">
              <a:solidFill>
                <a:srgbClr val="3333FF"/>
              </a:solidFill>
              <a:latin typeface="Arial" charset="0"/>
              <a:ea typeface="DejaVu Sans" charset="0"/>
              <a:cs typeface="DejaVu Sans" charset="0"/>
            </a:endParaRP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2328866"/>
          </a:xfrm>
          <a:ln/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sz="2800" dirty="0" smtClean="0">
                <a:latin typeface="Arial" charset="0"/>
              </a:rPr>
              <a:t>Arka arkaya gelen iki veri karşılaştırılır istenen düzende değilse yer değiştirilir. </a:t>
            </a:r>
          </a:p>
        </p:txBody>
      </p:sp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A637-88B5-49FF-906B-AAF596CCD71C}" type="datetime1">
              <a:rPr lang="tr-TR" smtClean="0"/>
              <a:t>29.12.2020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Doç.Dr. ilhan AYDIN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1661</Words>
  <Application>Microsoft Office PowerPoint</Application>
  <PresentationFormat>Ekran Gösterisi (4:3)</PresentationFormat>
  <Paragraphs>345</Paragraphs>
  <Slides>23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DejaVu Sans</vt:lpstr>
      <vt:lpstr>Ofis Teması</vt:lpstr>
      <vt:lpstr>Basit Sıralama Algoritmaları</vt:lpstr>
      <vt:lpstr>Sıralama nedir?</vt:lpstr>
      <vt:lpstr>Baloncuk Sıralaması (Bubble Sort)</vt:lpstr>
      <vt:lpstr>En büyüğün baloncuklanması</vt:lpstr>
      <vt:lpstr>En büyüğün baloncuklanması</vt:lpstr>
      <vt:lpstr>En büyüğün baloncuklanması</vt:lpstr>
      <vt:lpstr>En büyüğün baloncuklanması</vt:lpstr>
      <vt:lpstr>En büyüğün baloncuklanması</vt:lpstr>
      <vt:lpstr>En büyüğün baloncuklanması</vt:lpstr>
      <vt:lpstr>PowerPoint Sunusu</vt:lpstr>
      <vt:lpstr>Baloncuk Algoritması</vt:lpstr>
      <vt:lpstr>Seçme Sıralaması (Selection Sort)</vt:lpstr>
      <vt:lpstr>Seçme Sıralaması (Selection Sort)</vt:lpstr>
      <vt:lpstr>Seçme Sıralama Algoritması</vt:lpstr>
      <vt:lpstr>Yer Değiştirme Metodu</vt:lpstr>
      <vt:lpstr>Yerleştirme Sıralaması (Insertion Sort)</vt:lpstr>
      <vt:lpstr>Yerleştirme Sıralaması (Insertion Sort)</vt:lpstr>
      <vt:lpstr>Yerleştirme Sıralaması (Insertion Sort)</vt:lpstr>
      <vt:lpstr>Sıralama Örneği</vt:lpstr>
      <vt:lpstr>Seçme Sıralaması (Selection Sort) Algoritma Analizi</vt:lpstr>
      <vt:lpstr>Yerleştirme (Insertion Sort) Algoritma Analizi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Burhan</dc:creator>
  <cp:lastModifiedBy>Ilhan AYDIN</cp:lastModifiedBy>
  <cp:revision>73</cp:revision>
  <dcterms:created xsi:type="dcterms:W3CDTF">2009-11-22T22:56:19Z</dcterms:created>
  <dcterms:modified xsi:type="dcterms:W3CDTF">2020-12-29T11:05:04Z</dcterms:modified>
</cp:coreProperties>
</file>