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7151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Arama Algoritmaları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642910" y="1142984"/>
            <a:ext cx="7929618" cy="5286412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tx1"/>
                </a:solidFill>
              </a:rPr>
              <a:t>Bir anahtara bağlı olarak bir verinin yapı üzerinde aranmasıdır.</a:t>
            </a:r>
          </a:p>
          <a:p>
            <a:pPr algn="l"/>
            <a:r>
              <a:rPr lang="tr-TR" dirty="0" smtClean="0">
                <a:solidFill>
                  <a:schemeClr val="tx1"/>
                </a:solidFill>
              </a:rPr>
              <a:t>Temelde iki tür aramadan bahsedilebilir.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tr-TR" dirty="0" err="1" smtClean="0">
                <a:solidFill>
                  <a:schemeClr val="tx1"/>
                </a:solidFill>
              </a:rPr>
              <a:t>Ardışıl</a:t>
            </a:r>
            <a:r>
              <a:rPr lang="tr-TR" dirty="0" smtClean="0">
                <a:solidFill>
                  <a:schemeClr val="tx1"/>
                </a:solidFill>
              </a:rPr>
              <a:t> Arama (</a:t>
            </a:r>
            <a:r>
              <a:rPr lang="tr-TR" dirty="0" err="1" smtClean="0">
                <a:solidFill>
                  <a:schemeClr val="tx1"/>
                </a:solidFill>
              </a:rPr>
              <a:t>Sequential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Search</a:t>
            </a:r>
            <a:r>
              <a:rPr lang="tr-TR" dirty="0" smtClean="0">
                <a:solidFill>
                  <a:schemeClr val="tx1"/>
                </a:solidFill>
              </a:rPr>
              <a:t>) :</a:t>
            </a:r>
          </a:p>
          <a:p>
            <a:pPr marL="971550" lvl="1" indent="-514350" algn="l"/>
            <a:r>
              <a:rPr lang="tr-TR" dirty="0" smtClean="0">
                <a:solidFill>
                  <a:schemeClr val="tx1"/>
                </a:solidFill>
              </a:rPr>
              <a:t>	Dizi ve bağlı listeler için yapılabilir.</a:t>
            </a:r>
          </a:p>
          <a:p>
            <a:pPr marL="971550" lvl="1" indent="-514350" algn="l"/>
            <a:endParaRPr lang="tr-TR" dirty="0" smtClean="0">
              <a:solidFill>
                <a:schemeClr val="tx1"/>
              </a:solidFill>
            </a:endParaRPr>
          </a:p>
          <a:p>
            <a:pPr marL="971550" lvl="1" indent="-5143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İkili Arama (</a:t>
            </a:r>
            <a:r>
              <a:rPr lang="tr-TR" dirty="0" err="1" smtClean="0">
                <a:solidFill>
                  <a:schemeClr val="tx1"/>
                </a:solidFill>
              </a:rPr>
              <a:t>Binary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Search</a:t>
            </a:r>
            <a:r>
              <a:rPr lang="tr-TR" dirty="0" smtClean="0">
                <a:solidFill>
                  <a:schemeClr val="tx1"/>
                </a:solidFill>
              </a:rPr>
              <a:t>):</a:t>
            </a:r>
          </a:p>
          <a:p>
            <a:pPr marL="971550" lvl="1" indent="-514350" algn="l"/>
            <a:r>
              <a:rPr lang="tr-TR" dirty="0" smtClean="0">
                <a:solidFill>
                  <a:schemeClr val="tx1"/>
                </a:solidFill>
              </a:rPr>
              <a:t> 	Sıralı diziler için uygundur.</a:t>
            </a:r>
          </a:p>
          <a:p>
            <a:pPr lvl="1" algn="l"/>
            <a:endParaRPr lang="tr-TR" dirty="0" smtClean="0">
              <a:solidFill>
                <a:schemeClr val="tx1"/>
              </a:solidFill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İkili Arama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/>
        </p:nvGraphicFramePr>
        <p:xfrm>
          <a:off x="381000" y="3125788"/>
          <a:ext cx="280035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方程式" r:id="rId3" imgW="1307880" imgH="888840" progId="Equation.3">
                  <p:embed/>
                </p:oleObj>
              </mc:Choice>
              <mc:Fallback>
                <p:oleObj name="方程式" r:id="rId3" imgW="1307880" imgH="88884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5788"/>
                        <a:ext cx="2800350" cy="190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219075"/>
            <a:ext cx="5008563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1 Başlık"/>
          <p:cNvSpPr txBox="1">
            <a:spLocks/>
          </p:cNvSpPr>
          <p:nvPr/>
        </p:nvSpPr>
        <p:spPr>
          <a:xfrm>
            <a:off x="457200" y="274638"/>
            <a:ext cx="2614602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İkili Arama</a:t>
            </a:r>
            <a:endParaRPr kumimoji="0" lang="tr-T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// EŞİTLİĞİ TANIMAYAN İKİ-YOLLU KARŞILAŞTIRMALI BİÇİM</a:t>
            </a:r>
          </a:p>
          <a:p>
            <a:pPr>
              <a:buNone/>
            </a:pPr>
            <a:r>
              <a:rPr lang="tr-TR" sz="1600" dirty="0" smtClean="0"/>
              <a:t> // Eğer </a:t>
            </a:r>
            <a:r>
              <a:rPr lang="tr-TR" sz="1600" dirty="0" err="1" smtClean="0"/>
              <a:t>bulunrsa</a:t>
            </a:r>
            <a:r>
              <a:rPr lang="tr-TR" sz="1600" dirty="0" smtClean="0"/>
              <a:t> indeks, bulunamaz ise -1 döndürür.</a:t>
            </a:r>
          </a:p>
          <a:p>
            <a:pPr>
              <a:buNone/>
            </a:pPr>
            <a:r>
              <a:rPr lang="tr-TR" sz="1600" dirty="0" err="1" smtClean="0"/>
              <a:t>int</a:t>
            </a:r>
            <a:r>
              <a:rPr lang="tr-TR" sz="1600" dirty="0" smtClean="0"/>
              <a:t>  binarySearch1(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array</a:t>
            </a:r>
            <a:r>
              <a:rPr lang="tr-TR" sz="1600" dirty="0" smtClean="0"/>
              <a:t>[],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numElems</a:t>
            </a:r>
            <a:r>
              <a:rPr lang="tr-TR" sz="1600" dirty="0" smtClean="0"/>
              <a:t>,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target</a:t>
            </a:r>
            <a:r>
              <a:rPr lang="tr-TR" sz="1600" dirty="0" smtClean="0"/>
              <a:t>)</a:t>
            </a:r>
          </a:p>
          <a:p>
            <a:pPr>
              <a:buNone/>
            </a:pPr>
            <a:r>
              <a:rPr lang="tr-TR" sz="1600" dirty="0" smtClean="0"/>
              <a:t>{ 	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bottom</a:t>
            </a:r>
            <a:r>
              <a:rPr lang="tr-TR" sz="1600" dirty="0" smtClean="0"/>
              <a:t>=0,</a:t>
            </a:r>
          </a:p>
          <a:p>
            <a:pPr>
              <a:buNone/>
            </a:pPr>
            <a:r>
              <a:rPr lang="tr-TR" sz="1600" dirty="0" smtClean="0"/>
              <a:t>        top = </a:t>
            </a:r>
            <a:r>
              <a:rPr lang="tr-TR" sz="1600" dirty="0" err="1" smtClean="0"/>
              <a:t>numElems</a:t>
            </a:r>
            <a:r>
              <a:rPr lang="tr-TR" sz="1600" dirty="0" smtClean="0"/>
              <a:t>-1,</a:t>
            </a:r>
          </a:p>
          <a:p>
            <a:pPr>
              <a:buNone/>
            </a:pPr>
            <a:r>
              <a:rPr lang="tr-TR" sz="1600" dirty="0" smtClean="0"/>
              <a:t>       	 </a:t>
            </a:r>
            <a:r>
              <a:rPr lang="tr-TR" sz="1600" dirty="0" err="1" smtClean="0"/>
              <a:t>middle</a:t>
            </a:r>
            <a:r>
              <a:rPr lang="tr-TR" sz="1600" dirty="0" smtClean="0"/>
              <a:t>;</a:t>
            </a:r>
          </a:p>
          <a:p>
            <a:pPr>
              <a:buNone/>
            </a:pPr>
            <a:r>
              <a:rPr lang="tr-TR" sz="1600" b="1" dirty="0" smtClean="0"/>
              <a:t>	 </a:t>
            </a:r>
            <a:r>
              <a:rPr lang="tr-TR" sz="1600" b="1" dirty="0" err="1" smtClean="0"/>
              <a:t>while</a:t>
            </a:r>
            <a:r>
              <a:rPr lang="tr-TR" sz="1600" b="1" dirty="0" smtClean="0"/>
              <a:t> </a:t>
            </a:r>
            <a:r>
              <a:rPr lang="tr-TR" sz="1600" dirty="0" smtClean="0"/>
              <a:t>(</a:t>
            </a:r>
            <a:r>
              <a:rPr lang="tr-TR" sz="1600" dirty="0" err="1" smtClean="0"/>
              <a:t>bottom</a:t>
            </a:r>
            <a:r>
              <a:rPr lang="tr-TR" sz="1600" dirty="0" smtClean="0"/>
              <a:t> &lt; top) {</a:t>
            </a:r>
          </a:p>
          <a:p>
            <a:pPr>
              <a:buNone/>
            </a:pPr>
            <a:r>
              <a:rPr lang="tr-TR" sz="1600" b="1" dirty="0" smtClean="0"/>
              <a:t>		</a:t>
            </a:r>
            <a:r>
              <a:rPr lang="tr-TR" sz="1600" dirty="0" err="1" smtClean="0"/>
              <a:t>mid</a:t>
            </a:r>
            <a:r>
              <a:rPr lang="tr-TR" sz="1600" dirty="0" smtClean="0"/>
              <a:t> = (</a:t>
            </a:r>
            <a:r>
              <a:rPr lang="tr-TR" sz="1600" dirty="0" err="1" smtClean="0"/>
              <a:t>bottom</a:t>
            </a:r>
            <a:r>
              <a:rPr lang="tr-TR" sz="1600" dirty="0" smtClean="0"/>
              <a:t> +</a:t>
            </a:r>
            <a:r>
              <a:rPr lang="tr-TR" sz="1600" i="1" dirty="0" smtClean="0"/>
              <a:t> </a:t>
            </a:r>
            <a:r>
              <a:rPr lang="tr-TR" sz="1600" dirty="0" smtClean="0"/>
              <a:t>top)/2</a:t>
            </a:r>
            <a:r>
              <a:rPr lang="tr-TR" sz="1600" b="1" dirty="0" smtClean="0"/>
              <a:t>;		//</a:t>
            </a:r>
            <a:r>
              <a:rPr lang="tr-TR" sz="1600" b="1" dirty="0" err="1" smtClean="0"/>
              <a:t>Find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the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middle</a:t>
            </a: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		</a:t>
            </a:r>
            <a:r>
              <a:rPr lang="tr-TR" sz="1600" b="1" dirty="0" err="1" smtClean="0"/>
              <a:t>if</a:t>
            </a:r>
            <a:r>
              <a:rPr lang="tr-TR" sz="1600" b="1" dirty="0" smtClean="0"/>
              <a:t> </a:t>
            </a:r>
            <a:r>
              <a:rPr lang="tr-TR" sz="1600" dirty="0" smtClean="0"/>
              <a:t>(</a:t>
            </a:r>
            <a:r>
              <a:rPr lang="tr-TR" sz="1600" dirty="0" err="1" smtClean="0"/>
              <a:t>array</a:t>
            </a:r>
            <a:r>
              <a:rPr lang="tr-TR" sz="1600" dirty="0" smtClean="0"/>
              <a:t>[</a:t>
            </a:r>
            <a:r>
              <a:rPr lang="tr-TR" sz="1600" dirty="0" err="1" smtClean="0"/>
              <a:t>middle</a:t>
            </a:r>
            <a:r>
              <a:rPr lang="tr-TR" sz="1600" dirty="0" smtClean="0"/>
              <a:t>] &lt; </a:t>
            </a:r>
            <a:r>
              <a:rPr lang="tr-TR" sz="1600" dirty="0" err="1" smtClean="0"/>
              <a:t>target</a:t>
            </a:r>
            <a:r>
              <a:rPr lang="tr-TR" sz="1600" dirty="0" smtClean="0"/>
              <a:t>)			</a:t>
            </a:r>
          </a:p>
          <a:p>
            <a:pPr>
              <a:buNone/>
            </a:pPr>
            <a:r>
              <a:rPr lang="tr-TR" sz="1600" dirty="0" smtClean="0"/>
              <a:t>	    	      </a:t>
            </a:r>
            <a:r>
              <a:rPr lang="tr-TR" sz="1600" dirty="0" err="1" smtClean="0"/>
              <a:t>bottom</a:t>
            </a:r>
            <a:r>
              <a:rPr lang="tr-TR" sz="1600" dirty="0" smtClean="0"/>
              <a:t> = </a:t>
            </a:r>
            <a:r>
              <a:rPr lang="tr-TR" sz="1600" dirty="0" err="1" smtClean="0"/>
              <a:t>middle</a:t>
            </a:r>
            <a:r>
              <a:rPr lang="tr-TR" sz="1600" dirty="0" smtClean="0"/>
              <a:t> +</a:t>
            </a:r>
            <a:r>
              <a:rPr lang="tr-TR" sz="1600" i="1" dirty="0" smtClean="0"/>
              <a:t> </a:t>
            </a:r>
            <a:r>
              <a:rPr lang="tr-TR" sz="1600" dirty="0" smtClean="0"/>
              <a:t>1</a:t>
            </a:r>
            <a:r>
              <a:rPr lang="tr-TR" sz="1600" b="1" dirty="0" smtClean="0"/>
              <a:t>;		//in </a:t>
            </a:r>
            <a:r>
              <a:rPr lang="tr-TR" sz="1600" b="1" dirty="0" err="1" smtClean="0"/>
              <a:t>upper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half</a:t>
            </a: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		else </a:t>
            </a:r>
            <a:r>
              <a:rPr lang="tr-TR" sz="1600" dirty="0" smtClean="0"/>
              <a:t>top = </a:t>
            </a:r>
            <a:r>
              <a:rPr lang="tr-TR" sz="1600" dirty="0" err="1" smtClean="0"/>
              <a:t>middle</a:t>
            </a:r>
            <a:r>
              <a:rPr lang="tr-TR" sz="1600" b="1" dirty="0" smtClean="0"/>
              <a:t>;			//in </a:t>
            </a:r>
            <a:r>
              <a:rPr lang="tr-TR" sz="1600" b="1" dirty="0" err="1" smtClean="0"/>
              <a:t>lower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half</a:t>
            </a: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	}</a:t>
            </a:r>
          </a:p>
          <a:p>
            <a:pPr>
              <a:buNone/>
            </a:pPr>
            <a:r>
              <a:rPr lang="tr-TR" sz="1600" b="1" dirty="0" smtClean="0"/>
              <a:t>	</a:t>
            </a:r>
            <a:r>
              <a:rPr lang="tr-TR" sz="1600" b="1" dirty="0" err="1" smtClean="0"/>
              <a:t>if</a:t>
            </a:r>
            <a:r>
              <a:rPr lang="tr-TR" sz="1600" b="1" dirty="0" smtClean="0"/>
              <a:t> </a:t>
            </a:r>
            <a:r>
              <a:rPr lang="tr-TR" sz="1600" dirty="0" smtClean="0"/>
              <a:t>(top &lt; </a:t>
            </a:r>
            <a:r>
              <a:rPr lang="tr-TR" sz="1600" dirty="0" err="1" smtClean="0"/>
              <a:t>bottom</a:t>
            </a:r>
            <a:r>
              <a:rPr lang="tr-TR" sz="1600" dirty="0" smtClean="0"/>
              <a:t>) </a:t>
            </a:r>
            <a:r>
              <a:rPr lang="tr-TR" sz="1600" b="1" dirty="0" err="1" smtClean="0"/>
              <a:t>return</a:t>
            </a:r>
            <a:r>
              <a:rPr lang="tr-TR" sz="1600" b="1" dirty="0" smtClean="0"/>
              <a:t> -1;			//Not </a:t>
            </a:r>
            <a:r>
              <a:rPr lang="tr-TR" sz="1600" b="1" dirty="0" err="1" smtClean="0"/>
              <a:t>found</a:t>
            </a: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	else </a:t>
            </a:r>
            <a:r>
              <a:rPr lang="tr-TR" sz="1600" dirty="0" smtClean="0"/>
              <a:t>{ </a:t>
            </a:r>
            <a:r>
              <a:rPr lang="tr-TR" sz="1600" dirty="0" err="1" smtClean="0"/>
              <a:t>position</a:t>
            </a:r>
            <a:r>
              <a:rPr lang="tr-TR" sz="1600" dirty="0" smtClean="0"/>
              <a:t> = </a:t>
            </a:r>
            <a:r>
              <a:rPr lang="tr-TR" sz="1600" dirty="0" err="1" smtClean="0"/>
              <a:t>bottom</a:t>
            </a:r>
            <a:r>
              <a:rPr lang="tr-TR" sz="1600" b="1" dirty="0" smtClean="0"/>
              <a:t>;</a:t>
            </a: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	   </a:t>
            </a:r>
            <a:r>
              <a:rPr lang="tr-TR" sz="1600" b="1" dirty="0" err="1" smtClean="0"/>
              <a:t>if</a:t>
            </a:r>
            <a:r>
              <a:rPr lang="tr-TR" sz="1600" b="1" dirty="0" smtClean="0"/>
              <a:t> </a:t>
            </a:r>
            <a:r>
              <a:rPr lang="tr-TR" sz="1600" dirty="0" smtClean="0"/>
              <a:t>(</a:t>
            </a:r>
            <a:r>
              <a:rPr lang="tr-TR" sz="1600" dirty="0" err="1" smtClean="0"/>
              <a:t>array</a:t>
            </a:r>
            <a:r>
              <a:rPr lang="tr-TR" sz="1600" dirty="0" smtClean="0"/>
              <a:t>[</a:t>
            </a:r>
            <a:r>
              <a:rPr lang="tr-TR" sz="1600" dirty="0" err="1" smtClean="0"/>
              <a:t>position</a:t>
            </a:r>
            <a:r>
              <a:rPr lang="tr-TR" sz="1600" dirty="0" smtClean="0"/>
              <a:t>] = = </a:t>
            </a:r>
            <a:r>
              <a:rPr lang="tr-TR" sz="1600" dirty="0" err="1" smtClean="0"/>
              <a:t>target</a:t>
            </a:r>
            <a:r>
              <a:rPr lang="tr-TR" sz="1600" dirty="0" smtClean="0"/>
              <a:t>) </a:t>
            </a:r>
            <a:r>
              <a:rPr lang="tr-TR" sz="1600" b="1" dirty="0" err="1" smtClean="0"/>
              <a:t>return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position</a:t>
            </a:r>
            <a:r>
              <a:rPr lang="tr-TR" sz="1600" b="1" dirty="0" smtClean="0"/>
              <a:t>;	// </a:t>
            </a:r>
            <a:r>
              <a:rPr lang="tr-TR" sz="1600" b="1" dirty="0" err="1" smtClean="0"/>
              <a:t>Found</a:t>
            </a:r>
            <a:r>
              <a:rPr lang="tr-TR" sz="1600" b="1" dirty="0" smtClean="0"/>
              <a:t>, in </a:t>
            </a:r>
            <a:r>
              <a:rPr lang="tr-TR" sz="1600" b="1" dirty="0" err="1" smtClean="0"/>
              <a:t>position</a:t>
            </a: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	   else </a:t>
            </a:r>
            <a:r>
              <a:rPr lang="tr-TR" sz="1600" b="1" dirty="0" err="1" smtClean="0"/>
              <a:t>return</a:t>
            </a:r>
            <a:r>
              <a:rPr lang="tr-TR" sz="1600" b="1" dirty="0" smtClean="0"/>
              <a:t> -1;				// Not </a:t>
            </a:r>
            <a:r>
              <a:rPr lang="tr-TR" sz="1600" b="1" dirty="0" err="1" smtClean="0"/>
              <a:t>found</a:t>
            </a: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	        </a:t>
            </a:r>
            <a:r>
              <a:rPr lang="tr-TR" sz="1600" dirty="0" smtClean="0"/>
              <a:t>}</a:t>
            </a:r>
          </a:p>
          <a:p>
            <a:pPr>
              <a:buNone/>
            </a:pPr>
            <a:r>
              <a:rPr lang="tr-TR" sz="1600" dirty="0" smtClean="0"/>
              <a:t>}</a:t>
            </a:r>
          </a:p>
          <a:p>
            <a:pPr>
              <a:buNone/>
            </a:pP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1800" dirty="0" smtClean="0"/>
              <a:t>// EŞİTLİĞİ TANIYAN ÜÇ-YOLLU KARŞILAŞTIRMALI BİÇİM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  // Eğer </a:t>
            </a:r>
            <a:r>
              <a:rPr lang="tr-TR" sz="1800" dirty="0" err="1" smtClean="0"/>
              <a:t>bulunrsa</a:t>
            </a:r>
            <a:r>
              <a:rPr lang="tr-TR" sz="1800" dirty="0" smtClean="0"/>
              <a:t> indeks, bulunamaz ise -1 döndürür.</a:t>
            </a:r>
          </a:p>
          <a:p>
            <a:pPr>
              <a:spcBef>
                <a:spcPts val="0"/>
              </a:spcBef>
              <a:buNone/>
            </a:pPr>
            <a:endParaRPr lang="tr-TR" sz="1800" dirty="0" smtClean="0"/>
          </a:p>
          <a:p>
            <a:pPr>
              <a:spcBef>
                <a:spcPts val="0"/>
              </a:spcBef>
              <a:buNone/>
            </a:pPr>
            <a:r>
              <a:rPr lang="tr-TR" sz="1800" dirty="0" err="1" smtClean="0"/>
              <a:t>int</a:t>
            </a:r>
            <a:r>
              <a:rPr lang="tr-TR" sz="1800" dirty="0" smtClean="0"/>
              <a:t> binarySearch2(</a:t>
            </a:r>
            <a:r>
              <a:rPr lang="tr-TR" sz="1800" dirty="0" err="1" smtClean="0"/>
              <a:t>int</a:t>
            </a:r>
            <a:r>
              <a:rPr lang="tr-TR" sz="1800" dirty="0" smtClean="0"/>
              <a:t> </a:t>
            </a:r>
            <a:r>
              <a:rPr lang="tr-TR" sz="1800" dirty="0" err="1" smtClean="0"/>
              <a:t>array</a:t>
            </a:r>
            <a:r>
              <a:rPr lang="tr-TR" sz="1800" dirty="0" smtClean="0"/>
              <a:t>[], </a:t>
            </a:r>
            <a:r>
              <a:rPr lang="tr-TR" sz="1800" dirty="0" err="1" smtClean="0"/>
              <a:t>int</a:t>
            </a:r>
            <a:r>
              <a:rPr lang="tr-TR" sz="1800" dirty="0" smtClean="0"/>
              <a:t> </a:t>
            </a:r>
            <a:r>
              <a:rPr lang="tr-TR" sz="1800" dirty="0" err="1" smtClean="0"/>
              <a:t>numElems</a:t>
            </a:r>
            <a:r>
              <a:rPr lang="tr-TR" sz="1800" dirty="0" smtClean="0"/>
              <a:t>, </a:t>
            </a:r>
            <a:r>
              <a:rPr lang="tr-TR" sz="1800" dirty="0" err="1" smtClean="0"/>
              <a:t>int</a:t>
            </a:r>
            <a:r>
              <a:rPr lang="tr-TR" sz="1800" dirty="0" smtClean="0"/>
              <a:t> </a:t>
            </a:r>
            <a:r>
              <a:rPr lang="tr-TR" sz="1800" dirty="0" err="1" smtClean="0"/>
              <a:t>target</a:t>
            </a:r>
            <a:r>
              <a:rPr lang="tr-TR" sz="1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{ 	</a:t>
            </a:r>
            <a:r>
              <a:rPr lang="tr-TR" sz="1800" dirty="0" err="1" smtClean="0"/>
              <a:t>int</a:t>
            </a:r>
            <a:r>
              <a:rPr lang="tr-TR" sz="1800" dirty="0" smtClean="0"/>
              <a:t> </a:t>
            </a:r>
            <a:r>
              <a:rPr lang="tr-TR" sz="1800" dirty="0" err="1" smtClean="0"/>
              <a:t>bottom</a:t>
            </a:r>
            <a:r>
              <a:rPr lang="tr-TR" sz="1800" dirty="0" smtClean="0"/>
              <a:t>=0,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        top = </a:t>
            </a:r>
            <a:r>
              <a:rPr lang="tr-TR" sz="1800" dirty="0" err="1" smtClean="0"/>
              <a:t>numElems</a:t>
            </a:r>
            <a:r>
              <a:rPr lang="tr-TR" sz="1800" dirty="0" smtClean="0"/>
              <a:t>-1,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       	 </a:t>
            </a:r>
            <a:r>
              <a:rPr lang="tr-TR" sz="1800" dirty="0" err="1" smtClean="0"/>
              <a:t>middle</a:t>
            </a:r>
            <a:r>
              <a:rPr lang="tr-TR" sz="18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	</a:t>
            </a:r>
            <a:r>
              <a:rPr lang="tr-TR" sz="1800" dirty="0" err="1" smtClean="0"/>
              <a:t>bool</a:t>
            </a:r>
            <a:r>
              <a:rPr lang="tr-TR" sz="1800" dirty="0" smtClean="0"/>
              <a:t> </a:t>
            </a:r>
            <a:r>
              <a:rPr lang="tr-TR" sz="1800" dirty="0" err="1" smtClean="0"/>
              <a:t>found</a:t>
            </a:r>
            <a:r>
              <a:rPr lang="tr-TR" sz="1800" dirty="0" smtClean="0"/>
              <a:t> = </a:t>
            </a:r>
            <a:r>
              <a:rPr lang="tr-TR" sz="1800" dirty="0" err="1" smtClean="0"/>
              <a:t>false</a:t>
            </a:r>
            <a:r>
              <a:rPr lang="tr-TR" sz="18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       </a:t>
            </a:r>
            <a:r>
              <a:rPr lang="tr-TR" sz="1800" dirty="0" err="1" smtClean="0"/>
              <a:t>while</a:t>
            </a:r>
            <a:r>
              <a:rPr lang="tr-TR" sz="1800" dirty="0" smtClean="0"/>
              <a:t> (!</a:t>
            </a:r>
            <a:r>
              <a:rPr lang="tr-TR" sz="1800" dirty="0" err="1" smtClean="0"/>
              <a:t>found</a:t>
            </a:r>
            <a:r>
              <a:rPr lang="tr-TR" sz="1800" dirty="0" smtClean="0"/>
              <a:t> &amp;&amp; </a:t>
            </a:r>
            <a:r>
              <a:rPr lang="tr-TR" sz="1800" dirty="0" err="1" smtClean="0"/>
              <a:t>bottom</a:t>
            </a:r>
            <a:r>
              <a:rPr lang="tr-TR" sz="1800" dirty="0" smtClean="0"/>
              <a:t> &lt;= top) {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	    </a:t>
            </a:r>
            <a:r>
              <a:rPr lang="tr-TR" sz="1800" dirty="0" err="1" smtClean="0"/>
              <a:t>middle</a:t>
            </a:r>
            <a:r>
              <a:rPr lang="tr-TR" sz="1800" dirty="0" smtClean="0"/>
              <a:t> = (</a:t>
            </a:r>
            <a:r>
              <a:rPr lang="tr-TR" sz="1800" dirty="0" err="1" smtClean="0"/>
              <a:t>bottom</a:t>
            </a:r>
            <a:r>
              <a:rPr lang="tr-TR" sz="1800" dirty="0" smtClean="0"/>
              <a:t> +</a:t>
            </a:r>
            <a:r>
              <a:rPr lang="tr-TR" sz="1800" i="1" dirty="0" smtClean="0"/>
              <a:t> </a:t>
            </a:r>
            <a:r>
              <a:rPr lang="tr-TR" sz="1800" dirty="0" smtClean="0"/>
              <a:t>top)/2;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	   </a:t>
            </a:r>
            <a:r>
              <a:rPr lang="tr-TR" sz="1800" dirty="0" err="1" smtClean="0"/>
              <a:t>if</a:t>
            </a:r>
            <a:r>
              <a:rPr lang="tr-TR" sz="1800" dirty="0" smtClean="0"/>
              <a:t> (</a:t>
            </a:r>
            <a:r>
              <a:rPr lang="tr-TR" sz="1800" dirty="0" err="1" smtClean="0"/>
              <a:t>array</a:t>
            </a:r>
            <a:r>
              <a:rPr lang="tr-TR" sz="1800" dirty="0" smtClean="0"/>
              <a:t>[</a:t>
            </a:r>
            <a:r>
              <a:rPr lang="tr-TR" sz="1800" dirty="0" err="1" smtClean="0"/>
              <a:t>middle</a:t>
            </a:r>
            <a:r>
              <a:rPr lang="tr-TR" sz="1800" dirty="0" smtClean="0"/>
              <a:t>] == </a:t>
            </a:r>
            <a:r>
              <a:rPr lang="tr-TR" sz="1800" dirty="0" err="1" smtClean="0"/>
              <a:t>target</a:t>
            </a:r>
            <a:r>
              <a:rPr lang="tr-TR" sz="1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                     </a:t>
            </a:r>
            <a:r>
              <a:rPr lang="tr-TR" sz="1800" dirty="0" err="1" smtClean="0"/>
              <a:t>found</a:t>
            </a:r>
            <a:r>
              <a:rPr lang="tr-TR" sz="1800" dirty="0" smtClean="0"/>
              <a:t> </a:t>
            </a:r>
            <a:r>
              <a:rPr lang="tr-TR" sz="1800" dirty="0" err="1" smtClean="0"/>
              <a:t>true</a:t>
            </a:r>
            <a:r>
              <a:rPr lang="tr-TR" sz="18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          else </a:t>
            </a:r>
            <a:r>
              <a:rPr lang="tr-TR" sz="1800" dirty="0" err="1" smtClean="0"/>
              <a:t>if</a:t>
            </a:r>
            <a:r>
              <a:rPr lang="tr-TR" sz="1800" dirty="0" smtClean="0"/>
              <a:t> (</a:t>
            </a:r>
            <a:r>
              <a:rPr lang="tr-TR" sz="1800" dirty="0" err="1" smtClean="0"/>
              <a:t>array</a:t>
            </a:r>
            <a:r>
              <a:rPr lang="tr-TR" sz="1800" dirty="0" smtClean="0"/>
              <a:t>[</a:t>
            </a:r>
            <a:r>
              <a:rPr lang="tr-TR" sz="1800" dirty="0" err="1" smtClean="0"/>
              <a:t>middle</a:t>
            </a:r>
            <a:r>
              <a:rPr lang="tr-TR" sz="1800" dirty="0" smtClean="0"/>
              <a:t>] &lt; </a:t>
            </a:r>
            <a:r>
              <a:rPr lang="tr-TR" sz="1800" dirty="0" err="1" smtClean="0"/>
              <a:t>target</a:t>
            </a:r>
            <a:endParaRPr lang="tr-TR" sz="1800" dirty="0" smtClean="0"/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                   </a:t>
            </a:r>
            <a:r>
              <a:rPr lang="tr-TR" sz="1800" dirty="0" err="1" smtClean="0"/>
              <a:t>bottom</a:t>
            </a:r>
            <a:r>
              <a:rPr lang="tr-TR" sz="1800" dirty="0" smtClean="0"/>
              <a:t> = </a:t>
            </a:r>
            <a:r>
              <a:rPr lang="tr-TR" sz="1800" dirty="0" err="1" smtClean="0"/>
              <a:t>middle</a:t>
            </a:r>
            <a:r>
              <a:rPr lang="tr-TR" sz="1800" dirty="0" smtClean="0"/>
              <a:t> +1;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                  else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 	          top = </a:t>
            </a:r>
            <a:r>
              <a:rPr lang="tr-TR" sz="1800" dirty="0" err="1" smtClean="0"/>
              <a:t>middle</a:t>
            </a:r>
            <a:r>
              <a:rPr lang="tr-TR" sz="1800" dirty="0" smtClean="0"/>
              <a:t> -1;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	</a:t>
            </a:r>
            <a:r>
              <a:rPr lang="tr-TR" sz="1800" dirty="0" err="1" smtClean="0"/>
              <a:t>if</a:t>
            </a:r>
            <a:r>
              <a:rPr lang="tr-TR" sz="1800" dirty="0" smtClean="0"/>
              <a:t> (</a:t>
            </a:r>
            <a:r>
              <a:rPr lang="tr-TR" sz="1800" dirty="0" err="1" smtClean="0"/>
              <a:t>found</a:t>
            </a:r>
            <a:r>
              <a:rPr lang="tr-TR" sz="1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            </a:t>
            </a:r>
            <a:r>
              <a:rPr lang="tr-TR" sz="1800" dirty="0" err="1" smtClean="0"/>
              <a:t>return</a:t>
            </a:r>
            <a:r>
              <a:rPr lang="tr-TR" sz="1800" dirty="0" smtClean="0"/>
              <a:t> </a:t>
            </a:r>
            <a:r>
              <a:rPr lang="tr-TR" sz="1800" smtClean="0"/>
              <a:t>middle</a:t>
            </a:r>
            <a:endParaRPr lang="tr-TR" sz="1800" dirty="0" smtClean="0"/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	else</a:t>
            </a:r>
          </a:p>
          <a:p>
            <a:pPr>
              <a:spcBef>
                <a:spcPts val="0"/>
              </a:spcBef>
              <a:buNone/>
            </a:pPr>
            <a:r>
              <a:rPr lang="tr-TR" sz="1800" dirty="0" smtClean="0"/>
              <a:t>	</a:t>
            </a:r>
            <a:r>
              <a:rPr lang="tr-TR" sz="1800" dirty="0" err="1" smtClean="0"/>
              <a:t>return</a:t>
            </a:r>
            <a:r>
              <a:rPr lang="tr-TR" sz="1800" dirty="0" smtClean="0"/>
              <a:t> -1;</a:t>
            </a:r>
          </a:p>
          <a:p>
            <a:pPr>
              <a:buNone/>
            </a:pPr>
            <a:endParaRPr lang="tr-T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sz="2900" dirty="0" smtClean="0"/>
              <a:t>// EŞİTLİĞİ TANIYAN ÜÇ-YOLLU KARŞILAŞTIRMALI ÖZYİNELEMELİ BİÇİM</a:t>
            </a:r>
          </a:p>
          <a:p>
            <a:pPr>
              <a:spcBef>
                <a:spcPts val="0"/>
              </a:spcBef>
              <a:buNone/>
            </a:pPr>
            <a:r>
              <a:rPr lang="tr-TR" sz="2900" dirty="0" smtClean="0"/>
              <a:t> </a:t>
            </a:r>
            <a:r>
              <a:rPr lang="tr-TR" sz="2400" dirty="0" smtClean="0"/>
              <a:t>  // Eğer </a:t>
            </a:r>
            <a:r>
              <a:rPr lang="tr-TR" sz="2400" dirty="0" err="1" smtClean="0"/>
              <a:t>bulunrsa</a:t>
            </a:r>
            <a:r>
              <a:rPr lang="tr-TR" sz="2400" dirty="0" smtClean="0"/>
              <a:t> indeks, bulunamaz ise -1 döndürür.</a:t>
            </a:r>
          </a:p>
          <a:p>
            <a:pPr>
              <a:buNone/>
            </a:pPr>
            <a:r>
              <a:rPr lang="tr-TR" sz="2900" dirty="0" err="1" smtClean="0"/>
              <a:t>int</a:t>
            </a:r>
            <a:r>
              <a:rPr lang="tr-TR" sz="2900" dirty="0" smtClean="0"/>
              <a:t> binarySearch3(</a:t>
            </a:r>
            <a:r>
              <a:rPr lang="tr-TR" sz="2900" dirty="0" err="1" smtClean="0"/>
              <a:t>int</a:t>
            </a:r>
            <a:r>
              <a:rPr lang="tr-TR" sz="2900" dirty="0" smtClean="0"/>
              <a:t> </a:t>
            </a:r>
            <a:r>
              <a:rPr lang="tr-TR" sz="2900" dirty="0" err="1" smtClean="0"/>
              <a:t>intArray</a:t>
            </a:r>
            <a:r>
              <a:rPr lang="tr-TR" sz="2900" dirty="0" smtClean="0"/>
              <a:t>[], </a:t>
            </a:r>
            <a:r>
              <a:rPr lang="tr-TR" sz="2900" dirty="0" err="1" smtClean="0"/>
              <a:t>int</a:t>
            </a:r>
            <a:r>
              <a:rPr lang="tr-TR" sz="2900" dirty="0" smtClean="0"/>
              <a:t> </a:t>
            </a:r>
            <a:r>
              <a:rPr lang="tr-TR" sz="2900" dirty="0" err="1" smtClean="0"/>
              <a:t>bottom</a:t>
            </a:r>
            <a:r>
              <a:rPr lang="tr-TR" sz="2900" dirty="0" smtClean="0"/>
              <a:t>, </a:t>
            </a:r>
            <a:r>
              <a:rPr lang="tr-TR" sz="2900" dirty="0" err="1" smtClean="0"/>
              <a:t>int</a:t>
            </a:r>
            <a:r>
              <a:rPr lang="tr-TR" sz="2900" dirty="0" smtClean="0"/>
              <a:t> top,</a:t>
            </a:r>
            <a:r>
              <a:rPr lang="tr-TR" sz="2900" dirty="0" err="1" smtClean="0"/>
              <a:t>int</a:t>
            </a:r>
            <a:r>
              <a:rPr lang="tr-TR" sz="2900" dirty="0" smtClean="0"/>
              <a:t> </a:t>
            </a:r>
            <a:r>
              <a:rPr lang="tr-TR" sz="2900" dirty="0" err="1" smtClean="0"/>
              <a:t>target</a:t>
            </a:r>
            <a:r>
              <a:rPr lang="tr-TR" sz="2900" dirty="0" smtClean="0"/>
              <a:t>)</a:t>
            </a:r>
          </a:p>
          <a:p>
            <a:pPr>
              <a:buNone/>
            </a:pPr>
            <a:r>
              <a:rPr lang="tr-TR" sz="2900" dirty="0" smtClean="0"/>
              <a:t>{ 	</a:t>
            </a:r>
            <a:r>
              <a:rPr lang="tr-TR" sz="2900" dirty="0" err="1" smtClean="0"/>
              <a:t>int</a:t>
            </a:r>
            <a:r>
              <a:rPr lang="tr-TR" sz="2900" dirty="0" smtClean="0"/>
              <a:t> </a:t>
            </a:r>
            <a:r>
              <a:rPr lang="tr-TR" sz="2900" dirty="0" err="1" smtClean="0"/>
              <a:t>middle</a:t>
            </a:r>
            <a:r>
              <a:rPr lang="tr-TR" sz="2900" dirty="0" smtClean="0"/>
              <a:t>;</a:t>
            </a:r>
          </a:p>
          <a:p>
            <a:pPr>
              <a:buNone/>
            </a:pPr>
            <a:endParaRPr lang="tr-TR" sz="2900" dirty="0" smtClean="0"/>
          </a:p>
          <a:p>
            <a:pPr>
              <a:buNone/>
            </a:pPr>
            <a:r>
              <a:rPr lang="tr-TR" sz="2900" dirty="0" smtClean="0"/>
              <a:t>	</a:t>
            </a:r>
            <a:r>
              <a:rPr lang="tr-TR" sz="2900" dirty="0" err="1" smtClean="0"/>
              <a:t>if</a:t>
            </a:r>
            <a:r>
              <a:rPr lang="tr-TR" sz="2900" dirty="0" smtClean="0"/>
              <a:t> (</a:t>
            </a:r>
            <a:r>
              <a:rPr lang="tr-TR" sz="2900" dirty="0" err="1" smtClean="0"/>
              <a:t>bottom</a:t>
            </a:r>
            <a:r>
              <a:rPr lang="tr-TR" sz="2900" dirty="0" smtClean="0"/>
              <a:t> &lt; top){</a:t>
            </a:r>
          </a:p>
          <a:p>
            <a:pPr>
              <a:buNone/>
            </a:pPr>
            <a:r>
              <a:rPr lang="tr-TR" sz="2900" dirty="0" smtClean="0"/>
              <a:t>	   </a:t>
            </a:r>
            <a:r>
              <a:rPr lang="tr-TR" sz="2900" dirty="0" err="1" smtClean="0"/>
              <a:t>mid</a:t>
            </a:r>
            <a:r>
              <a:rPr lang="tr-TR" sz="2900" dirty="0" smtClean="0"/>
              <a:t> = (</a:t>
            </a:r>
            <a:r>
              <a:rPr lang="tr-TR" sz="2900" dirty="0" err="1" smtClean="0"/>
              <a:t>bottom</a:t>
            </a:r>
            <a:r>
              <a:rPr lang="tr-TR" sz="2900" dirty="0" smtClean="0"/>
              <a:t> +</a:t>
            </a:r>
            <a:r>
              <a:rPr lang="tr-TR" sz="2900" i="1" dirty="0" smtClean="0"/>
              <a:t> </a:t>
            </a:r>
            <a:r>
              <a:rPr lang="tr-TR" sz="2900" dirty="0" smtClean="0"/>
              <a:t>top)/2;</a:t>
            </a:r>
          </a:p>
          <a:p>
            <a:pPr>
              <a:buNone/>
            </a:pPr>
            <a:r>
              <a:rPr lang="tr-TR" sz="2900" dirty="0" smtClean="0"/>
              <a:t>	   </a:t>
            </a:r>
            <a:r>
              <a:rPr lang="tr-TR" sz="2900" dirty="0" err="1" smtClean="0"/>
              <a:t>if</a:t>
            </a:r>
            <a:r>
              <a:rPr lang="tr-TR" sz="2900" dirty="0" smtClean="0"/>
              <a:t> (</a:t>
            </a:r>
            <a:r>
              <a:rPr lang="tr-TR" sz="2900" dirty="0" err="1" smtClean="0"/>
              <a:t>intArray</a:t>
            </a:r>
            <a:r>
              <a:rPr lang="tr-TR" sz="2900" dirty="0" smtClean="0"/>
              <a:t>[</a:t>
            </a:r>
            <a:r>
              <a:rPr lang="tr-TR" sz="2900" dirty="0" err="1" smtClean="0"/>
              <a:t>middle</a:t>
            </a:r>
            <a:r>
              <a:rPr lang="tr-TR" sz="2900" dirty="0" smtClean="0"/>
              <a:t>] == </a:t>
            </a:r>
            <a:r>
              <a:rPr lang="tr-TR" sz="2900" dirty="0" err="1" smtClean="0"/>
              <a:t>target</a:t>
            </a:r>
            <a:r>
              <a:rPr lang="tr-TR" sz="2900" dirty="0" smtClean="0"/>
              <a:t>){</a:t>
            </a:r>
          </a:p>
          <a:p>
            <a:pPr>
              <a:buNone/>
            </a:pPr>
            <a:r>
              <a:rPr lang="tr-TR" sz="2900" dirty="0" smtClean="0"/>
              <a:t>		</a:t>
            </a:r>
            <a:r>
              <a:rPr lang="tr-TR" sz="2900" dirty="0" err="1" smtClean="0"/>
              <a:t>return</a:t>
            </a:r>
            <a:r>
              <a:rPr lang="tr-TR" sz="2900" dirty="0" smtClean="0"/>
              <a:t> </a:t>
            </a:r>
            <a:r>
              <a:rPr lang="tr-TR" sz="2900" dirty="0" err="1" smtClean="0"/>
              <a:t>middle</a:t>
            </a:r>
            <a:r>
              <a:rPr lang="tr-TR" sz="2900" dirty="0" smtClean="0"/>
              <a:t>;</a:t>
            </a:r>
          </a:p>
          <a:p>
            <a:pPr>
              <a:buNone/>
            </a:pPr>
            <a:r>
              <a:rPr lang="tr-TR" sz="2900" dirty="0" smtClean="0"/>
              <a:t>	    }</a:t>
            </a:r>
          </a:p>
          <a:p>
            <a:pPr>
              <a:buNone/>
            </a:pPr>
            <a:r>
              <a:rPr lang="tr-TR" sz="2900" dirty="0" smtClean="0"/>
              <a:t>         else </a:t>
            </a:r>
            <a:r>
              <a:rPr lang="tr-TR" sz="2900" dirty="0" err="1" smtClean="0"/>
              <a:t>if</a:t>
            </a:r>
            <a:r>
              <a:rPr lang="tr-TR" sz="2900" dirty="0" smtClean="0"/>
              <a:t> (</a:t>
            </a:r>
            <a:r>
              <a:rPr lang="tr-TR" sz="2900" dirty="0" err="1" smtClean="0"/>
              <a:t>intArray</a:t>
            </a:r>
            <a:r>
              <a:rPr lang="tr-TR" sz="2900" dirty="0" smtClean="0"/>
              <a:t>[</a:t>
            </a:r>
            <a:r>
              <a:rPr lang="tr-TR" sz="2900" dirty="0" err="1" smtClean="0"/>
              <a:t>middle</a:t>
            </a:r>
            <a:r>
              <a:rPr lang="tr-TR" sz="2900" dirty="0" smtClean="0"/>
              <a:t>] &lt; </a:t>
            </a:r>
            <a:r>
              <a:rPr lang="tr-TR" sz="2900" dirty="0" err="1" smtClean="0"/>
              <a:t>target</a:t>
            </a:r>
            <a:r>
              <a:rPr lang="tr-TR" sz="2900" dirty="0" smtClean="0"/>
              <a:t>)</a:t>
            </a:r>
          </a:p>
          <a:p>
            <a:pPr>
              <a:buNone/>
            </a:pPr>
            <a:r>
              <a:rPr lang="tr-TR" sz="2900" dirty="0" smtClean="0"/>
              <a:t>		</a:t>
            </a:r>
            <a:r>
              <a:rPr lang="tr-TR" sz="2900" dirty="0" err="1" smtClean="0"/>
              <a:t>return</a:t>
            </a:r>
            <a:r>
              <a:rPr lang="tr-TR" sz="2900" dirty="0" smtClean="0"/>
              <a:t> binarySearch3(</a:t>
            </a:r>
            <a:r>
              <a:rPr lang="tr-TR" sz="2900" dirty="0" err="1" smtClean="0"/>
              <a:t>intArray</a:t>
            </a:r>
            <a:r>
              <a:rPr lang="tr-TR" sz="2900" dirty="0" smtClean="0"/>
              <a:t>[], </a:t>
            </a:r>
            <a:r>
              <a:rPr lang="tr-TR" sz="2900" dirty="0" err="1" smtClean="0"/>
              <a:t>middle</a:t>
            </a:r>
            <a:r>
              <a:rPr lang="tr-TR" sz="2900" dirty="0" smtClean="0"/>
              <a:t>+1, top, </a:t>
            </a:r>
            <a:r>
              <a:rPr lang="tr-TR" sz="2900" dirty="0" err="1" smtClean="0"/>
              <a:t>target</a:t>
            </a:r>
            <a:r>
              <a:rPr lang="tr-TR" sz="2900" dirty="0" smtClean="0"/>
              <a:t>);</a:t>
            </a:r>
          </a:p>
          <a:p>
            <a:pPr>
              <a:buNone/>
            </a:pPr>
            <a:r>
              <a:rPr lang="tr-TR" sz="2900" dirty="0" smtClean="0"/>
              <a:t>	else	</a:t>
            </a:r>
            <a:r>
              <a:rPr lang="tr-TR" sz="2900" dirty="0" err="1" smtClean="0"/>
              <a:t>return</a:t>
            </a:r>
            <a:r>
              <a:rPr lang="tr-TR" sz="2900" dirty="0" smtClean="0"/>
              <a:t> binarySearch3(</a:t>
            </a:r>
            <a:r>
              <a:rPr lang="tr-TR" sz="2900" dirty="0" err="1" smtClean="0"/>
              <a:t>intArray</a:t>
            </a:r>
            <a:r>
              <a:rPr lang="tr-TR" sz="2900" dirty="0" smtClean="0"/>
              <a:t>[], </a:t>
            </a:r>
            <a:r>
              <a:rPr lang="tr-TR" sz="2900" dirty="0" err="1" smtClean="0"/>
              <a:t>bottom</a:t>
            </a:r>
            <a:r>
              <a:rPr lang="tr-TR" sz="2900" dirty="0" smtClean="0"/>
              <a:t>, </a:t>
            </a:r>
            <a:r>
              <a:rPr lang="tr-TR" sz="2900" dirty="0" err="1" smtClean="0"/>
              <a:t>middle</a:t>
            </a:r>
            <a:r>
              <a:rPr lang="tr-TR" sz="2900" dirty="0" smtClean="0"/>
              <a:t>-1, </a:t>
            </a:r>
            <a:r>
              <a:rPr lang="tr-TR" sz="2900" dirty="0" err="1" smtClean="0"/>
              <a:t>target</a:t>
            </a:r>
            <a:r>
              <a:rPr lang="tr-TR" sz="2900" dirty="0" smtClean="0"/>
              <a:t>);</a:t>
            </a:r>
          </a:p>
          <a:p>
            <a:pPr>
              <a:buNone/>
            </a:pPr>
            <a:r>
              <a:rPr lang="tr-TR" sz="2900" dirty="0" smtClean="0"/>
              <a:t>		}</a:t>
            </a:r>
          </a:p>
          <a:p>
            <a:pPr>
              <a:buNone/>
            </a:pPr>
            <a:r>
              <a:rPr lang="tr-TR" sz="2900" dirty="0" smtClean="0"/>
              <a:t>	else </a:t>
            </a:r>
            <a:r>
              <a:rPr lang="tr-TR" sz="2900" dirty="0" err="1" smtClean="0"/>
              <a:t>return</a:t>
            </a:r>
            <a:r>
              <a:rPr lang="tr-TR" sz="2900" dirty="0" smtClean="0"/>
              <a:t> -1;</a:t>
            </a:r>
          </a:p>
          <a:p>
            <a:pPr>
              <a:buNone/>
            </a:pPr>
            <a:r>
              <a:rPr lang="tr-TR" sz="2900" dirty="0" smtClean="0"/>
              <a:t>}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Ardışıl</a:t>
            </a:r>
            <a:r>
              <a:rPr lang="tr-TR" dirty="0" smtClean="0"/>
              <a:t> Arama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6742112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Başarılı </a:t>
            </a:r>
            <a:r>
              <a:rPr lang="tr-TR" dirty="0" err="1" smtClean="0"/>
              <a:t>Ardışıl</a:t>
            </a:r>
            <a:r>
              <a:rPr lang="tr-TR" dirty="0" smtClean="0"/>
              <a:t> Arama</a:t>
            </a:r>
            <a:endParaRPr lang="tr-TR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4356"/>
            <a:ext cx="5951537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Başarısız </a:t>
            </a:r>
            <a:r>
              <a:rPr lang="tr-TR" dirty="0" err="1" smtClean="0"/>
              <a:t>Ardışıl</a:t>
            </a:r>
            <a:r>
              <a:rPr lang="tr-TR" dirty="0" smtClean="0"/>
              <a:t> Arama</a:t>
            </a:r>
            <a:endParaRPr lang="tr-TR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923946"/>
            <a:ext cx="5392737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tr-TR" dirty="0" smtClean="0"/>
              <a:t>En iyi durum</a:t>
            </a:r>
            <a:r>
              <a:rPr lang="en-US" dirty="0" smtClean="0"/>
              <a:t>:  1 </a:t>
            </a:r>
            <a:r>
              <a:rPr lang="tr-TR" dirty="0" smtClean="0"/>
              <a:t>Karşılaştırma</a:t>
            </a:r>
            <a:r>
              <a:rPr lang="en-US" dirty="0" smtClean="0"/>
              <a:t>.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tr-TR" dirty="0" smtClean="0"/>
              <a:t>En Kötü durum</a:t>
            </a:r>
            <a:r>
              <a:rPr lang="en-US" dirty="0" smtClean="0"/>
              <a:t>:  </a:t>
            </a:r>
            <a:r>
              <a:rPr lang="tr-TR" dirty="0" smtClean="0"/>
              <a:t>N karşılaştırma</a:t>
            </a:r>
            <a:r>
              <a:rPr lang="en-US" dirty="0" smtClean="0"/>
              <a:t>.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tr-TR" dirty="0" smtClean="0"/>
              <a:t>Ortalama durum</a:t>
            </a:r>
            <a:r>
              <a:rPr lang="en-US" dirty="0" smtClean="0"/>
              <a:t>:  </a:t>
            </a:r>
            <a:endParaRPr lang="tr-TR" dirty="0" smtClean="0"/>
          </a:p>
          <a:p>
            <a:pPr lvl="2"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dirty="0" smtClean="0"/>
              <a:t>(1 + 2 + … + </a:t>
            </a:r>
            <a:r>
              <a:rPr lang="tr-TR" dirty="0" smtClean="0"/>
              <a:t>N</a:t>
            </a:r>
            <a:r>
              <a:rPr lang="en-US" dirty="0" smtClean="0"/>
              <a:t>)/</a:t>
            </a:r>
            <a:r>
              <a:rPr lang="tr-TR" dirty="0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=(</a:t>
            </a:r>
            <a:r>
              <a:rPr lang="tr-TR" dirty="0" err="1" smtClean="0"/>
              <a:t>Nx</a:t>
            </a:r>
            <a:r>
              <a:rPr lang="tr-TR" dirty="0" smtClean="0"/>
              <a:t>(N+1)/2)/N=(N+1)/2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1000100" y="1643050"/>
            <a:ext cx="585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565150" algn="l"/>
              </a:tabLst>
            </a:pPr>
            <a:r>
              <a:rPr lang="en-US" sz="2000" dirty="0" smtClean="0">
                <a:latin typeface="Courier New" pitchFamily="49" charset="0"/>
              </a:rPr>
              <a:t>public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search(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tr-TR" sz="2000" dirty="0" err="1" smtClean="0">
                <a:latin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[] x,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target) {</a:t>
            </a:r>
          </a:p>
          <a:p>
            <a:pPr>
              <a:buNone/>
              <a:tabLst>
                <a:tab pos="56515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pos = 0;</a:t>
            </a:r>
          </a:p>
          <a:p>
            <a:pPr>
              <a:buNone/>
              <a:tabLst>
                <a:tab pos="565150" algn="l"/>
              </a:tabLst>
            </a:pPr>
            <a:r>
              <a:rPr lang="en-US" sz="2000" dirty="0" smtClean="0">
                <a:latin typeface="Courier New" pitchFamily="49" charset="0"/>
              </a:rPr>
              <a:t>	while ( pos &lt; </a:t>
            </a:r>
            <a:r>
              <a:rPr lang="tr-TR" sz="2000" dirty="0" err="1" smtClean="0">
                <a:latin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</a:rPr>
              <a:t> &amp;&amp; x[pos] != target)</a:t>
            </a:r>
          </a:p>
          <a:p>
            <a:pPr>
              <a:buNone/>
              <a:tabLst>
                <a:tab pos="565150" algn="l"/>
              </a:tabLst>
            </a:pPr>
            <a:r>
              <a:rPr lang="en-US" sz="2000" dirty="0" smtClean="0">
                <a:latin typeface="Courier New" pitchFamily="49" charset="0"/>
              </a:rPr>
              <a:t>		pos++;</a:t>
            </a:r>
          </a:p>
          <a:p>
            <a:pPr>
              <a:buNone/>
              <a:tabLst>
                <a:tab pos="565150" algn="l"/>
              </a:tabLst>
            </a:pPr>
            <a:r>
              <a:rPr lang="en-US" sz="2000" dirty="0" smtClean="0">
                <a:latin typeface="Courier New" pitchFamily="49" charset="0"/>
              </a:rPr>
              <a:t>	if ( x[pos] == target)</a:t>
            </a:r>
          </a:p>
          <a:p>
            <a:pPr>
              <a:buNone/>
              <a:tabLst>
                <a:tab pos="565150" algn="l"/>
              </a:tabLst>
            </a:pPr>
            <a:r>
              <a:rPr lang="en-US" sz="2000" dirty="0" smtClean="0">
                <a:latin typeface="Courier New" pitchFamily="49" charset="0"/>
              </a:rPr>
              <a:t>		return pos;		// found at pos</a:t>
            </a:r>
          </a:p>
          <a:p>
            <a:pPr>
              <a:buNone/>
              <a:tabLst>
                <a:tab pos="565150" algn="l"/>
              </a:tabLst>
            </a:pPr>
            <a:r>
              <a:rPr lang="en-US" sz="2000" dirty="0" smtClean="0">
                <a:latin typeface="Courier New" pitchFamily="49" charset="0"/>
              </a:rPr>
              <a:t>	else</a:t>
            </a:r>
          </a:p>
          <a:p>
            <a:pPr>
              <a:buNone/>
              <a:tabLst>
                <a:tab pos="565150" algn="l"/>
              </a:tabLst>
            </a:pPr>
            <a:r>
              <a:rPr lang="en-US" sz="2000" dirty="0" smtClean="0">
                <a:latin typeface="Courier New" pitchFamily="49" charset="0"/>
              </a:rPr>
              <a:t>		return –1;		// not found</a:t>
            </a:r>
          </a:p>
          <a:p>
            <a:pPr>
              <a:buNone/>
              <a:tabLst>
                <a:tab pos="565150" algn="l"/>
              </a:tabLst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Bağlı Liste için </a:t>
            </a:r>
            <a:r>
              <a:rPr lang="tr-TR" dirty="0" err="1" smtClean="0"/>
              <a:t>Ardışıl</a:t>
            </a:r>
            <a:r>
              <a:rPr lang="tr-TR" dirty="0" smtClean="0"/>
              <a:t> Arama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005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400" dirty="0" smtClean="0">
                <a:latin typeface="Times New Roman" pitchFamily="18" charset="0"/>
              </a:rPr>
              <a:t>Düğüm yapısı;</a:t>
            </a:r>
            <a:r>
              <a:rPr lang="en-US" sz="2400" dirty="0" smtClean="0">
                <a:latin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</a:rPr>
            </a:br>
            <a:r>
              <a:rPr lang="tr-TR" sz="2400" dirty="0" err="1" smtClean="0">
                <a:latin typeface="Times New Roman" pitchFamily="18" charset="0"/>
              </a:rPr>
              <a:t>class</a:t>
            </a:r>
            <a:r>
              <a:rPr lang="tr-TR" sz="2400" dirty="0" smtClean="0">
                <a:latin typeface="Times New Roman" pitchFamily="18" charset="0"/>
              </a:rPr>
              <a:t> </a:t>
            </a:r>
            <a:r>
              <a:rPr lang="tr-TR" sz="2400" dirty="0" err="1" smtClean="0">
                <a:latin typeface="Times New Roman" pitchFamily="18" charset="0"/>
              </a:rPr>
              <a:t>Node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</a:rPr>
              <a:t>{</a:t>
            </a:r>
          </a:p>
          <a:p>
            <a:pPr lvl="3">
              <a:buNone/>
            </a:pPr>
            <a:r>
              <a:rPr lang="tr-TR" dirty="0" err="1" smtClean="0">
                <a:latin typeface="Times New Roman" pitchFamily="18" charset="0"/>
              </a:rPr>
              <a:t>int</a:t>
            </a:r>
            <a:r>
              <a:rPr lang="tr-TR" dirty="0" smtClean="0">
                <a:latin typeface="Times New Roman" pitchFamily="18" charset="0"/>
              </a:rPr>
              <a:t> element;</a:t>
            </a:r>
          </a:p>
          <a:p>
            <a:pPr lvl="3">
              <a:buNone/>
            </a:pPr>
            <a:r>
              <a:rPr lang="tr-TR" dirty="0" err="1" smtClean="0">
                <a:latin typeface="Times New Roman" pitchFamily="18" charset="0"/>
              </a:rPr>
              <a:t>Node</a:t>
            </a:r>
            <a:r>
              <a:rPr lang="tr-TR" dirty="0" smtClean="0">
                <a:latin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</a:rPr>
              <a:t>next</a:t>
            </a:r>
            <a:r>
              <a:rPr lang="tr-TR" dirty="0" smtClean="0">
                <a:latin typeface="Times New Roman" pitchFamily="18" charset="0"/>
              </a:rPr>
              <a:t>;</a:t>
            </a:r>
          </a:p>
          <a:p>
            <a:pPr lvl="3">
              <a:buNone/>
            </a:pPr>
            <a:r>
              <a:rPr lang="tr-TR" dirty="0" smtClean="0">
                <a:latin typeface="Times New Roman" pitchFamily="18" charset="0"/>
              </a:rPr>
              <a:t>};</a:t>
            </a:r>
          </a:p>
          <a:p>
            <a:pPr>
              <a:buNone/>
            </a:pPr>
            <a:r>
              <a:rPr lang="tr-TR" sz="2400" dirty="0" smtClean="0">
                <a:latin typeface="Times New Roman" pitchFamily="18" charset="0"/>
              </a:rPr>
              <a:t>Liste başı;</a:t>
            </a:r>
          </a:p>
          <a:p>
            <a:pPr>
              <a:buNone/>
            </a:pPr>
            <a:r>
              <a:rPr lang="tr-TR" sz="2400" dirty="0" err="1" smtClean="0">
                <a:latin typeface="Times New Roman" pitchFamily="18" charset="0"/>
              </a:rPr>
              <a:t>Node</a:t>
            </a:r>
            <a:r>
              <a:rPr lang="tr-TR" sz="2400" dirty="0" smtClean="0">
                <a:latin typeface="Times New Roman" pitchFamily="18" charset="0"/>
              </a:rPr>
              <a:t> </a:t>
            </a:r>
            <a:r>
              <a:rPr lang="tr-TR" sz="2400" dirty="0" err="1" smtClean="0">
                <a:latin typeface="Times New Roman" pitchFamily="18" charset="0"/>
              </a:rPr>
              <a:t>firsNode</a:t>
            </a:r>
            <a:r>
              <a:rPr lang="tr-TR" sz="2400" dirty="0" smtClean="0">
                <a:latin typeface="Times New Roman" pitchFamily="18" charset="0"/>
              </a:rPr>
              <a:t>;</a:t>
            </a:r>
          </a:p>
          <a:p>
            <a:pPr lvl="2"/>
            <a:endParaRPr lang="tr-TR" b="1" dirty="0" smtClean="0">
              <a:latin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886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Bağlı Liste için </a:t>
            </a:r>
            <a:r>
              <a:rPr lang="tr-TR" dirty="0" err="1" smtClean="0"/>
              <a:t>Ardışıl</a:t>
            </a:r>
            <a:r>
              <a:rPr lang="tr-TR" dirty="0" smtClean="0"/>
              <a:t> Arama</a:t>
            </a:r>
            <a:endParaRPr lang="tr-TR" dirty="0"/>
          </a:p>
        </p:txBody>
      </p:sp>
      <p:sp>
        <p:nvSpPr>
          <p:cNvPr id="4" name="2 İçerik Yer Tutucusu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sz="2200" dirty="0" smtClean="0">
                <a:latin typeface="Times New Roman" pitchFamily="18" charset="0"/>
              </a:rPr>
              <a:t>//Eğer bulunursa bulunulan düğümü, bulunamaz ise </a:t>
            </a:r>
            <a:r>
              <a:rPr lang="tr-TR" sz="2200" dirty="0" err="1" smtClean="0">
                <a:latin typeface="Times New Roman" pitchFamily="18" charset="0"/>
              </a:rPr>
              <a:t>null</a:t>
            </a:r>
            <a:r>
              <a:rPr lang="tr-TR" sz="2200" dirty="0" smtClean="0">
                <a:latin typeface="Times New Roman" pitchFamily="18" charset="0"/>
              </a:rPr>
              <a:t> geri çevirir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</a:rPr>
              <a:t>private </a:t>
            </a:r>
            <a:r>
              <a:rPr lang="tr-TR" sz="2600" dirty="0" err="1" smtClean="0">
                <a:latin typeface="Times New Roman" pitchFamily="18" charset="0"/>
              </a:rPr>
              <a:t>Node</a:t>
            </a:r>
            <a:r>
              <a:rPr lang="en-US" sz="2600" dirty="0" smtClean="0">
                <a:latin typeface="Times New Roman" pitchFamily="18" charset="0"/>
              </a:rPr>
              <a:t> search(Node </a:t>
            </a:r>
            <a:r>
              <a:rPr lang="tr-TR" sz="2600" dirty="0" err="1" smtClean="0">
                <a:latin typeface="Times New Roman" pitchFamily="18" charset="0"/>
              </a:rPr>
              <a:t>Head</a:t>
            </a:r>
            <a:r>
              <a:rPr lang="en-US" sz="2600" dirty="0" smtClean="0">
                <a:latin typeface="Times New Roman" pitchFamily="18" charset="0"/>
              </a:rPr>
              <a:t>, </a:t>
            </a:r>
            <a:r>
              <a:rPr lang="tr-TR" sz="2600" dirty="0" err="1" smtClean="0">
                <a:latin typeface="Times New Roman" pitchFamily="18" charset="0"/>
              </a:rPr>
              <a:t>int</a:t>
            </a:r>
            <a:r>
              <a:rPr lang="tr-TR" sz="2600" dirty="0" smtClean="0">
                <a:latin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</a:rPr>
              <a:t>target</a:t>
            </a:r>
            <a:r>
              <a:rPr lang="tr-TR" sz="2600" dirty="0" smtClean="0">
                <a:latin typeface="Times New Roman" pitchFamily="18" charset="0"/>
              </a:rPr>
              <a:t>) </a:t>
            </a:r>
            <a:r>
              <a:rPr lang="en-US" sz="2600" dirty="0" smtClean="0">
                <a:latin typeface="Times New Roman" pitchFamily="18" charset="0"/>
              </a:rPr>
              <a:t>{</a:t>
            </a:r>
            <a:endParaRPr lang="tr-TR" sz="26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tr-TR" sz="2600" dirty="0" smtClean="0">
                <a:latin typeface="Times New Roman" pitchFamily="18" charset="0"/>
              </a:rPr>
              <a:t>       </a:t>
            </a:r>
            <a:r>
              <a:rPr lang="tr-TR" sz="2600" dirty="0" err="1" smtClean="0">
                <a:latin typeface="Times New Roman" pitchFamily="18" charset="0"/>
              </a:rPr>
              <a:t>Node</a:t>
            </a:r>
            <a:r>
              <a:rPr lang="tr-TR" sz="2600" dirty="0" smtClean="0">
                <a:latin typeface="Times New Roman" pitchFamily="18" charset="0"/>
              </a:rPr>
              <a:t> p=</a:t>
            </a:r>
            <a:r>
              <a:rPr lang="tr-TR" sz="2600" dirty="0" err="1" smtClean="0">
                <a:latin typeface="Times New Roman" pitchFamily="18" charset="0"/>
              </a:rPr>
              <a:t>Head</a:t>
            </a:r>
            <a:r>
              <a:rPr lang="tr-TR" sz="2600" dirty="0" smtClean="0">
                <a:latin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tr-TR" sz="2600" dirty="0" smtClean="0">
                <a:latin typeface="Times New Roman" pitchFamily="18" charset="0"/>
              </a:rPr>
              <a:t>  </a:t>
            </a:r>
            <a:r>
              <a:rPr lang="tr-TR" sz="2600" dirty="0" err="1" smtClean="0">
                <a:latin typeface="Times New Roman" pitchFamily="18" charset="0"/>
              </a:rPr>
              <a:t>bool</a:t>
            </a:r>
            <a:r>
              <a:rPr lang="tr-TR" sz="2600" dirty="0" smtClean="0">
                <a:latin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</a:rPr>
              <a:t>found</a:t>
            </a:r>
            <a:r>
              <a:rPr lang="tr-TR" sz="2600" dirty="0" smtClean="0">
                <a:latin typeface="Times New Roman" pitchFamily="18" charset="0"/>
              </a:rPr>
              <a:t>=</a:t>
            </a:r>
            <a:r>
              <a:rPr lang="tr-TR" sz="2600" dirty="0" err="1" smtClean="0">
                <a:latin typeface="Times New Roman" pitchFamily="18" charset="0"/>
              </a:rPr>
              <a:t>false</a:t>
            </a:r>
            <a:r>
              <a:rPr lang="tr-TR" sz="2600" dirty="0" smtClean="0">
                <a:latin typeface="Times New Roman" pitchFamily="18" charset="0"/>
              </a:rPr>
              <a:t>;</a:t>
            </a:r>
            <a:r>
              <a:rPr lang="en-US" sz="2600" dirty="0" smtClean="0">
                <a:latin typeface="Times New Roman" pitchFamily="18" charset="0"/>
              </a:rPr>
              <a:t>	</a:t>
            </a:r>
            <a:endParaRPr lang="tr-TR" sz="26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tr-TR" sz="2600" dirty="0" smtClean="0">
                <a:latin typeface="Times New Roman" pitchFamily="18" charset="0"/>
              </a:rPr>
              <a:t>          </a:t>
            </a:r>
            <a:r>
              <a:rPr lang="tr-TR" sz="2600" dirty="0" err="1" smtClean="0">
                <a:latin typeface="Times New Roman" pitchFamily="18" charset="0"/>
              </a:rPr>
              <a:t>while</a:t>
            </a:r>
            <a:r>
              <a:rPr lang="tr-TR" sz="2600" dirty="0" smtClean="0">
                <a:latin typeface="Times New Roman" pitchFamily="18" charset="0"/>
              </a:rPr>
              <a:t> (p!=</a:t>
            </a:r>
            <a:r>
              <a:rPr lang="tr-TR" sz="2600" dirty="0" err="1" smtClean="0">
                <a:latin typeface="Times New Roman" pitchFamily="18" charset="0"/>
              </a:rPr>
              <a:t>null</a:t>
            </a:r>
            <a:r>
              <a:rPr lang="tr-TR" sz="2600" dirty="0" smtClean="0">
                <a:latin typeface="Times New Roman" pitchFamily="18" charset="0"/>
              </a:rPr>
              <a:t>&amp;&amp; !</a:t>
            </a:r>
            <a:r>
              <a:rPr lang="tr-TR" sz="2600" dirty="0" err="1" smtClean="0">
                <a:latin typeface="Times New Roman" pitchFamily="18" charset="0"/>
              </a:rPr>
              <a:t>found</a:t>
            </a:r>
            <a:r>
              <a:rPr lang="tr-TR" sz="2600" dirty="0" smtClean="0">
                <a:latin typeface="Times New Roman" pitchFamily="18" charset="0"/>
              </a:rPr>
              <a:t>)</a:t>
            </a:r>
          </a:p>
          <a:p>
            <a:pPr>
              <a:buNone/>
            </a:pPr>
            <a:r>
              <a:rPr lang="tr-TR" sz="2600" dirty="0" smtClean="0">
                <a:latin typeface="Times New Roman" pitchFamily="18" charset="0"/>
              </a:rPr>
              <a:t>             { i</a:t>
            </a:r>
            <a:r>
              <a:rPr lang="en-US" sz="2600" dirty="0" smtClean="0">
                <a:latin typeface="Times New Roman" pitchFamily="18" charset="0"/>
              </a:rPr>
              <a:t>f (</a:t>
            </a:r>
            <a:r>
              <a:rPr lang="tr-TR" sz="2600" dirty="0" smtClean="0">
                <a:latin typeface="Times New Roman" pitchFamily="18" charset="0"/>
              </a:rPr>
              <a:t>p.eleme</a:t>
            </a:r>
            <a:r>
              <a:rPr lang="en-US" sz="2600" dirty="0" err="1" smtClean="0">
                <a:latin typeface="Times New Roman" pitchFamily="18" charset="0"/>
              </a:rPr>
              <a:t>nt</a:t>
            </a:r>
            <a:r>
              <a:rPr lang="tr-TR" sz="2600" dirty="0" smtClean="0">
                <a:latin typeface="Times New Roman" pitchFamily="18" charset="0"/>
              </a:rPr>
              <a:t>=</a:t>
            </a:r>
            <a:r>
              <a:rPr lang="tr-TR" sz="2600" dirty="0" err="1" smtClean="0">
                <a:latin typeface="Times New Roman" pitchFamily="18" charset="0"/>
              </a:rPr>
              <a:t>target</a:t>
            </a:r>
            <a:r>
              <a:rPr lang="en-US" sz="2600" dirty="0" smtClean="0">
                <a:latin typeface="Times New Roman" pitchFamily="18" charset="0"/>
              </a:rPr>
              <a:t>)</a:t>
            </a:r>
            <a:br>
              <a:rPr lang="en-US" sz="2600" dirty="0" smtClean="0">
                <a:latin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</a:rPr>
              <a:t>		found = true;</a:t>
            </a:r>
            <a:r>
              <a:rPr lang="tr-TR" sz="2600" dirty="0" smtClean="0">
                <a:latin typeface="Times New Roman" pitchFamily="18" charset="0"/>
              </a:rPr>
              <a:t>  </a:t>
            </a:r>
          </a:p>
          <a:p>
            <a:pPr lvl="2">
              <a:buNone/>
            </a:pPr>
            <a:r>
              <a:rPr lang="tr-TR" sz="2600" dirty="0" smtClean="0">
                <a:latin typeface="Times New Roman" pitchFamily="18" charset="0"/>
              </a:rPr>
              <a:t>     else </a:t>
            </a:r>
          </a:p>
          <a:p>
            <a:pPr lvl="2">
              <a:buNone/>
            </a:pPr>
            <a:r>
              <a:rPr lang="tr-TR" sz="2600" dirty="0" smtClean="0">
                <a:latin typeface="Times New Roman" pitchFamily="18" charset="0"/>
              </a:rPr>
              <a:t>		p=p.</a:t>
            </a:r>
            <a:r>
              <a:rPr lang="tr-TR" sz="2600" dirty="0" err="1" smtClean="0">
                <a:latin typeface="Times New Roman" pitchFamily="18" charset="0"/>
              </a:rPr>
              <a:t>next</a:t>
            </a:r>
            <a:r>
              <a:rPr lang="tr-TR" sz="2600" dirty="0" smtClean="0">
                <a:latin typeface="Times New Roman" pitchFamily="18" charset="0"/>
              </a:rPr>
              <a:t>;</a:t>
            </a:r>
          </a:p>
          <a:p>
            <a:pPr lvl="2">
              <a:buNone/>
            </a:pPr>
            <a:r>
              <a:rPr lang="tr-TR" sz="2600" dirty="0" smtClean="0">
                <a:latin typeface="Times New Roman" pitchFamily="18" charset="0"/>
              </a:rPr>
              <a:t>  }</a:t>
            </a:r>
          </a:p>
          <a:p>
            <a:pPr>
              <a:buNone/>
            </a:pPr>
            <a:r>
              <a:rPr lang="tr-TR" sz="2600" dirty="0" smtClean="0"/>
              <a:t>		</a:t>
            </a:r>
            <a:r>
              <a:rPr lang="tr-TR" sz="2600" dirty="0" err="1" smtClean="0"/>
              <a:t>return</a:t>
            </a:r>
            <a:r>
              <a:rPr lang="tr-TR" sz="2600" dirty="0" smtClean="0"/>
              <a:t> p;</a:t>
            </a:r>
          </a:p>
          <a:p>
            <a:pPr>
              <a:buNone/>
            </a:pPr>
            <a:r>
              <a:rPr lang="tr-TR" sz="2600" dirty="0" smtClean="0"/>
              <a:t>		}</a:t>
            </a:r>
            <a:endParaRPr lang="tr-T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Arama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İkili Arama özellikle dizi yapısı için el verişlidir.</a:t>
            </a:r>
          </a:p>
          <a:p>
            <a:r>
              <a:rPr lang="tr-TR" dirty="0" smtClean="0"/>
              <a:t>Dizi mutlaka anahtara göre sıralı olmalıdır.</a:t>
            </a:r>
          </a:p>
          <a:p>
            <a:r>
              <a:rPr lang="tr-TR" dirty="0" smtClean="0"/>
              <a:t>Aranan anahtarı ortadaki ile karşılaştırır;</a:t>
            </a:r>
          </a:p>
          <a:p>
            <a:pPr lvl="1"/>
            <a:r>
              <a:rPr lang="tr-TR" dirty="0" smtClean="0"/>
              <a:t> küçük </a:t>
            </a:r>
            <a:r>
              <a:rPr lang="tr-TR" dirty="0" err="1" smtClean="0"/>
              <a:t>se</a:t>
            </a:r>
            <a:r>
              <a:rPr lang="tr-TR" dirty="0" smtClean="0"/>
              <a:t> üst yarıyı,</a:t>
            </a:r>
          </a:p>
          <a:p>
            <a:pPr lvl="1"/>
            <a:r>
              <a:rPr lang="tr-TR" dirty="0" smtClean="0"/>
              <a:t>Büyükse alt yarıyı eler.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mid =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(begin + end) / 2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727</Words>
  <Application>Microsoft Office PowerPoint</Application>
  <PresentationFormat>Ekran Gösterisi (4:3)</PresentationFormat>
  <Paragraphs>107</Paragraphs>
  <Slides>13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新細明體</vt:lpstr>
      <vt:lpstr>Symbol</vt:lpstr>
      <vt:lpstr>Times New Roman</vt:lpstr>
      <vt:lpstr>Wingdings</vt:lpstr>
      <vt:lpstr>Ofis Teması</vt:lpstr>
      <vt:lpstr>方程式</vt:lpstr>
      <vt:lpstr>Arama Algoritmaları</vt:lpstr>
      <vt:lpstr>Ardışıl Arama</vt:lpstr>
      <vt:lpstr>Başarılı Ardışıl Arama</vt:lpstr>
      <vt:lpstr>Başarısız Ardışıl Arama</vt:lpstr>
      <vt:lpstr>PowerPoint Sunusu</vt:lpstr>
      <vt:lpstr>PowerPoint Sunusu</vt:lpstr>
      <vt:lpstr>Bağlı Liste için Ardışıl Arama</vt:lpstr>
      <vt:lpstr>Bağlı Liste için Ardışıl Arama</vt:lpstr>
      <vt:lpstr>İkili Arama</vt:lpstr>
      <vt:lpstr>İkili Arama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Arama Algoritmaları</dc:title>
  <dc:creator>Burhan</dc:creator>
  <cp:lastModifiedBy>Ilhan AYDIN</cp:lastModifiedBy>
  <cp:revision>38</cp:revision>
  <dcterms:created xsi:type="dcterms:W3CDTF">2009-11-18T11:12:08Z</dcterms:created>
  <dcterms:modified xsi:type="dcterms:W3CDTF">2020-12-29T11:06:02Z</dcterms:modified>
</cp:coreProperties>
</file>