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66" r:id="rId3"/>
    <p:sldId id="267" r:id="rId4"/>
    <p:sldId id="257" r:id="rId5"/>
    <p:sldId id="258" r:id="rId6"/>
    <p:sldId id="259" r:id="rId7"/>
    <p:sldId id="260" r:id="rId8"/>
    <p:sldId id="261" r:id="rId9"/>
    <p:sldId id="262"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78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D0676-C783-4C0B-A28C-55C20759FB61}" type="datetimeFigureOut">
              <a:rPr lang="tr-TR" smtClean="0"/>
              <a:t>16.10.2020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EBA23-172B-446B-9D5D-B115C41553C5}" type="slidenum">
              <a:rPr lang="tr-TR" smtClean="0"/>
              <a:t>‹#›</a:t>
            </a:fld>
            <a:endParaRPr lang="tr-TR"/>
          </a:p>
        </p:txBody>
      </p:sp>
    </p:spTree>
    <p:extLst>
      <p:ext uri="{BB962C8B-B14F-4D97-AF65-F5344CB8AC3E}">
        <p14:creationId xmlns:p14="http://schemas.microsoft.com/office/powerpoint/2010/main" val="79328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10</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19</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20</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21</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22</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23</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24</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25</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26</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27</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28</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11</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29</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30</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31</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32</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33</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34</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35</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36</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12</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13</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14</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15</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16</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17</a:t>
            </a:fld>
            <a:endParaRPr lang="tr-TR"/>
          </a:p>
        </p:txBody>
      </p:sp>
    </p:spTree>
    <p:extLst>
      <p:ext uri="{BB962C8B-B14F-4D97-AF65-F5344CB8AC3E}">
        <p14:creationId xmlns:p14="http://schemas.microsoft.com/office/powerpoint/2010/main" val="506132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D9EBA23-172B-446B-9D5D-B115C41553C5}" type="slidenum">
              <a:rPr lang="tr-TR" smtClean="0"/>
              <a:t>18</a:t>
            </a:fld>
            <a:endParaRPr lang="tr-TR"/>
          </a:p>
        </p:txBody>
      </p:sp>
    </p:spTree>
    <p:extLst>
      <p:ext uri="{BB962C8B-B14F-4D97-AF65-F5344CB8AC3E}">
        <p14:creationId xmlns:p14="http://schemas.microsoft.com/office/powerpoint/2010/main" val="50613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973AD968-DEE4-485F-A479-4C7382ECDE29}" type="datetime1">
              <a:rPr lang="tr-TR" smtClean="0"/>
              <a:t>16.10.2020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4298C6A-18A4-4F92-8012-C59FA6A8953F}" type="datetime1">
              <a:rPr lang="tr-TR" smtClean="0"/>
              <a:t>16.10.2020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93842489-2202-46A1-AAB7-0D444F5C3CD0}" type="datetime1">
              <a:rPr lang="tr-TR" smtClean="0"/>
              <a:t>16.10.2020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52275AC8-F5F8-4005-9425-8A6149546FE0}" type="datetime1">
              <a:rPr lang="tr-TR" smtClean="0"/>
              <a:t>16.10.2020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3A3E160-5BDF-4846-B5D3-909D966E3A1B}" type="datetime1">
              <a:rPr lang="tr-TR" smtClean="0"/>
              <a:t>16.10.2020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307343AD-5233-4EB5-9BBB-9439C5F7A7FD}" type="datetime1">
              <a:rPr lang="tr-TR" smtClean="0"/>
              <a:t>16.10.2020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EF419CE0-AB47-4AE2-94EC-38274DC18AB9}" type="datetime1">
              <a:rPr lang="tr-TR" smtClean="0"/>
              <a:t>16.10.2020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28BAD926-3CDD-4416-B9EA-B2F31126C1DE}" type="datetime1">
              <a:rPr lang="tr-TR" smtClean="0"/>
              <a:t>16.10.2020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5F400-CEC0-4B2D-83CF-C3C0BC22594C}" type="datetime1">
              <a:rPr lang="tr-TR" smtClean="0"/>
              <a:t>16.10.2020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32D5F13-7174-4C78-AEFC-A54ED9223B5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53213B1-BFBF-4A50-A6C3-E1C12D3E85B7}" type="datetime1">
              <a:rPr lang="tr-TR" smtClean="0"/>
              <a:t>16.10.2020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32D5F13-7174-4C78-AEFC-A54ED9223B55}" type="slidenum">
              <a:rPr lang="tr-TR" smtClean="0"/>
              <a:t>‹#›</a:t>
            </a:fld>
            <a:endParaRPr lang="tr-TR"/>
          </a:p>
        </p:txBody>
      </p:sp>
      <p:sp>
        <p:nvSpPr>
          <p:cNvPr id="9" name="Content Placeholder 8"/>
          <p:cNvSpPr>
            <a:spLocks noGrp="1"/>
          </p:cNvSpPr>
          <p:nvPr>
            <p:ph sz="quarter" idx="13"/>
          </p:nvPr>
        </p:nvSpPr>
        <p:spPr>
          <a:xfrm>
            <a:off x="304800" y="381000"/>
            <a:ext cx="7772400" cy="494284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784281DA-E0C4-4552-8359-4E70F5D87B84}" type="datetime1">
              <a:rPr lang="tr-TR" smtClean="0"/>
              <a:t>16.10.2020</a:t>
            </a:fld>
            <a:endParaRPr lang="tr-TR"/>
          </a:p>
        </p:txBody>
      </p:sp>
      <p:sp>
        <p:nvSpPr>
          <p:cNvPr id="9" name="Slide Number Placeholder 8"/>
          <p:cNvSpPr>
            <a:spLocks noGrp="1"/>
          </p:cNvSpPr>
          <p:nvPr>
            <p:ph type="sldNum" sz="quarter" idx="11"/>
          </p:nvPr>
        </p:nvSpPr>
        <p:spPr/>
        <p:txBody>
          <a:bodyPr/>
          <a:lstStyle/>
          <a:p>
            <a:fld id="{C32D5F13-7174-4C78-AEFC-A54ED9223B55}" type="slidenum">
              <a:rPr lang="tr-TR" smtClean="0"/>
              <a:t>‹#›</a:t>
            </a:fld>
            <a:endParaRPr lang="tr-TR"/>
          </a:p>
        </p:txBody>
      </p:sp>
      <p:sp>
        <p:nvSpPr>
          <p:cNvPr id="10" name="Footer Placeholder 9"/>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2D5F13-7174-4C78-AEFC-A54ED9223B55}" type="slidenum">
              <a:rPr lang="tr-TR" smtClean="0"/>
              <a:t>‹#›</a:t>
            </a:fld>
            <a:endParaRPr lang="tr-T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tr-T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3DFEAF2-D1A9-4C8E-843C-D861EBD5EAD5}" type="datetime1">
              <a:rPr lang="tr-TR" smtClean="0"/>
              <a:t>16.10.2020</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tkinpatent.com/patent/patent-arastirma/?q=8318" TargetMode="External"/><Relationship Id="rId2" Type="http://schemas.openxmlformats.org/officeDocument/2006/relationships/hyperlink" Target="http://www.etkinpatent.com/patent/patent-sorgulama/?q=83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Patent Bilgilendirmesi</a:t>
            </a:r>
            <a:endParaRPr lang="tr-TR" dirty="0"/>
          </a:p>
        </p:txBody>
      </p:sp>
      <p:sp>
        <p:nvSpPr>
          <p:cNvPr id="4" name="Alt Başlık 3"/>
          <p:cNvSpPr>
            <a:spLocks noGrp="1"/>
          </p:cNvSpPr>
          <p:nvPr>
            <p:ph type="subTitle" idx="1"/>
          </p:nvPr>
        </p:nvSpPr>
        <p:spPr/>
        <p:txBody>
          <a:bodyPr/>
          <a:lstStyle/>
          <a:p>
            <a:r>
              <a:rPr lang="tr-TR" dirty="0" smtClean="0"/>
              <a:t>Prof. Dr. Erhan AKIN</a:t>
            </a:r>
            <a:endParaRPr lang="tr-TR" dirty="0"/>
          </a:p>
        </p:txBody>
      </p:sp>
    </p:spTree>
    <p:extLst>
      <p:ext uri="{BB962C8B-B14F-4D97-AF65-F5344CB8AC3E}">
        <p14:creationId xmlns:p14="http://schemas.microsoft.com/office/powerpoint/2010/main" val="262124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Alma - Belgeler</a:t>
            </a:r>
            <a:endParaRPr lang="tr-TR" dirty="0"/>
          </a:p>
        </p:txBody>
      </p:sp>
      <p:sp>
        <p:nvSpPr>
          <p:cNvPr id="3" name="İçerik Yer Tutucusu 2"/>
          <p:cNvSpPr>
            <a:spLocks noGrp="1"/>
          </p:cNvSpPr>
          <p:nvPr>
            <p:ph idx="1"/>
          </p:nvPr>
        </p:nvSpPr>
        <p:spPr>
          <a:xfrm>
            <a:off x="457200" y="1600200"/>
            <a:ext cx="7620000" cy="4997152"/>
          </a:xfrm>
        </p:spPr>
        <p:txBody>
          <a:bodyPr>
            <a:normAutofit/>
          </a:bodyPr>
          <a:lstStyle/>
          <a:p>
            <a:r>
              <a:rPr lang="tr-TR" dirty="0"/>
              <a:t>Patent başvurusu yapılırken Türk Patent Enstitüsüne teslim edilmesi gereken belgeler </a:t>
            </a:r>
            <a:r>
              <a:rPr lang="tr-TR" dirty="0" smtClean="0"/>
              <a:t>şunlardır:</a:t>
            </a:r>
            <a:endParaRPr lang="tr-TR" dirty="0"/>
          </a:p>
          <a:p>
            <a:pPr lvl="1" algn="just">
              <a:buFont typeface="Calibri" panose="020F0502020204030204" pitchFamily="34" charset="0"/>
              <a:buChar char="*"/>
            </a:pPr>
            <a:r>
              <a:rPr lang="tr-TR" dirty="0"/>
              <a:t>Başvuru </a:t>
            </a:r>
            <a:r>
              <a:rPr lang="tr-TR" b="1" dirty="0"/>
              <a:t>dilekçesi</a:t>
            </a:r>
            <a:r>
              <a:rPr lang="tr-TR" dirty="0" smtClean="0"/>
              <a:t>,</a:t>
            </a:r>
          </a:p>
          <a:p>
            <a:pPr lvl="1" algn="just">
              <a:buFont typeface="Calibri" panose="020F0502020204030204" pitchFamily="34" charset="0"/>
              <a:buChar char="*"/>
            </a:pPr>
            <a:r>
              <a:rPr lang="tr-TR" dirty="0" smtClean="0"/>
              <a:t>Buluş konusunu </a:t>
            </a:r>
            <a:r>
              <a:rPr lang="tr-TR" dirty="0"/>
              <a:t>açıklayan </a:t>
            </a:r>
            <a:r>
              <a:rPr lang="tr-TR" b="1" dirty="0"/>
              <a:t>tarifname</a:t>
            </a:r>
            <a:r>
              <a:rPr lang="tr-TR" dirty="0" smtClean="0"/>
              <a:t>,</a:t>
            </a:r>
          </a:p>
          <a:p>
            <a:pPr lvl="1" algn="just">
              <a:buFont typeface="Calibri" panose="020F0502020204030204" pitchFamily="34" charset="0"/>
              <a:buChar char="*"/>
            </a:pPr>
            <a:r>
              <a:rPr lang="tr-TR" dirty="0" smtClean="0"/>
              <a:t>Patentle </a:t>
            </a:r>
            <a:r>
              <a:rPr lang="tr-TR" dirty="0"/>
              <a:t>korunması istenilen buluşun unsur veya unsurlarını kapsayan istem veya </a:t>
            </a:r>
            <a:r>
              <a:rPr lang="tr-TR" b="1" dirty="0"/>
              <a:t>istemler</a:t>
            </a:r>
            <a:r>
              <a:rPr lang="tr-TR" dirty="0" smtClean="0"/>
              <a:t>,</a:t>
            </a:r>
          </a:p>
          <a:p>
            <a:pPr lvl="1" algn="just">
              <a:buFont typeface="Calibri" panose="020F0502020204030204" pitchFamily="34" charset="0"/>
              <a:buChar char="*"/>
            </a:pPr>
            <a:r>
              <a:rPr lang="tr-TR" dirty="0"/>
              <a:t>Tarifnamede, istem veya istemlerde atıf </a:t>
            </a:r>
            <a:r>
              <a:rPr lang="tr-TR" dirty="0" smtClean="0"/>
              <a:t>yapılan </a:t>
            </a:r>
            <a:r>
              <a:rPr lang="tr-TR" b="1" dirty="0"/>
              <a:t>resimler</a:t>
            </a:r>
            <a:r>
              <a:rPr lang="tr-TR" dirty="0" smtClean="0"/>
              <a:t>,</a:t>
            </a:r>
          </a:p>
          <a:p>
            <a:pPr lvl="1" algn="just">
              <a:buFont typeface="Calibri" panose="020F0502020204030204" pitchFamily="34" charset="0"/>
              <a:buChar char="*"/>
            </a:pPr>
            <a:r>
              <a:rPr lang="tr-TR" b="1" dirty="0" smtClean="0"/>
              <a:t>Özet,</a:t>
            </a:r>
          </a:p>
          <a:p>
            <a:pPr lvl="1" algn="just">
              <a:buFont typeface="Calibri" panose="020F0502020204030204" pitchFamily="34" charset="0"/>
              <a:buChar char="*"/>
            </a:pPr>
            <a:r>
              <a:rPr lang="tr-TR" dirty="0"/>
              <a:t>Başvuru harcının ve ücretinin ödendiğini </a:t>
            </a:r>
            <a:r>
              <a:rPr lang="tr-TR" dirty="0" smtClean="0"/>
              <a:t>gösterir </a:t>
            </a:r>
            <a:r>
              <a:rPr lang="tr-TR" b="1" dirty="0" smtClean="0"/>
              <a:t>dekont</a:t>
            </a:r>
            <a:r>
              <a:rPr lang="tr-TR" dirty="0" smtClean="0"/>
              <a:t> belgesi.</a:t>
            </a: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10</a:t>
            </a:fld>
            <a:endParaRPr lang="tr-TR"/>
          </a:p>
        </p:txBody>
      </p:sp>
    </p:spTree>
    <p:extLst>
      <p:ext uri="{BB962C8B-B14F-4D97-AF65-F5344CB8AC3E}">
        <p14:creationId xmlns:p14="http://schemas.microsoft.com/office/powerpoint/2010/main" val="2903742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Alma -  Resmi Ücretler</a:t>
            </a:r>
            <a:endParaRPr lang="tr-TR" dirty="0"/>
          </a:p>
        </p:txBody>
      </p:sp>
      <p:sp>
        <p:nvSpPr>
          <p:cNvPr id="3" name="İçerik Yer Tutucusu 2"/>
          <p:cNvSpPr>
            <a:spLocks noGrp="1"/>
          </p:cNvSpPr>
          <p:nvPr>
            <p:ph idx="1"/>
          </p:nvPr>
        </p:nvSpPr>
        <p:spPr>
          <a:xfrm>
            <a:off x="457200" y="1484784"/>
            <a:ext cx="7620000" cy="5472608"/>
          </a:xfrm>
        </p:spPr>
        <p:txBody>
          <a:bodyPr>
            <a:normAutofit fontScale="77500" lnSpcReduction="20000"/>
          </a:bodyPr>
          <a:lstStyle/>
          <a:p>
            <a:r>
              <a:rPr lang="tr-TR" sz="2300" dirty="0"/>
              <a:t>Patent başvurusunda ücretler 3 kategoride sıralanır.</a:t>
            </a:r>
          </a:p>
          <a:p>
            <a:pPr marL="571500" indent="-457200" algn="just">
              <a:buFont typeface="+mj-lt"/>
              <a:buAutoNum type="arabicPeriod"/>
            </a:pPr>
            <a:r>
              <a:rPr lang="tr-TR" sz="2300" dirty="0" smtClean="0"/>
              <a:t>Başvuru </a:t>
            </a:r>
            <a:r>
              <a:rPr lang="tr-TR" sz="2300" dirty="0"/>
              <a:t>ücreti [Başvuru sırasında ödenir</a:t>
            </a:r>
            <a:r>
              <a:rPr lang="tr-TR" sz="2300" dirty="0" smtClean="0"/>
              <a:t>]</a:t>
            </a:r>
          </a:p>
          <a:p>
            <a:pPr marL="571500" indent="-457200" algn="just">
              <a:buFont typeface="+mj-lt"/>
              <a:buAutoNum type="arabicPeriod"/>
            </a:pPr>
            <a:r>
              <a:rPr lang="tr-TR" sz="2300" dirty="0" smtClean="0"/>
              <a:t>Araştırma </a:t>
            </a:r>
            <a:r>
              <a:rPr lang="tr-TR" sz="2300" dirty="0"/>
              <a:t>ücreti [ Başvuru tarihinden itibaren 15 ay içinde istenildiği zaman araştırma talebiyle birlikte ödenir]</a:t>
            </a:r>
          </a:p>
          <a:p>
            <a:pPr marL="571500" indent="-457200" algn="just">
              <a:buFont typeface="+mj-lt"/>
              <a:buAutoNum type="arabicPeriod"/>
            </a:pPr>
            <a:r>
              <a:rPr lang="tr-TR" sz="2300" dirty="0" smtClean="0"/>
              <a:t>İnceleme </a:t>
            </a:r>
            <a:r>
              <a:rPr lang="tr-TR" sz="2300" dirty="0"/>
              <a:t>ücreti [ İnceleme talebi ile birlikte veya verilen yasal mühlet içinde ödenir]</a:t>
            </a:r>
          </a:p>
          <a:p>
            <a:pPr algn="just"/>
            <a:r>
              <a:rPr lang="tr-TR" sz="2300" b="1" dirty="0"/>
              <a:t>Başvuru ücreti</a:t>
            </a:r>
            <a:r>
              <a:rPr lang="tr-TR" sz="2300" dirty="0"/>
              <a:t> 25 TL dir.</a:t>
            </a:r>
          </a:p>
          <a:p>
            <a:pPr algn="just"/>
            <a:r>
              <a:rPr lang="tr-TR" sz="2300" b="1" dirty="0"/>
              <a:t>Araştırma ücreti</a:t>
            </a:r>
            <a:r>
              <a:rPr lang="tr-TR" sz="2300" dirty="0"/>
              <a:t> ise seçilen araştırma ofisine göre değişmektedir.</a:t>
            </a:r>
          </a:p>
          <a:p>
            <a:pPr algn="just"/>
            <a:r>
              <a:rPr lang="tr-TR" sz="2300" dirty="0"/>
              <a:t>Rusya Patent Ofisi araştırma ücreti: 354 USD</a:t>
            </a:r>
            <a:br>
              <a:rPr lang="tr-TR" sz="2300" dirty="0"/>
            </a:br>
            <a:r>
              <a:rPr lang="tr-TR" sz="2300" dirty="0"/>
              <a:t>Danimarka Patent Ofisi araştırma ücreti: 1298 EUR</a:t>
            </a:r>
            <a:br>
              <a:rPr lang="tr-TR" sz="2300" dirty="0"/>
            </a:br>
            <a:r>
              <a:rPr lang="tr-TR" sz="2300" dirty="0"/>
              <a:t>İsveç Patent Ofisi araştırma ücreti: 1180 EUR</a:t>
            </a:r>
            <a:br>
              <a:rPr lang="tr-TR" sz="2300" dirty="0"/>
            </a:br>
            <a:r>
              <a:rPr lang="tr-TR" sz="2300" dirty="0"/>
              <a:t>Avusturya Patent Ofisi araştırma ücreti</a:t>
            </a:r>
            <a:r>
              <a:rPr lang="tr-TR" sz="2300" dirty="0" smtClean="0"/>
              <a:t>:   990 </a:t>
            </a:r>
            <a:r>
              <a:rPr lang="tr-TR" sz="2300" dirty="0"/>
              <a:t>EUR</a:t>
            </a:r>
          </a:p>
          <a:p>
            <a:pPr algn="just"/>
            <a:r>
              <a:rPr lang="tr-TR" sz="2300" dirty="0"/>
              <a:t>Yukarıdaki ücretlerin yanında araştırma talebi sırasında Türk Patent Enstitüsü'ne 50 TL ödenir.</a:t>
            </a:r>
          </a:p>
          <a:p>
            <a:pPr algn="just"/>
            <a:r>
              <a:rPr lang="tr-TR" sz="2300" b="1" dirty="0"/>
              <a:t>İnceleme ücreti </a:t>
            </a:r>
            <a:r>
              <a:rPr lang="tr-TR" sz="2300" dirty="0"/>
              <a:t>de seçilen inceleme ofisine göre değişir.</a:t>
            </a:r>
          </a:p>
          <a:p>
            <a:pPr algn="just"/>
            <a:r>
              <a:rPr lang="tr-TR" sz="2300" dirty="0"/>
              <a:t>Rusya Patent Ofisi inceleme ücreti: 236 USD</a:t>
            </a:r>
            <a:br>
              <a:rPr lang="tr-TR" sz="2300" dirty="0"/>
            </a:br>
            <a:r>
              <a:rPr lang="tr-TR" sz="2300" dirty="0"/>
              <a:t>Danimarka Patent Ofisi inceleme ücreti: 885 EUR</a:t>
            </a:r>
            <a:br>
              <a:rPr lang="tr-TR" sz="2300" dirty="0"/>
            </a:br>
            <a:r>
              <a:rPr lang="tr-TR" sz="2300" dirty="0"/>
              <a:t>İsveç Patent Ofisi inceleme ücreti: 944 EUR</a:t>
            </a:r>
            <a:br>
              <a:rPr lang="tr-TR" sz="2300" dirty="0"/>
            </a:br>
            <a:r>
              <a:rPr lang="tr-TR" sz="2300" dirty="0"/>
              <a:t>Avusturya Patent Ofisi inceleme ücreti: 500 EUR</a:t>
            </a:r>
          </a:p>
          <a:p>
            <a:pPr algn="just"/>
            <a:r>
              <a:rPr lang="tr-TR" sz="2300" dirty="0"/>
              <a:t>Yukarıdaki ücretlere ilaveten inceleme talebi sırasında Türk Patent Enstitüsü'ne 50 TL ödenir.</a:t>
            </a:r>
          </a:p>
          <a:p>
            <a:pPr algn="just">
              <a:buFont typeface="Wingdings" panose="05000000000000000000" pitchFamily="2" charset="2"/>
              <a:buChar char="ü"/>
            </a:pP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11</a:t>
            </a:fld>
            <a:endParaRPr lang="tr-TR"/>
          </a:p>
        </p:txBody>
      </p:sp>
    </p:spTree>
    <p:extLst>
      <p:ext uri="{BB962C8B-B14F-4D97-AF65-F5344CB8AC3E}">
        <p14:creationId xmlns:p14="http://schemas.microsoft.com/office/powerpoint/2010/main" val="1992751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Sorgulama</a:t>
            </a:r>
            <a:endParaRPr lang="tr-TR" dirty="0"/>
          </a:p>
        </p:txBody>
      </p:sp>
      <p:sp>
        <p:nvSpPr>
          <p:cNvPr id="3" name="İçerik Yer Tutucusu 2"/>
          <p:cNvSpPr>
            <a:spLocks noGrp="1"/>
          </p:cNvSpPr>
          <p:nvPr>
            <p:ph idx="1"/>
          </p:nvPr>
        </p:nvSpPr>
        <p:spPr>
          <a:xfrm>
            <a:off x="457200" y="1484784"/>
            <a:ext cx="7620000" cy="5184576"/>
          </a:xfrm>
        </p:spPr>
        <p:txBody>
          <a:bodyPr>
            <a:normAutofit/>
          </a:bodyPr>
          <a:lstStyle/>
          <a:p>
            <a:pPr algn="just"/>
            <a:r>
              <a:rPr lang="tr-TR" dirty="0" smtClean="0"/>
              <a:t>Patent belgesi sorgulamak için Türk </a:t>
            </a:r>
            <a:r>
              <a:rPr lang="tr-TR" dirty="0"/>
              <a:t>patent Enstitüsü </a:t>
            </a:r>
            <a:r>
              <a:rPr lang="tr-TR" dirty="0" smtClean="0"/>
              <a:t>(TPE) </a:t>
            </a:r>
            <a:r>
              <a:rPr lang="tr-TR" dirty="0" err="1" smtClean="0"/>
              <a:t>veritabanından</a:t>
            </a:r>
            <a:r>
              <a:rPr lang="tr-TR" dirty="0" smtClean="0"/>
              <a:t>  patent </a:t>
            </a:r>
            <a:r>
              <a:rPr lang="tr-TR" dirty="0"/>
              <a:t>sorgulama </a:t>
            </a:r>
            <a:r>
              <a:rPr lang="tr-TR" dirty="0" smtClean="0"/>
              <a:t>yapılabilinir.</a:t>
            </a:r>
          </a:p>
          <a:p>
            <a:pPr algn="just"/>
            <a:r>
              <a:rPr lang="tr-TR" dirty="0" smtClean="0"/>
              <a:t>Online patent sorgulamayı veya araştırmayı kendiniz de yapabilirsiniz.</a:t>
            </a:r>
          </a:p>
          <a:p>
            <a:pPr algn="just"/>
            <a:r>
              <a:rPr lang="tr-TR" dirty="0" smtClean="0"/>
              <a:t>Ama daha önce başvuru veya tescilli patentlerin  aynı veya benzerlik değerlendirmesini patent uzmanı tarafından değerlendirilmesi gerekmektedir.</a:t>
            </a:r>
          </a:p>
          <a:p>
            <a:pPr algn="just"/>
            <a:r>
              <a:rPr lang="tr-TR" dirty="0" smtClean="0"/>
              <a:t>Örnek olarak TPE veritabanı kullanılarak yapılan patent sorgulama ekranı  aşağıda gösterilmiştir.</a:t>
            </a:r>
          </a:p>
          <a:p>
            <a:pPr algn="just"/>
            <a:endParaRPr lang="tr-TR"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12</a:t>
            </a:fld>
            <a:endParaRPr lang="tr-TR"/>
          </a:p>
        </p:txBody>
      </p:sp>
    </p:spTree>
    <p:extLst>
      <p:ext uri="{BB962C8B-B14F-4D97-AF65-F5344CB8AC3E}">
        <p14:creationId xmlns:p14="http://schemas.microsoft.com/office/powerpoint/2010/main" val="3788050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9762"/>
            <a:ext cx="7620000" cy="868958"/>
          </a:xfrm>
        </p:spPr>
        <p:txBody>
          <a:bodyPr/>
          <a:lstStyle/>
          <a:p>
            <a:pPr algn="ctr"/>
            <a:r>
              <a:rPr lang="tr-TR" dirty="0" smtClean="0"/>
              <a:t>Patent Belgesi Sorgulama</a:t>
            </a:r>
            <a:endParaRPr lang="tr-TR" dirty="0"/>
          </a:p>
        </p:txBody>
      </p:sp>
      <p:pic>
        <p:nvPicPr>
          <p:cNvPr id="1026" name="Picture 2" descr="C:\Users\Hp\Desktop\paten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081" y="881140"/>
            <a:ext cx="7914238" cy="6004244"/>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32D5F13-7174-4C78-AEFC-A54ED9223B55}" type="slidenum">
              <a:rPr lang="tr-TR" smtClean="0"/>
              <a:t>13</a:t>
            </a:fld>
            <a:endParaRPr lang="tr-TR"/>
          </a:p>
        </p:txBody>
      </p:sp>
    </p:spTree>
    <p:extLst>
      <p:ext uri="{BB962C8B-B14F-4D97-AF65-F5344CB8AC3E}">
        <p14:creationId xmlns:p14="http://schemas.microsoft.com/office/powerpoint/2010/main" val="1352828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9762"/>
            <a:ext cx="7620000" cy="868958"/>
          </a:xfrm>
        </p:spPr>
        <p:txBody>
          <a:bodyPr/>
          <a:lstStyle/>
          <a:p>
            <a:pPr algn="ctr"/>
            <a:r>
              <a:rPr lang="tr-TR" dirty="0" smtClean="0"/>
              <a:t>Patent Belgesi Sorgulama</a:t>
            </a:r>
            <a:endParaRPr lang="tr-TR" dirty="0"/>
          </a:p>
        </p:txBody>
      </p:sp>
      <p:pic>
        <p:nvPicPr>
          <p:cNvPr id="2050" name="Picture 2" descr="C:\Users\Hp\Desktop\paten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8" y="861940"/>
            <a:ext cx="7958778" cy="6095452"/>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32D5F13-7174-4C78-AEFC-A54ED9223B55}" type="slidenum">
              <a:rPr lang="tr-TR" smtClean="0"/>
              <a:t>14</a:t>
            </a:fld>
            <a:endParaRPr lang="tr-TR"/>
          </a:p>
        </p:txBody>
      </p:sp>
    </p:spTree>
    <p:extLst>
      <p:ext uri="{BB962C8B-B14F-4D97-AF65-F5344CB8AC3E}">
        <p14:creationId xmlns:p14="http://schemas.microsoft.com/office/powerpoint/2010/main" val="246624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9762"/>
            <a:ext cx="7620000" cy="868958"/>
          </a:xfrm>
        </p:spPr>
        <p:txBody>
          <a:bodyPr/>
          <a:lstStyle/>
          <a:p>
            <a:pPr algn="ctr"/>
            <a:r>
              <a:rPr lang="tr-TR" dirty="0" smtClean="0"/>
              <a:t>Patent Belgesi Sorgulama</a:t>
            </a:r>
            <a:endParaRPr lang="tr-TR" dirty="0"/>
          </a:p>
        </p:txBody>
      </p:sp>
      <p:pic>
        <p:nvPicPr>
          <p:cNvPr id="3074" name="Picture 2" descr="C:\Users\Hp\Desktop\paten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80" y="1080956"/>
            <a:ext cx="8236644" cy="5084348"/>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32D5F13-7174-4C78-AEFC-A54ED9223B55}" type="slidenum">
              <a:rPr lang="tr-TR" smtClean="0"/>
              <a:t>15</a:t>
            </a:fld>
            <a:endParaRPr lang="tr-TR"/>
          </a:p>
        </p:txBody>
      </p:sp>
    </p:spTree>
    <p:extLst>
      <p:ext uri="{BB962C8B-B14F-4D97-AF65-F5344CB8AC3E}">
        <p14:creationId xmlns:p14="http://schemas.microsoft.com/office/powerpoint/2010/main" val="2171041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9762"/>
            <a:ext cx="7620000" cy="868958"/>
          </a:xfrm>
        </p:spPr>
        <p:txBody>
          <a:bodyPr/>
          <a:lstStyle/>
          <a:p>
            <a:pPr algn="ctr"/>
            <a:r>
              <a:rPr lang="tr-TR" dirty="0" smtClean="0"/>
              <a:t>Patent Belgesi Sorgulama</a:t>
            </a:r>
            <a:endParaRPr lang="tr-TR" dirty="0"/>
          </a:p>
        </p:txBody>
      </p:sp>
      <p:pic>
        <p:nvPicPr>
          <p:cNvPr id="4098" name="Picture 2" descr="C:\Users\Hp\Desktop\patent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67" y="836712"/>
            <a:ext cx="7705725" cy="6067425"/>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32D5F13-7174-4C78-AEFC-A54ED9223B55}" type="slidenum">
              <a:rPr lang="tr-TR" smtClean="0"/>
              <a:t>16</a:t>
            </a:fld>
            <a:endParaRPr lang="tr-TR"/>
          </a:p>
        </p:txBody>
      </p:sp>
    </p:spTree>
    <p:extLst>
      <p:ext uri="{BB962C8B-B14F-4D97-AF65-F5344CB8AC3E}">
        <p14:creationId xmlns:p14="http://schemas.microsoft.com/office/powerpoint/2010/main" val="2247043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9762"/>
            <a:ext cx="7620000" cy="868958"/>
          </a:xfrm>
        </p:spPr>
        <p:txBody>
          <a:bodyPr/>
          <a:lstStyle/>
          <a:p>
            <a:pPr algn="ctr"/>
            <a:r>
              <a:rPr lang="tr-TR" dirty="0" smtClean="0"/>
              <a:t>Patent Belgesi Sorgulama</a:t>
            </a:r>
            <a:endParaRPr lang="tr-TR" dirty="0"/>
          </a:p>
        </p:txBody>
      </p:sp>
      <p:pic>
        <p:nvPicPr>
          <p:cNvPr id="5122" name="Picture 2" descr="C:\Users\Hp\Desktop\patent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0" y="1412776"/>
            <a:ext cx="8293624" cy="4752528"/>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C32D5F13-7174-4C78-AEFC-A54ED9223B55}" type="slidenum">
              <a:rPr lang="tr-TR" smtClean="0"/>
              <a:t>17</a:t>
            </a:fld>
            <a:endParaRPr lang="tr-TR"/>
          </a:p>
        </p:txBody>
      </p:sp>
    </p:spTree>
    <p:extLst>
      <p:ext uri="{BB962C8B-B14F-4D97-AF65-F5344CB8AC3E}">
        <p14:creationId xmlns:p14="http://schemas.microsoft.com/office/powerpoint/2010/main" val="224704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620000" cy="634082"/>
          </a:xfrm>
        </p:spPr>
        <p:txBody>
          <a:bodyPr/>
          <a:lstStyle/>
          <a:p>
            <a:pPr algn="ctr"/>
            <a:r>
              <a:rPr lang="tr-TR" dirty="0" smtClean="0"/>
              <a:t>Patent Haklarının İhlali</a:t>
            </a:r>
            <a:endParaRPr lang="tr-TR" dirty="0"/>
          </a:p>
        </p:txBody>
      </p:sp>
      <p:sp>
        <p:nvSpPr>
          <p:cNvPr id="3" name="İçerik Yer Tutucusu 2"/>
          <p:cNvSpPr>
            <a:spLocks noGrp="1"/>
          </p:cNvSpPr>
          <p:nvPr>
            <p:ph idx="1"/>
          </p:nvPr>
        </p:nvSpPr>
        <p:spPr>
          <a:xfrm>
            <a:off x="457200" y="1052736"/>
            <a:ext cx="7620000" cy="5616624"/>
          </a:xfrm>
        </p:spPr>
        <p:txBody>
          <a:bodyPr>
            <a:noAutofit/>
          </a:bodyPr>
          <a:lstStyle/>
          <a:p>
            <a:r>
              <a:rPr lang="tr-TR" sz="2000" dirty="0" smtClean="0"/>
              <a:t>Patent hakkına </a:t>
            </a:r>
            <a:r>
              <a:rPr lang="tr-TR" sz="2000" dirty="0"/>
              <a:t>t</a:t>
            </a:r>
            <a:r>
              <a:rPr lang="tr-TR" sz="2000" dirty="0" smtClean="0"/>
              <a:t>ecavüz durumunda açılabilecek davalar</a:t>
            </a:r>
            <a:r>
              <a:rPr lang="tr-TR" sz="2000" dirty="0"/>
              <a:t>;</a:t>
            </a:r>
          </a:p>
          <a:p>
            <a:r>
              <a:rPr lang="tr-TR" sz="2000" dirty="0" smtClean="0"/>
              <a:t>A) Hukuk </a:t>
            </a:r>
            <a:r>
              <a:rPr lang="tr-TR" sz="2000" dirty="0"/>
              <a:t>Davaları</a:t>
            </a:r>
          </a:p>
          <a:p>
            <a:pPr algn="just"/>
            <a:r>
              <a:rPr lang="tr-TR" sz="2000" dirty="0"/>
              <a:t>B) Ceza </a:t>
            </a:r>
            <a:r>
              <a:rPr lang="tr-TR" sz="2000" dirty="0" smtClean="0"/>
              <a:t>Davaları</a:t>
            </a:r>
          </a:p>
          <a:p>
            <a:pPr algn="just"/>
            <a:r>
              <a:rPr lang="tr-TR" sz="2000" b="1" u="sng" dirty="0" smtClean="0">
                <a:solidFill>
                  <a:srgbClr val="0070C0"/>
                </a:solidFill>
              </a:rPr>
              <a:t>Hukuk Davaları :</a:t>
            </a:r>
            <a:endParaRPr lang="tr-TR" sz="2000" b="1" u="sng" dirty="0">
              <a:solidFill>
                <a:srgbClr val="0070C0"/>
              </a:solidFill>
            </a:endParaRPr>
          </a:p>
          <a:p>
            <a:pPr algn="just"/>
            <a:r>
              <a:rPr lang="tr-TR" sz="2000" dirty="0"/>
              <a:t>Patentten doğan hakkı tecavüze </a:t>
            </a:r>
            <a:r>
              <a:rPr lang="tr-TR" sz="2000" dirty="0" smtClean="0"/>
              <a:t>uğrayan patent sahibi</a:t>
            </a:r>
            <a:r>
              <a:rPr lang="tr-TR" sz="2000" dirty="0"/>
              <a:t>, mahkemeden, aşağıdaki taleplerde bulunabilir:</a:t>
            </a:r>
          </a:p>
          <a:p>
            <a:r>
              <a:rPr lang="tr-TR" sz="2000" dirty="0"/>
              <a:t>1.Tecavüzün önlenmesi davası</a:t>
            </a:r>
            <a:br>
              <a:rPr lang="tr-TR" sz="2000" dirty="0"/>
            </a:br>
            <a:r>
              <a:rPr lang="tr-TR" sz="2000" dirty="0"/>
              <a:t>2.Tecavüzün durdurulması davası</a:t>
            </a:r>
            <a:br>
              <a:rPr lang="tr-TR" sz="2000" dirty="0"/>
            </a:br>
            <a:r>
              <a:rPr lang="tr-TR" sz="2000" dirty="0"/>
              <a:t>3.Tecavüzün giderilmesi davası</a:t>
            </a:r>
            <a:br>
              <a:rPr lang="tr-TR" sz="2000" dirty="0"/>
            </a:br>
            <a:r>
              <a:rPr lang="tr-TR" sz="2000" dirty="0"/>
              <a:t>4.Tecavüzün tespiti davası</a:t>
            </a:r>
            <a:br>
              <a:rPr lang="tr-TR" sz="2000" dirty="0"/>
            </a:br>
            <a:r>
              <a:rPr lang="tr-TR" sz="2000" dirty="0"/>
              <a:t>5.Tazminat davaları</a:t>
            </a:r>
            <a:br>
              <a:rPr lang="tr-TR" sz="2000" dirty="0"/>
            </a:br>
            <a:r>
              <a:rPr lang="tr-TR" sz="2000" dirty="0" err="1"/>
              <a:t>a.Maddi</a:t>
            </a:r>
            <a:r>
              <a:rPr lang="tr-TR" sz="2000" dirty="0"/>
              <a:t> tazminat davası</a:t>
            </a:r>
            <a:br>
              <a:rPr lang="tr-TR" sz="2000" dirty="0"/>
            </a:br>
            <a:r>
              <a:rPr lang="tr-TR" sz="2000" dirty="0" err="1"/>
              <a:t>b.Manevi</a:t>
            </a:r>
            <a:r>
              <a:rPr lang="tr-TR" sz="2000" dirty="0"/>
              <a:t> tazminat davası</a:t>
            </a:r>
            <a:br>
              <a:rPr lang="tr-TR" sz="2000" dirty="0"/>
            </a:br>
            <a:r>
              <a:rPr lang="tr-TR" sz="2000" dirty="0" err="1"/>
              <a:t>c.İtibar</a:t>
            </a:r>
            <a:r>
              <a:rPr lang="tr-TR" sz="2000" dirty="0"/>
              <a:t> tazminat davası</a:t>
            </a:r>
            <a:br>
              <a:rPr lang="tr-TR" sz="2000" dirty="0"/>
            </a:br>
            <a:r>
              <a:rPr lang="tr-TR" sz="2000" dirty="0"/>
              <a:t>6.El koyma</a:t>
            </a:r>
            <a:br>
              <a:rPr lang="tr-TR" sz="2000" dirty="0"/>
            </a:br>
            <a:endParaRPr lang="tr-TR" sz="2000"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18</a:t>
            </a:fld>
            <a:endParaRPr lang="tr-TR"/>
          </a:p>
        </p:txBody>
      </p:sp>
    </p:spTree>
    <p:extLst>
      <p:ext uri="{BB962C8B-B14F-4D97-AF65-F5344CB8AC3E}">
        <p14:creationId xmlns:p14="http://schemas.microsoft.com/office/powerpoint/2010/main" val="1341307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634082"/>
          </a:xfrm>
        </p:spPr>
        <p:txBody>
          <a:bodyPr/>
          <a:lstStyle/>
          <a:p>
            <a:pPr algn="ctr"/>
            <a:r>
              <a:rPr lang="tr-TR" dirty="0" smtClean="0"/>
              <a:t>Patent Haklarının İhlali</a:t>
            </a:r>
            <a:endParaRPr lang="tr-TR" dirty="0"/>
          </a:p>
        </p:txBody>
      </p:sp>
      <p:sp>
        <p:nvSpPr>
          <p:cNvPr id="3" name="İçerik Yer Tutucusu 2"/>
          <p:cNvSpPr>
            <a:spLocks noGrp="1"/>
          </p:cNvSpPr>
          <p:nvPr>
            <p:ph idx="1"/>
          </p:nvPr>
        </p:nvSpPr>
        <p:spPr>
          <a:xfrm>
            <a:off x="457200" y="1052736"/>
            <a:ext cx="7620000" cy="5616624"/>
          </a:xfrm>
        </p:spPr>
        <p:txBody>
          <a:bodyPr>
            <a:noAutofit/>
          </a:bodyPr>
          <a:lstStyle/>
          <a:p>
            <a:r>
              <a:rPr lang="tr-TR" sz="2000" dirty="0"/>
              <a:t>7.Ürünler ve araçlar üzerinde mülkiyet hakkı tanınması</a:t>
            </a:r>
            <a:br>
              <a:rPr lang="tr-TR" sz="2000" dirty="0"/>
            </a:br>
            <a:r>
              <a:rPr lang="tr-TR" sz="2000" dirty="0"/>
              <a:t>8.Şekil değiştirme ve imha</a:t>
            </a:r>
            <a:br>
              <a:rPr lang="tr-TR" sz="2000" dirty="0"/>
            </a:br>
            <a:r>
              <a:rPr lang="tr-TR" sz="2000" dirty="0"/>
              <a:t>9.Mahkeme kararının ilgililere tebliği</a:t>
            </a:r>
            <a:br>
              <a:rPr lang="tr-TR" sz="2000" dirty="0"/>
            </a:br>
            <a:r>
              <a:rPr lang="tr-TR" sz="2000" dirty="0"/>
              <a:t>10.Kamuya ilan yoluyla duyurulması ve hükmün ilanı</a:t>
            </a:r>
            <a:br>
              <a:rPr lang="tr-TR" sz="2000" dirty="0"/>
            </a:br>
            <a:r>
              <a:rPr lang="tr-TR" sz="2000" dirty="0"/>
              <a:t>11.İhtiyati tedbirler</a:t>
            </a:r>
            <a:br>
              <a:rPr lang="tr-TR" sz="2000" dirty="0"/>
            </a:br>
            <a:r>
              <a:rPr lang="tr-TR" sz="2000" dirty="0"/>
              <a:t>12.İhraç ya da ithal edilen var ise bu ürünlerin gümrüklerde el konulması</a:t>
            </a:r>
          </a:p>
          <a:p>
            <a:pPr algn="just"/>
            <a:r>
              <a:rPr lang="tr-TR" sz="2000" b="1" u="sng" dirty="0" smtClean="0">
                <a:solidFill>
                  <a:srgbClr val="0070C0"/>
                </a:solidFill>
              </a:rPr>
              <a:t>Ceza Davaları :</a:t>
            </a:r>
          </a:p>
          <a:p>
            <a:pPr algn="just"/>
            <a:r>
              <a:rPr lang="tr-TR" sz="2000" dirty="0"/>
              <a:t>KHK hükümlerine uygun olarak tescil </a:t>
            </a:r>
            <a:r>
              <a:rPr lang="tr-TR" sz="2000" dirty="0" smtClean="0"/>
              <a:t>edilen marka hakkına </a:t>
            </a:r>
            <a:r>
              <a:rPr lang="tr-TR" sz="2000" dirty="0"/>
              <a:t>tecavüz sayılan fiilleri işleyenler hakkında ceza yaptırımlar uygulanır (m. 73/A).</a:t>
            </a:r>
          </a:p>
          <a:p>
            <a:r>
              <a:rPr lang="tr-TR" sz="2000" dirty="0"/>
              <a:t>Bu cezalar, suçun faili ve fiilin niteliğine göre;</a:t>
            </a:r>
          </a:p>
          <a:p>
            <a:r>
              <a:rPr lang="tr-TR" sz="2000" dirty="0"/>
              <a:t>1</a:t>
            </a:r>
            <a:r>
              <a:rPr lang="tr-TR" sz="2000" dirty="0" smtClean="0"/>
              <a:t>. </a:t>
            </a:r>
            <a:r>
              <a:rPr lang="tr-TR" sz="2000" b="1" dirty="0" smtClean="0"/>
              <a:t>Dört </a:t>
            </a:r>
            <a:r>
              <a:rPr lang="tr-TR" sz="2000" b="1" dirty="0"/>
              <a:t>yıla </a:t>
            </a:r>
            <a:r>
              <a:rPr lang="tr-TR" sz="2000" dirty="0"/>
              <a:t>kadar hapis cezası,</a:t>
            </a:r>
            <a:br>
              <a:rPr lang="tr-TR" sz="2000" dirty="0"/>
            </a:br>
            <a:r>
              <a:rPr lang="tr-TR" sz="2000" dirty="0"/>
              <a:t>2</a:t>
            </a:r>
            <a:r>
              <a:rPr lang="tr-TR" sz="2000" dirty="0" smtClean="0"/>
              <a:t>. </a:t>
            </a:r>
            <a:r>
              <a:rPr lang="tr-TR" sz="2000" b="1" dirty="0" smtClean="0"/>
              <a:t>46.000-TL’ye </a:t>
            </a:r>
            <a:r>
              <a:rPr lang="tr-TR" sz="2000" b="1" dirty="0"/>
              <a:t>kadar para </a:t>
            </a:r>
            <a:r>
              <a:rPr lang="tr-TR" sz="2000" dirty="0"/>
              <a:t>cezası,</a:t>
            </a:r>
            <a:br>
              <a:rPr lang="tr-TR" sz="2000" dirty="0"/>
            </a:br>
            <a:r>
              <a:rPr lang="tr-TR" sz="2000" dirty="0"/>
              <a:t>3</a:t>
            </a:r>
            <a:r>
              <a:rPr lang="tr-TR" sz="2000" dirty="0" smtClean="0"/>
              <a:t>. İşyerlerinin </a:t>
            </a:r>
            <a:r>
              <a:rPr lang="tr-TR" sz="2000" dirty="0"/>
              <a:t>bir yıldan az olmamak üzere </a:t>
            </a:r>
            <a:r>
              <a:rPr lang="tr-TR" sz="2000" b="1" dirty="0"/>
              <a:t>kapatılması</a:t>
            </a:r>
            <a:r>
              <a:rPr lang="tr-TR" sz="2000" dirty="0"/>
              <a:t>,</a:t>
            </a:r>
            <a:br>
              <a:rPr lang="tr-TR" sz="2000" dirty="0"/>
            </a:br>
            <a:r>
              <a:rPr lang="tr-TR" sz="2000" dirty="0"/>
              <a:t>4</a:t>
            </a:r>
            <a:r>
              <a:rPr lang="tr-TR" sz="2000" dirty="0" smtClean="0"/>
              <a:t>. Tecavüz </a:t>
            </a:r>
            <a:r>
              <a:rPr lang="tr-TR" sz="2000" dirty="0"/>
              <a:t>edenlerin bir yıldan az olmamak üzere </a:t>
            </a:r>
            <a:r>
              <a:rPr lang="tr-TR" sz="2000" b="1" dirty="0"/>
              <a:t>ticaretten men </a:t>
            </a:r>
            <a:r>
              <a:rPr lang="tr-TR" sz="2000" dirty="0"/>
              <a:t>edilmeleri.</a:t>
            </a:r>
          </a:p>
          <a:p>
            <a:pPr algn="just"/>
            <a:endParaRPr lang="tr-TR" sz="2000"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19</a:t>
            </a:fld>
            <a:endParaRPr lang="tr-TR"/>
          </a:p>
        </p:txBody>
      </p:sp>
    </p:spTree>
    <p:extLst>
      <p:ext uri="{BB962C8B-B14F-4D97-AF65-F5344CB8AC3E}">
        <p14:creationId xmlns:p14="http://schemas.microsoft.com/office/powerpoint/2010/main" val="2910922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Başvurusu Yapmadan Önce Yapılması Gerekenler</a:t>
            </a:r>
            <a:endParaRPr lang="tr-TR" dirty="0"/>
          </a:p>
        </p:txBody>
      </p:sp>
      <p:sp>
        <p:nvSpPr>
          <p:cNvPr id="3" name="İçerik Yer Tutucusu 2"/>
          <p:cNvSpPr>
            <a:spLocks noGrp="1"/>
          </p:cNvSpPr>
          <p:nvPr>
            <p:ph idx="1"/>
          </p:nvPr>
        </p:nvSpPr>
        <p:spPr/>
        <p:txBody>
          <a:bodyPr/>
          <a:lstStyle/>
          <a:p>
            <a:pPr algn="just" fontAlgn="base"/>
            <a:r>
              <a:rPr lang="tr-TR" dirty="0" smtClean="0"/>
              <a:t>Patent başvurusu yapılmadan önce başvuru sahibi </a:t>
            </a:r>
            <a:r>
              <a:rPr lang="tr-TR" dirty="0"/>
              <a:t>buluş </a:t>
            </a:r>
            <a:r>
              <a:rPr lang="tr-TR" dirty="0" smtClean="0"/>
              <a:t>konusunun tekniği </a:t>
            </a:r>
            <a:r>
              <a:rPr lang="tr-TR" dirty="0"/>
              <a:t>ile ilgili  online </a:t>
            </a:r>
            <a:r>
              <a:rPr lang="tr-TR" b="1" dirty="0">
                <a:hlinkClick r:id="rId2"/>
              </a:rPr>
              <a:t>Patent </a:t>
            </a:r>
            <a:r>
              <a:rPr lang="tr-TR" b="1" dirty="0" smtClean="0">
                <a:hlinkClick r:id="rId2"/>
              </a:rPr>
              <a:t>Sorgulaması</a:t>
            </a:r>
            <a:r>
              <a:rPr lang="tr-TR" dirty="0"/>
              <a:t> </a:t>
            </a:r>
            <a:r>
              <a:rPr lang="tr-TR" dirty="0" smtClean="0"/>
              <a:t>yapmalı</a:t>
            </a:r>
          </a:p>
          <a:p>
            <a:pPr algn="just" fontAlgn="base"/>
            <a:r>
              <a:rPr lang="tr-TR" b="1" u="sng" dirty="0"/>
              <a:t>Türk Patent Enstitüsüne</a:t>
            </a:r>
            <a:r>
              <a:rPr lang="tr-TR" dirty="0"/>
              <a:t> başvurarak </a:t>
            </a:r>
            <a:r>
              <a:rPr lang="tr-TR" b="1" dirty="0">
                <a:hlinkClick r:id="rId3"/>
              </a:rPr>
              <a:t>patent araştırması</a:t>
            </a:r>
            <a:r>
              <a:rPr lang="tr-TR" dirty="0"/>
              <a:t> </a:t>
            </a:r>
            <a:r>
              <a:rPr lang="tr-TR" dirty="0" smtClean="0"/>
              <a:t>yaptırmalıdır.</a:t>
            </a:r>
            <a:r>
              <a:rPr lang="tr-TR" dirty="0"/>
              <a:t> </a:t>
            </a:r>
            <a:endParaRPr lang="tr-TR" dirty="0" smtClean="0"/>
          </a:p>
          <a:p>
            <a:pPr algn="just" fontAlgn="base"/>
            <a:r>
              <a:rPr lang="tr-TR" dirty="0" smtClean="0"/>
              <a:t>Tekniğin </a:t>
            </a:r>
            <a:r>
              <a:rPr lang="tr-TR" dirty="0"/>
              <a:t>bilinen durumunun </a:t>
            </a:r>
            <a:r>
              <a:rPr lang="tr-TR" dirty="0" smtClean="0"/>
              <a:t>araştırılması, buluş sahibine </a:t>
            </a:r>
            <a:r>
              <a:rPr lang="tr-TR" dirty="0"/>
              <a:t>kendi buluşunu mevcut patentlerle karşılaştırma, benzerlikleri ve farklılıkları görme olanağını sağlar. </a:t>
            </a:r>
            <a:endParaRPr lang="tr-TR" dirty="0" smtClean="0"/>
          </a:p>
          <a:p>
            <a:pPr algn="just" fontAlgn="base"/>
            <a:r>
              <a:rPr lang="tr-TR" dirty="0"/>
              <a:t>Başvuru sahibi buluşunun yeni olup olmadığı konusunda genel bir fikre sahip olur. </a:t>
            </a:r>
            <a:endParaRPr lang="tr-TR" dirty="0" smtClean="0"/>
          </a:p>
          <a:p>
            <a:pPr algn="just" fontAlgn="base"/>
            <a:r>
              <a:rPr lang="tr-TR" dirty="0"/>
              <a:t>Böylece mevcut teknoloji bilinerek yapılan bir patent başvurusunun reddedilme olasılığı azaltılmış olur.</a:t>
            </a:r>
          </a:p>
          <a:p>
            <a:pPr algn="just"/>
            <a:endParaRPr lang="tr-TR"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2</a:t>
            </a:fld>
            <a:endParaRPr lang="tr-TR"/>
          </a:p>
        </p:txBody>
      </p:sp>
    </p:spTree>
    <p:extLst>
      <p:ext uri="{BB962C8B-B14F-4D97-AF65-F5344CB8AC3E}">
        <p14:creationId xmlns:p14="http://schemas.microsoft.com/office/powerpoint/2010/main" val="3463212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90662"/>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268760"/>
            <a:ext cx="7620000" cy="5400600"/>
          </a:xfrm>
        </p:spPr>
        <p:txBody>
          <a:bodyPr>
            <a:noAutofit/>
          </a:bodyPr>
          <a:lstStyle/>
          <a:p>
            <a:pPr algn="just"/>
            <a:r>
              <a:rPr lang="tr-TR" sz="2400" dirty="0" smtClean="0"/>
              <a:t>Bilgisayar programları patent tesciliyle koruma altına alınmamaktadır.</a:t>
            </a:r>
          </a:p>
          <a:p>
            <a:pPr algn="just"/>
            <a:r>
              <a:rPr lang="tr-TR" sz="2400" dirty="0" smtClean="0"/>
              <a:t>Bu anlamda bir yazılım patenti kavramı yoktur.</a:t>
            </a:r>
          </a:p>
          <a:p>
            <a:pPr algn="just"/>
            <a:r>
              <a:rPr lang="tr-TR" sz="2400" dirty="0" smtClean="0"/>
              <a:t>Fakat bilgisayar yazılımı da içeren sistem yada araçlar patentle korunabilir.</a:t>
            </a:r>
          </a:p>
          <a:p>
            <a:pPr algn="just"/>
            <a:r>
              <a:rPr lang="tr-TR" sz="2400" dirty="0" smtClean="0"/>
              <a:t>Burada doğrudan doğruya yazılım değil sistem korunmaktadır.</a:t>
            </a:r>
          </a:p>
          <a:p>
            <a:pPr algn="just"/>
            <a:r>
              <a:rPr lang="tr-TR" sz="2400" dirty="0" smtClean="0"/>
              <a:t>Dolayısıyla patent tescilinde yazılımın komut dizinleri kullanılmaz.</a:t>
            </a:r>
          </a:p>
          <a:p>
            <a:pPr algn="just"/>
            <a:r>
              <a:rPr lang="tr-TR" sz="2400" dirty="0" smtClean="0"/>
              <a:t>Örnek tesciller için </a:t>
            </a:r>
            <a:r>
              <a:rPr lang="tr-TR" sz="2400" dirty="0" err="1" smtClean="0"/>
              <a:t>Adobe</a:t>
            </a:r>
            <a:r>
              <a:rPr lang="tr-TR" sz="2400" dirty="0" smtClean="0"/>
              <a:t> ve Microsoft incelenebilir.</a:t>
            </a:r>
          </a:p>
          <a:p>
            <a:pPr algn="just"/>
            <a:r>
              <a:rPr lang="tr-TR" sz="2400" dirty="0" smtClean="0"/>
              <a:t>Ayrıca yazılımları koruma konusu ülkelerin yasalarına göre değişiklik göstermektedir.</a:t>
            </a:r>
          </a:p>
        </p:txBody>
      </p:sp>
      <p:sp>
        <p:nvSpPr>
          <p:cNvPr id="4" name="Slayt Numarası Yer Tutucusu 3"/>
          <p:cNvSpPr>
            <a:spLocks noGrp="1"/>
          </p:cNvSpPr>
          <p:nvPr>
            <p:ph type="sldNum" sz="quarter" idx="12"/>
          </p:nvPr>
        </p:nvSpPr>
        <p:spPr/>
        <p:txBody>
          <a:bodyPr/>
          <a:lstStyle/>
          <a:p>
            <a:fld id="{C32D5F13-7174-4C78-AEFC-A54ED9223B55}" type="slidenum">
              <a:rPr lang="tr-TR" smtClean="0"/>
              <a:t>20</a:t>
            </a:fld>
            <a:endParaRPr lang="tr-TR"/>
          </a:p>
        </p:txBody>
      </p:sp>
    </p:spTree>
    <p:extLst>
      <p:ext uri="{BB962C8B-B14F-4D97-AF65-F5344CB8AC3E}">
        <p14:creationId xmlns:p14="http://schemas.microsoft.com/office/powerpoint/2010/main" val="2645660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90662"/>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268760"/>
            <a:ext cx="7620000" cy="5400600"/>
          </a:xfrm>
        </p:spPr>
        <p:txBody>
          <a:bodyPr>
            <a:noAutofit/>
          </a:bodyPr>
          <a:lstStyle/>
          <a:p>
            <a:pPr algn="just"/>
            <a:r>
              <a:rPr lang="tr-TR" sz="2400" dirty="0" smtClean="0"/>
              <a:t>ABD , Japonya ve Kanada gibi bazı ülkelerde bilgisayar yazılımları buluşlar gibi patentle korunurken, </a:t>
            </a:r>
          </a:p>
          <a:p>
            <a:pPr algn="just"/>
            <a:r>
              <a:rPr lang="tr-TR" sz="2400" dirty="0" smtClean="0"/>
              <a:t>Türkiye’ de yazılımlar 5846 </a:t>
            </a:r>
            <a:r>
              <a:rPr lang="tr-TR" sz="2400" dirty="0"/>
              <a:t>sayılı Fikir ve Sanat Eserleri Kanunu (FSEK) hükümlerince “</a:t>
            </a:r>
            <a:r>
              <a:rPr lang="tr-TR" sz="2400" b="1" dirty="0"/>
              <a:t>eser</a:t>
            </a:r>
            <a:r>
              <a:rPr lang="tr-TR" sz="2400" dirty="0"/>
              <a:t>” olarak </a:t>
            </a:r>
            <a:r>
              <a:rPr lang="tr-TR" sz="2400" dirty="0" smtClean="0"/>
              <a:t>kabul </a:t>
            </a:r>
            <a:r>
              <a:rPr lang="tr-TR" sz="2400" dirty="0"/>
              <a:t>edilip korunuyor. </a:t>
            </a:r>
            <a:endParaRPr lang="tr-TR" sz="2400" dirty="0" smtClean="0"/>
          </a:p>
          <a:p>
            <a:pPr algn="just"/>
            <a:r>
              <a:rPr lang="tr-TR" sz="2400" dirty="0" smtClean="0"/>
              <a:t>Ayrıca hem Avrupa hem de Türkiye’ de belirli koşullar altında</a:t>
            </a:r>
            <a:r>
              <a:rPr lang="tr-TR" sz="2400" b="1" dirty="0" smtClean="0"/>
              <a:t> ‘teknik bir yönü olan’</a:t>
            </a:r>
            <a:r>
              <a:rPr lang="tr-TR" sz="2400" dirty="0" smtClean="0"/>
              <a:t> yazılımların patentle de korunması mümkündür.</a:t>
            </a:r>
          </a:p>
          <a:p>
            <a:pPr algn="just"/>
            <a:r>
              <a:rPr lang="tr-TR" sz="2400" dirty="0" smtClean="0"/>
              <a:t>Yazılım tek başına buluş olmadığından yazılımın patenti alınamaz.</a:t>
            </a:r>
          </a:p>
          <a:p>
            <a:pPr algn="just"/>
            <a:r>
              <a:rPr lang="tr-TR" sz="2400" dirty="0" smtClean="0"/>
              <a:t>Ancak yazılımın içerisinde buluş niteliğinde bir bölüm (örneğin bir yazılım algoritması) içeriyorsa bunun için patent başvurusu yapabilirsiniz.</a:t>
            </a:r>
            <a:endParaRPr lang="tr-TR" sz="2400"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21</a:t>
            </a:fld>
            <a:endParaRPr lang="tr-TR"/>
          </a:p>
        </p:txBody>
      </p:sp>
    </p:spTree>
    <p:extLst>
      <p:ext uri="{BB962C8B-B14F-4D97-AF65-F5344CB8AC3E}">
        <p14:creationId xmlns:p14="http://schemas.microsoft.com/office/powerpoint/2010/main" val="1418810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90662"/>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052736"/>
            <a:ext cx="7620000" cy="5805264"/>
          </a:xfrm>
        </p:spPr>
        <p:txBody>
          <a:bodyPr>
            <a:noAutofit/>
          </a:bodyPr>
          <a:lstStyle/>
          <a:p>
            <a:pPr algn="just"/>
            <a:r>
              <a:rPr lang="tr-TR" sz="2400" dirty="0" smtClean="0"/>
              <a:t>Burada korunanın yazılımın yaptığı iş veya fikri değil </a:t>
            </a:r>
            <a:r>
              <a:rPr lang="tr-TR" sz="2400" b="1" dirty="0" smtClean="0"/>
              <a:t>kendine has ve buluş özelliğindeki yapış şekli </a:t>
            </a:r>
            <a:r>
              <a:rPr lang="tr-TR" sz="2400" dirty="0" smtClean="0"/>
              <a:t>olduğuna dikkat çekmek gerekir.</a:t>
            </a:r>
          </a:p>
          <a:p>
            <a:pPr algn="just"/>
            <a:r>
              <a:rPr lang="tr-TR" sz="2400" b="1" dirty="0" smtClean="0"/>
              <a:t>Örneğin</a:t>
            </a:r>
            <a:r>
              <a:rPr lang="tr-TR" sz="2400" dirty="0" smtClean="0"/>
              <a:t> yazılımınız </a:t>
            </a:r>
            <a:r>
              <a:rPr lang="tr-TR" sz="2400" dirty="0" err="1" smtClean="0"/>
              <a:t>android</a:t>
            </a:r>
            <a:r>
              <a:rPr lang="tr-TR" sz="2400" dirty="0" smtClean="0"/>
              <a:t> telefonlarda sizin keşfettiğiniz daha önce yapılmamış, yenilik niteliğinde özel bir sıkıştırma yöntemi kullanarak  telefonun hızlı açılmasını sağlıyorsa bu özel sıkıştırma yönteminin patentini alabilirsiniz.</a:t>
            </a:r>
          </a:p>
          <a:p>
            <a:pPr algn="just"/>
            <a:r>
              <a:rPr lang="tr-TR" sz="2400" dirty="0" smtClean="0"/>
              <a:t>Ama yazılımın yaptığı işin yani sıkıştırma yöntemi kullanarak sistemi hızlı açma işinin/fikrinin patentini alamazsınız.</a:t>
            </a:r>
          </a:p>
          <a:p>
            <a:pPr algn="just"/>
            <a:r>
              <a:rPr lang="tr-TR" sz="2400" dirty="0" smtClean="0"/>
              <a:t>Çünkü bir başka yazılımcı da başka bir sıkıştırma algoritması kullanıp benzer şekilde çalışan bir program yapabilir. Bunu hukuken engellemeniz ya da fikri bana aitti demeniz mümkün değildir.</a:t>
            </a:r>
            <a:endParaRPr lang="tr-TR" sz="2400"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22</a:t>
            </a:fld>
            <a:endParaRPr lang="tr-TR"/>
          </a:p>
        </p:txBody>
      </p:sp>
    </p:spTree>
    <p:extLst>
      <p:ext uri="{BB962C8B-B14F-4D97-AF65-F5344CB8AC3E}">
        <p14:creationId xmlns:p14="http://schemas.microsoft.com/office/powerpoint/2010/main" val="3067147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052736"/>
            <a:ext cx="7620000" cy="5616624"/>
          </a:xfrm>
        </p:spPr>
        <p:txBody>
          <a:bodyPr>
            <a:noAutofit/>
          </a:bodyPr>
          <a:lstStyle/>
          <a:p>
            <a:pPr algn="just"/>
            <a:r>
              <a:rPr lang="tr-TR" sz="2400" dirty="0" smtClean="0"/>
              <a:t>Diğer yandan patente konu olan bu buluş niteliğindeki algoritma dışında;</a:t>
            </a:r>
          </a:p>
          <a:p>
            <a:pPr lvl="1" algn="just"/>
            <a:r>
              <a:rPr lang="tr-TR" dirty="0" smtClean="0"/>
              <a:t>Yazılımın kodu</a:t>
            </a:r>
          </a:p>
          <a:p>
            <a:pPr lvl="1" algn="just"/>
            <a:r>
              <a:rPr lang="tr-TR" dirty="0" smtClean="0"/>
              <a:t>Arabirimi</a:t>
            </a:r>
          </a:p>
          <a:p>
            <a:pPr lvl="1" algn="just"/>
            <a:r>
              <a:rPr lang="tr-TR" dirty="0" smtClean="0"/>
              <a:t>Görsel öğeleri ve bunların birbiriyle ilişkisini düzenleyen teması </a:t>
            </a:r>
            <a:endParaRPr lang="tr-TR" dirty="0"/>
          </a:p>
          <a:p>
            <a:pPr marL="114300" indent="0" algn="just">
              <a:buNone/>
            </a:pPr>
            <a:r>
              <a:rPr lang="tr-TR" sz="2400" dirty="0" smtClean="0"/>
              <a:t>kendiliğinden telif koruması altındadır.</a:t>
            </a:r>
          </a:p>
          <a:p>
            <a:pPr algn="just"/>
            <a:r>
              <a:rPr lang="tr-TR" sz="2400" dirty="0" smtClean="0"/>
              <a:t>Yazılımın  telif korumasının kapsamının da ’fikir’ olmadığına dikkat edilmeli.</a:t>
            </a:r>
          </a:p>
          <a:p>
            <a:pPr algn="just"/>
            <a:r>
              <a:rPr lang="tr-TR" sz="2400" dirty="0" smtClean="0"/>
              <a:t>Örneğin bilgisayarı bir daktilo olarak kullanma ve yazılanları kağıda basma fikrini (kelime işlem programı gibi) bulup bunun için bir yazılım hazırlandığınızı düşünelim. </a:t>
            </a:r>
          </a:p>
          <a:p>
            <a:pPr algn="just"/>
            <a:r>
              <a:rPr lang="tr-TR" sz="2400" dirty="0" smtClean="0"/>
              <a:t>Burada korunan sadece yazılımdır. Kelime işlem programı fikri değildir.</a:t>
            </a:r>
          </a:p>
          <a:p>
            <a:pPr marL="114300" indent="0" algn="just">
              <a:buNone/>
            </a:pPr>
            <a:endParaRPr lang="tr-TR" dirty="0" smtClean="0"/>
          </a:p>
          <a:p>
            <a:pPr marL="114300" indent="0" algn="just">
              <a:buNone/>
            </a:pPr>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23</a:t>
            </a:fld>
            <a:endParaRPr lang="tr-TR"/>
          </a:p>
        </p:txBody>
      </p:sp>
    </p:spTree>
    <p:extLst>
      <p:ext uri="{BB962C8B-B14F-4D97-AF65-F5344CB8AC3E}">
        <p14:creationId xmlns:p14="http://schemas.microsoft.com/office/powerpoint/2010/main" val="2581986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052736"/>
            <a:ext cx="7620000" cy="5616624"/>
          </a:xfrm>
        </p:spPr>
        <p:txBody>
          <a:bodyPr>
            <a:noAutofit/>
          </a:bodyPr>
          <a:lstStyle/>
          <a:p>
            <a:pPr algn="just"/>
            <a:r>
              <a:rPr lang="tr-TR" sz="2400" dirty="0" smtClean="0"/>
              <a:t>Bir başkası da bir başka yazılım üreterek bilgisayara aynı işi yaptırabilir.</a:t>
            </a:r>
          </a:p>
          <a:p>
            <a:pPr algn="just"/>
            <a:r>
              <a:rPr lang="tr-TR" sz="2400" dirty="0" smtClean="0"/>
              <a:t>Ama bunu yaparken sizin yazılımınızın kodunu kullanamaz. Kodu sıfırdan kendisinin yazması gerekir.</a:t>
            </a:r>
          </a:p>
          <a:p>
            <a:pPr algn="just"/>
            <a:r>
              <a:rPr lang="tr-TR" sz="2400" dirty="0" smtClean="0"/>
              <a:t>Arabirimini ya da görsel öğelerini alamaz</a:t>
            </a:r>
          </a:p>
          <a:p>
            <a:pPr algn="just"/>
            <a:r>
              <a:rPr lang="tr-TR" sz="2400" dirty="0" smtClean="0"/>
              <a:t>Bunların </a:t>
            </a:r>
            <a:r>
              <a:rPr lang="tr-TR" sz="2400" dirty="0"/>
              <a:t>hepsini </a:t>
            </a:r>
            <a:r>
              <a:rPr lang="tr-TR" sz="2400" dirty="0" smtClean="0"/>
              <a:t>kendisi </a:t>
            </a:r>
            <a:r>
              <a:rPr lang="tr-TR" sz="2400" dirty="0"/>
              <a:t>baştan yapmak şartıyla aynı işi yapan bir yazılım </a:t>
            </a:r>
            <a:r>
              <a:rPr lang="tr-TR" sz="2400" dirty="0" smtClean="0"/>
              <a:t>hazırlayabilir. </a:t>
            </a:r>
          </a:p>
          <a:p>
            <a:pPr algn="just"/>
            <a:r>
              <a:rPr lang="tr-TR" sz="2400" dirty="0" smtClean="0"/>
              <a:t>Buna </a:t>
            </a:r>
            <a:r>
              <a:rPr lang="tr-TR" sz="2400" dirty="0"/>
              <a:t>hukuken engel olamazsınız</a:t>
            </a:r>
            <a:r>
              <a:rPr lang="tr-TR" sz="2400" dirty="0" smtClean="0"/>
              <a:t>.</a:t>
            </a:r>
          </a:p>
          <a:p>
            <a:pPr algn="just"/>
            <a:r>
              <a:rPr lang="tr-TR" sz="2400" dirty="0" smtClean="0"/>
              <a:t>Yani algoritmanın telif hakkı olmaz bir program halindeyse olabilir.</a:t>
            </a:r>
          </a:p>
          <a:p>
            <a:pPr algn="just"/>
            <a:r>
              <a:rPr lang="tr-TR" sz="2400" dirty="0" smtClean="0"/>
              <a:t>Bilgisayar yazılımları fikir ürünlerinden eserler içerisinde yer almaktadır.</a:t>
            </a:r>
          </a:p>
          <a:p>
            <a:pPr marL="114300" indent="0" algn="just">
              <a:buNone/>
            </a:pPr>
            <a:endParaRPr lang="tr-TR" dirty="0" smtClean="0"/>
          </a:p>
          <a:p>
            <a:pPr marL="114300" indent="0" algn="just">
              <a:buNone/>
            </a:pPr>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24</a:t>
            </a:fld>
            <a:endParaRPr lang="tr-TR"/>
          </a:p>
        </p:txBody>
      </p:sp>
    </p:spTree>
    <p:extLst>
      <p:ext uri="{BB962C8B-B14F-4D97-AF65-F5344CB8AC3E}">
        <p14:creationId xmlns:p14="http://schemas.microsoft.com/office/powerpoint/2010/main" val="365284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634082"/>
          </a:xfrm>
        </p:spPr>
        <p:txBody>
          <a:bodyPr/>
          <a:lstStyle/>
          <a:p>
            <a:pPr algn="ctr"/>
            <a:r>
              <a:rPr lang="tr-TR" dirty="0" smtClean="0"/>
              <a:t>Yazılım Patentleri</a:t>
            </a:r>
            <a:endParaRPr lang="tr-TR" dirty="0"/>
          </a:p>
        </p:txBody>
      </p:sp>
      <p:sp>
        <p:nvSpPr>
          <p:cNvPr id="3" name="İçerik Yer Tutucusu 2"/>
          <p:cNvSpPr>
            <a:spLocks noGrp="1"/>
          </p:cNvSpPr>
          <p:nvPr>
            <p:ph idx="1"/>
          </p:nvPr>
        </p:nvSpPr>
        <p:spPr>
          <a:xfrm>
            <a:off x="457200" y="1052736"/>
            <a:ext cx="7620000" cy="5616624"/>
          </a:xfrm>
        </p:spPr>
        <p:txBody>
          <a:bodyPr>
            <a:noAutofit/>
          </a:bodyPr>
          <a:lstStyle/>
          <a:p>
            <a:pPr algn="just"/>
            <a:r>
              <a:rPr lang="tr-TR" sz="2400" dirty="0" smtClean="0"/>
              <a:t>Birleşik devletlerde ve Avrupa patent sisteminde bilgisayar yazılımlarına bazı özel durumlarda patent verildiği bilinmektedir.</a:t>
            </a:r>
          </a:p>
          <a:p>
            <a:pPr algn="just"/>
            <a:r>
              <a:rPr lang="tr-TR" sz="2400" dirty="0" smtClean="0"/>
              <a:t>Ancak Avrupa patent sisteminde ve bu sisteme üye olan Türkiye’ de yazılımlar bir donanım ile sunularak, donanım ile birlikte patent verilebilirlik ölçütlerini karşılıyorsa patent korumasından yararlanılabilir.</a:t>
            </a:r>
          </a:p>
          <a:p>
            <a:pPr algn="just"/>
            <a:r>
              <a:rPr lang="tr-TR" sz="2400" dirty="0" smtClean="0"/>
              <a:t>Avrupa Patent Ofisi, bir bilgisayar ekranında bir pencere açıldıktan sonra yeni açılan pencerelerin bir önceki pencereler ile çakışmamasını sağlayan bilgisayar yazılımını buluş olmadığı gerekçesiyle patent verilemez olarak kabul etmiş ama Genişletilmiş Temyiz Kurulu, pencerelerin üst üste çakışmamasının sağlanmasını teknik bir özellik olarak kabul ederek patent verilmesine karar vermiştir.</a:t>
            </a:r>
            <a:endParaRPr lang="tr-TR" dirty="0" smtClean="0"/>
          </a:p>
          <a:p>
            <a:pPr marL="114300" indent="0" algn="just">
              <a:buNone/>
            </a:pPr>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25</a:t>
            </a:fld>
            <a:endParaRPr lang="tr-TR"/>
          </a:p>
        </p:txBody>
      </p:sp>
    </p:spTree>
    <p:extLst>
      <p:ext uri="{BB962C8B-B14F-4D97-AF65-F5344CB8AC3E}">
        <p14:creationId xmlns:p14="http://schemas.microsoft.com/office/powerpoint/2010/main" val="731787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marL="114300" indent="0" algn="just">
              <a:buNone/>
            </a:pPr>
            <a:r>
              <a:rPr lang="tr-TR" b="1" u="sng" dirty="0" smtClean="0">
                <a:solidFill>
                  <a:srgbClr val="FF0000"/>
                </a:solidFill>
              </a:rPr>
              <a:t>Av Tuzağı :</a:t>
            </a:r>
            <a:r>
              <a:rPr lang="tr-TR" b="1" dirty="0" smtClean="0">
                <a:solidFill>
                  <a:srgbClr val="FF0000"/>
                </a:solidFill>
              </a:rPr>
              <a:t>   </a:t>
            </a:r>
            <a:r>
              <a:rPr lang="tr-TR" dirty="0"/>
              <a:t>1897'de tasarlanan bu kostüm ava çıkan kişilerin avlarını ürkütüp kaçırmaması için yapılmış. Bu şekilde avlar öküzden korkmadığı için avcıların dibine kadar geliyormuş.</a:t>
            </a:r>
          </a:p>
          <a:p>
            <a:pPr marL="114300" indent="0" algn="just">
              <a:buNone/>
            </a:pPr>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26</a:t>
            </a:fld>
            <a:endParaRPr lang="tr-T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636858"/>
            <a:ext cx="547260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29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Kusma Pisuarı:</a:t>
            </a:r>
            <a:r>
              <a:rPr lang="tr-TR" b="1" dirty="0" smtClean="0">
                <a:solidFill>
                  <a:srgbClr val="FF0000"/>
                </a:solidFill>
              </a:rPr>
              <a:t>   </a:t>
            </a:r>
            <a:r>
              <a:rPr lang="tr-TR" dirty="0"/>
              <a:t>1998'de yapılan bu icat, alkollü kişiler için tasarlanmış. Kusarken tuvalete eğilme durumunu ortadan kaldıran bu pisuarda, dengede duramayan sarhoşlar için tutunma kolları da mevcut.</a:t>
            </a:r>
          </a:p>
          <a:p>
            <a:pPr marL="114300" indent="0" algn="just">
              <a:buNone/>
            </a:pPr>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27</a:t>
            </a:fld>
            <a:endParaRPr lang="tr-TR"/>
          </a:p>
        </p:txBody>
      </p:sp>
      <p:pic>
        <p:nvPicPr>
          <p:cNvPr id="2050" name="Picture 2" descr="http://i.teknokulis.com/galeri/galeriteknoloji/patenti-alinmis-olan-en-garip-25-icat/11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584" y="2852936"/>
            <a:ext cx="2610544" cy="391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75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Pilot Güvenliği Kıyafeti:</a:t>
            </a:r>
            <a:r>
              <a:rPr lang="tr-TR" b="1" dirty="0" smtClean="0">
                <a:solidFill>
                  <a:srgbClr val="FF0000"/>
                </a:solidFill>
              </a:rPr>
              <a:t>  </a:t>
            </a:r>
            <a:r>
              <a:rPr lang="tr-TR" dirty="0" smtClean="0"/>
              <a:t>1918'de </a:t>
            </a:r>
            <a:r>
              <a:rPr lang="tr-TR" dirty="0"/>
              <a:t>tasarlanan bu kıyafet, uçağın düşmesi halinde pilotun zarar görmemesi için yapılmış. Ancak düşünüldüğü gibi başarılı olamamış.</a:t>
            </a:r>
          </a:p>
          <a:p>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28</a:t>
            </a:fld>
            <a:endParaRPr lang="tr-TR"/>
          </a:p>
        </p:txBody>
      </p:sp>
      <p:pic>
        <p:nvPicPr>
          <p:cNvPr id="3074" name="Picture 2" descr="http://i.teknokulis.com/galeri/galeriteknoloji/patenti-alinmis-olan-en-garip-25-icat/05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780" y="2708920"/>
            <a:ext cx="3337556" cy="400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761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Losyon Sürücü:</a:t>
            </a:r>
            <a:r>
              <a:rPr lang="tr-TR" b="1" dirty="0" smtClean="0">
                <a:solidFill>
                  <a:srgbClr val="FF0000"/>
                </a:solidFill>
              </a:rPr>
              <a:t>  </a:t>
            </a:r>
            <a:r>
              <a:rPr lang="tr-TR" dirty="0"/>
              <a:t> 1995'te yapılan bu icatta, ucundaki eldivenin losyona sürmeniz ve daha sonra vücudunuzda ulaşamadığınız yerlere sürmeniz </a:t>
            </a:r>
            <a:r>
              <a:rPr lang="tr-TR" dirty="0" smtClean="0"/>
              <a:t>için geliştirilmiş.</a:t>
            </a:r>
            <a:endParaRPr lang="tr-TR" dirty="0"/>
          </a:p>
          <a:p>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29</a:t>
            </a:fld>
            <a:endParaRPr lang="tr-TR"/>
          </a:p>
        </p:txBody>
      </p:sp>
      <p:pic>
        <p:nvPicPr>
          <p:cNvPr id="4098" name="Picture 2" descr="http://i.teknokulis.com/galeri/galeriteknoloji/patenti-alinmis-olan-en-garip-25-icat/25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848" y="2586642"/>
            <a:ext cx="4890392" cy="415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9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Buluşların Patentle Korunmasının Amaçları</a:t>
            </a:r>
            <a:endParaRPr lang="tr-TR" dirty="0"/>
          </a:p>
        </p:txBody>
      </p:sp>
      <p:sp>
        <p:nvSpPr>
          <p:cNvPr id="3" name="İçerik Yer Tutucusu 2"/>
          <p:cNvSpPr>
            <a:spLocks noGrp="1"/>
          </p:cNvSpPr>
          <p:nvPr>
            <p:ph idx="1"/>
          </p:nvPr>
        </p:nvSpPr>
        <p:spPr>
          <a:xfrm>
            <a:off x="457200" y="1868760"/>
            <a:ext cx="7620000" cy="4800600"/>
          </a:xfrm>
        </p:spPr>
        <p:txBody>
          <a:bodyPr/>
          <a:lstStyle/>
          <a:p>
            <a:pPr fontAlgn="base"/>
            <a:r>
              <a:rPr lang="tr-TR" dirty="0" smtClean="0"/>
              <a:t>Zihni </a:t>
            </a:r>
            <a:r>
              <a:rPr lang="tr-TR" dirty="0"/>
              <a:t>yaratmanın tanınması,</a:t>
            </a:r>
          </a:p>
          <a:p>
            <a:pPr fontAlgn="base"/>
            <a:r>
              <a:rPr lang="tr-TR" dirty="0" smtClean="0"/>
              <a:t>Buluş </a:t>
            </a:r>
            <a:r>
              <a:rPr lang="tr-TR" dirty="0"/>
              <a:t>faaliyetinin özendirilmesi,</a:t>
            </a:r>
          </a:p>
          <a:p>
            <a:pPr algn="just" fontAlgn="base"/>
            <a:r>
              <a:rPr lang="tr-TR" dirty="0" smtClean="0"/>
              <a:t>Buluş </a:t>
            </a:r>
            <a:r>
              <a:rPr lang="tr-TR" dirty="0"/>
              <a:t>sahibinin ödüllendirilmesi</a:t>
            </a:r>
            <a:r>
              <a:rPr lang="tr-TR" dirty="0" smtClean="0"/>
              <a:t>,</a:t>
            </a:r>
            <a:r>
              <a:rPr lang="tr-TR" dirty="0"/>
              <a:t> </a:t>
            </a:r>
            <a:endParaRPr lang="tr-TR" dirty="0" smtClean="0"/>
          </a:p>
          <a:p>
            <a:pPr marL="114300" indent="0" algn="just" fontAlgn="base">
              <a:buNone/>
            </a:pPr>
            <a:endParaRPr lang="tr-TR" dirty="0"/>
          </a:p>
          <a:p>
            <a:pPr algn="just" fontAlgn="base"/>
            <a:r>
              <a:rPr lang="tr-TR" dirty="0" smtClean="0"/>
              <a:t>Buluş </a:t>
            </a:r>
            <a:r>
              <a:rPr lang="tr-TR" dirty="0"/>
              <a:t>sahibinin ödüllendirilerek buluş yapmanın özendirilmesi ve buluşlarla ilgili bilginin ortaya koyulması, bu bilgiler ışığında yeni kişilerin </a:t>
            </a:r>
            <a:r>
              <a:rPr lang="tr-TR" b="1" dirty="0"/>
              <a:t>yeni buluşlar</a:t>
            </a:r>
            <a:r>
              <a:rPr lang="tr-TR" dirty="0"/>
              <a:t> yapabilmelerini ve bu buluşların sanayiye uygulanmasını sağlamakta ve böylece ülkedeki </a:t>
            </a:r>
            <a:r>
              <a:rPr lang="tr-TR" b="1" dirty="0"/>
              <a:t>ekonomik </a:t>
            </a:r>
            <a:r>
              <a:rPr lang="tr-TR" b="1" dirty="0" smtClean="0"/>
              <a:t>gelişmeye katkı </a:t>
            </a:r>
            <a:r>
              <a:rPr lang="tr-TR" dirty="0" smtClean="0"/>
              <a:t>sağlamış olmaktadır.</a:t>
            </a:r>
            <a:endParaRPr lang="tr-TR"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3</a:t>
            </a:fld>
            <a:endParaRPr lang="tr-TR"/>
          </a:p>
        </p:txBody>
      </p:sp>
    </p:spTree>
    <p:extLst>
      <p:ext uri="{BB962C8B-B14F-4D97-AF65-F5344CB8AC3E}">
        <p14:creationId xmlns:p14="http://schemas.microsoft.com/office/powerpoint/2010/main" val="2900272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Olta Tutucu:</a:t>
            </a:r>
            <a:r>
              <a:rPr lang="tr-TR" b="1" dirty="0" smtClean="0">
                <a:solidFill>
                  <a:srgbClr val="FF0000"/>
                </a:solidFill>
              </a:rPr>
              <a:t>  </a:t>
            </a:r>
            <a:r>
              <a:rPr lang="tr-TR" dirty="0" smtClean="0"/>
              <a:t> </a:t>
            </a:r>
            <a:r>
              <a:rPr lang="tr-TR" dirty="0"/>
              <a:t>1961'de tasarlanan bu icat, hem balık tutmak hem de başka işlerle uğraşmak isteyenler için yapılmış.</a:t>
            </a:r>
          </a:p>
          <a:p>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30</a:t>
            </a:fld>
            <a:endParaRPr lang="tr-TR"/>
          </a:p>
        </p:txBody>
      </p:sp>
      <p:pic>
        <p:nvPicPr>
          <p:cNvPr id="5122" name="Picture 2" descr="http://i.teknokulis.com/galeri/galeriteknoloji/patenti-alinmis-olan-en-garip-25-icat/19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04865"/>
            <a:ext cx="5724128" cy="429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12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Taşınması Kolay Silah:</a:t>
            </a:r>
            <a:r>
              <a:rPr lang="tr-TR" b="1" dirty="0" smtClean="0">
                <a:solidFill>
                  <a:srgbClr val="FF0000"/>
                </a:solidFill>
              </a:rPr>
              <a:t>  </a:t>
            </a:r>
            <a:r>
              <a:rPr lang="tr-TR" dirty="0" smtClean="0"/>
              <a:t> </a:t>
            </a:r>
            <a:r>
              <a:rPr lang="tr-TR" dirty="0"/>
              <a:t>1953 yılında tasarlanan bu icat, avlanırken kolaylık sağlanması amacıyla yapılmış. Kaska takılmış olan bu silah şimdilik pek </a:t>
            </a:r>
            <a:r>
              <a:rPr lang="tr-TR" dirty="0" smtClean="0"/>
              <a:t>kullanılmamaktadır.</a:t>
            </a:r>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31</a:t>
            </a:fld>
            <a:endParaRPr lang="tr-TR"/>
          </a:p>
        </p:txBody>
      </p:sp>
      <p:pic>
        <p:nvPicPr>
          <p:cNvPr id="6146" name="Picture 2" descr="http://i.teknokulis.com/galeri/galeriteknoloji/patenti-alinmis-olan-en-garip-25-icat/02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564904"/>
            <a:ext cx="5724128" cy="429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261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Buluş Örnekleri</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r>
              <a:rPr lang="tr-TR" b="1" u="sng" dirty="0" smtClean="0">
                <a:solidFill>
                  <a:srgbClr val="FF0000"/>
                </a:solidFill>
              </a:rPr>
              <a:t>Güneşten Koruyan Tepsi:</a:t>
            </a:r>
            <a:r>
              <a:rPr lang="tr-TR" b="1" dirty="0" smtClean="0">
                <a:solidFill>
                  <a:srgbClr val="FF0000"/>
                </a:solidFill>
              </a:rPr>
              <a:t>  </a:t>
            </a:r>
            <a:r>
              <a:rPr lang="tr-TR" dirty="0" smtClean="0"/>
              <a:t> </a:t>
            </a:r>
            <a:r>
              <a:rPr lang="tr-TR" dirty="0"/>
              <a:t>1992'de Güneş'ten korunmak için yapılan bu icat, üzerinde bulundurduğu tepsi ile aynı zamanda içecek taşımanıza da yardımcı oluyor.</a:t>
            </a:r>
          </a:p>
          <a:p>
            <a:r>
              <a:rPr lang="tr-TR" dirty="0"/>
              <a:t/>
            </a:r>
            <a:br>
              <a:rPr lang="tr-TR" dirty="0"/>
            </a:br>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32</a:t>
            </a:fld>
            <a:endParaRPr lang="tr-TR"/>
          </a:p>
        </p:txBody>
      </p:sp>
      <p:pic>
        <p:nvPicPr>
          <p:cNvPr id="7170" name="Picture 2" descr="http://i.teknokulis.com/galeri/galeriteknoloji/patenti-alinmis-olan-en-garip-25-icat/07_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636912"/>
            <a:ext cx="5328958" cy="40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29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Türk Buluşları</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Su ile Çalışan Isıtıcı:</a:t>
            </a:r>
            <a:r>
              <a:rPr lang="tr-TR" b="1" dirty="0" smtClean="0">
                <a:solidFill>
                  <a:srgbClr val="FF0000"/>
                </a:solidFill>
              </a:rPr>
              <a:t>  </a:t>
            </a:r>
            <a:r>
              <a:rPr lang="tr-TR" dirty="0" smtClean="0"/>
              <a:t> Elektrikli eşya tamircisi olan buluş sahibi, </a:t>
            </a:r>
            <a:r>
              <a:rPr lang="tr-TR" dirty="0"/>
              <a:t>elektrikli ısıtıcıya göre </a:t>
            </a:r>
            <a:r>
              <a:rPr lang="tr-TR" dirty="0" smtClean="0"/>
              <a:t>%70 </a:t>
            </a:r>
            <a:r>
              <a:rPr lang="tr-TR" dirty="0"/>
              <a:t>daha az elektrik harcayan ısıtma sistemi </a:t>
            </a:r>
            <a:r>
              <a:rPr lang="tr-TR" dirty="0" smtClean="0"/>
              <a:t>geliştirmiştir.</a:t>
            </a:r>
          </a:p>
          <a:p>
            <a:r>
              <a:rPr lang="tr-TR" dirty="0" smtClean="0"/>
              <a:t>Buluşçunun bu </a:t>
            </a:r>
            <a:r>
              <a:rPr lang="tr-TR" dirty="0"/>
              <a:t>icadı su ile çalışıyor ve benzerlerine göre </a:t>
            </a:r>
            <a:r>
              <a:rPr lang="tr-TR" dirty="0" smtClean="0"/>
              <a:t>% 70 </a:t>
            </a:r>
            <a:r>
              <a:rPr lang="tr-TR" dirty="0"/>
              <a:t>daha az elektrik harcayarak 12 metrekarelik odayı 20 dakikada ısıtabiliyor. </a:t>
            </a:r>
            <a:endParaRPr lang="tr-TR" dirty="0" smtClean="0"/>
          </a:p>
          <a:p>
            <a:pPr algn="just"/>
            <a:r>
              <a:rPr lang="tr-TR" b="1" u="sng" dirty="0" smtClean="0">
                <a:solidFill>
                  <a:srgbClr val="FF0000"/>
                </a:solidFill>
              </a:rPr>
              <a:t>Denizde Kaybedilen Anahtarlığı Bulma: </a:t>
            </a:r>
            <a:r>
              <a:rPr lang="tr-TR" dirty="0"/>
              <a:t> </a:t>
            </a:r>
            <a:r>
              <a:rPr lang="tr-TR" dirty="0" smtClean="0"/>
              <a:t>Vapurda </a:t>
            </a:r>
            <a:r>
              <a:rPr lang="tr-TR" dirty="0"/>
              <a:t>ya da teknede denize düşürülen anahtarlar ya da takı gibi yükte hafif, parada ağır eşya özel bir düzenekle kolayca bulunabiliyor</a:t>
            </a:r>
            <a:r>
              <a:rPr lang="tr-TR" dirty="0" smtClean="0"/>
              <a:t>.</a:t>
            </a:r>
          </a:p>
          <a:p>
            <a:pPr algn="just"/>
            <a:r>
              <a:rPr lang="tr-TR" dirty="0"/>
              <a:t>Eşya içine gizlenen 47 </a:t>
            </a:r>
            <a:r>
              <a:rPr lang="tr-TR" dirty="0" smtClean="0"/>
              <a:t>cm uzunluğunda</a:t>
            </a:r>
            <a:r>
              <a:rPr lang="tr-TR" dirty="0"/>
              <a:t>, şişebilen, parlak, turuncu renkli bir tüp sayesinde eşya, suya düştüğünde su yüzeyinde kalabiliyor</a:t>
            </a:r>
            <a:r>
              <a:rPr lang="tr-TR" dirty="0" smtClean="0"/>
              <a:t>.</a:t>
            </a:r>
          </a:p>
          <a:p>
            <a:pPr algn="just"/>
            <a:r>
              <a:rPr lang="tr-TR" dirty="0" smtClean="0"/>
              <a:t>Şişerek </a:t>
            </a:r>
            <a:r>
              <a:rPr lang="tr-TR" dirty="0"/>
              <a:t>açılan ve 30 saniye içinde eşyayı su yüzüne çıkarabilen tüp 120 gram ağırlığı kaldırabiliyor.</a:t>
            </a:r>
            <a:r>
              <a:rPr lang="tr-TR" dirty="0" smtClean="0"/>
              <a:t/>
            </a:r>
            <a:br>
              <a:rPr lang="tr-TR" dirty="0" smtClean="0"/>
            </a:br>
            <a:endParaRPr lang="tr-TR" b="1" u="sng" dirty="0" smtClean="0">
              <a:solidFill>
                <a:srgbClr val="FF000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33</a:t>
            </a:fld>
            <a:endParaRPr lang="tr-TR"/>
          </a:p>
        </p:txBody>
      </p:sp>
    </p:spTree>
    <p:extLst>
      <p:ext uri="{BB962C8B-B14F-4D97-AF65-F5344CB8AC3E}">
        <p14:creationId xmlns:p14="http://schemas.microsoft.com/office/powerpoint/2010/main" val="2697207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Türk Buluşları</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Gazı Önleyen Cihaz:</a:t>
            </a:r>
            <a:r>
              <a:rPr lang="tr-TR" b="1" dirty="0" smtClean="0">
                <a:solidFill>
                  <a:srgbClr val="FF0000"/>
                </a:solidFill>
              </a:rPr>
              <a:t>  </a:t>
            </a:r>
            <a:r>
              <a:rPr lang="tr-TR" dirty="0" smtClean="0"/>
              <a:t> Özellikle </a:t>
            </a:r>
            <a:r>
              <a:rPr lang="tr-TR" dirty="0"/>
              <a:t>rüzgârlı havalarda sobalardan gaz sızmasıyla meydana gelen ölümlere çare olarak düşünülmüş</a:t>
            </a:r>
            <a:r>
              <a:rPr lang="tr-TR" dirty="0" smtClean="0"/>
              <a:t>.</a:t>
            </a:r>
          </a:p>
          <a:p>
            <a:pPr algn="just"/>
            <a:r>
              <a:rPr lang="tr-TR" dirty="0" smtClean="0"/>
              <a:t>Bir </a:t>
            </a:r>
            <a:r>
              <a:rPr lang="tr-TR" dirty="0"/>
              <a:t>ucu soba borusuna, bir ucu baca çıkışına monte ediliyor</a:t>
            </a:r>
            <a:r>
              <a:rPr lang="tr-TR" dirty="0" smtClean="0"/>
              <a:t>.</a:t>
            </a:r>
          </a:p>
          <a:p>
            <a:pPr algn="just"/>
            <a:r>
              <a:rPr lang="tr-TR" dirty="0" smtClean="0"/>
              <a:t>Sistem </a:t>
            </a:r>
            <a:r>
              <a:rPr lang="tr-TR" dirty="0"/>
              <a:t>otomatik veya devamlı çalışıyor. </a:t>
            </a:r>
            <a:endParaRPr lang="tr-TR" dirty="0" smtClean="0"/>
          </a:p>
          <a:p>
            <a:pPr algn="just"/>
            <a:r>
              <a:rPr lang="tr-TR" dirty="0" smtClean="0"/>
              <a:t>Rüzgâr </a:t>
            </a:r>
            <a:r>
              <a:rPr lang="tr-TR" dirty="0"/>
              <a:t>geriye teptiğinde hiç ısı kaybına neden olmadan gazları pervane yardımıyla dışarı atıyor</a:t>
            </a:r>
            <a:r>
              <a:rPr lang="tr-TR" dirty="0" smtClean="0"/>
              <a:t>.</a:t>
            </a:r>
          </a:p>
          <a:p>
            <a:pPr algn="just"/>
            <a:r>
              <a:rPr lang="tr-TR" b="1" u="sng" dirty="0" smtClean="0">
                <a:solidFill>
                  <a:srgbClr val="FF0000"/>
                </a:solidFill>
              </a:rPr>
              <a:t>Asansörlü Korniş: </a:t>
            </a:r>
            <a:r>
              <a:rPr lang="tr-TR" dirty="0"/>
              <a:t>Otomatik bir makara sistemi üzerine kurulu "asansörlü korniş", perdelerin kolayca asılmasını sağlıyor</a:t>
            </a:r>
            <a:r>
              <a:rPr lang="tr-TR" dirty="0" smtClean="0"/>
              <a:t>.</a:t>
            </a:r>
          </a:p>
          <a:p>
            <a:pPr algn="just"/>
            <a:r>
              <a:rPr lang="tr-TR" dirty="0" smtClean="0"/>
              <a:t>Kornişin </a:t>
            </a:r>
            <a:r>
              <a:rPr lang="tr-TR" dirty="0"/>
              <a:t>üzerindeki delikler lamaların tavana monte edilmesini kolaylaştırıyor. </a:t>
            </a:r>
            <a:endParaRPr lang="tr-TR" dirty="0" smtClean="0"/>
          </a:p>
          <a:p>
            <a:pPr algn="just"/>
            <a:r>
              <a:rPr lang="tr-TR" dirty="0" smtClean="0"/>
              <a:t>Düzenekte </a:t>
            </a:r>
            <a:r>
              <a:rPr lang="tr-TR" dirty="0"/>
              <a:t>bulunan kayışlar sayesinde korniş aşağı doğru iniyor, perde böylece yerden takılabiliyor ve ardından korniş yukarı çekiliyor.</a:t>
            </a:r>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34</a:t>
            </a:fld>
            <a:endParaRPr lang="tr-TR"/>
          </a:p>
        </p:txBody>
      </p:sp>
    </p:spTree>
    <p:extLst>
      <p:ext uri="{BB962C8B-B14F-4D97-AF65-F5344CB8AC3E}">
        <p14:creationId xmlns:p14="http://schemas.microsoft.com/office/powerpoint/2010/main" val="1620701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Türk Buluşları</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dirty="0" smtClean="0"/>
              <a:t>Asansörlü korniş :</a:t>
            </a:r>
          </a:p>
          <a:p>
            <a:pPr algn="just"/>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35</a:t>
            </a:fld>
            <a:endParaRPr lang="tr-TR"/>
          </a:p>
        </p:txBody>
      </p:sp>
      <p:sp>
        <p:nvSpPr>
          <p:cNvPr id="5" name="AutoShape 2" descr="data:image/jpeg;base64,/9j/4AAQSkZJRgABAQAAAQABAAD/2wCEAAkGBxQSERUUERQWEBUXFhQZFBcVGRgVFBYUFx0iGBUcGBcYHCkgGBolHBcYITEhJSkrMS4xFyAzODMsNyguLiwBCgoKDA0MFA8PFCwcFBwsOCwsLCwsLCwsLCwsLCwsLCw3LDcsLDcsKywsLCwsNzc3KyssKywsLCsrKysrLDcrLP/AABEIATwAoAMBIgACEQEDEQH/xAAbAAEBAQADAQEAAAAAAAAAAAAABAUCAwYBB//EAFAQAAICAQEEBgMJDAYIBwAAAAECAAMRBAUSITETM0FRcrEiYXEGFBUjMnOBk7JCUlNUYoKRkqHR0tMkNHSDlMIWQ2Nko7O0wYSipMPh4vD/xAAXAQEBAQEAAAAAAAAAAAAAAAAAAQMC/8QAFhEBAQEAAAAAAAAAAAAAAAAAAAER/9oADAMBAAIRAxEAPwD9eiInbMiIgJxqsDKGUhlIyCDkEdhBHMTmJge5DKUrUfk7i2V+F876+vdcE+oWKIG9ERAREQEREBERAREQEROuushmO8zZxgHGFwMYXAzx58cwOyTbT6mzwN5SmTbT6mzwN5QKYiICIiB9WeR2XZalddtqrXXQMb3AYqJ3LQzb5yBgO2VXdNWPS5z1sw7NlK+oZbCd0fGIuFwVcjpV4gkemoJIxkXYORCxbXtvTMwVdRSxJAAWxGJJ5DgeZl8/N9BsVffjLd0tQW0JWVcIDupWVY/fN0hR8nt1OByM9LtPZBr3LBqtUEVsWjpeHRtw3uXDdO6Se7ekMejiZPwH/vOq+tH8MfAh/GtV9Yp80lRrRMldh9+p1TevpSv7EAEl2jsoqAtd+q6Rzup8cxAOMszZ+5UAn14A5kQr0ETJ+A/951X1x/dHwH/vOq+t/wDrCNfEYnktr+5jdYahHu1L1lCarWDrZWrEuuCvyt1mwBwJCyW22vV71VGnCb7Iofo0U11jrnY9jY3lUDPFc544hce2ifFXAA7hifYQk20+ps8DeUpk20+ps8DeUCmIiAiIgJBtUBdy48Oib0j/ALJ/Rsye4cHPzYl8+OgYEMMgggg8iDwIMDyfu3psUo9R3ekZEYndwhGfTG8QC24W7eddeOU7Nmai/UrunUqGKA2IaEZRvcGXeFhBGTj1yy3UKNO6WWBHpsCKxJ+WoFlJJHehQt2cX7JsaTUi2tXGQGUHB5jPMH1jl9EK46Gg11IhY2FEVSxGC26MZI7zid8RCBOOfCQbOTfY3sMFhioccrTnIznkWPpH80fcxtFelYU/cnDXfNA8Fx275G6R97v+qXwERONtgVSzHCqCSe4DiYEm0HLEUocM4y5BwUq5MeHafkjlzJ+5MsrQKAqjAAAAHIAcABJdnVnDWON17DnHMqg4VqT6hkkdhdpXAREQEm2n1NngbylMm2n1NngbygUxEQEREBERA8ydCj6q42AlXvWsgMy+ktFbVn0SMDBtQj7rfAORwmxsTqE/O+0Zl6rT9I1ycj78rKn71109bIfoYKfomnsIN73r6RDW5XLIeakkkg47swq+dOr1ArQu3EDsHNieCqO9iSAB3kTumDptoNfqEDUsiLn5W8GFwRWJKsgG6ofdDZ4seXDMI1Nn6YoCXwbHO9ZgkgNyCqT9yoAUcBnGeZMqiICQXfG27nA11lWs7d6z5Vafm8HP5nYTO/XajcU7uC5wEB5bzHdXP5OTx9QM5aPTitAoOTxLNyLMeLMfWTxgd0REBERASbafU2eBvKUybafU2eBvKBTERAREQEREDFq663+2J/0yTamGvW2nu1tWPp09Sn9hM3IUiIhCIiBj7R9zdN1ptbeDkYON3iuN0j0lJGV4ZBGOYweM2IiAiIgIiICTbT6mzwN5SmTbT6mzwN5QKYiICT7Rvaup3RDayjIQZyf0An18ATw4AmURAztk6y5y630ikqEIKkspLb2VDEDeKgKSQMfGAc1ImjIsldRjOVsr4DsVqm4/SwsH1ctgYa9Zd/baf+TVNyY1BHS3f2xP0+96z/2mzAREQEREBERAREQEREBJtp9TZ4G8pTJtp9TZ4G8oFMREBERAh2sMKlgOOjsRj3FD8W+fUFcn2qJdOF1QdWVuIYEH2EYM6Nl2s1S75y4yrnll0JRj9JUn6YGdSPjrf7an/TVzbmI49OzHA+/aP0dFUD+zI+mbcBERARJrtcq211HO9YHKHHo+hgkE9hwcj2GUwEREBERAREQEm2n1NngbylMm2n1NngbygUxEQEREBItJlbrkzkHcsXgBjeG4wHf6Ve9/eSq6zdVmPHAJ/QMzOGoDnTahMhXBUg+j6NoDDeB5MHRFx2bzCB073p2+rWUj/hVGbUxF6y7+20/8mqbcBERAydrUs9qivG+KrGrzy30sqZQfUSMH1MZpae4OiuvJgGHsIyJM/wDWk+Zt+3XPmgG49lWc4O+ngsJOPYHDj1DdhV0REIREQEREBJtp9TZ4G8pTJtp9TZ4G8oFMREBEThexCsVG8wBKrnG8QOAz2ZPCB1bROKbPm3+yZmNS25dUuM7q3UZ4DezvFefHFq7x9VoE7NJdfYXrurUK1RIKq4A3vRUMX4MzDeJUcU3eOd4GYtWoWgLcz2PYoVmUgncQlxcrOWKg+g3aoPvVOHAZitPR3B3dlzhtXUw7OemqYc+YxjlN6fn2w9tqztUFsGdfWaz6PoVFVAD7jHdGUsrHeAB3z9BlKREQiJ/6ynzNv265ytUe+Kzjj0V3HtxvVybaesWmwWPndWm0ndG82N+ocAOJ5yi8/H1eC7/JCrIiIQiIgIiICTbT6mzwN5SmTbT6mzwN5QKYiICIiBDqiEvqY8N8PV7WI6RM+zo3H586a9Mg1LB1Viyl6iQu8AcJeqnGd3JRj67TKNrrmliOJTFi9+ayHAHt3cfTOG1WARbhx6Ih8/7MjFnLjjcJbHaVEK8LqdiImtDszVb1tFVpW16t8oQtbFkYZcq2nwD222dons/9Hq/wmq/xeq/mzN912zy70lAW6RwhwAd1wrmt+Lru+ibFzx+UncJTs3ZVpLdO1oAC7hW+9WLcd/Ki5hj5ODntPDhIKf8AR6v8Jqv8Xqv5s5DYVf4TU/4rUn/3J2fBCfhNR/iL/wCOPghPwmo/xF/8co897p/cwtwatGvdzp7igbU34Lq1ZUZLnAPLiCORwcTc0msS25Quc1dPWwPDDr0ecerjOhtlJ75Qb95+Jt533E/Lr7d/Mn2Fsk6bU2jLFbHusQsxclWWnPFiSMMCOJ44z2yD0kREqEREBERASbafU2eBvKUybafU2eBvKBTERAREQBEh2OoWro/wTNXjnhV6sH+7KH6ZdIQQmpxy6Wvex2F6iAxP5RWxB7K/VAxbHubOnRVZaWKtZkegUC26cnLBgQjVnIVt5gw9EcZ6ap95QeWQD+kZmK+K77LeQe1arO471VfRE95DeiPnTNDYxzpqCePxNXHv9EQqyIiEQ2f1pPmbft1znb19fzd3nXPr/wBYTv6K77Vc439fV4Lv8kCyIiAiIgIiICTbT6mzwN5SmTbT6mzwN5QKYiICInRr9ObK2QMaywxvLzH6P3j6IHbY2AT3An9EyU1hs09V7gIyMrWKDlVPGu7iceiAzMCccADOOg0KUveq2OxNVZKMS2ATZh8sSSzHK57q0HZk/NCEJNRIZbqVJXOQHVAloP3pKGs4/JY98K69o6YWi6tsgHV0jI5j4qogj1g8fom1pKOjrRAc7ique/dGP+0wNl376sTxYaulXPYXSqpbMd/pKw+iekgpERCI7P6ynzN32641HX1eC7/JD/1lPmbvt1z7cPj6vBd51wquIiEIiICIiAk20+ps8DeUpk20+ps8DeUCmIiAiIgZ+uAFtZPDpBZSfaw30z7OjYDx+uedFy0BVRC2oUBiM8C1Rt6RUX5RBzb3kdNX2Yx6jalZal93iwG8vjQ76/tUToosVbgyfI1CBgR8k2IOBPeWrx9FMK8To/dKi32rciUKdbVYxL5ClkREIDAYyVVzjOOlBPA5nuvhfT/h6frE/fPG7e0yU6mprMkV3VBQAvVWMGXIx8ndRl/8Enec+694p+DT9UfukhXR8K0fh6vrE/fPvwnR+Gq+sT987veKfgk/UH7p894V/gk/UX90qPPe6H3R06dulFtLFaLd0NYoDNv1cM54dv6JtmwNbUw5Gu0j2E1kSLaux67W6JkVVso1CnCr2msA8sHGe2dGztaG1C0fdaYGtj2N8VWwYd3EkY9UK9BERCEREBERASbafU2eBvKUybafU2eBvKBTERAREQExa0PQOlYy+nsO4o4fJxZWnqzU6r+dNqQ5CanHLpa8ju3qTxz6ytq/RX6oGZ7pKBalFqH0S9Ssc7ua7GBQnKnID7nDHJm7zJ9ne4bSoT0um0ti7qhQaKcgjOSWFak54c88p2aqqx1v01LhSjNzIyKrkLJzQ8FcsMAD0VHETd2dcXprdubVox9rKCfOFZn+h2z/AMR0v1Nf8M+f6G7P/EdL9TX/AAzciEedHuT0K3KBo9MAa7cjoayDhq8ZyvZkz5s3YVel1jNSiVJaGYIihQHVVVuAGBngfpM2X69PmrvtVzjqOvq8F3+SFWREQhERAREQEm2n1NngbylMm2n1NngbygUxEQERJzqCbejUZAXesYn5OeCADtJwT6gPWIHbd8lvYfKec2RfjSU7zbzafoCWbtqdd0Pk81FdhyeWa27p6SzkfYZ5PYGrV66FKkKKKqbs4IYOuKye70gQAeYuzCxdrNQtNllzHAF61t4LqqlBPqFgQ57AG9c09iH+jUfM1fYEwQwsqYN6X9J0ldnrZGSuz9qn9M9Hs3RimmupSWFaIgLHLEIAoLHtPCBRERCJLD/SE+au+1XOjadbtdT0b9Ed27iVD/e8MEj2/RKLevr+bu+1XOOq66n+9+yIV0nSaj8ZX6lf4o96aj8ZX6kfxzSiEZw0d/bqf1akA+ne3vOdW2NNqWYdA6hcDeBc1kY3skEVvnJKHsx0eOO8ca0QONQIUBjvEAZOMZOOJx2cZyiICTbT6mzwN5SmTbT6mzwN5QKYiIHRrdT0aFsbx4BVzgs7cFUHsyTz7OJ7Jx0Gm6NeOC7EtYR9055kZ7BgAeoCdNPxtu+QClRZa+3es+TY47t3igPrfsIl8BPK26Wy6x9IrdHVWp3yDghLSWp3ABxIwy8Su70QIzvcPS6vUCtGc8cDgBzJPBQPWSQPpmdXpjS1dhI3nYrqCBwZrCNw55+gwVF/JeFfn2i03vfVc7LmfUaaxV3l4OW3HVixCkh6b04YwETPMz9G+ELfxW79aj+bPO+62s1Wo6lUzbVYpYjiwZelUDs4pU2e6y4+ubWi90S3DNVNtnBSQrackBuW8OmyPpkFHwjb+KXfrUfzZ8O0rfxS/wChtP8Azpy+EX/FdR/6f+dHwi/4rqP+B/OlGB7rNoXGi3d091RGl1OG36VYdXkqyWNgjvm7XaXbTMebVux9pVSfORjaRudGXTXOjU3YyaAHRmr4j43iCP2ETG2Xtvd1ttVy2UpU2KlYFyENNYGDXvDHo55/dGQe3iZnw/R9+31dv8E51bboZgqucnOBuOOXPmsqNCJLs7aVV6hqnDgjPcw9qnip9olUBERASbafU2eBvKUybafU2eBvKBTItpXN6NdZw9hIzniiDrH9oBAH5TLnhmWM2Bk8hzkezqSc22DDuOAIwa6+ap7e0+s+oQKqKVRQqAKqgBQOQA4ATnEn1+p6NCwG83AIo5s7cFHszzPYAT2QJ7B0t4HNKcMfXcR6A/NU72D2uh5rK9ZpxYjISQGBGRwIPYQewg8R7Jx0Wn6NApO83Eux5s54sfVx5DsGB2TvgYW0XW3To1m70iOMoTgtYuVtRRkEkqX3R2+iZp6LQ1J6VSgbwHpAk5XmOJJ4ccyDV7ORtUpcZVxlQCV+OTdJzg+kGWus47OgPeZR7nR/RKPmk8oVoyDaB6RhQDwYE294q5EeoufRz3B8cRKdXqRWhdskDsHFmJ4KqjtJJAHtnXoNMVBZ8Gx8GwjlnkFH5KjgPpPMmEHIF6dnxV2P1q+U6LdMo1SWAYZkcMe/dA3fpwW//Cdty/0io91d/nWI1R+Op/vPs/8AzCrcz43EYPEREI66tOq43VC4UKMDjujgBnu4CdkRAREQEm2n1NngbylMm2n1NngbygdeqS8v8U9SJu/doztv59Vi8MeXrlsRATPpxbcX4lKiyJ3G3lY3r3R6APZmwRta+4bq0pksth3u4qBuqDyVjkkFvRymDzE57EJ9715Rqju/If5YwcDe/KI4n1mBbETo1uo6NMgbzEgIvLec8AM9g7SewAnsgZu3KzfmpBk17trfel14115PD0sHeH3pGeDCd3uYbOj05IIzTWcMMEZUHiOwyvQ6bo0wTvMSWdvvnPyjx5DsA7AAOyde0bm4V1kiyzIDDGUUfLfjw4ZAHrZfXCuFR6a3e/1dTEL3PaMq7esLxUeve7gZfOFFIRVRRhVAAHqHATnCJbevr+bu+1XOOp6+n2W+QnKwfH1/NXfarnDUn4+keq7yX98C2IiAiIgIiICTbT6mzwN5SmTbT6mzwN5QKYiICIiAmfpx0tpsPyKyyVceBbla+OXZuDuw/Y057TtOFrTO/Yd0Ec1T/WP+aP2so7ZVRSqKqoAqqAFA5ADgBA5zD2Tbq2sDX1JWCCrYC5G6qnIdbGypdnAXA4DJx27kQERECLXMUeqz7kE1v4bSApHssVB7GJ7J91HX0+G4fT6J8gf0SjU6dbEZHGVdSrDvVhg/smbpry7actxcC1Xx+EQbr/8AmBhWtERCEREBERASbafU2eBvKUybafU2eBvKBTERAT4+cHGAcHBIyAezI7RPsQMjYq6ku7asVAjCoa0xkYBYhjYxK57CFOR7JrxEBERAREQEyGpZdYuEJrdbHLDktgCoQe7eUKR4WmvEBERAREQEREBJtp9TZ4G8pTJtp9TZ4G8o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693608"/>
            <a:ext cx="2592288" cy="511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142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620000" cy="1152128"/>
          </a:xfrm>
        </p:spPr>
        <p:txBody>
          <a:bodyPr/>
          <a:lstStyle/>
          <a:p>
            <a:pPr algn="ctr"/>
            <a:r>
              <a:rPr lang="tr-TR" dirty="0" smtClean="0"/>
              <a:t>Patent Almış Olan Türk Buluşları</a:t>
            </a:r>
            <a:endParaRPr lang="tr-TR" dirty="0"/>
          </a:p>
        </p:txBody>
      </p:sp>
      <p:sp>
        <p:nvSpPr>
          <p:cNvPr id="3" name="İçerik Yer Tutucusu 2"/>
          <p:cNvSpPr>
            <a:spLocks noGrp="1"/>
          </p:cNvSpPr>
          <p:nvPr>
            <p:ph idx="1"/>
          </p:nvPr>
        </p:nvSpPr>
        <p:spPr>
          <a:xfrm>
            <a:off x="457200" y="1484784"/>
            <a:ext cx="7620000" cy="5184576"/>
          </a:xfrm>
        </p:spPr>
        <p:txBody>
          <a:bodyPr>
            <a:noAutofit/>
          </a:bodyPr>
          <a:lstStyle/>
          <a:p>
            <a:pPr algn="just"/>
            <a:r>
              <a:rPr lang="tr-TR" b="1" u="sng" dirty="0" smtClean="0">
                <a:solidFill>
                  <a:srgbClr val="FF0000"/>
                </a:solidFill>
              </a:rPr>
              <a:t>Sırt Asansörü:</a:t>
            </a:r>
            <a:r>
              <a:rPr lang="tr-TR" b="1" dirty="0" smtClean="0">
                <a:solidFill>
                  <a:srgbClr val="FF0000"/>
                </a:solidFill>
              </a:rPr>
              <a:t>  </a:t>
            </a:r>
            <a:r>
              <a:rPr lang="tr-TR" dirty="0" smtClean="0"/>
              <a:t> </a:t>
            </a:r>
            <a:r>
              <a:rPr lang="tr-TR" dirty="0"/>
              <a:t>"Sırt asansörü" de yangın çıktığında çok katlı binalardan hayat kurtarmaya yarıyor</a:t>
            </a:r>
            <a:r>
              <a:rPr lang="tr-TR" dirty="0" smtClean="0"/>
              <a:t>.</a:t>
            </a:r>
          </a:p>
          <a:p>
            <a:pPr algn="just"/>
            <a:r>
              <a:rPr lang="tr-TR" dirty="0" smtClean="0"/>
              <a:t>Aşağıya </a:t>
            </a:r>
            <a:r>
              <a:rPr lang="tr-TR" dirty="0"/>
              <a:t>indirilecek kişinin sırtına askı kemerleriyle takılan sırt asansörü, halatın ucundaki kancayla balkon veya pencereye tutturuluyor. </a:t>
            </a:r>
            <a:endParaRPr lang="tr-TR" dirty="0" smtClean="0"/>
          </a:p>
          <a:p>
            <a:pPr algn="just"/>
            <a:r>
              <a:rPr lang="tr-TR" dirty="0" smtClean="0"/>
              <a:t>Halat </a:t>
            </a:r>
            <a:r>
              <a:rPr lang="tr-TR" dirty="0"/>
              <a:t>sayesinde kişi asansörle yavaşça inebiliyor</a:t>
            </a:r>
            <a:endParaRPr lang="tr-TR" dirty="0" smtClean="0"/>
          </a:p>
          <a:p>
            <a:pPr algn="just"/>
            <a:r>
              <a:rPr lang="tr-TR" b="1" u="sng" dirty="0" smtClean="0">
                <a:solidFill>
                  <a:srgbClr val="FF0000"/>
                </a:solidFill>
              </a:rPr>
              <a:t>%40 Enerji Tasarruflu Motor: </a:t>
            </a:r>
            <a:r>
              <a:rPr lang="tr-TR" dirty="0" smtClean="0"/>
              <a:t>Buluşçunun geliştirdiği </a:t>
            </a:r>
            <a:r>
              <a:rPr lang="tr-TR" dirty="0"/>
              <a:t>tek silindirli, yakıttan </a:t>
            </a:r>
            <a:r>
              <a:rPr lang="tr-TR" dirty="0" smtClean="0"/>
              <a:t>% 40 </a:t>
            </a:r>
            <a:r>
              <a:rPr lang="tr-TR" dirty="0"/>
              <a:t>tasarruf sağlayan enjeksiyonlu </a:t>
            </a:r>
            <a:r>
              <a:rPr lang="tr-TR" dirty="0" smtClean="0"/>
              <a:t>motor </a:t>
            </a:r>
            <a:r>
              <a:rPr lang="tr-TR" dirty="0"/>
              <a:t>Uluslararası Patent Enstitüsü'nden onay aldı</a:t>
            </a:r>
            <a:r>
              <a:rPr lang="tr-TR" dirty="0" smtClean="0"/>
              <a:t>.</a:t>
            </a:r>
          </a:p>
          <a:p>
            <a:pPr algn="just"/>
            <a:r>
              <a:rPr lang="tr-TR" dirty="0" smtClean="0"/>
              <a:t>Buluşçunun amacı bu motoru yerli otomobil üretiminde kullanmaktır.</a:t>
            </a:r>
          </a:p>
          <a:p>
            <a:pPr algn="just"/>
            <a:endParaRPr lang="tr-TR" dirty="0" smtClean="0"/>
          </a:p>
        </p:txBody>
      </p:sp>
      <p:sp>
        <p:nvSpPr>
          <p:cNvPr id="4" name="Slayt Numarası Yer Tutucusu 3"/>
          <p:cNvSpPr>
            <a:spLocks noGrp="1"/>
          </p:cNvSpPr>
          <p:nvPr>
            <p:ph type="sldNum" sz="quarter" idx="12"/>
          </p:nvPr>
        </p:nvSpPr>
        <p:spPr/>
        <p:txBody>
          <a:bodyPr/>
          <a:lstStyle/>
          <a:p>
            <a:fld id="{C32D5F13-7174-4C78-AEFC-A54ED9223B55}" type="slidenum">
              <a:rPr lang="tr-TR" smtClean="0"/>
              <a:t>36</a:t>
            </a:fld>
            <a:endParaRPr lang="tr-TR"/>
          </a:p>
        </p:txBody>
      </p:sp>
    </p:spTree>
    <p:extLst>
      <p:ext uri="{BB962C8B-B14F-4D97-AF65-F5344CB8AC3E}">
        <p14:creationId xmlns:p14="http://schemas.microsoft.com/office/powerpoint/2010/main" val="262109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Nasıl Alınır?</a:t>
            </a:r>
            <a:endParaRPr lang="tr-TR" dirty="0"/>
          </a:p>
        </p:txBody>
      </p:sp>
      <p:sp>
        <p:nvSpPr>
          <p:cNvPr id="3" name="İçerik Yer Tutucusu 2"/>
          <p:cNvSpPr>
            <a:spLocks noGrp="1"/>
          </p:cNvSpPr>
          <p:nvPr>
            <p:ph idx="1"/>
          </p:nvPr>
        </p:nvSpPr>
        <p:spPr/>
        <p:txBody>
          <a:bodyPr/>
          <a:lstStyle/>
          <a:p>
            <a:pPr algn="just"/>
            <a:r>
              <a:rPr lang="tr-TR" dirty="0" smtClean="0"/>
              <a:t>Türkiye’ de patent başvurusu, patent alma ve diğer patent  alma süreçleri </a:t>
            </a:r>
            <a:r>
              <a:rPr lang="tr-TR" b="1" dirty="0" smtClean="0"/>
              <a:t>Türk Patent Enstitüsü </a:t>
            </a:r>
            <a:r>
              <a:rPr lang="tr-TR" dirty="0" smtClean="0"/>
              <a:t>nezdinde yürütülür.</a:t>
            </a:r>
          </a:p>
          <a:p>
            <a:pPr algn="just"/>
            <a:r>
              <a:rPr lang="tr-TR" dirty="0" smtClean="0"/>
              <a:t>Kısaca patent alma süreçleri şu şekildedir: </a:t>
            </a:r>
          </a:p>
          <a:p>
            <a:pPr algn="just"/>
            <a:r>
              <a:rPr lang="tr-TR" dirty="0" smtClean="0"/>
              <a:t>Patent bilgi ve belgeleri hazırlandıktan sonra Türk Patent Enstitüsüne başvuru yapılır.</a:t>
            </a:r>
          </a:p>
          <a:p>
            <a:pPr algn="just"/>
            <a:r>
              <a:rPr lang="tr-TR" dirty="0" smtClean="0"/>
              <a:t>Patent başvurunuzu Türk Patent Enstitüsü ön inceleme yaparak varsa eksikliklerin tamamlanması için başvuru sahibine bildirim yapar.</a:t>
            </a:r>
          </a:p>
          <a:p>
            <a:pPr algn="just"/>
            <a:r>
              <a:rPr lang="tr-TR" dirty="0" smtClean="0"/>
              <a:t>Şekil ve belge eksikliklerinin olmaması halinde sicil kaydedilir.</a:t>
            </a:r>
          </a:p>
          <a:p>
            <a:pPr algn="just"/>
            <a:r>
              <a:rPr lang="tr-TR" dirty="0" smtClean="0"/>
              <a:t>Patent alma sürecinin </a:t>
            </a:r>
            <a:r>
              <a:rPr lang="tr-TR" b="1" dirty="0" smtClean="0"/>
              <a:t>en önemli aşaması</a:t>
            </a:r>
            <a:r>
              <a:rPr lang="tr-TR" dirty="0" smtClean="0"/>
              <a:t>, patent başvuru sahibinin tercih ettiği uluslararası bir ofisten </a:t>
            </a:r>
            <a:r>
              <a:rPr lang="tr-TR" b="1" dirty="0" smtClean="0"/>
              <a:t>patent araştırma raporu </a:t>
            </a:r>
            <a:r>
              <a:rPr lang="tr-TR" dirty="0" smtClean="0"/>
              <a:t>ve araştırma raporundan sonra istenen </a:t>
            </a:r>
            <a:r>
              <a:rPr lang="tr-TR" b="1" dirty="0" smtClean="0"/>
              <a:t>patent inceleme rapor</a:t>
            </a:r>
            <a:r>
              <a:rPr lang="tr-TR" dirty="0" smtClean="0"/>
              <a:t>larıdır.</a:t>
            </a:r>
            <a:endParaRPr lang="tr-TR" dirty="0"/>
          </a:p>
        </p:txBody>
      </p:sp>
      <p:sp>
        <p:nvSpPr>
          <p:cNvPr id="4" name="Slayt Numarası Yer Tutucusu 3"/>
          <p:cNvSpPr>
            <a:spLocks noGrp="1"/>
          </p:cNvSpPr>
          <p:nvPr>
            <p:ph type="sldNum" sz="quarter" idx="12"/>
          </p:nvPr>
        </p:nvSpPr>
        <p:spPr/>
        <p:txBody>
          <a:bodyPr/>
          <a:lstStyle/>
          <a:p>
            <a:fld id="{C32D5F13-7174-4C78-AEFC-A54ED9223B55}" type="slidenum">
              <a:rPr lang="tr-TR" smtClean="0"/>
              <a:t>4</a:t>
            </a:fld>
            <a:endParaRPr lang="tr-TR"/>
          </a:p>
        </p:txBody>
      </p:sp>
    </p:spTree>
    <p:extLst>
      <p:ext uri="{BB962C8B-B14F-4D97-AF65-F5344CB8AC3E}">
        <p14:creationId xmlns:p14="http://schemas.microsoft.com/office/powerpoint/2010/main" val="144018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Nasıl Alınır ?</a:t>
            </a:r>
            <a:endParaRPr lang="tr-TR" dirty="0"/>
          </a:p>
        </p:txBody>
      </p:sp>
      <p:sp>
        <p:nvSpPr>
          <p:cNvPr id="3" name="İçerik Yer Tutucusu 2"/>
          <p:cNvSpPr>
            <a:spLocks noGrp="1"/>
          </p:cNvSpPr>
          <p:nvPr>
            <p:ph idx="1"/>
          </p:nvPr>
        </p:nvSpPr>
        <p:spPr/>
        <p:txBody>
          <a:bodyPr/>
          <a:lstStyle/>
          <a:p>
            <a:pPr algn="just"/>
            <a:r>
              <a:rPr lang="tr-TR" dirty="0" smtClean="0"/>
              <a:t>Patent araştırma ve </a:t>
            </a:r>
            <a:r>
              <a:rPr lang="tr-TR" dirty="0"/>
              <a:t>inceleme</a:t>
            </a:r>
            <a:r>
              <a:rPr lang="tr-TR" dirty="0" smtClean="0"/>
              <a:t> raporlarının olumlu gelmesi halinde patent başvurunuz yayınlanır.</a:t>
            </a:r>
          </a:p>
          <a:p>
            <a:pPr algn="just"/>
            <a:r>
              <a:rPr lang="tr-TR" dirty="0" smtClean="0"/>
              <a:t>Bu yayın kararına üçüncü taraflarca itiraz edilmemesi veya varsa itirazların sonuçlanmasından sonra patent alma süreci tamamlanarak patent tescil belgesi verilir.</a:t>
            </a:r>
          </a:p>
          <a:p>
            <a:pPr algn="just"/>
            <a:r>
              <a:rPr lang="tr-TR" dirty="0" smtClean="0"/>
              <a:t>Patentin koruma süresi </a:t>
            </a:r>
            <a:r>
              <a:rPr lang="tr-TR" b="1" dirty="0" smtClean="0"/>
              <a:t>20 yıldır</a:t>
            </a:r>
            <a:r>
              <a:rPr lang="tr-TR" dirty="0" smtClean="0"/>
              <a:t>.</a:t>
            </a:r>
          </a:p>
          <a:p>
            <a:pPr algn="just"/>
            <a:r>
              <a:rPr lang="tr-TR" dirty="0" smtClean="0"/>
              <a:t>Yani patent </a:t>
            </a:r>
            <a:r>
              <a:rPr lang="tr-TR" dirty="0"/>
              <a:t>alma sürecinin esası resmi kurumlara ücretler ödemek, teknik tarifnameler yazmak ve başvuru formları doldurup bunu ilgili resmi kurumlara iletmek ve resmi kurumlardan gelen yazılara ve inceleme raporlarına cevap vermekten ibarettir. </a:t>
            </a:r>
          </a:p>
          <a:p>
            <a:pPr algn="just"/>
            <a:r>
              <a:rPr lang="tr-TR" dirty="0"/>
              <a:t>Yani 1-MALİ, 2-TEKNİK, ve 3-BÜROKRATİK faaliyetlerden oluşur.</a:t>
            </a:r>
          </a:p>
        </p:txBody>
      </p:sp>
      <p:sp>
        <p:nvSpPr>
          <p:cNvPr id="4" name="Slayt Numarası Yer Tutucusu 3"/>
          <p:cNvSpPr>
            <a:spLocks noGrp="1"/>
          </p:cNvSpPr>
          <p:nvPr>
            <p:ph type="sldNum" sz="quarter" idx="12"/>
          </p:nvPr>
        </p:nvSpPr>
        <p:spPr/>
        <p:txBody>
          <a:bodyPr/>
          <a:lstStyle/>
          <a:p>
            <a:fld id="{C32D5F13-7174-4C78-AEFC-A54ED9223B55}" type="slidenum">
              <a:rPr lang="tr-TR" smtClean="0"/>
              <a:t>5</a:t>
            </a:fld>
            <a:endParaRPr lang="tr-TR"/>
          </a:p>
        </p:txBody>
      </p:sp>
    </p:spTree>
    <p:extLst>
      <p:ext uri="{BB962C8B-B14F-4D97-AF65-F5344CB8AC3E}">
        <p14:creationId xmlns:p14="http://schemas.microsoft.com/office/powerpoint/2010/main" val="2869446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Patent Belgesi Alma - Süreçler</a:t>
            </a:r>
          </a:p>
        </p:txBody>
      </p:sp>
      <p:sp>
        <p:nvSpPr>
          <p:cNvPr id="3" name="İçerik Yer Tutucusu 2"/>
          <p:cNvSpPr>
            <a:spLocks noGrp="1"/>
          </p:cNvSpPr>
          <p:nvPr>
            <p:ph idx="1"/>
          </p:nvPr>
        </p:nvSpPr>
        <p:spPr>
          <a:xfrm>
            <a:off x="457200" y="1600200"/>
            <a:ext cx="7620000" cy="4997152"/>
          </a:xfrm>
        </p:spPr>
        <p:txBody>
          <a:bodyPr>
            <a:normAutofit lnSpcReduction="10000"/>
          </a:bodyPr>
          <a:lstStyle/>
          <a:p>
            <a:pPr marL="114300" indent="0" algn="just">
              <a:buNone/>
            </a:pPr>
            <a:r>
              <a:rPr lang="tr-TR" b="1" u="sng" dirty="0" smtClean="0">
                <a:solidFill>
                  <a:srgbClr val="0070C0"/>
                </a:solidFill>
              </a:rPr>
              <a:t>Başvuru Öncesi Yapılacaklar :  </a:t>
            </a:r>
          </a:p>
          <a:p>
            <a:pPr marL="571500" indent="-457200" algn="just">
              <a:buFont typeface="+mj-lt"/>
              <a:buAutoNum type="arabicPeriod"/>
            </a:pPr>
            <a:r>
              <a:rPr lang="tr-TR" dirty="0"/>
              <a:t>Buluş olduğu iddia edilen şey gerçekten buluş mudur diye </a:t>
            </a:r>
            <a:r>
              <a:rPr lang="tr-TR" b="1" dirty="0"/>
              <a:t>uzman bir patent </a:t>
            </a:r>
            <a:r>
              <a:rPr lang="tr-TR" b="1" dirty="0" smtClean="0"/>
              <a:t>vekili </a:t>
            </a:r>
            <a:r>
              <a:rPr lang="tr-TR" dirty="0" smtClean="0"/>
              <a:t>tekniğin </a:t>
            </a:r>
            <a:r>
              <a:rPr lang="tr-TR" dirty="0"/>
              <a:t>bilinen durumu konusunda bir ön-araştırma </a:t>
            </a:r>
            <a:r>
              <a:rPr lang="tr-TR" dirty="0" smtClean="0"/>
              <a:t>yapar.</a:t>
            </a:r>
          </a:p>
          <a:p>
            <a:pPr marL="571500" indent="-457200" algn="just">
              <a:buFont typeface="+mj-lt"/>
              <a:buAutoNum type="arabicPeriod"/>
            </a:pPr>
            <a:r>
              <a:rPr lang="tr-TR" dirty="0"/>
              <a:t>Ön araştırma sonucunda buluş olduğuna karar verilirse, buluş sahibinden buluşu ayrıntılı bir şekilde anlatan taslak bilgi, belge ve resimler </a:t>
            </a:r>
            <a:r>
              <a:rPr lang="tr-TR" dirty="0" smtClean="0"/>
              <a:t>alır.</a:t>
            </a:r>
          </a:p>
          <a:p>
            <a:pPr marL="571500" indent="-457200" algn="just">
              <a:buFont typeface="+mj-lt"/>
              <a:buAutoNum type="arabicPeriod"/>
            </a:pPr>
            <a:r>
              <a:rPr lang="tr-TR" dirty="0"/>
              <a:t>Patent vekili buluşçudan aldığı bilgi ve varsa resimlerle buluşu anlatan </a:t>
            </a:r>
            <a:r>
              <a:rPr lang="tr-TR" b="1" dirty="0"/>
              <a:t>patent tarifnamesini </a:t>
            </a:r>
            <a:r>
              <a:rPr lang="tr-TR" dirty="0"/>
              <a:t>usulüne uygun bir şekilde yazar, buluşçuya bu </a:t>
            </a:r>
            <a:r>
              <a:rPr lang="tr-TR" b="1" dirty="0"/>
              <a:t>patent tarifnamesini </a:t>
            </a:r>
            <a:r>
              <a:rPr lang="tr-TR" dirty="0"/>
              <a:t>incelenmek üzere gönderir. </a:t>
            </a:r>
            <a:r>
              <a:rPr lang="tr-TR" dirty="0" smtClean="0"/>
              <a:t>Buluşçu bu tarifname üzerinde önerilerini bildirir veya gerekli gördüğü düzeltme/ ekleme/ çıkarma/ değiştirme  işlemlerini yapar ve patent vekiline yollar.</a:t>
            </a:r>
          </a:p>
          <a:p>
            <a:pPr marL="571500" indent="-457200" algn="just">
              <a:buFont typeface="+mj-lt"/>
              <a:buAutoNum type="arabicPeriod"/>
            </a:pPr>
            <a:r>
              <a:rPr lang="tr-TR" dirty="0" smtClean="0"/>
              <a:t>Patent </a:t>
            </a:r>
            <a:r>
              <a:rPr lang="tr-TR" dirty="0"/>
              <a:t>vekili </a:t>
            </a:r>
            <a:r>
              <a:rPr lang="tr-TR" dirty="0" smtClean="0"/>
              <a:t>sonuç</a:t>
            </a:r>
            <a:r>
              <a:rPr lang="tr-TR" dirty="0"/>
              <a:t> </a:t>
            </a:r>
            <a:r>
              <a:rPr lang="tr-TR" b="1" dirty="0"/>
              <a:t>patent tarifnamesini </a:t>
            </a:r>
            <a:r>
              <a:rPr lang="tr-TR" dirty="0"/>
              <a:t>buluşçu ile </a:t>
            </a:r>
            <a:r>
              <a:rPr lang="tr-TR" dirty="0" smtClean="0"/>
              <a:t>görüşerek </a:t>
            </a:r>
            <a:r>
              <a:rPr lang="tr-TR" dirty="0"/>
              <a:t>tamamlamış olur.</a:t>
            </a:r>
          </a:p>
          <a:p>
            <a:pPr marL="571500" indent="-457200" algn="just">
              <a:buFont typeface="+mj-lt"/>
              <a:buAutoNum type="arabicPeriod"/>
            </a:pPr>
            <a:endParaRPr lang="tr-TR" dirty="0"/>
          </a:p>
          <a:p>
            <a:pPr marL="571500" indent="-457200">
              <a:buFont typeface="+mj-lt"/>
              <a:buAutoNum type="arabicPeriod"/>
            </a:pP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6</a:t>
            </a:fld>
            <a:endParaRPr lang="tr-TR"/>
          </a:p>
        </p:txBody>
      </p:sp>
    </p:spTree>
    <p:extLst>
      <p:ext uri="{BB962C8B-B14F-4D97-AF65-F5344CB8AC3E}">
        <p14:creationId xmlns:p14="http://schemas.microsoft.com/office/powerpoint/2010/main" val="278803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Patent Belgesi Alma - Süreçler</a:t>
            </a:r>
          </a:p>
        </p:txBody>
      </p:sp>
      <p:sp>
        <p:nvSpPr>
          <p:cNvPr id="3" name="İçerik Yer Tutucusu 2"/>
          <p:cNvSpPr>
            <a:spLocks noGrp="1"/>
          </p:cNvSpPr>
          <p:nvPr>
            <p:ph idx="1"/>
          </p:nvPr>
        </p:nvSpPr>
        <p:spPr>
          <a:xfrm>
            <a:off x="457200" y="1600200"/>
            <a:ext cx="7620000" cy="4997152"/>
          </a:xfrm>
        </p:spPr>
        <p:txBody>
          <a:bodyPr>
            <a:normAutofit/>
          </a:bodyPr>
          <a:lstStyle/>
          <a:p>
            <a:pPr marL="114300" indent="0" algn="just">
              <a:buNone/>
            </a:pPr>
            <a:r>
              <a:rPr lang="tr-TR" b="1" u="sng" dirty="0" smtClean="0">
                <a:solidFill>
                  <a:srgbClr val="0070C0"/>
                </a:solidFill>
              </a:rPr>
              <a:t>Başvurunun Yapılması:  </a:t>
            </a:r>
          </a:p>
          <a:p>
            <a:pPr marL="571500" indent="-457200" algn="just">
              <a:buFont typeface="+mj-lt"/>
              <a:buAutoNum type="arabicPeriod" startAt="5"/>
            </a:pPr>
            <a:r>
              <a:rPr lang="tr-TR" dirty="0"/>
              <a:t>Başvuru dilekçesi doldurulur, başvuru ücreti Türk Patent Enstitüsüne ödenir . Başvuru dilekçesine 1-</a:t>
            </a:r>
            <a:r>
              <a:rPr lang="tr-TR" b="1" dirty="0"/>
              <a:t>Patent tarifnamesi</a:t>
            </a:r>
            <a:r>
              <a:rPr lang="tr-TR" dirty="0"/>
              <a:t>, 2-</a:t>
            </a:r>
            <a:r>
              <a:rPr lang="tr-TR" b="1" dirty="0"/>
              <a:t>Ücret dekontu </a:t>
            </a:r>
            <a:r>
              <a:rPr lang="tr-TR" dirty="0"/>
              <a:t>eklenerek resmi kuruma teslim edilir</a:t>
            </a:r>
            <a:r>
              <a:rPr lang="tr-TR" dirty="0" smtClean="0"/>
              <a:t>.</a:t>
            </a:r>
          </a:p>
          <a:p>
            <a:pPr marL="571500" indent="-457200" algn="just">
              <a:buFont typeface="+mj-lt"/>
              <a:buAutoNum type="arabicPeriod" startAt="5"/>
            </a:pPr>
            <a:r>
              <a:rPr lang="tr-TR" dirty="0"/>
              <a:t>Türk Patent Enstitüsü başvuru sahibine başvuru numarasını ve şekli eksiklik olup olmadığını bildiren bir yazı gönderir.</a:t>
            </a:r>
          </a:p>
          <a:p>
            <a:pPr marL="114300" indent="0" algn="just">
              <a:buNone/>
            </a:pPr>
            <a:r>
              <a:rPr lang="tr-TR" b="1" u="sng" dirty="0" smtClean="0">
                <a:solidFill>
                  <a:srgbClr val="0070C0"/>
                </a:solidFill>
              </a:rPr>
              <a:t>Araştırma Talebinin Yapılması</a:t>
            </a:r>
            <a:r>
              <a:rPr lang="tr-TR" b="1" u="sng" dirty="0">
                <a:solidFill>
                  <a:srgbClr val="0070C0"/>
                </a:solidFill>
              </a:rPr>
              <a:t>:  </a:t>
            </a:r>
            <a:endParaRPr lang="tr-TR" b="1" u="sng" dirty="0" smtClean="0">
              <a:solidFill>
                <a:srgbClr val="0070C0"/>
              </a:solidFill>
            </a:endParaRPr>
          </a:p>
          <a:p>
            <a:pPr marL="571500" indent="-457200" algn="just">
              <a:buFont typeface="+mj-lt"/>
              <a:buAutoNum type="arabicPeriod" startAt="7"/>
            </a:pPr>
            <a:r>
              <a:rPr lang="tr-TR" dirty="0"/>
              <a:t>Başvuru sahibi başvuru tarihinden itibaren 15 ay içinde resmi araştırma ücretlerini öder ve araştırma talebi yapar</a:t>
            </a:r>
            <a:r>
              <a:rPr lang="tr-TR" dirty="0" smtClean="0"/>
              <a:t>.</a:t>
            </a:r>
          </a:p>
          <a:p>
            <a:pPr marL="571500" indent="-457200" algn="just">
              <a:buFont typeface="+mj-lt"/>
              <a:buAutoNum type="arabicPeriod" startAt="7"/>
            </a:pPr>
            <a:r>
              <a:rPr lang="tr-TR" dirty="0"/>
              <a:t>Araştırmanın tamamlanmasından sonra Türk Patent Enstitüsü araştırma raporunu başvuru sahibine yollar.</a:t>
            </a:r>
          </a:p>
          <a:p>
            <a:pPr marL="571500" indent="-457200" algn="just">
              <a:buFont typeface="+mj-lt"/>
              <a:buAutoNum type="arabicPeriod" startAt="7"/>
            </a:pPr>
            <a:endParaRPr lang="tr-TR" dirty="0"/>
          </a:p>
          <a:p>
            <a:pPr marL="571500" indent="-457200" algn="just">
              <a:buFont typeface="+mj-lt"/>
              <a:buAutoNum type="arabicPeriod" startAt="5"/>
            </a:pPr>
            <a:endParaRPr lang="tr-TR" dirty="0"/>
          </a:p>
          <a:p>
            <a:pPr marL="571500" indent="-457200">
              <a:buFont typeface="+mj-lt"/>
              <a:buAutoNum type="arabicPeriod" startAt="5"/>
            </a:pP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7</a:t>
            </a:fld>
            <a:endParaRPr lang="tr-TR"/>
          </a:p>
        </p:txBody>
      </p:sp>
    </p:spTree>
    <p:extLst>
      <p:ext uri="{BB962C8B-B14F-4D97-AF65-F5344CB8AC3E}">
        <p14:creationId xmlns:p14="http://schemas.microsoft.com/office/powerpoint/2010/main" val="226577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Alma - Süreçler</a:t>
            </a:r>
            <a:endParaRPr lang="tr-TR" dirty="0"/>
          </a:p>
        </p:txBody>
      </p:sp>
      <p:sp>
        <p:nvSpPr>
          <p:cNvPr id="3" name="İçerik Yer Tutucusu 2"/>
          <p:cNvSpPr>
            <a:spLocks noGrp="1"/>
          </p:cNvSpPr>
          <p:nvPr>
            <p:ph idx="1"/>
          </p:nvPr>
        </p:nvSpPr>
        <p:spPr>
          <a:xfrm>
            <a:off x="457200" y="1600200"/>
            <a:ext cx="7620000" cy="4997152"/>
          </a:xfrm>
        </p:spPr>
        <p:txBody>
          <a:bodyPr>
            <a:normAutofit/>
          </a:bodyPr>
          <a:lstStyle/>
          <a:p>
            <a:pPr marL="114300" indent="0" algn="just">
              <a:buNone/>
            </a:pPr>
            <a:r>
              <a:rPr lang="tr-TR" b="1" u="sng" dirty="0" smtClean="0">
                <a:solidFill>
                  <a:srgbClr val="0070C0"/>
                </a:solidFill>
              </a:rPr>
              <a:t>Birinci İnceleme Talebinin Yapılması:  </a:t>
            </a:r>
          </a:p>
          <a:p>
            <a:pPr marL="571500" indent="-457200" algn="just">
              <a:buFont typeface="+mj-lt"/>
              <a:buAutoNum type="arabicPeriod" startAt="9"/>
            </a:pPr>
            <a:r>
              <a:rPr lang="tr-TR" dirty="0" smtClean="0"/>
              <a:t>Araştırma raporu olumlu ise</a:t>
            </a:r>
            <a:r>
              <a:rPr lang="tr-TR" dirty="0"/>
              <a:t> veya içerdiği olumsuzlukların düzeltilebileceğine inanılıyorsa, 1. İnceleme talebi yapılır, ücretleri ödenir</a:t>
            </a:r>
            <a:r>
              <a:rPr lang="tr-TR" dirty="0" smtClean="0"/>
              <a:t>.</a:t>
            </a:r>
          </a:p>
          <a:p>
            <a:pPr marL="571500" indent="-457200" algn="just">
              <a:buFont typeface="+mj-lt"/>
              <a:buAutoNum type="arabicPeriod" startAt="9"/>
            </a:pPr>
            <a:r>
              <a:rPr lang="tr-TR" dirty="0"/>
              <a:t>Birinci incelemenin tamamlanmasından sonra Türk Patent Enstitüsü 1. İnceleme raporunu başvuru sahibine yollar.</a:t>
            </a:r>
          </a:p>
          <a:p>
            <a:pPr marL="571500" indent="-457200" algn="just">
              <a:buFont typeface="+mj-lt"/>
              <a:buAutoNum type="arabicPeriod" startAt="9"/>
            </a:pPr>
            <a:r>
              <a:rPr lang="tr-TR" dirty="0"/>
              <a:t>Birinci inceleme raporu tamamen olumlu ise başvuru sahibi Tescil Belgesi Düzenleme Ücretini öder ve </a:t>
            </a:r>
            <a:r>
              <a:rPr lang="tr-TR" b="1" dirty="0"/>
              <a:t>patent belgesini elde eder.</a:t>
            </a:r>
          </a:p>
          <a:p>
            <a:pPr marL="114300" indent="0" algn="just">
              <a:buNone/>
            </a:pPr>
            <a:r>
              <a:rPr lang="tr-TR" b="1" u="sng" dirty="0" smtClean="0">
                <a:solidFill>
                  <a:srgbClr val="0070C0"/>
                </a:solidFill>
              </a:rPr>
              <a:t>İkinci İnceleme </a:t>
            </a:r>
            <a:r>
              <a:rPr lang="tr-TR" b="1" u="sng" dirty="0">
                <a:solidFill>
                  <a:srgbClr val="0070C0"/>
                </a:solidFill>
              </a:rPr>
              <a:t>Talebinin Yapılması:  </a:t>
            </a:r>
          </a:p>
          <a:p>
            <a:pPr marL="571500" indent="-457200" algn="just">
              <a:buFont typeface="+mj-lt"/>
              <a:buAutoNum type="arabicPeriod" startAt="12"/>
            </a:pPr>
            <a:r>
              <a:rPr lang="tr-TR" dirty="0"/>
              <a:t>Birinci </a:t>
            </a:r>
            <a:r>
              <a:rPr lang="tr-TR" dirty="0" smtClean="0"/>
              <a:t>inceleme raporu olumsuz ise buna patent  vekili tarafından  teknik bir cevap verilir ve Türk Patent Enstitüsüne gönderilir.</a:t>
            </a:r>
          </a:p>
          <a:p>
            <a:pPr marL="114300" indent="0" algn="just">
              <a:buNone/>
            </a:pP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8</a:t>
            </a:fld>
            <a:endParaRPr lang="tr-TR"/>
          </a:p>
        </p:txBody>
      </p:sp>
    </p:spTree>
    <p:extLst>
      <p:ext uri="{BB962C8B-B14F-4D97-AF65-F5344CB8AC3E}">
        <p14:creationId xmlns:p14="http://schemas.microsoft.com/office/powerpoint/2010/main" val="1541106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Patent Belgesi Alma - Süreçler</a:t>
            </a:r>
            <a:endParaRPr lang="tr-TR" dirty="0"/>
          </a:p>
        </p:txBody>
      </p:sp>
      <p:sp>
        <p:nvSpPr>
          <p:cNvPr id="3" name="İçerik Yer Tutucusu 2"/>
          <p:cNvSpPr>
            <a:spLocks noGrp="1"/>
          </p:cNvSpPr>
          <p:nvPr>
            <p:ph idx="1"/>
          </p:nvPr>
        </p:nvSpPr>
        <p:spPr>
          <a:xfrm>
            <a:off x="457200" y="1600200"/>
            <a:ext cx="7620000" cy="4997152"/>
          </a:xfrm>
        </p:spPr>
        <p:txBody>
          <a:bodyPr>
            <a:normAutofit/>
          </a:bodyPr>
          <a:lstStyle/>
          <a:p>
            <a:pPr marL="571500" indent="-457200" algn="just">
              <a:buFont typeface="+mj-lt"/>
              <a:buAutoNum type="arabicPeriod" startAt="13"/>
            </a:pPr>
            <a:r>
              <a:rPr lang="tr-TR" dirty="0" smtClean="0"/>
              <a:t>T</a:t>
            </a:r>
            <a:r>
              <a:rPr lang="tr-TR" dirty="0"/>
              <a:t>ürk Patent Enstitüsü 2. İnceleme raporunu başvuru sahibine yollar</a:t>
            </a:r>
            <a:r>
              <a:rPr lang="tr-TR" dirty="0" smtClean="0"/>
              <a:t>.</a:t>
            </a:r>
          </a:p>
          <a:p>
            <a:pPr marL="571500" indent="-457200" algn="just">
              <a:buFont typeface="+mj-lt"/>
              <a:buAutoNum type="arabicPeriod" startAt="13"/>
            </a:pPr>
            <a:r>
              <a:rPr lang="tr-TR" dirty="0"/>
              <a:t>İkinci inceleme raporu olumlu ise başvuru sahibi Tescil Belgesi Düzenleme Ücretini öder ve </a:t>
            </a:r>
            <a:r>
              <a:rPr lang="tr-TR" b="1" dirty="0"/>
              <a:t>patent belgesini elde eder.</a:t>
            </a:r>
          </a:p>
          <a:p>
            <a:pPr marL="114300" indent="0" algn="just">
              <a:buNone/>
            </a:pPr>
            <a:r>
              <a:rPr lang="tr-TR" b="1" u="sng" dirty="0" smtClean="0">
                <a:solidFill>
                  <a:srgbClr val="0070C0"/>
                </a:solidFill>
              </a:rPr>
              <a:t>Üçüncü İnceleme </a:t>
            </a:r>
            <a:r>
              <a:rPr lang="tr-TR" b="1" u="sng" dirty="0">
                <a:solidFill>
                  <a:srgbClr val="0070C0"/>
                </a:solidFill>
              </a:rPr>
              <a:t>Talebinin Yapılması:  </a:t>
            </a:r>
          </a:p>
          <a:p>
            <a:pPr marL="571500" indent="-457200" algn="just">
              <a:buFont typeface="+mj-lt"/>
              <a:buAutoNum type="arabicPeriod" startAt="15"/>
            </a:pPr>
            <a:r>
              <a:rPr lang="tr-TR" dirty="0"/>
              <a:t>İkinci </a:t>
            </a:r>
            <a:r>
              <a:rPr lang="tr-TR" dirty="0" smtClean="0"/>
              <a:t>inceleme raporu olumsuzsa buna cevap verilir ve Türk Patent Enstitüsüne gönderilir.</a:t>
            </a:r>
          </a:p>
          <a:p>
            <a:pPr marL="571500" indent="-457200" algn="just">
              <a:buFont typeface="+mj-lt"/>
              <a:buAutoNum type="arabicPeriod" startAt="15"/>
            </a:pPr>
            <a:r>
              <a:rPr lang="tr-TR" dirty="0" smtClean="0"/>
              <a:t>Gelecek olan </a:t>
            </a:r>
            <a:r>
              <a:rPr lang="tr-TR" dirty="0"/>
              <a:t>3. İnceleme raporu son rapordur</a:t>
            </a:r>
            <a:r>
              <a:rPr lang="tr-TR" dirty="0" smtClean="0"/>
              <a:t>. Eğer </a:t>
            </a:r>
            <a:r>
              <a:rPr lang="tr-TR" dirty="0"/>
              <a:t>3. İnceleme raporu olumsuz ise bu buluş </a:t>
            </a:r>
            <a:r>
              <a:rPr lang="tr-TR" b="1" dirty="0"/>
              <a:t>patent belgesi alamaz</a:t>
            </a:r>
            <a:r>
              <a:rPr lang="tr-TR" b="1" dirty="0" smtClean="0"/>
              <a:t>.</a:t>
            </a:r>
          </a:p>
          <a:p>
            <a:pPr marL="571500" indent="-457200" algn="just">
              <a:buFont typeface="+mj-lt"/>
              <a:buAutoNum type="arabicPeriod" startAt="15"/>
            </a:pPr>
            <a:endParaRPr lang="tr-TR" b="1" u="sng" dirty="0">
              <a:solidFill>
                <a:srgbClr val="0070C0"/>
              </a:solidFill>
            </a:endParaRPr>
          </a:p>
        </p:txBody>
      </p:sp>
      <p:sp>
        <p:nvSpPr>
          <p:cNvPr id="4" name="Slayt Numarası Yer Tutucusu 3"/>
          <p:cNvSpPr>
            <a:spLocks noGrp="1"/>
          </p:cNvSpPr>
          <p:nvPr>
            <p:ph type="sldNum" sz="quarter" idx="12"/>
          </p:nvPr>
        </p:nvSpPr>
        <p:spPr/>
        <p:txBody>
          <a:bodyPr/>
          <a:lstStyle/>
          <a:p>
            <a:fld id="{C32D5F13-7174-4C78-AEFC-A54ED9223B55}" type="slidenum">
              <a:rPr lang="tr-TR" smtClean="0"/>
              <a:t>9</a:t>
            </a:fld>
            <a:endParaRPr lang="tr-TR"/>
          </a:p>
        </p:txBody>
      </p:sp>
    </p:spTree>
    <p:extLst>
      <p:ext uri="{BB962C8B-B14F-4D97-AF65-F5344CB8AC3E}">
        <p14:creationId xmlns:p14="http://schemas.microsoft.com/office/powerpoint/2010/main" val="694351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tişiklik">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i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itişiklik">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464</TotalTime>
  <Words>1307</Words>
  <Application>Microsoft Office PowerPoint</Application>
  <PresentationFormat>Ekran Gösterisi (4:3)</PresentationFormat>
  <Paragraphs>236</Paragraphs>
  <Slides>36</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Calibri</vt:lpstr>
      <vt:lpstr>Cambria</vt:lpstr>
      <vt:lpstr>Wingdings</vt:lpstr>
      <vt:lpstr>Bitişiklik</vt:lpstr>
      <vt:lpstr>Patent Bilgilendirmesi</vt:lpstr>
      <vt:lpstr>Patent Başvurusu Yapmadan Önce Yapılması Gerekenler</vt:lpstr>
      <vt:lpstr>Buluşların Patentle Korunmasının Amaçları</vt:lpstr>
      <vt:lpstr>Patent Belgesi Nasıl Alınır?</vt:lpstr>
      <vt:lpstr>Patent Belgesi Nasıl Alınır ?</vt:lpstr>
      <vt:lpstr>Patent Belgesi Alma - Süreçler</vt:lpstr>
      <vt:lpstr>Patent Belgesi Alma - Süreçler</vt:lpstr>
      <vt:lpstr>Patent Belgesi Alma - Süreçler</vt:lpstr>
      <vt:lpstr>Patent Belgesi Alma - Süreçler</vt:lpstr>
      <vt:lpstr>Patent Belgesi Alma - Belgeler</vt:lpstr>
      <vt:lpstr>Patent Belgesi Alma -  Resmi Ücretler</vt:lpstr>
      <vt:lpstr>Patent Belgesi Sorgulama</vt:lpstr>
      <vt:lpstr>Patent Belgesi Sorgulama</vt:lpstr>
      <vt:lpstr>Patent Belgesi Sorgulama</vt:lpstr>
      <vt:lpstr>Patent Belgesi Sorgulama</vt:lpstr>
      <vt:lpstr>Patent Belgesi Sorgulama</vt:lpstr>
      <vt:lpstr>Patent Belgesi Sorgulama</vt:lpstr>
      <vt:lpstr>Patent Haklarının İhlali</vt:lpstr>
      <vt:lpstr>Patent Haklarının İhlali</vt:lpstr>
      <vt:lpstr>Yazılım Patentleri</vt:lpstr>
      <vt:lpstr>Yazılım Patentleri</vt:lpstr>
      <vt:lpstr>Yazılım Patentleri</vt:lpstr>
      <vt:lpstr>Yazılım Patentleri</vt:lpstr>
      <vt:lpstr>Yazılım Patentleri</vt:lpstr>
      <vt:lpstr>Yazılım Patentleri</vt:lpstr>
      <vt:lpstr>Patent Almış Olan Buluş Örnekleri</vt:lpstr>
      <vt:lpstr>Patent Almış Olan Buluş Örnekleri</vt:lpstr>
      <vt:lpstr>Patent Almış Olan Buluş Örnekleri</vt:lpstr>
      <vt:lpstr>Patent Almış Olan Buluş Örnekleri</vt:lpstr>
      <vt:lpstr>Patent Almış Olan Buluş Örnekleri</vt:lpstr>
      <vt:lpstr>Patent Almış Olan Buluş Örnekleri</vt:lpstr>
      <vt:lpstr>Patent Almış Olan Buluş Örnekleri</vt:lpstr>
      <vt:lpstr>Patent Almış Olan Türk Buluşları</vt:lpstr>
      <vt:lpstr>Patent Almış Olan Türk Buluşları</vt:lpstr>
      <vt:lpstr>Patent Almış Olan Türk Buluşları</vt:lpstr>
      <vt:lpstr>Patent Almış Olan Türk Buluşları</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 Bilgilendirmesi</dc:title>
  <dc:creator>Hp</dc:creator>
  <cp:lastModifiedBy>MGK</cp:lastModifiedBy>
  <cp:revision>88</cp:revision>
  <dcterms:created xsi:type="dcterms:W3CDTF">2015-11-09T08:09:37Z</dcterms:created>
  <dcterms:modified xsi:type="dcterms:W3CDTF">2020-10-16T06:37:51Z</dcterms:modified>
</cp:coreProperties>
</file>