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9A43A-9F23-4859-92EF-FC3EC57670D3}" type="datetimeFigureOut">
              <a:rPr lang="tr-TR" smtClean="0"/>
              <a:t>01.12.2015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390B2-B32B-44B9-970F-B7DAEDB5E4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30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E210C4E-9B3B-417C-A47C-D569E542D6A9}" type="datetime1">
              <a:rPr lang="tr-TR" smtClean="0"/>
              <a:t>01.12.2015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Dikdörtgen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Dikdörtgen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ikdörtgen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üz Bağlayıcı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Düz Bağlayıcı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Düz Bağlayıcı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Dikdörtgen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5BACF0E-01EA-4BFD-B821-E36FE9566DBF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9DD-B461-4E5A-8D96-606B8418B2B9}" type="datetime1">
              <a:rPr lang="tr-TR" smtClean="0"/>
              <a:t>01.12.2015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2321-C580-40D6-B1AB-EF8A7D95299B}" type="datetime1">
              <a:rPr lang="tr-TR" smtClean="0"/>
              <a:t>01.12.2015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F665D2-FEA9-414C-A74C-D7B8387933B0}" type="datetime1">
              <a:rPr lang="tr-TR" smtClean="0"/>
              <a:t>01.12.2015</a:t>
            </a:fld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BACF0E-01EA-4BFD-B821-E36FE9566DBF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D289846-84DA-4E7F-9EC8-B4C7C7E17F17}" type="datetime1">
              <a:rPr lang="tr-TR" smtClean="0"/>
              <a:t>01.12.2015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Dikdörtgen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Düz Bağlayıcı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Düz Bağlayıcı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ikdörtgen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Düz Bağlayıcı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5BACF0E-01EA-4BFD-B821-E36FE9566DBF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93E-AFA8-405F-AB7E-662556BB0B40}" type="datetime1">
              <a:rPr lang="tr-TR" smtClean="0"/>
              <a:t>01.12.2015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87F4-98DF-4D51-AB8F-1C3C7FE48C0D}" type="datetime1">
              <a:rPr lang="tr-TR" smtClean="0"/>
              <a:t>01.12.2015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Metin Yer Tutucus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Metin Yer Tutucus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62CA93-0BC4-467D-9973-69AC63054353}" type="datetime1">
              <a:rPr lang="tr-TR" smtClean="0"/>
              <a:t>01.12.2015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BACF0E-01EA-4BFD-B821-E36FE9566DBF}" type="slidenum">
              <a:rPr lang="tr-TR" smtClean="0"/>
              <a:t>‹#›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8A41-230F-4878-BCC9-D3AAD608A066}" type="datetime1">
              <a:rPr lang="tr-TR" smtClean="0"/>
              <a:t>01.12.2015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İçerik Yer Tutucus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Veri Yer Tutucus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82A89E0-E034-4855-AF8D-71C26ABD38DF}" type="datetime1">
              <a:rPr lang="tr-TR" smtClean="0"/>
              <a:t>01.12.2015</a:t>
            </a:fld>
            <a:endParaRPr lang="tr-TR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BACF0E-01EA-4BFD-B821-E36FE9566DBF}" type="slidenum">
              <a:rPr lang="tr-TR" smtClean="0"/>
              <a:t>‹#›</a:t>
            </a:fld>
            <a:endParaRPr lang="tr-TR"/>
          </a:p>
        </p:txBody>
      </p:sp>
      <p:sp>
        <p:nvSpPr>
          <p:cNvPr id="23" name="Altbilgi Yer Tutucusu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Dikdörtgen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üz Bağlayıcı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üz Bağlayıcı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Düz Bağlayıcı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Veri Yer Tutucus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42EA2C-6169-4E1D-B022-DF9155A06A0C}" type="datetime1">
              <a:rPr lang="tr-TR" smtClean="0"/>
              <a:t>01.12.2015</a:t>
            </a:fld>
            <a:endParaRPr lang="tr-TR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BACF0E-01EA-4BFD-B821-E36FE9566DBF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Altbilgi Yer Tutucusu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9944FC9-78DD-4EC6-A6FB-51C681572668}" type="datetime1">
              <a:rPr lang="tr-TR" smtClean="0"/>
              <a:t>01.12.2015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BACF0E-01EA-4BFD-B821-E36FE9566DBF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286000" y="1750662"/>
            <a:ext cx="6172200" cy="1894362"/>
          </a:xfrm>
        </p:spPr>
        <p:txBody>
          <a:bodyPr>
            <a:normAutofit/>
          </a:bodyPr>
          <a:lstStyle/>
          <a:p>
            <a:r>
              <a:rPr lang="tr-T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ENDÜSTRİYEL TASARIM</a:t>
            </a:r>
            <a:endParaRPr lang="tr-TR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tr-TR" sz="1600" dirty="0"/>
          </a:p>
          <a:p>
            <a:pPr algn="r"/>
            <a:endParaRPr lang="tr-TR" sz="1600" dirty="0" smtClean="0"/>
          </a:p>
          <a:p>
            <a:pPr algn="r"/>
            <a:r>
              <a:rPr lang="tr-TR" sz="1600" dirty="0" smtClean="0"/>
              <a:t>Arş. Gör. Canan TAŞTİMUR 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450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/>
              <a:t>Tasarımların piyasada rekabet gücüne</a:t>
            </a:r>
            <a:br>
              <a:rPr lang="tr-TR" dirty="0"/>
            </a:br>
            <a:r>
              <a:rPr lang="tr-TR" dirty="0"/>
              <a:t>katkıları nelerdir?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Piyasada müşteriye aynı faydayı sağlayan ve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aynı vaatleri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sunan, kalite bakımından birbirine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yakın ü</a:t>
            </a:r>
            <a:r>
              <a:rPr lang="nn-N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rünlere </a:t>
            </a:r>
            <a:r>
              <a:rPr lang="nn-NO" sz="2200" dirty="0">
                <a:latin typeface="Arial" panose="020B0604020202020204" pitchFamily="34" charset="0"/>
                <a:cs typeface="Arial" panose="020B0604020202020204" pitchFamily="34" charset="0"/>
              </a:rPr>
              <a:t>dair verilen satın alma </a:t>
            </a:r>
            <a:r>
              <a:rPr lang="nn-N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kararlarında,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üretilen </a:t>
            </a:r>
            <a:r>
              <a:rPr lang="tr-TR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malın estetik özellikleri </a:t>
            </a:r>
            <a:r>
              <a:rPr lang="tr-TR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önem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kazanmaktadır.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Dolayısıyla, tüketici, kalitesi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aynı olan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mallar arasında çekici olanı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seçmeye başlamıştır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Üretici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firmalar bu durumda,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hitap ettikleri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müşteri kesimine göre belirli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tasarım modeli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geliştirmektedir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Bu çaba kalitenin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ötesinde ikinci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bir rekabet ortamı yaratmaktadır: Bu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kez </a:t>
            </a:r>
            <a:r>
              <a:rPr lang="tr-TR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ürünün </a:t>
            </a:r>
            <a:r>
              <a:rPr lang="tr-TR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formu, rengi, hacmi gibi faktörler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önem kazanmaya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başlamıştır, yani </a:t>
            </a:r>
            <a:r>
              <a:rPr lang="tr-T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estetik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açıdan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rekabet söz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konusu olmuştur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Bununla birlikte tasarımlar, yaşamımıza estetik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bir katkının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yanı sıra </a:t>
            </a:r>
            <a:r>
              <a:rPr lang="tr-T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fonksiyonellik, kullanım </a:t>
            </a:r>
            <a:r>
              <a:rPr lang="tr-TR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kolaylığı, </a:t>
            </a:r>
            <a:r>
              <a:rPr lang="it-IT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ergonomi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gibi unsurları da taşır</a:t>
            </a:r>
            <a:r>
              <a:rPr lang="it-IT" sz="2000" dirty="0"/>
              <a:t>.</a:t>
            </a:r>
            <a:endParaRPr lang="tr-TR" sz="2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70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Ülkemizdeki tasarım tescil sistemi nasıl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işlemektedir?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/>
          </a:bodyPr>
          <a:lstStyle/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Ülkemizde endüstriyel tasarımların </a:t>
            </a:r>
            <a:r>
              <a:rPr lang="tr-T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tescil </a:t>
            </a:r>
            <a:r>
              <a:rPr lang="tr-TR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süreci özet olarak</a:t>
            </a:r>
          </a:p>
          <a:p>
            <a:pPr lvl="1" algn="just"/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Şekli 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inceleme, </a:t>
            </a:r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Endüstriyel tasarım siciline 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kayıt ve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yayın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İtirazlar </a:t>
            </a:r>
          </a:p>
          <a:p>
            <a:pPr lvl="1" algn="just"/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Belgelendirme olarak 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dört ana işlem sürecinden oluşmaktadır</a:t>
            </a:r>
            <a: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tr-TR" sz="2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Şekli İnceleme:</a:t>
            </a:r>
            <a:r>
              <a:rPr lang="tr-TR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Tasarım tescil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başvurularının ilgili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KHK'nın 3.maddesi hükmünce yapılan </a:t>
            </a:r>
            <a:r>
              <a:rPr lang="tr-T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re'sen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inceleme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ile başvurunun Yönetmelikte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öngörülen hükümler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çerçevesinde incelenmesidir.</a:t>
            </a:r>
            <a:endParaRPr lang="tr-TR" sz="2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4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Ülkemizdeki tasarım tescil sistemi nasıl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işlemektedir?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Yapılan </a:t>
            </a:r>
            <a:r>
              <a:rPr lang="it-IT" sz="2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re'sen </a:t>
            </a:r>
            <a:r>
              <a:rPr lang="it-IT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inceleme,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bu madde altında ifade 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edilen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tasarım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ve ürün tanımlarına göre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başvuruların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incelenmesi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ve bu tanımlar dışında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kalan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başvuruların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reddedilmesi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işleminden oluşmaktadır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tr-TR" sz="2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Şekli </a:t>
            </a:r>
            <a:r>
              <a:rPr lang="tr-TR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inceleme ise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başvuru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için gerekli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evrakların başvuruda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sunulup sunulmadığı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, sunulmuş ise bu evrakların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ilgili Yönetmelik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maddelerinde açıkça ifade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edilen nitelikte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olup olmadığının incelenmesidir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Bir tasarım tescil başvurusu,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başvuru aşamasında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"yenilik"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"ayırt edici 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nitelik"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kriterlerine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göre incelemeye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tabi tutulmamaktadır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Bu nedenle endüstriyel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tasarım tescili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, uluslararası düzeyde bir kaç ülke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dışında genel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kabul görmüş itiraza dayalı 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incelemesiz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(yenilik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ve ayırt edici nitelik açısından)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 bir 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olarak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anılmaktadır.</a:t>
            </a:r>
            <a:endParaRPr lang="tr-TR" sz="2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5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Ülkemizdeki tasarım tescil sistemi nasıl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işlemektedir?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/>
          </a:bodyPr>
          <a:lstStyle/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İnceleme sonucunda, herhangi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bir eksikliği bulunmayan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başvurular tasarım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siciline kayıt edilir ve Resmi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Endüstriyel Tasarımlar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Bülteni'nde yayınlanarak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ilan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edilir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Endüstriyel tasarım tescil belgesine karşı yasal itiraz süresi yayın tarihinden itibaren </a:t>
            </a:r>
            <a:r>
              <a:rPr lang="tr-TR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ay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dır.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Yapılan itiraz ve gerekçesi, kendi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görüşlerini açıklayabilmesi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için tasarım hakkı talep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edene gönderilir.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Yapılan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itirazlar öncelikle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şekli olarak incelenir ve karşı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görüş alınması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için başvuru sahibine gönderilir. 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İtiraz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edilen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tasarımın hak sahipliği ile yenilik ve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ayırt edici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nitelik vasfına sahip olup olmadığı,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sunulan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belgeler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ışığında Yeniden İnceleme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Değerlendirme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Kurulu tarafından incelenir.</a:t>
            </a:r>
            <a:endParaRPr lang="tr-TR" sz="2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92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Ülkemizdeki tasarım tescil sistemi nasıl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işlemektedir?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/>
          </a:bodyPr>
          <a:lstStyle/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Tescile 6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aylık yasal itiraz süresi içerisinde herhangi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bir itiraz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olmaması ya da yapılan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itirazların 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reddedilmesi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sonucunda tasarım tescil 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belgesi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başvuru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sahibine gönderilmektedir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6 aylık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yasal itiraz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süresinin kaçırılması durumunda,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tasarım tescilinin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iptali ya da hükümsüzlüğü için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ilgili mahkemelere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dava açılabilir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tr-TR" sz="2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81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Tasarım hakkı talep eden ile tasarımcı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arasındaki fark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/>
          </a:bodyPr>
          <a:lstStyle/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Gerçek veya tüzel kişiler tasarım hakkı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talebinde bulunabilirler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tr-TR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Tasarım </a:t>
            </a:r>
            <a:r>
              <a:rPr lang="tr-T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hakkı sahibi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, tescile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konu tasarımı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veya tasarımın uygulandığı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ürünü üreten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, piyasaya sunan, satan, sözleşme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yapmak için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icapta bulunan, ticari amaçlı kullanandır.</a:t>
            </a:r>
          </a:p>
          <a:p>
            <a:pPr algn="just"/>
            <a:r>
              <a:rPr lang="tr-T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Tasarımcı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ise, tasarımı gerçekleştiren kimsedir.</a:t>
            </a:r>
            <a:endParaRPr lang="tr-TR" sz="2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1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Endüstriyel tasarımlar kaç yıl süre ile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koruma altına alınır?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/>
          </a:bodyPr>
          <a:lstStyle/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Tescilli tasarımların koruma süresi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başvuru tarihinden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itibaren </a:t>
            </a:r>
            <a:r>
              <a:rPr lang="tr-T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yıldır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Koruma süresi, tescilin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beşer yıllık dönemler halinde </a:t>
            </a:r>
            <a:r>
              <a:rPr lang="tr-TR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yenilenmesi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işlemiyle </a:t>
            </a:r>
            <a:r>
              <a:rPr lang="tr-TR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</a:t>
            </a:r>
            <a:r>
              <a:rPr lang="tr-T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yıla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kadar uzatılabilir.</a:t>
            </a:r>
            <a:endParaRPr lang="tr-TR" sz="2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39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Çoklu başvuru nedir, koşulları nelerdir?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/>
          </a:bodyPr>
          <a:lstStyle/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Çoklu başvuru, tek bir başvuru ile birden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çok tasarım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için koruma talep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edilmesidir. Tasarımların çoklu başvuruya konu olabilmesi için ürünlerin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algn="just"/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Aynı alt-sınıfa ait olması veya</a:t>
            </a:r>
          </a:p>
          <a:p>
            <a:pPr lvl="1" algn="just"/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Aynı set/takıma ait olması veya</a:t>
            </a:r>
          </a:p>
          <a:p>
            <a:pPr lvl="1" algn="just"/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Bileşik bir ürünün parçaları olması veya</a:t>
            </a:r>
          </a:p>
          <a:p>
            <a:pPr lvl="1" algn="just"/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Birden çok nesnenin ya da sunuşun bir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arada algılanabilen 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bir bileşimi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oluşturması gerekir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tr-TR" sz="2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62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930226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Endüstriyel tasarım tescil başvurusunun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işleme alınabilmesi ve başvuru tarihinin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kesinleşebilmesi için hangi belgeler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gereklidir?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2420888"/>
            <a:ext cx="7467600" cy="4320480"/>
          </a:xfrm>
        </p:spPr>
        <p:txBody>
          <a:bodyPr>
            <a:normAutofit/>
          </a:bodyPr>
          <a:lstStyle/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Tescilli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tasarım koruması, başvuru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tarihinin kesinleştiği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zaman itibariyle başlar. 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Aşağıda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ifade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edilen belgeler başvuru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aşamasında verilmiş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ise başvuru tarihi itibariyle,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verilmemiş ise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bu eksik belgelerin tamamlandığı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tarih itibariyle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başvuru kesinlik kazanmış olur.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Bu belgeler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tr-T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Başvuru sahibinin kimlik bilgilerini içeren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imzalı başvuru 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formu</a:t>
            </a:r>
          </a:p>
          <a:p>
            <a:pPr lvl="1" algn="just"/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Tasarıma ilişkin görsel anlatım</a:t>
            </a:r>
            <a:endParaRPr lang="tr-TR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42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22910"/>
            <a:ext cx="7467600" cy="994122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Türkiye'de tescilli bir endüstriyel tasarım,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tüm dünyada geçerli midir?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4048472"/>
            <a:ext cx="7467600" cy="2404864"/>
          </a:xfrm>
        </p:spPr>
        <p:txBody>
          <a:bodyPr>
            <a:normAutofit/>
          </a:bodyPr>
          <a:lstStyle/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asarım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koruması sadece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tasarımın tescil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edildiği ülke sınırları içerisinde geçerlidir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Bu nedenle tasarımın birden fazla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ülkede korunması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isteniyorsa, korunma istenen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ülkelerin ofislerine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ayrı ayrı tasarım tescil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başvurusu yapılması takip edilmesi gereken en temel yoldur.</a:t>
            </a:r>
            <a:endParaRPr lang="tr-TR" sz="2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19</a:t>
            </a:fld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57200" y="548680"/>
            <a:ext cx="7467600" cy="833466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Tasarım tescil başvurusu için nereye müracaat edilir?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57200" y="1637570"/>
            <a:ext cx="7467600" cy="1080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Tasarım tescil başvurusunda bulunmak isteyen kişi ‘Türk Patent Enstitüsü’ ne başvurusunu yapabilir.</a:t>
            </a:r>
            <a:endParaRPr lang="tr-TR" sz="2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Endüstriyel Tasarım Nedir ?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Bir eşyanın süs veya estetik olarak görüntüsüdür.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Tasarım bir yüzey veya şekilde olduğu gibi üç boyutlu özellikleri veya desen, çizgiler ve renklerde olduğu gibi iki boyutlu özellikleri de içerebilir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Su içtiğimiz bardak,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inemaların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tanıtım afişleri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Giysilerimizin desenleri,</a:t>
            </a:r>
          </a:p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Hesap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makinemiz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Klavyemiz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Trafik levhaları,</a:t>
            </a:r>
          </a:p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Termometre buna örnek verilebilir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47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467600" cy="1728192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Endüstriyel tasarım başvurusunun ya da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tescilinin konu olabileceği hukuki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işlemler ve değişiklikler nelerdir?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Bunların Enstitüye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bildirilmesi zorunlu mudur?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2564904"/>
            <a:ext cx="7467600" cy="4176464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Tasarım tescil başvurusunun veya tescil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edilen tasarım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hakkının başkasına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devredilmesi mümkündür.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Ayrıca, tasarım hakkı ile elde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edilen </a:t>
            </a:r>
            <a:r>
              <a:rPr lang="fi-FI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kullanma </a:t>
            </a:r>
            <a:r>
              <a:rPr lang="fi-FI" sz="2200" dirty="0">
                <a:latin typeface="Arial" panose="020B0604020202020204" pitchFamily="34" charset="0"/>
                <a:cs typeface="Arial" panose="020B0604020202020204" pitchFamily="34" charset="0"/>
              </a:rPr>
              <a:t>yetkisi lisans sözleşmesine </a:t>
            </a:r>
            <a:r>
              <a:rPr lang="fi-FI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konu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olabilir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, yani sözleşme yolu ile başka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kişilere kiralanabilir.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Tasarım hakkının veraset yolu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ile 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varislere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intikal edebilmesi ve rehnedilmesi 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mümkündür.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Tasarım tescili üzerinde yapılan bu tür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hukuki işlemler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ile tasarım hakkı sahibinin adres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unvan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ya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da nev'i değişikliklerinin, üçüncü kişilere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karşı hüküm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ifade edebilmesi için endüstriyel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tasarım siciline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kayıt edilmesi gereklidir.</a:t>
            </a:r>
            <a:endParaRPr lang="tr-TR" sz="2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8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Tasarım hakkına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tecavüz sayılacak fiiller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ve mahkeme tarafından verilecek cezalar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nelerdir?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/>
          </a:bodyPr>
          <a:lstStyle/>
          <a:p>
            <a:pPr algn="just"/>
            <a:r>
              <a:rPr lang="tr-TR" sz="22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Gerçeğe aykırı bir şekilde </a:t>
            </a:r>
            <a:r>
              <a:rPr lang="tr-TR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tasarım hakkı </a:t>
            </a:r>
            <a:r>
              <a:rPr lang="tr-TR" sz="2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sahibi olarak </a:t>
            </a:r>
            <a:r>
              <a:rPr lang="tr-TR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bildirimde bulunanlar</a:t>
            </a:r>
            <a:r>
              <a:rPr lang="tr-TR" sz="22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veya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eşya veya ambalaj üzerine konulmuş tasarım koruması olduğunu </a:t>
            </a:r>
            <a:r>
              <a:rPr lang="tr-TR" sz="2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belirten işareti yetkisi olmadan kaldıranlar </a:t>
            </a:r>
            <a:r>
              <a:rPr lang="tr-TR" sz="22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veya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kendisini haksız olarak tasarım başvurusu sahibi olarak gösterenler hakkında </a:t>
            </a:r>
            <a:r>
              <a:rPr lang="tr-TR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hapis ve para cezaları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uygulanır.</a:t>
            </a:r>
          </a:p>
          <a:p>
            <a:pPr algn="just"/>
            <a:r>
              <a:rPr lang="tr-TR" sz="2100" dirty="0">
                <a:solidFill>
                  <a:srgbClr val="231F20"/>
                </a:solidFill>
                <a:latin typeface="Gothic720BT-RomanB"/>
              </a:rPr>
              <a:t>554 sayılı KHK’nın 48. maddesinde “</a:t>
            </a:r>
            <a:r>
              <a:rPr lang="tr-TR" sz="2100" dirty="0" smtClean="0">
                <a:solidFill>
                  <a:srgbClr val="231F20"/>
                </a:solidFill>
                <a:latin typeface="Gothic720BT-RomanB"/>
              </a:rPr>
              <a:t>Tasarım Hakkına </a:t>
            </a:r>
            <a:r>
              <a:rPr lang="tr-TR" sz="2100" dirty="0">
                <a:solidFill>
                  <a:srgbClr val="231F20"/>
                </a:solidFill>
                <a:latin typeface="Gothic720BT-RomanB"/>
              </a:rPr>
              <a:t>Tecavüz Sayılan </a:t>
            </a:r>
            <a:r>
              <a:rPr lang="tr-TR" sz="2100" dirty="0" smtClean="0">
                <a:solidFill>
                  <a:srgbClr val="231F20"/>
                </a:solidFill>
                <a:latin typeface="Gothic720BT-RomanB"/>
              </a:rPr>
              <a:t>Fiiller</a:t>
            </a:r>
            <a:r>
              <a:rPr lang="tr-TR" sz="2100" dirty="0">
                <a:solidFill>
                  <a:srgbClr val="231F20"/>
                </a:solidFill>
                <a:latin typeface="Gothic720BT-RomanB"/>
              </a:rPr>
              <a:t> “ </a:t>
            </a:r>
            <a:r>
              <a:rPr lang="tr-TR" sz="2100" dirty="0" smtClean="0">
                <a:solidFill>
                  <a:srgbClr val="231F20"/>
                </a:solidFill>
                <a:latin typeface="Gothic720BT-RomanB"/>
              </a:rPr>
              <a:t>in </a:t>
            </a:r>
            <a:r>
              <a:rPr lang="tr-TR" sz="2100" dirty="0">
                <a:solidFill>
                  <a:srgbClr val="231F20"/>
                </a:solidFill>
                <a:latin typeface="Gothic720BT-RomanB"/>
              </a:rPr>
              <a:t>neler </a:t>
            </a:r>
            <a:r>
              <a:rPr lang="tr-TR" sz="2100" dirty="0" smtClean="0">
                <a:solidFill>
                  <a:srgbClr val="231F20"/>
                </a:solidFill>
                <a:latin typeface="Gothic720BT-RomanB"/>
              </a:rPr>
              <a:t>olduğu düzenlenmiştir.</a:t>
            </a:r>
          </a:p>
          <a:p>
            <a:pPr algn="just"/>
            <a:r>
              <a:rPr lang="tr-TR" sz="2100" dirty="0">
                <a:solidFill>
                  <a:srgbClr val="00B050"/>
                </a:solidFill>
                <a:latin typeface="Gothic720BT-RomanB"/>
              </a:rPr>
              <a:t>Madde hükmüne göre; </a:t>
            </a:r>
            <a:r>
              <a:rPr lang="tr-TR" sz="2100" dirty="0">
                <a:solidFill>
                  <a:srgbClr val="231F20"/>
                </a:solidFill>
                <a:latin typeface="Gothic720BT-RomanB"/>
              </a:rPr>
              <a:t>Tasarım hakkı </a:t>
            </a:r>
            <a:r>
              <a:rPr lang="tr-TR" sz="2100" dirty="0" smtClean="0">
                <a:solidFill>
                  <a:srgbClr val="231F20"/>
                </a:solidFill>
                <a:latin typeface="Gothic720BT-RomanB"/>
              </a:rPr>
              <a:t>sahibinin izni </a:t>
            </a:r>
            <a:r>
              <a:rPr lang="tr-TR" sz="2100" dirty="0">
                <a:solidFill>
                  <a:srgbClr val="231F20"/>
                </a:solidFill>
                <a:latin typeface="Gothic720BT-RomanB"/>
              </a:rPr>
              <a:t>olmaksızın tasarımın aynını veya belirgin </a:t>
            </a:r>
            <a:r>
              <a:rPr lang="tr-TR" sz="2100" dirty="0" smtClean="0">
                <a:solidFill>
                  <a:srgbClr val="231F20"/>
                </a:solidFill>
                <a:latin typeface="Gothic720BT-RomanB"/>
              </a:rPr>
              <a:t>bir şekilde </a:t>
            </a:r>
            <a:r>
              <a:rPr lang="tr-TR" sz="2100" dirty="0">
                <a:solidFill>
                  <a:srgbClr val="231F20"/>
                </a:solidFill>
                <a:latin typeface="Gothic720BT-RomanB"/>
              </a:rPr>
              <a:t>benzerini yapmak, üretmek, </a:t>
            </a:r>
            <a:r>
              <a:rPr lang="tr-TR" sz="2100" dirty="0" smtClean="0">
                <a:solidFill>
                  <a:srgbClr val="231F20"/>
                </a:solidFill>
                <a:latin typeface="Gothic720BT-RomanB"/>
              </a:rPr>
              <a:t>piyasaya sunmak</a:t>
            </a:r>
            <a:r>
              <a:rPr lang="tr-TR" sz="2100" dirty="0">
                <a:solidFill>
                  <a:srgbClr val="231F20"/>
                </a:solidFill>
                <a:latin typeface="Gothic720BT-RomanB"/>
              </a:rPr>
              <a:t>, satmak, sözleşme akdi için </a:t>
            </a:r>
            <a:r>
              <a:rPr lang="tr-TR" sz="2100" dirty="0" err="1" smtClean="0">
                <a:solidFill>
                  <a:srgbClr val="231F20"/>
                </a:solidFill>
                <a:latin typeface="Gothic720BT-RomanB"/>
              </a:rPr>
              <a:t>icabta</a:t>
            </a:r>
            <a:r>
              <a:rPr lang="tr-TR" sz="2100" dirty="0" smtClean="0">
                <a:solidFill>
                  <a:srgbClr val="231F20"/>
                </a:solidFill>
                <a:latin typeface="Gothic720BT-RomanB"/>
              </a:rPr>
              <a:t> bulunmak</a:t>
            </a:r>
            <a:r>
              <a:rPr lang="tr-TR" sz="2100" dirty="0">
                <a:solidFill>
                  <a:srgbClr val="231F20"/>
                </a:solidFill>
                <a:latin typeface="Gothic720BT-RomanB"/>
              </a:rPr>
              <a:t>, kullanmak, ithal etmek ve bu </a:t>
            </a:r>
            <a:r>
              <a:rPr lang="tr-TR" sz="2100" dirty="0" smtClean="0">
                <a:solidFill>
                  <a:srgbClr val="231F20"/>
                </a:solidFill>
                <a:latin typeface="Gothic720BT-RomanB"/>
              </a:rPr>
              <a:t>amaçla </a:t>
            </a:r>
            <a:r>
              <a:rPr lang="sv-SE" sz="2100" dirty="0" smtClean="0">
                <a:solidFill>
                  <a:srgbClr val="231F20"/>
                </a:solidFill>
                <a:latin typeface="Gothic720BT-RomanB"/>
              </a:rPr>
              <a:t>depolama</a:t>
            </a:r>
            <a:r>
              <a:rPr lang="sv-SE" sz="2100" dirty="0">
                <a:solidFill>
                  <a:srgbClr val="231F20"/>
                </a:solidFill>
                <a:latin typeface="Gothic720BT-RomanB"/>
              </a:rPr>
              <a:t>, elde bulundurmak; </a:t>
            </a:r>
            <a:r>
              <a:rPr lang="sv-SE" sz="2100" dirty="0">
                <a:solidFill>
                  <a:srgbClr val="00B0F0"/>
                </a:solidFill>
                <a:latin typeface="Gothic720BT-RomanB"/>
              </a:rPr>
              <a:t>tasarım </a:t>
            </a:r>
            <a:r>
              <a:rPr lang="sv-SE" sz="2100" dirty="0" smtClean="0">
                <a:solidFill>
                  <a:srgbClr val="00B0F0"/>
                </a:solidFill>
                <a:latin typeface="Gothic720BT-RomanB"/>
              </a:rPr>
              <a:t>hakkına</a:t>
            </a:r>
            <a:r>
              <a:rPr lang="tr-TR" sz="2100" dirty="0" smtClean="0">
                <a:solidFill>
                  <a:srgbClr val="00B0F0"/>
                </a:solidFill>
                <a:latin typeface="Gothic720BT-RomanB"/>
              </a:rPr>
              <a:t> tecavüz</a:t>
            </a:r>
            <a:r>
              <a:rPr lang="tr-TR" sz="2100" dirty="0" smtClean="0">
                <a:solidFill>
                  <a:srgbClr val="231F20"/>
                </a:solidFill>
                <a:latin typeface="Gothic720BT-RomanB"/>
              </a:rPr>
              <a:t> olarak </a:t>
            </a:r>
            <a:r>
              <a:rPr lang="tr-TR" sz="2100" dirty="0">
                <a:solidFill>
                  <a:srgbClr val="231F20"/>
                </a:solidFill>
                <a:latin typeface="Gothic720BT-RomanB"/>
              </a:rPr>
              <a:t>nitelendirilmektedir.</a:t>
            </a:r>
            <a:endParaRPr lang="tr-TR" sz="21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4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Endüstriyel tasarım tescili sistemi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konusunda nerelerden bilgi alınabilir?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7467600" cy="5141168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231F20"/>
                </a:solidFill>
                <a:latin typeface="Gothic720BT-RomanB"/>
              </a:rPr>
              <a:t>Endüstriyel Tasarım Belgesi </a:t>
            </a:r>
            <a:r>
              <a:rPr lang="tr-TR" sz="2000" dirty="0">
                <a:solidFill>
                  <a:srgbClr val="00B050"/>
                </a:solidFill>
                <a:latin typeface="Gothic720BT-RomanB"/>
              </a:rPr>
              <a:t>Başvuru Kılavuzu</a:t>
            </a:r>
            <a:r>
              <a:rPr lang="tr-TR" sz="2000" dirty="0">
                <a:solidFill>
                  <a:srgbClr val="231F20"/>
                </a:solidFill>
                <a:latin typeface="Gothic720BT-RomanB"/>
              </a:rPr>
              <a:t> </a:t>
            </a:r>
            <a:r>
              <a:rPr lang="tr-TR" sz="2000" dirty="0" smtClean="0">
                <a:solidFill>
                  <a:srgbClr val="231F20"/>
                </a:solidFill>
                <a:latin typeface="Gothic720BT-RomanB"/>
              </a:rPr>
              <a:t>ve </a:t>
            </a:r>
            <a:r>
              <a:rPr lang="tr-TR" sz="2000" dirty="0" smtClean="0">
                <a:solidFill>
                  <a:srgbClr val="00B050"/>
                </a:solidFill>
                <a:latin typeface="Gothic720BT-RomanB"/>
              </a:rPr>
              <a:t>Sınai </a:t>
            </a:r>
            <a:r>
              <a:rPr lang="tr-TR" sz="2000" dirty="0">
                <a:solidFill>
                  <a:srgbClr val="00B050"/>
                </a:solidFill>
                <a:latin typeface="Gothic720BT-RomanB"/>
              </a:rPr>
              <a:t>Mülkiyet Hakları Mevzuatı</a:t>
            </a:r>
            <a:r>
              <a:rPr lang="tr-TR" sz="2000" dirty="0">
                <a:solidFill>
                  <a:srgbClr val="231F20"/>
                </a:solidFill>
                <a:latin typeface="Gothic720BT-RomanB"/>
              </a:rPr>
              <a:t> yayınlarından,</a:t>
            </a:r>
          </a:p>
          <a:p>
            <a:r>
              <a:rPr lang="tr-TR" sz="2000" dirty="0">
                <a:solidFill>
                  <a:srgbClr val="231F20"/>
                </a:solidFill>
                <a:latin typeface="Gothic720BT-RomanB"/>
              </a:rPr>
              <a:t>Düzenli olarak </a:t>
            </a:r>
            <a:r>
              <a:rPr lang="tr-TR" sz="2000" dirty="0" smtClean="0">
                <a:solidFill>
                  <a:srgbClr val="231F20"/>
                </a:solidFill>
                <a:latin typeface="Gothic720BT-RomanB"/>
              </a:rPr>
              <a:t>güncelleştirilen </a:t>
            </a:r>
            <a:r>
              <a:rPr lang="tr-TR" sz="2000" dirty="0" smtClean="0">
                <a:solidFill>
                  <a:srgbClr val="00B050"/>
                </a:solidFill>
                <a:latin typeface="Gothic720BT-RomanB"/>
              </a:rPr>
              <a:t>http</a:t>
            </a:r>
            <a:r>
              <a:rPr lang="tr-TR" sz="2000" dirty="0">
                <a:solidFill>
                  <a:srgbClr val="00B050"/>
                </a:solidFill>
                <a:latin typeface="Gothic720BT-RomanB"/>
              </a:rPr>
              <a:t>://www.turkpatent.gov.tr </a:t>
            </a:r>
            <a:r>
              <a:rPr lang="tr-TR" sz="2000" dirty="0" smtClean="0">
                <a:solidFill>
                  <a:srgbClr val="231F20"/>
                </a:solidFill>
                <a:latin typeface="Gothic720BT-RomanB"/>
              </a:rPr>
              <a:t>internet web sayfasından</a:t>
            </a:r>
            <a:r>
              <a:rPr lang="tr-TR" sz="2000" dirty="0">
                <a:solidFill>
                  <a:srgbClr val="231F20"/>
                </a:solidFill>
                <a:latin typeface="Gothic720BT-RomanB"/>
              </a:rPr>
              <a:t>,</a:t>
            </a:r>
          </a:p>
          <a:p>
            <a:r>
              <a:rPr lang="es-ES" sz="2000" dirty="0">
                <a:solidFill>
                  <a:srgbClr val="231F20"/>
                </a:solidFill>
                <a:latin typeface="Gothic720BT-RomanB"/>
              </a:rPr>
              <a:t>Hipodrom Caddesi, No:115 06330 </a:t>
            </a:r>
            <a:r>
              <a:rPr lang="es-ES" sz="2000" dirty="0" smtClean="0">
                <a:solidFill>
                  <a:srgbClr val="231F20"/>
                </a:solidFill>
                <a:latin typeface="Gothic720BT-RomanB"/>
              </a:rPr>
              <a:t>Yenimahalle-</a:t>
            </a:r>
            <a:r>
              <a:rPr lang="tr-TR" sz="2000" dirty="0" smtClean="0">
                <a:solidFill>
                  <a:srgbClr val="231F20"/>
                </a:solidFill>
                <a:latin typeface="Gothic720BT-RomanB"/>
              </a:rPr>
              <a:t> ANKARA </a:t>
            </a:r>
            <a:r>
              <a:rPr lang="tr-TR" sz="2000" dirty="0">
                <a:solidFill>
                  <a:srgbClr val="231F20"/>
                </a:solidFill>
                <a:latin typeface="Gothic720BT-RomanB"/>
              </a:rPr>
              <a:t>adresinden,</a:t>
            </a:r>
          </a:p>
          <a:p>
            <a:r>
              <a:rPr lang="es-ES" sz="2000" dirty="0">
                <a:solidFill>
                  <a:srgbClr val="231F20"/>
                </a:solidFill>
                <a:latin typeface="Gothic720BT-RomanB"/>
              </a:rPr>
              <a:t>0 312 303 10 00 no'lu </a:t>
            </a:r>
            <a:r>
              <a:rPr lang="es-ES" sz="2000" dirty="0">
                <a:solidFill>
                  <a:srgbClr val="00B050"/>
                </a:solidFill>
                <a:latin typeface="Gothic720BT-RomanB"/>
              </a:rPr>
              <a:t>telefonundan</a:t>
            </a:r>
            <a:r>
              <a:rPr lang="es-ES" sz="2000" dirty="0">
                <a:solidFill>
                  <a:srgbClr val="231F20"/>
                </a:solidFill>
                <a:latin typeface="Gothic720BT-RomanB"/>
              </a:rPr>
              <a:t>,</a:t>
            </a:r>
          </a:p>
          <a:p>
            <a:r>
              <a:rPr lang="tr-TR" sz="2000" dirty="0">
                <a:solidFill>
                  <a:srgbClr val="231F20"/>
                </a:solidFill>
                <a:latin typeface="Gothic720BT-RomanB"/>
              </a:rPr>
              <a:t>0 312 303 11 73 </a:t>
            </a:r>
            <a:r>
              <a:rPr lang="tr-TR" sz="2000" dirty="0" err="1">
                <a:solidFill>
                  <a:srgbClr val="231F20"/>
                </a:solidFill>
                <a:latin typeface="Gothic720BT-RomanB"/>
              </a:rPr>
              <a:t>no'lu</a:t>
            </a:r>
            <a:r>
              <a:rPr lang="tr-TR" sz="2000" dirty="0">
                <a:solidFill>
                  <a:srgbClr val="231F20"/>
                </a:solidFill>
                <a:latin typeface="Gothic720BT-RomanB"/>
              </a:rPr>
              <a:t> </a:t>
            </a:r>
            <a:r>
              <a:rPr lang="tr-TR" sz="2000" dirty="0">
                <a:solidFill>
                  <a:srgbClr val="00B050"/>
                </a:solidFill>
                <a:latin typeface="Gothic720BT-RomanB"/>
              </a:rPr>
              <a:t>faksından</a:t>
            </a:r>
            <a:r>
              <a:rPr lang="tr-TR" sz="2000" dirty="0">
                <a:solidFill>
                  <a:srgbClr val="231F20"/>
                </a:solidFill>
                <a:latin typeface="Gothic720BT-RomanB"/>
              </a:rPr>
              <a:t>, bilgi </a:t>
            </a:r>
            <a:r>
              <a:rPr lang="tr-TR" sz="2000" dirty="0" smtClean="0">
                <a:solidFill>
                  <a:srgbClr val="231F20"/>
                </a:solidFill>
                <a:latin typeface="Gothic720BT-RomanB"/>
              </a:rPr>
              <a:t>alınabilir…</a:t>
            </a:r>
            <a:endParaRPr lang="tr-TR" sz="21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8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örnek endüstriyel tasarımlar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23</a:t>
            </a:fld>
            <a:endParaRPr lang="tr-T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97161"/>
            <a:ext cx="3809738" cy="32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467544" y="1556792"/>
            <a:ext cx="7467600" cy="5141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2000" dirty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 smtClean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 smtClean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 smtClean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 smtClean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231F20"/>
                </a:solidFill>
                <a:latin typeface="Gothic720BT-RomanB"/>
              </a:rPr>
              <a:t>Masa Rahlesi</a:t>
            </a:r>
            <a:endParaRPr lang="tr-TR" sz="21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örnek endüstriyel tasarımlar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24</a:t>
            </a:fld>
            <a:endParaRPr lang="tr-TR"/>
          </a:p>
        </p:txBody>
      </p:sp>
      <p:pic>
        <p:nvPicPr>
          <p:cNvPr id="2050" name="Picture 2" descr="http://www.tesk.org.tr/tr/calisma/sinai/endustri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69" y="2487910"/>
            <a:ext cx="5238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8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örnek endüstriyel tasarımlar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25</a:t>
            </a:fld>
            <a:endParaRPr lang="tr-TR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67544" y="1556792"/>
            <a:ext cx="7467600" cy="5141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2000" dirty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 smtClean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 smtClean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 smtClean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 smtClean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endParaRPr lang="tr-TR" sz="2000" dirty="0">
              <a:solidFill>
                <a:srgbClr val="231F20"/>
              </a:solidFill>
              <a:latin typeface="Gothic720BT-RomanB"/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231F20"/>
                </a:solidFill>
                <a:latin typeface="Gothic720BT-RomanB"/>
              </a:rPr>
              <a:t>Geyik şeklinde tasarlanan kitaplık</a:t>
            </a:r>
            <a:endParaRPr lang="tr-TR" sz="21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://www.yapi.com.tr/Uploads/HaberMedya/2010%5Coduller%5C84296_design_turkey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83578"/>
            <a:ext cx="5163344" cy="368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9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örnek endüstriyel tasarımlar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26</a:t>
            </a:fld>
            <a:endParaRPr lang="tr-TR"/>
          </a:p>
        </p:txBody>
      </p:sp>
      <p:pic>
        <p:nvPicPr>
          <p:cNvPr id="5122" name="Picture 2" descr="http://www.tr3d.com/up/ders/39/tr3d_105_resim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384702" cy="443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0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Endüstriyel Tasarım Nedir ?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200" smtClean="0">
                <a:latin typeface="Arial" panose="020B0604020202020204" pitchFamily="34" charset="0"/>
                <a:cs typeface="Arial" panose="020B0604020202020204" pitchFamily="34" charset="0"/>
              </a:rPr>
              <a:t>Tasarım,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bir ürünün tümü, bir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parçası veya üzerindeki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süslemenin çizgi, şekil,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biçim, renk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doku, malzeme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gibi insan duyuları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ile algılanan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çeşitli unsur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ve özelliklerinin oluşturduğu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bütün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olarak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ifade edilebilir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tr-T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tesk.org.tr/tr/calisma/sinai/endustri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68960"/>
            <a:ext cx="62103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73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Ürün Nedir ?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Tasarımların tescil edilebilmesi için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öncelikle "ürün" tanımına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uymaları gerekmektedir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tr-T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Kanunda "ürün"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bilgisayar programları ve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yarı iletkenlerin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topografyaları hariç olmak üzere;</a:t>
            </a:r>
          </a:p>
          <a:p>
            <a:pPr lvl="1" algn="just"/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Endüstriyel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yolla veya elle üretilen herhangi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bir nesnenin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yanı sıra 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Bileşik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bir sistem veya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bunu oluşturan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parçaları, setler, takımlar,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ambalajlar gibi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nesneleri, birden çok nesnenin veya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sunuşun bir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arada algılanabilen bileşimleri,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grafik sembolleri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tipografik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karakterleri içine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alan geniş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bir tanıma sahiptir.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668" y="5245912"/>
            <a:ext cx="1050380" cy="149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9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Tasarım Hakkı Kapsamı Nedir ? Tescil Nasıl Bir Koruma Sağlar ?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Bir endüstriyel tasarımın tescil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edilerek korunması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ile hak sahibi,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tekel haklara sahip olur.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Bu sayede üçüncü kişiler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tasarım 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hakkı sahibinin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izni olmaksızın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 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tasarımları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üretemez,</a:t>
            </a:r>
          </a:p>
          <a:p>
            <a:pPr lvl="1" algn="just"/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Piyasaya 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sunamaz, satamaz, ithal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edemez,</a:t>
            </a:r>
          </a:p>
          <a:p>
            <a:pPr lvl="1" algn="just"/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Sözleşme 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yapmak için icapta bulunamaz, </a:t>
            </a:r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Ticari amaçla 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kullanamaz veya bu amaçlarla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elde bulunduramaz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5085184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5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Tasarımda Yenilik Nedir?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Bir tasarım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başvuru tarihinden 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veya rüçhan tarihinden önce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dünyanın herhangi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bir yerinde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kamuya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sunulmamış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ise o tasarım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yeni kabul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edilir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Tasarımlar </a:t>
            </a:r>
            <a:r>
              <a:rPr lang="tr-T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sadece küçük </a:t>
            </a:r>
            <a:r>
              <a:rPr lang="tr-TR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ayrıntılarda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farklılık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gösteriyorsa </a:t>
            </a:r>
            <a:r>
              <a:rPr lang="tr-T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aynı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kabul edilir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Kamuya sunma;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sergileme, yayımlama,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ticari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şekilde piyasaya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çıkarma, kullanma, tanıtım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gibi faaliyetleri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kapsamaktadır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Tasarım başvuru tarihinden önceki </a:t>
            </a:r>
            <a:r>
              <a:rPr lang="tr-TR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iki ay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içerisinde tasarımcı veya halefi veya bu kişilerin izniyle üçüncü bir kişi tarafından kamuya sunulursa </a:t>
            </a:r>
            <a:r>
              <a:rPr lang="tr-TR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endüstriyel tasarımın yeniliği etkilenmez.</a:t>
            </a:r>
            <a:endParaRPr lang="tr-TR" sz="2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0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Ayırt Edici nitelik nedir ? 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Endüstriyel tasarımın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görsel olarak, bilinen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diğer tasarımlardan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belirgin bir farklılığa sahip olması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ayırt edici niteliğe sahip olması anlamına gelir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Yenilikçilik, yeni mal ve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hizmetlerin tasarımını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, tanıtımını ve yeni işlemlerle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yeni işletme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yöntemlerini kapsar.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tr-TR" sz="2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4" y="3861048"/>
            <a:ext cx="36099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2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Rüçhan Hakkı Nedir? 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Rüçhan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, kısaca </a:t>
            </a:r>
            <a:r>
              <a:rPr lang="tr-TR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öncelik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anlamına gelir.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Başvuru sahipleri, Türkiye dışında bir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ülkede tasarım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tescili için usulüne uygun olarak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yaptıkları başvurulara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ya da açılan sergilerdeki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teşhire dayanarak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, başvuru tarihinden itibaren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altı 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ay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içerisinde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aynı tasarım için Türkiye'de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başvuru yapma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konusunda rüçhan hakkından yararlanır.</a:t>
            </a:r>
            <a:endParaRPr lang="tr-TR" sz="2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8</a:t>
            </a:fld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441" y="4463329"/>
            <a:ext cx="14097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4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Koruma Kapsamı Dışında Tutulan Tasarımlar Nelerdir? 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Yeni ve ayırt edici niteliğe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sahip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olmayan tasarımlar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Teknik fonksiyonunun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gerçekleştirilmesinde tasarımcıya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, tasarıma ilişkin özellik ve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unsurlarda hiçbir </a:t>
            </a:r>
            <a:r>
              <a:rPr lang="tr-T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seçenek özgürlüğü bırakmayan tasarımlar,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Kamu düzeni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veya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genel </a:t>
            </a:r>
            <a:r>
              <a:rPr lang="tr-T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ahlaka aykırı tasarımlar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Tasarlanan veya tasarımın uygulandığı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ürünü başka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bir ürüne mekanik olarak monte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edebilmek veya bağlayabilmek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için ancak </a:t>
            </a:r>
            <a:r>
              <a:rPr lang="tr-T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zorunlu biçim </a:t>
            </a:r>
            <a:r>
              <a:rPr lang="tr-TR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 boyutlarda </a:t>
            </a:r>
            <a:r>
              <a:rPr lang="tr-T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üretilebilen tasarımlar </a:t>
            </a:r>
            <a:endParaRPr lang="tr-TR" sz="2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koruma kapsamı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dışındadır.</a:t>
            </a:r>
            <a:endParaRPr lang="tr-TR" sz="2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BACF0E-01EA-4BFD-B821-E36FE9566DB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24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539</TotalTime>
  <Words>1468</Words>
  <Application>Microsoft Office PowerPoint</Application>
  <PresentationFormat>Ekran Gösterisi (4:3)</PresentationFormat>
  <Paragraphs>162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27" baseType="lpstr">
      <vt:lpstr>Cumba</vt:lpstr>
      <vt:lpstr>ENDÜSTRİYEL TASARIM</vt:lpstr>
      <vt:lpstr>Endüstriyel Tasarım Nedir ?</vt:lpstr>
      <vt:lpstr>Endüstriyel Tasarım Nedir ?</vt:lpstr>
      <vt:lpstr>Ürün Nedir ?</vt:lpstr>
      <vt:lpstr>Tasarım Hakkı Kapsamı Nedir ? Tescil Nasıl Bir Koruma Sağlar ?</vt:lpstr>
      <vt:lpstr>Tasarımda Yenilik Nedir?</vt:lpstr>
      <vt:lpstr>Ayırt Edici nitelik nedir ? </vt:lpstr>
      <vt:lpstr>Rüçhan Hakkı Nedir? </vt:lpstr>
      <vt:lpstr>Koruma Kapsamı Dışında Tutulan Tasarımlar Nelerdir? </vt:lpstr>
      <vt:lpstr>Tasarımların piyasada rekabet gücüne katkıları nelerdir?</vt:lpstr>
      <vt:lpstr>Ülkemizdeki tasarım tescil sistemi nasıl işlemektedir?</vt:lpstr>
      <vt:lpstr>Ülkemizdeki tasarım tescil sistemi nasıl işlemektedir?</vt:lpstr>
      <vt:lpstr>Ülkemizdeki tasarım tescil sistemi nasıl işlemektedir?</vt:lpstr>
      <vt:lpstr>Ülkemizdeki tasarım tescil sistemi nasıl işlemektedir?</vt:lpstr>
      <vt:lpstr>Tasarım hakkı talep eden ile tasarımcı arasındaki fark nedir?</vt:lpstr>
      <vt:lpstr>Endüstriyel tasarımlar kaç yıl süre ile koruma altına alınır?</vt:lpstr>
      <vt:lpstr>Çoklu başvuru nedir, koşulları nelerdir?</vt:lpstr>
      <vt:lpstr>Endüstriyel tasarım tescil başvurusunun işleme alınabilmesi ve başvuru tarihinin kesinleşebilmesi için hangi belgeler gereklidir?</vt:lpstr>
      <vt:lpstr>Türkiye'de tescilli bir endüstriyel tasarım, tüm dünyada geçerli midir?</vt:lpstr>
      <vt:lpstr>Endüstriyel tasarım başvurusunun ya da tescilinin konu olabileceği hukuki işlemler ve değişiklikler nelerdir? Bunların Enstitüye bildirilmesi zorunlu mudur?</vt:lpstr>
      <vt:lpstr>Tasarım hakkına tecavüz sayılacak fiiller ve mahkeme tarafından verilecek cezalar nelerdir?</vt:lpstr>
      <vt:lpstr>Endüstriyel tasarım tescili sistemi konusunda nerelerden bilgi alınabilir?</vt:lpstr>
      <vt:lpstr>örnek endüstriyel tasarımlar</vt:lpstr>
      <vt:lpstr>örnek endüstriyel tasarımlar</vt:lpstr>
      <vt:lpstr>örnek endüstriyel tasarımlar</vt:lpstr>
      <vt:lpstr>örnek endüstriyel tasarımlar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ENDÜSTRİYEL TASARIM</dc:title>
  <dc:creator>Hp</dc:creator>
  <cp:lastModifiedBy>Hp</cp:lastModifiedBy>
  <cp:revision>80</cp:revision>
  <dcterms:created xsi:type="dcterms:W3CDTF">2015-11-28T20:39:10Z</dcterms:created>
  <dcterms:modified xsi:type="dcterms:W3CDTF">2015-12-01T15:10:45Z</dcterms:modified>
</cp:coreProperties>
</file>