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5" autoAdjust="0"/>
    <p:restoredTop sz="94660"/>
  </p:normalViewPr>
  <p:slideViewPr>
    <p:cSldViewPr>
      <p:cViewPr varScale="1">
        <p:scale>
          <a:sx n="69" d="100"/>
          <a:sy n="69" d="100"/>
        </p:scale>
        <p:origin x="-13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Dik Üçgen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Başlık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tr-TR" smtClean="0"/>
              <a:t>Asıl başlık stili için tıklatın</a:t>
            </a:r>
            <a:endParaRPr kumimoji="0" lang="en-US"/>
          </a:p>
        </p:txBody>
      </p:sp>
      <p:sp>
        <p:nvSpPr>
          <p:cNvPr id="17" name="Alt Başlık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grpSp>
        <p:nvGrpSpPr>
          <p:cNvPr id="2" name="Grup 1"/>
          <p:cNvGrpSpPr/>
          <p:nvPr/>
        </p:nvGrpSpPr>
        <p:grpSpPr>
          <a:xfrm>
            <a:off x="-3765" y="4953000"/>
            <a:ext cx="9147765" cy="1912088"/>
            <a:chOff x="-3765" y="4832896"/>
            <a:chExt cx="9147765" cy="2032192"/>
          </a:xfrm>
        </p:grpSpPr>
        <p:sp>
          <p:nvSpPr>
            <p:cNvPr id="7" name="Serbest 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Serbest 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Serbest 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Düz Bağlayıcı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Veri Yer Tutucusu 29"/>
          <p:cNvSpPr>
            <a:spLocks noGrp="1"/>
          </p:cNvSpPr>
          <p:nvPr>
            <p:ph type="dt" sz="half" idx="10"/>
          </p:nvPr>
        </p:nvSpPr>
        <p:spPr/>
        <p:txBody>
          <a:bodyPr/>
          <a:lstStyle>
            <a:lvl1pPr>
              <a:defRPr>
                <a:solidFill>
                  <a:srgbClr val="FFFFFF"/>
                </a:solidFill>
              </a:defRPr>
            </a:lvl1pPr>
            <a:extLst/>
          </a:lstStyle>
          <a:p>
            <a:fld id="{4E78F916-B896-48FE-9F7E-87302E637FD5}" type="datetimeFigureOut">
              <a:rPr lang="tr-TR" smtClean="0"/>
              <a:t>08.12.2015</a:t>
            </a:fld>
            <a:endParaRPr lang="tr-TR"/>
          </a:p>
        </p:txBody>
      </p:sp>
      <p:sp>
        <p:nvSpPr>
          <p:cNvPr id="19" name="Altbilgi Yer Tutucusu 18"/>
          <p:cNvSpPr>
            <a:spLocks noGrp="1"/>
          </p:cNvSpPr>
          <p:nvPr>
            <p:ph type="ftr" sz="quarter" idx="11"/>
          </p:nvPr>
        </p:nvSpPr>
        <p:spPr/>
        <p:txBody>
          <a:bodyPr/>
          <a:lstStyle>
            <a:lvl1pPr>
              <a:defRPr>
                <a:solidFill>
                  <a:schemeClr val="accent1">
                    <a:tint val="20000"/>
                  </a:schemeClr>
                </a:solidFill>
              </a:defRPr>
            </a:lvl1pPr>
            <a:extLst/>
          </a:lstStyle>
          <a:p>
            <a:endParaRPr lang="tr-TR"/>
          </a:p>
        </p:txBody>
      </p:sp>
      <p:sp>
        <p:nvSpPr>
          <p:cNvPr id="27" name="Slayt Numarası Yer Tutucusu 26"/>
          <p:cNvSpPr>
            <a:spLocks noGrp="1"/>
          </p:cNvSpPr>
          <p:nvPr>
            <p:ph type="sldNum" sz="quarter" idx="12"/>
          </p:nvPr>
        </p:nvSpPr>
        <p:spPr/>
        <p:txBody>
          <a:bodyPr/>
          <a:lstStyle>
            <a:lvl1pPr>
              <a:defRPr>
                <a:solidFill>
                  <a:srgbClr val="FFFFFF"/>
                </a:solidFill>
              </a:defRPr>
            </a:lvl1pPr>
            <a:extLst/>
          </a:lstStyle>
          <a:p>
            <a:fld id="{6F413581-FC17-4AC3-8C56-CB1FF99D19B2}"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1481329"/>
            <a:ext cx="8229600" cy="4386071"/>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4E78F916-B896-48FE-9F7E-87302E637FD5}" type="datetimeFigureOut">
              <a:rPr lang="tr-TR" smtClean="0"/>
              <a:t>08.12.2015</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6F413581-FC17-4AC3-8C56-CB1FF99D19B2}"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844013" y="274640"/>
            <a:ext cx="1777470" cy="5592761"/>
          </a:xfrm>
        </p:spPr>
        <p:txBody>
          <a:bodyPr vert="eaVert"/>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41"/>
            <a:ext cx="6324600" cy="5592760"/>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4E78F916-B896-48FE-9F7E-87302E637FD5}" type="datetimeFigureOut">
              <a:rPr lang="tr-TR" smtClean="0"/>
              <a:t>08.12.2015</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6F413581-FC17-4AC3-8C56-CB1FF99D19B2}"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4E78F916-B896-48FE-9F7E-87302E637FD5}" type="datetimeFigureOut">
              <a:rPr lang="tr-TR" smtClean="0"/>
              <a:t>08.12.2015</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6F413581-FC17-4AC3-8C56-CB1FF99D19B2}" type="slidenum">
              <a:rPr lang="tr-TR" smtClean="0"/>
              <a:t>‹#›</a:t>
            </a:fld>
            <a:endParaRPr lang="tr-TR"/>
          </a:p>
        </p:txBody>
      </p:sp>
      <p:sp>
        <p:nvSpPr>
          <p:cNvPr id="7" name="Başlık 6"/>
          <p:cNvSpPr>
            <a:spLocks noGrp="1"/>
          </p:cNvSpPr>
          <p:nvPr>
            <p:ph type="title"/>
          </p:nvPr>
        </p:nvSpPr>
        <p:spPr/>
        <p:txBody>
          <a:bodyPr rtlCol="0"/>
          <a:lstStyle>
            <a:extLst/>
          </a:lstStyle>
          <a:p>
            <a:r>
              <a:rPr kumimoji="0" lang="tr-TR" smtClean="0"/>
              <a:t>Asıl başlık stili için tıklatın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extLst/>
          </a:lstStyle>
          <a:p>
            <a:fld id="{4E78F916-B896-48FE-9F7E-87302E637FD5}" type="datetimeFigureOut">
              <a:rPr lang="tr-TR" smtClean="0"/>
              <a:t>08.12.2015</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6F413581-FC17-4AC3-8C56-CB1FF99D19B2}" type="slidenum">
              <a:rPr lang="tr-TR" smtClean="0"/>
              <a:t>‹#›</a:t>
            </a:fld>
            <a:endParaRPr lang="tr-TR"/>
          </a:p>
        </p:txBody>
      </p:sp>
      <p:sp>
        <p:nvSpPr>
          <p:cNvPr id="7" name="Köşeli Çift Ayraç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Köşeli Çift Ayraç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bg>
      <p:bgRef idx="1002">
        <a:schemeClr val="bg1"/>
      </p:bgRef>
    </p:bg>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4E78F916-B896-48FE-9F7E-87302E637FD5}" type="datetimeFigureOut">
              <a:rPr lang="tr-TR" smtClean="0"/>
              <a:t>08.12.2015</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6F413581-FC17-4AC3-8C56-CB1FF99D19B2}" type="slidenum">
              <a:rPr lang="tr-TR" smtClean="0"/>
              <a:t>‹#›</a:t>
            </a:fld>
            <a:endParaRPr lang="tr-TR"/>
          </a:p>
        </p:txBody>
      </p:sp>
      <p:sp>
        <p:nvSpPr>
          <p:cNvPr id="8" name="Başlık 7"/>
          <p:cNvSpPr>
            <a:spLocks noGrp="1"/>
          </p:cNvSpPr>
          <p:nvPr>
            <p:ph type="title"/>
          </p:nvPr>
        </p:nvSpPr>
        <p:spPr/>
        <p:txBody>
          <a:bodyPr rtlCol="0"/>
          <a:lstStyle>
            <a:extLst/>
          </a:lstStyle>
          <a:p>
            <a:r>
              <a:rPr kumimoji="0" lang="tr-TR" smtClean="0"/>
              <a:t>Asıl başlık stili için tıklatın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3">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8229600" cy="1143000"/>
          </a:xfrm>
        </p:spPr>
        <p:txBody>
          <a:bodyPr anchor="ctr"/>
          <a:lstStyle>
            <a:lvl1pPr>
              <a:defRPr/>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extLst/>
          </a:lstStyle>
          <a:p>
            <a:fld id="{4E78F916-B896-48FE-9F7E-87302E637FD5}" type="datetimeFigureOut">
              <a:rPr lang="tr-TR" smtClean="0"/>
              <a:t>08.12.2015</a:t>
            </a:fld>
            <a:endParaRPr lang="tr-TR"/>
          </a:p>
        </p:txBody>
      </p:sp>
      <p:sp>
        <p:nvSpPr>
          <p:cNvPr id="8" name="Altbilgi Yer Tutucusu 7"/>
          <p:cNvSpPr>
            <a:spLocks noGrp="1"/>
          </p:cNvSpPr>
          <p:nvPr>
            <p:ph type="ftr" sz="quarter" idx="11"/>
          </p:nvPr>
        </p:nvSpPr>
        <p:spPr/>
        <p:txBody>
          <a:bodyPr/>
          <a:lstStyle>
            <a:extLst/>
          </a:lstStyle>
          <a:p>
            <a:endParaRPr lang="tr-TR"/>
          </a:p>
        </p:txBody>
      </p:sp>
      <p:sp>
        <p:nvSpPr>
          <p:cNvPr id="9" name="Slayt Numarası Yer Tutucusu 8"/>
          <p:cNvSpPr>
            <a:spLocks noGrp="1"/>
          </p:cNvSpPr>
          <p:nvPr>
            <p:ph type="sldNum" sz="quarter" idx="12"/>
          </p:nvPr>
        </p:nvSpPr>
        <p:spPr/>
        <p:txBody>
          <a:bodyPr/>
          <a:lstStyle>
            <a:extLst/>
          </a:lstStyle>
          <a:p>
            <a:fld id="{6F413581-FC17-4AC3-8C56-CB1FF99D19B2}"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bg>
      <p:bgRef idx="1002">
        <a:schemeClr val="bg1"/>
      </p:bgRef>
    </p:bg>
    <p:spTree>
      <p:nvGrpSpPr>
        <p:cNvPr id="1" name=""/>
        <p:cNvGrpSpPr/>
        <p:nvPr/>
      </p:nvGrpSpPr>
      <p:grpSpPr>
        <a:xfrm>
          <a:off x="0" y="0"/>
          <a:ext cx="0" cy="0"/>
          <a:chOff x="0" y="0"/>
          <a:chExt cx="0" cy="0"/>
        </a:xfrm>
      </p:grpSpPr>
      <p:sp>
        <p:nvSpPr>
          <p:cNvPr id="3" name="Veri Yer Tutucusu 2"/>
          <p:cNvSpPr>
            <a:spLocks noGrp="1"/>
          </p:cNvSpPr>
          <p:nvPr>
            <p:ph type="dt" sz="half" idx="10"/>
          </p:nvPr>
        </p:nvSpPr>
        <p:spPr/>
        <p:txBody>
          <a:bodyPr/>
          <a:lstStyle>
            <a:extLst/>
          </a:lstStyle>
          <a:p>
            <a:fld id="{4E78F916-B896-48FE-9F7E-87302E637FD5}" type="datetimeFigureOut">
              <a:rPr lang="tr-TR" smtClean="0"/>
              <a:t>08.12.2015</a:t>
            </a:fld>
            <a:endParaRPr lang="tr-TR"/>
          </a:p>
        </p:txBody>
      </p:sp>
      <p:sp>
        <p:nvSpPr>
          <p:cNvPr id="4" name="Altbilgi Yer Tutucusu 3"/>
          <p:cNvSpPr>
            <a:spLocks noGrp="1"/>
          </p:cNvSpPr>
          <p:nvPr>
            <p:ph type="ftr" sz="quarter" idx="11"/>
          </p:nvPr>
        </p:nvSpPr>
        <p:spPr/>
        <p:txBody>
          <a:bodyPr/>
          <a:lstStyle>
            <a:extLst/>
          </a:lstStyle>
          <a:p>
            <a:endParaRPr lang="tr-TR"/>
          </a:p>
        </p:txBody>
      </p:sp>
      <p:sp>
        <p:nvSpPr>
          <p:cNvPr id="5" name="Slayt Numarası Yer Tutucusu 4"/>
          <p:cNvSpPr>
            <a:spLocks noGrp="1"/>
          </p:cNvSpPr>
          <p:nvPr>
            <p:ph type="sldNum" sz="quarter" idx="12"/>
          </p:nvPr>
        </p:nvSpPr>
        <p:spPr/>
        <p:txBody>
          <a:bodyPr/>
          <a:lstStyle>
            <a:extLst/>
          </a:lstStyle>
          <a:p>
            <a:fld id="{6F413581-FC17-4AC3-8C56-CB1FF99D19B2}" type="slidenum">
              <a:rPr lang="tr-TR" smtClean="0"/>
              <a:t>‹#›</a:t>
            </a:fld>
            <a:endParaRPr lang="tr-TR"/>
          </a:p>
        </p:txBody>
      </p:sp>
      <p:sp>
        <p:nvSpPr>
          <p:cNvPr id="6" name="Başlık 5"/>
          <p:cNvSpPr>
            <a:spLocks noGrp="1"/>
          </p:cNvSpPr>
          <p:nvPr>
            <p:ph type="title"/>
          </p:nvPr>
        </p:nvSpPr>
        <p:spPr/>
        <p:txBody>
          <a:bodyPr rtlCol="0"/>
          <a:lstStyle>
            <a:extLst/>
          </a:lstStyle>
          <a:p>
            <a:r>
              <a:rPr kumimoji="0" lang="tr-TR" smtClean="0"/>
              <a:t>Asıl başlık stili için tıklatın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extLst/>
          </a:lstStyle>
          <a:p>
            <a:fld id="{4E78F916-B896-48FE-9F7E-87302E637FD5}" type="datetimeFigureOut">
              <a:rPr lang="tr-TR" smtClean="0"/>
              <a:t>08.12.2015</a:t>
            </a:fld>
            <a:endParaRPr lang="tr-TR"/>
          </a:p>
        </p:txBody>
      </p:sp>
      <p:sp>
        <p:nvSpPr>
          <p:cNvPr id="3" name="Altbilgi Yer Tutucusu 2"/>
          <p:cNvSpPr>
            <a:spLocks noGrp="1"/>
          </p:cNvSpPr>
          <p:nvPr>
            <p:ph type="ftr" sz="quarter" idx="11"/>
          </p:nvPr>
        </p:nvSpPr>
        <p:spPr/>
        <p:txBody>
          <a:bodyPr/>
          <a:lstStyle>
            <a:extLst/>
          </a:lstStyle>
          <a:p>
            <a:endParaRPr lang="tr-TR"/>
          </a:p>
        </p:txBody>
      </p:sp>
      <p:sp>
        <p:nvSpPr>
          <p:cNvPr id="4" name="Slayt Numarası Yer Tutucusu 3"/>
          <p:cNvSpPr>
            <a:spLocks noGrp="1"/>
          </p:cNvSpPr>
          <p:nvPr>
            <p:ph type="sldNum" sz="quarter" idx="12"/>
          </p:nvPr>
        </p:nvSpPr>
        <p:spPr/>
        <p:txBody>
          <a:bodyPr/>
          <a:lstStyle>
            <a:extLst/>
          </a:lstStyle>
          <a:p>
            <a:fld id="{6F413581-FC17-4AC3-8C56-CB1FF99D19B2}"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3">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6727032" y="6407944"/>
            <a:ext cx="1920240" cy="365760"/>
          </a:xfrm>
        </p:spPr>
        <p:txBody>
          <a:bodyPr/>
          <a:lstStyle>
            <a:extLst/>
          </a:lstStyle>
          <a:p>
            <a:fld id="{4E78F916-B896-48FE-9F7E-87302E637FD5}" type="datetimeFigureOut">
              <a:rPr lang="tr-TR" smtClean="0"/>
              <a:t>08.12.2015</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6F413581-FC17-4AC3-8C56-CB1FF99D19B2}"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
        <p:nvSpPr>
          <p:cNvPr id="3" name="Resim Yer Tutucusu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tr-TR" smtClean="0"/>
              <a:t>Resim eklemek için simgeyi tıklatın</a:t>
            </a:r>
            <a:endParaRPr kumimoji="0" lang="en-US" dirty="0"/>
          </a:p>
        </p:txBody>
      </p:sp>
      <p:sp>
        <p:nvSpPr>
          <p:cNvPr id="5" name="Veri Yer Tutucusu 4"/>
          <p:cNvSpPr>
            <a:spLocks noGrp="1"/>
          </p:cNvSpPr>
          <p:nvPr>
            <p:ph type="dt" sz="half" idx="10"/>
          </p:nvPr>
        </p:nvSpPr>
        <p:spPr/>
        <p:txBody>
          <a:bodyPr/>
          <a:lstStyle>
            <a:lvl1pPr>
              <a:defRPr>
                <a:solidFill>
                  <a:schemeClr val="tx1"/>
                </a:solidFill>
              </a:defRPr>
            </a:lvl1pPr>
            <a:extLst/>
          </a:lstStyle>
          <a:p>
            <a:fld id="{4E78F916-B896-48FE-9F7E-87302E637FD5}" type="datetimeFigureOut">
              <a:rPr lang="tr-TR" smtClean="0"/>
              <a:t>08.12.2015</a:t>
            </a:fld>
            <a:endParaRPr lang="tr-TR"/>
          </a:p>
        </p:txBody>
      </p:sp>
      <p:sp>
        <p:nvSpPr>
          <p:cNvPr id="6" name="Altbilgi Yer Tutucusu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tr-TR"/>
          </a:p>
        </p:txBody>
      </p:sp>
      <p:sp>
        <p:nvSpPr>
          <p:cNvPr id="7" name="Slayt Numarası Yer Tutucusu 6"/>
          <p:cNvSpPr>
            <a:spLocks noGrp="1"/>
          </p:cNvSpPr>
          <p:nvPr>
            <p:ph type="sldNum" sz="quarter" idx="12"/>
          </p:nvPr>
        </p:nvSpPr>
        <p:spPr/>
        <p:txBody>
          <a:bodyPr/>
          <a:lstStyle>
            <a:lvl1pPr>
              <a:defRPr>
                <a:solidFill>
                  <a:schemeClr val="tx1"/>
                </a:solidFill>
              </a:defRPr>
            </a:lvl1pPr>
            <a:extLst/>
          </a:lstStyle>
          <a:p>
            <a:fld id="{6F413581-FC17-4AC3-8C56-CB1FF99D19B2}" type="slidenum">
              <a:rPr lang="tr-TR" smtClean="0"/>
              <a:t>‹#›</a:t>
            </a:fld>
            <a:endParaRPr lang="tr-TR"/>
          </a:p>
        </p:txBody>
      </p:sp>
      <p:sp>
        <p:nvSpPr>
          <p:cNvPr id="2" name="Başlık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tr-TR" smtClean="0"/>
              <a:t>Asıl başlık stili için tıklatın</a:t>
            </a:r>
            <a:endParaRPr kumimoji="0" lang="en-US"/>
          </a:p>
        </p:txBody>
      </p:sp>
      <p:sp>
        <p:nvSpPr>
          <p:cNvPr id="8" name="Serbest 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Serbest 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Dik Üçgen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Düz Bağlayıcı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Köşeli Çift Ayraç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Köşeli Çift Ayraç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erbest 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Serbest 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Dik Üçgen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Düz Bağlayıcı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Başlık Yer Tutucu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tr-TR" smtClean="0"/>
              <a:t>Asıl başlık stili için tıklatın</a:t>
            </a:r>
            <a:endParaRPr kumimoji="0" lang="en-US"/>
          </a:p>
        </p:txBody>
      </p:sp>
      <p:sp>
        <p:nvSpPr>
          <p:cNvPr id="30" name="Metin Yer Tutucus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Veri Yer Tutucus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E78F916-B896-48FE-9F7E-87302E637FD5}" type="datetimeFigureOut">
              <a:rPr lang="tr-TR" smtClean="0"/>
              <a:t>08.12.2015</a:t>
            </a:fld>
            <a:endParaRPr lang="tr-TR"/>
          </a:p>
        </p:txBody>
      </p:sp>
      <p:sp>
        <p:nvSpPr>
          <p:cNvPr id="22" name="Altbilgi Yer Tutucusu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tr-TR"/>
          </a:p>
        </p:txBody>
      </p:sp>
      <p:sp>
        <p:nvSpPr>
          <p:cNvPr id="18" name="Slayt Numarası Yer Tutucusu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F413581-FC17-4AC3-8C56-CB1FF99D19B2}"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Coğrafi İşaretler</a:t>
            </a:r>
            <a:endParaRPr lang="tr-TR" dirty="0"/>
          </a:p>
        </p:txBody>
      </p:sp>
      <p:sp>
        <p:nvSpPr>
          <p:cNvPr id="3" name="Alt Başlık 2"/>
          <p:cNvSpPr>
            <a:spLocks noGrp="1"/>
          </p:cNvSpPr>
          <p:nvPr>
            <p:ph type="subTitle" idx="1"/>
          </p:nvPr>
        </p:nvSpPr>
        <p:spPr/>
        <p:txBody>
          <a:bodyPr>
            <a:normAutofit/>
          </a:bodyPr>
          <a:lstStyle/>
          <a:p>
            <a:endParaRPr lang="tr-TR" dirty="0" smtClean="0"/>
          </a:p>
          <a:p>
            <a:endParaRPr lang="tr-TR" sz="2000" dirty="0" smtClean="0"/>
          </a:p>
          <a:p>
            <a:r>
              <a:rPr lang="tr-TR" sz="1800" dirty="0" smtClean="0"/>
              <a:t>Arş. Gör. Canan TAŞTİMUR</a:t>
            </a:r>
            <a:endParaRPr lang="tr-TR" sz="1800" dirty="0"/>
          </a:p>
        </p:txBody>
      </p:sp>
    </p:spTree>
    <p:extLst>
      <p:ext uri="{BB962C8B-B14F-4D97-AF65-F5344CB8AC3E}">
        <p14:creationId xmlns:p14="http://schemas.microsoft.com/office/powerpoint/2010/main" val="471982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just"/>
            <a:r>
              <a:rPr lang="tr-TR" dirty="0"/>
              <a:t>Ürünün üretimi, işlenmesi ve diğer işlemlerinden </a:t>
            </a:r>
            <a:r>
              <a:rPr lang="tr-TR" dirty="0">
                <a:solidFill>
                  <a:schemeClr val="accent2">
                    <a:lumMod val="75000"/>
                  </a:schemeClr>
                </a:solidFill>
              </a:rPr>
              <a:t>en az biri </a:t>
            </a:r>
            <a:r>
              <a:rPr lang="tr-TR" dirty="0"/>
              <a:t>sınırları belirlenmiş coğrafi alanda gerçekleşmek zorunda ise bu durumdaki coğrafi işaretlere de </a:t>
            </a:r>
            <a:r>
              <a:rPr lang="tr-TR" dirty="0">
                <a:solidFill>
                  <a:srgbClr val="92D050"/>
                </a:solidFill>
              </a:rPr>
              <a:t>"mahreç işareti" </a:t>
            </a:r>
            <a:r>
              <a:rPr lang="tr-TR" dirty="0"/>
              <a:t>denir. </a:t>
            </a:r>
            <a:endParaRPr lang="tr-TR" dirty="0" smtClean="0"/>
          </a:p>
          <a:p>
            <a:pPr algn="just"/>
            <a:r>
              <a:rPr lang="tr-TR" dirty="0"/>
              <a:t>Bu tür ürünlere </a:t>
            </a:r>
            <a:r>
              <a:rPr lang="tr-TR" dirty="0">
                <a:solidFill>
                  <a:srgbClr val="C00000"/>
                </a:solidFill>
              </a:rPr>
              <a:t>örnek olarak</a:t>
            </a:r>
            <a:r>
              <a:rPr lang="tr-TR" dirty="0"/>
              <a:t>, </a:t>
            </a:r>
            <a:endParaRPr lang="tr-TR" dirty="0" smtClean="0"/>
          </a:p>
          <a:p>
            <a:pPr lvl="1" algn="just"/>
            <a:r>
              <a:rPr lang="tr-TR" dirty="0" smtClean="0"/>
              <a:t>Damal </a:t>
            </a:r>
            <a:r>
              <a:rPr lang="tr-TR" dirty="0"/>
              <a:t>Bebeği, </a:t>
            </a:r>
            <a:endParaRPr lang="tr-TR" dirty="0" smtClean="0"/>
          </a:p>
          <a:p>
            <a:pPr lvl="1" algn="just"/>
            <a:r>
              <a:rPr lang="tr-TR" dirty="0" smtClean="0"/>
              <a:t>Isparta </a:t>
            </a:r>
            <a:r>
              <a:rPr lang="tr-TR" dirty="0"/>
              <a:t>Halısı, </a:t>
            </a:r>
            <a:endParaRPr lang="tr-TR" dirty="0" smtClean="0"/>
          </a:p>
          <a:p>
            <a:pPr lvl="1" algn="just"/>
            <a:r>
              <a:rPr lang="tr-TR" dirty="0" smtClean="0"/>
              <a:t>Siirt </a:t>
            </a:r>
            <a:r>
              <a:rPr lang="tr-TR" dirty="0"/>
              <a:t>Battaniyesi verilebilir. </a:t>
            </a:r>
          </a:p>
        </p:txBody>
      </p:sp>
      <p:sp>
        <p:nvSpPr>
          <p:cNvPr id="3" name="Başlık 2"/>
          <p:cNvSpPr>
            <a:spLocks noGrp="1"/>
          </p:cNvSpPr>
          <p:nvPr>
            <p:ph type="title"/>
          </p:nvPr>
        </p:nvSpPr>
        <p:spPr/>
        <p:txBody>
          <a:bodyPr/>
          <a:lstStyle/>
          <a:p>
            <a:r>
              <a:rPr lang="tr-TR" dirty="0" smtClean="0"/>
              <a:t>Mahreç İşareti Nedir ? </a:t>
            </a:r>
            <a:endParaRPr lang="tr-TR" dirty="0"/>
          </a:p>
        </p:txBody>
      </p:sp>
    </p:spTree>
    <p:extLst>
      <p:ext uri="{BB962C8B-B14F-4D97-AF65-F5344CB8AC3E}">
        <p14:creationId xmlns:p14="http://schemas.microsoft.com/office/powerpoint/2010/main" val="412063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pPr algn="just"/>
            <a:r>
              <a:rPr lang="tr-TR" dirty="0"/>
              <a:t>Bu ürünlerin nitelikleri, kalitesi, ünü ve diğer özellikleri belirli bir coğrafi yere ait doğal hammadde ya da beşeri unsurlara dayalı işlemlerden </a:t>
            </a:r>
            <a:r>
              <a:rPr lang="tr-TR" dirty="0" smtClean="0"/>
              <a:t>kaynaklanan </a:t>
            </a:r>
            <a:r>
              <a:rPr lang="tr-TR" dirty="0"/>
              <a:t>özellikler taşır. </a:t>
            </a:r>
            <a:endParaRPr lang="tr-TR" dirty="0" smtClean="0"/>
          </a:p>
          <a:p>
            <a:r>
              <a:rPr lang="tr-TR" dirty="0"/>
              <a:t>Bir ürünün,</a:t>
            </a:r>
          </a:p>
          <a:p>
            <a:pPr lvl="1" algn="just"/>
            <a:r>
              <a:rPr lang="tr-TR" dirty="0"/>
              <a:t>Coğrafi sınırları belirlenmiş bir yöre, alan veya bölgeden kaynaklanması,</a:t>
            </a:r>
          </a:p>
          <a:p>
            <a:pPr lvl="1" algn="just"/>
            <a:r>
              <a:rPr lang="tr-TR" dirty="0"/>
              <a:t>Belirgin bir niteliği, ünü veya diğer özellikleri itibariyle bu yöre, alan veya bölge ile özdeşleşmiş olması,</a:t>
            </a:r>
          </a:p>
          <a:p>
            <a:pPr lvl="1" algn="just"/>
            <a:r>
              <a:rPr lang="tr-TR" dirty="0"/>
              <a:t>Üretimi, işlenmesi ve diğer işlemlerinden </a:t>
            </a:r>
            <a:r>
              <a:rPr lang="tr-TR" dirty="0">
                <a:solidFill>
                  <a:srgbClr val="C00000"/>
                </a:solidFill>
              </a:rPr>
              <a:t>en az birinin </a:t>
            </a:r>
            <a:r>
              <a:rPr lang="tr-TR" dirty="0"/>
              <a:t>belirlenmiş yöre, alan veya bölge sınırları içinde yapılması </a:t>
            </a:r>
            <a:endParaRPr lang="tr-TR" dirty="0" smtClean="0"/>
          </a:p>
          <a:p>
            <a:pPr marL="137160" indent="0" algn="just">
              <a:buNone/>
            </a:pPr>
            <a:r>
              <a:rPr lang="tr-TR" dirty="0" smtClean="0"/>
              <a:t>durumunda </a:t>
            </a:r>
            <a:r>
              <a:rPr lang="tr-TR" dirty="0">
                <a:solidFill>
                  <a:srgbClr val="C00000"/>
                </a:solidFill>
              </a:rPr>
              <a:t>“mahreç işareti”</a:t>
            </a:r>
            <a:r>
              <a:rPr lang="tr-TR" dirty="0"/>
              <a:t> göstergesini belirtir.</a:t>
            </a:r>
          </a:p>
          <a:p>
            <a:pPr algn="just"/>
            <a:endParaRPr lang="tr-TR" dirty="0"/>
          </a:p>
        </p:txBody>
      </p:sp>
      <p:sp>
        <p:nvSpPr>
          <p:cNvPr id="3" name="Başlık 2"/>
          <p:cNvSpPr>
            <a:spLocks noGrp="1"/>
          </p:cNvSpPr>
          <p:nvPr>
            <p:ph type="title"/>
          </p:nvPr>
        </p:nvSpPr>
        <p:spPr/>
        <p:txBody>
          <a:bodyPr/>
          <a:lstStyle/>
          <a:p>
            <a:r>
              <a:rPr lang="tr-TR" dirty="0" smtClean="0"/>
              <a:t>Mahreç İşareti Nedir ? </a:t>
            </a:r>
            <a:endParaRPr lang="tr-TR" dirty="0"/>
          </a:p>
        </p:txBody>
      </p:sp>
    </p:spTree>
    <p:extLst>
      <p:ext uri="{BB962C8B-B14F-4D97-AF65-F5344CB8AC3E}">
        <p14:creationId xmlns:p14="http://schemas.microsoft.com/office/powerpoint/2010/main" val="1276153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57200" y="1196752"/>
            <a:ext cx="8229600" cy="4525963"/>
          </a:xfrm>
        </p:spPr>
        <p:txBody>
          <a:bodyPr>
            <a:normAutofit/>
          </a:bodyPr>
          <a:lstStyle/>
          <a:p>
            <a:pPr marL="393192" lvl="1" indent="0" algn="just">
              <a:buNone/>
            </a:pPr>
            <a:r>
              <a:rPr lang="tr-TR" dirty="0" smtClean="0"/>
              <a:t>Damal Bebeği</a:t>
            </a:r>
            <a:endParaRPr lang="tr-TR" dirty="0"/>
          </a:p>
        </p:txBody>
      </p:sp>
      <p:sp>
        <p:nvSpPr>
          <p:cNvPr id="3" name="Başlık 2"/>
          <p:cNvSpPr>
            <a:spLocks noGrp="1"/>
          </p:cNvSpPr>
          <p:nvPr>
            <p:ph type="title"/>
          </p:nvPr>
        </p:nvSpPr>
        <p:spPr/>
        <p:txBody>
          <a:bodyPr/>
          <a:lstStyle/>
          <a:p>
            <a:r>
              <a:rPr lang="tr-TR" dirty="0" smtClean="0"/>
              <a:t>Mahreç İşareti Örnekleri</a:t>
            </a:r>
            <a:endParaRPr lang="tr-TR" dirty="0"/>
          </a:p>
        </p:txBody>
      </p:sp>
      <p:pic>
        <p:nvPicPr>
          <p:cNvPr id="5123" name="Picture 3" descr="C:\Users\Hp\Desktop\damaln-bebekle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28021"/>
            <a:ext cx="6624738" cy="444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08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57200" y="1196752"/>
            <a:ext cx="8229600" cy="4525963"/>
          </a:xfrm>
        </p:spPr>
        <p:txBody>
          <a:bodyPr>
            <a:normAutofit/>
          </a:bodyPr>
          <a:lstStyle/>
          <a:p>
            <a:pPr marL="393192" lvl="1" indent="0" algn="just">
              <a:buNone/>
            </a:pPr>
            <a:r>
              <a:rPr lang="tr-TR" dirty="0" smtClean="0"/>
              <a:t>Isparta Halısı</a:t>
            </a:r>
            <a:endParaRPr lang="tr-TR" dirty="0"/>
          </a:p>
        </p:txBody>
      </p:sp>
      <p:sp>
        <p:nvSpPr>
          <p:cNvPr id="3" name="Başlık 2"/>
          <p:cNvSpPr>
            <a:spLocks noGrp="1"/>
          </p:cNvSpPr>
          <p:nvPr>
            <p:ph type="title"/>
          </p:nvPr>
        </p:nvSpPr>
        <p:spPr/>
        <p:txBody>
          <a:bodyPr/>
          <a:lstStyle/>
          <a:p>
            <a:r>
              <a:rPr lang="tr-TR" dirty="0" smtClean="0"/>
              <a:t>Mahreç İşareti Örnekleri</a:t>
            </a:r>
            <a:endParaRPr lang="tr-TR" dirty="0"/>
          </a:p>
        </p:txBody>
      </p:sp>
      <p:pic>
        <p:nvPicPr>
          <p:cNvPr id="6146" name="Picture 2" descr="C:\Users\Hp\Desktop\haliyikama_ispartahaliyika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690" y="1596919"/>
            <a:ext cx="7573742" cy="436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79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57200" y="1196752"/>
            <a:ext cx="8229600" cy="4525963"/>
          </a:xfrm>
        </p:spPr>
        <p:txBody>
          <a:bodyPr>
            <a:normAutofit/>
          </a:bodyPr>
          <a:lstStyle/>
          <a:p>
            <a:pPr marL="393192" lvl="1" indent="0" algn="just">
              <a:buNone/>
            </a:pPr>
            <a:r>
              <a:rPr lang="tr-TR" dirty="0" smtClean="0"/>
              <a:t>Siirt Battaniyesi</a:t>
            </a:r>
            <a:endParaRPr lang="tr-TR" dirty="0"/>
          </a:p>
        </p:txBody>
      </p:sp>
      <p:sp>
        <p:nvSpPr>
          <p:cNvPr id="3" name="Başlık 2"/>
          <p:cNvSpPr>
            <a:spLocks noGrp="1"/>
          </p:cNvSpPr>
          <p:nvPr>
            <p:ph type="title"/>
          </p:nvPr>
        </p:nvSpPr>
        <p:spPr/>
        <p:txBody>
          <a:bodyPr/>
          <a:lstStyle/>
          <a:p>
            <a:r>
              <a:rPr lang="tr-TR" dirty="0" smtClean="0"/>
              <a:t>Mahreç İşareti Örnekleri</a:t>
            </a:r>
            <a:endParaRPr lang="tr-TR" dirty="0"/>
          </a:p>
        </p:txBody>
      </p:sp>
      <p:pic>
        <p:nvPicPr>
          <p:cNvPr id="7170" name="Picture 2" descr="C:\Users\Hp\Desktop\214880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497" y="16288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453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just"/>
            <a:r>
              <a:rPr lang="tr-TR" dirty="0"/>
              <a:t>Coğrafi işaretlerin diğer sınai mülkiyet haklarından üstünlüğü </a:t>
            </a:r>
            <a:r>
              <a:rPr lang="tr-TR" dirty="0">
                <a:solidFill>
                  <a:srgbClr val="00B050"/>
                </a:solidFill>
              </a:rPr>
              <a:t>tek bir üreticiyi değil, belirli şartlar altında üretim yapan kişilerin tümünü birden korumasıdır. </a:t>
            </a:r>
            <a:endParaRPr lang="tr-TR" dirty="0" smtClean="0">
              <a:solidFill>
                <a:srgbClr val="00B050"/>
              </a:solidFill>
            </a:endParaRPr>
          </a:p>
          <a:p>
            <a:pPr algn="just"/>
            <a:r>
              <a:rPr lang="tr-TR" dirty="0" smtClean="0"/>
              <a:t>Çünkü </a:t>
            </a:r>
            <a:r>
              <a:rPr lang="tr-TR" dirty="0"/>
              <a:t>coğrafi işaret alansal, yöresel, bölgesel, ülkesel genelliğe, bir anlamda </a:t>
            </a:r>
            <a:r>
              <a:rPr lang="tr-TR" dirty="0" err="1">
                <a:solidFill>
                  <a:srgbClr val="0070C0"/>
                </a:solidFill>
              </a:rPr>
              <a:t>anonimliğe</a:t>
            </a:r>
            <a:r>
              <a:rPr lang="tr-TR" dirty="0">
                <a:solidFill>
                  <a:srgbClr val="0070C0"/>
                </a:solidFill>
              </a:rPr>
              <a:t> </a:t>
            </a:r>
            <a:r>
              <a:rPr lang="tr-TR" dirty="0"/>
              <a:t>sahip olup, sağladığı hak belli bir kişiye veya bazı kişilere </a:t>
            </a:r>
            <a:r>
              <a:rPr lang="tr-TR" dirty="0">
                <a:solidFill>
                  <a:srgbClr val="0070C0"/>
                </a:solidFill>
              </a:rPr>
              <a:t>bağlanamaz</a:t>
            </a:r>
            <a:r>
              <a:rPr lang="tr-TR" dirty="0"/>
              <a:t>.</a:t>
            </a:r>
          </a:p>
        </p:txBody>
      </p:sp>
      <p:sp>
        <p:nvSpPr>
          <p:cNvPr id="3" name="Başlık 2"/>
          <p:cNvSpPr>
            <a:spLocks noGrp="1"/>
          </p:cNvSpPr>
          <p:nvPr>
            <p:ph type="title"/>
          </p:nvPr>
        </p:nvSpPr>
        <p:spPr/>
        <p:txBody>
          <a:bodyPr>
            <a:noAutofit/>
          </a:bodyPr>
          <a:lstStyle/>
          <a:p>
            <a:pPr algn="ctr"/>
            <a:r>
              <a:rPr lang="tr-TR" sz="3200" dirty="0">
                <a:effectLst/>
              </a:rPr>
              <a:t>Coğrafi işaretlerin diğer sınai mülkiyet haklarından üstün farkı nedir?</a:t>
            </a:r>
          </a:p>
        </p:txBody>
      </p:sp>
    </p:spTree>
    <p:extLst>
      <p:ext uri="{BB962C8B-B14F-4D97-AF65-F5344CB8AC3E}">
        <p14:creationId xmlns:p14="http://schemas.microsoft.com/office/powerpoint/2010/main" val="3069773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pPr algn="just"/>
            <a:r>
              <a:rPr lang="tr-TR" dirty="0"/>
              <a:t>Coğrafi işaret tescili özellikle </a:t>
            </a:r>
            <a:r>
              <a:rPr lang="tr-TR" dirty="0">
                <a:solidFill>
                  <a:srgbClr val="0070C0"/>
                </a:solidFill>
              </a:rPr>
              <a:t>iki</a:t>
            </a:r>
            <a:r>
              <a:rPr lang="tr-TR" dirty="0"/>
              <a:t> nedenle yapılır:</a:t>
            </a:r>
          </a:p>
          <a:p>
            <a:pPr marL="850392" lvl="1" indent="-457200" algn="just">
              <a:buFont typeface="+mj-lt"/>
              <a:buAutoNum type="arabicPeriod"/>
            </a:pPr>
            <a:r>
              <a:rPr lang="tr-TR" dirty="0"/>
              <a:t>Coğrafi işarete konu olan ürünün kalitesinin korunması ve bilinen özellikte üretiminin sağlanması</a:t>
            </a:r>
            <a:r>
              <a:rPr lang="tr-TR" dirty="0" smtClean="0"/>
              <a:t>,</a:t>
            </a:r>
          </a:p>
          <a:p>
            <a:pPr marL="850392" lvl="1" indent="-457200" algn="just">
              <a:buFont typeface="+mj-lt"/>
              <a:buAutoNum type="arabicPeriod"/>
            </a:pPr>
            <a:r>
              <a:rPr lang="tr-TR" dirty="0"/>
              <a:t>Coğrafi işarete konu olan yörede veya özellikte üretim yapanların tescilin sağladığı korumadan öncelikli olarak yararlanmalarının </a:t>
            </a:r>
            <a:r>
              <a:rPr lang="tr-TR" dirty="0" smtClean="0"/>
              <a:t>sağlanması.</a:t>
            </a:r>
          </a:p>
          <a:p>
            <a:pPr marL="594360" indent="-457200" algn="just"/>
            <a:r>
              <a:rPr lang="tr-TR" dirty="0" smtClean="0"/>
              <a:t>Tüketiciler </a:t>
            </a:r>
            <a:r>
              <a:rPr lang="tr-TR" dirty="0"/>
              <a:t>söz konusu yöre adıyla satılan ürünleri, o yöre adına duydukları güven nedeniyle, diğer yerlerde üretilenlere tercih edebilirler.</a:t>
            </a:r>
          </a:p>
          <a:p>
            <a:pPr lvl="1" algn="just"/>
            <a:endParaRPr lang="tr-TR" dirty="0"/>
          </a:p>
        </p:txBody>
      </p:sp>
      <p:sp>
        <p:nvSpPr>
          <p:cNvPr id="3" name="Başlık 2"/>
          <p:cNvSpPr>
            <a:spLocks noGrp="1"/>
          </p:cNvSpPr>
          <p:nvPr>
            <p:ph type="title"/>
          </p:nvPr>
        </p:nvSpPr>
        <p:spPr/>
        <p:txBody>
          <a:bodyPr>
            <a:noAutofit/>
          </a:bodyPr>
          <a:lstStyle/>
          <a:p>
            <a:pPr algn="ctr"/>
            <a:r>
              <a:rPr lang="tr-TR" sz="3600" dirty="0">
                <a:effectLst/>
              </a:rPr>
              <a:t>Coğrafi işaret tesciline neden ihtiyaç duyulur?</a:t>
            </a:r>
          </a:p>
        </p:txBody>
      </p:sp>
    </p:spTree>
    <p:extLst>
      <p:ext uri="{BB962C8B-B14F-4D97-AF65-F5344CB8AC3E}">
        <p14:creationId xmlns:p14="http://schemas.microsoft.com/office/powerpoint/2010/main" val="3503384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57200" y="1481328"/>
            <a:ext cx="8229600" cy="4900000"/>
          </a:xfrm>
        </p:spPr>
        <p:txBody>
          <a:bodyPr>
            <a:noAutofit/>
          </a:bodyPr>
          <a:lstStyle/>
          <a:p>
            <a:pPr lvl="0" algn="just"/>
            <a:r>
              <a:rPr lang="tr-TR" sz="2200" dirty="0" smtClean="0"/>
              <a:t>Bu </a:t>
            </a:r>
            <a:r>
              <a:rPr lang="tr-TR" sz="2200" dirty="0"/>
              <a:t>nedenle bir ürün için belirli bir kalite sembolü haline gelmiş yer adlarının coğrafi işaret olarak koruma altına alınmasında </a:t>
            </a:r>
            <a:r>
              <a:rPr lang="tr-TR" sz="2200" dirty="0">
                <a:solidFill>
                  <a:srgbClr val="00B050"/>
                </a:solidFill>
              </a:rPr>
              <a:t>o yöre halkının menfaatlerinin korunması </a:t>
            </a:r>
            <a:r>
              <a:rPr lang="tr-TR" sz="2200" dirty="0"/>
              <a:t>açısından büyük fayda vardır</a:t>
            </a:r>
            <a:r>
              <a:rPr lang="tr-TR" sz="2200" dirty="0" smtClean="0"/>
              <a:t>.</a:t>
            </a:r>
          </a:p>
          <a:p>
            <a:pPr lvl="0" algn="just"/>
            <a:r>
              <a:rPr lang="tr-TR" sz="2200" dirty="0" smtClean="0"/>
              <a:t>Coğrafi </a:t>
            </a:r>
            <a:r>
              <a:rPr lang="tr-TR" sz="2200" dirty="0"/>
              <a:t>işaretler, ürüne </a:t>
            </a:r>
            <a:r>
              <a:rPr lang="tr-TR" sz="2200" dirty="0">
                <a:solidFill>
                  <a:srgbClr val="00B050"/>
                </a:solidFill>
              </a:rPr>
              <a:t>dinamik pazarlama gücü </a:t>
            </a:r>
            <a:r>
              <a:rPr lang="tr-TR" sz="2200" dirty="0"/>
              <a:t>katar ve doğasından gelen anonim sahiplik gücüyle bölgesel ya da toplumsal bazda </a:t>
            </a:r>
            <a:r>
              <a:rPr lang="tr-TR" sz="2200" dirty="0">
                <a:solidFill>
                  <a:srgbClr val="00B050"/>
                </a:solidFill>
              </a:rPr>
              <a:t>ekonomik gelişme aracı </a:t>
            </a:r>
            <a:r>
              <a:rPr lang="tr-TR" sz="2200" dirty="0"/>
              <a:t>vazifesi görür. </a:t>
            </a:r>
            <a:endParaRPr lang="tr-TR" sz="2200" dirty="0" smtClean="0"/>
          </a:p>
          <a:p>
            <a:pPr lvl="0" algn="just"/>
            <a:r>
              <a:rPr lang="tr-TR" sz="2200" dirty="0" smtClean="0"/>
              <a:t>Özellikle </a:t>
            </a:r>
            <a:r>
              <a:rPr lang="tr-TR" sz="2200" dirty="0">
                <a:solidFill>
                  <a:srgbClr val="00B050"/>
                </a:solidFill>
              </a:rPr>
              <a:t>kırsal kalkınma </a:t>
            </a:r>
            <a:r>
              <a:rPr lang="tr-TR" sz="2200" dirty="0"/>
              <a:t>için önemli bir araçtır. </a:t>
            </a:r>
            <a:endParaRPr lang="tr-TR" sz="2200" dirty="0" smtClean="0"/>
          </a:p>
          <a:p>
            <a:pPr lvl="0" algn="just"/>
            <a:r>
              <a:rPr lang="tr-TR" sz="2200" dirty="0" smtClean="0"/>
              <a:t>Coğrafi </a:t>
            </a:r>
            <a:r>
              <a:rPr lang="tr-TR" sz="2200" dirty="0"/>
              <a:t>işaretin korumasının </a:t>
            </a:r>
            <a:r>
              <a:rPr lang="tr-TR" sz="2200" dirty="0">
                <a:solidFill>
                  <a:srgbClr val="0070C0"/>
                </a:solidFill>
              </a:rPr>
              <a:t>amaç ve faydalarından biri de</a:t>
            </a:r>
            <a:r>
              <a:rPr lang="tr-TR" sz="2200" dirty="0"/>
              <a:t>, coğrafi işaret ibarelerinin, gerekli özelliklere haiz olmayan </a:t>
            </a:r>
            <a:r>
              <a:rPr lang="tr-TR" sz="2200" dirty="0" smtClean="0">
                <a:solidFill>
                  <a:srgbClr val="00B050"/>
                </a:solidFill>
              </a:rPr>
              <a:t>sahte </a:t>
            </a:r>
            <a:r>
              <a:rPr lang="tr-TR" sz="2200" dirty="0">
                <a:solidFill>
                  <a:srgbClr val="00B050"/>
                </a:solidFill>
              </a:rPr>
              <a:t>ürünler üzerinde kullanılmasının önüne </a:t>
            </a:r>
            <a:r>
              <a:rPr lang="tr-TR" sz="2200" dirty="0"/>
              <a:t>geçilerek tüketicinin yanıltılmasına engel olunması, dolayısıyla tüketicinin korunmasına yardımcı olmaktadır. </a:t>
            </a:r>
          </a:p>
          <a:p>
            <a:pPr marL="393192" lvl="1" indent="0" algn="just">
              <a:buNone/>
            </a:pPr>
            <a:endParaRPr lang="tr-TR" sz="2200" dirty="0"/>
          </a:p>
        </p:txBody>
      </p:sp>
      <p:sp>
        <p:nvSpPr>
          <p:cNvPr id="3" name="Başlık 2"/>
          <p:cNvSpPr>
            <a:spLocks noGrp="1"/>
          </p:cNvSpPr>
          <p:nvPr>
            <p:ph type="title"/>
          </p:nvPr>
        </p:nvSpPr>
        <p:spPr/>
        <p:txBody>
          <a:bodyPr>
            <a:noAutofit/>
          </a:bodyPr>
          <a:lstStyle/>
          <a:p>
            <a:pPr algn="ctr"/>
            <a:r>
              <a:rPr lang="tr-TR" sz="3600" dirty="0">
                <a:effectLst/>
              </a:rPr>
              <a:t>Coğrafi işaret tesciline neden ihtiyaç duyulur?</a:t>
            </a:r>
          </a:p>
        </p:txBody>
      </p:sp>
    </p:spTree>
    <p:extLst>
      <p:ext uri="{BB962C8B-B14F-4D97-AF65-F5344CB8AC3E}">
        <p14:creationId xmlns:p14="http://schemas.microsoft.com/office/powerpoint/2010/main" val="2728460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just"/>
            <a:r>
              <a:rPr lang="tr-TR" dirty="0"/>
              <a:t>Coğrafi işaretin tescili, coğrafi işarete konu olan ürünün üreticisi olan gerçek veya tüzel kişiler, </a:t>
            </a:r>
            <a:endParaRPr lang="tr-TR" dirty="0" smtClean="0"/>
          </a:p>
          <a:p>
            <a:pPr algn="just"/>
            <a:r>
              <a:rPr lang="tr-TR" dirty="0" smtClean="0"/>
              <a:t>Tüketici </a:t>
            </a:r>
            <a:r>
              <a:rPr lang="tr-TR" dirty="0"/>
              <a:t>dernekleri</a:t>
            </a:r>
            <a:r>
              <a:rPr lang="tr-TR" dirty="0" smtClean="0"/>
              <a:t>,</a:t>
            </a:r>
          </a:p>
          <a:p>
            <a:pPr algn="just"/>
            <a:r>
              <a:rPr lang="tr-TR" dirty="0" smtClean="0"/>
              <a:t>Konu </a:t>
            </a:r>
            <a:r>
              <a:rPr lang="tr-TR" dirty="0"/>
              <a:t>ve coğrafi yöre ile ilgili kamu kuruluşları tarafından yaptırılabilmektedir. </a:t>
            </a:r>
            <a:endParaRPr lang="tr-TR" dirty="0" smtClean="0"/>
          </a:p>
          <a:p>
            <a:pPr algn="just"/>
            <a:endParaRPr lang="tr-TR" dirty="0"/>
          </a:p>
        </p:txBody>
      </p:sp>
      <p:sp>
        <p:nvSpPr>
          <p:cNvPr id="3" name="Başlık 2"/>
          <p:cNvSpPr>
            <a:spLocks noGrp="1"/>
          </p:cNvSpPr>
          <p:nvPr>
            <p:ph type="title"/>
          </p:nvPr>
        </p:nvSpPr>
        <p:spPr/>
        <p:txBody>
          <a:bodyPr>
            <a:noAutofit/>
          </a:bodyPr>
          <a:lstStyle/>
          <a:p>
            <a:pPr algn="ctr"/>
            <a:r>
              <a:rPr lang="tr-TR" sz="3200" dirty="0">
                <a:effectLst/>
              </a:rPr>
              <a:t>Kimler coğrafi işaret başvurusu yapabilir?</a:t>
            </a:r>
          </a:p>
        </p:txBody>
      </p:sp>
    </p:spTree>
    <p:extLst>
      <p:ext uri="{BB962C8B-B14F-4D97-AF65-F5344CB8AC3E}">
        <p14:creationId xmlns:p14="http://schemas.microsoft.com/office/powerpoint/2010/main" val="3503384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lvl="0" algn="just"/>
            <a:r>
              <a:rPr lang="tr-TR" dirty="0" smtClean="0">
                <a:solidFill>
                  <a:srgbClr val="00B050"/>
                </a:solidFill>
              </a:rPr>
              <a:t>Başvuru</a:t>
            </a:r>
            <a:r>
              <a:rPr lang="tr-TR" dirty="0" smtClean="0"/>
              <a:t> </a:t>
            </a:r>
            <a:r>
              <a:rPr lang="tr-TR" dirty="0"/>
              <a:t>Formu </a:t>
            </a:r>
            <a:r>
              <a:rPr lang="tr-TR" dirty="0" smtClean="0"/>
              <a:t>,</a:t>
            </a:r>
          </a:p>
          <a:p>
            <a:pPr lvl="0" algn="just"/>
            <a:r>
              <a:rPr lang="tr-TR" dirty="0" smtClean="0"/>
              <a:t>Tescili istenen menşe adı ya da mahreç </a:t>
            </a:r>
            <a:r>
              <a:rPr lang="tr-TR" dirty="0" smtClean="0">
                <a:solidFill>
                  <a:srgbClr val="00B050"/>
                </a:solidFill>
              </a:rPr>
              <a:t>işaretine ait örnek</a:t>
            </a:r>
          </a:p>
          <a:p>
            <a:pPr lvl="0" algn="just"/>
            <a:r>
              <a:rPr lang="tr-TR" dirty="0" smtClean="0"/>
              <a:t>Başvuru </a:t>
            </a:r>
            <a:r>
              <a:rPr lang="tr-TR" dirty="0" smtClean="0">
                <a:solidFill>
                  <a:srgbClr val="00B050"/>
                </a:solidFill>
              </a:rPr>
              <a:t>ücretinin ödendiğini</a:t>
            </a:r>
            <a:r>
              <a:rPr lang="tr-TR" dirty="0" smtClean="0"/>
              <a:t> gösterir bilgi/belge,</a:t>
            </a:r>
          </a:p>
          <a:p>
            <a:pPr lvl="0" algn="just"/>
            <a:r>
              <a:rPr lang="tr-TR" dirty="0" smtClean="0"/>
              <a:t>Ürünün tanımı ve gerekiyorsa hammaddenin fiziksel, kimyasal, mikrobiyolojik </a:t>
            </a:r>
            <a:r>
              <a:rPr lang="tr-TR" dirty="0" err="1" smtClean="0"/>
              <a:t>vb</a:t>
            </a:r>
            <a:r>
              <a:rPr lang="tr-TR" dirty="0" smtClean="0"/>
              <a:t> </a:t>
            </a:r>
            <a:r>
              <a:rPr lang="tr-TR" dirty="0" smtClean="0">
                <a:solidFill>
                  <a:srgbClr val="00B050"/>
                </a:solidFill>
              </a:rPr>
              <a:t>özellikleri açıklayıcı teknik bilgiler ve belgeler</a:t>
            </a:r>
            <a:r>
              <a:rPr lang="tr-TR" dirty="0" smtClean="0"/>
              <a:t>,</a:t>
            </a:r>
          </a:p>
          <a:p>
            <a:pPr lvl="0" algn="just"/>
            <a:r>
              <a:rPr lang="tr-TR" dirty="0" smtClean="0"/>
              <a:t>Ürünün benzer ürünlerden farkını kanıtlayan </a:t>
            </a:r>
            <a:r>
              <a:rPr lang="tr-TR" dirty="0" smtClean="0">
                <a:solidFill>
                  <a:srgbClr val="00B050"/>
                </a:solidFill>
              </a:rPr>
              <a:t>bilimsel rapor</a:t>
            </a:r>
            <a:r>
              <a:rPr lang="tr-TR" dirty="0" smtClean="0"/>
              <a:t>,</a:t>
            </a:r>
            <a:endParaRPr lang="tr-TR" dirty="0"/>
          </a:p>
        </p:txBody>
      </p:sp>
      <p:sp>
        <p:nvSpPr>
          <p:cNvPr id="3" name="Başlık 2"/>
          <p:cNvSpPr>
            <a:spLocks noGrp="1"/>
          </p:cNvSpPr>
          <p:nvPr>
            <p:ph type="title"/>
          </p:nvPr>
        </p:nvSpPr>
        <p:spPr/>
        <p:txBody>
          <a:bodyPr>
            <a:noAutofit/>
          </a:bodyPr>
          <a:lstStyle/>
          <a:p>
            <a:pPr algn="ctr"/>
            <a:r>
              <a:rPr lang="tr-TR" sz="3200" dirty="0">
                <a:effectLst/>
              </a:rPr>
              <a:t>Coğrafi işaret tescili başvurusu için gerekli bilgi ve belgeler nelerdir?</a:t>
            </a:r>
          </a:p>
        </p:txBody>
      </p:sp>
    </p:spTree>
    <p:extLst>
      <p:ext uri="{BB962C8B-B14F-4D97-AF65-F5344CB8AC3E}">
        <p14:creationId xmlns:p14="http://schemas.microsoft.com/office/powerpoint/2010/main" val="1599878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a:bodyPr>
          <a:lstStyle/>
          <a:p>
            <a:pPr algn="just"/>
            <a:r>
              <a:rPr lang="tr-TR" dirty="0"/>
              <a:t>Belirgin bir niteliği, ünü veya diğer özellikleri itibariyle kökenin bulunduğu bir yöre, alan, bölge veya ülke ile özdeşleşmiş bir ürünü gösteren ad veya işaretlere </a:t>
            </a:r>
            <a:r>
              <a:rPr lang="tr-TR" dirty="0">
                <a:solidFill>
                  <a:srgbClr val="C00000"/>
                </a:solidFill>
              </a:rPr>
              <a:t>coğrafi </a:t>
            </a:r>
            <a:r>
              <a:rPr lang="tr-TR" dirty="0" smtClean="0">
                <a:solidFill>
                  <a:srgbClr val="C00000"/>
                </a:solidFill>
              </a:rPr>
              <a:t>işaret </a:t>
            </a:r>
            <a:r>
              <a:rPr lang="tr-TR" dirty="0" smtClean="0"/>
              <a:t>denir</a:t>
            </a:r>
            <a:r>
              <a:rPr lang="tr-TR" dirty="0"/>
              <a:t>. </a:t>
            </a:r>
          </a:p>
          <a:p>
            <a:pPr algn="just"/>
            <a:r>
              <a:rPr lang="tr-TR" dirty="0"/>
              <a:t>Coğrafi işaretler, belirli bir bölgeden kaynaklanan bir ürünü tanımlayan ya da kalitesi, ünü veya diğer karakteristik özellikleri itibariyle coğrafi kaynağına atfedilebilen </a:t>
            </a:r>
            <a:r>
              <a:rPr lang="tr-TR" dirty="0">
                <a:solidFill>
                  <a:srgbClr val="00B050"/>
                </a:solidFill>
              </a:rPr>
              <a:t>bir bölgeyi işaret eden sınaî mülkiyet hakkıdır. </a:t>
            </a:r>
          </a:p>
          <a:p>
            <a:pPr marL="109728" indent="0" algn="just">
              <a:buNone/>
            </a:pPr>
            <a:r>
              <a:rPr lang="tr-TR" dirty="0"/>
              <a:t/>
            </a:r>
            <a:br>
              <a:rPr lang="tr-TR" dirty="0"/>
            </a:br>
            <a:endParaRPr lang="tr-TR" dirty="0"/>
          </a:p>
        </p:txBody>
      </p:sp>
      <p:sp>
        <p:nvSpPr>
          <p:cNvPr id="2" name="Başlık 1"/>
          <p:cNvSpPr>
            <a:spLocks noGrp="1"/>
          </p:cNvSpPr>
          <p:nvPr>
            <p:ph type="title"/>
          </p:nvPr>
        </p:nvSpPr>
        <p:spPr/>
        <p:txBody>
          <a:bodyPr/>
          <a:lstStyle/>
          <a:p>
            <a:r>
              <a:rPr lang="tr-TR" dirty="0" smtClean="0"/>
              <a:t>Coğrafi İşaret Nedir ? </a:t>
            </a:r>
            <a:endParaRPr lang="tr-TR" dirty="0"/>
          </a:p>
        </p:txBody>
      </p:sp>
    </p:spTree>
    <p:extLst>
      <p:ext uri="{BB962C8B-B14F-4D97-AF65-F5344CB8AC3E}">
        <p14:creationId xmlns:p14="http://schemas.microsoft.com/office/powerpoint/2010/main" val="2051234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pPr lvl="0" algn="just"/>
            <a:r>
              <a:rPr lang="tr-TR" dirty="0" smtClean="0"/>
              <a:t>Ürünün üretim tekniğine ve varsa yerel özel üretim </a:t>
            </a:r>
            <a:r>
              <a:rPr lang="tr-TR" dirty="0" smtClean="0">
                <a:solidFill>
                  <a:srgbClr val="00B050"/>
                </a:solidFill>
              </a:rPr>
              <a:t>teknik ve şartlara ilişkin bilgiler</a:t>
            </a:r>
            <a:r>
              <a:rPr lang="tr-TR" dirty="0" smtClean="0"/>
              <a:t>,</a:t>
            </a:r>
          </a:p>
          <a:p>
            <a:pPr lvl="0" algn="just"/>
            <a:r>
              <a:rPr lang="tr-TR" dirty="0" smtClean="0"/>
              <a:t>Yöre, alan veya bölgenin </a:t>
            </a:r>
            <a:r>
              <a:rPr lang="tr-TR" dirty="0" smtClean="0">
                <a:solidFill>
                  <a:srgbClr val="00B050"/>
                </a:solidFill>
              </a:rPr>
              <a:t>coğrafi sınırlarını </a:t>
            </a:r>
            <a:r>
              <a:rPr lang="tr-TR" dirty="0" smtClean="0"/>
              <a:t>açıkça </a:t>
            </a:r>
            <a:r>
              <a:rPr lang="tr-TR" dirty="0" smtClean="0">
                <a:solidFill>
                  <a:srgbClr val="00B050"/>
                </a:solidFill>
              </a:rPr>
              <a:t>tanımlayan</a:t>
            </a:r>
            <a:r>
              <a:rPr lang="tr-TR" dirty="0" smtClean="0"/>
              <a:t> ve belirleyen </a:t>
            </a:r>
            <a:r>
              <a:rPr lang="tr-TR" dirty="0" smtClean="0">
                <a:solidFill>
                  <a:srgbClr val="00B050"/>
                </a:solidFill>
              </a:rPr>
              <a:t>bilgiler/belgeler</a:t>
            </a:r>
            <a:r>
              <a:rPr lang="tr-TR" dirty="0" smtClean="0"/>
              <a:t>,</a:t>
            </a:r>
          </a:p>
          <a:p>
            <a:pPr lvl="0" algn="just"/>
            <a:r>
              <a:rPr lang="tr-TR" dirty="0" smtClean="0"/>
              <a:t>Ürünün tescili ile ilgili talep edilen işaretle menşe adı ya da mahreç işareti olma özellikleri taşıdığına ilişkin bilgiler, coğrafi işaret tanımına uygunluğunu özellikle coğrafi ismiyle bilindiğini kanıtlar belge, gazete, makale, bilimsel yayın vb.</a:t>
            </a:r>
          </a:p>
        </p:txBody>
      </p:sp>
      <p:sp>
        <p:nvSpPr>
          <p:cNvPr id="3" name="Başlık 2"/>
          <p:cNvSpPr>
            <a:spLocks noGrp="1"/>
          </p:cNvSpPr>
          <p:nvPr>
            <p:ph type="title"/>
          </p:nvPr>
        </p:nvSpPr>
        <p:spPr/>
        <p:txBody>
          <a:bodyPr>
            <a:noAutofit/>
          </a:bodyPr>
          <a:lstStyle/>
          <a:p>
            <a:pPr algn="ctr"/>
            <a:r>
              <a:rPr lang="tr-TR" sz="3200" dirty="0">
                <a:effectLst/>
              </a:rPr>
              <a:t>Coğrafi işaret tescili başvurusu için gerekli bilgi ve belgeler nelerdir?</a:t>
            </a:r>
          </a:p>
        </p:txBody>
      </p:sp>
    </p:spTree>
    <p:extLst>
      <p:ext uri="{BB962C8B-B14F-4D97-AF65-F5344CB8AC3E}">
        <p14:creationId xmlns:p14="http://schemas.microsoft.com/office/powerpoint/2010/main" val="2806684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lvl="0" algn="just"/>
            <a:r>
              <a:rPr lang="tr-TR" dirty="0" smtClean="0"/>
              <a:t>Ürün standardı ve üretim metoduna uygunluğunu sağlayacak </a:t>
            </a:r>
            <a:r>
              <a:rPr lang="tr-TR" dirty="0" smtClean="0">
                <a:solidFill>
                  <a:srgbClr val="00B050"/>
                </a:solidFill>
              </a:rPr>
              <a:t>denetim usulünü açıklayan bilgiler</a:t>
            </a:r>
            <a:r>
              <a:rPr lang="tr-TR" dirty="0" smtClean="0"/>
              <a:t>,</a:t>
            </a:r>
          </a:p>
          <a:p>
            <a:pPr lvl="0" algn="just"/>
            <a:r>
              <a:rPr lang="tr-TR" dirty="0" smtClean="0"/>
              <a:t>Tescilli menşe adı ve mahreç işaretinin kullanım biçimi, markalama, işaretleme veya etiketleme </a:t>
            </a:r>
            <a:r>
              <a:rPr lang="tr-TR" dirty="0" smtClean="0">
                <a:solidFill>
                  <a:srgbClr val="00B050"/>
                </a:solidFill>
              </a:rPr>
              <a:t>şekillerini ayrıntılarıyla açıklayan </a:t>
            </a:r>
            <a:r>
              <a:rPr lang="tr-TR" dirty="0" smtClean="0">
                <a:solidFill>
                  <a:srgbClr val="00B050"/>
                </a:solidFill>
              </a:rPr>
              <a:t>bilgiler</a:t>
            </a:r>
            <a:endParaRPr lang="tr-TR" dirty="0" smtClean="0">
              <a:solidFill>
                <a:srgbClr val="00B050"/>
              </a:solidFill>
            </a:endParaRPr>
          </a:p>
          <a:p>
            <a:pPr lvl="0" algn="just"/>
            <a:endParaRPr lang="tr-TR" dirty="0" smtClean="0"/>
          </a:p>
        </p:txBody>
      </p:sp>
      <p:sp>
        <p:nvSpPr>
          <p:cNvPr id="3" name="Başlık 2"/>
          <p:cNvSpPr>
            <a:spLocks noGrp="1"/>
          </p:cNvSpPr>
          <p:nvPr>
            <p:ph type="title"/>
          </p:nvPr>
        </p:nvSpPr>
        <p:spPr/>
        <p:txBody>
          <a:bodyPr>
            <a:noAutofit/>
          </a:bodyPr>
          <a:lstStyle/>
          <a:p>
            <a:pPr algn="ctr"/>
            <a:r>
              <a:rPr lang="tr-TR" sz="3200" dirty="0">
                <a:effectLst/>
              </a:rPr>
              <a:t>Coğrafi işaret tescili başvurusu için gerekli bilgi ve belgeler nelerdir?</a:t>
            </a:r>
          </a:p>
        </p:txBody>
      </p:sp>
    </p:spTree>
    <p:extLst>
      <p:ext uri="{BB962C8B-B14F-4D97-AF65-F5344CB8AC3E}">
        <p14:creationId xmlns:p14="http://schemas.microsoft.com/office/powerpoint/2010/main" val="244318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lvl="0" algn="just"/>
            <a:r>
              <a:rPr lang="tr-TR" dirty="0" smtClean="0"/>
              <a:t>Türk Patent Enstitüsüne başvuru yapılır.</a:t>
            </a:r>
          </a:p>
          <a:p>
            <a:pPr lvl="0" algn="just"/>
            <a:endParaRPr lang="tr-TR" dirty="0" smtClean="0"/>
          </a:p>
        </p:txBody>
      </p:sp>
      <p:sp>
        <p:nvSpPr>
          <p:cNvPr id="3" name="Başlık 2"/>
          <p:cNvSpPr>
            <a:spLocks noGrp="1"/>
          </p:cNvSpPr>
          <p:nvPr>
            <p:ph type="title"/>
          </p:nvPr>
        </p:nvSpPr>
        <p:spPr/>
        <p:txBody>
          <a:bodyPr>
            <a:noAutofit/>
          </a:bodyPr>
          <a:lstStyle/>
          <a:p>
            <a:pPr algn="ctr"/>
            <a:r>
              <a:rPr lang="tr-TR" sz="3200" dirty="0">
                <a:effectLst/>
              </a:rPr>
              <a:t>Coğrafi işaret </a:t>
            </a:r>
            <a:r>
              <a:rPr lang="tr-TR" sz="3200" dirty="0" smtClean="0">
                <a:effectLst/>
              </a:rPr>
              <a:t>başvurusu için nereye müracaat edilir ?</a:t>
            </a:r>
            <a:endParaRPr lang="tr-TR" sz="3200" dirty="0">
              <a:effectLst/>
            </a:endParaRPr>
          </a:p>
        </p:txBody>
      </p:sp>
      <p:pic>
        <p:nvPicPr>
          <p:cNvPr id="8194" name="Picture 2" descr="http://www.markatescilim.com.tr/wp-content/uploads/2015/01/turk-patent-enstitusu-t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267" y="2132856"/>
            <a:ext cx="6581238" cy="383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17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pPr lvl="0" algn="just"/>
            <a:r>
              <a:rPr lang="tr-TR" dirty="0" smtClean="0"/>
              <a:t>Coğrafi işaret tanımına uymayan adlar ve işaretler,</a:t>
            </a:r>
          </a:p>
          <a:p>
            <a:pPr lvl="0" algn="just"/>
            <a:r>
              <a:rPr lang="tr-TR" dirty="0" smtClean="0"/>
              <a:t>Ürünün öz adı olmuş adlar ve işaretler,</a:t>
            </a:r>
          </a:p>
          <a:p>
            <a:pPr lvl="0" algn="just"/>
            <a:r>
              <a:rPr lang="tr-TR" dirty="0" smtClean="0"/>
              <a:t>Ürünün gerçek kaynağı konusunda halkı yanıltabilecek olan bitki türleri, hayvan soyları veya benzer adlar</a:t>
            </a:r>
          </a:p>
          <a:p>
            <a:pPr lvl="0" algn="just"/>
            <a:r>
              <a:rPr lang="tr-TR" dirty="0" smtClean="0"/>
              <a:t>Kamu düzeni ve genel ahlaka aykırı işaretler,</a:t>
            </a:r>
          </a:p>
          <a:p>
            <a:pPr lvl="0" algn="just"/>
            <a:r>
              <a:rPr lang="tr-TR" dirty="0" smtClean="0"/>
              <a:t>Paris sözleşmesi ve Dünya ticaret örgütünü kuran anlaşmaya göre ülkelerde korunmayan veya korunması sona ermiş veya kullanılmayan adlar </a:t>
            </a:r>
            <a:r>
              <a:rPr lang="tr-TR" smtClean="0"/>
              <a:t>ve işaretler</a:t>
            </a:r>
            <a:endParaRPr lang="tr-TR" dirty="0" smtClean="0"/>
          </a:p>
          <a:p>
            <a:pPr lvl="0" algn="just"/>
            <a:endParaRPr lang="tr-TR" dirty="0" smtClean="0"/>
          </a:p>
        </p:txBody>
      </p:sp>
      <p:sp>
        <p:nvSpPr>
          <p:cNvPr id="3" name="Başlık 2"/>
          <p:cNvSpPr>
            <a:spLocks noGrp="1"/>
          </p:cNvSpPr>
          <p:nvPr>
            <p:ph type="title"/>
          </p:nvPr>
        </p:nvSpPr>
        <p:spPr/>
        <p:txBody>
          <a:bodyPr>
            <a:noAutofit/>
          </a:bodyPr>
          <a:lstStyle/>
          <a:p>
            <a:pPr algn="ctr"/>
            <a:r>
              <a:rPr lang="tr-TR" sz="3200" dirty="0">
                <a:effectLst/>
              </a:rPr>
              <a:t>Coğrafi işaret </a:t>
            </a:r>
            <a:r>
              <a:rPr lang="tr-TR" sz="3200" dirty="0" smtClean="0">
                <a:effectLst/>
              </a:rPr>
              <a:t>olarak tescil edilemeyecek işaretler nelerdir ?</a:t>
            </a:r>
            <a:endParaRPr lang="tr-TR" sz="3200" dirty="0">
              <a:effectLst/>
            </a:endParaRPr>
          </a:p>
        </p:txBody>
      </p:sp>
    </p:spTree>
    <p:extLst>
      <p:ext uri="{BB962C8B-B14F-4D97-AF65-F5344CB8AC3E}">
        <p14:creationId xmlns:p14="http://schemas.microsoft.com/office/powerpoint/2010/main" val="2217791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lvl="0" algn="just"/>
            <a:r>
              <a:rPr lang="tr-TR" dirty="0" smtClean="0"/>
              <a:t>Tescil başvurusu yapılan coğrafi işarete ait bilgiler değerlendirilir.</a:t>
            </a:r>
          </a:p>
          <a:p>
            <a:pPr lvl="0" algn="just"/>
            <a:r>
              <a:rPr lang="tr-TR" dirty="0" smtClean="0"/>
              <a:t>İhtiyaç olursa konuda uzman birkaç kurum-kuruluştan bilgi alınır.</a:t>
            </a:r>
          </a:p>
          <a:p>
            <a:pPr lvl="0" algn="just"/>
            <a:r>
              <a:rPr lang="tr-TR" dirty="0" smtClean="0"/>
              <a:t>555 sayılı KHK koşullarını taşıyan coğrafi işaret başvurularından </a:t>
            </a:r>
            <a:r>
              <a:rPr lang="tr-TR" dirty="0" smtClean="0">
                <a:solidFill>
                  <a:srgbClr val="FF0000"/>
                </a:solidFill>
              </a:rPr>
              <a:t>menşe adları </a:t>
            </a:r>
            <a:r>
              <a:rPr lang="tr-TR" dirty="0" smtClean="0"/>
              <a:t>Resmi gazete ile yerel gazetede , </a:t>
            </a:r>
            <a:r>
              <a:rPr lang="tr-TR" dirty="0" smtClean="0">
                <a:solidFill>
                  <a:srgbClr val="FF0000"/>
                </a:solidFill>
              </a:rPr>
              <a:t>mahreç işaretleri</a:t>
            </a:r>
            <a:r>
              <a:rPr lang="tr-TR" dirty="0" smtClean="0"/>
              <a:t> ise Resmi Gazete ve yerel gazetelerin yanı sıra yurt çapında dağıtımı olan en yüksek tirajlı günlük gazetelerin birinde yayımlanır. </a:t>
            </a:r>
          </a:p>
          <a:p>
            <a:pPr lvl="0" algn="just"/>
            <a:endParaRPr lang="tr-TR" dirty="0" smtClean="0"/>
          </a:p>
        </p:txBody>
      </p:sp>
      <p:sp>
        <p:nvSpPr>
          <p:cNvPr id="3" name="Başlık 2"/>
          <p:cNvSpPr>
            <a:spLocks noGrp="1"/>
          </p:cNvSpPr>
          <p:nvPr>
            <p:ph type="title"/>
          </p:nvPr>
        </p:nvSpPr>
        <p:spPr/>
        <p:txBody>
          <a:bodyPr>
            <a:noAutofit/>
          </a:bodyPr>
          <a:lstStyle/>
          <a:p>
            <a:pPr algn="ctr"/>
            <a:r>
              <a:rPr lang="tr-TR" sz="3200" dirty="0">
                <a:effectLst/>
              </a:rPr>
              <a:t>Coğrafi işaret </a:t>
            </a:r>
            <a:r>
              <a:rPr lang="tr-TR" sz="3200" dirty="0" smtClean="0">
                <a:effectLst/>
              </a:rPr>
              <a:t>tescil süreci nasıldır?</a:t>
            </a:r>
            <a:endParaRPr lang="tr-TR" sz="3200" dirty="0">
              <a:effectLst/>
            </a:endParaRPr>
          </a:p>
        </p:txBody>
      </p:sp>
    </p:spTree>
    <p:extLst>
      <p:ext uri="{BB962C8B-B14F-4D97-AF65-F5344CB8AC3E}">
        <p14:creationId xmlns:p14="http://schemas.microsoft.com/office/powerpoint/2010/main" val="2230842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pPr lvl="0" algn="just"/>
            <a:r>
              <a:rPr lang="tr-TR" dirty="0" smtClean="0"/>
              <a:t>İtiraz süresi Resmi gazetede yayınlandığı tarihten itibaren </a:t>
            </a:r>
            <a:r>
              <a:rPr lang="tr-TR" dirty="0" smtClean="0">
                <a:solidFill>
                  <a:srgbClr val="00B050"/>
                </a:solidFill>
              </a:rPr>
              <a:t>6 aydır</a:t>
            </a:r>
            <a:r>
              <a:rPr lang="tr-TR" dirty="0" smtClean="0"/>
              <a:t>.</a:t>
            </a:r>
          </a:p>
          <a:p>
            <a:pPr lvl="0" algn="just"/>
            <a:r>
              <a:rPr lang="tr-TR" dirty="0" smtClean="0"/>
              <a:t>Bu sürede yapılacak itirazlar gerekçeleriyle birlikte bu konuda uzman bir ya da birkaç kurum-kuruluşa gönderilir.</a:t>
            </a:r>
          </a:p>
          <a:p>
            <a:pPr lvl="0" algn="just"/>
            <a:r>
              <a:rPr lang="tr-TR" dirty="0" smtClean="0"/>
              <a:t>Gelen görüşler doğrultusunda başvurunun tesciline karar verilebilir.</a:t>
            </a:r>
          </a:p>
          <a:p>
            <a:pPr lvl="0" algn="just"/>
            <a:r>
              <a:rPr lang="tr-TR" dirty="0" smtClean="0"/>
              <a:t>Başvuru değişikliğe uğrayabilir ya da reddedilebilir.</a:t>
            </a:r>
          </a:p>
          <a:p>
            <a:pPr lvl="0" algn="just"/>
            <a:r>
              <a:rPr lang="tr-TR" dirty="0" smtClean="0"/>
              <a:t>Başvuru </a:t>
            </a:r>
            <a:r>
              <a:rPr lang="tr-TR" dirty="0" smtClean="0">
                <a:solidFill>
                  <a:srgbClr val="C00000"/>
                </a:solidFill>
              </a:rPr>
              <a:t>reddedilirse</a:t>
            </a:r>
            <a:r>
              <a:rPr lang="tr-TR" dirty="0" smtClean="0"/>
              <a:t> bu durum Resmi Gazetede yayınlanır.</a:t>
            </a:r>
          </a:p>
          <a:p>
            <a:pPr lvl="0" algn="just"/>
            <a:endParaRPr lang="tr-TR" dirty="0" smtClean="0"/>
          </a:p>
        </p:txBody>
      </p:sp>
      <p:sp>
        <p:nvSpPr>
          <p:cNvPr id="3" name="Başlık 2"/>
          <p:cNvSpPr>
            <a:spLocks noGrp="1"/>
          </p:cNvSpPr>
          <p:nvPr>
            <p:ph type="title"/>
          </p:nvPr>
        </p:nvSpPr>
        <p:spPr/>
        <p:txBody>
          <a:bodyPr>
            <a:noAutofit/>
          </a:bodyPr>
          <a:lstStyle/>
          <a:p>
            <a:pPr algn="ctr"/>
            <a:r>
              <a:rPr lang="tr-TR" sz="3200" dirty="0">
                <a:effectLst/>
              </a:rPr>
              <a:t>Coğrafi işaret </a:t>
            </a:r>
            <a:r>
              <a:rPr lang="tr-TR" sz="3200" dirty="0" smtClean="0">
                <a:effectLst/>
              </a:rPr>
              <a:t>tescil süreci nasıldır?</a:t>
            </a:r>
            <a:endParaRPr lang="tr-TR" sz="3200" dirty="0">
              <a:effectLst/>
            </a:endParaRPr>
          </a:p>
        </p:txBody>
      </p:sp>
    </p:spTree>
    <p:extLst>
      <p:ext uri="{BB962C8B-B14F-4D97-AF65-F5344CB8AC3E}">
        <p14:creationId xmlns:p14="http://schemas.microsoft.com/office/powerpoint/2010/main" val="1830589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lvl="0" algn="just"/>
            <a:r>
              <a:rPr lang="tr-TR" dirty="0" smtClean="0"/>
              <a:t>Coğrafi işaretlerin tescilinin amacı,  genel nitelikleri itibariyle üretimi, kaynağı gibi birtakım yerel niteliklerine bağlı olarak belli bir üne kavuşmuş ürünlerin korunmasını sağlamaktır.</a:t>
            </a:r>
          </a:p>
          <a:p>
            <a:pPr lvl="0" algn="just"/>
            <a:r>
              <a:rPr lang="tr-TR" dirty="0" smtClean="0"/>
              <a:t>Ülkemizde her ilin hatta her ilçenin belli bir ürünün üretimine kaynak teşkil ettiği ve bu ürün ile ünlenmiş olduğu gerçektir.</a:t>
            </a:r>
          </a:p>
          <a:p>
            <a:pPr lvl="0" algn="just"/>
            <a:endParaRPr lang="tr-TR" dirty="0" smtClean="0"/>
          </a:p>
        </p:txBody>
      </p:sp>
      <p:sp>
        <p:nvSpPr>
          <p:cNvPr id="3" name="Başlık 2"/>
          <p:cNvSpPr>
            <a:spLocks noGrp="1"/>
          </p:cNvSpPr>
          <p:nvPr>
            <p:ph type="title"/>
          </p:nvPr>
        </p:nvSpPr>
        <p:spPr/>
        <p:txBody>
          <a:bodyPr>
            <a:noAutofit/>
          </a:bodyPr>
          <a:lstStyle/>
          <a:p>
            <a:pPr algn="ctr"/>
            <a:r>
              <a:rPr lang="tr-TR" sz="3200" dirty="0" smtClean="0">
                <a:effectLst/>
              </a:rPr>
              <a:t>Tescille sağlanan koruma neden önemlidir ? </a:t>
            </a:r>
            <a:endParaRPr lang="tr-TR" sz="3200" dirty="0">
              <a:effectLst/>
            </a:endParaRPr>
          </a:p>
        </p:txBody>
      </p:sp>
    </p:spTree>
    <p:extLst>
      <p:ext uri="{BB962C8B-B14F-4D97-AF65-F5344CB8AC3E}">
        <p14:creationId xmlns:p14="http://schemas.microsoft.com/office/powerpoint/2010/main" val="1969620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lvl="0" algn="just"/>
            <a:r>
              <a:rPr lang="tr-TR" dirty="0" smtClean="0"/>
              <a:t>Özetle ;</a:t>
            </a:r>
          </a:p>
          <a:p>
            <a:pPr lvl="1" algn="just"/>
            <a:r>
              <a:rPr lang="tr-TR" dirty="0" smtClean="0"/>
              <a:t>Ürünün korunması,</a:t>
            </a:r>
          </a:p>
          <a:p>
            <a:pPr lvl="1" algn="just"/>
            <a:r>
              <a:rPr lang="tr-TR" dirty="0" smtClean="0"/>
              <a:t>Üreticinin korunması,</a:t>
            </a:r>
          </a:p>
          <a:p>
            <a:pPr lvl="1" algn="just"/>
            <a:r>
              <a:rPr lang="tr-TR" dirty="0" smtClean="0"/>
              <a:t>Tüketicinin korunması,</a:t>
            </a:r>
          </a:p>
          <a:p>
            <a:pPr lvl="1" algn="just"/>
            <a:r>
              <a:rPr lang="tr-TR" dirty="0" smtClean="0"/>
              <a:t>Ülkenin milli ve kültürel değerlerinin korunmasıdır.</a:t>
            </a:r>
          </a:p>
          <a:p>
            <a:pPr algn="just"/>
            <a:r>
              <a:rPr lang="tr-TR" dirty="0" smtClean="0"/>
              <a:t>Coğrafi işaretlerin katma değerleri ;</a:t>
            </a:r>
          </a:p>
          <a:p>
            <a:pPr lvl="1" algn="just"/>
            <a:r>
              <a:rPr lang="tr-TR" dirty="0" smtClean="0"/>
              <a:t>Doğallık,</a:t>
            </a:r>
          </a:p>
          <a:p>
            <a:pPr lvl="1" algn="just"/>
            <a:r>
              <a:rPr lang="tr-TR" dirty="0" smtClean="0"/>
              <a:t>Geleneksellik,</a:t>
            </a:r>
          </a:p>
          <a:p>
            <a:pPr lvl="1" algn="just"/>
            <a:r>
              <a:rPr lang="tr-TR" dirty="0" smtClean="0"/>
              <a:t>Sürdürülebilir kalite,</a:t>
            </a:r>
          </a:p>
          <a:p>
            <a:pPr lvl="1" algn="just"/>
            <a:r>
              <a:rPr lang="tr-TR" dirty="0" smtClean="0"/>
              <a:t>Bölgesel kalkınma,</a:t>
            </a:r>
          </a:p>
          <a:p>
            <a:pPr lvl="1" algn="just"/>
            <a:r>
              <a:rPr lang="tr-TR" dirty="0" smtClean="0"/>
              <a:t>Dünya pazarında rekabet edebilme teminatı</a:t>
            </a:r>
          </a:p>
        </p:txBody>
      </p:sp>
      <p:sp>
        <p:nvSpPr>
          <p:cNvPr id="3" name="Başlık 2"/>
          <p:cNvSpPr>
            <a:spLocks noGrp="1"/>
          </p:cNvSpPr>
          <p:nvPr>
            <p:ph type="title"/>
          </p:nvPr>
        </p:nvSpPr>
        <p:spPr/>
        <p:txBody>
          <a:bodyPr>
            <a:noAutofit/>
          </a:bodyPr>
          <a:lstStyle/>
          <a:p>
            <a:pPr algn="ctr"/>
            <a:r>
              <a:rPr lang="tr-TR" sz="3200" dirty="0" smtClean="0">
                <a:effectLst/>
              </a:rPr>
              <a:t>Tescille sağlanan koruma neden önemlidir ? </a:t>
            </a:r>
            <a:endParaRPr lang="tr-TR" sz="3200" dirty="0">
              <a:effectLst/>
            </a:endParaRPr>
          </a:p>
        </p:txBody>
      </p:sp>
    </p:spTree>
    <p:extLst>
      <p:ext uri="{BB962C8B-B14F-4D97-AF65-F5344CB8AC3E}">
        <p14:creationId xmlns:p14="http://schemas.microsoft.com/office/powerpoint/2010/main" val="3287542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20000"/>
          </a:bodyPr>
          <a:lstStyle/>
          <a:p>
            <a:pPr lvl="0" algn="just"/>
            <a:r>
              <a:rPr lang="tr-TR" dirty="0" smtClean="0"/>
              <a:t>Tescilli adın ününden herhangi bir biçimde yarar sağlayacak kullanımlar veya</a:t>
            </a:r>
            <a:r>
              <a:rPr lang="tr-TR" dirty="0"/>
              <a:t> </a:t>
            </a:r>
            <a:r>
              <a:rPr lang="tr-TR" dirty="0" smtClean="0"/>
              <a:t> tescil kapsamındaki ürünleri  andıran ya da çağrıştırabilen ürünlerle ilgili olarak tescilli adın dolaylı ya da dolaysız olarak kullanımı önlenir.</a:t>
            </a:r>
          </a:p>
          <a:p>
            <a:pPr lvl="0" algn="just"/>
            <a:r>
              <a:rPr lang="tr-TR" dirty="0" smtClean="0"/>
              <a:t>Sözcük olarak gerçek coğrafi yeri ifade etmekle birlikte halkta haksız biçimde ürünün başka yer kaynaklı olduğu izlenimini bırakan kullanımı veya korunan adın tercümesinin kullanımını veya ‘stilinde’ ‘tarzında’ ‘tipinde’ ‘türünde’ ‘yöntemiyle’ ‘orada üretildiği biçimde’ veya benzeri diğer açıklama veya terimlerle birlikte kullanımı önlenir.</a:t>
            </a:r>
          </a:p>
        </p:txBody>
      </p:sp>
      <p:sp>
        <p:nvSpPr>
          <p:cNvPr id="3" name="Başlık 2"/>
          <p:cNvSpPr>
            <a:spLocks noGrp="1"/>
          </p:cNvSpPr>
          <p:nvPr>
            <p:ph type="title"/>
          </p:nvPr>
        </p:nvSpPr>
        <p:spPr/>
        <p:txBody>
          <a:bodyPr>
            <a:noAutofit/>
          </a:bodyPr>
          <a:lstStyle/>
          <a:p>
            <a:pPr algn="ctr"/>
            <a:r>
              <a:rPr lang="tr-TR" sz="3200" dirty="0" smtClean="0">
                <a:effectLst/>
              </a:rPr>
              <a:t>Coğrafi işaret korumasının sağladığı haklar nelerdir?</a:t>
            </a:r>
            <a:endParaRPr lang="tr-TR" sz="3200" dirty="0">
              <a:effectLst/>
            </a:endParaRPr>
          </a:p>
        </p:txBody>
      </p:sp>
    </p:spTree>
    <p:extLst>
      <p:ext uri="{BB962C8B-B14F-4D97-AF65-F5344CB8AC3E}">
        <p14:creationId xmlns:p14="http://schemas.microsoft.com/office/powerpoint/2010/main" val="335283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lvl="0" algn="just"/>
            <a:r>
              <a:rPr lang="tr-TR" dirty="0" smtClean="0"/>
              <a:t>Marka tesciliyle marka sahibine bireysel bir mülkiyet hakkı verilir.</a:t>
            </a:r>
          </a:p>
          <a:p>
            <a:pPr lvl="0" algn="just"/>
            <a:r>
              <a:rPr lang="tr-TR" dirty="0" smtClean="0"/>
              <a:t>Coğrafi işaret tescili ise bireysel mülkiyet hakkı vermez.</a:t>
            </a:r>
          </a:p>
          <a:p>
            <a:pPr lvl="0" algn="just"/>
            <a:r>
              <a:rPr lang="tr-TR" dirty="0" smtClean="0"/>
              <a:t>Coğrafi işarete konu olan ürünün üreticileri için ortak bir kullanım hakkı sağlar.</a:t>
            </a:r>
          </a:p>
        </p:txBody>
      </p:sp>
      <p:sp>
        <p:nvSpPr>
          <p:cNvPr id="3" name="Başlık 2"/>
          <p:cNvSpPr>
            <a:spLocks noGrp="1"/>
          </p:cNvSpPr>
          <p:nvPr>
            <p:ph type="title"/>
          </p:nvPr>
        </p:nvSpPr>
        <p:spPr/>
        <p:txBody>
          <a:bodyPr>
            <a:noAutofit/>
          </a:bodyPr>
          <a:lstStyle/>
          <a:p>
            <a:pPr algn="ctr"/>
            <a:r>
              <a:rPr lang="tr-TR" sz="3200" dirty="0" smtClean="0">
                <a:effectLst/>
              </a:rPr>
              <a:t>Coğrafi işaretlerin ticari markalarla ilişkisi nedir ?</a:t>
            </a:r>
            <a:endParaRPr lang="tr-TR" sz="3200" dirty="0">
              <a:effectLst/>
            </a:endParaRPr>
          </a:p>
        </p:txBody>
      </p:sp>
    </p:spTree>
    <p:extLst>
      <p:ext uri="{BB962C8B-B14F-4D97-AF65-F5344CB8AC3E}">
        <p14:creationId xmlns:p14="http://schemas.microsoft.com/office/powerpoint/2010/main" val="2450975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dirty="0"/>
              <a:t>Coğrafi işaretler</a:t>
            </a:r>
            <a:r>
              <a:rPr lang="tr-TR" dirty="0" smtClean="0"/>
              <a:t>,</a:t>
            </a:r>
            <a:endParaRPr lang="tr-TR" dirty="0"/>
          </a:p>
          <a:p>
            <a:pPr lvl="1"/>
            <a:r>
              <a:rPr lang="tr-TR" b="1" dirty="0"/>
              <a:t>Menşe adı,</a:t>
            </a:r>
          </a:p>
          <a:p>
            <a:pPr lvl="1"/>
            <a:r>
              <a:rPr lang="tr-TR" b="1" dirty="0"/>
              <a:t>Mahreç işareti,</a:t>
            </a:r>
          </a:p>
          <a:p>
            <a:pPr algn="just"/>
            <a:r>
              <a:rPr lang="tr-TR" dirty="0"/>
              <a:t>olarak iki ayrı şekilde değerlendirilmektedir</a:t>
            </a:r>
            <a:r>
              <a:rPr lang="tr-TR" dirty="0" smtClean="0"/>
              <a:t>.</a:t>
            </a:r>
          </a:p>
          <a:p>
            <a:pPr algn="just"/>
            <a:r>
              <a:rPr lang="tr-TR" dirty="0" smtClean="0"/>
              <a:t>Coğrafi işaret ürünün standardını korur ve geleneksel üretim metoduna uygun olarak üretilmesini sağlar.</a:t>
            </a:r>
          </a:p>
          <a:p>
            <a:pPr algn="just"/>
            <a:endParaRPr lang="tr-TR" dirty="0"/>
          </a:p>
          <a:p>
            <a:pPr marL="109728" indent="0" algn="just">
              <a:buNone/>
            </a:pPr>
            <a:r>
              <a:rPr lang="tr-TR" dirty="0"/>
              <a:t/>
            </a:r>
            <a:br>
              <a:rPr lang="tr-TR" dirty="0"/>
            </a:br>
            <a:endParaRPr lang="tr-TR" dirty="0"/>
          </a:p>
        </p:txBody>
      </p:sp>
      <p:sp>
        <p:nvSpPr>
          <p:cNvPr id="2" name="Başlık 1"/>
          <p:cNvSpPr>
            <a:spLocks noGrp="1"/>
          </p:cNvSpPr>
          <p:nvPr>
            <p:ph type="title"/>
          </p:nvPr>
        </p:nvSpPr>
        <p:spPr/>
        <p:txBody>
          <a:bodyPr/>
          <a:lstStyle/>
          <a:p>
            <a:r>
              <a:rPr lang="tr-TR" dirty="0" smtClean="0"/>
              <a:t>Coğrafi İşaret Nedir ? </a:t>
            </a:r>
            <a:endParaRPr lang="tr-TR" dirty="0"/>
          </a:p>
        </p:txBody>
      </p:sp>
    </p:spTree>
    <p:extLst>
      <p:ext uri="{BB962C8B-B14F-4D97-AF65-F5344CB8AC3E}">
        <p14:creationId xmlns:p14="http://schemas.microsoft.com/office/powerpoint/2010/main" val="3166048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lvl="0" algn="just"/>
            <a:r>
              <a:rPr lang="tr-TR" dirty="0" smtClean="0"/>
              <a:t>Türkiye’ de tescil edilen coğrafi işaretler sadece Türkiye sınırları içinde geçerlidir.</a:t>
            </a:r>
          </a:p>
          <a:p>
            <a:pPr lvl="0" algn="just"/>
            <a:r>
              <a:rPr lang="tr-TR" dirty="0" smtClean="0"/>
              <a:t>Yurtdışında koruma için her ülkede, ülke mevzuatına göre başvuru gerekir.</a:t>
            </a:r>
          </a:p>
        </p:txBody>
      </p:sp>
      <p:sp>
        <p:nvSpPr>
          <p:cNvPr id="3" name="Başlık 2"/>
          <p:cNvSpPr>
            <a:spLocks noGrp="1"/>
          </p:cNvSpPr>
          <p:nvPr>
            <p:ph type="title"/>
          </p:nvPr>
        </p:nvSpPr>
        <p:spPr/>
        <p:txBody>
          <a:bodyPr>
            <a:noAutofit/>
          </a:bodyPr>
          <a:lstStyle/>
          <a:p>
            <a:pPr algn="ctr"/>
            <a:r>
              <a:rPr lang="tr-TR" sz="3200" dirty="0" smtClean="0">
                <a:effectLst/>
              </a:rPr>
              <a:t>Türkiye’ de tescil edilen coğrafi işaret tüm dünyada geçerli midir? </a:t>
            </a:r>
            <a:endParaRPr lang="tr-TR" sz="3200" dirty="0">
              <a:effectLst/>
            </a:endParaRPr>
          </a:p>
        </p:txBody>
      </p:sp>
    </p:spTree>
    <p:extLst>
      <p:ext uri="{BB962C8B-B14F-4D97-AF65-F5344CB8AC3E}">
        <p14:creationId xmlns:p14="http://schemas.microsoft.com/office/powerpoint/2010/main" val="318786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85000" lnSpcReduction="20000"/>
          </a:bodyPr>
          <a:lstStyle/>
          <a:p>
            <a:pPr algn="just"/>
            <a:r>
              <a:rPr lang="tr-TR" dirty="0"/>
              <a:t>Denetimi yapacak komisyon, tescil ettirilen coğrafi işareti kendi sicil kayıtlarında belirtmektedir. </a:t>
            </a:r>
            <a:endParaRPr lang="tr-TR" dirty="0" smtClean="0"/>
          </a:p>
          <a:p>
            <a:pPr algn="just"/>
            <a:r>
              <a:rPr lang="tr-TR" dirty="0" smtClean="0"/>
              <a:t>Bu </a:t>
            </a:r>
            <a:r>
              <a:rPr lang="tr-TR" dirty="0"/>
              <a:t>komisyon söz konusu ürünün üretimi, işlenmesi veya diğer işlemleriyle uğraşan kişilerden oluşan ve yasal kuruluş biçimine bakılmaksızın herhangi bir dernek, birlik veya benzeri örgüt, coğrafi işarete konu olan ürünün üretimi, pazarlanması, tescilli menşe adı veya mahreç işaretinin kullanım biçimi, markalanması, ürün üzerinde belirtilmesi, işaretleme, etiketleme, markalama şekillerini ayrıntılı olarak denetlemek üzere yeterli personel, ekipman ve diğer imkanlara sahip olacak ve söz konusu ürünün üretim durumlarını sürekli kontrol edecektir</a:t>
            </a:r>
            <a:r>
              <a:rPr lang="tr-TR" dirty="0" smtClean="0"/>
              <a:t>.</a:t>
            </a:r>
          </a:p>
          <a:p>
            <a:pPr algn="just"/>
            <a:r>
              <a:rPr lang="tr-TR" dirty="0" smtClean="0"/>
              <a:t>Denetim </a:t>
            </a:r>
            <a:r>
              <a:rPr lang="tr-TR" dirty="0"/>
              <a:t>işlemi için konu ile ilgili </a:t>
            </a:r>
            <a:r>
              <a:rPr lang="tr-TR" dirty="0">
                <a:solidFill>
                  <a:srgbClr val="00B050"/>
                </a:solidFill>
              </a:rPr>
              <a:t>uzman ve tarafsız kurum/kuruluş işbirliği </a:t>
            </a:r>
            <a:r>
              <a:rPr lang="tr-TR" dirty="0"/>
              <a:t>yapılabilir. </a:t>
            </a:r>
          </a:p>
        </p:txBody>
      </p:sp>
      <p:sp>
        <p:nvSpPr>
          <p:cNvPr id="3" name="Başlık 2"/>
          <p:cNvSpPr>
            <a:spLocks noGrp="1"/>
          </p:cNvSpPr>
          <p:nvPr>
            <p:ph type="title"/>
          </p:nvPr>
        </p:nvSpPr>
        <p:spPr/>
        <p:txBody>
          <a:bodyPr>
            <a:noAutofit/>
          </a:bodyPr>
          <a:lstStyle/>
          <a:p>
            <a:pPr algn="ctr"/>
            <a:r>
              <a:rPr lang="tr-TR" sz="3200" dirty="0">
                <a:effectLst/>
              </a:rPr>
              <a:t>Coğrafi işaretlerin denetimini kim/kimler nasıl yapar?</a:t>
            </a:r>
          </a:p>
        </p:txBody>
      </p:sp>
    </p:spTree>
    <p:extLst>
      <p:ext uri="{BB962C8B-B14F-4D97-AF65-F5344CB8AC3E}">
        <p14:creationId xmlns:p14="http://schemas.microsoft.com/office/powerpoint/2010/main" val="1217198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just"/>
            <a:r>
              <a:rPr lang="tr-TR" dirty="0"/>
              <a:t>Coğrafi işaret hakkına tecavüz halinde verilecek cezai işlem, fiil ve suça iştirak ayrımına bağlı olarak farklılıklar göstermektedir. </a:t>
            </a:r>
            <a:endParaRPr lang="tr-TR" dirty="0" smtClean="0"/>
          </a:p>
          <a:p>
            <a:pPr algn="just"/>
            <a:r>
              <a:rPr lang="tr-TR" dirty="0" smtClean="0"/>
              <a:t>Kanuna </a:t>
            </a:r>
            <a:r>
              <a:rPr lang="tr-TR" dirty="0"/>
              <a:t>uymayanlar hakkında hapis cezası, işyerinin kapatılması, ticaretten men edilmesi yaptırımları getirilerek, uygulamada etkinliğin sağlanması amaçlanmıştır. </a:t>
            </a:r>
          </a:p>
        </p:txBody>
      </p:sp>
      <p:sp>
        <p:nvSpPr>
          <p:cNvPr id="3" name="Başlık 2"/>
          <p:cNvSpPr>
            <a:spLocks noGrp="1"/>
          </p:cNvSpPr>
          <p:nvPr>
            <p:ph type="title"/>
          </p:nvPr>
        </p:nvSpPr>
        <p:spPr/>
        <p:txBody>
          <a:bodyPr>
            <a:noAutofit/>
          </a:bodyPr>
          <a:lstStyle/>
          <a:p>
            <a:pPr algn="ctr"/>
            <a:r>
              <a:rPr lang="tr-TR" sz="3200" dirty="0">
                <a:effectLst/>
              </a:rPr>
              <a:t>Coğrafi işaretlerle ilgili cezai hükümler nelerdir?</a:t>
            </a:r>
          </a:p>
        </p:txBody>
      </p:sp>
    </p:spTree>
    <p:extLst>
      <p:ext uri="{BB962C8B-B14F-4D97-AF65-F5344CB8AC3E}">
        <p14:creationId xmlns:p14="http://schemas.microsoft.com/office/powerpoint/2010/main" val="1412486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r>
              <a:rPr lang="tr-TR" b="1" dirty="0"/>
              <a:t>S</a:t>
            </a:r>
            <a:r>
              <a:rPr lang="tr-TR" b="1" dirty="0" smtClean="0"/>
              <a:t>uçun </a:t>
            </a:r>
            <a:r>
              <a:rPr lang="tr-TR" b="1" dirty="0"/>
              <a:t>niteliğine göre;</a:t>
            </a:r>
          </a:p>
          <a:p>
            <a:pPr lvl="0"/>
            <a:r>
              <a:rPr lang="tr-TR" dirty="0"/>
              <a:t>Bir yıldan dört yıla kadar </a:t>
            </a:r>
            <a:r>
              <a:rPr lang="tr-TR" dirty="0">
                <a:solidFill>
                  <a:srgbClr val="00B050"/>
                </a:solidFill>
              </a:rPr>
              <a:t>hapis</a:t>
            </a:r>
            <a:r>
              <a:rPr lang="tr-TR" dirty="0"/>
              <a:t>, </a:t>
            </a:r>
          </a:p>
          <a:p>
            <a:pPr lvl="0"/>
            <a:r>
              <a:rPr lang="tr-TR" dirty="0"/>
              <a:t>14.000 Türk Lirasından, 46.000 Türk Lirasına kadar </a:t>
            </a:r>
            <a:r>
              <a:rPr lang="tr-TR" dirty="0">
                <a:solidFill>
                  <a:srgbClr val="00B050"/>
                </a:solidFill>
              </a:rPr>
              <a:t>para</a:t>
            </a:r>
            <a:r>
              <a:rPr lang="tr-TR" dirty="0"/>
              <a:t>,</a:t>
            </a:r>
          </a:p>
          <a:p>
            <a:pPr lvl="0" algn="just"/>
            <a:r>
              <a:rPr lang="tr-TR" dirty="0"/>
              <a:t>Bir yıldan az olmamak kaydıyla işyerinin kapatılması ve bu süre kadar </a:t>
            </a:r>
            <a:r>
              <a:rPr lang="tr-TR" dirty="0">
                <a:solidFill>
                  <a:srgbClr val="00B050"/>
                </a:solidFill>
              </a:rPr>
              <a:t>ticaretten men cezaları</a:t>
            </a:r>
            <a:r>
              <a:rPr lang="tr-TR" dirty="0"/>
              <a:t> uygulanmaktadır. </a:t>
            </a:r>
          </a:p>
        </p:txBody>
      </p:sp>
      <p:sp>
        <p:nvSpPr>
          <p:cNvPr id="3" name="Başlık 2"/>
          <p:cNvSpPr>
            <a:spLocks noGrp="1"/>
          </p:cNvSpPr>
          <p:nvPr>
            <p:ph type="title"/>
          </p:nvPr>
        </p:nvSpPr>
        <p:spPr/>
        <p:txBody>
          <a:bodyPr>
            <a:noAutofit/>
          </a:bodyPr>
          <a:lstStyle/>
          <a:p>
            <a:pPr algn="ctr"/>
            <a:r>
              <a:rPr lang="tr-TR" sz="3200" dirty="0">
                <a:effectLst/>
              </a:rPr>
              <a:t>Coğrafi işaretlerle ilgili cezai hükümler nelerdir?</a:t>
            </a:r>
          </a:p>
        </p:txBody>
      </p:sp>
    </p:spTree>
    <p:extLst>
      <p:ext uri="{BB962C8B-B14F-4D97-AF65-F5344CB8AC3E}">
        <p14:creationId xmlns:p14="http://schemas.microsoft.com/office/powerpoint/2010/main" val="137843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pPr algn="just"/>
            <a:r>
              <a:rPr lang="tr-TR" dirty="0"/>
              <a:t>Coğrafi işaret korumasına konu edilen ürünün üretimi, işlenmesi ve diğer </a:t>
            </a:r>
            <a:r>
              <a:rPr lang="tr-TR" dirty="0">
                <a:solidFill>
                  <a:schemeClr val="accent2">
                    <a:lumMod val="75000"/>
                  </a:schemeClr>
                </a:solidFill>
              </a:rPr>
              <a:t>işlemlerinin tamamı</a:t>
            </a:r>
            <a:r>
              <a:rPr lang="tr-TR" dirty="0"/>
              <a:t> sınırları belirlenmiş coğrafi alanda gerçekleşmek zorunda ise bu durumda bulunan coğrafi işaretlere </a:t>
            </a:r>
            <a:r>
              <a:rPr lang="tr-TR" dirty="0">
                <a:solidFill>
                  <a:srgbClr val="00B050"/>
                </a:solidFill>
              </a:rPr>
              <a:t>“menşe adı” </a:t>
            </a:r>
            <a:r>
              <a:rPr lang="tr-TR" dirty="0"/>
              <a:t>denir. </a:t>
            </a:r>
            <a:endParaRPr lang="tr-TR" dirty="0" smtClean="0"/>
          </a:p>
          <a:p>
            <a:pPr algn="just"/>
            <a:r>
              <a:rPr lang="tr-TR" dirty="0" smtClean="0"/>
              <a:t>Bu </a:t>
            </a:r>
            <a:r>
              <a:rPr lang="tr-TR" dirty="0"/>
              <a:t>tür ürünlere </a:t>
            </a:r>
            <a:r>
              <a:rPr lang="tr-TR" dirty="0">
                <a:solidFill>
                  <a:srgbClr val="C00000"/>
                </a:solidFill>
              </a:rPr>
              <a:t>örnek olarak</a:t>
            </a:r>
            <a:r>
              <a:rPr lang="tr-TR" dirty="0"/>
              <a:t>, </a:t>
            </a:r>
            <a:endParaRPr lang="tr-TR" dirty="0" smtClean="0"/>
          </a:p>
          <a:p>
            <a:pPr marL="708660" lvl="1" indent="-342900" algn="just"/>
            <a:r>
              <a:rPr lang="tr-TR" dirty="0" smtClean="0"/>
              <a:t>Eskişehir </a:t>
            </a:r>
            <a:r>
              <a:rPr lang="tr-TR" dirty="0"/>
              <a:t>Lületaşı, </a:t>
            </a:r>
            <a:endParaRPr lang="tr-TR" dirty="0" smtClean="0"/>
          </a:p>
          <a:p>
            <a:pPr marL="708660" lvl="1" indent="-342900" algn="just"/>
            <a:r>
              <a:rPr lang="tr-TR" dirty="0" smtClean="0"/>
              <a:t>Çelikhan </a:t>
            </a:r>
            <a:r>
              <a:rPr lang="tr-TR" dirty="0"/>
              <a:t>Tütünü, </a:t>
            </a:r>
            <a:endParaRPr lang="tr-TR" dirty="0" smtClean="0"/>
          </a:p>
          <a:p>
            <a:pPr marL="708660" lvl="1" indent="-342900" algn="just"/>
            <a:r>
              <a:rPr lang="tr-TR" dirty="0" smtClean="0"/>
              <a:t>Ege </a:t>
            </a:r>
            <a:r>
              <a:rPr lang="tr-TR" dirty="0"/>
              <a:t>Pamuğu verilebilir. </a:t>
            </a:r>
          </a:p>
          <a:p>
            <a:pPr marL="452628" indent="-342900" algn="just"/>
            <a:r>
              <a:rPr lang="tr-TR" dirty="0"/>
              <a:t>Ürünler ait oldukları coğrafi bölgenin dışında </a:t>
            </a:r>
            <a:r>
              <a:rPr lang="tr-TR" dirty="0">
                <a:solidFill>
                  <a:srgbClr val="C00000"/>
                </a:solidFill>
              </a:rPr>
              <a:t>üretilemezler</a:t>
            </a:r>
            <a:r>
              <a:rPr lang="tr-TR" dirty="0"/>
              <a:t>. </a:t>
            </a:r>
            <a:endParaRPr lang="tr-TR" dirty="0" smtClean="0"/>
          </a:p>
        </p:txBody>
      </p:sp>
      <p:sp>
        <p:nvSpPr>
          <p:cNvPr id="3" name="Başlık 2"/>
          <p:cNvSpPr>
            <a:spLocks noGrp="1"/>
          </p:cNvSpPr>
          <p:nvPr>
            <p:ph type="title"/>
          </p:nvPr>
        </p:nvSpPr>
        <p:spPr/>
        <p:txBody>
          <a:bodyPr/>
          <a:lstStyle/>
          <a:p>
            <a:r>
              <a:rPr lang="tr-TR" dirty="0" smtClean="0"/>
              <a:t>Menşe Adı Nedir ?</a:t>
            </a:r>
            <a:endParaRPr lang="tr-TR" dirty="0"/>
          </a:p>
        </p:txBody>
      </p:sp>
    </p:spTree>
    <p:extLst>
      <p:ext uri="{BB962C8B-B14F-4D97-AF65-F5344CB8AC3E}">
        <p14:creationId xmlns:p14="http://schemas.microsoft.com/office/powerpoint/2010/main" val="1340811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pPr algn="just"/>
            <a:r>
              <a:rPr lang="tr-TR" dirty="0"/>
              <a:t>Çünkü ürün, nitelikleri ancak ait olduğu yöre içinde üretildiği takdirde kazanılabilir</a:t>
            </a:r>
            <a:r>
              <a:rPr lang="tr-TR" dirty="0" smtClean="0"/>
              <a:t>.</a:t>
            </a:r>
          </a:p>
          <a:p>
            <a:r>
              <a:rPr lang="tr-TR" dirty="0"/>
              <a:t>Bir ürünün,</a:t>
            </a:r>
          </a:p>
          <a:p>
            <a:pPr lvl="1" algn="just"/>
            <a:r>
              <a:rPr lang="tr-TR" sz="2000" dirty="0"/>
              <a:t>Coğrafi sınırları belirlenmiş bir yöre, alan, bölge veya çok özel durumlarda ülkeden kaynaklanması,</a:t>
            </a:r>
          </a:p>
          <a:p>
            <a:pPr lvl="1" algn="just"/>
            <a:r>
              <a:rPr lang="tr-TR" sz="2000" dirty="0"/>
              <a:t>Tüm veya esas nitelik veya özellikleri bu yöre, alan veya bölgeye özgü doğa ve beşeri unsurlardan kaynaklanması,</a:t>
            </a:r>
          </a:p>
          <a:p>
            <a:pPr lvl="1" algn="just"/>
            <a:r>
              <a:rPr lang="tr-TR" sz="2000" dirty="0"/>
              <a:t>Üretimi, işlenmesi ve diğer işlemlerinin </a:t>
            </a:r>
            <a:r>
              <a:rPr lang="tr-TR" sz="2000" dirty="0">
                <a:solidFill>
                  <a:srgbClr val="C00000"/>
                </a:solidFill>
              </a:rPr>
              <a:t>tümüyle</a:t>
            </a:r>
            <a:r>
              <a:rPr lang="tr-TR" sz="2000" dirty="0"/>
              <a:t> bu yöre, alan veya bölge sınırları içinde </a:t>
            </a:r>
            <a:r>
              <a:rPr lang="tr-TR" sz="2000" dirty="0" smtClean="0"/>
              <a:t>yapılması</a:t>
            </a:r>
          </a:p>
          <a:p>
            <a:pPr marL="137160" indent="0" algn="just">
              <a:buNone/>
            </a:pPr>
            <a:r>
              <a:rPr lang="tr-TR" sz="2400" dirty="0" smtClean="0"/>
              <a:t>durumunda </a:t>
            </a:r>
            <a:r>
              <a:rPr lang="tr-TR" sz="2400" dirty="0">
                <a:solidFill>
                  <a:srgbClr val="00B0F0"/>
                </a:solidFill>
              </a:rPr>
              <a:t>“menşe adını” </a:t>
            </a:r>
            <a:r>
              <a:rPr lang="tr-TR" sz="2400" dirty="0"/>
              <a:t>belirtir. </a:t>
            </a:r>
          </a:p>
          <a:p>
            <a:pPr lvl="2" algn="just"/>
            <a:endParaRPr lang="tr-TR" dirty="0"/>
          </a:p>
        </p:txBody>
      </p:sp>
      <p:sp>
        <p:nvSpPr>
          <p:cNvPr id="3" name="Başlık 2"/>
          <p:cNvSpPr>
            <a:spLocks noGrp="1"/>
          </p:cNvSpPr>
          <p:nvPr>
            <p:ph type="title"/>
          </p:nvPr>
        </p:nvSpPr>
        <p:spPr/>
        <p:txBody>
          <a:bodyPr/>
          <a:lstStyle/>
          <a:p>
            <a:r>
              <a:rPr lang="tr-TR" dirty="0" smtClean="0"/>
              <a:t>Menşe Adı Nedir ?</a:t>
            </a:r>
            <a:endParaRPr lang="tr-TR" dirty="0"/>
          </a:p>
        </p:txBody>
      </p:sp>
    </p:spTree>
    <p:extLst>
      <p:ext uri="{BB962C8B-B14F-4D97-AF65-F5344CB8AC3E}">
        <p14:creationId xmlns:p14="http://schemas.microsoft.com/office/powerpoint/2010/main" val="4103147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57200" y="1196752"/>
            <a:ext cx="8229600" cy="4525963"/>
          </a:xfrm>
        </p:spPr>
        <p:txBody>
          <a:bodyPr>
            <a:normAutofit/>
          </a:bodyPr>
          <a:lstStyle/>
          <a:p>
            <a:pPr marL="393192" lvl="1" indent="0" algn="just">
              <a:buNone/>
            </a:pPr>
            <a:r>
              <a:rPr lang="tr-TR" dirty="0" smtClean="0"/>
              <a:t>Eskişehir Lületaşı</a:t>
            </a:r>
            <a:endParaRPr lang="tr-TR" dirty="0"/>
          </a:p>
        </p:txBody>
      </p:sp>
      <p:sp>
        <p:nvSpPr>
          <p:cNvPr id="3" name="Başlık 2"/>
          <p:cNvSpPr>
            <a:spLocks noGrp="1"/>
          </p:cNvSpPr>
          <p:nvPr>
            <p:ph type="title"/>
          </p:nvPr>
        </p:nvSpPr>
        <p:spPr/>
        <p:txBody>
          <a:bodyPr/>
          <a:lstStyle/>
          <a:p>
            <a:r>
              <a:rPr lang="tr-TR" dirty="0" smtClean="0"/>
              <a:t>Menşe Adı Örnekleri</a:t>
            </a:r>
            <a:endParaRPr lang="tr-TR" dirty="0"/>
          </a:p>
        </p:txBody>
      </p:sp>
      <p:pic>
        <p:nvPicPr>
          <p:cNvPr id="1026" name="Picture 2" descr="C:\Users\Hp\Desktop\lületaş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00808"/>
            <a:ext cx="6624736" cy="441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8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57200" y="1196752"/>
            <a:ext cx="8229600" cy="4525963"/>
          </a:xfrm>
        </p:spPr>
        <p:txBody>
          <a:bodyPr>
            <a:normAutofit/>
          </a:bodyPr>
          <a:lstStyle/>
          <a:p>
            <a:pPr marL="393192" lvl="1" indent="0" algn="just">
              <a:buNone/>
            </a:pPr>
            <a:r>
              <a:rPr lang="tr-TR" dirty="0" smtClean="0"/>
              <a:t>Çelikhan Tütünü</a:t>
            </a:r>
            <a:endParaRPr lang="tr-TR" dirty="0"/>
          </a:p>
        </p:txBody>
      </p:sp>
      <p:sp>
        <p:nvSpPr>
          <p:cNvPr id="3" name="Başlık 2"/>
          <p:cNvSpPr>
            <a:spLocks noGrp="1"/>
          </p:cNvSpPr>
          <p:nvPr>
            <p:ph type="title"/>
          </p:nvPr>
        </p:nvSpPr>
        <p:spPr/>
        <p:txBody>
          <a:bodyPr/>
          <a:lstStyle/>
          <a:p>
            <a:r>
              <a:rPr lang="tr-TR" dirty="0" smtClean="0"/>
              <a:t>Menşe Adı Örnekleri</a:t>
            </a:r>
            <a:endParaRPr lang="tr-TR" dirty="0"/>
          </a:p>
        </p:txBody>
      </p:sp>
      <p:pic>
        <p:nvPicPr>
          <p:cNvPr id="2050" name="Picture 2" descr="C:\Users\Hp\Desktop\çelikh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82" y="1988840"/>
            <a:ext cx="8208912" cy="342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930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57200" y="1196752"/>
            <a:ext cx="8229600" cy="4525963"/>
          </a:xfrm>
        </p:spPr>
        <p:txBody>
          <a:bodyPr>
            <a:normAutofit/>
          </a:bodyPr>
          <a:lstStyle/>
          <a:p>
            <a:pPr marL="393192" lvl="1" indent="0" algn="just">
              <a:buNone/>
            </a:pPr>
            <a:r>
              <a:rPr lang="tr-TR" dirty="0" smtClean="0"/>
              <a:t>Ege Pamuğu</a:t>
            </a:r>
            <a:endParaRPr lang="tr-TR" dirty="0"/>
          </a:p>
        </p:txBody>
      </p:sp>
      <p:sp>
        <p:nvSpPr>
          <p:cNvPr id="3" name="Başlık 2"/>
          <p:cNvSpPr>
            <a:spLocks noGrp="1"/>
          </p:cNvSpPr>
          <p:nvPr>
            <p:ph type="title"/>
          </p:nvPr>
        </p:nvSpPr>
        <p:spPr/>
        <p:txBody>
          <a:bodyPr/>
          <a:lstStyle/>
          <a:p>
            <a:r>
              <a:rPr lang="tr-TR" dirty="0" smtClean="0"/>
              <a:t>Menşe Adı Örnekleri</a:t>
            </a:r>
            <a:endParaRPr lang="tr-TR" dirty="0"/>
          </a:p>
        </p:txBody>
      </p:sp>
      <p:pic>
        <p:nvPicPr>
          <p:cNvPr id="3074" name="Picture 2" descr="C:\Users\Hp\Desktop\ege-pamugu-rekol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04302"/>
            <a:ext cx="6177346" cy="463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527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57200" y="1196752"/>
            <a:ext cx="8229600" cy="4525963"/>
          </a:xfrm>
        </p:spPr>
        <p:txBody>
          <a:bodyPr>
            <a:normAutofit/>
          </a:bodyPr>
          <a:lstStyle/>
          <a:p>
            <a:pPr marL="393192" lvl="1" indent="0" algn="just">
              <a:buNone/>
            </a:pPr>
            <a:r>
              <a:rPr lang="tr-TR" dirty="0" smtClean="0"/>
              <a:t>Elazığ Öküzgözü Üzümü</a:t>
            </a:r>
            <a:endParaRPr lang="tr-TR" dirty="0"/>
          </a:p>
        </p:txBody>
      </p:sp>
      <p:sp>
        <p:nvSpPr>
          <p:cNvPr id="3" name="Başlık 2"/>
          <p:cNvSpPr>
            <a:spLocks noGrp="1"/>
          </p:cNvSpPr>
          <p:nvPr>
            <p:ph type="title"/>
          </p:nvPr>
        </p:nvSpPr>
        <p:spPr/>
        <p:txBody>
          <a:bodyPr/>
          <a:lstStyle/>
          <a:p>
            <a:r>
              <a:rPr lang="tr-TR" dirty="0" smtClean="0"/>
              <a:t>Menşe Adı Örnekleri</a:t>
            </a:r>
            <a:endParaRPr lang="tr-TR" dirty="0"/>
          </a:p>
        </p:txBody>
      </p:sp>
      <p:pic>
        <p:nvPicPr>
          <p:cNvPr id="4099" name="Picture 3" descr="C:\Users\Hp\Desktop\okuzgozu-uz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823" y="1628800"/>
            <a:ext cx="5904656" cy="444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907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labalık">
  <a:themeElements>
    <a:clrScheme name="Kalabalık">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Kalabalık">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1116</TotalTime>
  <Words>1522</Words>
  <Application>Microsoft Office PowerPoint</Application>
  <PresentationFormat>Ekran Gösterisi (4:3)</PresentationFormat>
  <Paragraphs>142</Paragraphs>
  <Slides>33</Slides>
  <Notes>0</Notes>
  <HiddenSlides>0</HiddenSlides>
  <MMClips>0</MMClips>
  <ScaleCrop>false</ScaleCrop>
  <HeadingPairs>
    <vt:vector size="4" baseType="variant">
      <vt:variant>
        <vt:lpstr>Tema</vt:lpstr>
      </vt:variant>
      <vt:variant>
        <vt:i4>1</vt:i4>
      </vt:variant>
      <vt:variant>
        <vt:lpstr>Slayt Başlıkları</vt:lpstr>
      </vt:variant>
      <vt:variant>
        <vt:i4>33</vt:i4>
      </vt:variant>
    </vt:vector>
  </HeadingPairs>
  <TitlesOfParts>
    <vt:vector size="34" baseType="lpstr">
      <vt:lpstr>Kalabalık</vt:lpstr>
      <vt:lpstr>Coğrafi İşaretler</vt:lpstr>
      <vt:lpstr>Coğrafi İşaret Nedir ? </vt:lpstr>
      <vt:lpstr>Coğrafi İşaret Nedir ? </vt:lpstr>
      <vt:lpstr>Menşe Adı Nedir ?</vt:lpstr>
      <vt:lpstr>Menşe Adı Nedir ?</vt:lpstr>
      <vt:lpstr>Menşe Adı Örnekleri</vt:lpstr>
      <vt:lpstr>Menşe Adı Örnekleri</vt:lpstr>
      <vt:lpstr>Menşe Adı Örnekleri</vt:lpstr>
      <vt:lpstr>Menşe Adı Örnekleri</vt:lpstr>
      <vt:lpstr>Mahreç İşareti Nedir ? </vt:lpstr>
      <vt:lpstr>Mahreç İşareti Nedir ? </vt:lpstr>
      <vt:lpstr>Mahreç İşareti Örnekleri</vt:lpstr>
      <vt:lpstr>Mahreç İşareti Örnekleri</vt:lpstr>
      <vt:lpstr>Mahreç İşareti Örnekleri</vt:lpstr>
      <vt:lpstr>Coğrafi işaretlerin diğer sınai mülkiyet haklarından üstün farkı nedir?</vt:lpstr>
      <vt:lpstr>Coğrafi işaret tesciline neden ihtiyaç duyulur?</vt:lpstr>
      <vt:lpstr>Coğrafi işaret tesciline neden ihtiyaç duyulur?</vt:lpstr>
      <vt:lpstr>Kimler coğrafi işaret başvurusu yapabilir?</vt:lpstr>
      <vt:lpstr>Coğrafi işaret tescili başvurusu için gerekli bilgi ve belgeler nelerdir?</vt:lpstr>
      <vt:lpstr>Coğrafi işaret tescili başvurusu için gerekli bilgi ve belgeler nelerdir?</vt:lpstr>
      <vt:lpstr>Coğrafi işaret tescili başvurusu için gerekli bilgi ve belgeler nelerdir?</vt:lpstr>
      <vt:lpstr>Coğrafi işaret başvurusu için nereye müracaat edilir ?</vt:lpstr>
      <vt:lpstr>Coğrafi işaret olarak tescil edilemeyecek işaretler nelerdir ?</vt:lpstr>
      <vt:lpstr>Coğrafi işaret tescil süreci nasıldır?</vt:lpstr>
      <vt:lpstr>Coğrafi işaret tescil süreci nasıldır?</vt:lpstr>
      <vt:lpstr>Tescille sağlanan koruma neden önemlidir ? </vt:lpstr>
      <vt:lpstr>Tescille sağlanan koruma neden önemlidir ? </vt:lpstr>
      <vt:lpstr>Coğrafi işaret korumasının sağladığı haklar nelerdir?</vt:lpstr>
      <vt:lpstr>Coğrafi işaretlerin ticari markalarla ilişkisi nedir ?</vt:lpstr>
      <vt:lpstr>Türkiye’ de tescil edilen coğrafi işaret tüm dünyada geçerli midir? </vt:lpstr>
      <vt:lpstr>Coğrafi işaretlerin denetimini kim/kimler nasıl yapar?</vt:lpstr>
      <vt:lpstr>Coğrafi işaretlerle ilgili cezai hükümler nelerdir?</vt:lpstr>
      <vt:lpstr>Coğrafi işaretlerle ilgili cezai hükümler nelerdir?</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Coğrafi İşaretler</dc:title>
  <dc:creator>Hp</dc:creator>
  <cp:lastModifiedBy>Hp</cp:lastModifiedBy>
  <cp:revision>56</cp:revision>
  <dcterms:created xsi:type="dcterms:W3CDTF">2015-12-05T22:50:55Z</dcterms:created>
  <dcterms:modified xsi:type="dcterms:W3CDTF">2015-12-08T08:06:27Z</dcterms:modified>
</cp:coreProperties>
</file>