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75" r:id="rId4"/>
    <p:sldId id="261" r:id="rId5"/>
    <p:sldId id="262" r:id="rId6"/>
    <p:sldId id="263" r:id="rId7"/>
    <p:sldId id="264" r:id="rId8"/>
    <p:sldId id="265" r:id="rId9"/>
    <p:sldId id="266" r:id="rId10"/>
    <p:sldId id="282" r:id="rId11"/>
    <p:sldId id="283" r:id="rId12"/>
    <p:sldId id="267" r:id="rId13"/>
    <p:sldId id="285" r:id="rId14"/>
    <p:sldId id="274" r:id="rId15"/>
    <p:sldId id="276" r:id="rId16"/>
    <p:sldId id="277" r:id="rId17"/>
    <p:sldId id="280" r:id="rId18"/>
    <p:sldId id="284" r:id="rId19"/>
    <p:sldId id="286" r:id="rId20"/>
    <p:sldId id="287" r:id="rId21"/>
    <p:sldId id="288" r:id="rId22"/>
    <p:sldId id="289" r:id="rId23"/>
    <p:sldId id="290" r:id="rId24"/>
    <p:sldId id="291" r:id="rId25"/>
    <p:sldId id="292" r:id="rId26"/>
    <p:sldId id="293" r:id="rId27"/>
    <p:sldId id="294" r:id="rId28"/>
    <p:sldId id="295" r:id="rId29"/>
    <p:sldId id="296" r:id="rId3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AB848E03-1D32-417F-9581-443C1A73FE54}" type="datetimeFigureOut">
              <a:rPr lang="tr-TR" smtClean="0"/>
              <a:t>14.03.2022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895970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B848E03-1D32-417F-9581-443C1A73FE54}" type="datetimeFigureOut">
              <a:rPr lang="tr-TR" smtClean="0"/>
              <a:t>14.03.2022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381540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B848E03-1D32-417F-9581-443C1A73FE54}" type="datetimeFigureOut">
              <a:rPr lang="tr-TR" smtClean="0"/>
              <a:t>14.03.2022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977746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AB848E03-1D32-417F-9581-443C1A73FE54}" type="datetimeFigureOut">
              <a:rPr lang="tr-TR" smtClean="0"/>
              <a:t>14.03.2022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49721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AB848E03-1D32-417F-9581-443C1A73FE54}" type="datetimeFigureOut">
              <a:rPr lang="tr-TR" smtClean="0"/>
              <a:t>14.03.2022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429438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AB848E03-1D32-417F-9581-443C1A73FE54}" type="datetimeFigureOut">
              <a:rPr lang="tr-TR" smtClean="0"/>
              <a:t>14.03.2022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578759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AB848E03-1D32-417F-9581-443C1A73FE54}" type="datetimeFigureOut">
              <a:rPr lang="tr-TR" smtClean="0"/>
              <a:t>14.03.2022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1285989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AB848E03-1D32-417F-9581-443C1A73FE54}" type="datetimeFigureOut">
              <a:rPr lang="tr-TR" smtClean="0"/>
              <a:t>14.03.2022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51971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B848E03-1D32-417F-9581-443C1A73FE54}" type="datetimeFigureOut">
              <a:rPr lang="tr-TR" smtClean="0"/>
              <a:t>14.03.2022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2573602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B848E03-1D32-417F-9581-443C1A73FE54}" type="datetimeFigureOut">
              <a:rPr lang="tr-TR" smtClean="0"/>
              <a:t>14.03.2022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6834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AB848E03-1D32-417F-9581-443C1A73FE54}" type="datetimeFigureOut">
              <a:rPr lang="tr-TR" smtClean="0"/>
              <a:t>14.03.2022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88376E5C-BF63-492A-BA69-158113375E8E}" type="slidenum">
              <a:rPr lang="tr-TR" smtClean="0"/>
              <a:t>‹#›</a:t>
            </a:fld>
            <a:endParaRPr lang="tr-TR"/>
          </a:p>
        </p:txBody>
      </p:sp>
    </p:spTree>
    <p:extLst>
      <p:ext uri="{BB962C8B-B14F-4D97-AF65-F5344CB8AC3E}">
        <p14:creationId xmlns:p14="http://schemas.microsoft.com/office/powerpoint/2010/main" val="127443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848E03-1D32-417F-9581-443C1A73FE54}" type="datetimeFigureOut">
              <a:rPr lang="tr-TR" smtClean="0"/>
              <a:t>14.03.2022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376E5C-BF63-492A-BA69-158113375E8E}" type="slidenum">
              <a:rPr lang="tr-TR" smtClean="0"/>
              <a:t>‹#›</a:t>
            </a:fld>
            <a:endParaRPr lang="tr-TR"/>
          </a:p>
        </p:txBody>
      </p:sp>
    </p:spTree>
    <p:extLst>
      <p:ext uri="{BB962C8B-B14F-4D97-AF65-F5344CB8AC3E}">
        <p14:creationId xmlns:p14="http://schemas.microsoft.com/office/powerpoint/2010/main" val="4132165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smtClean="0"/>
              <a:t>İş </a:t>
            </a:r>
            <a:r>
              <a:rPr lang="tr-TR" smtClean="0"/>
              <a:t>hukuku-2b</a:t>
            </a:r>
            <a:endParaRPr lang="tr-TR" dirty="0"/>
          </a:p>
        </p:txBody>
      </p:sp>
      <p:sp>
        <p:nvSpPr>
          <p:cNvPr id="3" name="Alt Başlık 2"/>
          <p:cNvSpPr>
            <a:spLocks noGrp="1"/>
          </p:cNvSpPr>
          <p:nvPr>
            <p:ph type="subTitle" idx="1"/>
          </p:nvPr>
        </p:nvSpPr>
        <p:spPr/>
        <p:txBody>
          <a:bodyPr/>
          <a:lstStyle/>
          <a:p>
            <a:endParaRPr lang="tr-TR" dirty="0"/>
          </a:p>
        </p:txBody>
      </p:sp>
    </p:spTree>
    <p:extLst>
      <p:ext uri="{BB962C8B-B14F-4D97-AF65-F5344CB8AC3E}">
        <p14:creationId xmlns:p14="http://schemas.microsoft.com/office/powerpoint/2010/main" val="35086255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 Sağlığı ve Güvenliği Tedbirlerini Alma Borcu</a:t>
            </a:r>
          </a:p>
        </p:txBody>
      </p:sp>
      <p:sp>
        <p:nvSpPr>
          <p:cNvPr id="3" name="İçerik Yer Tutucusu 2"/>
          <p:cNvSpPr>
            <a:spLocks noGrp="1"/>
          </p:cNvSpPr>
          <p:nvPr>
            <p:ph idx="1"/>
          </p:nvPr>
        </p:nvSpPr>
        <p:spPr/>
        <p:txBody>
          <a:bodyPr/>
          <a:lstStyle/>
          <a:p>
            <a:pPr algn="just"/>
            <a:r>
              <a:rPr lang="tr-TR" dirty="0"/>
              <a:t>Anayasa’nın 2. ve 5. maddelerine göre devlet de sosyal devlet ilkesi gereği iş sağlığı ve güvenliği önlemlerini almakla yükümlüdür. Kamu düzeni düşüncesi ile oluşturulan iş sağlığı ve güvenliği mevzuat hükümleri, iş yerleri ve eklerinde bulunması gereken sağlık şartların, kullanılacak alet, makineler ve ham maddeler yüzünden çıkabilecek hastalıklara engel olacak tedbirlerin, aynı şekilde iş yerinde iş kazalarını önlemek üzere bulundurulması gerekli araçların ve alınacak güvenlik tedbirlerinin neler olduğunu belirtmektedir. Burada amaçlanan, işvereni işçi sağlığı ve güvenliği önlemlerinin tamamını almaya zorlamayarak, yapılmakta olan iş ile ilgili işçinin vücut tamlığı ve yaşama hakkının önündeki tüm engellerin giderilmesidir. </a:t>
            </a:r>
          </a:p>
        </p:txBody>
      </p:sp>
    </p:spTree>
    <p:extLst>
      <p:ext uri="{BB962C8B-B14F-4D97-AF65-F5344CB8AC3E}">
        <p14:creationId xmlns:p14="http://schemas.microsoft.com/office/powerpoint/2010/main" val="172180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85000" lnSpcReduction="10000"/>
          </a:bodyPr>
          <a:lstStyle/>
          <a:p>
            <a:pPr algn="just"/>
            <a:r>
              <a:rPr lang="tr-TR" b="1" u="sng" dirty="0" smtClean="0"/>
              <a:t>İşçinin </a:t>
            </a:r>
            <a:r>
              <a:rPr lang="tr-TR" b="1" u="sng" dirty="0"/>
              <a:t>Kişiliğini Koruma </a:t>
            </a:r>
            <a:r>
              <a:rPr lang="tr-TR" b="1" u="sng" dirty="0" smtClean="0"/>
              <a:t>Borcu:</a:t>
            </a:r>
          </a:p>
          <a:p>
            <a:pPr algn="just"/>
            <a:r>
              <a:rPr lang="tr-TR" dirty="0" smtClean="0"/>
              <a:t> </a:t>
            </a:r>
            <a:r>
              <a:rPr lang="tr-TR" dirty="0"/>
              <a:t>İşveren, iş ilişkisinde işçinin kişiliğini korumak ve kişiliğine saygı göstermek ve iş yerinde dürüstlük ilkelerine uygun bir düzeni sağlamak, özellikle işçilerin psikolojik ve cinsel tacize uğramamaları ve bu tür tacizlere uğramış olanların daha fazla zarar görmemeleri için gerekli önlemleri almak ile yükümlüdür (İş K. m. 417/1). Bu madde hükmü gereğince işverenin emir, talimat ve fiillerinin işçinin kişilik haklarına, maddi ve manevi bütünlüğüne, onuruna, özel yaşamına ahlaki değerlerine, düşünce, ifade ve sendikal özgürlüğüne aykırı olmaması gerekir. Zira Anayasa’nın 17. maddesi kişi dokunulmazlığını, maddi ve manevi varlığı, 20. maddesi özel hayatın gizliliği ve korunmasını 25 ve 26. maddeler düşünce ve ifade özgürlüğünü, 51. madde ise sendika kurma hakkını düzenlemiştir. Ayrıca Medeni Kanunu’muzun 23. maddesinde de kişiliğin korunması düzenlenmiştir. Bütün bu maddeler kişiliğin korunmasına ilişkin hükümlerin iş hukukuna yansımasıdır. İşçinin kişiliği ile birlikte, işçinin yanında getirdiği ve mülkiyetinde olan malların da korunması gerekmektedir. İşverenin bu yükümlülüklerine aykırı davranması, hem hukuki hem de cezai sorumluluğunu gündeme getirecektir.</a:t>
            </a:r>
          </a:p>
        </p:txBody>
      </p:sp>
    </p:spTree>
    <p:extLst>
      <p:ext uri="{BB962C8B-B14F-4D97-AF65-F5344CB8AC3E}">
        <p14:creationId xmlns:p14="http://schemas.microsoft.com/office/powerpoint/2010/main" val="2507913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smtClean="0"/>
              <a:t>işverenin Eşit Davranma Borcu Nedir?</a:t>
            </a:r>
          </a:p>
          <a:p>
            <a:r>
              <a:rPr lang="tr-TR" dirty="0" smtClean="0"/>
              <a:t>İşveren; haklı ve objektif bir neden bulunmadığı sürece işçilere eşit davranmakla yükümlüdür. Eşitlik ilkesinin temel dayanağı Anayasa olup bu durum 10. maddede düzenlenmiştir. İş Kanunu’nda ise eşitlik ilkesi madde 5 hükmünde düzenlenmiş olup ilgili hüküm şu şekildedir:</a:t>
            </a:r>
          </a:p>
          <a:p>
            <a:endParaRPr lang="tr-TR" dirty="0" smtClean="0"/>
          </a:p>
          <a:p>
            <a:r>
              <a:rPr lang="tr-TR" dirty="0" smtClean="0"/>
              <a:t>Eşit davranma ilkesi Madde 5 – (Ek: 6/2/2014-6518/57 </a:t>
            </a:r>
            <a:r>
              <a:rPr lang="tr-TR" dirty="0" err="1" smtClean="0"/>
              <a:t>md.</a:t>
            </a:r>
            <a:r>
              <a:rPr lang="tr-TR" dirty="0" smtClean="0"/>
              <a:t>)</a:t>
            </a:r>
          </a:p>
          <a:p>
            <a:endParaRPr lang="tr-TR" dirty="0" smtClean="0"/>
          </a:p>
          <a:p>
            <a:r>
              <a:rPr lang="tr-TR" dirty="0" smtClean="0"/>
              <a:t> İş ilişkisinde dil, ırk, renk, cinsiyet, engellilik, siyasal düşünce, felsefî inanç, din ve mezhep ve benzeri sebeplere dayalı ayrım yapılamaz. İşveren, esaslı sebepler olmadıkça tam süreli çalışan işçi karşısında kısmî süreli çalışan işçiye, belirsiz süreli çalışan işçi karşısında belirli süreli çalışan işçiye farklı işlem yapamaz.</a:t>
            </a:r>
            <a:endParaRPr lang="tr-TR" dirty="0"/>
          </a:p>
        </p:txBody>
      </p:sp>
    </p:spTree>
    <p:extLst>
      <p:ext uri="{BB962C8B-B14F-4D97-AF65-F5344CB8AC3E}">
        <p14:creationId xmlns:p14="http://schemas.microsoft.com/office/powerpoint/2010/main" val="2020675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t>İşe uygun eleman çalıştırma</a:t>
            </a:r>
            <a:endParaRPr lang="tr-TR" dirty="0"/>
          </a:p>
        </p:txBody>
      </p:sp>
      <p:sp>
        <p:nvSpPr>
          <p:cNvPr id="3" name="İçerik Yer Tutucusu 2"/>
          <p:cNvSpPr>
            <a:spLocks noGrp="1"/>
          </p:cNvSpPr>
          <p:nvPr>
            <p:ph idx="1"/>
          </p:nvPr>
        </p:nvSpPr>
        <p:spPr/>
        <p:txBody>
          <a:bodyPr>
            <a:normAutofit fontScale="85000" lnSpcReduction="10000"/>
          </a:bodyPr>
          <a:lstStyle/>
          <a:p>
            <a:pPr algn="just">
              <a:defRPr/>
            </a:pPr>
            <a:r>
              <a:rPr lang="tr-TR" altLang="tr-TR" b="1" i="1" u="sng" dirty="0" smtClean="0">
                <a:effectLst>
                  <a:outerShdw blurRad="38100" dist="38100" dir="2700000" algn="tl">
                    <a:srgbClr val="C0C0C0"/>
                  </a:outerShdw>
                </a:effectLst>
              </a:rPr>
              <a:t>A-Uygun </a:t>
            </a:r>
            <a:r>
              <a:rPr lang="tr-TR" altLang="tr-TR" b="1" i="1" u="sng" dirty="0">
                <a:effectLst>
                  <a:outerShdw blurRad="38100" dist="38100" dir="2700000" algn="tl">
                    <a:srgbClr val="C0C0C0"/>
                  </a:outerShdw>
                </a:effectLst>
              </a:rPr>
              <a:t>işe yerleştirme :</a:t>
            </a:r>
            <a:r>
              <a:rPr lang="tr-TR" altLang="tr-TR" dirty="0">
                <a:effectLst>
                  <a:outerShdw blurRad="38100" dist="38100" dir="2700000" algn="tl">
                    <a:srgbClr val="C0C0C0"/>
                  </a:outerShdw>
                </a:effectLst>
              </a:rPr>
              <a:t> </a:t>
            </a:r>
          </a:p>
          <a:p>
            <a:pPr algn="just">
              <a:defRPr/>
            </a:pPr>
            <a:r>
              <a:rPr lang="tr-TR" altLang="tr-TR" dirty="0"/>
              <a:t>Öncelikle işe alınacak çalışanın fiziksel, ve </a:t>
            </a:r>
            <a:r>
              <a:rPr lang="tr-TR" altLang="tr-TR" dirty="0" err="1"/>
              <a:t>mental</a:t>
            </a:r>
            <a:r>
              <a:rPr lang="tr-TR" altLang="tr-TR" dirty="0"/>
              <a:t> kabiliyet, beceri ve özelliklerine göre uygun bir işe yerleşmesi sağlanmalıdır. Bunu sağlamak için çalışanın; </a:t>
            </a:r>
          </a:p>
          <a:p>
            <a:pPr algn="just">
              <a:buSzPct val="130000"/>
              <a:buFontTx/>
              <a:buChar char="•"/>
              <a:defRPr/>
            </a:pPr>
            <a:r>
              <a:rPr lang="tr-TR" altLang="tr-TR" dirty="0"/>
              <a:t>Yaşı, </a:t>
            </a:r>
          </a:p>
          <a:p>
            <a:pPr algn="just">
              <a:buSzPct val="130000"/>
              <a:buFontTx/>
              <a:buChar char="•"/>
              <a:defRPr/>
            </a:pPr>
            <a:r>
              <a:rPr lang="tr-TR" altLang="tr-TR" dirty="0"/>
              <a:t>Cinsiyeti, </a:t>
            </a:r>
          </a:p>
          <a:p>
            <a:pPr algn="just">
              <a:buSzPct val="130000"/>
              <a:buFontTx/>
              <a:buChar char="•"/>
              <a:defRPr/>
            </a:pPr>
            <a:r>
              <a:rPr lang="tr-TR" altLang="tr-TR" dirty="0"/>
              <a:t>Beslenme durumu, </a:t>
            </a:r>
          </a:p>
          <a:p>
            <a:pPr algn="just">
              <a:buSzPct val="130000"/>
              <a:buFontTx/>
              <a:buChar char="•"/>
              <a:defRPr/>
            </a:pPr>
            <a:r>
              <a:rPr lang="tr-TR" altLang="tr-TR" dirty="0"/>
              <a:t>Enfeksiyon öyküsü </a:t>
            </a:r>
          </a:p>
          <a:p>
            <a:pPr algn="just">
              <a:buSzPct val="130000"/>
              <a:buFontTx/>
              <a:buChar char="•"/>
              <a:defRPr/>
            </a:pPr>
            <a:r>
              <a:rPr lang="tr-TR" altLang="tr-TR" dirty="0"/>
              <a:t>Bağışıklık durumu, </a:t>
            </a:r>
          </a:p>
          <a:p>
            <a:pPr algn="just">
              <a:buSzPct val="130000"/>
              <a:buFontTx/>
              <a:buChar char="•"/>
              <a:defRPr/>
            </a:pPr>
            <a:r>
              <a:rPr lang="tr-TR" altLang="tr-TR" dirty="0"/>
              <a:t>Aktivite düzeyi </a:t>
            </a:r>
          </a:p>
          <a:p>
            <a:pPr algn="just">
              <a:buSzPct val="130000"/>
              <a:buFontTx/>
              <a:buChar char="•"/>
              <a:defRPr/>
            </a:pPr>
            <a:r>
              <a:rPr lang="tr-TR" altLang="tr-TR" dirty="0"/>
              <a:t>Genetik yapısı, ırk vb. bireysel özellikleri yanında mesleki bilgi ve beceri düzeyi bilinmelidir.</a:t>
            </a:r>
          </a:p>
          <a:p>
            <a:endParaRPr lang="tr-TR" dirty="0"/>
          </a:p>
        </p:txBody>
      </p:sp>
    </p:spTree>
    <p:extLst>
      <p:ext uri="{BB962C8B-B14F-4D97-AF65-F5344CB8AC3E}">
        <p14:creationId xmlns:p14="http://schemas.microsoft.com/office/powerpoint/2010/main" val="4290566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smtClean="0"/>
              <a:t>İşe uygun eleman çalıştırma</a:t>
            </a:r>
            <a:endParaRPr lang="tr-TR" b="1" dirty="0"/>
          </a:p>
        </p:txBody>
      </p:sp>
      <p:sp>
        <p:nvSpPr>
          <p:cNvPr id="3" name="İçerik Yer Tutucusu 2"/>
          <p:cNvSpPr>
            <a:spLocks noGrp="1"/>
          </p:cNvSpPr>
          <p:nvPr>
            <p:ph idx="1"/>
          </p:nvPr>
        </p:nvSpPr>
        <p:spPr/>
        <p:txBody>
          <a:bodyPr>
            <a:normAutofit lnSpcReduction="10000"/>
          </a:bodyPr>
          <a:lstStyle/>
          <a:p>
            <a:pPr marL="0" indent="0">
              <a:buNone/>
            </a:pPr>
            <a:r>
              <a:rPr lang="tr-TR" dirty="0" smtClean="0"/>
              <a:t>B-1. KÜÇÜK </a:t>
            </a:r>
            <a:r>
              <a:rPr lang="tr-TR" dirty="0"/>
              <a:t>İŞÇİ ÇALIŞTIRMA YASAĞI </a:t>
            </a:r>
            <a:endParaRPr lang="tr-TR" dirty="0" smtClean="0"/>
          </a:p>
          <a:p>
            <a:r>
              <a:rPr lang="tr-TR" dirty="0" smtClean="0"/>
              <a:t>15 </a:t>
            </a:r>
            <a:r>
              <a:rPr lang="tr-TR" dirty="0"/>
              <a:t>Yaşını doldurmamış çocukların çalışması yasaktır. (Ancak 14 yalını doldurmuş ve ilköğretimi tamamlamış olan Çocuklar bedensel, zihinsel ve ahlaki gelişimlerine; eğitime devam edenler de okullarına devamına engel olmayacak hafif işlerde çalıştırılabilirler.) 16 yaşını doldurmamış genç işçiler ve çocuklar sağlık bakımından elverişli olsalar bile her türlü ağır ve tehlikeli işte, gece işlerinde çalıştırılamazlar. 18 yaşını doldurmamış erkek çocuklarla her yaştaki kadınlar maden ocakları, kablo döşemesi, kanalizasyon ve tünel inşaatı gibi yer ve su altında çalıştırılamazlar. Sanayiden sayılan işlerde gece saatlerinde yapılan çalışmalar bakımından da 18 yaşını doldurmamış çocukların çalıştırılması yasaktır</a:t>
            </a:r>
          </a:p>
        </p:txBody>
      </p:sp>
    </p:spTree>
    <p:extLst>
      <p:ext uri="{BB962C8B-B14F-4D97-AF65-F5344CB8AC3E}">
        <p14:creationId xmlns:p14="http://schemas.microsoft.com/office/powerpoint/2010/main" val="1541762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t>İşe uygun eleman çalıştırma</a:t>
            </a:r>
            <a:endParaRPr lang="tr-TR" dirty="0"/>
          </a:p>
        </p:txBody>
      </p:sp>
      <p:sp>
        <p:nvSpPr>
          <p:cNvPr id="3" name="İçerik Yer Tutucusu 2"/>
          <p:cNvSpPr>
            <a:spLocks noGrp="1"/>
          </p:cNvSpPr>
          <p:nvPr>
            <p:ph idx="1"/>
          </p:nvPr>
        </p:nvSpPr>
        <p:spPr/>
        <p:txBody>
          <a:bodyPr/>
          <a:lstStyle/>
          <a:p>
            <a:pPr marL="0" indent="0">
              <a:buNone/>
            </a:pPr>
            <a:r>
              <a:rPr lang="tr-TR" dirty="0" smtClean="0"/>
              <a:t>B-2. İZİNSİZ </a:t>
            </a:r>
            <a:r>
              <a:rPr lang="tr-TR" dirty="0"/>
              <a:t>YABANCI İŞÇİ ÇALIŞTIRMA YASAĞI 4817 Sayılı Yabancıların Çalışma İzinleri hakkında kanun uyarınca; Türkiye’de oturma izni almış (ÇSGB) ve usulüne uygun olarak giriş yapmış yabancıların çalışma hakkı vardır. Çalıştırılması yasaklanmış bir yabancıyla yapılan iş sözleşmesi, diğer iş sözleşmelerinden farklı olarak, hükümsüzlüğün tespiti anından itibaren değil, baştan itibaren hükümsüzdür</a:t>
            </a:r>
          </a:p>
        </p:txBody>
      </p:sp>
    </p:spTree>
    <p:extLst>
      <p:ext uri="{BB962C8B-B14F-4D97-AF65-F5344CB8AC3E}">
        <p14:creationId xmlns:p14="http://schemas.microsoft.com/office/powerpoint/2010/main" val="388192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a:t>İşe uygun eleman çalıştırma</a:t>
            </a:r>
            <a:endParaRPr lang="tr-TR" dirty="0"/>
          </a:p>
        </p:txBody>
      </p:sp>
      <p:sp>
        <p:nvSpPr>
          <p:cNvPr id="3" name="İçerik Yer Tutucusu 2"/>
          <p:cNvSpPr>
            <a:spLocks noGrp="1"/>
          </p:cNvSpPr>
          <p:nvPr>
            <p:ph idx="1"/>
          </p:nvPr>
        </p:nvSpPr>
        <p:spPr/>
        <p:txBody>
          <a:bodyPr/>
          <a:lstStyle/>
          <a:p>
            <a:pPr marL="0" indent="0">
              <a:buNone/>
            </a:pPr>
            <a:r>
              <a:rPr lang="tr-TR" dirty="0" smtClean="0"/>
              <a:t>B-3. SAĞLIK </a:t>
            </a:r>
            <a:r>
              <a:rPr lang="tr-TR" dirty="0"/>
              <a:t>DURUMU UYGUN OLMAYAN İŞÇİLERİ ÇALIŞTIRMA </a:t>
            </a:r>
            <a:r>
              <a:rPr lang="tr-TR" dirty="0" smtClean="0"/>
              <a:t>YASAĞI</a:t>
            </a:r>
          </a:p>
          <a:p>
            <a:r>
              <a:rPr lang="tr-TR" dirty="0" smtClean="0"/>
              <a:t> </a:t>
            </a:r>
            <a:r>
              <a:rPr lang="tr-TR" dirty="0"/>
              <a:t>Ağır ve tehlikeli işlerde çalışacak işçilerden işe girişlerinde işin devamı süresince işe ve çalışma şartlarına bedence elverişli olduklarının hekim raporu ile tespiti zorunludur. Ayrıca 14’den 18 yalına kadar (18 dahil) çocuklar herhangi bir işe alınmadan önce işe uygun olduklarına dair sağlık raporu almalıdırlar. Bu rapor 18 yaşını doldurana kadar 6 ayda bir alınacaktır</a:t>
            </a:r>
          </a:p>
        </p:txBody>
      </p:sp>
    </p:spTree>
    <p:extLst>
      <p:ext uri="{BB962C8B-B14F-4D97-AF65-F5344CB8AC3E}">
        <p14:creationId xmlns:p14="http://schemas.microsoft.com/office/powerpoint/2010/main" val="2291833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a:bodyPr>
          <a:lstStyle/>
          <a:p>
            <a:r>
              <a:rPr lang="tr-TR" b="1" i="1" u="sng" dirty="0"/>
              <a:t>İşçiye Gerekli Alet, Taşıt, Edevat </a:t>
            </a:r>
            <a:r>
              <a:rPr lang="tr-TR" b="1" i="1" u="sng" dirty="0" smtClean="0"/>
              <a:t>Sağlama, Malzeme </a:t>
            </a:r>
            <a:r>
              <a:rPr lang="tr-TR" b="1" i="1" u="sng" dirty="0"/>
              <a:t>Temin Etme Borcu </a:t>
            </a:r>
            <a:r>
              <a:rPr lang="tr-TR" b="1" i="1" u="sng" dirty="0" smtClean="0"/>
              <a:t>:</a:t>
            </a:r>
          </a:p>
          <a:p>
            <a:pPr algn="just"/>
            <a:r>
              <a:rPr lang="tr-TR" dirty="0" smtClean="0"/>
              <a:t>Aksine </a:t>
            </a:r>
            <a:r>
              <a:rPr lang="tr-TR" dirty="0"/>
              <a:t>anlaşma veya yerel adet yoksa işveren işçiye bu iş için gerekli araçları ve malzemeyi sağlamakla yükümlüdür (TBK m. 413/1). İşveren işe hazır olan işçiye iş vermek, ayrıca bu işin yapılması için gerekli olan malzemeyi sağlamak borcu altındadır. Aksi takdirde işveren işi kabulden kaçınmış sayılacak ve işçinin ücretini ödemek zorunda kalacaktır. İşçi işverenle anlaşarak kendi araç veya malzemesini işin görülmesine özgülerse, aksi anlaşmada kararlaştırılmadıkça veya yerel âdet bulunmadıkça işveren, bunun için işçiye uygun bir karşılık ödemekle yükümlüdür (TBK m. 413/2). </a:t>
            </a:r>
          </a:p>
        </p:txBody>
      </p:sp>
    </p:spTree>
    <p:extLst>
      <p:ext uri="{BB962C8B-B14F-4D97-AF65-F5344CB8AC3E}">
        <p14:creationId xmlns:p14="http://schemas.microsoft.com/office/powerpoint/2010/main" val="2833679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
            <a:ext cx="10515600" cy="640080"/>
          </a:xfrm>
        </p:spPr>
        <p:txBody>
          <a:bodyPr>
            <a:normAutofit fontScale="90000"/>
          </a:bodyPr>
          <a:lstStyle/>
          <a:p>
            <a:pPr algn="ctr"/>
            <a:r>
              <a:rPr lang="tr-TR" dirty="0"/>
              <a:t>İşverenin Diğer Borçları</a:t>
            </a:r>
          </a:p>
        </p:txBody>
      </p:sp>
      <p:sp>
        <p:nvSpPr>
          <p:cNvPr id="3" name="İçerik Yer Tutucusu 2"/>
          <p:cNvSpPr>
            <a:spLocks noGrp="1"/>
          </p:cNvSpPr>
          <p:nvPr>
            <p:ph idx="1"/>
          </p:nvPr>
        </p:nvSpPr>
        <p:spPr>
          <a:xfrm>
            <a:off x="0" y="731520"/>
            <a:ext cx="12192000" cy="6126480"/>
          </a:xfrm>
        </p:spPr>
        <p:txBody>
          <a:bodyPr>
            <a:normAutofit lnSpcReduction="10000"/>
          </a:bodyPr>
          <a:lstStyle/>
          <a:p>
            <a:pPr algn="just"/>
            <a:r>
              <a:rPr lang="tr-TR" dirty="0"/>
              <a:t>İşverenin Diğer Borçları Aksine bir hüküm olmadıkça, İş Kanunu kapsamına giren ve iş sözleşmesine göre iş yerinde çalışan işçilerin çalıştıkları işyerinin devri hâlinde, iş sözleşmesinden doğan hak ve borçlar devralan işverene geçer. Çünkü İş Kanunu’na tabi iş sözleşmelerinde, işverenin kişiliği önem taşımaz. Önemli olan iş yeridir. Bu yüzden iş yerinin devri hâlinde iş sözleşmesi son bulmaz, devralan işveren, işçiden işin yapılmasını isteme hakkını kazanır. İşveren, İş Kanunu’nun 20 ve </a:t>
            </a:r>
            <a:r>
              <a:rPr lang="tr-TR" dirty="0" err="1"/>
              <a:t>TBK’nın</a:t>
            </a:r>
            <a:r>
              <a:rPr lang="tr-TR" dirty="0"/>
              <a:t> 426. maddeleri gereğince, isteyen işçisine çalışma belgesi vermek zorundadır. 10 yıllık zaman aşımına tabi olan bu hak, işçiye, genellikle iş sözleşmesinin feshini ihbar veyahut da feshi hâlinde verilir. </a:t>
            </a:r>
            <a:r>
              <a:rPr lang="tr-TR" dirty="0" err="1"/>
              <a:t>TBK’nın</a:t>
            </a:r>
            <a:r>
              <a:rPr lang="tr-TR" dirty="0"/>
              <a:t> 427. maddesine göre, buluş yapan işçiye bu buluşu için işverenin bedel ödeme borcu bulunmaktadır. İşveren her işçinin bilgilerini içerir özlük dosyası düzenlemek zorundadır. İşveren işe aldığı her işçiye en geç 15 gün içinde işçi çalışma belgesi ve kimlik karnesi vermek zorundadır. Deneme süresine bağlı tutulan işçiler için bu 15 günlük süre deneme süresinin bitiminden sonra başlar. İşveren çalıştırdığı işçiler için çizelge ve defter tutmak zorundadır. İşveren, işin görülmesinin gerektirdiği her türlü harcama ile işçiyi iş yeri dışında çalıştırdığı takdirde, geçimi için zorunlu olan harcamaları da ödemekle yükümlüdür (TBK m. 414/1). </a:t>
            </a:r>
          </a:p>
        </p:txBody>
      </p:sp>
    </p:spTree>
    <p:extLst>
      <p:ext uri="{BB962C8B-B14F-4D97-AF65-F5344CB8AC3E}">
        <p14:creationId xmlns:p14="http://schemas.microsoft.com/office/powerpoint/2010/main" val="2939151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a:t>İşçinin İş Sözleşmesinden Doğan Borçları Nelerdir?</a:t>
            </a:r>
            <a:r>
              <a:rPr lang="tr-TR" dirty="0"/>
              <a:t/>
            </a:r>
            <a:br>
              <a:rPr lang="tr-TR" dirty="0"/>
            </a:br>
            <a:endParaRPr lang="tr-TR" dirty="0"/>
          </a:p>
        </p:txBody>
      </p:sp>
      <p:sp>
        <p:nvSpPr>
          <p:cNvPr id="3" name="İçerik Yer Tutucusu 2"/>
          <p:cNvSpPr>
            <a:spLocks noGrp="1"/>
          </p:cNvSpPr>
          <p:nvPr>
            <p:ph idx="1"/>
          </p:nvPr>
        </p:nvSpPr>
        <p:spPr/>
        <p:txBody>
          <a:bodyPr>
            <a:normAutofit fontScale="92500" lnSpcReduction="10000"/>
          </a:bodyPr>
          <a:lstStyle/>
          <a:p>
            <a:r>
              <a:rPr lang="tr-TR" b="1" dirty="0" smtClean="0"/>
              <a:t>İşçinin </a:t>
            </a:r>
            <a:r>
              <a:rPr lang="tr-TR" b="1" dirty="0"/>
              <a:t>Borçları Nelerdir?</a:t>
            </a:r>
            <a:endParaRPr lang="tr-TR" dirty="0"/>
          </a:p>
          <a:p>
            <a:r>
              <a:rPr lang="tr-TR" dirty="0"/>
              <a:t>İş sözleşmesinin tarafı olan işçinin iş sözleşmesinden doğan temel borcu iş görme borcudur. İşçinin iş görme borcuna ilişkin olarak İş Kanunu’nda düzenlenen çok az hüküm olması sebebi ile bu konuda genel hukuk kurallarının yer aldığı Türk Borçlar Kanunu uygulama alanı bulmaktadır. İşçinin iş sözleşmesinden doğan borçları şu şekildedir:</a:t>
            </a:r>
          </a:p>
          <a:p>
            <a:pPr lvl="0"/>
            <a:r>
              <a:rPr lang="tr-TR" dirty="0" err="1"/>
              <a:t>İşgörme</a:t>
            </a:r>
            <a:r>
              <a:rPr lang="tr-TR" dirty="0"/>
              <a:t> borcu,</a:t>
            </a:r>
          </a:p>
          <a:p>
            <a:pPr lvl="0"/>
            <a:r>
              <a:rPr lang="tr-TR" dirty="0"/>
              <a:t>İşverenin düzenleme ve talimatlarına uyma borcu,</a:t>
            </a:r>
          </a:p>
          <a:p>
            <a:pPr lvl="0"/>
            <a:r>
              <a:rPr lang="tr-TR" dirty="0"/>
              <a:t>Özen ve sadakat borcu,</a:t>
            </a:r>
          </a:p>
          <a:p>
            <a:pPr lvl="0"/>
            <a:r>
              <a:rPr lang="tr-TR" dirty="0"/>
              <a:t>Teslim ve hesap verme borcu,</a:t>
            </a:r>
          </a:p>
          <a:p>
            <a:pPr lvl="0"/>
            <a:r>
              <a:rPr lang="tr-TR" dirty="0"/>
              <a:t>Rekabet etmeme borcu.</a:t>
            </a:r>
          </a:p>
          <a:p>
            <a:endParaRPr lang="tr-TR" dirty="0"/>
          </a:p>
        </p:txBody>
      </p:sp>
    </p:spTree>
    <p:extLst>
      <p:ext uri="{BB962C8B-B14F-4D97-AF65-F5344CB8AC3E}">
        <p14:creationId xmlns:p14="http://schemas.microsoft.com/office/powerpoint/2010/main" val="105848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b="1" dirty="0"/>
              <a:t>İşverenin İş Sözleşmesinden Doğan Borçları Nelerdir?</a:t>
            </a:r>
            <a:br>
              <a:rPr lang="tr-TR" b="1" dirty="0"/>
            </a:br>
            <a:endParaRPr lang="tr-TR" dirty="0"/>
          </a:p>
        </p:txBody>
      </p:sp>
      <p:sp>
        <p:nvSpPr>
          <p:cNvPr id="3" name="İçerik Yer Tutucusu 2"/>
          <p:cNvSpPr>
            <a:spLocks noGrp="1"/>
          </p:cNvSpPr>
          <p:nvPr>
            <p:ph idx="1"/>
          </p:nvPr>
        </p:nvSpPr>
        <p:spPr/>
        <p:txBody>
          <a:bodyPr/>
          <a:lstStyle/>
          <a:p>
            <a:r>
              <a:rPr lang="tr-TR" b="1" dirty="0" smtClean="0"/>
              <a:t>İşverenin </a:t>
            </a:r>
            <a:r>
              <a:rPr lang="tr-TR" b="1" dirty="0"/>
              <a:t>Borçları Nelerdir?</a:t>
            </a:r>
          </a:p>
          <a:p>
            <a:r>
              <a:rPr lang="tr-TR" dirty="0"/>
              <a:t>İş sözleşmesinin tarafı olan işverenin iş sözleşmesinden doğan temel borcu ücret ödeme borcu olmakla birlikte başka borçları da bulunmaktadır. İşverenin iş sözleşmesinden doğan borçları şu şekildedir:</a:t>
            </a:r>
          </a:p>
          <a:p>
            <a:endParaRPr lang="tr-TR" dirty="0"/>
          </a:p>
        </p:txBody>
      </p:sp>
    </p:spTree>
    <p:extLst>
      <p:ext uri="{BB962C8B-B14F-4D97-AF65-F5344CB8AC3E}">
        <p14:creationId xmlns:p14="http://schemas.microsoft.com/office/powerpoint/2010/main" val="2361060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İşçinin İş Görme Borcu Nedir?</a:t>
            </a:r>
            <a:endParaRPr lang="tr-TR" dirty="0"/>
          </a:p>
          <a:p>
            <a:r>
              <a:rPr lang="tr-TR" dirty="0"/>
              <a:t>İşçi, yükümlü olduğu </a:t>
            </a:r>
            <a:r>
              <a:rPr lang="tr-TR" dirty="0" err="1"/>
              <a:t>işgörme</a:t>
            </a:r>
            <a:r>
              <a:rPr lang="tr-TR" dirty="0"/>
              <a:t> borcunu kural olarak fiilen yerine getirecektir fakat İş Kanunu madde 66/1-c hükmü uyarınca işçinin her an </a:t>
            </a:r>
            <a:r>
              <a:rPr lang="tr-TR" dirty="0" err="1"/>
              <a:t>işgörmeye</a:t>
            </a:r>
            <a:r>
              <a:rPr lang="tr-TR" dirty="0"/>
              <a:t> hazır bir halde bulunması ile beraber çalıştırılmaksızın veyahut çıkacak işi bekleyerek geçirdiği süreler çalışma süresinden sayılmaktadır</a:t>
            </a:r>
          </a:p>
        </p:txBody>
      </p:sp>
    </p:spTree>
    <p:extLst>
      <p:ext uri="{BB962C8B-B14F-4D97-AF65-F5344CB8AC3E}">
        <p14:creationId xmlns:p14="http://schemas.microsoft.com/office/powerpoint/2010/main" val="1855100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10000"/>
          </a:bodyPr>
          <a:lstStyle/>
          <a:p>
            <a:r>
              <a:rPr lang="tr-TR" dirty="0"/>
              <a:t>İşçinin </a:t>
            </a:r>
            <a:r>
              <a:rPr lang="tr-TR" dirty="0" err="1"/>
              <a:t>işgörme</a:t>
            </a:r>
            <a:r>
              <a:rPr lang="tr-TR" dirty="0"/>
              <a:t> borcunun unsurlarından kısaca bahsedecek olursak;</a:t>
            </a:r>
          </a:p>
          <a:p>
            <a:r>
              <a:rPr lang="tr-TR" b="1" u="sng" dirty="0"/>
              <a:t>İşçinin işi bizzat kendisinin yapması:</a:t>
            </a:r>
            <a:r>
              <a:rPr lang="tr-TR" dirty="0"/>
              <a:t> Türk Borçlar Kanunu madde 395 hükmü uyarınca sözleşmeden veya durumun gereğinden aksi olan bir durum anlaşılmadığı takdirde işçi, yüklendiği işi bizzat kendisi yerine getirmekle yükümlüdür. İşçinin yerine getirmekle yükümlü olduğu işi bizzat kendisinin yapması zorunluluğunun en önemli nedeni nitelikli işçi çalıştırılmasının gerekli olduğu ve işçinin kişisel durumu, eğitimi gibi unsurların göz önünde bulundurulduğu işlerdeki gerekliliktir. Borçlar Kanunu madde 395 hükmü emredici nitelikte olmasa da niteliksiz işlerde dahi işçinin bizzat yerine getirme yükümlülüğü bulunmaktadır. Söz konusu kuralın emredici nitelikte olmaması sebebi ile işçi ve işveren tarafından iş sözleşmesi veyahut toplu iş sözleşmesi ile aksi kararlaştırılabilecektir. İşçi tarafından </a:t>
            </a:r>
            <a:r>
              <a:rPr lang="tr-TR" dirty="0" err="1"/>
              <a:t>işgörme</a:t>
            </a:r>
            <a:r>
              <a:rPr lang="tr-TR" dirty="0"/>
              <a:t> borcunun bizzat yerine getirilmediği durumlar olabilmektedir. Örneğin; apartman kapıcılarına eşlerinin ya da çocuklarının yardım etmesi </a:t>
            </a:r>
            <a:r>
              <a:rPr lang="tr-TR" dirty="0" err="1"/>
              <a:t>işgörme</a:t>
            </a:r>
            <a:r>
              <a:rPr lang="tr-TR" dirty="0"/>
              <a:t> borcuna aykırılık oluşturmayacaktır. </a:t>
            </a:r>
            <a:endParaRPr lang="tr-TR" dirty="0"/>
          </a:p>
        </p:txBody>
      </p:sp>
    </p:spTree>
    <p:extLst>
      <p:ext uri="{BB962C8B-B14F-4D97-AF65-F5344CB8AC3E}">
        <p14:creationId xmlns:p14="http://schemas.microsoft.com/office/powerpoint/2010/main" val="13416034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İşçinin </a:t>
            </a:r>
            <a:r>
              <a:rPr lang="tr-TR" dirty="0" err="1"/>
              <a:t>işgörme</a:t>
            </a:r>
            <a:r>
              <a:rPr lang="tr-TR" dirty="0"/>
              <a:t> borcunu yerine getirmesini isteme hakkı kural olarak iş sözleşmesinin tarafı olan işverene aittir fakat işverenin ölümü, işyerinin devri, iş sözleşmesinin devri, geçici iş ilişkisi gibi durumlarda </a:t>
            </a:r>
            <a:r>
              <a:rPr lang="tr-TR" dirty="0" err="1"/>
              <a:t>işgörme</a:t>
            </a:r>
            <a:r>
              <a:rPr lang="tr-TR" dirty="0"/>
              <a:t> borcunu isteme hakkı başka bir işverene geçebilmektedir.</a:t>
            </a:r>
          </a:p>
          <a:p>
            <a:endParaRPr lang="tr-TR" dirty="0"/>
          </a:p>
        </p:txBody>
      </p:sp>
    </p:spTree>
    <p:extLst>
      <p:ext uri="{BB962C8B-B14F-4D97-AF65-F5344CB8AC3E}">
        <p14:creationId xmlns:p14="http://schemas.microsoft.com/office/powerpoint/2010/main" val="2105558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10000"/>
          </a:bodyPr>
          <a:lstStyle/>
          <a:p>
            <a:pPr lvl="0"/>
            <a:r>
              <a:rPr lang="tr-TR" b="1" u="sng" dirty="0"/>
              <a:t>İşçinin çalışma koşullarına uyması</a:t>
            </a:r>
            <a:r>
              <a:rPr lang="tr-TR" dirty="0"/>
              <a:t>: İş sözleşmesinin tarafı olan işçi, </a:t>
            </a:r>
            <a:r>
              <a:rPr lang="tr-TR" dirty="0" err="1"/>
              <a:t>işgörme</a:t>
            </a:r>
            <a:r>
              <a:rPr lang="tr-TR" dirty="0"/>
              <a:t> borcunu İş Kanunu’nun emredici hükümlerine varsa toplu iş sözleşmesi hükümlerine, iş sözleşmesine ve sözleşmede yer almayan konularda uygulama alanı bulacak olan hukuk kaynaklarına aykırı olmayacak şekilde yerine getirmekle yükümlüdür. İşçinin </a:t>
            </a:r>
            <a:r>
              <a:rPr lang="tr-TR" dirty="0" err="1"/>
              <a:t>işgörme</a:t>
            </a:r>
            <a:r>
              <a:rPr lang="tr-TR" dirty="0"/>
              <a:t> borcunun konusu olan iş tam olarak sözleşmede kararlaştırılabileceği gibi belirli bir iş ya da meslek </a:t>
            </a:r>
            <a:r>
              <a:rPr lang="tr-TR" dirty="0" err="1"/>
              <a:t>ünvanı</a:t>
            </a:r>
            <a:r>
              <a:rPr lang="tr-TR" dirty="0"/>
              <a:t> ile de ortaya konulabilmektedir. İşçinin </a:t>
            </a:r>
            <a:r>
              <a:rPr lang="tr-TR" dirty="0" err="1"/>
              <a:t>işgörme</a:t>
            </a:r>
            <a:r>
              <a:rPr lang="tr-TR" dirty="0"/>
              <a:t> borcunu yerine getireceği yer ve zaman sözleşmede kararlaştırılmamış ise işveren sahip olduğu yönetim hakkına dayanarak bu belirlemeleri yapabilecektir ancak işçinin çalışma koşullarında esaslı bir değişiklik yapılmasının istendiği hallerde işveren tarafından işçinin yazılı olarak onayının alınmasına ilişkin kanuni zorunluluk bulunmaktadır.</a:t>
            </a:r>
          </a:p>
        </p:txBody>
      </p:sp>
    </p:spTree>
    <p:extLst>
      <p:ext uri="{BB962C8B-B14F-4D97-AF65-F5344CB8AC3E}">
        <p14:creationId xmlns:p14="http://schemas.microsoft.com/office/powerpoint/2010/main" val="3489378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b="1" u="sng" dirty="0"/>
              <a:t>İşçinin işi özenle yapması</a:t>
            </a:r>
            <a:r>
              <a:rPr lang="tr-TR" dirty="0"/>
              <a:t>: İşçi, </a:t>
            </a:r>
            <a:r>
              <a:rPr lang="tr-TR" dirty="0" err="1"/>
              <a:t>işgörme</a:t>
            </a:r>
            <a:r>
              <a:rPr lang="tr-TR" dirty="0"/>
              <a:t> borcunu özen ve dikkatle yapmak zorundadır. Özen ve dikkatle yapması ile kastedilen işçinin işini yaparken gerekli bütün dikkati göstermesi, mesleği bilgisini ve tecrübesini, kişisel yeteneklerini gerektiği şekilde kullanmasıdır. Bu durum dürüstlük kuralını da içinde barındırmakta olup işçinin özen ve dikkatle işini yapmasını gerektirmektedir. İşçinin işini yaparken beklenen dikkat ve özen yükümlülüğünün derecesi her somut olay nezdinde ayrı olarak değerlendirilmelidir. Borçlar Kanunu’nun 396/1 hükmü uyarınca işçinin işini özenle yapması kapsamına işveren tarafından işin görülmesi amacıyla kendisine sunulan işverene ait makineleri, araç ve gereçleri, teknik sistemleri, tesisleri ve taşıtları usulüne uygun olarak kullanması da girmektedir. Zira bu hususlara aykırılık karşısında İş Kanunu madde 25/II hükmünde yaptırım öngörülmüş olup işverenin iş sözleşmesini haklı nedenle feshi söz konusu olabilecektir.</a:t>
            </a:r>
            <a:endParaRPr lang="tr-TR" dirty="0"/>
          </a:p>
        </p:txBody>
      </p:sp>
    </p:spTree>
    <p:extLst>
      <p:ext uri="{BB962C8B-B14F-4D97-AF65-F5344CB8AC3E}">
        <p14:creationId xmlns:p14="http://schemas.microsoft.com/office/powerpoint/2010/main" val="4137572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b="1" u="sng" dirty="0"/>
              <a:t>İşçinin işi özenle yapması</a:t>
            </a:r>
            <a:r>
              <a:rPr lang="tr-TR" dirty="0"/>
              <a:t>: İşçi, </a:t>
            </a:r>
            <a:r>
              <a:rPr lang="tr-TR" dirty="0" err="1"/>
              <a:t>işgörme</a:t>
            </a:r>
            <a:r>
              <a:rPr lang="tr-TR" dirty="0"/>
              <a:t> borcunu özen ve dikkatle yapmak zorundadır. Özen ve dikkatle yapması ile kastedilen işçinin işini yaparken gerekli bütün dikkati göstermesi, mesleği bilgisini ve tecrübesini, kişisel yeteneklerini gerektiği şekilde kullanmasıdır. Bu durum dürüstlük kuralını da içinde barındırmakta olup işçinin özen ve dikkatle işini yapmasını gerektirmektedir. İşçinin işini yaparken beklenen dikkat ve özen yükümlülüğünün derecesi her somut olay nezdinde ayrı olarak değerlendirilmelidir. Borçlar Kanunu’nun 396/1 hükmü uyarınca işçinin işini özenle yapması kapsamına işveren tarafından işin görülmesi amacıyla kendisine sunulan işverene ait makineleri, araç ve gereçleri, teknik sistemleri, tesisleri ve taşıtları usulüne uygun olarak kullanması da girmektedir. Zira bu hususlara aykırılık karşısında İş Kanunu madde 25/II hükmünde yaptırım öngörülmüş olup işverenin iş sözleşmesini haklı nedenle feshi söz konusu olabilecektir.</a:t>
            </a:r>
            <a:endParaRPr lang="tr-TR" dirty="0"/>
          </a:p>
        </p:txBody>
      </p:sp>
    </p:spTree>
    <p:extLst>
      <p:ext uri="{BB962C8B-B14F-4D97-AF65-F5344CB8AC3E}">
        <p14:creationId xmlns:p14="http://schemas.microsoft.com/office/powerpoint/2010/main" val="2317140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7500" lnSpcReduction="20000"/>
          </a:bodyPr>
          <a:lstStyle/>
          <a:p>
            <a:r>
              <a:rPr lang="tr-TR" b="1" dirty="0"/>
              <a:t>İşçinin Özen ve Sadakat Borcu Nedir?</a:t>
            </a:r>
            <a:endParaRPr lang="tr-TR" dirty="0"/>
          </a:p>
          <a:p>
            <a:r>
              <a:rPr lang="tr-TR" dirty="0"/>
              <a:t>İşçinin iş sözleşmesinden kaynaklı olarak yerine getirmesi gereken bir diğer borcu da özen ve sadakat borcudur. Bu durum, iş sözleşmesinin yalnızca maddi değeri olan edimlerden oluşmadığını ve işçi ile işveren arasındaki kişisel ilişkileri de kapsadığını açıkça göstermektedir. İşçinin özen ve sadakat borcunu olumlu ve olumsuz yanları ile ele almak gerekirse;</a:t>
            </a:r>
          </a:p>
          <a:p>
            <a:r>
              <a:rPr lang="tr-TR" b="1" u="sng" dirty="0"/>
              <a:t>Özen ve sadakat borcunun olumlu yanları</a:t>
            </a:r>
            <a:r>
              <a:rPr lang="tr-TR" dirty="0"/>
              <a:t>: Bu durum işçinin bazı eylemleri yapması kapsamında olup öğreti ve Yargıtay içtihatlarında ele alınmıştır. İşin işverenin yararına uygun olacak şekilde yapılması söz konusu borcun olumlu yanlarındandır. Bu durum ile işçi işverenin itibarını sarsılmaması için gerekli eylemlerde bulunacak, işverene zarar verebilecek durumlardan kaçınacaktır. Örneğin işçinin kendi vardiyasına geldiğinde, kendisinden önceki vardiyada yapılan hırsızlık, yolsuzluk gibi durumları işverene bildirmesi gerekecektir. Yargıtay tarafından da bu duruma benzer bir olayda, kendi vardiyasına gelen işçinin kendisinden önceki vardiyada yapılan hatalı üretimi fark etmiş olmasına rağmen hatalı üretimi sürdüren işçinin sözleşmesinin haklı nedenle feshedilmesi ile işçinin ihbar ve kıdem tazminatının reddinin gereceği belirtilmiştir.</a:t>
            </a:r>
            <a:endParaRPr lang="tr-TR" dirty="0"/>
          </a:p>
        </p:txBody>
      </p:sp>
    </p:spTree>
    <p:extLst>
      <p:ext uri="{BB962C8B-B14F-4D97-AF65-F5344CB8AC3E}">
        <p14:creationId xmlns:p14="http://schemas.microsoft.com/office/powerpoint/2010/main" val="2278416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İşçinin Teslim ve Hesap Verme Borcu Nedir?</a:t>
            </a:r>
            <a:endParaRPr lang="tr-TR" dirty="0"/>
          </a:p>
          <a:p>
            <a:r>
              <a:rPr lang="tr-TR" dirty="0"/>
              <a:t>İşçinin işverene karşı teslim ve hesap borcu, Türk Borçlar Kanunu’nda düzenlenmiştir. TBK madde 397/2 hükmü uyarınca işçi, üstlendiği işi gerçekleştirdiği sırada üçüncü kişilerden işveren için almış olduğu şeyleri özellikle paraları derhal işverene teslim etmek ve bu konu hakkında işverene hesap vermek zorundadır.</a:t>
            </a:r>
          </a:p>
          <a:p>
            <a:endParaRPr lang="tr-TR" dirty="0"/>
          </a:p>
        </p:txBody>
      </p:sp>
    </p:spTree>
    <p:extLst>
      <p:ext uri="{BB962C8B-B14F-4D97-AF65-F5344CB8AC3E}">
        <p14:creationId xmlns:p14="http://schemas.microsoft.com/office/powerpoint/2010/main" val="423823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62500" lnSpcReduction="20000"/>
          </a:bodyPr>
          <a:lstStyle/>
          <a:p>
            <a:r>
              <a:rPr lang="tr-TR" b="1" dirty="0"/>
              <a:t>İşçinin Rekabet Etmeme Borcu Nedir?</a:t>
            </a:r>
            <a:endParaRPr lang="tr-TR" dirty="0"/>
          </a:p>
          <a:p>
            <a:r>
              <a:rPr lang="tr-TR" dirty="0"/>
              <a:t>İşçinin borçları arasında yer alan rekabet etmeme borcu işçinin iş sözleşmesi devam ederken ve iş sözleşmesi sona erdikten sonra söz konusu olacaktır.</a:t>
            </a:r>
          </a:p>
          <a:p>
            <a:r>
              <a:rPr lang="tr-TR" dirty="0"/>
              <a:t>Türk Borçlar Kanunu madde 396 hükmünde düzenlenmiş olan rekabet etmeme borcu, her iş sözleşmesini kapsamaktadır. İş sözleşmesi devam ederken işçinin rekabet etmeme borcuna aykırılık teşkil edecek eylemlerde bulunması İş Kanunu’nda </a:t>
            </a:r>
            <a:r>
              <a:rPr lang="tr-TR" i="1" dirty="0"/>
              <a:t>“doğruluk ve bağlılığa uymayan davranışlar” </a:t>
            </a:r>
            <a:r>
              <a:rPr lang="tr-TR" dirty="0"/>
              <a:t>başlığı altında düzenlenmiş olan madde 25/II-e kapsamına gireceğinden işverene haklı nedenle fesih imkânı tanımaktadır.</a:t>
            </a:r>
          </a:p>
          <a:p>
            <a:r>
              <a:rPr lang="tr-TR" dirty="0"/>
              <a:t>İş sözleşmesinin sona ermesinin ardından işçi tarafından rekabet etmeme borcu ise ancak sözleşmede bu durumun açıkça düzenlenmiş olması ile söz konusu olmaktadır. Yani bu durumda, iş sözleşmesi sürerken söz konusu olan sözleşmede düzenlenmemiş olma durumundan farklılık bulunmaktadır. İş sözleşmesinin sona ermesinin ardından rekabet etmeme borcu iş sözleşmesinde kararlaştırılabileceği gibi iş sözleşmesinden ayrı bir sözleşme ile de kararlaştırılabilecektir. Söz konusu borcun kararlaştırılmaması halinde işverenin söz konusu rekabet yasağı getirme kuralını saklı tuttuğuna dair savunmada bulunması kabul edilebilir değildir. İşçi ile işveren arasında rekabet etme yasağına ilişkin bir düzenleme bulunmaması halinde, iş sözleşmesinin sona ermesi ile rekabet etmeme borcu ortadan kalkmaktadır. Rekabet yasağı sözleşmesi ile birlikte TBK madde 444 hükmü uyarınca işçi, işverene karşı, kendi ad ve hesabına rakip bir firma açmaktan, başka bir rakip firmada çalışmaktan kaçınmayı üstlenmektedir.</a:t>
            </a:r>
          </a:p>
          <a:p>
            <a:endParaRPr lang="tr-TR" dirty="0"/>
          </a:p>
        </p:txBody>
      </p:sp>
    </p:spTree>
    <p:extLst>
      <p:ext uri="{BB962C8B-B14F-4D97-AF65-F5344CB8AC3E}">
        <p14:creationId xmlns:p14="http://schemas.microsoft.com/office/powerpoint/2010/main" val="2256685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10000"/>
          </a:bodyPr>
          <a:lstStyle/>
          <a:p>
            <a:r>
              <a:rPr lang="tr-TR" dirty="0"/>
              <a:t>İş sözleşmesinin sona ermesinden sonra rekabet yasağının kararlaştırılabilmesi için bazı şartlar gerekmekte olup söz konusu şartlar şu şekildedir:</a:t>
            </a:r>
          </a:p>
          <a:p>
            <a:pPr lvl="0"/>
            <a:r>
              <a:rPr lang="tr-TR" dirty="0"/>
              <a:t>İşçi fiil ehliyetine sahip olmalıdır.</a:t>
            </a:r>
          </a:p>
          <a:p>
            <a:pPr lvl="0"/>
            <a:r>
              <a:rPr lang="tr-TR" dirty="0"/>
              <a:t>Rekabet etmeme borcuna ilişkin yapılacak olan sözleşme yazılı olarak yapılmalıdır.</a:t>
            </a:r>
          </a:p>
          <a:p>
            <a:pPr lvl="0"/>
            <a:r>
              <a:rPr lang="tr-TR" dirty="0"/>
              <a:t>Gerçekleştirilen sözleşme, belirli bir süreye tabi olmalıdır ve azami süre 2 yıldır.</a:t>
            </a:r>
          </a:p>
          <a:p>
            <a:pPr lvl="0"/>
            <a:r>
              <a:rPr lang="tr-TR" dirty="0"/>
              <a:t>İşçi, işverenin müşteri çevresi, üretim sırları veya yaptığı işler hakkında bilgi edinme imkânına sahip olmalıdır ve işçinin edinmiş olduğu bu bilgiler sebebi ile işvereni önemli ölçüde zarara uğratabilecek ihtimali bulunmalıdır.</a:t>
            </a:r>
          </a:p>
          <a:p>
            <a:r>
              <a:rPr lang="tr-TR" dirty="0"/>
              <a:t>Rekabet yasağının kaydı için işverenin somut bir zarara uğraması şart değildir. İşçinin edinmiş olduğu bu bilgiler sebebi ile işvereni önemli ölçüde zarara uğratabilecek ihtimali bulunması söz konusu durumun varlığı için yeterlidir.</a:t>
            </a:r>
          </a:p>
          <a:p>
            <a:endParaRPr lang="tr-TR" dirty="0"/>
          </a:p>
        </p:txBody>
      </p:sp>
    </p:spTree>
    <p:extLst>
      <p:ext uri="{BB962C8B-B14F-4D97-AF65-F5344CB8AC3E}">
        <p14:creationId xmlns:p14="http://schemas.microsoft.com/office/powerpoint/2010/main" val="101499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İşverenin Borçları; </a:t>
            </a:r>
          </a:p>
          <a:p>
            <a:r>
              <a:rPr lang="tr-TR" dirty="0" smtClean="0"/>
              <a:t>1. Ücret Ödeme, </a:t>
            </a:r>
          </a:p>
          <a:p>
            <a:r>
              <a:rPr lang="tr-TR" dirty="0" smtClean="0"/>
              <a:t>2. İşçiyi Koruma, Gözetme</a:t>
            </a:r>
          </a:p>
          <a:p>
            <a:r>
              <a:rPr lang="tr-TR" dirty="0" smtClean="0"/>
              <a:t>a-işçinin </a:t>
            </a:r>
            <a:r>
              <a:rPr lang="tr-TR" dirty="0"/>
              <a:t>kişiliğinin korunması</a:t>
            </a:r>
          </a:p>
          <a:p>
            <a:r>
              <a:rPr lang="tr-TR" dirty="0"/>
              <a:t>b</a:t>
            </a:r>
            <a:r>
              <a:rPr lang="tr-TR" dirty="0" smtClean="0"/>
              <a:t>-İş </a:t>
            </a:r>
            <a:r>
              <a:rPr lang="tr-TR" dirty="0"/>
              <a:t>Sağlığı ve Güvenliği Tedbirlerini Alma Borcu</a:t>
            </a:r>
            <a:endParaRPr lang="tr-TR" dirty="0" smtClean="0"/>
          </a:p>
          <a:p>
            <a:r>
              <a:rPr lang="tr-TR" dirty="0" smtClean="0"/>
              <a:t>3. Eşit İşlem Yapma,</a:t>
            </a:r>
          </a:p>
          <a:p>
            <a:r>
              <a:rPr lang="tr-TR" dirty="0" smtClean="0"/>
              <a:t> 4. İşe Uygun İşçi Çalıştırma, </a:t>
            </a:r>
          </a:p>
          <a:p>
            <a:r>
              <a:rPr lang="tr-TR" dirty="0" smtClean="0"/>
              <a:t>5. İşçiye Gerekli Alet, Taşıt, Edevat Sağlama,</a:t>
            </a:r>
          </a:p>
          <a:p>
            <a:r>
              <a:rPr lang="tr-TR" dirty="0" smtClean="0"/>
              <a:t> 6. İşçinin Buluşunun Karşılığını Ödeme Ve Diğer Yükümlülükler</a:t>
            </a:r>
            <a:endParaRPr lang="tr-TR" dirty="0"/>
          </a:p>
        </p:txBody>
      </p:sp>
    </p:spTree>
    <p:extLst>
      <p:ext uri="{BB962C8B-B14F-4D97-AF65-F5344CB8AC3E}">
        <p14:creationId xmlns:p14="http://schemas.microsoft.com/office/powerpoint/2010/main" val="270540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b="1" dirty="0"/>
              <a:t>İşverenin Ücret Ödeme Borcu Nedir?</a:t>
            </a:r>
          </a:p>
          <a:p>
            <a:r>
              <a:rPr lang="tr-TR" dirty="0"/>
              <a:t>İşverenin iş sözleşmesinden doğan temel borcu, ücret ödeme borcudur. İş sözleşmesi ile işveren </a:t>
            </a:r>
            <a:r>
              <a:rPr lang="tr-TR" dirty="0" err="1"/>
              <a:t>işgörme</a:t>
            </a:r>
            <a:r>
              <a:rPr lang="tr-TR" dirty="0"/>
              <a:t> yükümlülüğü altına girmekte olup işverenin </a:t>
            </a:r>
            <a:r>
              <a:rPr lang="tr-TR" dirty="0" err="1"/>
              <a:t>işgörme</a:t>
            </a:r>
            <a:r>
              <a:rPr lang="tr-TR" dirty="0"/>
              <a:t> ediminin karşılığında ücret ödeme borcu doğmaktadır. İş Kanunu madde 32/1 hükmüne göre ücret, işçiye </a:t>
            </a:r>
            <a:r>
              <a:rPr lang="tr-TR" dirty="0" err="1"/>
              <a:t>işgörme</a:t>
            </a:r>
            <a:r>
              <a:rPr lang="tr-TR" dirty="0"/>
              <a:t> karşılığında işveren veya üçüncü kişiler tarafından sağlanan ve para ile ödenen tutardır. Ücret kural olarak işveren tarafından ödenmektedir ancak bu kural bağlayıcı değildir. Yani işçinin yüzde usulü çalışması gibi durumlarda üçüncü kişiler tarafından da ödenmesi mümkündür. Yine geçici iş ilişkisinin bulunduğu durumlarda da ücret geçici işveren tarafından ödenebilmektedir.</a:t>
            </a:r>
          </a:p>
          <a:p>
            <a:endParaRPr lang="tr-TR" dirty="0"/>
          </a:p>
        </p:txBody>
      </p:sp>
    </p:spTree>
    <p:extLst>
      <p:ext uri="{BB962C8B-B14F-4D97-AF65-F5344CB8AC3E}">
        <p14:creationId xmlns:p14="http://schemas.microsoft.com/office/powerpoint/2010/main" val="1902220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Ücret; asıl ücret ve ücret ekleri olmak üzere ikiye ayrılmaktadır. Asıl ücret, işçinin </a:t>
            </a:r>
            <a:r>
              <a:rPr lang="tr-TR" dirty="0" err="1"/>
              <a:t>işgörme</a:t>
            </a:r>
            <a:r>
              <a:rPr lang="tr-TR" dirty="0"/>
              <a:t> ediminin karşılığı olarak aldığı nakit tutardır. Asıl ücrete çıplak ücret, temel ücret de denilmekte olup işçinin prim, ikramiye, sosyal yardım ücretleri asıl ücretin dışında kalmaktadır. Ücret ekleri ise asıl ücret dışında kalan ödemeler olup kanun veyahut sözleşme gereği işçinin hak kazandığı ayni veya nakdi tüm çıkarlarını oluşturmaktadır. İşçinin asıl ücreti ile ücret eklerinin tamamı geniş anlamda ücreti oluşturmakta olup giydirilmiş ücret anlamına gelmektedir. İkramiye, prim, işin sonucunda pay alma, komisyon (aracılık) ücreti ücret ekleri içerisinde yer almaktadır.</a:t>
            </a:r>
          </a:p>
        </p:txBody>
      </p:sp>
    </p:spTree>
    <p:extLst>
      <p:ext uri="{BB962C8B-B14F-4D97-AF65-F5344CB8AC3E}">
        <p14:creationId xmlns:p14="http://schemas.microsoft.com/office/powerpoint/2010/main" val="1983869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b="1" dirty="0"/>
              <a:t>Ücretin Belirlenmesi:</a:t>
            </a:r>
          </a:p>
          <a:p>
            <a:r>
              <a:rPr lang="tr-TR" dirty="0"/>
              <a:t>İş sözleşmesini gerçekleştiren işçi ile işveren, belirlenen asgari ücretin altında kalmamak koşulu ile ücretin miktarını serbestçe belirleyebilmektedir. Ücret iş sözleşmesiyle kararlaştırılabileceği gibi toplu iş sözleşmesi ile de kararlaştırılabilmektedir. Ücret miktarının sözleşmede açıkça belirtilmemiş olması halinde TBK madde 401 hükmü uyarınca işveren işçiye asgari ücretten az olmamak kaydıyla emsal ücret ödemekle yükümlüdür. Bu durumun varlığı halinde işçinin kişisel özellikleri, eğitimi, meslekteki kıdemi, işin niteliği ve hatta örf ve adetler gibi hususlar göz önünde bulundurulmalıdır.  Yargıtay içtihatlarına göre ücretin miktarı ve ekleri konusunda ispat yükü işçide bulunmaktadır.</a:t>
            </a:r>
          </a:p>
        </p:txBody>
      </p:sp>
    </p:spTree>
    <p:extLst>
      <p:ext uri="{BB962C8B-B14F-4D97-AF65-F5344CB8AC3E}">
        <p14:creationId xmlns:p14="http://schemas.microsoft.com/office/powerpoint/2010/main" val="2846728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Ücretin Ödenmesi</a:t>
            </a:r>
          </a:p>
          <a:p>
            <a:r>
              <a:rPr lang="tr-TR" dirty="0"/>
              <a:t>İş hukukunda kural işçiye ödenecek ücretin Türk Lirası ile ödeneceği düzenlenmiş fakat söz konusu durumun aksi kararlaştırılabilir ve yabancı para cinsi üzerinden de ödeme yapılabilir. Ücretin yabancı para olarak kararlaştırılmış olduğu durumlarda ödeme günündeki rayiç bedele göre Türk parası ile ödeme yapılabileceği İş Kanunu madde 32 hükmünde düzenlenmiştir. İşçinin ücreti kural olarak işyerinde veya özel olarak açılmış bir banka hesabına aktarılarak ödenir.</a:t>
            </a:r>
          </a:p>
          <a:p>
            <a:endParaRPr lang="tr-TR" dirty="0"/>
          </a:p>
        </p:txBody>
      </p:sp>
    </p:spTree>
    <p:extLst>
      <p:ext uri="{BB962C8B-B14F-4D97-AF65-F5344CB8AC3E}">
        <p14:creationId xmlns:p14="http://schemas.microsoft.com/office/powerpoint/2010/main" val="2735864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b="1" dirty="0"/>
              <a:t>Ücretin Ödenmemesi</a:t>
            </a:r>
          </a:p>
          <a:p>
            <a:r>
              <a:rPr lang="tr-TR" dirty="0"/>
              <a:t>İş Kanunu madde 34 hükmü ile işçinin ücretinin mücbir bir sebep ile ödenmemesi durumunda işçiye işten kaçınma hakkı tanınmıştır. İşçinin ücret eklerinin de ödenmemesi, asıl ücretin ödenmemesi gibi kendisine işten kaçınma hakkı tanımaktadır.</a:t>
            </a:r>
          </a:p>
          <a:p>
            <a:r>
              <a:rPr lang="tr-TR" dirty="0"/>
              <a:t> İşçinin işten kaçınma hakkını kullanabilmesi için iki şartın varlığı gerekmektedir:</a:t>
            </a:r>
          </a:p>
          <a:p>
            <a:r>
              <a:rPr lang="tr-TR" dirty="0"/>
              <a:t>İşçinin ücreti, ödeme gününden itibaren 20 gün içinde ödenmemiş olmalıdır.</a:t>
            </a:r>
          </a:p>
          <a:p>
            <a:r>
              <a:rPr lang="tr-TR" dirty="0"/>
              <a:t>Ücretin ödenmemesi mücbir bir nedene dayanmamalıdır.</a:t>
            </a:r>
          </a:p>
        </p:txBody>
      </p:sp>
    </p:spTree>
    <p:extLst>
      <p:ext uri="{BB962C8B-B14F-4D97-AF65-F5344CB8AC3E}">
        <p14:creationId xmlns:p14="http://schemas.microsoft.com/office/powerpoint/2010/main" val="305561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a:bodyPr>
          <a:lstStyle/>
          <a:p>
            <a:pPr algn="just"/>
            <a:r>
              <a:rPr lang="tr-TR" b="1" dirty="0" smtClean="0"/>
              <a:t>işverenin </a:t>
            </a:r>
            <a:r>
              <a:rPr lang="tr-TR" b="1" dirty="0"/>
              <a:t>Gözetme Borcu Nedir?</a:t>
            </a:r>
          </a:p>
          <a:p>
            <a:pPr algn="just"/>
            <a:r>
              <a:rPr lang="tr-TR" dirty="0"/>
              <a:t>İşçiyi Gözetme </a:t>
            </a:r>
            <a:r>
              <a:rPr lang="tr-TR" dirty="0" smtClean="0"/>
              <a:t>Borcu, </a:t>
            </a:r>
            <a:r>
              <a:rPr lang="tr-TR" dirty="0"/>
              <a:t>İşverenin bu borcu işçinin sadakat borcunun karşısında yer almaktadır. Yani nasıl ki, işçi iş görme edimini yerine getirirken işverene zarar verecek olan bütün davranışlardan kaçınması gerekiyorsa, işveren de aynı şekilde işçiyi iş görme edimini yerine getirirken uğrayabileceği zararlardan korumak zorundadır. Anayasa’nın 17. maddesinde “yaşama hakkı” güvence altına alınmıştır. Bu Anayasal güvencenin yaşama geçirilmesi için iş ve sosyal güvenlik mevzuatında da işçilerin korunması, işin düzenlenmesi, iş güvenliği, sosyal düzen ve adaletin sağlanması düşüncesi ile birtakım hükümler düzenlenmiştir. </a:t>
            </a:r>
          </a:p>
        </p:txBody>
      </p:sp>
    </p:spTree>
    <p:extLst>
      <p:ext uri="{BB962C8B-B14F-4D97-AF65-F5344CB8AC3E}">
        <p14:creationId xmlns:p14="http://schemas.microsoft.com/office/powerpoint/2010/main" val="95844542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2549</Words>
  <Application>Microsoft Office PowerPoint</Application>
  <PresentationFormat>Geniş ekran</PresentationFormat>
  <Paragraphs>90</Paragraphs>
  <Slides>29</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29</vt:i4>
      </vt:variant>
    </vt:vector>
  </HeadingPairs>
  <TitlesOfParts>
    <vt:vector size="33" baseType="lpstr">
      <vt:lpstr>Arial</vt:lpstr>
      <vt:lpstr>Calibri</vt:lpstr>
      <vt:lpstr>Calibri Light</vt:lpstr>
      <vt:lpstr>Office Teması</vt:lpstr>
      <vt:lpstr>İş hukuku-2b</vt:lpstr>
      <vt:lpstr>İşverenin İş Sözleşmesinden Doğan Borçları Nelerdir? </vt:lpstr>
      <vt:lpstr>PowerPoint Sunusu</vt:lpstr>
      <vt:lpstr>PowerPoint Sunusu</vt:lpstr>
      <vt:lpstr>PowerPoint Sunusu</vt:lpstr>
      <vt:lpstr>PowerPoint Sunusu</vt:lpstr>
      <vt:lpstr>PowerPoint Sunusu</vt:lpstr>
      <vt:lpstr>PowerPoint Sunusu</vt:lpstr>
      <vt:lpstr>PowerPoint Sunusu</vt:lpstr>
      <vt:lpstr>İş Sağlığı ve Güvenliği Tedbirlerini Alma Borcu</vt:lpstr>
      <vt:lpstr>PowerPoint Sunusu</vt:lpstr>
      <vt:lpstr>PowerPoint Sunusu</vt:lpstr>
      <vt:lpstr>İşe uygun eleman çalıştırma</vt:lpstr>
      <vt:lpstr>İşe uygun eleman çalıştırma</vt:lpstr>
      <vt:lpstr>İşe uygun eleman çalıştırma</vt:lpstr>
      <vt:lpstr>İşe uygun eleman çalıştırma</vt:lpstr>
      <vt:lpstr>PowerPoint Sunusu</vt:lpstr>
      <vt:lpstr>İşverenin Diğer Borçları</vt:lpstr>
      <vt:lpstr>İşçinin İş Sözleşmesinden Doğan Borçları Nelerdir?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 hukuku-2</dc:title>
  <dc:creator>Selim</dc:creator>
  <cp:lastModifiedBy>Selim</cp:lastModifiedBy>
  <cp:revision>10</cp:revision>
  <dcterms:created xsi:type="dcterms:W3CDTF">2022-03-09T16:51:41Z</dcterms:created>
  <dcterms:modified xsi:type="dcterms:W3CDTF">2022-03-13T23:43:19Z</dcterms:modified>
</cp:coreProperties>
</file>