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77" r:id="rId11"/>
    <p:sldId id="267" r:id="rId12"/>
    <p:sldId id="268" r:id="rId13"/>
    <p:sldId id="276" r:id="rId14"/>
    <p:sldId id="269" r:id="rId15"/>
    <p:sldId id="270" r:id="rId16"/>
    <p:sldId id="271" r:id="rId17"/>
    <p:sldId id="272" r:id="rId18"/>
    <p:sldId id="273" r:id="rId19"/>
    <p:sldId id="278"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0" autoAdjust="0"/>
    <p:restoredTop sz="94660"/>
  </p:normalViewPr>
  <p:slideViewPr>
    <p:cSldViewPr snapToGrid="0">
      <p:cViewPr varScale="1">
        <p:scale>
          <a:sx n="73" d="100"/>
          <a:sy n="73"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8E6723F-EA90-4FA3-91D7-414FC06A3CE3}"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416541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8E6723F-EA90-4FA3-91D7-414FC06A3CE3}"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252808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8E6723F-EA90-4FA3-91D7-414FC06A3CE3}"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170590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8E6723F-EA90-4FA3-91D7-414FC06A3CE3}"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376269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8E6723F-EA90-4FA3-91D7-414FC06A3CE3}" type="datetimeFigureOut">
              <a:rPr lang="tr-TR" smtClean="0"/>
              <a:t>8.04.2022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122616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8E6723F-EA90-4FA3-91D7-414FC06A3CE3}" type="datetimeFigureOut">
              <a:rPr lang="tr-TR" smtClean="0"/>
              <a:t>8.04.2022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11267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8E6723F-EA90-4FA3-91D7-414FC06A3CE3}" type="datetimeFigureOut">
              <a:rPr lang="tr-TR" smtClean="0"/>
              <a:t>8.04.2022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286227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8E6723F-EA90-4FA3-91D7-414FC06A3CE3}" type="datetimeFigureOut">
              <a:rPr lang="tr-TR" smtClean="0"/>
              <a:t>8.04.2022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18027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8E6723F-EA90-4FA3-91D7-414FC06A3CE3}" type="datetimeFigureOut">
              <a:rPr lang="tr-TR" smtClean="0"/>
              <a:t>8.04.2022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407893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8E6723F-EA90-4FA3-91D7-414FC06A3CE3}" type="datetimeFigureOut">
              <a:rPr lang="tr-TR" smtClean="0"/>
              <a:t>8.04.2022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132716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8E6723F-EA90-4FA3-91D7-414FC06A3CE3}" type="datetimeFigureOut">
              <a:rPr lang="tr-TR" smtClean="0"/>
              <a:t>8.04.2022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E8679FE-3B6B-4CA3-9579-DD0C527ABA43}" type="slidenum">
              <a:rPr lang="tr-TR" smtClean="0"/>
              <a:t>‹#›</a:t>
            </a:fld>
            <a:endParaRPr lang="tr-TR"/>
          </a:p>
        </p:txBody>
      </p:sp>
    </p:spTree>
    <p:extLst>
      <p:ext uri="{BB962C8B-B14F-4D97-AF65-F5344CB8AC3E}">
        <p14:creationId xmlns:p14="http://schemas.microsoft.com/office/powerpoint/2010/main" val="263104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6723F-EA90-4FA3-91D7-414FC06A3CE3}" type="datetimeFigureOut">
              <a:rPr lang="tr-TR" smtClean="0"/>
              <a:t>8.04.2022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679FE-3B6B-4CA3-9579-DD0C527ABA43}" type="slidenum">
              <a:rPr lang="tr-TR" smtClean="0"/>
              <a:t>‹#›</a:t>
            </a:fld>
            <a:endParaRPr lang="tr-TR"/>
          </a:p>
        </p:txBody>
      </p:sp>
    </p:spTree>
    <p:extLst>
      <p:ext uri="{BB962C8B-B14F-4D97-AF65-F5344CB8AC3E}">
        <p14:creationId xmlns:p14="http://schemas.microsoft.com/office/powerpoint/2010/main" val="4123142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İş hukuku</a:t>
            </a:r>
            <a:endParaRPr lang="tr-TR" dirty="0"/>
          </a:p>
        </p:txBody>
      </p:sp>
      <p:sp>
        <p:nvSpPr>
          <p:cNvPr id="3" name="Alt Başlık 2"/>
          <p:cNvSpPr>
            <a:spLocks noGrp="1"/>
          </p:cNvSpPr>
          <p:nvPr>
            <p:ph type="subTitle" idx="1"/>
          </p:nvPr>
        </p:nvSpPr>
        <p:spPr/>
        <p:txBody>
          <a:bodyPr/>
          <a:lstStyle/>
          <a:p>
            <a:r>
              <a:rPr lang="tr-TR" dirty="0" smtClean="0"/>
              <a:t>7. Ünite</a:t>
            </a:r>
          </a:p>
          <a:p>
            <a:r>
              <a:rPr lang="tr-TR" dirty="0" smtClean="0"/>
              <a:t>RİSK GRUBUNDAKİ İŞLERİN KORUNMALARI</a:t>
            </a:r>
            <a:endParaRPr lang="tr-TR" dirty="0"/>
          </a:p>
        </p:txBody>
      </p:sp>
    </p:spTree>
    <p:extLst>
      <p:ext uri="{BB962C8B-B14F-4D97-AF65-F5344CB8AC3E}">
        <p14:creationId xmlns:p14="http://schemas.microsoft.com/office/powerpoint/2010/main" val="688570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165669698"/>
              </p:ext>
            </p:extLst>
          </p:nvPr>
        </p:nvGraphicFramePr>
        <p:xfrm>
          <a:off x="1593670" y="2044478"/>
          <a:ext cx="5116058" cy="3559486"/>
        </p:xfrm>
        <a:graphic>
          <a:graphicData uri="http://schemas.openxmlformats.org/drawingml/2006/table">
            <a:tbl>
              <a:tblPr firstRow="1" firstCol="1" bandRow="1">
                <a:tableStyleId>{5C22544A-7EE6-4342-B048-85BDC9FD1C3A}</a:tableStyleId>
              </a:tblPr>
              <a:tblGrid>
                <a:gridCol w="5116058">
                  <a:extLst>
                    <a:ext uri="{9D8B030D-6E8A-4147-A177-3AD203B41FA5}">
                      <a16:colId xmlns:a16="http://schemas.microsoft.com/office/drawing/2014/main" val="1568206017"/>
                    </a:ext>
                  </a:extLst>
                </a:gridCol>
              </a:tblGrid>
              <a:tr h="254249">
                <a:tc>
                  <a:txBody>
                    <a:bodyPr/>
                    <a:lstStyle/>
                    <a:p>
                      <a:pPr>
                        <a:lnSpc>
                          <a:spcPct val="107000"/>
                        </a:lnSpc>
                        <a:spcAft>
                          <a:spcPts val="0"/>
                        </a:spcAft>
                      </a:pPr>
                      <a:r>
                        <a:rPr lang="tr-TR" sz="1000">
                          <a:effectLst/>
                        </a:rPr>
                        <a:t>Çocuk-Genç</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8983236"/>
                  </a:ext>
                </a:extLst>
              </a:tr>
              <a:tr h="254249">
                <a:tc>
                  <a:txBody>
                    <a:bodyPr/>
                    <a:lstStyle/>
                    <a:p>
                      <a:pPr>
                        <a:lnSpc>
                          <a:spcPct val="107000"/>
                        </a:lnSpc>
                        <a:spcAft>
                          <a:spcPts val="0"/>
                        </a:spcAft>
                      </a:pPr>
                      <a:r>
                        <a:rPr lang="tr-TR" sz="1000">
                          <a:effectLst/>
                        </a:rPr>
                        <a:t>Günlük haftalık çalışma süresi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9366617"/>
                  </a:ext>
                </a:extLst>
              </a:tr>
              <a:tr h="254249">
                <a:tc>
                  <a:txBody>
                    <a:bodyPr/>
                    <a:lstStyle/>
                    <a:p>
                      <a:pPr>
                        <a:lnSpc>
                          <a:spcPct val="107000"/>
                        </a:lnSpc>
                        <a:spcAft>
                          <a:spcPts val="0"/>
                        </a:spcAft>
                      </a:pPr>
                      <a:r>
                        <a:rPr lang="tr-TR" sz="1000">
                          <a:effectLst/>
                        </a:rPr>
                        <a:t>Ara dinlenmeleri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8786293"/>
                  </a:ext>
                </a:extLst>
              </a:tr>
              <a:tr h="762747">
                <a:tc>
                  <a:txBody>
                    <a:bodyPr/>
                    <a:lstStyle/>
                    <a:p>
                      <a:pPr>
                        <a:lnSpc>
                          <a:spcPct val="107000"/>
                        </a:lnSpc>
                        <a:spcAft>
                          <a:spcPts val="0"/>
                        </a:spcAft>
                      </a:pPr>
                      <a:r>
                        <a:rPr lang="tr-TR" sz="1000">
                          <a:effectLst/>
                        </a:rPr>
                        <a:t>Hafta tatili</a:t>
                      </a:r>
                      <a:endParaRPr lang="tr-TR" sz="1100">
                        <a:effectLst/>
                      </a:endParaRPr>
                    </a:p>
                    <a:p>
                      <a:pPr>
                        <a:lnSpc>
                          <a:spcPct val="107000"/>
                        </a:lnSpc>
                        <a:spcAft>
                          <a:spcPts val="0"/>
                        </a:spcAft>
                      </a:pPr>
                      <a:r>
                        <a:rPr lang="tr-TR" sz="1000">
                          <a:effectLst/>
                        </a:rPr>
                        <a:t>Ulusal bayram</a:t>
                      </a:r>
                      <a:endParaRPr lang="tr-TR" sz="1100">
                        <a:effectLst/>
                      </a:endParaRPr>
                    </a:p>
                    <a:p>
                      <a:pPr>
                        <a:lnSpc>
                          <a:spcPct val="107000"/>
                        </a:lnSpc>
                        <a:spcAft>
                          <a:spcPts val="0"/>
                        </a:spcAft>
                      </a:pPr>
                      <a:r>
                        <a:rPr lang="tr-TR" sz="1000">
                          <a:effectLst/>
                        </a:rPr>
                        <a:t>Genel tatil günleri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8644307"/>
                  </a:ext>
                </a:extLst>
              </a:tr>
              <a:tr h="254249">
                <a:tc>
                  <a:txBody>
                    <a:bodyPr/>
                    <a:lstStyle/>
                    <a:p>
                      <a:pPr>
                        <a:lnSpc>
                          <a:spcPct val="107000"/>
                        </a:lnSpc>
                        <a:spcAft>
                          <a:spcPts val="0"/>
                        </a:spcAft>
                      </a:pPr>
                      <a:r>
                        <a:rPr lang="tr-TR" sz="1000">
                          <a:effectLst/>
                        </a:rPr>
                        <a:t>Bazı işlerde çalışmaları yasak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6063412"/>
                  </a:ext>
                </a:extLst>
              </a:tr>
              <a:tr h="254249">
                <a:tc>
                  <a:txBody>
                    <a:bodyPr/>
                    <a:lstStyle/>
                    <a:p>
                      <a:pPr>
                        <a:lnSpc>
                          <a:spcPct val="107000"/>
                        </a:lnSpc>
                        <a:spcAft>
                          <a:spcPts val="0"/>
                        </a:spcAft>
                      </a:pPr>
                      <a:r>
                        <a:rPr lang="tr-TR" sz="1000">
                          <a:effectLst/>
                        </a:rPr>
                        <a:t>Ağır ve tehlikeli işlerde durum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7883171"/>
                  </a:ext>
                </a:extLst>
              </a:tr>
              <a:tr h="254249">
                <a:tc>
                  <a:txBody>
                    <a:bodyPr/>
                    <a:lstStyle/>
                    <a:p>
                      <a:pPr>
                        <a:lnSpc>
                          <a:spcPct val="107000"/>
                        </a:lnSpc>
                        <a:spcAft>
                          <a:spcPts val="0"/>
                        </a:spcAft>
                      </a:pPr>
                      <a:r>
                        <a:rPr lang="tr-TR" sz="1000">
                          <a:effectLst/>
                        </a:rPr>
                        <a:t>Çocuk-Gençleri çalıştıramayacak işverenler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6233179"/>
                  </a:ext>
                </a:extLst>
              </a:tr>
              <a:tr h="254249">
                <a:tc>
                  <a:txBody>
                    <a:bodyPr/>
                    <a:lstStyle/>
                    <a:p>
                      <a:pPr>
                        <a:lnSpc>
                          <a:spcPct val="107000"/>
                        </a:lnSpc>
                        <a:spcAft>
                          <a:spcPts val="0"/>
                        </a:spcAft>
                      </a:pPr>
                      <a:r>
                        <a:rPr lang="tr-TR" sz="1000">
                          <a:effectLst/>
                        </a:rPr>
                        <a:t>Sendikaya üyelikleri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2095091"/>
                  </a:ext>
                </a:extLst>
              </a:tr>
              <a:tr h="254249">
                <a:tc>
                  <a:txBody>
                    <a:bodyPr/>
                    <a:lstStyle/>
                    <a:p>
                      <a:pPr>
                        <a:lnSpc>
                          <a:spcPct val="107000"/>
                        </a:lnSpc>
                        <a:spcAft>
                          <a:spcPts val="0"/>
                        </a:spcAft>
                      </a:pPr>
                      <a:r>
                        <a:rPr lang="tr-TR" sz="1000">
                          <a:effectLst/>
                        </a:rPr>
                        <a:t>Sigortalılık durumları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8639383"/>
                  </a:ext>
                </a:extLst>
              </a:tr>
              <a:tr h="254249">
                <a:tc>
                  <a:txBody>
                    <a:bodyPr/>
                    <a:lstStyle/>
                    <a:p>
                      <a:pPr>
                        <a:lnSpc>
                          <a:spcPct val="107000"/>
                        </a:lnSpc>
                        <a:spcAft>
                          <a:spcPts val="0"/>
                        </a:spcAft>
                      </a:pPr>
                      <a:r>
                        <a:rPr lang="tr-TR" sz="1000">
                          <a:effectLst/>
                        </a:rPr>
                        <a:t>Çocukların Çalıştırabilecekleri işler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851112"/>
                  </a:ext>
                </a:extLst>
              </a:tr>
              <a:tr h="254249">
                <a:tc>
                  <a:txBody>
                    <a:bodyPr/>
                    <a:lstStyle/>
                    <a:p>
                      <a:pPr>
                        <a:lnSpc>
                          <a:spcPct val="107000"/>
                        </a:lnSpc>
                        <a:spcAft>
                          <a:spcPts val="0"/>
                        </a:spcAft>
                      </a:pPr>
                      <a:r>
                        <a:rPr lang="tr-TR" sz="1000">
                          <a:effectLst/>
                        </a:rPr>
                        <a:t>Gençlerin Çalıştırabilecekleri işler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891757"/>
                  </a:ext>
                </a:extLst>
              </a:tr>
              <a:tr h="254249">
                <a:tc>
                  <a:txBody>
                    <a:bodyPr/>
                    <a:lstStyle/>
                    <a:p>
                      <a:pPr>
                        <a:lnSpc>
                          <a:spcPct val="107000"/>
                        </a:lnSpc>
                        <a:spcAft>
                          <a:spcPts val="0"/>
                        </a:spcAft>
                      </a:pPr>
                      <a:r>
                        <a:rPr lang="tr-TR" sz="1000" dirty="0">
                          <a:effectLst/>
                        </a:rPr>
                        <a:t>Gece çalışmaları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0725619"/>
                  </a:ext>
                </a:extLst>
              </a:tr>
            </a:tbl>
          </a:graphicData>
        </a:graphic>
      </p:graphicFrame>
    </p:spTree>
    <p:extLst>
      <p:ext uri="{BB962C8B-B14F-4D97-AF65-F5344CB8AC3E}">
        <p14:creationId xmlns:p14="http://schemas.microsoft.com/office/powerpoint/2010/main" val="350185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KADIN İŞÇİLERİN KORUNMASI</a:t>
            </a:r>
            <a:endParaRPr lang="tr-TR" dirty="0"/>
          </a:p>
        </p:txBody>
      </p:sp>
      <p:sp>
        <p:nvSpPr>
          <p:cNvPr id="3" name="İçerik Yer Tutucusu 2"/>
          <p:cNvSpPr>
            <a:spLocks noGrp="1"/>
          </p:cNvSpPr>
          <p:nvPr>
            <p:ph idx="1"/>
          </p:nvPr>
        </p:nvSpPr>
        <p:spPr/>
        <p:txBody>
          <a:bodyPr/>
          <a:lstStyle/>
          <a:p>
            <a:r>
              <a:rPr lang="tr-TR" dirty="0" smtClean="0"/>
              <a:t>1-EMZİRME İZNİ</a:t>
            </a:r>
          </a:p>
          <a:p>
            <a:r>
              <a:rPr lang="tr-TR" dirty="0" smtClean="0"/>
              <a:t>2-HAMİLELİK İZNİ</a:t>
            </a:r>
          </a:p>
          <a:p>
            <a:r>
              <a:rPr lang="tr-TR" dirty="0" smtClean="0"/>
              <a:t>3-DOĞUM İZNİ</a:t>
            </a:r>
            <a:endParaRPr lang="tr-TR" dirty="0"/>
          </a:p>
        </p:txBody>
      </p:sp>
    </p:spTree>
    <p:extLst>
      <p:ext uri="{BB962C8B-B14F-4D97-AF65-F5344CB8AC3E}">
        <p14:creationId xmlns:p14="http://schemas.microsoft.com/office/powerpoint/2010/main" val="12955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4-KIZ ÇOCUKLARINA YETİM AYLIĞI</a:t>
            </a:r>
          </a:p>
          <a:p>
            <a:r>
              <a:rPr lang="tr-TR" dirty="0" smtClean="0"/>
              <a:t>5-CEYİZ PARASI</a:t>
            </a:r>
          </a:p>
          <a:p>
            <a:r>
              <a:rPr lang="tr-TR" dirty="0" smtClean="0"/>
              <a:t>6-BOŞANAN KADINA TEKRARDAN YETİM AYLIĞI</a:t>
            </a:r>
            <a:endParaRPr lang="tr-TR" dirty="0"/>
          </a:p>
        </p:txBody>
      </p:sp>
    </p:spTree>
    <p:extLst>
      <p:ext uri="{BB962C8B-B14F-4D97-AF65-F5344CB8AC3E}">
        <p14:creationId xmlns:p14="http://schemas.microsoft.com/office/powerpoint/2010/main" val="19559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7-YERALTI VE SU ALTI İŞLERİNDE ÇALIŞTIRILMALARI YASAK</a:t>
            </a:r>
          </a:p>
          <a:p>
            <a:r>
              <a:rPr lang="tr-TR" dirty="0" smtClean="0"/>
              <a:t>8-AĞIR VE TEHLİKELİ İŞLERİN 80 NINDA ÇALIŞTIRILMALARI YASAKGEÇE VARDİYASINDA7,5 SAATTEN FAZLA ÇALIŞTIRILMALARI YASAK</a:t>
            </a:r>
          </a:p>
          <a:p>
            <a:r>
              <a:rPr lang="tr-TR" dirty="0" smtClean="0"/>
              <a:t>9-KARI KOCANIN AYNI VARDİYADA ÇALIŞMA İSTEĞİ</a:t>
            </a:r>
            <a:endParaRPr lang="tr-TR" dirty="0"/>
          </a:p>
        </p:txBody>
      </p:sp>
    </p:spTree>
    <p:extLst>
      <p:ext uri="{BB962C8B-B14F-4D97-AF65-F5344CB8AC3E}">
        <p14:creationId xmlns:p14="http://schemas.microsoft.com/office/powerpoint/2010/main" val="8291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10-EMZİRME ODASI</a:t>
            </a:r>
          </a:p>
          <a:p>
            <a:r>
              <a:rPr lang="tr-TR" dirty="0" smtClean="0"/>
              <a:t>11-KREŞ</a:t>
            </a:r>
            <a:endParaRPr lang="tr-TR" dirty="0"/>
          </a:p>
        </p:txBody>
      </p:sp>
    </p:spTree>
    <p:extLst>
      <p:ext uri="{BB962C8B-B14F-4D97-AF65-F5344CB8AC3E}">
        <p14:creationId xmlns:p14="http://schemas.microsoft.com/office/powerpoint/2010/main" val="135608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12-ENGELLİ BAKIMA MUHTAÇ ÇOCUĞU OLAN KADIN ÇALIŞANLARA ERKEN EMEKLİLİK</a:t>
            </a:r>
          </a:p>
          <a:p>
            <a:r>
              <a:rPr lang="tr-TR" dirty="0" smtClean="0"/>
              <a:t>13-ERKEKLERE GÖRE EMEKLİLİK YAŞI 2 YAŞ ERKEN</a:t>
            </a:r>
            <a:endParaRPr lang="tr-TR" dirty="0"/>
          </a:p>
        </p:txBody>
      </p:sp>
    </p:spTree>
    <p:extLst>
      <p:ext uri="{BB962C8B-B14F-4D97-AF65-F5344CB8AC3E}">
        <p14:creationId xmlns:p14="http://schemas.microsoft.com/office/powerpoint/2010/main" val="38269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14-ÜÇ ÇOCUK İÇİN DOĞUM BORÇLANMASI</a:t>
            </a:r>
          </a:p>
          <a:p>
            <a:r>
              <a:rPr lang="tr-TR" dirty="0" smtClean="0"/>
              <a:t>15-YARIM GÜN ÇALIŞMA İSTEĞİ</a:t>
            </a:r>
          </a:p>
          <a:p>
            <a:r>
              <a:rPr lang="tr-TR" dirty="0" smtClean="0"/>
              <a:t>16-KISMI ZAMANLI ÇALIŞMA İSTEĞİ</a:t>
            </a:r>
            <a:endParaRPr lang="tr-TR" dirty="0"/>
          </a:p>
        </p:txBody>
      </p:sp>
    </p:spTree>
    <p:extLst>
      <p:ext uri="{BB962C8B-B14F-4D97-AF65-F5344CB8AC3E}">
        <p14:creationId xmlns:p14="http://schemas.microsoft.com/office/powerpoint/2010/main" val="168480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17-BAZI İŞLERDE ÇALIŞTIRILMALARI İÇİN VESİKA ALMALARI</a:t>
            </a:r>
          </a:p>
          <a:p>
            <a:r>
              <a:rPr lang="tr-TR" dirty="0" smtClean="0"/>
              <a:t>18-EVLENDİKLERİNDE İŞTEN AYRILMALARDA KIDEM TAZMİNATI HAKKI</a:t>
            </a:r>
          </a:p>
          <a:p>
            <a:r>
              <a:rPr lang="tr-TR" dirty="0" smtClean="0"/>
              <a:t>19-EŞİT İŞE EŞİT ÜCRET HAKLARI</a:t>
            </a:r>
            <a:endParaRPr lang="tr-TR" dirty="0"/>
          </a:p>
        </p:txBody>
      </p:sp>
    </p:spTree>
    <p:extLst>
      <p:ext uri="{BB962C8B-B14F-4D97-AF65-F5344CB8AC3E}">
        <p14:creationId xmlns:p14="http://schemas.microsoft.com/office/powerpoint/2010/main" val="109761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20-ÜCRETSİZ İZİN HAKKI</a:t>
            </a:r>
          </a:p>
          <a:p>
            <a:r>
              <a:rPr lang="tr-TR" dirty="0" smtClean="0"/>
              <a:t>21-Gebe ve anne işçilerin feshe karşı korunması</a:t>
            </a:r>
          </a:p>
          <a:p>
            <a:r>
              <a:rPr lang="tr-TR" dirty="0" smtClean="0"/>
              <a:t>22-Cinsel tacizde Haklı nedenle derhal fesih hakkına sahip olma</a:t>
            </a:r>
          </a:p>
          <a:p>
            <a:r>
              <a:rPr lang="tr-TR" dirty="0" smtClean="0"/>
              <a:t>23-SÜT PARASI</a:t>
            </a:r>
            <a:endParaRPr lang="tr-TR" dirty="0"/>
          </a:p>
        </p:txBody>
      </p:sp>
    </p:spTree>
    <p:extLst>
      <p:ext uri="{BB962C8B-B14F-4D97-AF65-F5344CB8AC3E}">
        <p14:creationId xmlns:p14="http://schemas.microsoft.com/office/powerpoint/2010/main" val="423203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327206"/>
          </a:xfrm>
        </p:spPr>
        <p:txBody>
          <a:bodyPr>
            <a:noAutofit/>
          </a:bodyPr>
          <a:lstStyle/>
          <a:p>
            <a:endParaRPr lang="tr-TR" sz="2400" dirty="0">
              <a:latin typeface="Arial Black" panose="020B0A04020102020204" pitchFamily="34" charset="0"/>
            </a:endParaRP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601124504"/>
              </p:ext>
            </p:extLst>
          </p:nvPr>
        </p:nvGraphicFramePr>
        <p:xfrm>
          <a:off x="1541417" y="966650"/>
          <a:ext cx="8477794" cy="5891352"/>
        </p:xfrm>
        <a:graphic>
          <a:graphicData uri="http://schemas.openxmlformats.org/drawingml/2006/table">
            <a:tbl>
              <a:tblPr firstRow="1" firstCol="1" bandRow="1">
                <a:tableStyleId>{5C22544A-7EE6-4342-B048-85BDC9FD1C3A}</a:tableStyleId>
              </a:tblPr>
              <a:tblGrid>
                <a:gridCol w="8477794">
                  <a:extLst>
                    <a:ext uri="{9D8B030D-6E8A-4147-A177-3AD203B41FA5}">
                      <a16:colId xmlns:a16="http://schemas.microsoft.com/office/drawing/2014/main" val="3905461326"/>
                    </a:ext>
                  </a:extLst>
                </a:gridCol>
              </a:tblGrid>
              <a:tr h="154256">
                <a:tc>
                  <a:txBody>
                    <a:bodyPr/>
                    <a:lstStyle/>
                    <a:p>
                      <a:pPr>
                        <a:lnSpc>
                          <a:spcPct val="107000"/>
                        </a:lnSpc>
                        <a:spcAft>
                          <a:spcPts val="0"/>
                        </a:spcAft>
                      </a:pPr>
                      <a:r>
                        <a:rPr lang="tr-TR" sz="700">
                          <a:effectLst/>
                        </a:rPr>
                        <a:t>Muayene izni</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679149815"/>
                  </a:ext>
                </a:extLst>
              </a:tr>
              <a:tr h="308512">
                <a:tc>
                  <a:txBody>
                    <a:bodyPr/>
                    <a:lstStyle/>
                    <a:p>
                      <a:pPr>
                        <a:lnSpc>
                          <a:spcPct val="107000"/>
                        </a:lnSpc>
                        <a:spcAft>
                          <a:spcPts val="0"/>
                        </a:spcAft>
                      </a:pPr>
                      <a:r>
                        <a:rPr lang="tr-TR" sz="700" dirty="0">
                          <a:effectLst/>
                        </a:rPr>
                        <a:t>Hamilelik </a:t>
                      </a:r>
                      <a:endParaRPr lang="tr-TR" sz="800" dirty="0">
                        <a:effectLst/>
                      </a:endParaRPr>
                    </a:p>
                    <a:p>
                      <a:pPr>
                        <a:lnSpc>
                          <a:spcPct val="107000"/>
                        </a:lnSpc>
                        <a:spcAft>
                          <a:spcPts val="0"/>
                        </a:spcAft>
                      </a:pPr>
                      <a:r>
                        <a:rPr lang="tr-TR" sz="700" dirty="0">
                          <a:effectLst/>
                        </a:rPr>
                        <a:t>Doğum izni</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2195454946"/>
                  </a:ext>
                </a:extLst>
              </a:tr>
              <a:tr h="455338">
                <a:tc>
                  <a:txBody>
                    <a:bodyPr/>
                    <a:lstStyle/>
                    <a:p>
                      <a:pPr>
                        <a:lnSpc>
                          <a:spcPct val="107000"/>
                        </a:lnSpc>
                        <a:spcAft>
                          <a:spcPts val="0"/>
                        </a:spcAft>
                      </a:pPr>
                      <a:r>
                        <a:rPr lang="tr-TR" sz="700">
                          <a:effectLst/>
                        </a:rPr>
                        <a:t>Emzirme izni</a:t>
                      </a:r>
                      <a:endParaRPr lang="tr-TR" sz="800">
                        <a:effectLst/>
                      </a:endParaRPr>
                    </a:p>
                    <a:p>
                      <a:pPr>
                        <a:lnSpc>
                          <a:spcPct val="107000"/>
                        </a:lnSpc>
                        <a:spcAft>
                          <a:spcPts val="0"/>
                        </a:spcAft>
                      </a:pPr>
                      <a:r>
                        <a:rPr lang="tr-TR" sz="700">
                          <a:effectLst/>
                        </a:rPr>
                        <a:t>Ücretsiz izin hakkı</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299582957"/>
                  </a:ext>
                </a:extLst>
              </a:tr>
              <a:tr h="607118">
                <a:tc>
                  <a:txBody>
                    <a:bodyPr/>
                    <a:lstStyle/>
                    <a:p>
                      <a:pPr>
                        <a:lnSpc>
                          <a:spcPct val="107000"/>
                        </a:lnSpc>
                        <a:spcAft>
                          <a:spcPts val="0"/>
                        </a:spcAft>
                      </a:pPr>
                      <a:r>
                        <a:rPr lang="tr-TR" sz="700">
                          <a:effectLst/>
                        </a:rPr>
                        <a:t>Yarım gün çalışma hakkı</a:t>
                      </a:r>
                      <a:endParaRPr lang="tr-TR" sz="800">
                        <a:effectLst/>
                      </a:endParaRPr>
                    </a:p>
                    <a:p>
                      <a:pPr>
                        <a:lnSpc>
                          <a:spcPct val="107000"/>
                        </a:lnSpc>
                        <a:spcAft>
                          <a:spcPts val="0"/>
                        </a:spcAft>
                      </a:pPr>
                      <a:r>
                        <a:rPr lang="tr-TR" sz="700">
                          <a:effectLst/>
                        </a:rPr>
                        <a:t>Part time çalışma hakkı</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3973148318"/>
                  </a:ext>
                </a:extLst>
              </a:tr>
              <a:tr h="303559">
                <a:tc>
                  <a:txBody>
                    <a:bodyPr/>
                    <a:lstStyle/>
                    <a:p>
                      <a:pPr>
                        <a:lnSpc>
                          <a:spcPct val="107000"/>
                        </a:lnSpc>
                        <a:spcAft>
                          <a:spcPts val="0"/>
                        </a:spcAft>
                      </a:pPr>
                      <a:r>
                        <a:rPr lang="tr-TR" sz="700">
                          <a:effectLst/>
                        </a:rPr>
                        <a:t>Engelli çocuğu olanlar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3143006845"/>
                  </a:ext>
                </a:extLst>
              </a:tr>
              <a:tr h="239372">
                <a:tc>
                  <a:txBody>
                    <a:bodyPr/>
                    <a:lstStyle/>
                    <a:p>
                      <a:pPr>
                        <a:lnSpc>
                          <a:spcPct val="107000"/>
                        </a:lnSpc>
                        <a:spcAft>
                          <a:spcPts val="0"/>
                        </a:spcAft>
                      </a:pPr>
                      <a:r>
                        <a:rPr lang="tr-TR" sz="700">
                          <a:effectLst/>
                        </a:rPr>
                        <a:t>Dul aylığı</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1966984870"/>
                  </a:ext>
                </a:extLst>
              </a:tr>
              <a:tr h="303559">
                <a:tc>
                  <a:txBody>
                    <a:bodyPr/>
                    <a:lstStyle/>
                    <a:p>
                      <a:pPr>
                        <a:lnSpc>
                          <a:spcPct val="107000"/>
                        </a:lnSpc>
                        <a:spcAft>
                          <a:spcPts val="0"/>
                        </a:spcAft>
                      </a:pPr>
                      <a:r>
                        <a:rPr lang="tr-TR" sz="700">
                          <a:effectLst/>
                        </a:rPr>
                        <a:t>Yetim aylığı-bekarken-dulken</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663420597"/>
                  </a:ext>
                </a:extLst>
              </a:tr>
              <a:tr h="239372">
                <a:tc>
                  <a:txBody>
                    <a:bodyPr/>
                    <a:lstStyle/>
                    <a:p>
                      <a:pPr>
                        <a:lnSpc>
                          <a:spcPct val="107000"/>
                        </a:lnSpc>
                        <a:spcAft>
                          <a:spcPts val="0"/>
                        </a:spcAft>
                      </a:pPr>
                      <a:r>
                        <a:rPr lang="tr-TR" sz="700">
                          <a:effectLst/>
                        </a:rPr>
                        <a:t>Çeyiz yardımı</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549434500"/>
                  </a:ext>
                </a:extLst>
              </a:tr>
              <a:tr h="319162">
                <a:tc>
                  <a:txBody>
                    <a:bodyPr/>
                    <a:lstStyle/>
                    <a:p>
                      <a:pPr>
                        <a:lnSpc>
                          <a:spcPct val="107000"/>
                        </a:lnSpc>
                        <a:spcAft>
                          <a:spcPts val="0"/>
                        </a:spcAft>
                      </a:pPr>
                      <a:r>
                        <a:rPr lang="tr-TR" sz="700">
                          <a:effectLst/>
                        </a:rPr>
                        <a:t>Gece vardiyasında</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1809552378"/>
                  </a:ext>
                </a:extLst>
              </a:tr>
              <a:tr h="319162">
                <a:tc>
                  <a:txBody>
                    <a:bodyPr/>
                    <a:lstStyle/>
                    <a:p>
                      <a:pPr>
                        <a:lnSpc>
                          <a:spcPct val="107000"/>
                        </a:lnSpc>
                        <a:spcAft>
                          <a:spcPts val="0"/>
                        </a:spcAft>
                      </a:pPr>
                      <a:r>
                        <a:rPr lang="tr-TR" sz="700">
                          <a:effectLst/>
                        </a:rPr>
                        <a:t>Bazı işlerde yasak</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750820103"/>
                  </a:ext>
                </a:extLst>
              </a:tr>
              <a:tr h="407818">
                <a:tc>
                  <a:txBody>
                    <a:bodyPr/>
                    <a:lstStyle/>
                    <a:p>
                      <a:pPr>
                        <a:lnSpc>
                          <a:spcPct val="107000"/>
                        </a:lnSpc>
                        <a:spcAft>
                          <a:spcPts val="0"/>
                        </a:spcAft>
                      </a:pPr>
                      <a:r>
                        <a:rPr lang="tr-TR" sz="700">
                          <a:effectLst/>
                        </a:rPr>
                        <a:t>Ağır ve tehlikeli işlerde durum</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1312852177"/>
                  </a:ext>
                </a:extLst>
              </a:tr>
              <a:tr h="407818">
                <a:tc>
                  <a:txBody>
                    <a:bodyPr/>
                    <a:lstStyle/>
                    <a:p>
                      <a:pPr>
                        <a:lnSpc>
                          <a:spcPct val="107000"/>
                        </a:lnSpc>
                        <a:spcAft>
                          <a:spcPts val="0"/>
                        </a:spcAft>
                      </a:pPr>
                      <a:r>
                        <a:rPr lang="tr-TR" sz="700">
                          <a:effectLst/>
                        </a:rPr>
                        <a:t>Feshe karşı korunmaları</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2087119345"/>
                  </a:ext>
                </a:extLst>
              </a:tr>
              <a:tr h="455338">
                <a:tc>
                  <a:txBody>
                    <a:bodyPr/>
                    <a:lstStyle/>
                    <a:p>
                      <a:pPr>
                        <a:lnSpc>
                          <a:spcPct val="107000"/>
                        </a:lnSpc>
                        <a:spcAft>
                          <a:spcPts val="0"/>
                        </a:spcAft>
                      </a:pPr>
                      <a:r>
                        <a:rPr lang="tr-TR" sz="700">
                          <a:effectLst/>
                        </a:rPr>
                        <a:t>Aynı vardiyada çalışma durumu karı-kocanın</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2868342688"/>
                  </a:ext>
                </a:extLst>
              </a:tr>
              <a:tr h="303559">
                <a:tc>
                  <a:txBody>
                    <a:bodyPr/>
                    <a:lstStyle/>
                    <a:p>
                      <a:pPr>
                        <a:lnSpc>
                          <a:spcPct val="107000"/>
                        </a:lnSpc>
                        <a:spcAft>
                          <a:spcPts val="0"/>
                        </a:spcAft>
                      </a:pPr>
                      <a:r>
                        <a:rPr lang="tr-TR" sz="700">
                          <a:effectLst/>
                        </a:rPr>
                        <a:t>Emzirme odası-kreş</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2288985639"/>
                  </a:ext>
                </a:extLst>
              </a:tr>
              <a:tr h="455338">
                <a:tc>
                  <a:txBody>
                    <a:bodyPr/>
                    <a:lstStyle/>
                    <a:p>
                      <a:pPr>
                        <a:lnSpc>
                          <a:spcPct val="107000"/>
                        </a:lnSpc>
                        <a:spcAft>
                          <a:spcPts val="0"/>
                        </a:spcAft>
                      </a:pPr>
                      <a:r>
                        <a:rPr lang="tr-TR" sz="700">
                          <a:effectLst/>
                        </a:rPr>
                        <a:t>Umumi kadınlara ilişkin düzenlemeler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99538850"/>
                  </a:ext>
                </a:extLst>
              </a:tr>
              <a:tr h="303559">
                <a:tc>
                  <a:txBody>
                    <a:bodyPr/>
                    <a:lstStyle/>
                    <a:p>
                      <a:pPr>
                        <a:lnSpc>
                          <a:spcPct val="107000"/>
                        </a:lnSpc>
                        <a:spcAft>
                          <a:spcPts val="0"/>
                        </a:spcAft>
                      </a:pPr>
                      <a:r>
                        <a:rPr lang="tr-TR" sz="700">
                          <a:effectLst/>
                        </a:rPr>
                        <a:t>Evlenmelerinde haklı fesih</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1729516538"/>
                  </a:ext>
                </a:extLst>
              </a:tr>
              <a:tr h="154256">
                <a:tc>
                  <a:txBody>
                    <a:bodyPr/>
                    <a:lstStyle/>
                    <a:p>
                      <a:pPr>
                        <a:lnSpc>
                          <a:spcPct val="107000"/>
                        </a:lnSpc>
                        <a:spcAft>
                          <a:spcPts val="0"/>
                        </a:spcAft>
                      </a:pPr>
                      <a:r>
                        <a:rPr lang="tr-TR" sz="700">
                          <a:effectLst/>
                        </a:rPr>
                        <a:t>Eşitlik </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2419711320"/>
                  </a:ext>
                </a:extLst>
              </a:tr>
              <a:tr h="154256">
                <a:tc>
                  <a:txBody>
                    <a:bodyPr/>
                    <a:lstStyle/>
                    <a:p>
                      <a:pPr>
                        <a:lnSpc>
                          <a:spcPct val="107000"/>
                        </a:lnSpc>
                        <a:spcAft>
                          <a:spcPts val="0"/>
                        </a:spcAft>
                      </a:pPr>
                      <a:r>
                        <a:rPr lang="tr-TR" sz="700" dirty="0">
                          <a:effectLst/>
                        </a:rPr>
                        <a:t>Süt parası</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246" marR="47246" marT="0" marB="0"/>
                </a:tc>
                <a:extLst>
                  <a:ext uri="{0D108BD9-81ED-4DB2-BD59-A6C34878D82A}">
                    <a16:rowId xmlns:a16="http://schemas.microsoft.com/office/drawing/2014/main" val="2419219567"/>
                  </a:ext>
                </a:extLst>
              </a:tr>
            </a:tbl>
          </a:graphicData>
        </a:graphic>
      </p:graphicFrame>
    </p:spTree>
    <p:extLst>
      <p:ext uri="{BB962C8B-B14F-4D97-AF65-F5344CB8AC3E}">
        <p14:creationId xmlns:p14="http://schemas.microsoft.com/office/powerpoint/2010/main" val="173023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Genç işçi : 15 yaşını </a:t>
            </a:r>
            <a:r>
              <a:rPr lang="tr-TR" dirty="0" err="1" smtClean="0"/>
              <a:t>tamamlamış,ancak</a:t>
            </a:r>
            <a:r>
              <a:rPr lang="tr-TR" dirty="0" smtClean="0"/>
              <a:t> 18 yaşını tamamlamamış kişiyi,</a:t>
            </a:r>
          </a:p>
          <a:p>
            <a:r>
              <a:rPr lang="tr-TR" dirty="0" smtClean="0"/>
              <a:t>Çocuk işçi : 14 yaşını bitirmiş, 15 yaşını doldurmamış ve ilköğretimini tamamlamış kişiyi,</a:t>
            </a:r>
          </a:p>
          <a:p>
            <a:r>
              <a:rPr lang="tr-TR" dirty="0" smtClean="0"/>
              <a:t>Hafif iş : Yapısı ve niteliği itibariyle ve yerine </a:t>
            </a:r>
            <a:r>
              <a:rPr lang="tr-TR" dirty="0" err="1" smtClean="0"/>
              <a:t>getirilmesisırasındaki</a:t>
            </a:r>
            <a:r>
              <a:rPr lang="tr-TR" dirty="0" smtClean="0"/>
              <a:t> özel koşullara göre;</a:t>
            </a:r>
          </a:p>
          <a:p>
            <a:r>
              <a:rPr lang="tr-TR" dirty="0" smtClean="0"/>
              <a:t>a) Çocukların gelişmelerine veya sağlık ve güvenliklerine </a:t>
            </a:r>
            <a:r>
              <a:rPr lang="tr-TR" dirty="0" err="1" smtClean="0"/>
              <a:t>zararlıetki</a:t>
            </a:r>
            <a:r>
              <a:rPr lang="tr-TR" dirty="0" smtClean="0"/>
              <a:t> ihtimali olmayan,</a:t>
            </a:r>
          </a:p>
          <a:p>
            <a:r>
              <a:rPr lang="tr-TR" dirty="0" smtClean="0"/>
              <a:t>b) Okula devamını, mesleki eğitimini veya yetkili merciler tarafından onaylanmış eğitim programına katılımını ve bu tür faaliyetlerden</a:t>
            </a:r>
          </a:p>
          <a:p>
            <a:r>
              <a:rPr lang="tr-TR" dirty="0" err="1" smtClean="0"/>
              <a:t>yararlanmasınıengellemeyen</a:t>
            </a:r>
            <a:r>
              <a:rPr lang="tr-TR" dirty="0" smtClean="0"/>
              <a:t> işleri,</a:t>
            </a:r>
          </a:p>
          <a:p>
            <a:endParaRPr lang="tr-TR" dirty="0"/>
          </a:p>
        </p:txBody>
      </p:sp>
    </p:spTree>
    <p:extLst>
      <p:ext uri="{BB962C8B-B14F-4D97-AF65-F5344CB8AC3E}">
        <p14:creationId xmlns:p14="http://schemas.microsoft.com/office/powerpoint/2010/main" val="258646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smtClean="0"/>
              <a:t>Çalışma Süreleri ve Ara Dinlenme Süreleri</a:t>
            </a:r>
          </a:p>
          <a:p>
            <a:r>
              <a:rPr lang="tr-TR" dirty="0" smtClean="0"/>
              <a:t>Madde 6 —Temel eğitimini tamamlamış ve okula gitmeyen çocukların çalışma saatleri günde yedi ve haftada </a:t>
            </a:r>
            <a:r>
              <a:rPr lang="tr-TR" dirty="0" err="1" smtClean="0"/>
              <a:t>otuzbeş</a:t>
            </a:r>
            <a:r>
              <a:rPr lang="tr-TR" dirty="0" smtClean="0"/>
              <a:t> saatten fazla olamaz.</a:t>
            </a:r>
          </a:p>
          <a:p>
            <a:r>
              <a:rPr lang="tr-TR" dirty="0" smtClean="0"/>
              <a:t>Ancak, 15 yaşını tamamlamış çocuklar için bu süre günde sekiz ve haftada kırk saate kadar arttırılabilir.</a:t>
            </a:r>
          </a:p>
          <a:p>
            <a:r>
              <a:rPr lang="tr-TR" dirty="0" smtClean="0"/>
              <a:t>Çocuk ve genç işçilerin günlük çalışma süreleri, </a:t>
            </a:r>
            <a:r>
              <a:rPr lang="tr-TR" dirty="0" err="1" smtClean="0"/>
              <a:t>yirmidört</a:t>
            </a:r>
            <a:r>
              <a:rPr lang="tr-TR" dirty="0" smtClean="0"/>
              <a:t> saatlik zaman diliminde, kesintisiz </a:t>
            </a:r>
            <a:r>
              <a:rPr lang="tr-TR" dirty="0" err="1" smtClean="0"/>
              <a:t>ondört</a:t>
            </a:r>
            <a:r>
              <a:rPr lang="tr-TR" dirty="0" smtClean="0"/>
              <a:t> saat dinlenme süresi dikkate alınarak</a:t>
            </a:r>
          </a:p>
          <a:p>
            <a:r>
              <a:rPr lang="tr-TR" dirty="0" smtClean="0"/>
              <a:t>uygulanır.</a:t>
            </a:r>
          </a:p>
          <a:p>
            <a:r>
              <a:rPr lang="tr-TR" dirty="0" smtClean="0"/>
              <a:t>Okula devam eden çocukların eğitim </a:t>
            </a:r>
            <a:r>
              <a:rPr lang="tr-TR" dirty="0" err="1" smtClean="0"/>
              <a:t>dönemindekiçalışma</a:t>
            </a:r>
            <a:r>
              <a:rPr lang="tr-TR" dirty="0" smtClean="0"/>
              <a:t> </a:t>
            </a:r>
            <a:r>
              <a:rPr lang="tr-TR" dirty="0" err="1" smtClean="0"/>
              <a:t>süreleri,eğitim</a:t>
            </a:r>
            <a:r>
              <a:rPr lang="tr-TR" dirty="0" smtClean="0"/>
              <a:t> saatleri dışında olmak </a:t>
            </a:r>
            <a:r>
              <a:rPr lang="tr-TR" dirty="0" err="1" smtClean="0"/>
              <a:t>üzere,en</a:t>
            </a:r>
            <a:r>
              <a:rPr lang="tr-TR" dirty="0" smtClean="0"/>
              <a:t> fazla günde </a:t>
            </a:r>
            <a:r>
              <a:rPr lang="tr-TR" dirty="0" err="1" smtClean="0"/>
              <a:t>ikisaat</a:t>
            </a:r>
            <a:r>
              <a:rPr lang="tr-TR" dirty="0" smtClean="0"/>
              <a:t> ve haftada on saat</a:t>
            </a:r>
          </a:p>
          <a:p>
            <a:r>
              <a:rPr lang="tr-TR" dirty="0" smtClean="0"/>
              <a:t>olabilir. Okulun kapalı olduğu dönemlerde çalışma süreleri birinci fıkrada belirtilen çalışma </a:t>
            </a:r>
            <a:r>
              <a:rPr lang="tr-TR" dirty="0" err="1" smtClean="0"/>
              <a:t>süreleriniaşamaz</a:t>
            </a:r>
            <a:r>
              <a:rPr lang="tr-TR" dirty="0" smtClean="0"/>
              <a:t>.</a:t>
            </a:r>
          </a:p>
          <a:p>
            <a:r>
              <a:rPr lang="tr-TR" dirty="0" smtClean="0"/>
              <a:t>İki saatten fazla dört saatten az süren işlerde otuz dakika, dört saatten yedi buçuk saate kadar olan işlerde çalışma süresinin ortasında bir saat</a:t>
            </a:r>
          </a:p>
          <a:p>
            <a:r>
              <a:rPr lang="tr-TR" dirty="0" smtClean="0"/>
              <a:t>olmak üzere ara dinlenmesi </a:t>
            </a:r>
            <a:r>
              <a:rPr lang="tr-TR" dirty="0" err="1" smtClean="0"/>
              <a:t>verilmesizorunludur</a:t>
            </a:r>
            <a:r>
              <a:rPr lang="tr-TR" dirty="0" smtClean="0"/>
              <a:t>.</a:t>
            </a:r>
            <a:endParaRPr lang="tr-TR" dirty="0"/>
          </a:p>
        </p:txBody>
      </p:sp>
    </p:spTree>
    <p:extLst>
      <p:ext uri="{BB962C8B-B14F-4D97-AF65-F5344CB8AC3E}">
        <p14:creationId xmlns:p14="http://schemas.microsoft.com/office/powerpoint/2010/main" val="264851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Günlük Çalışma Süresinden Sayılan Haller</a:t>
            </a:r>
          </a:p>
          <a:p>
            <a:r>
              <a:rPr lang="tr-TR" dirty="0" smtClean="0"/>
              <a:t>Madde 7 —4857 sayılı İş Kanununun 66 </a:t>
            </a:r>
            <a:r>
              <a:rPr lang="tr-TR" dirty="0" err="1" smtClean="0"/>
              <a:t>ncımaddesine</a:t>
            </a:r>
            <a:r>
              <a:rPr lang="tr-TR" dirty="0" smtClean="0"/>
              <a:t> göre çalışma süresinden sayılan hallerin </a:t>
            </a:r>
            <a:r>
              <a:rPr lang="tr-TR" dirty="0" err="1" smtClean="0"/>
              <a:t>yanısıra</a:t>
            </a:r>
            <a:r>
              <a:rPr lang="tr-TR" dirty="0" smtClean="0"/>
              <a:t>;</a:t>
            </a:r>
          </a:p>
          <a:p>
            <a:r>
              <a:rPr lang="tr-TR" dirty="0" smtClean="0"/>
              <a:t>a) İşverenin vermesi gereken eğitimlerde geçen süreler,</a:t>
            </a:r>
          </a:p>
          <a:p>
            <a:r>
              <a:rPr lang="tr-TR" dirty="0" smtClean="0"/>
              <a:t>b) İşverenin işyeri dışında gönderdiği kurslar ve toplantılarda geçen süreler ile yetkili kurum ve kuruluşlar tarafından düzenlenen mesleki eğitim</a:t>
            </a:r>
          </a:p>
          <a:p>
            <a:r>
              <a:rPr lang="tr-TR" dirty="0" smtClean="0"/>
              <a:t>programlarında geçen süreler,</a:t>
            </a:r>
          </a:p>
          <a:p>
            <a:r>
              <a:rPr lang="tr-TR" dirty="0" smtClean="0"/>
              <a:t>c) Ulusal ve uluslararası kurum ve kuruluşlar tarafından çalışan çocuk ve gençler ile ilgili olarak düzenlenen konferans, kongre, komisyon ve</a:t>
            </a:r>
          </a:p>
          <a:p>
            <a:r>
              <a:rPr lang="tr-TR" dirty="0" smtClean="0"/>
              <a:t>benzeri toplantılara temsilci olarak katılmaları nedeniyle işlerine devam </a:t>
            </a:r>
            <a:r>
              <a:rPr lang="tr-TR" dirty="0" err="1" smtClean="0"/>
              <a:t>edemediklerisüreler</a:t>
            </a:r>
            <a:r>
              <a:rPr lang="tr-TR" dirty="0" smtClean="0"/>
              <a:t>,</a:t>
            </a:r>
          </a:p>
          <a:p>
            <a:r>
              <a:rPr lang="tr-TR" dirty="0" smtClean="0"/>
              <a:t>çalışma süresinden sayılır.</a:t>
            </a:r>
          </a:p>
          <a:p>
            <a:endParaRPr lang="tr-TR" dirty="0"/>
          </a:p>
        </p:txBody>
      </p:sp>
    </p:spTree>
    <p:extLst>
      <p:ext uri="{BB962C8B-B14F-4D97-AF65-F5344CB8AC3E}">
        <p14:creationId xmlns:p14="http://schemas.microsoft.com/office/powerpoint/2010/main" val="255119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Hafta Tatili Madde 8 —Çocuk ve genç işçilerin hafta tatili izinleri kesintisiz kırk saatten az olamaz. Ayrıca hafta tatili ücreti bir iş karşılığı olmaksızın ödenir. Ulusal Bayram ve Genel Tatil Madde 9 —Çocuk ve genç işçiler, ulusal bayram ve genel tatil günlerinde çalıştırılamazlar. Ayrıca bugünlere ilişkin ücretler bir iş karşılığı olmaksızın ödenir. Yıllık Ücretli İznin Kullandırılması Madde 10 —Çocuk ve genç işçilere verilecek yıllık ücretli izin süresi 20 günden az olamaz. Yıllık ücretli iznin kesintisiz kullandırılması esastır. Ancak, yararına olduğu durumlarda çocuk ve genç işçinin isteği üzerine en fazla ikiye bölünerek kullandırılabilir. Okula veya eğitime devam eden çocuk ve genç işçilere yıllık ücretli izinleri okulların tatil olduğu, kursa ve diğer eğitim programlarına devam edilmediği dönemlerde verilir.</a:t>
            </a:r>
            <a:endParaRPr lang="tr-TR" dirty="0"/>
          </a:p>
        </p:txBody>
      </p:sp>
    </p:spTree>
    <p:extLst>
      <p:ext uri="{BB962C8B-B14F-4D97-AF65-F5344CB8AC3E}">
        <p14:creationId xmlns:p14="http://schemas.microsoft.com/office/powerpoint/2010/main" val="152526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Çocuk ve Genç İşçileri Çalıştıramayacak İşverenler</a:t>
            </a:r>
          </a:p>
          <a:p>
            <a:r>
              <a:rPr lang="tr-TR" dirty="0" smtClean="0"/>
              <a:t>Madde 11 —Çocuk ve genç işçileri;</a:t>
            </a:r>
          </a:p>
          <a:p>
            <a:r>
              <a:rPr lang="tr-TR" dirty="0" smtClean="0"/>
              <a:t>a) Çocuklara karşı işlenmiş suçlardan hüküm giyen,</a:t>
            </a:r>
          </a:p>
          <a:p>
            <a:r>
              <a:rPr lang="tr-TR" dirty="0" smtClean="0"/>
              <a:t>b) Yüz </a:t>
            </a:r>
            <a:r>
              <a:rPr lang="tr-TR" dirty="0" err="1" smtClean="0"/>
              <a:t>kızartıcısuçlardan</a:t>
            </a:r>
            <a:r>
              <a:rPr lang="tr-TR" dirty="0" smtClean="0"/>
              <a:t> hüküm giymiş olan,</a:t>
            </a:r>
          </a:p>
          <a:p>
            <a:r>
              <a:rPr lang="tr-TR" dirty="0" smtClean="0"/>
              <a:t>işveren veya işveren </a:t>
            </a:r>
            <a:r>
              <a:rPr lang="tr-TR" dirty="0" err="1" smtClean="0"/>
              <a:t>vekilleriçalıştıramazlar</a:t>
            </a:r>
            <a:r>
              <a:rPr lang="tr-TR" dirty="0" smtClean="0"/>
              <a:t>.</a:t>
            </a:r>
            <a:endParaRPr lang="tr-TR" dirty="0"/>
          </a:p>
        </p:txBody>
      </p:sp>
    </p:spTree>
    <p:extLst>
      <p:ext uri="{BB962C8B-B14F-4D97-AF65-F5344CB8AC3E}">
        <p14:creationId xmlns:p14="http://schemas.microsoft.com/office/powerpoint/2010/main" val="116922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smtClean="0"/>
              <a:t>Çocuk İşçilerin Çalıştırılabilecekleri </a:t>
            </a:r>
            <a:r>
              <a:rPr lang="tr-TR" dirty="0" err="1" smtClean="0"/>
              <a:t>Hafifİşler</a:t>
            </a:r>
            <a:endParaRPr lang="tr-TR" dirty="0" smtClean="0"/>
          </a:p>
          <a:p>
            <a:r>
              <a:rPr lang="tr-TR" dirty="0" smtClean="0"/>
              <a:t>1. Düşme ve yaralanma tehlikesi olabilecek şekilde çalışmayı gerektirecek olanlar hariç meyve, </a:t>
            </a:r>
            <a:r>
              <a:rPr lang="tr-TR" dirty="0" err="1" smtClean="0"/>
              <a:t>sebze,çiçek</a:t>
            </a:r>
            <a:r>
              <a:rPr lang="tr-TR" dirty="0" smtClean="0"/>
              <a:t> toplama işleri,</a:t>
            </a:r>
          </a:p>
          <a:p>
            <a:r>
              <a:rPr lang="tr-TR" dirty="0" smtClean="0"/>
              <a:t>2. Kümes hayvanları besiciliğinde yardımcı işler ve ipek </a:t>
            </a:r>
            <a:r>
              <a:rPr lang="tr-TR" dirty="0" err="1" smtClean="0"/>
              <a:t>böcekçiliği</a:t>
            </a:r>
            <a:r>
              <a:rPr lang="tr-TR" dirty="0" smtClean="0"/>
              <a:t> işleri,</a:t>
            </a:r>
          </a:p>
          <a:p>
            <a:r>
              <a:rPr lang="tr-TR" dirty="0" smtClean="0"/>
              <a:t>3. Esnaf ve sanatkarların yanında satış işleri,</a:t>
            </a:r>
          </a:p>
          <a:p>
            <a:r>
              <a:rPr lang="tr-TR" dirty="0" smtClean="0"/>
              <a:t>4. Büro hizmetlerine yardımcı işler,</a:t>
            </a:r>
          </a:p>
          <a:p>
            <a:r>
              <a:rPr lang="tr-TR" dirty="0" smtClean="0"/>
              <a:t>5. Gazete, dergi ya da </a:t>
            </a:r>
            <a:r>
              <a:rPr lang="tr-TR" dirty="0" err="1" smtClean="0"/>
              <a:t>yazılımatbuatın</a:t>
            </a:r>
            <a:r>
              <a:rPr lang="tr-TR" dirty="0" smtClean="0"/>
              <a:t> dağıtımı ve satımı işleri (yük taşıma ve istifleme hariç),</a:t>
            </a:r>
          </a:p>
          <a:p>
            <a:r>
              <a:rPr lang="tr-TR" dirty="0" smtClean="0"/>
              <a:t>6. Fırın, pastane, manav, büfe ve </a:t>
            </a:r>
            <a:r>
              <a:rPr lang="tr-TR" dirty="0" err="1" smtClean="0"/>
              <a:t>içkisizlokantalarda</a:t>
            </a:r>
            <a:r>
              <a:rPr lang="tr-TR" dirty="0" smtClean="0"/>
              <a:t> komi ve satış elemanı olarak yapılan işler,</a:t>
            </a:r>
          </a:p>
          <a:p>
            <a:r>
              <a:rPr lang="tr-TR" dirty="0" smtClean="0"/>
              <a:t>7. Satış eşyalarına etiket yapıştırma ve elle paketleme işleri,</a:t>
            </a:r>
          </a:p>
          <a:p>
            <a:r>
              <a:rPr lang="tr-TR" dirty="0" smtClean="0"/>
              <a:t>8. Kütüphane, fuar, panayır ve sergi yerlerinde yardımcı işler (yük taşıma ve istifleme hariç),</a:t>
            </a:r>
          </a:p>
          <a:p>
            <a:r>
              <a:rPr lang="tr-TR" dirty="0" smtClean="0"/>
              <a:t>9. Spor tesislerinde yardımcı işler,</a:t>
            </a:r>
          </a:p>
          <a:p>
            <a:r>
              <a:rPr lang="tr-TR" dirty="0" smtClean="0"/>
              <a:t>10. Çiçek satışı, düzenlenmesi işleri.</a:t>
            </a:r>
          </a:p>
          <a:p>
            <a:endParaRPr lang="tr-TR" dirty="0"/>
          </a:p>
        </p:txBody>
      </p:sp>
    </p:spTree>
    <p:extLst>
      <p:ext uri="{BB962C8B-B14F-4D97-AF65-F5344CB8AC3E}">
        <p14:creationId xmlns:p14="http://schemas.microsoft.com/office/powerpoint/2010/main" val="257922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55000" lnSpcReduction="20000"/>
          </a:bodyPr>
          <a:lstStyle/>
          <a:p>
            <a:r>
              <a:rPr lang="tr-TR" dirty="0" smtClean="0"/>
              <a:t>Genç İşçilerin Çalıştırılabilecekleri İşler</a:t>
            </a:r>
          </a:p>
          <a:p>
            <a:r>
              <a:rPr lang="tr-TR" dirty="0" smtClean="0"/>
              <a:t>1. Meyve ve sebze </a:t>
            </a:r>
            <a:r>
              <a:rPr lang="tr-TR" dirty="0" err="1" smtClean="0"/>
              <a:t>konserveciliği</a:t>
            </a:r>
            <a:r>
              <a:rPr lang="tr-TR" dirty="0" smtClean="0"/>
              <a:t>, sirke, turşu, salça, reçel, marmelat, meyve ve sebze suları imalatı işleri,</a:t>
            </a:r>
          </a:p>
          <a:p>
            <a:r>
              <a:rPr lang="tr-TR" dirty="0" smtClean="0"/>
              <a:t>2. Meyve ve sebze </a:t>
            </a:r>
            <a:r>
              <a:rPr lang="tr-TR" dirty="0" err="1" smtClean="0"/>
              <a:t>kurutmacılığı</a:t>
            </a:r>
            <a:r>
              <a:rPr lang="tr-TR" dirty="0" smtClean="0"/>
              <a:t> ve işlenmesi işleri,</a:t>
            </a:r>
          </a:p>
          <a:p>
            <a:r>
              <a:rPr lang="tr-TR" dirty="0" smtClean="0"/>
              <a:t>3. Helva, </a:t>
            </a:r>
            <a:r>
              <a:rPr lang="tr-TR" dirty="0" err="1" smtClean="0"/>
              <a:t>bulama,ağda</a:t>
            </a:r>
            <a:r>
              <a:rPr lang="tr-TR" dirty="0" smtClean="0"/>
              <a:t>, </a:t>
            </a:r>
            <a:r>
              <a:rPr lang="tr-TR" dirty="0" err="1" smtClean="0"/>
              <a:t>pekmezimalatı</a:t>
            </a:r>
            <a:r>
              <a:rPr lang="tr-TR" dirty="0" smtClean="0"/>
              <a:t> işleri,</a:t>
            </a:r>
          </a:p>
          <a:p>
            <a:r>
              <a:rPr lang="tr-TR" dirty="0" smtClean="0"/>
              <a:t>4. Kasaplarda yardımcı işler,</a:t>
            </a:r>
          </a:p>
          <a:p>
            <a:r>
              <a:rPr lang="tr-TR" dirty="0" smtClean="0"/>
              <a:t>5. Çay işlemesi işleri,</a:t>
            </a:r>
          </a:p>
          <a:p>
            <a:r>
              <a:rPr lang="tr-TR" dirty="0" smtClean="0"/>
              <a:t>6. Çeşitli kuru yemişlerin hazırlanması işleri,</a:t>
            </a:r>
          </a:p>
          <a:p>
            <a:r>
              <a:rPr lang="tr-TR" dirty="0" smtClean="0"/>
              <a:t>7. Küçükbaş hayvan besiciliğinde yardımcı işler,</a:t>
            </a:r>
          </a:p>
          <a:p>
            <a:r>
              <a:rPr lang="tr-TR" dirty="0" smtClean="0"/>
              <a:t>8. Süpürge ve fırça imalatı işleri,</a:t>
            </a:r>
          </a:p>
          <a:p>
            <a:r>
              <a:rPr lang="tr-TR" dirty="0" smtClean="0"/>
              <a:t>9. Elle yapılan ağaç oymacılığı, kemik, boynuz, kehribar, lüle taşı, Erzurum taşı ve diğer maddelerden süs eşyası, düğme, tarak, resim, ayna,</a:t>
            </a:r>
          </a:p>
          <a:p>
            <a:r>
              <a:rPr lang="tr-TR" dirty="0" err="1" smtClean="0"/>
              <a:t>çerçeve,cam</a:t>
            </a:r>
            <a:r>
              <a:rPr lang="tr-TR" dirty="0" smtClean="0"/>
              <a:t> ve </a:t>
            </a:r>
            <a:r>
              <a:rPr lang="tr-TR" dirty="0" err="1" smtClean="0"/>
              <a:t>emsalieşya</a:t>
            </a:r>
            <a:r>
              <a:rPr lang="tr-TR" dirty="0" smtClean="0"/>
              <a:t> imalatı işleri,</a:t>
            </a:r>
          </a:p>
          <a:p>
            <a:r>
              <a:rPr lang="tr-TR" dirty="0" smtClean="0"/>
              <a:t>10. Toptan ve perakende satış mağaza ve dükkanlarında </a:t>
            </a:r>
            <a:r>
              <a:rPr lang="tr-TR" dirty="0" err="1" smtClean="0"/>
              <a:t>satış,etiketleme</a:t>
            </a:r>
            <a:r>
              <a:rPr lang="tr-TR" dirty="0" smtClean="0"/>
              <a:t> ve paketleme işleri,</a:t>
            </a:r>
          </a:p>
          <a:p>
            <a:r>
              <a:rPr lang="tr-TR" dirty="0" smtClean="0"/>
              <a:t>11. Büro işyerlerinde büro işleri ve yardımcı işler,</a:t>
            </a:r>
          </a:p>
          <a:p>
            <a:r>
              <a:rPr lang="tr-TR" dirty="0" smtClean="0"/>
              <a:t>12. İlaçlama ve gübreleme hariç çiçek yetiştirme işleri,</a:t>
            </a:r>
          </a:p>
          <a:p>
            <a:r>
              <a:rPr lang="tr-TR" dirty="0" smtClean="0"/>
              <a:t>13. İçkili yerler ve aşçılık hizmetleri hariç olmak üzere hizmet sektöründeki işler,</a:t>
            </a:r>
          </a:p>
          <a:p>
            <a:r>
              <a:rPr lang="tr-TR" dirty="0" smtClean="0"/>
              <a:t>14. Diğer giyim eşyası, baston ve şemsiye imalatı işleri,</a:t>
            </a:r>
          </a:p>
          <a:p>
            <a:endParaRPr lang="tr-TR" dirty="0"/>
          </a:p>
        </p:txBody>
      </p:sp>
    </p:spTree>
    <p:extLst>
      <p:ext uri="{BB962C8B-B14F-4D97-AF65-F5344CB8AC3E}">
        <p14:creationId xmlns:p14="http://schemas.microsoft.com/office/powerpoint/2010/main" val="74061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47500" lnSpcReduction="20000"/>
          </a:bodyPr>
          <a:lstStyle/>
          <a:p>
            <a:r>
              <a:rPr lang="tr-TR" dirty="0" smtClean="0"/>
              <a:t>15. Yiyecek maddelerinin imalatı ve </a:t>
            </a:r>
            <a:r>
              <a:rPr lang="tr-TR" dirty="0" err="1" smtClean="0"/>
              <a:t>çeşitlimuamelelere</a:t>
            </a:r>
            <a:r>
              <a:rPr lang="tr-TR" dirty="0" smtClean="0"/>
              <a:t> tabi tutulması işleri,</a:t>
            </a:r>
          </a:p>
          <a:p>
            <a:r>
              <a:rPr lang="tr-TR" dirty="0" smtClean="0"/>
              <a:t>16. </a:t>
            </a:r>
            <a:r>
              <a:rPr lang="tr-TR" dirty="0" err="1" smtClean="0"/>
              <a:t>Yorgancılık,çadır,çuval</a:t>
            </a:r>
            <a:r>
              <a:rPr lang="tr-TR" dirty="0" smtClean="0"/>
              <a:t>, yelken ve </a:t>
            </a:r>
            <a:r>
              <a:rPr lang="tr-TR" dirty="0" err="1" smtClean="0"/>
              <a:t>benzerieşyaların</a:t>
            </a:r>
            <a:r>
              <a:rPr lang="tr-TR" dirty="0" smtClean="0"/>
              <a:t> imalatı ve dokuma yapmaksızın diğer hazır eşya imalatı işleri,</a:t>
            </a:r>
          </a:p>
          <a:p>
            <a:r>
              <a:rPr lang="tr-TR" dirty="0" smtClean="0"/>
              <a:t>17. Sandık, kutu, fıçı ve </a:t>
            </a:r>
            <a:r>
              <a:rPr lang="tr-TR" dirty="0" err="1" smtClean="0"/>
              <a:t>benzeriambalajmalzemeleri</a:t>
            </a:r>
            <a:r>
              <a:rPr lang="tr-TR" dirty="0" smtClean="0"/>
              <a:t>, mantar, saz ve kamıştan sepet ve </a:t>
            </a:r>
            <a:r>
              <a:rPr lang="tr-TR" dirty="0" err="1" smtClean="0"/>
              <a:t>benzerieşya</a:t>
            </a:r>
            <a:r>
              <a:rPr lang="tr-TR" dirty="0" smtClean="0"/>
              <a:t> imalatı işleri,</a:t>
            </a:r>
          </a:p>
          <a:p>
            <a:r>
              <a:rPr lang="tr-TR" dirty="0" smtClean="0"/>
              <a:t>18. </a:t>
            </a:r>
            <a:r>
              <a:rPr lang="tr-TR" dirty="0" err="1" smtClean="0"/>
              <a:t>Çanak,çömlek,çini</a:t>
            </a:r>
            <a:r>
              <a:rPr lang="tr-TR" dirty="0" smtClean="0"/>
              <a:t>, fayans, porselen ve seramik imaline ait işler (fırın işleri ve silis ve </a:t>
            </a:r>
            <a:r>
              <a:rPr lang="tr-TR" dirty="0" err="1" smtClean="0"/>
              <a:t>quarts</a:t>
            </a:r>
            <a:r>
              <a:rPr lang="tr-TR" dirty="0" smtClean="0"/>
              <a:t> tozu saçan işler hariç),</a:t>
            </a:r>
          </a:p>
          <a:p>
            <a:r>
              <a:rPr lang="tr-TR" dirty="0" smtClean="0"/>
              <a:t>19. El ilanı dağıtımı işleri,</a:t>
            </a:r>
          </a:p>
          <a:p>
            <a:r>
              <a:rPr lang="tr-TR" dirty="0" smtClean="0"/>
              <a:t>20. Cam, şişe, optik ve benzeri malzeme imalathanelerinde üretime ilişkin işler (fırın işleri ve silis ve </a:t>
            </a:r>
            <a:r>
              <a:rPr lang="tr-TR" dirty="0" err="1" smtClean="0"/>
              <a:t>quarts</a:t>
            </a:r>
            <a:r>
              <a:rPr lang="tr-TR" dirty="0" smtClean="0"/>
              <a:t> tozu saçan işler, ısıl işlem,</a:t>
            </a:r>
          </a:p>
          <a:p>
            <a:r>
              <a:rPr lang="tr-TR" dirty="0" smtClean="0"/>
              <a:t>renklendirme ve kimyasal işler hariç),</a:t>
            </a:r>
          </a:p>
          <a:p>
            <a:r>
              <a:rPr lang="tr-TR" dirty="0" smtClean="0"/>
              <a:t>21. Bitkisel ve hayvansal yağların üretimi ve bunlardan yapılan maddelerin imaline ilişkin işler (karbon sülfür gibi parlayıcı veya tahriş edici</a:t>
            </a:r>
          </a:p>
          <a:p>
            <a:r>
              <a:rPr lang="tr-TR" dirty="0" smtClean="0"/>
              <a:t>çözücülerle yapılan </a:t>
            </a:r>
            <a:r>
              <a:rPr lang="tr-TR" dirty="0" err="1" smtClean="0"/>
              <a:t>prine</a:t>
            </a:r>
            <a:r>
              <a:rPr lang="tr-TR" dirty="0" smtClean="0"/>
              <a:t> veya benzeri </a:t>
            </a:r>
            <a:r>
              <a:rPr lang="tr-TR" dirty="0" err="1" smtClean="0"/>
              <a:t>yağlımaddelerin</a:t>
            </a:r>
            <a:r>
              <a:rPr lang="tr-TR" dirty="0" smtClean="0"/>
              <a:t> </a:t>
            </a:r>
            <a:r>
              <a:rPr lang="tr-TR" dirty="0" err="1" smtClean="0"/>
              <a:t>ekstrasyon</a:t>
            </a:r>
            <a:r>
              <a:rPr lang="tr-TR" dirty="0" smtClean="0"/>
              <a:t> yoluyla yağ üretimi işlerinde </a:t>
            </a:r>
            <a:r>
              <a:rPr lang="tr-TR" dirty="0" err="1" smtClean="0"/>
              <a:t>ekstrasyon</a:t>
            </a:r>
            <a:r>
              <a:rPr lang="tr-TR" dirty="0" smtClean="0"/>
              <a:t> kademeleri hariç),</a:t>
            </a:r>
          </a:p>
          <a:p>
            <a:r>
              <a:rPr lang="tr-TR" dirty="0" smtClean="0"/>
              <a:t>22. Pamuk, keten, yün, ipek ve benzerleriyle bunların döküntülerinin hallaç, tarak ve kolalama tezgahlarından ve boyama ile ilgili işlemlerden</a:t>
            </a:r>
          </a:p>
          <a:p>
            <a:r>
              <a:rPr lang="tr-TR" dirty="0" smtClean="0"/>
              <a:t>bölme ile ayrılmış ve fenni iklim ve </a:t>
            </a:r>
            <a:r>
              <a:rPr lang="tr-TR" dirty="0" err="1" smtClean="0"/>
              <a:t>aspirasyon</a:t>
            </a:r>
            <a:r>
              <a:rPr lang="tr-TR" dirty="0" smtClean="0"/>
              <a:t> tesisatı olan iplikhane ve dokuma hazırlama işleri,</a:t>
            </a:r>
          </a:p>
          <a:p>
            <a:r>
              <a:rPr lang="tr-TR" dirty="0" smtClean="0"/>
              <a:t>23. Balıkhane işleri,</a:t>
            </a:r>
          </a:p>
          <a:p>
            <a:r>
              <a:rPr lang="tr-TR" dirty="0" smtClean="0"/>
              <a:t>24. Şeker fabrikalarında üretime hazırlamaya yardımcı işler,</a:t>
            </a:r>
          </a:p>
          <a:p>
            <a:r>
              <a:rPr lang="tr-TR" dirty="0" smtClean="0"/>
              <a:t>25. Araçsız olarak 10 kg’dan fazla yük kaldırılmasını gerektirmeyen torbalama, fıçılama, istifleme ve benzeri işler,</a:t>
            </a:r>
          </a:p>
          <a:p>
            <a:r>
              <a:rPr lang="tr-TR" dirty="0" smtClean="0"/>
              <a:t>26. Su bazlı tutkal, jelatin ve kola imali işleri,</a:t>
            </a:r>
          </a:p>
          <a:p>
            <a:r>
              <a:rPr lang="tr-TR" dirty="0" smtClean="0"/>
              <a:t>27. Sandal, kayık ve emsali küçük </a:t>
            </a:r>
            <a:r>
              <a:rPr lang="tr-TR" dirty="0" err="1" smtClean="0"/>
              <a:t>denizaraçlarının</a:t>
            </a:r>
            <a:r>
              <a:rPr lang="tr-TR" dirty="0" smtClean="0"/>
              <a:t> imalatı ve tamiratı işleri (boya ve vernik işleri hariç</a:t>
            </a:r>
            <a:endParaRPr lang="tr-TR" dirty="0"/>
          </a:p>
        </p:txBody>
      </p:sp>
    </p:spTree>
    <p:extLst>
      <p:ext uri="{BB962C8B-B14F-4D97-AF65-F5344CB8AC3E}">
        <p14:creationId xmlns:p14="http://schemas.microsoft.com/office/powerpoint/2010/main" val="277311695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1249</Words>
  <Application>Microsoft Office PowerPoint</Application>
  <PresentationFormat>Geniş ekran</PresentationFormat>
  <Paragraphs>134</Paragraphs>
  <Slides>19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Arial</vt:lpstr>
      <vt:lpstr>Arial Black</vt:lpstr>
      <vt:lpstr>Calibri</vt:lpstr>
      <vt:lpstr>Calibri Light</vt:lpstr>
      <vt:lpstr>Times New Roman</vt:lpstr>
      <vt:lpstr>Office Teması</vt:lpstr>
      <vt:lpstr>İş hukuku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KADIN İŞÇİLERİN KORUNMASI</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hukuku</dc:title>
  <dc:creator>Selim</dc:creator>
  <cp:lastModifiedBy>Selim</cp:lastModifiedBy>
  <cp:revision>5</cp:revision>
  <dcterms:created xsi:type="dcterms:W3CDTF">2022-04-03T21:13:50Z</dcterms:created>
  <dcterms:modified xsi:type="dcterms:W3CDTF">2022-04-08T14:24:16Z</dcterms:modified>
</cp:coreProperties>
</file>