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68" r:id="rId7"/>
    <p:sldId id="257" r:id="rId8"/>
    <p:sldId id="258" r:id="rId9"/>
    <p:sldId id="259" r:id="rId10"/>
    <p:sldId id="260" r:id="rId11"/>
    <p:sldId id="261" r:id="rId12"/>
    <p:sldId id="262" r:id="rId13"/>
    <p:sldId id="263" r:id="rId14"/>
    <p:sldId id="264" r:id="rId15"/>
    <p:sldId id="265" r:id="rId16"/>
    <p:sldId id="266" r:id="rId17"/>
    <p:sldId id="267"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BC3A560-9DDC-46C0-B682-C2B9170EEBBB}" type="datetimeFigureOut">
              <a:rPr lang="tr-TR" smtClean="0"/>
              <a:t>9.04.2022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130018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BC3A560-9DDC-46C0-B682-C2B9170EEBBB}" type="datetimeFigureOut">
              <a:rPr lang="tr-TR" smtClean="0"/>
              <a:t>9.04.2022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273989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BC3A560-9DDC-46C0-B682-C2B9170EEBBB}" type="datetimeFigureOut">
              <a:rPr lang="tr-TR" smtClean="0"/>
              <a:t>9.04.2022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22222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BC3A560-9DDC-46C0-B682-C2B9170EEBBB}" type="datetimeFigureOut">
              <a:rPr lang="tr-TR" smtClean="0"/>
              <a:t>9.04.2022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237543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BC3A560-9DDC-46C0-B682-C2B9170EEBBB}" type="datetimeFigureOut">
              <a:rPr lang="tr-TR" smtClean="0"/>
              <a:t>9.04.2022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336997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BC3A560-9DDC-46C0-B682-C2B9170EEBBB}" type="datetimeFigureOut">
              <a:rPr lang="tr-TR" smtClean="0"/>
              <a:t>9.04.2022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405817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BC3A560-9DDC-46C0-B682-C2B9170EEBBB}" type="datetimeFigureOut">
              <a:rPr lang="tr-TR" smtClean="0"/>
              <a:t>9.04.2022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316745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BC3A560-9DDC-46C0-B682-C2B9170EEBBB}" type="datetimeFigureOut">
              <a:rPr lang="tr-TR" smtClean="0"/>
              <a:t>9.04.2022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197554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BC3A560-9DDC-46C0-B682-C2B9170EEBBB}" type="datetimeFigureOut">
              <a:rPr lang="tr-TR" smtClean="0"/>
              <a:t>9.04.2022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74181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BC3A560-9DDC-46C0-B682-C2B9170EEBBB}" type="datetimeFigureOut">
              <a:rPr lang="tr-TR" smtClean="0"/>
              <a:t>9.04.2022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171880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BC3A560-9DDC-46C0-B682-C2B9170EEBBB}" type="datetimeFigureOut">
              <a:rPr lang="tr-TR" smtClean="0"/>
              <a:t>9.04.2022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BF00909-1FBA-4541-A5C2-DE9973EBFF6F}" type="slidenum">
              <a:rPr lang="tr-TR" smtClean="0"/>
              <a:t>‹#›</a:t>
            </a:fld>
            <a:endParaRPr lang="tr-TR"/>
          </a:p>
        </p:txBody>
      </p:sp>
    </p:spTree>
    <p:extLst>
      <p:ext uri="{BB962C8B-B14F-4D97-AF65-F5344CB8AC3E}">
        <p14:creationId xmlns:p14="http://schemas.microsoft.com/office/powerpoint/2010/main" val="298552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3A560-9DDC-46C0-B682-C2B9170EEBBB}" type="datetimeFigureOut">
              <a:rPr lang="tr-TR" smtClean="0"/>
              <a:t>9.04.2022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00909-1FBA-4541-A5C2-DE9973EBFF6F}" type="slidenum">
              <a:rPr lang="tr-TR" smtClean="0"/>
              <a:t>‹#›</a:t>
            </a:fld>
            <a:endParaRPr lang="tr-TR"/>
          </a:p>
        </p:txBody>
      </p:sp>
    </p:spTree>
    <p:extLst>
      <p:ext uri="{BB962C8B-B14F-4D97-AF65-F5344CB8AC3E}">
        <p14:creationId xmlns:p14="http://schemas.microsoft.com/office/powerpoint/2010/main" val="4282795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 hukuku</a:t>
            </a:r>
            <a:endParaRPr lang="tr-TR" dirty="0"/>
          </a:p>
        </p:txBody>
      </p:sp>
      <p:sp>
        <p:nvSpPr>
          <p:cNvPr id="3" name="Alt Başlık 2"/>
          <p:cNvSpPr>
            <a:spLocks noGrp="1"/>
          </p:cNvSpPr>
          <p:nvPr>
            <p:ph type="subTitle" idx="1"/>
          </p:nvPr>
        </p:nvSpPr>
        <p:spPr/>
        <p:txBody>
          <a:bodyPr/>
          <a:lstStyle/>
          <a:p>
            <a:r>
              <a:rPr lang="tr-TR" dirty="0" smtClean="0"/>
              <a:t>9. Ünite</a:t>
            </a:r>
          </a:p>
          <a:p>
            <a:r>
              <a:rPr lang="tr-TR" dirty="0" smtClean="0"/>
              <a:t>Risk grubundaki işçiler</a:t>
            </a:r>
          </a:p>
          <a:p>
            <a:r>
              <a:rPr lang="tr-TR" dirty="0" smtClean="0"/>
              <a:t>Çocuk-  Genç- Kadın/Engelliler/Eski Hükümlüler</a:t>
            </a:r>
            <a:endParaRPr lang="tr-TR" dirty="0"/>
          </a:p>
        </p:txBody>
      </p:sp>
    </p:spTree>
    <p:extLst>
      <p:ext uri="{BB962C8B-B14F-4D97-AF65-F5344CB8AC3E}">
        <p14:creationId xmlns:p14="http://schemas.microsoft.com/office/powerpoint/2010/main" val="379943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92500" lnSpcReduction="10000"/>
          </a:bodyPr>
          <a:lstStyle/>
          <a:p>
            <a:pPr algn="just"/>
            <a:r>
              <a:rPr lang="tr-TR" dirty="0" smtClean="0"/>
              <a:t>Yine Anayasa Mahkemesi bir diğer önemli kararında; yerel mahkemenin engelli, eski hükümlü ve terör mağdurlarının korunması, rehabilitasyonu, topluma kazandırılması, istihdamı ve insan onuruna yakışır bir hayat seviyesine kavuşturulması, hususunun Anayasanın 61. maddesi ile bizzat devlete verilmiş bir görev olduğu ve bu görevin amacı kârlılık olan özel teşebbüse orantısız bir şekilde yüklenmesinin Anayasa’nın 61. maddesine aykırı olduğu gerekçesi ile yapılan başvuruyu değerlendirmiş ve karar bağlamıştır. Anayasa Mahkemesi, Anayasa’nın 48. maddesinde herkesin dilediği alanda çalışma ve sözleşme hürriyetine sahip ve özel teşebbüs kurmanın serbest olduğunu; devletin de bu konuda gereken </a:t>
            </a:r>
            <a:r>
              <a:rPr lang="tr-TR" dirty="0" err="1" smtClean="0"/>
              <a:t>tedbirlerialmakla</a:t>
            </a:r>
            <a:r>
              <a:rPr lang="tr-TR" dirty="0" smtClean="0"/>
              <a:t> yükümlü bulunduğunu ifade etmiş ve 61. Maddede, “Devlet, sakatların (engellilerin) korunmalarını ve toplum hayatına intibaklarını sağlayıcı tedbirleri alır.”, hükmüne dikkat çekmiştir. Yüksek Mahkeme, engelli ve eski hükümlü çalıştırma yükümlülüğünün, Anayasa’nın 50. maddesinin bir gereği olduğunu ifade etmiş ve başvuruyu reddetmiştir</a:t>
            </a:r>
            <a:endParaRPr lang="tr-TR" dirty="0"/>
          </a:p>
        </p:txBody>
      </p:sp>
    </p:spTree>
    <p:extLst>
      <p:ext uri="{BB962C8B-B14F-4D97-AF65-F5344CB8AC3E}">
        <p14:creationId xmlns:p14="http://schemas.microsoft.com/office/powerpoint/2010/main" val="125796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tr-TR" dirty="0" smtClean="0"/>
              <a:t>(Bozkurt, 2009: 99-101). Konuya ilişkin Deniz İş Kanununda da engelli çalıştırılması öngörülmüş, kapsamına giren işveren veya işveren vekilleri, işyerlerinde İş Kanununun ve bununla ilgili mevzuatın bu konuda koyduğu hükümler, esaslar, ölçüler ve şartlara göre sakat gemi adamı çalıştırma hususu düzenlenmiştir. Ancak Basın İş Kanunda her hangi bir hüküm bulunmamaktadır. Bu hususun basın çalışanları açısından önemli bir eksiklik olduğu açıktır</a:t>
            </a:r>
            <a:endParaRPr lang="tr-TR" dirty="0"/>
          </a:p>
        </p:txBody>
      </p:sp>
    </p:spTree>
    <p:extLst>
      <p:ext uri="{BB962C8B-B14F-4D97-AF65-F5344CB8AC3E}">
        <p14:creationId xmlns:p14="http://schemas.microsoft.com/office/powerpoint/2010/main" val="221432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tr-TR" dirty="0" smtClean="0"/>
              <a:t>6331 sayılı İş Sağlığı ve Güvenliği Kanunu iş kazasını tanımlarken, engelli kavramına yer vermiş ve işyerinde veya işin yürütümü nedeniyle meydana gelen, ölüme sebebiyet veren veya vücut bütünlüğünü ruhen ya da bedenen engelli hâle getiren olay olarak tanımlamıştır. Ancak Çalışma ve Sosyal Güvenlik Bakanlığı tarafından yayınlanan ilgili kanun ve yönetmeliklerde engelli bireylere özgü iş sağlığı ve güvenliği özelinde mevzuat bulunmamakla birlikte bu alanla ilgili kanun ve yönetmeliklerde engelli bireyler için özel hükümler yer almıştır</a:t>
            </a:r>
            <a:endParaRPr lang="tr-TR" dirty="0"/>
          </a:p>
        </p:txBody>
      </p:sp>
    </p:spTree>
    <p:extLst>
      <p:ext uri="{BB962C8B-B14F-4D97-AF65-F5344CB8AC3E}">
        <p14:creationId xmlns:p14="http://schemas.microsoft.com/office/powerpoint/2010/main" val="313061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tr-TR" dirty="0" smtClean="0"/>
              <a:t>Belediye Kanunu’nun 14. maddesinde hizmetin sunumunda engellilerin durumuna uygun yöntemlerin uygulanmasına, 38. maddesinde engellilere yönelik hizmetler yürütmek ve engelli merkezleri oluşturmasının belediye başkanının görevleri arasında olduğuna ve 60. maddede ise engellilere yönelik sosyal hizmetler ve yardımların belediyenin giderleri arasında olduğuna yer vermiştir. Büyükşehir Belediyesi Kanunu da engellilere yönelik hizmetler sunmanın belediyelerin görevleri arasında olduğunu (</a:t>
            </a:r>
            <a:r>
              <a:rPr lang="tr-TR" dirty="0" err="1" smtClean="0"/>
              <a:t>md.</a:t>
            </a:r>
            <a:r>
              <a:rPr lang="tr-TR" dirty="0" smtClean="0"/>
              <a:t> 7)</a:t>
            </a:r>
            <a:endParaRPr lang="tr-TR" dirty="0"/>
          </a:p>
        </p:txBody>
      </p:sp>
    </p:spTree>
    <p:extLst>
      <p:ext uri="{BB962C8B-B14F-4D97-AF65-F5344CB8AC3E}">
        <p14:creationId xmlns:p14="http://schemas.microsoft.com/office/powerpoint/2010/main" val="256085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tr-TR" dirty="0" smtClean="0"/>
              <a:t>engellilere yönelik yapılacak sosyal hizmetler ve yardımlar büyükşehir belediye başkanının görevleri arasında olduğunu belirtilmiş (</a:t>
            </a:r>
            <a:r>
              <a:rPr lang="tr-TR" dirty="0" err="1" smtClean="0"/>
              <a:t>md.</a:t>
            </a:r>
            <a:r>
              <a:rPr lang="tr-TR" dirty="0" smtClean="0"/>
              <a:t> 18) ve büyükşehir belediyelerine ‘engelli hizmet birimleri kurma yükümlülüğünü öngörmüştür. </a:t>
            </a:r>
            <a:endParaRPr lang="tr-TR" dirty="0"/>
          </a:p>
        </p:txBody>
      </p:sp>
    </p:spTree>
    <p:extLst>
      <p:ext uri="{BB962C8B-B14F-4D97-AF65-F5344CB8AC3E}">
        <p14:creationId xmlns:p14="http://schemas.microsoft.com/office/powerpoint/2010/main" val="318576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31264"/>
          </a:xfrm>
        </p:spPr>
        <p:txBody>
          <a:bodyPr>
            <a:normAutofit fontScale="90000"/>
          </a:bodyPr>
          <a:lstStyle/>
          <a:p>
            <a:endParaRPr lang="tr-TR" dirty="0"/>
          </a:p>
        </p:txBody>
      </p:sp>
      <p:sp>
        <p:nvSpPr>
          <p:cNvPr id="3" name="İçerik Yer Tutucusu 2"/>
          <p:cNvSpPr>
            <a:spLocks noGrp="1"/>
          </p:cNvSpPr>
          <p:nvPr>
            <p:ph idx="1"/>
          </p:nvPr>
        </p:nvSpPr>
        <p:spPr>
          <a:xfrm>
            <a:off x="838200" y="653143"/>
            <a:ext cx="10515600" cy="6204856"/>
          </a:xfrm>
        </p:spPr>
        <p:txBody>
          <a:bodyPr>
            <a:normAutofit fontScale="55000" lnSpcReduction="20000"/>
          </a:bodyPr>
          <a:lstStyle/>
          <a:p>
            <a:pPr lvl="0" fontAlgn="base"/>
            <a:r>
              <a:rPr lang="tr-TR" dirty="0"/>
              <a:t>2022 aylık hakkı</a:t>
            </a:r>
          </a:p>
          <a:p>
            <a:pPr lvl="0" fontAlgn="base"/>
            <a:r>
              <a:rPr lang="tr-TR" dirty="0"/>
              <a:t>Gelir vergisi indirimi</a:t>
            </a:r>
          </a:p>
          <a:p>
            <a:pPr lvl="0" fontAlgn="base"/>
            <a:r>
              <a:rPr lang="tr-TR" dirty="0"/>
              <a:t>Emlak vergisi indirimi</a:t>
            </a:r>
          </a:p>
          <a:p>
            <a:pPr lvl="0" fontAlgn="base"/>
            <a:r>
              <a:rPr lang="tr-TR" dirty="0"/>
              <a:t>Özel tüketim vergisi indirimi (ÖTV)</a:t>
            </a:r>
          </a:p>
          <a:p>
            <a:pPr lvl="0" fontAlgn="base"/>
            <a:r>
              <a:rPr lang="tr-TR" dirty="0"/>
              <a:t>Gümrük vergisi indirimi</a:t>
            </a:r>
          </a:p>
          <a:p>
            <a:pPr lvl="0" fontAlgn="base"/>
            <a:r>
              <a:rPr lang="tr-TR" dirty="0"/>
              <a:t>Tıbbi, medikal ve eğitim araç gereçleri için KDV indirimi</a:t>
            </a:r>
          </a:p>
          <a:p>
            <a:pPr lvl="0" fontAlgn="base"/>
            <a:r>
              <a:rPr lang="tr-TR" dirty="0"/>
              <a:t>SHÇEK evde bakım aylığı</a:t>
            </a:r>
          </a:p>
          <a:p>
            <a:pPr lvl="0" fontAlgn="base"/>
            <a:r>
              <a:rPr lang="tr-TR" dirty="0"/>
              <a:t>EKPSS/Kura ile atama hakkı</a:t>
            </a:r>
          </a:p>
          <a:p>
            <a:pPr lvl="0" fontAlgn="base"/>
            <a:r>
              <a:rPr lang="tr-TR" dirty="0"/>
              <a:t>Engelli iş kurma projeleri</a:t>
            </a:r>
          </a:p>
          <a:p>
            <a:pPr lvl="0" fontAlgn="base"/>
            <a:r>
              <a:rPr lang="tr-TR" dirty="0"/>
              <a:t>Korumalı işyeri projeleri</a:t>
            </a:r>
          </a:p>
          <a:p>
            <a:pPr lvl="0" fontAlgn="base"/>
            <a:r>
              <a:rPr lang="tr-TR" dirty="0"/>
              <a:t>Engelli kimlik kartı hakkı</a:t>
            </a:r>
          </a:p>
          <a:p>
            <a:pPr lvl="0" fontAlgn="base"/>
            <a:r>
              <a:rPr lang="tr-TR" dirty="0"/>
              <a:t>Engelli park yeri kullanım kartı</a:t>
            </a:r>
          </a:p>
          <a:p>
            <a:pPr lvl="0" fontAlgn="base"/>
            <a:r>
              <a:rPr lang="tr-TR" dirty="0"/>
              <a:t>Ulaşım indirimleri hakkı</a:t>
            </a:r>
          </a:p>
          <a:p>
            <a:pPr lvl="0" fontAlgn="base"/>
            <a:r>
              <a:rPr lang="tr-TR" dirty="0"/>
              <a:t>Muhtaç aylığı (Vakıflar Genel Müdürlüğü tarafından)</a:t>
            </a:r>
          </a:p>
          <a:p>
            <a:pPr lvl="0" fontAlgn="base"/>
            <a:r>
              <a:rPr lang="tr-TR" dirty="0"/>
              <a:t>Elektrik, su, doğalgaz ve GSM tarife indirimleri (Kurum inisiyatifi dahilinde)</a:t>
            </a:r>
          </a:p>
          <a:p>
            <a:pPr lvl="0" fontAlgn="base"/>
            <a:r>
              <a:rPr lang="tr-TR" dirty="0"/>
              <a:t>Engelliler için AÖF harç indirimi hakkı</a:t>
            </a:r>
          </a:p>
          <a:p>
            <a:pPr lvl="0" fontAlgn="base"/>
            <a:r>
              <a:rPr lang="tr-TR" dirty="0"/>
              <a:t>Müze ve ören yerleri indirim hakkı</a:t>
            </a:r>
          </a:p>
          <a:p>
            <a:pPr lvl="0" fontAlgn="base"/>
            <a:r>
              <a:rPr lang="tr-TR" dirty="0"/>
              <a:t>Rehabilitasyon merkezlerinden yararlanma hakkı</a:t>
            </a:r>
          </a:p>
          <a:p>
            <a:pPr lvl="0" fontAlgn="base"/>
            <a:r>
              <a:rPr lang="tr-TR" dirty="0"/>
              <a:t>Ve diğer indirimler ve haklar bulunmaktadır. Ayrıca engelli vatandaşları 5378 sayılı Engelli Hakları Kanunu bulunmaktadır. Ancak yasa haricinde bulunan yardım, indirim ve diğer haklar kurum inisiyatifi dahilindedir.</a:t>
            </a:r>
          </a:p>
          <a:p>
            <a:r>
              <a:rPr lang="tr-TR" dirty="0"/>
              <a:t> </a:t>
            </a:r>
          </a:p>
          <a:p>
            <a:endParaRPr lang="tr-TR" dirty="0"/>
          </a:p>
        </p:txBody>
      </p:sp>
    </p:spTree>
    <p:extLst>
      <p:ext uri="{BB962C8B-B14F-4D97-AF65-F5344CB8AC3E}">
        <p14:creationId xmlns:p14="http://schemas.microsoft.com/office/powerpoint/2010/main" val="52140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ESKİ HÜKÜMLÜ</a:t>
            </a:r>
            <a:endParaRPr lang="tr-TR" b="1" dirty="0"/>
          </a:p>
        </p:txBody>
      </p:sp>
      <p:sp>
        <p:nvSpPr>
          <p:cNvPr id="3" name="İçerik Yer Tutucusu 2"/>
          <p:cNvSpPr>
            <a:spLocks noGrp="1"/>
          </p:cNvSpPr>
          <p:nvPr>
            <p:ph idx="1"/>
          </p:nvPr>
        </p:nvSpPr>
        <p:spPr/>
        <p:txBody>
          <a:bodyPr>
            <a:normAutofit lnSpcReduction="10000"/>
          </a:bodyPr>
          <a:lstStyle/>
          <a:p>
            <a:pPr algn="just"/>
            <a:r>
              <a:rPr lang="tr-TR" b="1" dirty="0"/>
              <a:t>Eski hükümlü </a:t>
            </a:r>
            <a:r>
              <a:rPr lang="tr-TR" dirty="0"/>
              <a:t>Kamu Kurum ve Kuruluşlarına Eski Hükümlü veya Terörle Mücadelede Malul Sayılmayacak Şekilde Yaralananların İşçi Olarak Alınmasında Uygulanacak Usul ve Esaslar Hakkında Yönetmeliğin 4 üncü maddesinde eski hükümlü tanımı yapılmıştır. “Eski hükümlü: Kasten işlenen bir suçtan dolayı bir yıl veya daha fazla süreyle hapis cezasına veya Devlet memuru olmaya engel bir suçtan hüküm giyenlerden cezasını infaz kurumlarında tamamlayanları, cezası ertelenenleri, koşullu salıverilenleri; özel kanunlarda belirtilen şartlardan dolayı istihdam olanağı bulunmayanları; ömür boyu kamu hizmetlerinden yasaklı bulunanlardan, Cumhuriyet Başsavcılığından alınan salıverilen hükümlülere ait durum bildirme formu ile durumlarını belgelendirenleri” ifade etmektedir.</a:t>
            </a:r>
          </a:p>
        </p:txBody>
      </p:sp>
    </p:spTree>
    <p:extLst>
      <p:ext uri="{BB962C8B-B14F-4D97-AF65-F5344CB8AC3E}">
        <p14:creationId xmlns:p14="http://schemas.microsoft.com/office/powerpoint/2010/main" val="70620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353332"/>
          </a:xfrm>
        </p:spPr>
        <p:txBody>
          <a:bodyPr>
            <a:normAutofit fontScale="90000"/>
          </a:bodyPr>
          <a:lstStyle/>
          <a:p>
            <a:endParaRPr lang="tr-TR"/>
          </a:p>
        </p:txBody>
      </p:sp>
      <p:sp>
        <p:nvSpPr>
          <p:cNvPr id="3" name="İçerik Yer Tutucusu 2"/>
          <p:cNvSpPr>
            <a:spLocks noGrp="1"/>
          </p:cNvSpPr>
          <p:nvPr>
            <p:ph idx="1"/>
          </p:nvPr>
        </p:nvSpPr>
        <p:spPr>
          <a:xfrm>
            <a:off x="367936" y="718458"/>
            <a:ext cx="11728269" cy="6309359"/>
          </a:xfrm>
        </p:spPr>
        <p:txBody>
          <a:bodyPr>
            <a:normAutofit fontScale="92500" lnSpcReduction="10000"/>
          </a:bodyPr>
          <a:lstStyle/>
          <a:p>
            <a:r>
              <a:rPr lang="tr-TR" b="1" dirty="0"/>
              <a:t> ESKİ HÜKÜMLÜLERİN İSTİHTAMI</a:t>
            </a:r>
            <a:endParaRPr lang="tr-TR" dirty="0"/>
          </a:p>
          <a:p>
            <a:r>
              <a:rPr lang="tr-TR" dirty="0"/>
              <a:t>            </a:t>
            </a:r>
            <a:r>
              <a:rPr lang="tr-TR" b="1" dirty="0"/>
              <a:t>A- Eski Hükümlülerin Devlet Memuru Olarak Atanmaları</a:t>
            </a:r>
            <a:endParaRPr lang="tr-TR" dirty="0"/>
          </a:p>
          <a:p>
            <a:r>
              <a:rPr lang="tr-TR" dirty="0"/>
              <a:t>            Devlet memurluğuna alınacak kişilerde arana genel ve özel şartları düzenleyen Devlet Memurları Kanununun 48 inci maddesi uyarınca;</a:t>
            </a:r>
          </a:p>
          <a:p>
            <a:r>
              <a:rPr lang="tr-TR" dirty="0"/>
              <a:t>            “-Kamu haklarından mahrum bulunmamak,</a:t>
            </a:r>
          </a:p>
          <a:p>
            <a:pPr algn="just"/>
            <a:r>
              <a:rPr lang="tr-TR" dirty="0"/>
              <a:t>            -</a:t>
            </a:r>
            <a:r>
              <a:rPr lang="tr-TR" dirty="0" smtClean="0"/>
              <a:t>taksirli </a:t>
            </a:r>
            <a:r>
              <a:rPr lang="tr-TR" dirty="0"/>
              <a:t>suçlar ve aşağıda sayılan suçlar dışında tecil edilmiş hükümler hariç olmak üzere ağır hapis veya 6 aydan fazla hapis ve yahut affa uğramış olsalar bile devletin şahsiyetine karşı işlenen suçlarla, zimmet, ihtilas, irtikap, rüşvet, hırsızlık, dolandırıcılık, sahtecilik, inancı kötüye kullanma, dolanlı iflası gibi yüz kızartıcı veya şeref ve hassasiyeti kırıcı suçtan veya istimal ve istihlak kaçakçılığı hariç kaçakçılık, resmi ihale ve alım satımlara fesat karıştırma</a:t>
            </a:r>
            <a:r>
              <a:rPr lang="tr-TR" dirty="0" smtClean="0"/>
              <a:t>, devlet </a:t>
            </a:r>
            <a:r>
              <a:rPr lang="tr-TR" dirty="0"/>
              <a:t>sırlarını açığa vurma suçlarından dolayı hükümlü bulunmamak.” Devlet memurlarına alınabilme koşulları arasında sayılmıştır. Bu düzenlemeye durumları belirtilen kişiler Devlet memurluğuna atanabileceğinden ayrıca eski hükümlülerin memurluğa atanmalarına ilişkin bir düzenleme yapılmamıştır. Bu durumda yasada sayılan özel suçlar dışında suçları tecil edilenler, </a:t>
            </a:r>
            <a:r>
              <a:rPr lang="tr-TR" dirty="0" err="1"/>
              <a:t>takrirli</a:t>
            </a:r>
            <a:r>
              <a:rPr lang="tr-TR" dirty="0"/>
              <a:t> suçlardan mahkum olanlar, en fazla 6 ay hapis cezası almış olup ta suçlardan suçları yukarda değinilen suçlarla ilgili olmayanlar memuriyet görevlerine atanabilirler.</a:t>
            </a:r>
          </a:p>
          <a:p>
            <a:endParaRPr lang="tr-TR" dirty="0"/>
          </a:p>
        </p:txBody>
      </p:sp>
    </p:spTree>
    <p:extLst>
      <p:ext uri="{BB962C8B-B14F-4D97-AF65-F5344CB8AC3E}">
        <p14:creationId xmlns:p14="http://schemas.microsoft.com/office/powerpoint/2010/main" val="76580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smtClean="0"/>
              <a:t>Önlisans</a:t>
            </a:r>
            <a:r>
              <a:rPr lang="tr-TR" dirty="0" smtClean="0"/>
              <a:t>/ lisans</a:t>
            </a:r>
          </a:p>
          <a:p>
            <a:r>
              <a:rPr lang="tr-TR" dirty="0"/>
              <a:t>Lise </a:t>
            </a:r>
            <a:r>
              <a:rPr lang="tr-TR" dirty="0" smtClean="0"/>
              <a:t>ve aşağı eğitim durumu</a:t>
            </a:r>
          </a:p>
          <a:p>
            <a:endParaRPr lang="tr-TR" dirty="0"/>
          </a:p>
          <a:p>
            <a:endParaRPr lang="tr-TR" dirty="0" smtClean="0"/>
          </a:p>
          <a:p>
            <a:endParaRPr lang="tr-TR" dirty="0"/>
          </a:p>
        </p:txBody>
      </p:sp>
    </p:spTree>
    <p:extLst>
      <p:ext uri="{BB962C8B-B14F-4D97-AF65-F5344CB8AC3E}">
        <p14:creationId xmlns:p14="http://schemas.microsoft.com/office/powerpoint/2010/main" val="70947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951857394"/>
              </p:ext>
            </p:extLst>
          </p:nvPr>
        </p:nvGraphicFramePr>
        <p:xfrm>
          <a:off x="3853544" y="1881053"/>
          <a:ext cx="2856184" cy="4558936"/>
        </p:xfrm>
        <a:graphic>
          <a:graphicData uri="http://schemas.openxmlformats.org/drawingml/2006/table">
            <a:tbl>
              <a:tblPr firstRow="1" firstCol="1" bandRow="1">
                <a:tableStyleId>{5C22544A-7EE6-4342-B048-85BDC9FD1C3A}</a:tableStyleId>
              </a:tblPr>
              <a:tblGrid>
                <a:gridCol w="2856184">
                  <a:extLst>
                    <a:ext uri="{9D8B030D-6E8A-4147-A177-3AD203B41FA5}">
                      <a16:colId xmlns:a16="http://schemas.microsoft.com/office/drawing/2014/main" val="2671262418"/>
                    </a:ext>
                  </a:extLst>
                </a:gridCol>
              </a:tblGrid>
              <a:tr h="496302">
                <a:tc>
                  <a:txBody>
                    <a:bodyPr/>
                    <a:lstStyle/>
                    <a:p>
                      <a:pPr>
                        <a:lnSpc>
                          <a:spcPct val="107000"/>
                        </a:lnSpc>
                        <a:spcAft>
                          <a:spcPts val="0"/>
                        </a:spcAft>
                      </a:pPr>
                      <a:r>
                        <a:rPr lang="tr-TR" sz="1000">
                          <a:effectLst/>
                        </a:rPr>
                        <a:t>Çocuk-Genç</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5509860"/>
                  </a:ext>
                </a:extLst>
              </a:tr>
              <a:tr h="1015658">
                <a:tc>
                  <a:txBody>
                    <a:bodyPr/>
                    <a:lstStyle/>
                    <a:p>
                      <a:pPr>
                        <a:lnSpc>
                          <a:spcPct val="107000"/>
                        </a:lnSpc>
                        <a:spcAft>
                          <a:spcPts val="0"/>
                        </a:spcAft>
                      </a:pPr>
                      <a:r>
                        <a:rPr lang="tr-TR" sz="1000">
                          <a:effectLst/>
                        </a:rPr>
                        <a:t>Günlük haftalık çalışma süresi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971259"/>
                  </a:ext>
                </a:extLst>
              </a:tr>
              <a:tr h="496302">
                <a:tc>
                  <a:txBody>
                    <a:bodyPr/>
                    <a:lstStyle/>
                    <a:p>
                      <a:pPr>
                        <a:lnSpc>
                          <a:spcPct val="107000"/>
                        </a:lnSpc>
                        <a:spcAft>
                          <a:spcPts val="0"/>
                        </a:spcAft>
                      </a:pPr>
                      <a:r>
                        <a:rPr lang="tr-TR" sz="1000">
                          <a:effectLst/>
                        </a:rPr>
                        <a:t>Ara dinlenmeleri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1204215"/>
                  </a:ext>
                </a:extLst>
              </a:tr>
              <a:tr h="1535016">
                <a:tc>
                  <a:txBody>
                    <a:bodyPr/>
                    <a:lstStyle/>
                    <a:p>
                      <a:pPr>
                        <a:lnSpc>
                          <a:spcPct val="107000"/>
                        </a:lnSpc>
                        <a:spcAft>
                          <a:spcPts val="0"/>
                        </a:spcAft>
                      </a:pPr>
                      <a:r>
                        <a:rPr lang="tr-TR" sz="1000">
                          <a:effectLst/>
                        </a:rPr>
                        <a:t>Hafta tatili</a:t>
                      </a:r>
                      <a:endParaRPr lang="tr-TR" sz="1100">
                        <a:effectLst/>
                      </a:endParaRPr>
                    </a:p>
                    <a:p>
                      <a:pPr>
                        <a:lnSpc>
                          <a:spcPct val="107000"/>
                        </a:lnSpc>
                        <a:spcAft>
                          <a:spcPts val="0"/>
                        </a:spcAft>
                      </a:pPr>
                      <a:r>
                        <a:rPr lang="tr-TR" sz="1000">
                          <a:effectLst/>
                        </a:rPr>
                        <a:t>Ulusal bayram</a:t>
                      </a:r>
                      <a:endParaRPr lang="tr-TR" sz="1100">
                        <a:effectLst/>
                      </a:endParaRPr>
                    </a:p>
                    <a:p>
                      <a:pPr>
                        <a:lnSpc>
                          <a:spcPct val="107000"/>
                        </a:lnSpc>
                        <a:spcAft>
                          <a:spcPts val="0"/>
                        </a:spcAft>
                      </a:pPr>
                      <a:r>
                        <a:rPr lang="tr-TR" sz="1000">
                          <a:effectLst/>
                        </a:rPr>
                        <a:t>Genel tatil günleri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45819"/>
                  </a:ext>
                </a:extLst>
              </a:tr>
              <a:tr h="1015658">
                <a:tc>
                  <a:txBody>
                    <a:bodyPr/>
                    <a:lstStyle/>
                    <a:p>
                      <a:pPr>
                        <a:lnSpc>
                          <a:spcPct val="107000"/>
                        </a:lnSpc>
                        <a:spcAft>
                          <a:spcPts val="0"/>
                        </a:spcAft>
                      </a:pPr>
                      <a:r>
                        <a:rPr lang="tr-TR" sz="1000" dirty="0">
                          <a:effectLst/>
                        </a:rPr>
                        <a:t>Bazı işlerde çalışmaları yasak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145689"/>
                  </a:ext>
                </a:extLst>
              </a:tr>
            </a:tbl>
          </a:graphicData>
        </a:graphic>
      </p:graphicFrame>
    </p:spTree>
    <p:extLst>
      <p:ext uri="{BB962C8B-B14F-4D97-AF65-F5344CB8AC3E}">
        <p14:creationId xmlns:p14="http://schemas.microsoft.com/office/powerpoint/2010/main" val="356933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097835502"/>
              </p:ext>
            </p:extLst>
          </p:nvPr>
        </p:nvGraphicFramePr>
        <p:xfrm>
          <a:off x="3997234" y="1690688"/>
          <a:ext cx="2712493" cy="4984432"/>
        </p:xfrm>
        <a:graphic>
          <a:graphicData uri="http://schemas.openxmlformats.org/drawingml/2006/table">
            <a:tbl>
              <a:tblPr firstRow="1" firstCol="1" bandRow="1">
                <a:tableStyleId>{5C22544A-7EE6-4342-B048-85BDC9FD1C3A}</a:tableStyleId>
              </a:tblPr>
              <a:tblGrid>
                <a:gridCol w="2712493">
                  <a:extLst>
                    <a:ext uri="{9D8B030D-6E8A-4147-A177-3AD203B41FA5}">
                      <a16:colId xmlns:a16="http://schemas.microsoft.com/office/drawing/2014/main" val="3239817360"/>
                    </a:ext>
                  </a:extLst>
                </a:gridCol>
              </a:tblGrid>
              <a:tr h="663587">
                <a:tc>
                  <a:txBody>
                    <a:bodyPr/>
                    <a:lstStyle/>
                    <a:p>
                      <a:pPr>
                        <a:lnSpc>
                          <a:spcPct val="107000"/>
                        </a:lnSpc>
                        <a:spcAft>
                          <a:spcPts val="0"/>
                        </a:spcAft>
                      </a:pPr>
                      <a:r>
                        <a:rPr lang="tr-TR" sz="1000">
                          <a:effectLst/>
                        </a:rPr>
                        <a:t>Ağır ve tehlikeli işlerde durum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709091"/>
                  </a:ext>
                </a:extLst>
              </a:tr>
              <a:tr h="1002912">
                <a:tc>
                  <a:txBody>
                    <a:bodyPr/>
                    <a:lstStyle/>
                    <a:p>
                      <a:pPr>
                        <a:lnSpc>
                          <a:spcPct val="107000"/>
                        </a:lnSpc>
                        <a:spcAft>
                          <a:spcPts val="0"/>
                        </a:spcAft>
                      </a:pPr>
                      <a:r>
                        <a:rPr lang="tr-TR" sz="1000">
                          <a:effectLst/>
                        </a:rPr>
                        <a:t>Çocuk-Gençleri çalıştıramayacak işverenler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881253"/>
                  </a:ext>
                </a:extLst>
              </a:tr>
              <a:tr h="324261">
                <a:tc>
                  <a:txBody>
                    <a:bodyPr/>
                    <a:lstStyle/>
                    <a:p>
                      <a:pPr>
                        <a:lnSpc>
                          <a:spcPct val="107000"/>
                        </a:lnSpc>
                        <a:spcAft>
                          <a:spcPts val="0"/>
                        </a:spcAft>
                      </a:pPr>
                      <a:r>
                        <a:rPr lang="tr-TR" sz="1000">
                          <a:effectLst/>
                        </a:rPr>
                        <a:t>Sendikaya üyelikleri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4229283"/>
                  </a:ext>
                </a:extLst>
              </a:tr>
              <a:tr h="663587">
                <a:tc>
                  <a:txBody>
                    <a:bodyPr/>
                    <a:lstStyle/>
                    <a:p>
                      <a:pPr>
                        <a:lnSpc>
                          <a:spcPct val="107000"/>
                        </a:lnSpc>
                        <a:spcAft>
                          <a:spcPts val="0"/>
                        </a:spcAft>
                      </a:pPr>
                      <a:r>
                        <a:rPr lang="tr-TR" sz="1000">
                          <a:effectLst/>
                        </a:rPr>
                        <a:t>Sigortalılık durumları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719886"/>
                  </a:ext>
                </a:extLst>
              </a:tr>
              <a:tr h="1002912">
                <a:tc>
                  <a:txBody>
                    <a:bodyPr/>
                    <a:lstStyle/>
                    <a:p>
                      <a:pPr>
                        <a:lnSpc>
                          <a:spcPct val="107000"/>
                        </a:lnSpc>
                        <a:spcAft>
                          <a:spcPts val="0"/>
                        </a:spcAft>
                      </a:pPr>
                      <a:r>
                        <a:rPr lang="tr-TR" sz="1000">
                          <a:effectLst/>
                        </a:rPr>
                        <a:t>Çocukların Çalıştırabilecekleri işler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0375597"/>
                  </a:ext>
                </a:extLst>
              </a:tr>
              <a:tr h="1002912">
                <a:tc>
                  <a:txBody>
                    <a:bodyPr/>
                    <a:lstStyle/>
                    <a:p>
                      <a:pPr>
                        <a:lnSpc>
                          <a:spcPct val="107000"/>
                        </a:lnSpc>
                        <a:spcAft>
                          <a:spcPts val="0"/>
                        </a:spcAft>
                      </a:pPr>
                      <a:r>
                        <a:rPr lang="tr-TR" sz="1000">
                          <a:effectLst/>
                        </a:rPr>
                        <a:t>Gençlerin Çalıştırabilecekleri işler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9928403"/>
                  </a:ext>
                </a:extLst>
              </a:tr>
              <a:tr h="324261">
                <a:tc>
                  <a:txBody>
                    <a:bodyPr/>
                    <a:lstStyle/>
                    <a:p>
                      <a:pPr>
                        <a:lnSpc>
                          <a:spcPct val="107000"/>
                        </a:lnSpc>
                        <a:spcAft>
                          <a:spcPts val="0"/>
                        </a:spcAft>
                      </a:pPr>
                      <a:r>
                        <a:rPr lang="tr-TR" sz="1000" dirty="0">
                          <a:effectLst/>
                        </a:rPr>
                        <a:t>Gece çalışmaları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416073"/>
                  </a:ext>
                </a:extLst>
              </a:tr>
            </a:tbl>
          </a:graphicData>
        </a:graphic>
      </p:graphicFrame>
    </p:spTree>
    <p:extLst>
      <p:ext uri="{BB962C8B-B14F-4D97-AF65-F5344CB8AC3E}">
        <p14:creationId xmlns:p14="http://schemas.microsoft.com/office/powerpoint/2010/main" val="61822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600260819"/>
              </p:ext>
            </p:extLst>
          </p:nvPr>
        </p:nvGraphicFramePr>
        <p:xfrm>
          <a:off x="3435531" y="1690690"/>
          <a:ext cx="3190694" cy="4945241"/>
        </p:xfrm>
        <a:graphic>
          <a:graphicData uri="http://schemas.openxmlformats.org/drawingml/2006/table">
            <a:tbl>
              <a:tblPr firstRow="1" firstCol="1" bandRow="1">
                <a:tableStyleId>{5C22544A-7EE6-4342-B048-85BDC9FD1C3A}</a:tableStyleId>
              </a:tblPr>
              <a:tblGrid>
                <a:gridCol w="3190694">
                  <a:extLst>
                    <a:ext uri="{9D8B030D-6E8A-4147-A177-3AD203B41FA5}">
                      <a16:colId xmlns:a16="http://schemas.microsoft.com/office/drawing/2014/main" val="406751087"/>
                    </a:ext>
                  </a:extLst>
                </a:gridCol>
              </a:tblGrid>
              <a:tr h="282359">
                <a:tc>
                  <a:txBody>
                    <a:bodyPr/>
                    <a:lstStyle/>
                    <a:p>
                      <a:pPr>
                        <a:lnSpc>
                          <a:spcPct val="107000"/>
                        </a:lnSpc>
                        <a:spcAft>
                          <a:spcPts val="0"/>
                        </a:spcAft>
                      </a:pPr>
                      <a:r>
                        <a:rPr lang="tr-TR" sz="1000">
                          <a:effectLst/>
                        </a:rPr>
                        <a:t>Muayene izni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0780217"/>
                  </a:ext>
                </a:extLst>
              </a:tr>
              <a:tr h="564718">
                <a:tc>
                  <a:txBody>
                    <a:bodyPr/>
                    <a:lstStyle/>
                    <a:p>
                      <a:pPr>
                        <a:lnSpc>
                          <a:spcPct val="107000"/>
                        </a:lnSpc>
                        <a:spcAft>
                          <a:spcPts val="0"/>
                        </a:spcAft>
                      </a:pPr>
                      <a:r>
                        <a:rPr lang="tr-TR" sz="1000">
                          <a:effectLst/>
                        </a:rPr>
                        <a:t>Hamilelik </a:t>
                      </a:r>
                      <a:endParaRPr lang="tr-TR" sz="1100">
                        <a:effectLst/>
                      </a:endParaRPr>
                    </a:p>
                    <a:p>
                      <a:pPr>
                        <a:lnSpc>
                          <a:spcPct val="107000"/>
                        </a:lnSpc>
                        <a:spcAft>
                          <a:spcPts val="0"/>
                        </a:spcAft>
                      </a:pPr>
                      <a:r>
                        <a:rPr lang="tr-TR" sz="1000">
                          <a:effectLst/>
                        </a:rPr>
                        <a:t>Doğum izni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5953655"/>
                  </a:ext>
                </a:extLst>
              </a:tr>
              <a:tr h="564718">
                <a:tc>
                  <a:txBody>
                    <a:bodyPr/>
                    <a:lstStyle/>
                    <a:p>
                      <a:pPr>
                        <a:lnSpc>
                          <a:spcPct val="107000"/>
                        </a:lnSpc>
                        <a:spcAft>
                          <a:spcPts val="0"/>
                        </a:spcAft>
                      </a:pPr>
                      <a:r>
                        <a:rPr lang="tr-TR" sz="1000">
                          <a:effectLst/>
                        </a:rPr>
                        <a:t>Emzirme izni</a:t>
                      </a:r>
                      <a:endParaRPr lang="tr-TR" sz="1100">
                        <a:effectLst/>
                      </a:endParaRPr>
                    </a:p>
                    <a:p>
                      <a:pPr>
                        <a:lnSpc>
                          <a:spcPct val="107000"/>
                        </a:lnSpc>
                        <a:spcAft>
                          <a:spcPts val="0"/>
                        </a:spcAft>
                      </a:pPr>
                      <a:r>
                        <a:rPr lang="tr-TR" sz="1000">
                          <a:effectLst/>
                        </a:rPr>
                        <a:t>Ücretsiz izin hakkı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6988626"/>
                  </a:ext>
                </a:extLst>
              </a:tr>
              <a:tr h="564718">
                <a:tc>
                  <a:txBody>
                    <a:bodyPr/>
                    <a:lstStyle/>
                    <a:p>
                      <a:pPr>
                        <a:lnSpc>
                          <a:spcPct val="107000"/>
                        </a:lnSpc>
                        <a:spcAft>
                          <a:spcPts val="0"/>
                        </a:spcAft>
                      </a:pPr>
                      <a:r>
                        <a:rPr lang="tr-TR" sz="1000">
                          <a:effectLst/>
                        </a:rPr>
                        <a:t>Yarım gün çalışma hakkı</a:t>
                      </a:r>
                      <a:endParaRPr lang="tr-TR" sz="1100">
                        <a:effectLst/>
                      </a:endParaRPr>
                    </a:p>
                    <a:p>
                      <a:pPr>
                        <a:lnSpc>
                          <a:spcPct val="107000"/>
                        </a:lnSpc>
                        <a:spcAft>
                          <a:spcPts val="0"/>
                        </a:spcAft>
                      </a:pPr>
                      <a:r>
                        <a:rPr lang="tr-TR" sz="1000">
                          <a:effectLst/>
                        </a:rPr>
                        <a:t>Part time çalışma hakkı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4716989"/>
                  </a:ext>
                </a:extLst>
              </a:tr>
              <a:tr h="445309">
                <a:tc>
                  <a:txBody>
                    <a:bodyPr/>
                    <a:lstStyle/>
                    <a:p>
                      <a:pPr>
                        <a:lnSpc>
                          <a:spcPct val="107000"/>
                        </a:lnSpc>
                        <a:spcAft>
                          <a:spcPts val="0"/>
                        </a:spcAft>
                      </a:pPr>
                      <a:r>
                        <a:rPr lang="tr-TR" sz="1000">
                          <a:effectLst/>
                        </a:rPr>
                        <a:t>Engelli çocuğu olanlar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26290"/>
                  </a:ext>
                </a:extLst>
              </a:tr>
              <a:tr h="445309">
                <a:tc>
                  <a:txBody>
                    <a:bodyPr/>
                    <a:lstStyle/>
                    <a:p>
                      <a:pPr>
                        <a:lnSpc>
                          <a:spcPct val="107000"/>
                        </a:lnSpc>
                        <a:spcAft>
                          <a:spcPts val="0"/>
                        </a:spcAft>
                      </a:pPr>
                      <a:r>
                        <a:rPr lang="tr-TR" sz="1000">
                          <a:effectLst/>
                        </a:rPr>
                        <a:t>Dul aylığı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2846413"/>
                  </a:ext>
                </a:extLst>
              </a:tr>
              <a:tr h="445309">
                <a:tc>
                  <a:txBody>
                    <a:bodyPr/>
                    <a:lstStyle/>
                    <a:p>
                      <a:pPr>
                        <a:lnSpc>
                          <a:spcPct val="107000"/>
                        </a:lnSpc>
                        <a:spcAft>
                          <a:spcPts val="0"/>
                        </a:spcAft>
                      </a:pPr>
                      <a:r>
                        <a:rPr lang="tr-TR" sz="1000">
                          <a:effectLst/>
                        </a:rPr>
                        <a:t>Yetim aylığı-bekarken-dulken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6994898"/>
                  </a:ext>
                </a:extLst>
              </a:tr>
              <a:tr h="445309">
                <a:tc>
                  <a:txBody>
                    <a:bodyPr/>
                    <a:lstStyle/>
                    <a:p>
                      <a:pPr>
                        <a:lnSpc>
                          <a:spcPct val="107000"/>
                        </a:lnSpc>
                        <a:spcAft>
                          <a:spcPts val="0"/>
                        </a:spcAft>
                      </a:pPr>
                      <a:r>
                        <a:rPr lang="tr-TR" sz="1000">
                          <a:effectLst/>
                        </a:rPr>
                        <a:t>Çeyiz yardımı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4178187"/>
                  </a:ext>
                </a:extLst>
              </a:tr>
              <a:tr h="593746">
                <a:tc>
                  <a:txBody>
                    <a:bodyPr/>
                    <a:lstStyle/>
                    <a:p>
                      <a:pPr>
                        <a:lnSpc>
                          <a:spcPct val="107000"/>
                        </a:lnSpc>
                        <a:spcAft>
                          <a:spcPts val="0"/>
                        </a:spcAft>
                      </a:pPr>
                      <a:r>
                        <a:rPr lang="tr-TR" sz="1000">
                          <a:effectLst/>
                        </a:rPr>
                        <a:t>Gece vardiyasında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5932495"/>
                  </a:ext>
                </a:extLst>
              </a:tr>
              <a:tr h="593746">
                <a:tc>
                  <a:txBody>
                    <a:bodyPr/>
                    <a:lstStyle/>
                    <a:p>
                      <a:pPr>
                        <a:lnSpc>
                          <a:spcPct val="107000"/>
                        </a:lnSpc>
                        <a:spcAft>
                          <a:spcPts val="0"/>
                        </a:spcAft>
                      </a:pPr>
                      <a:r>
                        <a:rPr lang="tr-TR" sz="1000" dirty="0">
                          <a:effectLst/>
                        </a:rPr>
                        <a:t>Bazı işlerde yasak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497070"/>
                  </a:ext>
                </a:extLst>
              </a:tr>
            </a:tbl>
          </a:graphicData>
        </a:graphic>
      </p:graphicFrame>
    </p:spTree>
    <p:extLst>
      <p:ext uri="{BB962C8B-B14F-4D97-AF65-F5344CB8AC3E}">
        <p14:creationId xmlns:p14="http://schemas.microsoft.com/office/powerpoint/2010/main" val="418007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075294815"/>
              </p:ext>
            </p:extLst>
          </p:nvPr>
        </p:nvGraphicFramePr>
        <p:xfrm>
          <a:off x="3827417" y="1690686"/>
          <a:ext cx="2798808" cy="5271816"/>
        </p:xfrm>
        <a:graphic>
          <a:graphicData uri="http://schemas.openxmlformats.org/drawingml/2006/table">
            <a:tbl>
              <a:tblPr firstRow="1" firstCol="1" bandRow="1">
                <a:tableStyleId>{5C22544A-7EE6-4342-B048-85BDC9FD1C3A}</a:tableStyleId>
              </a:tblPr>
              <a:tblGrid>
                <a:gridCol w="2798808">
                  <a:extLst>
                    <a:ext uri="{9D8B030D-6E8A-4147-A177-3AD203B41FA5}">
                      <a16:colId xmlns:a16="http://schemas.microsoft.com/office/drawing/2014/main" val="4286823802"/>
                    </a:ext>
                  </a:extLst>
                </a:gridCol>
              </a:tblGrid>
              <a:tr h="827996">
                <a:tc>
                  <a:txBody>
                    <a:bodyPr/>
                    <a:lstStyle/>
                    <a:p>
                      <a:pPr>
                        <a:lnSpc>
                          <a:spcPct val="107000"/>
                        </a:lnSpc>
                        <a:spcAft>
                          <a:spcPts val="0"/>
                        </a:spcAft>
                      </a:pPr>
                      <a:r>
                        <a:rPr lang="tr-TR" sz="1000">
                          <a:effectLst/>
                        </a:rPr>
                        <a:t>Ağır ve tehlikeli işlerde durum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449560"/>
                  </a:ext>
                </a:extLst>
              </a:tr>
              <a:tr h="827996">
                <a:tc>
                  <a:txBody>
                    <a:bodyPr/>
                    <a:lstStyle/>
                    <a:p>
                      <a:pPr>
                        <a:lnSpc>
                          <a:spcPct val="107000"/>
                        </a:lnSpc>
                        <a:spcAft>
                          <a:spcPts val="0"/>
                        </a:spcAft>
                      </a:pPr>
                      <a:r>
                        <a:rPr lang="tr-TR" sz="1000">
                          <a:effectLst/>
                        </a:rPr>
                        <a:t>Feshe karşı korunmaları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1773723"/>
                  </a:ext>
                </a:extLst>
              </a:tr>
              <a:tr h="910796">
                <a:tc>
                  <a:txBody>
                    <a:bodyPr/>
                    <a:lstStyle/>
                    <a:p>
                      <a:pPr>
                        <a:lnSpc>
                          <a:spcPct val="107000"/>
                        </a:lnSpc>
                        <a:spcAft>
                          <a:spcPts val="0"/>
                        </a:spcAft>
                      </a:pPr>
                      <a:r>
                        <a:rPr lang="tr-TR" sz="1000">
                          <a:effectLst/>
                        </a:rPr>
                        <a:t>Aynı vardiyada çalışma durumu karı-kocanın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5908928"/>
                  </a:ext>
                </a:extLst>
              </a:tr>
              <a:tr h="602637">
                <a:tc>
                  <a:txBody>
                    <a:bodyPr/>
                    <a:lstStyle/>
                    <a:p>
                      <a:pPr>
                        <a:lnSpc>
                          <a:spcPct val="107000"/>
                        </a:lnSpc>
                        <a:spcAft>
                          <a:spcPts val="0"/>
                        </a:spcAft>
                      </a:pPr>
                      <a:r>
                        <a:rPr lang="tr-TR" sz="1000">
                          <a:effectLst/>
                        </a:rPr>
                        <a:t>Emzirme odası-kreş</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268817"/>
                  </a:ext>
                </a:extLst>
              </a:tr>
              <a:tr h="910796">
                <a:tc>
                  <a:txBody>
                    <a:bodyPr/>
                    <a:lstStyle/>
                    <a:p>
                      <a:pPr>
                        <a:lnSpc>
                          <a:spcPct val="107000"/>
                        </a:lnSpc>
                        <a:spcAft>
                          <a:spcPts val="0"/>
                        </a:spcAft>
                      </a:pPr>
                      <a:r>
                        <a:rPr lang="tr-TR" sz="1000">
                          <a:effectLst/>
                        </a:rPr>
                        <a:t>Umumi kadınlara ilişkin düzenlemeler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919611"/>
                  </a:ext>
                </a:extLst>
              </a:tr>
              <a:tr h="602637">
                <a:tc>
                  <a:txBody>
                    <a:bodyPr/>
                    <a:lstStyle/>
                    <a:p>
                      <a:pPr>
                        <a:lnSpc>
                          <a:spcPct val="107000"/>
                        </a:lnSpc>
                        <a:spcAft>
                          <a:spcPts val="0"/>
                        </a:spcAft>
                      </a:pPr>
                      <a:r>
                        <a:rPr lang="tr-TR" sz="1000">
                          <a:effectLst/>
                        </a:rPr>
                        <a:t>Evlenmelerinde haklı fesih</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214259"/>
                  </a:ext>
                </a:extLst>
              </a:tr>
              <a:tr h="294479">
                <a:tc>
                  <a:txBody>
                    <a:bodyPr/>
                    <a:lstStyle/>
                    <a:p>
                      <a:pPr>
                        <a:lnSpc>
                          <a:spcPct val="107000"/>
                        </a:lnSpc>
                        <a:spcAft>
                          <a:spcPts val="0"/>
                        </a:spcAft>
                      </a:pPr>
                      <a:r>
                        <a:rPr lang="tr-TR" sz="1000">
                          <a:effectLst/>
                        </a:rPr>
                        <a:t>Eşitlik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099580"/>
                  </a:ext>
                </a:extLst>
              </a:tr>
              <a:tr h="294479">
                <a:tc>
                  <a:txBody>
                    <a:bodyPr/>
                    <a:lstStyle/>
                    <a:p>
                      <a:pPr>
                        <a:lnSpc>
                          <a:spcPct val="107000"/>
                        </a:lnSpc>
                        <a:spcAft>
                          <a:spcPts val="0"/>
                        </a:spcAft>
                      </a:pPr>
                      <a:r>
                        <a:rPr lang="tr-TR" sz="1000" dirty="0">
                          <a:effectLst/>
                        </a:rPr>
                        <a:t>Süt parası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311703"/>
                  </a:ext>
                </a:extLst>
              </a:tr>
            </a:tbl>
          </a:graphicData>
        </a:graphic>
      </p:graphicFrame>
    </p:spTree>
    <p:extLst>
      <p:ext uri="{BB962C8B-B14F-4D97-AF65-F5344CB8AC3E}">
        <p14:creationId xmlns:p14="http://schemas.microsoft.com/office/powerpoint/2010/main" val="188338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Kota </a:t>
            </a:r>
            <a:endParaRPr lang="tr-TR"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74197226"/>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18068125"/>
                    </a:ext>
                  </a:extLst>
                </a:gridCol>
                <a:gridCol w="2628900">
                  <a:extLst>
                    <a:ext uri="{9D8B030D-6E8A-4147-A177-3AD203B41FA5}">
                      <a16:colId xmlns:a16="http://schemas.microsoft.com/office/drawing/2014/main" val="2447357274"/>
                    </a:ext>
                  </a:extLst>
                </a:gridCol>
                <a:gridCol w="2628900">
                  <a:extLst>
                    <a:ext uri="{9D8B030D-6E8A-4147-A177-3AD203B41FA5}">
                      <a16:colId xmlns:a16="http://schemas.microsoft.com/office/drawing/2014/main" val="334600106"/>
                    </a:ext>
                  </a:extLst>
                </a:gridCol>
                <a:gridCol w="2628900">
                  <a:extLst>
                    <a:ext uri="{9D8B030D-6E8A-4147-A177-3AD203B41FA5}">
                      <a16:colId xmlns:a16="http://schemas.microsoft.com/office/drawing/2014/main" val="564686115"/>
                    </a:ext>
                  </a:extLst>
                </a:gridCol>
              </a:tblGrid>
              <a:tr h="370840">
                <a:tc>
                  <a:txBody>
                    <a:bodyPr/>
                    <a:lstStyle/>
                    <a:p>
                      <a:endParaRPr lang="tr-TR" dirty="0"/>
                    </a:p>
                  </a:txBody>
                  <a:tcPr/>
                </a:tc>
                <a:tc>
                  <a:txBody>
                    <a:bodyPr/>
                    <a:lstStyle/>
                    <a:p>
                      <a:r>
                        <a:rPr lang="tr-TR" dirty="0" smtClean="0"/>
                        <a:t>Eski hükümlü</a:t>
                      </a:r>
                      <a:endParaRPr lang="tr-TR" dirty="0"/>
                    </a:p>
                  </a:txBody>
                  <a:tcPr/>
                </a:tc>
                <a:tc>
                  <a:txBody>
                    <a:bodyPr/>
                    <a:lstStyle/>
                    <a:p>
                      <a:r>
                        <a:rPr lang="tr-TR" dirty="0" smtClean="0"/>
                        <a:t>engelli</a:t>
                      </a:r>
                      <a:endParaRPr lang="tr-TR" dirty="0"/>
                    </a:p>
                  </a:txBody>
                  <a:tcPr/>
                </a:tc>
                <a:tc>
                  <a:txBody>
                    <a:bodyPr/>
                    <a:lstStyle/>
                    <a:p>
                      <a:endParaRPr lang="tr-TR"/>
                    </a:p>
                  </a:txBody>
                  <a:tcPr/>
                </a:tc>
                <a:extLst>
                  <a:ext uri="{0D108BD9-81ED-4DB2-BD59-A6C34878D82A}">
                    <a16:rowId xmlns:a16="http://schemas.microsoft.com/office/drawing/2014/main" val="2665855626"/>
                  </a:ext>
                </a:extLst>
              </a:tr>
              <a:tr h="370840">
                <a:tc>
                  <a:txBody>
                    <a:bodyPr/>
                    <a:lstStyle/>
                    <a:p>
                      <a:r>
                        <a:rPr lang="tr-TR" dirty="0" smtClean="0"/>
                        <a:t>kamuda</a:t>
                      </a:r>
                      <a:endParaRPr lang="tr-TR" dirty="0"/>
                    </a:p>
                  </a:txBody>
                  <a:tcPr/>
                </a:tc>
                <a:tc>
                  <a:txBody>
                    <a:bodyPr/>
                    <a:lstStyle/>
                    <a:p>
                      <a:r>
                        <a:rPr lang="tr-TR" dirty="0" smtClean="0"/>
                        <a:t>2</a:t>
                      </a:r>
                      <a:endParaRPr lang="tr-TR" dirty="0"/>
                    </a:p>
                  </a:txBody>
                  <a:tcPr/>
                </a:tc>
                <a:tc>
                  <a:txBody>
                    <a:bodyPr/>
                    <a:lstStyle/>
                    <a:p>
                      <a:r>
                        <a:rPr lang="tr-TR" dirty="0" smtClean="0"/>
                        <a:t>%4</a:t>
                      </a:r>
                      <a:endParaRPr lang="tr-TR" dirty="0"/>
                    </a:p>
                  </a:txBody>
                  <a:tcPr/>
                </a:tc>
                <a:tc>
                  <a:txBody>
                    <a:bodyPr/>
                    <a:lstStyle/>
                    <a:p>
                      <a:endParaRPr lang="tr-TR"/>
                    </a:p>
                  </a:txBody>
                  <a:tcPr/>
                </a:tc>
                <a:extLst>
                  <a:ext uri="{0D108BD9-81ED-4DB2-BD59-A6C34878D82A}">
                    <a16:rowId xmlns:a16="http://schemas.microsoft.com/office/drawing/2014/main" val="670148699"/>
                  </a:ext>
                </a:extLst>
              </a:tr>
              <a:tr h="370840">
                <a:tc>
                  <a:txBody>
                    <a:bodyPr/>
                    <a:lstStyle/>
                    <a:p>
                      <a:r>
                        <a:rPr lang="tr-TR" dirty="0" smtClean="0"/>
                        <a:t>özelde</a:t>
                      </a:r>
                      <a:endParaRPr lang="tr-TR" dirty="0"/>
                    </a:p>
                  </a:txBody>
                  <a:tcPr/>
                </a:tc>
                <a:tc>
                  <a:txBody>
                    <a:bodyPr/>
                    <a:lstStyle/>
                    <a:p>
                      <a:r>
                        <a:rPr lang="tr-TR" dirty="0" smtClean="0"/>
                        <a:t>0</a:t>
                      </a:r>
                      <a:endParaRPr lang="tr-TR" dirty="0"/>
                    </a:p>
                  </a:txBody>
                  <a:tcPr/>
                </a:tc>
                <a:tc>
                  <a:txBody>
                    <a:bodyPr/>
                    <a:lstStyle/>
                    <a:p>
                      <a:r>
                        <a:rPr lang="tr-TR" dirty="0" smtClean="0"/>
                        <a:t>%3</a:t>
                      </a:r>
                      <a:endParaRPr lang="tr-TR" dirty="0"/>
                    </a:p>
                  </a:txBody>
                  <a:tcPr/>
                </a:tc>
                <a:tc>
                  <a:txBody>
                    <a:bodyPr/>
                    <a:lstStyle/>
                    <a:p>
                      <a:endParaRPr lang="tr-TR"/>
                    </a:p>
                  </a:txBody>
                  <a:tcPr/>
                </a:tc>
                <a:extLst>
                  <a:ext uri="{0D108BD9-81ED-4DB2-BD59-A6C34878D82A}">
                    <a16:rowId xmlns:a16="http://schemas.microsoft.com/office/drawing/2014/main" val="2805259067"/>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605236961"/>
                  </a:ext>
                </a:extLst>
              </a:tr>
            </a:tbl>
          </a:graphicData>
        </a:graphic>
      </p:graphicFrame>
    </p:spTree>
    <p:extLst>
      <p:ext uri="{BB962C8B-B14F-4D97-AF65-F5344CB8AC3E}">
        <p14:creationId xmlns:p14="http://schemas.microsoft.com/office/powerpoint/2010/main" val="299980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lstStyle/>
          <a:p>
            <a:pPr algn="just"/>
            <a:r>
              <a:rPr lang="tr-TR" dirty="0" smtClean="0"/>
              <a:t>4857 sayılı İş Kanunumuzda da Anayasa hükümleri doğrultusunda çalışma hayatında engelli bireyler için önemli haklar getirmiş olup ve onların toplum hayatına uyumunun sağlanmasına katkı yapmaktadır. İş Kanunun 30. maddesinde, “Engelli, eski hükümlü ve terör mağduru çalıştırma zorunluluğu” hükmü kapsamında kanunun kapsamına dahil işyerlerine bu yükümlülük getirilmiştir. Anayasa Mahkemesinin örnek kararında, engelliler açısından çalıştırma yükümlülüğünün, ruhsal veya fiziksel açıdan yetersizliği nedeniyle </a:t>
            </a:r>
            <a:r>
              <a:rPr lang="tr-TR" dirty="0" err="1" smtClean="0"/>
              <a:t>ış</a:t>
            </a:r>
            <a:r>
              <a:rPr lang="tr-TR" dirty="0" smtClean="0"/>
              <a:t> bulma olanağını önemli ölçüde yitirenleri koruma düşüncesine dayandığını ve İş Kanunu kapsamında engellilerin özel olarak korunmasını güvence altına alınmasının Anayasa’nın 50. Maddesi’nin de bir gereği olduğu ifade edilmiştir </a:t>
            </a:r>
            <a:endParaRPr lang="tr-TR" dirty="0"/>
          </a:p>
        </p:txBody>
      </p:sp>
    </p:spTree>
    <p:extLst>
      <p:ext uri="{BB962C8B-B14F-4D97-AF65-F5344CB8AC3E}">
        <p14:creationId xmlns:p14="http://schemas.microsoft.com/office/powerpoint/2010/main" val="287126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lstStyle/>
          <a:p>
            <a:pPr algn="just"/>
            <a:r>
              <a:rPr lang="tr-TR" dirty="0" smtClean="0"/>
              <a:t>Kanuna göre işverenler, elli veya daha fazla işçi çalıştırdıkları taktirde, kanunda öngörülen oranda engelli, eski hükümlü ve terör mağduru çalıştırmak zorundadır. İşyerinde elli veya daha fazla işçi sayısının belirlenmesi için işyerinden sayılan eklentiler ve araçlarda çalışan işçiler de bir bütün olarak toplama dahil edilmekte olup, işverenin çalıştırdığı bütün kişiler değil, sadece işçi kavramına giren kişiler esas alınmaktadır. İşyerinde çalışan işçi sayısına göre İş Kanunu kapsamına giren kamu işyerlerinde %4, özel sektör işyerlerinde ise %3 engelli çalıştırma yükümlülüğü </a:t>
            </a:r>
            <a:r>
              <a:rPr lang="tr-TR" dirty="0" err="1" smtClean="0"/>
              <a:t>sözkonusudur</a:t>
            </a:r>
            <a:r>
              <a:rPr lang="tr-TR" dirty="0" smtClean="0"/>
              <a:t>. İş Kanununda işverenin engelli ve eski hükümlü çalıştırma zorunluluğuna uymaması sonucunda idari para cezası dışında başka bir hukuki yaptırım öngörülmemiştir</a:t>
            </a:r>
            <a:endParaRPr lang="tr-TR" dirty="0"/>
          </a:p>
        </p:txBody>
      </p:sp>
    </p:spTree>
    <p:extLst>
      <p:ext uri="{BB962C8B-B14F-4D97-AF65-F5344CB8AC3E}">
        <p14:creationId xmlns:p14="http://schemas.microsoft.com/office/powerpoint/2010/main" val="146542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lnSpcReduction="10000"/>
          </a:bodyPr>
          <a:lstStyle/>
          <a:p>
            <a:pPr algn="just"/>
            <a:r>
              <a:rPr lang="tr-TR" dirty="0" smtClean="0"/>
              <a:t>4857 sayılı İş Kanunu kapsamında yer altı ve su altı işlerde engelli işçi çalıştırılması yasaklanmıştır. Ayrıca yukarıdaki hükümler uyarınca engelli çalıştırılabilmesi için işyerlerindeki işçi sayısının tespitinde yer altı ve su altı işlerinde çalışanlar hesaba katılamaması da kanunda düzenlenmiştir. Ayrıca bir işyerinden malulen ayrılmak zorunda kalan işçinin maluliyeti ortadan kalktıktan sonra eski işyerlerinde tekrar işe alınmalarını istedikleri takdirde, işe alınmasına ilişkin düzenleme getirilmiştir. İşveren bunları eski işleri veya benzeri işlerde boş yer varsa derhal, yoksa boşalacak ilk işe başka isteklilere tercih ederek, o andaki şartlarla işe almak zorundadır. İşverenin işe alınma isteğinde bulunan eski işçi ile iş sözleşmesi yapma yükümlülüğünü yerine getirmediği durumda, altı aylık ücreti tutarında tazminat ödemesi gerekecektir. </a:t>
            </a:r>
            <a:endParaRPr lang="tr-TR" dirty="0"/>
          </a:p>
        </p:txBody>
      </p:sp>
    </p:spTree>
    <p:extLst>
      <p:ext uri="{BB962C8B-B14F-4D97-AF65-F5344CB8AC3E}">
        <p14:creationId xmlns:p14="http://schemas.microsoft.com/office/powerpoint/2010/main" val="388670571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1073</Words>
  <Application>Microsoft Office PowerPoint</Application>
  <PresentationFormat>Geniş ekran</PresentationFormat>
  <Paragraphs>86</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Times New Roman</vt:lpstr>
      <vt:lpstr>Office Teması</vt:lpstr>
      <vt:lpstr>İş hukuku</vt:lpstr>
      <vt:lpstr>PowerPoint Sunusu</vt:lpstr>
      <vt:lpstr>PowerPoint Sunusu</vt:lpstr>
      <vt:lpstr>PowerPoint Sunusu</vt:lpstr>
      <vt:lpstr>PowerPoint Sunusu</vt:lpstr>
      <vt:lpstr>Kota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ESKİ HÜKÜMLÜ</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hukuku</dc:title>
  <dc:creator>Selim</dc:creator>
  <cp:lastModifiedBy>Selim</cp:lastModifiedBy>
  <cp:revision>5</cp:revision>
  <dcterms:created xsi:type="dcterms:W3CDTF">2022-04-08T18:15:28Z</dcterms:created>
  <dcterms:modified xsi:type="dcterms:W3CDTF">2022-04-09T16:58:07Z</dcterms:modified>
</cp:coreProperties>
</file>