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5" r:id="rId8"/>
    <p:sldId id="266" r:id="rId9"/>
    <p:sldId id="261" r:id="rId10"/>
    <p:sldId id="260" r:id="rId11"/>
    <p:sldId id="262" r:id="rId12"/>
    <p:sldId id="271" r:id="rId13"/>
    <p:sldId id="263" r:id="rId14"/>
    <p:sldId id="264" r:id="rId15"/>
    <p:sldId id="267" r:id="rId16"/>
    <p:sldId id="268"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23652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88789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06284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64520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3295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44281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53A2ADA-B73E-4B09-80A7-0EBAB6CDA2DE}" type="datetimeFigureOut">
              <a:rPr lang="tr-TR" smtClean="0"/>
              <a:t>24.03.2022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95265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53A2ADA-B73E-4B09-80A7-0EBAB6CDA2DE}" type="datetimeFigureOut">
              <a:rPr lang="tr-TR" smtClean="0"/>
              <a:t>24.03.2022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18673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53A2ADA-B73E-4B09-80A7-0EBAB6CDA2DE}" type="datetimeFigureOut">
              <a:rPr lang="tr-TR" smtClean="0"/>
              <a:t>24.03.2022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67077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56631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48019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A2ADA-B73E-4B09-80A7-0EBAB6CDA2DE}" type="datetimeFigureOut">
              <a:rPr lang="tr-TR" smtClean="0"/>
              <a:t>24.03.2022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D53CA-4947-4C6F-887F-A37E7B26354F}" type="slidenum">
              <a:rPr lang="tr-TR" smtClean="0"/>
              <a:t>‹#›</a:t>
            </a:fld>
            <a:endParaRPr lang="tr-TR"/>
          </a:p>
        </p:txBody>
      </p:sp>
    </p:spTree>
    <p:extLst>
      <p:ext uri="{BB962C8B-B14F-4D97-AF65-F5344CB8AC3E}">
        <p14:creationId xmlns:p14="http://schemas.microsoft.com/office/powerpoint/2010/main" val="23586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alismatoplum.org/makale/4857-sayili-is-kanununa-gore-fazla-calisma-ve-fazla-surelerle-calisma#_ftnref0_27" TargetMode="External"/><Relationship Id="rId2" Type="http://schemas.openxmlformats.org/officeDocument/2006/relationships/hyperlink" Target="https://www.calismatoplum.org/makale/4857-sayili-is-kanununa-gore-fazla-calisma-ve-fazla-surelerle-calisma#_ftnref0_2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ttgroup.com/tr/mevzuat/item/4857-sayili-is-kanu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ttgroup.com/tr/mevzuat/item/4857-sayili-is-kanu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ottgroup.com/tr/mevzuat/category/is-kanun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alismatoplum.org/makale/4857-sayili-is-kanununa-gore-fazla-calisma-ve-fazla-surelerle-calisma#_ftnref0_9" TargetMode="External"/><Relationship Id="rId2" Type="http://schemas.openxmlformats.org/officeDocument/2006/relationships/hyperlink" Target="https://www.calismatoplum.org/makale/4857-sayili-is-kanununa-gore-fazla-calisma-ve-fazla-surelerle-calisma#_ftnref0_8" TargetMode="External"/><Relationship Id="rId1" Type="http://schemas.openxmlformats.org/officeDocument/2006/relationships/slideLayout" Target="../slideLayouts/slideLayout2.xml"/><Relationship Id="rId4" Type="http://schemas.openxmlformats.org/officeDocument/2006/relationships/hyperlink" Target="https://www.calismatoplum.org/makale/4857-sayili-is-kanununa-gore-fazla-calisma-ve-fazla-surelerle-calisma#_ftnref0_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İşin düzeni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7544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çalışmanın türleri-1-Arasıra yapılan fazla çalışma</a:t>
            </a:r>
            <a:endParaRPr lang="tr-TR" dirty="0"/>
          </a:p>
        </p:txBody>
      </p:sp>
      <p:sp>
        <p:nvSpPr>
          <p:cNvPr id="3" name="İçerik Yer Tutucusu 2"/>
          <p:cNvSpPr>
            <a:spLocks noGrp="1"/>
          </p:cNvSpPr>
          <p:nvPr>
            <p:ph idx="1"/>
          </p:nvPr>
        </p:nvSpPr>
        <p:spPr>
          <a:xfrm>
            <a:off x="838200" y="1825624"/>
            <a:ext cx="10515600" cy="5032375"/>
          </a:xfrm>
        </p:spPr>
        <p:txBody>
          <a:bodyPr>
            <a:normAutofit fontScale="77500" lnSpcReduction="20000"/>
          </a:bodyPr>
          <a:lstStyle/>
          <a:p>
            <a:r>
              <a:rPr lang="tr-TR" dirty="0" smtClean="0"/>
              <a:t>Zorunlu fazla çalışma</a:t>
            </a:r>
          </a:p>
          <a:p>
            <a:r>
              <a:rPr lang="tr-TR" b="1" dirty="0"/>
              <a:t>ZORUNLU NEDENLERLE FAZLA ÇALIŞMA</a:t>
            </a:r>
            <a:endParaRPr lang="tr-TR" dirty="0"/>
          </a:p>
          <a:p>
            <a:r>
              <a:rPr lang="tr-TR" dirty="0"/>
              <a:t>İşçinin rızasına bağlı olmayan zorunlu fazla çalışma hali, İş Kanununun 42. maddesinde düzenlenmiştir. Yürürlükten kaldırılan 1475 sayılı İş Kanununun 36. maddesinden farklı olarak 4857 sayılı İş Kanununda, çalışma süresinin sınırsız olamayacağı ve işçiye uygun bir dinleme süresi verilmesi gerektiği kurala bağlanmıştır.</a:t>
            </a:r>
          </a:p>
          <a:p>
            <a:r>
              <a:rPr lang="tr-TR" dirty="0"/>
              <a:t>Zorunlu nedenlerle fazla çalışma nedenleri Kanunda sayılmıştır. Bir arızayı gidermek veya muhtemel bir arızayı önlemek için ya da zorlayıcı sebeplerin ortaya çıkması halinde zorunlu fazla çalışma yapılabilecektir. Yangın, su baskını gibi haller de zorlayıcı sebeplerle örnek olarak verilebilir.</a:t>
            </a:r>
          </a:p>
          <a:p>
            <a:r>
              <a:rPr lang="tr-TR" dirty="0"/>
              <a:t>Zorunlu nedenlerle işçilerin tamamına veya bir kısmına fazla çalışma yaptırabilir. Ancak bu çalışma da sınırsız değildir. İşyerinin normal çalışma düzenine geçmesi halinde zorunlu fazla çalışmaya son verilmelidir. Yine işçilerin zorunlu nedenlerin sürmesi halinde sürekli olarak fazla çalışmaları beklenemez. İşverence uygun bir dinlenme süresi verilmesi zorunludur.</a:t>
            </a:r>
          </a:p>
          <a:p>
            <a:r>
              <a:rPr lang="tr-TR" dirty="0"/>
              <a:t>Zorunlu nedenlerle fazla çalışma halinde bu çalışma karşılığı olarak ödemesi gereken ücret 41. maddeye göre belirlenecektir. Bu da normal çalışma ücretinin saat başına düşen miktarının yüzde elli fazlasıdır </a:t>
            </a:r>
          </a:p>
          <a:p>
            <a:endParaRPr lang="tr-TR" dirty="0"/>
          </a:p>
        </p:txBody>
      </p:sp>
    </p:spTree>
    <p:extLst>
      <p:ext uri="{BB962C8B-B14F-4D97-AF65-F5344CB8AC3E}">
        <p14:creationId xmlns:p14="http://schemas.microsoft.com/office/powerpoint/2010/main" val="163357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dirty="0" smtClean="0"/>
              <a:t>Fazla çalışmanın türleri-1-Arasıra yapılan fazla çalışma</a:t>
            </a:r>
            <a:br>
              <a:rPr lang="tr-TR" dirty="0" smtClean="0"/>
            </a:br>
            <a:endParaRPr lang="tr-TR" dirty="0"/>
          </a:p>
        </p:txBody>
      </p:sp>
      <p:sp>
        <p:nvSpPr>
          <p:cNvPr id="3" name="İçerik Yer Tutucusu 2"/>
          <p:cNvSpPr>
            <a:spLocks noGrp="1"/>
          </p:cNvSpPr>
          <p:nvPr>
            <p:ph idx="1"/>
          </p:nvPr>
        </p:nvSpPr>
        <p:spPr>
          <a:xfrm>
            <a:off x="838200" y="1825625"/>
            <a:ext cx="10515600" cy="5136878"/>
          </a:xfrm>
        </p:spPr>
        <p:txBody>
          <a:bodyPr>
            <a:normAutofit fontScale="77500" lnSpcReduction="20000"/>
          </a:bodyPr>
          <a:lstStyle/>
          <a:p>
            <a:r>
              <a:rPr lang="tr-TR" dirty="0" smtClean="0"/>
              <a:t>Olağanüstü </a:t>
            </a:r>
            <a:r>
              <a:rPr lang="tr-TR" smtClean="0"/>
              <a:t>fazla çalışma</a:t>
            </a:r>
          </a:p>
          <a:p>
            <a:r>
              <a:rPr lang="tr-TR" b="1" dirty="0"/>
              <a:t>OLAĞANÜSTÜ NEDENLE FAZLA ÇALIŞMA</a:t>
            </a:r>
            <a:endParaRPr lang="tr-TR" dirty="0"/>
          </a:p>
          <a:p>
            <a:r>
              <a:rPr lang="tr-TR" dirty="0"/>
              <a:t>Olağanüstü hallerde fazla çalışmadan söz edebilmek için ülkede bir seferberliğin olması gerekir. Bakanlar Kurulunca belirlenecek olan işyerlerinde yurt savunması gereklerinin karşılanması için fazla çalışma yaptırılması mümkündür. Bakanlar Kurulu aynı zamanda bu işyerlerindeki günlük çalışma süresini de belirler. İşlerin çeşidine ve ülke ihtiyacının derecesine göre bu çalışma süresi işçinin en çok çalışma gücüne kadar çıkarabilir. Bu işyerleri kamu kesiminde olabileceği gibi özel sektörde de olabilir</a:t>
            </a:r>
            <a:r>
              <a:rPr lang="tr-TR" dirty="0">
                <a:hlinkClick r:id="rId2"/>
              </a:rPr>
              <a:t>26</a:t>
            </a:r>
            <a:r>
              <a:rPr lang="tr-TR" dirty="0"/>
              <a:t>.</a:t>
            </a:r>
          </a:p>
          <a:p>
            <a:r>
              <a:rPr lang="tr-TR" dirty="0"/>
              <a:t>Olağanüstü nedenlerle fazla çalışmalar için işçinin onayının alınması da gerekmez</a:t>
            </a:r>
            <a:r>
              <a:rPr lang="tr-TR" dirty="0">
                <a:hlinkClick r:id="rId3"/>
              </a:rPr>
              <a:t>27</a:t>
            </a:r>
            <a:r>
              <a:rPr lang="tr-TR" dirty="0"/>
              <a:t>.</a:t>
            </a:r>
          </a:p>
          <a:p>
            <a:r>
              <a:rPr lang="tr-TR" dirty="0"/>
              <a:t>Fazla çalışmaya dair yasada yer alan diğer sınırlandırmalar ( yılda 270 saat ve günde 11 saat) olağanüstü nedenlerle fazla çalışmada geçerli değildir. İşçinin çalışma süresini de Bakanlar Kurulu belirleyecektir.</a:t>
            </a:r>
          </a:p>
          <a:p>
            <a:r>
              <a:rPr lang="tr-TR" dirty="0"/>
              <a:t>Olağanüstü hallerde fazla çalıştırılan ve fazla saatlerde çalıştırılan işçilerin bu çalışmaları karşılığı olan alacakları da 41. maddenin 2. ve 3. maddelerine göre belirlenir. Bu çalışmalar yönünden de denkleştirme esası geçerli değildir ve işçinin serbest zaman kullanma talep hakkı yoktur.</a:t>
            </a:r>
          </a:p>
          <a:p>
            <a:endParaRPr lang="tr-TR" dirty="0"/>
          </a:p>
        </p:txBody>
      </p:sp>
    </p:spTree>
    <p:extLst>
      <p:ext uri="{BB962C8B-B14F-4D97-AF65-F5344CB8AC3E}">
        <p14:creationId xmlns:p14="http://schemas.microsoft.com/office/powerpoint/2010/main" val="74226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2-Sürekli yapılan fazla çalışma</a:t>
            </a:r>
            <a:endParaRPr lang="tr-TR" dirty="0"/>
          </a:p>
        </p:txBody>
      </p:sp>
      <p:sp>
        <p:nvSpPr>
          <p:cNvPr id="3" name="İçerik Yer Tutucusu 2"/>
          <p:cNvSpPr>
            <a:spLocks noGrp="1"/>
          </p:cNvSpPr>
          <p:nvPr>
            <p:ph idx="1"/>
          </p:nvPr>
        </p:nvSpPr>
        <p:spPr/>
        <p:txBody>
          <a:bodyPr>
            <a:normAutofit fontScale="77500" lnSpcReduction="20000"/>
          </a:bodyPr>
          <a:lstStyle/>
          <a:p>
            <a:pPr fontAlgn="b"/>
            <a:r>
              <a:rPr lang="tr-TR" b="1" dirty="0"/>
              <a:t>Hazırlama – Tamamlama ve Temizleme İşleri:</a:t>
            </a:r>
            <a:endParaRPr lang="tr-TR" dirty="0"/>
          </a:p>
          <a:p>
            <a:pPr fontAlgn="b"/>
            <a:r>
              <a:rPr lang="tr-TR" dirty="0"/>
              <a:t>Hazırlama, tamamlama ve temizleme işleri, görevleri yalnız bu işleri yapmakla sınırlı olan işçilere yaptırılmayarak, işyerinin asıl işçilerine yürüttükleri işlere ek olarak yaptırıldığı takdirde, bu işlerin asıl işe ilişkin günlük çalışma sürelerinden önce veya sonra yaptırılabilmesi, teknik bir zorunluluğun bulunmasına veya bu işlerin, asıl işin yürütümü sırasında yapılmasının sağlık ve güvenlik yönünden sakıncalı olmasına bağlıdır. 4857 sayılı İş Kanununa göre asıl iş için belirlenmiş olan günlük çalışma sürelerine ek olarak, bu sürelerin başlama saatlerinden önce veya bitme saatlerinden sonra, hazırlama, tamamlama ve temizleme işlerini yapacak olan işçiler, bu işlerde günde en çok iki saat daha çalıştırılabilir. Hazırlama, tamamlama ve temizleme işlerinin, işyerinde çalışan işçilere nöbetleşe yaptırılması esastır. Ancak, yapılacak olan hazırlama, tamamlama ve temizleme işinin özelliği, bu işleri ancak belli ve bu konuda yetişmiş işçilerce yaptırılmasını zorunlu kılıyor ve işyerinde de nöbetleşmeye yetecek sayıda bu nitelikte işçi bulunamıyorsa, bu işler hep aynı kişilere yaptırılabilir. Hazırlama, tamamlama ve temizleme işleri de dahil olmak üzere, işyerindeki günlük çalışma süresi 11 saati aşamaz. Günlük normal çalışma süresi dışında yapılan hazırlama, tamamlama ve temizleme işleri ile yapılan fazla çalışma sürelerinin toplamı yılda iki yüz yetmiş saati geçemez.</a:t>
            </a:r>
          </a:p>
          <a:p>
            <a:endParaRPr lang="tr-TR" dirty="0"/>
          </a:p>
        </p:txBody>
      </p:sp>
    </p:spTree>
    <p:extLst>
      <p:ext uri="{BB962C8B-B14F-4D97-AF65-F5344CB8AC3E}">
        <p14:creationId xmlns:p14="http://schemas.microsoft.com/office/powerpoint/2010/main" val="180235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Denkleştirme süresi</a:t>
            </a:r>
            <a:endParaRPr lang="tr-TR" dirty="0"/>
          </a:p>
        </p:txBody>
      </p:sp>
      <p:sp>
        <p:nvSpPr>
          <p:cNvPr id="3" name="İçerik Yer Tutucusu 2"/>
          <p:cNvSpPr>
            <a:spLocks noGrp="1"/>
          </p:cNvSpPr>
          <p:nvPr>
            <p:ph idx="1"/>
          </p:nvPr>
        </p:nvSpPr>
        <p:spPr>
          <a:xfrm>
            <a:off x="0" y="1825625"/>
            <a:ext cx="12192000" cy="5176066"/>
          </a:xfrm>
        </p:spPr>
        <p:txBody>
          <a:bodyPr>
            <a:normAutofit fontScale="55000" lnSpcReduction="20000"/>
          </a:bodyPr>
          <a:lstStyle/>
          <a:p>
            <a:r>
              <a:rPr lang="tr-TR" dirty="0" smtClean="0"/>
              <a:t>Denkleştirme </a:t>
            </a:r>
            <a:r>
              <a:rPr lang="tr-TR" dirty="0"/>
              <a:t>Süresi Nasıl Uygulanır?</a:t>
            </a:r>
          </a:p>
          <a:p>
            <a:r>
              <a:rPr lang="tr-TR" dirty="0"/>
              <a:t>İş Kanunu'nun 63'üncü maddesi gereği; "Tarafların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p>
          <a:p>
            <a:r>
              <a:rPr lang="tr-TR" dirty="0"/>
              <a:t>İş Kanunu Madde 63 aşağıdaki şekildedir:</a:t>
            </a:r>
          </a:p>
          <a:p>
            <a:r>
              <a:rPr lang="tr-TR" dirty="0"/>
              <a:t>"</a:t>
            </a:r>
            <a:r>
              <a:rPr lang="tr-TR" b="1" dirty="0"/>
              <a:t>Madde 63</a:t>
            </a:r>
            <a:r>
              <a:rPr lang="tr-TR" dirty="0"/>
              <a:t> - Genel bakımdan çalışma süresi haftada en çok kırk beş saattir. Aksi kararlaştırılmamışsa bu süre, iş yerlerinde haftanın çalışılan günlerine eşit ölçüde bölünerek uygulanır. Yer altı maden işlerinde çalışan işçilerin çalışma süresi; günde en çok yedi buçuk, haftada en çok otuz yedi buçuk saattir.</a:t>
            </a:r>
          </a:p>
          <a:p>
            <a:r>
              <a:rPr lang="tr-TR" b="1" dirty="0"/>
              <a:t>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r>
              <a:rPr lang="tr-TR" dirty="0"/>
              <a:t>.</a:t>
            </a:r>
          </a:p>
          <a:p>
            <a:r>
              <a:rPr lang="tr-TR" dirty="0"/>
              <a:t>Denkleştirme süresi, toplu iş sözleşmeleri ile dört aya kadar artırılabilir. Turizm sektöründe dört aylık süre içinde işçinin haftalık ortalama çalışma süresi, normal haftalık çalışma süresini aşamaz; denkleştirme süresi toplu iş sözleşmeleri ile altı aya kadar artırılabilir."</a:t>
            </a:r>
          </a:p>
          <a:p>
            <a:r>
              <a:rPr lang="tr-TR" dirty="0"/>
              <a:t>Buna göre 6 gün çalışılan bir iş yerinde çalışma saati gün sayısına göre eşit olarak bölünerek uygulanabilir.</a:t>
            </a:r>
          </a:p>
          <a:p>
            <a:r>
              <a:rPr lang="tr-TR" dirty="0"/>
              <a:t>Böylelikle; 45/6 = 7,5 saat günlük çalışma saati olmaktadır ve günlük çalışma süresi 11 saati aşamayacağı için fazla çalışma süresi 3,5 saat olarak belirlenebilir.</a:t>
            </a:r>
          </a:p>
          <a:p>
            <a:r>
              <a:rPr lang="tr-TR" dirty="0"/>
              <a:t>Haftada 5 gün çalışılan iş yerlerinde ise;</a:t>
            </a:r>
          </a:p>
          <a:p>
            <a:r>
              <a:rPr lang="tr-TR" dirty="0"/>
              <a:t>Günlük çalışma süresi 45/5 = 9 saat olmaktadır ve günlük çalışma saati 11 saati aşamayacağı için fazla çalışma süresi 2 saat olmaktadır.</a:t>
            </a:r>
          </a:p>
          <a:p>
            <a:r>
              <a:rPr lang="tr-TR" dirty="0"/>
              <a:t>Denkleştirme uygulamasında ise 63/2 maddesi gereğince; "</a:t>
            </a:r>
            <a:r>
              <a:rPr lang="tr-TR" b="1" dirty="0"/>
              <a:t>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r>
              <a:rPr lang="tr-TR" dirty="0"/>
              <a:t>."</a:t>
            </a:r>
          </a:p>
          <a:p>
            <a:r>
              <a:rPr lang="tr-TR" dirty="0"/>
              <a:t>Bu nedenle denkleştirme esası minimum 360 saat kadar yapılabilir. Bu süreçte haftalık çalışma süresi 45 saati ve günlük 11 saati geçmemelidir.</a:t>
            </a:r>
          </a:p>
          <a:p>
            <a:endParaRPr lang="tr-TR" dirty="0"/>
          </a:p>
        </p:txBody>
      </p:sp>
    </p:spTree>
    <p:extLst>
      <p:ext uri="{BB962C8B-B14F-4D97-AF65-F5344CB8AC3E}">
        <p14:creationId xmlns:p14="http://schemas.microsoft.com/office/powerpoint/2010/main" val="319015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Telafi edici çalışma</a:t>
            </a:r>
          </a:p>
          <a:p>
            <a:r>
              <a:rPr lang="tr-TR" dirty="0"/>
              <a:t>Telafi çalışması, çeşitli sebeplerden dolayı işin durması, işyerinin tatil edilmesi veya işçinin talebi ile kendisine izin verilmesi hallerinde, işçinin çalışmadığı sürelerin daha sonra çalışılarak telafi edilmesidir. Söz konusu hallerde işveren iki ay içinde çalışılmayan süreler için telafi çalışması yaptırabilir. Telafi çalışması, işçinin ücretini aldığı ancak çeşitli sebeplerden dolayı çalışmadığı bir süreyi sonradan çalışarak yerine getirmesidir.</a:t>
            </a:r>
          </a:p>
        </p:txBody>
      </p:sp>
    </p:spTree>
    <p:extLst>
      <p:ext uri="{BB962C8B-B14F-4D97-AF65-F5344CB8AC3E}">
        <p14:creationId xmlns:p14="http://schemas.microsoft.com/office/powerpoint/2010/main" val="11554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Telafi çalışması yaptırılabilecek haller nelerdir?</a:t>
            </a:r>
            <a:endParaRPr lang="tr-TR" dirty="0"/>
          </a:p>
          <a:p>
            <a:r>
              <a:rPr lang="tr-TR" b="1" dirty="0"/>
              <a:t>- Zorunlu nedenlerden dolayı işin durması</a:t>
            </a:r>
            <a:endParaRPr lang="tr-TR" dirty="0"/>
          </a:p>
          <a:p>
            <a:r>
              <a:rPr lang="tr-TR" dirty="0"/>
              <a:t>Zorunlu nedenler, önceden görülemeyen ve kaçınılamayan, kusurdan uzak dıştan gelen olaylardır. Bunlar; deprem, şiddetli kar, don gibi doğal olaylar olabileceği gibi, devletin koyduğu yasaklar da olabilir.</a:t>
            </a:r>
          </a:p>
          <a:p>
            <a:r>
              <a:rPr lang="tr-TR" b="1" dirty="0"/>
              <a:t>- Tatillerden önce veya sonra işyerinin tatil edilmesi</a:t>
            </a:r>
            <a:endParaRPr lang="tr-TR" dirty="0"/>
          </a:p>
          <a:p>
            <a:r>
              <a:rPr lang="tr-TR" dirty="0"/>
              <a:t>4857 sayılı Kanun'la, özellikle bayram ve tatil öncesinde ve sonrasında işyerinin tatil edilmesi veya işçiye izin verilmesi durumunda, sonradan çalışarak telafi edilmesi mümkündür.</a:t>
            </a:r>
          </a:p>
          <a:p>
            <a:endParaRPr lang="tr-TR" dirty="0"/>
          </a:p>
        </p:txBody>
      </p:sp>
    </p:spTree>
    <p:extLst>
      <p:ext uri="{BB962C8B-B14F-4D97-AF65-F5344CB8AC3E}">
        <p14:creationId xmlns:p14="http://schemas.microsoft.com/office/powerpoint/2010/main" val="350591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149941"/>
          </a:xfrm>
        </p:spPr>
        <p:txBody>
          <a:bodyPr>
            <a:normAutofit fontScale="85000" lnSpcReduction="20000"/>
          </a:bodyPr>
          <a:lstStyle/>
          <a:p>
            <a:r>
              <a:rPr lang="tr-TR" b="1" dirty="0"/>
              <a:t> Çeşitli sebeplerden işyerinde normal çalışma sürelerinin önemli ölçüde altında çalışılması veya tamamen tatil edilmesi</a:t>
            </a:r>
            <a:endParaRPr lang="tr-TR" dirty="0"/>
          </a:p>
          <a:p>
            <a:r>
              <a:rPr lang="tr-TR" dirty="0"/>
              <a:t>4857 Sayılı İş Kanunu'nun 64’üncü maddesi, ulusal bayram ve genel tatillerden önce veya sonra işyerinin tatil edilmesi halinde çalışılmayan sürelerin sonradan telafi edilmesine imkân vermiş; benzer nedenlerle işyerinde normal çalışma sürelerinin önemli ölçüde altında çalışılması veya tamamen tatil edilmesi halinde de telafi çalışmasının mümkün olabileceğini belirtmiştir.</a:t>
            </a:r>
            <a:br>
              <a:rPr lang="tr-TR" dirty="0"/>
            </a:br>
            <a:r>
              <a:rPr lang="tr-TR" dirty="0"/>
              <a:t>Yukarıda bahsedilen durumlarda telafi çalışması tarafların anlaşmasına veya işçinin onayına bağlı değildir. Başka bir ifadeyle, belirtilen durumlarda işveren, tek taraflı bir kararla, yani işçinin rızası olmadan da telafi çalışması yaptırılabilecektir.</a:t>
            </a:r>
          </a:p>
          <a:p>
            <a:r>
              <a:rPr lang="tr-TR" b="1" dirty="0"/>
              <a:t>- İşçinin izin talebi</a:t>
            </a:r>
            <a:endParaRPr lang="tr-TR" dirty="0"/>
          </a:p>
          <a:p>
            <a:r>
              <a:rPr lang="tr-TR" dirty="0"/>
              <a:t>İşçinin talep etmesi halinde, işverenin izin verme zorunluluğu bulunmamaktadır. Zira işverenin işçiye, mevzuatta yer alan veya sözleşmede hüküm altına alınan hallerin dışında izin vermesi zorunluluğu yoktur. Fakat işverenin, işçinin talebini kabul ederek, çalışılmayan sürenin telafi edilmesine imkân tanımasını engelleyecek bir durum da söz konusu değildir.</a:t>
            </a:r>
          </a:p>
          <a:p>
            <a:endParaRPr lang="tr-TR" dirty="0"/>
          </a:p>
        </p:txBody>
      </p:sp>
    </p:spTree>
    <p:extLst>
      <p:ext uri="{BB962C8B-B14F-4D97-AF65-F5344CB8AC3E}">
        <p14:creationId xmlns:p14="http://schemas.microsoft.com/office/powerpoint/2010/main" val="20675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bir   işyeri kendi isteğiyle çalışma süresini 38 saate düşürmüştür bu işyerinde haftalık 58 saat çalışma yapılmıştır, normal mesai ücreti 16 TL ise</a:t>
            </a:r>
          </a:p>
          <a:p>
            <a:r>
              <a:rPr lang="tr-TR" dirty="0" smtClean="0"/>
              <a:t>Fazla süreli ve fazla çalışma ücreti ne kadardır</a:t>
            </a:r>
            <a:endParaRPr lang="tr-TR" dirty="0"/>
          </a:p>
        </p:txBody>
      </p:sp>
    </p:spTree>
    <p:extLst>
      <p:ext uri="{BB962C8B-B14F-4D97-AF65-F5344CB8AC3E}">
        <p14:creationId xmlns:p14="http://schemas.microsoft.com/office/powerpoint/2010/main" val="206143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194692420"/>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09446712"/>
                    </a:ext>
                  </a:extLst>
                </a:gridCol>
                <a:gridCol w="3505200">
                  <a:extLst>
                    <a:ext uri="{9D8B030D-6E8A-4147-A177-3AD203B41FA5}">
                      <a16:colId xmlns:a16="http://schemas.microsoft.com/office/drawing/2014/main" val="1104929027"/>
                    </a:ext>
                  </a:extLst>
                </a:gridCol>
                <a:gridCol w="3505200">
                  <a:extLst>
                    <a:ext uri="{9D8B030D-6E8A-4147-A177-3AD203B41FA5}">
                      <a16:colId xmlns:a16="http://schemas.microsoft.com/office/drawing/2014/main" val="3155286532"/>
                    </a:ext>
                  </a:extLst>
                </a:gridCol>
              </a:tblGrid>
              <a:tr h="370840">
                <a:tc>
                  <a:txBody>
                    <a:bodyPr/>
                    <a:lstStyle/>
                    <a:p>
                      <a:endParaRPr lang="tr-TR" dirty="0"/>
                    </a:p>
                  </a:txBody>
                  <a:tcPr/>
                </a:tc>
                <a:tc>
                  <a:txBody>
                    <a:bodyPr/>
                    <a:lstStyle/>
                    <a:p>
                      <a:r>
                        <a:rPr lang="tr-TR" dirty="0" smtClean="0"/>
                        <a:t>normal</a:t>
                      </a:r>
                      <a:endParaRPr lang="tr-TR" dirty="0"/>
                    </a:p>
                  </a:txBody>
                  <a:tcPr/>
                </a:tc>
                <a:tc>
                  <a:txBody>
                    <a:bodyPr/>
                    <a:lstStyle/>
                    <a:p>
                      <a:r>
                        <a:rPr lang="tr-TR" dirty="0" smtClean="0"/>
                        <a:t>Denkleştirme </a:t>
                      </a:r>
                      <a:endParaRPr lang="tr-TR" dirty="0"/>
                    </a:p>
                  </a:txBody>
                  <a:tcPr/>
                </a:tc>
                <a:extLst>
                  <a:ext uri="{0D108BD9-81ED-4DB2-BD59-A6C34878D82A}">
                    <a16:rowId xmlns:a16="http://schemas.microsoft.com/office/drawing/2014/main" val="1436699282"/>
                  </a:ext>
                </a:extLst>
              </a:tr>
              <a:tr h="370840">
                <a:tc>
                  <a:txBody>
                    <a:bodyPr/>
                    <a:lstStyle/>
                    <a:p>
                      <a:r>
                        <a:rPr lang="tr-TR" dirty="0" smtClean="0"/>
                        <a:t>1</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594916383"/>
                  </a:ext>
                </a:extLst>
              </a:tr>
              <a:tr h="370840">
                <a:tc>
                  <a:txBody>
                    <a:bodyPr/>
                    <a:lstStyle/>
                    <a:p>
                      <a:r>
                        <a:rPr lang="tr-TR" dirty="0" smtClean="0"/>
                        <a:t>2</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3405863275"/>
                  </a:ext>
                </a:extLst>
              </a:tr>
              <a:tr h="370840">
                <a:tc>
                  <a:txBody>
                    <a:bodyPr/>
                    <a:lstStyle/>
                    <a:p>
                      <a:r>
                        <a:rPr lang="tr-TR" dirty="0" smtClean="0"/>
                        <a:t>3</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269865511"/>
                  </a:ext>
                </a:extLst>
              </a:tr>
              <a:tr h="370840">
                <a:tc>
                  <a:txBody>
                    <a:bodyPr/>
                    <a:lstStyle/>
                    <a:p>
                      <a:r>
                        <a:rPr lang="tr-TR" dirty="0" smtClean="0"/>
                        <a:t>4</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982876157"/>
                  </a:ext>
                </a:extLst>
              </a:tr>
              <a:tr h="370840">
                <a:tc>
                  <a:txBody>
                    <a:bodyPr/>
                    <a:lstStyle/>
                    <a:p>
                      <a:r>
                        <a:rPr lang="tr-TR" dirty="0" smtClean="0"/>
                        <a:t>5</a:t>
                      </a:r>
                      <a:endParaRPr lang="tr-TR" dirty="0"/>
                    </a:p>
                  </a:txBody>
                  <a:tcPr/>
                </a:tc>
                <a:tc>
                  <a:txBody>
                    <a:bodyPr/>
                    <a:lstStyle/>
                    <a:p>
                      <a:r>
                        <a:rPr lang="tr-TR" dirty="0" smtClean="0"/>
                        <a:t>45</a:t>
                      </a:r>
                      <a:endParaRPr lang="tr-TR" dirty="0"/>
                    </a:p>
                  </a:txBody>
                  <a:tcPr/>
                </a:tc>
                <a:tc>
                  <a:txBody>
                    <a:bodyPr/>
                    <a:lstStyle/>
                    <a:p>
                      <a:r>
                        <a:rPr lang="tr-TR" dirty="0" smtClean="0"/>
                        <a:t>45</a:t>
                      </a:r>
                      <a:endParaRPr lang="tr-TR" dirty="0"/>
                    </a:p>
                  </a:txBody>
                  <a:tcPr/>
                </a:tc>
                <a:extLst>
                  <a:ext uri="{0D108BD9-81ED-4DB2-BD59-A6C34878D82A}">
                    <a16:rowId xmlns:a16="http://schemas.microsoft.com/office/drawing/2014/main" val="3559506798"/>
                  </a:ext>
                </a:extLst>
              </a:tr>
              <a:tr h="370840">
                <a:tc>
                  <a:txBody>
                    <a:bodyPr/>
                    <a:lstStyle/>
                    <a:p>
                      <a:r>
                        <a:rPr lang="tr-TR" dirty="0" smtClean="0"/>
                        <a:t>6</a:t>
                      </a:r>
                      <a:endParaRPr lang="tr-TR" dirty="0"/>
                    </a:p>
                  </a:txBody>
                  <a:tcPr/>
                </a:tc>
                <a:tc>
                  <a:txBody>
                    <a:bodyPr/>
                    <a:lstStyle/>
                    <a:p>
                      <a:r>
                        <a:rPr lang="tr-TR" dirty="0" smtClean="0"/>
                        <a:t>45</a:t>
                      </a:r>
                      <a:endParaRPr lang="tr-TR" dirty="0"/>
                    </a:p>
                  </a:txBody>
                  <a:tcPr/>
                </a:tc>
                <a:tc>
                  <a:txBody>
                    <a:bodyPr/>
                    <a:lstStyle/>
                    <a:p>
                      <a:r>
                        <a:rPr lang="tr-TR" dirty="0" smtClean="0"/>
                        <a:t>45</a:t>
                      </a:r>
                      <a:endParaRPr lang="tr-TR" dirty="0"/>
                    </a:p>
                  </a:txBody>
                  <a:tcPr/>
                </a:tc>
                <a:extLst>
                  <a:ext uri="{0D108BD9-81ED-4DB2-BD59-A6C34878D82A}">
                    <a16:rowId xmlns:a16="http://schemas.microsoft.com/office/drawing/2014/main" val="3255021328"/>
                  </a:ext>
                </a:extLst>
              </a:tr>
              <a:tr h="370840">
                <a:tc>
                  <a:txBody>
                    <a:bodyPr/>
                    <a:lstStyle/>
                    <a:p>
                      <a:r>
                        <a:rPr lang="tr-TR" dirty="0" smtClean="0"/>
                        <a:t>7</a:t>
                      </a:r>
                      <a:endParaRPr lang="tr-TR" dirty="0"/>
                    </a:p>
                  </a:txBody>
                  <a:tcPr/>
                </a:tc>
                <a:tc>
                  <a:txBody>
                    <a:bodyPr/>
                    <a:lstStyle/>
                    <a:p>
                      <a:r>
                        <a:rPr lang="tr-TR" dirty="0" smtClean="0"/>
                        <a:t>45</a:t>
                      </a:r>
                      <a:endParaRPr lang="tr-TR" dirty="0"/>
                    </a:p>
                  </a:txBody>
                  <a:tcPr/>
                </a:tc>
                <a:tc>
                  <a:txBody>
                    <a:bodyPr/>
                    <a:lstStyle/>
                    <a:p>
                      <a:r>
                        <a:rPr lang="tr-TR" dirty="0" smtClean="0"/>
                        <a:t>6</a:t>
                      </a:r>
                      <a:endParaRPr lang="tr-TR" dirty="0"/>
                    </a:p>
                  </a:txBody>
                  <a:tcPr/>
                </a:tc>
                <a:extLst>
                  <a:ext uri="{0D108BD9-81ED-4DB2-BD59-A6C34878D82A}">
                    <a16:rowId xmlns:a16="http://schemas.microsoft.com/office/drawing/2014/main" val="666780288"/>
                  </a:ext>
                </a:extLst>
              </a:tr>
              <a:tr h="370840">
                <a:tc>
                  <a:txBody>
                    <a:bodyPr/>
                    <a:lstStyle/>
                    <a:p>
                      <a:r>
                        <a:rPr lang="tr-TR" dirty="0" smtClean="0"/>
                        <a:t>8</a:t>
                      </a:r>
                      <a:endParaRPr lang="tr-TR" dirty="0"/>
                    </a:p>
                  </a:txBody>
                  <a:tcPr/>
                </a:tc>
                <a:tc>
                  <a:txBody>
                    <a:bodyPr/>
                    <a:lstStyle/>
                    <a:p>
                      <a:r>
                        <a:rPr lang="tr-TR" dirty="0" smtClean="0"/>
                        <a:t>45</a:t>
                      </a:r>
                      <a:endParaRPr lang="tr-TR" dirty="0"/>
                    </a:p>
                  </a:txBody>
                  <a:tcPr/>
                </a:tc>
                <a:tc>
                  <a:txBody>
                    <a:bodyPr/>
                    <a:lstStyle/>
                    <a:p>
                      <a:r>
                        <a:rPr lang="tr-TR" dirty="0" smtClean="0"/>
                        <a:t>-</a:t>
                      </a:r>
                      <a:endParaRPr lang="tr-TR" dirty="0"/>
                    </a:p>
                  </a:txBody>
                  <a:tcPr/>
                </a:tc>
                <a:extLst>
                  <a:ext uri="{0D108BD9-81ED-4DB2-BD59-A6C34878D82A}">
                    <a16:rowId xmlns:a16="http://schemas.microsoft.com/office/drawing/2014/main" val="923748305"/>
                  </a:ext>
                </a:extLst>
              </a:tr>
              <a:tr h="370840">
                <a:tc>
                  <a:txBody>
                    <a:bodyPr/>
                    <a:lstStyle/>
                    <a:p>
                      <a:r>
                        <a:rPr lang="tr-TR" dirty="0" smtClean="0"/>
                        <a:t>toplam</a:t>
                      </a:r>
                      <a:endParaRPr lang="tr-TR" dirty="0"/>
                    </a:p>
                  </a:txBody>
                  <a:tcPr/>
                </a:tc>
                <a:tc>
                  <a:txBody>
                    <a:bodyPr/>
                    <a:lstStyle/>
                    <a:p>
                      <a:r>
                        <a:rPr lang="tr-TR" dirty="0" smtClean="0"/>
                        <a:t>360</a:t>
                      </a:r>
                      <a:endParaRPr lang="tr-TR" dirty="0"/>
                    </a:p>
                  </a:txBody>
                  <a:tcPr/>
                </a:tc>
                <a:tc>
                  <a:txBody>
                    <a:bodyPr/>
                    <a:lstStyle/>
                    <a:p>
                      <a:r>
                        <a:rPr lang="tr-TR" dirty="0" smtClean="0"/>
                        <a:t>360</a:t>
                      </a:r>
                      <a:endParaRPr lang="tr-TR" dirty="0"/>
                    </a:p>
                  </a:txBody>
                  <a:tcPr/>
                </a:tc>
                <a:extLst>
                  <a:ext uri="{0D108BD9-81ED-4DB2-BD59-A6C34878D82A}">
                    <a16:rowId xmlns:a16="http://schemas.microsoft.com/office/drawing/2014/main" val="3464574962"/>
                  </a:ext>
                </a:extLst>
              </a:tr>
              <a:tr h="370840">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87373431"/>
                  </a:ext>
                </a:extLst>
              </a:tr>
              <a:tr h="370840">
                <a:tc>
                  <a:txBody>
                    <a:bodyPr/>
                    <a:lstStyle/>
                    <a:p>
                      <a:endParaRPr lang="tr-TR" dirty="0"/>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152216465"/>
                  </a:ext>
                </a:extLst>
              </a:tr>
            </a:tbl>
          </a:graphicData>
        </a:graphic>
      </p:graphicFrame>
    </p:spTree>
    <p:extLst>
      <p:ext uri="{BB962C8B-B14F-4D97-AF65-F5344CB8AC3E}">
        <p14:creationId xmlns:p14="http://schemas.microsoft.com/office/powerpoint/2010/main" val="323439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sz="3600" dirty="0" smtClean="0"/>
              <a:t>İşçiye ramazan bayramına ek 3 gün sonradan telafi edilmek üzere izin veriliyor bu süre dönüşte nasıl telafi ettirilecek</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206982637"/>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4470906"/>
                    </a:ext>
                  </a:extLst>
                </a:gridCol>
                <a:gridCol w="5257800">
                  <a:extLst>
                    <a:ext uri="{9D8B030D-6E8A-4147-A177-3AD203B41FA5}">
                      <a16:colId xmlns:a16="http://schemas.microsoft.com/office/drawing/2014/main" val="1207201283"/>
                    </a:ext>
                  </a:extLst>
                </a:gridCol>
              </a:tblGrid>
              <a:tr h="370840">
                <a:tc>
                  <a:txBody>
                    <a:bodyPr/>
                    <a:lstStyle/>
                    <a:p>
                      <a:endParaRPr lang="tr-TR" dirty="0"/>
                    </a:p>
                  </a:txBody>
                  <a:tcPr/>
                </a:tc>
                <a:tc>
                  <a:txBody>
                    <a:bodyPr/>
                    <a:lstStyle/>
                    <a:p>
                      <a:endParaRPr lang="tr-TR"/>
                    </a:p>
                  </a:txBody>
                  <a:tcPr/>
                </a:tc>
                <a:extLst>
                  <a:ext uri="{0D108BD9-81ED-4DB2-BD59-A6C34878D82A}">
                    <a16:rowId xmlns:a16="http://schemas.microsoft.com/office/drawing/2014/main" val="3090969250"/>
                  </a:ext>
                </a:extLst>
              </a:tr>
              <a:tr h="370840">
                <a:tc>
                  <a:txBody>
                    <a:bodyPr/>
                    <a:lstStyle/>
                    <a:p>
                      <a:r>
                        <a:rPr lang="tr-TR" dirty="0" smtClean="0"/>
                        <a:t>1</a:t>
                      </a:r>
                      <a:endParaRPr lang="tr-TR" dirty="0"/>
                    </a:p>
                  </a:txBody>
                  <a:tcPr/>
                </a:tc>
                <a:tc>
                  <a:txBody>
                    <a:bodyPr/>
                    <a:lstStyle/>
                    <a:p>
                      <a:r>
                        <a:rPr lang="tr-TR" dirty="0" smtClean="0"/>
                        <a:t>+3</a:t>
                      </a:r>
                      <a:endParaRPr lang="tr-TR" dirty="0"/>
                    </a:p>
                  </a:txBody>
                  <a:tcPr/>
                </a:tc>
                <a:extLst>
                  <a:ext uri="{0D108BD9-81ED-4DB2-BD59-A6C34878D82A}">
                    <a16:rowId xmlns:a16="http://schemas.microsoft.com/office/drawing/2014/main" val="4140252269"/>
                  </a:ext>
                </a:extLst>
              </a:tr>
              <a:tr h="370840">
                <a:tc>
                  <a:txBody>
                    <a:bodyPr/>
                    <a:lstStyle/>
                    <a:p>
                      <a:r>
                        <a:rPr lang="tr-TR" dirty="0" smtClean="0"/>
                        <a:t>2</a:t>
                      </a:r>
                      <a:endParaRPr lang="tr-TR" dirty="0"/>
                    </a:p>
                  </a:txBody>
                  <a:tcPr/>
                </a:tc>
                <a:tc>
                  <a:txBody>
                    <a:bodyPr/>
                    <a:lstStyle/>
                    <a:p>
                      <a:r>
                        <a:rPr lang="tr-TR" dirty="0" smtClean="0"/>
                        <a:t>+3</a:t>
                      </a:r>
                      <a:endParaRPr lang="tr-TR" dirty="0"/>
                    </a:p>
                  </a:txBody>
                  <a:tcPr/>
                </a:tc>
                <a:extLst>
                  <a:ext uri="{0D108BD9-81ED-4DB2-BD59-A6C34878D82A}">
                    <a16:rowId xmlns:a16="http://schemas.microsoft.com/office/drawing/2014/main" val="705943107"/>
                  </a:ext>
                </a:extLst>
              </a:tr>
              <a:tr h="370840">
                <a:tc>
                  <a:txBody>
                    <a:bodyPr/>
                    <a:lstStyle/>
                    <a:p>
                      <a:r>
                        <a:rPr lang="tr-TR" dirty="0" smtClean="0"/>
                        <a:t>3</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48315235"/>
                  </a:ext>
                </a:extLst>
              </a:tr>
              <a:tr h="370840">
                <a:tc>
                  <a:txBody>
                    <a:bodyPr/>
                    <a:lstStyle/>
                    <a:p>
                      <a:r>
                        <a:rPr lang="tr-TR" dirty="0" smtClean="0"/>
                        <a:t>4</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22180319"/>
                  </a:ext>
                </a:extLst>
              </a:tr>
              <a:tr h="370840">
                <a:tc>
                  <a:txBody>
                    <a:bodyPr/>
                    <a:lstStyle/>
                    <a:p>
                      <a:r>
                        <a:rPr lang="tr-TR" dirty="0" smtClean="0"/>
                        <a:t>5</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48254535"/>
                  </a:ext>
                </a:extLst>
              </a:tr>
              <a:tr h="370840">
                <a:tc>
                  <a:txBody>
                    <a:bodyPr/>
                    <a:lstStyle/>
                    <a:p>
                      <a:r>
                        <a:rPr lang="tr-TR" dirty="0" smtClean="0"/>
                        <a:t>6</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115908534"/>
                  </a:ext>
                </a:extLst>
              </a:tr>
              <a:tr h="370840">
                <a:tc>
                  <a:txBody>
                    <a:bodyPr/>
                    <a:lstStyle/>
                    <a:p>
                      <a:r>
                        <a:rPr lang="tr-TR" dirty="0" smtClean="0"/>
                        <a:t>7</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712611"/>
                  </a:ext>
                </a:extLst>
              </a:tr>
              <a:tr h="370840">
                <a:tc>
                  <a:txBody>
                    <a:bodyPr/>
                    <a:lstStyle/>
                    <a:p>
                      <a:r>
                        <a:rPr lang="tr-TR" dirty="0" smtClean="0"/>
                        <a:t>8</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93381544"/>
                  </a:ext>
                </a:extLst>
              </a:tr>
              <a:tr h="370840">
                <a:tc>
                  <a:txBody>
                    <a:bodyPr/>
                    <a:lstStyle/>
                    <a:p>
                      <a:r>
                        <a:rPr lang="tr-TR" dirty="0" smtClean="0"/>
                        <a:t>Toplam telafi çalışması</a:t>
                      </a:r>
                      <a:endParaRPr lang="tr-TR" dirty="0"/>
                    </a:p>
                  </a:txBody>
                  <a:tcPr/>
                </a:tc>
                <a:tc>
                  <a:txBody>
                    <a:bodyPr/>
                    <a:lstStyle/>
                    <a:p>
                      <a:r>
                        <a:rPr lang="tr-TR" dirty="0" smtClean="0"/>
                        <a:t>24</a:t>
                      </a:r>
                      <a:endParaRPr lang="tr-TR" dirty="0"/>
                    </a:p>
                  </a:txBody>
                  <a:tcPr/>
                </a:tc>
                <a:extLst>
                  <a:ext uri="{0D108BD9-81ED-4DB2-BD59-A6C34878D82A}">
                    <a16:rowId xmlns:a16="http://schemas.microsoft.com/office/drawing/2014/main" val="190173182"/>
                  </a:ext>
                </a:extLst>
              </a:tr>
            </a:tbl>
          </a:graphicData>
        </a:graphic>
      </p:graphicFrame>
    </p:spTree>
    <p:extLst>
      <p:ext uri="{BB962C8B-B14F-4D97-AF65-F5344CB8AC3E}">
        <p14:creationId xmlns:p14="http://schemas.microsoft.com/office/powerpoint/2010/main" val="415094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Mesai süresi, haftada kaç gün, günde kaç saat çalışılır</a:t>
            </a:r>
          </a:p>
          <a:p>
            <a:r>
              <a:rPr lang="tr-TR" dirty="0"/>
              <a:t>4857 Sayılı İş Kanunu'nun 63'üncü maddesinde haftalık çalışma saati aşağıdaki şekilde düzenlenmiştir:</a:t>
            </a:r>
          </a:p>
          <a:p>
            <a:r>
              <a:rPr lang="tr-TR" dirty="0"/>
              <a:t>"</a:t>
            </a:r>
            <a:r>
              <a:rPr lang="tr-TR" b="1" dirty="0"/>
              <a:t>Madde 63 - Genel bakımdan çalışma süresi haftada en çok kırk beş saattir. Aksi kararlaştırılmamışsa bu süre, iş yerlerinde haftanın çalışılan günlerine eşit ölçüde bölünerek uygulanır</a:t>
            </a:r>
            <a:r>
              <a:rPr lang="tr-TR" dirty="0"/>
              <a:t>. Yer altı maden işlerinde çalışan işçilerin çalışma süresi; günde en çok yedi buçuk, haftada en çok otuz yedi buçuk saattir.</a:t>
            </a:r>
          </a:p>
          <a:p>
            <a:endParaRPr lang="tr-TR" dirty="0"/>
          </a:p>
        </p:txBody>
      </p:sp>
    </p:spTree>
    <p:extLst>
      <p:ext uri="{BB962C8B-B14F-4D97-AF65-F5344CB8AC3E}">
        <p14:creationId xmlns:p14="http://schemas.microsoft.com/office/powerpoint/2010/main" val="100803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Norma çalışma ücreti 20 </a:t>
            </a:r>
            <a:r>
              <a:rPr lang="tr-TR" dirty="0" err="1" smtClean="0"/>
              <a:t>tl</a:t>
            </a:r>
            <a:r>
              <a:rPr lang="tr-TR" dirty="0" smtClean="0"/>
              <a:t> olan işyeri</a:t>
            </a:r>
          </a:p>
          <a:p>
            <a:r>
              <a:rPr lang="tr-TR" dirty="0" smtClean="0"/>
              <a:t>Haftalık normal çalışma süresi40 saat</a:t>
            </a:r>
          </a:p>
          <a:p>
            <a:r>
              <a:rPr lang="tr-TR" dirty="0" smtClean="0"/>
              <a:t>Yapılan toplam çalışma 60 saat</a:t>
            </a:r>
          </a:p>
          <a:p>
            <a:r>
              <a:rPr lang="tr-TR" dirty="0" smtClean="0"/>
              <a:t>1, işçinin fazla süreli çalışma ücreti ne olur</a:t>
            </a:r>
          </a:p>
          <a:p>
            <a:r>
              <a:rPr lang="tr-TR" dirty="0" smtClean="0"/>
              <a:t>2,işçinin fazla çalışma ücreti ne olur</a:t>
            </a:r>
            <a:endParaRPr lang="tr-TR" dirty="0"/>
          </a:p>
        </p:txBody>
      </p:sp>
    </p:spTree>
    <p:extLst>
      <p:ext uri="{BB962C8B-B14F-4D97-AF65-F5344CB8AC3E}">
        <p14:creationId xmlns:p14="http://schemas.microsoft.com/office/powerpoint/2010/main" val="387544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45-40=5</a:t>
            </a:r>
          </a:p>
          <a:p>
            <a:r>
              <a:rPr lang="tr-TR" dirty="0" smtClean="0"/>
              <a:t>5x25=125 fazla süreli çalışma ücreti</a:t>
            </a:r>
          </a:p>
          <a:p>
            <a:r>
              <a:rPr lang="tr-TR" dirty="0" smtClean="0"/>
              <a:t>60-45=15</a:t>
            </a:r>
          </a:p>
          <a:p>
            <a:endParaRPr lang="tr-TR" dirty="0"/>
          </a:p>
          <a:p>
            <a:r>
              <a:rPr lang="tr-TR" dirty="0" smtClean="0"/>
              <a:t>……………………………………………………………………………………………………</a:t>
            </a:r>
          </a:p>
          <a:p>
            <a:r>
              <a:rPr lang="tr-TR" dirty="0" smtClean="0"/>
              <a:t>15x30=450</a:t>
            </a:r>
          </a:p>
          <a:p>
            <a:r>
              <a:rPr lang="tr-TR" dirty="0" smtClean="0"/>
              <a:t>Fazla çalışma ücreti</a:t>
            </a:r>
            <a:endParaRPr lang="tr-TR" dirty="0"/>
          </a:p>
        </p:txBody>
      </p:sp>
    </p:spTree>
    <p:extLst>
      <p:ext uri="{BB962C8B-B14F-4D97-AF65-F5344CB8AC3E}">
        <p14:creationId xmlns:p14="http://schemas.microsoft.com/office/powerpoint/2010/main" val="223512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92500" lnSpcReduction="20000"/>
          </a:bodyPr>
          <a:lstStyle/>
          <a:p>
            <a:pPr algn="just" fontAlgn="b"/>
            <a:r>
              <a:rPr lang="tr-TR" b="1" dirty="0"/>
              <a:t>Normal Çalışma Süresi:</a:t>
            </a:r>
            <a:endParaRPr lang="tr-TR" dirty="0"/>
          </a:p>
          <a:p>
            <a:pPr algn="just" fontAlgn="b"/>
            <a:r>
              <a:rPr lang="tr-TR" dirty="0"/>
              <a:t>4857 sayılı İş Kanununun 63 üncü maddesi uyarınca; genel olarak normal çalışma süresi haftada en çok 45 saattir. Taraflarca aksi kararlaştırılmamışsa bu süre, işyerlerinde haftanın çalışılan günlerine eşit ölçüde bölünerek uygulanır. Tarafların anlaşması ile haftalık normal çalışma süresi, işyerlerinde haftanın çalışılan günlerine, günde 11 saati aşmamak koşulu ile farklı şekilde dağıtılabilir. Bu halde, iki aylık süre içinde işçinin haftalık ortalama çalışma süresi, normal haftalık çalışma süresi olan 45 saati aşamaz. Bu iki aylık denkleştirme süresi toplu iş sözleşmeleri ile 4 aya kadar artırılabilir. Temel eğitimi tamamlamış ve okula gitmeyen çocukların çalışma saatleri günde 7 ve haftada 35 saatten fazla olamaz. Ancak, 15 yaşını tamamlamış çocuklar için bu süre günde 8 ve haftada 40 saate kadar artırılabilir. Okula devam eden çocukların eğitim dönemindeki çalışma süreleri, eğitim saatleri dışında olmak üzere, en fazla günde 2 saat ve haftada 10 saat olabilir. Okulun kapalı olduğu dönemlerde çalışma süreleri yukarıda öngörülen süreleri aşamaz.</a:t>
            </a:r>
          </a:p>
          <a:p>
            <a:pPr algn="just"/>
            <a:endParaRPr lang="tr-TR" dirty="0"/>
          </a:p>
        </p:txBody>
      </p:sp>
    </p:spTree>
    <p:extLst>
      <p:ext uri="{BB962C8B-B14F-4D97-AF65-F5344CB8AC3E}">
        <p14:creationId xmlns:p14="http://schemas.microsoft.com/office/powerpoint/2010/main" val="61242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62500" lnSpcReduction="20000"/>
          </a:bodyPr>
          <a:lstStyle/>
          <a:p>
            <a:pPr fontAlgn="b"/>
            <a:r>
              <a:rPr lang="tr-TR" b="1" dirty="0"/>
              <a:t>Çalışma Süresinden Sayılan Haller:</a:t>
            </a:r>
            <a:endParaRPr lang="tr-TR" dirty="0"/>
          </a:p>
          <a:p>
            <a:pPr fontAlgn="b"/>
            <a:r>
              <a:rPr lang="tr-TR" dirty="0"/>
              <a:t>Aşağıda belirtilen süreler, işçi işyerinde çalışmamış ve herhangi iş yapmamış olsa bile, işçinin günlük çalışma sürelerinden sayılır:</a:t>
            </a:r>
          </a:p>
          <a:p>
            <a:pPr fontAlgn="b"/>
            <a:r>
              <a:rPr lang="tr-TR" dirty="0"/>
              <a:t>a-Madenlerde, taşocaklarında ya da her ne şekilde olursa olsun yeraltında veya su altında çalışılacak işlerde işçilerin kuyulara, dehlizlere veya asıl çalışma yerlerine inmeleri veya girmeleri ve bu yerlerden çıkmaları için gereken süreler.</a:t>
            </a:r>
          </a:p>
          <a:p>
            <a:pPr fontAlgn="b"/>
            <a:r>
              <a:rPr lang="tr-TR" dirty="0"/>
              <a:t>b-İşçilerin işveren tarafından işyerlerinden başka bir yerde çalıştırılmak üzere gönderilmeleri halinde yolda geçen süreler.</a:t>
            </a:r>
          </a:p>
          <a:p>
            <a:pPr fontAlgn="b"/>
            <a:r>
              <a:rPr lang="tr-TR" dirty="0"/>
              <a:t>c-İşçinin işinde ve her an iş görmeye hazır bir halde bulunmakla beraber çalıştırılmaksızın ve çıkacak işi bekleyerek boş geçirdiği süreler.</a:t>
            </a:r>
          </a:p>
          <a:p>
            <a:pPr fontAlgn="b"/>
            <a:r>
              <a:rPr lang="tr-TR" dirty="0"/>
              <a:t>d-İşçinin işveren tarafından başka bir yere gönderilmesi veya işveren evinde veya bürosunda ya da işverenle ilgili herhangi bir yerde meşgul edilmesi suretiyle asıl işini yapmaksızın geçirdiği süreler.</a:t>
            </a:r>
          </a:p>
          <a:p>
            <a:pPr fontAlgn="b"/>
            <a:r>
              <a:rPr lang="tr-TR" dirty="0"/>
              <a:t>e-Çocuk emziren kadın işçilerin çocuklarına süt vermeleri için ayrılacak süreler.</a:t>
            </a:r>
          </a:p>
          <a:p>
            <a:pPr fontAlgn="b"/>
            <a:r>
              <a:rPr lang="tr-TR" dirty="0"/>
              <a:t>f-Demiryolları, karayolları ve köprülerin yapılması, korunması ya da onarım ve tadili gibi, işçilerin yerleşim yerlerinden uzak bir mesafede bulunan işyerlerine hep birlikte getirilip götürülmeleri gereken her türlü işlerde, bunların toplu ve düzenli bir şekilde götürülüp getirilmeleri esnasında geçen süreler.</a:t>
            </a:r>
          </a:p>
          <a:p>
            <a:pPr fontAlgn="b"/>
            <a:r>
              <a:rPr lang="tr-TR" dirty="0"/>
              <a:t>İşin niteliğinden doğmayıp da işveren tarafından sırf sosyal yardım amacıyla işyerine götürülüp getirilme esnasında araçlarda geçen süre ise çalışma süresinden sayılmaz.</a:t>
            </a:r>
          </a:p>
          <a:p>
            <a:endParaRPr lang="tr-TR" dirty="0"/>
          </a:p>
        </p:txBody>
      </p:sp>
    </p:spTree>
    <p:extLst>
      <p:ext uri="{BB962C8B-B14F-4D97-AF65-F5344CB8AC3E}">
        <p14:creationId xmlns:p14="http://schemas.microsoft.com/office/powerpoint/2010/main" val="359662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55000" lnSpcReduction="20000"/>
          </a:bodyPr>
          <a:lstStyle/>
          <a:p>
            <a:r>
              <a:rPr lang="tr-TR" dirty="0" smtClean="0"/>
              <a:t>Gece süresi, gece süresindeki çalışmalarla ilgili hukuki düzenlemeler</a:t>
            </a:r>
          </a:p>
          <a:p>
            <a:r>
              <a:rPr lang="tr-TR" dirty="0"/>
              <a:t>Gece Çalışmaları</a:t>
            </a:r>
          </a:p>
          <a:p>
            <a:r>
              <a:rPr lang="tr-TR" dirty="0"/>
              <a:t>Öncelikle belirtmek gerekir ki; Türk İş Kanunu'nun 41/6 maddesinde de belirtildiği üzere, "gece çalışmasında fazla çalışma yapılamaz."</a:t>
            </a:r>
          </a:p>
          <a:p>
            <a:r>
              <a:rPr lang="tr-TR" dirty="0"/>
              <a:t>Gece çalışmaları </a:t>
            </a:r>
            <a:r>
              <a:rPr lang="tr-TR" dirty="0">
                <a:hlinkClick r:id="rId2" tooltip="İş Kanunu"/>
              </a:rPr>
              <a:t>İş Kanunu</a:t>
            </a:r>
            <a:r>
              <a:rPr lang="tr-TR" dirty="0"/>
              <a:t>'nun 69'uncu maddesinde aşağıdaki şekilde düzenlenmiştir:</a:t>
            </a:r>
          </a:p>
          <a:p>
            <a:r>
              <a:rPr lang="tr-TR" dirty="0"/>
              <a:t>"</a:t>
            </a:r>
            <a:r>
              <a:rPr lang="tr-TR" b="1" dirty="0"/>
              <a:t>Madde 69</a:t>
            </a:r>
            <a:r>
              <a:rPr lang="tr-TR" dirty="0"/>
              <a:t> - Çalışma hayatında "gece" en geç saat 20.00'de başlayarak en erken saat 06.00'ya kadar geçen ve her hâlde en fazla on bir saat süren dönemdir.</a:t>
            </a:r>
          </a:p>
          <a:p>
            <a:r>
              <a:rPr lang="tr-TR" dirty="0"/>
              <a:t>Bazı işlerin niteliğine ve gereğine göre yahut yurdun bazı bölgelerinin özellikleri bakımından, çalışma hayatına ilişkin "gece" başlangıcının daha geriye alınması veya yaz ve kış saatlerinin ayarlanması yahut gün döneminin başlama ve bitme saatlerinin belirtilmesi suretiyle birinci fıkradaki hükmün uygulama şekillerini tespit etmek yahut bazı gece çalışmalarına herhangi bir oranda fazla ücret ödenmesi usulünü koymak veyahut gece işletmelerinde ekonomik bir zorunluluk bulunmayan iş yerlerinde, işçilerin gece çalışmalarını yasak etmek üzere yönetmelikler çıkartılabilir.</a:t>
            </a:r>
          </a:p>
          <a:p>
            <a:r>
              <a:rPr lang="tr-TR" dirty="0"/>
              <a:t>İşçilerin gece çalışmaları yedi buçuk saati geçemez.</a:t>
            </a:r>
          </a:p>
          <a:p>
            <a:r>
              <a:rPr lang="tr-TR" dirty="0"/>
              <a:t>Ancak, turizm, özel güvenlik ve sağlık hizmeti yürütülen işlerde, işçinin yazılı onayının alınması şartıyla yedi buçuk saatin üzerinde gece çalışması yaptırılabilir.</a:t>
            </a:r>
          </a:p>
          <a:p>
            <a:r>
              <a:rPr lang="tr-TR" dirty="0"/>
              <a:t>Gece ve gündüz işletilen ve nöbetleşe işçi postaları kullanılan işlerde, bir çalışma haftası gece çalıştırılan işçilerin, ondan sonra gelen ikinci çalışma haftası gündüz çalıştırılmaları suretiyle postalar sıraya konur. Gece ve gündüz postalarında iki haftalık nöbetleşme esası da uygulanabilir.</a:t>
            </a:r>
          </a:p>
          <a:p>
            <a:r>
              <a:rPr lang="tr-TR" dirty="0"/>
              <a:t>Postası değiştirilecek işçi, kesintisiz en az on bir saat dinlendirilmeden diğer postada çalıştırılamaz."</a:t>
            </a:r>
          </a:p>
          <a:p>
            <a:r>
              <a:rPr lang="tr-TR" dirty="0"/>
              <a:t>Bu maddeye göre, gece çalışması en geç 20.00'da başlar, 06.00'da sona erer ve her hâlükârda günde 11 saati geçemez. Ayrıca, gece çalışmaları günde 7,5 saati geçemez. </a:t>
            </a:r>
            <a:r>
              <a:rPr lang="tr-TR" u="sng" dirty="0"/>
              <a:t>Günlük olarak 7,5 saati aşan gece çalışması yapılması hâlinde bu süreler fazla çalışma olarak değerlendirilecektir</a:t>
            </a:r>
            <a:r>
              <a:rPr lang="tr-TR" dirty="0"/>
              <a:t>.</a:t>
            </a:r>
          </a:p>
          <a:p>
            <a:endParaRPr lang="tr-TR" dirty="0"/>
          </a:p>
        </p:txBody>
      </p:sp>
    </p:spTree>
    <p:extLst>
      <p:ext uri="{BB962C8B-B14F-4D97-AF65-F5344CB8AC3E}">
        <p14:creationId xmlns:p14="http://schemas.microsoft.com/office/powerpoint/2010/main" val="18847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Fazla çalışma ve fazla süreli çalışma</a:t>
            </a:r>
          </a:p>
          <a:p>
            <a:r>
              <a:rPr lang="tr-TR" dirty="0"/>
              <a:t>Fazla çalışma (fazla mesai) kavramı ise, </a:t>
            </a:r>
            <a:r>
              <a:rPr lang="tr-TR" dirty="0">
                <a:hlinkClick r:id="rId2" tooltip="İş Kanunu"/>
              </a:rPr>
              <a:t>İş Kanunu</a:t>
            </a:r>
            <a:r>
              <a:rPr lang="tr-TR" dirty="0"/>
              <a:t>'nun 41'inci maddesi uyarınca "haftalık kırk beş saati aşan çalışmalardır."</a:t>
            </a:r>
          </a:p>
          <a:p>
            <a:r>
              <a:rPr lang="tr-TR" dirty="0"/>
              <a:t>İş Kanunu'nun 41'inci maddesi aşağıdaki şekildedir:</a:t>
            </a:r>
          </a:p>
          <a:p>
            <a:r>
              <a:rPr lang="tr-TR" dirty="0"/>
              <a:t>"</a:t>
            </a:r>
            <a:r>
              <a:rPr lang="tr-TR" b="1" dirty="0"/>
              <a:t>Madde 41</a:t>
            </a:r>
            <a:r>
              <a:rPr lang="tr-TR" dirty="0"/>
              <a:t> - Ülkenin genel yararları yahut işin niteliği veya üretimin artırılması gibi nedenlerle fazla çalışma yapılabilir. </a:t>
            </a:r>
            <a:r>
              <a:rPr lang="tr-TR" b="1" dirty="0"/>
              <a:t>Fazla çalışma, Kanunda yazılı koşullar çerçevesinde, haftalık kırk beş saati aşan çalışmalardır</a:t>
            </a:r>
            <a:r>
              <a:rPr lang="tr-TR" dirty="0"/>
              <a:t>. 63'üncü madde hükmüne göre denkleştirme esasının uygulandığı hâllerde, işçinin haftalık ortalama çalışma süresi, normal haftalık iş süresini aşmamak koşulu ile, bazı haftalarda toplam kırk beş saati aşsa dahi bu çalışmalar fazla çalışma sayılmaz.</a:t>
            </a:r>
          </a:p>
          <a:p>
            <a:endParaRPr lang="tr-TR" dirty="0"/>
          </a:p>
        </p:txBody>
      </p:sp>
    </p:spTree>
    <p:extLst>
      <p:ext uri="{BB962C8B-B14F-4D97-AF65-F5344CB8AC3E}">
        <p14:creationId xmlns:p14="http://schemas.microsoft.com/office/powerpoint/2010/main" val="232418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Sürelerle Çalışma Nedir?</a:t>
            </a:r>
            <a:endParaRPr lang="tr-TR" dirty="0"/>
          </a:p>
        </p:txBody>
      </p:sp>
      <p:sp>
        <p:nvSpPr>
          <p:cNvPr id="3" name="İçerik Yer Tutucusu 2"/>
          <p:cNvSpPr>
            <a:spLocks noGrp="1"/>
          </p:cNvSpPr>
          <p:nvPr>
            <p:ph idx="1"/>
          </p:nvPr>
        </p:nvSpPr>
        <p:spPr/>
        <p:txBody>
          <a:bodyPr/>
          <a:lstStyle/>
          <a:p>
            <a:r>
              <a:rPr lang="tr-TR" dirty="0"/>
              <a:t>Fazla Sürelerle Çalışma Nedir? Fazla Sürelerle Çalışma Ücreti Nasıl Hesaplanır?</a:t>
            </a:r>
          </a:p>
          <a:p>
            <a:r>
              <a:rPr lang="tr-TR" dirty="0">
                <a:hlinkClick r:id="rId2" tooltip="İş Kanunu"/>
              </a:rPr>
              <a:t>İş Kanunu</a:t>
            </a:r>
            <a:r>
              <a:rPr lang="tr-TR" dirty="0"/>
              <a:t> Madde 41/3'e göre ise fazla sürelerle çalışma; "Haftalık çalışma süresinin sözleşmelerle kırk beş saatin altında belirlendiği durumlarda yukarıda belirtilen esaslar dâhilinde uygulanan ortalama haftalık çalışma süresini aşan ve kırk beş saate kadar yapılan çalışmalar fazla sürelerle çalışmalardır. Fazla sürelerle çalışmalarda, her bir saat fazla çalışma için verilecek ücret normal çalışma ücretinin saat başına düşen miktarının yüzde yirmi beş yükseltilmesiyle ödenir."</a:t>
            </a:r>
          </a:p>
          <a:p>
            <a:endParaRPr lang="tr-TR" dirty="0"/>
          </a:p>
        </p:txBody>
      </p:sp>
    </p:spTree>
    <p:extLst>
      <p:ext uri="{BB962C8B-B14F-4D97-AF65-F5344CB8AC3E}">
        <p14:creationId xmlns:p14="http://schemas.microsoft.com/office/powerpoint/2010/main" val="193660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 Yaptırılmayacak İşçiler</a:t>
            </a:r>
            <a:br>
              <a:rPr lang="tr-TR" dirty="0" smtClean="0"/>
            </a:br>
            <a:endParaRPr lang="tr-TR" dirty="0"/>
          </a:p>
        </p:txBody>
      </p:sp>
      <p:sp>
        <p:nvSpPr>
          <p:cNvPr id="3" name="İçerik Yer Tutucusu 2"/>
          <p:cNvSpPr>
            <a:spLocks noGrp="1"/>
          </p:cNvSpPr>
          <p:nvPr>
            <p:ph idx="1"/>
          </p:nvPr>
        </p:nvSpPr>
        <p:spPr/>
        <p:txBody>
          <a:bodyPr>
            <a:normAutofit fontScale="77500" lnSpcReduction="20000"/>
          </a:bodyPr>
          <a:lstStyle/>
          <a:p>
            <a:r>
              <a:rPr lang="tr-TR" dirty="0"/>
              <a:t>"Fazla Çalışma Yaptırılmayacak İşçiler</a:t>
            </a:r>
          </a:p>
          <a:p>
            <a:r>
              <a:rPr lang="tr-TR" b="1" dirty="0"/>
              <a:t>Madde 8</a:t>
            </a:r>
            <a:r>
              <a:rPr lang="tr-TR" dirty="0"/>
              <a:t> - Aşağıda sayılan işçilere fazla çalışma yaptırılamaz:</a:t>
            </a:r>
          </a:p>
          <a:p>
            <a:r>
              <a:rPr lang="tr-TR" dirty="0"/>
              <a:t>18 yaşını doldurmamış işçiler,</a:t>
            </a:r>
          </a:p>
          <a:p>
            <a:r>
              <a:rPr lang="tr-TR" dirty="0"/>
              <a:t>İş sözleşmesi veya toplu iş sözleşmesi ile önceden veya sonradan fazla çalışmayı kabul etmiş olsalar bile sağlıklarının elvermediği iş yeri hekiminin veya Sosyal Sigortalar Kurumu Başkanlığı hekiminin, bunların bulunmadığı yerlerde herhangi bir hekimin raporu ile belgelenen işçiler,</a:t>
            </a:r>
          </a:p>
          <a:p>
            <a:r>
              <a:rPr lang="tr-TR" dirty="0"/>
              <a:t>İş Kanunu'nun 88'inci maddesinde öngörülen Yönetmelikte belirtilen gebe, yeni doğum yapmış ve çocuk emziren işçiler,</a:t>
            </a:r>
          </a:p>
          <a:p>
            <a:r>
              <a:rPr lang="tr-TR" dirty="0"/>
              <a:t>Kısmi süreli iş sözleşmesi ile çalıştırılan işçiler,</a:t>
            </a:r>
          </a:p>
          <a:p>
            <a:r>
              <a:rPr lang="tr-TR" dirty="0"/>
              <a:t>4857 sayılı Kanunun 42'nci maddesi uyarınca zorunlu nedenler ve 43'üncü maddesi uyarınca olağanüstü hâller dışında yer altında maden işlerinde çalışan işçilere fazla çalışma yaptırılamaz.</a:t>
            </a:r>
          </a:p>
          <a:p>
            <a:r>
              <a:rPr lang="tr-TR" dirty="0"/>
              <a:t>Kısmi süreli iş sözleşmesi ile çalışan işçilere fazla sürelerle çalışma da yaptırılamaz."</a:t>
            </a:r>
          </a:p>
          <a:p>
            <a:endParaRPr lang="tr-TR" dirty="0"/>
          </a:p>
        </p:txBody>
      </p:sp>
    </p:spTree>
    <p:extLst>
      <p:ext uri="{BB962C8B-B14F-4D97-AF65-F5344CB8AC3E}">
        <p14:creationId xmlns:p14="http://schemas.microsoft.com/office/powerpoint/2010/main" val="140783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çalışmanın türleri-1-Arasıra yapılan fazla çalışma</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Olağan fazla çalışma=</a:t>
            </a:r>
            <a:r>
              <a:rPr lang="tr-TR" b="1" dirty="0" smtClean="0"/>
              <a:t> </a:t>
            </a:r>
            <a:r>
              <a:rPr lang="tr-TR" b="1" dirty="0"/>
              <a:t>NORMAL FAZLA ÇALIŞMA NEDENLERİ</a:t>
            </a:r>
            <a:endParaRPr lang="tr-TR" dirty="0"/>
          </a:p>
          <a:p>
            <a:r>
              <a:rPr lang="tr-TR" dirty="0"/>
              <a:t>Ülkenin genel yararları, işin niteliği veya üretimin arttırılması gibi nedenlerle işverenin fazla çalışma yaptırması mümkündür. Ancak işçinin rızası olmadıkça fazla çalışma yaptırılamayacağı gibi, birinci fıkrada gösterilen sebepler mevcut değilse, sırf işçiyi taciz etmek amacıyla yaptırılamaz</a:t>
            </a:r>
            <a:r>
              <a:rPr lang="tr-TR" dirty="0">
                <a:hlinkClick r:id="rId2"/>
              </a:rPr>
              <a:t>8</a:t>
            </a:r>
            <a:r>
              <a:rPr lang="tr-TR" dirty="0"/>
              <a:t>.</a:t>
            </a:r>
          </a:p>
          <a:p>
            <a:r>
              <a:rPr lang="tr-TR" dirty="0"/>
              <a:t>Fazla çalışma yaptırabilme olanağı tanıyan haller çok geniş bir nitelik taşımaktadır. Ayrıca hükümdeki “gibi” sözcüğü belirtilen nedenlerin sınırlı olmadığını ve benzer nedenlerin varlığı halinde de fazla çalışmaya başvurulabileceğini göstermektedir</a:t>
            </a:r>
            <a:r>
              <a:rPr lang="tr-TR" dirty="0">
                <a:hlinkClick r:id="rId3"/>
              </a:rPr>
              <a:t>9</a:t>
            </a:r>
            <a:r>
              <a:rPr lang="tr-TR" dirty="0"/>
              <a:t>. Örneğin işyerinde uygulanan bir grevden sonra ortaya çıkan üretim kaybının telafi edilmesi için fazla çalışma yapılabilir</a:t>
            </a:r>
            <a:r>
              <a:rPr lang="tr-TR" dirty="0">
                <a:hlinkClick r:id="rId4"/>
              </a:rPr>
              <a:t>10</a:t>
            </a:r>
            <a:r>
              <a:rPr lang="tr-TR" dirty="0" smtClean="0"/>
              <a:t>.</a:t>
            </a:r>
            <a:endParaRPr lang="tr-TR" dirty="0"/>
          </a:p>
        </p:txBody>
      </p:sp>
    </p:spTree>
    <p:extLst>
      <p:ext uri="{BB962C8B-B14F-4D97-AF65-F5344CB8AC3E}">
        <p14:creationId xmlns:p14="http://schemas.microsoft.com/office/powerpoint/2010/main" val="77491276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1175</Words>
  <Application>Microsoft Office PowerPoint</Application>
  <PresentationFormat>Geniş ekran</PresentationFormat>
  <Paragraphs>149</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İşin düzeni</vt:lpstr>
      <vt:lpstr>PowerPoint Sunusu</vt:lpstr>
      <vt:lpstr>PowerPoint Sunusu</vt:lpstr>
      <vt:lpstr>PowerPoint Sunusu</vt:lpstr>
      <vt:lpstr>PowerPoint Sunusu</vt:lpstr>
      <vt:lpstr>PowerPoint Sunusu</vt:lpstr>
      <vt:lpstr>Fazla Sürelerle Çalışma Nedir?</vt:lpstr>
      <vt:lpstr>"Fazla Çalışma Yaptırılmayacak İşçiler </vt:lpstr>
      <vt:lpstr>Fazla çalışmanın türleri-1-Arasıra yapılan fazla çalışma</vt:lpstr>
      <vt:lpstr>Fazla çalışmanın türleri-1-Arasıra yapılan fazla çalışma</vt:lpstr>
      <vt:lpstr>Fazla çalışmanın türleri-1-Arasıra yapılan fazla çalışma </vt:lpstr>
      <vt:lpstr>2-Sürekli yapılan fazla çalışma</vt:lpstr>
      <vt:lpstr>Denkleştirme süresi</vt:lpstr>
      <vt:lpstr>PowerPoint Sunusu</vt:lpstr>
      <vt:lpstr>PowerPoint Sunusu</vt:lpstr>
      <vt:lpstr>PowerPoint Sunusu</vt:lpstr>
      <vt:lpstr>PowerPoint Sunusu</vt:lpstr>
      <vt:lpstr>PowerPoint Sunusu</vt:lpstr>
      <vt:lpstr>İşçiye ramazan bayramına ek 3 gün sonradan telafi edilmek üzere izin veriliyor bu süre dönüşte nasıl telafi ettirilecek</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İşin düzeni</dc:title>
  <dc:creator>Selim</dc:creator>
  <cp:lastModifiedBy>Selim</cp:lastModifiedBy>
  <cp:revision>7</cp:revision>
  <dcterms:created xsi:type="dcterms:W3CDTF">2022-03-19T06:07:39Z</dcterms:created>
  <dcterms:modified xsi:type="dcterms:W3CDTF">2022-03-24T05:57:35Z</dcterms:modified>
</cp:coreProperties>
</file>