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5" r:id="rId4"/>
    <p:sldId id="258" r:id="rId5"/>
    <p:sldId id="262" r:id="rId6"/>
    <p:sldId id="311" r:id="rId7"/>
    <p:sldId id="276" r:id="rId8"/>
    <p:sldId id="295" r:id="rId9"/>
    <p:sldId id="263" r:id="rId10"/>
    <p:sldId id="278" r:id="rId11"/>
    <p:sldId id="279" r:id="rId12"/>
    <p:sldId id="296" r:id="rId13"/>
    <p:sldId id="264" r:id="rId14"/>
    <p:sldId id="280" r:id="rId15"/>
    <p:sldId id="297" r:id="rId16"/>
    <p:sldId id="265" r:id="rId17"/>
    <p:sldId id="266" r:id="rId18"/>
    <p:sldId id="281" r:id="rId19"/>
    <p:sldId id="268" r:id="rId20"/>
    <p:sldId id="269" r:id="rId21"/>
    <p:sldId id="270" r:id="rId22"/>
    <p:sldId id="282" r:id="rId23"/>
    <p:sldId id="283" r:id="rId24"/>
    <p:sldId id="284" r:id="rId25"/>
    <p:sldId id="271"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312" r:id="rId4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6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tr-TR" smtClean="0"/>
              <a:t>Asıl başlık stili için tıklatın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p:txBody>
          <a:bodyPr/>
          <a:lstStyle/>
          <a:p>
            <a:fld id="{A31449BA-78E2-4737-A341-DAAD978F6D3B}" type="datetimeFigureOut">
              <a:rPr lang="tr-TR" smtClean="0"/>
              <a:t>12.11.2021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209707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1449BA-78E2-4737-A341-DAAD978F6D3B}" type="datetimeFigureOut">
              <a:rPr lang="tr-TR" smtClean="0"/>
              <a:t>12.11.2021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649396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1449BA-78E2-4737-A341-DAAD978F6D3B}" type="datetimeFigureOut">
              <a:rPr lang="tr-TR" smtClean="0"/>
              <a:t>12.11.2021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61747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A31449BA-78E2-4737-A341-DAAD978F6D3B}" type="datetimeFigureOut">
              <a:rPr lang="tr-TR" smtClean="0"/>
              <a:t>12.11.2021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156815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tr-TR" smtClean="0"/>
              <a:t>Asıl başlık stili için tıklatın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A31449BA-78E2-4737-A341-DAAD978F6D3B}" type="datetimeFigureOut">
              <a:rPr lang="tr-TR" smtClean="0"/>
              <a:t>12.11.2021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2685382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A31449BA-78E2-4737-A341-DAAD978F6D3B}" type="datetimeFigureOut">
              <a:rPr lang="tr-TR" smtClean="0"/>
              <a:t>12.11.2021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2586540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629842" y="2505075"/>
            <a:ext cx="3868340"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29150" y="2505075"/>
            <a:ext cx="3887391"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A31449BA-78E2-4737-A341-DAAD978F6D3B}" type="datetimeFigureOut">
              <a:rPr lang="tr-TR" smtClean="0"/>
              <a:t>12.11.2021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876132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A31449BA-78E2-4737-A341-DAAD978F6D3B}" type="datetimeFigureOut">
              <a:rPr lang="tr-TR" smtClean="0"/>
              <a:t>12.11.2021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387460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449BA-78E2-4737-A341-DAAD978F6D3B}" type="datetimeFigureOut">
              <a:rPr lang="tr-TR" smtClean="0"/>
              <a:t>12.11.2021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201152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31449BA-78E2-4737-A341-DAAD978F6D3B}" type="datetimeFigureOut">
              <a:rPr lang="tr-TR" smtClean="0"/>
              <a:t>12.11.2021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356088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A31449BA-78E2-4737-A341-DAAD978F6D3B}" type="datetimeFigureOut">
              <a:rPr lang="tr-TR" smtClean="0"/>
              <a:t>12.11.2021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AE3758E-B119-4959-81F9-851B99A7D563}" type="slidenum">
              <a:rPr lang="tr-TR" smtClean="0"/>
              <a:t>‹#›</a:t>
            </a:fld>
            <a:endParaRPr lang="tr-TR"/>
          </a:p>
        </p:txBody>
      </p:sp>
    </p:spTree>
    <p:extLst>
      <p:ext uri="{BB962C8B-B14F-4D97-AF65-F5344CB8AC3E}">
        <p14:creationId xmlns:p14="http://schemas.microsoft.com/office/powerpoint/2010/main" val="2012174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449BA-78E2-4737-A341-DAAD978F6D3B}" type="datetimeFigureOut">
              <a:rPr lang="tr-TR" smtClean="0"/>
              <a:t>12.11.2021</a:t>
            </a:fld>
            <a:endParaRPr lang="tr-T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E3758E-B119-4959-81F9-851B99A7D563}" type="slidenum">
              <a:rPr lang="tr-TR" smtClean="0"/>
              <a:t>‹#›</a:t>
            </a:fld>
            <a:endParaRPr lang="tr-TR"/>
          </a:p>
        </p:txBody>
      </p:sp>
    </p:spTree>
    <p:extLst>
      <p:ext uri="{BB962C8B-B14F-4D97-AF65-F5344CB8AC3E}">
        <p14:creationId xmlns:p14="http://schemas.microsoft.com/office/powerpoint/2010/main" val="3899032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Data </a:t>
            </a:r>
            <a:r>
              <a:rPr lang="tr-TR" dirty="0" err="1" smtClean="0"/>
              <a:t>Structures</a:t>
            </a:r>
            <a:endParaRPr lang="tr-TR" dirty="0"/>
          </a:p>
        </p:txBody>
      </p:sp>
      <p:sp>
        <p:nvSpPr>
          <p:cNvPr id="3" name="Alt Başlık 2"/>
          <p:cNvSpPr>
            <a:spLocks noGrp="1"/>
          </p:cNvSpPr>
          <p:nvPr>
            <p:ph type="subTitle" idx="1"/>
          </p:nvPr>
        </p:nvSpPr>
        <p:spPr/>
        <p:txBody>
          <a:bodyPr/>
          <a:lstStyle/>
          <a:p>
            <a:r>
              <a:rPr lang="tr-TR" dirty="0" smtClean="0"/>
              <a:t>Veri Yapıları</a:t>
            </a:r>
            <a:endParaRPr lang="tr-TR" dirty="0"/>
          </a:p>
        </p:txBody>
      </p:sp>
    </p:spTree>
    <p:extLst>
      <p:ext uri="{BB962C8B-B14F-4D97-AF65-F5344CB8AC3E}">
        <p14:creationId xmlns:p14="http://schemas.microsoft.com/office/powerpoint/2010/main" val="313977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750848"/>
            <a:ext cx="7886700" cy="994172"/>
          </a:xfrm>
        </p:spPr>
        <p:txBody>
          <a:bodyPr/>
          <a:lstStyle/>
          <a:p>
            <a:r>
              <a:rPr lang="tr-TR" dirty="0" err="1" smtClean="0"/>
              <a:t>Queues</a:t>
            </a:r>
            <a:endParaRPr lang="tr-TR" dirty="0"/>
          </a:p>
        </p:txBody>
      </p:sp>
      <p:sp>
        <p:nvSpPr>
          <p:cNvPr id="3" name="İçerik Yer Tutucusu 2"/>
          <p:cNvSpPr>
            <a:spLocks noGrp="1"/>
          </p:cNvSpPr>
          <p:nvPr>
            <p:ph idx="1"/>
          </p:nvPr>
        </p:nvSpPr>
        <p:spPr>
          <a:xfrm>
            <a:off x="628650" y="1662890"/>
            <a:ext cx="7886700" cy="5195110"/>
          </a:xfrm>
        </p:spPr>
        <p:txBody>
          <a:bodyPr>
            <a:normAutofit fontScale="92500" lnSpcReduction="10000"/>
          </a:bodyPr>
          <a:lstStyle/>
          <a:p>
            <a:pPr algn="just"/>
            <a:r>
              <a:rPr lang="en-US" dirty="0"/>
              <a:t>Queues are used as a programmer’s tool as stacks are.</a:t>
            </a:r>
            <a:endParaRPr lang="tr-TR" dirty="0"/>
          </a:p>
          <a:p>
            <a:pPr algn="just"/>
            <a:r>
              <a:rPr lang="en-US" dirty="0" smtClean="0"/>
              <a:t>There </a:t>
            </a:r>
            <a:r>
              <a:rPr lang="en-US" dirty="0"/>
              <a:t>are various queues quietly doing their job in your computer’s (or the network’s) operating system. </a:t>
            </a:r>
            <a:endParaRPr lang="tr-TR" dirty="0"/>
          </a:p>
          <a:p>
            <a:pPr algn="just"/>
            <a:r>
              <a:rPr lang="en-US" dirty="0" smtClean="0"/>
              <a:t>There’s </a:t>
            </a:r>
            <a:r>
              <a:rPr lang="en-US" dirty="0"/>
              <a:t>a printer queue where print jobs wait for the printer to be available. </a:t>
            </a:r>
            <a:endParaRPr lang="tr-TR" dirty="0"/>
          </a:p>
          <a:p>
            <a:pPr algn="just"/>
            <a:r>
              <a:rPr lang="en-US" dirty="0" smtClean="0"/>
              <a:t>A </a:t>
            </a:r>
            <a:r>
              <a:rPr lang="en-US" dirty="0"/>
              <a:t>queue also stores keystroke data as you type at the keyboard. </a:t>
            </a:r>
            <a:endParaRPr lang="tr-TR" dirty="0"/>
          </a:p>
          <a:p>
            <a:pPr algn="just"/>
            <a:r>
              <a:rPr lang="en-US" dirty="0" smtClean="0"/>
              <a:t>This </a:t>
            </a:r>
            <a:r>
              <a:rPr lang="en-US" dirty="0"/>
              <a:t>way, if you’re using a word processor but the computer is briefly doing something else when you hit a key, the keystroke won’t be lost; it waits in the queue until the word processor has time to read it. </a:t>
            </a:r>
            <a:endParaRPr lang="tr-TR" dirty="0"/>
          </a:p>
          <a:p>
            <a:pPr algn="just"/>
            <a:r>
              <a:rPr lang="en-US" dirty="0" smtClean="0"/>
              <a:t>Using </a:t>
            </a:r>
            <a:r>
              <a:rPr lang="en-US" dirty="0"/>
              <a:t>a queue guarantees the keystrokes stay in order until they can be processed. </a:t>
            </a:r>
            <a:endParaRPr lang="tr-TR" dirty="0"/>
          </a:p>
          <a:p>
            <a:endParaRPr lang="tr-TR" dirty="0"/>
          </a:p>
        </p:txBody>
      </p:sp>
    </p:spTree>
    <p:extLst>
      <p:ext uri="{BB962C8B-B14F-4D97-AF65-F5344CB8AC3E}">
        <p14:creationId xmlns:p14="http://schemas.microsoft.com/office/powerpoint/2010/main" val="358732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Queues</a:t>
            </a:r>
            <a:endParaRPr lang="tr-TR" dirty="0"/>
          </a:p>
        </p:txBody>
      </p:sp>
      <p:sp>
        <p:nvSpPr>
          <p:cNvPr id="3" name="İçerik Yer Tutucusu 2"/>
          <p:cNvSpPr>
            <a:spLocks noGrp="1"/>
          </p:cNvSpPr>
          <p:nvPr>
            <p:ph idx="1"/>
          </p:nvPr>
        </p:nvSpPr>
        <p:spPr/>
        <p:txBody>
          <a:bodyPr>
            <a:normAutofit/>
          </a:bodyPr>
          <a:lstStyle/>
          <a:p>
            <a:pPr algn="just"/>
            <a:r>
              <a:rPr lang="en-US" dirty="0" smtClean="0"/>
              <a:t>A queue is used when you want access only to the first data item inserted; it’s a First-In-First-Out (FIFO) structure. </a:t>
            </a:r>
            <a:endParaRPr lang="tr-TR" dirty="0" smtClean="0"/>
          </a:p>
          <a:p>
            <a:pPr algn="just"/>
            <a:r>
              <a:rPr lang="en-US" dirty="0" smtClean="0"/>
              <a:t>Like </a:t>
            </a:r>
            <a:r>
              <a:rPr lang="en-US" dirty="0" smtClean="0"/>
              <a:t>stacks, queues can be implemented as arrays or linked lists. </a:t>
            </a:r>
            <a:endParaRPr lang="tr-TR" dirty="0" smtClean="0"/>
          </a:p>
          <a:p>
            <a:pPr algn="just"/>
            <a:r>
              <a:rPr lang="en-US" dirty="0" smtClean="0"/>
              <a:t>Both </a:t>
            </a:r>
            <a:r>
              <a:rPr lang="en-US" dirty="0" smtClean="0"/>
              <a:t>are efficient. </a:t>
            </a:r>
            <a:endParaRPr lang="tr-TR" dirty="0" smtClean="0"/>
          </a:p>
          <a:p>
            <a:pPr algn="just"/>
            <a:r>
              <a:rPr lang="en-US" dirty="0" smtClean="0"/>
              <a:t>The </a:t>
            </a:r>
            <a:r>
              <a:rPr lang="en-US" dirty="0" smtClean="0"/>
              <a:t>array requires additional programming to handle the situation in which the queue wraps around at the end of the array. </a:t>
            </a:r>
            <a:endParaRPr lang="tr-TR" dirty="0" smtClean="0"/>
          </a:p>
          <a:p>
            <a:endParaRPr lang="tr-TR" dirty="0"/>
          </a:p>
        </p:txBody>
      </p:sp>
    </p:spTree>
    <p:extLst>
      <p:ext uri="{BB962C8B-B14F-4D97-AF65-F5344CB8AC3E}">
        <p14:creationId xmlns:p14="http://schemas.microsoft.com/office/powerpoint/2010/main" val="9590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Queues</a:t>
            </a:r>
            <a:endParaRPr lang="tr-TR" dirty="0"/>
          </a:p>
        </p:txBody>
      </p:sp>
      <p:sp>
        <p:nvSpPr>
          <p:cNvPr id="3" name="İçerik Yer Tutucusu 2"/>
          <p:cNvSpPr>
            <a:spLocks noGrp="1"/>
          </p:cNvSpPr>
          <p:nvPr>
            <p:ph idx="1"/>
          </p:nvPr>
        </p:nvSpPr>
        <p:spPr/>
        <p:txBody>
          <a:bodyPr>
            <a:normAutofit/>
          </a:bodyPr>
          <a:lstStyle/>
          <a:p>
            <a:pPr algn="just"/>
            <a:r>
              <a:rPr lang="en-US" dirty="0" smtClean="0"/>
              <a:t>A linked list must be double-ended, to allow insertions at one end and deletions at the other. </a:t>
            </a:r>
            <a:endParaRPr lang="tr-TR" dirty="0" smtClean="0"/>
          </a:p>
          <a:p>
            <a:pPr algn="just"/>
            <a:r>
              <a:rPr lang="en-US" dirty="0" smtClean="0"/>
              <a:t>As </a:t>
            </a:r>
            <a:r>
              <a:rPr lang="en-US" dirty="0" smtClean="0"/>
              <a:t>with stacks, the choice between an array implementation and a linked list implementation is determined by how well the amount of data can be predicted. </a:t>
            </a:r>
            <a:endParaRPr lang="tr-TR" dirty="0" smtClean="0"/>
          </a:p>
          <a:p>
            <a:pPr algn="just"/>
            <a:r>
              <a:rPr lang="en-US" dirty="0" smtClean="0"/>
              <a:t>Use </a:t>
            </a:r>
            <a:r>
              <a:rPr lang="en-US" dirty="0" smtClean="0"/>
              <a:t>the array if you know about how much data there will be; otherwise, use a linked list.</a:t>
            </a:r>
            <a:endParaRPr lang="tr-TR" dirty="0" smtClean="0"/>
          </a:p>
          <a:p>
            <a:endParaRPr lang="tr-TR" dirty="0"/>
          </a:p>
        </p:txBody>
      </p:sp>
    </p:spTree>
    <p:extLst>
      <p:ext uri="{BB962C8B-B14F-4D97-AF65-F5344CB8AC3E}">
        <p14:creationId xmlns:p14="http://schemas.microsoft.com/office/powerpoint/2010/main" val="390957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Linked</a:t>
            </a:r>
            <a:r>
              <a:rPr lang="tr-TR" dirty="0" smtClean="0"/>
              <a:t> </a:t>
            </a:r>
            <a:r>
              <a:rPr lang="tr-TR" dirty="0" err="1" smtClean="0"/>
              <a:t>Lists</a:t>
            </a:r>
            <a:endParaRPr lang="tr-TR" dirty="0"/>
          </a:p>
        </p:txBody>
      </p:sp>
      <p:sp>
        <p:nvSpPr>
          <p:cNvPr id="3" name="İçerik Yer Tutucusu 2"/>
          <p:cNvSpPr>
            <a:spLocks noGrp="1"/>
          </p:cNvSpPr>
          <p:nvPr>
            <p:ph idx="1"/>
          </p:nvPr>
        </p:nvSpPr>
        <p:spPr>
          <a:xfrm>
            <a:off x="628650" y="1825625"/>
            <a:ext cx="7886700" cy="4814166"/>
          </a:xfrm>
        </p:spPr>
        <p:txBody>
          <a:bodyPr>
            <a:normAutofit/>
          </a:bodyPr>
          <a:lstStyle/>
          <a:p>
            <a:pPr algn="just"/>
            <a:r>
              <a:rPr lang="en-US" dirty="0" smtClean="0"/>
              <a:t>The linked list is a versatile mechanism suitable for use in many kinds of general-purpose databases. </a:t>
            </a:r>
            <a:endParaRPr lang="tr-TR" dirty="0" smtClean="0"/>
          </a:p>
          <a:p>
            <a:pPr algn="just"/>
            <a:r>
              <a:rPr lang="en-US" dirty="0" smtClean="0"/>
              <a:t>It </a:t>
            </a:r>
            <a:r>
              <a:rPr lang="en-US" dirty="0" smtClean="0"/>
              <a:t>can also replace an array as the basis for other storage structures such as stacks and queues. </a:t>
            </a:r>
            <a:endParaRPr lang="tr-TR" dirty="0" smtClean="0"/>
          </a:p>
          <a:p>
            <a:pPr algn="just"/>
            <a:r>
              <a:rPr lang="en-US" dirty="0" smtClean="0"/>
              <a:t>In </a:t>
            </a:r>
            <a:r>
              <a:rPr lang="en-US" dirty="0" smtClean="0"/>
              <a:t>fact, you can use a linked list in many cases in which you use an array, unless you need frequent random access to individual items using an index. </a:t>
            </a:r>
            <a:endParaRPr lang="tr-TR" dirty="0" smtClean="0"/>
          </a:p>
          <a:p>
            <a:pPr algn="just"/>
            <a:r>
              <a:rPr lang="en-US" dirty="0" smtClean="0"/>
              <a:t>Linked </a:t>
            </a:r>
            <a:r>
              <a:rPr lang="en-US" dirty="0" smtClean="0"/>
              <a:t>lists aren’t the solution to all data storage problems, but they are surprisingly versatile and conceptually simpler than some other popular structures such as trees. </a:t>
            </a:r>
            <a:endParaRPr lang="tr-TR" dirty="0" smtClean="0"/>
          </a:p>
        </p:txBody>
      </p:sp>
    </p:spTree>
    <p:extLst>
      <p:ext uri="{BB962C8B-B14F-4D97-AF65-F5344CB8AC3E}">
        <p14:creationId xmlns:p14="http://schemas.microsoft.com/office/powerpoint/2010/main" val="243907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Linked</a:t>
            </a:r>
            <a:r>
              <a:rPr lang="tr-TR" dirty="0" smtClean="0"/>
              <a:t> </a:t>
            </a:r>
            <a:r>
              <a:rPr lang="tr-TR" dirty="0" err="1" smtClean="0"/>
              <a:t>Lists</a:t>
            </a:r>
            <a:endParaRPr lang="tr-TR" dirty="0"/>
          </a:p>
        </p:txBody>
      </p:sp>
      <p:sp>
        <p:nvSpPr>
          <p:cNvPr id="3" name="İçerik Yer Tutucusu 2"/>
          <p:cNvSpPr>
            <a:spLocks noGrp="1"/>
          </p:cNvSpPr>
          <p:nvPr>
            <p:ph idx="1"/>
          </p:nvPr>
        </p:nvSpPr>
        <p:spPr/>
        <p:txBody>
          <a:bodyPr>
            <a:normAutofit/>
          </a:bodyPr>
          <a:lstStyle/>
          <a:p>
            <a:pPr algn="just"/>
            <a:r>
              <a:rPr lang="en-US" dirty="0" smtClean="0"/>
              <a:t>Consider a linked list whenever the amount of data to be stored cannot be predicted in advance or when data will frequently be inserted and deleted. </a:t>
            </a:r>
            <a:endParaRPr lang="tr-TR" dirty="0" smtClean="0"/>
          </a:p>
          <a:p>
            <a:pPr algn="just"/>
            <a:r>
              <a:rPr lang="en-US" dirty="0" smtClean="0"/>
              <a:t>The </a:t>
            </a:r>
            <a:r>
              <a:rPr lang="en-US" dirty="0" smtClean="0"/>
              <a:t>linked list obtains whatever storage it needs as new items are added, so it can expand to fill all of available memory; and there is no need to fill “holes” during deletion, as there is in arrays. </a:t>
            </a:r>
            <a:endParaRPr lang="tr-TR" dirty="0" smtClean="0"/>
          </a:p>
        </p:txBody>
      </p:sp>
    </p:spTree>
    <p:extLst>
      <p:ext uri="{BB962C8B-B14F-4D97-AF65-F5344CB8AC3E}">
        <p14:creationId xmlns:p14="http://schemas.microsoft.com/office/powerpoint/2010/main" val="248964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Linked</a:t>
            </a:r>
            <a:r>
              <a:rPr lang="tr-TR" dirty="0" smtClean="0"/>
              <a:t> </a:t>
            </a:r>
            <a:r>
              <a:rPr lang="tr-TR" dirty="0" err="1" smtClean="0"/>
              <a:t>Lists</a:t>
            </a:r>
            <a:endParaRPr lang="tr-TR" dirty="0"/>
          </a:p>
        </p:txBody>
      </p:sp>
      <p:sp>
        <p:nvSpPr>
          <p:cNvPr id="3" name="İçerik Yer Tutucusu 2"/>
          <p:cNvSpPr>
            <a:spLocks noGrp="1"/>
          </p:cNvSpPr>
          <p:nvPr>
            <p:ph idx="1"/>
          </p:nvPr>
        </p:nvSpPr>
        <p:spPr/>
        <p:txBody>
          <a:bodyPr>
            <a:normAutofit/>
          </a:bodyPr>
          <a:lstStyle/>
          <a:p>
            <a:pPr algn="just"/>
            <a:r>
              <a:rPr lang="en-US" dirty="0" smtClean="0"/>
              <a:t>Insertion is fast in an unordered list. </a:t>
            </a:r>
            <a:endParaRPr lang="tr-TR" dirty="0" smtClean="0"/>
          </a:p>
          <a:p>
            <a:pPr algn="just"/>
            <a:r>
              <a:rPr lang="en-US" dirty="0" smtClean="0"/>
              <a:t>Searching </a:t>
            </a:r>
            <a:r>
              <a:rPr lang="en-US" dirty="0" smtClean="0"/>
              <a:t>and deletion are slow (although deletion is faster than in an array), so, like arrays, linked lists are best used when the amount of data is comparatively small. </a:t>
            </a:r>
            <a:endParaRPr lang="tr-TR" dirty="0" smtClean="0"/>
          </a:p>
          <a:p>
            <a:pPr algn="just"/>
            <a:r>
              <a:rPr lang="en-US" dirty="0" smtClean="0"/>
              <a:t>A </a:t>
            </a:r>
            <a:r>
              <a:rPr lang="en-US" dirty="0" smtClean="0"/>
              <a:t>linked list is somewhat more complicated to program than an array, but is simple compared with a tree or hash table</a:t>
            </a:r>
            <a:r>
              <a:rPr lang="en-US" dirty="0" smtClean="0"/>
              <a:t>.</a:t>
            </a:r>
            <a:endParaRPr lang="tr-TR" dirty="0" smtClean="0"/>
          </a:p>
        </p:txBody>
      </p:sp>
    </p:spTree>
    <p:extLst>
      <p:ext uri="{BB962C8B-B14F-4D97-AF65-F5344CB8AC3E}">
        <p14:creationId xmlns:p14="http://schemas.microsoft.com/office/powerpoint/2010/main" val="285631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Recursion</a:t>
            </a:r>
            <a:endParaRPr lang="tr-TR" dirty="0"/>
          </a:p>
        </p:txBody>
      </p:sp>
      <p:sp>
        <p:nvSpPr>
          <p:cNvPr id="3" name="İçerik Yer Tutucusu 2"/>
          <p:cNvSpPr>
            <a:spLocks noGrp="1"/>
          </p:cNvSpPr>
          <p:nvPr>
            <p:ph idx="1"/>
          </p:nvPr>
        </p:nvSpPr>
        <p:spPr/>
        <p:txBody>
          <a:bodyPr>
            <a:normAutofit/>
          </a:bodyPr>
          <a:lstStyle/>
          <a:p>
            <a:pPr algn="just"/>
            <a:r>
              <a:rPr lang="en-US" dirty="0" smtClean="0"/>
              <a:t>Recursion is a programming technique in which a method (function) calls itself. </a:t>
            </a:r>
            <a:endParaRPr lang="tr-TR" dirty="0" smtClean="0"/>
          </a:p>
          <a:p>
            <a:pPr algn="just"/>
            <a:r>
              <a:rPr lang="en-US" dirty="0" smtClean="0"/>
              <a:t>This </a:t>
            </a:r>
            <a:r>
              <a:rPr lang="en-US" dirty="0" smtClean="0"/>
              <a:t>may sound like a strange thing to do, or even a catastrophic mistake. </a:t>
            </a:r>
            <a:endParaRPr lang="tr-TR" dirty="0" smtClean="0"/>
          </a:p>
          <a:p>
            <a:pPr algn="just"/>
            <a:r>
              <a:rPr lang="en-US" dirty="0" smtClean="0"/>
              <a:t>Recursion </a:t>
            </a:r>
            <a:r>
              <a:rPr lang="en-US" dirty="0" smtClean="0"/>
              <a:t>is, however, one of the most interesting, and one of the most surprisingly effective, techniques in programming. </a:t>
            </a:r>
            <a:endParaRPr lang="tr-TR" dirty="0" smtClean="0"/>
          </a:p>
          <a:p>
            <a:pPr algn="just"/>
            <a:r>
              <a:rPr lang="en-US" dirty="0" smtClean="0"/>
              <a:t>However</a:t>
            </a:r>
            <a:r>
              <a:rPr lang="en-US" dirty="0" smtClean="0"/>
              <a:t>, it not only works, it also provides a unique conceptual framework for solving many </a:t>
            </a:r>
            <a:r>
              <a:rPr lang="en-US" dirty="0" smtClean="0"/>
              <a:t>problems</a:t>
            </a:r>
            <a:endParaRPr lang="tr-TR" dirty="0" smtClean="0"/>
          </a:p>
        </p:txBody>
      </p:sp>
    </p:spTree>
    <p:extLst>
      <p:ext uri="{BB962C8B-B14F-4D97-AF65-F5344CB8AC3E}">
        <p14:creationId xmlns:p14="http://schemas.microsoft.com/office/powerpoint/2010/main" val="251979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Shellsort</a:t>
            </a:r>
            <a:endParaRPr lang="tr-TR" dirty="0"/>
          </a:p>
        </p:txBody>
      </p:sp>
      <p:sp>
        <p:nvSpPr>
          <p:cNvPr id="3" name="İçerik Yer Tutucusu 2"/>
          <p:cNvSpPr>
            <a:spLocks noGrp="1"/>
          </p:cNvSpPr>
          <p:nvPr>
            <p:ph idx="1"/>
          </p:nvPr>
        </p:nvSpPr>
        <p:spPr/>
        <p:txBody>
          <a:bodyPr>
            <a:normAutofit lnSpcReduction="10000"/>
          </a:bodyPr>
          <a:lstStyle/>
          <a:p>
            <a:pPr algn="just"/>
            <a:r>
              <a:rPr lang="en-US" dirty="0" smtClean="0"/>
              <a:t>The </a:t>
            </a:r>
            <a:r>
              <a:rPr lang="en-US" dirty="0" err="1" smtClean="0"/>
              <a:t>Shellsort</a:t>
            </a:r>
            <a:r>
              <a:rPr lang="en-US" dirty="0" smtClean="0"/>
              <a:t> is named for Donald L. Shell, the computer scientist who discovered it in 1959. </a:t>
            </a:r>
            <a:endParaRPr lang="tr-TR" dirty="0" smtClean="0"/>
          </a:p>
          <a:p>
            <a:pPr algn="just"/>
            <a:r>
              <a:rPr lang="en-US" dirty="0" smtClean="0"/>
              <a:t>It’s </a:t>
            </a:r>
            <a:r>
              <a:rPr lang="en-US" dirty="0" smtClean="0"/>
              <a:t>based on the insertion sort, but adds a new feature that dramatically improves the insertion sort’s performance. </a:t>
            </a:r>
            <a:endParaRPr lang="tr-TR" dirty="0" smtClean="0"/>
          </a:p>
          <a:p>
            <a:pPr algn="just"/>
            <a:r>
              <a:rPr lang="en-US" dirty="0" smtClean="0"/>
              <a:t>The </a:t>
            </a:r>
            <a:r>
              <a:rPr lang="en-US" dirty="0" err="1" smtClean="0"/>
              <a:t>Shellsort</a:t>
            </a:r>
            <a:r>
              <a:rPr lang="en-US" dirty="0" smtClean="0"/>
              <a:t> is good for medium-sized arrays, perhaps up to a few thousand items, depending on the particular implementation. </a:t>
            </a:r>
            <a:endParaRPr lang="tr-TR" dirty="0" smtClean="0"/>
          </a:p>
          <a:p>
            <a:pPr algn="just"/>
            <a:r>
              <a:rPr lang="en-US" dirty="0" smtClean="0"/>
              <a:t>It’s </a:t>
            </a:r>
            <a:r>
              <a:rPr lang="en-US" dirty="0" smtClean="0"/>
              <a:t>not quite as fast as quicksort and other O(N*</a:t>
            </a:r>
            <a:r>
              <a:rPr lang="en-US" dirty="0" err="1" smtClean="0"/>
              <a:t>logN</a:t>
            </a:r>
            <a:r>
              <a:rPr lang="en-US" dirty="0" smtClean="0"/>
              <a:t>) sorts, so it’s not optimum for very large files. </a:t>
            </a:r>
            <a:endParaRPr lang="tr-TR" dirty="0" smtClean="0"/>
          </a:p>
        </p:txBody>
      </p:sp>
    </p:spTree>
    <p:extLst>
      <p:ext uri="{BB962C8B-B14F-4D97-AF65-F5344CB8AC3E}">
        <p14:creationId xmlns:p14="http://schemas.microsoft.com/office/powerpoint/2010/main" val="310300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Shellsort</a:t>
            </a:r>
            <a:endParaRPr lang="tr-TR" dirty="0"/>
          </a:p>
        </p:txBody>
      </p:sp>
      <p:sp>
        <p:nvSpPr>
          <p:cNvPr id="3" name="İçerik Yer Tutucusu 2"/>
          <p:cNvSpPr>
            <a:spLocks noGrp="1"/>
          </p:cNvSpPr>
          <p:nvPr>
            <p:ph idx="1"/>
          </p:nvPr>
        </p:nvSpPr>
        <p:spPr/>
        <p:txBody>
          <a:bodyPr>
            <a:normAutofit/>
          </a:bodyPr>
          <a:lstStyle/>
          <a:p>
            <a:pPr algn="just"/>
            <a:r>
              <a:rPr lang="en-US" dirty="0" smtClean="0"/>
              <a:t>However, it’s much faster than the O(N2 ) sorts like the selection sort and the insertion sort, and it’s very easy to implement: </a:t>
            </a:r>
            <a:endParaRPr lang="tr-TR" dirty="0" smtClean="0"/>
          </a:p>
          <a:p>
            <a:pPr algn="just"/>
            <a:r>
              <a:rPr lang="en-US" dirty="0" smtClean="0"/>
              <a:t>The </a:t>
            </a:r>
            <a:r>
              <a:rPr lang="en-US" dirty="0" smtClean="0"/>
              <a:t>code is short and simple.</a:t>
            </a:r>
            <a:r>
              <a:rPr lang="tr-TR" dirty="0" smtClean="0"/>
              <a:t> </a:t>
            </a:r>
          </a:p>
          <a:p>
            <a:pPr algn="just"/>
            <a:r>
              <a:rPr lang="en-US" dirty="0" smtClean="0"/>
              <a:t>The </a:t>
            </a:r>
            <a:r>
              <a:rPr lang="en-US" dirty="0" smtClean="0"/>
              <a:t>worst-case performance is not significantly worse than the average performance. </a:t>
            </a:r>
            <a:endParaRPr lang="tr-TR" dirty="0" smtClean="0"/>
          </a:p>
          <a:p>
            <a:pPr algn="just"/>
            <a:r>
              <a:rPr lang="en-US" dirty="0" smtClean="0"/>
              <a:t>Some </a:t>
            </a:r>
            <a:r>
              <a:rPr lang="en-US" dirty="0" smtClean="0"/>
              <a:t>experts recommend starting with a </a:t>
            </a:r>
            <a:r>
              <a:rPr lang="en-US" dirty="0" err="1" smtClean="0"/>
              <a:t>Shellsort</a:t>
            </a:r>
            <a:r>
              <a:rPr lang="en-US" dirty="0" smtClean="0"/>
              <a:t> for almost any sorting project and changing to a more advanced sort, like quicksort, only if </a:t>
            </a:r>
            <a:r>
              <a:rPr lang="en-US" dirty="0" err="1" smtClean="0"/>
              <a:t>Shellsort</a:t>
            </a:r>
            <a:r>
              <a:rPr lang="en-US" dirty="0" smtClean="0"/>
              <a:t> proves too slow in practice.</a:t>
            </a:r>
            <a:endParaRPr lang="tr-TR" dirty="0" smtClean="0"/>
          </a:p>
          <a:p>
            <a:endParaRPr lang="tr-TR" dirty="0"/>
          </a:p>
        </p:txBody>
      </p:sp>
    </p:spTree>
    <p:extLst>
      <p:ext uri="{BB962C8B-B14F-4D97-AF65-F5344CB8AC3E}">
        <p14:creationId xmlns:p14="http://schemas.microsoft.com/office/powerpoint/2010/main" val="379327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Quick</a:t>
            </a:r>
            <a:r>
              <a:rPr lang="tr-TR" dirty="0" smtClean="0"/>
              <a:t> </a:t>
            </a:r>
            <a:r>
              <a:rPr lang="tr-TR" dirty="0" err="1" smtClean="0"/>
              <a:t>Sort</a:t>
            </a:r>
            <a:endParaRPr lang="tr-TR" dirty="0"/>
          </a:p>
        </p:txBody>
      </p:sp>
      <p:sp>
        <p:nvSpPr>
          <p:cNvPr id="3" name="İçerik Yer Tutucusu 2"/>
          <p:cNvSpPr>
            <a:spLocks noGrp="1"/>
          </p:cNvSpPr>
          <p:nvPr>
            <p:ph idx="1"/>
          </p:nvPr>
        </p:nvSpPr>
        <p:spPr>
          <a:xfrm>
            <a:off x="628650" y="1825625"/>
            <a:ext cx="7886700" cy="4866120"/>
          </a:xfrm>
        </p:spPr>
        <p:txBody>
          <a:bodyPr>
            <a:normAutofit lnSpcReduction="10000"/>
          </a:bodyPr>
          <a:lstStyle/>
          <a:p>
            <a:pPr algn="just"/>
            <a:r>
              <a:rPr lang="en-US" dirty="0" smtClean="0"/>
              <a:t>Quicksort is undoubtedly the most popular sorting algorithm, and for good reason: In the majority of situations, it’s the fastest, operating in O(N*</a:t>
            </a:r>
            <a:r>
              <a:rPr lang="en-US" dirty="0" err="1" smtClean="0"/>
              <a:t>logN</a:t>
            </a:r>
            <a:r>
              <a:rPr lang="en-US" dirty="0" smtClean="0"/>
              <a:t>) time. </a:t>
            </a:r>
            <a:endParaRPr lang="tr-TR" dirty="0" smtClean="0"/>
          </a:p>
          <a:p>
            <a:pPr algn="just"/>
            <a:r>
              <a:rPr lang="en-US" dirty="0" smtClean="0"/>
              <a:t>(</a:t>
            </a:r>
            <a:r>
              <a:rPr lang="en-US" dirty="0" smtClean="0"/>
              <a:t>This is only true for internal or in-memory sorting; for sorting data in disk files, other algorithms may be better.) </a:t>
            </a:r>
            <a:endParaRPr lang="tr-TR" dirty="0" smtClean="0"/>
          </a:p>
          <a:p>
            <a:pPr algn="just"/>
            <a:r>
              <a:rPr lang="en-US" dirty="0" smtClean="0"/>
              <a:t>Quicksort </a:t>
            </a:r>
            <a:r>
              <a:rPr lang="en-US" dirty="0" smtClean="0"/>
              <a:t>was discovered by C.A.R. Hoare in 1962. </a:t>
            </a:r>
            <a:endParaRPr lang="tr-TR" dirty="0" smtClean="0"/>
          </a:p>
          <a:p>
            <a:pPr algn="just"/>
            <a:r>
              <a:rPr lang="en-US" dirty="0" smtClean="0"/>
              <a:t>Basically</a:t>
            </a:r>
            <a:r>
              <a:rPr lang="en-US" dirty="0" smtClean="0"/>
              <a:t>, the quicksort algorithm operates by partitioning an array into two subarrays and then calling itself recursively to quicksort each of these subarrays. </a:t>
            </a:r>
            <a:endParaRPr lang="tr-TR" dirty="0" smtClean="0"/>
          </a:p>
        </p:txBody>
      </p:sp>
    </p:spTree>
    <p:extLst>
      <p:ext uri="{BB962C8B-B14F-4D97-AF65-F5344CB8AC3E}">
        <p14:creationId xmlns:p14="http://schemas.microsoft.com/office/powerpoint/2010/main" val="100983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Arrays</a:t>
            </a:r>
            <a:endParaRPr lang="tr-TR" dirty="0"/>
          </a:p>
        </p:txBody>
      </p:sp>
      <p:sp>
        <p:nvSpPr>
          <p:cNvPr id="3" name="İçerik Yer Tutucusu 2"/>
          <p:cNvSpPr>
            <a:spLocks noGrp="1"/>
          </p:cNvSpPr>
          <p:nvPr>
            <p:ph idx="1"/>
          </p:nvPr>
        </p:nvSpPr>
        <p:spPr/>
        <p:txBody>
          <a:bodyPr>
            <a:normAutofit lnSpcReduction="10000"/>
          </a:bodyPr>
          <a:lstStyle/>
          <a:p>
            <a:pPr algn="just"/>
            <a:r>
              <a:rPr lang="en-US" dirty="0"/>
              <a:t>The array is the most commonly used data storage structure; it’s built into most programming languages. </a:t>
            </a:r>
            <a:endParaRPr lang="tr-TR" dirty="0"/>
          </a:p>
          <a:p>
            <a:pPr algn="just"/>
            <a:r>
              <a:rPr lang="en-US" dirty="0" smtClean="0"/>
              <a:t>Because </a:t>
            </a:r>
            <a:r>
              <a:rPr lang="en-US" dirty="0"/>
              <a:t>arrays are so well known, they offer a convenient </a:t>
            </a:r>
            <a:r>
              <a:rPr lang="en-US" dirty="0" err="1"/>
              <a:t>jumpingoff</a:t>
            </a:r>
            <a:r>
              <a:rPr lang="en-US" dirty="0"/>
              <a:t> place for introducing data structures and for seeing how object-oriented programming and data structures relate to one another</a:t>
            </a:r>
            <a:r>
              <a:rPr lang="tr-TR" dirty="0"/>
              <a:t>.</a:t>
            </a:r>
          </a:p>
          <a:p>
            <a:pPr algn="just"/>
            <a:r>
              <a:rPr lang="en-US" dirty="0" smtClean="0"/>
              <a:t>In </a:t>
            </a:r>
            <a:r>
              <a:rPr lang="en-US" dirty="0"/>
              <a:t>many situations the array is the first kind of structure you should consider when storing and manipulating data. </a:t>
            </a:r>
            <a:endParaRPr lang="tr-TR" dirty="0"/>
          </a:p>
        </p:txBody>
      </p:sp>
    </p:spTree>
    <p:extLst>
      <p:ext uri="{BB962C8B-B14F-4D97-AF65-F5344CB8AC3E}">
        <p14:creationId xmlns:p14="http://schemas.microsoft.com/office/powerpoint/2010/main" val="3192050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Radix</a:t>
            </a:r>
            <a:r>
              <a:rPr lang="tr-TR" dirty="0" smtClean="0"/>
              <a:t> </a:t>
            </a:r>
            <a:r>
              <a:rPr lang="tr-TR" dirty="0" err="1" smtClean="0"/>
              <a:t>Sort</a:t>
            </a:r>
            <a:endParaRPr lang="tr-TR" dirty="0"/>
          </a:p>
        </p:txBody>
      </p:sp>
      <p:sp>
        <p:nvSpPr>
          <p:cNvPr id="3" name="İçerik Yer Tutucusu 2"/>
          <p:cNvSpPr>
            <a:spLocks noGrp="1"/>
          </p:cNvSpPr>
          <p:nvPr>
            <p:ph idx="1"/>
          </p:nvPr>
        </p:nvSpPr>
        <p:spPr/>
        <p:txBody>
          <a:bodyPr/>
          <a:lstStyle/>
          <a:p>
            <a:pPr algn="just"/>
            <a:r>
              <a:rPr lang="en-US" dirty="0" smtClean="0"/>
              <a:t>The radix sort disassembles the key into digits and arranges the data items according to the value of the digits. </a:t>
            </a:r>
            <a:endParaRPr lang="tr-TR" dirty="0" smtClean="0"/>
          </a:p>
          <a:p>
            <a:pPr algn="just"/>
            <a:r>
              <a:rPr lang="en-US" dirty="0" smtClean="0"/>
              <a:t>Amazingly</a:t>
            </a:r>
            <a:r>
              <a:rPr lang="en-US" dirty="0" smtClean="0"/>
              <a:t>, no comparisons are necessary</a:t>
            </a:r>
            <a:r>
              <a:rPr lang="en-US" dirty="0" smtClean="0"/>
              <a:t>.</a:t>
            </a:r>
            <a:endParaRPr lang="tr-TR" dirty="0" smtClean="0"/>
          </a:p>
        </p:txBody>
      </p:sp>
    </p:spTree>
    <p:extLst>
      <p:ext uri="{BB962C8B-B14F-4D97-AF65-F5344CB8AC3E}">
        <p14:creationId xmlns:p14="http://schemas.microsoft.com/office/powerpoint/2010/main" val="452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Binary</a:t>
            </a:r>
            <a:r>
              <a:rPr lang="tr-TR" dirty="0" smtClean="0"/>
              <a:t> </a:t>
            </a:r>
            <a:r>
              <a:rPr lang="tr-TR" dirty="0" err="1" smtClean="0"/>
              <a:t>Trees</a:t>
            </a:r>
            <a:endParaRPr lang="tr-TR" dirty="0"/>
          </a:p>
        </p:txBody>
      </p:sp>
      <p:sp>
        <p:nvSpPr>
          <p:cNvPr id="3" name="İçerik Yer Tutucusu 2"/>
          <p:cNvSpPr>
            <a:spLocks noGrp="1"/>
          </p:cNvSpPr>
          <p:nvPr>
            <p:ph idx="1"/>
          </p:nvPr>
        </p:nvSpPr>
        <p:spPr/>
        <p:txBody>
          <a:bodyPr>
            <a:normAutofit/>
          </a:bodyPr>
          <a:lstStyle/>
          <a:p>
            <a:pPr algn="just"/>
            <a:r>
              <a:rPr lang="en-US" dirty="0" smtClean="0"/>
              <a:t>Binary trees are one of the fundamental data storage structures used in programming. </a:t>
            </a:r>
            <a:endParaRPr lang="tr-TR" dirty="0" smtClean="0"/>
          </a:p>
          <a:p>
            <a:pPr algn="just"/>
            <a:r>
              <a:rPr lang="en-US" dirty="0" smtClean="0"/>
              <a:t>Why </a:t>
            </a:r>
            <a:r>
              <a:rPr lang="en-US" dirty="0" smtClean="0"/>
              <a:t>might you want to use a tree? </a:t>
            </a:r>
            <a:endParaRPr lang="tr-TR" dirty="0" smtClean="0"/>
          </a:p>
          <a:p>
            <a:pPr algn="just"/>
            <a:r>
              <a:rPr lang="en-US" dirty="0" smtClean="0"/>
              <a:t>Usually</a:t>
            </a:r>
            <a:r>
              <a:rPr lang="en-US" dirty="0" smtClean="0"/>
              <a:t>, because it combines the advantages of two other structures: an ordered array and a linked list. </a:t>
            </a:r>
            <a:endParaRPr lang="tr-TR" dirty="0" smtClean="0"/>
          </a:p>
          <a:p>
            <a:pPr algn="just"/>
            <a:r>
              <a:rPr lang="en-US" dirty="0" smtClean="0"/>
              <a:t>You </a:t>
            </a:r>
            <a:r>
              <a:rPr lang="en-US" dirty="0" smtClean="0"/>
              <a:t>can search a tree quickly, as you can an ordered array, and you can also insert and delete items quickly, as you can with a linked list. </a:t>
            </a:r>
            <a:endParaRPr lang="tr-TR" dirty="0" smtClean="0"/>
          </a:p>
        </p:txBody>
      </p:sp>
    </p:spTree>
    <p:extLst>
      <p:ext uri="{BB962C8B-B14F-4D97-AF65-F5344CB8AC3E}">
        <p14:creationId xmlns:p14="http://schemas.microsoft.com/office/powerpoint/2010/main" val="234431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Binary</a:t>
            </a:r>
            <a:r>
              <a:rPr lang="tr-TR" dirty="0" smtClean="0"/>
              <a:t> </a:t>
            </a:r>
            <a:r>
              <a:rPr lang="tr-TR" dirty="0" err="1" smtClean="0"/>
              <a:t>Trees</a:t>
            </a:r>
            <a:endParaRPr lang="tr-TR" dirty="0"/>
          </a:p>
        </p:txBody>
      </p:sp>
      <p:sp>
        <p:nvSpPr>
          <p:cNvPr id="3" name="İçerik Yer Tutucusu 2"/>
          <p:cNvSpPr>
            <a:spLocks noGrp="1"/>
          </p:cNvSpPr>
          <p:nvPr>
            <p:ph idx="1"/>
          </p:nvPr>
        </p:nvSpPr>
        <p:spPr>
          <a:xfrm>
            <a:off x="628650" y="1825625"/>
            <a:ext cx="7886700" cy="4928466"/>
          </a:xfrm>
        </p:spPr>
        <p:txBody>
          <a:bodyPr>
            <a:normAutofit fontScale="92500"/>
          </a:bodyPr>
          <a:lstStyle/>
          <a:p>
            <a:pPr algn="just"/>
            <a:r>
              <a:rPr lang="en-US" dirty="0" smtClean="0"/>
              <a:t>Imagine an array in which all the elements are arranged in order—that is, an ordered array</a:t>
            </a:r>
            <a:r>
              <a:rPr lang="tr-TR" dirty="0" smtClean="0"/>
              <a:t>.</a:t>
            </a:r>
          </a:p>
          <a:p>
            <a:pPr algn="just"/>
            <a:r>
              <a:rPr lang="tr-TR" dirty="0" smtClean="0"/>
              <a:t>Y</a:t>
            </a:r>
            <a:r>
              <a:rPr lang="en-US" dirty="0" err="1" smtClean="0"/>
              <a:t>ou</a:t>
            </a:r>
            <a:r>
              <a:rPr lang="en-US" dirty="0" smtClean="0"/>
              <a:t> can quickly search such an array for a particular value, using a binary search. </a:t>
            </a:r>
            <a:endParaRPr lang="tr-TR" dirty="0" smtClean="0"/>
          </a:p>
          <a:p>
            <a:pPr algn="just"/>
            <a:r>
              <a:rPr lang="en-US" dirty="0" smtClean="0"/>
              <a:t>You </a:t>
            </a:r>
            <a:r>
              <a:rPr lang="en-US" dirty="0" smtClean="0"/>
              <a:t>check in the center of the array; if the object you’re looking for is greater than what you find there, you narrow your search to the top half of the array; if it’s less, you narrow your search to the bottom half. </a:t>
            </a:r>
            <a:endParaRPr lang="tr-TR" dirty="0" smtClean="0"/>
          </a:p>
          <a:p>
            <a:pPr algn="just"/>
            <a:r>
              <a:rPr lang="en-US" dirty="0" smtClean="0"/>
              <a:t>Applying </a:t>
            </a:r>
            <a:r>
              <a:rPr lang="en-US" dirty="0" smtClean="0"/>
              <a:t>this process repeatedly finds the object in O(</a:t>
            </a:r>
            <a:r>
              <a:rPr lang="en-US" dirty="0" err="1" smtClean="0"/>
              <a:t>logN</a:t>
            </a:r>
            <a:r>
              <a:rPr lang="en-US" dirty="0" smtClean="0"/>
              <a:t>) time. </a:t>
            </a:r>
            <a:endParaRPr lang="tr-TR" dirty="0" smtClean="0"/>
          </a:p>
          <a:p>
            <a:pPr algn="just"/>
            <a:r>
              <a:rPr lang="en-US" dirty="0" smtClean="0"/>
              <a:t>You </a:t>
            </a:r>
            <a:r>
              <a:rPr lang="en-US" dirty="0" smtClean="0"/>
              <a:t>can also quickly iterate through an ordered array, visiting each object in sorted order. </a:t>
            </a:r>
            <a:endParaRPr lang="tr-TR" dirty="0" smtClean="0"/>
          </a:p>
        </p:txBody>
      </p:sp>
    </p:spTree>
    <p:extLst>
      <p:ext uri="{BB962C8B-B14F-4D97-AF65-F5344CB8AC3E}">
        <p14:creationId xmlns:p14="http://schemas.microsoft.com/office/powerpoint/2010/main" val="156748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Binary</a:t>
            </a:r>
            <a:r>
              <a:rPr lang="tr-TR" dirty="0" smtClean="0"/>
              <a:t> </a:t>
            </a:r>
            <a:r>
              <a:rPr lang="tr-TR" dirty="0" err="1" smtClean="0"/>
              <a:t>Trees</a:t>
            </a:r>
            <a:endParaRPr lang="tr-TR" dirty="0"/>
          </a:p>
        </p:txBody>
      </p:sp>
      <p:sp>
        <p:nvSpPr>
          <p:cNvPr id="3" name="İçerik Yer Tutucusu 2"/>
          <p:cNvSpPr>
            <a:spLocks noGrp="1"/>
          </p:cNvSpPr>
          <p:nvPr>
            <p:ph idx="1"/>
          </p:nvPr>
        </p:nvSpPr>
        <p:spPr/>
        <p:txBody>
          <a:bodyPr>
            <a:normAutofit fontScale="92500" lnSpcReduction="10000"/>
          </a:bodyPr>
          <a:lstStyle/>
          <a:p>
            <a:pPr algn="just"/>
            <a:r>
              <a:rPr lang="en-US" dirty="0" smtClean="0"/>
              <a:t>On the other hand, if you want to insert a new object into an ordered array, you first need to find where the object will go, and then move all the objects with greater keys up one space in the array to make room for it. </a:t>
            </a:r>
            <a:endParaRPr lang="tr-TR" dirty="0" smtClean="0"/>
          </a:p>
          <a:p>
            <a:pPr algn="just"/>
            <a:r>
              <a:rPr lang="en-US" dirty="0" smtClean="0"/>
              <a:t>These </a:t>
            </a:r>
            <a:r>
              <a:rPr lang="en-US" dirty="0" smtClean="0"/>
              <a:t>multiple moves are time-consuming, requiring, on the average, moving half the items (N/2 moves). </a:t>
            </a:r>
            <a:endParaRPr lang="tr-TR" dirty="0" smtClean="0"/>
          </a:p>
          <a:p>
            <a:pPr algn="just"/>
            <a:r>
              <a:rPr lang="en-US" dirty="0" smtClean="0"/>
              <a:t>Deletion </a:t>
            </a:r>
            <a:r>
              <a:rPr lang="en-US" dirty="0" smtClean="0"/>
              <a:t>involves the same </a:t>
            </a:r>
            <a:r>
              <a:rPr lang="en-US" dirty="0" err="1" smtClean="0"/>
              <a:t>multimove</a:t>
            </a:r>
            <a:r>
              <a:rPr lang="en-US" dirty="0" smtClean="0"/>
              <a:t> operation and is thus equally slow. </a:t>
            </a:r>
            <a:endParaRPr lang="tr-TR" dirty="0" smtClean="0"/>
          </a:p>
          <a:p>
            <a:pPr algn="just"/>
            <a:r>
              <a:rPr lang="en-US" dirty="0" smtClean="0"/>
              <a:t>If </a:t>
            </a:r>
            <a:r>
              <a:rPr lang="en-US" dirty="0" smtClean="0"/>
              <a:t>you’re going to be doing a lot of insertions and deletions, an ordered array is a bad choice.</a:t>
            </a:r>
            <a:endParaRPr lang="tr-TR" dirty="0" smtClean="0"/>
          </a:p>
          <a:p>
            <a:endParaRPr lang="tr-TR" dirty="0"/>
          </a:p>
        </p:txBody>
      </p:sp>
    </p:spTree>
    <p:extLst>
      <p:ext uri="{BB962C8B-B14F-4D97-AF65-F5344CB8AC3E}">
        <p14:creationId xmlns:p14="http://schemas.microsoft.com/office/powerpoint/2010/main" val="42490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Binary</a:t>
            </a:r>
            <a:r>
              <a:rPr lang="tr-TR" dirty="0" smtClean="0"/>
              <a:t> </a:t>
            </a:r>
            <a:r>
              <a:rPr lang="tr-TR" dirty="0" err="1" smtClean="0"/>
              <a:t>Trees</a:t>
            </a:r>
            <a:endParaRPr lang="tr-TR" dirty="0"/>
          </a:p>
        </p:txBody>
      </p:sp>
      <p:sp>
        <p:nvSpPr>
          <p:cNvPr id="3" name="İçerik Yer Tutucusu 2"/>
          <p:cNvSpPr>
            <a:spLocks noGrp="1"/>
          </p:cNvSpPr>
          <p:nvPr>
            <p:ph idx="1"/>
          </p:nvPr>
        </p:nvSpPr>
        <p:spPr>
          <a:xfrm>
            <a:off x="628650" y="1482724"/>
            <a:ext cx="7886700" cy="5198631"/>
          </a:xfrm>
        </p:spPr>
        <p:txBody>
          <a:bodyPr>
            <a:noAutofit/>
          </a:bodyPr>
          <a:lstStyle/>
          <a:p>
            <a:pPr algn="just"/>
            <a:r>
              <a:rPr lang="en-US" sz="1600" dirty="0" smtClean="0"/>
              <a:t>If every node in a tree can have at most two children, the tree is called a binary tree. </a:t>
            </a:r>
            <a:endParaRPr lang="tr-TR" sz="1600" dirty="0" smtClean="0"/>
          </a:p>
          <a:p>
            <a:pPr algn="just"/>
            <a:r>
              <a:rPr lang="en-US" sz="1600" dirty="0" smtClean="0"/>
              <a:t>The </a:t>
            </a:r>
            <a:r>
              <a:rPr lang="en-US" sz="1600" dirty="0" smtClean="0"/>
              <a:t>two children of each node in a binary tree are called the left child and the right child, corresponding to their positions when you draw a picture of a tree</a:t>
            </a:r>
            <a:r>
              <a:rPr lang="tr-TR" sz="1600" dirty="0" smtClean="0"/>
              <a:t>.</a:t>
            </a:r>
          </a:p>
          <a:p>
            <a:pPr algn="just"/>
            <a:r>
              <a:rPr lang="en-US" sz="1600" dirty="0" smtClean="0"/>
              <a:t>A </a:t>
            </a:r>
            <a:r>
              <a:rPr lang="en-US" sz="1600" dirty="0" smtClean="0"/>
              <a:t>node in a binary tree doesn’t necessarily have the maximum of two children; it may have only a left child, or only a right child, or it can have no children at all (in which case it’s a leaf).</a:t>
            </a:r>
            <a:endParaRPr lang="tr-TR" sz="1600" dirty="0" smtClean="0"/>
          </a:p>
          <a:p>
            <a:pPr algn="just"/>
            <a:r>
              <a:rPr lang="en-US" sz="1600" dirty="0" smtClean="0"/>
              <a:t>A </a:t>
            </a:r>
            <a:r>
              <a:rPr lang="en-US" sz="1600" dirty="0" smtClean="0"/>
              <a:t>binary tree is the first structure to consider when arrays and linked lists prove too slow. </a:t>
            </a:r>
            <a:endParaRPr lang="tr-TR" sz="1600" dirty="0" smtClean="0"/>
          </a:p>
          <a:p>
            <a:pPr algn="just"/>
            <a:r>
              <a:rPr lang="en-US" sz="1600" dirty="0" smtClean="0"/>
              <a:t>A </a:t>
            </a:r>
            <a:r>
              <a:rPr lang="en-US" sz="1600" dirty="0" smtClean="0"/>
              <a:t>tree provides fast O(</a:t>
            </a:r>
            <a:r>
              <a:rPr lang="en-US" sz="1600" dirty="0" err="1" smtClean="0"/>
              <a:t>logN</a:t>
            </a:r>
            <a:r>
              <a:rPr lang="en-US" sz="1600" dirty="0" smtClean="0"/>
              <a:t>) insertion, searching, and deletion. </a:t>
            </a:r>
            <a:endParaRPr lang="tr-TR" sz="1600" dirty="0" smtClean="0"/>
          </a:p>
        </p:txBody>
      </p:sp>
    </p:spTree>
    <p:extLst>
      <p:ext uri="{BB962C8B-B14F-4D97-AF65-F5344CB8AC3E}">
        <p14:creationId xmlns:p14="http://schemas.microsoft.com/office/powerpoint/2010/main" val="61568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Red</a:t>
            </a:r>
            <a:r>
              <a:rPr lang="tr-TR" dirty="0" smtClean="0"/>
              <a:t>-Black </a:t>
            </a:r>
            <a:r>
              <a:rPr lang="tr-TR" dirty="0" err="1" smtClean="0"/>
              <a:t>Trees</a:t>
            </a:r>
            <a:endParaRPr lang="tr-TR" dirty="0"/>
          </a:p>
        </p:txBody>
      </p:sp>
      <p:sp>
        <p:nvSpPr>
          <p:cNvPr id="3" name="İçerik Yer Tutucusu 2"/>
          <p:cNvSpPr>
            <a:spLocks noGrp="1"/>
          </p:cNvSpPr>
          <p:nvPr>
            <p:ph idx="1"/>
          </p:nvPr>
        </p:nvSpPr>
        <p:spPr/>
        <p:txBody>
          <a:bodyPr>
            <a:normAutofit fontScale="85000" lnSpcReduction="20000"/>
          </a:bodyPr>
          <a:lstStyle/>
          <a:p>
            <a:pPr algn="just"/>
            <a:r>
              <a:rPr lang="en-US" dirty="0" smtClean="0"/>
              <a:t>“Binary Trees,” ordinary binary search trees offer important advantages as data storage devices: You can quickly search for an item with a given key, and you can also quickly insert or delete an item. </a:t>
            </a:r>
            <a:endParaRPr lang="tr-TR" dirty="0" smtClean="0"/>
          </a:p>
          <a:p>
            <a:pPr algn="just"/>
            <a:r>
              <a:rPr lang="en-US" dirty="0" smtClean="0"/>
              <a:t>Other </a:t>
            </a:r>
            <a:r>
              <a:rPr lang="en-US" dirty="0" smtClean="0"/>
              <a:t>data storage structures, such as arrays, sorted arrays, and linked lists, perform one or the other of these activities slowly. </a:t>
            </a:r>
            <a:endParaRPr lang="tr-TR" dirty="0" smtClean="0"/>
          </a:p>
          <a:p>
            <a:pPr algn="just"/>
            <a:r>
              <a:rPr lang="en-US" dirty="0" smtClean="0"/>
              <a:t>Thus</a:t>
            </a:r>
            <a:r>
              <a:rPr lang="en-US" dirty="0" smtClean="0"/>
              <a:t>, binary search trees might appear to be the ideal data storage structure. </a:t>
            </a:r>
            <a:endParaRPr lang="tr-TR" dirty="0" smtClean="0"/>
          </a:p>
          <a:p>
            <a:pPr algn="just"/>
            <a:r>
              <a:rPr lang="en-US" dirty="0" smtClean="0"/>
              <a:t>Unfortunately</a:t>
            </a:r>
            <a:r>
              <a:rPr lang="en-US" dirty="0" smtClean="0"/>
              <a:t>, ordinary binary search trees suffer from a troublesome problem. </a:t>
            </a:r>
            <a:endParaRPr lang="tr-TR" dirty="0" smtClean="0"/>
          </a:p>
          <a:p>
            <a:pPr algn="just"/>
            <a:r>
              <a:rPr lang="en-US" dirty="0" smtClean="0"/>
              <a:t>They </a:t>
            </a:r>
            <a:r>
              <a:rPr lang="en-US" dirty="0" smtClean="0"/>
              <a:t>work well if the data is inserted into the tree in random order. </a:t>
            </a:r>
            <a:endParaRPr lang="tr-TR" dirty="0" smtClean="0"/>
          </a:p>
        </p:txBody>
      </p:sp>
    </p:spTree>
    <p:extLst>
      <p:ext uri="{BB962C8B-B14F-4D97-AF65-F5344CB8AC3E}">
        <p14:creationId xmlns:p14="http://schemas.microsoft.com/office/powerpoint/2010/main" val="268391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Red</a:t>
            </a:r>
            <a:r>
              <a:rPr lang="tr-TR" dirty="0" smtClean="0"/>
              <a:t>-Black </a:t>
            </a:r>
            <a:r>
              <a:rPr lang="tr-TR" dirty="0" err="1" smtClean="0"/>
              <a:t>Trees</a:t>
            </a:r>
            <a:endParaRPr lang="tr-TR" dirty="0"/>
          </a:p>
        </p:txBody>
      </p:sp>
      <p:sp>
        <p:nvSpPr>
          <p:cNvPr id="3" name="İçerik Yer Tutucusu 2"/>
          <p:cNvSpPr>
            <a:spLocks noGrp="1"/>
          </p:cNvSpPr>
          <p:nvPr>
            <p:ph idx="1"/>
          </p:nvPr>
        </p:nvSpPr>
        <p:spPr/>
        <p:txBody>
          <a:bodyPr>
            <a:normAutofit fontScale="92500"/>
          </a:bodyPr>
          <a:lstStyle/>
          <a:p>
            <a:pPr algn="just"/>
            <a:r>
              <a:rPr lang="en-US" dirty="0" smtClean="0"/>
              <a:t>However, they become much slower if data is inserted in already-sorted order (17, 21, 28, 36,…) or inversely sorted order (36, 28, 21, 17,…). </a:t>
            </a:r>
            <a:endParaRPr lang="tr-TR" dirty="0" smtClean="0"/>
          </a:p>
          <a:p>
            <a:pPr algn="just"/>
            <a:r>
              <a:rPr lang="en-US" dirty="0" smtClean="0"/>
              <a:t>When </a:t>
            </a:r>
            <a:r>
              <a:rPr lang="en-US" dirty="0" smtClean="0"/>
              <a:t>the values to be inserted are already ordered, a binary tree becomes unbalanced. </a:t>
            </a:r>
            <a:endParaRPr lang="tr-TR" dirty="0" smtClean="0"/>
          </a:p>
          <a:p>
            <a:pPr algn="just"/>
            <a:r>
              <a:rPr lang="en-US" dirty="0" smtClean="0"/>
              <a:t>With </a:t>
            </a:r>
            <a:r>
              <a:rPr lang="en-US" dirty="0" smtClean="0"/>
              <a:t>an unbalanced tree, the ability to quickly find (or insert or delete) a given element is lost. </a:t>
            </a:r>
            <a:endParaRPr lang="tr-TR" dirty="0" smtClean="0"/>
          </a:p>
          <a:p>
            <a:pPr algn="just"/>
            <a:r>
              <a:rPr lang="tr-TR" dirty="0" smtClean="0"/>
              <a:t>T</a:t>
            </a:r>
            <a:r>
              <a:rPr lang="en-US" dirty="0" smtClean="0"/>
              <a:t>he red-black tree</a:t>
            </a:r>
            <a:r>
              <a:rPr lang="tr-TR" dirty="0" smtClean="0"/>
              <a:t> </a:t>
            </a:r>
            <a:r>
              <a:rPr lang="en-US" dirty="0" smtClean="0"/>
              <a:t>is a binary search tree with some added features. </a:t>
            </a:r>
            <a:endParaRPr lang="tr-TR" dirty="0" smtClean="0"/>
          </a:p>
          <a:p>
            <a:pPr algn="just"/>
            <a:r>
              <a:rPr lang="en-US" dirty="0" smtClean="0"/>
              <a:t>There </a:t>
            </a:r>
            <a:r>
              <a:rPr lang="en-US" dirty="0" smtClean="0"/>
              <a:t>are other ways to ensure that trees are balanced. </a:t>
            </a:r>
            <a:endParaRPr lang="tr-TR" dirty="0" smtClean="0"/>
          </a:p>
        </p:txBody>
      </p:sp>
    </p:spTree>
    <p:extLst>
      <p:ext uri="{BB962C8B-B14F-4D97-AF65-F5344CB8AC3E}">
        <p14:creationId xmlns:p14="http://schemas.microsoft.com/office/powerpoint/2010/main" val="314456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Hash</a:t>
            </a:r>
            <a:r>
              <a:rPr lang="tr-TR" dirty="0" smtClean="0"/>
              <a:t> </a:t>
            </a:r>
            <a:r>
              <a:rPr lang="tr-TR" dirty="0" err="1" smtClean="0"/>
              <a:t>Tables</a:t>
            </a:r>
            <a:endParaRPr lang="tr-TR" dirty="0"/>
          </a:p>
        </p:txBody>
      </p:sp>
      <p:sp>
        <p:nvSpPr>
          <p:cNvPr id="3" name="İçerik Yer Tutucusu 2"/>
          <p:cNvSpPr>
            <a:spLocks noGrp="1"/>
          </p:cNvSpPr>
          <p:nvPr>
            <p:ph idx="1"/>
          </p:nvPr>
        </p:nvSpPr>
        <p:spPr/>
        <p:txBody>
          <a:bodyPr>
            <a:normAutofit fontScale="92500"/>
          </a:bodyPr>
          <a:lstStyle/>
          <a:p>
            <a:pPr algn="just"/>
            <a:r>
              <a:rPr lang="en-US" dirty="0" smtClean="0"/>
              <a:t>A</a:t>
            </a:r>
            <a:r>
              <a:rPr lang="tr-TR" dirty="0" smtClean="0"/>
              <a:t> </a:t>
            </a:r>
            <a:r>
              <a:rPr lang="en-US" dirty="0" smtClean="0"/>
              <a:t>hash table is a data structure that offers very fast insertion and searching. </a:t>
            </a:r>
            <a:endParaRPr lang="tr-TR" dirty="0" smtClean="0"/>
          </a:p>
          <a:p>
            <a:pPr algn="just"/>
            <a:r>
              <a:rPr lang="en-US" dirty="0" smtClean="0"/>
              <a:t>When </a:t>
            </a:r>
            <a:r>
              <a:rPr lang="en-US" dirty="0" smtClean="0"/>
              <a:t>you first hear about them, hash tables sound almost too good to be true. </a:t>
            </a:r>
            <a:endParaRPr lang="tr-TR" dirty="0" smtClean="0"/>
          </a:p>
          <a:p>
            <a:pPr algn="just"/>
            <a:r>
              <a:rPr lang="en-US" dirty="0" smtClean="0"/>
              <a:t>No </a:t>
            </a:r>
            <a:r>
              <a:rPr lang="en-US" dirty="0" smtClean="0"/>
              <a:t>matter how many data items there are, insertion and searching (and sometimes deletion) can take close to constant time: O(1) in big O notation.</a:t>
            </a:r>
            <a:endParaRPr lang="tr-TR" dirty="0" smtClean="0"/>
          </a:p>
          <a:p>
            <a:pPr algn="just"/>
            <a:r>
              <a:rPr lang="en-US" dirty="0" smtClean="0"/>
              <a:t>In </a:t>
            </a:r>
            <a:r>
              <a:rPr lang="en-US" dirty="0" smtClean="0"/>
              <a:t>practice this is just a few machine instructions. </a:t>
            </a:r>
            <a:endParaRPr lang="tr-TR" dirty="0" smtClean="0"/>
          </a:p>
          <a:p>
            <a:pPr algn="just"/>
            <a:r>
              <a:rPr lang="en-US" dirty="0" smtClean="0"/>
              <a:t>For </a:t>
            </a:r>
            <a:r>
              <a:rPr lang="en-US" dirty="0" smtClean="0"/>
              <a:t>a human user of a hash table, this is essentially instantaneous. </a:t>
            </a:r>
            <a:endParaRPr lang="tr-TR" dirty="0" smtClean="0"/>
          </a:p>
        </p:txBody>
      </p:sp>
    </p:spTree>
    <p:extLst>
      <p:ext uri="{BB962C8B-B14F-4D97-AF65-F5344CB8AC3E}">
        <p14:creationId xmlns:p14="http://schemas.microsoft.com/office/powerpoint/2010/main" val="63671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Hash</a:t>
            </a:r>
            <a:r>
              <a:rPr lang="tr-TR" dirty="0" smtClean="0"/>
              <a:t> </a:t>
            </a:r>
            <a:r>
              <a:rPr lang="tr-TR" dirty="0" err="1" smtClean="0"/>
              <a:t>Tables</a:t>
            </a:r>
            <a:endParaRPr lang="tr-TR" dirty="0"/>
          </a:p>
        </p:txBody>
      </p:sp>
      <p:sp>
        <p:nvSpPr>
          <p:cNvPr id="3" name="İçerik Yer Tutucusu 2"/>
          <p:cNvSpPr>
            <a:spLocks noGrp="1"/>
          </p:cNvSpPr>
          <p:nvPr>
            <p:ph idx="1"/>
          </p:nvPr>
        </p:nvSpPr>
        <p:spPr>
          <a:xfrm>
            <a:off x="628650" y="1825624"/>
            <a:ext cx="7886700" cy="4845339"/>
          </a:xfrm>
        </p:spPr>
        <p:txBody>
          <a:bodyPr>
            <a:normAutofit/>
          </a:bodyPr>
          <a:lstStyle/>
          <a:p>
            <a:pPr algn="just"/>
            <a:r>
              <a:rPr lang="en-US" dirty="0" smtClean="0"/>
              <a:t>It’s so fast that computer programs typically use hash tables when they need to look up tens of thousands of items in less than a second (as in spelling checkers). </a:t>
            </a:r>
            <a:endParaRPr lang="tr-TR" dirty="0" smtClean="0"/>
          </a:p>
          <a:p>
            <a:pPr algn="just"/>
            <a:r>
              <a:rPr lang="en-US" dirty="0" smtClean="0"/>
              <a:t>Hash </a:t>
            </a:r>
            <a:r>
              <a:rPr lang="en-US" dirty="0" smtClean="0"/>
              <a:t>tables are significantly faster than trees, operate in relatively fast O(</a:t>
            </a:r>
            <a:r>
              <a:rPr lang="en-US" dirty="0" err="1" smtClean="0"/>
              <a:t>logN</a:t>
            </a:r>
            <a:r>
              <a:rPr lang="en-US" dirty="0" smtClean="0"/>
              <a:t>) time. </a:t>
            </a:r>
            <a:endParaRPr lang="tr-TR" dirty="0" smtClean="0"/>
          </a:p>
          <a:p>
            <a:pPr algn="just"/>
            <a:r>
              <a:rPr lang="en-US" dirty="0" smtClean="0"/>
              <a:t>Not </a:t>
            </a:r>
            <a:r>
              <a:rPr lang="en-US" dirty="0" smtClean="0"/>
              <a:t>only are they fast, hash tables are relatively easy to program. </a:t>
            </a:r>
            <a:endParaRPr lang="tr-TR" dirty="0" smtClean="0"/>
          </a:p>
          <a:p>
            <a:pPr algn="just"/>
            <a:r>
              <a:rPr lang="en-US" dirty="0" smtClean="0"/>
              <a:t>Hash </a:t>
            </a:r>
            <a:r>
              <a:rPr lang="en-US" dirty="0" smtClean="0"/>
              <a:t>tables do have several disadvantages. </a:t>
            </a:r>
            <a:endParaRPr lang="tr-TR" dirty="0" smtClean="0"/>
          </a:p>
          <a:p>
            <a:pPr algn="just"/>
            <a:r>
              <a:rPr lang="en-US" dirty="0" smtClean="0"/>
              <a:t>They’re </a:t>
            </a:r>
            <a:r>
              <a:rPr lang="en-US" dirty="0" smtClean="0"/>
              <a:t>based on arrays, and arrays are difficult to expand after they’ve been created. </a:t>
            </a:r>
            <a:endParaRPr lang="tr-TR" dirty="0" smtClean="0"/>
          </a:p>
          <a:p>
            <a:endParaRPr lang="tr-TR" dirty="0"/>
          </a:p>
        </p:txBody>
      </p:sp>
    </p:spTree>
    <p:extLst>
      <p:ext uri="{BB962C8B-B14F-4D97-AF65-F5344CB8AC3E}">
        <p14:creationId xmlns:p14="http://schemas.microsoft.com/office/powerpoint/2010/main" val="273331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Hash</a:t>
            </a:r>
            <a:r>
              <a:rPr lang="tr-TR" dirty="0" smtClean="0"/>
              <a:t> </a:t>
            </a:r>
            <a:r>
              <a:rPr lang="tr-TR" dirty="0" err="1" smtClean="0"/>
              <a:t>Tables</a:t>
            </a:r>
            <a:endParaRPr lang="tr-TR" dirty="0"/>
          </a:p>
        </p:txBody>
      </p:sp>
      <p:sp>
        <p:nvSpPr>
          <p:cNvPr id="3" name="İçerik Yer Tutucusu 2"/>
          <p:cNvSpPr>
            <a:spLocks noGrp="1"/>
          </p:cNvSpPr>
          <p:nvPr>
            <p:ph idx="1"/>
          </p:nvPr>
        </p:nvSpPr>
        <p:spPr>
          <a:xfrm>
            <a:off x="628650" y="1493116"/>
            <a:ext cx="7886700" cy="5136284"/>
          </a:xfrm>
        </p:spPr>
        <p:txBody>
          <a:bodyPr>
            <a:normAutofit fontScale="92500" lnSpcReduction="10000"/>
          </a:bodyPr>
          <a:lstStyle/>
          <a:p>
            <a:pPr algn="just"/>
            <a:r>
              <a:rPr lang="en-US" dirty="0" smtClean="0"/>
              <a:t>For some kinds of hash tables, performance may degrade catastrophically when a table becomes too full, so the programmer needs to have a fairly accurate idea of how many data items will need to be stored</a:t>
            </a:r>
            <a:r>
              <a:rPr lang="tr-TR" dirty="0" smtClean="0"/>
              <a:t>.</a:t>
            </a:r>
            <a:r>
              <a:rPr lang="en-US" dirty="0" smtClean="0"/>
              <a:t> </a:t>
            </a:r>
            <a:endParaRPr lang="tr-TR" dirty="0" smtClean="0"/>
          </a:p>
          <a:p>
            <a:pPr algn="just"/>
            <a:r>
              <a:rPr lang="en-US" dirty="0" smtClean="0"/>
              <a:t>Also</a:t>
            </a:r>
            <a:r>
              <a:rPr lang="en-US" dirty="0" smtClean="0"/>
              <a:t>, there’s no convenient way to visit the items in a hash table in any kind of order (such as from smallest to largest). </a:t>
            </a:r>
            <a:endParaRPr lang="tr-TR" dirty="0" smtClean="0"/>
          </a:p>
          <a:p>
            <a:pPr algn="just"/>
            <a:r>
              <a:rPr lang="en-US" dirty="0" smtClean="0"/>
              <a:t>If </a:t>
            </a:r>
            <a:r>
              <a:rPr lang="en-US" dirty="0" smtClean="0"/>
              <a:t>you need this capability, you’ll need to look elsewhere. </a:t>
            </a:r>
            <a:endParaRPr lang="tr-TR" dirty="0" smtClean="0"/>
          </a:p>
          <a:p>
            <a:pPr algn="just"/>
            <a:r>
              <a:rPr lang="en-US" dirty="0" smtClean="0"/>
              <a:t>However</a:t>
            </a:r>
            <a:r>
              <a:rPr lang="en-US" dirty="0" smtClean="0"/>
              <a:t>, if you don’t need to visit items in order, and you can predict in advance the size of your database, hash tables are unparalleled in speed and convenience.</a:t>
            </a:r>
            <a:endParaRPr lang="tr-TR" dirty="0" smtClean="0"/>
          </a:p>
          <a:p>
            <a:pPr algn="just"/>
            <a:r>
              <a:rPr lang="en-US" dirty="0" smtClean="0"/>
              <a:t>Hash </a:t>
            </a:r>
            <a:r>
              <a:rPr lang="en-US" dirty="0" smtClean="0"/>
              <a:t>tables are the fastest data storage structure. </a:t>
            </a:r>
            <a:endParaRPr lang="tr-TR" dirty="0" smtClean="0"/>
          </a:p>
          <a:p>
            <a:endParaRPr lang="tr-TR" dirty="0"/>
          </a:p>
        </p:txBody>
      </p:sp>
    </p:spTree>
    <p:extLst>
      <p:ext uri="{BB962C8B-B14F-4D97-AF65-F5344CB8AC3E}">
        <p14:creationId xmlns:p14="http://schemas.microsoft.com/office/powerpoint/2010/main" val="298533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Arrays</a:t>
            </a:r>
            <a:endParaRPr lang="tr-TR" dirty="0"/>
          </a:p>
        </p:txBody>
      </p:sp>
      <p:sp>
        <p:nvSpPr>
          <p:cNvPr id="3" name="İçerik Yer Tutucusu 2"/>
          <p:cNvSpPr>
            <a:spLocks noGrp="1"/>
          </p:cNvSpPr>
          <p:nvPr>
            <p:ph idx="1"/>
          </p:nvPr>
        </p:nvSpPr>
        <p:spPr/>
        <p:txBody>
          <a:bodyPr>
            <a:normAutofit/>
          </a:bodyPr>
          <a:lstStyle/>
          <a:p>
            <a:r>
              <a:rPr lang="en-US" dirty="0" smtClean="0"/>
              <a:t>Arrays are useful when </a:t>
            </a:r>
            <a:endParaRPr lang="tr-TR" dirty="0" smtClean="0"/>
          </a:p>
          <a:p>
            <a:r>
              <a:rPr lang="en-US" dirty="0" smtClean="0"/>
              <a:t>• </a:t>
            </a:r>
            <a:r>
              <a:rPr lang="en-US" dirty="0" smtClean="0"/>
              <a:t>The amount of data is reasonably small.</a:t>
            </a:r>
            <a:endParaRPr lang="tr-TR" dirty="0" smtClean="0"/>
          </a:p>
          <a:p>
            <a:r>
              <a:rPr lang="en-US" dirty="0" smtClean="0"/>
              <a:t>• </a:t>
            </a:r>
            <a:r>
              <a:rPr lang="en-US" dirty="0" smtClean="0"/>
              <a:t>The amount of data is predictable in advance. </a:t>
            </a:r>
            <a:endParaRPr lang="tr-TR" dirty="0" smtClean="0"/>
          </a:p>
          <a:p>
            <a:r>
              <a:rPr lang="en-US" dirty="0" smtClean="0"/>
              <a:t>If </a:t>
            </a:r>
            <a:r>
              <a:rPr lang="en-US" dirty="0" smtClean="0"/>
              <a:t>you have plenty of memory, you can relax the second condition; just make the array big enough to handle any foreseeable influx of data. </a:t>
            </a:r>
            <a:endParaRPr lang="tr-TR" dirty="0" smtClean="0"/>
          </a:p>
          <a:p>
            <a:endParaRPr lang="tr-TR" dirty="0"/>
          </a:p>
        </p:txBody>
      </p:sp>
    </p:spTree>
    <p:extLst>
      <p:ext uri="{BB962C8B-B14F-4D97-AF65-F5344CB8AC3E}">
        <p14:creationId xmlns:p14="http://schemas.microsoft.com/office/powerpoint/2010/main" val="9570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22079"/>
            <a:ext cx="7886700" cy="1325563"/>
          </a:xfrm>
        </p:spPr>
        <p:txBody>
          <a:bodyPr/>
          <a:lstStyle/>
          <a:p>
            <a:r>
              <a:rPr lang="tr-TR" dirty="0" err="1" smtClean="0"/>
              <a:t>Hash</a:t>
            </a:r>
            <a:r>
              <a:rPr lang="tr-TR" dirty="0" smtClean="0"/>
              <a:t> </a:t>
            </a:r>
            <a:r>
              <a:rPr lang="tr-TR" dirty="0" err="1" smtClean="0"/>
              <a:t>Tables</a:t>
            </a:r>
            <a:endParaRPr lang="tr-TR" dirty="0"/>
          </a:p>
        </p:txBody>
      </p:sp>
      <p:sp>
        <p:nvSpPr>
          <p:cNvPr id="3" name="İçerik Yer Tutucusu 2"/>
          <p:cNvSpPr>
            <a:spLocks noGrp="1"/>
          </p:cNvSpPr>
          <p:nvPr>
            <p:ph idx="1"/>
          </p:nvPr>
        </p:nvSpPr>
        <p:spPr>
          <a:xfrm>
            <a:off x="628650" y="1087869"/>
            <a:ext cx="7886700" cy="4897293"/>
          </a:xfrm>
        </p:spPr>
        <p:txBody>
          <a:bodyPr>
            <a:noAutofit/>
          </a:bodyPr>
          <a:lstStyle/>
          <a:p>
            <a:pPr algn="just"/>
            <a:r>
              <a:rPr lang="en-US" sz="1600" dirty="0" smtClean="0"/>
              <a:t>This makes them a necessity for situations in which a computer program, rather than a human, is interacting with the data. </a:t>
            </a:r>
            <a:endParaRPr lang="tr-TR" sz="1600" dirty="0" smtClean="0"/>
          </a:p>
          <a:p>
            <a:pPr algn="just"/>
            <a:r>
              <a:rPr lang="en-US" sz="1600" dirty="0" smtClean="0"/>
              <a:t>Hash </a:t>
            </a:r>
            <a:r>
              <a:rPr lang="en-US" sz="1600" dirty="0" smtClean="0"/>
              <a:t>tables are typically used in spelling checkers and as symbol tables in computer language compilers, where a program must check thousands of words or symbols in a fraction of a second. </a:t>
            </a:r>
            <a:endParaRPr lang="tr-TR" sz="1600" dirty="0" smtClean="0"/>
          </a:p>
          <a:p>
            <a:pPr algn="just"/>
            <a:r>
              <a:rPr lang="en-US" sz="1600" dirty="0" smtClean="0"/>
              <a:t>Hash </a:t>
            </a:r>
            <a:r>
              <a:rPr lang="en-US" sz="1600" dirty="0" smtClean="0"/>
              <a:t>tables may also be useful when a person, as opposed to a computer, initiates data-access operations.</a:t>
            </a:r>
            <a:endParaRPr lang="tr-TR" sz="1600" dirty="0" smtClean="0"/>
          </a:p>
          <a:p>
            <a:pPr algn="just"/>
            <a:r>
              <a:rPr lang="tr-TR" sz="1600" dirty="0" smtClean="0"/>
              <a:t>H</a:t>
            </a:r>
            <a:r>
              <a:rPr lang="en-US" sz="1600" dirty="0" smtClean="0"/>
              <a:t>ash tables are not sensitive to the order in which data is inserted, and so can take the place of a balanced tree. </a:t>
            </a:r>
            <a:endParaRPr lang="tr-TR" sz="1600" dirty="0" smtClean="0"/>
          </a:p>
          <a:p>
            <a:pPr algn="just"/>
            <a:r>
              <a:rPr lang="en-US" sz="1600" dirty="0" smtClean="0"/>
              <a:t>Programming </a:t>
            </a:r>
            <a:r>
              <a:rPr lang="en-US" sz="1600" dirty="0" smtClean="0"/>
              <a:t>is much simpler than for balanced trees. </a:t>
            </a:r>
            <a:endParaRPr lang="tr-TR" sz="1600" dirty="0" smtClean="0"/>
          </a:p>
          <a:p>
            <a:endParaRPr lang="tr-TR" sz="1600" dirty="0"/>
          </a:p>
        </p:txBody>
      </p:sp>
    </p:spTree>
    <p:extLst>
      <p:ext uri="{BB962C8B-B14F-4D97-AF65-F5344CB8AC3E}">
        <p14:creationId xmlns:p14="http://schemas.microsoft.com/office/powerpoint/2010/main" val="258533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Hash</a:t>
            </a:r>
            <a:r>
              <a:rPr lang="tr-TR" dirty="0" smtClean="0"/>
              <a:t> </a:t>
            </a:r>
            <a:r>
              <a:rPr lang="tr-TR" dirty="0" err="1" smtClean="0"/>
              <a:t>Tables</a:t>
            </a:r>
            <a:endParaRPr lang="tr-TR" dirty="0"/>
          </a:p>
        </p:txBody>
      </p:sp>
      <p:sp>
        <p:nvSpPr>
          <p:cNvPr id="3" name="İçerik Yer Tutucusu 2"/>
          <p:cNvSpPr>
            <a:spLocks noGrp="1"/>
          </p:cNvSpPr>
          <p:nvPr>
            <p:ph idx="1"/>
          </p:nvPr>
        </p:nvSpPr>
        <p:spPr>
          <a:xfrm>
            <a:off x="628650" y="1409989"/>
            <a:ext cx="7886700" cy="5115502"/>
          </a:xfrm>
        </p:spPr>
        <p:txBody>
          <a:bodyPr>
            <a:normAutofit fontScale="92500" lnSpcReduction="10000"/>
          </a:bodyPr>
          <a:lstStyle/>
          <a:p>
            <a:pPr algn="just"/>
            <a:r>
              <a:rPr lang="en-US" dirty="0" smtClean="0"/>
              <a:t>Hash tables require additional memory, especially for open addressing. </a:t>
            </a:r>
            <a:endParaRPr lang="tr-TR" dirty="0" smtClean="0"/>
          </a:p>
          <a:p>
            <a:pPr algn="just"/>
            <a:r>
              <a:rPr lang="en-US" dirty="0" smtClean="0"/>
              <a:t>Also</a:t>
            </a:r>
            <a:r>
              <a:rPr lang="en-US" dirty="0" smtClean="0"/>
              <a:t>, the amount of data to be stored must be known fairly accurately in advance, because an array is used as the underlying structure. </a:t>
            </a:r>
            <a:endParaRPr lang="tr-TR" dirty="0" smtClean="0"/>
          </a:p>
          <a:p>
            <a:pPr algn="just"/>
            <a:r>
              <a:rPr lang="en-US" dirty="0" smtClean="0"/>
              <a:t>A </a:t>
            </a:r>
            <a:r>
              <a:rPr lang="en-US" dirty="0" smtClean="0"/>
              <a:t>hash table with separate chaining is the most robust implementation, unless the amount of data is known accurately in advance, in which case open addressing offers simpler programming because no linked list class is required. </a:t>
            </a:r>
            <a:endParaRPr lang="tr-TR" dirty="0" smtClean="0"/>
          </a:p>
          <a:p>
            <a:pPr algn="just"/>
            <a:r>
              <a:rPr lang="en-US" dirty="0" smtClean="0"/>
              <a:t>Hash </a:t>
            </a:r>
            <a:r>
              <a:rPr lang="en-US" dirty="0" smtClean="0"/>
              <a:t>tables don’t support any kind of ordered traversal, or access to the minimum or maximum items. </a:t>
            </a:r>
            <a:endParaRPr lang="tr-TR" dirty="0" smtClean="0"/>
          </a:p>
          <a:p>
            <a:pPr algn="just"/>
            <a:r>
              <a:rPr lang="en-US" dirty="0" smtClean="0"/>
              <a:t>If </a:t>
            </a:r>
            <a:r>
              <a:rPr lang="en-US" dirty="0" smtClean="0"/>
              <a:t>these capabilities are important, the binary search tree is a better choice</a:t>
            </a:r>
            <a:r>
              <a:rPr lang="en-US" dirty="0" smtClean="0"/>
              <a:t>.</a:t>
            </a:r>
            <a:endParaRPr lang="tr-TR" dirty="0" smtClean="0"/>
          </a:p>
        </p:txBody>
      </p:sp>
    </p:spTree>
    <p:extLst>
      <p:ext uri="{BB962C8B-B14F-4D97-AF65-F5344CB8AC3E}">
        <p14:creationId xmlns:p14="http://schemas.microsoft.com/office/powerpoint/2010/main" val="375636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Heaps</a:t>
            </a:r>
            <a:endParaRPr lang="tr-TR" dirty="0"/>
          </a:p>
        </p:txBody>
      </p:sp>
      <p:sp>
        <p:nvSpPr>
          <p:cNvPr id="3" name="İçerik Yer Tutucusu 2"/>
          <p:cNvSpPr>
            <a:spLocks noGrp="1"/>
          </p:cNvSpPr>
          <p:nvPr>
            <p:ph idx="1"/>
          </p:nvPr>
        </p:nvSpPr>
        <p:spPr/>
        <p:txBody>
          <a:bodyPr>
            <a:normAutofit/>
          </a:bodyPr>
          <a:lstStyle/>
          <a:p>
            <a:pPr algn="just"/>
            <a:r>
              <a:rPr lang="en-US" dirty="0" smtClean="0"/>
              <a:t>A heap is a kind of tree. </a:t>
            </a:r>
            <a:endParaRPr lang="tr-TR" dirty="0" smtClean="0"/>
          </a:p>
          <a:p>
            <a:pPr algn="just"/>
            <a:r>
              <a:rPr lang="en-US" dirty="0" smtClean="0"/>
              <a:t>It </a:t>
            </a:r>
            <a:r>
              <a:rPr lang="en-US" dirty="0" smtClean="0"/>
              <a:t>offers both insertion and deletion in O(</a:t>
            </a:r>
            <a:r>
              <a:rPr lang="en-US" dirty="0" err="1" smtClean="0"/>
              <a:t>logN</a:t>
            </a:r>
            <a:r>
              <a:rPr lang="en-US" dirty="0" smtClean="0"/>
              <a:t>) time. </a:t>
            </a:r>
            <a:endParaRPr lang="tr-TR" dirty="0" smtClean="0"/>
          </a:p>
          <a:p>
            <a:pPr algn="just"/>
            <a:r>
              <a:rPr lang="en-US" dirty="0" smtClean="0"/>
              <a:t>Thus</a:t>
            </a:r>
            <a:r>
              <a:rPr lang="en-US" dirty="0" smtClean="0"/>
              <a:t>, it’s not quite as fast for deletion, but much faster for insertion. </a:t>
            </a:r>
            <a:endParaRPr lang="tr-TR" dirty="0" smtClean="0"/>
          </a:p>
          <a:p>
            <a:pPr algn="just"/>
            <a:r>
              <a:rPr lang="en-US" dirty="0" smtClean="0"/>
              <a:t>It’s </a:t>
            </a:r>
            <a:r>
              <a:rPr lang="en-US" dirty="0" smtClean="0"/>
              <a:t>the method of choice for implementing priority queues where speed is important and there will be many insertions</a:t>
            </a:r>
            <a:r>
              <a:rPr lang="en-US" dirty="0" smtClean="0"/>
              <a:t>.</a:t>
            </a:r>
            <a:endParaRPr lang="tr-TR" dirty="0" smtClean="0"/>
          </a:p>
        </p:txBody>
      </p:sp>
    </p:spTree>
    <p:extLst>
      <p:ext uri="{BB962C8B-B14F-4D97-AF65-F5344CB8AC3E}">
        <p14:creationId xmlns:p14="http://schemas.microsoft.com/office/powerpoint/2010/main" val="38346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Heaps</a:t>
            </a:r>
            <a:endParaRPr lang="tr-TR" dirty="0"/>
          </a:p>
        </p:txBody>
      </p:sp>
      <p:sp>
        <p:nvSpPr>
          <p:cNvPr id="3" name="İçerik Yer Tutucusu 2"/>
          <p:cNvSpPr>
            <a:spLocks noGrp="1"/>
          </p:cNvSpPr>
          <p:nvPr>
            <p:ph idx="1"/>
          </p:nvPr>
        </p:nvSpPr>
        <p:spPr/>
        <p:txBody>
          <a:bodyPr>
            <a:normAutofit/>
          </a:bodyPr>
          <a:lstStyle/>
          <a:p>
            <a:pPr algn="just"/>
            <a:r>
              <a:rPr lang="en-US" dirty="0" smtClean="0"/>
              <a:t>A heap is a binary tree with these characteristics: </a:t>
            </a:r>
            <a:endParaRPr lang="tr-TR" dirty="0" smtClean="0"/>
          </a:p>
          <a:p>
            <a:pPr algn="just"/>
            <a:r>
              <a:rPr lang="en-US" dirty="0" smtClean="0"/>
              <a:t>• </a:t>
            </a:r>
            <a:r>
              <a:rPr lang="en-US" dirty="0" smtClean="0"/>
              <a:t>It’s complete. </a:t>
            </a:r>
            <a:endParaRPr lang="tr-TR" dirty="0" smtClean="0"/>
          </a:p>
          <a:p>
            <a:pPr algn="just"/>
            <a:r>
              <a:rPr lang="en-US" dirty="0" smtClean="0"/>
              <a:t>• </a:t>
            </a:r>
            <a:r>
              <a:rPr lang="en-US" dirty="0" smtClean="0"/>
              <a:t>It’s (usually) implemented as an array. </a:t>
            </a:r>
            <a:endParaRPr lang="tr-TR" dirty="0" smtClean="0"/>
          </a:p>
          <a:p>
            <a:pPr algn="just"/>
            <a:r>
              <a:rPr lang="en-US" dirty="0" smtClean="0"/>
              <a:t>• </a:t>
            </a:r>
            <a:r>
              <a:rPr lang="en-US" dirty="0" smtClean="0"/>
              <a:t>Each node in a heap satisfies the heap condition, which states that every node’s key is larger than (or equal to) the keys of its children.</a:t>
            </a:r>
            <a:endParaRPr lang="tr-TR" dirty="0" smtClean="0"/>
          </a:p>
          <a:p>
            <a:endParaRPr lang="tr-TR" dirty="0"/>
          </a:p>
        </p:txBody>
      </p:sp>
    </p:spTree>
    <p:extLst>
      <p:ext uri="{BB962C8B-B14F-4D97-AF65-F5344CB8AC3E}">
        <p14:creationId xmlns:p14="http://schemas.microsoft.com/office/powerpoint/2010/main" val="36916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Graphs</a:t>
            </a:r>
            <a:endParaRPr lang="tr-TR" dirty="0"/>
          </a:p>
        </p:txBody>
      </p:sp>
      <p:sp>
        <p:nvSpPr>
          <p:cNvPr id="3" name="İçerik Yer Tutucusu 2"/>
          <p:cNvSpPr>
            <a:spLocks noGrp="1"/>
          </p:cNvSpPr>
          <p:nvPr>
            <p:ph idx="1"/>
          </p:nvPr>
        </p:nvSpPr>
        <p:spPr>
          <a:xfrm>
            <a:off x="628650" y="1825624"/>
            <a:ext cx="7886700" cy="4897293"/>
          </a:xfrm>
        </p:spPr>
        <p:txBody>
          <a:bodyPr>
            <a:normAutofit/>
          </a:bodyPr>
          <a:lstStyle/>
          <a:p>
            <a:pPr algn="just"/>
            <a:r>
              <a:rPr lang="en-US" dirty="0" smtClean="0"/>
              <a:t>Graphs are data structures rather like trees. </a:t>
            </a:r>
            <a:endParaRPr lang="tr-TR" dirty="0" smtClean="0"/>
          </a:p>
          <a:p>
            <a:pPr algn="just"/>
            <a:r>
              <a:rPr lang="en-US" dirty="0" smtClean="0"/>
              <a:t>In </a:t>
            </a:r>
            <a:r>
              <a:rPr lang="en-US" dirty="0" smtClean="0"/>
              <a:t>fact, in a mathematical sense, a tree is a kind of graph. </a:t>
            </a:r>
            <a:endParaRPr lang="tr-TR" dirty="0" smtClean="0"/>
          </a:p>
          <a:p>
            <a:pPr algn="just"/>
            <a:r>
              <a:rPr lang="en-US" dirty="0" smtClean="0"/>
              <a:t>In </a:t>
            </a:r>
            <a:r>
              <a:rPr lang="en-US" dirty="0" smtClean="0"/>
              <a:t>computer programming, however, graphs are used in different ways than trees. </a:t>
            </a:r>
            <a:endParaRPr lang="tr-TR" dirty="0" smtClean="0"/>
          </a:p>
          <a:p>
            <a:pPr algn="just"/>
            <a:r>
              <a:rPr lang="en-US" dirty="0" smtClean="0"/>
              <a:t>For </a:t>
            </a:r>
            <a:r>
              <a:rPr lang="en-US" dirty="0" smtClean="0"/>
              <a:t>example, a binary tree is shaped the way it is because that shape makes it easy to search for data and insert new data. </a:t>
            </a:r>
            <a:endParaRPr lang="tr-TR" dirty="0" smtClean="0"/>
          </a:p>
          <a:p>
            <a:pPr algn="just"/>
            <a:r>
              <a:rPr lang="en-US" dirty="0" smtClean="0"/>
              <a:t>The </a:t>
            </a:r>
            <a:r>
              <a:rPr lang="en-US" dirty="0" smtClean="0"/>
              <a:t>edges in a tree represent quick ways to get from node to node. </a:t>
            </a:r>
            <a:endParaRPr lang="tr-TR" dirty="0" smtClean="0"/>
          </a:p>
        </p:txBody>
      </p:sp>
    </p:spTree>
    <p:extLst>
      <p:ext uri="{BB962C8B-B14F-4D97-AF65-F5344CB8AC3E}">
        <p14:creationId xmlns:p14="http://schemas.microsoft.com/office/powerpoint/2010/main" val="318969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Graphs</a:t>
            </a:r>
            <a:endParaRPr lang="tr-TR" dirty="0"/>
          </a:p>
        </p:txBody>
      </p:sp>
      <p:sp>
        <p:nvSpPr>
          <p:cNvPr id="3" name="İçerik Yer Tutucusu 2"/>
          <p:cNvSpPr>
            <a:spLocks noGrp="1"/>
          </p:cNvSpPr>
          <p:nvPr>
            <p:ph idx="1"/>
          </p:nvPr>
        </p:nvSpPr>
        <p:spPr>
          <a:xfrm>
            <a:off x="628650" y="1433944"/>
            <a:ext cx="7886700" cy="5153891"/>
          </a:xfrm>
        </p:spPr>
        <p:txBody>
          <a:bodyPr>
            <a:normAutofit lnSpcReduction="10000"/>
          </a:bodyPr>
          <a:lstStyle/>
          <a:p>
            <a:pPr algn="just"/>
            <a:r>
              <a:rPr lang="en-US" dirty="0" smtClean="0"/>
              <a:t>Graphs, on the other hand, often have a shape dictated by a physical or abstract problem. </a:t>
            </a:r>
            <a:endParaRPr lang="tr-TR" dirty="0" smtClean="0"/>
          </a:p>
          <a:p>
            <a:pPr algn="just"/>
            <a:r>
              <a:rPr lang="en-US" dirty="0" smtClean="0"/>
              <a:t>For </a:t>
            </a:r>
            <a:r>
              <a:rPr lang="en-US" dirty="0" smtClean="0"/>
              <a:t>example, nodes in a graph may represent cities, while edges may represent airline flight routes between the cities. </a:t>
            </a:r>
            <a:endParaRPr lang="tr-TR" dirty="0" smtClean="0"/>
          </a:p>
          <a:p>
            <a:pPr algn="just"/>
            <a:r>
              <a:rPr lang="en-US" dirty="0" smtClean="0"/>
              <a:t>Another </a:t>
            </a:r>
            <a:r>
              <a:rPr lang="en-US" dirty="0" smtClean="0"/>
              <a:t>more abstract example is a graph representing the individual tasks necessary to complete a project. </a:t>
            </a:r>
            <a:endParaRPr lang="tr-TR" dirty="0" smtClean="0"/>
          </a:p>
          <a:p>
            <a:pPr algn="just"/>
            <a:r>
              <a:rPr lang="en-US" dirty="0" smtClean="0"/>
              <a:t>In </a:t>
            </a:r>
            <a:r>
              <a:rPr lang="en-US" dirty="0" smtClean="0"/>
              <a:t>the graph, nodes may represent tasks, while directed edges (with an arrow at one end) indicate which task must be completed before another. </a:t>
            </a:r>
            <a:endParaRPr lang="tr-TR" dirty="0" smtClean="0"/>
          </a:p>
          <a:p>
            <a:pPr algn="just"/>
            <a:r>
              <a:rPr lang="en-US" dirty="0" smtClean="0"/>
              <a:t>In </a:t>
            </a:r>
            <a:r>
              <a:rPr lang="en-US" dirty="0" smtClean="0"/>
              <a:t>both cases, the shape of the graph arises from the specific </a:t>
            </a:r>
            <a:r>
              <a:rPr lang="en-US" dirty="0" err="1" smtClean="0"/>
              <a:t>realworld</a:t>
            </a:r>
            <a:r>
              <a:rPr lang="en-US" dirty="0" smtClean="0"/>
              <a:t> situation. </a:t>
            </a:r>
            <a:endParaRPr lang="tr-TR" dirty="0" smtClean="0"/>
          </a:p>
          <a:p>
            <a:endParaRPr lang="tr-TR" dirty="0"/>
          </a:p>
        </p:txBody>
      </p:sp>
    </p:spTree>
    <p:extLst>
      <p:ext uri="{BB962C8B-B14F-4D97-AF65-F5344CB8AC3E}">
        <p14:creationId xmlns:p14="http://schemas.microsoft.com/office/powerpoint/2010/main" val="422206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Graphs</a:t>
            </a:r>
            <a:endParaRPr lang="tr-TR" dirty="0"/>
          </a:p>
        </p:txBody>
      </p:sp>
      <p:sp>
        <p:nvSpPr>
          <p:cNvPr id="3" name="İçerik Yer Tutucusu 2"/>
          <p:cNvSpPr>
            <a:spLocks noGrp="1"/>
          </p:cNvSpPr>
          <p:nvPr>
            <p:ph idx="1"/>
          </p:nvPr>
        </p:nvSpPr>
        <p:spPr>
          <a:xfrm>
            <a:off x="628650" y="1534679"/>
            <a:ext cx="7886700" cy="5167457"/>
          </a:xfrm>
        </p:spPr>
        <p:txBody>
          <a:bodyPr>
            <a:normAutofit lnSpcReduction="10000"/>
          </a:bodyPr>
          <a:lstStyle/>
          <a:p>
            <a:pPr algn="just"/>
            <a:r>
              <a:rPr lang="en-US" dirty="0" smtClean="0"/>
              <a:t>Before going further, we must mention that, when discussing graphs, nodes are traditionally called vertices (the singular is vertex). </a:t>
            </a:r>
            <a:endParaRPr lang="tr-TR" dirty="0" smtClean="0"/>
          </a:p>
          <a:p>
            <a:pPr algn="just"/>
            <a:r>
              <a:rPr lang="en-US" dirty="0" smtClean="0"/>
              <a:t>This </a:t>
            </a:r>
            <a:r>
              <a:rPr lang="en-US" dirty="0" smtClean="0"/>
              <a:t>is probably because the nomenclature for graphs is older than that for trees, having arisen in mathematics centuries ago. </a:t>
            </a:r>
            <a:endParaRPr lang="tr-TR" dirty="0" smtClean="0"/>
          </a:p>
          <a:p>
            <a:pPr algn="just"/>
            <a:r>
              <a:rPr lang="en-US" dirty="0" smtClean="0"/>
              <a:t>Trees </a:t>
            </a:r>
            <a:r>
              <a:rPr lang="en-US" dirty="0" smtClean="0"/>
              <a:t>are more closely associated with computer science. </a:t>
            </a:r>
            <a:endParaRPr lang="tr-TR" dirty="0" smtClean="0"/>
          </a:p>
          <a:p>
            <a:pPr algn="just"/>
            <a:r>
              <a:rPr lang="en-US" dirty="0" smtClean="0"/>
              <a:t>However</a:t>
            </a:r>
            <a:r>
              <a:rPr lang="en-US" dirty="0" smtClean="0"/>
              <a:t>, both terms are used more or less interchangeably</a:t>
            </a:r>
            <a:endParaRPr lang="tr-TR" dirty="0" smtClean="0"/>
          </a:p>
          <a:p>
            <a:pPr algn="just"/>
            <a:r>
              <a:rPr lang="en-US" dirty="0" smtClean="0"/>
              <a:t>Graphs </a:t>
            </a:r>
            <a:r>
              <a:rPr lang="en-US" dirty="0" smtClean="0"/>
              <a:t>are unique in the pantheon of data storage structures. </a:t>
            </a:r>
            <a:endParaRPr lang="tr-TR" dirty="0" smtClean="0"/>
          </a:p>
        </p:txBody>
      </p:sp>
    </p:spTree>
    <p:extLst>
      <p:ext uri="{BB962C8B-B14F-4D97-AF65-F5344CB8AC3E}">
        <p14:creationId xmlns:p14="http://schemas.microsoft.com/office/powerpoint/2010/main" val="152996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Graphs</a:t>
            </a:r>
            <a:endParaRPr lang="tr-TR" dirty="0"/>
          </a:p>
        </p:txBody>
      </p:sp>
      <p:sp>
        <p:nvSpPr>
          <p:cNvPr id="3" name="İçerik Yer Tutucusu 2"/>
          <p:cNvSpPr>
            <a:spLocks noGrp="1"/>
          </p:cNvSpPr>
          <p:nvPr>
            <p:ph idx="1"/>
          </p:nvPr>
        </p:nvSpPr>
        <p:spPr/>
        <p:txBody>
          <a:bodyPr>
            <a:normAutofit fontScale="92500"/>
          </a:bodyPr>
          <a:lstStyle/>
          <a:p>
            <a:pPr algn="just"/>
            <a:r>
              <a:rPr lang="en-US" dirty="0" smtClean="0"/>
              <a:t>They don’t store general-purpose data, and they don’t act as programmer’s tools for use in other algorithms. </a:t>
            </a:r>
            <a:endParaRPr lang="tr-TR" dirty="0" smtClean="0"/>
          </a:p>
          <a:p>
            <a:pPr algn="just"/>
            <a:r>
              <a:rPr lang="en-US" dirty="0" smtClean="0"/>
              <a:t>Instead</a:t>
            </a:r>
            <a:r>
              <a:rPr lang="en-US" dirty="0" smtClean="0"/>
              <a:t>, they directly model real-world situations. </a:t>
            </a:r>
            <a:endParaRPr lang="tr-TR" dirty="0" smtClean="0"/>
          </a:p>
          <a:p>
            <a:pPr algn="just"/>
            <a:r>
              <a:rPr lang="en-US" dirty="0" smtClean="0"/>
              <a:t>The </a:t>
            </a:r>
            <a:r>
              <a:rPr lang="en-US" dirty="0" smtClean="0"/>
              <a:t>structure of the graph reflects the structure of the problem. </a:t>
            </a:r>
            <a:endParaRPr lang="tr-TR" dirty="0" smtClean="0"/>
          </a:p>
          <a:p>
            <a:pPr algn="just"/>
            <a:r>
              <a:rPr lang="en-US" dirty="0" smtClean="0"/>
              <a:t>When </a:t>
            </a:r>
            <a:r>
              <a:rPr lang="en-US" dirty="0" smtClean="0"/>
              <a:t>you need a graph, nothing else will do, so there’s no decision to be made about when to use one. </a:t>
            </a:r>
            <a:endParaRPr lang="tr-TR" dirty="0" smtClean="0"/>
          </a:p>
          <a:p>
            <a:pPr algn="just"/>
            <a:r>
              <a:rPr lang="en-US" dirty="0" smtClean="0"/>
              <a:t>The </a:t>
            </a:r>
            <a:r>
              <a:rPr lang="en-US" dirty="0" smtClean="0"/>
              <a:t>primary choice is how to represent the graph: using an adjacency matrix or adjacency lists. </a:t>
            </a:r>
            <a:endParaRPr lang="tr-TR" dirty="0" smtClean="0"/>
          </a:p>
          <a:p>
            <a:endParaRPr lang="tr-TR" dirty="0"/>
          </a:p>
        </p:txBody>
      </p:sp>
    </p:spTree>
    <p:extLst>
      <p:ext uri="{BB962C8B-B14F-4D97-AF65-F5344CB8AC3E}">
        <p14:creationId xmlns:p14="http://schemas.microsoft.com/office/powerpoint/2010/main" val="310186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Graphs</a:t>
            </a:r>
            <a:endParaRPr lang="tr-TR" dirty="0"/>
          </a:p>
        </p:txBody>
      </p:sp>
      <p:sp>
        <p:nvSpPr>
          <p:cNvPr id="3" name="İçerik Yer Tutucusu 2"/>
          <p:cNvSpPr>
            <a:spLocks noGrp="1"/>
          </p:cNvSpPr>
          <p:nvPr>
            <p:ph idx="1"/>
          </p:nvPr>
        </p:nvSpPr>
        <p:spPr>
          <a:xfrm>
            <a:off x="628650" y="1825624"/>
            <a:ext cx="7886700" cy="4782993"/>
          </a:xfrm>
        </p:spPr>
        <p:txBody>
          <a:bodyPr>
            <a:normAutofit/>
          </a:bodyPr>
          <a:lstStyle/>
          <a:p>
            <a:pPr algn="just"/>
            <a:r>
              <a:rPr lang="en-US" dirty="0" smtClean="0"/>
              <a:t>Your choice depends on whether the graph is full, when the adjacency matrix is preferred, or sparse, when the adjacency list should be used. </a:t>
            </a:r>
            <a:endParaRPr lang="tr-TR" dirty="0" smtClean="0"/>
          </a:p>
          <a:p>
            <a:pPr algn="just"/>
            <a:r>
              <a:rPr lang="en-US" dirty="0" smtClean="0"/>
              <a:t>The </a:t>
            </a:r>
            <a:r>
              <a:rPr lang="en-US" dirty="0" smtClean="0"/>
              <a:t>depth-first search and breadth-first search run in O(V2 ) time, where V is the number of vertices, for adjacency matrix representation. </a:t>
            </a:r>
            <a:endParaRPr lang="tr-TR" dirty="0" smtClean="0"/>
          </a:p>
          <a:p>
            <a:pPr algn="just"/>
            <a:r>
              <a:rPr lang="en-US" dirty="0" smtClean="0"/>
              <a:t>They </a:t>
            </a:r>
            <a:r>
              <a:rPr lang="en-US" dirty="0" smtClean="0"/>
              <a:t>run in O(V+E) time, where E is the number of edges, for adjacency list representation. </a:t>
            </a:r>
            <a:endParaRPr lang="tr-TR" dirty="0" smtClean="0"/>
          </a:p>
          <a:p>
            <a:endParaRPr lang="tr-TR" dirty="0"/>
          </a:p>
        </p:txBody>
      </p:sp>
    </p:spTree>
    <p:extLst>
      <p:ext uri="{BB962C8B-B14F-4D97-AF65-F5344CB8AC3E}">
        <p14:creationId xmlns:p14="http://schemas.microsoft.com/office/powerpoint/2010/main" val="169957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Graphs</a:t>
            </a:r>
            <a:endParaRPr lang="tr-TR" dirty="0"/>
          </a:p>
        </p:txBody>
      </p:sp>
      <p:sp>
        <p:nvSpPr>
          <p:cNvPr id="3" name="İçerik Yer Tutucusu 2"/>
          <p:cNvSpPr>
            <a:spLocks noGrp="1"/>
          </p:cNvSpPr>
          <p:nvPr>
            <p:ph idx="1"/>
          </p:nvPr>
        </p:nvSpPr>
        <p:spPr/>
        <p:txBody>
          <a:bodyPr>
            <a:normAutofit/>
          </a:bodyPr>
          <a:lstStyle/>
          <a:p>
            <a:pPr algn="just"/>
            <a:r>
              <a:rPr lang="en-US" dirty="0" smtClean="0"/>
              <a:t>Minimum spanning trees and shortest paths run in O(V2 ) time using an adjacency matrix and O((E+V)</a:t>
            </a:r>
            <a:r>
              <a:rPr lang="en-US" dirty="0" err="1" smtClean="0"/>
              <a:t>logV</a:t>
            </a:r>
            <a:r>
              <a:rPr lang="en-US" dirty="0" smtClean="0"/>
              <a:t>) time using adjacency lists. </a:t>
            </a:r>
            <a:endParaRPr lang="tr-TR" dirty="0" smtClean="0"/>
          </a:p>
          <a:p>
            <a:pPr algn="just"/>
            <a:r>
              <a:rPr lang="en-US" dirty="0" smtClean="0"/>
              <a:t>You’ll </a:t>
            </a:r>
            <a:r>
              <a:rPr lang="en-US" dirty="0" smtClean="0"/>
              <a:t>need to estimate V and E for your graph and do the arithmetic to see which representation is appropriate. </a:t>
            </a:r>
            <a:endParaRPr lang="tr-TR" dirty="0" smtClean="0"/>
          </a:p>
          <a:p>
            <a:endParaRPr lang="tr-TR" dirty="0"/>
          </a:p>
        </p:txBody>
      </p:sp>
    </p:spTree>
    <p:extLst>
      <p:ext uri="{BB962C8B-B14F-4D97-AF65-F5344CB8AC3E}">
        <p14:creationId xmlns:p14="http://schemas.microsoft.com/office/powerpoint/2010/main" val="32394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Simple </a:t>
            </a:r>
            <a:r>
              <a:rPr lang="tr-TR" dirty="0" err="1" smtClean="0"/>
              <a:t>Sorting</a:t>
            </a:r>
            <a:endParaRPr lang="tr-TR" dirty="0"/>
          </a:p>
        </p:txBody>
      </p:sp>
      <p:sp>
        <p:nvSpPr>
          <p:cNvPr id="3" name="İçerik Yer Tutucusu 2"/>
          <p:cNvSpPr>
            <a:spLocks noGrp="1"/>
          </p:cNvSpPr>
          <p:nvPr>
            <p:ph idx="1"/>
          </p:nvPr>
        </p:nvSpPr>
        <p:spPr/>
        <p:txBody>
          <a:bodyPr>
            <a:normAutofit lnSpcReduction="10000"/>
          </a:bodyPr>
          <a:lstStyle/>
          <a:p>
            <a:pPr algn="just"/>
            <a:r>
              <a:rPr lang="en-US" dirty="0"/>
              <a:t>As soon as you create a significant database, you’ll probably think of reasons to sort it in various ways. </a:t>
            </a:r>
            <a:endParaRPr lang="tr-TR" dirty="0"/>
          </a:p>
          <a:p>
            <a:pPr algn="just"/>
            <a:r>
              <a:rPr lang="en-US" dirty="0" smtClean="0"/>
              <a:t>You </a:t>
            </a:r>
            <a:r>
              <a:rPr lang="en-US" dirty="0"/>
              <a:t>need to arrange names in alphabetical order, students by grade, customers by ZIP code, home sales by price, cities in order of increasing population, countries by GNP, stars by magnitude, and so on</a:t>
            </a:r>
            <a:endParaRPr lang="tr-TR" dirty="0"/>
          </a:p>
          <a:p>
            <a:pPr algn="just"/>
            <a:r>
              <a:rPr lang="en-US" dirty="0" smtClean="0"/>
              <a:t>Because </a:t>
            </a:r>
            <a:r>
              <a:rPr lang="en-US" dirty="0"/>
              <a:t>sorting is so important and potentially so </a:t>
            </a:r>
            <a:r>
              <a:rPr lang="en-US" dirty="0" err="1"/>
              <a:t>timeconsuming</a:t>
            </a:r>
            <a:r>
              <a:rPr lang="en-US" dirty="0"/>
              <a:t>, it has been the subject of extensive research in computer science, and some very sophisticated methods have been developed. </a:t>
            </a:r>
            <a:endParaRPr lang="tr-TR" dirty="0"/>
          </a:p>
        </p:txBody>
      </p:sp>
    </p:spTree>
    <p:extLst>
      <p:ext uri="{BB962C8B-B14F-4D97-AF65-F5344CB8AC3E}">
        <p14:creationId xmlns:p14="http://schemas.microsoft.com/office/powerpoint/2010/main" val="380729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Stacks</a:t>
            </a:r>
            <a:endParaRPr lang="tr-TR" dirty="0"/>
          </a:p>
        </p:txBody>
      </p:sp>
      <p:sp>
        <p:nvSpPr>
          <p:cNvPr id="3" name="İçerik Yer Tutucusu 2"/>
          <p:cNvSpPr>
            <a:spLocks noGrp="1"/>
          </p:cNvSpPr>
          <p:nvPr>
            <p:ph idx="1"/>
          </p:nvPr>
        </p:nvSpPr>
        <p:spPr/>
        <p:txBody>
          <a:bodyPr>
            <a:normAutofit/>
          </a:bodyPr>
          <a:lstStyle/>
          <a:p>
            <a:pPr algn="just"/>
            <a:r>
              <a:rPr lang="en-US" dirty="0"/>
              <a:t>A stack allows access to only one data item: the last item inserted. </a:t>
            </a:r>
            <a:endParaRPr lang="tr-TR" dirty="0"/>
          </a:p>
          <a:p>
            <a:pPr algn="just"/>
            <a:r>
              <a:rPr lang="en-US" dirty="0" smtClean="0"/>
              <a:t>If </a:t>
            </a:r>
            <a:r>
              <a:rPr lang="en-US" dirty="0"/>
              <a:t>you remove this item, you can access the next-to-last item inserted, and so on. </a:t>
            </a:r>
            <a:endParaRPr lang="tr-TR" dirty="0"/>
          </a:p>
          <a:p>
            <a:pPr algn="just"/>
            <a:r>
              <a:rPr lang="en-US" dirty="0" smtClean="0"/>
              <a:t>This </a:t>
            </a:r>
            <a:r>
              <a:rPr lang="en-US" dirty="0"/>
              <a:t>capability is useful in many programming situations.</a:t>
            </a:r>
            <a:endParaRPr lang="tr-TR" dirty="0"/>
          </a:p>
          <a:p>
            <a:pPr algn="just"/>
            <a:r>
              <a:rPr lang="en-US" dirty="0" smtClean="0"/>
              <a:t>A </a:t>
            </a:r>
            <a:r>
              <a:rPr lang="en-US" dirty="0"/>
              <a:t>stack is also a handy aid for algorithms applied to certain complex data structures.</a:t>
            </a:r>
            <a:endParaRPr lang="tr-TR" dirty="0"/>
          </a:p>
          <a:p>
            <a:pPr algn="just"/>
            <a:endParaRPr lang="tr-TR" dirty="0"/>
          </a:p>
        </p:txBody>
      </p:sp>
    </p:spTree>
    <p:extLst>
      <p:ext uri="{BB962C8B-B14F-4D97-AF65-F5344CB8AC3E}">
        <p14:creationId xmlns:p14="http://schemas.microsoft.com/office/powerpoint/2010/main" val="216161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Stacks</a:t>
            </a:r>
            <a:endParaRPr lang="tr-TR" dirty="0"/>
          </a:p>
        </p:txBody>
      </p:sp>
      <p:sp>
        <p:nvSpPr>
          <p:cNvPr id="3" name="İçerik Yer Tutucusu 2"/>
          <p:cNvSpPr>
            <a:spLocks noGrp="1"/>
          </p:cNvSpPr>
          <p:nvPr>
            <p:ph idx="1"/>
          </p:nvPr>
        </p:nvSpPr>
        <p:spPr/>
        <p:txBody>
          <a:bodyPr>
            <a:normAutofit fontScale="92500"/>
          </a:bodyPr>
          <a:lstStyle/>
          <a:p>
            <a:pPr algn="just"/>
            <a:r>
              <a:rPr lang="en-US" dirty="0"/>
              <a:t>Most microprocessors use a stack-based architecture. </a:t>
            </a:r>
            <a:endParaRPr lang="tr-TR" dirty="0"/>
          </a:p>
          <a:p>
            <a:pPr algn="just"/>
            <a:r>
              <a:rPr lang="en-US" dirty="0" smtClean="0"/>
              <a:t>When </a:t>
            </a:r>
            <a:r>
              <a:rPr lang="en-US" dirty="0"/>
              <a:t>a method is called, its return address and arguments are pushed onto a stack, and when it returns, they’re popped off. </a:t>
            </a:r>
            <a:endParaRPr lang="tr-TR" dirty="0"/>
          </a:p>
          <a:p>
            <a:pPr algn="just"/>
            <a:r>
              <a:rPr lang="en-US" dirty="0" smtClean="0"/>
              <a:t>The </a:t>
            </a:r>
            <a:r>
              <a:rPr lang="en-US" dirty="0"/>
              <a:t>stack operations are built into the microprocessor. </a:t>
            </a:r>
            <a:endParaRPr lang="tr-TR" dirty="0"/>
          </a:p>
          <a:p>
            <a:pPr algn="just"/>
            <a:r>
              <a:rPr lang="en-US" dirty="0" smtClean="0"/>
              <a:t>Some </a:t>
            </a:r>
            <a:r>
              <a:rPr lang="en-US" dirty="0"/>
              <a:t>older pocket calculators used a stack-based architecture. </a:t>
            </a:r>
            <a:endParaRPr lang="tr-TR" dirty="0"/>
          </a:p>
          <a:p>
            <a:pPr algn="just"/>
            <a:r>
              <a:rPr lang="en-US" dirty="0" smtClean="0"/>
              <a:t>Instead </a:t>
            </a:r>
            <a:r>
              <a:rPr lang="en-US" dirty="0"/>
              <a:t>of entering arithmetic expressions using parentheses, you pushed intermediate results onto a stack.</a:t>
            </a:r>
            <a:endParaRPr lang="tr-TR" dirty="0"/>
          </a:p>
          <a:p>
            <a:pPr algn="just"/>
            <a:endParaRPr lang="tr-TR" dirty="0"/>
          </a:p>
        </p:txBody>
      </p:sp>
    </p:spTree>
    <p:extLst>
      <p:ext uri="{BB962C8B-B14F-4D97-AF65-F5344CB8AC3E}">
        <p14:creationId xmlns:p14="http://schemas.microsoft.com/office/powerpoint/2010/main" val="1366284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Stacks</a:t>
            </a:r>
            <a:endParaRPr lang="tr-TR" dirty="0"/>
          </a:p>
        </p:txBody>
      </p:sp>
      <p:sp>
        <p:nvSpPr>
          <p:cNvPr id="3" name="İçerik Yer Tutucusu 2"/>
          <p:cNvSpPr>
            <a:spLocks noGrp="1"/>
          </p:cNvSpPr>
          <p:nvPr>
            <p:ph idx="1"/>
          </p:nvPr>
        </p:nvSpPr>
        <p:spPr/>
        <p:txBody>
          <a:bodyPr>
            <a:normAutofit lnSpcReduction="10000"/>
          </a:bodyPr>
          <a:lstStyle/>
          <a:p>
            <a:pPr algn="just"/>
            <a:r>
              <a:rPr lang="en-US" dirty="0"/>
              <a:t>A stack is used when you want access only to the last data item inserted; it’s a </a:t>
            </a:r>
            <a:r>
              <a:rPr lang="en-US" dirty="0" err="1"/>
              <a:t>LastIn</a:t>
            </a:r>
            <a:r>
              <a:rPr lang="en-US" dirty="0"/>
              <a:t>-First-Out (LIFO) structure. </a:t>
            </a:r>
            <a:endParaRPr lang="tr-TR" dirty="0"/>
          </a:p>
          <a:p>
            <a:pPr algn="just"/>
            <a:r>
              <a:rPr lang="en-US" dirty="0" smtClean="0"/>
              <a:t>A </a:t>
            </a:r>
            <a:r>
              <a:rPr lang="en-US" dirty="0"/>
              <a:t>stack is often implemented as an array or a linked list. </a:t>
            </a:r>
            <a:endParaRPr lang="tr-TR" dirty="0"/>
          </a:p>
          <a:p>
            <a:pPr algn="just"/>
            <a:r>
              <a:rPr lang="en-US" dirty="0" smtClean="0"/>
              <a:t>The </a:t>
            </a:r>
            <a:r>
              <a:rPr lang="en-US" dirty="0"/>
              <a:t>array implementation is efficient because the most recently inserted item is placed at the end of the array, where it’s also easy to delete. </a:t>
            </a:r>
            <a:endParaRPr lang="tr-TR" dirty="0"/>
          </a:p>
          <a:p>
            <a:pPr algn="just"/>
            <a:r>
              <a:rPr lang="en-US" dirty="0" smtClean="0"/>
              <a:t>Stack </a:t>
            </a:r>
            <a:r>
              <a:rPr lang="en-US" dirty="0"/>
              <a:t>overflow can occur, but is not likely if the array is reasonably sized, because stacks seldom contain huge amounts of data. </a:t>
            </a:r>
            <a:endParaRPr lang="tr-TR" dirty="0"/>
          </a:p>
        </p:txBody>
      </p:sp>
    </p:spTree>
    <p:extLst>
      <p:ext uri="{BB962C8B-B14F-4D97-AF65-F5344CB8AC3E}">
        <p14:creationId xmlns:p14="http://schemas.microsoft.com/office/powerpoint/2010/main" val="55665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Stacks</a:t>
            </a:r>
            <a:endParaRPr lang="tr-TR" dirty="0"/>
          </a:p>
        </p:txBody>
      </p:sp>
      <p:sp>
        <p:nvSpPr>
          <p:cNvPr id="3" name="İçerik Yer Tutucusu 2"/>
          <p:cNvSpPr>
            <a:spLocks noGrp="1"/>
          </p:cNvSpPr>
          <p:nvPr>
            <p:ph idx="1"/>
          </p:nvPr>
        </p:nvSpPr>
        <p:spPr>
          <a:xfrm>
            <a:off x="628650" y="2226468"/>
            <a:ext cx="7886700" cy="3553603"/>
          </a:xfrm>
        </p:spPr>
        <p:txBody>
          <a:bodyPr>
            <a:normAutofit fontScale="85000" lnSpcReduction="20000"/>
          </a:bodyPr>
          <a:lstStyle/>
          <a:p>
            <a:pPr algn="just"/>
            <a:r>
              <a:rPr lang="en-US" dirty="0" smtClean="0"/>
              <a:t>If </a:t>
            </a:r>
            <a:r>
              <a:rPr lang="en-US" dirty="0"/>
              <a:t>the stack will contain a lot of data and the amount can’t be predicted accurately in advance (as when recursion is implemented as a stack), a linked list is a better choice than an array. </a:t>
            </a:r>
            <a:endParaRPr lang="tr-TR" dirty="0"/>
          </a:p>
          <a:p>
            <a:pPr algn="just"/>
            <a:r>
              <a:rPr lang="en-US" dirty="0" smtClean="0"/>
              <a:t>A </a:t>
            </a:r>
            <a:r>
              <a:rPr lang="en-US" dirty="0"/>
              <a:t>linked list is efficient because items can be inserted and deleted quickly from the head of the list. </a:t>
            </a:r>
            <a:endParaRPr lang="tr-TR" dirty="0"/>
          </a:p>
          <a:p>
            <a:pPr algn="just"/>
            <a:r>
              <a:rPr lang="en-US" dirty="0" smtClean="0"/>
              <a:t>Stack </a:t>
            </a:r>
            <a:r>
              <a:rPr lang="en-US" dirty="0"/>
              <a:t>overflow can’t occur (unless the entire memory is full). </a:t>
            </a:r>
            <a:endParaRPr lang="tr-TR" dirty="0"/>
          </a:p>
          <a:p>
            <a:pPr algn="just"/>
            <a:r>
              <a:rPr lang="en-US" dirty="0" smtClean="0"/>
              <a:t>A </a:t>
            </a:r>
            <a:r>
              <a:rPr lang="en-US" dirty="0"/>
              <a:t>linked list is slightly slower than an array because memory allocation is necessary to create a new link for insertion, and deallocation of the link is necessary at some point following removal of an item from the </a:t>
            </a:r>
            <a:r>
              <a:rPr lang="en-US" dirty="0" smtClean="0"/>
              <a:t>list</a:t>
            </a:r>
            <a:endParaRPr lang="tr-TR" dirty="0"/>
          </a:p>
        </p:txBody>
      </p:sp>
    </p:spTree>
    <p:extLst>
      <p:ext uri="{BB962C8B-B14F-4D97-AF65-F5344CB8AC3E}">
        <p14:creationId xmlns:p14="http://schemas.microsoft.com/office/powerpoint/2010/main" val="121500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28650" y="857251"/>
            <a:ext cx="7886700" cy="994172"/>
          </a:xfrm>
        </p:spPr>
        <p:txBody>
          <a:bodyPr/>
          <a:lstStyle/>
          <a:p>
            <a:r>
              <a:rPr lang="tr-TR" dirty="0" err="1" smtClean="0"/>
              <a:t>Queues</a:t>
            </a:r>
            <a:endParaRPr lang="tr-TR" dirty="0"/>
          </a:p>
        </p:txBody>
      </p:sp>
      <p:sp>
        <p:nvSpPr>
          <p:cNvPr id="3" name="İçerik Yer Tutucusu 2"/>
          <p:cNvSpPr>
            <a:spLocks noGrp="1"/>
          </p:cNvSpPr>
          <p:nvPr>
            <p:ph idx="1"/>
          </p:nvPr>
        </p:nvSpPr>
        <p:spPr>
          <a:xfrm>
            <a:off x="628650" y="1703631"/>
            <a:ext cx="7886700" cy="4767507"/>
          </a:xfrm>
        </p:spPr>
        <p:txBody>
          <a:bodyPr>
            <a:noAutofit/>
          </a:bodyPr>
          <a:lstStyle/>
          <a:p>
            <a:pPr algn="just">
              <a:spcBef>
                <a:spcPts val="450"/>
              </a:spcBef>
            </a:pPr>
            <a:r>
              <a:rPr lang="tr-TR" sz="1600" dirty="0"/>
              <a:t>T</a:t>
            </a:r>
            <a:r>
              <a:rPr lang="en-US" sz="1600" dirty="0"/>
              <a:t>he word queue is British for line (the kind you wait in). </a:t>
            </a:r>
            <a:endParaRPr lang="tr-TR" sz="1600" dirty="0"/>
          </a:p>
          <a:p>
            <a:pPr algn="just">
              <a:spcBef>
                <a:spcPts val="450"/>
              </a:spcBef>
            </a:pPr>
            <a:r>
              <a:rPr lang="en-US" sz="1600" dirty="0" smtClean="0"/>
              <a:t>In </a:t>
            </a:r>
            <a:r>
              <a:rPr lang="en-US" sz="1600" dirty="0"/>
              <a:t>Britain, to “queue up” means to get in line. </a:t>
            </a:r>
            <a:endParaRPr lang="tr-TR" sz="1600" dirty="0"/>
          </a:p>
          <a:p>
            <a:pPr algn="just">
              <a:spcBef>
                <a:spcPts val="450"/>
              </a:spcBef>
            </a:pPr>
            <a:r>
              <a:rPr lang="en-US" sz="1600" dirty="0" smtClean="0"/>
              <a:t>In </a:t>
            </a:r>
            <a:r>
              <a:rPr lang="en-US" sz="1600" dirty="0"/>
              <a:t>computer science a queue is a data structure that is somewhat like a stack, except that in a queue the first item inserted is the first to be removed (First-In-First-Out, FIFO), while in a stack, as we’ve seen, the last item inserted is the first to be removed (LIFO). </a:t>
            </a:r>
            <a:endParaRPr lang="tr-TR" sz="1600" dirty="0"/>
          </a:p>
          <a:p>
            <a:pPr algn="just">
              <a:spcBef>
                <a:spcPts val="450"/>
              </a:spcBef>
            </a:pPr>
            <a:r>
              <a:rPr lang="en-US" sz="1600" dirty="0" smtClean="0"/>
              <a:t>A </a:t>
            </a:r>
            <a:r>
              <a:rPr lang="en-US" sz="1600" dirty="0"/>
              <a:t>queue works like the line at the movies: </a:t>
            </a:r>
            <a:endParaRPr lang="tr-TR" sz="1600" dirty="0"/>
          </a:p>
          <a:p>
            <a:pPr algn="just">
              <a:spcBef>
                <a:spcPts val="450"/>
              </a:spcBef>
            </a:pPr>
            <a:r>
              <a:rPr lang="en-US" sz="1600" dirty="0" smtClean="0"/>
              <a:t>The </a:t>
            </a:r>
            <a:r>
              <a:rPr lang="en-US" sz="1600" dirty="0"/>
              <a:t>first person to join the rear of the line is the first person to reach the front of the line and buy a ticket. </a:t>
            </a:r>
            <a:endParaRPr lang="tr-TR" sz="1600" dirty="0"/>
          </a:p>
          <a:p>
            <a:pPr algn="just">
              <a:spcBef>
                <a:spcPts val="450"/>
              </a:spcBef>
            </a:pPr>
            <a:r>
              <a:rPr lang="en-US" sz="1600" dirty="0" smtClean="0"/>
              <a:t>The </a:t>
            </a:r>
            <a:r>
              <a:rPr lang="en-US" sz="1600" dirty="0"/>
              <a:t>last person to line up is the last person to buy a ticket (or—if the show is sold out—to fail to buy a ticket). </a:t>
            </a:r>
            <a:endParaRPr lang="tr-TR" sz="1600" dirty="0"/>
          </a:p>
        </p:txBody>
      </p:sp>
    </p:spTree>
    <p:extLst>
      <p:ext uri="{BB962C8B-B14F-4D97-AF65-F5344CB8AC3E}">
        <p14:creationId xmlns:p14="http://schemas.microsoft.com/office/powerpoint/2010/main" val="44151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eması">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3289</Words>
  <Application>Microsoft Office PowerPoint</Application>
  <PresentationFormat>Ekran Gösterisi (4:3)</PresentationFormat>
  <Paragraphs>199</Paragraphs>
  <Slides>39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39</vt:i4>
      </vt:variant>
    </vt:vector>
  </HeadingPairs>
  <TitlesOfParts>
    <vt:vector size="43" baseType="lpstr">
      <vt:lpstr>Arial</vt:lpstr>
      <vt:lpstr>Calibri</vt:lpstr>
      <vt:lpstr>Calibri Light</vt:lpstr>
      <vt:lpstr>Office Teması</vt:lpstr>
      <vt:lpstr>Data Structures</vt:lpstr>
      <vt:lpstr>Arrays</vt:lpstr>
      <vt:lpstr>Arrays</vt:lpstr>
      <vt:lpstr>Simple Sorting</vt:lpstr>
      <vt:lpstr>Stacks</vt:lpstr>
      <vt:lpstr>Stacks</vt:lpstr>
      <vt:lpstr>Stacks</vt:lpstr>
      <vt:lpstr>Stacks</vt:lpstr>
      <vt:lpstr>Queues</vt:lpstr>
      <vt:lpstr>Queues</vt:lpstr>
      <vt:lpstr>Queues</vt:lpstr>
      <vt:lpstr>Queues</vt:lpstr>
      <vt:lpstr>Linked Lists</vt:lpstr>
      <vt:lpstr>Linked Lists</vt:lpstr>
      <vt:lpstr>Linked Lists</vt:lpstr>
      <vt:lpstr>Recursion</vt:lpstr>
      <vt:lpstr>Shellsort</vt:lpstr>
      <vt:lpstr>Shellsort</vt:lpstr>
      <vt:lpstr>Quick Sort</vt:lpstr>
      <vt:lpstr>Radix Sort</vt:lpstr>
      <vt:lpstr>Binary Trees</vt:lpstr>
      <vt:lpstr>Binary Trees</vt:lpstr>
      <vt:lpstr>Binary Trees</vt:lpstr>
      <vt:lpstr>Binary Trees</vt:lpstr>
      <vt:lpstr>Red-Black Trees</vt:lpstr>
      <vt:lpstr>Red-Black Trees</vt:lpstr>
      <vt:lpstr>Hash Tables</vt:lpstr>
      <vt:lpstr>Hash Tables</vt:lpstr>
      <vt:lpstr>Hash Tables</vt:lpstr>
      <vt:lpstr>Hash Tables</vt:lpstr>
      <vt:lpstr>Hash Tables</vt:lpstr>
      <vt:lpstr>Heaps</vt:lpstr>
      <vt:lpstr>Heaps</vt:lpstr>
      <vt:lpstr>Graphs</vt:lpstr>
      <vt:lpstr>Graphs</vt:lpstr>
      <vt:lpstr>Graphs</vt:lpstr>
      <vt:lpstr>Graphs</vt:lpstr>
      <vt:lpstr>Graphs</vt:lpstr>
      <vt:lpstr>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MGK</dc:creator>
  <cp:lastModifiedBy>MGK</cp:lastModifiedBy>
  <cp:revision>86</cp:revision>
  <dcterms:created xsi:type="dcterms:W3CDTF">2021-10-31T05:28:11Z</dcterms:created>
  <dcterms:modified xsi:type="dcterms:W3CDTF">2021-11-12T09:43:35Z</dcterms:modified>
</cp:coreProperties>
</file>