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8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2" r:id="rId28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2042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7626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3069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3154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80930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7943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83355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6517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12983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2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55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8DE77-91F4-42E2-A718-30204DCE5570}" type="datetimeFigureOut">
              <a:rPr lang="tr-TR" smtClean="0"/>
              <a:t>11.07.2019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98BAE-ED56-49F3-BFB7-8AD4C81EF8E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770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 Summary of Tenses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82892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EXAMPLES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The robot </a:t>
            </a:r>
            <a:r>
              <a:rPr lang="en-US" dirty="0" smtClean="0">
                <a:solidFill>
                  <a:srgbClr val="FF0000"/>
                </a:solidFill>
              </a:rPr>
              <a:t>lost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route</a:t>
            </a:r>
            <a:r>
              <a:rPr lang="en-US" dirty="0" smtClean="0"/>
              <a:t>, while it was </a:t>
            </a:r>
            <a:r>
              <a:rPr lang="en-US" dirty="0" smtClean="0">
                <a:solidFill>
                  <a:srgbClr val="FF0000"/>
                </a:solidFill>
              </a:rPr>
              <a:t>search</a:t>
            </a:r>
            <a:r>
              <a:rPr lang="en-US" dirty="0" smtClean="0"/>
              <a:t>ing </a:t>
            </a:r>
            <a:r>
              <a:rPr lang="en-US" dirty="0" smtClean="0">
                <a:solidFill>
                  <a:srgbClr val="FF0000"/>
                </a:solidFill>
              </a:rPr>
              <a:t>for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correct</a:t>
            </a:r>
            <a:r>
              <a:rPr lang="en-US" dirty="0" smtClean="0"/>
              <a:t> color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Between</a:t>
            </a:r>
            <a:r>
              <a:rPr lang="en-US" dirty="0" smtClean="0"/>
              <a:t> step 1 and 2, the algorithm 2 and 3 were running </a:t>
            </a:r>
            <a:r>
              <a:rPr lang="en-US" dirty="0" smtClean="0">
                <a:solidFill>
                  <a:srgbClr val="FF0000"/>
                </a:solidFill>
              </a:rPr>
              <a:t>simultaneously</a:t>
            </a:r>
          </a:p>
          <a:p>
            <a:endParaRPr lang="en-US" dirty="0" smtClean="0"/>
          </a:p>
          <a:p>
            <a:r>
              <a:rPr lang="en-US" dirty="0" smtClean="0"/>
              <a:t>The control program was </a:t>
            </a:r>
            <a:r>
              <a:rPr lang="en-US" dirty="0" smtClean="0">
                <a:solidFill>
                  <a:srgbClr val="FF0000"/>
                </a:solidFill>
              </a:rPr>
              <a:t>log</a:t>
            </a:r>
            <a:r>
              <a:rPr lang="en-US" dirty="0" smtClean="0"/>
              <a:t>ging when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/>
              <a:t>clients opened each port 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224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Simple </a:t>
            </a:r>
            <a:r>
              <a:rPr lang="tr-TR" dirty="0" err="1" smtClean="0"/>
              <a:t>Future</a:t>
            </a:r>
            <a:r>
              <a:rPr lang="tr-TR" dirty="0" smtClean="0"/>
              <a:t> Tense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SUBJET + </a:t>
            </a:r>
            <a:r>
              <a:rPr lang="tr-TR" dirty="0" err="1" smtClean="0"/>
              <a:t>will</a:t>
            </a:r>
            <a:r>
              <a:rPr lang="tr-TR" dirty="0" smtClean="0"/>
              <a:t> + VERB + COMPLEMENT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4774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This will </a:t>
            </a:r>
            <a:r>
              <a:rPr lang="en-US" dirty="0" smtClean="0">
                <a:solidFill>
                  <a:srgbClr val="FF0000"/>
                </a:solidFill>
              </a:rPr>
              <a:t>allow</a:t>
            </a:r>
            <a:r>
              <a:rPr lang="en-US" dirty="0" smtClean="0"/>
              <a:t> users to control their </a:t>
            </a:r>
            <a:r>
              <a:rPr lang="en-US" dirty="0" smtClean="0">
                <a:solidFill>
                  <a:srgbClr val="FF0000"/>
                </a:solidFill>
              </a:rPr>
              <a:t>own</a:t>
            </a:r>
            <a:r>
              <a:rPr lang="en-US" dirty="0" smtClean="0"/>
              <a:t> profiles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Unless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demand</a:t>
            </a:r>
            <a:r>
              <a:rPr lang="en-US" dirty="0" smtClean="0"/>
              <a:t> comes, the </a:t>
            </a:r>
            <a:r>
              <a:rPr lang="en-US" dirty="0" smtClean="0">
                <a:solidFill>
                  <a:srgbClr val="FF0000"/>
                </a:solidFill>
              </a:rPr>
              <a:t>flag</a:t>
            </a:r>
            <a:r>
              <a:rPr lang="en-US" dirty="0" smtClean="0"/>
              <a:t> will not be active</a:t>
            </a:r>
          </a:p>
          <a:p>
            <a:endParaRPr lang="en-US" dirty="0" smtClean="0"/>
          </a:p>
          <a:p>
            <a:r>
              <a:rPr lang="en-US" dirty="0" smtClean="0"/>
              <a:t>The process will </a:t>
            </a:r>
            <a:r>
              <a:rPr lang="en-US" dirty="0" smtClean="0">
                <a:solidFill>
                  <a:srgbClr val="FF0000"/>
                </a:solidFill>
              </a:rPr>
              <a:t>take</a:t>
            </a:r>
            <a:r>
              <a:rPr lang="en-US" dirty="0" smtClean="0"/>
              <a:t> about 2 </a:t>
            </a:r>
            <a:r>
              <a:rPr lang="en-US" dirty="0" smtClean="0">
                <a:solidFill>
                  <a:srgbClr val="FF0000"/>
                </a:solidFill>
              </a:rPr>
              <a:t>minutes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This sort of </a:t>
            </a:r>
            <a:r>
              <a:rPr lang="en-US" dirty="0" smtClean="0"/>
              <a:t>problem will </a:t>
            </a:r>
            <a:r>
              <a:rPr lang="en-US" dirty="0" smtClean="0">
                <a:solidFill>
                  <a:srgbClr val="FF0000"/>
                </a:solidFill>
              </a:rPr>
              <a:t>cause</a:t>
            </a:r>
            <a:r>
              <a:rPr lang="en-US" dirty="0" smtClean="0"/>
              <a:t> a long </a:t>
            </a:r>
            <a:r>
              <a:rPr lang="en-US" dirty="0" smtClean="0">
                <a:solidFill>
                  <a:srgbClr val="FF0000"/>
                </a:solidFill>
              </a:rPr>
              <a:t>downtime</a:t>
            </a:r>
          </a:p>
          <a:p>
            <a:endParaRPr lang="en-US" dirty="0" smtClean="0"/>
          </a:p>
          <a:p>
            <a:r>
              <a:rPr lang="en-US" dirty="0"/>
              <a:t>The loop will not continue </a:t>
            </a:r>
            <a:r>
              <a:rPr lang="en-US" b="1" u="sng" dirty="0">
                <a:solidFill>
                  <a:srgbClr val="7030A0"/>
                </a:solidFill>
              </a:rPr>
              <a:t>because of </a:t>
            </a:r>
            <a:r>
              <a:rPr lang="en-US" dirty="0">
                <a:solidFill>
                  <a:srgbClr val="FF0000"/>
                </a:solidFill>
              </a:rPr>
              <a:t>the lack of </a:t>
            </a:r>
            <a:r>
              <a:rPr lang="en-US" dirty="0"/>
              <a:t>information</a:t>
            </a:r>
            <a:endParaRPr lang="tr-TR" dirty="0"/>
          </a:p>
          <a:p>
            <a:r>
              <a:rPr lang="tr-TR" dirty="0" smtClean="0">
                <a:solidFill>
                  <a:srgbClr val="FF0000"/>
                </a:solidFill>
              </a:rPr>
              <a:t>*************************************************************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068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Future</a:t>
            </a:r>
            <a:r>
              <a:rPr lang="tr-TR" dirty="0" smtClean="0"/>
              <a:t> </a:t>
            </a:r>
            <a:r>
              <a:rPr lang="tr-TR" dirty="0" err="1" smtClean="0"/>
              <a:t>Continous</a:t>
            </a:r>
            <a:r>
              <a:rPr lang="tr-TR" dirty="0" smtClean="0"/>
              <a:t> Tense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SUBJECT + </a:t>
            </a:r>
            <a:r>
              <a:rPr lang="tr-TR" dirty="0" err="1" smtClean="0"/>
              <a:t>will</a:t>
            </a:r>
            <a:r>
              <a:rPr lang="tr-TR" dirty="0" smtClean="0"/>
              <a:t> + be + </a:t>
            </a:r>
            <a:r>
              <a:rPr lang="tr-TR" dirty="0" err="1" smtClean="0"/>
              <a:t>VERB+ing</a:t>
            </a:r>
            <a:r>
              <a:rPr lang="tr-TR" dirty="0" smtClean="0"/>
              <a:t> +  COMPLEMENT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0892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code block will be </a:t>
            </a:r>
            <a:r>
              <a:rPr lang="en-US" dirty="0" smtClean="0">
                <a:solidFill>
                  <a:srgbClr val="FF0000"/>
                </a:solidFill>
              </a:rPr>
              <a:t>waiting for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relevant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interrupt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threads</a:t>
            </a:r>
            <a:r>
              <a:rPr lang="en-US" dirty="0" smtClean="0"/>
              <a:t> will be </a:t>
            </a:r>
            <a:r>
              <a:rPr lang="en-US" dirty="0" smtClean="0">
                <a:solidFill>
                  <a:srgbClr val="FF0000"/>
                </a:solidFill>
              </a:rPr>
              <a:t>examining</a:t>
            </a:r>
            <a:r>
              <a:rPr lang="en-US" dirty="0" smtClean="0"/>
              <a:t> all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record</a:t>
            </a:r>
            <a:r>
              <a:rPr lang="en-US" dirty="0" smtClean="0"/>
              <a:t>s in the database</a:t>
            </a:r>
            <a:r>
              <a:rPr lang="tr-TR" dirty="0" smtClean="0"/>
              <a:t>s</a:t>
            </a:r>
            <a:r>
              <a:rPr lang="en-US" dirty="0" smtClean="0"/>
              <a:t> during the process</a:t>
            </a:r>
          </a:p>
          <a:p>
            <a:endParaRPr lang="tr-TR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60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Future</a:t>
            </a:r>
            <a:r>
              <a:rPr lang="tr-TR" dirty="0" smtClean="0"/>
              <a:t> Perfect Tense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SUBJECT + </a:t>
            </a:r>
            <a:r>
              <a:rPr lang="tr-TR" dirty="0" err="1" smtClean="0"/>
              <a:t>will</a:t>
            </a:r>
            <a:r>
              <a:rPr lang="tr-TR" dirty="0" smtClean="0"/>
              <a:t> + </a:t>
            </a:r>
            <a:r>
              <a:rPr lang="tr-TR" dirty="0" err="1" smtClean="0"/>
              <a:t>have</a:t>
            </a:r>
            <a:r>
              <a:rPr lang="tr-TR" dirty="0" smtClean="0"/>
              <a:t> + VERB 3 +COMPLEMENT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839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system will have finished the </a:t>
            </a:r>
            <a:r>
              <a:rPr lang="en-US" dirty="0" smtClean="0">
                <a:solidFill>
                  <a:srgbClr val="FF0000"/>
                </a:solidFill>
              </a:rPr>
              <a:t>whole</a:t>
            </a:r>
            <a:r>
              <a:rPr lang="en-US" dirty="0" smtClean="0"/>
              <a:t> workload </a:t>
            </a:r>
            <a:r>
              <a:rPr lang="en-US" dirty="0" smtClean="0">
                <a:solidFill>
                  <a:srgbClr val="7030A0"/>
                </a:solidFill>
              </a:rPr>
              <a:t>by that time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antivirus will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got/gotten rid of</a:t>
            </a:r>
            <a:r>
              <a:rPr lang="en-US" dirty="0" smtClean="0"/>
              <a:t> the virus </a:t>
            </a:r>
            <a:r>
              <a:rPr lang="en-US" dirty="0" smtClean="0">
                <a:solidFill>
                  <a:srgbClr val="7030A0"/>
                </a:solidFill>
              </a:rPr>
              <a:t>by the time </a:t>
            </a:r>
            <a:r>
              <a:rPr lang="en-US" dirty="0" smtClean="0"/>
              <a:t>the user starts another process</a:t>
            </a:r>
            <a:r>
              <a:rPr lang="tr-TR" dirty="0" smtClean="0"/>
              <a:t> (</a:t>
            </a:r>
            <a:r>
              <a:rPr lang="tr-TR" dirty="0" err="1" smtClean="0">
                <a:solidFill>
                  <a:srgbClr val="FF0000"/>
                </a:solidFill>
              </a:rPr>
              <a:t>get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rid</a:t>
            </a:r>
            <a:r>
              <a:rPr lang="tr-TR" dirty="0" smtClean="0">
                <a:solidFill>
                  <a:srgbClr val="FF0000"/>
                </a:solidFill>
              </a:rPr>
              <a:t> of</a:t>
            </a:r>
            <a:r>
              <a:rPr lang="tr-TR" dirty="0" smtClean="0"/>
              <a:t>)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50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Future</a:t>
            </a:r>
            <a:r>
              <a:rPr lang="tr-TR" dirty="0" smtClean="0"/>
              <a:t> Perfect </a:t>
            </a:r>
            <a:r>
              <a:rPr lang="tr-TR" dirty="0" err="1" smtClean="0"/>
              <a:t>Continous</a:t>
            </a:r>
            <a:r>
              <a:rPr lang="tr-TR" dirty="0" smtClean="0"/>
              <a:t> Tense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b="1" dirty="0" smtClean="0"/>
              <a:t>SUBJECT + </a:t>
            </a:r>
            <a:r>
              <a:rPr lang="tr-TR" b="1" dirty="0" err="1" smtClean="0"/>
              <a:t>will</a:t>
            </a:r>
            <a:r>
              <a:rPr lang="tr-TR" b="1" dirty="0" smtClean="0"/>
              <a:t> + </a:t>
            </a:r>
            <a:r>
              <a:rPr lang="tr-TR" b="1" dirty="0" err="1" smtClean="0"/>
              <a:t>have</a:t>
            </a:r>
            <a:r>
              <a:rPr lang="tr-TR" b="1" dirty="0" smtClean="0"/>
              <a:t> +</a:t>
            </a:r>
            <a:r>
              <a:rPr lang="tr-TR" b="1" dirty="0" err="1" smtClean="0"/>
              <a:t>been</a:t>
            </a:r>
            <a:r>
              <a:rPr lang="tr-TR" b="1" dirty="0" smtClean="0"/>
              <a:t>+ VERB-</a:t>
            </a:r>
            <a:r>
              <a:rPr lang="tr-TR" b="1" dirty="0" err="1" smtClean="0"/>
              <a:t>ing</a:t>
            </a:r>
            <a:r>
              <a:rPr lang="tr-TR" b="1" dirty="0" smtClean="0"/>
              <a:t> + COMPLEMENT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3676728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All clients </a:t>
            </a:r>
            <a:r>
              <a:rPr lang="en-US" dirty="0" smtClean="0">
                <a:solidFill>
                  <a:srgbClr val="00B050"/>
                </a:solidFill>
              </a:rPr>
              <a:t>will have been </a:t>
            </a:r>
            <a:r>
              <a:rPr lang="en-US" dirty="0" smtClean="0">
                <a:solidFill>
                  <a:srgbClr val="FF0000"/>
                </a:solidFill>
              </a:rPr>
              <a:t>attend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this course for two years </a:t>
            </a:r>
            <a:r>
              <a:rPr lang="tr-TR" dirty="0" err="1" smtClean="0">
                <a:solidFill>
                  <a:srgbClr val="7030A0"/>
                </a:solidFill>
              </a:rPr>
              <a:t>by</a:t>
            </a:r>
            <a:r>
              <a:rPr lang="tr-TR" dirty="0" smtClean="0">
                <a:solidFill>
                  <a:srgbClr val="7030A0"/>
                </a:solidFill>
              </a:rPr>
              <a:t> </a:t>
            </a:r>
            <a:r>
              <a:rPr lang="tr-TR" dirty="0" err="1" smtClean="0">
                <a:solidFill>
                  <a:srgbClr val="7030A0"/>
                </a:solidFill>
              </a:rPr>
              <a:t>the</a:t>
            </a:r>
            <a:r>
              <a:rPr lang="tr-TR" dirty="0" smtClean="0">
                <a:solidFill>
                  <a:srgbClr val="7030A0"/>
                </a:solidFill>
              </a:rPr>
              <a:t> </a:t>
            </a:r>
            <a:r>
              <a:rPr lang="tr-TR" dirty="0" err="1" smtClean="0">
                <a:solidFill>
                  <a:srgbClr val="7030A0"/>
                </a:solidFill>
              </a:rPr>
              <a:t>end</a:t>
            </a:r>
            <a:r>
              <a:rPr lang="tr-TR" dirty="0" smtClean="0">
                <a:solidFill>
                  <a:srgbClr val="7030A0"/>
                </a:solidFill>
              </a:rPr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year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the process finishes, the processor </a:t>
            </a:r>
            <a:r>
              <a:rPr lang="en-US" dirty="0" smtClean="0">
                <a:solidFill>
                  <a:srgbClr val="00B050"/>
                </a:solidFill>
              </a:rPr>
              <a:t>will have been</a:t>
            </a:r>
            <a:r>
              <a:rPr lang="en-US" dirty="0" smtClean="0"/>
              <a:t> runn</a:t>
            </a:r>
            <a:r>
              <a:rPr lang="en-US" dirty="0" smtClean="0">
                <a:solidFill>
                  <a:srgbClr val="00B050"/>
                </a:solidFill>
              </a:rPr>
              <a:t>ing </a:t>
            </a:r>
            <a:r>
              <a:rPr lang="en-US" dirty="0" smtClean="0">
                <a:solidFill>
                  <a:srgbClr val="FF0000"/>
                </a:solidFill>
              </a:rPr>
              <a:t>nearly</a:t>
            </a:r>
            <a:r>
              <a:rPr lang="en-US" dirty="0" smtClean="0"/>
              <a:t> 100 hours (</a:t>
            </a:r>
            <a:r>
              <a:rPr lang="en-US" i="1" u="sng" dirty="0" smtClean="0"/>
              <a:t>note</a:t>
            </a:r>
            <a:r>
              <a:rPr lang="tr-TR" i="1" u="sng" dirty="0" smtClean="0"/>
              <a:t> </a:t>
            </a:r>
            <a:r>
              <a:rPr lang="tr-TR" i="1" u="sng" dirty="0" err="1" smtClean="0"/>
              <a:t>the</a:t>
            </a:r>
            <a:r>
              <a:rPr lang="tr-TR" i="1" u="sng" dirty="0" smtClean="0"/>
              <a:t> </a:t>
            </a:r>
            <a:r>
              <a:rPr lang="tr-TR" i="1" u="sng" dirty="0" err="1" smtClean="0"/>
              <a:t>type</a:t>
            </a:r>
            <a:r>
              <a:rPr lang="tr-TR" i="1" u="sng" dirty="0" smtClean="0"/>
              <a:t> of</a:t>
            </a:r>
            <a:r>
              <a:rPr lang="en-US" i="1" u="sng" dirty="0" smtClean="0"/>
              <a:t> the first sentence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071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Future</a:t>
            </a:r>
            <a:r>
              <a:rPr lang="tr-TR" b="1" dirty="0"/>
              <a:t> </a:t>
            </a:r>
            <a:r>
              <a:rPr lang="tr-TR" b="1" dirty="0" err="1"/>
              <a:t>and</a:t>
            </a:r>
            <a:r>
              <a:rPr lang="tr-TR" b="1" dirty="0"/>
              <a:t> </a:t>
            </a:r>
            <a:r>
              <a:rPr lang="tr-TR" b="1" dirty="0" err="1"/>
              <a:t>Past</a:t>
            </a:r>
            <a:r>
              <a:rPr lang="tr-TR" b="1" dirty="0"/>
              <a:t> Tense ( </a:t>
            </a:r>
            <a:r>
              <a:rPr lang="tr-TR" b="1" dirty="0" err="1"/>
              <a:t>The</a:t>
            </a:r>
            <a:r>
              <a:rPr lang="tr-TR" b="1" dirty="0"/>
              <a:t> «be </a:t>
            </a:r>
            <a:r>
              <a:rPr lang="tr-TR" b="1" dirty="0" err="1"/>
              <a:t>going</a:t>
            </a:r>
            <a:r>
              <a:rPr lang="tr-TR" b="1" dirty="0"/>
              <a:t> </a:t>
            </a:r>
            <a:r>
              <a:rPr lang="tr-TR" b="1" dirty="0" err="1"/>
              <a:t>to</a:t>
            </a:r>
            <a:r>
              <a:rPr lang="tr-TR" b="1" dirty="0"/>
              <a:t>» form)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smtClean="0"/>
              <a:t>SUBJECT + AM/IS/ARE + GOING TO +VERB+COMPLEMENT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/>
              <a:t>SUBJECT + </a:t>
            </a:r>
            <a:r>
              <a:rPr lang="tr-TR" dirty="0" smtClean="0"/>
              <a:t>WAS/WERE+ </a:t>
            </a:r>
            <a:r>
              <a:rPr lang="tr-TR" dirty="0"/>
              <a:t>GOING TO +VERB+COMPLEMENT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5538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Simple Present </a:t>
            </a:r>
            <a:r>
              <a:rPr lang="tr-TR" dirty="0" smtClean="0"/>
              <a:t>T</a:t>
            </a:r>
            <a:r>
              <a:rPr lang="en-US" dirty="0" err="1" smtClean="0"/>
              <a:t>ense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pPr marL="0" indent="0" algn="ctr">
              <a:buNone/>
            </a:pPr>
            <a:endParaRPr lang="tr-TR" sz="4000" dirty="0" smtClean="0"/>
          </a:p>
          <a:p>
            <a:pPr marL="0" indent="0" algn="ctr">
              <a:buNone/>
            </a:pPr>
            <a:r>
              <a:rPr lang="tr-TR" sz="4000" b="1" dirty="0" smtClean="0"/>
              <a:t>SUBJECT + VERB + COMPLEMENT</a:t>
            </a:r>
            <a:endParaRPr lang="tr-TR" sz="4000" b="1" dirty="0"/>
          </a:p>
        </p:txBody>
      </p:sp>
    </p:spTree>
    <p:extLst>
      <p:ext uri="{BB962C8B-B14F-4D97-AF65-F5344CB8AC3E}">
        <p14:creationId xmlns:p14="http://schemas.microsoft.com/office/powerpoint/2010/main" val="7196965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600" b="1" dirty="0" err="1" smtClean="0"/>
              <a:t>Future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and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Past</a:t>
            </a:r>
            <a:r>
              <a:rPr lang="tr-TR" sz="3600" b="1" dirty="0" smtClean="0"/>
              <a:t> Tense ( </a:t>
            </a:r>
            <a:r>
              <a:rPr lang="tr-TR" sz="3600" b="1" dirty="0" err="1" smtClean="0"/>
              <a:t>The</a:t>
            </a:r>
            <a:r>
              <a:rPr lang="tr-TR" sz="3600" b="1" dirty="0" smtClean="0"/>
              <a:t> «be </a:t>
            </a:r>
            <a:r>
              <a:rPr lang="tr-TR" sz="3600" b="1" dirty="0" err="1" smtClean="0"/>
              <a:t>going</a:t>
            </a:r>
            <a:r>
              <a:rPr lang="tr-TR" sz="3600" b="1" dirty="0" smtClean="0"/>
              <a:t> </a:t>
            </a:r>
            <a:r>
              <a:rPr lang="tr-TR" sz="3600" b="1" dirty="0" err="1" smtClean="0"/>
              <a:t>to</a:t>
            </a:r>
            <a:r>
              <a:rPr lang="tr-TR" sz="3600" b="1" dirty="0" smtClean="0"/>
              <a:t>» form)</a:t>
            </a:r>
            <a:endParaRPr lang="tr-TR" sz="36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We </a:t>
            </a:r>
            <a:r>
              <a:rPr lang="en-GB" dirty="0" smtClean="0">
                <a:solidFill>
                  <a:schemeClr val="accent6"/>
                </a:solidFill>
              </a:rPr>
              <a:t>are going to </a:t>
            </a:r>
            <a:r>
              <a:rPr lang="en-GB" dirty="0" smtClean="0">
                <a:solidFill>
                  <a:srgbClr val="FF0000"/>
                </a:solidFill>
              </a:rPr>
              <a:t>focus on </a:t>
            </a:r>
            <a:r>
              <a:rPr lang="en-GB" dirty="0" smtClean="0"/>
              <a:t>the security </a:t>
            </a:r>
            <a:r>
              <a:rPr lang="en-GB" dirty="0" smtClean="0">
                <a:solidFill>
                  <a:srgbClr val="FF0000"/>
                </a:solidFill>
              </a:rPr>
              <a:t>issue</a:t>
            </a:r>
            <a:r>
              <a:rPr lang="en-GB" dirty="0" smtClean="0"/>
              <a:t> in this article</a:t>
            </a:r>
          </a:p>
          <a:p>
            <a:endParaRPr lang="en-GB" dirty="0" smtClean="0"/>
          </a:p>
          <a:p>
            <a:r>
              <a:rPr lang="en-GB" dirty="0" smtClean="0"/>
              <a:t>The process </a:t>
            </a:r>
            <a:r>
              <a:rPr lang="en-GB" dirty="0" smtClean="0">
                <a:solidFill>
                  <a:schemeClr val="accent6"/>
                </a:solidFill>
              </a:rPr>
              <a:t>is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6"/>
                </a:solidFill>
              </a:rPr>
              <a:t>not going to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monitor</a:t>
            </a:r>
            <a:r>
              <a:rPr lang="en-GB" dirty="0" smtClean="0"/>
              <a:t> the </a:t>
            </a:r>
            <a:r>
              <a:rPr lang="en-GB" dirty="0" smtClean="0">
                <a:solidFill>
                  <a:srgbClr val="FF0000"/>
                </a:solidFill>
              </a:rPr>
              <a:t>status</a:t>
            </a:r>
            <a:r>
              <a:rPr lang="en-GB" dirty="0" smtClean="0"/>
              <a:t> of the </a:t>
            </a:r>
            <a:r>
              <a:rPr lang="en-GB" dirty="0" smtClean="0">
                <a:solidFill>
                  <a:srgbClr val="FF0000"/>
                </a:solidFill>
              </a:rPr>
              <a:t>queue</a:t>
            </a:r>
          </a:p>
          <a:p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storage</a:t>
            </a:r>
            <a:r>
              <a:rPr lang="en-GB" dirty="0" smtClean="0"/>
              <a:t> system </a:t>
            </a:r>
            <a:r>
              <a:rPr lang="en-GB" dirty="0" smtClean="0">
                <a:solidFill>
                  <a:schemeClr val="accent6"/>
                </a:solidFill>
              </a:rPr>
              <a:t>is going to </a:t>
            </a:r>
            <a:r>
              <a:rPr lang="en-GB" dirty="0" smtClean="0">
                <a:solidFill>
                  <a:srgbClr val="00B0F0"/>
                </a:solidFill>
              </a:rPr>
              <a:t>be</a:t>
            </a:r>
            <a:r>
              <a:rPr lang="en-GB" dirty="0" smtClean="0"/>
              <a:t> runn</a:t>
            </a:r>
            <a:r>
              <a:rPr lang="en-GB" dirty="0" smtClean="0">
                <a:solidFill>
                  <a:srgbClr val="00B0F0"/>
                </a:solidFill>
              </a:rPr>
              <a:t>ing</a:t>
            </a:r>
            <a:r>
              <a:rPr lang="en-GB" dirty="0" smtClean="0"/>
              <a:t> </a:t>
            </a:r>
            <a:r>
              <a:rPr lang="en-GB" u="sng" dirty="0" smtClean="0">
                <a:solidFill>
                  <a:srgbClr val="7030A0"/>
                </a:solidFill>
              </a:rPr>
              <a:t>at the maximum speed</a:t>
            </a:r>
          </a:p>
          <a:p>
            <a:endParaRPr lang="en-GB" dirty="0" smtClean="0"/>
          </a:p>
          <a:p>
            <a:r>
              <a:rPr lang="en-GB" dirty="0" smtClean="0"/>
              <a:t>We </a:t>
            </a:r>
            <a:r>
              <a:rPr lang="en-GB" dirty="0" smtClean="0">
                <a:solidFill>
                  <a:schemeClr val="accent6"/>
                </a:solidFill>
              </a:rPr>
              <a:t>were going to </a:t>
            </a:r>
            <a:r>
              <a:rPr lang="en-GB" dirty="0" smtClean="0">
                <a:solidFill>
                  <a:srgbClr val="FF0000"/>
                </a:solidFill>
              </a:rPr>
              <a:t>present</a:t>
            </a:r>
            <a:r>
              <a:rPr lang="en-GB" dirty="0" smtClean="0"/>
              <a:t> our study in this </a:t>
            </a:r>
            <a:r>
              <a:rPr lang="en-GB" dirty="0" smtClean="0">
                <a:solidFill>
                  <a:srgbClr val="FF0000"/>
                </a:solidFill>
              </a:rPr>
              <a:t>issue</a:t>
            </a:r>
            <a:r>
              <a:rPr lang="en-GB" dirty="0" smtClean="0"/>
              <a:t> of the journal, but we could not </a:t>
            </a:r>
            <a:r>
              <a:rPr lang="en-GB" dirty="0" smtClean="0">
                <a:solidFill>
                  <a:srgbClr val="FF0000"/>
                </a:solidFill>
              </a:rPr>
              <a:t>complete</a:t>
            </a:r>
            <a:r>
              <a:rPr lang="en-GB" dirty="0" smtClean="0"/>
              <a:t> the experiments </a:t>
            </a:r>
            <a:r>
              <a:rPr lang="en-GB" u="sng" dirty="0" smtClean="0">
                <a:solidFill>
                  <a:srgbClr val="7030A0"/>
                </a:solidFill>
              </a:rPr>
              <a:t>in time </a:t>
            </a:r>
            <a:endParaRPr lang="tr-TR" u="sng" dirty="0" smtClean="0">
              <a:solidFill>
                <a:srgbClr val="7030A0"/>
              </a:solidFill>
            </a:endParaRPr>
          </a:p>
          <a:p>
            <a:endParaRPr lang="tr-TR" u="sng" dirty="0">
              <a:solidFill>
                <a:srgbClr val="7030A0"/>
              </a:solidFill>
            </a:endParaRPr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chemeClr val="accent6"/>
                </a:solidFill>
              </a:rPr>
              <a:t>was going to </a:t>
            </a:r>
            <a:r>
              <a:rPr lang="en-US" dirty="0" smtClean="0"/>
              <a:t>report the last </a:t>
            </a:r>
            <a:r>
              <a:rPr lang="en-US" dirty="0" smtClean="0">
                <a:solidFill>
                  <a:srgbClr val="FF0000"/>
                </a:solidFill>
              </a:rPr>
              <a:t>events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1919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Present</a:t>
            </a:r>
            <a:r>
              <a:rPr lang="tr-TR" dirty="0" smtClean="0"/>
              <a:t> Perfect Tense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tr-TR" dirty="0" smtClean="0"/>
              <a:t>SUBJECT + HAVE / HAS + VERB-3 + COMPLEMENT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426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</a:t>
            </a:r>
            <a:r>
              <a:rPr lang="tr-TR" dirty="0" smtClean="0"/>
              <a:t>XAMPLES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node has </a:t>
            </a:r>
            <a:r>
              <a:rPr lang="en-US" dirty="0">
                <a:solidFill>
                  <a:srgbClr val="FF0000"/>
                </a:solidFill>
              </a:rPr>
              <a:t>receive</a:t>
            </a:r>
            <a:r>
              <a:rPr lang="en-US" dirty="0"/>
              <a:t>d two packet</a:t>
            </a:r>
            <a:r>
              <a:rPr lang="en-US" dirty="0">
                <a:solidFill>
                  <a:schemeClr val="accent6"/>
                </a:solidFill>
              </a:rPr>
              <a:t>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sensor has not </a:t>
            </a:r>
            <a:r>
              <a:rPr lang="en-US" dirty="0">
                <a:solidFill>
                  <a:srgbClr val="FF0000"/>
                </a:solidFill>
              </a:rPr>
              <a:t>give</a:t>
            </a:r>
            <a:r>
              <a:rPr lang="en-US" dirty="0"/>
              <a:t>n any </a:t>
            </a:r>
            <a:r>
              <a:rPr lang="en-US" dirty="0">
                <a:solidFill>
                  <a:srgbClr val="FF0000"/>
                </a:solidFill>
              </a:rPr>
              <a:t>signal</a:t>
            </a:r>
          </a:p>
          <a:p>
            <a:endParaRPr lang="en-US" dirty="0"/>
          </a:p>
          <a:p>
            <a:r>
              <a:rPr lang="en-US" dirty="0"/>
              <a:t>Researchers have </a:t>
            </a:r>
            <a:r>
              <a:rPr lang="en-US" dirty="0">
                <a:solidFill>
                  <a:srgbClr val="FF0000"/>
                </a:solidFill>
              </a:rPr>
              <a:t>experience</a:t>
            </a:r>
            <a:r>
              <a:rPr lang="en-US" dirty="0"/>
              <a:t>d many </a:t>
            </a:r>
            <a:r>
              <a:rPr lang="en-US" dirty="0">
                <a:solidFill>
                  <a:srgbClr val="FF0000"/>
                </a:solidFill>
              </a:rPr>
              <a:t>challenge</a:t>
            </a:r>
            <a:r>
              <a:rPr lang="en-US" dirty="0"/>
              <a:t>s </a:t>
            </a:r>
          </a:p>
          <a:p>
            <a:endParaRPr lang="en-US" dirty="0"/>
          </a:p>
          <a:p>
            <a:r>
              <a:rPr lang="en-US" dirty="0"/>
              <a:t>The signal has </a:t>
            </a:r>
            <a:r>
              <a:rPr lang="en-US" dirty="0">
                <a:solidFill>
                  <a:srgbClr val="FF0000"/>
                </a:solidFill>
              </a:rPr>
              <a:t>trigger</a:t>
            </a:r>
            <a:r>
              <a:rPr lang="en-US" dirty="0"/>
              <a:t>ed </a:t>
            </a:r>
            <a:r>
              <a:rPr lang="en-US" dirty="0">
                <a:solidFill>
                  <a:srgbClr val="FF0000"/>
                </a:solidFill>
              </a:rPr>
              <a:t>the rest of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entire</a:t>
            </a:r>
            <a:r>
              <a:rPr lang="en-US" dirty="0"/>
              <a:t> </a:t>
            </a:r>
            <a:r>
              <a:rPr lang="en-US" dirty="0" smtClean="0"/>
              <a:t>blocks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system has not </a:t>
            </a:r>
            <a:r>
              <a:rPr lang="en-US" dirty="0" smtClean="0">
                <a:solidFill>
                  <a:srgbClr val="FF0000"/>
                </a:solidFill>
              </a:rPr>
              <a:t>give</a:t>
            </a:r>
            <a:r>
              <a:rPr lang="en-US" dirty="0" smtClean="0"/>
              <a:t>n any </a:t>
            </a:r>
            <a:r>
              <a:rPr lang="en-US" dirty="0" smtClean="0">
                <a:solidFill>
                  <a:srgbClr val="FF0000"/>
                </a:solidFill>
              </a:rPr>
              <a:t>trouble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7030A0"/>
                </a:solidFill>
              </a:rPr>
              <a:t>so far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192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Present</a:t>
            </a:r>
            <a:r>
              <a:rPr lang="tr-TR" dirty="0" smtClean="0"/>
              <a:t> Perfect Tense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SUBJECT + HAVE/HAS +BEEN +VERB-</a:t>
            </a:r>
            <a:r>
              <a:rPr lang="tr-TR" dirty="0" err="1" smtClean="0"/>
              <a:t>ing</a:t>
            </a:r>
            <a:r>
              <a:rPr lang="tr-TR" dirty="0" smtClean="0"/>
              <a:t> + COMPLEMENT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2882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r>
              <a:rPr lang="en-US" dirty="0">
                <a:solidFill>
                  <a:srgbClr val="FF0000"/>
                </a:solidFill>
              </a:rPr>
              <a:t>Scientist</a:t>
            </a:r>
            <a:r>
              <a:rPr lang="en-US" dirty="0"/>
              <a:t>s </a:t>
            </a:r>
            <a:r>
              <a:rPr lang="en-US" dirty="0">
                <a:solidFill>
                  <a:srgbClr val="00B050"/>
                </a:solidFill>
              </a:rPr>
              <a:t>have been </a:t>
            </a:r>
            <a:r>
              <a:rPr lang="en-US" dirty="0"/>
              <a:t>us</a:t>
            </a:r>
            <a:r>
              <a:rPr lang="en-US" dirty="0">
                <a:solidFill>
                  <a:srgbClr val="00B050"/>
                </a:solidFill>
              </a:rPr>
              <a:t>ing</a:t>
            </a:r>
            <a:r>
              <a:rPr lang="en-US" dirty="0"/>
              <a:t> this method for </a:t>
            </a:r>
            <a:r>
              <a:rPr lang="en-US" dirty="0">
                <a:solidFill>
                  <a:srgbClr val="FF0000"/>
                </a:solidFill>
              </a:rPr>
              <a:t>approximately</a:t>
            </a:r>
            <a:r>
              <a:rPr lang="en-US" dirty="0"/>
              <a:t> 30 years</a:t>
            </a:r>
          </a:p>
          <a:p>
            <a:endParaRPr lang="en-US" dirty="0"/>
          </a:p>
          <a:p>
            <a:r>
              <a:rPr lang="en-US" dirty="0" err="1"/>
              <a:t>IoT</a:t>
            </a:r>
            <a:r>
              <a:rPr lang="en-US" dirty="0"/>
              <a:t>/CPS modules </a:t>
            </a:r>
            <a:r>
              <a:rPr lang="en-US" dirty="0">
                <a:solidFill>
                  <a:srgbClr val="00B050"/>
                </a:solidFill>
              </a:rPr>
              <a:t>have been </a:t>
            </a:r>
            <a:r>
              <a:rPr lang="en-US" dirty="0">
                <a:solidFill>
                  <a:srgbClr val="FF0000"/>
                </a:solidFill>
              </a:rPr>
              <a:t>becoming</a:t>
            </a:r>
            <a:r>
              <a:rPr lang="en-US" dirty="0"/>
              <a:t> more </a:t>
            </a:r>
            <a:r>
              <a:rPr lang="en-US" dirty="0">
                <a:solidFill>
                  <a:srgbClr val="FF0000"/>
                </a:solidFill>
              </a:rPr>
              <a:t>skilled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day by day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523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Past</a:t>
            </a:r>
            <a:r>
              <a:rPr lang="tr-TR" dirty="0" smtClean="0"/>
              <a:t> Perfect Tense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smtClean="0"/>
              <a:t>SUBJECT + HAD + VERB-3 + COMPLEMENT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936177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  <a:p>
            <a:r>
              <a:rPr lang="en-US" dirty="0"/>
              <a:t>The client had not </a:t>
            </a:r>
            <a:r>
              <a:rPr lang="en-US" dirty="0">
                <a:solidFill>
                  <a:srgbClr val="FF0000"/>
                </a:solidFill>
              </a:rPr>
              <a:t>sent</a:t>
            </a:r>
            <a:r>
              <a:rPr lang="en-US" dirty="0"/>
              <a:t> any message </a:t>
            </a:r>
            <a:r>
              <a:rPr lang="en-US" dirty="0">
                <a:solidFill>
                  <a:srgbClr val="FF0000"/>
                </a:solidFill>
              </a:rPr>
              <a:t>until</a:t>
            </a:r>
            <a:r>
              <a:rPr lang="en-US" dirty="0"/>
              <a:t> it received a </a:t>
            </a:r>
            <a:r>
              <a:rPr lang="en-US" dirty="0">
                <a:solidFill>
                  <a:srgbClr val="FF0000"/>
                </a:solidFill>
              </a:rPr>
              <a:t>response</a:t>
            </a:r>
          </a:p>
          <a:p>
            <a:endParaRPr lang="en-US" dirty="0"/>
          </a:p>
          <a:p>
            <a:r>
              <a:rPr lang="en-US" dirty="0"/>
              <a:t>Researchers had </a:t>
            </a:r>
            <a:r>
              <a:rPr lang="en-US" dirty="0">
                <a:solidFill>
                  <a:srgbClr val="FF0000"/>
                </a:solidFill>
              </a:rPr>
              <a:t>found</a:t>
            </a:r>
            <a:r>
              <a:rPr lang="en-US" dirty="0"/>
              <a:t> this technique after they had performed about 1000 </a:t>
            </a:r>
            <a:r>
              <a:rPr lang="en-US" dirty="0" smtClean="0">
                <a:solidFill>
                  <a:srgbClr val="FF0000"/>
                </a:solidFill>
              </a:rPr>
              <a:t>observations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report</a:t>
            </a:r>
            <a:r>
              <a:rPr lang="tr-TR" dirty="0" smtClean="0"/>
              <a:t> </a:t>
            </a:r>
            <a:r>
              <a:rPr lang="tr-TR" dirty="0" err="1" smtClean="0"/>
              <a:t>said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/>
              <a:t> </a:t>
            </a:r>
            <a:r>
              <a:rPr lang="tr-TR" dirty="0" err="1" smtClean="0"/>
              <a:t>system</a:t>
            </a:r>
            <a:r>
              <a:rPr lang="tr-TR" dirty="0" smtClean="0"/>
              <a:t> </a:t>
            </a:r>
            <a:r>
              <a:rPr lang="tr-TR" dirty="0" err="1" smtClean="0"/>
              <a:t>did</a:t>
            </a:r>
            <a:r>
              <a:rPr lang="tr-TR" dirty="0" smtClean="0"/>
              <a:t> not </a:t>
            </a:r>
            <a:r>
              <a:rPr lang="tr-TR" dirty="0" err="1" smtClean="0">
                <a:solidFill>
                  <a:srgbClr val="FF0000"/>
                </a:solidFill>
              </a:rPr>
              <a:t>give</a:t>
            </a:r>
            <a:r>
              <a:rPr lang="tr-TR" dirty="0" smtClean="0"/>
              <a:t> </a:t>
            </a:r>
            <a:r>
              <a:rPr lang="tr-TR" dirty="0" err="1" smtClean="0"/>
              <a:t>any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response</a:t>
            </a:r>
            <a:endParaRPr lang="tr-T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978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To</a:t>
            </a:r>
            <a:r>
              <a:rPr lang="tr-TR" dirty="0" smtClean="0"/>
              <a:t> Be </a:t>
            </a:r>
            <a:r>
              <a:rPr lang="tr-TR" dirty="0" err="1" smtClean="0"/>
              <a:t>To</a:t>
            </a:r>
            <a:r>
              <a:rPr lang="tr-TR" dirty="0" smtClean="0"/>
              <a:t> (</a:t>
            </a: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Future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review is to finish </a:t>
            </a:r>
            <a:r>
              <a:rPr lang="en-US" dirty="0" smtClean="0">
                <a:solidFill>
                  <a:schemeClr val="accent6"/>
                </a:solidFill>
              </a:rPr>
              <a:t>in an 20 hours</a:t>
            </a:r>
          </a:p>
          <a:p>
            <a:endParaRPr lang="en-US" dirty="0" smtClean="0"/>
          </a:p>
          <a:p>
            <a:r>
              <a:rPr lang="en-US" dirty="0" smtClean="0"/>
              <a:t> There is to be a conference next week</a:t>
            </a:r>
          </a:p>
          <a:p>
            <a:endParaRPr lang="en-US" dirty="0" smtClean="0"/>
          </a:p>
          <a:p>
            <a:r>
              <a:rPr lang="en-US" dirty="0" smtClean="0"/>
              <a:t>The ca</a:t>
            </a:r>
            <a:r>
              <a:rPr lang="tr-TR" dirty="0" smtClean="0"/>
              <a:t>l</a:t>
            </a:r>
            <a:r>
              <a:rPr lang="en-US" dirty="0" smtClean="0"/>
              <a:t>lee program was to halt within a 200 </a:t>
            </a:r>
            <a:r>
              <a:rPr lang="en-US" dirty="0" err="1" smtClean="0"/>
              <a:t>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308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tr-TR" dirty="0" smtClean="0"/>
              <a:t> (</a:t>
            </a:r>
            <a:r>
              <a:rPr lang="en-US" dirty="0" smtClean="0"/>
              <a:t>The Simple Present </a:t>
            </a:r>
            <a:r>
              <a:rPr lang="tr-TR" dirty="0" smtClean="0"/>
              <a:t>T</a:t>
            </a:r>
            <a:r>
              <a:rPr lang="en-US" dirty="0" err="1" smtClean="0"/>
              <a:t>ense</a:t>
            </a:r>
            <a:r>
              <a:rPr lang="tr-TR" dirty="0" smtClean="0"/>
              <a:t>)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system </a:t>
            </a:r>
            <a:r>
              <a:rPr lang="en-US" dirty="0" smtClean="0">
                <a:solidFill>
                  <a:srgbClr val="FF0000"/>
                </a:solidFill>
              </a:rPr>
              <a:t>produces</a:t>
            </a:r>
            <a:r>
              <a:rPr lang="en-US" dirty="0" smtClean="0"/>
              <a:t> a lot of </a:t>
            </a:r>
            <a:r>
              <a:rPr lang="en-US" dirty="0" smtClean="0">
                <a:solidFill>
                  <a:srgbClr val="FF0000"/>
                </a:solidFill>
              </a:rPr>
              <a:t>outputs</a:t>
            </a:r>
          </a:p>
          <a:p>
            <a:endParaRPr lang="en-US" dirty="0" smtClean="0"/>
          </a:p>
          <a:p>
            <a:r>
              <a:rPr lang="en-US" dirty="0" smtClean="0"/>
              <a:t>The modules </a:t>
            </a:r>
            <a:r>
              <a:rPr lang="en-US" dirty="0" smtClean="0">
                <a:solidFill>
                  <a:srgbClr val="FF0000"/>
                </a:solidFill>
              </a:rPr>
              <a:t>keep</a:t>
            </a:r>
            <a:r>
              <a:rPr lang="en-US" dirty="0" smtClean="0"/>
              <a:t> the port </a:t>
            </a:r>
            <a:r>
              <a:rPr lang="en-US" dirty="0" smtClean="0">
                <a:solidFill>
                  <a:srgbClr val="FF0000"/>
                </a:solidFill>
              </a:rPr>
              <a:t>active</a:t>
            </a:r>
            <a:r>
              <a:rPr lang="en-US" dirty="0" smtClean="0"/>
              <a:t> </a:t>
            </a:r>
            <a:r>
              <a:rPr lang="en-US" u="sng" dirty="0" smtClean="0">
                <a:solidFill>
                  <a:srgbClr val="7030A0"/>
                </a:solidFill>
              </a:rPr>
              <a:t>for a long time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This type </a:t>
            </a:r>
            <a:r>
              <a:rPr lang="en-US" dirty="0" smtClean="0"/>
              <a:t>of interrupt </a:t>
            </a:r>
            <a:r>
              <a:rPr lang="en-US" dirty="0" smtClean="0">
                <a:solidFill>
                  <a:srgbClr val="FF0000"/>
                </a:solidFill>
              </a:rPr>
              <a:t>seldom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occurs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These types </a:t>
            </a:r>
            <a:r>
              <a:rPr lang="en-US" dirty="0" smtClean="0"/>
              <a:t>of interrupt</a:t>
            </a:r>
            <a:r>
              <a:rPr lang="en-US" dirty="0" smtClean="0">
                <a:solidFill>
                  <a:schemeClr val="accent6"/>
                </a:solidFill>
              </a:rPr>
              <a:t>s</a:t>
            </a:r>
            <a:r>
              <a:rPr lang="en-US" dirty="0" smtClean="0"/>
              <a:t> seldom occur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Researchers </a:t>
            </a:r>
            <a:r>
              <a:rPr lang="en-US" dirty="0" smtClean="0">
                <a:solidFill>
                  <a:srgbClr val="FF0000"/>
                </a:solidFill>
              </a:rPr>
              <a:t>face</a:t>
            </a:r>
            <a:r>
              <a:rPr lang="en-US" dirty="0" smtClean="0"/>
              <a:t> many </a:t>
            </a:r>
            <a:r>
              <a:rPr lang="en-US" dirty="0" smtClean="0">
                <a:solidFill>
                  <a:srgbClr val="FF0000"/>
                </a:solidFill>
              </a:rPr>
              <a:t>serious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problems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9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tr-TR" dirty="0" smtClean="0"/>
              <a:t> (</a:t>
            </a:r>
            <a:r>
              <a:rPr lang="en-US" dirty="0" smtClean="0"/>
              <a:t>The Simple Present </a:t>
            </a:r>
            <a:r>
              <a:rPr lang="tr-TR" dirty="0" smtClean="0"/>
              <a:t>T</a:t>
            </a:r>
            <a:r>
              <a:rPr lang="en-US" dirty="0" err="1" smtClean="0"/>
              <a:t>ense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dirty="0"/>
              <a:t>This </a:t>
            </a:r>
            <a:r>
              <a:rPr lang="en-US" i="1" dirty="0" smtClean="0">
                <a:solidFill>
                  <a:srgbClr val="FF0000"/>
                </a:solidFill>
              </a:rPr>
              <a:t>result</a:t>
            </a:r>
            <a:r>
              <a:rPr lang="tr-TR" i="1" dirty="0" smtClean="0"/>
              <a:t>s</a:t>
            </a:r>
            <a:r>
              <a:rPr lang="en-US" i="1" dirty="0" smtClean="0">
                <a:solidFill>
                  <a:srgbClr val="FF0000"/>
                </a:solidFill>
              </a:rPr>
              <a:t> in</a:t>
            </a:r>
            <a:r>
              <a:rPr lang="tr-TR" i="1" dirty="0" smtClean="0">
                <a:solidFill>
                  <a:srgbClr val="FF0000"/>
                </a:solidFill>
              </a:rPr>
              <a:t> </a:t>
            </a:r>
            <a:r>
              <a:rPr lang="tr-TR" i="1" dirty="0" smtClean="0"/>
              <a:t>/ </a:t>
            </a:r>
            <a:r>
              <a:rPr lang="tr-TR" i="1" dirty="0" err="1" smtClean="0">
                <a:solidFill>
                  <a:srgbClr val="FF0000"/>
                </a:solidFill>
              </a:rPr>
              <a:t>lead</a:t>
            </a:r>
            <a:r>
              <a:rPr lang="tr-TR" i="1" dirty="0" err="1" smtClean="0"/>
              <a:t>s</a:t>
            </a:r>
            <a:r>
              <a:rPr lang="tr-TR" i="1" dirty="0" smtClean="0">
                <a:solidFill>
                  <a:srgbClr val="FF0000"/>
                </a:solidFill>
              </a:rPr>
              <a:t> </a:t>
            </a:r>
            <a:r>
              <a:rPr lang="tr-TR" i="1" dirty="0" err="1" smtClean="0">
                <a:solidFill>
                  <a:srgbClr val="FF0000"/>
                </a:solidFill>
              </a:rPr>
              <a:t>to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i="1" dirty="0">
                <a:solidFill>
                  <a:srgbClr val="FF0000"/>
                </a:solidFill>
              </a:rPr>
              <a:t>unexpected</a:t>
            </a:r>
            <a:r>
              <a:rPr lang="en-US" i="1" dirty="0"/>
              <a:t> </a:t>
            </a:r>
            <a:r>
              <a:rPr lang="en-US" i="1" dirty="0">
                <a:solidFill>
                  <a:srgbClr val="FF0000"/>
                </a:solidFill>
              </a:rPr>
              <a:t>failure</a:t>
            </a:r>
            <a:r>
              <a:rPr lang="en-US" i="1" dirty="0"/>
              <a:t>s </a:t>
            </a:r>
            <a:endParaRPr lang="tr-TR" i="1" dirty="0" smtClean="0"/>
          </a:p>
          <a:p>
            <a:endParaRPr lang="tr-TR" i="1" dirty="0" smtClean="0"/>
          </a:p>
          <a:p>
            <a:r>
              <a:rPr lang="en-US" i="1" u="sng" dirty="0" smtClean="0">
                <a:solidFill>
                  <a:srgbClr val="7030A0"/>
                </a:solidFill>
              </a:rPr>
              <a:t>To </a:t>
            </a:r>
            <a:r>
              <a:rPr lang="en-US" i="1" u="sng" dirty="0">
                <a:solidFill>
                  <a:srgbClr val="7030A0"/>
                </a:solidFill>
              </a:rPr>
              <a:t>this end</a:t>
            </a:r>
            <a:r>
              <a:rPr lang="en-US" i="1" dirty="0"/>
              <a:t>, energy </a:t>
            </a:r>
            <a:r>
              <a:rPr lang="en-US" i="1" dirty="0">
                <a:solidFill>
                  <a:srgbClr val="FF0000"/>
                </a:solidFill>
              </a:rPr>
              <a:t>consumption</a:t>
            </a:r>
            <a:r>
              <a:rPr lang="en-US" i="1" dirty="0"/>
              <a:t> is the main </a:t>
            </a:r>
            <a:r>
              <a:rPr lang="en-US" i="1" dirty="0">
                <a:solidFill>
                  <a:srgbClr val="FF0000"/>
                </a:solidFill>
              </a:rPr>
              <a:t>concern</a:t>
            </a:r>
            <a:r>
              <a:rPr lang="en-US" i="1" dirty="0"/>
              <a:t> </a:t>
            </a:r>
            <a:r>
              <a:rPr lang="en-US" i="1" u="sng" dirty="0">
                <a:solidFill>
                  <a:srgbClr val="7030A0"/>
                </a:solidFill>
              </a:rPr>
              <a:t>in the development of </a:t>
            </a:r>
            <a:r>
              <a:rPr lang="en-US" i="1" dirty="0"/>
              <a:t>any routing protocol for </a:t>
            </a:r>
            <a:r>
              <a:rPr lang="en-US" i="1" dirty="0" smtClean="0"/>
              <a:t>WSNs</a:t>
            </a:r>
            <a:endParaRPr lang="tr-TR" i="1" dirty="0" smtClean="0"/>
          </a:p>
          <a:p>
            <a:endParaRPr lang="tr-TR" i="1" dirty="0"/>
          </a:p>
          <a:p>
            <a:r>
              <a:rPr lang="en-US" i="1" dirty="0"/>
              <a:t>The main</a:t>
            </a:r>
            <a:r>
              <a:rPr lang="en-US" i="1" dirty="0">
                <a:solidFill>
                  <a:srgbClr val="FF0000"/>
                </a:solidFill>
              </a:rPr>
              <a:t> objective </a:t>
            </a:r>
            <a:r>
              <a:rPr lang="en-US" i="1" dirty="0"/>
              <a:t>of the routing protocols is </a:t>
            </a:r>
            <a:r>
              <a:rPr lang="tr-TR" i="1" dirty="0" err="1" smtClean="0"/>
              <a:t>the</a:t>
            </a:r>
            <a:r>
              <a:rPr lang="tr-TR" i="1" dirty="0" smtClean="0"/>
              <a:t> </a:t>
            </a:r>
            <a:r>
              <a:rPr lang="en-US" i="1" dirty="0" smtClean="0"/>
              <a:t>efficient </a:t>
            </a:r>
            <a:r>
              <a:rPr lang="en-US" i="1" dirty="0">
                <a:solidFill>
                  <a:srgbClr val="FF0000"/>
                </a:solidFill>
              </a:rPr>
              <a:t>delivery</a:t>
            </a:r>
            <a:r>
              <a:rPr lang="en-US" i="1" dirty="0"/>
              <a:t> of information between sensors and the </a:t>
            </a:r>
            <a:r>
              <a:rPr lang="en-US" i="1" dirty="0" smtClean="0"/>
              <a:t>sink</a:t>
            </a:r>
            <a:endParaRPr lang="tr-TR" i="1" dirty="0" smtClean="0"/>
          </a:p>
          <a:p>
            <a:endParaRPr lang="tr-TR" i="1" dirty="0" smtClean="0"/>
          </a:p>
          <a:p>
            <a:r>
              <a:rPr lang="en-US" i="1" dirty="0" smtClean="0"/>
              <a:t>Next</a:t>
            </a:r>
            <a:r>
              <a:rPr lang="en-US" i="1" dirty="0"/>
              <a:t>, we </a:t>
            </a:r>
            <a:r>
              <a:rPr lang="en-US" i="1" dirty="0">
                <a:solidFill>
                  <a:srgbClr val="FF0000"/>
                </a:solidFill>
              </a:rPr>
              <a:t>describe</a:t>
            </a:r>
            <a:r>
              <a:rPr lang="en-US" i="1" dirty="0"/>
              <a:t> these main </a:t>
            </a:r>
            <a:r>
              <a:rPr lang="en-US" i="1" dirty="0" smtClean="0">
                <a:solidFill>
                  <a:srgbClr val="FF0000"/>
                </a:solidFill>
              </a:rPr>
              <a:t>challenges</a:t>
            </a:r>
            <a:endParaRPr lang="tr-TR" i="1" dirty="0" smtClean="0">
              <a:solidFill>
                <a:srgbClr val="FF0000"/>
              </a:solidFill>
            </a:endParaRPr>
          </a:p>
          <a:p>
            <a:endParaRPr lang="tr-TR" i="1" dirty="0"/>
          </a:p>
          <a:p>
            <a:r>
              <a:rPr lang="tr-TR" i="1" dirty="0" err="1" smtClean="0"/>
              <a:t>This</a:t>
            </a:r>
            <a:r>
              <a:rPr lang="tr-TR" i="1" dirty="0" smtClean="0"/>
              <a:t> </a:t>
            </a:r>
            <a:r>
              <a:rPr lang="tr-TR" i="1" dirty="0" err="1" smtClean="0"/>
              <a:t>protocol</a:t>
            </a:r>
            <a:r>
              <a:rPr lang="en-US" i="1" dirty="0" smtClean="0"/>
              <a:t> </a:t>
            </a:r>
            <a:r>
              <a:rPr lang="en-US" i="1" dirty="0">
                <a:solidFill>
                  <a:srgbClr val="FF0000"/>
                </a:solidFill>
              </a:rPr>
              <a:t>consists of </a:t>
            </a:r>
            <a:r>
              <a:rPr lang="en-US" i="1" dirty="0"/>
              <a:t>four </a:t>
            </a:r>
            <a:r>
              <a:rPr lang="en-US" i="1" dirty="0">
                <a:solidFill>
                  <a:srgbClr val="FF0000"/>
                </a:solidFill>
              </a:rPr>
              <a:t>stages</a:t>
            </a:r>
            <a:r>
              <a:rPr lang="en-US" i="1" dirty="0"/>
              <a:t> to </a:t>
            </a:r>
            <a:r>
              <a:rPr lang="en-US" i="1" dirty="0">
                <a:solidFill>
                  <a:srgbClr val="FF0000"/>
                </a:solidFill>
              </a:rPr>
              <a:t>construct</a:t>
            </a:r>
            <a:r>
              <a:rPr lang="en-US" i="1" dirty="0"/>
              <a:t> routes between the sink and the nodes </a:t>
            </a:r>
            <a:endParaRPr lang="tr-TR" i="1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95866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Present</a:t>
            </a:r>
            <a:r>
              <a:rPr lang="tr-TR" dirty="0" smtClean="0"/>
              <a:t> </a:t>
            </a:r>
            <a:r>
              <a:rPr lang="tr-TR" dirty="0" err="1" smtClean="0"/>
              <a:t>Continous</a:t>
            </a:r>
            <a:r>
              <a:rPr lang="tr-TR" dirty="0" smtClean="0"/>
              <a:t> Tense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 smtClean="0"/>
          </a:p>
          <a:p>
            <a:pPr marL="0" indent="0" algn="ctr">
              <a:buNone/>
            </a:pPr>
            <a:r>
              <a:rPr lang="tr-TR" sz="3600" b="1" dirty="0" smtClean="0"/>
              <a:t>SUBJECT + am/is/</a:t>
            </a:r>
            <a:r>
              <a:rPr lang="tr-TR" sz="3600" b="1" dirty="0" err="1" smtClean="0"/>
              <a:t>are</a:t>
            </a:r>
            <a:r>
              <a:rPr lang="tr-TR" sz="3600" b="1" dirty="0" smtClean="0"/>
              <a:t> + </a:t>
            </a:r>
            <a:r>
              <a:rPr lang="tr-TR" sz="3600" b="1" dirty="0" err="1" smtClean="0"/>
              <a:t>VERB+ing</a:t>
            </a:r>
            <a:r>
              <a:rPr lang="tr-TR" sz="3600" b="1" dirty="0" smtClean="0"/>
              <a:t> + COMPLEMENT</a:t>
            </a:r>
            <a:endParaRPr lang="tr-TR" sz="3600" b="1" dirty="0"/>
          </a:p>
        </p:txBody>
      </p:sp>
    </p:spTree>
    <p:extLst>
      <p:ext uri="{BB962C8B-B14F-4D97-AF65-F5344CB8AC3E}">
        <p14:creationId xmlns:p14="http://schemas.microsoft.com/office/powerpoint/2010/main" val="300984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r>
              <a:rPr lang="tr-TR" dirty="0" smtClean="0"/>
              <a:t> (</a:t>
            </a:r>
            <a:r>
              <a:rPr lang="en-US" dirty="0" smtClean="0"/>
              <a:t>The Present </a:t>
            </a:r>
            <a:r>
              <a:rPr lang="tr-TR" dirty="0" smtClean="0"/>
              <a:t> </a:t>
            </a:r>
            <a:r>
              <a:rPr lang="tr-TR" dirty="0" err="1" smtClean="0"/>
              <a:t>Continous</a:t>
            </a:r>
            <a:r>
              <a:rPr lang="tr-TR" dirty="0" smtClean="0"/>
              <a:t> T</a:t>
            </a:r>
            <a:r>
              <a:rPr lang="en-US" dirty="0" err="1" smtClean="0"/>
              <a:t>ense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 smtClean="0">
                <a:solidFill>
                  <a:srgbClr val="7030A0"/>
                </a:solidFill>
              </a:rPr>
              <a:t>None of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equipment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FF0000"/>
                </a:solidFill>
              </a:rPr>
              <a:t>facility</a:t>
            </a:r>
            <a:r>
              <a:rPr lang="en-US" dirty="0" smtClean="0"/>
              <a:t> is running </a:t>
            </a:r>
            <a:r>
              <a:rPr lang="en-US" dirty="0" smtClean="0">
                <a:solidFill>
                  <a:srgbClr val="FF0000"/>
                </a:solidFill>
              </a:rPr>
              <a:t>properly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Clients are always </a:t>
            </a:r>
            <a:r>
              <a:rPr lang="en-US" dirty="0" smtClean="0">
                <a:solidFill>
                  <a:srgbClr val="FF0000"/>
                </a:solidFill>
              </a:rPr>
              <a:t>complain</a:t>
            </a:r>
            <a:r>
              <a:rPr lang="en-US" dirty="0" smtClean="0"/>
              <a:t>ing </a:t>
            </a:r>
            <a:r>
              <a:rPr lang="en-US" dirty="0" smtClean="0">
                <a:solidFill>
                  <a:srgbClr val="FF0000"/>
                </a:solidFill>
              </a:rPr>
              <a:t>about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delay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server is not </a:t>
            </a:r>
            <a:r>
              <a:rPr lang="en-US" dirty="0" smtClean="0">
                <a:solidFill>
                  <a:srgbClr val="FF0000"/>
                </a:solidFill>
              </a:rPr>
              <a:t>constantly</a:t>
            </a:r>
            <a:r>
              <a:rPr lang="en-US" dirty="0" smtClean="0"/>
              <a:t> reporting/logging the </a:t>
            </a:r>
            <a:r>
              <a:rPr lang="en-US" dirty="0" smtClean="0">
                <a:solidFill>
                  <a:srgbClr val="FF0000"/>
                </a:solidFill>
              </a:rPr>
              <a:t>erroneous</a:t>
            </a:r>
            <a:r>
              <a:rPr lang="en-US" dirty="0" smtClean="0"/>
              <a:t> / </a:t>
            </a:r>
            <a:r>
              <a:rPr lang="en-US" dirty="0" smtClean="0">
                <a:solidFill>
                  <a:srgbClr val="FF0000"/>
                </a:solidFill>
              </a:rPr>
              <a:t>faulty</a:t>
            </a:r>
            <a:r>
              <a:rPr lang="en-US" dirty="0" smtClean="0"/>
              <a:t> input 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093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/>
              <a:t>S</a:t>
            </a:r>
            <a:r>
              <a:rPr lang="tr-TR" dirty="0" smtClean="0"/>
              <a:t>imple </a:t>
            </a:r>
            <a:r>
              <a:rPr lang="tr-TR" dirty="0" err="1" smtClean="0"/>
              <a:t>Past</a:t>
            </a:r>
            <a:r>
              <a:rPr lang="tr-TR" dirty="0" smtClean="0"/>
              <a:t> Tense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b="1" dirty="0" smtClean="0"/>
              <a:t>SUBJECT + VERB2 + COMPLEMENT</a:t>
            </a:r>
            <a:endParaRPr lang="tr-TR" b="1" dirty="0"/>
          </a:p>
        </p:txBody>
      </p:sp>
    </p:spTree>
    <p:extLst>
      <p:ext uri="{BB962C8B-B14F-4D97-AF65-F5344CB8AC3E}">
        <p14:creationId xmlns:p14="http://schemas.microsoft.com/office/powerpoint/2010/main" val="228891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Examples</a:t>
            </a:r>
            <a:r>
              <a:rPr lang="tr-TR" dirty="0" smtClean="0"/>
              <a:t> (</a:t>
            </a:r>
            <a:r>
              <a:rPr lang="tr-TR" dirty="0" err="1" smtClean="0"/>
              <a:t>The</a:t>
            </a:r>
            <a:r>
              <a:rPr lang="tr-TR" dirty="0" smtClean="0"/>
              <a:t> Simple </a:t>
            </a:r>
            <a:r>
              <a:rPr lang="tr-TR" dirty="0" err="1" smtClean="0"/>
              <a:t>Past</a:t>
            </a:r>
            <a:r>
              <a:rPr lang="tr-TR" dirty="0" smtClean="0"/>
              <a:t> Tense)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 smtClean="0"/>
              <a:t>The method </a:t>
            </a:r>
            <a:r>
              <a:rPr lang="en-US" i="1" dirty="0" smtClean="0">
                <a:solidFill>
                  <a:srgbClr val="FF0000"/>
                </a:solidFill>
              </a:rPr>
              <a:t>decrease</a:t>
            </a:r>
            <a:r>
              <a:rPr lang="en-US" i="1" dirty="0" smtClean="0"/>
              <a:t>d the energy consumption and </a:t>
            </a:r>
            <a:r>
              <a:rPr lang="en-US" i="1" dirty="0" smtClean="0">
                <a:solidFill>
                  <a:srgbClr val="FF0000"/>
                </a:solidFill>
              </a:rPr>
              <a:t>overhead</a:t>
            </a:r>
            <a:r>
              <a:rPr lang="en-US" i="1" dirty="0" smtClean="0"/>
              <a:t> </a:t>
            </a:r>
            <a:r>
              <a:rPr lang="en-US" i="1" u="sng" dirty="0" smtClean="0">
                <a:solidFill>
                  <a:srgbClr val="7030A0"/>
                </a:solidFill>
              </a:rPr>
              <a:t>caused by </a:t>
            </a:r>
            <a:r>
              <a:rPr lang="en-US" i="1" dirty="0" smtClean="0">
                <a:solidFill>
                  <a:srgbClr val="FF0000"/>
                </a:solidFill>
              </a:rPr>
              <a:t>multiple</a:t>
            </a:r>
            <a:r>
              <a:rPr lang="en-US" i="1" dirty="0" smtClean="0"/>
              <a:t> </a:t>
            </a:r>
            <a:r>
              <a:rPr lang="en-US" i="1" dirty="0" smtClean="0">
                <a:solidFill>
                  <a:srgbClr val="FF0000"/>
                </a:solidFill>
              </a:rPr>
              <a:t>neighbor</a:t>
            </a:r>
            <a:r>
              <a:rPr lang="en-US" i="1" dirty="0" smtClean="0"/>
              <a:t> nodes</a:t>
            </a:r>
          </a:p>
          <a:p>
            <a:endParaRPr lang="en-US" i="1" dirty="0" smtClean="0"/>
          </a:p>
          <a:p>
            <a:r>
              <a:rPr lang="en-US" i="1" dirty="0" smtClean="0"/>
              <a:t>The system </a:t>
            </a:r>
            <a:r>
              <a:rPr lang="en-US" i="1" dirty="0" smtClean="0">
                <a:solidFill>
                  <a:srgbClr val="FF0000"/>
                </a:solidFill>
              </a:rPr>
              <a:t>deliver</a:t>
            </a:r>
            <a:r>
              <a:rPr lang="en-US" i="1" dirty="0" smtClean="0"/>
              <a:t>ed all packets </a:t>
            </a:r>
            <a:r>
              <a:rPr lang="en-US" i="1" dirty="0" smtClean="0">
                <a:solidFill>
                  <a:srgbClr val="FF0000"/>
                </a:solidFill>
              </a:rPr>
              <a:t>within</a:t>
            </a:r>
            <a:r>
              <a:rPr lang="en-US" i="1" dirty="0" smtClean="0"/>
              <a:t> 200ms</a:t>
            </a:r>
          </a:p>
          <a:p>
            <a:endParaRPr lang="en-US" i="1" dirty="0" smtClean="0"/>
          </a:p>
          <a:p>
            <a:r>
              <a:rPr lang="en-US" i="1" dirty="0" smtClean="0"/>
              <a:t>The authors </a:t>
            </a:r>
            <a:r>
              <a:rPr lang="en-US" i="1" dirty="0" smtClean="0">
                <a:solidFill>
                  <a:srgbClr val="FF0000"/>
                </a:solidFill>
              </a:rPr>
              <a:t>perform</a:t>
            </a:r>
            <a:r>
              <a:rPr lang="en-US" i="1" dirty="0" smtClean="0"/>
              <a:t>ed </a:t>
            </a:r>
            <a:r>
              <a:rPr lang="tr-TR" i="1" dirty="0" err="1" smtClean="0"/>
              <a:t>several</a:t>
            </a:r>
            <a:r>
              <a:rPr lang="en-US" i="1" dirty="0" smtClean="0"/>
              <a:t> experiments </a:t>
            </a:r>
            <a:r>
              <a:rPr lang="en-US" i="1" dirty="0" smtClean="0">
                <a:solidFill>
                  <a:srgbClr val="FF0000"/>
                </a:solidFill>
              </a:rPr>
              <a:t>consecutively</a:t>
            </a:r>
          </a:p>
          <a:p>
            <a:endParaRPr lang="en-US" i="1" dirty="0" smtClean="0"/>
          </a:p>
          <a:p>
            <a:r>
              <a:rPr lang="en-US" i="1" dirty="0" smtClean="0"/>
              <a:t>We </a:t>
            </a:r>
            <a:r>
              <a:rPr lang="en-US" i="1" dirty="0" smtClean="0">
                <a:solidFill>
                  <a:srgbClr val="FF0000"/>
                </a:solidFill>
              </a:rPr>
              <a:t>decide</a:t>
            </a:r>
            <a:r>
              <a:rPr lang="en-US" i="1" dirty="0" smtClean="0"/>
              <a:t>d not to use a secondary </a:t>
            </a:r>
            <a:r>
              <a:rPr lang="en-US" i="1" dirty="0" smtClean="0">
                <a:solidFill>
                  <a:srgbClr val="FF0000"/>
                </a:solidFill>
              </a:rPr>
              <a:t>criteria</a:t>
            </a:r>
          </a:p>
          <a:p>
            <a:endParaRPr lang="en-US" i="1" dirty="0" smtClean="0"/>
          </a:p>
          <a:p>
            <a:r>
              <a:rPr lang="en-US" i="1" dirty="0" smtClean="0"/>
              <a:t>The </a:t>
            </a:r>
            <a:r>
              <a:rPr lang="en-US" i="1" dirty="0" smtClean="0">
                <a:solidFill>
                  <a:srgbClr val="FF0000"/>
                </a:solidFill>
              </a:rPr>
              <a:t>component</a:t>
            </a:r>
            <a:r>
              <a:rPr lang="en-US" i="1" dirty="0" smtClean="0"/>
              <a:t> did not finish  the procedure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38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Past</a:t>
            </a:r>
            <a:r>
              <a:rPr lang="tr-TR" dirty="0"/>
              <a:t> </a:t>
            </a:r>
            <a:r>
              <a:rPr lang="tr-TR" dirty="0" err="1" smtClean="0"/>
              <a:t>Continous</a:t>
            </a:r>
            <a:r>
              <a:rPr lang="tr-TR" dirty="0" smtClean="0"/>
              <a:t> Tense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pPr marL="0" indent="0" algn="ctr">
              <a:buNone/>
            </a:pPr>
            <a:r>
              <a:rPr lang="tr-TR" dirty="0" smtClean="0"/>
              <a:t>SUBJECT + </a:t>
            </a:r>
            <a:r>
              <a:rPr lang="tr-TR" dirty="0" err="1" smtClean="0"/>
              <a:t>was</a:t>
            </a:r>
            <a:r>
              <a:rPr lang="tr-TR" dirty="0" smtClean="0"/>
              <a:t>/</a:t>
            </a:r>
            <a:r>
              <a:rPr lang="tr-TR" dirty="0" err="1" smtClean="0"/>
              <a:t>were</a:t>
            </a:r>
            <a:r>
              <a:rPr lang="tr-TR" dirty="0" smtClean="0"/>
              <a:t> + </a:t>
            </a:r>
            <a:r>
              <a:rPr lang="tr-TR" dirty="0" err="1" smtClean="0"/>
              <a:t>VERB+ing</a:t>
            </a:r>
            <a:r>
              <a:rPr lang="tr-TR" dirty="0" smtClean="0"/>
              <a:t> + COMPLEMENT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75762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770</Words>
  <Application>Microsoft Office PowerPoint</Application>
  <PresentationFormat>Geniş ekran</PresentationFormat>
  <Paragraphs>186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Teması</vt:lpstr>
      <vt:lpstr>A Summary of Tenses</vt:lpstr>
      <vt:lpstr>The Simple Present Tense</vt:lpstr>
      <vt:lpstr>Examples (The Simple Present Tense)</vt:lpstr>
      <vt:lpstr>Examples (The Simple Present Tense)</vt:lpstr>
      <vt:lpstr>The Present Continous Tense</vt:lpstr>
      <vt:lpstr>Examples (The Present  Continous Tense)</vt:lpstr>
      <vt:lpstr>The Simple Past Tense</vt:lpstr>
      <vt:lpstr>Examples (The Simple Past Tense)</vt:lpstr>
      <vt:lpstr>The Past Continous Tense</vt:lpstr>
      <vt:lpstr>EXAMPLES</vt:lpstr>
      <vt:lpstr>The Simple Future Tense</vt:lpstr>
      <vt:lpstr>Examples</vt:lpstr>
      <vt:lpstr>The Future Continous Tense</vt:lpstr>
      <vt:lpstr>Examples</vt:lpstr>
      <vt:lpstr>The Future Perfect Tense</vt:lpstr>
      <vt:lpstr>PowerPoint Sunusu</vt:lpstr>
      <vt:lpstr>The Future Perfect Continous Tense</vt:lpstr>
      <vt:lpstr>Examples</vt:lpstr>
      <vt:lpstr>Future and Past Tense ( The «be going to» form)</vt:lpstr>
      <vt:lpstr>Future and Past Tense ( The «be going to» form)</vt:lpstr>
      <vt:lpstr>The Present Perfect Tense</vt:lpstr>
      <vt:lpstr>EXAMPLES</vt:lpstr>
      <vt:lpstr>The Present Perfect Tense</vt:lpstr>
      <vt:lpstr>Examples</vt:lpstr>
      <vt:lpstr>The Past Perfect Tense</vt:lpstr>
      <vt:lpstr>Examples</vt:lpstr>
      <vt:lpstr>To Be To (for Future)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Tenses</dc:title>
  <dc:creator>Gng23</dc:creator>
  <cp:lastModifiedBy>Gng23</cp:lastModifiedBy>
  <cp:revision>42</cp:revision>
  <dcterms:created xsi:type="dcterms:W3CDTF">2019-06-14T10:37:06Z</dcterms:created>
  <dcterms:modified xsi:type="dcterms:W3CDTF">2019-07-11T08:10:11Z</dcterms:modified>
</cp:coreProperties>
</file>