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7AB651D5-CC42-445D-9B6B-4531C8BDAC5A}" type="datetimeFigureOut">
              <a:rPr lang="tr-TR" smtClean="0"/>
              <a:t>18.07.2019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0D31EBC-66F0-430F-8369-0A3F62F0A1FC}" type="slidenum">
              <a:rPr lang="tr-TR" smtClean="0"/>
              <a:t>‹#›</a:t>
            </a:fld>
            <a:endParaRPr lang="tr-TR"/>
          </a:p>
        </p:txBody>
      </p:sp>
    </p:spTree>
    <p:extLst>
      <p:ext uri="{BB962C8B-B14F-4D97-AF65-F5344CB8AC3E}">
        <p14:creationId xmlns:p14="http://schemas.microsoft.com/office/powerpoint/2010/main" val="2102614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7AB651D5-CC42-445D-9B6B-4531C8BDAC5A}" type="datetimeFigureOut">
              <a:rPr lang="tr-TR" smtClean="0"/>
              <a:t>18.07.2019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0D31EBC-66F0-430F-8369-0A3F62F0A1FC}" type="slidenum">
              <a:rPr lang="tr-TR" smtClean="0"/>
              <a:t>‹#›</a:t>
            </a:fld>
            <a:endParaRPr lang="tr-TR"/>
          </a:p>
        </p:txBody>
      </p:sp>
    </p:spTree>
    <p:extLst>
      <p:ext uri="{BB962C8B-B14F-4D97-AF65-F5344CB8AC3E}">
        <p14:creationId xmlns:p14="http://schemas.microsoft.com/office/powerpoint/2010/main" val="123377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7AB651D5-CC42-445D-9B6B-4531C8BDAC5A}" type="datetimeFigureOut">
              <a:rPr lang="tr-TR" smtClean="0"/>
              <a:t>18.07.2019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0D31EBC-66F0-430F-8369-0A3F62F0A1FC}" type="slidenum">
              <a:rPr lang="tr-TR" smtClean="0"/>
              <a:t>‹#›</a:t>
            </a:fld>
            <a:endParaRPr lang="tr-TR"/>
          </a:p>
        </p:txBody>
      </p:sp>
    </p:spTree>
    <p:extLst>
      <p:ext uri="{BB962C8B-B14F-4D97-AF65-F5344CB8AC3E}">
        <p14:creationId xmlns:p14="http://schemas.microsoft.com/office/powerpoint/2010/main" val="3444844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7AB651D5-CC42-445D-9B6B-4531C8BDAC5A}" type="datetimeFigureOut">
              <a:rPr lang="tr-TR" smtClean="0"/>
              <a:t>18.07.2019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0D31EBC-66F0-430F-8369-0A3F62F0A1FC}" type="slidenum">
              <a:rPr lang="tr-TR" smtClean="0"/>
              <a:t>‹#›</a:t>
            </a:fld>
            <a:endParaRPr lang="tr-TR"/>
          </a:p>
        </p:txBody>
      </p:sp>
    </p:spTree>
    <p:extLst>
      <p:ext uri="{BB962C8B-B14F-4D97-AF65-F5344CB8AC3E}">
        <p14:creationId xmlns:p14="http://schemas.microsoft.com/office/powerpoint/2010/main" val="398762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7AB651D5-CC42-445D-9B6B-4531C8BDAC5A}" type="datetimeFigureOut">
              <a:rPr lang="tr-TR" smtClean="0"/>
              <a:t>18.07.2019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0D31EBC-66F0-430F-8369-0A3F62F0A1FC}" type="slidenum">
              <a:rPr lang="tr-TR" smtClean="0"/>
              <a:t>‹#›</a:t>
            </a:fld>
            <a:endParaRPr lang="tr-TR"/>
          </a:p>
        </p:txBody>
      </p:sp>
    </p:spTree>
    <p:extLst>
      <p:ext uri="{BB962C8B-B14F-4D97-AF65-F5344CB8AC3E}">
        <p14:creationId xmlns:p14="http://schemas.microsoft.com/office/powerpoint/2010/main" val="315997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7AB651D5-CC42-445D-9B6B-4531C8BDAC5A}" type="datetimeFigureOut">
              <a:rPr lang="tr-TR" smtClean="0"/>
              <a:t>18.07.2019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50D31EBC-66F0-430F-8369-0A3F62F0A1FC}" type="slidenum">
              <a:rPr lang="tr-TR" smtClean="0"/>
              <a:t>‹#›</a:t>
            </a:fld>
            <a:endParaRPr lang="tr-TR"/>
          </a:p>
        </p:txBody>
      </p:sp>
    </p:spTree>
    <p:extLst>
      <p:ext uri="{BB962C8B-B14F-4D97-AF65-F5344CB8AC3E}">
        <p14:creationId xmlns:p14="http://schemas.microsoft.com/office/powerpoint/2010/main" val="814696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7AB651D5-CC42-445D-9B6B-4531C8BDAC5A}" type="datetimeFigureOut">
              <a:rPr lang="tr-TR" smtClean="0"/>
              <a:t>18.07.2019</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50D31EBC-66F0-430F-8369-0A3F62F0A1FC}" type="slidenum">
              <a:rPr lang="tr-TR" smtClean="0"/>
              <a:t>‹#›</a:t>
            </a:fld>
            <a:endParaRPr lang="tr-TR"/>
          </a:p>
        </p:txBody>
      </p:sp>
    </p:spTree>
    <p:extLst>
      <p:ext uri="{BB962C8B-B14F-4D97-AF65-F5344CB8AC3E}">
        <p14:creationId xmlns:p14="http://schemas.microsoft.com/office/powerpoint/2010/main" val="3748682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7AB651D5-CC42-445D-9B6B-4531C8BDAC5A}" type="datetimeFigureOut">
              <a:rPr lang="tr-TR" smtClean="0"/>
              <a:t>18.07.2019</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50D31EBC-66F0-430F-8369-0A3F62F0A1FC}" type="slidenum">
              <a:rPr lang="tr-TR" smtClean="0"/>
              <a:t>‹#›</a:t>
            </a:fld>
            <a:endParaRPr lang="tr-TR"/>
          </a:p>
        </p:txBody>
      </p:sp>
    </p:spTree>
    <p:extLst>
      <p:ext uri="{BB962C8B-B14F-4D97-AF65-F5344CB8AC3E}">
        <p14:creationId xmlns:p14="http://schemas.microsoft.com/office/powerpoint/2010/main" val="2641260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7AB651D5-CC42-445D-9B6B-4531C8BDAC5A}" type="datetimeFigureOut">
              <a:rPr lang="tr-TR" smtClean="0"/>
              <a:t>18.07.2019</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50D31EBC-66F0-430F-8369-0A3F62F0A1FC}" type="slidenum">
              <a:rPr lang="tr-TR" smtClean="0"/>
              <a:t>‹#›</a:t>
            </a:fld>
            <a:endParaRPr lang="tr-TR"/>
          </a:p>
        </p:txBody>
      </p:sp>
    </p:spTree>
    <p:extLst>
      <p:ext uri="{BB962C8B-B14F-4D97-AF65-F5344CB8AC3E}">
        <p14:creationId xmlns:p14="http://schemas.microsoft.com/office/powerpoint/2010/main" val="449738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7AB651D5-CC42-445D-9B6B-4531C8BDAC5A}" type="datetimeFigureOut">
              <a:rPr lang="tr-TR" smtClean="0"/>
              <a:t>18.07.2019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50D31EBC-66F0-430F-8369-0A3F62F0A1FC}" type="slidenum">
              <a:rPr lang="tr-TR" smtClean="0"/>
              <a:t>‹#›</a:t>
            </a:fld>
            <a:endParaRPr lang="tr-TR"/>
          </a:p>
        </p:txBody>
      </p:sp>
    </p:spTree>
    <p:extLst>
      <p:ext uri="{BB962C8B-B14F-4D97-AF65-F5344CB8AC3E}">
        <p14:creationId xmlns:p14="http://schemas.microsoft.com/office/powerpoint/2010/main" val="4137931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7AB651D5-CC42-445D-9B6B-4531C8BDAC5A}" type="datetimeFigureOut">
              <a:rPr lang="tr-TR" smtClean="0"/>
              <a:t>18.07.2019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50D31EBC-66F0-430F-8369-0A3F62F0A1FC}" type="slidenum">
              <a:rPr lang="tr-TR" smtClean="0"/>
              <a:t>‹#›</a:t>
            </a:fld>
            <a:endParaRPr lang="tr-TR"/>
          </a:p>
        </p:txBody>
      </p:sp>
    </p:spTree>
    <p:extLst>
      <p:ext uri="{BB962C8B-B14F-4D97-AF65-F5344CB8AC3E}">
        <p14:creationId xmlns:p14="http://schemas.microsoft.com/office/powerpoint/2010/main" val="607912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B651D5-CC42-445D-9B6B-4531C8BDAC5A}" type="datetimeFigureOut">
              <a:rPr lang="tr-TR" smtClean="0"/>
              <a:t>18.07.2019</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D31EBC-66F0-430F-8369-0A3F62F0A1FC}" type="slidenum">
              <a:rPr lang="tr-TR" smtClean="0"/>
              <a:t>‹#›</a:t>
            </a:fld>
            <a:endParaRPr lang="tr-TR"/>
          </a:p>
        </p:txBody>
      </p:sp>
    </p:spTree>
    <p:extLst>
      <p:ext uri="{BB962C8B-B14F-4D97-AF65-F5344CB8AC3E}">
        <p14:creationId xmlns:p14="http://schemas.microsoft.com/office/powerpoint/2010/main" val="2411633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en-US" dirty="0" smtClean="0"/>
              <a:t>Lesson</a:t>
            </a:r>
            <a:r>
              <a:rPr lang="tr-TR" dirty="0" smtClean="0"/>
              <a:t> 5</a:t>
            </a:r>
            <a:endParaRPr lang="tr-TR" dirty="0"/>
          </a:p>
        </p:txBody>
      </p:sp>
      <p:sp>
        <p:nvSpPr>
          <p:cNvPr id="3" name="Alt Başlık 2"/>
          <p:cNvSpPr>
            <a:spLocks noGrp="1"/>
          </p:cNvSpPr>
          <p:nvPr>
            <p:ph type="subTitle" idx="1"/>
          </p:nvPr>
        </p:nvSpPr>
        <p:spPr/>
        <p:txBody>
          <a:bodyPr/>
          <a:lstStyle/>
          <a:p>
            <a:r>
              <a:rPr lang="en-US" dirty="0" smtClean="0"/>
              <a:t>Optimization</a:t>
            </a:r>
            <a:endParaRPr lang="en-US" dirty="0"/>
          </a:p>
        </p:txBody>
      </p:sp>
    </p:spTree>
    <p:extLst>
      <p:ext uri="{BB962C8B-B14F-4D97-AF65-F5344CB8AC3E}">
        <p14:creationId xmlns:p14="http://schemas.microsoft.com/office/powerpoint/2010/main" val="1020847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lnSpcReduction="10000"/>
          </a:bodyPr>
          <a:lstStyle/>
          <a:p>
            <a:r>
              <a:rPr lang="en-US" dirty="0" smtClean="0"/>
              <a:t>The methods </a:t>
            </a:r>
            <a:r>
              <a:rPr lang="en-US" dirty="0" smtClean="0">
                <a:solidFill>
                  <a:srgbClr val="FF0000"/>
                </a:solidFill>
              </a:rPr>
              <a:t>require</a:t>
            </a:r>
            <a:r>
              <a:rPr lang="en-US" dirty="0" smtClean="0"/>
              <a:t> an </a:t>
            </a:r>
            <a:r>
              <a:rPr lang="en-US" dirty="0" smtClean="0">
                <a:solidFill>
                  <a:srgbClr val="FF0000"/>
                </a:solidFill>
              </a:rPr>
              <a:t>initial</a:t>
            </a:r>
            <a:r>
              <a:rPr lang="en-US" dirty="0" smtClean="0"/>
              <a:t> </a:t>
            </a:r>
            <a:r>
              <a:rPr lang="en-US" dirty="0" smtClean="0">
                <a:solidFill>
                  <a:srgbClr val="FF0000"/>
                </a:solidFill>
              </a:rPr>
              <a:t>guess</a:t>
            </a:r>
            <a:r>
              <a:rPr lang="en-US" dirty="0" smtClean="0"/>
              <a:t> for the optimization variable. </a:t>
            </a:r>
            <a:endParaRPr lang="tr-TR" dirty="0" smtClean="0"/>
          </a:p>
          <a:p>
            <a:endParaRPr lang="tr-TR" dirty="0"/>
          </a:p>
          <a:p>
            <a:r>
              <a:rPr lang="en-US" dirty="0" smtClean="0"/>
              <a:t>This initial guess or start</a:t>
            </a:r>
            <a:r>
              <a:rPr lang="en-US" dirty="0" smtClean="0">
                <a:solidFill>
                  <a:srgbClr val="00B050"/>
                </a:solidFill>
              </a:rPr>
              <a:t>ing</a:t>
            </a:r>
            <a:r>
              <a:rPr lang="en-US" dirty="0" smtClean="0"/>
              <a:t> point is critical, and can </a:t>
            </a:r>
            <a:r>
              <a:rPr lang="en-US" dirty="0" smtClean="0">
                <a:solidFill>
                  <a:srgbClr val="FF0000"/>
                </a:solidFill>
              </a:rPr>
              <a:t>greatly</a:t>
            </a:r>
            <a:r>
              <a:rPr lang="en-US" dirty="0" smtClean="0"/>
              <a:t> </a:t>
            </a:r>
            <a:r>
              <a:rPr lang="en-US" dirty="0" smtClean="0">
                <a:solidFill>
                  <a:srgbClr val="FF0000"/>
                </a:solidFill>
              </a:rPr>
              <a:t>affect</a:t>
            </a:r>
            <a:r>
              <a:rPr lang="en-US" dirty="0" smtClean="0"/>
              <a:t> the </a:t>
            </a:r>
            <a:r>
              <a:rPr lang="en-US" dirty="0" smtClean="0">
                <a:solidFill>
                  <a:srgbClr val="FF0000"/>
                </a:solidFill>
              </a:rPr>
              <a:t>objective</a:t>
            </a:r>
            <a:r>
              <a:rPr lang="en-US" dirty="0" smtClean="0"/>
              <a:t> value of the local solution obtain</a:t>
            </a:r>
            <a:r>
              <a:rPr lang="en-US" dirty="0" smtClean="0">
                <a:solidFill>
                  <a:srgbClr val="00B050"/>
                </a:solidFill>
              </a:rPr>
              <a:t>ed. </a:t>
            </a:r>
            <a:endParaRPr lang="tr-TR" dirty="0" smtClean="0">
              <a:solidFill>
                <a:srgbClr val="00B050"/>
              </a:solidFill>
            </a:endParaRPr>
          </a:p>
          <a:p>
            <a:endParaRPr lang="tr-TR" dirty="0"/>
          </a:p>
          <a:p>
            <a:r>
              <a:rPr lang="en-US" dirty="0" smtClean="0"/>
              <a:t>Little information is provid</a:t>
            </a:r>
            <a:r>
              <a:rPr lang="en-US" dirty="0" smtClean="0">
                <a:solidFill>
                  <a:srgbClr val="00B050"/>
                </a:solidFill>
              </a:rPr>
              <a:t>ed </a:t>
            </a:r>
            <a:r>
              <a:rPr lang="en-US" dirty="0" smtClean="0"/>
              <a:t>about </a:t>
            </a:r>
            <a:r>
              <a:rPr lang="en-US" dirty="0" smtClean="0">
                <a:solidFill>
                  <a:srgbClr val="00B050"/>
                </a:solidFill>
              </a:rPr>
              <a:t>how far </a:t>
            </a:r>
            <a:r>
              <a:rPr lang="en-US" dirty="0" smtClean="0"/>
              <a:t>from (globally) optimal the local solution is. </a:t>
            </a:r>
            <a:endParaRPr lang="tr-TR" dirty="0" smtClean="0"/>
          </a:p>
          <a:p>
            <a:endParaRPr lang="tr-TR" dirty="0"/>
          </a:p>
          <a:p>
            <a:r>
              <a:rPr lang="en-US" dirty="0" smtClean="0"/>
              <a:t>Local optimization methods are often </a:t>
            </a:r>
            <a:r>
              <a:rPr lang="en-US" dirty="0" smtClean="0">
                <a:solidFill>
                  <a:srgbClr val="FF0000"/>
                </a:solidFill>
              </a:rPr>
              <a:t>sensitive</a:t>
            </a:r>
            <a:r>
              <a:rPr lang="en-US" dirty="0" smtClean="0"/>
              <a:t> to algorithm parameter values, </a:t>
            </a:r>
            <a:r>
              <a:rPr lang="en-US" dirty="0" smtClean="0">
                <a:solidFill>
                  <a:srgbClr val="00B050"/>
                </a:solidFill>
              </a:rPr>
              <a:t>which</a:t>
            </a:r>
            <a:r>
              <a:rPr lang="en-US" dirty="0" smtClean="0"/>
              <a:t> may need to be </a:t>
            </a:r>
            <a:r>
              <a:rPr lang="en-US" dirty="0" smtClean="0">
                <a:solidFill>
                  <a:srgbClr val="FF0000"/>
                </a:solidFill>
              </a:rPr>
              <a:t>adjust</a:t>
            </a:r>
            <a:r>
              <a:rPr lang="en-US" dirty="0" smtClean="0"/>
              <a:t>ed for a particular problem, or family of problems.</a:t>
            </a:r>
            <a:endParaRPr lang="tr-TR" dirty="0" smtClean="0"/>
          </a:p>
          <a:p>
            <a:endParaRPr lang="tr-TR" dirty="0"/>
          </a:p>
        </p:txBody>
      </p:sp>
    </p:spTree>
    <p:extLst>
      <p:ext uri="{BB962C8B-B14F-4D97-AF65-F5344CB8AC3E}">
        <p14:creationId xmlns:p14="http://schemas.microsoft.com/office/powerpoint/2010/main" val="1605835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572655"/>
            <a:ext cx="10515600" cy="5604308"/>
          </a:xfrm>
        </p:spPr>
        <p:txBody>
          <a:bodyPr>
            <a:normAutofit fontScale="85000" lnSpcReduction="20000"/>
          </a:bodyPr>
          <a:lstStyle/>
          <a:p>
            <a:pPr marL="0" indent="0" algn="just">
              <a:buNone/>
            </a:pPr>
            <a:r>
              <a:rPr lang="en-US" dirty="0" smtClean="0"/>
              <a:t>There is no simple analytical formula for the solution of a linear program (as there is for a least-squares problem), but there are a variety of very effective methods for solving them, including </a:t>
            </a:r>
            <a:r>
              <a:rPr lang="en-US" dirty="0" err="1" smtClean="0"/>
              <a:t>Dantzig’s</a:t>
            </a:r>
            <a:r>
              <a:rPr lang="en-US" dirty="0" smtClean="0"/>
              <a:t> simplex method, and the more recent </a:t>
            </a:r>
            <a:r>
              <a:rPr lang="en-US" dirty="0" err="1" smtClean="0"/>
              <a:t>interiorpoint</a:t>
            </a:r>
            <a:r>
              <a:rPr lang="en-US" dirty="0" smtClean="0"/>
              <a:t> methods described later in this book. While we cannot give the exact number of arithmetic operations required to solve a linear program (as we can for </a:t>
            </a:r>
            <a:r>
              <a:rPr lang="en-US" dirty="0" err="1" smtClean="0"/>
              <a:t>leastsquares</a:t>
            </a:r>
            <a:r>
              <a:rPr lang="en-US" dirty="0" smtClean="0"/>
              <a:t>), we can establish rigorous bounds on the number of operations required to solve a linear program, to a given accuracy, using an interior-point method. The complexity in practice is order </a:t>
            </a:r>
            <a:r>
              <a:rPr lang="tr-TR" dirty="0" smtClean="0"/>
              <a:t>(</a:t>
            </a:r>
            <a:r>
              <a:rPr lang="en-US" dirty="0" smtClean="0"/>
              <a:t>n </a:t>
            </a:r>
            <a:r>
              <a:rPr lang="tr-TR" dirty="0" smtClean="0"/>
              <a:t>^2 x </a:t>
            </a:r>
            <a:r>
              <a:rPr lang="en-US" dirty="0" smtClean="0"/>
              <a:t>m</a:t>
            </a:r>
            <a:r>
              <a:rPr lang="tr-TR" dirty="0" smtClean="0"/>
              <a:t>)</a:t>
            </a:r>
            <a:r>
              <a:rPr lang="en-US" dirty="0" smtClean="0"/>
              <a:t> </a:t>
            </a:r>
            <a:r>
              <a:rPr lang="en-US" dirty="0" smtClean="0"/>
              <a:t>(assuming m ≥ n) but with a constant that is less well characterized than for least-squares. These algorithms are quite reliable, although perhaps not quite as reliable as methods for least-squares. We can easily solve problems with hundreds of variables and thousands of constraints on a small desktop computer, in a matter of seconds. If the problem is sparse, or has some other exploitable structure, we can often solve problems with tens or hundreds of thousands of variables and constraints. As with least-squares problems, it is still a challenge to solve extremely large linear programs, or to solve linear programs with exacting real-time computing requirements. But, like least-squares, we can say that solving (most) linear programs is a mature technology. Linear programming solvers can be (and are) embedded in many tools and applications.</a:t>
            </a:r>
            <a:endParaRPr lang="tr-TR" dirty="0"/>
          </a:p>
        </p:txBody>
      </p:sp>
    </p:spTree>
    <p:extLst>
      <p:ext uri="{BB962C8B-B14F-4D97-AF65-F5344CB8AC3E}">
        <p14:creationId xmlns:p14="http://schemas.microsoft.com/office/powerpoint/2010/main" val="2209077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endParaRPr lang="tr-TR" dirty="0" smtClean="0"/>
          </a:p>
          <a:p>
            <a:pPr algn="just"/>
            <a:r>
              <a:rPr lang="en-US" dirty="0" smtClean="0"/>
              <a:t>There is no simple analytical formula for the </a:t>
            </a:r>
            <a:r>
              <a:rPr lang="en-US" dirty="0" smtClean="0">
                <a:solidFill>
                  <a:srgbClr val="FF0000"/>
                </a:solidFill>
              </a:rPr>
              <a:t>solution</a:t>
            </a:r>
            <a:r>
              <a:rPr lang="en-US" dirty="0" smtClean="0"/>
              <a:t> of a linear program (as there is for a </a:t>
            </a:r>
            <a:r>
              <a:rPr lang="en-US" dirty="0" smtClean="0">
                <a:solidFill>
                  <a:srgbClr val="FF0000"/>
                </a:solidFill>
              </a:rPr>
              <a:t>least-squares</a:t>
            </a:r>
            <a:r>
              <a:rPr lang="en-US" dirty="0" smtClean="0"/>
              <a:t> problem), but there are </a:t>
            </a:r>
            <a:r>
              <a:rPr lang="en-US" dirty="0" smtClean="0">
                <a:solidFill>
                  <a:srgbClr val="7030A0"/>
                </a:solidFill>
              </a:rPr>
              <a:t>a variety of </a:t>
            </a:r>
            <a:r>
              <a:rPr lang="en-US" dirty="0" smtClean="0"/>
              <a:t>very effective methods for solv</a:t>
            </a:r>
            <a:r>
              <a:rPr lang="en-US" dirty="0" smtClean="0">
                <a:solidFill>
                  <a:srgbClr val="00B050"/>
                </a:solidFill>
              </a:rPr>
              <a:t>ing</a:t>
            </a:r>
            <a:r>
              <a:rPr lang="en-US" dirty="0" smtClean="0"/>
              <a:t> them, includ</a:t>
            </a:r>
            <a:r>
              <a:rPr lang="en-US" dirty="0" smtClean="0">
                <a:solidFill>
                  <a:srgbClr val="00B050"/>
                </a:solidFill>
              </a:rPr>
              <a:t>ing</a:t>
            </a:r>
            <a:r>
              <a:rPr lang="en-US" dirty="0" smtClean="0"/>
              <a:t> </a:t>
            </a:r>
            <a:r>
              <a:rPr lang="en-US" dirty="0" err="1" smtClean="0"/>
              <a:t>Dantzig’s</a:t>
            </a:r>
            <a:r>
              <a:rPr lang="en-US" dirty="0" smtClean="0"/>
              <a:t> simplex method, and the more </a:t>
            </a:r>
            <a:r>
              <a:rPr lang="en-US" dirty="0" smtClean="0">
                <a:solidFill>
                  <a:srgbClr val="FF0000"/>
                </a:solidFill>
              </a:rPr>
              <a:t>recent</a:t>
            </a:r>
            <a:r>
              <a:rPr lang="en-US" dirty="0" smtClean="0"/>
              <a:t> </a:t>
            </a:r>
            <a:r>
              <a:rPr lang="en-US" dirty="0" smtClean="0">
                <a:solidFill>
                  <a:srgbClr val="FF0000"/>
                </a:solidFill>
              </a:rPr>
              <a:t>interior</a:t>
            </a:r>
            <a:r>
              <a:rPr lang="tr-TR" dirty="0" smtClean="0"/>
              <a:t> </a:t>
            </a:r>
            <a:r>
              <a:rPr lang="en-US" dirty="0" smtClean="0"/>
              <a:t>point methods describ</a:t>
            </a:r>
            <a:r>
              <a:rPr lang="en-US" dirty="0" smtClean="0">
                <a:solidFill>
                  <a:srgbClr val="00B050"/>
                </a:solidFill>
              </a:rPr>
              <a:t>ed </a:t>
            </a:r>
            <a:r>
              <a:rPr lang="en-US" dirty="0" smtClean="0"/>
              <a:t>later in this book. </a:t>
            </a:r>
            <a:endParaRPr lang="tr-TR" dirty="0"/>
          </a:p>
        </p:txBody>
      </p:sp>
    </p:spTree>
    <p:extLst>
      <p:ext uri="{BB962C8B-B14F-4D97-AF65-F5344CB8AC3E}">
        <p14:creationId xmlns:p14="http://schemas.microsoft.com/office/powerpoint/2010/main" val="1011595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endParaRPr lang="tr-TR" dirty="0" smtClean="0"/>
          </a:p>
          <a:p>
            <a:r>
              <a:rPr lang="en-US" dirty="0" smtClean="0"/>
              <a:t>While we cannot give the </a:t>
            </a:r>
            <a:r>
              <a:rPr lang="en-US" dirty="0" smtClean="0">
                <a:solidFill>
                  <a:srgbClr val="FF0000"/>
                </a:solidFill>
              </a:rPr>
              <a:t>exact</a:t>
            </a:r>
            <a:r>
              <a:rPr lang="en-US" dirty="0" smtClean="0"/>
              <a:t> number of arithmetic operations requir</a:t>
            </a:r>
            <a:r>
              <a:rPr lang="en-US" dirty="0" smtClean="0">
                <a:solidFill>
                  <a:srgbClr val="00B050"/>
                </a:solidFill>
              </a:rPr>
              <a:t>ed </a:t>
            </a:r>
            <a:r>
              <a:rPr lang="en-US" dirty="0" smtClean="0"/>
              <a:t>to solve a linear program (as we can for least</a:t>
            </a:r>
            <a:r>
              <a:rPr lang="tr-TR" dirty="0" smtClean="0"/>
              <a:t>-</a:t>
            </a:r>
            <a:r>
              <a:rPr lang="en-US" dirty="0" smtClean="0"/>
              <a:t>squares), we can </a:t>
            </a:r>
            <a:r>
              <a:rPr lang="en-US" dirty="0" smtClean="0">
                <a:solidFill>
                  <a:srgbClr val="FF0000"/>
                </a:solidFill>
              </a:rPr>
              <a:t>establish</a:t>
            </a:r>
            <a:r>
              <a:rPr lang="en-US" dirty="0" smtClean="0"/>
              <a:t> </a:t>
            </a:r>
            <a:r>
              <a:rPr lang="en-US" dirty="0" smtClean="0">
                <a:solidFill>
                  <a:srgbClr val="FF0000"/>
                </a:solidFill>
              </a:rPr>
              <a:t>rigorous</a:t>
            </a:r>
            <a:r>
              <a:rPr lang="en-US" dirty="0" smtClean="0"/>
              <a:t> </a:t>
            </a:r>
            <a:r>
              <a:rPr lang="en-US" dirty="0" smtClean="0">
                <a:solidFill>
                  <a:srgbClr val="FF0000"/>
                </a:solidFill>
              </a:rPr>
              <a:t>bounds</a:t>
            </a:r>
            <a:r>
              <a:rPr lang="en-US" dirty="0" smtClean="0"/>
              <a:t> </a:t>
            </a:r>
            <a:r>
              <a:rPr lang="en-US" dirty="0" smtClean="0">
                <a:solidFill>
                  <a:srgbClr val="00B050"/>
                </a:solidFill>
              </a:rPr>
              <a:t>on</a:t>
            </a:r>
            <a:r>
              <a:rPr lang="en-US" dirty="0" smtClean="0"/>
              <a:t> the number of operations requir</a:t>
            </a:r>
            <a:r>
              <a:rPr lang="en-US" dirty="0" smtClean="0">
                <a:solidFill>
                  <a:srgbClr val="00B050"/>
                </a:solidFill>
              </a:rPr>
              <a:t>ed</a:t>
            </a:r>
            <a:r>
              <a:rPr lang="en-US" dirty="0" smtClean="0"/>
              <a:t> to solve a linear program, to a </a:t>
            </a:r>
            <a:r>
              <a:rPr lang="en-US" dirty="0" smtClean="0">
                <a:solidFill>
                  <a:srgbClr val="7030A0"/>
                </a:solidFill>
              </a:rPr>
              <a:t>given</a:t>
            </a:r>
            <a:r>
              <a:rPr lang="en-US" dirty="0" smtClean="0"/>
              <a:t> </a:t>
            </a:r>
            <a:r>
              <a:rPr lang="en-US" dirty="0" smtClean="0">
                <a:solidFill>
                  <a:srgbClr val="FF0000"/>
                </a:solidFill>
              </a:rPr>
              <a:t>accuracy</a:t>
            </a:r>
            <a:r>
              <a:rPr lang="en-US" dirty="0" smtClean="0"/>
              <a:t>, us</a:t>
            </a:r>
            <a:r>
              <a:rPr lang="en-US" dirty="0" smtClean="0">
                <a:solidFill>
                  <a:srgbClr val="00B050"/>
                </a:solidFill>
              </a:rPr>
              <a:t>ing</a:t>
            </a:r>
            <a:r>
              <a:rPr lang="en-US" dirty="0" smtClean="0"/>
              <a:t> an interior-point method. </a:t>
            </a:r>
            <a:endParaRPr lang="tr-TR" dirty="0"/>
          </a:p>
        </p:txBody>
      </p:sp>
    </p:spTree>
    <p:extLst>
      <p:ext uri="{BB962C8B-B14F-4D97-AF65-F5344CB8AC3E}">
        <p14:creationId xmlns:p14="http://schemas.microsoft.com/office/powerpoint/2010/main" val="96552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a:bodyPr>
          <a:lstStyle/>
          <a:p>
            <a:r>
              <a:rPr lang="en-US" dirty="0" smtClean="0"/>
              <a:t>The </a:t>
            </a:r>
            <a:r>
              <a:rPr lang="en-US" dirty="0" smtClean="0">
                <a:solidFill>
                  <a:srgbClr val="FF0000"/>
                </a:solidFill>
              </a:rPr>
              <a:t>complexity</a:t>
            </a:r>
            <a:r>
              <a:rPr lang="en-US" dirty="0" smtClean="0"/>
              <a:t> </a:t>
            </a:r>
            <a:r>
              <a:rPr lang="en-US" u="sng" dirty="0" smtClean="0">
                <a:solidFill>
                  <a:srgbClr val="7030A0"/>
                </a:solidFill>
              </a:rPr>
              <a:t>in practice </a:t>
            </a:r>
            <a:r>
              <a:rPr lang="en-US" dirty="0" smtClean="0"/>
              <a:t>is order </a:t>
            </a:r>
            <a:r>
              <a:rPr lang="tr-TR" dirty="0" smtClean="0"/>
              <a:t>(</a:t>
            </a:r>
            <a:r>
              <a:rPr lang="en-US" dirty="0" smtClean="0"/>
              <a:t>n </a:t>
            </a:r>
            <a:r>
              <a:rPr lang="tr-TR" dirty="0" smtClean="0"/>
              <a:t>^2 x </a:t>
            </a:r>
            <a:r>
              <a:rPr lang="en-US" dirty="0" smtClean="0"/>
              <a:t>m</a:t>
            </a:r>
            <a:r>
              <a:rPr lang="tr-TR" dirty="0" smtClean="0"/>
              <a:t>)</a:t>
            </a:r>
            <a:r>
              <a:rPr lang="en-US" dirty="0" smtClean="0"/>
              <a:t> (assum</a:t>
            </a:r>
            <a:r>
              <a:rPr lang="en-US" dirty="0" smtClean="0">
                <a:solidFill>
                  <a:srgbClr val="00B050"/>
                </a:solidFill>
              </a:rPr>
              <a:t>ing</a:t>
            </a:r>
            <a:r>
              <a:rPr lang="en-US" dirty="0" smtClean="0"/>
              <a:t> m ≥ n) but with a </a:t>
            </a:r>
            <a:r>
              <a:rPr lang="en-US" dirty="0" smtClean="0">
                <a:solidFill>
                  <a:srgbClr val="FF0000"/>
                </a:solidFill>
              </a:rPr>
              <a:t>constant</a:t>
            </a:r>
            <a:r>
              <a:rPr lang="en-US" dirty="0" smtClean="0"/>
              <a:t> that is </a:t>
            </a:r>
            <a:r>
              <a:rPr lang="en-US" dirty="0" smtClean="0">
                <a:solidFill>
                  <a:srgbClr val="FF0000"/>
                </a:solidFill>
              </a:rPr>
              <a:t>less</a:t>
            </a:r>
            <a:r>
              <a:rPr lang="en-US" dirty="0" smtClean="0"/>
              <a:t> well </a:t>
            </a:r>
            <a:r>
              <a:rPr lang="en-US" dirty="0" smtClean="0">
                <a:solidFill>
                  <a:srgbClr val="FF0000"/>
                </a:solidFill>
              </a:rPr>
              <a:t>characterize</a:t>
            </a:r>
            <a:r>
              <a:rPr lang="en-US" dirty="0" smtClean="0"/>
              <a:t>d than for least-squares. </a:t>
            </a:r>
            <a:endParaRPr lang="tr-TR" dirty="0" smtClean="0"/>
          </a:p>
          <a:p>
            <a:endParaRPr lang="tr-TR" dirty="0"/>
          </a:p>
          <a:p>
            <a:r>
              <a:rPr lang="en-US" dirty="0" smtClean="0"/>
              <a:t>These algorithms are </a:t>
            </a:r>
            <a:r>
              <a:rPr lang="en-US" dirty="0" smtClean="0">
                <a:solidFill>
                  <a:srgbClr val="FF0000"/>
                </a:solidFill>
              </a:rPr>
              <a:t>quite</a:t>
            </a:r>
            <a:r>
              <a:rPr lang="en-US" dirty="0" smtClean="0"/>
              <a:t> </a:t>
            </a:r>
            <a:r>
              <a:rPr lang="en-US" dirty="0" smtClean="0">
                <a:solidFill>
                  <a:srgbClr val="FF0000"/>
                </a:solidFill>
              </a:rPr>
              <a:t>reliable</a:t>
            </a:r>
            <a:r>
              <a:rPr lang="en-US" dirty="0" smtClean="0"/>
              <a:t>, </a:t>
            </a:r>
            <a:r>
              <a:rPr lang="en-US" dirty="0" smtClean="0">
                <a:solidFill>
                  <a:srgbClr val="FF0000"/>
                </a:solidFill>
              </a:rPr>
              <a:t>although</a:t>
            </a:r>
            <a:r>
              <a:rPr lang="en-US" dirty="0" smtClean="0"/>
              <a:t> perhaps not quite </a:t>
            </a:r>
            <a:r>
              <a:rPr lang="en-US" dirty="0" smtClean="0">
                <a:solidFill>
                  <a:srgbClr val="7030A0"/>
                </a:solidFill>
              </a:rPr>
              <a:t>as</a:t>
            </a:r>
            <a:r>
              <a:rPr lang="en-US" dirty="0" smtClean="0"/>
              <a:t> </a:t>
            </a:r>
            <a:r>
              <a:rPr lang="en-US" dirty="0" smtClean="0">
                <a:solidFill>
                  <a:srgbClr val="FF0000"/>
                </a:solidFill>
              </a:rPr>
              <a:t>reliable</a:t>
            </a:r>
            <a:r>
              <a:rPr lang="en-US" dirty="0" smtClean="0"/>
              <a:t> </a:t>
            </a:r>
            <a:r>
              <a:rPr lang="en-US" dirty="0" smtClean="0">
                <a:solidFill>
                  <a:srgbClr val="7030A0"/>
                </a:solidFill>
              </a:rPr>
              <a:t>as</a:t>
            </a:r>
            <a:r>
              <a:rPr lang="en-US" dirty="0" smtClean="0"/>
              <a:t> methods for least-squares. </a:t>
            </a:r>
            <a:endParaRPr lang="tr-TR" dirty="0" smtClean="0"/>
          </a:p>
          <a:p>
            <a:r>
              <a:rPr lang="en-US" dirty="0" smtClean="0"/>
              <a:t>We can </a:t>
            </a:r>
            <a:r>
              <a:rPr lang="en-US" dirty="0" smtClean="0">
                <a:solidFill>
                  <a:srgbClr val="FF0000"/>
                </a:solidFill>
              </a:rPr>
              <a:t>easily</a:t>
            </a:r>
            <a:r>
              <a:rPr lang="en-US" dirty="0" smtClean="0"/>
              <a:t> solve problems with hundreds of variables and thousands of </a:t>
            </a:r>
            <a:r>
              <a:rPr lang="en-US" dirty="0" smtClean="0">
                <a:solidFill>
                  <a:srgbClr val="FF0000"/>
                </a:solidFill>
              </a:rPr>
              <a:t>constraint</a:t>
            </a:r>
            <a:r>
              <a:rPr lang="en-US" dirty="0" smtClean="0"/>
              <a:t>s on a small desktop computer, </a:t>
            </a:r>
            <a:r>
              <a:rPr lang="en-US" u="sng" dirty="0" smtClean="0">
                <a:solidFill>
                  <a:srgbClr val="7030A0"/>
                </a:solidFill>
              </a:rPr>
              <a:t>in a matter of </a:t>
            </a:r>
            <a:r>
              <a:rPr lang="en-US" dirty="0" smtClean="0"/>
              <a:t>seconds. </a:t>
            </a:r>
            <a:endParaRPr lang="tr-TR" dirty="0" smtClean="0"/>
          </a:p>
          <a:p>
            <a:r>
              <a:rPr lang="en-US" dirty="0" smtClean="0"/>
              <a:t>If the problem is </a:t>
            </a:r>
            <a:r>
              <a:rPr lang="en-US" dirty="0" smtClean="0">
                <a:solidFill>
                  <a:srgbClr val="FF0000"/>
                </a:solidFill>
              </a:rPr>
              <a:t>sparse</a:t>
            </a:r>
            <a:r>
              <a:rPr lang="en-US" dirty="0" smtClean="0"/>
              <a:t>, or has some other </a:t>
            </a:r>
            <a:r>
              <a:rPr lang="en-US" dirty="0" smtClean="0">
                <a:solidFill>
                  <a:srgbClr val="FF0000"/>
                </a:solidFill>
              </a:rPr>
              <a:t>exploitable</a:t>
            </a:r>
            <a:r>
              <a:rPr lang="en-US" dirty="0" smtClean="0"/>
              <a:t> structure, we can often solve problems with tens or hundreds of thousands of variables and constraints. </a:t>
            </a:r>
            <a:endParaRPr lang="tr-TR" dirty="0" smtClean="0"/>
          </a:p>
          <a:p>
            <a:endParaRPr lang="tr-TR" dirty="0"/>
          </a:p>
        </p:txBody>
      </p:sp>
    </p:spTree>
    <p:extLst>
      <p:ext uri="{BB962C8B-B14F-4D97-AF65-F5344CB8AC3E}">
        <p14:creationId xmlns:p14="http://schemas.microsoft.com/office/powerpoint/2010/main" val="1705870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algn="just"/>
            <a:r>
              <a:rPr lang="en-US" u="sng" dirty="0" smtClean="0">
                <a:solidFill>
                  <a:srgbClr val="7030A0"/>
                </a:solidFill>
              </a:rPr>
              <a:t>As with </a:t>
            </a:r>
            <a:r>
              <a:rPr lang="en-US" dirty="0" smtClean="0"/>
              <a:t>least-squares problems, it is still a </a:t>
            </a:r>
            <a:r>
              <a:rPr lang="en-US" dirty="0" smtClean="0">
                <a:solidFill>
                  <a:srgbClr val="FF0000"/>
                </a:solidFill>
              </a:rPr>
              <a:t>challenge</a:t>
            </a:r>
            <a:r>
              <a:rPr lang="en-US" dirty="0" smtClean="0"/>
              <a:t> to solve </a:t>
            </a:r>
            <a:r>
              <a:rPr lang="en-US" dirty="0" smtClean="0">
                <a:solidFill>
                  <a:srgbClr val="FF0000"/>
                </a:solidFill>
              </a:rPr>
              <a:t>extremely</a:t>
            </a:r>
            <a:r>
              <a:rPr lang="en-US" dirty="0" smtClean="0"/>
              <a:t> </a:t>
            </a:r>
            <a:r>
              <a:rPr lang="en-US" dirty="0" smtClean="0">
                <a:solidFill>
                  <a:srgbClr val="FF0000"/>
                </a:solidFill>
              </a:rPr>
              <a:t>large</a:t>
            </a:r>
            <a:r>
              <a:rPr lang="en-US" dirty="0" smtClean="0"/>
              <a:t> linear programs, or to solve linear programs with exacting real-time computing requirements. </a:t>
            </a:r>
            <a:endParaRPr lang="tr-TR" dirty="0" smtClean="0"/>
          </a:p>
          <a:p>
            <a:pPr algn="just"/>
            <a:endParaRPr lang="tr-TR" dirty="0"/>
          </a:p>
          <a:p>
            <a:pPr algn="just"/>
            <a:r>
              <a:rPr lang="en-US" dirty="0" smtClean="0"/>
              <a:t>But, like least-squares, we can </a:t>
            </a:r>
            <a:r>
              <a:rPr lang="en-US" dirty="0" smtClean="0">
                <a:solidFill>
                  <a:srgbClr val="00B050"/>
                </a:solidFill>
              </a:rPr>
              <a:t>say that </a:t>
            </a:r>
            <a:r>
              <a:rPr lang="en-US" dirty="0" smtClean="0"/>
              <a:t>solving (most) linear programs is a </a:t>
            </a:r>
            <a:r>
              <a:rPr lang="en-US" dirty="0" smtClean="0">
                <a:solidFill>
                  <a:srgbClr val="FF0000"/>
                </a:solidFill>
              </a:rPr>
              <a:t>mature</a:t>
            </a:r>
            <a:r>
              <a:rPr lang="en-US" dirty="0" smtClean="0"/>
              <a:t> technology. </a:t>
            </a:r>
            <a:endParaRPr lang="tr-TR" dirty="0" smtClean="0"/>
          </a:p>
          <a:p>
            <a:pPr algn="just"/>
            <a:endParaRPr lang="tr-TR" dirty="0"/>
          </a:p>
          <a:p>
            <a:pPr algn="just"/>
            <a:r>
              <a:rPr lang="en-US" dirty="0" smtClean="0"/>
              <a:t>Linear programming solvers can </a:t>
            </a:r>
            <a:r>
              <a:rPr lang="en-US" dirty="0" smtClean="0">
                <a:solidFill>
                  <a:srgbClr val="00B050"/>
                </a:solidFill>
              </a:rPr>
              <a:t>be</a:t>
            </a:r>
            <a:r>
              <a:rPr lang="en-US" dirty="0" smtClean="0"/>
              <a:t> (and are) </a:t>
            </a:r>
            <a:r>
              <a:rPr lang="en-US" dirty="0" smtClean="0">
                <a:solidFill>
                  <a:srgbClr val="FF0000"/>
                </a:solidFill>
              </a:rPr>
              <a:t>embedded</a:t>
            </a:r>
            <a:r>
              <a:rPr lang="en-US" dirty="0" smtClean="0"/>
              <a:t> in many tools and applications.</a:t>
            </a:r>
            <a:endParaRPr lang="tr-TR" dirty="0" smtClean="0"/>
          </a:p>
          <a:p>
            <a:endParaRPr lang="tr-TR" dirty="0"/>
          </a:p>
        </p:txBody>
      </p:sp>
    </p:spTree>
    <p:extLst>
      <p:ext uri="{BB962C8B-B14F-4D97-AF65-F5344CB8AC3E}">
        <p14:creationId xmlns:p14="http://schemas.microsoft.com/office/powerpoint/2010/main" val="808229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lnSpcReduction="20000"/>
          </a:bodyPr>
          <a:lstStyle/>
          <a:p>
            <a:pPr algn="just"/>
            <a:r>
              <a:rPr lang="en-US" dirty="0" smtClean="0"/>
              <a:t>Local optimization methods can be fast, can handle large-scale problems, and are widely applicable, since they only require differentiability of the objective and constraint functions. As a result, local optimization methods are widely used in applications where there is value in finding a good point, if not the very best. In an engineering design application, for example, local optimization can be used to improve the performance of a design originally obtained by manual, or other, design methods. There are several disadvantages of local optimization methods, beyond (possibly) not finding the true, globally optimal solution. The methods require an initial guess for the optimization variable. This initial guess or starting point is critical, and can greatly affect the objective value of the local solution obtained. Little information is provided about how far from (globally) optimal the local solution is. Local optimization methods are often sensitive to algorithm parameter values, which may need to be adjusted for a particular problem, or family of problems.</a:t>
            </a:r>
            <a:endParaRPr lang="tr-TR" dirty="0"/>
          </a:p>
        </p:txBody>
      </p:sp>
    </p:spTree>
    <p:extLst>
      <p:ext uri="{BB962C8B-B14F-4D97-AF65-F5344CB8AC3E}">
        <p14:creationId xmlns:p14="http://schemas.microsoft.com/office/powerpoint/2010/main" val="1727973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pPr algn="just"/>
            <a:r>
              <a:rPr lang="en-US" dirty="0" smtClean="0"/>
              <a:t>Local optimization methods can be </a:t>
            </a:r>
            <a:r>
              <a:rPr lang="en-US" dirty="0" smtClean="0">
                <a:solidFill>
                  <a:srgbClr val="FF0000"/>
                </a:solidFill>
              </a:rPr>
              <a:t>fast</a:t>
            </a:r>
            <a:r>
              <a:rPr lang="en-US" dirty="0" smtClean="0"/>
              <a:t>, can </a:t>
            </a:r>
            <a:r>
              <a:rPr lang="en-US" dirty="0" smtClean="0">
                <a:solidFill>
                  <a:srgbClr val="FF0000"/>
                </a:solidFill>
              </a:rPr>
              <a:t>handle</a:t>
            </a:r>
            <a:r>
              <a:rPr lang="en-US" dirty="0" smtClean="0"/>
              <a:t> </a:t>
            </a:r>
            <a:r>
              <a:rPr lang="en-US" dirty="0" smtClean="0">
                <a:solidFill>
                  <a:srgbClr val="7030A0"/>
                </a:solidFill>
              </a:rPr>
              <a:t>large-scale</a:t>
            </a:r>
            <a:r>
              <a:rPr lang="en-US" dirty="0" smtClean="0"/>
              <a:t> problems, and are </a:t>
            </a:r>
            <a:r>
              <a:rPr lang="en-US" dirty="0" smtClean="0">
                <a:solidFill>
                  <a:srgbClr val="FF0000"/>
                </a:solidFill>
              </a:rPr>
              <a:t>widely</a:t>
            </a:r>
            <a:r>
              <a:rPr lang="en-US" dirty="0" smtClean="0"/>
              <a:t> </a:t>
            </a:r>
            <a:r>
              <a:rPr lang="en-US" dirty="0" smtClean="0">
                <a:solidFill>
                  <a:srgbClr val="FF0000"/>
                </a:solidFill>
              </a:rPr>
              <a:t>applicable</a:t>
            </a:r>
            <a:r>
              <a:rPr lang="en-US" dirty="0" smtClean="0"/>
              <a:t>, since they only </a:t>
            </a:r>
            <a:r>
              <a:rPr lang="en-US" dirty="0" smtClean="0">
                <a:solidFill>
                  <a:srgbClr val="FF0000"/>
                </a:solidFill>
              </a:rPr>
              <a:t>require</a:t>
            </a:r>
            <a:r>
              <a:rPr lang="en-US" dirty="0" smtClean="0"/>
              <a:t> differentiability of the </a:t>
            </a:r>
            <a:r>
              <a:rPr lang="en-US" dirty="0" smtClean="0">
                <a:solidFill>
                  <a:srgbClr val="FF0000"/>
                </a:solidFill>
              </a:rPr>
              <a:t>objective</a:t>
            </a:r>
            <a:r>
              <a:rPr lang="en-US" dirty="0" smtClean="0"/>
              <a:t> and </a:t>
            </a:r>
            <a:r>
              <a:rPr lang="en-US" dirty="0" smtClean="0">
                <a:solidFill>
                  <a:srgbClr val="FF0000"/>
                </a:solidFill>
              </a:rPr>
              <a:t>constraint</a:t>
            </a:r>
            <a:r>
              <a:rPr lang="en-US" dirty="0" smtClean="0"/>
              <a:t> functions.</a:t>
            </a:r>
            <a:endParaRPr lang="tr-TR" dirty="0" smtClean="0"/>
          </a:p>
          <a:p>
            <a:pPr algn="just"/>
            <a:endParaRPr lang="tr-TR" dirty="0"/>
          </a:p>
          <a:p>
            <a:pPr algn="just"/>
            <a:r>
              <a:rPr lang="en-US" dirty="0" smtClean="0"/>
              <a:t> </a:t>
            </a:r>
            <a:r>
              <a:rPr lang="en-US" dirty="0" smtClean="0">
                <a:solidFill>
                  <a:srgbClr val="7030A0"/>
                </a:solidFill>
              </a:rPr>
              <a:t>As a result</a:t>
            </a:r>
            <a:r>
              <a:rPr lang="en-US" dirty="0" smtClean="0"/>
              <a:t>, local optimization methods are widely used in applications </a:t>
            </a:r>
            <a:r>
              <a:rPr lang="en-US" dirty="0" smtClean="0">
                <a:solidFill>
                  <a:srgbClr val="00B050"/>
                </a:solidFill>
              </a:rPr>
              <a:t>where</a:t>
            </a:r>
            <a:r>
              <a:rPr lang="en-US" dirty="0" smtClean="0"/>
              <a:t> there is value in find</a:t>
            </a:r>
            <a:r>
              <a:rPr lang="en-US" dirty="0" smtClean="0">
                <a:solidFill>
                  <a:srgbClr val="00B050"/>
                </a:solidFill>
              </a:rPr>
              <a:t>ing</a:t>
            </a:r>
            <a:r>
              <a:rPr lang="en-US" dirty="0" smtClean="0"/>
              <a:t> a good point, if not the very best. </a:t>
            </a:r>
            <a:endParaRPr lang="tr-TR" dirty="0"/>
          </a:p>
        </p:txBody>
      </p:sp>
    </p:spTree>
    <p:extLst>
      <p:ext uri="{BB962C8B-B14F-4D97-AF65-F5344CB8AC3E}">
        <p14:creationId xmlns:p14="http://schemas.microsoft.com/office/powerpoint/2010/main" val="3176240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algn="just"/>
            <a:r>
              <a:rPr lang="en-US" dirty="0" smtClean="0"/>
              <a:t>In an engineering design application, for example, local optimization can be used to </a:t>
            </a:r>
            <a:r>
              <a:rPr lang="en-US" dirty="0" smtClean="0">
                <a:solidFill>
                  <a:srgbClr val="FF0000"/>
                </a:solidFill>
              </a:rPr>
              <a:t>improve</a:t>
            </a:r>
            <a:r>
              <a:rPr lang="en-US" dirty="0" smtClean="0"/>
              <a:t> the performance of a design originally </a:t>
            </a:r>
            <a:r>
              <a:rPr lang="en-US" dirty="0" smtClean="0">
                <a:solidFill>
                  <a:srgbClr val="FF0000"/>
                </a:solidFill>
              </a:rPr>
              <a:t>obtain</a:t>
            </a:r>
            <a:r>
              <a:rPr lang="en-US" dirty="0" smtClean="0"/>
              <a:t>ed by manual, or other, design methods. </a:t>
            </a:r>
            <a:endParaRPr lang="tr-TR" dirty="0" smtClean="0"/>
          </a:p>
          <a:p>
            <a:pPr algn="just"/>
            <a:endParaRPr lang="tr-TR" dirty="0"/>
          </a:p>
          <a:p>
            <a:pPr algn="just"/>
            <a:r>
              <a:rPr lang="en-US" dirty="0" smtClean="0"/>
              <a:t>There are </a:t>
            </a:r>
            <a:r>
              <a:rPr lang="en-US" dirty="0" smtClean="0">
                <a:solidFill>
                  <a:srgbClr val="FF0000"/>
                </a:solidFill>
              </a:rPr>
              <a:t>several</a:t>
            </a:r>
            <a:r>
              <a:rPr lang="en-US" dirty="0" smtClean="0"/>
              <a:t> disadvantages of local optimization methods, </a:t>
            </a:r>
            <a:r>
              <a:rPr lang="en-US" dirty="0" smtClean="0">
                <a:solidFill>
                  <a:srgbClr val="FF0000"/>
                </a:solidFill>
              </a:rPr>
              <a:t>beyond</a:t>
            </a:r>
            <a:r>
              <a:rPr lang="en-US" dirty="0" smtClean="0"/>
              <a:t> (possibly) not find</a:t>
            </a:r>
            <a:r>
              <a:rPr lang="en-US" dirty="0" smtClean="0">
                <a:solidFill>
                  <a:srgbClr val="00B050"/>
                </a:solidFill>
              </a:rPr>
              <a:t>ing </a:t>
            </a:r>
            <a:r>
              <a:rPr lang="en-US" dirty="0" smtClean="0"/>
              <a:t>the true, globally optimal solution. </a:t>
            </a:r>
            <a:endParaRPr lang="tr-TR" dirty="0"/>
          </a:p>
        </p:txBody>
      </p:sp>
    </p:spTree>
    <p:extLst>
      <p:ext uri="{BB962C8B-B14F-4D97-AF65-F5344CB8AC3E}">
        <p14:creationId xmlns:p14="http://schemas.microsoft.com/office/powerpoint/2010/main" val="292353471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921</Words>
  <Application>Microsoft Office PowerPoint</Application>
  <PresentationFormat>Geniş ekran</PresentationFormat>
  <Paragraphs>31</Paragraphs>
  <Slides>10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Arial</vt:lpstr>
      <vt:lpstr>Calibri</vt:lpstr>
      <vt:lpstr>Calibri Light</vt:lpstr>
      <vt:lpstr>Office Teması</vt:lpstr>
      <vt:lpstr>Lesson 5</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5</dc:title>
  <dc:creator>AsusSY</dc:creator>
  <cp:lastModifiedBy>AsusSY</cp:lastModifiedBy>
  <cp:revision>4</cp:revision>
  <dcterms:created xsi:type="dcterms:W3CDTF">2019-07-18T19:55:09Z</dcterms:created>
  <dcterms:modified xsi:type="dcterms:W3CDTF">2019-07-18T20:23:30Z</dcterms:modified>
</cp:coreProperties>
</file>