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EF5950CF-2845-49C6-A377-6ECD420BED72}" type="datetimeFigureOut">
              <a:rPr lang="tr-TR" smtClean="0"/>
              <a:t>25.07.2019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1042467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5950CF-2845-49C6-A377-6ECD420BED72}" type="datetimeFigureOut">
              <a:rPr lang="tr-TR" smtClean="0"/>
              <a:t>25.07.2019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4292188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5950CF-2845-49C6-A377-6ECD420BED72}" type="datetimeFigureOut">
              <a:rPr lang="tr-TR" smtClean="0"/>
              <a:t>25.07.2019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66096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EF5950CF-2845-49C6-A377-6ECD420BED72}" type="datetimeFigureOut">
              <a:rPr lang="tr-TR" smtClean="0"/>
              <a:t>25.07.2019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417799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EF5950CF-2845-49C6-A377-6ECD420BED72}" type="datetimeFigureOut">
              <a:rPr lang="tr-TR" smtClean="0"/>
              <a:t>25.07.2019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50150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EF5950CF-2845-49C6-A377-6ECD420BED72}" type="datetimeFigureOut">
              <a:rPr lang="tr-TR" smtClean="0"/>
              <a:t>25.07.2019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149539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EF5950CF-2845-49C6-A377-6ECD420BED72}" type="datetimeFigureOut">
              <a:rPr lang="tr-TR" smtClean="0"/>
              <a:t>25.07.2019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2608910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EF5950CF-2845-49C6-A377-6ECD420BED72}" type="datetimeFigureOut">
              <a:rPr lang="tr-TR" smtClean="0"/>
              <a:t>25.07.2019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832870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EF5950CF-2845-49C6-A377-6ECD420BED72}" type="datetimeFigureOut">
              <a:rPr lang="tr-TR" smtClean="0"/>
              <a:t>25.07.2019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552957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5950CF-2845-49C6-A377-6ECD420BED72}" type="datetimeFigureOut">
              <a:rPr lang="tr-TR" smtClean="0"/>
              <a:t>25.07.2019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156113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EF5950CF-2845-49C6-A377-6ECD420BED72}" type="datetimeFigureOut">
              <a:rPr lang="tr-TR" smtClean="0"/>
              <a:t>25.07.2019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7E12A93-A627-49FB-B271-B7170263A901}" type="slidenum">
              <a:rPr lang="tr-TR" smtClean="0"/>
              <a:t>‹#›</a:t>
            </a:fld>
            <a:endParaRPr lang="tr-TR"/>
          </a:p>
        </p:txBody>
      </p:sp>
    </p:spTree>
    <p:extLst>
      <p:ext uri="{BB962C8B-B14F-4D97-AF65-F5344CB8AC3E}">
        <p14:creationId xmlns:p14="http://schemas.microsoft.com/office/powerpoint/2010/main" val="2728908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950CF-2845-49C6-A377-6ECD420BED72}" type="datetimeFigureOut">
              <a:rPr lang="tr-TR" smtClean="0"/>
              <a:t>25.07.2019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E12A93-A627-49FB-B271-B7170263A901}" type="slidenum">
              <a:rPr lang="tr-TR" smtClean="0"/>
              <a:t>‹#›</a:t>
            </a:fld>
            <a:endParaRPr lang="tr-TR"/>
          </a:p>
        </p:txBody>
      </p:sp>
    </p:spTree>
    <p:extLst>
      <p:ext uri="{BB962C8B-B14F-4D97-AF65-F5344CB8AC3E}">
        <p14:creationId xmlns:p14="http://schemas.microsoft.com/office/powerpoint/2010/main" val="3199602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Data </a:t>
            </a:r>
            <a:r>
              <a:rPr lang="tr-TR" dirty="0" err="1" smtClean="0"/>
              <a:t>Mining</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1026987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algn="just"/>
            <a:r>
              <a:rPr lang="en-US" b="1" dirty="0" smtClean="0"/>
              <a:t>Statistics</a:t>
            </a:r>
            <a:r>
              <a:rPr lang="en-US" dirty="0" smtClean="0"/>
              <a:t> studies the collection, analysis, </a:t>
            </a:r>
            <a:r>
              <a:rPr lang="en-US" dirty="0" smtClean="0">
                <a:solidFill>
                  <a:srgbClr val="FF0000"/>
                </a:solidFill>
              </a:rPr>
              <a:t>interpretation</a:t>
            </a:r>
            <a:r>
              <a:rPr lang="en-US" dirty="0" smtClean="0"/>
              <a:t> or </a:t>
            </a:r>
            <a:r>
              <a:rPr lang="en-US" dirty="0" smtClean="0">
                <a:solidFill>
                  <a:srgbClr val="FF0000"/>
                </a:solidFill>
              </a:rPr>
              <a:t>explanation</a:t>
            </a:r>
            <a:r>
              <a:rPr lang="en-US" dirty="0" smtClean="0"/>
              <a:t>, and </a:t>
            </a:r>
            <a:r>
              <a:rPr lang="en-US" dirty="0" smtClean="0">
                <a:solidFill>
                  <a:srgbClr val="FF0000"/>
                </a:solidFill>
              </a:rPr>
              <a:t>presentation</a:t>
            </a:r>
            <a:r>
              <a:rPr lang="en-US" dirty="0" smtClean="0"/>
              <a:t> of data. </a:t>
            </a:r>
            <a:endParaRPr lang="tr-TR" dirty="0" smtClean="0"/>
          </a:p>
          <a:p>
            <a:pPr algn="just"/>
            <a:endParaRPr lang="tr-TR" dirty="0" smtClean="0"/>
          </a:p>
          <a:p>
            <a:pPr algn="just"/>
            <a:r>
              <a:rPr lang="en-US" dirty="0" smtClean="0"/>
              <a:t>Data mining has an </a:t>
            </a:r>
            <a:r>
              <a:rPr lang="en-US" dirty="0" smtClean="0">
                <a:solidFill>
                  <a:srgbClr val="FF0000"/>
                </a:solidFill>
              </a:rPr>
              <a:t>inherent</a:t>
            </a:r>
            <a:r>
              <a:rPr lang="en-US" dirty="0" smtClean="0"/>
              <a:t> connection with statistics. </a:t>
            </a:r>
            <a:endParaRPr lang="tr-TR" dirty="0" smtClean="0"/>
          </a:p>
          <a:p>
            <a:pPr algn="just"/>
            <a:endParaRPr lang="tr-TR" dirty="0"/>
          </a:p>
          <a:p>
            <a:pPr algn="just"/>
            <a:r>
              <a:rPr lang="en-US" dirty="0" smtClean="0"/>
              <a:t>A </a:t>
            </a:r>
            <a:r>
              <a:rPr lang="en-US" b="1" dirty="0" smtClean="0"/>
              <a:t>statistical model</a:t>
            </a:r>
            <a:r>
              <a:rPr lang="en-US" dirty="0" smtClean="0"/>
              <a:t> is a set of mathematical functions that describe the </a:t>
            </a:r>
            <a:r>
              <a:rPr lang="en-US" dirty="0" smtClean="0">
                <a:solidFill>
                  <a:srgbClr val="FF0000"/>
                </a:solidFill>
              </a:rPr>
              <a:t>behavior</a:t>
            </a:r>
            <a:r>
              <a:rPr lang="en-US" dirty="0" smtClean="0"/>
              <a:t> of the objects </a:t>
            </a:r>
            <a:r>
              <a:rPr lang="en-US" dirty="0" smtClean="0">
                <a:solidFill>
                  <a:srgbClr val="00B050"/>
                </a:solidFill>
              </a:rPr>
              <a:t>in</a:t>
            </a:r>
            <a:r>
              <a:rPr lang="en-US" dirty="0" smtClean="0"/>
              <a:t> a target class </a:t>
            </a:r>
            <a:r>
              <a:rPr lang="en-US" dirty="0" smtClean="0">
                <a:solidFill>
                  <a:srgbClr val="7030A0"/>
                </a:solidFill>
              </a:rPr>
              <a:t>in terms of </a:t>
            </a:r>
            <a:r>
              <a:rPr lang="en-US" dirty="0" smtClean="0"/>
              <a:t>random variables and their </a:t>
            </a:r>
            <a:r>
              <a:rPr lang="en-US" dirty="0" smtClean="0">
                <a:solidFill>
                  <a:srgbClr val="7030A0"/>
                </a:solidFill>
              </a:rPr>
              <a:t>associated</a:t>
            </a:r>
            <a:r>
              <a:rPr lang="en-US" dirty="0" smtClean="0"/>
              <a:t> probability distributions. </a:t>
            </a:r>
            <a:endParaRPr lang="tr-TR" dirty="0" smtClean="0"/>
          </a:p>
          <a:p>
            <a:pPr algn="just"/>
            <a:endParaRPr lang="tr-TR" dirty="0"/>
          </a:p>
          <a:p>
            <a:pPr algn="just"/>
            <a:r>
              <a:rPr lang="en-US" dirty="0" smtClean="0"/>
              <a:t>Statistical models are widely used </a:t>
            </a:r>
            <a:r>
              <a:rPr lang="en-US" dirty="0" smtClean="0">
                <a:solidFill>
                  <a:srgbClr val="FF0000"/>
                </a:solidFill>
              </a:rPr>
              <a:t>to model </a:t>
            </a:r>
            <a:r>
              <a:rPr lang="en-US" dirty="0" smtClean="0"/>
              <a:t>data and data classes.</a:t>
            </a:r>
            <a:endParaRPr lang="tr-TR" dirty="0" smtClean="0"/>
          </a:p>
        </p:txBody>
      </p:sp>
    </p:spTree>
    <p:extLst>
      <p:ext uri="{BB962C8B-B14F-4D97-AF65-F5344CB8AC3E}">
        <p14:creationId xmlns:p14="http://schemas.microsoft.com/office/powerpoint/2010/main" val="413254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algn="just"/>
            <a:r>
              <a:rPr lang="en-US" b="1" dirty="0" smtClean="0"/>
              <a:t>Supervised learning </a:t>
            </a:r>
            <a:r>
              <a:rPr lang="en-US" dirty="0" smtClean="0"/>
              <a:t>is basically </a:t>
            </a:r>
            <a:r>
              <a:rPr lang="en-US" u="sng" dirty="0" smtClean="0">
                <a:solidFill>
                  <a:srgbClr val="FF0000"/>
                </a:solidFill>
              </a:rPr>
              <a:t>a synonym for </a:t>
            </a:r>
            <a:r>
              <a:rPr lang="en-US" dirty="0" smtClean="0"/>
              <a:t>classification. The </a:t>
            </a:r>
            <a:r>
              <a:rPr lang="en-US" dirty="0" smtClean="0">
                <a:solidFill>
                  <a:srgbClr val="FF0000"/>
                </a:solidFill>
              </a:rPr>
              <a:t>supervision</a:t>
            </a:r>
            <a:r>
              <a:rPr lang="en-US" dirty="0" smtClean="0"/>
              <a:t> in the learning comes from the label</a:t>
            </a:r>
            <a:r>
              <a:rPr lang="en-US" u="sng" dirty="0" smtClean="0">
                <a:solidFill>
                  <a:schemeClr val="accent6"/>
                </a:solidFill>
              </a:rPr>
              <a:t>ed</a:t>
            </a:r>
            <a:r>
              <a:rPr lang="en-US" dirty="0" smtClean="0"/>
              <a:t> examples in the </a:t>
            </a:r>
            <a:r>
              <a:rPr lang="en-US" dirty="0" smtClean="0">
                <a:solidFill>
                  <a:srgbClr val="FF0000"/>
                </a:solidFill>
              </a:rPr>
              <a:t>training</a:t>
            </a:r>
            <a:r>
              <a:rPr lang="en-US" dirty="0" smtClean="0"/>
              <a:t> data set.</a:t>
            </a:r>
            <a:endParaRPr lang="tr-TR" dirty="0" smtClean="0"/>
          </a:p>
          <a:p>
            <a:pPr algn="just"/>
            <a:endParaRPr lang="tr-TR" dirty="0" smtClean="0"/>
          </a:p>
          <a:p>
            <a:pPr algn="just"/>
            <a:r>
              <a:rPr lang="en-US" b="1" dirty="0" smtClean="0"/>
              <a:t>Unsupervised learning </a:t>
            </a:r>
            <a:r>
              <a:rPr lang="en-US" dirty="0" smtClean="0"/>
              <a:t>is </a:t>
            </a:r>
            <a:r>
              <a:rPr lang="en-US" dirty="0" smtClean="0">
                <a:solidFill>
                  <a:srgbClr val="FF0000"/>
                </a:solidFill>
              </a:rPr>
              <a:t>essentially</a:t>
            </a:r>
            <a:r>
              <a:rPr lang="en-US" dirty="0" smtClean="0"/>
              <a:t> </a:t>
            </a:r>
            <a:r>
              <a:rPr lang="en-US" u="sng" dirty="0" smtClean="0"/>
              <a:t>a synonym for </a:t>
            </a:r>
            <a:r>
              <a:rPr lang="en-US" dirty="0" smtClean="0">
                <a:solidFill>
                  <a:srgbClr val="FF0000"/>
                </a:solidFill>
              </a:rPr>
              <a:t>clustering</a:t>
            </a:r>
            <a:r>
              <a:rPr lang="en-US" dirty="0" smtClean="0"/>
              <a:t>. The learning process is unsupervised since the input examples are not class labeled. </a:t>
            </a:r>
            <a:r>
              <a:rPr lang="en-US" dirty="0" smtClean="0">
                <a:solidFill>
                  <a:srgbClr val="7030A0"/>
                </a:solidFill>
              </a:rPr>
              <a:t>Typically</a:t>
            </a:r>
            <a:r>
              <a:rPr lang="en-US" dirty="0" smtClean="0"/>
              <a:t>, we may use clustering to </a:t>
            </a:r>
            <a:r>
              <a:rPr lang="en-US" dirty="0" smtClean="0">
                <a:solidFill>
                  <a:srgbClr val="FF0000"/>
                </a:solidFill>
              </a:rPr>
              <a:t>discover</a:t>
            </a:r>
            <a:r>
              <a:rPr lang="en-US" dirty="0" smtClean="0"/>
              <a:t> classes within the data.</a:t>
            </a:r>
            <a:endParaRPr lang="tr-TR" dirty="0" smtClean="0"/>
          </a:p>
          <a:p>
            <a:endParaRPr lang="tr-TR" dirty="0" smtClean="0"/>
          </a:p>
          <a:p>
            <a:endParaRPr lang="tr-TR" dirty="0"/>
          </a:p>
        </p:txBody>
      </p:sp>
    </p:spTree>
    <p:extLst>
      <p:ext uri="{BB962C8B-B14F-4D97-AF65-F5344CB8AC3E}">
        <p14:creationId xmlns:p14="http://schemas.microsoft.com/office/powerpoint/2010/main" val="2587495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pPr algn="just"/>
            <a:r>
              <a:rPr lang="en-US" b="1" dirty="0"/>
              <a:t>What Is Data Mining?</a:t>
            </a:r>
            <a:endParaRPr lang="tr-TR" dirty="0"/>
          </a:p>
          <a:p>
            <a:pPr algn="just"/>
            <a:r>
              <a:rPr lang="en-US" dirty="0"/>
              <a:t>It is no surprise that data mining, as a truly interdisciplinary subject, can be defined in many different ways. Even the term </a:t>
            </a:r>
            <a:r>
              <a:rPr lang="tr-TR" dirty="0" smtClean="0"/>
              <a:t>«</a:t>
            </a:r>
            <a:r>
              <a:rPr lang="en-US" i="1" dirty="0" smtClean="0"/>
              <a:t>data mining</a:t>
            </a:r>
            <a:r>
              <a:rPr lang="tr-TR" i="1" dirty="0" smtClean="0"/>
              <a:t>»</a:t>
            </a:r>
            <a:r>
              <a:rPr lang="en-US" i="1" dirty="0" smtClean="0"/>
              <a:t> </a:t>
            </a:r>
            <a:r>
              <a:rPr lang="en-US" dirty="0"/>
              <a:t>does not really present all the major components in the picture. To refer to the mining of gold from rocks or sand, we say </a:t>
            </a:r>
            <a:r>
              <a:rPr lang="en-US" i="1" dirty="0"/>
              <a:t>gold mining </a:t>
            </a:r>
            <a:r>
              <a:rPr lang="en-US" dirty="0"/>
              <a:t>instead of rock or sand mining. Analogously, data mining should have been more appropriately named “knowledge mining from data,” which is unfortunately somewhat long. However, the shorter term, </a:t>
            </a:r>
            <a:r>
              <a:rPr lang="en-US" i="1" dirty="0"/>
              <a:t>knowledge mining </a:t>
            </a:r>
            <a:r>
              <a:rPr lang="en-US" dirty="0"/>
              <a:t>may not reflect the emphasis on mining from large amounts of data. Nevertheless, mining is a vivid term characterizing the process that finds a small set of precious nuggets from a great deal of raw material. Thus, such a misnomer carrying both “data” and “mining” became a </a:t>
            </a:r>
            <a:r>
              <a:rPr lang="en-US" dirty="0" smtClean="0"/>
              <a:t>popular</a:t>
            </a:r>
            <a:r>
              <a:rPr lang="tr-TR" dirty="0" smtClean="0"/>
              <a:t> </a:t>
            </a:r>
            <a:r>
              <a:rPr lang="en-US" dirty="0" smtClean="0"/>
              <a:t>choice</a:t>
            </a:r>
            <a:r>
              <a:rPr lang="en-US" dirty="0"/>
              <a:t>. </a:t>
            </a:r>
            <a:endParaRPr lang="tr-TR" dirty="0" smtClean="0"/>
          </a:p>
          <a:p>
            <a:pPr algn="just"/>
            <a:r>
              <a:rPr lang="en-US" dirty="0" smtClean="0"/>
              <a:t>In </a:t>
            </a:r>
            <a:r>
              <a:rPr lang="en-US" dirty="0"/>
              <a:t>addition, many other terms have a similar meaning to data mining—for example, </a:t>
            </a:r>
            <a:r>
              <a:rPr lang="en-US" i="1" dirty="0"/>
              <a:t>knowledge mining from data</a:t>
            </a:r>
            <a:r>
              <a:rPr lang="en-US" dirty="0"/>
              <a:t>, </a:t>
            </a:r>
            <a:r>
              <a:rPr lang="en-US" i="1" dirty="0"/>
              <a:t>knowledge extraction</a:t>
            </a:r>
            <a:r>
              <a:rPr lang="en-US" dirty="0"/>
              <a:t>, </a:t>
            </a:r>
            <a:r>
              <a:rPr lang="en-US" i="1" dirty="0"/>
              <a:t>data/pattern analysis</a:t>
            </a:r>
            <a:r>
              <a:rPr lang="en-US" dirty="0"/>
              <a:t>, </a:t>
            </a:r>
            <a:r>
              <a:rPr lang="en-US" i="1" dirty="0"/>
              <a:t>data archaeology</a:t>
            </a:r>
            <a:r>
              <a:rPr lang="en-US" dirty="0"/>
              <a:t>, and </a:t>
            </a:r>
            <a:r>
              <a:rPr lang="en-US" i="1" dirty="0"/>
              <a:t>data dredging</a:t>
            </a:r>
            <a:r>
              <a:rPr lang="en-US" dirty="0"/>
              <a:t>. Many people treat data mining as a synonym for another popularly used term, </a:t>
            </a:r>
            <a:r>
              <a:rPr lang="en-US" b="1" dirty="0"/>
              <a:t>knowledge discovery from data</a:t>
            </a:r>
            <a:r>
              <a:rPr lang="en-US" dirty="0"/>
              <a:t>, or </a:t>
            </a:r>
            <a:r>
              <a:rPr lang="en-US" b="1" dirty="0"/>
              <a:t>KDD</a:t>
            </a:r>
            <a:r>
              <a:rPr lang="en-US" dirty="0"/>
              <a:t>, while others view data mining as merely an essential step in the process of knowledge discovery. </a:t>
            </a:r>
            <a:endParaRPr lang="tr-TR" dirty="0"/>
          </a:p>
          <a:p>
            <a:pPr algn="just"/>
            <a:endParaRPr lang="tr-TR" dirty="0"/>
          </a:p>
        </p:txBody>
      </p:sp>
    </p:spTree>
    <p:extLst>
      <p:ext uri="{BB962C8B-B14F-4D97-AF65-F5344CB8AC3E}">
        <p14:creationId xmlns:p14="http://schemas.microsoft.com/office/powerpoint/2010/main" val="142792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en-US" u="sng" dirty="0" smtClean="0"/>
              <a:t>It is no surprise that </a:t>
            </a:r>
            <a:r>
              <a:rPr lang="en-US" dirty="0" smtClean="0"/>
              <a:t>data mining, as a truly </a:t>
            </a:r>
            <a:r>
              <a:rPr lang="en-US" dirty="0" smtClean="0">
                <a:solidFill>
                  <a:srgbClr val="FF0000"/>
                </a:solidFill>
              </a:rPr>
              <a:t>interdisciplinary</a:t>
            </a:r>
            <a:r>
              <a:rPr lang="en-US" dirty="0" smtClean="0"/>
              <a:t> subject, can </a:t>
            </a:r>
            <a:r>
              <a:rPr lang="en-US" dirty="0" smtClean="0">
                <a:solidFill>
                  <a:srgbClr val="00B050"/>
                </a:solidFill>
              </a:rPr>
              <a:t>be</a:t>
            </a:r>
            <a:r>
              <a:rPr lang="en-US" dirty="0" smtClean="0"/>
              <a:t> defin</a:t>
            </a:r>
            <a:r>
              <a:rPr lang="en-US" u="sng" dirty="0" smtClean="0">
                <a:solidFill>
                  <a:srgbClr val="00B050"/>
                </a:solidFill>
              </a:rPr>
              <a:t>ed</a:t>
            </a:r>
            <a:r>
              <a:rPr lang="en-US" dirty="0" smtClean="0"/>
              <a:t> </a:t>
            </a:r>
            <a:r>
              <a:rPr lang="en-US" u="sng" dirty="0" smtClean="0"/>
              <a:t>in many different ways. </a:t>
            </a:r>
            <a:endParaRPr lang="tr-TR" u="sng" dirty="0" smtClean="0"/>
          </a:p>
          <a:p>
            <a:pPr algn="just"/>
            <a:endParaRPr lang="tr-TR" dirty="0"/>
          </a:p>
          <a:p>
            <a:pPr algn="just"/>
            <a:r>
              <a:rPr lang="en-US" dirty="0" smtClean="0"/>
              <a:t>Even the </a:t>
            </a:r>
            <a:r>
              <a:rPr lang="en-US" dirty="0" smtClean="0">
                <a:solidFill>
                  <a:srgbClr val="FF0000"/>
                </a:solidFill>
              </a:rPr>
              <a:t>term</a:t>
            </a:r>
            <a:r>
              <a:rPr lang="en-US" dirty="0" smtClean="0"/>
              <a:t> </a:t>
            </a:r>
            <a:r>
              <a:rPr lang="tr-TR" dirty="0" smtClean="0"/>
              <a:t>«</a:t>
            </a:r>
            <a:r>
              <a:rPr lang="en-US" i="1" dirty="0" smtClean="0"/>
              <a:t>data mining</a:t>
            </a:r>
            <a:r>
              <a:rPr lang="tr-TR" i="1" dirty="0" smtClean="0"/>
              <a:t>»</a:t>
            </a:r>
            <a:r>
              <a:rPr lang="en-US" i="1" dirty="0" smtClean="0"/>
              <a:t> </a:t>
            </a:r>
            <a:r>
              <a:rPr lang="en-US" dirty="0" smtClean="0"/>
              <a:t>does not really </a:t>
            </a:r>
            <a:r>
              <a:rPr lang="en-US" dirty="0" smtClean="0">
                <a:solidFill>
                  <a:srgbClr val="FF0000"/>
                </a:solidFill>
              </a:rPr>
              <a:t>present</a:t>
            </a:r>
            <a:r>
              <a:rPr lang="en-US" dirty="0" smtClean="0"/>
              <a:t> all the major components in the picture. </a:t>
            </a:r>
            <a:endParaRPr lang="tr-TR" dirty="0" smtClean="0"/>
          </a:p>
          <a:p>
            <a:pPr algn="just"/>
            <a:endParaRPr lang="tr-TR" dirty="0"/>
          </a:p>
          <a:p>
            <a:pPr algn="just"/>
            <a:r>
              <a:rPr lang="en-US" dirty="0" smtClean="0">
                <a:solidFill>
                  <a:srgbClr val="00B050"/>
                </a:solidFill>
              </a:rPr>
              <a:t>To</a:t>
            </a:r>
            <a:r>
              <a:rPr lang="en-US" dirty="0" smtClean="0"/>
              <a:t> </a:t>
            </a:r>
            <a:r>
              <a:rPr lang="en-US" dirty="0" smtClean="0">
                <a:solidFill>
                  <a:srgbClr val="FF0000"/>
                </a:solidFill>
              </a:rPr>
              <a:t>refer to </a:t>
            </a:r>
            <a:r>
              <a:rPr lang="en-US" dirty="0" smtClean="0"/>
              <a:t>the </a:t>
            </a:r>
            <a:r>
              <a:rPr lang="en-US" dirty="0" smtClean="0">
                <a:solidFill>
                  <a:srgbClr val="FF0000"/>
                </a:solidFill>
              </a:rPr>
              <a:t>mining</a:t>
            </a:r>
            <a:r>
              <a:rPr lang="en-US" dirty="0" smtClean="0"/>
              <a:t> of gold from rocks or </a:t>
            </a:r>
            <a:r>
              <a:rPr lang="en-US" dirty="0" smtClean="0">
                <a:solidFill>
                  <a:srgbClr val="FF0000"/>
                </a:solidFill>
              </a:rPr>
              <a:t>sand</a:t>
            </a:r>
            <a:r>
              <a:rPr lang="en-US" dirty="0" smtClean="0"/>
              <a:t>, we say </a:t>
            </a:r>
            <a:r>
              <a:rPr lang="en-US" i="1" dirty="0" smtClean="0"/>
              <a:t>gold mining </a:t>
            </a:r>
            <a:r>
              <a:rPr lang="en-US" dirty="0" smtClean="0">
                <a:solidFill>
                  <a:srgbClr val="7030A0"/>
                </a:solidFill>
              </a:rPr>
              <a:t>instead of </a:t>
            </a:r>
            <a:r>
              <a:rPr lang="en-US" dirty="0" smtClean="0"/>
              <a:t>rock or sand mining. </a:t>
            </a:r>
            <a:endParaRPr lang="tr-TR" dirty="0"/>
          </a:p>
        </p:txBody>
      </p:sp>
    </p:spTree>
    <p:extLst>
      <p:ext uri="{BB962C8B-B14F-4D97-AF65-F5344CB8AC3E}">
        <p14:creationId xmlns:p14="http://schemas.microsoft.com/office/powerpoint/2010/main" val="191826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algn="just"/>
            <a:r>
              <a:rPr lang="en-US" dirty="0" smtClean="0">
                <a:solidFill>
                  <a:srgbClr val="FF0000"/>
                </a:solidFill>
              </a:rPr>
              <a:t>Analogously</a:t>
            </a:r>
            <a:r>
              <a:rPr lang="en-US" dirty="0" smtClean="0"/>
              <a:t>, data mining should have been more </a:t>
            </a:r>
            <a:r>
              <a:rPr lang="en-US" dirty="0" smtClean="0">
                <a:solidFill>
                  <a:srgbClr val="FF0000"/>
                </a:solidFill>
              </a:rPr>
              <a:t>appropriately</a:t>
            </a:r>
            <a:r>
              <a:rPr lang="en-US" dirty="0" smtClean="0"/>
              <a:t> </a:t>
            </a:r>
            <a:r>
              <a:rPr lang="en-US" dirty="0" smtClean="0">
                <a:solidFill>
                  <a:srgbClr val="FF0000"/>
                </a:solidFill>
              </a:rPr>
              <a:t>named</a:t>
            </a:r>
            <a:r>
              <a:rPr lang="en-US" dirty="0" smtClean="0"/>
              <a:t> “knowledge mining from data,” which is </a:t>
            </a:r>
            <a:r>
              <a:rPr lang="en-US" dirty="0" smtClean="0">
                <a:solidFill>
                  <a:srgbClr val="FF0000"/>
                </a:solidFill>
              </a:rPr>
              <a:t>unfortunately</a:t>
            </a:r>
            <a:r>
              <a:rPr lang="en-US" dirty="0" smtClean="0"/>
              <a:t> </a:t>
            </a:r>
            <a:r>
              <a:rPr lang="en-US" dirty="0" smtClean="0">
                <a:solidFill>
                  <a:srgbClr val="7030A0"/>
                </a:solidFill>
              </a:rPr>
              <a:t>somewhat</a:t>
            </a:r>
            <a:r>
              <a:rPr lang="en-US" dirty="0" smtClean="0"/>
              <a:t> long. </a:t>
            </a:r>
            <a:endParaRPr lang="tr-TR" dirty="0" smtClean="0"/>
          </a:p>
          <a:p>
            <a:pPr algn="just"/>
            <a:endParaRPr lang="tr-TR" dirty="0"/>
          </a:p>
          <a:p>
            <a:pPr algn="just"/>
            <a:r>
              <a:rPr lang="en-US" dirty="0" smtClean="0">
                <a:solidFill>
                  <a:srgbClr val="00B050"/>
                </a:solidFill>
              </a:rPr>
              <a:t>However</a:t>
            </a:r>
            <a:r>
              <a:rPr lang="en-US" dirty="0" smtClean="0"/>
              <a:t>, the short</a:t>
            </a:r>
            <a:r>
              <a:rPr lang="en-US" dirty="0" smtClean="0">
                <a:solidFill>
                  <a:srgbClr val="00B050"/>
                </a:solidFill>
              </a:rPr>
              <a:t>er</a:t>
            </a:r>
            <a:r>
              <a:rPr lang="en-US" dirty="0" smtClean="0"/>
              <a:t> term, </a:t>
            </a:r>
            <a:r>
              <a:rPr lang="en-US" i="1" dirty="0" smtClean="0"/>
              <a:t>knowledge mining </a:t>
            </a:r>
            <a:r>
              <a:rPr lang="en-US" dirty="0" smtClean="0"/>
              <a:t>may not </a:t>
            </a:r>
            <a:r>
              <a:rPr lang="en-US" dirty="0" smtClean="0">
                <a:solidFill>
                  <a:srgbClr val="00B050"/>
                </a:solidFill>
              </a:rPr>
              <a:t>reflect</a:t>
            </a:r>
            <a:r>
              <a:rPr lang="en-US" dirty="0" smtClean="0"/>
              <a:t> the </a:t>
            </a:r>
            <a:r>
              <a:rPr lang="en-US" dirty="0" smtClean="0">
                <a:solidFill>
                  <a:srgbClr val="00B050"/>
                </a:solidFill>
              </a:rPr>
              <a:t>emphasis</a:t>
            </a:r>
            <a:r>
              <a:rPr lang="en-US" dirty="0" smtClean="0"/>
              <a:t> on mining from large </a:t>
            </a:r>
            <a:r>
              <a:rPr lang="en-US" u="sng" dirty="0" smtClean="0">
                <a:solidFill>
                  <a:srgbClr val="00B050"/>
                </a:solidFill>
              </a:rPr>
              <a:t>amounts of </a:t>
            </a:r>
            <a:r>
              <a:rPr lang="en-US" dirty="0" smtClean="0"/>
              <a:t>data. </a:t>
            </a:r>
            <a:endParaRPr lang="tr-TR" dirty="0" smtClean="0"/>
          </a:p>
          <a:p>
            <a:pPr algn="just"/>
            <a:endParaRPr lang="tr-TR" dirty="0"/>
          </a:p>
          <a:p>
            <a:pPr algn="just"/>
            <a:r>
              <a:rPr lang="en-US" dirty="0" smtClean="0">
                <a:solidFill>
                  <a:srgbClr val="FF0000"/>
                </a:solidFill>
              </a:rPr>
              <a:t>Nevertheless</a:t>
            </a:r>
            <a:r>
              <a:rPr lang="en-US" dirty="0" smtClean="0"/>
              <a:t>, mining is a </a:t>
            </a:r>
            <a:r>
              <a:rPr lang="en-US" dirty="0" smtClean="0">
                <a:solidFill>
                  <a:srgbClr val="FF0000"/>
                </a:solidFill>
              </a:rPr>
              <a:t>vivid</a:t>
            </a:r>
            <a:r>
              <a:rPr lang="en-US" dirty="0" smtClean="0"/>
              <a:t> term</a:t>
            </a:r>
            <a:r>
              <a:rPr lang="en-US" dirty="0" smtClean="0">
                <a:solidFill>
                  <a:srgbClr val="FF0000"/>
                </a:solidFill>
              </a:rPr>
              <a:t> characteriz</a:t>
            </a:r>
            <a:r>
              <a:rPr lang="en-US" u="sng" dirty="0" smtClean="0">
                <a:solidFill>
                  <a:srgbClr val="FF0000"/>
                </a:solidFill>
              </a:rPr>
              <a:t>ing </a:t>
            </a:r>
            <a:r>
              <a:rPr lang="en-US" dirty="0" smtClean="0"/>
              <a:t>the process that finds a small set of </a:t>
            </a:r>
            <a:r>
              <a:rPr lang="en-US" dirty="0" smtClean="0">
                <a:solidFill>
                  <a:srgbClr val="FF0000"/>
                </a:solidFill>
              </a:rPr>
              <a:t>precious</a:t>
            </a:r>
            <a:r>
              <a:rPr lang="en-US" dirty="0" smtClean="0"/>
              <a:t> </a:t>
            </a:r>
            <a:r>
              <a:rPr lang="en-US" u="sng" dirty="0" smtClean="0"/>
              <a:t>nuggets</a:t>
            </a:r>
            <a:r>
              <a:rPr lang="en-US" dirty="0" smtClean="0"/>
              <a:t> from a great deal of </a:t>
            </a:r>
            <a:r>
              <a:rPr lang="en-US" u="sng" dirty="0" smtClean="0">
                <a:solidFill>
                  <a:srgbClr val="FF0000"/>
                </a:solidFill>
              </a:rPr>
              <a:t>raw</a:t>
            </a:r>
            <a:r>
              <a:rPr lang="en-US" dirty="0" smtClean="0"/>
              <a:t> material. </a:t>
            </a:r>
            <a:endParaRPr lang="tr-TR" dirty="0" smtClean="0"/>
          </a:p>
          <a:p>
            <a:endParaRPr lang="tr-TR" dirty="0"/>
          </a:p>
        </p:txBody>
      </p:sp>
    </p:spTree>
    <p:extLst>
      <p:ext uri="{BB962C8B-B14F-4D97-AF65-F5344CB8AC3E}">
        <p14:creationId xmlns:p14="http://schemas.microsoft.com/office/powerpoint/2010/main" val="151364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a:bodyPr>
          <a:lstStyle/>
          <a:p>
            <a:pPr algn="just"/>
            <a:r>
              <a:rPr lang="en-US" dirty="0" smtClean="0">
                <a:solidFill>
                  <a:srgbClr val="00B050"/>
                </a:solidFill>
              </a:rPr>
              <a:t>Thus</a:t>
            </a:r>
            <a:r>
              <a:rPr lang="en-US" dirty="0" smtClean="0"/>
              <a:t>, such a </a:t>
            </a:r>
            <a:r>
              <a:rPr lang="en-US" u="sng" dirty="0" smtClean="0"/>
              <a:t>misnomer</a:t>
            </a:r>
            <a:r>
              <a:rPr lang="en-US" dirty="0" smtClean="0"/>
              <a:t> </a:t>
            </a:r>
            <a:r>
              <a:rPr lang="en-US" dirty="0" smtClean="0">
                <a:solidFill>
                  <a:srgbClr val="00B050"/>
                </a:solidFill>
              </a:rPr>
              <a:t>carry</a:t>
            </a:r>
            <a:r>
              <a:rPr lang="en-US" u="sng" dirty="0" smtClean="0">
                <a:solidFill>
                  <a:srgbClr val="FF0000"/>
                </a:solidFill>
              </a:rPr>
              <a:t>ing</a:t>
            </a:r>
            <a:r>
              <a:rPr lang="en-US" dirty="0" smtClean="0"/>
              <a:t> both “data” and “mining” became a popular</a:t>
            </a:r>
            <a:r>
              <a:rPr lang="tr-TR" dirty="0" smtClean="0"/>
              <a:t> </a:t>
            </a:r>
            <a:r>
              <a:rPr lang="en-US" dirty="0" smtClean="0"/>
              <a:t>choice.</a:t>
            </a:r>
            <a:endParaRPr lang="tr-TR" dirty="0" smtClean="0"/>
          </a:p>
          <a:p>
            <a:pPr algn="just"/>
            <a:endParaRPr lang="tr-TR" dirty="0" smtClean="0"/>
          </a:p>
          <a:p>
            <a:pPr algn="just"/>
            <a:r>
              <a:rPr lang="en-US" dirty="0" smtClean="0">
                <a:solidFill>
                  <a:srgbClr val="00B050"/>
                </a:solidFill>
              </a:rPr>
              <a:t>In addition</a:t>
            </a:r>
            <a:r>
              <a:rPr lang="en-US" dirty="0" smtClean="0"/>
              <a:t>, many other terms have a similar </a:t>
            </a:r>
            <a:r>
              <a:rPr lang="en-US" dirty="0" smtClean="0">
                <a:solidFill>
                  <a:srgbClr val="FF0000"/>
                </a:solidFill>
              </a:rPr>
              <a:t>meaning</a:t>
            </a:r>
            <a:r>
              <a:rPr lang="en-US" dirty="0" smtClean="0"/>
              <a:t> to data mining—for example, </a:t>
            </a:r>
            <a:r>
              <a:rPr lang="en-US" i="1" dirty="0" smtClean="0">
                <a:solidFill>
                  <a:srgbClr val="FF0000"/>
                </a:solidFill>
              </a:rPr>
              <a:t>knowledge</a:t>
            </a:r>
            <a:r>
              <a:rPr lang="en-US" i="1" dirty="0" smtClean="0"/>
              <a:t> mining from data</a:t>
            </a:r>
            <a:r>
              <a:rPr lang="en-US" dirty="0" smtClean="0"/>
              <a:t>, </a:t>
            </a:r>
            <a:r>
              <a:rPr lang="en-US" i="1" dirty="0" smtClean="0"/>
              <a:t>knowledge </a:t>
            </a:r>
            <a:r>
              <a:rPr lang="en-US" i="1" dirty="0" smtClean="0">
                <a:solidFill>
                  <a:srgbClr val="FF0000"/>
                </a:solidFill>
              </a:rPr>
              <a:t>extraction</a:t>
            </a:r>
            <a:r>
              <a:rPr lang="en-US" dirty="0" smtClean="0"/>
              <a:t>, </a:t>
            </a:r>
            <a:r>
              <a:rPr lang="en-US" i="1" dirty="0" smtClean="0"/>
              <a:t>data/pattern analysis</a:t>
            </a:r>
            <a:r>
              <a:rPr lang="en-US" dirty="0" smtClean="0"/>
              <a:t>, </a:t>
            </a:r>
            <a:r>
              <a:rPr lang="en-US" i="1" dirty="0" smtClean="0"/>
              <a:t>data archaeology</a:t>
            </a:r>
            <a:r>
              <a:rPr lang="en-US" dirty="0" smtClean="0"/>
              <a:t>, and </a:t>
            </a:r>
            <a:r>
              <a:rPr lang="en-US" i="1" dirty="0" smtClean="0"/>
              <a:t>data </a:t>
            </a:r>
            <a:r>
              <a:rPr lang="en-US" i="1" u="sng" dirty="0" smtClean="0">
                <a:solidFill>
                  <a:srgbClr val="FF0000"/>
                </a:solidFill>
              </a:rPr>
              <a:t>dredging</a:t>
            </a:r>
            <a:r>
              <a:rPr lang="en-US" dirty="0" smtClean="0"/>
              <a:t>. </a:t>
            </a:r>
            <a:endParaRPr lang="tr-TR" dirty="0" smtClean="0"/>
          </a:p>
          <a:p>
            <a:pPr algn="just"/>
            <a:endParaRPr lang="tr-TR" dirty="0"/>
          </a:p>
          <a:p>
            <a:pPr algn="just"/>
            <a:r>
              <a:rPr lang="en-US" dirty="0" smtClean="0"/>
              <a:t>Many people </a:t>
            </a:r>
            <a:r>
              <a:rPr lang="en-US" dirty="0" smtClean="0">
                <a:solidFill>
                  <a:srgbClr val="FF0000"/>
                </a:solidFill>
              </a:rPr>
              <a:t>treat</a:t>
            </a:r>
            <a:r>
              <a:rPr lang="en-US" dirty="0" smtClean="0"/>
              <a:t> data mining </a:t>
            </a:r>
            <a:r>
              <a:rPr lang="en-US" u="sng" dirty="0" smtClean="0"/>
              <a:t>as</a:t>
            </a:r>
            <a:r>
              <a:rPr lang="en-US" dirty="0" smtClean="0"/>
              <a:t> </a:t>
            </a:r>
            <a:r>
              <a:rPr lang="en-US" u="sng" dirty="0" smtClean="0">
                <a:solidFill>
                  <a:srgbClr val="FF0000"/>
                </a:solidFill>
              </a:rPr>
              <a:t>a synonym for </a:t>
            </a:r>
            <a:r>
              <a:rPr lang="en-US" dirty="0" smtClean="0"/>
              <a:t>another popularly used term, </a:t>
            </a:r>
            <a:r>
              <a:rPr lang="en-US" b="1" dirty="0" smtClean="0"/>
              <a:t>knowledge discovery from data</a:t>
            </a:r>
            <a:r>
              <a:rPr lang="en-US" dirty="0" smtClean="0"/>
              <a:t>, or </a:t>
            </a:r>
            <a:r>
              <a:rPr lang="en-US" b="1" dirty="0" smtClean="0"/>
              <a:t>KDD</a:t>
            </a:r>
            <a:r>
              <a:rPr lang="en-US" dirty="0" smtClean="0"/>
              <a:t>, while others </a:t>
            </a:r>
            <a:r>
              <a:rPr lang="en-US" dirty="0" smtClean="0">
                <a:solidFill>
                  <a:srgbClr val="FF0000"/>
                </a:solidFill>
              </a:rPr>
              <a:t>view</a:t>
            </a:r>
            <a:r>
              <a:rPr lang="en-US" dirty="0" smtClean="0"/>
              <a:t> data mining </a:t>
            </a:r>
            <a:r>
              <a:rPr lang="en-US" u="sng" dirty="0" smtClean="0"/>
              <a:t>as</a:t>
            </a:r>
            <a:r>
              <a:rPr lang="en-US" dirty="0" smtClean="0"/>
              <a:t> </a:t>
            </a:r>
            <a:r>
              <a:rPr lang="en-US" dirty="0" smtClean="0">
                <a:solidFill>
                  <a:srgbClr val="FF0000"/>
                </a:solidFill>
              </a:rPr>
              <a:t>merely</a:t>
            </a:r>
            <a:r>
              <a:rPr lang="en-US" dirty="0" smtClean="0"/>
              <a:t> an </a:t>
            </a:r>
            <a:r>
              <a:rPr lang="en-US" dirty="0" smtClean="0">
                <a:solidFill>
                  <a:srgbClr val="FF0000"/>
                </a:solidFill>
              </a:rPr>
              <a:t>essential</a:t>
            </a:r>
            <a:r>
              <a:rPr lang="en-US" dirty="0" smtClean="0"/>
              <a:t> step in the process of knowledge discovery. </a:t>
            </a:r>
            <a:endParaRPr lang="tr-TR" dirty="0" smtClean="0"/>
          </a:p>
          <a:p>
            <a:pPr algn="just"/>
            <a:endParaRPr lang="tr-TR" dirty="0"/>
          </a:p>
        </p:txBody>
      </p:sp>
    </p:spTree>
    <p:extLst>
      <p:ext uri="{BB962C8B-B14F-4D97-AF65-F5344CB8AC3E}">
        <p14:creationId xmlns:p14="http://schemas.microsoft.com/office/powerpoint/2010/main" val="154054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38200" y="512956"/>
            <a:ext cx="10515600" cy="5664007"/>
          </a:xfrm>
        </p:spPr>
        <p:txBody>
          <a:bodyPr>
            <a:normAutofit fontScale="70000" lnSpcReduction="20000"/>
          </a:bodyPr>
          <a:lstStyle/>
          <a:p>
            <a:pPr marL="0" indent="0" algn="ctr">
              <a:buNone/>
            </a:pPr>
            <a:r>
              <a:rPr lang="en-US" b="1" dirty="0"/>
              <a:t>Data Mining- Some </a:t>
            </a:r>
            <a:r>
              <a:rPr lang="en-US" b="1" dirty="0" err="1"/>
              <a:t>Definations</a:t>
            </a:r>
            <a:endParaRPr lang="tr-TR" dirty="0"/>
          </a:p>
          <a:p>
            <a:pPr algn="just"/>
            <a:r>
              <a:rPr lang="en-US" dirty="0" smtClean="0"/>
              <a:t>A </a:t>
            </a:r>
            <a:r>
              <a:rPr lang="en-US" b="1" dirty="0"/>
              <a:t>data warehouse </a:t>
            </a:r>
            <a:r>
              <a:rPr lang="en-US" dirty="0"/>
              <a:t>is a repository of information collected from multiple sources, stored under a unified schema, and usually residing at a single site. Data warehouses are constructed via a process of data cleaning, data integration, data transformation, data loading, and periodic data refreshing. </a:t>
            </a:r>
            <a:endParaRPr lang="tr-TR" dirty="0"/>
          </a:p>
          <a:p>
            <a:pPr algn="just"/>
            <a:r>
              <a:rPr lang="en-US" b="1" dirty="0"/>
              <a:t>Data discrimination </a:t>
            </a:r>
            <a:r>
              <a:rPr lang="en-US" dirty="0"/>
              <a:t>is a comparison of the general features of the target class data objects against the general features of objects from one or multiple contrasting classes. The target and contrasting classes can be specified by a user, and the corresponding data objects can be retrieved through database queries.</a:t>
            </a:r>
            <a:endParaRPr lang="tr-TR" dirty="0"/>
          </a:p>
          <a:p>
            <a:pPr algn="just"/>
            <a:r>
              <a:rPr lang="en-US" b="1" dirty="0"/>
              <a:t>Classification </a:t>
            </a:r>
            <a:r>
              <a:rPr lang="en-US" dirty="0"/>
              <a:t>is the process of finding a </a:t>
            </a:r>
            <a:r>
              <a:rPr lang="en-US" b="1" dirty="0"/>
              <a:t>model </a:t>
            </a:r>
            <a:r>
              <a:rPr lang="en-US" dirty="0"/>
              <a:t>that describes and distinguishes data classes or concepts. The model are derived based on the analysis of a set of </a:t>
            </a:r>
            <a:r>
              <a:rPr lang="en-US" b="1" dirty="0"/>
              <a:t>training data. </a:t>
            </a:r>
            <a:r>
              <a:rPr lang="en-US" dirty="0"/>
              <a:t>The model is used to predict the class label of objects for which the class label is unknown.</a:t>
            </a:r>
            <a:endParaRPr lang="tr-TR" dirty="0"/>
          </a:p>
          <a:p>
            <a:pPr algn="just"/>
            <a:r>
              <a:rPr lang="en-US" b="1" dirty="0"/>
              <a:t>Statistics</a:t>
            </a:r>
            <a:r>
              <a:rPr lang="en-US" dirty="0"/>
              <a:t> studies the collection, analysis, interpretation or explanation, and presentation of data. Data mining has an inherent connection with statistics. A </a:t>
            </a:r>
            <a:r>
              <a:rPr lang="en-US" b="1" dirty="0"/>
              <a:t>statistical model</a:t>
            </a:r>
            <a:r>
              <a:rPr lang="en-US" dirty="0"/>
              <a:t> is a set of mathematical functions that describe the behavior of the objects in a target class in terms of random variables and their associated probability distributions. Statistical models are widely used to model data and data classes.</a:t>
            </a:r>
            <a:endParaRPr lang="tr-TR" dirty="0"/>
          </a:p>
          <a:p>
            <a:pPr algn="just"/>
            <a:r>
              <a:rPr lang="en-US" b="1" dirty="0"/>
              <a:t>Supervised learning </a:t>
            </a:r>
            <a:r>
              <a:rPr lang="en-US" dirty="0"/>
              <a:t>is basically a synonym for classification. The supervision in the learning comes from the labeled examples in the training data set.</a:t>
            </a:r>
            <a:endParaRPr lang="tr-TR" dirty="0"/>
          </a:p>
          <a:p>
            <a:pPr algn="just"/>
            <a:r>
              <a:rPr lang="en-US" b="1" dirty="0"/>
              <a:t>Unsupervised learning </a:t>
            </a:r>
            <a:r>
              <a:rPr lang="en-US" dirty="0"/>
              <a:t>is essentially a synonym for clustering. The learning process is unsupervised since the input examples are not class labeled. Typically, we may use clustering to discover classes within the data.</a:t>
            </a:r>
            <a:endParaRPr lang="tr-TR" dirty="0"/>
          </a:p>
          <a:p>
            <a:endParaRPr lang="tr-TR" dirty="0"/>
          </a:p>
        </p:txBody>
      </p:sp>
    </p:spTree>
    <p:extLst>
      <p:ext uri="{BB962C8B-B14F-4D97-AF65-F5344CB8AC3E}">
        <p14:creationId xmlns:p14="http://schemas.microsoft.com/office/powerpoint/2010/main" val="384856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endParaRPr lang="tr-TR" dirty="0" smtClean="0"/>
          </a:p>
          <a:p>
            <a:pPr algn="just"/>
            <a:r>
              <a:rPr lang="en-US" dirty="0" smtClean="0"/>
              <a:t>A </a:t>
            </a:r>
            <a:r>
              <a:rPr lang="en-US" b="1" dirty="0" smtClean="0"/>
              <a:t>data warehouse </a:t>
            </a:r>
            <a:r>
              <a:rPr lang="en-US" dirty="0" smtClean="0"/>
              <a:t>is a </a:t>
            </a:r>
            <a:r>
              <a:rPr lang="en-US" dirty="0" smtClean="0">
                <a:solidFill>
                  <a:srgbClr val="FF0000"/>
                </a:solidFill>
              </a:rPr>
              <a:t>repository</a:t>
            </a:r>
            <a:r>
              <a:rPr lang="en-US" dirty="0" smtClean="0"/>
              <a:t> of information collect</a:t>
            </a:r>
            <a:r>
              <a:rPr lang="en-US" dirty="0" smtClean="0">
                <a:solidFill>
                  <a:schemeClr val="accent6"/>
                </a:solidFill>
              </a:rPr>
              <a:t>ed</a:t>
            </a:r>
            <a:r>
              <a:rPr lang="en-US" dirty="0" smtClean="0"/>
              <a:t> from multiple sources, stor</a:t>
            </a:r>
            <a:r>
              <a:rPr lang="en-US" dirty="0" smtClean="0">
                <a:solidFill>
                  <a:schemeClr val="accent6"/>
                </a:solidFill>
              </a:rPr>
              <a:t>ed</a:t>
            </a:r>
            <a:r>
              <a:rPr lang="en-US" dirty="0" smtClean="0"/>
              <a:t> under a </a:t>
            </a:r>
            <a:r>
              <a:rPr lang="en-US" dirty="0" smtClean="0">
                <a:solidFill>
                  <a:srgbClr val="FF0000"/>
                </a:solidFill>
              </a:rPr>
              <a:t>unified</a:t>
            </a:r>
            <a:r>
              <a:rPr lang="en-US" dirty="0" smtClean="0"/>
              <a:t> schema, and usually </a:t>
            </a:r>
            <a:r>
              <a:rPr lang="en-US" dirty="0" smtClean="0">
                <a:solidFill>
                  <a:srgbClr val="FF0000"/>
                </a:solidFill>
              </a:rPr>
              <a:t>resid</a:t>
            </a:r>
            <a:r>
              <a:rPr lang="en-US" u="sng" dirty="0" smtClean="0">
                <a:solidFill>
                  <a:srgbClr val="FF0000"/>
                </a:solidFill>
              </a:rPr>
              <a:t>ing</a:t>
            </a:r>
            <a:r>
              <a:rPr lang="en-US" dirty="0" smtClean="0"/>
              <a:t> at a single site. </a:t>
            </a:r>
            <a:endParaRPr lang="tr-TR" dirty="0" smtClean="0"/>
          </a:p>
          <a:p>
            <a:pPr algn="just"/>
            <a:endParaRPr lang="tr-TR" dirty="0"/>
          </a:p>
          <a:p>
            <a:pPr algn="just"/>
            <a:r>
              <a:rPr lang="en-US" dirty="0" smtClean="0"/>
              <a:t>Data warehouses </a:t>
            </a:r>
            <a:r>
              <a:rPr lang="en-US" dirty="0" smtClean="0">
                <a:solidFill>
                  <a:srgbClr val="00B050"/>
                </a:solidFill>
              </a:rPr>
              <a:t>are</a:t>
            </a:r>
            <a:r>
              <a:rPr lang="en-US" dirty="0" smtClean="0"/>
              <a:t> construct</a:t>
            </a:r>
            <a:r>
              <a:rPr lang="en-US" u="sng" dirty="0" smtClean="0">
                <a:solidFill>
                  <a:srgbClr val="00B050"/>
                </a:solidFill>
              </a:rPr>
              <a:t>ed</a:t>
            </a:r>
            <a:r>
              <a:rPr lang="en-US" dirty="0" smtClean="0"/>
              <a:t> via a process of data cleaning, data integration, data transformation, data loading, and periodic data </a:t>
            </a:r>
            <a:r>
              <a:rPr lang="en-US" dirty="0" smtClean="0">
                <a:solidFill>
                  <a:srgbClr val="FF0000"/>
                </a:solidFill>
              </a:rPr>
              <a:t>refreshing</a:t>
            </a:r>
            <a:r>
              <a:rPr lang="en-US" dirty="0" smtClean="0"/>
              <a:t>. </a:t>
            </a:r>
            <a:endParaRPr lang="tr-TR" dirty="0" smtClean="0"/>
          </a:p>
          <a:p>
            <a:endParaRPr lang="tr-TR" dirty="0"/>
          </a:p>
        </p:txBody>
      </p:sp>
    </p:spTree>
    <p:extLst>
      <p:ext uri="{BB962C8B-B14F-4D97-AF65-F5344CB8AC3E}">
        <p14:creationId xmlns:p14="http://schemas.microsoft.com/office/powerpoint/2010/main" val="2781541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endParaRPr lang="tr-TR" b="1" dirty="0" smtClean="0"/>
          </a:p>
          <a:p>
            <a:pPr algn="just"/>
            <a:r>
              <a:rPr lang="en-US" b="1" dirty="0" smtClean="0"/>
              <a:t>Data </a:t>
            </a:r>
            <a:r>
              <a:rPr lang="en-US" b="1" dirty="0" smtClean="0">
                <a:solidFill>
                  <a:srgbClr val="FF0000"/>
                </a:solidFill>
              </a:rPr>
              <a:t>discrimination</a:t>
            </a:r>
            <a:r>
              <a:rPr lang="en-US" b="1" dirty="0" smtClean="0"/>
              <a:t> </a:t>
            </a:r>
            <a:r>
              <a:rPr lang="en-US" dirty="0" smtClean="0"/>
              <a:t>is a </a:t>
            </a:r>
            <a:r>
              <a:rPr lang="en-US" dirty="0" smtClean="0">
                <a:solidFill>
                  <a:srgbClr val="FF0000"/>
                </a:solidFill>
              </a:rPr>
              <a:t>comparison</a:t>
            </a:r>
            <a:r>
              <a:rPr lang="en-US" dirty="0" smtClean="0"/>
              <a:t> of the general </a:t>
            </a:r>
            <a:r>
              <a:rPr lang="en-US" dirty="0" smtClean="0">
                <a:solidFill>
                  <a:srgbClr val="FF0000"/>
                </a:solidFill>
              </a:rPr>
              <a:t>features</a:t>
            </a:r>
            <a:r>
              <a:rPr lang="en-US" dirty="0" smtClean="0"/>
              <a:t> of the target class data objects </a:t>
            </a:r>
            <a:r>
              <a:rPr lang="en-US" u="sng" dirty="0" smtClean="0"/>
              <a:t>against</a:t>
            </a:r>
            <a:r>
              <a:rPr lang="en-US" dirty="0" smtClean="0"/>
              <a:t> the general features of objects from one or multiple </a:t>
            </a:r>
            <a:r>
              <a:rPr lang="en-US" dirty="0" smtClean="0">
                <a:solidFill>
                  <a:srgbClr val="FF0000"/>
                </a:solidFill>
              </a:rPr>
              <a:t>contrasting</a:t>
            </a:r>
            <a:r>
              <a:rPr lang="en-US" dirty="0" smtClean="0"/>
              <a:t> classes. </a:t>
            </a:r>
            <a:endParaRPr lang="tr-TR" dirty="0" smtClean="0"/>
          </a:p>
          <a:p>
            <a:pPr algn="just"/>
            <a:endParaRPr lang="tr-TR" dirty="0"/>
          </a:p>
          <a:p>
            <a:pPr algn="just"/>
            <a:r>
              <a:rPr lang="en-US" dirty="0" smtClean="0"/>
              <a:t>The target and </a:t>
            </a:r>
            <a:r>
              <a:rPr lang="en-US" dirty="0" smtClean="0">
                <a:solidFill>
                  <a:srgbClr val="FF0000"/>
                </a:solidFill>
              </a:rPr>
              <a:t>contrasting</a:t>
            </a:r>
            <a:r>
              <a:rPr lang="en-US" dirty="0" smtClean="0"/>
              <a:t> classes can </a:t>
            </a:r>
            <a:r>
              <a:rPr lang="en-US" dirty="0" smtClean="0">
                <a:solidFill>
                  <a:srgbClr val="00B050"/>
                </a:solidFill>
              </a:rPr>
              <a:t>be</a:t>
            </a:r>
            <a:r>
              <a:rPr lang="en-US" dirty="0" smtClean="0"/>
              <a:t> specifi</a:t>
            </a:r>
            <a:r>
              <a:rPr lang="en-US" dirty="0" smtClean="0">
                <a:solidFill>
                  <a:srgbClr val="00B050"/>
                </a:solidFill>
              </a:rPr>
              <a:t>ed</a:t>
            </a:r>
            <a:r>
              <a:rPr lang="en-US" dirty="0" smtClean="0"/>
              <a:t> by a user, and the </a:t>
            </a:r>
            <a:r>
              <a:rPr lang="en-US" dirty="0" smtClean="0">
                <a:solidFill>
                  <a:srgbClr val="7030A0"/>
                </a:solidFill>
              </a:rPr>
              <a:t>corresponding</a:t>
            </a:r>
            <a:r>
              <a:rPr lang="en-US" dirty="0" smtClean="0"/>
              <a:t> data objects can be </a:t>
            </a:r>
            <a:r>
              <a:rPr lang="en-US" dirty="0" smtClean="0">
                <a:solidFill>
                  <a:srgbClr val="00B050"/>
                </a:solidFill>
              </a:rPr>
              <a:t>retrieved</a:t>
            </a:r>
            <a:r>
              <a:rPr lang="en-US" dirty="0" smtClean="0"/>
              <a:t> </a:t>
            </a:r>
            <a:r>
              <a:rPr lang="en-US" dirty="0" smtClean="0">
                <a:solidFill>
                  <a:srgbClr val="7030A0"/>
                </a:solidFill>
              </a:rPr>
              <a:t>through</a:t>
            </a:r>
            <a:r>
              <a:rPr lang="en-US" dirty="0" smtClean="0"/>
              <a:t> database </a:t>
            </a:r>
            <a:r>
              <a:rPr lang="en-US" dirty="0" smtClean="0">
                <a:solidFill>
                  <a:srgbClr val="FF0000"/>
                </a:solidFill>
              </a:rPr>
              <a:t>queries</a:t>
            </a:r>
            <a:r>
              <a:rPr lang="en-US" dirty="0" smtClean="0"/>
              <a:t>.</a:t>
            </a:r>
            <a:endParaRPr lang="tr-TR" dirty="0" smtClean="0"/>
          </a:p>
          <a:p>
            <a:endParaRPr lang="tr-TR" dirty="0"/>
          </a:p>
        </p:txBody>
      </p:sp>
    </p:spTree>
    <p:extLst>
      <p:ext uri="{BB962C8B-B14F-4D97-AF65-F5344CB8AC3E}">
        <p14:creationId xmlns:p14="http://schemas.microsoft.com/office/powerpoint/2010/main" val="83919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en-US" b="1" dirty="0" smtClean="0"/>
              <a:t>Classification </a:t>
            </a:r>
            <a:r>
              <a:rPr lang="en-US" dirty="0" smtClean="0"/>
              <a:t>is the process of find</a:t>
            </a:r>
            <a:r>
              <a:rPr lang="en-US" u="sng" dirty="0" smtClean="0">
                <a:solidFill>
                  <a:srgbClr val="FF0000"/>
                </a:solidFill>
              </a:rPr>
              <a:t>ing</a:t>
            </a:r>
            <a:r>
              <a:rPr lang="en-US" dirty="0" smtClean="0"/>
              <a:t> a </a:t>
            </a:r>
            <a:r>
              <a:rPr lang="en-US" b="1" dirty="0" smtClean="0"/>
              <a:t>model </a:t>
            </a:r>
            <a:r>
              <a:rPr lang="en-US" dirty="0" smtClean="0"/>
              <a:t>that </a:t>
            </a:r>
            <a:r>
              <a:rPr lang="en-US" dirty="0" smtClean="0">
                <a:solidFill>
                  <a:srgbClr val="FF0000"/>
                </a:solidFill>
              </a:rPr>
              <a:t>describes</a:t>
            </a:r>
            <a:r>
              <a:rPr lang="en-US" dirty="0" smtClean="0"/>
              <a:t> and </a:t>
            </a:r>
            <a:r>
              <a:rPr lang="en-US" dirty="0" smtClean="0">
                <a:solidFill>
                  <a:srgbClr val="FF0000"/>
                </a:solidFill>
              </a:rPr>
              <a:t>distinguish</a:t>
            </a:r>
            <a:r>
              <a:rPr lang="en-US" dirty="0" smtClean="0"/>
              <a:t>es data classes or concepts. </a:t>
            </a:r>
            <a:endParaRPr lang="tr-TR" dirty="0" smtClean="0"/>
          </a:p>
          <a:p>
            <a:pPr algn="just"/>
            <a:endParaRPr lang="tr-TR" dirty="0" smtClean="0"/>
          </a:p>
          <a:p>
            <a:pPr algn="just"/>
            <a:r>
              <a:rPr lang="en-US" dirty="0" smtClean="0"/>
              <a:t>The model are </a:t>
            </a:r>
            <a:r>
              <a:rPr lang="en-US" dirty="0" smtClean="0">
                <a:solidFill>
                  <a:srgbClr val="FF0000"/>
                </a:solidFill>
              </a:rPr>
              <a:t>derive</a:t>
            </a:r>
            <a:r>
              <a:rPr lang="en-US" dirty="0" smtClean="0"/>
              <a:t>d </a:t>
            </a:r>
            <a:r>
              <a:rPr lang="en-US" u="sng" dirty="0" smtClean="0">
                <a:solidFill>
                  <a:srgbClr val="7030A0"/>
                </a:solidFill>
              </a:rPr>
              <a:t>based on </a:t>
            </a:r>
            <a:r>
              <a:rPr lang="en-US" dirty="0" smtClean="0"/>
              <a:t>the analysis of a set of </a:t>
            </a:r>
            <a:r>
              <a:rPr lang="en-US" b="1" dirty="0" smtClean="0">
                <a:solidFill>
                  <a:srgbClr val="FF0000"/>
                </a:solidFill>
              </a:rPr>
              <a:t>training</a:t>
            </a:r>
            <a:r>
              <a:rPr lang="en-US" b="1" dirty="0" smtClean="0"/>
              <a:t> data. </a:t>
            </a:r>
            <a:endParaRPr lang="tr-TR" b="1" dirty="0" smtClean="0"/>
          </a:p>
          <a:p>
            <a:pPr algn="just"/>
            <a:endParaRPr lang="tr-TR" b="1" dirty="0"/>
          </a:p>
          <a:p>
            <a:pPr algn="just"/>
            <a:r>
              <a:rPr lang="en-US" dirty="0" smtClean="0"/>
              <a:t>The model is used to </a:t>
            </a:r>
            <a:r>
              <a:rPr lang="en-US" dirty="0" smtClean="0">
                <a:solidFill>
                  <a:srgbClr val="FF0000"/>
                </a:solidFill>
              </a:rPr>
              <a:t>predict</a:t>
            </a:r>
            <a:r>
              <a:rPr lang="en-US" dirty="0" smtClean="0"/>
              <a:t> the class label of objects </a:t>
            </a:r>
            <a:r>
              <a:rPr lang="en-US" dirty="0" smtClean="0">
                <a:solidFill>
                  <a:srgbClr val="00B050"/>
                </a:solidFill>
              </a:rPr>
              <a:t>for</a:t>
            </a:r>
            <a:r>
              <a:rPr lang="en-US" dirty="0" smtClean="0"/>
              <a:t> which the class label is </a:t>
            </a:r>
            <a:r>
              <a:rPr lang="en-US" dirty="0" smtClean="0">
                <a:solidFill>
                  <a:srgbClr val="00B050"/>
                </a:solidFill>
              </a:rPr>
              <a:t>unknown</a:t>
            </a:r>
            <a:r>
              <a:rPr lang="en-US" dirty="0" smtClean="0"/>
              <a:t>.</a:t>
            </a:r>
            <a:endParaRPr lang="tr-TR" dirty="0" smtClean="0"/>
          </a:p>
          <a:p>
            <a:endParaRPr lang="tr-TR" dirty="0"/>
          </a:p>
        </p:txBody>
      </p:sp>
    </p:spTree>
    <p:extLst>
      <p:ext uri="{BB962C8B-B14F-4D97-AF65-F5344CB8AC3E}">
        <p14:creationId xmlns:p14="http://schemas.microsoft.com/office/powerpoint/2010/main" val="39142395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1027</Words>
  <Application>Microsoft Office PowerPoint</Application>
  <PresentationFormat>Geniş ekran</PresentationFormat>
  <Paragraphs>49</Paragraphs>
  <Slides>11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11</vt:i4>
      </vt:variant>
    </vt:vector>
  </HeadingPairs>
  <TitlesOfParts>
    <vt:vector size="15" baseType="lpstr">
      <vt:lpstr>Arial</vt:lpstr>
      <vt:lpstr>Calibri</vt:lpstr>
      <vt:lpstr>Calibri Light</vt:lpstr>
      <vt:lpstr>Office Teması</vt:lpstr>
      <vt:lpstr>Data Mining</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Gng23</dc:creator>
  <cp:lastModifiedBy>Gng23</cp:lastModifiedBy>
  <cp:revision>10</cp:revision>
  <dcterms:created xsi:type="dcterms:W3CDTF">2019-07-25T13:48:43Z</dcterms:created>
  <dcterms:modified xsi:type="dcterms:W3CDTF">2019-07-25T14:25:33Z</dcterms:modified>
</cp:coreProperties>
</file>