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324E-D04C-494D-B391-6E7719ED5161}" type="datetimeFigureOut">
              <a:rPr lang="tr-TR" smtClean="0"/>
              <a:t>8.08.2019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B930D-E1AA-4DBA-B5ED-B6AD8E18B9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030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324E-D04C-494D-B391-6E7719ED5161}" type="datetimeFigureOut">
              <a:rPr lang="tr-TR" smtClean="0"/>
              <a:t>8.08.2019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B930D-E1AA-4DBA-B5ED-B6AD8E18B9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8968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324E-D04C-494D-B391-6E7719ED5161}" type="datetimeFigureOut">
              <a:rPr lang="tr-TR" smtClean="0"/>
              <a:t>8.08.2019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B930D-E1AA-4DBA-B5ED-B6AD8E18B9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2079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324E-D04C-494D-B391-6E7719ED5161}" type="datetimeFigureOut">
              <a:rPr lang="tr-TR" smtClean="0"/>
              <a:t>8.08.2019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B930D-E1AA-4DBA-B5ED-B6AD8E18B9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1028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324E-D04C-494D-B391-6E7719ED5161}" type="datetimeFigureOut">
              <a:rPr lang="tr-TR" smtClean="0"/>
              <a:t>8.08.2019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B930D-E1AA-4DBA-B5ED-B6AD8E18B9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508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324E-D04C-494D-B391-6E7719ED5161}" type="datetimeFigureOut">
              <a:rPr lang="tr-TR" smtClean="0"/>
              <a:t>8.08.2019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B930D-E1AA-4DBA-B5ED-B6AD8E18B9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9977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324E-D04C-494D-B391-6E7719ED5161}" type="datetimeFigureOut">
              <a:rPr lang="tr-TR" smtClean="0"/>
              <a:t>8.08.2019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B930D-E1AA-4DBA-B5ED-B6AD8E18B9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5714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324E-D04C-494D-B391-6E7719ED5161}" type="datetimeFigureOut">
              <a:rPr lang="tr-TR" smtClean="0"/>
              <a:t>8.08.2019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B930D-E1AA-4DBA-B5ED-B6AD8E18B9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0858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324E-D04C-494D-B391-6E7719ED5161}" type="datetimeFigureOut">
              <a:rPr lang="tr-TR" smtClean="0"/>
              <a:t>8.08.2019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B930D-E1AA-4DBA-B5ED-B6AD8E18B9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4301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324E-D04C-494D-B391-6E7719ED5161}" type="datetimeFigureOut">
              <a:rPr lang="tr-TR" smtClean="0"/>
              <a:t>8.08.2019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B930D-E1AA-4DBA-B5ED-B6AD8E18B9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2902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324E-D04C-494D-B391-6E7719ED5161}" type="datetimeFigureOut">
              <a:rPr lang="tr-TR" smtClean="0"/>
              <a:t>8.08.2019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B930D-E1AA-4DBA-B5ED-B6AD8E18B9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7128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5324E-D04C-494D-B391-6E7719ED5161}" type="datetimeFigureOut">
              <a:rPr lang="tr-TR" smtClean="0"/>
              <a:t>8.08.2019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B930D-E1AA-4DBA-B5ED-B6AD8E18B9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35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Algorithms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9297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With each </a:t>
            </a:r>
            <a:r>
              <a:rPr lang="en-US" dirty="0" smtClean="0">
                <a:solidFill>
                  <a:srgbClr val="FF0000"/>
                </a:solidFill>
              </a:rPr>
              <a:t>measurement</a:t>
            </a:r>
            <a:r>
              <a:rPr lang="en-US" dirty="0" smtClean="0"/>
              <a:t> in yards, it assigns the</a:t>
            </a:r>
            <a:r>
              <a:rPr lang="tr-TR" dirty="0" smtClean="0"/>
              <a:t> </a:t>
            </a:r>
            <a:r>
              <a:rPr lang="en-US" dirty="0" smtClean="0"/>
              <a:t>value in meters. </a:t>
            </a:r>
            <a:endParaRPr lang="tr-TR" dirty="0" smtClean="0"/>
          </a:p>
          <a:p>
            <a:pPr algn="just"/>
            <a:endParaRPr lang="tr-TR" dirty="0"/>
          </a:p>
          <a:p>
            <a:pPr algn="just"/>
            <a:endParaRPr lang="tr-TR" dirty="0" smtClean="0"/>
          </a:p>
          <a:p>
            <a:pPr algn="just"/>
            <a:r>
              <a:rPr lang="en-US" dirty="0" smtClean="0"/>
              <a:t>Another</a:t>
            </a:r>
            <a:r>
              <a:rPr lang="tr-TR" dirty="0" smtClean="0"/>
              <a:t> </a:t>
            </a:r>
            <a:r>
              <a:rPr lang="en-US" dirty="0" smtClean="0"/>
              <a:t>example, which we could call </a:t>
            </a:r>
            <a:r>
              <a:rPr lang="en-US" u="sng" dirty="0" smtClean="0">
                <a:solidFill>
                  <a:srgbClr val="7030A0"/>
                </a:solidFill>
              </a:rPr>
              <a:t>the sort function</a:t>
            </a:r>
            <a:r>
              <a:rPr lang="en-US" dirty="0" smtClean="0"/>
              <a:t>, assigns each </a:t>
            </a:r>
            <a:r>
              <a:rPr lang="en-US" u="sng" dirty="0" smtClean="0"/>
              <a:t>input list of numeric</a:t>
            </a:r>
            <a:r>
              <a:rPr lang="tr-TR" u="sng" dirty="0" smtClean="0"/>
              <a:t> </a:t>
            </a:r>
            <a:r>
              <a:rPr lang="en-US" u="sng" dirty="0" smtClean="0"/>
              <a:t>values </a:t>
            </a:r>
            <a:r>
              <a:rPr lang="en-US" dirty="0" smtClean="0"/>
              <a:t>to an output list </a:t>
            </a:r>
            <a:r>
              <a:rPr lang="en-US" dirty="0" smtClean="0">
                <a:solidFill>
                  <a:srgbClr val="00B050"/>
                </a:solidFill>
              </a:rPr>
              <a:t>whose</a:t>
            </a:r>
            <a:r>
              <a:rPr lang="en-US" dirty="0" smtClean="0"/>
              <a:t> entries are the same as the input list but</a:t>
            </a:r>
            <a:r>
              <a:rPr lang="tr-TR" dirty="0" smtClean="0"/>
              <a:t> </a:t>
            </a:r>
            <a:r>
              <a:rPr lang="en-US" dirty="0" smtClean="0"/>
              <a:t>are </a:t>
            </a:r>
            <a:r>
              <a:rPr lang="en-US" dirty="0" smtClean="0">
                <a:solidFill>
                  <a:srgbClr val="FF0000"/>
                </a:solidFill>
              </a:rPr>
              <a:t>arrange</a:t>
            </a:r>
            <a:r>
              <a:rPr lang="en-US" dirty="0" smtClean="0"/>
              <a:t>d </a:t>
            </a:r>
            <a:r>
              <a:rPr lang="en-US" u="sng" dirty="0" smtClean="0">
                <a:solidFill>
                  <a:srgbClr val="7030A0"/>
                </a:solidFill>
              </a:rPr>
              <a:t>in the order of </a:t>
            </a:r>
            <a:r>
              <a:rPr lang="en-US" dirty="0" smtClean="0"/>
              <a:t>increasing value.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45572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Still another example is the </a:t>
            </a:r>
            <a:r>
              <a:rPr lang="en-US" dirty="0" smtClean="0">
                <a:solidFill>
                  <a:srgbClr val="FF0000"/>
                </a:solidFill>
              </a:rPr>
              <a:t>addition</a:t>
            </a:r>
            <a:r>
              <a:rPr lang="tr-TR" dirty="0" smtClean="0"/>
              <a:t> </a:t>
            </a:r>
            <a:r>
              <a:rPr lang="en-US" dirty="0" smtClean="0"/>
              <a:t>function </a:t>
            </a:r>
            <a:r>
              <a:rPr lang="en-US" dirty="0" smtClean="0">
                <a:solidFill>
                  <a:srgbClr val="00B050"/>
                </a:solidFill>
              </a:rPr>
              <a:t>whose</a:t>
            </a:r>
            <a:r>
              <a:rPr lang="en-US" dirty="0" smtClean="0"/>
              <a:t> inputs are </a:t>
            </a:r>
            <a:r>
              <a:rPr lang="en-US" u="sng" dirty="0" smtClean="0">
                <a:solidFill>
                  <a:srgbClr val="FF0000"/>
                </a:solidFill>
              </a:rPr>
              <a:t>pairs</a:t>
            </a:r>
            <a:r>
              <a:rPr lang="en-US" u="sng" dirty="0" smtClean="0"/>
              <a:t> of values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B050"/>
                </a:solidFill>
              </a:rPr>
              <a:t>whose</a:t>
            </a:r>
            <a:r>
              <a:rPr lang="en-US" dirty="0" smtClean="0"/>
              <a:t> outputs are values represent</a:t>
            </a:r>
            <a:r>
              <a:rPr lang="en-US" dirty="0" smtClean="0">
                <a:solidFill>
                  <a:srgbClr val="00B050"/>
                </a:solidFill>
              </a:rPr>
              <a:t>ing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7030A0"/>
                </a:solidFill>
              </a:rPr>
              <a:t>sum of </a:t>
            </a:r>
            <a:r>
              <a:rPr lang="en-US" dirty="0" smtClean="0"/>
              <a:t>each input pair.</a:t>
            </a:r>
            <a:r>
              <a:rPr lang="tr-TR" dirty="0" smtClean="0"/>
              <a:t> </a:t>
            </a:r>
          </a:p>
          <a:p>
            <a:endParaRPr lang="tr-TR" dirty="0"/>
          </a:p>
          <a:p>
            <a:r>
              <a:rPr lang="en-US" dirty="0" smtClean="0"/>
              <a:t>The process </a:t>
            </a:r>
            <a:r>
              <a:rPr lang="en-US" dirty="0" smtClean="0">
                <a:solidFill>
                  <a:srgbClr val="00B050"/>
                </a:solidFill>
              </a:rPr>
              <a:t>of</a:t>
            </a:r>
            <a:r>
              <a:rPr lang="en-US" dirty="0" smtClean="0"/>
              <a:t> determin</a:t>
            </a:r>
            <a:r>
              <a:rPr lang="en-US" dirty="0" smtClean="0">
                <a:solidFill>
                  <a:srgbClr val="00B050"/>
                </a:solidFill>
              </a:rPr>
              <a:t>ing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rgbClr val="FF0000"/>
                </a:solidFill>
              </a:rPr>
              <a:t>particular</a:t>
            </a:r>
            <a:r>
              <a:rPr lang="en-US" dirty="0" smtClean="0"/>
              <a:t> output value </a:t>
            </a:r>
            <a:r>
              <a:rPr lang="en-US" dirty="0" smtClean="0">
                <a:solidFill>
                  <a:srgbClr val="00B050"/>
                </a:solidFill>
              </a:rPr>
              <a:t>that</a:t>
            </a:r>
            <a:r>
              <a:rPr lang="en-US" dirty="0" smtClean="0"/>
              <a:t> a function assigns</a:t>
            </a:r>
            <a:r>
              <a:rPr lang="tr-TR" dirty="0" smtClean="0"/>
              <a:t> </a:t>
            </a:r>
            <a:r>
              <a:rPr lang="en-US" dirty="0" smtClean="0"/>
              <a:t>to a given input </a:t>
            </a:r>
            <a:r>
              <a:rPr lang="en-US" u="sng" dirty="0" smtClean="0"/>
              <a:t>is called </a:t>
            </a:r>
            <a:r>
              <a:rPr lang="en-US" i="1" dirty="0" smtClean="0">
                <a:solidFill>
                  <a:srgbClr val="FF0000"/>
                </a:solidFill>
              </a:rPr>
              <a:t>computing</a:t>
            </a:r>
            <a:r>
              <a:rPr lang="en-US" i="1" dirty="0" smtClean="0"/>
              <a:t> the function. </a:t>
            </a:r>
            <a:endParaRPr lang="tr-TR" i="1" dirty="0" smtClean="0"/>
          </a:p>
          <a:p>
            <a:endParaRPr lang="tr-TR" i="1" dirty="0"/>
          </a:p>
          <a:p>
            <a:r>
              <a:rPr lang="en-US" u="sng" dirty="0" smtClean="0">
                <a:solidFill>
                  <a:srgbClr val="7030A0"/>
                </a:solidFill>
              </a:rPr>
              <a:t>The ability to </a:t>
            </a:r>
            <a:r>
              <a:rPr lang="en-US" dirty="0" smtClean="0">
                <a:solidFill>
                  <a:srgbClr val="FF0000"/>
                </a:solidFill>
              </a:rPr>
              <a:t>compute</a:t>
            </a:r>
            <a:r>
              <a:rPr lang="en-US" dirty="0" smtClean="0"/>
              <a:t> functions</a:t>
            </a:r>
            <a:r>
              <a:rPr lang="tr-TR" dirty="0" smtClean="0"/>
              <a:t> </a:t>
            </a:r>
            <a:r>
              <a:rPr lang="en-US" dirty="0" smtClean="0"/>
              <a:t>is important</a:t>
            </a:r>
            <a:r>
              <a:rPr lang="tr-TR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18405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The representation of an algorithm requires some form of language. In the case</a:t>
            </a:r>
            <a:r>
              <a:rPr lang="tr-TR" dirty="0" smtClean="0"/>
              <a:t> </a:t>
            </a:r>
            <a:r>
              <a:rPr lang="en-US" dirty="0" smtClean="0"/>
              <a:t>of humans this might be a traditional natural language (English, Spanish, Russian,</a:t>
            </a:r>
            <a:r>
              <a:rPr lang="tr-TR" dirty="0" smtClean="0"/>
              <a:t> </a:t>
            </a:r>
            <a:r>
              <a:rPr lang="en-US" dirty="0" smtClean="0"/>
              <a:t>Japanese) or perhaps the language of pictures</a:t>
            </a:r>
            <a:r>
              <a:rPr lang="tr-TR" dirty="0" smtClean="0"/>
              <a:t>. </a:t>
            </a:r>
            <a:r>
              <a:rPr lang="en-US" dirty="0" smtClean="0"/>
              <a:t>Often, however,</a:t>
            </a:r>
            <a:r>
              <a:rPr lang="tr-TR" dirty="0" smtClean="0"/>
              <a:t> </a:t>
            </a:r>
            <a:r>
              <a:rPr lang="en-US" dirty="0" smtClean="0"/>
              <a:t>such natural channels of communication lead to misunderstandings, sometimes</a:t>
            </a:r>
            <a:r>
              <a:rPr lang="tr-TR" dirty="0" smtClean="0"/>
              <a:t> </a:t>
            </a:r>
            <a:r>
              <a:rPr lang="en-US" dirty="0" smtClean="0"/>
              <a:t>because the terminology used has more than one meaning. </a:t>
            </a:r>
            <a:r>
              <a:rPr lang="tr-TR" dirty="0" smtClean="0"/>
              <a:t> </a:t>
            </a:r>
            <a:r>
              <a:rPr lang="en-US" dirty="0" smtClean="0"/>
              <a:t>Problems also arise over misunderstandings regarding the level of detail</a:t>
            </a:r>
            <a:r>
              <a:rPr lang="tr-TR" dirty="0" smtClean="0"/>
              <a:t> </a:t>
            </a:r>
            <a:r>
              <a:rPr lang="en-US" dirty="0" smtClean="0"/>
              <a:t>required. In short,</a:t>
            </a:r>
            <a:r>
              <a:rPr lang="tr-TR" dirty="0" smtClean="0"/>
              <a:t> </a:t>
            </a:r>
            <a:r>
              <a:rPr lang="en-US" dirty="0" smtClean="0"/>
              <a:t>communication problems arise when the language used for an algorithm’s representation</a:t>
            </a:r>
            <a:r>
              <a:rPr lang="tr-TR" dirty="0" smtClean="0"/>
              <a:t> </a:t>
            </a:r>
            <a:r>
              <a:rPr lang="en-US" dirty="0" smtClean="0"/>
              <a:t>is not precisely defined or when information is not given in adequate detail.</a:t>
            </a:r>
            <a:r>
              <a:rPr lang="tr-TR" dirty="0" smtClean="0"/>
              <a:t> </a:t>
            </a:r>
            <a:r>
              <a:rPr lang="en-US" dirty="0" smtClean="0"/>
              <a:t>Computer science approaches these problems by establishing a well-defined</a:t>
            </a:r>
            <a:r>
              <a:rPr lang="tr-TR" dirty="0" smtClean="0"/>
              <a:t> </a:t>
            </a:r>
            <a:r>
              <a:rPr lang="en-US" dirty="0" smtClean="0"/>
              <a:t>set of building blocks from which algorithm </a:t>
            </a:r>
            <a:r>
              <a:rPr lang="tr-TR" dirty="0" smtClean="0"/>
              <a:t> r</a:t>
            </a:r>
            <a:r>
              <a:rPr lang="en-US" dirty="0" err="1" smtClean="0"/>
              <a:t>epresentations</a:t>
            </a:r>
            <a:r>
              <a:rPr lang="en-US" dirty="0" smtClean="0"/>
              <a:t> can be constructed.</a:t>
            </a:r>
            <a:r>
              <a:rPr lang="tr-TR" dirty="0" smtClean="0"/>
              <a:t> </a:t>
            </a:r>
            <a:r>
              <a:rPr lang="en-US" dirty="0" smtClean="0"/>
              <a:t>Such a building block is called a </a:t>
            </a:r>
            <a:r>
              <a:rPr lang="en-US" b="1" dirty="0" smtClean="0"/>
              <a:t>primitive</a:t>
            </a:r>
            <a:r>
              <a:rPr lang="en-US" dirty="0" smtClean="0"/>
              <a:t>. Assigning precise definitions to these</a:t>
            </a:r>
            <a:r>
              <a:rPr lang="tr-TR" dirty="0" smtClean="0"/>
              <a:t> </a:t>
            </a:r>
            <a:r>
              <a:rPr lang="en-US" dirty="0" smtClean="0"/>
              <a:t>primitives removes many problems of ambiguity</a:t>
            </a:r>
            <a:r>
              <a:rPr lang="tr-TR" dirty="0" smtClean="0"/>
              <a:t>. </a:t>
            </a:r>
            <a:r>
              <a:rPr lang="en-US" dirty="0" smtClean="0"/>
              <a:t>A collection</a:t>
            </a:r>
            <a:r>
              <a:rPr lang="tr-TR" dirty="0" smtClean="0"/>
              <a:t> </a:t>
            </a:r>
            <a:r>
              <a:rPr lang="en-US" dirty="0" smtClean="0"/>
              <a:t>of primitives along with a collection of rules stating how the primitives can be</a:t>
            </a:r>
            <a:r>
              <a:rPr lang="tr-TR" dirty="0" smtClean="0"/>
              <a:t> </a:t>
            </a:r>
            <a:r>
              <a:rPr lang="en-US" dirty="0" smtClean="0"/>
              <a:t>combined to represent more complex ideas constitutes a programming language.</a:t>
            </a:r>
            <a:r>
              <a:rPr lang="tr-TR" dirty="0" smtClean="0"/>
              <a:t>  </a:t>
            </a:r>
            <a:r>
              <a:rPr lang="en-US" dirty="0" smtClean="0"/>
              <a:t>Each primitive has its own syntax and semantics. Syntax refers to the primitive’s</a:t>
            </a:r>
            <a:r>
              <a:rPr lang="tr-TR" dirty="0" smtClean="0"/>
              <a:t> </a:t>
            </a:r>
            <a:r>
              <a:rPr lang="en-US" dirty="0" smtClean="0"/>
              <a:t>symbolic representation; semantics refers to the meaning of the primitive.</a:t>
            </a:r>
            <a:r>
              <a:rPr lang="tr-TR" dirty="0" smtClean="0"/>
              <a:t> 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84840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representation</a:t>
            </a:r>
            <a:r>
              <a:rPr lang="en-US" dirty="0" smtClean="0"/>
              <a:t> of an algorithm requires some form of language. </a:t>
            </a:r>
            <a:endParaRPr lang="tr-TR" dirty="0" smtClean="0"/>
          </a:p>
          <a:p>
            <a:endParaRPr lang="tr-TR" dirty="0"/>
          </a:p>
          <a:p>
            <a:r>
              <a:rPr lang="en-US" u="sng" dirty="0" smtClean="0">
                <a:solidFill>
                  <a:srgbClr val="7030A0"/>
                </a:solidFill>
              </a:rPr>
              <a:t>In the case</a:t>
            </a:r>
            <a:r>
              <a:rPr lang="tr-TR" u="sng" dirty="0" smtClean="0">
                <a:solidFill>
                  <a:srgbClr val="7030A0"/>
                </a:solidFill>
              </a:rPr>
              <a:t> </a:t>
            </a:r>
            <a:r>
              <a:rPr lang="en-US" u="sng" dirty="0" smtClean="0">
                <a:solidFill>
                  <a:srgbClr val="7030A0"/>
                </a:solidFill>
              </a:rPr>
              <a:t>of </a:t>
            </a:r>
            <a:r>
              <a:rPr lang="en-US" dirty="0" smtClean="0"/>
              <a:t>humans</a:t>
            </a:r>
            <a:r>
              <a:rPr lang="tr-TR" dirty="0" smtClean="0"/>
              <a:t>,</a:t>
            </a:r>
            <a:r>
              <a:rPr lang="en-US" dirty="0" smtClean="0"/>
              <a:t> this might be a traditional natural language (English, Spanish, Russian,</a:t>
            </a:r>
            <a:r>
              <a:rPr lang="tr-TR" dirty="0" smtClean="0"/>
              <a:t> </a:t>
            </a:r>
            <a:r>
              <a:rPr lang="en-US" dirty="0" smtClean="0"/>
              <a:t>Japanese) or perhaps the language of pictures</a:t>
            </a:r>
            <a:r>
              <a:rPr lang="tr-TR" dirty="0" smtClean="0"/>
              <a:t>. </a:t>
            </a:r>
          </a:p>
          <a:p>
            <a:endParaRPr lang="tr-TR" dirty="0"/>
          </a:p>
          <a:p>
            <a:r>
              <a:rPr lang="en-US" dirty="0" smtClean="0"/>
              <a:t>Often, however,</a:t>
            </a:r>
            <a:r>
              <a:rPr lang="tr-TR" dirty="0" smtClean="0"/>
              <a:t> </a:t>
            </a:r>
            <a:r>
              <a:rPr lang="en-US" dirty="0" smtClean="0"/>
              <a:t>such natural channels of communication </a:t>
            </a:r>
            <a:r>
              <a:rPr lang="en-US" u="sng" dirty="0" smtClean="0">
                <a:solidFill>
                  <a:srgbClr val="7030A0"/>
                </a:solidFill>
              </a:rPr>
              <a:t>lead to </a:t>
            </a:r>
            <a:r>
              <a:rPr lang="en-US" dirty="0" smtClean="0">
                <a:solidFill>
                  <a:srgbClr val="FF0000"/>
                </a:solidFill>
              </a:rPr>
              <a:t>misunderstandings</a:t>
            </a:r>
            <a:r>
              <a:rPr lang="en-US" dirty="0" smtClean="0"/>
              <a:t>, sometimes</a:t>
            </a:r>
            <a:r>
              <a:rPr lang="tr-TR" dirty="0" smtClean="0"/>
              <a:t> </a:t>
            </a:r>
            <a:r>
              <a:rPr lang="en-US" dirty="0" smtClean="0"/>
              <a:t>because the terminology used has more than one </a:t>
            </a:r>
            <a:r>
              <a:rPr lang="en-US" dirty="0" smtClean="0">
                <a:solidFill>
                  <a:srgbClr val="FF0000"/>
                </a:solidFill>
              </a:rPr>
              <a:t>meaning</a:t>
            </a:r>
            <a:r>
              <a:rPr lang="en-US" dirty="0" smtClean="0"/>
              <a:t>. </a:t>
            </a:r>
            <a:r>
              <a:rPr lang="tr-TR" dirty="0" smtClean="0"/>
              <a:t>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42619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tr-TR" dirty="0" smtClean="0"/>
          </a:p>
          <a:p>
            <a:r>
              <a:rPr lang="en-US" dirty="0" smtClean="0"/>
              <a:t>Problems also </a:t>
            </a:r>
            <a:r>
              <a:rPr lang="en-US" dirty="0" smtClean="0">
                <a:solidFill>
                  <a:srgbClr val="FF0000"/>
                </a:solidFill>
              </a:rPr>
              <a:t>arise</a:t>
            </a:r>
            <a:r>
              <a:rPr lang="en-US" dirty="0" smtClean="0"/>
              <a:t> over misunderstandings </a:t>
            </a:r>
            <a:r>
              <a:rPr lang="en-US" u="sng" dirty="0" smtClean="0">
                <a:solidFill>
                  <a:srgbClr val="7030A0"/>
                </a:solidFill>
              </a:rPr>
              <a:t>regarding</a:t>
            </a:r>
            <a:r>
              <a:rPr lang="en-US" dirty="0" smtClean="0"/>
              <a:t> the level of detail</a:t>
            </a:r>
            <a:r>
              <a:rPr lang="tr-TR" dirty="0" smtClean="0"/>
              <a:t> </a:t>
            </a:r>
            <a:r>
              <a:rPr lang="en-US" dirty="0" smtClean="0"/>
              <a:t>required. </a:t>
            </a:r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r>
              <a:rPr lang="tr-TR" u="sng" dirty="0" smtClean="0">
                <a:solidFill>
                  <a:srgbClr val="7030A0"/>
                </a:solidFill>
              </a:rPr>
              <a:t>I</a:t>
            </a:r>
            <a:r>
              <a:rPr lang="en-US" u="sng" dirty="0" smtClean="0">
                <a:solidFill>
                  <a:srgbClr val="7030A0"/>
                </a:solidFill>
              </a:rPr>
              <a:t>n short</a:t>
            </a:r>
            <a:r>
              <a:rPr lang="en-US" dirty="0" smtClean="0"/>
              <a:t>,</a:t>
            </a:r>
            <a:r>
              <a:rPr lang="tr-TR" dirty="0" smtClean="0"/>
              <a:t> </a:t>
            </a:r>
            <a:r>
              <a:rPr lang="en-US" dirty="0" smtClean="0"/>
              <a:t>communication problems arise when the language used for an algorithm’s representation</a:t>
            </a:r>
            <a:r>
              <a:rPr lang="tr-TR" dirty="0" smtClean="0"/>
              <a:t> </a:t>
            </a:r>
            <a:r>
              <a:rPr lang="en-US" dirty="0" smtClean="0"/>
              <a:t>is not precisely defined or when information is not given in </a:t>
            </a:r>
            <a:r>
              <a:rPr lang="en-US" dirty="0" smtClean="0">
                <a:solidFill>
                  <a:srgbClr val="FF0000"/>
                </a:solidFill>
              </a:rPr>
              <a:t>adequate</a:t>
            </a:r>
            <a:r>
              <a:rPr lang="en-US" dirty="0" smtClean="0"/>
              <a:t> detail.</a:t>
            </a:r>
            <a:r>
              <a:rPr lang="tr-TR" dirty="0" smtClean="0"/>
              <a:t>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41601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tr-TR" dirty="0" smtClean="0"/>
          </a:p>
          <a:p>
            <a:r>
              <a:rPr lang="en-US" dirty="0" smtClean="0"/>
              <a:t>Computer science </a:t>
            </a:r>
            <a:r>
              <a:rPr lang="en-US" dirty="0" smtClean="0">
                <a:solidFill>
                  <a:srgbClr val="FF0000"/>
                </a:solidFill>
              </a:rPr>
              <a:t>approach</a:t>
            </a:r>
            <a:r>
              <a:rPr lang="en-US" dirty="0" smtClean="0"/>
              <a:t>es these problems by establish</a:t>
            </a:r>
            <a:r>
              <a:rPr lang="en-US" dirty="0" smtClean="0">
                <a:solidFill>
                  <a:srgbClr val="00B050"/>
                </a:solidFill>
              </a:rPr>
              <a:t>ing</a:t>
            </a:r>
            <a:r>
              <a:rPr lang="en-US" dirty="0" smtClean="0"/>
              <a:t> a </a:t>
            </a:r>
            <a:r>
              <a:rPr lang="en-US" dirty="0" smtClean="0">
                <a:solidFill>
                  <a:srgbClr val="7030A0"/>
                </a:solidFill>
              </a:rPr>
              <a:t>well-defined</a:t>
            </a:r>
            <a:r>
              <a:rPr lang="tr-TR" dirty="0" smtClean="0"/>
              <a:t> </a:t>
            </a:r>
            <a:r>
              <a:rPr lang="en-US" dirty="0" smtClean="0"/>
              <a:t>set of building blocks </a:t>
            </a:r>
            <a:r>
              <a:rPr lang="en-US" u="sng" dirty="0" smtClean="0">
                <a:solidFill>
                  <a:srgbClr val="00B050"/>
                </a:solidFill>
              </a:rPr>
              <a:t>from</a:t>
            </a:r>
            <a:r>
              <a:rPr lang="en-US" dirty="0" smtClean="0">
                <a:solidFill>
                  <a:srgbClr val="00B050"/>
                </a:solidFill>
              </a:rPr>
              <a:t> which </a:t>
            </a:r>
            <a:r>
              <a:rPr lang="en-US" dirty="0" smtClean="0"/>
              <a:t>algorithm </a:t>
            </a:r>
            <a:r>
              <a:rPr lang="tr-TR" dirty="0" smtClean="0"/>
              <a:t> r</a:t>
            </a:r>
            <a:r>
              <a:rPr lang="en-US" dirty="0" err="1" smtClean="0"/>
              <a:t>epresentations</a:t>
            </a:r>
            <a:r>
              <a:rPr lang="en-US" dirty="0" smtClean="0"/>
              <a:t> can be </a:t>
            </a:r>
            <a:r>
              <a:rPr lang="en-US" u="sng" dirty="0" smtClean="0">
                <a:solidFill>
                  <a:srgbClr val="00B050"/>
                </a:solidFill>
              </a:rPr>
              <a:t>constructed</a:t>
            </a:r>
            <a:r>
              <a:rPr lang="en-US" dirty="0" smtClean="0"/>
              <a:t>.</a:t>
            </a:r>
            <a:r>
              <a:rPr lang="tr-TR" dirty="0" smtClean="0"/>
              <a:t> </a:t>
            </a:r>
          </a:p>
          <a:p>
            <a:endParaRPr lang="tr-TR" dirty="0"/>
          </a:p>
          <a:p>
            <a:endParaRPr lang="tr-TR" dirty="0" smtClean="0"/>
          </a:p>
          <a:p>
            <a:r>
              <a:rPr lang="en-US" dirty="0" smtClean="0"/>
              <a:t>Such a building block </a:t>
            </a:r>
            <a:r>
              <a:rPr lang="en-US" dirty="0" smtClean="0">
                <a:solidFill>
                  <a:srgbClr val="00B050"/>
                </a:solidFill>
              </a:rPr>
              <a:t>is</a:t>
            </a:r>
            <a:r>
              <a:rPr lang="en-US" dirty="0" smtClean="0"/>
              <a:t> call</a:t>
            </a:r>
            <a:r>
              <a:rPr lang="en-US" dirty="0" smtClean="0">
                <a:solidFill>
                  <a:srgbClr val="00B050"/>
                </a:solidFill>
              </a:rPr>
              <a:t>ed </a:t>
            </a:r>
            <a:r>
              <a:rPr lang="en-US" dirty="0" smtClean="0"/>
              <a:t>a </a:t>
            </a:r>
            <a:r>
              <a:rPr lang="en-US" b="1" dirty="0" smtClean="0">
                <a:solidFill>
                  <a:srgbClr val="FF0000"/>
                </a:solidFill>
              </a:rPr>
              <a:t>primitive</a:t>
            </a:r>
            <a:r>
              <a:rPr lang="en-US" dirty="0" smtClean="0"/>
              <a:t>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21187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</a:t>
            </a:r>
            <a:r>
              <a:rPr lang="en-US" dirty="0" smtClean="0">
                <a:solidFill>
                  <a:srgbClr val="00B050"/>
                </a:solidFill>
              </a:rPr>
              <a:t>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precise</a:t>
            </a:r>
            <a:r>
              <a:rPr lang="en-US" dirty="0" smtClean="0"/>
              <a:t> definitions to these</a:t>
            </a:r>
            <a:r>
              <a:rPr lang="tr-TR" dirty="0" smtClean="0"/>
              <a:t> </a:t>
            </a:r>
            <a:r>
              <a:rPr lang="en-US" dirty="0" smtClean="0"/>
              <a:t>primitives removes many problems of </a:t>
            </a:r>
            <a:r>
              <a:rPr lang="en-US" dirty="0" smtClean="0">
                <a:solidFill>
                  <a:srgbClr val="FF0000"/>
                </a:solidFill>
              </a:rPr>
              <a:t>ambiguity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endParaRPr lang="tr-TR" dirty="0" smtClean="0"/>
          </a:p>
          <a:p>
            <a:r>
              <a:rPr lang="en-US" dirty="0" smtClean="0"/>
              <a:t>A collection</a:t>
            </a:r>
            <a:r>
              <a:rPr lang="tr-TR" dirty="0" smtClean="0"/>
              <a:t> </a:t>
            </a:r>
            <a:r>
              <a:rPr lang="en-US" dirty="0" smtClean="0"/>
              <a:t>of primitives </a:t>
            </a:r>
            <a:r>
              <a:rPr lang="en-US" dirty="0" smtClean="0">
                <a:solidFill>
                  <a:srgbClr val="00B050"/>
                </a:solidFill>
              </a:rPr>
              <a:t>along with </a:t>
            </a:r>
            <a:r>
              <a:rPr lang="en-US" dirty="0" smtClean="0"/>
              <a:t>a collection of rules </a:t>
            </a:r>
            <a:r>
              <a:rPr lang="en-US" dirty="0" smtClean="0">
                <a:solidFill>
                  <a:srgbClr val="00B050"/>
                </a:solidFill>
              </a:rPr>
              <a:t>stating</a:t>
            </a:r>
            <a:r>
              <a:rPr lang="en-US" dirty="0" smtClean="0"/>
              <a:t> how the primitives can be</a:t>
            </a:r>
            <a:r>
              <a:rPr lang="tr-TR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combined</a:t>
            </a:r>
            <a:r>
              <a:rPr lang="en-US" dirty="0" smtClean="0"/>
              <a:t> to represent more complex ideas </a:t>
            </a:r>
            <a:r>
              <a:rPr lang="en-US" dirty="0" smtClean="0">
                <a:solidFill>
                  <a:srgbClr val="FF0000"/>
                </a:solidFill>
              </a:rPr>
              <a:t>constitute</a:t>
            </a:r>
            <a:r>
              <a:rPr lang="en-US" dirty="0" smtClean="0"/>
              <a:t>s a programming language.</a:t>
            </a:r>
            <a:r>
              <a:rPr lang="tr-TR" dirty="0" smtClean="0"/>
              <a:t> 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51057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r>
              <a:rPr lang="en-US" dirty="0" smtClean="0"/>
              <a:t>Each primitive has its own </a:t>
            </a:r>
            <a:r>
              <a:rPr lang="en-US" dirty="0" smtClean="0">
                <a:solidFill>
                  <a:srgbClr val="FF0000"/>
                </a:solidFill>
              </a:rPr>
              <a:t>syntax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semantics</a:t>
            </a:r>
            <a:r>
              <a:rPr lang="en-US" dirty="0" smtClean="0"/>
              <a:t>. </a:t>
            </a:r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  <a:p>
            <a:r>
              <a:rPr lang="en-US" dirty="0" smtClean="0"/>
              <a:t>Syntax </a:t>
            </a:r>
            <a:r>
              <a:rPr lang="en-US" u="sng" dirty="0" smtClean="0">
                <a:solidFill>
                  <a:srgbClr val="FF0000"/>
                </a:solidFill>
              </a:rPr>
              <a:t>refers to </a:t>
            </a:r>
            <a:r>
              <a:rPr lang="en-US" dirty="0" smtClean="0"/>
              <a:t>the primitive’s</a:t>
            </a:r>
            <a:r>
              <a:rPr lang="tr-TR" dirty="0" smtClean="0"/>
              <a:t> </a:t>
            </a:r>
            <a:r>
              <a:rPr lang="en-US" dirty="0" smtClean="0"/>
              <a:t>symbolic representation; semantics refers to the meaning of the primitive.</a:t>
            </a:r>
            <a:r>
              <a:rPr lang="tr-TR" dirty="0" smtClean="0"/>
              <a:t>  </a:t>
            </a:r>
          </a:p>
          <a:p>
            <a:endParaRPr lang="tr-TR" dirty="0"/>
          </a:p>
          <a:p>
            <a:endParaRPr lang="tr-TR" dirty="0" smtClean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48036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A </a:t>
            </a:r>
            <a:r>
              <a:rPr lang="en-US" b="1" dirty="0"/>
              <a:t>function </a:t>
            </a:r>
            <a:r>
              <a:rPr lang="en-US" dirty="0"/>
              <a:t>in its mathematical sense is a correspondence between a </a:t>
            </a:r>
            <a:r>
              <a:rPr lang="en-US" dirty="0" smtClean="0"/>
              <a:t>collection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possible input values and a collection of output values so that each </a:t>
            </a:r>
            <a:r>
              <a:rPr lang="en-US" dirty="0" smtClean="0"/>
              <a:t>possible</a:t>
            </a:r>
            <a:r>
              <a:rPr lang="tr-TR" dirty="0" smtClean="0"/>
              <a:t> </a:t>
            </a:r>
            <a:r>
              <a:rPr lang="en-US" dirty="0" smtClean="0"/>
              <a:t>input </a:t>
            </a:r>
            <a:r>
              <a:rPr lang="en-US" dirty="0"/>
              <a:t>is assigned a single output. An example is the function that converts </a:t>
            </a:r>
            <a:r>
              <a:rPr lang="en-US" dirty="0" smtClean="0"/>
              <a:t>measurements</a:t>
            </a:r>
            <a:r>
              <a:rPr lang="tr-TR" dirty="0" smtClean="0"/>
              <a:t> </a:t>
            </a:r>
            <a:r>
              <a:rPr lang="en-US" dirty="0" smtClean="0"/>
              <a:t>in </a:t>
            </a:r>
            <a:r>
              <a:rPr lang="en-US" dirty="0"/>
              <a:t>yards into meters. With each measurement in yards, it assigns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value </a:t>
            </a:r>
            <a:r>
              <a:rPr lang="en-US" dirty="0"/>
              <a:t>that would result if the same distance were measured in meters. </a:t>
            </a:r>
            <a:r>
              <a:rPr lang="en-US" dirty="0" smtClean="0"/>
              <a:t>Another</a:t>
            </a:r>
            <a:r>
              <a:rPr lang="tr-TR" dirty="0" smtClean="0"/>
              <a:t> </a:t>
            </a:r>
            <a:r>
              <a:rPr lang="en-US" dirty="0" smtClean="0"/>
              <a:t>example</a:t>
            </a:r>
            <a:r>
              <a:rPr lang="en-US" dirty="0"/>
              <a:t>, which we could call the sort function, assigns each input list of </a:t>
            </a:r>
            <a:r>
              <a:rPr lang="en-US" dirty="0" smtClean="0"/>
              <a:t>numeric</a:t>
            </a:r>
            <a:r>
              <a:rPr lang="tr-TR" dirty="0" smtClean="0"/>
              <a:t> </a:t>
            </a:r>
            <a:r>
              <a:rPr lang="en-US" dirty="0" smtClean="0"/>
              <a:t>values </a:t>
            </a:r>
            <a:r>
              <a:rPr lang="en-US" dirty="0"/>
              <a:t>to an output list whose entries are the same as those in the input list </a:t>
            </a:r>
            <a:r>
              <a:rPr lang="en-US" dirty="0" smtClean="0"/>
              <a:t>but</a:t>
            </a:r>
            <a:r>
              <a:rPr lang="tr-TR" dirty="0" smtClean="0"/>
              <a:t> </a:t>
            </a:r>
            <a:r>
              <a:rPr lang="en-US" dirty="0" smtClean="0"/>
              <a:t>are </a:t>
            </a:r>
            <a:r>
              <a:rPr lang="en-US" dirty="0"/>
              <a:t>arranged in the order of increasing value. Still another example is the </a:t>
            </a:r>
            <a:r>
              <a:rPr lang="en-US" dirty="0" smtClean="0"/>
              <a:t>addition</a:t>
            </a:r>
            <a:r>
              <a:rPr lang="tr-TR" dirty="0" smtClean="0"/>
              <a:t> </a:t>
            </a:r>
            <a:r>
              <a:rPr lang="en-US" dirty="0" smtClean="0"/>
              <a:t>function </a:t>
            </a:r>
            <a:r>
              <a:rPr lang="en-US" dirty="0"/>
              <a:t>whose inputs are pairs of values and whose outputs are values </a:t>
            </a:r>
            <a:r>
              <a:rPr lang="en-US" dirty="0" smtClean="0"/>
              <a:t>representing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sum of each input </a:t>
            </a:r>
            <a:r>
              <a:rPr lang="en-US" dirty="0" smtClean="0"/>
              <a:t>pair.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process of determining the particular output value that a function </a:t>
            </a:r>
            <a:r>
              <a:rPr lang="en-US" dirty="0" smtClean="0"/>
              <a:t>assigns</a:t>
            </a:r>
            <a:r>
              <a:rPr lang="tr-TR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a given input is called </a:t>
            </a:r>
            <a:r>
              <a:rPr lang="en-US" i="1" dirty="0"/>
              <a:t>computing the function. </a:t>
            </a:r>
            <a:r>
              <a:rPr lang="en-US" dirty="0"/>
              <a:t>The ability to compute </a:t>
            </a:r>
            <a:r>
              <a:rPr lang="en-US" dirty="0" smtClean="0"/>
              <a:t>functions</a:t>
            </a:r>
            <a:r>
              <a:rPr lang="tr-TR" dirty="0" smtClean="0"/>
              <a:t> </a:t>
            </a:r>
            <a:r>
              <a:rPr lang="en-US" dirty="0" smtClean="0"/>
              <a:t>is </a:t>
            </a:r>
            <a:r>
              <a:rPr lang="en-US" dirty="0" err="1" smtClean="0"/>
              <a:t>importan</a:t>
            </a:r>
            <a:r>
              <a:rPr lang="tr-TR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1369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tr-TR" dirty="0" smtClean="0"/>
          </a:p>
          <a:p>
            <a:pPr algn="just"/>
            <a:r>
              <a:rPr lang="en-US" dirty="0" smtClean="0"/>
              <a:t>A </a:t>
            </a:r>
            <a:r>
              <a:rPr lang="en-US" b="1" dirty="0" smtClean="0"/>
              <a:t>function </a:t>
            </a:r>
            <a:r>
              <a:rPr lang="en-US" u="sng" dirty="0" smtClean="0">
                <a:solidFill>
                  <a:srgbClr val="7030A0"/>
                </a:solidFill>
              </a:rPr>
              <a:t>in its mathematical sense </a:t>
            </a:r>
            <a:r>
              <a:rPr lang="en-US" dirty="0" smtClean="0"/>
              <a:t>is a </a:t>
            </a:r>
            <a:r>
              <a:rPr lang="en-US" dirty="0" smtClean="0">
                <a:solidFill>
                  <a:srgbClr val="FF0000"/>
                </a:solidFill>
              </a:rPr>
              <a:t>correspondence</a:t>
            </a:r>
            <a:r>
              <a:rPr lang="en-US" dirty="0" smtClean="0"/>
              <a:t> between a collection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 smtClean="0">
                <a:solidFill>
                  <a:srgbClr val="FF0000"/>
                </a:solidFill>
              </a:rPr>
              <a:t>possible</a:t>
            </a:r>
            <a:r>
              <a:rPr lang="en-US" dirty="0" smtClean="0"/>
              <a:t> input values and a collection of output values</a:t>
            </a:r>
            <a:r>
              <a:rPr lang="tr-TR" dirty="0" smtClean="0"/>
              <a:t>,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so that </a:t>
            </a:r>
            <a:r>
              <a:rPr lang="en-US" dirty="0" smtClean="0"/>
              <a:t>each possible</a:t>
            </a:r>
            <a:r>
              <a:rPr lang="tr-TR" dirty="0" smtClean="0"/>
              <a:t> </a:t>
            </a:r>
            <a:r>
              <a:rPr lang="en-US" dirty="0" smtClean="0"/>
              <a:t>input is assign</a:t>
            </a:r>
            <a:r>
              <a:rPr lang="en-US" dirty="0" smtClean="0">
                <a:solidFill>
                  <a:srgbClr val="00B050"/>
                </a:solidFill>
              </a:rPr>
              <a:t>ed</a:t>
            </a:r>
            <a:r>
              <a:rPr lang="en-US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a single output. </a:t>
            </a:r>
            <a:endParaRPr lang="tr-TR" dirty="0" smtClean="0"/>
          </a:p>
          <a:p>
            <a:pPr algn="just"/>
            <a:endParaRPr lang="tr-TR" dirty="0"/>
          </a:p>
          <a:p>
            <a:pPr algn="just"/>
            <a:endParaRPr lang="tr-TR" dirty="0" smtClean="0"/>
          </a:p>
          <a:p>
            <a:pPr algn="just"/>
            <a:r>
              <a:rPr lang="en-US" dirty="0" smtClean="0"/>
              <a:t>An example is the function </a:t>
            </a:r>
            <a:r>
              <a:rPr lang="en-US" dirty="0" smtClean="0">
                <a:solidFill>
                  <a:srgbClr val="00B050"/>
                </a:solidFill>
              </a:rPr>
              <a:t>that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convert</a:t>
            </a:r>
            <a:r>
              <a:rPr lang="en-US" dirty="0" smtClean="0"/>
              <a:t>s measurements</a:t>
            </a:r>
            <a:r>
              <a:rPr lang="tr-TR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in</a:t>
            </a:r>
            <a:r>
              <a:rPr lang="en-US" dirty="0" smtClean="0"/>
              <a:t> yards </a:t>
            </a:r>
            <a:r>
              <a:rPr lang="en-US" dirty="0" smtClean="0">
                <a:solidFill>
                  <a:srgbClr val="FF0000"/>
                </a:solidFill>
              </a:rPr>
              <a:t>into</a:t>
            </a:r>
            <a:r>
              <a:rPr lang="en-US" dirty="0" smtClean="0"/>
              <a:t> meters.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49520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726</Words>
  <Application>Microsoft Office PowerPoint</Application>
  <PresentationFormat>Geniş ekran</PresentationFormat>
  <Paragraphs>43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Teması</vt:lpstr>
      <vt:lpstr>Algorithms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</dc:title>
  <dc:creator>Gng23</dc:creator>
  <cp:lastModifiedBy>Gng23</cp:lastModifiedBy>
  <cp:revision>10</cp:revision>
  <dcterms:created xsi:type="dcterms:W3CDTF">2019-08-08T08:07:07Z</dcterms:created>
  <dcterms:modified xsi:type="dcterms:W3CDTF">2019-08-08T08:44:46Z</dcterms:modified>
</cp:coreProperties>
</file>