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25821B83-91D0-469E-AB1C-4D5933474A9F}" type="datetimeFigureOut">
              <a:rPr lang="tr-TR" smtClean="0"/>
              <a:t>20.08.2019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E5B0D12-8EAB-4810-AF6D-CCF93250AE04}" type="slidenum">
              <a:rPr lang="tr-TR" smtClean="0"/>
              <a:t>‹#›</a:t>
            </a:fld>
            <a:endParaRPr lang="tr-TR"/>
          </a:p>
        </p:txBody>
      </p:sp>
    </p:spTree>
    <p:extLst>
      <p:ext uri="{BB962C8B-B14F-4D97-AF65-F5344CB8AC3E}">
        <p14:creationId xmlns:p14="http://schemas.microsoft.com/office/powerpoint/2010/main" val="1326460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5821B83-91D0-469E-AB1C-4D5933474A9F}" type="datetimeFigureOut">
              <a:rPr lang="tr-TR" smtClean="0"/>
              <a:t>20.08.2019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E5B0D12-8EAB-4810-AF6D-CCF93250AE04}" type="slidenum">
              <a:rPr lang="tr-TR" smtClean="0"/>
              <a:t>‹#›</a:t>
            </a:fld>
            <a:endParaRPr lang="tr-TR"/>
          </a:p>
        </p:txBody>
      </p:sp>
    </p:spTree>
    <p:extLst>
      <p:ext uri="{BB962C8B-B14F-4D97-AF65-F5344CB8AC3E}">
        <p14:creationId xmlns:p14="http://schemas.microsoft.com/office/powerpoint/2010/main" val="2294820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5821B83-91D0-469E-AB1C-4D5933474A9F}" type="datetimeFigureOut">
              <a:rPr lang="tr-TR" smtClean="0"/>
              <a:t>20.08.2019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E5B0D12-8EAB-4810-AF6D-CCF93250AE04}" type="slidenum">
              <a:rPr lang="tr-TR" smtClean="0"/>
              <a:t>‹#›</a:t>
            </a:fld>
            <a:endParaRPr lang="tr-TR"/>
          </a:p>
        </p:txBody>
      </p:sp>
    </p:spTree>
    <p:extLst>
      <p:ext uri="{BB962C8B-B14F-4D97-AF65-F5344CB8AC3E}">
        <p14:creationId xmlns:p14="http://schemas.microsoft.com/office/powerpoint/2010/main" val="3119941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25821B83-91D0-469E-AB1C-4D5933474A9F}" type="datetimeFigureOut">
              <a:rPr lang="tr-TR" smtClean="0"/>
              <a:t>20.08.2019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E5B0D12-8EAB-4810-AF6D-CCF93250AE04}" type="slidenum">
              <a:rPr lang="tr-TR" smtClean="0"/>
              <a:t>‹#›</a:t>
            </a:fld>
            <a:endParaRPr lang="tr-TR"/>
          </a:p>
        </p:txBody>
      </p:sp>
    </p:spTree>
    <p:extLst>
      <p:ext uri="{BB962C8B-B14F-4D97-AF65-F5344CB8AC3E}">
        <p14:creationId xmlns:p14="http://schemas.microsoft.com/office/powerpoint/2010/main" val="1242061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25821B83-91D0-469E-AB1C-4D5933474A9F}" type="datetimeFigureOut">
              <a:rPr lang="tr-TR" smtClean="0"/>
              <a:t>20.08.2019</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E5B0D12-8EAB-4810-AF6D-CCF93250AE04}" type="slidenum">
              <a:rPr lang="tr-TR" smtClean="0"/>
              <a:t>‹#›</a:t>
            </a:fld>
            <a:endParaRPr lang="tr-TR"/>
          </a:p>
        </p:txBody>
      </p:sp>
    </p:spTree>
    <p:extLst>
      <p:ext uri="{BB962C8B-B14F-4D97-AF65-F5344CB8AC3E}">
        <p14:creationId xmlns:p14="http://schemas.microsoft.com/office/powerpoint/2010/main" val="1705322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25821B83-91D0-469E-AB1C-4D5933474A9F}" type="datetimeFigureOut">
              <a:rPr lang="tr-TR" smtClean="0"/>
              <a:t>20.08.2019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E5B0D12-8EAB-4810-AF6D-CCF93250AE04}" type="slidenum">
              <a:rPr lang="tr-TR" smtClean="0"/>
              <a:t>‹#›</a:t>
            </a:fld>
            <a:endParaRPr lang="tr-TR"/>
          </a:p>
        </p:txBody>
      </p:sp>
    </p:spTree>
    <p:extLst>
      <p:ext uri="{BB962C8B-B14F-4D97-AF65-F5344CB8AC3E}">
        <p14:creationId xmlns:p14="http://schemas.microsoft.com/office/powerpoint/2010/main" val="2015700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25821B83-91D0-469E-AB1C-4D5933474A9F}" type="datetimeFigureOut">
              <a:rPr lang="tr-TR" smtClean="0"/>
              <a:t>20.08.2019</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E5B0D12-8EAB-4810-AF6D-CCF93250AE04}" type="slidenum">
              <a:rPr lang="tr-TR" smtClean="0"/>
              <a:t>‹#›</a:t>
            </a:fld>
            <a:endParaRPr lang="tr-TR"/>
          </a:p>
        </p:txBody>
      </p:sp>
    </p:spTree>
    <p:extLst>
      <p:ext uri="{BB962C8B-B14F-4D97-AF65-F5344CB8AC3E}">
        <p14:creationId xmlns:p14="http://schemas.microsoft.com/office/powerpoint/2010/main" val="98211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25821B83-91D0-469E-AB1C-4D5933474A9F}" type="datetimeFigureOut">
              <a:rPr lang="tr-TR" smtClean="0"/>
              <a:t>20.08.2019</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E5B0D12-8EAB-4810-AF6D-CCF93250AE04}" type="slidenum">
              <a:rPr lang="tr-TR" smtClean="0"/>
              <a:t>‹#›</a:t>
            </a:fld>
            <a:endParaRPr lang="tr-TR"/>
          </a:p>
        </p:txBody>
      </p:sp>
    </p:spTree>
    <p:extLst>
      <p:ext uri="{BB962C8B-B14F-4D97-AF65-F5344CB8AC3E}">
        <p14:creationId xmlns:p14="http://schemas.microsoft.com/office/powerpoint/2010/main" val="225512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25821B83-91D0-469E-AB1C-4D5933474A9F}" type="datetimeFigureOut">
              <a:rPr lang="tr-TR" smtClean="0"/>
              <a:t>20.08.2019</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E5B0D12-8EAB-4810-AF6D-CCF93250AE04}" type="slidenum">
              <a:rPr lang="tr-TR" smtClean="0"/>
              <a:t>‹#›</a:t>
            </a:fld>
            <a:endParaRPr lang="tr-TR"/>
          </a:p>
        </p:txBody>
      </p:sp>
    </p:spTree>
    <p:extLst>
      <p:ext uri="{BB962C8B-B14F-4D97-AF65-F5344CB8AC3E}">
        <p14:creationId xmlns:p14="http://schemas.microsoft.com/office/powerpoint/2010/main" val="261497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5821B83-91D0-469E-AB1C-4D5933474A9F}" type="datetimeFigureOut">
              <a:rPr lang="tr-TR" smtClean="0"/>
              <a:t>20.08.2019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E5B0D12-8EAB-4810-AF6D-CCF93250AE04}" type="slidenum">
              <a:rPr lang="tr-TR" smtClean="0"/>
              <a:t>‹#›</a:t>
            </a:fld>
            <a:endParaRPr lang="tr-TR"/>
          </a:p>
        </p:txBody>
      </p:sp>
    </p:spTree>
    <p:extLst>
      <p:ext uri="{BB962C8B-B14F-4D97-AF65-F5344CB8AC3E}">
        <p14:creationId xmlns:p14="http://schemas.microsoft.com/office/powerpoint/2010/main" val="3974691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25821B83-91D0-469E-AB1C-4D5933474A9F}" type="datetimeFigureOut">
              <a:rPr lang="tr-TR" smtClean="0"/>
              <a:t>20.08.2019</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E5B0D12-8EAB-4810-AF6D-CCF93250AE04}" type="slidenum">
              <a:rPr lang="tr-TR" smtClean="0"/>
              <a:t>‹#›</a:t>
            </a:fld>
            <a:endParaRPr lang="tr-TR"/>
          </a:p>
        </p:txBody>
      </p:sp>
    </p:spTree>
    <p:extLst>
      <p:ext uri="{BB962C8B-B14F-4D97-AF65-F5344CB8AC3E}">
        <p14:creationId xmlns:p14="http://schemas.microsoft.com/office/powerpoint/2010/main" val="2799067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21B83-91D0-469E-AB1C-4D5933474A9F}" type="datetimeFigureOut">
              <a:rPr lang="tr-TR" smtClean="0"/>
              <a:t>20.08.2019</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5B0D12-8EAB-4810-AF6D-CCF93250AE04}" type="slidenum">
              <a:rPr lang="tr-TR" smtClean="0"/>
              <a:t>‹#›</a:t>
            </a:fld>
            <a:endParaRPr lang="tr-TR"/>
          </a:p>
        </p:txBody>
      </p:sp>
    </p:spTree>
    <p:extLst>
      <p:ext uri="{BB962C8B-B14F-4D97-AF65-F5344CB8AC3E}">
        <p14:creationId xmlns:p14="http://schemas.microsoft.com/office/powerpoint/2010/main" val="777681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dirty="0" err="1" smtClean="0"/>
              <a:t>Lesson</a:t>
            </a:r>
            <a:r>
              <a:rPr lang="tr-TR" dirty="0" smtClean="0"/>
              <a:t> 8</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228473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b="1" dirty="0" err="1"/>
              <a:t>Compressing</a:t>
            </a:r>
            <a:r>
              <a:rPr lang="tr-TR" b="1" dirty="0"/>
              <a:t> </a:t>
            </a:r>
            <a:r>
              <a:rPr lang="tr-TR" b="1" dirty="0" err="1"/>
              <a:t>Audio</a:t>
            </a:r>
            <a:r>
              <a:rPr lang="tr-TR" b="1" dirty="0"/>
              <a:t> </a:t>
            </a:r>
            <a:r>
              <a:rPr lang="tr-TR" b="1" dirty="0" err="1"/>
              <a:t>and</a:t>
            </a:r>
            <a:r>
              <a:rPr lang="tr-TR" b="1" dirty="0"/>
              <a:t> Video</a:t>
            </a:r>
            <a:endParaRPr lang="tr-TR" dirty="0"/>
          </a:p>
        </p:txBody>
      </p:sp>
      <p:sp>
        <p:nvSpPr>
          <p:cNvPr id="3" name="İçerik Yer Tutucusu 2"/>
          <p:cNvSpPr>
            <a:spLocks noGrp="1"/>
          </p:cNvSpPr>
          <p:nvPr>
            <p:ph idx="1"/>
          </p:nvPr>
        </p:nvSpPr>
        <p:spPr/>
        <p:txBody>
          <a:bodyPr>
            <a:normAutofit fontScale="62500" lnSpcReduction="20000"/>
          </a:bodyPr>
          <a:lstStyle/>
          <a:p>
            <a:pPr marL="0" indent="0" algn="just">
              <a:buNone/>
            </a:pPr>
            <a:r>
              <a:rPr lang="en-US" dirty="0" smtClean="0"/>
              <a:t>The most commonly used standards for encoding and compressing audio and video were developed by the </a:t>
            </a:r>
            <a:r>
              <a:rPr lang="en-US" b="1" dirty="0" smtClean="0"/>
              <a:t>Motion Picture Experts Group (MPEG) </a:t>
            </a:r>
            <a:r>
              <a:rPr lang="en-US" dirty="0" smtClean="0"/>
              <a:t>under the leadership of ISO. In turn, these standards themselves are called MPEG.</a:t>
            </a:r>
            <a:endParaRPr lang="tr-TR" dirty="0" smtClean="0"/>
          </a:p>
          <a:p>
            <a:pPr marL="0" indent="0" algn="just">
              <a:buNone/>
            </a:pPr>
            <a:r>
              <a:rPr lang="en-US" dirty="0" smtClean="0"/>
              <a:t>MPEG encompasses a variety of standards for different applications. For example, the demands for high definition television (HDTV) broadcast are distinct from those for video conferencing, in which the broadcast signal must find its way over a variety of  Communication paths that may have limited capabilities.</a:t>
            </a:r>
            <a:endParaRPr lang="tr-TR" dirty="0" smtClean="0"/>
          </a:p>
          <a:p>
            <a:pPr marL="0" indent="0" algn="just">
              <a:buNone/>
            </a:pPr>
            <a:r>
              <a:rPr lang="en-US" dirty="0" smtClean="0"/>
              <a:t>Both of these applications differ from that of storing video in such a manner that sections can be replayed or skipped over.  The techniques employed by MPEG are well beyond the scope of this text, but in general, video compression techniques are based on video being constructed as</a:t>
            </a:r>
            <a:r>
              <a:rPr lang="tr-TR" dirty="0" smtClean="0"/>
              <a:t> </a:t>
            </a:r>
            <a:r>
              <a:rPr lang="en-US" dirty="0" smtClean="0"/>
              <a:t>a sequence of pictures in much the same way that motion pictures are recorded on film. To compress such sequences, only some of the pictures, called I-frames, are encoded in their entirety. The pictures between the I-frames are encoded using relative encoding techniques. That is, rather than encode the entire picture, only its distinctions from the prior image are recorded. The I-frames themselves are usually compressed with techniques similar to JPEG.</a:t>
            </a:r>
            <a:r>
              <a:rPr lang="tr-TR" dirty="0" smtClean="0"/>
              <a:t> </a:t>
            </a:r>
          </a:p>
          <a:p>
            <a:pPr marL="0" indent="0" algn="just">
              <a:buNone/>
            </a:pPr>
            <a:r>
              <a:rPr lang="en-US" dirty="0"/>
              <a:t>The best known system for compressing audio is </a:t>
            </a:r>
            <a:r>
              <a:rPr lang="en-US" b="1" dirty="0"/>
              <a:t>MP3, </a:t>
            </a:r>
            <a:r>
              <a:rPr lang="en-US" dirty="0"/>
              <a:t>which was developed within the MPEG standards. In fact, the acronym </a:t>
            </a:r>
            <a:r>
              <a:rPr lang="en-US" i="1" dirty="0"/>
              <a:t>MP3 </a:t>
            </a:r>
            <a:r>
              <a:rPr lang="en-US" dirty="0"/>
              <a:t>is short for </a:t>
            </a:r>
            <a:r>
              <a:rPr lang="en-US" i="1" dirty="0"/>
              <a:t>MPEG layer 3</a:t>
            </a:r>
            <a:r>
              <a:rPr lang="en-US" dirty="0"/>
              <a:t>. Among other compression techniques, MP3 takes advantage of the properties of the human ear, removing those details that the human ear cannot perceive. One such property, called </a:t>
            </a:r>
            <a:r>
              <a:rPr lang="en-US" b="1" dirty="0"/>
              <a:t>temporal masking, </a:t>
            </a:r>
            <a:r>
              <a:rPr lang="en-US" dirty="0"/>
              <a:t>is that for a short period after a loud sound, the human ear cannot detect softer sounds that would otherwise be audible. Another, called </a:t>
            </a:r>
            <a:r>
              <a:rPr lang="en-US" b="1" dirty="0"/>
              <a:t>frequency masking, </a:t>
            </a:r>
            <a:r>
              <a:rPr lang="en-US" dirty="0"/>
              <a:t>is that a sound at one frequency tends to mask softer sounds at nearby frequencies. By taking advantage of such characteristics, MP3 can be used to obtain significant compression of audio while maintaining near CD quality sound.</a:t>
            </a:r>
            <a:endParaRPr lang="tr-TR" dirty="0"/>
          </a:p>
          <a:p>
            <a:pPr marL="0" indent="0" algn="just">
              <a:buNone/>
            </a:pPr>
            <a:endParaRPr lang="tr-TR" dirty="0" smtClean="0"/>
          </a:p>
          <a:p>
            <a:endParaRPr lang="tr-TR" dirty="0"/>
          </a:p>
        </p:txBody>
      </p:sp>
    </p:spTree>
    <p:extLst>
      <p:ext uri="{BB962C8B-B14F-4D97-AF65-F5344CB8AC3E}">
        <p14:creationId xmlns:p14="http://schemas.microsoft.com/office/powerpoint/2010/main" val="395417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pPr marL="0" indent="0" algn="just">
              <a:buNone/>
            </a:pPr>
            <a:endParaRPr lang="tr-TR" dirty="0" smtClean="0"/>
          </a:p>
          <a:p>
            <a:pPr marL="0" indent="0" algn="just">
              <a:buNone/>
            </a:pPr>
            <a:r>
              <a:rPr lang="en-US" dirty="0" smtClean="0">
                <a:solidFill>
                  <a:srgbClr val="00B050"/>
                </a:solidFill>
              </a:rPr>
              <a:t>The</a:t>
            </a:r>
            <a:r>
              <a:rPr lang="en-US" dirty="0" smtClean="0"/>
              <a:t> </a:t>
            </a:r>
            <a:r>
              <a:rPr lang="en-US" dirty="0" smtClean="0">
                <a:solidFill>
                  <a:srgbClr val="7030A0"/>
                </a:solidFill>
              </a:rPr>
              <a:t>most commonly </a:t>
            </a:r>
            <a:r>
              <a:rPr lang="en-US" dirty="0" smtClean="0">
                <a:solidFill>
                  <a:srgbClr val="00B050"/>
                </a:solidFill>
              </a:rPr>
              <a:t>used</a:t>
            </a:r>
            <a:r>
              <a:rPr lang="en-US" dirty="0" smtClean="0"/>
              <a:t> standards </a:t>
            </a:r>
            <a:r>
              <a:rPr lang="en-US" dirty="0" smtClean="0">
                <a:solidFill>
                  <a:srgbClr val="00B050"/>
                </a:solidFill>
              </a:rPr>
              <a:t>for</a:t>
            </a:r>
            <a:r>
              <a:rPr lang="en-US" dirty="0" smtClean="0"/>
              <a:t> encod</a:t>
            </a:r>
            <a:r>
              <a:rPr lang="en-US" dirty="0" smtClean="0">
                <a:solidFill>
                  <a:srgbClr val="00B050"/>
                </a:solidFill>
              </a:rPr>
              <a:t>ing</a:t>
            </a:r>
            <a:r>
              <a:rPr lang="en-US" dirty="0" smtClean="0"/>
              <a:t> and compress</a:t>
            </a:r>
            <a:r>
              <a:rPr lang="en-US" dirty="0" smtClean="0">
                <a:solidFill>
                  <a:srgbClr val="00B050"/>
                </a:solidFill>
              </a:rPr>
              <a:t>ing</a:t>
            </a:r>
            <a:r>
              <a:rPr lang="en-US" dirty="0" smtClean="0"/>
              <a:t> audio and video </a:t>
            </a:r>
            <a:r>
              <a:rPr lang="en-US" dirty="0" smtClean="0">
                <a:solidFill>
                  <a:srgbClr val="00B050"/>
                </a:solidFill>
              </a:rPr>
              <a:t>were</a:t>
            </a:r>
            <a:r>
              <a:rPr lang="en-US" dirty="0" smtClean="0"/>
              <a:t> develop</a:t>
            </a:r>
            <a:r>
              <a:rPr lang="en-US" dirty="0" smtClean="0">
                <a:solidFill>
                  <a:srgbClr val="00B050"/>
                </a:solidFill>
              </a:rPr>
              <a:t>ed </a:t>
            </a:r>
            <a:r>
              <a:rPr lang="en-US" dirty="0" smtClean="0"/>
              <a:t>by the </a:t>
            </a:r>
            <a:r>
              <a:rPr lang="en-US" b="1" dirty="0" smtClean="0"/>
              <a:t>Motion Picture Experts Group (MPEG) </a:t>
            </a:r>
            <a:r>
              <a:rPr lang="en-US" dirty="0" smtClean="0"/>
              <a:t>under the leadership of ISO. </a:t>
            </a:r>
            <a:endParaRPr lang="tr-TR" dirty="0" smtClean="0"/>
          </a:p>
          <a:p>
            <a:pPr marL="0" indent="0" algn="just">
              <a:buNone/>
            </a:pPr>
            <a:endParaRPr lang="tr-TR" dirty="0"/>
          </a:p>
          <a:p>
            <a:pPr marL="0" indent="0" algn="just">
              <a:buNone/>
            </a:pPr>
            <a:endParaRPr lang="tr-TR" dirty="0" smtClean="0"/>
          </a:p>
          <a:p>
            <a:pPr marL="0" indent="0" algn="just">
              <a:buNone/>
            </a:pPr>
            <a:r>
              <a:rPr lang="en-US" dirty="0" smtClean="0">
                <a:solidFill>
                  <a:srgbClr val="7030A0"/>
                </a:solidFill>
              </a:rPr>
              <a:t>In turn</a:t>
            </a:r>
            <a:r>
              <a:rPr lang="en-US" dirty="0" smtClean="0"/>
              <a:t>, these standards themselves are called MPEG.</a:t>
            </a:r>
            <a:endParaRPr lang="tr-TR" dirty="0" smtClean="0"/>
          </a:p>
          <a:p>
            <a:endParaRPr lang="tr-TR" dirty="0"/>
          </a:p>
        </p:txBody>
      </p:sp>
    </p:spTree>
    <p:extLst>
      <p:ext uri="{BB962C8B-B14F-4D97-AF65-F5344CB8AC3E}">
        <p14:creationId xmlns:p14="http://schemas.microsoft.com/office/powerpoint/2010/main" val="1104200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pPr marL="0" indent="0" algn="just">
              <a:buNone/>
            </a:pPr>
            <a:r>
              <a:rPr lang="en-US" dirty="0" smtClean="0"/>
              <a:t>MPEG </a:t>
            </a:r>
            <a:r>
              <a:rPr lang="en-US" dirty="0" smtClean="0">
                <a:solidFill>
                  <a:srgbClr val="FF0000"/>
                </a:solidFill>
              </a:rPr>
              <a:t>encompasses</a:t>
            </a:r>
            <a:r>
              <a:rPr lang="en-US" dirty="0" smtClean="0"/>
              <a:t> </a:t>
            </a:r>
            <a:r>
              <a:rPr lang="en-US" dirty="0" smtClean="0">
                <a:solidFill>
                  <a:srgbClr val="7030A0"/>
                </a:solidFill>
              </a:rPr>
              <a:t>a variety of </a:t>
            </a:r>
            <a:r>
              <a:rPr lang="en-US" dirty="0" smtClean="0"/>
              <a:t>standards for different applications.</a:t>
            </a:r>
            <a:endParaRPr lang="tr-TR" dirty="0" smtClean="0"/>
          </a:p>
          <a:p>
            <a:pPr marL="0" indent="0" algn="just">
              <a:buNone/>
            </a:pPr>
            <a:endParaRPr lang="tr-TR" dirty="0" smtClean="0"/>
          </a:p>
          <a:p>
            <a:pPr marL="0" indent="0" algn="just">
              <a:buNone/>
            </a:pPr>
            <a:endParaRPr lang="tr-TR" dirty="0"/>
          </a:p>
          <a:p>
            <a:pPr marL="0" indent="0" algn="just">
              <a:buNone/>
            </a:pPr>
            <a:r>
              <a:rPr lang="en-US" dirty="0" smtClean="0"/>
              <a:t>For example, the demands for high definition television (HDTV) broadcast are </a:t>
            </a:r>
            <a:r>
              <a:rPr lang="en-US" dirty="0" smtClean="0">
                <a:solidFill>
                  <a:srgbClr val="FF0000"/>
                </a:solidFill>
              </a:rPr>
              <a:t>distinct from </a:t>
            </a:r>
            <a:r>
              <a:rPr lang="en-US" dirty="0" smtClean="0"/>
              <a:t>those for video conferencing, </a:t>
            </a:r>
            <a:r>
              <a:rPr lang="en-US" dirty="0" smtClean="0">
                <a:solidFill>
                  <a:srgbClr val="7030A0"/>
                </a:solidFill>
              </a:rPr>
              <a:t>in which </a:t>
            </a:r>
            <a:r>
              <a:rPr lang="en-US" dirty="0" smtClean="0"/>
              <a:t>the broadcast signal must find its way over a variety of  Communication paths that may have limit</a:t>
            </a:r>
            <a:r>
              <a:rPr lang="en-US" dirty="0" smtClean="0">
                <a:solidFill>
                  <a:schemeClr val="accent6">
                    <a:lumMod val="75000"/>
                  </a:schemeClr>
                </a:solidFill>
              </a:rPr>
              <a:t>ed</a:t>
            </a:r>
            <a:r>
              <a:rPr lang="en-US" dirty="0" smtClean="0"/>
              <a:t> capabilities.</a:t>
            </a:r>
            <a:endParaRPr lang="tr-TR" dirty="0" smtClean="0"/>
          </a:p>
          <a:p>
            <a:endParaRPr lang="tr-TR" dirty="0"/>
          </a:p>
        </p:txBody>
      </p:sp>
    </p:spTree>
    <p:extLst>
      <p:ext uri="{BB962C8B-B14F-4D97-AF65-F5344CB8AC3E}">
        <p14:creationId xmlns:p14="http://schemas.microsoft.com/office/powerpoint/2010/main" val="31430231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pPr algn="just"/>
            <a:r>
              <a:rPr lang="en-US" dirty="0" smtClean="0">
                <a:solidFill>
                  <a:srgbClr val="7030A0"/>
                </a:solidFill>
              </a:rPr>
              <a:t>Both of </a:t>
            </a:r>
            <a:r>
              <a:rPr lang="en-US" dirty="0" smtClean="0"/>
              <a:t>these applications </a:t>
            </a:r>
            <a:r>
              <a:rPr lang="en-US" dirty="0" smtClean="0">
                <a:solidFill>
                  <a:srgbClr val="FF0000"/>
                </a:solidFill>
              </a:rPr>
              <a:t>differ from </a:t>
            </a:r>
            <a:r>
              <a:rPr lang="en-US" dirty="0" smtClean="0"/>
              <a:t>that of storing video in such a manner that sections can be replayed or skipped over.  </a:t>
            </a:r>
            <a:endParaRPr lang="tr-TR" dirty="0" smtClean="0"/>
          </a:p>
          <a:p>
            <a:pPr algn="just"/>
            <a:endParaRPr lang="tr-TR" dirty="0"/>
          </a:p>
          <a:p>
            <a:pPr algn="just"/>
            <a:r>
              <a:rPr lang="tr-TR" dirty="0" smtClean="0"/>
              <a:t>V</a:t>
            </a:r>
            <a:r>
              <a:rPr lang="en-US" dirty="0" err="1" smtClean="0"/>
              <a:t>ideo</a:t>
            </a:r>
            <a:r>
              <a:rPr lang="en-US" dirty="0" smtClean="0"/>
              <a:t> </a:t>
            </a:r>
            <a:r>
              <a:rPr lang="en-US" dirty="0" smtClean="0">
                <a:solidFill>
                  <a:srgbClr val="FF0000"/>
                </a:solidFill>
              </a:rPr>
              <a:t>compression</a:t>
            </a:r>
            <a:r>
              <a:rPr lang="en-US" dirty="0" smtClean="0"/>
              <a:t> techniques are based on video being constructed as</a:t>
            </a:r>
            <a:r>
              <a:rPr lang="tr-TR" dirty="0" smtClean="0"/>
              <a:t> </a:t>
            </a:r>
            <a:r>
              <a:rPr lang="en-US" dirty="0" smtClean="0"/>
              <a:t>a </a:t>
            </a:r>
            <a:r>
              <a:rPr lang="en-US" dirty="0" smtClean="0">
                <a:solidFill>
                  <a:srgbClr val="FF0000"/>
                </a:solidFill>
              </a:rPr>
              <a:t>sequence</a:t>
            </a:r>
            <a:r>
              <a:rPr lang="en-US" dirty="0" smtClean="0"/>
              <a:t> of pictures </a:t>
            </a:r>
            <a:r>
              <a:rPr lang="en-US" dirty="0" smtClean="0">
                <a:solidFill>
                  <a:srgbClr val="7030A0"/>
                </a:solidFill>
              </a:rPr>
              <a:t>in the same way that </a:t>
            </a:r>
            <a:r>
              <a:rPr lang="en-US" dirty="0" smtClean="0"/>
              <a:t>motion pictures are recorded on film. </a:t>
            </a:r>
            <a:endParaRPr lang="tr-TR" dirty="0" smtClean="0"/>
          </a:p>
          <a:p>
            <a:pPr algn="just"/>
            <a:endParaRPr lang="tr-TR" dirty="0" smtClean="0"/>
          </a:p>
          <a:p>
            <a:pPr algn="just"/>
            <a:r>
              <a:rPr lang="en-US" dirty="0" smtClean="0">
                <a:solidFill>
                  <a:srgbClr val="00B050"/>
                </a:solidFill>
              </a:rPr>
              <a:t>To</a:t>
            </a:r>
            <a:r>
              <a:rPr lang="en-US" dirty="0" smtClean="0"/>
              <a:t> compress such sequences, only some of the pictures, called </a:t>
            </a:r>
            <a:r>
              <a:rPr lang="tr-TR" dirty="0" smtClean="0"/>
              <a:t>«</a:t>
            </a:r>
            <a:r>
              <a:rPr lang="en-US" dirty="0" smtClean="0"/>
              <a:t>I-frames</a:t>
            </a:r>
            <a:r>
              <a:rPr lang="tr-TR" dirty="0" smtClean="0"/>
              <a:t>»</a:t>
            </a:r>
            <a:r>
              <a:rPr lang="en-US" dirty="0" smtClean="0"/>
              <a:t>, are encoded in their entirety. </a:t>
            </a:r>
            <a:endParaRPr lang="tr-TR" dirty="0"/>
          </a:p>
        </p:txBody>
      </p:sp>
    </p:spTree>
    <p:extLst>
      <p:ext uri="{BB962C8B-B14F-4D97-AF65-F5344CB8AC3E}">
        <p14:creationId xmlns:p14="http://schemas.microsoft.com/office/powerpoint/2010/main" val="1165478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en-US" dirty="0" smtClean="0"/>
              <a:t>The pictures between the I-frames are encoded </a:t>
            </a:r>
            <a:r>
              <a:rPr lang="en-US" dirty="0" smtClean="0">
                <a:solidFill>
                  <a:srgbClr val="00B050"/>
                </a:solidFill>
              </a:rPr>
              <a:t>using</a:t>
            </a:r>
            <a:r>
              <a:rPr lang="en-US" dirty="0" smtClean="0"/>
              <a:t> relative encoding techniques. </a:t>
            </a:r>
            <a:endParaRPr lang="tr-TR" dirty="0" smtClean="0"/>
          </a:p>
          <a:p>
            <a:endParaRPr lang="tr-TR" dirty="0"/>
          </a:p>
          <a:p>
            <a:r>
              <a:rPr lang="en-US" dirty="0" smtClean="0">
                <a:solidFill>
                  <a:srgbClr val="7030A0"/>
                </a:solidFill>
              </a:rPr>
              <a:t>That is</a:t>
            </a:r>
            <a:r>
              <a:rPr lang="en-US" dirty="0" smtClean="0"/>
              <a:t>, </a:t>
            </a:r>
            <a:r>
              <a:rPr lang="en-US" dirty="0" smtClean="0">
                <a:solidFill>
                  <a:srgbClr val="7030A0"/>
                </a:solidFill>
              </a:rPr>
              <a:t>rather than </a:t>
            </a:r>
            <a:r>
              <a:rPr lang="en-US" dirty="0" smtClean="0"/>
              <a:t>encode the entire picture, only its </a:t>
            </a:r>
            <a:r>
              <a:rPr lang="en-US" dirty="0" smtClean="0">
                <a:solidFill>
                  <a:srgbClr val="FF0000"/>
                </a:solidFill>
              </a:rPr>
              <a:t>distinction</a:t>
            </a:r>
            <a:r>
              <a:rPr lang="en-US" dirty="0" smtClean="0"/>
              <a:t>s from the </a:t>
            </a:r>
            <a:r>
              <a:rPr lang="en-US" dirty="0" smtClean="0">
                <a:solidFill>
                  <a:srgbClr val="FF0000"/>
                </a:solidFill>
              </a:rPr>
              <a:t>prior</a:t>
            </a:r>
            <a:r>
              <a:rPr lang="en-US" dirty="0" smtClean="0"/>
              <a:t> image are recorded. </a:t>
            </a:r>
            <a:endParaRPr lang="tr-TR" dirty="0" smtClean="0"/>
          </a:p>
          <a:p>
            <a:endParaRPr lang="tr-TR" dirty="0"/>
          </a:p>
          <a:p>
            <a:r>
              <a:rPr lang="en-US" dirty="0" smtClean="0"/>
              <a:t>The I-frames themselves </a:t>
            </a:r>
            <a:r>
              <a:rPr lang="en-US" dirty="0" smtClean="0">
                <a:solidFill>
                  <a:srgbClr val="00B050"/>
                </a:solidFill>
              </a:rPr>
              <a:t>are</a:t>
            </a:r>
            <a:r>
              <a:rPr lang="en-US" dirty="0" smtClean="0"/>
              <a:t> usually compress</a:t>
            </a:r>
            <a:r>
              <a:rPr lang="en-US" dirty="0" smtClean="0">
                <a:solidFill>
                  <a:srgbClr val="00B050"/>
                </a:solidFill>
              </a:rPr>
              <a:t>ed</a:t>
            </a:r>
            <a:r>
              <a:rPr lang="en-US" dirty="0" smtClean="0"/>
              <a:t> with techniques similar to JPEG.</a:t>
            </a:r>
            <a:endParaRPr lang="tr-TR" dirty="0" smtClean="0"/>
          </a:p>
          <a:p>
            <a:endParaRPr lang="tr-TR" dirty="0"/>
          </a:p>
        </p:txBody>
      </p:sp>
    </p:spTree>
    <p:extLst>
      <p:ext uri="{BB962C8B-B14F-4D97-AF65-F5344CB8AC3E}">
        <p14:creationId xmlns:p14="http://schemas.microsoft.com/office/powerpoint/2010/main" val="132527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a:bodyPr>
          <a:lstStyle/>
          <a:p>
            <a:pPr algn="just"/>
            <a:r>
              <a:rPr lang="en-US" dirty="0">
                <a:solidFill>
                  <a:srgbClr val="7030A0"/>
                </a:solidFill>
              </a:rPr>
              <a:t>The best known </a:t>
            </a:r>
            <a:r>
              <a:rPr lang="en-US" dirty="0"/>
              <a:t>system for compress</a:t>
            </a:r>
            <a:r>
              <a:rPr lang="en-US" dirty="0">
                <a:solidFill>
                  <a:srgbClr val="00B050"/>
                </a:solidFill>
              </a:rPr>
              <a:t>ing</a:t>
            </a:r>
            <a:r>
              <a:rPr lang="en-US" dirty="0"/>
              <a:t> audio is </a:t>
            </a:r>
            <a:r>
              <a:rPr lang="en-US" b="1" dirty="0"/>
              <a:t>MP3, </a:t>
            </a:r>
            <a:r>
              <a:rPr lang="en-US" dirty="0"/>
              <a:t>which </a:t>
            </a:r>
            <a:r>
              <a:rPr lang="en-US" dirty="0">
                <a:solidFill>
                  <a:srgbClr val="00B050"/>
                </a:solidFill>
              </a:rPr>
              <a:t>was</a:t>
            </a:r>
            <a:r>
              <a:rPr lang="en-US" dirty="0"/>
              <a:t> develop</a:t>
            </a:r>
            <a:r>
              <a:rPr lang="en-US" dirty="0">
                <a:solidFill>
                  <a:srgbClr val="00B050"/>
                </a:solidFill>
              </a:rPr>
              <a:t>ed </a:t>
            </a:r>
            <a:r>
              <a:rPr lang="en-US" dirty="0">
                <a:solidFill>
                  <a:srgbClr val="FF0000"/>
                </a:solidFill>
              </a:rPr>
              <a:t>within</a:t>
            </a:r>
            <a:r>
              <a:rPr lang="en-US" dirty="0"/>
              <a:t> the MPEG standards. </a:t>
            </a:r>
            <a:endParaRPr lang="tr-TR" dirty="0" smtClean="0"/>
          </a:p>
          <a:p>
            <a:pPr algn="just"/>
            <a:endParaRPr lang="tr-TR" dirty="0" smtClean="0"/>
          </a:p>
          <a:p>
            <a:pPr algn="just"/>
            <a:r>
              <a:rPr lang="en-US" dirty="0" smtClean="0">
                <a:solidFill>
                  <a:srgbClr val="FF0000"/>
                </a:solidFill>
              </a:rPr>
              <a:t>In </a:t>
            </a:r>
            <a:r>
              <a:rPr lang="en-US" dirty="0">
                <a:solidFill>
                  <a:srgbClr val="FF0000"/>
                </a:solidFill>
              </a:rPr>
              <a:t>fact</a:t>
            </a:r>
            <a:r>
              <a:rPr lang="en-US" dirty="0"/>
              <a:t>, the </a:t>
            </a:r>
            <a:r>
              <a:rPr lang="en-US" dirty="0">
                <a:solidFill>
                  <a:srgbClr val="FF0000"/>
                </a:solidFill>
              </a:rPr>
              <a:t>acronym</a:t>
            </a:r>
            <a:r>
              <a:rPr lang="en-US" dirty="0"/>
              <a:t> </a:t>
            </a:r>
            <a:r>
              <a:rPr lang="en-US" i="1" dirty="0"/>
              <a:t>MP3 </a:t>
            </a:r>
            <a:r>
              <a:rPr lang="en-US" dirty="0"/>
              <a:t>is short for </a:t>
            </a:r>
            <a:r>
              <a:rPr lang="en-US" i="1" dirty="0"/>
              <a:t>MPEG layer 3</a:t>
            </a:r>
            <a:r>
              <a:rPr lang="en-US" dirty="0"/>
              <a:t>. </a:t>
            </a:r>
            <a:endParaRPr lang="tr-TR" dirty="0" smtClean="0"/>
          </a:p>
          <a:p>
            <a:pPr algn="just"/>
            <a:endParaRPr lang="tr-TR" dirty="0"/>
          </a:p>
          <a:p>
            <a:pPr algn="just"/>
            <a:r>
              <a:rPr lang="en-US" dirty="0" smtClean="0">
                <a:solidFill>
                  <a:srgbClr val="FF0000"/>
                </a:solidFill>
              </a:rPr>
              <a:t>Among</a:t>
            </a:r>
            <a:r>
              <a:rPr lang="en-US" dirty="0" smtClean="0"/>
              <a:t> </a:t>
            </a:r>
            <a:r>
              <a:rPr lang="en-US" dirty="0"/>
              <a:t>other compression techniques, MP3 </a:t>
            </a:r>
            <a:r>
              <a:rPr lang="en-US" u="sng" dirty="0">
                <a:solidFill>
                  <a:srgbClr val="FF0000"/>
                </a:solidFill>
              </a:rPr>
              <a:t>takes advantage of </a:t>
            </a:r>
            <a:r>
              <a:rPr lang="en-US" dirty="0"/>
              <a:t>the properties of the human ear, removing those details that the human ear cannot </a:t>
            </a:r>
            <a:r>
              <a:rPr lang="en-US" dirty="0">
                <a:solidFill>
                  <a:srgbClr val="FF0000"/>
                </a:solidFill>
              </a:rPr>
              <a:t>perceive</a:t>
            </a:r>
            <a:r>
              <a:rPr lang="en-US" dirty="0"/>
              <a:t>. </a:t>
            </a:r>
            <a:endParaRPr lang="tr-TR" dirty="0"/>
          </a:p>
        </p:txBody>
      </p:sp>
    </p:spTree>
    <p:extLst>
      <p:ext uri="{BB962C8B-B14F-4D97-AF65-F5344CB8AC3E}">
        <p14:creationId xmlns:p14="http://schemas.microsoft.com/office/powerpoint/2010/main" val="1900544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lnSpcReduction="10000"/>
          </a:bodyPr>
          <a:lstStyle/>
          <a:p>
            <a:pPr algn="just"/>
            <a:r>
              <a:rPr lang="en-US" dirty="0" smtClean="0"/>
              <a:t>One such </a:t>
            </a:r>
            <a:r>
              <a:rPr lang="en-US" dirty="0" smtClean="0">
                <a:solidFill>
                  <a:srgbClr val="FF0000"/>
                </a:solidFill>
              </a:rPr>
              <a:t>property</a:t>
            </a:r>
            <a:r>
              <a:rPr lang="en-US" dirty="0" smtClean="0"/>
              <a:t>, called </a:t>
            </a:r>
            <a:r>
              <a:rPr lang="en-US" b="1" dirty="0" smtClean="0"/>
              <a:t>temporal </a:t>
            </a:r>
            <a:r>
              <a:rPr lang="en-US" b="1" dirty="0" smtClean="0">
                <a:solidFill>
                  <a:srgbClr val="FF0000"/>
                </a:solidFill>
              </a:rPr>
              <a:t>masking</a:t>
            </a:r>
            <a:r>
              <a:rPr lang="en-US" b="1" dirty="0" smtClean="0"/>
              <a:t>, </a:t>
            </a:r>
            <a:r>
              <a:rPr lang="en-US" dirty="0" smtClean="0"/>
              <a:t>is that for a short period after a loud sound, the human ear cannot </a:t>
            </a:r>
            <a:r>
              <a:rPr lang="en-US" dirty="0" smtClean="0">
                <a:solidFill>
                  <a:srgbClr val="FF0000"/>
                </a:solidFill>
              </a:rPr>
              <a:t>detect</a:t>
            </a:r>
            <a:r>
              <a:rPr lang="en-US" dirty="0" smtClean="0"/>
              <a:t> softer sounds that would </a:t>
            </a:r>
            <a:r>
              <a:rPr lang="en-US" dirty="0" smtClean="0">
                <a:solidFill>
                  <a:srgbClr val="FF0000"/>
                </a:solidFill>
              </a:rPr>
              <a:t>otherwise</a:t>
            </a:r>
            <a:r>
              <a:rPr lang="en-US" dirty="0" smtClean="0"/>
              <a:t> be </a:t>
            </a:r>
            <a:r>
              <a:rPr lang="en-US" dirty="0" smtClean="0">
                <a:solidFill>
                  <a:srgbClr val="FF0000"/>
                </a:solidFill>
              </a:rPr>
              <a:t>audible</a:t>
            </a:r>
            <a:r>
              <a:rPr lang="en-US" dirty="0" smtClean="0"/>
              <a:t>. </a:t>
            </a:r>
            <a:endParaRPr lang="tr-TR" dirty="0" smtClean="0"/>
          </a:p>
          <a:p>
            <a:pPr algn="just"/>
            <a:endParaRPr lang="tr-TR" dirty="0"/>
          </a:p>
          <a:p>
            <a:pPr algn="just"/>
            <a:r>
              <a:rPr lang="en-US" dirty="0" smtClean="0"/>
              <a:t>Another, called </a:t>
            </a:r>
            <a:r>
              <a:rPr lang="en-US" b="1" dirty="0" smtClean="0"/>
              <a:t>frequency masking, </a:t>
            </a:r>
            <a:r>
              <a:rPr lang="en-US" dirty="0" smtClean="0"/>
              <a:t>is that a sound at one frequency </a:t>
            </a:r>
            <a:r>
              <a:rPr lang="en-US" u="sng" dirty="0" smtClean="0">
                <a:solidFill>
                  <a:srgbClr val="FF0000"/>
                </a:solidFill>
              </a:rPr>
              <a:t>tends to </a:t>
            </a:r>
            <a:r>
              <a:rPr lang="en-US" dirty="0" smtClean="0"/>
              <a:t>mask softer sounds at </a:t>
            </a:r>
            <a:r>
              <a:rPr lang="en-US" dirty="0" smtClean="0">
                <a:solidFill>
                  <a:srgbClr val="FF0000"/>
                </a:solidFill>
              </a:rPr>
              <a:t>nearby</a:t>
            </a:r>
            <a:r>
              <a:rPr lang="en-US" dirty="0" smtClean="0"/>
              <a:t> frequencies. </a:t>
            </a:r>
            <a:endParaRPr lang="tr-TR" dirty="0" smtClean="0"/>
          </a:p>
          <a:p>
            <a:pPr algn="just"/>
            <a:endParaRPr lang="tr-TR" dirty="0"/>
          </a:p>
          <a:p>
            <a:pPr algn="just"/>
            <a:r>
              <a:rPr lang="en-US" dirty="0" smtClean="0"/>
              <a:t>By taking advantage of such characteristics, MP3 can be used to obtain </a:t>
            </a:r>
            <a:r>
              <a:rPr lang="en-US" dirty="0" smtClean="0">
                <a:solidFill>
                  <a:srgbClr val="FF0000"/>
                </a:solidFill>
              </a:rPr>
              <a:t>significant</a:t>
            </a:r>
            <a:r>
              <a:rPr lang="en-US" dirty="0" smtClean="0"/>
              <a:t> compression of audio while </a:t>
            </a:r>
            <a:r>
              <a:rPr lang="en-US" dirty="0" smtClean="0">
                <a:solidFill>
                  <a:srgbClr val="FF0000"/>
                </a:solidFill>
              </a:rPr>
              <a:t>maintain</a:t>
            </a:r>
            <a:r>
              <a:rPr lang="en-US" dirty="0" smtClean="0"/>
              <a:t>ing near CD quality sound.</a:t>
            </a:r>
            <a:endParaRPr lang="tr-TR" dirty="0" smtClean="0"/>
          </a:p>
          <a:p>
            <a:endParaRPr lang="tr-TR" dirty="0"/>
          </a:p>
        </p:txBody>
      </p:sp>
    </p:spTree>
    <p:extLst>
      <p:ext uri="{BB962C8B-B14F-4D97-AF65-F5344CB8AC3E}">
        <p14:creationId xmlns:p14="http://schemas.microsoft.com/office/powerpoint/2010/main" val="3911429252"/>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706</Words>
  <Application>Microsoft Office PowerPoint</Application>
  <PresentationFormat>Geniş ekran</PresentationFormat>
  <Paragraphs>35</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Calibri</vt:lpstr>
      <vt:lpstr>Calibri Light</vt:lpstr>
      <vt:lpstr>Office Teması</vt:lpstr>
      <vt:lpstr>Lesson 8</vt:lpstr>
      <vt:lpstr>Compressing Audio and Video</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Lesson 8</dc:title>
  <dc:creator>Gng23</dc:creator>
  <cp:lastModifiedBy>Gng23</cp:lastModifiedBy>
  <cp:revision>6</cp:revision>
  <dcterms:created xsi:type="dcterms:W3CDTF">2019-08-20T08:11:23Z</dcterms:created>
  <dcterms:modified xsi:type="dcterms:W3CDTF">2019-08-20T08:38:25Z</dcterms:modified>
</cp:coreProperties>
</file>