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 smtClean="0"/>
              <a:t>Asıl alt başlık stilini düzenlemek için tıklayın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1D7-9615-4FAC-A910-48023522D11D}" type="datetimeFigureOut">
              <a:rPr lang="tr-TR" smtClean="0"/>
              <a:t>19.07.2019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41DF-477C-4DC2-8047-AABA2289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0556191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1D7-9615-4FAC-A910-48023522D11D}" type="datetimeFigureOut">
              <a:rPr lang="tr-TR" smtClean="0"/>
              <a:t>19.07.2019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41DF-477C-4DC2-8047-AABA2289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8260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1D7-9615-4FAC-A910-48023522D11D}" type="datetimeFigureOut">
              <a:rPr lang="tr-TR" smtClean="0"/>
              <a:t>19.07.2019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41DF-477C-4DC2-8047-AABA2289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4825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1D7-9615-4FAC-A910-48023522D11D}" type="datetimeFigureOut">
              <a:rPr lang="tr-TR" smtClean="0"/>
              <a:t>19.07.2019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41DF-477C-4DC2-8047-AABA2289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30157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1D7-9615-4FAC-A910-48023522D11D}" type="datetimeFigureOut">
              <a:rPr lang="tr-TR" smtClean="0"/>
              <a:t>19.07.2019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41DF-477C-4DC2-8047-AABA2289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694247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1D7-9615-4FAC-A910-48023522D11D}" type="datetimeFigureOut">
              <a:rPr lang="tr-TR" smtClean="0"/>
              <a:t>19.07.2019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41DF-477C-4DC2-8047-AABA2289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97710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1D7-9615-4FAC-A910-48023522D11D}" type="datetimeFigureOut">
              <a:rPr lang="tr-TR" smtClean="0"/>
              <a:t>19.07.2019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41DF-477C-4DC2-8047-AABA2289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12689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1D7-9615-4FAC-A910-48023522D11D}" type="datetimeFigureOut">
              <a:rPr lang="tr-TR" smtClean="0"/>
              <a:t>19.07.2019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41DF-477C-4DC2-8047-AABA2289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713174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1D7-9615-4FAC-A910-48023522D11D}" type="datetimeFigureOut">
              <a:rPr lang="tr-TR" smtClean="0"/>
              <a:t>19.07.2019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41DF-477C-4DC2-8047-AABA2289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2793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1D7-9615-4FAC-A910-48023522D11D}" type="datetimeFigureOut">
              <a:rPr lang="tr-TR" smtClean="0"/>
              <a:t>19.07.2019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41DF-477C-4DC2-8047-AABA2289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3144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 smtClean="0"/>
              <a:t>Asıl metin stillerini düzenle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941D7-9615-4FAC-A910-48023522D11D}" type="datetimeFigureOut">
              <a:rPr lang="tr-TR" smtClean="0"/>
              <a:t>19.07.2019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BF41DF-477C-4DC2-8047-AABA2289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30537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 smtClean="0"/>
              <a:t>Asıl başlık stili için tıklatın</a:t>
            </a:r>
            <a:endParaRPr lang="tr-TR"/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 smtClean="0"/>
              <a:t>Asıl metin stillerini düzenle</a:t>
            </a:r>
          </a:p>
          <a:p>
            <a:pPr lvl="1"/>
            <a:r>
              <a:rPr lang="tr-TR" smtClean="0"/>
              <a:t>İkinci düzey</a:t>
            </a:r>
          </a:p>
          <a:p>
            <a:pPr lvl="2"/>
            <a:r>
              <a:rPr lang="tr-TR" smtClean="0"/>
              <a:t>Üçüncü düzey</a:t>
            </a:r>
          </a:p>
          <a:p>
            <a:pPr lvl="3"/>
            <a:r>
              <a:rPr lang="tr-TR" smtClean="0"/>
              <a:t>Dördüncü düzey</a:t>
            </a:r>
          </a:p>
          <a:p>
            <a:pPr lvl="4"/>
            <a:r>
              <a:rPr lang="tr-TR" smtClean="0"/>
              <a:t>Beşinci düzey</a:t>
            </a:r>
            <a:endParaRPr lang="tr-TR"/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941D7-9615-4FAC-A910-48023522D11D}" type="datetimeFigureOut">
              <a:rPr lang="tr-TR" smtClean="0"/>
              <a:t>19.07.2019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BF41DF-477C-4DC2-8047-AABA2289F3A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430445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Lesson_3</a:t>
            </a:r>
            <a:endParaRPr lang="tr-TR" dirty="0"/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758062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Adcative</a:t>
            </a:r>
            <a:r>
              <a:rPr lang="tr-TR" dirty="0" smtClean="0"/>
              <a:t> -</a:t>
            </a:r>
            <a:r>
              <a:rPr lang="tr-TR" dirty="0" err="1" smtClean="0"/>
              <a:t>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Learning a new method was </a:t>
            </a:r>
            <a:r>
              <a:rPr lang="en-US" dirty="0" smtClean="0">
                <a:solidFill>
                  <a:srgbClr val="00B050"/>
                </a:solidFill>
              </a:rPr>
              <a:t>surprising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00B050"/>
                </a:solidFill>
              </a:rPr>
              <a:t>exciting</a:t>
            </a:r>
          </a:p>
          <a:p>
            <a:endParaRPr lang="en-US" dirty="0" smtClean="0"/>
          </a:p>
          <a:p>
            <a:r>
              <a:rPr lang="en-US" dirty="0" smtClean="0"/>
              <a:t>The history of the development of Samsung is </a:t>
            </a:r>
            <a:r>
              <a:rPr lang="en-US" dirty="0" smtClean="0">
                <a:solidFill>
                  <a:srgbClr val="00B050"/>
                </a:solidFill>
              </a:rPr>
              <a:t>fascinating</a:t>
            </a:r>
          </a:p>
          <a:p>
            <a:endParaRPr lang="en-US" dirty="0" smtClean="0"/>
          </a:p>
          <a:p>
            <a:r>
              <a:rPr lang="en-US" dirty="0" smtClean="0"/>
              <a:t>It was a </a:t>
            </a:r>
            <a:r>
              <a:rPr lang="en-US" dirty="0" smtClean="0">
                <a:solidFill>
                  <a:srgbClr val="00B050"/>
                </a:solidFill>
              </a:rPr>
              <a:t>tiring</a:t>
            </a:r>
            <a:r>
              <a:rPr lang="en-US" dirty="0" smtClean="0"/>
              <a:t> process</a:t>
            </a:r>
          </a:p>
          <a:p>
            <a:endParaRPr lang="en-US" dirty="0" smtClean="0"/>
          </a:p>
          <a:p>
            <a:r>
              <a:rPr lang="en-US" dirty="0" smtClean="0"/>
              <a:t>The signs and symbols were very </a:t>
            </a:r>
            <a:r>
              <a:rPr lang="en-US" dirty="0" smtClean="0">
                <a:solidFill>
                  <a:srgbClr val="00B050"/>
                </a:solidFill>
              </a:rPr>
              <a:t>confusing</a:t>
            </a:r>
            <a:r>
              <a:rPr lang="en-US" dirty="0" smtClean="0"/>
              <a:t>. The programmers were confus</a:t>
            </a:r>
            <a:r>
              <a:rPr lang="en-US" dirty="0" smtClean="0">
                <a:solidFill>
                  <a:srgbClr val="00B050"/>
                </a:solidFill>
              </a:rPr>
              <a:t>ed</a:t>
            </a:r>
            <a:endParaRPr lang="tr-TR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6065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tr-TR" dirty="0" err="1" smtClean="0"/>
              <a:t>Adjective</a:t>
            </a:r>
            <a:r>
              <a:rPr lang="tr-TR" dirty="0" smtClean="0"/>
              <a:t> </a:t>
            </a:r>
            <a:r>
              <a:rPr lang="tr-TR" dirty="0" err="1" smtClean="0"/>
              <a:t>Clause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We know the student </a:t>
            </a:r>
            <a:r>
              <a:rPr lang="en-US" dirty="0" smtClean="0">
                <a:solidFill>
                  <a:srgbClr val="00B050"/>
                </a:solidFill>
              </a:rPr>
              <a:t>who</a:t>
            </a:r>
            <a:r>
              <a:rPr lang="en-US" dirty="0" smtClean="0"/>
              <a:t> came late</a:t>
            </a:r>
            <a:endParaRPr lang="tr-TR" dirty="0" smtClean="0"/>
          </a:p>
          <a:p>
            <a:endParaRPr lang="en-US" dirty="0" smtClean="0"/>
          </a:p>
          <a:p>
            <a:r>
              <a:rPr lang="en-US" dirty="0" smtClean="0"/>
              <a:t>The program </a:t>
            </a:r>
            <a:r>
              <a:rPr lang="en-US" dirty="0" smtClean="0">
                <a:solidFill>
                  <a:srgbClr val="00B050"/>
                </a:solidFill>
              </a:rPr>
              <a:t>which</a:t>
            </a:r>
            <a:r>
              <a:rPr lang="en-US" dirty="0" smtClean="0"/>
              <a:t> </a:t>
            </a:r>
            <a:r>
              <a:rPr lang="en-US" dirty="0" err="1" smtClean="0"/>
              <a:t>i</a:t>
            </a:r>
            <a:r>
              <a:rPr lang="en-US" dirty="0" smtClean="0"/>
              <a:t> saw was good</a:t>
            </a:r>
            <a:endParaRPr lang="tr-TR" dirty="0" smtClean="0"/>
          </a:p>
          <a:p>
            <a:endParaRPr lang="en-US" dirty="0" smtClean="0"/>
          </a:p>
          <a:p>
            <a:r>
              <a:rPr lang="en-US" dirty="0" smtClean="0"/>
              <a:t>The man </a:t>
            </a:r>
            <a:r>
              <a:rPr lang="en-US" dirty="0" smtClean="0">
                <a:solidFill>
                  <a:srgbClr val="00B050"/>
                </a:solidFill>
              </a:rPr>
              <a:t>that</a:t>
            </a:r>
            <a:r>
              <a:rPr lang="en-US" dirty="0" smtClean="0"/>
              <a:t> you saw here was the </a:t>
            </a:r>
            <a:r>
              <a:rPr lang="en-US" dirty="0" smtClean="0">
                <a:solidFill>
                  <a:srgbClr val="FF0000"/>
                </a:solidFill>
              </a:rPr>
              <a:t>dean</a:t>
            </a:r>
            <a:endParaRPr lang="tr-TR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person </a:t>
            </a:r>
            <a:r>
              <a:rPr lang="en-US" dirty="0" smtClean="0">
                <a:solidFill>
                  <a:srgbClr val="00B050"/>
                </a:solidFill>
              </a:rPr>
              <a:t>whom</a:t>
            </a:r>
            <a:r>
              <a:rPr lang="en-US" dirty="0" smtClean="0"/>
              <a:t> you don't </a:t>
            </a:r>
            <a:r>
              <a:rPr lang="en-US" dirty="0" smtClean="0">
                <a:solidFill>
                  <a:srgbClr val="FF0000"/>
                </a:solidFill>
              </a:rPr>
              <a:t>trust</a:t>
            </a:r>
            <a:r>
              <a:rPr lang="en-US" dirty="0" smtClean="0"/>
              <a:t> may be </a:t>
            </a:r>
            <a:r>
              <a:rPr lang="en-US" dirty="0" smtClean="0">
                <a:solidFill>
                  <a:srgbClr val="FF0000"/>
                </a:solidFill>
              </a:rPr>
              <a:t>quite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honest</a:t>
            </a:r>
            <a:endParaRPr lang="tr-TR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The man </a:t>
            </a:r>
            <a:r>
              <a:rPr lang="en-US" dirty="0" smtClean="0">
                <a:solidFill>
                  <a:srgbClr val="00B050"/>
                </a:solidFill>
              </a:rPr>
              <a:t>whose</a:t>
            </a:r>
            <a:r>
              <a:rPr lang="en-US" dirty="0" smtClean="0"/>
              <a:t> books was translated into 20 languages was a </a:t>
            </a:r>
            <a:r>
              <a:rPr lang="tr-TR" dirty="0" err="1" smtClean="0">
                <a:solidFill>
                  <a:srgbClr val="FF0000"/>
                </a:solidFill>
              </a:rPr>
              <a:t>famous</a:t>
            </a:r>
            <a:r>
              <a:rPr lang="tr-TR" dirty="0" smtClean="0"/>
              <a:t> </a:t>
            </a:r>
            <a:r>
              <a:rPr lang="en-US" dirty="0" smtClean="0"/>
              <a:t>writer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405752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Adjective</a:t>
            </a:r>
            <a:r>
              <a:rPr lang="tr-TR" dirty="0" smtClean="0"/>
              <a:t> </a:t>
            </a:r>
            <a:r>
              <a:rPr lang="tr-TR" dirty="0" err="1" smtClean="0"/>
              <a:t>Clause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This car, </a:t>
            </a:r>
            <a:r>
              <a:rPr lang="en-US" dirty="0" smtClean="0">
                <a:solidFill>
                  <a:srgbClr val="00B050"/>
                </a:solidFill>
              </a:rPr>
              <a:t>whose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ignition</a:t>
            </a:r>
            <a:r>
              <a:rPr lang="en-US" dirty="0" smtClean="0"/>
              <a:t> system is </a:t>
            </a:r>
            <a:r>
              <a:rPr lang="en-US" dirty="0" smtClean="0">
                <a:solidFill>
                  <a:srgbClr val="FF0000"/>
                </a:solidFill>
              </a:rPr>
              <a:t>defective</a:t>
            </a:r>
            <a:r>
              <a:rPr lang="en-US" dirty="0" smtClean="0"/>
              <a:t>, may cause us a lot of </a:t>
            </a:r>
            <a:r>
              <a:rPr lang="en-US" dirty="0" smtClean="0">
                <a:solidFill>
                  <a:srgbClr val="FF0000"/>
                </a:solidFill>
              </a:rPr>
              <a:t>trouble</a:t>
            </a:r>
            <a:endParaRPr lang="tr-TR" dirty="0" smtClean="0">
              <a:solidFill>
                <a:srgbClr val="FF0000"/>
              </a:solidFill>
            </a:endParaRPr>
          </a:p>
          <a:p>
            <a:endParaRPr lang="en-US" dirty="0" smtClean="0"/>
          </a:p>
          <a:p>
            <a:r>
              <a:rPr lang="en-US" dirty="0" smtClean="0"/>
              <a:t>That was the winter </a:t>
            </a:r>
            <a:r>
              <a:rPr lang="en-US" dirty="0" smtClean="0">
                <a:solidFill>
                  <a:srgbClr val="00B050"/>
                </a:solidFill>
              </a:rPr>
              <a:t>when</a:t>
            </a:r>
            <a:r>
              <a:rPr lang="en-US" dirty="0" smtClean="0"/>
              <a:t> we moved to Ankara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This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building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00B050"/>
                </a:solidFill>
              </a:rPr>
              <a:t>where</a:t>
            </a:r>
            <a:r>
              <a:rPr lang="tr-TR" dirty="0" smtClean="0"/>
              <a:t> </a:t>
            </a:r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began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/>
              <a:t>work</a:t>
            </a:r>
            <a:endParaRPr lang="tr-TR" dirty="0" smtClean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934578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Adjective</a:t>
            </a:r>
            <a:r>
              <a:rPr lang="tr-TR" dirty="0" smtClean="0"/>
              <a:t> </a:t>
            </a:r>
            <a:r>
              <a:rPr lang="tr-TR" dirty="0" err="1" smtClean="0"/>
              <a:t>Clause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doctor</a:t>
            </a:r>
            <a:r>
              <a:rPr lang="tr-TR" dirty="0" smtClean="0"/>
              <a:t> </a:t>
            </a:r>
            <a:r>
              <a:rPr lang="tr-TR" u="sng" dirty="0" err="1" smtClean="0">
                <a:solidFill>
                  <a:srgbClr val="00B050"/>
                </a:solidFill>
              </a:rPr>
              <a:t>for</a:t>
            </a:r>
            <a:r>
              <a:rPr lang="tr-TR" u="sng" dirty="0" smtClean="0">
                <a:solidFill>
                  <a:srgbClr val="00B050"/>
                </a:solidFill>
              </a:rPr>
              <a:t> </a:t>
            </a:r>
            <a:r>
              <a:rPr lang="tr-TR" u="sng" dirty="0" err="1" smtClean="0">
                <a:solidFill>
                  <a:srgbClr val="00B050"/>
                </a:solidFill>
              </a:rPr>
              <a:t>who</a:t>
            </a:r>
            <a:r>
              <a:rPr lang="tr-TR" u="sng" dirty="0" smtClean="0">
                <a:solidFill>
                  <a:srgbClr val="00B050"/>
                </a:solidFill>
              </a:rPr>
              <a:t> </a:t>
            </a:r>
            <a:r>
              <a:rPr lang="tr-TR" dirty="0" smtClean="0"/>
              <a:t>i </a:t>
            </a:r>
            <a:r>
              <a:rPr lang="tr-TR" dirty="0" err="1" smtClean="0"/>
              <a:t>was</a:t>
            </a:r>
            <a:r>
              <a:rPr lang="tr-TR" dirty="0" smtClean="0"/>
              <a:t> </a:t>
            </a:r>
            <a:r>
              <a:rPr lang="tr-TR" dirty="0" err="1" smtClean="0"/>
              <a:t>waiting</a:t>
            </a:r>
            <a:r>
              <a:rPr lang="tr-TR" dirty="0" smtClean="0"/>
              <a:t> </a:t>
            </a:r>
            <a:r>
              <a:rPr lang="tr-TR" dirty="0" err="1" smtClean="0"/>
              <a:t>didn’t</a:t>
            </a:r>
            <a:r>
              <a:rPr lang="tr-TR" dirty="0" smtClean="0"/>
              <a:t> </a:t>
            </a:r>
            <a:r>
              <a:rPr lang="tr-TR" dirty="0" err="1" smtClean="0"/>
              <a:t>arrive</a:t>
            </a:r>
            <a:r>
              <a:rPr lang="tr-TR" dirty="0" smtClean="0"/>
              <a:t> on time</a:t>
            </a:r>
          </a:p>
          <a:p>
            <a:endParaRPr lang="tr-TR" dirty="0"/>
          </a:p>
          <a:p>
            <a:r>
              <a:rPr lang="tr-TR" dirty="0" err="1" smtClean="0"/>
              <a:t>This</a:t>
            </a:r>
            <a:r>
              <a:rPr lang="tr-TR" dirty="0" smtClean="0"/>
              <a:t> is </a:t>
            </a:r>
            <a:r>
              <a:rPr lang="tr-TR" dirty="0" err="1" smtClean="0"/>
              <a:t>the</a:t>
            </a:r>
            <a:r>
              <a:rPr lang="tr-TR" dirty="0" smtClean="0"/>
              <a:t> car </a:t>
            </a:r>
            <a:r>
              <a:rPr lang="tr-TR" u="sng" dirty="0" smtClean="0">
                <a:solidFill>
                  <a:srgbClr val="00B050"/>
                </a:solidFill>
              </a:rPr>
              <a:t>in </a:t>
            </a:r>
            <a:r>
              <a:rPr lang="tr-TR" u="sng" dirty="0" err="1" smtClean="0">
                <a:solidFill>
                  <a:srgbClr val="00B050"/>
                </a:solidFill>
              </a:rPr>
              <a:t>which</a:t>
            </a:r>
            <a:r>
              <a:rPr lang="tr-TR" u="sng" dirty="0" smtClean="0">
                <a:solidFill>
                  <a:srgbClr val="00B050"/>
                </a:solidFill>
              </a:rPr>
              <a:t> </a:t>
            </a:r>
            <a:r>
              <a:rPr lang="tr-TR" dirty="0" smtClean="0"/>
              <a:t>he is </a:t>
            </a:r>
            <a:r>
              <a:rPr lang="tr-TR" dirty="0" err="1" smtClean="0"/>
              <a:t>interested</a:t>
            </a:r>
            <a:endParaRPr lang="tr-TR" dirty="0" smtClean="0"/>
          </a:p>
          <a:p>
            <a:endParaRPr lang="tr-TR" dirty="0"/>
          </a:p>
          <a:p>
            <a:r>
              <a:rPr lang="tr-TR" dirty="0" smtClean="0"/>
              <a:t>I </a:t>
            </a:r>
            <a:r>
              <a:rPr lang="tr-TR" dirty="0" err="1" smtClean="0"/>
              <a:t>finally</a:t>
            </a:r>
            <a:r>
              <a:rPr lang="tr-TR" dirty="0" smtClean="0"/>
              <a:t> </a:t>
            </a:r>
            <a:r>
              <a:rPr lang="tr-TR" dirty="0" err="1" smtClean="0"/>
              <a:t>found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book</a:t>
            </a:r>
            <a:r>
              <a:rPr lang="tr-TR" dirty="0" smtClean="0"/>
              <a:t> </a:t>
            </a:r>
            <a:r>
              <a:rPr lang="tr-TR" u="sng" dirty="0" err="1" smtClean="0">
                <a:solidFill>
                  <a:srgbClr val="00B050"/>
                </a:solidFill>
              </a:rPr>
              <a:t>for</a:t>
            </a:r>
            <a:r>
              <a:rPr lang="tr-TR" u="sng" dirty="0" smtClean="0">
                <a:solidFill>
                  <a:srgbClr val="00B050"/>
                </a:solidFill>
              </a:rPr>
              <a:t> </a:t>
            </a:r>
            <a:r>
              <a:rPr lang="tr-TR" u="sng" dirty="0" err="1" smtClean="0">
                <a:solidFill>
                  <a:srgbClr val="00B050"/>
                </a:solidFill>
              </a:rPr>
              <a:t>which</a:t>
            </a:r>
            <a:r>
              <a:rPr lang="tr-TR" u="sng" dirty="0" smtClean="0">
                <a:solidFill>
                  <a:srgbClr val="00B050"/>
                </a:solidFill>
              </a:rPr>
              <a:t> </a:t>
            </a:r>
            <a:r>
              <a:rPr lang="tr-TR" dirty="0" smtClean="0"/>
              <a:t>i had </a:t>
            </a:r>
            <a:r>
              <a:rPr lang="tr-TR" dirty="0" err="1" smtClean="0"/>
              <a:t>been</a:t>
            </a:r>
            <a:r>
              <a:rPr lang="tr-TR" dirty="0" smtClean="0"/>
              <a:t> </a:t>
            </a:r>
            <a:r>
              <a:rPr lang="tr-TR" dirty="0" err="1" smtClean="0"/>
              <a:t>looking</a:t>
            </a:r>
            <a:r>
              <a:rPr lang="tr-TR" dirty="0" smtClean="0"/>
              <a:t> </a:t>
            </a:r>
          </a:p>
          <a:p>
            <a:endParaRPr lang="tr-TR" dirty="0"/>
          </a:p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have</a:t>
            </a:r>
            <a:r>
              <a:rPr lang="tr-TR" dirty="0" smtClean="0"/>
              <a:t> a </a:t>
            </a:r>
            <a:r>
              <a:rPr lang="tr-TR" dirty="0" err="1" smtClean="0"/>
              <a:t>swimming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pool</a:t>
            </a:r>
            <a:r>
              <a:rPr lang="tr-TR" dirty="0" smtClean="0"/>
              <a:t> </a:t>
            </a:r>
            <a:r>
              <a:rPr lang="tr-TR" u="sng" dirty="0" smtClean="0">
                <a:solidFill>
                  <a:srgbClr val="00B050"/>
                </a:solidFill>
              </a:rPr>
              <a:t>in </a:t>
            </a:r>
            <a:r>
              <a:rPr lang="tr-TR" u="sng" dirty="0" err="1" smtClean="0">
                <a:solidFill>
                  <a:srgbClr val="00B050"/>
                </a:solidFill>
              </a:rPr>
              <a:t>which</a:t>
            </a:r>
            <a:r>
              <a:rPr lang="tr-TR" u="sng" dirty="0" smtClean="0">
                <a:solidFill>
                  <a:srgbClr val="00B050"/>
                </a:solidFill>
              </a:rPr>
              <a:t> </a:t>
            </a:r>
            <a:r>
              <a:rPr lang="tr-TR" dirty="0" err="1" smtClean="0"/>
              <a:t>we</a:t>
            </a:r>
            <a:r>
              <a:rPr lang="tr-TR" dirty="0" smtClean="0"/>
              <a:t> can </a:t>
            </a:r>
            <a:r>
              <a:rPr lang="tr-TR" dirty="0" err="1" smtClean="0"/>
              <a:t>swim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We</a:t>
            </a:r>
            <a:r>
              <a:rPr lang="tr-TR" dirty="0" smtClean="0"/>
              <a:t> </a:t>
            </a:r>
            <a:r>
              <a:rPr lang="tr-TR" dirty="0" err="1" smtClean="0"/>
              <a:t>saw</a:t>
            </a:r>
            <a:r>
              <a:rPr lang="tr-TR" dirty="0" smtClean="0"/>
              <a:t> </a:t>
            </a:r>
            <a:r>
              <a:rPr lang="tr-TR" dirty="0" err="1" smtClean="0"/>
              <a:t>two</a:t>
            </a:r>
            <a:r>
              <a:rPr lang="tr-TR" dirty="0" smtClean="0"/>
              <a:t> </a:t>
            </a:r>
            <a:r>
              <a:rPr lang="tr-TR" dirty="0" err="1" smtClean="0"/>
              <a:t>persons</a:t>
            </a:r>
            <a:r>
              <a:rPr lang="tr-TR" dirty="0" smtClean="0"/>
              <a:t> in </a:t>
            </a:r>
            <a:r>
              <a:rPr lang="tr-TR" dirty="0" err="1" smtClean="0"/>
              <a:t>the</a:t>
            </a:r>
            <a:r>
              <a:rPr lang="tr-TR" dirty="0" smtClean="0"/>
              <a:t> Street, </a:t>
            </a:r>
            <a:r>
              <a:rPr lang="tr-TR" dirty="0" err="1" smtClean="0">
                <a:solidFill>
                  <a:srgbClr val="FF0000"/>
                </a:solidFill>
              </a:rPr>
              <a:t>both</a:t>
            </a:r>
            <a:r>
              <a:rPr lang="tr-TR" dirty="0" smtClean="0">
                <a:solidFill>
                  <a:srgbClr val="FF0000"/>
                </a:solidFill>
              </a:rPr>
              <a:t> of </a:t>
            </a:r>
            <a:r>
              <a:rPr lang="tr-TR" dirty="0" err="1" smtClean="0">
                <a:solidFill>
                  <a:srgbClr val="FF0000"/>
                </a:solidFill>
              </a:rPr>
              <a:t>whom</a:t>
            </a:r>
            <a:r>
              <a:rPr lang="tr-TR" dirty="0" smtClean="0">
                <a:solidFill>
                  <a:srgbClr val="FF0000"/>
                </a:solidFill>
              </a:rPr>
              <a:t> </a:t>
            </a:r>
            <a:r>
              <a:rPr lang="tr-TR" dirty="0" err="1" smtClean="0"/>
              <a:t>were</a:t>
            </a:r>
            <a:r>
              <a:rPr lang="tr-TR" dirty="0" smtClean="0"/>
              <a:t> </a:t>
            </a:r>
            <a:r>
              <a:rPr lang="tr-TR" dirty="0" err="1" smtClean="0"/>
              <a:t>asleep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69313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Noun</a:t>
            </a:r>
            <a:r>
              <a:rPr lang="tr-TR" dirty="0" smtClean="0"/>
              <a:t> </a:t>
            </a:r>
            <a:r>
              <a:rPr lang="tr-TR" dirty="0" err="1" smtClean="0"/>
              <a:t>Clause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00B050"/>
                </a:solidFill>
              </a:rPr>
              <a:t>What he told us</a:t>
            </a:r>
            <a:r>
              <a:rPr lang="en-US" dirty="0"/>
              <a:t> is true</a:t>
            </a:r>
          </a:p>
          <a:p>
            <a:endParaRPr lang="en-US" dirty="0"/>
          </a:p>
          <a:p>
            <a:r>
              <a:rPr lang="en-US" dirty="0"/>
              <a:t>I know </a:t>
            </a:r>
            <a:r>
              <a:rPr lang="en-US" dirty="0">
                <a:solidFill>
                  <a:srgbClr val="00B050"/>
                </a:solidFill>
              </a:rPr>
              <a:t>where they went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Whatever you say now </a:t>
            </a:r>
            <a:r>
              <a:rPr lang="en-US" dirty="0"/>
              <a:t>will be recorded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Whether this is good or not </a:t>
            </a:r>
            <a:r>
              <a:rPr lang="en-US" dirty="0"/>
              <a:t>is up to you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How much many we can save </a:t>
            </a:r>
            <a:r>
              <a:rPr lang="en-US" dirty="0"/>
              <a:t>is very important</a:t>
            </a:r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460204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Noun</a:t>
            </a:r>
            <a:r>
              <a:rPr lang="tr-TR" dirty="0"/>
              <a:t> </a:t>
            </a:r>
            <a:r>
              <a:rPr lang="tr-TR" dirty="0" err="1"/>
              <a:t>Clause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 explained </a:t>
            </a:r>
            <a:r>
              <a:rPr lang="en-US" dirty="0">
                <a:solidFill>
                  <a:srgbClr val="00B050"/>
                </a:solidFill>
              </a:rPr>
              <a:t>why he was late</a:t>
            </a:r>
          </a:p>
          <a:p>
            <a:endParaRPr lang="en-US" dirty="0"/>
          </a:p>
          <a:p>
            <a:r>
              <a:rPr lang="en-US" dirty="0"/>
              <a:t>Do you know </a:t>
            </a:r>
            <a:r>
              <a:rPr lang="en-US" dirty="0">
                <a:solidFill>
                  <a:srgbClr val="00B050"/>
                </a:solidFill>
              </a:rPr>
              <a:t>where the post office is</a:t>
            </a:r>
          </a:p>
          <a:p>
            <a:endParaRPr lang="en-US" dirty="0"/>
          </a:p>
          <a:p>
            <a:r>
              <a:rPr lang="en-US" dirty="0" smtClean="0">
                <a:solidFill>
                  <a:srgbClr val="00B050"/>
                </a:solidFill>
              </a:rPr>
              <a:t>The fact that there was very little rain</a:t>
            </a:r>
            <a:r>
              <a:rPr lang="en-US" dirty="0" smtClean="0"/>
              <a:t> caused a drought throughout the country</a:t>
            </a:r>
          </a:p>
          <a:p>
            <a:endParaRPr lang="en-US" dirty="0"/>
          </a:p>
          <a:p>
            <a:r>
              <a:rPr lang="en-US" dirty="0"/>
              <a:t>Nobody knows </a:t>
            </a:r>
            <a:r>
              <a:rPr lang="en-US" dirty="0">
                <a:solidFill>
                  <a:srgbClr val="00B050"/>
                </a:solidFill>
              </a:rPr>
              <a:t>what the result of the experiment is</a:t>
            </a:r>
            <a:endParaRPr lang="tr-TR" dirty="0">
              <a:solidFill>
                <a:srgbClr val="00B050"/>
              </a:solidFill>
            </a:endParaRP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209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Adverb</a:t>
            </a:r>
            <a:r>
              <a:rPr lang="tr-TR" dirty="0" smtClean="0"/>
              <a:t> </a:t>
            </a:r>
            <a:r>
              <a:rPr lang="tr-TR" dirty="0" err="1" smtClean="0"/>
              <a:t>Clause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solidFill>
                  <a:srgbClr val="00B050"/>
                </a:solidFill>
              </a:rPr>
              <a:t>When</a:t>
            </a:r>
            <a:r>
              <a:rPr lang="en-US" dirty="0"/>
              <a:t> men began trading with one other, roads became more important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After</a:t>
            </a:r>
            <a:r>
              <a:rPr lang="en-US" dirty="0"/>
              <a:t> we had flown for 20 minutes, we realized that we were lost</a:t>
            </a:r>
          </a:p>
          <a:p>
            <a:endParaRPr lang="en-US" dirty="0"/>
          </a:p>
          <a:p>
            <a:r>
              <a:rPr lang="en-US" dirty="0">
                <a:solidFill>
                  <a:srgbClr val="00B050"/>
                </a:solidFill>
              </a:rPr>
              <a:t>While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was waiting for you, </a:t>
            </a:r>
            <a:r>
              <a:rPr lang="en-US" dirty="0" err="1"/>
              <a:t>i</a:t>
            </a:r>
            <a:r>
              <a:rPr lang="en-US" dirty="0"/>
              <a:t> was too bored</a:t>
            </a:r>
          </a:p>
          <a:p>
            <a:endParaRPr lang="en-US" dirty="0"/>
          </a:p>
          <a:p>
            <a:r>
              <a:rPr lang="en-US" dirty="0"/>
              <a:t>Please call me </a:t>
            </a:r>
            <a:r>
              <a:rPr lang="en-US" dirty="0">
                <a:solidFill>
                  <a:srgbClr val="00B050"/>
                </a:solidFill>
              </a:rPr>
              <a:t>as soon as </a:t>
            </a:r>
            <a:r>
              <a:rPr lang="en-US" dirty="0"/>
              <a:t>you get to Office</a:t>
            </a:r>
          </a:p>
          <a:p>
            <a:endParaRPr lang="en-US" dirty="0"/>
          </a:p>
          <a:p>
            <a:r>
              <a:rPr lang="en-US" dirty="0"/>
              <a:t>A theory is considered true </a:t>
            </a:r>
            <a:r>
              <a:rPr lang="en-US" dirty="0">
                <a:solidFill>
                  <a:srgbClr val="00B050"/>
                </a:solidFill>
              </a:rPr>
              <a:t>as long as </a:t>
            </a:r>
            <a:r>
              <a:rPr lang="en-US" dirty="0"/>
              <a:t>it explains all the known facts</a:t>
            </a:r>
          </a:p>
          <a:p>
            <a:endParaRPr lang="en-US" dirty="0"/>
          </a:p>
          <a:p>
            <a:endParaRPr lang="en-US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52167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Passive</a:t>
            </a:r>
            <a:r>
              <a:rPr lang="tr-TR" dirty="0" smtClean="0"/>
              <a:t> Voice -</a:t>
            </a:r>
            <a:r>
              <a:rPr lang="tr-TR" dirty="0" err="1" smtClean="0"/>
              <a:t>summary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We first </a:t>
            </a:r>
            <a:r>
              <a:rPr lang="en-US" dirty="0" smtClean="0">
                <a:solidFill>
                  <a:srgbClr val="FF0000"/>
                </a:solidFill>
              </a:rPr>
              <a:t>prepared</a:t>
            </a:r>
            <a:r>
              <a:rPr lang="en-US" dirty="0" smtClean="0"/>
              <a:t> the testbed </a:t>
            </a:r>
            <a:r>
              <a:rPr lang="en-US" dirty="0" smtClean="0">
                <a:solidFill>
                  <a:srgbClr val="FF0000"/>
                </a:solidFill>
              </a:rPr>
              <a:t>environment</a:t>
            </a:r>
          </a:p>
          <a:p>
            <a:r>
              <a:rPr lang="en-US" dirty="0" smtClean="0"/>
              <a:t>First, the testbed environment was prepared </a:t>
            </a:r>
            <a:r>
              <a:rPr lang="en-US" dirty="0" smtClean="0">
                <a:solidFill>
                  <a:srgbClr val="00B050"/>
                </a:solidFill>
              </a:rPr>
              <a:t>by</a:t>
            </a:r>
            <a:r>
              <a:rPr lang="en-US" dirty="0" smtClean="0"/>
              <a:t> the researchers</a:t>
            </a:r>
          </a:p>
          <a:p>
            <a:endParaRPr lang="en-US" dirty="0" smtClean="0"/>
          </a:p>
          <a:p>
            <a:r>
              <a:rPr lang="en-US" dirty="0" smtClean="0"/>
              <a:t>The program can report every problem</a:t>
            </a:r>
          </a:p>
          <a:p>
            <a:r>
              <a:rPr lang="en-US" dirty="0" smtClean="0"/>
              <a:t>Every problem can </a:t>
            </a:r>
            <a:r>
              <a:rPr lang="en-US" dirty="0" smtClean="0">
                <a:solidFill>
                  <a:srgbClr val="00B050"/>
                </a:solidFill>
              </a:rPr>
              <a:t>be</a:t>
            </a:r>
            <a:r>
              <a:rPr lang="en-US" dirty="0" smtClean="0"/>
              <a:t> reported </a:t>
            </a:r>
            <a:r>
              <a:rPr lang="en-US" dirty="0" smtClean="0">
                <a:solidFill>
                  <a:srgbClr val="00B050"/>
                </a:solidFill>
              </a:rPr>
              <a:t>by</a:t>
            </a:r>
            <a:r>
              <a:rPr lang="en-US" dirty="0" smtClean="0"/>
              <a:t> the program</a:t>
            </a:r>
          </a:p>
          <a:p>
            <a:endParaRPr lang="en-US" dirty="0" smtClean="0"/>
          </a:p>
          <a:p>
            <a:r>
              <a:rPr lang="en-US" dirty="0" smtClean="0"/>
              <a:t>The article must not be </a:t>
            </a:r>
            <a:r>
              <a:rPr lang="en-US" dirty="0" smtClean="0">
                <a:solidFill>
                  <a:srgbClr val="FF0000"/>
                </a:solidFill>
              </a:rPr>
              <a:t>publish</a:t>
            </a:r>
            <a:r>
              <a:rPr lang="en-US" dirty="0" smtClean="0"/>
              <a:t>ed in another journal</a:t>
            </a:r>
          </a:p>
          <a:p>
            <a:endParaRPr lang="en-US" dirty="0" smtClean="0"/>
          </a:p>
          <a:p>
            <a:r>
              <a:rPr lang="en-US" dirty="0" smtClean="0"/>
              <a:t>Can this problem be </a:t>
            </a:r>
            <a:r>
              <a:rPr lang="en-US" dirty="0" smtClean="0">
                <a:solidFill>
                  <a:srgbClr val="FF0000"/>
                </a:solidFill>
              </a:rPr>
              <a:t>approach</a:t>
            </a:r>
            <a:r>
              <a:rPr lang="en-US" dirty="0" smtClean="0"/>
              <a:t>ed in several ways</a:t>
            </a:r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This</a:t>
            </a:r>
            <a:r>
              <a:rPr lang="tr-TR" dirty="0" smtClean="0"/>
              <a:t> mail </a:t>
            </a:r>
            <a:r>
              <a:rPr lang="tr-TR" dirty="0" err="1" smtClean="0"/>
              <a:t>was</a:t>
            </a:r>
            <a:r>
              <a:rPr lang="tr-TR" dirty="0" smtClean="0"/>
              <a:t> not </a:t>
            </a:r>
            <a:r>
              <a:rPr lang="tr-TR" dirty="0" err="1" smtClean="0">
                <a:solidFill>
                  <a:srgbClr val="FF0000"/>
                </a:solidFill>
              </a:rPr>
              <a:t>deliver</a:t>
            </a:r>
            <a:r>
              <a:rPr lang="tr-TR" dirty="0" err="1" smtClean="0"/>
              <a:t>ed</a:t>
            </a:r>
            <a:r>
              <a:rPr lang="tr-TR" dirty="0" smtClean="0"/>
              <a:t> </a:t>
            </a:r>
            <a:r>
              <a:rPr lang="tr-TR" dirty="0" err="1" smtClean="0"/>
              <a:t>until</a:t>
            </a:r>
            <a:r>
              <a:rPr lang="tr-TR" dirty="0" smtClean="0"/>
              <a:t> 4:00 </a:t>
            </a:r>
            <a:r>
              <a:rPr lang="tr-TR" dirty="0" err="1" smtClean="0"/>
              <a:t>p.m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780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Passive</a:t>
            </a:r>
            <a:r>
              <a:rPr lang="tr-TR" dirty="0" smtClean="0"/>
              <a:t> Voice -</a:t>
            </a:r>
            <a:r>
              <a:rPr lang="tr-TR" dirty="0" err="1" smtClean="0"/>
              <a:t>summary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connection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00B050"/>
                </a:solidFill>
              </a:rPr>
              <a:t>was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err="1" smtClean="0">
                <a:solidFill>
                  <a:srgbClr val="00B050"/>
                </a:solidFill>
              </a:rPr>
              <a:t>broken</a:t>
            </a:r>
            <a:endParaRPr lang="tr-TR" dirty="0" smtClean="0">
              <a:solidFill>
                <a:srgbClr val="00B050"/>
              </a:solidFill>
            </a:endParaRPr>
          </a:p>
          <a:p>
            <a:endParaRPr lang="tr-TR" dirty="0"/>
          </a:p>
          <a:p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ports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00B050"/>
                </a:solidFill>
              </a:rPr>
              <a:t>were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tr-TR" dirty="0" err="1" smtClean="0">
                <a:solidFill>
                  <a:srgbClr val="00B050"/>
                </a:solidFill>
              </a:rPr>
              <a:t>closed</a:t>
            </a:r>
            <a:endParaRPr lang="tr-TR" dirty="0" smtClean="0">
              <a:solidFill>
                <a:srgbClr val="00B050"/>
              </a:solidFill>
            </a:endParaRPr>
          </a:p>
          <a:p>
            <a:endParaRPr lang="tr-TR" dirty="0"/>
          </a:p>
          <a:p>
            <a:r>
              <a:rPr lang="tr-TR" dirty="0" err="1" smtClean="0"/>
              <a:t>All</a:t>
            </a:r>
            <a:r>
              <a:rPr lang="tr-TR" dirty="0" smtClean="0"/>
              <a:t> </a:t>
            </a:r>
            <a:r>
              <a:rPr lang="tr-TR" dirty="0" err="1" smtClean="0"/>
              <a:t>information</a:t>
            </a:r>
            <a:r>
              <a:rPr lang="tr-TR" dirty="0" smtClean="0"/>
              <a:t> </a:t>
            </a:r>
            <a:r>
              <a:rPr lang="tr-TR" dirty="0" smtClean="0">
                <a:solidFill>
                  <a:srgbClr val="00B050"/>
                </a:solidFill>
              </a:rPr>
              <a:t>is </a:t>
            </a:r>
            <a:r>
              <a:rPr lang="tr-TR" dirty="0" err="1" smtClean="0">
                <a:solidFill>
                  <a:srgbClr val="00B050"/>
                </a:solidFill>
              </a:rPr>
              <a:t>lost</a:t>
            </a:r>
            <a:endParaRPr lang="tr-TR" dirty="0" smtClean="0">
              <a:solidFill>
                <a:srgbClr val="00B050"/>
              </a:solidFill>
            </a:endParaRPr>
          </a:p>
          <a:p>
            <a:endParaRPr lang="tr-TR" dirty="0"/>
          </a:p>
          <a:p>
            <a:r>
              <a:rPr lang="en-US" dirty="0" smtClean="0"/>
              <a:t>Users </a:t>
            </a:r>
            <a:r>
              <a:rPr lang="en-US" dirty="0" smtClean="0">
                <a:solidFill>
                  <a:srgbClr val="7030A0"/>
                </a:solidFill>
              </a:rPr>
              <a:t>are interested in </a:t>
            </a:r>
            <a:r>
              <a:rPr lang="en-US" dirty="0" smtClean="0">
                <a:solidFill>
                  <a:srgbClr val="FF0000"/>
                </a:solidFill>
              </a:rPr>
              <a:t>collective</a:t>
            </a:r>
            <a:r>
              <a:rPr lang="en-US" dirty="0" smtClean="0"/>
              <a:t> information </a:t>
            </a:r>
            <a:r>
              <a:rPr lang="en-US" dirty="0" smtClean="0">
                <a:solidFill>
                  <a:srgbClr val="00B050"/>
                </a:solidFill>
              </a:rPr>
              <a:t>from</a:t>
            </a:r>
            <a:r>
              <a:rPr lang="en-US" dirty="0" smtClean="0"/>
              <a:t> multiple sensors </a:t>
            </a:r>
            <a:r>
              <a:rPr lang="en-US" dirty="0" smtClean="0">
                <a:solidFill>
                  <a:srgbClr val="7030A0"/>
                </a:solidFill>
              </a:rPr>
              <a:t>regarding</a:t>
            </a:r>
            <a:r>
              <a:rPr lang="en-US" dirty="0" smtClean="0"/>
              <a:t> a physical phenomenon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4462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Cusative</a:t>
            </a:r>
            <a:r>
              <a:rPr lang="tr-TR" dirty="0" smtClean="0"/>
              <a:t> </a:t>
            </a:r>
            <a:r>
              <a:rPr lang="tr-TR" dirty="0" err="1" smtClean="0"/>
              <a:t>Sentences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 smtClean="0"/>
          </a:p>
          <a:p>
            <a:r>
              <a:rPr lang="en-US" dirty="0" smtClean="0"/>
              <a:t>The administrator </a:t>
            </a:r>
            <a:r>
              <a:rPr lang="en-US" dirty="0" smtClean="0">
                <a:solidFill>
                  <a:srgbClr val="00B050"/>
                </a:solidFill>
              </a:rPr>
              <a:t>made</a:t>
            </a:r>
            <a:r>
              <a:rPr lang="en-US" dirty="0" smtClean="0"/>
              <a:t> the members </a:t>
            </a:r>
            <a:r>
              <a:rPr lang="en-US" dirty="0" smtClean="0">
                <a:solidFill>
                  <a:srgbClr val="00B050"/>
                </a:solidFill>
              </a:rPr>
              <a:t>write</a:t>
            </a:r>
            <a:r>
              <a:rPr lang="en-US" dirty="0" smtClean="0"/>
              <a:t> their demands</a:t>
            </a:r>
          </a:p>
          <a:p>
            <a:endParaRPr lang="en-US" dirty="0" smtClean="0"/>
          </a:p>
          <a:p>
            <a:r>
              <a:rPr lang="en-US" dirty="0" smtClean="0"/>
              <a:t>The administrator </a:t>
            </a:r>
            <a:r>
              <a:rPr lang="en-US" dirty="0" smtClean="0">
                <a:solidFill>
                  <a:srgbClr val="00B050"/>
                </a:solidFill>
              </a:rPr>
              <a:t>g</a:t>
            </a:r>
            <a:r>
              <a:rPr lang="tr-TR" dirty="0" smtClean="0">
                <a:solidFill>
                  <a:srgbClr val="00B050"/>
                </a:solidFill>
              </a:rPr>
              <a:t>o</a:t>
            </a:r>
            <a:r>
              <a:rPr lang="en-US" dirty="0" smtClean="0">
                <a:solidFill>
                  <a:srgbClr val="00B050"/>
                </a:solidFill>
              </a:rPr>
              <a:t>t</a:t>
            </a:r>
            <a:r>
              <a:rPr lang="en-US" dirty="0" smtClean="0"/>
              <a:t> </a:t>
            </a:r>
            <a:r>
              <a:rPr lang="en-US" dirty="0" smtClean="0"/>
              <a:t>the members </a:t>
            </a:r>
            <a:r>
              <a:rPr lang="en-US" dirty="0" smtClean="0">
                <a:solidFill>
                  <a:srgbClr val="00B050"/>
                </a:solidFill>
              </a:rPr>
              <a:t>to write </a:t>
            </a:r>
            <a:r>
              <a:rPr lang="en-US" dirty="0" smtClean="0"/>
              <a:t>their demands</a:t>
            </a:r>
          </a:p>
          <a:p>
            <a:endParaRPr lang="en-US" dirty="0" smtClean="0"/>
          </a:p>
          <a:p>
            <a:r>
              <a:rPr lang="en-US" dirty="0" smtClean="0"/>
              <a:t>This </a:t>
            </a:r>
            <a:r>
              <a:rPr lang="en-US" dirty="0" smtClean="0">
                <a:solidFill>
                  <a:srgbClr val="FF0000"/>
                </a:solidFill>
              </a:rPr>
              <a:t>excess</a:t>
            </a:r>
            <a:r>
              <a:rPr lang="en-US" dirty="0" smtClean="0"/>
              <a:t> traffic </a:t>
            </a:r>
            <a:r>
              <a:rPr lang="en-US" dirty="0" smtClean="0">
                <a:solidFill>
                  <a:srgbClr val="00B050"/>
                </a:solidFill>
              </a:rPr>
              <a:t>makes</a:t>
            </a:r>
            <a:r>
              <a:rPr lang="en-US" dirty="0" smtClean="0"/>
              <a:t> the router </a:t>
            </a:r>
            <a:r>
              <a:rPr lang="en-US" dirty="0" smtClean="0">
                <a:solidFill>
                  <a:srgbClr val="00B050"/>
                </a:solidFill>
              </a:rPr>
              <a:t>locked</a:t>
            </a:r>
          </a:p>
          <a:p>
            <a:endParaRPr lang="en-US" dirty="0" smtClean="0"/>
          </a:p>
          <a:p>
            <a:r>
              <a:rPr lang="en-US" dirty="0" smtClean="0"/>
              <a:t>This will </a:t>
            </a:r>
            <a:r>
              <a:rPr lang="en-US" dirty="0" smtClean="0">
                <a:solidFill>
                  <a:srgbClr val="00B050"/>
                </a:solidFill>
              </a:rPr>
              <a:t>force</a:t>
            </a:r>
            <a:r>
              <a:rPr lang="en-US" dirty="0" smtClean="0"/>
              <a:t> the running program to </a:t>
            </a:r>
            <a:r>
              <a:rPr lang="en-US" dirty="0" smtClean="0">
                <a:solidFill>
                  <a:srgbClr val="FF0000"/>
                </a:solidFill>
              </a:rPr>
              <a:t>halt</a:t>
            </a:r>
            <a:endParaRPr lang="tr-TR" dirty="0" smtClean="0">
              <a:solidFill>
                <a:srgbClr val="FF0000"/>
              </a:solidFill>
            </a:endParaRPr>
          </a:p>
          <a:p>
            <a:endParaRPr lang="tr-TR" dirty="0"/>
          </a:p>
          <a:p>
            <a:r>
              <a:rPr lang="tr-TR" dirty="0" err="1" smtClean="0"/>
              <a:t>You</a:t>
            </a:r>
            <a:r>
              <a:rPr lang="tr-TR" dirty="0" smtClean="0"/>
              <a:t> </a:t>
            </a:r>
            <a:r>
              <a:rPr lang="tr-TR" dirty="0" err="1" smtClean="0"/>
              <a:t>need</a:t>
            </a:r>
            <a:r>
              <a:rPr lang="tr-TR" dirty="0" smtClean="0"/>
              <a:t> </a:t>
            </a:r>
            <a:r>
              <a:rPr lang="tr-TR" dirty="0" err="1" smtClean="0"/>
              <a:t>to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00B050"/>
                </a:solidFill>
              </a:rPr>
              <a:t>have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database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00B050"/>
                </a:solidFill>
              </a:rPr>
              <a:t>examined</a:t>
            </a:r>
            <a:endParaRPr lang="en-US" dirty="0" smtClean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97983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Verbals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en-US" dirty="0" smtClean="0"/>
              <a:t>Cod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en-US" dirty="0" smtClean="0"/>
              <a:t> is an </a:t>
            </a:r>
            <a:r>
              <a:rPr lang="en-US" dirty="0" smtClean="0">
                <a:solidFill>
                  <a:srgbClr val="FF0000"/>
                </a:solidFill>
              </a:rPr>
              <a:t>art</a:t>
            </a:r>
          </a:p>
          <a:p>
            <a:endParaRPr lang="en-US" dirty="0" smtClean="0"/>
          </a:p>
          <a:p>
            <a:r>
              <a:rPr lang="en-US" dirty="0" smtClean="0"/>
              <a:t>Clos</a:t>
            </a:r>
            <a:r>
              <a:rPr lang="en-US" dirty="0" smtClean="0">
                <a:solidFill>
                  <a:srgbClr val="00B050"/>
                </a:solidFill>
              </a:rPr>
              <a:t>ing </a:t>
            </a:r>
            <a:r>
              <a:rPr lang="en-US" dirty="0" smtClean="0"/>
              <a:t>all ports may not always be possible</a:t>
            </a:r>
          </a:p>
          <a:p>
            <a:endParaRPr lang="en-US" dirty="0" smtClean="0"/>
          </a:p>
          <a:p>
            <a:r>
              <a:rPr lang="en-US" dirty="0" smtClean="0"/>
              <a:t>Writ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en-US" dirty="0" smtClean="0"/>
              <a:t> procedures must be </a:t>
            </a:r>
            <a:r>
              <a:rPr lang="en-US" dirty="0" smtClean="0">
                <a:solidFill>
                  <a:srgbClr val="FF0000"/>
                </a:solidFill>
              </a:rPr>
              <a:t>carried out </a:t>
            </a:r>
            <a:r>
              <a:rPr lang="en-US" dirty="0" smtClean="0"/>
              <a:t>completely.</a:t>
            </a:r>
          </a:p>
          <a:p>
            <a:endParaRPr lang="en-US" dirty="0" smtClean="0"/>
          </a:p>
          <a:p>
            <a:r>
              <a:rPr lang="en-US" dirty="0" smtClean="0"/>
              <a:t>Us</a:t>
            </a:r>
            <a:r>
              <a:rPr lang="en-US" dirty="0" smtClean="0">
                <a:solidFill>
                  <a:srgbClr val="00B050"/>
                </a:solidFill>
              </a:rPr>
              <a:t>ing </a:t>
            </a:r>
            <a:r>
              <a:rPr lang="en-US" dirty="0" smtClean="0"/>
              <a:t>the program </a:t>
            </a:r>
            <a:r>
              <a:rPr lang="en-US" dirty="0" smtClean="0">
                <a:solidFill>
                  <a:srgbClr val="FF0000"/>
                </a:solidFill>
              </a:rPr>
              <a:t>without</a:t>
            </a:r>
            <a:r>
              <a:rPr lang="en-US" dirty="0" smtClean="0"/>
              <a:t> a license is </a:t>
            </a:r>
            <a:r>
              <a:rPr lang="en-US" dirty="0" smtClean="0">
                <a:solidFill>
                  <a:srgbClr val="FF0000"/>
                </a:solidFill>
              </a:rPr>
              <a:t>illegal</a:t>
            </a:r>
          </a:p>
        </p:txBody>
      </p:sp>
    </p:spTree>
    <p:extLst>
      <p:ext uri="{BB962C8B-B14F-4D97-AF65-F5344CB8AC3E}">
        <p14:creationId xmlns:p14="http://schemas.microsoft.com/office/powerpoint/2010/main" val="1047933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Verbals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tr-TR" dirty="0" err="1" smtClean="0"/>
              <a:t>Careful</a:t>
            </a:r>
            <a:r>
              <a:rPr lang="tr-TR" dirty="0" smtClean="0"/>
              <a:t> </a:t>
            </a:r>
            <a:r>
              <a:rPr lang="tr-TR" dirty="0" err="1" smtClean="0"/>
              <a:t>plann</a:t>
            </a:r>
            <a:r>
              <a:rPr lang="tr-TR" dirty="0" err="1" smtClean="0">
                <a:solidFill>
                  <a:srgbClr val="00B050"/>
                </a:solidFill>
              </a:rPr>
              <a:t>ing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prevent</a:t>
            </a:r>
            <a:r>
              <a:rPr lang="tr-TR" dirty="0" err="1" smtClean="0"/>
              <a:t>ed</a:t>
            </a:r>
            <a:r>
              <a:rPr lang="tr-TR" dirty="0" smtClean="0"/>
              <a:t> </a:t>
            </a:r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confusion</a:t>
            </a:r>
            <a:endParaRPr lang="tr-TR" dirty="0" smtClean="0">
              <a:solidFill>
                <a:srgbClr val="FF0000"/>
              </a:solidFill>
            </a:endParaRPr>
          </a:p>
          <a:p>
            <a:endParaRPr lang="tr-TR" dirty="0" smtClean="0"/>
          </a:p>
          <a:p>
            <a:endParaRPr lang="tr-TR" dirty="0" smtClean="0"/>
          </a:p>
          <a:p>
            <a:r>
              <a:rPr lang="tr-TR" dirty="0" err="1" smtClean="0"/>
              <a:t>The</a:t>
            </a:r>
            <a:r>
              <a:rPr lang="tr-TR" dirty="0" smtClean="0"/>
              <a:t> </a:t>
            </a:r>
            <a:r>
              <a:rPr lang="tr-TR" dirty="0" err="1" smtClean="0"/>
              <a:t>thread</a:t>
            </a:r>
            <a:r>
              <a:rPr lang="tr-TR" dirty="0" smtClean="0"/>
              <a:t> </a:t>
            </a:r>
            <a:r>
              <a:rPr lang="tr-TR" dirty="0" err="1" smtClean="0"/>
              <a:t>may</a:t>
            </a:r>
            <a:r>
              <a:rPr lang="tr-TR" dirty="0" smtClean="0"/>
              <a:t> </a:t>
            </a:r>
            <a:r>
              <a:rPr lang="tr-TR" dirty="0" err="1" smtClean="0">
                <a:solidFill>
                  <a:srgbClr val="FF0000"/>
                </a:solidFill>
              </a:rPr>
              <a:t>destroy</a:t>
            </a:r>
            <a:r>
              <a:rPr lang="tr-TR" dirty="0" smtClean="0"/>
              <a:t> </a:t>
            </a:r>
            <a:r>
              <a:rPr lang="tr-TR" dirty="0" err="1" smtClean="0"/>
              <a:t>itself</a:t>
            </a:r>
            <a:r>
              <a:rPr lang="tr-TR" dirty="0" smtClean="0"/>
              <a:t> </a:t>
            </a:r>
            <a:r>
              <a:rPr lang="tr-TR" dirty="0" err="1" smtClean="0"/>
              <a:t>after</a:t>
            </a:r>
            <a:r>
              <a:rPr lang="tr-TR" dirty="0" smtClean="0"/>
              <a:t> </a:t>
            </a:r>
            <a:r>
              <a:rPr lang="tr-TR" dirty="0" err="1" smtClean="0"/>
              <a:t>finish</a:t>
            </a:r>
            <a:r>
              <a:rPr lang="tr-TR" dirty="0" err="1" smtClean="0">
                <a:solidFill>
                  <a:srgbClr val="00B050"/>
                </a:solidFill>
              </a:rPr>
              <a:t>ing</a:t>
            </a:r>
            <a:r>
              <a:rPr lang="tr-TR" dirty="0" smtClean="0"/>
              <a:t> </a:t>
            </a:r>
            <a:r>
              <a:rPr lang="tr-TR" dirty="0" err="1" smtClean="0"/>
              <a:t>its</a:t>
            </a:r>
            <a:r>
              <a:rPr lang="tr-TR" dirty="0" smtClean="0"/>
              <a:t> </a:t>
            </a:r>
            <a:r>
              <a:rPr lang="tr-TR" dirty="0" err="1" smtClean="0"/>
              <a:t>task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31903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verbs followed by a gerund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 Users </a:t>
            </a:r>
            <a:r>
              <a:rPr lang="en-US" u="sng" dirty="0" smtClean="0"/>
              <a:t>enjoy</a:t>
            </a:r>
            <a:r>
              <a:rPr lang="en-US" dirty="0" smtClean="0"/>
              <a:t> play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en-US" dirty="0" smtClean="0"/>
              <a:t> game</a:t>
            </a:r>
          </a:p>
          <a:p>
            <a:endParaRPr lang="en-US" dirty="0" smtClean="0"/>
          </a:p>
          <a:p>
            <a:r>
              <a:rPr lang="en-US" dirty="0" smtClean="0"/>
              <a:t>You </a:t>
            </a:r>
            <a:r>
              <a:rPr lang="en-US" u="sng" dirty="0" smtClean="0">
                <a:solidFill>
                  <a:srgbClr val="FF0000"/>
                </a:solidFill>
              </a:rPr>
              <a:t>admit</a:t>
            </a:r>
            <a:r>
              <a:rPr lang="en-US" dirty="0" smtClean="0"/>
              <a:t>ted pay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en-US" dirty="0" smtClean="0"/>
              <a:t> the fee of the entrance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u="sng" dirty="0" smtClean="0">
                <a:solidFill>
                  <a:srgbClr val="FF0000"/>
                </a:solidFill>
              </a:rPr>
              <a:t>avoid</a:t>
            </a:r>
            <a:r>
              <a:rPr lang="en-US" dirty="0" smtClean="0"/>
              <a:t> us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temporary</a:t>
            </a:r>
            <a:r>
              <a:rPr lang="en-US" dirty="0" smtClean="0"/>
              <a:t> inputs</a:t>
            </a:r>
          </a:p>
          <a:p>
            <a:endParaRPr lang="en-US" dirty="0" smtClean="0"/>
          </a:p>
          <a:p>
            <a:r>
              <a:rPr lang="en-US" dirty="0" smtClean="0"/>
              <a:t>The system </a:t>
            </a:r>
            <a:r>
              <a:rPr lang="en-US" u="sng" dirty="0" smtClean="0"/>
              <a:t>delay</a:t>
            </a:r>
            <a:r>
              <a:rPr lang="en-US" dirty="0" smtClean="0"/>
              <a:t>ed open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en-US" dirty="0" smtClean="0"/>
              <a:t> the Gates</a:t>
            </a:r>
          </a:p>
          <a:p>
            <a:endParaRPr lang="en-US" dirty="0" smtClean="0"/>
          </a:p>
          <a:p>
            <a:r>
              <a:rPr lang="en-US" dirty="0" smtClean="0"/>
              <a:t>The engineers </a:t>
            </a:r>
            <a:r>
              <a:rPr lang="en-US" u="sng" dirty="0" smtClean="0">
                <a:solidFill>
                  <a:srgbClr val="FF0000"/>
                </a:solidFill>
              </a:rPr>
              <a:t>deny</a:t>
            </a:r>
            <a:r>
              <a:rPr lang="en-US" dirty="0" smtClean="0"/>
              <a:t> us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conventional</a:t>
            </a:r>
            <a:r>
              <a:rPr lang="en-US" dirty="0" smtClean="0"/>
              <a:t> approaches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877886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verbs followed by a gerund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The new </a:t>
            </a:r>
            <a:r>
              <a:rPr lang="tr-TR" dirty="0" smtClean="0"/>
              <a:t>p</a:t>
            </a:r>
            <a:r>
              <a:rPr lang="en-US" dirty="0" err="1" smtClean="0"/>
              <a:t>roject</a:t>
            </a:r>
            <a:r>
              <a:rPr lang="en-US" dirty="0" smtClean="0"/>
              <a:t> may </a:t>
            </a:r>
            <a:r>
              <a:rPr lang="en-US" u="sng" dirty="0" smtClean="0">
                <a:solidFill>
                  <a:srgbClr val="FF0000"/>
                </a:solidFill>
              </a:rPr>
              <a:t>involve</a:t>
            </a:r>
            <a:r>
              <a:rPr lang="en-US" dirty="0" smtClean="0"/>
              <a:t> spend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en-US" dirty="0" smtClean="0"/>
              <a:t> extra </a:t>
            </a:r>
            <a:r>
              <a:rPr lang="tr-TR" dirty="0" smtClean="0"/>
              <a:t>m</a:t>
            </a:r>
            <a:r>
              <a:rPr lang="en-US" dirty="0" err="1" smtClean="0"/>
              <a:t>oney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FF0000"/>
                </a:solidFill>
              </a:rPr>
              <a:t>arm</a:t>
            </a:r>
            <a:r>
              <a:rPr lang="en-US" dirty="0" smtClean="0"/>
              <a:t> must </a:t>
            </a:r>
            <a:r>
              <a:rPr lang="en-US" u="sng" dirty="0" smtClean="0"/>
              <a:t>keep</a:t>
            </a:r>
            <a:r>
              <a:rPr lang="en-US" dirty="0" smtClean="0"/>
              <a:t> us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en-US" dirty="0" smtClean="0"/>
              <a:t> the same </a:t>
            </a:r>
            <a:r>
              <a:rPr lang="en-US" dirty="0" smtClean="0">
                <a:solidFill>
                  <a:srgbClr val="FF0000"/>
                </a:solidFill>
              </a:rPr>
              <a:t>trajectory</a:t>
            </a:r>
          </a:p>
          <a:p>
            <a:endParaRPr lang="en-US" dirty="0" smtClean="0"/>
          </a:p>
          <a:p>
            <a:r>
              <a:rPr lang="en-US" dirty="0" smtClean="0"/>
              <a:t>We </a:t>
            </a:r>
            <a:r>
              <a:rPr lang="en-US" u="sng" dirty="0" smtClean="0">
                <a:solidFill>
                  <a:srgbClr val="FF0000"/>
                </a:solidFill>
              </a:rPr>
              <a:t>propose</a:t>
            </a:r>
            <a:r>
              <a:rPr lang="en-US" u="sng" dirty="0" smtClean="0"/>
              <a:t> </a:t>
            </a:r>
            <a:r>
              <a:rPr lang="en-US" dirty="0" smtClean="0"/>
              <a:t>select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en-US" dirty="0" smtClean="0"/>
              <a:t> two different </a:t>
            </a:r>
            <a:r>
              <a:rPr lang="en-US" dirty="0" smtClean="0">
                <a:solidFill>
                  <a:srgbClr val="FF0000"/>
                </a:solidFill>
              </a:rPr>
              <a:t>contemporary</a:t>
            </a:r>
            <a:r>
              <a:rPr lang="en-US" dirty="0" smtClean="0"/>
              <a:t> methods</a:t>
            </a:r>
          </a:p>
          <a:p>
            <a:endParaRPr lang="en-US" dirty="0" smtClean="0"/>
          </a:p>
          <a:p>
            <a:r>
              <a:rPr lang="en-US" dirty="0" smtClean="0"/>
              <a:t>It </a:t>
            </a:r>
            <a:r>
              <a:rPr lang="en-US" u="sng" dirty="0" smtClean="0">
                <a:solidFill>
                  <a:srgbClr val="FF0000"/>
                </a:solidFill>
              </a:rPr>
              <a:t>suggest</a:t>
            </a:r>
            <a:r>
              <a:rPr lang="en-US" dirty="0" smtClean="0"/>
              <a:t>ed </a:t>
            </a:r>
            <a:r>
              <a:rPr lang="en-US" dirty="0" smtClean="0">
                <a:solidFill>
                  <a:srgbClr val="FF0000"/>
                </a:solidFill>
              </a:rPr>
              <a:t>postpon</a:t>
            </a:r>
            <a:r>
              <a:rPr lang="en-US" u="sng" dirty="0" smtClean="0">
                <a:solidFill>
                  <a:srgbClr val="FF0000"/>
                </a:solidFill>
              </a:rPr>
              <a:t>ing</a:t>
            </a:r>
            <a:r>
              <a:rPr lang="en-US" dirty="0" smtClean="0"/>
              <a:t> all coming demands</a:t>
            </a:r>
          </a:p>
          <a:p>
            <a:endParaRPr lang="en-US" dirty="0" smtClean="0"/>
          </a:p>
          <a:p>
            <a:r>
              <a:rPr lang="en-US" dirty="0" smtClean="0"/>
              <a:t>You can </a:t>
            </a:r>
            <a:r>
              <a:rPr lang="en-US" u="sng" dirty="0" smtClean="0"/>
              <a:t>risk</a:t>
            </a:r>
            <a:r>
              <a:rPr lang="en-US" dirty="0" smtClean="0"/>
              <a:t> los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en-US" dirty="0" smtClean="0"/>
              <a:t> all data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245840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Preposition</a:t>
            </a:r>
            <a:r>
              <a:rPr lang="tr-TR" dirty="0" smtClean="0"/>
              <a:t> + </a:t>
            </a:r>
            <a:r>
              <a:rPr lang="tr-TR" dirty="0" err="1" smtClean="0"/>
              <a:t>V+ing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 dirty="0" smtClean="0"/>
          </a:p>
          <a:p>
            <a:r>
              <a:rPr lang="en-US" dirty="0" smtClean="0"/>
              <a:t>Everybody </a:t>
            </a:r>
            <a:r>
              <a:rPr lang="en-US" u="sng" dirty="0" smtClean="0">
                <a:solidFill>
                  <a:srgbClr val="7030A0"/>
                </a:solidFill>
              </a:rPr>
              <a:t>is fond of </a:t>
            </a:r>
            <a:r>
              <a:rPr lang="en-US" dirty="0" smtClean="0"/>
              <a:t>play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en-US" dirty="0" smtClean="0"/>
              <a:t> game</a:t>
            </a:r>
          </a:p>
          <a:p>
            <a:endParaRPr lang="en-US" dirty="0" smtClean="0"/>
          </a:p>
          <a:p>
            <a:r>
              <a:rPr lang="en-US" dirty="0" smtClean="0"/>
              <a:t>There is no chance </a:t>
            </a:r>
            <a:r>
              <a:rPr lang="en-US" dirty="0" smtClean="0">
                <a:solidFill>
                  <a:srgbClr val="00B050"/>
                </a:solidFill>
              </a:rPr>
              <a:t>of</a:t>
            </a:r>
            <a:r>
              <a:rPr lang="en-US" dirty="0" smtClean="0"/>
              <a:t> retriev</a:t>
            </a:r>
            <a:r>
              <a:rPr lang="en-US" dirty="0" smtClean="0">
                <a:solidFill>
                  <a:srgbClr val="00B050"/>
                </a:solidFill>
              </a:rPr>
              <a:t>ing</a:t>
            </a:r>
            <a:r>
              <a:rPr lang="en-US" dirty="0" smtClean="0"/>
              <a:t> the data</a:t>
            </a:r>
          </a:p>
          <a:p>
            <a:endParaRPr lang="en-US" dirty="0" smtClean="0"/>
          </a:p>
          <a:p>
            <a:r>
              <a:rPr lang="en-US" dirty="0" smtClean="0"/>
              <a:t>The company has a lot of experience in </a:t>
            </a:r>
            <a:r>
              <a:rPr lang="tr-TR" dirty="0" err="1" smtClean="0"/>
              <a:t>replac</a:t>
            </a:r>
            <a:r>
              <a:rPr lang="tr-TR" dirty="0" err="1" smtClean="0">
                <a:solidFill>
                  <a:srgbClr val="00B050"/>
                </a:solidFill>
              </a:rPr>
              <a:t>ing</a:t>
            </a:r>
            <a:r>
              <a:rPr lang="tr-TR" dirty="0" smtClean="0">
                <a:solidFill>
                  <a:srgbClr val="00B050"/>
                </a:solidFill>
              </a:rPr>
              <a:t> </a:t>
            </a:r>
            <a:r>
              <a:rPr lang="en-US" dirty="0" smtClean="0"/>
              <a:t>the worn-out parts</a:t>
            </a:r>
            <a:endParaRPr lang="tr-TR" dirty="0" smtClean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810455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297</TotalTime>
  <Words>604</Words>
  <Application>Microsoft Office PowerPoint</Application>
  <PresentationFormat>Geniş ekran</PresentationFormat>
  <Paragraphs>139</Paragraphs>
  <Slides>16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16</vt:i4>
      </vt:variant>
    </vt:vector>
  </HeadingPairs>
  <TitlesOfParts>
    <vt:vector size="20" baseType="lpstr">
      <vt:lpstr>Arial</vt:lpstr>
      <vt:lpstr>Calibri</vt:lpstr>
      <vt:lpstr>Calibri Light</vt:lpstr>
      <vt:lpstr>Office Teması</vt:lpstr>
      <vt:lpstr>Lesson_3</vt:lpstr>
      <vt:lpstr>The Passive Voice -summary</vt:lpstr>
      <vt:lpstr>The Passive Voice -summary</vt:lpstr>
      <vt:lpstr>Cusative Sentences</vt:lpstr>
      <vt:lpstr>Verbals</vt:lpstr>
      <vt:lpstr>Verbals</vt:lpstr>
      <vt:lpstr>Some verbs followed by a gerund</vt:lpstr>
      <vt:lpstr>Some verbs followed by a gerund</vt:lpstr>
      <vt:lpstr>Preposition + V+ing</vt:lpstr>
      <vt:lpstr>Adcative -ing</vt:lpstr>
      <vt:lpstr>Adjective Clause</vt:lpstr>
      <vt:lpstr>Adjective Clause</vt:lpstr>
      <vt:lpstr>Adjective Clause</vt:lpstr>
      <vt:lpstr>Noun Clause</vt:lpstr>
      <vt:lpstr>Noun Clause</vt:lpstr>
      <vt:lpstr>Adverb Clause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Lesson_3</dc:title>
  <dc:creator>Gng23</dc:creator>
  <cp:lastModifiedBy>Gng23</cp:lastModifiedBy>
  <cp:revision>23</cp:revision>
  <dcterms:created xsi:type="dcterms:W3CDTF">2019-07-18T12:47:54Z</dcterms:created>
  <dcterms:modified xsi:type="dcterms:W3CDTF">2019-07-19T12:17:53Z</dcterms:modified>
</cp:coreProperties>
</file>