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76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30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47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24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402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88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2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061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947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155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031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6AD0F-7706-4D80-B508-0D44BDD19CAD}" type="datetimeFigureOut">
              <a:rPr lang="tr-TR" smtClean="0"/>
              <a:t>8.08.2019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0EBD1-2DA3-4CCE-B501-49484BA042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127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Lesson</a:t>
            </a:r>
            <a:r>
              <a:rPr lang="tr-TR" dirty="0" smtClean="0"/>
              <a:t> 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Translation</a:t>
            </a:r>
            <a:r>
              <a:rPr lang="tr-TR" dirty="0" smtClean="0"/>
              <a:t> </a:t>
            </a:r>
            <a:r>
              <a:rPr lang="tr-TR" dirty="0" err="1" smtClean="0"/>
              <a:t>Techniques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22274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Then, if a </a:t>
            </a:r>
            <a:r>
              <a:rPr lang="en-US" i="1" dirty="0">
                <a:solidFill>
                  <a:srgbClr val="FF0000"/>
                </a:solidFill>
              </a:rPr>
              <a:t>neighbor</a:t>
            </a:r>
            <a:r>
              <a:rPr lang="en-US" i="1" dirty="0"/>
              <a:t> </a:t>
            </a:r>
            <a:r>
              <a:rPr lang="en-US" b="1" i="1" u="sng" dirty="0">
                <a:solidFill>
                  <a:srgbClr val="7030A0"/>
                </a:solidFill>
              </a:rPr>
              <a:t>is interested in </a:t>
            </a:r>
            <a:r>
              <a:rPr lang="en-US" i="1" dirty="0"/>
              <a:t>the packet, it </a:t>
            </a:r>
            <a:r>
              <a:rPr lang="en-US" i="1" dirty="0" smtClean="0">
                <a:solidFill>
                  <a:srgbClr val="FF0000"/>
                </a:solidFill>
              </a:rPr>
              <a:t>replies</a:t>
            </a:r>
            <a:r>
              <a:rPr lang="tr-TR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back</a:t>
            </a:r>
            <a:r>
              <a:rPr lang="en-US" i="1" dirty="0" smtClean="0"/>
              <a:t> </a:t>
            </a:r>
            <a:r>
              <a:rPr lang="en-US" i="1" dirty="0"/>
              <a:t>with a REQ </a:t>
            </a:r>
            <a:r>
              <a:rPr lang="en-US" i="1" dirty="0" smtClean="0"/>
              <a:t>message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/>
              <a:t>The basic operation </a:t>
            </a:r>
            <a:r>
              <a:rPr lang="en-US" i="1" dirty="0">
                <a:solidFill>
                  <a:srgbClr val="00B050"/>
                </a:solidFill>
              </a:rPr>
              <a:t>explained</a:t>
            </a:r>
            <a:r>
              <a:rPr lang="en-US" i="1" dirty="0"/>
              <a:t> in Example 7.2 </a:t>
            </a:r>
            <a:r>
              <a:rPr lang="en-US" b="1" i="1" u="sng" dirty="0">
                <a:solidFill>
                  <a:srgbClr val="7030A0"/>
                </a:solidFill>
              </a:rPr>
              <a:t>is referred to as </a:t>
            </a:r>
            <a:r>
              <a:rPr lang="en-US" i="1" dirty="0"/>
              <a:t>the point-to-point </a:t>
            </a:r>
            <a:r>
              <a:rPr lang="en-US" i="1" dirty="0" smtClean="0"/>
              <a:t>SPIN</a:t>
            </a:r>
            <a:endParaRPr lang="tr-TR" i="1" dirty="0" smtClean="0"/>
          </a:p>
          <a:p>
            <a:endParaRPr lang="tr-TR" i="1" dirty="0"/>
          </a:p>
          <a:p>
            <a:r>
              <a:rPr lang="en-US" b="1" u="sng" dirty="0">
                <a:solidFill>
                  <a:srgbClr val="00B050"/>
                </a:solidFill>
              </a:rPr>
              <a:t>Although</a:t>
            </a:r>
            <a:r>
              <a:rPr lang="en-US" dirty="0"/>
              <a:t> the DATA packet transmission </a:t>
            </a:r>
            <a:r>
              <a:rPr lang="en-US" u="sng" dirty="0">
                <a:solidFill>
                  <a:srgbClr val="00B050"/>
                </a:solidFill>
              </a:rPr>
              <a:t>is limited to </a:t>
            </a:r>
            <a:r>
              <a:rPr lang="en-US" dirty="0"/>
              <a:t>nodes that provide </a:t>
            </a:r>
            <a:r>
              <a:rPr lang="tr-TR" dirty="0" err="1" smtClean="0"/>
              <a:t>information</a:t>
            </a:r>
            <a:r>
              <a:rPr lang="en-US" dirty="0" smtClean="0"/>
              <a:t>, </a:t>
            </a:r>
            <a:r>
              <a:rPr lang="en-US" dirty="0"/>
              <a:t>energy consumption is still a </a:t>
            </a:r>
            <a:r>
              <a:rPr lang="en-US" dirty="0" smtClean="0">
                <a:solidFill>
                  <a:srgbClr val="FF0000"/>
                </a:solidFill>
              </a:rPr>
              <a:t>concern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8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Since</a:t>
            </a:r>
            <a:r>
              <a:rPr lang="en-US" dirty="0"/>
              <a:t> node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</a:t>
            </a:r>
            <a:r>
              <a:rPr lang="en-US" b="1" u="sng" dirty="0">
                <a:solidFill>
                  <a:srgbClr val="7030A0"/>
                </a:solidFill>
              </a:rPr>
              <a:t>is dependent on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residual</a:t>
            </a:r>
            <a:r>
              <a:rPr lang="en-US" dirty="0"/>
              <a:t> energy, if a node has </a:t>
            </a:r>
            <a:r>
              <a:rPr lang="en-US" b="1" u="sng" dirty="0">
                <a:solidFill>
                  <a:srgbClr val="7030A0"/>
                </a:solidFill>
              </a:rPr>
              <a:t>plenty of </a:t>
            </a:r>
            <a:r>
              <a:rPr lang="en-US" dirty="0" smtClean="0"/>
              <a:t>energy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SPIN-EC </a:t>
            </a:r>
            <a:r>
              <a:rPr lang="en-US" dirty="0" smtClean="0">
                <a:solidFill>
                  <a:srgbClr val="FF0000"/>
                </a:solidFill>
              </a:rPr>
              <a:t>behaves</a:t>
            </a:r>
            <a:r>
              <a:rPr lang="en-US" dirty="0" smtClean="0"/>
              <a:t> </a:t>
            </a:r>
            <a:r>
              <a:rPr lang="en-US" dirty="0"/>
              <a:t>like </a:t>
            </a:r>
            <a:r>
              <a:rPr lang="en-US" dirty="0" smtClean="0"/>
              <a:t>SPIN-AA</a:t>
            </a:r>
            <a:endParaRPr lang="tr-TR" dirty="0" smtClean="0"/>
          </a:p>
          <a:p>
            <a:endParaRPr lang="tr-TR" dirty="0"/>
          </a:p>
          <a:p>
            <a:r>
              <a:rPr lang="en-US" b="1" i="1" u="sng" dirty="0">
                <a:solidFill>
                  <a:srgbClr val="7030A0"/>
                </a:solidFill>
              </a:rPr>
              <a:t>Considering that </a:t>
            </a:r>
            <a:r>
              <a:rPr lang="en-US" i="1" dirty="0"/>
              <a:t>the traffic generation </a:t>
            </a:r>
            <a:r>
              <a:rPr lang="en-US" i="1" dirty="0">
                <a:solidFill>
                  <a:srgbClr val="FF0000"/>
                </a:solidFill>
              </a:rPr>
              <a:t>rate</a:t>
            </a:r>
            <a:r>
              <a:rPr lang="en-US" i="1" dirty="0"/>
              <a:t> does not change, this </a:t>
            </a:r>
            <a:r>
              <a:rPr lang="en-US" i="1" u="sng" dirty="0">
                <a:solidFill>
                  <a:srgbClr val="FF0000"/>
                </a:solidFill>
              </a:rPr>
              <a:t>leads to </a:t>
            </a:r>
            <a:r>
              <a:rPr lang="en-US" i="1" dirty="0">
                <a:solidFill>
                  <a:srgbClr val="FF0000"/>
                </a:solidFill>
              </a:rPr>
              <a:t>congestion</a:t>
            </a:r>
            <a:r>
              <a:rPr lang="en-US" i="1" dirty="0"/>
              <a:t> at </a:t>
            </a:r>
            <a:r>
              <a:rPr lang="en-US" i="1" dirty="0">
                <a:solidFill>
                  <a:srgbClr val="FF0000"/>
                </a:solidFill>
              </a:rPr>
              <a:t>certain</a:t>
            </a:r>
            <a:r>
              <a:rPr lang="en-US" i="1" dirty="0"/>
              <a:t> parts of the network, </a:t>
            </a:r>
            <a:r>
              <a:rPr lang="en-US" i="1" dirty="0">
                <a:solidFill>
                  <a:srgbClr val="00B050"/>
                </a:solidFill>
              </a:rPr>
              <a:t>where</a:t>
            </a:r>
            <a:r>
              <a:rPr lang="en-US" i="1" dirty="0"/>
              <a:t> local </a:t>
            </a:r>
            <a:r>
              <a:rPr lang="en-US" i="1" dirty="0">
                <a:solidFill>
                  <a:srgbClr val="FF0000"/>
                </a:solidFill>
              </a:rPr>
              <a:t>contention</a:t>
            </a:r>
            <a:r>
              <a:rPr lang="en-US" i="1" dirty="0"/>
              <a:t> is </a:t>
            </a:r>
            <a:r>
              <a:rPr lang="en-US" i="1" dirty="0" smtClean="0"/>
              <a:t>high</a:t>
            </a:r>
            <a:endParaRPr lang="tr-TR" i="1" dirty="0" smtClean="0"/>
          </a:p>
          <a:p>
            <a:endParaRPr lang="tr-TR" i="1" dirty="0"/>
          </a:p>
          <a:p>
            <a:r>
              <a:rPr lang="en-US" b="1" i="1" u="sng" dirty="0">
                <a:solidFill>
                  <a:srgbClr val="7030A0"/>
                </a:solidFill>
              </a:rPr>
              <a:t>Concerning</a:t>
            </a:r>
            <a:r>
              <a:rPr lang="en-US" i="1" dirty="0"/>
              <a:t> the first approach, it is often </a:t>
            </a:r>
            <a:r>
              <a:rPr lang="en-US" i="1" dirty="0">
                <a:solidFill>
                  <a:srgbClr val="FF0000"/>
                </a:solidFill>
              </a:rPr>
              <a:t>useful</a:t>
            </a:r>
            <a:r>
              <a:rPr lang="en-US" i="1" dirty="0"/>
              <a:t> to plot the measur</a:t>
            </a:r>
            <a:r>
              <a:rPr lang="en-US" i="1" u="sng" dirty="0">
                <a:solidFill>
                  <a:srgbClr val="FF0000"/>
                </a:solidFill>
              </a:rPr>
              <a:t>ed</a:t>
            </a:r>
            <a:r>
              <a:rPr lang="en-US" i="1" dirty="0"/>
              <a:t> data and the model </a:t>
            </a:r>
            <a:r>
              <a:rPr lang="en-US" i="1" dirty="0">
                <a:solidFill>
                  <a:srgbClr val="FF0000"/>
                </a:solidFill>
              </a:rPr>
              <a:t>output</a:t>
            </a:r>
            <a:r>
              <a:rPr lang="en-US" i="1" dirty="0"/>
              <a:t>. This </a:t>
            </a:r>
            <a:r>
              <a:rPr lang="en-US" i="1" u="sng" dirty="0">
                <a:solidFill>
                  <a:srgbClr val="00B050"/>
                </a:solidFill>
              </a:rPr>
              <a:t>makes</a:t>
            </a:r>
            <a:r>
              <a:rPr lang="en-US" i="1" dirty="0"/>
              <a:t> the complex analyses </a:t>
            </a:r>
            <a:r>
              <a:rPr lang="en-US" i="1" dirty="0">
                <a:solidFill>
                  <a:srgbClr val="00B050"/>
                </a:solidFill>
              </a:rPr>
              <a:t>easier</a:t>
            </a:r>
            <a:r>
              <a:rPr lang="en-US" i="1" dirty="0"/>
              <a:t>.</a:t>
            </a:r>
            <a:endParaRPr lang="tr-TR" dirty="0"/>
          </a:p>
          <a:p>
            <a:endParaRPr lang="tr-TR" i="1" dirty="0" smtClean="0"/>
          </a:p>
          <a:p>
            <a:endParaRPr lang="tr-TR" i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485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TCP uses a </a:t>
            </a:r>
            <a:r>
              <a:rPr lang="en-US" dirty="0">
                <a:solidFill>
                  <a:srgbClr val="FF0000"/>
                </a:solidFill>
              </a:rPr>
              <a:t>congestion</a:t>
            </a:r>
            <a:r>
              <a:rPr lang="en-US" dirty="0"/>
              <a:t> window and a congestion policy that </a:t>
            </a:r>
            <a:r>
              <a:rPr lang="en-US" dirty="0">
                <a:solidFill>
                  <a:srgbClr val="FF0000"/>
                </a:solidFill>
              </a:rPr>
              <a:t>avoid</a:t>
            </a:r>
            <a:r>
              <a:rPr lang="en-US" dirty="0"/>
              <a:t> </a:t>
            </a:r>
            <a:r>
              <a:rPr lang="en-US" dirty="0" smtClean="0"/>
              <a:t>congestion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en-US" dirty="0"/>
              <a:t>Link level congestion </a:t>
            </a:r>
            <a:r>
              <a:rPr lang="en-US" dirty="0">
                <a:solidFill>
                  <a:srgbClr val="00B050"/>
                </a:solidFill>
              </a:rPr>
              <a:t>is</a:t>
            </a:r>
            <a:r>
              <a:rPr lang="en-US" dirty="0"/>
              <a:t> usually </a:t>
            </a:r>
            <a:r>
              <a:rPr lang="en-US" dirty="0">
                <a:solidFill>
                  <a:srgbClr val="00B050"/>
                </a:solidFill>
              </a:rPr>
              <a:t>caused</a:t>
            </a:r>
            <a:r>
              <a:rPr lang="en-US" dirty="0"/>
              <a:t> </a:t>
            </a:r>
            <a:r>
              <a:rPr lang="en-US" u="sng" dirty="0">
                <a:solidFill>
                  <a:srgbClr val="00B050"/>
                </a:solidFill>
              </a:rPr>
              <a:t>due to </a:t>
            </a:r>
            <a:r>
              <a:rPr lang="en-US" dirty="0" smtClean="0"/>
              <a:t>collisions</a:t>
            </a:r>
            <a:r>
              <a:rPr lang="tr-TR" dirty="0" smtClean="0"/>
              <a:t> </a:t>
            </a:r>
            <a:r>
              <a:rPr lang="en-US" dirty="0" smtClean="0"/>
              <a:t>caus</a:t>
            </a:r>
            <a:r>
              <a:rPr lang="en-US" dirty="0" smtClean="0">
                <a:solidFill>
                  <a:srgbClr val="00B050"/>
                </a:solidFill>
              </a:rPr>
              <a:t>ed</a:t>
            </a:r>
            <a:r>
              <a:rPr lang="en-US" dirty="0" smtClean="0"/>
              <a:t> </a:t>
            </a:r>
            <a:r>
              <a:rPr lang="en-US" dirty="0"/>
              <a:t>by simultaneous transmissions of </a:t>
            </a:r>
            <a:r>
              <a:rPr lang="en-US" dirty="0" smtClean="0"/>
              <a:t>neighbor nodes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en-US" u="sng" dirty="0">
                <a:solidFill>
                  <a:srgbClr val="00B050"/>
                </a:solidFill>
              </a:rPr>
              <a:t>In order to </a:t>
            </a:r>
            <a:r>
              <a:rPr lang="en-US" dirty="0">
                <a:solidFill>
                  <a:srgbClr val="FF0000"/>
                </a:solidFill>
              </a:rPr>
              <a:t>prevent</a:t>
            </a:r>
            <a:r>
              <a:rPr lang="en-US" dirty="0"/>
              <a:t> all the </a:t>
            </a:r>
            <a:r>
              <a:rPr lang="en-US" dirty="0">
                <a:solidFill>
                  <a:srgbClr val="7030A0"/>
                </a:solidFill>
              </a:rPr>
              <a:t>aforementioned</a:t>
            </a:r>
            <a:r>
              <a:rPr lang="en-US" dirty="0"/>
              <a:t> results </a:t>
            </a:r>
            <a:r>
              <a:rPr lang="en-US" dirty="0" smtClean="0"/>
              <a:t>of</a:t>
            </a:r>
            <a:r>
              <a:rPr lang="tr-TR" dirty="0"/>
              <a:t> </a:t>
            </a:r>
            <a:r>
              <a:rPr lang="en-US" dirty="0" smtClean="0"/>
              <a:t>congestion</a:t>
            </a:r>
            <a:r>
              <a:rPr lang="en-US" dirty="0"/>
              <a:t>, congestion </a:t>
            </a:r>
            <a:r>
              <a:rPr lang="en-US" dirty="0">
                <a:solidFill>
                  <a:schemeClr val="accent6"/>
                </a:solidFill>
              </a:rPr>
              <a:t>must</a:t>
            </a:r>
            <a:r>
              <a:rPr lang="en-US" dirty="0"/>
              <a:t> either </a:t>
            </a:r>
            <a:r>
              <a:rPr lang="en-US" dirty="0">
                <a:solidFill>
                  <a:schemeClr val="accent6"/>
                </a:solidFill>
              </a:rPr>
              <a:t>be</a:t>
            </a:r>
            <a:r>
              <a:rPr lang="en-US" dirty="0"/>
              <a:t> efficiently controll</a:t>
            </a:r>
            <a:r>
              <a:rPr lang="en-US" dirty="0">
                <a:solidFill>
                  <a:schemeClr val="accent6"/>
                </a:solidFill>
              </a:rPr>
              <a:t>ed</a:t>
            </a:r>
            <a:endParaRPr lang="tr-T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47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ISA </a:t>
            </a:r>
            <a:r>
              <a:rPr lang="en-US" u="sng" dirty="0">
                <a:solidFill>
                  <a:srgbClr val="FF0000"/>
                </a:solidFill>
              </a:rPr>
              <a:t>is</a:t>
            </a:r>
            <a:r>
              <a:rPr lang="en-US" u="sng" dirty="0"/>
              <a:t> not </a:t>
            </a:r>
            <a:r>
              <a:rPr lang="en-US" u="sng" dirty="0">
                <a:solidFill>
                  <a:srgbClr val="FF0000"/>
                </a:solidFill>
              </a:rPr>
              <a:t>concerned with </a:t>
            </a:r>
            <a:r>
              <a:rPr lang="en-US" dirty="0"/>
              <a:t>the implementation of specific details of a </a:t>
            </a:r>
            <a:r>
              <a:rPr lang="en-US" dirty="0" smtClean="0"/>
              <a:t>computer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Researchers </a:t>
            </a:r>
            <a:r>
              <a:rPr lang="en-US" u="sng" dirty="0">
                <a:solidFill>
                  <a:srgbClr val="7030A0"/>
                </a:solidFill>
              </a:rPr>
              <a:t>attach </a:t>
            </a:r>
            <a:r>
              <a:rPr lang="en-US" u="sng" dirty="0" smtClean="0">
                <a:solidFill>
                  <a:srgbClr val="7030A0"/>
                </a:solidFill>
              </a:rPr>
              <a:t>great </a:t>
            </a:r>
            <a:r>
              <a:rPr lang="en-US" u="sng" dirty="0">
                <a:solidFill>
                  <a:srgbClr val="7030A0"/>
                </a:solidFill>
              </a:rPr>
              <a:t>importance </a:t>
            </a:r>
            <a:r>
              <a:rPr lang="en-US" dirty="0"/>
              <a:t>to resolv</a:t>
            </a:r>
            <a:r>
              <a:rPr lang="en-US" dirty="0">
                <a:solidFill>
                  <a:srgbClr val="00B050"/>
                </a:solidFill>
              </a:rPr>
              <a:t>ing</a:t>
            </a:r>
            <a:r>
              <a:rPr lang="en-US" dirty="0"/>
              <a:t> this problem for becom</a:t>
            </a:r>
            <a:r>
              <a:rPr lang="en-US" dirty="0">
                <a:solidFill>
                  <a:srgbClr val="00B050"/>
                </a:solidFill>
              </a:rPr>
              <a:t>ing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widespread</a:t>
            </a:r>
            <a:r>
              <a:rPr lang="en-US" dirty="0"/>
              <a:t> of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/>
              <a:t>Technologie</a:t>
            </a:r>
            <a:r>
              <a:rPr lang="tr-TR" dirty="0" smtClean="0"/>
              <a:t>s</a:t>
            </a:r>
          </a:p>
          <a:p>
            <a:endParaRPr lang="tr-TR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downlink</a:t>
            </a:r>
            <a:r>
              <a:rPr lang="en-US" dirty="0"/>
              <a:t> messages </a:t>
            </a:r>
            <a:r>
              <a:rPr lang="en-US" u="sng" dirty="0">
                <a:solidFill>
                  <a:srgbClr val="FF0000"/>
                </a:solidFill>
              </a:rPr>
              <a:t>make up </a:t>
            </a:r>
            <a:r>
              <a:rPr lang="en-US" dirty="0"/>
              <a:t>approximately </a:t>
            </a:r>
            <a:r>
              <a:rPr lang="en-US" u="sng" dirty="0">
                <a:solidFill>
                  <a:srgbClr val="FF0000"/>
                </a:solidFill>
              </a:rPr>
              <a:t>9% of the </a:t>
            </a:r>
            <a:r>
              <a:rPr lang="en-US" dirty="0"/>
              <a:t>total number of messages in the network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420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imaginary</a:t>
            </a:r>
            <a:r>
              <a:rPr lang="en-US" dirty="0"/>
              <a:t> parts of the characteristic </a:t>
            </a:r>
            <a:r>
              <a:rPr lang="en-US" dirty="0">
                <a:solidFill>
                  <a:srgbClr val="FF0000"/>
                </a:solidFill>
              </a:rPr>
              <a:t>equation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given</a:t>
            </a:r>
            <a:r>
              <a:rPr lang="en-US" dirty="0"/>
              <a:t> in Eq.3 </a:t>
            </a:r>
            <a:r>
              <a:rPr lang="en-US" u="sng" dirty="0">
                <a:solidFill>
                  <a:srgbClr val="7030A0"/>
                </a:solidFill>
              </a:rPr>
              <a:t>are equalized to </a:t>
            </a:r>
            <a:r>
              <a:rPr lang="en-US" dirty="0" smtClean="0"/>
              <a:t>zero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We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 secondary </a:t>
            </a:r>
            <a:r>
              <a:rPr lang="en-US" dirty="0">
                <a:solidFill>
                  <a:srgbClr val="FF0000"/>
                </a:solidFill>
              </a:rPr>
              <a:t>criterion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retention</a:t>
            </a:r>
            <a:r>
              <a:rPr lang="en-US" dirty="0"/>
              <a:t> 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Our proposal </a:t>
            </a:r>
            <a:r>
              <a:rPr lang="en-US" u="sng" dirty="0">
                <a:solidFill>
                  <a:srgbClr val="00B050"/>
                </a:solidFill>
              </a:rPr>
              <a:t>is based on </a:t>
            </a: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idea of </a:t>
            </a:r>
            <a:r>
              <a:rPr lang="en-US" dirty="0"/>
              <a:t>hav</a:t>
            </a:r>
            <a:r>
              <a:rPr lang="en-US" dirty="0">
                <a:solidFill>
                  <a:srgbClr val="00B050"/>
                </a:solidFill>
              </a:rPr>
              <a:t>ing</a:t>
            </a:r>
            <a:r>
              <a:rPr lang="en-US" dirty="0"/>
              <a:t> a global </a:t>
            </a:r>
            <a:r>
              <a:rPr lang="en-US" dirty="0">
                <a:solidFill>
                  <a:srgbClr val="FF0000"/>
                </a:solidFill>
              </a:rPr>
              <a:t>repository</a:t>
            </a:r>
            <a:r>
              <a:rPr lang="en-US" dirty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136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congestion might have </a:t>
            </a:r>
            <a:r>
              <a:rPr lang="en-US" dirty="0">
                <a:solidFill>
                  <a:srgbClr val="FF0000"/>
                </a:solidFill>
              </a:rPr>
              <a:t>impede</a:t>
            </a:r>
            <a:r>
              <a:rPr lang="en-US" dirty="0"/>
              <a:t>d the system to </a:t>
            </a:r>
            <a:r>
              <a:rPr lang="en-US" dirty="0">
                <a:solidFill>
                  <a:srgbClr val="FF0000"/>
                </a:solidFill>
              </a:rPr>
              <a:t>decode</a:t>
            </a:r>
            <a:r>
              <a:rPr lang="en-US" dirty="0"/>
              <a:t> the packets </a:t>
            </a:r>
            <a:r>
              <a:rPr lang="en-US" dirty="0">
                <a:solidFill>
                  <a:srgbClr val="00B050"/>
                </a:solidFill>
              </a:rPr>
              <a:t>coming</a:t>
            </a:r>
            <a:r>
              <a:rPr lang="en-US" dirty="0"/>
              <a:t>.</a:t>
            </a:r>
          </a:p>
          <a:p>
            <a:endParaRPr lang="tr-TR" dirty="0" smtClean="0"/>
          </a:p>
          <a:p>
            <a:r>
              <a:rPr lang="tr-TR" dirty="0"/>
              <a:t>T</a:t>
            </a:r>
            <a:r>
              <a:rPr lang="en-US" dirty="0" smtClean="0"/>
              <a:t>he </a:t>
            </a:r>
            <a:r>
              <a:rPr lang="en-US" dirty="0"/>
              <a:t>definition says nothing about </a:t>
            </a:r>
            <a:r>
              <a:rPr lang="en-US" u="sng" dirty="0">
                <a:solidFill>
                  <a:srgbClr val="00B050"/>
                </a:solidFill>
              </a:rPr>
              <a:t>how to </a:t>
            </a:r>
            <a:r>
              <a:rPr lang="en-US" dirty="0">
                <a:solidFill>
                  <a:srgbClr val="FF0000"/>
                </a:solidFill>
              </a:rPr>
              <a:t>measure</a:t>
            </a:r>
            <a:r>
              <a:rPr lang="en-US" dirty="0"/>
              <a:t> a </a:t>
            </a:r>
            <a:r>
              <a:rPr lang="en-US" dirty="0" smtClean="0"/>
              <a:t>parameter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/>
              <a:t>It shows </a:t>
            </a:r>
            <a:r>
              <a:rPr lang="en-US" u="sng" dirty="0">
                <a:solidFill>
                  <a:srgbClr val="7030A0"/>
                </a:solidFill>
              </a:rPr>
              <a:t>how far or close </a:t>
            </a:r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particle</a:t>
            </a:r>
            <a:r>
              <a:rPr lang="en-US" dirty="0"/>
              <a:t>s are </a:t>
            </a:r>
            <a:r>
              <a:rPr lang="en-US" u="sng" dirty="0">
                <a:solidFill>
                  <a:srgbClr val="7030A0"/>
                </a:solidFill>
              </a:rPr>
              <a:t>with respect to </a:t>
            </a:r>
            <a:r>
              <a:rPr lang="en-US" dirty="0"/>
              <a:t>each other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946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Rays </a:t>
            </a:r>
            <a:r>
              <a:rPr lang="en-US" dirty="0">
                <a:solidFill>
                  <a:srgbClr val="FF0000"/>
                </a:solidFill>
              </a:rPr>
              <a:t>emanate</a:t>
            </a:r>
            <a:r>
              <a:rPr lang="en-US" dirty="0"/>
              <a:t> from a unit sphere </a:t>
            </a:r>
            <a:r>
              <a:rPr lang="en-US" dirty="0">
                <a:solidFill>
                  <a:srgbClr val="00B050"/>
                </a:solidFill>
              </a:rPr>
              <a:t>centered </a:t>
            </a:r>
            <a:r>
              <a:rPr lang="en-US" dirty="0"/>
              <a:t>on the transmitter location. </a:t>
            </a:r>
            <a:r>
              <a:rPr lang="en-US" dirty="0" smtClean="0"/>
              <a:t>That is</a:t>
            </a:r>
            <a:r>
              <a:rPr lang="tr-TR" dirty="0" smtClean="0"/>
              <a:t>,</a:t>
            </a:r>
            <a:r>
              <a:rPr lang="en-US" dirty="0" smtClean="0"/>
              <a:t> the </a:t>
            </a:r>
            <a:r>
              <a:rPr lang="en-US" dirty="0"/>
              <a:t>sphere </a:t>
            </a:r>
            <a:r>
              <a:rPr lang="en-US" dirty="0">
                <a:solidFill>
                  <a:srgbClr val="FF0000"/>
                </a:solidFill>
              </a:rPr>
              <a:t>emits</a:t>
            </a:r>
            <a:r>
              <a:rPr lang="en-US" dirty="0"/>
              <a:t> rays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/>
              <a:t>In order </a:t>
            </a:r>
            <a:r>
              <a:rPr lang="en-US" u="sng" dirty="0">
                <a:solidFill>
                  <a:srgbClr val="00B050"/>
                </a:solidFill>
              </a:rPr>
              <a:t>for the</a:t>
            </a:r>
            <a:r>
              <a:rPr lang="en-US" dirty="0"/>
              <a:t> GPU to access an array of </a:t>
            </a:r>
            <a:r>
              <a:rPr lang="en-US" dirty="0">
                <a:solidFill>
                  <a:srgbClr val="FF0000"/>
                </a:solidFill>
              </a:rPr>
              <a:t>vertice</a:t>
            </a:r>
            <a:r>
              <a:rPr lang="en-US" dirty="0"/>
              <a:t>s, they need to </a:t>
            </a:r>
            <a:r>
              <a:rPr lang="en-US" dirty="0">
                <a:solidFill>
                  <a:srgbClr val="00B050"/>
                </a:solidFill>
              </a:rPr>
              <a:t>be</a:t>
            </a:r>
            <a:r>
              <a:rPr lang="en-US" dirty="0"/>
              <a:t> plac</a:t>
            </a:r>
            <a:r>
              <a:rPr lang="en-US" dirty="0">
                <a:solidFill>
                  <a:srgbClr val="00B050"/>
                </a:solidFill>
              </a:rPr>
              <a:t>ed</a:t>
            </a:r>
            <a:r>
              <a:rPr lang="en-US" dirty="0"/>
              <a:t> in a </a:t>
            </a:r>
            <a:r>
              <a:rPr lang="en-US" dirty="0" smtClean="0"/>
              <a:t>GPU</a:t>
            </a:r>
            <a:r>
              <a:rPr lang="tr-TR" dirty="0" smtClean="0"/>
              <a:t> </a:t>
            </a:r>
            <a:r>
              <a:rPr lang="en-US" dirty="0" smtClean="0"/>
              <a:t>resource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To do animation correctly, we will need to </a:t>
            </a:r>
            <a:r>
              <a:rPr lang="en-US" u="sng" dirty="0">
                <a:solidFill>
                  <a:srgbClr val="FF0000"/>
                </a:solidFill>
              </a:rPr>
              <a:t>keep track of </a:t>
            </a:r>
            <a:r>
              <a:rPr lang="en-US" dirty="0"/>
              <a:t>the time.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041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</a:t>
            </a:r>
            <a:r>
              <a:rPr lang="en-US" u="sng" dirty="0">
                <a:solidFill>
                  <a:srgbClr val="7030A0"/>
                </a:solidFill>
              </a:rPr>
              <a:t>are compatible with </a:t>
            </a:r>
            <a:r>
              <a:rPr lang="en-US" dirty="0"/>
              <a:t>each </a:t>
            </a:r>
            <a:r>
              <a:rPr lang="en-US" dirty="0" smtClean="0"/>
              <a:t>other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compensate for </a:t>
            </a:r>
            <a:r>
              <a:rPr lang="en-US" dirty="0"/>
              <a:t>floating-point </a:t>
            </a:r>
            <a:r>
              <a:rPr lang="en-US" dirty="0">
                <a:solidFill>
                  <a:srgbClr val="FF0000"/>
                </a:solidFill>
              </a:rPr>
              <a:t>imprecision</a:t>
            </a:r>
            <a:r>
              <a:rPr lang="en-US" dirty="0"/>
              <a:t>, we </a:t>
            </a:r>
            <a:r>
              <a:rPr lang="en-US" u="sng" dirty="0">
                <a:solidFill>
                  <a:srgbClr val="7030A0"/>
                </a:solidFill>
              </a:rPr>
              <a:t>test if </a:t>
            </a:r>
            <a:r>
              <a:rPr lang="en-US" dirty="0"/>
              <a:t>two floating-point numbers are </a:t>
            </a:r>
            <a:r>
              <a:rPr lang="en-US" dirty="0">
                <a:solidFill>
                  <a:srgbClr val="FF0000"/>
                </a:solidFill>
              </a:rPr>
              <a:t>approximately</a:t>
            </a:r>
            <a:r>
              <a:rPr lang="en-US" dirty="0"/>
              <a:t> </a:t>
            </a:r>
            <a:r>
              <a:rPr lang="en-US" dirty="0" smtClean="0"/>
              <a:t>equal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/>
              <a:t>It </a:t>
            </a:r>
            <a:r>
              <a:rPr lang="en-US" b="1" u="sng" dirty="0">
                <a:solidFill>
                  <a:srgbClr val="7030A0"/>
                </a:solidFill>
              </a:rPr>
              <a:t>makes use of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generic</a:t>
            </a:r>
            <a:r>
              <a:rPr lang="en-US" dirty="0"/>
              <a:t> data protocol called the Attribute </a:t>
            </a:r>
            <a:r>
              <a:rPr lang="en-US" dirty="0" smtClean="0"/>
              <a:t>Protocol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224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If </a:t>
            </a:r>
            <a:r>
              <a:rPr lang="en-US" dirty="0"/>
              <a:t>you </a:t>
            </a:r>
            <a:r>
              <a:rPr lang="en-US" u="sng" dirty="0">
                <a:solidFill>
                  <a:srgbClr val="00B050"/>
                </a:solidFill>
              </a:rPr>
              <a:t>take your left </a:t>
            </a:r>
            <a:r>
              <a:rPr lang="en-US" dirty="0"/>
              <a:t>hand and </a:t>
            </a:r>
            <a:r>
              <a:rPr lang="en-US" dirty="0">
                <a:solidFill>
                  <a:srgbClr val="FF0000"/>
                </a:solidFill>
              </a:rPr>
              <a:t>aim</a:t>
            </a:r>
            <a:r>
              <a:rPr lang="en-US" dirty="0"/>
              <a:t> the fingers </a:t>
            </a:r>
            <a:r>
              <a:rPr lang="en-US" u="sng" dirty="0">
                <a:solidFill>
                  <a:srgbClr val="7030A0"/>
                </a:solidFill>
              </a:rPr>
              <a:t>in the direction of </a:t>
            </a:r>
            <a:r>
              <a:rPr lang="en-US" dirty="0"/>
              <a:t>the first vector u, and then </a:t>
            </a:r>
            <a:r>
              <a:rPr lang="en-US" dirty="0">
                <a:solidFill>
                  <a:srgbClr val="FF0000"/>
                </a:solidFill>
              </a:rPr>
              <a:t>curl</a:t>
            </a:r>
            <a:r>
              <a:rPr lang="en-US" dirty="0"/>
              <a:t> your fingers </a:t>
            </a:r>
            <a:r>
              <a:rPr lang="en-US" dirty="0">
                <a:solidFill>
                  <a:srgbClr val="FF0000"/>
                </a:solidFill>
              </a:rPr>
              <a:t>toward</a:t>
            </a:r>
            <a:r>
              <a:rPr lang="en-US" dirty="0"/>
              <a:t> v, then your thumb </a:t>
            </a:r>
            <a:r>
              <a:rPr lang="en-US" dirty="0">
                <a:solidFill>
                  <a:srgbClr val="FF0000"/>
                </a:solidFill>
              </a:rPr>
              <a:t>roughly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point</a:t>
            </a:r>
            <a:r>
              <a:rPr lang="en-US" dirty="0"/>
              <a:t>s </a:t>
            </a:r>
            <a:r>
              <a:rPr lang="en-US" u="sng" dirty="0"/>
              <a:t>in the direction of </a:t>
            </a:r>
            <a:r>
              <a:rPr lang="en-US" dirty="0" smtClean="0"/>
              <a:t>w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/>
              <a:t>Establishing or </a:t>
            </a:r>
            <a:r>
              <a:rPr lang="en-US" u="sng" dirty="0">
                <a:solidFill>
                  <a:srgbClr val="7030A0"/>
                </a:solidFill>
              </a:rPr>
              <a:t>tearing down </a:t>
            </a:r>
            <a:r>
              <a:rPr lang="en-US" dirty="0"/>
              <a:t>the connection is done by this device. 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544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GAP </a:t>
            </a:r>
            <a:r>
              <a:rPr lang="en-US" u="sng" dirty="0">
                <a:solidFill>
                  <a:srgbClr val="7030A0"/>
                </a:solidFill>
              </a:rPr>
              <a:t>is an acronym for </a:t>
            </a:r>
            <a:r>
              <a:rPr lang="en-US" dirty="0"/>
              <a:t>the Generic Access Profile, and it controls connections and </a:t>
            </a:r>
            <a:r>
              <a:rPr lang="en-US" dirty="0">
                <a:solidFill>
                  <a:srgbClr val="FF0000"/>
                </a:solidFill>
              </a:rPr>
              <a:t>advertising</a:t>
            </a:r>
            <a:r>
              <a:rPr lang="en-US" dirty="0"/>
              <a:t> in </a:t>
            </a:r>
            <a:r>
              <a:rPr lang="en-US" dirty="0" smtClean="0"/>
              <a:t>Bluetooth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en-US" dirty="0"/>
              <a:t>It has been </a:t>
            </a:r>
            <a:r>
              <a:rPr lang="en-US" u="sng" dirty="0">
                <a:solidFill>
                  <a:srgbClr val="7030A0"/>
                </a:solidFill>
              </a:rPr>
              <a:t>designed from the outset </a:t>
            </a:r>
            <a:r>
              <a:rPr lang="en-US" dirty="0"/>
              <a:t>to </a:t>
            </a:r>
            <a:r>
              <a:rPr lang="en-US" u="sng" dirty="0">
                <a:solidFill>
                  <a:srgbClr val="7030A0"/>
                </a:solidFill>
              </a:rPr>
              <a:t>address/meet the needs of </a:t>
            </a:r>
            <a:r>
              <a:rPr lang="en-US" dirty="0"/>
              <a:t>energy efficiency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There is no </a:t>
            </a:r>
            <a:r>
              <a:rPr lang="en-US" dirty="0">
                <a:solidFill>
                  <a:srgbClr val="FF0000"/>
                </a:solidFill>
              </a:rPr>
              <a:t>privilege</a:t>
            </a:r>
            <a:r>
              <a:rPr lang="en-US" dirty="0"/>
              <a:t> for these types of requests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6590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Especially, many </a:t>
            </a:r>
            <a:r>
              <a:rPr lang="en-US" i="1" dirty="0" smtClean="0"/>
              <a:t>protocols </a:t>
            </a:r>
            <a:r>
              <a:rPr lang="en-US" i="1" dirty="0"/>
              <a:t>have been proposed </a:t>
            </a:r>
            <a:r>
              <a:rPr lang="en-US" b="1" i="1" u="sng" dirty="0"/>
              <a:t>through</a:t>
            </a:r>
            <a:r>
              <a:rPr lang="en-US" i="1" u="sng" dirty="0"/>
              <a:t> the development of </a:t>
            </a:r>
            <a:r>
              <a:rPr lang="tr-TR" i="1" u="sng" dirty="0" err="1" smtClean="0"/>
              <a:t>IoT</a:t>
            </a:r>
            <a:endParaRPr lang="tr-TR" i="1" u="sng" dirty="0" smtClean="0"/>
          </a:p>
          <a:p>
            <a:endParaRPr lang="tr-TR" i="1" u="sng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Ensur</a:t>
            </a:r>
            <a:r>
              <a:rPr lang="en-US" dirty="0" smtClean="0">
                <a:solidFill>
                  <a:srgbClr val="FF0000"/>
                </a:solidFill>
              </a:rPr>
              <a:t>ing</a:t>
            </a:r>
            <a:r>
              <a:rPr lang="en-US" dirty="0" smtClean="0"/>
              <a:t> efficient routing </a:t>
            </a:r>
            <a:r>
              <a:rPr lang="en-US" dirty="0" smtClean="0">
                <a:solidFill>
                  <a:srgbClr val="FF0000"/>
                </a:solidFill>
              </a:rPr>
              <a:t>face</a:t>
            </a:r>
            <a:r>
              <a:rPr lang="en-US" dirty="0" smtClean="0"/>
              <a:t>s many challenges </a:t>
            </a:r>
            <a:r>
              <a:rPr lang="en-US" b="1" u="sng" dirty="0" smtClean="0">
                <a:solidFill>
                  <a:srgbClr val="7030A0"/>
                </a:solidFill>
              </a:rPr>
              <a:t>due to </a:t>
            </a:r>
            <a:r>
              <a:rPr lang="en-US" dirty="0" smtClean="0"/>
              <a:t>wireless communication effects</a:t>
            </a:r>
            <a:endParaRPr lang="tr-TR" dirty="0" smtClean="0"/>
          </a:p>
          <a:p>
            <a:endParaRPr lang="tr-TR" dirty="0"/>
          </a:p>
          <a:p>
            <a:r>
              <a:rPr lang="en-US" b="1" i="1" u="sng" dirty="0">
                <a:solidFill>
                  <a:srgbClr val="7030A0"/>
                </a:solidFill>
              </a:rPr>
              <a:t>Because of </a:t>
            </a:r>
            <a:r>
              <a:rPr lang="en-US" i="1" dirty="0"/>
              <a:t>the limit</a:t>
            </a:r>
            <a:r>
              <a:rPr lang="en-US" i="1" dirty="0">
                <a:solidFill>
                  <a:srgbClr val="FF0000"/>
                </a:solidFill>
              </a:rPr>
              <a:t>ed </a:t>
            </a:r>
            <a:r>
              <a:rPr lang="en-US" i="1" dirty="0"/>
              <a:t>energy resources of </a:t>
            </a:r>
            <a:r>
              <a:rPr lang="en-US" i="1" dirty="0" smtClean="0"/>
              <a:t>nodes</a:t>
            </a:r>
            <a:r>
              <a:rPr lang="en-US" i="1" dirty="0"/>
              <a:t>, data need to be delivered in the most energy-efficient manner </a:t>
            </a:r>
            <a:r>
              <a:rPr lang="en-US" i="1" dirty="0">
                <a:solidFill>
                  <a:srgbClr val="00B050"/>
                </a:solidFill>
              </a:rPr>
              <a:t>without</a:t>
            </a:r>
            <a:r>
              <a:rPr lang="en-US" i="1" dirty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compromis</a:t>
            </a:r>
            <a:r>
              <a:rPr lang="en-US" i="1" u="sng" dirty="0" smtClean="0">
                <a:solidFill>
                  <a:srgbClr val="FF0000"/>
                </a:solidFill>
              </a:rPr>
              <a:t>ing</a:t>
            </a:r>
            <a:r>
              <a:rPr lang="en-US" i="1" u="sng" dirty="0" smtClean="0"/>
              <a:t> </a:t>
            </a:r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accuracy</a:t>
            </a:r>
            <a:r>
              <a:rPr lang="en-US" i="1" dirty="0"/>
              <a:t> of the information content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0317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success</a:t>
            </a:r>
            <a:r>
              <a:rPr lang="en-US" dirty="0"/>
              <a:t> of these models </a:t>
            </a:r>
            <a:r>
              <a:rPr lang="en-US" u="sng" dirty="0">
                <a:solidFill>
                  <a:srgbClr val="7030A0"/>
                </a:solidFill>
              </a:rPr>
              <a:t>depends on </a:t>
            </a:r>
            <a:r>
              <a:rPr lang="en-US" dirty="0"/>
              <a:t>the geometric and dielectric model of the relevant </a:t>
            </a:r>
            <a:r>
              <a:rPr lang="en-US" dirty="0" smtClean="0"/>
              <a:t>environment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en-US" dirty="0"/>
              <a:t>In SYNC mode, the success rate of the system has not </a:t>
            </a:r>
            <a:r>
              <a:rPr lang="en-US" u="sng" dirty="0">
                <a:solidFill>
                  <a:srgbClr val="FF0000"/>
                </a:solidFill>
              </a:rPr>
              <a:t>fallen below </a:t>
            </a:r>
            <a:r>
              <a:rPr lang="en-US" dirty="0"/>
              <a:t>98</a:t>
            </a:r>
            <a:r>
              <a:rPr lang="en-US" dirty="0" smtClean="0"/>
              <a:t>%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This means that the proposed system gives a shorter response time </a:t>
            </a:r>
            <a:r>
              <a:rPr lang="en-US" dirty="0">
                <a:solidFill>
                  <a:srgbClr val="00B050"/>
                </a:solidFill>
              </a:rPr>
              <a:t>by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waiving</a:t>
            </a:r>
            <a:r>
              <a:rPr lang="en-US" dirty="0"/>
              <a:t> a small amount of energy consumption.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12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In each case</a:t>
            </a:r>
            <a:r>
              <a:rPr lang="en-US" i="1" dirty="0"/>
              <a:t>, nodes </a:t>
            </a:r>
            <a:r>
              <a:rPr lang="en-US" i="1" dirty="0">
                <a:solidFill>
                  <a:srgbClr val="FF0000"/>
                </a:solidFill>
              </a:rPr>
              <a:t>consume</a:t>
            </a:r>
            <a:r>
              <a:rPr lang="en-US" i="1" dirty="0"/>
              <a:t> energy </a:t>
            </a:r>
            <a:r>
              <a:rPr lang="en-US" i="1" dirty="0" smtClean="0"/>
              <a:t>in </a:t>
            </a:r>
            <a:r>
              <a:rPr lang="en-US" i="1" dirty="0" smtClean="0">
                <a:solidFill>
                  <a:srgbClr val="FF0000"/>
                </a:solidFill>
              </a:rPr>
              <a:t>exchang</a:t>
            </a:r>
            <a:r>
              <a:rPr lang="en-US" i="1" u="sng" dirty="0" smtClean="0">
                <a:solidFill>
                  <a:srgbClr val="FF0000"/>
                </a:solidFill>
              </a:rPr>
              <a:t>ing</a:t>
            </a:r>
            <a:r>
              <a:rPr lang="en-US" i="1" dirty="0" smtClean="0"/>
              <a:t> this </a:t>
            </a:r>
            <a:r>
              <a:rPr lang="en-US" i="1" dirty="0"/>
              <a:t>information </a:t>
            </a:r>
            <a:r>
              <a:rPr lang="en-US" i="1" dirty="0">
                <a:solidFill>
                  <a:srgbClr val="00B050"/>
                </a:solidFill>
              </a:rPr>
              <a:t>through</a:t>
            </a:r>
            <a:r>
              <a:rPr lang="en-US" i="1" dirty="0"/>
              <a:t> the wireless </a:t>
            </a:r>
            <a:r>
              <a:rPr lang="en-US" i="1" dirty="0">
                <a:solidFill>
                  <a:srgbClr val="FF0000"/>
                </a:solidFill>
              </a:rPr>
              <a:t>medium</a:t>
            </a:r>
            <a:r>
              <a:rPr lang="en-US" i="1" dirty="0"/>
              <a:t> </a:t>
            </a:r>
            <a:endParaRPr lang="tr-TR" i="1" dirty="0" smtClean="0"/>
          </a:p>
          <a:p>
            <a:endParaRPr lang="tr-TR" i="1" dirty="0"/>
          </a:p>
          <a:p>
            <a:r>
              <a:rPr lang="en-US" i="1" u="sng" dirty="0">
                <a:solidFill>
                  <a:srgbClr val="7030A0"/>
                </a:solidFill>
              </a:rPr>
              <a:t>Similarly</a:t>
            </a:r>
            <a:r>
              <a:rPr lang="en-US" i="1" dirty="0"/>
              <a:t>, computation </a:t>
            </a:r>
            <a:r>
              <a:rPr lang="en-US" i="1" dirty="0">
                <a:solidFill>
                  <a:srgbClr val="00B050"/>
                </a:solidFill>
              </a:rPr>
              <a:t>at</a:t>
            </a:r>
            <a:r>
              <a:rPr lang="en-US" i="1" dirty="0"/>
              <a:t> each </a:t>
            </a:r>
            <a:r>
              <a:rPr lang="en-US" i="1" dirty="0">
                <a:solidFill>
                  <a:srgbClr val="FF0000"/>
                </a:solidFill>
              </a:rPr>
              <a:t>relay</a:t>
            </a:r>
            <a:r>
              <a:rPr lang="en-US" i="1" dirty="0"/>
              <a:t> node can be used to </a:t>
            </a:r>
            <a:r>
              <a:rPr lang="en-US" i="1" dirty="0">
                <a:solidFill>
                  <a:srgbClr val="FF0000"/>
                </a:solidFill>
              </a:rPr>
              <a:t>suppress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redundant</a:t>
            </a:r>
            <a:r>
              <a:rPr lang="en-US" i="1" dirty="0"/>
              <a:t> routing </a:t>
            </a:r>
            <a:r>
              <a:rPr lang="en-US" i="1" dirty="0" smtClean="0"/>
              <a:t>information</a:t>
            </a:r>
            <a:endParaRPr lang="tr-TR" i="1" dirty="0" smtClean="0"/>
          </a:p>
          <a:p>
            <a:endParaRPr lang="tr-TR" i="1" dirty="0"/>
          </a:p>
          <a:p>
            <a:r>
              <a:rPr lang="en-US" i="1" u="sng" dirty="0">
                <a:solidFill>
                  <a:srgbClr val="7030A0"/>
                </a:solidFill>
              </a:rPr>
              <a:t>The large number of </a:t>
            </a:r>
            <a:r>
              <a:rPr lang="en-US" i="1" dirty="0"/>
              <a:t>sensor nodes </a:t>
            </a:r>
            <a:r>
              <a:rPr lang="en-US" i="1" dirty="0">
                <a:solidFill>
                  <a:srgbClr val="00B050"/>
                </a:solidFill>
              </a:rPr>
              <a:t>in</a:t>
            </a:r>
            <a:r>
              <a:rPr lang="en-US" i="1" dirty="0"/>
              <a:t> a network </a:t>
            </a:r>
            <a:r>
              <a:rPr lang="en-US" i="1" dirty="0">
                <a:solidFill>
                  <a:srgbClr val="FF0000"/>
                </a:solidFill>
              </a:rPr>
              <a:t>prevents</a:t>
            </a:r>
            <a:r>
              <a:rPr lang="en-US" i="1" dirty="0"/>
              <a:t> unique addresses 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from</a:t>
            </a:r>
            <a:r>
              <a:rPr lang="en-US" i="1" dirty="0"/>
              <a:t> be</a:t>
            </a:r>
            <a:r>
              <a:rPr lang="en-US" i="1" u="sng" dirty="0">
                <a:solidFill>
                  <a:srgbClr val="FF0000"/>
                </a:solidFill>
              </a:rPr>
              <a:t>ing</a:t>
            </a:r>
            <a:r>
              <a:rPr lang="en-US" i="1" dirty="0"/>
              <a:t> assign</a:t>
            </a:r>
            <a:r>
              <a:rPr lang="en-US" i="1" u="sng" dirty="0">
                <a:solidFill>
                  <a:srgbClr val="FF0000"/>
                </a:solidFill>
              </a:rPr>
              <a:t>ed</a:t>
            </a:r>
            <a:r>
              <a:rPr lang="en-US" i="1" dirty="0"/>
              <a:t> to each node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071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The majority of </a:t>
            </a:r>
            <a:r>
              <a:rPr lang="en-US" i="1" dirty="0"/>
              <a:t>the </a:t>
            </a:r>
            <a:r>
              <a:rPr lang="tr-TR" i="1" dirty="0" err="1" smtClean="0"/>
              <a:t>those</a:t>
            </a:r>
            <a:r>
              <a:rPr lang="tr-TR" i="1" dirty="0" smtClean="0"/>
              <a:t> </a:t>
            </a:r>
            <a:r>
              <a:rPr lang="en-US" i="1" dirty="0" smtClean="0"/>
              <a:t>protocols </a:t>
            </a:r>
            <a:r>
              <a:rPr lang="en-US" i="1" dirty="0"/>
              <a:t>cannot be </a:t>
            </a:r>
            <a:r>
              <a:rPr lang="en-US" i="1" dirty="0">
                <a:solidFill>
                  <a:srgbClr val="FF0000"/>
                </a:solidFill>
              </a:rPr>
              <a:t>adopt</a:t>
            </a:r>
            <a:r>
              <a:rPr lang="en-US" b="1" i="1" u="sng" dirty="0">
                <a:solidFill>
                  <a:srgbClr val="00B050"/>
                </a:solidFill>
              </a:rPr>
              <a:t>ed </a:t>
            </a:r>
            <a:r>
              <a:rPr lang="en-US" i="1" dirty="0"/>
              <a:t>for </a:t>
            </a:r>
            <a:r>
              <a:rPr lang="tr-TR" i="1" dirty="0" err="1" smtClean="0"/>
              <a:t>these</a:t>
            </a:r>
            <a:r>
              <a:rPr lang="tr-TR" i="1" dirty="0" smtClean="0"/>
              <a:t> </a:t>
            </a:r>
            <a:r>
              <a:rPr lang="tr-TR" i="1" dirty="0" err="1" smtClean="0"/>
              <a:t>type</a:t>
            </a:r>
            <a:r>
              <a:rPr lang="tr-TR" i="1" dirty="0" smtClean="0"/>
              <a:t> of </a:t>
            </a:r>
            <a:r>
              <a:rPr lang="tr-TR" i="1" dirty="0" err="1" smtClean="0"/>
              <a:t>systems</a:t>
            </a:r>
            <a:r>
              <a:rPr lang="tr-TR" i="1" dirty="0" smtClean="0"/>
              <a:t> </a:t>
            </a:r>
            <a:r>
              <a:rPr lang="en-US" i="1" dirty="0" smtClean="0"/>
              <a:t>since </a:t>
            </a:r>
            <a:r>
              <a:rPr lang="en-US" i="1" dirty="0"/>
              <a:t>these solutions require </a:t>
            </a:r>
            <a:r>
              <a:rPr lang="en-US" i="1" dirty="0">
                <a:solidFill>
                  <a:srgbClr val="FF0000"/>
                </a:solidFill>
              </a:rPr>
              <a:t>unique</a:t>
            </a:r>
            <a:r>
              <a:rPr lang="en-US" i="1" dirty="0"/>
              <a:t> addressing for each node in the </a:t>
            </a:r>
            <a:r>
              <a:rPr lang="en-US" i="1" dirty="0" smtClean="0"/>
              <a:t>network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/>
              <a:t>Routing protocols </a:t>
            </a:r>
            <a:r>
              <a:rPr lang="en-US" i="1" dirty="0">
                <a:solidFill>
                  <a:srgbClr val="FF0000"/>
                </a:solidFill>
              </a:rPr>
              <a:t>operate on </a:t>
            </a:r>
            <a:r>
              <a:rPr lang="en-US" i="1" dirty="0"/>
              <a:t>these </a:t>
            </a:r>
            <a:r>
              <a:rPr lang="en-US" i="1" dirty="0" smtClean="0"/>
              <a:t>nodes </a:t>
            </a:r>
            <a:r>
              <a:rPr lang="en-US" b="1" i="1" u="sng" dirty="0">
                <a:solidFill>
                  <a:srgbClr val="7030A0"/>
                </a:solidFill>
              </a:rPr>
              <a:t>instead of </a:t>
            </a:r>
            <a:r>
              <a:rPr lang="en-US" i="1" dirty="0">
                <a:solidFill>
                  <a:srgbClr val="FF0000"/>
                </a:solidFill>
              </a:rPr>
              <a:t>dedicat</a:t>
            </a:r>
            <a:r>
              <a:rPr lang="en-US" i="1" u="sng" dirty="0">
                <a:solidFill>
                  <a:srgbClr val="FF0000"/>
                </a:solidFill>
              </a:rPr>
              <a:t>e</a:t>
            </a:r>
            <a:r>
              <a:rPr lang="en-US" i="1" u="sng" dirty="0"/>
              <a:t>d </a:t>
            </a:r>
            <a:r>
              <a:rPr lang="en-US" i="1" dirty="0"/>
              <a:t>routers such as in the </a:t>
            </a:r>
            <a:r>
              <a:rPr lang="en-US" i="1" dirty="0" smtClean="0"/>
              <a:t>Internet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/>
              <a:t>This may </a:t>
            </a:r>
            <a:r>
              <a:rPr lang="en-US" i="1" dirty="0">
                <a:solidFill>
                  <a:srgbClr val="FF0000"/>
                </a:solidFill>
              </a:rPr>
              <a:t>result in </a:t>
            </a:r>
            <a:r>
              <a:rPr lang="en-US" i="1" dirty="0"/>
              <a:t>unexpected failures </a:t>
            </a:r>
            <a:r>
              <a:rPr lang="en-US" b="1" i="1" u="sng" dirty="0">
                <a:solidFill>
                  <a:srgbClr val="7030A0"/>
                </a:solidFill>
              </a:rPr>
              <a:t>to such an extent that </a:t>
            </a:r>
            <a:r>
              <a:rPr lang="en-US" i="1" dirty="0"/>
              <a:t>the node may be </a:t>
            </a:r>
            <a:r>
              <a:rPr lang="en-US" i="1" dirty="0" smtClean="0"/>
              <a:t>non-operational</a:t>
            </a:r>
            <a:endParaRPr lang="tr-TR" i="1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17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Even</a:t>
            </a:r>
            <a:r>
              <a:rPr lang="en-US" i="1" dirty="0" smtClean="0"/>
              <a:t> </a:t>
            </a:r>
            <a:r>
              <a:rPr lang="en-US" i="1" u="sng" dirty="0" smtClean="0"/>
              <a:t>under</a:t>
            </a:r>
            <a:r>
              <a:rPr lang="en-US" i="1" dirty="0" smtClean="0"/>
              <a:t> very </a:t>
            </a:r>
            <a:r>
              <a:rPr lang="en-US" i="1" dirty="0" smtClean="0">
                <a:solidFill>
                  <a:srgbClr val="FF0000"/>
                </a:solidFill>
              </a:rPr>
              <a:t>harsh</a:t>
            </a:r>
            <a:r>
              <a:rPr lang="en-US" i="1" dirty="0" smtClean="0"/>
              <a:t> conditions with frequent channel errors, the protocol should provide efficient delivery</a:t>
            </a:r>
          </a:p>
          <a:p>
            <a:endParaRPr lang="en-US" i="1" dirty="0" smtClean="0"/>
          </a:p>
          <a:p>
            <a:r>
              <a:rPr lang="en-US" i="1" dirty="0" smtClean="0"/>
              <a:t>This </a:t>
            </a:r>
            <a:r>
              <a:rPr lang="en-US" i="1" u="sng" dirty="0" smtClean="0">
                <a:solidFill>
                  <a:srgbClr val="7030A0"/>
                </a:solidFill>
              </a:rPr>
              <a:t>is</a:t>
            </a:r>
            <a:r>
              <a:rPr lang="en-US" i="1" dirty="0" smtClean="0"/>
              <a:t> usually not </a:t>
            </a:r>
            <a:r>
              <a:rPr lang="en-US" i="1" u="sng" dirty="0" smtClean="0">
                <a:solidFill>
                  <a:srgbClr val="7030A0"/>
                </a:solidFill>
              </a:rPr>
              <a:t>the case for </a:t>
            </a:r>
            <a:r>
              <a:rPr lang="en-US" i="1" dirty="0" smtClean="0"/>
              <a:t>data mining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/>
              <a:t>These changes </a:t>
            </a:r>
            <a:r>
              <a:rPr lang="en-US" i="1" dirty="0">
                <a:solidFill>
                  <a:srgbClr val="7030A0"/>
                </a:solidFill>
              </a:rPr>
              <a:t>between</a:t>
            </a:r>
            <a:r>
              <a:rPr lang="en-US" i="1" dirty="0"/>
              <a:t> active and sleep </a:t>
            </a:r>
            <a:r>
              <a:rPr lang="en-US" i="1" dirty="0">
                <a:solidFill>
                  <a:srgbClr val="FF0000"/>
                </a:solidFill>
              </a:rPr>
              <a:t>states</a:t>
            </a:r>
            <a:r>
              <a:rPr lang="en-US" i="1" dirty="0"/>
              <a:t> of nodes dynamically </a:t>
            </a:r>
            <a:r>
              <a:rPr lang="en-US" i="1" dirty="0">
                <a:solidFill>
                  <a:srgbClr val="FF0000"/>
                </a:solidFill>
              </a:rPr>
              <a:t>affect</a:t>
            </a:r>
            <a:r>
              <a:rPr lang="en-US" i="1" dirty="0"/>
              <a:t> the neighborhood topology of a node</a:t>
            </a:r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3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00B050"/>
                </a:solidFill>
              </a:rPr>
              <a:t>Dynamic changes due to </a:t>
            </a:r>
            <a:r>
              <a:rPr lang="en-US" i="1" dirty="0"/>
              <a:t>sink mobility or target mobility can affect the communication </a:t>
            </a:r>
            <a:r>
              <a:rPr lang="en-US" i="1" dirty="0" smtClean="0"/>
              <a:t>structure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/>
              <a:t>It </a:t>
            </a:r>
            <a:r>
              <a:rPr lang="en-US" i="1" dirty="0">
                <a:solidFill>
                  <a:srgbClr val="7030A0"/>
                </a:solidFill>
              </a:rPr>
              <a:t>is </a:t>
            </a:r>
            <a:r>
              <a:rPr lang="en-US" i="1" dirty="0"/>
              <a:t>usually </a:t>
            </a:r>
            <a:r>
              <a:rPr lang="en-US" i="1" dirty="0">
                <a:solidFill>
                  <a:srgbClr val="7030A0"/>
                </a:solidFill>
              </a:rPr>
              <a:t>assumed</a:t>
            </a:r>
            <a:r>
              <a:rPr lang="en-US" i="1" dirty="0"/>
              <a:t> that the </a:t>
            </a:r>
            <a:r>
              <a:rPr lang="tr-TR" i="1" dirty="0" smtClean="0"/>
              <a:t>network</a:t>
            </a:r>
            <a:r>
              <a:rPr lang="en-US" i="1" dirty="0" smtClean="0"/>
              <a:t> </a:t>
            </a:r>
            <a:r>
              <a:rPr lang="en-US" i="1" dirty="0"/>
              <a:t>topology is </a:t>
            </a:r>
            <a:r>
              <a:rPr lang="en-US" i="1" dirty="0" smtClean="0"/>
              <a:t>static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>
                <a:solidFill>
                  <a:srgbClr val="7030A0"/>
                </a:solidFill>
              </a:rPr>
              <a:t>Whenever</a:t>
            </a:r>
            <a:r>
              <a:rPr lang="en-US" i="1" dirty="0"/>
              <a:t> an </a:t>
            </a:r>
            <a:r>
              <a:rPr lang="en-US" i="1" dirty="0">
                <a:solidFill>
                  <a:srgbClr val="FF0000"/>
                </a:solidFill>
              </a:rPr>
              <a:t>event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occurs</a:t>
            </a:r>
            <a:r>
              <a:rPr lang="en-US" i="1" dirty="0"/>
              <a:t>, routes should </a:t>
            </a:r>
            <a:r>
              <a:rPr lang="en-US" i="1" dirty="0">
                <a:solidFill>
                  <a:srgbClr val="00B050"/>
                </a:solidFill>
              </a:rPr>
              <a:t>be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generat</a:t>
            </a:r>
            <a:r>
              <a:rPr lang="en-US" i="1" u="sng" dirty="0">
                <a:solidFill>
                  <a:srgbClr val="FF0000"/>
                </a:solidFill>
              </a:rPr>
              <a:t>ed</a:t>
            </a:r>
            <a:r>
              <a:rPr lang="en-US" i="1" dirty="0"/>
              <a:t> to deliver the event information </a:t>
            </a:r>
            <a:r>
              <a:rPr lang="en-US" i="1" u="sng" dirty="0"/>
              <a:t>in a timely </a:t>
            </a:r>
            <a:r>
              <a:rPr lang="en-US" i="1" u="sng" dirty="0" smtClean="0"/>
              <a:t>manner</a:t>
            </a:r>
            <a:endParaRPr lang="tr-TR" i="1" u="sng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052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can </a:t>
            </a:r>
            <a:r>
              <a:rPr lang="en-US" dirty="0" smtClean="0">
                <a:solidFill>
                  <a:srgbClr val="00B050"/>
                </a:solidFill>
              </a:rPr>
              <a:t>be seen that</a:t>
            </a:r>
            <a:r>
              <a:rPr lang="en-US" dirty="0" smtClean="0"/>
              <a:t> the routing techniques </a:t>
            </a:r>
            <a:r>
              <a:rPr lang="en-US" u="sng" dirty="0" smtClean="0">
                <a:solidFill>
                  <a:srgbClr val="FF0000"/>
                </a:solidFill>
              </a:rPr>
              <a:t>are</a:t>
            </a:r>
            <a:r>
              <a:rPr lang="en-US" dirty="0" smtClean="0"/>
              <a:t> directly </a:t>
            </a:r>
            <a:r>
              <a:rPr lang="en-US" u="sng" dirty="0" smtClean="0">
                <a:solidFill>
                  <a:srgbClr val="FF0000"/>
                </a:solidFill>
              </a:rPr>
              <a:t>related to </a:t>
            </a:r>
            <a:r>
              <a:rPr lang="en-US" dirty="0" smtClean="0"/>
              <a:t>the application</a:t>
            </a:r>
            <a:endParaRPr lang="tr-TR" dirty="0" smtClean="0"/>
          </a:p>
          <a:p>
            <a:pPr algn="just"/>
            <a:endParaRPr lang="tr-TR" dirty="0"/>
          </a:p>
          <a:p>
            <a:pPr algn="just"/>
            <a:r>
              <a:rPr lang="en-US" b="1" i="1" u="sng" dirty="0">
                <a:solidFill>
                  <a:srgbClr val="7030A0"/>
                </a:solidFill>
              </a:rPr>
              <a:t>As </a:t>
            </a:r>
            <a:r>
              <a:rPr lang="en-US" b="1" i="1" u="sng" dirty="0" smtClean="0">
                <a:solidFill>
                  <a:srgbClr val="7030A0"/>
                </a:solidFill>
              </a:rPr>
              <a:t>explained</a:t>
            </a:r>
            <a:r>
              <a:rPr lang="tr-TR" b="1" i="1" u="sng" dirty="0" smtClean="0">
                <a:solidFill>
                  <a:srgbClr val="7030A0"/>
                </a:solidFill>
              </a:rPr>
              <a:t> </a:t>
            </a:r>
            <a:r>
              <a:rPr lang="en-US" i="1" dirty="0" smtClean="0"/>
              <a:t>in </a:t>
            </a:r>
            <a:r>
              <a:rPr lang="en-US" i="1" dirty="0"/>
              <a:t>Section 7.1, one of the major differences between WSNs and ad hoc networks </a:t>
            </a:r>
            <a:r>
              <a:rPr lang="en-US" i="1" dirty="0">
                <a:solidFill>
                  <a:srgbClr val="00B050"/>
                </a:solidFill>
              </a:rPr>
              <a:t>is</a:t>
            </a:r>
            <a:r>
              <a:rPr lang="en-US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that</a:t>
            </a:r>
            <a:r>
              <a:rPr lang="en-US" i="1" dirty="0"/>
              <a:t>, because of </a:t>
            </a:r>
            <a:r>
              <a:rPr lang="en-US" b="1" i="1" u="sng" dirty="0">
                <a:solidFill>
                  <a:srgbClr val="7030A0"/>
                </a:solidFill>
              </a:rPr>
              <a:t>the large number of </a:t>
            </a:r>
            <a:r>
              <a:rPr lang="en-US" i="1" dirty="0"/>
              <a:t>sensor nodes, it </a:t>
            </a:r>
            <a:r>
              <a:rPr lang="en-US" b="1" i="1" u="sng" dirty="0">
                <a:solidFill>
                  <a:srgbClr val="7030A0"/>
                </a:solidFill>
              </a:rPr>
              <a:t>is </a:t>
            </a:r>
            <a:r>
              <a:rPr lang="en-US" b="1" i="1" u="sng" dirty="0" err="1" smtClean="0">
                <a:solidFill>
                  <a:srgbClr val="7030A0"/>
                </a:solidFill>
              </a:rPr>
              <a:t>har</a:t>
            </a:r>
            <a:r>
              <a:rPr lang="en-US" b="1" i="1" u="sng" dirty="0" smtClean="0">
                <a:solidFill>
                  <a:srgbClr val="7030A0"/>
                </a:solidFill>
              </a:rPr>
              <a:t> </a:t>
            </a:r>
            <a:r>
              <a:rPr lang="en-US" b="1" i="1" u="sng" dirty="0">
                <a:solidFill>
                  <a:srgbClr val="7030A0"/>
                </a:solidFill>
              </a:rPr>
              <a:t>to </a:t>
            </a:r>
            <a:r>
              <a:rPr lang="en-US" i="1" dirty="0">
                <a:solidFill>
                  <a:srgbClr val="FF0000"/>
                </a:solidFill>
              </a:rPr>
              <a:t>assign</a:t>
            </a:r>
            <a:r>
              <a:rPr lang="en-US" i="1" dirty="0"/>
              <a:t> specific IDs to each of the </a:t>
            </a:r>
            <a:r>
              <a:rPr lang="en-US" i="1" dirty="0" smtClean="0"/>
              <a:t>nodes</a:t>
            </a:r>
            <a:endParaRPr lang="tr-TR" i="1" dirty="0" smtClean="0"/>
          </a:p>
          <a:p>
            <a:pPr algn="just"/>
            <a:endParaRPr lang="tr-TR" i="1" dirty="0"/>
          </a:p>
          <a:p>
            <a:pPr algn="just"/>
            <a:r>
              <a:rPr lang="en-US" i="1" dirty="0"/>
              <a:t>To </a:t>
            </a:r>
            <a:r>
              <a:rPr lang="en-US" i="1" dirty="0">
                <a:solidFill>
                  <a:srgbClr val="FF0000"/>
                </a:solidFill>
              </a:rPr>
              <a:t>overcome</a:t>
            </a:r>
            <a:r>
              <a:rPr lang="en-US" i="1" dirty="0"/>
              <a:t> this, </a:t>
            </a:r>
            <a:r>
              <a:rPr lang="en-US" i="1" dirty="0">
                <a:solidFill>
                  <a:srgbClr val="00B050"/>
                </a:solidFill>
              </a:rPr>
              <a:t>data-centric</a:t>
            </a:r>
            <a:r>
              <a:rPr lang="en-US" i="1" dirty="0"/>
              <a:t> </a:t>
            </a:r>
            <a:r>
              <a:rPr lang="en-US" i="1" dirty="0" smtClean="0"/>
              <a:t>protocols </a:t>
            </a:r>
            <a:r>
              <a:rPr lang="en-US" i="1" dirty="0"/>
              <a:t>have </a:t>
            </a:r>
            <a:r>
              <a:rPr lang="en-US" i="1" dirty="0">
                <a:solidFill>
                  <a:srgbClr val="00B050"/>
                </a:solidFill>
              </a:rPr>
              <a:t>been</a:t>
            </a:r>
            <a:r>
              <a:rPr lang="en-US" i="1" dirty="0"/>
              <a:t> </a:t>
            </a:r>
            <a:r>
              <a:rPr lang="en-US" i="1" dirty="0" smtClean="0"/>
              <a:t>propos</a:t>
            </a:r>
            <a:r>
              <a:rPr lang="en-US" i="1" u="sng" dirty="0" smtClean="0"/>
              <a:t>ed</a:t>
            </a:r>
            <a:endParaRPr lang="tr-TR" i="1" u="sng" dirty="0" smtClean="0"/>
          </a:p>
          <a:p>
            <a:pPr algn="just"/>
            <a:endParaRPr lang="tr-TR" i="1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44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7030A0"/>
                </a:solidFill>
              </a:rPr>
              <a:t>To provide insight into </a:t>
            </a:r>
            <a:r>
              <a:rPr lang="en-US" i="1" dirty="0"/>
              <a:t>these solutions, we </a:t>
            </a:r>
            <a:r>
              <a:rPr lang="en-US" i="1" dirty="0">
                <a:solidFill>
                  <a:srgbClr val="FF0000"/>
                </a:solidFill>
              </a:rPr>
              <a:t>discuss</a:t>
            </a:r>
            <a:r>
              <a:rPr lang="en-US" i="1" dirty="0"/>
              <a:t> some of the data-centric </a:t>
            </a:r>
            <a:r>
              <a:rPr lang="en-US" i="1" dirty="0" smtClean="0"/>
              <a:t>mechanisms</a:t>
            </a:r>
            <a:endParaRPr lang="tr-TR" i="1" dirty="0" smtClean="0"/>
          </a:p>
          <a:p>
            <a:endParaRPr lang="tr-TR" i="1" dirty="0" smtClean="0"/>
          </a:p>
          <a:p>
            <a:endParaRPr lang="tr-TR" i="1" dirty="0"/>
          </a:p>
          <a:p>
            <a:r>
              <a:rPr lang="en-US" i="1" dirty="0">
                <a:solidFill>
                  <a:srgbClr val="7030A0"/>
                </a:solidFill>
              </a:rPr>
              <a:t>However</a:t>
            </a:r>
            <a:r>
              <a:rPr lang="en-US" i="1" dirty="0"/>
              <a:t>, </a:t>
            </a:r>
            <a:r>
              <a:rPr lang="tr-TR" i="1" dirty="0" smtClean="0"/>
              <a:t>it</a:t>
            </a:r>
            <a:r>
              <a:rPr lang="en-US" i="1" dirty="0" smtClean="0"/>
              <a:t> </a:t>
            </a:r>
            <a:r>
              <a:rPr lang="en-US" i="1" dirty="0"/>
              <a:t>has several </a:t>
            </a:r>
            <a:r>
              <a:rPr lang="en-US" i="1" dirty="0">
                <a:solidFill>
                  <a:srgbClr val="FF0000"/>
                </a:solidFill>
              </a:rPr>
              <a:t>deficiencies</a:t>
            </a:r>
            <a:r>
              <a:rPr lang="en-US" i="1" dirty="0"/>
              <a:t> </a:t>
            </a:r>
            <a:r>
              <a:rPr lang="en-US" b="1" i="1" u="sng" dirty="0">
                <a:solidFill>
                  <a:srgbClr val="7030A0"/>
                </a:solidFill>
              </a:rPr>
              <a:t>as described </a:t>
            </a:r>
            <a:r>
              <a:rPr lang="en-US" b="1" i="1" u="sng" dirty="0" smtClean="0">
                <a:solidFill>
                  <a:srgbClr val="7030A0"/>
                </a:solidFill>
              </a:rPr>
              <a:t>below</a:t>
            </a:r>
            <a:endParaRPr lang="tr-TR" b="1" i="1" u="sng" dirty="0" smtClean="0">
              <a:solidFill>
                <a:srgbClr val="7030A0"/>
              </a:solidFill>
            </a:endParaRPr>
          </a:p>
          <a:p>
            <a:endParaRPr lang="tr-TR" i="1" dirty="0"/>
          </a:p>
          <a:p>
            <a:r>
              <a:rPr lang="en-US" i="1" dirty="0" smtClean="0"/>
              <a:t>The </a:t>
            </a:r>
            <a:r>
              <a:rPr lang="en-US" i="1" dirty="0"/>
              <a:t>flooding mechanism does not </a:t>
            </a:r>
            <a:r>
              <a:rPr lang="en-US" i="1" u="sng" dirty="0">
                <a:solidFill>
                  <a:srgbClr val="FF0000"/>
                </a:solidFill>
              </a:rPr>
              <a:t>restrict</a:t>
            </a:r>
            <a:r>
              <a:rPr lang="en-US" i="1" dirty="0"/>
              <a:t> multiple nodes </a:t>
            </a:r>
            <a:r>
              <a:rPr lang="en-US" i="1" u="sng" dirty="0">
                <a:solidFill>
                  <a:srgbClr val="FF0000"/>
                </a:solidFill>
              </a:rPr>
              <a:t>from</a:t>
            </a:r>
            <a:r>
              <a:rPr lang="en-US" i="1" dirty="0"/>
              <a:t> broadcast</a:t>
            </a:r>
            <a:r>
              <a:rPr lang="en-US" i="1" u="sng" dirty="0">
                <a:solidFill>
                  <a:srgbClr val="FF0000"/>
                </a:solidFill>
              </a:rPr>
              <a:t>ing </a:t>
            </a:r>
            <a:r>
              <a:rPr lang="en-US" i="1" dirty="0"/>
              <a:t>the same packet to the same destination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893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information </a:t>
            </a:r>
            <a:r>
              <a:rPr lang="en-US" i="1" dirty="0">
                <a:solidFill>
                  <a:srgbClr val="00B050"/>
                </a:solidFill>
              </a:rPr>
              <a:t>sent</a:t>
            </a:r>
            <a:r>
              <a:rPr lang="en-US" i="1" dirty="0"/>
              <a:t> by the </a:t>
            </a:r>
            <a:r>
              <a:rPr lang="en-US" i="1" dirty="0" smtClean="0"/>
              <a:t>nodes </a:t>
            </a:r>
            <a:r>
              <a:rPr lang="en-US" i="1" u="sng" dirty="0">
                <a:solidFill>
                  <a:srgbClr val="FF0000"/>
                </a:solidFill>
              </a:rPr>
              <a:t>is</a:t>
            </a:r>
            <a:r>
              <a:rPr lang="en-US" i="1" dirty="0"/>
              <a:t> </a:t>
            </a:r>
            <a:r>
              <a:rPr lang="en-US" i="1" dirty="0">
                <a:solidFill>
                  <a:srgbClr val="7030A0"/>
                </a:solidFill>
              </a:rPr>
              <a:t>closely</a:t>
            </a:r>
            <a:r>
              <a:rPr lang="en-US" i="1" dirty="0"/>
              <a:t> </a:t>
            </a:r>
            <a:r>
              <a:rPr lang="en-US" i="1" u="sng" dirty="0">
                <a:solidFill>
                  <a:srgbClr val="FF0000"/>
                </a:solidFill>
              </a:rPr>
              <a:t>related to </a:t>
            </a:r>
            <a:r>
              <a:rPr lang="en-US" i="1" dirty="0"/>
              <a:t>their sensing </a:t>
            </a:r>
            <a:r>
              <a:rPr lang="en-US" i="1" dirty="0" smtClean="0"/>
              <a:t>regions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>
                <a:solidFill>
                  <a:srgbClr val="00B050"/>
                </a:solidFill>
              </a:rPr>
              <a:t>Since</a:t>
            </a:r>
            <a:r>
              <a:rPr lang="en-US" i="1" dirty="0"/>
              <a:t> multiple copies of a packet are prevented, the energy consumption of </a:t>
            </a:r>
            <a:r>
              <a:rPr lang="tr-TR" i="1" dirty="0" smtClean="0"/>
              <a:t>A </a:t>
            </a:r>
            <a:r>
              <a:rPr lang="tr-TR" i="1" dirty="0" err="1" smtClean="0"/>
              <a:t>protocol</a:t>
            </a:r>
            <a:r>
              <a:rPr lang="en-US" i="1" dirty="0" smtClean="0"/>
              <a:t> </a:t>
            </a:r>
            <a:r>
              <a:rPr lang="en-US" i="1" dirty="0"/>
              <a:t>is lower than </a:t>
            </a:r>
            <a:r>
              <a:rPr lang="en-US" b="1" i="1" u="sng" dirty="0">
                <a:solidFill>
                  <a:srgbClr val="00B050"/>
                </a:solidFill>
              </a:rPr>
              <a:t>that of </a:t>
            </a:r>
            <a:r>
              <a:rPr lang="en-US" i="1" dirty="0" smtClean="0"/>
              <a:t>flooding</a:t>
            </a:r>
            <a:endParaRPr lang="tr-TR" i="1" dirty="0" smtClean="0"/>
          </a:p>
          <a:p>
            <a:endParaRPr lang="tr-TR" i="1" dirty="0" smtClean="0"/>
          </a:p>
          <a:p>
            <a:r>
              <a:rPr lang="en-US" i="1" dirty="0">
                <a:solidFill>
                  <a:srgbClr val="7030A0"/>
                </a:solidFill>
              </a:rPr>
              <a:t>Consequently</a:t>
            </a:r>
            <a:r>
              <a:rPr lang="en-US" i="1" dirty="0"/>
              <a:t>, the observ</a:t>
            </a:r>
            <a:r>
              <a:rPr lang="en-US" b="1" i="1" u="sng" dirty="0">
                <a:solidFill>
                  <a:srgbClr val="FF0000"/>
                </a:solidFill>
              </a:rPr>
              <a:t>ed</a:t>
            </a:r>
            <a:r>
              <a:rPr lang="en-US" i="1" dirty="0"/>
              <a:t> information </a:t>
            </a:r>
            <a:r>
              <a:rPr lang="en-US" i="1" dirty="0">
                <a:solidFill>
                  <a:srgbClr val="00B050"/>
                </a:solidFill>
              </a:rPr>
              <a:t>is </a:t>
            </a:r>
            <a:r>
              <a:rPr lang="en-US" i="1" dirty="0"/>
              <a:t>only </a:t>
            </a:r>
            <a:r>
              <a:rPr lang="en-US" i="1" dirty="0">
                <a:solidFill>
                  <a:srgbClr val="00B050"/>
                </a:solidFill>
              </a:rPr>
              <a:t>sent to </a:t>
            </a:r>
            <a:r>
              <a:rPr lang="en-US" i="1" dirty="0"/>
              <a:t>interest</a:t>
            </a:r>
            <a:r>
              <a:rPr lang="en-US" i="1" dirty="0">
                <a:solidFill>
                  <a:srgbClr val="FF0000"/>
                </a:solidFill>
              </a:rPr>
              <a:t>ed </a:t>
            </a:r>
            <a:r>
              <a:rPr lang="en-US" i="1" dirty="0" smtClean="0"/>
              <a:t>nodes </a:t>
            </a:r>
            <a:r>
              <a:rPr lang="en-US" i="1" dirty="0"/>
              <a:t>as a result of this </a:t>
            </a:r>
            <a:r>
              <a:rPr lang="en-US" i="1" dirty="0">
                <a:solidFill>
                  <a:srgbClr val="FF0000"/>
                </a:solidFill>
              </a:rPr>
              <a:t>negotiation</a:t>
            </a:r>
            <a:endParaRPr lang="tr-TR" i="1" dirty="0">
              <a:solidFill>
                <a:srgbClr val="FF000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28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920</Words>
  <Application>Microsoft Office PowerPoint</Application>
  <PresentationFormat>Geniş ekran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Lesson 4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Gng23</dc:creator>
  <cp:lastModifiedBy>Gng23</cp:lastModifiedBy>
  <cp:revision>29</cp:revision>
  <dcterms:created xsi:type="dcterms:W3CDTF">2019-07-25T12:13:31Z</dcterms:created>
  <dcterms:modified xsi:type="dcterms:W3CDTF">2019-08-08T08:05:43Z</dcterms:modified>
</cp:coreProperties>
</file>