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5D10581-0921-4184-A7C6-1F7FA746AA57}" type="datetimeFigureOut">
              <a:rPr lang="tr-TR" smtClean="0"/>
              <a:t>4.07.2019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1526890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5D10581-0921-4184-A7C6-1F7FA746AA57}" type="datetimeFigureOut">
              <a:rPr lang="tr-TR" smtClean="0"/>
              <a:t>4.07.2019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257255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5D10581-0921-4184-A7C6-1F7FA746AA57}" type="datetimeFigureOut">
              <a:rPr lang="tr-TR" smtClean="0"/>
              <a:t>4.07.2019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318119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5D10581-0921-4184-A7C6-1F7FA746AA57}" type="datetimeFigureOut">
              <a:rPr lang="tr-TR" smtClean="0"/>
              <a:t>4.07.2019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40047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5D10581-0921-4184-A7C6-1F7FA746AA57}" type="datetimeFigureOut">
              <a:rPr lang="tr-TR" smtClean="0"/>
              <a:t>4.07.2019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119865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5D10581-0921-4184-A7C6-1F7FA746AA57}" type="datetimeFigureOut">
              <a:rPr lang="tr-TR" smtClean="0"/>
              <a:t>4.07.2019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49552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5D10581-0921-4184-A7C6-1F7FA746AA57}" type="datetimeFigureOut">
              <a:rPr lang="tr-TR" smtClean="0"/>
              <a:t>4.07.2019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226387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5D10581-0921-4184-A7C6-1F7FA746AA57}" type="datetimeFigureOut">
              <a:rPr lang="tr-TR" smtClean="0"/>
              <a:t>4.07.2019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219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5D10581-0921-4184-A7C6-1F7FA746AA57}" type="datetimeFigureOut">
              <a:rPr lang="tr-TR" smtClean="0"/>
              <a:t>4.07.2019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255354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5D10581-0921-4184-A7C6-1F7FA746AA57}" type="datetimeFigureOut">
              <a:rPr lang="tr-TR" smtClean="0"/>
              <a:t>4.07.2019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33848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5D10581-0921-4184-A7C6-1F7FA746AA57}" type="datetimeFigureOut">
              <a:rPr lang="tr-TR" smtClean="0"/>
              <a:t>4.07.2019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3B271D9-E65E-4142-A607-FFCFB55098DB}" type="slidenum">
              <a:rPr lang="tr-TR" smtClean="0"/>
              <a:t>‹#›</a:t>
            </a:fld>
            <a:endParaRPr lang="tr-TR"/>
          </a:p>
        </p:txBody>
      </p:sp>
    </p:spTree>
    <p:extLst>
      <p:ext uri="{BB962C8B-B14F-4D97-AF65-F5344CB8AC3E}">
        <p14:creationId xmlns:p14="http://schemas.microsoft.com/office/powerpoint/2010/main" val="422975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10581-0921-4184-A7C6-1F7FA746AA57}" type="datetimeFigureOut">
              <a:rPr lang="tr-TR" smtClean="0"/>
              <a:t>4.07.2019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271D9-E65E-4142-A607-FFCFB55098DB}" type="slidenum">
              <a:rPr lang="tr-TR" smtClean="0"/>
              <a:t>‹#›</a:t>
            </a:fld>
            <a:endParaRPr lang="tr-TR"/>
          </a:p>
        </p:txBody>
      </p:sp>
    </p:spTree>
    <p:extLst>
      <p:ext uri="{BB962C8B-B14F-4D97-AF65-F5344CB8AC3E}">
        <p14:creationId xmlns:p14="http://schemas.microsoft.com/office/powerpoint/2010/main" val="232984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Computer</a:t>
            </a:r>
            <a:r>
              <a:rPr lang="tr-TR" dirty="0" smtClean="0"/>
              <a:t> </a:t>
            </a:r>
            <a:r>
              <a:rPr lang="tr-TR" dirty="0" err="1" smtClean="0"/>
              <a:t>Organization</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365539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r>
              <a:rPr lang="en-US" dirty="0" smtClean="0"/>
              <a:t>As </a:t>
            </a:r>
            <a:r>
              <a:rPr lang="en-US" dirty="0"/>
              <a:t>DRAMs </a:t>
            </a:r>
            <a:r>
              <a:rPr lang="en-US" dirty="0">
                <a:solidFill>
                  <a:srgbClr val="FF0000"/>
                </a:solidFill>
              </a:rPr>
              <a:t>grew</a:t>
            </a:r>
            <a:r>
              <a:rPr lang="en-US" dirty="0"/>
              <a:t>, </a:t>
            </a:r>
            <a:r>
              <a:rPr lang="en-US" dirty="0">
                <a:solidFill>
                  <a:srgbClr val="FF0000"/>
                </a:solidFill>
              </a:rPr>
              <a:t>additional</a:t>
            </a:r>
            <a:r>
              <a:rPr lang="en-US" dirty="0"/>
              <a:t> structure and several </a:t>
            </a:r>
            <a:r>
              <a:rPr lang="en-US" dirty="0">
                <a:solidFill>
                  <a:srgbClr val="FF0000"/>
                </a:solidFill>
              </a:rPr>
              <a:t>opportunities</a:t>
            </a:r>
            <a:r>
              <a:rPr lang="en-US" dirty="0"/>
              <a:t> for increas</a:t>
            </a:r>
            <a:r>
              <a:rPr lang="en-US" dirty="0">
                <a:solidFill>
                  <a:srgbClr val="00B0F0"/>
                </a:solidFill>
              </a:rPr>
              <a:t>ing</a:t>
            </a:r>
            <a:r>
              <a:rPr lang="en-US" dirty="0"/>
              <a:t> bandwidth were added. </a:t>
            </a:r>
            <a:endParaRPr lang="tr-TR" dirty="0" smtClean="0"/>
          </a:p>
          <a:p>
            <a:endParaRPr lang="tr-TR" dirty="0"/>
          </a:p>
          <a:p>
            <a:endParaRPr lang="tr-TR" dirty="0"/>
          </a:p>
          <a:p>
            <a:r>
              <a:rPr lang="en-US" dirty="0"/>
              <a:t>First, DRAMs added </a:t>
            </a:r>
            <a:r>
              <a:rPr lang="en-US" dirty="0" smtClean="0">
                <a:solidFill>
                  <a:srgbClr val="FF0000"/>
                </a:solidFill>
              </a:rPr>
              <a:t>timing signals </a:t>
            </a:r>
            <a:r>
              <a:rPr lang="en-US" dirty="0"/>
              <a:t>that allow </a:t>
            </a:r>
            <a:r>
              <a:rPr lang="en-US" dirty="0">
                <a:solidFill>
                  <a:srgbClr val="FF0000"/>
                </a:solidFill>
              </a:rPr>
              <a:t>repeated</a:t>
            </a:r>
            <a:r>
              <a:rPr lang="en-US" dirty="0"/>
              <a:t> accesses to the row buffer </a:t>
            </a:r>
            <a:r>
              <a:rPr lang="en-US" dirty="0">
                <a:solidFill>
                  <a:srgbClr val="FF0000"/>
                </a:solidFill>
              </a:rPr>
              <a:t>without</a:t>
            </a:r>
            <a:r>
              <a:rPr lang="en-US" dirty="0"/>
              <a:t> another row access time. </a:t>
            </a:r>
            <a:endParaRPr lang="tr-TR" dirty="0"/>
          </a:p>
          <a:p>
            <a:endParaRPr lang="tr-TR" dirty="0"/>
          </a:p>
        </p:txBody>
      </p:sp>
    </p:spTree>
    <p:extLst>
      <p:ext uri="{BB962C8B-B14F-4D97-AF65-F5344CB8AC3E}">
        <p14:creationId xmlns:p14="http://schemas.microsoft.com/office/powerpoint/2010/main" val="319230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r>
              <a:rPr lang="en-US" dirty="0" smtClean="0"/>
              <a:t>Such </a:t>
            </a:r>
            <a:r>
              <a:rPr lang="en-US" dirty="0"/>
              <a:t>a buffer comes </a:t>
            </a:r>
            <a:r>
              <a:rPr lang="en-US" dirty="0">
                <a:solidFill>
                  <a:srgbClr val="FF0000"/>
                </a:solidFill>
              </a:rPr>
              <a:t>naturally</a:t>
            </a:r>
            <a:r>
              <a:rPr lang="en-US" dirty="0"/>
              <a:t>, as each array will buffer 1024 to 4096 bits for each </a:t>
            </a:r>
            <a:r>
              <a:rPr lang="en-US" dirty="0" smtClean="0"/>
              <a:t>access </a:t>
            </a:r>
            <a:endParaRPr lang="tr-TR" dirty="0" smtClean="0"/>
          </a:p>
          <a:p>
            <a:endParaRPr lang="tr-TR" dirty="0" smtClean="0"/>
          </a:p>
          <a:p>
            <a:endParaRPr lang="tr-TR" dirty="0" smtClean="0"/>
          </a:p>
          <a:p>
            <a:r>
              <a:rPr lang="en-US" dirty="0" smtClean="0">
                <a:solidFill>
                  <a:srgbClr val="FF0000"/>
                </a:solidFill>
              </a:rPr>
              <a:t>Initially</a:t>
            </a:r>
            <a:r>
              <a:rPr lang="en-US" dirty="0"/>
              <a:t>, </a:t>
            </a:r>
            <a:r>
              <a:rPr lang="en-US" dirty="0">
                <a:solidFill>
                  <a:srgbClr val="FF0000"/>
                </a:solidFill>
              </a:rPr>
              <a:t>separate</a:t>
            </a:r>
            <a:r>
              <a:rPr lang="en-US" dirty="0"/>
              <a:t> column addresses </a:t>
            </a:r>
            <a:r>
              <a:rPr lang="en-US" dirty="0">
                <a:solidFill>
                  <a:srgbClr val="92D050"/>
                </a:solidFill>
              </a:rPr>
              <a:t>had to</a:t>
            </a:r>
            <a:r>
              <a:rPr lang="en-US" dirty="0"/>
              <a:t> </a:t>
            </a:r>
            <a:r>
              <a:rPr lang="en-US" u="sng" dirty="0"/>
              <a:t>be sent </a:t>
            </a:r>
            <a:r>
              <a:rPr lang="en-US" dirty="0"/>
              <a:t>for each transfer </a:t>
            </a:r>
            <a:r>
              <a:rPr lang="en-US" dirty="0">
                <a:solidFill>
                  <a:srgbClr val="7030A0"/>
                </a:solidFill>
              </a:rPr>
              <a:t>with a delay </a:t>
            </a:r>
            <a:r>
              <a:rPr lang="en-US" dirty="0"/>
              <a:t>after each new set of column </a:t>
            </a:r>
            <a:r>
              <a:rPr lang="en-US" dirty="0" smtClean="0"/>
              <a:t>addresses</a:t>
            </a:r>
            <a:endParaRPr lang="tr-TR" dirty="0" smtClean="0"/>
          </a:p>
          <a:p>
            <a:endParaRPr lang="tr-TR" dirty="0"/>
          </a:p>
          <a:p>
            <a:endParaRPr lang="tr-TR" dirty="0"/>
          </a:p>
        </p:txBody>
      </p:sp>
    </p:spTree>
    <p:extLst>
      <p:ext uri="{BB962C8B-B14F-4D97-AF65-F5344CB8AC3E}">
        <p14:creationId xmlns:p14="http://schemas.microsoft.com/office/powerpoint/2010/main" val="146842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a:solidFill>
                  <a:srgbClr val="7030A0"/>
                </a:solidFill>
              </a:rPr>
              <a:t>Originally</a:t>
            </a:r>
            <a:r>
              <a:rPr lang="en-US" dirty="0"/>
              <a:t>, DRAMs had an asynchronous interface to the memory controller, so every transfer </a:t>
            </a:r>
            <a:r>
              <a:rPr lang="en-US" dirty="0">
                <a:solidFill>
                  <a:srgbClr val="FF0000"/>
                </a:solidFill>
              </a:rPr>
              <a:t>involve</a:t>
            </a:r>
            <a:r>
              <a:rPr lang="en-US" dirty="0"/>
              <a:t>d </a:t>
            </a:r>
            <a:r>
              <a:rPr lang="en-US" dirty="0">
                <a:solidFill>
                  <a:srgbClr val="FF0000"/>
                </a:solidFill>
              </a:rPr>
              <a:t>overhead</a:t>
            </a:r>
            <a:r>
              <a:rPr lang="en-US" dirty="0"/>
              <a:t> to synchronize with the controller. </a:t>
            </a:r>
            <a:endParaRPr lang="tr-TR" dirty="0"/>
          </a:p>
          <a:p>
            <a:endParaRPr lang="tr-TR" dirty="0" smtClean="0"/>
          </a:p>
          <a:p>
            <a:endParaRPr lang="tr-TR" dirty="0"/>
          </a:p>
          <a:p>
            <a:r>
              <a:rPr lang="en-US" dirty="0"/>
              <a:t>The second </a:t>
            </a:r>
            <a:r>
              <a:rPr lang="en-US" dirty="0">
                <a:solidFill>
                  <a:srgbClr val="FF0000"/>
                </a:solidFill>
              </a:rPr>
              <a:t>major</a:t>
            </a:r>
            <a:r>
              <a:rPr lang="en-US" dirty="0"/>
              <a:t> </a:t>
            </a:r>
            <a:r>
              <a:rPr lang="en-US" dirty="0">
                <a:solidFill>
                  <a:srgbClr val="FF0000"/>
                </a:solidFill>
              </a:rPr>
              <a:t>change</a:t>
            </a:r>
            <a:r>
              <a:rPr lang="en-US" dirty="0"/>
              <a:t> </a:t>
            </a:r>
            <a:r>
              <a:rPr lang="en-US" dirty="0">
                <a:solidFill>
                  <a:srgbClr val="0070C0"/>
                </a:solidFill>
              </a:rPr>
              <a:t>was</a:t>
            </a:r>
            <a:r>
              <a:rPr lang="en-US" dirty="0"/>
              <a:t> </a:t>
            </a:r>
            <a:r>
              <a:rPr lang="en-US" dirty="0">
                <a:solidFill>
                  <a:srgbClr val="0070C0"/>
                </a:solidFill>
              </a:rPr>
              <a:t>to</a:t>
            </a:r>
            <a:r>
              <a:rPr lang="en-US" dirty="0"/>
              <a:t> add a clock signal to the DRAM interface, </a:t>
            </a:r>
            <a:r>
              <a:rPr lang="en-US" dirty="0">
                <a:solidFill>
                  <a:srgbClr val="FF0000"/>
                </a:solidFill>
              </a:rPr>
              <a:t>so that </a:t>
            </a:r>
            <a:r>
              <a:rPr lang="en-US" dirty="0"/>
              <a:t>the repeated transfers would not </a:t>
            </a:r>
            <a:r>
              <a:rPr lang="en-US" dirty="0">
                <a:solidFill>
                  <a:srgbClr val="FF0000"/>
                </a:solidFill>
              </a:rPr>
              <a:t>bear</a:t>
            </a:r>
            <a:r>
              <a:rPr lang="en-US" dirty="0"/>
              <a:t> that overhead. </a:t>
            </a:r>
            <a:endParaRPr lang="tr-TR" dirty="0"/>
          </a:p>
          <a:p>
            <a:endParaRPr lang="tr-TR" dirty="0"/>
          </a:p>
        </p:txBody>
      </p:sp>
    </p:spTree>
    <p:extLst>
      <p:ext uri="{BB962C8B-B14F-4D97-AF65-F5344CB8AC3E}">
        <p14:creationId xmlns:p14="http://schemas.microsoft.com/office/powerpoint/2010/main" val="162912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r>
              <a:rPr lang="en-US" dirty="0" smtClean="0"/>
              <a:t>Synchronous </a:t>
            </a:r>
            <a:r>
              <a:rPr lang="en-US" dirty="0"/>
              <a:t>DRAM (SDRAM) is the name of this optimization. </a:t>
            </a:r>
            <a:endParaRPr lang="tr-TR" dirty="0"/>
          </a:p>
          <a:p>
            <a:endParaRPr lang="tr-TR" dirty="0"/>
          </a:p>
          <a:p>
            <a:r>
              <a:rPr lang="en-US" dirty="0"/>
              <a:t>SDRAMs </a:t>
            </a:r>
            <a:r>
              <a:rPr lang="en-US" dirty="0">
                <a:solidFill>
                  <a:srgbClr val="FF0000"/>
                </a:solidFill>
              </a:rPr>
              <a:t>typically</a:t>
            </a:r>
            <a:r>
              <a:rPr lang="en-US" dirty="0"/>
              <a:t> also have a </a:t>
            </a:r>
            <a:r>
              <a:rPr lang="en-US" dirty="0">
                <a:solidFill>
                  <a:srgbClr val="FF0000"/>
                </a:solidFill>
              </a:rPr>
              <a:t>programmable</a:t>
            </a:r>
            <a:r>
              <a:rPr lang="en-US" dirty="0"/>
              <a:t> register to </a:t>
            </a:r>
            <a:r>
              <a:rPr lang="en-US" dirty="0">
                <a:solidFill>
                  <a:srgbClr val="FF0000"/>
                </a:solidFill>
              </a:rPr>
              <a:t>hold</a:t>
            </a:r>
            <a:r>
              <a:rPr lang="en-US" dirty="0"/>
              <a:t> </a:t>
            </a:r>
            <a:r>
              <a:rPr lang="en-US" u="sng" dirty="0"/>
              <a:t>the number of</a:t>
            </a:r>
            <a:r>
              <a:rPr lang="en-US" dirty="0"/>
              <a:t> bytes </a:t>
            </a:r>
            <a:r>
              <a:rPr lang="en-US" dirty="0">
                <a:solidFill>
                  <a:srgbClr val="FFC000"/>
                </a:solidFill>
              </a:rPr>
              <a:t>requested</a:t>
            </a:r>
            <a:r>
              <a:rPr lang="en-US" dirty="0"/>
              <a:t>, and </a:t>
            </a:r>
            <a:r>
              <a:rPr lang="en-US" dirty="0">
                <a:solidFill>
                  <a:srgbClr val="FF0000"/>
                </a:solidFill>
              </a:rPr>
              <a:t>hence</a:t>
            </a:r>
            <a:r>
              <a:rPr lang="en-US" dirty="0"/>
              <a:t> can send many bytes over several cycles per request</a:t>
            </a:r>
            <a:endParaRPr lang="tr-TR" dirty="0"/>
          </a:p>
          <a:p>
            <a:endParaRPr lang="tr-TR" dirty="0"/>
          </a:p>
        </p:txBody>
      </p:sp>
    </p:spTree>
    <p:extLst>
      <p:ext uri="{BB962C8B-B14F-4D97-AF65-F5344CB8AC3E}">
        <p14:creationId xmlns:p14="http://schemas.microsoft.com/office/powerpoint/2010/main" val="411138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423746"/>
            <a:ext cx="10515600" cy="5753217"/>
          </a:xfrm>
        </p:spPr>
        <p:txBody>
          <a:bodyPr>
            <a:normAutofit fontScale="77500" lnSpcReduction="20000"/>
          </a:bodyPr>
          <a:lstStyle/>
          <a:p>
            <a:pPr marL="0" indent="0" algn="just">
              <a:buNone/>
            </a:pPr>
            <a:r>
              <a:rPr lang="tr-TR" dirty="0" smtClean="0"/>
              <a:t>      </a:t>
            </a:r>
            <a:r>
              <a:rPr lang="en-US" dirty="0" smtClean="0"/>
              <a:t>Computer organization and architecture involves many abstract concepts for the undergraduate beginner. Today, most students start undergraduate </a:t>
            </a:r>
            <a:r>
              <a:rPr lang="en-US" dirty="0" smtClean="0"/>
              <a:t>courses. </a:t>
            </a:r>
            <a:r>
              <a:rPr lang="en-US" dirty="0" smtClean="0"/>
              <a:t>In this way, they see the computer in a preconceived way, as a tool useful for tasks such as Internet browsing or text edition. This view bares few obvious relationships to Boolean algebra, logic gates, registers, or arithmetic logic units. There is then an enormous gap to fill in order to teach computer organization and architecture adequately. The gap is caused by the increasing number of abstraction layers interposed between the real hardware and end-user oriented applications. To close this gap, several teaching methods are currently being proposed. Most of them are based on extensive use of practical work to support lectures. Traditional approaches to introduce the study of computer organization and architecture, like the excellent one proposed by Patterson and Hennessy in [3], often limit practical work to using assembly language programming and associated assembler and simulation tools. This Section reviews modern approaches that aggregate effective hardware design and sometimes hardware implementation to help understanding computer architecture abstractions and to better motivate students to further work on the field</a:t>
            </a:r>
            <a:r>
              <a:rPr lang="tr-TR" dirty="0" smtClean="0"/>
              <a:t>.</a:t>
            </a:r>
            <a:r>
              <a:rPr lang="en-US" dirty="0"/>
              <a:t> Originally, DRAMs had an asynchronous interface to the memory controller, so every transfer involved overhead to synchronize with the controller. The second major change was to add a clock signal to the DRAM interface, so that the repeated transfers would not bear that overhead. Synchronous DRAM (SDRAM) is the name of this optimization. SDRAMs typically also have a programmable register to hold the number of bytes requested, and hence can send many bytes over several cycles per request</a:t>
            </a:r>
            <a:endParaRPr lang="tr-TR" dirty="0"/>
          </a:p>
          <a:p>
            <a:pPr marL="0" indent="0" algn="just">
              <a:buNone/>
            </a:pPr>
            <a:endParaRPr lang="tr-TR" dirty="0"/>
          </a:p>
        </p:txBody>
      </p:sp>
    </p:spTree>
    <p:extLst>
      <p:ext uri="{BB962C8B-B14F-4D97-AF65-F5344CB8AC3E}">
        <p14:creationId xmlns:p14="http://schemas.microsoft.com/office/powerpoint/2010/main" val="104970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78213"/>
            <a:ext cx="10515600" cy="5398750"/>
          </a:xfrm>
        </p:spPr>
        <p:txBody>
          <a:bodyPr/>
          <a:lstStyle/>
          <a:p>
            <a:pPr algn="just"/>
            <a:endParaRPr lang="tr-TR" dirty="0" smtClean="0"/>
          </a:p>
          <a:p>
            <a:pPr algn="just"/>
            <a:r>
              <a:rPr lang="en-US" dirty="0" smtClean="0"/>
              <a:t>Computer organization and </a:t>
            </a:r>
            <a:r>
              <a:rPr lang="en-US" dirty="0" smtClean="0">
                <a:solidFill>
                  <a:srgbClr val="FF0000"/>
                </a:solidFill>
              </a:rPr>
              <a:t>architecture</a:t>
            </a:r>
            <a:r>
              <a:rPr lang="en-US" dirty="0" smtClean="0"/>
              <a:t> </a:t>
            </a:r>
            <a:r>
              <a:rPr lang="en-US" dirty="0" smtClean="0">
                <a:solidFill>
                  <a:srgbClr val="FF0000"/>
                </a:solidFill>
              </a:rPr>
              <a:t>involve</a:t>
            </a:r>
            <a:r>
              <a:rPr lang="en-US" dirty="0" smtClean="0"/>
              <a:t>s many </a:t>
            </a:r>
            <a:r>
              <a:rPr lang="en-US" dirty="0" smtClean="0">
                <a:solidFill>
                  <a:srgbClr val="FF0000"/>
                </a:solidFill>
              </a:rPr>
              <a:t>abstract</a:t>
            </a:r>
            <a:r>
              <a:rPr lang="en-US" dirty="0" smtClean="0"/>
              <a:t> </a:t>
            </a:r>
            <a:r>
              <a:rPr lang="en-US" dirty="0" smtClean="0">
                <a:solidFill>
                  <a:srgbClr val="FF0000"/>
                </a:solidFill>
              </a:rPr>
              <a:t>concept</a:t>
            </a:r>
            <a:r>
              <a:rPr lang="en-US" dirty="0" smtClean="0"/>
              <a:t>s for the </a:t>
            </a:r>
            <a:r>
              <a:rPr lang="en-US" dirty="0" smtClean="0">
                <a:solidFill>
                  <a:srgbClr val="FF0000"/>
                </a:solidFill>
              </a:rPr>
              <a:t>undergraduate</a:t>
            </a:r>
            <a:r>
              <a:rPr lang="en-US" dirty="0" smtClean="0"/>
              <a:t> beginner</a:t>
            </a:r>
            <a:endParaRPr lang="tr-TR" dirty="0" smtClean="0"/>
          </a:p>
          <a:p>
            <a:pPr algn="just"/>
            <a:endParaRPr lang="tr-TR" dirty="0" smtClean="0"/>
          </a:p>
          <a:p>
            <a:pPr algn="just"/>
            <a:endParaRPr lang="tr-TR" dirty="0" smtClean="0"/>
          </a:p>
          <a:p>
            <a:pPr algn="just"/>
            <a:r>
              <a:rPr lang="en-US" dirty="0"/>
              <a:t>Today, most students start undergraduate </a:t>
            </a:r>
            <a:r>
              <a:rPr lang="en-US" dirty="0" smtClean="0"/>
              <a:t>courses</a:t>
            </a:r>
            <a:endParaRPr lang="tr-TR" dirty="0"/>
          </a:p>
        </p:txBody>
      </p:sp>
    </p:spTree>
    <p:extLst>
      <p:ext uri="{BB962C8B-B14F-4D97-AF65-F5344CB8AC3E}">
        <p14:creationId xmlns:p14="http://schemas.microsoft.com/office/powerpoint/2010/main" val="328499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r>
              <a:rPr lang="en-US" u="sng" dirty="0" smtClean="0">
                <a:solidFill>
                  <a:srgbClr val="7030A0"/>
                </a:solidFill>
              </a:rPr>
              <a:t>In </a:t>
            </a:r>
            <a:r>
              <a:rPr lang="en-US" u="sng" dirty="0">
                <a:solidFill>
                  <a:srgbClr val="7030A0"/>
                </a:solidFill>
              </a:rPr>
              <a:t>this way</a:t>
            </a:r>
            <a:r>
              <a:rPr lang="en-US" dirty="0"/>
              <a:t>, they see the computer </a:t>
            </a:r>
            <a:r>
              <a:rPr lang="en-US" u="sng" dirty="0"/>
              <a:t>in a </a:t>
            </a:r>
            <a:r>
              <a:rPr lang="en-US" u="sng" dirty="0">
                <a:solidFill>
                  <a:srgbClr val="FF0000"/>
                </a:solidFill>
              </a:rPr>
              <a:t>preconceived</a:t>
            </a:r>
            <a:r>
              <a:rPr lang="en-US" u="sng" dirty="0"/>
              <a:t> way</a:t>
            </a:r>
            <a:r>
              <a:rPr lang="en-US" dirty="0"/>
              <a:t>, as a tool </a:t>
            </a:r>
            <a:r>
              <a:rPr lang="en-US" dirty="0">
                <a:solidFill>
                  <a:srgbClr val="FFC000"/>
                </a:solidFill>
              </a:rPr>
              <a:t>useful</a:t>
            </a:r>
            <a:r>
              <a:rPr lang="en-US" dirty="0"/>
              <a:t> for </a:t>
            </a:r>
            <a:r>
              <a:rPr lang="en-US" dirty="0">
                <a:solidFill>
                  <a:srgbClr val="FFC000"/>
                </a:solidFill>
              </a:rPr>
              <a:t>task</a:t>
            </a:r>
            <a:r>
              <a:rPr lang="en-US" dirty="0"/>
              <a:t>s </a:t>
            </a:r>
            <a:r>
              <a:rPr lang="en-US" dirty="0">
                <a:solidFill>
                  <a:srgbClr val="7030A0"/>
                </a:solidFill>
              </a:rPr>
              <a:t>such as </a:t>
            </a:r>
            <a:r>
              <a:rPr lang="en-US" dirty="0"/>
              <a:t>Internet browsing or text edition. </a:t>
            </a:r>
            <a:endParaRPr lang="tr-TR" dirty="0" smtClean="0"/>
          </a:p>
          <a:p>
            <a:endParaRPr lang="tr-TR" dirty="0"/>
          </a:p>
          <a:p>
            <a:r>
              <a:rPr lang="en-US" dirty="0"/>
              <a:t>This view </a:t>
            </a:r>
            <a:r>
              <a:rPr lang="en-US" dirty="0" smtClean="0">
                <a:solidFill>
                  <a:srgbClr val="FF0000"/>
                </a:solidFill>
              </a:rPr>
              <a:t>impede</a:t>
            </a:r>
            <a:r>
              <a:rPr lang="en-US" dirty="0" smtClean="0"/>
              <a:t>s </a:t>
            </a:r>
            <a:r>
              <a:rPr lang="tr-TR" dirty="0" err="1" smtClean="0"/>
              <a:t>to</a:t>
            </a:r>
            <a:r>
              <a:rPr lang="tr-TR" dirty="0" smtClean="0"/>
              <a:t> </a:t>
            </a:r>
            <a:r>
              <a:rPr lang="tr-TR" dirty="0" err="1" smtClean="0"/>
              <a:t>see</a:t>
            </a:r>
            <a:r>
              <a:rPr lang="tr-TR" dirty="0" smtClean="0"/>
              <a:t> </a:t>
            </a:r>
            <a:r>
              <a:rPr lang="en-US" dirty="0" smtClean="0"/>
              <a:t>few </a:t>
            </a:r>
            <a:r>
              <a:rPr lang="en-US" dirty="0">
                <a:solidFill>
                  <a:srgbClr val="FF0000"/>
                </a:solidFill>
              </a:rPr>
              <a:t>obvious</a:t>
            </a:r>
            <a:r>
              <a:rPr lang="en-US" dirty="0"/>
              <a:t> </a:t>
            </a:r>
            <a:r>
              <a:rPr lang="en-US" dirty="0">
                <a:solidFill>
                  <a:srgbClr val="FF0000"/>
                </a:solidFill>
              </a:rPr>
              <a:t>relationships</a:t>
            </a:r>
            <a:r>
              <a:rPr lang="en-US" dirty="0"/>
              <a:t> to Boolean algebra, logic gates, registers, or arithmetic logic units</a:t>
            </a:r>
            <a:r>
              <a:rPr lang="en-US" dirty="0" smtClean="0"/>
              <a:t>.</a:t>
            </a:r>
            <a:endParaRPr lang="tr-TR" dirty="0" smtClean="0"/>
          </a:p>
          <a:p>
            <a:endParaRPr lang="tr-TR" dirty="0"/>
          </a:p>
          <a:p>
            <a:r>
              <a:rPr lang="en-US" dirty="0"/>
              <a:t>There is </a:t>
            </a:r>
            <a:r>
              <a:rPr lang="en-US" dirty="0" smtClean="0"/>
              <a:t>an </a:t>
            </a:r>
            <a:r>
              <a:rPr lang="en-US" dirty="0">
                <a:solidFill>
                  <a:srgbClr val="FF0000"/>
                </a:solidFill>
              </a:rPr>
              <a:t>enormous</a:t>
            </a:r>
            <a:r>
              <a:rPr lang="en-US" dirty="0"/>
              <a:t> </a:t>
            </a:r>
            <a:r>
              <a:rPr lang="en-US" dirty="0">
                <a:solidFill>
                  <a:srgbClr val="FF0000"/>
                </a:solidFill>
              </a:rPr>
              <a:t>gap</a:t>
            </a:r>
            <a:r>
              <a:rPr lang="en-US" dirty="0"/>
              <a:t> to fill </a:t>
            </a:r>
            <a:r>
              <a:rPr lang="en-US" dirty="0">
                <a:solidFill>
                  <a:srgbClr val="FFC000"/>
                </a:solidFill>
              </a:rPr>
              <a:t>in order to </a:t>
            </a:r>
            <a:r>
              <a:rPr lang="en-US" dirty="0">
                <a:solidFill>
                  <a:srgbClr val="FF0000"/>
                </a:solidFill>
              </a:rPr>
              <a:t>teach</a:t>
            </a:r>
            <a:r>
              <a:rPr lang="en-US" dirty="0"/>
              <a:t> computer organization and architecture </a:t>
            </a:r>
            <a:r>
              <a:rPr lang="en-US" dirty="0">
                <a:solidFill>
                  <a:srgbClr val="FF0000"/>
                </a:solidFill>
              </a:rPr>
              <a:t>adequately</a:t>
            </a:r>
            <a:r>
              <a:rPr lang="en-US" dirty="0"/>
              <a:t>. </a:t>
            </a:r>
            <a:endParaRPr lang="tr-TR" dirty="0"/>
          </a:p>
          <a:p>
            <a:endParaRPr lang="tr-TR" dirty="0"/>
          </a:p>
          <a:p>
            <a:endParaRPr lang="tr-TR" dirty="0"/>
          </a:p>
        </p:txBody>
      </p:sp>
    </p:spTree>
    <p:extLst>
      <p:ext uri="{BB962C8B-B14F-4D97-AF65-F5344CB8AC3E}">
        <p14:creationId xmlns:p14="http://schemas.microsoft.com/office/powerpoint/2010/main" val="71027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en-US" dirty="0">
                <a:solidFill>
                  <a:srgbClr val="FFC000"/>
                </a:solidFill>
              </a:rPr>
              <a:t>To</a:t>
            </a:r>
            <a:r>
              <a:rPr lang="en-US" dirty="0"/>
              <a:t> close this gap, </a:t>
            </a:r>
            <a:r>
              <a:rPr lang="en-US" dirty="0">
                <a:solidFill>
                  <a:srgbClr val="FF0000"/>
                </a:solidFill>
              </a:rPr>
              <a:t>several</a:t>
            </a:r>
            <a:r>
              <a:rPr lang="en-US" dirty="0"/>
              <a:t> teaching method</a:t>
            </a:r>
            <a:r>
              <a:rPr lang="en-US" dirty="0">
                <a:solidFill>
                  <a:srgbClr val="FF0000"/>
                </a:solidFill>
              </a:rPr>
              <a:t>s</a:t>
            </a:r>
            <a:r>
              <a:rPr lang="en-US" dirty="0"/>
              <a:t> are </a:t>
            </a:r>
            <a:r>
              <a:rPr lang="en-US" dirty="0">
                <a:solidFill>
                  <a:srgbClr val="FF0000"/>
                </a:solidFill>
              </a:rPr>
              <a:t>currently</a:t>
            </a:r>
            <a:r>
              <a:rPr lang="en-US" dirty="0"/>
              <a:t> being </a:t>
            </a:r>
            <a:r>
              <a:rPr lang="en-US" dirty="0">
                <a:solidFill>
                  <a:srgbClr val="FF0000"/>
                </a:solidFill>
              </a:rPr>
              <a:t>propose</a:t>
            </a:r>
            <a:r>
              <a:rPr lang="en-US" dirty="0"/>
              <a:t>d. </a:t>
            </a:r>
            <a:endParaRPr lang="tr-TR" dirty="0"/>
          </a:p>
          <a:p>
            <a:pPr algn="just"/>
            <a:endParaRPr lang="tr-TR" dirty="0" smtClean="0"/>
          </a:p>
          <a:p>
            <a:pPr algn="just"/>
            <a:r>
              <a:rPr lang="en-US" dirty="0">
                <a:solidFill>
                  <a:srgbClr val="FF0000"/>
                </a:solidFill>
              </a:rPr>
              <a:t>Traditional</a:t>
            </a:r>
            <a:r>
              <a:rPr lang="en-US" dirty="0"/>
              <a:t> </a:t>
            </a:r>
            <a:r>
              <a:rPr lang="en-US" dirty="0">
                <a:solidFill>
                  <a:srgbClr val="FF0000"/>
                </a:solidFill>
              </a:rPr>
              <a:t>approach</a:t>
            </a:r>
            <a:r>
              <a:rPr lang="en-US" dirty="0"/>
              <a:t>es to </a:t>
            </a:r>
            <a:r>
              <a:rPr lang="en-US" dirty="0">
                <a:solidFill>
                  <a:srgbClr val="FF0000"/>
                </a:solidFill>
              </a:rPr>
              <a:t>introduce</a:t>
            </a:r>
            <a:r>
              <a:rPr lang="en-US" dirty="0"/>
              <a:t> the study of computer organization and architecture, like the </a:t>
            </a:r>
            <a:r>
              <a:rPr lang="en-US" dirty="0">
                <a:solidFill>
                  <a:srgbClr val="FF0000"/>
                </a:solidFill>
              </a:rPr>
              <a:t>excellent</a:t>
            </a:r>
            <a:r>
              <a:rPr lang="en-US" dirty="0"/>
              <a:t> one </a:t>
            </a:r>
            <a:r>
              <a:rPr lang="en-US" dirty="0">
                <a:solidFill>
                  <a:srgbClr val="FFC000"/>
                </a:solidFill>
              </a:rPr>
              <a:t>proposed</a:t>
            </a:r>
            <a:r>
              <a:rPr lang="en-US" dirty="0"/>
              <a:t> </a:t>
            </a:r>
            <a:r>
              <a:rPr lang="en-US" dirty="0">
                <a:solidFill>
                  <a:srgbClr val="FFC000"/>
                </a:solidFill>
              </a:rPr>
              <a:t>by</a:t>
            </a:r>
            <a:r>
              <a:rPr lang="en-US" dirty="0"/>
              <a:t> Patterson and Hennessy in [3], often </a:t>
            </a:r>
            <a:r>
              <a:rPr lang="en-US" dirty="0">
                <a:solidFill>
                  <a:srgbClr val="FF0000"/>
                </a:solidFill>
              </a:rPr>
              <a:t>limit</a:t>
            </a:r>
            <a:r>
              <a:rPr lang="en-US" dirty="0"/>
              <a:t> practical work to using assembly language programming and </a:t>
            </a:r>
            <a:r>
              <a:rPr lang="en-US" dirty="0">
                <a:solidFill>
                  <a:srgbClr val="FF0000"/>
                </a:solidFill>
              </a:rPr>
              <a:t>associated</a:t>
            </a:r>
            <a:r>
              <a:rPr lang="en-US" dirty="0"/>
              <a:t> assembler and simulation tools. </a:t>
            </a:r>
            <a:endParaRPr lang="tr-TR" dirty="0"/>
          </a:p>
          <a:p>
            <a:pPr algn="just"/>
            <a:endParaRPr lang="tr-TR" dirty="0"/>
          </a:p>
        </p:txBody>
      </p:sp>
    </p:spTree>
    <p:extLst>
      <p:ext uri="{BB962C8B-B14F-4D97-AF65-F5344CB8AC3E}">
        <p14:creationId xmlns:p14="http://schemas.microsoft.com/office/powerpoint/2010/main" val="337335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smtClean="0"/>
          </a:p>
          <a:p>
            <a:pPr algn="just"/>
            <a:r>
              <a:rPr lang="en-US" dirty="0" smtClean="0"/>
              <a:t>This </a:t>
            </a:r>
            <a:r>
              <a:rPr lang="en-US" dirty="0"/>
              <a:t>Section </a:t>
            </a:r>
            <a:r>
              <a:rPr lang="en-US" dirty="0">
                <a:solidFill>
                  <a:srgbClr val="FF0000"/>
                </a:solidFill>
              </a:rPr>
              <a:t>review</a:t>
            </a:r>
            <a:r>
              <a:rPr lang="en-US" dirty="0"/>
              <a:t>s modern approaches </a:t>
            </a:r>
            <a:r>
              <a:rPr lang="en-US" dirty="0">
                <a:solidFill>
                  <a:srgbClr val="FFC000"/>
                </a:solidFill>
              </a:rPr>
              <a:t>that</a:t>
            </a:r>
            <a:r>
              <a:rPr lang="en-US" dirty="0"/>
              <a:t> </a:t>
            </a:r>
            <a:r>
              <a:rPr lang="en-US" dirty="0">
                <a:solidFill>
                  <a:srgbClr val="FF0000"/>
                </a:solidFill>
              </a:rPr>
              <a:t>aggregate</a:t>
            </a:r>
            <a:r>
              <a:rPr lang="en-US" dirty="0"/>
              <a:t> effective hardware design and sometimes hardware implementation </a:t>
            </a:r>
            <a:r>
              <a:rPr lang="en-US" dirty="0">
                <a:solidFill>
                  <a:srgbClr val="FFC000"/>
                </a:solidFill>
              </a:rPr>
              <a:t>to</a:t>
            </a:r>
            <a:r>
              <a:rPr lang="en-US" dirty="0"/>
              <a:t> help understanding computer architecture </a:t>
            </a:r>
            <a:r>
              <a:rPr lang="en-US" dirty="0">
                <a:solidFill>
                  <a:srgbClr val="FF0000"/>
                </a:solidFill>
              </a:rPr>
              <a:t>abstraction</a:t>
            </a:r>
            <a:r>
              <a:rPr lang="en-US" dirty="0"/>
              <a:t>s and to better </a:t>
            </a:r>
            <a:r>
              <a:rPr lang="en-US" dirty="0">
                <a:solidFill>
                  <a:srgbClr val="FF0000"/>
                </a:solidFill>
              </a:rPr>
              <a:t>motivate</a:t>
            </a:r>
            <a:r>
              <a:rPr lang="en-US" dirty="0"/>
              <a:t> students to </a:t>
            </a:r>
            <a:r>
              <a:rPr lang="en-US" dirty="0">
                <a:solidFill>
                  <a:srgbClr val="FF0000"/>
                </a:solidFill>
              </a:rPr>
              <a:t>further</a:t>
            </a:r>
            <a:r>
              <a:rPr lang="en-US" dirty="0"/>
              <a:t> work </a:t>
            </a:r>
            <a:r>
              <a:rPr lang="en-US" dirty="0">
                <a:solidFill>
                  <a:srgbClr val="7030A0"/>
                </a:solidFill>
              </a:rPr>
              <a:t>on the field</a:t>
            </a:r>
            <a:endParaRPr lang="tr-TR" dirty="0">
              <a:solidFill>
                <a:srgbClr val="7030A0"/>
              </a:solidFill>
            </a:endParaRPr>
          </a:p>
          <a:p>
            <a:endParaRPr lang="tr-TR" dirty="0"/>
          </a:p>
        </p:txBody>
      </p:sp>
    </p:spTree>
    <p:extLst>
      <p:ext uri="{BB962C8B-B14F-4D97-AF65-F5344CB8AC3E}">
        <p14:creationId xmlns:p14="http://schemas.microsoft.com/office/powerpoint/2010/main" val="141160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5294"/>
            <a:ext cx="10515600" cy="5651669"/>
          </a:xfrm>
        </p:spPr>
        <p:txBody>
          <a:bodyPr>
            <a:normAutofit fontScale="92500"/>
          </a:bodyPr>
          <a:lstStyle/>
          <a:p>
            <a:pPr algn="just"/>
            <a:r>
              <a:rPr lang="en-US" dirty="0" smtClean="0"/>
              <a:t>As Moore’s law continues to supply more transistors and as the processor– memory gap increases pressure on memory performance, the ideas of the previous section have made their way inside the DRAM chip. Generally, innovation has led to greater bandwidth, sometimes at the cost of greater latency. This subsection presents techniques that take advantage of the nature of DRAMs. As mentioned earlier, a DRAM access is divided into row access and column access. DRAMs must buffer a row of bits inside the DRAM for the column access, and this row is usually the square root of the DRAM size—for example, 2 Kb for a 4 Mb DRAM. As DRAMs grew, additional structure and several opportunities for increasing bandwidth were added. First, DRAMs added timing signals that allow repeated accesses to the row buffer without another row access time. Such a buffer comes naturally, as each array will buffer 1024 to 4096 bits for each access. Initially, separate column addresses had to be sent for each transfer with a delay after each new set of column addresses. </a:t>
            </a:r>
            <a:endParaRPr lang="tr-TR" dirty="0"/>
          </a:p>
        </p:txBody>
      </p:sp>
    </p:spTree>
    <p:extLst>
      <p:ext uri="{BB962C8B-B14F-4D97-AF65-F5344CB8AC3E}">
        <p14:creationId xmlns:p14="http://schemas.microsoft.com/office/powerpoint/2010/main" val="418388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dirty="0"/>
          </a:p>
          <a:p>
            <a:r>
              <a:rPr lang="en-US" dirty="0" smtClean="0">
                <a:solidFill>
                  <a:srgbClr val="7030A0"/>
                </a:solidFill>
              </a:rPr>
              <a:t>As</a:t>
            </a:r>
            <a:r>
              <a:rPr lang="en-US" dirty="0" smtClean="0"/>
              <a:t> </a:t>
            </a:r>
            <a:r>
              <a:rPr lang="en-US" dirty="0"/>
              <a:t>Moore’s law </a:t>
            </a:r>
            <a:r>
              <a:rPr lang="en-US" dirty="0">
                <a:solidFill>
                  <a:srgbClr val="FF0000"/>
                </a:solidFill>
              </a:rPr>
              <a:t>continue</a:t>
            </a:r>
            <a:r>
              <a:rPr lang="en-US" dirty="0"/>
              <a:t>s to supply more transistors and as </a:t>
            </a:r>
            <a:r>
              <a:rPr lang="en-US" dirty="0" smtClean="0"/>
              <a:t>the processor– memory gap </a:t>
            </a:r>
            <a:r>
              <a:rPr lang="en-US" dirty="0" smtClean="0">
                <a:solidFill>
                  <a:srgbClr val="FF0000"/>
                </a:solidFill>
              </a:rPr>
              <a:t>increase</a:t>
            </a:r>
            <a:r>
              <a:rPr lang="en-US" dirty="0" smtClean="0"/>
              <a:t>s </a:t>
            </a:r>
            <a:r>
              <a:rPr lang="en-US" dirty="0" smtClean="0">
                <a:solidFill>
                  <a:srgbClr val="FF0000"/>
                </a:solidFill>
              </a:rPr>
              <a:t>pressure</a:t>
            </a:r>
            <a:r>
              <a:rPr lang="en-US" dirty="0" smtClean="0"/>
              <a:t> </a:t>
            </a:r>
            <a:r>
              <a:rPr lang="en-US" dirty="0" smtClean="0">
                <a:solidFill>
                  <a:srgbClr val="FFC000"/>
                </a:solidFill>
              </a:rPr>
              <a:t>on</a:t>
            </a:r>
            <a:r>
              <a:rPr lang="en-US" dirty="0" smtClean="0"/>
              <a:t> memory performance, the ideas of the previous section have </a:t>
            </a:r>
            <a:r>
              <a:rPr lang="en-US" dirty="0" smtClean="0">
                <a:solidFill>
                  <a:srgbClr val="FF0000"/>
                </a:solidFill>
              </a:rPr>
              <a:t>made their way</a:t>
            </a:r>
            <a:r>
              <a:rPr lang="en-US" dirty="0" smtClean="0"/>
              <a:t> inside the DRAM chip. </a:t>
            </a:r>
            <a:endParaRPr lang="tr-TR" dirty="0" smtClean="0"/>
          </a:p>
          <a:p>
            <a:endParaRPr lang="tr-TR" dirty="0"/>
          </a:p>
          <a:p>
            <a:r>
              <a:rPr lang="en-US" dirty="0"/>
              <a:t>Generally, </a:t>
            </a:r>
            <a:r>
              <a:rPr lang="en-US" dirty="0">
                <a:solidFill>
                  <a:srgbClr val="FF0000"/>
                </a:solidFill>
              </a:rPr>
              <a:t>innovation</a:t>
            </a:r>
            <a:r>
              <a:rPr lang="en-US" dirty="0"/>
              <a:t> has </a:t>
            </a:r>
            <a:r>
              <a:rPr lang="en-US" dirty="0">
                <a:solidFill>
                  <a:srgbClr val="FF0000"/>
                </a:solidFill>
              </a:rPr>
              <a:t>led to greater</a:t>
            </a:r>
            <a:r>
              <a:rPr lang="en-US" dirty="0"/>
              <a:t> bandwidth, sometimes </a:t>
            </a:r>
            <a:r>
              <a:rPr lang="en-US" dirty="0">
                <a:solidFill>
                  <a:srgbClr val="FF0000"/>
                </a:solidFill>
              </a:rPr>
              <a:t>at the cost of </a:t>
            </a:r>
            <a:r>
              <a:rPr lang="en-US" dirty="0"/>
              <a:t>greater latency. </a:t>
            </a:r>
            <a:endParaRPr lang="tr-TR" dirty="0"/>
          </a:p>
          <a:p>
            <a:endParaRPr lang="tr-TR" dirty="0"/>
          </a:p>
        </p:txBody>
      </p:sp>
    </p:spTree>
    <p:extLst>
      <p:ext uri="{BB962C8B-B14F-4D97-AF65-F5344CB8AC3E}">
        <p14:creationId xmlns:p14="http://schemas.microsoft.com/office/powerpoint/2010/main" val="389620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a:t>This </a:t>
            </a:r>
            <a:r>
              <a:rPr lang="en-US" dirty="0">
                <a:solidFill>
                  <a:srgbClr val="FF0000"/>
                </a:solidFill>
              </a:rPr>
              <a:t>subsection</a:t>
            </a:r>
            <a:r>
              <a:rPr lang="en-US" dirty="0"/>
              <a:t> </a:t>
            </a:r>
            <a:r>
              <a:rPr lang="en-US" dirty="0">
                <a:solidFill>
                  <a:srgbClr val="FF0000"/>
                </a:solidFill>
              </a:rPr>
              <a:t>present</a:t>
            </a:r>
            <a:r>
              <a:rPr lang="en-US" dirty="0"/>
              <a:t>s techniques that </a:t>
            </a:r>
            <a:r>
              <a:rPr lang="en-US" dirty="0">
                <a:solidFill>
                  <a:srgbClr val="FF0000"/>
                </a:solidFill>
              </a:rPr>
              <a:t>take advantage of </a:t>
            </a:r>
            <a:r>
              <a:rPr lang="en-US" dirty="0"/>
              <a:t>the nature of </a:t>
            </a:r>
            <a:r>
              <a:rPr lang="en-US" dirty="0" smtClean="0"/>
              <a:t>DRAMs </a:t>
            </a:r>
            <a:endParaRPr lang="tr-TR" dirty="0" smtClean="0"/>
          </a:p>
          <a:p>
            <a:endParaRPr lang="tr-TR" dirty="0"/>
          </a:p>
          <a:p>
            <a:r>
              <a:rPr lang="en-US" dirty="0">
                <a:solidFill>
                  <a:srgbClr val="7030A0"/>
                </a:solidFill>
              </a:rPr>
              <a:t>As mentioned earlier</a:t>
            </a:r>
            <a:r>
              <a:rPr lang="en-US" dirty="0"/>
              <a:t>, a DRAM access is </a:t>
            </a:r>
            <a:r>
              <a:rPr lang="en-US" dirty="0">
                <a:solidFill>
                  <a:srgbClr val="FF0000"/>
                </a:solidFill>
              </a:rPr>
              <a:t>divided into </a:t>
            </a:r>
            <a:r>
              <a:rPr lang="en-US" dirty="0"/>
              <a:t>row access and column access</a:t>
            </a:r>
            <a:r>
              <a:rPr lang="en-US" dirty="0" smtClean="0"/>
              <a:t>.</a:t>
            </a:r>
            <a:endParaRPr lang="tr-TR" dirty="0" smtClean="0"/>
          </a:p>
          <a:p>
            <a:endParaRPr lang="tr-TR" dirty="0"/>
          </a:p>
          <a:p>
            <a:r>
              <a:rPr lang="en-US" dirty="0"/>
              <a:t>DRAMs must </a:t>
            </a:r>
            <a:r>
              <a:rPr lang="en-US" dirty="0">
                <a:solidFill>
                  <a:srgbClr val="FF0000"/>
                </a:solidFill>
              </a:rPr>
              <a:t>buffer</a:t>
            </a:r>
            <a:r>
              <a:rPr lang="en-US" dirty="0"/>
              <a:t> a row of bits inside the DRAM for the column access, and this row is </a:t>
            </a:r>
            <a:r>
              <a:rPr lang="en-US" dirty="0">
                <a:solidFill>
                  <a:srgbClr val="FF0000"/>
                </a:solidFill>
              </a:rPr>
              <a:t>usually</a:t>
            </a:r>
            <a:r>
              <a:rPr lang="en-US" dirty="0"/>
              <a:t> the </a:t>
            </a:r>
            <a:r>
              <a:rPr lang="en-US" dirty="0">
                <a:solidFill>
                  <a:srgbClr val="FF0000"/>
                </a:solidFill>
              </a:rPr>
              <a:t>square root </a:t>
            </a:r>
            <a:r>
              <a:rPr lang="en-US" dirty="0"/>
              <a:t>of the DRAM size—for example, 2 Kb for a 4 Mb DRAM</a:t>
            </a:r>
            <a:r>
              <a:rPr lang="en-US" dirty="0" smtClean="0"/>
              <a:t>.</a:t>
            </a:r>
            <a:endParaRPr lang="tr-TR" dirty="0"/>
          </a:p>
          <a:p>
            <a:endParaRPr lang="tr-TR" dirty="0"/>
          </a:p>
        </p:txBody>
      </p:sp>
    </p:spTree>
    <p:extLst>
      <p:ext uri="{BB962C8B-B14F-4D97-AF65-F5344CB8AC3E}">
        <p14:creationId xmlns:p14="http://schemas.microsoft.com/office/powerpoint/2010/main" val="270587776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944</Words>
  <Application>Microsoft Office PowerPoint</Application>
  <PresentationFormat>Geniş ekran</PresentationFormat>
  <Paragraphs>46</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Computer Organization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Gng23</dc:creator>
  <cp:lastModifiedBy>Gng23</cp:lastModifiedBy>
  <cp:revision>15</cp:revision>
  <dcterms:created xsi:type="dcterms:W3CDTF">2019-07-04T12:10:55Z</dcterms:created>
  <dcterms:modified xsi:type="dcterms:W3CDTF">2019-07-04T14:53:34Z</dcterms:modified>
</cp:coreProperties>
</file>