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DC0E-359C-4594-8913-A21873C2CB84}" type="datetimeFigureOut">
              <a:rPr lang="tr-TR" smtClean="0"/>
              <a:t>31.07.2019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524E-41B1-48EA-AB70-F0AB436D4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3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DC0E-359C-4594-8913-A21873C2CB84}" type="datetimeFigureOut">
              <a:rPr lang="tr-TR" smtClean="0"/>
              <a:t>31.07.2019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524E-41B1-48EA-AB70-F0AB436D4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26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DC0E-359C-4594-8913-A21873C2CB84}" type="datetimeFigureOut">
              <a:rPr lang="tr-TR" smtClean="0"/>
              <a:t>31.07.2019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524E-41B1-48EA-AB70-F0AB436D4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582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DC0E-359C-4594-8913-A21873C2CB84}" type="datetimeFigureOut">
              <a:rPr lang="tr-TR" smtClean="0"/>
              <a:t>31.07.2019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524E-41B1-48EA-AB70-F0AB436D4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703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DC0E-359C-4594-8913-A21873C2CB84}" type="datetimeFigureOut">
              <a:rPr lang="tr-TR" smtClean="0"/>
              <a:t>31.07.2019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524E-41B1-48EA-AB70-F0AB436D4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897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DC0E-359C-4594-8913-A21873C2CB84}" type="datetimeFigureOut">
              <a:rPr lang="tr-TR" smtClean="0"/>
              <a:t>31.07.2019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524E-41B1-48EA-AB70-F0AB436D4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630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DC0E-359C-4594-8913-A21873C2CB84}" type="datetimeFigureOut">
              <a:rPr lang="tr-TR" smtClean="0"/>
              <a:t>31.07.2019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524E-41B1-48EA-AB70-F0AB436D4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792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DC0E-359C-4594-8913-A21873C2CB84}" type="datetimeFigureOut">
              <a:rPr lang="tr-TR" smtClean="0"/>
              <a:t>31.07.2019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524E-41B1-48EA-AB70-F0AB436D4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33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DC0E-359C-4594-8913-A21873C2CB84}" type="datetimeFigureOut">
              <a:rPr lang="tr-TR" smtClean="0"/>
              <a:t>31.07.2019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524E-41B1-48EA-AB70-F0AB436D4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009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DC0E-359C-4594-8913-A21873C2CB84}" type="datetimeFigureOut">
              <a:rPr lang="tr-TR" smtClean="0"/>
              <a:t>31.07.2019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524E-41B1-48EA-AB70-F0AB436D4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721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DDC0E-359C-4594-8913-A21873C2CB84}" type="datetimeFigureOut">
              <a:rPr lang="tr-TR" smtClean="0"/>
              <a:t>31.07.2019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2524E-41B1-48EA-AB70-F0AB436D4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DC0E-359C-4594-8913-A21873C2CB84}" type="datetimeFigureOut">
              <a:rPr lang="tr-TR" smtClean="0"/>
              <a:t>31.07.2019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2524E-41B1-48EA-AB70-F0AB436D4E6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112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Network </a:t>
            </a:r>
            <a:r>
              <a:rPr lang="tr-TR" dirty="0" err="1" smtClean="0"/>
              <a:t>Protocols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4542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To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deal with </a:t>
            </a:r>
            <a:r>
              <a:rPr lang="en-US" dirty="0"/>
              <a:t>this non-</a:t>
            </a:r>
            <a:r>
              <a:rPr lang="en-US" dirty="0">
                <a:solidFill>
                  <a:srgbClr val="00B0F0"/>
                </a:solidFill>
              </a:rPr>
              <a:t>negligible </a:t>
            </a:r>
            <a:r>
              <a:rPr lang="en-US" dirty="0"/>
              <a:t>chance of </a:t>
            </a:r>
            <a:r>
              <a:rPr lang="en-US" dirty="0">
                <a:solidFill>
                  <a:srgbClr val="00B0F0"/>
                </a:solidFill>
              </a:rPr>
              <a:t>failure</a:t>
            </a:r>
            <a:r>
              <a:rPr lang="en-US" dirty="0"/>
              <a:t>, the 802.11 MAC protocol uses </a:t>
            </a:r>
            <a:r>
              <a:rPr lang="en-US" dirty="0">
                <a:solidFill>
                  <a:schemeClr val="accent6"/>
                </a:solidFill>
              </a:rPr>
              <a:t>link-layer acknowledgments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682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en-US" dirty="0">
                <a:solidFill>
                  <a:srgbClr val="00B050"/>
                </a:solidFill>
              </a:rPr>
              <a:t>As shown </a:t>
            </a:r>
            <a:r>
              <a:rPr lang="en-US" dirty="0"/>
              <a:t>in Figure 6, </a:t>
            </a:r>
            <a:r>
              <a:rPr lang="en-US" dirty="0">
                <a:solidFill>
                  <a:schemeClr val="accent6"/>
                </a:solidFill>
              </a:rPr>
              <a:t>when</a:t>
            </a:r>
            <a:r>
              <a:rPr lang="en-US" dirty="0"/>
              <a:t> the destination station </a:t>
            </a:r>
            <a:r>
              <a:rPr lang="en-US" dirty="0">
                <a:solidFill>
                  <a:schemeClr val="accent1"/>
                </a:solidFill>
              </a:rPr>
              <a:t>receives</a:t>
            </a:r>
            <a:r>
              <a:rPr lang="en-US" dirty="0"/>
              <a:t> a frame </a:t>
            </a:r>
            <a:r>
              <a:rPr lang="en-US" dirty="0">
                <a:solidFill>
                  <a:srgbClr val="FF0000"/>
                </a:solidFill>
              </a:rPr>
              <a:t>that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passes</a:t>
            </a:r>
            <a:r>
              <a:rPr lang="en-US" dirty="0"/>
              <a:t> the CRC, it waits a short period of time </a:t>
            </a:r>
            <a:r>
              <a:rPr lang="en-US" dirty="0">
                <a:solidFill>
                  <a:schemeClr val="accent4"/>
                </a:solidFill>
              </a:rPr>
              <a:t>known as </a:t>
            </a:r>
            <a:r>
              <a:rPr lang="en-US" dirty="0"/>
              <a:t>the </a:t>
            </a:r>
            <a:r>
              <a:rPr lang="en-US" b="1" dirty="0"/>
              <a:t>Short Inter-frame Spacing (SIFS) </a:t>
            </a:r>
            <a:r>
              <a:rPr lang="en-US" dirty="0"/>
              <a:t>and then sends back an acknowledgment frame.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497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pPr algn="just"/>
            <a:r>
              <a:rPr lang="en-US" dirty="0"/>
              <a:t>If the </a:t>
            </a:r>
            <a:r>
              <a:rPr lang="en-US" b="1" i="1" u="sng" dirty="0"/>
              <a:t>transmitting</a:t>
            </a:r>
            <a:r>
              <a:rPr lang="en-US" dirty="0"/>
              <a:t> station does not </a:t>
            </a:r>
            <a:r>
              <a:rPr lang="en-US" dirty="0">
                <a:solidFill>
                  <a:schemeClr val="accent6"/>
                </a:solidFill>
              </a:rPr>
              <a:t>receive</a:t>
            </a:r>
            <a:r>
              <a:rPr lang="en-US" dirty="0"/>
              <a:t> an acknowledgment </a:t>
            </a:r>
            <a:r>
              <a:rPr lang="en-US" dirty="0">
                <a:solidFill>
                  <a:srgbClr val="FF0000"/>
                </a:solidFill>
              </a:rPr>
              <a:t>within</a:t>
            </a:r>
            <a:r>
              <a:rPr lang="en-US" dirty="0"/>
              <a:t> a </a:t>
            </a:r>
            <a:r>
              <a:rPr lang="en-US" dirty="0">
                <a:solidFill>
                  <a:schemeClr val="accent1"/>
                </a:solidFill>
              </a:rPr>
              <a:t>given</a:t>
            </a:r>
            <a:r>
              <a:rPr lang="en-US" dirty="0"/>
              <a:t> </a:t>
            </a:r>
            <a:r>
              <a:rPr lang="en-US" u="sng" dirty="0" smtClean="0">
                <a:solidFill>
                  <a:srgbClr val="FF0000"/>
                </a:solidFill>
              </a:rPr>
              <a:t>amount </a:t>
            </a:r>
            <a:r>
              <a:rPr lang="en-US" u="sng" dirty="0">
                <a:solidFill>
                  <a:srgbClr val="FF0000"/>
                </a:solidFill>
              </a:rPr>
              <a:t>of time</a:t>
            </a:r>
            <a:r>
              <a:rPr lang="en-US" dirty="0"/>
              <a:t>, it </a:t>
            </a:r>
            <a:r>
              <a:rPr lang="en-US" dirty="0">
                <a:solidFill>
                  <a:schemeClr val="accent1"/>
                </a:solidFill>
              </a:rPr>
              <a:t>assumes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that</a:t>
            </a:r>
            <a:r>
              <a:rPr lang="en-US" dirty="0"/>
              <a:t> an error has occurred and </a:t>
            </a:r>
            <a:r>
              <a:rPr lang="en-US" dirty="0">
                <a:solidFill>
                  <a:srgbClr val="FF0000"/>
                </a:solidFill>
              </a:rPr>
              <a:t>re</a:t>
            </a:r>
            <a:r>
              <a:rPr lang="en-US" dirty="0">
                <a:solidFill>
                  <a:schemeClr val="accent6"/>
                </a:solidFill>
              </a:rPr>
              <a:t>transmits</a:t>
            </a:r>
            <a:r>
              <a:rPr lang="en-US" dirty="0"/>
              <a:t> the frame, </a:t>
            </a:r>
            <a:r>
              <a:rPr lang="en-US" dirty="0">
                <a:solidFill>
                  <a:schemeClr val="accent4"/>
                </a:solidFill>
              </a:rPr>
              <a:t>using</a:t>
            </a:r>
            <a:r>
              <a:rPr lang="en-US" dirty="0"/>
              <a:t> the CSMA/CA protocol to </a:t>
            </a:r>
            <a:r>
              <a:rPr lang="en-US" dirty="0">
                <a:solidFill>
                  <a:schemeClr val="accent1"/>
                </a:solidFill>
              </a:rPr>
              <a:t>access</a:t>
            </a:r>
            <a:r>
              <a:rPr lang="en-US" dirty="0"/>
              <a:t> the channel.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604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If an acknowledgment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/>
              <a:t> not </a:t>
            </a:r>
            <a:r>
              <a:rPr lang="en-US" dirty="0">
                <a:solidFill>
                  <a:schemeClr val="accent6"/>
                </a:solidFill>
              </a:rPr>
              <a:t>receive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 after some </a:t>
            </a:r>
            <a:r>
              <a:rPr lang="en-US" dirty="0">
                <a:solidFill>
                  <a:schemeClr val="accent1"/>
                </a:solidFill>
              </a:rPr>
              <a:t>fixed</a:t>
            </a:r>
            <a:r>
              <a:rPr lang="en-US" dirty="0"/>
              <a:t> </a:t>
            </a:r>
            <a:r>
              <a:rPr lang="en-US" u="sng" dirty="0">
                <a:solidFill>
                  <a:schemeClr val="accent1"/>
                </a:solidFill>
              </a:rPr>
              <a:t>number of </a:t>
            </a:r>
            <a:r>
              <a:rPr lang="en-US" dirty="0">
                <a:solidFill>
                  <a:schemeClr val="accent1"/>
                </a:solidFill>
              </a:rPr>
              <a:t>retransmissions</a:t>
            </a:r>
            <a:r>
              <a:rPr lang="en-US" dirty="0"/>
              <a:t>, the transmitting station </a:t>
            </a:r>
            <a:r>
              <a:rPr lang="en-US" dirty="0">
                <a:solidFill>
                  <a:schemeClr val="accent1"/>
                </a:solidFill>
              </a:rPr>
              <a:t>gives up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discards</a:t>
            </a:r>
            <a:r>
              <a:rPr lang="en-US" dirty="0"/>
              <a:t> the frame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21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r-TR" dirty="0" err="1" smtClean="0"/>
              <a:t>memorize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15844"/>
            <a:ext cx="3087029" cy="48611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scheme</a:t>
            </a:r>
            <a:r>
              <a:rPr lang="en-US" dirty="0"/>
              <a:t> </a:t>
            </a:r>
            <a:endParaRPr lang="tr-TR" dirty="0" smtClean="0"/>
          </a:p>
          <a:p>
            <a:r>
              <a:rPr lang="en-US" dirty="0" smtClean="0"/>
              <a:t>Recall</a:t>
            </a:r>
            <a:r>
              <a:rPr lang="tr-TR" dirty="0" smtClean="0"/>
              <a:t> </a:t>
            </a:r>
          </a:p>
          <a:p>
            <a:r>
              <a:rPr lang="en-US" dirty="0" smtClean="0"/>
              <a:t>acknowledgment </a:t>
            </a:r>
            <a:endParaRPr lang="tr-TR" dirty="0" smtClean="0"/>
          </a:p>
          <a:p>
            <a:r>
              <a:rPr lang="en-US" dirty="0" smtClean="0"/>
              <a:t>examine </a:t>
            </a:r>
            <a:endParaRPr lang="tr-TR" dirty="0" smtClean="0"/>
          </a:p>
          <a:p>
            <a:r>
              <a:rPr lang="en-US" dirty="0" smtClean="0"/>
              <a:t>collision </a:t>
            </a:r>
            <a:endParaRPr lang="tr-TR" dirty="0" smtClean="0"/>
          </a:p>
          <a:p>
            <a:r>
              <a:rPr lang="en-US" dirty="0" smtClean="0"/>
              <a:t>avoidance </a:t>
            </a:r>
            <a:endParaRPr lang="tr-TR" dirty="0" smtClean="0"/>
          </a:p>
          <a:p>
            <a:r>
              <a:rPr lang="en-US" dirty="0" smtClean="0"/>
              <a:t>Considering</a:t>
            </a:r>
            <a:endParaRPr lang="tr-TR" dirty="0" smtClean="0"/>
          </a:p>
          <a:p>
            <a:r>
              <a:rPr lang="en-US" dirty="0"/>
              <a:t> involves </a:t>
            </a:r>
            <a:endParaRPr lang="tr-TR" dirty="0" smtClean="0"/>
          </a:p>
          <a:p>
            <a:r>
              <a:rPr lang="en-US" dirty="0" smtClean="0"/>
              <a:t>exchanging </a:t>
            </a:r>
            <a:endParaRPr lang="tr-TR" dirty="0" smtClean="0"/>
          </a:p>
          <a:p>
            <a:r>
              <a:rPr lang="en-US" dirty="0" smtClean="0"/>
              <a:t>except </a:t>
            </a:r>
            <a:endParaRPr lang="tr-TR" dirty="0" smtClean="0"/>
          </a:p>
          <a:p>
            <a:r>
              <a:rPr lang="en-US" dirty="0" smtClean="0"/>
              <a:t>similar </a:t>
            </a:r>
            <a:endParaRPr lang="tr-TR" dirty="0" smtClean="0"/>
          </a:p>
          <a:p>
            <a:r>
              <a:rPr lang="en-US" dirty="0" smtClean="0"/>
              <a:t>entities</a:t>
            </a:r>
            <a:endParaRPr lang="tr-TR" dirty="0"/>
          </a:p>
          <a:p>
            <a:endParaRPr lang="tr-TR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3637157" y="1315844"/>
            <a:ext cx="3209692" cy="48611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consequently </a:t>
            </a:r>
            <a:endParaRPr lang="tr-TR" dirty="0" smtClean="0"/>
          </a:p>
          <a:p>
            <a:r>
              <a:rPr lang="en-US" dirty="0" smtClean="0"/>
              <a:t>destination </a:t>
            </a:r>
            <a:endParaRPr lang="tr-TR" dirty="0" smtClean="0"/>
          </a:p>
          <a:p>
            <a:r>
              <a:rPr lang="en-US" dirty="0" smtClean="0"/>
              <a:t>determine </a:t>
            </a:r>
            <a:endParaRPr lang="tr-TR" dirty="0" smtClean="0"/>
          </a:p>
          <a:p>
            <a:r>
              <a:rPr lang="en-US" dirty="0" smtClean="0"/>
              <a:t>receiver </a:t>
            </a:r>
            <a:endParaRPr lang="tr-TR" dirty="0" smtClean="0"/>
          </a:p>
          <a:p>
            <a:r>
              <a:rPr lang="en-US" dirty="0" smtClean="0"/>
              <a:t>sender </a:t>
            </a:r>
            <a:endParaRPr lang="tr-TR" dirty="0" smtClean="0"/>
          </a:p>
          <a:p>
            <a:r>
              <a:rPr lang="en-US" dirty="0" smtClean="0"/>
              <a:t>rate </a:t>
            </a:r>
            <a:endParaRPr lang="tr-TR" dirty="0" smtClean="0"/>
          </a:p>
          <a:p>
            <a:r>
              <a:rPr lang="en-US" dirty="0" smtClean="0"/>
              <a:t>congestion-control </a:t>
            </a:r>
            <a:endParaRPr lang="tr-TR" dirty="0" smtClean="0"/>
          </a:p>
          <a:p>
            <a:r>
              <a:rPr lang="en-US" dirty="0" smtClean="0"/>
              <a:t>interface </a:t>
            </a:r>
            <a:endParaRPr lang="tr-TR" dirty="0" smtClean="0"/>
          </a:p>
          <a:p>
            <a:r>
              <a:rPr lang="en-US" dirty="0" smtClean="0"/>
              <a:t>wire </a:t>
            </a:r>
            <a:endParaRPr lang="tr-TR" dirty="0" smtClean="0"/>
          </a:p>
          <a:p>
            <a:r>
              <a:rPr lang="en-US" dirty="0" smtClean="0"/>
              <a:t>flow</a:t>
            </a:r>
            <a:r>
              <a:rPr lang="tr-TR" dirty="0" smtClean="0"/>
              <a:t> </a:t>
            </a:r>
          </a:p>
          <a:p>
            <a:r>
              <a:rPr lang="en-US" dirty="0" smtClean="0"/>
              <a:t>Implement </a:t>
            </a:r>
            <a:endParaRPr lang="tr-TR" dirty="0" smtClean="0"/>
          </a:p>
          <a:p>
            <a:r>
              <a:rPr lang="en-US" dirty="0" smtClean="0"/>
              <a:t>Govern</a:t>
            </a:r>
            <a:endParaRPr lang="tr-TR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7450874" y="1315844"/>
            <a:ext cx="3499624" cy="5174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 smtClean="0"/>
              <a:t>Discards</a:t>
            </a:r>
            <a:endParaRPr lang="tr-TR" sz="2900" dirty="0" smtClean="0"/>
          </a:p>
          <a:p>
            <a:r>
              <a:rPr lang="en-US" sz="2900" dirty="0"/>
              <a:t>gives </a:t>
            </a:r>
            <a:r>
              <a:rPr lang="en-US" sz="2900" dirty="0" smtClean="0"/>
              <a:t>up</a:t>
            </a:r>
            <a:endParaRPr lang="tr-TR" sz="2900" dirty="0" smtClean="0"/>
          </a:p>
          <a:p>
            <a:r>
              <a:rPr lang="en-US" sz="2900" dirty="0" smtClean="0"/>
              <a:t>Retransmissions</a:t>
            </a:r>
            <a:endParaRPr lang="tr-TR" sz="2900" dirty="0" smtClean="0"/>
          </a:p>
          <a:p>
            <a:r>
              <a:rPr lang="tr-TR" sz="2900" dirty="0" smtClean="0"/>
              <a:t>A </a:t>
            </a:r>
            <a:r>
              <a:rPr lang="en-US" sz="2900" dirty="0" smtClean="0"/>
              <a:t>number of</a:t>
            </a:r>
            <a:endParaRPr lang="tr-TR" sz="2900" dirty="0" smtClean="0"/>
          </a:p>
          <a:p>
            <a:r>
              <a:rPr lang="en-US" sz="2900" dirty="0" smtClean="0"/>
              <a:t>Fixed</a:t>
            </a:r>
            <a:endParaRPr lang="tr-TR" sz="2900" dirty="0" smtClean="0"/>
          </a:p>
          <a:p>
            <a:r>
              <a:rPr lang="en-US" sz="2900" dirty="0" smtClean="0"/>
              <a:t>Access</a:t>
            </a:r>
            <a:endParaRPr lang="tr-TR" sz="2900" dirty="0" smtClean="0"/>
          </a:p>
          <a:p>
            <a:r>
              <a:rPr lang="en-US" sz="2900" dirty="0" smtClean="0"/>
              <a:t>Given</a:t>
            </a:r>
            <a:endParaRPr lang="tr-TR" sz="2900" dirty="0" smtClean="0"/>
          </a:p>
          <a:p>
            <a:r>
              <a:rPr lang="en-US" sz="2900" dirty="0" smtClean="0"/>
              <a:t>Assumes</a:t>
            </a:r>
            <a:endParaRPr lang="tr-TR" sz="2900" dirty="0" smtClean="0"/>
          </a:p>
          <a:p>
            <a:r>
              <a:rPr lang="en-US" sz="2900" dirty="0" smtClean="0"/>
              <a:t>Receives</a:t>
            </a:r>
            <a:endParaRPr lang="tr-TR" sz="2900" dirty="0" smtClean="0"/>
          </a:p>
          <a:p>
            <a:r>
              <a:rPr lang="en-US" sz="2900" dirty="0" smtClean="0"/>
              <a:t>Passes</a:t>
            </a:r>
            <a:endParaRPr lang="tr-TR" sz="2900" dirty="0" smtClean="0"/>
          </a:p>
          <a:p>
            <a:r>
              <a:rPr lang="en-US" sz="2900" dirty="0" smtClean="0"/>
              <a:t>Failure</a:t>
            </a:r>
            <a:endParaRPr lang="tr-TR" sz="2900" dirty="0" smtClean="0"/>
          </a:p>
          <a:p>
            <a:r>
              <a:rPr lang="en-US" sz="2900" dirty="0" smtClean="0"/>
              <a:t>Negligible</a:t>
            </a:r>
            <a:endParaRPr lang="tr-TR" sz="2900" dirty="0" smtClean="0"/>
          </a:p>
          <a:p>
            <a:r>
              <a:rPr lang="en-US" sz="2900" dirty="0"/>
              <a:t>deal </a:t>
            </a:r>
            <a:r>
              <a:rPr lang="en-US" sz="2900" dirty="0" smtClean="0"/>
              <a:t>with</a:t>
            </a:r>
            <a:endParaRPr lang="tr-TR" sz="2900" dirty="0" smtClean="0"/>
          </a:p>
          <a:p>
            <a:r>
              <a:rPr lang="en-US" sz="2900" dirty="0"/>
              <a:t> a variety of </a:t>
            </a:r>
            <a:endParaRPr lang="tr-TR" sz="2900" dirty="0" smtClean="0"/>
          </a:p>
          <a:p>
            <a:r>
              <a:rPr lang="en-US" sz="2900" dirty="0" smtClean="0"/>
              <a:t>Intact</a:t>
            </a:r>
            <a:endParaRPr lang="tr-TR" sz="2900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678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613317"/>
            <a:ext cx="10515600" cy="55636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 network protocol is similar to a human protocol, except that the entities exchanging messages and taking actions are hardware or software components of some device (for example, computer, smartphone, tablet, router, or other network-capable device).</a:t>
            </a:r>
            <a:endParaRPr lang="tr-TR" dirty="0"/>
          </a:p>
          <a:p>
            <a:pPr marL="0" indent="0" algn="just">
              <a:buNone/>
            </a:pPr>
            <a:r>
              <a:rPr lang="en-US" dirty="0"/>
              <a:t>All activity in the Internet that involves two or more communicating remote entities is governed by a protocol. For example, hardware-implemented protocols in two physically connected computers control the flow of bits on the “wire” between the two network interface cards; congestion-control protocols in end systems control the rate at which packets are transmitted between sender and receiver; protocols in routers determine a packet’s path from source to destination. Protocols are running everywhere in the Internet, and consequently much of this </a:t>
            </a:r>
            <a:r>
              <a:rPr lang="tr-TR" dirty="0" err="1" smtClean="0"/>
              <a:t>paper</a:t>
            </a:r>
            <a:r>
              <a:rPr lang="en-US" dirty="0" smtClean="0"/>
              <a:t> </a:t>
            </a:r>
            <a:r>
              <a:rPr lang="en-US" dirty="0"/>
              <a:t>is about computer network protocols.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278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tr-TR" dirty="0" smtClean="0">
              <a:solidFill>
                <a:schemeClr val="accent1"/>
              </a:solidFill>
            </a:endParaRPr>
          </a:p>
          <a:p>
            <a:pPr algn="just"/>
            <a:r>
              <a:rPr lang="en-US" dirty="0" smtClean="0">
                <a:solidFill>
                  <a:schemeClr val="accent6"/>
                </a:solidFill>
              </a:rPr>
              <a:t>A network protocol </a:t>
            </a:r>
            <a:r>
              <a:rPr lang="en-US" dirty="0" smtClean="0">
                <a:solidFill>
                  <a:srgbClr val="FF0000"/>
                </a:solidFill>
              </a:rPr>
              <a:t>is similar to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a human protocol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except </a:t>
            </a:r>
            <a:r>
              <a:rPr lang="en-US" dirty="0" smtClean="0">
                <a:solidFill>
                  <a:srgbClr val="7030A0"/>
                </a:solidFill>
              </a:rPr>
              <a:t>that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the </a:t>
            </a:r>
            <a:r>
              <a:rPr lang="en-US" dirty="0" smtClean="0">
                <a:solidFill>
                  <a:schemeClr val="accent1"/>
                </a:solidFill>
              </a:rPr>
              <a:t>entities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exchanging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messages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taking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actions are hardware or software components of some device (for example, computer, smartphone, tablet, router, or other network-capable device).</a:t>
            </a:r>
          </a:p>
          <a:p>
            <a:pPr algn="just"/>
            <a:endParaRPr lang="en-US" dirty="0" smtClean="0"/>
          </a:p>
          <a:p>
            <a:r>
              <a:rPr lang="tr-TR" dirty="0" smtClean="0"/>
              <a:t>….. be </a:t>
            </a:r>
            <a:r>
              <a:rPr lang="tr-TR" dirty="0" err="1" smtClean="0"/>
              <a:t>similar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……</a:t>
            </a:r>
          </a:p>
          <a:p>
            <a:r>
              <a:rPr lang="tr-TR" dirty="0" smtClean="0"/>
              <a:t>,</a:t>
            </a:r>
            <a:r>
              <a:rPr lang="tr-TR" dirty="0" err="1" smtClean="0"/>
              <a:t>except</a:t>
            </a:r>
            <a:r>
              <a:rPr lang="tr-TR" dirty="0" smtClean="0"/>
              <a:t> …</a:t>
            </a:r>
          </a:p>
          <a:p>
            <a:r>
              <a:rPr lang="tr-TR" dirty="0" smtClean="0"/>
              <a:t>,</a:t>
            </a:r>
            <a:r>
              <a:rPr lang="tr-TR" dirty="0" err="1" smtClean="0"/>
              <a:t>except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….</a:t>
            </a:r>
            <a:endParaRPr lang="en-US" dirty="0"/>
          </a:p>
        </p:txBody>
      </p:sp>
      <p:sp>
        <p:nvSpPr>
          <p:cNvPr id="5" name="Yuvarlatılmış Dikdörtgen 4"/>
          <p:cNvSpPr/>
          <p:nvPr/>
        </p:nvSpPr>
        <p:spPr>
          <a:xfrm>
            <a:off x="1126272" y="2316278"/>
            <a:ext cx="7805853" cy="4492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46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71654" y="1870230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All activity </a:t>
            </a:r>
            <a:r>
              <a:rPr lang="en-US" dirty="0" smtClean="0">
                <a:solidFill>
                  <a:schemeClr val="accent4"/>
                </a:solidFill>
              </a:rPr>
              <a:t>in the Internet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that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involves</a:t>
            </a:r>
            <a:r>
              <a:rPr lang="en-US" dirty="0" smtClean="0"/>
              <a:t> two or more communicating remote </a:t>
            </a:r>
            <a:r>
              <a:rPr lang="en-US" dirty="0" smtClean="0">
                <a:solidFill>
                  <a:schemeClr val="accent1"/>
                </a:solidFill>
              </a:rPr>
              <a:t>entities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governed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by a protocol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All activity   ------ </a:t>
            </a:r>
            <a:r>
              <a:rPr lang="en-US" dirty="0" smtClean="0">
                <a:solidFill>
                  <a:schemeClr val="accent4"/>
                </a:solidFill>
              </a:rPr>
              <a:t>in the Internet  </a:t>
            </a:r>
            <a:r>
              <a:rPr lang="en-US" dirty="0" smtClean="0">
                <a:solidFill>
                  <a:srgbClr val="00B050"/>
                </a:solidFill>
              </a:rPr>
              <a:t>----- </a:t>
            </a:r>
            <a:r>
              <a:rPr lang="en-US" dirty="0" smtClean="0">
                <a:solidFill>
                  <a:srgbClr val="FF0000"/>
                </a:solidFill>
              </a:rPr>
              <a:t>that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communicating remote entities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Govern     / be governed by </a:t>
            </a:r>
            <a:endParaRPr lang="en-US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1092820" y="1639229"/>
            <a:ext cx="4427034" cy="61331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Yuvarlatılmış Dikdörtgen 5"/>
          <p:cNvSpPr/>
          <p:nvPr/>
        </p:nvSpPr>
        <p:spPr>
          <a:xfrm>
            <a:off x="8697951" y="1739589"/>
            <a:ext cx="2364060" cy="613317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597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35259"/>
            <a:ext cx="10515600" cy="564170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00B050"/>
                </a:solidFill>
              </a:rPr>
              <a:t>For example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6"/>
                </a:solidFill>
              </a:rPr>
              <a:t>hardware</a:t>
            </a:r>
            <a:r>
              <a:rPr lang="en-US" dirty="0" smtClean="0"/>
              <a:t>-</a:t>
            </a:r>
            <a:r>
              <a:rPr lang="en-US" dirty="0" smtClean="0">
                <a:solidFill>
                  <a:schemeClr val="accent1"/>
                </a:solidFill>
              </a:rPr>
              <a:t>implemented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protocols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in two physically connected computers </a:t>
            </a:r>
            <a:r>
              <a:rPr lang="en-US" b="1" i="1" u="sng" dirty="0" smtClean="0">
                <a:solidFill>
                  <a:schemeClr val="accent6">
                    <a:lumMod val="75000"/>
                  </a:schemeClr>
                </a:solidFill>
              </a:rPr>
              <a:t>control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chemeClr val="accent6"/>
                </a:solidFill>
              </a:rPr>
              <a:t>the</a:t>
            </a:r>
            <a:r>
              <a:rPr lang="en-US" u="sng" dirty="0" smtClean="0"/>
              <a:t> </a:t>
            </a:r>
            <a:r>
              <a:rPr lang="en-US" u="sng" dirty="0" smtClean="0">
                <a:solidFill>
                  <a:schemeClr val="accent1"/>
                </a:solidFill>
              </a:rPr>
              <a:t>flow</a:t>
            </a:r>
            <a:r>
              <a:rPr lang="en-US" u="sng" dirty="0" smtClean="0"/>
              <a:t> </a:t>
            </a:r>
            <a:r>
              <a:rPr lang="en-US" u="sng" dirty="0" smtClean="0">
                <a:solidFill>
                  <a:schemeClr val="accent6"/>
                </a:solidFill>
              </a:rPr>
              <a:t>of </a:t>
            </a:r>
            <a:r>
              <a:rPr lang="en-US" dirty="0" smtClean="0">
                <a:solidFill>
                  <a:schemeClr val="accent6"/>
                </a:solidFill>
              </a:rPr>
              <a:t>bits </a:t>
            </a:r>
            <a:r>
              <a:rPr lang="en-US" b="1" u="sng" dirty="0" smtClean="0">
                <a:solidFill>
                  <a:srgbClr val="FF0000"/>
                </a:solidFill>
              </a:rPr>
              <a:t>on</a:t>
            </a:r>
            <a:r>
              <a:rPr lang="en-US" dirty="0" smtClean="0"/>
              <a:t> the “</a:t>
            </a:r>
            <a:r>
              <a:rPr lang="en-US" dirty="0" smtClean="0">
                <a:solidFill>
                  <a:schemeClr val="accent1"/>
                </a:solidFill>
              </a:rPr>
              <a:t>wire</a:t>
            </a:r>
            <a:r>
              <a:rPr lang="en-US" dirty="0" smtClean="0"/>
              <a:t>” </a:t>
            </a:r>
            <a:r>
              <a:rPr lang="en-US" dirty="0" smtClean="0">
                <a:solidFill>
                  <a:schemeClr val="accent6"/>
                </a:solidFill>
              </a:rPr>
              <a:t>between the two network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cards</a:t>
            </a:r>
            <a:r>
              <a:rPr lang="en-US" dirty="0" smtClean="0"/>
              <a:t>; </a:t>
            </a:r>
            <a:endParaRPr lang="tr-TR" dirty="0" smtClean="0"/>
          </a:p>
          <a:p>
            <a:pPr marL="0" indent="0" algn="just">
              <a:buNone/>
            </a:pPr>
            <a:r>
              <a:rPr lang="tr-TR" dirty="0">
                <a:solidFill>
                  <a:schemeClr val="accent1"/>
                </a:solidFill>
              </a:rPr>
              <a:t>	</a:t>
            </a:r>
            <a:r>
              <a:rPr lang="en-US" dirty="0" smtClean="0">
                <a:solidFill>
                  <a:schemeClr val="accent1"/>
                </a:solidFill>
              </a:rPr>
              <a:t>congestion-control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protocols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in end systems</a:t>
            </a:r>
            <a:r>
              <a:rPr lang="en-US" dirty="0" smtClean="0"/>
              <a:t> </a:t>
            </a:r>
            <a:r>
              <a:rPr lang="en-US" b="1" i="1" u="sng" dirty="0" smtClean="0">
                <a:solidFill>
                  <a:schemeClr val="accent6"/>
                </a:solidFill>
              </a:rPr>
              <a:t>control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the rate </a:t>
            </a:r>
            <a:r>
              <a:rPr lang="en-US" dirty="0" smtClean="0">
                <a:solidFill>
                  <a:srgbClr val="FF0000"/>
                </a:solidFill>
              </a:rPr>
              <a:t>at which </a:t>
            </a:r>
            <a:r>
              <a:rPr lang="en-US" dirty="0" smtClean="0">
                <a:solidFill>
                  <a:srgbClr val="00B050"/>
                </a:solidFill>
              </a:rPr>
              <a:t>packets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chemeClr val="accent1"/>
                </a:solidFill>
              </a:rPr>
              <a:t>are transmitted </a:t>
            </a:r>
            <a:r>
              <a:rPr lang="en-US" dirty="0" smtClean="0">
                <a:solidFill>
                  <a:schemeClr val="accent6"/>
                </a:solidFill>
              </a:rPr>
              <a:t>between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sender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receiver</a:t>
            </a:r>
            <a:r>
              <a:rPr lang="en-US" dirty="0" smtClean="0"/>
              <a:t>; </a:t>
            </a:r>
            <a:endParaRPr lang="tr-TR" dirty="0" smtClean="0"/>
          </a:p>
          <a:p>
            <a:pPr marL="0" indent="0" algn="just">
              <a:buNone/>
            </a:pPr>
            <a:endParaRPr lang="tr-TR" dirty="0">
              <a:solidFill>
                <a:schemeClr val="accent6"/>
              </a:solidFill>
            </a:endParaRPr>
          </a:p>
          <a:p>
            <a:pPr marL="0" indent="0" algn="just">
              <a:buNone/>
            </a:pPr>
            <a:r>
              <a:rPr lang="tr-TR" dirty="0" smtClean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protocols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in routers </a:t>
            </a:r>
            <a:r>
              <a:rPr lang="en-US" b="1" i="1" u="sng" dirty="0" smtClean="0">
                <a:solidFill>
                  <a:schemeClr val="accent1"/>
                </a:solidFill>
              </a:rPr>
              <a:t>determine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/>
                </a:solidFill>
              </a:rPr>
              <a:t>a packet’s path </a:t>
            </a:r>
            <a:r>
              <a:rPr lang="en-US" b="1" i="1" u="sng" dirty="0" smtClean="0">
                <a:solidFill>
                  <a:schemeClr val="accent4"/>
                </a:solidFill>
              </a:rPr>
              <a:t>from</a:t>
            </a:r>
            <a:r>
              <a:rPr lang="en-US" b="1" i="1" u="sng" dirty="0" smtClean="0"/>
              <a:t> </a:t>
            </a:r>
            <a:r>
              <a:rPr lang="en-US" b="1" i="1" u="sng" dirty="0" smtClean="0">
                <a:solidFill>
                  <a:srgbClr val="00B050"/>
                </a:solidFill>
              </a:rPr>
              <a:t>source</a:t>
            </a:r>
            <a:r>
              <a:rPr lang="en-US" b="1" i="1" u="sng" dirty="0" smtClean="0"/>
              <a:t> </a:t>
            </a:r>
            <a:r>
              <a:rPr lang="en-US" b="1" i="1" u="sng" dirty="0" smtClean="0">
                <a:solidFill>
                  <a:schemeClr val="accent4"/>
                </a:solidFill>
              </a:rPr>
              <a:t>to</a:t>
            </a:r>
            <a:r>
              <a:rPr lang="en-US" b="1" i="1" u="sng" dirty="0" smtClean="0"/>
              <a:t> </a:t>
            </a:r>
            <a:r>
              <a:rPr lang="en-US" b="1" i="1" u="sng" dirty="0" smtClean="0">
                <a:solidFill>
                  <a:srgbClr val="0070C0"/>
                </a:solidFill>
              </a:rPr>
              <a:t>destination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 algn="just">
              <a:buNone/>
            </a:pPr>
            <a:endParaRPr lang="tr-TR" dirty="0"/>
          </a:p>
          <a:p>
            <a:pPr marL="457200" lvl="1" indent="0" algn="just">
              <a:buNone/>
            </a:pPr>
            <a:r>
              <a:rPr lang="tr-TR" dirty="0" smtClean="0"/>
              <a:t>- </a:t>
            </a:r>
            <a:r>
              <a:rPr lang="tr-TR" dirty="0" err="1"/>
              <a:t>I</a:t>
            </a:r>
            <a:r>
              <a:rPr lang="tr-TR" dirty="0" err="1" smtClean="0"/>
              <a:t>mplement</a:t>
            </a:r>
            <a:r>
              <a:rPr lang="tr-TR" dirty="0" smtClean="0"/>
              <a:t> /  be </a:t>
            </a:r>
            <a:r>
              <a:rPr lang="tr-TR" dirty="0" err="1" smtClean="0"/>
              <a:t>implemented</a:t>
            </a:r>
            <a:endParaRPr lang="tr-TR" dirty="0" smtClean="0"/>
          </a:p>
          <a:p>
            <a:pPr lvl="1" algn="just">
              <a:buFontTx/>
              <a:buChar char="-"/>
            </a:pPr>
            <a:r>
              <a:rPr lang="tr-TR" dirty="0" err="1" smtClean="0"/>
              <a:t>Flow</a:t>
            </a:r>
            <a:r>
              <a:rPr lang="tr-TR" dirty="0" smtClean="0"/>
              <a:t>   /   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flow</a:t>
            </a:r>
            <a:r>
              <a:rPr lang="tr-TR" dirty="0" smtClean="0"/>
              <a:t> of</a:t>
            </a:r>
          </a:p>
          <a:p>
            <a:pPr lvl="1" algn="just">
              <a:buFontTx/>
              <a:buChar char="-"/>
            </a:pPr>
            <a:r>
              <a:rPr lang="tr-TR" dirty="0" err="1" smtClean="0"/>
              <a:t>Which</a:t>
            </a:r>
            <a:r>
              <a:rPr lang="tr-TR" dirty="0" smtClean="0"/>
              <a:t> / at </a:t>
            </a:r>
            <a:r>
              <a:rPr lang="tr-TR" dirty="0" err="1" smtClean="0"/>
              <a:t>which</a:t>
            </a:r>
            <a:endParaRPr lang="tr-TR" dirty="0" smtClean="0"/>
          </a:p>
          <a:p>
            <a:pPr lvl="1" algn="just">
              <a:buFontTx/>
              <a:buChar char="-"/>
            </a:pPr>
            <a:r>
              <a:rPr lang="tr-TR" dirty="0" err="1" smtClean="0"/>
              <a:t>Transmit</a:t>
            </a:r>
            <a:r>
              <a:rPr lang="tr-TR" dirty="0" smtClean="0"/>
              <a:t> /  be </a:t>
            </a:r>
            <a:r>
              <a:rPr lang="tr-TR" dirty="0" err="1" smtClean="0"/>
              <a:t>transmited</a:t>
            </a:r>
            <a:r>
              <a:rPr lang="tr-TR" dirty="0" smtClean="0"/>
              <a:t> </a:t>
            </a:r>
          </a:p>
          <a:p>
            <a:pPr marL="0" indent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881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Protocols</a:t>
            </a:r>
            <a:r>
              <a:rPr lang="en-US" dirty="0" smtClean="0"/>
              <a:t> </a:t>
            </a:r>
            <a:r>
              <a:rPr lang="en-US" b="1" i="1" u="sng" dirty="0" smtClean="0">
                <a:solidFill>
                  <a:schemeClr val="accent6"/>
                </a:solidFill>
              </a:rPr>
              <a:t>are running </a:t>
            </a:r>
            <a:r>
              <a:rPr lang="en-US" dirty="0" smtClean="0">
                <a:solidFill>
                  <a:schemeClr val="accent6"/>
                </a:solidFill>
              </a:rPr>
              <a:t>everywhere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in the Internet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4"/>
                </a:solidFill>
              </a:rPr>
              <a:t>and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consequently</a:t>
            </a:r>
            <a:r>
              <a:rPr lang="en-US" dirty="0" smtClean="0"/>
              <a:t> </a:t>
            </a:r>
            <a:r>
              <a:rPr lang="en-US" i="1" u="sng" dirty="0" smtClean="0">
                <a:solidFill>
                  <a:schemeClr val="accent6"/>
                </a:solidFill>
              </a:rPr>
              <a:t>much of </a:t>
            </a:r>
            <a:r>
              <a:rPr lang="en-US" dirty="0" smtClean="0">
                <a:solidFill>
                  <a:schemeClr val="accent6"/>
                </a:solidFill>
              </a:rPr>
              <a:t>this paper </a:t>
            </a:r>
            <a:r>
              <a:rPr lang="en-US" dirty="0" smtClean="0">
                <a:solidFill>
                  <a:srgbClr val="FF0000"/>
                </a:solidFill>
              </a:rPr>
              <a:t>is about </a:t>
            </a:r>
            <a:r>
              <a:rPr lang="en-US" dirty="0" smtClean="0">
                <a:solidFill>
                  <a:srgbClr val="00B050"/>
                </a:solidFill>
              </a:rPr>
              <a:t>computer network protocols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About</a:t>
            </a:r>
          </a:p>
          <a:p>
            <a:r>
              <a:rPr lang="en-US" dirty="0" smtClean="0"/>
              <a:t>Be about </a:t>
            </a:r>
          </a:p>
          <a:p>
            <a:r>
              <a:rPr lang="en-US" dirty="0" smtClean="0"/>
              <a:t>Be about to</a:t>
            </a:r>
          </a:p>
          <a:p>
            <a:r>
              <a:rPr lang="en-US" dirty="0" smtClean="0"/>
              <a:t>Consequently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3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57561"/>
            <a:ext cx="10515600" cy="56194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Before considering collision </a:t>
            </a:r>
            <a:r>
              <a:rPr lang="en-US" dirty="0" err="1" smtClean="0"/>
              <a:t>avoidance,we’ll</a:t>
            </a:r>
            <a:r>
              <a:rPr lang="en-US" dirty="0" smtClean="0"/>
              <a:t> </a:t>
            </a:r>
            <a:r>
              <a:rPr lang="en-US" dirty="0"/>
              <a:t>first need to examine 802.11’s </a:t>
            </a:r>
            <a:r>
              <a:rPr lang="en-US" b="1" dirty="0"/>
              <a:t>link-layer acknowledgment </a:t>
            </a:r>
            <a:r>
              <a:rPr lang="en-US" dirty="0"/>
              <a:t>scheme. Recall from Section 6.2 that when a station in a wireless LAN sends a frame, the frame may not reach the destination station intact for a variety of reasons. To deal with this non-negligible chance of failure, the 802.11 MAC protocol uses link-layer acknowledgments. As shown in Figure 6, when the destination station receives a frame that passes the CRC, it waits a short period of time known as the </a:t>
            </a:r>
            <a:r>
              <a:rPr lang="en-US" b="1" dirty="0"/>
              <a:t>Short Inter-frame Spacing (SIFS) </a:t>
            </a:r>
            <a:r>
              <a:rPr lang="en-US" dirty="0"/>
              <a:t>and then sends back an acknowledgment frame. If the transmitting station does not receive an acknowledgment within a given amount of time, it assumes that an error has occurred and retransmits the frame, using the CSMA/CA protocol to access the channel. If an acknowledgment is not received after some fixed number of retransmissions, the transmitting station gives up and discards the </a:t>
            </a:r>
            <a:r>
              <a:rPr lang="en-US" dirty="0" smtClean="0"/>
              <a:t>frame</a:t>
            </a:r>
            <a:r>
              <a:rPr lang="tr-TR" dirty="0" smtClean="0"/>
              <a:t>.</a:t>
            </a:r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751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</a:t>
            </a:r>
            <a:r>
              <a:rPr lang="en-US" dirty="0">
                <a:solidFill>
                  <a:schemeClr val="accent1"/>
                </a:solidFill>
              </a:rPr>
              <a:t>considering</a:t>
            </a:r>
            <a:r>
              <a:rPr lang="en-US" dirty="0"/>
              <a:t> </a:t>
            </a:r>
            <a:r>
              <a:rPr lang="en-US" b="1" i="1" u="sng" dirty="0">
                <a:solidFill>
                  <a:schemeClr val="accent1"/>
                </a:solidFill>
              </a:rPr>
              <a:t>collision avoidance</a:t>
            </a:r>
            <a:r>
              <a:rPr lang="en-US" dirty="0"/>
              <a:t>, </a:t>
            </a:r>
            <a:r>
              <a:rPr lang="en-US" dirty="0" smtClean="0"/>
              <a:t>we’ll </a:t>
            </a:r>
            <a:r>
              <a:rPr lang="en-US" dirty="0"/>
              <a:t>first </a:t>
            </a:r>
            <a:r>
              <a:rPr lang="en-US" dirty="0">
                <a:solidFill>
                  <a:srgbClr val="FF0000"/>
                </a:solidFill>
              </a:rPr>
              <a:t>need to </a:t>
            </a:r>
            <a:r>
              <a:rPr lang="en-US" dirty="0">
                <a:solidFill>
                  <a:schemeClr val="accent1"/>
                </a:solidFill>
              </a:rPr>
              <a:t>examine</a:t>
            </a:r>
            <a:r>
              <a:rPr lang="en-US" dirty="0"/>
              <a:t> 802.11’s </a:t>
            </a:r>
            <a:r>
              <a:rPr lang="en-US" b="1" dirty="0"/>
              <a:t>link-layer </a:t>
            </a:r>
            <a:r>
              <a:rPr lang="en-US" b="1" dirty="0">
                <a:solidFill>
                  <a:schemeClr val="accent1"/>
                </a:solidFill>
              </a:rPr>
              <a:t>acknowledgment</a:t>
            </a:r>
            <a:r>
              <a:rPr lang="en-US" b="1" dirty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scheme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Before</a:t>
            </a:r>
            <a:r>
              <a:rPr lang="tr-TR" dirty="0" smtClean="0"/>
              <a:t>/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92D050"/>
                </a:solidFill>
              </a:rPr>
              <a:t>Verb</a:t>
            </a:r>
            <a:r>
              <a:rPr lang="tr-TR" dirty="0" err="1" smtClean="0"/>
              <a:t>+</a:t>
            </a:r>
            <a:r>
              <a:rPr lang="tr-TR" dirty="0" err="1" smtClean="0">
                <a:solidFill>
                  <a:srgbClr val="FF0000"/>
                </a:solidFill>
              </a:rPr>
              <a:t>ing</a:t>
            </a:r>
            <a:r>
              <a:rPr lang="tr-TR" dirty="0" smtClean="0"/>
              <a:t> ….., </a:t>
            </a:r>
            <a:r>
              <a:rPr lang="tr-TR" dirty="0" err="1" smtClean="0"/>
              <a:t>subject</a:t>
            </a:r>
            <a:r>
              <a:rPr lang="tr-TR" dirty="0" smtClean="0"/>
              <a:t> ….</a:t>
            </a:r>
          </a:p>
          <a:p>
            <a:endParaRPr lang="tr-TR" dirty="0"/>
          </a:p>
          <a:p>
            <a:r>
              <a:rPr lang="tr-TR" dirty="0" smtClean="0"/>
              <a:t>First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..</a:t>
            </a:r>
            <a:endParaRPr lang="tr-TR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1092820" y="1784195"/>
            <a:ext cx="5731726" cy="490654"/>
          </a:xfrm>
          <a:prstGeom prst="round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052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Recall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4"/>
                </a:solidFill>
              </a:rPr>
              <a:t>from Section 6.2 </a:t>
            </a:r>
            <a:r>
              <a:rPr lang="en-US" b="1" i="1" u="sng" dirty="0">
                <a:solidFill>
                  <a:srgbClr val="FF0000"/>
                </a:solidFill>
              </a:rPr>
              <a:t>that</a:t>
            </a:r>
            <a:r>
              <a:rPr lang="en-US" dirty="0"/>
              <a:t> when a station </a:t>
            </a:r>
            <a:r>
              <a:rPr lang="en-US" dirty="0">
                <a:solidFill>
                  <a:schemeClr val="accent4"/>
                </a:solidFill>
              </a:rPr>
              <a:t>in a wireless LAN </a:t>
            </a:r>
            <a:r>
              <a:rPr lang="en-US" dirty="0"/>
              <a:t>sends a frame, the frame may not </a:t>
            </a:r>
            <a:r>
              <a:rPr lang="en-US" dirty="0">
                <a:solidFill>
                  <a:schemeClr val="accent1"/>
                </a:solidFill>
              </a:rPr>
              <a:t>reach</a:t>
            </a:r>
            <a:r>
              <a:rPr lang="en-US" dirty="0"/>
              <a:t> the destination station </a:t>
            </a:r>
            <a:r>
              <a:rPr lang="en-US" dirty="0">
                <a:solidFill>
                  <a:schemeClr val="accent1"/>
                </a:solidFill>
              </a:rPr>
              <a:t>intact</a:t>
            </a:r>
            <a:r>
              <a:rPr lang="en-US" dirty="0"/>
              <a:t> for </a:t>
            </a:r>
            <a:r>
              <a:rPr lang="en-US" b="1" i="1" u="sng" dirty="0">
                <a:solidFill>
                  <a:schemeClr val="accent1"/>
                </a:solidFill>
              </a:rPr>
              <a:t>a variety of</a:t>
            </a:r>
            <a:r>
              <a:rPr lang="en-US" dirty="0"/>
              <a:t> </a:t>
            </a:r>
            <a:r>
              <a:rPr lang="en-US" dirty="0" smtClean="0"/>
              <a:t>reasons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1466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669</Words>
  <Application>Microsoft Office PowerPoint</Application>
  <PresentationFormat>Geniş ekran</PresentationFormat>
  <Paragraphs>87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Teması</vt:lpstr>
      <vt:lpstr>Network Protocols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memorize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Protocols</dc:title>
  <dc:creator>Gng23</dc:creator>
  <cp:lastModifiedBy>Gng23</cp:lastModifiedBy>
  <cp:revision>17</cp:revision>
  <dcterms:created xsi:type="dcterms:W3CDTF">2019-06-12T12:55:58Z</dcterms:created>
  <dcterms:modified xsi:type="dcterms:W3CDTF">2019-07-31T10:51:32Z</dcterms:modified>
</cp:coreProperties>
</file>