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0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73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695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7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200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41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30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469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203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04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05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A964-FF3A-4F99-A09E-18DBFD862DDD}" type="datetimeFigureOut">
              <a:rPr lang="tr-TR" smtClean="0"/>
              <a:t>12.07.2019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FD07-580F-4549-907F-0B9E39F4A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2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Structure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949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intuitive</a:t>
            </a:r>
            <a:r>
              <a:rPr lang="en-US" dirty="0" smtClean="0"/>
              <a:t> model of a stack is </a:t>
            </a:r>
            <a:r>
              <a:rPr lang="en-US" dirty="0" smtClean="0">
                <a:solidFill>
                  <a:srgbClr val="FF0000"/>
                </a:solidFill>
              </a:rPr>
              <a:t>a pile of </a:t>
            </a:r>
            <a:r>
              <a:rPr lang="en-US" dirty="0" smtClean="0"/>
              <a:t>poker chips on a table, books on a floor, or dishes on a shelf, where it is only </a:t>
            </a:r>
            <a:r>
              <a:rPr lang="en-US" dirty="0" smtClean="0">
                <a:solidFill>
                  <a:srgbClr val="FF0000"/>
                </a:solidFill>
              </a:rPr>
              <a:t>convenient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to </a:t>
            </a:r>
            <a:r>
              <a:rPr lang="en-US" dirty="0" smtClean="0"/>
              <a:t>remove the top object on the pile or add a new one </a:t>
            </a:r>
            <a:r>
              <a:rPr lang="en-US" dirty="0" smtClean="0">
                <a:solidFill>
                  <a:srgbClr val="FF0000"/>
                </a:solidFill>
              </a:rPr>
              <a:t>above</a:t>
            </a:r>
            <a:r>
              <a:rPr lang="en-US" dirty="0" smtClean="0"/>
              <a:t> the top.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An abstract data type in the STACK family often </a:t>
            </a:r>
            <a:r>
              <a:rPr lang="en-US" dirty="0" smtClean="0">
                <a:solidFill>
                  <a:srgbClr val="FF0000"/>
                </a:solidFill>
              </a:rPr>
              <a:t>include</a:t>
            </a:r>
            <a:r>
              <a:rPr lang="en-US" dirty="0" smtClean="0"/>
              <a:t>s the </a:t>
            </a:r>
            <a:r>
              <a:rPr lang="en-US" dirty="0" smtClean="0">
                <a:solidFill>
                  <a:srgbClr val="00B050"/>
                </a:solidFill>
              </a:rPr>
              <a:t>following</a:t>
            </a:r>
            <a:r>
              <a:rPr lang="en-US" dirty="0" smtClean="0"/>
              <a:t> five operations…</a:t>
            </a:r>
            <a:r>
              <a:rPr lang="tr-TR" dirty="0" smtClean="0"/>
              <a:t>..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194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queue</a:t>
            </a:r>
            <a:r>
              <a:rPr lang="en-US" dirty="0" smtClean="0"/>
              <a:t> is another </a:t>
            </a:r>
            <a:r>
              <a:rPr lang="en-US" dirty="0" smtClean="0">
                <a:solidFill>
                  <a:srgbClr val="7030A0"/>
                </a:solidFill>
              </a:rPr>
              <a:t>special kind of </a:t>
            </a:r>
            <a:r>
              <a:rPr lang="en-US" dirty="0" smtClean="0"/>
              <a:t>list, where items are inserted at one end (the </a:t>
            </a:r>
            <a:r>
              <a:rPr lang="en-US" dirty="0" smtClean="0">
                <a:solidFill>
                  <a:srgbClr val="FF0000"/>
                </a:solidFill>
              </a:rPr>
              <a:t>rear</a:t>
            </a:r>
            <a:r>
              <a:rPr lang="en-US" dirty="0" smtClean="0"/>
              <a:t>) and deleted at the other end (the </a:t>
            </a:r>
            <a:r>
              <a:rPr lang="en-US" dirty="0" smtClean="0">
                <a:solidFill>
                  <a:srgbClr val="FF0000"/>
                </a:solidFill>
              </a:rPr>
              <a:t>front</a:t>
            </a:r>
            <a:r>
              <a:rPr lang="en-US" dirty="0" smtClean="0"/>
              <a:t>).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 smtClean="0"/>
              <a:t>Another </a:t>
            </a:r>
            <a:r>
              <a:rPr lang="en-US" dirty="0" smtClean="0">
                <a:solidFill>
                  <a:srgbClr val="7030A0"/>
                </a:solidFill>
              </a:rPr>
              <a:t>name for </a:t>
            </a:r>
            <a:r>
              <a:rPr lang="en-US" dirty="0" smtClean="0"/>
              <a:t>a queue is a "FIFO" or "first-in first-out" list.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343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The operations for a queue are </a:t>
            </a:r>
            <a:r>
              <a:rPr lang="en-US" dirty="0" smtClean="0">
                <a:solidFill>
                  <a:srgbClr val="FF0000"/>
                </a:solidFill>
              </a:rPr>
              <a:t>analogous to </a:t>
            </a:r>
            <a:r>
              <a:rPr lang="en-US" dirty="0" smtClean="0">
                <a:solidFill>
                  <a:srgbClr val="00B050"/>
                </a:solidFill>
              </a:rPr>
              <a:t>those for </a:t>
            </a:r>
            <a:r>
              <a:rPr lang="en-US" dirty="0" smtClean="0"/>
              <a:t>a stack, the </a:t>
            </a:r>
            <a:r>
              <a:rPr lang="en-US" dirty="0" smtClean="0">
                <a:solidFill>
                  <a:srgbClr val="FF0000"/>
                </a:solidFill>
              </a:rPr>
              <a:t>substantial</a:t>
            </a:r>
            <a:r>
              <a:rPr lang="en-US" dirty="0" smtClean="0"/>
              <a:t> differences</a:t>
            </a:r>
            <a:r>
              <a:rPr lang="tr-TR" dirty="0" smtClean="0"/>
              <a:t>;</a:t>
            </a:r>
            <a:r>
              <a:rPr lang="en-US" dirty="0" smtClean="0"/>
              <a:t> insertions go at the end of the list, rather than the beginning</a:t>
            </a:r>
            <a:r>
              <a:rPr lang="tr-TR" dirty="0" smtClean="0"/>
              <a:t>;</a:t>
            </a:r>
            <a:r>
              <a:rPr lang="en-US" dirty="0" smtClean="0"/>
              <a:t> and traditional terminology for stacks and queues is different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shall use the following operations on queues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838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One important application of stacks is in the implementation of recursive procedures in programming languages. The run-time organization for a programming language is the set of data structures used to represent the values of the program variables during program execution. Every language that, like Pascal, allows recursive procedures, uses a stack of activation records to record the values for all the variables belonging to each active procedure of a program. When a procedure P is called, a new activation record for P is placed on the stack, regardless of whether there is already another activation record for P on the stack. When P returns, its activation record must be on top of the stack, since P cannot return until all procedures it has called have returned to </a:t>
            </a:r>
            <a:r>
              <a:rPr lang="en-US" dirty="0" smtClean="0"/>
              <a:t>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33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r>
              <a:rPr lang="en-US" dirty="0" smtClean="0"/>
              <a:t>One important application of stacks is in the implementation of </a:t>
            </a:r>
            <a:r>
              <a:rPr lang="en-US" dirty="0" smtClean="0">
                <a:solidFill>
                  <a:srgbClr val="FF0000"/>
                </a:solidFill>
              </a:rPr>
              <a:t>recursive</a:t>
            </a:r>
            <a:r>
              <a:rPr lang="en-US" dirty="0" smtClean="0"/>
              <a:t> procedures in programming languages.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T</a:t>
            </a:r>
            <a:r>
              <a:rPr lang="en-US" dirty="0" smtClean="0"/>
              <a:t>he</a:t>
            </a:r>
            <a:r>
              <a:rPr lang="en-US" dirty="0" smtClean="0">
                <a:solidFill>
                  <a:srgbClr val="FF0000"/>
                </a:solidFill>
              </a:rPr>
              <a:t> run-time </a:t>
            </a:r>
            <a:r>
              <a:rPr lang="en-US" dirty="0" smtClean="0"/>
              <a:t>organization for a programming language is the set of data structures </a:t>
            </a:r>
            <a:r>
              <a:rPr lang="en-US" dirty="0" smtClean="0">
                <a:solidFill>
                  <a:srgbClr val="00B050"/>
                </a:solidFill>
              </a:rPr>
              <a:t>used 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represent</a:t>
            </a:r>
            <a:r>
              <a:rPr lang="en-US" dirty="0" smtClean="0"/>
              <a:t> the values of the program variables during program </a:t>
            </a:r>
            <a:r>
              <a:rPr lang="en-US" dirty="0" smtClean="0">
                <a:solidFill>
                  <a:srgbClr val="FF0000"/>
                </a:solidFill>
              </a:rPr>
              <a:t>execution</a:t>
            </a:r>
            <a:r>
              <a:rPr lang="en-US" dirty="0" smtClean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8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Every language that, like Pascal, </a:t>
            </a:r>
            <a:r>
              <a:rPr lang="en-US" dirty="0" smtClean="0">
                <a:solidFill>
                  <a:srgbClr val="FF0000"/>
                </a:solidFill>
              </a:rPr>
              <a:t>allow</a:t>
            </a:r>
            <a:r>
              <a:rPr lang="en-US" dirty="0" smtClean="0"/>
              <a:t>s recursive procedures, uses a stack of activation records to </a:t>
            </a:r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the values for all the variables </a:t>
            </a:r>
            <a:r>
              <a:rPr lang="en-US" dirty="0" smtClean="0">
                <a:solidFill>
                  <a:srgbClr val="FF0000"/>
                </a:solidFill>
              </a:rPr>
              <a:t>belonging to </a:t>
            </a:r>
            <a:r>
              <a:rPr lang="en-US" dirty="0" smtClean="0"/>
              <a:t>each active procedure of a program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424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When</a:t>
            </a:r>
            <a:r>
              <a:rPr lang="en-US" dirty="0" smtClean="0"/>
              <a:t> a procedure P </a:t>
            </a:r>
            <a:r>
              <a:rPr lang="en-US" dirty="0" smtClean="0">
                <a:solidFill>
                  <a:srgbClr val="00B050"/>
                </a:solidFill>
              </a:rPr>
              <a:t>is</a:t>
            </a:r>
            <a:r>
              <a:rPr lang="en-US" dirty="0" smtClean="0"/>
              <a:t> call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r>
              <a:rPr lang="en-US" dirty="0" smtClean="0"/>
              <a:t>, a new activation record for P </a:t>
            </a:r>
            <a:r>
              <a:rPr lang="en-US" dirty="0" smtClean="0">
                <a:solidFill>
                  <a:srgbClr val="00B050"/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place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on the stack, </a:t>
            </a:r>
            <a:r>
              <a:rPr lang="en-US" dirty="0" smtClean="0">
                <a:solidFill>
                  <a:srgbClr val="FF0000"/>
                </a:solidFill>
              </a:rPr>
              <a:t>regardless of </a:t>
            </a:r>
            <a:r>
              <a:rPr lang="en-US" u="sng" dirty="0" smtClean="0"/>
              <a:t>whether</a:t>
            </a:r>
            <a:r>
              <a:rPr lang="en-US" dirty="0" smtClean="0"/>
              <a:t> there is </a:t>
            </a:r>
            <a:r>
              <a:rPr lang="en-US" dirty="0" smtClean="0">
                <a:solidFill>
                  <a:srgbClr val="FF0000"/>
                </a:solidFill>
              </a:rPr>
              <a:t>already</a:t>
            </a:r>
            <a:r>
              <a:rPr lang="en-US" dirty="0" smtClean="0"/>
              <a:t> another activation record for P on the stack.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When</a:t>
            </a:r>
            <a:r>
              <a:rPr lang="en-US" dirty="0" smtClean="0"/>
              <a:t> P returns, its activation record must </a:t>
            </a:r>
            <a:r>
              <a:rPr lang="en-US" dirty="0" smtClean="0">
                <a:solidFill>
                  <a:srgbClr val="00B050"/>
                </a:solidFill>
              </a:rPr>
              <a:t>be</a:t>
            </a:r>
            <a:r>
              <a:rPr lang="en-US" dirty="0" smtClean="0"/>
              <a:t> on top of the stack, </a:t>
            </a:r>
            <a:r>
              <a:rPr lang="tr-TR" dirty="0" smtClean="0">
                <a:solidFill>
                  <a:srgbClr val="FF0000"/>
                </a:solidFill>
              </a:rPr>
              <a:t>(!!)</a:t>
            </a:r>
            <a:r>
              <a:rPr lang="en-US" dirty="0" smtClean="0">
                <a:solidFill>
                  <a:srgbClr val="FF0000"/>
                </a:solidFill>
              </a:rPr>
              <a:t>since</a:t>
            </a:r>
            <a:r>
              <a:rPr lang="en-US" dirty="0" smtClean="0"/>
              <a:t> P cannot return until all procedures it has called have returned to P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431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301625"/>
            <a:ext cx="9016195" cy="6155288"/>
          </a:xfrm>
        </p:spPr>
      </p:pic>
    </p:spTree>
    <p:extLst>
      <p:ext uri="{BB962C8B-B14F-4D97-AF65-F5344CB8AC3E}">
        <p14:creationId xmlns:p14="http://schemas.microsoft.com/office/powerpoint/2010/main" val="128597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Lists</a:t>
            </a:r>
            <a:r>
              <a:rPr lang="en-US" dirty="0" smtClean="0"/>
              <a:t> are a </a:t>
            </a:r>
            <a:r>
              <a:rPr lang="en-US" dirty="0" smtClean="0">
                <a:solidFill>
                  <a:srgbClr val="FF0000"/>
                </a:solidFill>
              </a:rPr>
              <a:t>particularly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flexible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 because they can </a:t>
            </a:r>
            <a:r>
              <a:rPr lang="en-US" dirty="0" smtClean="0">
                <a:solidFill>
                  <a:srgbClr val="FF0000"/>
                </a:solidFill>
              </a:rPr>
              <a:t>grow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shrink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7030A0"/>
                </a:solidFill>
              </a:rPr>
              <a:t>on demand</a:t>
            </a:r>
            <a:r>
              <a:rPr lang="en-US" dirty="0" smtClean="0"/>
              <a:t>, and elements can </a:t>
            </a:r>
            <a:r>
              <a:rPr lang="en-US" dirty="0" smtClean="0">
                <a:solidFill>
                  <a:srgbClr val="00B050"/>
                </a:solidFill>
              </a:rPr>
              <a:t>be accessed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ed, or </a:t>
            </a:r>
            <a:r>
              <a:rPr lang="en-US" dirty="0" smtClean="0">
                <a:solidFill>
                  <a:srgbClr val="FF0000"/>
                </a:solidFill>
              </a:rPr>
              <a:t>delete</a:t>
            </a:r>
            <a:r>
              <a:rPr lang="en-US" dirty="0" smtClean="0"/>
              <a:t>d </a:t>
            </a:r>
            <a:r>
              <a:rPr lang="en-US" dirty="0" smtClean="0">
                <a:solidFill>
                  <a:srgbClr val="7030A0"/>
                </a:solidFill>
              </a:rPr>
              <a:t>at any position </a:t>
            </a:r>
            <a:r>
              <a:rPr lang="en-US" dirty="0" smtClean="0"/>
              <a:t>within</a:t>
            </a:r>
            <a:r>
              <a:rPr lang="tr-TR" dirty="0" smtClean="0"/>
              <a:t> </a:t>
            </a:r>
            <a:r>
              <a:rPr lang="en-US" dirty="0" smtClean="0"/>
              <a:t>a list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825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Lists can also </a:t>
            </a:r>
            <a:r>
              <a:rPr lang="en-US" dirty="0" smtClean="0">
                <a:solidFill>
                  <a:srgbClr val="00B050"/>
                </a:solidFill>
              </a:rPr>
              <a:t>be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concatenate</a:t>
            </a:r>
            <a:r>
              <a:rPr lang="en-US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together or </a:t>
            </a:r>
            <a:r>
              <a:rPr lang="en-US" dirty="0" smtClean="0">
                <a:solidFill>
                  <a:srgbClr val="FF0000"/>
                </a:solidFill>
              </a:rPr>
              <a:t>split into </a:t>
            </a:r>
            <a:r>
              <a:rPr lang="en-US" dirty="0" smtClean="0"/>
              <a:t>sub lists.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 smtClean="0"/>
              <a:t>Lists </a:t>
            </a:r>
            <a:r>
              <a:rPr lang="en-US" dirty="0" smtClean="0">
                <a:solidFill>
                  <a:srgbClr val="FF0000"/>
                </a:solidFill>
              </a:rPr>
              <a:t>arise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routinely</a:t>
            </a:r>
            <a:r>
              <a:rPr lang="en-US" dirty="0" smtClean="0"/>
              <a:t> in applications </a:t>
            </a:r>
            <a:r>
              <a:rPr lang="en-US" dirty="0" smtClean="0">
                <a:solidFill>
                  <a:srgbClr val="00B050"/>
                </a:solidFill>
              </a:rPr>
              <a:t>such as </a:t>
            </a:r>
            <a:r>
              <a:rPr lang="en-US" dirty="0" smtClean="0"/>
              <a:t>information </a:t>
            </a:r>
            <a:r>
              <a:rPr lang="en-US" dirty="0" smtClean="0">
                <a:solidFill>
                  <a:srgbClr val="FF0000"/>
                </a:solidFill>
              </a:rPr>
              <a:t>retrieval</a:t>
            </a:r>
            <a:r>
              <a:rPr lang="en-US" dirty="0" smtClean="0"/>
              <a:t>, programming language </a:t>
            </a:r>
            <a:r>
              <a:rPr lang="en-US" dirty="0" smtClean="0">
                <a:solidFill>
                  <a:srgbClr val="FF0000"/>
                </a:solidFill>
              </a:rPr>
              <a:t>translation</a:t>
            </a:r>
            <a:r>
              <a:rPr lang="en-US" dirty="0" smtClean="0"/>
              <a:t>, and simulation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15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Storage management techniques of the </a:t>
            </a:r>
            <a:r>
              <a:rPr lang="en-US" dirty="0" smtClean="0">
                <a:solidFill>
                  <a:srgbClr val="FF0000"/>
                </a:solidFill>
              </a:rPr>
              <a:t>kind</a:t>
            </a:r>
            <a:r>
              <a:rPr lang="en-US" dirty="0" smtClean="0"/>
              <a:t> </a:t>
            </a:r>
            <a:r>
              <a:rPr lang="en-US" u="sng" dirty="0" smtClean="0"/>
              <a:t>we discuss in Chapter 12 </a:t>
            </a:r>
            <a:r>
              <a:rPr lang="en-US" dirty="0" smtClean="0">
                <a:solidFill>
                  <a:srgbClr val="00B050"/>
                </a:solidFill>
              </a:rPr>
              <a:t>use</a:t>
            </a:r>
            <a:r>
              <a:rPr lang="en-US" dirty="0" smtClean="0"/>
              <a:t> list-processing techniques </a:t>
            </a:r>
            <a:r>
              <a:rPr lang="en-US" dirty="0" smtClean="0">
                <a:solidFill>
                  <a:srgbClr val="FF0000"/>
                </a:solidFill>
              </a:rPr>
              <a:t>extensively</a:t>
            </a:r>
            <a:r>
              <a:rPr lang="en-US" dirty="0" smtClean="0"/>
              <a:t>. 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endParaRPr lang="tr-TR" dirty="0" smtClean="0"/>
          </a:p>
          <a:p>
            <a:pPr algn="just"/>
            <a:r>
              <a:rPr lang="en-US" dirty="0" smtClean="0"/>
              <a:t>In this section</a:t>
            </a:r>
            <a:r>
              <a:rPr lang="tr-TR" dirty="0" smtClean="0"/>
              <a:t>,</a:t>
            </a:r>
            <a:r>
              <a:rPr lang="en-US" dirty="0" smtClean="0"/>
              <a:t> we shall</a:t>
            </a:r>
            <a:r>
              <a:rPr lang="tr-TR" dirty="0" smtClean="0"/>
              <a:t>/</a:t>
            </a:r>
            <a:r>
              <a:rPr lang="tr-TR" dirty="0" err="1" smtClean="0"/>
              <a:t>will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introduce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7030A0"/>
                </a:solidFill>
              </a:rPr>
              <a:t>a number of </a:t>
            </a:r>
            <a:r>
              <a:rPr lang="en-US" dirty="0" smtClean="0"/>
              <a:t>basic list operations, and in </a:t>
            </a:r>
            <a:r>
              <a:rPr lang="en-US" u="sng" dirty="0" smtClean="0">
                <a:solidFill>
                  <a:srgbClr val="7030A0"/>
                </a:solidFill>
              </a:rPr>
              <a:t>the remainder of </a:t>
            </a:r>
            <a:r>
              <a:rPr lang="en-US" dirty="0" smtClean="0"/>
              <a:t>this chapter </a:t>
            </a:r>
            <a:r>
              <a:rPr lang="en-US" dirty="0" smtClean="0">
                <a:solidFill>
                  <a:srgbClr val="FF0000"/>
                </a:solidFill>
              </a:rPr>
              <a:t>present</a:t>
            </a:r>
            <a:r>
              <a:rPr lang="en-US" dirty="0" smtClean="0"/>
              <a:t> data structures for lists </a:t>
            </a:r>
            <a:r>
              <a:rPr lang="en-US" dirty="0" smtClean="0">
                <a:solidFill>
                  <a:srgbClr val="00B050"/>
                </a:solidFill>
              </a:rPr>
              <a:t>that</a:t>
            </a:r>
            <a:r>
              <a:rPr lang="en-US" dirty="0" smtClean="0"/>
              <a:t> support </a:t>
            </a:r>
            <a:r>
              <a:rPr lang="en-US" dirty="0" smtClean="0">
                <a:solidFill>
                  <a:srgbClr val="FF0000"/>
                </a:solidFill>
              </a:rPr>
              <a:t>various</a:t>
            </a:r>
            <a:r>
              <a:rPr lang="en-US" dirty="0" smtClean="0"/>
              <a:t> subsets of these operations </a:t>
            </a:r>
            <a:r>
              <a:rPr lang="en-US" dirty="0" smtClean="0">
                <a:solidFill>
                  <a:srgbClr val="FF0000"/>
                </a:solidFill>
              </a:rPr>
              <a:t>efficiently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12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tr-TR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Mathematically</a:t>
            </a:r>
            <a:r>
              <a:rPr lang="en-US" dirty="0" smtClean="0"/>
              <a:t>, a list is a </a:t>
            </a:r>
            <a:r>
              <a:rPr lang="en-US" dirty="0" smtClean="0">
                <a:solidFill>
                  <a:srgbClr val="FF0000"/>
                </a:solidFill>
              </a:rPr>
              <a:t>sequence</a:t>
            </a:r>
            <a:r>
              <a:rPr lang="en-US" dirty="0" smtClean="0"/>
              <a:t> of zero or more elements of a </a:t>
            </a:r>
            <a:r>
              <a:rPr lang="en-US" dirty="0" smtClean="0">
                <a:solidFill>
                  <a:srgbClr val="7030A0"/>
                </a:solidFill>
              </a:rPr>
              <a:t>given</a:t>
            </a:r>
            <a:r>
              <a:rPr lang="en-US" dirty="0" smtClean="0"/>
              <a:t> type (which we generally call the element</a:t>
            </a:r>
            <a:r>
              <a:rPr lang="tr-TR" dirty="0" smtClean="0"/>
              <a:t> </a:t>
            </a:r>
            <a:r>
              <a:rPr lang="en-US" dirty="0" smtClean="0"/>
              <a:t>type).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algn="just"/>
            <a:r>
              <a:rPr lang="en-US" dirty="0" smtClean="0"/>
              <a:t>Recall:</a:t>
            </a:r>
          </a:p>
          <a:p>
            <a:pPr lvl="1" algn="just"/>
            <a:r>
              <a:rPr lang="en-US" dirty="0" smtClean="0"/>
              <a:t>Comma 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</a:p>
          <a:p>
            <a:pPr lvl="1" algn="just"/>
            <a:r>
              <a:rPr lang="en-US" dirty="0" smtClean="0"/>
              <a:t>Colon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en-US" dirty="0" smtClean="0"/>
              <a:t>Semi-colon 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lvl="1" algn="just"/>
            <a:r>
              <a:rPr lang="en-US" dirty="0" smtClean="0"/>
              <a:t>Exclamation point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</a:p>
          <a:p>
            <a:pPr lvl="1" algn="just"/>
            <a:r>
              <a:rPr lang="en-US" dirty="0" smtClean="0"/>
              <a:t>Question mark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4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We often </a:t>
            </a:r>
            <a:r>
              <a:rPr lang="en-US" dirty="0" smtClean="0">
                <a:solidFill>
                  <a:srgbClr val="FF0000"/>
                </a:solidFill>
              </a:rPr>
              <a:t>represent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such</a:t>
            </a:r>
            <a:r>
              <a:rPr lang="en-US" dirty="0" smtClean="0"/>
              <a:t> a list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comma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separated</a:t>
            </a:r>
            <a:r>
              <a:rPr lang="en-US" dirty="0" smtClean="0"/>
              <a:t> sequence of elements </a:t>
            </a:r>
            <a:endParaRPr lang="tr-TR" dirty="0" smtClean="0"/>
          </a:p>
          <a:p>
            <a:pPr marL="0" indent="0" algn="ctr">
              <a:buNone/>
            </a:pPr>
            <a:r>
              <a:rPr lang="en-US" dirty="0" smtClean="0"/>
              <a:t>a</a:t>
            </a:r>
            <a:r>
              <a:rPr lang="tr-TR" dirty="0" smtClean="0"/>
              <a:t>1</a:t>
            </a:r>
            <a:r>
              <a:rPr lang="en-US" dirty="0" smtClean="0"/>
              <a:t>, a2, . . . ,an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where</a:t>
            </a:r>
            <a:r>
              <a:rPr lang="en-US" dirty="0" smtClean="0"/>
              <a:t> n≥ 0, and each </a:t>
            </a:r>
            <a:r>
              <a:rPr lang="tr-TR" dirty="0" smtClean="0"/>
              <a:t>«</a:t>
            </a:r>
            <a:r>
              <a:rPr lang="en-US" dirty="0" err="1" smtClean="0"/>
              <a:t>ai</a:t>
            </a:r>
            <a:r>
              <a:rPr lang="tr-TR" dirty="0" smtClean="0"/>
              <a:t>»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00B050"/>
                </a:solidFill>
              </a:rPr>
              <a:t>is of </a:t>
            </a:r>
            <a:r>
              <a:rPr lang="en-US" dirty="0" smtClean="0"/>
              <a:t>type element</a:t>
            </a:r>
            <a:r>
              <a:rPr lang="tr-TR" dirty="0" smtClean="0"/>
              <a:t> </a:t>
            </a:r>
            <a:r>
              <a:rPr lang="en-US" dirty="0" smtClean="0"/>
              <a:t>type.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The number n of elements </a:t>
            </a:r>
            <a:r>
              <a:rPr lang="en-US" dirty="0" smtClean="0">
                <a:solidFill>
                  <a:srgbClr val="00B050"/>
                </a:solidFill>
              </a:rPr>
              <a:t>is said to </a:t>
            </a:r>
            <a:r>
              <a:rPr lang="en-US" dirty="0" smtClean="0"/>
              <a:t>be the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the list. 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Assuming</a:t>
            </a:r>
            <a:r>
              <a:rPr lang="en-US" dirty="0" smtClean="0"/>
              <a:t> n≥ 1, we say that </a:t>
            </a:r>
            <a:r>
              <a:rPr lang="tr-TR" dirty="0" smtClean="0"/>
              <a:t>«</a:t>
            </a:r>
            <a:r>
              <a:rPr lang="en-US" dirty="0" smtClean="0"/>
              <a:t>a1</a:t>
            </a:r>
            <a:r>
              <a:rPr lang="tr-TR" dirty="0" smtClean="0"/>
              <a:t>»</a:t>
            </a:r>
            <a:r>
              <a:rPr lang="en-US" dirty="0" smtClean="0"/>
              <a:t> is the first element and </a:t>
            </a:r>
            <a:r>
              <a:rPr lang="tr-TR" dirty="0" smtClean="0"/>
              <a:t>«</a:t>
            </a:r>
            <a:r>
              <a:rPr lang="en-US" dirty="0" smtClean="0"/>
              <a:t>an</a:t>
            </a:r>
            <a:r>
              <a:rPr lang="tr-TR" dirty="0" smtClean="0"/>
              <a:t>»</a:t>
            </a:r>
            <a:r>
              <a:rPr lang="en-US" dirty="0" smtClean="0"/>
              <a:t> is the last element.</a:t>
            </a: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If n = 0, we have an </a:t>
            </a:r>
            <a:r>
              <a:rPr lang="en-US" dirty="0" smtClean="0">
                <a:solidFill>
                  <a:srgbClr val="FF0000"/>
                </a:solidFill>
              </a:rPr>
              <a:t>empty</a:t>
            </a:r>
            <a:r>
              <a:rPr lang="en-US" dirty="0" smtClean="0"/>
              <a:t> list, one which has no elements.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061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stack is a special kind of list in which all insertions and deletions take place at one end, called the top. Other names for a stack are "pushdown list," and "LIFO" or "last-in-first-out" list. The intuitive model of a stack is a pile of poker chips on a table, books on a floor, or dishes on a shelf, where it is only convenient to remove the top object on the pile or add a new one above the top. An abstract data type in the STACK family often includes the following five operations</a:t>
            </a:r>
            <a:r>
              <a:rPr lang="en-US" dirty="0" smtClean="0"/>
              <a:t>.</a:t>
            </a:r>
            <a:endParaRPr lang="tr-TR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queue is another special kind of list, where items are inserted at one end (the rear) and deleted at the other end (the front). Another name for a queue is a "FIFO" or "first-in first-out" list. The operations for a queue are analogous to those for a stack, the substantial </a:t>
            </a:r>
            <a:r>
              <a:rPr lang="en-US" dirty="0" smtClean="0"/>
              <a:t>differences</a:t>
            </a:r>
            <a:r>
              <a:rPr lang="tr-TR" dirty="0" smtClean="0"/>
              <a:t>; </a:t>
            </a:r>
            <a:r>
              <a:rPr lang="en-US" dirty="0" smtClean="0"/>
              <a:t>insertions </a:t>
            </a:r>
            <a:r>
              <a:rPr lang="en-US" dirty="0"/>
              <a:t>go at the end of the list, rather than the </a:t>
            </a:r>
            <a:r>
              <a:rPr lang="en-US" dirty="0" smtClean="0"/>
              <a:t>beginning</a:t>
            </a:r>
            <a:r>
              <a:rPr lang="tr-TR" dirty="0" smtClean="0"/>
              <a:t>;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traditional </a:t>
            </a:r>
            <a:r>
              <a:rPr lang="en-US" dirty="0"/>
              <a:t>terminology for stacks and queues is different.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/>
              <a:t>shall use the following operations on queues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500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A stack is </a:t>
            </a:r>
            <a:r>
              <a:rPr lang="en-US" u="sng" dirty="0" smtClean="0">
                <a:solidFill>
                  <a:srgbClr val="7030A0"/>
                </a:solidFill>
              </a:rPr>
              <a:t>a</a:t>
            </a:r>
            <a:r>
              <a:rPr lang="en-US" dirty="0" smtClean="0">
                <a:solidFill>
                  <a:srgbClr val="7030A0"/>
                </a:solidFill>
              </a:rPr>
              <a:t> special </a:t>
            </a:r>
            <a:r>
              <a:rPr lang="en-US" u="sng" dirty="0" smtClean="0">
                <a:solidFill>
                  <a:srgbClr val="7030A0"/>
                </a:solidFill>
              </a:rPr>
              <a:t>kind of </a:t>
            </a:r>
            <a:r>
              <a:rPr lang="en-US" dirty="0" smtClean="0"/>
              <a:t>list </a:t>
            </a:r>
            <a:r>
              <a:rPr lang="en-US" dirty="0" smtClean="0">
                <a:solidFill>
                  <a:srgbClr val="00B050"/>
                </a:solidFill>
              </a:rPr>
              <a:t>in which </a:t>
            </a:r>
            <a:r>
              <a:rPr lang="en-US" dirty="0" smtClean="0"/>
              <a:t>all </a:t>
            </a:r>
            <a:r>
              <a:rPr lang="en-US" dirty="0" smtClean="0">
                <a:solidFill>
                  <a:srgbClr val="FF0000"/>
                </a:solidFill>
              </a:rPr>
              <a:t>insertions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deletions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take place </a:t>
            </a:r>
            <a:r>
              <a:rPr lang="en-US" u="sng" dirty="0" smtClean="0">
                <a:solidFill>
                  <a:srgbClr val="7030A0"/>
                </a:solidFill>
              </a:rPr>
              <a:t>at one end</a:t>
            </a:r>
            <a:r>
              <a:rPr lang="en-US" dirty="0" smtClean="0"/>
              <a:t>, called the top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tr-TR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names for </a:t>
            </a:r>
            <a:r>
              <a:rPr lang="en-US" dirty="0" smtClean="0"/>
              <a:t>a stack are "pushdown list," and "LIFO" or "last-in-first-out" list.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721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934</Words>
  <Application>Microsoft Office PowerPoint</Application>
  <PresentationFormat>Geniş ekran</PresentationFormat>
  <Paragraphs>59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Data Structure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Gng23</dc:creator>
  <cp:lastModifiedBy>Gng23</cp:lastModifiedBy>
  <cp:revision>9</cp:revision>
  <dcterms:created xsi:type="dcterms:W3CDTF">2019-07-12T10:24:13Z</dcterms:created>
  <dcterms:modified xsi:type="dcterms:W3CDTF">2019-07-12T11:26:05Z</dcterms:modified>
</cp:coreProperties>
</file>