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EA72-9743-431C-929B-9258A5A69966}" type="datetimeFigureOut">
              <a:rPr lang="tr-TR" smtClean="0"/>
              <a:t>18.07.2019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232F-F3B8-4A99-BECC-9F7C9F3C20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24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EA72-9743-431C-929B-9258A5A69966}" type="datetimeFigureOut">
              <a:rPr lang="tr-TR" smtClean="0"/>
              <a:t>18.07.2019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232F-F3B8-4A99-BECC-9F7C9F3C20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080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EA72-9743-431C-929B-9258A5A69966}" type="datetimeFigureOut">
              <a:rPr lang="tr-TR" smtClean="0"/>
              <a:t>18.07.2019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232F-F3B8-4A99-BECC-9F7C9F3C20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9253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EA72-9743-431C-929B-9258A5A69966}" type="datetimeFigureOut">
              <a:rPr lang="tr-TR" smtClean="0"/>
              <a:t>18.07.2019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232F-F3B8-4A99-BECC-9F7C9F3C20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3201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EA72-9743-431C-929B-9258A5A69966}" type="datetimeFigureOut">
              <a:rPr lang="tr-TR" smtClean="0"/>
              <a:t>18.07.2019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232F-F3B8-4A99-BECC-9F7C9F3C20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749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EA72-9743-431C-929B-9258A5A69966}" type="datetimeFigureOut">
              <a:rPr lang="tr-TR" smtClean="0"/>
              <a:t>18.07.2019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232F-F3B8-4A99-BECC-9F7C9F3C20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2366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EA72-9743-431C-929B-9258A5A69966}" type="datetimeFigureOut">
              <a:rPr lang="tr-TR" smtClean="0"/>
              <a:t>18.07.2019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232F-F3B8-4A99-BECC-9F7C9F3C20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669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EA72-9743-431C-929B-9258A5A69966}" type="datetimeFigureOut">
              <a:rPr lang="tr-TR" smtClean="0"/>
              <a:t>18.07.2019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232F-F3B8-4A99-BECC-9F7C9F3C20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11067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EA72-9743-431C-929B-9258A5A69966}" type="datetimeFigureOut">
              <a:rPr lang="tr-TR" smtClean="0"/>
              <a:t>18.07.2019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232F-F3B8-4A99-BECC-9F7C9F3C20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543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EA72-9743-431C-929B-9258A5A69966}" type="datetimeFigureOut">
              <a:rPr lang="tr-TR" smtClean="0"/>
              <a:t>18.07.2019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232F-F3B8-4A99-BECC-9F7C9F3C20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1261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7EA72-9743-431C-929B-9258A5A69966}" type="datetimeFigureOut">
              <a:rPr lang="tr-TR" smtClean="0"/>
              <a:t>18.07.2019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232F-F3B8-4A99-BECC-9F7C9F3C20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504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7EA72-9743-431C-929B-9258A5A69966}" type="datetimeFigureOut">
              <a:rPr lang="tr-TR" smtClean="0"/>
              <a:t>18.07.2019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E232F-F3B8-4A99-BECC-9F7C9F3C20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0843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err="1" smtClean="0"/>
              <a:t>Lesson</a:t>
            </a:r>
            <a:r>
              <a:rPr lang="tr-TR" dirty="0" smtClean="0"/>
              <a:t> 4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Game Programming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07525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An </a:t>
            </a:r>
            <a:r>
              <a:rPr lang="en-US" i="1" dirty="0"/>
              <a:t>m </a:t>
            </a:r>
            <a:r>
              <a:rPr lang="en-US" dirty="0"/>
              <a:t>× </a:t>
            </a:r>
            <a:r>
              <a:rPr lang="en-US" i="1" dirty="0"/>
              <a:t>n matrix </a:t>
            </a:r>
            <a:r>
              <a:rPr lang="en-US" b="1" dirty="0"/>
              <a:t>M </a:t>
            </a:r>
            <a:r>
              <a:rPr lang="en-US" dirty="0"/>
              <a:t>is a rectangular array of real numbers with </a:t>
            </a:r>
            <a:r>
              <a:rPr lang="en-US" i="1" dirty="0"/>
              <a:t>m </a:t>
            </a:r>
            <a:r>
              <a:rPr lang="en-US" dirty="0"/>
              <a:t>rows and </a:t>
            </a:r>
            <a:r>
              <a:rPr lang="en-US" i="1" dirty="0"/>
              <a:t>n </a:t>
            </a:r>
            <a:r>
              <a:rPr lang="en-US" dirty="0" smtClean="0"/>
              <a:t>columns.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product of the number of rows and columns gives the dimensions of the matrix.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numbers </a:t>
            </a:r>
            <a:r>
              <a:rPr lang="en-US" dirty="0"/>
              <a:t>in a matrix are called </a:t>
            </a:r>
            <a:r>
              <a:rPr lang="en-US" i="1" dirty="0"/>
              <a:t>elements or entries</a:t>
            </a:r>
            <a:r>
              <a:rPr lang="en-US" dirty="0"/>
              <a:t>. We identify a matrix element </a:t>
            </a:r>
            <a:r>
              <a:rPr lang="en-US" dirty="0" smtClean="0"/>
              <a:t>by</a:t>
            </a:r>
            <a:r>
              <a:rPr lang="tr-TR" dirty="0" smtClean="0"/>
              <a:t> </a:t>
            </a:r>
            <a:r>
              <a:rPr lang="en-US" dirty="0" smtClean="0"/>
              <a:t>specifying </a:t>
            </a:r>
            <a:r>
              <a:rPr lang="en-US" dirty="0"/>
              <a:t>the row and column of the element using a double subscript notation </a:t>
            </a:r>
            <a:r>
              <a:rPr lang="en-US" i="1" dirty="0" err="1"/>
              <a:t>M</a:t>
            </a:r>
            <a:r>
              <a:rPr lang="en-US" dirty="0" err="1"/>
              <a:t>ij</a:t>
            </a:r>
            <a:r>
              <a:rPr lang="en-US" dirty="0"/>
              <a:t>, </a:t>
            </a:r>
            <a:r>
              <a:rPr lang="en-US" dirty="0" smtClean="0"/>
              <a:t>where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first subscript identifies the row and the second subscript identifies the column</a:t>
            </a:r>
            <a:r>
              <a:rPr lang="en-US" dirty="0" smtClean="0"/>
              <a:t>.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...</a:t>
            </a:r>
          </a:p>
          <a:p>
            <a:pPr marL="0" indent="0">
              <a:buNone/>
            </a:pPr>
            <a:r>
              <a:rPr lang="en-US" dirty="0"/>
              <a:t>1. Two matrices are equal if and only if their corresponding elements are equal; as </a:t>
            </a:r>
            <a:r>
              <a:rPr lang="en-US" dirty="0" smtClean="0"/>
              <a:t>such,</a:t>
            </a:r>
            <a:r>
              <a:rPr lang="tr-TR" dirty="0" smtClean="0"/>
              <a:t> </a:t>
            </a:r>
            <a:r>
              <a:rPr lang="en-US" dirty="0" smtClean="0"/>
              <a:t>two </a:t>
            </a:r>
            <a:r>
              <a:rPr lang="en-US" dirty="0"/>
              <a:t>matrices must have the same number of rows and columns in order to </a:t>
            </a:r>
            <a:r>
              <a:rPr lang="en-US" dirty="0" smtClean="0"/>
              <a:t>be</a:t>
            </a:r>
            <a:r>
              <a:rPr lang="tr-TR" dirty="0" smtClean="0"/>
              <a:t> </a:t>
            </a:r>
            <a:r>
              <a:rPr lang="tr-TR" dirty="0" err="1" smtClean="0"/>
              <a:t>compared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en-US" dirty="0"/>
              <a:t>2. We add two matrices by adding their corresponding elements; as such, it only </a:t>
            </a:r>
            <a:r>
              <a:rPr lang="en-US" dirty="0" smtClean="0"/>
              <a:t>makes</a:t>
            </a:r>
            <a:r>
              <a:rPr lang="tr-TR" dirty="0" smtClean="0"/>
              <a:t> </a:t>
            </a:r>
            <a:r>
              <a:rPr lang="en-US" dirty="0" smtClean="0"/>
              <a:t>sense </a:t>
            </a:r>
            <a:r>
              <a:rPr lang="en-US" dirty="0"/>
              <a:t>to add matrices that the same number of rows and columns.</a:t>
            </a:r>
          </a:p>
          <a:p>
            <a:pPr marL="0" indent="0">
              <a:buNone/>
            </a:pPr>
            <a:r>
              <a:rPr lang="en-US" dirty="0"/>
              <a:t>3. We multiply a scalar and a matrix by multiplying the scalar with every element 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r>
              <a:rPr lang="tr-TR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4</a:t>
            </a:r>
            <a:r>
              <a:rPr lang="en-US" dirty="0"/>
              <a:t>. We define subtraction in terms of matrix addition and scalar multiplication. That is, </a:t>
            </a:r>
            <a:r>
              <a:rPr lang="en-US" b="1" dirty="0" smtClean="0"/>
              <a:t>A</a:t>
            </a:r>
            <a:r>
              <a:rPr lang="tr-TR" b="1" dirty="0" smtClean="0"/>
              <a:t> </a:t>
            </a:r>
            <a:r>
              <a:rPr lang="pt-BR" dirty="0" smtClean="0"/>
              <a:t>− </a:t>
            </a:r>
            <a:r>
              <a:rPr lang="pt-BR" b="1" dirty="0"/>
              <a:t>B </a:t>
            </a:r>
            <a:r>
              <a:rPr lang="pt-BR" dirty="0"/>
              <a:t>= </a:t>
            </a:r>
            <a:r>
              <a:rPr lang="pt-BR" b="1" dirty="0"/>
              <a:t>A </a:t>
            </a:r>
            <a:r>
              <a:rPr lang="pt-BR" dirty="0"/>
              <a:t>+ </a:t>
            </a:r>
            <a:r>
              <a:rPr lang="pt-BR" b="1" dirty="0"/>
              <a:t>(</a:t>
            </a:r>
            <a:r>
              <a:rPr lang="pt-BR" dirty="0"/>
              <a:t>−1 </a:t>
            </a:r>
            <a:r>
              <a:rPr lang="pt-BR" b="1" dirty="0"/>
              <a:t>B) </a:t>
            </a:r>
            <a:r>
              <a:rPr lang="pt-BR" dirty="0"/>
              <a:t>= </a:t>
            </a:r>
            <a:r>
              <a:rPr lang="pt-BR" b="1" dirty="0"/>
              <a:t>A </a:t>
            </a:r>
            <a:r>
              <a:rPr lang="pt-BR" dirty="0"/>
              <a:t>+ </a:t>
            </a:r>
            <a:r>
              <a:rPr lang="pt-BR" b="1" dirty="0"/>
              <a:t>(</a:t>
            </a:r>
            <a:r>
              <a:rPr lang="pt-BR" dirty="0"/>
              <a:t>−</a:t>
            </a:r>
            <a:r>
              <a:rPr lang="pt-BR" b="1" dirty="0"/>
              <a:t>B)</a:t>
            </a:r>
            <a:r>
              <a:rPr lang="pt-BR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7603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An </a:t>
            </a:r>
            <a:r>
              <a:rPr lang="en-US" i="1" dirty="0" smtClean="0"/>
              <a:t>m </a:t>
            </a:r>
            <a:r>
              <a:rPr lang="en-US" dirty="0" smtClean="0"/>
              <a:t>× </a:t>
            </a:r>
            <a:r>
              <a:rPr lang="en-US" i="1" dirty="0" smtClean="0"/>
              <a:t>n </a:t>
            </a:r>
            <a:r>
              <a:rPr lang="en-US" i="1" dirty="0" smtClean="0">
                <a:solidFill>
                  <a:srgbClr val="FF0000"/>
                </a:solidFill>
              </a:rPr>
              <a:t>matrix</a:t>
            </a:r>
            <a:r>
              <a:rPr lang="en-US" i="1" dirty="0" smtClean="0"/>
              <a:t> </a:t>
            </a:r>
            <a:r>
              <a:rPr lang="en-US" b="1" dirty="0" smtClean="0"/>
              <a:t>M </a:t>
            </a:r>
            <a:r>
              <a:rPr lang="en-US" dirty="0" smtClean="0"/>
              <a:t>is a </a:t>
            </a:r>
            <a:r>
              <a:rPr lang="en-US" dirty="0" smtClean="0">
                <a:solidFill>
                  <a:srgbClr val="FF0000"/>
                </a:solidFill>
              </a:rPr>
              <a:t>rectangular</a:t>
            </a:r>
            <a:r>
              <a:rPr lang="en-US" dirty="0" smtClean="0"/>
              <a:t> array of real numbers with </a:t>
            </a:r>
            <a:r>
              <a:rPr lang="en-US" i="1" dirty="0" smtClean="0"/>
              <a:t>m </a:t>
            </a:r>
            <a:r>
              <a:rPr lang="en-US" dirty="0" smtClean="0">
                <a:solidFill>
                  <a:srgbClr val="FF0000"/>
                </a:solidFill>
              </a:rPr>
              <a:t>row</a:t>
            </a:r>
            <a:r>
              <a:rPr lang="en-US" dirty="0" smtClean="0"/>
              <a:t>s and </a:t>
            </a:r>
            <a:r>
              <a:rPr lang="en-US" i="1" dirty="0" smtClean="0"/>
              <a:t>n </a:t>
            </a:r>
            <a:r>
              <a:rPr lang="en-US" dirty="0" smtClean="0">
                <a:solidFill>
                  <a:srgbClr val="FF0000"/>
                </a:solidFill>
              </a:rPr>
              <a:t>column</a:t>
            </a:r>
            <a:r>
              <a:rPr lang="en-US" dirty="0" smtClean="0"/>
              <a:t>s.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product</a:t>
            </a:r>
            <a:r>
              <a:rPr lang="en-US" dirty="0" smtClean="0"/>
              <a:t> of the number of rows and columns gives the </a:t>
            </a:r>
            <a:r>
              <a:rPr lang="en-US" dirty="0" smtClean="0">
                <a:solidFill>
                  <a:srgbClr val="FF0000"/>
                </a:solidFill>
              </a:rPr>
              <a:t>dimension</a:t>
            </a:r>
            <a:r>
              <a:rPr lang="en-US" dirty="0" smtClean="0"/>
              <a:t>s of the matrix.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numbers </a:t>
            </a:r>
            <a:r>
              <a:rPr lang="en-US" dirty="0" smtClean="0">
                <a:solidFill>
                  <a:srgbClr val="00B050"/>
                </a:solidFill>
              </a:rPr>
              <a:t>in </a:t>
            </a:r>
            <a:r>
              <a:rPr lang="en-US" dirty="0" smtClean="0"/>
              <a:t>a matrix are call</a:t>
            </a:r>
            <a:r>
              <a:rPr lang="en-US" dirty="0" smtClean="0">
                <a:solidFill>
                  <a:srgbClr val="00B050"/>
                </a:solidFill>
              </a:rPr>
              <a:t>ed</a:t>
            </a:r>
            <a:r>
              <a:rPr lang="en-US" dirty="0" smtClean="0"/>
              <a:t> </a:t>
            </a:r>
            <a:r>
              <a:rPr lang="en-US" i="1" dirty="0" smtClean="0"/>
              <a:t>elements or entries</a:t>
            </a:r>
            <a:r>
              <a:rPr lang="en-US" dirty="0" smtClean="0"/>
              <a:t>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We </a:t>
            </a:r>
            <a:r>
              <a:rPr lang="en-US" dirty="0" smtClean="0">
                <a:solidFill>
                  <a:srgbClr val="FF0000"/>
                </a:solidFill>
              </a:rPr>
              <a:t>identify</a:t>
            </a:r>
            <a:r>
              <a:rPr lang="en-US" dirty="0" smtClean="0"/>
              <a:t> a matrix element </a:t>
            </a:r>
            <a:r>
              <a:rPr lang="en-US" dirty="0" smtClean="0">
                <a:solidFill>
                  <a:srgbClr val="00B050"/>
                </a:solidFill>
              </a:rPr>
              <a:t>by</a:t>
            </a:r>
            <a:r>
              <a:rPr lang="tr-TR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specify</a:t>
            </a:r>
            <a:r>
              <a:rPr lang="en-US" dirty="0" smtClean="0">
                <a:solidFill>
                  <a:srgbClr val="00B050"/>
                </a:solidFill>
              </a:rPr>
              <a:t>ing</a:t>
            </a:r>
            <a:r>
              <a:rPr lang="en-US" dirty="0" smtClean="0"/>
              <a:t> the row and column of the element us</a:t>
            </a:r>
            <a:r>
              <a:rPr lang="en-US" dirty="0" smtClean="0">
                <a:solidFill>
                  <a:srgbClr val="00B050"/>
                </a:solidFill>
              </a:rPr>
              <a:t>ing</a:t>
            </a:r>
            <a:r>
              <a:rPr lang="en-US" dirty="0" smtClean="0"/>
              <a:t> a double </a:t>
            </a:r>
            <a:r>
              <a:rPr lang="en-US" u="sng" dirty="0" smtClean="0">
                <a:solidFill>
                  <a:srgbClr val="FF0000"/>
                </a:solidFill>
              </a:rPr>
              <a:t>subscript notation </a:t>
            </a:r>
            <a:r>
              <a:rPr lang="en-US" i="1" dirty="0" err="1" smtClean="0"/>
              <a:t>M</a:t>
            </a:r>
            <a:r>
              <a:rPr lang="en-US" dirty="0" err="1" smtClean="0"/>
              <a:t>ij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B050"/>
                </a:solidFill>
              </a:rPr>
              <a:t>where</a:t>
            </a:r>
            <a:r>
              <a:rPr lang="tr-TR" dirty="0" smtClean="0"/>
              <a:t> </a:t>
            </a:r>
            <a:r>
              <a:rPr lang="en-US" dirty="0" smtClean="0"/>
              <a:t>the first </a:t>
            </a:r>
            <a:r>
              <a:rPr lang="en-US" dirty="0" smtClean="0">
                <a:solidFill>
                  <a:srgbClr val="FF0000"/>
                </a:solidFill>
              </a:rPr>
              <a:t>subscript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identifies</a:t>
            </a:r>
            <a:r>
              <a:rPr lang="en-US" dirty="0" smtClean="0"/>
              <a:t> the row and the second </a:t>
            </a:r>
            <a:r>
              <a:rPr lang="en-US" dirty="0" smtClean="0">
                <a:solidFill>
                  <a:srgbClr val="FF0000"/>
                </a:solidFill>
              </a:rPr>
              <a:t>subscript</a:t>
            </a:r>
            <a:r>
              <a:rPr lang="en-US" dirty="0" smtClean="0"/>
              <a:t> identifies the column.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742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dirty="0" smtClean="0"/>
              <a:t>...</a:t>
            </a:r>
          </a:p>
          <a:p>
            <a:pPr marL="0" indent="0">
              <a:buNone/>
            </a:pPr>
            <a:r>
              <a:rPr lang="en-US" dirty="0" smtClean="0"/>
              <a:t>1. Two matrices are equal </a:t>
            </a:r>
            <a:r>
              <a:rPr lang="en-US" u="sng" dirty="0" smtClean="0">
                <a:solidFill>
                  <a:srgbClr val="7030A0"/>
                </a:solidFill>
              </a:rPr>
              <a:t>if and only if </a:t>
            </a:r>
            <a:r>
              <a:rPr lang="en-US" dirty="0" smtClean="0"/>
              <a:t>their </a:t>
            </a:r>
            <a:r>
              <a:rPr lang="en-US" dirty="0" smtClean="0">
                <a:solidFill>
                  <a:srgbClr val="FF0000"/>
                </a:solidFill>
              </a:rPr>
              <a:t>corresponding </a:t>
            </a:r>
            <a:r>
              <a:rPr lang="en-US" dirty="0" smtClean="0"/>
              <a:t>elements are equal; as such,</a:t>
            </a:r>
            <a:r>
              <a:rPr lang="tr-TR" dirty="0" smtClean="0"/>
              <a:t> </a:t>
            </a:r>
            <a:r>
              <a:rPr lang="en-US" dirty="0" smtClean="0"/>
              <a:t>two matrices must have the same number of rows and columns </a:t>
            </a:r>
            <a:r>
              <a:rPr lang="en-US" dirty="0" smtClean="0">
                <a:solidFill>
                  <a:srgbClr val="00B050"/>
                </a:solidFill>
              </a:rPr>
              <a:t>in order to </a:t>
            </a:r>
            <a:r>
              <a:rPr lang="en-US" dirty="0" smtClean="0"/>
              <a:t>be</a:t>
            </a:r>
            <a:r>
              <a:rPr lang="tr-TR" dirty="0" smtClean="0"/>
              <a:t> </a:t>
            </a:r>
            <a:r>
              <a:rPr lang="tr-TR" dirty="0" err="1" smtClean="0">
                <a:solidFill>
                  <a:srgbClr val="FF0000"/>
                </a:solidFill>
              </a:rPr>
              <a:t>compare</a:t>
            </a:r>
            <a:r>
              <a:rPr lang="tr-TR" dirty="0" err="1" smtClean="0"/>
              <a:t>d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2. We add two matrices by 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>
                <a:solidFill>
                  <a:srgbClr val="00B050"/>
                </a:solidFill>
              </a:rPr>
              <a:t>ing</a:t>
            </a:r>
            <a:r>
              <a:rPr lang="en-US" dirty="0" smtClean="0"/>
              <a:t> their </a:t>
            </a:r>
            <a:r>
              <a:rPr lang="en-US" dirty="0" smtClean="0">
                <a:solidFill>
                  <a:srgbClr val="FF0000"/>
                </a:solidFill>
              </a:rPr>
              <a:t>corresponding</a:t>
            </a:r>
            <a:r>
              <a:rPr lang="en-US" dirty="0" smtClean="0"/>
              <a:t> elements; as such, it only </a:t>
            </a:r>
            <a:r>
              <a:rPr lang="en-US" dirty="0" smtClean="0">
                <a:solidFill>
                  <a:srgbClr val="FF0000"/>
                </a:solidFill>
              </a:rPr>
              <a:t>makes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sense </a:t>
            </a:r>
            <a:r>
              <a:rPr lang="en-US" dirty="0" smtClean="0"/>
              <a:t>to add matrices that the same number of rows and columns.</a:t>
            </a:r>
          </a:p>
          <a:p>
            <a:pPr marL="0" indent="0">
              <a:buNone/>
            </a:pPr>
            <a:r>
              <a:rPr lang="en-US" dirty="0" smtClean="0"/>
              <a:t>3. We </a:t>
            </a:r>
            <a:r>
              <a:rPr lang="en-US" dirty="0" smtClean="0">
                <a:solidFill>
                  <a:srgbClr val="FF0000"/>
                </a:solidFill>
              </a:rPr>
              <a:t>multiply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FF0000"/>
                </a:solidFill>
              </a:rPr>
              <a:t>scalar</a:t>
            </a:r>
            <a:r>
              <a:rPr lang="en-US" dirty="0" smtClean="0"/>
              <a:t> and a matrix by </a:t>
            </a:r>
            <a:r>
              <a:rPr lang="en-US" dirty="0" smtClean="0">
                <a:solidFill>
                  <a:srgbClr val="FF0000"/>
                </a:solidFill>
              </a:rPr>
              <a:t>multiply</a:t>
            </a:r>
            <a:r>
              <a:rPr lang="en-US" dirty="0" smtClean="0">
                <a:solidFill>
                  <a:srgbClr val="00B050"/>
                </a:solidFill>
              </a:rPr>
              <a:t>ing</a:t>
            </a:r>
            <a:r>
              <a:rPr lang="en-US" dirty="0" smtClean="0"/>
              <a:t> the scalar with every element </a:t>
            </a:r>
            <a:r>
              <a:rPr lang="en-US" dirty="0" smtClean="0">
                <a:solidFill>
                  <a:srgbClr val="00B050"/>
                </a:solidFill>
              </a:rPr>
              <a:t>in </a:t>
            </a:r>
            <a:r>
              <a:rPr lang="en-US" dirty="0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matrix</a:t>
            </a:r>
            <a:r>
              <a:rPr lang="tr-TR" dirty="0" smtClean="0"/>
              <a:t>. </a:t>
            </a:r>
          </a:p>
          <a:p>
            <a:pPr marL="0" indent="0">
              <a:buNone/>
            </a:pPr>
            <a:r>
              <a:rPr lang="en-US" dirty="0" smtClean="0"/>
              <a:t>4. We </a:t>
            </a:r>
            <a:r>
              <a:rPr lang="en-US" dirty="0" smtClean="0">
                <a:solidFill>
                  <a:srgbClr val="FF0000"/>
                </a:solidFill>
              </a:rPr>
              <a:t>define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subtraction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7030A0"/>
                </a:solidFill>
              </a:rPr>
              <a:t>in terms of </a:t>
            </a:r>
            <a:r>
              <a:rPr lang="en-US" dirty="0" smtClean="0"/>
              <a:t>matrix </a:t>
            </a:r>
            <a:r>
              <a:rPr lang="en-US" dirty="0" smtClean="0">
                <a:solidFill>
                  <a:srgbClr val="FF0000"/>
                </a:solidFill>
              </a:rPr>
              <a:t>addition</a:t>
            </a:r>
            <a:r>
              <a:rPr lang="en-US" dirty="0" smtClean="0"/>
              <a:t> and scalar </a:t>
            </a:r>
            <a:r>
              <a:rPr lang="en-US" dirty="0" smtClean="0">
                <a:solidFill>
                  <a:srgbClr val="FF0000"/>
                </a:solidFill>
              </a:rPr>
              <a:t>multiplication</a:t>
            </a:r>
            <a:r>
              <a:rPr lang="en-US" dirty="0" smtClean="0"/>
              <a:t>. </a:t>
            </a:r>
            <a:r>
              <a:rPr lang="en-US" dirty="0" smtClean="0">
                <a:solidFill>
                  <a:srgbClr val="7030A0"/>
                </a:solidFill>
              </a:rPr>
              <a:t>That is</a:t>
            </a:r>
            <a:r>
              <a:rPr lang="en-US" dirty="0" smtClean="0"/>
              <a:t>, </a:t>
            </a:r>
            <a:r>
              <a:rPr lang="en-US" b="1" dirty="0" smtClean="0"/>
              <a:t>A</a:t>
            </a:r>
            <a:r>
              <a:rPr lang="tr-TR" b="1" dirty="0" smtClean="0"/>
              <a:t> </a:t>
            </a:r>
            <a:r>
              <a:rPr lang="pt-BR" dirty="0" smtClean="0"/>
              <a:t>− </a:t>
            </a:r>
            <a:r>
              <a:rPr lang="pt-BR" b="1" dirty="0" smtClean="0"/>
              <a:t>B </a:t>
            </a:r>
            <a:r>
              <a:rPr lang="pt-BR" dirty="0" smtClean="0"/>
              <a:t>= </a:t>
            </a:r>
            <a:r>
              <a:rPr lang="pt-BR" b="1" dirty="0" smtClean="0"/>
              <a:t>A </a:t>
            </a:r>
            <a:r>
              <a:rPr lang="pt-BR" dirty="0" smtClean="0"/>
              <a:t>+ </a:t>
            </a:r>
            <a:r>
              <a:rPr lang="pt-BR" b="1" dirty="0" smtClean="0"/>
              <a:t>(</a:t>
            </a:r>
            <a:r>
              <a:rPr lang="pt-BR" dirty="0" smtClean="0"/>
              <a:t>−1 </a:t>
            </a:r>
            <a:r>
              <a:rPr lang="pt-BR" b="1" dirty="0" smtClean="0"/>
              <a:t>B) </a:t>
            </a:r>
            <a:r>
              <a:rPr lang="pt-BR" dirty="0" smtClean="0"/>
              <a:t>= </a:t>
            </a:r>
            <a:r>
              <a:rPr lang="pt-BR" b="1" dirty="0" smtClean="0"/>
              <a:t>A </a:t>
            </a:r>
            <a:r>
              <a:rPr lang="pt-BR" dirty="0" smtClean="0"/>
              <a:t>+ </a:t>
            </a:r>
            <a:r>
              <a:rPr lang="pt-BR" b="1" dirty="0" smtClean="0"/>
              <a:t>(</a:t>
            </a:r>
            <a:r>
              <a:rPr lang="pt-BR" dirty="0" smtClean="0"/>
              <a:t>−</a:t>
            </a:r>
            <a:r>
              <a:rPr lang="pt-BR" b="1" dirty="0" smtClean="0"/>
              <a:t>B)</a:t>
            </a:r>
            <a:r>
              <a:rPr lang="pt-BR" dirty="0" smtClean="0"/>
              <a:t>.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418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</a:t>
            </a:r>
            <a:r>
              <a:rPr lang="en-US" dirty="0" smtClean="0"/>
              <a:t>Video </a:t>
            </a:r>
            <a:r>
              <a:rPr lang="en-US" dirty="0"/>
              <a:t>games attempt to simulate a virtual world. However, computers, by their </a:t>
            </a:r>
            <a:r>
              <a:rPr lang="en-US" dirty="0" smtClean="0"/>
              <a:t>very</a:t>
            </a:r>
            <a:r>
              <a:rPr lang="tr-TR" dirty="0" smtClean="0"/>
              <a:t> </a:t>
            </a:r>
            <a:r>
              <a:rPr lang="en-US" dirty="0" smtClean="0"/>
              <a:t>nature</a:t>
            </a:r>
            <a:r>
              <a:rPr lang="en-US" dirty="0"/>
              <a:t>, </a:t>
            </a:r>
            <a:r>
              <a:rPr lang="tr-TR" dirty="0" err="1" smtClean="0"/>
              <a:t>use</a:t>
            </a:r>
            <a:r>
              <a:rPr lang="en-US" dirty="0" smtClean="0"/>
              <a:t> </a:t>
            </a:r>
            <a:r>
              <a:rPr lang="en-US" dirty="0"/>
              <a:t>numbers. Thus the problem of how to convey a world to a computer </a:t>
            </a:r>
            <a:r>
              <a:rPr lang="en-US" dirty="0" smtClean="0"/>
              <a:t>arises.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answer is to describe our worlds, and the interactions therein, </a:t>
            </a:r>
            <a:r>
              <a:rPr lang="en-US" dirty="0" smtClean="0"/>
              <a:t>completely</a:t>
            </a:r>
            <a:r>
              <a:rPr lang="tr-TR" dirty="0" smtClean="0"/>
              <a:t> </a:t>
            </a:r>
            <a:r>
              <a:rPr lang="en-US" dirty="0" smtClean="0"/>
              <a:t>mathematically</a:t>
            </a:r>
            <a:r>
              <a:rPr lang="en-US" dirty="0"/>
              <a:t>. Consequently, mathematics plays a fundamental role in video </a:t>
            </a:r>
            <a:r>
              <a:rPr lang="en-US" dirty="0" smtClean="0"/>
              <a:t>game</a:t>
            </a:r>
            <a:r>
              <a:rPr lang="tr-TR" dirty="0" smtClean="0"/>
              <a:t> </a:t>
            </a:r>
            <a:r>
              <a:rPr lang="tr-TR" dirty="0" err="1" smtClean="0"/>
              <a:t>development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 smtClean="0"/>
              <a:t>    </a:t>
            </a:r>
            <a:r>
              <a:rPr lang="en-US" dirty="0" smtClean="0"/>
              <a:t>In </a:t>
            </a:r>
            <a:r>
              <a:rPr lang="en-US" dirty="0"/>
              <a:t>this prerequisites part, we introduce the mathematical tools that will be </a:t>
            </a:r>
            <a:r>
              <a:rPr lang="en-US" dirty="0" smtClean="0"/>
              <a:t>used</a:t>
            </a:r>
            <a:r>
              <a:rPr lang="tr-TR" dirty="0" smtClean="0"/>
              <a:t> </a:t>
            </a:r>
            <a:r>
              <a:rPr lang="en-US" dirty="0" smtClean="0"/>
              <a:t>throughout </a:t>
            </a:r>
            <a:r>
              <a:rPr lang="en-US" dirty="0"/>
              <a:t>this book. The emphasis is on vectors, coordinate systems, matrices, </a:t>
            </a:r>
            <a:r>
              <a:rPr lang="en-US" dirty="0" smtClean="0"/>
              <a:t>and</a:t>
            </a:r>
            <a:r>
              <a:rPr lang="tr-TR" dirty="0" smtClean="0"/>
              <a:t> </a:t>
            </a:r>
            <a:r>
              <a:rPr lang="en-US" dirty="0" smtClean="0"/>
              <a:t>transformations</a:t>
            </a:r>
            <a:r>
              <a:rPr lang="en-US" dirty="0"/>
              <a:t>, as these tools are used in just about every sample program of this </a:t>
            </a:r>
            <a:r>
              <a:rPr lang="en-US" dirty="0" smtClean="0"/>
              <a:t>book.</a:t>
            </a:r>
            <a:r>
              <a:rPr lang="tr-TR" dirty="0" smtClean="0"/>
              <a:t> </a:t>
            </a:r>
            <a:r>
              <a:rPr lang="en-US" dirty="0" smtClean="0"/>
              <a:t>In </a:t>
            </a:r>
            <a:r>
              <a:rPr lang="en-US" dirty="0"/>
              <a:t>addition to the mathematical explanations, a survey and demonstration of the </a:t>
            </a:r>
            <a:r>
              <a:rPr lang="en-US" dirty="0" smtClean="0"/>
              <a:t>relevant</a:t>
            </a:r>
            <a:r>
              <a:rPr lang="tr-TR" dirty="0" smtClean="0"/>
              <a:t> </a:t>
            </a:r>
            <a:r>
              <a:rPr lang="en-US" dirty="0" smtClean="0"/>
              <a:t>classes </a:t>
            </a:r>
            <a:r>
              <a:rPr lang="en-US" dirty="0"/>
              <a:t>and functions from the DirectX Math library are provided.</a:t>
            </a:r>
          </a:p>
          <a:p>
            <a:pPr marL="0" indent="0">
              <a:buNone/>
            </a:pPr>
            <a:r>
              <a:rPr lang="tr-TR" dirty="0" smtClean="0"/>
              <a:t>   </a:t>
            </a:r>
            <a:r>
              <a:rPr lang="en-US" dirty="0" smtClean="0"/>
              <a:t>Note </a:t>
            </a:r>
            <a:r>
              <a:rPr lang="en-US" dirty="0"/>
              <a:t>that the topics covered here are only those essential to understanding the rest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this </a:t>
            </a:r>
            <a:r>
              <a:rPr lang="en-US" dirty="0"/>
              <a:t>book; it is by no means a comprehensive treatment of video game mathematics, </a:t>
            </a:r>
            <a:r>
              <a:rPr lang="en-US" dirty="0" smtClean="0"/>
              <a:t>as</a:t>
            </a:r>
            <a:r>
              <a:rPr lang="tr-TR" dirty="0" smtClean="0"/>
              <a:t> </a:t>
            </a:r>
            <a:r>
              <a:rPr lang="en-US" dirty="0" smtClean="0"/>
              <a:t>entire </a:t>
            </a:r>
            <a:r>
              <a:rPr lang="en-US" dirty="0"/>
              <a:t>books are devoted to this topic. For readers desiring a more complete reference </a:t>
            </a:r>
            <a:r>
              <a:rPr lang="en-US" dirty="0" smtClean="0"/>
              <a:t>to</a:t>
            </a:r>
            <a:r>
              <a:rPr lang="tr-TR" dirty="0" smtClean="0"/>
              <a:t> </a:t>
            </a:r>
            <a:r>
              <a:rPr lang="en-US" dirty="0" smtClean="0"/>
              <a:t>video </a:t>
            </a:r>
            <a:r>
              <a:rPr lang="en-US" dirty="0"/>
              <a:t>game mathematics, we </a:t>
            </a:r>
            <a:r>
              <a:rPr lang="en-US" dirty="0" smtClean="0"/>
              <a:t>recommend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4015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Video games </a:t>
            </a:r>
            <a:r>
              <a:rPr lang="en-US" dirty="0" smtClean="0">
                <a:solidFill>
                  <a:srgbClr val="FF0000"/>
                </a:solidFill>
              </a:rPr>
              <a:t>attempt</a:t>
            </a:r>
            <a:r>
              <a:rPr lang="en-US" dirty="0" smtClean="0"/>
              <a:t> to simulate a virtual world. However, computers, by their very</a:t>
            </a:r>
            <a:r>
              <a:rPr lang="tr-TR" dirty="0" smtClean="0"/>
              <a:t> </a:t>
            </a:r>
            <a:r>
              <a:rPr lang="en-US" dirty="0" smtClean="0"/>
              <a:t>nature, </a:t>
            </a:r>
            <a:r>
              <a:rPr lang="tr-TR" dirty="0" err="1" smtClean="0"/>
              <a:t>use</a:t>
            </a:r>
            <a:r>
              <a:rPr lang="en-US" dirty="0" smtClean="0"/>
              <a:t> numbers.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Thus the problem of </a:t>
            </a:r>
            <a:r>
              <a:rPr lang="en-US" dirty="0" smtClean="0">
                <a:solidFill>
                  <a:srgbClr val="7030A0"/>
                </a:solidFill>
              </a:rPr>
              <a:t>how to </a:t>
            </a:r>
            <a:r>
              <a:rPr lang="en-US" dirty="0" smtClean="0">
                <a:solidFill>
                  <a:srgbClr val="FF0000"/>
                </a:solidFill>
              </a:rPr>
              <a:t>convey</a:t>
            </a:r>
            <a:r>
              <a:rPr lang="en-US" dirty="0" smtClean="0"/>
              <a:t> a world to a computer </a:t>
            </a:r>
            <a:r>
              <a:rPr lang="en-US" dirty="0" smtClean="0">
                <a:solidFill>
                  <a:srgbClr val="FF0000"/>
                </a:solidFill>
              </a:rPr>
              <a:t>arise</a:t>
            </a:r>
            <a:r>
              <a:rPr lang="en-US" dirty="0" smtClean="0"/>
              <a:t>s.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answer </a:t>
            </a:r>
            <a:r>
              <a:rPr lang="en-US" dirty="0" smtClean="0">
                <a:solidFill>
                  <a:srgbClr val="00B050"/>
                </a:solidFill>
              </a:rPr>
              <a:t>is to </a:t>
            </a:r>
            <a:r>
              <a:rPr lang="en-US" dirty="0" smtClean="0">
                <a:solidFill>
                  <a:srgbClr val="FF0000"/>
                </a:solidFill>
              </a:rPr>
              <a:t>describe</a:t>
            </a:r>
            <a:r>
              <a:rPr lang="en-US" dirty="0" smtClean="0"/>
              <a:t> our worlds, and the </a:t>
            </a:r>
            <a:r>
              <a:rPr lang="en-US" dirty="0" smtClean="0">
                <a:solidFill>
                  <a:srgbClr val="FF0000"/>
                </a:solidFill>
              </a:rPr>
              <a:t>interaction</a:t>
            </a:r>
            <a:r>
              <a:rPr lang="en-US" dirty="0" smtClean="0"/>
              <a:t>s therein, </a:t>
            </a:r>
            <a:r>
              <a:rPr lang="en-US" dirty="0" smtClean="0">
                <a:solidFill>
                  <a:srgbClr val="FF0000"/>
                </a:solidFill>
              </a:rPr>
              <a:t>completely</a:t>
            </a:r>
            <a:r>
              <a:rPr lang="tr-TR" dirty="0" smtClean="0"/>
              <a:t> </a:t>
            </a:r>
            <a:r>
              <a:rPr lang="en-US" dirty="0" smtClean="0"/>
              <a:t>mathematically.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Consequently</a:t>
            </a:r>
            <a:r>
              <a:rPr lang="en-US" dirty="0" smtClean="0"/>
              <a:t>, mathematics </a:t>
            </a:r>
            <a:r>
              <a:rPr lang="en-US" dirty="0" smtClean="0">
                <a:solidFill>
                  <a:srgbClr val="00B050"/>
                </a:solidFill>
              </a:rPr>
              <a:t>plays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FF0000"/>
                </a:solidFill>
              </a:rPr>
              <a:t>fundamental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role</a:t>
            </a:r>
            <a:r>
              <a:rPr lang="en-US" dirty="0" smtClean="0"/>
              <a:t> in video game</a:t>
            </a:r>
            <a:r>
              <a:rPr lang="tr-TR" dirty="0" smtClean="0"/>
              <a:t> </a:t>
            </a:r>
            <a:r>
              <a:rPr lang="tr-TR" dirty="0" err="1" smtClean="0"/>
              <a:t>development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tr-TR" dirty="0" smtClean="0"/>
              <a:t>  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1517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In this </a:t>
            </a:r>
            <a:r>
              <a:rPr lang="en-US" dirty="0" smtClean="0">
                <a:solidFill>
                  <a:srgbClr val="FF0000"/>
                </a:solidFill>
              </a:rPr>
              <a:t>prerequisites</a:t>
            </a:r>
            <a:r>
              <a:rPr lang="en-US" dirty="0" smtClean="0"/>
              <a:t> part, we introduce the mathematical tools that will be used</a:t>
            </a:r>
            <a:r>
              <a:rPr lang="tr-TR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throughout</a:t>
            </a:r>
            <a:r>
              <a:rPr lang="en-US" dirty="0" smtClean="0"/>
              <a:t> this book.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emphasis</a:t>
            </a:r>
            <a:r>
              <a:rPr lang="en-US" dirty="0" smtClean="0"/>
              <a:t> is on vectors, coordinate systems, matrices, and</a:t>
            </a:r>
            <a:r>
              <a:rPr lang="tr-TR" dirty="0" smtClean="0"/>
              <a:t> </a:t>
            </a:r>
            <a:r>
              <a:rPr lang="en-US" dirty="0" smtClean="0"/>
              <a:t>transformations, as these tools are used in </a:t>
            </a:r>
            <a:r>
              <a:rPr lang="en-US" dirty="0" smtClean="0">
                <a:solidFill>
                  <a:srgbClr val="7030A0"/>
                </a:solidFill>
              </a:rPr>
              <a:t>just about </a:t>
            </a:r>
            <a:r>
              <a:rPr lang="en-US" dirty="0" smtClean="0"/>
              <a:t>every sample program of this book.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In addition to </a:t>
            </a:r>
            <a:r>
              <a:rPr lang="en-US" dirty="0" smtClean="0"/>
              <a:t>the mathematical </a:t>
            </a:r>
            <a:r>
              <a:rPr lang="en-US" dirty="0" smtClean="0">
                <a:solidFill>
                  <a:srgbClr val="FF0000"/>
                </a:solidFill>
              </a:rPr>
              <a:t>explanation</a:t>
            </a:r>
            <a:r>
              <a:rPr lang="en-US" dirty="0" smtClean="0"/>
              <a:t>s, a </a:t>
            </a:r>
            <a:r>
              <a:rPr lang="en-US" dirty="0" smtClean="0">
                <a:solidFill>
                  <a:srgbClr val="FF0000"/>
                </a:solidFill>
              </a:rPr>
              <a:t>survey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demonstration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rgbClr val="FF0000"/>
                </a:solidFill>
              </a:rPr>
              <a:t>relevant</a:t>
            </a:r>
            <a:r>
              <a:rPr lang="tr-TR" dirty="0" smtClean="0"/>
              <a:t> </a:t>
            </a:r>
            <a:r>
              <a:rPr lang="en-US" dirty="0" smtClean="0"/>
              <a:t>classes and functions from the DirectX Math library are provided.</a:t>
            </a:r>
          </a:p>
          <a:p>
            <a:pPr marL="0" indent="0">
              <a:buNone/>
            </a:pPr>
            <a:r>
              <a:rPr lang="tr-TR" dirty="0" smtClean="0"/>
              <a:t> 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4332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Note that </a:t>
            </a:r>
            <a:r>
              <a:rPr lang="en-US" dirty="0" smtClean="0"/>
              <a:t>the topics </a:t>
            </a:r>
            <a:r>
              <a:rPr lang="en-US" dirty="0" smtClean="0">
                <a:solidFill>
                  <a:srgbClr val="FF0000"/>
                </a:solidFill>
              </a:rPr>
              <a:t>cover</a:t>
            </a:r>
            <a:r>
              <a:rPr lang="en-US" dirty="0" smtClean="0"/>
              <a:t>ed here are only those </a:t>
            </a:r>
            <a:r>
              <a:rPr lang="en-US" dirty="0" smtClean="0">
                <a:solidFill>
                  <a:srgbClr val="FF0000"/>
                </a:solidFill>
              </a:rPr>
              <a:t>essential</a:t>
            </a:r>
            <a:r>
              <a:rPr lang="en-US" dirty="0" smtClean="0"/>
              <a:t> to understand</a:t>
            </a:r>
            <a:r>
              <a:rPr lang="en-US" dirty="0" smtClean="0">
                <a:solidFill>
                  <a:srgbClr val="00B050"/>
                </a:solidFill>
              </a:rPr>
              <a:t>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the rest of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this book;</a:t>
            </a:r>
            <a:r>
              <a:rPr lang="tr-TR" dirty="0" smtClean="0"/>
              <a:t> </a:t>
            </a:r>
            <a:r>
              <a:rPr lang="en-US" dirty="0" smtClean="0"/>
              <a:t>it is </a:t>
            </a:r>
            <a:r>
              <a:rPr lang="en-US" dirty="0" smtClean="0">
                <a:solidFill>
                  <a:srgbClr val="7030A0"/>
                </a:solidFill>
              </a:rPr>
              <a:t>by no means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comprehensive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treatment</a:t>
            </a:r>
            <a:r>
              <a:rPr lang="en-US" dirty="0" smtClean="0"/>
              <a:t> of video game mathematics, as</a:t>
            </a:r>
            <a:r>
              <a:rPr lang="tr-TR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entire</a:t>
            </a:r>
            <a:r>
              <a:rPr lang="en-US" dirty="0" smtClean="0"/>
              <a:t> books </a:t>
            </a:r>
            <a:r>
              <a:rPr lang="en-US" dirty="0" smtClean="0">
                <a:solidFill>
                  <a:srgbClr val="00B050"/>
                </a:solidFill>
              </a:rPr>
              <a:t>are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devoted</a:t>
            </a:r>
            <a:r>
              <a:rPr lang="en-US" dirty="0" smtClean="0">
                <a:solidFill>
                  <a:srgbClr val="00B050"/>
                </a:solidFill>
              </a:rPr>
              <a:t> to </a:t>
            </a:r>
            <a:r>
              <a:rPr lang="en-US" dirty="0" smtClean="0"/>
              <a:t>this topic. </a:t>
            </a:r>
            <a:endParaRPr lang="tr-TR" dirty="0" smtClean="0"/>
          </a:p>
          <a:p>
            <a:pPr lvl="1"/>
            <a:endParaRPr lang="tr-TR" dirty="0" smtClean="0"/>
          </a:p>
          <a:p>
            <a:r>
              <a:rPr lang="en-US" dirty="0" smtClean="0"/>
              <a:t>For readers </a:t>
            </a:r>
            <a:r>
              <a:rPr lang="en-US" dirty="0" smtClean="0">
                <a:solidFill>
                  <a:srgbClr val="FF0000"/>
                </a:solidFill>
              </a:rPr>
              <a:t>desir</a:t>
            </a:r>
            <a:r>
              <a:rPr lang="en-US" dirty="0" smtClean="0">
                <a:solidFill>
                  <a:srgbClr val="00B050"/>
                </a:solidFill>
              </a:rPr>
              <a:t>ing</a:t>
            </a:r>
            <a:r>
              <a:rPr lang="en-US" dirty="0" smtClean="0"/>
              <a:t> a more </a:t>
            </a:r>
            <a:r>
              <a:rPr lang="en-US" dirty="0" smtClean="0">
                <a:solidFill>
                  <a:srgbClr val="00B050"/>
                </a:solidFill>
              </a:rPr>
              <a:t>complete</a:t>
            </a:r>
            <a:r>
              <a:rPr lang="en-US" dirty="0" smtClean="0"/>
              <a:t> reference to</a:t>
            </a:r>
            <a:r>
              <a:rPr lang="tr-TR" dirty="0" smtClean="0"/>
              <a:t> </a:t>
            </a:r>
            <a:r>
              <a:rPr lang="en-US" dirty="0" smtClean="0"/>
              <a:t>video game mathematics, we recommend</a:t>
            </a:r>
            <a:r>
              <a:rPr lang="tr-TR" dirty="0" smtClean="0"/>
              <a:t> [5] </a:t>
            </a:r>
            <a:r>
              <a:rPr lang="tr-TR" dirty="0" err="1" smtClean="0"/>
              <a:t>and</a:t>
            </a:r>
            <a:r>
              <a:rPr lang="tr-TR" dirty="0" smtClean="0"/>
              <a:t> [6].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8566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692727"/>
            <a:ext cx="10515600" cy="5484236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tr-TR" dirty="0" smtClean="0"/>
              <a:t>    </a:t>
            </a:r>
            <a:r>
              <a:rPr lang="en-US" dirty="0" smtClean="0"/>
              <a:t>A </a:t>
            </a:r>
            <a:r>
              <a:rPr lang="en-US" i="1" dirty="0"/>
              <a:t>vector </a:t>
            </a:r>
            <a:r>
              <a:rPr lang="en-US" dirty="0"/>
              <a:t>refers to a quantity that possesses both magnitude and direction. </a:t>
            </a:r>
            <a:r>
              <a:rPr lang="en-US" dirty="0" smtClean="0"/>
              <a:t>Quantities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/>
              <a:t>possess both magnitude and direction are called </a:t>
            </a:r>
            <a:r>
              <a:rPr lang="en-US" i="1" dirty="0"/>
              <a:t>vector-valued quantities</a:t>
            </a:r>
            <a:r>
              <a:rPr lang="en-US" dirty="0"/>
              <a:t>. Examples </a:t>
            </a:r>
            <a:r>
              <a:rPr lang="en-US" dirty="0" smtClean="0"/>
              <a:t>of</a:t>
            </a:r>
            <a:r>
              <a:rPr lang="tr-TR" dirty="0" smtClean="0"/>
              <a:t> </a:t>
            </a:r>
            <a:r>
              <a:rPr lang="en-US" dirty="0" smtClean="0"/>
              <a:t>vector-valued </a:t>
            </a:r>
            <a:r>
              <a:rPr lang="en-US" dirty="0"/>
              <a:t>quantities are forces (a force is applied in a particular direction with </a:t>
            </a:r>
            <a:r>
              <a:rPr lang="en-US" dirty="0" smtClean="0"/>
              <a:t>a</a:t>
            </a:r>
            <a:r>
              <a:rPr lang="tr-TR" dirty="0" smtClean="0"/>
              <a:t> </a:t>
            </a:r>
            <a:r>
              <a:rPr lang="tr-TR" dirty="0" err="1" smtClean="0"/>
              <a:t>certain</a:t>
            </a:r>
            <a:r>
              <a:rPr lang="tr-TR" dirty="0" smtClean="0"/>
              <a:t> </a:t>
            </a:r>
            <a:r>
              <a:rPr lang="tr-TR" dirty="0" err="1"/>
              <a:t>strength</a:t>
            </a:r>
            <a:r>
              <a:rPr lang="tr-TR" dirty="0"/>
              <a:t>—</a:t>
            </a:r>
            <a:r>
              <a:rPr lang="tr-TR" dirty="0" err="1"/>
              <a:t>magnitude</a:t>
            </a:r>
            <a:r>
              <a:rPr lang="tr-TR" dirty="0"/>
              <a:t>), </a:t>
            </a:r>
            <a:r>
              <a:rPr lang="tr-TR" dirty="0" err="1"/>
              <a:t>displacements</a:t>
            </a:r>
            <a:r>
              <a:rPr lang="tr-TR" dirty="0"/>
              <a:t> (</a:t>
            </a:r>
            <a:r>
              <a:rPr lang="tr-TR" dirty="0" err="1"/>
              <a:t>the</a:t>
            </a:r>
            <a:r>
              <a:rPr lang="tr-TR" dirty="0"/>
              <a:t> net </a:t>
            </a:r>
            <a:r>
              <a:rPr lang="tr-TR" dirty="0" err="1"/>
              <a:t>direction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distance</a:t>
            </a:r>
            <a:r>
              <a:rPr lang="tr-TR" dirty="0"/>
              <a:t> a </a:t>
            </a:r>
            <a:r>
              <a:rPr lang="tr-TR" dirty="0" err="1" smtClean="0"/>
              <a:t>particle</a:t>
            </a:r>
            <a:r>
              <a:rPr lang="tr-TR" dirty="0" smtClean="0"/>
              <a:t> </a:t>
            </a:r>
            <a:r>
              <a:rPr lang="en-US" dirty="0" smtClean="0"/>
              <a:t>moved</a:t>
            </a:r>
            <a:r>
              <a:rPr lang="en-US" dirty="0"/>
              <a:t>), and velocities (speed and direction). Thus, vectors are used to represent </a:t>
            </a:r>
            <a:r>
              <a:rPr lang="en-US" dirty="0" smtClean="0"/>
              <a:t>forces,</a:t>
            </a:r>
            <a:r>
              <a:rPr lang="tr-TR" dirty="0" smtClean="0"/>
              <a:t> </a:t>
            </a:r>
            <a:r>
              <a:rPr lang="en-US" dirty="0" smtClean="0"/>
              <a:t>displacements</a:t>
            </a:r>
            <a:r>
              <a:rPr lang="en-US" dirty="0"/>
              <a:t>, and velocities. In addition, we also use vectors to specify pure </a:t>
            </a:r>
            <a:r>
              <a:rPr lang="en-US" dirty="0" smtClean="0"/>
              <a:t>directions,</a:t>
            </a:r>
            <a:r>
              <a:rPr lang="tr-TR" dirty="0" smtClean="0"/>
              <a:t> </a:t>
            </a:r>
            <a:r>
              <a:rPr lang="en-US" dirty="0" smtClean="0"/>
              <a:t>such </a:t>
            </a:r>
            <a:r>
              <a:rPr lang="en-US" dirty="0"/>
              <a:t>as the direction the player is looking in a 3D game, the direction a polygon is facing</a:t>
            </a:r>
            <a:r>
              <a:rPr lang="en-US" dirty="0" smtClean="0"/>
              <a:t>,</a:t>
            </a:r>
            <a:r>
              <a:rPr lang="tr-TR" dirty="0" smtClean="0"/>
              <a:t>  </a:t>
            </a:r>
            <a:r>
              <a:rPr lang="en-US" dirty="0" smtClean="0"/>
              <a:t>the </a:t>
            </a:r>
            <a:r>
              <a:rPr lang="en-US" dirty="0"/>
              <a:t>direction in which a ray of light travels, or the direction in which a ray of light </a:t>
            </a:r>
            <a:r>
              <a:rPr lang="en-US" dirty="0" smtClean="0"/>
              <a:t>reflects</a:t>
            </a:r>
            <a:r>
              <a:rPr lang="tr-TR" dirty="0" smtClean="0"/>
              <a:t> </a:t>
            </a:r>
            <a:r>
              <a:rPr lang="tr-TR" dirty="0" err="1" smtClean="0"/>
              <a:t>off</a:t>
            </a:r>
            <a:r>
              <a:rPr lang="tr-TR" dirty="0" smtClean="0"/>
              <a:t> </a:t>
            </a:r>
            <a:r>
              <a:rPr lang="tr-TR" dirty="0"/>
              <a:t>a </a:t>
            </a:r>
            <a:r>
              <a:rPr lang="tr-TR" dirty="0" err="1"/>
              <a:t>surface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tr-TR" dirty="0" smtClean="0"/>
              <a:t>    </a:t>
            </a:r>
            <a:r>
              <a:rPr lang="en-US" dirty="0" smtClean="0"/>
              <a:t>Geometrically</a:t>
            </a:r>
            <a:r>
              <a:rPr lang="en-US" dirty="0"/>
              <a:t>, the magnitude of a vector is the length of the directed line segment. </a:t>
            </a:r>
            <a:r>
              <a:rPr lang="en-US" dirty="0" smtClean="0"/>
              <a:t>We</a:t>
            </a:r>
            <a:r>
              <a:rPr lang="tr-TR" dirty="0" smtClean="0"/>
              <a:t> </a:t>
            </a:r>
            <a:r>
              <a:rPr lang="en-US" dirty="0" smtClean="0"/>
              <a:t>denote </a:t>
            </a:r>
            <a:r>
              <a:rPr lang="en-US" dirty="0"/>
              <a:t>the magnitude of a vector by double vertical bars (e.g., ||</a:t>
            </a:r>
            <a:r>
              <a:rPr lang="en-US" b="1" dirty="0"/>
              <a:t>u</a:t>
            </a:r>
            <a:r>
              <a:rPr lang="en-US" dirty="0"/>
              <a:t>|| denotes the </a:t>
            </a:r>
            <a:r>
              <a:rPr lang="en-US" dirty="0" smtClean="0"/>
              <a:t>magnitude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b="1" dirty="0"/>
              <a:t>u</a:t>
            </a:r>
            <a:r>
              <a:rPr lang="en-US" dirty="0"/>
              <a:t>). Now, given a vector </a:t>
            </a:r>
            <a:r>
              <a:rPr lang="en-US" b="1" dirty="0"/>
              <a:t>u </a:t>
            </a:r>
            <a:r>
              <a:rPr lang="en-US" dirty="0"/>
              <a:t>= 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), we wish to compute its magnitude </a:t>
            </a:r>
            <a:r>
              <a:rPr lang="en-US" dirty="0" smtClean="0"/>
              <a:t>algebraically.</a:t>
            </a:r>
            <a:r>
              <a:rPr lang="tr-TR" dirty="0" smtClean="0"/>
              <a:t> </a:t>
            </a:r>
            <a:r>
              <a:rPr lang="en-US" dirty="0" smtClean="0"/>
              <a:t>The </a:t>
            </a:r>
            <a:r>
              <a:rPr lang="en-US" dirty="0"/>
              <a:t>magnitude of a 3D vector can be computed by applying the Pythagorean </a:t>
            </a:r>
            <a:r>
              <a:rPr lang="en-US" dirty="0" smtClean="0"/>
              <a:t>theorem</a:t>
            </a:r>
            <a:r>
              <a:rPr lang="tr-TR" dirty="0" smtClean="0"/>
              <a:t> </a:t>
            </a:r>
            <a:r>
              <a:rPr lang="tr-TR" dirty="0" err="1" smtClean="0"/>
              <a:t>twice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4202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A </a:t>
            </a:r>
            <a:r>
              <a:rPr lang="en-US" i="1" dirty="0" smtClean="0"/>
              <a:t>vector </a:t>
            </a:r>
            <a:r>
              <a:rPr lang="en-US" dirty="0" smtClean="0">
                <a:solidFill>
                  <a:srgbClr val="FF0000"/>
                </a:solidFill>
              </a:rPr>
              <a:t>refers to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quantity</a:t>
            </a:r>
            <a:r>
              <a:rPr lang="en-US" dirty="0" smtClean="0"/>
              <a:t> that </a:t>
            </a:r>
            <a:r>
              <a:rPr lang="en-US" dirty="0" smtClean="0">
                <a:solidFill>
                  <a:srgbClr val="FF0000"/>
                </a:solidFill>
              </a:rPr>
              <a:t>possess</a:t>
            </a:r>
            <a:r>
              <a:rPr lang="en-US" dirty="0" smtClean="0"/>
              <a:t>es both </a:t>
            </a:r>
            <a:r>
              <a:rPr lang="en-US" dirty="0" smtClean="0">
                <a:solidFill>
                  <a:srgbClr val="FF0000"/>
                </a:solidFill>
              </a:rPr>
              <a:t>magnitude</a:t>
            </a:r>
            <a:r>
              <a:rPr lang="en-US" dirty="0" smtClean="0"/>
              <a:t> and direction. </a:t>
            </a:r>
            <a:endParaRPr lang="tr-TR" dirty="0" smtClean="0"/>
          </a:p>
          <a:p>
            <a:pPr marL="0" indent="0" algn="just">
              <a:buNone/>
            </a:pPr>
            <a:endParaRPr lang="tr-TR" dirty="0" smtClean="0"/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Quantities</a:t>
            </a:r>
            <a:r>
              <a:rPr lang="tr-TR" dirty="0" smtClean="0"/>
              <a:t> </a:t>
            </a:r>
            <a:r>
              <a:rPr lang="en-US" dirty="0" smtClean="0"/>
              <a:t>that </a:t>
            </a:r>
            <a:r>
              <a:rPr lang="en-US" dirty="0" smtClean="0">
                <a:solidFill>
                  <a:srgbClr val="FF0000"/>
                </a:solidFill>
              </a:rPr>
              <a:t>possess</a:t>
            </a:r>
            <a:r>
              <a:rPr lang="en-US" dirty="0" smtClean="0"/>
              <a:t> both </a:t>
            </a:r>
            <a:r>
              <a:rPr lang="en-US" dirty="0" smtClean="0">
                <a:solidFill>
                  <a:srgbClr val="FF0000"/>
                </a:solidFill>
              </a:rPr>
              <a:t>magnitude</a:t>
            </a:r>
            <a:r>
              <a:rPr lang="en-US" dirty="0" smtClean="0"/>
              <a:t> and direction are called </a:t>
            </a:r>
            <a:r>
              <a:rPr lang="en-US" i="1" dirty="0" smtClean="0">
                <a:solidFill>
                  <a:srgbClr val="00B050"/>
                </a:solidFill>
              </a:rPr>
              <a:t>vector-valued </a:t>
            </a:r>
            <a:r>
              <a:rPr lang="en-US" i="1" dirty="0" smtClean="0"/>
              <a:t>quantities</a:t>
            </a:r>
            <a:r>
              <a:rPr lang="en-US" dirty="0" smtClean="0"/>
              <a:t>. </a:t>
            </a:r>
            <a:endParaRPr lang="tr-TR" dirty="0" smtClean="0"/>
          </a:p>
          <a:p>
            <a:pPr marL="0" indent="0" algn="just">
              <a:buNone/>
            </a:pPr>
            <a:endParaRPr lang="tr-TR" dirty="0" smtClean="0"/>
          </a:p>
          <a:p>
            <a:pPr marL="0" indent="0" algn="just">
              <a:buNone/>
            </a:pPr>
            <a:r>
              <a:rPr lang="en-US" dirty="0" smtClean="0"/>
              <a:t>Examples of</a:t>
            </a:r>
            <a:r>
              <a:rPr lang="tr-TR" dirty="0" smtClean="0"/>
              <a:t> </a:t>
            </a:r>
            <a:r>
              <a:rPr lang="en-US" dirty="0" smtClean="0"/>
              <a:t>vector-valued quantities are </a:t>
            </a:r>
            <a:r>
              <a:rPr lang="en-US" dirty="0" smtClean="0">
                <a:solidFill>
                  <a:srgbClr val="FF0000"/>
                </a:solidFill>
              </a:rPr>
              <a:t>force</a:t>
            </a:r>
            <a:r>
              <a:rPr lang="en-US" dirty="0" smtClean="0"/>
              <a:t>s (a force is </a:t>
            </a:r>
            <a:r>
              <a:rPr lang="en-US" dirty="0" smtClean="0">
                <a:solidFill>
                  <a:srgbClr val="FF0000"/>
                </a:solidFill>
              </a:rPr>
              <a:t>applied</a:t>
            </a:r>
            <a:r>
              <a:rPr lang="en-US" dirty="0" smtClean="0"/>
              <a:t> in a </a:t>
            </a:r>
            <a:r>
              <a:rPr lang="en-US" dirty="0" smtClean="0">
                <a:solidFill>
                  <a:srgbClr val="FF0000"/>
                </a:solidFill>
              </a:rPr>
              <a:t>particular</a:t>
            </a:r>
            <a:r>
              <a:rPr lang="en-US" dirty="0" smtClean="0"/>
              <a:t> direction with a</a:t>
            </a:r>
            <a:r>
              <a:rPr lang="tr-TR" dirty="0" smtClean="0"/>
              <a:t> </a:t>
            </a:r>
            <a:r>
              <a:rPr lang="tr-TR" dirty="0" err="1" smtClean="0">
                <a:solidFill>
                  <a:srgbClr val="FF0000"/>
                </a:solidFill>
              </a:rPr>
              <a:t>certain</a:t>
            </a:r>
            <a:r>
              <a:rPr lang="tr-TR" dirty="0" smtClean="0"/>
              <a:t> </a:t>
            </a:r>
            <a:r>
              <a:rPr lang="tr-TR" dirty="0" err="1" smtClean="0">
                <a:solidFill>
                  <a:srgbClr val="FF0000"/>
                </a:solidFill>
              </a:rPr>
              <a:t>strength</a:t>
            </a:r>
            <a:r>
              <a:rPr lang="tr-TR" dirty="0" smtClean="0"/>
              <a:t>—</a:t>
            </a:r>
            <a:r>
              <a:rPr lang="tr-TR" dirty="0" err="1" smtClean="0">
                <a:solidFill>
                  <a:srgbClr val="FF0000"/>
                </a:solidFill>
              </a:rPr>
              <a:t>magnitude</a:t>
            </a:r>
            <a:r>
              <a:rPr lang="tr-TR" dirty="0" smtClean="0"/>
              <a:t>), </a:t>
            </a:r>
            <a:r>
              <a:rPr lang="tr-TR" dirty="0" err="1" smtClean="0">
                <a:solidFill>
                  <a:srgbClr val="FF0000"/>
                </a:solidFill>
              </a:rPr>
              <a:t>displacement</a:t>
            </a:r>
            <a:r>
              <a:rPr lang="tr-TR" dirty="0" err="1" smtClean="0"/>
              <a:t>s</a:t>
            </a:r>
            <a:r>
              <a:rPr lang="tr-TR" dirty="0" smtClean="0"/>
              <a:t> (</a:t>
            </a:r>
            <a:r>
              <a:rPr lang="tr-TR" dirty="0" err="1" smtClean="0"/>
              <a:t>the</a:t>
            </a:r>
            <a:r>
              <a:rPr lang="tr-TR" dirty="0" smtClean="0"/>
              <a:t> net </a:t>
            </a:r>
            <a:r>
              <a:rPr lang="tr-TR" dirty="0" err="1" smtClean="0"/>
              <a:t>direction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>
                <a:solidFill>
                  <a:srgbClr val="FF0000"/>
                </a:solidFill>
              </a:rPr>
              <a:t>distance</a:t>
            </a:r>
            <a:r>
              <a:rPr lang="tr-TR" dirty="0" smtClean="0"/>
              <a:t> a </a:t>
            </a:r>
            <a:r>
              <a:rPr lang="tr-TR" dirty="0" err="1" smtClean="0">
                <a:solidFill>
                  <a:srgbClr val="FF0000"/>
                </a:solidFill>
              </a:rPr>
              <a:t>particle</a:t>
            </a:r>
            <a:r>
              <a:rPr lang="tr-TR" dirty="0" smtClean="0"/>
              <a:t> </a:t>
            </a:r>
            <a:r>
              <a:rPr lang="en-US" dirty="0" smtClean="0"/>
              <a:t>mov</a:t>
            </a:r>
            <a:r>
              <a:rPr lang="en-US" dirty="0" smtClean="0">
                <a:solidFill>
                  <a:srgbClr val="00B050"/>
                </a:solidFill>
              </a:rPr>
              <a:t>ed</a:t>
            </a:r>
            <a:r>
              <a:rPr lang="en-US" dirty="0" smtClean="0"/>
              <a:t>), and </a:t>
            </a:r>
            <a:r>
              <a:rPr lang="en-US" dirty="0" smtClean="0">
                <a:solidFill>
                  <a:srgbClr val="FF0000"/>
                </a:solidFill>
              </a:rPr>
              <a:t>velocities</a:t>
            </a:r>
            <a:r>
              <a:rPr lang="en-US" dirty="0" smtClean="0"/>
              <a:t> (speed and direction).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79833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Thus, vectors are us</a:t>
            </a:r>
            <a:r>
              <a:rPr lang="en-US" dirty="0" smtClean="0">
                <a:solidFill>
                  <a:srgbClr val="00B050"/>
                </a:solidFill>
              </a:rPr>
              <a:t>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to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represent</a:t>
            </a:r>
            <a:r>
              <a:rPr lang="en-US" dirty="0" smtClean="0"/>
              <a:t> forces,</a:t>
            </a:r>
            <a:r>
              <a:rPr lang="tr-TR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displacements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velocities</a:t>
            </a:r>
            <a:r>
              <a:rPr lang="en-US" dirty="0" smtClean="0"/>
              <a:t>. </a:t>
            </a:r>
            <a:endParaRPr lang="tr-TR" dirty="0" smtClean="0"/>
          </a:p>
          <a:p>
            <a:pPr marL="0" indent="0" algn="just">
              <a:buNone/>
            </a:pPr>
            <a:endParaRPr lang="tr-TR" dirty="0"/>
          </a:p>
          <a:p>
            <a:pPr marL="0" indent="0" algn="just">
              <a:buNone/>
            </a:pPr>
            <a:r>
              <a:rPr lang="en-US" dirty="0" smtClean="0">
                <a:solidFill>
                  <a:srgbClr val="7030A0"/>
                </a:solidFill>
              </a:rPr>
              <a:t>In addition</a:t>
            </a:r>
            <a:r>
              <a:rPr lang="en-US" dirty="0" smtClean="0"/>
              <a:t>, we also use vectors to </a:t>
            </a:r>
            <a:r>
              <a:rPr lang="en-US" dirty="0" smtClean="0">
                <a:solidFill>
                  <a:srgbClr val="FF0000"/>
                </a:solidFill>
              </a:rPr>
              <a:t>specify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pure</a:t>
            </a:r>
            <a:r>
              <a:rPr lang="en-US" dirty="0" smtClean="0"/>
              <a:t> directions,</a:t>
            </a:r>
            <a:r>
              <a:rPr lang="tr-TR" dirty="0" smtClean="0"/>
              <a:t> </a:t>
            </a:r>
          </a:p>
          <a:p>
            <a:pPr marL="0" indent="0" algn="just">
              <a:buNone/>
            </a:pPr>
            <a:r>
              <a:rPr lang="tr-TR" dirty="0"/>
              <a:t>	</a:t>
            </a:r>
            <a:r>
              <a:rPr lang="en-US" dirty="0" smtClean="0">
                <a:solidFill>
                  <a:srgbClr val="7030A0"/>
                </a:solidFill>
              </a:rPr>
              <a:t>such as </a:t>
            </a:r>
            <a:r>
              <a:rPr lang="en-US" dirty="0" smtClean="0"/>
              <a:t>the direction </a:t>
            </a:r>
            <a:r>
              <a:rPr lang="en-US" u="sng" dirty="0" smtClean="0"/>
              <a:t>the player is looking in a 3D game</a:t>
            </a:r>
            <a:r>
              <a:rPr lang="en-US" dirty="0" smtClean="0"/>
              <a:t>, </a:t>
            </a:r>
            <a:endParaRPr lang="tr-TR" dirty="0" smtClean="0"/>
          </a:p>
          <a:p>
            <a:pPr marL="0" indent="0" algn="just">
              <a:buNone/>
            </a:pPr>
            <a:r>
              <a:rPr lang="tr-TR" dirty="0"/>
              <a:t>	</a:t>
            </a:r>
            <a:r>
              <a:rPr lang="en-US" dirty="0" smtClean="0"/>
              <a:t>the direction </a:t>
            </a:r>
            <a:r>
              <a:rPr lang="en-US" u="sng" dirty="0" smtClean="0"/>
              <a:t>a polygon is facing</a:t>
            </a:r>
            <a:r>
              <a:rPr lang="en-US" dirty="0" smtClean="0"/>
              <a:t>,</a:t>
            </a:r>
            <a:r>
              <a:rPr lang="tr-TR" dirty="0" smtClean="0"/>
              <a:t>  </a:t>
            </a:r>
          </a:p>
          <a:p>
            <a:pPr marL="0" indent="0" algn="just">
              <a:buNone/>
            </a:pPr>
            <a:r>
              <a:rPr lang="tr-TR" dirty="0"/>
              <a:t>	</a:t>
            </a:r>
            <a:r>
              <a:rPr lang="en-US" dirty="0" smtClean="0"/>
              <a:t>the direction </a:t>
            </a:r>
            <a:r>
              <a:rPr lang="en-US" dirty="0" smtClean="0">
                <a:solidFill>
                  <a:srgbClr val="00B050"/>
                </a:solidFill>
              </a:rPr>
              <a:t>in which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ray</a:t>
            </a:r>
            <a:r>
              <a:rPr lang="en-US" dirty="0" smtClean="0"/>
              <a:t> of light </a:t>
            </a:r>
            <a:r>
              <a:rPr lang="en-US" dirty="0" smtClean="0">
                <a:solidFill>
                  <a:srgbClr val="FF0000"/>
                </a:solidFill>
              </a:rPr>
              <a:t>travel</a:t>
            </a:r>
            <a:r>
              <a:rPr lang="en-US" dirty="0" smtClean="0"/>
              <a:t>s, </a:t>
            </a:r>
            <a:endParaRPr lang="tr-TR" dirty="0" smtClean="0"/>
          </a:p>
          <a:p>
            <a:pPr marL="0" indent="0" algn="just">
              <a:buNone/>
            </a:pPr>
            <a:r>
              <a:rPr lang="tr-TR" dirty="0"/>
              <a:t>	</a:t>
            </a:r>
            <a:r>
              <a:rPr lang="en-US" dirty="0" smtClean="0"/>
              <a:t>or the direction </a:t>
            </a:r>
            <a:r>
              <a:rPr lang="en-US" dirty="0" smtClean="0">
                <a:solidFill>
                  <a:srgbClr val="00B050"/>
                </a:solidFill>
              </a:rPr>
              <a:t>in which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ray</a:t>
            </a:r>
            <a:r>
              <a:rPr lang="en-US" dirty="0" smtClean="0"/>
              <a:t> of light </a:t>
            </a:r>
            <a:r>
              <a:rPr lang="en-US" u="sng" dirty="0" smtClean="0">
                <a:solidFill>
                  <a:srgbClr val="FF0000"/>
                </a:solidFill>
              </a:rPr>
              <a:t>reflects</a:t>
            </a:r>
            <a:r>
              <a:rPr lang="tr-TR" u="sng" dirty="0" smtClean="0">
                <a:solidFill>
                  <a:srgbClr val="FF0000"/>
                </a:solidFill>
              </a:rPr>
              <a:t> </a:t>
            </a:r>
            <a:r>
              <a:rPr lang="tr-TR" u="sng" dirty="0" err="1" smtClean="0">
                <a:solidFill>
                  <a:srgbClr val="FF0000"/>
                </a:solidFill>
              </a:rPr>
              <a:t>off</a:t>
            </a:r>
            <a:r>
              <a:rPr lang="tr-TR" u="sng" dirty="0" smtClean="0">
                <a:solidFill>
                  <a:srgbClr val="FF0000"/>
                </a:solidFill>
              </a:rPr>
              <a:t> </a:t>
            </a:r>
            <a:r>
              <a:rPr lang="tr-TR" dirty="0" smtClean="0"/>
              <a:t>a </a:t>
            </a:r>
            <a:r>
              <a:rPr lang="tr-TR" dirty="0" err="1" smtClean="0">
                <a:solidFill>
                  <a:srgbClr val="FF0000"/>
                </a:solidFill>
              </a:rPr>
              <a:t>surface</a:t>
            </a:r>
            <a:endParaRPr lang="tr-TR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tr-TR" dirty="0" smtClean="0"/>
              <a:t>   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99959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Geometrically, the </a:t>
            </a:r>
            <a:r>
              <a:rPr lang="en-US" dirty="0" smtClean="0">
                <a:solidFill>
                  <a:srgbClr val="FF0000"/>
                </a:solidFill>
              </a:rPr>
              <a:t>magnitude</a:t>
            </a:r>
            <a:r>
              <a:rPr lang="en-US" dirty="0" smtClean="0"/>
              <a:t> of a vector is the </a:t>
            </a:r>
            <a:r>
              <a:rPr lang="en-US" dirty="0" smtClean="0">
                <a:solidFill>
                  <a:srgbClr val="FF0000"/>
                </a:solidFill>
              </a:rPr>
              <a:t>length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rgbClr val="00B050"/>
                </a:solidFill>
              </a:rPr>
              <a:t>directed</a:t>
            </a:r>
            <a:r>
              <a:rPr lang="en-US" dirty="0" smtClean="0"/>
              <a:t> line segment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en-US" dirty="0" smtClean="0"/>
              <a:t>We</a:t>
            </a:r>
            <a:r>
              <a:rPr lang="tr-TR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denote</a:t>
            </a:r>
            <a:r>
              <a:rPr lang="en-US" dirty="0" smtClean="0"/>
              <a:t> the magnitude of a vector by double </a:t>
            </a:r>
            <a:r>
              <a:rPr lang="en-US" dirty="0" smtClean="0">
                <a:solidFill>
                  <a:srgbClr val="FF0000"/>
                </a:solidFill>
              </a:rPr>
              <a:t>vertical</a:t>
            </a:r>
            <a:r>
              <a:rPr lang="en-US" dirty="0" smtClean="0"/>
              <a:t> bars (e.g., ||</a:t>
            </a:r>
            <a:r>
              <a:rPr lang="en-US" b="1" dirty="0" smtClean="0"/>
              <a:t>u</a:t>
            </a:r>
            <a:r>
              <a:rPr lang="en-US" dirty="0" smtClean="0"/>
              <a:t>|| </a:t>
            </a:r>
            <a:r>
              <a:rPr lang="en-US" dirty="0" smtClean="0">
                <a:solidFill>
                  <a:srgbClr val="FF0000"/>
                </a:solidFill>
              </a:rPr>
              <a:t>denote</a:t>
            </a:r>
            <a:r>
              <a:rPr lang="en-US" dirty="0" smtClean="0"/>
              <a:t>s the magnitude</a:t>
            </a:r>
            <a:r>
              <a:rPr lang="tr-TR" dirty="0" smtClean="0"/>
              <a:t> </a:t>
            </a:r>
            <a:r>
              <a:rPr lang="en-US" dirty="0" smtClean="0"/>
              <a:t>of </a:t>
            </a:r>
            <a:r>
              <a:rPr lang="en-US" b="1" dirty="0" smtClean="0"/>
              <a:t>u</a:t>
            </a:r>
            <a:r>
              <a:rPr lang="en-US" dirty="0" smtClean="0"/>
              <a:t>) </a:t>
            </a: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Now, </a:t>
            </a:r>
            <a:r>
              <a:rPr lang="en-US" dirty="0" smtClean="0">
                <a:solidFill>
                  <a:srgbClr val="7030A0"/>
                </a:solidFill>
              </a:rPr>
              <a:t>given</a:t>
            </a:r>
            <a:r>
              <a:rPr lang="en-US" dirty="0" smtClean="0"/>
              <a:t> a vector </a:t>
            </a:r>
            <a:r>
              <a:rPr lang="en-US" b="1" dirty="0" smtClean="0"/>
              <a:t>u </a:t>
            </a:r>
            <a:r>
              <a:rPr lang="en-US" dirty="0" smtClean="0"/>
              <a:t>= 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  <a:r>
              <a:rPr lang="en-US" dirty="0" smtClean="0"/>
              <a:t>), we </a:t>
            </a:r>
            <a:r>
              <a:rPr lang="en-US" dirty="0" smtClean="0">
                <a:solidFill>
                  <a:srgbClr val="7030A0"/>
                </a:solidFill>
              </a:rPr>
              <a:t>wish to </a:t>
            </a:r>
            <a:r>
              <a:rPr lang="en-US" dirty="0" smtClean="0">
                <a:solidFill>
                  <a:srgbClr val="FF0000"/>
                </a:solidFill>
              </a:rPr>
              <a:t>compute</a:t>
            </a:r>
            <a:r>
              <a:rPr lang="en-US" dirty="0" smtClean="0"/>
              <a:t> its magnitude algebraically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 smtClean="0"/>
              <a:t>The magnitude of a 3D vector can be </a:t>
            </a:r>
            <a:r>
              <a:rPr lang="en-US" dirty="0" smtClean="0">
                <a:solidFill>
                  <a:srgbClr val="FF0000"/>
                </a:solidFill>
              </a:rPr>
              <a:t>compute</a:t>
            </a:r>
            <a:r>
              <a:rPr lang="en-US" dirty="0" smtClean="0"/>
              <a:t>d by </a:t>
            </a:r>
            <a:r>
              <a:rPr lang="en-US" dirty="0" smtClean="0">
                <a:solidFill>
                  <a:srgbClr val="FF0000"/>
                </a:solidFill>
              </a:rPr>
              <a:t>apply</a:t>
            </a:r>
            <a:r>
              <a:rPr lang="en-US" dirty="0" smtClean="0">
                <a:solidFill>
                  <a:srgbClr val="00B050"/>
                </a:solidFill>
              </a:rPr>
              <a:t>ing </a:t>
            </a:r>
            <a:r>
              <a:rPr lang="en-US" dirty="0" smtClean="0"/>
              <a:t>the Pythagorean theorem</a:t>
            </a:r>
            <a:r>
              <a:rPr lang="tr-TR" dirty="0" smtClean="0"/>
              <a:t> </a:t>
            </a:r>
            <a:r>
              <a:rPr lang="tr-TR" dirty="0" err="1" smtClean="0"/>
              <a:t>twice</a:t>
            </a:r>
            <a:r>
              <a:rPr lang="tr-TR" dirty="0" smtClean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4874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1183</Words>
  <Application>Microsoft Office PowerPoint</Application>
  <PresentationFormat>Geniş ekran</PresentationFormat>
  <Paragraphs>63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Teması</vt:lpstr>
      <vt:lpstr>Lesson 4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4</dc:title>
  <dc:creator>AsusSY</dc:creator>
  <cp:lastModifiedBy>AsusSY</cp:lastModifiedBy>
  <cp:revision>10</cp:revision>
  <dcterms:created xsi:type="dcterms:W3CDTF">2019-07-18T18:36:59Z</dcterms:created>
  <dcterms:modified xsi:type="dcterms:W3CDTF">2019-07-18T19:54:12Z</dcterms:modified>
</cp:coreProperties>
</file>