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33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308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07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950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7365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542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75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751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43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757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34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1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0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075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50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605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645625-DCDD-4B3F-8F22-7303B5480825}" type="datetimeFigureOut">
              <a:rPr lang="tr-TR" smtClean="0"/>
              <a:t>2.04.2020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56AB36-7478-4CA6-8E4C-14C44341B4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60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gif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jpeg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jpeg"/><Relationship Id="rId5" Type="http://schemas.openxmlformats.org/officeDocument/2006/relationships/image" Target="../media/image17.gif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3600" dirty="0"/>
              <a:t>DENEY NO: 1</a:t>
            </a:r>
            <a:r>
              <a:rPr lang="tr-TR" sz="3600" dirty="0" smtClean="0">
                <a:effectLst/>
              </a:rPr>
              <a:t/>
            </a:r>
            <a:br>
              <a:rPr lang="tr-TR" sz="3600" dirty="0" smtClean="0">
                <a:effectLst/>
              </a:rPr>
            </a:br>
            <a:r>
              <a:rPr lang="tr-TR" sz="3600" dirty="0"/>
              <a:t> </a:t>
            </a:r>
            <a:r>
              <a:rPr lang="tr-TR" sz="3600" dirty="0" smtClean="0">
                <a:effectLst/>
              </a:rPr>
              <a:t/>
            </a:r>
            <a:br>
              <a:rPr lang="tr-TR" sz="3600" dirty="0" smtClean="0">
                <a:effectLst/>
              </a:rPr>
            </a:br>
            <a:r>
              <a:rPr lang="tr-TR" sz="3600" dirty="0"/>
              <a:t>LOJİK KAPILAR VE KOMBİNASYONAL LOJİK DEVRELER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tr-TR" b="1" dirty="0" smtClean="0"/>
          </a:p>
          <a:p>
            <a:r>
              <a:rPr lang="tr-TR" b="1" dirty="0" smtClean="0"/>
              <a:t>F. </a:t>
            </a:r>
            <a:r>
              <a:rPr lang="tr-TR" b="1" dirty="0"/>
              <a:t>Ü. MÜH.FAK.</a:t>
            </a:r>
            <a:br>
              <a:rPr lang="tr-TR" b="1" dirty="0"/>
            </a:br>
            <a:r>
              <a:rPr lang="tr-TR" b="1" dirty="0"/>
              <a:t>BİLGİSAYAR MÜH. BÖL.</a:t>
            </a:r>
            <a:br>
              <a:rPr lang="tr-TR" b="1" dirty="0"/>
            </a:br>
            <a:r>
              <a:rPr lang="tr-TR" b="1" dirty="0"/>
              <a:t>SAYISAL ELEKTRONİK  LAB.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234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Deney 1.5. </a:t>
            </a:r>
            <a:r>
              <a:rPr lang="tr-TR" b="1" dirty="0" err="1"/>
              <a:t>Nor</a:t>
            </a:r>
            <a:r>
              <a:rPr lang="tr-TR" b="1" dirty="0"/>
              <a:t> Kapısı Ve Doğruluk Tablosunun Elde Edilmesi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95032"/>
            <a:ext cx="9601196" cy="3318936"/>
          </a:xfrm>
        </p:spPr>
        <p:txBody>
          <a:bodyPr/>
          <a:lstStyle/>
          <a:p>
            <a:r>
              <a:rPr lang="tr-TR" dirty="0"/>
              <a:t>74LS02 </a:t>
            </a:r>
            <a:r>
              <a:rPr lang="tr-TR" dirty="0" smtClean="0"/>
              <a:t>entegre </a:t>
            </a:r>
            <a:r>
              <a:rPr lang="tr-TR" dirty="0"/>
              <a:t>devresi ile aşağıdaki devreyi kurunuz ve doğruluk tablosu</a:t>
            </a:r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84203"/>
              </p:ext>
            </p:extLst>
          </p:nvPr>
        </p:nvGraphicFramePr>
        <p:xfrm>
          <a:off x="6816725" y="3967964"/>
          <a:ext cx="3143251" cy="218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83">
                  <a:extLst>
                    <a:ext uri="{9D8B030D-6E8A-4147-A177-3AD203B41FA5}">
                      <a16:colId xmlns:a16="http://schemas.microsoft.com/office/drawing/2014/main" val="427829478"/>
                    </a:ext>
                  </a:extLst>
                </a:gridCol>
                <a:gridCol w="1060284">
                  <a:extLst>
                    <a:ext uri="{9D8B030D-6E8A-4147-A177-3AD203B41FA5}">
                      <a16:colId xmlns:a16="http://schemas.microsoft.com/office/drawing/2014/main" val="364273133"/>
                    </a:ext>
                  </a:extLst>
                </a:gridCol>
                <a:gridCol w="1060284">
                  <a:extLst>
                    <a:ext uri="{9D8B030D-6E8A-4147-A177-3AD203B41FA5}">
                      <a16:colId xmlns:a16="http://schemas.microsoft.com/office/drawing/2014/main" val="693445594"/>
                    </a:ext>
                  </a:extLst>
                </a:gridCol>
              </a:tblGrid>
              <a:tr h="35251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44403"/>
                  </a:ext>
                </a:extLst>
              </a:tr>
              <a:tr h="42300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69249"/>
                  </a:ext>
                </a:extLst>
              </a:tr>
              <a:tr h="4595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10012"/>
                  </a:ext>
                </a:extLst>
              </a:tr>
              <a:tr h="5017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56471"/>
                  </a:ext>
                </a:extLst>
              </a:tr>
              <a:tr h="43505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12477"/>
                  </a:ext>
                </a:extLst>
              </a:tr>
            </a:tbl>
          </a:graphicData>
        </a:graphic>
      </p:graphicFrame>
      <p:pic>
        <p:nvPicPr>
          <p:cNvPr id="6146" name="Picture 2" descr="beratzm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3967964"/>
            <a:ext cx="3025775" cy="219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031814"/>
              </p:ext>
            </p:extLst>
          </p:nvPr>
        </p:nvGraphicFramePr>
        <p:xfrm>
          <a:off x="3790950" y="3050379"/>
          <a:ext cx="4568759" cy="121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4" imgW="3532320" imgH="941400" progId="Visio.Drawing.11">
                  <p:embed/>
                </p:oleObj>
              </mc:Choice>
              <mc:Fallback>
                <p:oleObj name="Visio" r:id="rId4" imgW="3532320" imgH="9414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3050379"/>
                        <a:ext cx="4568759" cy="1217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5" name="Picture 11" descr="74LS02 Datasheet PDF - Renesas Electronic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700" y="4368181"/>
            <a:ext cx="1665347" cy="166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Deney 1.6. </a:t>
            </a:r>
            <a:r>
              <a:rPr lang="tr-TR" b="1" dirty="0" err="1"/>
              <a:t>Minterm</a:t>
            </a:r>
            <a:r>
              <a:rPr lang="tr-TR" b="1" dirty="0"/>
              <a:t> Ve </a:t>
            </a:r>
            <a:r>
              <a:rPr lang="tr-TR" b="1" dirty="0" err="1"/>
              <a:t>Maxterm</a:t>
            </a:r>
            <a:r>
              <a:rPr lang="tr-TR" b="1" dirty="0"/>
              <a:t> Doğruluk Tablolarının Kullanımı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95032"/>
            <a:ext cx="9601196" cy="3318936"/>
          </a:xfrm>
        </p:spPr>
        <p:txBody>
          <a:bodyPr/>
          <a:lstStyle/>
          <a:p>
            <a:pPr algn="just"/>
            <a:r>
              <a:rPr lang="tr-TR" dirty="0"/>
              <a:t>Bu deneyde </a:t>
            </a:r>
            <a:r>
              <a:rPr lang="tr-TR" dirty="0" err="1"/>
              <a:t>kombinasyonel</a:t>
            </a:r>
            <a:r>
              <a:rPr lang="tr-TR" dirty="0"/>
              <a:t> lojik devrelerin gereksiz lojik elemanlarını azaltma tekniklerini göreceğiz.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590675" y="338566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sz="2400" b="1" dirty="0">
                <a:ea typeface="Times New Roman" panose="02020603050405020304" pitchFamily="18" charset="0"/>
              </a:rPr>
              <a:t>Deneyde Kullanılacak Elemanlar:</a:t>
            </a:r>
            <a:r>
              <a:rPr lang="tr-TR" sz="2400" dirty="0">
                <a:ea typeface="Times New Roman" panose="02020603050405020304" pitchFamily="18" charset="0"/>
              </a:rPr>
              <a:t> </a:t>
            </a:r>
            <a:endParaRPr lang="tr-TR" sz="2400" dirty="0" smtClean="0"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400" dirty="0" smtClean="0">
                <a:ea typeface="Times New Roman" panose="02020603050405020304" pitchFamily="18" charset="0"/>
              </a:rPr>
              <a:t>74LS08 </a:t>
            </a:r>
            <a:r>
              <a:rPr lang="tr-TR" sz="2400" dirty="0" err="1">
                <a:ea typeface="Times New Roman" panose="02020603050405020304" pitchFamily="18" charset="0"/>
              </a:rPr>
              <a:t>Quad</a:t>
            </a:r>
            <a:r>
              <a:rPr lang="tr-TR" sz="2400" dirty="0">
                <a:ea typeface="Times New Roman" panose="02020603050405020304" pitchFamily="18" charset="0"/>
              </a:rPr>
              <a:t> 2 girişli AND,</a:t>
            </a:r>
            <a:endParaRPr lang="tr-TR" sz="2400" dirty="0" smtClean="0">
              <a:effectLst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400" dirty="0">
                <a:ea typeface="Times New Roman" panose="02020603050405020304" pitchFamily="18" charset="0"/>
              </a:rPr>
              <a:t>74LS04 </a:t>
            </a:r>
            <a:r>
              <a:rPr lang="tr-TR" sz="2400" dirty="0" err="1">
                <a:ea typeface="Times New Roman" panose="02020603050405020304" pitchFamily="18" charset="0"/>
              </a:rPr>
              <a:t>Hex</a:t>
            </a:r>
            <a:r>
              <a:rPr lang="tr-TR" sz="2400" dirty="0">
                <a:ea typeface="Times New Roman" panose="02020603050405020304" pitchFamily="18" charset="0"/>
              </a:rPr>
              <a:t> NOT kapısı,</a:t>
            </a:r>
            <a:endParaRPr lang="tr-TR" sz="2400" dirty="0" smtClean="0">
              <a:effectLst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400" dirty="0">
                <a:ea typeface="Times New Roman" panose="02020603050405020304" pitchFamily="18" charset="0"/>
              </a:rPr>
              <a:t>74LS27 </a:t>
            </a:r>
            <a:r>
              <a:rPr lang="tr-TR" sz="2400" dirty="0" err="1">
                <a:ea typeface="Times New Roman" panose="02020603050405020304" pitchFamily="18" charset="0"/>
              </a:rPr>
              <a:t>Triple</a:t>
            </a:r>
            <a:r>
              <a:rPr lang="tr-TR" sz="2400" dirty="0">
                <a:ea typeface="Times New Roman" panose="02020603050405020304" pitchFamily="18" charset="0"/>
              </a:rPr>
              <a:t> 3 girişli NOR,</a:t>
            </a:r>
            <a:endParaRPr lang="tr-TR" sz="2400" dirty="0" smtClean="0">
              <a:effectLst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2400" dirty="0">
                <a:ea typeface="Times New Roman" panose="02020603050405020304" pitchFamily="18" charset="0"/>
              </a:rPr>
              <a:t>74LS32 </a:t>
            </a:r>
            <a:r>
              <a:rPr lang="tr-TR" sz="2400" dirty="0" err="1">
                <a:ea typeface="Times New Roman" panose="02020603050405020304" pitchFamily="18" charset="0"/>
              </a:rPr>
              <a:t>Quad</a:t>
            </a:r>
            <a:r>
              <a:rPr lang="tr-TR" sz="2400" dirty="0">
                <a:ea typeface="Times New Roman" panose="02020603050405020304" pitchFamily="18" charset="0"/>
              </a:rPr>
              <a:t> 2 girişli OR.</a:t>
            </a:r>
            <a:endParaRPr lang="tr-TR" sz="24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8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Deney 1.6. </a:t>
            </a:r>
            <a:r>
              <a:rPr lang="tr-TR" b="1" dirty="0" err="1"/>
              <a:t>Minterm</a:t>
            </a:r>
            <a:r>
              <a:rPr lang="tr-TR" b="1" dirty="0"/>
              <a:t> Ve </a:t>
            </a:r>
            <a:r>
              <a:rPr lang="tr-TR" b="1" dirty="0" err="1"/>
              <a:t>Maxterm</a:t>
            </a:r>
            <a:r>
              <a:rPr lang="tr-TR" b="1" dirty="0"/>
              <a:t> Doğruluk Tablolarının Kullanımı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95031"/>
            <a:ext cx="9601196" cy="3548593"/>
          </a:xfrm>
        </p:spPr>
        <p:txBody>
          <a:bodyPr>
            <a:normAutofit fontScale="85000" lnSpcReduction="10000"/>
          </a:bodyPr>
          <a:lstStyle/>
          <a:p>
            <a:r>
              <a:rPr lang="tr-TR" b="1" dirty="0"/>
              <a:t>Deneyin Yapılışı: </a:t>
            </a:r>
            <a:r>
              <a:rPr lang="tr-TR" dirty="0"/>
              <a:t>Aşağıda verilmiş devreyi kurunuz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LS1</a:t>
            </a:r>
            <a:r>
              <a:rPr lang="tr-TR" dirty="0"/>
              <a:t>, LS2 ve LI3'ü kullanarak bu devrenin  doğruluk tablosunu oluşturunuz. Bu devre gereksiz elemanlara sahiptir. </a:t>
            </a:r>
            <a:r>
              <a:rPr lang="tr-TR" dirty="0" err="1"/>
              <a:t>Karnough</a:t>
            </a:r>
            <a:r>
              <a:rPr lang="tr-TR" dirty="0"/>
              <a:t> diyagramını kullanarak daha sade hale getiriniz.</a:t>
            </a:r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162432"/>
              </p:ext>
            </p:extLst>
          </p:nvPr>
        </p:nvGraphicFramePr>
        <p:xfrm>
          <a:off x="2262188" y="3055937"/>
          <a:ext cx="5761037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Visio" r:id="rId3" imgW="6351480" imgH="2602440" progId="Visio.Drawing.11">
                  <p:embed/>
                </p:oleObj>
              </mc:Choice>
              <mc:Fallback>
                <p:oleObj name="Visio" r:id="rId3" imgW="6351480" imgH="26024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3055937"/>
                        <a:ext cx="5761037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1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Deney 1.6. </a:t>
            </a:r>
            <a:r>
              <a:rPr lang="tr-TR" b="1" dirty="0" err="1"/>
              <a:t>Minterm</a:t>
            </a:r>
            <a:r>
              <a:rPr lang="tr-TR" b="1" dirty="0"/>
              <a:t> Ve </a:t>
            </a:r>
            <a:r>
              <a:rPr lang="tr-TR" b="1" dirty="0" err="1"/>
              <a:t>Maxterm</a:t>
            </a:r>
            <a:r>
              <a:rPr lang="tr-TR" b="1" dirty="0"/>
              <a:t> Doğruluk Tablolarının Kullanımı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381127" y="2518831"/>
            <a:ext cx="9601196" cy="3548593"/>
          </a:xfrm>
        </p:spPr>
        <p:txBody>
          <a:bodyPr>
            <a:normAutofit/>
          </a:bodyPr>
          <a:lstStyle/>
          <a:p>
            <a:r>
              <a:rPr lang="tr-TR" dirty="0"/>
              <a:t>Daha sonra </a:t>
            </a:r>
            <a:r>
              <a:rPr lang="tr-TR" dirty="0" smtClean="0"/>
              <a:t>aşağıdaki devreyi kurunuz </a:t>
            </a:r>
            <a:r>
              <a:rPr lang="tr-TR" dirty="0"/>
              <a:t>ve bu </a:t>
            </a:r>
            <a:r>
              <a:rPr lang="tr-TR" dirty="0" err="1"/>
              <a:t>devreninde</a:t>
            </a:r>
            <a:r>
              <a:rPr lang="tr-TR" dirty="0"/>
              <a:t> doğruluk tablosunu gerçekleştiriniz.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/>
              <a:t>Yukarıdaki iki devrenin doğruluk tablolarını karşılaştırınız.</a:t>
            </a:r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086768"/>
              </p:ext>
            </p:extLst>
          </p:nvPr>
        </p:nvGraphicFramePr>
        <p:xfrm>
          <a:off x="2566988" y="3459162"/>
          <a:ext cx="4233862" cy="148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Visio" r:id="rId3" imgW="3265560" imgH="1147320" progId="Visio.Drawing.11">
                  <p:embed/>
                </p:oleObj>
              </mc:Choice>
              <mc:Fallback>
                <p:oleObj name="Visio" r:id="rId3" imgW="3265560" imgH="114732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459162"/>
                        <a:ext cx="4233862" cy="148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94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Deney 1.7. Basit Bir </a:t>
            </a:r>
            <a:r>
              <a:rPr lang="tr-TR" b="1" dirty="0" err="1"/>
              <a:t>Decoder</a:t>
            </a:r>
            <a:r>
              <a:rPr lang="tr-TR" b="1" dirty="0"/>
              <a:t> (Kod Çözücü) Devresi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95032"/>
            <a:ext cx="9601196" cy="3318936"/>
          </a:xfrm>
        </p:spPr>
        <p:txBody>
          <a:bodyPr/>
          <a:lstStyle/>
          <a:p>
            <a:pPr algn="just"/>
            <a:r>
              <a:rPr lang="tr-TR" dirty="0" err="1"/>
              <a:t>Decoderler</a:t>
            </a:r>
            <a:r>
              <a:rPr lang="tr-TR" dirty="0"/>
              <a:t> genellikle bilgisayarlarda hafıza ve I/O elemanlarına yetki vermekte kullanılırlar. Bir </a:t>
            </a:r>
            <a:r>
              <a:rPr lang="tr-TR" dirty="0" err="1"/>
              <a:t>decoder</a:t>
            </a:r>
            <a:r>
              <a:rPr lang="tr-TR" dirty="0"/>
              <a:t> çoğu kere AND ve NOT kapılarından gerçekleştirilir.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581150" y="377618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sz="2400" b="1" dirty="0" smtClean="0">
                <a:ea typeface="Times New Roman" panose="02020603050405020304" pitchFamily="18" charset="0"/>
              </a:rPr>
              <a:t>Deneyde Kullanılacak Elemanlar: </a:t>
            </a:r>
          </a:p>
          <a:p>
            <a:pPr algn="just">
              <a:spcAft>
                <a:spcPts val="0"/>
              </a:spcAft>
            </a:pPr>
            <a:r>
              <a:rPr lang="tr-TR" sz="2400" dirty="0" smtClean="0">
                <a:ea typeface="Times New Roman" panose="02020603050405020304" pitchFamily="18" charset="0"/>
              </a:rPr>
              <a:t>74LS08 </a:t>
            </a:r>
            <a:r>
              <a:rPr lang="tr-TR" sz="2400" dirty="0" err="1" smtClean="0">
                <a:ea typeface="Times New Roman" panose="02020603050405020304" pitchFamily="18" charset="0"/>
              </a:rPr>
              <a:t>Quad</a:t>
            </a:r>
            <a:r>
              <a:rPr lang="tr-TR" sz="2400" dirty="0" smtClean="0">
                <a:ea typeface="Times New Roman" panose="02020603050405020304" pitchFamily="18" charset="0"/>
              </a:rPr>
              <a:t> 2 girişli AND,</a:t>
            </a:r>
          </a:p>
          <a:p>
            <a:pPr algn="just">
              <a:spcAft>
                <a:spcPts val="0"/>
              </a:spcAft>
            </a:pPr>
            <a:r>
              <a:rPr lang="tr-TR" sz="2400" dirty="0" smtClean="0">
                <a:ea typeface="Times New Roman" panose="02020603050405020304" pitchFamily="18" charset="0"/>
              </a:rPr>
              <a:t>74LS04 </a:t>
            </a:r>
            <a:r>
              <a:rPr lang="tr-TR" sz="2400" dirty="0" err="1" smtClean="0">
                <a:ea typeface="Times New Roman" panose="02020603050405020304" pitchFamily="18" charset="0"/>
              </a:rPr>
              <a:t>Hex</a:t>
            </a:r>
            <a:r>
              <a:rPr lang="tr-TR" sz="2400" dirty="0" smtClean="0">
                <a:ea typeface="Times New Roman" panose="02020603050405020304" pitchFamily="18" charset="0"/>
              </a:rPr>
              <a:t> NOT kapısı,</a:t>
            </a:r>
          </a:p>
          <a:p>
            <a:pPr algn="just">
              <a:spcAft>
                <a:spcPts val="0"/>
              </a:spcAft>
            </a:pPr>
            <a:r>
              <a:rPr lang="tr-TR" sz="2400" dirty="0" smtClean="0">
                <a:ea typeface="Times New Roman" panose="02020603050405020304" pitchFamily="18" charset="0"/>
              </a:rPr>
              <a:t>74LS11 </a:t>
            </a:r>
            <a:r>
              <a:rPr lang="tr-TR" sz="2400" dirty="0" err="1" smtClean="0">
                <a:ea typeface="Times New Roman" panose="02020603050405020304" pitchFamily="18" charset="0"/>
              </a:rPr>
              <a:t>Triple</a:t>
            </a:r>
            <a:r>
              <a:rPr lang="tr-TR" sz="2400" dirty="0" smtClean="0">
                <a:ea typeface="Times New Roman" panose="02020603050405020304" pitchFamily="18" charset="0"/>
              </a:rPr>
              <a:t> 3 girişli AND,</a:t>
            </a:r>
          </a:p>
        </p:txBody>
      </p:sp>
    </p:spTree>
    <p:extLst>
      <p:ext uri="{BB962C8B-B14F-4D97-AF65-F5344CB8AC3E}">
        <p14:creationId xmlns:p14="http://schemas.microsoft.com/office/powerpoint/2010/main" val="38841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Deney 1.7. Basit Bir </a:t>
            </a:r>
            <a:r>
              <a:rPr lang="tr-TR" b="1" dirty="0" err="1"/>
              <a:t>Decoder</a:t>
            </a:r>
            <a:r>
              <a:rPr lang="tr-TR" b="1" dirty="0"/>
              <a:t> (Kod Çözücü) Devresi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95031"/>
            <a:ext cx="9601196" cy="3548593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/>
              <a:t>Deneyin Yapılışı: </a:t>
            </a:r>
            <a:r>
              <a:rPr lang="tr-TR" dirty="0"/>
              <a:t>Aşağıda verilmiş devreyi kurunuz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/>
              <a:t>LS1, LS2 ve </a:t>
            </a:r>
            <a:r>
              <a:rPr lang="tr-TR" dirty="0" smtClean="0"/>
              <a:t>LI1,</a:t>
            </a:r>
            <a:r>
              <a:rPr lang="tr-TR" dirty="0"/>
              <a:t> </a:t>
            </a:r>
            <a:r>
              <a:rPr lang="tr-TR" dirty="0" smtClean="0"/>
              <a:t>LI2,</a:t>
            </a:r>
            <a:r>
              <a:rPr lang="tr-TR" dirty="0"/>
              <a:t> </a:t>
            </a:r>
            <a:r>
              <a:rPr lang="tr-TR" dirty="0" smtClean="0"/>
              <a:t>LI3, LI4'i </a:t>
            </a:r>
            <a:r>
              <a:rPr lang="tr-TR" dirty="0"/>
              <a:t>kullanarak </a:t>
            </a:r>
            <a:r>
              <a:rPr lang="tr-TR" dirty="0" smtClean="0"/>
              <a:t>devrenin </a:t>
            </a:r>
            <a:r>
              <a:rPr lang="tr-TR" dirty="0"/>
              <a:t>doğruluk tablosunu bulunuz.</a:t>
            </a:r>
          </a:p>
        </p:txBody>
      </p:sp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284007"/>
              </p:ext>
            </p:extLst>
          </p:nvPr>
        </p:nvGraphicFramePr>
        <p:xfrm>
          <a:off x="2144713" y="3172352"/>
          <a:ext cx="3951287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Visio" r:id="rId3" imgW="3951360" imgH="2394720" progId="Visio.Drawing.11">
                  <p:embed/>
                </p:oleObj>
              </mc:Choice>
              <mc:Fallback>
                <p:oleObj name="Visio" r:id="rId3" imgW="3951360" imgH="23947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3172352"/>
                        <a:ext cx="3951287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3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Deney 1.8</a:t>
            </a:r>
            <a:r>
              <a:rPr lang="tr-TR" dirty="0"/>
              <a:t> </a:t>
            </a:r>
            <a:r>
              <a:rPr lang="tr-TR" b="1" dirty="0" err="1"/>
              <a:t>Encoderların</a:t>
            </a:r>
            <a:r>
              <a:rPr lang="tr-TR" b="1" dirty="0"/>
              <a:t> Çalışma İlkesi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95032"/>
            <a:ext cx="9601196" cy="3318936"/>
          </a:xfrm>
        </p:spPr>
        <p:txBody>
          <a:bodyPr/>
          <a:lstStyle/>
          <a:p>
            <a:pPr algn="just"/>
            <a:r>
              <a:rPr lang="tr-TR" dirty="0" err="1"/>
              <a:t>Encoderlar</a:t>
            </a:r>
            <a:r>
              <a:rPr lang="tr-TR" dirty="0"/>
              <a:t> bir veya daha fazla girişi kabul edip çok bitli bir </a:t>
            </a:r>
            <a:r>
              <a:rPr lang="tr-TR" dirty="0" err="1"/>
              <a:t>binary</a:t>
            </a:r>
            <a:r>
              <a:rPr lang="tr-TR" dirty="0"/>
              <a:t> çıkışı üretirler. En basit </a:t>
            </a:r>
            <a:r>
              <a:rPr lang="tr-TR" dirty="0" err="1"/>
              <a:t>encoder</a:t>
            </a:r>
            <a:r>
              <a:rPr lang="tr-TR" dirty="0"/>
              <a:t> devresi pozitif bir NAND kapısıdır.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1581150" y="377618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tr-TR" sz="2400" b="1" dirty="0" smtClean="0">
                <a:ea typeface="Times New Roman" panose="02020603050405020304" pitchFamily="18" charset="0"/>
              </a:rPr>
              <a:t>Deneyde Kullanılacak Elemanlar: </a:t>
            </a:r>
          </a:p>
          <a:p>
            <a:pPr algn="just">
              <a:spcAft>
                <a:spcPts val="0"/>
              </a:spcAft>
            </a:pPr>
            <a:r>
              <a:rPr lang="tr-TR" sz="2400" dirty="0"/>
              <a:t>74LS00 </a:t>
            </a:r>
            <a:r>
              <a:rPr lang="tr-TR" sz="2400" dirty="0" err="1"/>
              <a:t>Quad</a:t>
            </a:r>
            <a:r>
              <a:rPr lang="tr-TR" sz="2400" dirty="0"/>
              <a:t> 2-girişli NAND.</a:t>
            </a:r>
            <a:endParaRPr lang="tr-TR" sz="2400" dirty="0" smtClean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Deney </a:t>
            </a:r>
            <a:r>
              <a:rPr lang="tr-TR" b="1" dirty="0" smtClean="0"/>
              <a:t>1.8</a:t>
            </a:r>
            <a:r>
              <a:rPr lang="tr-TR" dirty="0" smtClean="0"/>
              <a:t> </a:t>
            </a:r>
            <a:r>
              <a:rPr lang="tr-TR" b="1" dirty="0" err="1"/>
              <a:t>Encoderların</a:t>
            </a:r>
            <a:r>
              <a:rPr lang="tr-TR" b="1" dirty="0"/>
              <a:t> Çalışma İlkesi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95031"/>
            <a:ext cx="9601196" cy="354859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b="1" dirty="0"/>
              <a:t>Deneyin Yapılışı: </a:t>
            </a:r>
            <a:r>
              <a:rPr lang="tr-TR" sz="2600" dirty="0"/>
              <a:t>Aşağıda gösterilen devreyi kurunuz. Burada PB1 ve PB2 </a:t>
            </a:r>
            <a:r>
              <a:rPr lang="tr-TR" sz="2600" dirty="0" err="1"/>
              <a:t>C.A.D.E.T'in</a:t>
            </a:r>
            <a:r>
              <a:rPr lang="tr-TR" sz="2600" dirty="0"/>
              <a:t> </a:t>
            </a:r>
            <a:r>
              <a:rPr lang="tr-TR" sz="2600" dirty="0" err="1" smtClean="0"/>
              <a:t>push</a:t>
            </a:r>
            <a:r>
              <a:rPr lang="tr-TR" sz="2600" dirty="0" smtClean="0"/>
              <a:t> </a:t>
            </a:r>
            <a:r>
              <a:rPr lang="tr-TR" sz="2600" dirty="0"/>
              <a:t>butonlarıdır. LS3 Lojik-0 da iken PB1 ve PB2'ye aynı anda basınız. PB1 ve PB2 kendiliğinden lojik-1 konumuna gelirken LS3 kullanıcı sayesinde eski konumuna döner. Daha sonra sadece PB1'e ve PB2'ye basınız. Her durum için gözlemlerinizi kaydediniz.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PB1, PB2, LS3 </a:t>
            </a:r>
            <a:r>
              <a:rPr lang="tr-TR" dirty="0"/>
              <a:t>ve </a:t>
            </a:r>
            <a:r>
              <a:rPr lang="tr-TR" dirty="0" smtClean="0"/>
              <a:t>LI1,</a:t>
            </a:r>
            <a:r>
              <a:rPr lang="tr-TR" dirty="0"/>
              <a:t> </a:t>
            </a:r>
            <a:r>
              <a:rPr lang="tr-TR" dirty="0" smtClean="0"/>
              <a:t>LI2'i </a:t>
            </a:r>
            <a:r>
              <a:rPr lang="tr-TR" dirty="0"/>
              <a:t>kullanarak aşağıdaki devrenin doğruluk tablosunu bulunuz.</a:t>
            </a:r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83439"/>
              </p:ext>
            </p:extLst>
          </p:nvPr>
        </p:nvGraphicFramePr>
        <p:xfrm>
          <a:off x="3776663" y="3894664"/>
          <a:ext cx="3836987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Visio" r:id="rId3" imgW="3836880" imgH="1444320" progId="Visio.Drawing.11">
                  <p:embed/>
                </p:oleObj>
              </mc:Choice>
              <mc:Fallback>
                <p:oleObj name="Visio" r:id="rId3" imgW="3836880" imgH="144432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3894664"/>
                        <a:ext cx="3836987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7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Deney </a:t>
            </a:r>
            <a:r>
              <a:rPr lang="tr-TR" b="1" dirty="0" smtClean="0"/>
              <a:t>1.9</a:t>
            </a:r>
            <a:r>
              <a:rPr lang="tr-TR" dirty="0" smtClean="0"/>
              <a:t> </a:t>
            </a:r>
            <a:r>
              <a:rPr lang="tr-TR" b="1" dirty="0"/>
              <a:t>EXOR </a:t>
            </a:r>
            <a:r>
              <a:rPr lang="tr-TR" b="1" dirty="0" smtClean="0"/>
              <a:t>Devresi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95031"/>
            <a:ext cx="9601196" cy="3548593"/>
          </a:xfrm>
        </p:spPr>
        <p:txBody>
          <a:bodyPr>
            <a:normAutofit fontScale="77500" lnSpcReduction="20000"/>
          </a:bodyPr>
          <a:lstStyle/>
          <a:p>
            <a:r>
              <a:rPr lang="tr-TR" sz="2000" b="1" dirty="0"/>
              <a:t>Deneyde Kullanılacak Elemanlar:</a:t>
            </a:r>
            <a:r>
              <a:rPr lang="tr-TR" sz="2000" dirty="0"/>
              <a:t> </a:t>
            </a:r>
            <a:endParaRPr lang="tr-TR" sz="2000" dirty="0" smtClean="0"/>
          </a:p>
          <a:p>
            <a:r>
              <a:rPr lang="tr-TR" sz="2000" dirty="0" smtClean="0"/>
              <a:t>74LS08 </a:t>
            </a:r>
            <a:r>
              <a:rPr lang="tr-TR" sz="2000" dirty="0" err="1"/>
              <a:t>Quad</a:t>
            </a:r>
            <a:r>
              <a:rPr lang="tr-TR" sz="2000" dirty="0"/>
              <a:t> 2 girişli AND,</a:t>
            </a:r>
          </a:p>
          <a:p>
            <a:r>
              <a:rPr lang="tr-TR" sz="2000" dirty="0"/>
              <a:t>74LS04 </a:t>
            </a:r>
            <a:r>
              <a:rPr lang="tr-TR" sz="2000" dirty="0" err="1"/>
              <a:t>Hex</a:t>
            </a:r>
            <a:r>
              <a:rPr lang="tr-TR" sz="2000" dirty="0"/>
              <a:t> NOT kapısı,</a:t>
            </a:r>
          </a:p>
          <a:p>
            <a:r>
              <a:rPr lang="tr-TR" sz="2000" dirty="0"/>
              <a:t>74LS86 </a:t>
            </a:r>
            <a:r>
              <a:rPr lang="tr-TR" sz="2000" dirty="0" err="1"/>
              <a:t>Quad</a:t>
            </a:r>
            <a:r>
              <a:rPr lang="tr-TR" sz="2000" dirty="0"/>
              <a:t> EXOR,</a:t>
            </a:r>
          </a:p>
          <a:p>
            <a:r>
              <a:rPr lang="tr-TR" sz="2000" dirty="0"/>
              <a:t>74LS32 </a:t>
            </a:r>
            <a:r>
              <a:rPr lang="tr-TR" sz="2000" dirty="0" err="1"/>
              <a:t>Quad</a:t>
            </a:r>
            <a:r>
              <a:rPr lang="tr-TR" sz="2000" dirty="0"/>
              <a:t> 2 girişli OR</a:t>
            </a:r>
            <a:r>
              <a:rPr lang="tr-TR" sz="2000" dirty="0" smtClean="0"/>
              <a:t>.</a:t>
            </a:r>
          </a:p>
          <a:p>
            <a:r>
              <a:rPr lang="tr-TR" sz="2000" dirty="0" err="1" smtClean="0"/>
              <a:t>And</a:t>
            </a:r>
            <a:r>
              <a:rPr lang="tr-TR" sz="2000" dirty="0" smtClean="0"/>
              <a:t>, </a:t>
            </a:r>
            <a:r>
              <a:rPr lang="tr-TR" sz="2000" dirty="0" err="1" smtClean="0"/>
              <a:t>Or</a:t>
            </a:r>
            <a:r>
              <a:rPr lang="tr-TR" sz="2000" dirty="0" smtClean="0"/>
              <a:t>, Not, elemanları kullanılarak şekildeki </a:t>
            </a:r>
            <a:r>
              <a:rPr lang="tr-TR" sz="2000" dirty="0" err="1" smtClean="0"/>
              <a:t>exor</a:t>
            </a:r>
            <a:r>
              <a:rPr lang="tr-TR" sz="2000" dirty="0" smtClean="0"/>
              <a:t> devresi </a:t>
            </a:r>
            <a:r>
              <a:rPr lang="tr-TR" sz="2000" dirty="0"/>
              <a:t>74LS86 </a:t>
            </a:r>
            <a:r>
              <a:rPr lang="tr-TR" sz="2000" dirty="0" smtClean="0"/>
              <a:t>elde edilebilir.</a:t>
            </a:r>
          </a:p>
          <a:p>
            <a:endParaRPr lang="tr-TR" sz="2000" dirty="0"/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 smtClean="0"/>
          </a:p>
          <a:p>
            <a:r>
              <a:rPr lang="tr-TR" sz="2000" dirty="0" smtClean="0"/>
              <a:t> </a:t>
            </a:r>
            <a:endParaRPr lang="tr-TR" sz="2000" dirty="0"/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773293"/>
              </p:ext>
            </p:extLst>
          </p:nvPr>
        </p:nvGraphicFramePr>
        <p:xfrm>
          <a:off x="1928813" y="4369327"/>
          <a:ext cx="4637087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Visio" r:id="rId3" imgW="4637160" imgH="1747080" progId="Visio.Drawing.11">
                  <p:embed/>
                </p:oleObj>
              </mc:Choice>
              <mc:Fallback>
                <p:oleObj name="Visio" r:id="rId3" imgW="4637160" imgH="174708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369327"/>
                        <a:ext cx="4637087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Nesne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938188"/>
              </p:ext>
            </p:extLst>
          </p:nvPr>
        </p:nvGraphicFramePr>
        <p:xfrm>
          <a:off x="8034338" y="4693177"/>
          <a:ext cx="212248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Visio" r:id="rId5" imgW="2122560" imgH="1099440" progId="Visio.Drawing.11">
                  <p:embed/>
                </p:oleObj>
              </mc:Choice>
              <mc:Fallback>
                <p:oleObj name="Visio" r:id="rId5" imgW="2122560" imgH="109944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4338" y="4693177"/>
                        <a:ext cx="2122487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6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Deney </a:t>
            </a:r>
            <a:r>
              <a:rPr lang="tr-TR" b="1" dirty="0" smtClean="0"/>
              <a:t>1.10</a:t>
            </a:r>
            <a:r>
              <a:rPr lang="tr-TR" dirty="0" smtClean="0"/>
              <a:t> </a:t>
            </a:r>
            <a:r>
              <a:rPr lang="tr-TR" b="1" dirty="0"/>
              <a:t>EXNOR Devresi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42643"/>
            <a:ext cx="9601196" cy="3548593"/>
          </a:xfrm>
        </p:spPr>
        <p:txBody>
          <a:bodyPr>
            <a:normAutofit fontScale="92500" lnSpcReduction="20000"/>
          </a:bodyPr>
          <a:lstStyle/>
          <a:p>
            <a:r>
              <a:rPr lang="tr-TR" sz="2000" b="1" dirty="0"/>
              <a:t>Deneyde Kullanılacak Elemanlar:</a:t>
            </a:r>
            <a:r>
              <a:rPr lang="tr-TR" sz="2000" dirty="0"/>
              <a:t> </a:t>
            </a:r>
            <a:endParaRPr lang="tr-TR" sz="2000" dirty="0" smtClean="0"/>
          </a:p>
          <a:p>
            <a:r>
              <a:rPr lang="tr-TR" dirty="0"/>
              <a:t>74LS04 </a:t>
            </a:r>
            <a:r>
              <a:rPr lang="tr-TR" dirty="0" err="1"/>
              <a:t>Hex</a:t>
            </a:r>
            <a:r>
              <a:rPr lang="tr-TR" dirty="0"/>
              <a:t> NOT kapısı,</a:t>
            </a:r>
          </a:p>
          <a:p>
            <a:r>
              <a:rPr lang="tr-TR" dirty="0"/>
              <a:t>74LS86 </a:t>
            </a:r>
            <a:r>
              <a:rPr lang="tr-TR" dirty="0" err="1"/>
              <a:t>Quad</a:t>
            </a:r>
            <a:r>
              <a:rPr lang="tr-TR" dirty="0"/>
              <a:t> EXOR</a:t>
            </a:r>
          </a:p>
          <a:p>
            <a:r>
              <a:rPr lang="tr-TR" sz="2000" dirty="0" err="1" smtClean="0"/>
              <a:t>Exor</a:t>
            </a:r>
            <a:r>
              <a:rPr lang="tr-TR" sz="2000" dirty="0" smtClean="0"/>
              <a:t>, Not, elemanları kullanılarak şekildeki </a:t>
            </a:r>
            <a:r>
              <a:rPr lang="tr-TR" sz="2000" dirty="0" err="1" smtClean="0"/>
              <a:t>Exnor</a:t>
            </a:r>
            <a:r>
              <a:rPr lang="tr-TR" sz="2000" dirty="0" smtClean="0"/>
              <a:t> devresi 4077 elde edilebilir.</a:t>
            </a:r>
          </a:p>
          <a:p>
            <a:endParaRPr lang="tr-TR" sz="2000" dirty="0"/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 smtClean="0"/>
          </a:p>
          <a:p>
            <a:r>
              <a:rPr lang="tr-TR" sz="2000" dirty="0" smtClean="0"/>
              <a:t> </a:t>
            </a:r>
            <a:endParaRPr lang="tr-TR" sz="2000" dirty="0"/>
          </a:p>
        </p:txBody>
      </p:sp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488875"/>
              </p:ext>
            </p:extLst>
          </p:nvPr>
        </p:nvGraphicFramePr>
        <p:xfrm>
          <a:off x="1709738" y="4531252"/>
          <a:ext cx="28654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Visio" r:id="rId3" imgW="2865600" imgH="710640" progId="Visio.Drawing.11">
                  <p:embed/>
                </p:oleObj>
              </mc:Choice>
              <mc:Fallback>
                <p:oleObj name="Visio" r:id="rId3" imgW="2865600" imgH="71064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4531252"/>
                        <a:ext cx="28654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6" name="Picture 4" descr="XOR And XNOR GAT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7" t="42884" b="13223"/>
          <a:stretch/>
        </p:blipFill>
        <p:spPr bwMode="auto">
          <a:xfrm>
            <a:off x="6791325" y="4341547"/>
            <a:ext cx="2212545" cy="80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6477000" y="4531252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LS1</a:t>
            </a:r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6477000" y="4808251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LS2</a:t>
            </a:r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9097622" y="4669751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LI3</a:t>
            </a:r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Deneyin Amacı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Bu deneyde </a:t>
            </a:r>
            <a:r>
              <a:rPr lang="tr-TR" dirty="0" err="1"/>
              <a:t>Boolean</a:t>
            </a:r>
            <a:r>
              <a:rPr lang="tr-TR" dirty="0"/>
              <a:t> </a:t>
            </a:r>
            <a:r>
              <a:rPr lang="tr-TR" dirty="0" err="1"/>
              <a:t>cebirinde</a:t>
            </a:r>
            <a:r>
              <a:rPr lang="tr-TR" dirty="0"/>
              <a:t> kullanılan operatörlerin (mantık kapıları ) tanınması, </a:t>
            </a:r>
            <a:r>
              <a:rPr lang="tr-TR" dirty="0" err="1"/>
              <a:t>boolean</a:t>
            </a:r>
            <a:r>
              <a:rPr lang="tr-TR" dirty="0"/>
              <a:t> </a:t>
            </a:r>
            <a:r>
              <a:rPr lang="tr-TR" dirty="0" err="1"/>
              <a:t>cebirindeki</a:t>
            </a:r>
            <a:r>
              <a:rPr lang="tr-TR" dirty="0"/>
              <a:t> eşitliklerin mantıksal kapılar ile gerçekleştirilmesi, </a:t>
            </a:r>
            <a:r>
              <a:rPr lang="tr-TR" dirty="0" err="1"/>
              <a:t>kombinasyonal</a:t>
            </a:r>
            <a:r>
              <a:rPr lang="tr-TR" dirty="0"/>
              <a:t> lojik devre tasarımı ve fonksiyon </a:t>
            </a:r>
            <a:r>
              <a:rPr lang="tr-TR" dirty="0" err="1"/>
              <a:t>denklemlerininin</a:t>
            </a:r>
            <a:r>
              <a:rPr lang="tr-TR" dirty="0"/>
              <a:t> oluşturulması incelenecektir. Ayrıca Min. Terimlerin toplamı veya </a:t>
            </a:r>
            <a:r>
              <a:rPr lang="tr-TR" dirty="0" err="1"/>
              <a:t>Max.Terimlerin</a:t>
            </a:r>
            <a:r>
              <a:rPr lang="tr-TR" dirty="0"/>
              <a:t> çarpımı şeklinde oluşturulmuş fonksiyon denklemlerinin NAND veya NOR bağlaçları ile gerçekleştirilmesine ait uygulamalar yapılacaktır.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18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95401" y="756139"/>
            <a:ext cx="9609668" cy="2966166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DİNLEDİĞİNİZ İÇİN </a:t>
            </a:r>
            <a:r>
              <a:rPr lang="tr-TR" dirty="0" smtClean="0"/>
              <a:t>TEŞEKKÜRLER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DAHA </a:t>
            </a:r>
            <a:r>
              <a:rPr lang="tr-TR" dirty="0"/>
              <a:t>SAĞLIKLI GÜNLERE...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36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Ön </a:t>
            </a:r>
            <a:r>
              <a:rPr lang="tr-TR" b="1" dirty="0" smtClean="0"/>
              <a:t>Bilgi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tr-TR" sz="2600" dirty="0" err="1"/>
              <a:t>Boolean</a:t>
            </a:r>
            <a:r>
              <a:rPr lang="tr-TR" sz="2600" dirty="0"/>
              <a:t> </a:t>
            </a:r>
            <a:r>
              <a:rPr lang="tr-TR" sz="2600" dirty="0" err="1"/>
              <a:t>Cebiri</a:t>
            </a:r>
            <a:r>
              <a:rPr lang="tr-TR" sz="2600" dirty="0"/>
              <a:t> sadece iki durumda bulunabilen değişkenlerle çalışan matematiğin bir dalıdır. Bu cebir yapısı itibariyle iki tabanlı sayı sistemini kullanmaya uygundur (iki tabanlı sayı sistemindeki rakamların 0 veya 1 durumlarında bulunabileceğini hatırlayınız.) </a:t>
            </a:r>
            <a:endParaRPr lang="tr-TR" sz="2600" dirty="0" smtClean="0"/>
          </a:p>
          <a:p>
            <a:pPr algn="just">
              <a:lnSpc>
                <a:spcPct val="120000"/>
              </a:lnSpc>
            </a:pPr>
            <a:r>
              <a:rPr lang="tr-TR" sz="2600" dirty="0" err="1"/>
              <a:t>Boolean</a:t>
            </a:r>
            <a:r>
              <a:rPr lang="tr-TR" sz="2600" dirty="0"/>
              <a:t> değişkenleri durum değişkenleri olarak ta bilinir. Bu tip değişkenler sadece iki durumda bulunabilirler. Durumlar </a:t>
            </a:r>
            <a:r>
              <a:rPr lang="tr-TR" sz="2600" b="1" dirty="0"/>
              <a:t>doğru</a:t>
            </a:r>
            <a:r>
              <a:rPr lang="tr-TR" sz="2600" dirty="0"/>
              <a:t> veya </a:t>
            </a:r>
            <a:r>
              <a:rPr lang="tr-TR" sz="2600" b="1" dirty="0"/>
              <a:t>yanlış</a:t>
            </a:r>
            <a:r>
              <a:rPr lang="tr-TR" sz="2600" dirty="0"/>
              <a:t> olarak bilinir. Bu şekildeki mantıksal değişkenler 1 veya 0, HI (HIGH) veya LO (LOW), ON veya OFF , TRUE veya FALSE,  olarak ifade edilir. </a:t>
            </a:r>
            <a:endParaRPr lang="tr-TR" sz="2600" dirty="0" smtClean="0"/>
          </a:p>
          <a:p>
            <a:pPr algn="just">
              <a:lnSpc>
                <a:spcPct val="120000"/>
              </a:lnSpc>
            </a:pPr>
            <a:r>
              <a:rPr lang="tr-TR" sz="2600" dirty="0" err="1"/>
              <a:t>Boolean</a:t>
            </a:r>
            <a:r>
              <a:rPr lang="tr-TR" sz="2600" dirty="0"/>
              <a:t> cebrinin temel operatörleri VE (AND), VEYA (OR) ,DEĞİL (NOT) bağlaçlarıdır. Bunlardan türeyen NAND ( VE DEĞİL), NOR (VEYA DEĞİL) vb. bağlaçlarda kullanılır. </a:t>
            </a:r>
          </a:p>
          <a:p>
            <a:pPr algn="just">
              <a:lnSpc>
                <a:spcPct val="12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04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 </a:t>
            </a:r>
            <a:r>
              <a:rPr lang="tr-TR" dirty="0" smtClean="0"/>
              <a:t>Denklemleri 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019732"/>
              </p:ext>
            </p:extLst>
          </p:nvPr>
        </p:nvGraphicFramePr>
        <p:xfrm>
          <a:off x="1295400" y="2557463"/>
          <a:ext cx="97059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247">
                  <a:extLst>
                    <a:ext uri="{9D8B030D-6E8A-4147-A177-3AD203B41FA5}">
                      <a16:colId xmlns:a16="http://schemas.microsoft.com/office/drawing/2014/main" val="229422802"/>
                    </a:ext>
                  </a:extLst>
                </a:gridCol>
                <a:gridCol w="1213247">
                  <a:extLst>
                    <a:ext uri="{9D8B030D-6E8A-4147-A177-3AD203B41FA5}">
                      <a16:colId xmlns:a16="http://schemas.microsoft.com/office/drawing/2014/main" val="1311139466"/>
                    </a:ext>
                  </a:extLst>
                </a:gridCol>
                <a:gridCol w="1213247">
                  <a:extLst>
                    <a:ext uri="{9D8B030D-6E8A-4147-A177-3AD203B41FA5}">
                      <a16:colId xmlns:a16="http://schemas.microsoft.com/office/drawing/2014/main" val="1943761488"/>
                    </a:ext>
                  </a:extLst>
                </a:gridCol>
                <a:gridCol w="1213247">
                  <a:extLst>
                    <a:ext uri="{9D8B030D-6E8A-4147-A177-3AD203B41FA5}">
                      <a16:colId xmlns:a16="http://schemas.microsoft.com/office/drawing/2014/main" val="3718957197"/>
                    </a:ext>
                  </a:extLst>
                </a:gridCol>
                <a:gridCol w="1213247">
                  <a:extLst>
                    <a:ext uri="{9D8B030D-6E8A-4147-A177-3AD203B41FA5}">
                      <a16:colId xmlns:a16="http://schemas.microsoft.com/office/drawing/2014/main" val="1413588156"/>
                    </a:ext>
                  </a:extLst>
                </a:gridCol>
                <a:gridCol w="1213247">
                  <a:extLst>
                    <a:ext uri="{9D8B030D-6E8A-4147-A177-3AD203B41FA5}">
                      <a16:colId xmlns:a16="http://schemas.microsoft.com/office/drawing/2014/main" val="2308289017"/>
                    </a:ext>
                  </a:extLst>
                </a:gridCol>
                <a:gridCol w="1213247">
                  <a:extLst>
                    <a:ext uri="{9D8B030D-6E8A-4147-A177-3AD203B41FA5}">
                      <a16:colId xmlns:a16="http://schemas.microsoft.com/office/drawing/2014/main" val="73492862"/>
                    </a:ext>
                  </a:extLst>
                </a:gridCol>
                <a:gridCol w="1213247">
                  <a:extLst>
                    <a:ext uri="{9D8B030D-6E8A-4147-A177-3AD203B41FA5}">
                      <a16:colId xmlns:a16="http://schemas.microsoft.com/office/drawing/2014/main" val="3024334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extLst>
                  <a:ext uri="{0D108BD9-81ED-4DB2-BD59-A6C34878D82A}">
                    <a16:rowId xmlns:a16="http://schemas.microsoft.com/office/drawing/2014/main" val="1255261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0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extLst>
                  <a:ext uri="{0D108BD9-81ED-4DB2-BD59-A6C34878D82A}">
                    <a16:rowId xmlns:a16="http://schemas.microsoft.com/office/drawing/2014/main" val="122190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1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extLst>
                  <a:ext uri="{0D108BD9-81ED-4DB2-BD59-A6C34878D82A}">
                    <a16:rowId xmlns:a16="http://schemas.microsoft.com/office/drawing/2014/main" val="1327421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1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extLst>
                  <a:ext uri="{0D108BD9-81ED-4DB2-BD59-A6C34878D82A}">
                    <a16:rowId xmlns:a16="http://schemas.microsoft.com/office/drawing/2014/main" val="408452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0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extLst>
                  <a:ext uri="{0D108BD9-81ED-4DB2-BD59-A6C34878D82A}">
                    <a16:rowId xmlns:a16="http://schemas.microsoft.com/office/drawing/2014/main" val="203603312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endParaRPr lang="tr-TR" sz="1200" b="1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Fonksiyon </a:t>
                      </a:r>
                      <a:r>
                        <a:rPr lang="tr-TR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denklemleri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F= A+B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G=A.B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H=(A.B)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 = </a:t>
                      </a:r>
                      <a:r>
                        <a:rPr lang="tr-TR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(A+B)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</a:t>
                      </a:r>
                      <a:r>
                        <a:rPr lang="tr-TR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=(AOB)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tc>
                  <a:txBody>
                    <a:bodyPr/>
                    <a:lstStyle/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tr-T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49580" algn="l"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K=AOB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9845" marR="29845" marT="0" marB="0"/>
                </a:tc>
                <a:extLst>
                  <a:ext uri="{0D108BD9-81ED-4DB2-BD59-A6C34878D82A}">
                    <a16:rowId xmlns:a16="http://schemas.microsoft.com/office/drawing/2014/main" val="3310668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9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Kombinasyonal</a:t>
            </a:r>
            <a:r>
              <a:rPr lang="tr-TR" dirty="0"/>
              <a:t> Lojik </a:t>
            </a:r>
            <a:r>
              <a:rPr lang="tr-TR" dirty="0" smtClean="0"/>
              <a:t>Devre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tr-TR" dirty="0"/>
              <a:t>Bir </a:t>
            </a:r>
            <a:r>
              <a:rPr lang="tr-TR" dirty="0" err="1"/>
              <a:t>Kombinasyonal</a:t>
            </a:r>
            <a:r>
              <a:rPr lang="tr-TR" dirty="0"/>
              <a:t> Lojik devre ( Çıkış değerlerinin sadece giriş değişkenlerine bağımlı olduğu  devre ) tasarımında izlenecek yol aşağıdaki  gibidir.</a:t>
            </a:r>
          </a:p>
          <a:p>
            <a:pPr lvl="0" algn="just"/>
            <a:r>
              <a:rPr lang="tr-TR" dirty="0"/>
              <a:t>Sözle anlatımdan tanım tablosu oluşturulur.</a:t>
            </a:r>
          </a:p>
          <a:p>
            <a:pPr lvl="0" algn="just"/>
            <a:r>
              <a:rPr lang="tr-TR" dirty="0"/>
              <a:t>Tanım tablosundan fonksiyon denklemi elde edilir. ( </a:t>
            </a:r>
            <a:r>
              <a:rPr lang="tr-TR" dirty="0" err="1"/>
              <a:t>Min.Terimlerin</a:t>
            </a:r>
            <a:r>
              <a:rPr lang="tr-TR" dirty="0"/>
              <a:t> toplamı veya </a:t>
            </a:r>
            <a:r>
              <a:rPr lang="tr-TR" dirty="0" err="1"/>
              <a:t>Max</a:t>
            </a:r>
            <a:r>
              <a:rPr lang="tr-TR" dirty="0"/>
              <a:t>. Terimlerin çarpımı şeklinde. )</a:t>
            </a:r>
          </a:p>
          <a:p>
            <a:pPr lvl="0" algn="just"/>
            <a:r>
              <a:rPr lang="tr-TR" dirty="0"/>
              <a:t>Fonksiyon denklemi kısaltılır.(Teoremler veya </a:t>
            </a:r>
            <a:r>
              <a:rPr lang="tr-TR" dirty="0" err="1"/>
              <a:t>Karnough</a:t>
            </a:r>
            <a:r>
              <a:rPr lang="tr-TR" dirty="0"/>
              <a:t> yöntemi veya tablo yöntemi ile )</a:t>
            </a:r>
          </a:p>
          <a:p>
            <a:pPr lvl="0" algn="just"/>
            <a:r>
              <a:rPr lang="tr-TR" dirty="0"/>
              <a:t>İstenirse tek tip bağlaç ile gerçekleştirmek için işlem yapılır. ( NAND veya NOR bağlaçları ile )</a:t>
            </a:r>
          </a:p>
          <a:p>
            <a:pPr lvl="0" algn="just"/>
            <a:r>
              <a:rPr lang="tr-TR" dirty="0"/>
              <a:t>Lojik şema ve uygulama yapılır.</a:t>
            </a:r>
          </a:p>
          <a:p>
            <a:pPr algn="just"/>
            <a:r>
              <a:rPr lang="tr-TR" dirty="0"/>
              <a:t>Lojik uygulamada seçilecek entegre devre familyası, devrenin özelliklerine göre belirlenir. </a:t>
            </a:r>
          </a:p>
        </p:txBody>
      </p:sp>
    </p:spTree>
    <p:extLst>
      <p:ext uri="{BB962C8B-B14F-4D97-AF65-F5344CB8AC3E}">
        <p14:creationId xmlns:p14="http://schemas.microsoft.com/office/powerpoint/2010/main" val="29460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Deney 1.1.   Not Kapısı Ve Doğruluk Tablosunun Elde Edilmesi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95032"/>
            <a:ext cx="9601196" cy="3318936"/>
          </a:xfrm>
        </p:spPr>
        <p:txBody>
          <a:bodyPr/>
          <a:lstStyle/>
          <a:p>
            <a:r>
              <a:rPr lang="tr-TR" dirty="0"/>
              <a:t>74LS04 entegre devresi ile aşağıdaki devreyi kurunuz ve doğruluk tablosu</a:t>
            </a:r>
          </a:p>
        </p:txBody>
      </p:sp>
      <p:graphicFrame>
        <p:nvGraphicFramePr>
          <p:cNvPr id="7" name="Nesne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372614"/>
              </p:ext>
            </p:extLst>
          </p:nvPr>
        </p:nvGraphicFramePr>
        <p:xfrm>
          <a:off x="2901957" y="2901950"/>
          <a:ext cx="5154606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3722760" imgH="684000" progId="Visio.Drawing.11">
                  <p:embed/>
                </p:oleObj>
              </mc:Choice>
              <mc:Fallback>
                <p:oleObj name="Visio" r:id="rId3" imgW="3722760" imgH="68400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7" y="2901950"/>
                        <a:ext cx="5154606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3" name="Picture 5" descr="74ls04 ile ilgili görsel sonuc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9" y="3960814"/>
            <a:ext cx="27146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37575"/>
              </p:ext>
            </p:extLst>
          </p:nvPr>
        </p:nvGraphicFramePr>
        <p:xfrm>
          <a:off x="6896099" y="4052042"/>
          <a:ext cx="2571751" cy="180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664">
                  <a:extLst>
                    <a:ext uri="{9D8B030D-6E8A-4147-A177-3AD203B41FA5}">
                      <a16:colId xmlns:a16="http://schemas.microsoft.com/office/drawing/2014/main" val="427829478"/>
                    </a:ext>
                  </a:extLst>
                </a:gridCol>
                <a:gridCol w="1309087">
                  <a:extLst>
                    <a:ext uri="{9D8B030D-6E8A-4147-A177-3AD203B41FA5}">
                      <a16:colId xmlns:a16="http://schemas.microsoft.com/office/drawing/2014/main" val="364273133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44403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69249"/>
                  </a:ext>
                </a:extLst>
              </a:tr>
              <a:tr h="721254">
                <a:tc>
                  <a:txBody>
                    <a:bodyPr/>
                    <a:lstStyle/>
                    <a:p>
                      <a:pPr algn="ctr"/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10012"/>
                  </a:ext>
                </a:extLst>
              </a:tr>
            </a:tbl>
          </a:graphicData>
        </a:graphic>
      </p:graphicFrame>
      <p:pic>
        <p:nvPicPr>
          <p:cNvPr id="2060" name="Picture 12" descr="74ls04 Hex Inverter Gates IntroductionAffordable and Reliabl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7" t="28261" r="57746" b="37335"/>
          <a:stretch/>
        </p:blipFill>
        <p:spPr bwMode="auto">
          <a:xfrm>
            <a:off x="4824414" y="4455647"/>
            <a:ext cx="1947495" cy="9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Deney 1.2. </a:t>
            </a:r>
            <a:r>
              <a:rPr lang="tr-TR" b="1" dirty="0" err="1"/>
              <a:t>And</a:t>
            </a:r>
            <a:r>
              <a:rPr lang="tr-TR" b="1" dirty="0"/>
              <a:t> Kapısı Ve  Doğruluk Tablosunun Elde Edilmesi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95032"/>
            <a:ext cx="9601196" cy="3318936"/>
          </a:xfrm>
        </p:spPr>
        <p:txBody>
          <a:bodyPr/>
          <a:lstStyle/>
          <a:p>
            <a:r>
              <a:rPr lang="tr-TR" dirty="0"/>
              <a:t>74LS08 entegre devresi ile aşağıdaki </a:t>
            </a:r>
            <a:r>
              <a:rPr lang="tr-TR"/>
              <a:t>devreyi </a:t>
            </a:r>
            <a:r>
              <a:rPr lang="tr-TR" smtClean="0"/>
              <a:t>kuru </a:t>
            </a:r>
            <a:r>
              <a:rPr lang="tr-TR" dirty="0"/>
              <a:t>ve doğruluk tablosu</a:t>
            </a:r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24180"/>
              </p:ext>
            </p:extLst>
          </p:nvPr>
        </p:nvGraphicFramePr>
        <p:xfrm>
          <a:off x="6767633" y="3967963"/>
          <a:ext cx="3143251" cy="218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83">
                  <a:extLst>
                    <a:ext uri="{9D8B030D-6E8A-4147-A177-3AD203B41FA5}">
                      <a16:colId xmlns:a16="http://schemas.microsoft.com/office/drawing/2014/main" val="427829478"/>
                    </a:ext>
                  </a:extLst>
                </a:gridCol>
                <a:gridCol w="1060284">
                  <a:extLst>
                    <a:ext uri="{9D8B030D-6E8A-4147-A177-3AD203B41FA5}">
                      <a16:colId xmlns:a16="http://schemas.microsoft.com/office/drawing/2014/main" val="364273133"/>
                    </a:ext>
                  </a:extLst>
                </a:gridCol>
                <a:gridCol w="1060284">
                  <a:extLst>
                    <a:ext uri="{9D8B030D-6E8A-4147-A177-3AD203B41FA5}">
                      <a16:colId xmlns:a16="http://schemas.microsoft.com/office/drawing/2014/main" val="693445594"/>
                    </a:ext>
                  </a:extLst>
                </a:gridCol>
              </a:tblGrid>
              <a:tr h="35251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44403"/>
                  </a:ext>
                </a:extLst>
              </a:tr>
              <a:tr h="42300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69249"/>
                  </a:ext>
                </a:extLst>
              </a:tr>
              <a:tr h="4595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10012"/>
                  </a:ext>
                </a:extLst>
              </a:tr>
              <a:tr h="5017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56471"/>
                  </a:ext>
                </a:extLst>
              </a:tr>
              <a:tr h="43505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12477"/>
                  </a:ext>
                </a:extLst>
              </a:tr>
            </a:tbl>
          </a:graphicData>
        </a:graphic>
      </p:graphicFrame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063701"/>
              </p:ext>
            </p:extLst>
          </p:nvPr>
        </p:nvGraphicFramePr>
        <p:xfrm>
          <a:off x="3600450" y="3008112"/>
          <a:ext cx="4937125" cy="13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Visio" r:id="rId3" imgW="3532320" imgH="941400" progId="Visio.Drawing.11">
                  <p:embed/>
                </p:oleObj>
              </mc:Choice>
              <mc:Fallback>
                <p:oleObj name="Visio" r:id="rId3" imgW="3532320" imgH="9414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008112"/>
                        <a:ext cx="4937125" cy="13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5" descr="74ls08 ile ilgili görsel sonuc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3938983"/>
            <a:ext cx="3097212" cy="2245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5" name="Picture 13" descr="Indirim 100 adet/grup 74ls08 sn74ls08n hd74ls08p 74ls08 dip-14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5" t="36808" r="14464" b="22231"/>
          <a:stretch/>
        </p:blipFill>
        <p:spPr bwMode="auto">
          <a:xfrm>
            <a:off x="4725987" y="4524196"/>
            <a:ext cx="1924747" cy="107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Deney 1.3. </a:t>
            </a:r>
            <a:r>
              <a:rPr lang="tr-TR" b="1" dirty="0" err="1"/>
              <a:t>Or</a:t>
            </a:r>
            <a:r>
              <a:rPr lang="tr-TR" b="1" dirty="0"/>
              <a:t>  Kapısı Ve  Doğruluk Tablosunun Elde Edilmesi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95032"/>
            <a:ext cx="9601196" cy="3318936"/>
          </a:xfrm>
        </p:spPr>
        <p:txBody>
          <a:bodyPr/>
          <a:lstStyle/>
          <a:p>
            <a:r>
              <a:rPr lang="tr-TR" dirty="0"/>
              <a:t>74LS32</a:t>
            </a:r>
            <a:r>
              <a:rPr lang="tr-TR" dirty="0" smtClean="0"/>
              <a:t> </a:t>
            </a:r>
            <a:r>
              <a:rPr lang="tr-TR" dirty="0"/>
              <a:t>entegre devresi ile aşağıdaki devreyi kurunuz ve doğruluk tablosu</a:t>
            </a:r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97610"/>
              </p:ext>
            </p:extLst>
          </p:nvPr>
        </p:nvGraphicFramePr>
        <p:xfrm>
          <a:off x="7221364" y="3967964"/>
          <a:ext cx="3143251" cy="218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83">
                  <a:extLst>
                    <a:ext uri="{9D8B030D-6E8A-4147-A177-3AD203B41FA5}">
                      <a16:colId xmlns:a16="http://schemas.microsoft.com/office/drawing/2014/main" val="427829478"/>
                    </a:ext>
                  </a:extLst>
                </a:gridCol>
                <a:gridCol w="1060284">
                  <a:extLst>
                    <a:ext uri="{9D8B030D-6E8A-4147-A177-3AD203B41FA5}">
                      <a16:colId xmlns:a16="http://schemas.microsoft.com/office/drawing/2014/main" val="364273133"/>
                    </a:ext>
                  </a:extLst>
                </a:gridCol>
                <a:gridCol w="1060284">
                  <a:extLst>
                    <a:ext uri="{9D8B030D-6E8A-4147-A177-3AD203B41FA5}">
                      <a16:colId xmlns:a16="http://schemas.microsoft.com/office/drawing/2014/main" val="693445594"/>
                    </a:ext>
                  </a:extLst>
                </a:gridCol>
              </a:tblGrid>
              <a:tr h="35251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44403"/>
                  </a:ext>
                </a:extLst>
              </a:tr>
              <a:tr h="42300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69249"/>
                  </a:ext>
                </a:extLst>
              </a:tr>
              <a:tr h="4595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10012"/>
                  </a:ext>
                </a:extLst>
              </a:tr>
              <a:tr h="5017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56471"/>
                  </a:ext>
                </a:extLst>
              </a:tr>
              <a:tr h="43505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12477"/>
                  </a:ext>
                </a:extLst>
              </a:tr>
            </a:tbl>
          </a:graphicData>
        </a:graphic>
      </p:graphicFrame>
      <p:graphicFrame>
        <p:nvGraphicFramePr>
          <p:cNvPr id="4" name="Nesne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00991"/>
              </p:ext>
            </p:extLst>
          </p:nvPr>
        </p:nvGraphicFramePr>
        <p:xfrm>
          <a:off x="3590732" y="2992346"/>
          <a:ext cx="4896044" cy="1305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Visio" r:id="rId3" imgW="3532320" imgH="941400" progId="Visio.Drawing.11">
                  <p:embed/>
                </p:oleObj>
              </mc:Choice>
              <mc:Fallback>
                <p:oleObj name="Visio" r:id="rId3" imgW="3532320" imgH="9414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732" y="2992346"/>
                        <a:ext cx="4896044" cy="1305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3" descr="74ls32 ile ilgili görsel sonuc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04" y="3953239"/>
            <a:ext cx="3038359" cy="219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 descr="74LS32 - Kılıç Elektronik - Led Tv Panel Ledleri Elektronik Yedek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8" t="34967" r="21603" b="18948"/>
          <a:stretch/>
        </p:blipFill>
        <p:spPr bwMode="auto">
          <a:xfrm>
            <a:off x="4929028" y="4509644"/>
            <a:ext cx="2092470" cy="10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9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Deney 1.4 . </a:t>
            </a:r>
            <a:r>
              <a:rPr lang="tr-TR" b="1" dirty="0" err="1"/>
              <a:t>Nand</a:t>
            </a:r>
            <a:r>
              <a:rPr lang="tr-TR" b="1" dirty="0"/>
              <a:t> Kapısı Ve Doğruluk Tablosunun Elde Edilmesi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95402" y="2595032"/>
            <a:ext cx="9601196" cy="3318936"/>
          </a:xfrm>
        </p:spPr>
        <p:txBody>
          <a:bodyPr/>
          <a:lstStyle/>
          <a:p>
            <a:r>
              <a:rPr lang="tr-TR" dirty="0"/>
              <a:t>74LS00 </a:t>
            </a:r>
            <a:r>
              <a:rPr lang="tr-TR" dirty="0" smtClean="0"/>
              <a:t>entegre </a:t>
            </a:r>
            <a:r>
              <a:rPr lang="tr-TR" dirty="0"/>
              <a:t>devresi ile aşağıdaki devreyi kurunuz ve doğruluk tablosu</a:t>
            </a:r>
          </a:p>
        </p:txBody>
      </p:sp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21763"/>
              </p:ext>
            </p:extLst>
          </p:nvPr>
        </p:nvGraphicFramePr>
        <p:xfrm>
          <a:off x="7139932" y="3967964"/>
          <a:ext cx="3143251" cy="218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683">
                  <a:extLst>
                    <a:ext uri="{9D8B030D-6E8A-4147-A177-3AD203B41FA5}">
                      <a16:colId xmlns:a16="http://schemas.microsoft.com/office/drawing/2014/main" val="427829478"/>
                    </a:ext>
                  </a:extLst>
                </a:gridCol>
                <a:gridCol w="1060284">
                  <a:extLst>
                    <a:ext uri="{9D8B030D-6E8A-4147-A177-3AD203B41FA5}">
                      <a16:colId xmlns:a16="http://schemas.microsoft.com/office/drawing/2014/main" val="364273133"/>
                    </a:ext>
                  </a:extLst>
                </a:gridCol>
                <a:gridCol w="1060284">
                  <a:extLst>
                    <a:ext uri="{9D8B030D-6E8A-4147-A177-3AD203B41FA5}">
                      <a16:colId xmlns:a16="http://schemas.microsoft.com/office/drawing/2014/main" val="693445594"/>
                    </a:ext>
                  </a:extLst>
                </a:gridCol>
              </a:tblGrid>
              <a:tr h="352518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44403"/>
                  </a:ext>
                </a:extLst>
              </a:tr>
              <a:tr h="42300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69249"/>
                  </a:ext>
                </a:extLst>
              </a:tr>
              <a:tr h="4595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10012"/>
                  </a:ext>
                </a:extLst>
              </a:tr>
              <a:tr h="501769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56471"/>
                  </a:ext>
                </a:extLst>
              </a:tr>
              <a:tr h="435057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12477"/>
                  </a:ext>
                </a:extLst>
              </a:tr>
            </a:tbl>
          </a:graphicData>
        </a:graphic>
      </p:graphicFrame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861952"/>
              </p:ext>
            </p:extLst>
          </p:nvPr>
        </p:nvGraphicFramePr>
        <p:xfrm>
          <a:off x="3638533" y="2990850"/>
          <a:ext cx="489842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3" imgW="3532320" imgH="941400" progId="Visio.Drawing.11">
                  <p:embed/>
                </p:oleObj>
              </mc:Choice>
              <mc:Fallback>
                <p:oleObj name="Visio" r:id="rId3" imgW="3532320" imgH="94140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33" y="2990850"/>
                        <a:ext cx="4898423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4" descr="beratzm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294" y="3967964"/>
            <a:ext cx="3022431" cy="21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Elektronik Bileşenler Online Ic 74ls00 Sn74ls00n Dip-14 - Buy ...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3" t="26769" r="16772" b="27077"/>
          <a:stretch/>
        </p:blipFill>
        <p:spPr bwMode="auto">
          <a:xfrm>
            <a:off x="4997617" y="4456700"/>
            <a:ext cx="1802423" cy="120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62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245</TotalTime>
  <Words>902</Words>
  <Application>Microsoft Office PowerPoint</Application>
  <PresentationFormat>Geniş ekran</PresentationFormat>
  <Paragraphs>230</Paragraphs>
  <Slides>20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Arial</vt:lpstr>
      <vt:lpstr>Garamond</vt:lpstr>
      <vt:lpstr>Times New Roman</vt:lpstr>
      <vt:lpstr>Organik</vt:lpstr>
      <vt:lpstr>Visio</vt:lpstr>
      <vt:lpstr>DENEY NO: 1   LOJİK KAPILAR VE KOMBİNASYONAL LOJİK DEVRELER</vt:lpstr>
      <vt:lpstr>Deneyin Amacı</vt:lpstr>
      <vt:lpstr>Ön Bilgi</vt:lpstr>
      <vt:lpstr>Fonksiyon Denklemleri </vt:lpstr>
      <vt:lpstr>Kombinasyonal Lojik Devre</vt:lpstr>
      <vt:lpstr>Deney 1.1.   Not Kapısı Ve Doğruluk Tablosunun Elde Edilmesi</vt:lpstr>
      <vt:lpstr>Deney 1.2. And Kapısı Ve  Doğruluk Tablosunun Elde Edilmesi</vt:lpstr>
      <vt:lpstr>Deney 1.3. Or  Kapısı Ve  Doğruluk Tablosunun Elde Edilmesi</vt:lpstr>
      <vt:lpstr>Deney 1.4 . Nand Kapısı Ve Doğruluk Tablosunun Elde Edilmesi</vt:lpstr>
      <vt:lpstr>Deney 1.5. Nor Kapısı Ve Doğruluk Tablosunun Elde Edilmesi</vt:lpstr>
      <vt:lpstr>Deney 1.6. Minterm Ve Maxterm Doğruluk Tablolarının Kullanımı </vt:lpstr>
      <vt:lpstr>Deney 1.6. Minterm Ve Maxterm Doğruluk Tablolarının Kullanımı </vt:lpstr>
      <vt:lpstr>Deney 1.6. Minterm Ve Maxterm Doğruluk Tablolarının Kullanımı </vt:lpstr>
      <vt:lpstr>Deney 1.7. Basit Bir Decoder (Kod Çözücü) Devresi</vt:lpstr>
      <vt:lpstr>Deney 1.7. Basit Bir Decoder (Kod Çözücü) Devresi</vt:lpstr>
      <vt:lpstr>Deney 1.8 Encoderların Çalışma İlkesi</vt:lpstr>
      <vt:lpstr>Deney 1.8 Encoderların Çalışma İlkesi</vt:lpstr>
      <vt:lpstr>Deney 1.9 EXOR Devresi </vt:lpstr>
      <vt:lpstr>Deney 1.10 EXNOR Devresi </vt:lpstr>
      <vt:lpstr>DİNLEDİĞİNİZ İÇİN TEŞEKKÜRLER  DAHA SAĞLIKLI GÜNLERE...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DENEY NO: 1   LOJİK KAPILAR VE KOMBİNASYONAL LOJİK DEVRELER</dc:title>
  <dc:creator>Taha MUEZZINOGLU</dc:creator>
  <cp:lastModifiedBy>Taha MUEZZINOGLU</cp:lastModifiedBy>
  <cp:revision>14</cp:revision>
  <dcterms:created xsi:type="dcterms:W3CDTF">2020-04-01T12:31:32Z</dcterms:created>
  <dcterms:modified xsi:type="dcterms:W3CDTF">2020-04-02T12:49:54Z</dcterms:modified>
</cp:coreProperties>
</file>