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76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66" r:id="rId21"/>
    <p:sldId id="275" r:id="rId2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9DC3F4-AACC-4D20-B9A5-1374848B7260}" type="datetimeFigureOut">
              <a:rPr lang="tr-TR" smtClean="0"/>
              <a:t>15.03.2021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4E1AA-BE72-4169-A2CA-36433EF0A2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3911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D2014-658E-48D8-9548-775F0CD31C3D}" type="datetime1">
              <a:rPr lang="tr-TR" smtClean="0"/>
              <a:t>15.03.2021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9A0-7173-459E-9D9B-9500DFFCB0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3157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55655-C90A-465D-906D-C62FFB938F96}" type="datetime1">
              <a:rPr lang="tr-TR" smtClean="0"/>
              <a:t>15.03.2021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9A0-7173-459E-9D9B-9500DFFCB0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5487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7EE85-959C-41B4-A9EE-F84E8F4E4282}" type="datetime1">
              <a:rPr lang="tr-TR" smtClean="0"/>
              <a:t>15.03.2021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9A0-7173-459E-9D9B-9500DFFCB0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93419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91AE8-F18A-411E-8DA6-20B2C660A1AE}" type="datetime1">
              <a:rPr lang="tr-TR" smtClean="0"/>
              <a:t>15.03.2021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9A0-7173-459E-9D9B-9500DFFCB0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21268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FBEB9-1638-4CE1-AA70-A907086C120A}" type="datetime1">
              <a:rPr lang="tr-TR" smtClean="0"/>
              <a:t>15.03.2021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9A0-7173-459E-9D9B-9500DFFCB0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84825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824CD-BE29-4692-9128-36512AC5ABBB}" type="datetime1">
              <a:rPr lang="tr-TR" smtClean="0"/>
              <a:t>15.03.2021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9A0-7173-459E-9D9B-9500DFFCB0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8563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E60DF-76B1-462A-B808-9551FA07B53D}" type="datetime1">
              <a:rPr lang="tr-TR" smtClean="0"/>
              <a:t>15.03.2021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9A0-7173-459E-9D9B-9500DFFCB0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013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CE41-235E-4006-8C31-ACF1942DB825}" type="datetime1">
              <a:rPr lang="tr-TR" smtClean="0"/>
              <a:t>15.03.2021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9A0-7173-459E-9D9B-9500DFFCB0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01838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A111-073A-468F-AEA8-A17CA47D9598}" type="datetime1">
              <a:rPr lang="tr-TR" smtClean="0"/>
              <a:t>15.03.2021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9A0-7173-459E-9D9B-9500DFFCB0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29399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414E-6BCB-4062-A8A3-4E9BA30549D8}" type="datetime1">
              <a:rPr lang="tr-TR" smtClean="0"/>
              <a:t>15.03.2021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9A0-7173-459E-9D9B-9500DFFCB0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2604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99BF8-DD16-45BF-8855-D3E99B3C6A9E}" type="datetime1">
              <a:rPr lang="tr-TR" smtClean="0"/>
              <a:t>15.03.2021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9A0-7173-459E-9D9B-9500DFFCB0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0792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A9A75-E99D-4639-936B-C3485B23FE0D}" type="datetime1">
              <a:rPr lang="tr-TR" smtClean="0"/>
              <a:t>15.03.2021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049A0-7173-459E-9D9B-9500DFFCB0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3396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bil.muh.firat.edu.tr/node/137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94365" y="2009753"/>
            <a:ext cx="9144000" cy="3302145"/>
          </a:xfrm>
        </p:spPr>
        <p:txBody>
          <a:bodyPr>
            <a:normAutofit fontScale="90000"/>
          </a:bodyPr>
          <a:lstStyle/>
          <a:p>
            <a:r>
              <a:rPr lang="tr-TR" b="1" dirty="0" smtClean="0"/>
              <a:t/>
            </a:r>
            <a:br>
              <a:rPr lang="tr-TR" b="1" dirty="0" smtClean="0"/>
            </a:br>
            <a:r>
              <a:rPr lang="tr-TR" b="1" dirty="0"/>
              <a:t/>
            </a:r>
            <a:br>
              <a:rPr lang="tr-TR" b="1" dirty="0"/>
            </a:br>
            <a:r>
              <a:rPr lang="tr-TR" b="1" dirty="0" smtClean="0"/>
              <a:t/>
            </a:r>
            <a:br>
              <a:rPr lang="tr-TR" b="1" dirty="0" smtClean="0"/>
            </a:br>
            <a:r>
              <a:rPr lang="tr-TR" b="1" dirty="0"/>
              <a:t/>
            </a:r>
            <a:br>
              <a:rPr lang="tr-TR" b="1" dirty="0"/>
            </a:br>
            <a:r>
              <a:rPr lang="tr-TR" b="1" dirty="0" smtClean="0"/>
              <a:t/>
            </a:r>
            <a:br>
              <a:rPr lang="tr-TR" b="1" dirty="0" smtClean="0"/>
            </a:br>
            <a:r>
              <a:rPr lang="tr-TR" b="1" dirty="0" smtClean="0"/>
              <a:t/>
            </a:r>
            <a:br>
              <a:rPr lang="tr-TR" b="1" dirty="0" smtClean="0"/>
            </a:br>
            <a:r>
              <a:rPr lang="tr-TR" b="1" dirty="0"/>
              <a:t/>
            </a:r>
            <a:br>
              <a:rPr lang="tr-TR" b="1" dirty="0"/>
            </a:br>
            <a:r>
              <a:rPr lang="tr-TR" b="1" dirty="0" smtClean="0"/>
              <a:t/>
            </a:r>
            <a:br>
              <a:rPr lang="tr-TR" b="1" dirty="0" smtClean="0"/>
            </a:br>
            <a:r>
              <a:rPr lang="tr-TR" b="1" dirty="0"/>
              <a:t/>
            </a:r>
            <a:br>
              <a:rPr lang="tr-TR" b="1" dirty="0"/>
            </a:br>
            <a:r>
              <a:rPr lang="tr-TR" b="1" dirty="0" smtClean="0"/>
              <a:t/>
            </a:r>
            <a:br>
              <a:rPr lang="tr-TR" b="1" dirty="0" smtClean="0"/>
            </a:br>
            <a:r>
              <a:rPr lang="tr-TR" b="1" dirty="0"/>
              <a:t/>
            </a:r>
            <a:br>
              <a:rPr lang="tr-TR" b="1" dirty="0"/>
            </a:br>
            <a:r>
              <a:rPr lang="tr-TR" b="1" dirty="0" smtClean="0"/>
              <a:t/>
            </a:r>
            <a:br>
              <a:rPr lang="tr-TR" b="1" dirty="0" smtClean="0"/>
            </a:br>
            <a:r>
              <a:rPr lang="tr-TR" b="1" dirty="0" smtClean="0"/>
              <a:t>F.Ü</a:t>
            </a:r>
            <a:br>
              <a:rPr lang="tr-TR" b="1" dirty="0" smtClean="0"/>
            </a:br>
            <a:r>
              <a:rPr lang="tr-TR" b="1" dirty="0" smtClean="0"/>
              <a:t>Mühendislik Fakültesi</a:t>
            </a:r>
            <a:br>
              <a:rPr lang="tr-TR" b="1" dirty="0" smtClean="0"/>
            </a:br>
            <a:r>
              <a:rPr lang="tr-TR" b="1" dirty="0" smtClean="0"/>
              <a:t>Bilgisayar Mühendisliği</a:t>
            </a:r>
            <a:r>
              <a:rPr lang="tr-TR" b="1" dirty="0"/>
              <a:t> </a:t>
            </a:r>
            <a:r>
              <a:rPr lang="tr-TR" dirty="0"/>
              <a:t/>
            </a:r>
            <a:br>
              <a:rPr lang="tr-TR" dirty="0"/>
            </a:br>
            <a:r>
              <a:rPr lang="tr-TR" b="1" dirty="0" smtClean="0"/>
              <a:t>Sayısal Elektronik Laboratuvarı Dersi</a:t>
            </a:r>
            <a:r>
              <a:rPr lang="tr-TR" b="1" dirty="0"/>
              <a:t> </a:t>
            </a:r>
            <a:br>
              <a:rPr lang="tr-TR" b="1" dirty="0"/>
            </a:br>
            <a:endParaRPr lang="tr-TR" b="1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409516" y="4426839"/>
            <a:ext cx="9144000" cy="3339088"/>
          </a:xfrm>
        </p:spPr>
        <p:txBody>
          <a:bodyPr>
            <a:normAutofit/>
          </a:bodyPr>
          <a:lstStyle/>
          <a:p>
            <a:r>
              <a:rPr lang="tr-TR" sz="5400" b="1" dirty="0" smtClean="0"/>
              <a:t>DENEY  NO:7</a:t>
            </a:r>
            <a:br>
              <a:rPr lang="tr-TR" sz="5400" b="1" dirty="0" smtClean="0"/>
            </a:br>
            <a:r>
              <a:rPr lang="tr-TR" sz="5400" b="1" dirty="0" smtClean="0"/>
              <a:t>KARE DALGA ÜRETEÇLERİ</a:t>
            </a:r>
            <a:br>
              <a:rPr lang="tr-TR" sz="5400" b="1" dirty="0" smtClean="0"/>
            </a:br>
            <a:endParaRPr lang="tr-TR" sz="5400" dirty="0"/>
          </a:p>
        </p:txBody>
      </p:sp>
      <p:pic>
        <p:nvPicPr>
          <p:cNvPr id="15362" name="Picture 2" descr="Ana Sayf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657" y="184664"/>
            <a:ext cx="1312701" cy="1546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9A0-7173-459E-9D9B-9500DFFCB0FA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37342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Şekil </a:t>
            </a:r>
            <a:r>
              <a:rPr lang="tr-TR" b="1" dirty="0" smtClean="0"/>
              <a:t>2.b</a:t>
            </a:r>
            <a:r>
              <a:rPr lang="tr-TR" dirty="0" smtClean="0"/>
              <a:t> </a:t>
            </a:r>
            <a:r>
              <a:rPr lang="tr-TR" dirty="0"/>
              <a:t>– 555’li kare dalga üretecinin çıkış işareti  (EWB </a:t>
            </a:r>
            <a:r>
              <a:rPr lang="tr-TR" dirty="0" smtClean="0"/>
              <a:t>veya </a:t>
            </a:r>
            <a:r>
              <a:rPr lang="tr-TR" dirty="0" err="1" smtClean="0"/>
              <a:t>Proteus</a:t>
            </a:r>
            <a:r>
              <a:rPr lang="tr-TR" dirty="0" smtClean="0"/>
              <a:t> </a:t>
            </a:r>
            <a:r>
              <a:rPr lang="tr-TR" dirty="0"/>
              <a:t>ortamında)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830" y="1857078"/>
            <a:ext cx="5940425" cy="445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9A0-7173-459E-9D9B-9500DFFCB0FA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7728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smtClean="0"/>
              <a:t/>
            </a:r>
            <a:br>
              <a:rPr lang="tr-TR" b="1" dirty="0" smtClean="0"/>
            </a:br>
            <a:r>
              <a:rPr lang="tr-TR" b="1" dirty="0" smtClean="0"/>
              <a:t>Şekil 3</a:t>
            </a:r>
            <a:r>
              <a:rPr lang="tr-TR" dirty="0"/>
              <a:t>. En az </a:t>
            </a:r>
            <a:r>
              <a:rPr lang="tr-TR" dirty="0" err="1"/>
              <a:t>komponent</a:t>
            </a:r>
            <a:r>
              <a:rPr lang="tr-TR" dirty="0"/>
              <a:t> kullanılan kare dalga üreteç devresi </a:t>
            </a:r>
            <a:br>
              <a:rPr lang="tr-TR" dirty="0"/>
            </a:br>
            <a:endParaRPr lang="tr-TR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50" y="1757322"/>
            <a:ext cx="7091876" cy="3832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ikdörtgen 4"/>
          <p:cNvSpPr/>
          <p:nvPr/>
        </p:nvSpPr>
        <p:spPr>
          <a:xfrm>
            <a:off x="7855527" y="1983617"/>
            <a:ext cx="335280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555 devresi ve en az </a:t>
            </a:r>
            <a:r>
              <a:rPr lang="tr-TR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komponent</a:t>
            </a: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kullanılarak oluşturulabilecek bir kare dalga üreteç devresi de </a:t>
            </a:r>
            <a:r>
              <a:rPr lang="tr-TR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Şekil3’te </a:t>
            </a: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verilmiştir</a:t>
            </a:r>
            <a:r>
              <a:rPr lang="tr-TR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Bu devrenin çıkış kare dalga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r-TR" altLang="tr-TR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işaretinin frekansı;</a:t>
            </a:r>
            <a:endParaRPr kumimoji="0" lang="tr-TR" alt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/>
            <a:endParaRPr lang="tr-TR" sz="32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7868063" y="4121608"/>
            <a:ext cx="33528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tr-TR" altLang="tr-TR" sz="1600" dirty="0">
              <a:ea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tr-TR" altLang="tr-TR" sz="1600" dirty="0">
              <a:ea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İle hesaplanır. İşaretin Lojik 0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ve Lojik 1 süreleri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tr-TR" altLang="tr-TR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biribirine</a:t>
            </a: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eşittir. Ve bu süreler, </a:t>
            </a:r>
            <a:endParaRPr kumimoji="0" lang="tr-TR" altLang="tr-T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L0 = L1 = 0.69</a:t>
            </a: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x</a:t>
            </a:r>
            <a:r>
              <a:rPr kumimoji="0" lang="tr-TR" altLang="tr-TR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(R1</a:t>
            </a:r>
            <a:r>
              <a:rPr kumimoji="0" lang="tr-TR" altLang="tr-TR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x</a:t>
            </a:r>
            <a:r>
              <a:rPr kumimoji="0" lang="tr-TR" altLang="tr-TR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C)</a:t>
            </a:r>
            <a:endParaRPr kumimoji="0" lang="tr-TR" altLang="tr-TR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54" name="Picture 10" descr="design equ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3715" y="4185380"/>
            <a:ext cx="1096963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Slayt Numarası Yer Tutucusu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9A0-7173-459E-9D9B-9500DFFCB0FA}" type="slidenum">
              <a:rPr lang="tr-TR" smtClean="0"/>
              <a:t>11</a:t>
            </a:fld>
            <a:endParaRPr lang="tr-TR"/>
          </a:p>
        </p:txBody>
      </p:sp>
      <p:sp>
        <p:nvSpPr>
          <p:cNvPr id="7" name="Simge &quot;Yok&quot; 6"/>
          <p:cNvSpPr/>
          <p:nvPr/>
        </p:nvSpPr>
        <p:spPr>
          <a:xfrm>
            <a:off x="3629761" y="4209884"/>
            <a:ext cx="385011" cy="346993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12" name="Simge &quot;Yok&quot; 11"/>
          <p:cNvSpPr/>
          <p:nvPr/>
        </p:nvSpPr>
        <p:spPr>
          <a:xfrm>
            <a:off x="4315413" y="4040550"/>
            <a:ext cx="385011" cy="346993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15" name="Simge &quot;Yok&quot; 14"/>
          <p:cNvSpPr/>
          <p:nvPr/>
        </p:nvSpPr>
        <p:spPr>
          <a:xfrm>
            <a:off x="5261897" y="2559154"/>
            <a:ext cx="385011" cy="346993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16" name="Simge &quot;Yok&quot; 15"/>
          <p:cNvSpPr/>
          <p:nvPr/>
        </p:nvSpPr>
        <p:spPr>
          <a:xfrm>
            <a:off x="3433480" y="5883150"/>
            <a:ext cx="385011" cy="346993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  <p:sp>
        <p:nvSpPr>
          <p:cNvPr id="8" name="Metin kutusu 7"/>
          <p:cNvSpPr txBox="1"/>
          <p:nvPr/>
        </p:nvSpPr>
        <p:spPr>
          <a:xfrm>
            <a:off x="3786731" y="5875934"/>
            <a:ext cx="3720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smtClean="0"/>
              <a:t>İhmal edilebilen </a:t>
            </a:r>
            <a:r>
              <a:rPr lang="tr-TR" dirty="0" err="1" smtClean="0"/>
              <a:t>komponentler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3354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u="sng" dirty="0" smtClean="0"/>
              <a:t/>
            </a:r>
            <a:br>
              <a:rPr lang="tr-TR" b="1" u="sng" dirty="0" smtClean="0"/>
            </a:br>
            <a:r>
              <a:rPr lang="tr-TR" b="1" dirty="0" err="1" smtClean="0"/>
              <a:t>Monostabil</a:t>
            </a:r>
            <a:r>
              <a:rPr lang="tr-TR" b="1" dirty="0" smtClean="0"/>
              <a:t> </a:t>
            </a:r>
            <a:r>
              <a:rPr lang="tr-TR" b="1" dirty="0"/>
              <a:t>(Tek kararlı) devrenin 555 entegresi ile </a:t>
            </a:r>
            <a:r>
              <a:rPr lang="tr-TR" b="1" dirty="0" smtClean="0"/>
              <a:t>gerçekleştirilmesi</a:t>
            </a: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Bu devre de değişik şekillerde gerçekleştirilebilir. En çok kullanılanlardan biri Şekil </a:t>
            </a:r>
            <a:r>
              <a:rPr lang="tr-TR" dirty="0" smtClean="0"/>
              <a:t>4’te </a:t>
            </a:r>
            <a:r>
              <a:rPr lang="tr-TR" dirty="0"/>
              <a:t>görülmektedir.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841" y="2690956"/>
            <a:ext cx="10595508" cy="4167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9A0-7173-459E-9D9B-9500DFFCB0FA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897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5800" y="731115"/>
            <a:ext cx="10515600" cy="5752811"/>
          </a:xfrm>
        </p:spPr>
        <p:txBody>
          <a:bodyPr>
            <a:normAutofit/>
          </a:bodyPr>
          <a:lstStyle/>
          <a:p>
            <a:pPr algn="just"/>
            <a:r>
              <a:rPr lang="tr-TR" dirty="0" smtClean="0"/>
              <a:t>Bu devrenin çıkış işaretinin kararlı konumu Lojik 0 seviyesidir. Devrenin tetikleme anahtarından işaret uygulandığı andan itibaren çıkış işareti kararsız konuma (Lojik1 seviyesine) geçer, kararsız konumda bekleme süreci 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 algn="just">
              <a:buNone/>
            </a:pPr>
            <a:r>
              <a:rPr lang="tr-TR" dirty="0" smtClean="0"/>
              <a:t> </a:t>
            </a:r>
          </a:p>
          <a:p>
            <a:pPr marL="0" indent="0" algn="just">
              <a:buNone/>
            </a:pPr>
            <a:r>
              <a:rPr lang="tr-TR" dirty="0" smtClean="0"/>
              <a:t>     ile hesaplanır. Devre çıkışı  bu zaman sonunda tekrar kendiliğinden  kararlı konumuna (Lojik 0) gelir ve yeni bir tetikleme işareti uygulanana kadar bu konumda bekler. R direncinin </a:t>
            </a:r>
            <a:r>
              <a:rPr lang="el-GR" dirty="0" smtClean="0"/>
              <a:t>Ω, </a:t>
            </a:r>
            <a:r>
              <a:rPr lang="tr-TR" dirty="0" smtClean="0"/>
              <a:t>kapasitenin F mertebesinde seçimi çıkış kararsız konumunu saniyeler, R direncinin k</a:t>
            </a:r>
            <a:r>
              <a:rPr lang="el-GR" dirty="0" smtClean="0"/>
              <a:t>Ω, </a:t>
            </a:r>
            <a:r>
              <a:rPr lang="tr-TR" dirty="0" smtClean="0"/>
              <a:t>kapasitenin </a:t>
            </a:r>
            <a:r>
              <a:rPr lang="el-GR" dirty="0" smtClean="0"/>
              <a:t>μ</a:t>
            </a:r>
            <a:r>
              <a:rPr lang="tr-TR" dirty="0" smtClean="0"/>
              <a:t>F mertebelerinde seçimi çıkış kararsız konumunun </a:t>
            </a:r>
            <a:r>
              <a:rPr lang="tr-TR" dirty="0" err="1" smtClean="0"/>
              <a:t>ms</a:t>
            </a:r>
            <a:r>
              <a:rPr lang="tr-TR" dirty="0" smtClean="0"/>
              <a:t> mertebesine getirdiğini de göz önüne alınız..</a:t>
            </a: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8197" name="Picture 5" descr="monostable design equ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592" y="2435729"/>
            <a:ext cx="4848226" cy="80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9A0-7173-459E-9D9B-9500DFFCB0FA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461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smtClean="0"/>
              <a:t>Şekil 4.b</a:t>
            </a:r>
            <a:r>
              <a:rPr lang="tr-TR" dirty="0"/>
              <a:t>.  555’li </a:t>
            </a:r>
            <a:r>
              <a:rPr lang="tr-TR" dirty="0" err="1"/>
              <a:t>monostabil</a:t>
            </a:r>
            <a:r>
              <a:rPr lang="tr-TR" dirty="0"/>
              <a:t> devrenin tetikleme ve çıkış işareti (EWB </a:t>
            </a:r>
            <a:r>
              <a:rPr lang="tr-TR" dirty="0" smtClean="0"/>
              <a:t>veya </a:t>
            </a:r>
            <a:r>
              <a:rPr lang="tr-TR" dirty="0" err="1" smtClean="0"/>
              <a:t>Proteus</a:t>
            </a:r>
            <a:r>
              <a:rPr lang="tr-TR" dirty="0" smtClean="0"/>
              <a:t> ortamında</a:t>
            </a:r>
            <a:r>
              <a:rPr lang="tr-TR" dirty="0"/>
              <a:t>)</a:t>
            </a:r>
            <a:br>
              <a:rPr lang="tr-TR" dirty="0"/>
            </a:br>
            <a:endParaRPr lang="tr-T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710" y="1445634"/>
            <a:ext cx="6712890" cy="5066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9A0-7173-459E-9D9B-9500DFFCB0FA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770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Lojik kapılarla oluşturulan </a:t>
            </a:r>
            <a:r>
              <a:rPr lang="tr-TR" b="1" dirty="0" err="1"/>
              <a:t>Multivibratörler</a:t>
            </a: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562389"/>
            <a:ext cx="10515600" cy="4351338"/>
          </a:xfrm>
        </p:spPr>
        <p:txBody>
          <a:bodyPr/>
          <a:lstStyle/>
          <a:p>
            <a:pPr algn="just"/>
            <a:r>
              <a:rPr lang="tr-TR" dirty="0" err="1"/>
              <a:t>Astabil</a:t>
            </a:r>
            <a:r>
              <a:rPr lang="tr-TR" dirty="0"/>
              <a:t> veya </a:t>
            </a:r>
            <a:r>
              <a:rPr lang="tr-TR" dirty="0" err="1"/>
              <a:t>Monostabil</a:t>
            </a:r>
            <a:r>
              <a:rPr lang="tr-TR" dirty="0"/>
              <a:t> işaret üretici devreleri </a:t>
            </a:r>
            <a:r>
              <a:rPr lang="tr-TR" dirty="0" err="1"/>
              <a:t>kombinasyonal</a:t>
            </a:r>
            <a:r>
              <a:rPr lang="tr-TR" dirty="0"/>
              <a:t> lojik kapı devreleri ile de gerçekleştirilebilir.</a:t>
            </a:r>
          </a:p>
          <a:p>
            <a:pPr marL="0" indent="0" algn="just">
              <a:buNone/>
            </a:pPr>
            <a:endParaRPr lang="tr-TR" dirty="0"/>
          </a:p>
          <a:p>
            <a:pPr marL="0" lvl="0" indent="0" algn="just">
              <a:buNone/>
            </a:pPr>
            <a:r>
              <a:rPr lang="tr-TR" b="1" dirty="0" smtClean="0"/>
              <a:t>   </a:t>
            </a:r>
            <a:r>
              <a:rPr lang="tr-TR" b="1" dirty="0" err="1" smtClean="0"/>
              <a:t>Astable</a:t>
            </a:r>
            <a:r>
              <a:rPr lang="tr-TR" b="1" dirty="0" smtClean="0"/>
              <a:t> </a:t>
            </a:r>
            <a:r>
              <a:rPr lang="tr-TR" b="1" dirty="0" err="1"/>
              <a:t>Multivibratör</a:t>
            </a:r>
            <a:r>
              <a:rPr lang="tr-TR" b="1" dirty="0"/>
              <a:t> </a:t>
            </a:r>
            <a:r>
              <a:rPr lang="tr-TR" b="1" dirty="0" smtClean="0"/>
              <a:t>(Kararsız </a:t>
            </a:r>
            <a:r>
              <a:rPr lang="tr-TR" b="1" dirty="0"/>
              <a:t>ikililer)</a:t>
            </a:r>
            <a:endParaRPr lang="tr-TR" dirty="0"/>
          </a:p>
          <a:p>
            <a:pPr algn="just"/>
            <a:r>
              <a:rPr lang="tr-TR" dirty="0" err="1"/>
              <a:t>Astable</a:t>
            </a:r>
            <a:r>
              <a:rPr lang="tr-TR" dirty="0"/>
              <a:t> </a:t>
            </a:r>
            <a:r>
              <a:rPr lang="tr-TR" dirty="0" err="1"/>
              <a:t>Multivibratörler</a:t>
            </a:r>
            <a:r>
              <a:rPr lang="tr-TR" dirty="0"/>
              <a:t>, devreye çalışma gerilim uygulandığı andan itibaren dışarıdan herhangi bir tetikleme sinyaline gerek kalmadan devredeki zamanlama elemanlarının belirledikleri zaman aralıklarında devamlı durum değiştiren devrelerdir. Şekil 7.5'de bir </a:t>
            </a:r>
            <a:r>
              <a:rPr lang="tr-TR" dirty="0" err="1"/>
              <a:t>astable</a:t>
            </a:r>
            <a:r>
              <a:rPr lang="tr-TR" dirty="0"/>
              <a:t> </a:t>
            </a:r>
            <a:r>
              <a:rPr lang="tr-TR" dirty="0" err="1"/>
              <a:t>multivibratör</a:t>
            </a:r>
            <a:r>
              <a:rPr lang="tr-TR" dirty="0"/>
              <a:t> devresi verilmiştir.</a:t>
            </a:r>
          </a:p>
          <a:p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9A0-7173-459E-9D9B-9500DFFCB0FA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420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Şekil </a:t>
            </a:r>
            <a:r>
              <a:rPr lang="tr-TR" b="1" dirty="0" smtClean="0"/>
              <a:t>5</a:t>
            </a:r>
            <a:r>
              <a:rPr lang="tr-TR" b="1" dirty="0"/>
              <a:t>.</a:t>
            </a:r>
            <a:r>
              <a:rPr lang="tr-TR" dirty="0"/>
              <a:t> </a:t>
            </a:r>
            <a:r>
              <a:rPr lang="tr-TR" dirty="0" err="1"/>
              <a:t>Astable</a:t>
            </a:r>
            <a:r>
              <a:rPr lang="tr-TR" dirty="0"/>
              <a:t> </a:t>
            </a:r>
            <a:r>
              <a:rPr lang="tr-TR" dirty="0" err="1"/>
              <a:t>multivibratör</a:t>
            </a:r>
            <a:r>
              <a:rPr lang="tr-TR" dirty="0"/>
              <a:t> devre şeması.</a:t>
            </a:r>
            <a:br>
              <a:rPr lang="tr-TR" dirty="0"/>
            </a:br>
            <a:endParaRPr lang="tr-TR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501" y="1690688"/>
            <a:ext cx="9020998" cy="3380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9A0-7173-459E-9D9B-9500DFFCB0FA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5754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/>
              <a:t>Şekil </a:t>
            </a:r>
            <a:r>
              <a:rPr lang="tr-TR" b="1" dirty="0" smtClean="0"/>
              <a:t>5.b</a:t>
            </a:r>
            <a:r>
              <a:rPr lang="tr-TR" dirty="0" smtClean="0"/>
              <a:t> </a:t>
            </a:r>
            <a:r>
              <a:rPr lang="tr-TR" dirty="0" err="1"/>
              <a:t>NAND’li</a:t>
            </a:r>
            <a:r>
              <a:rPr lang="tr-TR" dirty="0"/>
              <a:t> </a:t>
            </a:r>
            <a:r>
              <a:rPr lang="tr-TR" dirty="0" err="1"/>
              <a:t>Astabil</a:t>
            </a:r>
            <a:r>
              <a:rPr lang="tr-TR" dirty="0"/>
              <a:t> devresinin çıkış gerilimi (EWB </a:t>
            </a:r>
            <a:r>
              <a:rPr lang="tr-TR" dirty="0" smtClean="0"/>
              <a:t>veya </a:t>
            </a:r>
            <a:r>
              <a:rPr lang="tr-TR" dirty="0" err="1" smtClean="0"/>
              <a:t>Proteus</a:t>
            </a:r>
            <a:r>
              <a:rPr lang="tr-TR" dirty="0" smtClean="0"/>
              <a:t> </a:t>
            </a:r>
            <a:r>
              <a:rPr lang="tr-TR" dirty="0"/>
              <a:t>ortamında)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2791691" cy="4351338"/>
          </a:xfrm>
        </p:spPr>
        <p:txBody>
          <a:bodyPr/>
          <a:lstStyle/>
          <a:p>
            <a:pPr algn="just"/>
            <a:r>
              <a:rPr lang="tr-TR" dirty="0"/>
              <a:t>Bu devrede çıkış kare dalga işaretinin periyodu (T)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smtClean="0"/>
              <a:t>                                                  T </a:t>
            </a:r>
            <a:r>
              <a:rPr lang="tr-TR" dirty="0"/>
              <a:t>= 2.2 x (</a:t>
            </a:r>
            <a:r>
              <a:rPr lang="tr-TR" dirty="0" err="1"/>
              <a:t>RxC</a:t>
            </a:r>
            <a:r>
              <a:rPr lang="tr-TR" dirty="0"/>
              <a:t>)</a:t>
            </a:r>
          </a:p>
          <a:p>
            <a:endParaRPr lang="tr-TR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0508" y="1825625"/>
            <a:ext cx="6298914" cy="4802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9A0-7173-459E-9D9B-9500DFFCB0FA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1796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Monostable</a:t>
            </a:r>
            <a:r>
              <a:rPr lang="tr-TR" b="1" dirty="0"/>
              <a:t> (Tek Kararlı) </a:t>
            </a:r>
            <a:r>
              <a:rPr lang="tr-TR" b="1" dirty="0" err="1"/>
              <a:t>Multivibratör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sz="4400" dirty="0" err="1"/>
              <a:t>Monostable</a:t>
            </a:r>
            <a:r>
              <a:rPr lang="tr-TR" sz="4400" dirty="0"/>
              <a:t> </a:t>
            </a:r>
            <a:r>
              <a:rPr lang="tr-TR" sz="4400" dirty="0" err="1"/>
              <a:t>Multivibratörler</a:t>
            </a:r>
            <a:r>
              <a:rPr lang="tr-TR" sz="4400" dirty="0"/>
              <a:t>, girişlerine tetikleme sinyali uygulandığında konum değiştirip zamanlama elemanlarının belirledikleri sürece bu konumda kalan, süre sonunda tekrar ilk duruma (kararlı konuma) dönen devrelerdir. Şekil 7.6'da bir </a:t>
            </a:r>
            <a:r>
              <a:rPr lang="tr-TR" sz="4400" dirty="0" err="1"/>
              <a:t>monostable</a:t>
            </a:r>
            <a:r>
              <a:rPr lang="tr-TR" sz="4400" dirty="0"/>
              <a:t> </a:t>
            </a:r>
            <a:r>
              <a:rPr lang="tr-TR" sz="4400" dirty="0" err="1"/>
              <a:t>multivibratör</a:t>
            </a:r>
            <a:r>
              <a:rPr lang="tr-TR" sz="4400" dirty="0"/>
              <a:t> devresi verilmiştir.</a:t>
            </a:r>
          </a:p>
          <a:p>
            <a:endParaRPr lang="tr-TR" sz="44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9A0-7173-459E-9D9B-9500DFFCB0FA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7311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688253"/>
            <a:ext cx="3110345" cy="2082656"/>
          </a:xfrm>
        </p:spPr>
        <p:txBody>
          <a:bodyPr>
            <a:normAutofit lnSpcReduction="10000"/>
          </a:bodyPr>
          <a:lstStyle/>
          <a:p>
            <a:pPr algn="just"/>
            <a:r>
              <a:rPr lang="tr-TR" dirty="0"/>
              <a:t>Bu devrede çıkış işaretinin kararsız durumda bekleme süresi</a:t>
            </a:r>
            <a:r>
              <a:rPr lang="tr-TR" dirty="0" smtClean="0"/>
              <a:t>;</a:t>
            </a:r>
            <a:endParaRPr lang="tr-TR" dirty="0"/>
          </a:p>
          <a:p>
            <a:pPr marL="0" indent="0">
              <a:buNone/>
            </a:pPr>
            <a:r>
              <a:rPr lang="tr-TR" dirty="0" smtClean="0"/>
              <a:t>    T</a:t>
            </a:r>
            <a:r>
              <a:rPr lang="tr-TR" dirty="0"/>
              <a:t> = 0.7xRxC</a:t>
            </a:r>
          </a:p>
          <a:p>
            <a:endParaRPr lang="tr-T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290" y="688253"/>
            <a:ext cx="4772025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15" y="2941927"/>
            <a:ext cx="3990975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ikdörtgen 3"/>
          <p:cNvSpPr/>
          <p:nvPr/>
        </p:nvSpPr>
        <p:spPr>
          <a:xfrm>
            <a:off x="6336290" y="446358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0"/>
              </a:spcAft>
            </a:pPr>
            <a:r>
              <a:rPr lang="tr-TR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Şekil </a:t>
            </a:r>
            <a:r>
              <a:rPr lang="tr-TR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6.b</a:t>
            </a:r>
            <a:r>
              <a:rPr lang="tr-T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İki NAND kapılı </a:t>
            </a:r>
            <a:r>
              <a:rPr lang="tr-TR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monostable</a:t>
            </a: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devrenin </a:t>
            </a:r>
            <a:r>
              <a:rPr lang="tr-T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giriş</a:t>
            </a:r>
          </a:p>
          <a:p>
            <a:pPr>
              <a:spcAft>
                <a:spcPts val="0"/>
              </a:spcAft>
            </a:pPr>
            <a:r>
              <a:rPr lang="tr-T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ve çıkışı (EWB ortamında)</a:t>
            </a:r>
            <a:endParaRPr lang="tr-T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Dikdörtgen 4"/>
          <p:cNvSpPr/>
          <p:nvPr/>
        </p:nvSpPr>
        <p:spPr>
          <a:xfrm>
            <a:off x="838200" y="4798870"/>
            <a:ext cx="508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tr-TR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Şekil </a:t>
            </a:r>
            <a:r>
              <a:rPr lang="tr-TR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6</a:t>
            </a:r>
            <a:r>
              <a:rPr lang="tr-TR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İki NAND kapılı </a:t>
            </a:r>
            <a:r>
              <a:rPr lang="tr-TR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monostable</a:t>
            </a: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multivibratör</a:t>
            </a:r>
            <a:r>
              <a:rPr lang="tr-TR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tr-TR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9A0-7173-459E-9D9B-9500DFFCB0FA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9057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Deneyin </a:t>
            </a:r>
            <a:r>
              <a:rPr lang="tr-TR" b="1" dirty="0" smtClean="0"/>
              <a:t>Amacı</a:t>
            </a: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465407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tr-TR" sz="5400" dirty="0"/>
              <a:t>555 entegre devresini veya kapı entegrelerini kullanarak </a:t>
            </a:r>
            <a:r>
              <a:rPr lang="tr-TR" sz="5400" dirty="0" err="1"/>
              <a:t>astabil</a:t>
            </a:r>
            <a:r>
              <a:rPr lang="tr-TR" sz="5400" dirty="0"/>
              <a:t>, </a:t>
            </a:r>
            <a:r>
              <a:rPr lang="tr-TR" sz="5400" dirty="0" err="1"/>
              <a:t>monostabil</a:t>
            </a:r>
            <a:r>
              <a:rPr lang="tr-TR" sz="5400" dirty="0"/>
              <a:t> işaretler üretmek ve bunları sayısal devrelerin </a:t>
            </a:r>
            <a:r>
              <a:rPr lang="tr-TR" sz="5400" dirty="0" err="1"/>
              <a:t>Clock</a:t>
            </a:r>
            <a:r>
              <a:rPr lang="tr-TR" sz="5400" dirty="0"/>
              <a:t> işareti </a:t>
            </a:r>
            <a:r>
              <a:rPr lang="tr-TR" sz="5400" dirty="0" err="1"/>
              <a:t>v.b</a:t>
            </a:r>
            <a:r>
              <a:rPr lang="tr-TR" sz="5400" dirty="0"/>
              <a:t>. maksatlar için kullanmak.</a:t>
            </a:r>
          </a:p>
          <a:p>
            <a:pPr marL="0" indent="0">
              <a:buNone/>
            </a:pP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9A0-7173-459E-9D9B-9500DFFCB0FA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25738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Kare Dalga Üreteci Deney Örneği (</a:t>
            </a:r>
            <a:r>
              <a:rPr lang="tr-TR" b="1" dirty="0" err="1" smtClean="0"/>
              <a:t>Proteus</a:t>
            </a:r>
            <a:r>
              <a:rPr lang="tr-TR" b="1" dirty="0" smtClean="0"/>
              <a:t> 8)</a:t>
            </a:r>
            <a:endParaRPr lang="tr-TR" b="1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9A0-7173-459E-9D9B-9500DFFCB0FA}" type="slidenum">
              <a:rPr lang="tr-TR" smtClean="0"/>
              <a:t>20</a:t>
            </a:fld>
            <a:endParaRPr lang="tr-TR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90" y="1690688"/>
            <a:ext cx="11103809" cy="453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52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KAYNAKLAR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>
                <a:hlinkClick r:id="rId2"/>
              </a:rPr>
              <a:t>http://bil.muh.firat.edu.tr/node/137</a:t>
            </a:r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9A0-7173-459E-9D9B-9500DFFCB0FA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556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Ön Bilgi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825625"/>
            <a:ext cx="10841182" cy="4351338"/>
          </a:xfrm>
        </p:spPr>
        <p:txBody>
          <a:bodyPr>
            <a:noAutofit/>
          </a:bodyPr>
          <a:lstStyle/>
          <a:p>
            <a:pPr algn="just"/>
            <a:r>
              <a:rPr lang="tr-TR" sz="4000" dirty="0" smtClean="0"/>
              <a:t>555 Zamanlayıcı, IC olarak gerçekleştirilmiş, yaygın olarak çok yönlü bir şekilde kullanılan bir devredir. İçinde 23 </a:t>
            </a:r>
            <a:r>
              <a:rPr lang="tr-TR" sz="4000" dirty="0" err="1" smtClean="0"/>
              <a:t>transistör</a:t>
            </a:r>
            <a:r>
              <a:rPr lang="tr-TR" sz="4000" dirty="0" smtClean="0"/>
              <a:t>, 2 diyot, ve 16 direnç vardır. Toplam 8 bacaklı olup tek </a:t>
            </a:r>
            <a:r>
              <a:rPr lang="tr-TR" sz="4000" dirty="0" err="1" smtClean="0"/>
              <a:t>chip</a:t>
            </a:r>
            <a:r>
              <a:rPr lang="tr-TR" sz="4000" dirty="0" smtClean="0"/>
              <a:t> üzerine monte edilmiştir. 556 entegresi ise iki tane 555 entegresinin birleştirilmiş halidir ve 14 bacaklıdır. 555 entegresinin devre şeması ve bacak bağlantıları Şekil 7.1’ de görülmektedir.</a:t>
            </a:r>
            <a:endParaRPr lang="tr-TR" sz="4000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9A0-7173-459E-9D9B-9500DFFCB0FA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221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/>
              <a:t>Şekil </a:t>
            </a:r>
            <a:r>
              <a:rPr lang="tr-TR" b="1" dirty="0" smtClean="0"/>
              <a:t>1</a:t>
            </a:r>
            <a:r>
              <a:rPr lang="tr-TR" b="1" dirty="0"/>
              <a:t>.</a:t>
            </a:r>
            <a:r>
              <a:rPr lang="tr-TR" dirty="0"/>
              <a:t> 555 IC blok </a:t>
            </a:r>
            <a:r>
              <a:rPr lang="tr-TR" dirty="0" err="1"/>
              <a:t>diagramı</a:t>
            </a:r>
            <a:r>
              <a:rPr lang="tr-TR" dirty="0"/>
              <a:t> ve bacak bağlantısı</a:t>
            </a:r>
            <a:r>
              <a:rPr lang="tr-TR" b="1" dirty="0"/>
              <a:t/>
            </a:r>
            <a:br>
              <a:rPr lang="tr-TR" b="1" dirty="0"/>
            </a:br>
            <a:endParaRPr lang="tr-TR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08363" y="206432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5" name="Nesne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4281541"/>
              </p:ext>
            </p:extLst>
          </p:nvPr>
        </p:nvGraphicFramePr>
        <p:xfrm>
          <a:off x="1233054" y="1399309"/>
          <a:ext cx="4488874" cy="4394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3" name="Bit Eşlem Resmi" r:id="rId3" imgW="3943901" imgH="3866667" progId="Paint.Picture">
                  <p:embed/>
                </p:oleObj>
              </mc:Choice>
              <mc:Fallback>
                <p:oleObj name="Bit Eşlem Resmi" r:id="rId3" imgW="3943901" imgH="3866667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3054" y="1399309"/>
                        <a:ext cx="4488874" cy="43940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331528" y="313868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tr-TR"/>
          </a:p>
        </p:txBody>
      </p:sp>
      <p:graphicFrame>
        <p:nvGraphicFramePr>
          <p:cNvPr id="9" name="Nesne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5649276"/>
              </p:ext>
            </p:extLst>
          </p:nvPr>
        </p:nvGraphicFramePr>
        <p:xfrm>
          <a:off x="6116782" y="1399309"/>
          <a:ext cx="5412685" cy="2048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4" name="Bit Eşlem Resmi" r:id="rId5" imgW="3343742" imgH="1267002" progId="Paint.Picture">
                  <p:embed/>
                </p:oleObj>
              </mc:Choice>
              <mc:Fallback>
                <p:oleObj name="Bit Eşlem Resmi" r:id="rId5" imgW="3343742" imgH="1267002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6782" y="1399309"/>
                        <a:ext cx="5412685" cy="20489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76" name="Picture 28" descr="https://cdnelektrikport.4flyy.com/Content/201501/timer_555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246" y="3942692"/>
            <a:ext cx="3129863" cy="2631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şağı Ok 10"/>
          <p:cNvSpPr/>
          <p:nvPr/>
        </p:nvSpPr>
        <p:spPr>
          <a:xfrm>
            <a:off x="8368777" y="3379848"/>
            <a:ext cx="304800" cy="5489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2" name="Slayt Numarası Yer Tutucusu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9A0-7173-459E-9D9B-9500DFFCB0FA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729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0002"/>
          </a:xfrm>
        </p:spPr>
        <p:txBody>
          <a:bodyPr>
            <a:normAutofit fontScale="90000"/>
          </a:bodyPr>
          <a:lstStyle/>
          <a:p>
            <a:r>
              <a:rPr lang="tr-TR" dirty="0" smtClean="0"/>
              <a:t>555 Devresinin </a:t>
            </a:r>
            <a:r>
              <a:rPr lang="tr-TR" dirty="0" err="1" smtClean="0"/>
              <a:t>Pin</a:t>
            </a:r>
            <a:r>
              <a:rPr lang="tr-TR" dirty="0" smtClean="0"/>
              <a:t> Özellikleri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994352"/>
            <a:ext cx="10515600" cy="566968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tr-TR" sz="6400" dirty="0"/>
              <a:t>1</a:t>
            </a:r>
            <a:r>
              <a:rPr lang="tr-TR" sz="6400" b="1" dirty="0" smtClean="0"/>
              <a:t>)</a:t>
            </a:r>
            <a:r>
              <a:rPr lang="tr-TR" sz="6400" b="1" dirty="0"/>
              <a:t>  GND (</a:t>
            </a:r>
            <a:r>
              <a:rPr lang="tr-TR" sz="6400" b="1" dirty="0" err="1"/>
              <a:t>Ground</a:t>
            </a:r>
            <a:r>
              <a:rPr lang="tr-TR" sz="6400" b="1" dirty="0"/>
              <a:t>);</a:t>
            </a:r>
            <a:r>
              <a:rPr lang="tr-TR" sz="6400" dirty="0" smtClean="0"/>
              <a:t/>
            </a:r>
            <a:br>
              <a:rPr lang="tr-TR" sz="6400" dirty="0" smtClean="0"/>
            </a:br>
            <a:r>
              <a:rPr lang="tr-TR" sz="6400" dirty="0"/>
              <a:t>Toprak Bacağıdır. Toprak referans </a:t>
            </a:r>
            <a:r>
              <a:rPr lang="tr-TR" sz="6400" dirty="0" err="1"/>
              <a:t>voltajıda</a:t>
            </a:r>
            <a:r>
              <a:rPr lang="tr-TR" sz="6400" dirty="0"/>
              <a:t> denmektedir. Voltaj değeri; 0’dır.</a:t>
            </a:r>
            <a:r>
              <a:rPr lang="tr-TR" sz="6400" dirty="0" smtClean="0"/>
              <a:t/>
            </a:r>
            <a:br>
              <a:rPr lang="tr-TR" sz="6400" dirty="0" smtClean="0"/>
            </a:br>
            <a:r>
              <a:rPr lang="tr-TR" sz="6400" dirty="0" smtClean="0"/>
              <a:t/>
            </a:r>
            <a:br>
              <a:rPr lang="tr-TR" sz="6400" dirty="0" smtClean="0"/>
            </a:br>
            <a:r>
              <a:rPr lang="tr-TR" sz="6400" b="1" dirty="0"/>
              <a:t>2)  TRIGGER;</a:t>
            </a:r>
            <a:r>
              <a:rPr lang="tr-TR" sz="6400" dirty="0" smtClean="0"/>
              <a:t/>
            </a:r>
            <a:br>
              <a:rPr lang="tr-TR" sz="6400" dirty="0" smtClean="0"/>
            </a:br>
            <a:r>
              <a:rPr lang="tr-TR" sz="6400" dirty="0"/>
              <a:t>Türkçe olarak Tetikleme bacağı denir. Bu giriş değerinde voltaj değeri kontrol voltajın yarısına düştüğünde bir zaman aralığı başlar ve Çıkış </a:t>
            </a:r>
            <a:r>
              <a:rPr lang="tr-TR" sz="6400" dirty="0" err="1"/>
              <a:t>pini</a:t>
            </a:r>
            <a:r>
              <a:rPr lang="tr-TR" sz="6400" dirty="0"/>
              <a:t> HIGH olur</a:t>
            </a:r>
            <a:r>
              <a:rPr lang="tr-TR" sz="6400" dirty="0" smtClean="0"/>
              <a:t/>
            </a:r>
            <a:br>
              <a:rPr lang="tr-TR" sz="6400" dirty="0" smtClean="0"/>
            </a:br>
            <a:r>
              <a:rPr lang="tr-TR" sz="6400" dirty="0" smtClean="0"/>
              <a:t/>
            </a:r>
            <a:br>
              <a:rPr lang="tr-TR" sz="6400" dirty="0" smtClean="0"/>
            </a:br>
            <a:r>
              <a:rPr lang="tr-TR" sz="6400" b="1" dirty="0"/>
              <a:t>3)  OUTPUT</a:t>
            </a:r>
            <a:r>
              <a:rPr lang="tr-TR" sz="6400" dirty="0" smtClean="0"/>
              <a:t/>
            </a:r>
            <a:br>
              <a:rPr lang="tr-TR" sz="6400" dirty="0" smtClean="0"/>
            </a:br>
            <a:r>
              <a:rPr lang="tr-TR" sz="6400" dirty="0"/>
              <a:t>Türkçe olarak Çıkış bacağı denir. Yüksek çıkış seviyesinde besleme geriliminin yaklaşık 1.7V altında gerilim sağlar.</a:t>
            </a:r>
            <a:r>
              <a:rPr lang="tr-TR" sz="6400" dirty="0" smtClean="0"/>
              <a:t/>
            </a:r>
            <a:br>
              <a:rPr lang="tr-TR" sz="6400" dirty="0" smtClean="0"/>
            </a:br>
            <a:r>
              <a:rPr lang="tr-TR" sz="6400" dirty="0" smtClean="0"/>
              <a:t/>
            </a:r>
            <a:br>
              <a:rPr lang="tr-TR" sz="6400" dirty="0" smtClean="0"/>
            </a:br>
            <a:r>
              <a:rPr lang="tr-TR" sz="6400" b="1" dirty="0"/>
              <a:t>4)  RESET</a:t>
            </a:r>
            <a:r>
              <a:rPr lang="tr-TR" sz="6400" dirty="0" smtClean="0"/>
              <a:t/>
            </a:r>
            <a:br>
              <a:rPr lang="tr-TR" sz="6400" dirty="0" smtClean="0"/>
            </a:br>
            <a:r>
              <a:rPr lang="tr-TR" sz="6400" dirty="0"/>
              <a:t>Bu bacak LOW (Lojik 0) olunca devre </a:t>
            </a:r>
            <a:r>
              <a:rPr lang="tr-TR" sz="6400" dirty="0" err="1"/>
              <a:t>reset</a:t>
            </a:r>
            <a:r>
              <a:rPr lang="tr-TR" sz="6400" dirty="0"/>
              <a:t> yapmaktadır. Ayrıca bu bacağın herhangi bir bacakla bağlantısı da yoktur.</a:t>
            </a:r>
            <a:r>
              <a:rPr lang="tr-TR" sz="6400" dirty="0" smtClean="0"/>
              <a:t/>
            </a:r>
            <a:br>
              <a:rPr lang="tr-TR" sz="6400" dirty="0" smtClean="0"/>
            </a:br>
            <a:r>
              <a:rPr lang="tr-TR" sz="6400" dirty="0" smtClean="0"/>
              <a:t/>
            </a:r>
            <a:br>
              <a:rPr lang="tr-TR" sz="6400" dirty="0" smtClean="0"/>
            </a:br>
            <a:r>
              <a:rPr lang="tr-TR" sz="6400" b="1" dirty="0"/>
              <a:t>5)  CONTROL VOLTAGE</a:t>
            </a:r>
            <a:r>
              <a:rPr lang="tr-TR" sz="6400" dirty="0" smtClean="0"/>
              <a:t/>
            </a:r>
            <a:br>
              <a:rPr lang="tr-TR" sz="6400" dirty="0" smtClean="0"/>
            </a:br>
            <a:r>
              <a:rPr lang="tr-TR" sz="6400" dirty="0"/>
              <a:t>Bu bacak iç devrede 2*</a:t>
            </a:r>
            <a:r>
              <a:rPr lang="tr-TR" sz="6400" dirty="0" err="1"/>
              <a:t>Vcc</a:t>
            </a:r>
            <a:r>
              <a:rPr lang="tr-TR" sz="6400" dirty="0"/>
              <a:t>/3 değerine bağlıdır. İstenirse bu ayağın gerilimi değiştirilerek zamanlama periyodu da değiştirilebilir. Normal çalışma anında küçük kapasiteye sahip bir kondansatör ile toprağa bağlanarak oluşabilecek gürültü engellenebilir.</a:t>
            </a:r>
            <a:r>
              <a:rPr lang="tr-TR" sz="6400" dirty="0" smtClean="0"/>
              <a:t/>
            </a:r>
            <a:br>
              <a:rPr lang="tr-TR" sz="6400" dirty="0" smtClean="0"/>
            </a:br>
            <a:r>
              <a:rPr lang="tr-TR" sz="6400" dirty="0" smtClean="0"/>
              <a:t/>
            </a:r>
            <a:br>
              <a:rPr lang="tr-TR" sz="6400" dirty="0" smtClean="0"/>
            </a:br>
            <a:r>
              <a:rPr lang="tr-TR" sz="6400" b="1" dirty="0"/>
              <a:t>6)  THRESHOLD</a:t>
            </a:r>
            <a:r>
              <a:rPr lang="tr-TR" sz="6400" dirty="0" smtClean="0"/>
              <a:t/>
            </a:r>
            <a:br>
              <a:rPr lang="tr-TR" sz="6400" dirty="0" smtClean="0"/>
            </a:br>
            <a:r>
              <a:rPr lang="tr-TR" sz="6400" dirty="0"/>
              <a:t>Türkçe olarak Eşik bacağı denmektedir. Bu bacaktaki gerilim eğer 2*</a:t>
            </a:r>
            <a:r>
              <a:rPr lang="tr-TR" sz="6400" dirty="0" err="1"/>
              <a:t>Vcc</a:t>
            </a:r>
            <a:r>
              <a:rPr lang="tr-TR" sz="6400" dirty="0"/>
              <a:t>/3 değerini aşarsa çıkışımız LOW (Lojik 0) değerine gider ve </a:t>
            </a:r>
            <a:r>
              <a:rPr lang="tr-TR" sz="6400" dirty="0" err="1"/>
              <a:t>flip</a:t>
            </a:r>
            <a:r>
              <a:rPr lang="tr-TR" sz="6400" dirty="0"/>
              <a:t> </a:t>
            </a:r>
            <a:r>
              <a:rPr lang="tr-TR" sz="6400" dirty="0" err="1"/>
              <a:t>flop</a:t>
            </a:r>
            <a:r>
              <a:rPr lang="tr-TR" sz="6400" dirty="0"/>
              <a:t> </a:t>
            </a:r>
            <a:r>
              <a:rPr lang="tr-TR" sz="6400" dirty="0" err="1"/>
              <a:t>reset</a:t>
            </a:r>
            <a:r>
              <a:rPr lang="tr-TR" sz="6400" dirty="0"/>
              <a:t> atar.</a:t>
            </a:r>
            <a:r>
              <a:rPr lang="tr-TR" sz="6400" dirty="0" smtClean="0"/>
              <a:t/>
            </a:r>
            <a:br>
              <a:rPr lang="tr-TR" sz="6400" dirty="0" smtClean="0"/>
            </a:br>
            <a:r>
              <a:rPr lang="tr-TR" sz="6400" dirty="0" smtClean="0"/>
              <a:t/>
            </a:r>
            <a:br>
              <a:rPr lang="tr-TR" sz="6400" dirty="0" smtClean="0"/>
            </a:br>
            <a:r>
              <a:rPr lang="tr-TR" sz="6400" b="1" dirty="0"/>
              <a:t>7)  DISCHARGE</a:t>
            </a:r>
            <a:r>
              <a:rPr lang="tr-TR" sz="6400" dirty="0" smtClean="0"/>
              <a:t/>
            </a:r>
            <a:br>
              <a:rPr lang="tr-TR" sz="6400" dirty="0" smtClean="0"/>
            </a:br>
            <a:r>
              <a:rPr lang="tr-TR" sz="6400" dirty="0"/>
              <a:t>Türkçe olarak Deşarj bacağı denmektedir. Bu bacak iç devredeki bir </a:t>
            </a:r>
            <a:r>
              <a:rPr lang="tr-TR" sz="6400" dirty="0" err="1"/>
              <a:t>npn</a:t>
            </a:r>
            <a:r>
              <a:rPr lang="tr-TR" sz="6400" dirty="0"/>
              <a:t> </a:t>
            </a:r>
            <a:r>
              <a:rPr lang="tr-TR" sz="6400" dirty="0" err="1"/>
              <a:t>transistörünün</a:t>
            </a:r>
            <a:r>
              <a:rPr lang="tr-TR" sz="6400" dirty="0"/>
              <a:t> </a:t>
            </a:r>
            <a:r>
              <a:rPr lang="tr-TR" sz="6400" dirty="0" err="1"/>
              <a:t>kollektör</a:t>
            </a:r>
            <a:r>
              <a:rPr lang="tr-TR" sz="6400" dirty="0"/>
              <a:t> bacağına bağlanmıştır. Yüksek ve düşük seviyelerde dirençlerin değişimine göre kondansatörün şarjını ve deşarjını sağlar.</a:t>
            </a:r>
            <a:r>
              <a:rPr lang="tr-TR" sz="6400" dirty="0" smtClean="0"/>
              <a:t/>
            </a:r>
            <a:br>
              <a:rPr lang="tr-TR" sz="6400" dirty="0" smtClean="0"/>
            </a:br>
            <a:r>
              <a:rPr lang="tr-TR" sz="6400" dirty="0" smtClean="0"/>
              <a:t/>
            </a:r>
            <a:br>
              <a:rPr lang="tr-TR" sz="6400" dirty="0" smtClean="0"/>
            </a:br>
            <a:r>
              <a:rPr lang="tr-TR" sz="6400" b="1" dirty="0"/>
              <a:t>8)  </a:t>
            </a:r>
            <a:r>
              <a:rPr lang="tr-TR" sz="6400" b="1" dirty="0" err="1"/>
              <a:t>Vcc</a:t>
            </a:r>
            <a:r>
              <a:rPr lang="tr-TR" sz="6400" dirty="0" smtClean="0"/>
              <a:t/>
            </a:r>
            <a:br>
              <a:rPr lang="tr-TR" sz="6400" dirty="0" smtClean="0"/>
            </a:br>
            <a:r>
              <a:rPr lang="tr-TR" sz="6400" dirty="0"/>
              <a:t>Türkçe olarak Besleme bacağı denmektedir. Bu bacaktan besleme gerilimi uygulanır. Besleme gerilim değeri ise 4.5 ile 16V arasında değişebilir.</a:t>
            </a: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9A0-7173-459E-9D9B-9500DFFCB0FA}" type="slidenum">
              <a:rPr lang="tr-TR" smtClean="0"/>
              <a:t>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2264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415636"/>
            <a:ext cx="10515600" cy="5761327"/>
          </a:xfrm>
        </p:spPr>
        <p:txBody>
          <a:bodyPr>
            <a:normAutofit/>
          </a:bodyPr>
          <a:lstStyle/>
          <a:p>
            <a:pPr algn="just"/>
            <a:r>
              <a:rPr lang="tr-TR" dirty="0"/>
              <a:t>555 entegresi, iki temel işletim </a:t>
            </a:r>
            <a:r>
              <a:rPr lang="tr-TR" dirty="0" err="1"/>
              <a:t>moduna</a:t>
            </a:r>
            <a:r>
              <a:rPr lang="tr-TR" dirty="0"/>
              <a:t> sahiptir; </a:t>
            </a:r>
            <a:r>
              <a:rPr lang="tr-TR" dirty="0" err="1"/>
              <a:t>Astable</a:t>
            </a:r>
            <a:r>
              <a:rPr lang="tr-TR" dirty="0"/>
              <a:t> ( kararsız </a:t>
            </a:r>
            <a:r>
              <a:rPr lang="tr-TR" dirty="0" err="1"/>
              <a:t>multivibrator</a:t>
            </a:r>
            <a:r>
              <a:rPr lang="tr-TR" dirty="0"/>
              <a:t>- kare dalga üreteci) ve </a:t>
            </a:r>
            <a:r>
              <a:rPr lang="tr-TR" dirty="0" err="1"/>
              <a:t>monostable</a:t>
            </a:r>
            <a:r>
              <a:rPr lang="tr-TR" dirty="0"/>
              <a:t> (Tek kararlı) </a:t>
            </a:r>
            <a:r>
              <a:rPr lang="tr-TR" dirty="0" err="1"/>
              <a:t>modlar</a:t>
            </a:r>
            <a:r>
              <a:rPr lang="tr-TR" dirty="0"/>
              <a:t>. </a:t>
            </a:r>
          </a:p>
          <a:p>
            <a:pPr algn="just"/>
            <a:r>
              <a:rPr lang="tr-TR" dirty="0" err="1"/>
              <a:t>Monostable</a:t>
            </a:r>
            <a:r>
              <a:rPr lang="tr-TR" dirty="0"/>
              <a:t> </a:t>
            </a:r>
            <a:r>
              <a:rPr lang="tr-TR" dirty="0" err="1"/>
              <a:t>mod’da</a:t>
            </a:r>
            <a:r>
              <a:rPr lang="tr-TR" dirty="0"/>
              <a:t>,  cihaz, </a:t>
            </a:r>
            <a:r>
              <a:rPr lang="tr-TR" dirty="0" err="1"/>
              <a:t>one-shot</a:t>
            </a:r>
            <a:r>
              <a:rPr lang="tr-TR" dirty="0"/>
              <a:t> (tek-vuruşlu, mono </a:t>
            </a:r>
            <a:r>
              <a:rPr lang="tr-TR" dirty="0" err="1"/>
              <a:t>flop</a:t>
            </a:r>
            <a:r>
              <a:rPr lang="tr-TR" dirty="0"/>
              <a:t>- Tek kararlı devre) olarak çalışır.  Basit olarak tek-adımlı işlem olarak işletilebilir. Yani dışarıdan bir uyarma gelmediği müddetçe çıkış işareti kararlı konum seviyesinde bekler. Tipik uygulamaları; zamanlayıcılar, darbe detektörleri ve dokunmatik anahtarlardır.</a:t>
            </a:r>
          </a:p>
          <a:p>
            <a:pPr algn="just"/>
            <a:r>
              <a:rPr lang="tr-TR" dirty="0"/>
              <a:t>555, </a:t>
            </a:r>
            <a:r>
              <a:rPr lang="tr-TR" dirty="0" err="1"/>
              <a:t>astable</a:t>
            </a:r>
            <a:r>
              <a:rPr lang="tr-TR" dirty="0"/>
              <a:t> veya serbest-</a:t>
            </a:r>
            <a:r>
              <a:rPr lang="tr-TR" dirty="0" err="1"/>
              <a:t>modda</a:t>
            </a:r>
            <a:r>
              <a:rPr lang="tr-TR" dirty="0"/>
              <a:t>’ da çalıştırılabilir. Bu </a:t>
            </a:r>
            <a:r>
              <a:rPr lang="tr-TR" dirty="0" err="1"/>
              <a:t>modda</a:t>
            </a:r>
            <a:r>
              <a:rPr lang="tr-TR" dirty="0"/>
              <a:t>, cihaz bir </a:t>
            </a:r>
            <a:r>
              <a:rPr lang="tr-TR" dirty="0" err="1"/>
              <a:t>osilatör</a:t>
            </a:r>
            <a:r>
              <a:rPr lang="tr-TR" dirty="0"/>
              <a:t> olarak çalışır (Kare dalga </a:t>
            </a:r>
            <a:r>
              <a:rPr lang="tr-TR" dirty="0" err="1"/>
              <a:t>osilatörü</a:t>
            </a:r>
            <a:r>
              <a:rPr lang="tr-TR" dirty="0"/>
              <a:t>). Yani çıkış işareti kararlı bir seviyede durmaz </a:t>
            </a:r>
            <a:r>
              <a:rPr lang="tr-TR" dirty="0" err="1"/>
              <a:t>devemlı</a:t>
            </a:r>
            <a:r>
              <a:rPr lang="tr-TR" dirty="0"/>
              <a:t> olarak kendiliğinden 0 ve 1 seviyelerine değişir.  Bilinen uygulamalar; LED, lamba flaşörleri, darbe üreteci, mantık kilitleyiciler, ve </a:t>
            </a:r>
            <a:r>
              <a:rPr lang="tr-TR" dirty="0" err="1"/>
              <a:t>tone</a:t>
            </a:r>
            <a:r>
              <a:rPr lang="tr-TR" dirty="0"/>
              <a:t> üretecidir. Burada tartışılan uygulamalar, daha çok mantık devrelerle ilgili olarak kullanılan uygulamaların sadece bir kaçıdır.  </a:t>
            </a:r>
          </a:p>
          <a:p>
            <a:pPr algn="just"/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9A0-7173-459E-9D9B-9500DFFCB0FA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2657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 err="1"/>
              <a:t>Astabil</a:t>
            </a:r>
            <a:r>
              <a:rPr lang="tr-TR" b="1" dirty="0"/>
              <a:t> </a:t>
            </a:r>
            <a:r>
              <a:rPr lang="tr-TR" b="1" dirty="0" err="1"/>
              <a:t>Multivibratör</a:t>
            </a:r>
            <a:r>
              <a:rPr lang="tr-TR" b="1" dirty="0"/>
              <a:t> (Kare dalga üreteci) devresinin 555 Entegresi ile gerçekleştirilmesi:</a:t>
            </a:r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tr-TR" sz="4800" dirty="0"/>
              <a:t>555 entegresi ile kare dalga üretmek için birçok devre vardır. Bunlardan en çok bilinen ve kullanılanı  Şekil 7.2’de görülmektedir. Bu devrede kare dalga çıkış işaretinin lojik1 ve lojik 0 süreleri ve periyodu kullanılan </a:t>
            </a:r>
            <a:r>
              <a:rPr lang="tr-TR" sz="4800" dirty="0" err="1"/>
              <a:t>komponentlere</a:t>
            </a:r>
            <a:r>
              <a:rPr lang="tr-TR" sz="4800" dirty="0"/>
              <a:t> bağlı olarak değişmektedir.</a:t>
            </a:r>
          </a:p>
          <a:p>
            <a:endParaRPr lang="tr-TR" sz="4800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9A0-7173-459E-9D9B-9500DFFCB0FA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22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Şekil 2</a:t>
            </a:r>
            <a:r>
              <a:rPr lang="tr-TR" dirty="0"/>
              <a:t>.  555’li kare dalga üreteci devresi</a:t>
            </a:r>
            <a:br>
              <a:rPr lang="tr-TR" dirty="0"/>
            </a:br>
            <a:endParaRPr lang="tr-T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442" y="1985963"/>
            <a:ext cx="8597116" cy="4290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9A0-7173-459E-9D9B-9500DFFCB0FA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964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smtClean="0"/>
              <a:t>Devrenin Çıkış Frekansı ve Periyodu</a:t>
            </a:r>
            <a:endParaRPr lang="tr-TR" b="1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10691"/>
            <a:ext cx="1657350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487016"/>
            <a:ext cx="236220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506191"/>
            <a:ext cx="3019425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687291"/>
            <a:ext cx="2847975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838200" y="195349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Bu devrenin çıkış işaretinin</a:t>
            </a:r>
            <a:r>
              <a:rPr kumimoji="0" lang="tr-TR" altLang="tr-T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</a:t>
            </a:r>
            <a:endParaRPr kumimoji="0" lang="tr-TR" altLang="tr-TR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Frekansı </a:t>
            </a:r>
            <a:r>
              <a:rPr kumimoji="0" lang="tr-TR" altLang="tr-T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;</a:t>
            </a:r>
            <a:endParaRPr kumimoji="0" lang="tr-TR" altLang="tr-TR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38200" y="302981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Periyodu</a:t>
            </a:r>
            <a:r>
              <a:rPr kumimoji="0" lang="tr-TR" altLang="tr-T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;</a:t>
            </a:r>
            <a:endParaRPr kumimoji="0" lang="tr-TR" altLang="tr-TR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838200" y="404899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Lojik 1 ve Lojik 0 süreleri;</a:t>
            </a:r>
            <a:endParaRPr kumimoji="0" lang="tr-TR" altLang="tr-TR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838200" y="523009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Geçerlilik oranı (Duty Cycle);</a:t>
            </a:r>
            <a:endParaRPr kumimoji="0" lang="tr-TR" altLang="tr-T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Dikdörtgen 7"/>
          <p:cNvSpPr/>
          <p:nvPr/>
        </p:nvSpPr>
        <p:spPr>
          <a:xfrm>
            <a:off x="4362450" y="1911343"/>
            <a:ext cx="6991350" cy="661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Formulleriyle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hesaplanır. Formüllerden de anlaşılacağı gibi; MΩ mertebesinde direnç ve </a:t>
            </a:r>
            <a:r>
              <a:rPr lang="tr-TR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μF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mertebesinde kondansatör seçimi </a:t>
            </a:r>
            <a:r>
              <a:rPr lang="tr-TR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hz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mertebesinde frekans oluşturur. Yine </a:t>
            </a:r>
            <a:r>
              <a:rPr lang="tr-TR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kΩ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mertebesinde direnç ve </a:t>
            </a:r>
            <a:r>
              <a:rPr lang="tr-TR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μF</a:t>
            </a:r>
            <a:r>
              <a:rPr lang="tr-TR" sz="2400" dirty="0">
                <a:solidFill>
                  <a:srgbClr val="423F4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mertebesinde kondansatör seçimi </a:t>
            </a:r>
            <a:r>
              <a:rPr lang="tr-TR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khz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mertebesinde frekans oluşturur. </a:t>
            </a:r>
            <a:endParaRPr lang="tr-TR" sz="4000" dirty="0" smtClean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sz="2400" i="1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tr-TR" sz="2400" i="1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Not:Ayrıca</a:t>
            </a:r>
            <a:r>
              <a:rPr lang="tr-TR" sz="24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R1 ve R2 arasındaki ilişkinin lojik1 ve lojik0 sürelerinde etken olduğunu, R2 ≥ 20*R1 durumunda sürelerin yaklaşık eşit olacağını, devrenin güvenli çalışması açısından R1 direncinin en az 100Ω seçilmesinin tavsiye edildiğini göz ardı etmeyiniz</a:t>
            </a:r>
            <a:r>
              <a:rPr lang="tr-TR" sz="2400" i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tr-TR" sz="32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sz="3200" i="1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sz="32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sz="3200" i="1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tr-TR" sz="32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049A0-7173-459E-9D9B-9500DFFCB0FA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9894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130</TotalTime>
  <Words>822</Words>
  <Application>Microsoft Office PowerPoint</Application>
  <PresentationFormat>Geniş ekran</PresentationFormat>
  <Paragraphs>89</Paragraphs>
  <Slides>21</Slides>
  <Notes>0</Notes>
  <HiddenSlides>0</HiddenSlides>
  <MMClips>0</MMClips>
  <ScaleCrop>false</ScaleCrop>
  <HeadingPairs>
    <vt:vector size="8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Eklenmiş OLE Hizmet Programları</vt:lpstr>
      </vt:variant>
      <vt:variant>
        <vt:i4>1</vt:i4>
      </vt:variant>
      <vt:variant>
        <vt:lpstr>Slayt Başlıkları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Verdana</vt:lpstr>
      <vt:lpstr>Office Teması</vt:lpstr>
      <vt:lpstr>Bit Eşlem Resmi</vt:lpstr>
      <vt:lpstr>            F.Ü Mühendislik Fakültesi Bilgisayar Mühendisliği  Sayısal Elektronik Laboratuvarı Dersi  </vt:lpstr>
      <vt:lpstr>Deneyin Amacı </vt:lpstr>
      <vt:lpstr>Ön Bilgi</vt:lpstr>
      <vt:lpstr>Şekil 1. 555 IC blok diagramı ve bacak bağlantısı </vt:lpstr>
      <vt:lpstr>555 Devresinin Pin Özellikleri</vt:lpstr>
      <vt:lpstr>PowerPoint Sunusu</vt:lpstr>
      <vt:lpstr>Astabil Multivibratör (Kare dalga üreteci) devresinin 555 Entegresi ile gerçekleştirilmesi: </vt:lpstr>
      <vt:lpstr>Şekil 2.  555’li kare dalga üreteci devresi </vt:lpstr>
      <vt:lpstr>Devrenin Çıkış Frekansı ve Periyodu</vt:lpstr>
      <vt:lpstr>Şekil 2.b – 555’li kare dalga üretecinin çıkış işareti  (EWB veya Proteus ortamında)</vt:lpstr>
      <vt:lpstr> Şekil 3. En az komponent kullanılan kare dalga üreteç devresi  </vt:lpstr>
      <vt:lpstr> Monostabil (Tek kararlı) devrenin 555 entegresi ile gerçekleştirilmesi </vt:lpstr>
      <vt:lpstr>PowerPoint Sunusu</vt:lpstr>
      <vt:lpstr>Şekil 4.b.  555’li monostabil devrenin tetikleme ve çıkış işareti (EWB veya Proteus ortamında) </vt:lpstr>
      <vt:lpstr>Lojik kapılarla oluşturulan Multivibratörler </vt:lpstr>
      <vt:lpstr>Şekil 5. Astable multivibratör devre şeması. </vt:lpstr>
      <vt:lpstr>Şekil 5.b NAND’li Astabil devresinin çıkış gerilimi (EWB veya Proteus ortamında) </vt:lpstr>
      <vt:lpstr>Monostable (Tek Kararlı) Multivibratör</vt:lpstr>
      <vt:lpstr>PowerPoint Sunusu</vt:lpstr>
      <vt:lpstr>Kare Dalga Üreteci Deney Örneği (Proteus 8)</vt:lpstr>
      <vt:lpstr>KAYNAKLAR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F.Ü Mühendislik Fakültesi Bilgisayar Mühendisliği    </dc:title>
  <dc:creator>lenovo</dc:creator>
  <cp:lastModifiedBy>lenovo</cp:lastModifiedBy>
  <cp:revision>28</cp:revision>
  <dcterms:created xsi:type="dcterms:W3CDTF">2020-03-30T16:45:54Z</dcterms:created>
  <dcterms:modified xsi:type="dcterms:W3CDTF">2021-03-15T19:23:58Z</dcterms:modified>
</cp:coreProperties>
</file>