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1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03" r:id="rId23"/>
    <p:sldId id="281" r:id="rId24"/>
    <p:sldId id="282" r:id="rId25"/>
    <p:sldId id="283" r:id="rId26"/>
    <p:sldId id="284" r:id="rId27"/>
    <p:sldId id="298" r:id="rId28"/>
    <p:sldId id="299" r:id="rId29"/>
    <p:sldId id="300" r:id="rId30"/>
    <p:sldId id="278" r:id="rId31"/>
    <p:sldId id="30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5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27BC927B-BF24-43E6-B845-227FBA6087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AFC24AF-49A3-4D66-AFEB-64C767F49F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AC59-795C-4729-A7C9-CA73059C0E1F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02C7B1-7EA1-4CD7-814C-19756CEDE3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Team S1G1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B0194CC-0FB7-4D55-B073-09D3A7263E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A4FE4-5F71-4A7B-A20B-A28D52F184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6376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E69D2-F4C1-46D8-89D8-71A6569CE0D3}" type="datetimeFigureOut">
              <a:rPr lang="tr-TR" smtClean="0"/>
              <a:t>19.05.2020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Team S1G1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AA15-4FEB-4BAD-85E3-6CF07EC27E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50560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decided to use </a:t>
            </a:r>
            <a:r>
              <a:rPr lang="en-US" b="1" dirty="0"/>
              <a:t>Waterfall Model </a:t>
            </a:r>
            <a:r>
              <a:rPr lang="en-US" dirty="0"/>
              <a:t>Development Model for our project, because of this we all focused on each software process more carefully.</a:t>
            </a:r>
          </a:p>
          <a:p>
            <a:r>
              <a:rPr lang="en-US" dirty="0"/>
              <a:t>As for software architecture part we have decided it was best to model our project from a </a:t>
            </a:r>
            <a:r>
              <a:rPr lang="en-US" b="1" dirty="0"/>
              <a:t>Data-Centric </a:t>
            </a:r>
            <a:r>
              <a:rPr lang="en-US" b="0" dirty="0"/>
              <a:t>method. Data(which was the trouble in our project) was the most important part of our project, so positioning the database in the middle worked for our favor.</a:t>
            </a:r>
          </a:p>
          <a:p>
            <a:r>
              <a:rPr lang="en-US" b="0" dirty="0"/>
              <a:t>And last, because there were no such application between Client, MCC, and Crew Members screens and a server, we have decided that using </a:t>
            </a:r>
            <a:r>
              <a:rPr lang="en-US" b="1" dirty="0"/>
              <a:t>Client-Server</a:t>
            </a:r>
            <a:r>
              <a:rPr lang="en-US" b="0" dirty="0"/>
              <a:t> method as for hardware architecture would also work in our favor.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9262D-F0B1-4D10-AA97-D45EEEF4C1D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3DB401-DD02-465B-AD68-DB3945683A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</p:spTree>
    <p:extLst>
      <p:ext uri="{BB962C8B-B14F-4D97-AF65-F5344CB8AC3E}">
        <p14:creationId xmlns:p14="http://schemas.microsoft.com/office/powerpoint/2010/main" val="161284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</a:t>
            </a:r>
            <a:r>
              <a:rPr lang="en-US" b="1" dirty="0"/>
              <a:t>Visual Studio 2019 IDE </a:t>
            </a:r>
            <a:r>
              <a:rPr lang="en-US" dirty="0"/>
              <a:t>for Client’s, MCC’s, Crew Member’s and finally filling the Trouble Ticket Form’s screens</a:t>
            </a:r>
            <a:r>
              <a:rPr lang="en-US" b="0" dirty="0"/>
              <a:t>,</a:t>
            </a:r>
            <a:r>
              <a:rPr lang="en-US" b="1" dirty="0"/>
              <a:t> MS Paint </a:t>
            </a:r>
            <a:r>
              <a:rPr lang="en-US" dirty="0"/>
              <a:t>for UML – Use Cases, </a:t>
            </a:r>
            <a:r>
              <a:rPr lang="en-US" b="1" dirty="0" err="1"/>
              <a:t>Dia</a:t>
            </a:r>
            <a:r>
              <a:rPr lang="en-US" b="1" dirty="0"/>
              <a:t> 0.97.2 </a:t>
            </a:r>
            <a:r>
              <a:rPr lang="en-US" dirty="0"/>
              <a:t>for E-R Diagram, and </a:t>
            </a:r>
            <a:r>
              <a:rPr lang="en-US" b="1" dirty="0"/>
              <a:t>MS Word 360 </a:t>
            </a:r>
            <a:r>
              <a:rPr lang="en-US" dirty="0"/>
              <a:t>for drawing software and hardware architecture, respectively.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9262D-F0B1-4D10-AA97-D45EEEF4C1D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8356E8-AF2C-4E70-B607-A963EB7EA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</p:spTree>
    <p:extLst>
      <p:ext uri="{BB962C8B-B14F-4D97-AF65-F5344CB8AC3E}">
        <p14:creationId xmlns:p14="http://schemas.microsoft.com/office/powerpoint/2010/main" val="343556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used </a:t>
            </a:r>
            <a:r>
              <a:rPr lang="en-US" b="1" dirty="0"/>
              <a:t>Visual Studio 2019</a:t>
            </a:r>
            <a:r>
              <a:rPr lang="en-US" dirty="0"/>
              <a:t> for Client’s, MCC’s, Crew Member’s and finally filling the Trouble Ticket Form’s screens, </a:t>
            </a:r>
            <a:r>
              <a:rPr lang="en-US" b="1" dirty="0"/>
              <a:t>MS Paint </a:t>
            </a:r>
            <a:r>
              <a:rPr lang="en-US" dirty="0"/>
              <a:t>for UML – Use Cases, </a:t>
            </a:r>
            <a:r>
              <a:rPr lang="en-US" b="1" dirty="0" err="1"/>
              <a:t>Dia</a:t>
            </a:r>
            <a:r>
              <a:rPr lang="en-US" b="1" dirty="0"/>
              <a:t> 0.97.2 </a:t>
            </a:r>
            <a:r>
              <a:rPr lang="en-US" dirty="0"/>
              <a:t>for E-R Diagram, and </a:t>
            </a:r>
            <a:r>
              <a:rPr lang="en-US" b="1" dirty="0"/>
              <a:t>MS Word 360 </a:t>
            </a:r>
            <a:r>
              <a:rPr lang="en-US" dirty="0"/>
              <a:t>for drawing software and hardware architecture, respectively.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9262D-F0B1-4D10-AA97-D45EEEF4C1D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1E0CA2-8BD0-4A18-B132-72FC63D285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</p:spTree>
    <p:extLst>
      <p:ext uri="{BB962C8B-B14F-4D97-AF65-F5344CB8AC3E}">
        <p14:creationId xmlns:p14="http://schemas.microsoft.com/office/powerpoint/2010/main" val="4252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5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69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94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48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4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684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2178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2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0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5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tr-TR"/>
              <a:t>Team S1G1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tr-TR"/>
              <a:t>CENG 396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B93D4-9101-45C5-88D8-FB086C7F37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C8DF8F-B93D-46A7-8BF6-5A6D8566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459061"/>
            <a:ext cx="9966960" cy="2718582"/>
          </a:xfrm>
        </p:spPr>
        <p:txBody>
          <a:bodyPr>
            <a:normAutofit/>
          </a:bodyPr>
          <a:lstStyle/>
          <a:p>
            <a:r>
              <a:rPr lang="tr-TR" sz="4800" dirty="0"/>
              <a:t>CENG 396</a:t>
            </a:r>
            <a:br>
              <a:rPr lang="tr-TR" sz="4800" dirty="0"/>
            </a:br>
            <a:r>
              <a:rPr lang="tr-TR" sz="4800" dirty="0"/>
              <a:t>Software </a:t>
            </a:r>
            <a:r>
              <a:rPr lang="tr-TR" sz="4800" dirty="0" err="1"/>
              <a:t>EngIneerIng</a:t>
            </a:r>
            <a:br>
              <a:rPr lang="tr-TR" sz="4800" dirty="0"/>
            </a:br>
            <a:r>
              <a:rPr lang="tr-TR" sz="4400" dirty="0"/>
              <a:t>Project </a:t>
            </a:r>
            <a:r>
              <a:rPr lang="tr-TR" sz="4400" dirty="0" err="1"/>
              <a:t>PresentatIon</a:t>
            </a:r>
            <a:endParaRPr lang="tr-TR" sz="4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8FA671-56B1-47C2-8008-38DBF4CBC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395"/>
            <a:ext cx="9144000" cy="2545544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Spring 2019 - 2020</a:t>
            </a:r>
          </a:p>
          <a:p>
            <a:r>
              <a:rPr lang="tr-TR" dirty="0"/>
              <a:t>Team S1G1</a:t>
            </a:r>
          </a:p>
          <a:p>
            <a:r>
              <a:rPr lang="tr-TR" dirty="0"/>
              <a:t>İrem ÖZTÜRK </a:t>
            </a:r>
          </a:p>
          <a:p>
            <a:r>
              <a:rPr lang="tr-TR" dirty="0"/>
              <a:t>Mert BAYRAMUSTA</a:t>
            </a:r>
          </a:p>
          <a:p>
            <a:r>
              <a:rPr lang="tr-TR" dirty="0"/>
              <a:t>Rana ÇAKMAK</a:t>
            </a:r>
          </a:p>
          <a:p>
            <a:r>
              <a:rPr lang="tr-TR" dirty="0"/>
              <a:t>Zeynep ÖZDOĞAN</a:t>
            </a: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B33FE96A-A4E5-4022-B2F2-119849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6B47E9A9-0D24-4E3B-AC5B-ACE07EC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7113" y="6303224"/>
            <a:ext cx="4717774" cy="365125"/>
          </a:xfrm>
        </p:spPr>
        <p:txBody>
          <a:bodyPr/>
          <a:lstStyle/>
          <a:p>
            <a:r>
              <a:rPr lang="tr-TR" dirty="0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7199EB0F-1719-4C79-B130-605EAEA0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4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864D2-B3A0-49A9-AD94-2D44D969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Configuration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65D0BE-F13D-4468-8E7A-60D5D281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Whenever</a:t>
            </a:r>
            <a:r>
              <a:rPr lang="tr-TR" dirty="0"/>
              <a:t> a </a:t>
            </a:r>
            <a:r>
              <a:rPr lang="tr-TR" dirty="0" err="1"/>
              <a:t>change</a:t>
            </a:r>
            <a:r>
              <a:rPr lang="tr-TR" dirty="0"/>
              <a:t> has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made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documents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AA8E80CC-A1BD-47EA-B80A-2E5DF02F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A452E54-C1EF-4FF8-A93D-16DEDEB8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3EACDA7-0F1C-4380-A4F3-E5853B16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412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F8540-BB74-412C-AD6F-CD1FD7AF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Difficulties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Encountered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D2E57A-D736-4DFB-8A74-8D4DC20F7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/>
              <a:t>B</a:t>
            </a:r>
            <a:r>
              <a:rPr lang="en-US" dirty="0" err="1"/>
              <a:t>ecause</a:t>
            </a:r>
            <a:r>
              <a:rPr lang="en-US" dirty="0"/>
              <a:t> of the limited time, we only had one week for the most part of the project.</a:t>
            </a: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6DF4999D-BE96-469C-9CB8-2968C8AA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A22490FE-7D25-4D1F-A874-F96238E8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5725DBCC-F40A-4A27-8BF6-8E3A0A9F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8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16E3C-F61E-4447-B653-2543CFBD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Lessons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Learned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4DC768-7E9A-410B-B121-2CE2F26D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learned that using MS Project it is much easier to plan the schedule for the project.</a:t>
            </a: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4121D95B-575D-4FEC-83B0-31CF1014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8CBFFD3D-B5CE-4DE3-B092-151A2900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EC8C2CD-731B-41C5-A7BB-32D6039E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94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390E1367-FE98-4CB8-B967-CBAEB88A4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RequIrements</a:t>
            </a:r>
            <a:endParaRPr lang="tr-TR" dirty="0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447B9F72-952F-4571-BAD8-937E27E1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6B3C159C-E08A-485A-95F7-EFA50A87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B5CD69EC-B091-4F7E-94A0-5DD6222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50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93AD0E-3E06-4C5A-BBE0-6686120A6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2" y="1769642"/>
            <a:ext cx="3931920" cy="1737360"/>
          </a:xfrm>
        </p:spPr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Requirements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445F2-097E-4B04-911A-B978A1788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892" y="1742950"/>
            <a:ext cx="5212080" cy="4663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 dirty="0" err="1"/>
              <a:t>Method</a:t>
            </a:r>
            <a:r>
              <a:rPr lang="tr-TR" sz="2000" dirty="0"/>
              <a:t> </a:t>
            </a:r>
            <a:r>
              <a:rPr lang="tr-TR" sz="2000" dirty="0" err="1"/>
              <a:t>Followed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Tools Used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Quality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Configuration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Difficulties Encountered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Lessons Learned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A538F9-4261-4147-9F47-777330B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45B2E2-1EC2-4482-84D3-6B062B92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B1CCAA-C560-4498-81D4-0BC0ACCE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14</a:t>
            </a:fld>
            <a:endParaRPr lang="tr-TR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AE7C639-3DF0-4D95-BFA1-017BDA13ABBE}"/>
              </a:ext>
            </a:extLst>
          </p:cNvPr>
          <p:cNvCxnSpPr>
            <a:cxnSpLocks/>
          </p:cNvCxnSpPr>
          <p:nvPr/>
        </p:nvCxnSpPr>
        <p:spPr>
          <a:xfrm>
            <a:off x="5438030" y="1083212"/>
            <a:ext cx="0" cy="39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0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06491E-00EE-4767-942C-B9471E9C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Method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Followed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F7C32C-1E6F-4FA8-9DF2-27FB231C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/>
              <a:t>FAST (</a:t>
            </a:r>
            <a:r>
              <a:rPr lang="tr-TR" dirty="0" err="1"/>
              <a:t>Facilitated</a:t>
            </a:r>
            <a:r>
              <a:rPr lang="tr-TR" dirty="0"/>
              <a:t> Application </a:t>
            </a:r>
            <a:r>
              <a:rPr lang="tr-TR" dirty="0" err="1"/>
              <a:t>Specification</a:t>
            </a:r>
            <a:r>
              <a:rPr lang="tr-TR" dirty="0"/>
              <a:t> </a:t>
            </a:r>
            <a:r>
              <a:rPr lang="tr-TR" dirty="0" err="1"/>
              <a:t>Technique</a:t>
            </a:r>
            <a:r>
              <a:rPr lang="tr-TR" dirty="0"/>
              <a:t>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met on </a:t>
            </a:r>
            <a:r>
              <a:rPr lang="tr-TR" dirty="0" err="1"/>
              <a:t>Zoom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exchanged</a:t>
            </a:r>
            <a:r>
              <a:rPr lang="tr-TR" dirty="0"/>
              <a:t> </a:t>
            </a:r>
            <a:r>
              <a:rPr lang="tr-TR" dirty="0" err="1"/>
              <a:t>ideas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agreed</a:t>
            </a:r>
            <a:r>
              <a:rPr lang="tr-TR" dirty="0"/>
              <a:t> on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priorities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avoided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decisions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sat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4-5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SRS is </a:t>
            </a:r>
            <a:r>
              <a:rPr lang="tr-TR" dirty="0" err="1"/>
              <a:t>finished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B047F35A-543B-42C2-92A1-F8194BCB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A4F0BE97-E766-4B64-A5D5-FB4C4A77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054BC88-8255-4333-B43E-BC5250A7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179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FDD8A1-4AA4-47E4-A2FC-BE5AF10E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Tools </a:t>
            </a:r>
            <a:r>
              <a:rPr lang="tr-TR" dirty="0" err="1">
                <a:latin typeface="Bahnschrift Condensed" panose="020B0502040204020203" pitchFamily="34" charset="0"/>
              </a:rPr>
              <a:t>Used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25326C-03D7-4A55-8BD7-F7D7119F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MS Word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SRS </a:t>
            </a:r>
            <a:r>
              <a:rPr lang="tr-TR" dirty="0" err="1"/>
              <a:t>document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8C2A5EC8-1CEE-4BFD-9CBE-7EBC9252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2B5D6CC8-9795-4B6A-8E02-CA4FBC2A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3D70EFA-935C-455B-9B88-AF342569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95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59CF5E-2C1E-4677-96E3-B59A86E6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Quality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AB7957-9E23-4DE8-8295-5E14D08B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checked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wrote</a:t>
            </a:r>
            <a:r>
              <a:rPr lang="tr-TR" dirty="0"/>
              <a:t> </a:t>
            </a:r>
            <a:r>
              <a:rPr lang="tr-TR" dirty="0" err="1"/>
              <a:t>down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,</a:t>
            </a:r>
          </a:p>
          <a:p>
            <a:pPr algn="just"/>
            <a:endParaRPr lang="tr-TR" sz="800" dirty="0"/>
          </a:p>
          <a:p>
            <a:pPr marL="960120" lvl="2" indent="-457200" algn="just">
              <a:buFont typeface="+mj-lt"/>
              <a:buAutoNum type="arabicPeriod"/>
            </a:pPr>
            <a:r>
              <a:rPr lang="tr-TR" sz="2200" dirty="0" err="1"/>
              <a:t>Feasibily</a:t>
            </a:r>
            <a:r>
              <a:rPr lang="tr-TR" sz="2200" dirty="0"/>
              <a:t> </a:t>
            </a:r>
            <a:r>
              <a:rPr lang="tr-TR" sz="2200" dirty="0" err="1"/>
              <a:t>possible</a:t>
            </a:r>
            <a:endParaRPr lang="tr-TR" sz="2200" dirty="0"/>
          </a:p>
          <a:p>
            <a:pPr marL="960120" lvl="2" indent="-457200" algn="just">
              <a:buFont typeface="+mj-lt"/>
              <a:buAutoNum type="arabicPeriod"/>
            </a:pPr>
            <a:r>
              <a:rPr lang="tr-TR" sz="2200" dirty="0" err="1"/>
              <a:t>Consistent</a:t>
            </a:r>
            <a:endParaRPr lang="tr-TR" sz="2200" dirty="0"/>
          </a:p>
          <a:p>
            <a:pPr marL="960120" lvl="2" indent="-457200" algn="just">
              <a:buFont typeface="+mj-lt"/>
              <a:buAutoNum type="arabicPeriod"/>
            </a:pPr>
            <a:r>
              <a:rPr lang="tr-TR" sz="2200" dirty="0" err="1"/>
              <a:t>Valid</a:t>
            </a:r>
            <a:endParaRPr lang="tr-TR" sz="2200" dirty="0"/>
          </a:p>
          <a:p>
            <a:pPr marL="960120" lvl="2" indent="-457200" algn="just">
              <a:buFont typeface="+mj-lt"/>
              <a:buAutoNum type="arabicPeriod"/>
            </a:pPr>
            <a:r>
              <a:rPr lang="tr-TR" sz="2200" dirty="0"/>
              <a:t>Complete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508165A9-18F8-495A-A390-D862A1E8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6492ECB-FD36-4D64-A190-68C20768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6457721-4857-4959-B4BE-01D7CE9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87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EB71B6-42C4-46BB-8388-C9EC1BD2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Configuration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159A5-1762-4DD3-944E-22AA377D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priority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/>
              <a:t>«</a:t>
            </a:r>
            <a:r>
              <a:rPr lang="tr-TR" dirty="0" err="1"/>
              <a:t>Functional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» is </a:t>
            </a:r>
            <a:r>
              <a:rPr lang="tr-TR" dirty="0" err="1"/>
              <a:t>added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SRS </a:t>
            </a:r>
            <a:r>
              <a:rPr lang="tr-TR" dirty="0" err="1"/>
              <a:t>document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numbered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traceability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wrote</a:t>
            </a:r>
            <a:r>
              <a:rPr lang="tr-TR" dirty="0"/>
              <a:t> a «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» </a:t>
            </a:r>
            <a:r>
              <a:rPr lang="tr-TR" dirty="0" err="1"/>
              <a:t>section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SRS.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DDC866CB-EEBC-4A99-AB91-518EA0D1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AE05225D-BFD6-455A-AC05-6C002E4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F8BFD7BC-7C67-49C4-9432-94FA06D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50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17A20D-D4E9-4167-926B-D2AAB565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Difficulties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Encountered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54BCB4-16EC-4FE6-B56C-A48CC2C0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write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SRS in </a:t>
            </a:r>
            <a:r>
              <a:rPr lang="tr-TR" dirty="0" err="1"/>
              <a:t>one-two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limited</a:t>
            </a:r>
            <a:r>
              <a:rPr lang="tr-TR" dirty="0"/>
              <a:t> time.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C7EF26CE-CF28-44AA-8DD3-25327A6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4BB76307-5992-416D-824F-8B751C44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2EBA6E71-59D5-49E7-8032-AA96234E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21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C0EEC-8740-43ED-AB76-1A71D143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115" y="1691640"/>
            <a:ext cx="3931920" cy="1737360"/>
          </a:xfrm>
        </p:spPr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Agenda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2DB7B0-5E3D-413D-9438-6F22ACF2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920" y="1560388"/>
            <a:ext cx="5212080" cy="4663440"/>
          </a:xfrm>
        </p:spPr>
        <p:txBody>
          <a:bodyPr/>
          <a:lstStyle/>
          <a:p>
            <a:r>
              <a:rPr lang="tr-TR" sz="2400" dirty="0"/>
              <a:t>Project Management</a:t>
            </a:r>
          </a:p>
          <a:p>
            <a:r>
              <a:rPr lang="tr-TR" sz="2400" dirty="0" err="1"/>
              <a:t>Requirements</a:t>
            </a:r>
            <a:endParaRPr lang="tr-TR" sz="2400" dirty="0"/>
          </a:p>
          <a:p>
            <a:r>
              <a:rPr lang="tr-TR" sz="2400" dirty="0"/>
              <a:t>Design</a:t>
            </a:r>
          </a:p>
          <a:p>
            <a:r>
              <a:rPr lang="tr-TR" sz="2400" dirty="0" err="1"/>
              <a:t>Coding</a:t>
            </a:r>
            <a:endParaRPr lang="tr-TR" sz="2400" dirty="0"/>
          </a:p>
          <a:p>
            <a:r>
              <a:rPr lang="tr-TR" sz="2400" dirty="0" err="1"/>
              <a:t>Testing</a:t>
            </a:r>
            <a:endParaRPr lang="tr-TR" sz="2400" dirty="0"/>
          </a:p>
          <a:p>
            <a:r>
              <a:rPr lang="tr-TR" sz="2400" dirty="0"/>
              <a:t>Product Demo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2BD77D-1325-48A0-90DE-108DDA02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F56916-1241-445C-9F44-5D62AE1C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68C210-EE64-4C50-9D01-C634DC92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2</a:t>
            </a:fld>
            <a:endParaRPr lang="tr-TR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20A1EA0-4791-4462-9CDF-9D8C1F458DDC}"/>
              </a:ext>
            </a:extLst>
          </p:cNvPr>
          <p:cNvCxnSpPr/>
          <p:nvPr/>
        </p:nvCxnSpPr>
        <p:spPr>
          <a:xfrm>
            <a:off x="5022166" y="1266092"/>
            <a:ext cx="0" cy="3573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30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FD95F-F4D9-4482-86A0-E12BED67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Lessons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Learned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0FA2C1-9929-400B-8AB2-159743B7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triple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had </a:t>
            </a:r>
            <a:r>
              <a:rPr lang="tr-TR" dirty="0" err="1"/>
              <a:t>produced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D1877A9C-39D8-49D7-A36A-0A7943DD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BEAC5C4-19B3-4F29-876B-0A90A690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86FFB54-A400-4AAF-8230-5A9B5DE2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4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E9196119-9A77-4AFD-B48D-5F1942F3A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DesIgn</a:t>
            </a:r>
            <a:endParaRPr lang="tr-TR" dirty="0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6031304-776D-47A6-BCBD-6B99761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77F12DB7-42CF-46F8-B2C7-A0DBDF1A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4EAEA3AB-08E3-499D-963D-5F6507CB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301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83CA0A-D9D6-44EA-A414-ADA1CAD3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075" y="1755574"/>
            <a:ext cx="3931920" cy="1737360"/>
          </a:xfrm>
        </p:spPr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Design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14AA6C-E8C3-4166-8F2D-E95201A3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2950"/>
            <a:ext cx="521208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 dirty="0" err="1"/>
              <a:t>Method</a:t>
            </a:r>
            <a:r>
              <a:rPr lang="tr-TR" sz="2000" dirty="0"/>
              <a:t> </a:t>
            </a:r>
            <a:r>
              <a:rPr lang="tr-TR" sz="2000" dirty="0" err="1"/>
              <a:t>Followed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Tools Used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Quality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Configuration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Difficulties Encountered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Lessons Learned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31973A-3FF4-4F1B-9C82-327D9A62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FFC611-E53F-4EE3-8AC3-56E1D2A8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CBB8A6-F881-436E-9A39-EBEDCBA2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22</a:t>
            </a:fld>
            <a:endParaRPr lang="tr-TR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DD4D42A5-6B75-45D8-9259-378E397DDEAE}"/>
              </a:ext>
            </a:extLst>
          </p:cNvPr>
          <p:cNvCxnSpPr>
            <a:cxnSpLocks/>
          </p:cNvCxnSpPr>
          <p:nvPr/>
        </p:nvCxnSpPr>
        <p:spPr>
          <a:xfrm>
            <a:off x="5353623" y="1120455"/>
            <a:ext cx="0" cy="39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9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9108A2-2A97-4CE9-8111-90C1C569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194" y="359978"/>
            <a:ext cx="9875520" cy="1356360"/>
          </a:xfrm>
        </p:spPr>
        <p:txBody>
          <a:bodyPr>
            <a:normAutofit/>
          </a:bodyPr>
          <a:lstStyle/>
          <a:p>
            <a:r>
              <a:rPr lang="tr-TR" dirty="0" err="1">
                <a:latin typeface="Bahnschrift Condensed" panose="020B0502040204020203" pitchFamily="34" charset="0"/>
              </a:rPr>
              <a:t>Method</a:t>
            </a:r>
            <a:r>
              <a:rPr lang="en-US" dirty="0">
                <a:latin typeface="Bahnschrift Condensed" panose="020B0502040204020203" pitchFamily="34" charset="0"/>
              </a:rPr>
              <a:t> Followed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2A58D-2A4F-44C2-9425-90E67ACC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C244338-DDC0-4664-B2FB-8327182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9BF9BCF3-BFAA-49A7-9CCF-D6CDF2F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50D7D-F2E4-4E39-97FE-CA0C89F33597}"/>
              </a:ext>
            </a:extLst>
          </p:cNvPr>
          <p:cNvSpPr txBox="1"/>
          <p:nvPr/>
        </p:nvSpPr>
        <p:spPr>
          <a:xfrm>
            <a:off x="1984249" y="1443006"/>
            <a:ext cx="234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Waterfall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6F031-309C-4BE6-AE70-A7B1C54AB3FF}"/>
              </a:ext>
            </a:extLst>
          </p:cNvPr>
          <p:cNvSpPr txBox="1"/>
          <p:nvPr/>
        </p:nvSpPr>
        <p:spPr>
          <a:xfrm>
            <a:off x="5418467" y="1429409"/>
            <a:ext cx="202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Data-Centric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85F2D-378A-44F7-BC49-A2C37A88B6E0}"/>
              </a:ext>
            </a:extLst>
          </p:cNvPr>
          <p:cNvSpPr txBox="1"/>
          <p:nvPr/>
        </p:nvSpPr>
        <p:spPr>
          <a:xfrm>
            <a:off x="8534400" y="144605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Client-Server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CB698-65AB-4871-9736-8661A974A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1" t="24981" r="25588" b="16579"/>
          <a:stretch/>
        </p:blipFill>
        <p:spPr>
          <a:xfrm>
            <a:off x="3364550" y="2053667"/>
            <a:ext cx="6323016" cy="4189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4C6DE-1CCE-4263-9A58-61C37D1C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13" t="33200" r="29525" b="27600"/>
          <a:stretch/>
        </p:blipFill>
        <p:spPr>
          <a:xfrm>
            <a:off x="2458371" y="2037024"/>
            <a:ext cx="7944234" cy="4206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A1FB8-8AFE-4C7E-AB09-24F432046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5" t="44399" r="28111" b="13601"/>
          <a:stretch/>
        </p:blipFill>
        <p:spPr>
          <a:xfrm>
            <a:off x="2263979" y="1862288"/>
            <a:ext cx="8058168" cy="44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E9CC02-31ED-4EDE-84B7-FB110C4B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Tools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8DCA8-BB5B-429A-A8EA-538AA1C9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47FDC0EA-B712-4523-B82B-FFEAD87F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0FA659D-2406-4AD6-A405-0C9F99F9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80813-2B97-44E5-A41B-515AE693B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5" t="27600" r="21651" b="17801"/>
          <a:stretch/>
        </p:blipFill>
        <p:spPr>
          <a:xfrm>
            <a:off x="2169161" y="1642944"/>
            <a:ext cx="7853679" cy="4375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DF845-FFB0-48D4-954E-CEE7098D9EBC}"/>
              </a:ext>
            </a:extLst>
          </p:cNvPr>
          <p:cNvPicPr/>
          <p:nvPr/>
        </p:nvPicPr>
        <p:blipFill rotWithShape="1">
          <a:blip r:embed="rId4"/>
          <a:srcRect l="12988" t="20600" r="26375" b="9401"/>
          <a:stretch/>
        </p:blipFill>
        <p:spPr>
          <a:xfrm>
            <a:off x="2169161" y="1642944"/>
            <a:ext cx="7853679" cy="4375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4C030A-2622-4065-8D15-00F57CCC7CA8}"/>
              </a:ext>
            </a:extLst>
          </p:cNvPr>
          <p:cNvPicPr/>
          <p:nvPr/>
        </p:nvPicPr>
        <p:blipFill rotWithShape="1">
          <a:blip r:embed="rId5"/>
          <a:srcRect l="15699" t="21715" r="25224" b="11218"/>
          <a:stretch/>
        </p:blipFill>
        <p:spPr bwMode="auto">
          <a:xfrm>
            <a:off x="2169161" y="1642944"/>
            <a:ext cx="7853679" cy="437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37DD8-EBAD-44E4-B083-9ABC0B0E9BD9}"/>
              </a:ext>
            </a:extLst>
          </p:cNvPr>
          <p:cNvPicPr/>
          <p:nvPr/>
        </p:nvPicPr>
        <p:blipFill rotWithShape="1">
          <a:blip r:embed="rId6"/>
          <a:srcRect l="12533" t="20275" r="24219" b="11269"/>
          <a:stretch/>
        </p:blipFill>
        <p:spPr bwMode="auto">
          <a:xfrm>
            <a:off x="2169160" y="1642944"/>
            <a:ext cx="7853678" cy="437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A23402-6AD1-4637-A4FD-B7C9C0173F70}"/>
              </a:ext>
            </a:extLst>
          </p:cNvPr>
          <p:cNvPicPr/>
          <p:nvPr/>
        </p:nvPicPr>
        <p:blipFill rotWithShape="1">
          <a:blip r:embed="rId7"/>
          <a:srcRect l="12515" t="20247" r="24980" b="13132"/>
          <a:stretch/>
        </p:blipFill>
        <p:spPr bwMode="auto">
          <a:xfrm>
            <a:off x="2169159" y="1642944"/>
            <a:ext cx="7853677" cy="4375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54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4EF110-3C5B-4579-853E-77A42EB1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Tools Used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8A8CA-6E5E-41FE-A852-D53304FA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3DAFCFF2-C88C-4802-9C0C-4687DF5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3420C45A-4612-4D08-9316-16B9098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58EED-A6FF-461D-BF19-2FB023409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t="23400" r="34167" b="10801"/>
          <a:stretch/>
        </p:blipFill>
        <p:spPr>
          <a:xfrm>
            <a:off x="4117849" y="1806956"/>
            <a:ext cx="3874743" cy="4128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4FACA-FBE9-459E-8432-8F359E989C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25" t="15001" r="30313" b="16401"/>
          <a:stretch/>
        </p:blipFill>
        <p:spPr>
          <a:xfrm>
            <a:off x="1391017" y="2276873"/>
            <a:ext cx="3320062" cy="3189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13A06-19DC-4293-822A-C5CB871A95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525" t="16894" r="28100" b="9401"/>
          <a:stretch/>
        </p:blipFill>
        <p:spPr>
          <a:xfrm>
            <a:off x="4587898" y="2276872"/>
            <a:ext cx="3261654" cy="3191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9EC54-A4C0-4B3C-A96C-F96956B21D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100" t="15001" r="30313" b="16401"/>
          <a:stretch/>
        </p:blipFill>
        <p:spPr>
          <a:xfrm>
            <a:off x="7680176" y="2288875"/>
            <a:ext cx="3177860" cy="3177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8AE6C8-5C76-465D-803B-69D7867A15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288" t="30400" r="17713" b="17800"/>
          <a:stretch/>
        </p:blipFill>
        <p:spPr>
          <a:xfrm>
            <a:off x="1415481" y="1652588"/>
            <a:ext cx="9601527" cy="44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4F73A3-9145-4446-9BA6-3780F322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Quality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2FDC8-F2FF-46A6-B5D0-352B123F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we finished the design, there were times where we left out some steps to re-think in another time, and some changes about the interface of the system along the way.  So</a:t>
            </a:r>
            <a:r>
              <a:rPr lang="tr-TR" dirty="0"/>
              <a:t>,</a:t>
            </a:r>
            <a:r>
              <a:rPr lang="en-US" dirty="0"/>
              <a:t> we reviewed our designs and documents once again together to check everything until we were satisfied with the results.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38B83-DEDD-45AC-ABE8-C17BCD14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D69127F6-EEC0-4513-A083-A4712FB0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EEBE2278-75FD-49D5-8DAA-F0C1A441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07ABF1-06F3-45D4-8F3D-7C4FAF5B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Configuration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04AED3-CEB3-4ECA-9B03-DCE6ED487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After checking and controlling all our steps and correcting the places where we missed or left out for another time to re-think, we agreed to finalize our SDD and submitted for grading.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FD493-A128-46F1-9504-7BE99B13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D0ED93FA-EACC-404A-8755-238C6A97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2B63BFA3-400A-4AD5-A7E2-328110AD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0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9C4589-2513-4384-BA56-2FF63275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Difficulties Encountered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10CBE-F35C-4B5E-B396-9EA35A90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Because of the C</a:t>
            </a:r>
            <a:r>
              <a:rPr lang="tr-TR" dirty="0" err="1"/>
              <a:t>ovid</a:t>
            </a:r>
            <a:r>
              <a:rPr lang="tr-TR" dirty="0"/>
              <a:t>-</a:t>
            </a:r>
            <a:r>
              <a:rPr lang="en-US" dirty="0"/>
              <a:t>19 and the quarantine it was though to communicate and produce satisfying concepts.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F5A47-0ACA-463B-94EA-B31AB62C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4D88BF6B-6343-4BB7-82F9-7D98CC17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E6C75F78-F5E7-4334-AB86-932827F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877707-2E2E-4156-8074-C717AE2B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Lesson</a:t>
            </a:r>
            <a:r>
              <a:rPr lang="tr-TR" dirty="0">
                <a:latin typeface="Bahnschrift Condensed" panose="020B0502040204020203" pitchFamily="34" charset="0"/>
              </a:rPr>
              <a:t>s</a:t>
            </a:r>
            <a:r>
              <a:rPr lang="en-US" dirty="0">
                <a:latin typeface="Bahnschrift Condensed" panose="020B0502040204020203" pitchFamily="34" charset="0"/>
              </a:rPr>
              <a:t> Learned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3D92F2-7491-46BB-8880-EBD7400A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While preparing our SDD and creating our design concepts for our project, we have learned how challenging it could get while creating and designing a project because of due to the steps that we need to pay attention to, but at the end, we learned the concepts of a design process and how they are implemented in a project.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Also, we have learned that even in the quarantine times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world doesn’t stop and you must produce and deliver a Project</a:t>
            </a:r>
            <a:r>
              <a:rPr lang="tr-TR" dirty="0"/>
              <a:t> </a:t>
            </a:r>
            <a:r>
              <a:rPr lang="en-US" dirty="0"/>
              <a:t>(even if your time is limited).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8FB2D-41FF-4E06-B81B-21824E05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  <a:endParaRPr lang="en-US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89E93B03-A642-4842-9F0E-D5FE9DB0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E87E8341-9EE7-475C-9456-75356211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B1507BC-C0DC-42EB-A63E-D57924E83F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B61B833A-4F37-49C2-B255-FFB17AC3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313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Project Management</a:t>
            </a:r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058F9D9-FA54-4ACA-9885-6D70DBCB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1616" y="6229736"/>
            <a:ext cx="11660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Team S1G1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AE62B931-9BAD-480D-A124-78AA071B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/>
              <a:t>CENG 396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A466C2F-2F7B-462A-8CA2-A23691C3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71566" y="6223828"/>
            <a:ext cx="12688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EB93D4-9101-45C5-88D8-FB086C7F37AD}" type="slidenum">
              <a:rPr lang="tr-TR" smtClean="0"/>
              <a:pPr>
                <a:spcAft>
                  <a:spcPts val="600"/>
                </a:spcAft>
              </a:pPr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1983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F9E51D99-821C-45EB-BC45-9E0AEC0D8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CodIng</a:t>
            </a:r>
            <a:endParaRPr lang="tr-TR" dirty="0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6F579C6-48EF-4B94-A30B-B9C01893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13899F0A-1F31-4537-AE5D-673EF09A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0173433A-A269-4102-8E6A-FB0E9B63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75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8658A-D687-44E7-B5C0-88BDAB5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031" y="1925513"/>
            <a:ext cx="3931920" cy="1737360"/>
          </a:xfrm>
        </p:spPr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Coding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D57CB3-CA0F-4900-A532-6045B4A6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892" y="1925513"/>
            <a:ext cx="5212080" cy="4663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 dirty="0" err="1"/>
              <a:t>Method</a:t>
            </a:r>
            <a:r>
              <a:rPr lang="tr-TR" sz="2000" dirty="0"/>
              <a:t> </a:t>
            </a:r>
            <a:r>
              <a:rPr lang="tr-TR" sz="2000" dirty="0" err="1"/>
              <a:t>Followed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Tools Used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Quality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Configuration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Difficulties Encountered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Lessons Learned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9AD230-4AEF-4AB0-9C82-6EC948C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B81438-4A6F-436C-863B-DA1D1B4D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3CF0B2-4419-4BDC-97FA-80BF2152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31</a:t>
            </a:fld>
            <a:endParaRPr lang="tr-TR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F5461F4-25CC-443E-B80D-B27602CD7EFD}"/>
              </a:ext>
            </a:extLst>
          </p:cNvPr>
          <p:cNvCxnSpPr>
            <a:cxnSpLocks/>
          </p:cNvCxnSpPr>
          <p:nvPr/>
        </p:nvCxnSpPr>
        <p:spPr>
          <a:xfrm>
            <a:off x="5212947" y="1181685"/>
            <a:ext cx="0" cy="39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836D16-471C-4203-A8EA-CFC0407B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Method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Followed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E8EACF-3AB7-42F6-8865-DDF6786E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/>
              <a:t>Since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in WWTTMS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has </a:t>
            </a:r>
            <a:r>
              <a:rPr lang="tr-TR" dirty="0" err="1"/>
              <a:t>four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as </a:t>
            </a:r>
            <a:r>
              <a:rPr lang="tr-TR" dirty="0" err="1"/>
              <a:t>follows</a:t>
            </a:r>
            <a:r>
              <a:rPr lang="tr-TR" dirty="0"/>
              <a:t>: 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tr-TR" sz="1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dirty="0"/>
              <a:t>Rana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Main </a:t>
            </a:r>
            <a:r>
              <a:rPr lang="tr-TR" dirty="0" err="1"/>
              <a:t>Page</a:t>
            </a:r>
            <a:r>
              <a:rPr lang="tr-TR" dirty="0"/>
              <a:t>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dirty="0"/>
              <a:t>Zeynep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Trouble</a:t>
            </a:r>
            <a:r>
              <a:rPr lang="tr-TR" dirty="0"/>
              <a:t> </a:t>
            </a:r>
            <a:r>
              <a:rPr lang="tr-TR" dirty="0" err="1"/>
              <a:t>Ticket</a:t>
            </a:r>
            <a:r>
              <a:rPr lang="tr-TR" dirty="0"/>
              <a:t> Form </a:t>
            </a:r>
            <a:r>
              <a:rPr lang="tr-TR" dirty="0" err="1"/>
              <a:t>Page</a:t>
            </a:r>
            <a:r>
              <a:rPr lang="tr-TR" dirty="0"/>
              <a:t>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dirty="0"/>
              <a:t>Mert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MCC Control </a:t>
            </a:r>
            <a:r>
              <a:rPr lang="tr-TR" dirty="0" err="1"/>
              <a:t>Page</a:t>
            </a:r>
            <a:r>
              <a:rPr lang="tr-TR" dirty="0"/>
              <a:t>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dirty="0"/>
              <a:t>İrem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Crew</a:t>
            </a:r>
            <a:r>
              <a:rPr lang="tr-TR" dirty="0"/>
              <a:t> </a:t>
            </a:r>
            <a:r>
              <a:rPr lang="tr-TR" dirty="0" err="1"/>
              <a:t>Member</a:t>
            </a:r>
            <a:r>
              <a:rPr lang="tr-TR" dirty="0"/>
              <a:t> Control </a:t>
            </a:r>
            <a:r>
              <a:rPr lang="tr-TR" dirty="0" err="1"/>
              <a:t>Page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16F87DE1-5C28-4697-91B9-97EF7AD1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CEA9888F-74DD-4A75-9256-B172DB9D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1062FCFE-4536-4895-A12E-C2796FF9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4300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809147-C155-4A58-A50A-824D9940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Tools </a:t>
            </a:r>
            <a:r>
              <a:rPr lang="tr-TR" dirty="0" err="1">
                <a:latin typeface="Bahnschrift Condensed" panose="020B0502040204020203" pitchFamily="34" charset="0"/>
              </a:rPr>
              <a:t>Used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408036-D63D-4077-B6D5-D8F4B664A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en-GB" dirty="0"/>
              <a:t>our</a:t>
            </a:r>
            <a:r>
              <a:rPr lang="tr-TR" dirty="0"/>
              <a:t> program </a:t>
            </a:r>
            <a:r>
              <a:rPr lang="tr-TR" dirty="0" err="1"/>
              <a:t>with</a:t>
            </a:r>
            <a:r>
              <a:rPr lang="tr-TR" dirty="0"/>
              <a:t> C# 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in Visual </a:t>
            </a:r>
            <a:r>
              <a:rPr lang="tr-TR" dirty="0" err="1"/>
              <a:t>Studio</a:t>
            </a:r>
            <a:r>
              <a:rPr lang="tr-TR" dirty="0"/>
              <a:t> 2019 IDE.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kept</a:t>
            </a:r>
            <a:r>
              <a:rPr lang="tr-TR" dirty="0"/>
              <a:t> </a:t>
            </a:r>
            <a:r>
              <a:rPr lang="tr-TR" dirty="0" err="1"/>
              <a:t>client’s</a:t>
            </a:r>
            <a:r>
              <a:rPr lang="tr-TR" dirty="0"/>
              <a:t>, </a:t>
            </a:r>
            <a:r>
              <a:rPr lang="tr-TR" dirty="0" err="1"/>
              <a:t>crew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’,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MCC’s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in Microsoft SQL Server.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E0A01409-7705-45A4-A01B-D0407A3D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59FF0F5-91E5-4C91-9629-5F8F0DDF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D017ECEF-9B72-4734-B41E-3C47AAA8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772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1D7DF0-B0CB-4317-B19A-77C2C110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Quality</a:t>
            </a:r>
            <a:r>
              <a:rPr lang="tr-TR" dirty="0"/>
              <a:t> </a:t>
            </a:r>
            <a:r>
              <a:rPr lang="tr-TR" dirty="0">
                <a:latin typeface="Bahnschrift Condensed" panose="020B0502040204020203" pitchFamily="34" charset="0"/>
              </a:rPr>
              <a:t>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56A3F-3BCD-4CA8-A24E-E132F51D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E</a:t>
            </a:r>
            <a:r>
              <a:rPr lang="en-US" dirty="0"/>
              <a:t>very member coded their own pages but when we encounter a problem in our codes and could not fix it, we tried to correct it together.</a:t>
            </a:r>
            <a:endParaRPr lang="tr-TR" dirty="0"/>
          </a:p>
          <a:p>
            <a:pPr algn="just"/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coded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executed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program.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801CEBF0-0556-4961-A556-E69C024C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A976D42-5997-4AA6-ABB8-CF7BBBB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8A7E7B5B-5828-4387-9B34-E5B36CA4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6500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2E134C-4DE8-452A-BE9E-A4802A33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Configuration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A2F857-EC3F-4CC4-9703-20137E04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Whilst</a:t>
            </a:r>
            <a:r>
              <a:rPr lang="tr-TR" dirty="0"/>
              <a:t>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dirty="0" err="1"/>
              <a:t>Assign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names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body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short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understandable</a:t>
            </a:r>
            <a:r>
              <a:rPr lang="tr-TR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finished</a:t>
            </a:r>
            <a:r>
              <a:rPr lang="tr-TR" dirty="0"/>
              <a:t>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submitted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24346777-F2B5-40E4-AF91-219E9D0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C8B32E82-76F1-46F3-955B-AE35B1EB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3544C504-C6CC-40DC-8756-2665C130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66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3AE977-0454-4F6B-BEC0-A6EE2188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Difficulties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Encountered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8404C2-306E-47EE-A7EE-9B032B2B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</a:t>
            </a:r>
            <a:r>
              <a:rPr lang="tr-TR" dirty="0"/>
              <a:t> not </a:t>
            </a:r>
            <a:r>
              <a:rPr lang="tr-TR" dirty="0" err="1"/>
              <a:t>keep</a:t>
            </a:r>
            <a:r>
              <a:rPr lang="tr-TR" dirty="0"/>
              <a:t> 5000 </a:t>
            </a:r>
            <a:r>
              <a:rPr lang="tr-TR" dirty="0" err="1"/>
              <a:t>client’s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10000 </a:t>
            </a:r>
            <a:r>
              <a:rPr lang="tr-TR" dirty="0" err="1"/>
              <a:t>trouble</a:t>
            </a:r>
            <a:r>
              <a:rPr lang="tr-TR" dirty="0"/>
              <a:t> </a:t>
            </a:r>
            <a:r>
              <a:rPr lang="tr-TR" dirty="0" err="1"/>
              <a:t>ticket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hardware </a:t>
            </a:r>
            <a:r>
              <a:rPr lang="tr-TR" dirty="0" err="1"/>
              <a:t>issues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Trying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connect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a bit </a:t>
            </a:r>
            <a:r>
              <a:rPr lang="tr-TR" dirty="0" err="1"/>
              <a:t>difficult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encounter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. </a:t>
            </a:r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AE0707A7-87EE-404F-AB62-6675F0C4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E20CFD5B-C8CD-46CB-9D3E-50D1E55B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7198AB7A-8143-43D9-8649-D16EEF23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799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7E5A3-7A17-4861-B7F0-A8305BC8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Lessons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Learned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B95258-27E8-4C71-A11E-CA78BCEE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learned</a:t>
            </a:r>
            <a:r>
              <a:rPr lang="tr-TR" dirty="0"/>
              <a:t> how </a:t>
            </a:r>
            <a:r>
              <a:rPr lang="tr-TR" dirty="0" err="1"/>
              <a:t>important</a:t>
            </a:r>
            <a:r>
              <a:rPr lang="tr-TR" dirty="0"/>
              <a:t> it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informed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something</a:t>
            </a:r>
            <a:r>
              <a:rPr lang="tr-TR" dirty="0"/>
              <a:t> in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DD7819D9-7FAB-4938-8428-D3E62C92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2D225073-508A-4B03-8C4C-CDC6E9C7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A5EEF45-F57E-4870-9884-E73CB8B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093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>
            <a:extLst>
              <a:ext uri="{FF2B5EF4-FFF2-40B4-BE49-F238E27FC236}">
                <a16:creationId xmlns:a16="http://schemas.microsoft.com/office/drawing/2014/main" id="{E671BC3E-E900-40AA-8455-BB7264667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TestIng</a:t>
            </a:r>
            <a:endParaRPr lang="tr-TR" dirty="0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E7A3B005-83DE-490D-B547-2EE69A6E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841516AE-E110-4761-8592-5C4957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4D92E051-2907-4A67-A1C0-BF5EC77E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963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CF8F7-D04E-40F6-A621-E9D5FA97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33" y="1897378"/>
            <a:ext cx="3931920" cy="1737360"/>
          </a:xfrm>
        </p:spPr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Testing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AE5554-EE87-4400-BFEB-76F37597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892" y="1897378"/>
            <a:ext cx="5212080" cy="4663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000" dirty="0" err="1"/>
              <a:t>Method</a:t>
            </a:r>
            <a:r>
              <a:rPr lang="tr-TR" sz="2000" dirty="0"/>
              <a:t> </a:t>
            </a:r>
            <a:r>
              <a:rPr lang="tr-TR" sz="2000" dirty="0" err="1"/>
              <a:t>Followed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Tools Used</a:t>
            </a:r>
            <a:endParaRPr lang="tr-T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Quality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Configuration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Difficulties Encountered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Lessons Learned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895A4C4-657C-47EE-8C7D-36DE74C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2531C6-3B84-4252-8DA0-04143647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48E350-3784-4BD0-9F6C-7B0D9A84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93D4-9101-45C5-88D8-FB086C7F37AD}" type="slidenum">
              <a:rPr lang="tr-TR" smtClean="0"/>
              <a:t>39</a:t>
            </a:fld>
            <a:endParaRPr lang="tr-TR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A7C761F2-8DDF-4B0D-B62A-467BCC649B35}"/>
              </a:ext>
            </a:extLst>
          </p:cNvPr>
          <p:cNvCxnSpPr>
            <a:cxnSpLocks/>
          </p:cNvCxnSpPr>
          <p:nvPr/>
        </p:nvCxnSpPr>
        <p:spPr>
          <a:xfrm>
            <a:off x="5367691" y="1160584"/>
            <a:ext cx="0" cy="39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F0698F-F1E5-42BA-B878-C6621CA8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6" y="1691640"/>
            <a:ext cx="3931920" cy="1737360"/>
          </a:xfrm>
        </p:spPr>
        <p:txBody>
          <a:bodyPr/>
          <a:lstStyle/>
          <a:p>
            <a:pPr algn="ctr"/>
            <a:r>
              <a:rPr lang="tr-TR" dirty="0">
                <a:latin typeface="Bahnschrift Condensed" panose="020B0502040204020203" pitchFamily="34" charset="0"/>
              </a:rPr>
              <a:t>Project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419578-54EB-4ADF-BE5F-9A956D9D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97280"/>
            <a:ext cx="5212080" cy="46634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Roles and Responsibilities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Communication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Tools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Quality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Configuration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Difficulties Encountered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Learned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EF0CA323-9C66-4375-91B3-2A66BE21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DBC0314B-6F5B-4205-A3BD-F12B4F14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94084E9-CC38-4DDC-BB1B-AC533E95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</a:t>
            </a:fld>
            <a:endParaRPr lang="tr-TR"/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E4E17791-0F4C-470B-9C6D-BCF89BFC70F9}"/>
              </a:ext>
            </a:extLst>
          </p:cNvPr>
          <p:cNvCxnSpPr>
            <a:cxnSpLocks/>
          </p:cNvCxnSpPr>
          <p:nvPr/>
        </p:nvCxnSpPr>
        <p:spPr>
          <a:xfrm>
            <a:off x="5317588" y="1097280"/>
            <a:ext cx="0" cy="39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6D902-59AD-41CD-BC2C-3C5BE938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tr-TR" sz="4000" dirty="0" err="1">
                <a:latin typeface="Bahnschrift Condensed" panose="020B0502040204020203" pitchFamily="34" charset="0"/>
              </a:rPr>
              <a:t>Method</a:t>
            </a:r>
            <a:r>
              <a:rPr lang="tr-TR" sz="4000" dirty="0">
                <a:latin typeface="Bahnschrift Condensed" panose="020B0502040204020203" pitchFamily="34" charset="0"/>
              </a:rPr>
              <a:t> </a:t>
            </a:r>
            <a:r>
              <a:rPr lang="tr-TR" sz="4000" dirty="0" err="1">
                <a:latin typeface="Bahnschrift Condensed" panose="020B0502040204020203" pitchFamily="34" charset="0"/>
              </a:rPr>
              <a:t>Followed</a:t>
            </a:r>
            <a:endParaRPr lang="tr-TR" sz="4000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CBB755-6F45-4567-8EF2-B189037E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used White Box Approach for testing because we know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/>
              <a:t>design and coding part</a:t>
            </a:r>
            <a:r>
              <a:rPr lang="tr-TR" dirty="0"/>
              <a:t> </a:t>
            </a:r>
            <a:r>
              <a:rPr lang="tr-TR" noProof="1"/>
              <a:t>that’s why we choose the code base approach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1800" dirty="0"/>
          </a:p>
        </p:txBody>
      </p:sp>
      <p:pic>
        <p:nvPicPr>
          <p:cNvPr id="6" name="İçerik Yer Tutucusu 4">
            <a:extLst>
              <a:ext uri="{FF2B5EF4-FFF2-40B4-BE49-F238E27FC236}">
                <a16:creationId xmlns:a16="http://schemas.microsoft.com/office/drawing/2014/main" id="{E5080D18-57B6-4BCA-A8D3-27F37C3D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r="19426" b="-3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112BEF2-C1DC-41BF-B39B-6271270E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/>
              <a:t>Team S1G1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E6B4D1A-58FF-485C-86C1-38F8852F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/>
              <a:t>CENG 396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D9EFB17-4A5D-4356-A4E4-B62BFD72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EB93D4-9101-45C5-88D8-FB086C7F37AD}" type="slidenum">
              <a:rPr lang="tr-TR" smtClean="0"/>
              <a:pPr>
                <a:spcAft>
                  <a:spcPts val="600"/>
                </a:spcAft>
              </a:pPr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7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6B98DC-F435-400D-A0DA-BF5EC17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Tools </a:t>
            </a:r>
            <a:r>
              <a:rPr lang="tr-TR" dirty="0" err="1">
                <a:latin typeface="Bahnschrift Condensed" panose="020B0502040204020203" pitchFamily="34" charset="0"/>
              </a:rPr>
              <a:t>Used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571A85-2D9B-40D2-BBB0-D2757E33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used Visual Studio 2019</a:t>
            </a:r>
            <a:r>
              <a:rPr lang="tr-TR" dirty="0">
                <a:solidFill>
                  <a:schemeClr val="tx1"/>
                </a:solidFill>
              </a:rPr>
              <a:t> IDE</a:t>
            </a:r>
            <a:r>
              <a:rPr lang="en-US" dirty="0">
                <a:solidFill>
                  <a:schemeClr val="tx1"/>
                </a:solidFill>
              </a:rPr>
              <a:t> for coding, we will also use it for testing. </a:t>
            </a:r>
            <a:endParaRPr lang="tr-TR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noProof="1">
                <a:solidFill>
                  <a:schemeClr val="tx1"/>
                </a:solidFill>
              </a:rPr>
              <a:t>We exploit the </a:t>
            </a:r>
            <a:r>
              <a:rPr lang="en-US" dirty="0">
                <a:solidFill>
                  <a:schemeClr val="tx1"/>
                </a:solidFill>
              </a:rPr>
              <a:t>IIS Express </a:t>
            </a:r>
            <a:r>
              <a:rPr lang="tr-TR" dirty="0" err="1">
                <a:solidFill>
                  <a:schemeClr val="tx1"/>
                </a:solidFill>
              </a:rPr>
              <a:t>which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the default web server for web application projects in Visual Studio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noProof="1">
                <a:solidFill>
                  <a:schemeClr val="tx1"/>
                </a:solidFill>
              </a:rPr>
              <a:t>The reason to use </a:t>
            </a:r>
            <a:r>
              <a:rPr lang="en-US" dirty="0">
                <a:solidFill>
                  <a:schemeClr val="tx1"/>
                </a:solidFill>
              </a:rPr>
              <a:t>IIS Express</a:t>
            </a:r>
            <a:r>
              <a:rPr lang="tr-TR" dirty="0">
                <a:solidFill>
                  <a:schemeClr val="tx1"/>
                </a:solidFill>
              </a:rPr>
              <a:t> is, it</a:t>
            </a:r>
            <a:r>
              <a:rPr lang="en-US" dirty="0">
                <a:solidFill>
                  <a:schemeClr val="tx1"/>
                </a:solidFill>
              </a:rPr>
              <a:t> does not require an admin account to debug/run applications using the development IDE.</a:t>
            </a: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325FC41F-CE18-4999-97FD-5490CE4D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045AA2D-9864-492F-B3DA-5CA675F1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ED94C6C-D0CB-4E51-9E32-D06E7F33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832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28853-011F-4733-BB61-19A63F8C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Quality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A9D158-8671-4045-902B-C3DD12B7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tested only the requirements with higher priority because of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time limit we had. </a:t>
            </a:r>
            <a:endParaRPr lang="tr-TR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tests </a:t>
            </a:r>
            <a:r>
              <a:rPr lang="tr-TR" noProof="1">
                <a:solidFill>
                  <a:schemeClr val="tx1"/>
                </a:solidFill>
              </a:rPr>
              <a:t>were</a:t>
            </a:r>
            <a:r>
              <a:rPr lang="en-US" dirty="0">
                <a:solidFill>
                  <a:schemeClr val="tx1"/>
                </a:solidFill>
              </a:rPr>
              <a:t> suspended </a:t>
            </a:r>
            <a:r>
              <a:rPr lang="tr-TR" noProof="1">
                <a:solidFill>
                  <a:schemeClr val="tx1"/>
                </a:solidFill>
              </a:rPr>
              <a:t>because</a:t>
            </a:r>
            <a:r>
              <a:rPr lang="tr-TR" dirty="0">
                <a:solidFill>
                  <a:schemeClr val="tx1"/>
                </a:solidFill>
              </a:rPr>
              <a:t> of</a:t>
            </a:r>
            <a:r>
              <a:rPr lang="en-US" dirty="0">
                <a:solidFill>
                  <a:schemeClr val="tx1"/>
                </a:solidFill>
              </a:rPr>
              <a:t> we met with hardware failure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noProof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limited time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noProof="1">
                <a:solidFill>
                  <a:schemeClr val="tx1"/>
                </a:solidFill>
              </a:rPr>
              <a:t>that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noProof="1">
                <a:solidFill>
                  <a:schemeClr val="tx1"/>
                </a:solidFill>
              </a:rPr>
              <a:t>we</a:t>
            </a:r>
            <a:r>
              <a:rPr lang="tr-TR" dirty="0">
                <a:solidFill>
                  <a:schemeClr val="tx1"/>
                </a:solidFill>
              </a:rPr>
              <a:t> had</a:t>
            </a:r>
            <a:r>
              <a:rPr lang="en-US" dirty="0">
                <a:solidFill>
                  <a:schemeClr val="tx1"/>
                </a:solidFill>
              </a:rPr>
              <a:t> to complete the test part.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23585E73-5D66-4B34-9A0B-E1FECF4F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848313E7-51A3-4F20-8686-33E40A2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6432132C-070A-499A-BE3A-E4948316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560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195D1C-AB51-4DB6-8F89-094B4B9C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Configuration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AE05ED-337F-4E08-B9CF-2E0C1DD4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noProof="1"/>
              <a:t>We tested the failures that have high priority. After the testing, we finalized the testing part of our project.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C7E301D9-B11F-4B0B-A48A-CA255884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80CF541D-6EC7-41F3-B2D1-96F60D7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DF07ABD7-C03B-4566-8DAB-55F3AE68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575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760916-2A01-48EA-AC78-133C58B5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Difficulties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Encountered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DA26F6-A306-4CE1-B4FE-C8F85250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tested only the requirements with higher priority because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 limit we had. </a:t>
            </a:r>
            <a:endParaRPr lang="tr-TR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For testing, we tried to use</a:t>
            </a:r>
            <a:r>
              <a:rPr lang="tr-TR" dirty="0">
                <a:solidFill>
                  <a:schemeClr val="tx1"/>
                </a:solidFill>
              </a:rPr>
              <a:t> a</a:t>
            </a:r>
            <a:r>
              <a:rPr lang="en-US" dirty="0">
                <a:solidFill>
                  <a:schemeClr val="tx1"/>
                </a:solidFill>
              </a:rPr>
              <a:t> randomized data query to see if we can create 5000 client information and 10000 trouble ticket information, but we could not because of </a:t>
            </a:r>
            <a:r>
              <a:rPr lang="tr-TR" dirty="0" err="1">
                <a:solidFill>
                  <a:schemeClr val="tx1"/>
                </a:solidFill>
              </a:rPr>
              <a:t>the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hardware problem we had. </a:t>
            </a:r>
            <a:endParaRPr lang="tr-T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525591D5-87CC-412E-BB33-18378693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1EF82A92-2B76-436F-8817-8653304D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EE98AC2-72F2-4760-AB0E-235E8F59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152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AE1046-313D-45C4-97EC-F5AF60FA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Lessons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Learned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2CB7C-28EF-4BD6-8EC2-51202FB1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noProof="1">
                <a:solidFill>
                  <a:schemeClr val="tx1"/>
                </a:solidFill>
              </a:rPr>
              <a:t>We learned how important to detect defects while working on the project.  </a:t>
            </a:r>
            <a:endParaRPr lang="tr-TR" noProof="1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noProof="1">
                <a:solidFill>
                  <a:schemeClr val="tx1"/>
                </a:solidFill>
              </a:rPr>
              <a:t>We had limited time and insufficient hardware system. Despite this, we handled these and learned how to manage time and find different alternatives. </a:t>
            </a:r>
            <a:endParaRPr lang="en-US" noProof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C52A4FC8-48BE-43ED-ACD7-71D17C7F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C2A7A6AE-2F7B-4ED7-B379-9FAFAE02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3B7656C4-4CA8-4A7E-839B-0F3AD5B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510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C0B966-1B83-4DC0-87EC-B813111A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Roles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and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Responsibilities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A34717-2282-4347-9954-82C507E1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err="1"/>
              <a:t>responsibilities</a:t>
            </a:r>
            <a:r>
              <a:rPr lang="tr-TR" dirty="0"/>
              <a:t> </a:t>
            </a:r>
            <a:r>
              <a:rPr lang="tr-TR" dirty="0" err="1"/>
              <a:t>among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planned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;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do </a:t>
            </a:r>
            <a:r>
              <a:rPr lang="tr-TR" dirty="0" err="1"/>
              <a:t>what</a:t>
            </a:r>
            <a:r>
              <a:rPr lang="tr-TR" dirty="0"/>
              <a:t>,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it, </a:t>
            </a:r>
            <a:r>
              <a:rPr lang="tr-TR" dirty="0" err="1"/>
              <a:t>does</a:t>
            </a:r>
            <a:r>
              <a:rPr lang="tr-TR" dirty="0"/>
              <a:t> it </a:t>
            </a:r>
            <a:r>
              <a:rPr lang="tr-TR" dirty="0" err="1"/>
              <a:t>depend</a:t>
            </a:r>
            <a:r>
              <a:rPr lang="tr-TR" dirty="0"/>
              <a:t> on </a:t>
            </a:r>
            <a:r>
              <a:rPr lang="tr-TR" dirty="0" err="1"/>
              <a:t>anything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watched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progress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Whenever</a:t>
            </a:r>
            <a:r>
              <a:rPr lang="tr-TR" dirty="0"/>
              <a:t> an </a:t>
            </a:r>
            <a:r>
              <a:rPr lang="tr-TR" dirty="0" err="1"/>
              <a:t>issue</a:t>
            </a:r>
            <a:r>
              <a:rPr lang="tr-TR" dirty="0"/>
              <a:t> </a:t>
            </a:r>
            <a:r>
              <a:rPr lang="tr-TR" dirty="0" err="1"/>
              <a:t>occurred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discussed</a:t>
            </a:r>
            <a:r>
              <a:rPr lang="tr-TR" dirty="0"/>
              <a:t> 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solve</a:t>
            </a:r>
            <a:r>
              <a:rPr lang="tr-TR" dirty="0"/>
              <a:t> it </a:t>
            </a:r>
            <a:r>
              <a:rPr lang="tr-TR" dirty="0" err="1"/>
              <a:t>together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B3D65B99-9C8E-4307-8F38-D2903A50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B8D83E9D-1B49-4F7D-9142-F07864C3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D8CC87A1-6A1E-4D1E-A767-5BC2E77D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41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DA47C0-7E8D-4770-BF6F-6CAA42EA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Communication</a:t>
            </a:r>
            <a:r>
              <a:rPr lang="tr-TR" dirty="0">
                <a:latin typeface="Bahnschrift Condensed" panose="020B0502040204020203" pitchFamily="34" charset="0"/>
              </a:rPr>
              <a:t> </a:t>
            </a:r>
            <a:r>
              <a:rPr lang="tr-TR" dirty="0" err="1">
                <a:latin typeface="Bahnschrift Condensed" panose="020B0502040204020203" pitchFamily="34" charset="0"/>
              </a:rPr>
              <a:t>Methods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E96E5-8DFE-4DD1-82AE-A306CC02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We</a:t>
            </a:r>
            <a:r>
              <a:rPr lang="tr-TR" dirty="0"/>
              <a:t> met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weekends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</a:t>
            </a:r>
            <a:r>
              <a:rPr lang="tr-TR" dirty="0" err="1"/>
              <a:t>every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free</a:t>
            </a:r>
            <a:r>
              <a:rPr lang="tr-TR" dirty="0"/>
              <a:t> time.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776153BB-A1FE-4C8F-AE8A-E838D2C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55855607-357A-406D-B49C-C09E57AA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F9A8AF8-2BEA-4EE6-B27A-C94659C2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082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E1878F-5B03-42FE-81F5-4D3B107F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Tools </a:t>
            </a:r>
            <a:r>
              <a:rPr lang="tr-TR" dirty="0" err="1">
                <a:latin typeface="Bahnschrift Condensed" panose="020B0502040204020203" pitchFamily="34" charset="0"/>
              </a:rPr>
              <a:t>Used</a:t>
            </a:r>
            <a:endParaRPr lang="tr-TR" dirty="0">
              <a:latin typeface="Bahnschrift Condensed" panose="020B0502040204020203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CE7094-5DC0-43DA-8A0F-12AB4C3D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/>
              <a:t>We used electronic communication for meetings such as Zoom and messaged via Whatsapp.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3B0D5F46-D46B-4F68-978B-427D178E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</p:spPr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ED2A6E97-9B78-4425-84DE-A76C02D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</p:spPr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0CFC7A5F-D383-44F1-83DB-3BCC01D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18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DE862-00AD-41FB-BE6A-ECA43E6B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Bahnschrift Condensed" panose="020B0502040204020203" pitchFamily="34" charset="0"/>
              </a:rPr>
              <a:t>Project Schedule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B330F7-8E17-44A7-8AEE-0059BF32B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weeks</a:t>
            </a:r>
            <a:r>
              <a:rPr lang="tr-TR" dirty="0"/>
              <a:t> but </a:t>
            </a:r>
            <a:r>
              <a:rPr lang="tr-TR" dirty="0" err="1"/>
              <a:t>we</a:t>
            </a:r>
            <a:r>
              <a:rPr lang="tr-TR" dirty="0"/>
              <a:t>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it in </a:t>
            </a:r>
            <a:r>
              <a:rPr lang="tr-TR" dirty="0" err="1"/>
              <a:t>one-two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responsibilities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had.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Design </a:t>
            </a:r>
            <a:r>
              <a:rPr lang="tr-TR" dirty="0" err="1"/>
              <a:t>Part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weeks</a:t>
            </a:r>
            <a:r>
              <a:rPr lang="tr-TR" dirty="0"/>
              <a:t>, but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had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finish</a:t>
            </a:r>
            <a:r>
              <a:rPr lang="tr-TR" dirty="0"/>
              <a:t> </a:t>
            </a:r>
            <a:r>
              <a:rPr lang="tr-TR" dirty="0" err="1"/>
              <a:t>writing</a:t>
            </a:r>
            <a:r>
              <a:rPr lang="tr-TR" dirty="0"/>
              <a:t> SDD in </a:t>
            </a:r>
            <a:r>
              <a:rPr lang="tr-TR" dirty="0" err="1"/>
              <a:t>three-four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Coding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weeks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finished</a:t>
            </a:r>
            <a:r>
              <a:rPr lang="tr-TR" dirty="0"/>
              <a:t> </a:t>
            </a:r>
            <a:r>
              <a:rPr lang="tr-TR" dirty="0" err="1"/>
              <a:t>almost</a:t>
            </a:r>
            <a:r>
              <a:rPr lang="tr-TR" dirty="0"/>
              <a:t> in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weeks</a:t>
            </a:r>
            <a:r>
              <a:rPr lang="tr-TR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, it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finished</a:t>
            </a:r>
            <a:r>
              <a:rPr lang="tr-TR" dirty="0"/>
              <a:t> it in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.</a:t>
            </a:r>
          </a:p>
          <a:p>
            <a:pPr marL="45720" indent="0">
              <a:buNone/>
            </a:pPr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730F419F-8500-407B-AE80-976F5131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4D6B3CF0-E28B-475E-B0CE-9607E236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F599CBC0-8A9B-4BA0-9B5F-438E03D7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531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9C1146-3AA1-424B-BFAE-FE32A21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Bahnschrift Condensed" panose="020B0502040204020203" pitchFamily="34" charset="0"/>
              </a:rPr>
              <a:t>Quality</a:t>
            </a:r>
            <a:r>
              <a:rPr lang="tr-TR" dirty="0">
                <a:latin typeface="Bahnschrift Condensed" panose="020B0502040204020203" pitchFamily="34" charset="0"/>
              </a:rPr>
              <a:t>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A0369C-3780-4CAE-9403-11DBEC54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step,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double-checked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outputs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produced</a:t>
            </a:r>
            <a:r>
              <a:rPr lang="tr-TR" dirty="0"/>
              <a:t>,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see</a:t>
            </a:r>
            <a:r>
              <a:rPr lang="tr-TR" dirty="0"/>
              <a:t> </a:t>
            </a:r>
            <a:r>
              <a:rPr lang="tr-TR" dirty="0" err="1"/>
              <a:t>whether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satisfying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. </a:t>
            </a:r>
          </a:p>
          <a:p>
            <a:endParaRPr lang="tr-TR" dirty="0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E2CFE08A-C237-41BD-A522-F2BA93F0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43000" y="6223827"/>
            <a:ext cx="2743200" cy="365125"/>
          </a:xfrm>
        </p:spPr>
        <p:txBody>
          <a:bodyPr/>
          <a:lstStyle/>
          <a:p>
            <a:r>
              <a:rPr lang="tr-TR" dirty="0"/>
              <a:t>Team S1G1</a:t>
            </a:r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509EFB6A-391E-4E6D-A4F4-E0092FA4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CENG 396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E321406-1719-4D82-87B8-50ACB80B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B93D4-9101-45C5-88D8-FB086C7F37A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563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Temel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1703</Words>
  <Application>Microsoft Office PowerPoint</Application>
  <PresentationFormat>Geniş ekran</PresentationFormat>
  <Paragraphs>305</Paragraphs>
  <Slides>45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1" baseType="lpstr">
      <vt:lpstr>Arial</vt:lpstr>
      <vt:lpstr>Bahnschrift Condensed</vt:lpstr>
      <vt:lpstr>Calibri</vt:lpstr>
      <vt:lpstr>Corbel</vt:lpstr>
      <vt:lpstr>Wingdings</vt:lpstr>
      <vt:lpstr>Temel</vt:lpstr>
      <vt:lpstr>CENG 396 Software EngIneerIng Project PresentatIon</vt:lpstr>
      <vt:lpstr>Agenda</vt:lpstr>
      <vt:lpstr>Project Management</vt:lpstr>
      <vt:lpstr>Project Management</vt:lpstr>
      <vt:lpstr>Roles and Responsibilities</vt:lpstr>
      <vt:lpstr>Communication Methods</vt:lpstr>
      <vt:lpstr>Tools Used</vt:lpstr>
      <vt:lpstr>Project Schedule</vt:lpstr>
      <vt:lpstr>Quality Management</vt:lpstr>
      <vt:lpstr>Configuration Management</vt:lpstr>
      <vt:lpstr>Difficulties Encountered</vt:lpstr>
      <vt:lpstr>Lessons Learned</vt:lpstr>
      <vt:lpstr>RequIrements</vt:lpstr>
      <vt:lpstr>Requirements</vt:lpstr>
      <vt:lpstr>Method Followed</vt:lpstr>
      <vt:lpstr>Tools Used</vt:lpstr>
      <vt:lpstr>Quality Management</vt:lpstr>
      <vt:lpstr>Configuration Management</vt:lpstr>
      <vt:lpstr>Difficulties Encountered</vt:lpstr>
      <vt:lpstr>Lessons Learned</vt:lpstr>
      <vt:lpstr>DesIgn</vt:lpstr>
      <vt:lpstr>Design</vt:lpstr>
      <vt:lpstr>Method Followed</vt:lpstr>
      <vt:lpstr>Tools Used</vt:lpstr>
      <vt:lpstr>Tools Used</vt:lpstr>
      <vt:lpstr>Quality Management</vt:lpstr>
      <vt:lpstr>Configuration Management</vt:lpstr>
      <vt:lpstr>Difficulties Encountered</vt:lpstr>
      <vt:lpstr>Lessons Learned</vt:lpstr>
      <vt:lpstr>CodIng</vt:lpstr>
      <vt:lpstr>Coding</vt:lpstr>
      <vt:lpstr>Method Followed</vt:lpstr>
      <vt:lpstr>Tools Used</vt:lpstr>
      <vt:lpstr>Quality Management</vt:lpstr>
      <vt:lpstr>Configuration Management</vt:lpstr>
      <vt:lpstr>Difficulties Encountered</vt:lpstr>
      <vt:lpstr>Lessons Learned</vt:lpstr>
      <vt:lpstr>TestIng</vt:lpstr>
      <vt:lpstr>Testing</vt:lpstr>
      <vt:lpstr>Method Followed</vt:lpstr>
      <vt:lpstr>Tools Used </vt:lpstr>
      <vt:lpstr>Quality Management</vt:lpstr>
      <vt:lpstr>Configuration Management</vt:lpstr>
      <vt:lpstr>Difficulties Encountered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396 Software EngIneerIng Project PresentatIon</dc:title>
  <dc:creator>Rana Çakmak</dc:creator>
  <cp:lastModifiedBy>Zeynep Özdoğan</cp:lastModifiedBy>
  <cp:revision>9</cp:revision>
  <dcterms:created xsi:type="dcterms:W3CDTF">2020-05-18T15:04:53Z</dcterms:created>
  <dcterms:modified xsi:type="dcterms:W3CDTF">2020-05-19T07:20:53Z</dcterms:modified>
</cp:coreProperties>
</file>