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8C39F-9C45-4786-904E-62813C025AEC}" v="3" dt="2025-09-24T11:05:01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tcan Coskun" userId="ccdd775ecc037fa2" providerId="LiveId" clId="{C294A365-0D55-4EB8-BD9F-8091693DEE89}"/>
    <pc:docChg chg="custSel addSld modSld">
      <pc:chgData name="Mertcan Coskun" userId="ccdd775ecc037fa2" providerId="LiveId" clId="{C294A365-0D55-4EB8-BD9F-8091693DEE89}" dt="2025-09-24T11:05:22.884" v="111" actId="14100"/>
      <pc:docMkLst>
        <pc:docMk/>
      </pc:docMkLst>
      <pc:sldChg chg="modSp new mod">
        <pc:chgData name="Mertcan Coskun" userId="ccdd775ecc037fa2" providerId="LiveId" clId="{C294A365-0D55-4EB8-BD9F-8091693DEE89}" dt="2025-09-24T11:03:04.815" v="73" actId="27636"/>
        <pc:sldMkLst>
          <pc:docMk/>
          <pc:sldMk cId="3641652960" sldId="256"/>
        </pc:sldMkLst>
        <pc:spChg chg="mod">
          <ac:chgData name="Mertcan Coskun" userId="ccdd775ecc037fa2" providerId="LiveId" clId="{C294A365-0D55-4EB8-BD9F-8091693DEE89}" dt="2025-09-24T11:03:04.815" v="73" actId="27636"/>
          <ac:spMkLst>
            <pc:docMk/>
            <pc:sldMk cId="3641652960" sldId="256"/>
            <ac:spMk id="2" creationId="{7281EE16-A1B2-E216-42C0-613744D60EE0}"/>
          </ac:spMkLst>
        </pc:spChg>
        <pc:spChg chg="mod">
          <ac:chgData name="Mertcan Coskun" userId="ccdd775ecc037fa2" providerId="LiveId" clId="{C294A365-0D55-4EB8-BD9F-8091693DEE89}" dt="2025-09-24T11:03:04.768" v="72"/>
          <ac:spMkLst>
            <pc:docMk/>
            <pc:sldMk cId="3641652960" sldId="256"/>
            <ac:spMk id="3" creationId="{1D1C26C6-8E61-FEF9-39E8-2496594740C7}"/>
          </ac:spMkLst>
        </pc:spChg>
      </pc:sldChg>
      <pc:sldChg chg="modSp new mod">
        <pc:chgData name="Mertcan Coskun" userId="ccdd775ecc037fa2" providerId="LiveId" clId="{C294A365-0D55-4EB8-BD9F-8091693DEE89}" dt="2025-09-24T11:03:25.664" v="94" actId="20577"/>
        <pc:sldMkLst>
          <pc:docMk/>
          <pc:sldMk cId="453658625" sldId="257"/>
        </pc:sldMkLst>
        <pc:spChg chg="mod">
          <ac:chgData name="Mertcan Coskun" userId="ccdd775ecc037fa2" providerId="LiveId" clId="{C294A365-0D55-4EB8-BD9F-8091693DEE89}" dt="2025-09-24T11:03:21.880" v="90" actId="20577"/>
          <ac:spMkLst>
            <pc:docMk/>
            <pc:sldMk cId="453658625" sldId="257"/>
            <ac:spMk id="2" creationId="{EAD9DC49-A2A5-0E85-AC44-90B88E27475D}"/>
          </ac:spMkLst>
        </pc:spChg>
        <pc:spChg chg="mod">
          <ac:chgData name="Mertcan Coskun" userId="ccdd775ecc037fa2" providerId="LiveId" clId="{C294A365-0D55-4EB8-BD9F-8091693DEE89}" dt="2025-09-24T11:03:25.664" v="94" actId="20577"/>
          <ac:spMkLst>
            <pc:docMk/>
            <pc:sldMk cId="453658625" sldId="257"/>
            <ac:spMk id="3" creationId="{CB077F50-DE04-415B-D06B-D78AA26B9252}"/>
          </ac:spMkLst>
        </pc:spChg>
      </pc:sldChg>
      <pc:sldChg chg="addSp delSp modSp new mod">
        <pc:chgData name="Mertcan Coskun" userId="ccdd775ecc037fa2" providerId="LiveId" clId="{C294A365-0D55-4EB8-BD9F-8091693DEE89}" dt="2025-09-24T11:05:22.884" v="111" actId="14100"/>
        <pc:sldMkLst>
          <pc:docMk/>
          <pc:sldMk cId="2718346859" sldId="258"/>
        </pc:sldMkLst>
        <pc:spChg chg="mod">
          <ac:chgData name="Mertcan Coskun" userId="ccdd775ecc037fa2" providerId="LiveId" clId="{C294A365-0D55-4EB8-BD9F-8091693DEE89}" dt="2025-09-24T11:05:05.788" v="107" actId="20577"/>
          <ac:spMkLst>
            <pc:docMk/>
            <pc:sldMk cId="2718346859" sldId="258"/>
            <ac:spMk id="2" creationId="{023CBB65-78FF-2285-A48B-A9F64FC0893D}"/>
          </ac:spMkLst>
        </pc:spChg>
        <pc:spChg chg="del">
          <ac:chgData name="Mertcan Coskun" userId="ccdd775ecc037fa2" providerId="LiveId" clId="{C294A365-0D55-4EB8-BD9F-8091693DEE89}" dt="2025-09-24T11:04:59.908" v="96" actId="3680"/>
          <ac:spMkLst>
            <pc:docMk/>
            <pc:sldMk cId="2718346859" sldId="258"/>
            <ac:spMk id="3" creationId="{D680E11A-98F6-41BA-7BAD-D237323A0C99}"/>
          </ac:spMkLst>
        </pc:spChg>
        <pc:graphicFrameChg chg="add mod ord modGraphic">
          <ac:chgData name="Mertcan Coskun" userId="ccdd775ecc037fa2" providerId="LiveId" clId="{C294A365-0D55-4EB8-BD9F-8091693DEE89}" dt="2025-09-24T11:05:22.884" v="111" actId="14100"/>
          <ac:graphicFrameMkLst>
            <pc:docMk/>
            <pc:sldMk cId="2718346859" sldId="258"/>
            <ac:graphicFrameMk id="4" creationId="{8EE0F932-8A15-6381-CCEA-CB44A6BA3E6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9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6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5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1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1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2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29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4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0DD7-9DCF-4135-85B0-A6AB33002FA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DDB38-CC9D-443F-B204-B8E61CD4D7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9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EE16-A1B2-E216-42C0-613744D60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Ronesans</a:t>
            </a:r>
            <a:r>
              <a:rPr lang="en-US" dirty="0"/>
              <a:t> Governance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C26C6-8E61-FEF9-39E8-249659474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Mertcan Coskun</a:t>
            </a:r>
          </a:p>
        </p:txBody>
      </p:sp>
    </p:spTree>
    <p:extLst>
      <p:ext uri="{BB962C8B-B14F-4D97-AF65-F5344CB8AC3E}">
        <p14:creationId xmlns:p14="http://schemas.microsoft.com/office/powerpoint/2010/main" val="364165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DC49-A2A5-0E85-AC44-90B88E27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7F50-DE04-415B-D06B-D78AA26B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Both Elementary and Great Expectations are excellent tools, but they have different philosophies and are optimized for slightly different use cases.</a:t>
            </a:r>
          </a:p>
          <a:p>
            <a:r>
              <a:rPr lang="en-US" dirty="0"/>
              <a:t>Given your specific stack (</a:t>
            </a:r>
            <a:r>
              <a:rPr lang="en-US" b="1" dirty="0" err="1"/>
              <a:t>dbt</a:t>
            </a:r>
            <a:r>
              <a:rPr lang="en-US" b="1" dirty="0"/>
              <a:t>, Snowflake, Airflow</a:t>
            </a:r>
            <a:r>
              <a:rPr lang="en-US" dirty="0"/>
              <a:t>) and your goal of creating a tightly integrated governance system, here is a direct comparison to help you decide.</a:t>
            </a:r>
          </a:p>
          <a:p>
            <a:r>
              <a:rPr lang="en-US" b="1" dirty="0"/>
              <a:t>The Core Difference in Philosophy</a:t>
            </a:r>
          </a:p>
          <a:p>
            <a:r>
              <a:rPr lang="en-US" b="1" dirty="0"/>
              <a:t>Great Expectations (GX):</a:t>
            </a:r>
            <a:r>
              <a:rPr lang="en-US" dirty="0"/>
              <a:t> A comprehensive, standalone data quality </a:t>
            </a:r>
            <a:r>
              <a:rPr lang="en-US" i="1" dirty="0"/>
              <a:t>framework</a:t>
            </a:r>
            <a:r>
              <a:rPr lang="en-US" dirty="0"/>
              <a:t>. It can connect to anything (Spark, pandas, SQL) and manages its own configuration, state, and UI ("Data Docs"). It's powerful but requires you to learn and manage its ecosystem.</a:t>
            </a:r>
          </a:p>
          <a:p>
            <a:r>
              <a:rPr lang="en-US" b="1" dirty="0"/>
              <a:t>Elementary:</a:t>
            </a:r>
            <a:r>
              <a:rPr lang="en-US" dirty="0"/>
              <a:t> A </a:t>
            </a:r>
            <a:r>
              <a:rPr lang="en-US" dirty="0" err="1"/>
              <a:t>dbt</a:t>
            </a:r>
            <a:r>
              <a:rPr lang="en-US" dirty="0"/>
              <a:t>-native data </a:t>
            </a:r>
            <a:r>
              <a:rPr lang="en-US" i="1" dirty="0"/>
              <a:t>observability platform</a:t>
            </a:r>
            <a:r>
              <a:rPr lang="en-US" dirty="0"/>
              <a:t>. It is built specifically to live </a:t>
            </a:r>
            <a:r>
              <a:rPr lang="en-US" i="1" dirty="0"/>
              <a:t>inside</a:t>
            </a:r>
            <a:r>
              <a:rPr lang="en-US" dirty="0"/>
              <a:t> your </a:t>
            </a:r>
            <a:r>
              <a:rPr lang="en-US" dirty="0" err="1"/>
              <a:t>dbt</a:t>
            </a:r>
            <a:r>
              <a:rPr lang="en-US" dirty="0"/>
              <a:t> project. It leverages </a:t>
            </a:r>
            <a:r>
              <a:rPr lang="en-US" dirty="0" err="1"/>
              <a:t>dbt's</a:t>
            </a:r>
            <a:r>
              <a:rPr lang="en-US" dirty="0"/>
              <a:t> workflows and enhances them with powerful testing, lineage, and anomaly detection. It feels like a natural extension of </a:t>
            </a:r>
            <a:r>
              <a:rPr lang="en-US" dirty="0" err="1"/>
              <a:t>dbt</a:t>
            </a:r>
            <a:r>
              <a:rPr lang="en-US" dirty="0"/>
              <a:t>, not a separate tool.</a:t>
            </a:r>
          </a:p>
        </p:txBody>
      </p:sp>
    </p:spTree>
    <p:extLst>
      <p:ext uri="{BB962C8B-B14F-4D97-AF65-F5344CB8AC3E}">
        <p14:creationId xmlns:p14="http://schemas.microsoft.com/office/powerpoint/2010/main" val="45365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BB65-78FF-2285-A48B-A9F64FC0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E0F932-8A15-6381-CCEA-CB44A6BA3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453089"/>
              </p:ext>
            </p:extLst>
          </p:nvPr>
        </p:nvGraphicFramePr>
        <p:xfrm>
          <a:off x="1451579" y="1984076"/>
          <a:ext cx="9124407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469">
                  <a:extLst>
                    <a:ext uri="{9D8B030D-6E8A-4147-A177-3AD203B41FA5}">
                      <a16:colId xmlns:a16="http://schemas.microsoft.com/office/drawing/2014/main" val="2307786069"/>
                    </a:ext>
                  </a:extLst>
                </a:gridCol>
                <a:gridCol w="3041469">
                  <a:extLst>
                    <a:ext uri="{9D8B030D-6E8A-4147-A177-3AD203B41FA5}">
                      <a16:colId xmlns:a16="http://schemas.microsoft.com/office/drawing/2014/main" val="1519785199"/>
                    </a:ext>
                  </a:extLst>
                </a:gridCol>
                <a:gridCol w="3041469">
                  <a:extLst>
                    <a:ext uri="{9D8B030D-6E8A-4147-A177-3AD203B41FA5}">
                      <a16:colId xmlns:a16="http://schemas.microsoft.com/office/drawing/2014/main" val="818299519"/>
                    </a:ext>
                  </a:extLst>
                </a:gridCol>
              </a:tblGrid>
              <a:tr h="207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Elementary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Great Expectations (GX)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13268"/>
                  </a:ext>
                </a:extLst>
              </a:tr>
              <a:tr h="7057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dbt Integration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Native &amp; Seamless.</a:t>
                      </a:r>
                      <a:r>
                        <a:rPr lang="en-US"/>
                        <a:t> It's a dbt package. Tests are defined in your existing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schema.yml</a:t>
                      </a:r>
                      <a:r>
                        <a:rPr lang="en-US"/>
                        <a:t> files. It feels like "dbt on steroids."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Possible, but not native.</a:t>
                      </a:r>
                      <a:r>
                        <a:rPr lang="en-US"/>
                        <a:t> Requires a separate library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dbt-gx</a:t>
                      </a:r>
                      <a:r>
                        <a:rPr lang="en-US"/>
                        <a:t>) and feels like you're orchestrating two different tools. GX has its own way of doing things.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308137"/>
                  </a:ext>
                </a:extLst>
              </a:tr>
              <a:tr h="7057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Setup &amp; Learning Curve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Much lower for dbt users.</a:t>
                      </a:r>
                      <a:r>
                        <a:rPr lang="en-US"/>
                        <a:t> If you know dbt, you're 80% of the way there. Setup is adding a package and running a dbt command.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Steeper.</a:t>
                      </a:r>
                      <a:r>
                        <a:rPr lang="en-US"/>
                        <a:t> You must learn the GX concepts: Data Context, Expectation Suites, Checkpoints, Data Docs, etc. The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US"/>
                        <a:t> command creates many new config files.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94273"/>
                  </a:ext>
                </a:extLst>
              </a:tr>
              <a:tr h="594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Defining Tests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 </a:t>
                      </a:r>
                      <a:r>
                        <a:rPr lang="en-US" b="1"/>
                        <a:t>YAML</a:t>
                      </a:r>
                      <a:r>
                        <a:rPr lang="en-US"/>
                        <a:t>, directly on your dbt models. Clean, simple, and version-controlled alongside your transformation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Primarily in </a:t>
                      </a:r>
                      <a:r>
                        <a:rPr lang="en-US" b="1"/>
                        <a:t>Python or JSON</a:t>
                      </a:r>
                      <a:r>
                        <a:rPr lang="en-US"/>
                        <a:t> in separate "Expectation Suite" files. More flexible for complex custom logic, but separates tests from your dbt models.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710507"/>
                  </a:ext>
                </a:extLst>
              </a:tr>
              <a:tr h="1040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Key Strengths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 </a:t>
                      </a:r>
                      <a:r>
                        <a:rPr lang="en-US" b="1"/>
                        <a:t>Data Lineage:</a:t>
                      </a:r>
                      <a:r>
                        <a:rPr lang="en-US"/>
                        <a:t> Automatic, column-level lineage graphs. - </a:t>
                      </a:r>
                      <a:r>
                        <a:rPr lang="en-US" b="1"/>
                        <a:t>Anomaly Detection:</a:t>
                      </a:r>
                      <a:r>
                        <a:rPr lang="en-US"/>
                        <a:t> Out-of-the-box monitors for volume, freshness, schema changes. - </a:t>
                      </a:r>
                      <a:r>
                        <a:rPr lang="en-US" b="1"/>
                        <a:t>Central UI:</a:t>
                      </a:r>
                      <a:r>
                        <a:rPr lang="en-US"/>
                        <a:t> A single, shareable web app to view all test results and trends over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 </a:t>
                      </a:r>
                      <a:r>
                        <a:rPr lang="en-US" b="1"/>
                        <a:t>Massive Test Library:</a:t>
                      </a:r>
                      <a:r>
                        <a:rPr lang="en-US"/>
                        <a:t> A huge, mature library of "Expectations." - </a:t>
                      </a:r>
                      <a:r>
                        <a:rPr lang="en-US" b="1"/>
                        <a:t>Framework Agnostic:</a:t>
                      </a:r>
                      <a:r>
                        <a:rPr lang="en-US"/>
                        <a:t> Works with almost any data source, not just dbt. - </a:t>
                      </a:r>
                      <a:r>
                        <a:rPr lang="en-US" b="1"/>
                        <a:t>Detailed Reports:</a:t>
                      </a:r>
                      <a:r>
                        <a:rPr lang="en-US"/>
                        <a:t> "Data Docs" provide very detailed static HTML reports for each validation run.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669867"/>
                  </a:ext>
                </a:extLst>
              </a:tr>
              <a:tr h="594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UI &amp; Reporting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 interactive, modern web application that shows historical trends and lineage.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Generates static HTML files ("Data Docs") for each validation run. Very detailed but can be hard to navigate historically.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52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468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486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Gill Sans MT</vt:lpstr>
      <vt:lpstr>Gallery</vt:lpstr>
      <vt:lpstr>Ronesans Governance Strategy</vt:lpstr>
      <vt:lpstr>Tools to choose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Mertcan Coskun</dc:creator>
  <cp:lastModifiedBy>Mertcan Coskun</cp:lastModifiedBy>
  <cp:revision>1</cp:revision>
  <dcterms:created xsi:type="dcterms:W3CDTF">2025-09-24T10:55:54Z</dcterms:created>
  <dcterms:modified xsi:type="dcterms:W3CDTF">2025-09-24T11:08:49Z</dcterms:modified>
</cp:coreProperties>
</file>