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59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711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171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0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204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15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1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261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06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927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64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7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161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03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79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5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003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BBF2-57C3-4EC4-B27B-0566276E5FE9}" type="datetimeFigureOut">
              <a:rPr lang="tr-TR" smtClean="0"/>
              <a:t>9.02.2023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6D5565-CD1A-40CB-9009-5F20B76E8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32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Detect obstacles in roads from accelerometer data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Mertcan Coskun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225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</a:t>
            </a:r>
            <a:r>
              <a:rPr lang="tr-TR" sz="2800" b="1" dirty="0" smtClean="0"/>
              <a:t>task</a:t>
            </a:r>
            <a:r>
              <a:rPr lang="tr-TR" dirty="0" smtClean="0"/>
              <a:t> is to </a:t>
            </a:r>
            <a:r>
              <a:rPr lang="en-US" dirty="0" smtClean="0"/>
              <a:t>detect </a:t>
            </a:r>
            <a:r>
              <a:rPr lang="en-US" dirty="0"/>
              <a:t>obstacles on the roads utilizing </a:t>
            </a:r>
            <a:r>
              <a:rPr lang="en-US" dirty="0" smtClean="0"/>
              <a:t>data </a:t>
            </a:r>
            <a:r>
              <a:rPr lang="en-US" dirty="0"/>
              <a:t>from the accelerometer of the units installed in the moving </a:t>
            </a:r>
            <a:r>
              <a:rPr lang="en-US" dirty="0" smtClean="0"/>
              <a:t>vehicles</a:t>
            </a:r>
            <a:r>
              <a:rPr lang="tr-TR" dirty="0" smtClean="0"/>
              <a:t>.</a:t>
            </a:r>
          </a:p>
          <a:p>
            <a:r>
              <a:rPr lang="tr-TR" dirty="0" smtClean="0"/>
              <a:t>The </a:t>
            </a:r>
            <a:r>
              <a:rPr lang="tr-TR" sz="2400" b="1" dirty="0" smtClean="0"/>
              <a:t>goal</a:t>
            </a:r>
            <a:r>
              <a:rPr lang="tr-TR" dirty="0" smtClean="0"/>
              <a:t> is to </a:t>
            </a:r>
            <a:r>
              <a:rPr lang="en-US" dirty="0" smtClean="0"/>
              <a:t>provide </a:t>
            </a:r>
            <a:r>
              <a:rPr lang="en-US" dirty="0"/>
              <a:t>data solutions in road authorities and municipalities where they can prioritize the fixing of </a:t>
            </a:r>
            <a:r>
              <a:rPr lang="en-US" dirty="0" smtClean="0"/>
              <a:t>obstacles</a:t>
            </a:r>
            <a:r>
              <a:rPr lang="tr-TR" dirty="0" smtClean="0"/>
              <a:t>.</a:t>
            </a:r>
          </a:p>
          <a:p>
            <a:r>
              <a:rPr lang="tr-TR" dirty="0" smtClean="0"/>
              <a:t>We will reach the goal by detecting potholes and speed bumps on the road.</a:t>
            </a:r>
          </a:p>
          <a:p>
            <a:r>
              <a:rPr lang="tr-TR" dirty="0" smtClean="0"/>
              <a:t>The data provided represents a single vehicles journey.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136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Approach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1. First step is to load, clean and to sort data for further analysis.</a:t>
            </a:r>
          </a:p>
          <a:p>
            <a:r>
              <a:rPr lang="tr-TR" dirty="0" smtClean="0"/>
              <a:t>2. The data will be resampled into 1 second intervals as the granularity provided is too detailed.</a:t>
            </a:r>
          </a:p>
          <a:p>
            <a:r>
              <a:rPr lang="tr-TR" dirty="0" smtClean="0"/>
              <a:t>3. Generation of features is necessary. Instead of only using absolute values of acceleration, speed and heading angle, we will focus on the percent change of these factors.</a:t>
            </a:r>
          </a:p>
          <a:p>
            <a:r>
              <a:rPr lang="tr-TR" dirty="0" smtClean="0"/>
              <a:t>4. A clustering model will be built to understand the behaviour of the vehicle and to predict the road condition.</a:t>
            </a:r>
          </a:p>
          <a:p>
            <a:r>
              <a:rPr lang="tr-TR" dirty="0" smtClean="0"/>
              <a:t>5. After the model is built, each cluster will be analyzed and will be assigned to a condition: Normal, Pothole or Speed Bump.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30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Main Logic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Before we go into the programming, we must understand what happens to a vehicle in these 3 to-be-predicted clusters. </a:t>
            </a:r>
          </a:p>
          <a:p>
            <a:pPr lvl="1"/>
            <a:r>
              <a:rPr lang="tr-TR" dirty="0" smtClean="0"/>
              <a:t>1. Normal course: The driver will continue his journey in normal conditions where no change in speed and heading </a:t>
            </a:r>
            <a:r>
              <a:rPr lang="tr-TR" dirty="0"/>
              <a:t>should simultaneously </a:t>
            </a:r>
            <a:r>
              <a:rPr lang="tr-TR" dirty="0" smtClean="0"/>
              <a:t>occur. </a:t>
            </a:r>
          </a:p>
          <a:p>
            <a:pPr lvl="1"/>
            <a:r>
              <a:rPr lang="tr-TR" dirty="0" smtClean="0"/>
              <a:t>2. Speed bump: A steady change in speed and acceleration is expected when a driver faces a speed bumpy. No sudden change in heading should occur.</a:t>
            </a:r>
          </a:p>
          <a:p>
            <a:pPr lvl="1"/>
            <a:r>
              <a:rPr lang="tr-TR" dirty="0" smtClean="0"/>
              <a:t>3. Pothole: Potholes are unexpected and hard to avoid, therefore a change in, most importantly, the heading angle is expected. A sudden change in speed can also be the case.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351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838" y="1742239"/>
            <a:ext cx="6849660" cy="48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3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Indicators: Speed Bumps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643" y="1495181"/>
            <a:ext cx="8051030" cy="1431636"/>
          </a:xfrm>
        </p:spPr>
        <p:txBody>
          <a:bodyPr/>
          <a:lstStyle/>
          <a:p>
            <a:r>
              <a:rPr lang="tr-TR" dirty="0" smtClean="0"/>
              <a:t>Majorly important roads tend to have more speed bumps, but not motorways.</a:t>
            </a:r>
          </a:p>
          <a:p>
            <a:r>
              <a:rPr lang="tr-TR" dirty="0" smtClean="0"/>
              <a:t>Little </a:t>
            </a:r>
            <a:r>
              <a:rPr lang="tr-TR" dirty="0"/>
              <a:t>change in the heading angle and </a:t>
            </a:r>
            <a:r>
              <a:rPr lang="tr-TR" dirty="0" smtClean="0"/>
              <a:t>speed decrease </a:t>
            </a:r>
            <a:r>
              <a:rPr lang="tr-TR" dirty="0"/>
              <a:t>indicates a chance of </a:t>
            </a:r>
            <a:r>
              <a:rPr lang="tr-TR" dirty="0" smtClean="0"/>
              <a:t>a speed bump, regardless of time.</a:t>
            </a:r>
            <a:endParaRPr lang="tr-TR" dirty="0"/>
          </a:p>
          <a:p>
            <a:endParaRPr lang="tr-T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2643" y="3481389"/>
            <a:ext cx="8596668" cy="4906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Indicators: Potholes</a:t>
            </a:r>
            <a:endParaRPr lang="tr-T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643" y="4252626"/>
            <a:ext cx="8596668" cy="144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/>
              <a:t>Less important roads like secondary roads will have more potholes.</a:t>
            </a:r>
          </a:p>
          <a:p>
            <a:r>
              <a:rPr lang="tr-TR" smtClean="0"/>
              <a:t>Sudden change in the heading angle and speed indicates a chance of pothole, especially at night.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955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 K-means clustering algorithm will be used to predict the road condition.</a:t>
            </a:r>
          </a:p>
          <a:p>
            <a:r>
              <a:rPr lang="tr-TR" dirty="0" smtClean="0"/>
              <a:t>There are three scenarios in the case study, therefore the number of clusters is 3.</a:t>
            </a:r>
          </a:p>
          <a:p>
            <a:r>
              <a:rPr lang="tr-TR" dirty="0" smtClean="0"/>
              <a:t>The data will be scaled before it is processed by the clustering algorithm to reduce the errors caused by the different value ranges of columns.</a:t>
            </a:r>
          </a:p>
          <a:p>
            <a:r>
              <a:rPr lang="tr-TR" dirty="0" smtClean="0"/>
              <a:t>The results will go through a logic check to see the clusters meet the expectations.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3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Cluster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980266" cy="4309484"/>
          </a:xfrm>
        </p:spPr>
        <p:txBody>
          <a:bodyPr/>
          <a:lstStyle/>
          <a:p>
            <a:r>
              <a:rPr lang="tr-TR" dirty="0" smtClean="0"/>
              <a:t>Cluster 0 </a:t>
            </a:r>
          </a:p>
          <a:p>
            <a:pPr lvl="1"/>
            <a:r>
              <a:rPr lang="tr-TR" dirty="0" smtClean="0"/>
              <a:t>Sample size: 22.6K</a:t>
            </a:r>
          </a:p>
          <a:p>
            <a:pPr lvl="1"/>
            <a:r>
              <a:rPr lang="tr-TR" dirty="0" smtClean="0"/>
              <a:t>Speed: 86 km/h</a:t>
            </a:r>
          </a:p>
          <a:p>
            <a:pPr lvl="1"/>
            <a:r>
              <a:rPr lang="tr-TR" dirty="0" smtClean="0"/>
              <a:t>Change in heading: 8</a:t>
            </a:r>
          </a:p>
          <a:p>
            <a:pPr lvl="1"/>
            <a:r>
              <a:rPr lang="tr-TR" dirty="0" smtClean="0"/>
              <a:t>Change in acceleration: 0.32</a:t>
            </a:r>
          </a:p>
          <a:p>
            <a:pPr lvl="1"/>
            <a:r>
              <a:rPr lang="tr-TR" dirty="0" smtClean="0"/>
              <a:t>Common road types: Motorway, Major </a:t>
            </a:r>
            <a:r>
              <a:rPr lang="tr-TR" dirty="0" smtClean="0"/>
              <a:t>roads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31898" y="2160589"/>
            <a:ext cx="2980266" cy="430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Cluster 1</a:t>
            </a:r>
          </a:p>
          <a:p>
            <a:pPr lvl="1"/>
            <a:r>
              <a:rPr lang="tr-TR" dirty="0"/>
              <a:t>Sample size: </a:t>
            </a:r>
            <a:r>
              <a:rPr lang="tr-TR" dirty="0" smtClean="0"/>
              <a:t>580</a:t>
            </a:r>
            <a:endParaRPr lang="tr-TR" dirty="0"/>
          </a:p>
          <a:p>
            <a:pPr lvl="1"/>
            <a:r>
              <a:rPr lang="tr-TR" dirty="0"/>
              <a:t>Speed: </a:t>
            </a:r>
            <a:r>
              <a:rPr lang="tr-TR" dirty="0" smtClean="0"/>
              <a:t>64 </a:t>
            </a:r>
            <a:r>
              <a:rPr lang="tr-TR" dirty="0"/>
              <a:t>km/h</a:t>
            </a:r>
          </a:p>
          <a:p>
            <a:pPr lvl="1"/>
            <a:r>
              <a:rPr lang="tr-TR" dirty="0"/>
              <a:t>Change in heading: </a:t>
            </a:r>
            <a:r>
              <a:rPr lang="tr-TR" dirty="0" smtClean="0"/>
              <a:t>370</a:t>
            </a:r>
            <a:endParaRPr lang="tr-TR" dirty="0"/>
          </a:p>
          <a:p>
            <a:pPr lvl="1"/>
            <a:r>
              <a:rPr lang="tr-TR" dirty="0"/>
              <a:t>Change in acceleration: </a:t>
            </a:r>
            <a:r>
              <a:rPr lang="tr-TR" dirty="0" smtClean="0"/>
              <a:t>1.04</a:t>
            </a:r>
            <a:endParaRPr lang="tr-TR" dirty="0"/>
          </a:p>
          <a:p>
            <a:pPr lvl="1"/>
            <a:r>
              <a:rPr lang="tr-TR" dirty="0"/>
              <a:t>Common road types: Motorway, </a:t>
            </a:r>
            <a:r>
              <a:rPr lang="tr-TR" dirty="0" smtClean="0"/>
              <a:t>Secondary Road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86462" y="2160589"/>
            <a:ext cx="2980266" cy="430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Cluster 2</a:t>
            </a:r>
          </a:p>
          <a:p>
            <a:pPr lvl="1"/>
            <a:r>
              <a:rPr lang="tr-TR" dirty="0"/>
              <a:t>Sample size: </a:t>
            </a:r>
            <a:r>
              <a:rPr lang="tr-TR" dirty="0" smtClean="0"/>
              <a:t>2.9K</a:t>
            </a:r>
            <a:endParaRPr lang="tr-TR" dirty="0"/>
          </a:p>
          <a:p>
            <a:pPr lvl="1"/>
            <a:r>
              <a:rPr lang="tr-TR" dirty="0"/>
              <a:t>Speed: </a:t>
            </a:r>
            <a:r>
              <a:rPr lang="tr-TR" dirty="0" smtClean="0"/>
              <a:t>37 </a:t>
            </a:r>
            <a:r>
              <a:rPr lang="tr-TR" dirty="0"/>
              <a:t>km/h</a:t>
            </a:r>
          </a:p>
          <a:p>
            <a:pPr lvl="1"/>
            <a:r>
              <a:rPr lang="tr-TR" dirty="0"/>
              <a:t>Change in heading: </a:t>
            </a:r>
            <a:r>
              <a:rPr lang="tr-TR" dirty="0" smtClean="0"/>
              <a:t>16</a:t>
            </a:r>
            <a:endParaRPr lang="tr-TR" dirty="0"/>
          </a:p>
          <a:p>
            <a:pPr lvl="1"/>
            <a:r>
              <a:rPr lang="tr-TR" dirty="0"/>
              <a:t>Change in acceleration: </a:t>
            </a:r>
            <a:r>
              <a:rPr lang="tr-TR" dirty="0" smtClean="0"/>
              <a:t>2.5</a:t>
            </a:r>
            <a:endParaRPr lang="tr-TR" dirty="0"/>
          </a:p>
          <a:p>
            <a:pPr lvl="1"/>
            <a:r>
              <a:rPr lang="tr-TR" dirty="0"/>
              <a:t>Common road types: </a:t>
            </a:r>
            <a:r>
              <a:rPr lang="tr-TR" dirty="0" smtClean="0"/>
              <a:t>Secondary Road, Major Road, Motorway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0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080" y="1800372"/>
            <a:ext cx="8596668" cy="2937884"/>
          </a:xfrm>
        </p:spPr>
        <p:txBody>
          <a:bodyPr/>
          <a:lstStyle/>
          <a:p>
            <a:r>
              <a:rPr lang="tr-TR" dirty="0" smtClean="0"/>
              <a:t>From the results, it is clear that:</a:t>
            </a:r>
          </a:p>
          <a:p>
            <a:pPr lvl="1"/>
            <a:r>
              <a:rPr lang="tr-TR" dirty="0" smtClean="0"/>
              <a:t>Cluster 0 is when vehicle is traveling at high speed without much change in acceleration and heading. Common roads are important roads and motorways.</a:t>
            </a:r>
          </a:p>
          <a:p>
            <a:pPr lvl="1"/>
            <a:r>
              <a:rPr lang="tr-TR" dirty="0" smtClean="0"/>
              <a:t>Cluster 1 is when a vehicle is traveling at relatively high speed with a change in heading and moderate change in acceleration. Most common road types are secondary and motorway.</a:t>
            </a:r>
          </a:p>
          <a:p>
            <a:pPr lvl="1"/>
            <a:r>
              <a:rPr lang="tr-TR" dirty="0" smtClean="0"/>
              <a:t>Cluster 2 is when a vehicle is traveling through mostly secondary roads and there is a sudden change in speed but not a big change in heading.</a:t>
            </a:r>
          </a:p>
          <a:p>
            <a:pPr lvl="1"/>
            <a:r>
              <a:rPr lang="tr-TR" dirty="0" smtClean="0"/>
              <a:t>Cluster 0 is standard roads, Cluster 1 is potholes, Cluster 2 is speed bump.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4987635"/>
            <a:ext cx="8979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From the analysis, the required output of informing </a:t>
            </a:r>
            <a:r>
              <a:rPr lang="en-US" dirty="0"/>
              <a:t>road authorities </a:t>
            </a:r>
            <a:r>
              <a:rPr lang="en-US" dirty="0" smtClean="0"/>
              <a:t>where </a:t>
            </a:r>
            <a:r>
              <a:rPr lang="en-US" dirty="0"/>
              <a:t>they can prioritize the fixing of obstacles </a:t>
            </a:r>
            <a:r>
              <a:rPr lang="en-US" dirty="0" smtClean="0"/>
              <a:t>that </a:t>
            </a:r>
            <a:r>
              <a:rPr lang="en-US" dirty="0"/>
              <a:t>are causing dangerous events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roads</a:t>
            </a:r>
            <a:r>
              <a:rPr lang="tr-TR" dirty="0" smtClean="0"/>
              <a:t> can be achieved.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90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692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Detect obstacles in roads from accelerometer data</vt:lpstr>
      <vt:lpstr>Introduction</vt:lpstr>
      <vt:lpstr>Approach</vt:lpstr>
      <vt:lpstr>Main Logic</vt:lpstr>
      <vt:lpstr>Map</vt:lpstr>
      <vt:lpstr>Indicators: Speed Bumps</vt:lpstr>
      <vt:lpstr>Clustering</vt:lpstr>
      <vt:lpstr>Cluster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obstacles in roads from accelerometer data</dc:title>
  <dc:creator>Mertcan Coskun</dc:creator>
  <cp:lastModifiedBy>Mertcan Coskun</cp:lastModifiedBy>
  <cp:revision>12</cp:revision>
  <dcterms:created xsi:type="dcterms:W3CDTF">2023-01-30T21:38:24Z</dcterms:created>
  <dcterms:modified xsi:type="dcterms:W3CDTF">2023-02-09T09:51:24Z</dcterms:modified>
</cp:coreProperties>
</file>