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AC32-30AC-4E0E-BCDD-6077012F9F56}" type="datetimeFigureOut">
              <a:rPr lang="tr-TR" smtClean="0"/>
              <a:t>13.07.2019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4B13-FC49-41A6-B73A-9B1FE5B69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6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163-D76C-4A0A-B8EC-70D391CB88D4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8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0D1F-C7BE-4D3A-93B0-7145F03875A7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3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C917-6DD6-44A8-8AF0-C3DB146A086F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56C-97C7-4562-A7E1-89995AB99B54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B0C-97D2-4FAF-9049-4439EA2C4953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7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9E6-1AD7-4FB7-8FCB-ABEFB4ADD5A5}" type="datetime1">
              <a:rPr lang="tr-TR" smtClean="0"/>
              <a:t>13.07.2019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1987-430B-4EA6-864A-31F625D36F08}" type="datetime1">
              <a:rPr lang="tr-TR" smtClean="0"/>
              <a:t>13.07.2019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18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5A71-9A71-4C99-8AA5-587A34C90288}" type="datetime1">
              <a:rPr lang="tr-TR" smtClean="0"/>
              <a:t>13.07.2019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46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BD-2DB5-45AE-9186-C69A588C6721}" type="datetime1">
              <a:rPr lang="tr-TR" smtClean="0"/>
              <a:t>13.07.2019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2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D9D7-479D-4661-9570-C8B00C38A6D2}" type="datetime1">
              <a:rPr lang="tr-TR" smtClean="0"/>
              <a:t>13.07.2019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523-308D-4BCD-A2D1-70449AEB08A1}" type="datetime1">
              <a:rPr lang="tr-TR" smtClean="0"/>
              <a:t>13.07.2019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2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C8E4-38C6-4CDE-9CBC-34EE46EA2864}" type="datetime1">
              <a:rPr lang="tr-TR" smtClean="0"/>
              <a:t>13.07.2019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8A52-231E-4A96-9E06-9D37AF15F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6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66" y="313107"/>
            <a:ext cx="2351680" cy="318699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4504" y="4762664"/>
            <a:ext cx="1147873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Konu: Yapay Sinir Ağlarının </a:t>
            </a:r>
            <a:r>
              <a:rPr lang="tr-TR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Flappy</a:t>
            </a:r>
            <a:r>
              <a:rPr lang="tr-T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r>
              <a:rPr lang="tr-TR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Bird</a:t>
            </a:r>
            <a:r>
              <a:rPr lang="tr-T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r>
              <a:rPr lang="tr-T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Oyununda Hayatta Kalmayı Öğrenme </a:t>
            </a:r>
            <a:r>
              <a:rPr lang="tr-T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Amaçlı Kullanılması </a:t>
            </a:r>
            <a:endParaRPr lang="tr-T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3177232" y="3546759"/>
            <a:ext cx="55360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BİLGİSAYAR MÜHENDİSLİĞİ BÖLÜMÜ</a:t>
            </a:r>
            <a:endParaRPr lang="tr-TR" sz="2800" b="0" cap="none" spc="0" dirty="0">
              <a:ln w="0"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498357" y="3972537"/>
            <a:ext cx="26446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BİTİRME PROJESİ</a:t>
            </a:r>
            <a:endParaRPr lang="tr-TR" sz="2800" b="0" cap="none" spc="0" dirty="0">
              <a:ln w="0"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10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304790" y="199370"/>
            <a:ext cx="5582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Giriş Parametreleri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77371" y="1748135"/>
            <a:ext cx="111324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Yapay sinir ağımızda 4 adet giriş parametresi vardır.</a:t>
            </a:r>
            <a:r>
              <a:rPr lang="tr-TR" sz="3200" dirty="0"/>
              <a:t> </a:t>
            </a:r>
            <a:r>
              <a:rPr lang="tr-TR" sz="3200" dirty="0" smtClean="0"/>
              <a:t>Bunlar;</a:t>
            </a:r>
          </a:p>
          <a:p>
            <a:pPr algn="just"/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–y</a:t>
            </a:r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32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Değerleri olup kuşun ve engellerin konumlarını temsil ederler.</a:t>
            </a:r>
          </a:p>
        </p:txBody>
      </p:sp>
    </p:spTree>
    <p:extLst>
      <p:ext uri="{BB962C8B-B14F-4D97-AF65-F5344CB8AC3E}">
        <p14:creationId xmlns:p14="http://schemas.microsoft.com/office/powerpoint/2010/main" val="14839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11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299180" y="199370"/>
            <a:ext cx="5593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Çıkış Parametreleri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77371" y="1748135"/>
            <a:ext cx="111324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Yapay sinir ağımızda 1 adet çıkış parametresi vardır.</a:t>
            </a:r>
            <a:r>
              <a:rPr lang="tr-TR" sz="3200" dirty="0"/>
              <a:t> </a:t>
            </a:r>
            <a:r>
              <a:rPr lang="tr-TR" sz="3200" dirty="0" smtClean="0"/>
              <a:t>Bu parametre;</a:t>
            </a:r>
          </a:p>
          <a:p>
            <a:pPr algn="just"/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Zıplama Durumudur</a:t>
            </a:r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 aktivasyon değeri 0,5 değerinden büyük çıkarsa kuş zıplayacaktır. 0,5’ten küçük ise zıplamayacaktır.</a:t>
            </a:r>
          </a:p>
          <a:p>
            <a:pPr algn="just"/>
            <a:endParaRPr lang="tr-T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Peki aktivasyon fonksiyonu nedir?</a:t>
            </a:r>
          </a:p>
        </p:txBody>
      </p:sp>
    </p:spTree>
    <p:extLst>
      <p:ext uri="{BB962C8B-B14F-4D97-AF65-F5344CB8AC3E}">
        <p14:creationId xmlns:p14="http://schemas.microsoft.com/office/powerpoint/2010/main" val="136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12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720822" y="199370"/>
            <a:ext cx="675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Aktivasyon Fonksiyonu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70584" y="3750934"/>
            <a:ext cx="11416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3200" dirty="0" smtClean="0">
                <a:ea typeface="Times New Roman" panose="02020603050405020304" pitchFamily="18" charset="0"/>
              </a:rPr>
              <a:t>Bu çalışmada aktivasyon fonksiyonu olarak Sigmoid fonksiyonu seçilmiştir.</a:t>
            </a:r>
            <a:endParaRPr lang="tr-TR" sz="3200" dirty="0"/>
          </a:p>
        </p:txBody>
      </p:sp>
      <p:sp>
        <p:nvSpPr>
          <p:cNvPr id="3" name="Dikdörtgen 2"/>
          <p:cNvSpPr/>
          <p:nvPr/>
        </p:nvSpPr>
        <p:spPr>
          <a:xfrm>
            <a:off x="170584" y="1237852"/>
            <a:ext cx="118135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Aktivasyon fonksiyonu, 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girdiyi </a:t>
            </a:r>
            <a:r>
              <a:rPr lang="tr-T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işleyerek yapay sinir hücresinin çıkışını belirler. Transfer fonksiyonu olarak da adlandırılan aktivasyon fonksiyonu çeşitli tiplerde ve genellikle doğrusal olmayan bir fonksiyondur.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2465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 descr="C:\Users\user\Desktop\Bitirme\sigmoi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1161617"/>
            <a:ext cx="4488873" cy="37567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ikdörtgen 6"/>
          <p:cNvSpPr/>
          <p:nvPr/>
        </p:nvSpPr>
        <p:spPr>
          <a:xfrm>
            <a:off x="1491320" y="199370"/>
            <a:ext cx="920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Sigmoid Aktivasyon Fonksiyonu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32509" y="4957281"/>
            <a:ext cx="10875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 public static double sigmoid(final double x) {</a:t>
            </a:r>
            <a:endParaRPr lang="tr-TR" sz="3200" dirty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        return 2.0 / (1.0 + </a:t>
            </a:r>
            <a:r>
              <a:rPr lang="en-US" sz="3200" dirty="0" err="1">
                <a:ea typeface="Times New Roman" panose="02020603050405020304" pitchFamily="18" charset="0"/>
              </a:rPr>
              <a:t>Math.exp</a:t>
            </a:r>
            <a:r>
              <a:rPr lang="en-US" sz="3200" dirty="0">
                <a:ea typeface="Times New Roman" panose="02020603050405020304" pitchFamily="18" charset="0"/>
              </a:rPr>
              <a:t>(-4.9 * x)) - 1.0;</a:t>
            </a:r>
            <a:endParaRPr lang="tr-TR" sz="3200" dirty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    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9054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66255" y="3618637"/>
            <a:ext cx="116932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 err="1">
                <a:ea typeface="Times New Roman" panose="02020603050405020304" pitchFamily="18" charset="0"/>
              </a:rPr>
              <a:t>Bilgisayar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ortamı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için</a:t>
            </a:r>
            <a:r>
              <a:rPr lang="en-US" sz="3200" dirty="0">
                <a:ea typeface="Times New Roman" panose="02020603050405020304" pitchFamily="18" charset="0"/>
              </a:rPr>
              <a:t> Java </a:t>
            </a:r>
            <a:r>
              <a:rPr lang="en-US" sz="3200" dirty="0" err="1">
                <a:ea typeface="Times New Roman" panose="02020603050405020304" pitchFamily="18" charset="0"/>
              </a:rPr>
              <a:t>diliyle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yazılan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bu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uygulama</a:t>
            </a:r>
            <a:r>
              <a:rPr lang="en-US" sz="3200" dirty="0"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a typeface="Times New Roman" panose="02020603050405020304" pitchFamily="18" charset="0"/>
              </a:rPr>
              <a:t>ilerleyen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aşamada</a:t>
            </a:r>
            <a:r>
              <a:rPr lang="en-US" sz="3200" dirty="0">
                <a:ea typeface="Times New Roman" panose="02020603050405020304" pitchFamily="18" charset="0"/>
              </a:rPr>
              <a:t> Java </a:t>
            </a:r>
            <a:r>
              <a:rPr lang="en-US" sz="3200" dirty="0" err="1">
                <a:ea typeface="Times New Roman" panose="02020603050405020304" pitchFamily="18" charset="0"/>
              </a:rPr>
              <a:t>ile</a:t>
            </a:r>
            <a:r>
              <a:rPr lang="en-US" sz="3200" dirty="0">
                <a:ea typeface="Times New Roman" panose="02020603050405020304" pitchFamily="18" charset="0"/>
              </a:rPr>
              <a:t> Android </a:t>
            </a:r>
            <a:r>
              <a:rPr lang="en-US" sz="3200" dirty="0" err="1">
                <a:ea typeface="Times New Roman" panose="02020603050405020304" pitchFamily="18" charset="0"/>
              </a:rPr>
              <a:t>ortamına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kolayca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entegre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edilebilir</a:t>
            </a:r>
            <a:r>
              <a:rPr lang="en-US" sz="3200" dirty="0">
                <a:ea typeface="Times New Roman" panose="02020603050405020304" pitchFamily="18" charset="0"/>
              </a:rPr>
              <a:t>. </a:t>
            </a:r>
            <a:r>
              <a:rPr lang="en-US" sz="3200" dirty="0" err="1">
                <a:ea typeface="Times New Roman" panose="02020603050405020304" pitchFamily="18" charset="0"/>
              </a:rPr>
              <a:t>Böylelikle</a:t>
            </a:r>
            <a:r>
              <a:rPr lang="en-US" sz="3200" dirty="0"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a typeface="Times New Roman" panose="02020603050405020304" pitchFamily="18" charset="0"/>
              </a:rPr>
              <a:t>özellikle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telefon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ve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tabletler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aracılığıyla</a:t>
            </a:r>
            <a:r>
              <a:rPr lang="en-US" sz="3200" dirty="0"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a typeface="Times New Roman" panose="02020603050405020304" pitchFamily="18" charset="0"/>
              </a:rPr>
              <a:t>daha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fazla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tr-TR" sz="3200" dirty="0" smtClean="0">
                <a:ea typeface="Times New Roman" panose="02020603050405020304" pitchFamily="18" charset="0"/>
              </a:rPr>
              <a:t>insana</a:t>
            </a:r>
            <a:r>
              <a:rPr lang="en-US" sz="3200" dirty="0" smtClean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erişmek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mümkün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olacaktır</a:t>
            </a:r>
            <a:r>
              <a:rPr lang="en-US" sz="3200" dirty="0">
                <a:ea typeface="Times New Roman" panose="02020603050405020304" pitchFamily="18" charset="0"/>
              </a:rPr>
              <a:t>.</a:t>
            </a:r>
            <a:endParaRPr lang="tr-TR" sz="3200" dirty="0">
              <a:ea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6254" y="1865809"/>
            <a:ext cx="116932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Bu </a:t>
            </a:r>
            <a:r>
              <a:rPr lang="en-US" sz="3200" dirty="0" err="1">
                <a:ea typeface="Times New Roman" panose="02020603050405020304" pitchFamily="18" charset="0"/>
              </a:rPr>
              <a:t>çalışmanın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sonucunda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yapay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zeka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algoritmalarının</a:t>
            </a:r>
            <a:r>
              <a:rPr lang="en-US" sz="3200" dirty="0"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a typeface="Times New Roman" panose="02020603050405020304" pitchFamily="18" charset="0"/>
              </a:rPr>
              <a:t>günlük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hayatın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bir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parçası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haline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gelmesi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açısından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önemli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bir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yol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alınmıştır</a:t>
            </a:r>
            <a:r>
              <a:rPr lang="en-US" sz="3200" dirty="0">
                <a:ea typeface="Times New Roman" panose="02020603050405020304" pitchFamily="18" charset="0"/>
              </a:rPr>
              <a:t>. </a:t>
            </a:r>
            <a:endParaRPr lang="tr-TR" sz="3200" dirty="0">
              <a:ea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137252" y="199370"/>
            <a:ext cx="1917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Sonuç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9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15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028514" y="864388"/>
            <a:ext cx="413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TEŞEKKÜRLER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94294" y="490835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Çalışmanın Amacı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34530" y="1602851"/>
            <a:ext cx="109873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Bu </a:t>
            </a:r>
            <a:r>
              <a:rPr lang="en-US" sz="3200" dirty="0" err="1">
                <a:ea typeface="Times New Roman" panose="02020603050405020304" pitchFamily="18" charset="0"/>
              </a:rPr>
              <a:t>çalışmadaki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öncelikli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hedef</a:t>
            </a:r>
            <a:r>
              <a:rPr lang="en-US" sz="3200" dirty="0"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a typeface="Times New Roman" panose="02020603050405020304" pitchFamily="18" charset="0"/>
              </a:rPr>
              <a:t>yapay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zeka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algoritmalarından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yararlanarak</a:t>
            </a:r>
            <a:r>
              <a:rPr lang="en-US" sz="3200" dirty="0">
                <a:ea typeface="Times New Roman" panose="02020603050405020304" pitchFamily="18" charset="0"/>
              </a:rPr>
              <a:t> “</a:t>
            </a:r>
            <a:r>
              <a:rPr lang="en-US" sz="3200" dirty="0" err="1">
                <a:ea typeface="Times New Roman" panose="02020603050405020304" pitchFamily="18" charset="0"/>
              </a:rPr>
              <a:t>bir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kuşun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karşısına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çıkan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engellerden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kaçması</a:t>
            </a:r>
            <a:r>
              <a:rPr lang="en-US" sz="3200" dirty="0">
                <a:ea typeface="Times New Roman" panose="02020603050405020304" pitchFamily="18" charset="0"/>
              </a:rPr>
              <a:t>” </a:t>
            </a:r>
            <a:r>
              <a:rPr lang="en-US" sz="3200" dirty="0" err="1">
                <a:ea typeface="Times New Roman" panose="02020603050405020304" pitchFamily="18" charset="0"/>
              </a:rPr>
              <a:t>prensibine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dayalı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bir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oyunda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makine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öğrenmesini</a:t>
            </a:r>
            <a:r>
              <a:rPr lang="en-US" sz="3200" dirty="0"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a typeface="Times New Roman" panose="02020603050405020304" pitchFamily="18" charset="0"/>
              </a:rPr>
              <a:t>gerçeklemektir</a:t>
            </a:r>
            <a:r>
              <a:rPr lang="en-US" sz="3200" dirty="0" smtClean="0">
                <a:ea typeface="Times New Roman" panose="02020603050405020304" pitchFamily="18" charset="0"/>
              </a:rPr>
              <a:t>.</a:t>
            </a:r>
            <a:endParaRPr lang="tr-TR" sz="3200" dirty="0" smtClean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3200" dirty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3200" dirty="0" smtClean="0">
                <a:ea typeface="Times New Roman" panose="02020603050405020304" pitchFamily="18" charset="0"/>
              </a:rPr>
              <a:t>Aynı zamanda bu çalışmadaki bir diğer önemli hedef oyun ve yapay zeka teknolojilerini bir araya getirerek çocuklarda ve gençlerdeki yapay zeka farkındalığını artırmaktır.</a:t>
            </a:r>
            <a:endParaRPr lang="tr-TR" sz="3200" dirty="0">
              <a:ea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7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2772404" y="490835"/>
            <a:ext cx="6456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Yapay Sinir Ağı Nedir?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85750" y="1661815"/>
            <a:ext cx="11772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dirty="0" smtClean="0">
                <a:cs typeface="Times New Roman" pitchFamily="18" charset="0"/>
              </a:rPr>
              <a:t>Yapay sinir </a:t>
            </a:r>
            <a:r>
              <a:rPr lang="tr-TR" sz="3200" dirty="0">
                <a:cs typeface="Times New Roman" pitchFamily="18" charset="0"/>
              </a:rPr>
              <a:t>ağları insan beyninin modellenmesine dayanır ve </a:t>
            </a:r>
            <a:r>
              <a:rPr lang="tr-TR" sz="3200" dirty="0" err="1">
                <a:cs typeface="Times New Roman" pitchFamily="18" charset="0"/>
              </a:rPr>
              <a:t>herbiri</a:t>
            </a:r>
            <a:r>
              <a:rPr lang="tr-TR" sz="3200" dirty="0">
                <a:cs typeface="Times New Roman" pitchFamily="18" charset="0"/>
              </a:rPr>
              <a:t> ağırlık bağlantıları ile birbirine bağlı çok sayıda yapay sinir hücresine </a:t>
            </a:r>
            <a:r>
              <a:rPr lang="tr-TR" sz="3200" dirty="0" smtClean="0">
                <a:cs typeface="Times New Roman" pitchFamily="18" charset="0"/>
              </a:rPr>
              <a:t>sahip bir yapıdır.</a:t>
            </a:r>
          </a:p>
          <a:p>
            <a:pPr algn="just"/>
            <a:endParaRPr lang="tr-TR" sz="3200" dirty="0" smtClean="0">
              <a:cs typeface="Times New Roman" pitchFamily="18" charset="0"/>
            </a:endParaRPr>
          </a:p>
          <a:p>
            <a:pPr algn="just"/>
            <a:r>
              <a:rPr lang="tr-TR" sz="3200" dirty="0">
                <a:cs typeface="Times New Roman" pitchFamily="18" charset="0"/>
              </a:rPr>
              <a:t>Yapay sinir ağı insan beyni gibi öğrenme, hatırlama ve genelleme yeteneğine sahiptir</a:t>
            </a:r>
            <a:r>
              <a:rPr lang="tr-TR" sz="3200" dirty="0" smtClean="0">
                <a:cs typeface="Times New Roman" pitchFamily="18" charset="0"/>
              </a:rPr>
              <a:t>.</a:t>
            </a: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22" y="733592"/>
            <a:ext cx="3960000" cy="3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22" y="733592"/>
            <a:ext cx="3600000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kdörtgen 5"/>
          <p:cNvSpPr/>
          <p:nvPr/>
        </p:nvSpPr>
        <p:spPr>
          <a:xfrm>
            <a:off x="285750" y="4153592"/>
            <a:ext cx="4899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Nöronun Biyolojik Modeli</a:t>
            </a:r>
            <a:endParaRPr lang="tr-TR" sz="3200" dirty="0"/>
          </a:p>
        </p:txBody>
      </p:sp>
      <p:sp>
        <p:nvSpPr>
          <p:cNvPr id="7" name="Dikdörtgen 6"/>
          <p:cNvSpPr/>
          <p:nvPr/>
        </p:nvSpPr>
        <p:spPr>
          <a:xfrm>
            <a:off x="6757086" y="4153592"/>
            <a:ext cx="4899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Nöronun YSA Modeli</a:t>
            </a:r>
            <a:endParaRPr lang="tr-TR" sz="3200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1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77371" y="1748135"/>
            <a:ext cx="11132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Genetik algoritma, özü itibariyle doğada sürekli olarak işleyen evrim sürecini taklit ederek mühendislik, finansal, optimizasyon ve medikal problemlerin çözümünde kullanılan bir 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algoritmadır.</a:t>
            </a:r>
            <a:endParaRPr lang="tr-TR" sz="3200" dirty="0"/>
          </a:p>
        </p:txBody>
      </p:sp>
      <p:sp>
        <p:nvSpPr>
          <p:cNvPr id="5" name="Dikdörtgen 4"/>
          <p:cNvSpPr/>
          <p:nvPr/>
        </p:nvSpPr>
        <p:spPr>
          <a:xfrm>
            <a:off x="2191739" y="505349"/>
            <a:ext cx="750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Genetik Algoritma Nedir?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2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836451" y="389235"/>
            <a:ext cx="6344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Geliştirilen Uygulama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77371" y="1748135"/>
            <a:ext cx="111324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Geliştirilen uygulama, bir zamanların popüler oyunu </a:t>
            </a: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Flappy</a:t>
            </a:r>
            <a:r>
              <a:rPr lang="tr-TR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</a:t>
            </a:r>
            <a:endParaRPr lang="tr-TR" sz="32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Türevi bir oyundur. </a:t>
            </a:r>
          </a:p>
          <a:p>
            <a:pPr algn="just"/>
            <a:endParaRPr lang="tr-TR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Bu oyuna Yapay Sinir Ağları ve Genetik Algoritmalar dahil edilerek Makine Öğrenmesinin sağlanması amaçlanmıştır.</a:t>
            </a: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18" y="1219683"/>
            <a:ext cx="4063621" cy="518111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705364" y="296353"/>
            <a:ext cx="6823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Uygulamaya Ait </a:t>
            </a:r>
            <a:r>
              <a:rPr lang="tr-TR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Arayüz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18" y="1219683"/>
            <a:ext cx="4130315" cy="558547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649668" y="296353"/>
            <a:ext cx="8934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6. Jenerasyona Ait Bir Görüntü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Mert AKSOY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A52-231E-4A96-9E06-9D37AF15F1D9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 descr="C:\Users\user\Desktop\Bitirme\input-outpu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55" y="1237618"/>
            <a:ext cx="5050800" cy="38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ikdörtgen 6"/>
          <p:cNvSpPr/>
          <p:nvPr/>
        </p:nvSpPr>
        <p:spPr>
          <a:xfrm>
            <a:off x="1793229" y="199370"/>
            <a:ext cx="8605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Yapay Sinir Ağının Katmanları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69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428</Words>
  <Application>Microsoft Office PowerPoint</Application>
  <PresentationFormat>Geniş ekran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14</cp:revision>
  <dcterms:created xsi:type="dcterms:W3CDTF">2019-05-15T19:49:43Z</dcterms:created>
  <dcterms:modified xsi:type="dcterms:W3CDTF">2019-07-13T13:24:42Z</dcterms:modified>
</cp:coreProperties>
</file>