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7" r:id="rId11"/>
    <p:sldId id="266" r:id="rId12"/>
    <p:sldId id="265" r:id="rId13"/>
    <p:sldId id="269" r:id="rId14"/>
    <p:sldId id="268"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C906562E-B65D-4B0B-8EAD-524047669D66}" type="datetimeFigureOut">
              <a:rPr lang="tr-TR" smtClean="0"/>
              <a:t>17.04.2019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A46D92C-6637-45AE-B63D-066D5A102489}" type="slidenum">
              <a:rPr lang="tr-TR" smtClean="0"/>
              <a:t>‹#›</a:t>
            </a:fld>
            <a:endParaRPr lang="tr-TR"/>
          </a:p>
        </p:txBody>
      </p:sp>
    </p:spTree>
    <p:extLst>
      <p:ext uri="{BB962C8B-B14F-4D97-AF65-F5344CB8AC3E}">
        <p14:creationId xmlns:p14="http://schemas.microsoft.com/office/powerpoint/2010/main" val="4257015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C906562E-B65D-4B0B-8EAD-524047669D66}" type="datetimeFigureOut">
              <a:rPr lang="tr-TR" smtClean="0"/>
              <a:t>17.04.2019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A46D92C-6637-45AE-B63D-066D5A102489}" type="slidenum">
              <a:rPr lang="tr-TR" smtClean="0"/>
              <a:t>‹#›</a:t>
            </a:fld>
            <a:endParaRPr lang="tr-TR"/>
          </a:p>
        </p:txBody>
      </p:sp>
    </p:spTree>
    <p:extLst>
      <p:ext uri="{BB962C8B-B14F-4D97-AF65-F5344CB8AC3E}">
        <p14:creationId xmlns:p14="http://schemas.microsoft.com/office/powerpoint/2010/main" val="390677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C906562E-B65D-4B0B-8EAD-524047669D66}" type="datetimeFigureOut">
              <a:rPr lang="tr-TR" smtClean="0"/>
              <a:t>17.04.2019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A46D92C-6637-45AE-B63D-066D5A102489}" type="slidenum">
              <a:rPr lang="tr-TR" smtClean="0"/>
              <a:t>‹#›</a:t>
            </a:fld>
            <a:endParaRPr lang="tr-TR"/>
          </a:p>
        </p:txBody>
      </p:sp>
    </p:spTree>
    <p:extLst>
      <p:ext uri="{BB962C8B-B14F-4D97-AF65-F5344CB8AC3E}">
        <p14:creationId xmlns:p14="http://schemas.microsoft.com/office/powerpoint/2010/main" val="336122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C906562E-B65D-4B0B-8EAD-524047669D66}" type="datetimeFigureOut">
              <a:rPr lang="tr-TR" smtClean="0"/>
              <a:t>17.04.2019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A46D92C-6637-45AE-B63D-066D5A102489}" type="slidenum">
              <a:rPr lang="tr-TR" smtClean="0"/>
              <a:t>‹#›</a:t>
            </a:fld>
            <a:endParaRPr lang="tr-TR"/>
          </a:p>
        </p:txBody>
      </p:sp>
    </p:spTree>
    <p:extLst>
      <p:ext uri="{BB962C8B-B14F-4D97-AF65-F5344CB8AC3E}">
        <p14:creationId xmlns:p14="http://schemas.microsoft.com/office/powerpoint/2010/main" val="1129971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C906562E-B65D-4B0B-8EAD-524047669D66}" type="datetimeFigureOut">
              <a:rPr lang="tr-TR" smtClean="0"/>
              <a:t>17.04.2019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A46D92C-6637-45AE-B63D-066D5A102489}" type="slidenum">
              <a:rPr lang="tr-TR" smtClean="0"/>
              <a:t>‹#›</a:t>
            </a:fld>
            <a:endParaRPr lang="tr-TR"/>
          </a:p>
        </p:txBody>
      </p:sp>
    </p:spTree>
    <p:extLst>
      <p:ext uri="{BB962C8B-B14F-4D97-AF65-F5344CB8AC3E}">
        <p14:creationId xmlns:p14="http://schemas.microsoft.com/office/powerpoint/2010/main" val="174523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C906562E-B65D-4B0B-8EAD-524047669D66}" type="datetimeFigureOut">
              <a:rPr lang="tr-TR" smtClean="0"/>
              <a:t>17.04.2019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A46D92C-6637-45AE-B63D-066D5A102489}" type="slidenum">
              <a:rPr lang="tr-TR" smtClean="0"/>
              <a:t>‹#›</a:t>
            </a:fld>
            <a:endParaRPr lang="tr-TR"/>
          </a:p>
        </p:txBody>
      </p:sp>
    </p:spTree>
    <p:extLst>
      <p:ext uri="{BB962C8B-B14F-4D97-AF65-F5344CB8AC3E}">
        <p14:creationId xmlns:p14="http://schemas.microsoft.com/office/powerpoint/2010/main" val="392768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C906562E-B65D-4B0B-8EAD-524047669D66}" type="datetimeFigureOut">
              <a:rPr lang="tr-TR" smtClean="0"/>
              <a:t>17.04.2019</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EA46D92C-6637-45AE-B63D-066D5A102489}" type="slidenum">
              <a:rPr lang="tr-TR" smtClean="0"/>
              <a:t>‹#›</a:t>
            </a:fld>
            <a:endParaRPr lang="tr-TR"/>
          </a:p>
        </p:txBody>
      </p:sp>
    </p:spTree>
    <p:extLst>
      <p:ext uri="{BB962C8B-B14F-4D97-AF65-F5344CB8AC3E}">
        <p14:creationId xmlns:p14="http://schemas.microsoft.com/office/powerpoint/2010/main" val="4002740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C906562E-B65D-4B0B-8EAD-524047669D66}" type="datetimeFigureOut">
              <a:rPr lang="tr-TR" smtClean="0"/>
              <a:t>17.04.2019</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EA46D92C-6637-45AE-B63D-066D5A102489}" type="slidenum">
              <a:rPr lang="tr-TR" smtClean="0"/>
              <a:t>‹#›</a:t>
            </a:fld>
            <a:endParaRPr lang="tr-TR"/>
          </a:p>
        </p:txBody>
      </p:sp>
    </p:spTree>
    <p:extLst>
      <p:ext uri="{BB962C8B-B14F-4D97-AF65-F5344CB8AC3E}">
        <p14:creationId xmlns:p14="http://schemas.microsoft.com/office/powerpoint/2010/main" val="2827262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C906562E-B65D-4B0B-8EAD-524047669D66}" type="datetimeFigureOut">
              <a:rPr lang="tr-TR" smtClean="0"/>
              <a:t>17.04.2019</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EA46D92C-6637-45AE-B63D-066D5A102489}" type="slidenum">
              <a:rPr lang="tr-TR" smtClean="0"/>
              <a:t>‹#›</a:t>
            </a:fld>
            <a:endParaRPr lang="tr-TR"/>
          </a:p>
        </p:txBody>
      </p:sp>
    </p:spTree>
    <p:extLst>
      <p:ext uri="{BB962C8B-B14F-4D97-AF65-F5344CB8AC3E}">
        <p14:creationId xmlns:p14="http://schemas.microsoft.com/office/powerpoint/2010/main" val="111605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C906562E-B65D-4B0B-8EAD-524047669D66}" type="datetimeFigureOut">
              <a:rPr lang="tr-TR" smtClean="0"/>
              <a:t>17.04.2019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A46D92C-6637-45AE-B63D-066D5A102489}" type="slidenum">
              <a:rPr lang="tr-TR" smtClean="0"/>
              <a:t>‹#›</a:t>
            </a:fld>
            <a:endParaRPr lang="tr-TR"/>
          </a:p>
        </p:txBody>
      </p:sp>
    </p:spTree>
    <p:extLst>
      <p:ext uri="{BB962C8B-B14F-4D97-AF65-F5344CB8AC3E}">
        <p14:creationId xmlns:p14="http://schemas.microsoft.com/office/powerpoint/2010/main" val="338278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C906562E-B65D-4B0B-8EAD-524047669D66}" type="datetimeFigureOut">
              <a:rPr lang="tr-TR" smtClean="0"/>
              <a:t>17.04.2019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A46D92C-6637-45AE-B63D-066D5A102489}" type="slidenum">
              <a:rPr lang="tr-TR" smtClean="0"/>
              <a:t>‹#›</a:t>
            </a:fld>
            <a:endParaRPr lang="tr-TR"/>
          </a:p>
        </p:txBody>
      </p:sp>
    </p:spTree>
    <p:extLst>
      <p:ext uri="{BB962C8B-B14F-4D97-AF65-F5344CB8AC3E}">
        <p14:creationId xmlns:p14="http://schemas.microsoft.com/office/powerpoint/2010/main" val="1994426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6562E-B65D-4B0B-8EAD-524047669D66}" type="datetimeFigureOut">
              <a:rPr lang="tr-TR" smtClean="0"/>
              <a:t>17.04.2019</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6D92C-6637-45AE-B63D-066D5A102489}" type="slidenum">
              <a:rPr lang="tr-TR" smtClean="0"/>
              <a:t>‹#›</a:t>
            </a:fld>
            <a:endParaRPr lang="tr-TR"/>
          </a:p>
        </p:txBody>
      </p:sp>
    </p:spTree>
    <p:extLst>
      <p:ext uri="{BB962C8B-B14F-4D97-AF65-F5344CB8AC3E}">
        <p14:creationId xmlns:p14="http://schemas.microsoft.com/office/powerpoint/2010/main" val="2835480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411896"/>
            <a:ext cx="9144000" cy="2123954"/>
          </a:xfrm>
        </p:spPr>
        <p:txBody>
          <a:bodyPr/>
          <a:lstStyle/>
          <a:p>
            <a:r>
              <a:rPr lang="tr-TR" b="1" dirty="0" smtClean="0">
                <a:solidFill>
                  <a:srgbClr val="00B0F0"/>
                </a:solidFill>
                <a:latin typeface="Times New Roman" panose="02020603050405020304" pitchFamily="18" charset="0"/>
                <a:cs typeface="Times New Roman" panose="02020603050405020304" pitchFamily="18" charset="0"/>
              </a:rPr>
              <a:t>VERİ MADENCİLİĞİ </a:t>
            </a:r>
            <a:r>
              <a:rPr lang="tr-TR" b="1" dirty="0" smtClean="0">
                <a:solidFill>
                  <a:schemeClr val="accent1">
                    <a:lumMod val="60000"/>
                    <a:lumOff val="40000"/>
                  </a:schemeClr>
                </a:solidFill>
                <a:latin typeface="Times New Roman" panose="02020603050405020304" pitchFamily="18" charset="0"/>
                <a:cs typeface="Times New Roman" panose="02020603050405020304" pitchFamily="18" charset="0"/>
              </a:rPr>
              <a:t/>
            </a:r>
            <a:br>
              <a:rPr lang="tr-TR" b="1" dirty="0" smtClean="0">
                <a:solidFill>
                  <a:schemeClr val="accent1">
                    <a:lumMod val="60000"/>
                    <a:lumOff val="40000"/>
                  </a:schemeClr>
                </a:solidFill>
                <a:latin typeface="Times New Roman" panose="02020603050405020304" pitchFamily="18" charset="0"/>
                <a:cs typeface="Times New Roman" panose="02020603050405020304" pitchFamily="18" charset="0"/>
              </a:rPr>
            </a:br>
            <a:r>
              <a:rPr lang="tr-TR" b="1" dirty="0" smtClean="0">
                <a:solidFill>
                  <a:schemeClr val="accent1">
                    <a:lumMod val="60000"/>
                    <a:lumOff val="40000"/>
                  </a:schemeClr>
                </a:solidFill>
                <a:latin typeface="Times New Roman" panose="02020603050405020304" pitchFamily="18" charset="0"/>
                <a:cs typeface="Times New Roman" panose="02020603050405020304" pitchFamily="18" charset="0"/>
              </a:rPr>
              <a:t>(DATA MINING)</a:t>
            </a:r>
            <a:endParaRPr lang="tr-TR" dirty="0"/>
          </a:p>
        </p:txBody>
      </p:sp>
      <p:sp>
        <p:nvSpPr>
          <p:cNvPr id="3" name="Alt Başlık 2"/>
          <p:cNvSpPr>
            <a:spLocks noGrp="1"/>
          </p:cNvSpPr>
          <p:nvPr>
            <p:ph type="subTitle" idx="1"/>
          </p:nvPr>
        </p:nvSpPr>
        <p:spPr>
          <a:xfrm>
            <a:off x="1524000" y="4492487"/>
            <a:ext cx="9144000" cy="1696277"/>
          </a:xfrm>
        </p:spPr>
        <p:txBody>
          <a:bodyPr/>
          <a:lstStyle/>
          <a:p>
            <a:endParaRPr lang="tr-TR" dirty="0" smtClean="0">
              <a:latin typeface="Times New Roman" panose="02020603050405020304" pitchFamily="18" charset="0"/>
              <a:cs typeface="Times New Roman" panose="02020603050405020304" pitchFamily="18" charset="0"/>
            </a:endParaRPr>
          </a:p>
          <a:p>
            <a:endParaRPr lang="tr-TR" dirty="0">
              <a:solidFill>
                <a:srgbClr val="00B0F0"/>
              </a:solidFill>
              <a:latin typeface="Times New Roman" panose="02020603050405020304" pitchFamily="18" charset="0"/>
              <a:cs typeface="Times New Roman" panose="02020603050405020304" pitchFamily="18" charset="0"/>
            </a:endParaRPr>
          </a:p>
          <a:p>
            <a:r>
              <a:rPr lang="tr-TR" dirty="0" smtClean="0">
                <a:solidFill>
                  <a:srgbClr val="00B0F0"/>
                </a:solidFill>
                <a:latin typeface="Times New Roman" panose="02020603050405020304" pitchFamily="18" charset="0"/>
                <a:cs typeface="Times New Roman" panose="02020603050405020304" pitchFamily="18" charset="0"/>
              </a:rPr>
              <a:t>Ali Mertcan KÖSE</a:t>
            </a:r>
            <a:endParaRPr lang="tr-TR" dirty="0">
              <a:solidFill>
                <a:srgbClr val="00B0F0"/>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325" y="110798"/>
            <a:ext cx="6080760" cy="2728775"/>
          </a:xfrm>
          <a:prstGeom prst="rect">
            <a:avLst/>
          </a:prstGeom>
        </p:spPr>
      </p:pic>
      <p:sp>
        <p:nvSpPr>
          <p:cNvPr id="5" name="Metin kutusu 4"/>
          <p:cNvSpPr txBox="1"/>
          <p:nvPr/>
        </p:nvSpPr>
        <p:spPr>
          <a:xfrm>
            <a:off x="10031896" y="5970110"/>
            <a:ext cx="1855304" cy="646331"/>
          </a:xfrm>
          <a:prstGeom prst="rect">
            <a:avLst/>
          </a:prstGeom>
          <a:noFill/>
        </p:spPr>
        <p:txBody>
          <a:bodyPr wrap="square" rtlCol="0">
            <a:spAutoFit/>
          </a:bodyPr>
          <a:lstStyle/>
          <a:p>
            <a:pPr algn="r"/>
            <a:r>
              <a:rPr lang="tr-TR" dirty="0" err="1" smtClean="0">
                <a:solidFill>
                  <a:srgbClr val="00B0F0"/>
                </a:solidFill>
                <a:latin typeface="Times New Roman" panose="02020603050405020304" pitchFamily="18" charset="0"/>
                <a:cs typeface="Times New Roman" panose="02020603050405020304" pitchFamily="18" charset="0"/>
              </a:rPr>
              <a:t>Owl</a:t>
            </a:r>
            <a:r>
              <a:rPr lang="tr-TR" dirty="0" smtClean="0">
                <a:solidFill>
                  <a:srgbClr val="00B0F0"/>
                </a:solidFill>
                <a:latin typeface="Times New Roman" panose="02020603050405020304" pitchFamily="18" charset="0"/>
                <a:cs typeface="Times New Roman" panose="02020603050405020304" pitchFamily="18" charset="0"/>
              </a:rPr>
              <a:t> </a:t>
            </a:r>
            <a:r>
              <a:rPr lang="tr-TR" dirty="0" err="1" smtClean="0">
                <a:solidFill>
                  <a:srgbClr val="00B0F0"/>
                </a:solidFill>
                <a:latin typeface="Times New Roman" panose="02020603050405020304" pitchFamily="18" charset="0"/>
                <a:cs typeface="Times New Roman" panose="02020603050405020304" pitchFamily="18" charset="0"/>
              </a:rPr>
              <a:t>WordCloud</a:t>
            </a:r>
            <a:r>
              <a:rPr lang="tr-TR" dirty="0" smtClean="0">
                <a:solidFill>
                  <a:srgbClr val="00B0F0"/>
                </a:solidFill>
                <a:latin typeface="Times New Roman" panose="02020603050405020304" pitchFamily="18" charset="0"/>
                <a:cs typeface="Times New Roman" panose="02020603050405020304" pitchFamily="18" charset="0"/>
              </a:rPr>
              <a:t> </a:t>
            </a:r>
            <a:r>
              <a:rPr lang="tr-TR" dirty="0" err="1" smtClean="0">
                <a:solidFill>
                  <a:srgbClr val="00B0F0"/>
                </a:solidFill>
                <a:latin typeface="Times New Roman" panose="02020603050405020304" pitchFamily="18" charset="0"/>
                <a:cs typeface="Times New Roman" panose="02020603050405020304" pitchFamily="18" charset="0"/>
              </a:rPr>
              <a:t>by</a:t>
            </a:r>
            <a:r>
              <a:rPr lang="tr-TR" dirty="0" smtClean="0">
                <a:solidFill>
                  <a:srgbClr val="00B0F0"/>
                </a:solidFill>
                <a:latin typeface="Times New Roman" panose="02020603050405020304" pitchFamily="18" charset="0"/>
                <a:cs typeface="Times New Roman" panose="02020603050405020304" pitchFamily="18" charset="0"/>
              </a:rPr>
              <a:t> A.M.KÖSE</a:t>
            </a:r>
            <a:endParaRPr lang="tr-TR"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344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chemeClr val="accent1"/>
                </a:solidFill>
                <a:latin typeface="Times New Roman" panose="02020603050405020304" pitchFamily="18" charset="0"/>
                <a:cs typeface="Times New Roman" panose="02020603050405020304" pitchFamily="18" charset="0"/>
              </a:rPr>
              <a:t>DATA</a:t>
            </a:r>
            <a:endParaRPr lang="tr-TR" b="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6" name="İçerik Yer Tutucusu 5"/>
          <p:cNvGraphicFramePr>
            <a:graphicFrameLocks noGrp="1"/>
          </p:cNvGraphicFramePr>
          <p:nvPr>
            <p:ph idx="1"/>
            <p:extLst>
              <p:ext uri="{D42A27DB-BD31-4B8C-83A1-F6EECF244321}">
                <p14:modId xmlns:p14="http://schemas.microsoft.com/office/powerpoint/2010/main" val="416734770"/>
              </p:ext>
            </p:extLst>
          </p:nvPr>
        </p:nvGraphicFramePr>
        <p:xfrm>
          <a:off x="1258959" y="1802302"/>
          <a:ext cx="9927751" cy="3803367"/>
        </p:xfrm>
        <a:graphic>
          <a:graphicData uri="http://schemas.openxmlformats.org/drawingml/2006/table">
            <a:tbl>
              <a:tblPr>
                <a:tableStyleId>{5C22544A-7EE6-4342-B048-85BDC9FD1C3A}</a:tableStyleId>
              </a:tblPr>
              <a:tblGrid>
                <a:gridCol w="776566"/>
                <a:gridCol w="776566"/>
                <a:gridCol w="825500"/>
                <a:gridCol w="1109663"/>
                <a:gridCol w="863600"/>
                <a:gridCol w="935037"/>
                <a:gridCol w="1023937"/>
                <a:gridCol w="776566"/>
                <a:gridCol w="1031875"/>
                <a:gridCol w="1031875"/>
                <a:gridCol w="776566"/>
              </a:tblGrid>
              <a:tr h="371800">
                <a:tc>
                  <a:txBody>
                    <a:bodyPr/>
                    <a:lstStyle/>
                    <a:p>
                      <a:pPr algn="ctr" fontAlgn="b"/>
                      <a:r>
                        <a:rPr lang="tr-TR" sz="1400" b="1" u="none" strike="noStrike" dirty="0" smtClean="0">
                          <a:solidFill>
                            <a:schemeClr val="accent1"/>
                          </a:solidFill>
                          <a:effectLst/>
                          <a:latin typeface="Times New Roman" panose="02020603050405020304" pitchFamily="18" charset="0"/>
                          <a:cs typeface="Times New Roman" panose="02020603050405020304" pitchFamily="18" charset="0"/>
                        </a:rPr>
                        <a:t>ID</a:t>
                      </a:r>
                      <a:endParaRPr lang="tr-TR" sz="14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u="none" strike="noStrike" dirty="0" smtClean="0">
                          <a:solidFill>
                            <a:schemeClr val="accent1"/>
                          </a:solidFill>
                          <a:effectLst/>
                          <a:latin typeface="Times New Roman" panose="02020603050405020304" pitchFamily="18" charset="0"/>
                          <a:cs typeface="Times New Roman" panose="02020603050405020304" pitchFamily="18" charset="0"/>
                        </a:rPr>
                        <a:t>AGE</a:t>
                      </a:r>
                      <a:endParaRPr lang="tr-TR" sz="14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u="none" strike="noStrike" dirty="0" smtClean="0">
                          <a:solidFill>
                            <a:schemeClr val="accent1"/>
                          </a:solidFill>
                          <a:effectLst/>
                          <a:latin typeface="Times New Roman" panose="02020603050405020304" pitchFamily="18" charset="0"/>
                          <a:cs typeface="Times New Roman" panose="02020603050405020304" pitchFamily="18" charset="0"/>
                        </a:rPr>
                        <a:t>GENDER</a:t>
                      </a:r>
                      <a:endParaRPr lang="tr-TR" sz="14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u="none" strike="noStrike" dirty="0" smtClean="0">
                          <a:solidFill>
                            <a:schemeClr val="accent1"/>
                          </a:solidFill>
                          <a:effectLst/>
                          <a:latin typeface="Times New Roman" panose="02020603050405020304" pitchFamily="18" charset="0"/>
                          <a:cs typeface="Times New Roman" panose="02020603050405020304" pitchFamily="18" charset="0"/>
                        </a:rPr>
                        <a:t>REGİON</a:t>
                      </a:r>
                      <a:endParaRPr lang="tr-TR" sz="14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u="none" strike="noStrike" dirty="0" smtClean="0">
                          <a:solidFill>
                            <a:schemeClr val="accent1"/>
                          </a:solidFill>
                          <a:effectLst/>
                          <a:latin typeface="Times New Roman" panose="02020603050405020304" pitchFamily="18" charset="0"/>
                          <a:cs typeface="Times New Roman" panose="02020603050405020304" pitchFamily="18" charset="0"/>
                        </a:rPr>
                        <a:t>INCOME</a:t>
                      </a:r>
                      <a:endParaRPr lang="tr-TR" sz="14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u="none" strike="noStrike" dirty="0" smtClean="0">
                          <a:solidFill>
                            <a:schemeClr val="accent1"/>
                          </a:solidFill>
                          <a:effectLst/>
                          <a:latin typeface="Times New Roman" panose="02020603050405020304" pitchFamily="18" charset="0"/>
                          <a:cs typeface="Times New Roman" panose="02020603050405020304" pitchFamily="18" charset="0"/>
                        </a:rPr>
                        <a:t>MARRIED</a:t>
                      </a:r>
                      <a:endParaRPr lang="tr-TR" sz="14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u="none" strike="noStrike" dirty="0" smtClean="0">
                          <a:solidFill>
                            <a:schemeClr val="accent1"/>
                          </a:solidFill>
                          <a:effectLst/>
                          <a:latin typeface="Times New Roman" panose="02020603050405020304" pitchFamily="18" charset="0"/>
                          <a:cs typeface="Times New Roman" panose="02020603050405020304" pitchFamily="18" charset="0"/>
                        </a:rPr>
                        <a:t>CHILDREN</a:t>
                      </a:r>
                      <a:endParaRPr lang="tr-TR" sz="14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u="none" strike="noStrike" dirty="0" smtClean="0">
                          <a:solidFill>
                            <a:schemeClr val="accent1"/>
                          </a:solidFill>
                          <a:effectLst/>
                          <a:latin typeface="Times New Roman" panose="02020603050405020304" pitchFamily="18" charset="0"/>
                          <a:cs typeface="Times New Roman" panose="02020603050405020304" pitchFamily="18" charset="0"/>
                        </a:rPr>
                        <a:t>CAR</a:t>
                      </a:r>
                      <a:endParaRPr lang="tr-TR" sz="14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u="none" strike="noStrike" dirty="0" smtClean="0">
                          <a:solidFill>
                            <a:schemeClr val="accent1"/>
                          </a:solidFill>
                          <a:effectLst/>
                          <a:latin typeface="Times New Roman" panose="02020603050405020304" pitchFamily="18" charset="0"/>
                          <a:cs typeface="Times New Roman" panose="02020603050405020304" pitchFamily="18" charset="0"/>
                        </a:rPr>
                        <a:t>PRODUCT1</a:t>
                      </a:r>
                      <a:endParaRPr lang="tr-TR" sz="14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u="none" strike="noStrike" dirty="0" smtClean="0">
                          <a:solidFill>
                            <a:schemeClr val="accent1"/>
                          </a:solidFill>
                          <a:effectLst/>
                          <a:latin typeface="Times New Roman" panose="02020603050405020304" pitchFamily="18" charset="0"/>
                          <a:cs typeface="Times New Roman" panose="02020603050405020304" pitchFamily="18" charset="0"/>
                        </a:rPr>
                        <a:t>PRODUCT2</a:t>
                      </a:r>
                      <a:endParaRPr lang="tr-TR" sz="14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u="none" strike="noStrike" dirty="0" smtClean="0">
                          <a:solidFill>
                            <a:schemeClr val="accent1"/>
                          </a:solidFill>
                          <a:effectLst/>
                          <a:latin typeface="Times New Roman" panose="02020603050405020304" pitchFamily="18" charset="0"/>
                          <a:cs typeface="Times New Roman" panose="02020603050405020304" pitchFamily="18" charset="0"/>
                        </a:rPr>
                        <a:t>RETURN</a:t>
                      </a:r>
                      <a:endParaRPr lang="tr-TR" sz="14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r>
              <a:tr h="499690">
                <a:tc>
                  <a:txBody>
                    <a:bodyPr/>
                    <a:lstStyle/>
                    <a:p>
                      <a:pPr algn="ctr" fontAlgn="b"/>
                      <a:r>
                        <a:rPr lang="tr-TR" sz="1400" b="1" u="none" strike="noStrike" dirty="0" smtClean="0">
                          <a:solidFill>
                            <a:schemeClr val="accent1"/>
                          </a:solidFill>
                          <a:effectLst/>
                          <a:latin typeface="Times New Roman" panose="02020603050405020304" pitchFamily="18" charset="0"/>
                          <a:cs typeface="Times New Roman" panose="02020603050405020304" pitchFamily="18" charset="0"/>
                        </a:rPr>
                        <a:t>ID12101</a:t>
                      </a:r>
                      <a:endParaRPr lang="tr-TR" sz="14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48</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FEMALE</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INNER_CITY</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17.546.000</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1</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r>
              <a:tr h="276071">
                <a:tc>
                  <a:txBody>
                    <a:bodyPr/>
                    <a:lstStyle/>
                    <a:p>
                      <a:pPr algn="ctr" fontAlgn="b"/>
                      <a:r>
                        <a:rPr lang="tr-TR" sz="1400" b="1" u="none" strike="noStrike" dirty="0" smtClean="0">
                          <a:solidFill>
                            <a:schemeClr val="accent1"/>
                          </a:solidFill>
                          <a:effectLst/>
                          <a:latin typeface="Times New Roman" panose="02020603050405020304" pitchFamily="18" charset="0"/>
                          <a:cs typeface="Times New Roman" panose="02020603050405020304" pitchFamily="18" charset="0"/>
                        </a:rPr>
                        <a:t>ID12102</a:t>
                      </a:r>
                      <a:endParaRPr lang="tr-TR" sz="14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40</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MALE</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TOWN</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30.085.100</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3</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r>
              <a:tr h="499690">
                <a:tc>
                  <a:txBody>
                    <a:bodyPr/>
                    <a:lstStyle/>
                    <a:p>
                      <a:pPr algn="ctr" fontAlgn="b"/>
                      <a:r>
                        <a:rPr lang="tr-TR" sz="1400" b="1" u="none" strike="noStrike" dirty="0" smtClean="0">
                          <a:solidFill>
                            <a:schemeClr val="accent1"/>
                          </a:solidFill>
                          <a:effectLst/>
                          <a:latin typeface="Times New Roman" panose="02020603050405020304" pitchFamily="18" charset="0"/>
                          <a:cs typeface="Times New Roman" panose="02020603050405020304" pitchFamily="18" charset="0"/>
                        </a:rPr>
                        <a:t>ID12103</a:t>
                      </a:r>
                      <a:endParaRPr lang="tr-TR" sz="14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51</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FEMALE</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INNER_CITY</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16.575.400</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0</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r>
              <a:tr h="276071">
                <a:tc>
                  <a:txBody>
                    <a:bodyPr/>
                    <a:lstStyle/>
                    <a:p>
                      <a:pPr algn="ctr" fontAlgn="b"/>
                      <a:r>
                        <a:rPr lang="tr-TR" sz="1400" b="1" u="none" strike="noStrike" dirty="0" smtClean="0">
                          <a:solidFill>
                            <a:schemeClr val="accent1"/>
                          </a:solidFill>
                          <a:effectLst/>
                          <a:latin typeface="Times New Roman" panose="02020603050405020304" pitchFamily="18" charset="0"/>
                          <a:cs typeface="Times New Roman" panose="02020603050405020304" pitchFamily="18" charset="0"/>
                        </a:rPr>
                        <a:t>ID12104</a:t>
                      </a:r>
                      <a:endParaRPr lang="tr-TR" sz="14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23</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FEMALE</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TOWN</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20.375.400</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3</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r>
              <a:tr h="276071">
                <a:tc>
                  <a:txBody>
                    <a:bodyPr/>
                    <a:lstStyle/>
                    <a:p>
                      <a:pPr algn="ctr" fontAlgn="b"/>
                      <a:r>
                        <a:rPr lang="tr-TR" sz="1400" b="1" u="none" strike="noStrike" dirty="0" smtClean="0">
                          <a:solidFill>
                            <a:schemeClr val="accent1"/>
                          </a:solidFill>
                          <a:effectLst/>
                          <a:latin typeface="Times New Roman" panose="02020603050405020304" pitchFamily="18" charset="0"/>
                          <a:cs typeface="Times New Roman" panose="02020603050405020304" pitchFamily="18" charset="0"/>
                        </a:rPr>
                        <a:t>ID12105</a:t>
                      </a:r>
                      <a:endParaRPr lang="tr-TR" sz="14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57</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FEMALE</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RURAL</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50.576.300</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0</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r>
              <a:tr h="276071">
                <a:tc>
                  <a:txBody>
                    <a:bodyPr/>
                    <a:lstStyle/>
                    <a:p>
                      <a:pPr algn="ctr" fontAlgn="b"/>
                      <a:r>
                        <a:rPr lang="tr-TR" sz="1400" b="1" u="none" strike="noStrike" dirty="0" smtClean="0">
                          <a:solidFill>
                            <a:schemeClr val="accent1"/>
                          </a:solidFill>
                          <a:effectLst/>
                          <a:latin typeface="Times New Roman" panose="02020603050405020304" pitchFamily="18" charset="0"/>
                          <a:cs typeface="Times New Roman" panose="02020603050405020304" pitchFamily="18" charset="0"/>
                        </a:rPr>
                        <a:t>ID12106</a:t>
                      </a:r>
                      <a:endParaRPr lang="tr-TR" sz="14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57</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FEMALE</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TOWN</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37.869.600</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2</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r>
              <a:tr h="276071">
                <a:tc>
                  <a:txBody>
                    <a:bodyPr/>
                    <a:lstStyle/>
                    <a:p>
                      <a:pPr algn="ctr" fontAlgn="b"/>
                      <a:r>
                        <a:rPr lang="tr-TR" sz="1400" b="1" u="none" strike="noStrike" dirty="0" smtClean="0">
                          <a:solidFill>
                            <a:schemeClr val="accent1"/>
                          </a:solidFill>
                          <a:effectLst/>
                          <a:latin typeface="Times New Roman" panose="02020603050405020304" pitchFamily="18" charset="0"/>
                          <a:cs typeface="Times New Roman" panose="02020603050405020304" pitchFamily="18" charset="0"/>
                        </a:rPr>
                        <a:t>ID12107</a:t>
                      </a:r>
                      <a:endParaRPr lang="tr-TR" sz="14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22</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MALE</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RURAL</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8.877.070</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0</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r>
              <a:tr h="276071">
                <a:tc>
                  <a:txBody>
                    <a:bodyPr/>
                    <a:lstStyle/>
                    <a:p>
                      <a:pPr algn="ctr" fontAlgn="b"/>
                      <a:r>
                        <a:rPr lang="tr-TR" sz="1400" b="1" u="none" strike="noStrike" dirty="0" smtClean="0">
                          <a:solidFill>
                            <a:schemeClr val="accent1"/>
                          </a:solidFill>
                          <a:effectLst/>
                          <a:latin typeface="Times New Roman" panose="02020603050405020304" pitchFamily="18" charset="0"/>
                          <a:cs typeface="Times New Roman" panose="02020603050405020304" pitchFamily="18" charset="0"/>
                        </a:rPr>
                        <a:t>ID12108</a:t>
                      </a:r>
                      <a:endParaRPr lang="tr-TR" sz="14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58</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MALE</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TOWN</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24.946.600</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0</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r>
              <a:tr h="499690">
                <a:tc>
                  <a:txBody>
                    <a:bodyPr/>
                    <a:lstStyle/>
                    <a:p>
                      <a:pPr algn="ctr" fontAlgn="b"/>
                      <a:r>
                        <a:rPr lang="tr-TR" sz="1400" b="1" u="none" strike="noStrike" dirty="0" smtClean="0">
                          <a:solidFill>
                            <a:schemeClr val="accent1"/>
                          </a:solidFill>
                          <a:effectLst/>
                          <a:latin typeface="Times New Roman" panose="02020603050405020304" pitchFamily="18" charset="0"/>
                          <a:cs typeface="Times New Roman" panose="02020603050405020304" pitchFamily="18" charset="0"/>
                        </a:rPr>
                        <a:t>ID12109</a:t>
                      </a:r>
                      <a:endParaRPr lang="tr-TR" sz="14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37</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FEMALE</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SUBURBAN</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25.304.300</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2</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r>
              <a:tr h="276071">
                <a:tc>
                  <a:txBody>
                    <a:bodyPr/>
                    <a:lstStyle/>
                    <a:p>
                      <a:pPr algn="ctr" fontAlgn="b"/>
                      <a:r>
                        <a:rPr lang="tr-TR" sz="1400" b="1" u="none" strike="noStrike" dirty="0" smtClean="0">
                          <a:solidFill>
                            <a:schemeClr val="accent1"/>
                          </a:solidFill>
                          <a:effectLst/>
                          <a:latin typeface="Times New Roman" panose="02020603050405020304" pitchFamily="18" charset="0"/>
                          <a:cs typeface="Times New Roman" panose="02020603050405020304" pitchFamily="18" charset="0"/>
                        </a:rPr>
                        <a:t>ID12110</a:t>
                      </a:r>
                      <a:endParaRPr lang="tr-TR" sz="14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54</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MALE</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TOWN</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24.212.100</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2</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YES</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u="none" strike="noStrike" dirty="0" smtClean="0">
                          <a:solidFill>
                            <a:schemeClr val="accent1"/>
                          </a:solidFill>
                          <a:effectLst/>
                          <a:latin typeface="Times New Roman" panose="02020603050405020304" pitchFamily="18" charset="0"/>
                          <a:cs typeface="Times New Roman" panose="02020603050405020304" pitchFamily="18" charset="0"/>
                        </a:rPr>
                        <a:t>NO</a:t>
                      </a:r>
                      <a:endParaRPr lang="tr-TR" sz="14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val="945588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o 3"/>
          <p:cNvGraphicFramePr>
            <a:graphicFrameLocks noGrp="1"/>
          </p:cNvGraphicFramePr>
          <p:nvPr>
            <p:extLst>
              <p:ext uri="{D42A27DB-BD31-4B8C-83A1-F6EECF244321}">
                <p14:modId xmlns:p14="http://schemas.microsoft.com/office/powerpoint/2010/main" val="3415545601"/>
              </p:ext>
            </p:extLst>
          </p:nvPr>
        </p:nvGraphicFramePr>
        <p:xfrm>
          <a:off x="2358887" y="1603508"/>
          <a:ext cx="7368209" cy="3518042"/>
        </p:xfrm>
        <a:graphic>
          <a:graphicData uri="http://schemas.openxmlformats.org/drawingml/2006/table">
            <a:tbl>
              <a:tblPr>
                <a:tableStyleId>{5C22544A-7EE6-4342-B048-85BDC9FD1C3A}</a:tableStyleId>
              </a:tblPr>
              <a:tblGrid>
                <a:gridCol w="1789754"/>
                <a:gridCol w="1115691"/>
                <a:gridCol w="1115691"/>
                <a:gridCol w="1115691"/>
                <a:gridCol w="1115691"/>
                <a:gridCol w="1115691"/>
              </a:tblGrid>
              <a:tr h="414131">
                <a:tc>
                  <a:txBody>
                    <a:bodyPr/>
                    <a:lstStyle/>
                    <a:p>
                      <a:pPr algn="ctr" fontAlgn="b"/>
                      <a:r>
                        <a:rPr lang="tr-TR" sz="2000" b="1" u="none" strike="noStrike" dirty="0" smtClean="0">
                          <a:solidFill>
                            <a:schemeClr val="accent1"/>
                          </a:solidFill>
                          <a:effectLst/>
                          <a:latin typeface="Times New Roman" panose="02020603050405020304" pitchFamily="18" charset="0"/>
                          <a:cs typeface="Times New Roman" panose="02020603050405020304" pitchFamily="18" charset="0"/>
                        </a:rPr>
                        <a:t>METHOD </a:t>
                      </a:r>
                      <a:endParaRPr lang="tr-TR" sz="20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b="1" u="none" strike="noStrike">
                          <a:solidFill>
                            <a:schemeClr val="accent1"/>
                          </a:solidFill>
                          <a:effectLst/>
                          <a:latin typeface="Times New Roman" panose="02020603050405020304" pitchFamily="18" charset="0"/>
                          <a:cs typeface="Times New Roman" panose="02020603050405020304" pitchFamily="18" charset="0"/>
                        </a:rPr>
                        <a:t>AUC </a:t>
                      </a:r>
                      <a:endParaRPr lang="tr-TR" sz="2000" b="1" i="0" u="none" strike="noStrike">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b="1" u="none" strike="noStrike">
                          <a:solidFill>
                            <a:schemeClr val="accent1"/>
                          </a:solidFill>
                          <a:effectLst/>
                          <a:latin typeface="Times New Roman" panose="02020603050405020304" pitchFamily="18" charset="0"/>
                          <a:cs typeface="Times New Roman" panose="02020603050405020304" pitchFamily="18" charset="0"/>
                        </a:rPr>
                        <a:t>CA </a:t>
                      </a:r>
                      <a:endParaRPr lang="tr-TR" sz="2000" b="1" i="0" u="none" strike="noStrike">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b="1" u="none" strike="noStrike">
                          <a:solidFill>
                            <a:schemeClr val="accent1"/>
                          </a:solidFill>
                          <a:effectLst/>
                          <a:latin typeface="Times New Roman" panose="02020603050405020304" pitchFamily="18" charset="0"/>
                          <a:cs typeface="Times New Roman" panose="02020603050405020304" pitchFamily="18" charset="0"/>
                        </a:rPr>
                        <a:t>F1 </a:t>
                      </a:r>
                      <a:endParaRPr lang="tr-TR" sz="2000" b="1" i="0" u="none" strike="noStrike">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b="1" u="none" strike="noStrike">
                          <a:solidFill>
                            <a:schemeClr val="accent1"/>
                          </a:solidFill>
                          <a:effectLst/>
                          <a:latin typeface="Times New Roman" panose="02020603050405020304" pitchFamily="18" charset="0"/>
                          <a:cs typeface="Times New Roman" panose="02020603050405020304" pitchFamily="18" charset="0"/>
                        </a:rPr>
                        <a:t>Precision </a:t>
                      </a:r>
                      <a:endParaRPr lang="tr-TR" sz="2000" b="1" i="0" u="none" strike="noStrike">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b="1" u="none" strike="noStrike" dirty="0" err="1">
                          <a:solidFill>
                            <a:schemeClr val="accent1"/>
                          </a:solidFill>
                          <a:effectLst/>
                          <a:latin typeface="Times New Roman" panose="02020603050405020304" pitchFamily="18" charset="0"/>
                          <a:cs typeface="Times New Roman" panose="02020603050405020304" pitchFamily="18" charset="0"/>
                        </a:rPr>
                        <a:t>Recall</a:t>
                      </a:r>
                      <a:endParaRPr lang="tr-TR" sz="20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r>
              <a:tr h="414131">
                <a:tc>
                  <a:txBody>
                    <a:bodyPr/>
                    <a:lstStyle/>
                    <a:p>
                      <a:pPr algn="ctr" fontAlgn="b"/>
                      <a:r>
                        <a:rPr lang="tr-TR" sz="2000" b="1" u="none" strike="noStrike" dirty="0" smtClean="0">
                          <a:solidFill>
                            <a:schemeClr val="accent1"/>
                          </a:solidFill>
                          <a:effectLst/>
                          <a:latin typeface="Times New Roman" panose="02020603050405020304" pitchFamily="18" charset="0"/>
                          <a:cs typeface="Times New Roman" panose="02020603050405020304" pitchFamily="18" charset="0"/>
                        </a:rPr>
                        <a:t>KNN </a:t>
                      </a:r>
                      <a:endParaRPr lang="tr-TR" sz="20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0.557 </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0.567 </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0.564 </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0.563</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0.567</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r>
              <a:tr h="414131">
                <a:tc>
                  <a:txBody>
                    <a:bodyPr/>
                    <a:lstStyle/>
                    <a:p>
                      <a:pPr algn="ctr" fontAlgn="b"/>
                      <a:r>
                        <a:rPr lang="tr-TR" sz="2000" b="1" u="none" strike="noStrike" dirty="0" smtClean="0">
                          <a:solidFill>
                            <a:schemeClr val="accent1"/>
                          </a:solidFill>
                          <a:effectLst/>
                          <a:latin typeface="Times New Roman" panose="02020603050405020304" pitchFamily="18" charset="0"/>
                          <a:cs typeface="Times New Roman" panose="02020603050405020304" pitchFamily="18" charset="0"/>
                        </a:rPr>
                        <a:t>TREE </a:t>
                      </a:r>
                      <a:endParaRPr lang="tr-TR" sz="20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0.808</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0.810 </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0.810</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solidFill>
                            <a:schemeClr val="accent1"/>
                          </a:solidFill>
                          <a:effectLst/>
                          <a:latin typeface="Times New Roman" panose="02020603050405020304" pitchFamily="18" charset="0"/>
                          <a:cs typeface="Times New Roman" panose="02020603050405020304" pitchFamily="18" charset="0"/>
                        </a:rPr>
                        <a:t> </a:t>
                      </a:r>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0.810 </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0.810</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r>
              <a:tr h="414131">
                <a:tc>
                  <a:txBody>
                    <a:bodyPr/>
                    <a:lstStyle/>
                    <a:p>
                      <a:pPr algn="ctr" fontAlgn="b"/>
                      <a:r>
                        <a:rPr lang="tr-TR" sz="2000" b="1" u="none" strike="noStrike" dirty="0" smtClean="0">
                          <a:solidFill>
                            <a:schemeClr val="accent1"/>
                          </a:solidFill>
                          <a:effectLst/>
                          <a:latin typeface="Times New Roman" panose="02020603050405020304" pitchFamily="18" charset="0"/>
                          <a:cs typeface="Times New Roman" panose="02020603050405020304" pitchFamily="18" charset="0"/>
                        </a:rPr>
                        <a:t>SVM </a:t>
                      </a:r>
                      <a:endParaRPr lang="tr-TR" sz="20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0.743 </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0.650</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solidFill>
                            <a:schemeClr val="accent1"/>
                          </a:solidFill>
                          <a:effectLst/>
                          <a:latin typeface="Times New Roman" panose="02020603050405020304" pitchFamily="18" charset="0"/>
                          <a:cs typeface="Times New Roman" panose="02020603050405020304" pitchFamily="18" charset="0"/>
                        </a:rPr>
                        <a:t> </a:t>
                      </a:r>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0.644</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solidFill>
                            <a:schemeClr val="accent1"/>
                          </a:solidFill>
                          <a:effectLst/>
                          <a:latin typeface="Times New Roman" panose="02020603050405020304" pitchFamily="18" charset="0"/>
                          <a:cs typeface="Times New Roman" panose="02020603050405020304" pitchFamily="18" charset="0"/>
                        </a:rPr>
                        <a:t> </a:t>
                      </a:r>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0.644</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solidFill>
                            <a:schemeClr val="accent1"/>
                          </a:solidFill>
                          <a:effectLst/>
                          <a:latin typeface="Times New Roman" panose="02020603050405020304" pitchFamily="18" charset="0"/>
                          <a:cs typeface="Times New Roman" panose="02020603050405020304" pitchFamily="18" charset="0"/>
                        </a:rPr>
                        <a:t> </a:t>
                      </a:r>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0.650</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r>
              <a:tr h="414131">
                <a:tc>
                  <a:txBody>
                    <a:bodyPr/>
                    <a:lstStyle/>
                    <a:p>
                      <a:pPr algn="ctr" fontAlgn="b"/>
                      <a:r>
                        <a:rPr lang="tr-TR" sz="2000" b="1" u="none" strike="noStrike" dirty="0" smtClean="0">
                          <a:solidFill>
                            <a:schemeClr val="accent1"/>
                          </a:solidFill>
                          <a:effectLst/>
                          <a:latin typeface="Times New Roman" panose="02020603050405020304" pitchFamily="18" charset="0"/>
                          <a:cs typeface="Times New Roman" panose="02020603050405020304" pitchFamily="18" charset="0"/>
                        </a:rPr>
                        <a:t>RANDOM </a:t>
                      </a:r>
                      <a:r>
                        <a:rPr lang="tr-TR" sz="2000" b="1" u="none" strike="noStrike" dirty="0" smtClean="0">
                          <a:solidFill>
                            <a:schemeClr val="accent1"/>
                          </a:solidFill>
                          <a:effectLst/>
                          <a:latin typeface="Times New Roman" panose="02020603050405020304" pitchFamily="18" charset="0"/>
                          <a:cs typeface="Times New Roman" panose="02020603050405020304" pitchFamily="18" charset="0"/>
                        </a:rPr>
                        <a:t>FOREST</a:t>
                      </a:r>
                      <a:endParaRPr lang="tr-TR" sz="20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b="1" u="none" strike="noStrike" dirty="0" smtClean="0">
                          <a:solidFill>
                            <a:schemeClr val="accent1"/>
                          </a:solidFill>
                          <a:effectLst/>
                          <a:latin typeface="Times New Roman" panose="02020603050405020304" pitchFamily="18" charset="0"/>
                          <a:cs typeface="Times New Roman" panose="02020603050405020304" pitchFamily="18" charset="0"/>
                        </a:rPr>
                        <a:t>0.852 </a:t>
                      </a:r>
                      <a:endParaRPr lang="tr-TR" sz="20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b="1" u="none" strike="noStrike" dirty="0" smtClean="0">
                          <a:solidFill>
                            <a:schemeClr val="accent1"/>
                          </a:solidFill>
                          <a:effectLst/>
                          <a:latin typeface="Times New Roman" panose="02020603050405020304" pitchFamily="18" charset="0"/>
                          <a:cs typeface="Times New Roman" panose="02020603050405020304" pitchFamily="18" charset="0"/>
                        </a:rPr>
                        <a:t>0.783 </a:t>
                      </a:r>
                      <a:endParaRPr lang="tr-TR" sz="20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b="1" u="none" strike="noStrike" dirty="0" smtClean="0">
                          <a:solidFill>
                            <a:schemeClr val="accent1"/>
                          </a:solidFill>
                          <a:effectLst/>
                          <a:latin typeface="Times New Roman" panose="02020603050405020304" pitchFamily="18" charset="0"/>
                          <a:cs typeface="Times New Roman" panose="02020603050405020304" pitchFamily="18" charset="0"/>
                        </a:rPr>
                        <a:t>0.783</a:t>
                      </a:r>
                      <a:endParaRPr lang="tr-TR" sz="20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b="1" u="none" strike="noStrike" dirty="0" smtClean="0">
                          <a:solidFill>
                            <a:schemeClr val="accent1"/>
                          </a:solidFill>
                          <a:effectLst/>
                          <a:latin typeface="Times New Roman" panose="02020603050405020304" pitchFamily="18" charset="0"/>
                          <a:cs typeface="Times New Roman" panose="02020603050405020304" pitchFamily="18" charset="0"/>
                        </a:rPr>
                        <a:t>0.683 </a:t>
                      </a:r>
                      <a:endParaRPr lang="tr-TR" sz="20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b="1" u="none" strike="noStrike" dirty="0" smtClean="0">
                          <a:solidFill>
                            <a:schemeClr val="accent1"/>
                          </a:solidFill>
                          <a:effectLst/>
                          <a:latin typeface="Times New Roman" panose="02020603050405020304" pitchFamily="18" charset="0"/>
                          <a:cs typeface="Times New Roman" panose="02020603050405020304" pitchFamily="18" charset="0"/>
                        </a:rPr>
                        <a:t>0.783</a:t>
                      </a:r>
                      <a:endParaRPr lang="tr-TR" sz="20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r>
              <a:tr h="414131">
                <a:tc>
                  <a:txBody>
                    <a:bodyPr/>
                    <a:lstStyle/>
                    <a:p>
                      <a:pPr algn="ctr" fontAlgn="b"/>
                      <a:r>
                        <a:rPr lang="tr-TR" sz="2000" b="1" u="none" strike="noStrike" dirty="0" smtClean="0">
                          <a:solidFill>
                            <a:schemeClr val="accent1"/>
                          </a:solidFill>
                          <a:effectLst/>
                          <a:latin typeface="Times New Roman" panose="02020603050405020304" pitchFamily="18" charset="0"/>
                          <a:cs typeface="Times New Roman" panose="02020603050405020304" pitchFamily="18" charset="0"/>
                        </a:rPr>
                        <a:t>NEURAL </a:t>
                      </a:r>
                      <a:endParaRPr lang="tr-TR" sz="20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0.822 </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0.747 </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0.746 </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0.746 </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0.747</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r>
              <a:tr h="414131">
                <a:tc>
                  <a:txBody>
                    <a:bodyPr/>
                    <a:lstStyle/>
                    <a:p>
                      <a:pPr algn="ctr" fontAlgn="b"/>
                      <a:r>
                        <a:rPr lang="tr-TR" sz="2000" b="1" u="none" strike="noStrike" dirty="0" smtClean="0">
                          <a:solidFill>
                            <a:schemeClr val="accent1"/>
                          </a:solidFill>
                          <a:effectLst/>
                          <a:latin typeface="Times New Roman" panose="02020603050405020304" pitchFamily="18" charset="0"/>
                          <a:cs typeface="Times New Roman" panose="02020603050405020304" pitchFamily="18" charset="0"/>
                        </a:rPr>
                        <a:t>NAIVE</a:t>
                      </a:r>
                      <a:endParaRPr lang="tr-TR" sz="20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b="0" u="none" strike="noStrike" dirty="0">
                          <a:solidFill>
                            <a:schemeClr val="accent1"/>
                          </a:solidFill>
                          <a:effectLst/>
                          <a:latin typeface="Times New Roman" panose="02020603050405020304" pitchFamily="18" charset="0"/>
                          <a:cs typeface="Times New Roman" panose="02020603050405020304" pitchFamily="18" charset="0"/>
                        </a:rPr>
                        <a:t> </a:t>
                      </a:r>
                      <a:r>
                        <a:rPr lang="tr-TR" sz="2000" b="0" u="none" strike="noStrike" dirty="0" smtClean="0">
                          <a:solidFill>
                            <a:schemeClr val="accent1"/>
                          </a:solidFill>
                          <a:effectLst/>
                          <a:latin typeface="Times New Roman" panose="02020603050405020304" pitchFamily="18" charset="0"/>
                          <a:cs typeface="Times New Roman" panose="02020603050405020304" pitchFamily="18" charset="0"/>
                        </a:rPr>
                        <a:t>0.793 </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b="0" u="none" strike="noStrike" dirty="0" smtClean="0">
                          <a:solidFill>
                            <a:schemeClr val="accent1"/>
                          </a:solidFill>
                          <a:effectLst/>
                          <a:latin typeface="Times New Roman" panose="02020603050405020304" pitchFamily="18" charset="0"/>
                          <a:cs typeface="Times New Roman" panose="02020603050405020304" pitchFamily="18" charset="0"/>
                        </a:rPr>
                        <a:t>0.717 </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b="0" u="none" strike="noStrike" dirty="0" smtClean="0">
                          <a:solidFill>
                            <a:schemeClr val="accent1"/>
                          </a:solidFill>
                          <a:effectLst/>
                          <a:latin typeface="Times New Roman" panose="02020603050405020304" pitchFamily="18" charset="0"/>
                          <a:cs typeface="Times New Roman" panose="02020603050405020304" pitchFamily="18" charset="0"/>
                        </a:rPr>
                        <a:t>0.717 </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b="0" u="none" strike="noStrike" dirty="0" smtClean="0">
                          <a:solidFill>
                            <a:schemeClr val="accent1"/>
                          </a:solidFill>
                          <a:effectLst/>
                          <a:latin typeface="Times New Roman" panose="02020603050405020304" pitchFamily="18" charset="0"/>
                          <a:cs typeface="Times New Roman" panose="02020603050405020304" pitchFamily="18" charset="0"/>
                        </a:rPr>
                        <a:t>0.717 </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b="0" u="none" strike="noStrike" dirty="0" smtClean="0">
                          <a:solidFill>
                            <a:schemeClr val="accent1"/>
                          </a:solidFill>
                          <a:effectLst/>
                          <a:latin typeface="Times New Roman" panose="02020603050405020304" pitchFamily="18" charset="0"/>
                          <a:cs typeface="Times New Roman" panose="02020603050405020304" pitchFamily="18" charset="0"/>
                        </a:rPr>
                        <a:t>0.717</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r>
              <a:tr h="414131">
                <a:tc>
                  <a:txBody>
                    <a:bodyPr/>
                    <a:lstStyle/>
                    <a:p>
                      <a:pPr algn="ctr" fontAlgn="b"/>
                      <a:r>
                        <a:rPr lang="tr-TR" sz="2000" b="1" u="none" strike="noStrike" dirty="0" smtClean="0">
                          <a:solidFill>
                            <a:schemeClr val="accent1"/>
                          </a:solidFill>
                          <a:effectLst/>
                          <a:latin typeface="Times New Roman" panose="02020603050405020304" pitchFamily="18" charset="0"/>
                          <a:cs typeface="Times New Roman" panose="02020603050405020304" pitchFamily="18" charset="0"/>
                        </a:rPr>
                        <a:t>LOGISTIC </a:t>
                      </a:r>
                      <a:endParaRPr lang="tr-TR" sz="2000" b="1"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0.649</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0.450</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0.279 </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0.203 </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smtClean="0">
                          <a:solidFill>
                            <a:schemeClr val="accent1"/>
                          </a:solidFill>
                          <a:effectLst/>
                          <a:latin typeface="Times New Roman" panose="02020603050405020304" pitchFamily="18" charset="0"/>
                          <a:cs typeface="Times New Roman" panose="02020603050405020304" pitchFamily="18" charset="0"/>
                        </a:rPr>
                        <a:t>0.450</a:t>
                      </a:r>
                      <a:endParaRPr lang="tr-TR" sz="2000" b="0" i="0" u="none" strike="noStrike" dirty="0">
                        <a:solidFill>
                          <a:schemeClr val="accent1"/>
                        </a:solidFill>
                        <a:effectLst/>
                        <a:latin typeface="Times New Roman" panose="02020603050405020304" pitchFamily="18" charset="0"/>
                        <a:cs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val="787380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çerik Yer Tutucusu 4"/>
          <p:cNvGraphicFramePr>
            <a:graphicFrameLocks noGrp="1"/>
          </p:cNvGraphicFramePr>
          <p:nvPr>
            <p:ph idx="1"/>
            <p:extLst>
              <p:ext uri="{D42A27DB-BD31-4B8C-83A1-F6EECF244321}">
                <p14:modId xmlns:p14="http://schemas.microsoft.com/office/powerpoint/2010/main" val="3911188983"/>
              </p:ext>
            </p:extLst>
          </p:nvPr>
        </p:nvGraphicFramePr>
        <p:xfrm>
          <a:off x="490332" y="145784"/>
          <a:ext cx="11122432" cy="6221730"/>
        </p:xfrm>
        <a:graphic>
          <a:graphicData uri="http://schemas.openxmlformats.org/drawingml/2006/table">
            <a:tbl>
              <a:tblPr>
                <a:tableStyleId>{5C22544A-7EE6-4342-B048-85BDC9FD1C3A}</a:tableStyleId>
              </a:tblPr>
              <a:tblGrid>
                <a:gridCol w="2197223"/>
                <a:gridCol w="2197223"/>
                <a:gridCol w="943992"/>
                <a:gridCol w="943992"/>
                <a:gridCol w="943992"/>
                <a:gridCol w="943992"/>
                <a:gridCol w="2008026"/>
                <a:gridCol w="943992"/>
              </a:tblGrid>
              <a:tr h="630960">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TREE</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KNN</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RANDOM FOREST</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SVM</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LOGISTIC REGRESSİON</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NEURAL NETWORK</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NAIVE BAYES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ID12251</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ID12252</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ID12253</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ID12254</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ID12255</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ID12256</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ID12257</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ID12258</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ID12259</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ID12260</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ID12261</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ID12262</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ID12263</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ID12264</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ID12265</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ID12266</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ID12267</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ID12268</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ID12269</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ID12270</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ID12271</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ID12272</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ID12273</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ID12274</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r h="215421">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ID12275</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1"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1"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NO</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1400" b="0" i="0" u="none" strike="noStrike" dirty="0" smtClean="0">
                          <a:solidFill>
                            <a:srgbClr val="00B0F0"/>
                          </a:solidFill>
                          <a:effectLst/>
                          <a:latin typeface="Times New Roman" panose="02020603050405020304" pitchFamily="18" charset="0"/>
                          <a:cs typeface="Times New Roman" panose="02020603050405020304" pitchFamily="18" charset="0"/>
                        </a:rPr>
                        <a:t>YES</a:t>
                      </a:r>
                      <a:endParaRPr lang="tr-TR" sz="1400" b="0" i="0" u="none" strike="noStrike" dirty="0">
                        <a:solidFill>
                          <a:srgbClr val="00B0F0"/>
                        </a:solidFill>
                        <a:effectLst/>
                        <a:latin typeface="Times New Roman" panose="02020603050405020304" pitchFamily="18" charset="0"/>
                        <a:cs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val="1927529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47" y="738524"/>
            <a:ext cx="11161905" cy="5380952"/>
          </a:xfrm>
          <a:prstGeom prst="rect">
            <a:avLst/>
          </a:prstGeom>
        </p:spPr>
      </p:pic>
    </p:spTree>
    <p:extLst>
      <p:ext uri="{BB962C8B-B14F-4D97-AF65-F5344CB8AC3E}">
        <p14:creationId xmlns:p14="http://schemas.microsoft.com/office/powerpoint/2010/main" val="1232711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chemeClr val="accent1"/>
                </a:solidFill>
                <a:latin typeface="Times New Roman" panose="02020603050405020304" pitchFamily="18" charset="0"/>
                <a:cs typeface="Times New Roman" panose="02020603050405020304" pitchFamily="18" charset="0"/>
              </a:rPr>
              <a:t>WORD CLOUDS</a:t>
            </a:r>
            <a:endParaRPr lang="tr-TR" dirty="0">
              <a:solidFill>
                <a:schemeClr val="accent1"/>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47772" y="1825625"/>
            <a:ext cx="3964221" cy="1778966"/>
          </a:xfrm>
        </p:spPr>
      </p:pic>
      <p:pic>
        <p:nvPicPr>
          <p:cNvPr id="5" name="Resi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6528" y="4554489"/>
            <a:ext cx="4390589" cy="1970301"/>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061" y="3739528"/>
            <a:ext cx="6665843" cy="2991333"/>
          </a:xfrm>
          <a:prstGeom prst="rect">
            <a:avLst/>
          </a:prstGeom>
        </p:spPr>
      </p:pic>
      <p:pic>
        <p:nvPicPr>
          <p:cNvPr id="8" name="Resim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9409" y="1934816"/>
            <a:ext cx="6188765" cy="2279911"/>
          </a:xfrm>
          <a:prstGeom prst="rect">
            <a:avLst/>
          </a:prstGeom>
        </p:spPr>
      </p:pic>
      <p:pic>
        <p:nvPicPr>
          <p:cNvPr id="9" name="Resim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36528" y="365125"/>
            <a:ext cx="4651513" cy="2087392"/>
          </a:xfrm>
          <a:prstGeom prst="rect">
            <a:avLst/>
          </a:prstGeom>
        </p:spPr>
      </p:pic>
    </p:spTree>
    <p:extLst>
      <p:ext uri="{BB962C8B-B14F-4D97-AF65-F5344CB8AC3E}">
        <p14:creationId xmlns:p14="http://schemas.microsoft.com/office/powerpoint/2010/main" val="725417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çerik Yer Tutucus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7261" y="1018727"/>
            <a:ext cx="8890000" cy="3924300"/>
          </a:xfrm>
        </p:spPr>
      </p:pic>
    </p:spTree>
    <p:extLst>
      <p:ext uri="{BB962C8B-B14F-4D97-AF65-F5344CB8AC3E}">
        <p14:creationId xmlns:p14="http://schemas.microsoft.com/office/powerpoint/2010/main" val="2394541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pPr algn="ctr"/>
            <a:r>
              <a:rPr lang="tr-TR" b="1" dirty="0" smtClean="0">
                <a:solidFill>
                  <a:srgbClr val="00B0F0"/>
                </a:solidFill>
                <a:latin typeface="Times New Roman" panose="02020603050405020304" pitchFamily="18" charset="0"/>
                <a:cs typeface="Times New Roman" panose="02020603050405020304" pitchFamily="18" charset="0"/>
              </a:rPr>
              <a:t>Veri Madenciliği</a:t>
            </a:r>
            <a:br>
              <a:rPr lang="tr-TR" b="1" dirty="0" smtClean="0">
                <a:solidFill>
                  <a:srgbClr val="00B0F0"/>
                </a:solidFill>
                <a:latin typeface="Times New Roman" panose="02020603050405020304" pitchFamily="18" charset="0"/>
                <a:cs typeface="Times New Roman" panose="02020603050405020304" pitchFamily="18" charset="0"/>
              </a:rPr>
            </a:br>
            <a:r>
              <a:rPr lang="tr-TR" b="1" dirty="0" smtClean="0">
                <a:solidFill>
                  <a:srgbClr val="00B0F0"/>
                </a:solidFill>
                <a:latin typeface="Times New Roman" panose="02020603050405020304" pitchFamily="18" charset="0"/>
                <a:cs typeface="Times New Roman" panose="02020603050405020304" pitchFamily="18" charset="0"/>
              </a:rPr>
              <a:t>(Data </a:t>
            </a:r>
            <a:r>
              <a:rPr lang="tr-TR" b="1" dirty="0" err="1" smtClean="0">
                <a:solidFill>
                  <a:srgbClr val="00B0F0"/>
                </a:solidFill>
                <a:latin typeface="Times New Roman" panose="02020603050405020304" pitchFamily="18" charset="0"/>
                <a:cs typeface="Times New Roman" panose="02020603050405020304" pitchFamily="18" charset="0"/>
              </a:rPr>
              <a:t>Mining,Machine</a:t>
            </a:r>
            <a:r>
              <a:rPr lang="tr-TR" b="1" dirty="0" smtClean="0">
                <a:solidFill>
                  <a:srgbClr val="00B0F0"/>
                </a:solidFill>
                <a:latin typeface="Times New Roman" panose="02020603050405020304" pitchFamily="18" charset="0"/>
                <a:cs typeface="Times New Roman" panose="02020603050405020304" pitchFamily="18" charset="0"/>
              </a:rPr>
              <a:t> Learning, </a:t>
            </a:r>
            <a:r>
              <a:rPr lang="tr-TR" b="1" dirty="0" err="1" smtClean="0">
                <a:solidFill>
                  <a:srgbClr val="00B0F0"/>
                </a:solidFill>
                <a:latin typeface="Times New Roman" panose="02020603050405020304" pitchFamily="18" charset="0"/>
                <a:cs typeface="Times New Roman" panose="02020603050405020304" pitchFamily="18" charset="0"/>
              </a:rPr>
              <a:t>Big</a:t>
            </a:r>
            <a:r>
              <a:rPr lang="tr-TR" b="1" dirty="0" smtClean="0">
                <a:solidFill>
                  <a:srgbClr val="00B0F0"/>
                </a:solidFill>
                <a:latin typeface="Times New Roman" panose="02020603050405020304" pitchFamily="18" charset="0"/>
                <a:cs typeface="Times New Roman" panose="02020603050405020304" pitchFamily="18" charset="0"/>
              </a:rPr>
              <a:t> Data)</a:t>
            </a:r>
            <a:endParaRPr lang="tr-TR" b="1" dirty="0">
              <a:solidFill>
                <a:srgbClr val="00B0F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pPr marL="0" indent="0">
              <a:buNone/>
            </a:pPr>
            <a:endParaRPr lang="tr-TR"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tr-TR" dirty="0" smtClean="0">
                <a:solidFill>
                  <a:srgbClr val="00B0F0"/>
                </a:solidFill>
                <a:latin typeface="Times New Roman" panose="02020603050405020304" pitchFamily="18" charset="0"/>
                <a:cs typeface="Times New Roman" panose="02020603050405020304" pitchFamily="18" charset="0"/>
              </a:rPr>
              <a:t>Büyük veri yığınından bir takım tekniklerin kullanılarak yararlı bilgilerin çıkarılma işlemidir. Bu işlemler sonucunda veriye yönelik tahminler yapılır. Bu amaçla incelenen teknikler 4 ana başlıkta incelenir.</a:t>
            </a:r>
          </a:p>
          <a:p>
            <a:pPr marL="0" indent="0">
              <a:buNone/>
            </a:pPr>
            <a:endParaRPr lang="tr-TR" dirty="0"/>
          </a:p>
        </p:txBody>
      </p:sp>
    </p:spTree>
    <p:extLst>
      <p:ext uri="{BB962C8B-B14F-4D97-AF65-F5344CB8AC3E}">
        <p14:creationId xmlns:p14="http://schemas.microsoft.com/office/powerpoint/2010/main" val="629491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00B0F0"/>
                </a:solidFill>
                <a:latin typeface="Times New Roman" panose="02020603050405020304" pitchFamily="18" charset="0"/>
                <a:cs typeface="Times New Roman" panose="02020603050405020304" pitchFamily="18" charset="0"/>
              </a:rPr>
              <a:t>Veri madenciliği </a:t>
            </a:r>
            <a:r>
              <a:rPr lang="tr-TR" b="1" dirty="0" err="1" smtClean="0">
                <a:solidFill>
                  <a:srgbClr val="00B0F0"/>
                </a:solidFill>
                <a:latin typeface="Times New Roman" panose="02020603050405020304" pitchFamily="18" charset="0"/>
                <a:cs typeface="Times New Roman" panose="02020603050405020304" pitchFamily="18" charset="0"/>
              </a:rPr>
              <a:t>Supervised</a:t>
            </a:r>
            <a:r>
              <a:rPr lang="tr-TR" b="1" dirty="0" smtClean="0">
                <a:solidFill>
                  <a:srgbClr val="00B0F0"/>
                </a:solidFill>
                <a:latin typeface="Times New Roman" panose="02020603050405020304" pitchFamily="18" charset="0"/>
                <a:cs typeface="Times New Roman" panose="02020603050405020304" pitchFamily="18" charset="0"/>
              </a:rPr>
              <a:t> metotları</a:t>
            </a:r>
            <a:r>
              <a:rPr lang="tr-TR" b="1" dirty="0" smtClean="0">
                <a:solidFill>
                  <a:schemeClr val="accent1">
                    <a:lumMod val="60000"/>
                    <a:lumOff val="40000"/>
                  </a:schemeClr>
                </a:solidFill>
                <a:latin typeface="Times New Roman" panose="02020603050405020304" pitchFamily="18" charset="0"/>
                <a:cs typeface="Times New Roman" panose="02020603050405020304" pitchFamily="18" charset="0"/>
              </a:rPr>
              <a:t/>
            </a:r>
            <a:br>
              <a:rPr lang="tr-TR" b="1" dirty="0" smtClean="0">
                <a:solidFill>
                  <a:schemeClr val="accent1">
                    <a:lumMod val="60000"/>
                    <a:lumOff val="40000"/>
                  </a:schemeClr>
                </a:solidFill>
                <a:latin typeface="Times New Roman" panose="02020603050405020304" pitchFamily="18" charset="0"/>
                <a:cs typeface="Times New Roman" panose="02020603050405020304" pitchFamily="18" charset="0"/>
              </a:rPr>
            </a:br>
            <a:endParaRPr lang="tr-TR" dirty="0"/>
          </a:p>
        </p:txBody>
      </p:sp>
      <p:sp>
        <p:nvSpPr>
          <p:cNvPr id="3" name="İçerik Yer Tutucusu 2"/>
          <p:cNvSpPr>
            <a:spLocks noGrp="1"/>
          </p:cNvSpPr>
          <p:nvPr>
            <p:ph idx="1"/>
          </p:nvPr>
        </p:nvSpPr>
        <p:spPr/>
        <p:txBody>
          <a:bodyPr/>
          <a:lstStyle/>
          <a:p>
            <a:pPr marL="0" indent="0" defTabSz="542925">
              <a:buNone/>
            </a:pPr>
            <a:r>
              <a:rPr lang="tr-TR" b="1" dirty="0" smtClean="0">
                <a:solidFill>
                  <a:srgbClr val="00B0F0"/>
                </a:solidFill>
                <a:latin typeface="Times New Roman" panose="02020603050405020304" pitchFamily="18" charset="0"/>
                <a:cs typeface="Times New Roman" panose="02020603050405020304" pitchFamily="18" charset="0"/>
              </a:rPr>
              <a:t>	</a:t>
            </a:r>
            <a:r>
              <a:rPr lang="tr-TR" dirty="0" smtClean="0">
                <a:solidFill>
                  <a:srgbClr val="00B0F0"/>
                </a:solidFill>
                <a:latin typeface="Times New Roman" panose="02020603050405020304" pitchFamily="18" charset="0"/>
                <a:cs typeface="Times New Roman" panose="02020603050405020304" pitchFamily="18" charset="0"/>
              </a:rPr>
              <a:t>1- İstatistiğe dayalı algoritmalar</a:t>
            </a:r>
          </a:p>
          <a:p>
            <a:pPr marL="0" indent="0" defTabSz="542925">
              <a:buNone/>
            </a:pPr>
            <a:r>
              <a:rPr lang="tr-TR" dirty="0" smtClean="0">
                <a:solidFill>
                  <a:srgbClr val="00B0F0"/>
                </a:solidFill>
                <a:latin typeface="Times New Roman" panose="02020603050405020304" pitchFamily="18" charset="0"/>
                <a:cs typeface="Times New Roman" panose="02020603050405020304" pitchFamily="18" charset="0"/>
              </a:rPr>
              <a:t>	2-Mesafeye dayalı algoritmalar</a:t>
            </a:r>
          </a:p>
          <a:p>
            <a:pPr marL="0" indent="0" defTabSz="542925">
              <a:buNone/>
            </a:pPr>
            <a:r>
              <a:rPr lang="tr-TR" dirty="0" smtClean="0">
                <a:solidFill>
                  <a:srgbClr val="00B0F0"/>
                </a:solidFill>
                <a:latin typeface="Times New Roman" panose="02020603050405020304" pitchFamily="18" charset="0"/>
                <a:cs typeface="Times New Roman" panose="02020603050405020304" pitchFamily="18" charset="0"/>
              </a:rPr>
              <a:t>	3-Karar ağacı algoritmaları</a:t>
            </a:r>
          </a:p>
          <a:p>
            <a:pPr marL="0" indent="0" defTabSz="542925">
              <a:buNone/>
            </a:pPr>
            <a:r>
              <a:rPr lang="tr-TR" dirty="0" smtClean="0">
                <a:solidFill>
                  <a:srgbClr val="00B0F0"/>
                </a:solidFill>
                <a:latin typeface="Times New Roman" panose="02020603050405020304" pitchFamily="18" charset="0"/>
                <a:cs typeface="Times New Roman" panose="02020603050405020304" pitchFamily="18" charset="0"/>
              </a:rPr>
              <a:t>	4- Yapay Sinir Ağları </a:t>
            </a:r>
          </a:p>
          <a:p>
            <a:endParaRPr lang="tr-TR" dirty="0"/>
          </a:p>
        </p:txBody>
      </p:sp>
    </p:spTree>
    <p:extLst>
      <p:ext uri="{BB962C8B-B14F-4D97-AF65-F5344CB8AC3E}">
        <p14:creationId xmlns:p14="http://schemas.microsoft.com/office/powerpoint/2010/main" val="3306359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00B0F0"/>
                </a:solidFill>
                <a:latin typeface="Times New Roman" panose="02020603050405020304" pitchFamily="18" charset="0"/>
                <a:cs typeface="Times New Roman" panose="02020603050405020304" pitchFamily="18" charset="0"/>
              </a:rPr>
              <a:t>İstatistiğe dayalı algoritmalar</a:t>
            </a:r>
            <a:endParaRPr lang="tr-TR" b="1" dirty="0"/>
          </a:p>
        </p:txBody>
      </p:sp>
      <p:sp>
        <p:nvSpPr>
          <p:cNvPr id="3" name="İçerik Yer Tutucusu 2"/>
          <p:cNvSpPr>
            <a:spLocks noGrp="1"/>
          </p:cNvSpPr>
          <p:nvPr>
            <p:ph idx="1"/>
          </p:nvPr>
        </p:nvSpPr>
        <p:spPr/>
        <p:txBody>
          <a:bodyPr/>
          <a:lstStyle/>
          <a:p>
            <a:pPr algn="just"/>
            <a:r>
              <a:rPr lang="tr-TR" b="1" dirty="0" err="1" smtClean="0">
                <a:solidFill>
                  <a:srgbClr val="00B0F0"/>
                </a:solidFill>
                <a:latin typeface="Times New Roman" panose="02020603050405020304" pitchFamily="18" charset="0"/>
                <a:cs typeface="Times New Roman" panose="02020603050405020304" pitchFamily="18" charset="0"/>
              </a:rPr>
              <a:t>Naive</a:t>
            </a:r>
            <a:r>
              <a:rPr lang="tr-TR" b="1" dirty="0" smtClean="0">
                <a:solidFill>
                  <a:srgbClr val="00B0F0"/>
                </a:solidFill>
                <a:latin typeface="Times New Roman" panose="02020603050405020304" pitchFamily="18" charset="0"/>
                <a:cs typeface="Times New Roman" panose="02020603050405020304" pitchFamily="18" charset="0"/>
              </a:rPr>
              <a:t> </a:t>
            </a:r>
            <a:r>
              <a:rPr lang="tr-TR" b="1" dirty="0" err="1" smtClean="0">
                <a:solidFill>
                  <a:srgbClr val="00B0F0"/>
                </a:solidFill>
                <a:latin typeface="Times New Roman" panose="02020603050405020304" pitchFamily="18" charset="0"/>
                <a:cs typeface="Times New Roman" panose="02020603050405020304" pitchFamily="18" charset="0"/>
              </a:rPr>
              <a:t>Bayes</a:t>
            </a:r>
            <a:r>
              <a:rPr lang="tr-TR" b="1" dirty="0" smtClean="0">
                <a:solidFill>
                  <a:srgbClr val="00B0F0"/>
                </a:solidFill>
                <a:latin typeface="Times New Roman" panose="02020603050405020304" pitchFamily="18" charset="0"/>
                <a:cs typeface="Times New Roman" panose="02020603050405020304" pitchFamily="18" charset="0"/>
              </a:rPr>
              <a:t> </a:t>
            </a:r>
          </a:p>
          <a:p>
            <a:pPr marL="400050" lvl="1" indent="0" algn="just">
              <a:buNone/>
            </a:pPr>
            <a:r>
              <a:rPr lang="tr-TR" sz="2800" dirty="0" smtClean="0">
                <a:solidFill>
                  <a:srgbClr val="00B0F0"/>
                </a:solidFill>
                <a:latin typeface="Times New Roman" panose="02020603050405020304" pitchFamily="18" charset="0"/>
                <a:cs typeface="Times New Roman" panose="02020603050405020304" pitchFamily="18" charset="0"/>
              </a:rPr>
              <a:t>Elde var olan hali hazırda sınıflandırılmış verileri kullanarak yeni bir gözlemin mevcut sınıflandırmada herhangi birine girme olasılığını hesaplayan bir yöntemdir. Temeli </a:t>
            </a:r>
            <a:r>
              <a:rPr lang="tr-TR" sz="2800" dirty="0" err="1" smtClean="0">
                <a:solidFill>
                  <a:srgbClr val="00B0F0"/>
                </a:solidFill>
                <a:latin typeface="Times New Roman" panose="02020603050405020304" pitchFamily="18" charset="0"/>
                <a:cs typeface="Times New Roman" panose="02020603050405020304" pitchFamily="18" charset="0"/>
              </a:rPr>
              <a:t>Bayes</a:t>
            </a:r>
            <a:r>
              <a:rPr lang="tr-TR" sz="2800" dirty="0" smtClean="0">
                <a:solidFill>
                  <a:srgbClr val="00B0F0"/>
                </a:solidFill>
                <a:latin typeface="Times New Roman" panose="02020603050405020304" pitchFamily="18" charset="0"/>
                <a:cs typeface="Times New Roman" panose="02020603050405020304" pitchFamily="18" charset="0"/>
              </a:rPr>
              <a:t> teoremine bağlı olduğu için bu ismi almaktadır.</a:t>
            </a:r>
          </a:p>
          <a:p>
            <a:pPr marL="0" indent="0">
              <a:buNone/>
            </a:pPr>
            <a:endParaRPr lang="tr-TR" dirty="0"/>
          </a:p>
        </p:txBody>
      </p:sp>
    </p:spTree>
    <p:extLst>
      <p:ext uri="{BB962C8B-B14F-4D97-AF65-F5344CB8AC3E}">
        <p14:creationId xmlns:p14="http://schemas.microsoft.com/office/powerpoint/2010/main" val="657567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00B0F0"/>
                </a:solidFill>
                <a:latin typeface="Times New Roman" panose="02020603050405020304" pitchFamily="18" charset="0"/>
                <a:cs typeface="Times New Roman" panose="02020603050405020304" pitchFamily="18" charset="0"/>
              </a:rPr>
              <a:t>Mesafeye dayalı algoritmalar</a:t>
            </a:r>
            <a:r>
              <a:rPr lang="tr-TR" dirty="0" smtClean="0">
                <a:solidFill>
                  <a:srgbClr val="00B0F0"/>
                </a:solidFill>
                <a:latin typeface="Times New Roman" panose="02020603050405020304" pitchFamily="18" charset="0"/>
                <a:cs typeface="Times New Roman" panose="02020603050405020304" pitchFamily="18" charset="0"/>
              </a:rPr>
              <a:t/>
            </a:r>
            <a:br>
              <a:rPr lang="tr-TR" dirty="0" smtClean="0">
                <a:solidFill>
                  <a:srgbClr val="00B0F0"/>
                </a:solidFill>
                <a:latin typeface="Times New Roman" panose="02020603050405020304" pitchFamily="18" charset="0"/>
                <a:cs typeface="Times New Roman" panose="02020603050405020304" pitchFamily="18" charset="0"/>
              </a:rPr>
            </a:br>
            <a:endParaRPr lang="tr-TR" dirty="0"/>
          </a:p>
        </p:txBody>
      </p:sp>
      <p:sp>
        <p:nvSpPr>
          <p:cNvPr id="3" name="İçerik Yer Tutucusu 2"/>
          <p:cNvSpPr>
            <a:spLocks noGrp="1"/>
          </p:cNvSpPr>
          <p:nvPr>
            <p:ph idx="1"/>
          </p:nvPr>
        </p:nvSpPr>
        <p:spPr/>
        <p:txBody>
          <a:bodyPr/>
          <a:lstStyle/>
          <a:p>
            <a:pPr algn="just"/>
            <a:r>
              <a:rPr lang="tr-TR" b="1" dirty="0" smtClean="0">
                <a:solidFill>
                  <a:srgbClr val="00B0F0"/>
                </a:solidFill>
                <a:latin typeface="Times New Roman" panose="02020603050405020304" pitchFamily="18" charset="0"/>
                <a:cs typeface="Times New Roman" panose="02020603050405020304" pitchFamily="18" charset="0"/>
              </a:rPr>
              <a:t>K-En Yakın Komşu</a:t>
            </a:r>
            <a:endParaRPr lang="tr-TR" dirty="0" smtClean="0">
              <a:solidFill>
                <a:srgbClr val="00B0F0"/>
              </a:solidFill>
              <a:latin typeface="Times New Roman" panose="02020603050405020304" pitchFamily="18" charset="0"/>
              <a:cs typeface="Times New Roman" panose="02020603050405020304" pitchFamily="18" charset="0"/>
            </a:endParaRPr>
          </a:p>
          <a:p>
            <a:pPr marL="0" indent="0" algn="just">
              <a:buNone/>
            </a:pPr>
            <a:r>
              <a:rPr lang="tr-TR" dirty="0" smtClean="0">
                <a:solidFill>
                  <a:srgbClr val="00B0F0"/>
                </a:solidFill>
                <a:latin typeface="Times New Roman" panose="02020603050405020304" pitchFamily="18" charset="0"/>
                <a:cs typeface="Times New Roman" panose="02020603050405020304" pitchFamily="18" charset="0"/>
              </a:rPr>
              <a:t>Sınıflandırma </a:t>
            </a:r>
            <a:r>
              <a:rPr lang="tr-TR" dirty="0">
                <a:solidFill>
                  <a:srgbClr val="00B0F0"/>
                </a:solidFill>
                <a:latin typeface="Times New Roman" panose="02020603050405020304" pitchFamily="18" charset="0"/>
                <a:cs typeface="Times New Roman" panose="02020603050405020304" pitchFamily="18" charset="0"/>
              </a:rPr>
              <a:t>yapılırken veri setindeki her bir gözlemin diğer gözlemlerle olan uzaklığını hesaplar. Ancak, bir gözlem için diğer gözlemlerden sadece k adedi göz önüne alınır. algoritmanın isimden anlaşılacağı gibi bu k adet gözlem uzaklığı hesaplanan noktaya diğer gözlemlere kıyasla en yakın olan gözlemdir.</a:t>
            </a:r>
          </a:p>
          <a:p>
            <a:pPr marL="0" indent="0">
              <a:buNone/>
            </a:pPr>
            <a:endParaRPr lang="tr-TR" dirty="0"/>
          </a:p>
        </p:txBody>
      </p:sp>
    </p:spTree>
    <p:extLst>
      <p:ext uri="{BB962C8B-B14F-4D97-AF65-F5344CB8AC3E}">
        <p14:creationId xmlns:p14="http://schemas.microsoft.com/office/powerpoint/2010/main" val="22448581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00B0F0"/>
                </a:solidFill>
                <a:latin typeface="Times New Roman" panose="02020603050405020304" pitchFamily="18" charset="0"/>
                <a:cs typeface="Times New Roman" panose="02020603050405020304" pitchFamily="18" charset="0"/>
              </a:rPr>
              <a:t>Karar ağacı algoritmaları</a:t>
            </a:r>
            <a:r>
              <a:rPr lang="tr-TR" dirty="0" smtClean="0">
                <a:solidFill>
                  <a:srgbClr val="00B0F0"/>
                </a:solidFill>
                <a:latin typeface="Times New Roman" panose="02020603050405020304" pitchFamily="18" charset="0"/>
                <a:cs typeface="Times New Roman" panose="02020603050405020304" pitchFamily="18" charset="0"/>
              </a:rPr>
              <a:t/>
            </a:r>
            <a:br>
              <a:rPr lang="tr-TR" dirty="0" smtClean="0">
                <a:solidFill>
                  <a:srgbClr val="00B0F0"/>
                </a:solidFill>
                <a:latin typeface="Times New Roman" panose="02020603050405020304" pitchFamily="18" charset="0"/>
                <a:cs typeface="Times New Roman" panose="02020603050405020304" pitchFamily="18" charset="0"/>
              </a:rPr>
            </a:br>
            <a:endParaRPr lang="tr-TR" dirty="0"/>
          </a:p>
        </p:txBody>
      </p:sp>
      <p:sp>
        <p:nvSpPr>
          <p:cNvPr id="3" name="İçerik Yer Tutucusu 2"/>
          <p:cNvSpPr>
            <a:spLocks noGrp="1"/>
          </p:cNvSpPr>
          <p:nvPr>
            <p:ph idx="1"/>
          </p:nvPr>
        </p:nvSpPr>
        <p:spPr/>
        <p:txBody>
          <a:bodyPr/>
          <a:lstStyle/>
          <a:p>
            <a:pPr algn="just"/>
            <a:r>
              <a:rPr lang="tr-TR" b="1" dirty="0" smtClean="0">
                <a:solidFill>
                  <a:srgbClr val="00B0F0"/>
                </a:solidFill>
                <a:latin typeface="Times New Roman" panose="02020603050405020304" pitchFamily="18" charset="0"/>
                <a:cs typeface="Times New Roman" panose="02020603050405020304" pitchFamily="18" charset="0"/>
              </a:rPr>
              <a:t>Karar Ağacı </a:t>
            </a:r>
          </a:p>
          <a:p>
            <a:pPr marL="0" indent="0" algn="just">
              <a:buNone/>
            </a:pPr>
            <a:r>
              <a:rPr lang="tr-TR" dirty="0">
                <a:solidFill>
                  <a:srgbClr val="00B0F0"/>
                </a:solidFill>
                <a:latin typeface="Times New Roman" panose="02020603050405020304" pitchFamily="18" charset="0"/>
                <a:cs typeface="Times New Roman" panose="02020603050405020304" pitchFamily="18" charset="0"/>
              </a:rPr>
              <a:t>Karar ağaçları akış şemalarına benzeyen yapılardır. Her bir nitelik bir düğüm tarafından temsil edilir. Dallar ve yapraklar ağaç yapısının elemanlarıdır. En son yapı yaprak, en üst yapı kök ve bunların arasında kalan yapılar ise dal olarak nitelendirilir.</a:t>
            </a:r>
          </a:p>
          <a:p>
            <a:pPr marL="0" indent="0">
              <a:buNone/>
            </a:pPr>
            <a:endParaRPr lang="tr-TR" dirty="0"/>
          </a:p>
        </p:txBody>
      </p:sp>
    </p:spTree>
    <p:extLst>
      <p:ext uri="{BB962C8B-B14F-4D97-AF65-F5344CB8AC3E}">
        <p14:creationId xmlns:p14="http://schemas.microsoft.com/office/powerpoint/2010/main" val="2503834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00B0F0"/>
                </a:solidFill>
                <a:latin typeface="Times New Roman" panose="02020603050405020304" pitchFamily="18" charset="0"/>
                <a:cs typeface="Times New Roman" panose="02020603050405020304" pitchFamily="18" charset="0"/>
              </a:rPr>
              <a:t>Yapay Sinir Ağları </a:t>
            </a:r>
            <a:endParaRPr lang="tr-TR" b="1" dirty="0"/>
          </a:p>
        </p:txBody>
      </p:sp>
      <p:sp>
        <p:nvSpPr>
          <p:cNvPr id="3" name="İçerik Yer Tutucusu 2"/>
          <p:cNvSpPr>
            <a:spLocks noGrp="1"/>
          </p:cNvSpPr>
          <p:nvPr>
            <p:ph idx="1"/>
          </p:nvPr>
        </p:nvSpPr>
        <p:spPr/>
        <p:txBody>
          <a:bodyPr/>
          <a:lstStyle/>
          <a:p>
            <a:r>
              <a:rPr lang="tr-TR" dirty="0" smtClean="0">
                <a:solidFill>
                  <a:srgbClr val="00B0F0"/>
                </a:solidFill>
                <a:latin typeface="Times New Roman" panose="02020603050405020304" pitchFamily="18" charset="0"/>
                <a:cs typeface="Times New Roman" panose="02020603050405020304" pitchFamily="18" charset="0"/>
              </a:rPr>
              <a:t>Yapay Sinir Ağları </a:t>
            </a:r>
          </a:p>
          <a:p>
            <a:pPr marL="0" indent="0" algn="just">
              <a:buNone/>
            </a:pPr>
            <a:r>
              <a:rPr lang="tr-TR" dirty="0" smtClean="0">
                <a:solidFill>
                  <a:srgbClr val="00B0F0"/>
                </a:solidFill>
                <a:latin typeface="Times New Roman" panose="02020603050405020304" pitchFamily="18" charset="0"/>
                <a:cs typeface="Times New Roman" panose="02020603050405020304" pitchFamily="18" charset="0"/>
              </a:rPr>
              <a:t>Yapay Sinir Ağları (</a:t>
            </a:r>
            <a:r>
              <a:rPr lang="tr-TR" dirty="0" err="1" smtClean="0">
                <a:solidFill>
                  <a:srgbClr val="00B0F0"/>
                </a:solidFill>
                <a:latin typeface="Times New Roman" panose="02020603050405020304" pitchFamily="18" charset="0"/>
                <a:cs typeface="Times New Roman" panose="02020603050405020304" pitchFamily="18" charset="0"/>
              </a:rPr>
              <a:t>Artificial</a:t>
            </a:r>
            <a:r>
              <a:rPr lang="tr-TR" dirty="0" smtClean="0">
                <a:solidFill>
                  <a:srgbClr val="00B0F0"/>
                </a:solidFill>
                <a:latin typeface="Times New Roman" panose="02020603050405020304" pitchFamily="18" charset="0"/>
                <a:cs typeface="Times New Roman" panose="02020603050405020304" pitchFamily="18" charset="0"/>
              </a:rPr>
              <a:t> </a:t>
            </a:r>
            <a:r>
              <a:rPr lang="tr-TR" dirty="0" err="1" smtClean="0">
                <a:solidFill>
                  <a:srgbClr val="00B0F0"/>
                </a:solidFill>
                <a:latin typeface="Times New Roman" panose="02020603050405020304" pitchFamily="18" charset="0"/>
                <a:cs typeface="Times New Roman" panose="02020603050405020304" pitchFamily="18" charset="0"/>
              </a:rPr>
              <a:t>Neural</a:t>
            </a:r>
            <a:r>
              <a:rPr lang="tr-TR" dirty="0" smtClean="0">
                <a:solidFill>
                  <a:srgbClr val="00B0F0"/>
                </a:solidFill>
                <a:latin typeface="Times New Roman" panose="02020603050405020304" pitchFamily="18" charset="0"/>
                <a:cs typeface="Times New Roman" panose="02020603050405020304" pitchFamily="18" charset="0"/>
              </a:rPr>
              <a:t> Networks) veya kısaca Sinir Ağları (YSA=NN) insan beyninden esinlenerek geliştirilmiş, ağırlıklı bağlantılar aracılığı ile birbirine bağlanan işlem elemanlarından oluşan paralel ve dağıtılmış bilgi işleme yapılarıdır.</a:t>
            </a:r>
          </a:p>
          <a:p>
            <a:pPr marL="0" indent="0">
              <a:buNone/>
            </a:pPr>
            <a:endParaRPr lang="tr-TR" dirty="0"/>
          </a:p>
        </p:txBody>
      </p:sp>
    </p:spTree>
    <p:extLst>
      <p:ext uri="{BB962C8B-B14F-4D97-AF65-F5344CB8AC3E}">
        <p14:creationId xmlns:p14="http://schemas.microsoft.com/office/powerpoint/2010/main" val="2827680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solidFill>
                  <a:srgbClr val="00B0F0"/>
                </a:solidFill>
                <a:latin typeface="Times New Roman" panose="02020603050405020304" pitchFamily="18" charset="0"/>
                <a:cs typeface="Times New Roman" panose="02020603050405020304" pitchFamily="18" charset="0"/>
              </a:rPr>
              <a:t>UYGULAMA</a:t>
            </a:r>
            <a:endParaRPr lang="tr-TR" b="1" dirty="0">
              <a:solidFill>
                <a:srgbClr val="00B0F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pPr marL="0" indent="0">
              <a:buNone/>
            </a:pPr>
            <a:r>
              <a:rPr lang="tr-TR" dirty="0" smtClean="0">
                <a:solidFill>
                  <a:srgbClr val="00B0F0"/>
                </a:solidFill>
                <a:latin typeface="Times New Roman" panose="02020603050405020304" pitchFamily="18" charset="0"/>
                <a:cs typeface="Times New Roman" panose="02020603050405020304" pitchFamily="18" charset="0"/>
              </a:rPr>
              <a:t>Veri Madenciliği konusunda çeşitli paket programları geliştirilmiş olup(SPSS Modeler, </a:t>
            </a:r>
            <a:r>
              <a:rPr lang="tr-TR" dirty="0" err="1" smtClean="0">
                <a:solidFill>
                  <a:srgbClr val="00B0F0"/>
                </a:solidFill>
                <a:latin typeface="Times New Roman" panose="02020603050405020304" pitchFamily="18" charset="0"/>
                <a:cs typeface="Times New Roman" panose="02020603050405020304" pitchFamily="18" charset="0"/>
              </a:rPr>
              <a:t>Orange</a:t>
            </a:r>
            <a:r>
              <a:rPr lang="tr-TR" dirty="0" smtClean="0">
                <a:solidFill>
                  <a:srgbClr val="00B0F0"/>
                </a:solidFill>
                <a:latin typeface="Times New Roman" panose="02020603050405020304" pitchFamily="18" charset="0"/>
                <a:cs typeface="Times New Roman" panose="02020603050405020304" pitchFamily="18" charset="0"/>
              </a:rPr>
              <a:t>, WEKA), bazı paket programlar içinde ‘</a:t>
            </a:r>
            <a:r>
              <a:rPr lang="tr-TR" dirty="0" err="1" smtClean="0">
                <a:solidFill>
                  <a:srgbClr val="00B0F0"/>
                </a:solidFill>
                <a:latin typeface="Times New Roman" panose="02020603050405020304" pitchFamily="18" charset="0"/>
                <a:cs typeface="Times New Roman" panose="02020603050405020304" pitchFamily="18" charset="0"/>
              </a:rPr>
              <a:t>tools</a:t>
            </a:r>
            <a:r>
              <a:rPr lang="tr-TR" dirty="0" smtClean="0">
                <a:solidFill>
                  <a:srgbClr val="00B0F0"/>
                </a:solidFill>
                <a:latin typeface="Times New Roman" panose="02020603050405020304" pitchFamily="18" charset="0"/>
                <a:cs typeface="Times New Roman" panose="02020603050405020304" pitchFamily="18" charset="0"/>
              </a:rPr>
              <a:t>’ yer almaktadır. </a:t>
            </a:r>
          </a:p>
          <a:p>
            <a:pPr marL="0" indent="0">
              <a:buNone/>
            </a:pPr>
            <a:r>
              <a:rPr lang="tr-TR" dirty="0" smtClean="0">
                <a:solidFill>
                  <a:srgbClr val="00B0F0"/>
                </a:solidFill>
                <a:latin typeface="Times New Roman" panose="02020603050405020304" pitchFamily="18" charset="0"/>
                <a:cs typeface="Times New Roman" panose="02020603050405020304" pitchFamily="18" charset="0"/>
              </a:rPr>
              <a:t>Uygulama </a:t>
            </a:r>
            <a:r>
              <a:rPr lang="tr-TR" dirty="0" err="1" smtClean="0">
                <a:solidFill>
                  <a:srgbClr val="00B0F0"/>
                </a:solidFill>
                <a:latin typeface="Times New Roman" panose="02020603050405020304" pitchFamily="18" charset="0"/>
                <a:cs typeface="Times New Roman" panose="02020603050405020304" pitchFamily="18" charset="0"/>
              </a:rPr>
              <a:t>Orange</a:t>
            </a:r>
            <a:r>
              <a:rPr lang="tr-TR" dirty="0" smtClean="0">
                <a:solidFill>
                  <a:srgbClr val="00B0F0"/>
                </a:solidFill>
                <a:latin typeface="Times New Roman" panose="02020603050405020304" pitchFamily="18" charset="0"/>
                <a:cs typeface="Times New Roman" panose="02020603050405020304" pitchFamily="18" charset="0"/>
              </a:rPr>
              <a:t> ve </a:t>
            </a:r>
            <a:r>
              <a:rPr lang="tr-TR" dirty="0" err="1" smtClean="0">
                <a:solidFill>
                  <a:srgbClr val="00B0F0"/>
                </a:solidFill>
                <a:latin typeface="Times New Roman" panose="02020603050405020304" pitchFamily="18" charset="0"/>
                <a:cs typeface="Times New Roman" panose="02020603050405020304" pitchFamily="18" charset="0"/>
              </a:rPr>
              <a:t>Clementine</a:t>
            </a:r>
            <a:r>
              <a:rPr lang="tr-TR" dirty="0" smtClean="0">
                <a:solidFill>
                  <a:srgbClr val="00B0F0"/>
                </a:solidFill>
                <a:latin typeface="Times New Roman" panose="02020603050405020304" pitchFamily="18" charset="0"/>
                <a:cs typeface="Times New Roman" panose="02020603050405020304" pitchFamily="18" charset="0"/>
              </a:rPr>
              <a:t> de yapıldı. R da bazı paketler gösterilmiştir.</a:t>
            </a:r>
            <a:endParaRPr lang="tr-TR"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742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649</Words>
  <Application>Microsoft Office PowerPoint</Application>
  <PresentationFormat>Geniş ekran</PresentationFormat>
  <Paragraphs>407</Paragraphs>
  <Slides>14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Arial</vt:lpstr>
      <vt:lpstr>Calibri</vt:lpstr>
      <vt:lpstr>Calibri Light</vt:lpstr>
      <vt:lpstr>Times New Roman</vt:lpstr>
      <vt:lpstr>Office Teması</vt:lpstr>
      <vt:lpstr>VERİ MADENCİLİĞİ  (DATA MINING)</vt:lpstr>
      <vt:lpstr>PowerPoint Sunusu</vt:lpstr>
      <vt:lpstr>Veri Madenciliği (Data Mining,Machine Learning, Big Data)</vt:lpstr>
      <vt:lpstr>Veri madenciliği Supervised metotları </vt:lpstr>
      <vt:lpstr>İstatistiğe dayalı algoritmalar</vt:lpstr>
      <vt:lpstr>Mesafeye dayalı algoritmalar </vt:lpstr>
      <vt:lpstr>Karar ağacı algoritmaları </vt:lpstr>
      <vt:lpstr>Yapay Sinir Ağları </vt:lpstr>
      <vt:lpstr>UYGULAMA</vt:lpstr>
      <vt:lpstr>DATA</vt:lpstr>
      <vt:lpstr>PowerPoint Sunusu</vt:lpstr>
      <vt:lpstr>PowerPoint Sunusu</vt:lpstr>
      <vt:lpstr>PowerPoint Sunusu</vt:lpstr>
      <vt:lpstr>WORD CLOUDS</vt:lpstr>
    </vt:vector>
  </TitlesOfParts>
  <Company>Silentall Unattended Installer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MADENCİLİĞİ  (Data MINING)</dc:title>
  <dc:creator>TOSHİBA</dc:creator>
  <cp:lastModifiedBy>TOSHİBA</cp:lastModifiedBy>
  <cp:revision>19</cp:revision>
  <dcterms:created xsi:type="dcterms:W3CDTF">2019-04-16T12:02:17Z</dcterms:created>
  <dcterms:modified xsi:type="dcterms:W3CDTF">2019-04-17T22:07:17Z</dcterms:modified>
</cp:coreProperties>
</file>