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145704673" r:id="rId6"/>
    <p:sldId id="2145704674" r:id="rId7"/>
    <p:sldId id="2145704679" r:id="rId8"/>
    <p:sldId id="2145704680" r:id="rId9"/>
    <p:sldId id="2145704681" r:id="rId10"/>
    <p:sldId id="2145704682" r:id="rId11"/>
    <p:sldId id="2145704678" r:id="rId12"/>
    <p:sldId id="361" r:id="rId13"/>
    <p:sldId id="2145704676" r:id="rId14"/>
    <p:sldId id="257" r:id="rId15"/>
    <p:sldId id="2145704672" r:id="rId16"/>
    <p:sldId id="353" r:id="rId17"/>
    <p:sldId id="354" r:id="rId18"/>
    <p:sldId id="355" r:id="rId19"/>
    <p:sldId id="2145704671" r:id="rId20"/>
    <p:sldId id="2145704677" r:id="rId21"/>
    <p:sldId id="3299" r:id="rId22"/>
    <p:sldId id="214570467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3EB"/>
    <a:srgbClr val="EBF2F8"/>
    <a:srgbClr val="C5DFFA"/>
    <a:srgbClr val="70B4E2"/>
    <a:srgbClr val="3E8CC2"/>
    <a:srgbClr val="0F68A5"/>
    <a:srgbClr val="E6E6E6"/>
    <a:srgbClr val="D3D3D3"/>
    <a:srgbClr val="3A87BA"/>
    <a:srgbClr val="3C8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BACE6-C2EC-4366-B0EC-DC3AAAE81AFC}" v="55" dt="2022-01-27T11:50:36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 autoAdjust="0"/>
    <p:restoredTop sz="96522" autoAdjust="0"/>
  </p:normalViewPr>
  <p:slideViewPr>
    <p:cSldViewPr snapToGrid="0">
      <p:cViewPr varScale="1">
        <p:scale>
          <a:sx n="145" d="100"/>
          <a:sy n="145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ückmann, Stefan" userId="18ad06ab-6aad-4335-a69a-dfc35979007a" providerId="ADAL" clId="{1F4BACE6-C2EC-4366-B0EC-DC3AAAE81AFC}"/>
    <pc:docChg chg="undo custSel modSld">
      <pc:chgData name="Lückmann, Stefan" userId="18ad06ab-6aad-4335-a69a-dfc35979007a" providerId="ADAL" clId="{1F4BACE6-C2EC-4366-B0EC-DC3AAAE81AFC}" dt="2022-01-27T11:50:36.874" v="518" actId="1036"/>
      <pc:docMkLst>
        <pc:docMk/>
      </pc:docMkLst>
      <pc:sldChg chg="modSp">
        <pc:chgData name="Lückmann, Stefan" userId="18ad06ab-6aad-4335-a69a-dfc35979007a" providerId="ADAL" clId="{1F4BACE6-C2EC-4366-B0EC-DC3AAAE81AFC}" dt="2022-01-27T11:49:45.712" v="516"/>
        <pc:sldMkLst>
          <pc:docMk/>
          <pc:sldMk cId="1767812395" sldId="266"/>
        </pc:sldMkLst>
        <pc:spChg chg="mod">
          <ac:chgData name="Lückmann, Stefan" userId="18ad06ab-6aad-4335-a69a-dfc35979007a" providerId="ADAL" clId="{1F4BACE6-C2EC-4366-B0EC-DC3AAAE81AFC}" dt="2022-01-27T11:49:23.581" v="514"/>
          <ac:spMkLst>
            <pc:docMk/>
            <pc:sldMk cId="1767812395" sldId="266"/>
            <ac:spMk id="25" creationId="{4FB1487E-2783-48C6-98D1-6DB40491BBEF}"/>
          </ac:spMkLst>
        </pc:spChg>
        <pc:spChg chg="mod">
          <ac:chgData name="Lückmann, Stefan" userId="18ad06ab-6aad-4335-a69a-dfc35979007a" providerId="ADAL" clId="{1F4BACE6-C2EC-4366-B0EC-DC3AAAE81AFC}" dt="2022-01-27T11:49:34.432" v="515"/>
          <ac:spMkLst>
            <pc:docMk/>
            <pc:sldMk cId="1767812395" sldId="266"/>
            <ac:spMk id="26" creationId="{C29809E6-7ED6-449D-B348-306D7E7D17CF}"/>
          </ac:spMkLst>
        </pc:spChg>
        <pc:spChg chg="mod">
          <ac:chgData name="Lückmann, Stefan" userId="18ad06ab-6aad-4335-a69a-dfc35979007a" providerId="ADAL" clId="{1F4BACE6-C2EC-4366-B0EC-DC3AAAE81AFC}" dt="2022-01-27T11:49:45.712" v="516"/>
          <ac:spMkLst>
            <pc:docMk/>
            <pc:sldMk cId="1767812395" sldId="266"/>
            <ac:spMk id="27" creationId="{BBD4A756-246C-481B-AA98-F7D07E0846E3}"/>
          </ac:spMkLst>
        </pc:spChg>
      </pc:sldChg>
      <pc:sldChg chg="addSp delSp modSp mod">
        <pc:chgData name="Lückmann, Stefan" userId="18ad06ab-6aad-4335-a69a-dfc35979007a" providerId="ADAL" clId="{1F4BACE6-C2EC-4366-B0EC-DC3AAAE81AFC}" dt="2022-01-27T11:50:36.874" v="518" actId="1036"/>
        <pc:sldMkLst>
          <pc:docMk/>
          <pc:sldMk cId="4100227317" sldId="267"/>
        </pc:sldMkLst>
        <pc:spChg chg="mod">
          <ac:chgData name="Lückmann, Stefan" userId="18ad06ab-6aad-4335-a69a-dfc35979007a" providerId="ADAL" clId="{1F4BACE6-C2EC-4366-B0EC-DC3AAAE81AFC}" dt="2022-01-27T11:24:18.340" v="90" actId="20577"/>
          <ac:spMkLst>
            <pc:docMk/>
            <pc:sldMk cId="4100227317" sldId="267"/>
            <ac:spMk id="2" creationId="{A374604D-8CB5-41EC-912A-6B8A7843B598}"/>
          </ac:spMkLst>
        </pc:spChg>
        <pc:spChg chg="add del mod">
          <ac:chgData name="Lückmann, Stefan" userId="18ad06ab-6aad-4335-a69a-dfc35979007a" providerId="ADAL" clId="{1F4BACE6-C2EC-4366-B0EC-DC3AAAE81AFC}" dt="2022-01-27T11:47:33.549" v="499" actId="478"/>
          <ac:spMkLst>
            <pc:docMk/>
            <pc:sldMk cId="4100227317" sldId="267"/>
            <ac:spMk id="4" creationId="{6E9DA34C-4FF5-48AF-A9D5-1F2B99A518EF}"/>
          </ac:spMkLst>
        </pc:spChg>
        <pc:spChg chg="add del mod">
          <ac:chgData name="Lückmann, Stefan" userId="18ad06ab-6aad-4335-a69a-dfc35979007a" providerId="ADAL" clId="{1F4BACE6-C2EC-4366-B0EC-DC3AAAE81AFC}" dt="2022-01-27T11:47:38.895" v="501" actId="478"/>
          <ac:spMkLst>
            <pc:docMk/>
            <pc:sldMk cId="4100227317" sldId="267"/>
            <ac:spMk id="5" creationId="{BCE91294-B04E-493C-A67D-E7B98F1A1010}"/>
          </ac:spMkLst>
        </pc:spChg>
        <pc:spChg chg="add del mod">
          <ac:chgData name="Lückmann, Stefan" userId="18ad06ab-6aad-4335-a69a-dfc35979007a" providerId="ADAL" clId="{1F4BACE6-C2EC-4366-B0EC-DC3AAAE81AFC}" dt="2022-01-27T11:29:31.212" v="175" actId="478"/>
          <ac:spMkLst>
            <pc:docMk/>
            <pc:sldMk cId="4100227317" sldId="267"/>
            <ac:spMk id="7" creationId="{C122131B-4931-4493-92AF-60C5C2C71105}"/>
          </ac:spMkLst>
        </pc:spChg>
        <pc:spChg chg="add del mod">
          <ac:chgData name="Lückmann, Stefan" userId="18ad06ab-6aad-4335-a69a-dfc35979007a" providerId="ADAL" clId="{1F4BACE6-C2EC-4366-B0EC-DC3AAAE81AFC}" dt="2022-01-27T11:29:37.971" v="176" actId="478"/>
          <ac:spMkLst>
            <pc:docMk/>
            <pc:sldMk cId="4100227317" sldId="267"/>
            <ac:spMk id="9" creationId="{B2EF39A8-7685-4E34-BE4D-395C062E393E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22" creationId="{A8953FBD-F426-4EC8-8EDD-A594663C5CB2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23" creationId="{9D2EC18C-4282-466B-A527-1502D206013F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24" creationId="{6C65365E-8015-425D-AD41-E5ADB93645DC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33" creationId="{C9A9D7C8-170A-4C54-9AF5-FF0BA3166027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42" creationId="{6D6390E1-6A14-4EA4-AABF-E26BAA966C4A}"/>
          </ac:spMkLst>
        </pc:spChg>
        <pc:spChg chg="del mod ord">
          <ac:chgData name="Lückmann, Stefan" userId="18ad06ab-6aad-4335-a69a-dfc35979007a" providerId="ADAL" clId="{1F4BACE6-C2EC-4366-B0EC-DC3AAAE81AFC}" dt="2022-01-27T11:29:12.727" v="173" actId="478"/>
          <ac:spMkLst>
            <pc:docMk/>
            <pc:sldMk cId="4100227317" sldId="267"/>
            <ac:spMk id="43" creationId="{76C812E2-8355-471B-9204-9F0A73EF1982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44" creationId="{2B806D9D-F1DD-43E1-88B1-C3C6120A5526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45" creationId="{551E77CA-D1B2-4382-94D3-C1ED591F25A6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46" creationId="{254AA4E1-C6E3-43D2-B2D5-93354C481565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47" creationId="{5C0BFFD8-CE79-4128-81AE-D2CF46C6263D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48" creationId="{F60AE5F1-5D43-450B-9FFF-95A35896DF9C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50" creationId="{1A7288CF-5F6A-4F2D-88B5-8B2E3408C527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51" creationId="{DCCCD292-3768-45E6-ADB4-3AD45E2AEA6C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52" creationId="{003C304A-B689-491D-942D-AAAE60D9E692}"/>
          </ac:spMkLst>
        </pc:spChg>
        <pc:spChg chg="add del mod ord">
          <ac:chgData name="Lückmann, Stefan" userId="18ad06ab-6aad-4335-a69a-dfc35979007a" providerId="ADAL" clId="{1F4BACE6-C2EC-4366-B0EC-DC3AAAE81AFC}" dt="2022-01-27T11:23:44.875" v="40"/>
          <ac:spMkLst>
            <pc:docMk/>
            <pc:sldMk cId="4100227317" sldId="267"/>
            <ac:spMk id="53" creationId="{066DEF99-7F53-4559-832E-6C296C40948A}"/>
          </ac:spMkLst>
        </pc:spChg>
        <pc:spChg chg="add mod">
          <ac:chgData name="Lückmann, Stefan" userId="18ad06ab-6aad-4335-a69a-dfc35979007a" providerId="ADAL" clId="{1F4BACE6-C2EC-4366-B0EC-DC3AAAE81AFC}" dt="2022-01-27T11:23:50.310" v="42"/>
          <ac:spMkLst>
            <pc:docMk/>
            <pc:sldMk cId="4100227317" sldId="267"/>
            <ac:spMk id="54" creationId="{612D4C04-D915-4234-B88F-1358FEB15AB7}"/>
          </ac:spMkLst>
        </pc:spChg>
        <pc:spChg chg="add mod">
          <ac:chgData name="Lückmann, Stefan" userId="18ad06ab-6aad-4335-a69a-dfc35979007a" providerId="ADAL" clId="{1F4BACE6-C2EC-4366-B0EC-DC3AAAE81AFC}" dt="2022-01-27T11:24:51.827" v="108" actId="14100"/>
          <ac:spMkLst>
            <pc:docMk/>
            <pc:sldMk cId="4100227317" sldId="267"/>
            <ac:spMk id="55" creationId="{680FE576-1AB6-492E-A48A-9A53404A140F}"/>
          </ac:spMkLst>
        </pc:spChg>
        <pc:spChg chg="add mod">
          <ac:chgData name="Lückmann, Stefan" userId="18ad06ab-6aad-4335-a69a-dfc35979007a" providerId="ADAL" clId="{1F4BACE6-C2EC-4366-B0EC-DC3AAAE81AFC}" dt="2022-01-27T11:24:46.125" v="107"/>
          <ac:spMkLst>
            <pc:docMk/>
            <pc:sldMk cId="4100227317" sldId="267"/>
            <ac:spMk id="56" creationId="{031CA902-EB1E-4565-8E02-E66B804B3CF6}"/>
          </ac:spMkLst>
        </pc:spChg>
        <pc:spChg chg="add mod">
          <ac:chgData name="Lückmann, Stefan" userId="18ad06ab-6aad-4335-a69a-dfc35979007a" providerId="ADAL" clId="{1F4BACE6-C2EC-4366-B0EC-DC3AAAE81AFC}" dt="2022-01-27T11:26:02.704" v="116" actId="14100"/>
          <ac:spMkLst>
            <pc:docMk/>
            <pc:sldMk cId="4100227317" sldId="267"/>
            <ac:spMk id="58" creationId="{CEA24834-9213-4275-9F30-02124B6CC011}"/>
          </ac:spMkLst>
        </pc:spChg>
        <pc:spChg chg="add mod">
          <ac:chgData name="Lückmann, Stefan" userId="18ad06ab-6aad-4335-a69a-dfc35979007a" providerId="ADAL" clId="{1F4BACE6-C2EC-4366-B0EC-DC3AAAE81AFC}" dt="2022-01-27T11:28:44.430" v="170" actId="179"/>
          <ac:spMkLst>
            <pc:docMk/>
            <pc:sldMk cId="4100227317" sldId="267"/>
            <ac:spMk id="60" creationId="{2498E040-1526-4F73-8BD8-21D16A955AF8}"/>
          </ac:spMkLst>
        </pc:spChg>
        <pc:spChg chg="add mod">
          <ac:chgData name="Lückmann, Stefan" userId="18ad06ab-6aad-4335-a69a-dfc35979007a" providerId="ADAL" clId="{1F4BACE6-C2EC-4366-B0EC-DC3AAAE81AFC}" dt="2022-01-27T11:27:13.970" v="150" actId="1076"/>
          <ac:spMkLst>
            <pc:docMk/>
            <pc:sldMk cId="4100227317" sldId="267"/>
            <ac:spMk id="61" creationId="{B7D241CF-5C6A-40D0-8B43-75FCB4FBFB1A}"/>
          </ac:spMkLst>
        </pc:spChg>
        <pc:spChg chg="add mod">
          <ac:chgData name="Lückmann, Stefan" userId="18ad06ab-6aad-4335-a69a-dfc35979007a" providerId="ADAL" clId="{1F4BACE6-C2EC-4366-B0EC-DC3AAAE81AFC}" dt="2022-01-27T11:24:57.598" v="109" actId="1076"/>
          <ac:spMkLst>
            <pc:docMk/>
            <pc:sldMk cId="4100227317" sldId="267"/>
            <ac:spMk id="62" creationId="{C7A46D4C-9E08-4D2C-B5E3-E10BB2FEBCD6}"/>
          </ac:spMkLst>
        </pc:spChg>
        <pc:spChg chg="add del mod">
          <ac:chgData name="Lückmann, Stefan" userId="18ad06ab-6aad-4335-a69a-dfc35979007a" providerId="ADAL" clId="{1F4BACE6-C2EC-4366-B0EC-DC3AAAE81AFC}" dt="2022-01-27T11:35:39.086" v="363" actId="478"/>
          <ac:spMkLst>
            <pc:docMk/>
            <pc:sldMk cId="4100227317" sldId="267"/>
            <ac:spMk id="63" creationId="{54EC96BE-EAFA-4D57-B2D5-E41753B12693}"/>
          </ac:spMkLst>
        </pc:spChg>
        <pc:spChg chg="add mod">
          <ac:chgData name="Lückmann, Stefan" userId="18ad06ab-6aad-4335-a69a-dfc35979007a" providerId="ADAL" clId="{1F4BACE6-C2EC-4366-B0EC-DC3AAAE81AFC}" dt="2022-01-27T11:50:36.874" v="518" actId="1036"/>
          <ac:spMkLst>
            <pc:docMk/>
            <pc:sldMk cId="4100227317" sldId="267"/>
            <ac:spMk id="64" creationId="{AE7CCDB7-D985-46AE-BC4A-6812EAD59D49}"/>
          </ac:spMkLst>
        </pc:spChg>
        <pc:spChg chg="add mod">
          <ac:chgData name="Lückmann, Stefan" userId="18ad06ab-6aad-4335-a69a-dfc35979007a" providerId="ADAL" clId="{1F4BACE6-C2EC-4366-B0EC-DC3AAAE81AFC}" dt="2022-01-27T11:48:02.270" v="511" actId="20577"/>
          <ac:spMkLst>
            <pc:docMk/>
            <pc:sldMk cId="4100227317" sldId="267"/>
            <ac:spMk id="65" creationId="{DF61EF3B-FE79-4566-A539-9C8B45BC2ED0}"/>
          </ac:spMkLst>
        </pc:spChg>
        <pc:spChg chg="add mod">
          <ac:chgData name="Lückmann, Stefan" userId="18ad06ab-6aad-4335-a69a-dfc35979007a" providerId="ADAL" clId="{1F4BACE6-C2EC-4366-B0EC-DC3AAAE81AFC}" dt="2022-01-27T11:48:17.149" v="513" actId="20577"/>
          <ac:spMkLst>
            <pc:docMk/>
            <pc:sldMk cId="4100227317" sldId="267"/>
            <ac:spMk id="67" creationId="{82163CBA-2348-4AE2-AAC7-77A6518C9D48}"/>
          </ac:spMkLst>
        </pc:spChg>
        <pc:spChg chg="add mod">
          <ac:chgData name="Lückmann, Stefan" userId="18ad06ab-6aad-4335-a69a-dfc35979007a" providerId="ADAL" clId="{1F4BACE6-C2EC-4366-B0EC-DC3AAAE81AFC}" dt="2022-01-27T11:50:36.874" v="518" actId="1036"/>
          <ac:spMkLst>
            <pc:docMk/>
            <pc:sldMk cId="4100227317" sldId="267"/>
            <ac:spMk id="68" creationId="{E5FDED61-76D0-49FD-8F1A-0FB5B35AF318}"/>
          </ac:spMkLst>
        </pc:spChg>
        <pc:spChg chg="add del mod">
          <ac:chgData name="Lückmann, Stefan" userId="18ad06ab-6aad-4335-a69a-dfc35979007a" providerId="ADAL" clId="{1F4BACE6-C2EC-4366-B0EC-DC3AAAE81AFC}" dt="2022-01-27T11:26:10.699" v="117" actId="478"/>
          <ac:spMkLst>
            <pc:docMk/>
            <pc:sldMk cId="4100227317" sldId="267"/>
            <ac:spMk id="69" creationId="{8E9EAC90-11B9-4D11-AFB0-7D13E4BB45A5}"/>
          </ac:spMkLst>
        </pc:spChg>
        <pc:spChg chg="add del mod">
          <ac:chgData name="Lückmann, Stefan" userId="18ad06ab-6aad-4335-a69a-dfc35979007a" providerId="ADAL" clId="{1F4BACE6-C2EC-4366-B0EC-DC3AAAE81AFC}" dt="2022-01-27T11:34:04.439" v="339" actId="478"/>
          <ac:spMkLst>
            <pc:docMk/>
            <pc:sldMk cId="4100227317" sldId="267"/>
            <ac:spMk id="70" creationId="{4F5EB322-77AF-4092-851E-AEB5448475C5}"/>
          </ac:spMkLst>
        </pc:spChg>
        <pc:spChg chg="add mod">
          <ac:chgData name="Lückmann, Stefan" userId="18ad06ab-6aad-4335-a69a-dfc35979007a" providerId="ADAL" clId="{1F4BACE6-C2EC-4366-B0EC-DC3AAAE81AFC}" dt="2022-01-27T11:28:51.023" v="171" actId="14100"/>
          <ac:spMkLst>
            <pc:docMk/>
            <pc:sldMk cId="4100227317" sldId="267"/>
            <ac:spMk id="71" creationId="{E0E3B3F3-AD2C-444A-BCD7-BD6E0FFD6517}"/>
          </ac:spMkLst>
        </pc:spChg>
        <pc:spChg chg="add mod">
          <ac:chgData name="Lückmann, Stefan" userId="18ad06ab-6aad-4335-a69a-dfc35979007a" providerId="ADAL" clId="{1F4BACE6-C2EC-4366-B0EC-DC3AAAE81AFC}" dt="2022-01-27T11:27:24.380" v="158" actId="20577"/>
          <ac:spMkLst>
            <pc:docMk/>
            <pc:sldMk cId="4100227317" sldId="267"/>
            <ac:spMk id="72" creationId="{019CE9E4-5DA5-43A4-8A86-7171FD56162D}"/>
          </ac:spMkLst>
        </pc:spChg>
        <pc:spChg chg="add mod">
          <ac:chgData name="Lückmann, Stefan" userId="18ad06ab-6aad-4335-a69a-dfc35979007a" providerId="ADAL" clId="{1F4BACE6-C2EC-4366-B0EC-DC3AAAE81AFC}" dt="2022-01-27T11:28:57.673" v="172" actId="571"/>
          <ac:spMkLst>
            <pc:docMk/>
            <pc:sldMk cId="4100227317" sldId="267"/>
            <ac:spMk id="73" creationId="{0C7D6545-0AC1-4FED-8F9D-7818FF90659E}"/>
          </ac:spMkLst>
        </pc:spChg>
        <pc:grpChg chg="del">
          <ac:chgData name="Lückmann, Stefan" userId="18ad06ab-6aad-4335-a69a-dfc35979007a" providerId="ADAL" clId="{1F4BACE6-C2EC-4366-B0EC-DC3AAAE81AFC}" dt="2022-01-27T11:22:48.254" v="0" actId="478"/>
          <ac:grpSpMkLst>
            <pc:docMk/>
            <pc:sldMk cId="4100227317" sldId="267"/>
            <ac:grpSpMk id="41" creationId="{FDF0086A-92FD-454A-A5F0-D9D62F424F99}"/>
          </ac:grpSpMkLst>
        </pc:grpChg>
        <pc:graphicFrameChg chg="add mod modGraphic">
          <ac:chgData name="Lückmann, Stefan" userId="18ad06ab-6aad-4335-a69a-dfc35979007a" providerId="ADAL" clId="{1F4BACE6-C2EC-4366-B0EC-DC3AAAE81AFC}" dt="2022-01-27T11:50:36.874" v="518" actId="1036"/>
          <ac:graphicFrameMkLst>
            <pc:docMk/>
            <pc:sldMk cId="4100227317" sldId="267"/>
            <ac:graphicFrameMk id="10" creationId="{7D0D1F50-F6A4-4263-86AA-36971DDBC835}"/>
          </ac:graphicFrameMkLst>
        </pc:graphicFrameChg>
        <pc:picChg chg="add del mod">
          <ac:chgData name="Lückmann, Stefan" userId="18ad06ab-6aad-4335-a69a-dfc35979007a" providerId="ADAL" clId="{1F4BACE6-C2EC-4366-B0EC-DC3AAAE81AFC}" dt="2022-01-27T11:43:39.410" v="472" actId="478"/>
          <ac:picMkLst>
            <pc:docMk/>
            <pc:sldMk cId="4100227317" sldId="267"/>
            <ac:picMk id="12" creationId="{70A77060-702F-4DAA-B857-49033515BD34}"/>
          </ac:picMkLst>
        </pc:picChg>
        <pc:picChg chg="add mod">
          <ac:chgData name="Lückmann, Stefan" userId="18ad06ab-6aad-4335-a69a-dfc35979007a" providerId="ADAL" clId="{1F4BACE6-C2EC-4366-B0EC-DC3AAAE81AFC}" dt="2022-01-27T11:43:19.574" v="469" actId="1076"/>
          <ac:picMkLst>
            <pc:docMk/>
            <pc:sldMk cId="4100227317" sldId="267"/>
            <ac:picMk id="14" creationId="{19B21FCB-8C26-4B77-8475-B1A288DEA50F}"/>
          </ac:picMkLst>
        </pc:picChg>
        <pc:picChg chg="add del mod">
          <ac:chgData name="Lückmann, Stefan" userId="18ad06ab-6aad-4335-a69a-dfc35979007a" providerId="ADAL" clId="{1F4BACE6-C2EC-4366-B0EC-DC3AAAE81AFC}" dt="2022-01-27T11:47:04.198" v="496" actId="478"/>
          <ac:picMkLst>
            <pc:docMk/>
            <pc:sldMk cId="4100227317" sldId="267"/>
            <ac:picMk id="16" creationId="{C337D19F-0F32-4ABF-87CB-0CC794113F2B}"/>
          </ac:picMkLst>
        </pc:picChg>
        <pc:picChg chg="add del mod ord">
          <ac:chgData name="Lückmann, Stefan" userId="18ad06ab-6aad-4335-a69a-dfc35979007a" providerId="ADAL" clId="{1F4BACE6-C2EC-4366-B0EC-DC3AAAE81AFC}" dt="2022-01-27T11:23:44.875" v="40"/>
          <ac:picMkLst>
            <pc:docMk/>
            <pc:sldMk cId="4100227317" sldId="267"/>
            <ac:picMk id="31" creationId="{74DE69D9-880B-4438-B244-60AD307C718A}"/>
          </ac:picMkLst>
        </pc:picChg>
        <pc:picChg chg="add del mod ord">
          <ac:chgData name="Lückmann, Stefan" userId="18ad06ab-6aad-4335-a69a-dfc35979007a" providerId="ADAL" clId="{1F4BACE6-C2EC-4366-B0EC-DC3AAAE81AFC}" dt="2022-01-27T11:23:44.875" v="40"/>
          <ac:picMkLst>
            <pc:docMk/>
            <pc:sldMk cId="4100227317" sldId="267"/>
            <ac:picMk id="34" creationId="{4831882C-AC52-49CC-8511-71FD6EC5C4E4}"/>
          </ac:picMkLst>
        </pc:picChg>
        <pc:picChg chg="add del mod ord">
          <ac:chgData name="Lückmann, Stefan" userId="18ad06ab-6aad-4335-a69a-dfc35979007a" providerId="ADAL" clId="{1F4BACE6-C2EC-4366-B0EC-DC3AAAE81AFC}" dt="2022-01-27T11:23:44.875" v="40"/>
          <ac:picMkLst>
            <pc:docMk/>
            <pc:sldMk cId="4100227317" sldId="267"/>
            <ac:picMk id="49" creationId="{32E1F159-86F3-46B8-BDDD-332F26314A6C}"/>
          </ac:picMkLst>
        </pc:picChg>
        <pc:picChg chg="add mod">
          <ac:chgData name="Lückmann, Stefan" userId="18ad06ab-6aad-4335-a69a-dfc35979007a" providerId="ADAL" clId="{1F4BACE6-C2EC-4366-B0EC-DC3AAAE81AFC}" dt="2022-01-27T11:24:57.598" v="109" actId="1076"/>
          <ac:picMkLst>
            <pc:docMk/>
            <pc:sldMk cId="4100227317" sldId="267"/>
            <ac:picMk id="57" creationId="{F0DA68E2-4209-4487-909E-EDA6E955F65E}"/>
          </ac:picMkLst>
        </pc:picChg>
        <pc:picChg chg="add mod">
          <ac:chgData name="Lückmann, Stefan" userId="18ad06ab-6aad-4335-a69a-dfc35979007a" providerId="ADAL" clId="{1F4BACE6-C2EC-4366-B0EC-DC3AAAE81AFC}" dt="2022-01-27T11:23:50.310" v="42"/>
          <ac:picMkLst>
            <pc:docMk/>
            <pc:sldMk cId="4100227317" sldId="267"/>
            <ac:picMk id="59" creationId="{2EB9BB39-9505-4AE6-9D7C-2C39FE441D92}"/>
          </ac:picMkLst>
        </pc:picChg>
        <pc:picChg chg="add mod">
          <ac:chgData name="Lückmann, Stefan" userId="18ad06ab-6aad-4335-a69a-dfc35979007a" providerId="ADAL" clId="{1F4BACE6-C2EC-4366-B0EC-DC3AAAE81AFC}" dt="2022-01-27T11:29:58.472" v="217" actId="1035"/>
          <ac:picMkLst>
            <pc:docMk/>
            <pc:sldMk cId="4100227317" sldId="267"/>
            <ac:picMk id="66" creationId="{00E839FE-9C23-4788-A96C-5A06E077B77D}"/>
          </ac:picMkLst>
        </pc:picChg>
        <pc:picChg chg="add del mod">
          <ac:chgData name="Lückmann, Stefan" userId="18ad06ab-6aad-4335-a69a-dfc35979007a" providerId="ADAL" clId="{1F4BACE6-C2EC-4366-B0EC-DC3AAAE81AFC}" dt="2022-01-27T11:44:19.857" v="479" actId="478"/>
          <ac:picMkLst>
            <pc:docMk/>
            <pc:sldMk cId="4100227317" sldId="267"/>
            <ac:picMk id="74" creationId="{8F7CD35E-8580-4AAB-BC4B-B7321345119F}"/>
          </ac:picMkLst>
        </pc:picChg>
        <pc:picChg chg="add del mod">
          <ac:chgData name="Lückmann, Stefan" userId="18ad06ab-6aad-4335-a69a-dfc35979007a" providerId="ADAL" clId="{1F4BACE6-C2EC-4366-B0EC-DC3AAAE81AFC}" dt="2022-01-27T11:43:38.260" v="471" actId="478"/>
          <ac:picMkLst>
            <pc:docMk/>
            <pc:sldMk cId="4100227317" sldId="267"/>
            <ac:picMk id="75" creationId="{A4606435-FC0E-4079-8D49-FE1E7AAF3C91}"/>
          </ac:picMkLst>
        </pc:picChg>
        <pc:picChg chg="add mod">
          <ac:chgData name="Lückmann, Stefan" userId="18ad06ab-6aad-4335-a69a-dfc35979007a" providerId="ADAL" clId="{1F4BACE6-C2EC-4366-B0EC-DC3AAAE81AFC}" dt="2022-01-27T11:50:36.874" v="518" actId="1036"/>
          <ac:picMkLst>
            <pc:docMk/>
            <pc:sldMk cId="4100227317" sldId="267"/>
            <ac:picMk id="76" creationId="{2CCE3B0A-9881-4CAC-B1BB-827ED6768437}"/>
          </ac:picMkLst>
        </pc:picChg>
        <pc:picChg chg="add mod">
          <ac:chgData name="Lückmann, Stefan" userId="18ad06ab-6aad-4335-a69a-dfc35979007a" providerId="ADAL" clId="{1F4BACE6-C2EC-4366-B0EC-DC3AAAE81AFC}" dt="2022-01-27T11:50:36.874" v="518" actId="1036"/>
          <ac:picMkLst>
            <pc:docMk/>
            <pc:sldMk cId="4100227317" sldId="267"/>
            <ac:picMk id="77" creationId="{F1CF9A6B-F33A-4D41-A2F4-89AA4F8D340E}"/>
          </ac:picMkLst>
        </pc:picChg>
        <pc:picChg chg="add del">
          <ac:chgData name="Lückmann, Stefan" userId="18ad06ab-6aad-4335-a69a-dfc35979007a" providerId="ADAL" clId="{1F4BACE6-C2EC-4366-B0EC-DC3AAAE81AFC}" dt="2022-01-27T11:47:33.549" v="499" actId="478"/>
          <ac:picMkLst>
            <pc:docMk/>
            <pc:sldMk cId="4100227317" sldId="267"/>
            <ac:picMk id="14338" creationId="{5E0F864F-91E4-43D1-8F93-49670ABA513F}"/>
          </ac:picMkLst>
        </pc:picChg>
        <pc:picChg chg="add del mod">
          <ac:chgData name="Lückmann, Stefan" userId="18ad06ab-6aad-4335-a69a-dfc35979007a" providerId="ADAL" clId="{1F4BACE6-C2EC-4366-B0EC-DC3AAAE81AFC}" dt="2022-01-27T11:44:48.890" v="485" actId="478"/>
          <ac:picMkLst>
            <pc:docMk/>
            <pc:sldMk cId="4100227317" sldId="267"/>
            <ac:picMk id="14340" creationId="{9F372A5F-C5A5-41D3-B414-9CB28262EA59}"/>
          </ac:picMkLst>
        </pc:picChg>
        <pc:picChg chg="add mod">
          <ac:chgData name="Lückmann, Stefan" userId="18ad06ab-6aad-4335-a69a-dfc35979007a" providerId="ADAL" clId="{1F4BACE6-C2EC-4366-B0EC-DC3AAAE81AFC}" dt="2022-01-27T11:50:36.874" v="518" actId="1036"/>
          <ac:picMkLst>
            <pc:docMk/>
            <pc:sldMk cId="4100227317" sldId="267"/>
            <ac:picMk id="14342" creationId="{8C0FD5BA-2842-40F1-BDF9-FA36475DB831}"/>
          </ac:picMkLst>
        </pc:picChg>
        <pc:picChg chg="add mod">
          <ac:chgData name="Lückmann, Stefan" userId="18ad06ab-6aad-4335-a69a-dfc35979007a" providerId="ADAL" clId="{1F4BACE6-C2EC-4366-B0EC-DC3AAAE81AFC}" dt="2022-01-27T11:50:36.874" v="518" actId="1036"/>
          <ac:picMkLst>
            <pc:docMk/>
            <pc:sldMk cId="4100227317" sldId="267"/>
            <ac:picMk id="14344" creationId="{5B50724C-7EAF-4B8D-8EC6-E1420A7B0759}"/>
          </ac:picMkLst>
        </pc:picChg>
        <pc:picChg chg="add mod">
          <ac:chgData name="Lückmann, Stefan" userId="18ad06ab-6aad-4335-a69a-dfc35979007a" providerId="ADAL" clId="{1F4BACE6-C2EC-4366-B0EC-DC3AAAE81AFC}" dt="2022-01-27T11:50:36.874" v="518" actId="1036"/>
          <ac:picMkLst>
            <pc:docMk/>
            <pc:sldMk cId="4100227317" sldId="267"/>
            <ac:picMk id="14346" creationId="{19CD9D2D-4CB2-420E-9587-938BBF99AC2F}"/>
          </ac:picMkLst>
        </pc:picChg>
        <pc:picChg chg="add mod">
          <ac:chgData name="Lückmann, Stefan" userId="18ad06ab-6aad-4335-a69a-dfc35979007a" providerId="ADAL" clId="{1F4BACE6-C2EC-4366-B0EC-DC3AAAE81AFC}" dt="2022-01-27T11:44:53.480" v="486" actId="1076"/>
          <ac:picMkLst>
            <pc:docMk/>
            <pc:sldMk cId="4100227317" sldId="267"/>
            <ac:picMk id="14348" creationId="{D4E80FFB-EDD5-4B51-84B5-D7DE906F52E6}"/>
          </ac:picMkLst>
        </pc:picChg>
        <pc:picChg chg="add mod">
          <ac:chgData name="Lückmann, Stefan" userId="18ad06ab-6aad-4335-a69a-dfc35979007a" providerId="ADAL" clId="{1F4BACE6-C2EC-4366-B0EC-DC3AAAE81AFC}" dt="2022-01-27T11:50:36.874" v="518" actId="1036"/>
          <ac:picMkLst>
            <pc:docMk/>
            <pc:sldMk cId="4100227317" sldId="267"/>
            <ac:picMk id="14350" creationId="{B700645E-2F05-4D19-8978-882639965DAF}"/>
          </ac:picMkLst>
        </pc:picChg>
      </pc:sldChg>
      <pc:sldChg chg="modSp">
        <pc:chgData name="Lückmann, Stefan" userId="18ad06ab-6aad-4335-a69a-dfc35979007a" providerId="ADAL" clId="{1F4BACE6-C2EC-4366-B0EC-DC3AAAE81AFC}" dt="2022-01-27T11:49:23.581" v="514"/>
        <pc:sldMkLst>
          <pc:docMk/>
          <pc:sldMk cId="830078451" sldId="268"/>
        </pc:sldMkLst>
        <pc:spChg chg="mod">
          <ac:chgData name="Lückmann, Stefan" userId="18ad06ab-6aad-4335-a69a-dfc35979007a" providerId="ADAL" clId="{1F4BACE6-C2EC-4366-B0EC-DC3AAAE81AFC}" dt="2022-01-27T11:49:23.581" v="514"/>
          <ac:spMkLst>
            <pc:docMk/>
            <pc:sldMk cId="830078451" sldId="268"/>
            <ac:spMk id="49" creationId="{437CA4ED-0990-4C4C-AC3D-B04F0F794ADA}"/>
          </ac:spMkLst>
        </pc:spChg>
        <pc:spChg chg="mod">
          <ac:chgData name="Lückmann, Stefan" userId="18ad06ab-6aad-4335-a69a-dfc35979007a" providerId="ADAL" clId="{1F4BACE6-C2EC-4366-B0EC-DC3AAAE81AFC}" dt="2022-01-27T11:49:23.581" v="514"/>
          <ac:spMkLst>
            <pc:docMk/>
            <pc:sldMk cId="830078451" sldId="268"/>
            <ac:spMk id="57" creationId="{8D2EEAE7-6F89-41A1-8B62-7E9B476682A2}"/>
          </ac:spMkLst>
        </pc:spChg>
      </pc:sldChg>
      <pc:sldChg chg="modSp">
        <pc:chgData name="Lückmann, Stefan" userId="18ad06ab-6aad-4335-a69a-dfc35979007a" providerId="ADAL" clId="{1F4BACE6-C2EC-4366-B0EC-DC3AAAE81AFC}" dt="2022-01-27T11:49:45.712" v="516"/>
        <pc:sldMkLst>
          <pc:docMk/>
          <pc:sldMk cId="792125677" sldId="271"/>
        </pc:sldMkLst>
        <pc:spChg chg="mod">
          <ac:chgData name="Lückmann, Stefan" userId="18ad06ab-6aad-4335-a69a-dfc35979007a" providerId="ADAL" clId="{1F4BACE6-C2EC-4366-B0EC-DC3AAAE81AFC}" dt="2022-01-27T11:49:23.581" v="514"/>
          <ac:spMkLst>
            <pc:docMk/>
            <pc:sldMk cId="792125677" sldId="271"/>
            <ac:spMk id="24" creationId="{8F962ADC-C3DB-4CCF-ADF9-5003D1BDB34A}"/>
          </ac:spMkLst>
        </pc:spChg>
        <pc:spChg chg="mod">
          <ac:chgData name="Lückmann, Stefan" userId="18ad06ab-6aad-4335-a69a-dfc35979007a" providerId="ADAL" clId="{1F4BACE6-C2EC-4366-B0EC-DC3AAAE81AFC}" dt="2022-01-27T11:49:45.712" v="516"/>
          <ac:spMkLst>
            <pc:docMk/>
            <pc:sldMk cId="792125677" sldId="271"/>
            <ac:spMk id="25" creationId="{1C2642EE-6378-46F2-9D31-AF3614257FB1}"/>
          </ac:spMkLst>
        </pc:spChg>
        <pc:spChg chg="mod">
          <ac:chgData name="Lückmann, Stefan" userId="18ad06ab-6aad-4335-a69a-dfc35979007a" providerId="ADAL" clId="{1F4BACE6-C2EC-4366-B0EC-DC3AAAE81AFC}" dt="2022-01-27T11:49:34.432" v="515"/>
          <ac:spMkLst>
            <pc:docMk/>
            <pc:sldMk cId="792125677" sldId="271"/>
            <ac:spMk id="28" creationId="{13A9031E-0666-49E8-AA92-0C88111C9252}"/>
          </ac:spMkLst>
        </pc:spChg>
      </pc:sldChg>
      <pc:sldChg chg="modSp">
        <pc:chgData name="Lückmann, Stefan" userId="18ad06ab-6aad-4335-a69a-dfc35979007a" providerId="ADAL" clId="{1F4BACE6-C2EC-4366-B0EC-DC3AAAE81AFC}" dt="2022-01-27T11:49:23.581" v="514"/>
        <pc:sldMkLst>
          <pc:docMk/>
          <pc:sldMk cId="1044185286" sldId="272"/>
        </pc:sldMkLst>
        <pc:spChg chg="mod">
          <ac:chgData name="Lückmann, Stefan" userId="18ad06ab-6aad-4335-a69a-dfc35979007a" providerId="ADAL" clId="{1F4BACE6-C2EC-4366-B0EC-DC3AAAE81AFC}" dt="2022-01-27T11:49:23.581" v="514"/>
          <ac:spMkLst>
            <pc:docMk/>
            <pc:sldMk cId="1044185286" sldId="272"/>
            <ac:spMk id="38" creationId="{C14D55D7-49E6-4D3E-8B23-3B46CD5A3BD5}"/>
          </ac:spMkLst>
        </pc:spChg>
      </pc:sldChg>
      <pc:sldChg chg="modSp">
        <pc:chgData name="Lückmann, Stefan" userId="18ad06ab-6aad-4335-a69a-dfc35979007a" providerId="ADAL" clId="{1F4BACE6-C2EC-4366-B0EC-DC3AAAE81AFC}" dt="2022-01-27T11:49:34.432" v="515"/>
        <pc:sldMkLst>
          <pc:docMk/>
          <pc:sldMk cId="898428453" sldId="273"/>
        </pc:sldMkLst>
        <pc:spChg chg="mod">
          <ac:chgData name="Lückmann, Stefan" userId="18ad06ab-6aad-4335-a69a-dfc35979007a" providerId="ADAL" clId="{1F4BACE6-C2EC-4366-B0EC-DC3AAAE81AFC}" dt="2022-01-27T11:49:34.432" v="515"/>
          <ac:spMkLst>
            <pc:docMk/>
            <pc:sldMk cId="898428453" sldId="273"/>
            <ac:spMk id="27" creationId="{CE33AAAF-6ADA-4BA6-8D67-98125E25DA20}"/>
          </ac:spMkLst>
        </pc:spChg>
      </pc:sldChg>
      <pc:sldChg chg="modSp">
        <pc:chgData name="Lückmann, Stefan" userId="18ad06ab-6aad-4335-a69a-dfc35979007a" providerId="ADAL" clId="{1F4BACE6-C2EC-4366-B0EC-DC3AAAE81AFC}" dt="2022-01-27T11:49:45.712" v="516"/>
        <pc:sldMkLst>
          <pc:docMk/>
          <pc:sldMk cId="3048676021" sldId="275"/>
        </pc:sldMkLst>
        <pc:spChg chg="mod">
          <ac:chgData name="Lückmann, Stefan" userId="18ad06ab-6aad-4335-a69a-dfc35979007a" providerId="ADAL" clId="{1F4BACE6-C2EC-4366-B0EC-DC3AAAE81AFC}" dt="2022-01-27T11:49:23.581" v="514"/>
          <ac:spMkLst>
            <pc:docMk/>
            <pc:sldMk cId="3048676021" sldId="275"/>
            <ac:spMk id="24" creationId="{8F962ADC-C3DB-4CCF-ADF9-5003D1BDB34A}"/>
          </ac:spMkLst>
        </pc:spChg>
        <pc:spChg chg="mod">
          <ac:chgData name="Lückmann, Stefan" userId="18ad06ab-6aad-4335-a69a-dfc35979007a" providerId="ADAL" clId="{1F4BACE6-C2EC-4366-B0EC-DC3AAAE81AFC}" dt="2022-01-27T11:49:45.712" v="516"/>
          <ac:spMkLst>
            <pc:docMk/>
            <pc:sldMk cId="3048676021" sldId="275"/>
            <ac:spMk id="25" creationId="{1C2642EE-6378-46F2-9D31-AF3614257FB1}"/>
          </ac:spMkLst>
        </pc:spChg>
      </pc:sldChg>
      <pc:sldChg chg="modSp">
        <pc:chgData name="Lückmann, Stefan" userId="18ad06ab-6aad-4335-a69a-dfc35979007a" providerId="ADAL" clId="{1F4BACE6-C2EC-4366-B0EC-DC3AAAE81AFC}" dt="2022-01-27T11:49:45.712" v="516"/>
        <pc:sldMkLst>
          <pc:docMk/>
          <pc:sldMk cId="884667421" sldId="279"/>
        </pc:sldMkLst>
        <pc:spChg chg="mod">
          <ac:chgData name="Lückmann, Stefan" userId="18ad06ab-6aad-4335-a69a-dfc35979007a" providerId="ADAL" clId="{1F4BACE6-C2EC-4366-B0EC-DC3AAAE81AFC}" dt="2022-01-27T11:49:45.712" v="516"/>
          <ac:spMkLst>
            <pc:docMk/>
            <pc:sldMk cId="884667421" sldId="279"/>
            <ac:spMk id="33" creationId="{8975B9DA-925D-4841-BE81-11E3E913D96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CB729-E871-4EEE-90FC-F8F33DB4ABF8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1E3FD-4B99-442F-8961-157C756D0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94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0C0B-E101-4E02-889E-8280C1862B1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16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0C0B-E101-4E02-889E-8280C1862B1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26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jpe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6.jpe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6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6.jpeg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6.jpeg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6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768351" y="3095512"/>
            <a:ext cx="5325048" cy="3048435"/>
          </a:xfrm>
          <a:solidFill>
            <a:schemeClr val="accent2"/>
          </a:solidFill>
        </p:spPr>
        <p:txBody>
          <a:bodyPr lIns="396000" tIns="396000" rIns="396000" bIns="432000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 durch Klicken hinzufügen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White">
          <a:xfrm>
            <a:off x="1295888" y="5370509"/>
            <a:ext cx="4224000" cy="205184"/>
          </a:xfrm>
        </p:spPr>
        <p:txBody>
          <a:bodyPr anchor="b" anchorCtr="0"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grpSp>
        <p:nvGrpSpPr>
          <p:cNvPr id="41" name="Gruppieren 40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42" name="Freihandform 41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3" name="Freihandform 42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4" name="Freihandform 43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5" name="Freihandform 44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47" name="Freihandform 46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8" name="Freihandform 47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9" name="Freihandform 48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50" name="Freihandform 49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52" name="Freihandform 51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53" name="Freihandform 52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55" name="Freihandform 54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56" name="Freihandform 55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B06A0E27-F6F3-4C73-AAF8-F99F6B32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642004" y="1950508"/>
            <a:ext cx="2540001" cy="4448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6A7367-67CE-4B73-AC1D-98011182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0214" y="287999"/>
            <a:ext cx="2539977" cy="4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chart Bildschirm">
    <p:bg>
      <p:bgPr>
        <a:solidFill>
          <a:srgbClr val="005F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4037953" y="2503382"/>
            <a:ext cx="6619465" cy="886396"/>
          </a:xfrm>
        </p:spPr>
        <p:txBody>
          <a:bodyPr anchor="b"/>
          <a:lstStyle>
            <a:lvl1pPr>
              <a:defRPr sz="6400" b="0" cap="all" baseline="0">
                <a:solidFill>
                  <a:srgbClr val="E60055"/>
                </a:solidFill>
              </a:defRPr>
            </a:lvl1pPr>
          </a:lstStyle>
          <a:p>
            <a:r>
              <a:rPr lang="de-DE" noProof="0"/>
              <a:t>Trennfolie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4037289" y="3424735"/>
            <a:ext cx="6617673" cy="574453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3733" b="0" cap="none" baseline="0" smtClean="0">
                <a:latin typeface="+mj-lt"/>
                <a:ea typeface="+mj-ea"/>
                <a:cs typeface="+mj-cs"/>
              </a:defRPr>
            </a:lvl1pPr>
            <a:lvl2pPr>
              <a:defRPr lang="de-DE" sz="2400" smtClean="0"/>
            </a:lvl2pPr>
            <a:lvl3pPr>
              <a:defRPr lang="de-DE" sz="2400" smtClean="0"/>
            </a:lvl3pPr>
            <a:lvl4pPr>
              <a:defRPr lang="de-DE" sz="2400" smtClean="0"/>
            </a:lvl4pPr>
            <a:lvl5pPr>
              <a:defRPr lang="de-DE" sz="2400"/>
            </a:lvl5pPr>
          </a:lstStyle>
          <a:p>
            <a:pPr lvl="0"/>
            <a:r>
              <a:rPr lang="de-DE" sz="3733" cap="none" baseline="0" noProof="0">
                <a:solidFill>
                  <a:schemeClr val="tx1"/>
                </a:solidFill>
              </a:rPr>
              <a:t>Mastertextformat bearbeiten</a:t>
            </a:r>
          </a:p>
        </p:txBody>
      </p:sp>
      <p:grpSp>
        <p:nvGrpSpPr>
          <p:cNvPr id="28" name="Gruppieren 27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29" name="Freihandform 28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0" name="Freihandform 29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1" name="Freihandform 30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2" name="Freihandform 31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34" name="Freihandform 33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5" name="Freihandform 34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6" name="Freihandform 35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7" name="Freihandform 36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39" name="Freihandform 38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0" name="Freihandform 39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42" name="Freihandform 41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3" name="Freihandform 42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F53463B1-F665-4466-9B2A-C859B565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0780800" y="364590"/>
            <a:ext cx="1147200" cy="20090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24F050C-ADB9-48C7-81E4-D6F41152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778772" y="6280361"/>
            <a:ext cx="1149227" cy="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B20AECB-6C66-4FA9-A95E-2611405C4B9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706189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B20AECB-6C66-4FA9-A95E-2611405C4B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F8E83C3-C999-4914-94BA-C50E0EDCF59B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211667" cy="211667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800"/>
              </a:spcBef>
              <a:buFont typeface="Arial" panose="020B0604020202020204" pitchFamily="34" charset="0"/>
              <a:buNone/>
            </a:pPr>
            <a:endParaRPr lang="de-DE" sz="3467" b="0" i="0" baseline="0" err="1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08" y="708639"/>
            <a:ext cx="9120000" cy="480132"/>
          </a:xfrm>
        </p:spPr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67999" y="336000"/>
            <a:ext cx="9120000" cy="28725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Kapitelname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8351" y="1872000"/>
            <a:ext cx="9889067" cy="429385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/>
              <a:t>Text durch klicken bearbeiten</a:t>
            </a:r>
          </a:p>
          <a:p>
            <a:pPr lvl="1"/>
            <a:r>
              <a:rPr lang="de-DE" noProof="0"/>
              <a:t>Vierte Ebene</a:t>
            </a:r>
          </a:p>
          <a:p>
            <a:pPr lvl="2"/>
            <a:r>
              <a:rPr lang="de-DE" noProof="0"/>
              <a:t>Fünfte Ebene</a:t>
            </a:r>
          </a:p>
          <a:p>
            <a:pPr lvl="3"/>
            <a:r>
              <a:rPr lang="de-DE" noProof="0"/>
              <a:t>Erste Ebene</a:t>
            </a:r>
          </a:p>
          <a:p>
            <a:pPr lvl="4"/>
            <a:r>
              <a:rPr lang="de-DE" noProof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0957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D0A2B70-5DDD-46C0-B676-B52EA2E722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467975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D0A2B70-5DDD-46C0-B676-B52EA2E722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878923E8-D18F-493D-BAF7-4177C8507649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211667" cy="211667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800"/>
              </a:spcBef>
              <a:buFont typeface="Arial" panose="020B0604020202020204" pitchFamily="34" charset="0"/>
              <a:buNone/>
            </a:pPr>
            <a:endParaRPr lang="de-DE" sz="3467" b="0" i="0" baseline="0" err="1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08" y="708639"/>
            <a:ext cx="9120000" cy="480132"/>
          </a:xfrm>
        </p:spPr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67999" y="336000"/>
            <a:ext cx="9120000" cy="28725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Kapitelname</a:t>
            </a:r>
          </a:p>
        </p:txBody>
      </p:sp>
    </p:spTree>
    <p:extLst>
      <p:ext uri="{BB962C8B-B14F-4D97-AF65-F5344CB8AC3E}">
        <p14:creationId xmlns:p14="http://schemas.microsoft.com/office/powerpoint/2010/main" val="304722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C54A1DB-7F27-46FA-9306-37D13DBCEA9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934073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4C54A1DB-7F27-46FA-9306-37D13DBCE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F4FDF2C-5DBA-4006-92B2-482E75F1DD46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211667" cy="211667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800"/>
              </a:spcBef>
              <a:buFont typeface="Arial" panose="020B0604020202020204" pitchFamily="34" charset="0"/>
              <a:buNone/>
            </a:pPr>
            <a:endParaRPr lang="de-DE" sz="3467" b="0" i="0" baseline="0" err="1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08" y="708639"/>
            <a:ext cx="9120000" cy="480132"/>
          </a:xfrm>
        </p:spPr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768351" y="1940984"/>
            <a:ext cx="4751916" cy="3936000"/>
          </a:xfrm>
          <a:blipFill>
            <a:blip r:embed="rId7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idx="13" hasCustomPrompt="1"/>
          </p:nvPr>
        </p:nvSpPr>
        <p:spPr bwMode="gray">
          <a:xfrm>
            <a:off x="767409" y="5966987"/>
            <a:ext cx="475403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noProof="0"/>
              <a:t>Optionale Bildunterschrift in Schwarz oder in Farbe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67999" y="336000"/>
            <a:ext cx="9120000" cy="28725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Kapitelname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03385" y="1872000"/>
            <a:ext cx="4754033" cy="429385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/>
              <a:t>Text durch klicken bearbeiten</a:t>
            </a:r>
          </a:p>
          <a:p>
            <a:pPr lvl="1"/>
            <a:r>
              <a:rPr lang="de-DE" noProof="0"/>
              <a:t>Vierte Ebene</a:t>
            </a:r>
          </a:p>
          <a:p>
            <a:pPr lvl="2"/>
            <a:r>
              <a:rPr lang="de-DE" noProof="0"/>
              <a:t>Fünfte Ebene</a:t>
            </a:r>
          </a:p>
          <a:p>
            <a:pPr lvl="3"/>
            <a:r>
              <a:rPr lang="de-DE" noProof="0"/>
              <a:t>Erste Ebene</a:t>
            </a:r>
          </a:p>
          <a:p>
            <a:pPr lvl="4"/>
            <a:r>
              <a:rPr lang="de-DE" noProof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93232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2/3 Bild und 1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65C404D7-E007-4334-A0E0-B33D1FFEBC5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0692650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65C404D7-E007-4334-A0E0-B33D1FFEBC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7A9924E8-1AD4-4298-8609-F13EB107A2C0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211667" cy="211667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800"/>
              </a:spcBef>
              <a:buFont typeface="Arial" panose="020B0604020202020204" pitchFamily="34" charset="0"/>
              <a:buNone/>
            </a:pPr>
            <a:endParaRPr lang="de-DE" sz="3467" b="0" i="0" baseline="0" err="1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08" y="708639"/>
            <a:ext cx="9120000" cy="480132"/>
          </a:xfrm>
        </p:spPr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768352" y="1940984"/>
            <a:ext cx="6335761" cy="3936000"/>
          </a:xfrm>
          <a:blipFill>
            <a:blip r:embed="rId7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idx="13" hasCustomPrompt="1"/>
          </p:nvPr>
        </p:nvSpPr>
        <p:spPr bwMode="gray">
          <a:xfrm>
            <a:off x="767407" y="5966987"/>
            <a:ext cx="6336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noProof="0"/>
              <a:t>Optionale Bildunterschrift in Schwarz oder in Farbe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67999" y="336000"/>
            <a:ext cx="9120000" cy="28725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Kapitelname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488155" y="1872000"/>
            <a:ext cx="3169263" cy="429385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/>
              <a:t>Text durch klicken bearbeiten</a:t>
            </a:r>
          </a:p>
          <a:p>
            <a:pPr lvl="1"/>
            <a:r>
              <a:rPr lang="de-DE" noProof="0"/>
              <a:t>Vierte Ebene</a:t>
            </a:r>
          </a:p>
          <a:p>
            <a:pPr lvl="2"/>
            <a:r>
              <a:rPr lang="de-DE" noProof="0"/>
              <a:t>Fünfte Ebene</a:t>
            </a:r>
          </a:p>
          <a:p>
            <a:pPr lvl="3"/>
            <a:r>
              <a:rPr lang="de-DE" noProof="0"/>
              <a:t>Erste Ebene</a:t>
            </a:r>
          </a:p>
          <a:p>
            <a:pPr lvl="4"/>
            <a:r>
              <a:rPr lang="de-DE" noProof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41719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FD83A4F3-4D74-46C9-9FFD-369708F3D69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913643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FD83A4F3-4D74-46C9-9FFD-369708F3D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0182E95A-2D87-4C56-9166-14A394C57A0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211667" cy="211667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800"/>
              </a:spcBef>
              <a:buFont typeface="Arial" panose="020B0604020202020204" pitchFamily="34" charset="0"/>
              <a:buNone/>
            </a:pPr>
            <a:endParaRPr lang="de-DE" sz="3467" b="0" i="0" baseline="0" err="1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08" y="708639"/>
            <a:ext cx="9120000" cy="480132"/>
          </a:xfrm>
        </p:spPr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768351" y="1940984"/>
            <a:ext cx="9889067" cy="3936000"/>
          </a:xfrm>
          <a:blipFill>
            <a:blip r:embed="rId7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idx="13" hasCustomPrompt="1"/>
          </p:nvPr>
        </p:nvSpPr>
        <p:spPr bwMode="gray">
          <a:xfrm>
            <a:off x="767407" y="5966987"/>
            <a:ext cx="9888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noProof="0"/>
              <a:t>Optionale Bildunterschrift in Schwarz oder in Farbe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67999" y="336000"/>
            <a:ext cx="9120000" cy="28725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Kapitelname</a:t>
            </a:r>
          </a:p>
        </p:txBody>
      </p:sp>
    </p:spTree>
    <p:extLst>
      <p:ext uri="{BB962C8B-B14F-4D97-AF65-F5344CB8AC3E}">
        <p14:creationId xmlns:p14="http://schemas.microsoft.com/office/powerpoint/2010/main" val="263598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3394BB13-371F-4715-8E40-FC0CDDFBCD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3901081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3394BB13-371F-4715-8E40-FC0CDDFBC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029AAA88-0EDB-4B32-8B38-813B5C6234FF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211667" cy="211667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800"/>
              </a:spcBef>
              <a:buFont typeface="Arial" panose="020B0604020202020204" pitchFamily="34" charset="0"/>
              <a:buNone/>
            </a:pPr>
            <a:endParaRPr lang="de-DE" sz="3467" b="0" i="0" baseline="0" err="1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08" y="708639"/>
            <a:ext cx="9120000" cy="480132"/>
          </a:xfrm>
        </p:spPr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768351" y="1940984"/>
            <a:ext cx="4751916" cy="3936000"/>
          </a:xfrm>
          <a:blipFill>
            <a:blip r:embed="rId7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idx="13" hasCustomPrompt="1"/>
          </p:nvPr>
        </p:nvSpPr>
        <p:spPr bwMode="gray">
          <a:xfrm>
            <a:off x="767409" y="5966987"/>
            <a:ext cx="475403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noProof="0"/>
              <a:t>Optionale Bildunterschrift in Schwarz oder in Farbe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67999" y="336000"/>
            <a:ext cx="9120000" cy="28725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Kapitelname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5"/>
          </p:nvPr>
        </p:nvSpPr>
        <p:spPr>
          <a:xfrm>
            <a:off x="5904443" y="1940984"/>
            <a:ext cx="4751916" cy="3936000"/>
          </a:xfrm>
          <a:blipFill>
            <a:blip r:embed="rId7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idx="16" hasCustomPrompt="1"/>
          </p:nvPr>
        </p:nvSpPr>
        <p:spPr bwMode="gray">
          <a:xfrm>
            <a:off x="5904444" y="5966987"/>
            <a:ext cx="475403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noProof="0"/>
              <a:t>Optionale Bildunterschrift in Schwarz oder in Farbe</a:t>
            </a:r>
          </a:p>
        </p:txBody>
      </p:sp>
    </p:spTree>
    <p:extLst>
      <p:ext uri="{BB962C8B-B14F-4D97-AF65-F5344CB8AC3E}">
        <p14:creationId xmlns:p14="http://schemas.microsoft.com/office/powerpoint/2010/main" val="350291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 bwMode="blackWhite">
          <a:xfrm>
            <a:off x="768349" y="3429000"/>
            <a:ext cx="4608000" cy="1920000"/>
          </a:xfrm>
          <a:solidFill>
            <a:srgbClr val="64B42D"/>
          </a:solidFill>
        </p:spPr>
        <p:txBody>
          <a:bodyPr lIns="216000" tIns="201600" rIns="180000" bIns="230400">
            <a:noAutofit/>
          </a:bodyPr>
          <a:lstStyle>
            <a:lvl1pPr>
              <a:defRPr sz="2667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3464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228594" indent="-228594" algn="ctr">
              <a:buFont typeface="Arial" panose="020B0604020202020204" pitchFamily="34" charset="0"/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 bwMode="blackWhite">
          <a:xfrm>
            <a:off x="1506539" y="1115219"/>
            <a:ext cx="3456000" cy="1920000"/>
          </a:xfrm>
          <a:solidFill>
            <a:srgbClr val="E60055"/>
          </a:solidFill>
        </p:spPr>
        <p:txBody>
          <a:bodyPr lIns="216000" tIns="201600" rIns="180000" bIns="230400">
            <a:noAutofit/>
          </a:bodyPr>
          <a:lstStyle>
            <a:lvl1pPr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87440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3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/>
          <p:cNvSpPr>
            <a:spLocks noGrp="1"/>
          </p:cNvSpPr>
          <p:nvPr>
            <p:ph type="pic" sz="quarter" idx="12"/>
          </p:nvPr>
        </p:nvSpPr>
        <p:spPr>
          <a:xfrm>
            <a:off x="-6581" y="0"/>
            <a:ext cx="4080000" cy="68592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056000" y="0"/>
            <a:ext cx="4080000" cy="68592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/>
          </p:nvPr>
        </p:nvSpPr>
        <p:spPr>
          <a:xfrm>
            <a:off x="8112000" y="0"/>
            <a:ext cx="4080000" cy="68592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/>
          </p:nvPr>
        </p:nvSpPr>
        <p:spPr bwMode="blackWhite">
          <a:xfrm>
            <a:off x="503675" y="4625747"/>
            <a:ext cx="3072000" cy="1536000"/>
          </a:xfrm>
          <a:solidFill>
            <a:schemeClr val="accent1"/>
          </a:solidFill>
        </p:spPr>
        <p:txBody>
          <a:bodyPr lIns="216000" tIns="144000" rIns="180000" bIns="2304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7"/>
          </p:nvPr>
        </p:nvSpPr>
        <p:spPr bwMode="blackWhite">
          <a:xfrm>
            <a:off x="4560000" y="4625747"/>
            <a:ext cx="3072000" cy="1536000"/>
          </a:xfrm>
          <a:solidFill>
            <a:schemeClr val="accent6"/>
          </a:solidFill>
        </p:spPr>
        <p:txBody>
          <a:bodyPr lIns="216000" tIns="144000" rIns="180000" bIns="2304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8"/>
          </p:nvPr>
        </p:nvSpPr>
        <p:spPr bwMode="blackWhite">
          <a:xfrm>
            <a:off x="8616000" y="4625747"/>
            <a:ext cx="3072000" cy="1536000"/>
          </a:xfrm>
          <a:solidFill>
            <a:srgbClr val="64B42D"/>
          </a:solidFill>
        </p:spPr>
        <p:txBody>
          <a:bodyPr lIns="216000" tIns="144000" rIns="180000" bIns="2304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15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21" name="Freihandform 20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0" name="Freihandform 29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32" name="Freihandform 31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3" name="Freihandform 32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4" name="Freihandform 33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5" name="Freihandform 34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37" name="Freihandform 36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8" name="Freihandform 37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40" name="Freihandform 39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1" name="Freihandform 40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sp>
        <p:nvSpPr>
          <p:cNvPr id="26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768351" y="3095512"/>
            <a:ext cx="5325048" cy="3048435"/>
          </a:xfrm>
          <a:solidFill>
            <a:schemeClr val="accent2"/>
          </a:solidFill>
        </p:spPr>
        <p:txBody>
          <a:bodyPr lIns="396000" tIns="396000" rIns="396000" bIns="432000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 durch Klicken hinzufügen</a:t>
            </a:r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11"/>
          </p:nvPr>
        </p:nvSpPr>
        <p:spPr bwMode="blackWhite">
          <a:xfrm>
            <a:off x="1295888" y="5370509"/>
            <a:ext cx="4224000" cy="205184"/>
          </a:xfrm>
        </p:spPr>
        <p:txBody>
          <a:bodyPr anchor="b" anchorCtr="0"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0E6AE41-F7C9-44BD-BBEC-AEE6947F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642004" y="1950508"/>
            <a:ext cx="2540001" cy="44481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485BC7C-5216-4A4B-898E-B4E4C736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0214" y="287999"/>
            <a:ext cx="2539972" cy="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78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usammenfassung Dru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 bwMode="blackWhite">
          <a:xfrm>
            <a:off x="1666556" y="1316765"/>
            <a:ext cx="3840000" cy="1920000"/>
          </a:xfrm>
          <a:solidFill>
            <a:schemeClr val="accent1"/>
          </a:solidFill>
        </p:spPr>
        <p:txBody>
          <a:bodyPr lIns="216000" tIns="201600" rIns="180000" bIns="2304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3"/>
          </p:nvPr>
        </p:nvSpPr>
        <p:spPr bwMode="blackWhite">
          <a:xfrm>
            <a:off x="514556" y="3573016"/>
            <a:ext cx="4992000" cy="1920000"/>
          </a:xfrm>
          <a:solidFill>
            <a:schemeClr val="accent3"/>
          </a:solidFill>
        </p:spPr>
        <p:txBody>
          <a:bodyPr lIns="216000" tIns="201600" rIns="180000" bIns="2304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4"/>
          </p:nvPr>
        </p:nvSpPr>
        <p:spPr bwMode="blackWhite">
          <a:xfrm>
            <a:off x="5902649" y="1943951"/>
            <a:ext cx="3840000" cy="1920000"/>
          </a:xfrm>
          <a:solidFill>
            <a:schemeClr val="accent5"/>
          </a:solidFill>
        </p:spPr>
        <p:txBody>
          <a:bodyPr lIns="216000" tIns="201600" rIns="180000" bIns="2304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5"/>
          </p:nvPr>
        </p:nvSpPr>
        <p:spPr bwMode="blackWhite">
          <a:xfrm>
            <a:off x="5902649" y="4232136"/>
            <a:ext cx="4992000" cy="1920000"/>
          </a:xfrm>
          <a:solidFill>
            <a:srgbClr val="64B42D"/>
          </a:solidFill>
        </p:spPr>
        <p:txBody>
          <a:bodyPr lIns="216000" tIns="201600" rIns="180000" bIns="2304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2607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usammenfassung Bildschir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black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black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 bwMode="blackWhite">
          <a:xfrm>
            <a:off x="1666556" y="1316765"/>
            <a:ext cx="3840000" cy="1920000"/>
          </a:xfrm>
          <a:solidFill>
            <a:schemeClr val="accent1"/>
          </a:solidFill>
        </p:spPr>
        <p:txBody>
          <a:bodyPr lIns="216000" tIns="201600" rIns="180000" bIns="2304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3"/>
          </p:nvPr>
        </p:nvSpPr>
        <p:spPr bwMode="blackWhite">
          <a:xfrm>
            <a:off x="514556" y="3573016"/>
            <a:ext cx="4992000" cy="1920000"/>
          </a:xfrm>
          <a:solidFill>
            <a:schemeClr val="accent3"/>
          </a:solidFill>
        </p:spPr>
        <p:txBody>
          <a:bodyPr lIns="216000" tIns="201600" rIns="180000" bIns="2304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4"/>
          </p:nvPr>
        </p:nvSpPr>
        <p:spPr bwMode="blackWhite">
          <a:xfrm>
            <a:off x="5902649" y="1943951"/>
            <a:ext cx="3840000" cy="1920000"/>
          </a:xfrm>
          <a:solidFill>
            <a:schemeClr val="accent5"/>
          </a:solidFill>
        </p:spPr>
        <p:txBody>
          <a:bodyPr lIns="216000" tIns="201600" rIns="180000" bIns="2304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5"/>
          </p:nvPr>
        </p:nvSpPr>
        <p:spPr bwMode="blackWhite">
          <a:xfrm>
            <a:off x="5902649" y="4232136"/>
            <a:ext cx="4992000" cy="1920000"/>
          </a:xfrm>
          <a:solidFill>
            <a:srgbClr val="64B42D"/>
          </a:solidFill>
        </p:spPr>
        <p:txBody>
          <a:bodyPr lIns="216000" tIns="201600" rIns="180000" bIns="2304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  <p:grpSp>
        <p:nvGrpSpPr>
          <p:cNvPr id="34" name="Gruppieren 33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35" name="Freihandform 34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6" name="Freihandform 35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7" name="Freihandform 36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8" name="Freihandform 37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40" name="Freihandform 39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1" name="Freihandform 40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2" name="Freihandform 41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3" name="Freihandform 42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44" name="Gruppieren 43"/>
          <p:cNvGrpSpPr/>
          <p:nvPr/>
        </p:nvGrpSpPr>
        <p:grpSpPr bwMode="blackWhite"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45" name="Freihandform 44"/>
            <p:cNvSpPr/>
            <p:nvPr/>
          </p:nvSpPr>
          <p:spPr bwMode="blackWhite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6" name="Freihandform 45"/>
            <p:cNvSpPr/>
            <p:nvPr/>
          </p:nvSpPr>
          <p:spPr bwMode="blackWhite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48" name="Freihandform 47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9" name="Freihandform 48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57091C12-D512-4D31-BF5C-FAB6387B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0780800" y="364590"/>
            <a:ext cx="1147200" cy="20090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9EBB871-412E-4D52-A473-3B2E72739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778772" y="6280361"/>
            <a:ext cx="1149227" cy="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8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0B13D5C-5FA9-452E-94F5-DA1D0D802E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042815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0B13D5C-5FA9-452E-94F5-DA1D0D802E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B4F6D46A-358A-462E-8ED8-8C586107351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211667" cy="211667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800"/>
              </a:spcBef>
              <a:buFont typeface="Arial" panose="020B0604020202020204" pitchFamily="34" charset="0"/>
              <a:buNone/>
            </a:pPr>
            <a:endParaRPr lang="de-DE" sz="3467" b="0" i="0" baseline="0" err="1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08" y="708639"/>
            <a:ext cx="9120000" cy="480132"/>
          </a:xfrm>
        </p:spPr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67999" y="336000"/>
            <a:ext cx="9120000" cy="28725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867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Kapitelname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/>
          </p:nvPr>
        </p:nvSpPr>
        <p:spPr bwMode="blackWhite">
          <a:xfrm>
            <a:off x="765268" y="1939195"/>
            <a:ext cx="6144000" cy="805551"/>
          </a:xfrm>
          <a:solidFill>
            <a:schemeClr val="accent3"/>
          </a:solidFill>
        </p:spPr>
        <p:txBody>
          <a:bodyPr lIns="216000" tIns="201600" rIns="180000" bIns="230400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40755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8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agwort Dru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502C428-00E1-4787-A39D-08AF6A1D9E9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883536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502C428-00E1-4787-A39D-08AF6A1D9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1534585" y="2364499"/>
            <a:ext cx="9122833" cy="1588127"/>
          </a:xfr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11466" b="0" cap="all" spc="400" baseline="0" dirty="0">
                <a:solidFill>
                  <a:srgbClr val="C81E82"/>
                </a:solidFill>
              </a:defRPr>
            </a:lvl1pPr>
          </a:lstStyle>
          <a:p>
            <a:pPr lvl="0" algn="ctr"/>
            <a:r>
              <a:rPr lang="de-DE" noProof="0"/>
              <a:t>Schlagwort</a:t>
            </a:r>
          </a:p>
        </p:txBody>
      </p:sp>
    </p:spTree>
    <p:extLst>
      <p:ext uri="{BB962C8B-B14F-4D97-AF65-F5344CB8AC3E}">
        <p14:creationId xmlns:p14="http://schemas.microsoft.com/office/powerpoint/2010/main" val="608705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agwort Bildschirm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94504158-525D-482E-9607-7E29CE4DF41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491172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94504158-525D-482E-9607-7E29CE4DF4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1534585" y="2364499"/>
            <a:ext cx="9122833" cy="1588127"/>
          </a:xfrm>
        </p:spPr>
        <p:txBody>
          <a:bodyPr/>
          <a:lstStyle>
            <a:lvl1pPr algn="ctr">
              <a:defRPr sz="11466" b="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Schlagwort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27" name="Freihandform 26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0" name="Freihandform 29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32" name="Freihandform 31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3" name="Freihandform 32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4" name="Freihandform 33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5" name="Freihandform 34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37" name="Freihandform 36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8" name="Freihandform 37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40" name="Freihandform 39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1" name="Freihandform 40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26329762-5928-4C0F-8311-48E56311E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black">
          <a:xfrm>
            <a:off x="10780800" y="364590"/>
            <a:ext cx="1147200" cy="20090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A589DF0-2D67-4331-81EF-3E46E537C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black">
          <a:xfrm>
            <a:off x="10778772" y="6280361"/>
            <a:ext cx="1149227" cy="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95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758191" y="3176792"/>
            <a:ext cx="4608000" cy="2304000"/>
          </a:xfrm>
          <a:solidFill>
            <a:schemeClr val="accent3"/>
          </a:solidFill>
        </p:spPr>
        <p:txBody>
          <a:bodyPr lIns="396000" tIns="396000" rIns="396000" bIns="432000">
            <a:noAutofit/>
          </a:bodyPr>
          <a:lstStyle>
            <a:lvl1pPr>
              <a:defRPr sz="3333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</a:p>
        </p:txBody>
      </p:sp>
      <p:grpSp>
        <p:nvGrpSpPr>
          <p:cNvPr id="41" name="Gruppieren 40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42" name="Freihandform 41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3" name="Freihandform 42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4" name="Freihandform 43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5" name="Freihandform 44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47" name="Freihandform 46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8" name="Freihandform 47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9" name="Freihandform 48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50" name="Freihandform 49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52" name="Freihandform 51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53" name="Freihandform 52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55" name="Freihandform 54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56" name="Freihandform 55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B3463DD9-AA5C-407F-8B5B-0DD8886D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642004" y="1950508"/>
            <a:ext cx="2540001" cy="44481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825F513-2116-47C9-8AF9-EF390D6B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0214" y="287999"/>
            <a:ext cx="2539977" cy="4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64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nsprechpartner Dru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42" name="Freihandform 41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3" name="Freihandform 42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4" name="Freihandform 43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5" name="Freihandform 44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47" name="Freihandform 46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8" name="Freihandform 47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9" name="Freihandform 48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50" name="Freihandform 49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51" name="Gruppieren 50"/>
          <p:cNvGrpSpPr/>
          <p:nvPr/>
        </p:nvGrpSpPr>
        <p:grpSpPr bwMode="blackWhite"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52" name="Freihandform 51"/>
            <p:cNvSpPr/>
            <p:nvPr/>
          </p:nvSpPr>
          <p:spPr bwMode="blackWhite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53" name="Freihandform 52"/>
            <p:cNvSpPr/>
            <p:nvPr/>
          </p:nvSpPr>
          <p:spPr bwMode="blackWhite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55" name="Freihandform 54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56" name="Freihandform 55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sp>
        <p:nvSpPr>
          <p:cNvPr id="23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758789" y="1909557"/>
            <a:ext cx="4608000" cy="4224000"/>
          </a:xfrm>
          <a:solidFill>
            <a:schemeClr val="accent3"/>
          </a:solidFill>
        </p:spPr>
        <p:txBody>
          <a:bodyPr lIns="360000" tIns="360000" rIns="270000" bIns="27000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Ansprechpartner</a:t>
            </a:r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13" hasCustomPrompt="1"/>
          </p:nvPr>
        </p:nvSpPr>
        <p:spPr bwMode="blackWhite">
          <a:xfrm>
            <a:off x="758789" y="3055118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 Nachname </a:t>
            </a:r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14" hasCustomPrompt="1"/>
          </p:nvPr>
        </p:nvSpPr>
        <p:spPr bwMode="blackWhite">
          <a:xfrm>
            <a:off x="758789" y="4215971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 Nachname </a:t>
            </a:r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15" hasCustomPrompt="1"/>
          </p:nvPr>
        </p:nvSpPr>
        <p:spPr bwMode="blackWhite">
          <a:xfrm>
            <a:off x="758789" y="3318788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Funktion</a:t>
            </a:r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58789" y="3582459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T +49 00 000 000-000</a:t>
            </a:r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17" hasCustomPrompt="1"/>
          </p:nvPr>
        </p:nvSpPr>
        <p:spPr bwMode="blackWhite">
          <a:xfrm>
            <a:off x="758789" y="3846130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vorname.nachname@westnetz.de</a:t>
            </a:r>
          </a:p>
        </p:txBody>
      </p:sp>
      <p:sp>
        <p:nvSpPr>
          <p:cNvPr id="29" name="Textplatzhalter 8"/>
          <p:cNvSpPr>
            <a:spLocks noGrp="1"/>
          </p:cNvSpPr>
          <p:nvPr>
            <p:ph type="body" sz="quarter" idx="18" hasCustomPrompt="1"/>
          </p:nvPr>
        </p:nvSpPr>
        <p:spPr bwMode="blackWhite">
          <a:xfrm>
            <a:off x="758789" y="4479642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Funktion</a:t>
            </a:r>
          </a:p>
        </p:txBody>
      </p:sp>
      <p:sp>
        <p:nvSpPr>
          <p:cNvPr id="30" name="Textplatzhalter 8"/>
          <p:cNvSpPr>
            <a:spLocks noGrp="1"/>
          </p:cNvSpPr>
          <p:nvPr>
            <p:ph type="body" sz="quarter" idx="19" hasCustomPrompt="1"/>
          </p:nvPr>
        </p:nvSpPr>
        <p:spPr bwMode="blackWhite">
          <a:xfrm>
            <a:off x="758789" y="4743312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T +49 00 000 000-000</a:t>
            </a:r>
          </a:p>
        </p:txBody>
      </p:sp>
      <p:sp>
        <p:nvSpPr>
          <p:cNvPr id="31" name="Textplatzhalter 8"/>
          <p:cNvSpPr>
            <a:spLocks noGrp="1"/>
          </p:cNvSpPr>
          <p:nvPr>
            <p:ph type="body" sz="quarter" idx="20" hasCustomPrompt="1"/>
          </p:nvPr>
        </p:nvSpPr>
        <p:spPr bwMode="blackWhite">
          <a:xfrm>
            <a:off x="758789" y="5006982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vorname.nachname@westnetz.de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2C33251-DF7C-431F-BB8E-A79F5D0C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642004" y="1950508"/>
            <a:ext cx="2540001" cy="44481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052E9553-3D94-49CF-87CF-EEA83990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0214" y="287999"/>
            <a:ext cx="2539977" cy="4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44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 Bildschirm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758191" y="3176792"/>
            <a:ext cx="4608000" cy="2304000"/>
          </a:xfrm>
          <a:solidFill>
            <a:srgbClr val="E60055"/>
          </a:solidFill>
        </p:spPr>
        <p:txBody>
          <a:bodyPr lIns="396000" tIns="396000" rIns="396000" bIns="432000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</a:p>
        </p:txBody>
      </p:sp>
      <p:grpSp>
        <p:nvGrpSpPr>
          <p:cNvPr id="41" name="Gruppieren 40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42" name="Freihandform 41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3" name="Freihandform 42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4" name="Freihandform 43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5" name="Freihandform 44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47" name="Freihandform 46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8" name="Freihandform 47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9" name="Freihandform 48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50" name="Freihandform 49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51" name="Gruppieren 50"/>
          <p:cNvGrpSpPr/>
          <p:nvPr/>
        </p:nvGrpSpPr>
        <p:grpSpPr bwMode="blackWhite"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52" name="Freihandform 51"/>
            <p:cNvSpPr/>
            <p:nvPr/>
          </p:nvSpPr>
          <p:spPr bwMode="blackWhite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53" name="Freihandform 52"/>
            <p:cNvSpPr/>
            <p:nvPr/>
          </p:nvSpPr>
          <p:spPr bwMode="blackWhite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55" name="Freihandform 54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56" name="Freihandform 55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658EA6B6-7EA9-4F20-AFF7-383CB1FE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642004" y="1950508"/>
            <a:ext cx="2540001" cy="44481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045587D-526A-41A5-8E90-AD7500C6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0214" y="287999"/>
            <a:ext cx="2539972" cy="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97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nsprechpartner Bildschirm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42" name="Freihandform 41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3" name="Freihandform 42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4" name="Freihandform 43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5" name="Freihandform 44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47" name="Freihandform 46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8" name="Freihandform 47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9" name="Freihandform 48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50" name="Freihandform 49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51" name="Gruppieren 50"/>
          <p:cNvGrpSpPr/>
          <p:nvPr/>
        </p:nvGrpSpPr>
        <p:grpSpPr bwMode="blackWhite"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52" name="Freihandform 51"/>
            <p:cNvSpPr/>
            <p:nvPr/>
          </p:nvSpPr>
          <p:spPr bwMode="blackWhite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53" name="Freihandform 52"/>
            <p:cNvSpPr/>
            <p:nvPr/>
          </p:nvSpPr>
          <p:spPr bwMode="blackWhite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55" name="Freihandform 54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56" name="Freihandform 55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sp>
        <p:nvSpPr>
          <p:cNvPr id="23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758789" y="1909557"/>
            <a:ext cx="4608000" cy="4224000"/>
          </a:xfrm>
          <a:solidFill>
            <a:srgbClr val="E60055"/>
          </a:solidFill>
        </p:spPr>
        <p:txBody>
          <a:bodyPr lIns="360000" tIns="360000" rIns="270000" bIns="27000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Ansprechpartner</a:t>
            </a:r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13" hasCustomPrompt="1"/>
          </p:nvPr>
        </p:nvSpPr>
        <p:spPr bwMode="blackWhite">
          <a:xfrm>
            <a:off x="758789" y="3055118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 Nachname </a:t>
            </a:r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14" hasCustomPrompt="1"/>
          </p:nvPr>
        </p:nvSpPr>
        <p:spPr bwMode="blackWhite">
          <a:xfrm>
            <a:off x="758789" y="4215971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 Nachname </a:t>
            </a:r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15" hasCustomPrompt="1"/>
          </p:nvPr>
        </p:nvSpPr>
        <p:spPr bwMode="blackWhite">
          <a:xfrm>
            <a:off x="758789" y="3318788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Funktion</a:t>
            </a:r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58789" y="3582459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T +49 00 000 000-000</a:t>
            </a:r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17" hasCustomPrompt="1"/>
          </p:nvPr>
        </p:nvSpPr>
        <p:spPr bwMode="blackWhite">
          <a:xfrm>
            <a:off x="758789" y="3846130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vorname.nachname@westnetz.de</a:t>
            </a:r>
          </a:p>
        </p:txBody>
      </p:sp>
      <p:sp>
        <p:nvSpPr>
          <p:cNvPr id="29" name="Textplatzhalter 8"/>
          <p:cNvSpPr>
            <a:spLocks noGrp="1"/>
          </p:cNvSpPr>
          <p:nvPr>
            <p:ph type="body" sz="quarter" idx="18" hasCustomPrompt="1"/>
          </p:nvPr>
        </p:nvSpPr>
        <p:spPr bwMode="blackWhite">
          <a:xfrm>
            <a:off x="758789" y="4479642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Funktion</a:t>
            </a:r>
          </a:p>
        </p:txBody>
      </p:sp>
      <p:sp>
        <p:nvSpPr>
          <p:cNvPr id="30" name="Textplatzhalter 8"/>
          <p:cNvSpPr>
            <a:spLocks noGrp="1"/>
          </p:cNvSpPr>
          <p:nvPr>
            <p:ph type="body" sz="quarter" idx="19" hasCustomPrompt="1"/>
          </p:nvPr>
        </p:nvSpPr>
        <p:spPr bwMode="blackWhite">
          <a:xfrm>
            <a:off x="758789" y="4743312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T +49 00 000 000-000</a:t>
            </a:r>
          </a:p>
        </p:txBody>
      </p:sp>
      <p:sp>
        <p:nvSpPr>
          <p:cNvPr id="31" name="Textplatzhalter 8"/>
          <p:cNvSpPr>
            <a:spLocks noGrp="1"/>
          </p:cNvSpPr>
          <p:nvPr>
            <p:ph type="body" sz="quarter" idx="20" hasCustomPrompt="1"/>
          </p:nvPr>
        </p:nvSpPr>
        <p:spPr bwMode="blackWhite">
          <a:xfrm>
            <a:off x="758789" y="5006982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vorname.nachname@westnetz.de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3935FDC-A30C-41FC-A6F1-36663112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642004" y="1950508"/>
            <a:ext cx="2540001" cy="44481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B1C11E4-00F7-4ECD-BDF2-883EF162D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0214" y="287999"/>
            <a:ext cx="2539972" cy="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9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0" y="-600"/>
            <a:ext cx="12192000" cy="68586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 dirty="0"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21" name="Freihandform 20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0" name="Freihandform 29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32" name="Freihandform 31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3" name="Freihandform 32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4" name="Freihandform 33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5" name="Freihandform 34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37" name="Freihandform 36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8" name="Freihandform 37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40" name="Freihandform 39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1" name="Freihandform 40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sp>
        <p:nvSpPr>
          <p:cNvPr id="42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6672064" y="1604797"/>
            <a:ext cx="4608512" cy="2256251"/>
          </a:xfrm>
          <a:solidFill>
            <a:srgbClr val="EB4B0A"/>
          </a:solidFill>
        </p:spPr>
        <p:txBody>
          <a:bodyPr lIns="396000" tIns="396000" rIns="396000" bIns="432000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 durch Klicken hinzufügen</a:t>
            </a:r>
          </a:p>
        </p:txBody>
      </p:sp>
      <p:sp>
        <p:nvSpPr>
          <p:cNvPr id="43" name="Fußzeilenplatzhalter 4"/>
          <p:cNvSpPr>
            <a:spLocks noGrp="1"/>
          </p:cNvSpPr>
          <p:nvPr>
            <p:ph type="ftr" sz="quarter" idx="11"/>
          </p:nvPr>
        </p:nvSpPr>
        <p:spPr bwMode="blackWhite">
          <a:xfrm>
            <a:off x="7249312" y="3120056"/>
            <a:ext cx="3792000" cy="205184"/>
          </a:xfrm>
        </p:spPr>
        <p:txBody>
          <a:bodyPr anchor="b" anchorCtr="0"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387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6867BC6-D6F4-4215-B307-CC99816FEB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93633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6867BC6-D6F4-4215-B307-CC99816FEB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2D86A7AE-DE1C-4633-A0B1-A62E35D6103D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211667" cy="211667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800"/>
              </a:spcBef>
              <a:buFont typeface="Arial" panose="020B0604020202020204" pitchFamily="34" charset="0"/>
              <a:buNone/>
            </a:pPr>
            <a:endParaRPr lang="de-DE" sz="3200" b="0" i="0" baseline="0" err="1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blipFill>
            <a:blip r:embed="rId7"/>
            <a:stretch>
              <a:fillRect/>
            </a:stretch>
          </a:blipFill>
        </p:spPr>
        <p:txBody>
          <a:bodyPr vert="horz" wrap="square" lIns="0" tIns="0" rIns="0" bIns="0" rtlCol="0" anchor="t">
            <a:noAutofit/>
          </a:bodyPr>
          <a:lstStyle>
            <a:lvl1pPr marL="228594" indent="-228594" algn="ctr">
              <a:buFont typeface="Arial" panose="020B0604020202020204" pitchFamily="34" charset="0"/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 bwMode="blackWhite">
          <a:xfrm>
            <a:off x="758789" y="1909557"/>
            <a:ext cx="4608000" cy="2304000"/>
          </a:xfrm>
          <a:solidFill>
            <a:srgbClr val="64B42D"/>
          </a:solidFill>
        </p:spPr>
        <p:txBody>
          <a:bodyPr lIns="396000" tIns="396000" rIns="396000" bIns="432000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2827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758789" y="1909557"/>
            <a:ext cx="4608000" cy="4224000"/>
          </a:xfrm>
          <a:solidFill>
            <a:srgbClr val="64B42D"/>
          </a:solidFill>
        </p:spPr>
        <p:txBody>
          <a:bodyPr lIns="360000" tIns="360000" rIns="270000" bIns="27000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Ansprechpartner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3" hasCustomPrompt="1"/>
          </p:nvPr>
        </p:nvSpPr>
        <p:spPr bwMode="blackWhite">
          <a:xfrm>
            <a:off x="758789" y="3055118"/>
            <a:ext cx="4560000" cy="246221"/>
          </a:xfrm>
          <a:noFill/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 Nachname 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4" hasCustomPrompt="1"/>
          </p:nvPr>
        </p:nvSpPr>
        <p:spPr bwMode="blackWhite">
          <a:xfrm>
            <a:off x="758789" y="4215971"/>
            <a:ext cx="4560000" cy="246221"/>
          </a:xfrm>
          <a:noFill/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 Nachname 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5" hasCustomPrompt="1"/>
          </p:nvPr>
        </p:nvSpPr>
        <p:spPr bwMode="blackWhite">
          <a:xfrm>
            <a:off x="758789" y="3318788"/>
            <a:ext cx="4560000" cy="246221"/>
          </a:xfrm>
          <a:noFill/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Funktion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58789" y="3582459"/>
            <a:ext cx="4560000" cy="246221"/>
          </a:xfrm>
          <a:noFill/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T +49 00 000 000-000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7" hasCustomPrompt="1"/>
          </p:nvPr>
        </p:nvSpPr>
        <p:spPr bwMode="blackWhite">
          <a:xfrm>
            <a:off x="758789" y="3846130"/>
            <a:ext cx="4560000" cy="246221"/>
          </a:xfrm>
          <a:noFill/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vorname.nachname@westnetz.de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8" hasCustomPrompt="1"/>
          </p:nvPr>
        </p:nvSpPr>
        <p:spPr bwMode="blackWhite">
          <a:xfrm>
            <a:off x="758789" y="4479642"/>
            <a:ext cx="4560000" cy="246221"/>
          </a:xfrm>
          <a:noFill/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Funktion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9" hasCustomPrompt="1"/>
          </p:nvPr>
        </p:nvSpPr>
        <p:spPr bwMode="blackWhite">
          <a:xfrm>
            <a:off x="758789" y="4743312"/>
            <a:ext cx="4560000" cy="246221"/>
          </a:xfrm>
          <a:noFill/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T +49 00 000 000-000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0" hasCustomPrompt="1"/>
          </p:nvPr>
        </p:nvSpPr>
        <p:spPr bwMode="blackWhite">
          <a:xfrm>
            <a:off x="758789" y="5006982"/>
            <a:ext cx="4560000" cy="246221"/>
          </a:xfrm>
          <a:noFill/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vorname.nachname@westnetz.de</a:t>
            </a:r>
          </a:p>
        </p:txBody>
      </p:sp>
    </p:spTree>
    <p:extLst>
      <p:ext uri="{BB962C8B-B14F-4D97-AF65-F5344CB8AC3E}">
        <p14:creationId xmlns:p14="http://schemas.microsoft.com/office/powerpoint/2010/main" val="118142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nsprechpart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platzhalter 8"/>
          <p:cNvSpPr>
            <a:spLocks noGrp="1"/>
          </p:cNvSpPr>
          <p:nvPr>
            <p:ph type="pic" sz="quarter" idx="12"/>
          </p:nvPr>
        </p:nvSpPr>
        <p:spPr>
          <a:xfrm>
            <a:off x="771979" y="1938784"/>
            <a:ext cx="4608000" cy="379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41" name="Gruppieren 40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42" name="Freihandform 41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3" name="Freihandform 42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4" name="Freihandform 43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45" name="Freihandform 44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47" name="Freihandform 46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8" name="Freihandform 47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9" name="Freihandform 48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50" name="Freihandform 49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52" name="Freihandform 51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53" name="Freihandform 52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55" name="Freihandform 54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56" name="Freihandform 55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sp>
        <p:nvSpPr>
          <p:cNvPr id="23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4271797" y="3103120"/>
            <a:ext cx="4608000" cy="3072000"/>
          </a:xfrm>
          <a:solidFill>
            <a:srgbClr val="64B42D"/>
          </a:solidFill>
        </p:spPr>
        <p:txBody>
          <a:bodyPr lIns="360000" tIns="360000" rIns="270000" bIns="27000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Ansprechpartner</a:t>
            </a:r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13" hasCustomPrompt="1"/>
          </p:nvPr>
        </p:nvSpPr>
        <p:spPr bwMode="blackWhite">
          <a:xfrm>
            <a:off x="4271797" y="4248683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 Nachname </a:t>
            </a:r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15" hasCustomPrompt="1"/>
          </p:nvPr>
        </p:nvSpPr>
        <p:spPr bwMode="blackWhite">
          <a:xfrm>
            <a:off x="4271797" y="4512354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Funktion</a:t>
            </a:r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4271797" y="4776024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T +49 00 000 000-000</a:t>
            </a:r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17" hasCustomPrompt="1"/>
          </p:nvPr>
        </p:nvSpPr>
        <p:spPr bwMode="blackWhite">
          <a:xfrm>
            <a:off x="4271797" y="5039695"/>
            <a:ext cx="4560000" cy="246221"/>
          </a:xfrm>
        </p:spPr>
        <p:txBody>
          <a:bodyPr lIns="360000" rIns="27000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vorname.nachname@westnetz.de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638DEA76-0328-4BD5-A8A1-B8940514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642004" y="1950508"/>
            <a:ext cx="2540001" cy="44481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9F9595F-4DC2-409E-9AED-86300E0DD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440214" y="287999"/>
            <a:ext cx="2539977" cy="4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3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Ansprechpartner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08E073C1-7380-4C89-99B7-B54793C6B77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407153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08E073C1-7380-4C89-99B7-B54793C6B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E462C7B-B36B-46D9-A448-94A4E6A6C9F1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211667" cy="211667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800"/>
              </a:spcBef>
              <a:buFont typeface="Arial" panose="020B0604020202020204" pitchFamily="34" charset="0"/>
              <a:buNone/>
            </a:pPr>
            <a:endParaRPr lang="de-DE" sz="3467" b="0" i="0" baseline="0" err="1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2"/>
          </p:nvPr>
        </p:nvSpPr>
        <p:spPr>
          <a:xfrm>
            <a:off x="775792" y="3619200"/>
            <a:ext cx="2016000" cy="2016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76200">
            <a:solidFill>
              <a:srgbClr val="E60055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/>
          <p:cNvSpPr>
            <a:spLocks noGrp="1" noChangeAspect="1"/>
          </p:cNvSpPr>
          <p:nvPr>
            <p:ph type="pic" sz="quarter" idx="13"/>
          </p:nvPr>
        </p:nvSpPr>
        <p:spPr>
          <a:xfrm>
            <a:off x="4560000" y="1940984"/>
            <a:ext cx="2016000" cy="2016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76200">
            <a:solidFill>
              <a:schemeClr val="accent3"/>
            </a:solidFill>
          </a:ln>
        </p:spPr>
        <p:txBody>
          <a:bodyPr vert="horz" wrap="square" lIns="0" tIns="0" rIns="0" bIns="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sz="1333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073980" y="4204800"/>
            <a:ext cx="3840000" cy="246221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 Nachname 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073980" y="4507200"/>
            <a:ext cx="3840000" cy="246221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Funktion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073980" y="4713600"/>
            <a:ext cx="3840000" cy="246221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T +49 00 000 000-000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073980" y="4915200"/>
            <a:ext cx="3840000" cy="246221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vorname.nachname@westnetz.de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17981" y="2515200"/>
            <a:ext cx="3840000" cy="246221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 Nachname 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17981" y="2822400"/>
            <a:ext cx="3840000" cy="246221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Funktion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817981" y="3028800"/>
            <a:ext cx="3840000" cy="246221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T +49 00 000 000-000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17981" y="3230400"/>
            <a:ext cx="3840000" cy="246221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noProof="0"/>
              <a:t>vorname.nachname@westnetz.de</a:t>
            </a:r>
          </a:p>
        </p:txBody>
      </p:sp>
    </p:spTree>
    <p:extLst>
      <p:ext uri="{BB962C8B-B14F-4D97-AF65-F5344CB8AC3E}">
        <p14:creationId xmlns:p14="http://schemas.microsoft.com/office/powerpoint/2010/main" val="2044562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3C2B7-3FE5-45F1-AE97-FC12D2D36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3BF7D1-073A-46ED-B9DA-D57CFB95B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7A749-5E83-420D-947D-1A571C0D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D11B-DF56-454F-BC54-6FE5FE845F3C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8BF44-E8C6-4102-9D72-166F8DFC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50CEE-28BB-4906-B8A0-E179B81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547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063C-14C9-451C-9F90-E691B35EEEF5}" type="datetime1">
              <a:rPr lang="de-DE" smtClean="0"/>
              <a:pPr/>
              <a:t>17.05.2022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1B5-9FB6-4603-B601-B1BEA3FFBDA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9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0" y="-600"/>
            <a:ext cx="12192000" cy="68586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0" rtlCol="0">
            <a:noAutofit/>
          </a:bodyPr>
          <a:lstStyle>
            <a:lvl1pPr marL="0" indent="0" algn="ctr">
              <a:buNone/>
              <a:defRPr lang="de-DE" sz="1333" dirty="0"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21" name="Freihandform 20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0" name="Freihandform 29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32" name="Freihandform 31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3" name="Freihandform 32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4" name="Freihandform 33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5" name="Freihandform 34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37" name="Freihandform 36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8" name="Freihandform 37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40" name="Freihandform 39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1" name="Freihandform 40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sp>
        <p:nvSpPr>
          <p:cNvPr id="42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055440" y="1806979"/>
            <a:ext cx="4608512" cy="2256251"/>
          </a:xfrm>
          <a:solidFill>
            <a:srgbClr val="64B42D"/>
          </a:solidFill>
        </p:spPr>
        <p:txBody>
          <a:bodyPr lIns="396000" tIns="396000" rIns="396000" bIns="432000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 durch Klicken hinzufügen</a:t>
            </a:r>
          </a:p>
        </p:txBody>
      </p:sp>
      <p:sp>
        <p:nvSpPr>
          <p:cNvPr id="43" name="Fußzeilenplatzhalter 4"/>
          <p:cNvSpPr>
            <a:spLocks noGrp="1"/>
          </p:cNvSpPr>
          <p:nvPr>
            <p:ph type="ftr" sz="quarter" idx="11"/>
          </p:nvPr>
        </p:nvSpPr>
        <p:spPr bwMode="blackWhite">
          <a:xfrm>
            <a:off x="1632688" y="3322237"/>
            <a:ext cx="3792000" cy="205184"/>
          </a:xfrm>
        </p:spPr>
        <p:txBody>
          <a:bodyPr anchor="b" anchorCtr="0"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43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21" name="Freihandform 20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30" name="Freihandform 29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32" name="Freihandform 31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3" name="Freihandform 32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4" name="Freihandform 33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5" name="Freihandform 34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37" name="Freihandform 36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38" name="Freihandform 37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40" name="Freihandform 39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  <p:sp>
          <p:nvSpPr>
            <p:cNvPr id="41" name="Freihandform 40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noProof="0"/>
            </a:p>
          </p:txBody>
        </p:sp>
      </p:grpSp>
      <p:sp>
        <p:nvSpPr>
          <p:cNvPr id="4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752000" y="3380317"/>
            <a:ext cx="6384560" cy="1611683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GB" sz="3733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43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4752000" y="5218548"/>
            <a:ext cx="5904507" cy="205184"/>
          </a:xfrm>
        </p:spPr>
        <p:txBody>
          <a:bodyPr anchor="t" anchorCtr="0"/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1598A5CF-04FB-4037-8ED7-24AA7B2C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642004" y="1950508"/>
            <a:ext cx="2540001" cy="44481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8470F7A-9A73-4FA3-B7A2-4821678C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0214" y="287999"/>
            <a:ext cx="2539977" cy="4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21" name="Freihandform 20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0" name="Freihandform 29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32" name="Freihandform 31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3" name="Freihandform 32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4" name="Freihandform 33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5" name="Freihandform 34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37" name="Freihandform 36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8" name="Freihandform 37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40" name="Freihandform 39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1" name="Freihandform 40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sp>
        <p:nvSpPr>
          <p:cNvPr id="42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4751851" y="3380317"/>
            <a:ext cx="6384000" cy="1611816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733" b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 durch Klicken hinzufügen</a:t>
            </a:r>
          </a:p>
        </p:txBody>
      </p:sp>
      <p:sp>
        <p:nvSpPr>
          <p:cNvPr id="43" name="Fußzeilenplatzhalter 4"/>
          <p:cNvSpPr>
            <a:spLocks noGrp="1"/>
          </p:cNvSpPr>
          <p:nvPr>
            <p:ph type="ftr" sz="quarter" idx="11"/>
          </p:nvPr>
        </p:nvSpPr>
        <p:spPr bwMode="blackWhite">
          <a:xfrm>
            <a:off x="4752000" y="5218548"/>
            <a:ext cx="5904507" cy="205184"/>
          </a:xfrm>
        </p:spPr>
        <p:txBody>
          <a:bodyPr anchor="t" anchorCtr="0"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6FDA8EC-6F7D-472D-AF01-8FC1A2CE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642004" y="1950508"/>
            <a:ext cx="2540001" cy="44481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3ED9B74-CA29-41AF-B071-78A8AF56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0214" y="287999"/>
            <a:ext cx="2539972" cy="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ru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ildschir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25" name="Freihandform 24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6" name="Freihandform 25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7" name="Freihandform 26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30" name="Freihandform 29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1" name="Freihandform 30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2" name="Freihandform 31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3" name="Freihandform 32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35" name="Freihandform 34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6" name="Freihandform 35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38" name="Freihandform 37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39" name="Freihandform 38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16A1D19D-783E-487C-AC22-90958F37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10780800" y="364590"/>
            <a:ext cx="1147200" cy="20090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16F5688-64D6-4270-871E-C395B83F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778772" y="6280361"/>
            <a:ext cx="1149227" cy="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nchart Dru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365EF8B5-AEF8-468F-AD7D-1AB905AE7C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933070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365EF8B5-AEF8-468F-AD7D-1AB905AE7C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4037953" y="2503382"/>
            <a:ext cx="6619465" cy="886396"/>
          </a:xfrm>
        </p:spPr>
        <p:txBody>
          <a:bodyPr anchor="b"/>
          <a:lstStyle>
            <a:lvl1pPr>
              <a:defRPr sz="6400" b="0" cap="all" baseline="0">
                <a:solidFill>
                  <a:srgbClr val="E60055"/>
                </a:solidFill>
              </a:defRPr>
            </a:lvl1pPr>
          </a:lstStyle>
          <a:p>
            <a:r>
              <a:rPr lang="de-DE" noProof="0" err="1"/>
              <a:t>trennfolie</a:t>
            </a:r>
            <a:endParaRPr lang="de-DE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4037289" y="3424735"/>
            <a:ext cx="6617673" cy="574453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de-DE" sz="3733" b="0" cap="none" baseline="0" smtClean="0">
                <a:latin typeface="+mj-lt"/>
                <a:ea typeface="+mj-ea"/>
                <a:cs typeface="+mj-cs"/>
              </a:defRPr>
            </a:lvl1pPr>
            <a:lvl2pPr>
              <a:defRPr lang="de-DE" sz="2400" smtClean="0"/>
            </a:lvl2pPr>
            <a:lvl3pPr>
              <a:defRPr lang="de-DE" sz="2400" smtClean="0"/>
            </a:lvl3pPr>
            <a:lvl4pPr>
              <a:defRPr lang="de-DE" sz="2400" smtClean="0"/>
            </a:lvl4pPr>
            <a:lvl5pPr>
              <a:defRPr lang="de-DE" sz="2400"/>
            </a:lvl5pPr>
          </a:lstStyle>
          <a:p>
            <a:pPr lvl="0"/>
            <a:r>
              <a:rPr lang="de-DE" sz="3733" cap="none" baseline="0" noProof="0">
                <a:solidFill>
                  <a:schemeClr val="tx1"/>
                </a:solidFill>
              </a:rPr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616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vmlDrawing" Target="../drawings/vmlDrawing1.v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A1BC040B-4DAC-43A7-A0EE-CF5DF4146B9B}"/>
              </a:ext>
            </a:extLst>
          </p:cNvPr>
          <p:cNvGraphicFramePr>
            <a:graphicFrameLocks noChangeAspect="1"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107443374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Folie" r:id="rId39" imgW="344" imgH="345" progId="TCLayout.ActiveDocument.1">
                  <p:embed/>
                </p:oleObj>
              </mc:Choice>
              <mc:Fallback>
                <p:oleObj name="think-cell Folie" r:id="rId39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A1BC040B-4DAC-43A7-A0EE-CF5DF4146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767408" y="708639"/>
            <a:ext cx="9120000" cy="4801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767409" y="1871349"/>
            <a:ext cx="9890009" cy="4293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noProof="0"/>
              <a:t>Text durch klicken bearbeiten</a:t>
            </a:r>
          </a:p>
          <a:p>
            <a:pPr lvl="1"/>
            <a:r>
              <a:rPr lang="de-DE" noProof="0"/>
              <a:t>Vierte Ebene</a:t>
            </a:r>
          </a:p>
          <a:p>
            <a:pPr lvl="2"/>
            <a:r>
              <a:rPr lang="de-DE" noProof="0"/>
              <a:t>Fünfte Ebene</a:t>
            </a:r>
          </a:p>
          <a:p>
            <a:pPr lvl="3"/>
            <a:r>
              <a:rPr lang="de-DE" noProof="0"/>
              <a:t>Erste Ebene</a:t>
            </a:r>
          </a:p>
          <a:p>
            <a:pPr lvl="4"/>
            <a:r>
              <a:rPr lang="de-DE" noProof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767408" y="6324058"/>
            <a:ext cx="8640000" cy="16414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67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776354" y="6324058"/>
            <a:ext cx="785047" cy="1641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B00BB037-DAA2-462B-BB60-A72A8D1DA15C}" type="slidenum">
              <a:rPr lang="de-DE" smtClean="0"/>
              <a:t>‹Nr.›</a:t>
            </a:fld>
            <a:endParaRPr lang="de-DE"/>
          </a:p>
        </p:txBody>
      </p:sp>
      <p:grpSp>
        <p:nvGrpSpPr>
          <p:cNvPr id="21" name="Gruppieren 20"/>
          <p:cNvGrpSpPr/>
          <p:nvPr/>
        </p:nvGrpSpPr>
        <p:grpSpPr>
          <a:xfrm>
            <a:off x="767408" y="-166621"/>
            <a:ext cx="9889099" cy="144000"/>
            <a:chOff x="575556" y="-124966"/>
            <a:chExt cx="7416824" cy="108000"/>
          </a:xfrm>
        </p:grpSpPr>
        <p:sp>
          <p:nvSpPr>
            <p:cNvPr id="4" name="Freihandform 3"/>
            <p:cNvSpPr/>
            <p:nvPr userDrawn="1"/>
          </p:nvSpPr>
          <p:spPr>
            <a:xfrm>
              <a:off x="575556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0" name="Freihandform 9"/>
            <p:cNvSpPr/>
            <p:nvPr userDrawn="1"/>
          </p:nvSpPr>
          <p:spPr>
            <a:xfrm>
              <a:off x="4139952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1" name="Freihandform 10"/>
            <p:cNvSpPr/>
            <p:nvPr userDrawn="1"/>
          </p:nvSpPr>
          <p:spPr>
            <a:xfrm>
              <a:off x="4427984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2" name="Freihandform 11"/>
            <p:cNvSpPr/>
            <p:nvPr userDrawn="1"/>
          </p:nvSpPr>
          <p:spPr>
            <a:xfrm>
              <a:off x="7992380" y="-1249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767408" y="6880621"/>
            <a:ext cx="9889099" cy="144000"/>
            <a:chOff x="575556" y="5160466"/>
            <a:chExt cx="7416824" cy="108000"/>
          </a:xfrm>
        </p:grpSpPr>
        <p:sp>
          <p:nvSpPr>
            <p:cNvPr id="15" name="Freihandform 14"/>
            <p:cNvSpPr/>
            <p:nvPr userDrawn="1"/>
          </p:nvSpPr>
          <p:spPr bwMode="gray">
            <a:xfrm>
              <a:off x="575556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17" name="Freihandform 16"/>
            <p:cNvSpPr/>
            <p:nvPr userDrawn="1"/>
          </p:nvSpPr>
          <p:spPr bwMode="gray">
            <a:xfrm>
              <a:off x="4139952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18" name="Freihandform 17"/>
            <p:cNvSpPr/>
            <p:nvPr userDrawn="1"/>
          </p:nvSpPr>
          <p:spPr bwMode="gray">
            <a:xfrm>
              <a:off x="4427984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19" name="Freihandform 18"/>
            <p:cNvSpPr/>
            <p:nvPr userDrawn="1"/>
          </p:nvSpPr>
          <p:spPr bwMode="gray">
            <a:xfrm>
              <a:off x="7992380" y="5160466"/>
              <a:ext cx="0" cy="108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-221271" y="1930675"/>
            <a:ext cx="192000" cy="4234640"/>
            <a:chOff x="-165953" y="1448006"/>
            <a:chExt cx="144000" cy="3175980"/>
          </a:xfrm>
        </p:grpSpPr>
        <p:sp>
          <p:nvSpPr>
            <p:cNvPr id="23" name="Freihandform 22"/>
            <p:cNvSpPr/>
            <p:nvPr/>
          </p:nvSpPr>
          <p:spPr bwMode="gray">
            <a:xfrm rot="16200000">
              <a:off x="-93953" y="455198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24" name="Freihandform 23"/>
            <p:cNvSpPr/>
            <p:nvPr/>
          </p:nvSpPr>
          <p:spPr bwMode="gray">
            <a:xfrm rot="16200000">
              <a:off x="-93953" y="1376006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2221656" y="1940836"/>
            <a:ext cx="192000" cy="4229040"/>
            <a:chOff x="9166242" y="1455627"/>
            <a:chExt cx="144000" cy="3171780"/>
          </a:xfrm>
        </p:grpSpPr>
        <p:sp>
          <p:nvSpPr>
            <p:cNvPr id="26" name="Freihandform 25"/>
            <p:cNvSpPr/>
            <p:nvPr userDrawn="1"/>
          </p:nvSpPr>
          <p:spPr>
            <a:xfrm rot="16200000">
              <a:off x="9238242" y="455540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  <p:sp>
          <p:nvSpPr>
            <p:cNvPr id="48" name="Freihandform 47"/>
            <p:cNvSpPr/>
            <p:nvPr userDrawn="1"/>
          </p:nvSpPr>
          <p:spPr>
            <a:xfrm rot="16200000">
              <a:off x="9238242" y="1383627"/>
              <a:ext cx="0" cy="144000"/>
            </a:xfrm>
            <a:custGeom>
              <a:avLst/>
              <a:gdLst>
                <a:gd name="connsiteX0" fmla="*/ 0 w 0"/>
                <a:gd name="connsiteY0" fmla="*/ 0 h 293299"/>
                <a:gd name="connsiteX1" fmla="*/ 0 w 0"/>
                <a:gd name="connsiteY1" fmla="*/ 293299 h 2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93299">
                  <a:moveTo>
                    <a:pt x="0" y="0"/>
                  </a:moveTo>
                  <a:lnTo>
                    <a:pt x="0" y="293299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noProof="0"/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CBD1BD74-6C52-49D2-AB07-A369E43D4A5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 bwMode="black">
          <a:xfrm>
            <a:off x="10780800" y="364590"/>
            <a:ext cx="1147200" cy="20090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F8B5DA6-98CE-483A-9E16-DFF6417869F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 bwMode="black">
          <a:xfrm>
            <a:off x="10778772" y="6280361"/>
            <a:ext cx="1149227" cy="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3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178" indent="-239178" algn="l" defTabSz="1219170" rtl="0" eaLnBrk="1" latinLnBrk="0" hangingPunct="1">
        <a:spcBef>
          <a:spcPts val="400"/>
        </a:spcBef>
        <a:buFont typeface="Arial" pitchFamily="34" charset="0"/>
        <a:buChar char="•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0472" indent="-241294" algn="l" defTabSz="1219170" rtl="0" eaLnBrk="1" latinLnBrk="0" hangingPunct="1">
        <a:spcBef>
          <a:spcPts val="267"/>
        </a:spcBef>
        <a:buFont typeface="Symbol" panose="05050102010706020507" pitchFamily="18" charset="2"/>
        <a:buChar char="-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7533" indent="-239994" algn="l" defTabSz="1219170" rtl="0" eaLnBrk="1" latinLnBrk="0" hangingPunct="1">
        <a:spcBef>
          <a:spcPts val="267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219170" rtl="0" eaLnBrk="1" latinLnBrk="0" hangingPunct="1">
        <a:spcBef>
          <a:spcPts val="1333"/>
        </a:spcBef>
        <a:buFont typeface="Arial" pitchFamily="34" charset="0"/>
        <a:buNone/>
        <a:defRPr sz="2133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spcBef>
          <a:spcPts val="8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17">
          <p15:clr>
            <a:srgbClr val="F26B43"/>
          </p15:clr>
        </p15:guide>
        <p15:guide id="2" pos="363">
          <p15:clr>
            <a:srgbClr val="F26B43"/>
          </p15:clr>
        </p15:guide>
        <p15:guide id="3" pos="5035">
          <p15:clr>
            <a:srgbClr val="F26B43"/>
          </p15:clr>
        </p15:guide>
        <p15:guide id="4" orient="horz" pos="3952">
          <p15:clr>
            <a:srgbClr val="F26B43"/>
          </p15:clr>
        </p15:guide>
        <p15:guide id="5" pos="2608">
          <p15:clr>
            <a:srgbClr val="F26B43"/>
          </p15:clr>
        </p15:guide>
        <p15:guide id="6" pos="2789">
          <p15:clr>
            <a:srgbClr val="F26B43"/>
          </p15:clr>
        </p15:guide>
        <p15:guide id="7" orient="horz" pos="2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onos.sharepoint.com/:p:/r/sites/SPACEBackoffice/Shared%20Documents/General/20_Chapters/Chapter_STD%20(inkl.%20MKV)/01_Workshopunterlagen/CMCM_Klassen_Modelle_STROM_MR_220516.pptx?d=wf7493e1f286145fd87b8c12af025f2f7&amp;csf=1&amp;web=1&amp;e=mwtmQK" TargetMode="Externa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onos.sharepoint.com/:x:/r/sites/SPACEBackoffice/Shared%20Documents/General/20_Chapters/Chapter_STD%20(inkl.%20MKV)/01_Workshopunterlagen/03%20Domain_Prozessdaten/Domain-Prozessdaten_Master.xlsx?d=wa340dd427afe410092a1616c739b30ff&amp;csf=1&amp;web=1&amp;e=VHDaCF" TargetMode="Externa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onos.sharepoint.com/:x:/r/sites/DSODatenplattform/Shared%20Documents/SPACE-Anbindung/SPACE-todos%20DSO-DP_Netzvertrieb.xlsx?d=w99d465e24b544aa7875011655de6a7d4&amp;csf=1&amp;web=1&amp;e=0e9Vdt" TargetMode="Externa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30787-E291-4E5C-B529-EE9C37B76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SPACE Netzvertrieb Kick-Off für neue Unterstützer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02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8EE31CFA-05B7-4328-9351-445DA87E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 im Fokus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624AB495-0805-429D-9D31-4FA1E967F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44152"/>
              </p:ext>
            </p:extLst>
          </p:nvPr>
        </p:nvGraphicFramePr>
        <p:xfrm>
          <a:off x="543742" y="1347293"/>
          <a:ext cx="10100138" cy="506720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69179">
                  <a:extLst>
                    <a:ext uri="{9D8B030D-6E8A-4147-A177-3AD203B41FA5}">
                      <a16:colId xmlns:a16="http://schemas.microsoft.com/office/drawing/2014/main" val="1541980882"/>
                    </a:ext>
                  </a:extLst>
                </a:gridCol>
                <a:gridCol w="890566">
                  <a:extLst>
                    <a:ext uri="{9D8B030D-6E8A-4147-A177-3AD203B41FA5}">
                      <a16:colId xmlns:a16="http://schemas.microsoft.com/office/drawing/2014/main" val="3445584376"/>
                    </a:ext>
                  </a:extLst>
                </a:gridCol>
                <a:gridCol w="917198">
                  <a:extLst>
                    <a:ext uri="{9D8B030D-6E8A-4147-A177-3AD203B41FA5}">
                      <a16:colId xmlns:a16="http://schemas.microsoft.com/office/drawing/2014/main" val="232043358"/>
                    </a:ext>
                  </a:extLst>
                </a:gridCol>
                <a:gridCol w="3561368">
                  <a:extLst>
                    <a:ext uri="{9D8B030D-6E8A-4147-A177-3AD203B41FA5}">
                      <a16:colId xmlns:a16="http://schemas.microsoft.com/office/drawing/2014/main" val="6065979"/>
                    </a:ext>
                  </a:extLst>
                </a:gridCol>
                <a:gridCol w="735411">
                  <a:extLst>
                    <a:ext uri="{9D8B030D-6E8A-4147-A177-3AD203B41FA5}">
                      <a16:colId xmlns:a16="http://schemas.microsoft.com/office/drawing/2014/main" val="198589138"/>
                    </a:ext>
                  </a:extLst>
                </a:gridCol>
                <a:gridCol w="735410">
                  <a:extLst>
                    <a:ext uri="{9D8B030D-6E8A-4147-A177-3AD203B41FA5}">
                      <a16:colId xmlns:a16="http://schemas.microsoft.com/office/drawing/2014/main" val="4220607087"/>
                    </a:ext>
                  </a:extLst>
                </a:gridCol>
                <a:gridCol w="2791006">
                  <a:extLst>
                    <a:ext uri="{9D8B030D-6E8A-4147-A177-3AD203B41FA5}">
                      <a16:colId xmlns:a16="http://schemas.microsoft.com/office/drawing/2014/main" val="3689776208"/>
                    </a:ext>
                  </a:extLst>
                </a:gridCol>
              </a:tblGrid>
              <a:tr h="202129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QUELLE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ZIEL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Kurzbeschreibung</a:t>
                      </a:r>
                      <a:endParaRPr lang="de-DE" sz="11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b="1" u="none" strike="noStrike" kern="1200" cap="all" baseline="0" dirty="0">
                          <a:solidFill>
                            <a:schemeClr val="bg1"/>
                          </a:solidFill>
                          <a:effectLst/>
                        </a:rPr>
                        <a:t>Finaler Endpunkt (Middleware)</a:t>
                      </a:r>
                      <a:endParaRPr lang="de-DE" sz="700" b="1" u="none" strike="noStrike" kern="1200" cap="all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b="1" u="none" strike="noStrike" kern="1200" cap="all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Vorl. Endpunkt (direkt)</a:t>
                      </a: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kern="1200" cap="all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Kommentar</a:t>
                      </a: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94246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855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DSO-DP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MS_Dynamics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-API-GP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GP aus DSO-Vorsystem in MS Dynamics anlegen und GP-ID an Vorsystem zurückmelden.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500" b="1" u="none" strike="noStrike" kern="1200" dirty="0">
                          <a:solidFill>
                            <a:srgbClr val="F59B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lang="de-DE" sz="1500" b="1" u="none" strike="noStrike" kern="1200" dirty="0">
                        <a:solidFill>
                          <a:srgbClr val="F59B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-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Endpunkt steht bereit, nicht abgestimmt mit DSO-DP</a:t>
                      </a: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26448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857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DSO-DP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SAP MCM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Abfrage IST-Zustand aus DSO-Vorsystem  in CMCM und Rückmeldung des IST-Zustand aus CMCM an Vorsystem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u="none" strike="noStrike" kern="1200" dirty="0">
                          <a:solidFill>
                            <a:srgbClr val="EB4B0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lang="de-DE" sz="1500" b="1" u="none" strike="noStrike" kern="1200" dirty="0">
                        <a:solidFill>
                          <a:srgbClr val="EB4B0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4B42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4B42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Vorläufiger Endpunkt steht bereit, keine Anbindung über die CPI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1278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863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DSO-DP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/>
                          </a:solidFill>
                          <a:effectLst/>
                        </a:rPr>
                        <a:t>SAP MCM</a:t>
                      </a:r>
                      <a:endParaRPr lang="de-DE" sz="7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Initialen Auftrag an CMCM übergeben sowie Daten zum Auftrag ergänzen. 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u="none" strike="noStrike" kern="1200" dirty="0">
                          <a:solidFill>
                            <a:srgbClr val="EB4B0A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lang="de-DE" sz="1500" b="1" u="none" strike="noStrike" kern="1200" dirty="0">
                        <a:solidFill>
                          <a:srgbClr val="EB4B0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4B42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4B42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Vorläufiger Endpunkt steht bereit, keine Anbindung über die CPI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022704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880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DSO-DP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SAP S/4 Utilities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​Auftrag für anteilige DV; Tranchen-ID Beauftragung und weitere DV-Daten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Nicht vorhanden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192685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891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DSO-DP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Zusätzliche montagespezifische Prozessdaten von DSO-Vorsystem an GM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4B42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4B42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Vorläufiger Endpunkt steht bereit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076107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NEU</a:t>
                      </a:r>
                      <a:endParaRPr lang="de-DE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DSO-DP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allgemeiner Abruf über ZP und Messaufgabeninformationen (sogenannte SST1)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Neue Schnittstelle</a:t>
                      </a: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30179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903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DSO-DP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SAP S/4 Utilities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​kaufm. Daten für EEG-Billing aus DSO-Vorsystem zur Verfügung stellen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Nicht vorhanden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786999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991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DSO-DP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SAP MCM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​Modellvorrat und Pflichtfelder von DSO-Vorsystem in CMCM abfragen und entsprechend zurückmelden.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4B42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4B42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Vorläufiger Endpunkt steht bereit, keine Anbindung über die CPI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815650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NEU</a:t>
                      </a:r>
                      <a:endParaRPr lang="de-DE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SAP S/4 Utilities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DSO-DP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Daten Direktvermarktung, Lieferanten-/Pächterwechsel  und Abrechnungsdaten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Neue Schnittstelle</a:t>
                      </a: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22194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872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Dynamics CRM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MS_Dynamics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-API-GP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GP aus DSO-Vorsystem in MS Dynamics anlegen und GP-ID an Vorsystem zurückmelden.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4B42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4B42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-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Vorhanden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322443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878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Dynamics CRM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SAP MCM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Abfrage IST-Zustand aus DSO-Vorsystem  in CMCM und Rückmeldung des IST-Zustand aus CMCM an Vorsystem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59B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9B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Vorläufiger Endpunkt steht bereit, fehlende Tests zum Zertifikat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669922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884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Kundenportale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SAP MCM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Initialen Auftrag an CMCM übergeben sowie Daten zum Auftrag ergänzen. 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59B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9B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Vorläufiger Endpunkt steht bereit, fehlende Tests zum Zertifikat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260338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977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Dynamics CRM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Zusätzliche montagespezifische Prozessdaten von DSO-Vorsystem an GM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Endpunkt steht nicht bereit, ausstehende Technologieklärung, Zertifikatsklärung steht aus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1398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992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Dynamics CRM 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SAP MCM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​Modellvorrat und Pflichtfelder von DSO-Vorsystem in CMCM abfragen und entsprechend zurückmelden.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59B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9B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Vorläufiger Endpunkt steht bereit, fehlende Tests zum Zertifikat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255409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1037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SAP MCM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Dynamics CRM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Trigger aus der MCM in </a:t>
                      </a:r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(Netzvertrieb) verarbeiten können. 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59B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9B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-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Standard-Abo geklärt, Umsetzung ausstehend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097917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1053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Dynamics CRM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​Abfrage ZP (1-n) (IDIMELD-Ersatz); Meldung der ZP und Daten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Endpunkt steht nicht bereit, ausstehende Technologieklärung, Zertifikatsklärung steht aus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132946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1054</a:t>
                      </a:r>
                      <a:endParaRPr lang="de-DE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Dynamics CRM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Prüfung /Abfrage Freigabe Messaufgabe, analog bisheriger Logik Messaufgabenservice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Endpunkt steht nicht bereit, ausstehende Technologieklärung, Zertifikatsklärung steht aus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03438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NEU</a:t>
                      </a: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Dynamics CRM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Statusmeldung zu I-Aufträgen (alte SST 354)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Endpunkt steht nicht bereit, ausstehende Technologieklärung, Zertifikatsklärung steht aus</a:t>
                      </a:r>
                      <a:endParaRPr lang="de-DE" sz="7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53415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NEU</a:t>
                      </a:r>
                      <a:endParaRPr lang="de-DE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SPACE Dynamics CRM</a:t>
                      </a:r>
                      <a:endParaRPr lang="de-DE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MS_Dynamics</a:t>
                      </a:r>
                      <a:r>
                        <a:rPr lang="de-DE" sz="7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-API-GP</a:t>
                      </a:r>
                      <a:endParaRPr lang="de-DE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Neue Schnittstelle zu bisheriger SST 336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Neue Schnittstelle</a:t>
                      </a: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199237"/>
                  </a:ext>
                </a:extLst>
              </a:tr>
              <a:tr h="237181"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NEU</a:t>
                      </a:r>
                      <a:endParaRPr lang="de-DE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eKuSS</a:t>
                      </a:r>
                      <a:r>
                        <a:rPr lang="de-DE" sz="7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Dynamics CRM</a:t>
                      </a:r>
                      <a:endParaRPr lang="de-DE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GM</a:t>
                      </a:r>
                      <a:endParaRPr lang="de-DE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Adress-Daten OSV über S.A.P.</a:t>
                      </a:r>
                      <a:endParaRPr lang="de-DE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541" marR="3541" marT="3541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4B0A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</a:t>
                      </a:r>
                      <a:endParaRPr kumimoji="0" lang="de-DE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4B0A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Neue Schnittstelle</a:t>
                      </a:r>
                    </a:p>
                  </a:txBody>
                  <a:tcPr marL="3541" marR="3541" marT="354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99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262D-CA9D-4455-B09D-6BA88EAC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 der MCM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6A343C-DD8B-48AC-9F00-4EFC2A89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1B5-9FB6-4603-B601-B1BEA3FFBDAE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3B16F9-DC6C-4A3F-8790-B55B27F3A44C}"/>
              </a:ext>
            </a:extLst>
          </p:cNvPr>
          <p:cNvSpPr/>
          <p:nvPr/>
        </p:nvSpPr>
        <p:spPr>
          <a:xfrm>
            <a:off x="817030" y="1735667"/>
            <a:ext cx="10557941" cy="5418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M</a:t>
            </a:r>
            <a:r>
              <a:rPr lang="de-DE" sz="2400" dirty="0"/>
              <a:t>ess-</a:t>
            </a:r>
            <a:r>
              <a:rPr lang="de-DE" sz="2400" b="1" dirty="0"/>
              <a:t>K</a:t>
            </a:r>
            <a:r>
              <a:rPr lang="de-DE" sz="2400" dirty="0"/>
              <a:t>onzept-</a:t>
            </a:r>
            <a:r>
              <a:rPr lang="de-DE" sz="2400" b="1" dirty="0"/>
              <a:t>V</a:t>
            </a:r>
            <a:r>
              <a:rPr lang="de-DE" sz="2400" dirty="0"/>
              <a:t>erwaltung (MCM)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BD6CF6-2422-41A3-B449-110BB8D40165}"/>
              </a:ext>
            </a:extLst>
          </p:cNvPr>
          <p:cNvSpPr/>
          <p:nvPr/>
        </p:nvSpPr>
        <p:spPr>
          <a:xfrm>
            <a:off x="817030" y="3225800"/>
            <a:ext cx="4131733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Messaufgabe (der MeLo)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F344A-F813-49AF-9297-7453F34FE97F}"/>
              </a:ext>
            </a:extLst>
          </p:cNvPr>
          <p:cNvSpPr/>
          <p:nvPr/>
        </p:nvSpPr>
        <p:spPr>
          <a:xfrm>
            <a:off x="812800" y="2480733"/>
            <a:ext cx="4125845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Schaltplan (die Physik)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BC13D6-D1E5-4CC6-B55D-6CF0C90DFDA1}"/>
              </a:ext>
            </a:extLst>
          </p:cNvPr>
          <p:cNvSpPr/>
          <p:nvPr/>
        </p:nvSpPr>
        <p:spPr>
          <a:xfrm>
            <a:off x="822918" y="3975212"/>
            <a:ext cx="4125845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Lokationsstruktur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B92EDA6-4679-4981-8447-6B726E95CF71}"/>
              </a:ext>
            </a:extLst>
          </p:cNvPr>
          <p:cNvSpPr/>
          <p:nvPr/>
        </p:nvSpPr>
        <p:spPr>
          <a:xfrm>
            <a:off x="822918" y="4707412"/>
            <a:ext cx="4125845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Verwendungszweck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66A012-BB3A-4130-B321-1ED1EC21FEB2}"/>
              </a:ext>
            </a:extLst>
          </p:cNvPr>
          <p:cNvSpPr/>
          <p:nvPr/>
        </p:nvSpPr>
        <p:spPr>
          <a:xfrm>
            <a:off x="822918" y="5461000"/>
            <a:ext cx="4125845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Berechnungsmodell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2F92CA2-4E46-4814-BC08-96E2346F97AD}"/>
              </a:ext>
            </a:extLst>
          </p:cNvPr>
          <p:cNvSpPr/>
          <p:nvPr/>
        </p:nvSpPr>
        <p:spPr>
          <a:xfrm>
            <a:off x="5077882" y="3225800"/>
            <a:ext cx="6297089" cy="5418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z.B. Zählverfahren, „OBIS“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1FBEF98-2CBC-447D-BF91-52C6B13BA434}"/>
              </a:ext>
            </a:extLst>
          </p:cNvPr>
          <p:cNvSpPr/>
          <p:nvPr/>
        </p:nvSpPr>
        <p:spPr>
          <a:xfrm>
            <a:off x="5077882" y="2480733"/>
            <a:ext cx="6297089" cy="5418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z.B. Messlokationen, Akteure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8D7F09-9CA8-434B-8A36-6386ADB014D8}"/>
              </a:ext>
            </a:extLst>
          </p:cNvPr>
          <p:cNvSpPr/>
          <p:nvPr/>
        </p:nvSpPr>
        <p:spPr>
          <a:xfrm>
            <a:off x="5077882" y="3989933"/>
            <a:ext cx="6297089" cy="5418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z.B. Messlokationen zu Marktlokationen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ABDB9CA-3C41-46B8-85E7-1AEE0CEC9F9E}"/>
              </a:ext>
            </a:extLst>
          </p:cNvPr>
          <p:cNvSpPr/>
          <p:nvPr/>
        </p:nvSpPr>
        <p:spPr>
          <a:xfrm>
            <a:off x="5077882" y="4717788"/>
            <a:ext cx="6297089" cy="5418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z.B. Netznutzung, Bilanzierung, Sonstiges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327204-F0F0-46DF-B62F-E9C6EFE34533}"/>
              </a:ext>
            </a:extLst>
          </p:cNvPr>
          <p:cNvSpPr/>
          <p:nvPr/>
        </p:nvSpPr>
        <p:spPr>
          <a:xfrm>
            <a:off x="5077882" y="5454203"/>
            <a:ext cx="6297089" cy="5418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z.B. MaLo-Menge = MeLo-Menge</a:t>
            </a:r>
          </a:p>
        </p:txBody>
      </p:sp>
      <p:sp>
        <p:nvSpPr>
          <p:cNvPr id="19" name="Pfeil: nach rechts gekrümmt 18">
            <a:extLst>
              <a:ext uri="{FF2B5EF4-FFF2-40B4-BE49-F238E27FC236}">
                <a16:creationId xmlns:a16="http://schemas.microsoft.com/office/drawing/2014/main" id="{2E2BDB0F-E822-4BE3-8916-2AC2D73115B6}"/>
              </a:ext>
            </a:extLst>
          </p:cNvPr>
          <p:cNvSpPr/>
          <p:nvPr/>
        </p:nvSpPr>
        <p:spPr>
          <a:xfrm>
            <a:off x="295755" y="2751667"/>
            <a:ext cx="406400" cy="745067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0" name="Pfeil: nach rechts gekrümmt 19">
            <a:extLst>
              <a:ext uri="{FF2B5EF4-FFF2-40B4-BE49-F238E27FC236}">
                <a16:creationId xmlns:a16="http://schemas.microsoft.com/office/drawing/2014/main" id="{32C9E23C-ECCD-4A20-8379-F103AD05EA8A}"/>
              </a:ext>
            </a:extLst>
          </p:cNvPr>
          <p:cNvSpPr/>
          <p:nvPr/>
        </p:nvSpPr>
        <p:spPr>
          <a:xfrm>
            <a:off x="281511" y="3515800"/>
            <a:ext cx="406400" cy="745067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1" name="Pfeil: nach rechts gekrümmt 20">
            <a:extLst>
              <a:ext uri="{FF2B5EF4-FFF2-40B4-BE49-F238E27FC236}">
                <a16:creationId xmlns:a16="http://schemas.microsoft.com/office/drawing/2014/main" id="{2431BB50-F91C-45FF-9786-07A394CBCAA0}"/>
              </a:ext>
            </a:extLst>
          </p:cNvPr>
          <p:cNvSpPr/>
          <p:nvPr/>
        </p:nvSpPr>
        <p:spPr>
          <a:xfrm>
            <a:off x="281511" y="4334879"/>
            <a:ext cx="406400" cy="745067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2" name="Pfeil: nach rechts gekrümmt 21">
            <a:extLst>
              <a:ext uri="{FF2B5EF4-FFF2-40B4-BE49-F238E27FC236}">
                <a16:creationId xmlns:a16="http://schemas.microsoft.com/office/drawing/2014/main" id="{7500936C-8E98-492B-9BA5-35B3C17400B1}"/>
              </a:ext>
            </a:extLst>
          </p:cNvPr>
          <p:cNvSpPr/>
          <p:nvPr/>
        </p:nvSpPr>
        <p:spPr>
          <a:xfrm>
            <a:off x="281511" y="5153957"/>
            <a:ext cx="406400" cy="745067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A46C4-E5C1-42B5-8CC9-7AA72BC3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Klassen- und Modell-Katalog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B7163-F078-47F0-97D0-AEB35047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Klassen- und Modellkatalog (ähnlich dem bekannten Fallklassenkatalog) beschreibt die grundlegende Architektur von Konstrukten aus Bezug und/oder Einspeisung, sowie deren Berechnungsregeln (ziemlich vereinfacht ausgedrückt).</a:t>
            </a:r>
          </a:p>
          <a:p>
            <a:r>
              <a:rPr lang="de-DE" b="1" dirty="0"/>
              <a:t>Klassen</a:t>
            </a:r>
            <a:r>
              <a:rPr lang="de-DE" dirty="0"/>
              <a:t> (Physik) und </a:t>
            </a:r>
            <a:r>
              <a:rPr lang="de-DE" b="1" dirty="0"/>
              <a:t>Modellen</a:t>
            </a:r>
            <a:r>
              <a:rPr lang="de-DE" dirty="0"/>
              <a:t> (Berechnungsvorschrift) bilden die Vorlage für eine konkrete </a:t>
            </a:r>
            <a:r>
              <a:rPr lang="de-DE" b="1" dirty="0"/>
              <a:t>Instanz</a:t>
            </a:r>
            <a:r>
              <a:rPr lang="de-DE" dirty="0"/>
              <a:t> (konkrete </a:t>
            </a:r>
            <a:r>
              <a:rPr lang="de-DE" dirty="0" err="1"/>
              <a:t>MaLo</a:t>
            </a:r>
            <a:r>
              <a:rPr lang="de-DE" dirty="0"/>
              <a:t>, </a:t>
            </a:r>
            <a:r>
              <a:rPr lang="de-DE" dirty="0" err="1"/>
              <a:t>MeLo</a:t>
            </a:r>
            <a:r>
              <a:rPr lang="de-DE" dirty="0"/>
              <a:t>, Anschrift, Verlustprozente) die es in der realen Welt gibt.</a:t>
            </a:r>
          </a:p>
          <a:p>
            <a:endParaRPr lang="de-DE" dirty="0"/>
          </a:p>
          <a:p>
            <a:r>
              <a:rPr lang="de-DE" dirty="0"/>
              <a:t>Team: Space-Backoffice</a:t>
            </a:r>
          </a:p>
          <a:p>
            <a:pPr lvl="1"/>
            <a:r>
              <a:rPr lang="de-DE" dirty="0"/>
              <a:t>Kanal: Allgemein</a:t>
            </a:r>
          </a:p>
          <a:p>
            <a:pPr lvl="2"/>
            <a:r>
              <a:rPr lang="de-DE" dirty="0"/>
              <a:t>Dateien: 20_Chapters &gt; </a:t>
            </a:r>
            <a:r>
              <a:rPr lang="de-DE" dirty="0" err="1"/>
              <a:t>Chapter_STD</a:t>
            </a:r>
            <a:r>
              <a:rPr lang="de-DE" dirty="0"/>
              <a:t> (inkl. MKV) &gt; 01_Workshopunterlagen</a:t>
            </a:r>
          </a:p>
          <a:p>
            <a:pPr lvl="3"/>
            <a:r>
              <a:rPr lang="de-DE" dirty="0"/>
              <a:t>	Datei: </a:t>
            </a:r>
            <a:r>
              <a:rPr lang="de-DE" dirty="0">
                <a:hlinkClick r:id="rId2"/>
              </a:rPr>
              <a:t>CMCM_Klassen_Modelle_STROM_MR_220516</a:t>
            </a:r>
            <a:endParaRPr lang="de-DE" dirty="0"/>
          </a:p>
          <a:p>
            <a:pPr lvl="3"/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97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>
            <a:extLst>
              <a:ext uri="{FF2B5EF4-FFF2-40B4-BE49-F238E27FC236}">
                <a16:creationId xmlns:a16="http://schemas.microsoft.com/office/drawing/2014/main" id="{C32F8B5C-F907-4F7A-861A-E234B5CCA042}"/>
              </a:ext>
            </a:extLst>
          </p:cNvPr>
          <p:cNvSpPr/>
          <p:nvPr/>
        </p:nvSpPr>
        <p:spPr>
          <a:xfrm>
            <a:off x="6331096" y="1274400"/>
            <a:ext cx="5027837" cy="520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B207B1-B2DE-4B92-A51E-68045D81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00" y="666000"/>
            <a:ext cx="10564800" cy="480196"/>
          </a:xfrm>
        </p:spPr>
        <p:txBody>
          <a:bodyPr/>
          <a:lstStyle/>
          <a:p>
            <a:r>
              <a:rPr lang="de-DE" dirty="0"/>
              <a:t>Klasse (Modell-Familie)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3CC1DA-7038-4D1B-BD0F-C172F4DC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1B5-9FB6-4603-B601-B1BEA3FFBDAE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EB2893C-346A-4B42-8B47-7033FB2BE4FE}"/>
              </a:ext>
            </a:extLst>
          </p:cNvPr>
          <p:cNvSpPr txBox="1"/>
          <p:nvPr/>
        </p:nvSpPr>
        <p:spPr>
          <a:xfrm>
            <a:off x="6453951" y="1329267"/>
            <a:ext cx="3772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169" indent="-239169" algn="just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 (Modell-Familie)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53774A6-FD8B-4F57-9A97-5191583C2DAC}"/>
              </a:ext>
            </a:extLst>
          </p:cNvPr>
          <p:cNvGraphicFramePr>
            <a:graphicFrameLocks noGrp="1"/>
          </p:cNvGraphicFramePr>
          <p:nvPr/>
        </p:nvGraphicFramePr>
        <p:xfrm>
          <a:off x="6512819" y="5743317"/>
          <a:ext cx="2827868" cy="576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035000274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245834429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3850898997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1266258015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845971633"/>
                    </a:ext>
                  </a:extLst>
                </a:gridCol>
              </a:tblGrid>
              <a:tr h="192000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MeLo</a:t>
                      </a:r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-Lage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Zählverfahren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12414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Übergabe: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SLP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RLM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RLM u. SLP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42272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Hinterschaltung: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SLP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RLM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SLP</a:t>
                      </a:r>
                    </a:p>
                  </a:txBody>
                  <a:tcPr marL="10601" marR="10601" marT="106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1704"/>
                  </a:ext>
                </a:extLst>
              </a:tr>
            </a:tbl>
          </a:graphicData>
        </a:graphic>
      </p:graphicFrame>
      <p:sp>
        <p:nvSpPr>
          <p:cNvPr id="80" name="Textfeld 79">
            <a:extLst>
              <a:ext uri="{FF2B5EF4-FFF2-40B4-BE49-F238E27FC236}">
                <a16:creationId xmlns:a16="http://schemas.microsoft.com/office/drawing/2014/main" id="{353ACB73-AA30-492A-A2E4-F643D061CB28}"/>
              </a:ext>
            </a:extLst>
          </p:cNvPr>
          <p:cNvSpPr txBox="1"/>
          <p:nvPr/>
        </p:nvSpPr>
        <p:spPr>
          <a:xfrm>
            <a:off x="746961" y="1274400"/>
            <a:ext cx="5319044" cy="173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Beschreibt schematisch die technisch/physikalischen Gegebenheiten vor Ort und die Verschaltung der Objekte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Enthält alle Messlokationen (Zähler) und deren zugehörige Messaufgaben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Enthält alle Akteure (Verbraucher, Erzeuger und Speicher) – entspricht der techn. Ressource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Messlokationen und Akteure können n-Fach vorkommen oder auch Optional sein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3DF08FA7-6033-4836-9D6F-E869C1A254DE}"/>
              </a:ext>
            </a:extLst>
          </p:cNvPr>
          <p:cNvGrpSpPr/>
          <p:nvPr/>
        </p:nvGrpSpPr>
        <p:grpSpPr>
          <a:xfrm>
            <a:off x="9689690" y="4006605"/>
            <a:ext cx="60959" cy="255012"/>
            <a:chOff x="2428790" y="3265687"/>
            <a:chExt cx="45719" cy="191259"/>
          </a:xfrm>
          <a:solidFill>
            <a:schemeClr val="bg2">
              <a:lumMod val="50000"/>
            </a:schemeClr>
          </a:solidFill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0BFC281F-F01D-4394-B6EE-F9EAA39592A6}"/>
                </a:ext>
              </a:extLst>
            </p:cNvPr>
            <p:cNvSpPr/>
            <p:nvPr/>
          </p:nvSpPr>
          <p:spPr>
            <a:xfrm>
              <a:off x="2428790" y="3265687"/>
              <a:ext cx="45719" cy="45719"/>
            </a:xfrm>
            <a:prstGeom prst="ellipse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7" rIns="128016" bIns="640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836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5D6A150A-99BC-42AC-855B-57C5F0010EB3}"/>
                </a:ext>
              </a:extLst>
            </p:cNvPr>
            <p:cNvSpPr/>
            <p:nvPr/>
          </p:nvSpPr>
          <p:spPr>
            <a:xfrm>
              <a:off x="2428790" y="3411227"/>
              <a:ext cx="45719" cy="45719"/>
            </a:xfrm>
            <a:prstGeom prst="ellipse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7" rIns="128016" bIns="640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836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49208A7-D8C1-4DDA-9CA8-4B401D61C85F}"/>
                </a:ext>
              </a:extLst>
            </p:cNvPr>
            <p:cNvSpPr/>
            <p:nvPr/>
          </p:nvSpPr>
          <p:spPr>
            <a:xfrm>
              <a:off x="2428790" y="3338457"/>
              <a:ext cx="45719" cy="45719"/>
            </a:xfrm>
            <a:prstGeom prst="ellipse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7" rIns="128016" bIns="640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836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C0A9A8F2-C440-4C99-B436-C6EFD11CB830}"/>
              </a:ext>
            </a:extLst>
          </p:cNvPr>
          <p:cNvGrpSpPr/>
          <p:nvPr/>
        </p:nvGrpSpPr>
        <p:grpSpPr>
          <a:xfrm>
            <a:off x="9500085" y="4748139"/>
            <a:ext cx="60959" cy="255012"/>
            <a:chOff x="2428790" y="3265687"/>
            <a:chExt cx="45719" cy="191259"/>
          </a:xfrm>
          <a:solidFill>
            <a:srgbClr val="009900"/>
          </a:solidFill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5A098784-5AB8-4439-B5D5-FD2633AE53AE}"/>
                </a:ext>
              </a:extLst>
            </p:cNvPr>
            <p:cNvSpPr/>
            <p:nvPr/>
          </p:nvSpPr>
          <p:spPr>
            <a:xfrm>
              <a:off x="2428790" y="326568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39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AEC34E2-7471-413D-AE4D-9D924832011A}"/>
                </a:ext>
              </a:extLst>
            </p:cNvPr>
            <p:cNvSpPr/>
            <p:nvPr/>
          </p:nvSpPr>
          <p:spPr>
            <a:xfrm>
              <a:off x="2428790" y="341122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39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7F8637D9-1BCF-4F8F-B26D-2B40AA084931}"/>
                </a:ext>
              </a:extLst>
            </p:cNvPr>
            <p:cNvSpPr/>
            <p:nvPr/>
          </p:nvSpPr>
          <p:spPr>
            <a:xfrm>
              <a:off x="2428790" y="333845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39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2" name="Gerade Verbindung 26">
            <a:extLst>
              <a:ext uri="{FF2B5EF4-FFF2-40B4-BE49-F238E27FC236}">
                <a16:creationId xmlns:a16="http://schemas.microsoft.com/office/drawing/2014/main" id="{4F0AB34C-0674-4F38-9CE5-FC2907A97545}"/>
              </a:ext>
            </a:extLst>
          </p:cNvPr>
          <p:cNvCxnSpPr>
            <a:cxnSpLocks/>
          </p:cNvCxnSpPr>
          <p:nvPr/>
        </p:nvCxnSpPr>
        <p:spPr>
          <a:xfrm>
            <a:off x="6602863" y="1958577"/>
            <a:ext cx="22375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>
            <a:extLst>
              <a:ext uri="{FF2B5EF4-FFF2-40B4-BE49-F238E27FC236}">
                <a16:creationId xmlns:a16="http://schemas.microsoft.com/office/drawing/2014/main" id="{13FA393C-C99C-43D7-8BF5-C7E2200E6BD6}"/>
              </a:ext>
            </a:extLst>
          </p:cNvPr>
          <p:cNvSpPr/>
          <p:nvPr/>
        </p:nvSpPr>
        <p:spPr>
          <a:xfrm>
            <a:off x="7704741" y="1936501"/>
            <a:ext cx="50403" cy="504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39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Gerade Verbindung 26">
            <a:extLst>
              <a:ext uri="{FF2B5EF4-FFF2-40B4-BE49-F238E27FC236}">
                <a16:creationId xmlns:a16="http://schemas.microsoft.com/office/drawing/2014/main" id="{DC9CD9B7-0125-4655-859C-21E86C6BE4FD}"/>
              </a:ext>
            </a:extLst>
          </p:cNvPr>
          <p:cNvCxnSpPr>
            <a:cxnSpLocks/>
          </p:cNvCxnSpPr>
          <p:nvPr/>
        </p:nvCxnSpPr>
        <p:spPr>
          <a:xfrm flipH="1">
            <a:off x="7757757" y="3637592"/>
            <a:ext cx="1471439" cy="0"/>
          </a:xfrm>
          <a:prstGeom prst="line">
            <a:avLst/>
          </a:prstGeom>
          <a:ln w="15875">
            <a:solidFill>
              <a:schemeClr val="tx1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>
            <a:extLst>
              <a:ext uri="{FF2B5EF4-FFF2-40B4-BE49-F238E27FC236}">
                <a16:creationId xmlns:a16="http://schemas.microsoft.com/office/drawing/2014/main" id="{52F96123-97D0-4F9C-9CDA-2DD89F9BB817}"/>
              </a:ext>
            </a:extLst>
          </p:cNvPr>
          <p:cNvSpPr/>
          <p:nvPr/>
        </p:nvSpPr>
        <p:spPr>
          <a:xfrm>
            <a:off x="7712112" y="3612399"/>
            <a:ext cx="50403" cy="504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39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6" name="Gerade Verbindung 26">
            <a:extLst>
              <a:ext uri="{FF2B5EF4-FFF2-40B4-BE49-F238E27FC236}">
                <a16:creationId xmlns:a16="http://schemas.microsoft.com/office/drawing/2014/main" id="{21E77E0F-818A-42BE-BFB1-42EBA6C984D2}"/>
              </a:ext>
            </a:extLst>
          </p:cNvPr>
          <p:cNvCxnSpPr>
            <a:cxnSpLocks/>
          </p:cNvCxnSpPr>
          <p:nvPr/>
        </p:nvCxnSpPr>
        <p:spPr>
          <a:xfrm flipV="1">
            <a:off x="9228809" y="3642028"/>
            <a:ext cx="0" cy="18421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26">
            <a:extLst>
              <a:ext uri="{FF2B5EF4-FFF2-40B4-BE49-F238E27FC236}">
                <a16:creationId xmlns:a16="http://schemas.microsoft.com/office/drawing/2014/main" id="{3D3815EC-6556-4371-B656-63B8771F6B92}"/>
              </a:ext>
            </a:extLst>
          </p:cNvPr>
          <p:cNvCxnSpPr>
            <a:cxnSpLocks/>
          </p:cNvCxnSpPr>
          <p:nvPr/>
        </p:nvCxnSpPr>
        <p:spPr>
          <a:xfrm flipH="1" flipV="1">
            <a:off x="7730345" y="1962422"/>
            <a:ext cx="1" cy="85757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26">
            <a:extLst>
              <a:ext uri="{FF2B5EF4-FFF2-40B4-BE49-F238E27FC236}">
                <a16:creationId xmlns:a16="http://schemas.microsoft.com/office/drawing/2014/main" id="{B3B894AB-3E84-4856-AF81-3D6A3DB32D6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9228809" y="4392461"/>
            <a:ext cx="0" cy="291635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26">
            <a:extLst>
              <a:ext uri="{FF2B5EF4-FFF2-40B4-BE49-F238E27FC236}">
                <a16:creationId xmlns:a16="http://schemas.microsoft.com/office/drawing/2014/main" id="{4C92DD9E-097F-46C6-AD12-E0C6687B06CB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7730344" y="3386217"/>
            <a:ext cx="3" cy="129344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26">
            <a:extLst>
              <a:ext uri="{FF2B5EF4-FFF2-40B4-BE49-F238E27FC236}">
                <a16:creationId xmlns:a16="http://schemas.microsoft.com/office/drawing/2014/main" id="{6DD447FE-DAC5-497F-8E91-542DFF8FFCA0}"/>
              </a:ext>
            </a:extLst>
          </p:cNvPr>
          <p:cNvCxnSpPr>
            <a:cxnSpLocks/>
          </p:cNvCxnSpPr>
          <p:nvPr/>
        </p:nvCxnSpPr>
        <p:spPr>
          <a:xfrm flipH="1">
            <a:off x="6835673" y="2085404"/>
            <a:ext cx="1771932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9541656-F30A-4909-921A-7F099FF65212}"/>
              </a:ext>
            </a:extLst>
          </p:cNvPr>
          <p:cNvSpPr txBox="1"/>
          <p:nvPr/>
        </p:nvSpPr>
        <p:spPr>
          <a:xfrm>
            <a:off x="8690703" y="1975722"/>
            <a:ext cx="1051355" cy="220958"/>
          </a:xfrm>
          <a:prstGeom prst="rect">
            <a:avLst/>
          </a:prstGeom>
          <a:noFill/>
        </p:spPr>
        <p:txBody>
          <a:bodyPr wrap="square" lIns="50403" rIns="50403" rtlCol="0" anchor="ctr">
            <a:spAutoFit/>
          </a:bodyPr>
          <a:lstStyle/>
          <a:p>
            <a:r>
              <a:rPr lang="de-DE" sz="836" dirty="0"/>
              <a:t>Eigentumsgrenze</a:t>
            </a: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7A47CC98-42A8-458C-824C-37BF7AEB1423}"/>
              </a:ext>
            </a:extLst>
          </p:cNvPr>
          <p:cNvGrpSpPr/>
          <p:nvPr/>
        </p:nvGrpSpPr>
        <p:grpSpPr>
          <a:xfrm>
            <a:off x="7540615" y="4679663"/>
            <a:ext cx="379459" cy="383096"/>
            <a:chOff x="1501121" y="3477144"/>
            <a:chExt cx="284594" cy="287322"/>
          </a:xfrm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F1A6220D-243D-402E-BF15-98BE9275C875}"/>
                </a:ext>
              </a:extLst>
            </p:cNvPr>
            <p:cNvSpPr/>
            <p:nvPr/>
          </p:nvSpPr>
          <p:spPr>
            <a:xfrm>
              <a:off x="1501121" y="3477144"/>
              <a:ext cx="284594" cy="287322"/>
            </a:xfrm>
            <a:prstGeom prst="ellipse">
              <a:avLst/>
            </a:prstGeom>
            <a:solidFill>
              <a:srgbClr val="33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48000" rIns="48000" bIns="48000" rtlCol="0" anchor="ctr"/>
            <a:lstStyle/>
            <a:p>
              <a:pPr algn="ctr"/>
              <a:endParaRPr lang="de-DE" sz="112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2C92507-1601-4A60-821F-75C0BBFC9935}"/>
                </a:ext>
              </a:extLst>
            </p:cNvPr>
            <p:cNvGrpSpPr/>
            <p:nvPr/>
          </p:nvGrpSpPr>
          <p:grpSpPr>
            <a:xfrm>
              <a:off x="1533970" y="3515621"/>
              <a:ext cx="217354" cy="161014"/>
              <a:chOff x="1757357" y="4077031"/>
              <a:chExt cx="217354" cy="161014"/>
            </a:xfrm>
          </p:grpSpPr>
          <p:cxnSp>
            <p:nvCxnSpPr>
              <p:cNvPr id="105" name="Gerade Verbindung 26">
                <a:extLst>
                  <a:ext uri="{FF2B5EF4-FFF2-40B4-BE49-F238E27FC236}">
                    <a16:creationId xmlns:a16="http://schemas.microsoft.com/office/drawing/2014/main" id="{0D10EA66-8EFA-479F-9ED1-E2AF0DDFD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357" y="4167651"/>
                <a:ext cx="217354" cy="0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Gerade Verbindung 26">
                <a:extLst>
                  <a:ext uri="{FF2B5EF4-FFF2-40B4-BE49-F238E27FC236}">
                    <a16:creationId xmlns:a16="http://schemas.microsoft.com/office/drawing/2014/main" id="{E3BA27C6-1746-4710-98E6-BCF5B0722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0089" y="4163579"/>
                <a:ext cx="0" cy="74466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Gerade Verbindung 26">
                <a:extLst>
                  <a:ext uri="{FF2B5EF4-FFF2-40B4-BE49-F238E27FC236}">
                    <a16:creationId xmlns:a16="http://schemas.microsoft.com/office/drawing/2014/main" id="{4C21E88C-795F-4293-A876-7CBCA50A4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6034" y="4077031"/>
                <a:ext cx="0" cy="161014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Gerade Verbindung 26">
                <a:extLst>
                  <a:ext uri="{FF2B5EF4-FFF2-40B4-BE49-F238E27FC236}">
                    <a16:creationId xmlns:a16="http://schemas.microsoft.com/office/drawing/2014/main" id="{C1FEA5F4-9579-4628-A489-B3A4F13B3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980" y="4163578"/>
                <a:ext cx="0" cy="74467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26">
                <a:extLst>
                  <a:ext uri="{FF2B5EF4-FFF2-40B4-BE49-F238E27FC236}">
                    <a16:creationId xmlns:a16="http://schemas.microsoft.com/office/drawing/2014/main" id="{D0C855EB-3D36-4EB0-BE49-7225AEAA6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061" y="4163578"/>
                <a:ext cx="0" cy="74467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Gerade Verbindung 26">
                <a:extLst>
                  <a:ext uri="{FF2B5EF4-FFF2-40B4-BE49-F238E27FC236}">
                    <a16:creationId xmlns:a16="http://schemas.microsoft.com/office/drawing/2014/main" id="{8667B82B-DCA4-4525-B476-B456BD681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4007" y="4163923"/>
                <a:ext cx="0" cy="74122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11" name="Ellipse 110">
            <a:extLst>
              <a:ext uri="{FF2B5EF4-FFF2-40B4-BE49-F238E27FC236}">
                <a16:creationId xmlns:a16="http://schemas.microsoft.com/office/drawing/2014/main" id="{5E9E8916-0428-4CF1-9706-3EA8B5B86202}"/>
              </a:ext>
            </a:extLst>
          </p:cNvPr>
          <p:cNvSpPr/>
          <p:nvPr/>
        </p:nvSpPr>
        <p:spPr>
          <a:xfrm>
            <a:off x="9039080" y="4684096"/>
            <a:ext cx="379459" cy="383096"/>
          </a:xfrm>
          <a:prstGeom prst="ellipse">
            <a:avLst/>
          </a:prstGeom>
          <a:solidFill>
            <a:srgbClr val="009900"/>
          </a:solidFill>
          <a:ln w="158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17762BBC-95A8-4D31-9EA8-9D7710B72AB2}"/>
              </a:ext>
            </a:extLst>
          </p:cNvPr>
          <p:cNvGrpSpPr/>
          <p:nvPr/>
        </p:nvGrpSpPr>
        <p:grpSpPr>
          <a:xfrm>
            <a:off x="7348656" y="2819998"/>
            <a:ext cx="771776" cy="585092"/>
            <a:chOff x="3904324" y="2236620"/>
            <a:chExt cx="578832" cy="44139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A6259121-E488-418A-8C30-62400D0B8154}"/>
                </a:ext>
              </a:extLst>
            </p:cNvPr>
            <p:cNvSpPr/>
            <p:nvPr/>
          </p:nvSpPr>
          <p:spPr>
            <a:xfrm>
              <a:off x="3904324" y="2236620"/>
              <a:ext cx="578832" cy="436713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000" tIns="48000" rIns="48000" bIns="4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Übergabe</a:t>
              </a:r>
            </a:p>
            <a:p>
              <a:pPr algn="ctr"/>
              <a:endParaRPr lang="de-DE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D11D40B8-CEBB-476C-B6F3-C52AF889B185}"/>
                </a:ext>
              </a:extLst>
            </p:cNvPr>
            <p:cNvSpPr/>
            <p:nvPr/>
          </p:nvSpPr>
          <p:spPr>
            <a:xfrm>
              <a:off x="3946962" y="2422779"/>
              <a:ext cx="246527" cy="2104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000" tIns="60960" rIns="48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33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de-DE" sz="1333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15" name="Gerade Verbindung 26">
              <a:extLst>
                <a:ext uri="{FF2B5EF4-FFF2-40B4-BE49-F238E27FC236}">
                  <a16:creationId xmlns:a16="http://schemas.microsoft.com/office/drawing/2014/main" id="{6064DFE0-3ADB-46D2-8D42-EE2F8E744D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9243" y="2413534"/>
              <a:ext cx="261" cy="113524"/>
            </a:xfrm>
            <a:prstGeom prst="line">
              <a:avLst/>
            </a:prstGeom>
            <a:ln w="12700" cap="flat">
              <a:solidFill>
                <a:schemeClr val="bg1"/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26">
              <a:extLst>
                <a:ext uri="{FF2B5EF4-FFF2-40B4-BE49-F238E27FC236}">
                  <a16:creationId xmlns:a16="http://schemas.microsoft.com/office/drawing/2014/main" id="{D862835C-94A2-4897-9F4B-C4E318E44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862" y="2413534"/>
              <a:ext cx="95" cy="105979"/>
            </a:xfrm>
            <a:prstGeom prst="line">
              <a:avLst/>
            </a:prstGeom>
            <a:ln w="12700" cap="flat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BB832A88-43DB-49BC-BCCB-D77C5EDA9205}"/>
                </a:ext>
              </a:extLst>
            </p:cNvPr>
            <p:cNvSpPr txBox="1"/>
            <p:nvPr/>
          </p:nvSpPr>
          <p:spPr>
            <a:xfrm>
              <a:off x="4337269" y="2509706"/>
              <a:ext cx="117187" cy="167173"/>
            </a:xfrm>
            <a:prstGeom prst="rect">
              <a:avLst/>
            </a:prstGeom>
            <a:noFill/>
          </p:spPr>
          <p:txBody>
            <a:bodyPr wrap="none" lIns="48000" rIns="48000" rtlCol="0">
              <a:spAutoFit/>
            </a:bodyPr>
            <a:lstStyle/>
            <a:p>
              <a:pPr algn="ctr"/>
              <a:r>
                <a:rPr lang="de-DE" sz="84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9E1FC6E7-3893-4641-9FD8-A524113B20EF}"/>
                </a:ext>
              </a:extLst>
            </p:cNvPr>
            <p:cNvSpPr txBox="1"/>
            <p:nvPr/>
          </p:nvSpPr>
          <p:spPr>
            <a:xfrm>
              <a:off x="4215840" y="2510838"/>
              <a:ext cx="126805" cy="167173"/>
            </a:xfrm>
            <a:prstGeom prst="rect">
              <a:avLst/>
            </a:prstGeom>
            <a:noFill/>
          </p:spPr>
          <p:txBody>
            <a:bodyPr wrap="none" lIns="48000" rIns="48000" rtlCol="0">
              <a:spAutoFit/>
            </a:bodyPr>
            <a:lstStyle/>
            <a:p>
              <a:pPr algn="ctr"/>
              <a:r>
                <a:rPr lang="de-DE" sz="84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6DEA9053-0967-4C09-A903-883E3DAA38F0}"/>
              </a:ext>
            </a:extLst>
          </p:cNvPr>
          <p:cNvGrpSpPr/>
          <p:nvPr/>
        </p:nvGrpSpPr>
        <p:grpSpPr>
          <a:xfrm>
            <a:off x="8849949" y="3820192"/>
            <a:ext cx="771776" cy="585713"/>
            <a:chOff x="1373004" y="2030944"/>
            <a:chExt cx="578832" cy="439285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B374F4A-143B-462E-ABE1-50F67D491FE4}"/>
                </a:ext>
              </a:extLst>
            </p:cNvPr>
            <p:cNvGrpSpPr/>
            <p:nvPr/>
          </p:nvGrpSpPr>
          <p:grpSpPr>
            <a:xfrm>
              <a:off x="1373004" y="2030944"/>
              <a:ext cx="578832" cy="439285"/>
              <a:chOff x="3913187" y="3389817"/>
              <a:chExt cx="578832" cy="439285"/>
            </a:xfrm>
          </p:grpSpPr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B01E697A-C2A7-4505-8CC6-221AC30EA2C9}"/>
                  </a:ext>
                </a:extLst>
              </p:cNvPr>
              <p:cNvSpPr/>
              <p:nvPr/>
            </p:nvSpPr>
            <p:spPr>
              <a:xfrm>
                <a:off x="3913187" y="3389817"/>
                <a:ext cx="578832" cy="436713"/>
              </a:xfrm>
              <a:prstGeom prst="rect">
                <a:avLst/>
              </a:prstGeom>
              <a:solidFill>
                <a:srgbClr val="7676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8000" tIns="48000" rIns="48000" bIns="4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9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</a:p>
              <a:p>
                <a:pPr algn="ctr"/>
                <a:endParaRPr lang="de-DE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3" name="Gerade Verbindung 26">
                <a:extLst>
                  <a:ext uri="{FF2B5EF4-FFF2-40B4-BE49-F238E27FC236}">
                    <a16:creationId xmlns:a16="http://schemas.microsoft.com/office/drawing/2014/main" id="{83F972EC-461D-4C43-A9B0-8C3AC05441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4725" y="3566731"/>
                <a:ext cx="95" cy="105979"/>
              </a:xfrm>
              <a:prstGeom prst="line">
                <a:avLst/>
              </a:prstGeom>
              <a:ln w="12700" cap="flat">
                <a:solidFill>
                  <a:schemeClr val="bg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2EF96476-0B48-4417-B292-1FE33952FB19}"/>
                  </a:ext>
                </a:extLst>
              </p:cNvPr>
              <p:cNvSpPr txBox="1"/>
              <p:nvPr/>
            </p:nvSpPr>
            <p:spPr>
              <a:xfrm>
                <a:off x="4346131" y="3662903"/>
                <a:ext cx="117187" cy="166199"/>
              </a:xfrm>
              <a:prstGeom prst="rect">
                <a:avLst/>
              </a:prstGeom>
              <a:noFill/>
            </p:spPr>
            <p:txBody>
              <a:bodyPr wrap="none" lIns="48000" rIns="48000" rtlCol="0">
                <a:spAutoFit/>
              </a:bodyPr>
              <a:lstStyle/>
              <a:p>
                <a:pPr algn="ctr"/>
                <a:r>
                  <a:rPr lang="de-DE" sz="84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</a:p>
            </p:txBody>
          </p:sp>
        </p:grp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B14814BF-4AF1-4596-8A83-FCD33A02EC1C}"/>
                </a:ext>
              </a:extLst>
            </p:cNvPr>
            <p:cNvSpPr/>
            <p:nvPr/>
          </p:nvSpPr>
          <p:spPr>
            <a:xfrm>
              <a:off x="1415642" y="2217103"/>
              <a:ext cx="246527" cy="2104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000" tIns="60960" rIns="48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33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de-DE" sz="1333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1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207B1-B2DE-4B92-A51E-68045D81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00" y="666000"/>
            <a:ext cx="10564800" cy="480196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3CC1DA-7038-4D1B-BD0F-C172F4DC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1B5-9FB6-4603-B601-B1BEA3FFBDAE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ACE382B-3AE7-46DC-9891-714EDF782B9D}"/>
              </a:ext>
            </a:extLst>
          </p:cNvPr>
          <p:cNvSpPr/>
          <p:nvPr/>
        </p:nvSpPr>
        <p:spPr>
          <a:xfrm>
            <a:off x="6331096" y="1592972"/>
            <a:ext cx="5027837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r>
              <a:rPr lang="de-DE" sz="933" dirty="0" err="1"/>
              <a:t>Überschußeinspeisung</a:t>
            </a:r>
            <a:r>
              <a:rPr lang="de-DE" sz="933" dirty="0"/>
              <a:t> mit Selbstverbrauch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C6D7DF-70F1-427E-BE34-D6B7AAF48095}"/>
              </a:ext>
            </a:extLst>
          </p:cNvPr>
          <p:cNvSpPr/>
          <p:nvPr/>
        </p:nvSpPr>
        <p:spPr>
          <a:xfrm>
            <a:off x="6331096" y="2884788"/>
            <a:ext cx="5027837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r>
              <a:rPr lang="de-DE" sz="933" dirty="0"/>
              <a:t>Netzknotensaldo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EC4991F-F3EE-423A-91E6-682B5E8FA805}"/>
              </a:ext>
            </a:extLst>
          </p:cNvPr>
          <p:cNvSpPr/>
          <p:nvPr/>
        </p:nvSpPr>
        <p:spPr>
          <a:xfrm>
            <a:off x="6331096" y="2560373"/>
            <a:ext cx="5027837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r>
              <a:rPr lang="de-DE" sz="933" dirty="0"/>
              <a:t>gewillkürte </a:t>
            </a:r>
            <a:r>
              <a:rPr lang="de-DE" sz="933" dirty="0" err="1"/>
              <a:t>Vorrangsregelung</a:t>
            </a:r>
            <a:r>
              <a:rPr lang="de-DE" sz="933" dirty="0"/>
              <a:t> (SV, KBW od. Kombi)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6EBEAE-7A12-46B5-95CB-7153AE1C8A7C}"/>
              </a:ext>
            </a:extLst>
          </p:cNvPr>
          <p:cNvSpPr/>
          <p:nvPr/>
        </p:nvSpPr>
        <p:spPr>
          <a:xfrm>
            <a:off x="6331096" y="1917387"/>
            <a:ext cx="5027837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r>
              <a:rPr lang="de-DE" sz="933" dirty="0" err="1"/>
              <a:t>Kaufmänisch</a:t>
            </a:r>
            <a:r>
              <a:rPr lang="de-DE" sz="933" dirty="0"/>
              <a:t> bilanzielle Weiterleitung (KBW)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8492675-D2A0-44D8-8F54-A22B538ED611}"/>
              </a:ext>
            </a:extLst>
          </p:cNvPr>
          <p:cNvSpPr/>
          <p:nvPr/>
        </p:nvSpPr>
        <p:spPr>
          <a:xfrm>
            <a:off x="6331096" y="2235959"/>
            <a:ext cx="5027837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r>
              <a:rPr lang="de-DE" sz="933" dirty="0"/>
              <a:t>Selbstverbrauch und KBW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AD9EEFA-82CC-404D-936E-A716E361C082}"/>
              </a:ext>
            </a:extLst>
          </p:cNvPr>
          <p:cNvSpPr/>
          <p:nvPr/>
        </p:nvSpPr>
        <p:spPr>
          <a:xfrm>
            <a:off x="6331096" y="1274400"/>
            <a:ext cx="5027837" cy="2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Alle mögliche Modelle zu einer Klasse (Bezug und Einspeisung)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EDE979D5-DA55-43E6-8AAF-2FAF4688AB7A}"/>
              </a:ext>
            </a:extLst>
          </p:cNvPr>
          <p:cNvSpPr txBox="1"/>
          <p:nvPr/>
        </p:nvSpPr>
        <p:spPr>
          <a:xfrm>
            <a:off x="746961" y="1274400"/>
            <a:ext cx="5319044" cy="173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Beschreibt die kaufmännische Behandlung (Bezug und Einspeisung)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Enthält die Berechnungsformel zur Mengenermittlung einer Lokationen (z.B. </a:t>
            </a:r>
            <a:r>
              <a:rPr lang="de-DE" sz="1333" dirty="0" err="1"/>
              <a:t>MaLo</a:t>
            </a:r>
            <a:r>
              <a:rPr lang="de-DE" sz="1333" dirty="0"/>
              <a:t>)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Enthält den Verwendungszweck einer ermittelten Menge (z.B. NN, Bilanzierung)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Enthält die Lokationsstruktur (Zuordnung der </a:t>
            </a:r>
            <a:r>
              <a:rPr lang="de-DE" sz="1333" dirty="0" err="1"/>
              <a:t>MeLo</a:t>
            </a:r>
            <a:r>
              <a:rPr lang="de-DE" sz="1333" dirty="0"/>
              <a:t> zu den </a:t>
            </a:r>
            <a:r>
              <a:rPr lang="de-DE" sz="1333" dirty="0" err="1"/>
              <a:t>MaLo</a:t>
            </a:r>
            <a:r>
              <a:rPr lang="de-DE" sz="1333" dirty="0"/>
              <a:t>)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Ein Modell ist immer einer Klasse zugeordnet (eine Klasse enthält 1 bis n Modelle)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EF61A8F-3443-4A15-8777-D219177B011F}"/>
              </a:ext>
            </a:extLst>
          </p:cNvPr>
          <p:cNvSpPr/>
          <p:nvPr/>
        </p:nvSpPr>
        <p:spPr>
          <a:xfrm>
            <a:off x="6331100" y="4381588"/>
            <a:ext cx="1014641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MaLo</a:t>
            </a:r>
            <a:r>
              <a:rPr lang="de-DE" sz="933" dirty="0"/>
              <a:t> Bezug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4409B14-F04E-4202-9B5D-6F721DCC16B2}"/>
              </a:ext>
            </a:extLst>
          </p:cNvPr>
          <p:cNvSpPr/>
          <p:nvPr/>
        </p:nvSpPr>
        <p:spPr>
          <a:xfrm>
            <a:off x="7994241" y="4381588"/>
            <a:ext cx="873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NN, </a:t>
            </a:r>
            <a:r>
              <a:rPr lang="de-DE" sz="933" dirty="0" err="1"/>
              <a:t>Bil</a:t>
            </a:r>
            <a:r>
              <a:rPr lang="de-DE" sz="933" dirty="0"/>
              <a:t>. 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FA7F47A9-D4A3-4AD9-9C04-E31C261B7F20}"/>
              </a:ext>
            </a:extLst>
          </p:cNvPr>
          <p:cNvSpPr/>
          <p:nvPr/>
        </p:nvSpPr>
        <p:spPr>
          <a:xfrm>
            <a:off x="7994241" y="4716687"/>
            <a:ext cx="873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Abr</a:t>
            </a:r>
            <a:r>
              <a:rPr lang="de-DE" sz="933" dirty="0"/>
              <a:t>.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9D16AE2-858A-45B0-807F-04C7F70C93D1}"/>
              </a:ext>
            </a:extLst>
          </p:cNvPr>
          <p:cNvSpPr/>
          <p:nvPr/>
        </p:nvSpPr>
        <p:spPr>
          <a:xfrm>
            <a:off x="6331100" y="4716687"/>
            <a:ext cx="1014641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MaLo</a:t>
            </a:r>
            <a:r>
              <a:rPr lang="de-DE" sz="933" dirty="0"/>
              <a:t> Eins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83153E8-7C99-4247-877A-9314637C3526}"/>
              </a:ext>
            </a:extLst>
          </p:cNvPr>
          <p:cNvSpPr/>
          <p:nvPr/>
        </p:nvSpPr>
        <p:spPr>
          <a:xfrm>
            <a:off x="6331100" y="4037144"/>
            <a:ext cx="1014641" cy="2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Lokation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4CA07E0-58D3-4EE1-AFED-CAD94F7818BF}"/>
              </a:ext>
            </a:extLst>
          </p:cNvPr>
          <p:cNvSpPr/>
          <p:nvPr/>
        </p:nvSpPr>
        <p:spPr>
          <a:xfrm>
            <a:off x="8907191" y="4037144"/>
            <a:ext cx="2451743" cy="2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Berechnungsformel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A069B868-3BF5-4ACD-85B6-842B79855504}"/>
              </a:ext>
            </a:extLst>
          </p:cNvPr>
          <p:cNvSpPr/>
          <p:nvPr/>
        </p:nvSpPr>
        <p:spPr>
          <a:xfrm>
            <a:off x="8907191" y="4381588"/>
            <a:ext cx="2451743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Z</a:t>
            </a:r>
            <a:r>
              <a:rPr lang="de-DE" sz="933" baseline="-25000" dirty="0"/>
              <a:t>1B</a:t>
            </a:r>
            <a:r>
              <a:rPr lang="de-DE" sz="933" dirty="0"/>
              <a:t>+[Z</a:t>
            </a:r>
            <a:r>
              <a:rPr lang="de-DE" sz="933" baseline="-25000" dirty="0"/>
              <a:t>2L</a:t>
            </a:r>
            <a:r>
              <a:rPr lang="de-DE" sz="933" dirty="0"/>
              <a:t>-Z</a:t>
            </a:r>
            <a:r>
              <a:rPr lang="de-DE" sz="933" baseline="-25000" dirty="0"/>
              <a:t>1L</a:t>
            </a:r>
            <a:r>
              <a:rPr lang="de-DE" sz="933" dirty="0"/>
              <a:t>]</a:t>
            </a:r>
            <a:r>
              <a:rPr lang="de-DE" sz="933" baseline="30000" dirty="0"/>
              <a:t>+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8F14FBB5-D4A7-4CA0-8007-CB8499EC86E5}"/>
              </a:ext>
            </a:extLst>
          </p:cNvPr>
          <p:cNvSpPr/>
          <p:nvPr/>
        </p:nvSpPr>
        <p:spPr>
          <a:xfrm>
            <a:off x="8907191" y="4716687"/>
            <a:ext cx="2451743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Z</a:t>
            </a:r>
            <a:r>
              <a:rPr lang="de-DE" sz="933" baseline="-25000" dirty="0"/>
              <a:t>2L</a:t>
            </a:r>
            <a:endParaRPr lang="de-DE" sz="933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494C77A-B276-491B-BD57-AF3F9CC15144}"/>
              </a:ext>
            </a:extLst>
          </p:cNvPr>
          <p:cNvSpPr/>
          <p:nvPr/>
        </p:nvSpPr>
        <p:spPr>
          <a:xfrm>
            <a:off x="7377327" y="4381588"/>
            <a:ext cx="585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RLM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4AB77B5-6A7C-4509-9111-CA886179E374}"/>
              </a:ext>
            </a:extLst>
          </p:cNvPr>
          <p:cNvSpPr/>
          <p:nvPr/>
        </p:nvSpPr>
        <p:spPr>
          <a:xfrm>
            <a:off x="7377327" y="4716687"/>
            <a:ext cx="585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RLM</a:t>
            </a:r>
          </a:p>
        </p:txBody>
      </p:sp>
      <p:sp>
        <p:nvSpPr>
          <p:cNvPr id="96" name="Pfeil: nach unten 95">
            <a:extLst>
              <a:ext uri="{FF2B5EF4-FFF2-40B4-BE49-F238E27FC236}">
                <a16:creationId xmlns:a16="http://schemas.microsoft.com/office/drawing/2014/main" id="{C9AA7EBC-76DA-43B5-87F6-FA35B033CD65}"/>
              </a:ext>
            </a:extLst>
          </p:cNvPr>
          <p:cNvSpPr/>
          <p:nvPr/>
        </p:nvSpPr>
        <p:spPr>
          <a:xfrm>
            <a:off x="8486683" y="3459451"/>
            <a:ext cx="716663" cy="27008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49B4ECE0-CB0E-4501-8641-D726412530E7}"/>
              </a:ext>
            </a:extLst>
          </p:cNvPr>
          <p:cNvSpPr/>
          <p:nvPr/>
        </p:nvSpPr>
        <p:spPr>
          <a:xfrm>
            <a:off x="6331100" y="5056216"/>
            <a:ext cx="1014641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MaLo</a:t>
            </a:r>
            <a:r>
              <a:rPr lang="de-DE" sz="933" dirty="0"/>
              <a:t> Bezug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2B257CF-A35D-4C37-81BE-48434582786C}"/>
              </a:ext>
            </a:extLst>
          </p:cNvPr>
          <p:cNvSpPr/>
          <p:nvPr/>
        </p:nvSpPr>
        <p:spPr>
          <a:xfrm>
            <a:off x="7994241" y="5056216"/>
            <a:ext cx="873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NN, </a:t>
            </a:r>
            <a:r>
              <a:rPr lang="de-DE" sz="933" dirty="0" err="1"/>
              <a:t>Bil</a:t>
            </a:r>
            <a:r>
              <a:rPr lang="de-DE" sz="933" dirty="0"/>
              <a:t>. 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3C96BBD-04DD-4E9A-8D65-ED81F180220D}"/>
              </a:ext>
            </a:extLst>
          </p:cNvPr>
          <p:cNvSpPr/>
          <p:nvPr/>
        </p:nvSpPr>
        <p:spPr>
          <a:xfrm>
            <a:off x="7994241" y="5391315"/>
            <a:ext cx="873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Abr</a:t>
            </a:r>
            <a:r>
              <a:rPr lang="de-DE" sz="933" dirty="0"/>
              <a:t>.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3C1B6B0-2269-48D7-8604-692771606195}"/>
              </a:ext>
            </a:extLst>
          </p:cNvPr>
          <p:cNvSpPr/>
          <p:nvPr/>
        </p:nvSpPr>
        <p:spPr>
          <a:xfrm>
            <a:off x="6331100" y="5391315"/>
            <a:ext cx="1014641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MaLo</a:t>
            </a:r>
            <a:r>
              <a:rPr lang="de-DE" sz="933" dirty="0"/>
              <a:t> Eins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6CDDF7AB-FDB6-449D-89A7-984FE4506931}"/>
              </a:ext>
            </a:extLst>
          </p:cNvPr>
          <p:cNvSpPr/>
          <p:nvPr/>
        </p:nvSpPr>
        <p:spPr>
          <a:xfrm>
            <a:off x="8907191" y="5056216"/>
            <a:ext cx="2451743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Z</a:t>
            </a:r>
            <a:r>
              <a:rPr lang="de-DE" sz="933" baseline="-25000" dirty="0"/>
              <a:t>1B</a:t>
            </a:r>
            <a:r>
              <a:rPr lang="de-DE" sz="933" dirty="0"/>
              <a:t>+Z</a:t>
            </a:r>
            <a:r>
              <a:rPr lang="de-DE" sz="933" baseline="-25000" dirty="0"/>
              <a:t>2L</a:t>
            </a:r>
            <a:r>
              <a:rPr lang="de-DE" sz="933" dirty="0"/>
              <a:t>-Z</a:t>
            </a:r>
            <a:r>
              <a:rPr lang="de-DE" sz="933" baseline="-25000" dirty="0"/>
              <a:t>1L</a:t>
            </a:r>
            <a:endParaRPr lang="de-DE" sz="933" dirty="0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5E7F0D79-F914-451A-AF71-09FA6D658B4E}"/>
              </a:ext>
            </a:extLst>
          </p:cNvPr>
          <p:cNvSpPr/>
          <p:nvPr/>
        </p:nvSpPr>
        <p:spPr>
          <a:xfrm>
            <a:off x="8907191" y="5391315"/>
            <a:ext cx="2451743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Z</a:t>
            </a:r>
            <a:r>
              <a:rPr lang="de-DE" sz="933" baseline="-25000" dirty="0"/>
              <a:t>2L</a:t>
            </a:r>
            <a:endParaRPr lang="de-DE" sz="933" dirty="0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EB44C5F-9F0D-450E-A105-5DD6E4877B22}"/>
              </a:ext>
            </a:extLst>
          </p:cNvPr>
          <p:cNvSpPr/>
          <p:nvPr/>
        </p:nvSpPr>
        <p:spPr>
          <a:xfrm>
            <a:off x="7377327" y="5056216"/>
            <a:ext cx="585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SLP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3088B5A6-E390-4D42-856D-6CAFAF114CC4}"/>
              </a:ext>
            </a:extLst>
          </p:cNvPr>
          <p:cNvSpPr/>
          <p:nvPr/>
        </p:nvSpPr>
        <p:spPr>
          <a:xfrm>
            <a:off x="7377327" y="5391315"/>
            <a:ext cx="585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SLP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006CE365-E51A-4F01-9C8C-5ABD8DD2E746}"/>
              </a:ext>
            </a:extLst>
          </p:cNvPr>
          <p:cNvSpPr/>
          <p:nvPr/>
        </p:nvSpPr>
        <p:spPr>
          <a:xfrm>
            <a:off x="7377327" y="4037144"/>
            <a:ext cx="585600" cy="2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Ver-fahren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939D96FA-AD47-49C6-858F-029D7F6AC7EB}"/>
              </a:ext>
            </a:extLst>
          </p:cNvPr>
          <p:cNvSpPr/>
          <p:nvPr/>
        </p:nvSpPr>
        <p:spPr>
          <a:xfrm>
            <a:off x="7994241" y="4037144"/>
            <a:ext cx="873600" cy="2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Verwendungs-zweck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EF45220-349B-4FD7-B276-39315108293B}"/>
              </a:ext>
            </a:extLst>
          </p:cNvPr>
          <p:cNvSpPr txBox="1"/>
          <p:nvPr/>
        </p:nvSpPr>
        <p:spPr>
          <a:xfrm>
            <a:off x="7603410" y="3471381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accent1"/>
                </a:solidFill>
              </a:rPr>
              <a:t>Beispiel KBW</a:t>
            </a:r>
          </a:p>
        </p:txBody>
      </p:sp>
    </p:spTree>
    <p:extLst>
      <p:ext uri="{BB962C8B-B14F-4D97-AF65-F5344CB8AC3E}">
        <p14:creationId xmlns:p14="http://schemas.microsoft.com/office/powerpoint/2010/main" val="170399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>
            <a:extLst>
              <a:ext uri="{FF2B5EF4-FFF2-40B4-BE49-F238E27FC236}">
                <a16:creationId xmlns:a16="http://schemas.microsoft.com/office/drawing/2014/main" id="{C32F8B5C-F907-4F7A-861A-E234B5CCA042}"/>
              </a:ext>
            </a:extLst>
          </p:cNvPr>
          <p:cNvSpPr/>
          <p:nvPr/>
        </p:nvSpPr>
        <p:spPr>
          <a:xfrm>
            <a:off x="833069" y="1274400"/>
            <a:ext cx="5262932" cy="520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B207B1-B2DE-4B92-A51E-68045D81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00" y="666000"/>
            <a:ext cx="10564800" cy="480196"/>
          </a:xfrm>
        </p:spPr>
        <p:txBody>
          <a:bodyPr/>
          <a:lstStyle/>
          <a:p>
            <a:r>
              <a:rPr lang="de-DE" dirty="0"/>
              <a:t>Auftragsdatenerfassung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3CC1DA-7038-4D1B-BD0F-C172F4DC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1B5-9FB6-4603-B601-B1BEA3FFBDAE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EB2893C-346A-4B42-8B47-7033FB2BE4FE}"/>
              </a:ext>
            </a:extLst>
          </p:cNvPr>
          <p:cNvSpPr txBox="1"/>
          <p:nvPr/>
        </p:nvSpPr>
        <p:spPr>
          <a:xfrm>
            <a:off x="955923" y="1329267"/>
            <a:ext cx="3772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169" indent="-239169" algn="just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Auftragsdatenerfassung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3669D8-6A52-436F-9B80-3D8B1C5239E3}"/>
              </a:ext>
            </a:extLst>
          </p:cNvPr>
          <p:cNvSpPr/>
          <p:nvPr/>
        </p:nvSpPr>
        <p:spPr>
          <a:xfrm>
            <a:off x="6350041" y="3928140"/>
            <a:ext cx="5027836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00" rIns="62400" rtlCol="0" anchor="ctr"/>
          <a:lstStyle/>
          <a:p>
            <a:r>
              <a:rPr lang="de-DE" sz="933" dirty="0"/>
              <a:t>Domain- und Prozessdaten sowie zusätzliche Prozessdaten </a:t>
            </a:r>
          </a:p>
        </p:txBody>
      </p:sp>
      <p:sp>
        <p:nvSpPr>
          <p:cNvPr id="69" name="Pfeil: nach unten 68">
            <a:extLst>
              <a:ext uri="{FF2B5EF4-FFF2-40B4-BE49-F238E27FC236}">
                <a16:creationId xmlns:a16="http://schemas.microsoft.com/office/drawing/2014/main" id="{A56D3A5A-B081-46BE-81B6-63B118E1422A}"/>
              </a:ext>
            </a:extLst>
          </p:cNvPr>
          <p:cNvSpPr/>
          <p:nvPr/>
        </p:nvSpPr>
        <p:spPr>
          <a:xfrm>
            <a:off x="8510229" y="3441050"/>
            <a:ext cx="716663" cy="27008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7C1F905-1B7F-4CF3-8DA8-C04F2E02A015}"/>
              </a:ext>
            </a:extLst>
          </p:cNvPr>
          <p:cNvSpPr/>
          <p:nvPr/>
        </p:nvSpPr>
        <p:spPr>
          <a:xfrm>
            <a:off x="6350045" y="1938436"/>
            <a:ext cx="1014641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MaLo</a:t>
            </a:r>
            <a:r>
              <a:rPr lang="de-DE" sz="933" dirty="0"/>
              <a:t> Bezug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B4EFBB5-CA85-4DF8-AB03-4DFA952686ED}"/>
              </a:ext>
            </a:extLst>
          </p:cNvPr>
          <p:cNvSpPr/>
          <p:nvPr/>
        </p:nvSpPr>
        <p:spPr>
          <a:xfrm>
            <a:off x="8013187" y="1938436"/>
            <a:ext cx="873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NN, </a:t>
            </a:r>
            <a:r>
              <a:rPr lang="de-DE" sz="933" dirty="0" err="1"/>
              <a:t>Bil</a:t>
            </a:r>
            <a:r>
              <a:rPr lang="de-DE" sz="933" dirty="0"/>
              <a:t>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C8EB5F1-8E3D-478D-BFA8-785D96CF3C04}"/>
              </a:ext>
            </a:extLst>
          </p:cNvPr>
          <p:cNvSpPr/>
          <p:nvPr/>
        </p:nvSpPr>
        <p:spPr>
          <a:xfrm>
            <a:off x="8013187" y="2273535"/>
            <a:ext cx="873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Bil</a:t>
            </a:r>
            <a:r>
              <a:rPr lang="de-DE" sz="933" dirty="0"/>
              <a:t>., </a:t>
            </a:r>
            <a:r>
              <a:rPr lang="de-DE" sz="933" dirty="0" err="1"/>
              <a:t>Abr</a:t>
            </a:r>
            <a:r>
              <a:rPr lang="de-DE" sz="933" dirty="0"/>
              <a:t>.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E1E5831-375F-43C6-99B1-BA18EA62AEC1}"/>
              </a:ext>
            </a:extLst>
          </p:cNvPr>
          <p:cNvSpPr/>
          <p:nvPr/>
        </p:nvSpPr>
        <p:spPr>
          <a:xfrm>
            <a:off x="6350045" y="2273535"/>
            <a:ext cx="1014641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MaLo</a:t>
            </a:r>
            <a:r>
              <a:rPr lang="de-DE" sz="933" dirty="0"/>
              <a:t> Eins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03E175-5AB8-4166-ADC6-7880CD9E6EF2}"/>
              </a:ext>
            </a:extLst>
          </p:cNvPr>
          <p:cNvSpPr/>
          <p:nvPr/>
        </p:nvSpPr>
        <p:spPr>
          <a:xfrm>
            <a:off x="6350044" y="1593992"/>
            <a:ext cx="1014641" cy="2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Lokation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3F482E8A-81F5-4059-B5D4-62BE6C3EED50}"/>
              </a:ext>
            </a:extLst>
          </p:cNvPr>
          <p:cNvSpPr/>
          <p:nvPr/>
        </p:nvSpPr>
        <p:spPr>
          <a:xfrm>
            <a:off x="8926137" y="1593992"/>
            <a:ext cx="2451743" cy="2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Berechnungsformel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D6B360D-3640-44FE-8317-BD4E145911F0}"/>
              </a:ext>
            </a:extLst>
          </p:cNvPr>
          <p:cNvSpPr/>
          <p:nvPr/>
        </p:nvSpPr>
        <p:spPr>
          <a:xfrm>
            <a:off x="8926137" y="1938436"/>
            <a:ext cx="2451743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Z</a:t>
            </a:r>
            <a:r>
              <a:rPr lang="de-DE" sz="933" baseline="-25000" dirty="0"/>
              <a:t>1B</a:t>
            </a:r>
            <a:r>
              <a:rPr lang="de-DE" sz="933" dirty="0"/>
              <a:t>+[Z</a:t>
            </a:r>
            <a:r>
              <a:rPr lang="de-DE" sz="933" baseline="-25000" dirty="0"/>
              <a:t>2L</a:t>
            </a:r>
            <a:r>
              <a:rPr lang="de-DE" sz="933" dirty="0"/>
              <a:t>-Z</a:t>
            </a:r>
            <a:r>
              <a:rPr lang="de-DE" sz="933" baseline="-25000" dirty="0"/>
              <a:t>1L</a:t>
            </a:r>
            <a:r>
              <a:rPr lang="de-DE" sz="933" dirty="0"/>
              <a:t>]</a:t>
            </a:r>
            <a:r>
              <a:rPr lang="de-DE" sz="933" baseline="30000" dirty="0"/>
              <a:t>+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399361DD-E774-438B-AF0B-A0C5EAEDBAED}"/>
              </a:ext>
            </a:extLst>
          </p:cNvPr>
          <p:cNvSpPr/>
          <p:nvPr/>
        </p:nvSpPr>
        <p:spPr>
          <a:xfrm>
            <a:off x="8926137" y="2273535"/>
            <a:ext cx="2451743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Z</a:t>
            </a:r>
            <a:r>
              <a:rPr lang="de-DE" sz="933" baseline="-25000" dirty="0"/>
              <a:t>2L</a:t>
            </a:r>
            <a:endParaRPr lang="de-DE" sz="933" dirty="0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6E9F8B6-CB99-46FF-B1B4-B7A9CE8AEE09}"/>
              </a:ext>
            </a:extLst>
          </p:cNvPr>
          <p:cNvSpPr/>
          <p:nvPr/>
        </p:nvSpPr>
        <p:spPr>
          <a:xfrm>
            <a:off x="7396272" y="1938436"/>
            <a:ext cx="585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RLM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86CFA1B-3052-4BB3-985C-7927DF5CCCA9}"/>
              </a:ext>
            </a:extLst>
          </p:cNvPr>
          <p:cNvSpPr/>
          <p:nvPr/>
        </p:nvSpPr>
        <p:spPr>
          <a:xfrm>
            <a:off x="7396272" y="2273535"/>
            <a:ext cx="585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RLM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05D9ABCF-2CF3-468D-93F3-2191FAA019E9}"/>
              </a:ext>
            </a:extLst>
          </p:cNvPr>
          <p:cNvSpPr/>
          <p:nvPr/>
        </p:nvSpPr>
        <p:spPr>
          <a:xfrm>
            <a:off x="6350045" y="2613956"/>
            <a:ext cx="1014641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MaLo</a:t>
            </a:r>
            <a:r>
              <a:rPr lang="de-DE" sz="933" dirty="0"/>
              <a:t> Bezug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1586D7A-752F-4A52-880D-823D2CE1B6A0}"/>
              </a:ext>
            </a:extLst>
          </p:cNvPr>
          <p:cNvSpPr/>
          <p:nvPr/>
        </p:nvSpPr>
        <p:spPr>
          <a:xfrm>
            <a:off x="8013187" y="2613956"/>
            <a:ext cx="873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NN, </a:t>
            </a:r>
            <a:r>
              <a:rPr lang="de-DE" sz="933" dirty="0" err="1"/>
              <a:t>Bil</a:t>
            </a:r>
            <a:r>
              <a:rPr lang="de-DE" sz="933" dirty="0"/>
              <a:t>. 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5293094-7031-4A35-8A35-BF47106F12AC}"/>
              </a:ext>
            </a:extLst>
          </p:cNvPr>
          <p:cNvSpPr/>
          <p:nvPr/>
        </p:nvSpPr>
        <p:spPr>
          <a:xfrm>
            <a:off x="8013187" y="2949055"/>
            <a:ext cx="873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Bil</a:t>
            </a:r>
            <a:r>
              <a:rPr lang="de-DE" sz="933" dirty="0"/>
              <a:t>., </a:t>
            </a:r>
            <a:r>
              <a:rPr lang="de-DE" sz="933" dirty="0" err="1"/>
              <a:t>Abr</a:t>
            </a:r>
            <a:endParaRPr lang="de-DE" sz="933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BA855D7-EF76-4E43-9DEF-87E28AAF74A7}"/>
              </a:ext>
            </a:extLst>
          </p:cNvPr>
          <p:cNvSpPr/>
          <p:nvPr/>
        </p:nvSpPr>
        <p:spPr>
          <a:xfrm>
            <a:off x="6350045" y="2949055"/>
            <a:ext cx="1014641" cy="2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 err="1"/>
              <a:t>MaLo</a:t>
            </a:r>
            <a:r>
              <a:rPr lang="de-DE" sz="933" dirty="0"/>
              <a:t> Eins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17E78F47-1D36-49B4-A0CB-E5AC1E063F94}"/>
              </a:ext>
            </a:extLst>
          </p:cNvPr>
          <p:cNvSpPr/>
          <p:nvPr/>
        </p:nvSpPr>
        <p:spPr>
          <a:xfrm>
            <a:off x="8926137" y="2613956"/>
            <a:ext cx="2451743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Z</a:t>
            </a:r>
            <a:r>
              <a:rPr lang="de-DE" sz="933" baseline="-25000" dirty="0"/>
              <a:t>1B</a:t>
            </a:r>
            <a:r>
              <a:rPr lang="de-DE" sz="933" dirty="0"/>
              <a:t>+Z</a:t>
            </a:r>
            <a:r>
              <a:rPr lang="de-DE" sz="933" baseline="-25000" dirty="0"/>
              <a:t>2L</a:t>
            </a:r>
            <a:r>
              <a:rPr lang="de-DE" sz="933" dirty="0"/>
              <a:t>-Z</a:t>
            </a:r>
            <a:r>
              <a:rPr lang="de-DE" sz="933" baseline="-25000" dirty="0"/>
              <a:t>1L</a:t>
            </a:r>
            <a:endParaRPr lang="de-DE" sz="933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0ABBE63F-0F98-48E4-9068-FA46BDCEF514}"/>
              </a:ext>
            </a:extLst>
          </p:cNvPr>
          <p:cNvSpPr/>
          <p:nvPr/>
        </p:nvSpPr>
        <p:spPr>
          <a:xfrm>
            <a:off x="8926137" y="2949055"/>
            <a:ext cx="2451743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Z</a:t>
            </a:r>
            <a:r>
              <a:rPr lang="de-DE" sz="933" baseline="-25000" dirty="0"/>
              <a:t>2L</a:t>
            </a:r>
            <a:endParaRPr lang="de-DE" sz="933" dirty="0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D2880CAD-AA6F-4423-9C13-19D598A72948}"/>
              </a:ext>
            </a:extLst>
          </p:cNvPr>
          <p:cNvSpPr/>
          <p:nvPr/>
        </p:nvSpPr>
        <p:spPr>
          <a:xfrm>
            <a:off x="7396272" y="2613956"/>
            <a:ext cx="585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SLP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2EE9785B-7516-4155-ABD9-E7ABE98E8180}"/>
              </a:ext>
            </a:extLst>
          </p:cNvPr>
          <p:cNvSpPr/>
          <p:nvPr/>
        </p:nvSpPr>
        <p:spPr>
          <a:xfrm>
            <a:off x="7396272" y="2949055"/>
            <a:ext cx="585600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SLP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74C2A2D-A86B-4E24-B19B-D0300E436847}"/>
              </a:ext>
            </a:extLst>
          </p:cNvPr>
          <p:cNvSpPr/>
          <p:nvPr/>
        </p:nvSpPr>
        <p:spPr>
          <a:xfrm>
            <a:off x="7396272" y="1593992"/>
            <a:ext cx="585600" cy="2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Ver-fahren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50A22E-85F5-4A5B-BE2C-46180614F564}"/>
              </a:ext>
            </a:extLst>
          </p:cNvPr>
          <p:cNvSpPr/>
          <p:nvPr/>
        </p:nvSpPr>
        <p:spPr>
          <a:xfrm>
            <a:off x="8013187" y="1593992"/>
            <a:ext cx="873600" cy="2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Verwendungs-zweck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0541BAD-E53A-4E69-A71B-DD66E033E406}"/>
              </a:ext>
            </a:extLst>
          </p:cNvPr>
          <p:cNvSpPr/>
          <p:nvPr/>
        </p:nvSpPr>
        <p:spPr>
          <a:xfrm>
            <a:off x="6350040" y="1266865"/>
            <a:ext cx="5027837" cy="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62400" rIns="48000" rtlCol="0" anchor="ctr"/>
          <a:lstStyle/>
          <a:p>
            <a:r>
              <a:rPr lang="de-DE" sz="933" dirty="0"/>
              <a:t>Beispiel Details KBW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4A45267B-A05C-4DC3-9BC5-92077720CA45}"/>
              </a:ext>
            </a:extLst>
          </p:cNvPr>
          <p:cNvSpPr txBox="1"/>
          <p:nvPr/>
        </p:nvSpPr>
        <p:spPr>
          <a:xfrm>
            <a:off x="6209037" y="4282081"/>
            <a:ext cx="5319044" cy="193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In der Auftragsdatenerfassung werden alle Daten, die zur Auftragsübermittlung relevant sind erfasst bzw. ausgewählt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Es wird konkret festgelegt welche Klasse und welches Modell für die konkrete Instanz zur Anwendung kommen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Die Anzahl der </a:t>
            </a:r>
            <a:r>
              <a:rPr lang="de-DE" sz="1333" dirty="0" err="1"/>
              <a:t>MeLo</a:t>
            </a:r>
            <a:r>
              <a:rPr lang="de-DE" sz="1333" dirty="0"/>
              <a:t> und Malo werden im Detail benannt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Zählverfahren werden festgelegt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Berechnungsmodelle werden ausgewählt</a:t>
            </a:r>
          </a:p>
          <a:p>
            <a:pPr marL="270927" indent="-270927">
              <a:buClr>
                <a:srgbClr val="31A93F"/>
              </a:buClr>
              <a:buSzPct val="100000"/>
              <a:buFont typeface="Wingdings" panose="05000000000000000000" pitchFamily="2" charset="2"/>
              <a:buChar char=""/>
            </a:pPr>
            <a:r>
              <a:rPr lang="de-DE" sz="1333" dirty="0"/>
              <a:t>Zusätzliche Prozessdaten, die zum späteren Stammdatenaufbau erforderlich sind, werden </a:t>
            </a:r>
            <a:r>
              <a:rPr lang="de-DE" sz="1333" dirty="0" err="1"/>
              <a:t>erfaßt</a:t>
            </a:r>
            <a:endParaRPr lang="de-DE" sz="1333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249B92-45B3-44E1-909F-C4B3CD8E36EA}"/>
              </a:ext>
            </a:extLst>
          </p:cNvPr>
          <p:cNvSpPr txBox="1"/>
          <p:nvPr/>
        </p:nvSpPr>
        <p:spPr>
          <a:xfrm>
            <a:off x="3277400" y="5059069"/>
            <a:ext cx="731290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73" dirty="0">
                <a:solidFill>
                  <a:schemeClr val="accent2">
                    <a:lumMod val="50000"/>
                  </a:schemeClr>
                </a:solidFill>
              </a:rPr>
              <a:t>PV &gt; 30kW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01D2B11-8F07-47A4-A2E6-376A5639B8CC}"/>
              </a:ext>
            </a:extLst>
          </p:cNvPr>
          <p:cNvSpPr txBox="1"/>
          <p:nvPr/>
        </p:nvSpPr>
        <p:spPr>
          <a:xfrm>
            <a:off x="848950" y="2942870"/>
            <a:ext cx="760144" cy="39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73" dirty="0" err="1">
                <a:solidFill>
                  <a:srgbClr val="767676"/>
                </a:solidFill>
              </a:rPr>
              <a:t>MeLo</a:t>
            </a:r>
            <a:r>
              <a:rPr lang="de-DE" sz="973" dirty="0">
                <a:solidFill>
                  <a:srgbClr val="767676"/>
                </a:solidFill>
              </a:rPr>
              <a:t>: DE…</a:t>
            </a:r>
          </a:p>
          <a:p>
            <a:r>
              <a:rPr lang="de-DE" sz="973" dirty="0">
                <a:solidFill>
                  <a:srgbClr val="767676"/>
                </a:solidFill>
              </a:rPr>
              <a:t>RLM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84BB12E-CE94-46CD-B044-EB530863FD0C}"/>
              </a:ext>
            </a:extLst>
          </p:cNvPr>
          <p:cNvSpPr txBox="1"/>
          <p:nvPr/>
        </p:nvSpPr>
        <p:spPr>
          <a:xfrm>
            <a:off x="1303434" y="4664960"/>
            <a:ext cx="681597" cy="39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73" dirty="0" err="1">
                <a:solidFill>
                  <a:srgbClr val="014F7D"/>
                </a:solidFill>
              </a:rPr>
              <a:t>MaLo</a:t>
            </a:r>
            <a:r>
              <a:rPr lang="de-DE" sz="973" dirty="0">
                <a:solidFill>
                  <a:srgbClr val="014F7D"/>
                </a:solidFill>
              </a:rPr>
              <a:t>: 5…</a:t>
            </a:r>
          </a:p>
          <a:p>
            <a:r>
              <a:rPr lang="de-DE" sz="973" dirty="0">
                <a:solidFill>
                  <a:srgbClr val="014F7D"/>
                </a:solidFill>
              </a:rPr>
              <a:t>RLM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A51F3DE-E9BC-461C-BBDE-13D2657C0550}"/>
              </a:ext>
            </a:extLst>
          </p:cNvPr>
          <p:cNvSpPr txBox="1"/>
          <p:nvPr/>
        </p:nvSpPr>
        <p:spPr>
          <a:xfrm>
            <a:off x="2790707" y="4676436"/>
            <a:ext cx="681597" cy="39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73" dirty="0" err="1">
                <a:solidFill>
                  <a:schemeClr val="accent2">
                    <a:lumMod val="50000"/>
                  </a:schemeClr>
                </a:solidFill>
              </a:rPr>
              <a:t>MaLo</a:t>
            </a:r>
            <a:r>
              <a:rPr lang="de-DE" sz="973" dirty="0">
                <a:solidFill>
                  <a:schemeClr val="accent2">
                    <a:lumMod val="50000"/>
                  </a:schemeClr>
                </a:solidFill>
              </a:rPr>
              <a:t>: 5…</a:t>
            </a:r>
          </a:p>
          <a:p>
            <a:r>
              <a:rPr lang="de-DE" sz="973" dirty="0">
                <a:solidFill>
                  <a:schemeClr val="accent2">
                    <a:lumMod val="50000"/>
                  </a:schemeClr>
                </a:solidFill>
              </a:rPr>
              <a:t>RLM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1D7EB97-18D7-4FBF-89C9-67D01EADFD04}"/>
              </a:ext>
            </a:extLst>
          </p:cNvPr>
          <p:cNvSpPr txBox="1"/>
          <p:nvPr/>
        </p:nvSpPr>
        <p:spPr>
          <a:xfrm rot="10800000" flipV="1">
            <a:off x="1364453" y="1727327"/>
            <a:ext cx="550991" cy="2646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120" dirty="0">
                <a:latin typeface="Arial" panose="020B0604020202020204" pitchFamily="34" charset="0"/>
                <a:cs typeface="Arial" panose="020B0604020202020204" pitchFamily="34" charset="0"/>
              </a:rPr>
              <a:t>Netz</a:t>
            </a:r>
          </a:p>
        </p:txBody>
      </p:sp>
      <p:cxnSp>
        <p:nvCxnSpPr>
          <p:cNvPr id="84" name="Gerade Verbindung 26">
            <a:extLst>
              <a:ext uri="{FF2B5EF4-FFF2-40B4-BE49-F238E27FC236}">
                <a16:creationId xmlns:a16="http://schemas.microsoft.com/office/drawing/2014/main" id="{0A91F616-84FD-4C5C-960F-361D051C2B7C}"/>
              </a:ext>
            </a:extLst>
          </p:cNvPr>
          <p:cNvCxnSpPr>
            <a:cxnSpLocks/>
          </p:cNvCxnSpPr>
          <p:nvPr/>
        </p:nvCxnSpPr>
        <p:spPr>
          <a:xfrm>
            <a:off x="1099046" y="1956595"/>
            <a:ext cx="22375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3D602B59-9F86-4C48-A34F-6AA8BEE092EE}"/>
              </a:ext>
            </a:extLst>
          </p:cNvPr>
          <p:cNvSpPr/>
          <p:nvPr/>
        </p:nvSpPr>
        <p:spPr>
          <a:xfrm>
            <a:off x="2200924" y="1934519"/>
            <a:ext cx="50403" cy="504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39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Gerade Verbindung 26">
            <a:extLst>
              <a:ext uri="{FF2B5EF4-FFF2-40B4-BE49-F238E27FC236}">
                <a16:creationId xmlns:a16="http://schemas.microsoft.com/office/drawing/2014/main" id="{D14FDF20-5952-4C52-B617-C9B07BB4D6A5}"/>
              </a:ext>
            </a:extLst>
          </p:cNvPr>
          <p:cNvCxnSpPr>
            <a:cxnSpLocks/>
          </p:cNvCxnSpPr>
          <p:nvPr/>
        </p:nvCxnSpPr>
        <p:spPr>
          <a:xfrm flipH="1">
            <a:off x="2253939" y="3635609"/>
            <a:ext cx="1471439" cy="0"/>
          </a:xfrm>
          <a:prstGeom prst="line">
            <a:avLst/>
          </a:prstGeom>
          <a:ln w="15875">
            <a:solidFill>
              <a:schemeClr val="tx1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53CB540C-3B2E-42F2-91CD-E881B925087D}"/>
              </a:ext>
            </a:extLst>
          </p:cNvPr>
          <p:cNvSpPr/>
          <p:nvPr/>
        </p:nvSpPr>
        <p:spPr>
          <a:xfrm>
            <a:off x="2208295" y="3610416"/>
            <a:ext cx="50403" cy="504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39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Gerade Verbindung 26">
            <a:extLst>
              <a:ext uri="{FF2B5EF4-FFF2-40B4-BE49-F238E27FC236}">
                <a16:creationId xmlns:a16="http://schemas.microsoft.com/office/drawing/2014/main" id="{63D5E2A3-FAF5-4CCF-B1AA-FCC0C3939DCB}"/>
              </a:ext>
            </a:extLst>
          </p:cNvPr>
          <p:cNvCxnSpPr>
            <a:cxnSpLocks/>
          </p:cNvCxnSpPr>
          <p:nvPr/>
        </p:nvCxnSpPr>
        <p:spPr>
          <a:xfrm flipV="1">
            <a:off x="3724992" y="3640045"/>
            <a:ext cx="0" cy="18421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26">
            <a:extLst>
              <a:ext uri="{FF2B5EF4-FFF2-40B4-BE49-F238E27FC236}">
                <a16:creationId xmlns:a16="http://schemas.microsoft.com/office/drawing/2014/main" id="{E4E05417-08C9-4CD2-9A63-FAA9F2BFC574}"/>
              </a:ext>
            </a:extLst>
          </p:cNvPr>
          <p:cNvCxnSpPr>
            <a:cxnSpLocks/>
          </p:cNvCxnSpPr>
          <p:nvPr/>
        </p:nvCxnSpPr>
        <p:spPr>
          <a:xfrm flipH="1" flipV="1">
            <a:off x="2226528" y="1960440"/>
            <a:ext cx="1" cy="85757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26">
            <a:extLst>
              <a:ext uri="{FF2B5EF4-FFF2-40B4-BE49-F238E27FC236}">
                <a16:creationId xmlns:a16="http://schemas.microsoft.com/office/drawing/2014/main" id="{6BF98456-9D5D-406B-8AE0-7A6359E4071F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3724992" y="4390479"/>
            <a:ext cx="0" cy="291635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26">
            <a:extLst>
              <a:ext uri="{FF2B5EF4-FFF2-40B4-BE49-F238E27FC236}">
                <a16:creationId xmlns:a16="http://schemas.microsoft.com/office/drawing/2014/main" id="{22BFA3FF-92FE-4DE0-93B6-2E073EFC37B0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2226527" y="3384234"/>
            <a:ext cx="3" cy="1293447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26">
            <a:extLst>
              <a:ext uri="{FF2B5EF4-FFF2-40B4-BE49-F238E27FC236}">
                <a16:creationId xmlns:a16="http://schemas.microsoft.com/office/drawing/2014/main" id="{54AF0E1A-E201-4842-BF47-3AA0959E21FB}"/>
              </a:ext>
            </a:extLst>
          </p:cNvPr>
          <p:cNvCxnSpPr>
            <a:cxnSpLocks/>
          </p:cNvCxnSpPr>
          <p:nvPr/>
        </p:nvCxnSpPr>
        <p:spPr>
          <a:xfrm flipH="1">
            <a:off x="1331855" y="2083421"/>
            <a:ext cx="1771932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0A4D326A-BF65-4E17-9FE1-FA50B41FD15E}"/>
              </a:ext>
            </a:extLst>
          </p:cNvPr>
          <p:cNvSpPr txBox="1"/>
          <p:nvPr/>
        </p:nvSpPr>
        <p:spPr>
          <a:xfrm>
            <a:off x="3186885" y="1973739"/>
            <a:ext cx="1051355" cy="220958"/>
          </a:xfrm>
          <a:prstGeom prst="rect">
            <a:avLst/>
          </a:prstGeom>
          <a:noFill/>
        </p:spPr>
        <p:txBody>
          <a:bodyPr wrap="square" lIns="50403" rIns="50403" rtlCol="0" anchor="ctr">
            <a:spAutoFit/>
          </a:bodyPr>
          <a:lstStyle/>
          <a:p>
            <a:r>
              <a:rPr lang="de-DE" sz="836" dirty="0"/>
              <a:t>Eigentumsgrenze</a:t>
            </a: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5E4A55D-6909-4893-9E41-556AE5BDC6D4}"/>
              </a:ext>
            </a:extLst>
          </p:cNvPr>
          <p:cNvGrpSpPr/>
          <p:nvPr/>
        </p:nvGrpSpPr>
        <p:grpSpPr>
          <a:xfrm>
            <a:off x="2036797" y="4677680"/>
            <a:ext cx="379459" cy="383096"/>
            <a:chOff x="1501121" y="3477144"/>
            <a:chExt cx="284594" cy="287322"/>
          </a:xfrm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DD759043-3397-4C8E-8FF7-333EAA1D34A0}"/>
                </a:ext>
              </a:extLst>
            </p:cNvPr>
            <p:cNvSpPr/>
            <p:nvPr/>
          </p:nvSpPr>
          <p:spPr>
            <a:xfrm>
              <a:off x="1501121" y="3477144"/>
              <a:ext cx="284594" cy="287322"/>
            </a:xfrm>
            <a:prstGeom prst="ellipse">
              <a:avLst/>
            </a:prstGeom>
            <a:solidFill>
              <a:srgbClr val="33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48000" rIns="48000" bIns="48000" rtlCol="0" anchor="ctr"/>
            <a:lstStyle/>
            <a:p>
              <a:pPr algn="ctr"/>
              <a:endParaRPr lang="de-DE" sz="112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482A6264-4AAC-4D5A-8C18-9B7D7D15C331}"/>
                </a:ext>
              </a:extLst>
            </p:cNvPr>
            <p:cNvGrpSpPr/>
            <p:nvPr/>
          </p:nvGrpSpPr>
          <p:grpSpPr>
            <a:xfrm>
              <a:off x="1533970" y="3515621"/>
              <a:ext cx="217354" cy="161014"/>
              <a:chOff x="1757357" y="4077031"/>
              <a:chExt cx="217354" cy="161014"/>
            </a:xfrm>
          </p:grpSpPr>
          <p:cxnSp>
            <p:nvCxnSpPr>
              <p:cNvPr id="124" name="Gerade Verbindung 26">
                <a:extLst>
                  <a:ext uri="{FF2B5EF4-FFF2-40B4-BE49-F238E27FC236}">
                    <a16:creationId xmlns:a16="http://schemas.microsoft.com/office/drawing/2014/main" id="{A8B16081-1569-4026-8619-13B44CC3D8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7357" y="4167651"/>
                <a:ext cx="217354" cy="0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Gerade Verbindung 26">
                <a:extLst>
                  <a:ext uri="{FF2B5EF4-FFF2-40B4-BE49-F238E27FC236}">
                    <a16:creationId xmlns:a16="http://schemas.microsoft.com/office/drawing/2014/main" id="{D7FD3657-E6A8-41F3-B1B1-4B2ADB585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0089" y="4163579"/>
                <a:ext cx="0" cy="74466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Gerade Verbindung 26">
                <a:extLst>
                  <a:ext uri="{FF2B5EF4-FFF2-40B4-BE49-F238E27FC236}">
                    <a16:creationId xmlns:a16="http://schemas.microsoft.com/office/drawing/2014/main" id="{05CE14E8-A7F3-46E8-8641-386C7A240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6034" y="4077031"/>
                <a:ext cx="0" cy="161014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Gerade Verbindung 26">
                <a:extLst>
                  <a:ext uri="{FF2B5EF4-FFF2-40B4-BE49-F238E27FC236}">
                    <a16:creationId xmlns:a16="http://schemas.microsoft.com/office/drawing/2014/main" id="{226667BD-D3BA-4942-AEF1-B8D4406A3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980" y="4163578"/>
                <a:ext cx="0" cy="74467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5" name="Gerade Verbindung 26">
                <a:extLst>
                  <a:ext uri="{FF2B5EF4-FFF2-40B4-BE49-F238E27FC236}">
                    <a16:creationId xmlns:a16="http://schemas.microsoft.com/office/drawing/2014/main" id="{9440EAFC-F19C-44AC-AA57-0A43F9E69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061" y="4163578"/>
                <a:ext cx="0" cy="74467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Gerade Verbindung 26">
                <a:extLst>
                  <a:ext uri="{FF2B5EF4-FFF2-40B4-BE49-F238E27FC236}">
                    <a16:creationId xmlns:a16="http://schemas.microsoft.com/office/drawing/2014/main" id="{A11A6698-1A21-4FC3-B1CB-98170EF6F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4007" y="4163923"/>
                <a:ext cx="0" cy="74122"/>
              </a:xfrm>
              <a:prstGeom prst="line">
                <a:avLst/>
              </a:prstGeom>
              <a:solidFill>
                <a:srgbClr val="336699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47" name="Ellipse 146">
            <a:extLst>
              <a:ext uri="{FF2B5EF4-FFF2-40B4-BE49-F238E27FC236}">
                <a16:creationId xmlns:a16="http://schemas.microsoft.com/office/drawing/2014/main" id="{FAB816B5-D59B-4BE0-B950-67028F6267EF}"/>
              </a:ext>
            </a:extLst>
          </p:cNvPr>
          <p:cNvSpPr/>
          <p:nvPr/>
        </p:nvSpPr>
        <p:spPr>
          <a:xfrm>
            <a:off x="3535263" y="4682113"/>
            <a:ext cx="379459" cy="383096"/>
          </a:xfrm>
          <a:prstGeom prst="ellipse">
            <a:avLst/>
          </a:prstGeom>
          <a:solidFill>
            <a:srgbClr val="009900"/>
          </a:solidFill>
          <a:ln w="158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08C19B2-F081-4830-AD9C-F6093CAD8BBF}"/>
              </a:ext>
            </a:extLst>
          </p:cNvPr>
          <p:cNvSpPr txBox="1"/>
          <p:nvPr/>
        </p:nvSpPr>
        <p:spPr>
          <a:xfrm>
            <a:off x="3040112" y="3250994"/>
            <a:ext cx="760144" cy="39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73" dirty="0" err="1">
                <a:solidFill>
                  <a:srgbClr val="767676"/>
                </a:solidFill>
              </a:rPr>
              <a:t>MeLo</a:t>
            </a:r>
            <a:r>
              <a:rPr lang="de-DE" sz="973" dirty="0">
                <a:solidFill>
                  <a:srgbClr val="767676"/>
                </a:solidFill>
              </a:rPr>
              <a:t>: DE…</a:t>
            </a:r>
          </a:p>
          <a:p>
            <a:r>
              <a:rPr lang="de-DE" sz="973" dirty="0">
                <a:solidFill>
                  <a:srgbClr val="767676"/>
                </a:solidFill>
              </a:rPr>
              <a:t>RLM</a:t>
            </a:r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59F26C3D-ACF7-4ED9-9078-D84C2F6530D5}"/>
              </a:ext>
            </a:extLst>
          </p:cNvPr>
          <p:cNvGrpSpPr/>
          <p:nvPr/>
        </p:nvGrpSpPr>
        <p:grpSpPr>
          <a:xfrm>
            <a:off x="1844839" y="2818015"/>
            <a:ext cx="771776" cy="585092"/>
            <a:chOff x="3904324" y="2236620"/>
            <a:chExt cx="578832" cy="441391"/>
          </a:xfrm>
        </p:grpSpPr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A6B88537-2828-49E2-A3BE-047A6B4A4509}"/>
                </a:ext>
              </a:extLst>
            </p:cNvPr>
            <p:cNvSpPr/>
            <p:nvPr/>
          </p:nvSpPr>
          <p:spPr>
            <a:xfrm>
              <a:off x="3904324" y="2236620"/>
              <a:ext cx="578832" cy="436713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000" tIns="48000" rIns="48000" bIns="4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33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Übergabe</a:t>
              </a:r>
            </a:p>
            <a:p>
              <a:pPr algn="ctr"/>
              <a:endParaRPr lang="de-DE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94A29246-AAB8-4707-A672-D9EF27EF43A0}"/>
                </a:ext>
              </a:extLst>
            </p:cNvPr>
            <p:cNvSpPr/>
            <p:nvPr/>
          </p:nvSpPr>
          <p:spPr>
            <a:xfrm>
              <a:off x="3946962" y="2422779"/>
              <a:ext cx="246527" cy="2104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000" tIns="60960" rIns="48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33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de-DE" sz="1333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52" name="Gerade Verbindung 26">
              <a:extLst>
                <a:ext uri="{FF2B5EF4-FFF2-40B4-BE49-F238E27FC236}">
                  <a16:creationId xmlns:a16="http://schemas.microsoft.com/office/drawing/2014/main" id="{0AA84B08-EBCB-4435-A95F-B5161174FD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9243" y="2413534"/>
              <a:ext cx="261" cy="113524"/>
            </a:xfrm>
            <a:prstGeom prst="line">
              <a:avLst/>
            </a:prstGeom>
            <a:ln w="12700" cap="flat">
              <a:solidFill>
                <a:schemeClr val="bg1"/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26">
              <a:extLst>
                <a:ext uri="{FF2B5EF4-FFF2-40B4-BE49-F238E27FC236}">
                  <a16:creationId xmlns:a16="http://schemas.microsoft.com/office/drawing/2014/main" id="{C0E41EA2-D594-4DC1-9969-85390FBCEF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862" y="2413534"/>
              <a:ext cx="95" cy="105979"/>
            </a:xfrm>
            <a:prstGeom prst="line">
              <a:avLst/>
            </a:prstGeom>
            <a:ln w="12700" cap="flat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28E56CED-D7AA-452B-807D-40F55B3FEE3A}"/>
                </a:ext>
              </a:extLst>
            </p:cNvPr>
            <p:cNvSpPr txBox="1"/>
            <p:nvPr/>
          </p:nvSpPr>
          <p:spPr>
            <a:xfrm>
              <a:off x="4337269" y="2509706"/>
              <a:ext cx="117187" cy="167173"/>
            </a:xfrm>
            <a:prstGeom prst="rect">
              <a:avLst/>
            </a:prstGeom>
            <a:noFill/>
          </p:spPr>
          <p:txBody>
            <a:bodyPr wrap="none" lIns="48000" rIns="48000" rtlCol="0">
              <a:spAutoFit/>
            </a:bodyPr>
            <a:lstStyle/>
            <a:p>
              <a:pPr algn="ctr"/>
              <a:r>
                <a:rPr lang="de-DE" sz="84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423A5CA9-025B-4E4F-9B73-7C1D74F6BEEE}"/>
                </a:ext>
              </a:extLst>
            </p:cNvPr>
            <p:cNvSpPr txBox="1"/>
            <p:nvPr/>
          </p:nvSpPr>
          <p:spPr>
            <a:xfrm>
              <a:off x="4215840" y="2510838"/>
              <a:ext cx="126805" cy="167173"/>
            </a:xfrm>
            <a:prstGeom prst="rect">
              <a:avLst/>
            </a:prstGeom>
            <a:noFill/>
          </p:spPr>
          <p:txBody>
            <a:bodyPr wrap="none" lIns="48000" rIns="48000" rtlCol="0">
              <a:spAutoFit/>
            </a:bodyPr>
            <a:lstStyle/>
            <a:p>
              <a:pPr algn="ctr"/>
              <a:r>
                <a:rPr lang="de-DE" sz="84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91A046F-C618-48AB-95BF-88BDB7F0C05E}"/>
              </a:ext>
            </a:extLst>
          </p:cNvPr>
          <p:cNvGrpSpPr/>
          <p:nvPr/>
        </p:nvGrpSpPr>
        <p:grpSpPr>
          <a:xfrm>
            <a:off x="3346132" y="3818209"/>
            <a:ext cx="771776" cy="585713"/>
            <a:chOff x="1373004" y="2030944"/>
            <a:chExt cx="578832" cy="439285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1FC9BDD5-6EF3-4D36-8C1A-95B7CF61AB65}"/>
                </a:ext>
              </a:extLst>
            </p:cNvPr>
            <p:cNvGrpSpPr/>
            <p:nvPr/>
          </p:nvGrpSpPr>
          <p:grpSpPr>
            <a:xfrm>
              <a:off x="1373004" y="2030944"/>
              <a:ext cx="578832" cy="439285"/>
              <a:chOff x="3913187" y="3389817"/>
              <a:chExt cx="578832" cy="439285"/>
            </a:xfrm>
          </p:grpSpPr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6B85983B-BC28-49E6-8B0D-D898997E1B46}"/>
                  </a:ext>
                </a:extLst>
              </p:cNvPr>
              <p:cNvSpPr/>
              <p:nvPr/>
            </p:nvSpPr>
            <p:spPr>
              <a:xfrm>
                <a:off x="3913187" y="3389817"/>
                <a:ext cx="578832" cy="436713"/>
              </a:xfrm>
              <a:prstGeom prst="rect">
                <a:avLst/>
              </a:prstGeom>
              <a:solidFill>
                <a:srgbClr val="7676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8000" tIns="48000" rIns="48000" bIns="4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933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</a:p>
              <a:p>
                <a:pPr algn="ctr"/>
                <a:endParaRPr lang="de-DE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0" name="Gerade Verbindung 26">
                <a:extLst>
                  <a:ext uri="{FF2B5EF4-FFF2-40B4-BE49-F238E27FC236}">
                    <a16:creationId xmlns:a16="http://schemas.microsoft.com/office/drawing/2014/main" id="{E52E61F6-18D5-4FB3-8643-92D93C8600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4725" y="3566731"/>
                <a:ext cx="95" cy="105979"/>
              </a:xfrm>
              <a:prstGeom prst="line">
                <a:avLst/>
              </a:prstGeom>
              <a:ln w="12700" cap="flat">
                <a:solidFill>
                  <a:schemeClr val="bg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E9737D3C-3763-44CA-80A9-A58DEE7AD6B0}"/>
                  </a:ext>
                </a:extLst>
              </p:cNvPr>
              <p:cNvSpPr txBox="1"/>
              <p:nvPr/>
            </p:nvSpPr>
            <p:spPr>
              <a:xfrm>
                <a:off x="4346131" y="3662903"/>
                <a:ext cx="117187" cy="166199"/>
              </a:xfrm>
              <a:prstGeom prst="rect">
                <a:avLst/>
              </a:prstGeom>
              <a:noFill/>
            </p:spPr>
            <p:txBody>
              <a:bodyPr wrap="none" lIns="48000" rIns="48000" rtlCol="0">
                <a:spAutoFit/>
              </a:bodyPr>
              <a:lstStyle/>
              <a:p>
                <a:pPr algn="ctr"/>
                <a:r>
                  <a:rPr lang="de-DE" sz="84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</a:p>
            </p:txBody>
          </p:sp>
        </p:grp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A9D086A0-D522-4D96-A811-2662650DF303}"/>
                </a:ext>
              </a:extLst>
            </p:cNvPr>
            <p:cNvSpPr/>
            <p:nvPr/>
          </p:nvSpPr>
          <p:spPr>
            <a:xfrm>
              <a:off x="1415642" y="2217103"/>
              <a:ext cx="246527" cy="2104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000" tIns="60960" rIns="48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33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de-DE" sz="1333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AEB4D39-FD55-42AD-A507-4A5FE2CB44FF}"/>
              </a:ext>
            </a:extLst>
          </p:cNvPr>
          <p:cNvSpPr txBox="1"/>
          <p:nvPr/>
        </p:nvSpPr>
        <p:spPr>
          <a:xfrm>
            <a:off x="3850408" y="4400495"/>
            <a:ext cx="264896" cy="123111"/>
          </a:xfrm>
          <a:prstGeom prst="rect">
            <a:avLst/>
          </a:prstGeom>
          <a:solidFill>
            <a:srgbClr val="0099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00" dirty="0">
                <a:solidFill>
                  <a:schemeClr val="bg1"/>
                </a:solidFill>
                <a:highlight>
                  <a:srgbClr val="0099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KBW</a:t>
            </a:r>
          </a:p>
        </p:txBody>
      </p:sp>
    </p:spTree>
    <p:extLst>
      <p:ext uri="{BB962C8B-B14F-4D97-AF65-F5344CB8AC3E}">
        <p14:creationId xmlns:p14="http://schemas.microsoft.com/office/powerpoint/2010/main" val="344425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A46C4-E5C1-42B5-8CC9-7AA72BC3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Prozess- und Domaindaten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B7163-F078-47F0-97D0-AEB35047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den Prozess- und Domaindaten ist beschrieben, welche Daten für den Aufbau einer Instanz zu einer Klasse/Modell benötigt werden und welche Daten im Laufe des Prozesses für die MCM relevant werden.</a:t>
            </a:r>
          </a:p>
          <a:p>
            <a:r>
              <a:rPr lang="de-DE" dirty="0"/>
              <a:t>Als zusätzliche Prozessdaten sind dort auch die Informationen aufgeführt, die nicht in MCM gespeichert werden, aber für den Prozess (z.B. für die Abrechnung des Konstrukts) zusätzlich benötigt werden.</a:t>
            </a:r>
          </a:p>
          <a:p>
            <a:endParaRPr lang="de-DE" dirty="0"/>
          </a:p>
          <a:p>
            <a:r>
              <a:rPr lang="de-DE" dirty="0"/>
              <a:t>Team: Space-Backoffice</a:t>
            </a:r>
          </a:p>
          <a:p>
            <a:pPr lvl="1"/>
            <a:r>
              <a:rPr lang="de-DE" dirty="0"/>
              <a:t>Kanal: Allgemein</a:t>
            </a:r>
          </a:p>
          <a:p>
            <a:pPr lvl="2"/>
            <a:r>
              <a:rPr lang="de-DE" dirty="0"/>
              <a:t>Dateien: 20_Chapters &gt; </a:t>
            </a:r>
            <a:r>
              <a:rPr lang="de-DE" dirty="0" err="1"/>
              <a:t>Chapter_STD</a:t>
            </a:r>
            <a:r>
              <a:rPr lang="de-DE" dirty="0"/>
              <a:t> (inkl. MKV) &gt; 01_Workshopunterlagen &gt; 03 </a:t>
            </a:r>
            <a:r>
              <a:rPr lang="de-DE" dirty="0" err="1"/>
              <a:t>Domain_Prozessdaten</a:t>
            </a:r>
            <a:endParaRPr lang="de-DE" dirty="0"/>
          </a:p>
          <a:p>
            <a:pPr lvl="3"/>
            <a:r>
              <a:rPr lang="de-DE" dirty="0"/>
              <a:t>	Datei: </a:t>
            </a:r>
            <a:r>
              <a:rPr lang="de-DE" dirty="0">
                <a:hlinkClick r:id="rId2"/>
              </a:rPr>
              <a:t>Domain-</a:t>
            </a:r>
            <a:r>
              <a:rPr lang="de-DE" dirty="0" err="1">
                <a:hlinkClick r:id="rId2"/>
              </a:rPr>
              <a:t>Prozessdaten_Master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72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0F632-574D-4309-B726-B4EB0D16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To-Do-Liste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3F106-D7A7-49E4-BDE4-8A46390A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Sammlung der verschiedenen Themen, die im Laufe der Arbeit aufkommen, wurde eine To-Do-Liste aufgesetzt, in der JEDER Punkte aufnehmen kann/darf/soll:</a:t>
            </a:r>
          </a:p>
          <a:p>
            <a:endParaRPr lang="de-DE" dirty="0"/>
          </a:p>
          <a:p>
            <a:r>
              <a:rPr lang="de-DE" dirty="0"/>
              <a:t>Team: DSO Datenplattform</a:t>
            </a:r>
          </a:p>
          <a:p>
            <a:pPr lvl="1"/>
            <a:r>
              <a:rPr lang="de-DE" dirty="0"/>
              <a:t>Kanal: Space-Anbindung</a:t>
            </a:r>
          </a:p>
          <a:p>
            <a:pPr lvl="2"/>
            <a:r>
              <a:rPr lang="de-DE" dirty="0"/>
              <a:t>Dateien</a:t>
            </a:r>
          </a:p>
          <a:p>
            <a:pPr lvl="3"/>
            <a:r>
              <a:rPr lang="de-DE" dirty="0"/>
              <a:t>	Datei: </a:t>
            </a:r>
            <a:r>
              <a:rPr lang="de-DE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SPACE-</a:t>
            </a:r>
            <a:r>
              <a:rPr lang="de-DE" dirty="0" err="1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todos</a:t>
            </a:r>
            <a:r>
              <a:rPr lang="de-DE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DSO-</a:t>
            </a:r>
            <a:r>
              <a:rPr lang="de-DE" dirty="0" err="1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DP_Netzvertrieb</a:t>
            </a:r>
            <a:endParaRPr lang="de-DE" dirty="0">
              <a:solidFill>
                <a:schemeClr val="accent4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39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40C4E-1220-4685-AC10-54C71A3E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STATUS DER GATES*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A30A4-544D-4DD2-A218-0682F33ADB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STATUS DER</a:t>
            </a:r>
            <a:r>
              <a:rPr lang="de-DE" b="1"/>
              <a:t> </a:t>
            </a:r>
            <a:r>
              <a:rPr lang="de-DE"/>
              <a:t>GATES | WESTNETZ LEGACY - SPACE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A31A23A-8494-4351-9247-36435C34C041}"/>
              </a:ext>
            </a:extLst>
          </p:cNvPr>
          <p:cNvCxnSpPr/>
          <p:nvPr/>
        </p:nvCxnSpPr>
        <p:spPr>
          <a:xfrm>
            <a:off x="239349" y="1911347"/>
            <a:ext cx="11521280" cy="0"/>
          </a:xfrm>
          <a:prstGeom prst="line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34C4A843-131D-4835-8232-53DD372D7C8A}"/>
              </a:ext>
            </a:extLst>
          </p:cNvPr>
          <p:cNvSpPr/>
          <p:nvPr/>
        </p:nvSpPr>
        <p:spPr bwMode="gray">
          <a:xfrm>
            <a:off x="431371" y="1508787"/>
            <a:ext cx="2016224" cy="80512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900">
                <a:solidFill>
                  <a:schemeClr val="bg1"/>
                </a:solidFill>
              </a:rPr>
              <a:t>SPACE </a:t>
            </a:r>
            <a:br>
              <a:rPr lang="de-DE" sz="2100">
                <a:solidFill>
                  <a:schemeClr val="bg1"/>
                </a:solidFill>
              </a:rPr>
            </a:br>
            <a:r>
              <a:rPr lang="de-DE" sz="1600" b="1">
                <a:solidFill>
                  <a:schemeClr val="bg1"/>
                </a:solidFill>
              </a:rPr>
              <a:t>VALUE STREAM</a:t>
            </a:r>
            <a:br>
              <a:rPr lang="de-DE" sz="1600" b="1">
                <a:solidFill>
                  <a:schemeClr val="bg1"/>
                </a:solidFill>
              </a:rPr>
            </a:br>
            <a:r>
              <a:rPr lang="de-DE" sz="1200">
                <a:solidFill>
                  <a:schemeClr val="bg1"/>
                </a:solidFill>
              </a:rPr>
              <a:t>NEUANLAGE</a:t>
            </a: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C50DB82-4688-4FF5-ADBD-2488C54A5E4F}"/>
              </a:ext>
            </a:extLst>
          </p:cNvPr>
          <p:cNvSpPr/>
          <p:nvPr/>
        </p:nvSpPr>
        <p:spPr bwMode="gray">
          <a:xfrm>
            <a:off x="2735627" y="1508787"/>
            <a:ext cx="805120" cy="805120"/>
          </a:xfrm>
          <a:prstGeom prst="roundRect">
            <a:avLst/>
          </a:prstGeom>
          <a:solidFill>
            <a:srgbClr val="F59B00"/>
          </a:solidFill>
          <a:ln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27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1A47A01-10CA-4A9D-8E3D-E4BEE2A1344E}"/>
              </a:ext>
            </a:extLst>
          </p:cNvPr>
          <p:cNvSpPr/>
          <p:nvPr/>
        </p:nvSpPr>
        <p:spPr bwMode="gray">
          <a:xfrm>
            <a:off x="3887755" y="1508787"/>
            <a:ext cx="805120" cy="805120"/>
          </a:xfrm>
          <a:prstGeom prst="roundRect">
            <a:avLst/>
          </a:prstGeom>
          <a:solidFill>
            <a:srgbClr val="F59B00"/>
          </a:solidFill>
          <a:ln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27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8489F3E-EEC7-4797-A346-EE8C16AFC1FB}"/>
              </a:ext>
            </a:extLst>
          </p:cNvPr>
          <p:cNvSpPr/>
          <p:nvPr/>
        </p:nvSpPr>
        <p:spPr bwMode="gray">
          <a:xfrm>
            <a:off x="5039883" y="1508787"/>
            <a:ext cx="805120" cy="805120"/>
          </a:xfrm>
          <a:prstGeom prst="roundRect">
            <a:avLst/>
          </a:prstGeom>
          <a:solidFill>
            <a:schemeClr val="accent1"/>
          </a:solidFill>
          <a:ln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27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E8C1489-E0B5-4448-BF25-318B2F42C78D}"/>
              </a:ext>
            </a:extLst>
          </p:cNvPr>
          <p:cNvSpPr/>
          <p:nvPr/>
        </p:nvSpPr>
        <p:spPr bwMode="gray">
          <a:xfrm>
            <a:off x="6192011" y="1508787"/>
            <a:ext cx="805120" cy="805120"/>
          </a:xfrm>
          <a:prstGeom prst="roundRect">
            <a:avLst/>
          </a:prstGeom>
          <a:solidFill>
            <a:schemeClr val="accent1"/>
          </a:solidFill>
          <a:ln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27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1D9D784-9BC8-4CCD-9049-6686AAA4BA16}"/>
              </a:ext>
            </a:extLst>
          </p:cNvPr>
          <p:cNvSpPr/>
          <p:nvPr/>
        </p:nvSpPr>
        <p:spPr bwMode="gray">
          <a:xfrm>
            <a:off x="7344139" y="1508787"/>
            <a:ext cx="805120" cy="805120"/>
          </a:xfrm>
          <a:prstGeom prst="roundRect">
            <a:avLst/>
          </a:prstGeom>
          <a:solidFill>
            <a:schemeClr val="accent1"/>
          </a:solidFill>
          <a:ln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27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F80AF16-C3A1-4A6E-A2CE-53F4D6598EB1}"/>
              </a:ext>
            </a:extLst>
          </p:cNvPr>
          <p:cNvSpPr/>
          <p:nvPr/>
        </p:nvSpPr>
        <p:spPr bwMode="gray">
          <a:xfrm>
            <a:off x="8496267" y="1508787"/>
            <a:ext cx="805120" cy="805120"/>
          </a:xfrm>
          <a:prstGeom prst="roundRect">
            <a:avLst/>
          </a:prstGeom>
          <a:solidFill>
            <a:schemeClr val="accent1"/>
          </a:solidFill>
          <a:ln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27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43E3C48-5013-424F-BECC-662FFFB72E95}"/>
              </a:ext>
            </a:extLst>
          </p:cNvPr>
          <p:cNvSpPr/>
          <p:nvPr/>
        </p:nvSpPr>
        <p:spPr bwMode="gray">
          <a:xfrm>
            <a:off x="9648395" y="1508787"/>
            <a:ext cx="805120" cy="805120"/>
          </a:xfrm>
          <a:prstGeom prst="roundRect">
            <a:avLst/>
          </a:prstGeom>
          <a:solidFill>
            <a:srgbClr val="F59B00"/>
          </a:solidFill>
          <a:ln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27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1FB2036-9226-4EE5-8436-DDD9A54497A5}"/>
              </a:ext>
            </a:extLst>
          </p:cNvPr>
          <p:cNvSpPr/>
          <p:nvPr/>
        </p:nvSpPr>
        <p:spPr bwMode="gray">
          <a:xfrm>
            <a:off x="10800523" y="1508787"/>
            <a:ext cx="805120" cy="805120"/>
          </a:xfrm>
          <a:prstGeom prst="roundRect">
            <a:avLst/>
          </a:prstGeom>
          <a:solidFill>
            <a:schemeClr val="accent1"/>
          </a:solidFill>
          <a:ln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27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8292300-5DEF-4D51-A594-F4269D3B3146}"/>
              </a:ext>
            </a:extLst>
          </p:cNvPr>
          <p:cNvSpPr/>
          <p:nvPr/>
        </p:nvSpPr>
        <p:spPr>
          <a:xfrm rot="16200000">
            <a:off x="5293330" y="757012"/>
            <a:ext cx="236852" cy="1058485"/>
          </a:xfrm>
          <a:prstGeom prst="rightBrace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ABBC54-FC37-4F83-9AFE-325DBF10749C}"/>
              </a:ext>
            </a:extLst>
          </p:cNvPr>
          <p:cNvSpPr txBox="1"/>
          <p:nvPr/>
        </p:nvSpPr>
        <p:spPr>
          <a:xfrm>
            <a:off x="4698143" y="630544"/>
            <a:ext cx="14272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de-DE" sz="1300">
                <a:solidFill>
                  <a:schemeClr val="accent1"/>
                </a:solidFill>
              </a:rPr>
              <a:t>Neu, Prüfung vor Auftragssendung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5D27ECE-B505-492C-950A-D3A787E91490}"/>
              </a:ext>
            </a:extLst>
          </p:cNvPr>
          <p:cNvSpPr/>
          <p:nvPr/>
        </p:nvSpPr>
        <p:spPr bwMode="gray">
          <a:xfrm>
            <a:off x="7615314" y="820194"/>
            <a:ext cx="1662471" cy="285759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BEISPIEL DATENBEDARFE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94E71832-F09A-42B7-8E33-ED12621CDCDF}"/>
              </a:ext>
            </a:extLst>
          </p:cNvPr>
          <p:cNvSpPr/>
          <p:nvPr/>
        </p:nvSpPr>
        <p:spPr bwMode="gray">
          <a:xfrm>
            <a:off x="7615314" y="491278"/>
            <a:ext cx="1662471" cy="285759"/>
          </a:xfrm>
          <a:prstGeom prst="rect">
            <a:avLst/>
          </a:prstGeom>
          <a:solidFill>
            <a:schemeClr val="bg2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300" b="1">
                <a:solidFill>
                  <a:schemeClr val="bg1"/>
                </a:solidFill>
              </a:rPr>
              <a:t>STATUS AUFGABE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DD5F13B-322D-4823-8F52-A5C525872CD0}"/>
              </a:ext>
            </a:extLst>
          </p:cNvPr>
          <p:cNvSpPr/>
          <p:nvPr/>
        </p:nvSpPr>
        <p:spPr bwMode="gray">
          <a:xfrm>
            <a:off x="9320399" y="489362"/>
            <a:ext cx="594000" cy="285759"/>
          </a:xfrm>
          <a:prstGeom prst="rect">
            <a:avLst/>
          </a:prstGeom>
          <a:solidFill>
            <a:schemeClr val="bg2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400" b="1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107D2BE-9C2A-44DE-80AF-ED3EFBD11B89}"/>
              </a:ext>
            </a:extLst>
          </p:cNvPr>
          <p:cNvSpPr/>
          <p:nvPr/>
        </p:nvSpPr>
        <p:spPr bwMode="gray">
          <a:xfrm>
            <a:off x="9967402" y="489362"/>
            <a:ext cx="594000" cy="288000"/>
          </a:xfrm>
          <a:prstGeom prst="rect">
            <a:avLst/>
          </a:prstGeom>
          <a:solidFill>
            <a:schemeClr val="bg2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400" b="1">
                <a:solidFill>
                  <a:schemeClr val="bg1"/>
                </a:solidFill>
              </a:rPr>
              <a:t>WN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A0F2F30-7302-4C45-9AB2-32ED0B2DB944}"/>
              </a:ext>
            </a:extLst>
          </p:cNvPr>
          <p:cNvSpPr/>
          <p:nvPr/>
        </p:nvSpPr>
        <p:spPr bwMode="gray">
          <a:xfrm>
            <a:off x="7615315" y="138325"/>
            <a:ext cx="2946087" cy="316627"/>
          </a:xfrm>
          <a:prstGeom prst="rect">
            <a:avLst/>
          </a:prstGeom>
          <a:solidFill>
            <a:schemeClr val="bg2">
              <a:lumMod val="50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400" b="1">
                <a:solidFill>
                  <a:schemeClr val="bg1"/>
                </a:solidFill>
              </a:rPr>
              <a:t>STAND: 16.03.22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D029D53-B07B-4FD7-BC3B-5E9889B57A86}"/>
              </a:ext>
            </a:extLst>
          </p:cNvPr>
          <p:cNvSpPr/>
          <p:nvPr/>
        </p:nvSpPr>
        <p:spPr bwMode="gray">
          <a:xfrm>
            <a:off x="653019" y="2651748"/>
            <a:ext cx="2303280" cy="729461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 b="1">
                <a:solidFill>
                  <a:schemeClr val="bg1"/>
                </a:solidFill>
              </a:rPr>
              <a:t>GATE 0</a:t>
            </a:r>
            <a:br>
              <a:rPr lang="de-DE" sz="15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Vorprüfung Messaufgabe</a:t>
            </a: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04B198EE-BCBE-4EB7-AA37-6E6970A22364}"/>
              </a:ext>
            </a:extLst>
          </p:cNvPr>
          <p:cNvSpPr/>
          <p:nvPr/>
        </p:nvSpPr>
        <p:spPr bwMode="gray">
          <a:xfrm>
            <a:off x="2688278" y="2562974"/>
            <a:ext cx="450927" cy="450927"/>
          </a:xfrm>
          <a:prstGeom prst="ellipse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 err="1">
              <a:solidFill>
                <a:schemeClr val="bg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A7C79FCA-C23C-453C-AFBE-0F77B00E809D}"/>
              </a:ext>
            </a:extLst>
          </p:cNvPr>
          <p:cNvSpPr/>
          <p:nvPr/>
        </p:nvSpPr>
        <p:spPr bwMode="gray">
          <a:xfrm>
            <a:off x="653020" y="3422255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DATENBEDARFE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D7A765D-986A-450C-A261-0082C5E6733F}"/>
              </a:ext>
            </a:extLst>
          </p:cNvPr>
          <p:cNvSpPr/>
          <p:nvPr/>
        </p:nvSpPr>
        <p:spPr bwMode="gray">
          <a:xfrm>
            <a:off x="653020" y="3719192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IST &amp; SOLL PROZESSE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E9C1B9F7-2F64-4CD2-BA3F-F5E830027EF6}"/>
              </a:ext>
            </a:extLst>
          </p:cNvPr>
          <p:cNvSpPr/>
          <p:nvPr/>
        </p:nvSpPr>
        <p:spPr bwMode="gray">
          <a:xfrm>
            <a:off x="653020" y="4011863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IT-ANPASSUNGEN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31A7DA27-C4C9-40A5-9C4A-91469154ED83}"/>
              </a:ext>
            </a:extLst>
          </p:cNvPr>
          <p:cNvSpPr/>
          <p:nvPr/>
        </p:nvSpPr>
        <p:spPr bwMode="gray">
          <a:xfrm>
            <a:off x="6256881" y="2651748"/>
            <a:ext cx="2303280" cy="729461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 b="1">
                <a:solidFill>
                  <a:schemeClr val="bg1"/>
                </a:solidFill>
              </a:rPr>
              <a:t>GATE 3</a:t>
            </a:r>
            <a:br>
              <a:rPr lang="de-DE" sz="15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IST-Abfrage </a:t>
            </a:r>
            <a:br>
              <a:rPr lang="de-DE" sz="13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Bestandskonzepte</a:t>
            </a: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6CF09A48-C04C-4847-8813-3D5818E54815}"/>
              </a:ext>
            </a:extLst>
          </p:cNvPr>
          <p:cNvSpPr/>
          <p:nvPr/>
        </p:nvSpPr>
        <p:spPr bwMode="gray">
          <a:xfrm>
            <a:off x="8292141" y="2562974"/>
            <a:ext cx="450927" cy="450927"/>
          </a:xfrm>
          <a:prstGeom prst="ellipse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 err="1">
              <a:solidFill>
                <a:schemeClr val="bg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1ADCB6BD-50AC-4459-AF90-57A0B1D98788}"/>
              </a:ext>
            </a:extLst>
          </p:cNvPr>
          <p:cNvSpPr/>
          <p:nvPr/>
        </p:nvSpPr>
        <p:spPr bwMode="gray">
          <a:xfrm>
            <a:off x="9052799" y="2651748"/>
            <a:ext cx="2303280" cy="729461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 b="1">
                <a:solidFill>
                  <a:schemeClr val="bg1"/>
                </a:solidFill>
              </a:rPr>
              <a:t>GATE 4</a:t>
            </a:r>
            <a:br>
              <a:rPr lang="de-DE" sz="15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Abfrage der</a:t>
            </a:r>
            <a:br>
              <a:rPr lang="de-DE" sz="13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Messkonzepte incl. Mussfelder </a:t>
            </a: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7773AFCC-0A69-43CA-BA2B-69FAB32DCB4D}"/>
              </a:ext>
            </a:extLst>
          </p:cNvPr>
          <p:cNvSpPr/>
          <p:nvPr/>
        </p:nvSpPr>
        <p:spPr bwMode="gray">
          <a:xfrm>
            <a:off x="11088058" y="2562974"/>
            <a:ext cx="450927" cy="450927"/>
          </a:xfrm>
          <a:prstGeom prst="ellipse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 err="1">
              <a:solidFill>
                <a:schemeClr val="bg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0EBB1F47-6DD1-40CF-AC63-D5FC338A85FA}"/>
              </a:ext>
            </a:extLst>
          </p:cNvPr>
          <p:cNvSpPr/>
          <p:nvPr/>
        </p:nvSpPr>
        <p:spPr bwMode="gray">
          <a:xfrm>
            <a:off x="653019" y="4498931"/>
            <a:ext cx="2303280" cy="729461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 b="1">
                <a:solidFill>
                  <a:schemeClr val="bg1"/>
                </a:solidFill>
              </a:rPr>
              <a:t>GATE 5</a:t>
            </a:r>
            <a:br>
              <a:rPr lang="de-DE" sz="15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Auftragsschnittstelle / </a:t>
            </a:r>
            <a:r>
              <a:rPr lang="de-DE" sz="1300" err="1">
                <a:solidFill>
                  <a:schemeClr val="bg1"/>
                </a:solidFill>
              </a:rPr>
              <a:t>Plausi</a:t>
            </a:r>
            <a:r>
              <a:rPr lang="de-DE" sz="1300">
                <a:solidFill>
                  <a:schemeClr val="bg1"/>
                </a:solidFill>
              </a:rPr>
              <a:t> Prüfung (verbindlich buchen)</a:t>
            </a: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10C7E39-81ED-42A1-B9FB-3E9B955CCAB3}"/>
              </a:ext>
            </a:extLst>
          </p:cNvPr>
          <p:cNvSpPr/>
          <p:nvPr/>
        </p:nvSpPr>
        <p:spPr bwMode="gray">
          <a:xfrm>
            <a:off x="2688278" y="4410157"/>
            <a:ext cx="450927" cy="450927"/>
          </a:xfrm>
          <a:prstGeom prst="ellipse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 err="1">
              <a:solidFill>
                <a:schemeClr val="bg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90CAA549-2F0F-4D96-AE96-13AF6F04EE5B}"/>
              </a:ext>
            </a:extLst>
          </p:cNvPr>
          <p:cNvSpPr/>
          <p:nvPr/>
        </p:nvSpPr>
        <p:spPr bwMode="gray">
          <a:xfrm>
            <a:off x="3448936" y="4498931"/>
            <a:ext cx="2303280" cy="729461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 b="1">
                <a:solidFill>
                  <a:schemeClr val="bg1"/>
                </a:solidFill>
              </a:rPr>
              <a:t>GATE 6</a:t>
            </a:r>
            <a:br>
              <a:rPr lang="de-DE" sz="15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Rückmeldung der Instanz-Daten (u.a. Melo/Malo) </a:t>
            </a: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6C4DA961-8AEF-45BB-A6DF-BA9A255178DD}"/>
              </a:ext>
            </a:extLst>
          </p:cNvPr>
          <p:cNvSpPr/>
          <p:nvPr/>
        </p:nvSpPr>
        <p:spPr bwMode="gray">
          <a:xfrm>
            <a:off x="5484195" y="4410157"/>
            <a:ext cx="450927" cy="450927"/>
          </a:xfrm>
          <a:prstGeom prst="ellipse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 err="1">
              <a:solidFill>
                <a:schemeClr val="bg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E623B654-5FD0-4EB0-BA3C-1A95A25F5852}"/>
              </a:ext>
            </a:extLst>
          </p:cNvPr>
          <p:cNvSpPr/>
          <p:nvPr/>
        </p:nvSpPr>
        <p:spPr bwMode="gray">
          <a:xfrm>
            <a:off x="6256881" y="4498931"/>
            <a:ext cx="2303280" cy="729461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 b="1">
                <a:solidFill>
                  <a:schemeClr val="bg1"/>
                </a:solidFill>
              </a:rPr>
              <a:t>GATE 7</a:t>
            </a:r>
            <a:br>
              <a:rPr lang="de-DE" sz="15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Inbetriebnahme- &amp;  montagespezifische Daten</a:t>
            </a: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231" name="Ellipse 230">
            <a:extLst>
              <a:ext uri="{FF2B5EF4-FFF2-40B4-BE49-F238E27FC236}">
                <a16:creationId xmlns:a16="http://schemas.microsoft.com/office/drawing/2014/main" id="{4482A70A-B8DA-4D81-826E-C4982FEDC90A}"/>
              </a:ext>
            </a:extLst>
          </p:cNvPr>
          <p:cNvSpPr/>
          <p:nvPr/>
        </p:nvSpPr>
        <p:spPr bwMode="gray">
          <a:xfrm>
            <a:off x="8292141" y="4410157"/>
            <a:ext cx="450927" cy="450927"/>
          </a:xfrm>
          <a:prstGeom prst="ellipse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 err="1">
              <a:solidFill>
                <a:schemeClr val="bg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57930C5B-CE91-43D4-982A-2E632893A742}"/>
              </a:ext>
            </a:extLst>
          </p:cNvPr>
          <p:cNvSpPr/>
          <p:nvPr/>
        </p:nvSpPr>
        <p:spPr bwMode="gray">
          <a:xfrm>
            <a:off x="9052799" y="4498931"/>
            <a:ext cx="2303280" cy="729461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 b="1">
                <a:solidFill>
                  <a:schemeClr val="bg1"/>
                </a:solidFill>
              </a:rPr>
              <a:t>GATE 8</a:t>
            </a:r>
            <a:br>
              <a:rPr lang="de-DE" sz="15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Bilanzierungsauftrag &amp; Abrechnungsauftrag </a:t>
            </a: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C618B687-9EDC-4FAD-8B6C-6CF582186D0D}"/>
              </a:ext>
            </a:extLst>
          </p:cNvPr>
          <p:cNvSpPr/>
          <p:nvPr/>
        </p:nvSpPr>
        <p:spPr bwMode="gray">
          <a:xfrm>
            <a:off x="11088058" y="4410157"/>
            <a:ext cx="450927" cy="450927"/>
          </a:xfrm>
          <a:prstGeom prst="ellipse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 err="1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6D5DDA9-6D36-49C3-BF58-9B7DA0DC8C17}"/>
              </a:ext>
            </a:extLst>
          </p:cNvPr>
          <p:cNvSpPr/>
          <p:nvPr/>
        </p:nvSpPr>
        <p:spPr bwMode="gray">
          <a:xfrm>
            <a:off x="6223685" y="138325"/>
            <a:ext cx="1325632" cy="301683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268800" rIns="96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ABGESTIMMT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038B0644-BE91-47A5-B7A8-3BD92866E48D}"/>
              </a:ext>
            </a:extLst>
          </p:cNvPr>
          <p:cNvSpPr/>
          <p:nvPr/>
        </p:nvSpPr>
        <p:spPr bwMode="gray">
          <a:xfrm>
            <a:off x="6223685" y="481399"/>
            <a:ext cx="1325632" cy="301683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268800" rIns="96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IN ABSTIMMUNG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0B0109EB-859C-4563-BFB2-D1FC974F265A}"/>
              </a:ext>
            </a:extLst>
          </p:cNvPr>
          <p:cNvSpPr/>
          <p:nvPr/>
        </p:nvSpPr>
        <p:spPr bwMode="gray">
          <a:xfrm>
            <a:off x="6224999" y="810871"/>
            <a:ext cx="1325632" cy="301683"/>
          </a:xfrm>
          <a:prstGeom prst="rect">
            <a:avLst/>
          </a:prstGeom>
          <a:solidFill>
            <a:schemeClr val="accent5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268800" rIns="96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NICHT ABGESTIMMT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9CFA28F-B67B-44A0-BCD1-71F07F3DFAB6}"/>
              </a:ext>
            </a:extLst>
          </p:cNvPr>
          <p:cNvSpPr txBox="1"/>
          <p:nvPr/>
        </p:nvSpPr>
        <p:spPr>
          <a:xfrm>
            <a:off x="653019" y="6111235"/>
            <a:ext cx="10051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de-DE" sz="1200"/>
              <a:t>*Gate 2 ist wegen fehlender Relevanz aus der Betrachtung rausgenommen worden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E90E34B-C223-4D11-935D-A2DEE43F7D64}"/>
              </a:ext>
            </a:extLst>
          </p:cNvPr>
          <p:cNvSpPr/>
          <p:nvPr/>
        </p:nvSpPr>
        <p:spPr bwMode="gray">
          <a:xfrm>
            <a:off x="2126235" y="3424286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D3990E-6254-4D71-A0A9-9EEA9BC9B7F0}"/>
              </a:ext>
            </a:extLst>
          </p:cNvPr>
          <p:cNvSpPr/>
          <p:nvPr/>
        </p:nvSpPr>
        <p:spPr bwMode="gray">
          <a:xfrm>
            <a:off x="2553987" y="3423411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851E9550-3DDC-4E03-888C-C495EB5D4701}"/>
              </a:ext>
            </a:extLst>
          </p:cNvPr>
          <p:cNvSpPr/>
          <p:nvPr/>
        </p:nvSpPr>
        <p:spPr bwMode="gray">
          <a:xfrm>
            <a:off x="3472457" y="2649170"/>
            <a:ext cx="2303280" cy="729461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 b="1">
                <a:solidFill>
                  <a:schemeClr val="bg1"/>
                </a:solidFill>
              </a:rPr>
              <a:t>GATE 1</a:t>
            </a:r>
            <a:br>
              <a:rPr lang="de-DE" sz="15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Anlage </a:t>
            </a:r>
            <a:br>
              <a:rPr lang="de-DE" sz="1300">
                <a:solidFill>
                  <a:schemeClr val="bg1"/>
                </a:solidFill>
              </a:rPr>
            </a:br>
            <a:r>
              <a:rPr lang="de-DE" sz="1300">
                <a:solidFill>
                  <a:schemeClr val="bg1"/>
                </a:solidFill>
              </a:rPr>
              <a:t>Geschäftspartnerdaten</a:t>
            </a: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397F7A40-7F4B-438B-9422-FFF4FE7DC9F2}"/>
              </a:ext>
            </a:extLst>
          </p:cNvPr>
          <p:cNvSpPr/>
          <p:nvPr/>
        </p:nvSpPr>
        <p:spPr bwMode="gray">
          <a:xfrm>
            <a:off x="5509780" y="2591474"/>
            <a:ext cx="450927" cy="450927"/>
          </a:xfrm>
          <a:prstGeom prst="ellipse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 err="1">
              <a:solidFill>
                <a:schemeClr val="bg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4E26FB45-4283-4E5E-82A7-BE434A58191E}"/>
              </a:ext>
            </a:extLst>
          </p:cNvPr>
          <p:cNvSpPr/>
          <p:nvPr/>
        </p:nvSpPr>
        <p:spPr bwMode="gray">
          <a:xfrm>
            <a:off x="2126235" y="3721223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BCC86C3F-6B6C-495E-BE17-6504E2B4085A}"/>
              </a:ext>
            </a:extLst>
          </p:cNvPr>
          <p:cNvSpPr/>
          <p:nvPr/>
        </p:nvSpPr>
        <p:spPr bwMode="gray">
          <a:xfrm>
            <a:off x="2553987" y="3720348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72B1BDDA-7F66-4CCB-99CA-D9C7DB3D0024}"/>
              </a:ext>
            </a:extLst>
          </p:cNvPr>
          <p:cNvSpPr/>
          <p:nvPr/>
        </p:nvSpPr>
        <p:spPr bwMode="gray">
          <a:xfrm>
            <a:off x="2126235" y="4013894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3703C40-C731-492C-B2C2-4AAA9AAF54F6}"/>
              </a:ext>
            </a:extLst>
          </p:cNvPr>
          <p:cNvSpPr/>
          <p:nvPr/>
        </p:nvSpPr>
        <p:spPr bwMode="gray">
          <a:xfrm>
            <a:off x="2553987" y="4013019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B2A5877-CA69-4A60-BD33-05352168E899}"/>
              </a:ext>
            </a:extLst>
          </p:cNvPr>
          <p:cNvSpPr/>
          <p:nvPr/>
        </p:nvSpPr>
        <p:spPr bwMode="gray">
          <a:xfrm>
            <a:off x="3478770" y="3428605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DATENBEDARFE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79CC29C3-7219-4E24-A265-7A56714DABB5}"/>
              </a:ext>
            </a:extLst>
          </p:cNvPr>
          <p:cNvSpPr/>
          <p:nvPr/>
        </p:nvSpPr>
        <p:spPr bwMode="gray">
          <a:xfrm>
            <a:off x="3478770" y="3725542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IST &amp; SOLL PROZESSE</a:t>
            </a: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F217FC0D-C00F-4798-8DD2-332DC977A149}"/>
              </a:ext>
            </a:extLst>
          </p:cNvPr>
          <p:cNvSpPr/>
          <p:nvPr/>
        </p:nvSpPr>
        <p:spPr bwMode="gray">
          <a:xfrm>
            <a:off x="3478770" y="4018213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IT-ANPASSUNGEN</a:t>
            </a: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DC796CDB-D523-4DEF-8AA1-F8B8A44C8098}"/>
              </a:ext>
            </a:extLst>
          </p:cNvPr>
          <p:cNvSpPr/>
          <p:nvPr/>
        </p:nvSpPr>
        <p:spPr bwMode="gray">
          <a:xfrm>
            <a:off x="4951985" y="3430636"/>
            <a:ext cx="396000" cy="254175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45040658-1823-4013-A06A-8DBB529A4FB6}"/>
              </a:ext>
            </a:extLst>
          </p:cNvPr>
          <p:cNvSpPr/>
          <p:nvPr/>
        </p:nvSpPr>
        <p:spPr bwMode="gray">
          <a:xfrm>
            <a:off x="5379737" y="3429761"/>
            <a:ext cx="396000" cy="255924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8E4B17C5-6CB2-4B45-BBF3-2D7B387E92B7}"/>
              </a:ext>
            </a:extLst>
          </p:cNvPr>
          <p:cNvSpPr/>
          <p:nvPr/>
        </p:nvSpPr>
        <p:spPr bwMode="gray">
          <a:xfrm>
            <a:off x="4951985" y="3727573"/>
            <a:ext cx="396000" cy="254175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402A7C96-5963-490E-B06D-83E82B4A4E2E}"/>
              </a:ext>
            </a:extLst>
          </p:cNvPr>
          <p:cNvSpPr/>
          <p:nvPr/>
        </p:nvSpPr>
        <p:spPr bwMode="gray">
          <a:xfrm>
            <a:off x="5379737" y="3726698"/>
            <a:ext cx="396000" cy="255924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04F9FC65-E17B-4568-A742-97E4DE9BD884}"/>
              </a:ext>
            </a:extLst>
          </p:cNvPr>
          <p:cNvSpPr/>
          <p:nvPr/>
        </p:nvSpPr>
        <p:spPr bwMode="gray">
          <a:xfrm>
            <a:off x="4951985" y="4020244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FFAFC3C-3816-42D6-A583-625ABC3248AB}"/>
              </a:ext>
            </a:extLst>
          </p:cNvPr>
          <p:cNvSpPr/>
          <p:nvPr/>
        </p:nvSpPr>
        <p:spPr bwMode="gray">
          <a:xfrm>
            <a:off x="5379737" y="4019369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7484AD2E-36AC-4FC0-84A9-D8280D210C10}"/>
              </a:ext>
            </a:extLst>
          </p:cNvPr>
          <p:cNvSpPr/>
          <p:nvPr/>
        </p:nvSpPr>
        <p:spPr bwMode="gray">
          <a:xfrm>
            <a:off x="6255770" y="3428605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DATENBEDARFE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6C1FEBE9-F8BC-4FF5-BDB6-5938E1D78DDB}"/>
              </a:ext>
            </a:extLst>
          </p:cNvPr>
          <p:cNvSpPr/>
          <p:nvPr/>
        </p:nvSpPr>
        <p:spPr bwMode="gray">
          <a:xfrm>
            <a:off x="6255770" y="3725542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IST &amp; SOLL PROZESSE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EDD3214-2AA1-4B2B-8E3E-F53E7D6CA5B0}"/>
              </a:ext>
            </a:extLst>
          </p:cNvPr>
          <p:cNvSpPr/>
          <p:nvPr/>
        </p:nvSpPr>
        <p:spPr bwMode="gray">
          <a:xfrm>
            <a:off x="6255770" y="4018213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IT-ANPASSUNGEN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9692BA91-BE36-4540-9143-9E77F74D9308}"/>
              </a:ext>
            </a:extLst>
          </p:cNvPr>
          <p:cNvSpPr/>
          <p:nvPr/>
        </p:nvSpPr>
        <p:spPr bwMode="gray">
          <a:xfrm>
            <a:off x="7728985" y="3430636"/>
            <a:ext cx="396000" cy="254175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3EEB1AEC-753F-4D9F-9A9E-CC9B82600BAC}"/>
              </a:ext>
            </a:extLst>
          </p:cNvPr>
          <p:cNvSpPr/>
          <p:nvPr/>
        </p:nvSpPr>
        <p:spPr bwMode="gray">
          <a:xfrm>
            <a:off x="8156737" y="3429761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A5E797DE-3C98-4609-AFC8-A2DFDC09D092}"/>
              </a:ext>
            </a:extLst>
          </p:cNvPr>
          <p:cNvSpPr/>
          <p:nvPr/>
        </p:nvSpPr>
        <p:spPr bwMode="gray">
          <a:xfrm>
            <a:off x="7728985" y="3727573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31DB3906-656A-4237-9B74-086E9F0B3A7F}"/>
              </a:ext>
            </a:extLst>
          </p:cNvPr>
          <p:cNvSpPr/>
          <p:nvPr/>
        </p:nvSpPr>
        <p:spPr bwMode="gray">
          <a:xfrm>
            <a:off x="8156737" y="3726698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0E764106-17E6-471A-8F9C-F73D73407788}"/>
              </a:ext>
            </a:extLst>
          </p:cNvPr>
          <p:cNvSpPr/>
          <p:nvPr/>
        </p:nvSpPr>
        <p:spPr bwMode="gray">
          <a:xfrm>
            <a:off x="7728985" y="4020244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20EC198E-3415-4BEF-AA6D-D98CCB12501F}"/>
              </a:ext>
            </a:extLst>
          </p:cNvPr>
          <p:cNvSpPr/>
          <p:nvPr/>
        </p:nvSpPr>
        <p:spPr bwMode="gray">
          <a:xfrm>
            <a:off x="8156737" y="4019369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AB0D1441-7240-413D-B35F-D5006776A146}"/>
              </a:ext>
            </a:extLst>
          </p:cNvPr>
          <p:cNvSpPr/>
          <p:nvPr/>
        </p:nvSpPr>
        <p:spPr bwMode="gray">
          <a:xfrm>
            <a:off x="9052799" y="3428605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DATENBEDARFE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032A307-0DFE-4529-9EF2-AFDFA4CA9391}"/>
              </a:ext>
            </a:extLst>
          </p:cNvPr>
          <p:cNvSpPr/>
          <p:nvPr/>
        </p:nvSpPr>
        <p:spPr bwMode="gray">
          <a:xfrm>
            <a:off x="9052799" y="3725542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IST &amp; SOLL PROZESSE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8F45994F-F719-4AD6-8E57-F06AD9495DDD}"/>
              </a:ext>
            </a:extLst>
          </p:cNvPr>
          <p:cNvSpPr/>
          <p:nvPr/>
        </p:nvSpPr>
        <p:spPr bwMode="gray">
          <a:xfrm>
            <a:off x="9052799" y="4018213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IT-ANPASSUNGEN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4404B8D8-9BDF-478E-A4D7-8991787ABDE9}"/>
              </a:ext>
            </a:extLst>
          </p:cNvPr>
          <p:cNvSpPr/>
          <p:nvPr/>
        </p:nvSpPr>
        <p:spPr bwMode="gray">
          <a:xfrm>
            <a:off x="10526014" y="3430636"/>
            <a:ext cx="396000" cy="254175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DBBA6831-9729-491A-AC76-973A3B4620B7}"/>
              </a:ext>
            </a:extLst>
          </p:cNvPr>
          <p:cNvSpPr/>
          <p:nvPr/>
        </p:nvSpPr>
        <p:spPr bwMode="gray">
          <a:xfrm>
            <a:off x="10953766" y="3429761"/>
            <a:ext cx="396000" cy="255924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B6DCBD02-8A7C-4B81-8835-D86B31A71F78}"/>
              </a:ext>
            </a:extLst>
          </p:cNvPr>
          <p:cNvSpPr/>
          <p:nvPr/>
        </p:nvSpPr>
        <p:spPr bwMode="gray">
          <a:xfrm>
            <a:off x="10526014" y="3727573"/>
            <a:ext cx="396000" cy="254175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B6CF72D4-3FC4-44A6-9157-8221E7E71E72}"/>
              </a:ext>
            </a:extLst>
          </p:cNvPr>
          <p:cNvSpPr/>
          <p:nvPr/>
        </p:nvSpPr>
        <p:spPr bwMode="gray">
          <a:xfrm>
            <a:off x="10953766" y="3726698"/>
            <a:ext cx="396000" cy="255924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A0F314C-9B57-4F77-841A-67C5BC7EBDAA}"/>
              </a:ext>
            </a:extLst>
          </p:cNvPr>
          <p:cNvSpPr/>
          <p:nvPr/>
        </p:nvSpPr>
        <p:spPr bwMode="gray">
          <a:xfrm>
            <a:off x="10526014" y="4020244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89C54B47-AA08-4B37-9E5B-A3B4A284438D}"/>
              </a:ext>
            </a:extLst>
          </p:cNvPr>
          <p:cNvSpPr/>
          <p:nvPr/>
        </p:nvSpPr>
        <p:spPr bwMode="gray">
          <a:xfrm>
            <a:off x="10953766" y="4019369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D9E12795-DC7B-46B2-B394-8880212AFDCE}"/>
              </a:ext>
            </a:extLst>
          </p:cNvPr>
          <p:cNvSpPr/>
          <p:nvPr/>
        </p:nvSpPr>
        <p:spPr bwMode="gray">
          <a:xfrm>
            <a:off x="653020" y="5276792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DATENBEDARFE</a:t>
            </a: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04FCF8FA-1B1A-4099-A18D-547D91E30B2B}"/>
              </a:ext>
            </a:extLst>
          </p:cNvPr>
          <p:cNvSpPr/>
          <p:nvPr/>
        </p:nvSpPr>
        <p:spPr bwMode="gray">
          <a:xfrm>
            <a:off x="653020" y="5573729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IST &amp; SOLL PROZESSE</a:t>
            </a: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87C3CC06-1340-4E75-9D68-310FACB0D7CD}"/>
              </a:ext>
            </a:extLst>
          </p:cNvPr>
          <p:cNvSpPr/>
          <p:nvPr/>
        </p:nvSpPr>
        <p:spPr bwMode="gray">
          <a:xfrm>
            <a:off x="653020" y="5866400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IT-ANPASSUNGEN</a:t>
            </a: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0F18507A-D378-449E-89A7-6B2C199E7343}"/>
              </a:ext>
            </a:extLst>
          </p:cNvPr>
          <p:cNvSpPr/>
          <p:nvPr/>
        </p:nvSpPr>
        <p:spPr bwMode="gray">
          <a:xfrm>
            <a:off x="2126235" y="5278823"/>
            <a:ext cx="396000" cy="254175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96" name="Rechteck 295">
            <a:extLst>
              <a:ext uri="{FF2B5EF4-FFF2-40B4-BE49-F238E27FC236}">
                <a16:creationId xmlns:a16="http://schemas.microsoft.com/office/drawing/2014/main" id="{EF023057-AE5D-45D1-B14D-F7E4F828E7EA}"/>
              </a:ext>
            </a:extLst>
          </p:cNvPr>
          <p:cNvSpPr/>
          <p:nvPr/>
        </p:nvSpPr>
        <p:spPr bwMode="gray">
          <a:xfrm>
            <a:off x="2553987" y="5277948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C280234F-5258-4835-9430-EA9E0BCE07DD}"/>
              </a:ext>
            </a:extLst>
          </p:cNvPr>
          <p:cNvSpPr/>
          <p:nvPr/>
        </p:nvSpPr>
        <p:spPr bwMode="gray">
          <a:xfrm>
            <a:off x="2126235" y="5575760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94542935-67CB-4983-9934-1CC6B331644F}"/>
              </a:ext>
            </a:extLst>
          </p:cNvPr>
          <p:cNvSpPr/>
          <p:nvPr/>
        </p:nvSpPr>
        <p:spPr bwMode="gray">
          <a:xfrm>
            <a:off x="2553987" y="5574885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E198EB91-69A3-49C5-9258-387EFED54A02}"/>
              </a:ext>
            </a:extLst>
          </p:cNvPr>
          <p:cNvSpPr/>
          <p:nvPr/>
        </p:nvSpPr>
        <p:spPr bwMode="gray">
          <a:xfrm>
            <a:off x="2126235" y="5868431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BDDB6F2D-2302-443F-BFED-CB33A7130233}"/>
              </a:ext>
            </a:extLst>
          </p:cNvPr>
          <p:cNvSpPr/>
          <p:nvPr/>
        </p:nvSpPr>
        <p:spPr bwMode="gray">
          <a:xfrm>
            <a:off x="2553987" y="5867556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38194624-DCD8-439D-B787-16711B3433E4}"/>
              </a:ext>
            </a:extLst>
          </p:cNvPr>
          <p:cNvSpPr/>
          <p:nvPr/>
        </p:nvSpPr>
        <p:spPr bwMode="gray">
          <a:xfrm>
            <a:off x="3448936" y="5282123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DATENBEDARFE</a:t>
            </a:r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id="{3397AA55-35A1-4996-AC40-8C745A43AC75}"/>
              </a:ext>
            </a:extLst>
          </p:cNvPr>
          <p:cNvSpPr/>
          <p:nvPr/>
        </p:nvSpPr>
        <p:spPr bwMode="gray">
          <a:xfrm>
            <a:off x="3448936" y="5579060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IST &amp; SOLL PROZESSE</a:t>
            </a: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1E87A0B7-2FF8-4385-91E8-4D0E37CBFCD0}"/>
              </a:ext>
            </a:extLst>
          </p:cNvPr>
          <p:cNvSpPr/>
          <p:nvPr/>
        </p:nvSpPr>
        <p:spPr bwMode="gray">
          <a:xfrm>
            <a:off x="3448936" y="5871731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IT-ANPASSUNGEN</a:t>
            </a: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2B8E78C5-A71E-4E5E-B2A4-E0732CA928C8}"/>
              </a:ext>
            </a:extLst>
          </p:cNvPr>
          <p:cNvSpPr/>
          <p:nvPr/>
        </p:nvSpPr>
        <p:spPr bwMode="gray">
          <a:xfrm>
            <a:off x="4922151" y="5284154"/>
            <a:ext cx="396000" cy="254175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BA363E45-F7DC-4DD0-8382-1E28A6F1FADA}"/>
              </a:ext>
            </a:extLst>
          </p:cNvPr>
          <p:cNvSpPr/>
          <p:nvPr/>
        </p:nvSpPr>
        <p:spPr bwMode="gray">
          <a:xfrm>
            <a:off x="5349903" y="5283279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734DFFB7-B358-4163-A29C-D20CC8E0D573}"/>
              </a:ext>
            </a:extLst>
          </p:cNvPr>
          <p:cNvSpPr/>
          <p:nvPr/>
        </p:nvSpPr>
        <p:spPr bwMode="gray">
          <a:xfrm>
            <a:off x="4922151" y="5581091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CCF9CB2D-D2D4-4A9A-A239-FD760F15AF77}"/>
              </a:ext>
            </a:extLst>
          </p:cNvPr>
          <p:cNvSpPr/>
          <p:nvPr/>
        </p:nvSpPr>
        <p:spPr bwMode="gray">
          <a:xfrm>
            <a:off x="5349903" y="5580216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AA0D02AE-B4EA-41AC-ACD6-67322CF42BDA}"/>
              </a:ext>
            </a:extLst>
          </p:cNvPr>
          <p:cNvSpPr/>
          <p:nvPr/>
        </p:nvSpPr>
        <p:spPr bwMode="gray">
          <a:xfrm>
            <a:off x="4922151" y="5873762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DB2896FC-7D8E-42F4-BC7D-7FABFCBB37B0}"/>
              </a:ext>
            </a:extLst>
          </p:cNvPr>
          <p:cNvSpPr/>
          <p:nvPr/>
        </p:nvSpPr>
        <p:spPr bwMode="gray">
          <a:xfrm>
            <a:off x="5349903" y="5872887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A5CF4A36-2A6D-4CEC-AA9E-3ABEF8F7FEE7}"/>
              </a:ext>
            </a:extLst>
          </p:cNvPr>
          <p:cNvSpPr/>
          <p:nvPr/>
        </p:nvSpPr>
        <p:spPr bwMode="gray">
          <a:xfrm>
            <a:off x="6263194" y="5288864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DATENBEDARFE</a:t>
            </a: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D1161A13-A311-42F2-83C8-AC0AE7340A4F}"/>
              </a:ext>
            </a:extLst>
          </p:cNvPr>
          <p:cNvSpPr/>
          <p:nvPr/>
        </p:nvSpPr>
        <p:spPr bwMode="gray">
          <a:xfrm>
            <a:off x="6263194" y="5585801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IST &amp; SOLL PROZESSE</a:t>
            </a: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569933EC-59BA-4FBD-880D-6E9FD4B30E8E}"/>
              </a:ext>
            </a:extLst>
          </p:cNvPr>
          <p:cNvSpPr/>
          <p:nvPr/>
        </p:nvSpPr>
        <p:spPr bwMode="gray">
          <a:xfrm>
            <a:off x="6263194" y="5878472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IT-ANPASSUNGEN</a:t>
            </a: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9297B6C4-F53F-4B6A-A5A2-C29E75350218}"/>
              </a:ext>
            </a:extLst>
          </p:cNvPr>
          <p:cNvSpPr/>
          <p:nvPr/>
        </p:nvSpPr>
        <p:spPr bwMode="gray">
          <a:xfrm>
            <a:off x="7736409" y="5290895"/>
            <a:ext cx="396000" cy="254175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14" name="Rechteck 313">
            <a:extLst>
              <a:ext uri="{FF2B5EF4-FFF2-40B4-BE49-F238E27FC236}">
                <a16:creationId xmlns:a16="http://schemas.microsoft.com/office/drawing/2014/main" id="{C1B088FA-3A21-4E65-8024-A240249CD626}"/>
              </a:ext>
            </a:extLst>
          </p:cNvPr>
          <p:cNvSpPr/>
          <p:nvPr/>
        </p:nvSpPr>
        <p:spPr bwMode="gray">
          <a:xfrm>
            <a:off x="8164161" y="5290020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C3B13287-7282-4D4D-B962-1EB07009E3E4}"/>
              </a:ext>
            </a:extLst>
          </p:cNvPr>
          <p:cNvSpPr/>
          <p:nvPr/>
        </p:nvSpPr>
        <p:spPr bwMode="gray">
          <a:xfrm>
            <a:off x="7736409" y="5587832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16" name="Rechteck 315">
            <a:extLst>
              <a:ext uri="{FF2B5EF4-FFF2-40B4-BE49-F238E27FC236}">
                <a16:creationId xmlns:a16="http://schemas.microsoft.com/office/drawing/2014/main" id="{21D8E9EB-E009-4299-9B35-FC98A0B93FD8}"/>
              </a:ext>
            </a:extLst>
          </p:cNvPr>
          <p:cNvSpPr/>
          <p:nvPr/>
        </p:nvSpPr>
        <p:spPr bwMode="gray">
          <a:xfrm>
            <a:off x="8164161" y="5586957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3C71D988-438C-4307-A5CD-7283F11BE8F7}"/>
              </a:ext>
            </a:extLst>
          </p:cNvPr>
          <p:cNvSpPr/>
          <p:nvPr/>
        </p:nvSpPr>
        <p:spPr bwMode="gray">
          <a:xfrm>
            <a:off x="7736409" y="5880503"/>
            <a:ext cx="396000" cy="254175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10DF575E-3A63-4DD6-AAE3-8A2478F7E5F5}"/>
              </a:ext>
            </a:extLst>
          </p:cNvPr>
          <p:cNvSpPr/>
          <p:nvPr/>
        </p:nvSpPr>
        <p:spPr bwMode="gray">
          <a:xfrm>
            <a:off x="8164161" y="5879628"/>
            <a:ext cx="396000" cy="255924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50011BC6-80E7-4A9E-B7C4-A9D56BFFA38E}"/>
              </a:ext>
            </a:extLst>
          </p:cNvPr>
          <p:cNvSpPr/>
          <p:nvPr/>
        </p:nvSpPr>
        <p:spPr bwMode="gray">
          <a:xfrm>
            <a:off x="9062492" y="5288864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DATENBEDARFE</a:t>
            </a: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E17571B-9543-450C-B800-7060CC5F9212}"/>
              </a:ext>
            </a:extLst>
          </p:cNvPr>
          <p:cNvSpPr/>
          <p:nvPr/>
        </p:nvSpPr>
        <p:spPr bwMode="gray">
          <a:xfrm>
            <a:off x="9062492" y="5585801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IST &amp; SOLL PROZESSE</a:t>
            </a: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9E9E111D-9598-40FA-B1A7-060D0857A359}"/>
              </a:ext>
            </a:extLst>
          </p:cNvPr>
          <p:cNvSpPr/>
          <p:nvPr/>
        </p:nvSpPr>
        <p:spPr bwMode="gray">
          <a:xfrm>
            <a:off x="9062492" y="5878472"/>
            <a:ext cx="1444019" cy="258236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IT-ANPASSUNGEN</a:t>
            </a: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D120F736-C7B6-4898-9948-A381CAAE46D2}"/>
              </a:ext>
            </a:extLst>
          </p:cNvPr>
          <p:cNvSpPr/>
          <p:nvPr/>
        </p:nvSpPr>
        <p:spPr bwMode="gray">
          <a:xfrm>
            <a:off x="10535707" y="5290895"/>
            <a:ext cx="396000" cy="254175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45CFDC4C-2E5D-46BE-9A48-B356964B2E04}"/>
              </a:ext>
            </a:extLst>
          </p:cNvPr>
          <p:cNvSpPr/>
          <p:nvPr/>
        </p:nvSpPr>
        <p:spPr bwMode="gray">
          <a:xfrm>
            <a:off x="10963459" y="5290020"/>
            <a:ext cx="396000" cy="255924"/>
          </a:xfrm>
          <a:prstGeom prst="rect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44F2A964-FF38-45DB-9024-33C45F46BBAC}"/>
              </a:ext>
            </a:extLst>
          </p:cNvPr>
          <p:cNvSpPr/>
          <p:nvPr/>
        </p:nvSpPr>
        <p:spPr bwMode="gray">
          <a:xfrm>
            <a:off x="10535707" y="5587832"/>
            <a:ext cx="396000" cy="254175"/>
          </a:xfrm>
          <a:prstGeom prst="rect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66B551B2-3CCC-4D00-BDA5-DEC085FD628A}"/>
              </a:ext>
            </a:extLst>
          </p:cNvPr>
          <p:cNvSpPr/>
          <p:nvPr/>
        </p:nvSpPr>
        <p:spPr bwMode="gray">
          <a:xfrm>
            <a:off x="10963459" y="5586957"/>
            <a:ext cx="396000" cy="255924"/>
          </a:xfrm>
          <a:prstGeom prst="rect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1D169A5-BA65-46AA-BB12-B872EE12CC14}"/>
              </a:ext>
            </a:extLst>
          </p:cNvPr>
          <p:cNvSpPr/>
          <p:nvPr/>
        </p:nvSpPr>
        <p:spPr bwMode="gray">
          <a:xfrm>
            <a:off x="10535707" y="5880503"/>
            <a:ext cx="396000" cy="254175"/>
          </a:xfrm>
          <a:prstGeom prst="rect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52845321-AFD6-4B0C-9C32-296861BDA683}"/>
              </a:ext>
            </a:extLst>
          </p:cNvPr>
          <p:cNvSpPr/>
          <p:nvPr/>
        </p:nvSpPr>
        <p:spPr bwMode="gray">
          <a:xfrm>
            <a:off x="10963459" y="5879628"/>
            <a:ext cx="396000" cy="255924"/>
          </a:xfrm>
          <a:prstGeom prst="rect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64F2A0E6-40A7-4EB8-AD09-0A57F3B0E1FE}"/>
              </a:ext>
            </a:extLst>
          </p:cNvPr>
          <p:cNvSpPr/>
          <p:nvPr/>
        </p:nvSpPr>
        <p:spPr bwMode="gray">
          <a:xfrm>
            <a:off x="9316066" y="813859"/>
            <a:ext cx="594000" cy="285759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9646724F-D895-4922-B590-B59FC1E1E73E}"/>
              </a:ext>
            </a:extLst>
          </p:cNvPr>
          <p:cNvSpPr/>
          <p:nvPr/>
        </p:nvSpPr>
        <p:spPr bwMode="gray">
          <a:xfrm>
            <a:off x="9963069" y="813859"/>
            <a:ext cx="594000" cy="288000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de-DE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2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40C4E-1220-4685-AC10-54C71A3E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824751"/>
            <a:ext cx="11139884" cy="484748"/>
          </a:xfrm>
        </p:spPr>
        <p:txBody>
          <a:bodyPr/>
          <a:lstStyle/>
          <a:p>
            <a:r>
              <a:rPr lang="de-DE" b="1"/>
              <a:t>STATUS DER ÄNDERUNGSPROZESSE &amp; SONDERTHEMEN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A30A4-544D-4DD2-A218-0682F33ADB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STATUS DER</a:t>
            </a:r>
            <a:r>
              <a:rPr lang="de-DE" b="1"/>
              <a:t> </a:t>
            </a:r>
            <a:r>
              <a:rPr lang="de-DE"/>
              <a:t>GATES | WESTNETZ LEGACY - SPACE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94E71832-F09A-42B7-8E33-ED12621CDCDF}"/>
              </a:ext>
            </a:extLst>
          </p:cNvPr>
          <p:cNvSpPr/>
          <p:nvPr/>
        </p:nvSpPr>
        <p:spPr bwMode="gray">
          <a:xfrm>
            <a:off x="7615314" y="405553"/>
            <a:ext cx="1662471" cy="285759"/>
          </a:xfrm>
          <a:prstGeom prst="rect">
            <a:avLst/>
          </a:prstGeom>
          <a:solidFill>
            <a:schemeClr val="bg2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300" b="1">
                <a:solidFill>
                  <a:schemeClr val="bg1"/>
                </a:solidFill>
              </a:rPr>
              <a:t>STATUS AUFGABE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DD5F13B-322D-4823-8F52-A5C525872CD0}"/>
              </a:ext>
            </a:extLst>
          </p:cNvPr>
          <p:cNvSpPr/>
          <p:nvPr/>
        </p:nvSpPr>
        <p:spPr bwMode="gray">
          <a:xfrm>
            <a:off x="9320399" y="403637"/>
            <a:ext cx="594000" cy="285759"/>
          </a:xfrm>
          <a:prstGeom prst="rect">
            <a:avLst/>
          </a:prstGeom>
          <a:solidFill>
            <a:schemeClr val="bg2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400" b="1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107D2BE-9C2A-44DE-80AF-ED3EFBD11B89}"/>
              </a:ext>
            </a:extLst>
          </p:cNvPr>
          <p:cNvSpPr/>
          <p:nvPr/>
        </p:nvSpPr>
        <p:spPr bwMode="gray">
          <a:xfrm>
            <a:off x="9967402" y="403637"/>
            <a:ext cx="594000" cy="288000"/>
          </a:xfrm>
          <a:prstGeom prst="rect">
            <a:avLst/>
          </a:prstGeom>
          <a:solidFill>
            <a:schemeClr val="bg2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400" b="1">
                <a:solidFill>
                  <a:schemeClr val="bg1"/>
                </a:solidFill>
              </a:rPr>
              <a:t>WN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A0F2F30-7302-4C45-9AB2-32ED0B2DB944}"/>
              </a:ext>
            </a:extLst>
          </p:cNvPr>
          <p:cNvSpPr/>
          <p:nvPr/>
        </p:nvSpPr>
        <p:spPr bwMode="gray">
          <a:xfrm>
            <a:off x="7615315" y="52600"/>
            <a:ext cx="2946087" cy="316627"/>
          </a:xfrm>
          <a:prstGeom prst="rect">
            <a:avLst/>
          </a:prstGeom>
          <a:solidFill>
            <a:schemeClr val="bg2">
              <a:lumMod val="50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400" b="1">
                <a:solidFill>
                  <a:schemeClr val="bg1"/>
                </a:solidFill>
              </a:rPr>
              <a:t>STAND: 02.03.22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D029D53-B07B-4FD7-BC3B-5E9889B57A86}"/>
              </a:ext>
            </a:extLst>
          </p:cNvPr>
          <p:cNvSpPr/>
          <p:nvPr/>
        </p:nvSpPr>
        <p:spPr bwMode="gray">
          <a:xfrm>
            <a:off x="767408" y="1416267"/>
            <a:ext cx="5344668" cy="460795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72000" rIns="4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b="1">
                <a:solidFill>
                  <a:schemeClr val="bg1"/>
                </a:solidFill>
              </a:rPr>
              <a:t>KAUFM. ÄNDERUNGSPROZESSE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6D5DDA9-6D36-49C3-BF58-9B7DA0DC8C17}"/>
              </a:ext>
            </a:extLst>
          </p:cNvPr>
          <p:cNvSpPr/>
          <p:nvPr/>
        </p:nvSpPr>
        <p:spPr bwMode="gray">
          <a:xfrm>
            <a:off x="6223685" y="52601"/>
            <a:ext cx="1325632" cy="180000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ABGESTIMMT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038B0644-BE91-47A5-B7A8-3BD92866E48D}"/>
              </a:ext>
            </a:extLst>
          </p:cNvPr>
          <p:cNvSpPr/>
          <p:nvPr/>
        </p:nvSpPr>
        <p:spPr bwMode="gray">
          <a:xfrm>
            <a:off x="6223685" y="283912"/>
            <a:ext cx="1325632" cy="180000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IN ABSTIMMUNG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0B0109EB-859C-4563-BFB2-D1FC974F265A}"/>
              </a:ext>
            </a:extLst>
          </p:cNvPr>
          <p:cNvSpPr/>
          <p:nvPr/>
        </p:nvSpPr>
        <p:spPr bwMode="gray">
          <a:xfrm>
            <a:off x="6223685" y="515223"/>
            <a:ext cx="1325632" cy="180000"/>
          </a:xfrm>
          <a:prstGeom prst="rect">
            <a:avLst/>
          </a:prstGeom>
          <a:solidFill>
            <a:schemeClr val="accent5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900">
                <a:solidFill>
                  <a:schemeClr val="bg1"/>
                </a:solidFill>
              </a:rPr>
              <a:t>NICHT ABGESTIMMT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103F511-AB62-4094-A8F1-3C2E12288935}"/>
              </a:ext>
            </a:extLst>
          </p:cNvPr>
          <p:cNvSpPr/>
          <p:nvPr/>
        </p:nvSpPr>
        <p:spPr bwMode="gray">
          <a:xfrm>
            <a:off x="6295786" y="1418799"/>
            <a:ext cx="5771999" cy="460795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b="1">
                <a:solidFill>
                  <a:schemeClr val="bg1"/>
                </a:solidFill>
              </a:rPr>
              <a:t>SONDERTHEMEN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CCC9D1F8-4D39-432F-8331-3868E3A3CDF0}"/>
              </a:ext>
            </a:extLst>
          </p:cNvPr>
          <p:cNvSpPr/>
          <p:nvPr/>
        </p:nvSpPr>
        <p:spPr bwMode="gray">
          <a:xfrm>
            <a:off x="9727846" y="1918546"/>
            <a:ext cx="763095" cy="36000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000">
                <a:solidFill>
                  <a:schemeClr val="bg1"/>
                </a:solidFill>
              </a:rPr>
              <a:t>Daten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ACEA79B6-37CC-4527-951E-7EF422B1C4E2}"/>
              </a:ext>
            </a:extLst>
          </p:cNvPr>
          <p:cNvSpPr/>
          <p:nvPr/>
        </p:nvSpPr>
        <p:spPr bwMode="gray">
          <a:xfrm>
            <a:off x="10513366" y="1918546"/>
            <a:ext cx="763095" cy="36000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000">
                <a:solidFill>
                  <a:schemeClr val="bg1"/>
                </a:solidFill>
              </a:rPr>
              <a:t>Prozesse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4A6F91F6-A6E0-4301-B02F-C98EEACD5B40}"/>
              </a:ext>
            </a:extLst>
          </p:cNvPr>
          <p:cNvSpPr/>
          <p:nvPr/>
        </p:nvSpPr>
        <p:spPr bwMode="gray">
          <a:xfrm>
            <a:off x="11303476" y="1918546"/>
            <a:ext cx="763095" cy="36000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000">
                <a:solidFill>
                  <a:schemeClr val="bg1"/>
                </a:solidFill>
              </a:rPr>
              <a:t>IT-Änd.</a:t>
            </a: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77362F6E-419E-47AC-A05A-6B0120CE50E1}"/>
              </a:ext>
            </a:extLst>
          </p:cNvPr>
          <p:cNvSpPr/>
          <p:nvPr/>
        </p:nvSpPr>
        <p:spPr bwMode="gray">
          <a:xfrm>
            <a:off x="6381803" y="2377075"/>
            <a:ext cx="3190769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Pachtgebietsprozesse*</a:t>
            </a:r>
          </a:p>
        </p:txBody>
      </p:sp>
      <p:grpSp>
        <p:nvGrpSpPr>
          <p:cNvPr id="432" name="Gruppieren 431">
            <a:extLst>
              <a:ext uri="{FF2B5EF4-FFF2-40B4-BE49-F238E27FC236}">
                <a16:creationId xmlns:a16="http://schemas.microsoft.com/office/drawing/2014/main" id="{D12FB5F2-5142-4BD6-AFDB-FD6879F46F05}"/>
              </a:ext>
            </a:extLst>
          </p:cNvPr>
          <p:cNvGrpSpPr/>
          <p:nvPr/>
        </p:nvGrpSpPr>
        <p:grpSpPr>
          <a:xfrm>
            <a:off x="9759857" y="2382222"/>
            <a:ext cx="699072" cy="252000"/>
            <a:chOff x="3565392" y="1977236"/>
            <a:chExt cx="823253" cy="354195"/>
          </a:xfrm>
        </p:grpSpPr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7F94991C-4FAE-435E-B777-FF137C612CC6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96072D27-73B5-4127-8544-B7D699CBCD06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D79E8985-C937-4490-86C3-2F032D66D02E}"/>
              </a:ext>
            </a:extLst>
          </p:cNvPr>
          <p:cNvGrpSpPr/>
          <p:nvPr/>
        </p:nvGrpSpPr>
        <p:grpSpPr>
          <a:xfrm>
            <a:off x="10545377" y="2379745"/>
            <a:ext cx="699072" cy="252000"/>
            <a:chOff x="3565392" y="1977236"/>
            <a:chExt cx="823253" cy="354195"/>
          </a:xfrm>
        </p:grpSpPr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51027F11-CA30-4E1F-BEAB-C8A8AC20C3E2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FFC000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37" name="Rechteck 436">
              <a:extLst>
                <a:ext uri="{FF2B5EF4-FFF2-40B4-BE49-F238E27FC236}">
                  <a16:creationId xmlns:a16="http://schemas.microsoft.com/office/drawing/2014/main" id="{F5BC3907-0A27-4E28-8C9F-C209F677DFCE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FFC000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38" name="Gruppieren 437">
            <a:extLst>
              <a:ext uri="{FF2B5EF4-FFF2-40B4-BE49-F238E27FC236}">
                <a16:creationId xmlns:a16="http://schemas.microsoft.com/office/drawing/2014/main" id="{0CAEB038-B3A8-463A-BD59-089D7979F2E3}"/>
              </a:ext>
            </a:extLst>
          </p:cNvPr>
          <p:cNvGrpSpPr/>
          <p:nvPr/>
        </p:nvGrpSpPr>
        <p:grpSpPr>
          <a:xfrm>
            <a:off x="11335487" y="2376250"/>
            <a:ext cx="699072" cy="252000"/>
            <a:chOff x="3565392" y="1977236"/>
            <a:chExt cx="823253" cy="354195"/>
          </a:xfrm>
        </p:grpSpPr>
        <p:sp>
          <p:nvSpPr>
            <p:cNvPr id="439" name="Rechteck 438">
              <a:extLst>
                <a:ext uri="{FF2B5EF4-FFF2-40B4-BE49-F238E27FC236}">
                  <a16:creationId xmlns:a16="http://schemas.microsoft.com/office/drawing/2014/main" id="{C479CAD0-0D75-4BB4-954B-8B386E3D4637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40" name="Rechteck 439">
              <a:extLst>
                <a:ext uri="{FF2B5EF4-FFF2-40B4-BE49-F238E27FC236}">
                  <a16:creationId xmlns:a16="http://schemas.microsoft.com/office/drawing/2014/main" id="{ADAC7815-12F4-4566-A7D5-A98EE339D80B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95" name="Ellipse 94">
            <a:extLst>
              <a:ext uri="{FF2B5EF4-FFF2-40B4-BE49-F238E27FC236}">
                <a16:creationId xmlns:a16="http://schemas.microsoft.com/office/drawing/2014/main" id="{87B6893C-127F-4319-973C-4BA19B61841A}"/>
              </a:ext>
            </a:extLst>
          </p:cNvPr>
          <p:cNvSpPr/>
          <p:nvPr/>
        </p:nvSpPr>
        <p:spPr bwMode="gray">
          <a:xfrm>
            <a:off x="6295786" y="2356344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A8E6217D-CE1E-4190-B6E1-492476D06EB4}"/>
              </a:ext>
            </a:extLst>
          </p:cNvPr>
          <p:cNvSpPr/>
          <p:nvPr/>
        </p:nvSpPr>
        <p:spPr bwMode="gray">
          <a:xfrm>
            <a:off x="6381803" y="2783198"/>
            <a:ext cx="3190769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Dienstleistungen*</a:t>
            </a:r>
          </a:p>
        </p:txBody>
      </p:sp>
      <p:grpSp>
        <p:nvGrpSpPr>
          <p:cNvPr id="441" name="Gruppieren 440">
            <a:extLst>
              <a:ext uri="{FF2B5EF4-FFF2-40B4-BE49-F238E27FC236}">
                <a16:creationId xmlns:a16="http://schemas.microsoft.com/office/drawing/2014/main" id="{F4D97760-F01E-43F3-B6E7-F5072E786C2C}"/>
              </a:ext>
            </a:extLst>
          </p:cNvPr>
          <p:cNvGrpSpPr/>
          <p:nvPr/>
        </p:nvGrpSpPr>
        <p:grpSpPr>
          <a:xfrm>
            <a:off x="9759857" y="2781547"/>
            <a:ext cx="699072" cy="252000"/>
            <a:chOff x="3565392" y="1977236"/>
            <a:chExt cx="823253" cy="354195"/>
          </a:xfrm>
        </p:grpSpPr>
        <p:sp>
          <p:nvSpPr>
            <p:cNvPr id="442" name="Rechteck 441">
              <a:extLst>
                <a:ext uri="{FF2B5EF4-FFF2-40B4-BE49-F238E27FC236}">
                  <a16:creationId xmlns:a16="http://schemas.microsoft.com/office/drawing/2014/main" id="{22710FFD-1AEE-4F7C-8FEB-2476BF62CC39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43" name="Rechteck 442">
              <a:extLst>
                <a:ext uri="{FF2B5EF4-FFF2-40B4-BE49-F238E27FC236}">
                  <a16:creationId xmlns:a16="http://schemas.microsoft.com/office/drawing/2014/main" id="{47B111E4-6506-4267-AD36-19DC90BAF757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35C0C7D6-89AC-4FD4-8AC0-91AF827F6981}"/>
              </a:ext>
            </a:extLst>
          </p:cNvPr>
          <p:cNvGrpSpPr/>
          <p:nvPr/>
        </p:nvGrpSpPr>
        <p:grpSpPr>
          <a:xfrm>
            <a:off x="10545377" y="2779070"/>
            <a:ext cx="699072" cy="252000"/>
            <a:chOff x="3565392" y="1977236"/>
            <a:chExt cx="823253" cy="354195"/>
          </a:xfrm>
        </p:grpSpPr>
        <p:sp>
          <p:nvSpPr>
            <p:cNvPr id="445" name="Rechteck 444">
              <a:extLst>
                <a:ext uri="{FF2B5EF4-FFF2-40B4-BE49-F238E27FC236}">
                  <a16:creationId xmlns:a16="http://schemas.microsoft.com/office/drawing/2014/main" id="{5C9934E4-484E-4BEF-B720-645960614B30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46" name="Rechteck 445">
              <a:extLst>
                <a:ext uri="{FF2B5EF4-FFF2-40B4-BE49-F238E27FC236}">
                  <a16:creationId xmlns:a16="http://schemas.microsoft.com/office/drawing/2014/main" id="{1E2637A3-08D1-4386-8247-A2FC7435E628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47" name="Gruppieren 446">
            <a:extLst>
              <a:ext uri="{FF2B5EF4-FFF2-40B4-BE49-F238E27FC236}">
                <a16:creationId xmlns:a16="http://schemas.microsoft.com/office/drawing/2014/main" id="{03EFE801-AD18-4BAC-A9FE-79DE6EF6BC38}"/>
              </a:ext>
            </a:extLst>
          </p:cNvPr>
          <p:cNvGrpSpPr/>
          <p:nvPr/>
        </p:nvGrpSpPr>
        <p:grpSpPr>
          <a:xfrm>
            <a:off x="11335487" y="2775575"/>
            <a:ext cx="699072" cy="252000"/>
            <a:chOff x="3565392" y="1977236"/>
            <a:chExt cx="823253" cy="354195"/>
          </a:xfrm>
        </p:grpSpPr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9F8FA88F-D37A-460D-AAE0-1E756F7F2B3A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CC114A30-9948-48E8-800C-DAB2DE2496BE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531" name="Ellipse 530">
            <a:extLst>
              <a:ext uri="{FF2B5EF4-FFF2-40B4-BE49-F238E27FC236}">
                <a16:creationId xmlns:a16="http://schemas.microsoft.com/office/drawing/2014/main" id="{D05A41D4-31C9-4A21-BC54-385FED40ABD3}"/>
              </a:ext>
            </a:extLst>
          </p:cNvPr>
          <p:cNvSpPr/>
          <p:nvPr/>
        </p:nvSpPr>
        <p:spPr bwMode="gray">
          <a:xfrm>
            <a:off x="6295786" y="2759289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43BADA9D-69CF-4A18-AA2F-DAE8F14DAB0A}"/>
              </a:ext>
            </a:extLst>
          </p:cNvPr>
          <p:cNvSpPr/>
          <p:nvPr/>
        </p:nvSpPr>
        <p:spPr bwMode="gray">
          <a:xfrm>
            <a:off x="6381803" y="3180234"/>
            <a:ext cx="3190769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Direktvermarktungsprozesse*</a:t>
            </a:r>
          </a:p>
        </p:txBody>
      </p: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6EC1D250-F3CB-421B-98AB-5FE1656045C5}"/>
              </a:ext>
            </a:extLst>
          </p:cNvPr>
          <p:cNvGrpSpPr/>
          <p:nvPr/>
        </p:nvGrpSpPr>
        <p:grpSpPr>
          <a:xfrm>
            <a:off x="9759857" y="3187640"/>
            <a:ext cx="699072" cy="252000"/>
            <a:chOff x="3565392" y="1977236"/>
            <a:chExt cx="823253" cy="354195"/>
          </a:xfrm>
        </p:grpSpPr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id="{A9DD3C13-8A3E-4D85-8CDE-C9EB91B7997A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id="{DCDE151E-F2B1-4FB8-9BFC-454189AF0363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80" name="Gruppieren 479">
            <a:extLst>
              <a:ext uri="{FF2B5EF4-FFF2-40B4-BE49-F238E27FC236}">
                <a16:creationId xmlns:a16="http://schemas.microsoft.com/office/drawing/2014/main" id="{6BE42403-0A68-4B94-BFC2-9F61AADCBCAB}"/>
              </a:ext>
            </a:extLst>
          </p:cNvPr>
          <p:cNvGrpSpPr/>
          <p:nvPr/>
        </p:nvGrpSpPr>
        <p:grpSpPr>
          <a:xfrm>
            <a:off x="10545377" y="3185163"/>
            <a:ext cx="699072" cy="252000"/>
            <a:chOff x="3565392" y="1977236"/>
            <a:chExt cx="823253" cy="354195"/>
          </a:xfrm>
        </p:grpSpPr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id="{812A2980-245C-4195-A8FF-DC5337A035E9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FFC000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  <a:highlight>
                  <a:srgbClr val="F59B00"/>
                </a:highlight>
              </a:endParaRPr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id="{A337216B-A250-45FF-A7EB-71BB5C67212E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FFC000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  <a:highlight>
                  <a:srgbClr val="F59B00"/>
                </a:highlight>
              </a:endParaRPr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45A1E064-3D2D-45FC-BE13-81548250CC6C}"/>
              </a:ext>
            </a:extLst>
          </p:cNvPr>
          <p:cNvGrpSpPr/>
          <p:nvPr/>
        </p:nvGrpSpPr>
        <p:grpSpPr>
          <a:xfrm>
            <a:off x="11335487" y="3181668"/>
            <a:ext cx="699072" cy="252000"/>
            <a:chOff x="3565392" y="1977236"/>
            <a:chExt cx="823253" cy="354195"/>
          </a:xfrm>
        </p:grpSpPr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A471313E-DE20-4F77-80B1-02679BCE0CAF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B95FF2F4-AC47-44EA-889A-963A7909D3F3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532" name="Ellipse 531">
            <a:extLst>
              <a:ext uri="{FF2B5EF4-FFF2-40B4-BE49-F238E27FC236}">
                <a16:creationId xmlns:a16="http://schemas.microsoft.com/office/drawing/2014/main" id="{C4CD45E3-2517-4AB5-95E5-25FEFEE222DB}"/>
              </a:ext>
            </a:extLst>
          </p:cNvPr>
          <p:cNvSpPr/>
          <p:nvPr/>
        </p:nvSpPr>
        <p:spPr bwMode="gray">
          <a:xfrm>
            <a:off x="6295786" y="3162234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FAB59DF4-E234-4C4C-84AD-BD68B538EB04}"/>
              </a:ext>
            </a:extLst>
          </p:cNvPr>
          <p:cNvSpPr/>
          <p:nvPr/>
        </p:nvSpPr>
        <p:spPr bwMode="gray">
          <a:xfrm>
            <a:off x="6381803" y="3586651"/>
            <a:ext cx="3190769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Netzabgabe/-aufnahme*</a:t>
            </a:r>
          </a:p>
        </p:txBody>
      </p:sp>
      <p:grpSp>
        <p:nvGrpSpPr>
          <p:cNvPr id="486" name="Gruppieren 485">
            <a:extLst>
              <a:ext uri="{FF2B5EF4-FFF2-40B4-BE49-F238E27FC236}">
                <a16:creationId xmlns:a16="http://schemas.microsoft.com/office/drawing/2014/main" id="{89B205C2-DE83-42A6-A86E-CCCCF2416D06}"/>
              </a:ext>
            </a:extLst>
          </p:cNvPr>
          <p:cNvGrpSpPr/>
          <p:nvPr/>
        </p:nvGrpSpPr>
        <p:grpSpPr>
          <a:xfrm>
            <a:off x="9759857" y="3587259"/>
            <a:ext cx="699072" cy="252000"/>
            <a:chOff x="3565392" y="1977236"/>
            <a:chExt cx="823253" cy="354195"/>
          </a:xfrm>
        </p:grpSpPr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2C71418E-DB3D-41A6-816E-95529FB2B264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C07ADC3D-0C25-4365-9001-A5A6FBAD5F5D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0A301970-19BE-4F7C-8128-7757EF0671E6}"/>
              </a:ext>
            </a:extLst>
          </p:cNvPr>
          <p:cNvGrpSpPr/>
          <p:nvPr/>
        </p:nvGrpSpPr>
        <p:grpSpPr>
          <a:xfrm>
            <a:off x="10545377" y="3584782"/>
            <a:ext cx="699072" cy="252000"/>
            <a:chOff x="3565392" y="1977236"/>
            <a:chExt cx="823253" cy="354195"/>
          </a:xfrm>
        </p:grpSpPr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BA7E2CFD-1332-4B8F-8C50-44E8CD17077E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91" name="Rechteck 490">
              <a:extLst>
                <a:ext uri="{FF2B5EF4-FFF2-40B4-BE49-F238E27FC236}">
                  <a16:creationId xmlns:a16="http://schemas.microsoft.com/office/drawing/2014/main" id="{72476D9D-F825-400C-804E-82F87545888C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92" name="Gruppieren 491">
            <a:extLst>
              <a:ext uri="{FF2B5EF4-FFF2-40B4-BE49-F238E27FC236}">
                <a16:creationId xmlns:a16="http://schemas.microsoft.com/office/drawing/2014/main" id="{F677B18D-6EA8-4E7D-952C-C4161AC07DAE}"/>
              </a:ext>
            </a:extLst>
          </p:cNvPr>
          <p:cNvGrpSpPr/>
          <p:nvPr/>
        </p:nvGrpSpPr>
        <p:grpSpPr>
          <a:xfrm>
            <a:off x="11335487" y="3581287"/>
            <a:ext cx="699072" cy="252000"/>
            <a:chOff x="3565392" y="1977236"/>
            <a:chExt cx="823253" cy="354195"/>
          </a:xfrm>
        </p:grpSpPr>
        <p:sp>
          <p:nvSpPr>
            <p:cNvPr id="493" name="Rechteck 492">
              <a:extLst>
                <a:ext uri="{FF2B5EF4-FFF2-40B4-BE49-F238E27FC236}">
                  <a16:creationId xmlns:a16="http://schemas.microsoft.com/office/drawing/2014/main" id="{95DCC324-6D31-469F-93A9-A988945CB814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CFC82D7E-9E39-4520-9DC3-3F5D5E2E20C7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533" name="Ellipse 532">
            <a:extLst>
              <a:ext uri="{FF2B5EF4-FFF2-40B4-BE49-F238E27FC236}">
                <a16:creationId xmlns:a16="http://schemas.microsoft.com/office/drawing/2014/main" id="{97576103-0EB6-4131-90A5-0CA16FDF89A2}"/>
              </a:ext>
            </a:extLst>
          </p:cNvPr>
          <p:cNvSpPr/>
          <p:nvPr/>
        </p:nvSpPr>
        <p:spPr bwMode="gray">
          <a:xfrm>
            <a:off x="6295786" y="3565179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2E27092B-283C-4C43-9202-317B17533BC3}"/>
              </a:ext>
            </a:extLst>
          </p:cNvPr>
          <p:cNvSpPr/>
          <p:nvPr/>
        </p:nvSpPr>
        <p:spPr bwMode="gray">
          <a:xfrm>
            <a:off x="6381803" y="3992315"/>
            <a:ext cx="3190769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 err="1">
                <a:solidFill>
                  <a:schemeClr val="bg1"/>
                </a:solidFill>
              </a:rPr>
              <a:t>Redispatch</a:t>
            </a:r>
            <a:r>
              <a:rPr lang="de-DE" sz="1500">
                <a:solidFill>
                  <a:schemeClr val="bg1"/>
                </a:solidFill>
              </a:rPr>
              <a:t>*</a:t>
            </a:r>
          </a:p>
        </p:txBody>
      </p: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89BF1DDF-3CBB-4F3E-9D30-3BDCA70E38C8}"/>
              </a:ext>
            </a:extLst>
          </p:cNvPr>
          <p:cNvGrpSpPr/>
          <p:nvPr/>
        </p:nvGrpSpPr>
        <p:grpSpPr>
          <a:xfrm>
            <a:off x="9759857" y="3992097"/>
            <a:ext cx="699072" cy="252000"/>
            <a:chOff x="3565392" y="1977236"/>
            <a:chExt cx="823253" cy="354195"/>
          </a:xfrm>
        </p:grpSpPr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E5E81ED3-02CE-4CCB-A0D8-31C6F93D51C0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E8CBD5F9-5228-495A-A3D6-580AD23AFA95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98" name="Gruppieren 497">
            <a:extLst>
              <a:ext uri="{FF2B5EF4-FFF2-40B4-BE49-F238E27FC236}">
                <a16:creationId xmlns:a16="http://schemas.microsoft.com/office/drawing/2014/main" id="{6428F4C6-1317-4D61-9B27-ED9CE248277A}"/>
              </a:ext>
            </a:extLst>
          </p:cNvPr>
          <p:cNvGrpSpPr/>
          <p:nvPr/>
        </p:nvGrpSpPr>
        <p:grpSpPr>
          <a:xfrm>
            <a:off x="10545377" y="3989620"/>
            <a:ext cx="699072" cy="252000"/>
            <a:chOff x="3565392" y="1977236"/>
            <a:chExt cx="823253" cy="354195"/>
          </a:xfrm>
        </p:grpSpPr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6B420D9D-4642-488D-BEC9-47339FB10DF1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3D6DD67B-DD2A-46C6-B40F-5B34649DD76A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01" name="Gruppieren 500">
            <a:extLst>
              <a:ext uri="{FF2B5EF4-FFF2-40B4-BE49-F238E27FC236}">
                <a16:creationId xmlns:a16="http://schemas.microsoft.com/office/drawing/2014/main" id="{3B70784A-9CA5-4EF9-969B-9493B706D3CF}"/>
              </a:ext>
            </a:extLst>
          </p:cNvPr>
          <p:cNvGrpSpPr/>
          <p:nvPr/>
        </p:nvGrpSpPr>
        <p:grpSpPr>
          <a:xfrm>
            <a:off x="11335487" y="3986125"/>
            <a:ext cx="699072" cy="252000"/>
            <a:chOff x="3565392" y="1977236"/>
            <a:chExt cx="823253" cy="354195"/>
          </a:xfrm>
        </p:grpSpPr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3AAACD26-FAB9-4C6D-9B18-C4B5A87CCBA9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32B4F048-21AD-4166-B73F-E35DBAFD6DAC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534" name="Ellipse 533">
            <a:extLst>
              <a:ext uri="{FF2B5EF4-FFF2-40B4-BE49-F238E27FC236}">
                <a16:creationId xmlns:a16="http://schemas.microsoft.com/office/drawing/2014/main" id="{CC646BD7-EAFA-47E6-B3ED-C9E1716D86BC}"/>
              </a:ext>
            </a:extLst>
          </p:cNvPr>
          <p:cNvSpPr/>
          <p:nvPr/>
        </p:nvSpPr>
        <p:spPr bwMode="gray">
          <a:xfrm>
            <a:off x="6295786" y="3968124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9706DD02-101F-42C0-80C0-021FB8D4BF95}"/>
              </a:ext>
            </a:extLst>
          </p:cNvPr>
          <p:cNvSpPr/>
          <p:nvPr/>
        </p:nvSpPr>
        <p:spPr bwMode="gray">
          <a:xfrm>
            <a:off x="6381803" y="4387628"/>
            <a:ext cx="3190769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Datenbereinigung*</a:t>
            </a:r>
          </a:p>
        </p:txBody>
      </p:sp>
      <p:grpSp>
        <p:nvGrpSpPr>
          <p:cNvPr id="504" name="Gruppieren 503">
            <a:extLst>
              <a:ext uri="{FF2B5EF4-FFF2-40B4-BE49-F238E27FC236}">
                <a16:creationId xmlns:a16="http://schemas.microsoft.com/office/drawing/2014/main" id="{BCE877DB-992F-4E2E-BB4B-6E7628D283C9}"/>
              </a:ext>
            </a:extLst>
          </p:cNvPr>
          <p:cNvGrpSpPr/>
          <p:nvPr/>
        </p:nvGrpSpPr>
        <p:grpSpPr>
          <a:xfrm>
            <a:off x="9759857" y="4380612"/>
            <a:ext cx="699072" cy="252000"/>
            <a:chOff x="3565392" y="1977236"/>
            <a:chExt cx="823253" cy="354195"/>
          </a:xfrm>
        </p:grpSpPr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08DB67F4-455B-4048-8D4A-6C061622A86B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EA95206C-A913-4E25-9C91-EAE62DB4F8EC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07" name="Gruppieren 506">
            <a:extLst>
              <a:ext uri="{FF2B5EF4-FFF2-40B4-BE49-F238E27FC236}">
                <a16:creationId xmlns:a16="http://schemas.microsoft.com/office/drawing/2014/main" id="{197E7E58-B7AB-473E-8D77-9ABC017525AE}"/>
              </a:ext>
            </a:extLst>
          </p:cNvPr>
          <p:cNvGrpSpPr/>
          <p:nvPr/>
        </p:nvGrpSpPr>
        <p:grpSpPr>
          <a:xfrm>
            <a:off x="10545377" y="4378135"/>
            <a:ext cx="699072" cy="252000"/>
            <a:chOff x="3565392" y="1977236"/>
            <a:chExt cx="823253" cy="354195"/>
          </a:xfrm>
        </p:grpSpPr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4F8334BF-F760-4A56-8986-607284820B7F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21D51E05-FE05-416E-A35D-28384E486321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10" name="Gruppieren 509">
            <a:extLst>
              <a:ext uri="{FF2B5EF4-FFF2-40B4-BE49-F238E27FC236}">
                <a16:creationId xmlns:a16="http://schemas.microsoft.com/office/drawing/2014/main" id="{F4E2CD78-9E00-4633-9379-BCDE9F2EA41B}"/>
              </a:ext>
            </a:extLst>
          </p:cNvPr>
          <p:cNvGrpSpPr/>
          <p:nvPr/>
        </p:nvGrpSpPr>
        <p:grpSpPr>
          <a:xfrm>
            <a:off x="11335487" y="4374640"/>
            <a:ext cx="699072" cy="252000"/>
            <a:chOff x="3565392" y="1977236"/>
            <a:chExt cx="823253" cy="354195"/>
          </a:xfrm>
        </p:grpSpPr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43D3A833-0735-479A-B4B8-967848E15637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12" name="Rechteck 511">
              <a:extLst>
                <a:ext uri="{FF2B5EF4-FFF2-40B4-BE49-F238E27FC236}">
                  <a16:creationId xmlns:a16="http://schemas.microsoft.com/office/drawing/2014/main" id="{B4932E4F-15F4-4597-896E-E441B01AD135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535" name="Ellipse 534">
            <a:extLst>
              <a:ext uri="{FF2B5EF4-FFF2-40B4-BE49-F238E27FC236}">
                <a16:creationId xmlns:a16="http://schemas.microsoft.com/office/drawing/2014/main" id="{619929C8-73EE-4C94-B3D1-B20A9C69D9F7}"/>
              </a:ext>
            </a:extLst>
          </p:cNvPr>
          <p:cNvSpPr/>
          <p:nvPr/>
        </p:nvSpPr>
        <p:spPr bwMode="gray">
          <a:xfrm>
            <a:off x="6295786" y="4371069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361" name="Rechteck 360">
            <a:extLst>
              <a:ext uri="{FF2B5EF4-FFF2-40B4-BE49-F238E27FC236}">
                <a16:creationId xmlns:a16="http://schemas.microsoft.com/office/drawing/2014/main" id="{EBE193D8-90D8-4594-B9B8-E3160CBC6D34}"/>
              </a:ext>
            </a:extLst>
          </p:cNvPr>
          <p:cNvSpPr/>
          <p:nvPr/>
        </p:nvSpPr>
        <p:spPr bwMode="gray">
          <a:xfrm>
            <a:off x="6381803" y="4794045"/>
            <a:ext cx="3190769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Migration*</a:t>
            </a:r>
          </a:p>
        </p:txBody>
      </p:sp>
      <p:grpSp>
        <p:nvGrpSpPr>
          <p:cNvPr id="513" name="Gruppieren 512">
            <a:extLst>
              <a:ext uri="{FF2B5EF4-FFF2-40B4-BE49-F238E27FC236}">
                <a16:creationId xmlns:a16="http://schemas.microsoft.com/office/drawing/2014/main" id="{81E3FD36-F3F8-4BE5-99F5-69CAF8C2CACD}"/>
              </a:ext>
            </a:extLst>
          </p:cNvPr>
          <p:cNvGrpSpPr/>
          <p:nvPr/>
        </p:nvGrpSpPr>
        <p:grpSpPr>
          <a:xfrm>
            <a:off x="9759857" y="4796086"/>
            <a:ext cx="699072" cy="252000"/>
            <a:chOff x="3565392" y="1977236"/>
            <a:chExt cx="823253" cy="354195"/>
          </a:xfrm>
        </p:grpSpPr>
        <p:sp>
          <p:nvSpPr>
            <p:cNvPr id="514" name="Rechteck 513">
              <a:extLst>
                <a:ext uri="{FF2B5EF4-FFF2-40B4-BE49-F238E27FC236}">
                  <a16:creationId xmlns:a16="http://schemas.microsoft.com/office/drawing/2014/main" id="{56A16446-640E-4BC9-BAAD-A28AD77C9FDA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15" name="Rechteck 514">
              <a:extLst>
                <a:ext uri="{FF2B5EF4-FFF2-40B4-BE49-F238E27FC236}">
                  <a16:creationId xmlns:a16="http://schemas.microsoft.com/office/drawing/2014/main" id="{60919CCA-CAF8-42D0-B433-2BC9FE061E87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16" name="Gruppieren 515">
            <a:extLst>
              <a:ext uri="{FF2B5EF4-FFF2-40B4-BE49-F238E27FC236}">
                <a16:creationId xmlns:a16="http://schemas.microsoft.com/office/drawing/2014/main" id="{574EF107-C4C1-4FFD-80BD-8218F8E70604}"/>
              </a:ext>
            </a:extLst>
          </p:cNvPr>
          <p:cNvGrpSpPr/>
          <p:nvPr/>
        </p:nvGrpSpPr>
        <p:grpSpPr>
          <a:xfrm>
            <a:off x="10545377" y="4793609"/>
            <a:ext cx="699072" cy="252000"/>
            <a:chOff x="3565392" y="1977236"/>
            <a:chExt cx="823253" cy="354195"/>
          </a:xfrm>
        </p:grpSpPr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D44C6FC1-589F-416C-88AA-AE887236732B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AE3CEE33-D651-4517-8456-042362ECCD36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19" name="Gruppieren 518">
            <a:extLst>
              <a:ext uri="{FF2B5EF4-FFF2-40B4-BE49-F238E27FC236}">
                <a16:creationId xmlns:a16="http://schemas.microsoft.com/office/drawing/2014/main" id="{2AB7E911-5A62-4832-BA1C-70360DAB055F}"/>
              </a:ext>
            </a:extLst>
          </p:cNvPr>
          <p:cNvGrpSpPr/>
          <p:nvPr/>
        </p:nvGrpSpPr>
        <p:grpSpPr>
          <a:xfrm>
            <a:off x="11335487" y="4790114"/>
            <a:ext cx="699072" cy="252000"/>
            <a:chOff x="3565392" y="1977236"/>
            <a:chExt cx="823253" cy="354195"/>
          </a:xfrm>
        </p:grpSpPr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F9BE255C-6BC5-4AC3-A091-61F31FDFF497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D5E28E1B-53B4-425D-A66D-C9507DDA073D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536" name="Ellipse 535">
            <a:extLst>
              <a:ext uri="{FF2B5EF4-FFF2-40B4-BE49-F238E27FC236}">
                <a16:creationId xmlns:a16="http://schemas.microsoft.com/office/drawing/2014/main" id="{FD51335D-4806-4F83-840C-455B9F50DC6A}"/>
              </a:ext>
            </a:extLst>
          </p:cNvPr>
          <p:cNvSpPr/>
          <p:nvPr/>
        </p:nvSpPr>
        <p:spPr bwMode="gray">
          <a:xfrm>
            <a:off x="6295786" y="4774014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373" name="Rechteck 372">
            <a:extLst>
              <a:ext uri="{FF2B5EF4-FFF2-40B4-BE49-F238E27FC236}">
                <a16:creationId xmlns:a16="http://schemas.microsoft.com/office/drawing/2014/main" id="{C1C132B0-4EC9-40CB-834D-704490FFD1F1}"/>
              </a:ext>
            </a:extLst>
          </p:cNvPr>
          <p:cNvSpPr/>
          <p:nvPr/>
        </p:nvSpPr>
        <p:spPr bwMode="gray">
          <a:xfrm>
            <a:off x="6381803" y="5198664"/>
            <a:ext cx="3190769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Architektur Westnetz</a:t>
            </a:r>
          </a:p>
        </p:txBody>
      </p:sp>
      <p:grpSp>
        <p:nvGrpSpPr>
          <p:cNvPr id="522" name="Gruppieren 521">
            <a:extLst>
              <a:ext uri="{FF2B5EF4-FFF2-40B4-BE49-F238E27FC236}">
                <a16:creationId xmlns:a16="http://schemas.microsoft.com/office/drawing/2014/main" id="{6746C12D-063D-4D55-BF53-020D3A3F653A}"/>
              </a:ext>
            </a:extLst>
          </p:cNvPr>
          <p:cNvGrpSpPr/>
          <p:nvPr/>
        </p:nvGrpSpPr>
        <p:grpSpPr>
          <a:xfrm>
            <a:off x="9759857" y="5193905"/>
            <a:ext cx="699072" cy="252000"/>
            <a:chOff x="3565392" y="1977236"/>
            <a:chExt cx="823253" cy="354195"/>
          </a:xfrm>
        </p:grpSpPr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id="{65E732C1-3AC3-4AC3-9BAA-4BFDA036AE9D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19E1B2A4-AD43-4573-B3BE-2CE79B08D88F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25" name="Gruppieren 524">
            <a:extLst>
              <a:ext uri="{FF2B5EF4-FFF2-40B4-BE49-F238E27FC236}">
                <a16:creationId xmlns:a16="http://schemas.microsoft.com/office/drawing/2014/main" id="{2868867D-0215-42F3-BE95-7A945A94D964}"/>
              </a:ext>
            </a:extLst>
          </p:cNvPr>
          <p:cNvGrpSpPr/>
          <p:nvPr/>
        </p:nvGrpSpPr>
        <p:grpSpPr>
          <a:xfrm>
            <a:off x="10545377" y="5191428"/>
            <a:ext cx="699072" cy="252000"/>
            <a:chOff x="3565392" y="1977236"/>
            <a:chExt cx="823253" cy="354195"/>
          </a:xfrm>
        </p:grpSpPr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id="{5AF06C1E-284B-44FD-A7D6-B5A15BA9F315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FFC000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id="{8A6216E6-6E6F-482B-945E-1CCAAD50BC2B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FFC000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28" name="Gruppieren 527">
            <a:extLst>
              <a:ext uri="{FF2B5EF4-FFF2-40B4-BE49-F238E27FC236}">
                <a16:creationId xmlns:a16="http://schemas.microsoft.com/office/drawing/2014/main" id="{89178805-6596-4654-946B-3433CB647004}"/>
              </a:ext>
            </a:extLst>
          </p:cNvPr>
          <p:cNvGrpSpPr/>
          <p:nvPr/>
        </p:nvGrpSpPr>
        <p:grpSpPr>
          <a:xfrm>
            <a:off x="11335487" y="5187933"/>
            <a:ext cx="699072" cy="252000"/>
            <a:chOff x="3565392" y="1977236"/>
            <a:chExt cx="823253" cy="354195"/>
          </a:xfrm>
        </p:grpSpPr>
        <p:sp>
          <p:nvSpPr>
            <p:cNvPr id="529" name="Rechteck 528">
              <a:extLst>
                <a:ext uri="{FF2B5EF4-FFF2-40B4-BE49-F238E27FC236}">
                  <a16:creationId xmlns:a16="http://schemas.microsoft.com/office/drawing/2014/main" id="{012FFF90-F949-4B51-8FC8-B47D67D35BAE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30" name="Rechteck 529">
              <a:extLst>
                <a:ext uri="{FF2B5EF4-FFF2-40B4-BE49-F238E27FC236}">
                  <a16:creationId xmlns:a16="http://schemas.microsoft.com/office/drawing/2014/main" id="{ADE8751F-9650-44F1-B2B7-B908BC20DFA4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537" name="Ellipse 536">
            <a:extLst>
              <a:ext uri="{FF2B5EF4-FFF2-40B4-BE49-F238E27FC236}">
                <a16:creationId xmlns:a16="http://schemas.microsoft.com/office/drawing/2014/main" id="{4782E46F-55F5-4E6E-B57E-A42470136611}"/>
              </a:ext>
            </a:extLst>
          </p:cNvPr>
          <p:cNvSpPr/>
          <p:nvPr/>
        </p:nvSpPr>
        <p:spPr bwMode="gray">
          <a:xfrm>
            <a:off x="6295786" y="5176959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541" name="Rechteck 540">
            <a:extLst>
              <a:ext uri="{FF2B5EF4-FFF2-40B4-BE49-F238E27FC236}">
                <a16:creationId xmlns:a16="http://schemas.microsoft.com/office/drawing/2014/main" id="{24CDAAFC-554C-416F-B015-617246880EEB}"/>
              </a:ext>
            </a:extLst>
          </p:cNvPr>
          <p:cNvSpPr/>
          <p:nvPr/>
        </p:nvSpPr>
        <p:spPr bwMode="gray">
          <a:xfrm>
            <a:off x="3761811" y="1928706"/>
            <a:ext cx="763095" cy="36000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000">
                <a:solidFill>
                  <a:schemeClr val="bg1"/>
                </a:solidFill>
              </a:rPr>
              <a:t>Daten</a:t>
            </a:r>
          </a:p>
        </p:txBody>
      </p:sp>
      <p:sp>
        <p:nvSpPr>
          <p:cNvPr id="542" name="Rechteck 541">
            <a:extLst>
              <a:ext uri="{FF2B5EF4-FFF2-40B4-BE49-F238E27FC236}">
                <a16:creationId xmlns:a16="http://schemas.microsoft.com/office/drawing/2014/main" id="{A1185E65-EB92-4397-A262-0B6800E7256D}"/>
              </a:ext>
            </a:extLst>
          </p:cNvPr>
          <p:cNvSpPr/>
          <p:nvPr/>
        </p:nvSpPr>
        <p:spPr bwMode="gray">
          <a:xfrm>
            <a:off x="4547780" y="1928706"/>
            <a:ext cx="763095" cy="36000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000">
                <a:solidFill>
                  <a:schemeClr val="bg1"/>
                </a:solidFill>
              </a:rPr>
              <a:t>Prozesse</a:t>
            </a:r>
          </a:p>
        </p:txBody>
      </p:sp>
      <p:sp>
        <p:nvSpPr>
          <p:cNvPr id="543" name="Rechteck 542">
            <a:extLst>
              <a:ext uri="{FF2B5EF4-FFF2-40B4-BE49-F238E27FC236}">
                <a16:creationId xmlns:a16="http://schemas.microsoft.com/office/drawing/2014/main" id="{34D7B013-D353-43E1-B6F9-5B7BE1A7E746}"/>
              </a:ext>
            </a:extLst>
          </p:cNvPr>
          <p:cNvSpPr/>
          <p:nvPr/>
        </p:nvSpPr>
        <p:spPr bwMode="gray">
          <a:xfrm>
            <a:off x="5339103" y="1928706"/>
            <a:ext cx="763095" cy="36000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000">
                <a:solidFill>
                  <a:schemeClr val="bg1"/>
                </a:solidFill>
              </a:rPr>
              <a:t>IT-Änd.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8141802-9A55-4818-A1E3-319DB6A1FF50}"/>
              </a:ext>
            </a:extLst>
          </p:cNvPr>
          <p:cNvSpPr/>
          <p:nvPr/>
        </p:nvSpPr>
        <p:spPr bwMode="gray">
          <a:xfrm>
            <a:off x="860785" y="2345907"/>
            <a:ext cx="2861328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Geschäftspartnerdaten</a:t>
            </a:r>
          </a:p>
        </p:txBody>
      </p:sp>
      <p:grpSp>
        <p:nvGrpSpPr>
          <p:cNvPr id="544" name="Gruppieren 543">
            <a:extLst>
              <a:ext uri="{FF2B5EF4-FFF2-40B4-BE49-F238E27FC236}">
                <a16:creationId xmlns:a16="http://schemas.microsoft.com/office/drawing/2014/main" id="{82D47CD6-4478-4726-BA5C-5ABB38DEE375}"/>
              </a:ext>
            </a:extLst>
          </p:cNvPr>
          <p:cNvGrpSpPr/>
          <p:nvPr/>
        </p:nvGrpSpPr>
        <p:grpSpPr>
          <a:xfrm>
            <a:off x="3793822" y="2345907"/>
            <a:ext cx="699072" cy="252000"/>
            <a:chOff x="3565392" y="1977236"/>
            <a:chExt cx="823253" cy="354195"/>
          </a:xfrm>
        </p:grpSpPr>
        <p:sp>
          <p:nvSpPr>
            <p:cNvPr id="545" name="Rechteck 544">
              <a:extLst>
                <a:ext uri="{FF2B5EF4-FFF2-40B4-BE49-F238E27FC236}">
                  <a16:creationId xmlns:a16="http://schemas.microsoft.com/office/drawing/2014/main" id="{5A15BE55-FC30-4035-807A-E2C906B55B0C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46" name="Rechteck 545">
              <a:extLst>
                <a:ext uri="{FF2B5EF4-FFF2-40B4-BE49-F238E27FC236}">
                  <a16:creationId xmlns:a16="http://schemas.microsoft.com/office/drawing/2014/main" id="{D69357F1-2F1B-4D1E-A5CF-F4FD80149A5D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47" name="Gruppieren 546">
            <a:extLst>
              <a:ext uri="{FF2B5EF4-FFF2-40B4-BE49-F238E27FC236}">
                <a16:creationId xmlns:a16="http://schemas.microsoft.com/office/drawing/2014/main" id="{958DA8CD-4E73-4EEA-ABF9-06196CAEBC2B}"/>
              </a:ext>
            </a:extLst>
          </p:cNvPr>
          <p:cNvGrpSpPr/>
          <p:nvPr/>
        </p:nvGrpSpPr>
        <p:grpSpPr>
          <a:xfrm>
            <a:off x="4579791" y="2345907"/>
            <a:ext cx="699072" cy="252000"/>
            <a:chOff x="3565392" y="1977236"/>
            <a:chExt cx="823253" cy="354195"/>
          </a:xfrm>
        </p:grpSpPr>
        <p:sp>
          <p:nvSpPr>
            <p:cNvPr id="548" name="Rechteck 547">
              <a:extLst>
                <a:ext uri="{FF2B5EF4-FFF2-40B4-BE49-F238E27FC236}">
                  <a16:creationId xmlns:a16="http://schemas.microsoft.com/office/drawing/2014/main" id="{A31482BD-D994-47FF-8F9B-849777B5C64B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49" name="Rechteck 548">
              <a:extLst>
                <a:ext uri="{FF2B5EF4-FFF2-40B4-BE49-F238E27FC236}">
                  <a16:creationId xmlns:a16="http://schemas.microsoft.com/office/drawing/2014/main" id="{54A545AA-DCA8-4EE8-AECB-42B33829EEDE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50" name="Gruppieren 549">
            <a:extLst>
              <a:ext uri="{FF2B5EF4-FFF2-40B4-BE49-F238E27FC236}">
                <a16:creationId xmlns:a16="http://schemas.microsoft.com/office/drawing/2014/main" id="{ED291233-19DF-40F2-BAB9-C5CDA55C6839}"/>
              </a:ext>
            </a:extLst>
          </p:cNvPr>
          <p:cNvGrpSpPr/>
          <p:nvPr/>
        </p:nvGrpSpPr>
        <p:grpSpPr>
          <a:xfrm>
            <a:off x="5371114" y="2345907"/>
            <a:ext cx="699072" cy="252000"/>
            <a:chOff x="3565392" y="1977236"/>
            <a:chExt cx="823253" cy="354195"/>
          </a:xfrm>
        </p:grpSpPr>
        <p:sp>
          <p:nvSpPr>
            <p:cNvPr id="551" name="Rechteck 550">
              <a:extLst>
                <a:ext uri="{FF2B5EF4-FFF2-40B4-BE49-F238E27FC236}">
                  <a16:creationId xmlns:a16="http://schemas.microsoft.com/office/drawing/2014/main" id="{FFB18B58-30DF-489D-852B-E4F2358999CF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52" name="Rechteck 551">
              <a:extLst>
                <a:ext uri="{FF2B5EF4-FFF2-40B4-BE49-F238E27FC236}">
                  <a16:creationId xmlns:a16="http://schemas.microsoft.com/office/drawing/2014/main" id="{7759E4C7-6687-4D59-95FC-0F3200FF0293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617" name="Ellipse 616">
            <a:extLst>
              <a:ext uri="{FF2B5EF4-FFF2-40B4-BE49-F238E27FC236}">
                <a16:creationId xmlns:a16="http://schemas.microsoft.com/office/drawing/2014/main" id="{0E3C63BB-6203-4E4B-9330-A80BFD81E62C}"/>
              </a:ext>
            </a:extLst>
          </p:cNvPr>
          <p:cNvSpPr/>
          <p:nvPr/>
        </p:nvSpPr>
        <p:spPr bwMode="gray">
          <a:xfrm>
            <a:off x="763969" y="2327907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6EA39754-F5F8-4F21-B9BD-7ED0B49910B8}"/>
              </a:ext>
            </a:extLst>
          </p:cNvPr>
          <p:cNvSpPr/>
          <p:nvPr/>
        </p:nvSpPr>
        <p:spPr bwMode="gray">
          <a:xfrm>
            <a:off x="879370" y="5082073"/>
            <a:ext cx="2861328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Abfrage neuer Messkonzepte</a:t>
            </a:r>
          </a:p>
        </p:txBody>
      </p:sp>
      <p:grpSp>
        <p:nvGrpSpPr>
          <p:cNvPr id="562" name="Gruppieren 561">
            <a:extLst>
              <a:ext uri="{FF2B5EF4-FFF2-40B4-BE49-F238E27FC236}">
                <a16:creationId xmlns:a16="http://schemas.microsoft.com/office/drawing/2014/main" id="{726C3C76-9DE2-40B5-8E9B-74F90C48FA01}"/>
              </a:ext>
            </a:extLst>
          </p:cNvPr>
          <p:cNvGrpSpPr/>
          <p:nvPr/>
        </p:nvGrpSpPr>
        <p:grpSpPr>
          <a:xfrm>
            <a:off x="3813053" y="5082073"/>
            <a:ext cx="699072" cy="252000"/>
            <a:chOff x="3565392" y="1977236"/>
            <a:chExt cx="823253" cy="354195"/>
          </a:xfrm>
        </p:grpSpPr>
        <p:sp>
          <p:nvSpPr>
            <p:cNvPr id="563" name="Rechteck 562">
              <a:extLst>
                <a:ext uri="{FF2B5EF4-FFF2-40B4-BE49-F238E27FC236}">
                  <a16:creationId xmlns:a16="http://schemas.microsoft.com/office/drawing/2014/main" id="{A4E22AF3-7339-4D10-8873-6A1C63E4C218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64" name="Rechteck 563">
              <a:extLst>
                <a:ext uri="{FF2B5EF4-FFF2-40B4-BE49-F238E27FC236}">
                  <a16:creationId xmlns:a16="http://schemas.microsoft.com/office/drawing/2014/main" id="{02277C44-71C9-4563-9F05-44B54C790983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65" name="Gruppieren 564">
            <a:extLst>
              <a:ext uri="{FF2B5EF4-FFF2-40B4-BE49-F238E27FC236}">
                <a16:creationId xmlns:a16="http://schemas.microsoft.com/office/drawing/2014/main" id="{C09DA79C-4894-4D89-9EA8-5EACE2DA621E}"/>
              </a:ext>
            </a:extLst>
          </p:cNvPr>
          <p:cNvGrpSpPr/>
          <p:nvPr/>
        </p:nvGrpSpPr>
        <p:grpSpPr>
          <a:xfrm>
            <a:off x="4599022" y="5082073"/>
            <a:ext cx="699072" cy="252000"/>
            <a:chOff x="3565392" y="1977236"/>
            <a:chExt cx="823253" cy="354195"/>
          </a:xfrm>
        </p:grpSpPr>
        <p:sp>
          <p:nvSpPr>
            <p:cNvPr id="566" name="Rechteck 565">
              <a:extLst>
                <a:ext uri="{FF2B5EF4-FFF2-40B4-BE49-F238E27FC236}">
                  <a16:creationId xmlns:a16="http://schemas.microsoft.com/office/drawing/2014/main" id="{CCA316E5-40F0-4BF2-8E28-4750B23F9B99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67" name="Rechteck 566">
              <a:extLst>
                <a:ext uri="{FF2B5EF4-FFF2-40B4-BE49-F238E27FC236}">
                  <a16:creationId xmlns:a16="http://schemas.microsoft.com/office/drawing/2014/main" id="{B2697757-E657-41EC-A548-5A06C73490F5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68" name="Gruppieren 567">
            <a:extLst>
              <a:ext uri="{FF2B5EF4-FFF2-40B4-BE49-F238E27FC236}">
                <a16:creationId xmlns:a16="http://schemas.microsoft.com/office/drawing/2014/main" id="{86279A77-7D09-419D-A682-836D66BAE7BD}"/>
              </a:ext>
            </a:extLst>
          </p:cNvPr>
          <p:cNvGrpSpPr/>
          <p:nvPr/>
        </p:nvGrpSpPr>
        <p:grpSpPr>
          <a:xfrm>
            <a:off x="5390345" y="5082073"/>
            <a:ext cx="699072" cy="252000"/>
            <a:chOff x="3565392" y="1977236"/>
            <a:chExt cx="823253" cy="354195"/>
          </a:xfrm>
        </p:grpSpPr>
        <p:sp>
          <p:nvSpPr>
            <p:cNvPr id="569" name="Rechteck 568">
              <a:extLst>
                <a:ext uri="{FF2B5EF4-FFF2-40B4-BE49-F238E27FC236}">
                  <a16:creationId xmlns:a16="http://schemas.microsoft.com/office/drawing/2014/main" id="{9C5BFF1F-E2EA-4931-875E-2908FDC45955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70" name="Rechteck 569">
              <a:extLst>
                <a:ext uri="{FF2B5EF4-FFF2-40B4-BE49-F238E27FC236}">
                  <a16:creationId xmlns:a16="http://schemas.microsoft.com/office/drawing/2014/main" id="{BE512BE2-5D83-474F-8281-639B5A3FCBF1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619" name="Ellipse 618">
            <a:extLst>
              <a:ext uri="{FF2B5EF4-FFF2-40B4-BE49-F238E27FC236}">
                <a16:creationId xmlns:a16="http://schemas.microsoft.com/office/drawing/2014/main" id="{2456E2C4-6462-4AF0-B108-8F36FFFBBEFF}"/>
              </a:ext>
            </a:extLst>
          </p:cNvPr>
          <p:cNvSpPr/>
          <p:nvPr/>
        </p:nvSpPr>
        <p:spPr bwMode="gray">
          <a:xfrm>
            <a:off x="782554" y="5064073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40B1952E-A76B-4D98-B962-FDF3D9E396F5}"/>
              </a:ext>
            </a:extLst>
          </p:cNvPr>
          <p:cNvSpPr/>
          <p:nvPr/>
        </p:nvSpPr>
        <p:spPr bwMode="gray">
          <a:xfrm>
            <a:off x="879370" y="5446197"/>
            <a:ext cx="2861328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Stornierungen</a:t>
            </a:r>
          </a:p>
        </p:txBody>
      </p:sp>
      <p:grpSp>
        <p:nvGrpSpPr>
          <p:cNvPr id="571" name="Gruppieren 570">
            <a:extLst>
              <a:ext uri="{FF2B5EF4-FFF2-40B4-BE49-F238E27FC236}">
                <a16:creationId xmlns:a16="http://schemas.microsoft.com/office/drawing/2014/main" id="{DCC97F2E-1898-4750-8D1B-1D9693186E0C}"/>
              </a:ext>
            </a:extLst>
          </p:cNvPr>
          <p:cNvGrpSpPr/>
          <p:nvPr/>
        </p:nvGrpSpPr>
        <p:grpSpPr>
          <a:xfrm>
            <a:off x="3813053" y="5446197"/>
            <a:ext cx="699072" cy="252000"/>
            <a:chOff x="3565392" y="1977236"/>
            <a:chExt cx="823253" cy="354195"/>
          </a:xfrm>
        </p:grpSpPr>
        <p:sp>
          <p:nvSpPr>
            <p:cNvPr id="572" name="Rechteck 571">
              <a:extLst>
                <a:ext uri="{FF2B5EF4-FFF2-40B4-BE49-F238E27FC236}">
                  <a16:creationId xmlns:a16="http://schemas.microsoft.com/office/drawing/2014/main" id="{3DBDB8B6-886A-4D11-A38B-E7530DF473FC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73" name="Rechteck 572">
              <a:extLst>
                <a:ext uri="{FF2B5EF4-FFF2-40B4-BE49-F238E27FC236}">
                  <a16:creationId xmlns:a16="http://schemas.microsoft.com/office/drawing/2014/main" id="{85E14F59-3DE3-42FE-8B44-6BED01BD6E0D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74" name="Gruppieren 573">
            <a:extLst>
              <a:ext uri="{FF2B5EF4-FFF2-40B4-BE49-F238E27FC236}">
                <a16:creationId xmlns:a16="http://schemas.microsoft.com/office/drawing/2014/main" id="{77A4509D-B63F-481C-AD06-D4F5238FED97}"/>
              </a:ext>
            </a:extLst>
          </p:cNvPr>
          <p:cNvGrpSpPr/>
          <p:nvPr/>
        </p:nvGrpSpPr>
        <p:grpSpPr>
          <a:xfrm>
            <a:off x="4599022" y="5446197"/>
            <a:ext cx="699072" cy="252000"/>
            <a:chOff x="3565392" y="1977236"/>
            <a:chExt cx="823253" cy="354195"/>
          </a:xfrm>
        </p:grpSpPr>
        <p:sp>
          <p:nvSpPr>
            <p:cNvPr id="575" name="Rechteck 574">
              <a:extLst>
                <a:ext uri="{FF2B5EF4-FFF2-40B4-BE49-F238E27FC236}">
                  <a16:creationId xmlns:a16="http://schemas.microsoft.com/office/drawing/2014/main" id="{A94DAD3D-0C78-4C23-8D0A-8F0481FF63A8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76" name="Rechteck 575">
              <a:extLst>
                <a:ext uri="{FF2B5EF4-FFF2-40B4-BE49-F238E27FC236}">
                  <a16:creationId xmlns:a16="http://schemas.microsoft.com/office/drawing/2014/main" id="{BA9F42F9-3943-48A1-9BDA-66B0D2692EA9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77" name="Gruppieren 576">
            <a:extLst>
              <a:ext uri="{FF2B5EF4-FFF2-40B4-BE49-F238E27FC236}">
                <a16:creationId xmlns:a16="http://schemas.microsoft.com/office/drawing/2014/main" id="{3A25B855-BBD7-4174-A0C0-2A405A3874BF}"/>
              </a:ext>
            </a:extLst>
          </p:cNvPr>
          <p:cNvGrpSpPr/>
          <p:nvPr/>
        </p:nvGrpSpPr>
        <p:grpSpPr>
          <a:xfrm>
            <a:off x="5390345" y="5446197"/>
            <a:ext cx="699072" cy="252000"/>
            <a:chOff x="3565392" y="1977236"/>
            <a:chExt cx="823253" cy="354195"/>
          </a:xfrm>
        </p:grpSpPr>
        <p:sp>
          <p:nvSpPr>
            <p:cNvPr id="578" name="Rechteck 577">
              <a:extLst>
                <a:ext uri="{FF2B5EF4-FFF2-40B4-BE49-F238E27FC236}">
                  <a16:creationId xmlns:a16="http://schemas.microsoft.com/office/drawing/2014/main" id="{43F0D6D3-D708-47AC-9F06-8245C186A046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79" name="Rechteck 578">
              <a:extLst>
                <a:ext uri="{FF2B5EF4-FFF2-40B4-BE49-F238E27FC236}">
                  <a16:creationId xmlns:a16="http://schemas.microsoft.com/office/drawing/2014/main" id="{FA8E832A-F8C3-4BD1-9156-3EDAA60567BB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620" name="Ellipse 619">
            <a:extLst>
              <a:ext uri="{FF2B5EF4-FFF2-40B4-BE49-F238E27FC236}">
                <a16:creationId xmlns:a16="http://schemas.microsoft.com/office/drawing/2014/main" id="{1C22D3FB-989F-45CC-9668-87A107FC2B5D}"/>
              </a:ext>
            </a:extLst>
          </p:cNvPr>
          <p:cNvSpPr/>
          <p:nvPr/>
        </p:nvSpPr>
        <p:spPr bwMode="gray">
          <a:xfrm>
            <a:off x="782554" y="5428197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FED0117F-43F2-4B78-96FD-9C292C3425B1}"/>
              </a:ext>
            </a:extLst>
          </p:cNvPr>
          <p:cNvSpPr/>
          <p:nvPr/>
        </p:nvSpPr>
        <p:spPr bwMode="gray">
          <a:xfrm>
            <a:off x="862272" y="2738285"/>
            <a:ext cx="2861328" cy="118959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de-DE" sz="1500">
                <a:solidFill>
                  <a:schemeClr val="bg1"/>
                </a:solidFill>
              </a:rPr>
              <a:t>Kaufm. Stammdatenänderung</a:t>
            </a:r>
          </a:p>
          <a:p>
            <a:pPr algn="ctr">
              <a:spcBef>
                <a:spcPts val="200"/>
              </a:spcBef>
            </a:pPr>
            <a:r>
              <a:rPr lang="de-DE" sz="1100">
                <a:solidFill>
                  <a:schemeClr val="bg1"/>
                </a:solidFill>
              </a:rPr>
              <a:t>Abschlag, Abtretung eingetragen, Abw. Rechnungsempfänger, Adresse, Anschlussnehmer, Anschlussnutzer, Bankverbindung, Name, Steuernummern, Steuersatz, Stornierungen</a:t>
            </a:r>
          </a:p>
        </p:txBody>
      </p:sp>
      <p:grpSp>
        <p:nvGrpSpPr>
          <p:cNvPr id="580" name="Gruppieren 579">
            <a:extLst>
              <a:ext uri="{FF2B5EF4-FFF2-40B4-BE49-F238E27FC236}">
                <a16:creationId xmlns:a16="http://schemas.microsoft.com/office/drawing/2014/main" id="{51429CC8-0D06-46BF-ACD4-96AD4791802C}"/>
              </a:ext>
            </a:extLst>
          </p:cNvPr>
          <p:cNvGrpSpPr/>
          <p:nvPr/>
        </p:nvGrpSpPr>
        <p:grpSpPr>
          <a:xfrm>
            <a:off x="3793822" y="2740763"/>
            <a:ext cx="699072" cy="252000"/>
            <a:chOff x="3565392" y="1977236"/>
            <a:chExt cx="823253" cy="354195"/>
          </a:xfrm>
        </p:grpSpPr>
        <p:sp>
          <p:nvSpPr>
            <p:cNvPr id="581" name="Rechteck 580">
              <a:extLst>
                <a:ext uri="{FF2B5EF4-FFF2-40B4-BE49-F238E27FC236}">
                  <a16:creationId xmlns:a16="http://schemas.microsoft.com/office/drawing/2014/main" id="{D364460B-33DD-418D-99FE-19F8EDC80BDB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82" name="Rechteck 581">
              <a:extLst>
                <a:ext uri="{FF2B5EF4-FFF2-40B4-BE49-F238E27FC236}">
                  <a16:creationId xmlns:a16="http://schemas.microsoft.com/office/drawing/2014/main" id="{DC23C3D8-6706-4F36-9740-9EE78DF17058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83" name="Gruppieren 582">
            <a:extLst>
              <a:ext uri="{FF2B5EF4-FFF2-40B4-BE49-F238E27FC236}">
                <a16:creationId xmlns:a16="http://schemas.microsoft.com/office/drawing/2014/main" id="{1EF87CA9-FBE9-4EB7-996E-50FC5AFBB0FC}"/>
              </a:ext>
            </a:extLst>
          </p:cNvPr>
          <p:cNvGrpSpPr/>
          <p:nvPr/>
        </p:nvGrpSpPr>
        <p:grpSpPr>
          <a:xfrm>
            <a:off x="4579791" y="2738286"/>
            <a:ext cx="699072" cy="252000"/>
            <a:chOff x="3565392" y="1977236"/>
            <a:chExt cx="823253" cy="354195"/>
          </a:xfrm>
        </p:grpSpPr>
        <p:sp>
          <p:nvSpPr>
            <p:cNvPr id="584" name="Rechteck 583">
              <a:extLst>
                <a:ext uri="{FF2B5EF4-FFF2-40B4-BE49-F238E27FC236}">
                  <a16:creationId xmlns:a16="http://schemas.microsoft.com/office/drawing/2014/main" id="{BF3B9583-9E40-43CD-A577-D73540A0F2E3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85" name="Rechteck 584">
              <a:extLst>
                <a:ext uri="{FF2B5EF4-FFF2-40B4-BE49-F238E27FC236}">
                  <a16:creationId xmlns:a16="http://schemas.microsoft.com/office/drawing/2014/main" id="{AB7A1681-7D28-48AC-8F3E-97447B0DA6CA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86" name="Gruppieren 585">
            <a:extLst>
              <a:ext uri="{FF2B5EF4-FFF2-40B4-BE49-F238E27FC236}">
                <a16:creationId xmlns:a16="http://schemas.microsoft.com/office/drawing/2014/main" id="{09BE6C92-0B9B-4B5D-8760-A9186C3E7007}"/>
              </a:ext>
            </a:extLst>
          </p:cNvPr>
          <p:cNvGrpSpPr/>
          <p:nvPr/>
        </p:nvGrpSpPr>
        <p:grpSpPr>
          <a:xfrm>
            <a:off x="5371114" y="2734791"/>
            <a:ext cx="699072" cy="252000"/>
            <a:chOff x="3565392" y="1977236"/>
            <a:chExt cx="823253" cy="354195"/>
          </a:xfrm>
        </p:grpSpPr>
        <p:sp>
          <p:nvSpPr>
            <p:cNvPr id="587" name="Rechteck 586">
              <a:extLst>
                <a:ext uri="{FF2B5EF4-FFF2-40B4-BE49-F238E27FC236}">
                  <a16:creationId xmlns:a16="http://schemas.microsoft.com/office/drawing/2014/main" id="{3AB556CC-D280-45E5-84BF-717D196B096C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588" name="Rechteck 587">
              <a:extLst>
                <a:ext uri="{FF2B5EF4-FFF2-40B4-BE49-F238E27FC236}">
                  <a16:creationId xmlns:a16="http://schemas.microsoft.com/office/drawing/2014/main" id="{96D6A574-E2E0-4B12-BBDB-FE3A2D327CC9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621" name="Ellipse 620">
            <a:extLst>
              <a:ext uri="{FF2B5EF4-FFF2-40B4-BE49-F238E27FC236}">
                <a16:creationId xmlns:a16="http://schemas.microsoft.com/office/drawing/2014/main" id="{88B42A1C-F55C-4033-94D7-51662FAC44B5}"/>
              </a:ext>
            </a:extLst>
          </p:cNvPr>
          <p:cNvSpPr/>
          <p:nvPr/>
        </p:nvSpPr>
        <p:spPr bwMode="gray">
          <a:xfrm>
            <a:off x="755091" y="2720285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ABDADB-4C56-4812-A272-FF69AA39FE0B}"/>
              </a:ext>
            </a:extLst>
          </p:cNvPr>
          <p:cNvSpPr/>
          <p:nvPr/>
        </p:nvSpPr>
        <p:spPr bwMode="gray">
          <a:xfrm>
            <a:off x="767408" y="4098365"/>
            <a:ext cx="5344668" cy="460795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72000" rIns="4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b="1">
                <a:solidFill>
                  <a:schemeClr val="bg1"/>
                </a:solidFill>
              </a:rPr>
              <a:t>WEITERE ÄNDERUNGSPROZESSE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7FD73400-2B6A-4328-9EB3-B4EFC2D03FFC}"/>
              </a:ext>
            </a:extLst>
          </p:cNvPr>
          <p:cNvSpPr/>
          <p:nvPr/>
        </p:nvSpPr>
        <p:spPr bwMode="gray">
          <a:xfrm>
            <a:off x="6401989" y="5597907"/>
            <a:ext cx="3190769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000" tIns="288000" rIns="48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Lieferanten- und Pächterwechsel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06E7690E-9AE4-4B73-84CD-D59A5027AB8D}"/>
              </a:ext>
            </a:extLst>
          </p:cNvPr>
          <p:cNvGrpSpPr/>
          <p:nvPr/>
        </p:nvGrpSpPr>
        <p:grpSpPr>
          <a:xfrm>
            <a:off x="9759857" y="5593148"/>
            <a:ext cx="699072" cy="252000"/>
            <a:chOff x="3565392" y="1977236"/>
            <a:chExt cx="823253" cy="354195"/>
          </a:xfrm>
        </p:grpSpPr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B61576D0-E80D-464B-A6F5-15CE45A639CF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03DA897-4562-4760-A0F0-605F8C7E50A7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8EE311FD-A914-4953-B18D-D6375257DF75}"/>
              </a:ext>
            </a:extLst>
          </p:cNvPr>
          <p:cNvGrpSpPr/>
          <p:nvPr/>
        </p:nvGrpSpPr>
        <p:grpSpPr>
          <a:xfrm>
            <a:off x="10545377" y="5590671"/>
            <a:ext cx="699072" cy="252000"/>
            <a:chOff x="3565392" y="1977236"/>
            <a:chExt cx="823253" cy="354195"/>
          </a:xfrm>
        </p:grpSpPr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BE3BBF34-81CF-4E74-B597-CACC605691A8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FFC000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A609F026-90A0-456A-A40B-A78F8C1CAB69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FFC000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973839DF-8994-4349-9615-89D4CFD6BC3C}"/>
              </a:ext>
            </a:extLst>
          </p:cNvPr>
          <p:cNvGrpSpPr/>
          <p:nvPr/>
        </p:nvGrpSpPr>
        <p:grpSpPr>
          <a:xfrm>
            <a:off x="11335487" y="5587176"/>
            <a:ext cx="699072" cy="252000"/>
            <a:chOff x="3565392" y="1977236"/>
            <a:chExt cx="823253" cy="354195"/>
          </a:xfrm>
        </p:grpSpPr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20D55CD-C596-49D1-A952-5BDD34BD5BA4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5A00DDB2-A1DE-4DDB-9DDE-1BECA1F30ACD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180" name="Ellipse 179">
            <a:extLst>
              <a:ext uri="{FF2B5EF4-FFF2-40B4-BE49-F238E27FC236}">
                <a16:creationId xmlns:a16="http://schemas.microsoft.com/office/drawing/2014/main" id="{D0FC9FF7-1823-43BE-B805-9C539935C0E0}"/>
              </a:ext>
            </a:extLst>
          </p:cNvPr>
          <p:cNvSpPr/>
          <p:nvPr/>
        </p:nvSpPr>
        <p:spPr bwMode="gray">
          <a:xfrm>
            <a:off x="6295786" y="5579907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8AA8807F-6A1C-4632-8E4D-5490AA9CCA5C}"/>
              </a:ext>
            </a:extLst>
          </p:cNvPr>
          <p:cNvSpPr/>
          <p:nvPr/>
        </p:nvSpPr>
        <p:spPr bwMode="gray">
          <a:xfrm>
            <a:off x="879370" y="5810321"/>
            <a:ext cx="2861328" cy="2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8800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500">
                <a:solidFill>
                  <a:schemeClr val="bg1"/>
                </a:solidFill>
              </a:rPr>
              <a:t>Cut-</a:t>
            </a:r>
            <a:r>
              <a:rPr lang="de-DE" sz="1500" err="1">
                <a:solidFill>
                  <a:schemeClr val="bg1"/>
                </a:solidFill>
              </a:rPr>
              <a:t>over</a:t>
            </a:r>
            <a:r>
              <a:rPr lang="de-DE" sz="1500">
                <a:solidFill>
                  <a:schemeClr val="bg1"/>
                </a:solidFill>
              </a:rPr>
              <a:t> Planung</a:t>
            </a:r>
          </a:p>
        </p:txBody>
      </p: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F3090217-6FF9-4837-98BD-A1C7E10C5DCA}"/>
              </a:ext>
            </a:extLst>
          </p:cNvPr>
          <p:cNvGrpSpPr/>
          <p:nvPr/>
        </p:nvGrpSpPr>
        <p:grpSpPr>
          <a:xfrm>
            <a:off x="3813053" y="5810321"/>
            <a:ext cx="699072" cy="252000"/>
            <a:chOff x="3565392" y="1977236"/>
            <a:chExt cx="823253" cy="354195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EFDBD547-A972-4EB8-A8C3-7468ADDC5E36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D1A0774-DDAB-419A-964A-B666268D7197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3E208E6E-0B9F-4D03-8FE1-5985B3C3F038}"/>
              </a:ext>
            </a:extLst>
          </p:cNvPr>
          <p:cNvGrpSpPr/>
          <p:nvPr/>
        </p:nvGrpSpPr>
        <p:grpSpPr>
          <a:xfrm>
            <a:off x="4599022" y="5810321"/>
            <a:ext cx="699072" cy="252000"/>
            <a:chOff x="3565392" y="1977236"/>
            <a:chExt cx="823253" cy="354195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2C0EE31C-A64C-456D-A102-45D838DBC4C7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94451B03-6678-467F-85C5-4D8308B91953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AFC46CD2-A75B-4FA5-8B55-84E0F4E60F0E}"/>
              </a:ext>
            </a:extLst>
          </p:cNvPr>
          <p:cNvGrpSpPr/>
          <p:nvPr/>
        </p:nvGrpSpPr>
        <p:grpSpPr>
          <a:xfrm>
            <a:off x="5390345" y="5810321"/>
            <a:ext cx="699072" cy="252000"/>
            <a:chOff x="3565392" y="1977236"/>
            <a:chExt cx="823253" cy="354195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FA87561F-BCF2-40CA-B6DC-E956ACFA791D}"/>
                </a:ext>
              </a:extLst>
            </p:cNvPr>
            <p:cNvSpPr/>
            <p:nvPr/>
          </p:nvSpPr>
          <p:spPr bwMode="gray">
            <a:xfrm>
              <a:off x="3565392" y="1978061"/>
              <a:ext cx="396000" cy="352544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F44761DD-5DF0-44E3-94A9-0D436CDFD220}"/>
                </a:ext>
              </a:extLst>
            </p:cNvPr>
            <p:cNvSpPr/>
            <p:nvPr/>
          </p:nvSpPr>
          <p:spPr bwMode="gray">
            <a:xfrm>
              <a:off x="3992645" y="1977236"/>
              <a:ext cx="396000" cy="354195"/>
            </a:xfrm>
            <a:prstGeom prst="rect">
              <a:avLst/>
            </a:prstGeom>
            <a:solidFill>
              <a:srgbClr val="EB4B0A"/>
            </a:solidFill>
            <a:ln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268800" rIns="240000" bIns="30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</p:grpSp>
      <p:sp>
        <p:nvSpPr>
          <p:cNvPr id="191" name="Ellipse 190">
            <a:extLst>
              <a:ext uri="{FF2B5EF4-FFF2-40B4-BE49-F238E27FC236}">
                <a16:creationId xmlns:a16="http://schemas.microsoft.com/office/drawing/2014/main" id="{F51CC217-1BAB-4C7F-A9FD-A51F0A906C54}"/>
              </a:ext>
            </a:extLst>
          </p:cNvPr>
          <p:cNvSpPr/>
          <p:nvPr/>
        </p:nvSpPr>
        <p:spPr bwMode="gray">
          <a:xfrm>
            <a:off x="782554" y="5792321"/>
            <a:ext cx="288000" cy="288000"/>
          </a:xfrm>
          <a:prstGeom prst="ellipse">
            <a:avLst/>
          </a:prstGeom>
          <a:solidFill>
            <a:srgbClr val="EB4B0A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68800" rIns="240000" bIns="30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endParaRPr lang="de-DE" sz="2100">
              <a:solidFill>
                <a:schemeClr val="bg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33FC771F-642A-46B9-9F52-03AE1073F90B}"/>
              </a:ext>
            </a:extLst>
          </p:cNvPr>
          <p:cNvSpPr/>
          <p:nvPr/>
        </p:nvSpPr>
        <p:spPr bwMode="gray">
          <a:xfrm>
            <a:off x="3781042" y="4629000"/>
            <a:ext cx="763095" cy="36000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000">
                <a:solidFill>
                  <a:schemeClr val="bg1"/>
                </a:solidFill>
              </a:rPr>
              <a:t>Daten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55604D3C-B653-47DE-8AB9-E55EB9DCC783}"/>
              </a:ext>
            </a:extLst>
          </p:cNvPr>
          <p:cNvSpPr/>
          <p:nvPr/>
        </p:nvSpPr>
        <p:spPr bwMode="gray">
          <a:xfrm>
            <a:off x="4567011" y="4629000"/>
            <a:ext cx="763095" cy="36000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000">
                <a:solidFill>
                  <a:schemeClr val="bg1"/>
                </a:solidFill>
              </a:rPr>
              <a:t>Prozesse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0AEEBF9D-9EA8-44BC-902D-E930893181B9}"/>
              </a:ext>
            </a:extLst>
          </p:cNvPr>
          <p:cNvSpPr/>
          <p:nvPr/>
        </p:nvSpPr>
        <p:spPr bwMode="gray">
          <a:xfrm>
            <a:off x="5358334" y="4629000"/>
            <a:ext cx="763095" cy="360000"/>
          </a:xfrm>
          <a:prstGeom prst="rect">
            <a:avLst/>
          </a:prstGeom>
          <a:solidFill>
            <a:schemeClr val="accent3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68800" rIns="144000" bIns="307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r>
              <a:rPr lang="de-DE" sz="1000">
                <a:solidFill>
                  <a:schemeClr val="bg1"/>
                </a:solidFill>
              </a:rPr>
              <a:t>IT-Änd.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5210A53-7902-48DB-921D-FD5CB95AF64E}"/>
              </a:ext>
            </a:extLst>
          </p:cNvPr>
          <p:cNvSpPr txBox="1"/>
          <p:nvPr/>
        </p:nvSpPr>
        <p:spPr>
          <a:xfrm>
            <a:off x="763969" y="6258592"/>
            <a:ext cx="1058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200"/>
              <a:t>*Führende Bearbeitung liegt nicht in diesem Arbeitspaket. Bewertung aus Sicht des Arbeitspakets Neuanlage/Änderungsprozesse.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1489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6891F-9309-4C16-B108-4329CA96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B09ED-DC4A-4ED3-A199-E509E93B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 der DSO-Systeme in die Space-Landschaft über neue Schnittstellen,</a:t>
            </a:r>
          </a:p>
          <a:p>
            <a:r>
              <a:rPr lang="de-DE" dirty="0"/>
              <a:t>Anpassung der DSO-Prozesse, um die Neuanlagen- und Änderungsprozesse bedienen zu können und</a:t>
            </a:r>
          </a:p>
          <a:p>
            <a:r>
              <a:rPr lang="de-DE" dirty="0"/>
              <a:t>Migration (Bereinigung / Mapping / Überführung) der Bestandsdaten</a:t>
            </a:r>
          </a:p>
          <a:p>
            <a:endParaRPr lang="de-DE" dirty="0"/>
          </a:p>
          <a:p>
            <a:r>
              <a:rPr lang="de-DE" dirty="0"/>
              <a:t>unter Beachtung </a:t>
            </a:r>
          </a:p>
          <a:p>
            <a:pPr lvl="1"/>
            <a:r>
              <a:rPr lang="de-DE" dirty="0"/>
              <a:t>aller Kundengruppen (und Fachbereiche),</a:t>
            </a:r>
          </a:p>
          <a:p>
            <a:pPr lvl="1"/>
            <a:r>
              <a:rPr lang="de-DE" dirty="0"/>
              <a:t>der unterschiedlichen Handhabung in den Pachtgebieten,</a:t>
            </a:r>
          </a:p>
          <a:p>
            <a:pPr lvl="1"/>
            <a:r>
              <a:rPr lang="de-DE" dirty="0"/>
              <a:t>teilweise komplexer Anschlusssituationen und</a:t>
            </a:r>
          </a:p>
          <a:p>
            <a:pPr lvl="1"/>
            <a:r>
              <a:rPr lang="de-DE" dirty="0"/>
              <a:t>der Auswirkungen auf Folgeprozesse (Bilanzierung, Abrechnung, Bewirtschaftung, Netzführung, etc.)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3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54248-7050-4D5E-8917-457C5AFA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708639"/>
            <a:ext cx="9120000" cy="480132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Transformation der Systemlandschaft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833FDEAF-A28B-4F80-9DA5-4C9840542DB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0206" r="18303" b="4"/>
          <a:stretch/>
        </p:blipFill>
        <p:spPr>
          <a:xfrm>
            <a:off x="327838" y="2042383"/>
            <a:ext cx="4698985" cy="3834601"/>
          </a:xfrm>
          <a:noFill/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90D304F-60BF-65DF-FFB3-44124611AE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409" y="5966987"/>
            <a:ext cx="4754033" cy="246221"/>
          </a:xfrm>
        </p:spPr>
        <p:txBody>
          <a:bodyPr/>
          <a:lstStyle/>
          <a:p>
            <a:r>
              <a:rPr lang="en-US" dirty="0" err="1"/>
              <a:t>Systemlandschaft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F43095B-E95B-41C1-8B75-F9ED5CD66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0" r="8450" b="2"/>
          <a:stretch/>
        </p:blipFill>
        <p:spPr>
          <a:xfrm>
            <a:off x="6565214" y="1940984"/>
            <a:ext cx="4751916" cy="3936000"/>
          </a:xfrm>
          <a:prstGeom prst="rect">
            <a:avLst/>
          </a:prstGeom>
          <a:noFill/>
        </p:spPr>
      </p:pic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EF588F32-F931-A2B5-F4F7-0BD53BC5CEC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65214" y="5966986"/>
            <a:ext cx="4754033" cy="246221"/>
          </a:xfrm>
        </p:spPr>
        <p:txBody>
          <a:bodyPr/>
          <a:lstStyle/>
          <a:p>
            <a:r>
              <a:rPr lang="en-US" dirty="0" err="1"/>
              <a:t>Systemlandschaft</a:t>
            </a:r>
            <a:r>
              <a:rPr lang="en-US" dirty="0"/>
              <a:t> Soll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682E6C15-F317-4BA6-9123-60AC1C1195B0}"/>
              </a:ext>
            </a:extLst>
          </p:cNvPr>
          <p:cNvSpPr/>
          <p:nvPr/>
        </p:nvSpPr>
        <p:spPr bwMode="gray">
          <a:xfrm>
            <a:off x="5412981" y="3363924"/>
            <a:ext cx="533956" cy="1274821"/>
          </a:xfrm>
          <a:prstGeom prst="rightArrow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de-DE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B2F2A32-7BFE-4B65-8350-CDFC95FFE3AC}"/>
              </a:ext>
            </a:extLst>
          </p:cNvPr>
          <p:cNvSpPr/>
          <p:nvPr/>
        </p:nvSpPr>
        <p:spPr bwMode="gray">
          <a:xfrm>
            <a:off x="842037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WN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28E0993-B1F7-4C7E-9797-55772E11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Westnetz</a:t>
            </a:r>
            <a:r>
              <a:rPr lang="de-DE" dirty="0"/>
              <a:t> und Space-Systeme im Fokus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B97158-CE64-4D83-99AE-5BEF437848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38866" y="1671845"/>
            <a:ext cx="3811097" cy="4293851"/>
          </a:xfrm>
        </p:spPr>
        <p:txBody>
          <a:bodyPr/>
          <a:lstStyle/>
          <a:p>
            <a:r>
              <a:rPr lang="de-DE" dirty="0"/>
              <a:t>MCM</a:t>
            </a:r>
          </a:p>
          <a:p>
            <a:pPr lvl="1"/>
            <a:r>
              <a:rPr lang="de-DE" dirty="0"/>
              <a:t>Zentrale Verwaltung aller Messkonzepte</a:t>
            </a:r>
          </a:p>
          <a:p>
            <a:pPr lvl="1"/>
            <a:r>
              <a:rPr lang="de-DE" dirty="0"/>
              <a:t>Verteilt Informationen in die unterschiedlichen beteiligten Systeme</a:t>
            </a:r>
          </a:p>
          <a:p>
            <a:pPr lvl="1"/>
            <a:r>
              <a:rPr lang="de-DE" dirty="0"/>
              <a:t>Steuert den (automatisierten) Aufbau / Umbau von Bilanzierungs- und </a:t>
            </a:r>
            <a:r>
              <a:rPr lang="de-DE" dirty="0" err="1"/>
              <a:t>Abrechnungskonstrukten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D78432B-47B3-41FF-AFBB-FB8E76B1F0DB}"/>
              </a:ext>
            </a:extLst>
          </p:cNvPr>
          <p:cNvSpPr/>
          <p:nvPr/>
        </p:nvSpPr>
        <p:spPr bwMode="gray">
          <a:xfrm>
            <a:off x="1355154" y="2361652"/>
            <a:ext cx="1920898" cy="763096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eKuSS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3830CD-3AD7-4286-99B9-FF3611352D06}"/>
              </a:ext>
            </a:extLst>
          </p:cNvPr>
          <p:cNvSpPr/>
          <p:nvPr/>
        </p:nvSpPr>
        <p:spPr bwMode="gray">
          <a:xfrm>
            <a:off x="1355154" y="3555392"/>
            <a:ext cx="1920898" cy="763096"/>
          </a:xfrm>
          <a:prstGeom prst="rect">
            <a:avLst/>
          </a:prstGeom>
          <a:solidFill>
            <a:srgbClr val="00AAE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44D6A2-1009-440C-9F5E-430EE7946A53}"/>
              </a:ext>
            </a:extLst>
          </p:cNvPr>
          <p:cNvSpPr/>
          <p:nvPr/>
        </p:nvSpPr>
        <p:spPr bwMode="gray">
          <a:xfrm>
            <a:off x="1355153" y="4749132"/>
            <a:ext cx="1920898" cy="763096"/>
          </a:xfrm>
          <a:prstGeom prst="rect">
            <a:avLst/>
          </a:prstGeom>
          <a:solidFill>
            <a:srgbClr val="C81E82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DSO-DP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EA893DD-B656-4E69-899C-282B7DFEAF86}"/>
              </a:ext>
            </a:extLst>
          </p:cNvPr>
          <p:cNvSpPr/>
          <p:nvPr/>
        </p:nvSpPr>
        <p:spPr bwMode="gray">
          <a:xfrm>
            <a:off x="4032570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6D3952-DD46-4878-A660-45FC50540386}"/>
              </a:ext>
            </a:extLst>
          </p:cNvPr>
          <p:cNvSpPr/>
          <p:nvPr/>
        </p:nvSpPr>
        <p:spPr bwMode="gray">
          <a:xfrm>
            <a:off x="4545686" y="5038582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MaKo</a:t>
            </a:r>
            <a:r>
              <a:rPr lang="de-DE" sz="1600" dirty="0">
                <a:solidFill>
                  <a:schemeClr val="bg1"/>
                </a:solidFill>
              </a:rPr>
              <a:t>-Cloud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F68910A-DCBF-4CEA-9125-F183C906E984}"/>
              </a:ext>
            </a:extLst>
          </p:cNvPr>
          <p:cNvSpPr/>
          <p:nvPr/>
        </p:nvSpPr>
        <p:spPr bwMode="gray">
          <a:xfrm>
            <a:off x="4545686" y="3395622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S/4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56E9A21-19EF-4ECB-9D3D-2FF9B85B5C14}"/>
              </a:ext>
            </a:extLst>
          </p:cNvPr>
          <p:cNvSpPr/>
          <p:nvPr/>
        </p:nvSpPr>
        <p:spPr bwMode="gray">
          <a:xfrm>
            <a:off x="4545686" y="3943275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Stella CRM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1CB8C33-1F24-4ED3-955C-612E568411A5}"/>
              </a:ext>
            </a:extLst>
          </p:cNvPr>
          <p:cNvSpPr/>
          <p:nvPr/>
        </p:nvSpPr>
        <p:spPr bwMode="gray">
          <a:xfrm>
            <a:off x="4545686" y="4490928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989E8-66D3-4A74-A3C8-1169F7CB5D14}"/>
              </a:ext>
            </a:extLst>
          </p:cNvPr>
          <p:cNvSpPr/>
          <p:nvPr/>
        </p:nvSpPr>
        <p:spPr bwMode="gray">
          <a:xfrm>
            <a:off x="4275971" y="2361652"/>
            <a:ext cx="2460328" cy="959963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MCM </a:t>
            </a:r>
          </a:p>
        </p:txBody>
      </p:sp>
    </p:spTree>
    <p:extLst>
      <p:ext uri="{BB962C8B-B14F-4D97-AF65-F5344CB8AC3E}">
        <p14:creationId xmlns:p14="http://schemas.microsoft.com/office/powerpoint/2010/main" val="139418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B2F2A32-7BFE-4B65-8350-CDFC95FFE3AC}"/>
              </a:ext>
            </a:extLst>
          </p:cNvPr>
          <p:cNvSpPr/>
          <p:nvPr/>
        </p:nvSpPr>
        <p:spPr bwMode="gray">
          <a:xfrm>
            <a:off x="842037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WN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28E0993-B1F7-4C7E-9797-55772E11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Westnetz</a:t>
            </a:r>
            <a:r>
              <a:rPr lang="de-DE" dirty="0"/>
              <a:t> und Space-Systeme im Fokus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B97158-CE64-4D83-99AE-5BEF437848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38866" y="1671845"/>
            <a:ext cx="3811097" cy="4293851"/>
          </a:xfrm>
        </p:spPr>
        <p:txBody>
          <a:bodyPr/>
          <a:lstStyle/>
          <a:p>
            <a:r>
              <a:rPr lang="de-DE" dirty="0"/>
              <a:t>S/4</a:t>
            </a:r>
          </a:p>
          <a:p>
            <a:pPr lvl="1"/>
            <a:r>
              <a:rPr lang="de-DE" dirty="0"/>
              <a:t>Zentrale Stammdaten Verwaltung</a:t>
            </a:r>
          </a:p>
          <a:p>
            <a:pPr lvl="1"/>
            <a:r>
              <a:rPr lang="de-DE" dirty="0"/>
              <a:t>Vergibt </a:t>
            </a:r>
            <a:r>
              <a:rPr lang="de-DE" dirty="0" err="1"/>
              <a:t>MaLos</a:t>
            </a:r>
            <a:r>
              <a:rPr lang="de-DE" dirty="0"/>
              <a:t> und </a:t>
            </a:r>
            <a:r>
              <a:rPr lang="de-DE" dirty="0" err="1"/>
              <a:t>MeLos</a:t>
            </a:r>
            <a:endParaRPr lang="de-DE" dirty="0"/>
          </a:p>
          <a:p>
            <a:pPr lvl="1"/>
            <a:r>
              <a:rPr lang="de-DE" dirty="0"/>
              <a:t>Basis für</a:t>
            </a:r>
          </a:p>
          <a:p>
            <a:pPr lvl="2"/>
            <a:r>
              <a:rPr lang="de-DE" dirty="0"/>
              <a:t>Abrechnung</a:t>
            </a:r>
          </a:p>
          <a:p>
            <a:pPr lvl="2"/>
            <a:r>
              <a:rPr lang="de-DE" dirty="0"/>
              <a:t>Bilanzierung</a:t>
            </a:r>
          </a:p>
          <a:p>
            <a:pPr lvl="2"/>
            <a:r>
              <a:rPr lang="de-DE" dirty="0"/>
              <a:t>Marktkommunikation</a:t>
            </a:r>
          </a:p>
          <a:p>
            <a:pPr lvl="2"/>
            <a:r>
              <a:rPr lang="de-DE" dirty="0"/>
              <a:t>FI/CO</a:t>
            </a:r>
          </a:p>
          <a:p>
            <a:pPr lvl="2"/>
            <a:r>
              <a:rPr lang="de-DE" dirty="0"/>
              <a:t>etc.</a:t>
            </a:r>
          </a:p>
          <a:p>
            <a:pPr marL="239178" lvl="1" indent="0">
              <a:buNone/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D78432B-47B3-41FF-AFBB-FB8E76B1F0DB}"/>
              </a:ext>
            </a:extLst>
          </p:cNvPr>
          <p:cNvSpPr/>
          <p:nvPr/>
        </p:nvSpPr>
        <p:spPr bwMode="gray">
          <a:xfrm>
            <a:off x="1355154" y="2361652"/>
            <a:ext cx="1920898" cy="763096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eKuSS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3830CD-3AD7-4286-99B9-FF3611352D06}"/>
              </a:ext>
            </a:extLst>
          </p:cNvPr>
          <p:cNvSpPr/>
          <p:nvPr/>
        </p:nvSpPr>
        <p:spPr bwMode="gray">
          <a:xfrm>
            <a:off x="1355154" y="3555392"/>
            <a:ext cx="1920898" cy="763096"/>
          </a:xfrm>
          <a:prstGeom prst="rect">
            <a:avLst/>
          </a:prstGeom>
          <a:solidFill>
            <a:srgbClr val="00AAE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44D6A2-1009-440C-9F5E-430EE7946A53}"/>
              </a:ext>
            </a:extLst>
          </p:cNvPr>
          <p:cNvSpPr/>
          <p:nvPr/>
        </p:nvSpPr>
        <p:spPr bwMode="gray">
          <a:xfrm>
            <a:off x="1355153" y="4749132"/>
            <a:ext cx="1920898" cy="763096"/>
          </a:xfrm>
          <a:prstGeom prst="rect">
            <a:avLst/>
          </a:prstGeom>
          <a:solidFill>
            <a:srgbClr val="C81E82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DSO-DP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EA893DD-B656-4E69-899C-282B7DFEAF86}"/>
              </a:ext>
            </a:extLst>
          </p:cNvPr>
          <p:cNvSpPr/>
          <p:nvPr/>
        </p:nvSpPr>
        <p:spPr bwMode="gray">
          <a:xfrm>
            <a:off x="4032570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6D3952-DD46-4878-A660-45FC50540386}"/>
              </a:ext>
            </a:extLst>
          </p:cNvPr>
          <p:cNvSpPr/>
          <p:nvPr/>
        </p:nvSpPr>
        <p:spPr bwMode="gray">
          <a:xfrm>
            <a:off x="4545686" y="5038582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MaKo</a:t>
            </a:r>
            <a:r>
              <a:rPr lang="de-DE" sz="1600" dirty="0">
                <a:solidFill>
                  <a:schemeClr val="bg1"/>
                </a:solidFill>
              </a:rPr>
              <a:t>-Cloud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F68910A-DCBF-4CEA-9125-F183C906E984}"/>
              </a:ext>
            </a:extLst>
          </p:cNvPr>
          <p:cNvSpPr/>
          <p:nvPr/>
        </p:nvSpPr>
        <p:spPr bwMode="gray">
          <a:xfrm>
            <a:off x="4545686" y="2361652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MCM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56E9A21-19EF-4ECB-9D3D-2FF9B85B5C14}"/>
              </a:ext>
            </a:extLst>
          </p:cNvPr>
          <p:cNvSpPr/>
          <p:nvPr/>
        </p:nvSpPr>
        <p:spPr bwMode="gray">
          <a:xfrm>
            <a:off x="4545686" y="3943275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Stella CRM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1CB8C33-1F24-4ED3-955C-612E568411A5}"/>
              </a:ext>
            </a:extLst>
          </p:cNvPr>
          <p:cNvSpPr/>
          <p:nvPr/>
        </p:nvSpPr>
        <p:spPr bwMode="gray">
          <a:xfrm>
            <a:off x="4545686" y="4490928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989E8-66D3-4A74-A3C8-1169F7CB5D14}"/>
              </a:ext>
            </a:extLst>
          </p:cNvPr>
          <p:cNvSpPr/>
          <p:nvPr/>
        </p:nvSpPr>
        <p:spPr bwMode="gray">
          <a:xfrm>
            <a:off x="4275971" y="2909305"/>
            <a:ext cx="2460328" cy="959963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S/4 </a:t>
            </a:r>
          </a:p>
        </p:txBody>
      </p:sp>
    </p:spTree>
    <p:extLst>
      <p:ext uri="{BB962C8B-B14F-4D97-AF65-F5344CB8AC3E}">
        <p14:creationId xmlns:p14="http://schemas.microsoft.com/office/powerpoint/2010/main" val="18751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B2F2A32-7BFE-4B65-8350-CDFC95FFE3AC}"/>
              </a:ext>
            </a:extLst>
          </p:cNvPr>
          <p:cNvSpPr/>
          <p:nvPr/>
        </p:nvSpPr>
        <p:spPr bwMode="gray">
          <a:xfrm>
            <a:off x="842037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WN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28E0993-B1F7-4C7E-9797-55772E11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Westnetz</a:t>
            </a:r>
            <a:r>
              <a:rPr lang="de-DE" dirty="0"/>
              <a:t> und Space-Systeme im Fokus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B97158-CE64-4D83-99AE-5BEF437848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38866" y="1671845"/>
            <a:ext cx="3811097" cy="4293851"/>
          </a:xfrm>
        </p:spPr>
        <p:txBody>
          <a:bodyPr/>
          <a:lstStyle/>
          <a:p>
            <a:r>
              <a:rPr lang="de-DE" dirty="0"/>
              <a:t>Stella CRM</a:t>
            </a:r>
          </a:p>
          <a:p>
            <a:pPr lvl="1"/>
            <a:r>
              <a:rPr lang="de-DE" dirty="0"/>
              <a:t>Verwaltung der Kundendaten</a:t>
            </a:r>
          </a:p>
          <a:p>
            <a:pPr lvl="1"/>
            <a:r>
              <a:rPr lang="de-DE" dirty="0"/>
              <a:t>Backend für Space-Portal (</a:t>
            </a:r>
            <a:r>
              <a:rPr lang="de-DE" dirty="0" err="1"/>
              <a:t>Zählerstandserfassung</a:t>
            </a:r>
            <a:r>
              <a:rPr lang="de-DE" dirty="0"/>
              <a:t>, Auftragsportal)</a:t>
            </a:r>
          </a:p>
          <a:p>
            <a:pPr lvl="1"/>
            <a:r>
              <a:rPr lang="de-DE" dirty="0"/>
              <a:t>Synchronisiert mit Kundendaten in der Abrechnung</a:t>
            </a:r>
          </a:p>
          <a:p>
            <a:pPr marL="239178" lvl="1" indent="0">
              <a:buNone/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D78432B-47B3-41FF-AFBB-FB8E76B1F0DB}"/>
              </a:ext>
            </a:extLst>
          </p:cNvPr>
          <p:cNvSpPr/>
          <p:nvPr/>
        </p:nvSpPr>
        <p:spPr bwMode="gray">
          <a:xfrm>
            <a:off x="1355154" y="2361652"/>
            <a:ext cx="1920898" cy="763096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eKuSS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3830CD-3AD7-4286-99B9-FF3611352D06}"/>
              </a:ext>
            </a:extLst>
          </p:cNvPr>
          <p:cNvSpPr/>
          <p:nvPr/>
        </p:nvSpPr>
        <p:spPr bwMode="gray">
          <a:xfrm>
            <a:off x="1355154" y="3555392"/>
            <a:ext cx="1920898" cy="763096"/>
          </a:xfrm>
          <a:prstGeom prst="rect">
            <a:avLst/>
          </a:prstGeom>
          <a:solidFill>
            <a:srgbClr val="00AAE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44D6A2-1009-440C-9F5E-430EE7946A53}"/>
              </a:ext>
            </a:extLst>
          </p:cNvPr>
          <p:cNvSpPr/>
          <p:nvPr/>
        </p:nvSpPr>
        <p:spPr bwMode="gray">
          <a:xfrm>
            <a:off x="1355153" y="4749132"/>
            <a:ext cx="1920898" cy="763096"/>
          </a:xfrm>
          <a:prstGeom prst="rect">
            <a:avLst/>
          </a:prstGeom>
          <a:solidFill>
            <a:srgbClr val="C81E82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DSO-DP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EA893DD-B656-4E69-899C-282B7DFEAF86}"/>
              </a:ext>
            </a:extLst>
          </p:cNvPr>
          <p:cNvSpPr/>
          <p:nvPr/>
        </p:nvSpPr>
        <p:spPr bwMode="gray">
          <a:xfrm>
            <a:off x="4032570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6D3952-DD46-4878-A660-45FC50540386}"/>
              </a:ext>
            </a:extLst>
          </p:cNvPr>
          <p:cNvSpPr/>
          <p:nvPr/>
        </p:nvSpPr>
        <p:spPr bwMode="gray">
          <a:xfrm>
            <a:off x="4545686" y="5038582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MaKo</a:t>
            </a:r>
            <a:r>
              <a:rPr lang="de-DE" sz="1600" dirty="0">
                <a:solidFill>
                  <a:schemeClr val="bg1"/>
                </a:solidFill>
              </a:rPr>
              <a:t>-Cloud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F68910A-DCBF-4CEA-9125-F183C906E984}"/>
              </a:ext>
            </a:extLst>
          </p:cNvPr>
          <p:cNvSpPr/>
          <p:nvPr/>
        </p:nvSpPr>
        <p:spPr bwMode="gray">
          <a:xfrm>
            <a:off x="4545686" y="2361652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MCM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56E9A21-19EF-4ECB-9D3D-2FF9B85B5C14}"/>
              </a:ext>
            </a:extLst>
          </p:cNvPr>
          <p:cNvSpPr/>
          <p:nvPr/>
        </p:nvSpPr>
        <p:spPr bwMode="gray">
          <a:xfrm>
            <a:off x="4545686" y="2909305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S/4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1CB8C33-1F24-4ED3-955C-612E568411A5}"/>
              </a:ext>
            </a:extLst>
          </p:cNvPr>
          <p:cNvSpPr/>
          <p:nvPr/>
        </p:nvSpPr>
        <p:spPr bwMode="gray">
          <a:xfrm>
            <a:off x="4545686" y="4490928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989E8-66D3-4A74-A3C8-1169F7CB5D14}"/>
              </a:ext>
            </a:extLst>
          </p:cNvPr>
          <p:cNvSpPr/>
          <p:nvPr/>
        </p:nvSpPr>
        <p:spPr bwMode="gray">
          <a:xfrm>
            <a:off x="4275971" y="3456958"/>
            <a:ext cx="2460328" cy="959963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Stella CRM </a:t>
            </a:r>
          </a:p>
        </p:txBody>
      </p:sp>
    </p:spTree>
    <p:extLst>
      <p:ext uri="{BB962C8B-B14F-4D97-AF65-F5344CB8AC3E}">
        <p14:creationId xmlns:p14="http://schemas.microsoft.com/office/powerpoint/2010/main" val="352785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B2F2A32-7BFE-4B65-8350-CDFC95FFE3AC}"/>
              </a:ext>
            </a:extLst>
          </p:cNvPr>
          <p:cNvSpPr/>
          <p:nvPr/>
        </p:nvSpPr>
        <p:spPr bwMode="gray">
          <a:xfrm>
            <a:off x="842037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WN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28E0993-B1F7-4C7E-9797-55772E11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Westnetz</a:t>
            </a:r>
            <a:r>
              <a:rPr lang="de-DE" dirty="0"/>
              <a:t> und Space-Systeme im Fokus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B97158-CE64-4D83-99AE-5BEF437848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38866" y="1671845"/>
            <a:ext cx="3811097" cy="4293851"/>
          </a:xfrm>
        </p:spPr>
        <p:txBody>
          <a:bodyPr/>
          <a:lstStyle/>
          <a:p>
            <a:r>
              <a:rPr lang="de-DE" dirty="0"/>
              <a:t>GM</a:t>
            </a:r>
          </a:p>
          <a:p>
            <a:pPr lvl="1"/>
            <a:r>
              <a:rPr lang="de-DE" dirty="0"/>
              <a:t>Zählerbewegungen</a:t>
            </a:r>
          </a:p>
          <a:p>
            <a:pPr lvl="1"/>
            <a:r>
              <a:rPr lang="de-DE" dirty="0"/>
              <a:t>Bestandverwaltung</a:t>
            </a:r>
          </a:p>
          <a:p>
            <a:pPr lvl="1"/>
            <a:r>
              <a:rPr lang="de-DE" dirty="0"/>
              <a:t>Auftragssteuerung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alles das, was GM bisher </a:t>
            </a:r>
            <a:br>
              <a:rPr lang="de-DE" dirty="0"/>
            </a:br>
            <a:r>
              <a:rPr lang="de-DE" dirty="0"/>
              <a:t>auch macht ;-)</a:t>
            </a:r>
          </a:p>
          <a:p>
            <a:pPr marL="239178" lvl="1" indent="0">
              <a:buNone/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D78432B-47B3-41FF-AFBB-FB8E76B1F0DB}"/>
              </a:ext>
            </a:extLst>
          </p:cNvPr>
          <p:cNvSpPr/>
          <p:nvPr/>
        </p:nvSpPr>
        <p:spPr bwMode="gray">
          <a:xfrm>
            <a:off x="1355154" y="2361652"/>
            <a:ext cx="1920898" cy="763096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eKuSS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3830CD-3AD7-4286-99B9-FF3611352D06}"/>
              </a:ext>
            </a:extLst>
          </p:cNvPr>
          <p:cNvSpPr/>
          <p:nvPr/>
        </p:nvSpPr>
        <p:spPr bwMode="gray">
          <a:xfrm>
            <a:off x="1355154" y="3555392"/>
            <a:ext cx="1920898" cy="763096"/>
          </a:xfrm>
          <a:prstGeom prst="rect">
            <a:avLst/>
          </a:prstGeom>
          <a:solidFill>
            <a:srgbClr val="00AAE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44D6A2-1009-440C-9F5E-430EE7946A53}"/>
              </a:ext>
            </a:extLst>
          </p:cNvPr>
          <p:cNvSpPr/>
          <p:nvPr/>
        </p:nvSpPr>
        <p:spPr bwMode="gray">
          <a:xfrm>
            <a:off x="1355153" y="4749132"/>
            <a:ext cx="1920898" cy="763096"/>
          </a:xfrm>
          <a:prstGeom prst="rect">
            <a:avLst/>
          </a:prstGeom>
          <a:solidFill>
            <a:srgbClr val="C81E82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DSO-DP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EA893DD-B656-4E69-899C-282B7DFEAF86}"/>
              </a:ext>
            </a:extLst>
          </p:cNvPr>
          <p:cNvSpPr/>
          <p:nvPr/>
        </p:nvSpPr>
        <p:spPr bwMode="gray">
          <a:xfrm>
            <a:off x="4032570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6D3952-DD46-4878-A660-45FC50540386}"/>
              </a:ext>
            </a:extLst>
          </p:cNvPr>
          <p:cNvSpPr/>
          <p:nvPr/>
        </p:nvSpPr>
        <p:spPr bwMode="gray">
          <a:xfrm>
            <a:off x="4545686" y="5038582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MaKo</a:t>
            </a:r>
            <a:r>
              <a:rPr lang="de-DE" sz="1600" dirty="0">
                <a:solidFill>
                  <a:schemeClr val="bg1"/>
                </a:solidFill>
              </a:rPr>
              <a:t>-Cloud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F68910A-DCBF-4CEA-9125-F183C906E984}"/>
              </a:ext>
            </a:extLst>
          </p:cNvPr>
          <p:cNvSpPr/>
          <p:nvPr/>
        </p:nvSpPr>
        <p:spPr bwMode="gray">
          <a:xfrm>
            <a:off x="4545686" y="2361652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MCM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56E9A21-19EF-4ECB-9D3D-2FF9B85B5C14}"/>
              </a:ext>
            </a:extLst>
          </p:cNvPr>
          <p:cNvSpPr/>
          <p:nvPr/>
        </p:nvSpPr>
        <p:spPr bwMode="gray">
          <a:xfrm>
            <a:off x="4545686" y="2909305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S/4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989E8-66D3-4A74-A3C8-1169F7CB5D14}"/>
              </a:ext>
            </a:extLst>
          </p:cNvPr>
          <p:cNvSpPr/>
          <p:nvPr/>
        </p:nvSpPr>
        <p:spPr bwMode="gray">
          <a:xfrm>
            <a:off x="4275971" y="4004611"/>
            <a:ext cx="2460328" cy="959963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880DB38-617C-4836-9953-FA763E88F12B}"/>
              </a:ext>
            </a:extLst>
          </p:cNvPr>
          <p:cNvSpPr/>
          <p:nvPr/>
        </p:nvSpPr>
        <p:spPr bwMode="gray">
          <a:xfrm>
            <a:off x="4545686" y="3456958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Stella CRM</a:t>
            </a:r>
          </a:p>
        </p:txBody>
      </p:sp>
    </p:spTree>
    <p:extLst>
      <p:ext uri="{BB962C8B-B14F-4D97-AF65-F5344CB8AC3E}">
        <p14:creationId xmlns:p14="http://schemas.microsoft.com/office/powerpoint/2010/main" val="367715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B2F2A32-7BFE-4B65-8350-CDFC95FFE3AC}"/>
              </a:ext>
            </a:extLst>
          </p:cNvPr>
          <p:cNvSpPr/>
          <p:nvPr/>
        </p:nvSpPr>
        <p:spPr bwMode="gray">
          <a:xfrm>
            <a:off x="842037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WN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28E0993-B1F7-4C7E-9797-55772E11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Westnetz</a:t>
            </a:r>
            <a:r>
              <a:rPr lang="de-DE" dirty="0"/>
              <a:t> und Space-Systeme im Fokus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B97158-CE64-4D83-99AE-5BEF437848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38866" y="1671845"/>
            <a:ext cx="3811097" cy="4293851"/>
          </a:xfrm>
        </p:spPr>
        <p:txBody>
          <a:bodyPr/>
          <a:lstStyle/>
          <a:p>
            <a:r>
              <a:rPr lang="de-DE" dirty="0" err="1"/>
              <a:t>MaCo</a:t>
            </a:r>
            <a:r>
              <a:rPr lang="de-DE" dirty="0"/>
              <a:t>-Cloud</a:t>
            </a:r>
          </a:p>
          <a:p>
            <a:pPr lvl="1"/>
            <a:r>
              <a:rPr lang="de-DE" dirty="0"/>
              <a:t>Marktkommunikation</a:t>
            </a:r>
          </a:p>
          <a:p>
            <a:pPr lvl="1"/>
            <a:r>
              <a:rPr lang="de-DE" dirty="0"/>
              <a:t>Nachfolger von </a:t>
            </a:r>
            <a:r>
              <a:rPr lang="de-DE" dirty="0" err="1"/>
              <a:t>NMplus</a:t>
            </a:r>
            <a:endParaRPr lang="de-DE" dirty="0"/>
          </a:p>
          <a:p>
            <a:pPr lvl="2"/>
            <a:r>
              <a:rPr lang="de-DE" dirty="0"/>
              <a:t>Einzüge</a:t>
            </a:r>
          </a:p>
          <a:p>
            <a:pPr lvl="2"/>
            <a:r>
              <a:rPr lang="de-DE" dirty="0"/>
              <a:t>Auszüge</a:t>
            </a:r>
          </a:p>
          <a:p>
            <a:pPr lvl="2"/>
            <a:r>
              <a:rPr lang="de-DE" dirty="0"/>
              <a:t>Direktvermarktung</a:t>
            </a:r>
          </a:p>
          <a:p>
            <a:pPr lvl="2"/>
            <a:r>
              <a:rPr lang="de-DE" dirty="0"/>
              <a:t>etc.</a:t>
            </a:r>
          </a:p>
          <a:p>
            <a:pPr lvl="2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D78432B-47B3-41FF-AFBB-FB8E76B1F0DB}"/>
              </a:ext>
            </a:extLst>
          </p:cNvPr>
          <p:cNvSpPr/>
          <p:nvPr/>
        </p:nvSpPr>
        <p:spPr bwMode="gray">
          <a:xfrm>
            <a:off x="1355154" y="2361652"/>
            <a:ext cx="1920898" cy="763096"/>
          </a:xfrm>
          <a:prstGeom prst="rect">
            <a:avLst/>
          </a:prstGeom>
          <a:solidFill>
            <a:srgbClr val="F59B0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eKuSS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3830CD-3AD7-4286-99B9-FF3611352D06}"/>
              </a:ext>
            </a:extLst>
          </p:cNvPr>
          <p:cNvSpPr/>
          <p:nvPr/>
        </p:nvSpPr>
        <p:spPr bwMode="gray">
          <a:xfrm>
            <a:off x="1355154" y="3555392"/>
            <a:ext cx="1920898" cy="763096"/>
          </a:xfrm>
          <a:prstGeom prst="rect">
            <a:avLst/>
          </a:prstGeom>
          <a:solidFill>
            <a:srgbClr val="00AAE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44D6A2-1009-440C-9F5E-430EE7946A53}"/>
              </a:ext>
            </a:extLst>
          </p:cNvPr>
          <p:cNvSpPr/>
          <p:nvPr/>
        </p:nvSpPr>
        <p:spPr bwMode="gray">
          <a:xfrm>
            <a:off x="1355153" y="4749132"/>
            <a:ext cx="1920898" cy="763096"/>
          </a:xfrm>
          <a:prstGeom prst="rect">
            <a:avLst/>
          </a:prstGeom>
          <a:solidFill>
            <a:srgbClr val="C81E82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DSO-DP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EA893DD-B656-4E69-899C-282B7DFEAF86}"/>
              </a:ext>
            </a:extLst>
          </p:cNvPr>
          <p:cNvSpPr/>
          <p:nvPr/>
        </p:nvSpPr>
        <p:spPr bwMode="gray">
          <a:xfrm>
            <a:off x="4032570" y="1631447"/>
            <a:ext cx="2947131" cy="4374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6D3952-DD46-4878-A660-45FC50540386}"/>
              </a:ext>
            </a:extLst>
          </p:cNvPr>
          <p:cNvSpPr/>
          <p:nvPr/>
        </p:nvSpPr>
        <p:spPr bwMode="gray">
          <a:xfrm>
            <a:off x="4545686" y="2364444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MCM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F68910A-DCBF-4CEA-9125-F183C906E984}"/>
              </a:ext>
            </a:extLst>
          </p:cNvPr>
          <p:cNvSpPr/>
          <p:nvPr/>
        </p:nvSpPr>
        <p:spPr bwMode="gray">
          <a:xfrm>
            <a:off x="4545686" y="2911399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S/4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56E9A21-19EF-4ECB-9D3D-2FF9B85B5C14}"/>
              </a:ext>
            </a:extLst>
          </p:cNvPr>
          <p:cNvSpPr/>
          <p:nvPr/>
        </p:nvSpPr>
        <p:spPr bwMode="gray">
          <a:xfrm>
            <a:off x="4545686" y="3458354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Stella CRM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1CB8C33-1F24-4ED3-955C-612E568411A5}"/>
              </a:ext>
            </a:extLst>
          </p:cNvPr>
          <p:cNvSpPr/>
          <p:nvPr/>
        </p:nvSpPr>
        <p:spPr bwMode="gray">
          <a:xfrm>
            <a:off x="4545686" y="4005309"/>
            <a:ext cx="1920898" cy="473646"/>
          </a:xfrm>
          <a:prstGeom prst="rect">
            <a:avLst/>
          </a:prstGeom>
          <a:solidFill>
            <a:srgbClr val="92D050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989E8-66D3-4A74-A3C8-1169F7CB5D14}"/>
              </a:ext>
            </a:extLst>
          </p:cNvPr>
          <p:cNvSpPr/>
          <p:nvPr/>
        </p:nvSpPr>
        <p:spPr bwMode="gray">
          <a:xfrm>
            <a:off x="4275971" y="4552265"/>
            <a:ext cx="2460328" cy="959963"/>
          </a:xfrm>
          <a:prstGeom prst="rect">
            <a:avLst/>
          </a:prstGeom>
          <a:solidFill>
            <a:srgbClr val="64B42D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0" rIns="18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chemeClr val="bg1"/>
                </a:solidFill>
              </a:rPr>
              <a:t>MaCo</a:t>
            </a:r>
            <a:r>
              <a:rPr lang="de-DE" sz="1600" dirty="0">
                <a:solidFill>
                  <a:schemeClr val="bg1"/>
                </a:solidFill>
              </a:rPr>
              <a:t>-Cloud</a:t>
            </a:r>
          </a:p>
        </p:txBody>
      </p:sp>
    </p:spTree>
    <p:extLst>
      <p:ext uri="{BB962C8B-B14F-4D97-AF65-F5344CB8AC3E}">
        <p14:creationId xmlns:p14="http://schemas.microsoft.com/office/powerpoint/2010/main" val="377288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207B1-B2DE-4B92-A51E-68045D81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00" y="666000"/>
            <a:ext cx="10564800" cy="480196"/>
          </a:xfrm>
        </p:spPr>
        <p:txBody>
          <a:bodyPr/>
          <a:lstStyle/>
          <a:p>
            <a:r>
              <a:rPr lang="de-DE" dirty="0"/>
              <a:t>Schnittstellenübersicht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3CC1DA-7038-4D1B-BD0F-C172F4DC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1B5-9FB6-4603-B601-B1BEA3FFBDAE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650F32E-8167-4DC7-A34F-46D7FD959738}"/>
              </a:ext>
            </a:extLst>
          </p:cNvPr>
          <p:cNvSpPr/>
          <p:nvPr/>
        </p:nvSpPr>
        <p:spPr>
          <a:xfrm>
            <a:off x="812799" y="1711507"/>
            <a:ext cx="5279356" cy="7182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DSO-Systeme</a:t>
            </a:r>
          </a:p>
          <a:p>
            <a:pPr algn="ctr"/>
            <a:endParaRPr lang="de-DE" sz="1333" dirty="0"/>
          </a:p>
          <a:p>
            <a:pPr algn="ctr"/>
            <a:endParaRPr lang="de-DE" sz="1333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56ABF8C-E70D-47D7-A08C-A519DE20CFDA}"/>
              </a:ext>
            </a:extLst>
          </p:cNvPr>
          <p:cNvSpPr txBox="1"/>
          <p:nvPr/>
        </p:nvSpPr>
        <p:spPr>
          <a:xfrm>
            <a:off x="2086451" y="2431517"/>
            <a:ext cx="619080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67" dirty="0"/>
              <a:t>Modell-</a:t>
            </a:r>
          </a:p>
          <a:p>
            <a:pPr algn="ctr"/>
            <a:r>
              <a:rPr lang="de-DE" sz="1067" dirty="0" err="1"/>
              <a:t>vorrat</a:t>
            </a:r>
            <a:endParaRPr lang="de-DE" sz="1067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FDD32B7-CF18-4DCD-999D-65161CC00670}"/>
              </a:ext>
            </a:extLst>
          </p:cNvPr>
          <p:cNvSpPr txBox="1"/>
          <p:nvPr/>
        </p:nvSpPr>
        <p:spPr>
          <a:xfrm>
            <a:off x="3453800" y="2521066"/>
            <a:ext cx="289855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67" b="1" dirty="0"/>
              <a:t>Auftragsschnittstelle (Domain- u. Prozessdaten)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64DB393-E6BC-47B7-BA07-E61F3511F2EA}"/>
              </a:ext>
            </a:extLst>
          </p:cNvPr>
          <p:cNvSpPr/>
          <p:nvPr/>
        </p:nvSpPr>
        <p:spPr>
          <a:xfrm>
            <a:off x="809815" y="5355069"/>
            <a:ext cx="1346920" cy="429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31A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333" dirty="0"/>
              <a:t>Backend-Adapter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5FEFF46-0A10-43E5-BAE4-055416A5ED21}"/>
              </a:ext>
            </a:extLst>
          </p:cNvPr>
          <p:cNvSpPr/>
          <p:nvPr/>
        </p:nvSpPr>
        <p:spPr>
          <a:xfrm>
            <a:off x="2777243" y="5363026"/>
            <a:ext cx="1347255" cy="701797"/>
          </a:xfrm>
          <a:prstGeom prst="rect">
            <a:avLst/>
          </a:prstGeom>
          <a:solidFill>
            <a:srgbClr val="014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333" dirty="0"/>
              <a:t>GM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4DA96F0-62F0-40D9-A4A8-89DD83A4AEA2}"/>
              </a:ext>
            </a:extLst>
          </p:cNvPr>
          <p:cNvSpPr/>
          <p:nvPr/>
        </p:nvSpPr>
        <p:spPr>
          <a:xfrm>
            <a:off x="4790635" y="5345318"/>
            <a:ext cx="1347255" cy="703068"/>
          </a:xfrm>
          <a:prstGeom prst="rect">
            <a:avLst/>
          </a:prstGeom>
          <a:solidFill>
            <a:srgbClr val="014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333" dirty="0" err="1"/>
              <a:t>eCount</a:t>
            </a:r>
            <a:endParaRPr lang="de-DE" sz="1333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E8423B2-E28D-4F2A-8BCD-A25D8E11E0B8}"/>
              </a:ext>
            </a:extLst>
          </p:cNvPr>
          <p:cNvSpPr/>
          <p:nvPr/>
        </p:nvSpPr>
        <p:spPr>
          <a:xfrm>
            <a:off x="6756677" y="5363026"/>
            <a:ext cx="1347255" cy="701797"/>
          </a:xfrm>
          <a:prstGeom prst="rect">
            <a:avLst/>
          </a:prstGeom>
          <a:solidFill>
            <a:srgbClr val="014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333" dirty="0" err="1"/>
              <a:t>GasX</a:t>
            </a:r>
            <a:endParaRPr lang="de-DE" sz="1333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7797142-DA6D-48BB-B507-0E60B685FDAC}"/>
              </a:ext>
            </a:extLst>
          </p:cNvPr>
          <p:cNvSpPr/>
          <p:nvPr/>
        </p:nvSpPr>
        <p:spPr>
          <a:xfrm>
            <a:off x="811200" y="3535673"/>
            <a:ext cx="5279339" cy="718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31A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333" dirty="0"/>
              <a:t>CMCM Cloud Solution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CA757FA-A31C-4A2D-9B19-7D447B7356FF}"/>
              </a:ext>
            </a:extLst>
          </p:cNvPr>
          <p:cNvCxnSpPr>
            <a:cxnSpLocks/>
          </p:cNvCxnSpPr>
          <p:nvPr/>
        </p:nvCxnSpPr>
        <p:spPr>
          <a:xfrm flipV="1">
            <a:off x="2763685" y="2429757"/>
            <a:ext cx="0" cy="46064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954965A-C100-4611-839A-7F1B177A511E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 flipH="1">
            <a:off x="3450869" y="2429755"/>
            <a:ext cx="1608" cy="46064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F7B7D077-3244-4DBD-9C00-BFA3804570CF}"/>
              </a:ext>
            </a:extLst>
          </p:cNvPr>
          <p:cNvSpPr/>
          <p:nvPr/>
        </p:nvSpPr>
        <p:spPr>
          <a:xfrm>
            <a:off x="904309" y="1816171"/>
            <a:ext cx="1347255" cy="4884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067" dirty="0" err="1"/>
              <a:t>iConnect</a:t>
            </a:r>
            <a:r>
              <a:rPr lang="de-DE" sz="1067" dirty="0"/>
              <a:t>, </a:t>
            </a:r>
            <a:r>
              <a:rPr lang="de-DE" sz="1067" dirty="0" err="1"/>
              <a:t>eKuss</a:t>
            </a:r>
            <a:r>
              <a:rPr lang="de-DE" sz="1067" dirty="0"/>
              <a:t> (Stella), NETAN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393D771-F217-4DBE-988C-070F944012CD}"/>
              </a:ext>
            </a:extLst>
          </p:cNvPr>
          <p:cNvSpPr/>
          <p:nvPr/>
        </p:nvSpPr>
        <p:spPr>
          <a:xfrm>
            <a:off x="4650843" y="1831079"/>
            <a:ext cx="1347255" cy="4884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067" dirty="0"/>
              <a:t>Harnes, DSO-DP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5AF9233-447D-49FC-A910-736D02DE4EA4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 flipH="1">
            <a:off x="1483275" y="4253919"/>
            <a:ext cx="1967595" cy="1101149"/>
          </a:xfrm>
          <a:prstGeom prst="straightConnector1">
            <a:avLst/>
          </a:prstGeom>
          <a:ln w="28575">
            <a:solidFill>
              <a:srgbClr val="31A93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64B77F7-3612-4CDD-85E5-11BF389454A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450871" y="4920577"/>
            <a:ext cx="0" cy="4424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7F1892C-9503-4ADF-84D8-7F8C581066F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64262" y="4939551"/>
            <a:ext cx="1" cy="40576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46A2EB-4CDD-4FBE-9D62-488D2CAC065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430304" y="4932598"/>
            <a:ext cx="1" cy="43042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35CCC3A3-EF01-4AD2-B3EC-10886D478422}"/>
              </a:ext>
            </a:extLst>
          </p:cNvPr>
          <p:cNvSpPr txBox="1"/>
          <p:nvPr/>
        </p:nvSpPr>
        <p:spPr>
          <a:xfrm>
            <a:off x="7357716" y="2351299"/>
            <a:ext cx="2659702" cy="584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r>
              <a:rPr lang="de-DE" sz="1067" b="1" dirty="0"/>
              <a:t>Abgrenzung der Daten</a:t>
            </a:r>
            <a:r>
              <a:rPr lang="de-DE" sz="1067" dirty="0"/>
              <a:t>, die über die</a:t>
            </a:r>
          </a:p>
          <a:p>
            <a:r>
              <a:rPr lang="de-DE" sz="1067" b="1" dirty="0"/>
              <a:t>Auftragsschnittstelle</a:t>
            </a:r>
            <a:r>
              <a:rPr lang="de-DE" sz="1067" dirty="0"/>
              <a:t> laufen und über die</a:t>
            </a:r>
          </a:p>
          <a:p>
            <a:r>
              <a:rPr lang="de-DE" sz="1067" dirty="0"/>
              <a:t>Schnittstellen zu </a:t>
            </a:r>
            <a:r>
              <a:rPr lang="de-DE" sz="1067" b="1" dirty="0"/>
              <a:t>„zusätzliche Prozessdaten“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07E5349-0D5D-45ED-8F54-510B1FB587F5}"/>
              </a:ext>
            </a:extLst>
          </p:cNvPr>
          <p:cNvSpPr txBox="1"/>
          <p:nvPr/>
        </p:nvSpPr>
        <p:spPr>
          <a:xfrm>
            <a:off x="6527225" y="1717959"/>
            <a:ext cx="205376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67" b="1" dirty="0"/>
              <a:t>zusätzliche Prozessdaten S/4 GM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E80B9CD-2177-4D05-BF76-9E1409408C9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092155" y="2050873"/>
            <a:ext cx="4514792" cy="197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843AC55-BA56-4802-A91D-DFAF1E61B70E}"/>
              </a:ext>
            </a:extLst>
          </p:cNvPr>
          <p:cNvCxnSpPr>
            <a:cxnSpLocks/>
          </p:cNvCxnSpPr>
          <p:nvPr/>
        </p:nvCxnSpPr>
        <p:spPr>
          <a:xfrm flipV="1">
            <a:off x="10606947" y="2050873"/>
            <a:ext cx="0" cy="265625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6CFB0A-C9A0-4A54-AFB1-A5DCA844369D}"/>
              </a:ext>
            </a:extLst>
          </p:cNvPr>
          <p:cNvSpPr txBox="1"/>
          <p:nvPr/>
        </p:nvSpPr>
        <p:spPr>
          <a:xfrm>
            <a:off x="885677" y="2429749"/>
            <a:ext cx="846707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Abfrage</a:t>
            </a:r>
          </a:p>
          <a:p>
            <a:pPr algn="r"/>
            <a:r>
              <a:rPr lang="de-DE" sz="10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IST-Konzept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CEF275D-3AAD-4635-B10F-0433C1D405F1}"/>
              </a:ext>
            </a:extLst>
          </p:cNvPr>
          <p:cNvCxnSpPr>
            <a:cxnSpLocks/>
          </p:cNvCxnSpPr>
          <p:nvPr/>
        </p:nvCxnSpPr>
        <p:spPr>
          <a:xfrm flipV="1">
            <a:off x="1747685" y="2427752"/>
            <a:ext cx="0" cy="4626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42B70221-F365-42BD-A610-2BE7D7202CDE}"/>
              </a:ext>
            </a:extLst>
          </p:cNvPr>
          <p:cNvSpPr/>
          <p:nvPr/>
        </p:nvSpPr>
        <p:spPr>
          <a:xfrm>
            <a:off x="3050849" y="4707127"/>
            <a:ext cx="7968000" cy="221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33" dirty="0">
                <a:solidFill>
                  <a:srgbClr val="FF0000"/>
                </a:solidFill>
              </a:rPr>
              <a:t>Integration Layer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23AAC11-B73E-43B8-9430-2E95C2BFFA80}"/>
              </a:ext>
            </a:extLst>
          </p:cNvPr>
          <p:cNvSpPr/>
          <p:nvPr/>
        </p:nvSpPr>
        <p:spPr>
          <a:xfrm>
            <a:off x="810869" y="2890400"/>
            <a:ext cx="5280000" cy="221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33" dirty="0">
                <a:solidFill>
                  <a:srgbClr val="FF0000"/>
                </a:solidFill>
              </a:rPr>
              <a:t>Integration Layer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48764A6-F094-4D00-9513-1CE800FFF18F}"/>
              </a:ext>
            </a:extLst>
          </p:cNvPr>
          <p:cNvCxnSpPr>
            <a:cxnSpLocks/>
            <a:stCxn id="62" idx="2"/>
            <a:endCxn id="36" idx="0"/>
          </p:cNvCxnSpPr>
          <p:nvPr/>
        </p:nvCxnSpPr>
        <p:spPr>
          <a:xfrm>
            <a:off x="3450869" y="3112069"/>
            <a:ext cx="0" cy="423603"/>
          </a:xfrm>
          <a:prstGeom prst="straightConnector1">
            <a:avLst/>
          </a:prstGeom>
          <a:ln w="28575">
            <a:solidFill>
              <a:srgbClr val="31A93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321B3E2B-3682-4F64-B5B7-1A98A2140712}"/>
              </a:ext>
            </a:extLst>
          </p:cNvPr>
          <p:cNvCxnSpPr>
            <a:cxnSpLocks/>
          </p:cNvCxnSpPr>
          <p:nvPr/>
        </p:nvCxnSpPr>
        <p:spPr>
          <a:xfrm flipV="1">
            <a:off x="2746972" y="3112072"/>
            <a:ext cx="0" cy="423601"/>
          </a:xfrm>
          <a:prstGeom prst="straightConnector1">
            <a:avLst/>
          </a:prstGeom>
          <a:ln w="28575">
            <a:solidFill>
              <a:srgbClr val="31A93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56E5F112-9BF1-4363-9D64-11359B00DB23}"/>
              </a:ext>
            </a:extLst>
          </p:cNvPr>
          <p:cNvCxnSpPr>
            <a:cxnSpLocks/>
          </p:cNvCxnSpPr>
          <p:nvPr/>
        </p:nvCxnSpPr>
        <p:spPr>
          <a:xfrm flipV="1">
            <a:off x="1732384" y="3079152"/>
            <a:ext cx="1" cy="425605"/>
          </a:xfrm>
          <a:prstGeom prst="straightConnector1">
            <a:avLst/>
          </a:prstGeom>
          <a:ln w="28575">
            <a:solidFill>
              <a:srgbClr val="31A93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FB9AF77-324E-4247-9819-91A93DEB8C06}"/>
              </a:ext>
            </a:extLst>
          </p:cNvPr>
          <p:cNvCxnSpPr>
            <a:cxnSpLocks/>
          </p:cNvCxnSpPr>
          <p:nvPr/>
        </p:nvCxnSpPr>
        <p:spPr>
          <a:xfrm>
            <a:off x="3450869" y="4264678"/>
            <a:ext cx="0" cy="442449"/>
          </a:xfrm>
          <a:prstGeom prst="straightConnector1">
            <a:avLst/>
          </a:prstGeom>
          <a:ln w="28575">
            <a:solidFill>
              <a:srgbClr val="31A93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DE26E576-64AE-4BA7-AEE6-05CBD145BB6A}"/>
              </a:ext>
            </a:extLst>
          </p:cNvPr>
          <p:cNvCxnSpPr>
            <a:cxnSpLocks/>
          </p:cNvCxnSpPr>
          <p:nvPr/>
        </p:nvCxnSpPr>
        <p:spPr>
          <a:xfrm flipV="1">
            <a:off x="10606947" y="4932599"/>
            <a:ext cx="0" cy="13794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50F1F66-C863-4B1D-AEB1-5FA839FC5BD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478517" y="6051208"/>
            <a:ext cx="0" cy="27561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7FCA69FF-A3E6-401D-9EFA-B60AB3287C6F}"/>
              </a:ext>
            </a:extLst>
          </p:cNvPr>
          <p:cNvCxnSpPr>
            <a:cxnSpLocks/>
          </p:cNvCxnSpPr>
          <p:nvPr/>
        </p:nvCxnSpPr>
        <p:spPr>
          <a:xfrm flipH="1">
            <a:off x="1483277" y="6315210"/>
            <a:ext cx="9123671" cy="2597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9A2B00D-E1B8-4FDA-8D8E-E7D4F53BA11F}"/>
              </a:ext>
            </a:extLst>
          </p:cNvPr>
          <p:cNvSpPr txBox="1"/>
          <p:nvPr/>
        </p:nvSpPr>
        <p:spPr>
          <a:xfrm>
            <a:off x="4470393" y="3174122"/>
            <a:ext cx="28905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Rückmeldung: Modellinstanz, </a:t>
            </a:r>
            <a:r>
              <a:rPr lang="de-DE" sz="106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MeLo</a:t>
            </a:r>
            <a:r>
              <a:rPr lang="de-DE" sz="10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106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MaLo</a:t>
            </a:r>
            <a:r>
              <a:rPr lang="de-DE" sz="10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106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NeKo</a:t>
            </a:r>
            <a:endParaRPr lang="de-DE" sz="10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1F0AB62-631A-4BB3-8D9C-34C0EA83BFEB}"/>
              </a:ext>
            </a:extLst>
          </p:cNvPr>
          <p:cNvSpPr/>
          <p:nvPr/>
        </p:nvSpPr>
        <p:spPr>
          <a:xfrm>
            <a:off x="805057" y="5799208"/>
            <a:ext cx="134692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333" dirty="0"/>
              <a:t>S/4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D5A1944-5612-4BEE-B3E0-A3B88A4AFE2A}"/>
              </a:ext>
            </a:extLst>
          </p:cNvPr>
          <p:cNvSpPr/>
          <p:nvPr/>
        </p:nvSpPr>
        <p:spPr>
          <a:xfrm>
            <a:off x="8722717" y="5358058"/>
            <a:ext cx="1347255" cy="701797"/>
          </a:xfrm>
          <a:prstGeom prst="rect">
            <a:avLst/>
          </a:prstGeom>
          <a:solidFill>
            <a:srgbClr val="014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333" dirty="0"/>
              <a:t>ZFA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11CA8C-2054-436A-B9FC-F342E5F9C67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396344" y="4927630"/>
            <a:ext cx="1" cy="43042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33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5d8xIHw4Jbg48ZxIQI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JSupdYpJ_Z_a.u3ZOQ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5A2SesgelsBFfgNXIU1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VEAKuKbTLEeGRm1pTdv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ZU7gIq9TRSHmnK4zU2G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L0TePMPYOgTWWgviKw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2mJp7nCMj5nEhqggY4f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JX2MC6Wnk_ryKeH2QRn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NCR40kwDwY9PwKR6Qv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estnetz_DE_16:9">
  <a:themeElements>
    <a:clrScheme name="Benutzerdefiniert 109">
      <a:dk1>
        <a:sysClr val="windowText" lastClr="000000"/>
      </a:dk1>
      <a:lt1>
        <a:sysClr val="window" lastClr="FFFFFF"/>
      </a:lt1>
      <a:dk2>
        <a:srgbClr val="3C3732"/>
      </a:dk2>
      <a:lt2>
        <a:srgbClr val="ECEBEB"/>
      </a:lt2>
      <a:accent1>
        <a:srgbClr val="F59B00"/>
      </a:accent1>
      <a:accent2>
        <a:srgbClr val="C81E82"/>
      </a:accent2>
      <a:accent3>
        <a:srgbClr val="009BA5"/>
      </a:accent3>
      <a:accent4>
        <a:srgbClr val="143C8C"/>
      </a:accent4>
      <a:accent5>
        <a:srgbClr val="EB4B0A"/>
      </a:accent5>
      <a:accent6>
        <a:srgbClr val="780A5F"/>
      </a:accent6>
      <a:hlink>
        <a:srgbClr val="143C8C"/>
      </a:hlink>
      <a:folHlink>
        <a:srgbClr val="00AAE1"/>
      </a:folHlink>
    </a:clrScheme>
    <a:fontScheme name="Activaer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64B42D"/>
        </a:solidFill>
        <a:ln cap="sq">
          <a:noFill/>
          <a:miter lim="800000"/>
        </a:ln>
      </a:spPr>
      <a:bodyPr rot="0" spcFirstLastPara="0" vertOverflow="overflow" horzOverflow="overflow" vert="horz" wrap="square" lIns="216000" tIns="201600" rIns="180000" bIns="2304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>
          <a:spcBef>
            <a:spcPts val="600"/>
          </a:spcBef>
          <a:buFont typeface="Arial" panose="020B0604020202020204" pitchFamily="34" charset="0"/>
          <a:buNone/>
          <a:defRPr sz="1600" dirty="0" err="1" smtClean="0"/>
        </a:defPPr>
      </a:lstStyle>
    </a:txDef>
  </a:objectDefaults>
  <a:extraClrSchemeLst/>
  <a:custClrLst>
    <a:custClr>
      <a:srgbClr val="FFFFFF"/>
    </a:custClr>
    <a:custClr name="Grey">
      <a:srgbClr val="3C3732"/>
    </a:custClr>
    <a:custClr name="Pulsing Purple Bright">
      <a:srgbClr val="C81E82"/>
    </a:custClr>
    <a:custClr name="Fiery Fuchsia Bright">
      <a:srgbClr val="E60055"/>
    </a:custClr>
    <a:custClr name="Radiant Red Bright">
      <a:srgbClr val="EB4B0A"/>
    </a:custClr>
    <a:custClr name="Mellow Yellow Bright">
      <a:srgbClr val="F59B00"/>
    </a:custClr>
    <a:custClr name="Galvanic Green Bright">
      <a:srgbClr val="64B42D"/>
    </a:custClr>
    <a:custClr name="Blazing Blue Bright">
      <a:srgbClr val="009BA5"/>
    </a:custClr>
    <a:custClr name="Iridescent Indigo Bright">
      <a:srgbClr val="00AAE1"/>
    </a:custClr>
    <a:custClr>
      <a:srgbClr val="FFFFFF"/>
    </a:custClr>
    <a:custClr>
      <a:srgbClr val="FFFFFF"/>
    </a:custClr>
    <a:custClr name="Grey 80%">
      <a:srgbClr val="635F5B"/>
    </a:custClr>
    <a:custClr name="Pulsing Purple Muted">
      <a:srgbClr val="780A5F"/>
    </a:custClr>
    <a:custClr name="Fiery Fuchsia Muted">
      <a:srgbClr val="A50032"/>
    </a:custClr>
    <a:custClr name="Radiant Red Muted">
      <a:srgbClr val="B9280A"/>
    </a:custClr>
    <a:custClr name="Mellow Yellow Muted">
      <a:srgbClr val="D27300"/>
    </a:custClr>
    <a:custClr name="Galvanic Green Muted">
      <a:srgbClr val="00875A"/>
    </a:custClr>
    <a:custClr name="Blazing Blue Muted">
      <a:srgbClr val="005F69"/>
    </a:custClr>
    <a:custClr name="Iridescent Indigo Muted">
      <a:srgbClr val="143C8C"/>
    </a:custClr>
    <a:custClr>
      <a:srgbClr val="FFFFFF"/>
    </a:custClr>
    <a:custClr>
      <a:srgbClr val="FFFFFF"/>
    </a:custClr>
    <a:custClr name="Grey 60%">
      <a:srgbClr val="8A878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ey 40%">
      <a:srgbClr val="B1AFA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ey 20%">
      <a:srgbClr val="D8D7D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Westnetz_16zu9_PPT_DE_scr04.potx" id="{28F09F20-A0F7-48DB-B063-27870BB244D9}" vid="{E0C94C62-1D7A-49F9-8981-3D50C979EDC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urceID xmlns="e62b5949-078c-4df4-a053-17592c29fbf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E1AD1D41B4284BA405260EB4CBA2AA" ma:contentTypeVersion="10" ma:contentTypeDescription="Create a new document." ma:contentTypeScope="" ma:versionID="3285b3e997c7c6c227ddc973653e106d">
  <xsd:schema xmlns:xsd="http://www.w3.org/2001/XMLSchema" xmlns:xs="http://www.w3.org/2001/XMLSchema" xmlns:p="http://schemas.microsoft.com/office/2006/metadata/properties" xmlns:ns2="e62b5949-078c-4df4-a053-17592c29fbf9" xmlns:ns3="8960e871-3907-4491-8b05-d073a8b8e4db" targetNamespace="http://schemas.microsoft.com/office/2006/metadata/properties" ma:root="true" ma:fieldsID="cbcf3606c140b1ca215ff666de726808" ns2:_="" ns3:_="">
    <xsd:import namespace="e62b5949-078c-4df4-a053-17592c29fbf9"/>
    <xsd:import namespace="8960e871-3907-4491-8b05-d073a8b8e4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SourceID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b5949-078c-4df4-a053-17592c29fb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7" nillable="true" ma:displayName="MediaServiceFastMetadata" ma:hidden="true" ma:internalName="MediaServiceFastMetadata" ma:readOnly="true">
      <xsd:simpleType>
        <xsd:restriction base="dms:Note"/>
      </xsd:simpleType>
    </xsd:element>
    <xsd:element name="SourceID" ma:index="10" nillable="true" ma:displayName="SourceID" ma:internalName="SourceID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0e871-3907-4491-8b05-d073a8b8e4d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D9D4CE-4366-4947-A01E-5D22D69310E7}">
  <ds:schemaRefs>
    <ds:schemaRef ds:uri="8960e871-3907-4491-8b05-d073a8b8e4db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62b5949-078c-4df4-a053-17592c29fbf9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2F817F2-7C81-4B23-8A2A-FCF37CD826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E0DE36-F34A-454C-9EC4-7A9A91F9D9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2b5949-078c-4df4-a053-17592c29fbf9"/>
    <ds:schemaRef ds:uri="8960e871-3907-4491-8b05-d073a8b8e4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eKuSS_OnSite 11_2021</Template>
  <TotalTime>0</TotalTime>
  <Words>1823</Words>
  <Application>Microsoft Office PowerPoint</Application>
  <PresentationFormat>Breitbild</PresentationFormat>
  <Paragraphs>512</Paragraphs>
  <Slides>19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Westnetz_DE_16:9</vt:lpstr>
      <vt:lpstr>think-cell Folie</vt:lpstr>
      <vt:lpstr>SPACE Netzvertrieb Kick-Off für neue Unterstützer  </vt:lpstr>
      <vt:lpstr>Herausforderungen</vt:lpstr>
      <vt:lpstr>Transformation der Systemlandschaft</vt:lpstr>
      <vt:lpstr>Westnetz und Space-Systeme im Fokus</vt:lpstr>
      <vt:lpstr>Westnetz und Space-Systeme im Fokus</vt:lpstr>
      <vt:lpstr>Westnetz und Space-Systeme im Fokus</vt:lpstr>
      <vt:lpstr>Westnetz und Space-Systeme im Fokus</vt:lpstr>
      <vt:lpstr>Westnetz und Space-Systeme im Fokus</vt:lpstr>
      <vt:lpstr>Schnittstellenübersicht</vt:lpstr>
      <vt:lpstr>Schnittstellen im Fokus</vt:lpstr>
      <vt:lpstr>Elemente der MCM</vt:lpstr>
      <vt:lpstr>Klassen- und Modell-Katalog</vt:lpstr>
      <vt:lpstr>Klasse (Modell-Familie)</vt:lpstr>
      <vt:lpstr>Modell</vt:lpstr>
      <vt:lpstr>Auftragsdatenerfassung</vt:lpstr>
      <vt:lpstr>Prozess- und Domaindaten</vt:lpstr>
      <vt:lpstr>To-Do-Liste</vt:lpstr>
      <vt:lpstr>STATUS DER GATES*</vt:lpstr>
      <vt:lpstr>STATUS DER ÄNDERUNGSPROZESSE &amp; SONDERTHEMEN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Lückmann, Stefan</dc:creator>
  <cp:lastModifiedBy>Lückmann, Stefan</cp:lastModifiedBy>
  <cp:revision>142</cp:revision>
  <dcterms:created xsi:type="dcterms:W3CDTF">2021-10-20T08:11:55Z</dcterms:created>
  <dcterms:modified xsi:type="dcterms:W3CDTF">2022-05-17T16:50:00Z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0x010100ADE1AD1D41B4284BA405260EB4CBA2AA</vt:lpwstr>
  </property>
</Properties>
</file>