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1" r:id="rId5"/>
    <p:sldId id="262"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p:cViewPr varScale="1">
        <p:scale>
          <a:sx n="119" d="100"/>
          <a:sy n="119" d="100"/>
        </p:scale>
        <p:origin x="-163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rengel, Hans-Jürgen" userId="S::h27378@eon.com::e8d02752-189a-49ba-ad5f-85abb600c969" providerId="AD" clId="Web-{D2D16959-3C61-4EBD-B605-8FCCD65AB6D7}"/>
    <pc:docChg chg="mod">
      <pc:chgData name="Sprengel, Hans-Jürgen" userId="S::h27378@eon.com::e8d02752-189a-49ba-ad5f-85abb600c969" providerId="AD" clId="Web-{D2D16959-3C61-4EBD-B605-8FCCD65AB6D7}" dt="2022-06-20T13:58:16.600" v="0" actId="33475"/>
      <pc:docMkLst>
        <pc:docMk/>
      </pc:docMkLst>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4.wmf"/><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5.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6.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7.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8.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9.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4.wmf"/></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1.xml"/><Relationship Id="rId1" Type="http://schemas.openxmlformats.org/officeDocument/2006/relationships/vmlDrawing" Target="../drawings/vmlDrawing21.vml"/><Relationship Id="rId6" Type="http://schemas.openxmlformats.org/officeDocument/2006/relationships/image" Target="../media/image4.wmf"/><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4.xml"/><Relationship Id="rId1" Type="http://schemas.openxmlformats.org/officeDocument/2006/relationships/vmlDrawing" Target="../drawings/vmlDrawing24.vml"/><Relationship Id="rId6" Type="http://schemas.openxmlformats.org/officeDocument/2006/relationships/image" Target="../media/image4.wmf"/><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wmf"/><Relationship Id="rId2" Type="http://schemas.openxmlformats.org/officeDocument/2006/relationships/tags" Target="../tags/tag25.xml"/><Relationship Id="rId1" Type="http://schemas.openxmlformats.org/officeDocument/2006/relationships/vmlDrawing" Target="../drawings/vmlDrawing25.vml"/><Relationship Id="rId6" Type="http://schemas.openxmlformats.org/officeDocument/2006/relationships/image" Target="../media/image3.wmf"/><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wmf"/><Relationship Id="rId2" Type="http://schemas.openxmlformats.org/officeDocument/2006/relationships/tags" Target="../tags/tag26.xml"/><Relationship Id="rId1" Type="http://schemas.openxmlformats.org/officeDocument/2006/relationships/vmlDrawing" Target="../drawings/vmlDrawing26.vml"/><Relationship Id="rId6" Type="http://schemas.openxmlformats.org/officeDocument/2006/relationships/image" Target="../media/image3.wmf"/><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7.xml"/><Relationship Id="rId1" Type="http://schemas.openxmlformats.org/officeDocument/2006/relationships/vmlDrawing" Target="../drawings/vmlDrawing27.vml"/><Relationship Id="rId6" Type="http://schemas.openxmlformats.org/officeDocument/2006/relationships/image" Target="../media/image4.wmf"/><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8.xml"/><Relationship Id="rId1" Type="http://schemas.openxmlformats.org/officeDocument/2006/relationships/vmlDrawing" Target="../drawings/vmlDrawing28.vml"/><Relationship Id="rId6" Type="http://schemas.openxmlformats.org/officeDocument/2006/relationships/image" Target="../media/image4.wmf"/><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9.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30.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Master" Target="../slideMasters/slideMaster1.xml"/><Relationship Id="rId7" Type="http://schemas.openxmlformats.org/officeDocument/2006/relationships/image" Target="../media/image3.wmf"/><Relationship Id="rId2" Type="http://schemas.openxmlformats.org/officeDocument/2006/relationships/tags" Target="../tags/tag31.xml"/><Relationship Id="rId1" Type="http://schemas.openxmlformats.org/officeDocument/2006/relationships/vmlDrawing" Target="../drawings/vmlDrawing31.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32.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w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3.wmf"/><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4.wmf"/><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5.wmf"/><Relationship Id="rId4" Type="http://schemas.openxmlformats.org/officeDocument/2006/relationships/image" Target="../media/image4.w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01">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647757261"/>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312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ctrTitle" hasCustomPrompt="1"/>
          </p:nvPr>
        </p:nvSpPr>
        <p:spPr bwMode="blackWhite">
          <a:xfrm>
            <a:off x="576263" y="3466800"/>
            <a:ext cx="4608000" cy="2304000"/>
          </a:xfrm>
          <a:solidFill>
            <a:schemeClr val="accent2"/>
          </a:solidFill>
        </p:spPr>
        <p:txBody>
          <a:bodyPr lIns="396000" tIns="396000" rIns="396000" bIns="432000">
            <a:noAutofit/>
          </a:bodyPr>
          <a:lstStyle>
            <a:lvl1pPr>
              <a:defRPr sz="2600" b="0">
                <a:solidFill>
                  <a:schemeClr val="bg1"/>
                </a:solidFill>
              </a:defRPr>
            </a:lvl1pPr>
          </a:lstStyle>
          <a:p>
            <a:r>
              <a:rPr lang="de-DE" noProof="0" dirty="0"/>
              <a:t>Titel durch Klicken hinzufügen</a:t>
            </a:r>
          </a:p>
        </p:txBody>
      </p:sp>
      <p:sp>
        <p:nvSpPr>
          <p:cNvPr id="5" name="Fußzeilenplatzhalter 4"/>
          <p:cNvSpPr>
            <a:spLocks noGrp="1"/>
          </p:cNvSpPr>
          <p:nvPr>
            <p:ph type="ftr" sz="quarter" idx="11"/>
          </p:nvPr>
        </p:nvSpPr>
        <p:spPr bwMode="blackWhite">
          <a:xfrm>
            <a:off x="971916" y="5421806"/>
            <a:ext cx="3240000" cy="153888"/>
          </a:xfrm>
        </p:spPr>
        <p:txBody>
          <a:bodyPr anchor="b" anchorCtr="0"/>
          <a:lstStyle>
            <a:lvl1pPr>
              <a:defRPr sz="1000">
                <a:solidFill>
                  <a:schemeClr val="bg1"/>
                </a:solidFill>
              </a:defRPr>
            </a:lvl1pPr>
          </a:lstStyle>
          <a:p>
            <a:r>
              <a:rPr lang="de-DE">
                <a:solidFill>
                  <a:prstClr val="white"/>
                </a:solidFill>
              </a:rPr>
              <a:t>Westnetz GmbH · Name · TT Monat JJJJ</a:t>
            </a:r>
            <a:endParaRPr lang="de-DE" dirty="0">
              <a:solidFill>
                <a:prstClr val="white"/>
              </a:solidFill>
            </a:endParaRPr>
          </a:p>
        </p:txBody>
      </p:sp>
      <p:grpSp>
        <p:nvGrpSpPr>
          <p:cNvPr id="41" name="Gruppieren 40"/>
          <p:cNvGrpSpPr/>
          <p:nvPr userDrawn="1"/>
        </p:nvGrpSpPr>
        <p:grpSpPr>
          <a:xfrm>
            <a:off x="575557" y="-166621"/>
            <a:ext cx="7416824" cy="144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46" name="Gruppieren 45"/>
          <p:cNvGrpSpPr/>
          <p:nvPr userDrawn="1"/>
        </p:nvGrpSpPr>
        <p:grpSpPr>
          <a:xfrm>
            <a:off x="575557" y="6880621"/>
            <a:ext cx="7416824" cy="144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grpSp>
        <p:nvGrpSpPr>
          <p:cNvPr id="31" name="Gruppieren 30"/>
          <p:cNvGrpSpPr/>
          <p:nvPr userDrawn="1"/>
        </p:nvGrpSpPr>
        <p:grpSpPr>
          <a:xfrm>
            <a:off x="-165952" y="1448781"/>
            <a:ext cx="144001" cy="4891981"/>
            <a:chOff x="-165953" y="1448781"/>
            <a:chExt cx="144001" cy="4891981"/>
          </a:xfrm>
        </p:grpSpPr>
        <p:sp>
          <p:nvSpPr>
            <p:cNvPr id="32"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3"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4" name="Freihandform 33"/>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5" name="Gruppieren 34"/>
          <p:cNvGrpSpPr/>
          <p:nvPr userDrawn="1"/>
        </p:nvGrpSpPr>
        <p:grpSpPr>
          <a:xfrm>
            <a:off x="9166242" y="1448781"/>
            <a:ext cx="144000" cy="4896542"/>
            <a:chOff x="9166242" y="1448781"/>
            <a:chExt cx="144000" cy="4896542"/>
          </a:xfrm>
        </p:grpSpPr>
        <p:sp>
          <p:nvSpPr>
            <p:cNvPr id="37"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8"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9"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5" name="Picture 2" descr="Z:\Kunden\JvM\Piske_Phoenix_MAI\OIE_Westnetz\161219_PPT-Briefing\161219_PPT-Briefing\Logos\WESTENETZ\WESTNETZ_Logo_p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4898316" y="1550898"/>
            <a:ext cx="3672000" cy="4670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Z:\Kunden\JvM\Piske_Phoenix_MAI\OIE_Westnetz\161219_PPT-Briefing\161219_PPT-Briefing\Logos\WESTENETZ\Endorsement_P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576263" y="425795"/>
            <a:ext cx="1872000" cy="26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08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ennchart Bildschirm">
    <p:bg>
      <p:bgPr>
        <a:solidFill>
          <a:srgbClr val="005F69"/>
        </a:solidFill>
        <a:effectLst/>
      </p:bgPr>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77802386"/>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1320"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hasCustomPrompt="1"/>
          </p:nvPr>
        </p:nvSpPr>
        <p:spPr bwMode="black">
          <a:xfrm>
            <a:off x="3028466" y="2628035"/>
            <a:ext cx="4964599" cy="761747"/>
          </a:xfrm>
        </p:spPr>
        <p:txBody>
          <a:bodyPr anchor="b"/>
          <a:lstStyle>
            <a:lvl1pPr>
              <a:defRPr sz="5500" b="0" cap="all" baseline="0">
                <a:solidFill>
                  <a:srgbClr val="E60055"/>
                </a:solidFill>
              </a:defRPr>
            </a:lvl1pPr>
          </a:lstStyle>
          <a:p>
            <a:r>
              <a:rPr lang="de-DE" noProof="0" dirty="0"/>
              <a:t>Trennfolie</a:t>
            </a:r>
          </a:p>
        </p:txBody>
      </p:sp>
      <p:sp>
        <p:nvSpPr>
          <p:cNvPr id="10" name="Textplatzhalter 9"/>
          <p:cNvSpPr>
            <a:spLocks noGrp="1"/>
          </p:cNvSpPr>
          <p:nvPr>
            <p:ph type="body" sz="quarter" idx="10"/>
          </p:nvPr>
        </p:nvSpPr>
        <p:spPr bwMode="gray">
          <a:xfrm>
            <a:off x="3027969" y="3424738"/>
            <a:ext cx="4963255" cy="861774"/>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Formatvorlagen des Textmasters bearbeiten</a:t>
            </a:r>
          </a:p>
        </p:txBody>
      </p:sp>
      <p:grpSp>
        <p:nvGrpSpPr>
          <p:cNvPr id="29" name="Gruppieren 28"/>
          <p:cNvGrpSpPr/>
          <p:nvPr userDrawn="1"/>
        </p:nvGrpSpPr>
        <p:grpSpPr>
          <a:xfrm>
            <a:off x="575557" y="-166621"/>
            <a:ext cx="7416824" cy="144000"/>
            <a:chOff x="575556" y="-124966"/>
            <a:chExt cx="7416824" cy="108000"/>
          </a:xfrm>
        </p:grpSpPr>
        <p:sp>
          <p:nvSpPr>
            <p:cNvPr id="30" name="Freihandform 29"/>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1" name="Freihandform 30"/>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2" name="Freihandform 31"/>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3" name="Freihandform 32"/>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4" name="Gruppieren 33"/>
          <p:cNvGrpSpPr/>
          <p:nvPr userDrawn="1"/>
        </p:nvGrpSpPr>
        <p:grpSpPr>
          <a:xfrm>
            <a:off x="575557" y="6880621"/>
            <a:ext cx="7416824" cy="144000"/>
            <a:chOff x="575556" y="5160466"/>
            <a:chExt cx="7416824" cy="108000"/>
          </a:xfrm>
        </p:grpSpPr>
        <p:sp>
          <p:nvSpPr>
            <p:cNvPr id="35" name="Freihandform 34"/>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6" name="Freihandform 35"/>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7" name="Freihandform 36"/>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8" name="Freihandform 37"/>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9" name="Gruppieren 38"/>
          <p:cNvGrpSpPr/>
          <p:nvPr userDrawn="1"/>
        </p:nvGrpSpPr>
        <p:grpSpPr>
          <a:xfrm>
            <a:off x="-165952" y="1448781"/>
            <a:ext cx="144001" cy="4891981"/>
            <a:chOff x="-165953" y="1448781"/>
            <a:chExt cx="144001" cy="4891981"/>
          </a:xfrm>
        </p:grpSpPr>
        <p:sp>
          <p:nvSpPr>
            <p:cNvPr id="4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2" name="Freihandform 41"/>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3" name="Gruppieren 42"/>
          <p:cNvGrpSpPr/>
          <p:nvPr userDrawn="1"/>
        </p:nvGrpSpPr>
        <p:grpSpPr>
          <a:xfrm>
            <a:off x="9166242" y="1448781"/>
            <a:ext cx="144000" cy="4896542"/>
            <a:chOff x="9166242" y="1448781"/>
            <a:chExt cx="144000" cy="4896542"/>
          </a:xfrm>
        </p:grpSpPr>
        <p:sp>
          <p:nvSpPr>
            <p:cNvPr id="44"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5"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6"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6" name="Picture 313" descr="Z:\Kunden\JvM\Piske_Phoenix_MAI\OIE_Westnetz\161219_PPT-Briefing\161219_PPT-Briefing\Logos\WESTENETZ\WESTNETZ_Logo_n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7207200" y="536404"/>
            <a:ext cx="1728000" cy="21976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Z:\Kunden\JvM\Piske_Phoenix_MAI\OIE_Westnetz\161219_PPT-Briefing\161219_PPT-Briefing\Logos\OIE\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8184071" y="6466643"/>
            <a:ext cx="751131" cy="1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53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724595569"/>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2344"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13"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
        <p:nvSpPr>
          <p:cNvPr id="6" name="Textplatzhalter 5"/>
          <p:cNvSpPr>
            <a:spLocks noGrp="1"/>
          </p:cNvSpPr>
          <p:nvPr>
            <p:ph type="body" sz="quarter" idx="15" hasCustomPrompt="1"/>
          </p:nvPr>
        </p:nvSpPr>
        <p:spPr>
          <a:xfrm>
            <a:off x="576265" y="1670400"/>
            <a:ext cx="7416800" cy="4674838"/>
          </a:xfrm>
        </p:spPr>
        <p:txBody>
          <a:bodyPr>
            <a:noAutofit/>
          </a:bodyPr>
          <a:lstStyle>
            <a:lvl1pPr>
              <a:defRPr/>
            </a:lvl1pPr>
            <a:lvl2pPr>
              <a:defRPr/>
            </a:lvl2pPr>
            <a:lvl3pPr>
              <a:defRPr/>
            </a:lvl3pPr>
            <a:lvl4pPr>
              <a:defRPr/>
            </a:lvl4pPr>
            <a:lvl5pPr>
              <a:defRPr/>
            </a:lvl5pPr>
          </a:lstStyle>
          <a:p>
            <a:pPr lvl="0"/>
            <a:r>
              <a:rPr lang="de-DE" noProof="0" dirty="0"/>
              <a:t>Text durch klicken bearbeiten</a:t>
            </a:r>
          </a:p>
          <a:p>
            <a:pPr lvl="1"/>
            <a:r>
              <a:rPr lang="de-DE" noProof="0" dirty="0"/>
              <a:t>Vierte Ebene</a:t>
            </a:r>
          </a:p>
          <a:p>
            <a:pPr lvl="2"/>
            <a:r>
              <a:rPr lang="de-DE" noProof="0" dirty="0"/>
              <a:t>Fünfte Ebene</a:t>
            </a:r>
          </a:p>
          <a:p>
            <a:pPr lvl="3"/>
            <a:r>
              <a:rPr lang="de-DE" noProof="0" dirty="0"/>
              <a:t>Erste Ebene</a:t>
            </a:r>
          </a:p>
          <a:p>
            <a:pPr lvl="4"/>
            <a:r>
              <a:rPr lang="de-DE" noProof="0" dirty="0"/>
              <a:t>Zweite Ebene</a:t>
            </a:r>
          </a:p>
        </p:txBody>
      </p:sp>
    </p:spTree>
    <p:extLst>
      <p:ext uri="{BB962C8B-B14F-4D97-AF65-F5344CB8AC3E}">
        <p14:creationId xmlns:p14="http://schemas.microsoft.com/office/powerpoint/2010/main" val="2111666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2734685466"/>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336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13"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Tree>
    <p:extLst>
      <p:ext uri="{BB962C8B-B14F-4D97-AF65-F5344CB8AC3E}">
        <p14:creationId xmlns:p14="http://schemas.microsoft.com/office/powerpoint/2010/main" val="313694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Bild links, Text rechts">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2192361114"/>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4392"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9" name="Bildplatzhalter 8"/>
          <p:cNvSpPr>
            <a:spLocks noGrp="1"/>
          </p:cNvSpPr>
          <p:nvPr>
            <p:ph type="pic" sz="quarter" idx="12" hasCustomPrompt="1"/>
          </p:nvPr>
        </p:nvSpPr>
        <p:spPr>
          <a:xfrm>
            <a:off x="576266" y="1736726"/>
            <a:ext cx="3563937" cy="4322075"/>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dirty="0"/>
              <a:t>Bild</a:t>
            </a:r>
          </a:p>
        </p:txBody>
      </p:sp>
      <p:sp>
        <p:nvSpPr>
          <p:cNvPr id="12" name="Textplatzhalter 2"/>
          <p:cNvSpPr>
            <a:spLocks noGrp="1"/>
          </p:cNvSpPr>
          <p:nvPr>
            <p:ph idx="13" hasCustomPrompt="1"/>
          </p:nvPr>
        </p:nvSpPr>
        <p:spPr bwMode="gray">
          <a:xfrm>
            <a:off x="575559" y="6156096"/>
            <a:ext cx="3565525" cy="184666"/>
          </a:xfrm>
          <a:prstGeom prst="rect">
            <a:avLst/>
          </a:prstGeom>
        </p:spPr>
        <p:txBody>
          <a:bodyPr vert="horz" wrap="square" lIns="0" tIns="0" rIns="0" bIns="0" rtlCol="0">
            <a:spAutoFit/>
          </a:bodyPr>
          <a:lstStyle>
            <a:lvl1pPr marL="0" indent="0">
              <a:buNone/>
              <a:defRPr sz="1200"/>
            </a:lvl1pPr>
          </a:lstStyle>
          <a:p>
            <a:pPr lvl="0"/>
            <a:r>
              <a:rPr lang="de-DE" noProof="0" dirty="0"/>
              <a:t>Optionale Bildunterschrift in Schwarz oder in Farbe</a:t>
            </a:r>
          </a:p>
        </p:txBody>
      </p:sp>
      <p:sp>
        <p:nvSpPr>
          <p:cNvPr id="13"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
        <p:nvSpPr>
          <p:cNvPr id="14" name="Textplatzhalter 13"/>
          <p:cNvSpPr>
            <a:spLocks noGrp="1"/>
          </p:cNvSpPr>
          <p:nvPr>
            <p:ph type="body" sz="quarter" idx="15" hasCustomPrompt="1"/>
          </p:nvPr>
        </p:nvSpPr>
        <p:spPr>
          <a:xfrm>
            <a:off x="4427540" y="1670400"/>
            <a:ext cx="3565525" cy="4674838"/>
          </a:xfrm>
        </p:spPr>
        <p:txBody>
          <a:bodyPr/>
          <a:lstStyle>
            <a:lvl1pPr>
              <a:defRPr/>
            </a:lvl1pPr>
            <a:lvl2pPr>
              <a:defRPr/>
            </a:lvl2pPr>
            <a:lvl3pPr>
              <a:defRPr/>
            </a:lvl3pPr>
            <a:lvl4pPr>
              <a:defRPr/>
            </a:lvl4pPr>
            <a:lvl5pPr>
              <a:defRPr/>
            </a:lvl5pPr>
          </a:lstStyle>
          <a:p>
            <a:pPr lvl="0"/>
            <a:r>
              <a:rPr lang="de-DE" noProof="0" dirty="0"/>
              <a:t>Text durch klicken bearbeiten</a:t>
            </a:r>
          </a:p>
          <a:p>
            <a:pPr lvl="1"/>
            <a:r>
              <a:rPr lang="de-DE" noProof="0" dirty="0"/>
              <a:t>Vierte Ebene</a:t>
            </a:r>
          </a:p>
          <a:p>
            <a:pPr lvl="2"/>
            <a:r>
              <a:rPr lang="de-DE" noProof="0" dirty="0"/>
              <a:t>Fünfte Ebene</a:t>
            </a:r>
          </a:p>
          <a:p>
            <a:pPr lvl="3"/>
            <a:r>
              <a:rPr lang="de-DE" noProof="0" dirty="0"/>
              <a:t>Erste Ebene</a:t>
            </a:r>
          </a:p>
          <a:p>
            <a:pPr lvl="4"/>
            <a:r>
              <a:rPr lang="de-DE" noProof="0" dirty="0"/>
              <a:t>Zweite Ebene</a:t>
            </a:r>
          </a:p>
        </p:txBody>
      </p:sp>
    </p:spTree>
    <p:extLst>
      <p:ext uri="{BB962C8B-B14F-4D97-AF65-F5344CB8AC3E}">
        <p14:creationId xmlns:p14="http://schemas.microsoft.com/office/powerpoint/2010/main" val="2924124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2/3 Bild und 1/3 Text">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2414910910"/>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5416"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9" name="Bildplatzhalter 8"/>
          <p:cNvSpPr>
            <a:spLocks noGrp="1"/>
          </p:cNvSpPr>
          <p:nvPr>
            <p:ph type="pic" sz="quarter" idx="12" hasCustomPrompt="1"/>
          </p:nvPr>
        </p:nvSpPr>
        <p:spPr>
          <a:xfrm>
            <a:off x="576266" y="1736726"/>
            <a:ext cx="4751821" cy="4322075"/>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dirty="0"/>
              <a:t>Bild</a:t>
            </a:r>
          </a:p>
        </p:txBody>
      </p:sp>
      <p:sp>
        <p:nvSpPr>
          <p:cNvPr id="12" name="Textplatzhalter 2"/>
          <p:cNvSpPr>
            <a:spLocks noGrp="1"/>
          </p:cNvSpPr>
          <p:nvPr>
            <p:ph idx="13" hasCustomPrompt="1"/>
          </p:nvPr>
        </p:nvSpPr>
        <p:spPr bwMode="gray">
          <a:xfrm>
            <a:off x="575555" y="6156096"/>
            <a:ext cx="4752000" cy="184666"/>
          </a:xfrm>
          <a:prstGeom prst="rect">
            <a:avLst/>
          </a:prstGeom>
        </p:spPr>
        <p:txBody>
          <a:bodyPr vert="horz" wrap="square" lIns="0" tIns="0" rIns="0" bIns="0" rtlCol="0">
            <a:spAutoFit/>
          </a:bodyPr>
          <a:lstStyle>
            <a:lvl1pPr marL="0" indent="0">
              <a:buNone/>
              <a:defRPr sz="1200"/>
            </a:lvl1pPr>
          </a:lstStyle>
          <a:p>
            <a:pPr lvl="0"/>
            <a:r>
              <a:rPr lang="de-DE" noProof="0" dirty="0"/>
              <a:t>Optionale Bildunterschrift in Schwarz oder in Farbe</a:t>
            </a:r>
          </a:p>
        </p:txBody>
      </p:sp>
      <p:sp>
        <p:nvSpPr>
          <p:cNvPr id="13"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
        <p:nvSpPr>
          <p:cNvPr id="14" name="Textplatzhalter 13"/>
          <p:cNvSpPr>
            <a:spLocks noGrp="1"/>
          </p:cNvSpPr>
          <p:nvPr>
            <p:ph type="body" sz="quarter" idx="15" hasCustomPrompt="1"/>
          </p:nvPr>
        </p:nvSpPr>
        <p:spPr>
          <a:xfrm>
            <a:off x="5616119" y="1670400"/>
            <a:ext cx="2376947" cy="4674838"/>
          </a:xfrm>
        </p:spPr>
        <p:txBody>
          <a:bodyPr/>
          <a:lstStyle>
            <a:lvl1pPr>
              <a:defRPr/>
            </a:lvl1pPr>
            <a:lvl2pPr>
              <a:defRPr/>
            </a:lvl2pPr>
            <a:lvl3pPr>
              <a:defRPr/>
            </a:lvl3pPr>
            <a:lvl4pPr>
              <a:defRPr/>
            </a:lvl4pPr>
            <a:lvl5pPr>
              <a:defRPr/>
            </a:lvl5pPr>
          </a:lstStyle>
          <a:p>
            <a:pPr lvl="0"/>
            <a:r>
              <a:rPr lang="de-DE" noProof="0" dirty="0"/>
              <a:t>Text durch klicken bearbeiten</a:t>
            </a:r>
          </a:p>
          <a:p>
            <a:pPr lvl="1"/>
            <a:r>
              <a:rPr lang="de-DE" noProof="0" dirty="0"/>
              <a:t>Vierte Ebene</a:t>
            </a:r>
          </a:p>
          <a:p>
            <a:pPr lvl="2"/>
            <a:r>
              <a:rPr lang="de-DE" noProof="0" dirty="0"/>
              <a:t>Fünfte Ebene</a:t>
            </a:r>
          </a:p>
          <a:p>
            <a:pPr lvl="3"/>
            <a:r>
              <a:rPr lang="de-DE" noProof="0" dirty="0"/>
              <a:t>Erste Ebene</a:t>
            </a:r>
          </a:p>
          <a:p>
            <a:pPr lvl="4"/>
            <a:r>
              <a:rPr lang="de-DE" noProof="0" dirty="0"/>
              <a:t>Zweite Ebene</a:t>
            </a:r>
          </a:p>
        </p:txBody>
      </p:sp>
    </p:spTree>
    <p:extLst>
      <p:ext uri="{BB962C8B-B14F-4D97-AF65-F5344CB8AC3E}">
        <p14:creationId xmlns:p14="http://schemas.microsoft.com/office/powerpoint/2010/main" val="298995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Bi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237991920"/>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6440"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9" name="Bildplatzhalter 8"/>
          <p:cNvSpPr>
            <a:spLocks noGrp="1"/>
          </p:cNvSpPr>
          <p:nvPr>
            <p:ph type="pic" sz="quarter" idx="12" hasCustomPrompt="1"/>
          </p:nvPr>
        </p:nvSpPr>
        <p:spPr>
          <a:xfrm>
            <a:off x="576265" y="1736728"/>
            <a:ext cx="7416800" cy="4320613"/>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dirty="0"/>
              <a:t>Bild</a:t>
            </a:r>
          </a:p>
        </p:txBody>
      </p:sp>
      <p:sp>
        <p:nvSpPr>
          <p:cNvPr id="12" name="Textplatzhalter 2"/>
          <p:cNvSpPr>
            <a:spLocks noGrp="1"/>
          </p:cNvSpPr>
          <p:nvPr>
            <p:ph idx="13" hasCustomPrompt="1"/>
          </p:nvPr>
        </p:nvSpPr>
        <p:spPr bwMode="gray">
          <a:xfrm>
            <a:off x="575555" y="6156000"/>
            <a:ext cx="7416000" cy="184666"/>
          </a:xfrm>
          <a:prstGeom prst="rect">
            <a:avLst/>
          </a:prstGeom>
        </p:spPr>
        <p:txBody>
          <a:bodyPr vert="horz" wrap="square" lIns="0" tIns="0" rIns="0" bIns="0" rtlCol="0">
            <a:spAutoFit/>
          </a:bodyPr>
          <a:lstStyle>
            <a:lvl1pPr marL="0" indent="0">
              <a:buNone/>
              <a:defRPr sz="1200"/>
            </a:lvl1pPr>
          </a:lstStyle>
          <a:p>
            <a:pPr lvl="0"/>
            <a:r>
              <a:rPr lang="de-DE" noProof="0" dirty="0"/>
              <a:t>Optionale Bildunterschrift in Schwarz oder in Farbe</a:t>
            </a:r>
          </a:p>
        </p:txBody>
      </p:sp>
      <p:sp>
        <p:nvSpPr>
          <p:cNvPr id="13"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Tree>
    <p:extLst>
      <p:ext uri="{BB962C8B-B14F-4D97-AF65-F5344CB8AC3E}">
        <p14:creationId xmlns:p14="http://schemas.microsoft.com/office/powerpoint/2010/main" val="2747356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2 Bilder">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1657012373"/>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7464"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9" name="Bildplatzhalter 8"/>
          <p:cNvSpPr>
            <a:spLocks noGrp="1"/>
          </p:cNvSpPr>
          <p:nvPr>
            <p:ph type="pic" sz="quarter" idx="12" hasCustomPrompt="1"/>
          </p:nvPr>
        </p:nvSpPr>
        <p:spPr>
          <a:xfrm>
            <a:off x="576266" y="1736728"/>
            <a:ext cx="3563937" cy="4320613"/>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dirty="0"/>
              <a:t>Bild</a:t>
            </a:r>
          </a:p>
        </p:txBody>
      </p:sp>
      <p:sp>
        <p:nvSpPr>
          <p:cNvPr id="12" name="Textplatzhalter 2"/>
          <p:cNvSpPr>
            <a:spLocks noGrp="1"/>
          </p:cNvSpPr>
          <p:nvPr>
            <p:ph idx="13" hasCustomPrompt="1"/>
          </p:nvPr>
        </p:nvSpPr>
        <p:spPr bwMode="gray">
          <a:xfrm>
            <a:off x="575559" y="6156000"/>
            <a:ext cx="3565525" cy="184666"/>
          </a:xfrm>
          <a:prstGeom prst="rect">
            <a:avLst/>
          </a:prstGeom>
        </p:spPr>
        <p:txBody>
          <a:bodyPr vert="horz" wrap="square" lIns="0" tIns="0" rIns="0" bIns="0" rtlCol="0">
            <a:spAutoFit/>
          </a:bodyPr>
          <a:lstStyle>
            <a:lvl1pPr marL="0" indent="0">
              <a:buNone/>
              <a:defRPr sz="1200"/>
            </a:lvl1pPr>
          </a:lstStyle>
          <a:p>
            <a:pPr lvl="0"/>
            <a:r>
              <a:rPr lang="de-DE" noProof="0" dirty="0"/>
              <a:t>Optionale Bildunterschrift in Schwarz oder in Farbe</a:t>
            </a:r>
          </a:p>
        </p:txBody>
      </p:sp>
      <p:sp>
        <p:nvSpPr>
          <p:cNvPr id="13"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
        <p:nvSpPr>
          <p:cNvPr id="11" name="Bildplatzhalter 8"/>
          <p:cNvSpPr>
            <a:spLocks noGrp="1"/>
          </p:cNvSpPr>
          <p:nvPr>
            <p:ph type="pic" sz="quarter" idx="15" hasCustomPrompt="1"/>
          </p:nvPr>
        </p:nvSpPr>
        <p:spPr>
          <a:xfrm>
            <a:off x="4428334" y="1736728"/>
            <a:ext cx="3563937" cy="4320613"/>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dirty="0"/>
              <a:t>Bild</a:t>
            </a:r>
          </a:p>
        </p:txBody>
      </p:sp>
      <p:sp>
        <p:nvSpPr>
          <p:cNvPr id="15" name="Textplatzhalter 2"/>
          <p:cNvSpPr>
            <a:spLocks noGrp="1"/>
          </p:cNvSpPr>
          <p:nvPr>
            <p:ph idx="16" hasCustomPrompt="1"/>
          </p:nvPr>
        </p:nvSpPr>
        <p:spPr bwMode="gray">
          <a:xfrm>
            <a:off x="4428335" y="6156000"/>
            <a:ext cx="3565525" cy="184666"/>
          </a:xfrm>
          <a:prstGeom prst="rect">
            <a:avLst/>
          </a:prstGeom>
        </p:spPr>
        <p:txBody>
          <a:bodyPr vert="horz" wrap="square" lIns="0" tIns="0" rIns="0" bIns="0" rtlCol="0">
            <a:spAutoFit/>
          </a:bodyPr>
          <a:lstStyle>
            <a:lvl1pPr marL="0" indent="0">
              <a:buNone/>
              <a:defRPr sz="1200"/>
            </a:lvl1pPr>
          </a:lstStyle>
          <a:p>
            <a:pPr lvl="0"/>
            <a:r>
              <a:rPr lang="de-DE" noProof="0" dirty="0"/>
              <a:t>Optionale Bildunterschrift in Schwarz oder in Farbe</a:t>
            </a:r>
          </a:p>
        </p:txBody>
      </p:sp>
    </p:spTree>
    <p:extLst>
      <p:ext uri="{BB962C8B-B14F-4D97-AF65-F5344CB8AC3E}">
        <p14:creationId xmlns:p14="http://schemas.microsoft.com/office/powerpoint/2010/main" val="421223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llbild hell">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508207614"/>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848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5" name="Bildplatzhalter 8"/>
          <p:cNvSpPr>
            <a:spLocks noGrp="1"/>
          </p:cNvSpPr>
          <p:nvPr>
            <p:ph type="pic" sz="quarter" idx="12" hasCustomPrompt="1"/>
          </p:nvPr>
        </p:nvSpPr>
        <p:spPr>
          <a:xfrm>
            <a:off x="0" y="0"/>
            <a:ext cx="9144000" cy="6858000"/>
          </a:xfrm>
          <a:blipFill>
            <a:blip r:embed="rId6"/>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dirty="0"/>
              <a:t>Bild</a:t>
            </a:r>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8" name="Titel 1"/>
          <p:cNvSpPr>
            <a:spLocks noGrp="1"/>
          </p:cNvSpPr>
          <p:nvPr>
            <p:ph type="ctrTitle"/>
          </p:nvPr>
        </p:nvSpPr>
        <p:spPr bwMode="blackWhite">
          <a:xfrm>
            <a:off x="576262" y="3429000"/>
            <a:ext cx="3456000" cy="2016000"/>
          </a:xfrm>
          <a:solidFill>
            <a:srgbClr val="64B42D"/>
          </a:solidFill>
        </p:spPr>
        <p:txBody>
          <a:bodyPr lIns="216000" tIns="201600" rIns="180000" bIns="230400">
            <a:noAutofit/>
          </a:bodyPr>
          <a:lstStyle>
            <a:lvl1pPr>
              <a:defRPr sz="2000" b="0">
                <a:solidFill>
                  <a:schemeClr val="bg1"/>
                </a:solidFill>
              </a:defRPr>
            </a:lvl1pPr>
          </a:lstStyle>
          <a:p>
            <a:r>
              <a:rPr lang="de-DE" noProof="0"/>
              <a:t>Titelmasterformat durch Klicken bearbeiten</a:t>
            </a:r>
            <a:endParaRPr lang="de-DE" noProof="0" dirty="0"/>
          </a:p>
        </p:txBody>
      </p:sp>
    </p:spTree>
    <p:extLst>
      <p:ext uri="{BB962C8B-B14F-4D97-AF65-F5344CB8AC3E}">
        <p14:creationId xmlns:p14="http://schemas.microsoft.com/office/powerpoint/2010/main" val="1407705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lbild dunkel">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131141164"/>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9512"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5" name="Bildplatzhalter 8"/>
          <p:cNvSpPr>
            <a:spLocks noGrp="1"/>
          </p:cNvSpPr>
          <p:nvPr>
            <p:ph type="pic" sz="quarter" idx="12" hasCustomPrompt="1"/>
          </p:nvPr>
        </p:nvSpPr>
        <p:spPr>
          <a:xfrm>
            <a:off x="0" y="0"/>
            <a:ext cx="9144000" cy="6858000"/>
          </a:xfrm>
          <a:blipFill>
            <a:blip r:embed="rId6"/>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dirty="0"/>
              <a:t>Bild</a:t>
            </a:r>
          </a:p>
        </p:txBody>
      </p:sp>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sp>
        <p:nvSpPr>
          <p:cNvPr id="4" name="Foliennummernplatzhalter 3"/>
          <p:cNvSpPr>
            <a:spLocks noGrp="1"/>
          </p:cNvSpPr>
          <p:nvPr>
            <p:ph type="sldNum" sz="quarter" idx="11"/>
          </p:nvPr>
        </p:nvSpPr>
        <p:spPr bwMode="blackWhite"/>
        <p:txBody>
          <a:bodyPr/>
          <a:lstStyle>
            <a:lvl1pPr>
              <a:defRPr>
                <a:solidFill>
                  <a:schemeClr val="bg1"/>
                </a:solidFill>
              </a:defRPr>
            </a:lvl1pPr>
          </a:lstStyle>
          <a:p>
            <a:fld id="{F05F51B1-EF07-4A0A-8ED6-43388CBBB34F}" type="slidenum">
              <a:rPr lang="de-DE" smtClean="0">
                <a:solidFill>
                  <a:prstClr val="white"/>
                </a:solidFill>
              </a:rPr>
              <a:pPr/>
              <a:t>‹Nr.›</a:t>
            </a:fld>
            <a:endParaRPr lang="de-DE" dirty="0">
              <a:solidFill>
                <a:prstClr val="white"/>
              </a:solidFill>
            </a:endParaRPr>
          </a:p>
        </p:txBody>
      </p:sp>
      <p:sp>
        <p:nvSpPr>
          <p:cNvPr id="8" name="Titel 1"/>
          <p:cNvSpPr>
            <a:spLocks noGrp="1"/>
          </p:cNvSpPr>
          <p:nvPr>
            <p:ph type="ctrTitle"/>
          </p:nvPr>
        </p:nvSpPr>
        <p:spPr bwMode="blackWhite">
          <a:xfrm>
            <a:off x="1129904" y="1115219"/>
            <a:ext cx="2592000" cy="1440000"/>
          </a:xfrm>
          <a:solidFill>
            <a:srgbClr val="E60055"/>
          </a:solidFill>
        </p:spPr>
        <p:txBody>
          <a:bodyPr lIns="216000" tIns="201600" rIns="180000" bIns="230400">
            <a:noAutofit/>
          </a:bodyPr>
          <a:lstStyle>
            <a:lvl1pPr>
              <a:defRPr sz="1700" b="0">
                <a:solidFill>
                  <a:schemeClr val="bg1"/>
                </a:solidFill>
              </a:defRPr>
            </a:lvl1pPr>
          </a:lstStyle>
          <a:p>
            <a:r>
              <a:rPr lang="de-DE" noProof="0"/>
              <a:t>Titelmasterformat durch Klicken bearbeiten</a:t>
            </a:r>
            <a:endParaRPr lang="de-DE" noProof="0" dirty="0"/>
          </a:p>
        </p:txBody>
      </p:sp>
    </p:spTree>
    <p:extLst>
      <p:ext uri="{BB962C8B-B14F-4D97-AF65-F5344CB8AC3E}">
        <p14:creationId xmlns:p14="http://schemas.microsoft.com/office/powerpoint/2010/main" val="2898715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Bilder mit 3 Textboxen">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2"/>
            </p:custDataLst>
            <p:extLst>
              <p:ext uri="{D42A27DB-BD31-4B8C-83A1-F6EECF244321}">
                <p14:modId xmlns:p14="http://schemas.microsoft.com/office/powerpoint/2010/main" val="602545868"/>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0536"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5" name="Bildplatzhalter 8"/>
          <p:cNvSpPr>
            <a:spLocks noGrp="1"/>
          </p:cNvSpPr>
          <p:nvPr>
            <p:ph type="pic" sz="quarter" idx="12" hasCustomPrompt="1"/>
          </p:nvPr>
        </p:nvSpPr>
        <p:spPr>
          <a:xfrm>
            <a:off x="-4936" y="0"/>
            <a:ext cx="3060000" cy="6859200"/>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dirty="0"/>
              <a:t>Bild</a:t>
            </a:r>
          </a:p>
        </p:txBody>
      </p:sp>
      <p:sp>
        <p:nvSpPr>
          <p:cNvPr id="6" name="Bildplatzhalter 8"/>
          <p:cNvSpPr>
            <a:spLocks noGrp="1"/>
          </p:cNvSpPr>
          <p:nvPr>
            <p:ph type="pic" sz="quarter" idx="13" hasCustomPrompt="1"/>
          </p:nvPr>
        </p:nvSpPr>
        <p:spPr>
          <a:xfrm>
            <a:off x="3039532" y="0"/>
            <a:ext cx="3060000" cy="6859200"/>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dirty="0"/>
              <a:t>Bild</a:t>
            </a:r>
          </a:p>
        </p:txBody>
      </p:sp>
      <p:sp>
        <p:nvSpPr>
          <p:cNvPr id="7" name="Bildplatzhalter 8"/>
          <p:cNvSpPr>
            <a:spLocks noGrp="1"/>
          </p:cNvSpPr>
          <p:nvPr>
            <p:ph type="pic" sz="quarter" idx="14" hasCustomPrompt="1"/>
          </p:nvPr>
        </p:nvSpPr>
        <p:spPr>
          <a:xfrm>
            <a:off x="6084000" y="0"/>
            <a:ext cx="3060000" cy="6859200"/>
          </a:xfrm>
          <a:blipFill>
            <a:blip r:embed="rId6"/>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dirty="0"/>
              <a:t>Bild</a:t>
            </a:r>
          </a:p>
        </p:txBody>
      </p:sp>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sp>
        <p:nvSpPr>
          <p:cNvPr id="4" name="Foliennummernplatzhalter 3"/>
          <p:cNvSpPr>
            <a:spLocks noGrp="1"/>
          </p:cNvSpPr>
          <p:nvPr>
            <p:ph type="sldNum" sz="quarter" idx="11"/>
          </p:nvPr>
        </p:nvSpPr>
        <p:spPr bwMode="blackWhite"/>
        <p:txBody>
          <a:bodyPr/>
          <a:lstStyle>
            <a:lvl1pPr>
              <a:defRPr>
                <a:solidFill>
                  <a:schemeClr val="bg1"/>
                </a:solidFill>
              </a:defRPr>
            </a:lvl1pPr>
          </a:lstStyle>
          <a:p>
            <a:fld id="{F05F51B1-EF07-4A0A-8ED6-43388CBBB34F}" type="slidenum">
              <a:rPr lang="de-DE" smtClean="0">
                <a:solidFill>
                  <a:prstClr val="white"/>
                </a:solidFill>
              </a:rPr>
              <a:pPr/>
              <a:t>‹Nr.›</a:t>
            </a:fld>
            <a:endParaRPr lang="de-DE" dirty="0">
              <a:solidFill>
                <a:prstClr val="white"/>
              </a:solidFill>
            </a:endParaRPr>
          </a:p>
        </p:txBody>
      </p:sp>
      <p:sp>
        <p:nvSpPr>
          <p:cNvPr id="10" name="Textplatzhalter 5"/>
          <p:cNvSpPr>
            <a:spLocks noGrp="1"/>
          </p:cNvSpPr>
          <p:nvPr>
            <p:ph type="body" sz="quarter" idx="15"/>
          </p:nvPr>
        </p:nvSpPr>
        <p:spPr bwMode="blackWhite">
          <a:xfrm>
            <a:off x="377756" y="4725304"/>
            <a:ext cx="2304000" cy="1440000"/>
          </a:xfrm>
          <a:solidFill>
            <a:schemeClr val="accent1"/>
          </a:solidFill>
        </p:spPr>
        <p:txBody>
          <a:bodyPr lIns="216000" tIns="201600" rIns="180000" bIns="230400">
            <a:noAutofit/>
          </a:bodyPr>
          <a:lstStyle>
            <a:lvl1pPr>
              <a:defRPr sz="1200" b="0">
                <a:solidFill>
                  <a:schemeClr val="bg1"/>
                </a:solidFill>
              </a:defRPr>
            </a:lvl1pPr>
            <a:lvl4pPr>
              <a:defRPr>
                <a:solidFill>
                  <a:schemeClr val="bg1"/>
                </a:solidFill>
              </a:defRPr>
            </a:lvl4pPr>
          </a:lstStyle>
          <a:p>
            <a:pPr lvl="0"/>
            <a:r>
              <a:rPr lang="de-DE" noProof="0"/>
              <a:t>Formatvorlagen des Textmasters bearbeiten</a:t>
            </a:r>
          </a:p>
        </p:txBody>
      </p:sp>
      <p:sp>
        <p:nvSpPr>
          <p:cNvPr id="13" name="Textplatzhalter 5"/>
          <p:cNvSpPr>
            <a:spLocks noGrp="1"/>
          </p:cNvSpPr>
          <p:nvPr>
            <p:ph type="body" sz="quarter" idx="17"/>
          </p:nvPr>
        </p:nvSpPr>
        <p:spPr bwMode="blackWhite">
          <a:xfrm>
            <a:off x="3417532" y="4725304"/>
            <a:ext cx="2304000" cy="1440000"/>
          </a:xfrm>
          <a:solidFill>
            <a:schemeClr val="accent6"/>
          </a:solidFill>
        </p:spPr>
        <p:txBody>
          <a:bodyPr lIns="216000" tIns="201600" rIns="180000" bIns="230400">
            <a:noAutofit/>
          </a:bodyPr>
          <a:lstStyle>
            <a:lvl1pPr>
              <a:defRPr sz="1200" b="0">
                <a:solidFill>
                  <a:schemeClr val="bg1"/>
                </a:solidFill>
              </a:defRPr>
            </a:lvl1pPr>
            <a:lvl4pPr>
              <a:defRPr>
                <a:solidFill>
                  <a:schemeClr val="bg1"/>
                </a:solidFill>
              </a:defRPr>
            </a:lvl4pPr>
          </a:lstStyle>
          <a:p>
            <a:pPr lvl="0"/>
            <a:r>
              <a:rPr lang="de-DE" noProof="0"/>
              <a:t>Formatvorlagen des Textmasters bearbeiten</a:t>
            </a:r>
          </a:p>
        </p:txBody>
      </p:sp>
      <p:sp>
        <p:nvSpPr>
          <p:cNvPr id="15" name="Textplatzhalter 5"/>
          <p:cNvSpPr>
            <a:spLocks noGrp="1"/>
          </p:cNvSpPr>
          <p:nvPr>
            <p:ph type="body" sz="quarter" idx="18"/>
          </p:nvPr>
        </p:nvSpPr>
        <p:spPr bwMode="blackWhite">
          <a:xfrm>
            <a:off x="6462000" y="4725304"/>
            <a:ext cx="2304000" cy="1440000"/>
          </a:xfrm>
          <a:solidFill>
            <a:srgbClr val="64B42D"/>
          </a:solidFill>
        </p:spPr>
        <p:txBody>
          <a:bodyPr lIns="216000" tIns="201600" rIns="180000" bIns="230400">
            <a:noAutofit/>
          </a:bodyPr>
          <a:lstStyle>
            <a:lvl1pPr>
              <a:defRPr sz="1200" b="0">
                <a:solidFill>
                  <a:schemeClr val="bg1"/>
                </a:solidFill>
              </a:defRPr>
            </a:lvl1pPr>
            <a:lvl4pPr>
              <a:defRPr>
                <a:solidFill>
                  <a:schemeClr val="bg1"/>
                </a:solidFill>
              </a:defRPr>
            </a:lvl4pPr>
          </a:lstStyle>
          <a:p>
            <a:pPr lvl="0"/>
            <a:r>
              <a:rPr lang="de-DE" noProof="0"/>
              <a:t>Formatvorlagen des Textmasters bearbeiten</a:t>
            </a:r>
          </a:p>
        </p:txBody>
      </p:sp>
    </p:spTree>
    <p:extLst>
      <p:ext uri="{BB962C8B-B14F-4D97-AF65-F5344CB8AC3E}">
        <p14:creationId xmlns:p14="http://schemas.microsoft.com/office/powerpoint/2010/main" val="212558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02">
    <p:bg>
      <p:bgPr>
        <a:solidFill>
          <a:schemeClr val="accent4"/>
        </a:solidFill>
        <a:effectLst/>
      </p:bgPr>
    </p:bg>
    <p:spTree>
      <p:nvGrpSpPr>
        <p:cNvPr id="1" name=""/>
        <p:cNvGrpSpPr/>
        <p:nvPr/>
      </p:nvGrpSpPr>
      <p:grpSpPr>
        <a:xfrm>
          <a:off x="0" y="0"/>
          <a:ext cx="0" cy="0"/>
          <a:chOff x="0" y="0"/>
          <a:chExt cx="0" cy="0"/>
        </a:xfrm>
      </p:grpSpPr>
      <p:pic>
        <p:nvPicPr>
          <p:cNvPr id="29" name="Picture 313" descr="Z:\Kunden\JvM\Piske_Phoenix_MAI\OIE_Westnetz\161219_PPT-Briefing\161219_PPT-Briefing\Logos\WESTENETZ\WESTNETZ_Logo_n_RGB.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black">
          <a:xfrm>
            <a:off x="4898316" y="1550985"/>
            <a:ext cx="3672000" cy="4670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1847667854"/>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4152" name="think-cell Folie" r:id="rId5" imgW="276" imgH="275" progId="TCLayout.ActiveDocument.1">
                  <p:embed/>
                </p:oleObj>
              </mc:Choice>
              <mc:Fallback>
                <p:oleObj name="think-cell Folie" r:id="rId5" imgW="276" imgH="275" progId="TCLayout.ActiveDocument.1">
                  <p:embed/>
                  <p:pic>
                    <p:nvPicPr>
                      <p:cNvPr id="0" name=""/>
                      <p:cNvPicPr/>
                      <p:nvPr/>
                    </p:nvPicPr>
                    <p:blipFill>
                      <a:blip r:embed="rId6"/>
                      <a:stretch>
                        <a:fillRect/>
                      </a:stretch>
                    </p:blipFill>
                    <p:spPr>
                      <a:xfrm>
                        <a:off x="1589" y="2118"/>
                        <a:ext cx="1587" cy="2116"/>
                      </a:xfrm>
                      <a:prstGeom prst="rect">
                        <a:avLst/>
                      </a:prstGeom>
                    </p:spPr>
                  </p:pic>
                </p:oleObj>
              </mc:Fallback>
            </mc:AlternateContent>
          </a:graphicData>
        </a:graphic>
      </p:graphicFrame>
      <p:grpSp>
        <p:nvGrpSpPr>
          <p:cNvPr id="20" name="Gruppieren 19"/>
          <p:cNvGrpSpPr/>
          <p:nvPr userDrawn="1"/>
        </p:nvGrpSpPr>
        <p:grpSpPr>
          <a:xfrm>
            <a:off x="575557" y="-166621"/>
            <a:ext cx="7416824" cy="144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31" name="Gruppieren 30"/>
          <p:cNvGrpSpPr/>
          <p:nvPr userDrawn="1"/>
        </p:nvGrpSpPr>
        <p:grpSpPr>
          <a:xfrm>
            <a:off x="575557" y="6880621"/>
            <a:ext cx="7416824" cy="144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26" name="Titel 1"/>
          <p:cNvSpPr>
            <a:spLocks noGrp="1"/>
          </p:cNvSpPr>
          <p:nvPr>
            <p:ph type="ctrTitle" hasCustomPrompt="1"/>
          </p:nvPr>
        </p:nvSpPr>
        <p:spPr bwMode="blackWhite">
          <a:xfrm>
            <a:off x="576263" y="3466800"/>
            <a:ext cx="4608000" cy="2304000"/>
          </a:xfrm>
          <a:solidFill>
            <a:schemeClr val="accent2"/>
          </a:solidFill>
        </p:spPr>
        <p:txBody>
          <a:bodyPr lIns="396000" tIns="396000" rIns="396000" bIns="432000">
            <a:noAutofit/>
          </a:bodyPr>
          <a:lstStyle>
            <a:lvl1pPr>
              <a:defRPr sz="2600" b="0">
                <a:solidFill>
                  <a:schemeClr val="bg1"/>
                </a:solidFill>
              </a:defRPr>
            </a:lvl1pPr>
          </a:lstStyle>
          <a:p>
            <a:r>
              <a:rPr lang="de-DE" noProof="0" dirty="0"/>
              <a:t>Titel durch Klicken hinzufügen</a:t>
            </a:r>
          </a:p>
        </p:txBody>
      </p:sp>
      <p:sp>
        <p:nvSpPr>
          <p:cNvPr id="27" name="Fußzeilenplatzhalter 4"/>
          <p:cNvSpPr>
            <a:spLocks noGrp="1"/>
          </p:cNvSpPr>
          <p:nvPr>
            <p:ph type="ftr" sz="quarter" idx="11"/>
          </p:nvPr>
        </p:nvSpPr>
        <p:spPr bwMode="blackWhite">
          <a:xfrm>
            <a:off x="971916" y="5421806"/>
            <a:ext cx="3240000" cy="153888"/>
          </a:xfrm>
        </p:spPr>
        <p:txBody>
          <a:bodyPr anchor="b" anchorCtr="0"/>
          <a:lstStyle>
            <a:lvl1pPr>
              <a:defRPr sz="1000">
                <a:solidFill>
                  <a:schemeClr val="bg1"/>
                </a:solidFill>
              </a:defRPr>
            </a:lvl1pPr>
          </a:lstStyle>
          <a:p>
            <a:r>
              <a:rPr lang="de-DE">
                <a:solidFill>
                  <a:prstClr val="white"/>
                </a:solidFill>
              </a:rPr>
              <a:t>Westnetz GmbH · Name · TT Monat JJJJ</a:t>
            </a:r>
            <a:endParaRPr lang="de-DE" dirty="0">
              <a:solidFill>
                <a:prstClr val="white"/>
              </a:solidFill>
            </a:endParaRPr>
          </a:p>
        </p:txBody>
      </p:sp>
      <p:grpSp>
        <p:nvGrpSpPr>
          <p:cNvPr id="41" name="Gruppieren 40"/>
          <p:cNvGrpSpPr/>
          <p:nvPr userDrawn="1"/>
        </p:nvGrpSpPr>
        <p:grpSpPr>
          <a:xfrm>
            <a:off x="-165952" y="1448781"/>
            <a:ext cx="144001" cy="4891981"/>
            <a:chOff x="-165953" y="1448781"/>
            <a:chExt cx="144001" cy="4891981"/>
          </a:xfrm>
        </p:grpSpPr>
        <p:sp>
          <p:nvSpPr>
            <p:cNvPr id="42"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3"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4" name="Freihandform 43"/>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5" name="Gruppieren 44"/>
          <p:cNvGrpSpPr/>
          <p:nvPr userDrawn="1"/>
        </p:nvGrpSpPr>
        <p:grpSpPr>
          <a:xfrm>
            <a:off x="9166242" y="1448781"/>
            <a:ext cx="144000" cy="4896542"/>
            <a:chOff x="9166242" y="1448781"/>
            <a:chExt cx="144000" cy="4896542"/>
          </a:xfrm>
        </p:grpSpPr>
        <p:sp>
          <p:nvSpPr>
            <p:cNvPr id="47"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9"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36" name="Picture 4" descr="Z:\Kunden\JvM\Piske_Phoenix_MAI\OIE_Westnetz\161219_PPT-Briefing\161219_PPT-Briefing\Logos\WESTENETZ\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576263" y="425800"/>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88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usammenfassung Druck">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29511622"/>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1560"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6" name="Textplatzhalter 5"/>
          <p:cNvSpPr>
            <a:spLocks noGrp="1"/>
          </p:cNvSpPr>
          <p:nvPr>
            <p:ph type="body" sz="quarter" idx="12"/>
          </p:nvPr>
        </p:nvSpPr>
        <p:spPr bwMode="blackWhite">
          <a:xfrm>
            <a:off x="1249917" y="1316765"/>
            <a:ext cx="2880000" cy="1728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
        <p:nvSpPr>
          <p:cNvPr id="11" name="Textplatzhalter 5"/>
          <p:cNvSpPr>
            <a:spLocks noGrp="1"/>
          </p:cNvSpPr>
          <p:nvPr>
            <p:ph type="body" sz="quarter" idx="13"/>
          </p:nvPr>
        </p:nvSpPr>
        <p:spPr bwMode="blackWhite">
          <a:xfrm>
            <a:off x="385917" y="3248980"/>
            <a:ext cx="3744000" cy="1728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
        <p:nvSpPr>
          <p:cNvPr id="12" name="Textplatzhalter 5"/>
          <p:cNvSpPr>
            <a:spLocks noGrp="1"/>
          </p:cNvSpPr>
          <p:nvPr>
            <p:ph type="body" sz="quarter" idx="14"/>
          </p:nvPr>
        </p:nvSpPr>
        <p:spPr bwMode="blackWhite">
          <a:xfrm>
            <a:off x="4426987" y="1943951"/>
            <a:ext cx="2880000" cy="1728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
        <p:nvSpPr>
          <p:cNvPr id="13" name="Textplatzhalter 5"/>
          <p:cNvSpPr>
            <a:spLocks noGrp="1"/>
          </p:cNvSpPr>
          <p:nvPr>
            <p:ph type="body" sz="quarter" idx="15"/>
          </p:nvPr>
        </p:nvSpPr>
        <p:spPr bwMode="blackWhite">
          <a:xfrm>
            <a:off x="4426987" y="3933056"/>
            <a:ext cx="3744000" cy="1728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Tree>
    <p:extLst>
      <p:ext uri="{BB962C8B-B14F-4D97-AF65-F5344CB8AC3E}">
        <p14:creationId xmlns:p14="http://schemas.microsoft.com/office/powerpoint/2010/main" val="39144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Zusammenfassung Bildschirm">
    <p:bg>
      <p:bgPr>
        <a:solidFill>
          <a:schemeClr val="tx2"/>
        </a:solidFill>
        <a:effectLst/>
      </p:bgPr>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972235393"/>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2584"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sp>
        <p:nvSpPr>
          <p:cNvPr id="4" name="Foliennummernplatzhalter 3"/>
          <p:cNvSpPr>
            <a:spLocks noGrp="1"/>
          </p:cNvSpPr>
          <p:nvPr>
            <p:ph type="sldNum" sz="quarter" idx="11"/>
          </p:nvPr>
        </p:nvSpPr>
        <p:spPr bwMode="blackWhite"/>
        <p:txBody>
          <a:bodyPr/>
          <a:lstStyle>
            <a:lvl1pPr>
              <a:defRPr>
                <a:solidFill>
                  <a:schemeClr val="bg1"/>
                </a:solidFill>
              </a:defRPr>
            </a:lvl1pPr>
          </a:lstStyle>
          <a:p>
            <a:fld id="{F05F51B1-EF07-4A0A-8ED6-43388CBBB34F}" type="slidenum">
              <a:rPr lang="de-DE" smtClean="0">
                <a:solidFill>
                  <a:prstClr val="white"/>
                </a:solidFill>
              </a:rPr>
              <a:pPr/>
              <a:t>‹Nr.›</a:t>
            </a:fld>
            <a:endParaRPr lang="de-DE" dirty="0">
              <a:solidFill>
                <a:prstClr val="white"/>
              </a:solidFill>
            </a:endParaRPr>
          </a:p>
        </p:txBody>
      </p:sp>
      <p:sp>
        <p:nvSpPr>
          <p:cNvPr id="10" name="Textplatzhalter 5"/>
          <p:cNvSpPr>
            <a:spLocks noGrp="1"/>
          </p:cNvSpPr>
          <p:nvPr>
            <p:ph type="body" sz="quarter" idx="12"/>
          </p:nvPr>
        </p:nvSpPr>
        <p:spPr bwMode="blackWhite">
          <a:xfrm>
            <a:off x="1249917" y="1316765"/>
            <a:ext cx="2880000" cy="1728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
        <p:nvSpPr>
          <p:cNvPr id="14" name="Textplatzhalter 5"/>
          <p:cNvSpPr>
            <a:spLocks noGrp="1"/>
          </p:cNvSpPr>
          <p:nvPr>
            <p:ph type="body" sz="quarter" idx="13"/>
          </p:nvPr>
        </p:nvSpPr>
        <p:spPr bwMode="blackWhite">
          <a:xfrm>
            <a:off x="385917" y="3250800"/>
            <a:ext cx="3744000" cy="1728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
        <p:nvSpPr>
          <p:cNvPr id="15" name="Textplatzhalter 5"/>
          <p:cNvSpPr>
            <a:spLocks noGrp="1"/>
          </p:cNvSpPr>
          <p:nvPr>
            <p:ph type="body" sz="quarter" idx="14"/>
          </p:nvPr>
        </p:nvSpPr>
        <p:spPr bwMode="blackWhite">
          <a:xfrm>
            <a:off x="4426987" y="1943951"/>
            <a:ext cx="2880000" cy="1728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sp>
        <p:nvSpPr>
          <p:cNvPr id="16" name="Textplatzhalter 5"/>
          <p:cNvSpPr>
            <a:spLocks noGrp="1"/>
          </p:cNvSpPr>
          <p:nvPr>
            <p:ph type="body" sz="quarter" idx="15"/>
          </p:nvPr>
        </p:nvSpPr>
        <p:spPr bwMode="blackWhite">
          <a:xfrm>
            <a:off x="4426987" y="3934800"/>
            <a:ext cx="3744000" cy="1728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Formatvorlagen des Textmasters bearbeiten</a:t>
            </a:r>
          </a:p>
        </p:txBody>
      </p:sp>
      <p:grpSp>
        <p:nvGrpSpPr>
          <p:cNvPr id="35" name="Gruppieren 34"/>
          <p:cNvGrpSpPr/>
          <p:nvPr userDrawn="1"/>
        </p:nvGrpSpPr>
        <p:grpSpPr>
          <a:xfrm>
            <a:off x="575557" y="-166621"/>
            <a:ext cx="7416824" cy="144000"/>
            <a:chOff x="575556" y="-124966"/>
            <a:chExt cx="7416824" cy="108000"/>
          </a:xfrm>
        </p:grpSpPr>
        <p:sp>
          <p:nvSpPr>
            <p:cNvPr id="36" name="Freihandform 35"/>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7" name="Freihandform 36"/>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8" name="Freihandform 37"/>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9" name="Freihandform 38"/>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0" name="Gruppieren 39"/>
          <p:cNvGrpSpPr/>
          <p:nvPr userDrawn="1"/>
        </p:nvGrpSpPr>
        <p:grpSpPr>
          <a:xfrm>
            <a:off x="575557" y="6880621"/>
            <a:ext cx="7416824" cy="144000"/>
            <a:chOff x="575556" y="5160466"/>
            <a:chExt cx="7416824" cy="108000"/>
          </a:xfrm>
        </p:grpSpPr>
        <p:sp>
          <p:nvSpPr>
            <p:cNvPr id="41" name="Freihandform 40"/>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2" name="Freihandform 41"/>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3" name="Freihandform 42"/>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4" name="Freihandform 43"/>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5" name="Gruppieren 44"/>
          <p:cNvGrpSpPr/>
          <p:nvPr userDrawn="1"/>
        </p:nvGrpSpPr>
        <p:grpSpPr bwMode="blackWhite">
          <a:xfrm>
            <a:off x="-165952" y="1448781"/>
            <a:ext cx="144001" cy="4891981"/>
            <a:chOff x="-165953" y="1448781"/>
            <a:chExt cx="144001" cy="4891981"/>
          </a:xfrm>
        </p:grpSpPr>
        <p:sp>
          <p:nvSpPr>
            <p:cNvPr id="46" name="Freihandform 22"/>
            <p:cNvSpPr/>
            <p:nvPr/>
          </p:nvSpPr>
          <p:spPr bwMode="blackWhite">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7" name="Freihandform 23"/>
            <p:cNvSpPr/>
            <p:nvPr/>
          </p:nvSpPr>
          <p:spPr bwMode="blackWhite">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bwMode="blackWhite">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9" name="Gruppieren 48"/>
          <p:cNvGrpSpPr/>
          <p:nvPr userDrawn="1"/>
        </p:nvGrpSpPr>
        <p:grpSpPr>
          <a:xfrm>
            <a:off x="9166242" y="1448781"/>
            <a:ext cx="144000" cy="4896542"/>
            <a:chOff x="9166242" y="1448781"/>
            <a:chExt cx="144000" cy="4896542"/>
          </a:xfrm>
        </p:grpSpPr>
        <p:sp>
          <p:nvSpPr>
            <p:cNvPr id="50"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1"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2"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30" name="Picture 313" descr="Z:\Kunden\JvM\Piske_Phoenix_MAI\OIE_Westnetz\161219_PPT-Briefing\161219_PPT-Briefing\Logos\WESTENETZ\WESTNETZ_Logo_n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7207200" y="536404"/>
            <a:ext cx="1728000" cy="2197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Z:\Kunden\JvM\Piske_Phoenix_MAI\OIE_Westnetz\161219_PPT-Briefing\161219_PPT-Briefing\Logos\OIE\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8184071" y="6466643"/>
            <a:ext cx="751131" cy="1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167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397933807"/>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360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a:xfrm>
            <a:off x="575556" y="475204"/>
            <a:ext cx="6408000" cy="360099"/>
          </a:xfrm>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5" name="Textplatzhalter 8"/>
          <p:cNvSpPr>
            <a:spLocks noGrp="1"/>
          </p:cNvSpPr>
          <p:nvPr>
            <p:ph type="body" sz="quarter" idx="14" hasCustomPrompt="1"/>
          </p:nvPr>
        </p:nvSpPr>
        <p:spPr>
          <a:xfrm>
            <a:off x="576000" y="187200"/>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Kapitelname</a:t>
            </a:r>
          </a:p>
        </p:txBody>
      </p:sp>
      <p:sp>
        <p:nvSpPr>
          <p:cNvPr id="8" name="Textplatzhalter 5"/>
          <p:cNvSpPr>
            <a:spLocks noGrp="1"/>
          </p:cNvSpPr>
          <p:nvPr>
            <p:ph type="body" sz="quarter" idx="13"/>
          </p:nvPr>
        </p:nvSpPr>
        <p:spPr bwMode="blackWhite">
          <a:xfrm>
            <a:off x="574058" y="1736531"/>
            <a:ext cx="5760000" cy="1116720"/>
          </a:xfrm>
          <a:solidFill>
            <a:schemeClr val="accent3"/>
          </a:solidFill>
        </p:spPr>
        <p:txBody>
          <a:bodyPr lIns="216000" tIns="201600" rIns="180000" bIns="630000">
            <a:spAutoFit/>
          </a:bodyPr>
          <a:lstStyle>
            <a:lvl1pPr marL="0" indent="0">
              <a:buNone/>
              <a:defRPr sz="1800">
                <a:solidFill>
                  <a:schemeClr val="bg1"/>
                </a:solidFill>
              </a:defRPr>
            </a:lvl1pPr>
            <a:lvl4pPr>
              <a:defRPr>
                <a:solidFill>
                  <a:schemeClr val="bg1"/>
                </a:solidFill>
              </a:defRPr>
            </a:lvl4pPr>
          </a:lstStyle>
          <a:p>
            <a:pPr lvl="0"/>
            <a:r>
              <a:rPr lang="de-DE" noProof="0"/>
              <a:t>Formatvorlagen des Textmasters bearbeiten</a:t>
            </a:r>
          </a:p>
        </p:txBody>
      </p:sp>
    </p:spTree>
    <p:extLst>
      <p:ext uri="{BB962C8B-B14F-4D97-AF65-F5344CB8AC3E}">
        <p14:creationId xmlns:p14="http://schemas.microsoft.com/office/powerpoint/2010/main" val="343431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er">
    <p:bg bwMode="gray">
      <p:bgRef idx="1001">
        <a:schemeClr val="bg1"/>
      </p:bgRef>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Tree>
    <p:extLst>
      <p:ext uri="{BB962C8B-B14F-4D97-AF65-F5344CB8AC3E}">
        <p14:creationId xmlns:p14="http://schemas.microsoft.com/office/powerpoint/2010/main" val="3976220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hlagwort Druck">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910978636"/>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4632"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hasCustomPrompt="1"/>
          </p:nvPr>
        </p:nvSpPr>
        <p:spPr bwMode="black">
          <a:xfrm>
            <a:off x="1150940" y="2364503"/>
            <a:ext cx="6842125" cy="1191095"/>
          </a:xfrm>
        </p:spPr>
        <p:txBody>
          <a:bodyPr vert="horz" wrap="square" lIns="0" tIns="0" rIns="0" bIns="0" rtlCol="0" anchor="t" anchorCtr="0">
            <a:spAutoFit/>
          </a:bodyPr>
          <a:lstStyle>
            <a:lvl1pPr algn="ctr">
              <a:defRPr lang="de-DE" sz="8600" b="0" cap="all" spc="300" baseline="0" dirty="0">
                <a:solidFill>
                  <a:srgbClr val="C81E82"/>
                </a:solidFill>
              </a:defRPr>
            </a:lvl1pPr>
          </a:lstStyle>
          <a:p>
            <a:pPr lvl="0" algn="ctr"/>
            <a:r>
              <a:rPr lang="de-DE" noProof="0" dirty="0" err="1"/>
              <a:t>schlagwort</a:t>
            </a:r>
            <a:endParaRPr lang="de-DE" noProof="0" dirty="0"/>
          </a:p>
        </p:txBody>
      </p:sp>
    </p:spTree>
    <p:extLst>
      <p:ext uri="{BB962C8B-B14F-4D97-AF65-F5344CB8AC3E}">
        <p14:creationId xmlns:p14="http://schemas.microsoft.com/office/powerpoint/2010/main" val="25757115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chlagwort Bildschirm">
    <p:bg>
      <p:bgPr>
        <a:solidFill>
          <a:srgbClr val="143C8C"/>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687185550"/>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5656"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hasCustomPrompt="1"/>
          </p:nvPr>
        </p:nvSpPr>
        <p:spPr bwMode="black">
          <a:xfrm>
            <a:off x="1150940" y="2364503"/>
            <a:ext cx="6842125" cy="1191095"/>
          </a:xfrm>
        </p:spPr>
        <p:txBody>
          <a:bodyPr/>
          <a:lstStyle>
            <a:lvl1pPr algn="ctr">
              <a:defRPr sz="8600" b="0" cap="all" spc="300" baseline="0">
                <a:solidFill>
                  <a:schemeClr val="bg1"/>
                </a:solidFill>
              </a:defRPr>
            </a:lvl1pPr>
          </a:lstStyle>
          <a:p>
            <a:r>
              <a:rPr lang="de-DE" noProof="0" dirty="0" err="1"/>
              <a:t>schlagwort</a:t>
            </a:r>
            <a:endParaRPr lang="de-DE" noProof="0" dirty="0"/>
          </a:p>
        </p:txBody>
      </p:sp>
      <p:grpSp>
        <p:nvGrpSpPr>
          <p:cNvPr id="27" name="Gruppieren 26"/>
          <p:cNvGrpSpPr/>
          <p:nvPr userDrawn="1"/>
        </p:nvGrpSpPr>
        <p:grpSpPr>
          <a:xfrm>
            <a:off x="575557" y="-166621"/>
            <a:ext cx="7416824" cy="144000"/>
            <a:chOff x="575556" y="-124966"/>
            <a:chExt cx="7416824" cy="108000"/>
          </a:xfrm>
        </p:grpSpPr>
        <p:sp>
          <p:nvSpPr>
            <p:cNvPr id="28" name="Freihandform 27"/>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29" name="Freihandform 28"/>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0" name="Freihandform 29"/>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1" name="Freihandform 30"/>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2" name="Gruppieren 31"/>
          <p:cNvGrpSpPr/>
          <p:nvPr userDrawn="1"/>
        </p:nvGrpSpPr>
        <p:grpSpPr>
          <a:xfrm>
            <a:off x="575557" y="6880621"/>
            <a:ext cx="7416824" cy="144000"/>
            <a:chOff x="575556" y="5160466"/>
            <a:chExt cx="7416824" cy="108000"/>
          </a:xfrm>
        </p:grpSpPr>
        <p:sp>
          <p:nvSpPr>
            <p:cNvPr id="33" name="Freihandform 32"/>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4" name="Freihandform 33"/>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5" name="Freihandform 34"/>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6" name="Freihandform 35"/>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7" name="Gruppieren 36"/>
          <p:cNvGrpSpPr/>
          <p:nvPr userDrawn="1"/>
        </p:nvGrpSpPr>
        <p:grpSpPr>
          <a:xfrm>
            <a:off x="-165952" y="1448781"/>
            <a:ext cx="144001" cy="4891981"/>
            <a:chOff x="-165953" y="1448781"/>
            <a:chExt cx="144001" cy="4891981"/>
          </a:xfrm>
        </p:grpSpPr>
        <p:sp>
          <p:nvSpPr>
            <p:cNvPr id="38"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9"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0" name="Freihandform 39"/>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1" name="Gruppieren 40"/>
          <p:cNvGrpSpPr/>
          <p:nvPr userDrawn="1"/>
        </p:nvGrpSpPr>
        <p:grpSpPr>
          <a:xfrm>
            <a:off x="9166242" y="1448781"/>
            <a:ext cx="144000" cy="4896542"/>
            <a:chOff x="9166242" y="1448781"/>
            <a:chExt cx="144000" cy="4896542"/>
          </a:xfrm>
        </p:grpSpPr>
        <p:sp>
          <p:nvSpPr>
            <p:cNvPr id="42"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3"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4"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5" name="Picture 313" descr="Z:\Kunden\JvM\Piske_Phoenix_MAI\OIE_Westnetz\161219_PPT-Briefing\161219_PPT-Briefing\Logos\WESTENETZ\WESTNETZ_Logo_n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7207200" y="536404"/>
            <a:ext cx="1728000" cy="21976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Z:\Kunden\JvM\Piske_Phoenix_MAI\OIE_Westnetz\161219_PPT-Briefing\161219_PPT-Briefing\Logos\OIE\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8184071" y="6466643"/>
            <a:ext cx="751131" cy="1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61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chlussfolie">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2522656018"/>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6680"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ctrTitle"/>
          </p:nvPr>
        </p:nvSpPr>
        <p:spPr bwMode="blackWhite">
          <a:xfrm>
            <a:off x="568643" y="3176792"/>
            <a:ext cx="3456000" cy="1728000"/>
          </a:xfrm>
          <a:solidFill>
            <a:schemeClr val="accent3"/>
          </a:solidFill>
        </p:spPr>
        <p:txBody>
          <a:bodyPr lIns="396000" tIns="396000" rIns="396000" bIns="432000">
            <a:noAutofit/>
          </a:bodyPr>
          <a:lstStyle>
            <a:lvl1pPr>
              <a:defRPr sz="2500" b="0">
                <a:solidFill>
                  <a:schemeClr val="bg1"/>
                </a:solidFill>
              </a:defRPr>
            </a:lvl1pPr>
          </a:lstStyle>
          <a:p>
            <a:r>
              <a:rPr lang="de-DE" noProof="0"/>
              <a:t>Titelmasterformat durch Klicken bearbeiten</a:t>
            </a:r>
            <a:endParaRPr lang="de-DE" noProof="0" dirty="0"/>
          </a:p>
        </p:txBody>
      </p:sp>
      <p:grpSp>
        <p:nvGrpSpPr>
          <p:cNvPr id="41" name="Gruppieren 40"/>
          <p:cNvGrpSpPr/>
          <p:nvPr userDrawn="1"/>
        </p:nvGrpSpPr>
        <p:grpSpPr>
          <a:xfrm>
            <a:off x="575557" y="-166621"/>
            <a:ext cx="7416824" cy="144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46" name="Gruppieren 45"/>
          <p:cNvGrpSpPr/>
          <p:nvPr userDrawn="1"/>
        </p:nvGrpSpPr>
        <p:grpSpPr>
          <a:xfrm>
            <a:off x="575557" y="6880621"/>
            <a:ext cx="7416824" cy="144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
        <p:nvSpPr>
          <p:cNvPr id="4" name="Fußzeilenplatzhalter 3"/>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grpSp>
        <p:nvGrpSpPr>
          <p:cNvPr id="29" name="Gruppieren 28"/>
          <p:cNvGrpSpPr/>
          <p:nvPr userDrawn="1"/>
        </p:nvGrpSpPr>
        <p:grpSpPr>
          <a:xfrm>
            <a:off x="-165952" y="1448781"/>
            <a:ext cx="144001" cy="4891981"/>
            <a:chOff x="-165953" y="1448781"/>
            <a:chExt cx="144001" cy="4891981"/>
          </a:xfrm>
        </p:grpSpPr>
        <p:sp>
          <p:nvSpPr>
            <p:cNvPr id="3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2" name="Freihandform 31"/>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3" name="Gruppieren 32"/>
          <p:cNvGrpSpPr/>
          <p:nvPr userDrawn="1"/>
        </p:nvGrpSpPr>
        <p:grpSpPr>
          <a:xfrm>
            <a:off x="9166242" y="1448781"/>
            <a:ext cx="144000" cy="4896542"/>
            <a:chOff x="9166242" y="1448781"/>
            <a:chExt cx="144000" cy="4896542"/>
          </a:xfrm>
        </p:grpSpPr>
        <p:sp>
          <p:nvSpPr>
            <p:cNvPr id="34"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5"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7"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6" name="Picture 2" descr="Z:\Kunden\JvM\Piske_Phoenix_MAI\OIE_Westnetz\161219_PPT-Briefing\161219_PPT-Briefing\Logos\WESTENETZ\WESTNETZ_Logo_p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98316" y="1550898"/>
            <a:ext cx="3672000" cy="4670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Z:\Kunden\JvM\Piske_Phoenix_MAI\OIE_Westnetz\161219_PPT-Briefing\161219_PPT-Briefing\Logos\WESTENETZ\Endorsement_P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6263" y="425795"/>
            <a:ext cx="1872000" cy="26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62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nsprechpartner Druck">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473695911"/>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7704"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grpSp>
        <p:nvGrpSpPr>
          <p:cNvPr id="41" name="Gruppieren 40"/>
          <p:cNvGrpSpPr/>
          <p:nvPr userDrawn="1"/>
        </p:nvGrpSpPr>
        <p:grpSpPr>
          <a:xfrm>
            <a:off x="575557" y="-166621"/>
            <a:ext cx="7416824" cy="144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46" name="Gruppieren 45"/>
          <p:cNvGrpSpPr/>
          <p:nvPr userDrawn="1"/>
        </p:nvGrpSpPr>
        <p:grpSpPr>
          <a:xfrm>
            <a:off x="575557" y="6880621"/>
            <a:ext cx="7416824" cy="144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
        <p:nvSpPr>
          <p:cNvPr id="4" name="Fußzeilenplatzhalter 3"/>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23" name="Titel 1"/>
          <p:cNvSpPr>
            <a:spLocks noGrp="1"/>
          </p:cNvSpPr>
          <p:nvPr>
            <p:ph type="ctrTitle" hasCustomPrompt="1"/>
          </p:nvPr>
        </p:nvSpPr>
        <p:spPr bwMode="blackWhite">
          <a:xfrm>
            <a:off x="569092" y="1909557"/>
            <a:ext cx="3456000" cy="3456000"/>
          </a:xfrm>
          <a:solidFill>
            <a:schemeClr val="accent3"/>
          </a:solidFill>
        </p:spPr>
        <p:txBody>
          <a:bodyPr lIns="360000" tIns="360000" rIns="270000" bIns="270000">
            <a:noAutofit/>
          </a:bodyPr>
          <a:lstStyle>
            <a:lvl1pPr>
              <a:defRPr sz="2400">
                <a:solidFill>
                  <a:schemeClr val="bg1"/>
                </a:solidFill>
              </a:defRPr>
            </a:lvl1pPr>
          </a:lstStyle>
          <a:p>
            <a:r>
              <a:rPr lang="de-DE" noProof="0" dirty="0"/>
              <a:t>Ansprechpartner</a:t>
            </a:r>
          </a:p>
        </p:txBody>
      </p:sp>
      <p:sp>
        <p:nvSpPr>
          <p:cNvPr id="24" name="Textplatzhalter 8"/>
          <p:cNvSpPr>
            <a:spLocks noGrp="1"/>
          </p:cNvSpPr>
          <p:nvPr>
            <p:ph type="body" sz="quarter" idx="13" hasCustomPrompt="1"/>
          </p:nvPr>
        </p:nvSpPr>
        <p:spPr bwMode="blackWhite">
          <a:xfrm>
            <a:off x="569092" y="283153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25" name="Textplatzhalter 8"/>
          <p:cNvSpPr>
            <a:spLocks noGrp="1"/>
          </p:cNvSpPr>
          <p:nvPr>
            <p:ph type="body" sz="quarter" idx="14" hasCustomPrompt="1"/>
          </p:nvPr>
        </p:nvSpPr>
        <p:spPr bwMode="blackWhite">
          <a:xfrm>
            <a:off x="569092" y="3848013"/>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26" name="Textplatzhalter 8"/>
          <p:cNvSpPr>
            <a:spLocks noGrp="1"/>
          </p:cNvSpPr>
          <p:nvPr>
            <p:ph type="body" sz="quarter" idx="15" hasCustomPrompt="1"/>
          </p:nvPr>
        </p:nvSpPr>
        <p:spPr bwMode="blackWhite">
          <a:xfrm>
            <a:off x="569092" y="3064002"/>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27" name="Textplatzhalter 8"/>
          <p:cNvSpPr>
            <a:spLocks noGrp="1"/>
          </p:cNvSpPr>
          <p:nvPr>
            <p:ph type="body" sz="quarter" idx="16" hasCustomPrompt="1"/>
          </p:nvPr>
        </p:nvSpPr>
        <p:spPr bwMode="blackWhite">
          <a:xfrm>
            <a:off x="569092" y="326291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28" name="Textplatzhalter 8"/>
          <p:cNvSpPr>
            <a:spLocks noGrp="1"/>
          </p:cNvSpPr>
          <p:nvPr>
            <p:ph type="body" sz="quarter" idx="17" hasCustomPrompt="1"/>
          </p:nvPr>
        </p:nvSpPr>
        <p:spPr bwMode="blackWhite">
          <a:xfrm>
            <a:off x="569092" y="346181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sp>
        <p:nvSpPr>
          <p:cNvPr id="29" name="Textplatzhalter 8"/>
          <p:cNvSpPr>
            <a:spLocks noGrp="1"/>
          </p:cNvSpPr>
          <p:nvPr>
            <p:ph type="body" sz="quarter" idx="18" hasCustomPrompt="1"/>
          </p:nvPr>
        </p:nvSpPr>
        <p:spPr bwMode="blackWhite">
          <a:xfrm>
            <a:off x="569092" y="405160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30" name="Textplatzhalter 8"/>
          <p:cNvSpPr>
            <a:spLocks noGrp="1"/>
          </p:cNvSpPr>
          <p:nvPr>
            <p:ph type="body" sz="quarter" idx="19" hasCustomPrompt="1"/>
          </p:nvPr>
        </p:nvSpPr>
        <p:spPr bwMode="blackWhite">
          <a:xfrm>
            <a:off x="569092" y="425519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31" name="Textplatzhalter 8"/>
          <p:cNvSpPr>
            <a:spLocks noGrp="1"/>
          </p:cNvSpPr>
          <p:nvPr>
            <p:ph type="body" sz="quarter" idx="20" hasCustomPrompt="1"/>
          </p:nvPr>
        </p:nvSpPr>
        <p:spPr bwMode="blackWhite">
          <a:xfrm>
            <a:off x="569092" y="4458786"/>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grpSp>
        <p:nvGrpSpPr>
          <p:cNvPr id="38" name="Gruppieren 37"/>
          <p:cNvGrpSpPr/>
          <p:nvPr userDrawn="1"/>
        </p:nvGrpSpPr>
        <p:grpSpPr>
          <a:xfrm>
            <a:off x="-165952" y="1448781"/>
            <a:ext cx="144001" cy="4891981"/>
            <a:chOff x="-165953" y="1448781"/>
            <a:chExt cx="144001" cy="4891981"/>
          </a:xfrm>
        </p:grpSpPr>
        <p:sp>
          <p:nvSpPr>
            <p:cNvPr id="39"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0"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1" name="Freihandform 50"/>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52" name="Gruppieren 51"/>
          <p:cNvGrpSpPr/>
          <p:nvPr userDrawn="1"/>
        </p:nvGrpSpPr>
        <p:grpSpPr>
          <a:xfrm>
            <a:off x="9166242" y="1448781"/>
            <a:ext cx="144000" cy="4896542"/>
            <a:chOff x="9166242" y="1448781"/>
            <a:chExt cx="144000" cy="4896542"/>
          </a:xfrm>
        </p:grpSpPr>
        <p:sp>
          <p:nvSpPr>
            <p:cNvPr id="53"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4"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5"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34" name="Picture 2" descr="Z:\Kunden\JvM\Piske_Phoenix_MAI\OIE_Westnetz\161219_PPT-Briefing\161219_PPT-Briefing\Logos\WESTENETZ\WESTNETZ_Logo_p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98316" y="1550898"/>
            <a:ext cx="3672000" cy="46709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Z:\Kunden\JvM\Piske_Phoenix_MAI\OIE_Westnetz\161219_PPT-Briefing\161219_PPT-Briefing\Logos\WESTENETZ\Endorsement_P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6263" y="425795"/>
            <a:ext cx="1872000" cy="26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522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hlussfolie Bildschirm">
    <p:bg>
      <p:bgPr>
        <a:solidFill>
          <a:srgbClr val="143C8C"/>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3616351882"/>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872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ctrTitle"/>
          </p:nvPr>
        </p:nvSpPr>
        <p:spPr bwMode="blackWhite">
          <a:xfrm>
            <a:off x="568643" y="3176792"/>
            <a:ext cx="3456000" cy="1728000"/>
          </a:xfrm>
          <a:solidFill>
            <a:srgbClr val="E60055"/>
          </a:solidFill>
        </p:spPr>
        <p:txBody>
          <a:bodyPr lIns="396000" tIns="396000" rIns="396000" bIns="432000">
            <a:noAutofit/>
          </a:bodyPr>
          <a:lstStyle>
            <a:lvl1pPr>
              <a:defRPr sz="2500" b="0">
                <a:solidFill>
                  <a:schemeClr val="bg1"/>
                </a:solidFill>
              </a:defRPr>
            </a:lvl1pPr>
          </a:lstStyle>
          <a:p>
            <a:r>
              <a:rPr lang="de-DE" noProof="0"/>
              <a:t>Titelmasterformat durch Klicken bearbeiten</a:t>
            </a:r>
            <a:endParaRPr lang="de-DE" noProof="0" dirty="0"/>
          </a:p>
        </p:txBody>
      </p:sp>
      <p:grpSp>
        <p:nvGrpSpPr>
          <p:cNvPr id="41" name="Gruppieren 40"/>
          <p:cNvGrpSpPr/>
          <p:nvPr userDrawn="1"/>
        </p:nvGrpSpPr>
        <p:grpSpPr>
          <a:xfrm>
            <a:off x="575557" y="-166621"/>
            <a:ext cx="7416824" cy="144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46" name="Gruppieren 45"/>
          <p:cNvGrpSpPr/>
          <p:nvPr userDrawn="1"/>
        </p:nvGrpSpPr>
        <p:grpSpPr>
          <a:xfrm>
            <a:off x="575557" y="6880621"/>
            <a:ext cx="7416824" cy="144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
        <p:nvSpPr>
          <p:cNvPr id="4" name="Fußzeilenplatzhalter 3"/>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grpSp>
        <p:nvGrpSpPr>
          <p:cNvPr id="29" name="Gruppieren 28"/>
          <p:cNvGrpSpPr/>
          <p:nvPr userDrawn="1"/>
        </p:nvGrpSpPr>
        <p:grpSpPr>
          <a:xfrm>
            <a:off x="-165952" y="1448781"/>
            <a:ext cx="144001" cy="4891981"/>
            <a:chOff x="-165953" y="1448781"/>
            <a:chExt cx="144001" cy="4891981"/>
          </a:xfrm>
        </p:grpSpPr>
        <p:sp>
          <p:nvSpPr>
            <p:cNvPr id="3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2" name="Freihandform 31"/>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3" name="Gruppieren 32"/>
          <p:cNvGrpSpPr/>
          <p:nvPr userDrawn="1"/>
        </p:nvGrpSpPr>
        <p:grpSpPr>
          <a:xfrm>
            <a:off x="9166242" y="1448781"/>
            <a:ext cx="144000" cy="4896542"/>
            <a:chOff x="9166242" y="1448781"/>
            <a:chExt cx="144000" cy="4896542"/>
          </a:xfrm>
        </p:grpSpPr>
        <p:sp>
          <p:nvSpPr>
            <p:cNvPr id="34"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5"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6"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5" name="Picture 313" descr="Z:\Kunden\JvM\Piske_Phoenix_MAI\OIE_Westnetz\161219_PPT-Briefing\161219_PPT-Briefing\Logos\WESTENETZ\WESTNETZ_Logo_n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4898316" y="1550985"/>
            <a:ext cx="3672000" cy="4670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Z:\Kunden\JvM\Piske_Phoenix_MAI\OIE_Westnetz\161219_PPT-Briefing\161219_PPT-Briefing\Logos\WESTENETZ\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576263" y="425800"/>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21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nsprechpartner Bildschirm">
    <p:bg>
      <p:bgPr>
        <a:solidFill>
          <a:srgbClr val="143C8C"/>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3835188361"/>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9752"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grpSp>
        <p:nvGrpSpPr>
          <p:cNvPr id="41" name="Gruppieren 40"/>
          <p:cNvGrpSpPr/>
          <p:nvPr userDrawn="1"/>
        </p:nvGrpSpPr>
        <p:grpSpPr>
          <a:xfrm>
            <a:off x="575557" y="-166621"/>
            <a:ext cx="7416824" cy="144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46" name="Gruppieren 45"/>
          <p:cNvGrpSpPr/>
          <p:nvPr userDrawn="1"/>
        </p:nvGrpSpPr>
        <p:grpSpPr>
          <a:xfrm>
            <a:off x="575557" y="6880621"/>
            <a:ext cx="7416824" cy="144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
        <p:nvSpPr>
          <p:cNvPr id="4" name="Fußzeilenplatzhalter 3"/>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sp>
        <p:nvSpPr>
          <p:cNvPr id="23" name="Titel 1"/>
          <p:cNvSpPr>
            <a:spLocks noGrp="1"/>
          </p:cNvSpPr>
          <p:nvPr>
            <p:ph type="ctrTitle" hasCustomPrompt="1"/>
          </p:nvPr>
        </p:nvSpPr>
        <p:spPr bwMode="blackWhite">
          <a:xfrm>
            <a:off x="569092" y="1909557"/>
            <a:ext cx="3456000" cy="3456000"/>
          </a:xfrm>
          <a:solidFill>
            <a:srgbClr val="E60055"/>
          </a:solidFill>
        </p:spPr>
        <p:txBody>
          <a:bodyPr lIns="360000" tIns="360000" rIns="270000" bIns="270000">
            <a:noAutofit/>
          </a:bodyPr>
          <a:lstStyle>
            <a:lvl1pPr>
              <a:defRPr sz="2400">
                <a:solidFill>
                  <a:schemeClr val="bg1"/>
                </a:solidFill>
              </a:defRPr>
            </a:lvl1pPr>
          </a:lstStyle>
          <a:p>
            <a:r>
              <a:rPr lang="de-DE" noProof="0" dirty="0"/>
              <a:t>Ansprechpartner</a:t>
            </a:r>
          </a:p>
        </p:txBody>
      </p:sp>
      <p:sp>
        <p:nvSpPr>
          <p:cNvPr id="24" name="Textplatzhalter 8"/>
          <p:cNvSpPr>
            <a:spLocks noGrp="1"/>
          </p:cNvSpPr>
          <p:nvPr>
            <p:ph type="body" sz="quarter" idx="13" hasCustomPrompt="1"/>
          </p:nvPr>
        </p:nvSpPr>
        <p:spPr bwMode="blackWhite">
          <a:xfrm>
            <a:off x="569092" y="2833200"/>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25" name="Textplatzhalter 8"/>
          <p:cNvSpPr>
            <a:spLocks noGrp="1"/>
          </p:cNvSpPr>
          <p:nvPr>
            <p:ph type="body" sz="quarter" idx="14" hasCustomPrompt="1"/>
          </p:nvPr>
        </p:nvSpPr>
        <p:spPr bwMode="blackWhite">
          <a:xfrm>
            <a:off x="569092" y="3848400"/>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26" name="Textplatzhalter 8"/>
          <p:cNvSpPr>
            <a:spLocks noGrp="1"/>
          </p:cNvSpPr>
          <p:nvPr>
            <p:ph type="body" sz="quarter" idx="15" hasCustomPrompt="1"/>
          </p:nvPr>
        </p:nvSpPr>
        <p:spPr bwMode="blackWhite">
          <a:xfrm>
            <a:off x="569092" y="304320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27" name="Textplatzhalter 8"/>
          <p:cNvSpPr>
            <a:spLocks noGrp="1"/>
          </p:cNvSpPr>
          <p:nvPr>
            <p:ph type="body" sz="quarter" idx="16" hasCustomPrompt="1"/>
          </p:nvPr>
        </p:nvSpPr>
        <p:spPr bwMode="blackWhite">
          <a:xfrm>
            <a:off x="569092" y="325320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28" name="Textplatzhalter 8"/>
          <p:cNvSpPr>
            <a:spLocks noGrp="1"/>
          </p:cNvSpPr>
          <p:nvPr>
            <p:ph type="body" sz="quarter" idx="17" hasCustomPrompt="1"/>
          </p:nvPr>
        </p:nvSpPr>
        <p:spPr bwMode="blackWhite">
          <a:xfrm>
            <a:off x="569092" y="346320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sp>
        <p:nvSpPr>
          <p:cNvPr id="29" name="Textplatzhalter 8"/>
          <p:cNvSpPr>
            <a:spLocks noGrp="1"/>
          </p:cNvSpPr>
          <p:nvPr>
            <p:ph type="body" sz="quarter" idx="18" hasCustomPrompt="1"/>
          </p:nvPr>
        </p:nvSpPr>
        <p:spPr bwMode="blackWhite">
          <a:xfrm>
            <a:off x="569092" y="405240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30" name="Textplatzhalter 8"/>
          <p:cNvSpPr>
            <a:spLocks noGrp="1"/>
          </p:cNvSpPr>
          <p:nvPr>
            <p:ph type="body" sz="quarter" idx="19" hasCustomPrompt="1"/>
          </p:nvPr>
        </p:nvSpPr>
        <p:spPr bwMode="blackWhite">
          <a:xfrm>
            <a:off x="569092" y="425640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31" name="Textplatzhalter 8"/>
          <p:cNvSpPr>
            <a:spLocks noGrp="1"/>
          </p:cNvSpPr>
          <p:nvPr>
            <p:ph type="body" sz="quarter" idx="20" hasCustomPrompt="1"/>
          </p:nvPr>
        </p:nvSpPr>
        <p:spPr bwMode="blackWhite">
          <a:xfrm>
            <a:off x="569092" y="4460400"/>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grpSp>
        <p:nvGrpSpPr>
          <p:cNvPr id="39" name="Gruppieren 38"/>
          <p:cNvGrpSpPr/>
          <p:nvPr userDrawn="1"/>
        </p:nvGrpSpPr>
        <p:grpSpPr>
          <a:xfrm>
            <a:off x="-165952" y="1448781"/>
            <a:ext cx="144001" cy="4891981"/>
            <a:chOff x="-165953" y="1448781"/>
            <a:chExt cx="144001" cy="4891981"/>
          </a:xfrm>
        </p:grpSpPr>
        <p:sp>
          <p:nvSpPr>
            <p:cNvPr id="4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2" name="Freihandform 51"/>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53" name="Gruppieren 52"/>
          <p:cNvGrpSpPr/>
          <p:nvPr userDrawn="1"/>
        </p:nvGrpSpPr>
        <p:grpSpPr>
          <a:xfrm>
            <a:off x="9166242" y="1448781"/>
            <a:ext cx="144000" cy="4896542"/>
            <a:chOff x="9166242" y="1448781"/>
            <a:chExt cx="144000" cy="4896542"/>
          </a:xfrm>
        </p:grpSpPr>
        <p:sp>
          <p:nvSpPr>
            <p:cNvPr id="54"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5"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6"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33" name="Picture 313" descr="Z:\Kunden\JvM\Piske_Phoenix_MAI\OIE_Westnetz\161219_PPT-Briefing\161219_PPT-Briefing\Logos\WESTENETZ\WESTNETZ_Logo_n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4898316" y="1550985"/>
            <a:ext cx="3672000" cy="46700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Z:\Kunden\JvM\Piske_Phoenix_MAI\OIE_Westnetz\161219_PPT-Briefing\161219_PPT-Briefing\Logos\WESTENETZ\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576263" y="425800"/>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80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03">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52633771"/>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5176"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3" name="Bildplatzhalter 2"/>
          <p:cNvSpPr>
            <a:spLocks noGrp="1"/>
          </p:cNvSpPr>
          <p:nvPr>
            <p:ph type="pic" sz="quarter" idx="12" hasCustomPrompt="1"/>
          </p:nvPr>
        </p:nvSpPr>
        <p:spPr>
          <a:xfrm>
            <a:off x="0" y="-600"/>
            <a:ext cx="9144000" cy="6858600"/>
          </a:xfrm>
          <a:blipFill>
            <a:blip r:embed="rId6"/>
            <a:stretch>
              <a:fillRect/>
            </a:stretch>
          </a:blipFill>
        </p:spPr>
        <p:txBody>
          <a:bodyPr vert="horz" wrap="square" lIns="0" tIns="0" rIns="0" bIns="0" rtlCol="0">
            <a:noAutofit/>
          </a:bodyPr>
          <a:lstStyle>
            <a:lvl1pPr>
              <a:defRPr lang="de-DE" sz="1000" dirty="0"/>
            </a:lvl1pPr>
          </a:lstStyle>
          <a:p>
            <a:pPr marL="0" lvl="0" indent="0" algn="ctr">
              <a:spcBef>
                <a:spcPts val="0"/>
              </a:spcBef>
              <a:buNone/>
            </a:pPr>
            <a:r>
              <a:rPr lang="de-DE" dirty="0"/>
              <a:t>Bild</a:t>
            </a:r>
          </a:p>
        </p:txBody>
      </p:sp>
      <p:grpSp>
        <p:nvGrpSpPr>
          <p:cNvPr id="20" name="Gruppieren 19"/>
          <p:cNvGrpSpPr/>
          <p:nvPr userDrawn="1"/>
        </p:nvGrpSpPr>
        <p:grpSpPr>
          <a:xfrm>
            <a:off x="575557" y="-166621"/>
            <a:ext cx="7416824" cy="144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31" name="Gruppieren 30"/>
          <p:cNvGrpSpPr/>
          <p:nvPr userDrawn="1"/>
        </p:nvGrpSpPr>
        <p:grpSpPr>
          <a:xfrm>
            <a:off x="575557" y="6880621"/>
            <a:ext cx="7416824" cy="144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42" name="Titel 1"/>
          <p:cNvSpPr>
            <a:spLocks noGrp="1"/>
          </p:cNvSpPr>
          <p:nvPr>
            <p:ph type="ctrTitle" hasCustomPrompt="1"/>
          </p:nvPr>
        </p:nvSpPr>
        <p:spPr bwMode="blackWhite">
          <a:xfrm>
            <a:off x="4068000" y="1627200"/>
            <a:ext cx="4032000" cy="1728000"/>
          </a:xfrm>
          <a:solidFill>
            <a:srgbClr val="EB4B0A"/>
          </a:solidFill>
        </p:spPr>
        <p:txBody>
          <a:bodyPr lIns="396000" tIns="396000" rIns="396000" bIns="432000">
            <a:noAutofit/>
          </a:bodyPr>
          <a:lstStyle>
            <a:lvl1pPr>
              <a:defRPr sz="2600" b="0">
                <a:solidFill>
                  <a:schemeClr val="bg1"/>
                </a:solidFill>
              </a:defRPr>
            </a:lvl1pPr>
          </a:lstStyle>
          <a:p>
            <a:r>
              <a:rPr lang="de-DE" noProof="0" dirty="0"/>
              <a:t>Titel durch Klicken hinzufügen</a:t>
            </a:r>
          </a:p>
        </p:txBody>
      </p:sp>
      <p:sp>
        <p:nvSpPr>
          <p:cNvPr id="43" name="Fußzeilenplatzhalter 4"/>
          <p:cNvSpPr>
            <a:spLocks noGrp="1"/>
          </p:cNvSpPr>
          <p:nvPr>
            <p:ph type="ftr" sz="quarter" idx="11"/>
          </p:nvPr>
        </p:nvSpPr>
        <p:spPr bwMode="blackWhite">
          <a:xfrm>
            <a:off x="4428000" y="2890800"/>
            <a:ext cx="2844000" cy="153888"/>
          </a:xfrm>
        </p:spPr>
        <p:txBody>
          <a:bodyPr anchor="b" anchorCtr="0"/>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grpSp>
        <p:nvGrpSpPr>
          <p:cNvPr id="39" name="Gruppieren 38"/>
          <p:cNvGrpSpPr/>
          <p:nvPr userDrawn="1"/>
        </p:nvGrpSpPr>
        <p:grpSpPr>
          <a:xfrm>
            <a:off x="-165952" y="1448781"/>
            <a:ext cx="144001" cy="4891981"/>
            <a:chOff x="-165953" y="1448781"/>
            <a:chExt cx="144001" cy="4891981"/>
          </a:xfrm>
        </p:grpSpPr>
        <p:sp>
          <p:nvSpPr>
            <p:cNvPr id="4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4" name="Freihandform 43"/>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5" name="Gruppieren 44"/>
          <p:cNvGrpSpPr/>
          <p:nvPr userDrawn="1"/>
        </p:nvGrpSpPr>
        <p:grpSpPr>
          <a:xfrm>
            <a:off x="9166242" y="1448781"/>
            <a:ext cx="144000" cy="4896542"/>
            <a:chOff x="9166242" y="1448781"/>
            <a:chExt cx="144000" cy="4896542"/>
          </a:xfrm>
        </p:grpSpPr>
        <p:sp>
          <p:nvSpPr>
            <p:cNvPr id="46"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7"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Tree>
    <p:extLst>
      <p:ext uri="{BB962C8B-B14F-4D97-AF65-F5344CB8AC3E}">
        <p14:creationId xmlns:p14="http://schemas.microsoft.com/office/powerpoint/2010/main" val="3087703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hlussfolie mit Bi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00841973"/>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30776"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5" name="Bildplatzhalter 8"/>
          <p:cNvSpPr>
            <a:spLocks noGrp="1"/>
          </p:cNvSpPr>
          <p:nvPr>
            <p:ph type="pic" sz="quarter" idx="12" hasCustomPrompt="1"/>
          </p:nvPr>
        </p:nvSpPr>
        <p:spPr>
          <a:xfrm>
            <a:off x="0" y="0"/>
            <a:ext cx="9144000" cy="6858000"/>
          </a:xfrm>
          <a:blipFill>
            <a:blip r:embed="rId6"/>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dirty="0"/>
              <a:t>Bild</a:t>
            </a:r>
          </a:p>
        </p:txBody>
      </p:sp>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sp>
        <p:nvSpPr>
          <p:cNvPr id="9" name="Titel 1"/>
          <p:cNvSpPr>
            <a:spLocks noGrp="1"/>
          </p:cNvSpPr>
          <p:nvPr>
            <p:ph type="ctrTitle"/>
          </p:nvPr>
        </p:nvSpPr>
        <p:spPr bwMode="blackWhite">
          <a:xfrm>
            <a:off x="576263" y="1875179"/>
            <a:ext cx="3456000" cy="1728000"/>
          </a:xfrm>
          <a:solidFill>
            <a:srgbClr val="64B42D"/>
          </a:solidFill>
        </p:spPr>
        <p:txBody>
          <a:bodyPr lIns="396000" tIns="396000" rIns="396000" bIns="432000">
            <a:noAutofit/>
          </a:bodyPr>
          <a:lstStyle>
            <a:lvl1pPr>
              <a:defRPr sz="2500" b="0">
                <a:solidFill>
                  <a:schemeClr val="bg1"/>
                </a:solidFill>
              </a:defRPr>
            </a:lvl1pPr>
          </a:lstStyle>
          <a:p>
            <a:r>
              <a:rPr lang="de-DE" noProof="0"/>
              <a:t>Titelmasterformat durch Klicken bearbeiten</a:t>
            </a:r>
            <a:endParaRPr lang="de-DE" noProof="0" dirty="0"/>
          </a:p>
        </p:txBody>
      </p:sp>
    </p:spTree>
    <p:extLst>
      <p:ext uri="{BB962C8B-B14F-4D97-AF65-F5344CB8AC3E}">
        <p14:creationId xmlns:p14="http://schemas.microsoft.com/office/powerpoint/2010/main" val="3700541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sprechpartner mit Vollbi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480480283"/>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31800"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5" name="Bildplatzhalter 8"/>
          <p:cNvSpPr>
            <a:spLocks noGrp="1"/>
          </p:cNvSpPr>
          <p:nvPr>
            <p:ph type="pic" sz="quarter" idx="12" hasCustomPrompt="1"/>
          </p:nvPr>
        </p:nvSpPr>
        <p:spPr>
          <a:xfrm>
            <a:off x="0" y="0"/>
            <a:ext cx="9144000" cy="6858000"/>
          </a:xfrm>
          <a:blipFill>
            <a:blip r:embed="rId6"/>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dirty="0"/>
              <a:t>Bild</a:t>
            </a:r>
          </a:p>
        </p:txBody>
      </p:sp>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sp>
        <p:nvSpPr>
          <p:cNvPr id="13" name="Titel 1"/>
          <p:cNvSpPr>
            <a:spLocks noGrp="1"/>
          </p:cNvSpPr>
          <p:nvPr>
            <p:ph type="ctrTitle" hasCustomPrompt="1"/>
          </p:nvPr>
        </p:nvSpPr>
        <p:spPr bwMode="blackWhite">
          <a:xfrm>
            <a:off x="569092" y="1909557"/>
            <a:ext cx="3456000" cy="3456000"/>
          </a:xfrm>
          <a:solidFill>
            <a:srgbClr val="64B42D"/>
          </a:solidFill>
        </p:spPr>
        <p:txBody>
          <a:bodyPr lIns="360000" tIns="360000" rIns="270000" bIns="270000">
            <a:noAutofit/>
          </a:bodyPr>
          <a:lstStyle>
            <a:lvl1pPr>
              <a:defRPr sz="2400">
                <a:solidFill>
                  <a:schemeClr val="bg1"/>
                </a:solidFill>
              </a:defRPr>
            </a:lvl1pPr>
          </a:lstStyle>
          <a:p>
            <a:r>
              <a:rPr lang="de-DE" noProof="0" dirty="0"/>
              <a:t>Ansprechpartner</a:t>
            </a:r>
          </a:p>
        </p:txBody>
      </p:sp>
      <p:sp>
        <p:nvSpPr>
          <p:cNvPr id="14" name="Textplatzhalter 8"/>
          <p:cNvSpPr>
            <a:spLocks noGrp="1"/>
          </p:cNvSpPr>
          <p:nvPr>
            <p:ph type="body" sz="quarter" idx="13" hasCustomPrompt="1"/>
          </p:nvPr>
        </p:nvSpPr>
        <p:spPr bwMode="blackWhite">
          <a:xfrm>
            <a:off x="569092" y="2833200"/>
            <a:ext cx="3420000" cy="184666"/>
          </a:xfrm>
          <a:no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15" name="Textplatzhalter 8"/>
          <p:cNvSpPr>
            <a:spLocks noGrp="1"/>
          </p:cNvSpPr>
          <p:nvPr>
            <p:ph type="body" sz="quarter" idx="14" hasCustomPrompt="1"/>
          </p:nvPr>
        </p:nvSpPr>
        <p:spPr bwMode="blackWhite">
          <a:xfrm>
            <a:off x="569092" y="3848400"/>
            <a:ext cx="3420000" cy="184666"/>
          </a:xfrm>
          <a:no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16" name="Textplatzhalter 8"/>
          <p:cNvSpPr>
            <a:spLocks noGrp="1"/>
          </p:cNvSpPr>
          <p:nvPr>
            <p:ph type="body" sz="quarter" idx="15" hasCustomPrompt="1"/>
          </p:nvPr>
        </p:nvSpPr>
        <p:spPr bwMode="blackWhite">
          <a:xfrm>
            <a:off x="569092" y="3043200"/>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17" name="Textplatzhalter 8"/>
          <p:cNvSpPr>
            <a:spLocks noGrp="1"/>
          </p:cNvSpPr>
          <p:nvPr>
            <p:ph type="body" sz="quarter" idx="16" hasCustomPrompt="1"/>
          </p:nvPr>
        </p:nvSpPr>
        <p:spPr bwMode="blackWhite">
          <a:xfrm>
            <a:off x="569092" y="3253200"/>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18" name="Textplatzhalter 8"/>
          <p:cNvSpPr>
            <a:spLocks noGrp="1"/>
          </p:cNvSpPr>
          <p:nvPr>
            <p:ph type="body" sz="quarter" idx="17" hasCustomPrompt="1"/>
          </p:nvPr>
        </p:nvSpPr>
        <p:spPr bwMode="blackWhite">
          <a:xfrm>
            <a:off x="569092" y="3463200"/>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sp>
        <p:nvSpPr>
          <p:cNvPr id="19" name="Textplatzhalter 8"/>
          <p:cNvSpPr>
            <a:spLocks noGrp="1"/>
          </p:cNvSpPr>
          <p:nvPr>
            <p:ph type="body" sz="quarter" idx="18" hasCustomPrompt="1"/>
          </p:nvPr>
        </p:nvSpPr>
        <p:spPr bwMode="blackWhite">
          <a:xfrm>
            <a:off x="569092" y="4052400"/>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20" name="Textplatzhalter 8"/>
          <p:cNvSpPr>
            <a:spLocks noGrp="1"/>
          </p:cNvSpPr>
          <p:nvPr>
            <p:ph type="body" sz="quarter" idx="19" hasCustomPrompt="1"/>
          </p:nvPr>
        </p:nvSpPr>
        <p:spPr bwMode="blackWhite">
          <a:xfrm>
            <a:off x="569092" y="4256400"/>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21" name="Textplatzhalter 8"/>
          <p:cNvSpPr>
            <a:spLocks noGrp="1"/>
          </p:cNvSpPr>
          <p:nvPr>
            <p:ph type="body" sz="quarter" idx="20" hasCustomPrompt="1"/>
          </p:nvPr>
        </p:nvSpPr>
        <p:spPr bwMode="blackWhite">
          <a:xfrm>
            <a:off x="569092" y="4460400"/>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spTree>
    <p:extLst>
      <p:ext uri="{BB962C8B-B14F-4D97-AF65-F5344CB8AC3E}">
        <p14:creationId xmlns:p14="http://schemas.microsoft.com/office/powerpoint/2010/main" val="3841308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Bi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3859453663"/>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32824"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32" name="Bildplatzhalter 8"/>
          <p:cNvSpPr>
            <a:spLocks noGrp="1"/>
          </p:cNvSpPr>
          <p:nvPr>
            <p:ph type="pic" sz="quarter" idx="12" hasCustomPrompt="1"/>
          </p:nvPr>
        </p:nvSpPr>
        <p:spPr>
          <a:xfrm>
            <a:off x="578984" y="1938784"/>
            <a:ext cx="3456000" cy="3792000"/>
          </a:xfrm>
          <a:blipFill>
            <a:blip r:embed="rId6"/>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dirty="0"/>
              <a:t>Bild</a:t>
            </a:r>
          </a:p>
        </p:txBody>
      </p:sp>
      <p:grpSp>
        <p:nvGrpSpPr>
          <p:cNvPr id="41" name="Gruppieren 40"/>
          <p:cNvGrpSpPr/>
          <p:nvPr userDrawn="1"/>
        </p:nvGrpSpPr>
        <p:grpSpPr>
          <a:xfrm>
            <a:off x="575557" y="-166621"/>
            <a:ext cx="7416824" cy="144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46" name="Gruppieren 45"/>
          <p:cNvGrpSpPr/>
          <p:nvPr userDrawn="1"/>
        </p:nvGrpSpPr>
        <p:grpSpPr>
          <a:xfrm>
            <a:off x="575557" y="6880621"/>
            <a:ext cx="7416824" cy="144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
        <p:nvSpPr>
          <p:cNvPr id="4" name="Fußzeilenplatzhalter 3"/>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23" name="Titel 1"/>
          <p:cNvSpPr>
            <a:spLocks noGrp="1"/>
          </p:cNvSpPr>
          <p:nvPr>
            <p:ph type="ctrTitle" hasCustomPrompt="1"/>
          </p:nvPr>
        </p:nvSpPr>
        <p:spPr bwMode="blackWhite">
          <a:xfrm>
            <a:off x="3203848" y="3825300"/>
            <a:ext cx="3456000" cy="2304000"/>
          </a:xfrm>
          <a:solidFill>
            <a:srgbClr val="64B42D"/>
          </a:solidFill>
        </p:spPr>
        <p:txBody>
          <a:bodyPr lIns="360000" tIns="360000" rIns="270000" bIns="270000">
            <a:noAutofit/>
          </a:bodyPr>
          <a:lstStyle>
            <a:lvl1pPr>
              <a:defRPr sz="2400">
                <a:solidFill>
                  <a:schemeClr val="bg1"/>
                </a:solidFill>
              </a:defRPr>
            </a:lvl1pPr>
          </a:lstStyle>
          <a:p>
            <a:r>
              <a:rPr lang="de-DE" noProof="0" dirty="0"/>
              <a:t>Ansprechpartner</a:t>
            </a:r>
          </a:p>
        </p:txBody>
      </p:sp>
      <p:sp>
        <p:nvSpPr>
          <p:cNvPr id="24" name="Textplatzhalter 8"/>
          <p:cNvSpPr>
            <a:spLocks noGrp="1"/>
          </p:cNvSpPr>
          <p:nvPr>
            <p:ph type="body" sz="quarter" idx="13" hasCustomPrompt="1"/>
          </p:nvPr>
        </p:nvSpPr>
        <p:spPr bwMode="blackWhite">
          <a:xfrm>
            <a:off x="3203848" y="4757553"/>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26" name="Textplatzhalter 8"/>
          <p:cNvSpPr>
            <a:spLocks noGrp="1"/>
          </p:cNvSpPr>
          <p:nvPr>
            <p:ph type="body" sz="quarter" idx="15" hasCustomPrompt="1"/>
          </p:nvPr>
        </p:nvSpPr>
        <p:spPr bwMode="blackWhite">
          <a:xfrm>
            <a:off x="3203848" y="496755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27" name="Textplatzhalter 8"/>
          <p:cNvSpPr>
            <a:spLocks noGrp="1"/>
          </p:cNvSpPr>
          <p:nvPr>
            <p:ph type="body" sz="quarter" idx="16" hasCustomPrompt="1"/>
          </p:nvPr>
        </p:nvSpPr>
        <p:spPr bwMode="blackWhite">
          <a:xfrm>
            <a:off x="3203848" y="517755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T +49 00 000 000-000</a:t>
            </a:r>
          </a:p>
        </p:txBody>
      </p:sp>
      <p:sp>
        <p:nvSpPr>
          <p:cNvPr id="28" name="Textplatzhalter 8"/>
          <p:cNvSpPr>
            <a:spLocks noGrp="1"/>
          </p:cNvSpPr>
          <p:nvPr>
            <p:ph type="body" sz="quarter" idx="17" hasCustomPrompt="1"/>
          </p:nvPr>
        </p:nvSpPr>
        <p:spPr bwMode="blackWhite">
          <a:xfrm>
            <a:off x="3203848" y="538755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grpSp>
        <p:nvGrpSpPr>
          <p:cNvPr id="36" name="Gruppieren 35"/>
          <p:cNvGrpSpPr/>
          <p:nvPr userDrawn="1"/>
        </p:nvGrpSpPr>
        <p:grpSpPr>
          <a:xfrm>
            <a:off x="-165952" y="1448781"/>
            <a:ext cx="144001" cy="4891981"/>
            <a:chOff x="-165953" y="1448781"/>
            <a:chExt cx="144001" cy="4891981"/>
          </a:xfrm>
        </p:grpSpPr>
        <p:sp>
          <p:nvSpPr>
            <p:cNvPr id="37"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8"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9" name="Freihandform 38"/>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0" name="Gruppieren 39"/>
          <p:cNvGrpSpPr/>
          <p:nvPr userDrawn="1"/>
        </p:nvGrpSpPr>
        <p:grpSpPr>
          <a:xfrm>
            <a:off x="9166242" y="1448781"/>
            <a:ext cx="144000" cy="4896542"/>
            <a:chOff x="9166242" y="1448781"/>
            <a:chExt cx="144000" cy="4896542"/>
          </a:xfrm>
        </p:grpSpPr>
        <p:sp>
          <p:nvSpPr>
            <p:cNvPr id="51"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2"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53"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31" name="Picture 2" descr="Z:\Kunden\JvM\Piske_Phoenix_MAI\OIE_Westnetz\161219_PPT-Briefing\161219_PPT-Briefing\Logos\WESTENETZ\WESTNETZ_Logo_p_RGB.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98316" y="1550898"/>
            <a:ext cx="3672000" cy="4670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Z:\Kunden\JvM\Piske_Phoenix_MAI\OIE_Westnetz\161219_PPT-Briefing\161219_PPT-Briefing\Logos\WESTENETZ\Endorsement_P_RGB_DE.wmf"/>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76263" y="425795"/>
            <a:ext cx="1872000" cy="26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3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Ansprechpartner mit Bildern">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189833407"/>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3384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noProof="0"/>
              <a:t>Titelmasterformat durch Klicken bearbeiten</a:t>
            </a:r>
            <a:endParaRPr lang="de-DE" noProof="0"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9" name="Bildplatzhalter 8"/>
          <p:cNvSpPr>
            <a:spLocks noGrp="1"/>
          </p:cNvSpPr>
          <p:nvPr>
            <p:ph type="pic" sz="quarter" idx="12" hasCustomPrompt="1"/>
          </p:nvPr>
        </p:nvSpPr>
        <p:spPr>
          <a:xfrm>
            <a:off x="581844" y="3619200"/>
            <a:ext cx="1728000" cy="1728000"/>
          </a:xfrm>
          <a:prstGeom prst="ellipse">
            <a:avLst/>
          </a:prstGeom>
          <a:blipFill>
            <a:blip r:embed="rId6"/>
            <a:stretch>
              <a:fillRect/>
            </a:stretch>
          </a:blipFill>
          <a:ln w="76200">
            <a:solidFill>
              <a:srgbClr val="E60055"/>
            </a:solidFill>
          </a:ln>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dirty="0"/>
              <a:t>Bild</a:t>
            </a:r>
          </a:p>
        </p:txBody>
      </p:sp>
      <p:sp>
        <p:nvSpPr>
          <p:cNvPr id="10" name="Bildplatzhalter 8"/>
          <p:cNvSpPr>
            <a:spLocks noGrp="1"/>
          </p:cNvSpPr>
          <p:nvPr>
            <p:ph type="pic" sz="quarter" idx="13" hasCustomPrompt="1"/>
          </p:nvPr>
        </p:nvSpPr>
        <p:spPr>
          <a:xfrm>
            <a:off x="3167844" y="1940984"/>
            <a:ext cx="1728000" cy="1728000"/>
          </a:xfrm>
          <a:prstGeom prst="ellipse">
            <a:avLst/>
          </a:prstGeom>
          <a:blipFill>
            <a:blip r:embed="rId6"/>
            <a:stretch>
              <a:fillRect/>
            </a:stretch>
          </a:blipFill>
          <a:ln w="76200">
            <a:solidFill>
              <a:schemeClr val="accent3"/>
            </a:solidFill>
          </a:ln>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dirty="0"/>
              <a:t>Bild</a:t>
            </a:r>
          </a:p>
        </p:txBody>
      </p:sp>
      <p:sp>
        <p:nvSpPr>
          <p:cNvPr id="11" name="Textplatzhalter 8"/>
          <p:cNvSpPr>
            <a:spLocks noGrp="1"/>
          </p:cNvSpPr>
          <p:nvPr>
            <p:ph type="body" sz="quarter" idx="14" hasCustomPrompt="1"/>
          </p:nvPr>
        </p:nvSpPr>
        <p:spPr bwMode="gray">
          <a:xfrm>
            <a:off x="2531418" y="4063054"/>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12" name="Textplatzhalter 8"/>
          <p:cNvSpPr>
            <a:spLocks noGrp="1"/>
          </p:cNvSpPr>
          <p:nvPr>
            <p:ph type="body" sz="quarter" idx="15" hasCustomPrompt="1"/>
          </p:nvPr>
        </p:nvSpPr>
        <p:spPr bwMode="gray">
          <a:xfrm>
            <a:off x="2531418" y="4365454"/>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13" name="Textplatzhalter 8"/>
          <p:cNvSpPr>
            <a:spLocks noGrp="1"/>
          </p:cNvSpPr>
          <p:nvPr>
            <p:ph type="body" sz="quarter" idx="16" hasCustomPrompt="1"/>
          </p:nvPr>
        </p:nvSpPr>
        <p:spPr bwMode="gray">
          <a:xfrm>
            <a:off x="2531418" y="4571854"/>
            <a:ext cx="2880000" cy="184666"/>
          </a:xfrm>
        </p:spPr>
        <p:txBody>
          <a:bodyPr lIns="0" rIns="0" anchor="ctr" anchorCtr="0"/>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de-DE" sz="1200" b="0" i="0" u="none" strike="noStrike" kern="1200" cap="none" spc="0" normalizeH="0" baseline="0" noProof="0" dirty="0">
                <a:ln>
                  <a:noFill/>
                </a:ln>
                <a:solidFill>
                  <a:prstClr val="black"/>
                </a:solidFill>
                <a:effectLst/>
                <a:uLnTx/>
                <a:uFillTx/>
                <a:latin typeface="+mn-lt"/>
                <a:ea typeface="+mn-ea"/>
                <a:cs typeface="+mn-cs"/>
              </a:rPr>
              <a:t>T +49 00 000 000-000</a:t>
            </a:r>
          </a:p>
        </p:txBody>
      </p:sp>
      <p:sp>
        <p:nvSpPr>
          <p:cNvPr id="14" name="Textplatzhalter 8"/>
          <p:cNvSpPr>
            <a:spLocks noGrp="1"/>
          </p:cNvSpPr>
          <p:nvPr>
            <p:ph type="body" sz="quarter" idx="17" hasCustomPrompt="1"/>
          </p:nvPr>
        </p:nvSpPr>
        <p:spPr bwMode="gray">
          <a:xfrm>
            <a:off x="2531418" y="4773454"/>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sp>
        <p:nvSpPr>
          <p:cNvPr id="15" name="Textplatzhalter 8"/>
          <p:cNvSpPr>
            <a:spLocks noGrp="1"/>
          </p:cNvSpPr>
          <p:nvPr>
            <p:ph type="body" sz="quarter" idx="18" hasCustomPrompt="1"/>
          </p:nvPr>
        </p:nvSpPr>
        <p:spPr bwMode="gray">
          <a:xfrm>
            <a:off x="5112380" y="2347571"/>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 Nachname </a:t>
            </a:r>
          </a:p>
        </p:txBody>
      </p:sp>
      <p:sp>
        <p:nvSpPr>
          <p:cNvPr id="16" name="Textplatzhalter 8"/>
          <p:cNvSpPr>
            <a:spLocks noGrp="1"/>
          </p:cNvSpPr>
          <p:nvPr>
            <p:ph type="body" sz="quarter" idx="19" hasCustomPrompt="1"/>
          </p:nvPr>
        </p:nvSpPr>
        <p:spPr bwMode="gray">
          <a:xfrm>
            <a:off x="5112380" y="2654771"/>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Funktion</a:t>
            </a:r>
          </a:p>
        </p:txBody>
      </p:sp>
      <p:sp>
        <p:nvSpPr>
          <p:cNvPr id="17" name="Textplatzhalter 8"/>
          <p:cNvSpPr>
            <a:spLocks noGrp="1"/>
          </p:cNvSpPr>
          <p:nvPr>
            <p:ph type="body" sz="quarter" idx="20" hasCustomPrompt="1"/>
          </p:nvPr>
        </p:nvSpPr>
        <p:spPr bwMode="gray">
          <a:xfrm>
            <a:off x="5112380" y="2861171"/>
            <a:ext cx="2880000" cy="184666"/>
          </a:xfrm>
        </p:spPr>
        <p:txBody>
          <a:bodyPr lIns="0" rIns="0" anchor="ctr" anchorCtr="0"/>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de-DE" sz="1200" b="0" i="0" u="none" strike="noStrike" kern="1200" cap="none" spc="0" normalizeH="0" baseline="0" noProof="0" dirty="0">
                <a:ln>
                  <a:noFill/>
                </a:ln>
                <a:solidFill>
                  <a:prstClr val="black"/>
                </a:solidFill>
                <a:effectLst/>
                <a:uLnTx/>
                <a:uFillTx/>
                <a:latin typeface="+mn-lt"/>
                <a:ea typeface="+mn-ea"/>
                <a:cs typeface="+mn-cs"/>
              </a:rPr>
              <a:t>T +49 00 000 000-000</a:t>
            </a:r>
          </a:p>
        </p:txBody>
      </p:sp>
      <p:sp>
        <p:nvSpPr>
          <p:cNvPr id="18" name="Textplatzhalter 8"/>
          <p:cNvSpPr>
            <a:spLocks noGrp="1"/>
          </p:cNvSpPr>
          <p:nvPr>
            <p:ph type="body" sz="quarter" idx="21" hasCustomPrompt="1"/>
          </p:nvPr>
        </p:nvSpPr>
        <p:spPr bwMode="gray">
          <a:xfrm>
            <a:off x="5112380" y="3062771"/>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dirty="0"/>
              <a:t>vorname.nachname@westnetz.de</a:t>
            </a:r>
          </a:p>
        </p:txBody>
      </p:sp>
    </p:spTree>
    <p:extLst>
      <p:ext uri="{BB962C8B-B14F-4D97-AF65-F5344CB8AC3E}">
        <p14:creationId xmlns:p14="http://schemas.microsoft.com/office/powerpoint/2010/main" val="4228269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01">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3705431546"/>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34872"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‹Nr.›</a:t>
            </a:fld>
            <a:endParaRPr lang="de-DE" dirty="0">
              <a:solidFill>
                <a:prstClr val="black"/>
              </a:solidFill>
            </a:endParaRPr>
          </a:p>
        </p:txBody>
      </p:sp>
      <p:sp>
        <p:nvSpPr>
          <p:cNvPr id="19" name="Rechteck 18"/>
          <p:cNvSpPr/>
          <p:nvPr userDrawn="1"/>
        </p:nvSpPr>
        <p:spPr>
          <a:xfrm>
            <a:off x="576266" y="1736814"/>
            <a:ext cx="3563937" cy="2131353"/>
          </a:xfrm>
          <a:prstGeom prst="rect">
            <a:avLst/>
          </a:prstGeom>
        </p:spPr>
        <p:txBody>
          <a:bodyPr wrap="square" lIns="0" tIns="0" rIns="0" bIns="0">
            <a:spAutoFit/>
          </a:bodyPr>
          <a:lstStyle/>
          <a:p>
            <a:pPr>
              <a:spcBef>
                <a:spcPts val="300"/>
              </a:spcBef>
              <a:defRPr/>
            </a:pPr>
            <a:r>
              <a:rPr lang="de-DE" sz="800" dirty="0">
                <a:solidFill>
                  <a:prstClr val="black"/>
                </a:solidFill>
              </a:rPr>
              <a:t>Dieses Dokument enthält zukunftsgerichtete Aussagen. Diese Aussagen spiegeln die gegenwärtigen Auffassungen, Erwartungen und Annahmen des Managements wider und basieren auf Informationen, die dem Management zum gegenwärtigen Zeitpunkt zur Verfügung stehen. Zukunftsgerichtete Aussagen enthalten keine Gewähr für den Eintritt zukünftiger Ergebnisse  und Entwicklungen und sind mit bekannten und unbekannten Risiken und Unsicherheiten verbunden. Die tatsächlichen zukünftigen Ergebnisse und Entwicklungen können daher aufgrund verschiedener Faktoren wesentlich von den hier geäußerten Erwartungen und Annahmen abweichen. Zu diesen Faktoren gehören insbesondere Veränderungen der allgemeinen wirtschaftlichen Lage und der Wettbewerbssituation. Darüber hinaus können die Entwicklungen auf den Finanzmärkten und Wechselkursschwankungen sowie nationale und internationale Gesetzesänderungen, insbesondere in Bezug auf steuerliche Regelungen, sowie andere Faktoren einen Einfluss auf die zukünftigen Ergebnisse und Entwicklungen der Gesellschaft haben. Weder die Gesellschaft noch ein mit ihr verbundenes Unternehmen übernimmt eine Verpflichtung, die in dieser Mitteilung enthaltenen Aussagen zu aktualisieren.</a:t>
            </a:r>
          </a:p>
          <a:p>
            <a:pPr>
              <a:spcBef>
                <a:spcPts val="300"/>
              </a:spcBef>
            </a:pPr>
            <a:endParaRPr lang="de-DE" sz="800" dirty="0">
              <a:solidFill>
                <a:prstClr val="black"/>
              </a:solidFill>
            </a:endParaRPr>
          </a:p>
        </p:txBody>
      </p:sp>
      <p:sp>
        <p:nvSpPr>
          <p:cNvPr id="20" name="Textfeld 19"/>
          <p:cNvSpPr txBox="1"/>
          <p:nvPr userDrawn="1"/>
        </p:nvSpPr>
        <p:spPr>
          <a:xfrm>
            <a:off x="575557" y="475204"/>
            <a:ext cx="4392488" cy="360099"/>
          </a:xfrm>
          <a:prstGeom prst="rect">
            <a:avLst/>
          </a:prstGeom>
        </p:spPr>
        <p:txBody>
          <a:bodyPr vert="horz" wrap="square" lIns="0" tIns="0" rIns="0" bIns="0" rtlCol="0" anchor="t" anchorCtr="0">
            <a:spAutoFit/>
          </a:bodyPr>
          <a:lstStyle>
            <a:lvl1pPr>
              <a:lnSpc>
                <a:spcPct val="90000"/>
              </a:lnSpc>
              <a:spcBef>
                <a:spcPct val="0"/>
              </a:spcBef>
              <a:buNone/>
              <a:defRPr sz="2400">
                <a:latin typeface="+mj-lt"/>
                <a:ea typeface="+mj-ea"/>
                <a:cs typeface="+mj-cs"/>
              </a:defRPr>
            </a:lvl1pPr>
          </a:lstStyle>
          <a:p>
            <a:r>
              <a:rPr lang="de-DE" sz="2600" dirty="0">
                <a:solidFill>
                  <a:prstClr val="black"/>
                </a:solidFill>
              </a:rPr>
              <a:t>Wichtiger Hinweis</a:t>
            </a:r>
          </a:p>
        </p:txBody>
      </p:sp>
    </p:spTree>
    <p:extLst>
      <p:ext uri="{BB962C8B-B14F-4D97-AF65-F5344CB8AC3E}">
        <p14:creationId xmlns:p14="http://schemas.microsoft.com/office/powerpoint/2010/main" val="310411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04">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3895462672"/>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6200"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3" name="Bildplatzhalter 2"/>
          <p:cNvSpPr>
            <a:spLocks noGrp="1"/>
          </p:cNvSpPr>
          <p:nvPr>
            <p:ph type="pic" sz="quarter" idx="12" hasCustomPrompt="1"/>
          </p:nvPr>
        </p:nvSpPr>
        <p:spPr>
          <a:xfrm>
            <a:off x="0" y="-600"/>
            <a:ext cx="9144000" cy="6858600"/>
          </a:xfrm>
          <a:blipFill>
            <a:blip r:embed="rId6"/>
            <a:stretch>
              <a:fillRect/>
            </a:stretch>
          </a:blipFill>
        </p:spPr>
        <p:txBody>
          <a:bodyPr vert="horz" wrap="square" lIns="0" tIns="0" rIns="0" bIns="0" rtlCol="0">
            <a:noAutofit/>
          </a:bodyPr>
          <a:lstStyle>
            <a:lvl1pPr>
              <a:defRPr lang="de-DE" sz="1000" dirty="0"/>
            </a:lvl1pPr>
          </a:lstStyle>
          <a:p>
            <a:pPr marL="0" lvl="0" indent="0" algn="ctr">
              <a:spcBef>
                <a:spcPts val="0"/>
              </a:spcBef>
              <a:buNone/>
            </a:pPr>
            <a:r>
              <a:rPr lang="de-DE" dirty="0"/>
              <a:t>Bild</a:t>
            </a:r>
          </a:p>
        </p:txBody>
      </p:sp>
      <p:grpSp>
        <p:nvGrpSpPr>
          <p:cNvPr id="20" name="Gruppieren 19"/>
          <p:cNvGrpSpPr/>
          <p:nvPr userDrawn="1"/>
        </p:nvGrpSpPr>
        <p:grpSpPr>
          <a:xfrm>
            <a:off x="575557" y="-166621"/>
            <a:ext cx="7416824" cy="144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31" name="Gruppieren 30"/>
          <p:cNvGrpSpPr/>
          <p:nvPr userDrawn="1"/>
        </p:nvGrpSpPr>
        <p:grpSpPr>
          <a:xfrm>
            <a:off x="575557" y="6880621"/>
            <a:ext cx="7416824" cy="144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42" name="Titel 1"/>
          <p:cNvSpPr>
            <a:spLocks noGrp="1"/>
          </p:cNvSpPr>
          <p:nvPr>
            <p:ph type="ctrTitle" hasCustomPrompt="1"/>
          </p:nvPr>
        </p:nvSpPr>
        <p:spPr bwMode="blackWhite">
          <a:xfrm>
            <a:off x="684000" y="1954800"/>
            <a:ext cx="4032000" cy="1728000"/>
          </a:xfrm>
          <a:solidFill>
            <a:srgbClr val="64B42D"/>
          </a:solidFill>
        </p:spPr>
        <p:txBody>
          <a:bodyPr lIns="396000" tIns="396000" rIns="396000" bIns="432000">
            <a:noAutofit/>
          </a:bodyPr>
          <a:lstStyle>
            <a:lvl1pPr>
              <a:defRPr sz="2600" b="0">
                <a:solidFill>
                  <a:schemeClr val="bg1"/>
                </a:solidFill>
              </a:defRPr>
            </a:lvl1pPr>
          </a:lstStyle>
          <a:p>
            <a:r>
              <a:rPr lang="de-DE" noProof="0" dirty="0"/>
              <a:t>Titel durch Klicken hinzufügen</a:t>
            </a:r>
          </a:p>
        </p:txBody>
      </p:sp>
      <p:sp>
        <p:nvSpPr>
          <p:cNvPr id="43" name="Fußzeilenplatzhalter 4"/>
          <p:cNvSpPr>
            <a:spLocks noGrp="1"/>
          </p:cNvSpPr>
          <p:nvPr>
            <p:ph type="ftr" sz="quarter" idx="11"/>
          </p:nvPr>
        </p:nvSpPr>
        <p:spPr bwMode="blackWhite">
          <a:xfrm>
            <a:off x="1044000" y="3214800"/>
            <a:ext cx="2844000" cy="153888"/>
          </a:xfrm>
        </p:spPr>
        <p:txBody>
          <a:bodyPr anchor="b" anchorCtr="0"/>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grpSp>
        <p:nvGrpSpPr>
          <p:cNvPr id="39" name="Gruppieren 38"/>
          <p:cNvGrpSpPr/>
          <p:nvPr userDrawn="1"/>
        </p:nvGrpSpPr>
        <p:grpSpPr>
          <a:xfrm>
            <a:off x="-165952" y="1448781"/>
            <a:ext cx="144001" cy="4891981"/>
            <a:chOff x="-165953" y="1448781"/>
            <a:chExt cx="144001" cy="4891981"/>
          </a:xfrm>
        </p:grpSpPr>
        <p:sp>
          <p:nvSpPr>
            <p:cNvPr id="4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4" name="Freihandform 43"/>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5" name="Gruppieren 44"/>
          <p:cNvGrpSpPr/>
          <p:nvPr userDrawn="1"/>
        </p:nvGrpSpPr>
        <p:grpSpPr>
          <a:xfrm>
            <a:off x="9166242" y="1448781"/>
            <a:ext cx="144000" cy="4896542"/>
            <a:chOff x="9166242" y="1448781"/>
            <a:chExt cx="144000" cy="4896542"/>
          </a:xfrm>
        </p:grpSpPr>
        <p:sp>
          <p:nvSpPr>
            <p:cNvPr id="46"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7"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Tree>
    <p:extLst>
      <p:ext uri="{BB962C8B-B14F-4D97-AF65-F5344CB8AC3E}">
        <p14:creationId xmlns:p14="http://schemas.microsoft.com/office/powerpoint/2010/main" val="240185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05">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3009635208"/>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7224"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grpSp>
        <p:nvGrpSpPr>
          <p:cNvPr id="20" name="Gruppieren 19"/>
          <p:cNvGrpSpPr/>
          <p:nvPr userDrawn="1"/>
        </p:nvGrpSpPr>
        <p:grpSpPr>
          <a:xfrm>
            <a:off x="575557" y="-166621"/>
            <a:ext cx="7416824" cy="144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31" name="Gruppieren 30"/>
          <p:cNvGrpSpPr/>
          <p:nvPr userDrawn="1"/>
        </p:nvGrpSpPr>
        <p:grpSpPr>
          <a:xfrm>
            <a:off x="575557" y="6880621"/>
            <a:ext cx="7416824" cy="144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42" name="Titel 1"/>
          <p:cNvSpPr>
            <a:spLocks noGrp="1"/>
          </p:cNvSpPr>
          <p:nvPr>
            <p:ph type="ctrTitle" hasCustomPrompt="1"/>
          </p:nvPr>
        </p:nvSpPr>
        <p:spPr bwMode="gray">
          <a:xfrm>
            <a:off x="4427539" y="2889251"/>
            <a:ext cx="3564842" cy="2198750"/>
          </a:xfrm>
          <a:noFill/>
        </p:spPr>
        <p:txBody>
          <a:bodyPr vert="horz" wrap="square" lIns="0" tIns="0" rIns="0" bIns="0" rtlCol="0" anchor="b" anchorCtr="0">
            <a:noAutofit/>
          </a:bodyPr>
          <a:lstStyle>
            <a:lvl1pPr>
              <a:defRPr lang="en-GB" sz="2800" b="0" noProof="0" dirty="0">
                <a:solidFill>
                  <a:schemeClr val="tx1"/>
                </a:solidFill>
              </a:defRPr>
            </a:lvl1pPr>
          </a:lstStyle>
          <a:p>
            <a:pPr lvl="0"/>
            <a:r>
              <a:rPr lang="de-DE" noProof="0" dirty="0"/>
              <a:t>Titel durch Klicken hinzufügen</a:t>
            </a:r>
          </a:p>
        </p:txBody>
      </p:sp>
      <p:sp>
        <p:nvSpPr>
          <p:cNvPr id="43" name="Fußzeilenplatzhalter 4"/>
          <p:cNvSpPr>
            <a:spLocks noGrp="1"/>
          </p:cNvSpPr>
          <p:nvPr>
            <p:ph type="ftr" sz="quarter" idx="11"/>
          </p:nvPr>
        </p:nvSpPr>
        <p:spPr bwMode="gray">
          <a:xfrm>
            <a:off x="4427464" y="5228809"/>
            <a:ext cx="3564536" cy="153888"/>
          </a:xfrm>
        </p:spPr>
        <p:txBody>
          <a:bodyPr anchor="t" anchorCtr="0"/>
          <a:lstStyle>
            <a:lvl1pPr>
              <a:defRPr>
                <a:solidFill>
                  <a:schemeClr val="tx1"/>
                </a:solidFill>
              </a:defRPr>
            </a:lvl1pPr>
          </a:lstStyle>
          <a:p>
            <a:r>
              <a:rPr lang="de-DE">
                <a:solidFill>
                  <a:prstClr val="black"/>
                </a:solidFill>
              </a:rPr>
              <a:t>Westnetz GmbH · Name · TT Monat JJJJ</a:t>
            </a:r>
            <a:endParaRPr lang="de-DE" dirty="0">
              <a:solidFill>
                <a:prstClr val="black"/>
              </a:solidFill>
            </a:endParaRPr>
          </a:p>
        </p:txBody>
      </p:sp>
      <p:grpSp>
        <p:nvGrpSpPr>
          <p:cNvPr id="39" name="Gruppieren 38"/>
          <p:cNvGrpSpPr/>
          <p:nvPr userDrawn="1"/>
        </p:nvGrpSpPr>
        <p:grpSpPr>
          <a:xfrm>
            <a:off x="-165952" y="1448781"/>
            <a:ext cx="144001" cy="4891981"/>
            <a:chOff x="-165953" y="1448781"/>
            <a:chExt cx="144001" cy="4891981"/>
          </a:xfrm>
        </p:grpSpPr>
        <p:sp>
          <p:nvSpPr>
            <p:cNvPr id="40"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1"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4" name="Freihandform 43"/>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5" name="Gruppieren 44"/>
          <p:cNvGrpSpPr/>
          <p:nvPr userDrawn="1"/>
        </p:nvGrpSpPr>
        <p:grpSpPr>
          <a:xfrm>
            <a:off x="9166242" y="1448781"/>
            <a:ext cx="144000" cy="4896542"/>
            <a:chOff x="9166242" y="1448781"/>
            <a:chExt cx="144000" cy="4896542"/>
          </a:xfrm>
        </p:grpSpPr>
        <p:sp>
          <p:nvSpPr>
            <p:cNvPr id="46"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7"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8"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5" name="Picture 2" descr="Z:\Kunden\JvM\Piske_Phoenix_MAI\OIE_Westnetz\161219_PPT-Briefing\161219_PPT-Briefing\Logos\WESTENETZ\WESTNETZ_Logo_p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98316" y="1550898"/>
            <a:ext cx="3672000" cy="4670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Z:\Kunden\JvM\Piske_Phoenix_MAI\OIE_Westnetz\161219_PPT-Briefing\161219_PPT-Briefing\Logos\WESTENETZ\Endorsement_P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6263" y="425795"/>
            <a:ext cx="1872000" cy="26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74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06">
    <p:bg>
      <p:bgPr>
        <a:solidFill>
          <a:srgbClr val="00875A"/>
        </a:solidFill>
        <a:effectLst/>
      </p:bgPr>
    </p:bg>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012287884"/>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8248"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grpSp>
        <p:nvGrpSpPr>
          <p:cNvPr id="20" name="Gruppieren 19"/>
          <p:cNvGrpSpPr/>
          <p:nvPr userDrawn="1"/>
        </p:nvGrpSpPr>
        <p:grpSpPr>
          <a:xfrm>
            <a:off x="575557" y="-166621"/>
            <a:ext cx="7416824" cy="144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pSp>
      <p:grpSp>
        <p:nvGrpSpPr>
          <p:cNvPr id="31" name="Gruppieren 30"/>
          <p:cNvGrpSpPr/>
          <p:nvPr userDrawn="1"/>
        </p:nvGrpSpPr>
        <p:grpSpPr>
          <a:xfrm>
            <a:off x="575557" y="6880621"/>
            <a:ext cx="7416824" cy="144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42" name="Titel 1"/>
          <p:cNvSpPr>
            <a:spLocks noGrp="1"/>
          </p:cNvSpPr>
          <p:nvPr>
            <p:ph type="ctrTitle" hasCustomPrompt="1"/>
          </p:nvPr>
        </p:nvSpPr>
        <p:spPr bwMode="blackWhite">
          <a:xfrm>
            <a:off x="4428002" y="2889250"/>
            <a:ext cx="3565063" cy="2198884"/>
          </a:xfrm>
          <a:noFill/>
        </p:spPr>
        <p:txBody>
          <a:bodyPr lIns="0" tIns="0" rIns="0" bIns="0" anchor="b" anchorCtr="0">
            <a:noAutofit/>
          </a:bodyPr>
          <a:lstStyle>
            <a:lvl1pPr>
              <a:defRPr sz="2800" b="0">
                <a:solidFill>
                  <a:schemeClr val="bg1"/>
                </a:solidFill>
              </a:defRPr>
            </a:lvl1pPr>
          </a:lstStyle>
          <a:p>
            <a:r>
              <a:rPr lang="de-DE" noProof="0" dirty="0"/>
              <a:t>Titel durch Klicken hinzufügen</a:t>
            </a:r>
          </a:p>
        </p:txBody>
      </p:sp>
      <p:sp>
        <p:nvSpPr>
          <p:cNvPr id="43" name="Fußzeilenplatzhalter 4"/>
          <p:cNvSpPr>
            <a:spLocks noGrp="1"/>
          </p:cNvSpPr>
          <p:nvPr>
            <p:ph type="ftr" sz="quarter" idx="11"/>
          </p:nvPr>
        </p:nvSpPr>
        <p:spPr bwMode="blackWhite">
          <a:xfrm>
            <a:off x="4428002" y="5228809"/>
            <a:ext cx="3565063" cy="153888"/>
          </a:xfrm>
        </p:spPr>
        <p:txBody>
          <a:bodyPr anchor="t" anchorCtr="0"/>
          <a:lstStyle>
            <a:lvl1pPr>
              <a:defRPr>
                <a:solidFill>
                  <a:schemeClr val="bg1"/>
                </a:solidFill>
              </a:defRPr>
            </a:lvl1pPr>
          </a:lstStyle>
          <a:p>
            <a:r>
              <a:rPr lang="de-DE">
                <a:solidFill>
                  <a:prstClr val="white"/>
                </a:solidFill>
              </a:rPr>
              <a:t>Westnetz GmbH · Name · TT Monat JJJJ</a:t>
            </a:r>
            <a:endParaRPr lang="de-DE" dirty="0">
              <a:solidFill>
                <a:prstClr val="white"/>
              </a:solidFill>
            </a:endParaRPr>
          </a:p>
        </p:txBody>
      </p:sp>
      <p:grpSp>
        <p:nvGrpSpPr>
          <p:cNvPr id="37" name="Gruppieren 36"/>
          <p:cNvGrpSpPr/>
          <p:nvPr userDrawn="1"/>
        </p:nvGrpSpPr>
        <p:grpSpPr>
          <a:xfrm>
            <a:off x="-165952" y="1448781"/>
            <a:ext cx="144001" cy="4891981"/>
            <a:chOff x="-165953" y="1448781"/>
            <a:chExt cx="144001" cy="4891981"/>
          </a:xfrm>
        </p:grpSpPr>
        <p:sp>
          <p:nvSpPr>
            <p:cNvPr id="38"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9"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0" name="Freihandform 39"/>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1" name="Gruppieren 40"/>
          <p:cNvGrpSpPr/>
          <p:nvPr userDrawn="1"/>
        </p:nvGrpSpPr>
        <p:grpSpPr>
          <a:xfrm>
            <a:off x="9166242" y="1448781"/>
            <a:ext cx="144000" cy="4896542"/>
            <a:chOff x="9166242" y="1448781"/>
            <a:chExt cx="144000" cy="4896542"/>
          </a:xfrm>
        </p:grpSpPr>
        <p:sp>
          <p:nvSpPr>
            <p:cNvPr id="44"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5"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6"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25" name="Picture 313" descr="Z:\Kunden\JvM\Piske_Phoenix_MAI\OIE_Westnetz\161219_PPT-Briefing\161219_PPT-Briefing\Logos\WESTENETZ\WESTNETZ_Logo_n_RGB.wmf"/>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black">
          <a:xfrm>
            <a:off x="4898316" y="1550985"/>
            <a:ext cx="3672000" cy="4670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Z:\Kunden\JvM\Piske_Phoenix_MAI\OIE_Westnetz\161219_PPT-Briefing\161219_PPT-Briefing\Logos\WESTENETZ\Endorsement_N_RGB_DE.wmf"/>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black">
          <a:xfrm>
            <a:off x="576263" y="425800"/>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5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Dru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00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Bildschirm">
    <p:bg>
      <p:bgPr>
        <a:solidFill>
          <a:schemeClr val="accent2"/>
        </a:solidFill>
        <a:effectLst/>
      </p:bgPr>
    </p:bg>
    <p:spTree>
      <p:nvGrpSpPr>
        <p:cNvPr id="1" name=""/>
        <p:cNvGrpSpPr/>
        <p:nvPr/>
      </p:nvGrpSpPr>
      <p:grpSpPr>
        <a:xfrm>
          <a:off x="0" y="0"/>
          <a:ext cx="0" cy="0"/>
          <a:chOff x="0" y="0"/>
          <a:chExt cx="0" cy="0"/>
        </a:xfrm>
      </p:grpSpPr>
      <p:pic>
        <p:nvPicPr>
          <p:cNvPr id="10553" name="Picture 313" descr="Z:\Kunden\JvM\Piske_Phoenix_MAI\OIE_Westnetz\161219_PPT-Briefing\161219_PPT-Briefing\Logos\WESTENETZ\WESTNETZ_Logo_n_RGB.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black">
          <a:xfrm>
            <a:off x="7207200" y="536404"/>
            <a:ext cx="1728000" cy="21976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Z:\Kunden\JvM\Piske_Phoenix_MAI\OIE_Westnetz\161219_PPT-Briefing\161219_PPT-Briefing\Logos\OIE\Endorsement_N_RGB_DE.wm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black">
          <a:xfrm>
            <a:off x="8184071" y="6466643"/>
            <a:ext cx="751131" cy="10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163733395"/>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9272" name="think-cell Folie" r:id="rId6" imgW="276" imgH="275" progId="TCLayout.ActiveDocument.1">
                  <p:embed/>
                </p:oleObj>
              </mc:Choice>
              <mc:Fallback>
                <p:oleObj name="think-cell Folie" r:id="rId6" imgW="276" imgH="275" progId="TCLayout.ActiveDocument.1">
                  <p:embed/>
                  <p:pic>
                    <p:nvPicPr>
                      <p:cNvPr id="0" name=""/>
                      <p:cNvPicPr/>
                      <p:nvPr/>
                    </p:nvPicPr>
                    <p:blipFill>
                      <a:blip r:embed="rId7"/>
                      <a:stretch>
                        <a:fillRect/>
                      </a:stretch>
                    </p:blipFill>
                    <p:spPr>
                      <a:xfrm>
                        <a:off x="1589" y="2118"/>
                        <a:ext cx="1587" cy="2116"/>
                      </a:xfrm>
                      <a:prstGeom prst="rect">
                        <a:avLst/>
                      </a:prstGeom>
                    </p:spPr>
                  </p:pic>
                </p:oleObj>
              </mc:Fallback>
            </mc:AlternateContent>
          </a:graphicData>
        </a:graphic>
      </p:graphicFrame>
      <p:grpSp>
        <p:nvGrpSpPr>
          <p:cNvPr id="25" name="Gruppieren 24"/>
          <p:cNvGrpSpPr/>
          <p:nvPr userDrawn="1"/>
        </p:nvGrpSpPr>
        <p:grpSpPr>
          <a:xfrm>
            <a:off x="575557" y="-166621"/>
            <a:ext cx="7416824" cy="144000"/>
            <a:chOff x="575556" y="-124966"/>
            <a:chExt cx="7416824" cy="108000"/>
          </a:xfrm>
        </p:grpSpPr>
        <p:sp>
          <p:nvSpPr>
            <p:cNvPr id="26" name="Freihandform 25"/>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27" name="Freihandform 26"/>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28" name="Freihandform 27"/>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29" name="Freihandform 28"/>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0" name="Gruppieren 29"/>
          <p:cNvGrpSpPr/>
          <p:nvPr userDrawn="1"/>
        </p:nvGrpSpPr>
        <p:grpSpPr>
          <a:xfrm>
            <a:off x="575557" y="6880621"/>
            <a:ext cx="7416824" cy="144000"/>
            <a:chOff x="575556" y="5160466"/>
            <a:chExt cx="7416824" cy="108000"/>
          </a:xfrm>
        </p:grpSpPr>
        <p:sp>
          <p:nvSpPr>
            <p:cNvPr id="31" name="Freihandform 30"/>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2" name="Freihandform 31"/>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3" name="Freihandform 32"/>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4" name="Freihandform 33"/>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5" name="Gruppieren 34"/>
          <p:cNvGrpSpPr/>
          <p:nvPr userDrawn="1"/>
        </p:nvGrpSpPr>
        <p:grpSpPr>
          <a:xfrm>
            <a:off x="-165952" y="1448781"/>
            <a:ext cx="144001" cy="4891981"/>
            <a:chOff x="-165953" y="1448781"/>
            <a:chExt cx="144001" cy="4891981"/>
          </a:xfrm>
        </p:grpSpPr>
        <p:sp>
          <p:nvSpPr>
            <p:cNvPr id="36"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7"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8" name="Freihandform 37"/>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39" name="Gruppieren 38"/>
          <p:cNvGrpSpPr/>
          <p:nvPr userDrawn="1"/>
        </p:nvGrpSpPr>
        <p:grpSpPr>
          <a:xfrm>
            <a:off x="9166242" y="1448781"/>
            <a:ext cx="144000" cy="4896542"/>
            <a:chOff x="9166242" y="1448781"/>
            <a:chExt cx="144000" cy="4896542"/>
          </a:xfrm>
        </p:grpSpPr>
        <p:sp>
          <p:nvSpPr>
            <p:cNvPr id="40"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1"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2"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spTree>
    <p:extLst>
      <p:ext uri="{BB962C8B-B14F-4D97-AF65-F5344CB8AC3E}">
        <p14:creationId xmlns:p14="http://schemas.microsoft.com/office/powerpoint/2010/main" val="283970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nnchart Druck">
    <p:bg bwMode="gray">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2762266419"/>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10296" name="think-cell Folie" r:id="rId4" imgW="276" imgH="275" progId="TCLayout.ActiveDocument.1">
                  <p:embed/>
                </p:oleObj>
              </mc:Choice>
              <mc:Fallback>
                <p:oleObj name="think-cell Folie" r:id="rId4" imgW="276" imgH="275" progId="TCLayout.ActiveDocument.1">
                  <p:embed/>
                  <p:pic>
                    <p:nvPicPr>
                      <p:cNvPr id="0" name=""/>
                      <p:cNvPicPr/>
                      <p:nvPr/>
                    </p:nvPicPr>
                    <p:blipFill>
                      <a:blip r:embed="rId5"/>
                      <a:stretch>
                        <a:fillRect/>
                      </a:stretch>
                    </p:blipFill>
                    <p:spPr>
                      <a:xfrm>
                        <a:off x="1589" y="2118"/>
                        <a:ext cx="1587" cy="2116"/>
                      </a:xfrm>
                      <a:prstGeom prst="rect">
                        <a:avLst/>
                      </a:prstGeom>
                    </p:spPr>
                  </p:pic>
                </p:oleObj>
              </mc:Fallback>
            </mc:AlternateContent>
          </a:graphicData>
        </a:graphic>
      </p:graphicFrame>
      <p:sp>
        <p:nvSpPr>
          <p:cNvPr id="2" name="Titel 1"/>
          <p:cNvSpPr>
            <a:spLocks noGrp="1"/>
          </p:cNvSpPr>
          <p:nvPr>
            <p:ph type="title" hasCustomPrompt="1"/>
          </p:nvPr>
        </p:nvSpPr>
        <p:spPr bwMode="black">
          <a:xfrm>
            <a:off x="3028466" y="2628035"/>
            <a:ext cx="4964599" cy="761747"/>
          </a:xfrm>
        </p:spPr>
        <p:txBody>
          <a:bodyPr anchor="b"/>
          <a:lstStyle>
            <a:lvl1pPr>
              <a:defRPr sz="5500" b="0" cap="all" baseline="0">
                <a:solidFill>
                  <a:srgbClr val="E60055"/>
                </a:solidFill>
              </a:defRPr>
            </a:lvl1pPr>
          </a:lstStyle>
          <a:p>
            <a:r>
              <a:rPr lang="de-DE" noProof="0" dirty="0" err="1"/>
              <a:t>trennfolie</a:t>
            </a:r>
            <a:endParaRPr lang="de-DE" noProof="0" dirty="0"/>
          </a:p>
        </p:txBody>
      </p:sp>
      <p:sp>
        <p:nvSpPr>
          <p:cNvPr id="10" name="Textplatzhalter 9"/>
          <p:cNvSpPr>
            <a:spLocks noGrp="1"/>
          </p:cNvSpPr>
          <p:nvPr>
            <p:ph type="body" sz="quarter" idx="10"/>
          </p:nvPr>
        </p:nvSpPr>
        <p:spPr>
          <a:xfrm>
            <a:off x="3027969" y="3424738"/>
            <a:ext cx="4963255" cy="861774"/>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Formatvorlagen des Textmasters bearbeiten</a:t>
            </a:r>
          </a:p>
        </p:txBody>
      </p:sp>
    </p:spTree>
    <p:extLst>
      <p:ext uri="{BB962C8B-B14F-4D97-AF65-F5344CB8AC3E}">
        <p14:creationId xmlns:p14="http://schemas.microsoft.com/office/powerpoint/2010/main" val="864343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1.xml"/><Relationship Id="rId40" Type="http://schemas.openxmlformats.org/officeDocument/2006/relationships/image" Target="../media/image2.w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p:custDataLst>
              <p:tags r:id="rId37"/>
            </p:custDataLst>
            <p:extLst>
              <p:ext uri="{D42A27DB-BD31-4B8C-83A1-F6EECF244321}">
                <p14:modId xmlns:p14="http://schemas.microsoft.com/office/powerpoint/2010/main" val="3266616382"/>
              </p:ext>
            </p:extLst>
          </p:nvPr>
        </p:nvGraphicFramePr>
        <p:xfrm>
          <a:off x="1589" y="2118"/>
          <a:ext cx="1587" cy="2116"/>
        </p:xfrm>
        <a:graphic>
          <a:graphicData uri="http://schemas.openxmlformats.org/presentationml/2006/ole">
            <mc:AlternateContent xmlns:mc="http://schemas.openxmlformats.org/markup-compatibility/2006">
              <mc:Choice xmlns:v="urn:schemas-microsoft-com:vml" Requires="v">
                <p:oleObj spid="_x0000_s2104" name="think-cell Folie" r:id="rId38" imgW="276" imgH="275" progId="TCLayout.ActiveDocument.1">
                  <p:embed/>
                </p:oleObj>
              </mc:Choice>
              <mc:Fallback>
                <p:oleObj name="think-cell Folie" r:id="rId38" imgW="276" imgH="275" progId="TCLayout.ActiveDocument.1">
                  <p:embed/>
                  <p:pic>
                    <p:nvPicPr>
                      <p:cNvPr id="0" name=""/>
                      <p:cNvPicPr/>
                      <p:nvPr/>
                    </p:nvPicPr>
                    <p:blipFill>
                      <a:blip r:embed="rId39"/>
                      <a:stretch>
                        <a:fillRect/>
                      </a:stretch>
                    </p:blipFill>
                    <p:spPr>
                      <a:xfrm>
                        <a:off x="1589" y="2118"/>
                        <a:ext cx="1587" cy="2116"/>
                      </a:xfrm>
                      <a:prstGeom prst="rect">
                        <a:avLst/>
                      </a:prstGeom>
                    </p:spPr>
                  </p:pic>
                </p:oleObj>
              </mc:Fallback>
            </mc:AlternateContent>
          </a:graphicData>
        </a:graphic>
      </p:graphicFrame>
      <p:sp>
        <p:nvSpPr>
          <p:cNvPr id="2" name="Titelplatzhalter 1"/>
          <p:cNvSpPr>
            <a:spLocks noGrp="1"/>
          </p:cNvSpPr>
          <p:nvPr>
            <p:ph type="title"/>
          </p:nvPr>
        </p:nvSpPr>
        <p:spPr bwMode="gray">
          <a:xfrm>
            <a:off x="575556" y="475204"/>
            <a:ext cx="6408000" cy="360099"/>
          </a:xfrm>
          <a:prstGeom prst="rect">
            <a:avLst/>
          </a:prstGeom>
        </p:spPr>
        <p:txBody>
          <a:bodyPr vert="horz" wrap="square" lIns="0" tIns="0" rIns="0" bIns="0" rtlCol="0" anchor="t" anchorCtr="0">
            <a:spAutoFit/>
          </a:bodyPr>
          <a:lstStyle/>
          <a:p>
            <a:endParaRPr lang="de-DE" noProof="0" dirty="0"/>
          </a:p>
        </p:txBody>
      </p:sp>
      <p:sp>
        <p:nvSpPr>
          <p:cNvPr id="3" name="Textplatzhalter 2"/>
          <p:cNvSpPr>
            <a:spLocks noGrp="1"/>
          </p:cNvSpPr>
          <p:nvPr>
            <p:ph type="body" idx="1"/>
          </p:nvPr>
        </p:nvSpPr>
        <p:spPr bwMode="gray">
          <a:xfrm>
            <a:off x="575558" y="1669988"/>
            <a:ext cx="7417507" cy="4675336"/>
          </a:xfrm>
          <a:prstGeom prst="rect">
            <a:avLst/>
          </a:prstGeom>
        </p:spPr>
        <p:txBody>
          <a:bodyPr vert="horz" wrap="square" lIns="0" tIns="0" rIns="0" bIns="0" rtlCol="0">
            <a:noAutofit/>
          </a:bodyPr>
          <a:lstStyle/>
          <a:p>
            <a:pPr lvl="0"/>
            <a:r>
              <a:rPr lang="de-DE" noProof="0" dirty="0"/>
              <a:t>Text durch klicken bearbeiten</a:t>
            </a:r>
          </a:p>
          <a:p>
            <a:pPr lvl="1"/>
            <a:r>
              <a:rPr lang="de-DE" noProof="0" dirty="0"/>
              <a:t>Vierte Ebene</a:t>
            </a:r>
          </a:p>
          <a:p>
            <a:pPr lvl="2"/>
            <a:r>
              <a:rPr lang="de-DE" noProof="0" dirty="0"/>
              <a:t>Fünfte Ebene</a:t>
            </a:r>
          </a:p>
          <a:p>
            <a:pPr lvl="3"/>
            <a:r>
              <a:rPr lang="de-DE" noProof="0" dirty="0"/>
              <a:t>Erste Ebene</a:t>
            </a:r>
          </a:p>
          <a:p>
            <a:pPr lvl="4"/>
            <a:r>
              <a:rPr lang="de-DE" noProof="0" dirty="0"/>
              <a:t>Zweite Ebene</a:t>
            </a:r>
          </a:p>
        </p:txBody>
      </p:sp>
      <p:sp>
        <p:nvSpPr>
          <p:cNvPr id="5" name="Fußzeilenplatzhalter 4"/>
          <p:cNvSpPr>
            <a:spLocks noGrp="1"/>
          </p:cNvSpPr>
          <p:nvPr>
            <p:ph type="ftr" sz="quarter" idx="3"/>
          </p:nvPr>
        </p:nvSpPr>
        <p:spPr bwMode="gray">
          <a:xfrm>
            <a:off x="575556" y="6428612"/>
            <a:ext cx="6480000" cy="153888"/>
          </a:xfrm>
          <a:prstGeom prst="rect">
            <a:avLst/>
          </a:prstGeom>
        </p:spPr>
        <p:txBody>
          <a:bodyPr vert="horz" lIns="0" tIns="0" rIns="0" bIns="0" rtlCol="0" anchor="ctr">
            <a:spAutoFit/>
          </a:bodyPr>
          <a:lstStyle>
            <a:lvl1pPr algn="l">
              <a:defRPr sz="1000" b="0">
                <a:solidFill>
                  <a:schemeClr val="tx1"/>
                </a:solidFill>
              </a:defRPr>
            </a:lvl1pPr>
          </a:lstStyle>
          <a:p>
            <a:r>
              <a:rPr lang="de-DE">
                <a:solidFill>
                  <a:prstClr val="black"/>
                </a:solidFill>
              </a:rPr>
              <a:t>Westnetz GmbH · Name · TT Monat JJJJ</a:t>
            </a:r>
            <a:endParaRPr lang="de-DE" dirty="0">
              <a:solidFill>
                <a:prstClr val="black"/>
              </a:solidFill>
            </a:endParaRPr>
          </a:p>
        </p:txBody>
      </p:sp>
      <p:sp>
        <p:nvSpPr>
          <p:cNvPr id="6" name="Foliennummernplatzhalter 5"/>
          <p:cNvSpPr>
            <a:spLocks noGrp="1"/>
          </p:cNvSpPr>
          <p:nvPr>
            <p:ph type="sldNum" sz="quarter" idx="4"/>
          </p:nvPr>
        </p:nvSpPr>
        <p:spPr bwMode="gray">
          <a:xfrm>
            <a:off x="7332265" y="6428612"/>
            <a:ext cx="660798" cy="153888"/>
          </a:xfrm>
          <a:prstGeom prst="rect">
            <a:avLst/>
          </a:prstGeom>
        </p:spPr>
        <p:txBody>
          <a:bodyPr vert="horz" wrap="square" lIns="0" tIns="0" rIns="0" bIns="0" rtlCol="0" anchor="ctr">
            <a:spAutoFit/>
          </a:bodyPr>
          <a:lstStyle>
            <a:lvl1pPr algn="r">
              <a:defRPr sz="1000">
                <a:solidFill>
                  <a:schemeClr val="tx1"/>
                </a:solidFill>
              </a:defRPr>
            </a:lvl1pPr>
          </a:lstStyle>
          <a:p>
            <a:fld id="{F05F51B1-EF07-4A0A-8ED6-43388CBBB34F}" type="slidenum">
              <a:rPr lang="de-DE" smtClean="0">
                <a:solidFill>
                  <a:prstClr val="black"/>
                </a:solidFill>
              </a:rPr>
              <a:pPr/>
              <a:t>‹Nr.›</a:t>
            </a:fld>
            <a:endParaRPr lang="de-DE" dirty="0">
              <a:solidFill>
                <a:prstClr val="black"/>
              </a:solidFill>
            </a:endParaRPr>
          </a:p>
        </p:txBody>
      </p:sp>
      <p:grpSp>
        <p:nvGrpSpPr>
          <p:cNvPr id="21" name="Gruppieren 20"/>
          <p:cNvGrpSpPr/>
          <p:nvPr/>
        </p:nvGrpSpPr>
        <p:grpSpPr>
          <a:xfrm>
            <a:off x="575557" y="-166621"/>
            <a:ext cx="7416824" cy="144000"/>
            <a:chOff x="575556" y="-124966"/>
            <a:chExt cx="7416824" cy="108000"/>
          </a:xfrm>
        </p:grpSpPr>
        <p:sp>
          <p:nvSpPr>
            <p:cNvPr id="4" name="Freihandform 3"/>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10" name="Freihandform 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11" name="Freihandform 1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12" name="Freihandform 1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45" name="Gruppieren 44"/>
          <p:cNvGrpSpPr/>
          <p:nvPr/>
        </p:nvGrpSpPr>
        <p:grpSpPr>
          <a:xfrm>
            <a:off x="575557" y="6880621"/>
            <a:ext cx="7416824" cy="144000"/>
            <a:chOff x="575556" y="5160466"/>
            <a:chExt cx="7416824" cy="108000"/>
          </a:xfrm>
        </p:grpSpPr>
        <p:sp>
          <p:nvSpPr>
            <p:cNvPr id="15" name="Freihandform 14"/>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17" name="Freihandform 16"/>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18" name="Freihandform 17"/>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19" name="Freihandform 18"/>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8" name="Gruppieren 7"/>
          <p:cNvGrpSpPr/>
          <p:nvPr/>
        </p:nvGrpSpPr>
        <p:grpSpPr>
          <a:xfrm>
            <a:off x="-165952" y="1448781"/>
            <a:ext cx="144001" cy="4891981"/>
            <a:chOff x="-165953" y="1448781"/>
            <a:chExt cx="144001" cy="4891981"/>
          </a:xfrm>
        </p:grpSpPr>
        <p:sp>
          <p:nvSpPr>
            <p:cNvPr id="36" name="Freihandform 22"/>
            <p:cNvSpPr/>
            <p:nvPr/>
          </p:nvSpPr>
          <p:spPr bwMode="gray">
            <a:xfrm rot="16200000">
              <a:off x="-93953" y="626876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37" name="Freihandform 23"/>
            <p:cNvSpPr/>
            <p:nvPr/>
          </p:nvSpPr>
          <p:spPr bwMode="gray">
            <a:xfrm rot="16200000">
              <a:off x="-93953"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24" name="Freihandform 23"/>
            <p:cNvSpPr/>
            <p:nvPr userDrawn="1"/>
          </p:nvSpPr>
          <p:spPr bwMode="gray">
            <a:xfrm rot="16200000">
              <a:off x="-9395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grpSp>
        <p:nvGrpSpPr>
          <p:cNvPr id="9" name="Gruppieren 8"/>
          <p:cNvGrpSpPr/>
          <p:nvPr/>
        </p:nvGrpSpPr>
        <p:grpSpPr>
          <a:xfrm>
            <a:off x="9166242" y="1448781"/>
            <a:ext cx="144000" cy="4896542"/>
            <a:chOff x="9166242" y="1448781"/>
            <a:chExt cx="144000" cy="4896542"/>
          </a:xfrm>
        </p:grpSpPr>
        <p:sp>
          <p:nvSpPr>
            <p:cNvPr id="39" name="Freihandform 25"/>
            <p:cNvSpPr/>
            <p:nvPr userDrawn="1"/>
          </p:nvSpPr>
          <p:spPr>
            <a:xfrm rot="16200000">
              <a:off x="9238242" y="6273323"/>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40" name="Freihandform 47"/>
            <p:cNvSpPr/>
            <p:nvPr userDrawn="1"/>
          </p:nvSpPr>
          <p:spPr>
            <a:xfrm rot="16200000">
              <a:off x="9238242" y="166481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25" name="Freihandform 47"/>
            <p:cNvSpPr/>
            <p:nvPr userDrawn="1"/>
          </p:nvSpPr>
          <p:spPr>
            <a:xfrm rot="16200000">
              <a:off x="9238242" y="1376781"/>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grpSp>
      <p:pic>
        <p:nvPicPr>
          <p:cNvPr id="60" name="Picture 12" descr="Z:\Kunden\JvM\Piske_Phoenix_MAI\OIE_Westnetz\161219_PPT-Briefing\161219_PPT-Briefing\Logos\OIE\Endorsement_P_RGB_DE.wmf"/>
          <p:cNvPicPr>
            <a:picLocks noChangeAspect="1" noChangeArrowheads="1"/>
          </p:cNvPicPr>
          <p:nvPr userDrawn="1"/>
        </p:nvPicPr>
        <p:blipFill>
          <a:blip r:embed="rId40" cstate="print">
            <a:extLst>
              <a:ext uri="{28A0092B-C50C-407E-A947-70E740481C1C}">
                <a14:useLocalDpi xmlns:a14="http://schemas.microsoft.com/office/drawing/2010/main" val="0"/>
              </a:ext>
            </a:extLst>
          </a:blip>
          <a:srcRect/>
          <a:stretch>
            <a:fillRect/>
          </a:stretch>
        </p:blipFill>
        <p:spPr bwMode="black">
          <a:xfrm>
            <a:off x="8183318" y="6466643"/>
            <a:ext cx="751131" cy="108000"/>
          </a:xfrm>
          <a:prstGeom prst="rect">
            <a:avLst/>
          </a:prstGeom>
          <a:noFill/>
          <a:extLst>
            <a:ext uri="{909E8E84-426E-40DD-AFC4-6F175D3DCCD1}">
              <a14:hiddenFill xmlns:a14="http://schemas.microsoft.com/office/drawing/2010/main">
                <a:solidFill>
                  <a:srgbClr val="FFFFFF"/>
                </a:solidFill>
              </a14:hiddenFill>
            </a:ext>
          </a:extLst>
        </p:spPr>
      </p:pic>
      <p:pic>
        <p:nvPicPr>
          <p:cNvPr id="1432" name="Picture 408" descr="Z:\Kunden\JvM\Piske_Phoenix_MAI\OIE_Westnetz\161219_PPT-Briefing\161219_PPT-Briefing\Logos\WESTENETZ\WESTNETZ_Logo_p_RGB.wmf"/>
          <p:cNvPicPr>
            <a:picLocks noChangeAspect="1" noChangeArrowheads="1"/>
          </p:cNvPicPr>
          <p:nvPr userDrawn="1"/>
        </p:nvPicPr>
        <p:blipFill>
          <a:blip r:embed="rId41" cstate="print">
            <a:extLst>
              <a:ext uri="{28A0092B-C50C-407E-A947-70E740481C1C}">
                <a14:useLocalDpi xmlns:a14="http://schemas.microsoft.com/office/drawing/2010/main" val="0"/>
              </a:ext>
            </a:extLst>
          </a:blip>
          <a:srcRect/>
          <a:stretch>
            <a:fillRect/>
          </a:stretch>
        </p:blipFill>
        <p:spPr bwMode="black">
          <a:xfrm>
            <a:off x="7206449" y="534944"/>
            <a:ext cx="1728000" cy="2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09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hf hdr="0" dt="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179388" indent="-179388" algn="l" defTabSz="914400" rtl="0" eaLnBrk="1" latinLnBrk="0" hangingPunct="1">
        <a:spcBef>
          <a:spcPts val="300"/>
        </a:spcBef>
        <a:buFont typeface="Arial" pitchFamily="34" charset="0"/>
        <a:buChar char="•"/>
        <a:defRPr sz="1800" kern="1200" baseline="0">
          <a:solidFill>
            <a:schemeClr val="tx1"/>
          </a:solidFill>
          <a:latin typeface="+mn-lt"/>
          <a:ea typeface="+mn-ea"/>
          <a:cs typeface="+mn-cs"/>
        </a:defRPr>
      </a:lvl1pPr>
      <a:lvl2pPr marL="360363" indent="-180975" algn="l" defTabSz="914400" rtl="0" eaLnBrk="1" latinLnBrk="0" hangingPunct="1">
        <a:spcBef>
          <a:spcPts val="200"/>
        </a:spcBef>
        <a:buFont typeface="Symbol" panose="05050102010706020507" pitchFamily="18" charset="2"/>
        <a:buChar char="-"/>
        <a:defRPr sz="1800" kern="1200">
          <a:solidFill>
            <a:schemeClr val="tx1"/>
          </a:solidFill>
          <a:latin typeface="+mn-lt"/>
          <a:ea typeface="+mn-ea"/>
          <a:cs typeface="+mn-cs"/>
        </a:defRPr>
      </a:lvl2pPr>
      <a:lvl3pPr marL="538163" indent="-180000" algn="l" defTabSz="914400" rtl="0" eaLnBrk="1" latinLnBrk="0" hangingPunct="1">
        <a:spcBef>
          <a:spcPts val="200"/>
        </a:spcBef>
        <a:buFont typeface="Arial" pitchFamily="34" charset="0"/>
        <a:buChar char="•"/>
        <a:defRPr sz="1800" kern="1200">
          <a:solidFill>
            <a:schemeClr val="tx1"/>
          </a:solidFill>
          <a:latin typeface="+mn-lt"/>
          <a:ea typeface="+mn-ea"/>
          <a:cs typeface="+mn-cs"/>
        </a:defRPr>
      </a:lvl3pPr>
      <a:lvl4pPr marL="0" indent="0" algn="l" defTabSz="914400" rtl="0" eaLnBrk="1" latinLnBrk="0" hangingPunct="1">
        <a:spcBef>
          <a:spcPts val="1000"/>
        </a:spcBef>
        <a:buFont typeface="Arial" pitchFamily="34" charset="0"/>
        <a:buNone/>
        <a:defRPr sz="1800" b="1" kern="1200">
          <a:solidFill>
            <a:schemeClr val="tx1"/>
          </a:solidFill>
          <a:latin typeface="+mn-lt"/>
          <a:ea typeface="+mn-ea"/>
          <a:cs typeface="+mn-cs"/>
        </a:defRPr>
      </a:lvl4pPr>
      <a:lvl5pPr marL="0" indent="0" algn="l" defTabSz="914400" rtl="0" eaLnBrk="1" latinLnBrk="0" hangingPunct="1">
        <a:spcBef>
          <a:spcPts val="6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63" userDrawn="1">
          <p15:clr>
            <a:srgbClr val="F26B43"/>
          </p15:clr>
        </p15:guide>
        <p15:guide id="3" pos="5035" userDrawn="1">
          <p15:clr>
            <a:srgbClr val="F26B43"/>
          </p15:clr>
        </p15:guide>
        <p15:guide id="4" orient="horz" pos="3997" userDrawn="1">
          <p15:clr>
            <a:srgbClr val="F26B43"/>
          </p15:clr>
        </p15:guide>
        <p15:guide id="5" pos="2608" userDrawn="1">
          <p15:clr>
            <a:srgbClr val="F26B43"/>
          </p15:clr>
        </p15:guide>
        <p15:guide id="6" pos="2789" userDrawn="1">
          <p15:clr>
            <a:srgbClr val="F26B43"/>
          </p15:clr>
        </p15:guide>
        <p15:guide id="7" orient="horz" pos="9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34.vml"/><Relationship Id="rId6" Type="http://schemas.openxmlformats.org/officeDocument/2006/relationships/image" Target="../media/image7.emf"/><Relationship Id="rId5" Type="http://schemas.openxmlformats.org/officeDocument/2006/relationships/oleObject" Target="../embeddings/oleObject34.bin"/><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Bogen 399"/>
          <p:cNvSpPr/>
          <p:nvPr/>
        </p:nvSpPr>
        <p:spPr>
          <a:xfrm rot="7756619">
            <a:off x="7872825" y="4351517"/>
            <a:ext cx="360040" cy="360000"/>
          </a:xfrm>
          <a:prstGeom prst="arc">
            <a:avLst>
              <a:gd name="adj1" fmla="val 16200000"/>
              <a:gd name="adj2" fmla="val 14854448"/>
            </a:avLst>
          </a:prstGeom>
          <a:ln w="127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364" name="Gruppieren 363"/>
          <p:cNvGrpSpPr/>
          <p:nvPr/>
        </p:nvGrpSpPr>
        <p:grpSpPr bwMode="gray">
          <a:xfrm>
            <a:off x="8245587" y="4438391"/>
            <a:ext cx="270000" cy="324000"/>
            <a:chOff x="5928891" y="3319463"/>
            <a:chExt cx="374650" cy="412750"/>
          </a:xfrm>
        </p:grpSpPr>
        <p:sp>
          <p:nvSpPr>
            <p:cNvPr id="365" name="Freeform 25"/>
            <p:cNvSpPr>
              <a:spLocks/>
            </p:cNvSpPr>
            <p:nvPr/>
          </p:nvSpPr>
          <p:spPr bwMode="gray">
            <a:xfrm>
              <a:off x="5941591" y="3619500"/>
              <a:ext cx="161925" cy="112713"/>
            </a:xfrm>
            <a:custGeom>
              <a:avLst/>
              <a:gdLst>
                <a:gd name="T0" fmla="*/ 568 w 621"/>
                <a:gd name="T1" fmla="*/ 92 h 433"/>
                <a:gd name="T2" fmla="*/ 464 w 621"/>
                <a:gd name="T3" fmla="*/ 195 h 433"/>
                <a:gd name="T4" fmla="*/ 577 w 621"/>
                <a:gd name="T5" fmla="*/ 308 h 433"/>
                <a:gd name="T6" fmla="*/ 578 w 621"/>
                <a:gd name="T7" fmla="*/ 326 h 433"/>
                <a:gd name="T8" fmla="*/ 572 w 621"/>
                <a:gd name="T9" fmla="*/ 334 h 433"/>
                <a:gd name="T10" fmla="*/ 556 w 621"/>
                <a:gd name="T11" fmla="*/ 342 h 433"/>
                <a:gd name="T12" fmla="*/ 51 w 621"/>
                <a:gd name="T13" fmla="*/ 395 h 433"/>
                <a:gd name="T14" fmla="*/ 41 w 621"/>
                <a:gd name="T15" fmla="*/ 392 h 433"/>
                <a:gd name="T16" fmla="*/ 38 w 621"/>
                <a:gd name="T17" fmla="*/ 383 h 433"/>
                <a:gd name="T18" fmla="*/ 75 w 621"/>
                <a:gd name="T19" fmla="*/ 33 h 433"/>
                <a:gd name="T20" fmla="*/ 41 w 621"/>
                <a:gd name="T21" fmla="*/ 0 h 433"/>
                <a:gd name="T22" fmla="*/ 1 w 621"/>
                <a:gd name="T23" fmla="*/ 379 h 433"/>
                <a:gd name="T24" fmla="*/ 15 w 621"/>
                <a:gd name="T25" fmla="*/ 418 h 433"/>
                <a:gd name="T26" fmla="*/ 54 w 621"/>
                <a:gd name="T27" fmla="*/ 432 h 433"/>
                <a:gd name="T28" fmla="*/ 560 w 621"/>
                <a:gd name="T29" fmla="*/ 379 h 433"/>
                <a:gd name="T30" fmla="*/ 598 w 621"/>
                <a:gd name="T31" fmla="*/ 360 h 433"/>
                <a:gd name="T32" fmla="*/ 611 w 621"/>
                <a:gd name="T33" fmla="*/ 343 h 433"/>
                <a:gd name="T34" fmla="*/ 603 w 621"/>
                <a:gd name="T35" fmla="*/ 282 h 433"/>
                <a:gd name="T36" fmla="*/ 516 w 621"/>
                <a:gd name="T37" fmla="*/ 195 h 433"/>
                <a:gd name="T38" fmla="*/ 620 w 621"/>
                <a:gd name="T39" fmla="*/ 92 h 433"/>
                <a:gd name="T40" fmla="*/ 534 w 621"/>
                <a:gd name="T41" fmla="*/ 5 h 433"/>
                <a:gd name="T42" fmla="*/ 529 w 621"/>
                <a:gd name="T43" fmla="*/ 52 h 433"/>
                <a:gd name="T44" fmla="*/ 568 w 621"/>
                <a:gd name="T45" fmla="*/ 9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433">
                  <a:moveTo>
                    <a:pt x="568" y="92"/>
                  </a:moveTo>
                  <a:cubicBezTo>
                    <a:pt x="464" y="195"/>
                    <a:pt x="464" y="195"/>
                    <a:pt x="464" y="195"/>
                  </a:cubicBezTo>
                  <a:cubicBezTo>
                    <a:pt x="577" y="308"/>
                    <a:pt x="577" y="308"/>
                    <a:pt x="577" y="308"/>
                  </a:cubicBezTo>
                  <a:cubicBezTo>
                    <a:pt x="581" y="312"/>
                    <a:pt x="581" y="319"/>
                    <a:pt x="578" y="326"/>
                  </a:cubicBezTo>
                  <a:cubicBezTo>
                    <a:pt x="576" y="329"/>
                    <a:pt x="574" y="332"/>
                    <a:pt x="572" y="334"/>
                  </a:cubicBezTo>
                  <a:cubicBezTo>
                    <a:pt x="567" y="339"/>
                    <a:pt x="562" y="342"/>
                    <a:pt x="556" y="342"/>
                  </a:cubicBezTo>
                  <a:cubicBezTo>
                    <a:pt x="51" y="395"/>
                    <a:pt x="51" y="395"/>
                    <a:pt x="51" y="395"/>
                  </a:cubicBezTo>
                  <a:cubicBezTo>
                    <a:pt x="48" y="395"/>
                    <a:pt x="44" y="395"/>
                    <a:pt x="41" y="392"/>
                  </a:cubicBezTo>
                  <a:cubicBezTo>
                    <a:pt x="38" y="390"/>
                    <a:pt x="37" y="387"/>
                    <a:pt x="38" y="383"/>
                  </a:cubicBezTo>
                  <a:cubicBezTo>
                    <a:pt x="75" y="33"/>
                    <a:pt x="75" y="33"/>
                    <a:pt x="75" y="33"/>
                  </a:cubicBezTo>
                  <a:cubicBezTo>
                    <a:pt x="41" y="0"/>
                    <a:pt x="41" y="0"/>
                    <a:pt x="41" y="0"/>
                  </a:cubicBezTo>
                  <a:cubicBezTo>
                    <a:pt x="1" y="379"/>
                    <a:pt x="1" y="379"/>
                    <a:pt x="1" y="379"/>
                  </a:cubicBezTo>
                  <a:cubicBezTo>
                    <a:pt x="0" y="394"/>
                    <a:pt x="5" y="408"/>
                    <a:pt x="15" y="418"/>
                  </a:cubicBezTo>
                  <a:cubicBezTo>
                    <a:pt x="25" y="428"/>
                    <a:pt x="39" y="433"/>
                    <a:pt x="54" y="432"/>
                  </a:cubicBezTo>
                  <a:cubicBezTo>
                    <a:pt x="560" y="379"/>
                    <a:pt x="560" y="379"/>
                    <a:pt x="560" y="379"/>
                  </a:cubicBezTo>
                  <a:cubicBezTo>
                    <a:pt x="574" y="377"/>
                    <a:pt x="587" y="371"/>
                    <a:pt x="598" y="360"/>
                  </a:cubicBezTo>
                  <a:cubicBezTo>
                    <a:pt x="603" y="355"/>
                    <a:pt x="607" y="349"/>
                    <a:pt x="611" y="343"/>
                  </a:cubicBezTo>
                  <a:cubicBezTo>
                    <a:pt x="621" y="321"/>
                    <a:pt x="618" y="297"/>
                    <a:pt x="603" y="282"/>
                  </a:cubicBezTo>
                  <a:cubicBezTo>
                    <a:pt x="516" y="195"/>
                    <a:pt x="516" y="195"/>
                    <a:pt x="516" y="195"/>
                  </a:cubicBezTo>
                  <a:cubicBezTo>
                    <a:pt x="620" y="92"/>
                    <a:pt x="620" y="92"/>
                    <a:pt x="620" y="92"/>
                  </a:cubicBezTo>
                  <a:cubicBezTo>
                    <a:pt x="534" y="5"/>
                    <a:pt x="534" y="5"/>
                    <a:pt x="534" y="5"/>
                  </a:cubicBezTo>
                  <a:cubicBezTo>
                    <a:pt x="529" y="52"/>
                    <a:pt x="529" y="52"/>
                    <a:pt x="529" y="52"/>
                  </a:cubicBezTo>
                  <a:lnTo>
                    <a:pt x="568" y="9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374" name="Freeform 26"/>
            <p:cNvSpPr>
              <a:spLocks/>
            </p:cNvSpPr>
            <p:nvPr/>
          </p:nvSpPr>
          <p:spPr bwMode="gray">
            <a:xfrm>
              <a:off x="5928891" y="3495675"/>
              <a:ext cx="150813" cy="152400"/>
            </a:xfrm>
            <a:custGeom>
              <a:avLst/>
              <a:gdLst>
                <a:gd name="T0" fmla="*/ 7 w 582"/>
                <a:gd name="T1" fmla="*/ 80 h 583"/>
                <a:gd name="T2" fmla="*/ 11 w 582"/>
                <a:gd name="T3" fmla="*/ 119 h 583"/>
                <a:gd name="T4" fmla="*/ 111 w 582"/>
                <a:gd name="T5" fmla="*/ 219 h 583"/>
                <a:gd name="T6" fmla="*/ 7 w 582"/>
                <a:gd name="T7" fmla="*/ 323 h 583"/>
                <a:gd name="T8" fmla="*/ 259 w 582"/>
                <a:gd name="T9" fmla="*/ 576 h 583"/>
                <a:gd name="T10" fmla="*/ 363 w 582"/>
                <a:gd name="T11" fmla="*/ 472 h 583"/>
                <a:gd name="T12" fmla="*/ 463 w 582"/>
                <a:gd name="T13" fmla="*/ 572 h 583"/>
                <a:gd name="T14" fmla="*/ 502 w 582"/>
                <a:gd name="T15" fmla="*/ 576 h 583"/>
                <a:gd name="T16" fmla="*/ 528 w 582"/>
                <a:gd name="T17" fmla="*/ 540 h 583"/>
                <a:gd name="T18" fmla="*/ 577 w 582"/>
                <a:gd name="T19" fmla="*/ 76 h 583"/>
                <a:gd name="T20" fmla="*/ 577 w 582"/>
                <a:gd name="T21" fmla="*/ 76 h 583"/>
                <a:gd name="T22" fmla="*/ 581 w 582"/>
                <a:gd name="T23" fmla="*/ 34 h 583"/>
                <a:gd name="T24" fmla="*/ 573 w 582"/>
                <a:gd name="T25" fmla="*/ 9 h 583"/>
                <a:gd name="T26" fmla="*/ 548 w 582"/>
                <a:gd name="T27" fmla="*/ 1 h 583"/>
                <a:gd name="T28" fmla="*/ 43 w 582"/>
                <a:gd name="T29" fmla="*/ 54 h 583"/>
                <a:gd name="T30" fmla="*/ 7 w 582"/>
                <a:gd name="T31" fmla="*/ 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583">
                  <a:moveTo>
                    <a:pt x="7" y="80"/>
                  </a:moveTo>
                  <a:cubicBezTo>
                    <a:pt x="0" y="95"/>
                    <a:pt x="1" y="110"/>
                    <a:pt x="11" y="119"/>
                  </a:cubicBezTo>
                  <a:cubicBezTo>
                    <a:pt x="111" y="219"/>
                    <a:pt x="111" y="219"/>
                    <a:pt x="111" y="219"/>
                  </a:cubicBezTo>
                  <a:cubicBezTo>
                    <a:pt x="7" y="323"/>
                    <a:pt x="7" y="323"/>
                    <a:pt x="7" y="323"/>
                  </a:cubicBezTo>
                  <a:cubicBezTo>
                    <a:pt x="259" y="576"/>
                    <a:pt x="259" y="576"/>
                    <a:pt x="259" y="576"/>
                  </a:cubicBezTo>
                  <a:cubicBezTo>
                    <a:pt x="363" y="472"/>
                    <a:pt x="363" y="472"/>
                    <a:pt x="363" y="472"/>
                  </a:cubicBezTo>
                  <a:cubicBezTo>
                    <a:pt x="463" y="572"/>
                    <a:pt x="463" y="572"/>
                    <a:pt x="463" y="572"/>
                  </a:cubicBezTo>
                  <a:cubicBezTo>
                    <a:pt x="472" y="581"/>
                    <a:pt x="488" y="583"/>
                    <a:pt x="502" y="576"/>
                  </a:cubicBezTo>
                  <a:cubicBezTo>
                    <a:pt x="516" y="569"/>
                    <a:pt x="527" y="554"/>
                    <a:pt x="528" y="540"/>
                  </a:cubicBezTo>
                  <a:cubicBezTo>
                    <a:pt x="577" y="76"/>
                    <a:pt x="577" y="76"/>
                    <a:pt x="577" y="76"/>
                  </a:cubicBezTo>
                  <a:cubicBezTo>
                    <a:pt x="577" y="76"/>
                    <a:pt x="577" y="76"/>
                    <a:pt x="577" y="76"/>
                  </a:cubicBezTo>
                  <a:cubicBezTo>
                    <a:pt x="581" y="34"/>
                    <a:pt x="581" y="34"/>
                    <a:pt x="581" y="34"/>
                  </a:cubicBezTo>
                  <a:cubicBezTo>
                    <a:pt x="582" y="24"/>
                    <a:pt x="579" y="15"/>
                    <a:pt x="573" y="9"/>
                  </a:cubicBezTo>
                  <a:cubicBezTo>
                    <a:pt x="567" y="3"/>
                    <a:pt x="558" y="0"/>
                    <a:pt x="548" y="1"/>
                  </a:cubicBezTo>
                  <a:cubicBezTo>
                    <a:pt x="43" y="54"/>
                    <a:pt x="43" y="54"/>
                    <a:pt x="43" y="54"/>
                  </a:cubicBezTo>
                  <a:cubicBezTo>
                    <a:pt x="28" y="56"/>
                    <a:pt x="14" y="66"/>
                    <a:pt x="7" y="8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399" name="Freeform 82"/>
            <p:cNvSpPr>
              <a:spLocks noEditPoints="1"/>
            </p:cNvSpPr>
            <p:nvPr/>
          </p:nvSpPr>
          <p:spPr bwMode="gray">
            <a:xfrm>
              <a:off x="5955878" y="3319463"/>
              <a:ext cx="347663" cy="412750"/>
            </a:xfrm>
            <a:custGeom>
              <a:avLst/>
              <a:gdLst>
                <a:gd name="T0" fmla="*/ 78 w 1336"/>
                <a:gd name="T1" fmla="*/ 410 h 1586"/>
                <a:gd name="T2" fmla="*/ 78 w 1336"/>
                <a:gd name="T3" fmla="*/ 197 h 1586"/>
                <a:gd name="T4" fmla="*/ 196 w 1336"/>
                <a:gd name="T5" fmla="*/ 79 h 1586"/>
                <a:gd name="T6" fmla="*/ 706 w 1336"/>
                <a:gd name="T7" fmla="*/ 79 h 1586"/>
                <a:gd name="T8" fmla="*/ 706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817 w 1336"/>
                <a:gd name="T23" fmla="*/ 1507 h 1586"/>
                <a:gd name="T24" fmla="*/ 817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7 h 1586"/>
                <a:gd name="T42" fmla="*/ 0 w 1336"/>
                <a:gd name="T43" fmla="*/ 410 h 1586"/>
                <a:gd name="T44" fmla="*/ 78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2"/>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7"/>
                  </a:cubicBezTo>
                  <a:cubicBezTo>
                    <a:pt x="0" y="197"/>
                    <a:pt x="0" y="383"/>
                    <a:pt x="0" y="410"/>
                  </a:cubicBezTo>
                  <a:cubicBezTo>
                    <a:pt x="0" y="437"/>
                    <a:pt x="78" y="439"/>
                    <a:pt x="78"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cxnSp>
        <p:nvCxnSpPr>
          <p:cNvPr id="154" name="Gerade Verbindung 42"/>
          <p:cNvCxnSpPr/>
          <p:nvPr/>
        </p:nvCxnSpPr>
        <p:spPr bwMode="gray">
          <a:xfrm>
            <a:off x="402294" y="3561916"/>
            <a:ext cx="1265925" cy="0"/>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Gerade Verbindung 42"/>
          <p:cNvCxnSpPr/>
          <p:nvPr/>
        </p:nvCxnSpPr>
        <p:spPr bwMode="gray">
          <a:xfrm>
            <a:off x="4488389" y="1338208"/>
            <a:ext cx="0" cy="4798180"/>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Gerade Verbindung 42"/>
          <p:cNvCxnSpPr/>
          <p:nvPr/>
        </p:nvCxnSpPr>
        <p:spPr bwMode="gray">
          <a:xfrm>
            <a:off x="5143867" y="1338208"/>
            <a:ext cx="0" cy="4815197"/>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Gerade Verbindung 42"/>
          <p:cNvCxnSpPr/>
          <p:nvPr/>
        </p:nvCxnSpPr>
        <p:spPr bwMode="gray">
          <a:xfrm flipH="1">
            <a:off x="6673342" y="1338208"/>
            <a:ext cx="0" cy="4815197"/>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42"/>
          <p:cNvCxnSpPr/>
          <p:nvPr/>
        </p:nvCxnSpPr>
        <p:spPr bwMode="gray">
          <a:xfrm flipH="1">
            <a:off x="7281951" y="1338208"/>
            <a:ext cx="3814" cy="4815197"/>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42"/>
          <p:cNvCxnSpPr/>
          <p:nvPr/>
        </p:nvCxnSpPr>
        <p:spPr bwMode="gray">
          <a:xfrm>
            <a:off x="1668219" y="1338208"/>
            <a:ext cx="0" cy="2223708"/>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Gerade Verbindung 42"/>
          <p:cNvCxnSpPr>
            <a:endCxn id="358" idx="1"/>
          </p:cNvCxnSpPr>
          <p:nvPr/>
        </p:nvCxnSpPr>
        <p:spPr bwMode="gray">
          <a:xfrm>
            <a:off x="2603829" y="1317589"/>
            <a:ext cx="0" cy="2412000"/>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6" name="Gerade Verbindung 42"/>
          <p:cNvCxnSpPr/>
          <p:nvPr/>
        </p:nvCxnSpPr>
        <p:spPr bwMode="gray">
          <a:xfrm flipH="1">
            <a:off x="6025144" y="1338208"/>
            <a:ext cx="0" cy="481012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a:off x="3647272" y="2859339"/>
            <a:ext cx="790482" cy="0"/>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624" name="Gruppieren 623"/>
          <p:cNvGrpSpPr/>
          <p:nvPr/>
        </p:nvGrpSpPr>
        <p:grpSpPr bwMode="gray">
          <a:xfrm>
            <a:off x="859616" y="4148296"/>
            <a:ext cx="288000" cy="324000"/>
            <a:chOff x="5089103" y="4097338"/>
            <a:chExt cx="422276" cy="412750"/>
          </a:xfrm>
        </p:grpSpPr>
        <p:sp>
          <p:nvSpPr>
            <p:cNvPr id="625"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626"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627"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628"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140" name="Gruppieren 139"/>
          <p:cNvGrpSpPr/>
          <p:nvPr/>
        </p:nvGrpSpPr>
        <p:grpSpPr bwMode="gray">
          <a:xfrm rot="820124">
            <a:off x="4537674" y="2882385"/>
            <a:ext cx="300448" cy="380331"/>
            <a:chOff x="4365203" y="3994150"/>
            <a:chExt cx="374650" cy="520701"/>
          </a:xfrm>
        </p:grpSpPr>
        <p:sp>
          <p:nvSpPr>
            <p:cNvPr id="141" name="Freeform 102"/>
            <p:cNvSpPr>
              <a:spLocks/>
            </p:cNvSpPr>
            <p:nvPr/>
          </p:nvSpPr>
          <p:spPr bwMode="gray">
            <a:xfrm>
              <a:off x="4365203" y="4148138"/>
              <a:ext cx="331788" cy="358775"/>
            </a:xfrm>
            <a:custGeom>
              <a:avLst/>
              <a:gdLst>
                <a:gd name="T0" fmla="*/ 566 w 1273"/>
                <a:gd name="T1" fmla="*/ 1319 h 1382"/>
                <a:gd name="T2" fmla="*/ 577 w 1273"/>
                <a:gd name="T3" fmla="*/ 1382 h 1382"/>
                <a:gd name="T4" fmla="*/ 679 w 1273"/>
                <a:gd name="T5" fmla="*/ 1363 h 1382"/>
                <a:gd name="T6" fmla="*/ 828 w 1273"/>
                <a:gd name="T7" fmla="*/ 1335 h 1382"/>
                <a:gd name="T8" fmla="*/ 1129 w 1273"/>
                <a:gd name="T9" fmla="*/ 1279 h 1382"/>
                <a:gd name="T10" fmla="*/ 1257 w 1273"/>
                <a:gd name="T11" fmla="*/ 1094 h 1382"/>
                <a:gd name="T12" fmla="*/ 1112 w 1273"/>
                <a:gd name="T13" fmla="*/ 313 h 1382"/>
                <a:gd name="T14" fmla="*/ 1087 w 1273"/>
                <a:gd name="T15" fmla="*/ 179 h 1382"/>
                <a:gd name="T16" fmla="*/ 1080 w 1273"/>
                <a:gd name="T17" fmla="*/ 143 h 1382"/>
                <a:gd name="T18" fmla="*/ 894 w 1273"/>
                <a:gd name="T19" fmla="*/ 16 h 1382"/>
                <a:gd name="T20" fmla="*/ 880 w 1273"/>
                <a:gd name="T21" fmla="*/ 19 h 1382"/>
                <a:gd name="T22" fmla="*/ 444 w 1273"/>
                <a:gd name="T23" fmla="*/ 100 h 1382"/>
                <a:gd name="T24" fmla="*/ 143 w 1273"/>
                <a:gd name="T25" fmla="*/ 156 h 1382"/>
                <a:gd name="T26" fmla="*/ 16 w 1273"/>
                <a:gd name="T27" fmla="*/ 341 h 1382"/>
                <a:gd name="T28" fmla="*/ 128 w 1273"/>
                <a:gd name="T29" fmla="*/ 948 h 1382"/>
                <a:gd name="T30" fmla="*/ 128 w 1273"/>
                <a:gd name="T31" fmla="*/ 948 h 1382"/>
                <a:gd name="T32" fmla="*/ 152 w 1273"/>
                <a:gd name="T33" fmla="*/ 1072 h 1382"/>
                <a:gd name="T34" fmla="*/ 214 w 1273"/>
                <a:gd name="T35" fmla="*/ 1060 h 1382"/>
                <a:gd name="T36" fmla="*/ 201 w 1273"/>
                <a:gd name="T37" fmla="*/ 989 h 1382"/>
                <a:gd name="T38" fmla="*/ 201 w 1273"/>
                <a:gd name="T39" fmla="*/ 989 h 1382"/>
                <a:gd name="T40" fmla="*/ 200 w 1273"/>
                <a:gd name="T41" fmla="*/ 982 h 1382"/>
                <a:gd name="T42" fmla="*/ 78 w 1273"/>
                <a:gd name="T43" fmla="*/ 330 h 1382"/>
                <a:gd name="T44" fmla="*/ 155 w 1273"/>
                <a:gd name="T45" fmla="*/ 218 h 1382"/>
                <a:gd name="T46" fmla="*/ 891 w 1273"/>
                <a:gd name="T47" fmla="*/ 81 h 1382"/>
                <a:gd name="T48" fmla="*/ 892 w 1273"/>
                <a:gd name="T49" fmla="*/ 81 h 1382"/>
                <a:gd name="T50" fmla="*/ 906 w 1273"/>
                <a:gd name="T51" fmla="*/ 78 h 1382"/>
                <a:gd name="T52" fmla="*/ 1017 w 1273"/>
                <a:gd name="T53" fmla="*/ 155 h 1382"/>
                <a:gd name="T54" fmla="*/ 1024 w 1273"/>
                <a:gd name="T55" fmla="*/ 190 h 1382"/>
                <a:gd name="T56" fmla="*/ 1049 w 1273"/>
                <a:gd name="T57" fmla="*/ 325 h 1382"/>
                <a:gd name="T58" fmla="*/ 1194 w 1273"/>
                <a:gd name="T59" fmla="*/ 1105 h 1382"/>
                <a:gd name="T60" fmla="*/ 1118 w 1273"/>
                <a:gd name="T61" fmla="*/ 1217 h 1382"/>
                <a:gd name="T62" fmla="*/ 772 w 1273"/>
                <a:gd name="T63" fmla="*/ 1281 h 1382"/>
                <a:gd name="T64" fmla="*/ 712 w 1273"/>
                <a:gd name="T65" fmla="*/ 1292 h 1382"/>
                <a:gd name="T66" fmla="*/ 566 w 1273"/>
                <a:gd name="T67" fmla="*/ 1319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3" h="1382">
                  <a:moveTo>
                    <a:pt x="566" y="1319"/>
                  </a:moveTo>
                  <a:cubicBezTo>
                    <a:pt x="577" y="1382"/>
                    <a:pt x="577" y="1382"/>
                    <a:pt x="577" y="1382"/>
                  </a:cubicBezTo>
                  <a:cubicBezTo>
                    <a:pt x="617" y="1375"/>
                    <a:pt x="679" y="1363"/>
                    <a:pt x="679" y="1363"/>
                  </a:cubicBezTo>
                  <a:cubicBezTo>
                    <a:pt x="828" y="1335"/>
                    <a:pt x="828" y="1335"/>
                    <a:pt x="828" y="1335"/>
                  </a:cubicBezTo>
                  <a:cubicBezTo>
                    <a:pt x="1129" y="1279"/>
                    <a:pt x="1129" y="1279"/>
                    <a:pt x="1129" y="1279"/>
                  </a:cubicBezTo>
                  <a:cubicBezTo>
                    <a:pt x="1216" y="1263"/>
                    <a:pt x="1273" y="1180"/>
                    <a:pt x="1257" y="1094"/>
                  </a:cubicBezTo>
                  <a:cubicBezTo>
                    <a:pt x="1257" y="1094"/>
                    <a:pt x="1159" y="568"/>
                    <a:pt x="1112" y="313"/>
                  </a:cubicBezTo>
                  <a:cubicBezTo>
                    <a:pt x="1097" y="236"/>
                    <a:pt x="1087" y="184"/>
                    <a:pt x="1087" y="179"/>
                  </a:cubicBezTo>
                  <a:cubicBezTo>
                    <a:pt x="1083" y="158"/>
                    <a:pt x="1080" y="143"/>
                    <a:pt x="1080" y="143"/>
                  </a:cubicBezTo>
                  <a:cubicBezTo>
                    <a:pt x="1064" y="57"/>
                    <a:pt x="981" y="0"/>
                    <a:pt x="894" y="16"/>
                  </a:cubicBezTo>
                  <a:cubicBezTo>
                    <a:pt x="880" y="19"/>
                    <a:pt x="880" y="19"/>
                    <a:pt x="880" y="19"/>
                  </a:cubicBezTo>
                  <a:cubicBezTo>
                    <a:pt x="863" y="22"/>
                    <a:pt x="641" y="63"/>
                    <a:pt x="444" y="100"/>
                  </a:cubicBezTo>
                  <a:cubicBezTo>
                    <a:pt x="285" y="129"/>
                    <a:pt x="143" y="156"/>
                    <a:pt x="143" y="156"/>
                  </a:cubicBezTo>
                  <a:cubicBezTo>
                    <a:pt x="57" y="172"/>
                    <a:pt x="0" y="255"/>
                    <a:pt x="16" y="341"/>
                  </a:cubicBezTo>
                  <a:cubicBezTo>
                    <a:pt x="128" y="948"/>
                    <a:pt x="128" y="948"/>
                    <a:pt x="128" y="948"/>
                  </a:cubicBezTo>
                  <a:cubicBezTo>
                    <a:pt x="128" y="948"/>
                    <a:pt x="128" y="948"/>
                    <a:pt x="128" y="948"/>
                  </a:cubicBezTo>
                  <a:cubicBezTo>
                    <a:pt x="133" y="970"/>
                    <a:pt x="145" y="1034"/>
                    <a:pt x="152" y="1072"/>
                  </a:cubicBezTo>
                  <a:cubicBezTo>
                    <a:pt x="214" y="1060"/>
                    <a:pt x="214" y="1060"/>
                    <a:pt x="214" y="1060"/>
                  </a:cubicBezTo>
                  <a:cubicBezTo>
                    <a:pt x="207" y="1021"/>
                    <a:pt x="210" y="1040"/>
                    <a:pt x="201" y="989"/>
                  </a:cubicBezTo>
                  <a:cubicBezTo>
                    <a:pt x="201" y="989"/>
                    <a:pt x="201" y="989"/>
                    <a:pt x="201" y="989"/>
                  </a:cubicBezTo>
                  <a:cubicBezTo>
                    <a:pt x="200" y="982"/>
                    <a:pt x="200" y="982"/>
                    <a:pt x="200" y="982"/>
                  </a:cubicBezTo>
                  <a:cubicBezTo>
                    <a:pt x="78" y="330"/>
                    <a:pt x="78" y="330"/>
                    <a:pt x="78" y="330"/>
                  </a:cubicBezTo>
                  <a:cubicBezTo>
                    <a:pt x="69" y="278"/>
                    <a:pt x="103" y="228"/>
                    <a:pt x="155" y="218"/>
                  </a:cubicBezTo>
                  <a:cubicBezTo>
                    <a:pt x="155" y="218"/>
                    <a:pt x="861" y="87"/>
                    <a:pt x="891" y="81"/>
                  </a:cubicBezTo>
                  <a:cubicBezTo>
                    <a:pt x="891" y="81"/>
                    <a:pt x="892" y="81"/>
                    <a:pt x="892" y="81"/>
                  </a:cubicBezTo>
                  <a:cubicBezTo>
                    <a:pt x="906" y="78"/>
                    <a:pt x="906" y="78"/>
                    <a:pt x="906" y="78"/>
                  </a:cubicBezTo>
                  <a:cubicBezTo>
                    <a:pt x="958" y="69"/>
                    <a:pt x="1008" y="103"/>
                    <a:pt x="1017" y="155"/>
                  </a:cubicBezTo>
                  <a:cubicBezTo>
                    <a:pt x="1017" y="155"/>
                    <a:pt x="1020" y="170"/>
                    <a:pt x="1024" y="190"/>
                  </a:cubicBezTo>
                  <a:cubicBezTo>
                    <a:pt x="1025" y="196"/>
                    <a:pt x="1035" y="248"/>
                    <a:pt x="1049" y="325"/>
                  </a:cubicBezTo>
                  <a:cubicBezTo>
                    <a:pt x="1096" y="580"/>
                    <a:pt x="1194" y="1105"/>
                    <a:pt x="1194" y="1105"/>
                  </a:cubicBezTo>
                  <a:cubicBezTo>
                    <a:pt x="1204" y="1157"/>
                    <a:pt x="1169" y="1207"/>
                    <a:pt x="1118" y="1217"/>
                  </a:cubicBezTo>
                  <a:cubicBezTo>
                    <a:pt x="772" y="1281"/>
                    <a:pt x="772" y="1281"/>
                    <a:pt x="772" y="1281"/>
                  </a:cubicBezTo>
                  <a:cubicBezTo>
                    <a:pt x="712" y="1292"/>
                    <a:pt x="712" y="1292"/>
                    <a:pt x="712" y="1292"/>
                  </a:cubicBezTo>
                  <a:cubicBezTo>
                    <a:pt x="566" y="1319"/>
                    <a:pt x="566" y="1319"/>
                    <a:pt x="566" y="131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42" name="Freeform 103"/>
            <p:cNvSpPr>
              <a:spLocks/>
            </p:cNvSpPr>
            <p:nvPr/>
          </p:nvSpPr>
          <p:spPr bwMode="gray">
            <a:xfrm>
              <a:off x="4403303" y="4430713"/>
              <a:ext cx="93663" cy="84138"/>
            </a:xfrm>
            <a:custGeom>
              <a:avLst/>
              <a:gdLst>
                <a:gd name="T0" fmla="*/ 59 w 59"/>
                <a:gd name="T1" fmla="*/ 53 h 53"/>
                <a:gd name="T2" fmla="*/ 0 w 59"/>
                <a:gd name="T3" fmla="*/ 9 h 53"/>
                <a:gd name="T4" fmla="*/ 49 w 59"/>
                <a:gd name="T5" fmla="*/ 0 h 53"/>
                <a:gd name="T6" fmla="*/ 59 w 59"/>
                <a:gd name="T7" fmla="*/ 53 h 53"/>
              </a:gdLst>
              <a:ahLst/>
              <a:cxnLst>
                <a:cxn ang="0">
                  <a:pos x="T0" y="T1"/>
                </a:cxn>
                <a:cxn ang="0">
                  <a:pos x="T2" y="T3"/>
                </a:cxn>
                <a:cxn ang="0">
                  <a:pos x="T4" y="T5"/>
                </a:cxn>
                <a:cxn ang="0">
                  <a:pos x="T6" y="T7"/>
                </a:cxn>
              </a:cxnLst>
              <a:rect l="0" t="0" r="r" b="b"/>
              <a:pathLst>
                <a:path w="59" h="53">
                  <a:moveTo>
                    <a:pt x="59" y="53"/>
                  </a:moveTo>
                  <a:lnTo>
                    <a:pt x="0" y="9"/>
                  </a:lnTo>
                  <a:lnTo>
                    <a:pt x="49" y="0"/>
                  </a:lnTo>
                  <a:lnTo>
                    <a:pt x="59" y="5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43" name="Freeform 104"/>
            <p:cNvSpPr>
              <a:spLocks noEditPoints="1"/>
            </p:cNvSpPr>
            <p:nvPr/>
          </p:nvSpPr>
          <p:spPr bwMode="gray">
            <a:xfrm>
              <a:off x="4596978" y="4022725"/>
              <a:ext cx="123825" cy="168275"/>
            </a:xfrm>
            <a:custGeom>
              <a:avLst/>
              <a:gdLst>
                <a:gd name="T0" fmla="*/ 344 w 474"/>
                <a:gd name="T1" fmla="*/ 91 h 644"/>
                <a:gd name="T2" fmla="*/ 248 w 474"/>
                <a:gd name="T3" fmla="*/ 0 h 644"/>
                <a:gd name="T4" fmla="*/ 264 w 474"/>
                <a:gd name="T5" fmla="*/ 77 h 644"/>
                <a:gd name="T6" fmla="*/ 264 w 474"/>
                <a:gd name="T7" fmla="*/ 77 h 644"/>
                <a:gd name="T8" fmla="*/ 123 w 474"/>
                <a:gd name="T9" fmla="*/ 263 h 644"/>
                <a:gd name="T10" fmla="*/ 24 w 474"/>
                <a:gd name="T11" fmla="*/ 306 h 644"/>
                <a:gd name="T12" fmla="*/ 99 w 474"/>
                <a:gd name="T13" fmla="*/ 462 h 644"/>
                <a:gd name="T14" fmla="*/ 41 w 474"/>
                <a:gd name="T15" fmla="*/ 632 h 644"/>
                <a:gd name="T16" fmla="*/ 51 w 474"/>
                <a:gd name="T17" fmla="*/ 638 h 644"/>
                <a:gd name="T18" fmla="*/ 156 w 474"/>
                <a:gd name="T19" fmla="*/ 493 h 644"/>
                <a:gd name="T20" fmla="*/ 341 w 474"/>
                <a:gd name="T21" fmla="*/ 469 h 644"/>
                <a:gd name="T22" fmla="*/ 318 w 474"/>
                <a:gd name="T23" fmla="*/ 363 h 644"/>
                <a:gd name="T24" fmla="*/ 393 w 474"/>
                <a:gd name="T25" fmla="*/ 149 h 644"/>
                <a:gd name="T26" fmla="*/ 474 w 474"/>
                <a:gd name="T27" fmla="*/ 116 h 644"/>
                <a:gd name="T28" fmla="*/ 344 w 474"/>
                <a:gd name="T29" fmla="*/ 91 h 644"/>
                <a:gd name="T30" fmla="*/ 194 w 474"/>
                <a:gd name="T31" fmla="*/ 479 h 644"/>
                <a:gd name="T32" fmla="*/ 50 w 474"/>
                <a:gd name="T33" fmla="*/ 384 h 644"/>
                <a:gd name="T34" fmla="*/ 128 w 474"/>
                <a:gd name="T35" fmla="*/ 352 h 644"/>
                <a:gd name="T36" fmla="*/ 290 w 474"/>
                <a:gd name="T37" fmla="*/ 104 h 644"/>
                <a:gd name="T38" fmla="*/ 296 w 474"/>
                <a:gd name="T39" fmla="*/ 74 h 644"/>
                <a:gd name="T40" fmla="*/ 341 w 474"/>
                <a:gd name="T41" fmla="*/ 103 h 644"/>
                <a:gd name="T42" fmla="*/ 317 w 474"/>
                <a:gd name="T43"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4" h="644">
                  <a:moveTo>
                    <a:pt x="344" y="91"/>
                  </a:moveTo>
                  <a:cubicBezTo>
                    <a:pt x="296" y="66"/>
                    <a:pt x="261" y="31"/>
                    <a:pt x="248" y="0"/>
                  </a:cubicBezTo>
                  <a:cubicBezTo>
                    <a:pt x="245" y="26"/>
                    <a:pt x="250" y="53"/>
                    <a:pt x="264" y="77"/>
                  </a:cubicBezTo>
                  <a:cubicBezTo>
                    <a:pt x="264" y="77"/>
                    <a:pt x="264" y="77"/>
                    <a:pt x="264" y="77"/>
                  </a:cubicBezTo>
                  <a:cubicBezTo>
                    <a:pt x="123" y="263"/>
                    <a:pt x="123" y="263"/>
                    <a:pt x="123" y="263"/>
                  </a:cubicBezTo>
                  <a:cubicBezTo>
                    <a:pt x="77" y="261"/>
                    <a:pt x="39" y="276"/>
                    <a:pt x="24" y="306"/>
                  </a:cubicBezTo>
                  <a:cubicBezTo>
                    <a:pt x="0" y="351"/>
                    <a:pt x="34" y="416"/>
                    <a:pt x="99" y="462"/>
                  </a:cubicBezTo>
                  <a:cubicBezTo>
                    <a:pt x="99" y="462"/>
                    <a:pt x="43" y="625"/>
                    <a:pt x="41" y="632"/>
                  </a:cubicBezTo>
                  <a:cubicBezTo>
                    <a:pt x="39" y="639"/>
                    <a:pt x="47" y="644"/>
                    <a:pt x="51" y="638"/>
                  </a:cubicBezTo>
                  <a:cubicBezTo>
                    <a:pt x="55" y="633"/>
                    <a:pt x="156" y="493"/>
                    <a:pt x="156" y="493"/>
                  </a:cubicBezTo>
                  <a:cubicBezTo>
                    <a:pt x="236" y="526"/>
                    <a:pt x="316" y="517"/>
                    <a:pt x="341" y="469"/>
                  </a:cubicBezTo>
                  <a:cubicBezTo>
                    <a:pt x="356" y="439"/>
                    <a:pt x="346" y="400"/>
                    <a:pt x="318" y="363"/>
                  </a:cubicBezTo>
                  <a:cubicBezTo>
                    <a:pt x="393" y="149"/>
                    <a:pt x="393" y="149"/>
                    <a:pt x="393" y="149"/>
                  </a:cubicBezTo>
                  <a:cubicBezTo>
                    <a:pt x="423" y="147"/>
                    <a:pt x="452" y="136"/>
                    <a:pt x="474" y="116"/>
                  </a:cubicBezTo>
                  <a:cubicBezTo>
                    <a:pt x="441" y="124"/>
                    <a:pt x="392" y="115"/>
                    <a:pt x="344" y="91"/>
                  </a:cubicBezTo>
                  <a:close/>
                  <a:moveTo>
                    <a:pt x="194" y="479"/>
                  </a:moveTo>
                  <a:cubicBezTo>
                    <a:pt x="103" y="468"/>
                    <a:pt x="50" y="384"/>
                    <a:pt x="50" y="384"/>
                  </a:cubicBezTo>
                  <a:cubicBezTo>
                    <a:pt x="128" y="352"/>
                    <a:pt x="128" y="352"/>
                    <a:pt x="128" y="352"/>
                  </a:cubicBezTo>
                  <a:cubicBezTo>
                    <a:pt x="290" y="104"/>
                    <a:pt x="290" y="104"/>
                    <a:pt x="290" y="104"/>
                  </a:cubicBezTo>
                  <a:cubicBezTo>
                    <a:pt x="296" y="74"/>
                    <a:pt x="296" y="74"/>
                    <a:pt x="296" y="74"/>
                  </a:cubicBezTo>
                  <a:cubicBezTo>
                    <a:pt x="307" y="84"/>
                    <a:pt x="341" y="103"/>
                    <a:pt x="341" y="103"/>
                  </a:cubicBezTo>
                  <a:cubicBezTo>
                    <a:pt x="317" y="130"/>
                    <a:pt x="317" y="130"/>
                    <a:pt x="317" y="1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44" name="Freeform 105"/>
            <p:cNvSpPr>
              <a:spLocks/>
            </p:cNvSpPr>
            <p:nvPr/>
          </p:nvSpPr>
          <p:spPr bwMode="gray">
            <a:xfrm>
              <a:off x="4663653" y="3994150"/>
              <a:ext cx="76200" cy="53975"/>
            </a:xfrm>
            <a:custGeom>
              <a:avLst/>
              <a:gdLst>
                <a:gd name="T0" fmla="*/ 182 w 294"/>
                <a:gd name="T1" fmla="*/ 36 h 209"/>
                <a:gd name="T2" fmla="*/ 19 w 294"/>
                <a:gd name="T3" fmla="*/ 39 h 209"/>
                <a:gd name="T4" fmla="*/ 18 w 294"/>
                <a:gd name="T5" fmla="*/ 40 h 209"/>
                <a:gd name="T6" fmla="*/ 111 w 294"/>
                <a:gd name="T7" fmla="*/ 173 h 209"/>
                <a:gd name="T8" fmla="*/ 274 w 294"/>
                <a:gd name="T9" fmla="*/ 171 h 209"/>
                <a:gd name="T10" fmla="*/ 274 w 294"/>
                <a:gd name="T11" fmla="*/ 170 h 209"/>
                <a:gd name="T12" fmla="*/ 182 w 294"/>
                <a:gd name="T13" fmla="*/ 36 h 209"/>
              </a:gdLst>
              <a:ahLst/>
              <a:cxnLst>
                <a:cxn ang="0">
                  <a:pos x="T0" y="T1"/>
                </a:cxn>
                <a:cxn ang="0">
                  <a:pos x="T2" y="T3"/>
                </a:cxn>
                <a:cxn ang="0">
                  <a:pos x="T4" y="T5"/>
                </a:cxn>
                <a:cxn ang="0">
                  <a:pos x="T6" y="T7"/>
                </a:cxn>
                <a:cxn ang="0">
                  <a:pos x="T8" y="T9"/>
                </a:cxn>
                <a:cxn ang="0">
                  <a:pos x="T10" y="T11"/>
                </a:cxn>
                <a:cxn ang="0">
                  <a:pos x="T12" y="T13"/>
                </a:cxn>
              </a:cxnLst>
              <a:rect l="0" t="0" r="r" b="b"/>
              <a:pathLst>
                <a:path w="294" h="209">
                  <a:moveTo>
                    <a:pt x="182" y="36"/>
                  </a:moveTo>
                  <a:cubicBezTo>
                    <a:pt x="111" y="0"/>
                    <a:pt x="38" y="1"/>
                    <a:pt x="19" y="39"/>
                  </a:cubicBezTo>
                  <a:cubicBezTo>
                    <a:pt x="19" y="39"/>
                    <a:pt x="19" y="39"/>
                    <a:pt x="18" y="40"/>
                  </a:cubicBezTo>
                  <a:cubicBezTo>
                    <a:pt x="0" y="77"/>
                    <a:pt x="41" y="137"/>
                    <a:pt x="111" y="173"/>
                  </a:cubicBezTo>
                  <a:cubicBezTo>
                    <a:pt x="181" y="209"/>
                    <a:pt x="254" y="208"/>
                    <a:pt x="274" y="171"/>
                  </a:cubicBezTo>
                  <a:cubicBezTo>
                    <a:pt x="274" y="171"/>
                    <a:pt x="274" y="171"/>
                    <a:pt x="274" y="170"/>
                  </a:cubicBezTo>
                  <a:cubicBezTo>
                    <a:pt x="294" y="133"/>
                    <a:pt x="252" y="73"/>
                    <a:pt x="182"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45" name="Freeform 106"/>
            <p:cNvSpPr>
              <a:spLocks/>
            </p:cNvSpPr>
            <p:nvPr/>
          </p:nvSpPr>
          <p:spPr bwMode="gray">
            <a:xfrm>
              <a:off x="4465216" y="4305300"/>
              <a:ext cx="127000" cy="38100"/>
            </a:xfrm>
            <a:custGeom>
              <a:avLst/>
              <a:gdLst>
                <a:gd name="T0" fmla="*/ 40 w 491"/>
                <a:gd name="T1" fmla="*/ 139 h 142"/>
                <a:gd name="T2" fmla="*/ 462 w 491"/>
                <a:gd name="T3" fmla="*/ 66 h 142"/>
                <a:gd name="T4" fmla="*/ 488 w 491"/>
                <a:gd name="T5" fmla="*/ 29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6"/>
                    <a:pt x="462" y="66"/>
                    <a:pt x="462" y="66"/>
                  </a:cubicBezTo>
                  <a:cubicBezTo>
                    <a:pt x="479" y="63"/>
                    <a:pt x="491" y="46"/>
                    <a:pt x="488" y="29"/>
                  </a:cubicBezTo>
                  <a:cubicBezTo>
                    <a:pt x="485" y="12"/>
                    <a:pt x="468" y="0"/>
                    <a:pt x="451" y="3"/>
                  </a:cubicBezTo>
                  <a:cubicBezTo>
                    <a:pt x="29" y="76"/>
                    <a:pt x="29" y="76"/>
                    <a:pt x="29" y="76"/>
                  </a:cubicBezTo>
                  <a:cubicBezTo>
                    <a:pt x="12" y="79"/>
                    <a:pt x="0" y="96"/>
                    <a:pt x="3" y="113"/>
                  </a:cubicBezTo>
                  <a:cubicBezTo>
                    <a:pt x="6" y="131"/>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46" name="Freeform 107"/>
            <p:cNvSpPr>
              <a:spLocks/>
            </p:cNvSpPr>
            <p:nvPr/>
          </p:nvSpPr>
          <p:spPr bwMode="gray">
            <a:xfrm>
              <a:off x="4455691" y="4248150"/>
              <a:ext cx="127000" cy="36513"/>
            </a:xfrm>
            <a:custGeom>
              <a:avLst/>
              <a:gdLst>
                <a:gd name="T0" fmla="*/ 40 w 491"/>
                <a:gd name="T1" fmla="*/ 139 h 142"/>
                <a:gd name="T2" fmla="*/ 462 w 491"/>
                <a:gd name="T3" fmla="*/ 65 h 142"/>
                <a:gd name="T4" fmla="*/ 488 w 491"/>
                <a:gd name="T5" fmla="*/ 28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5"/>
                    <a:pt x="462" y="65"/>
                    <a:pt x="462" y="65"/>
                  </a:cubicBezTo>
                  <a:cubicBezTo>
                    <a:pt x="479" y="62"/>
                    <a:pt x="491" y="46"/>
                    <a:pt x="488" y="28"/>
                  </a:cubicBezTo>
                  <a:cubicBezTo>
                    <a:pt x="485" y="11"/>
                    <a:pt x="468" y="0"/>
                    <a:pt x="451" y="3"/>
                  </a:cubicBezTo>
                  <a:cubicBezTo>
                    <a:pt x="29" y="76"/>
                    <a:pt x="29" y="76"/>
                    <a:pt x="29" y="76"/>
                  </a:cubicBezTo>
                  <a:cubicBezTo>
                    <a:pt x="12" y="79"/>
                    <a:pt x="0" y="95"/>
                    <a:pt x="3" y="113"/>
                  </a:cubicBezTo>
                  <a:cubicBezTo>
                    <a:pt x="6" y="130"/>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47" name="Freeform 108"/>
            <p:cNvSpPr>
              <a:spLocks/>
            </p:cNvSpPr>
            <p:nvPr/>
          </p:nvSpPr>
          <p:spPr bwMode="gray">
            <a:xfrm>
              <a:off x="4481091" y="4364038"/>
              <a:ext cx="127000" cy="36513"/>
            </a:xfrm>
            <a:custGeom>
              <a:avLst/>
              <a:gdLst>
                <a:gd name="T0" fmla="*/ 40 w 490"/>
                <a:gd name="T1" fmla="*/ 139 h 142"/>
                <a:gd name="T2" fmla="*/ 461 w 490"/>
                <a:gd name="T3" fmla="*/ 66 h 142"/>
                <a:gd name="T4" fmla="*/ 487 w 490"/>
                <a:gd name="T5" fmla="*/ 29 h 142"/>
                <a:gd name="T6" fmla="*/ 451 w 490"/>
                <a:gd name="T7" fmla="*/ 3 h 142"/>
                <a:gd name="T8" fmla="*/ 29 w 490"/>
                <a:gd name="T9" fmla="*/ 77 h 142"/>
                <a:gd name="T10" fmla="*/ 3 w 490"/>
                <a:gd name="T11" fmla="*/ 113 h 142"/>
                <a:gd name="T12" fmla="*/ 40 w 490"/>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0" h="142">
                  <a:moveTo>
                    <a:pt x="40" y="139"/>
                  </a:moveTo>
                  <a:cubicBezTo>
                    <a:pt x="461" y="66"/>
                    <a:pt x="461" y="66"/>
                    <a:pt x="461" y="66"/>
                  </a:cubicBezTo>
                  <a:cubicBezTo>
                    <a:pt x="479" y="63"/>
                    <a:pt x="490" y="47"/>
                    <a:pt x="487" y="29"/>
                  </a:cubicBezTo>
                  <a:cubicBezTo>
                    <a:pt x="484" y="12"/>
                    <a:pt x="468" y="0"/>
                    <a:pt x="451" y="3"/>
                  </a:cubicBezTo>
                  <a:cubicBezTo>
                    <a:pt x="29" y="77"/>
                    <a:pt x="29" y="77"/>
                    <a:pt x="29" y="77"/>
                  </a:cubicBezTo>
                  <a:cubicBezTo>
                    <a:pt x="12" y="80"/>
                    <a:pt x="0" y="96"/>
                    <a:pt x="3" y="113"/>
                  </a:cubicBezTo>
                  <a:cubicBezTo>
                    <a:pt x="6" y="131"/>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240" name="Gruppieren 239"/>
          <p:cNvGrpSpPr/>
          <p:nvPr/>
        </p:nvGrpSpPr>
        <p:grpSpPr>
          <a:xfrm>
            <a:off x="4741506" y="2387449"/>
            <a:ext cx="292148" cy="324000"/>
            <a:chOff x="4448781" y="2565762"/>
            <a:chExt cx="323101" cy="396000"/>
          </a:xfrm>
        </p:grpSpPr>
        <p:grpSp>
          <p:nvGrpSpPr>
            <p:cNvPr id="96" name="Gruppieren 95"/>
            <p:cNvGrpSpPr/>
            <p:nvPr/>
          </p:nvGrpSpPr>
          <p:grpSpPr bwMode="gray">
            <a:xfrm>
              <a:off x="4448781" y="2565762"/>
              <a:ext cx="323101" cy="396000"/>
              <a:chOff x="5114503" y="2501900"/>
              <a:chExt cx="392113" cy="471488"/>
            </a:xfrm>
          </p:grpSpPr>
          <p:sp>
            <p:nvSpPr>
              <p:cNvPr id="97"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8"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9"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00" name="Freeform 113"/>
              <p:cNvSpPr>
                <a:spLocks noEditPoints="1"/>
              </p:cNvSpPr>
              <p:nvPr/>
            </p:nvSpPr>
            <p:spPr bwMode="gray">
              <a:xfrm>
                <a:off x="5114503" y="2825750"/>
                <a:ext cx="147638" cy="147638"/>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sp>
          <p:nvSpPr>
            <p:cNvPr id="123" name="Freeform 113"/>
            <p:cNvSpPr>
              <a:spLocks noEditPoints="1"/>
            </p:cNvSpPr>
            <p:nvPr/>
          </p:nvSpPr>
          <p:spPr bwMode="gray">
            <a:xfrm>
              <a:off x="4448781" y="2706061"/>
              <a:ext cx="121654" cy="124000"/>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241" name="Gruppieren 240"/>
          <p:cNvGrpSpPr/>
          <p:nvPr/>
        </p:nvGrpSpPr>
        <p:grpSpPr>
          <a:xfrm>
            <a:off x="3146544" y="2349523"/>
            <a:ext cx="288000" cy="366247"/>
            <a:chOff x="4448781" y="2565762"/>
            <a:chExt cx="323101" cy="396000"/>
          </a:xfrm>
        </p:grpSpPr>
        <p:grpSp>
          <p:nvGrpSpPr>
            <p:cNvPr id="242" name="Gruppieren 241"/>
            <p:cNvGrpSpPr/>
            <p:nvPr/>
          </p:nvGrpSpPr>
          <p:grpSpPr bwMode="gray">
            <a:xfrm>
              <a:off x="4448781" y="2565762"/>
              <a:ext cx="323101" cy="396000"/>
              <a:chOff x="5114503" y="2501900"/>
              <a:chExt cx="392113" cy="471488"/>
            </a:xfrm>
          </p:grpSpPr>
          <p:sp>
            <p:nvSpPr>
              <p:cNvPr id="245"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47"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48"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49" name="Freeform 113"/>
              <p:cNvSpPr>
                <a:spLocks noEditPoints="1"/>
              </p:cNvSpPr>
              <p:nvPr/>
            </p:nvSpPr>
            <p:spPr bwMode="gray">
              <a:xfrm>
                <a:off x="5114503" y="2825750"/>
                <a:ext cx="147638" cy="147638"/>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sp>
          <p:nvSpPr>
            <p:cNvPr id="243" name="Freeform 113"/>
            <p:cNvSpPr>
              <a:spLocks noEditPoints="1"/>
            </p:cNvSpPr>
            <p:nvPr/>
          </p:nvSpPr>
          <p:spPr bwMode="gray">
            <a:xfrm>
              <a:off x="4448781" y="2706061"/>
              <a:ext cx="121654" cy="124000"/>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2653523690"/>
              </p:ex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spid="_x0000_s38952" name="think-cell Folie" r:id="rId5" imgW="416" imgH="416" progId="TCLayout.ActiveDocument.1">
                  <p:embed/>
                </p:oleObj>
              </mc:Choice>
              <mc:Fallback>
                <p:oleObj name="think-cell Folie" r:id="rId5" imgW="416" imgH="416" progId="TCLayout.ActiveDocument.1">
                  <p:embed/>
                  <p:pic>
                    <p:nvPicPr>
                      <p:cNvPr id="0" name=""/>
                      <p:cNvPicPr/>
                      <p:nvPr/>
                    </p:nvPicPr>
                    <p:blipFill>
                      <a:blip r:embed="rId6"/>
                      <a:stretch>
                        <a:fillRect/>
                      </a:stretch>
                    </p:blipFill>
                    <p:spPr>
                      <a:xfrm>
                        <a:off x="1590" y="1588"/>
                        <a:ext cx="1588" cy="1588"/>
                      </a:xfrm>
                      <a:prstGeom prst="rect">
                        <a:avLst/>
                      </a:prstGeom>
                    </p:spPr>
                  </p:pic>
                </p:oleObj>
              </mc:Fallback>
            </mc:AlternateContent>
          </a:graphicData>
        </a:graphic>
      </p:graphicFrame>
      <p:sp>
        <p:nvSpPr>
          <p:cNvPr id="17" name="Rechteck 16" hidden="1"/>
          <p:cNvSpPr/>
          <p:nvPr>
            <p:custDataLst>
              <p:tags r:id="rId3"/>
            </p:custDataLst>
          </p:nvPr>
        </p:nvSpPr>
        <p:spPr bwMode="gray">
          <a:xfrm>
            <a:off x="1"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90000"/>
              </a:lnSpc>
              <a:spcBef>
                <a:spcPct val="0"/>
              </a:spcBef>
              <a:spcAft>
                <a:spcPct val="0"/>
              </a:spcAft>
              <a:buFont typeface="Arial" panose="020B0604020202020204" pitchFamily="34" charset="0"/>
              <a:buNone/>
            </a:pPr>
            <a:endParaRPr lang="de-DE" sz="2600" dirty="0" err="1">
              <a:solidFill>
                <a:prstClr val="white"/>
              </a:solidFill>
              <a:sym typeface="Calibri" panose="020F0502020204030204" pitchFamily="34" charset="0"/>
            </a:endParaRPr>
          </a:p>
        </p:txBody>
      </p:sp>
      <p:sp>
        <p:nvSpPr>
          <p:cNvPr id="2" name="Titel 1"/>
          <p:cNvSpPr>
            <a:spLocks noGrp="1"/>
          </p:cNvSpPr>
          <p:nvPr>
            <p:ph type="title"/>
          </p:nvPr>
        </p:nvSpPr>
        <p:spPr>
          <a:xfrm>
            <a:off x="575556" y="475204"/>
            <a:ext cx="6408000" cy="360099"/>
          </a:xfrm>
        </p:spPr>
        <p:txBody>
          <a:bodyPr/>
          <a:lstStyle/>
          <a:p>
            <a:r>
              <a:rPr lang="de-DE" dirty="0"/>
              <a:t>User Story und Fehler Management mit </a:t>
            </a:r>
            <a:r>
              <a:rPr lang="de-DE" dirty="0" err="1"/>
              <a:t>Scrum</a:t>
            </a:r>
            <a:endParaRPr lang="de-DE" dirty="0"/>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1</a:t>
            </a:fld>
            <a:endParaRPr lang="de-DE" dirty="0">
              <a:solidFill>
                <a:prstClr val="black"/>
              </a:solidFill>
            </a:endParaRPr>
          </a:p>
        </p:txBody>
      </p:sp>
      <p:sp>
        <p:nvSpPr>
          <p:cNvPr id="5" name="Textplatzhalter 4"/>
          <p:cNvSpPr>
            <a:spLocks noGrp="1"/>
          </p:cNvSpPr>
          <p:nvPr>
            <p:ph type="body" sz="quarter" idx="14"/>
          </p:nvPr>
        </p:nvSpPr>
        <p:spPr/>
        <p:txBody>
          <a:bodyPr/>
          <a:lstStyle/>
          <a:p>
            <a:r>
              <a:rPr lang="de-DE" dirty="0"/>
              <a:t>Vorgangsprozesse im Rahmen von </a:t>
            </a:r>
            <a:r>
              <a:rPr lang="de-DE" dirty="0" err="1"/>
              <a:t>Scrum</a:t>
            </a:r>
            <a:endParaRPr lang="de-DE" dirty="0"/>
          </a:p>
        </p:txBody>
      </p:sp>
      <p:sp>
        <p:nvSpPr>
          <p:cNvPr id="13" name="Textfeld 12"/>
          <p:cNvSpPr txBox="1"/>
          <p:nvPr/>
        </p:nvSpPr>
        <p:spPr bwMode="gray">
          <a:xfrm>
            <a:off x="604277" y="1207785"/>
            <a:ext cx="938917" cy="240066"/>
          </a:xfrm>
          <a:prstGeom prst="rect">
            <a:avLst/>
          </a:prstGeom>
          <a:noFill/>
        </p:spPr>
        <p:txBody>
          <a:bodyPr wrap="square" rtlCol="0">
            <a:spAutoFit/>
          </a:bodyPr>
          <a:lstStyle/>
          <a:p>
            <a:pPr algn="ctr">
              <a:lnSpc>
                <a:spcPct val="80000"/>
              </a:lnSpc>
            </a:pPr>
            <a:r>
              <a:rPr lang="de-DE" sz="1200" dirty="0">
                <a:solidFill>
                  <a:prstClr val="black"/>
                </a:solidFill>
                <a:latin typeface="Bebas Neue" panose="020B0506020202020201" pitchFamily="34" charset="0"/>
              </a:rPr>
              <a:t>Entwurf</a:t>
            </a:r>
          </a:p>
        </p:txBody>
      </p:sp>
      <p:sp>
        <p:nvSpPr>
          <p:cNvPr id="14" name="Textfeld 13"/>
          <p:cNvSpPr txBox="1"/>
          <p:nvPr/>
        </p:nvSpPr>
        <p:spPr bwMode="gray">
          <a:xfrm>
            <a:off x="4352373" y="1207785"/>
            <a:ext cx="932585" cy="276999"/>
          </a:xfrm>
          <a:prstGeom prst="rect">
            <a:avLst/>
          </a:prstGeom>
          <a:noFill/>
        </p:spPr>
        <p:txBody>
          <a:bodyPr wrap="square" rtlCol="0">
            <a:spAutoFit/>
          </a:bodyPr>
          <a:lstStyle/>
          <a:p>
            <a:pPr algn="ctr"/>
            <a:r>
              <a:rPr lang="de-DE" sz="1200" dirty="0" err="1">
                <a:solidFill>
                  <a:srgbClr val="000000"/>
                </a:solidFill>
                <a:latin typeface="Bebas Neue" panose="020B0506020202020201" pitchFamily="34" charset="0"/>
              </a:rPr>
              <a:t>Planning</a:t>
            </a:r>
            <a:endParaRPr lang="de-DE" sz="1200" dirty="0">
              <a:solidFill>
                <a:srgbClr val="000000"/>
              </a:solidFill>
              <a:latin typeface="Bebas Neue" panose="020B0506020202020201" pitchFamily="34" charset="0"/>
            </a:endParaRPr>
          </a:p>
        </p:txBody>
      </p:sp>
      <p:sp>
        <p:nvSpPr>
          <p:cNvPr id="16" name="Textfeld 15"/>
          <p:cNvSpPr txBox="1"/>
          <p:nvPr/>
        </p:nvSpPr>
        <p:spPr bwMode="gray">
          <a:xfrm>
            <a:off x="7254385" y="1207785"/>
            <a:ext cx="900034" cy="274801"/>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 Abnahme</a:t>
            </a:r>
          </a:p>
        </p:txBody>
      </p:sp>
      <p:sp>
        <p:nvSpPr>
          <p:cNvPr id="236" name="Fußzeilenplatzhalter 1"/>
          <p:cNvSpPr>
            <a:spLocks noGrp="1"/>
          </p:cNvSpPr>
          <p:nvPr>
            <p:ph type="ftr" sz="quarter" idx="10"/>
          </p:nvPr>
        </p:nvSpPr>
        <p:spPr>
          <a:xfrm>
            <a:off x="575556" y="6428612"/>
            <a:ext cx="5006141" cy="153888"/>
          </a:xfrm>
        </p:spPr>
        <p:txBody>
          <a:bodyPr/>
          <a:lstStyle/>
          <a:p>
            <a:r>
              <a:rPr lang="de-DE" dirty="0" err="1">
                <a:solidFill>
                  <a:prstClr val="black"/>
                </a:solidFill>
              </a:rPr>
              <a:t>Westnetz</a:t>
            </a:r>
            <a:r>
              <a:rPr lang="de-DE" dirty="0">
                <a:solidFill>
                  <a:prstClr val="black"/>
                </a:solidFill>
              </a:rPr>
              <a:t> GmbH · Julia Bornefeld-Ettmann · 2019</a:t>
            </a:r>
          </a:p>
        </p:txBody>
      </p:sp>
      <p:sp>
        <p:nvSpPr>
          <p:cNvPr id="244" name="Textfeld 243"/>
          <p:cNvSpPr txBox="1"/>
          <p:nvPr/>
        </p:nvSpPr>
        <p:spPr bwMode="gray">
          <a:xfrm>
            <a:off x="6515030" y="1207785"/>
            <a:ext cx="881746"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 Review</a:t>
            </a:r>
          </a:p>
        </p:txBody>
      </p:sp>
      <p:sp>
        <p:nvSpPr>
          <p:cNvPr id="246" name="Textfeld 245"/>
          <p:cNvSpPr txBox="1"/>
          <p:nvPr/>
        </p:nvSpPr>
        <p:spPr bwMode="gray">
          <a:xfrm>
            <a:off x="1574210" y="1207785"/>
            <a:ext cx="1119630" cy="240066"/>
          </a:xfrm>
          <a:prstGeom prst="rect">
            <a:avLst/>
          </a:prstGeom>
          <a:noFill/>
        </p:spPr>
        <p:txBody>
          <a:bodyPr wrap="square" rtlCol="0">
            <a:spAutoFit/>
          </a:bodyPr>
          <a:lstStyle/>
          <a:p>
            <a:pPr algn="ctr">
              <a:lnSpc>
                <a:spcPct val="80000"/>
              </a:lnSpc>
            </a:pPr>
            <a:r>
              <a:rPr lang="de-DE" sz="1200" dirty="0" err="1">
                <a:solidFill>
                  <a:prstClr val="black"/>
                </a:solidFill>
                <a:latin typeface="Bebas Neue" panose="020B0506020202020201" pitchFamily="34" charset="0"/>
              </a:rPr>
              <a:t>Refinement</a:t>
            </a:r>
            <a:endParaRPr lang="de-DE" sz="1200" dirty="0">
              <a:solidFill>
                <a:prstClr val="black"/>
              </a:solidFill>
              <a:latin typeface="Bebas Neue" panose="020B0506020202020201" pitchFamily="34" charset="0"/>
            </a:endParaRPr>
          </a:p>
        </p:txBody>
      </p:sp>
      <p:sp>
        <p:nvSpPr>
          <p:cNvPr id="250" name="Textfeld 249"/>
          <p:cNvSpPr txBox="1"/>
          <p:nvPr/>
        </p:nvSpPr>
        <p:spPr bwMode="gray">
          <a:xfrm>
            <a:off x="5048204" y="1207785"/>
            <a:ext cx="1059524"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Entwicklung</a:t>
            </a:r>
          </a:p>
        </p:txBody>
      </p:sp>
      <p:grpSp>
        <p:nvGrpSpPr>
          <p:cNvPr id="252" name="Gruppieren 251"/>
          <p:cNvGrpSpPr/>
          <p:nvPr/>
        </p:nvGrpSpPr>
        <p:grpSpPr bwMode="gray">
          <a:xfrm>
            <a:off x="875091" y="2429239"/>
            <a:ext cx="324000" cy="288000"/>
            <a:chOff x="5066878" y="3309938"/>
            <a:chExt cx="452438" cy="415925"/>
          </a:xfrm>
        </p:grpSpPr>
        <p:sp>
          <p:nvSpPr>
            <p:cNvPr id="257" name="Freeform 47"/>
            <p:cNvSpPr>
              <a:spLocks/>
            </p:cNvSpPr>
            <p:nvPr/>
          </p:nvSpPr>
          <p:spPr bwMode="gray">
            <a:xfrm>
              <a:off x="5349453" y="3594100"/>
              <a:ext cx="123825" cy="122238"/>
            </a:xfrm>
            <a:custGeom>
              <a:avLst/>
              <a:gdLst>
                <a:gd name="T0" fmla="*/ 0 w 477"/>
                <a:gd name="T1" fmla="*/ 471 h 471"/>
                <a:gd name="T2" fmla="*/ 0 w 477"/>
                <a:gd name="T3" fmla="*/ 136 h 471"/>
                <a:gd name="T4" fmla="*/ 136 w 477"/>
                <a:gd name="T5" fmla="*/ 0 h 471"/>
                <a:gd name="T6" fmla="*/ 477 w 477"/>
                <a:gd name="T7" fmla="*/ 0 h 471"/>
              </a:gdLst>
              <a:ahLst/>
              <a:cxnLst>
                <a:cxn ang="0">
                  <a:pos x="T0" y="T1"/>
                </a:cxn>
                <a:cxn ang="0">
                  <a:pos x="T2" y="T3"/>
                </a:cxn>
                <a:cxn ang="0">
                  <a:pos x="T4" y="T5"/>
                </a:cxn>
                <a:cxn ang="0">
                  <a:pos x="T6" y="T7"/>
                </a:cxn>
              </a:cxnLst>
              <a:rect l="0" t="0" r="r" b="b"/>
              <a:pathLst>
                <a:path w="477" h="471">
                  <a:moveTo>
                    <a:pt x="0" y="471"/>
                  </a:moveTo>
                  <a:cubicBezTo>
                    <a:pt x="0" y="136"/>
                    <a:pt x="0" y="136"/>
                    <a:pt x="0" y="136"/>
                  </a:cubicBezTo>
                  <a:cubicBezTo>
                    <a:pt x="0" y="61"/>
                    <a:pt x="61" y="0"/>
                    <a:pt x="136" y="0"/>
                  </a:cubicBezTo>
                  <a:cubicBezTo>
                    <a:pt x="477" y="0"/>
                    <a:pt x="477" y="0"/>
                    <a:pt x="477"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58" name="Freeform 48"/>
            <p:cNvSpPr>
              <a:spLocks/>
            </p:cNvSpPr>
            <p:nvPr/>
          </p:nvSpPr>
          <p:spPr bwMode="gray">
            <a:xfrm>
              <a:off x="5181178" y="3344863"/>
              <a:ext cx="300038" cy="381000"/>
            </a:xfrm>
            <a:custGeom>
              <a:avLst/>
              <a:gdLst>
                <a:gd name="T0" fmla="*/ 1088 w 1156"/>
                <a:gd name="T1" fmla="*/ 66 h 1463"/>
                <a:gd name="T2" fmla="*/ 1088 w 1156"/>
                <a:gd name="T3" fmla="*/ 428 h 1463"/>
                <a:gd name="T4" fmla="*/ 1088 w 1156"/>
                <a:gd name="T5" fmla="*/ 436 h 1463"/>
                <a:gd name="T6" fmla="*/ 1088 w 1156"/>
                <a:gd name="T7" fmla="*/ 944 h 1463"/>
                <a:gd name="T8" fmla="*/ 631 w 1156"/>
                <a:gd name="T9" fmla="*/ 1395 h 1463"/>
                <a:gd name="T10" fmla="*/ 170 w 1156"/>
                <a:gd name="T11" fmla="*/ 1395 h 1463"/>
                <a:gd name="T12" fmla="*/ 68 w 1156"/>
                <a:gd name="T13" fmla="*/ 1293 h 1463"/>
                <a:gd name="T14" fmla="*/ 68 w 1156"/>
                <a:gd name="T15" fmla="*/ 1108 h 1463"/>
                <a:gd name="T16" fmla="*/ 0 w 1156"/>
                <a:gd name="T17" fmla="*/ 1108 h 1463"/>
                <a:gd name="T18" fmla="*/ 0 w 1156"/>
                <a:gd name="T19" fmla="*/ 1293 h 1463"/>
                <a:gd name="T20" fmla="*/ 170 w 1156"/>
                <a:gd name="T21" fmla="*/ 1463 h 1463"/>
                <a:gd name="T22" fmla="*/ 659 w 1156"/>
                <a:gd name="T23" fmla="*/ 1463 h 1463"/>
                <a:gd name="T24" fmla="*/ 1156 w 1156"/>
                <a:gd name="T25" fmla="*/ 972 h 1463"/>
                <a:gd name="T26" fmla="*/ 1156 w 1156"/>
                <a:gd name="T27" fmla="*/ 428 h 1463"/>
                <a:gd name="T28" fmla="*/ 1156 w 1156"/>
                <a:gd name="T29" fmla="*/ 428 h 1463"/>
                <a:gd name="T30" fmla="*/ 1156 w 1156"/>
                <a:gd name="T31" fmla="*/ 66 h 1463"/>
                <a:gd name="T32" fmla="*/ 1088 w 1156"/>
                <a:gd name="T33" fmla="*/ 66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6" h="1463">
                  <a:moveTo>
                    <a:pt x="1088" y="66"/>
                  </a:moveTo>
                  <a:cubicBezTo>
                    <a:pt x="1088" y="132"/>
                    <a:pt x="1088" y="428"/>
                    <a:pt x="1088" y="428"/>
                  </a:cubicBezTo>
                  <a:cubicBezTo>
                    <a:pt x="1088" y="436"/>
                    <a:pt x="1088" y="436"/>
                    <a:pt x="1088" y="436"/>
                  </a:cubicBezTo>
                  <a:cubicBezTo>
                    <a:pt x="1088" y="944"/>
                    <a:pt x="1088" y="944"/>
                    <a:pt x="1088" y="944"/>
                  </a:cubicBezTo>
                  <a:cubicBezTo>
                    <a:pt x="631" y="1395"/>
                    <a:pt x="631" y="1395"/>
                    <a:pt x="631" y="1395"/>
                  </a:cubicBezTo>
                  <a:cubicBezTo>
                    <a:pt x="170" y="1395"/>
                    <a:pt x="170" y="1395"/>
                    <a:pt x="170" y="1395"/>
                  </a:cubicBezTo>
                  <a:cubicBezTo>
                    <a:pt x="114" y="1395"/>
                    <a:pt x="68" y="1349"/>
                    <a:pt x="68" y="1293"/>
                  </a:cubicBezTo>
                  <a:cubicBezTo>
                    <a:pt x="68" y="1293"/>
                    <a:pt x="68" y="1133"/>
                    <a:pt x="68" y="1108"/>
                  </a:cubicBezTo>
                  <a:cubicBezTo>
                    <a:pt x="68" y="1083"/>
                    <a:pt x="0" y="1084"/>
                    <a:pt x="0" y="1108"/>
                  </a:cubicBezTo>
                  <a:cubicBezTo>
                    <a:pt x="0" y="1132"/>
                    <a:pt x="0" y="1293"/>
                    <a:pt x="0" y="1293"/>
                  </a:cubicBezTo>
                  <a:cubicBezTo>
                    <a:pt x="0" y="1386"/>
                    <a:pt x="76" y="1463"/>
                    <a:pt x="170" y="1463"/>
                  </a:cubicBezTo>
                  <a:cubicBezTo>
                    <a:pt x="659" y="1463"/>
                    <a:pt x="659" y="1463"/>
                    <a:pt x="659" y="1463"/>
                  </a:cubicBezTo>
                  <a:cubicBezTo>
                    <a:pt x="1156" y="972"/>
                    <a:pt x="1156" y="972"/>
                    <a:pt x="1156" y="972"/>
                  </a:cubicBezTo>
                  <a:cubicBezTo>
                    <a:pt x="1156" y="428"/>
                    <a:pt x="1156" y="428"/>
                    <a:pt x="1156" y="428"/>
                  </a:cubicBezTo>
                  <a:cubicBezTo>
                    <a:pt x="1156" y="428"/>
                    <a:pt x="1156" y="428"/>
                    <a:pt x="1156" y="428"/>
                  </a:cubicBezTo>
                  <a:cubicBezTo>
                    <a:pt x="1156" y="428"/>
                    <a:pt x="1156" y="125"/>
                    <a:pt x="1156" y="66"/>
                  </a:cubicBezTo>
                  <a:cubicBezTo>
                    <a:pt x="1156" y="7"/>
                    <a:pt x="1088" y="0"/>
                    <a:pt x="1088" y="6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59" name="Freeform 49"/>
            <p:cNvSpPr>
              <a:spLocks/>
            </p:cNvSpPr>
            <p:nvPr/>
          </p:nvSpPr>
          <p:spPr bwMode="gray">
            <a:xfrm>
              <a:off x="5395491" y="3340100"/>
              <a:ext cx="123825" cy="385763"/>
            </a:xfrm>
            <a:custGeom>
              <a:avLst/>
              <a:gdLst>
                <a:gd name="T0" fmla="*/ 82 w 476"/>
                <a:gd name="T1" fmla="*/ 1452 h 1484"/>
                <a:gd name="T2" fmla="*/ 476 w 476"/>
                <a:gd name="T3" fmla="*/ 1064 h 1484"/>
                <a:gd name="T4" fmla="*/ 476 w 476"/>
                <a:gd name="T5" fmla="*/ 521 h 1484"/>
                <a:gd name="T6" fmla="*/ 476 w 476"/>
                <a:gd name="T7" fmla="*/ 521 h 1484"/>
                <a:gd name="T8" fmla="*/ 476 w 476"/>
                <a:gd name="T9" fmla="*/ 47 h 1484"/>
                <a:gd name="T10" fmla="*/ 408 w 476"/>
                <a:gd name="T11" fmla="*/ 47 h 1484"/>
                <a:gd name="T12" fmla="*/ 408 w 476"/>
                <a:gd name="T13" fmla="*/ 521 h 1484"/>
                <a:gd name="T14" fmla="*/ 408 w 476"/>
                <a:gd name="T15" fmla="*/ 528 h 1484"/>
                <a:gd name="T16" fmla="*/ 408 w 476"/>
                <a:gd name="T17" fmla="*/ 1036 h 1484"/>
                <a:gd name="T18" fmla="*/ 29 w 476"/>
                <a:gd name="T19" fmla="*/ 1409 h 1484"/>
                <a:gd name="T20" fmla="*/ 82 w 476"/>
                <a:gd name="T21" fmla="*/ 1452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6" h="1484">
                  <a:moveTo>
                    <a:pt x="82" y="1452"/>
                  </a:moveTo>
                  <a:cubicBezTo>
                    <a:pt x="114" y="1420"/>
                    <a:pt x="476" y="1064"/>
                    <a:pt x="476" y="1064"/>
                  </a:cubicBezTo>
                  <a:cubicBezTo>
                    <a:pt x="476" y="521"/>
                    <a:pt x="476" y="521"/>
                    <a:pt x="476" y="521"/>
                  </a:cubicBezTo>
                  <a:cubicBezTo>
                    <a:pt x="476" y="521"/>
                    <a:pt x="476" y="521"/>
                    <a:pt x="476" y="521"/>
                  </a:cubicBezTo>
                  <a:cubicBezTo>
                    <a:pt x="476" y="521"/>
                    <a:pt x="476" y="95"/>
                    <a:pt x="476" y="47"/>
                  </a:cubicBezTo>
                  <a:cubicBezTo>
                    <a:pt x="476" y="0"/>
                    <a:pt x="408" y="0"/>
                    <a:pt x="408" y="47"/>
                  </a:cubicBezTo>
                  <a:cubicBezTo>
                    <a:pt x="408" y="95"/>
                    <a:pt x="408" y="521"/>
                    <a:pt x="408" y="521"/>
                  </a:cubicBezTo>
                  <a:cubicBezTo>
                    <a:pt x="408" y="528"/>
                    <a:pt x="408" y="528"/>
                    <a:pt x="408" y="528"/>
                  </a:cubicBezTo>
                  <a:cubicBezTo>
                    <a:pt x="408" y="1036"/>
                    <a:pt x="408" y="1036"/>
                    <a:pt x="408" y="1036"/>
                  </a:cubicBezTo>
                  <a:cubicBezTo>
                    <a:pt x="408" y="1036"/>
                    <a:pt x="57" y="1381"/>
                    <a:pt x="29" y="1409"/>
                  </a:cubicBezTo>
                  <a:cubicBezTo>
                    <a:pt x="0" y="1438"/>
                    <a:pt x="51" y="1484"/>
                    <a:pt x="82" y="145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0" name="Freeform 50"/>
            <p:cNvSpPr>
              <a:spLocks/>
            </p:cNvSpPr>
            <p:nvPr/>
          </p:nvSpPr>
          <p:spPr bwMode="gray">
            <a:xfrm>
              <a:off x="5181178" y="3309938"/>
              <a:ext cx="38100" cy="100013"/>
            </a:xfrm>
            <a:custGeom>
              <a:avLst/>
              <a:gdLst>
                <a:gd name="T0" fmla="*/ 149 w 149"/>
                <a:gd name="T1" fmla="*/ 306 h 381"/>
                <a:gd name="T2" fmla="*/ 75 w 149"/>
                <a:gd name="T3" fmla="*/ 381 h 381"/>
                <a:gd name="T4" fmla="*/ 75 w 149"/>
                <a:gd name="T5" fmla="*/ 381 h 381"/>
                <a:gd name="T6" fmla="*/ 0 w 149"/>
                <a:gd name="T7" fmla="*/ 306 h 381"/>
                <a:gd name="T8" fmla="*/ 0 w 149"/>
                <a:gd name="T9" fmla="*/ 74 h 381"/>
                <a:gd name="T10" fmla="*/ 75 w 149"/>
                <a:gd name="T11" fmla="*/ 0 h 381"/>
                <a:gd name="T12" fmla="*/ 75 w 149"/>
                <a:gd name="T13" fmla="*/ 0 h 381"/>
                <a:gd name="T14" fmla="*/ 149 w 149"/>
                <a:gd name="T15" fmla="*/ 74 h 381"/>
                <a:gd name="T16" fmla="*/ 149 w 149"/>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381">
                  <a:moveTo>
                    <a:pt x="149" y="306"/>
                  </a:moveTo>
                  <a:cubicBezTo>
                    <a:pt x="149" y="347"/>
                    <a:pt x="116" y="381"/>
                    <a:pt x="75" y="381"/>
                  </a:cubicBezTo>
                  <a:cubicBezTo>
                    <a:pt x="75" y="381"/>
                    <a:pt x="75" y="381"/>
                    <a:pt x="75" y="381"/>
                  </a:cubicBezTo>
                  <a:cubicBezTo>
                    <a:pt x="33" y="381"/>
                    <a:pt x="0" y="347"/>
                    <a:pt x="0" y="306"/>
                  </a:cubicBezTo>
                  <a:cubicBezTo>
                    <a:pt x="0" y="74"/>
                    <a:pt x="0" y="74"/>
                    <a:pt x="0" y="74"/>
                  </a:cubicBezTo>
                  <a:cubicBezTo>
                    <a:pt x="0" y="33"/>
                    <a:pt x="33" y="0"/>
                    <a:pt x="75" y="0"/>
                  </a:cubicBezTo>
                  <a:cubicBezTo>
                    <a:pt x="75" y="0"/>
                    <a:pt x="75" y="0"/>
                    <a:pt x="75" y="0"/>
                  </a:cubicBezTo>
                  <a:cubicBezTo>
                    <a:pt x="116" y="0"/>
                    <a:pt x="149" y="33"/>
                    <a:pt x="149" y="74"/>
                  </a:cubicBezTo>
                  <a:lnTo>
                    <a:pt x="149" y="30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1" name="Freeform 51"/>
            <p:cNvSpPr>
              <a:spLocks/>
            </p:cNvSpPr>
            <p:nvPr/>
          </p:nvSpPr>
          <p:spPr bwMode="gray">
            <a:xfrm>
              <a:off x="5252616" y="3309938"/>
              <a:ext cx="39688" cy="100013"/>
            </a:xfrm>
            <a:custGeom>
              <a:avLst/>
              <a:gdLst>
                <a:gd name="T0" fmla="*/ 150 w 150"/>
                <a:gd name="T1" fmla="*/ 306 h 381"/>
                <a:gd name="T2" fmla="*/ 75 w 150"/>
                <a:gd name="T3" fmla="*/ 381 h 381"/>
                <a:gd name="T4" fmla="*/ 75 w 150"/>
                <a:gd name="T5" fmla="*/ 381 h 381"/>
                <a:gd name="T6" fmla="*/ 0 w 150"/>
                <a:gd name="T7" fmla="*/ 306 h 381"/>
                <a:gd name="T8" fmla="*/ 0 w 150"/>
                <a:gd name="T9" fmla="*/ 74 h 381"/>
                <a:gd name="T10" fmla="*/ 75 w 150"/>
                <a:gd name="T11" fmla="*/ 0 h 381"/>
                <a:gd name="T12" fmla="*/ 75 w 150"/>
                <a:gd name="T13" fmla="*/ 0 h 381"/>
                <a:gd name="T14" fmla="*/ 150 w 150"/>
                <a:gd name="T15" fmla="*/ 74 h 381"/>
                <a:gd name="T16" fmla="*/ 150 w 150"/>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81">
                  <a:moveTo>
                    <a:pt x="150" y="306"/>
                  </a:moveTo>
                  <a:cubicBezTo>
                    <a:pt x="150" y="347"/>
                    <a:pt x="116" y="381"/>
                    <a:pt x="75" y="381"/>
                  </a:cubicBezTo>
                  <a:cubicBezTo>
                    <a:pt x="75" y="381"/>
                    <a:pt x="75" y="381"/>
                    <a:pt x="75" y="381"/>
                  </a:cubicBezTo>
                  <a:cubicBezTo>
                    <a:pt x="34" y="381"/>
                    <a:pt x="0" y="347"/>
                    <a:pt x="0" y="306"/>
                  </a:cubicBezTo>
                  <a:cubicBezTo>
                    <a:pt x="0" y="74"/>
                    <a:pt x="0" y="74"/>
                    <a:pt x="0" y="74"/>
                  </a:cubicBezTo>
                  <a:cubicBezTo>
                    <a:pt x="0" y="33"/>
                    <a:pt x="34" y="0"/>
                    <a:pt x="75" y="0"/>
                  </a:cubicBezTo>
                  <a:cubicBezTo>
                    <a:pt x="75" y="0"/>
                    <a:pt x="75" y="0"/>
                    <a:pt x="75" y="0"/>
                  </a:cubicBezTo>
                  <a:cubicBezTo>
                    <a:pt x="116" y="0"/>
                    <a:pt x="150" y="33"/>
                    <a:pt x="150" y="74"/>
                  </a:cubicBezTo>
                  <a:lnTo>
                    <a:pt x="150" y="30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2" name="Freeform 52"/>
            <p:cNvSpPr>
              <a:spLocks/>
            </p:cNvSpPr>
            <p:nvPr/>
          </p:nvSpPr>
          <p:spPr bwMode="gray">
            <a:xfrm>
              <a:off x="5320878" y="3309938"/>
              <a:ext cx="39688" cy="100013"/>
            </a:xfrm>
            <a:custGeom>
              <a:avLst/>
              <a:gdLst>
                <a:gd name="T0" fmla="*/ 150 w 150"/>
                <a:gd name="T1" fmla="*/ 306 h 381"/>
                <a:gd name="T2" fmla="*/ 75 w 150"/>
                <a:gd name="T3" fmla="*/ 381 h 381"/>
                <a:gd name="T4" fmla="*/ 75 w 150"/>
                <a:gd name="T5" fmla="*/ 381 h 381"/>
                <a:gd name="T6" fmla="*/ 0 w 150"/>
                <a:gd name="T7" fmla="*/ 306 h 381"/>
                <a:gd name="T8" fmla="*/ 0 w 150"/>
                <a:gd name="T9" fmla="*/ 74 h 381"/>
                <a:gd name="T10" fmla="*/ 75 w 150"/>
                <a:gd name="T11" fmla="*/ 0 h 381"/>
                <a:gd name="T12" fmla="*/ 75 w 150"/>
                <a:gd name="T13" fmla="*/ 0 h 381"/>
                <a:gd name="T14" fmla="*/ 150 w 150"/>
                <a:gd name="T15" fmla="*/ 74 h 381"/>
                <a:gd name="T16" fmla="*/ 150 w 150"/>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81">
                  <a:moveTo>
                    <a:pt x="150" y="306"/>
                  </a:moveTo>
                  <a:cubicBezTo>
                    <a:pt x="150" y="347"/>
                    <a:pt x="117" y="381"/>
                    <a:pt x="75" y="381"/>
                  </a:cubicBezTo>
                  <a:cubicBezTo>
                    <a:pt x="75" y="381"/>
                    <a:pt x="75" y="381"/>
                    <a:pt x="75" y="381"/>
                  </a:cubicBezTo>
                  <a:cubicBezTo>
                    <a:pt x="34" y="381"/>
                    <a:pt x="0" y="347"/>
                    <a:pt x="0" y="306"/>
                  </a:cubicBezTo>
                  <a:cubicBezTo>
                    <a:pt x="0" y="74"/>
                    <a:pt x="0" y="74"/>
                    <a:pt x="0" y="74"/>
                  </a:cubicBezTo>
                  <a:cubicBezTo>
                    <a:pt x="0" y="33"/>
                    <a:pt x="34" y="0"/>
                    <a:pt x="75" y="0"/>
                  </a:cubicBezTo>
                  <a:cubicBezTo>
                    <a:pt x="75" y="0"/>
                    <a:pt x="75" y="0"/>
                    <a:pt x="75" y="0"/>
                  </a:cubicBezTo>
                  <a:cubicBezTo>
                    <a:pt x="117" y="0"/>
                    <a:pt x="150" y="33"/>
                    <a:pt x="150" y="74"/>
                  </a:cubicBezTo>
                  <a:lnTo>
                    <a:pt x="150" y="30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3" name="Freeform 53"/>
            <p:cNvSpPr>
              <a:spLocks/>
            </p:cNvSpPr>
            <p:nvPr/>
          </p:nvSpPr>
          <p:spPr bwMode="gray">
            <a:xfrm>
              <a:off x="5393903" y="3309938"/>
              <a:ext cx="38100" cy="100013"/>
            </a:xfrm>
            <a:custGeom>
              <a:avLst/>
              <a:gdLst>
                <a:gd name="T0" fmla="*/ 150 w 150"/>
                <a:gd name="T1" fmla="*/ 306 h 381"/>
                <a:gd name="T2" fmla="*/ 75 w 150"/>
                <a:gd name="T3" fmla="*/ 381 h 381"/>
                <a:gd name="T4" fmla="*/ 75 w 150"/>
                <a:gd name="T5" fmla="*/ 381 h 381"/>
                <a:gd name="T6" fmla="*/ 0 w 150"/>
                <a:gd name="T7" fmla="*/ 306 h 381"/>
                <a:gd name="T8" fmla="*/ 0 w 150"/>
                <a:gd name="T9" fmla="*/ 74 h 381"/>
                <a:gd name="T10" fmla="*/ 75 w 150"/>
                <a:gd name="T11" fmla="*/ 0 h 381"/>
                <a:gd name="T12" fmla="*/ 75 w 150"/>
                <a:gd name="T13" fmla="*/ 0 h 381"/>
                <a:gd name="T14" fmla="*/ 150 w 150"/>
                <a:gd name="T15" fmla="*/ 74 h 381"/>
                <a:gd name="T16" fmla="*/ 150 w 150"/>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81">
                  <a:moveTo>
                    <a:pt x="150" y="306"/>
                  </a:moveTo>
                  <a:cubicBezTo>
                    <a:pt x="150" y="347"/>
                    <a:pt x="116" y="381"/>
                    <a:pt x="75" y="381"/>
                  </a:cubicBezTo>
                  <a:cubicBezTo>
                    <a:pt x="75" y="381"/>
                    <a:pt x="75" y="381"/>
                    <a:pt x="75" y="381"/>
                  </a:cubicBezTo>
                  <a:cubicBezTo>
                    <a:pt x="33" y="381"/>
                    <a:pt x="0" y="347"/>
                    <a:pt x="0" y="306"/>
                  </a:cubicBezTo>
                  <a:cubicBezTo>
                    <a:pt x="0" y="74"/>
                    <a:pt x="0" y="74"/>
                    <a:pt x="0" y="74"/>
                  </a:cubicBezTo>
                  <a:cubicBezTo>
                    <a:pt x="0" y="33"/>
                    <a:pt x="33" y="0"/>
                    <a:pt x="75" y="0"/>
                  </a:cubicBezTo>
                  <a:cubicBezTo>
                    <a:pt x="75" y="0"/>
                    <a:pt x="75" y="0"/>
                    <a:pt x="75" y="0"/>
                  </a:cubicBezTo>
                  <a:cubicBezTo>
                    <a:pt x="116" y="0"/>
                    <a:pt x="150" y="33"/>
                    <a:pt x="150" y="74"/>
                  </a:cubicBezTo>
                  <a:lnTo>
                    <a:pt x="150" y="30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4" name="Freeform 71"/>
            <p:cNvSpPr>
              <a:spLocks/>
            </p:cNvSpPr>
            <p:nvPr/>
          </p:nvSpPr>
          <p:spPr bwMode="gray">
            <a:xfrm>
              <a:off x="5268491" y="3600450"/>
              <a:ext cx="25400" cy="25400"/>
            </a:xfrm>
            <a:custGeom>
              <a:avLst/>
              <a:gdLst>
                <a:gd name="T0" fmla="*/ 74 w 101"/>
                <a:gd name="T1" fmla="*/ 0 h 95"/>
                <a:gd name="T2" fmla="*/ 42 w 101"/>
                <a:gd name="T3" fmla="*/ 84 h 95"/>
                <a:gd name="T4" fmla="*/ 0 w 101"/>
                <a:gd name="T5" fmla="*/ 71 h 95"/>
                <a:gd name="T6" fmla="*/ 74 w 101"/>
                <a:gd name="T7" fmla="*/ 0 h 95"/>
              </a:gdLst>
              <a:ahLst/>
              <a:cxnLst>
                <a:cxn ang="0">
                  <a:pos x="T0" y="T1"/>
                </a:cxn>
                <a:cxn ang="0">
                  <a:pos x="T2" y="T3"/>
                </a:cxn>
                <a:cxn ang="0">
                  <a:pos x="T4" y="T5"/>
                </a:cxn>
                <a:cxn ang="0">
                  <a:pos x="T6" y="T7"/>
                </a:cxn>
              </a:cxnLst>
              <a:rect l="0" t="0" r="r" b="b"/>
              <a:pathLst>
                <a:path w="101" h="95">
                  <a:moveTo>
                    <a:pt x="74" y="0"/>
                  </a:moveTo>
                  <a:cubicBezTo>
                    <a:pt x="86" y="29"/>
                    <a:pt x="101" y="95"/>
                    <a:pt x="42" y="84"/>
                  </a:cubicBezTo>
                  <a:cubicBezTo>
                    <a:pt x="28" y="79"/>
                    <a:pt x="14" y="75"/>
                    <a:pt x="0" y="71"/>
                  </a:cubicBezTo>
                  <a:cubicBezTo>
                    <a:pt x="15" y="42"/>
                    <a:pt x="43" y="12"/>
                    <a:pt x="74"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5" name="Freeform 72"/>
            <p:cNvSpPr>
              <a:spLocks/>
            </p:cNvSpPr>
            <p:nvPr/>
          </p:nvSpPr>
          <p:spPr bwMode="gray">
            <a:xfrm>
              <a:off x="5109741" y="3402013"/>
              <a:ext cx="153988" cy="141288"/>
            </a:xfrm>
            <a:custGeom>
              <a:avLst/>
              <a:gdLst>
                <a:gd name="T0" fmla="*/ 530 w 594"/>
                <a:gd name="T1" fmla="*/ 543 h 546"/>
                <a:gd name="T2" fmla="*/ 0 w 594"/>
                <a:gd name="T3" fmla="*/ 12 h 546"/>
                <a:gd name="T4" fmla="*/ 49 w 594"/>
                <a:gd name="T5" fmla="*/ 0 h 546"/>
                <a:gd name="T6" fmla="*/ 594 w 594"/>
                <a:gd name="T7" fmla="*/ 546 h 546"/>
                <a:gd name="T8" fmla="*/ 531 w 594"/>
                <a:gd name="T9" fmla="*/ 543 h 546"/>
                <a:gd name="T10" fmla="*/ 530 w 594"/>
                <a:gd name="T11" fmla="*/ 543 h 546"/>
              </a:gdLst>
              <a:ahLst/>
              <a:cxnLst>
                <a:cxn ang="0">
                  <a:pos x="T0" y="T1"/>
                </a:cxn>
                <a:cxn ang="0">
                  <a:pos x="T2" y="T3"/>
                </a:cxn>
                <a:cxn ang="0">
                  <a:pos x="T4" y="T5"/>
                </a:cxn>
                <a:cxn ang="0">
                  <a:pos x="T6" y="T7"/>
                </a:cxn>
                <a:cxn ang="0">
                  <a:pos x="T8" y="T9"/>
                </a:cxn>
                <a:cxn ang="0">
                  <a:pos x="T10" y="T11"/>
                </a:cxn>
              </a:cxnLst>
              <a:rect l="0" t="0" r="r" b="b"/>
              <a:pathLst>
                <a:path w="594" h="546">
                  <a:moveTo>
                    <a:pt x="530" y="543"/>
                  </a:moveTo>
                  <a:cubicBezTo>
                    <a:pt x="382" y="394"/>
                    <a:pt x="149" y="160"/>
                    <a:pt x="0" y="12"/>
                  </a:cubicBezTo>
                  <a:cubicBezTo>
                    <a:pt x="11" y="5"/>
                    <a:pt x="34" y="1"/>
                    <a:pt x="49" y="0"/>
                  </a:cubicBezTo>
                  <a:cubicBezTo>
                    <a:pt x="203" y="154"/>
                    <a:pt x="441" y="393"/>
                    <a:pt x="594" y="546"/>
                  </a:cubicBezTo>
                  <a:cubicBezTo>
                    <a:pt x="573" y="545"/>
                    <a:pt x="552" y="544"/>
                    <a:pt x="531" y="543"/>
                  </a:cubicBezTo>
                  <a:cubicBezTo>
                    <a:pt x="531" y="543"/>
                    <a:pt x="530" y="543"/>
                    <a:pt x="530" y="543"/>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6" name="Freeform 73"/>
            <p:cNvSpPr>
              <a:spLocks/>
            </p:cNvSpPr>
            <p:nvPr/>
          </p:nvSpPr>
          <p:spPr bwMode="gray">
            <a:xfrm>
              <a:off x="5076403" y="3409950"/>
              <a:ext cx="163513" cy="160338"/>
            </a:xfrm>
            <a:custGeom>
              <a:avLst/>
              <a:gdLst>
                <a:gd name="T0" fmla="*/ 0 w 623"/>
                <a:gd name="T1" fmla="*/ 74 h 618"/>
                <a:gd name="T2" fmla="*/ 81 w 623"/>
                <a:gd name="T3" fmla="*/ 0 h 618"/>
                <a:gd name="T4" fmla="*/ 623 w 623"/>
                <a:gd name="T5" fmla="*/ 542 h 618"/>
                <a:gd name="T6" fmla="*/ 608 w 623"/>
                <a:gd name="T7" fmla="*/ 601 h 618"/>
                <a:gd name="T8" fmla="*/ 543 w 623"/>
                <a:gd name="T9" fmla="*/ 618 h 618"/>
                <a:gd name="T10" fmla="*/ 158 w 623"/>
                <a:gd name="T11" fmla="*/ 232 h 618"/>
                <a:gd name="T12" fmla="*/ 0 w 623"/>
                <a:gd name="T13" fmla="*/ 74 h 618"/>
              </a:gdLst>
              <a:ahLst/>
              <a:cxnLst>
                <a:cxn ang="0">
                  <a:pos x="T0" y="T1"/>
                </a:cxn>
                <a:cxn ang="0">
                  <a:pos x="T2" y="T3"/>
                </a:cxn>
                <a:cxn ang="0">
                  <a:pos x="T4" y="T5"/>
                </a:cxn>
                <a:cxn ang="0">
                  <a:pos x="T6" y="T7"/>
                </a:cxn>
                <a:cxn ang="0">
                  <a:pos x="T8" y="T9"/>
                </a:cxn>
                <a:cxn ang="0">
                  <a:pos x="T10" y="T11"/>
                </a:cxn>
                <a:cxn ang="0">
                  <a:pos x="T12" y="T13"/>
                </a:cxn>
              </a:cxnLst>
              <a:rect l="0" t="0" r="r" b="b"/>
              <a:pathLst>
                <a:path w="623" h="618">
                  <a:moveTo>
                    <a:pt x="0" y="74"/>
                  </a:moveTo>
                  <a:cubicBezTo>
                    <a:pt x="27" y="49"/>
                    <a:pt x="54" y="25"/>
                    <a:pt x="81" y="0"/>
                  </a:cubicBezTo>
                  <a:cubicBezTo>
                    <a:pt x="233" y="153"/>
                    <a:pt x="470" y="390"/>
                    <a:pt x="623" y="542"/>
                  </a:cubicBezTo>
                  <a:cubicBezTo>
                    <a:pt x="618" y="561"/>
                    <a:pt x="613" y="581"/>
                    <a:pt x="608" y="601"/>
                  </a:cubicBezTo>
                  <a:cubicBezTo>
                    <a:pt x="599" y="611"/>
                    <a:pt x="558" y="616"/>
                    <a:pt x="543" y="618"/>
                  </a:cubicBezTo>
                  <a:cubicBezTo>
                    <a:pt x="443" y="517"/>
                    <a:pt x="258" y="332"/>
                    <a:pt x="158" y="232"/>
                  </a:cubicBezTo>
                  <a:cubicBezTo>
                    <a:pt x="106" y="179"/>
                    <a:pt x="53" y="126"/>
                    <a:pt x="0" y="74"/>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7" name="Freeform 74"/>
            <p:cNvSpPr>
              <a:spLocks/>
            </p:cNvSpPr>
            <p:nvPr/>
          </p:nvSpPr>
          <p:spPr bwMode="gray">
            <a:xfrm>
              <a:off x="5066878" y="3441700"/>
              <a:ext cx="142875" cy="152400"/>
            </a:xfrm>
            <a:custGeom>
              <a:avLst/>
              <a:gdLst>
                <a:gd name="T0" fmla="*/ 15 w 550"/>
                <a:gd name="T1" fmla="*/ 0 h 590"/>
                <a:gd name="T2" fmla="*/ 550 w 550"/>
                <a:gd name="T3" fmla="*/ 533 h 590"/>
                <a:gd name="T4" fmla="*/ 546 w 550"/>
                <a:gd name="T5" fmla="*/ 590 h 590"/>
                <a:gd name="T6" fmla="*/ 545 w 550"/>
                <a:gd name="T7" fmla="*/ 590 h 590"/>
                <a:gd name="T8" fmla="*/ 6 w 550"/>
                <a:gd name="T9" fmla="*/ 50 h 590"/>
                <a:gd name="T10" fmla="*/ 15 w 550"/>
                <a:gd name="T11" fmla="*/ 0 h 590"/>
              </a:gdLst>
              <a:ahLst/>
              <a:cxnLst>
                <a:cxn ang="0">
                  <a:pos x="T0" y="T1"/>
                </a:cxn>
                <a:cxn ang="0">
                  <a:pos x="T2" y="T3"/>
                </a:cxn>
                <a:cxn ang="0">
                  <a:pos x="T4" y="T5"/>
                </a:cxn>
                <a:cxn ang="0">
                  <a:pos x="T6" y="T7"/>
                </a:cxn>
                <a:cxn ang="0">
                  <a:pos x="T8" y="T9"/>
                </a:cxn>
                <a:cxn ang="0">
                  <a:pos x="T10" y="T11"/>
                </a:cxn>
              </a:cxnLst>
              <a:rect l="0" t="0" r="r" b="b"/>
              <a:pathLst>
                <a:path w="550" h="590">
                  <a:moveTo>
                    <a:pt x="15" y="0"/>
                  </a:moveTo>
                  <a:cubicBezTo>
                    <a:pt x="165" y="149"/>
                    <a:pt x="400" y="384"/>
                    <a:pt x="550" y="533"/>
                  </a:cubicBezTo>
                  <a:cubicBezTo>
                    <a:pt x="549" y="552"/>
                    <a:pt x="547" y="571"/>
                    <a:pt x="546" y="590"/>
                  </a:cubicBezTo>
                  <a:cubicBezTo>
                    <a:pt x="546" y="590"/>
                    <a:pt x="545" y="590"/>
                    <a:pt x="545" y="590"/>
                  </a:cubicBezTo>
                  <a:cubicBezTo>
                    <a:pt x="393" y="438"/>
                    <a:pt x="157" y="202"/>
                    <a:pt x="6" y="50"/>
                  </a:cubicBezTo>
                  <a:cubicBezTo>
                    <a:pt x="0" y="37"/>
                    <a:pt x="9" y="7"/>
                    <a:pt x="15"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68" name="Freeform 75"/>
            <p:cNvSpPr>
              <a:spLocks/>
            </p:cNvSpPr>
            <p:nvPr/>
          </p:nvSpPr>
          <p:spPr bwMode="gray">
            <a:xfrm>
              <a:off x="5219278" y="3554413"/>
              <a:ext cx="61913" cy="60325"/>
            </a:xfrm>
            <a:custGeom>
              <a:avLst/>
              <a:gdLst>
                <a:gd name="T0" fmla="*/ 95 w 239"/>
                <a:gd name="T1" fmla="*/ 85 h 231"/>
                <a:gd name="T2" fmla="*/ 112 w 239"/>
                <a:gd name="T3" fmla="*/ 0 h 231"/>
                <a:gd name="T4" fmla="*/ 139 w 239"/>
                <a:gd name="T5" fmla="*/ 0 h 231"/>
                <a:gd name="T6" fmla="*/ 197 w 239"/>
                <a:gd name="T7" fmla="*/ 3 h 231"/>
                <a:gd name="T8" fmla="*/ 239 w 239"/>
                <a:gd name="T9" fmla="*/ 129 h 231"/>
                <a:gd name="T10" fmla="*/ 136 w 239"/>
                <a:gd name="T11" fmla="*/ 231 h 231"/>
                <a:gd name="T12" fmla="*/ 0 w 239"/>
                <a:gd name="T13" fmla="*/ 188 h 231"/>
                <a:gd name="T14" fmla="*/ 4 w 239"/>
                <a:gd name="T15" fmla="*/ 105 h 231"/>
                <a:gd name="T16" fmla="*/ 95 w 239"/>
                <a:gd name="T17"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231">
                  <a:moveTo>
                    <a:pt x="95" y="85"/>
                  </a:moveTo>
                  <a:cubicBezTo>
                    <a:pt x="101" y="57"/>
                    <a:pt x="106" y="29"/>
                    <a:pt x="112" y="0"/>
                  </a:cubicBezTo>
                  <a:cubicBezTo>
                    <a:pt x="121" y="0"/>
                    <a:pt x="130" y="0"/>
                    <a:pt x="139" y="0"/>
                  </a:cubicBezTo>
                  <a:cubicBezTo>
                    <a:pt x="158" y="1"/>
                    <a:pt x="178" y="2"/>
                    <a:pt x="197" y="3"/>
                  </a:cubicBezTo>
                  <a:cubicBezTo>
                    <a:pt x="211" y="45"/>
                    <a:pt x="225" y="87"/>
                    <a:pt x="239" y="129"/>
                  </a:cubicBezTo>
                  <a:cubicBezTo>
                    <a:pt x="195" y="144"/>
                    <a:pt x="156" y="190"/>
                    <a:pt x="136" y="231"/>
                  </a:cubicBezTo>
                  <a:cubicBezTo>
                    <a:pt x="91" y="217"/>
                    <a:pt x="46" y="202"/>
                    <a:pt x="0" y="188"/>
                  </a:cubicBezTo>
                  <a:cubicBezTo>
                    <a:pt x="1" y="160"/>
                    <a:pt x="3" y="132"/>
                    <a:pt x="4" y="105"/>
                  </a:cubicBezTo>
                  <a:cubicBezTo>
                    <a:pt x="34" y="98"/>
                    <a:pt x="65" y="92"/>
                    <a:pt x="95" y="85"/>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44" name="Gruppieren 43"/>
          <p:cNvGrpSpPr/>
          <p:nvPr/>
        </p:nvGrpSpPr>
        <p:grpSpPr>
          <a:xfrm>
            <a:off x="392137" y="2062385"/>
            <a:ext cx="703431" cy="511334"/>
            <a:chOff x="12391" y="2034654"/>
            <a:chExt cx="703431" cy="511334"/>
          </a:xfrm>
        </p:grpSpPr>
        <p:sp>
          <p:nvSpPr>
            <p:cNvPr id="281" name="Ellipse 280"/>
            <p:cNvSpPr/>
            <p:nvPr/>
          </p:nvSpPr>
          <p:spPr bwMode="gray">
            <a:xfrm>
              <a:off x="84217" y="2034654"/>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288" name="Textfeld 287"/>
            <p:cNvSpPr txBox="1"/>
            <p:nvPr/>
          </p:nvSpPr>
          <p:spPr>
            <a:xfrm>
              <a:off x="168044" y="2056786"/>
              <a:ext cx="360039" cy="184666"/>
            </a:xfrm>
            <a:prstGeom prst="rect">
              <a:avLst/>
            </a:prstGeom>
            <a:noFill/>
          </p:spPr>
          <p:txBody>
            <a:bodyPr wrap="square" rtlCol="0">
              <a:spAutoFit/>
            </a:bodyPr>
            <a:lstStyle/>
            <a:p>
              <a:pPr algn="ctr">
                <a:spcBef>
                  <a:spcPts val="600"/>
                </a:spcBef>
              </a:pPr>
              <a:r>
                <a:rPr lang="de-DE" sz="600" b="1" dirty="0">
                  <a:solidFill>
                    <a:schemeClr val="accent4"/>
                  </a:solidFill>
                </a:rPr>
                <a:t>PO</a:t>
              </a:r>
            </a:p>
          </p:txBody>
        </p:sp>
        <p:sp>
          <p:nvSpPr>
            <p:cNvPr id="290" name="Textfeld 289"/>
            <p:cNvSpPr txBox="1"/>
            <p:nvPr/>
          </p:nvSpPr>
          <p:spPr>
            <a:xfrm>
              <a:off x="12391" y="2197988"/>
              <a:ext cx="703431" cy="184666"/>
            </a:xfrm>
            <a:prstGeom prst="rect">
              <a:avLst/>
            </a:prstGeom>
            <a:noFill/>
          </p:spPr>
          <p:txBody>
            <a:bodyPr wrap="square" rtlCol="0">
              <a:spAutoFit/>
            </a:bodyPr>
            <a:lstStyle/>
            <a:p>
              <a:pPr algn="ctr">
                <a:spcBef>
                  <a:spcPts val="600"/>
                </a:spcBef>
              </a:pPr>
              <a:r>
                <a:rPr lang="de-DE" sz="600" b="1" dirty="0">
                  <a:solidFill>
                    <a:schemeClr val="accent4"/>
                  </a:solidFill>
                </a:rPr>
                <a:t>Fachbereich</a:t>
              </a:r>
            </a:p>
          </p:txBody>
        </p:sp>
        <p:sp>
          <p:nvSpPr>
            <p:cNvPr id="291" name="Textfeld 290"/>
            <p:cNvSpPr txBox="1"/>
            <p:nvPr/>
          </p:nvSpPr>
          <p:spPr>
            <a:xfrm>
              <a:off x="35496" y="2230452"/>
              <a:ext cx="412454" cy="184666"/>
            </a:xfrm>
            <a:prstGeom prst="rect">
              <a:avLst/>
            </a:prstGeom>
            <a:noFill/>
          </p:spPr>
          <p:txBody>
            <a:bodyPr wrap="square" rtlCol="0">
              <a:spAutoFit/>
            </a:bodyPr>
            <a:lstStyle/>
            <a:p>
              <a:pPr algn="ctr">
                <a:spcBef>
                  <a:spcPts val="600"/>
                </a:spcBef>
              </a:pPr>
              <a:endParaRPr lang="de-DE" sz="600" b="1" dirty="0">
                <a:solidFill>
                  <a:schemeClr val="accent4"/>
                </a:solidFill>
              </a:endParaRPr>
            </a:p>
          </p:txBody>
        </p:sp>
        <p:sp>
          <p:nvSpPr>
            <p:cNvPr id="292" name="Textfeld 291"/>
            <p:cNvSpPr txBox="1"/>
            <p:nvPr/>
          </p:nvSpPr>
          <p:spPr>
            <a:xfrm>
              <a:off x="264114" y="2228865"/>
              <a:ext cx="412454" cy="184666"/>
            </a:xfrm>
            <a:prstGeom prst="rect">
              <a:avLst/>
            </a:prstGeom>
            <a:noFill/>
          </p:spPr>
          <p:txBody>
            <a:bodyPr wrap="square" rtlCol="0">
              <a:spAutoFit/>
            </a:bodyPr>
            <a:lstStyle/>
            <a:p>
              <a:pPr algn="ctr">
                <a:spcBef>
                  <a:spcPts val="600"/>
                </a:spcBef>
              </a:pPr>
              <a:endParaRPr lang="de-DE" sz="600" b="1" dirty="0">
                <a:solidFill>
                  <a:schemeClr val="accent4"/>
                </a:solidFill>
              </a:endParaRPr>
            </a:p>
          </p:txBody>
        </p:sp>
        <p:sp>
          <p:nvSpPr>
            <p:cNvPr id="293" name="Textfeld 292"/>
            <p:cNvSpPr txBox="1"/>
            <p:nvPr/>
          </p:nvSpPr>
          <p:spPr>
            <a:xfrm>
              <a:off x="49811" y="2344648"/>
              <a:ext cx="577911" cy="184666"/>
            </a:xfrm>
            <a:prstGeom prst="rect">
              <a:avLst/>
            </a:prstGeom>
            <a:noFill/>
          </p:spPr>
          <p:txBody>
            <a:bodyPr wrap="square" rtlCol="0">
              <a:spAutoFit/>
            </a:bodyPr>
            <a:lstStyle/>
            <a:p>
              <a:pPr algn="ctr">
                <a:spcBef>
                  <a:spcPts val="600"/>
                </a:spcBef>
              </a:pPr>
              <a:r>
                <a:rPr lang="de-DE" sz="600" b="1" dirty="0">
                  <a:solidFill>
                    <a:schemeClr val="accent4"/>
                  </a:solidFill>
                </a:rPr>
                <a:t>Entwickler</a:t>
              </a:r>
            </a:p>
          </p:txBody>
        </p:sp>
      </p:grpSp>
      <p:cxnSp>
        <p:nvCxnSpPr>
          <p:cNvPr id="294" name="Gerade Verbindung mit Pfeil 293"/>
          <p:cNvCxnSpPr/>
          <p:nvPr/>
        </p:nvCxnSpPr>
        <p:spPr>
          <a:xfrm>
            <a:off x="1226023" y="2580378"/>
            <a:ext cx="1701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1" name="Gruppieren 270"/>
          <p:cNvGrpSpPr/>
          <p:nvPr/>
        </p:nvGrpSpPr>
        <p:grpSpPr bwMode="gray">
          <a:xfrm>
            <a:off x="2231736" y="2347217"/>
            <a:ext cx="270000" cy="324000"/>
            <a:chOff x="5928891" y="3319463"/>
            <a:chExt cx="374650" cy="412750"/>
          </a:xfrm>
        </p:grpSpPr>
        <p:sp>
          <p:nvSpPr>
            <p:cNvPr id="272" name="Freeform 25"/>
            <p:cNvSpPr>
              <a:spLocks/>
            </p:cNvSpPr>
            <p:nvPr/>
          </p:nvSpPr>
          <p:spPr bwMode="gray">
            <a:xfrm>
              <a:off x="5941591" y="3619500"/>
              <a:ext cx="161925" cy="112713"/>
            </a:xfrm>
            <a:custGeom>
              <a:avLst/>
              <a:gdLst>
                <a:gd name="T0" fmla="*/ 568 w 621"/>
                <a:gd name="T1" fmla="*/ 92 h 433"/>
                <a:gd name="T2" fmla="*/ 464 w 621"/>
                <a:gd name="T3" fmla="*/ 195 h 433"/>
                <a:gd name="T4" fmla="*/ 577 w 621"/>
                <a:gd name="T5" fmla="*/ 308 h 433"/>
                <a:gd name="T6" fmla="*/ 578 w 621"/>
                <a:gd name="T7" fmla="*/ 326 h 433"/>
                <a:gd name="T8" fmla="*/ 572 w 621"/>
                <a:gd name="T9" fmla="*/ 334 h 433"/>
                <a:gd name="T10" fmla="*/ 556 w 621"/>
                <a:gd name="T11" fmla="*/ 342 h 433"/>
                <a:gd name="T12" fmla="*/ 51 w 621"/>
                <a:gd name="T13" fmla="*/ 395 h 433"/>
                <a:gd name="T14" fmla="*/ 41 w 621"/>
                <a:gd name="T15" fmla="*/ 392 h 433"/>
                <a:gd name="T16" fmla="*/ 38 w 621"/>
                <a:gd name="T17" fmla="*/ 383 h 433"/>
                <a:gd name="T18" fmla="*/ 75 w 621"/>
                <a:gd name="T19" fmla="*/ 33 h 433"/>
                <a:gd name="T20" fmla="*/ 41 w 621"/>
                <a:gd name="T21" fmla="*/ 0 h 433"/>
                <a:gd name="T22" fmla="*/ 1 w 621"/>
                <a:gd name="T23" fmla="*/ 379 h 433"/>
                <a:gd name="T24" fmla="*/ 15 w 621"/>
                <a:gd name="T25" fmla="*/ 418 h 433"/>
                <a:gd name="T26" fmla="*/ 54 w 621"/>
                <a:gd name="T27" fmla="*/ 432 h 433"/>
                <a:gd name="T28" fmla="*/ 560 w 621"/>
                <a:gd name="T29" fmla="*/ 379 h 433"/>
                <a:gd name="T30" fmla="*/ 598 w 621"/>
                <a:gd name="T31" fmla="*/ 360 h 433"/>
                <a:gd name="T32" fmla="*/ 611 w 621"/>
                <a:gd name="T33" fmla="*/ 343 h 433"/>
                <a:gd name="T34" fmla="*/ 603 w 621"/>
                <a:gd name="T35" fmla="*/ 282 h 433"/>
                <a:gd name="T36" fmla="*/ 516 w 621"/>
                <a:gd name="T37" fmla="*/ 195 h 433"/>
                <a:gd name="T38" fmla="*/ 620 w 621"/>
                <a:gd name="T39" fmla="*/ 92 h 433"/>
                <a:gd name="T40" fmla="*/ 534 w 621"/>
                <a:gd name="T41" fmla="*/ 5 h 433"/>
                <a:gd name="T42" fmla="*/ 529 w 621"/>
                <a:gd name="T43" fmla="*/ 52 h 433"/>
                <a:gd name="T44" fmla="*/ 568 w 621"/>
                <a:gd name="T45" fmla="*/ 9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433">
                  <a:moveTo>
                    <a:pt x="568" y="92"/>
                  </a:moveTo>
                  <a:cubicBezTo>
                    <a:pt x="464" y="195"/>
                    <a:pt x="464" y="195"/>
                    <a:pt x="464" y="195"/>
                  </a:cubicBezTo>
                  <a:cubicBezTo>
                    <a:pt x="577" y="308"/>
                    <a:pt x="577" y="308"/>
                    <a:pt x="577" y="308"/>
                  </a:cubicBezTo>
                  <a:cubicBezTo>
                    <a:pt x="581" y="312"/>
                    <a:pt x="581" y="319"/>
                    <a:pt x="578" y="326"/>
                  </a:cubicBezTo>
                  <a:cubicBezTo>
                    <a:pt x="576" y="329"/>
                    <a:pt x="574" y="332"/>
                    <a:pt x="572" y="334"/>
                  </a:cubicBezTo>
                  <a:cubicBezTo>
                    <a:pt x="567" y="339"/>
                    <a:pt x="562" y="342"/>
                    <a:pt x="556" y="342"/>
                  </a:cubicBezTo>
                  <a:cubicBezTo>
                    <a:pt x="51" y="395"/>
                    <a:pt x="51" y="395"/>
                    <a:pt x="51" y="395"/>
                  </a:cubicBezTo>
                  <a:cubicBezTo>
                    <a:pt x="48" y="395"/>
                    <a:pt x="44" y="395"/>
                    <a:pt x="41" y="392"/>
                  </a:cubicBezTo>
                  <a:cubicBezTo>
                    <a:pt x="38" y="390"/>
                    <a:pt x="37" y="387"/>
                    <a:pt x="38" y="383"/>
                  </a:cubicBezTo>
                  <a:cubicBezTo>
                    <a:pt x="75" y="33"/>
                    <a:pt x="75" y="33"/>
                    <a:pt x="75" y="33"/>
                  </a:cubicBezTo>
                  <a:cubicBezTo>
                    <a:pt x="41" y="0"/>
                    <a:pt x="41" y="0"/>
                    <a:pt x="41" y="0"/>
                  </a:cubicBezTo>
                  <a:cubicBezTo>
                    <a:pt x="1" y="379"/>
                    <a:pt x="1" y="379"/>
                    <a:pt x="1" y="379"/>
                  </a:cubicBezTo>
                  <a:cubicBezTo>
                    <a:pt x="0" y="394"/>
                    <a:pt x="5" y="408"/>
                    <a:pt x="15" y="418"/>
                  </a:cubicBezTo>
                  <a:cubicBezTo>
                    <a:pt x="25" y="428"/>
                    <a:pt x="39" y="433"/>
                    <a:pt x="54" y="432"/>
                  </a:cubicBezTo>
                  <a:cubicBezTo>
                    <a:pt x="560" y="379"/>
                    <a:pt x="560" y="379"/>
                    <a:pt x="560" y="379"/>
                  </a:cubicBezTo>
                  <a:cubicBezTo>
                    <a:pt x="574" y="377"/>
                    <a:pt x="587" y="371"/>
                    <a:pt x="598" y="360"/>
                  </a:cubicBezTo>
                  <a:cubicBezTo>
                    <a:pt x="603" y="355"/>
                    <a:pt x="607" y="349"/>
                    <a:pt x="611" y="343"/>
                  </a:cubicBezTo>
                  <a:cubicBezTo>
                    <a:pt x="621" y="321"/>
                    <a:pt x="618" y="297"/>
                    <a:pt x="603" y="282"/>
                  </a:cubicBezTo>
                  <a:cubicBezTo>
                    <a:pt x="516" y="195"/>
                    <a:pt x="516" y="195"/>
                    <a:pt x="516" y="195"/>
                  </a:cubicBezTo>
                  <a:cubicBezTo>
                    <a:pt x="620" y="92"/>
                    <a:pt x="620" y="92"/>
                    <a:pt x="620" y="92"/>
                  </a:cubicBezTo>
                  <a:cubicBezTo>
                    <a:pt x="534" y="5"/>
                    <a:pt x="534" y="5"/>
                    <a:pt x="534" y="5"/>
                  </a:cubicBezTo>
                  <a:cubicBezTo>
                    <a:pt x="529" y="52"/>
                    <a:pt x="529" y="52"/>
                    <a:pt x="529" y="52"/>
                  </a:cubicBezTo>
                  <a:lnTo>
                    <a:pt x="568" y="9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73" name="Freeform 26"/>
            <p:cNvSpPr>
              <a:spLocks/>
            </p:cNvSpPr>
            <p:nvPr/>
          </p:nvSpPr>
          <p:spPr bwMode="gray">
            <a:xfrm>
              <a:off x="5928891" y="3495675"/>
              <a:ext cx="150813" cy="152400"/>
            </a:xfrm>
            <a:custGeom>
              <a:avLst/>
              <a:gdLst>
                <a:gd name="T0" fmla="*/ 7 w 582"/>
                <a:gd name="T1" fmla="*/ 80 h 583"/>
                <a:gd name="T2" fmla="*/ 11 w 582"/>
                <a:gd name="T3" fmla="*/ 119 h 583"/>
                <a:gd name="T4" fmla="*/ 111 w 582"/>
                <a:gd name="T5" fmla="*/ 219 h 583"/>
                <a:gd name="T6" fmla="*/ 7 w 582"/>
                <a:gd name="T7" fmla="*/ 323 h 583"/>
                <a:gd name="T8" fmla="*/ 259 w 582"/>
                <a:gd name="T9" fmla="*/ 576 h 583"/>
                <a:gd name="T10" fmla="*/ 363 w 582"/>
                <a:gd name="T11" fmla="*/ 472 h 583"/>
                <a:gd name="T12" fmla="*/ 463 w 582"/>
                <a:gd name="T13" fmla="*/ 572 h 583"/>
                <a:gd name="T14" fmla="*/ 502 w 582"/>
                <a:gd name="T15" fmla="*/ 576 h 583"/>
                <a:gd name="T16" fmla="*/ 528 w 582"/>
                <a:gd name="T17" fmla="*/ 540 h 583"/>
                <a:gd name="T18" fmla="*/ 577 w 582"/>
                <a:gd name="T19" fmla="*/ 76 h 583"/>
                <a:gd name="T20" fmla="*/ 577 w 582"/>
                <a:gd name="T21" fmla="*/ 76 h 583"/>
                <a:gd name="T22" fmla="*/ 581 w 582"/>
                <a:gd name="T23" fmla="*/ 34 h 583"/>
                <a:gd name="T24" fmla="*/ 573 w 582"/>
                <a:gd name="T25" fmla="*/ 9 h 583"/>
                <a:gd name="T26" fmla="*/ 548 w 582"/>
                <a:gd name="T27" fmla="*/ 1 h 583"/>
                <a:gd name="T28" fmla="*/ 43 w 582"/>
                <a:gd name="T29" fmla="*/ 54 h 583"/>
                <a:gd name="T30" fmla="*/ 7 w 582"/>
                <a:gd name="T31" fmla="*/ 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583">
                  <a:moveTo>
                    <a:pt x="7" y="80"/>
                  </a:moveTo>
                  <a:cubicBezTo>
                    <a:pt x="0" y="95"/>
                    <a:pt x="1" y="110"/>
                    <a:pt x="11" y="119"/>
                  </a:cubicBezTo>
                  <a:cubicBezTo>
                    <a:pt x="111" y="219"/>
                    <a:pt x="111" y="219"/>
                    <a:pt x="111" y="219"/>
                  </a:cubicBezTo>
                  <a:cubicBezTo>
                    <a:pt x="7" y="323"/>
                    <a:pt x="7" y="323"/>
                    <a:pt x="7" y="323"/>
                  </a:cubicBezTo>
                  <a:cubicBezTo>
                    <a:pt x="259" y="576"/>
                    <a:pt x="259" y="576"/>
                    <a:pt x="259" y="576"/>
                  </a:cubicBezTo>
                  <a:cubicBezTo>
                    <a:pt x="363" y="472"/>
                    <a:pt x="363" y="472"/>
                    <a:pt x="363" y="472"/>
                  </a:cubicBezTo>
                  <a:cubicBezTo>
                    <a:pt x="463" y="572"/>
                    <a:pt x="463" y="572"/>
                    <a:pt x="463" y="572"/>
                  </a:cubicBezTo>
                  <a:cubicBezTo>
                    <a:pt x="472" y="581"/>
                    <a:pt x="488" y="583"/>
                    <a:pt x="502" y="576"/>
                  </a:cubicBezTo>
                  <a:cubicBezTo>
                    <a:pt x="516" y="569"/>
                    <a:pt x="527" y="554"/>
                    <a:pt x="528" y="540"/>
                  </a:cubicBezTo>
                  <a:cubicBezTo>
                    <a:pt x="577" y="76"/>
                    <a:pt x="577" y="76"/>
                    <a:pt x="577" y="76"/>
                  </a:cubicBezTo>
                  <a:cubicBezTo>
                    <a:pt x="577" y="76"/>
                    <a:pt x="577" y="76"/>
                    <a:pt x="577" y="76"/>
                  </a:cubicBezTo>
                  <a:cubicBezTo>
                    <a:pt x="581" y="34"/>
                    <a:pt x="581" y="34"/>
                    <a:pt x="581" y="34"/>
                  </a:cubicBezTo>
                  <a:cubicBezTo>
                    <a:pt x="582" y="24"/>
                    <a:pt x="579" y="15"/>
                    <a:pt x="573" y="9"/>
                  </a:cubicBezTo>
                  <a:cubicBezTo>
                    <a:pt x="567" y="3"/>
                    <a:pt x="558" y="0"/>
                    <a:pt x="548" y="1"/>
                  </a:cubicBezTo>
                  <a:cubicBezTo>
                    <a:pt x="43" y="54"/>
                    <a:pt x="43" y="54"/>
                    <a:pt x="43" y="54"/>
                  </a:cubicBezTo>
                  <a:cubicBezTo>
                    <a:pt x="28" y="56"/>
                    <a:pt x="14" y="66"/>
                    <a:pt x="7" y="8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74" name="Freeform 82"/>
            <p:cNvSpPr>
              <a:spLocks noEditPoints="1"/>
            </p:cNvSpPr>
            <p:nvPr/>
          </p:nvSpPr>
          <p:spPr bwMode="gray">
            <a:xfrm>
              <a:off x="5955878" y="3319463"/>
              <a:ext cx="347663" cy="412750"/>
            </a:xfrm>
            <a:custGeom>
              <a:avLst/>
              <a:gdLst>
                <a:gd name="T0" fmla="*/ 78 w 1336"/>
                <a:gd name="T1" fmla="*/ 410 h 1586"/>
                <a:gd name="T2" fmla="*/ 78 w 1336"/>
                <a:gd name="T3" fmla="*/ 197 h 1586"/>
                <a:gd name="T4" fmla="*/ 196 w 1336"/>
                <a:gd name="T5" fmla="*/ 79 h 1586"/>
                <a:gd name="T6" fmla="*/ 706 w 1336"/>
                <a:gd name="T7" fmla="*/ 79 h 1586"/>
                <a:gd name="T8" fmla="*/ 706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817 w 1336"/>
                <a:gd name="T23" fmla="*/ 1507 h 1586"/>
                <a:gd name="T24" fmla="*/ 817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7 h 1586"/>
                <a:gd name="T42" fmla="*/ 0 w 1336"/>
                <a:gd name="T43" fmla="*/ 410 h 1586"/>
                <a:gd name="T44" fmla="*/ 78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2"/>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7"/>
                  </a:cubicBezTo>
                  <a:cubicBezTo>
                    <a:pt x="0" y="197"/>
                    <a:pt x="0" y="383"/>
                    <a:pt x="0" y="410"/>
                  </a:cubicBezTo>
                  <a:cubicBezTo>
                    <a:pt x="0" y="437"/>
                    <a:pt x="78" y="439"/>
                    <a:pt x="78"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230" name="Gruppieren 229"/>
          <p:cNvGrpSpPr/>
          <p:nvPr/>
        </p:nvGrpSpPr>
        <p:grpSpPr>
          <a:xfrm>
            <a:off x="1624519" y="2119580"/>
            <a:ext cx="703431" cy="677560"/>
            <a:chOff x="1845709" y="2741751"/>
            <a:chExt cx="703431" cy="677560"/>
          </a:xfrm>
        </p:grpSpPr>
        <p:sp>
          <p:nvSpPr>
            <p:cNvPr id="45" name="Bogen 44"/>
            <p:cNvSpPr/>
            <p:nvPr/>
          </p:nvSpPr>
          <p:spPr>
            <a:xfrm rot="5400000">
              <a:off x="2020000" y="3059291"/>
              <a:ext cx="360040" cy="360000"/>
            </a:xfrm>
            <a:prstGeom prst="arc">
              <a:avLst>
                <a:gd name="adj1" fmla="val 16200000"/>
                <a:gd name="adj2" fmla="val 14854448"/>
              </a:avLst>
            </a:prstGeom>
            <a:ln w="127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5" name="Ellipse 294"/>
            <p:cNvSpPr/>
            <p:nvPr/>
          </p:nvSpPr>
          <p:spPr bwMode="gray">
            <a:xfrm>
              <a:off x="1943668" y="274175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296" name="Textfeld 295"/>
            <p:cNvSpPr txBox="1"/>
            <p:nvPr/>
          </p:nvSpPr>
          <p:spPr>
            <a:xfrm>
              <a:off x="2018707" y="2751358"/>
              <a:ext cx="360039" cy="184666"/>
            </a:xfrm>
            <a:prstGeom prst="rect">
              <a:avLst/>
            </a:prstGeom>
            <a:noFill/>
          </p:spPr>
          <p:txBody>
            <a:bodyPr wrap="square" rtlCol="0">
              <a:spAutoFit/>
            </a:bodyPr>
            <a:lstStyle/>
            <a:p>
              <a:pPr algn="ctr">
                <a:spcBef>
                  <a:spcPts val="600"/>
                </a:spcBef>
              </a:pPr>
              <a:r>
                <a:rPr lang="de-DE" sz="600" b="1" dirty="0">
                  <a:solidFill>
                    <a:schemeClr val="accent4"/>
                  </a:solidFill>
                </a:rPr>
                <a:t>PO</a:t>
              </a:r>
            </a:p>
          </p:txBody>
        </p:sp>
        <p:sp>
          <p:nvSpPr>
            <p:cNvPr id="299" name="Textfeld 298"/>
            <p:cNvSpPr txBox="1"/>
            <p:nvPr/>
          </p:nvSpPr>
          <p:spPr>
            <a:xfrm>
              <a:off x="1845709" y="2899838"/>
              <a:ext cx="703431" cy="184666"/>
            </a:xfrm>
            <a:prstGeom prst="rect">
              <a:avLst/>
            </a:prstGeom>
            <a:noFill/>
          </p:spPr>
          <p:txBody>
            <a:bodyPr wrap="square" rtlCol="0">
              <a:spAutoFit/>
            </a:bodyPr>
            <a:lstStyle/>
            <a:p>
              <a:pPr algn="ctr">
                <a:spcBef>
                  <a:spcPts val="600"/>
                </a:spcBef>
              </a:pPr>
              <a:r>
                <a:rPr lang="de-DE" sz="600" b="1" dirty="0">
                  <a:solidFill>
                    <a:schemeClr val="accent4"/>
                  </a:solidFill>
                </a:rPr>
                <a:t>Fachbereich</a:t>
              </a:r>
            </a:p>
          </p:txBody>
        </p:sp>
        <p:sp>
          <p:nvSpPr>
            <p:cNvPr id="302" name="Textfeld 301"/>
            <p:cNvSpPr txBox="1"/>
            <p:nvPr/>
          </p:nvSpPr>
          <p:spPr>
            <a:xfrm>
              <a:off x="1908468" y="3044841"/>
              <a:ext cx="577911" cy="184666"/>
            </a:xfrm>
            <a:prstGeom prst="rect">
              <a:avLst/>
            </a:prstGeom>
            <a:noFill/>
          </p:spPr>
          <p:txBody>
            <a:bodyPr wrap="square" rtlCol="0">
              <a:spAutoFit/>
            </a:bodyPr>
            <a:lstStyle/>
            <a:p>
              <a:pPr algn="ctr">
                <a:spcBef>
                  <a:spcPts val="600"/>
                </a:spcBef>
              </a:pPr>
              <a:r>
                <a:rPr lang="de-DE" sz="600" b="1" dirty="0">
                  <a:solidFill>
                    <a:schemeClr val="accent4"/>
                  </a:solidFill>
                </a:rPr>
                <a:t>Entwickler</a:t>
              </a:r>
            </a:p>
          </p:txBody>
        </p:sp>
      </p:grpSp>
      <p:grpSp>
        <p:nvGrpSpPr>
          <p:cNvPr id="88" name="Gruppieren 87"/>
          <p:cNvGrpSpPr/>
          <p:nvPr/>
        </p:nvGrpSpPr>
        <p:grpSpPr bwMode="gray">
          <a:xfrm rot="820124">
            <a:off x="4821399" y="2895564"/>
            <a:ext cx="300448" cy="380331"/>
            <a:chOff x="4365203" y="3994150"/>
            <a:chExt cx="374650" cy="520701"/>
          </a:xfrm>
        </p:grpSpPr>
        <p:sp>
          <p:nvSpPr>
            <p:cNvPr id="89" name="Freeform 102"/>
            <p:cNvSpPr>
              <a:spLocks/>
            </p:cNvSpPr>
            <p:nvPr/>
          </p:nvSpPr>
          <p:spPr bwMode="gray">
            <a:xfrm>
              <a:off x="4365203" y="4148138"/>
              <a:ext cx="331788" cy="358775"/>
            </a:xfrm>
            <a:custGeom>
              <a:avLst/>
              <a:gdLst>
                <a:gd name="T0" fmla="*/ 566 w 1273"/>
                <a:gd name="T1" fmla="*/ 1319 h 1382"/>
                <a:gd name="T2" fmla="*/ 577 w 1273"/>
                <a:gd name="T3" fmla="*/ 1382 h 1382"/>
                <a:gd name="T4" fmla="*/ 679 w 1273"/>
                <a:gd name="T5" fmla="*/ 1363 h 1382"/>
                <a:gd name="T6" fmla="*/ 828 w 1273"/>
                <a:gd name="T7" fmla="*/ 1335 h 1382"/>
                <a:gd name="T8" fmla="*/ 1129 w 1273"/>
                <a:gd name="T9" fmla="*/ 1279 h 1382"/>
                <a:gd name="T10" fmla="*/ 1257 w 1273"/>
                <a:gd name="T11" fmla="*/ 1094 h 1382"/>
                <a:gd name="T12" fmla="*/ 1112 w 1273"/>
                <a:gd name="T13" fmla="*/ 313 h 1382"/>
                <a:gd name="T14" fmla="*/ 1087 w 1273"/>
                <a:gd name="T15" fmla="*/ 179 h 1382"/>
                <a:gd name="T16" fmla="*/ 1080 w 1273"/>
                <a:gd name="T17" fmla="*/ 143 h 1382"/>
                <a:gd name="T18" fmla="*/ 894 w 1273"/>
                <a:gd name="T19" fmla="*/ 16 h 1382"/>
                <a:gd name="T20" fmla="*/ 880 w 1273"/>
                <a:gd name="T21" fmla="*/ 19 h 1382"/>
                <a:gd name="T22" fmla="*/ 444 w 1273"/>
                <a:gd name="T23" fmla="*/ 100 h 1382"/>
                <a:gd name="T24" fmla="*/ 143 w 1273"/>
                <a:gd name="T25" fmla="*/ 156 h 1382"/>
                <a:gd name="T26" fmla="*/ 16 w 1273"/>
                <a:gd name="T27" fmla="*/ 341 h 1382"/>
                <a:gd name="T28" fmla="*/ 128 w 1273"/>
                <a:gd name="T29" fmla="*/ 948 h 1382"/>
                <a:gd name="T30" fmla="*/ 128 w 1273"/>
                <a:gd name="T31" fmla="*/ 948 h 1382"/>
                <a:gd name="T32" fmla="*/ 152 w 1273"/>
                <a:gd name="T33" fmla="*/ 1072 h 1382"/>
                <a:gd name="T34" fmla="*/ 214 w 1273"/>
                <a:gd name="T35" fmla="*/ 1060 h 1382"/>
                <a:gd name="T36" fmla="*/ 201 w 1273"/>
                <a:gd name="T37" fmla="*/ 989 h 1382"/>
                <a:gd name="T38" fmla="*/ 201 w 1273"/>
                <a:gd name="T39" fmla="*/ 989 h 1382"/>
                <a:gd name="T40" fmla="*/ 200 w 1273"/>
                <a:gd name="T41" fmla="*/ 982 h 1382"/>
                <a:gd name="T42" fmla="*/ 78 w 1273"/>
                <a:gd name="T43" fmla="*/ 330 h 1382"/>
                <a:gd name="T44" fmla="*/ 155 w 1273"/>
                <a:gd name="T45" fmla="*/ 218 h 1382"/>
                <a:gd name="T46" fmla="*/ 891 w 1273"/>
                <a:gd name="T47" fmla="*/ 81 h 1382"/>
                <a:gd name="T48" fmla="*/ 892 w 1273"/>
                <a:gd name="T49" fmla="*/ 81 h 1382"/>
                <a:gd name="T50" fmla="*/ 906 w 1273"/>
                <a:gd name="T51" fmla="*/ 78 h 1382"/>
                <a:gd name="T52" fmla="*/ 1017 w 1273"/>
                <a:gd name="T53" fmla="*/ 155 h 1382"/>
                <a:gd name="T54" fmla="*/ 1024 w 1273"/>
                <a:gd name="T55" fmla="*/ 190 h 1382"/>
                <a:gd name="T56" fmla="*/ 1049 w 1273"/>
                <a:gd name="T57" fmla="*/ 325 h 1382"/>
                <a:gd name="T58" fmla="*/ 1194 w 1273"/>
                <a:gd name="T59" fmla="*/ 1105 h 1382"/>
                <a:gd name="T60" fmla="*/ 1118 w 1273"/>
                <a:gd name="T61" fmla="*/ 1217 h 1382"/>
                <a:gd name="T62" fmla="*/ 772 w 1273"/>
                <a:gd name="T63" fmla="*/ 1281 h 1382"/>
                <a:gd name="T64" fmla="*/ 712 w 1273"/>
                <a:gd name="T65" fmla="*/ 1292 h 1382"/>
                <a:gd name="T66" fmla="*/ 566 w 1273"/>
                <a:gd name="T67" fmla="*/ 1319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3" h="1382">
                  <a:moveTo>
                    <a:pt x="566" y="1319"/>
                  </a:moveTo>
                  <a:cubicBezTo>
                    <a:pt x="577" y="1382"/>
                    <a:pt x="577" y="1382"/>
                    <a:pt x="577" y="1382"/>
                  </a:cubicBezTo>
                  <a:cubicBezTo>
                    <a:pt x="617" y="1375"/>
                    <a:pt x="679" y="1363"/>
                    <a:pt x="679" y="1363"/>
                  </a:cubicBezTo>
                  <a:cubicBezTo>
                    <a:pt x="828" y="1335"/>
                    <a:pt x="828" y="1335"/>
                    <a:pt x="828" y="1335"/>
                  </a:cubicBezTo>
                  <a:cubicBezTo>
                    <a:pt x="1129" y="1279"/>
                    <a:pt x="1129" y="1279"/>
                    <a:pt x="1129" y="1279"/>
                  </a:cubicBezTo>
                  <a:cubicBezTo>
                    <a:pt x="1216" y="1263"/>
                    <a:pt x="1273" y="1180"/>
                    <a:pt x="1257" y="1094"/>
                  </a:cubicBezTo>
                  <a:cubicBezTo>
                    <a:pt x="1257" y="1094"/>
                    <a:pt x="1159" y="568"/>
                    <a:pt x="1112" y="313"/>
                  </a:cubicBezTo>
                  <a:cubicBezTo>
                    <a:pt x="1097" y="236"/>
                    <a:pt x="1087" y="184"/>
                    <a:pt x="1087" y="179"/>
                  </a:cubicBezTo>
                  <a:cubicBezTo>
                    <a:pt x="1083" y="158"/>
                    <a:pt x="1080" y="143"/>
                    <a:pt x="1080" y="143"/>
                  </a:cubicBezTo>
                  <a:cubicBezTo>
                    <a:pt x="1064" y="57"/>
                    <a:pt x="981" y="0"/>
                    <a:pt x="894" y="16"/>
                  </a:cubicBezTo>
                  <a:cubicBezTo>
                    <a:pt x="880" y="19"/>
                    <a:pt x="880" y="19"/>
                    <a:pt x="880" y="19"/>
                  </a:cubicBezTo>
                  <a:cubicBezTo>
                    <a:pt x="863" y="22"/>
                    <a:pt x="641" y="63"/>
                    <a:pt x="444" y="100"/>
                  </a:cubicBezTo>
                  <a:cubicBezTo>
                    <a:pt x="285" y="129"/>
                    <a:pt x="143" y="156"/>
                    <a:pt x="143" y="156"/>
                  </a:cubicBezTo>
                  <a:cubicBezTo>
                    <a:pt x="57" y="172"/>
                    <a:pt x="0" y="255"/>
                    <a:pt x="16" y="341"/>
                  </a:cubicBezTo>
                  <a:cubicBezTo>
                    <a:pt x="128" y="948"/>
                    <a:pt x="128" y="948"/>
                    <a:pt x="128" y="948"/>
                  </a:cubicBezTo>
                  <a:cubicBezTo>
                    <a:pt x="128" y="948"/>
                    <a:pt x="128" y="948"/>
                    <a:pt x="128" y="948"/>
                  </a:cubicBezTo>
                  <a:cubicBezTo>
                    <a:pt x="133" y="970"/>
                    <a:pt x="145" y="1034"/>
                    <a:pt x="152" y="1072"/>
                  </a:cubicBezTo>
                  <a:cubicBezTo>
                    <a:pt x="214" y="1060"/>
                    <a:pt x="214" y="1060"/>
                    <a:pt x="214" y="1060"/>
                  </a:cubicBezTo>
                  <a:cubicBezTo>
                    <a:pt x="207" y="1021"/>
                    <a:pt x="210" y="1040"/>
                    <a:pt x="201" y="989"/>
                  </a:cubicBezTo>
                  <a:cubicBezTo>
                    <a:pt x="201" y="989"/>
                    <a:pt x="201" y="989"/>
                    <a:pt x="201" y="989"/>
                  </a:cubicBezTo>
                  <a:cubicBezTo>
                    <a:pt x="200" y="982"/>
                    <a:pt x="200" y="982"/>
                    <a:pt x="200" y="982"/>
                  </a:cubicBezTo>
                  <a:cubicBezTo>
                    <a:pt x="78" y="330"/>
                    <a:pt x="78" y="330"/>
                    <a:pt x="78" y="330"/>
                  </a:cubicBezTo>
                  <a:cubicBezTo>
                    <a:pt x="69" y="278"/>
                    <a:pt x="103" y="228"/>
                    <a:pt x="155" y="218"/>
                  </a:cubicBezTo>
                  <a:cubicBezTo>
                    <a:pt x="155" y="218"/>
                    <a:pt x="861" y="87"/>
                    <a:pt x="891" y="81"/>
                  </a:cubicBezTo>
                  <a:cubicBezTo>
                    <a:pt x="891" y="81"/>
                    <a:pt x="892" y="81"/>
                    <a:pt x="892" y="81"/>
                  </a:cubicBezTo>
                  <a:cubicBezTo>
                    <a:pt x="906" y="78"/>
                    <a:pt x="906" y="78"/>
                    <a:pt x="906" y="78"/>
                  </a:cubicBezTo>
                  <a:cubicBezTo>
                    <a:pt x="958" y="69"/>
                    <a:pt x="1008" y="103"/>
                    <a:pt x="1017" y="155"/>
                  </a:cubicBezTo>
                  <a:cubicBezTo>
                    <a:pt x="1017" y="155"/>
                    <a:pt x="1020" y="170"/>
                    <a:pt x="1024" y="190"/>
                  </a:cubicBezTo>
                  <a:cubicBezTo>
                    <a:pt x="1025" y="196"/>
                    <a:pt x="1035" y="248"/>
                    <a:pt x="1049" y="325"/>
                  </a:cubicBezTo>
                  <a:cubicBezTo>
                    <a:pt x="1096" y="580"/>
                    <a:pt x="1194" y="1105"/>
                    <a:pt x="1194" y="1105"/>
                  </a:cubicBezTo>
                  <a:cubicBezTo>
                    <a:pt x="1204" y="1157"/>
                    <a:pt x="1169" y="1207"/>
                    <a:pt x="1118" y="1217"/>
                  </a:cubicBezTo>
                  <a:cubicBezTo>
                    <a:pt x="772" y="1281"/>
                    <a:pt x="772" y="1281"/>
                    <a:pt x="772" y="1281"/>
                  </a:cubicBezTo>
                  <a:cubicBezTo>
                    <a:pt x="712" y="1292"/>
                    <a:pt x="712" y="1292"/>
                    <a:pt x="712" y="1292"/>
                  </a:cubicBezTo>
                  <a:cubicBezTo>
                    <a:pt x="566" y="1319"/>
                    <a:pt x="566" y="1319"/>
                    <a:pt x="566" y="131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0" name="Freeform 103"/>
            <p:cNvSpPr>
              <a:spLocks/>
            </p:cNvSpPr>
            <p:nvPr/>
          </p:nvSpPr>
          <p:spPr bwMode="gray">
            <a:xfrm>
              <a:off x="4403303" y="4430713"/>
              <a:ext cx="93663" cy="84138"/>
            </a:xfrm>
            <a:custGeom>
              <a:avLst/>
              <a:gdLst>
                <a:gd name="T0" fmla="*/ 59 w 59"/>
                <a:gd name="T1" fmla="*/ 53 h 53"/>
                <a:gd name="T2" fmla="*/ 0 w 59"/>
                <a:gd name="T3" fmla="*/ 9 h 53"/>
                <a:gd name="T4" fmla="*/ 49 w 59"/>
                <a:gd name="T5" fmla="*/ 0 h 53"/>
                <a:gd name="T6" fmla="*/ 59 w 59"/>
                <a:gd name="T7" fmla="*/ 53 h 53"/>
              </a:gdLst>
              <a:ahLst/>
              <a:cxnLst>
                <a:cxn ang="0">
                  <a:pos x="T0" y="T1"/>
                </a:cxn>
                <a:cxn ang="0">
                  <a:pos x="T2" y="T3"/>
                </a:cxn>
                <a:cxn ang="0">
                  <a:pos x="T4" y="T5"/>
                </a:cxn>
                <a:cxn ang="0">
                  <a:pos x="T6" y="T7"/>
                </a:cxn>
              </a:cxnLst>
              <a:rect l="0" t="0" r="r" b="b"/>
              <a:pathLst>
                <a:path w="59" h="53">
                  <a:moveTo>
                    <a:pt x="59" y="53"/>
                  </a:moveTo>
                  <a:lnTo>
                    <a:pt x="0" y="9"/>
                  </a:lnTo>
                  <a:lnTo>
                    <a:pt x="49" y="0"/>
                  </a:lnTo>
                  <a:lnTo>
                    <a:pt x="59" y="5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1" name="Freeform 104"/>
            <p:cNvSpPr>
              <a:spLocks noEditPoints="1"/>
            </p:cNvSpPr>
            <p:nvPr/>
          </p:nvSpPr>
          <p:spPr bwMode="gray">
            <a:xfrm>
              <a:off x="4596978" y="4022725"/>
              <a:ext cx="123825" cy="168275"/>
            </a:xfrm>
            <a:custGeom>
              <a:avLst/>
              <a:gdLst>
                <a:gd name="T0" fmla="*/ 344 w 474"/>
                <a:gd name="T1" fmla="*/ 91 h 644"/>
                <a:gd name="T2" fmla="*/ 248 w 474"/>
                <a:gd name="T3" fmla="*/ 0 h 644"/>
                <a:gd name="T4" fmla="*/ 264 w 474"/>
                <a:gd name="T5" fmla="*/ 77 h 644"/>
                <a:gd name="T6" fmla="*/ 264 w 474"/>
                <a:gd name="T7" fmla="*/ 77 h 644"/>
                <a:gd name="T8" fmla="*/ 123 w 474"/>
                <a:gd name="T9" fmla="*/ 263 h 644"/>
                <a:gd name="T10" fmla="*/ 24 w 474"/>
                <a:gd name="T11" fmla="*/ 306 h 644"/>
                <a:gd name="T12" fmla="*/ 99 w 474"/>
                <a:gd name="T13" fmla="*/ 462 h 644"/>
                <a:gd name="T14" fmla="*/ 41 w 474"/>
                <a:gd name="T15" fmla="*/ 632 h 644"/>
                <a:gd name="T16" fmla="*/ 51 w 474"/>
                <a:gd name="T17" fmla="*/ 638 h 644"/>
                <a:gd name="T18" fmla="*/ 156 w 474"/>
                <a:gd name="T19" fmla="*/ 493 h 644"/>
                <a:gd name="T20" fmla="*/ 341 w 474"/>
                <a:gd name="T21" fmla="*/ 469 h 644"/>
                <a:gd name="T22" fmla="*/ 318 w 474"/>
                <a:gd name="T23" fmla="*/ 363 h 644"/>
                <a:gd name="T24" fmla="*/ 393 w 474"/>
                <a:gd name="T25" fmla="*/ 149 h 644"/>
                <a:gd name="T26" fmla="*/ 474 w 474"/>
                <a:gd name="T27" fmla="*/ 116 h 644"/>
                <a:gd name="T28" fmla="*/ 344 w 474"/>
                <a:gd name="T29" fmla="*/ 91 h 644"/>
                <a:gd name="T30" fmla="*/ 194 w 474"/>
                <a:gd name="T31" fmla="*/ 479 h 644"/>
                <a:gd name="T32" fmla="*/ 50 w 474"/>
                <a:gd name="T33" fmla="*/ 384 h 644"/>
                <a:gd name="T34" fmla="*/ 128 w 474"/>
                <a:gd name="T35" fmla="*/ 352 h 644"/>
                <a:gd name="T36" fmla="*/ 290 w 474"/>
                <a:gd name="T37" fmla="*/ 104 h 644"/>
                <a:gd name="T38" fmla="*/ 296 w 474"/>
                <a:gd name="T39" fmla="*/ 74 h 644"/>
                <a:gd name="T40" fmla="*/ 341 w 474"/>
                <a:gd name="T41" fmla="*/ 103 h 644"/>
                <a:gd name="T42" fmla="*/ 317 w 474"/>
                <a:gd name="T43"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4" h="644">
                  <a:moveTo>
                    <a:pt x="344" y="91"/>
                  </a:moveTo>
                  <a:cubicBezTo>
                    <a:pt x="296" y="66"/>
                    <a:pt x="261" y="31"/>
                    <a:pt x="248" y="0"/>
                  </a:cubicBezTo>
                  <a:cubicBezTo>
                    <a:pt x="245" y="26"/>
                    <a:pt x="250" y="53"/>
                    <a:pt x="264" y="77"/>
                  </a:cubicBezTo>
                  <a:cubicBezTo>
                    <a:pt x="264" y="77"/>
                    <a:pt x="264" y="77"/>
                    <a:pt x="264" y="77"/>
                  </a:cubicBezTo>
                  <a:cubicBezTo>
                    <a:pt x="123" y="263"/>
                    <a:pt x="123" y="263"/>
                    <a:pt x="123" y="263"/>
                  </a:cubicBezTo>
                  <a:cubicBezTo>
                    <a:pt x="77" y="261"/>
                    <a:pt x="39" y="276"/>
                    <a:pt x="24" y="306"/>
                  </a:cubicBezTo>
                  <a:cubicBezTo>
                    <a:pt x="0" y="351"/>
                    <a:pt x="34" y="416"/>
                    <a:pt x="99" y="462"/>
                  </a:cubicBezTo>
                  <a:cubicBezTo>
                    <a:pt x="99" y="462"/>
                    <a:pt x="43" y="625"/>
                    <a:pt x="41" y="632"/>
                  </a:cubicBezTo>
                  <a:cubicBezTo>
                    <a:pt x="39" y="639"/>
                    <a:pt x="47" y="644"/>
                    <a:pt x="51" y="638"/>
                  </a:cubicBezTo>
                  <a:cubicBezTo>
                    <a:pt x="55" y="633"/>
                    <a:pt x="156" y="493"/>
                    <a:pt x="156" y="493"/>
                  </a:cubicBezTo>
                  <a:cubicBezTo>
                    <a:pt x="236" y="526"/>
                    <a:pt x="316" y="517"/>
                    <a:pt x="341" y="469"/>
                  </a:cubicBezTo>
                  <a:cubicBezTo>
                    <a:pt x="356" y="439"/>
                    <a:pt x="346" y="400"/>
                    <a:pt x="318" y="363"/>
                  </a:cubicBezTo>
                  <a:cubicBezTo>
                    <a:pt x="393" y="149"/>
                    <a:pt x="393" y="149"/>
                    <a:pt x="393" y="149"/>
                  </a:cubicBezTo>
                  <a:cubicBezTo>
                    <a:pt x="423" y="147"/>
                    <a:pt x="452" y="136"/>
                    <a:pt x="474" y="116"/>
                  </a:cubicBezTo>
                  <a:cubicBezTo>
                    <a:pt x="441" y="124"/>
                    <a:pt x="392" y="115"/>
                    <a:pt x="344" y="91"/>
                  </a:cubicBezTo>
                  <a:close/>
                  <a:moveTo>
                    <a:pt x="194" y="479"/>
                  </a:moveTo>
                  <a:cubicBezTo>
                    <a:pt x="103" y="468"/>
                    <a:pt x="50" y="384"/>
                    <a:pt x="50" y="384"/>
                  </a:cubicBezTo>
                  <a:cubicBezTo>
                    <a:pt x="128" y="352"/>
                    <a:pt x="128" y="352"/>
                    <a:pt x="128" y="352"/>
                  </a:cubicBezTo>
                  <a:cubicBezTo>
                    <a:pt x="290" y="104"/>
                    <a:pt x="290" y="104"/>
                    <a:pt x="290" y="104"/>
                  </a:cubicBezTo>
                  <a:cubicBezTo>
                    <a:pt x="296" y="74"/>
                    <a:pt x="296" y="74"/>
                    <a:pt x="296" y="74"/>
                  </a:cubicBezTo>
                  <a:cubicBezTo>
                    <a:pt x="307" y="84"/>
                    <a:pt x="341" y="103"/>
                    <a:pt x="341" y="103"/>
                  </a:cubicBezTo>
                  <a:cubicBezTo>
                    <a:pt x="317" y="130"/>
                    <a:pt x="317" y="130"/>
                    <a:pt x="317" y="1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2" name="Freeform 105"/>
            <p:cNvSpPr>
              <a:spLocks/>
            </p:cNvSpPr>
            <p:nvPr/>
          </p:nvSpPr>
          <p:spPr bwMode="gray">
            <a:xfrm>
              <a:off x="4663653" y="3994150"/>
              <a:ext cx="76200" cy="53975"/>
            </a:xfrm>
            <a:custGeom>
              <a:avLst/>
              <a:gdLst>
                <a:gd name="T0" fmla="*/ 182 w 294"/>
                <a:gd name="T1" fmla="*/ 36 h 209"/>
                <a:gd name="T2" fmla="*/ 19 w 294"/>
                <a:gd name="T3" fmla="*/ 39 h 209"/>
                <a:gd name="T4" fmla="*/ 18 w 294"/>
                <a:gd name="T5" fmla="*/ 40 h 209"/>
                <a:gd name="T6" fmla="*/ 111 w 294"/>
                <a:gd name="T7" fmla="*/ 173 h 209"/>
                <a:gd name="T8" fmla="*/ 274 w 294"/>
                <a:gd name="T9" fmla="*/ 171 h 209"/>
                <a:gd name="T10" fmla="*/ 274 w 294"/>
                <a:gd name="T11" fmla="*/ 170 h 209"/>
                <a:gd name="T12" fmla="*/ 182 w 294"/>
                <a:gd name="T13" fmla="*/ 36 h 209"/>
              </a:gdLst>
              <a:ahLst/>
              <a:cxnLst>
                <a:cxn ang="0">
                  <a:pos x="T0" y="T1"/>
                </a:cxn>
                <a:cxn ang="0">
                  <a:pos x="T2" y="T3"/>
                </a:cxn>
                <a:cxn ang="0">
                  <a:pos x="T4" y="T5"/>
                </a:cxn>
                <a:cxn ang="0">
                  <a:pos x="T6" y="T7"/>
                </a:cxn>
                <a:cxn ang="0">
                  <a:pos x="T8" y="T9"/>
                </a:cxn>
                <a:cxn ang="0">
                  <a:pos x="T10" y="T11"/>
                </a:cxn>
                <a:cxn ang="0">
                  <a:pos x="T12" y="T13"/>
                </a:cxn>
              </a:cxnLst>
              <a:rect l="0" t="0" r="r" b="b"/>
              <a:pathLst>
                <a:path w="294" h="209">
                  <a:moveTo>
                    <a:pt x="182" y="36"/>
                  </a:moveTo>
                  <a:cubicBezTo>
                    <a:pt x="111" y="0"/>
                    <a:pt x="38" y="1"/>
                    <a:pt x="19" y="39"/>
                  </a:cubicBezTo>
                  <a:cubicBezTo>
                    <a:pt x="19" y="39"/>
                    <a:pt x="19" y="39"/>
                    <a:pt x="18" y="40"/>
                  </a:cubicBezTo>
                  <a:cubicBezTo>
                    <a:pt x="0" y="77"/>
                    <a:pt x="41" y="137"/>
                    <a:pt x="111" y="173"/>
                  </a:cubicBezTo>
                  <a:cubicBezTo>
                    <a:pt x="181" y="209"/>
                    <a:pt x="254" y="208"/>
                    <a:pt x="274" y="171"/>
                  </a:cubicBezTo>
                  <a:cubicBezTo>
                    <a:pt x="274" y="171"/>
                    <a:pt x="274" y="171"/>
                    <a:pt x="274" y="170"/>
                  </a:cubicBezTo>
                  <a:cubicBezTo>
                    <a:pt x="294" y="133"/>
                    <a:pt x="252" y="73"/>
                    <a:pt x="182"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3" name="Freeform 106"/>
            <p:cNvSpPr>
              <a:spLocks/>
            </p:cNvSpPr>
            <p:nvPr/>
          </p:nvSpPr>
          <p:spPr bwMode="gray">
            <a:xfrm>
              <a:off x="4465216" y="4305300"/>
              <a:ext cx="127000" cy="38100"/>
            </a:xfrm>
            <a:custGeom>
              <a:avLst/>
              <a:gdLst>
                <a:gd name="T0" fmla="*/ 40 w 491"/>
                <a:gd name="T1" fmla="*/ 139 h 142"/>
                <a:gd name="T2" fmla="*/ 462 w 491"/>
                <a:gd name="T3" fmla="*/ 66 h 142"/>
                <a:gd name="T4" fmla="*/ 488 w 491"/>
                <a:gd name="T5" fmla="*/ 29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6"/>
                    <a:pt x="462" y="66"/>
                    <a:pt x="462" y="66"/>
                  </a:cubicBezTo>
                  <a:cubicBezTo>
                    <a:pt x="479" y="63"/>
                    <a:pt x="491" y="46"/>
                    <a:pt x="488" y="29"/>
                  </a:cubicBezTo>
                  <a:cubicBezTo>
                    <a:pt x="485" y="12"/>
                    <a:pt x="468" y="0"/>
                    <a:pt x="451" y="3"/>
                  </a:cubicBezTo>
                  <a:cubicBezTo>
                    <a:pt x="29" y="76"/>
                    <a:pt x="29" y="76"/>
                    <a:pt x="29" y="76"/>
                  </a:cubicBezTo>
                  <a:cubicBezTo>
                    <a:pt x="12" y="79"/>
                    <a:pt x="0" y="96"/>
                    <a:pt x="3" y="113"/>
                  </a:cubicBezTo>
                  <a:cubicBezTo>
                    <a:pt x="6" y="131"/>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4" name="Freeform 107"/>
            <p:cNvSpPr>
              <a:spLocks/>
            </p:cNvSpPr>
            <p:nvPr/>
          </p:nvSpPr>
          <p:spPr bwMode="gray">
            <a:xfrm>
              <a:off x="4455691" y="4248150"/>
              <a:ext cx="127000" cy="36513"/>
            </a:xfrm>
            <a:custGeom>
              <a:avLst/>
              <a:gdLst>
                <a:gd name="T0" fmla="*/ 40 w 491"/>
                <a:gd name="T1" fmla="*/ 139 h 142"/>
                <a:gd name="T2" fmla="*/ 462 w 491"/>
                <a:gd name="T3" fmla="*/ 65 h 142"/>
                <a:gd name="T4" fmla="*/ 488 w 491"/>
                <a:gd name="T5" fmla="*/ 28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5"/>
                    <a:pt x="462" y="65"/>
                    <a:pt x="462" y="65"/>
                  </a:cubicBezTo>
                  <a:cubicBezTo>
                    <a:pt x="479" y="62"/>
                    <a:pt x="491" y="46"/>
                    <a:pt x="488" y="28"/>
                  </a:cubicBezTo>
                  <a:cubicBezTo>
                    <a:pt x="485" y="11"/>
                    <a:pt x="468" y="0"/>
                    <a:pt x="451" y="3"/>
                  </a:cubicBezTo>
                  <a:cubicBezTo>
                    <a:pt x="29" y="76"/>
                    <a:pt x="29" y="76"/>
                    <a:pt x="29" y="76"/>
                  </a:cubicBezTo>
                  <a:cubicBezTo>
                    <a:pt x="12" y="79"/>
                    <a:pt x="0" y="95"/>
                    <a:pt x="3" y="113"/>
                  </a:cubicBezTo>
                  <a:cubicBezTo>
                    <a:pt x="6" y="130"/>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95" name="Freeform 108"/>
            <p:cNvSpPr>
              <a:spLocks/>
            </p:cNvSpPr>
            <p:nvPr/>
          </p:nvSpPr>
          <p:spPr bwMode="gray">
            <a:xfrm>
              <a:off x="4481091" y="4364038"/>
              <a:ext cx="127000" cy="36513"/>
            </a:xfrm>
            <a:custGeom>
              <a:avLst/>
              <a:gdLst>
                <a:gd name="T0" fmla="*/ 40 w 490"/>
                <a:gd name="T1" fmla="*/ 139 h 142"/>
                <a:gd name="T2" fmla="*/ 461 w 490"/>
                <a:gd name="T3" fmla="*/ 66 h 142"/>
                <a:gd name="T4" fmla="*/ 487 w 490"/>
                <a:gd name="T5" fmla="*/ 29 h 142"/>
                <a:gd name="T6" fmla="*/ 451 w 490"/>
                <a:gd name="T7" fmla="*/ 3 h 142"/>
                <a:gd name="T8" fmla="*/ 29 w 490"/>
                <a:gd name="T9" fmla="*/ 77 h 142"/>
                <a:gd name="T10" fmla="*/ 3 w 490"/>
                <a:gd name="T11" fmla="*/ 113 h 142"/>
                <a:gd name="T12" fmla="*/ 40 w 490"/>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0" h="142">
                  <a:moveTo>
                    <a:pt x="40" y="139"/>
                  </a:moveTo>
                  <a:cubicBezTo>
                    <a:pt x="461" y="66"/>
                    <a:pt x="461" y="66"/>
                    <a:pt x="461" y="66"/>
                  </a:cubicBezTo>
                  <a:cubicBezTo>
                    <a:pt x="479" y="63"/>
                    <a:pt x="490" y="47"/>
                    <a:pt x="487" y="29"/>
                  </a:cubicBezTo>
                  <a:cubicBezTo>
                    <a:pt x="484" y="12"/>
                    <a:pt x="468" y="0"/>
                    <a:pt x="451" y="3"/>
                  </a:cubicBezTo>
                  <a:cubicBezTo>
                    <a:pt x="29" y="77"/>
                    <a:pt x="29" y="77"/>
                    <a:pt x="29" y="77"/>
                  </a:cubicBezTo>
                  <a:cubicBezTo>
                    <a:pt x="12" y="80"/>
                    <a:pt x="0" y="96"/>
                    <a:pt x="3" y="113"/>
                  </a:cubicBezTo>
                  <a:cubicBezTo>
                    <a:pt x="6" y="131"/>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113" name="Gruppieren 112"/>
          <p:cNvGrpSpPr/>
          <p:nvPr/>
        </p:nvGrpSpPr>
        <p:grpSpPr bwMode="gray">
          <a:xfrm>
            <a:off x="5477215" y="2378456"/>
            <a:ext cx="288000" cy="334000"/>
            <a:chOff x="5109741" y="2501900"/>
            <a:chExt cx="396875" cy="471488"/>
          </a:xfrm>
        </p:grpSpPr>
        <p:sp>
          <p:nvSpPr>
            <p:cNvPr id="114"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15"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16"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17" name="Freeform 113"/>
            <p:cNvSpPr>
              <a:spLocks noEditPoints="1"/>
            </p:cNvSpPr>
            <p:nvPr/>
          </p:nvSpPr>
          <p:spPr bwMode="gray">
            <a:xfrm>
              <a:off x="5114503" y="2825750"/>
              <a:ext cx="147638" cy="147638"/>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18" name="Freeform 114"/>
            <p:cNvSpPr>
              <a:spLocks noEditPoints="1"/>
            </p:cNvSpPr>
            <p:nvPr/>
          </p:nvSpPr>
          <p:spPr bwMode="gray">
            <a:xfrm>
              <a:off x="5109741" y="2660650"/>
              <a:ext cx="147638" cy="147638"/>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cxnSp>
        <p:nvCxnSpPr>
          <p:cNvPr id="122" name="Gerade Verbindung mit Pfeil 121"/>
          <p:cNvCxnSpPr/>
          <p:nvPr/>
        </p:nvCxnSpPr>
        <p:spPr>
          <a:xfrm>
            <a:off x="5093312" y="2539578"/>
            <a:ext cx="2880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Gerade Verbindung mit Pfeil 123"/>
          <p:cNvCxnSpPr/>
          <p:nvPr/>
        </p:nvCxnSpPr>
        <p:spPr>
          <a:xfrm>
            <a:off x="4913601" y="2670139"/>
            <a:ext cx="30882" cy="294933"/>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bwMode="gray">
          <a:xfrm>
            <a:off x="6200553" y="2372555"/>
            <a:ext cx="288000" cy="298662"/>
            <a:chOff x="5109741" y="2501900"/>
            <a:chExt cx="396875" cy="412750"/>
          </a:xfrm>
        </p:grpSpPr>
        <p:sp>
          <p:nvSpPr>
            <p:cNvPr id="129"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30"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31"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33" name="Freeform 114"/>
            <p:cNvSpPr>
              <a:spLocks noEditPoints="1"/>
            </p:cNvSpPr>
            <p:nvPr/>
          </p:nvSpPr>
          <p:spPr bwMode="gray">
            <a:xfrm>
              <a:off x="5109741" y="2688268"/>
              <a:ext cx="137400" cy="135987"/>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155" name="Gruppieren 154"/>
          <p:cNvGrpSpPr/>
          <p:nvPr/>
        </p:nvGrpSpPr>
        <p:grpSpPr>
          <a:xfrm>
            <a:off x="4733775" y="3149930"/>
            <a:ext cx="240772" cy="230832"/>
            <a:chOff x="3786767" y="3399849"/>
            <a:chExt cx="240772" cy="230832"/>
          </a:xfrm>
        </p:grpSpPr>
        <p:sp>
          <p:nvSpPr>
            <p:cNvPr id="156" name="Ellipse 155"/>
            <p:cNvSpPr/>
            <p:nvPr/>
          </p:nvSpPr>
          <p:spPr bwMode="gray">
            <a:xfrm>
              <a:off x="3817153" y="3427146"/>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157" name="Textfeld 156"/>
            <p:cNvSpPr txBox="1"/>
            <p:nvPr/>
          </p:nvSpPr>
          <p:spPr>
            <a:xfrm>
              <a:off x="3786767" y="3399849"/>
              <a:ext cx="240772" cy="230832"/>
            </a:xfrm>
            <a:prstGeom prst="rect">
              <a:avLst/>
            </a:prstGeom>
            <a:noFill/>
            <a:ln>
              <a:noFill/>
            </a:ln>
          </p:spPr>
          <p:txBody>
            <a:bodyPr wrap="none" rtlCol="0" anchor="ctr">
              <a:spAutoFit/>
            </a:bodyPr>
            <a:lstStyle/>
            <a:p>
              <a:pPr marL="0" indent="0" algn="ctr">
                <a:spcBef>
                  <a:spcPts val="600"/>
                </a:spcBef>
                <a:buFont typeface="Arial" panose="020B0604020202020204" pitchFamily="34" charset="0"/>
                <a:buNone/>
              </a:pPr>
              <a:r>
                <a:rPr lang="de-DE" sz="900" dirty="0">
                  <a:solidFill>
                    <a:schemeClr val="bg1"/>
                  </a:solidFill>
                </a:rPr>
                <a:t>E</a:t>
              </a:r>
            </a:p>
          </p:txBody>
        </p:sp>
      </p:grpSp>
      <p:sp>
        <p:nvSpPr>
          <p:cNvPr id="49" name="Rechteck 48"/>
          <p:cNvSpPr/>
          <p:nvPr/>
        </p:nvSpPr>
        <p:spPr bwMode="gray">
          <a:xfrm>
            <a:off x="3649839" y="2100835"/>
            <a:ext cx="792000" cy="1090009"/>
          </a:xfrm>
          <a:prstGeom prst="rect">
            <a:avLst/>
          </a:prstGeom>
          <a:noFill/>
          <a:ln w="9525" cap="sq">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319" name="Textfeld 318"/>
          <p:cNvSpPr txBox="1"/>
          <p:nvPr/>
        </p:nvSpPr>
        <p:spPr>
          <a:xfrm>
            <a:off x="3649839" y="2009430"/>
            <a:ext cx="792000" cy="200055"/>
          </a:xfrm>
          <a:prstGeom prst="rect">
            <a:avLst/>
          </a:prstGeom>
          <a:solidFill>
            <a:schemeClr val="bg1"/>
          </a:solidFill>
          <a:ln>
            <a:solidFill>
              <a:schemeClr val="accent4"/>
            </a:solidFill>
          </a:ln>
          <a:effectLst/>
        </p:spPr>
        <p:txBody>
          <a:bodyPr wrap="square" rtlCol="0" anchor="ctr">
            <a:spAutoFit/>
          </a:bodyPr>
          <a:lstStyle/>
          <a:p>
            <a:pPr marL="0" indent="0" algn="ctr">
              <a:spcBef>
                <a:spcPts val="600"/>
              </a:spcBef>
              <a:buFont typeface="Arial" panose="020B0604020202020204" pitchFamily="34" charset="0"/>
              <a:buNone/>
            </a:pPr>
            <a:r>
              <a:rPr lang="de-DE" sz="700" b="1" dirty="0">
                <a:solidFill>
                  <a:schemeClr val="accent4"/>
                </a:solidFill>
              </a:rPr>
              <a:t>Produkt </a:t>
            </a:r>
            <a:r>
              <a:rPr lang="de-DE" sz="700" b="1" dirty="0" err="1">
                <a:solidFill>
                  <a:schemeClr val="accent4"/>
                </a:solidFill>
              </a:rPr>
              <a:t>Backlog</a:t>
            </a:r>
            <a:endParaRPr lang="de-DE" sz="700" b="1" dirty="0">
              <a:solidFill>
                <a:schemeClr val="accent4"/>
              </a:solidFill>
            </a:endParaRPr>
          </a:p>
        </p:txBody>
      </p:sp>
      <p:sp>
        <p:nvSpPr>
          <p:cNvPr id="311" name="Freeform 89"/>
          <p:cNvSpPr>
            <a:spLocks noEditPoints="1"/>
          </p:cNvSpPr>
          <p:nvPr/>
        </p:nvSpPr>
        <p:spPr bwMode="gray">
          <a:xfrm>
            <a:off x="3726686" y="2295952"/>
            <a:ext cx="184543" cy="222761"/>
          </a:xfrm>
          <a:custGeom>
            <a:avLst/>
            <a:gdLst>
              <a:gd name="T0" fmla="*/ 197 w 1336"/>
              <a:gd name="T1" fmla="*/ 79 h 1586"/>
              <a:gd name="T2" fmla="*/ 706 w 1336"/>
              <a:gd name="T3" fmla="*/ 79 h 1586"/>
              <a:gd name="T4" fmla="*/ 706 w 1336"/>
              <a:gd name="T5" fmla="*/ 427 h 1586"/>
              <a:gd name="T6" fmla="*/ 903 w 1336"/>
              <a:gd name="T7" fmla="*/ 623 h 1586"/>
              <a:gd name="T8" fmla="*/ 1258 w 1336"/>
              <a:gd name="T9" fmla="*/ 623 h 1586"/>
              <a:gd name="T10" fmla="*/ 1258 w 1336"/>
              <a:gd name="T11" fmla="*/ 1187 h 1586"/>
              <a:gd name="T12" fmla="*/ 1258 w 1336"/>
              <a:gd name="T13" fmla="*/ 1196 h 1586"/>
              <a:gd name="T14" fmla="*/ 1258 w 1336"/>
              <a:gd name="T15" fmla="*/ 1389 h 1586"/>
              <a:gd name="T16" fmla="*/ 1140 w 1336"/>
              <a:gd name="T17" fmla="*/ 1507 h 1586"/>
              <a:gd name="T18" fmla="*/ 817 w 1336"/>
              <a:gd name="T19" fmla="*/ 1507 h 1586"/>
              <a:gd name="T20" fmla="*/ 817 w 1336"/>
              <a:gd name="T21" fmla="*/ 1586 h 1586"/>
              <a:gd name="T22" fmla="*/ 1140 w 1336"/>
              <a:gd name="T23" fmla="*/ 1586 h 1586"/>
              <a:gd name="T24" fmla="*/ 1336 w 1336"/>
              <a:gd name="T25" fmla="*/ 1389 h 1586"/>
              <a:gd name="T26" fmla="*/ 1336 w 1336"/>
              <a:gd name="T27" fmla="*/ 1196 h 1586"/>
              <a:gd name="T28" fmla="*/ 1336 w 1336"/>
              <a:gd name="T29" fmla="*/ 1196 h 1586"/>
              <a:gd name="T30" fmla="*/ 1336 w 1336"/>
              <a:gd name="T31" fmla="*/ 567 h 1586"/>
              <a:gd name="T32" fmla="*/ 762 w 1336"/>
              <a:gd name="T33" fmla="*/ 0 h 1586"/>
              <a:gd name="T34" fmla="*/ 197 w 1336"/>
              <a:gd name="T35" fmla="*/ 0 h 1586"/>
              <a:gd name="T36" fmla="*/ 0 w 1336"/>
              <a:gd name="T37" fmla="*/ 196 h 1586"/>
              <a:gd name="T38" fmla="*/ 0 w 1336"/>
              <a:gd name="T39" fmla="*/ 410 h 1586"/>
              <a:gd name="T40" fmla="*/ 79 w 1336"/>
              <a:gd name="T41" fmla="*/ 410 h 1586"/>
              <a:gd name="T42" fmla="*/ 79 w 1336"/>
              <a:gd name="T43" fmla="*/ 196 h 1586"/>
              <a:gd name="T44" fmla="*/ 197 w 1336"/>
              <a:gd name="T45" fmla="*/ 79 h 1586"/>
              <a:gd name="T46" fmla="*/ 803 w 1336"/>
              <a:gd name="T47" fmla="*/ 171 h 1586"/>
              <a:gd name="T48" fmla="*/ 1158 w 1336"/>
              <a:gd name="T49" fmla="*/ 521 h 1586"/>
              <a:gd name="T50" fmla="*/ 904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7" y="79"/>
                </a:move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89"/>
                  <a:pt x="1258" y="1389"/>
                  <a:pt x="1258" y="1389"/>
                </a:cubicBezTo>
                <a:cubicBezTo>
                  <a:pt x="1258" y="1454"/>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2" y="0"/>
                  <a:pt x="762" y="0"/>
                  <a:pt x="762" y="0"/>
                </a:cubicBezTo>
                <a:cubicBezTo>
                  <a:pt x="197" y="0"/>
                  <a:pt x="197" y="0"/>
                  <a:pt x="197" y="0"/>
                </a:cubicBezTo>
                <a:cubicBezTo>
                  <a:pt x="88" y="0"/>
                  <a:pt x="0" y="88"/>
                  <a:pt x="0" y="196"/>
                </a:cubicBezTo>
                <a:cubicBezTo>
                  <a:pt x="0" y="196"/>
                  <a:pt x="0" y="383"/>
                  <a:pt x="0" y="410"/>
                </a:cubicBezTo>
                <a:cubicBezTo>
                  <a:pt x="0" y="437"/>
                  <a:pt x="79" y="439"/>
                  <a:pt x="79" y="410"/>
                </a:cubicBezTo>
                <a:cubicBezTo>
                  <a:pt x="79" y="381"/>
                  <a:pt x="79" y="196"/>
                  <a:pt x="79" y="196"/>
                </a:cubicBezTo>
                <a:cubicBezTo>
                  <a:pt x="79" y="131"/>
                  <a:pt x="132" y="79"/>
                  <a:pt x="197" y="79"/>
                </a:cubicBezTo>
                <a:close/>
                <a:moveTo>
                  <a:pt x="803" y="171"/>
                </a:moveTo>
                <a:cubicBezTo>
                  <a:pt x="1158" y="521"/>
                  <a:pt x="1158" y="521"/>
                  <a:pt x="1158" y="521"/>
                </a:cubicBezTo>
                <a:cubicBezTo>
                  <a:pt x="904" y="521"/>
                  <a:pt x="904" y="521"/>
                  <a:pt x="904" y="521"/>
                </a:cubicBezTo>
                <a:cubicBezTo>
                  <a:pt x="848" y="521"/>
                  <a:pt x="803" y="476"/>
                  <a:pt x="803" y="421"/>
                </a:cubicBezTo>
                <a:lnTo>
                  <a:pt x="803"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6" name="Ellipse 5"/>
          <p:cNvSpPr/>
          <p:nvPr/>
        </p:nvSpPr>
        <p:spPr bwMode="gray">
          <a:xfrm>
            <a:off x="3682467" y="2409445"/>
            <a:ext cx="180000" cy="180000"/>
          </a:xfrm>
          <a:prstGeom prst="ellipse">
            <a:avLst/>
          </a:prstGeom>
          <a:solidFill>
            <a:schemeClr val="accent4">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81" name="Freeform 89"/>
          <p:cNvSpPr>
            <a:spLocks noEditPoints="1"/>
          </p:cNvSpPr>
          <p:nvPr/>
        </p:nvSpPr>
        <p:spPr bwMode="gray">
          <a:xfrm>
            <a:off x="3881019" y="2539796"/>
            <a:ext cx="184543" cy="222761"/>
          </a:xfrm>
          <a:custGeom>
            <a:avLst/>
            <a:gdLst>
              <a:gd name="T0" fmla="*/ 197 w 1336"/>
              <a:gd name="T1" fmla="*/ 79 h 1586"/>
              <a:gd name="T2" fmla="*/ 706 w 1336"/>
              <a:gd name="T3" fmla="*/ 79 h 1586"/>
              <a:gd name="T4" fmla="*/ 706 w 1336"/>
              <a:gd name="T5" fmla="*/ 427 h 1586"/>
              <a:gd name="T6" fmla="*/ 903 w 1336"/>
              <a:gd name="T7" fmla="*/ 623 h 1586"/>
              <a:gd name="T8" fmla="*/ 1258 w 1336"/>
              <a:gd name="T9" fmla="*/ 623 h 1586"/>
              <a:gd name="T10" fmla="*/ 1258 w 1336"/>
              <a:gd name="T11" fmla="*/ 1187 h 1586"/>
              <a:gd name="T12" fmla="*/ 1258 w 1336"/>
              <a:gd name="T13" fmla="*/ 1196 h 1586"/>
              <a:gd name="T14" fmla="*/ 1258 w 1336"/>
              <a:gd name="T15" fmla="*/ 1389 h 1586"/>
              <a:gd name="T16" fmla="*/ 1140 w 1336"/>
              <a:gd name="T17" fmla="*/ 1507 h 1586"/>
              <a:gd name="T18" fmla="*/ 817 w 1336"/>
              <a:gd name="T19" fmla="*/ 1507 h 1586"/>
              <a:gd name="T20" fmla="*/ 817 w 1336"/>
              <a:gd name="T21" fmla="*/ 1586 h 1586"/>
              <a:gd name="T22" fmla="*/ 1140 w 1336"/>
              <a:gd name="T23" fmla="*/ 1586 h 1586"/>
              <a:gd name="T24" fmla="*/ 1336 w 1336"/>
              <a:gd name="T25" fmla="*/ 1389 h 1586"/>
              <a:gd name="T26" fmla="*/ 1336 w 1336"/>
              <a:gd name="T27" fmla="*/ 1196 h 1586"/>
              <a:gd name="T28" fmla="*/ 1336 w 1336"/>
              <a:gd name="T29" fmla="*/ 1196 h 1586"/>
              <a:gd name="T30" fmla="*/ 1336 w 1336"/>
              <a:gd name="T31" fmla="*/ 567 h 1586"/>
              <a:gd name="T32" fmla="*/ 762 w 1336"/>
              <a:gd name="T33" fmla="*/ 0 h 1586"/>
              <a:gd name="T34" fmla="*/ 197 w 1336"/>
              <a:gd name="T35" fmla="*/ 0 h 1586"/>
              <a:gd name="T36" fmla="*/ 0 w 1336"/>
              <a:gd name="T37" fmla="*/ 196 h 1586"/>
              <a:gd name="T38" fmla="*/ 0 w 1336"/>
              <a:gd name="T39" fmla="*/ 410 h 1586"/>
              <a:gd name="T40" fmla="*/ 79 w 1336"/>
              <a:gd name="T41" fmla="*/ 410 h 1586"/>
              <a:gd name="T42" fmla="*/ 79 w 1336"/>
              <a:gd name="T43" fmla="*/ 196 h 1586"/>
              <a:gd name="T44" fmla="*/ 197 w 1336"/>
              <a:gd name="T45" fmla="*/ 79 h 1586"/>
              <a:gd name="T46" fmla="*/ 803 w 1336"/>
              <a:gd name="T47" fmla="*/ 171 h 1586"/>
              <a:gd name="T48" fmla="*/ 1158 w 1336"/>
              <a:gd name="T49" fmla="*/ 521 h 1586"/>
              <a:gd name="T50" fmla="*/ 904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7" y="79"/>
                </a:move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89"/>
                  <a:pt x="1258" y="1389"/>
                  <a:pt x="1258" y="1389"/>
                </a:cubicBezTo>
                <a:cubicBezTo>
                  <a:pt x="1258" y="1454"/>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2" y="0"/>
                  <a:pt x="762" y="0"/>
                  <a:pt x="762" y="0"/>
                </a:cubicBezTo>
                <a:cubicBezTo>
                  <a:pt x="197" y="0"/>
                  <a:pt x="197" y="0"/>
                  <a:pt x="197" y="0"/>
                </a:cubicBezTo>
                <a:cubicBezTo>
                  <a:pt x="88" y="0"/>
                  <a:pt x="0" y="88"/>
                  <a:pt x="0" y="196"/>
                </a:cubicBezTo>
                <a:cubicBezTo>
                  <a:pt x="0" y="196"/>
                  <a:pt x="0" y="383"/>
                  <a:pt x="0" y="410"/>
                </a:cubicBezTo>
                <a:cubicBezTo>
                  <a:pt x="0" y="437"/>
                  <a:pt x="79" y="439"/>
                  <a:pt x="79" y="410"/>
                </a:cubicBezTo>
                <a:cubicBezTo>
                  <a:pt x="79" y="381"/>
                  <a:pt x="79" y="196"/>
                  <a:pt x="79" y="196"/>
                </a:cubicBezTo>
                <a:cubicBezTo>
                  <a:pt x="79" y="131"/>
                  <a:pt x="132" y="79"/>
                  <a:pt x="197" y="79"/>
                </a:cubicBezTo>
                <a:close/>
                <a:moveTo>
                  <a:pt x="803" y="171"/>
                </a:moveTo>
                <a:cubicBezTo>
                  <a:pt x="1158" y="521"/>
                  <a:pt x="1158" y="521"/>
                  <a:pt x="1158" y="521"/>
                </a:cubicBezTo>
                <a:cubicBezTo>
                  <a:pt x="904" y="521"/>
                  <a:pt x="904" y="521"/>
                  <a:pt x="904" y="521"/>
                </a:cubicBezTo>
                <a:cubicBezTo>
                  <a:pt x="848" y="521"/>
                  <a:pt x="803" y="476"/>
                  <a:pt x="803" y="421"/>
                </a:cubicBezTo>
                <a:lnTo>
                  <a:pt x="803"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82" name="Ellipse 81"/>
          <p:cNvSpPr/>
          <p:nvPr/>
        </p:nvSpPr>
        <p:spPr bwMode="gray">
          <a:xfrm>
            <a:off x="3836800" y="2653289"/>
            <a:ext cx="180000" cy="180000"/>
          </a:xfrm>
          <a:prstGeom prst="ellipse">
            <a:avLst/>
          </a:prstGeom>
          <a:solidFill>
            <a:schemeClr val="accent4">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85" name="Freeform 89"/>
          <p:cNvSpPr>
            <a:spLocks noEditPoints="1"/>
          </p:cNvSpPr>
          <p:nvPr/>
        </p:nvSpPr>
        <p:spPr bwMode="gray">
          <a:xfrm>
            <a:off x="4201177" y="2885451"/>
            <a:ext cx="184543" cy="222761"/>
          </a:xfrm>
          <a:custGeom>
            <a:avLst/>
            <a:gdLst>
              <a:gd name="T0" fmla="*/ 197 w 1336"/>
              <a:gd name="T1" fmla="*/ 79 h 1586"/>
              <a:gd name="T2" fmla="*/ 706 w 1336"/>
              <a:gd name="T3" fmla="*/ 79 h 1586"/>
              <a:gd name="T4" fmla="*/ 706 w 1336"/>
              <a:gd name="T5" fmla="*/ 427 h 1586"/>
              <a:gd name="T6" fmla="*/ 903 w 1336"/>
              <a:gd name="T7" fmla="*/ 623 h 1586"/>
              <a:gd name="T8" fmla="*/ 1258 w 1336"/>
              <a:gd name="T9" fmla="*/ 623 h 1586"/>
              <a:gd name="T10" fmla="*/ 1258 w 1336"/>
              <a:gd name="T11" fmla="*/ 1187 h 1586"/>
              <a:gd name="T12" fmla="*/ 1258 w 1336"/>
              <a:gd name="T13" fmla="*/ 1196 h 1586"/>
              <a:gd name="T14" fmla="*/ 1258 w 1336"/>
              <a:gd name="T15" fmla="*/ 1389 h 1586"/>
              <a:gd name="T16" fmla="*/ 1140 w 1336"/>
              <a:gd name="T17" fmla="*/ 1507 h 1586"/>
              <a:gd name="T18" fmla="*/ 817 w 1336"/>
              <a:gd name="T19" fmla="*/ 1507 h 1586"/>
              <a:gd name="T20" fmla="*/ 817 w 1336"/>
              <a:gd name="T21" fmla="*/ 1586 h 1586"/>
              <a:gd name="T22" fmla="*/ 1140 w 1336"/>
              <a:gd name="T23" fmla="*/ 1586 h 1586"/>
              <a:gd name="T24" fmla="*/ 1336 w 1336"/>
              <a:gd name="T25" fmla="*/ 1389 h 1586"/>
              <a:gd name="T26" fmla="*/ 1336 w 1336"/>
              <a:gd name="T27" fmla="*/ 1196 h 1586"/>
              <a:gd name="T28" fmla="*/ 1336 w 1336"/>
              <a:gd name="T29" fmla="*/ 1196 h 1586"/>
              <a:gd name="T30" fmla="*/ 1336 w 1336"/>
              <a:gd name="T31" fmla="*/ 567 h 1586"/>
              <a:gd name="T32" fmla="*/ 762 w 1336"/>
              <a:gd name="T33" fmla="*/ 0 h 1586"/>
              <a:gd name="T34" fmla="*/ 197 w 1336"/>
              <a:gd name="T35" fmla="*/ 0 h 1586"/>
              <a:gd name="T36" fmla="*/ 0 w 1336"/>
              <a:gd name="T37" fmla="*/ 196 h 1586"/>
              <a:gd name="T38" fmla="*/ 0 w 1336"/>
              <a:gd name="T39" fmla="*/ 410 h 1586"/>
              <a:gd name="T40" fmla="*/ 79 w 1336"/>
              <a:gd name="T41" fmla="*/ 410 h 1586"/>
              <a:gd name="T42" fmla="*/ 79 w 1336"/>
              <a:gd name="T43" fmla="*/ 196 h 1586"/>
              <a:gd name="T44" fmla="*/ 197 w 1336"/>
              <a:gd name="T45" fmla="*/ 79 h 1586"/>
              <a:gd name="T46" fmla="*/ 803 w 1336"/>
              <a:gd name="T47" fmla="*/ 171 h 1586"/>
              <a:gd name="T48" fmla="*/ 1158 w 1336"/>
              <a:gd name="T49" fmla="*/ 521 h 1586"/>
              <a:gd name="T50" fmla="*/ 904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7" y="79"/>
                </a:move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89"/>
                  <a:pt x="1258" y="1389"/>
                  <a:pt x="1258" y="1389"/>
                </a:cubicBezTo>
                <a:cubicBezTo>
                  <a:pt x="1258" y="1454"/>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2" y="0"/>
                  <a:pt x="762" y="0"/>
                  <a:pt x="762" y="0"/>
                </a:cubicBezTo>
                <a:cubicBezTo>
                  <a:pt x="197" y="0"/>
                  <a:pt x="197" y="0"/>
                  <a:pt x="197" y="0"/>
                </a:cubicBezTo>
                <a:cubicBezTo>
                  <a:pt x="88" y="0"/>
                  <a:pt x="0" y="88"/>
                  <a:pt x="0" y="196"/>
                </a:cubicBezTo>
                <a:cubicBezTo>
                  <a:pt x="0" y="196"/>
                  <a:pt x="0" y="383"/>
                  <a:pt x="0" y="410"/>
                </a:cubicBezTo>
                <a:cubicBezTo>
                  <a:pt x="0" y="437"/>
                  <a:pt x="79" y="439"/>
                  <a:pt x="79" y="410"/>
                </a:cubicBezTo>
                <a:cubicBezTo>
                  <a:pt x="79" y="381"/>
                  <a:pt x="79" y="196"/>
                  <a:pt x="79" y="196"/>
                </a:cubicBezTo>
                <a:cubicBezTo>
                  <a:pt x="79" y="131"/>
                  <a:pt x="132" y="79"/>
                  <a:pt x="197" y="79"/>
                </a:cubicBezTo>
                <a:close/>
                <a:moveTo>
                  <a:pt x="803" y="171"/>
                </a:moveTo>
                <a:cubicBezTo>
                  <a:pt x="1158" y="521"/>
                  <a:pt x="1158" y="521"/>
                  <a:pt x="1158" y="521"/>
                </a:cubicBezTo>
                <a:cubicBezTo>
                  <a:pt x="904" y="521"/>
                  <a:pt x="904" y="521"/>
                  <a:pt x="904" y="521"/>
                </a:cubicBezTo>
                <a:cubicBezTo>
                  <a:pt x="848" y="521"/>
                  <a:pt x="803" y="476"/>
                  <a:pt x="803" y="421"/>
                </a:cubicBezTo>
                <a:lnTo>
                  <a:pt x="803"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86" name="Ellipse 85"/>
          <p:cNvSpPr/>
          <p:nvPr/>
        </p:nvSpPr>
        <p:spPr bwMode="gray">
          <a:xfrm>
            <a:off x="4156958" y="2998944"/>
            <a:ext cx="180000" cy="180000"/>
          </a:xfrm>
          <a:prstGeom prst="ellipse">
            <a:avLst/>
          </a:prstGeom>
          <a:solidFill>
            <a:schemeClr val="accent4">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158" name="Textfeld 157"/>
          <p:cNvSpPr txBox="1"/>
          <p:nvPr/>
        </p:nvSpPr>
        <p:spPr>
          <a:xfrm>
            <a:off x="3647272" y="2370490"/>
            <a:ext cx="250390" cy="246221"/>
          </a:xfrm>
          <a:prstGeom prst="rect">
            <a:avLst/>
          </a:prstGeom>
          <a:noFill/>
        </p:spPr>
        <p:txBody>
          <a:bodyPr wrap="none" rtlCol="0">
            <a:spAutoFit/>
          </a:bodyPr>
          <a:lstStyle/>
          <a:p>
            <a:pPr marL="0" indent="0">
              <a:spcBef>
                <a:spcPts val="600"/>
              </a:spcBef>
              <a:buFont typeface="Arial" panose="020B0604020202020204" pitchFamily="34" charset="0"/>
              <a:buNone/>
            </a:pPr>
            <a:r>
              <a:rPr lang="de-DE" sz="1000" dirty="0">
                <a:solidFill>
                  <a:schemeClr val="bg1"/>
                </a:solidFill>
              </a:rPr>
              <a:t>1</a:t>
            </a:r>
          </a:p>
        </p:txBody>
      </p:sp>
      <p:sp>
        <p:nvSpPr>
          <p:cNvPr id="159" name="Textfeld 158"/>
          <p:cNvSpPr txBox="1"/>
          <p:nvPr/>
        </p:nvSpPr>
        <p:spPr>
          <a:xfrm>
            <a:off x="3801605" y="2614334"/>
            <a:ext cx="250390" cy="246221"/>
          </a:xfrm>
          <a:prstGeom prst="rect">
            <a:avLst/>
          </a:prstGeom>
          <a:noFill/>
        </p:spPr>
        <p:txBody>
          <a:bodyPr wrap="none" rtlCol="0">
            <a:spAutoFit/>
          </a:bodyPr>
          <a:lstStyle/>
          <a:p>
            <a:pPr marL="0" indent="0">
              <a:spcBef>
                <a:spcPts val="600"/>
              </a:spcBef>
              <a:buFont typeface="Arial" panose="020B0604020202020204" pitchFamily="34" charset="0"/>
              <a:buNone/>
            </a:pPr>
            <a:r>
              <a:rPr lang="de-DE" sz="1000" dirty="0">
                <a:solidFill>
                  <a:schemeClr val="bg1"/>
                </a:solidFill>
              </a:rPr>
              <a:t>2</a:t>
            </a:r>
          </a:p>
        </p:txBody>
      </p:sp>
      <p:sp>
        <p:nvSpPr>
          <p:cNvPr id="160" name="Textfeld 159"/>
          <p:cNvSpPr txBox="1"/>
          <p:nvPr/>
        </p:nvSpPr>
        <p:spPr>
          <a:xfrm>
            <a:off x="4114620" y="2959989"/>
            <a:ext cx="272832" cy="246221"/>
          </a:xfrm>
          <a:prstGeom prst="rect">
            <a:avLst/>
          </a:prstGeom>
          <a:noFill/>
        </p:spPr>
        <p:txBody>
          <a:bodyPr wrap="none" rtlCol="0">
            <a:spAutoFit/>
          </a:bodyPr>
          <a:lstStyle/>
          <a:p>
            <a:pPr marL="0" indent="0">
              <a:spcBef>
                <a:spcPts val="600"/>
              </a:spcBef>
              <a:buFont typeface="Arial" panose="020B0604020202020204" pitchFamily="34" charset="0"/>
              <a:buNone/>
            </a:pPr>
            <a:r>
              <a:rPr lang="de-DE" sz="1000" dirty="0">
                <a:solidFill>
                  <a:schemeClr val="bg1"/>
                </a:solidFill>
              </a:rPr>
              <a:t>…</a:t>
            </a:r>
          </a:p>
        </p:txBody>
      </p:sp>
      <p:cxnSp>
        <p:nvCxnSpPr>
          <p:cNvPr id="166" name="Gerade Verbindung mit Pfeil 165"/>
          <p:cNvCxnSpPr/>
          <p:nvPr/>
        </p:nvCxnSpPr>
        <p:spPr>
          <a:xfrm flipH="1">
            <a:off x="4682499" y="2673597"/>
            <a:ext cx="231102" cy="27821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Gerade Verbindung mit Pfeil 191"/>
          <p:cNvCxnSpPr/>
          <p:nvPr/>
        </p:nvCxnSpPr>
        <p:spPr>
          <a:xfrm>
            <a:off x="5102552" y="3146547"/>
            <a:ext cx="1028515" cy="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Textfeld 179"/>
          <p:cNvSpPr txBox="1"/>
          <p:nvPr/>
        </p:nvSpPr>
        <p:spPr>
          <a:xfrm>
            <a:off x="1673273" y="5158334"/>
            <a:ext cx="603050" cy="215444"/>
          </a:xfrm>
          <a:prstGeom prst="rect">
            <a:avLst/>
          </a:prstGeom>
          <a:noFill/>
        </p:spPr>
        <p:txBody>
          <a:bodyPr wrap="none" rtlCol="0" anchor="ctr">
            <a:spAutoFit/>
          </a:bodyPr>
          <a:lstStyle/>
          <a:p>
            <a:pPr marL="0" indent="0">
              <a:spcBef>
                <a:spcPts val="600"/>
              </a:spcBef>
              <a:buFont typeface="Arial" panose="020B0604020202020204" pitchFamily="34" charset="0"/>
              <a:buNone/>
            </a:pPr>
            <a:r>
              <a:rPr lang="de-DE" sz="800" b="1" dirty="0"/>
              <a:t>Abweisen</a:t>
            </a:r>
          </a:p>
        </p:txBody>
      </p:sp>
      <p:sp>
        <p:nvSpPr>
          <p:cNvPr id="210" name="Freeform 114"/>
          <p:cNvSpPr>
            <a:spLocks noEditPoints="1"/>
          </p:cNvSpPr>
          <p:nvPr/>
        </p:nvSpPr>
        <p:spPr bwMode="gray">
          <a:xfrm>
            <a:off x="6237965" y="5823058"/>
            <a:ext cx="104158" cy="101689"/>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cxnSp>
        <p:nvCxnSpPr>
          <p:cNvPr id="217" name="Gerade Verbindung mit Pfeil 216"/>
          <p:cNvCxnSpPr/>
          <p:nvPr/>
        </p:nvCxnSpPr>
        <p:spPr>
          <a:xfrm>
            <a:off x="1627973" y="2582759"/>
            <a:ext cx="1701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1" name="Gerade Verbindung mit Pfeil 220"/>
          <p:cNvCxnSpPr/>
          <p:nvPr/>
        </p:nvCxnSpPr>
        <p:spPr>
          <a:xfrm flipV="1">
            <a:off x="2540277" y="2591386"/>
            <a:ext cx="57017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Gerade Verbindung mit Pfeil 255"/>
          <p:cNvCxnSpPr/>
          <p:nvPr/>
        </p:nvCxnSpPr>
        <p:spPr>
          <a:xfrm>
            <a:off x="4441839" y="2380886"/>
            <a:ext cx="1701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8" name="Freeform 114"/>
          <p:cNvSpPr>
            <a:spLocks noEditPoints="1"/>
          </p:cNvSpPr>
          <p:nvPr/>
        </p:nvSpPr>
        <p:spPr bwMode="gray">
          <a:xfrm>
            <a:off x="6207983" y="2606032"/>
            <a:ext cx="92279" cy="93117"/>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85" name="Textfeld 284"/>
          <p:cNvSpPr txBox="1"/>
          <p:nvPr/>
        </p:nvSpPr>
        <p:spPr>
          <a:xfrm>
            <a:off x="5311398" y="3113983"/>
            <a:ext cx="562975" cy="215444"/>
          </a:xfrm>
          <a:prstGeom prst="rect">
            <a:avLst/>
          </a:prstGeom>
          <a:noFill/>
        </p:spPr>
        <p:txBody>
          <a:bodyPr wrap="none" rtlCol="0">
            <a:spAutoFit/>
          </a:bodyPr>
          <a:lstStyle/>
          <a:p>
            <a:pPr marL="0" indent="0">
              <a:spcBef>
                <a:spcPts val="600"/>
              </a:spcBef>
              <a:buFont typeface="Arial" panose="020B0604020202020204" pitchFamily="34" charset="0"/>
              <a:buNone/>
            </a:pPr>
            <a:r>
              <a:rPr lang="de-DE" sz="800" b="1" dirty="0">
                <a:solidFill>
                  <a:schemeClr val="accent3"/>
                </a:solidFill>
              </a:rPr>
              <a:t>und Test</a:t>
            </a:r>
          </a:p>
        </p:txBody>
      </p:sp>
      <p:sp>
        <p:nvSpPr>
          <p:cNvPr id="286" name="Textfeld 285"/>
          <p:cNvSpPr txBox="1"/>
          <p:nvPr/>
        </p:nvSpPr>
        <p:spPr>
          <a:xfrm>
            <a:off x="4960229" y="2950360"/>
            <a:ext cx="1242679" cy="215444"/>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800" b="1" dirty="0">
                <a:solidFill>
                  <a:schemeClr val="accent3"/>
                </a:solidFill>
              </a:rPr>
              <a:t>Entwicklung, Doku</a:t>
            </a:r>
          </a:p>
        </p:txBody>
      </p:sp>
      <p:cxnSp>
        <p:nvCxnSpPr>
          <p:cNvPr id="322" name="Gerade Verbindung mit Pfeil 321"/>
          <p:cNvCxnSpPr/>
          <p:nvPr/>
        </p:nvCxnSpPr>
        <p:spPr>
          <a:xfrm flipV="1">
            <a:off x="7734578" y="4158572"/>
            <a:ext cx="1800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6" name="Textfeld 335"/>
          <p:cNvSpPr txBox="1"/>
          <p:nvPr/>
        </p:nvSpPr>
        <p:spPr>
          <a:xfrm>
            <a:off x="1673145" y="3539138"/>
            <a:ext cx="701774" cy="338554"/>
          </a:xfrm>
          <a:prstGeom prst="rect">
            <a:avLst/>
          </a:prstGeom>
          <a:noFill/>
        </p:spPr>
        <p:txBody>
          <a:bodyPr wrap="square" rtlCol="0" anchor="ctr">
            <a:spAutoFit/>
          </a:bodyPr>
          <a:lstStyle/>
          <a:p>
            <a:pPr marL="0" indent="0">
              <a:spcBef>
                <a:spcPts val="600"/>
              </a:spcBef>
              <a:buFont typeface="Arial" panose="020B0604020202020204" pitchFamily="34" charset="0"/>
              <a:buNone/>
            </a:pPr>
            <a:r>
              <a:rPr lang="de-DE" sz="800" b="1" dirty="0"/>
              <a:t>Erhöhter Aufwand</a:t>
            </a:r>
          </a:p>
        </p:txBody>
      </p:sp>
      <p:sp>
        <p:nvSpPr>
          <p:cNvPr id="409" name="Fußzeilenplatzhalter 1"/>
          <p:cNvSpPr txBox="1">
            <a:spLocks/>
          </p:cNvSpPr>
          <p:nvPr/>
        </p:nvSpPr>
        <p:spPr bwMode="gray">
          <a:xfrm>
            <a:off x="863988" y="4527034"/>
            <a:ext cx="392515" cy="123111"/>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800" b="1" dirty="0">
                <a:solidFill>
                  <a:schemeClr val="accent2"/>
                </a:solidFill>
              </a:rPr>
              <a:t>Fehler</a:t>
            </a:r>
            <a:r>
              <a:rPr lang="de-DE" sz="800" b="1" dirty="0">
                <a:solidFill>
                  <a:schemeClr val="accent4"/>
                </a:solidFill>
              </a:rPr>
              <a:t> </a:t>
            </a:r>
          </a:p>
        </p:txBody>
      </p:sp>
      <p:grpSp>
        <p:nvGrpSpPr>
          <p:cNvPr id="418" name="Gruppieren 417"/>
          <p:cNvGrpSpPr/>
          <p:nvPr/>
        </p:nvGrpSpPr>
        <p:grpSpPr bwMode="gray">
          <a:xfrm>
            <a:off x="3114846" y="5333807"/>
            <a:ext cx="257535" cy="291932"/>
            <a:chOff x="7449716" y="4902200"/>
            <a:chExt cx="400050" cy="411163"/>
          </a:xfrm>
        </p:grpSpPr>
        <p:sp>
          <p:nvSpPr>
            <p:cNvPr id="419" name="Freeform 90"/>
            <p:cNvSpPr>
              <a:spLocks noEditPoints="1"/>
            </p:cNvSpPr>
            <p:nvPr/>
          </p:nvSpPr>
          <p:spPr bwMode="gray">
            <a:xfrm>
              <a:off x="7502103" y="4902200"/>
              <a:ext cx="347663" cy="411163"/>
            </a:xfrm>
            <a:custGeom>
              <a:avLst/>
              <a:gdLst>
                <a:gd name="T0" fmla="*/ 196 w 1336"/>
                <a:gd name="T1" fmla="*/ 78 h 1586"/>
                <a:gd name="T2" fmla="*/ 706 w 1336"/>
                <a:gd name="T3" fmla="*/ 78 h 1586"/>
                <a:gd name="T4" fmla="*/ 706 w 1336"/>
                <a:gd name="T5" fmla="*/ 426 h 1586"/>
                <a:gd name="T6" fmla="*/ 902 w 1336"/>
                <a:gd name="T7" fmla="*/ 623 h 1586"/>
                <a:gd name="T8" fmla="*/ 1257 w 1336"/>
                <a:gd name="T9" fmla="*/ 623 h 1586"/>
                <a:gd name="T10" fmla="*/ 1257 w 1336"/>
                <a:gd name="T11" fmla="*/ 1187 h 1586"/>
                <a:gd name="T12" fmla="*/ 1257 w 1336"/>
                <a:gd name="T13" fmla="*/ 1195 h 1586"/>
                <a:gd name="T14" fmla="*/ 1257 w 1336"/>
                <a:gd name="T15" fmla="*/ 1389 h 1586"/>
                <a:gd name="T16" fmla="*/ 1139 w 1336"/>
                <a:gd name="T17" fmla="*/ 1507 h 1586"/>
                <a:gd name="T18" fmla="*/ 817 w 1336"/>
                <a:gd name="T19" fmla="*/ 1507 h 1586"/>
                <a:gd name="T20" fmla="*/ 817 w 1336"/>
                <a:gd name="T21" fmla="*/ 1586 h 1586"/>
                <a:gd name="T22" fmla="*/ 1139 w 1336"/>
                <a:gd name="T23" fmla="*/ 1586 h 1586"/>
                <a:gd name="T24" fmla="*/ 1336 w 1336"/>
                <a:gd name="T25" fmla="*/ 1389 h 1586"/>
                <a:gd name="T26" fmla="*/ 1336 w 1336"/>
                <a:gd name="T27" fmla="*/ 1195 h 1586"/>
                <a:gd name="T28" fmla="*/ 1336 w 1336"/>
                <a:gd name="T29" fmla="*/ 1195 h 1586"/>
                <a:gd name="T30" fmla="*/ 1336 w 1336"/>
                <a:gd name="T31" fmla="*/ 567 h 1586"/>
                <a:gd name="T32" fmla="*/ 761 w 1336"/>
                <a:gd name="T33" fmla="*/ 0 h 1586"/>
                <a:gd name="T34" fmla="*/ 196 w 1336"/>
                <a:gd name="T35" fmla="*/ 0 h 1586"/>
                <a:gd name="T36" fmla="*/ 0 w 1336"/>
                <a:gd name="T37" fmla="*/ 196 h 1586"/>
                <a:gd name="T38" fmla="*/ 0 w 1336"/>
                <a:gd name="T39" fmla="*/ 410 h 1586"/>
                <a:gd name="T40" fmla="*/ 78 w 1336"/>
                <a:gd name="T41" fmla="*/ 410 h 1586"/>
                <a:gd name="T42" fmla="*/ 78 w 1336"/>
                <a:gd name="T43" fmla="*/ 196 h 1586"/>
                <a:gd name="T44" fmla="*/ 196 w 1336"/>
                <a:gd name="T45" fmla="*/ 78 h 1586"/>
                <a:gd name="T46" fmla="*/ 803 w 1336"/>
                <a:gd name="T47" fmla="*/ 171 h 1586"/>
                <a:gd name="T48" fmla="*/ 1157 w 1336"/>
                <a:gd name="T49" fmla="*/ 521 h 1586"/>
                <a:gd name="T50" fmla="*/ 903 w 1336"/>
                <a:gd name="T51" fmla="*/ 521 h 1586"/>
                <a:gd name="T52" fmla="*/ 803 w 1336"/>
                <a:gd name="T53" fmla="*/ 420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6" y="78"/>
                  </a:moveTo>
                  <a:cubicBezTo>
                    <a:pt x="706" y="78"/>
                    <a:pt x="706" y="78"/>
                    <a:pt x="706" y="78"/>
                  </a:cubicBezTo>
                  <a:cubicBezTo>
                    <a:pt x="706" y="426"/>
                    <a:pt x="706" y="426"/>
                    <a:pt x="706" y="426"/>
                  </a:cubicBezTo>
                  <a:cubicBezTo>
                    <a:pt x="706" y="535"/>
                    <a:pt x="794" y="623"/>
                    <a:pt x="902" y="623"/>
                  </a:cubicBezTo>
                  <a:cubicBezTo>
                    <a:pt x="1257" y="623"/>
                    <a:pt x="1257" y="623"/>
                    <a:pt x="1257" y="623"/>
                  </a:cubicBezTo>
                  <a:cubicBezTo>
                    <a:pt x="1257" y="1187"/>
                    <a:pt x="1257" y="1187"/>
                    <a:pt x="1257" y="1187"/>
                  </a:cubicBezTo>
                  <a:cubicBezTo>
                    <a:pt x="1257" y="1195"/>
                    <a:pt x="1257" y="1195"/>
                    <a:pt x="1257" y="1195"/>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7"/>
                    <a:pt x="1336" y="1389"/>
                  </a:cubicBezTo>
                  <a:cubicBezTo>
                    <a:pt x="1336" y="1195"/>
                    <a:pt x="1336" y="1195"/>
                    <a:pt x="1336" y="1195"/>
                  </a:cubicBezTo>
                  <a:cubicBezTo>
                    <a:pt x="1336" y="1195"/>
                    <a:pt x="1336" y="1195"/>
                    <a:pt x="1336" y="1195"/>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2"/>
                    <a:pt x="0" y="410"/>
                  </a:cubicBezTo>
                  <a:cubicBezTo>
                    <a:pt x="0" y="437"/>
                    <a:pt x="78" y="439"/>
                    <a:pt x="78" y="410"/>
                  </a:cubicBezTo>
                  <a:cubicBezTo>
                    <a:pt x="78" y="381"/>
                    <a:pt x="78" y="196"/>
                    <a:pt x="78" y="196"/>
                  </a:cubicBezTo>
                  <a:cubicBezTo>
                    <a:pt x="78" y="131"/>
                    <a:pt x="131" y="78"/>
                    <a:pt x="196" y="78"/>
                  </a:cubicBezTo>
                  <a:close/>
                  <a:moveTo>
                    <a:pt x="803" y="171"/>
                  </a:moveTo>
                  <a:cubicBezTo>
                    <a:pt x="1157" y="521"/>
                    <a:pt x="1157" y="521"/>
                    <a:pt x="1157" y="521"/>
                  </a:cubicBezTo>
                  <a:cubicBezTo>
                    <a:pt x="903" y="521"/>
                    <a:pt x="903" y="521"/>
                    <a:pt x="903" y="521"/>
                  </a:cubicBezTo>
                  <a:cubicBezTo>
                    <a:pt x="848" y="521"/>
                    <a:pt x="803" y="476"/>
                    <a:pt x="803" y="420"/>
                  </a:cubicBezTo>
                  <a:lnTo>
                    <a:pt x="803"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sp>
          <p:nvSpPr>
            <p:cNvPr id="420" name="Freeform 115"/>
            <p:cNvSpPr>
              <a:spLocks noEditPoints="1"/>
            </p:cNvSpPr>
            <p:nvPr/>
          </p:nvSpPr>
          <p:spPr bwMode="gray">
            <a:xfrm>
              <a:off x="7449716" y="5059363"/>
              <a:ext cx="234950" cy="205017"/>
            </a:xfrm>
            <a:custGeom>
              <a:avLst/>
              <a:gdLst>
                <a:gd name="T0" fmla="*/ 452 w 903"/>
                <a:gd name="T1" fmla="*/ 0 h 903"/>
                <a:gd name="T2" fmla="*/ 0 w 903"/>
                <a:gd name="T3" fmla="*/ 452 h 903"/>
                <a:gd name="T4" fmla="*/ 452 w 903"/>
                <a:gd name="T5" fmla="*/ 903 h 903"/>
                <a:gd name="T6" fmla="*/ 903 w 903"/>
                <a:gd name="T7" fmla="*/ 452 h 903"/>
                <a:gd name="T8" fmla="*/ 452 w 903"/>
                <a:gd name="T9" fmla="*/ 0 h 903"/>
                <a:gd name="T10" fmla="*/ 685 w 903"/>
                <a:gd name="T11" fmla="*/ 525 h 903"/>
                <a:gd name="T12" fmla="*/ 218 w 903"/>
                <a:gd name="T13" fmla="*/ 525 h 903"/>
                <a:gd name="T14" fmla="*/ 145 w 903"/>
                <a:gd name="T15" fmla="*/ 456 h 903"/>
                <a:gd name="T16" fmla="*/ 144 w 903"/>
                <a:gd name="T17" fmla="*/ 452 h 903"/>
                <a:gd name="T18" fmla="*/ 218 w 903"/>
                <a:gd name="T19" fmla="*/ 378 h 903"/>
                <a:gd name="T20" fmla="*/ 398 w 903"/>
                <a:gd name="T21" fmla="*/ 378 h 903"/>
                <a:gd name="T22" fmla="*/ 685 w 903"/>
                <a:gd name="T23" fmla="*/ 378 h 903"/>
                <a:gd name="T24" fmla="*/ 759 w 903"/>
                <a:gd name="T25" fmla="*/ 452 h 903"/>
                <a:gd name="T26" fmla="*/ 685 w 903"/>
                <a:gd name="T27" fmla="*/ 52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3" h="903">
                  <a:moveTo>
                    <a:pt x="452" y="0"/>
                  </a:moveTo>
                  <a:cubicBezTo>
                    <a:pt x="202" y="0"/>
                    <a:pt x="0" y="202"/>
                    <a:pt x="0" y="452"/>
                  </a:cubicBezTo>
                  <a:cubicBezTo>
                    <a:pt x="0" y="701"/>
                    <a:pt x="202" y="903"/>
                    <a:pt x="452" y="903"/>
                  </a:cubicBezTo>
                  <a:cubicBezTo>
                    <a:pt x="701" y="903"/>
                    <a:pt x="903" y="701"/>
                    <a:pt x="903" y="452"/>
                  </a:cubicBezTo>
                  <a:cubicBezTo>
                    <a:pt x="903" y="202"/>
                    <a:pt x="701" y="0"/>
                    <a:pt x="452" y="0"/>
                  </a:cubicBezTo>
                  <a:close/>
                  <a:moveTo>
                    <a:pt x="685" y="525"/>
                  </a:moveTo>
                  <a:cubicBezTo>
                    <a:pt x="218" y="525"/>
                    <a:pt x="218" y="525"/>
                    <a:pt x="218" y="525"/>
                  </a:cubicBezTo>
                  <a:cubicBezTo>
                    <a:pt x="179" y="525"/>
                    <a:pt x="147" y="495"/>
                    <a:pt x="145" y="456"/>
                  </a:cubicBezTo>
                  <a:cubicBezTo>
                    <a:pt x="145" y="455"/>
                    <a:pt x="144" y="453"/>
                    <a:pt x="144" y="452"/>
                  </a:cubicBezTo>
                  <a:cubicBezTo>
                    <a:pt x="144" y="411"/>
                    <a:pt x="177" y="378"/>
                    <a:pt x="218" y="378"/>
                  </a:cubicBezTo>
                  <a:cubicBezTo>
                    <a:pt x="398" y="378"/>
                    <a:pt x="398" y="378"/>
                    <a:pt x="398" y="378"/>
                  </a:cubicBezTo>
                  <a:cubicBezTo>
                    <a:pt x="685" y="378"/>
                    <a:pt x="685" y="378"/>
                    <a:pt x="685" y="378"/>
                  </a:cubicBezTo>
                  <a:cubicBezTo>
                    <a:pt x="726" y="378"/>
                    <a:pt x="759" y="411"/>
                    <a:pt x="759" y="452"/>
                  </a:cubicBezTo>
                  <a:cubicBezTo>
                    <a:pt x="759" y="492"/>
                    <a:pt x="726" y="525"/>
                    <a:pt x="685" y="525"/>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423" name="Textfeld 422"/>
          <p:cNvSpPr txBox="1"/>
          <p:nvPr/>
        </p:nvSpPr>
        <p:spPr>
          <a:xfrm>
            <a:off x="1673273" y="4283119"/>
            <a:ext cx="609462" cy="215444"/>
          </a:xfrm>
          <a:prstGeom prst="rect">
            <a:avLst/>
          </a:prstGeom>
          <a:noFill/>
        </p:spPr>
        <p:txBody>
          <a:bodyPr wrap="none" rtlCol="0" anchor="ctr">
            <a:spAutoFit/>
          </a:bodyPr>
          <a:lstStyle>
            <a:defPPr>
              <a:defRPr lang="de-DE"/>
            </a:defPPr>
            <a:lvl1pPr indent="0" algn="ctr">
              <a:spcBef>
                <a:spcPts val="600"/>
              </a:spcBef>
              <a:buFont typeface="Arial" panose="020B0604020202020204" pitchFamily="34" charset="0"/>
              <a:buNone/>
              <a:defRPr sz="800"/>
            </a:lvl1pPr>
          </a:lstStyle>
          <a:p>
            <a:pPr algn="l"/>
            <a:r>
              <a:rPr lang="de-DE" b="1" dirty="0"/>
              <a:t>Rückfrage</a:t>
            </a:r>
          </a:p>
        </p:txBody>
      </p:sp>
      <p:grpSp>
        <p:nvGrpSpPr>
          <p:cNvPr id="424" name="Gruppieren 423"/>
          <p:cNvGrpSpPr/>
          <p:nvPr/>
        </p:nvGrpSpPr>
        <p:grpSpPr bwMode="gray">
          <a:xfrm>
            <a:off x="3239136" y="4429223"/>
            <a:ext cx="270000" cy="324000"/>
            <a:chOff x="5928891" y="3319463"/>
            <a:chExt cx="374650" cy="412750"/>
          </a:xfrm>
        </p:grpSpPr>
        <p:sp>
          <p:nvSpPr>
            <p:cNvPr id="425" name="Freeform 25"/>
            <p:cNvSpPr>
              <a:spLocks/>
            </p:cNvSpPr>
            <p:nvPr/>
          </p:nvSpPr>
          <p:spPr bwMode="gray">
            <a:xfrm>
              <a:off x="5941591" y="3619500"/>
              <a:ext cx="161925" cy="112713"/>
            </a:xfrm>
            <a:custGeom>
              <a:avLst/>
              <a:gdLst>
                <a:gd name="T0" fmla="*/ 568 w 621"/>
                <a:gd name="T1" fmla="*/ 92 h 433"/>
                <a:gd name="T2" fmla="*/ 464 w 621"/>
                <a:gd name="T3" fmla="*/ 195 h 433"/>
                <a:gd name="T4" fmla="*/ 577 w 621"/>
                <a:gd name="T5" fmla="*/ 308 h 433"/>
                <a:gd name="T6" fmla="*/ 578 w 621"/>
                <a:gd name="T7" fmla="*/ 326 h 433"/>
                <a:gd name="T8" fmla="*/ 572 w 621"/>
                <a:gd name="T9" fmla="*/ 334 h 433"/>
                <a:gd name="T10" fmla="*/ 556 w 621"/>
                <a:gd name="T11" fmla="*/ 342 h 433"/>
                <a:gd name="T12" fmla="*/ 51 w 621"/>
                <a:gd name="T13" fmla="*/ 395 h 433"/>
                <a:gd name="T14" fmla="*/ 41 w 621"/>
                <a:gd name="T15" fmla="*/ 392 h 433"/>
                <a:gd name="T16" fmla="*/ 38 w 621"/>
                <a:gd name="T17" fmla="*/ 383 h 433"/>
                <a:gd name="T18" fmla="*/ 75 w 621"/>
                <a:gd name="T19" fmla="*/ 33 h 433"/>
                <a:gd name="T20" fmla="*/ 41 w 621"/>
                <a:gd name="T21" fmla="*/ 0 h 433"/>
                <a:gd name="T22" fmla="*/ 1 w 621"/>
                <a:gd name="T23" fmla="*/ 379 h 433"/>
                <a:gd name="T24" fmla="*/ 15 w 621"/>
                <a:gd name="T25" fmla="*/ 418 h 433"/>
                <a:gd name="T26" fmla="*/ 54 w 621"/>
                <a:gd name="T27" fmla="*/ 432 h 433"/>
                <a:gd name="T28" fmla="*/ 560 w 621"/>
                <a:gd name="T29" fmla="*/ 379 h 433"/>
                <a:gd name="T30" fmla="*/ 598 w 621"/>
                <a:gd name="T31" fmla="*/ 360 h 433"/>
                <a:gd name="T32" fmla="*/ 611 w 621"/>
                <a:gd name="T33" fmla="*/ 343 h 433"/>
                <a:gd name="T34" fmla="*/ 603 w 621"/>
                <a:gd name="T35" fmla="*/ 282 h 433"/>
                <a:gd name="T36" fmla="*/ 516 w 621"/>
                <a:gd name="T37" fmla="*/ 195 h 433"/>
                <a:gd name="T38" fmla="*/ 620 w 621"/>
                <a:gd name="T39" fmla="*/ 92 h 433"/>
                <a:gd name="T40" fmla="*/ 534 w 621"/>
                <a:gd name="T41" fmla="*/ 5 h 433"/>
                <a:gd name="T42" fmla="*/ 529 w 621"/>
                <a:gd name="T43" fmla="*/ 52 h 433"/>
                <a:gd name="T44" fmla="*/ 568 w 621"/>
                <a:gd name="T45" fmla="*/ 9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433">
                  <a:moveTo>
                    <a:pt x="568" y="92"/>
                  </a:moveTo>
                  <a:cubicBezTo>
                    <a:pt x="464" y="195"/>
                    <a:pt x="464" y="195"/>
                    <a:pt x="464" y="195"/>
                  </a:cubicBezTo>
                  <a:cubicBezTo>
                    <a:pt x="577" y="308"/>
                    <a:pt x="577" y="308"/>
                    <a:pt x="577" y="308"/>
                  </a:cubicBezTo>
                  <a:cubicBezTo>
                    <a:pt x="581" y="312"/>
                    <a:pt x="581" y="319"/>
                    <a:pt x="578" y="326"/>
                  </a:cubicBezTo>
                  <a:cubicBezTo>
                    <a:pt x="576" y="329"/>
                    <a:pt x="574" y="332"/>
                    <a:pt x="572" y="334"/>
                  </a:cubicBezTo>
                  <a:cubicBezTo>
                    <a:pt x="567" y="339"/>
                    <a:pt x="562" y="342"/>
                    <a:pt x="556" y="342"/>
                  </a:cubicBezTo>
                  <a:cubicBezTo>
                    <a:pt x="51" y="395"/>
                    <a:pt x="51" y="395"/>
                    <a:pt x="51" y="395"/>
                  </a:cubicBezTo>
                  <a:cubicBezTo>
                    <a:pt x="48" y="395"/>
                    <a:pt x="44" y="395"/>
                    <a:pt x="41" y="392"/>
                  </a:cubicBezTo>
                  <a:cubicBezTo>
                    <a:pt x="38" y="390"/>
                    <a:pt x="37" y="387"/>
                    <a:pt x="38" y="383"/>
                  </a:cubicBezTo>
                  <a:cubicBezTo>
                    <a:pt x="75" y="33"/>
                    <a:pt x="75" y="33"/>
                    <a:pt x="75" y="33"/>
                  </a:cubicBezTo>
                  <a:cubicBezTo>
                    <a:pt x="41" y="0"/>
                    <a:pt x="41" y="0"/>
                    <a:pt x="41" y="0"/>
                  </a:cubicBezTo>
                  <a:cubicBezTo>
                    <a:pt x="1" y="379"/>
                    <a:pt x="1" y="379"/>
                    <a:pt x="1" y="379"/>
                  </a:cubicBezTo>
                  <a:cubicBezTo>
                    <a:pt x="0" y="394"/>
                    <a:pt x="5" y="408"/>
                    <a:pt x="15" y="418"/>
                  </a:cubicBezTo>
                  <a:cubicBezTo>
                    <a:pt x="25" y="428"/>
                    <a:pt x="39" y="433"/>
                    <a:pt x="54" y="432"/>
                  </a:cubicBezTo>
                  <a:cubicBezTo>
                    <a:pt x="560" y="379"/>
                    <a:pt x="560" y="379"/>
                    <a:pt x="560" y="379"/>
                  </a:cubicBezTo>
                  <a:cubicBezTo>
                    <a:pt x="574" y="377"/>
                    <a:pt x="587" y="371"/>
                    <a:pt x="598" y="360"/>
                  </a:cubicBezTo>
                  <a:cubicBezTo>
                    <a:pt x="603" y="355"/>
                    <a:pt x="607" y="349"/>
                    <a:pt x="611" y="343"/>
                  </a:cubicBezTo>
                  <a:cubicBezTo>
                    <a:pt x="621" y="321"/>
                    <a:pt x="618" y="297"/>
                    <a:pt x="603" y="282"/>
                  </a:cubicBezTo>
                  <a:cubicBezTo>
                    <a:pt x="516" y="195"/>
                    <a:pt x="516" y="195"/>
                    <a:pt x="516" y="195"/>
                  </a:cubicBezTo>
                  <a:cubicBezTo>
                    <a:pt x="620" y="92"/>
                    <a:pt x="620" y="92"/>
                    <a:pt x="620" y="92"/>
                  </a:cubicBezTo>
                  <a:cubicBezTo>
                    <a:pt x="534" y="5"/>
                    <a:pt x="534" y="5"/>
                    <a:pt x="534" y="5"/>
                  </a:cubicBezTo>
                  <a:cubicBezTo>
                    <a:pt x="529" y="52"/>
                    <a:pt x="529" y="52"/>
                    <a:pt x="529" y="52"/>
                  </a:cubicBezTo>
                  <a:lnTo>
                    <a:pt x="568" y="9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426" name="Freeform 26"/>
            <p:cNvSpPr>
              <a:spLocks/>
            </p:cNvSpPr>
            <p:nvPr/>
          </p:nvSpPr>
          <p:spPr bwMode="gray">
            <a:xfrm>
              <a:off x="5928891" y="3495675"/>
              <a:ext cx="150813" cy="152400"/>
            </a:xfrm>
            <a:custGeom>
              <a:avLst/>
              <a:gdLst>
                <a:gd name="T0" fmla="*/ 7 w 582"/>
                <a:gd name="T1" fmla="*/ 80 h 583"/>
                <a:gd name="T2" fmla="*/ 11 w 582"/>
                <a:gd name="T3" fmla="*/ 119 h 583"/>
                <a:gd name="T4" fmla="*/ 111 w 582"/>
                <a:gd name="T5" fmla="*/ 219 h 583"/>
                <a:gd name="T6" fmla="*/ 7 w 582"/>
                <a:gd name="T7" fmla="*/ 323 h 583"/>
                <a:gd name="T8" fmla="*/ 259 w 582"/>
                <a:gd name="T9" fmla="*/ 576 h 583"/>
                <a:gd name="T10" fmla="*/ 363 w 582"/>
                <a:gd name="T11" fmla="*/ 472 h 583"/>
                <a:gd name="T12" fmla="*/ 463 w 582"/>
                <a:gd name="T13" fmla="*/ 572 h 583"/>
                <a:gd name="T14" fmla="*/ 502 w 582"/>
                <a:gd name="T15" fmla="*/ 576 h 583"/>
                <a:gd name="T16" fmla="*/ 528 w 582"/>
                <a:gd name="T17" fmla="*/ 540 h 583"/>
                <a:gd name="T18" fmla="*/ 577 w 582"/>
                <a:gd name="T19" fmla="*/ 76 h 583"/>
                <a:gd name="T20" fmla="*/ 577 w 582"/>
                <a:gd name="T21" fmla="*/ 76 h 583"/>
                <a:gd name="T22" fmla="*/ 581 w 582"/>
                <a:gd name="T23" fmla="*/ 34 h 583"/>
                <a:gd name="T24" fmla="*/ 573 w 582"/>
                <a:gd name="T25" fmla="*/ 9 h 583"/>
                <a:gd name="T26" fmla="*/ 548 w 582"/>
                <a:gd name="T27" fmla="*/ 1 h 583"/>
                <a:gd name="T28" fmla="*/ 43 w 582"/>
                <a:gd name="T29" fmla="*/ 54 h 583"/>
                <a:gd name="T30" fmla="*/ 7 w 582"/>
                <a:gd name="T31" fmla="*/ 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583">
                  <a:moveTo>
                    <a:pt x="7" y="80"/>
                  </a:moveTo>
                  <a:cubicBezTo>
                    <a:pt x="0" y="95"/>
                    <a:pt x="1" y="110"/>
                    <a:pt x="11" y="119"/>
                  </a:cubicBezTo>
                  <a:cubicBezTo>
                    <a:pt x="111" y="219"/>
                    <a:pt x="111" y="219"/>
                    <a:pt x="111" y="219"/>
                  </a:cubicBezTo>
                  <a:cubicBezTo>
                    <a:pt x="7" y="323"/>
                    <a:pt x="7" y="323"/>
                    <a:pt x="7" y="323"/>
                  </a:cubicBezTo>
                  <a:cubicBezTo>
                    <a:pt x="259" y="576"/>
                    <a:pt x="259" y="576"/>
                    <a:pt x="259" y="576"/>
                  </a:cubicBezTo>
                  <a:cubicBezTo>
                    <a:pt x="363" y="472"/>
                    <a:pt x="363" y="472"/>
                    <a:pt x="363" y="472"/>
                  </a:cubicBezTo>
                  <a:cubicBezTo>
                    <a:pt x="463" y="572"/>
                    <a:pt x="463" y="572"/>
                    <a:pt x="463" y="572"/>
                  </a:cubicBezTo>
                  <a:cubicBezTo>
                    <a:pt x="472" y="581"/>
                    <a:pt x="488" y="583"/>
                    <a:pt x="502" y="576"/>
                  </a:cubicBezTo>
                  <a:cubicBezTo>
                    <a:pt x="516" y="569"/>
                    <a:pt x="527" y="554"/>
                    <a:pt x="528" y="540"/>
                  </a:cubicBezTo>
                  <a:cubicBezTo>
                    <a:pt x="577" y="76"/>
                    <a:pt x="577" y="76"/>
                    <a:pt x="577" y="76"/>
                  </a:cubicBezTo>
                  <a:cubicBezTo>
                    <a:pt x="577" y="76"/>
                    <a:pt x="577" y="76"/>
                    <a:pt x="577" y="76"/>
                  </a:cubicBezTo>
                  <a:cubicBezTo>
                    <a:pt x="581" y="34"/>
                    <a:pt x="581" y="34"/>
                    <a:pt x="581" y="34"/>
                  </a:cubicBezTo>
                  <a:cubicBezTo>
                    <a:pt x="582" y="24"/>
                    <a:pt x="579" y="15"/>
                    <a:pt x="573" y="9"/>
                  </a:cubicBezTo>
                  <a:cubicBezTo>
                    <a:pt x="567" y="3"/>
                    <a:pt x="558" y="0"/>
                    <a:pt x="548" y="1"/>
                  </a:cubicBezTo>
                  <a:cubicBezTo>
                    <a:pt x="43" y="54"/>
                    <a:pt x="43" y="54"/>
                    <a:pt x="43" y="54"/>
                  </a:cubicBezTo>
                  <a:cubicBezTo>
                    <a:pt x="28" y="56"/>
                    <a:pt x="14" y="66"/>
                    <a:pt x="7" y="8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427" name="Freeform 82"/>
            <p:cNvSpPr>
              <a:spLocks noEditPoints="1"/>
            </p:cNvSpPr>
            <p:nvPr/>
          </p:nvSpPr>
          <p:spPr bwMode="gray">
            <a:xfrm>
              <a:off x="5955878" y="3319463"/>
              <a:ext cx="347663" cy="412750"/>
            </a:xfrm>
            <a:custGeom>
              <a:avLst/>
              <a:gdLst>
                <a:gd name="T0" fmla="*/ 78 w 1336"/>
                <a:gd name="T1" fmla="*/ 410 h 1586"/>
                <a:gd name="T2" fmla="*/ 78 w 1336"/>
                <a:gd name="T3" fmla="*/ 197 h 1586"/>
                <a:gd name="T4" fmla="*/ 196 w 1336"/>
                <a:gd name="T5" fmla="*/ 79 h 1586"/>
                <a:gd name="T6" fmla="*/ 706 w 1336"/>
                <a:gd name="T7" fmla="*/ 79 h 1586"/>
                <a:gd name="T8" fmla="*/ 706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817 w 1336"/>
                <a:gd name="T23" fmla="*/ 1507 h 1586"/>
                <a:gd name="T24" fmla="*/ 817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7 h 1586"/>
                <a:gd name="T42" fmla="*/ 0 w 1336"/>
                <a:gd name="T43" fmla="*/ 410 h 1586"/>
                <a:gd name="T44" fmla="*/ 78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2"/>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7"/>
                  </a:cubicBezTo>
                  <a:cubicBezTo>
                    <a:pt x="0" y="197"/>
                    <a:pt x="0" y="383"/>
                    <a:pt x="0" y="410"/>
                  </a:cubicBezTo>
                  <a:cubicBezTo>
                    <a:pt x="0" y="437"/>
                    <a:pt x="78" y="439"/>
                    <a:pt x="78"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grpSp>
        <p:nvGrpSpPr>
          <p:cNvPr id="444" name="Gruppieren 443"/>
          <p:cNvGrpSpPr/>
          <p:nvPr/>
        </p:nvGrpSpPr>
        <p:grpSpPr>
          <a:xfrm>
            <a:off x="1362744" y="2467210"/>
            <a:ext cx="320922" cy="230832"/>
            <a:chOff x="971432" y="2369809"/>
            <a:chExt cx="320922" cy="230832"/>
          </a:xfrm>
        </p:grpSpPr>
        <p:sp>
          <p:nvSpPr>
            <p:cNvPr id="445" name="Ellipse 444"/>
            <p:cNvSpPr/>
            <p:nvPr/>
          </p:nvSpPr>
          <p:spPr bwMode="gray">
            <a:xfrm>
              <a:off x="1036178" y="2391650"/>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46" name="Textfeld 445"/>
            <p:cNvSpPr txBox="1"/>
            <p:nvPr/>
          </p:nvSpPr>
          <p:spPr>
            <a:xfrm>
              <a:off x="971432" y="2369809"/>
              <a:ext cx="32092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rgbClr val="EB4B0A"/>
                  </a:solidFill>
                </a:rPr>
                <a:t>PO</a:t>
              </a:r>
            </a:p>
          </p:txBody>
        </p:sp>
      </p:grpSp>
      <p:grpSp>
        <p:nvGrpSpPr>
          <p:cNvPr id="447" name="Gruppieren 446"/>
          <p:cNvGrpSpPr/>
          <p:nvPr/>
        </p:nvGrpSpPr>
        <p:grpSpPr>
          <a:xfrm>
            <a:off x="4634657" y="2274462"/>
            <a:ext cx="240772" cy="230832"/>
            <a:chOff x="4295079" y="2164393"/>
            <a:chExt cx="240772" cy="230832"/>
          </a:xfrm>
        </p:grpSpPr>
        <p:sp>
          <p:nvSpPr>
            <p:cNvPr id="448" name="Ellipse 447"/>
            <p:cNvSpPr/>
            <p:nvPr/>
          </p:nvSpPr>
          <p:spPr bwMode="gray">
            <a:xfrm>
              <a:off x="4325465" y="2189809"/>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49" name="Textfeld 448"/>
            <p:cNvSpPr txBox="1"/>
            <p:nvPr/>
          </p:nvSpPr>
          <p:spPr>
            <a:xfrm>
              <a:off x="4295079" y="2164393"/>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grpSp>
        <p:nvGrpSpPr>
          <p:cNvPr id="459" name="Gruppieren 458"/>
          <p:cNvGrpSpPr/>
          <p:nvPr/>
        </p:nvGrpSpPr>
        <p:grpSpPr>
          <a:xfrm>
            <a:off x="2990896" y="2245504"/>
            <a:ext cx="320922" cy="230832"/>
            <a:chOff x="2586548" y="2138977"/>
            <a:chExt cx="320922" cy="230832"/>
          </a:xfrm>
        </p:grpSpPr>
        <p:sp>
          <p:nvSpPr>
            <p:cNvPr id="460" name="Ellipse 459"/>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61" name="Textfeld 460"/>
            <p:cNvSpPr txBox="1"/>
            <p:nvPr/>
          </p:nvSpPr>
          <p:spPr>
            <a:xfrm>
              <a:off x="2586548" y="2138977"/>
              <a:ext cx="32092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PO</a:t>
              </a:r>
            </a:p>
          </p:txBody>
        </p:sp>
      </p:grpSp>
      <p:grpSp>
        <p:nvGrpSpPr>
          <p:cNvPr id="462" name="Gruppieren 461"/>
          <p:cNvGrpSpPr/>
          <p:nvPr/>
        </p:nvGrpSpPr>
        <p:grpSpPr>
          <a:xfrm>
            <a:off x="5367598" y="2274462"/>
            <a:ext cx="240772" cy="230832"/>
            <a:chOff x="5088980" y="2180743"/>
            <a:chExt cx="240772" cy="230832"/>
          </a:xfrm>
        </p:grpSpPr>
        <p:sp>
          <p:nvSpPr>
            <p:cNvPr id="463" name="Ellipse 462"/>
            <p:cNvSpPr/>
            <p:nvPr/>
          </p:nvSpPr>
          <p:spPr bwMode="gray">
            <a:xfrm>
              <a:off x="5119366" y="2206159"/>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64" name="Textfeld 463"/>
            <p:cNvSpPr txBox="1"/>
            <p:nvPr/>
          </p:nvSpPr>
          <p:spPr>
            <a:xfrm>
              <a:off x="5088980" y="2180743"/>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grpSp>
        <p:nvGrpSpPr>
          <p:cNvPr id="465" name="Gruppieren 464"/>
          <p:cNvGrpSpPr/>
          <p:nvPr/>
        </p:nvGrpSpPr>
        <p:grpSpPr>
          <a:xfrm>
            <a:off x="6098712" y="2274462"/>
            <a:ext cx="240772" cy="230832"/>
            <a:chOff x="5853518" y="2180743"/>
            <a:chExt cx="240772" cy="230832"/>
          </a:xfrm>
        </p:grpSpPr>
        <p:sp>
          <p:nvSpPr>
            <p:cNvPr id="466" name="Ellipse 465"/>
            <p:cNvSpPr/>
            <p:nvPr/>
          </p:nvSpPr>
          <p:spPr bwMode="gray">
            <a:xfrm>
              <a:off x="5883904" y="2210778"/>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67" name="Textfeld 466"/>
            <p:cNvSpPr txBox="1"/>
            <p:nvPr/>
          </p:nvSpPr>
          <p:spPr>
            <a:xfrm>
              <a:off x="5853518" y="2180743"/>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cxnSp>
        <p:nvCxnSpPr>
          <p:cNvPr id="499" name="Gewinkelte Verbindung 498"/>
          <p:cNvCxnSpPr/>
          <p:nvPr/>
        </p:nvCxnSpPr>
        <p:spPr>
          <a:xfrm rot="16200000" flipH="1">
            <a:off x="6997765" y="3668881"/>
            <a:ext cx="576000" cy="288000"/>
          </a:xfrm>
          <a:prstGeom prst="bentConnector3">
            <a:avLst>
              <a:gd name="adj1" fmla="val -127"/>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5" name="Gewinkelte Verbindung 514"/>
          <p:cNvCxnSpPr/>
          <p:nvPr/>
        </p:nvCxnSpPr>
        <p:spPr>
          <a:xfrm rot="5400000" flipH="1">
            <a:off x="4300861" y="816626"/>
            <a:ext cx="169800" cy="7344000"/>
          </a:xfrm>
          <a:prstGeom prst="bentConnector3">
            <a:avLst>
              <a:gd name="adj1" fmla="val -822733"/>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93" name="Gruppieren 592"/>
          <p:cNvGrpSpPr/>
          <p:nvPr/>
        </p:nvGrpSpPr>
        <p:grpSpPr bwMode="gray">
          <a:xfrm>
            <a:off x="6893013" y="3499193"/>
            <a:ext cx="258275" cy="311573"/>
            <a:chOff x="4354091" y="2501900"/>
            <a:chExt cx="388938" cy="463551"/>
          </a:xfrm>
        </p:grpSpPr>
        <p:sp>
          <p:nvSpPr>
            <p:cNvPr id="594" name="Freeform 9"/>
            <p:cNvSpPr>
              <a:spLocks/>
            </p:cNvSpPr>
            <p:nvPr/>
          </p:nvSpPr>
          <p:spPr bwMode="gray">
            <a:xfrm>
              <a:off x="4511253" y="2790825"/>
              <a:ext cx="163513" cy="20638"/>
            </a:xfrm>
            <a:custGeom>
              <a:avLst/>
              <a:gdLst>
                <a:gd name="T0" fmla="*/ 40 w 628"/>
                <a:gd name="T1" fmla="*/ 81 h 81"/>
                <a:gd name="T2" fmla="*/ 588 w 628"/>
                <a:gd name="T3" fmla="*/ 81 h 81"/>
                <a:gd name="T4" fmla="*/ 628 w 628"/>
                <a:gd name="T5" fmla="*/ 40 h 81"/>
                <a:gd name="T6" fmla="*/ 588 w 628"/>
                <a:gd name="T7" fmla="*/ 0 h 81"/>
                <a:gd name="T8" fmla="*/ 40 w 628"/>
                <a:gd name="T9" fmla="*/ 0 h 81"/>
                <a:gd name="T10" fmla="*/ 0 w 628"/>
                <a:gd name="T11" fmla="*/ 40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0"/>
                  </a:cubicBezTo>
                  <a:cubicBezTo>
                    <a:pt x="628" y="18"/>
                    <a:pt x="610" y="0"/>
                    <a:pt x="588" y="0"/>
                  </a:cubicBezTo>
                  <a:cubicBezTo>
                    <a:pt x="40" y="0"/>
                    <a:pt x="40" y="0"/>
                    <a:pt x="40" y="0"/>
                  </a:cubicBezTo>
                  <a:cubicBezTo>
                    <a:pt x="18" y="0"/>
                    <a:pt x="0" y="18"/>
                    <a:pt x="0" y="40"/>
                  </a:cubicBezTo>
                  <a:cubicBezTo>
                    <a:pt x="0" y="63"/>
                    <a:pt x="18" y="81"/>
                    <a:pt x="40" y="81"/>
                  </a:cubicBez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595" name="Freeform 10"/>
            <p:cNvSpPr>
              <a:spLocks/>
            </p:cNvSpPr>
            <p:nvPr/>
          </p:nvSpPr>
          <p:spPr bwMode="gray">
            <a:xfrm>
              <a:off x="4511253" y="2714625"/>
              <a:ext cx="163513" cy="20638"/>
            </a:xfrm>
            <a:custGeom>
              <a:avLst/>
              <a:gdLst>
                <a:gd name="T0" fmla="*/ 40 w 628"/>
                <a:gd name="T1" fmla="*/ 81 h 81"/>
                <a:gd name="T2" fmla="*/ 588 w 628"/>
                <a:gd name="T3" fmla="*/ 81 h 81"/>
                <a:gd name="T4" fmla="*/ 628 w 628"/>
                <a:gd name="T5" fmla="*/ 41 h 81"/>
                <a:gd name="T6" fmla="*/ 588 w 628"/>
                <a:gd name="T7" fmla="*/ 0 h 81"/>
                <a:gd name="T8" fmla="*/ 40 w 628"/>
                <a:gd name="T9" fmla="*/ 0 h 81"/>
                <a:gd name="T10" fmla="*/ 0 w 628"/>
                <a:gd name="T11" fmla="*/ 41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1"/>
                  </a:cubicBezTo>
                  <a:cubicBezTo>
                    <a:pt x="628" y="18"/>
                    <a:pt x="610" y="0"/>
                    <a:pt x="588" y="0"/>
                  </a:cubicBezTo>
                  <a:cubicBezTo>
                    <a:pt x="40" y="0"/>
                    <a:pt x="40" y="0"/>
                    <a:pt x="40" y="0"/>
                  </a:cubicBezTo>
                  <a:cubicBezTo>
                    <a:pt x="18" y="0"/>
                    <a:pt x="0" y="18"/>
                    <a:pt x="0" y="41"/>
                  </a:cubicBezTo>
                  <a:cubicBezTo>
                    <a:pt x="0" y="63"/>
                    <a:pt x="18" y="81"/>
                    <a:pt x="40" y="81"/>
                  </a:cubicBez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596" name="Freeform 11"/>
            <p:cNvSpPr>
              <a:spLocks/>
            </p:cNvSpPr>
            <p:nvPr/>
          </p:nvSpPr>
          <p:spPr bwMode="gray">
            <a:xfrm>
              <a:off x="4374728" y="2805113"/>
              <a:ext cx="90488" cy="160338"/>
            </a:xfrm>
            <a:custGeom>
              <a:avLst/>
              <a:gdLst>
                <a:gd name="T0" fmla="*/ 0 w 350"/>
                <a:gd name="T1" fmla="*/ 0 h 617"/>
                <a:gd name="T2" fmla="*/ 177 w 350"/>
                <a:gd name="T3" fmla="*/ 51 h 617"/>
                <a:gd name="T4" fmla="*/ 350 w 350"/>
                <a:gd name="T5" fmla="*/ 0 h 617"/>
                <a:gd name="T6" fmla="*/ 350 w 350"/>
                <a:gd name="T7" fmla="*/ 617 h 617"/>
                <a:gd name="T8" fmla="*/ 174 w 350"/>
                <a:gd name="T9" fmla="*/ 446 h 617"/>
                <a:gd name="T10" fmla="*/ 0 w 350"/>
                <a:gd name="T11" fmla="*/ 617 h 617"/>
                <a:gd name="T12" fmla="*/ 0 w 350"/>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350" h="617">
                  <a:moveTo>
                    <a:pt x="0" y="0"/>
                  </a:moveTo>
                  <a:cubicBezTo>
                    <a:pt x="0" y="0"/>
                    <a:pt x="119" y="51"/>
                    <a:pt x="177" y="51"/>
                  </a:cubicBezTo>
                  <a:cubicBezTo>
                    <a:pt x="235" y="51"/>
                    <a:pt x="350" y="0"/>
                    <a:pt x="350" y="0"/>
                  </a:cubicBezTo>
                  <a:cubicBezTo>
                    <a:pt x="350" y="617"/>
                    <a:pt x="350" y="617"/>
                    <a:pt x="350" y="617"/>
                  </a:cubicBezTo>
                  <a:cubicBezTo>
                    <a:pt x="350" y="617"/>
                    <a:pt x="259" y="446"/>
                    <a:pt x="174" y="446"/>
                  </a:cubicBezTo>
                  <a:cubicBezTo>
                    <a:pt x="88" y="446"/>
                    <a:pt x="0" y="617"/>
                    <a:pt x="0" y="617"/>
                  </a:cubicBezTo>
                  <a:cubicBezTo>
                    <a:pt x="0" y="0"/>
                    <a:pt x="0" y="0"/>
                    <a:pt x="0"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597" name="Freeform 76"/>
            <p:cNvSpPr>
              <a:spLocks noEditPoints="1"/>
            </p:cNvSpPr>
            <p:nvPr/>
          </p:nvSpPr>
          <p:spPr bwMode="gray">
            <a:xfrm>
              <a:off x="4395366" y="2501900"/>
              <a:ext cx="347663" cy="412750"/>
            </a:xfrm>
            <a:custGeom>
              <a:avLst/>
              <a:gdLst>
                <a:gd name="T0" fmla="*/ 196 w 1336"/>
                <a:gd name="T1" fmla="*/ 0 h 1586"/>
                <a:gd name="T2" fmla="*/ 0 w 1336"/>
                <a:gd name="T3" fmla="*/ 197 h 1586"/>
                <a:gd name="T4" fmla="*/ 0 w 1336"/>
                <a:gd name="T5" fmla="*/ 410 h 1586"/>
                <a:gd name="T6" fmla="*/ 79 w 1336"/>
                <a:gd name="T7" fmla="*/ 410 h 1586"/>
                <a:gd name="T8" fmla="*/ 79 w 1336"/>
                <a:gd name="T9" fmla="*/ 197 h 1586"/>
                <a:gd name="T10" fmla="*/ 196 w 1336"/>
                <a:gd name="T11" fmla="*/ 79 h 1586"/>
                <a:gd name="T12" fmla="*/ 706 w 1336"/>
                <a:gd name="T13" fmla="*/ 79 h 1586"/>
                <a:gd name="T14" fmla="*/ 706 w 1336"/>
                <a:gd name="T15" fmla="*/ 427 h 1586"/>
                <a:gd name="T16" fmla="*/ 902 w 1336"/>
                <a:gd name="T17" fmla="*/ 623 h 1586"/>
                <a:gd name="T18" fmla="*/ 1257 w 1336"/>
                <a:gd name="T19" fmla="*/ 623 h 1586"/>
                <a:gd name="T20" fmla="*/ 1257 w 1336"/>
                <a:gd name="T21" fmla="*/ 1187 h 1586"/>
                <a:gd name="T22" fmla="*/ 1257 w 1336"/>
                <a:gd name="T23" fmla="*/ 1196 h 1586"/>
                <a:gd name="T24" fmla="*/ 1257 w 1336"/>
                <a:gd name="T25" fmla="*/ 1389 h 1586"/>
                <a:gd name="T26" fmla="*/ 1140 w 1336"/>
                <a:gd name="T27" fmla="*/ 1507 h 1586"/>
                <a:gd name="T28" fmla="*/ 470 w 1336"/>
                <a:gd name="T29" fmla="*/ 1507 h 1586"/>
                <a:gd name="T30" fmla="*/ 470 w 1336"/>
                <a:gd name="T31" fmla="*/ 1586 h 1586"/>
                <a:gd name="T32" fmla="*/ 1140 w 1336"/>
                <a:gd name="T33" fmla="*/ 1586 h 1586"/>
                <a:gd name="T34" fmla="*/ 1336 w 1336"/>
                <a:gd name="T35" fmla="*/ 1389 h 1586"/>
                <a:gd name="T36" fmla="*/ 1336 w 1336"/>
                <a:gd name="T37" fmla="*/ 1196 h 1586"/>
                <a:gd name="T38" fmla="*/ 1336 w 1336"/>
                <a:gd name="T39" fmla="*/ 1196 h 1586"/>
                <a:gd name="T40" fmla="*/ 1336 w 1336"/>
                <a:gd name="T41" fmla="*/ 567 h 1586"/>
                <a:gd name="T42" fmla="*/ 761 w 1336"/>
                <a:gd name="T43" fmla="*/ 0 h 1586"/>
                <a:gd name="T44" fmla="*/ 196 w 1336"/>
                <a:gd name="T45" fmla="*/ 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6" y="0"/>
                  </a:moveTo>
                  <a:cubicBezTo>
                    <a:pt x="88" y="0"/>
                    <a:pt x="0" y="88"/>
                    <a:pt x="0" y="197"/>
                  </a:cubicBezTo>
                  <a:cubicBezTo>
                    <a:pt x="0" y="197"/>
                    <a:pt x="0" y="383"/>
                    <a:pt x="0" y="410"/>
                  </a:cubicBezTo>
                  <a:cubicBezTo>
                    <a:pt x="0" y="437"/>
                    <a:pt x="79" y="439"/>
                    <a:pt x="79" y="410"/>
                  </a:cubicBezTo>
                  <a:cubicBezTo>
                    <a:pt x="79" y="381"/>
                    <a:pt x="79" y="197"/>
                    <a:pt x="79" y="197"/>
                  </a:cubicBezTo>
                  <a:cubicBezTo>
                    <a:pt x="79" y="131"/>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5" y="1507"/>
                    <a:pt x="1140" y="1507"/>
                  </a:cubicBezTo>
                  <a:cubicBezTo>
                    <a:pt x="1140" y="1507"/>
                    <a:pt x="508" y="1507"/>
                    <a:pt x="470" y="1507"/>
                  </a:cubicBezTo>
                  <a:cubicBezTo>
                    <a:pt x="432" y="1507"/>
                    <a:pt x="433" y="1586"/>
                    <a:pt x="470" y="1586"/>
                  </a:cubicBezTo>
                  <a:cubicBezTo>
                    <a:pt x="507"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lnTo>
                    <a:pt x="196" y="0"/>
                  </a:lnTo>
                  <a:close/>
                  <a:moveTo>
                    <a:pt x="803" y="171"/>
                  </a:moveTo>
                  <a:cubicBezTo>
                    <a:pt x="1157" y="521"/>
                    <a:pt x="1157" y="521"/>
                    <a:pt x="1157" y="521"/>
                  </a:cubicBezTo>
                  <a:cubicBezTo>
                    <a:pt x="903" y="521"/>
                    <a:pt x="903" y="521"/>
                    <a:pt x="903" y="521"/>
                  </a:cubicBezTo>
                  <a:cubicBezTo>
                    <a:pt x="848" y="521"/>
                    <a:pt x="803" y="476"/>
                    <a:pt x="803" y="421"/>
                  </a:cubicBezTo>
                  <a:cubicBezTo>
                    <a:pt x="803" y="171"/>
                    <a:pt x="803" y="171"/>
                    <a:pt x="803" y="171"/>
                  </a:cubicBez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598" name="Freeform 112"/>
            <p:cNvSpPr>
              <a:spLocks noEditPoints="1"/>
            </p:cNvSpPr>
            <p:nvPr/>
          </p:nvSpPr>
          <p:spPr bwMode="gray">
            <a:xfrm>
              <a:off x="4354091" y="2657475"/>
              <a:ext cx="138113" cy="136525"/>
            </a:xfrm>
            <a:custGeom>
              <a:avLst/>
              <a:gdLst>
                <a:gd name="T0" fmla="*/ 264 w 528"/>
                <a:gd name="T1" fmla="*/ 0 h 529"/>
                <a:gd name="T2" fmla="*/ 0 w 528"/>
                <a:gd name="T3" fmla="*/ 264 h 529"/>
                <a:gd name="T4" fmla="*/ 264 w 528"/>
                <a:gd name="T5" fmla="*/ 529 h 529"/>
                <a:gd name="T6" fmla="*/ 528 w 528"/>
                <a:gd name="T7" fmla="*/ 264 h 529"/>
                <a:gd name="T8" fmla="*/ 264 w 528"/>
                <a:gd name="T9" fmla="*/ 0 h 529"/>
                <a:gd name="T10" fmla="*/ 264 w 528"/>
                <a:gd name="T11" fmla="*/ 364 h 529"/>
                <a:gd name="T12" fmla="*/ 164 w 528"/>
                <a:gd name="T13" fmla="*/ 264 h 529"/>
                <a:gd name="T14" fmla="*/ 264 w 528"/>
                <a:gd name="T15" fmla="*/ 164 h 529"/>
                <a:gd name="T16" fmla="*/ 364 w 528"/>
                <a:gd name="T17" fmla="*/ 264 h 529"/>
                <a:gd name="T18" fmla="*/ 264 w 528"/>
                <a:gd name="T19" fmla="*/ 36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8" h="529">
                  <a:moveTo>
                    <a:pt x="264" y="0"/>
                  </a:moveTo>
                  <a:cubicBezTo>
                    <a:pt x="118" y="0"/>
                    <a:pt x="0" y="118"/>
                    <a:pt x="0" y="264"/>
                  </a:cubicBezTo>
                  <a:cubicBezTo>
                    <a:pt x="0" y="410"/>
                    <a:pt x="118" y="529"/>
                    <a:pt x="264" y="529"/>
                  </a:cubicBezTo>
                  <a:cubicBezTo>
                    <a:pt x="410" y="529"/>
                    <a:pt x="528" y="410"/>
                    <a:pt x="528" y="264"/>
                  </a:cubicBezTo>
                  <a:cubicBezTo>
                    <a:pt x="528" y="118"/>
                    <a:pt x="410" y="0"/>
                    <a:pt x="264" y="0"/>
                  </a:cubicBezTo>
                  <a:close/>
                  <a:moveTo>
                    <a:pt x="264" y="364"/>
                  </a:moveTo>
                  <a:cubicBezTo>
                    <a:pt x="209" y="364"/>
                    <a:pt x="164" y="320"/>
                    <a:pt x="164" y="264"/>
                  </a:cubicBezTo>
                  <a:cubicBezTo>
                    <a:pt x="164" y="209"/>
                    <a:pt x="209" y="164"/>
                    <a:pt x="264" y="164"/>
                  </a:cubicBezTo>
                  <a:cubicBezTo>
                    <a:pt x="319" y="164"/>
                    <a:pt x="364" y="209"/>
                    <a:pt x="364" y="264"/>
                  </a:cubicBezTo>
                  <a:cubicBezTo>
                    <a:pt x="364" y="320"/>
                    <a:pt x="319" y="364"/>
                    <a:pt x="264" y="364"/>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471" name="Gruppieren 470"/>
          <p:cNvGrpSpPr/>
          <p:nvPr/>
        </p:nvGrpSpPr>
        <p:grpSpPr>
          <a:xfrm>
            <a:off x="6749496" y="3419308"/>
            <a:ext cx="240772" cy="230832"/>
            <a:chOff x="7101475" y="3321923"/>
            <a:chExt cx="240772" cy="230832"/>
          </a:xfrm>
        </p:grpSpPr>
        <p:sp>
          <p:nvSpPr>
            <p:cNvPr id="472" name="Ellipse 471"/>
            <p:cNvSpPr/>
            <p:nvPr/>
          </p:nvSpPr>
          <p:spPr bwMode="gray">
            <a:xfrm>
              <a:off x="7124241" y="3347909"/>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73" name="Textfeld 472"/>
            <p:cNvSpPr txBox="1"/>
            <p:nvPr/>
          </p:nvSpPr>
          <p:spPr>
            <a:xfrm>
              <a:off x="7101475" y="3321923"/>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grpSp>
        <p:nvGrpSpPr>
          <p:cNvPr id="606" name="Gruppieren 605"/>
          <p:cNvGrpSpPr/>
          <p:nvPr/>
        </p:nvGrpSpPr>
        <p:grpSpPr bwMode="gray">
          <a:xfrm>
            <a:off x="7453987" y="3957437"/>
            <a:ext cx="258275" cy="311573"/>
            <a:chOff x="4354091" y="2501900"/>
            <a:chExt cx="388938" cy="463551"/>
          </a:xfrm>
        </p:grpSpPr>
        <p:sp>
          <p:nvSpPr>
            <p:cNvPr id="607" name="Freeform 9"/>
            <p:cNvSpPr>
              <a:spLocks/>
            </p:cNvSpPr>
            <p:nvPr/>
          </p:nvSpPr>
          <p:spPr bwMode="gray">
            <a:xfrm>
              <a:off x="4511253" y="2790825"/>
              <a:ext cx="163513" cy="20638"/>
            </a:xfrm>
            <a:custGeom>
              <a:avLst/>
              <a:gdLst>
                <a:gd name="T0" fmla="*/ 40 w 628"/>
                <a:gd name="T1" fmla="*/ 81 h 81"/>
                <a:gd name="T2" fmla="*/ 588 w 628"/>
                <a:gd name="T3" fmla="*/ 81 h 81"/>
                <a:gd name="T4" fmla="*/ 628 w 628"/>
                <a:gd name="T5" fmla="*/ 40 h 81"/>
                <a:gd name="T6" fmla="*/ 588 w 628"/>
                <a:gd name="T7" fmla="*/ 0 h 81"/>
                <a:gd name="T8" fmla="*/ 40 w 628"/>
                <a:gd name="T9" fmla="*/ 0 h 81"/>
                <a:gd name="T10" fmla="*/ 0 w 628"/>
                <a:gd name="T11" fmla="*/ 40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0"/>
                  </a:cubicBezTo>
                  <a:cubicBezTo>
                    <a:pt x="628" y="18"/>
                    <a:pt x="610" y="0"/>
                    <a:pt x="588" y="0"/>
                  </a:cubicBezTo>
                  <a:cubicBezTo>
                    <a:pt x="40" y="0"/>
                    <a:pt x="40" y="0"/>
                    <a:pt x="40" y="0"/>
                  </a:cubicBezTo>
                  <a:cubicBezTo>
                    <a:pt x="18" y="0"/>
                    <a:pt x="0" y="18"/>
                    <a:pt x="0" y="40"/>
                  </a:cubicBezTo>
                  <a:cubicBezTo>
                    <a:pt x="0" y="63"/>
                    <a:pt x="18" y="81"/>
                    <a:pt x="40" y="81"/>
                  </a:cubicBez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608" name="Freeform 10"/>
            <p:cNvSpPr>
              <a:spLocks/>
            </p:cNvSpPr>
            <p:nvPr/>
          </p:nvSpPr>
          <p:spPr bwMode="gray">
            <a:xfrm>
              <a:off x="4511253" y="2714625"/>
              <a:ext cx="163513" cy="20638"/>
            </a:xfrm>
            <a:custGeom>
              <a:avLst/>
              <a:gdLst>
                <a:gd name="T0" fmla="*/ 40 w 628"/>
                <a:gd name="T1" fmla="*/ 81 h 81"/>
                <a:gd name="T2" fmla="*/ 588 w 628"/>
                <a:gd name="T3" fmla="*/ 81 h 81"/>
                <a:gd name="T4" fmla="*/ 628 w 628"/>
                <a:gd name="T5" fmla="*/ 41 h 81"/>
                <a:gd name="T6" fmla="*/ 588 w 628"/>
                <a:gd name="T7" fmla="*/ 0 h 81"/>
                <a:gd name="T8" fmla="*/ 40 w 628"/>
                <a:gd name="T9" fmla="*/ 0 h 81"/>
                <a:gd name="T10" fmla="*/ 0 w 628"/>
                <a:gd name="T11" fmla="*/ 41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1"/>
                  </a:cubicBezTo>
                  <a:cubicBezTo>
                    <a:pt x="628" y="18"/>
                    <a:pt x="610" y="0"/>
                    <a:pt x="588" y="0"/>
                  </a:cubicBezTo>
                  <a:cubicBezTo>
                    <a:pt x="40" y="0"/>
                    <a:pt x="40" y="0"/>
                    <a:pt x="40" y="0"/>
                  </a:cubicBezTo>
                  <a:cubicBezTo>
                    <a:pt x="18" y="0"/>
                    <a:pt x="0" y="18"/>
                    <a:pt x="0" y="41"/>
                  </a:cubicBezTo>
                  <a:cubicBezTo>
                    <a:pt x="0" y="63"/>
                    <a:pt x="18" y="81"/>
                    <a:pt x="40" y="81"/>
                  </a:cubicBez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609" name="Freeform 11"/>
            <p:cNvSpPr>
              <a:spLocks/>
            </p:cNvSpPr>
            <p:nvPr/>
          </p:nvSpPr>
          <p:spPr bwMode="gray">
            <a:xfrm>
              <a:off x="4374728" y="2805113"/>
              <a:ext cx="90488" cy="160338"/>
            </a:xfrm>
            <a:custGeom>
              <a:avLst/>
              <a:gdLst>
                <a:gd name="T0" fmla="*/ 0 w 350"/>
                <a:gd name="T1" fmla="*/ 0 h 617"/>
                <a:gd name="T2" fmla="*/ 177 w 350"/>
                <a:gd name="T3" fmla="*/ 51 h 617"/>
                <a:gd name="T4" fmla="*/ 350 w 350"/>
                <a:gd name="T5" fmla="*/ 0 h 617"/>
                <a:gd name="T6" fmla="*/ 350 w 350"/>
                <a:gd name="T7" fmla="*/ 617 h 617"/>
                <a:gd name="T8" fmla="*/ 174 w 350"/>
                <a:gd name="T9" fmla="*/ 446 h 617"/>
                <a:gd name="T10" fmla="*/ 0 w 350"/>
                <a:gd name="T11" fmla="*/ 617 h 617"/>
                <a:gd name="T12" fmla="*/ 0 w 350"/>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350" h="617">
                  <a:moveTo>
                    <a:pt x="0" y="0"/>
                  </a:moveTo>
                  <a:cubicBezTo>
                    <a:pt x="0" y="0"/>
                    <a:pt x="119" y="51"/>
                    <a:pt x="177" y="51"/>
                  </a:cubicBezTo>
                  <a:cubicBezTo>
                    <a:pt x="235" y="51"/>
                    <a:pt x="350" y="0"/>
                    <a:pt x="350" y="0"/>
                  </a:cubicBezTo>
                  <a:cubicBezTo>
                    <a:pt x="350" y="617"/>
                    <a:pt x="350" y="617"/>
                    <a:pt x="350" y="617"/>
                  </a:cubicBezTo>
                  <a:cubicBezTo>
                    <a:pt x="350" y="617"/>
                    <a:pt x="259" y="446"/>
                    <a:pt x="174" y="446"/>
                  </a:cubicBezTo>
                  <a:cubicBezTo>
                    <a:pt x="88" y="446"/>
                    <a:pt x="0" y="617"/>
                    <a:pt x="0" y="617"/>
                  </a:cubicBezTo>
                  <a:cubicBezTo>
                    <a:pt x="0" y="0"/>
                    <a:pt x="0" y="0"/>
                    <a:pt x="0"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610" name="Freeform 76"/>
            <p:cNvSpPr>
              <a:spLocks noEditPoints="1"/>
            </p:cNvSpPr>
            <p:nvPr/>
          </p:nvSpPr>
          <p:spPr bwMode="gray">
            <a:xfrm>
              <a:off x="4395366" y="2501900"/>
              <a:ext cx="347663" cy="412750"/>
            </a:xfrm>
            <a:custGeom>
              <a:avLst/>
              <a:gdLst>
                <a:gd name="T0" fmla="*/ 196 w 1336"/>
                <a:gd name="T1" fmla="*/ 0 h 1586"/>
                <a:gd name="T2" fmla="*/ 0 w 1336"/>
                <a:gd name="T3" fmla="*/ 197 h 1586"/>
                <a:gd name="T4" fmla="*/ 0 w 1336"/>
                <a:gd name="T5" fmla="*/ 410 h 1586"/>
                <a:gd name="T6" fmla="*/ 79 w 1336"/>
                <a:gd name="T7" fmla="*/ 410 h 1586"/>
                <a:gd name="T8" fmla="*/ 79 w 1336"/>
                <a:gd name="T9" fmla="*/ 197 h 1586"/>
                <a:gd name="T10" fmla="*/ 196 w 1336"/>
                <a:gd name="T11" fmla="*/ 79 h 1586"/>
                <a:gd name="T12" fmla="*/ 706 w 1336"/>
                <a:gd name="T13" fmla="*/ 79 h 1586"/>
                <a:gd name="T14" fmla="*/ 706 w 1336"/>
                <a:gd name="T15" fmla="*/ 427 h 1586"/>
                <a:gd name="T16" fmla="*/ 902 w 1336"/>
                <a:gd name="T17" fmla="*/ 623 h 1586"/>
                <a:gd name="T18" fmla="*/ 1257 w 1336"/>
                <a:gd name="T19" fmla="*/ 623 h 1586"/>
                <a:gd name="T20" fmla="*/ 1257 w 1336"/>
                <a:gd name="T21" fmla="*/ 1187 h 1586"/>
                <a:gd name="T22" fmla="*/ 1257 w 1336"/>
                <a:gd name="T23" fmla="*/ 1196 h 1586"/>
                <a:gd name="T24" fmla="*/ 1257 w 1336"/>
                <a:gd name="T25" fmla="*/ 1389 h 1586"/>
                <a:gd name="T26" fmla="*/ 1140 w 1336"/>
                <a:gd name="T27" fmla="*/ 1507 h 1586"/>
                <a:gd name="T28" fmla="*/ 470 w 1336"/>
                <a:gd name="T29" fmla="*/ 1507 h 1586"/>
                <a:gd name="T30" fmla="*/ 470 w 1336"/>
                <a:gd name="T31" fmla="*/ 1586 h 1586"/>
                <a:gd name="T32" fmla="*/ 1140 w 1336"/>
                <a:gd name="T33" fmla="*/ 1586 h 1586"/>
                <a:gd name="T34" fmla="*/ 1336 w 1336"/>
                <a:gd name="T35" fmla="*/ 1389 h 1586"/>
                <a:gd name="T36" fmla="*/ 1336 w 1336"/>
                <a:gd name="T37" fmla="*/ 1196 h 1586"/>
                <a:gd name="T38" fmla="*/ 1336 w 1336"/>
                <a:gd name="T39" fmla="*/ 1196 h 1586"/>
                <a:gd name="T40" fmla="*/ 1336 w 1336"/>
                <a:gd name="T41" fmla="*/ 567 h 1586"/>
                <a:gd name="T42" fmla="*/ 761 w 1336"/>
                <a:gd name="T43" fmla="*/ 0 h 1586"/>
                <a:gd name="T44" fmla="*/ 196 w 1336"/>
                <a:gd name="T45" fmla="*/ 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6" y="0"/>
                  </a:moveTo>
                  <a:cubicBezTo>
                    <a:pt x="88" y="0"/>
                    <a:pt x="0" y="88"/>
                    <a:pt x="0" y="197"/>
                  </a:cubicBezTo>
                  <a:cubicBezTo>
                    <a:pt x="0" y="197"/>
                    <a:pt x="0" y="383"/>
                    <a:pt x="0" y="410"/>
                  </a:cubicBezTo>
                  <a:cubicBezTo>
                    <a:pt x="0" y="437"/>
                    <a:pt x="79" y="439"/>
                    <a:pt x="79" y="410"/>
                  </a:cubicBezTo>
                  <a:cubicBezTo>
                    <a:pt x="79" y="381"/>
                    <a:pt x="79" y="197"/>
                    <a:pt x="79" y="197"/>
                  </a:cubicBezTo>
                  <a:cubicBezTo>
                    <a:pt x="79" y="131"/>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5" y="1507"/>
                    <a:pt x="1140" y="1507"/>
                  </a:cubicBezTo>
                  <a:cubicBezTo>
                    <a:pt x="1140" y="1507"/>
                    <a:pt x="508" y="1507"/>
                    <a:pt x="470" y="1507"/>
                  </a:cubicBezTo>
                  <a:cubicBezTo>
                    <a:pt x="432" y="1507"/>
                    <a:pt x="433" y="1586"/>
                    <a:pt x="470" y="1586"/>
                  </a:cubicBezTo>
                  <a:cubicBezTo>
                    <a:pt x="507"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lnTo>
                    <a:pt x="196" y="0"/>
                  </a:lnTo>
                  <a:close/>
                  <a:moveTo>
                    <a:pt x="803" y="171"/>
                  </a:moveTo>
                  <a:cubicBezTo>
                    <a:pt x="1157" y="521"/>
                    <a:pt x="1157" y="521"/>
                    <a:pt x="1157" y="521"/>
                  </a:cubicBezTo>
                  <a:cubicBezTo>
                    <a:pt x="903" y="521"/>
                    <a:pt x="903" y="521"/>
                    <a:pt x="903" y="521"/>
                  </a:cubicBezTo>
                  <a:cubicBezTo>
                    <a:pt x="848" y="521"/>
                    <a:pt x="803" y="476"/>
                    <a:pt x="803" y="421"/>
                  </a:cubicBezTo>
                  <a:cubicBezTo>
                    <a:pt x="803" y="171"/>
                    <a:pt x="803" y="171"/>
                    <a:pt x="803" y="171"/>
                  </a:cubicBez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611" name="Freeform 112"/>
            <p:cNvSpPr>
              <a:spLocks noEditPoints="1"/>
            </p:cNvSpPr>
            <p:nvPr/>
          </p:nvSpPr>
          <p:spPr bwMode="gray">
            <a:xfrm>
              <a:off x="4354091" y="2657475"/>
              <a:ext cx="138113" cy="136525"/>
            </a:xfrm>
            <a:custGeom>
              <a:avLst/>
              <a:gdLst>
                <a:gd name="T0" fmla="*/ 264 w 528"/>
                <a:gd name="T1" fmla="*/ 0 h 529"/>
                <a:gd name="T2" fmla="*/ 0 w 528"/>
                <a:gd name="T3" fmla="*/ 264 h 529"/>
                <a:gd name="T4" fmla="*/ 264 w 528"/>
                <a:gd name="T5" fmla="*/ 529 h 529"/>
                <a:gd name="T6" fmla="*/ 528 w 528"/>
                <a:gd name="T7" fmla="*/ 264 h 529"/>
                <a:gd name="T8" fmla="*/ 264 w 528"/>
                <a:gd name="T9" fmla="*/ 0 h 529"/>
                <a:gd name="T10" fmla="*/ 264 w 528"/>
                <a:gd name="T11" fmla="*/ 364 h 529"/>
                <a:gd name="T12" fmla="*/ 164 w 528"/>
                <a:gd name="T13" fmla="*/ 264 h 529"/>
                <a:gd name="T14" fmla="*/ 264 w 528"/>
                <a:gd name="T15" fmla="*/ 164 h 529"/>
                <a:gd name="T16" fmla="*/ 364 w 528"/>
                <a:gd name="T17" fmla="*/ 264 h 529"/>
                <a:gd name="T18" fmla="*/ 264 w 528"/>
                <a:gd name="T19" fmla="*/ 36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8" h="529">
                  <a:moveTo>
                    <a:pt x="264" y="0"/>
                  </a:moveTo>
                  <a:cubicBezTo>
                    <a:pt x="118" y="0"/>
                    <a:pt x="0" y="118"/>
                    <a:pt x="0" y="264"/>
                  </a:cubicBezTo>
                  <a:cubicBezTo>
                    <a:pt x="0" y="410"/>
                    <a:pt x="118" y="529"/>
                    <a:pt x="264" y="529"/>
                  </a:cubicBezTo>
                  <a:cubicBezTo>
                    <a:pt x="410" y="529"/>
                    <a:pt x="528" y="410"/>
                    <a:pt x="528" y="264"/>
                  </a:cubicBezTo>
                  <a:cubicBezTo>
                    <a:pt x="528" y="118"/>
                    <a:pt x="410" y="0"/>
                    <a:pt x="264" y="0"/>
                  </a:cubicBezTo>
                  <a:close/>
                  <a:moveTo>
                    <a:pt x="264" y="364"/>
                  </a:moveTo>
                  <a:cubicBezTo>
                    <a:pt x="209" y="364"/>
                    <a:pt x="164" y="320"/>
                    <a:pt x="164" y="264"/>
                  </a:cubicBezTo>
                  <a:cubicBezTo>
                    <a:pt x="164" y="209"/>
                    <a:pt x="209" y="164"/>
                    <a:pt x="264" y="164"/>
                  </a:cubicBezTo>
                  <a:cubicBezTo>
                    <a:pt x="319" y="164"/>
                    <a:pt x="364" y="209"/>
                    <a:pt x="364" y="264"/>
                  </a:cubicBezTo>
                  <a:cubicBezTo>
                    <a:pt x="364" y="320"/>
                    <a:pt x="319" y="364"/>
                    <a:pt x="264" y="364"/>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453" name="Gruppieren 452"/>
          <p:cNvGrpSpPr/>
          <p:nvPr/>
        </p:nvGrpSpPr>
        <p:grpSpPr>
          <a:xfrm>
            <a:off x="7264173" y="3870571"/>
            <a:ext cx="320922" cy="230832"/>
            <a:chOff x="7761000" y="3965753"/>
            <a:chExt cx="320922" cy="230832"/>
          </a:xfrm>
        </p:grpSpPr>
        <p:sp>
          <p:nvSpPr>
            <p:cNvPr id="454" name="Ellipse 453"/>
            <p:cNvSpPr/>
            <p:nvPr/>
          </p:nvSpPr>
          <p:spPr bwMode="gray">
            <a:xfrm>
              <a:off x="7831461" y="3983547"/>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55" name="Textfeld 454"/>
            <p:cNvSpPr txBox="1"/>
            <p:nvPr/>
          </p:nvSpPr>
          <p:spPr>
            <a:xfrm>
              <a:off x="7761000" y="3965753"/>
              <a:ext cx="32092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PO</a:t>
              </a:r>
            </a:p>
          </p:txBody>
        </p:sp>
      </p:grpSp>
      <p:grpSp>
        <p:nvGrpSpPr>
          <p:cNvPr id="195" name="Gruppieren 194"/>
          <p:cNvGrpSpPr/>
          <p:nvPr/>
        </p:nvGrpSpPr>
        <p:grpSpPr bwMode="gray">
          <a:xfrm rot="820124">
            <a:off x="6242593" y="2946312"/>
            <a:ext cx="300448" cy="380331"/>
            <a:chOff x="4365203" y="3994150"/>
            <a:chExt cx="374650" cy="520701"/>
          </a:xfrm>
        </p:grpSpPr>
        <p:sp>
          <p:nvSpPr>
            <p:cNvPr id="196" name="Freeform 102"/>
            <p:cNvSpPr>
              <a:spLocks/>
            </p:cNvSpPr>
            <p:nvPr/>
          </p:nvSpPr>
          <p:spPr bwMode="gray">
            <a:xfrm>
              <a:off x="4365203" y="4148138"/>
              <a:ext cx="331788" cy="358775"/>
            </a:xfrm>
            <a:custGeom>
              <a:avLst/>
              <a:gdLst>
                <a:gd name="T0" fmla="*/ 566 w 1273"/>
                <a:gd name="T1" fmla="*/ 1319 h 1382"/>
                <a:gd name="T2" fmla="*/ 577 w 1273"/>
                <a:gd name="T3" fmla="*/ 1382 h 1382"/>
                <a:gd name="T4" fmla="*/ 679 w 1273"/>
                <a:gd name="T5" fmla="*/ 1363 h 1382"/>
                <a:gd name="T6" fmla="*/ 828 w 1273"/>
                <a:gd name="T7" fmla="*/ 1335 h 1382"/>
                <a:gd name="T8" fmla="*/ 1129 w 1273"/>
                <a:gd name="T9" fmla="*/ 1279 h 1382"/>
                <a:gd name="T10" fmla="*/ 1257 w 1273"/>
                <a:gd name="T11" fmla="*/ 1094 h 1382"/>
                <a:gd name="T12" fmla="*/ 1112 w 1273"/>
                <a:gd name="T13" fmla="*/ 313 h 1382"/>
                <a:gd name="T14" fmla="*/ 1087 w 1273"/>
                <a:gd name="T15" fmla="*/ 179 h 1382"/>
                <a:gd name="T16" fmla="*/ 1080 w 1273"/>
                <a:gd name="T17" fmla="*/ 143 h 1382"/>
                <a:gd name="T18" fmla="*/ 894 w 1273"/>
                <a:gd name="T19" fmla="*/ 16 h 1382"/>
                <a:gd name="T20" fmla="*/ 880 w 1273"/>
                <a:gd name="T21" fmla="*/ 19 h 1382"/>
                <a:gd name="T22" fmla="*/ 444 w 1273"/>
                <a:gd name="T23" fmla="*/ 100 h 1382"/>
                <a:gd name="T24" fmla="*/ 143 w 1273"/>
                <a:gd name="T25" fmla="*/ 156 h 1382"/>
                <a:gd name="T26" fmla="*/ 16 w 1273"/>
                <a:gd name="T27" fmla="*/ 341 h 1382"/>
                <a:gd name="T28" fmla="*/ 128 w 1273"/>
                <a:gd name="T29" fmla="*/ 948 h 1382"/>
                <a:gd name="T30" fmla="*/ 128 w 1273"/>
                <a:gd name="T31" fmla="*/ 948 h 1382"/>
                <a:gd name="T32" fmla="*/ 152 w 1273"/>
                <a:gd name="T33" fmla="*/ 1072 h 1382"/>
                <a:gd name="T34" fmla="*/ 214 w 1273"/>
                <a:gd name="T35" fmla="*/ 1060 h 1382"/>
                <a:gd name="T36" fmla="*/ 201 w 1273"/>
                <a:gd name="T37" fmla="*/ 989 h 1382"/>
                <a:gd name="T38" fmla="*/ 201 w 1273"/>
                <a:gd name="T39" fmla="*/ 989 h 1382"/>
                <a:gd name="T40" fmla="*/ 200 w 1273"/>
                <a:gd name="T41" fmla="*/ 982 h 1382"/>
                <a:gd name="T42" fmla="*/ 78 w 1273"/>
                <a:gd name="T43" fmla="*/ 330 h 1382"/>
                <a:gd name="T44" fmla="*/ 155 w 1273"/>
                <a:gd name="T45" fmla="*/ 218 h 1382"/>
                <a:gd name="T46" fmla="*/ 891 w 1273"/>
                <a:gd name="T47" fmla="*/ 81 h 1382"/>
                <a:gd name="T48" fmla="*/ 892 w 1273"/>
                <a:gd name="T49" fmla="*/ 81 h 1382"/>
                <a:gd name="T50" fmla="*/ 906 w 1273"/>
                <a:gd name="T51" fmla="*/ 78 h 1382"/>
                <a:gd name="T52" fmla="*/ 1017 w 1273"/>
                <a:gd name="T53" fmla="*/ 155 h 1382"/>
                <a:gd name="T54" fmla="*/ 1024 w 1273"/>
                <a:gd name="T55" fmla="*/ 190 h 1382"/>
                <a:gd name="T56" fmla="*/ 1049 w 1273"/>
                <a:gd name="T57" fmla="*/ 325 h 1382"/>
                <a:gd name="T58" fmla="*/ 1194 w 1273"/>
                <a:gd name="T59" fmla="*/ 1105 h 1382"/>
                <a:gd name="T60" fmla="*/ 1118 w 1273"/>
                <a:gd name="T61" fmla="*/ 1217 h 1382"/>
                <a:gd name="T62" fmla="*/ 772 w 1273"/>
                <a:gd name="T63" fmla="*/ 1281 h 1382"/>
                <a:gd name="T64" fmla="*/ 712 w 1273"/>
                <a:gd name="T65" fmla="*/ 1292 h 1382"/>
                <a:gd name="T66" fmla="*/ 566 w 1273"/>
                <a:gd name="T67" fmla="*/ 1319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3" h="1382">
                  <a:moveTo>
                    <a:pt x="566" y="1319"/>
                  </a:moveTo>
                  <a:cubicBezTo>
                    <a:pt x="577" y="1382"/>
                    <a:pt x="577" y="1382"/>
                    <a:pt x="577" y="1382"/>
                  </a:cubicBezTo>
                  <a:cubicBezTo>
                    <a:pt x="617" y="1375"/>
                    <a:pt x="679" y="1363"/>
                    <a:pt x="679" y="1363"/>
                  </a:cubicBezTo>
                  <a:cubicBezTo>
                    <a:pt x="828" y="1335"/>
                    <a:pt x="828" y="1335"/>
                    <a:pt x="828" y="1335"/>
                  </a:cubicBezTo>
                  <a:cubicBezTo>
                    <a:pt x="1129" y="1279"/>
                    <a:pt x="1129" y="1279"/>
                    <a:pt x="1129" y="1279"/>
                  </a:cubicBezTo>
                  <a:cubicBezTo>
                    <a:pt x="1216" y="1263"/>
                    <a:pt x="1273" y="1180"/>
                    <a:pt x="1257" y="1094"/>
                  </a:cubicBezTo>
                  <a:cubicBezTo>
                    <a:pt x="1257" y="1094"/>
                    <a:pt x="1159" y="568"/>
                    <a:pt x="1112" y="313"/>
                  </a:cubicBezTo>
                  <a:cubicBezTo>
                    <a:pt x="1097" y="236"/>
                    <a:pt x="1087" y="184"/>
                    <a:pt x="1087" y="179"/>
                  </a:cubicBezTo>
                  <a:cubicBezTo>
                    <a:pt x="1083" y="158"/>
                    <a:pt x="1080" y="143"/>
                    <a:pt x="1080" y="143"/>
                  </a:cubicBezTo>
                  <a:cubicBezTo>
                    <a:pt x="1064" y="57"/>
                    <a:pt x="981" y="0"/>
                    <a:pt x="894" y="16"/>
                  </a:cubicBezTo>
                  <a:cubicBezTo>
                    <a:pt x="880" y="19"/>
                    <a:pt x="880" y="19"/>
                    <a:pt x="880" y="19"/>
                  </a:cubicBezTo>
                  <a:cubicBezTo>
                    <a:pt x="863" y="22"/>
                    <a:pt x="641" y="63"/>
                    <a:pt x="444" y="100"/>
                  </a:cubicBezTo>
                  <a:cubicBezTo>
                    <a:pt x="285" y="129"/>
                    <a:pt x="143" y="156"/>
                    <a:pt x="143" y="156"/>
                  </a:cubicBezTo>
                  <a:cubicBezTo>
                    <a:pt x="57" y="172"/>
                    <a:pt x="0" y="255"/>
                    <a:pt x="16" y="341"/>
                  </a:cubicBezTo>
                  <a:cubicBezTo>
                    <a:pt x="128" y="948"/>
                    <a:pt x="128" y="948"/>
                    <a:pt x="128" y="948"/>
                  </a:cubicBezTo>
                  <a:cubicBezTo>
                    <a:pt x="128" y="948"/>
                    <a:pt x="128" y="948"/>
                    <a:pt x="128" y="948"/>
                  </a:cubicBezTo>
                  <a:cubicBezTo>
                    <a:pt x="133" y="970"/>
                    <a:pt x="145" y="1034"/>
                    <a:pt x="152" y="1072"/>
                  </a:cubicBezTo>
                  <a:cubicBezTo>
                    <a:pt x="214" y="1060"/>
                    <a:pt x="214" y="1060"/>
                    <a:pt x="214" y="1060"/>
                  </a:cubicBezTo>
                  <a:cubicBezTo>
                    <a:pt x="207" y="1021"/>
                    <a:pt x="210" y="1040"/>
                    <a:pt x="201" y="989"/>
                  </a:cubicBezTo>
                  <a:cubicBezTo>
                    <a:pt x="201" y="989"/>
                    <a:pt x="201" y="989"/>
                    <a:pt x="201" y="989"/>
                  </a:cubicBezTo>
                  <a:cubicBezTo>
                    <a:pt x="200" y="982"/>
                    <a:pt x="200" y="982"/>
                    <a:pt x="200" y="982"/>
                  </a:cubicBezTo>
                  <a:cubicBezTo>
                    <a:pt x="78" y="330"/>
                    <a:pt x="78" y="330"/>
                    <a:pt x="78" y="330"/>
                  </a:cubicBezTo>
                  <a:cubicBezTo>
                    <a:pt x="69" y="278"/>
                    <a:pt x="103" y="228"/>
                    <a:pt x="155" y="218"/>
                  </a:cubicBezTo>
                  <a:cubicBezTo>
                    <a:pt x="155" y="218"/>
                    <a:pt x="861" y="87"/>
                    <a:pt x="891" y="81"/>
                  </a:cubicBezTo>
                  <a:cubicBezTo>
                    <a:pt x="891" y="81"/>
                    <a:pt x="892" y="81"/>
                    <a:pt x="892" y="81"/>
                  </a:cubicBezTo>
                  <a:cubicBezTo>
                    <a:pt x="906" y="78"/>
                    <a:pt x="906" y="78"/>
                    <a:pt x="906" y="78"/>
                  </a:cubicBezTo>
                  <a:cubicBezTo>
                    <a:pt x="958" y="69"/>
                    <a:pt x="1008" y="103"/>
                    <a:pt x="1017" y="155"/>
                  </a:cubicBezTo>
                  <a:cubicBezTo>
                    <a:pt x="1017" y="155"/>
                    <a:pt x="1020" y="170"/>
                    <a:pt x="1024" y="190"/>
                  </a:cubicBezTo>
                  <a:cubicBezTo>
                    <a:pt x="1025" y="196"/>
                    <a:pt x="1035" y="248"/>
                    <a:pt x="1049" y="325"/>
                  </a:cubicBezTo>
                  <a:cubicBezTo>
                    <a:pt x="1096" y="580"/>
                    <a:pt x="1194" y="1105"/>
                    <a:pt x="1194" y="1105"/>
                  </a:cubicBezTo>
                  <a:cubicBezTo>
                    <a:pt x="1204" y="1157"/>
                    <a:pt x="1169" y="1207"/>
                    <a:pt x="1118" y="1217"/>
                  </a:cubicBezTo>
                  <a:cubicBezTo>
                    <a:pt x="772" y="1281"/>
                    <a:pt x="772" y="1281"/>
                    <a:pt x="772" y="1281"/>
                  </a:cubicBezTo>
                  <a:cubicBezTo>
                    <a:pt x="712" y="1292"/>
                    <a:pt x="712" y="1292"/>
                    <a:pt x="712" y="1292"/>
                  </a:cubicBezTo>
                  <a:cubicBezTo>
                    <a:pt x="566" y="1319"/>
                    <a:pt x="566" y="1319"/>
                    <a:pt x="566" y="131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97" name="Freeform 103"/>
            <p:cNvSpPr>
              <a:spLocks/>
            </p:cNvSpPr>
            <p:nvPr/>
          </p:nvSpPr>
          <p:spPr bwMode="gray">
            <a:xfrm>
              <a:off x="4403303" y="4430713"/>
              <a:ext cx="93663" cy="84138"/>
            </a:xfrm>
            <a:custGeom>
              <a:avLst/>
              <a:gdLst>
                <a:gd name="T0" fmla="*/ 59 w 59"/>
                <a:gd name="T1" fmla="*/ 53 h 53"/>
                <a:gd name="T2" fmla="*/ 0 w 59"/>
                <a:gd name="T3" fmla="*/ 9 h 53"/>
                <a:gd name="T4" fmla="*/ 49 w 59"/>
                <a:gd name="T5" fmla="*/ 0 h 53"/>
                <a:gd name="T6" fmla="*/ 59 w 59"/>
                <a:gd name="T7" fmla="*/ 53 h 53"/>
              </a:gdLst>
              <a:ahLst/>
              <a:cxnLst>
                <a:cxn ang="0">
                  <a:pos x="T0" y="T1"/>
                </a:cxn>
                <a:cxn ang="0">
                  <a:pos x="T2" y="T3"/>
                </a:cxn>
                <a:cxn ang="0">
                  <a:pos x="T4" y="T5"/>
                </a:cxn>
                <a:cxn ang="0">
                  <a:pos x="T6" y="T7"/>
                </a:cxn>
              </a:cxnLst>
              <a:rect l="0" t="0" r="r" b="b"/>
              <a:pathLst>
                <a:path w="59" h="53">
                  <a:moveTo>
                    <a:pt x="59" y="53"/>
                  </a:moveTo>
                  <a:lnTo>
                    <a:pt x="0" y="9"/>
                  </a:lnTo>
                  <a:lnTo>
                    <a:pt x="49" y="0"/>
                  </a:lnTo>
                  <a:lnTo>
                    <a:pt x="59" y="5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98" name="Freeform 104"/>
            <p:cNvSpPr>
              <a:spLocks noEditPoints="1"/>
            </p:cNvSpPr>
            <p:nvPr/>
          </p:nvSpPr>
          <p:spPr bwMode="gray">
            <a:xfrm>
              <a:off x="4596978" y="4022725"/>
              <a:ext cx="123825" cy="168275"/>
            </a:xfrm>
            <a:custGeom>
              <a:avLst/>
              <a:gdLst>
                <a:gd name="T0" fmla="*/ 344 w 474"/>
                <a:gd name="T1" fmla="*/ 91 h 644"/>
                <a:gd name="T2" fmla="*/ 248 w 474"/>
                <a:gd name="T3" fmla="*/ 0 h 644"/>
                <a:gd name="T4" fmla="*/ 264 w 474"/>
                <a:gd name="T5" fmla="*/ 77 h 644"/>
                <a:gd name="T6" fmla="*/ 264 w 474"/>
                <a:gd name="T7" fmla="*/ 77 h 644"/>
                <a:gd name="T8" fmla="*/ 123 w 474"/>
                <a:gd name="T9" fmla="*/ 263 h 644"/>
                <a:gd name="T10" fmla="*/ 24 w 474"/>
                <a:gd name="T11" fmla="*/ 306 h 644"/>
                <a:gd name="T12" fmla="*/ 99 w 474"/>
                <a:gd name="T13" fmla="*/ 462 h 644"/>
                <a:gd name="T14" fmla="*/ 41 w 474"/>
                <a:gd name="T15" fmla="*/ 632 h 644"/>
                <a:gd name="T16" fmla="*/ 51 w 474"/>
                <a:gd name="T17" fmla="*/ 638 h 644"/>
                <a:gd name="T18" fmla="*/ 156 w 474"/>
                <a:gd name="T19" fmla="*/ 493 h 644"/>
                <a:gd name="T20" fmla="*/ 341 w 474"/>
                <a:gd name="T21" fmla="*/ 469 h 644"/>
                <a:gd name="T22" fmla="*/ 318 w 474"/>
                <a:gd name="T23" fmla="*/ 363 h 644"/>
                <a:gd name="T24" fmla="*/ 393 w 474"/>
                <a:gd name="T25" fmla="*/ 149 h 644"/>
                <a:gd name="T26" fmla="*/ 474 w 474"/>
                <a:gd name="T27" fmla="*/ 116 h 644"/>
                <a:gd name="T28" fmla="*/ 344 w 474"/>
                <a:gd name="T29" fmla="*/ 91 h 644"/>
                <a:gd name="T30" fmla="*/ 194 w 474"/>
                <a:gd name="T31" fmla="*/ 479 h 644"/>
                <a:gd name="T32" fmla="*/ 50 w 474"/>
                <a:gd name="T33" fmla="*/ 384 h 644"/>
                <a:gd name="T34" fmla="*/ 128 w 474"/>
                <a:gd name="T35" fmla="*/ 352 h 644"/>
                <a:gd name="T36" fmla="*/ 290 w 474"/>
                <a:gd name="T37" fmla="*/ 104 h 644"/>
                <a:gd name="T38" fmla="*/ 296 w 474"/>
                <a:gd name="T39" fmla="*/ 74 h 644"/>
                <a:gd name="T40" fmla="*/ 341 w 474"/>
                <a:gd name="T41" fmla="*/ 103 h 644"/>
                <a:gd name="T42" fmla="*/ 317 w 474"/>
                <a:gd name="T43"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4" h="644">
                  <a:moveTo>
                    <a:pt x="344" y="91"/>
                  </a:moveTo>
                  <a:cubicBezTo>
                    <a:pt x="296" y="66"/>
                    <a:pt x="261" y="31"/>
                    <a:pt x="248" y="0"/>
                  </a:cubicBezTo>
                  <a:cubicBezTo>
                    <a:pt x="245" y="26"/>
                    <a:pt x="250" y="53"/>
                    <a:pt x="264" y="77"/>
                  </a:cubicBezTo>
                  <a:cubicBezTo>
                    <a:pt x="264" y="77"/>
                    <a:pt x="264" y="77"/>
                    <a:pt x="264" y="77"/>
                  </a:cubicBezTo>
                  <a:cubicBezTo>
                    <a:pt x="123" y="263"/>
                    <a:pt x="123" y="263"/>
                    <a:pt x="123" y="263"/>
                  </a:cubicBezTo>
                  <a:cubicBezTo>
                    <a:pt x="77" y="261"/>
                    <a:pt x="39" y="276"/>
                    <a:pt x="24" y="306"/>
                  </a:cubicBezTo>
                  <a:cubicBezTo>
                    <a:pt x="0" y="351"/>
                    <a:pt x="34" y="416"/>
                    <a:pt x="99" y="462"/>
                  </a:cubicBezTo>
                  <a:cubicBezTo>
                    <a:pt x="99" y="462"/>
                    <a:pt x="43" y="625"/>
                    <a:pt x="41" y="632"/>
                  </a:cubicBezTo>
                  <a:cubicBezTo>
                    <a:pt x="39" y="639"/>
                    <a:pt x="47" y="644"/>
                    <a:pt x="51" y="638"/>
                  </a:cubicBezTo>
                  <a:cubicBezTo>
                    <a:pt x="55" y="633"/>
                    <a:pt x="156" y="493"/>
                    <a:pt x="156" y="493"/>
                  </a:cubicBezTo>
                  <a:cubicBezTo>
                    <a:pt x="236" y="526"/>
                    <a:pt x="316" y="517"/>
                    <a:pt x="341" y="469"/>
                  </a:cubicBezTo>
                  <a:cubicBezTo>
                    <a:pt x="356" y="439"/>
                    <a:pt x="346" y="400"/>
                    <a:pt x="318" y="363"/>
                  </a:cubicBezTo>
                  <a:cubicBezTo>
                    <a:pt x="393" y="149"/>
                    <a:pt x="393" y="149"/>
                    <a:pt x="393" y="149"/>
                  </a:cubicBezTo>
                  <a:cubicBezTo>
                    <a:pt x="423" y="147"/>
                    <a:pt x="452" y="136"/>
                    <a:pt x="474" y="116"/>
                  </a:cubicBezTo>
                  <a:cubicBezTo>
                    <a:pt x="441" y="124"/>
                    <a:pt x="392" y="115"/>
                    <a:pt x="344" y="91"/>
                  </a:cubicBezTo>
                  <a:close/>
                  <a:moveTo>
                    <a:pt x="194" y="479"/>
                  </a:moveTo>
                  <a:cubicBezTo>
                    <a:pt x="103" y="468"/>
                    <a:pt x="50" y="384"/>
                    <a:pt x="50" y="384"/>
                  </a:cubicBezTo>
                  <a:cubicBezTo>
                    <a:pt x="128" y="352"/>
                    <a:pt x="128" y="352"/>
                    <a:pt x="128" y="352"/>
                  </a:cubicBezTo>
                  <a:cubicBezTo>
                    <a:pt x="290" y="104"/>
                    <a:pt x="290" y="104"/>
                    <a:pt x="290" y="104"/>
                  </a:cubicBezTo>
                  <a:cubicBezTo>
                    <a:pt x="296" y="74"/>
                    <a:pt x="296" y="74"/>
                    <a:pt x="296" y="74"/>
                  </a:cubicBezTo>
                  <a:cubicBezTo>
                    <a:pt x="307" y="84"/>
                    <a:pt x="341" y="103"/>
                    <a:pt x="341" y="103"/>
                  </a:cubicBezTo>
                  <a:cubicBezTo>
                    <a:pt x="317" y="130"/>
                    <a:pt x="317" y="130"/>
                    <a:pt x="317" y="1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99" name="Freeform 105"/>
            <p:cNvSpPr>
              <a:spLocks/>
            </p:cNvSpPr>
            <p:nvPr/>
          </p:nvSpPr>
          <p:spPr bwMode="gray">
            <a:xfrm>
              <a:off x="4663653" y="3994150"/>
              <a:ext cx="76200" cy="53975"/>
            </a:xfrm>
            <a:custGeom>
              <a:avLst/>
              <a:gdLst>
                <a:gd name="T0" fmla="*/ 182 w 294"/>
                <a:gd name="T1" fmla="*/ 36 h 209"/>
                <a:gd name="T2" fmla="*/ 19 w 294"/>
                <a:gd name="T3" fmla="*/ 39 h 209"/>
                <a:gd name="T4" fmla="*/ 18 w 294"/>
                <a:gd name="T5" fmla="*/ 40 h 209"/>
                <a:gd name="T6" fmla="*/ 111 w 294"/>
                <a:gd name="T7" fmla="*/ 173 h 209"/>
                <a:gd name="T8" fmla="*/ 274 w 294"/>
                <a:gd name="T9" fmla="*/ 171 h 209"/>
                <a:gd name="T10" fmla="*/ 274 w 294"/>
                <a:gd name="T11" fmla="*/ 170 h 209"/>
                <a:gd name="T12" fmla="*/ 182 w 294"/>
                <a:gd name="T13" fmla="*/ 36 h 209"/>
              </a:gdLst>
              <a:ahLst/>
              <a:cxnLst>
                <a:cxn ang="0">
                  <a:pos x="T0" y="T1"/>
                </a:cxn>
                <a:cxn ang="0">
                  <a:pos x="T2" y="T3"/>
                </a:cxn>
                <a:cxn ang="0">
                  <a:pos x="T4" y="T5"/>
                </a:cxn>
                <a:cxn ang="0">
                  <a:pos x="T6" y="T7"/>
                </a:cxn>
                <a:cxn ang="0">
                  <a:pos x="T8" y="T9"/>
                </a:cxn>
                <a:cxn ang="0">
                  <a:pos x="T10" y="T11"/>
                </a:cxn>
                <a:cxn ang="0">
                  <a:pos x="T12" y="T13"/>
                </a:cxn>
              </a:cxnLst>
              <a:rect l="0" t="0" r="r" b="b"/>
              <a:pathLst>
                <a:path w="294" h="209">
                  <a:moveTo>
                    <a:pt x="182" y="36"/>
                  </a:moveTo>
                  <a:cubicBezTo>
                    <a:pt x="111" y="0"/>
                    <a:pt x="38" y="1"/>
                    <a:pt x="19" y="39"/>
                  </a:cubicBezTo>
                  <a:cubicBezTo>
                    <a:pt x="19" y="39"/>
                    <a:pt x="19" y="39"/>
                    <a:pt x="18" y="40"/>
                  </a:cubicBezTo>
                  <a:cubicBezTo>
                    <a:pt x="0" y="77"/>
                    <a:pt x="41" y="137"/>
                    <a:pt x="111" y="173"/>
                  </a:cubicBezTo>
                  <a:cubicBezTo>
                    <a:pt x="181" y="209"/>
                    <a:pt x="254" y="208"/>
                    <a:pt x="274" y="171"/>
                  </a:cubicBezTo>
                  <a:cubicBezTo>
                    <a:pt x="274" y="171"/>
                    <a:pt x="274" y="171"/>
                    <a:pt x="274" y="170"/>
                  </a:cubicBezTo>
                  <a:cubicBezTo>
                    <a:pt x="294" y="133"/>
                    <a:pt x="252" y="73"/>
                    <a:pt x="182"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00" name="Freeform 106"/>
            <p:cNvSpPr>
              <a:spLocks/>
            </p:cNvSpPr>
            <p:nvPr/>
          </p:nvSpPr>
          <p:spPr bwMode="gray">
            <a:xfrm>
              <a:off x="4465216" y="4305300"/>
              <a:ext cx="127000" cy="38100"/>
            </a:xfrm>
            <a:custGeom>
              <a:avLst/>
              <a:gdLst>
                <a:gd name="T0" fmla="*/ 40 w 491"/>
                <a:gd name="T1" fmla="*/ 139 h 142"/>
                <a:gd name="T2" fmla="*/ 462 w 491"/>
                <a:gd name="T3" fmla="*/ 66 h 142"/>
                <a:gd name="T4" fmla="*/ 488 w 491"/>
                <a:gd name="T5" fmla="*/ 29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6"/>
                    <a:pt x="462" y="66"/>
                    <a:pt x="462" y="66"/>
                  </a:cubicBezTo>
                  <a:cubicBezTo>
                    <a:pt x="479" y="63"/>
                    <a:pt x="491" y="46"/>
                    <a:pt x="488" y="29"/>
                  </a:cubicBezTo>
                  <a:cubicBezTo>
                    <a:pt x="485" y="12"/>
                    <a:pt x="468" y="0"/>
                    <a:pt x="451" y="3"/>
                  </a:cubicBezTo>
                  <a:cubicBezTo>
                    <a:pt x="29" y="76"/>
                    <a:pt x="29" y="76"/>
                    <a:pt x="29" y="76"/>
                  </a:cubicBezTo>
                  <a:cubicBezTo>
                    <a:pt x="12" y="79"/>
                    <a:pt x="0" y="96"/>
                    <a:pt x="3" y="113"/>
                  </a:cubicBezTo>
                  <a:cubicBezTo>
                    <a:pt x="6" y="131"/>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01" name="Freeform 107"/>
            <p:cNvSpPr>
              <a:spLocks/>
            </p:cNvSpPr>
            <p:nvPr/>
          </p:nvSpPr>
          <p:spPr bwMode="gray">
            <a:xfrm>
              <a:off x="4455691" y="4248150"/>
              <a:ext cx="127000" cy="36513"/>
            </a:xfrm>
            <a:custGeom>
              <a:avLst/>
              <a:gdLst>
                <a:gd name="T0" fmla="*/ 40 w 491"/>
                <a:gd name="T1" fmla="*/ 139 h 142"/>
                <a:gd name="T2" fmla="*/ 462 w 491"/>
                <a:gd name="T3" fmla="*/ 65 h 142"/>
                <a:gd name="T4" fmla="*/ 488 w 491"/>
                <a:gd name="T5" fmla="*/ 28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5"/>
                    <a:pt x="462" y="65"/>
                    <a:pt x="462" y="65"/>
                  </a:cubicBezTo>
                  <a:cubicBezTo>
                    <a:pt x="479" y="62"/>
                    <a:pt x="491" y="46"/>
                    <a:pt x="488" y="28"/>
                  </a:cubicBezTo>
                  <a:cubicBezTo>
                    <a:pt x="485" y="11"/>
                    <a:pt x="468" y="0"/>
                    <a:pt x="451" y="3"/>
                  </a:cubicBezTo>
                  <a:cubicBezTo>
                    <a:pt x="29" y="76"/>
                    <a:pt x="29" y="76"/>
                    <a:pt x="29" y="76"/>
                  </a:cubicBezTo>
                  <a:cubicBezTo>
                    <a:pt x="12" y="79"/>
                    <a:pt x="0" y="95"/>
                    <a:pt x="3" y="113"/>
                  </a:cubicBezTo>
                  <a:cubicBezTo>
                    <a:pt x="6" y="130"/>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02" name="Freeform 108"/>
            <p:cNvSpPr>
              <a:spLocks/>
            </p:cNvSpPr>
            <p:nvPr/>
          </p:nvSpPr>
          <p:spPr bwMode="gray">
            <a:xfrm>
              <a:off x="4481091" y="4364038"/>
              <a:ext cx="127000" cy="36513"/>
            </a:xfrm>
            <a:custGeom>
              <a:avLst/>
              <a:gdLst>
                <a:gd name="T0" fmla="*/ 40 w 490"/>
                <a:gd name="T1" fmla="*/ 139 h 142"/>
                <a:gd name="T2" fmla="*/ 461 w 490"/>
                <a:gd name="T3" fmla="*/ 66 h 142"/>
                <a:gd name="T4" fmla="*/ 487 w 490"/>
                <a:gd name="T5" fmla="*/ 29 h 142"/>
                <a:gd name="T6" fmla="*/ 451 w 490"/>
                <a:gd name="T7" fmla="*/ 3 h 142"/>
                <a:gd name="T8" fmla="*/ 29 w 490"/>
                <a:gd name="T9" fmla="*/ 77 h 142"/>
                <a:gd name="T10" fmla="*/ 3 w 490"/>
                <a:gd name="T11" fmla="*/ 113 h 142"/>
                <a:gd name="T12" fmla="*/ 40 w 490"/>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0" h="142">
                  <a:moveTo>
                    <a:pt x="40" y="139"/>
                  </a:moveTo>
                  <a:cubicBezTo>
                    <a:pt x="461" y="66"/>
                    <a:pt x="461" y="66"/>
                    <a:pt x="461" y="66"/>
                  </a:cubicBezTo>
                  <a:cubicBezTo>
                    <a:pt x="479" y="63"/>
                    <a:pt x="490" y="47"/>
                    <a:pt x="487" y="29"/>
                  </a:cubicBezTo>
                  <a:cubicBezTo>
                    <a:pt x="484" y="12"/>
                    <a:pt x="468" y="0"/>
                    <a:pt x="451" y="3"/>
                  </a:cubicBezTo>
                  <a:cubicBezTo>
                    <a:pt x="29" y="77"/>
                    <a:pt x="29" y="77"/>
                    <a:pt x="29" y="77"/>
                  </a:cubicBezTo>
                  <a:cubicBezTo>
                    <a:pt x="12" y="80"/>
                    <a:pt x="0" y="96"/>
                    <a:pt x="3" y="113"/>
                  </a:cubicBezTo>
                  <a:cubicBezTo>
                    <a:pt x="6" y="131"/>
                    <a:pt x="23" y="142"/>
                    <a:pt x="40" y="13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cxnSp>
        <p:nvCxnSpPr>
          <p:cNvPr id="312" name="Gewinkelte Verbindung 311"/>
          <p:cNvCxnSpPr/>
          <p:nvPr/>
        </p:nvCxnSpPr>
        <p:spPr>
          <a:xfrm rot="10800000" flipV="1">
            <a:off x="703135" y="1863708"/>
            <a:ext cx="7344000" cy="187137"/>
          </a:xfrm>
          <a:prstGeom prst="bentConnector2">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p:nvCxnSpPr>
        <p:spPr>
          <a:xfrm>
            <a:off x="7051945" y="3805686"/>
            <a:ext cx="0" cy="2160000"/>
          </a:xfrm>
          <a:prstGeom prst="line">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4" name="Textfeld 333"/>
          <p:cNvSpPr txBox="1"/>
          <p:nvPr/>
        </p:nvSpPr>
        <p:spPr>
          <a:xfrm>
            <a:off x="4437754" y="3321505"/>
            <a:ext cx="750526" cy="200055"/>
          </a:xfrm>
          <a:prstGeom prst="rect">
            <a:avLst/>
          </a:prstGeom>
          <a:noFill/>
        </p:spPr>
        <p:txBody>
          <a:bodyPr wrap="none" rtlCol="0" anchor="ctr">
            <a:spAutoFit/>
          </a:bodyPr>
          <a:lstStyle/>
          <a:p>
            <a:pPr marL="0" indent="0">
              <a:spcBef>
                <a:spcPts val="600"/>
              </a:spcBef>
              <a:buFont typeface="Arial" panose="020B0604020202020204" pitchFamily="34" charset="0"/>
              <a:buNone/>
            </a:pPr>
            <a:r>
              <a:rPr lang="de-DE" sz="700" b="1" dirty="0">
                <a:solidFill>
                  <a:schemeClr val="accent3"/>
                </a:solidFill>
              </a:rPr>
              <a:t>Unteraufgaben</a:t>
            </a:r>
          </a:p>
        </p:txBody>
      </p:sp>
      <p:cxnSp>
        <p:nvCxnSpPr>
          <p:cNvPr id="337" name="Gerade Verbindung 336"/>
          <p:cNvCxnSpPr/>
          <p:nvPr/>
        </p:nvCxnSpPr>
        <p:spPr>
          <a:xfrm flipH="1">
            <a:off x="7069896" y="1862100"/>
            <a:ext cx="0" cy="1404000"/>
          </a:xfrm>
          <a:prstGeom prst="line">
            <a:avLst/>
          </a:prstGeom>
          <a:ln>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Freeform 80"/>
          <p:cNvSpPr>
            <a:spLocks noEditPoints="1"/>
          </p:cNvSpPr>
          <p:nvPr/>
        </p:nvSpPr>
        <p:spPr bwMode="gray">
          <a:xfrm>
            <a:off x="8623409" y="4241553"/>
            <a:ext cx="230298" cy="263142"/>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8 h 1586"/>
              <a:gd name="T22" fmla="*/ 817 w 1336"/>
              <a:gd name="T23" fmla="*/ 1508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8 h 1586"/>
              <a:gd name="T36" fmla="*/ 762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2 h 1586"/>
              <a:gd name="T48" fmla="*/ 1158 w 1336"/>
              <a:gd name="T49" fmla="*/ 521 h 1586"/>
              <a:gd name="T50" fmla="*/ 904 w 1336"/>
              <a:gd name="T51" fmla="*/ 521 h 1586"/>
              <a:gd name="T52" fmla="*/ 803 w 1336"/>
              <a:gd name="T53" fmla="*/ 421 h 1586"/>
              <a:gd name="T54" fmla="*/ 803 w 1336"/>
              <a:gd name="T55" fmla="*/ 172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8"/>
                  <a:pt x="1140" y="1508"/>
                </a:cubicBezTo>
                <a:cubicBezTo>
                  <a:pt x="1140" y="1508"/>
                  <a:pt x="855" y="1508"/>
                  <a:pt x="817" y="1508"/>
                </a:cubicBezTo>
                <a:cubicBezTo>
                  <a:pt x="779" y="1508"/>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8"/>
                  <a:pt x="1336" y="568"/>
                  <a:pt x="1336" y="568"/>
                </a:cubicBezTo>
                <a:cubicBezTo>
                  <a:pt x="762" y="0"/>
                  <a:pt x="762" y="0"/>
                  <a:pt x="762" y="0"/>
                </a:cubicBezTo>
                <a:cubicBezTo>
                  <a:pt x="197" y="0"/>
                  <a:pt x="197" y="0"/>
                  <a:pt x="197" y="0"/>
                </a:cubicBezTo>
                <a:cubicBezTo>
                  <a:pt x="89" y="0"/>
                  <a:pt x="0" y="88"/>
                  <a:pt x="0" y="197"/>
                </a:cubicBezTo>
                <a:cubicBezTo>
                  <a:pt x="0" y="197"/>
                  <a:pt x="0" y="383"/>
                  <a:pt x="0" y="410"/>
                </a:cubicBezTo>
                <a:cubicBezTo>
                  <a:pt x="0" y="437"/>
                  <a:pt x="79" y="439"/>
                  <a:pt x="79" y="410"/>
                </a:cubicBezTo>
                <a:close/>
                <a:moveTo>
                  <a:pt x="803" y="172"/>
                </a:moveTo>
                <a:cubicBezTo>
                  <a:pt x="1158" y="521"/>
                  <a:pt x="1158" y="521"/>
                  <a:pt x="1158" y="521"/>
                </a:cubicBezTo>
                <a:cubicBezTo>
                  <a:pt x="904" y="521"/>
                  <a:pt x="904" y="521"/>
                  <a:pt x="904" y="521"/>
                </a:cubicBezTo>
                <a:cubicBezTo>
                  <a:pt x="848" y="521"/>
                  <a:pt x="803" y="476"/>
                  <a:pt x="803" y="421"/>
                </a:cubicBezTo>
                <a:lnTo>
                  <a:pt x="803" y="172"/>
                </a:lnTo>
                <a:close/>
              </a:path>
            </a:pathLst>
          </a:custGeom>
          <a:solidFill>
            <a:srgbClr val="00875A"/>
          </a:solidFill>
          <a:ln>
            <a:noFill/>
          </a:ln>
        </p:spPr>
        <p:txBody>
          <a:bodyPr vert="horz" wrap="square" lIns="91440" tIns="45720" rIns="91440" bIns="45720" numCol="1" anchor="t" anchorCtr="0" compatLnSpc="1">
            <a:prstTxWarp prst="textNoShape">
              <a:avLst/>
            </a:prstTxWarp>
          </a:bodyPr>
          <a:lstStyle/>
          <a:p>
            <a:endParaRPr lang="de-DE"/>
          </a:p>
        </p:txBody>
      </p:sp>
      <p:sp>
        <p:nvSpPr>
          <p:cNvPr id="289" name="Textfeld 288"/>
          <p:cNvSpPr txBox="1"/>
          <p:nvPr/>
        </p:nvSpPr>
        <p:spPr bwMode="gray">
          <a:xfrm>
            <a:off x="2970889" y="1207785"/>
            <a:ext cx="1119630" cy="240066"/>
          </a:xfrm>
          <a:prstGeom prst="rect">
            <a:avLst/>
          </a:prstGeom>
          <a:noFill/>
        </p:spPr>
        <p:txBody>
          <a:bodyPr wrap="square" rtlCol="0">
            <a:spAutoFit/>
          </a:bodyPr>
          <a:lstStyle/>
          <a:p>
            <a:pPr algn="ctr">
              <a:lnSpc>
                <a:spcPct val="80000"/>
              </a:lnSpc>
            </a:pPr>
            <a:r>
              <a:rPr lang="de-DE" sz="1200" dirty="0" err="1">
                <a:solidFill>
                  <a:prstClr val="black"/>
                </a:solidFill>
                <a:latin typeface="Bebas Neue" panose="020B0506020202020201" pitchFamily="34" charset="0"/>
              </a:rPr>
              <a:t>Ready</a:t>
            </a:r>
            <a:endParaRPr lang="de-DE" sz="1200" dirty="0">
              <a:solidFill>
                <a:prstClr val="black"/>
              </a:solidFill>
              <a:latin typeface="Bebas Neue" panose="020B0506020202020201" pitchFamily="34" charset="0"/>
            </a:endParaRPr>
          </a:p>
        </p:txBody>
      </p:sp>
      <p:cxnSp>
        <p:nvCxnSpPr>
          <p:cNvPr id="297" name="Gerade Verbindung mit Pfeil 296"/>
          <p:cNvCxnSpPr/>
          <p:nvPr/>
        </p:nvCxnSpPr>
        <p:spPr>
          <a:xfrm>
            <a:off x="3461109" y="2596551"/>
            <a:ext cx="173463"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8" name="Gruppieren 297"/>
          <p:cNvGrpSpPr/>
          <p:nvPr/>
        </p:nvGrpSpPr>
        <p:grpSpPr>
          <a:xfrm>
            <a:off x="4465543" y="3146547"/>
            <a:ext cx="240772" cy="230832"/>
            <a:chOff x="3786767" y="3399849"/>
            <a:chExt cx="240772" cy="230832"/>
          </a:xfrm>
        </p:grpSpPr>
        <p:sp>
          <p:nvSpPr>
            <p:cNvPr id="303" name="Ellipse 302"/>
            <p:cNvSpPr/>
            <p:nvPr/>
          </p:nvSpPr>
          <p:spPr bwMode="gray">
            <a:xfrm>
              <a:off x="3817153" y="3427146"/>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304" name="Textfeld 303"/>
            <p:cNvSpPr txBox="1"/>
            <p:nvPr/>
          </p:nvSpPr>
          <p:spPr>
            <a:xfrm>
              <a:off x="3786767" y="3399849"/>
              <a:ext cx="240772" cy="230832"/>
            </a:xfrm>
            <a:prstGeom prst="rect">
              <a:avLst/>
            </a:prstGeom>
            <a:noFill/>
            <a:ln>
              <a:noFill/>
            </a:ln>
          </p:spPr>
          <p:txBody>
            <a:bodyPr wrap="none" rtlCol="0" anchor="ctr">
              <a:spAutoFit/>
            </a:bodyPr>
            <a:lstStyle/>
            <a:p>
              <a:pPr marL="0" indent="0" algn="ctr">
                <a:spcBef>
                  <a:spcPts val="600"/>
                </a:spcBef>
                <a:buFont typeface="Arial" panose="020B0604020202020204" pitchFamily="34" charset="0"/>
                <a:buNone/>
              </a:pPr>
              <a:r>
                <a:rPr lang="de-DE" sz="900" dirty="0">
                  <a:solidFill>
                    <a:schemeClr val="bg1"/>
                  </a:solidFill>
                </a:rPr>
                <a:t>E</a:t>
              </a:r>
            </a:p>
          </p:txBody>
        </p:sp>
      </p:grpSp>
      <p:sp>
        <p:nvSpPr>
          <p:cNvPr id="306" name="Textfeld 305"/>
          <p:cNvSpPr txBox="1"/>
          <p:nvPr/>
        </p:nvSpPr>
        <p:spPr bwMode="gray">
          <a:xfrm>
            <a:off x="6084926" y="1207785"/>
            <a:ext cx="522752"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Test</a:t>
            </a:r>
          </a:p>
        </p:txBody>
      </p:sp>
      <p:sp>
        <p:nvSpPr>
          <p:cNvPr id="308" name="Textfeld 307"/>
          <p:cNvSpPr txBox="1"/>
          <p:nvPr/>
        </p:nvSpPr>
        <p:spPr>
          <a:xfrm rot="16200000">
            <a:off x="6610129" y="2815771"/>
            <a:ext cx="1053995" cy="215444"/>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800" b="1" dirty="0">
                <a:solidFill>
                  <a:schemeClr val="accent4"/>
                </a:solidFill>
              </a:rPr>
              <a:t>Neue User Story</a:t>
            </a:r>
          </a:p>
        </p:txBody>
      </p:sp>
      <p:sp>
        <p:nvSpPr>
          <p:cNvPr id="313" name="Textfeld 312"/>
          <p:cNvSpPr txBox="1"/>
          <p:nvPr/>
        </p:nvSpPr>
        <p:spPr>
          <a:xfrm rot="16200000">
            <a:off x="6466021" y="4056202"/>
            <a:ext cx="1326087" cy="215444"/>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800" b="1" dirty="0">
                <a:solidFill>
                  <a:schemeClr val="accent2"/>
                </a:solidFill>
              </a:rPr>
              <a:t>Neuer Fehler</a:t>
            </a:r>
          </a:p>
        </p:txBody>
      </p:sp>
      <p:grpSp>
        <p:nvGrpSpPr>
          <p:cNvPr id="18" name="Gruppieren 17"/>
          <p:cNvGrpSpPr/>
          <p:nvPr/>
        </p:nvGrpSpPr>
        <p:grpSpPr>
          <a:xfrm>
            <a:off x="8582714" y="4354961"/>
            <a:ext cx="180000" cy="180000"/>
            <a:chOff x="8507048" y="3736414"/>
            <a:chExt cx="230188" cy="230188"/>
          </a:xfrm>
        </p:grpSpPr>
        <p:sp>
          <p:nvSpPr>
            <p:cNvPr id="317" name="Freeform 18"/>
            <p:cNvSpPr>
              <a:spLocks/>
            </p:cNvSpPr>
            <p:nvPr/>
          </p:nvSpPr>
          <p:spPr bwMode="gray">
            <a:xfrm>
              <a:off x="8665798" y="3774514"/>
              <a:ext cx="71438" cy="168275"/>
            </a:xfrm>
            <a:custGeom>
              <a:avLst/>
              <a:gdLst>
                <a:gd name="T0" fmla="*/ 157 w 275"/>
                <a:gd name="T1" fmla="*/ 0 h 648"/>
                <a:gd name="T2" fmla="*/ 9 w 275"/>
                <a:gd name="T3" fmla="*/ 12 h 648"/>
                <a:gd name="T4" fmla="*/ 0 w 275"/>
                <a:gd name="T5" fmla="*/ 50 h 648"/>
                <a:gd name="T6" fmla="*/ 91 w 275"/>
                <a:gd name="T7" fmla="*/ 245 h 648"/>
                <a:gd name="T8" fmla="*/ 64 w 275"/>
                <a:gd name="T9" fmla="*/ 453 h 648"/>
                <a:gd name="T10" fmla="*/ 98 w 275"/>
                <a:gd name="T11" fmla="*/ 523 h 648"/>
                <a:gd name="T12" fmla="*/ 73 w 275"/>
                <a:gd name="T13" fmla="*/ 584 h 648"/>
                <a:gd name="T14" fmla="*/ 105 w 275"/>
                <a:gd name="T15" fmla="*/ 648 h 648"/>
                <a:gd name="T16" fmla="*/ 275 w 275"/>
                <a:gd name="T17" fmla="*/ 300 h 648"/>
                <a:gd name="T18" fmla="*/ 157 w 275"/>
                <a:gd name="T19"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648">
                  <a:moveTo>
                    <a:pt x="157" y="0"/>
                  </a:moveTo>
                  <a:cubicBezTo>
                    <a:pt x="106" y="0"/>
                    <a:pt x="56" y="4"/>
                    <a:pt x="9" y="12"/>
                  </a:cubicBezTo>
                  <a:cubicBezTo>
                    <a:pt x="9" y="26"/>
                    <a:pt x="6" y="38"/>
                    <a:pt x="0" y="50"/>
                  </a:cubicBezTo>
                  <a:cubicBezTo>
                    <a:pt x="50" y="109"/>
                    <a:pt x="81" y="175"/>
                    <a:pt x="91" y="245"/>
                  </a:cubicBezTo>
                  <a:cubicBezTo>
                    <a:pt x="101" y="313"/>
                    <a:pt x="92" y="383"/>
                    <a:pt x="64" y="453"/>
                  </a:cubicBezTo>
                  <a:cubicBezTo>
                    <a:pt x="85" y="470"/>
                    <a:pt x="98" y="495"/>
                    <a:pt x="98" y="523"/>
                  </a:cubicBezTo>
                  <a:cubicBezTo>
                    <a:pt x="98" y="547"/>
                    <a:pt x="88" y="568"/>
                    <a:pt x="73" y="584"/>
                  </a:cubicBezTo>
                  <a:cubicBezTo>
                    <a:pt x="85" y="605"/>
                    <a:pt x="96" y="626"/>
                    <a:pt x="105" y="648"/>
                  </a:cubicBezTo>
                  <a:cubicBezTo>
                    <a:pt x="208" y="567"/>
                    <a:pt x="275" y="442"/>
                    <a:pt x="275" y="300"/>
                  </a:cubicBezTo>
                  <a:cubicBezTo>
                    <a:pt x="275" y="185"/>
                    <a:pt x="230" y="79"/>
                    <a:pt x="15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18" name="Freeform 19"/>
            <p:cNvSpPr>
              <a:spLocks/>
            </p:cNvSpPr>
            <p:nvPr/>
          </p:nvSpPr>
          <p:spPr bwMode="gray">
            <a:xfrm>
              <a:off x="8599123" y="3736414"/>
              <a:ext cx="95250" cy="30163"/>
            </a:xfrm>
            <a:custGeom>
              <a:avLst/>
              <a:gdLst>
                <a:gd name="T0" fmla="*/ 173 w 365"/>
                <a:gd name="T1" fmla="*/ 65 h 112"/>
                <a:gd name="T2" fmla="*/ 251 w 365"/>
                <a:gd name="T3" fmla="*/ 112 h 112"/>
                <a:gd name="T4" fmla="*/ 365 w 365"/>
                <a:gd name="T5" fmla="*/ 99 h 112"/>
                <a:gd name="T6" fmla="*/ 86 w 365"/>
                <a:gd name="T7" fmla="*/ 0 h 112"/>
                <a:gd name="T8" fmla="*/ 0 w 365"/>
                <a:gd name="T9" fmla="*/ 9 h 112"/>
                <a:gd name="T10" fmla="*/ 126 w 365"/>
                <a:gd name="T11" fmla="*/ 79 h 112"/>
                <a:gd name="T12" fmla="*/ 173 w 365"/>
                <a:gd name="T13" fmla="*/ 65 h 112"/>
              </a:gdLst>
              <a:ahLst/>
              <a:cxnLst>
                <a:cxn ang="0">
                  <a:pos x="T0" y="T1"/>
                </a:cxn>
                <a:cxn ang="0">
                  <a:pos x="T2" y="T3"/>
                </a:cxn>
                <a:cxn ang="0">
                  <a:pos x="T4" y="T5"/>
                </a:cxn>
                <a:cxn ang="0">
                  <a:pos x="T6" y="T7"/>
                </a:cxn>
                <a:cxn ang="0">
                  <a:pos x="T8" y="T9"/>
                </a:cxn>
                <a:cxn ang="0">
                  <a:pos x="T10" y="T11"/>
                </a:cxn>
                <a:cxn ang="0">
                  <a:pos x="T12" y="T13"/>
                </a:cxn>
              </a:cxnLst>
              <a:rect l="0" t="0" r="r" b="b"/>
              <a:pathLst>
                <a:path w="365" h="112">
                  <a:moveTo>
                    <a:pt x="173" y="65"/>
                  </a:moveTo>
                  <a:cubicBezTo>
                    <a:pt x="207" y="65"/>
                    <a:pt x="236" y="84"/>
                    <a:pt x="251" y="112"/>
                  </a:cubicBezTo>
                  <a:cubicBezTo>
                    <a:pt x="288" y="105"/>
                    <a:pt x="326" y="101"/>
                    <a:pt x="365" y="99"/>
                  </a:cubicBezTo>
                  <a:cubicBezTo>
                    <a:pt x="289" y="38"/>
                    <a:pt x="192" y="0"/>
                    <a:pt x="86" y="0"/>
                  </a:cubicBezTo>
                  <a:cubicBezTo>
                    <a:pt x="56" y="0"/>
                    <a:pt x="28" y="3"/>
                    <a:pt x="0" y="9"/>
                  </a:cubicBezTo>
                  <a:cubicBezTo>
                    <a:pt x="46" y="30"/>
                    <a:pt x="88" y="54"/>
                    <a:pt x="126" y="79"/>
                  </a:cubicBezTo>
                  <a:cubicBezTo>
                    <a:pt x="140" y="70"/>
                    <a:pt x="156" y="65"/>
                    <a:pt x="173" y="65"/>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20" name="Freeform 20"/>
            <p:cNvSpPr>
              <a:spLocks/>
            </p:cNvSpPr>
            <p:nvPr/>
          </p:nvSpPr>
          <p:spPr bwMode="gray">
            <a:xfrm>
              <a:off x="8538798" y="3850714"/>
              <a:ext cx="111125" cy="115888"/>
            </a:xfrm>
            <a:custGeom>
              <a:avLst/>
              <a:gdLst>
                <a:gd name="T0" fmla="*/ 427 w 427"/>
                <a:gd name="T1" fmla="*/ 285 h 445"/>
                <a:gd name="T2" fmla="*/ 406 w 427"/>
                <a:gd name="T3" fmla="*/ 228 h 445"/>
                <a:gd name="T4" fmla="*/ 422 w 427"/>
                <a:gd name="T5" fmla="*/ 177 h 445"/>
                <a:gd name="T6" fmla="*/ 161 w 427"/>
                <a:gd name="T7" fmla="*/ 5 h 445"/>
                <a:gd name="T8" fmla="*/ 146 w 427"/>
                <a:gd name="T9" fmla="*/ 0 h 445"/>
                <a:gd name="T10" fmla="*/ 70 w 427"/>
                <a:gd name="T11" fmla="*/ 44 h 445"/>
                <a:gd name="T12" fmla="*/ 49 w 427"/>
                <a:gd name="T13" fmla="*/ 41 h 445"/>
                <a:gd name="T14" fmla="*/ 11 w 427"/>
                <a:gd name="T15" fmla="*/ 322 h 445"/>
                <a:gd name="T16" fmla="*/ 272 w 427"/>
                <a:gd name="T17" fmla="*/ 445 h 445"/>
                <a:gd name="T18" fmla="*/ 427 w 427"/>
                <a:gd name="T19" fmla="*/ 28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7" h="445">
                  <a:moveTo>
                    <a:pt x="427" y="285"/>
                  </a:moveTo>
                  <a:cubicBezTo>
                    <a:pt x="414" y="270"/>
                    <a:pt x="406" y="250"/>
                    <a:pt x="406" y="228"/>
                  </a:cubicBezTo>
                  <a:cubicBezTo>
                    <a:pt x="406" y="209"/>
                    <a:pt x="412" y="192"/>
                    <a:pt x="422" y="177"/>
                  </a:cubicBezTo>
                  <a:cubicBezTo>
                    <a:pt x="351" y="103"/>
                    <a:pt x="263" y="44"/>
                    <a:pt x="161" y="5"/>
                  </a:cubicBezTo>
                  <a:cubicBezTo>
                    <a:pt x="156" y="4"/>
                    <a:pt x="151" y="2"/>
                    <a:pt x="146" y="0"/>
                  </a:cubicBezTo>
                  <a:cubicBezTo>
                    <a:pt x="131" y="26"/>
                    <a:pt x="102" y="44"/>
                    <a:pt x="70" y="44"/>
                  </a:cubicBezTo>
                  <a:cubicBezTo>
                    <a:pt x="62" y="44"/>
                    <a:pt x="55" y="43"/>
                    <a:pt x="49" y="41"/>
                  </a:cubicBezTo>
                  <a:cubicBezTo>
                    <a:pt x="12" y="126"/>
                    <a:pt x="0" y="222"/>
                    <a:pt x="11" y="322"/>
                  </a:cubicBezTo>
                  <a:cubicBezTo>
                    <a:pt x="80" y="389"/>
                    <a:pt x="171" y="434"/>
                    <a:pt x="272" y="445"/>
                  </a:cubicBezTo>
                  <a:cubicBezTo>
                    <a:pt x="334" y="393"/>
                    <a:pt x="386" y="339"/>
                    <a:pt x="427" y="285"/>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35" name="Freeform 21"/>
            <p:cNvSpPr>
              <a:spLocks/>
            </p:cNvSpPr>
            <p:nvPr/>
          </p:nvSpPr>
          <p:spPr bwMode="gray">
            <a:xfrm>
              <a:off x="8575310" y="3788801"/>
              <a:ext cx="104775" cy="100013"/>
            </a:xfrm>
            <a:custGeom>
              <a:avLst/>
              <a:gdLst>
                <a:gd name="T0" fmla="*/ 37 w 402"/>
                <a:gd name="T1" fmla="*/ 199 h 384"/>
                <a:gd name="T2" fmla="*/ 315 w 402"/>
                <a:gd name="T3" fmla="*/ 384 h 384"/>
                <a:gd name="T4" fmla="*/ 355 w 402"/>
                <a:gd name="T5" fmla="*/ 374 h 384"/>
                <a:gd name="T6" fmla="*/ 370 w 402"/>
                <a:gd name="T7" fmla="*/ 376 h 384"/>
                <a:gd name="T8" fmla="*/ 393 w 402"/>
                <a:gd name="T9" fmla="*/ 192 h 384"/>
                <a:gd name="T10" fmla="*/ 317 w 402"/>
                <a:gd name="T11" fmla="*/ 24 h 384"/>
                <a:gd name="T12" fmla="*/ 266 w 402"/>
                <a:gd name="T13" fmla="*/ 40 h 384"/>
                <a:gd name="T14" fmla="*/ 192 w 402"/>
                <a:gd name="T15" fmla="*/ 0 h 384"/>
                <a:gd name="T16" fmla="*/ 0 w 402"/>
                <a:gd name="T17" fmla="*/ 136 h 384"/>
                <a:gd name="T18" fmla="*/ 18 w 402"/>
                <a:gd name="T19" fmla="*/ 190 h 384"/>
                <a:gd name="T20" fmla="*/ 18 w 402"/>
                <a:gd name="T21" fmla="*/ 193 h 384"/>
                <a:gd name="T22" fmla="*/ 37 w 402"/>
                <a:gd name="T23" fmla="*/ 1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2" h="384">
                  <a:moveTo>
                    <a:pt x="37" y="199"/>
                  </a:moveTo>
                  <a:cubicBezTo>
                    <a:pt x="143" y="239"/>
                    <a:pt x="239" y="303"/>
                    <a:pt x="315" y="384"/>
                  </a:cubicBezTo>
                  <a:cubicBezTo>
                    <a:pt x="327" y="378"/>
                    <a:pt x="341" y="374"/>
                    <a:pt x="355" y="374"/>
                  </a:cubicBezTo>
                  <a:cubicBezTo>
                    <a:pt x="360" y="374"/>
                    <a:pt x="365" y="375"/>
                    <a:pt x="370" y="376"/>
                  </a:cubicBezTo>
                  <a:cubicBezTo>
                    <a:pt x="394" y="313"/>
                    <a:pt x="402" y="251"/>
                    <a:pt x="393" y="192"/>
                  </a:cubicBezTo>
                  <a:cubicBezTo>
                    <a:pt x="385" y="132"/>
                    <a:pt x="359" y="76"/>
                    <a:pt x="317" y="24"/>
                  </a:cubicBezTo>
                  <a:cubicBezTo>
                    <a:pt x="303" y="34"/>
                    <a:pt x="285" y="40"/>
                    <a:pt x="266" y="40"/>
                  </a:cubicBezTo>
                  <a:cubicBezTo>
                    <a:pt x="235" y="40"/>
                    <a:pt x="208" y="24"/>
                    <a:pt x="192" y="0"/>
                  </a:cubicBezTo>
                  <a:cubicBezTo>
                    <a:pt x="118" y="33"/>
                    <a:pt x="52" y="78"/>
                    <a:pt x="0" y="136"/>
                  </a:cubicBezTo>
                  <a:cubicBezTo>
                    <a:pt x="11" y="151"/>
                    <a:pt x="18" y="170"/>
                    <a:pt x="18" y="190"/>
                  </a:cubicBezTo>
                  <a:cubicBezTo>
                    <a:pt x="18" y="191"/>
                    <a:pt x="18" y="192"/>
                    <a:pt x="18" y="193"/>
                  </a:cubicBezTo>
                  <a:cubicBezTo>
                    <a:pt x="24" y="195"/>
                    <a:pt x="31" y="197"/>
                    <a:pt x="37" y="19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41" name="Freeform 22"/>
            <p:cNvSpPr>
              <a:spLocks/>
            </p:cNvSpPr>
            <p:nvPr/>
          </p:nvSpPr>
          <p:spPr bwMode="gray">
            <a:xfrm>
              <a:off x="8507048" y="3839601"/>
              <a:ext cx="34925" cy="80963"/>
            </a:xfrm>
            <a:custGeom>
              <a:avLst/>
              <a:gdLst>
                <a:gd name="T0" fmla="*/ 133 w 133"/>
                <a:gd name="T1" fmla="*/ 62 h 308"/>
                <a:gd name="T2" fmla="*/ 104 w 133"/>
                <a:gd name="T3" fmla="*/ 4 h 308"/>
                <a:gd name="T4" fmla="*/ 2 w 133"/>
                <a:gd name="T5" fmla="*/ 1 h 308"/>
                <a:gd name="T6" fmla="*/ 0 w 133"/>
                <a:gd name="T7" fmla="*/ 46 h 308"/>
                <a:gd name="T8" fmla="*/ 85 w 133"/>
                <a:gd name="T9" fmla="*/ 308 h 308"/>
                <a:gd name="T10" fmla="*/ 87 w 133"/>
                <a:gd name="T11" fmla="*/ 253 h 308"/>
                <a:gd name="T12" fmla="*/ 133 w 133"/>
                <a:gd name="T13" fmla="*/ 62 h 308"/>
              </a:gdLst>
              <a:ahLst/>
              <a:cxnLst>
                <a:cxn ang="0">
                  <a:pos x="T0" y="T1"/>
                </a:cxn>
                <a:cxn ang="0">
                  <a:pos x="T2" y="T3"/>
                </a:cxn>
                <a:cxn ang="0">
                  <a:pos x="T4" y="T5"/>
                </a:cxn>
                <a:cxn ang="0">
                  <a:pos x="T6" y="T7"/>
                </a:cxn>
                <a:cxn ang="0">
                  <a:pos x="T8" y="T9"/>
                </a:cxn>
                <a:cxn ang="0">
                  <a:pos x="T10" y="T11"/>
                </a:cxn>
                <a:cxn ang="0">
                  <a:pos x="T12" y="T13"/>
                </a:cxn>
              </a:cxnLst>
              <a:rect l="0" t="0" r="r" b="b"/>
              <a:pathLst>
                <a:path w="133" h="308">
                  <a:moveTo>
                    <a:pt x="133" y="62"/>
                  </a:moveTo>
                  <a:cubicBezTo>
                    <a:pt x="117" y="47"/>
                    <a:pt x="106" y="27"/>
                    <a:pt x="104" y="4"/>
                  </a:cubicBezTo>
                  <a:cubicBezTo>
                    <a:pt x="70" y="1"/>
                    <a:pt x="36" y="0"/>
                    <a:pt x="2" y="1"/>
                  </a:cubicBezTo>
                  <a:cubicBezTo>
                    <a:pt x="1" y="16"/>
                    <a:pt x="0" y="31"/>
                    <a:pt x="0" y="46"/>
                  </a:cubicBezTo>
                  <a:cubicBezTo>
                    <a:pt x="0" y="144"/>
                    <a:pt x="32" y="235"/>
                    <a:pt x="85" y="308"/>
                  </a:cubicBezTo>
                  <a:cubicBezTo>
                    <a:pt x="85" y="290"/>
                    <a:pt x="85" y="271"/>
                    <a:pt x="87" y="253"/>
                  </a:cubicBezTo>
                  <a:cubicBezTo>
                    <a:pt x="91" y="186"/>
                    <a:pt x="107" y="121"/>
                    <a:pt x="133" y="62"/>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42" name="Freeform 23"/>
            <p:cNvSpPr>
              <a:spLocks/>
            </p:cNvSpPr>
            <p:nvPr/>
          </p:nvSpPr>
          <p:spPr bwMode="gray">
            <a:xfrm>
              <a:off x="8510223" y="3744351"/>
              <a:ext cx="114300" cy="85725"/>
            </a:xfrm>
            <a:custGeom>
              <a:avLst/>
              <a:gdLst>
                <a:gd name="T0" fmla="*/ 103 w 442"/>
                <a:gd name="T1" fmla="*/ 329 h 329"/>
                <a:gd name="T2" fmla="*/ 184 w 442"/>
                <a:gd name="T3" fmla="*/ 276 h 329"/>
                <a:gd name="T4" fmla="*/ 219 w 442"/>
                <a:gd name="T5" fmla="*/ 283 h 329"/>
                <a:gd name="T6" fmla="*/ 432 w 442"/>
                <a:gd name="T7" fmla="*/ 133 h 329"/>
                <a:gd name="T8" fmla="*/ 432 w 442"/>
                <a:gd name="T9" fmla="*/ 126 h 329"/>
                <a:gd name="T10" fmla="*/ 442 w 442"/>
                <a:gd name="T11" fmla="*/ 84 h 329"/>
                <a:gd name="T12" fmla="*/ 280 w 442"/>
                <a:gd name="T13" fmla="*/ 0 h 329"/>
                <a:gd name="T14" fmla="*/ 0 w 442"/>
                <a:gd name="T15" fmla="*/ 324 h 329"/>
                <a:gd name="T16" fmla="*/ 103 w 442"/>
                <a:gd name="T17"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329">
                  <a:moveTo>
                    <a:pt x="103" y="329"/>
                  </a:moveTo>
                  <a:cubicBezTo>
                    <a:pt x="116" y="297"/>
                    <a:pt x="148" y="276"/>
                    <a:pt x="184" y="276"/>
                  </a:cubicBezTo>
                  <a:cubicBezTo>
                    <a:pt x="196" y="276"/>
                    <a:pt x="208" y="278"/>
                    <a:pt x="219" y="283"/>
                  </a:cubicBezTo>
                  <a:cubicBezTo>
                    <a:pt x="276" y="220"/>
                    <a:pt x="348" y="169"/>
                    <a:pt x="432" y="133"/>
                  </a:cubicBezTo>
                  <a:cubicBezTo>
                    <a:pt x="432" y="131"/>
                    <a:pt x="432" y="128"/>
                    <a:pt x="432" y="126"/>
                  </a:cubicBezTo>
                  <a:cubicBezTo>
                    <a:pt x="432" y="111"/>
                    <a:pt x="436" y="96"/>
                    <a:pt x="442" y="84"/>
                  </a:cubicBezTo>
                  <a:cubicBezTo>
                    <a:pt x="395" y="53"/>
                    <a:pt x="341" y="25"/>
                    <a:pt x="280" y="0"/>
                  </a:cubicBezTo>
                  <a:cubicBezTo>
                    <a:pt x="138" y="52"/>
                    <a:pt x="31" y="174"/>
                    <a:pt x="0" y="324"/>
                  </a:cubicBezTo>
                  <a:cubicBezTo>
                    <a:pt x="34" y="324"/>
                    <a:pt x="69" y="325"/>
                    <a:pt x="103" y="329"/>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43" name="Freeform 24"/>
            <p:cNvSpPr>
              <a:spLocks/>
            </p:cNvSpPr>
            <p:nvPr/>
          </p:nvSpPr>
          <p:spPr bwMode="gray">
            <a:xfrm>
              <a:off x="8626110" y="3931676"/>
              <a:ext cx="57150" cy="34925"/>
            </a:xfrm>
            <a:custGeom>
              <a:avLst/>
              <a:gdLst>
                <a:gd name="T0" fmla="*/ 159 w 219"/>
                <a:gd name="T1" fmla="*/ 6 h 136"/>
                <a:gd name="T2" fmla="*/ 127 w 219"/>
                <a:gd name="T3" fmla="*/ 0 h 136"/>
                <a:gd name="T4" fmla="*/ 0 w 219"/>
                <a:gd name="T5" fmla="*/ 136 h 136"/>
                <a:gd name="T6" fmla="*/ 219 w 219"/>
                <a:gd name="T7" fmla="*/ 68 h 136"/>
                <a:gd name="T8" fmla="*/ 186 w 219"/>
                <a:gd name="T9" fmla="*/ 1 h 136"/>
                <a:gd name="T10" fmla="*/ 159 w 219"/>
                <a:gd name="T11" fmla="*/ 6 h 136"/>
              </a:gdLst>
              <a:ahLst/>
              <a:cxnLst>
                <a:cxn ang="0">
                  <a:pos x="T0" y="T1"/>
                </a:cxn>
                <a:cxn ang="0">
                  <a:pos x="T2" y="T3"/>
                </a:cxn>
                <a:cxn ang="0">
                  <a:pos x="T4" y="T5"/>
                </a:cxn>
                <a:cxn ang="0">
                  <a:pos x="T6" y="T7"/>
                </a:cxn>
                <a:cxn ang="0">
                  <a:pos x="T8" y="T9"/>
                </a:cxn>
                <a:cxn ang="0">
                  <a:pos x="T10" y="T11"/>
                </a:cxn>
              </a:cxnLst>
              <a:rect l="0" t="0" r="r" b="b"/>
              <a:pathLst>
                <a:path w="219" h="136">
                  <a:moveTo>
                    <a:pt x="159" y="6"/>
                  </a:moveTo>
                  <a:cubicBezTo>
                    <a:pt x="148" y="6"/>
                    <a:pt x="137" y="3"/>
                    <a:pt x="127" y="0"/>
                  </a:cubicBezTo>
                  <a:cubicBezTo>
                    <a:pt x="92" y="46"/>
                    <a:pt x="50" y="91"/>
                    <a:pt x="0" y="136"/>
                  </a:cubicBezTo>
                  <a:cubicBezTo>
                    <a:pt x="80" y="133"/>
                    <a:pt x="155" y="108"/>
                    <a:pt x="219" y="68"/>
                  </a:cubicBezTo>
                  <a:cubicBezTo>
                    <a:pt x="209" y="45"/>
                    <a:pt x="198" y="23"/>
                    <a:pt x="186" y="1"/>
                  </a:cubicBezTo>
                  <a:cubicBezTo>
                    <a:pt x="177" y="4"/>
                    <a:pt x="168" y="6"/>
                    <a:pt x="159" y="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grpSp>
      <p:cxnSp>
        <p:nvCxnSpPr>
          <p:cNvPr id="348" name="Gerade Verbindung 42"/>
          <p:cNvCxnSpPr/>
          <p:nvPr/>
        </p:nvCxnSpPr>
        <p:spPr bwMode="gray">
          <a:xfrm>
            <a:off x="415242" y="1817705"/>
            <a:ext cx="8280000" cy="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Gerade Verbindung 42"/>
          <p:cNvCxnSpPr/>
          <p:nvPr/>
        </p:nvCxnSpPr>
        <p:spPr bwMode="gray">
          <a:xfrm>
            <a:off x="415242" y="1458790"/>
            <a:ext cx="8280000" cy="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0" name="Textfeld 349"/>
          <p:cNvSpPr txBox="1"/>
          <p:nvPr/>
        </p:nvSpPr>
        <p:spPr>
          <a:xfrm>
            <a:off x="350991" y="1207454"/>
            <a:ext cx="561277" cy="307777"/>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b="1" dirty="0" err="1"/>
              <a:t>Scrum</a:t>
            </a:r>
            <a:r>
              <a:rPr lang="de-DE" sz="700" b="1" dirty="0"/>
              <a:t> Prozess</a:t>
            </a:r>
          </a:p>
        </p:txBody>
      </p:sp>
      <p:sp>
        <p:nvSpPr>
          <p:cNvPr id="351" name="Textfeld 350"/>
          <p:cNvSpPr txBox="1"/>
          <p:nvPr/>
        </p:nvSpPr>
        <p:spPr>
          <a:xfrm>
            <a:off x="344509" y="1616123"/>
            <a:ext cx="561277" cy="200055"/>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b="1" dirty="0" err="1">
                <a:solidFill>
                  <a:schemeClr val="accent2"/>
                </a:solidFill>
              </a:rPr>
              <a:t>Jira</a:t>
            </a:r>
            <a:r>
              <a:rPr lang="de-DE" sz="700" b="1" dirty="0">
                <a:solidFill>
                  <a:schemeClr val="accent2"/>
                </a:solidFill>
              </a:rPr>
              <a:t> Status</a:t>
            </a:r>
          </a:p>
        </p:txBody>
      </p:sp>
      <p:sp>
        <p:nvSpPr>
          <p:cNvPr id="309" name="Textfeld 308"/>
          <p:cNvSpPr txBox="1"/>
          <p:nvPr/>
        </p:nvSpPr>
        <p:spPr>
          <a:xfrm rot="16200000">
            <a:off x="7288751" y="3393268"/>
            <a:ext cx="1326087" cy="215444"/>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800" b="1" dirty="0">
                <a:solidFill>
                  <a:schemeClr val="accent4"/>
                </a:solidFill>
              </a:rPr>
              <a:t>Neue User Story</a:t>
            </a:r>
          </a:p>
        </p:txBody>
      </p:sp>
      <p:sp>
        <p:nvSpPr>
          <p:cNvPr id="310" name="Textfeld 309"/>
          <p:cNvSpPr txBox="1"/>
          <p:nvPr/>
        </p:nvSpPr>
        <p:spPr>
          <a:xfrm rot="16200000">
            <a:off x="7311824" y="5017018"/>
            <a:ext cx="1326087" cy="215444"/>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800" b="1" dirty="0">
                <a:solidFill>
                  <a:schemeClr val="accent2"/>
                </a:solidFill>
              </a:rPr>
              <a:t>Neuer Fehler</a:t>
            </a:r>
          </a:p>
        </p:txBody>
      </p:sp>
      <p:cxnSp>
        <p:nvCxnSpPr>
          <p:cNvPr id="315" name="Gerade Verbindung 336"/>
          <p:cNvCxnSpPr/>
          <p:nvPr/>
        </p:nvCxnSpPr>
        <p:spPr>
          <a:xfrm flipH="1">
            <a:off x="8045061" y="1864553"/>
            <a:ext cx="0" cy="2447945"/>
          </a:xfrm>
          <a:prstGeom prst="line">
            <a:avLst/>
          </a:prstGeom>
          <a:ln>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3" name="Gerade Verbindung mit Pfeil 322"/>
          <p:cNvCxnSpPr/>
          <p:nvPr/>
        </p:nvCxnSpPr>
        <p:spPr>
          <a:xfrm flipV="1">
            <a:off x="8354681" y="4338602"/>
            <a:ext cx="1800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4" name="Gewinkelte Verbindung 498"/>
          <p:cNvCxnSpPr/>
          <p:nvPr/>
        </p:nvCxnSpPr>
        <p:spPr>
          <a:xfrm rot="16200000" flipH="1">
            <a:off x="6363664" y="2657970"/>
            <a:ext cx="749521" cy="509509"/>
          </a:xfrm>
          <a:prstGeom prst="bentConnector3">
            <a:avLst>
              <a:gd name="adj1" fmla="val 15"/>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8" name="Gruppieren 337"/>
          <p:cNvGrpSpPr/>
          <p:nvPr/>
        </p:nvGrpSpPr>
        <p:grpSpPr>
          <a:xfrm>
            <a:off x="6531235" y="2428343"/>
            <a:ext cx="320922" cy="230832"/>
            <a:chOff x="2586548" y="2138977"/>
            <a:chExt cx="320922" cy="230832"/>
          </a:xfrm>
        </p:grpSpPr>
        <p:sp>
          <p:nvSpPr>
            <p:cNvPr id="339" name="Ellipse 338"/>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344" name="Textfeld 343"/>
            <p:cNvSpPr txBox="1"/>
            <p:nvPr/>
          </p:nvSpPr>
          <p:spPr>
            <a:xfrm>
              <a:off x="2586548" y="2138977"/>
              <a:ext cx="32092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rgbClr val="EB4B0A"/>
                  </a:solidFill>
                </a:rPr>
                <a:t>PO</a:t>
              </a:r>
            </a:p>
          </p:txBody>
        </p:sp>
      </p:grpSp>
      <p:cxnSp>
        <p:nvCxnSpPr>
          <p:cNvPr id="354" name="Gewinkelte Verbindung 498"/>
          <p:cNvCxnSpPr/>
          <p:nvPr/>
        </p:nvCxnSpPr>
        <p:spPr>
          <a:xfrm rot="16200000" flipH="1">
            <a:off x="6649007" y="2732797"/>
            <a:ext cx="959529" cy="569857"/>
          </a:xfrm>
          <a:prstGeom prst="bentConnector3">
            <a:avLst>
              <a:gd name="adj1" fmla="val 36"/>
            </a:avLst>
          </a:prstGeom>
          <a:ln>
            <a:solidFill>
              <a:schemeClr val="accent4"/>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winkelte Verbindung 275"/>
          <p:cNvCxnSpPr/>
          <p:nvPr/>
        </p:nvCxnSpPr>
        <p:spPr>
          <a:xfrm flipV="1">
            <a:off x="2573348" y="2845315"/>
            <a:ext cx="1353452" cy="905728"/>
          </a:xfrm>
          <a:prstGeom prst="bentConnector2">
            <a:avLst/>
          </a:prstGeom>
          <a:ln>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6" name="Gruppieren 355"/>
          <p:cNvGrpSpPr/>
          <p:nvPr/>
        </p:nvGrpSpPr>
        <p:grpSpPr>
          <a:xfrm>
            <a:off x="2623379" y="3633262"/>
            <a:ext cx="320922" cy="230832"/>
            <a:chOff x="2586548" y="2138977"/>
            <a:chExt cx="320922" cy="230832"/>
          </a:xfrm>
        </p:grpSpPr>
        <p:sp>
          <p:nvSpPr>
            <p:cNvPr id="357" name="Ellipse 356"/>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358" name="Textfeld 357"/>
            <p:cNvSpPr txBox="1"/>
            <p:nvPr/>
          </p:nvSpPr>
          <p:spPr>
            <a:xfrm>
              <a:off x="2586548" y="2138977"/>
              <a:ext cx="32092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rgbClr val="EB4B0A"/>
                  </a:solidFill>
                </a:rPr>
                <a:t>PO</a:t>
              </a:r>
            </a:p>
          </p:txBody>
        </p:sp>
      </p:grpSp>
      <p:cxnSp>
        <p:nvCxnSpPr>
          <p:cNvPr id="359" name="Gerade Verbindung mit Pfeil 358"/>
          <p:cNvCxnSpPr/>
          <p:nvPr/>
        </p:nvCxnSpPr>
        <p:spPr>
          <a:xfrm flipV="1">
            <a:off x="1163410" y="3679466"/>
            <a:ext cx="509863" cy="646950"/>
          </a:xfrm>
          <a:prstGeom prst="straightConnector1">
            <a:avLst/>
          </a:prstGeom>
          <a:ln>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Gerade Verbindung mit Pfeil 168"/>
          <p:cNvCxnSpPr/>
          <p:nvPr/>
        </p:nvCxnSpPr>
        <p:spPr>
          <a:xfrm>
            <a:off x="2569114" y="5756999"/>
            <a:ext cx="3564000" cy="0"/>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1" name="Gruppieren 190"/>
          <p:cNvGrpSpPr/>
          <p:nvPr/>
        </p:nvGrpSpPr>
        <p:grpSpPr bwMode="gray">
          <a:xfrm>
            <a:off x="6233488" y="5564122"/>
            <a:ext cx="288934" cy="318519"/>
            <a:chOff x="5090464" y="2501900"/>
            <a:chExt cx="416152" cy="412750"/>
          </a:xfrm>
        </p:grpSpPr>
        <p:sp>
          <p:nvSpPr>
            <p:cNvPr id="193"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94"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04"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205" name="Freeform 114"/>
            <p:cNvSpPr>
              <a:spLocks noEditPoints="1"/>
            </p:cNvSpPr>
            <p:nvPr/>
          </p:nvSpPr>
          <p:spPr bwMode="gray">
            <a:xfrm>
              <a:off x="5090464" y="2680308"/>
              <a:ext cx="167421" cy="147638"/>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cxnSp>
        <p:nvCxnSpPr>
          <p:cNvPr id="443" name="Gerade Verbindung mit Pfeil 442"/>
          <p:cNvCxnSpPr>
            <a:endCxn id="412" idx="1"/>
          </p:cNvCxnSpPr>
          <p:nvPr/>
        </p:nvCxnSpPr>
        <p:spPr>
          <a:xfrm>
            <a:off x="1168053" y="4484384"/>
            <a:ext cx="505220" cy="1264822"/>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6" name="Gruppieren 455"/>
          <p:cNvGrpSpPr/>
          <p:nvPr/>
        </p:nvGrpSpPr>
        <p:grpSpPr>
          <a:xfrm>
            <a:off x="6141463" y="5500148"/>
            <a:ext cx="240772" cy="230832"/>
            <a:chOff x="5863723" y="3850337"/>
            <a:chExt cx="240772" cy="230832"/>
          </a:xfrm>
        </p:grpSpPr>
        <p:sp>
          <p:nvSpPr>
            <p:cNvPr id="457" name="Ellipse 456"/>
            <p:cNvSpPr/>
            <p:nvPr/>
          </p:nvSpPr>
          <p:spPr bwMode="gray">
            <a:xfrm>
              <a:off x="5894109" y="387575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58" name="Textfeld 457"/>
            <p:cNvSpPr txBox="1"/>
            <p:nvPr/>
          </p:nvSpPr>
          <p:spPr>
            <a:xfrm>
              <a:off x="5863723" y="3850337"/>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cxnSp>
        <p:nvCxnSpPr>
          <p:cNvPr id="276" name="Gewinkelte Verbindung 275"/>
          <p:cNvCxnSpPr/>
          <p:nvPr/>
        </p:nvCxnSpPr>
        <p:spPr>
          <a:xfrm rot="5400000" flipH="1" flipV="1">
            <a:off x="5637973" y="4583522"/>
            <a:ext cx="2078229" cy="309331"/>
          </a:xfrm>
          <a:prstGeom prst="bentConnector3">
            <a:avLst>
              <a:gd name="adj1" fmla="val -110"/>
            </a:avLst>
          </a:prstGeom>
          <a:ln>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6" name="Gruppieren 365"/>
          <p:cNvGrpSpPr/>
          <p:nvPr/>
        </p:nvGrpSpPr>
        <p:grpSpPr bwMode="gray">
          <a:xfrm>
            <a:off x="2304469" y="3545053"/>
            <a:ext cx="268879" cy="293370"/>
            <a:chOff x="5089103" y="4097338"/>
            <a:chExt cx="422276" cy="412750"/>
          </a:xfrm>
        </p:grpSpPr>
        <p:sp>
          <p:nvSpPr>
            <p:cNvPr id="367"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68"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69"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70"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371" name="Gruppieren 370"/>
          <p:cNvGrpSpPr/>
          <p:nvPr/>
        </p:nvGrpSpPr>
        <p:grpSpPr>
          <a:xfrm>
            <a:off x="2215518" y="3427267"/>
            <a:ext cx="240772" cy="230832"/>
            <a:chOff x="778848" y="4681768"/>
            <a:chExt cx="240772" cy="230832"/>
          </a:xfrm>
        </p:grpSpPr>
        <p:sp>
          <p:nvSpPr>
            <p:cNvPr id="372" name="Ellipse 371"/>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373" name="Textfeld 372"/>
            <p:cNvSpPr txBox="1"/>
            <p:nvPr/>
          </p:nvSpPr>
          <p:spPr>
            <a:xfrm>
              <a:off x="778848" y="4681768"/>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cxnSp>
        <p:nvCxnSpPr>
          <p:cNvPr id="375" name="Gerade Verbindung mit Pfeil 374"/>
          <p:cNvCxnSpPr>
            <a:endCxn id="423" idx="1"/>
          </p:cNvCxnSpPr>
          <p:nvPr/>
        </p:nvCxnSpPr>
        <p:spPr>
          <a:xfrm flipV="1">
            <a:off x="1178219" y="4390841"/>
            <a:ext cx="495054" cy="5085"/>
          </a:xfrm>
          <a:prstGeom prst="straightConnector1">
            <a:avLst/>
          </a:prstGeom>
          <a:ln>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6" name="Gruppieren 375"/>
          <p:cNvGrpSpPr/>
          <p:nvPr/>
        </p:nvGrpSpPr>
        <p:grpSpPr bwMode="gray">
          <a:xfrm>
            <a:off x="2311311" y="4211325"/>
            <a:ext cx="268879" cy="293370"/>
            <a:chOff x="5089103" y="4097338"/>
            <a:chExt cx="422276" cy="412750"/>
          </a:xfrm>
        </p:grpSpPr>
        <p:sp>
          <p:nvSpPr>
            <p:cNvPr id="377"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78"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79"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80"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381" name="Gruppieren 380"/>
          <p:cNvGrpSpPr/>
          <p:nvPr/>
        </p:nvGrpSpPr>
        <p:grpSpPr>
          <a:xfrm>
            <a:off x="2204507" y="4117136"/>
            <a:ext cx="240772" cy="230832"/>
            <a:chOff x="778848" y="4681768"/>
            <a:chExt cx="240772" cy="230832"/>
          </a:xfrm>
        </p:grpSpPr>
        <p:sp>
          <p:nvSpPr>
            <p:cNvPr id="383" name="Ellipse 382"/>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385" name="Textfeld 384"/>
            <p:cNvSpPr txBox="1"/>
            <p:nvPr/>
          </p:nvSpPr>
          <p:spPr>
            <a:xfrm>
              <a:off x="778848" y="4681768"/>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grpSp>
        <p:nvGrpSpPr>
          <p:cNvPr id="388" name="Gruppieren 387"/>
          <p:cNvGrpSpPr/>
          <p:nvPr/>
        </p:nvGrpSpPr>
        <p:grpSpPr bwMode="gray">
          <a:xfrm>
            <a:off x="2320269" y="5090944"/>
            <a:ext cx="268879" cy="293370"/>
            <a:chOff x="5089103" y="4097338"/>
            <a:chExt cx="422276" cy="412750"/>
          </a:xfrm>
        </p:grpSpPr>
        <p:sp>
          <p:nvSpPr>
            <p:cNvPr id="390"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91"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92"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393"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394" name="Gruppieren 393"/>
          <p:cNvGrpSpPr/>
          <p:nvPr/>
        </p:nvGrpSpPr>
        <p:grpSpPr>
          <a:xfrm>
            <a:off x="2213465" y="4996755"/>
            <a:ext cx="240772" cy="230832"/>
            <a:chOff x="778848" y="4681768"/>
            <a:chExt cx="240772" cy="230832"/>
          </a:xfrm>
        </p:grpSpPr>
        <p:sp>
          <p:nvSpPr>
            <p:cNvPr id="395" name="Ellipse 394"/>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396" name="Textfeld 395"/>
            <p:cNvSpPr txBox="1"/>
            <p:nvPr/>
          </p:nvSpPr>
          <p:spPr>
            <a:xfrm>
              <a:off x="778848" y="4681768"/>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grpSp>
        <p:nvGrpSpPr>
          <p:cNvPr id="56" name="Gruppieren 55"/>
          <p:cNvGrpSpPr/>
          <p:nvPr/>
        </p:nvGrpSpPr>
        <p:grpSpPr>
          <a:xfrm>
            <a:off x="2750981" y="5010000"/>
            <a:ext cx="569960" cy="441436"/>
            <a:chOff x="2054354" y="5223734"/>
            <a:chExt cx="569960" cy="441436"/>
          </a:xfrm>
        </p:grpSpPr>
        <p:sp>
          <p:nvSpPr>
            <p:cNvPr id="551" name="Ellipse 550"/>
            <p:cNvSpPr/>
            <p:nvPr/>
          </p:nvSpPr>
          <p:spPr bwMode="gray">
            <a:xfrm>
              <a:off x="2110750" y="5224207"/>
              <a:ext cx="438053" cy="440963"/>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556" name="Textfeld 555"/>
            <p:cNvSpPr txBox="1"/>
            <p:nvPr/>
          </p:nvSpPr>
          <p:spPr>
            <a:xfrm>
              <a:off x="2054354" y="5417136"/>
              <a:ext cx="569960" cy="150798"/>
            </a:xfrm>
            <a:prstGeom prst="rect">
              <a:avLst/>
            </a:prstGeom>
            <a:noFill/>
          </p:spPr>
          <p:txBody>
            <a:bodyPr wrap="square" rtlCol="0">
              <a:spAutoFit/>
            </a:bodyPr>
            <a:lstStyle/>
            <a:p>
              <a:pPr algn="ctr">
                <a:spcBef>
                  <a:spcPts val="600"/>
                </a:spcBef>
              </a:pPr>
              <a:r>
                <a:rPr lang="de-DE" sz="600" b="1" dirty="0">
                  <a:solidFill>
                    <a:schemeClr val="accent4"/>
                  </a:solidFill>
                </a:rPr>
                <a:t>„Gemeldet von“ </a:t>
              </a:r>
            </a:p>
          </p:txBody>
        </p:sp>
        <p:sp>
          <p:nvSpPr>
            <p:cNvPr id="55" name="Rechteck 54"/>
            <p:cNvSpPr/>
            <p:nvPr/>
          </p:nvSpPr>
          <p:spPr>
            <a:xfrm>
              <a:off x="2117459" y="5321696"/>
              <a:ext cx="449162" cy="184666"/>
            </a:xfrm>
            <a:prstGeom prst="rect">
              <a:avLst/>
            </a:prstGeom>
          </p:spPr>
          <p:txBody>
            <a:bodyPr wrap="none">
              <a:spAutoFit/>
            </a:bodyPr>
            <a:lstStyle/>
            <a:p>
              <a:pPr algn="ctr">
                <a:spcBef>
                  <a:spcPts val="600"/>
                </a:spcBef>
              </a:pPr>
              <a:r>
                <a:rPr lang="de-DE" sz="600" b="1" dirty="0">
                  <a:solidFill>
                    <a:schemeClr val="accent4"/>
                  </a:solidFill>
                </a:rPr>
                <a:t>Ersteller</a:t>
              </a:r>
            </a:p>
          </p:txBody>
        </p:sp>
        <p:sp>
          <p:nvSpPr>
            <p:cNvPr id="397" name="Rechteck 396"/>
            <p:cNvSpPr/>
            <p:nvPr/>
          </p:nvSpPr>
          <p:spPr>
            <a:xfrm>
              <a:off x="2151925" y="5223734"/>
              <a:ext cx="369011" cy="184666"/>
            </a:xfrm>
            <a:prstGeom prst="rect">
              <a:avLst/>
            </a:prstGeom>
          </p:spPr>
          <p:txBody>
            <a:bodyPr wrap="none">
              <a:spAutoFit/>
            </a:bodyPr>
            <a:lstStyle/>
            <a:p>
              <a:pPr algn="ctr">
                <a:spcBef>
                  <a:spcPts val="600"/>
                </a:spcBef>
              </a:pPr>
              <a:r>
                <a:rPr lang="de-DE" sz="600" b="1" dirty="0">
                  <a:solidFill>
                    <a:schemeClr val="accent4"/>
                  </a:solidFill>
                </a:rPr>
                <a:t>Autor</a:t>
              </a:r>
            </a:p>
          </p:txBody>
        </p:sp>
      </p:grpSp>
      <p:cxnSp>
        <p:nvCxnSpPr>
          <p:cNvPr id="398" name="Gerade Verbindung mit Pfeil 397"/>
          <p:cNvCxnSpPr>
            <a:endCxn id="180" idx="1"/>
          </p:cNvCxnSpPr>
          <p:nvPr/>
        </p:nvCxnSpPr>
        <p:spPr>
          <a:xfrm>
            <a:off x="1196060" y="4466554"/>
            <a:ext cx="477213" cy="799502"/>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82" name="Gruppieren 381"/>
          <p:cNvGrpSpPr/>
          <p:nvPr/>
        </p:nvGrpSpPr>
        <p:grpSpPr>
          <a:xfrm>
            <a:off x="329417" y="3800695"/>
            <a:ext cx="831205" cy="511334"/>
            <a:chOff x="1791146" y="2741751"/>
            <a:chExt cx="831205" cy="511334"/>
          </a:xfrm>
        </p:grpSpPr>
        <p:sp>
          <p:nvSpPr>
            <p:cNvPr id="384" name="Ellipse 383"/>
            <p:cNvSpPr/>
            <p:nvPr/>
          </p:nvSpPr>
          <p:spPr bwMode="gray">
            <a:xfrm>
              <a:off x="1943668" y="274175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386" name="Textfeld 385"/>
            <p:cNvSpPr txBox="1"/>
            <p:nvPr/>
          </p:nvSpPr>
          <p:spPr>
            <a:xfrm>
              <a:off x="1853867" y="2779211"/>
              <a:ext cx="703431" cy="184666"/>
            </a:xfrm>
            <a:prstGeom prst="rect">
              <a:avLst/>
            </a:prstGeom>
            <a:noFill/>
          </p:spPr>
          <p:txBody>
            <a:bodyPr wrap="square" rtlCol="0">
              <a:spAutoFit/>
            </a:bodyPr>
            <a:lstStyle/>
            <a:p>
              <a:pPr algn="ctr">
                <a:spcBef>
                  <a:spcPts val="600"/>
                </a:spcBef>
              </a:pPr>
              <a:r>
                <a:rPr lang="de-DE" sz="600" b="1" dirty="0">
                  <a:solidFill>
                    <a:schemeClr val="accent4"/>
                  </a:solidFill>
                </a:rPr>
                <a:t>Fachbereich</a:t>
              </a:r>
            </a:p>
          </p:txBody>
        </p:sp>
        <p:sp>
          <p:nvSpPr>
            <p:cNvPr id="387" name="Textfeld 386"/>
            <p:cNvSpPr txBox="1"/>
            <p:nvPr/>
          </p:nvSpPr>
          <p:spPr>
            <a:xfrm>
              <a:off x="1791146" y="2916816"/>
              <a:ext cx="831205" cy="184666"/>
            </a:xfrm>
            <a:prstGeom prst="rect">
              <a:avLst/>
            </a:prstGeom>
            <a:noFill/>
          </p:spPr>
          <p:txBody>
            <a:bodyPr wrap="square" rtlCol="0">
              <a:spAutoFit/>
            </a:bodyPr>
            <a:lstStyle/>
            <a:p>
              <a:pPr algn="ctr">
                <a:spcBef>
                  <a:spcPts val="600"/>
                </a:spcBef>
              </a:pPr>
              <a:r>
                <a:rPr lang="de-DE" sz="600" b="1" dirty="0">
                  <a:solidFill>
                    <a:schemeClr val="accent4"/>
                  </a:solidFill>
                </a:rPr>
                <a:t>Service Center</a:t>
              </a:r>
            </a:p>
          </p:txBody>
        </p:sp>
        <p:sp>
          <p:nvSpPr>
            <p:cNvPr id="389" name="Textfeld 388"/>
            <p:cNvSpPr txBox="1"/>
            <p:nvPr/>
          </p:nvSpPr>
          <p:spPr>
            <a:xfrm>
              <a:off x="1908468" y="3044841"/>
              <a:ext cx="577911" cy="184666"/>
            </a:xfrm>
            <a:prstGeom prst="rect">
              <a:avLst/>
            </a:prstGeom>
            <a:noFill/>
          </p:spPr>
          <p:txBody>
            <a:bodyPr wrap="square" rtlCol="0">
              <a:spAutoFit/>
            </a:bodyPr>
            <a:lstStyle/>
            <a:p>
              <a:pPr algn="ctr">
                <a:spcBef>
                  <a:spcPts val="600"/>
                </a:spcBef>
              </a:pPr>
              <a:r>
                <a:rPr lang="de-DE" sz="600" b="1" dirty="0">
                  <a:solidFill>
                    <a:schemeClr val="accent4"/>
                  </a:solidFill>
                </a:rPr>
                <a:t>Entwickler</a:t>
              </a:r>
            </a:p>
          </p:txBody>
        </p:sp>
      </p:grpSp>
      <p:grpSp>
        <p:nvGrpSpPr>
          <p:cNvPr id="403" name="Gruppieren 402"/>
          <p:cNvGrpSpPr/>
          <p:nvPr/>
        </p:nvGrpSpPr>
        <p:grpSpPr bwMode="gray">
          <a:xfrm>
            <a:off x="2313159" y="5590960"/>
            <a:ext cx="268879" cy="293370"/>
            <a:chOff x="5089103" y="4097338"/>
            <a:chExt cx="422276" cy="412750"/>
          </a:xfrm>
        </p:grpSpPr>
        <p:sp>
          <p:nvSpPr>
            <p:cNvPr id="404"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405"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406"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de-DE"/>
            </a:p>
          </p:txBody>
        </p:sp>
        <p:sp>
          <p:nvSpPr>
            <p:cNvPr id="407"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408" name="Gruppieren 407"/>
          <p:cNvGrpSpPr/>
          <p:nvPr/>
        </p:nvGrpSpPr>
        <p:grpSpPr>
          <a:xfrm>
            <a:off x="2206355" y="5496771"/>
            <a:ext cx="240772" cy="230832"/>
            <a:chOff x="778848" y="4681768"/>
            <a:chExt cx="240772" cy="230832"/>
          </a:xfrm>
        </p:grpSpPr>
        <p:sp>
          <p:nvSpPr>
            <p:cNvPr id="410" name="Ellipse 409"/>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411" name="Textfeld 410"/>
            <p:cNvSpPr txBox="1"/>
            <p:nvPr/>
          </p:nvSpPr>
          <p:spPr>
            <a:xfrm>
              <a:off x="778848" y="4681768"/>
              <a:ext cx="24077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chemeClr val="bg1"/>
                  </a:solidFill>
                </a:rPr>
                <a:t>E</a:t>
              </a:r>
            </a:p>
          </p:txBody>
        </p:sp>
      </p:grpSp>
      <p:sp>
        <p:nvSpPr>
          <p:cNvPr id="412" name="Textfeld 411"/>
          <p:cNvSpPr txBox="1"/>
          <p:nvPr/>
        </p:nvSpPr>
        <p:spPr>
          <a:xfrm>
            <a:off x="1673273" y="5579929"/>
            <a:ext cx="586934" cy="338554"/>
          </a:xfrm>
          <a:prstGeom prst="rect">
            <a:avLst/>
          </a:prstGeom>
          <a:noFill/>
        </p:spPr>
        <p:txBody>
          <a:bodyPr wrap="square" rtlCol="0" anchor="ctr">
            <a:spAutoFit/>
          </a:bodyPr>
          <a:lstStyle/>
          <a:p>
            <a:pPr marL="0" indent="0">
              <a:spcBef>
                <a:spcPts val="600"/>
              </a:spcBef>
              <a:buFont typeface="Arial" panose="020B0604020202020204" pitchFamily="34" charset="0"/>
              <a:buNone/>
            </a:pPr>
            <a:r>
              <a:rPr lang="de-DE" sz="800" b="1" dirty="0"/>
              <a:t>Sofort Beheben</a:t>
            </a:r>
          </a:p>
        </p:txBody>
      </p:sp>
      <p:cxnSp>
        <p:nvCxnSpPr>
          <p:cNvPr id="417" name="Gerade Verbindung mit Pfeil 416"/>
          <p:cNvCxnSpPr>
            <a:endCxn id="433" idx="1"/>
          </p:cNvCxnSpPr>
          <p:nvPr/>
        </p:nvCxnSpPr>
        <p:spPr>
          <a:xfrm>
            <a:off x="2569114" y="4390841"/>
            <a:ext cx="180000" cy="0"/>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p:cNvCxnSpPr/>
          <p:nvPr/>
        </p:nvCxnSpPr>
        <p:spPr>
          <a:xfrm>
            <a:off x="2589148" y="5275715"/>
            <a:ext cx="180000" cy="0"/>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Gewinkelte Verbindung 275"/>
          <p:cNvCxnSpPr/>
          <p:nvPr/>
        </p:nvCxnSpPr>
        <p:spPr>
          <a:xfrm rot="5400000" flipH="1" flipV="1">
            <a:off x="6292695" y="4681752"/>
            <a:ext cx="1620170" cy="569581"/>
          </a:xfrm>
          <a:prstGeom prst="bentConnector3">
            <a:avLst>
              <a:gd name="adj1" fmla="val -168"/>
            </a:avLst>
          </a:prstGeom>
          <a:ln>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5" name="Gruppieren 344"/>
          <p:cNvGrpSpPr/>
          <p:nvPr/>
        </p:nvGrpSpPr>
        <p:grpSpPr>
          <a:xfrm>
            <a:off x="6667970" y="5639306"/>
            <a:ext cx="320922" cy="230832"/>
            <a:chOff x="2587666" y="2132595"/>
            <a:chExt cx="320922" cy="230832"/>
          </a:xfrm>
        </p:grpSpPr>
        <p:sp>
          <p:nvSpPr>
            <p:cNvPr id="352" name="Ellipse 351"/>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900" dirty="0" err="1">
                <a:solidFill>
                  <a:schemeClr val="bg1"/>
                </a:solidFill>
              </a:endParaRPr>
            </a:p>
          </p:txBody>
        </p:sp>
        <p:sp>
          <p:nvSpPr>
            <p:cNvPr id="353" name="Textfeld 352"/>
            <p:cNvSpPr txBox="1"/>
            <p:nvPr/>
          </p:nvSpPr>
          <p:spPr>
            <a:xfrm>
              <a:off x="2587666" y="2132595"/>
              <a:ext cx="320922" cy="230832"/>
            </a:xfrm>
            <a:prstGeom prst="rect">
              <a:avLst/>
            </a:prstGeom>
            <a:noFill/>
            <a:ln>
              <a:noFill/>
            </a:ln>
          </p:spPr>
          <p:txBody>
            <a:bodyPr wrap="none" rtlCol="0">
              <a:spAutoFit/>
            </a:bodyPr>
            <a:lstStyle/>
            <a:p>
              <a:pPr marL="0" indent="0">
                <a:spcBef>
                  <a:spcPts val="600"/>
                </a:spcBef>
                <a:buFont typeface="Arial" panose="020B0604020202020204" pitchFamily="34" charset="0"/>
                <a:buNone/>
              </a:pPr>
              <a:r>
                <a:rPr lang="de-DE" sz="900" dirty="0">
                  <a:solidFill>
                    <a:srgbClr val="EB4B0A"/>
                  </a:solidFill>
                </a:rPr>
                <a:t>PO</a:t>
              </a:r>
            </a:p>
          </p:txBody>
        </p:sp>
      </p:grpSp>
      <p:sp>
        <p:nvSpPr>
          <p:cNvPr id="328" name="Fußzeilenplatzhalter 1"/>
          <p:cNvSpPr txBox="1">
            <a:spLocks/>
          </p:cNvSpPr>
          <p:nvPr/>
        </p:nvSpPr>
        <p:spPr bwMode="gray">
          <a:xfrm>
            <a:off x="835129" y="2742443"/>
            <a:ext cx="533239" cy="123111"/>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800" b="1" dirty="0">
                <a:solidFill>
                  <a:schemeClr val="accent4"/>
                </a:solidFill>
              </a:rPr>
              <a:t>User Story</a:t>
            </a:r>
          </a:p>
        </p:txBody>
      </p:sp>
      <p:cxnSp>
        <p:nvCxnSpPr>
          <p:cNvPr id="329" name="Gerade Verbindung mit Pfeil 328"/>
          <p:cNvCxnSpPr/>
          <p:nvPr/>
        </p:nvCxnSpPr>
        <p:spPr>
          <a:xfrm flipV="1">
            <a:off x="5813392" y="2536459"/>
            <a:ext cx="312952"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0" name="Gruppieren 329"/>
          <p:cNvGrpSpPr/>
          <p:nvPr/>
        </p:nvGrpSpPr>
        <p:grpSpPr>
          <a:xfrm>
            <a:off x="6096141" y="2930476"/>
            <a:ext cx="240772" cy="230832"/>
            <a:chOff x="3786767" y="3399849"/>
            <a:chExt cx="240772" cy="230832"/>
          </a:xfrm>
        </p:grpSpPr>
        <p:sp>
          <p:nvSpPr>
            <p:cNvPr id="331" name="Ellipse 330"/>
            <p:cNvSpPr/>
            <p:nvPr/>
          </p:nvSpPr>
          <p:spPr bwMode="gray">
            <a:xfrm>
              <a:off x="3817153" y="3427146"/>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347" name="Textfeld 346"/>
            <p:cNvSpPr txBox="1"/>
            <p:nvPr/>
          </p:nvSpPr>
          <p:spPr>
            <a:xfrm>
              <a:off x="3786767" y="3399849"/>
              <a:ext cx="240772" cy="230832"/>
            </a:xfrm>
            <a:prstGeom prst="rect">
              <a:avLst/>
            </a:prstGeom>
            <a:noFill/>
            <a:ln>
              <a:noFill/>
            </a:ln>
          </p:spPr>
          <p:txBody>
            <a:bodyPr wrap="none" rtlCol="0" anchor="ctr">
              <a:spAutoFit/>
            </a:bodyPr>
            <a:lstStyle/>
            <a:p>
              <a:pPr marL="0" indent="0" algn="ctr">
                <a:spcBef>
                  <a:spcPts val="600"/>
                </a:spcBef>
                <a:buFont typeface="Arial" panose="020B0604020202020204" pitchFamily="34" charset="0"/>
                <a:buNone/>
              </a:pPr>
              <a:r>
                <a:rPr lang="de-DE" sz="900" dirty="0">
                  <a:solidFill>
                    <a:schemeClr val="bg1"/>
                  </a:solidFill>
                </a:rPr>
                <a:t>E</a:t>
              </a:r>
            </a:p>
          </p:txBody>
        </p:sp>
      </p:grpSp>
      <p:grpSp>
        <p:nvGrpSpPr>
          <p:cNvPr id="60" name="Gruppieren 59"/>
          <p:cNvGrpSpPr/>
          <p:nvPr/>
        </p:nvGrpSpPr>
        <p:grpSpPr>
          <a:xfrm>
            <a:off x="7857980" y="4068356"/>
            <a:ext cx="555227" cy="511334"/>
            <a:chOff x="8411609" y="3801731"/>
            <a:chExt cx="555227" cy="511334"/>
          </a:xfrm>
        </p:grpSpPr>
        <p:sp>
          <p:nvSpPr>
            <p:cNvPr id="314" name="Ellipse 313"/>
            <p:cNvSpPr/>
            <p:nvPr/>
          </p:nvSpPr>
          <p:spPr bwMode="gray">
            <a:xfrm>
              <a:off x="8434418" y="380173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316" name="Textfeld 315"/>
            <p:cNvSpPr txBox="1"/>
            <p:nvPr/>
          </p:nvSpPr>
          <p:spPr>
            <a:xfrm>
              <a:off x="8411609" y="3808929"/>
              <a:ext cx="555227" cy="276999"/>
            </a:xfrm>
            <a:prstGeom prst="rect">
              <a:avLst/>
            </a:prstGeom>
            <a:noFill/>
          </p:spPr>
          <p:txBody>
            <a:bodyPr wrap="square" rtlCol="0">
              <a:spAutoFit/>
            </a:bodyPr>
            <a:lstStyle/>
            <a:p>
              <a:pPr algn="ctr">
                <a:spcBef>
                  <a:spcPts val="600"/>
                </a:spcBef>
              </a:pPr>
              <a:r>
                <a:rPr lang="de-DE" sz="600" b="1" dirty="0">
                  <a:solidFill>
                    <a:schemeClr val="accent4"/>
                  </a:solidFill>
                </a:rPr>
                <a:t>Fach-bereich</a:t>
              </a:r>
            </a:p>
          </p:txBody>
        </p:sp>
        <p:sp>
          <p:nvSpPr>
            <p:cNvPr id="321" name="Textfeld 320"/>
            <p:cNvSpPr txBox="1"/>
            <p:nvPr/>
          </p:nvSpPr>
          <p:spPr>
            <a:xfrm>
              <a:off x="8412117" y="4032867"/>
              <a:ext cx="554719" cy="276999"/>
            </a:xfrm>
            <a:prstGeom prst="rect">
              <a:avLst/>
            </a:prstGeom>
            <a:noFill/>
          </p:spPr>
          <p:txBody>
            <a:bodyPr wrap="square" rtlCol="0">
              <a:spAutoFit/>
            </a:bodyPr>
            <a:lstStyle/>
            <a:p>
              <a:pPr algn="ctr">
                <a:spcBef>
                  <a:spcPts val="600"/>
                </a:spcBef>
              </a:pPr>
              <a:r>
                <a:rPr lang="de-DE" sz="600" b="1" dirty="0">
                  <a:solidFill>
                    <a:schemeClr val="accent4"/>
                  </a:solidFill>
                </a:rPr>
                <a:t>Abnahme-tester</a:t>
              </a:r>
            </a:p>
          </p:txBody>
        </p:sp>
      </p:grpSp>
      <p:sp>
        <p:nvSpPr>
          <p:cNvPr id="360" name="Textfeld 359"/>
          <p:cNvSpPr txBox="1"/>
          <p:nvPr/>
        </p:nvSpPr>
        <p:spPr>
          <a:xfrm>
            <a:off x="8490679" y="4503411"/>
            <a:ext cx="473206" cy="200055"/>
          </a:xfrm>
          <a:prstGeom prst="rect">
            <a:avLst/>
          </a:prstGeom>
          <a:noFill/>
        </p:spPr>
        <p:txBody>
          <a:bodyPr wrap="none" rtlCol="0" anchor="ctr">
            <a:spAutoFit/>
          </a:bodyPr>
          <a:lstStyle/>
          <a:p>
            <a:pPr marL="0" indent="0">
              <a:spcBef>
                <a:spcPts val="600"/>
              </a:spcBef>
              <a:buFont typeface="Arial" panose="020B0604020202020204" pitchFamily="34" charset="0"/>
              <a:buNone/>
            </a:pPr>
            <a:r>
              <a:rPr lang="de-DE" sz="700" b="1" dirty="0">
                <a:solidFill>
                  <a:srgbClr val="00875A"/>
                </a:solidFill>
              </a:rPr>
              <a:t>Release</a:t>
            </a:r>
          </a:p>
        </p:txBody>
      </p:sp>
      <p:sp>
        <p:nvSpPr>
          <p:cNvPr id="361" name="Textfeld 360"/>
          <p:cNvSpPr txBox="1"/>
          <p:nvPr/>
        </p:nvSpPr>
        <p:spPr bwMode="gray">
          <a:xfrm>
            <a:off x="8066510" y="1207785"/>
            <a:ext cx="764748"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Release</a:t>
            </a:r>
          </a:p>
        </p:txBody>
      </p:sp>
      <p:cxnSp>
        <p:nvCxnSpPr>
          <p:cNvPr id="362" name="Gerade Verbindung 42"/>
          <p:cNvCxnSpPr/>
          <p:nvPr/>
        </p:nvCxnSpPr>
        <p:spPr bwMode="gray">
          <a:xfrm flipH="1">
            <a:off x="8154419" y="1340341"/>
            <a:ext cx="3814" cy="4815197"/>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6" name="Textfeld 325"/>
          <p:cNvSpPr txBox="1"/>
          <p:nvPr/>
        </p:nvSpPr>
        <p:spPr bwMode="gray">
          <a:xfrm>
            <a:off x="6515030" y="1540706"/>
            <a:ext cx="881746" cy="261610"/>
          </a:xfrm>
          <a:prstGeom prst="rect">
            <a:avLst/>
          </a:prstGeom>
          <a:noFill/>
        </p:spPr>
        <p:txBody>
          <a:bodyPr wrap="square" rtlCol="0">
            <a:spAutoFit/>
          </a:bodyPr>
          <a:lstStyle/>
          <a:p>
            <a:pPr algn="ctr"/>
            <a:r>
              <a:rPr lang="de-DE" sz="1050" dirty="0">
                <a:solidFill>
                  <a:srgbClr val="000000"/>
                </a:solidFill>
                <a:latin typeface="Bebas Neue" panose="020B0506020202020201" pitchFamily="34" charset="0"/>
              </a:rPr>
              <a:t> </a:t>
            </a:r>
            <a:r>
              <a:rPr lang="de-DE" sz="1050" dirty="0">
                <a:solidFill>
                  <a:schemeClr val="accent4">
                    <a:lumMod val="60000"/>
                    <a:lumOff val="40000"/>
                  </a:schemeClr>
                </a:solidFill>
                <a:latin typeface="Bebas Neue" panose="020B0506020202020201" pitchFamily="34" charset="0"/>
              </a:rPr>
              <a:t>Review</a:t>
            </a:r>
          </a:p>
        </p:txBody>
      </p:sp>
      <p:sp>
        <p:nvSpPr>
          <p:cNvPr id="327" name="Textfeld 326"/>
          <p:cNvSpPr txBox="1"/>
          <p:nvPr/>
        </p:nvSpPr>
        <p:spPr bwMode="gray">
          <a:xfrm>
            <a:off x="7226059" y="1412776"/>
            <a:ext cx="1019528" cy="523220"/>
          </a:xfrm>
          <a:prstGeom prst="rect">
            <a:avLst/>
          </a:prstGeom>
          <a:noFill/>
        </p:spPr>
        <p:txBody>
          <a:bodyPr wrap="square" rtlCol="0">
            <a:spAutoFit/>
          </a:bodyPr>
          <a:lstStyle>
            <a:defPPr>
              <a:defRPr lang="de-DE"/>
            </a:defPPr>
            <a:lvl1pPr algn="ctr">
              <a:defRPr sz="1200">
                <a:solidFill>
                  <a:srgbClr val="000000"/>
                </a:solidFill>
                <a:latin typeface="Bebas Neue" panose="020B0506020202020201" pitchFamily="34" charset="0"/>
              </a:defRPr>
            </a:lvl1pPr>
          </a:lstStyle>
          <a:p>
            <a:r>
              <a:rPr lang="de-DE" sz="700" dirty="0">
                <a:solidFill>
                  <a:schemeClr val="accent4">
                    <a:lumMod val="60000"/>
                    <a:lumOff val="40000"/>
                  </a:schemeClr>
                </a:solidFill>
              </a:rPr>
              <a:t>Abnahme</a:t>
            </a:r>
          </a:p>
          <a:p>
            <a:r>
              <a:rPr lang="de-DE" sz="700" dirty="0">
                <a:solidFill>
                  <a:schemeClr val="accent4">
                    <a:lumMod val="60000"/>
                    <a:lumOff val="40000"/>
                  </a:schemeClr>
                </a:solidFill>
              </a:rPr>
              <a:t>Abnahme in Arbeit</a:t>
            </a:r>
          </a:p>
          <a:p>
            <a:r>
              <a:rPr lang="de-DE" sz="700" dirty="0">
                <a:solidFill>
                  <a:schemeClr val="accent4">
                    <a:lumMod val="60000"/>
                    <a:lumOff val="40000"/>
                  </a:schemeClr>
                </a:solidFill>
              </a:rPr>
              <a:t>Schulungsunterlagen erstellen</a:t>
            </a:r>
          </a:p>
        </p:txBody>
      </p:sp>
      <p:sp>
        <p:nvSpPr>
          <p:cNvPr id="332" name="Textfeld 331"/>
          <p:cNvSpPr txBox="1"/>
          <p:nvPr/>
        </p:nvSpPr>
        <p:spPr bwMode="gray">
          <a:xfrm>
            <a:off x="5885247" y="1544887"/>
            <a:ext cx="881746" cy="261610"/>
          </a:xfrm>
          <a:prstGeom prst="rect">
            <a:avLst/>
          </a:prstGeom>
          <a:noFill/>
        </p:spPr>
        <p:txBody>
          <a:bodyPr wrap="square" rtlCol="0">
            <a:spAutoFit/>
          </a:bodyPr>
          <a:lstStyle/>
          <a:p>
            <a:pPr algn="ctr"/>
            <a:r>
              <a:rPr lang="de-DE" sz="1050" dirty="0">
                <a:solidFill>
                  <a:srgbClr val="000000"/>
                </a:solidFill>
                <a:latin typeface="Bebas Neue" panose="020B0506020202020201" pitchFamily="34" charset="0"/>
              </a:rPr>
              <a:t> </a:t>
            </a:r>
            <a:r>
              <a:rPr lang="de-DE" sz="1050" dirty="0">
                <a:solidFill>
                  <a:schemeClr val="accent4">
                    <a:lumMod val="60000"/>
                    <a:lumOff val="40000"/>
                  </a:schemeClr>
                </a:solidFill>
                <a:latin typeface="Bebas Neue" panose="020B0506020202020201" pitchFamily="34" charset="0"/>
              </a:rPr>
              <a:t>erledigt</a:t>
            </a:r>
          </a:p>
        </p:txBody>
      </p:sp>
      <p:sp>
        <p:nvSpPr>
          <p:cNvPr id="333" name="Textfeld 332"/>
          <p:cNvSpPr txBox="1"/>
          <p:nvPr/>
        </p:nvSpPr>
        <p:spPr bwMode="gray">
          <a:xfrm>
            <a:off x="5090830" y="1555221"/>
            <a:ext cx="881746" cy="261610"/>
          </a:xfrm>
          <a:prstGeom prst="rect">
            <a:avLst/>
          </a:prstGeom>
          <a:noFill/>
        </p:spPr>
        <p:txBody>
          <a:bodyPr wrap="square" rtlCol="0">
            <a:spAutoFit/>
          </a:bodyPr>
          <a:lstStyle/>
          <a:p>
            <a:pPr algn="ctr"/>
            <a:r>
              <a:rPr lang="de-DE" sz="1050" dirty="0">
                <a:solidFill>
                  <a:srgbClr val="000000"/>
                </a:solidFill>
                <a:latin typeface="Bebas Neue" panose="020B0506020202020201" pitchFamily="34" charset="0"/>
              </a:rPr>
              <a:t> </a:t>
            </a:r>
            <a:r>
              <a:rPr lang="de-DE" sz="1050" dirty="0">
                <a:solidFill>
                  <a:schemeClr val="accent4">
                    <a:lumMod val="60000"/>
                    <a:lumOff val="40000"/>
                  </a:schemeClr>
                </a:solidFill>
                <a:latin typeface="Bebas Neue" panose="020B0506020202020201" pitchFamily="34" charset="0"/>
              </a:rPr>
              <a:t>in Arbeit</a:t>
            </a:r>
          </a:p>
        </p:txBody>
      </p:sp>
      <p:sp>
        <p:nvSpPr>
          <p:cNvPr id="363" name="Textfeld 362"/>
          <p:cNvSpPr txBox="1"/>
          <p:nvPr/>
        </p:nvSpPr>
        <p:spPr bwMode="gray">
          <a:xfrm>
            <a:off x="4368455" y="1466990"/>
            <a:ext cx="881746" cy="430887"/>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 </a:t>
            </a:r>
            <a:r>
              <a:rPr lang="de-DE" sz="900" dirty="0" err="1">
                <a:solidFill>
                  <a:schemeClr val="accent4">
                    <a:lumMod val="60000"/>
                    <a:lumOff val="40000"/>
                  </a:schemeClr>
                </a:solidFill>
                <a:latin typeface="Bebas Neue" panose="020B0506020202020201" pitchFamily="34" charset="0"/>
              </a:rPr>
              <a:t>Planning</a:t>
            </a:r>
            <a:r>
              <a:rPr lang="de-DE" sz="900" dirty="0">
                <a:solidFill>
                  <a:schemeClr val="accent4">
                    <a:lumMod val="60000"/>
                    <a:lumOff val="40000"/>
                  </a:schemeClr>
                </a:solidFill>
                <a:latin typeface="Bebas Neue" panose="020B0506020202020201" pitchFamily="34" charset="0"/>
              </a:rPr>
              <a:t>/ erneut geöffnet</a:t>
            </a:r>
          </a:p>
        </p:txBody>
      </p:sp>
      <p:sp>
        <p:nvSpPr>
          <p:cNvPr id="402" name="Textfeld 401"/>
          <p:cNvSpPr txBox="1"/>
          <p:nvPr/>
        </p:nvSpPr>
        <p:spPr bwMode="gray">
          <a:xfrm>
            <a:off x="758218" y="1506870"/>
            <a:ext cx="881746" cy="338554"/>
          </a:xfrm>
          <a:prstGeom prst="rect">
            <a:avLst/>
          </a:prstGeom>
          <a:noFill/>
        </p:spPr>
        <p:txBody>
          <a:bodyPr wrap="square" rtlCol="0">
            <a:spAutoFit/>
          </a:bodyPr>
          <a:lstStyle/>
          <a:p>
            <a:pPr algn="ctr"/>
            <a:r>
              <a:rPr lang="de-DE" sz="1600" dirty="0">
                <a:solidFill>
                  <a:srgbClr val="000000"/>
                </a:solidFill>
                <a:latin typeface="Bebas Neue" panose="020B0506020202020201" pitchFamily="34" charset="0"/>
              </a:rPr>
              <a:t> </a:t>
            </a:r>
            <a:r>
              <a:rPr lang="de-DE" sz="1050" dirty="0">
                <a:solidFill>
                  <a:schemeClr val="accent4">
                    <a:lumMod val="60000"/>
                    <a:lumOff val="40000"/>
                  </a:schemeClr>
                </a:solidFill>
                <a:latin typeface="Bebas Neue" panose="020B0506020202020201" pitchFamily="34" charset="0"/>
              </a:rPr>
              <a:t>Entwurf</a:t>
            </a:r>
          </a:p>
        </p:txBody>
      </p:sp>
      <p:sp>
        <p:nvSpPr>
          <p:cNvPr id="414" name="Textfeld 413"/>
          <p:cNvSpPr txBox="1"/>
          <p:nvPr/>
        </p:nvSpPr>
        <p:spPr bwMode="gray">
          <a:xfrm>
            <a:off x="1707402" y="1506870"/>
            <a:ext cx="881746" cy="338554"/>
          </a:xfrm>
          <a:prstGeom prst="rect">
            <a:avLst/>
          </a:prstGeom>
          <a:noFill/>
        </p:spPr>
        <p:txBody>
          <a:bodyPr wrap="square" rtlCol="0">
            <a:spAutoFit/>
          </a:bodyPr>
          <a:lstStyle/>
          <a:p>
            <a:pPr algn="ctr"/>
            <a:r>
              <a:rPr lang="de-DE" sz="1600" dirty="0">
                <a:solidFill>
                  <a:srgbClr val="000000"/>
                </a:solidFill>
                <a:latin typeface="Bebas Neue" panose="020B0506020202020201" pitchFamily="34" charset="0"/>
              </a:rPr>
              <a:t> </a:t>
            </a:r>
            <a:r>
              <a:rPr lang="de-DE" sz="1050" dirty="0">
                <a:solidFill>
                  <a:schemeClr val="accent4">
                    <a:lumMod val="60000"/>
                    <a:lumOff val="40000"/>
                  </a:schemeClr>
                </a:solidFill>
                <a:latin typeface="Bebas Neue" panose="020B0506020202020201" pitchFamily="34" charset="0"/>
              </a:rPr>
              <a:t>Refinement</a:t>
            </a:r>
          </a:p>
        </p:txBody>
      </p:sp>
      <p:sp>
        <p:nvSpPr>
          <p:cNvPr id="415" name="Textfeld 414"/>
          <p:cNvSpPr txBox="1"/>
          <p:nvPr/>
        </p:nvSpPr>
        <p:spPr bwMode="gray">
          <a:xfrm>
            <a:off x="2684620" y="1489993"/>
            <a:ext cx="1702831" cy="338554"/>
          </a:xfrm>
          <a:prstGeom prst="rect">
            <a:avLst/>
          </a:prstGeom>
          <a:noFill/>
        </p:spPr>
        <p:txBody>
          <a:bodyPr wrap="square" rtlCol="0">
            <a:spAutoFit/>
          </a:bodyPr>
          <a:lstStyle/>
          <a:p>
            <a:pPr algn="ctr"/>
            <a:r>
              <a:rPr lang="de-DE" sz="1600" dirty="0">
                <a:solidFill>
                  <a:srgbClr val="000000"/>
                </a:solidFill>
                <a:latin typeface="Bebas Neue" panose="020B0506020202020201" pitchFamily="34" charset="0"/>
              </a:rPr>
              <a:t> </a:t>
            </a:r>
            <a:r>
              <a:rPr lang="de-DE" sz="1050" dirty="0" err="1">
                <a:solidFill>
                  <a:schemeClr val="accent4">
                    <a:lumMod val="60000"/>
                    <a:lumOff val="40000"/>
                  </a:schemeClr>
                </a:solidFill>
                <a:latin typeface="Bebas Neue" panose="020B0506020202020201" pitchFamily="34" charset="0"/>
              </a:rPr>
              <a:t>Ready</a:t>
            </a:r>
            <a:r>
              <a:rPr lang="de-DE" sz="1050" dirty="0">
                <a:solidFill>
                  <a:schemeClr val="accent4">
                    <a:lumMod val="60000"/>
                    <a:lumOff val="40000"/>
                  </a:schemeClr>
                </a:solidFill>
                <a:latin typeface="Bebas Neue" panose="020B0506020202020201" pitchFamily="34" charset="0"/>
              </a:rPr>
              <a:t> (automatisch an PO)</a:t>
            </a:r>
          </a:p>
        </p:txBody>
      </p:sp>
      <p:sp>
        <p:nvSpPr>
          <p:cNvPr id="416" name="Textfeld 415"/>
          <p:cNvSpPr txBox="1"/>
          <p:nvPr/>
        </p:nvSpPr>
        <p:spPr bwMode="gray">
          <a:xfrm>
            <a:off x="8093808" y="1506870"/>
            <a:ext cx="881746" cy="261610"/>
          </a:xfrm>
          <a:prstGeom prst="rect">
            <a:avLst/>
          </a:prstGeom>
          <a:noFill/>
        </p:spPr>
        <p:txBody>
          <a:bodyPr wrap="square" rtlCol="0">
            <a:spAutoFit/>
          </a:bodyPr>
          <a:lstStyle/>
          <a:p>
            <a:pPr algn="ctr"/>
            <a:r>
              <a:rPr lang="de-DE" sz="1050" dirty="0">
                <a:solidFill>
                  <a:srgbClr val="000000"/>
                </a:solidFill>
                <a:latin typeface="Bebas Neue" panose="020B0506020202020201" pitchFamily="34" charset="0"/>
              </a:rPr>
              <a:t> </a:t>
            </a:r>
            <a:r>
              <a:rPr lang="de-DE" sz="1050" dirty="0">
                <a:solidFill>
                  <a:schemeClr val="accent4">
                    <a:lumMod val="60000"/>
                    <a:lumOff val="40000"/>
                  </a:schemeClr>
                </a:solidFill>
                <a:latin typeface="Bebas Neue" panose="020B0506020202020201" pitchFamily="34" charset="0"/>
              </a:rPr>
              <a:t>geschlossen</a:t>
            </a:r>
          </a:p>
        </p:txBody>
      </p:sp>
      <p:cxnSp>
        <p:nvCxnSpPr>
          <p:cNvPr id="9" name="Gewinkelte Verbindung 8"/>
          <p:cNvCxnSpPr>
            <a:endCxn id="334" idx="2"/>
          </p:cNvCxnSpPr>
          <p:nvPr/>
        </p:nvCxnSpPr>
        <p:spPr>
          <a:xfrm rot="10800000">
            <a:off x="4813017" y="3521561"/>
            <a:ext cx="3044234" cy="796821"/>
          </a:xfrm>
          <a:prstGeom prst="bentConnector2">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2" name="Textfeld 421"/>
          <p:cNvSpPr txBox="1"/>
          <p:nvPr/>
        </p:nvSpPr>
        <p:spPr>
          <a:xfrm>
            <a:off x="5179372" y="4016804"/>
            <a:ext cx="1557941" cy="338554"/>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800" b="1" dirty="0">
                <a:solidFill>
                  <a:schemeClr val="accent2"/>
                </a:solidFill>
              </a:rPr>
              <a:t>Vorgang  „</a:t>
            </a:r>
            <a:r>
              <a:rPr lang="de-DE" sz="800" b="1">
                <a:solidFill>
                  <a:schemeClr val="accent2"/>
                </a:solidFill>
              </a:rPr>
              <a:t>zur Nachbearbeitung</a:t>
            </a:r>
            <a:r>
              <a:rPr lang="de-DE" sz="800" b="1" dirty="0">
                <a:solidFill>
                  <a:schemeClr val="accent2"/>
                </a:solidFill>
              </a:rPr>
              <a:t>“ zurück an Entwickler</a:t>
            </a:r>
          </a:p>
        </p:txBody>
      </p:sp>
      <p:grpSp>
        <p:nvGrpSpPr>
          <p:cNvPr id="436" name="Gruppieren 435"/>
          <p:cNvGrpSpPr/>
          <p:nvPr/>
        </p:nvGrpSpPr>
        <p:grpSpPr>
          <a:xfrm>
            <a:off x="2684245" y="4207814"/>
            <a:ext cx="703431" cy="677560"/>
            <a:chOff x="1845709" y="2741751"/>
            <a:chExt cx="703431" cy="677560"/>
          </a:xfrm>
        </p:grpSpPr>
        <p:sp>
          <p:nvSpPr>
            <p:cNvPr id="437" name="Bogen 436"/>
            <p:cNvSpPr/>
            <p:nvPr/>
          </p:nvSpPr>
          <p:spPr>
            <a:xfrm rot="5400000">
              <a:off x="2020000" y="3059291"/>
              <a:ext cx="360040" cy="360000"/>
            </a:xfrm>
            <a:prstGeom prst="arc">
              <a:avLst>
                <a:gd name="adj1" fmla="val 16200000"/>
                <a:gd name="adj2" fmla="val 14854448"/>
              </a:avLst>
            </a:prstGeom>
            <a:ln w="127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38" name="Ellipse 437"/>
            <p:cNvSpPr/>
            <p:nvPr/>
          </p:nvSpPr>
          <p:spPr bwMode="gray">
            <a:xfrm>
              <a:off x="1943668" y="274175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800" dirty="0" err="1">
                <a:solidFill>
                  <a:schemeClr val="bg1"/>
                </a:solidFill>
              </a:endParaRPr>
            </a:p>
          </p:txBody>
        </p:sp>
        <p:sp>
          <p:nvSpPr>
            <p:cNvPr id="439" name="Textfeld 438"/>
            <p:cNvSpPr txBox="1"/>
            <p:nvPr/>
          </p:nvSpPr>
          <p:spPr>
            <a:xfrm>
              <a:off x="2018707" y="2751358"/>
              <a:ext cx="360039" cy="184666"/>
            </a:xfrm>
            <a:prstGeom prst="rect">
              <a:avLst/>
            </a:prstGeom>
            <a:noFill/>
          </p:spPr>
          <p:txBody>
            <a:bodyPr wrap="square" rtlCol="0">
              <a:spAutoFit/>
            </a:bodyPr>
            <a:lstStyle/>
            <a:p>
              <a:pPr algn="ctr">
                <a:spcBef>
                  <a:spcPts val="600"/>
                </a:spcBef>
              </a:pPr>
              <a:r>
                <a:rPr lang="de-DE" sz="600" b="1" dirty="0">
                  <a:solidFill>
                    <a:schemeClr val="accent4"/>
                  </a:solidFill>
                </a:rPr>
                <a:t>PO</a:t>
              </a:r>
            </a:p>
          </p:txBody>
        </p:sp>
        <p:sp>
          <p:nvSpPr>
            <p:cNvPr id="440" name="Textfeld 439"/>
            <p:cNvSpPr txBox="1"/>
            <p:nvPr/>
          </p:nvSpPr>
          <p:spPr>
            <a:xfrm>
              <a:off x="1845709" y="2899838"/>
              <a:ext cx="703431" cy="184666"/>
            </a:xfrm>
            <a:prstGeom prst="rect">
              <a:avLst/>
            </a:prstGeom>
            <a:noFill/>
          </p:spPr>
          <p:txBody>
            <a:bodyPr wrap="square" rtlCol="0">
              <a:spAutoFit/>
            </a:bodyPr>
            <a:lstStyle/>
            <a:p>
              <a:pPr algn="ctr">
                <a:spcBef>
                  <a:spcPts val="600"/>
                </a:spcBef>
              </a:pPr>
              <a:r>
                <a:rPr lang="de-DE" sz="600" b="1" dirty="0">
                  <a:solidFill>
                    <a:schemeClr val="accent4"/>
                  </a:solidFill>
                </a:rPr>
                <a:t>Fachbereich</a:t>
              </a:r>
            </a:p>
          </p:txBody>
        </p:sp>
        <p:sp>
          <p:nvSpPr>
            <p:cNvPr id="441" name="Textfeld 440"/>
            <p:cNvSpPr txBox="1"/>
            <p:nvPr/>
          </p:nvSpPr>
          <p:spPr>
            <a:xfrm>
              <a:off x="1908468" y="3044841"/>
              <a:ext cx="577911" cy="184666"/>
            </a:xfrm>
            <a:prstGeom prst="rect">
              <a:avLst/>
            </a:prstGeom>
            <a:noFill/>
          </p:spPr>
          <p:txBody>
            <a:bodyPr wrap="square" rtlCol="0">
              <a:spAutoFit/>
            </a:bodyPr>
            <a:lstStyle/>
            <a:p>
              <a:pPr algn="ctr">
                <a:spcBef>
                  <a:spcPts val="600"/>
                </a:spcBef>
              </a:pPr>
              <a:r>
                <a:rPr lang="de-DE" sz="600" b="1" dirty="0">
                  <a:solidFill>
                    <a:schemeClr val="accent4"/>
                  </a:solidFill>
                </a:rPr>
                <a:t>Entwickler</a:t>
              </a:r>
            </a:p>
          </p:txBody>
        </p:sp>
      </p:grpSp>
      <p:sp>
        <p:nvSpPr>
          <p:cNvPr id="442" name="Textfeld 441"/>
          <p:cNvSpPr txBox="1"/>
          <p:nvPr/>
        </p:nvSpPr>
        <p:spPr>
          <a:xfrm>
            <a:off x="5786725" y="2071831"/>
            <a:ext cx="1242679" cy="246221"/>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1000" b="1" dirty="0">
                <a:solidFill>
                  <a:srgbClr val="E60055"/>
                </a:solidFill>
              </a:rPr>
              <a:t>Sprint?!</a:t>
            </a:r>
          </a:p>
        </p:txBody>
      </p:sp>
      <p:sp>
        <p:nvSpPr>
          <p:cNvPr id="450" name="Textfeld 449"/>
          <p:cNvSpPr txBox="1"/>
          <p:nvPr/>
        </p:nvSpPr>
        <p:spPr>
          <a:xfrm>
            <a:off x="5722557" y="5281678"/>
            <a:ext cx="1242679" cy="246221"/>
          </a:xfrm>
          <a:prstGeom prst="rect">
            <a:avLst/>
          </a:prstGeom>
          <a:noFill/>
        </p:spPr>
        <p:txBody>
          <a:bodyPr wrap="square" rtlCol="0">
            <a:spAutoFit/>
          </a:bodyPr>
          <a:lstStyle/>
          <a:p>
            <a:pPr marL="0" indent="0" algn="ctr">
              <a:spcBef>
                <a:spcPts val="600"/>
              </a:spcBef>
              <a:buFont typeface="Arial" panose="020B0604020202020204" pitchFamily="34" charset="0"/>
              <a:buNone/>
            </a:pPr>
            <a:r>
              <a:rPr lang="de-DE" sz="1000" b="1" dirty="0">
                <a:solidFill>
                  <a:srgbClr val="E60055"/>
                </a:solidFill>
              </a:rPr>
              <a:t>Sprint?!</a:t>
            </a:r>
          </a:p>
        </p:txBody>
      </p:sp>
    </p:spTree>
    <p:extLst>
      <p:ext uri="{BB962C8B-B14F-4D97-AF65-F5344CB8AC3E}">
        <p14:creationId xmlns:p14="http://schemas.microsoft.com/office/powerpoint/2010/main" val="194977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Erläuterungen</a:t>
            </a:r>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2</a:t>
            </a:fld>
            <a:endParaRPr lang="de-DE" dirty="0">
              <a:solidFill>
                <a:prstClr val="black"/>
              </a:solidFill>
            </a:endParaRPr>
          </a:p>
        </p:txBody>
      </p:sp>
      <p:sp>
        <p:nvSpPr>
          <p:cNvPr id="7" name="Textplatzhalter 6"/>
          <p:cNvSpPr>
            <a:spLocks noGrp="1"/>
          </p:cNvSpPr>
          <p:nvPr>
            <p:ph type="body" sz="quarter" idx="14"/>
          </p:nvPr>
        </p:nvSpPr>
        <p:spPr/>
        <p:txBody>
          <a:bodyPr/>
          <a:lstStyle/>
          <a:p>
            <a:r>
              <a:rPr lang="de-DE" dirty="0"/>
              <a:t>Vorgangsprozesse im Rahmen von </a:t>
            </a:r>
            <a:r>
              <a:rPr lang="de-DE" dirty="0" err="1"/>
              <a:t>Scrum</a:t>
            </a:r>
            <a:endParaRPr lang="de-DE" dirty="0"/>
          </a:p>
        </p:txBody>
      </p:sp>
      <p:sp>
        <p:nvSpPr>
          <p:cNvPr id="8" name="Textplatzhalter 7"/>
          <p:cNvSpPr>
            <a:spLocks noGrp="1"/>
          </p:cNvSpPr>
          <p:nvPr>
            <p:ph type="body" sz="quarter" idx="15"/>
          </p:nvPr>
        </p:nvSpPr>
        <p:spPr>
          <a:xfrm>
            <a:off x="576264" y="1670400"/>
            <a:ext cx="7812159" cy="4674838"/>
          </a:xfrm>
        </p:spPr>
        <p:txBody>
          <a:bodyPr/>
          <a:lstStyle/>
          <a:p>
            <a:pPr marL="0" indent="0">
              <a:buNone/>
            </a:pPr>
            <a:r>
              <a:rPr lang="de-DE" sz="1200" b="1" u="sng" dirty="0"/>
              <a:t>STORY:</a:t>
            </a:r>
          </a:p>
          <a:p>
            <a:r>
              <a:rPr lang="de-DE" sz="1200" dirty="0"/>
              <a:t>(ALLE) Neue Vorgänge erhalten den Status „Entwurf“</a:t>
            </a:r>
          </a:p>
          <a:p>
            <a:r>
              <a:rPr lang="de-DE" sz="1200" dirty="0"/>
              <a:t>(ALLE) Vorgang fertig zur Abstimmung oder Klärung notwendig: „Refinement“</a:t>
            </a:r>
          </a:p>
          <a:p>
            <a:r>
              <a:rPr lang="de-DE" sz="1200" dirty="0"/>
              <a:t>(E) Vorgang nach dem Refinement fertig beschrieben (Umsetzung, Aufwand, etc.): „</a:t>
            </a:r>
            <a:r>
              <a:rPr lang="de-DE" sz="1200" dirty="0" err="1"/>
              <a:t>Ready</a:t>
            </a:r>
            <a:r>
              <a:rPr lang="de-DE" sz="1200" dirty="0"/>
              <a:t>“ – hierbei wird der Vorgang automatisch dem PO zugewiesen</a:t>
            </a:r>
          </a:p>
          <a:p>
            <a:r>
              <a:rPr lang="de-DE" sz="1200" dirty="0"/>
              <a:t>(PO) Vorgang wird </a:t>
            </a:r>
            <a:r>
              <a:rPr lang="de-DE" sz="1200" u="sng" dirty="0"/>
              <a:t>vom PO </a:t>
            </a:r>
            <a:r>
              <a:rPr lang="de-DE" sz="1200" dirty="0"/>
              <a:t>fürs nächst </a:t>
            </a:r>
            <a:r>
              <a:rPr lang="de-DE" sz="1200" dirty="0" err="1"/>
              <a:t>Planning</a:t>
            </a:r>
            <a:r>
              <a:rPr lang="de-DE" sz="1200" dirty="0"/>
              <a:t> vorgesehen: „</a:t>
            </a:r>
            <a:r>
              <a:rPr lang="de-DE" sz="1200" dirty="0" err="1"/>
              <a:t>Planning</a:t>
            </a:r>
            <a:r>
              <a:rPr lang="de-DE" sz="1200" dirty="0"/>
              <a:t>“</a:t>
            </a:r>
          </a:p>
          <a:p>
            <a:r>
              <a:rPr lang="de-DE" sz="1200" dirty="0"/>
              <a:t>(E) Vorgang im Sprint und Entwicklung begonnen: „in Arbeit“</a:t>
            </a:r>
          </a:p>
          <a:p>
            <a:r>
              <a:rPr lang="de-DE" sz="1200" dirty="0"/>
              <a:t>(E) Vorgang im Sprint und Entwicklung fertig: „erledigt“ --&gt; Sprint zugeordnet?</a:t>
            </a:r>
          </a:p>
          <a:p>
            <a:r>
              <a:rPr lang="de-DE" sz="1200" dirty="0"/>
              <a:t>(PO) Vorgang soll im nächsten Review vorgestellt werden „Review“</a:t>
            </a:r>
          </a:p>
          <a:p>
            <a:r>
              <a:rPr lang="de-DE" sz="1200" dirty="0"/>
              <a:t>(PO) Vorgang kommt zur Abnahme „Abnahme“</a:t>
            </a:r>
          </a:p>
          <a:p>
            <a:r>
              <a:rPr lang="de-DE" sz="1200" dirty="0"/>
              <a:t>(Tester) Vorgang im Test „Abnahme in Arbeit“</a:t>
            </a:r>
          </a:p>
          <a:p>
            <a:r>
              <a:rPr lang="de-DE" sz="1200" dirty="0"/>
              <a:t>(Tester) Abnahmetest fertig „Abnahme OK“</a:t>
            </a:r>
          </a:p>
          <a:p>
            <a:r>
              <a:rPr lang="de-DE" sz="1200" dirty="0"/>
              <a:t>(Tester) Test ok, Schulungsunterlage offen „Schulungsunterlagen erstellen“</a:t>
            </a:r>
          </a:p>
          <a:p>
            <a:endParaRPr lang="de-DE" sz="1200" dirty="0"/>
          </a:p>
          <a:p>
            <a:pPr marL="0" indent="0">
              <a:buNone/>
            </a:pPr>
            <a:r>
              <a:rPr lang="de-DE" sz="1200" b="1" u="sng" dirty="0"/>
              <a:t>FEHLER:</a:t>
            </a:r>
          </a:p>
          <a:p>
            <a:r>
              <a:rPr lang="de-DE" sz="1200" dirty="0"/>
              <a:t>(ALLE) Fehler wird eingestellt</a:t>
            </a:r>
          </a:p>
          <a:p>
            <a:r>
              <a:rPr lang="de-DE" sz="1200" dirty="0"/>
              <a:t>(E) Entscheidung über weiteres Vorgehen: </a:t>
            </a:r>
          </a:p>
          <a:p>
            <a:pPr lvl="1"/>
            <a:r>
              <a:rPr lang="de-DE" sz="1200" dirty="0"/>
              <a:t>Erhöhter Aufwand: Status „Refinement“ setzen und im nächsten Termin klären</a:t>
            </a:r>
          </a:p>
          <a:p>
            <a:pPr lvl="1"/>
            <a:r>
              <a:rPr lang="de-DE" sz="1200" dirty="0"/>
              <a:t>Rückfrage: Vorgang demjenigen zuweisen bzw. Status „Refinement“ setzen und Frage im Kommentar hinterlegen</a:t>
            </a:r>
          </a:p>
          <a:p>
            <a:pPr lvl="1"/>
            <a:r>
              <a:rPr lang="de-DE" sz="1200" dirty="0"/>
              <a:t>Abweisen: „wird nicht korrigiert“ setzen und dem Ersteller zurückgeben (mit Kommentar)</a:t>
            </a:r>
          </a:p>
          <a:p>
            <a:pPr lvl="1"/>
            <a:r>
              <a:rPr lang="de-DE" sz="1200" dirty="0"/>
              <a:t>Sofort beheben: „erledigt/bereit zum Testen“ setzen und dem Sprint zuordnen.</a:t>
            </a:r>
          </a:p>
          <a:p>
            <a:pPr lvl="1"/>
            <a:endParaRPr lang="de-DE" sz="1200" dirty="0"/>
          </a:p>
          <a:p>
            <a:pPr lvl="1"/>
            <a:endParaRPr lang="de-DE" sz="1200" dirty="0"/>
          </a:p>
          <a:p>
            <a:pPr lvl="1"/>
            <a:endParaRPr lang="de-DE" sz="1200" dirty="0"/>
          </a:p>
          <a:p>
            <a:pPr marL="0" indent="0">
              <a:buNone/>
            </a:pPr>
            <a:endParaRPr lang="de-DE" sz="1200" dirty="0"/>
          </a:p>
          <a:p>
            <a:pPr marL="0" indent="0">
              <a:buNone/>
            </a:pP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p:txBody>
      </p:sp>
    </p:spTree>
    <p:extLst>
      <p:ext uri="{BB962C8B-B14F-4D97-AF65-F5344CB8AC3E}">
        <p14:creationId xmlns:p14="http://schemas.microsoft.com/office/powerpoint/2010/main" val="2366168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2GwzeuF3TnWh0CJZTuBF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estnetz_DE_4:3">
  <a:themeElements>
    <a:clrScheme name="Benutzerdefiniert 109">
      <a:dk1>
        <a:sysClr val="windowText" lastClr="000000"/>
      </a:dk1>
      <a:lt1>
        <a:sysClr val="window" lastClr="FFFFFF"/>
      </a:lt1>
      <a:dk2>
        <a:srgbClr val="3C3732"/>
      </a:dk2>
      <a:lt2>
        <a:srgbClr val="ECEBEB"/>
      </a:lt2>
      <a:accent1>
        <a:srgbClr val="F59B00"/>
      </a:accent1>
      <a:accent2>
        <a:srgbClr val="C81E82"/>
      </a:accent2>
      <a:accent3>
        <a:srgbClr val="009BA5"/>
      </a:accent3>
      <a:accent4>
        <a:srgbClr val="143C8C"/>
      </a:accent4>
      <a:accent5>
        <a:srgbClr val="EB4B0A"/>
      </a:accent5>
      <a:accent6>
        <a:srgbClr val="780A5F"/>
      </a:accent6>
      <a:hlink>
        <a:srgbClr val="143C8C"/>
      </a:hlink>
      <a:folHlink>
        <a:srgbClr val="00AAE1"/>
      </a:folHlink>
    </a:clrScheme>
    <a:fontScheme name="Activaero">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64B42D"/>
        </a:solidFill>
        <a:ln cap="sq">
          <a:noFill/>
          <a:miter lim="800000"/>
        </a:ln>
      </a:spPr>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marL="0" indent="0" algn="l">
          <a:spcBef>
            <a:spcPts val="600"/>
          </a:spcBef>
          <a:buFont typeface="Arial" panose="020B0604020202020204" pitchFamily="34" charset="0"/>
          <a:buNone/>
          <a:defRPr sz="18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marL="0" indent="0">
          <a:spcBef>
            <a:spcPts val="600"/>
          </a:spcBef>
          <a:buFont typeface="Arial" panose="020B0604020202020204" pitchFamily="34" charset="0"/>
          <a:buNone/>
          <a:defRPr sz="1800" dirty="0" err="1" smtClean="0"/>
        </a:defPPr>
      </a:lstStyle>
    </a:txDef>
  </a:objectDefaults>
  <a:extraClrSchemeLst/>
  <a:custClrLst>
    <a:custClr>
      <a:srgbClr val="FFFFFF"/>
    </a:custClr>
    <a:custClr name="Grey">
      <a:srgbClr val="3C3732"/>
    </a:custClr>
    <a:custClr name="Pulsing Purple Bright">
      <a:srgbClr val="C81E82"/>
    </a:custClr>
    <a:custClr name="Fiery Fuchsia Bright">
      <a:srgbClr val="E60055"/>
    </a:custClr>
    <a:custClr name="Radiant Red Bright">
      <a:srgbClr val="EB4B0A"/>
    </a:custClr>
    <a:custClr name="Mellow Yellow Bright">
      <a:srgbClr val="F59B00"/>
    </a:custClr>
    <a:custClr name="Galvanic Green Bright">
      <a:srgbClr val="64B42D"/>
    </a:custClr>
    <a:custClr name="Blazing Blue Bright">
      <a:srgbClr val="009BA5"/>
    </a:custClr>
    <a:custClr name="Iridescent Indigo Bright">
      <a:srgbClr val="00AAE1"/>
    </a:custClr>
    <a:custClr>
      <a:srgbClr val="FFFFFF"/>
    </a:custClr>
    <a:custClr>
      <a:srgbClr val="FFFFFF"/>
    </a:custClr>
    <a:custClr name="Grey 80%">
      <a:srgbClr val="635F5B"/>
    </a:custClr>
    <a:custClr name="Pulsing Purple Muted">
      <a:srgbClr val="780A5F"/>
    </a:custClr>
    <a:custClr name="Fiery Fuchsia Muted">
      <a:srgbClr val="A50032"/>
    </a:custClr>
    <a:custClr name="Radiant Red Muted">
      <a:srgbClr val="B9280A"/>
    </a:custClr>
    <a:custClr name="Mellow Yellow Muted">
      <a:srgbClr val="D27300"/>
    </a:custClr>
    <a:custClr name="Galvanic Green Muted">
      <a:srgbClr val="00875A"/>
    </a:custClr>
    <a:custClr name="Blazing Blue Muted">
      <a:srgbClr val="005F69"/>
    </a:custClr>
    <a:custClr name="Iridescent Indigo Muted">
      <a:srgbClr val="143C8C"/>
    </a:custClr>
    <a:custClr>
      <a:srgbClr val="FFFFFF"/>
    </a:custClr>
    <a:custClr>
      <a:srgbClr val="FFFFFF"/>
    </a:custClr>
    <a:custClr name="Grey 60%">
      <a:srgbClr val="8A878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40%">
      <a:srgbClr val="B1AFAD"/>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20%">
      <a:srgbClr val="D8D7D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Westnetz_4zu3_PPT_DE.POTX" id="{07FBF32D-F10B-4050-A612-D2AA9A54BCD5}" vid="{CF5695C2-115D-47C9-894E-FEDFAFD644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urceID xmlns="e62b5949-078c-4df4-a053-17592c29fbf9" xsi:nil="true"/>
    <lcf76f155ced4ddcb4097134ff3c332f xmlns="e62b5949-078c-4df4-a053-17592c29fbf9">
      <Terms xmlns="http://schemas.microsoft.com/office/infopath/2007/PartnerControls"/>
    </lcf76f155ced4ddcb4097134ff3c332f>
    <TaxCatchAll xmlns="8960e871-3907-4491-8b05-d073a8b8e4d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E1AD1D41B4284BA405260EB4CBA2AA" ma:contentTypeVersion="21" ma:contentTypeDescription="Create a new document." ma:contentTypeScope="" ma:versionID="92228e521c31d95ae50f56df26bbb459">
  <xsd:schema xmlns:xsd="http://www.w3.org/2001/XMLSchema" xmlns:xs="http://www.w3.org/2001/XMLSchema" xmlns:p="http://schemas.microsoft.com/office/2006/metadata/properties" xmlns:ns2="e62b5949-078c-4df4-a053-17592c29fbf9" xmlns:ns3="8960e871-3907-4491-8b05-d073a8b8e4db" targetNamespace="http://schemas.microsoft.com/office/2006/metadata/properties" ma:root="true" ma:fieldsID="0ac37a1c5b14fda1047f18a2bca3db17" ns2:_="" ns3:_="">
    <xsd:import namespace="e62b5949-078c-4df4-a053-17592c29fbf9"/>
    <xsd:import namespace="8960e871-3907-4491-8b05-d073a8b8e4db"/>
    <xsd:element name="properties">
      <xsd:complexType>
        <xsd:sequence>
          <xsd:element name="documentManagement">
            <xsd:complexType>
              <xsd:all>
                <xsd:element ref="ns2:MediaServiceMetadata" minOccurs="0"/>
                <xsd:element ref="ns2:MediaServiceFastMetadata" minOccurs="0"/>
                <xsd:element ref="ns2:SourceID" minOccurs="0"/>
                <xsd:element ref="ns3:SharedWithUsers" minOccurs="0"/>
                <xsd:element ref="ns3:SharedWithDetails"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2b5949-078c-4df4-a053-17592c29fbf9" elementFormDefault="qualified">
    <xsd:import namespace="http://schemas.microsoft.com/office/2006/documentManagement/types"/>
    <xsd:import namespace="http://schemas.microsoft.com/office/infopath/2007/PartnerControls"/>
    <xsd:element name="MediaServiceMetadata" ma:index="6" nillable="true" ma:displayName="MediaServiceMetadata" ma:hidden="true" ma:internalName="MediaServiceMetadata" ma:readOnly="true">
      <xsd:simpleType>
        <xsd:restriction base="dms:Note"/>
      </xsd:simpleType>
    </xsd:element>
    <xsd:element name="MediaServiceFastMetadata" ma:index="7" nillable="true" ma:displayName="MediaServiceFastMetadata" ma:hidden="true" ma:internalName="MediaServiceFastMetadata" ma:readOnly="true">
      <xsd:simpleType>
        <xsd:restriction base="dms:Note"/>
      </xsd:simpleType>
    </xsd:element>
    <xsd:element name="SourceID" ma:index="10" nillable="true" ma:displayName="SourceID" ma:internalName="SourceID">
      <xsd:simpleType>
        <xsd:restriction base="dms:Number"/>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d2bc115-f314-4df2-a102-4eef0e49787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0e871-3907-4491-8b05-d073a8b8e4d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0a8f63a8-e376-48c0-a0ee-d89854d71543}" ma:internalName="TaxCatchAll" ma:showField="CatchAllData" ma:web="8960e871-3907-4491-8b05-d073a8b8e4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5B54C-9D3E-467C-8758-3E9417319B22}">
  <ds:schemaRefs>
    <ds:schemaRef ds:uri="http://schemas.microsoft.com/office/2006/metadata/properties"/>
    <ds:schemaRef ds:uri="http://schemas.microsoft.com/office/infopath/2007/PartnerControls"/>
    <ds:schemaRef ds:uri="e62b5949-078c-4df4-a053-17592c29fbf9"/>
  </ds:schemaRefs>
</ds:datastoreItem>
</file>

<file path=customXml/itemProps2.xml><?xml version="1.0" encoding="utf-8"?>
<ds:datastoreItem xmlns:ds="http://schemas.openxmlformats.org/officeDocument/2006/customXml" ds:itemID="{59BF0FA2-96EC-4B7C-A652-85A2D8578DFE}">
  <ds:schemaRefs>
    <ds:schemaRef ds:uri="http://schemas.microsoft.com/sharepoint/v3/contenttype/forms"/>
  </ds:schemaRefs>
</ds:datastoreItem>
</file>

<file path=customXml/itemProps3.xml><?xml version="1.0" encoding="utf-8"?>
<ds:datastoreItem xmlns:ds="http://schemas.openxmlformats.org/officeDocument/2006/customXml" ds:itemID="{F52B8712-4971-415A-9D0B-45893B5E4DCB}"/>
</file>

<file path=docProps/app.xml><?xml version="1.0" encoding="utf-8"?>
<Properties xmlns="http://schemas.openxmlformats.org/officeDocument/2006/extended-properties" xmlns:vt="http://schemas.openxmlformats.org/officeDocument/2006/docPropsVTypes">
  <Template>blank</Template>
  <TotalTime>0</TotalTime>
  <Words>395</Words>
  <Application>Microsoft Office PowerPoint</Application>
  <PresentationFormat>Bildschirmpräsentation (4:3)</PresentationFormat>
  <Paragraphs>115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Westnetz_DE_4:3</vt:lpstr>
      <vt:lpstr>User Story und Fehler Management mit Scrum</vt:lpstr>
      <vt:lpstr>Erläuterungen</vt:lpstr>
    </vt:vector>
  </TitlesOfParts>
  <Company>RWE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Nyayapati, Anand</dc:creator>
  <cp:lastModifiedBy>Bornefeld-Ettmann, Julia</cp:lastModifiedBy>
  <cp:revision>122</cp:revision>
  <dcterms:created xsi:type="dcterms:W3CDTF">2018-11-12T09:25:59Z</dcterms:created>
  <dcterms:modified xsi:type="dcterms:W3CDTF">2022-06-20T13:58:17Z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0x010100ADE1AD1D41B4284BA405260EB4CBA2AA</vt:lpwstr>
  </property>
  <property fmtid="{D5CDD505-2E9C-101B-9397-08002B2CF9AE}" pid="3" name="MSIP_Label_42f063bf-ce3a-473c-8609-3866002c85b0_Enabled">
    <vt:lpwstr>true</vt:lpwstr>
  </property>
  <property fmtid="{D5CDD505-2E9C-101B-9397-08002B2CF9AE}" pid="4" name="MSIP_Label_42f063bf-ce3a-473c-8609-3866002c85b0_SetDate">
    <vt:lpwstr>2022-06-20T13:58:16Z</vt:lpwstr>
  </property>
  <property fmtid="{D5CDD505-2E9C-101B-9397-08002B2CF9AE}" pid="5" name="MSIP_Label_42f063bf-ce3a-473c-8609-3866002c85b0_Method">
    <vt:lpwstr>Standard</vt:lpwstr>
  </property>
  <property fmtid="{D5CDD505-2E9C-101B-9397-08002B2CF9AE}" pid="6" name="MSIP_Label_42f063bf-ce3a-473c-8609-3866002c85b0_Name">
    <vt:lpwstr>Internal - Unencrypted</vt:lpwstr>
  </property>
  <property fmtid="{D5CDD505-2E9C-101B-9397-08002B2CF9AE}" pid="7" name="MSIP_Label_42f063bf-ce3a-473c-8609-3866002c85b0_SiteId">
    <vt:lpwstr>b914a242-e718-443b-a47c-6b4c649d8c0a</vt:lpwstr>
  </property>
  <property fmtid="{D5CDD505-2E9C-101B-9397-08002B2CF9AE}" pid="8" name="MSIP_Label_42f063bf-ce3a-473c-8609-3866002c85b0_ActionId">
    <vt:lpwstr>a6090371-2ec8-4c62-a0f5-e5c297286649</vt:lpwstr>
  </property>
  <property fmtid="{D5CDD505-2E9C-101B-9397-08002B2CF9AE}" pid="9" name="MSIP_Label_42f063bf-ce3a-473c-8609-3866002c85b0_ContentBits">
    <vt:lpwstr>0</vt:lpwstr>
  </property>
</Properties>
</file>