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  <p:sldMasterId id="2147483722" r:id="rId2"/>
  </p:sldMasterIdLst>
  <p:notesMasterIdLst>
    <p:notesMasterId r:id="rId19"/>
  </p:notesMasterIdLst>
  <p:handoutMasterIdLst>
    <p:handoutMasterId r:id="rId20"/>
  </p:handoutMasterIdLst>
  <p:sldIdLst>
    <p:sldId id="891" r:id="rId3"/>
    <p:sldId id="900" r:id="rId4"/>
    <p:sldId id="915" r:id="rId5"/>
    <p:sldId id="914" r:id="rId6"/>
    <p:sldId id="916" r:id="rId7"/>
    <p:sldId id="917" r:id="rId8"/>
    <p:sldId id="922" r:id="rId9"/>
    <p:sldId id="921" r:id="rId10"/>
    <p:sldId id="920" r:id="rId11"/>
    <p:sldId id="923" r:id="rId12"/>
    <p:sldId id="924" r:id="rId13"/>
    <p:sldId id="925" r:id="rId14"/>
    <p:sldId id="926" r:id="rId15"/>
    <p:sldId id="927" r:id="rId16"/>
    <p:sldId id="934" r:id="rId17"/>
    <p:sldId id="935" r:id="rId18"/>
  </p:sldIdLst>
  <p:sldSz cx="9144000" cy="6858000" type="screen4x3"/>
  <p:notesSz cx="6865938" cy="999807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mme v. Sydow" initials="m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5D"/>
    <a:srgbClr val="CCCCFF"/>
    <a:srgbClr val="CC0000"/>
    <a:srgbClr val="66FF33"/>
    <a:srgbClr val="D2504D"/>
    <a:srgbClr val="C8504D"/>
    <a:srgbClr val="009900"/>
    <a:srgbClr val="FF3300"/>
    <a:srgbClr val="996633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18" autoAdjust="0"/>
    <p:restoredTop sz="94781" autoAdjust="0"/>
  </p:normalViewPr>
  <p:slideViewPr>
    <p:cSldViewPr>
      <p:cViewPr>
        <p:scale>
          <a:sx n="98" d="100"/>
          <a:sy n="98" d="100"/>
        </p:scale>
        <p:origin x="-408" y="-72"/>
      </p:cViewPr>
      <p:guideLst>
        <p:guide orient="horz" pos="2568"/>
        <p:guide orient="horz" pos="4052"/>
        <p:guide orient="horz" pos="663"/>
        <p:guide pos="2517"/>
        <p:guide pos="38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3186" y="-84"/>
      </p:cViewPr>
      <p:guideLst>
        <p:guide orient="horz" pos="3149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4625" cy="49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0" tIns="48169" rIns="96340" bIns="48169" numCol="1" anchor="t" anchorCtr="0" compatLnSpc="1">
            <a:prstTxWarp prst="textNoShape">
              <a:avLst/>
            </a:prstTxWarp>
          </a:bodyPr>
          <a:lstStyle>
            <a:lvl1pPr defTabSz="963309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1314" y="1"/>
            <a:ext cx="2974625" cy="49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0" tIns="48169" rIns="96340" bIns="48169" numCol="1" anchor="t" anchorCtr="0" compatLnSpc="1">
            <a:prstTxWarp prst="textNoShape">
              <a:avLst/>
            </a:prstTxWarp>
          </a:bodyPr>
          <a:lstStyle>
            <a:lvl1pPr algn="r" defTabSz="963309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98172"/>
            <a:ext cx="2974625" cy="49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0" tIns="48169" rIns="96340" bIns="48169" numCol="1" anchor="b" anchorCtr="0" compatLnSpc="1">
            <a:prstTxWarp prst="textNoShape">
              <a:avLst/>
            </a:prstTxWarp>
          </a:bodyPr>
          <a:lstStyle>
            <a:lvl1pPr defTabSz="963309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1314" y="9498172"/>
            <a:ext cx="2974625" cy="49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0" tIns="48169" rIns="96340" bIns="48169" numCol="1" anchor="b" anchorCtr="0" compatLnSpc="1">
            <a:prstTxWarp prst="textNoShape">
              <a:avLst/>
            </a:prstTxWarp>
          </a:bodyPr>
          <a:lstStyle>
            <a:lvl1pPr algn="r" defTabSz="963309">
              <a:defRPr sz="1300"/>
            </a:lvl1pPr>
          </a:lstStyle>
          <a:p>
            <a:pPr>
              <a:defRPr/>
            </a:pPr>
            <a:fld id="{BCD33EBF-DCB9-4F89-AC83-B55B6B0B217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8668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4625" cy="49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0" tIns="48169" rIns="96340" bIns="48169" numCol="1" anchor="t" anchorCtr="0" compatLnSpc="1">
            <a:prstTxWarp prst="textNoShape">
              <a:avLst/>
            </a:prstTxWarp>
          </a:bodyPr>
          <a:lstStyle>
            <a:lvl1pPr defTabSz="963309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1314" y="1"/>
            <a:ext cx="2974625" cy="49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0" tIns="48169" rIns="96340" bIns="48169" numCol="1" anchor="t" anchorCtr="0" compatLnSpc="1">
            <a:prstTxWarp prst="textNoShape">
              <a:avLst/>
            </a:prstTxWarp>
          </a:bodyPr>
          <a:lstStyle>
            <a:lvl1pPr algn="r" defTabSz="963309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3450" y="749300"/>
            <a:ext cx="4999038" cy="3749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153" y="4749087"/>
            <a:ext cx="5035636" cy="4499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0" tIns="48169" rIns="96340" bIns="481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98172"/>
            <a:ext cx="2974625" cy="49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0" tIns="48169" rIns="96340" bIns="48169" numCol="1" anchor="b" anchorCtr="0" compatLnSpc="1">
            <a:prstTxWarp prst="textNoShape">
              <a:avLst/>
            </a:prstTxWarp>
          </a:bodyPr>
          <a:lstStyle>
            <a:lvl1pPr defTabSz="963309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1314" y="9498172"/>
            <a:ext cx="2974625" cy="49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0" tIns="48169" rIns="96340" bIns="48169" numCol="1" anchor="b" anchorCtr="0" compatLnSpc="1">
            <a:prstTxWarp prst="textNoShape">
              <a:avLst/>
            </a:prstTxWarp>
          </a:bodyPr>
          <a:lstStyle>
            <a:lvl1pPr algn="r" defTabSz="963309">
              <a:defRPr sz="1300"/>
            </a:lvl1pPr>
          </a:lstStyle>
          <a:p>
            <a:pPr>
              <a:defRPr/>
            </a:pPr>
            <a:fld id="{343EEB8A-FF21-4816-BC5A-01672E4FA79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3688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390770">
              <a:spcBef>
                <a:spcPct val="20000"/>
              </a:spcBef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0467F-8698-7F4E-B76D-6034401A110A}" type="slidenum">
              <a:rPr lang="de-DE" smtClean="0">
                <a:solidFill>
                  <a:prstClr val="black"/>
                </a:solidFill>
              </a:rPr>
              <a:pPr/>
              <a:t>1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72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390770">
              <a:spcBef>
                <a:spcPct val="20000"/>
              </a:spcBef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0467F-8698-7F4E-B76D-6034401A110A}" type="slidenum">
              <a:rPr lang="de-DE" smtClean="0">
                <a:solidFill>
                  <a:prstClr val="black"/>
                </a:solidFill>
              </a:rPr>
              <a:pPr/>
              <a:t>2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72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3EEB8A-FF21-4816-BC5A-01672E4FA79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093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3EEB8A-FF21-4816-BC5A-01672E4FA790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093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390770">
              <a:spcBef>
                <a:spcPct val="20000"/>
              </a:spcBef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0467F-8698-7F4E-B76D-6034401A110A}" type="slidenum">
              <a:rPr lang="de-DE" smtClean="0">
                <a:solidFill>
                  <a:prstClr val="black"/>
                </a:solidFill>
              </a:rPr>
              <a:pPr/>
              <a:t>15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72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4AC1CE-5AE1-4B88-82A0-EA8BCBA88A44}" type="slidenum">
              <a:rPr lang="de-DE" smtClean="0"/>
              <a:pPr/>
              <a:t>16</a:t>
            </a:fld>
            <a:endParaRPr lang="de-DE" dirty="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7450" cy="3748087"/>
          </a:xfrm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152" y="4749087"/>
            <a:ext cx="5035636" cy="449758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85064" indent="-285064">
              <a:buFontTx/>
              <a:buChar char="-"/>
            </a:pPr>
            <a:r>
              <a:rPr lang="de-DE" sz="1300" dirty="0">
                <a:latin typeface="+mn-lt"/>
              </a:rPr>
              <a:t>Sprachliches </a:t>
            </a:r>
            <a:r>
              <a:rPr lang="de-DE" sz="1300" dirty="0" smtClean="0">
                <a:latin typeface="+mn-lt"/>
              </a:rPr>
              <a:t>Durcheinander</a:t>
            </a:r>
          </a:p>
          <a:p>
            <a:pPr marL="285064" indent="-285064">
              <a:buFontTx/>
              <a:buChar char="-"/>
            </a:pPr>
            <a:r>
              <a:rPr lang="de-DE" sz="1300" dirty="0" smtClean="0">
                <a:latin typeface="+mn-lt"/>
              </a:rPr>
              <a:t>Weiteres:</a:t>
            </a:r>
            <a:r>
              <a:rPr lang="de-DE" sz="1300" baseline="0" dirty="0" smtClean="0">
                <a:latin typeface="+mn-lt"/>
              </a:rPr>
              <a:t> WST, falsch-positiv Rate Folie 14; </a:t>
            </a:r>
            <a:r>
              <a:rPr lang="de-DE" sz="1300" baseline="0" dirty="0" err="1" smtClean="0">
                <a:latin typeface="+mn-lt"/>
              </a:rPr>
              <a:t>Gitlab</a:t>
            </a:r>
            <a:r>
              <a:rPr lang="de-DE" sz="1300" baseline="0" dirty="0" smtClean="0">
                <a:latin typeface="+mn-lt"/>
              </a:rPr>
              <a:t> auf 44?</a:t>
            </a:r>
            <a:endParaRPr lang="de-DE" sz="1300" dirty="0">
              <a:latin typeface="+mn-l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buFont typeface="Courier New" pitchFamily="49" charset="0"/>
              <a:buChar char="o"/>
              <a:defRPr sz="1800"/>
            </a:lvl2pPr>
            <a:lvl3pPr>
              <a:buFont typeface="Symbol" pitchFamily="18" charset="2"/>
              <a:buChar char="-"/>
              <a:defRPr sz="1600"/>
            </a:lvl3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57158" y="714357"/>
            <a:ext cx="8105804" cy="500066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/>
            </a:r>
            <a:br>
              <a:rPr lang="de-DE" dirty="0" smtClean="0"/>
            </a:br>
            <a:r>
              <a:rPr lang="de-DE" sz="600" dirty="0" smtClean="0"/>
              <a:t/>
            </a:r>
            <a:br>
              <a:rPr lang="de-DE" sz="600" dirty="0" smtClean="0"/>
            </a:br>
            <a:r>
              <a:rPr lang="de-DE" dirty="0" smtClean="0">
                <a:latin typeface="Calibri" pitchFamily="34" charset="0"/>
              </a:rPr>
              <a:t>2016, M. v. Sydow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7158" y="714357"/>
            <a:ext cx="8105804" cy="500066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/>
            </a:r>
            <a:br>
              <a:rPr lang="de-DE"/>
            </a:br>
            <a:r>
              <a:rPr lang="de-DE" sz="600"/>
              <a:t/>
            </a:r>
            <a:br>
              <a:rPr lang="de-DE" sz="600"/>
            </a:br>
            <a:r>
              <a:rPr lang="de-DE"/>
              <a:t>© 2006, von Sydow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334000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3340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/>
            </a:r>
            <a:br>
              <a:rPr lang="de-DE"/>
            </a:br>
            <a:r>
              <a:rPr lang="de-DE" sz="600"/>
              <a:t/>
            </a:r>
            <a:br>
              <a:rPr lang="de-DE" sz="600"/>
            </a:br>
            <a:r>
              <a:rPr lang="de-DE"/>
              <a:t>© 2006, von Sydow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10668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0386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0386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/>
            </a:r>
            <a:br>
              <a:rPr lang="de-DE"/>
            </a:br>
            <a:r>
              <a:rPr lang="de-DE" sz="600"/>
              <a:t/>
            </a:r>
            <a:br>
              <a:rPr lang="de-DE" sz="600"/>
            </a:br>
            <a:r>
              <a:rPr lang="de-DE"/>
              <a:t>© 2006, von Sydow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10668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685800" y="2057400"/>
            <a:ext cx="7772400" cy="4038600"/>
          </a:xfrm>
        </p:spPr>
        <p:txBody>
          <a:bodyPr/>
          <a:lstStyle/>
          <a:p>
            <a:pPr lvl="0"/>
            <a:endParaRPr lang="de-DE" noProof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/>
            </a:r>
            <a:br>
              <a:rPr lang="de-DE"/>
            </a:br>
            <a:r>
              <a:rPr lang="de-DE" sz="600"/>
              <a:t/>
            </a:r>
            <a:br>
              <a:rPr lang="de-DE" sz="600"/>
            </a:br>
            <a:r>
              <a:rPr lang="de-DE"/>
              <a:t>© 2006, von Sydow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/>
            </a:r>
            <a:br>
              <a:rPr lang="de-DE"/>
            </a:br>
            <a:r>
              <a:rPr lang="de-DE" sz="600"/>
              <a:t/>
            </a:r>
            <a:br>
              <a:rPr lang="de-DE" sz="600"/>
            </a:br>
            <a:r>
              <a:rPr lang="de-DE"/>
              <a:t>© 2006, von Sydow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buFont typeface="Courier New" pitchFamily="49" charset="0"/>
              <a:buChar char="o"/>
              <a:defRPr sz="1800"/>
            </a:lvl2pPr>
            <a:lvl3pPr>
              <a:buFont typeface="Symbol" pitchFamily="18" charset="2"/>
              <a:buChar char="-"/>
              <a:defRPr sz="1600"/>
            </a:lvl3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57158" y="714357"/>
            <a:ext cx="8105804" cy="500066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solidFill>
                  <a:srgbClr val="3333CC"/>
                </a:solidFill>
              </a:rPr>
              <a:t/>
            </a:r>
            <a:br>
              <a:rPr lang="de-DE" dirty="0" smtClean="0">
                <a:solidFill>
                  <a:srgbClr val="3333CC"/>
                </a:solidFill>
              </a:rPr>
            </a:br>
            <a:r>
              <a:rPr lang="de-DE" sz="600" dirty="0" smtClean="0">
                <a:solidFill>
                  <a:srgbClr val="3333CC"/>
                </a:solidFill>
              </a:rPr>
              <a:t/>
            </a:r>
            <a:br>
              <a:rPr lang="de-DE" sz="600" dirty="0" smtClean="0">
                <a:solidFill>
                  <a:srgbClr val="3333CC"/>
                </a:solidFill>
              </a:rPr>
            </a:br>
            <a:r>
              <a:rPr lang="de-DE" dirty="0" smtClean="0">
                <a:solidFill>
                  <a:srgbClr val="3333CC"/>
                </a:solidFill>
                <a:latin typeface="Calibri" pitchFamily="34" charset="0"/>
              </a:rPr>
              <a:t>2016, M. v. Sydow</a:t>
            </a:r>
            <a:endParaRPr lang="de-DE" dirty="0">
              <a:solidFill>
                <a:srgbClr val="3333CC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692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solidFill>
                  <a:srgbClr val="3333CC"/>
                </a:solidFill>
              </a:rPr>
              <a:t/>
            </a:r>
            <a:br>
              <a:rPr lang="de-DE" dirty="0" smtClean="0">
                <a:solidFill>
                  <a:srgbClr val="3333CC"/>
                </a:solidFill>
              </a:rPr>
            </a:br>
            <a:r>
              <a:rPr lang="de-DE" sz="600" dirty="0" smtClean="0">
                <a:solidFill>
                  <a:srgbClr val="3333CC"/>
                </a:solidFill>
              </a:rPr>
              <a:t/>
            </a:r>
            <a:br>
              <a:rPr lang="de-DE" sz="600" dirty="0" smtClean="0">
                <a:solidFill>
                  <a:srgbClr val="3333CC"/>
                </a:solidFill>
              </a:rPr>
            </a:br>
            <a:r>
              <a:rPr lang="de-DE" dirty="0" smtClean="0">
                <a:solidFill>
                  <a:srgbClr val="3333CC"/>
                </a:solidFill>
                <a:latin typeface="Calibri" pitchFamily="34" charset="0"/>
              </a:rPr>
              <a:t>2018, Momme v. Sydow, Ulf Mertens</a:t>
            </a:r>
          </a:p>
          <a:p>
            <a:pPr>
              <a:defRPr/>
            </a:pPr>
            <a:endParaRPr lang="de-DE" dirty="0">
              <a:solidFill>
                <a:srgbClr val="3333CC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362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>
                <a:solidFill>
                  <a:srgbClr val="3333CC"/>
                </a:solidFill>
              </a:rPr>
              <a:t/>
            </a:r>
            <a:br>
              <a:rPr lang="de-DE" smtClean="0">
                <a:solidFill>
                  <a:srgbClr val="3333CC"/>
                </a:solidFill>
              </a:rPr>
            </a:br>
            <a:r>
              <a:rPr lang="de-DE" sz="600" smtClean="0">
                <a:solidFill>
                  <a:srgbClr val="3333CC"/>
                </a:solidFill>
              </a:rPr>
              <a:t/>
            </a:r>
            <a:br>
              <a:rPr lang="de-DE" sz="600" smtClean="0">
                <a:solidFill>
                  <a:srgbClr val="3333CC"/>
                </a:solidFill>
              </a:rPr>
            </a:br>
            <a:r>
              <a:rPr lang="de-DE" smtClean="0">
                <a:solidFill>
                  <a:srgbClr val="3333CC"/>
                </a:solidFill>
                <a:latin typeface="Calibri" pitchFamily="34" charset="0"/>
              </a:rPr>
              <a:t>© 2008, M. v. Sydow</a:t>
            </a:r>
            <a:endParaRPr lang="de-DE" dirty="0">
              <a:solidFill>
                <a:srgbClr val="3333CC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395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7158" y="714357"/>
            <a:ext cx="8105804" cy="500066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>
                <a:solidFill>
                  <a:srgbClr val="3333CC"/>
                </a:solidFill>
              </a:rPr>
              <a:t/>
            </a:r>
            <a:br>
              <a:rPr lang="de-DE" smtClean="0">
                <a:solidFill>
                  <a:srgbClr val="3333CC"/>
                </a:solidFill>
              </a:rPr>
            </a:br>
            <a:r>
              <a:rPr lang="de-DE" sz="600" smtClean="0">
                <a:solidFill>
                  <a:srgbClr val="3333CC"/>
                </a:solidFill>
              </a:rPr>
              <a:t/>
            </a:r>
            <a:br>
              <a:rPr lang="de-DE" sz="600" smtClean="0">
                <a:solidFill>
                  <a:srgbClr val="3333CC"/>
                </a:solidFill>
              </a:rPr>
            </a:br>
            <a:r>
              <a:rPr lang="de-DE" smtClean="0">
                <a:solidFill>
                  <a:srgbClr val="3333CC"/>
                </a:solidFill>
                <a:latin typeface="Calibri" pitchFamily="34" charset="0"/>
              </a:rPr>
              <a:t>© 2008, M. v. Sydow</a:t>
            </a:r>
            <a:endParaRPr lang="de-DE" dirty="0">
              <a:solidFill>
                <a:srgbClr val="3333CC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367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>
                <a:solidFill>
                  <a:srgbClr val="3333CC"/>
                </a:solidFill>
              </a:rPr>
              <a:t/>
            </a:r>
            <a:br>
              <a:rPr lang="de-DE" smtClean="0">
                <a:solidFill>
                  <a:srgbClr val="3333CC"/>
                </a:solidFill>
              </a:rPr>
            </a:br>
            <a:r>
              <a:rPr lang="de-DE" sz="600" smtClean="0">
                <a:solidFill>
                  <a:srgbClr val="3333CC"/>
                </a:solidFill>
              </a:rPr>
              <a:t/>
            </a:r>
            <a:br>
              <a:rPr lang="de-DE" sz="600" smtClean="0">
                <a:solidFill>
                  <a:srgbClr val="3333CC"/>
                </a:solidFill>
              </a:rPr>
            </a:br>
            <a:r>
              <a:rPr lang="de-DE" smtClean="0">
                <a:solidFill>
                  <a:srgbClr val="3333CC"/>
                </a:solidFill>
                <a:latin typeface="Calibri" pitchFamily="34" charset="0"/>
              </a:rPr>
              <a:t>© 2008, M. v. Sydow</a:t>
            </a:r>
            <a:endParaRPr lang="de-DE" dirty="0">
              <a:solidFill>
                <a:srgbClr val="3333CC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646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/>
            </a:r>
            <a:br>
              <a:rPr lang="de-DE" dirty="0" smtClean="0"/>
            </a:br>
            <a:r>
              <a:rPr lang="de-DE" sz="600" dirty="0" smtClean="0"/>
              <a:t/>
            </a:r>
            <a:br>
              <a:rPr lang="de-DE" sz="600" dirty="0" smtClean="0"/>
            </a:br>
            <a:r>
              <a:rPr lang="de-DE" dirty="0" smtClean="0">
                <a:latin typeface="Calibri" pitchFamily="34" charset="0"/>
              </a:rPr>
              <a:t>2018, Momme v. Sydow, Ulf Mertens</a:t>
            </a:r>
          </a:p>
          <a:p>
            <a:pPr>
              <a:defRPr/>
            </a:pP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7158" y="714357"/>
            <a:ext cx="8105804" cy="500066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>
                <a:solidFill>
                  <a:srgbClr val="3333CC"/>
                </a:solidFill>
              </a:rPr>
              <a:t/>
            </a:r>
            <a:br>
              <a:rPr lang="de-DE" smtClean="0">
                <a:solidFill>
                  <a:srgbClr val="3333CC"/>
                </a:solidFill>
              </a:rPr>
            </a:br>
            <a:r>
              <a:rPr lang="de-DE" sz="600" smtClean="0">
                <a:solidFill>
                  <a:srgbClr val="3333CC"/>
                </a:solidFill>
              </a:rPr>
              <a:t/>
            </a:r>
            <a:br>
              <a:rPr lang="de-DE" sz="600" smtClean="0">
                <a:solidFill>
                  <a:srgbClr val="3333CC"/>
                </a:solidFill>
              </a:rPr>
            </a:br>
            <a:r>
              <a:rPr lang="de-DE" smtClean="0">
                <a:solidFill>
                  <a:srgbClr val="3333CC"/>
                </a:solidFill>
                <a:latin typeface="Calibri" pitchFamily="34" charset="0"/>
              </a:rPr>
              <a:t>© 2008, M. v. Sydow</a:t>
            </a:r>
            <a:endParaRPr lang="de-DE" dirty="0">
              <a:solidFill>
                <a:srgbClr val="3333CC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0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>
                <a:solidFill>
                  <a:srgbClr val="3333CC"/>
                </a:solidFill>
              </a:rPr>
              <a:t/>
            </a:r>
            <a:br>
              <a:rPr lang="de-DE" smtClean="0">
                <a:solidFill>
                  <a:srgbClr val="3333CC"/>
                </a:solidFill>
              </a:rPr>
            </a:br>
            <a:r>
              <a:rPr lang="de-DE" sz="600" smtClean="0">
                <a:solidFill>
                  <a:srgbClr val="3333CC"/>
                </a:solidFill>
              </a:rPr>
              <a:t/>
            </a:r>
            <a:br>
              <a:rPr lang="de-DE" sz="600" smtClean="0">
                <a:solidFill>
                  <a:srgbClr val="3333CC"/>
                </a:solidFill>
              </a:rPr>
            </a:br>
            <a:r>
              <a:rPr lang="de-DE" smtClean="0">
                <a:solidFill>
                  <a:srgbClr val="3333CC"/>
                </a:solidFill>
                <a:latin typeface="Calibri" pitchFamily="34" charset="0"/>
              </a:rPr>
              <a:t>© 2008, M. v. Sydow</a:t>
            </a:r>
            <a:endParaRPr lang="de-DE" dirty="0">
              <a:solidFill>
                <a:srgbClr val="3333CC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335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3333CC"/>
                </a:solidFill>
              </a:rPr>
              <a:t/>
            </a:r>
            <a:br>
              <a:rPr lang="de-DE">
                <a:solidFill>
                  <a:srgbClr val="3333CC"/>
                </a:solidFill>
              </a:rPr>
            </a:br>
            <a:r>
              <a:rPr lang="de-DE" sz="600">
                <a:solidFill>
                  <a:srgbClr val="3333CC"/>
                </a:solidFill>
              </a:rPr>
              <a:t/>
            </a:r>
            <a:br>
              <a:rPr lang="de-DE" sz="600">
                <a:solidFill>
                  <a:srgbClr val="3333CC"/>
                </a:solidFill>
              </a:rPr>
            </a:br>
            <a:r>
              <a:rPr lang="de-DE">
                <a:solidFill>
                  <a:srgbClr val="3333CC"/>
                </a:solidFill>
              </a:rPr>
              <a:t>© 2006, von Sydow</a:t>
            </a:r>
          </a:p>
        </p:txBody>
      </p:sp>
    </p:spTree>
    <p:extLst>
      <p:ext uri="{BB962C8B-B14F-4D97-AF65-F5344CB8AC3E}">
        <p14:creationId xmlns:p14="http://schemas.microsoft.com/office/powerpoint/2010/main" val="3765784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>
                <a:solidFill>
                  <a:srgbClr val="3333CC"/>
                </a:solidFill>
              </a:rPr>
              <a:t/>
            </a:r>
            <a:br>
              <a:rPr lang="de-DE" smtClean="0">
                <a:solidFill>
                  <a:srgbClr val="3333CC"/>
                </a:solidFill>
              </a:rPr>
            </a:br>
            <a:r>
              <a:rPr lang="de-DE" sz="600" smtClean="0">
                <a:solidFill>
                  <a:srgbClr val="3333CC"/>
                </a:solidFill>
              </a:rPr>
              <a:t/>
            </a:r>
            <a:br>
              <a:rPr lang="de-DE" sz="600" smtClean="0">
                <a:solidFill>
                  <a:srgbClr val="3333CC"/>
                </a:solidFill>
              </a:rPr>
            </a:br>
            <a:r>
              <a:rPr lang="de-DE" smtClean="0">
                <a:solidFill>
                  <a:srgbClr val="3333CC"/>
                </a:solidFill>
                <a:latin typeface="Calibri" pitchFamily="34" charset="0"/>
              </a:rPr>
              <a:t>© 2008, M. v. Sydow</a:t>
            </a:r>
            <a:endParaRPr lang="de-DE" dirty="0">
              <a:solidFill>
                <a:srgbClr val="3333CC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05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7158" y="714357"/>
            <a:ext cx="8105804" cy="500066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3333CC"/>
                </a:solidFill>
              </a:rPr>
              <a:t/>
            </a:r>
            <a:br>
              <a:rPr lang="de-DE">
                <a:solidFill>
                  <a:srgbClr val="3333CC"/>
                </a:solidFill>
              </a:rPr>
            </a:br>
            <a:r>
              <a:rPr lang="de-DE" sz="600">
                <a:solidFill>
                  <a:srgbClr val="3333CC"/>
                </a:solidFill>
              </a:rPr>
              <a:t/>
            </a:r>
            <a:br>
              <a:rPr lang="de-DE" sz="600">
                <a:solidFill>
                  <a:srgbClr val="3333CC"/>
                </a:solidFill>
              </a:rPr>
            </a:br>
            <a:r>
              <a:rPr lang="de-DE">
                <a:solidFill>
                  <a:srgbClr val="3333CC"/>
                </a:solidFill>
              </a:rPr>
              <a:t>© 2006, von Sydow</a:t>
            </a:r>
          </a:p>
        </p:txBody>
      </p:sp>
    </p:spTree>
    <p:extLst>
      <p:ext uri="{BB962C8B-B14F-4D97-AF65-F5344CB8AC3E}">
        <p14:creationId xmlns:p14="http://schemas.microsoft.com/office/powerpoint/2010/main" val="1531087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334000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3340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3333CC"/>
                </a:solidFill>
              </a:rPr>
              <a:t/>
            </a:r>
            <a:br>
              <a:rPr lang="de-DE">
                <a:solidFill>
                  <a:srgbClr val="3333CC"/>
                </a:solidFill>
              </a:rPr>
            </a:br>
            <a:r>
              <a:rPr lang="de-DE" sz="600">
                <a:solidFill>
                  <a:srgbClr val="3333CC"/>
                </a:solidFill>
              </a:rPr>
              <a:t/>
            </a:r>
            <a:br>
              <a:rPr lang="de-DE" sz="600">
                <a:solidFill>
                  <a:srgbClr val="3333CC"/>
                </a:solidFill>
              </a:rPr>
            </a:br>
            <a:r>
              <a:rPr lang="de-DE">
                <a:solidFill>
                  <a:srgbClr val="3333CC"/>
                </a:solidFill>
              </a:rPr>
              <a:t>© 2006, von Sydow</a:t>
            </a:r>
          </a:p>
        </p:txBody>
      </p:sp>
    </p:spTree>
    <p:extLst>
      <p:ext uri="{BB962C8B-B14F-4D97-AF65-F5344CB8AC3E}">
        <p14:creationId xmlns:p14="http://schemas.microsoft.com/office/powerpoint/2010/main" val="2709468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10668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0386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0386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3333CC"/>
                </a:solidFill>
              </a:rPr>
              <a:t/>
            </a:r>
            <a:br>
              <a:rPr lang="de-DE">
                <a:solidFill>
                  <a:srgbClr val="3333CC"/>
                </a:solidFill>
              </a:rPr>
            </a:br>
            <a:r>
              <a:rPr lang="de-DE" sz="600">
                <a:solidFill>
                  <a:srgbClr val="3333CC"/>
                </a:solidFill>
              </a:rPr>
              <a:t/>
            </a:r>
            <a:br>
              <a:rPr lang="de-DE" sz="600">
                <a:solidFill>
                  <a:srgbClr val="3333CC"/>
                </a:solidFill>
              </a:rPr>
            </a:br>
            <a:r>
              <a:rPr lang="de-DE">
                <a:solidFill>
                  <a:srgbClr val="3333CC"/>
                </a:solidFill>
              </a:rPr>
              <a:t>© 2006, von Sydow</a:t>
            </a:r>
          </a:p>
        </p:txBody>
      </p:sp>
    </p:spTree>
    <p:extLst>
      <p:ext uri="{BB962C8B-B14F-4D97-AF65-F5344CB8AC3E}">
        <p14:creationId xmlns:p14="http://schemas.microsoft.com/office/powerpoint/2010/main" val="3851906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10668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685800" y="2057400"/>
            <a:ext cx="7772400" cy="4038600"/>
          </a:xfrm>
        </p:spPr>
        <p:txBody>
          <a:bodyPr/>
          <a:lstStyle/>
          <a:p>
            <a:pPr lvl="0"/>
            <a:endParaRPr lang="de-DE" noProof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3333CC"/>
                </a:solidFill>
              </a:rPr>
              <a:t/>
            </a:r>
            <a:br>
              <a:rPr lang="de-DE">
                <a:solidFill>
                  <a:srgbClr val="3333CC"/>
                </a:solidFill>
              </a:rPr>
            </a:br>
            <a:r>
              <a:rPr lang="de-DE" sz="600">
                <a:solidFill>
                  <a:srgbClr val="3333CC"/>
                </a:solidFill>
              </a:rPr>
              <a:t/>
            </a:r>
            <a:br>
              <a:rPr lang="de-DE" sz="600">
                <a:solidFill>
                  <a:srgbClr val="3333CC"/>
                </a:solidFill>
              </a:rPr>
            </a:br>
            <a:r>
              <a:rPr lang="de-DE">
                <a:solidFill>
                  <a:srgbClr val="3333CC"/>
                </a:solidFill>
              </a:rPr>
              <a:t>© 2006, von Sydow</a:t>
            </a:r>
          </a:p>
        </p:txBody>
      </p:sp>
    </p:spTree>
    <p:extLst>
      <p:ext uri="{BB962C8B-B14F-4D97-AF65-F5344CB8AC3E}">
        <p14:creationId xmlns:p14="http://schemas.microsoft.com/office/powerpoint/2010/main" val="1635857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3333CC"/>
                </a:solidFill>
              </a:rPr>
              <a:t/>
            </a:r>
            <a:br>
              <a:rPr lang="de-DE">
                <a:solidFill>
                  <a:srgbClr val="3333CC"/>
                </a:solidFill>
              </a:rPr>
            </a:br>
            <a:r>
              <a:rPr lang="de-DE" sz="600">
                <a:solidFill>
                  <a:srgbClr val="3333CC"/>
                </a:solidFill>
              </a:rPr>
              <a:t/>
            </a:r>
            <a:br>
              <a:rPr lang="de-DE" sz="600">
                <a:solidFill>
                  <a:srgbClr val="3333CC"/>
                </a:solidFill>
              </a:rPr>
            </a:br>
            <a:r>
              <a:rPr lang="de-DE">
                <a:solidFill>
                  <a:srgbClr val="3333CC"/>
                </a:solidFill>
              </a:rPr>
              <a:t>© 2006, von Sydow</a:t>
            </a:r>
          </a:p>
        </p:txBody>
      </p:sp>
    </p:spTree>
    <p:extLst>
      <p:ext uri="{BB962C8B-B14F-4D97-AF65-F5344CB8AC3E}">
        <p14:creationId xmlns:p14="http://schemas.microsoft.com/office/powerpoint/2010/main" val="67338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/>
            </a:r>
            <a:br>
              <a:rPr lang="de-DE" smtClean="0"/>
            </a:br>
            <a:r>
              <a:rPr lang="de-DE" sz="600" smtClean="0"/>
              <a:t/>
            </a:r>
            <a:br>
              <a:rPr lang="de-DE" sz="600" smtClean="0"/>
            </a:br>
            <a:r>
              <a:rPr lang="de-DE" smtClean="0">
                <a:latin typeface="Calibri" pitchFamily="34" charset="0"/>
              </a:rPr>
              <a:t>© 2008, M. v. Sydow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7158" y="714357"/>
            <a:ext cx="8105804" cy="500066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/>
            </a:r>
            <a:br>
              <a:rPr lang="de-DE" smtClean="0"/>
            </a:br>
            <a:r>
              <a:rPr lang="de-DE" sz="600" smtClean="0"/>
              <a:t/>
            </a:r>
            <a:br>
              <a:rPr lang="de-DE" sz="600" smtClean="0"/>
            </a:br>
            <a:r>
              <a:rPr lang="de-DE" smtClean="0">
                <a:latin typeface="Calibri" pitchFamily="34" charset="0"/>
              </a:rPr>
              <a:t>© 2008, M. v. Sydow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/>
            </a:r>
            <a:br>
              <a:rPr lang="de-DE" smtClean="0"/>
            </a:br>
            <a:r>
              <a:rPr lang="de-DE" sz="600" smtClean="0"/>
              <a:t/>
            </a:r>
            <a:br>
              <a:rPr lang="de-DE" sz="600" smtClean="0"/>
            </a:br>
            <a:r>
              <a:rPr lang="de-DE" smtClean="0">
                <a:latin typeface="Calibri" pitchFamily="34" charset="0"/>
              </a:rPr>
              <a:t>© 2008, M. v. Sydow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7158" y="714357"/>
            <a:ext cx="8105804" cy="500066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/>
            </a:r>
            <a:br>
              <a:rPr lang="de-DE" smtClean="0"/>
            </a:br>
            <a:r>
              <a:rPr lang="de-DE" sz="600" smtClean="0"/>
              <a:t/>
            </a:r>
            <a:br>
              <a:rPr lang="de-DE" sz="600" smtClean="0"/>
            </a:br>
            <a:r>
              <a:rPr lang="de-DE" smtClean="0">
                <a:latin typeface="Calibri" pitchFamily="34" charset="0"/>
              </a:rPr>
              <a:t>© 2008, M. v. Sydow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/>
            </a:r>
            <a:br>
              <a:rPr lang="de-DE" smtClean="0"/>
            </a:br>
            <a:r>
              <a:rPr lang="de-DE" sz="600" smtClean="0"/>
              <a:t/>
            </a:r>
            <a:br>
              <a:rPr lang="de-DE" sz="600" smtClean="0"/>
            </a:br>
            <a:r>
              <a:rPr lang="de-DE" smtClean="0">
                <a:latin typeface="Calibri" pitchFamily="34" charset="0"/>
              </a:rPr>
              <a:t>© 2008, M. v. Sydow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/>
            </a:r>
            <a:br>
              <a:rPr lang="de-DE"/>
            </a:br>
            <a:r>
              <a:rPr lang="de-DE" sz="600"/>
              <a:t/>
            </a:r>
            <a:br>
              <a:rPr lang="de-DE" sz="600"/>
            </a:br>
            <a:r>
              <a:rPr lang="de-DE"/>
              <a:t>© 2006, von Sydow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/>
            </a:r>
            <a:br>
              <a:rPr lang="de-DE" smtClean="0"/>
            </a:br>
            <a:r>
              <a:rPr lang="de-DE" sz="600" smtClean="0"/>
              <a:t/>
            </a:r>
            <a:br>
              <a:rPr lang="de-DE" sz="600" smtClean="0"/>
            </a:br>
            <a:r>
              <a:rPr lang="de-DE" smtClean="0">
                <a:latin typeface="Calibri" pitchFamily="34" charset="0"/>
              </a:rPr>
              <a:t>© 2008, M. v. Sydow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image" Target="../media/image3.gif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1185664" y="390524"/>
            <a:ext cx="7778824" cy="14140"/>
          </a:xfrm>
          <a:prstGeom prst="line">
            <a:avLst/>
          </a:prstGeom>
          <a:noFill/>
          <a:ln w="25400">
            <a:solidFill>
              <a:srgbClr val="003C6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09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0" y="1500174"/>
            <a:ext cx="8386792" cy="4595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Sie</a:t>
            </a:r>
            <a:r>
              <a:rPr lang="en-GB" dirty="0" smtClean="0"/>
              <a:t>, um die </a:t>
            </a:r>
            <a:r>
              <a:rPr lang="en-GB" dirty="0" err="1" smtClean="0"/>
              <a:t>Formate</a:t>
            </a:r>
            <a:r>
              <a:rPr lang="en-GB" dirty="0" smtClean="0"/>
              <a:t> des </a:t>
            </a:r>
            <a:r>
              <a:rPr lang="en-GB" dirty="0" err="1" smtClean="0"/>
              <a:t>Vorlagentextes</a:t>
            </a:r>
            <a:r>
              <a:rPr lang="en-GB" dirty="0" smtClean="0"/>
              <a:t> </a:t>
            </a:r>
            <a:r>
              <a:rPr lang="en-GB" dirty="0" err="1" smtClean="0"/>
              <a:t>zu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8596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43213" y="6248400"/>
            <a:ext cx="3457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de-DE" dirty="0" smtClean="0"/>
              <a:t/>
            </a:r>
            <a:br>
              <a:rPr lang="de-DE" dirty="0" smtClean="0"/>
            </a:br>
            <a:r>
              <a:rPr lang="de-DE" sz="600" dirty="0" smtClean="0"/>
              <a:t/>
            </a:r>
            <a:br>
              <a:rPr lang="de-DE" sz="600" dirty="0" smtClean="0"/>
            </a:br>
            <a:r>
              <a:rPr lang="de-DE" dirty="0" smtClean="0">
                <a:latin typeface="Calibri" pitchFamily="34" charset="0"/>
              </a:rPr>
              <a:t>2018, Momme v. Sydow, Ulf Mertens</a:t>
            </a:r>
          </a:p>
          <a:p>
            <a:pPr>
              <a:defRPr/>
            </a:pPr>
            <a:endParaRPr lang="de-DE" dirty="0">
              <a:latin typeface="Calibri" pitchFamily="34" charset="0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838200"/>
            <a:ext cx="838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title style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5496" y="116632"/>
            <a:ext cx="51086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7757864" y="63246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de-DE" sz="1000" dirty="0">
                <a:solidFill>
                  <a:schemeClr val="accent2"/>
                </a:solidFill>
              </a:rPr>
              <a:t/>
            </a:r>
            <a:br>
              <a:rPr lang="de-DE" sz="1000" dirty="0">
                <a:solidFill>
                  <a:schemeClr val="accent2"/>
                </a:solidFill>
              </a:rPr>
            </a:br>
            <a:r>
              <a:rPr lang="de-DE" sz="1000" dirty="0"/>
              <a:t> </a:t>
            </a:r>
            <a:fld id="{B5B4A72D-5D8F-410D-AAF2-CE1E6A63ECDC}" type="slidenum">
              <a:rPr lang="de-DE" sz="1000">
                <a:latin typeface="Calibri" pitchFamily="34" charset="0"/>
              </a:rPr>
              <a:pPr algn="r">
                <a:defRPr/>
              </a:pPr>
              <a:t>‹Nr.›</a:t>
            </a:fld>
            <a:endParaRPr lang="de-DE" sz="1000" dirty="0">
              <a:latin typeface="Calibri" pitchFamily="34" charset="0"/>
            </a:endParaRPr>
          </a:p>
        </p:txBody>
      </p:sp>
      <p:pic>
        <p:nvPicPr>
          <p:cNvPr id="15" name="Picture 2" descr="LMU Siegel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99" y="126338"/>
            <a:ext cx="494350" cy="49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Siegel LMU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882237"/>
            <a:ext cx="1716678" cy="164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11"/>
          <p:cNvSpPr/>
          <p:nvPr/>
        </p:nvSpPr>
        <p:spPr>
          <a:xfrm>
            <a:off x="5940152" y="3789040"/>
            <a:ext cx="3168352" cy="3024336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5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accent6"/>
          </a:solidFill>
          <a:latin typeface="Calibri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lang="en-GB" sz="2000" kern="1200" dirty="0" smtClean="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Courier New" pitchFamily="49" charset="0"/>
        <a:buChar char="o"/>
        <a:defRPr sz="18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sz="16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1185664" y="390524"/>
            <a:ext cx="7778824" cy="14140"/>
          </a:xfrm>
          <a:prstGeom prst="line">
            <a:avLst/>
          </a:prstGeom>
          <a:noFill/>
          <a:ln w="25400">
            <a:solidFill>
              <a:srgbClr val="003C6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409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0" y="1500174"/>
            <a:ext cx="8386792" cy="4595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Sie</a:t>
            </a:r>
            <a:r>
              <a:rPr lang="en-GB" dirty="0" smtClean="0"/>
              <a:t>, um die </a:t>
            </a:r>
            <a:r>
              <a:rPr lang="en-GB" dirty="0" err="1" smtClean="0"/>
              <a:t>Formate</a:t>
            </a:r>
            <a:r>
              <a:rPr lang="en-GB" dirty="0" smtClean="0"/>
              <a:t> des </a:t>
            </a:r>
            <a:r>
              <a:rPr lang="en-GB" dirty="0" err="1" smtClean="0"/>
              <a:t>Vorlagentextes</a:t>
            </a:r>
            <a:r>
              <a:rPr lang="en-GB" dirty="0" smtClean="0"/>
              <a:t> </a:t>
            </a:r>
            <a:r>
              <a:rPr lang="en-GB" dirty="0" err="1" smtClean="0"/>
              <a:t>zu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8596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43213" y="6248400"/>
            <a:ext cx="3457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de-DE" dirty="0" smtClean="0">
                <a:solidFill>
                  <a:srgbClr val="3333CC"/>
                </a:solidFill>
              </a:rPr>
              <a:t/>
            </a:r>
            <a:br>
              <a:rPr lang="de-DE" dirty="0" smtClean="0">
                <a:solidFill>
                  <a:srgbClr val="3333CC"/>
                </a:solidFill>
              </a:rPr>
            </a:br>
            <a:r>
              <a:rPr lang="de-DE" sz="600" dirty="0" smtClean="0">
                <a:solidFill>
                  <a:srgbClr val="3333CC"/>
                </a:solidFill>
              </a:rPr>
              <a:t/>
            </a:r>
            <a:br>
              <a:rPr lang="de-DE" sz="600" dirty="0" smtClean="0">
                <a:solidFill>
                  <a:srgbClr val="3333CC"/>
                </a:solidFill>
              </a:rPr>
            </a:br>
            <a:r>
              <a:rPr lang="de-DE" dirty="0" smtClean="0">
                <a:solidFill>
                  <a:srgbClr val="3333CC"/>
                </a:solidFill>
                <a:latin typeface="Calibri" pitchFamily="34" charset="0"/>
              </a:rPr>
              <a:t>2018, Momme v. Sydow, Ulf Mertens</a:t>
            </a:r>
          </a:p>
          <a:p>
            <a:pPr>
              <a:defRPr/>
            </a:pPr>
            <a:endParaRPr lang="de-DE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838200"/>
            <a:ext cx="838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title style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5496" y="116632"/>
            <a:ext cx="51086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7757864" y="63246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de-DE" sz="1000" dirty="0">
                <a:solidFill>
                  <a:srgbClr val="3333CC"/>
                </a:solidFill>
              </a:rPr>
              <a:t/>
            </a:r>
            <a:br>
              <a:rPr lang="de-DE" sz="1000" dirty="0">
                <a:solidFill>
                  <a:srgbClr val="3333CC"/>
                </a:solidFill>
              </a:rPr>
            </a:br>
            <a:r>
              <a:rPr lang="de-DE" sz="1000" dirty="0">
                <a:solidFill>
                  <a:srgbClr val="000000"/>
                </a:solidFill>
              </a:rPr>
              <a:t> </a:t>
            </a:r>
            <a:fld id="{B5B4A72D-5D8F-410D-AAF2-CE1E6A63ECDC}" type="slidenum">
              <a:rPr lang="de-DE" sz="1000">
                <a:solidFill>
                  <a:srgbClr val="000000"/>
                </a:solidFill>
                <a:latin typeface="Calibri" pitchFamily="34" charset="0"/>
              </a:rPr>
              <a:pPr algn="r">
                <a:defRPr/>
              </a:pPr>
              <a:t>‹Nr.›</a:t>
            </a:fld>
            <a:endParaRPr lang="de-DE" sz="1000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15" name="Picture 2" descr="LMU Siegel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99" y="126338"/>
            <a:ext cx="494350" cy="49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Siegel LMU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882237"/>
            <a:ext cx="1716678" cy="164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11"/>
          <p:cNvSpPr/>
          <p:nvPr/>
        </p:nvSpPr>
        <p:spPr>
          <a:xfrm>
            <a:off x="5940152" y="3789040"/>
            <a:ext cx="3168352" cy="3024336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18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accent6"/>
          </a:solidFill>
          <a:latin typeface="Calibri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lang="en-GB" sz="2000" kern="1200" dirty="0" smtClean="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Courier New" pitchFamily="49" charset="0"/>
        <a:buChar char="o"/>
        <a:defRPr sz="18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sz="16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92.png"/><Relationship Id="rId4" Type="http://schemas.openxmlformats.org/officeDocument/2006/relationships/image" Target="../media/image18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3.gif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88.png"/><Relationship Id="rId4" Type="http://schemas.openxmlformats.org/officeDocument/2006/relationships/image" Target="../media/image18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67544" y="2181624"/>
            <a:ext cx="8162336" cy="648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>
              <a:ln w="18000">
                <a:solidFill>
                  <a:srgbClr val="3333CC">
                    <a:satMod val="140000"/>
                  </a:srgb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AutoShape 2" descr="http://karrierebibel.de/wp-content/uploads/2015/08/Personalauswahl-Bewerbung-Methoden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AutoShape 8" descr="Bildergebnis für erfolgreiche Mitarbei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AutoShape 10" descr="Bildergebnis für erfolgreiche Mitarbei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AutoShape 12" descr="Bildergebnis für erfolgreiche Mitarbeite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AutoShape 14" descr="data:image/jpeg;base64,/9j/4AAQSkZJRgABAQAAAQABAAD/2wCEAAkGBxIQDxAQEBIQEBAPEBUVEBAVFRUVFRcVFRUXFhUVFRUYHSggGBolGxUWIjEhJSkrLi4uFx8zODMsNygtLisBCgoKDg0OGxAQGy0lHyUvNystLy0tLS0tLS8vLy0tLS0tLS0tLS0tLS0tLS0tLS0tLS0tLS0tLS0tLS0tLS0tLf/AABEIAIEBhwMBIgACEQEDEQH/xAAcAAABBQEBAQAAAAAAAAAAAAACAAMEBQYBBwj/xABCEAACAQIDBAcEBwcDBAMAAAABAgADEQQSIQUTMUEGIlFhcYGRMqGxwQcjNEJSctEUM3OCkrLCouHwJGOz8UNidP/EABkBAQADAQEAAAAAAAAAAAAAAAABAgMEBf/EACURAAIDAAIBAwUBAQAAAAAAAAABAgMREiExIjJBBBMjUXFhgf/aAAwDAQACEQMRAD8AhWnbToEICADadAhhYQWANhYQWOBYQSANhYQSOhIYSAMhIQSPCnDFOARwkIJJIpwhTgEYU4QpySKcMU4BFFOd3clCnCFOARRTnd3JYpzu7gETdxbuTN3Fu4BE3cW7kzdRbqAQ93Fu5M3cW7gEPdzm7kzdzm7gETdzm7kvdzhpwCJkg7uTDTnDTgEPdzmSSyk4UgEMpOFJLKQSkAiFJwpJRSCUgEUpBySUUglIBGKQSsklIJSARis4VkgpBKQCPactHysErAGCIrR3LBKwBu05DInLQAIoREUAeAhBYQWGFgAhYYWGqxxUgDYSGEjqpDVIA2EhhI6EjipAGRThinHlSOBIAwKcMU4+EhhIAwKcIU4+EhhIBHFOEKckBIQSARhTnRTkoU53dwCLu53dyVu53dwCJu4t3Je7i3cAibuLdyXu5zdwCIac5u5LyQSkAi5IJSS8kEpAIpSCUkopBKQCKUglJKKQCkAjFIJWSSsErAIxSCVkgrBKwCOUglJIKwSsAjlIBSSCsErAI5WCVkgrAKwCOUglZIKwSsAjFYJWSCsArAGCsArHysEiAMWijhEUAkqscVYlEcUQBKscVZ1RHFWAJVjirOqI4ogAhY4qzqiOAQDirDCwgIarABCwwsMCGFgABIYSGFhhYAASEEjgWEFgDYSdyR0LCCwBnJO5I9lncsAYyRZJIyxZYBHyThSSMs4VgEfJBKSSVgFYBHKQSskFYJWARisErJBWAVgEcrAKyQRAIgDBWAVj7CARAGCIJWPEQCIAyRBIjpEAiANEQSI6YJEAaIgkR0iCRAGiIBWPEQCIA0RAKx4iARAGSIBEfIjZEAZIihkRQCSojqiNrHVgBqI6ojaxxYA4ohqICxxYAYjgEARwQAwIYiamVtfnEJCe+CWmumOAQwI3TcZwh0zC6nttxHjwjtrSFJN4WcGoqXwEBDUQRCJ0NuNtJYoGBDAnGqqctrajhOgysJclpeyDg8YQEICBYkgcucVAaeJJ8uUhT2XEl15Dlo7aK04RcEdokHB1bOEvowuB2G1/heJTySX7Ea+UXJfBYWitOxS5mDacIhTl4ANo2rAqp7eMcJlVTc57agLVYA629qZWNprDemKalv6LAiN3B4ax0yHTXJUy36tU9W/JuYHjx9ZacnFaUqgpvGx0iARHagsbRsy6elGseDZEbIjhhUqWYMb6qNJDkl5JjFyeIjEQDHDBRMxA7YbwhLXiGjGzJGJQKxAN7cYwYT1aJJp4wDAMMwGEkgAwTCMEwATBIhGCYAJgmGYJgAGCYZgGAARAMcMAwBsiKdMUAeUxxTGFMssDh1qqVFxUAJBvoeYHdpf0lZSUVrLQg5PEMKY6pkdWjqmWKk7A01ZrNw5ec5UTKxXsMHA0yzLYMRfiL/GS9qUMrAgaEce8f7THllmadHFOnc7TIwMdFx3TmEXMdGAYaqCNOXH1kfaO02oFXqoKqNUCkrqBc2AB4jzHHSJ3JPCK6XJaXGPXRG7Rx/55yMDLHadQGmBfUWlUGk0v04RevXodVWK3RczJ1lHeOXmLjzlhUXMAQLG2okPBW65Z9CbBRysP1vJeGChdazDv6oHoRMJ2PnqN41/jx/0bvHEUnUAnvtI1SooN84K83PoSbd8lBDlG5qo5B6ysbAg+FyPSbTt4pGMKeTf+EahRdSCwsAWA48Nbe60mBpC2ltCqgytQdRzqCzJ6qdL98fDSKH0yfqF2mO4GuKik5alwSD1SBoSNCeMLMQpsp6vAHTh2QNjYio6m5Rcrso4sbA6E9lxH2DZjmcAcrAj5znbknunQlFrGhBpCIyVL8gzDuACtHUJFwWzWJ17r6SDtzFGnSqsqlypbQcbX1t5Ta16oyMaVjlH/AIIY92ZSrE63ZSBoO+T8LjBULAAgra/nMvQxrjKUIDVFDMjcRmW+vgD63lnTcEgUmzEdZz3dp7OHCYwtlF9ms6YyXRe5pwGRqOIDrmHDX3aGMY56dl3pYLm0K8iAbX7p2SlkeSOOENlxZJq1alILnUup9pkUm3iBqB3xqvtGjlujKSTpltfz9IsGTf6utdbaK9/7tfhIG1UV66q1BRWYXNdQNVuLgsNT4GcUdbO+WJMtS0iM61FJKMwpubcfaUkXFvOOl4zg2qMr3KpldgOGuvHzvOm9tR6OX6dJvsmKzFL7uof6QfQm8jtH8OWyHNUtbjZfmbyrxuJUKDvDZmsH0udbeUzpliZe2HLBwYxMzIQ+YaDQgHwNrGWWyNS5Fip0v3/8tK9MQd3emzOF0dGA1tyB4X7jxgdFMShFepTJK1KlwDfqkCzWv3yrnKXk1jXGPgKsuVivYbTmHF3EPHvdye2TNmMxSwpH85ICn33PpN7J+j+nNXH8n8Kqq12a/wCI/GNEy9emxVg2RewcfWULixIPEcbRTPks/QurafL9hUXIYEakHhLDG4LMEylc1rNr/t4xrZliCMtzxvy7hft4yVSoAkg0s2vMgjyzG0wutan18G1NacMfyUdRbEg8QbHyjZknaC2qMMhp8Orppp3ad8HC4Rqh0By827P1nUpripM5XB8nFEcyXs3DB2u3AEC3aZKfYpK5kcG4uAf1EkYHB7uiWcWbVu8aaD0HvmVlqcfS+zampqa5rornoocVkFgmYXHLQXInekCIKi5Aq9XUAWHHsnNi0i9W/YCT4nSFtLBVnqtZCQLAHl6nvvJ3JpN+EHjg2l5ZUmCY9icO9M2dSpP/ADlGDN9OZrCTs/CCq5Utl00sOMYxmHNNyh5cD2jtlrsvZlZaiVLKADqCdbeAh9KMEbiqAAoFm7b30PfMfuevN6N/t/j3OzPGKCTOzYwEGmh6KUyxrEELkUHMeA0fjM0Gmi2PVWjhKtV+FVrAX1ZUFyPMnL6ylmcey9e8ui6wlFAoYKig88o9ZWbeooGV1dBm0KgWNuOa3P8A9RvY202ynfOEep1qYFhlXkCvZpePbXx3Vp2q03s6m2XXTmDmOn6zirbU+jssSceyU9SmMvWdB3Wt75A29XT6oLWLNvB9WSpuLG50HZLGpXqdXK9Ar+Yj3BT8ZS9IcU71aSEUWRDnzK3WDFSLWIHuvKwXqRpP2v8AhIoVSE03VTh1Dx1vfiLHlz7pRbVrhq9KlRY5kcGrSsdF489Rrbt0OkdxGGFS3WdGHBlJB85FwKtharEJvHYZi+tzc219JrbFxemdU4tJIuKm0czrTHEam/YNZIDSrw1FqlZWCk1GYbxhwXNpqeQAk4PNqPac/wBR7ibs9lD1AEzM1mJ/0/4++WGCbKD1Fpj+QDxssyW18eaORlNma4v3C2hjWB2nUrOFNsv37dlu3lMZr14dEJfjTZpTUZjrTUsT7H3W109RHVqLnG8oGkV5jOq+RXqmVw4ZQSABYWOo8DKHHdJ6+GdqYa+U6Mbg27+UtdHMKUzT00eKxiVay06VV2Cgmqhsw7BrxHvkvPM70dxe9FSrUINaq12NrXA9nXzl1nm1KyJje9kRaldcNW3rE5ah1F7KNNffrrJ9PbFB+srIw52ckel7Sn6RUd5R71YWHbfS0p9m7PdWHUAF7k3+U57VkjpplsDbLVBFwLA6geMhYmsRVa46tTge+2ojueGhDK6EXzLcdxXUH4zoshsM/Ry1zye/szePwFTDZ6lFWq72wA0OW2pA7jp/TGaG0auRKVKi61nI3jNoAxGvDiB8BLRtpugK5S5I0spPkeyd2KCVNWoPrGYjuCg8B2Tkri5yw7LJ8I6WmApbumqE5iB1m7WJuT6mLGYp6al0CtlvnU/h5274OeRNrVmWg7AZgRlY/hB0vbvJt/wTtlFccOGEnz0ir0kwgBNihPEUyR/oNwD5R3o8jZDWqOztV9m/JPuiYypslzU6qsUB1sCRNjsRnyKCGyqCGuCLWHafhznPSvV2dV8tj0W5eQMRilpVC1S5R1FtTow0N/K3pHi8oulALCnl49b/ABm13sMKHk0W1PbVMELSCF2NlNr697HlGtoPWWmGoqpZdWQaXPavnfTvlPsDBNnL1LdUXUDtNh+s0BaZ0w2PZpdY1JYZ2htmtiyKeT9nqZvrKubUqOQA4nxGnKaTE4f9loKKepJ0HO/MmUG2sLepT3alHqG5cGwa3LTncCTaaVKYIdi7W9B3TGcXF4bRnyWk5ToLm55mWGycSt8jVWzHVaYsOr6XOoMgVKRCI/Jx6Gw9ZFd2VhUpkK6jja5K69WdU47Ho5a5ZPs0DCmGa4dyeWvu0lLWChmCghbmwPEanSQB0sdgeqQRzzaeMkCvnAcm5YAk954++8x+n9zNvqPaidgsctLV3KoDbLyzPYA+PVkn9vpIxY1iAeRKC3uvM5t9L4DEnhl3dvHPp8JU9GqyVFTe9c0r7sNqRfkLyl8fWTTLIGnY7yp1WaoHbqsbEkE6cOwfCXGDIyA0gSUurKxsTrc+DX5G0z6V2Q5ksWANgdBe3bOJ0po1syFjhMSG9prDgPvL94e/hL3bFJfBFCUm38k7a+1EYMEFRalK5rJYgm2pUj8XMdsmnHk4IFhYstgOdidL+UytKm2Mr5SHbcH6yupslTnYGwzDXS2o1k3E4oubA9RLgdhI0mFUdkdFslGBP2TjRRzMeJv7h/vJmycXi6yDPTVAbneuQBY66IOtfxt4zN1yxXqe0Ddb8D3eck7D2ktNglbeVGq2yUheysfu5RqfE9nCb3L1GFElxwuNqUqO7sWqVKqDV1GhPO45DzlRs2mHqqrXIvew4m3KaCrUqgtl3WGQ8WYKO72RrfvNvOUnR9yMQLEL1W1/STW3waIsiucX+zUqEJCkMLcLZvlKzpPu93ZajBuIpljY9tw2ss6VexuWS3ab3/SZfpDtFqjWIXIt92w1ub2PhoPfM616kaWPIspyZyNkzs7jzwQ0tNtVClGkVGZKdMBV/E/Fm8MxMrMPRaoSF+6pY+A/9iShUP7Xu79Tdi4OouST85z/AFDxI3oWtlJgs1Wqar5swIOa5BuOAFuUt6dhwAHgLR/aeGFNuqAFsNBpqb/ofSQw0vVFKOlLZNywqOkNapRCClUq2qluqCTltY9U34HNwN+HKO9GVqAszh9R7bcTw07hLLbW7d6CU7MoppVSoNQ4qX1HaDlHpblLqts80cJVrMp+roswQe0cozHTtsNAedpnx/J0jfk/t9sj0a2Vg34SD6TdYHC07Zsi5jxJAPHgb9ndPOaNcMqspurAFT2gi4M9C2LWvQpBtTutRxJAy8p0nKPY1Blty7vlMdiNKjr2Mbeuk19auHbKFqC/apEyWLIGKIPAsLHuIAB8vlJYKfHhatUU+JQdbzljs/AikpCgAsR52vGtn9H8QldmZQwqvZHU3FgNM3NdBzE1h2OKalmOZwrWtoAcp175yqEnZyw6JSShx0zy4hVKl2CqWC5iQNWOVbX53IsJFqdEXrM2cgIGNqnEsDqNL8e2/vmE+k2tWU4V1YikrEgDlVXVWPbpw8D2yy2T9Li0xarhXGnW3dXMpPaFf2R3XM3lFS8mEZuPg3OE6OihxqXU/dsB77mQdl7bpYsVKlK9kqujqRYhgeHhYgg98xm2fpcaqrJRwwS/su73t/KB8499GL3wtZjxfEMW8SqyUkvBDk35N1iaRyAkEBmWxPPW/wAJZVaAFI2420lpRwKV1QOSCLMCLam3OPYvYrEZARlYHrkcPKYW1yb1I3rlFLDLF5I2f1qmUEZyrFAfvWsWH9OaN7Wobl0p5sxWmuZ7WubnW3LlKupUy1qFW+VkchT3sLa+Vx5zozejDwy3OEZSbK1jytf0lJtbEVcLhcRVC5TRZWG8VgpUuisOX4ifEd82mFq5hfTrSi6bY+hRwlRcQVK1iEyG12W92yjieA4SkaVB7ppK3ksGXxACF/aAUtprcAX07ZkuhvTM4rE4lazUkp1Aow9FyACBmDLmI6zkFTb04S36PVb4PDHU/UU+PHRQNe+eSbYwYo4nEUhbKlZgvZlNio8gQJYyPpCjkKKVUKtuA4eVpkPpI2w2HwlXdPkrNkFMjiL1FuR/LeeKLXdRlV6ir+FXYD0BjdMXcE6m+pPGTo0922RXepQoPUtvKlKmXtoMzKCfDUyqxOJNTFhPuoug7yx18wBLLDdVEX8KKPQAS2p7Mw1U711yVXteqpIJt2j2e3W0ztWxw1qaT0awWEZrBBzGY8gL6k93dzlJ0s2s2Cw9WsiCoabABSbAXbKCe2xInpHUCAJYINAOHl4zzvpjhhUpY2kfvLVt4i7L7wJMIcVhWc+TOfRd0iTFon7Q1GpiA9Sy9UOlzcZU/CVyi/dPQMcEKksqntuAfjPkUx0YyoBlFSoB2Bmt6Xl+ims95x+2s+OGFQKUTDtUJB9k51VVtwAtHgZ5r9FSfWYp+xEX+osf8Z63sTCCqlUNexKgEcQRfX3x/Av9MmNkZqjOb2LE/OWtH2VA7BaXe0NjtRS46yk2BA1ueAtImysKyNhhWUqzVguU8SpJB05fd9ZzUxak9R03S5RWEHaDZaFMafW4jUdqqpHxMN9n06SB0QBmPH1jjYCpVqslTqLRqvugBmupOjE3Fr8efHlLTF7Oy0czOSKYJsAOtZTpe+npJ+1P7nLOiPuRVfHSgLSh6T4UMKbimGqZrZu4C9j28pO2jtKnh0L1GsOQ4sx7FHMyZSz4lcNamQHo06gUakEghgSOwg+t+c0t9pSn3jWysZWejlcZEA1GW1+4G8IaCw5TSDYV6Vnsota4sTY8bcgfH38JlVxYqgVV9mr1x4Nr85n9PW462jT6ifLEidTpfVPV5IT4CwBu3r7pmtp4yoj5lNgQNRa4/wCWl10Q26P2zF4eo6DI1PcpcAkFLse06mbfFYVHGqjXumllTn8mddvAwGAq1a1I1Kjs4B1B4W0Fyeepj9F7MvHiBp3yP012pT2fRAo01y1a4zLmsSApLFRyAsO65jOysctZaVVL5XIIuLHQ2It4iTGCjHCJTcpaOY/aFYmwrOLcVA+Ok6GNhe9wJqsds1d2WsL5b+6ZSvozDsMwoXbN75elI4TFGyYp1HIWPR+pbEKDqKishHipt7wJP2TgadPLmG9ZhcVDcGx4C17C3ZKTZ5tVpn8Lg+hvL7EYhTiECagi2UcbjML28AJeMU/KI5NeCR0otuEsALVBw0+60886U45qdJUQHNXbJmHLT2R3ngPOei7YU1MO44FOt/TqR6Tz7pLhxUwlUWuUGceKa/C485E1jCNfsykuDNGlXFNjhKNIuLgBbplZqbcrMraHTgdDrKjp39ISFHwuBYVMwtUxI9kA/dpX46fe4a6Xnlb12f8AeO7kc2Ytw4cTOqZXSx6N0drZsJRtyTL/AEkr8p6/SpLTsW4AZR4gAadh0nhPQzE3pVKd9UbMPBh+qn1nvFOsrKtQWKsA39S3+clACtjGtbVQe3jaZLb3Vem45Eg91jcD4+k0+Lcatx7BKKpQ3tTK3Asrm3dxA8iRIZOF3gQ1gyMeV1/STq92X7t2U38eEr9m1kXRjkY6gNquuntctdPGWFZTxOYD/wCq39W1ERQkeM9OaOfAVbi7Uyri/EEMAT6Fp5Q09u6WYPMcZRN7PvLW49a7L8RPECYKM5PSfovr/wDT10/DWB/qQD/EzzWb76KRmevT/G1EepcfOAfQGxzmSn4D4SyIZuJIFr3+UrNmi3sq+Xs6unvvbylmrgoeAsSLn1tLEmD6S1f+pcDgoUe6/wA5lukrXoFeZOnkLzSdKqJTEFuK1ACD4AAj4HzEyPSGrZE59Ym3gD/tKsGWTpBjKYyricQAOAFRtPfKjF1mdi9RmqOeLsxZj4sdY5iU1JHE++RXbTsldJPUeizn9iw9/wAHuube6YDpapGOxNwRd1I7xu01m76Pm2Ew4/7Ke8XmN6d6Yon8VNSfePlJ+CGZpjBRoJbWGhFxIIPbaT9Vfyj4TUbBchArcCL68NeHumRpG+UdthNtUpNRYFGt1QQdctuBB7uGvI+MsWRaEhVtca8BxJ8OZmM6XUsrOQCN5RJ17QCp+A9Zq6GLbKxcKpHFg2QHs4AgH3GZzphVU0g+vULA3IbQqSdR+WT8A+ajORGKQQbz6LXscUO6l/nPbOi1Iije2rsSL6aaD5TxP6L6RP7RbVmamo8Tm/We+4KllCqrKQqhQpB5C3EfpJQJddn9lbW7deXaZlMZVLY+goOY03Qkj8wJ9wE1WJcBNcqHW1yb8eQteZF6Jp4p6hJsesDzsiXP+oW8pKWslvokY8qMSKYuSoF+3XiDb1v3x7azWwz/AJbWPfpKerUIxRDEkWNm4Noo9RcWtLDaIvh6nH2CQDqQBqLnmdPKavxhmjzTHUMM206JxtTd4U0RmvmsSDU6lx7ANlufhxm+6P8ASXCBXLV8NSpsXKg1Kd1s5yWF76pbS3ITyrpu4NVO0Iun8zmUVMzBPGaHrvSX6S6ARqeFV6z8N43VTx/E3hYeMqdlrkw9Ffw0kFv5RPPHfTvnolA9Rfyj4RukHm3TH7dX8V/8ayDS2nXT2K1Zfy1HHwMd6R1c+LxB/wC6R/T1flK6QQSEDVXAuWd2Cgkkm7Gw1PeZ7p0P2NnRqdIKzUFpKgY26uoYi/3uqJ4t0bp5sXQHH6wH+nrfKe+fR2311Zb2JRSPIn9ZOaTHo0g2XUqIy2tbQ3017JR9KNnrSwlmCtURlAcDhduR4nSbneNYqeN7X98x/Tlv+mtwu6+PGUhWo+DSdjkYGKcJilzMkYD2x5fES02h++ofmT+9ooppDwVZbN+4f8j/AAaYfHfuav8ADf8AtM7FImSjzJeJjwiimZJouhX7yr/DH909v2d9jo/w6fynIpJZDmK4eUZ2F9oX8j/ExRQS/BzE+yPzVP7RLPZntfyj4RRQvJHwYfpH9rreK/2LPBK/tHxPxnYoKjc330RfaX/PR/vM5FAPoRfZWPV+Pk3wWKKWJMt044UPzVPgk8929/8AH4n4rFFIZBh+Zkavz8J2KZsk9M2R9mofwaf9omH6cfam/InwiilvghmaM6nHznYpBU9lTgPAT0Uezh/Bv7DORSxdDGz/AP5fyrM90n+yt4/4PORSfgM+cjORRSCD0n6Hv3jf/opfOfQqfu/KKKWQKKv+/H56XwMrMV+9H8A/AxRRDyTLwV2K+0p4N85OqfZKv8M/2tFFNZeTNeDxXpn9o/lX5yppcPSdinMaDtTj5H4T0Ol7K/lHwiikoHlG2ftOI/j1P7zIcUUkqXXRH7ZR8X/8bz3H6PftL/wv8liihEo9Kq/d8fkZien/AO5H5x85yKWfgGCiiilQf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Foliennummernplatzhalter 4"/>
          <p:cNvSpPr txBox="1">
            <a:spLocks/>
          </p:cNvSpPr>
          <p:nvPr/>
        </p:nvSpPr>
        <p:spPr>
          <a:xfrm>
            <a:off x="8460432" y="6520259"/>
            <a:ext cx="432048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 lang="de-DE" sz="1000" smtClean="0">
                <a:solidFill>
                  <a:prstClr val="black"/>
                </a:solidFill>
                <a:latin typeface="Calibri" panose="020F0502020204030204" pitchFamily="34" charset="0"/>
              </a:rPr>
              <a:pPr/>
              <a:t>1</a:t>
            </a:fld>
            <a:endParaRPr lang="de-DE" sz="10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Inhaltsplatzhalter 2"/>
          <p:cNvSpPr txBox="1">
            <a:spLocks/>
          </p:cNvSpPr>
          <p:nvPr/>
        </p:nvSpPr>
        <p:spPr>
          <a:xfrm>
            <a:off x="467544" y="2316088"/>
            <a:ext cx="8162336" cy="658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defTabSz="4167188">
              <a:spcBef>
                <a:spcPct val="20000"/>
              </a:spcBef>
              <a:defRPr/>
            </a:pPr>
            <a:r>
              <a:rPr lang="de-DE" b="1" dirty="0" smtClean="0">
                <a:solidFill>
                  <a:srgbClr val="2D2DB9"/>
                </a:solidFill>
                <a:latin typeface="Calibri" pitchFamily="34" charset="0"/>
              </a:rPr>
              <a:t>Teil I: Grundlagen der Bayesstatistik</a:t>
            </a:r>
          </a:p>
          <a:p>
            <a:pPr defTabSz="4167188">
              <a:spcBef>
                <a:spcPct val="20000"/>
              </a:spcBef>
              <a:defRPr/>
            </a:pPr>
            <a:endParaRPr lang="de-DE" b="1" dirty="0" smtClean="0">
              <a:solidFill>
                <a:srgbClr val="2D2DB9"/>
              </a:solidFill>
              <a:latin typeface="Calibri" pitchFamily="34" charset="0"/>
            </a:endParaRPr>
          </a:p>
          <a:p>
            <a:pPr defTabSz="4167188">
              <a:spcBef>
                <a:spcPct val="20000"/>
              </a:spcBef>
              <a:defRPr/>
            </a:pPr>
            <a:r>
              <a:rPr lang="de-DE" b="1" dirty="0" smtClean="0">
                <a:solidFill>
                  <a:srgbClr val="2D2DB9"/>
                </a:solidFill>
                <a:latin typeface="Calibri" pitchFamily="34" charset="0"/>
              </a:rPr>
              <a:t>Teil II: Einführung in R</a:t>
            </a:r>
          </a:p>
          <a:p>
            <a:pPr defTabSz="4167188">
              <a:spcBef>
                <a:spcPct val="20000"/>
              </a:spcBef>
              <a:defRPr/>
            </a:pPr>
            <a:endParaRPr lang="de-DE" b="1" dirty="0" smtClean="0">
              <a:solidFill>
                <a:srgbClr val="2D2DB9"/>
              </a:solidFill>
              <a:latin typeface="Calibri" pitchFamily="34" charset="0"/>
            </a:endParaRPr>
          </a:p>
          <a:p>
            <a:pPr defTabSz="4167188">
              <a:spcBef>
                <a:spcPct val="20000"/>
              </a:spcBef>
              <a:defRPr/>
            </a:pPr>
            <a:r>
              <a:rPr lang="de-DE" b="1" dirty="0" smtClean="0">
                <a:solidFill>
                  <a:srgbClr val="2D2DB9"/>
                </a:solidFill>
                <a:latin typeface="Calibri" pitchFamily="34" charset="0"/>
              </a:rPr>
              <a:t>Teil III: Zwei Pakete zum </a:t>
            </a:r>
            <a:r>
              <a:rPr lang="de-DE" b="1" dirty="0" err="1" smtClean="0">
                <a:solidFill>
                  <a:srgbClr val="2D2DB9"/>
                </a:solidFill>
                <a:latin typeface="Calibri" pitchFamily="34" charset="0"/>
              </a:rPr>
              <a:t>Bayesschen</a:t>
            </a:r>
            <a:r>
              <a:rPr lang="de-DE" b="1" dirty="0" smtClean="0">
                <a:solidFill>
                  <a:srgbClr val="2D2DB9"/>
                </a:solidFill>
                <a:latin typeface="Calibri" pitchFamily="34" charset="0"/>
              </a:rPr>
              <a:t> Hypothesentesten</a:t>
            </a:r>
            <a:r>
              <a:rPr lang="de-DE" dirty="0" smtClean="0">
                <a:solidFill>
                  <a:srgbClr val="2D2DB9"/>
                </a:solidFill>
                <a:latin typeface="Calibri" pitchFamily="34" charset="0"/>
              </a:rPr>
              <a:t/>
            </a:r>
            <a:br>
              <a:rPr lang="de-DE" dirty="0" smtClean="0">
                <a:solidFill>
                  <a:srgbClr val="2D2DB9"/>
                </a:solidFill>
                <a:latin typeface="Calibri" pitchFamily="34" charset="0"/>
              </a:rPr>
            </a:br>
            <a:r>
              <a:rPr lang="de-DE" dirty="0" smtClean="0">
                <a:solidFill>
                  <a:srgbClr val="2D2DB9"/>
                </a:solidFill>
                <a:latin typeface="Calibri" pitchFamily="34" charset="0"/>
              </a:rPr>
              <a:t/>
            </a:r>
            <a:br>
              <a:rPr lang="de-DE" dirty="0" smtClean="0">
                <a:solidFill>
                  <a:srgbClr val="2D2DB9"/>
                </a:solidFill>
                <a:latin typeface="Calibri" pitchFamily="34" charset="0"/>
              </a:rPr>
            </a:br>
            <a:r>
              <a:rPr lang="de-DE" dirty="0" smtClean="0">
                <a:solidFill>
                  <a:srgbClr val="2D2DB9"/>
                </a:solidFill>
                <a:latin typeface="Calibri" pitchFamily="34" charset="0"/>
              </a:rPr>
              <a:t/>
            </a:r>
            <a:br>
              <a:rPr lang="de-DE" dirty="0" smtClean="0">
                <a:solidFill>
                  <a:srgbClr val="2D2DB9"/>
                </a:solidFill>
                <a:latin typeface="Calibri" pitchFamily="34" charset="0"/>
              </a:rPr>
            </a:br>
            <a:endParaRPr lang="de-DE" dirty="0" smtClean="0">
              <a:solidFill>
                <a:srgbClr val="2D2DB9"/>
              </a:solidFill>
              <a:latin typeface="Calibri" pitchFamily="34" charset="0"/>
            </a:endParaRPr>
          </a:p>
        </p:txBody>
      </p:sp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76672"/>
            <a:ext cx="16573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feld 11"/>
          <p:cNvSpPr txBox="1"/>
          <p:nvPr/>
        </p:nvSpPr>
        <p:spPr>
          <a:xfrm rot="1169897">
            <a:off x="4443198" y="1094991"/>
            <a:ext cx="3923928" cy="3785652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Freitag (13 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18 Uhr)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13:00		Begrüßung &amp; Ablauf</a:t>
            </a:r>
          </a:p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13:30 – 14:45               Teil I, Kapitel 1</a:t>
            </a:r>
          </a:p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14:45 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15:00	Kaffee-Pause</a:t>
            </a:r>
          </a:p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15:00 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16:15	Teil I, Kapitel 2</a:t>
            </a:r>
          </a:p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16:15 – 16:45               Kaffee-Pause,</a:t>
            </a:r>
            <a:b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Installation </a:t>
            </a:r>
          </a:p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16.45 – 18:00           	Teil II, Kapitel 3</a:t>
            </a:r>
            <a:endParaRPr lang="de-D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Samstag (9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13 Uhr)	</a:t>
            </a:r>
            <a:b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9:00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10:00 	Teil II, Kapitel 4</a:t>
            </a:r>
          </a:p>
          <a:p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10:00 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10:15                Kaffee-Pause</a:t>
            </a:r>
            <a:b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10:15 – 11:45                Teil III, Kapitel 5</a:t>
            </a:r>
          </a:p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11:45 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12:00                Kaffee-Pause</a:t>
            </a:r>
          </a:p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12:00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13:00                Teil III, Kapitel 6</a:t>
            </a:r>
            <a:endParaRPr lang="de-D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0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10132E-6 L 0.00052 0.132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6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>
                <a:solidFill>
                  <a:srgbClr val="3333CC"/>
                </a:solidFill>
              </a:rPr>
              <a:t/>
            </a:r>
            <a:br>
              <a:rPr lang="de-DE" smtClean="0">
                <a:solidFill>
                  <a:srgbClr val="3333CC"/>
                </a:solidFill>
              </a:rPr>
            </a:br>
            <a:r>
              <a:rPr lang="de-DE" sz="600" smtClean="0">
                <a:solidFill>
                  <a:srgbClr val="3333CC"/>
                </a:solidFill>
              </a:rPr>
              <a:t/>
            </a:r>
            <a:br>
              <a:rPr lang="de-DE" sz="600" smtClean="0">
                <a:solidFill>
                  <a:srgbClr val="3333CC"/>
                </a:solidFill>
              </a:rPr>
            </a:br>
            <a:r>
              <a:rPr lang="de-DE" smtClean="0">
                <a:solidFill>
                  <a:srgbClr val="3333CC"/>
                </a:solidFill>
                <a:latin typeface="Calibri" pitchFamily="34" charset="0"/>
              </a:rPr>
              <a:t>2018, Momme v. Sydow, Ulf Mertens</a:t>
            </a:r>
          </a:p>
          <a:p>
            <a:pPr>
              <a:defRPr/>
            </a:pPr>
            <a:endParaRPr lang="de-DE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0" y="505578"/>
            <a:ext cx="8817296" cy="547158"/>
          </a:xfrm>
        </p:spPr>
        <p:txBody>
          <a:bodyPr/>
          <a:lstStyle/>
          <a:p>
            <a:r>
              <a:rPr lang="de-DE" dirty="0" smtClean="0"/>
              <a:t>Abschnitt 2.3 Basale Operationen</a:t>
            </a:r>
            <a:endParaRPr lang="en-GB" sz="1000" dirty="0">
              <a:solidFill>
                <a:srgbClr val="000090"/>
              </a:solidFill>
            </a:endParaRPr>
          </a:p>
        </p:txBody>
      </p:sp>
      <p:pic>
        <p:nvPicPr>
          <p:cNvPr id="28674" name="Picture 2" descr="An external file that holds a picture, illustration, etc.&#10;Object name is fpsyg-05-01144-g0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294" y="1700808"/>
            <a:ext cx="4392488" cy="423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2987824" y="6093296"/>
            <a:ext cx="1449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Mandel (2014) Frontiers</a:t>
            </a:r>
            <a:endParaRPr lang="de-D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76080" y="1052736"/>
            <a:ext cx="46269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</a:pPr>
            <a:r>
              <a:rPr lang="de-DE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Anwendung 1 – </a:t>
            </a:r>
            <a:r>
              <a:rPr lang="de-DE" dirty="0" err="1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e-DE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-Rate-</a:t>
            </a:r>
            <a:r>
              <a:rPr lang="de-DE" dirty="0" err="1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Neglect</a:t>
            </a:r>
            <a:endParaRPr lang="de-DE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58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>
                <a:solidFill>
                  <a:srgbClr val="3333CC"/>
                </a:solidFill>
              </a:rPr>
              <a:t/>
            </a:r>
            <a:br>
              <a:rPr lang="de-DE" smtClean="0">
                <a:solidFill>
                  <a:srgbClr val="3333CC"/>
                </a:solidFill>
              </a:rPr>
            </a:br>
            <a:r>
              <a:rPr lang="de-DE" sz="600" smtClean="0">
                <a:solidFill>
                  <a:srgbClr val="3333CC"/>
                </a:solidFill>
              </a:rPr>
              <a:t/>
            </a:r>
            <a:br>
              <a:rPr lang="de-DE" sz="600" smtClean="0">
                <a:solidFill>
                  <a:srgbClr val="3333CC"/>
                </a:solidFill>
              </a:rPr>
            </a:br>
            <a:r>
              <a:rPr lang="de-DE" smtClean="0">
                <a:solidFill>
                  <a:srgbClr val="3333CC"/>
                </a:solidFill>
                <a:latin typeface="Calibri" pitchFamily="34" charset="0"/>
              </a:rPr>
              <a:t>2018, Momme v. Sydow, Ulf Mertens</a:t>
            </a:r>
          </a:p>
          <a:p>
            <a:pPr>
              <a:defRPr/>
            </a:pPr>
            <a:endParaRPr lang="de-DE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76080" y="1052736"/>
            <a:ext cx="5221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</a:pPr>
            <a:r>
              <a:rPr lang="de-DE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Übung </a:t>
            </a:r>
            <a:r>
              <a:rPr lang="de-DE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lang="de-DE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de-DE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Weiter zu </a:t>
            </a:r>
            <a:r>
              <a:rPr lang="de-DE" dirty="0" err="1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e-DE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-Rate-</a:t>
            </a:r>
            <a:r>
              <a:rPr lang="de-DE" dirty="0" err="1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Neglect</a:t>
            </a:r>
            <a:endParaRPr lang="de-DE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9698" name="Picture 2" descr="Bildergebnis für bayes mammogram probl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80" y="1514401"/>
            <a:ext cx="699135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776080" y="5157192"/>
                <a:ext cx="2724977" cy="679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/>
                            </a:rPr>
                            <m:t>𝐻</m:t>
                          </m:r>
                        </m:e>
                        <m:e>
                          <m:r>
                            <a:rPr lang="de-DE" sz="1800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de-DE" sz="1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8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</m:d>
                          <m:r>
                            <a:rPr lang="de-DE" sz="1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de-DE" sz="1800" b="0" i="1" smtClean="0">
                              <a:latin typeface="Cambria Math"/>
                              <a:sym typeface="Symbol"/>
                            </a:rPr>
                            <m:t>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𝐻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de-DE" sz="18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80" y="5157192"/>
                <a:ext cx="2724977" cy="6790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3684060" y="5191378"/>
                <a:ext cx="4157484" cy="613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/>
                            </a:rPr>
                            <m:t>𝐾</m:t>
                          </m:r>
                        </m:e>
                        <m:e>
                          <m:r>
                            <a:rPr lang="de-DE" sz="1600" b="0" i="1" smtClean="0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de-DE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</m:d>
                          <m:r>
                            <a:rPr lang="de-DE" sz="1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de-DE" sz="1600" b="0" i="1" smtClean="0">
                              <a:latin typeface="Cambria Math"/>
                              <a:sym typeface="Symbol"/>
                            </a:rPr>
                            <m:t></m:t>
                          </m:r>
                          <m:r>
                            <a:rPr lang="de-DE" sz="1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de-DE" sz="16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de-DE" sz="1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de-DE" sz="1600" b="0" i="1" smtClean="0">
                              <a:latin typeface="Cambria Math"/>
                            </a:rPr>
                            <m:t>𝐾</m:t>
                          </m:r>
                          <m:r>
                            <a:rPr lang="de-DE" sz="16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de-DE" sz="16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de-DE" sz="1600" i="1">
                                  <a:latin typeface="Cambria Math"/>
                                </a:rPr>
                                <m:t>𝐾</m:t>
                              </m:r>
                            </m:e>
                          </m:d>
                          <m:r>
                            <a:rPr lang="de-DE" sz="1600" i="1">
                              <a:latin typeface="Cambria Math"/>
                            </a:rPr>
                            <m:t> </m:t>
                          </m:r>
                          <m:r>
                            <a:rPr lang="de-DE" sz="1600" i="1">
                              <a:latin typeface="Cambria Math"/>
                              <a:sym typeface="Symbol"/>
                            </a:rPr>
                            <m:t></m:t>
                          </m:r>
                          <m:r>
                            <a:rPr lang="de-DE" sz="1600" i="1">
                              <a:latin typeface="Cambria Math"/>
                            </a:rPr>
                            <m:t> </m:t>
                          </m:r>
                          <m:r>
                            <a:rPr lang="de-DE" sz="16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/>
                                </a:rPr>
                                <m:t>𝐾</m:t>
                              </m:r>
                            </m:e>
                          </m:d>
                          <m:r>
                            <a:rPr lang="de-DE" sz="1600" b="0" i="1" smtClean="0">
                              <a:latin typeface="Cambria Math"/>
                            </a:rPr>
                            <m:t>+</m:t>
                          </m:r>
                          <m:r>
                            <a:rPr lang="de-DE" sz="1600" i="1">
                              <a:latin typeface="Cambria Math"/>
                            </a:rPr>
                            <m:t>𝑃</m:t>
                          </m:r>
                          <m:r>
                            <a:rPr lang="de-DE" sz="1600" i="0" smtClean="0">
                              <a:latin typeface="Cambria Math"/>
                            </a:rPr>
                            <m:t>(</m:t>
                          </m:r>
                          <m:r>
                            <a:rPr lang="de-DE" sz="1600" i="1" smtClean="0">
                              <a:latin typeface="Cambria Math"/>
                            </a:rPr>
                            <m:t>𝑇</m:t>
                          </m:r>
                          <m:r>
                            <a:rPr lang="de-DE" sz="1600" b="0" i="0" smtClean="0">
                              <a:latin typeface="Cambria Math"/>
                            </a:rPr>
                            <m:t>|</m:t>
                          </m:r>
                          <m:r>
                            <a:rPr lang="de-DE" sz="1600">
                              <a:latin typeface="Cambria Math"/>
                            </a:rPr>
                            <m:t>¬</m:t>
                          </m:r>
                          <m:r>
                            <a:rPr lang="de-DE" sz="1600" b="0" i="1" smtClean="0">
                              <a:latin typeface="Cambria Math"/>
                            </a:rPr>
                            <m:t>𝐾</m:t>
                          </m:r>
                          <m:r>
                            <a:rPr lang="de-DE" sz="1600" i="0">
                              <a:latin typeface="Cambria Math"/>
                            </a:rPr>
                            <m:t>)</m:t>
                          </m:r>
                          <m:r>
                            <a:rPr lang="de-DE" sz="1600" i="1">
                              <a:latin typeface="Cambria Math"/>
                            </a:rPr>
                            <m:t> </m:t>
                          </m:r>
                          <m:r>
                            <a:rPr lang="de-DE" sz="1600" i="1">
                              <a:latin typeface="Cambria Math"/>
                              <a:sym typeface="Symbol"/>
                            </a:rPr>
                            <m:t></m:t>
                          </m:r>
                          <m:r>
                            <a:rPr lang="de-DE" sz="1600" i="1">
                              <a:latin typeface="Cambria Math"/>
                            </a:rPr>
                            <m:t> </m:t>
                          </m:r>
                          <m:r>
                            <a:rPr lang="de-DE" sz="1600" i="1">
                              <a:latin typeface="Cambria Math"/>
                            </a:rPr>
                            <m:t>𝑃</m:t>
                          </m:r>
                          <m:r>
                            <a:rPr lang="de-DE" sz="1600" i="1">
                              <a:latin typeface="Cambria Math"/>
                            </a:rPr>
                            <m:t>(</m:t>
                          </m:r>
                          <m:r>
                            <a:rPr lang="de-DE" sz="1600">
                              <a:latin typeface="Cambria Math"/>
                            </a:rPr>
                            <m:t>¬</m:t>
                          </m:r>
                          <m:r>
                            <a:rPr lang="de-DE" sz="1600" i="1">
                              <a:latin typeface="Cambria Math"/>
                            </a:rPr>
                            <m:t>𝐾</m:t>
                          </m:r>
                          <m:r>
                            <a:rPr lang="de-DE" sz="1600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060" y="5191378"/>
                <a:ext cx="4157484" cy="6138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hteck 7"/>
          <p:cNvSpPr/>
          <p:nvPr/>
        </p:nvSpPr>
        <p:spPr>
          <a:xfrm>
            <a:off x="776080" y="2780928"/>
            <a:ext cx="2499776" cy="216024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568168" y="2996952"/>
            <a:ext cx="3651904" cy="216024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1568168" y="3212976"/>
            <a:ext cx="3834820" cy="216024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4788024" y="3861048"/>
            <a:ext cx="2754700" cy="216396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809188" y="4076700"/>
            <a:ext cx="2754700" cy="216396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89440" y="3860676"/>
            <a:ext cx="1790472" cy="216024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780166" y="6063679"/>
            <a:ext cx="8400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Berechnen Sie dies nun für verschiedene Priori-Wahrscheinlichkeiten  </a:t>
            </a:r>
            <a:r>
              <a:rPr lang="de-DE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(mittels Vektor, etwa mit </a:t>
            </a:r>
            <a:r>
              <a:rPr lang="de-DE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seq</a:t>
            </a:r>
            <a:r>
              <a:rPr lang="de-DE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()).</a:t>
            </a:r>
            <a:endParaRPr lang="de-D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itel 1"/>
          <p:cNvSpPr txBox="1">
            <a:spLocks/>
          </p:cNvSpPr>
          <p:nvPr/>
        </p:nvSpPr>
        <p:spPr bwMode="auto">
          <a:xfrm>
            <a:off x="0" y="505578"/>
            <a:ext cx="8817296" cy="547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accent6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de-DE" kern="0" dirty="0" smtClean="0"/>
              <a:t>3.1 Arbeiten mit Variablen und Datenstrukturen</a:t>
            </a:r>
            <a:endParaRPr lang="en-GB" sz="1000" kern="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8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749729"/>
              </p:ext>
            </p:extLst>
          </p:nvPr>
        </p:nvGraphicFramePr>
        <p:xfrm>
          <a:off x="611562" y="1484785"/>
          <a:ext cx="5976662" cy="2133600"/>
        </p:xfrm>
        <a:graphic>
          <a:graphicData uri="http://schemas.openxmlformats.org/drawingml/2006/table">
            <a:tbl>
              <a:tblPr firstRow="1" firstCol="1" bandRow="1"/>
              <a:tblGrid>
                <a:gridCol w="952238"/>
                <a:gridCol w="2448138"/>
                <a:gridCol w="2576286"/>
              </a:tblGrid>
              <a:tr h="1468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Operator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Bedeutung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Bsp. Eingabe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468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i="1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x</a:t>
                      </a:r>
                      <a:endParaRPr lang="de-DE" sz="1400" i="1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i="1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x</a:t>
                      </a: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-Vektor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x=</a:t>
                      </a: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V_Base_Rates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468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i="1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y</a:t>
                      </a:r>
                      <a:endParaRPr lang="de-DE" sz="1400" i="1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i="1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y</a:t>
                      </a: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-Vektor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y=</a:t>
                      </a: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V_Posteriors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main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Grafiküberschrift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main</a:t>
                      </a: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de-DE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</a:t>
                      </a:r>
                      <a:r>
                        <a:rPr lang="de-DE" sz="14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Posterior</a:t>
                      </a:r>
                      <a:r>
                        <a:rPr lang="de-DE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Krankheitstest"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46820">
                <a:tc>
                  <a:txBody>
                    <a:bodyPr/>
                    <a:lstStyle/>
                    <a:p>
                      <a:r>
                        <a:rPr lang="de-DE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type</a:t>
                      </a:r>
                      <a:endParaRPr lang="de-DE" sz="14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Art der Grafik</a:t>
                      </a:r>
                      <a:endParaRPr lang="de-DE" sz="14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type=</a:t>
                      </a: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“p“ (Punkte); “n“ (leer) </a:t>
                      </a:r>
                      <a:r>
                        <a:rPr lang="de-DE" sz="1400" baseline="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</a:t>
                      </a:r>
                      <a:endParaRPr lang="de-DE" sz="14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xlab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i="1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x</a:t>
                      </a: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-Achsenbeschriftung</a:t>
                      </a:r>
                      <a:r>
                        <a:rPr lang="de-DE" sz="1400" baseline="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de-DE" sz="1400" i="1" baseline="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x</a:t>
                      </a:r>
                      <a:r>
                        <a:rPr lang="de-DE" sz="1400" baseline="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400" baseline="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label</a:t>
                      </a:r>
                      <a:r>
                        <a:rPr lang="de-DE" sz="1400" baseline="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)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xlab</a:t>
                      </a: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=“Prior“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468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ylab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i="1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y</a:t>
                      </a: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-Achsenbeschriftung (</a:t>
                      </a:r>
                      <a:r>
                        <a:rPr lang="de-DE" sz="1400" i="1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y</a:t>
                      </a:r>
                      <a:r>
                        <a:rPr lang="de-DE" sz="1400" baseline="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400" baseline="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label</a:t>
                      </a:r>
                      <a:r>
                        <a:rPr lang="de-DE" sz="1400" baseline="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)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ylab</a:t>
                      </a: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=“</a:t>
                      </a: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Posterior</a:t>
                      </a: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“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col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Farbe der Linie/Punkte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col</a:t>
                      </a: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=“</a:t>
                      </a: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red</a:t>
                      </a: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“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468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pch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Punktart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pch</a:t>
                      </a: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=16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lwd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Linien</a:t>
                      </a:r>
                      <a:r>
                        <a:rPr lang="de-DE" sz="1400" baseline="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und Punktgröße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lwd</a:t>
                      </a: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=2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</a:tbl>
          </a:graphicData>
        </a:graphic>
      </p:graphicFrame>
      <p:sp>
        <p:nvSpPr>
          <p:cNvPr id="5" name="Titel 1"/>
          <p:cNvSpPr txBox="1">
            <a:spLocks/>
          </p:cNvSpPr>
          <p:nvPr/>
        </p:nvSpPr>
        <p:spPr bwMode="auto">
          <a:xfrm>
            <a:off x="0" y="505578"/>
            <a:ext cx="8817296" cy="547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accent6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de-DE" kern="0" dirty="0" smtClean="0"/>
              <a:t>3.2 Plot - Grafik für Punkteverteilungen, Linien</a:t>
            </a:r>
            <a:endParaRPr lang="en-GB" sz="1000" kern="0" dirty="0">
              <a:solidFill>
                <a:srgbClr val="000090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39552" y="980728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plot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de-DE" sz="1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-Vektor,  </a:t>
            </a:r>
            <a:r>
              <a:rPr lang="de-DE" sz="1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de-DE" sz="1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-Vektor,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=„Grafiküberschrift") 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876256" y="1389408"/>
            <a:ext cx="22677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</a:pPr>
            <a:r>
              <a:rPr lang="de-DE" sz="18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Übung </a:t>
            </a:r>
            <a:r>
              <a:rPr lang="de-DE" sz="18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</a:t>
            </a:r>
            <a:r>
              <a:rPr lang="de-DE" sz="1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de-DE" sz="18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18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8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Spiele mit Plot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Spielen Sie mit Zahlen und Beschriftung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-Rate-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Neglect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: plotte den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Posterior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-Vektor und beschrifte die Grafik.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Fragen zu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plot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()?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Grafik 10"/>
          <p:cNvPicPr/>
          <p:nvPr/>
        </p:nvPicPr>
        <p:blipFill>
          <a:blip r:embed="rId2"/>
          <a:stretch>
            <a:fillRect/>
          </a:stretch>
        </p:blipFill>
        <p:spPr>
          <a:xfrm>
            <a:off x="395536" y="3933056"/>
            <a:ext cx="3600400" cy="2736304"/>
          </a:xfrm>
          <a:prstGeom prst="rect">
            <a:avLst/>
          </a:prstGeom>
        </p:spPr>
      </p:pic>
      <p:pic>
        <p:nvPicPr>
          <p:cNvPr id="12" name="Grafik 11" descr="Bildergebnis für r pch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933057"/>
            <a:ext cx="2664296" cy="254646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hteck 5"/>
          <p:cNvSpPr/>
          <p:nvPr/>
        </p:nvSpPr>
        <p:spPr>
          <a:xfrm>
            <a:off x="539552" y="3614827"/>
            <a:ext cx="5976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Bei Nicht-Angabe werden Standardwerte verwendet (etwa Farbe schwarz). </a:t>
            </a:r>
          </a:p>
        </p:txBody>
      </p:sp>
    </p:spTree>
    <p:extLst>
      <p:ext uri="{BB962C8B-B14F-4D97-AF65-F5344CB8AC3E}">
        <p14:creationId xmlns:p14="http://schemas.microsoft.com/office/powerpoint/2010/main" val="398841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124035"/>
              </p:ext>
            </p:extLst>
          </p:nvPr>
        </p:nvGraphicFramePr>
        <p:xfrm>
          <a:off x="611562" y="1056648"/>
          <a:ext cx="5976662" cy="3413760"/>
        </p:xfrm>
        <a:graphic>
          <a:graphicData uri="http://schemas.openxmlformats.org/drawingml/2006/table">
            <a:tbl>
              <a:tblPr firstRow="1" firstCol="1" bandRow="1"/>
              <a:tblGrid>
                <a:gridCol w="952238"/>
                <a:gridCol w="2720168"/>
                <a:gridCol w="2304256"/>
              </a:tblGrid>
              <a:tr h="1468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 i="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Operator</a:t>
                      </a:r>
                      <a:endParaRPr lang="de-DE" sz="1400" i="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Bedeutung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Bsp. </a:t>
                      </a:r>
                      <a:r>
                        <a:rPr lang="de-DE" sz="1400" b="1" noProof="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Eingabe / Ausgabe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468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i="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if</a:t>
                      </a:r>
                      <a:r>
                        <a:rPr lang="de-DE" sz="1400" i="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(){}</a:t>
                      </a:r>
                      <a:endParaRPr lang="de-DE" sz="1400" i="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i="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Wenn-dann-Bedingung</a:t>
                      </a:r>
                      <a:br>
                        <a:rPr lang="de-DE" sz="1400" i="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</a:br>
                      <a:r>
                        <a:rPr lang="de-DE" sz="1400" i="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(für atomare Bedingungsvariable)</a:t>
                      </a:r>
                      <a:br>
                        <a:rPr lang="de-DE" sz="1400" i="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</a:br>
                      <a:r>
                        <a:rPr lang="de-DE" sz="1400" i="1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if</a:t>
                      </a:r>
                      <a:r>
                        <a:rPr lang="de-DE" sz="1400" i="1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(&lt;Variable&gt;==&lt;Wert&gt;){Befehle}</a:t>
                      </a:r>
                      <a:endParaRPr lang="de-DE" sz="1400" i="1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x=4; y=1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if</a:t>
                      </a: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=(x&gt;3){</a:t>
                      </a:r>
                      <a:b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</a:b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  y=y+1}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y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[1] 2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468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i="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ifelse</a:t>
                      </a:r>
                      <a:r>
                        <a:rPr lang="de-DE" sz="1400" i="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()</a:t>
                      </a:r>
                      <a:endParaRPr lang="de-DE" sz="1400" i="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i="0" kern="1200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Wenn-dann-sonst-Bedingung</a:t>
                      </a:r>
                      <a:r>
                        <a:rPr lang="de-DE" sz="1400" i="0" kern="1200" baseline="0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für Vektor</a:t>
                      </a:r>
                      <a:r>
                        <a:rPr lang="de-DE" sz="1400" i="0" kern="1200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/>
                      </a:r>
                      <a:br>
                        <a:rPr lang="de-DE" sz="1400" i="0" kern="1200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</a:br>
                      <a:r>
                        <a:rPr lang="de-DE" sz="1400" i="1" kern="1200" noProof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ifel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se(&lt;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Bedingung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&gt;, &lt;Ja&gt;, &lt;Nein&gt;)</a:t>
                      </a:r>
                      <a:endParaRPr lang="de-DE" sz="1400" i="1" kern="1200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x &lt;- c(1, 4) </a:t>
                      </a:r>
                      <a:endParaRPr lang="de-DE" sz="140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ifelse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(x&gt;3, "x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ist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größer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als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3", </a:t>
                      </a:r>
                      <a:b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</a:b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"x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ist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nicht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größer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als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3")</a:t>
                      </a:r>
                      <a:endParaRPr lang="de-DE" sz="140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[1] "x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ist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größer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als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3" "x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ist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nicht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größer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als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3"</a:t>
                      </a:r>
                      <a:endParaRPr lang="de-DE" sz="140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for(x in VEKTOR)</a:t>
                      </a:r>
                      <a:r>
                        <a:rPr lang="de-DE" sz="1400" baseline="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{}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Von-Bis-Schleife</a:t>
                      </a:r>
                      <a:r>
                        <a:rPr lang="de-DE" sz="1400" baseline="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</a:t>
                      </a:r>
                      <a:br>
                        <a:rPr lang="de-DE" sz="1400" baseline="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</a:br>
                      <a:r>
                        <a:rPr lang="de-DE" sz="1400" baseline="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For-</a:t>
                      </a: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next</a:t>
                      </a: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-Schleife)</a:t>
                      </a:r>
                      <a:b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</a:br>
                      <a:r>
                        <a:rPr lang="de-DE" sz="1400" i="1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for(x in &lt;Vektor&gt;)</a:t>
                      </a:r>
                      <a:r>
                        <a:rPr lang="de-DE" sz="1400" i="1" baseline="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{&lt;In jedem Durchlauf auszuführende Befehle &gt;}</a:t>
                      </a:r>
                      <a:endParaRPr lang="de-DE" sz="1400" i="1" noProof="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for(i in 1:10){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 </a:t>
                      </a: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(i)}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#</a:t>
                      </a: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Pascalsches</a:t>
                      </a: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Dreieck</a:t>
                      </a:r>
                      <a:b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</a:b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for(n in 0:10) </a:t>
                      </a: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choose</a:t>
                      </a: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(n, 0:n))</a:t>
                      </a: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</a:tbl>
          </a:graphicData>
        </a:graphic>
      </p:graphicFrame>
      <p:sp>
        <p:nvSpPr>
          <p:cNvPr id="5" name="Titel 1"/>
          <p:cNvSpPr txBox="1">
            <a:spLocks/>
          </p:cNvSpPr>
          <p:nvPr/>
        </p:nvSpPr>
        <p:spPr bwMode="auto">
          <a:xfrm>
            <a:off x="0" y="505578"/>
            <a:ext cx="8817296" cy="547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accent6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de-DE" kern="0" dirty="0" smtClean="0"/>
              <a:t>3.3 Schleifen, Bedingungen und mehr zu Plot</a:t>
            </a:r>
            <a:endParaRPr lang="en-GB" sz="1000" kern="0" dirty="0">
              <a:solidFill>
                <a:srgbClr val="000090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804248" y="980728"/>
            <a:ext cx="2339752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</a:pPr>
            <a:r>
              <a:rPr lang="de-DE" sz="18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Übung </a:t>
            </a:r>
            <a:r>
              <a:rPr lang="de-DE" sz="1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de-DE" sz="18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Plots </a:t>
            </a:r>
            <a:r>
              <a:rPr lang="de-DE" sz="18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 Lines in Schleife ergänzen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Spiele mit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lines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() und erzeuge Funktionen  </a:t>
            </a:r>
            <a:r>
              <a:rPr lang="de-DE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(5a)</a:t>
            </a:r>
            <a:endParaRPr lang="de-DE" sz="1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… Base-Rate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Neglect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: Verschiedene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likelihoods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de-DE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(5b)</a:t>
            </a:r>
            <a:endParaRPr lang="de-DE" sz="1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</a:pPr>
            <a:r>
              <a:rPr lang="de-DE" sz="1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Übung </a:t>
            </a:r>
            <a:r>
              <a:rPr lang="de-DE" sz="18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de-DE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Pascalsches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Drei-eck: </a:t>
            </a:r>
            <a:r>
              <a:rPr lang="de-DE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choose</a:t>
            </a:r>
            <a:r>
              <a:rPr lang="de-DE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(n, 0:n) mit verschiedenem </a:t>
            </a:r>
            <a:r>
              <a:rPr lang="de-DE" sz="1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de-DE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plotten.  (2</a:t>
            </a:r>
            <a:r>
              <a:rPr lang="de-DE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de-DE" sz="1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846490"/>
              </p:ext>
            </p:extLst>
          </p:nvPr>
        </p:nvGraphicFramePr>
        <p:xfrm>
          <a:off x="611562" y="4751784"/>
          <a:ext cx="5976662" cy="1767840"/>
        </p:xfrm>
        <a:graphic>
          <a:graphicData uri="http://schemas.openxmlformats.org/drawingml/2006/table">
            <a:tbl>
              <a:tblPr firstRow="1" firstCol="1" bandRow="1"/>
              <a:tblGrid>
                <a:gridCol w="952238"/>
                <a:gridCol w="2216112"/>
                <a:gridCol w="2808312"/>
              </a:tblGrid>
              <a:tr h="1966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 i="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Operator</a:t>
                      </a:r>
                      <a:endParaRPr lang="de-DE" sz="1400" i="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Bedeutung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Bsp. </a:t>
                      </a:r>
                      <a:r>
                        <a:rPr lang="de-DE" sz="1400" b="1" noProof="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Eingabe / Ausgabe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6461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i="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plot</a:t>
                      </a:r>
                      <a:r>
                        <a:rPr lang="de-DE" sz="1400" i="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(… type=n)</a:t>
                      </a:r>
                      <a:endParaRPr lang="de-DE" sz="1400" i="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i="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Leere</a:t>
                      </a:r>
                      <a:r>
                        <a:rPr lang="de-DE" sz="1400" i="0" baseline="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Grafik mit type = </a:t>
                      </a: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"n"</a:t>
                      </a:r>
                      <a:endParaRPr lang="de-DE" sz="1400" i="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plot</a:t>
                      </a: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(x=c(0,.5), y=c(0,1), type = "n",</a:t>
                      </a:r>
                      <a:r>
                        <a:rPr lang="de-DE" sz="1400" baseline="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xlab</a:t>
                      </a: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=„Prior", </a:t>
                      </a: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ylab</a:t>
                      </a: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=„</a:t>
                      </a: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Posterior</a:t>
                      </a: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")</a:t>
                      </a:r>
                      <a:b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</a:br>
                      <a:r>
                        <a:rPr lang="de-DE" sz="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/>
                      </a:r>
                      <a:br>
                        <a:rPr lang="de-DE" sz="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</a:b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plot</a:t>
                      </a: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(c(1,10), c(0,260), type="n")</a:t>
                      </a: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966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i="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lines</a:t>
                      </a:r>
                      <a:r>
                        <a:rPr lang="de-DE" sz="1400" i="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()</a:t>
                      </a:r>
                      <a:endParaRPr lang="de-DE" sz="1400" i="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i="0" kern="1200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Linie ergänzen</a:t>
                      </a:r>
                      <a:endParaRPr lang="de-DE" sz="1400" i="0" kern="1200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lines(choose(n, 0:n), col=n)</a:t>
                      </a: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6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points</a:t>
                      </a: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()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Punkte ergänzen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points(choose(n, 0:n), col=n, pch=16)</a:t>
                      </a:r>
                      <a:endParaRPr lang="de-DE" sz="1400" noProof="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3933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curve</a:t>
                      </a: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()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Funktionskurve</a:t>
                      </a:r>
                      <a:r>
                        <a:rPr lang="de-DE" sz="1400" baseline="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ergänzen</a:t>
                      </a:r>
                      <a:endParaRPr lang="de-DE" sz="1400" noProof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curve</a:t>
                      </a: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dnorm</a:t>
                      </a: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x,mean</a:t>
                      </a: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=0,sd=1), </a:t>
                      </a:r>
                      <a:r>
                        <a:rPr lang="de-DE" sz="1400" noProof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add</a:t>
                      </a:r>
                      <a:r>
                        <a:rPr lang="de-DE" sz="1400" noProof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=TRUE)</a:t>
                      </a:r>
                    </a:p>
                  </a:txBody>
                  <a:tcPr marL="45961" marR="4596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1" y="4869160"/>
            <a:ext cx="2123729" cy="1958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196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30951"/>
              </p:ext>
            </p:extLst>
          </p:nvPr>
        </p:nvGraphicFramePr>
        <p:xfrm>
          <a:off x="611560" y="1052736"/>
          <a:ext cx="5897880" cy="2133600"/>
        </p:xfrm>
        <a:graphic>
          <a:graphicData uri="http://schemas.openxmlformats.org/drawingml/2006/table">
            <a:tbl>
              <a:tblPr firstRow="1" firstCol="1" bandRow="1"/>
              <a:tblGrid>
                <a:gridCol w="917575"/>
                <a:gridCol w="1671320"/>
                <a:gridCol w="2250440"/>
                <a:gridCol w="1058545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Operator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Bedeutung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Bsp. Eingabe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Ausgabe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 dirty="0" err="1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runif</a:t>
                      </a:r>
                      <a:r>
                        <a:rPr lang="de-DE" sz="1400" b="1" dirty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()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Zufallzahl aus kontinuierlicher Gleichverteilung</a:t>
                      </a:r>
                      <a:br>
                        <a:rPr lang="de-DE" sz="140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</a:br>
                      <a:r>
                        <a:rPr lang="de-DE" sz="140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(random uniform)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&gt; x &lt;- runif(2, 5.0, 7.5)</a:t>
                      </a:r>
                      <a:br>
                        <a:rPr lang="en-US" sz="1400" b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</a:b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&gt; x</a:t>
                      </a:r>
                      <a:endParaRPr lang="de-DE" sz="1400" b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[1] 6.715697</a:t>
                      </a:r>
                      <a:br>
                        <a:rPr lang="en-US" sz="140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</a:b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[2] 5.472253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sample()</a:t>
                      </a:r>
                      <a:br>
                        <a:rPr lang="en-US" sz="1400" b="1" dirty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</a:b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Ganzzahlige Zufallszahl aus diskreter Gleichverteilung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&gt; x2 &lt;- sample(1:10, 1)</a:t>
                      </a:r>
                      <a:br>
                        <a:rPr lang="en-US" sz="1400" b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</a:b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&gt; x2</a:t>
                      </a:r>
                      <a:endParaRPr lang="de-DE" sz="1400" b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CH" sz="1400" b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&gt; x3 &lt;- sample(1:10,6, replace=T)</a:t>
                      </a:r>
                      <a:br>
                        <a:rPr lang="fr-CH" sz="1400" b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</a:br>
                      <a:r>
                        <a:rPr lang="fr-CH" sz="1400" b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&gt; x3</a:t>
                      </a:r>
                      <a:endParaRPr lang="de-DE" sz="1400" b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[1] 4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 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[1] 10 3 5 7  4 2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 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itel 1"/>
          <p:cNvSpPr txBox="1">
            <a:spLocks/>
          </p:cNvSpPr>
          <p:nvPr/>
        </p:nvSpPr>
        <p:spPr bwMode="auto">
          <a:xfrm>
            <a:off x="0" y="505578"/>
            <a:ext cx="8817296" cy="547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accent6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de-DE" kern="0" dirty="0" smtClean="0"/>
              <a:t>4 Sampling und ein paar Verteilungen</a:t>
            </a:r>
            <a:endParaRPr lang="en-GB" sz="1000" kern="0" dirty="0">
              <a:solidFill>
                <a:srgbClr val="000090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876256" y="980728"/>
            <a:ext cx="226774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</a:pPr>
            <a:r>
              <a:rPr lang="de-DE" sz="18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Übung </a:t>
            </a:r>
            <a:r>
              <a:rPr lang="de-DE" sz="18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 und 8  </a:t>
            </a:r>
            <a:r>
              <a:rPr lang="de-DE" sz="1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de-DE" sz="18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18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8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Spiele mit Normalverteilungen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Ziehe Zufallszahlen von einer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univariaten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Normalverteilung.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Erstelle ein Histogramm davon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Ergänze eine NV-Dichteverteilung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Erstelle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bivariate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Normalverteilung.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Weiteres: Bereich. Abweichungen der Mittelwerte von der Standard-NV und stelle sie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abh.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Von Stichproben-größe dar.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193582"/>
              </p:ext>
            </p:extLst>
          </p:nvPr>
        </p:nvGraphicFramePr>
        <p:xfrm>
          <a:off x="611560" y="5589240"/>
          <a:ext cx="5897880" cy="853440"/>
        </p:xfrm>
        <a:graphic>
          <a:graphicData uri="http://schemas.openxmlformats.org/drawingml/2006/table">
            <a:tbl>
              <a:tblPr firstRow="1" firstCol="1" bandRow="1"/>
              <a:tblGrid>
                <a:gridCol w="917575"/>
                <a:gridCol w="1671320"/>
                <a:gridCol w="2250440"/>
                <a:gridCol w="1058545"/>
              </a:tblGrid>
              <a:tr h="635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Operator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Bedeutung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Bsp. Eingabe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Ausgabe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635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hist</a:t>
                      </a:r>
                      <a:r>
                        <a:rPr lang="de-DE" sz="14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()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Histogramm</a:t>
                      </a:r>
                      <a:r>
                        <a:rPr lang="de-DE" sz="1400" baseline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mit Häufigkeiten oder</a:t>
                      </a:r>
                      <a:br>
                        <a:rPr lang="de-DE" sz="1400" baseline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</a:br>
                      <a:r>
                        <a:rPr lang="de-DE" sz="1400" baseline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Wahrscheinlichkeiten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400" marR="360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hist</a:t>
                      </a:r>
                      <a:r>
                        <a:rPr lang="de-DE" sz="1400" b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de-DE" sz="1400" b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rnorm</a:t>
                      </a:r>
                      <a:r>
                        <a:rPr lang="de-DE" sz="1400" b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(1000), </a:t>
                      </a:r>
                      <a:r>
                        <a:rPr lang="de-DE" sz="1400" b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freq</a:t>
                      </a:r>
                      <a:r>
                        <a:rPr lang="de-DE" sz="1400" b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=FALSE, </a:t>
                      </a:r>
                      <a:r>
                        <a:rPr lang="de-DE" sz="1400" b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breaks</a:t>
                      </a:r>
                      <a:r>
                        <a:rPr lang="de-DE" sz="1400" b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=10) </a:t>
                      </a:r>
                      <a:endParaRPr lang="de-DE" sz="1400" b="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601290"/>
              </p:ext>
            </p:extLst>
          </p:nvPr>
        </p:nvGraphicFramePr>
        <p:xfrm>
          <a:off x="611560" y="3429000"/>
          <a:ext cx="5904656" cy="1920240"/>
        </p:xfrm>
        <a:graphic>
          <a:graphicData uri="http://schemas.openxmlformats.org/drawingml/2006/table">
            <a:tbl>
              <a:tblPr firstRow="1" firstCol="1" bandRow="1"/>
              <a:tblGrid>
                <a:gridCol w="1119568"/>
                <a:gridCol w="1472720"/>
                <a:gridCol w="3312368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Operator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Bedeutung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Bsp. Eingabe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rnorm</a:t>
                      </a:r>
                      <a:r>
                        <a:rPr lang="en-US" sz="1400" b="1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()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Zufallszahl aus Normalverteilung</a:t>
                      </a:r>
                      <a:endParaRPr lang="de-DE" sz="14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rnorm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(n=1000, mean=0,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sd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=1) </a:t>
                      </a:r>
                      <a:r>
                        <a:rPr 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mit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i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 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= </a:t>
                      </a:r>
                      <a:r>
                        <a:rPr 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Stichprobengröße</a:t>
                      </a:r>
                      <a:endParaRPr lang="de-DE" sz="10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dnorm</a:t>
                      </a:r>
                      <a:r>
                        <a:rPr lang="en-US" sz="1400" b="1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()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Wahrscheinlichkeitsdichteverteilung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dnorm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400" dirty="0" err="1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seq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(-3,3,.1), mean = 0, </a:t>
                      </a:r>
                      <a:r>
                        <a:rPr lang="en-US" sz="1400" dirty="0" err="1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sd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1) </a:t>
                      </a:r>
                      <a:r>
                        <a:rPr lang="en-US" sz="1000" dirty="0" err="1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mit</a:t>
                      </a: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dirty="0" err="1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Funktion</a:t>
                      </a: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1/</a:t>
                      </a:r>
                      <a:r>
                        <a:rPr lang="de-DE" sz="1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sqrt</a:t>
                      </a:r>
                      <a:r>
                        <a:rPr lang="de-DE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(2*</a:t>
                      </a:r>
                      <a:r>
                        <a:rPr lang="de-DE" sz="1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</a:t>
                      </a:r>
                      <a:r>
                        <a:rPr lang="de-DE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)*</a:t>
                      </a:r>
                      <a:r>
                        <a:rPr lang="de-DE" sz="1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exp</a:t>
                      </a:r>
                      <a:r>
                        <a:rPr lang="de-DE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(-0.5*x^2)</a:t>
                      </a:r>
                      <a:r>
                        <a:rPr lang="de-DE" sz="1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de-DE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 = x-Achsenwerten</a:t>
                      </a:r>
                      <a:endParaRPr lang="de-DE" sz="10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pnorm</a:t>
                      </a:r>
                      <a:r>
                        <a:rPr lang="en-US" sz="1400" b="1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()</a:t>
                      </a: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 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Kumulative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Dichteverteilung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 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pnorm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400" dirty="0" err="1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seq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(-3,3,.1), mean = 0, </a:t>
                      </a:r>
                      <a:r>
                        <a:rPr lang="en-US" sz="1400" dirty="0" err="1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sd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1)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mit x = x-Achsenwerten, Output:</a:t>
                      </a:r>
                      <a:r>
                        <a:rPr lang="de-DE" sz="1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000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kum</a:t>
                      </a:r>
                      <a:r>
                        <a:rPr lang="de-DE" sz="1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 Wahrscheinlichkeiten</a:t>
                      </a:r>
                      <a:endParaRPr lang="de-DE" sz="10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qnorm</a:t>
                      </a:r>
                      <a:r>
                        <a:rPr lang="en-US" sz="1400" b="1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()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Quantilverteilung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/>
                      </a:r>
                      <a:br>
                        <a:rPr lang="en-US" sz="14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</a:b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 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qnorm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400" i="1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=.95, mean=0, </a:t>
                      </a:r>
                      <a:r>
                        <a:rPr lang="en-US" sz="1400" dirty="0" err="1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sd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=1)</a:t>
                      </a:r>
                      <a:endParaRPr lang="de-DE" sz="14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i="1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p </a:t>
                      </a:r>
                      <a:r>
                        <a:rPr lang="en-US" sz="10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sz="1000" baseline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baseline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kum</a:t>
                      </a:r>
                      <a:r>
                        <a:rPr lang="en-US" sz="1000" baseline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. </a:t>
                      </a:r>
                      <a:r>
                        <a:rPr lang="en-US" sz="1000" baseline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Wahrscheinlichkeiten</a:t>
                      </a:r>
                      <a:r>
                        <a:rPr lang="en-US" sz="1000" baseline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, Output x-</a:t>
                      </a:r>
                      <a:r>
                        <a:rPr lang="en-US" sz="1000" baseline="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Achsenabschntte</a:t>
                      </a:r>
                      <a:endParaRPr lang="de-DE" sz="10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4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karrierebibel.de/wp-content/uploads/2015/08/Personalauswahl-Bewerbung-Methoden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AutoShape 8" descr="Bildergebnis für erfolgreiche Mitarbei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AutoShape 10" descr="Bildergebnis für erfolgreiche Mitarbei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AutoShape 12" descr="Bildergebnis für erfolgreiche Mitarbeite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AutoShape 14" descr="data:image/jpeg;base64,/9j/4AAQSkZJRgABAQAAAQABAAD/2wCEAAkGBxIQDxAQEBIQEBAPEBUVEBAVFRUVFRcVFRUXFhUVFRUYHSggGBolGxUWIjEhJSkrLi4uFx8zODMsNygtLisBCgoKDg0OGxAQGy0lHyUvNystLy0tLS0tLS8vLy0tLS0tLS0tLS0tLS0tLS0tLS0tLS0tLS0tLS0tLS0tLS0tLf/AABEIAIEBhwMBIgACEQEDEQH/xAAcAAABBQEBAQAAAAAAAAAAAAACAAMEBQYBBwj/xABCEAACAQIDBAcEBwcDBAMAAAABAgADEQQSIQUTMUEGIlFhcYGRMqGxwQcjNEJSctEUM3OCkrLCouHwJGOz8UNidP/EABkBAQADAQEAAAAAAAAAAAAAAAABAgMEBf/EACURAAIDAAIBAwUBAQAAAAAAAAABAgMREiExIjJBBBMjUXFhgf/aAAwDAQACEQMRAD8AhWnbToEICADadAhhYQWANhYQWOBYQSANhYQSOhIYSAMhIQSPCnDFOARwkIJJIpwhTgEYU4QpySKcMU4BFFOd3clCnCFOARRTnd3JYpzu7gETdxbuTN3Fu4BE3cW7kzdRbqAQ93Fu5M3cW7gEPdzm7kzdzm7gETdzm7kvdzhpwCJkg7uTDTnDTgEPdzmSSyk4UgEMpOFJLKQSkAiFJwpJRSCUgEUpBySUUglIBGKQSsklIJSARis4VkgpBKQCPactHysErAGCIrR3LBKwBu05DInLQAIoREUAeAhBYQWGFgAhYYWGqxxUgDYSGEjqpDVIA2EhhI6EjipAGRThinHlSOBIAwKcMU4+EhhIAwKcIU4+EhhIBHFOEKckBIQSARhTnRTkoU53dwCLu53dyVu53dwCJu4t3Je7i3cAibuLdyXu5zdwCIac5u5LyQSkAi5IJSS8kEpAIpSCUkopBKQCKUglJKKQCkAjFIJWSSsErAIxSCVkgrBKwCOUglJIKwSsAjlIBSSCsErAI5WCVkgrAKwCOUglZIKwSsAjFYJWSCsArAGCsArHysEiAMWijhEUAkqscVYlEcUQBKscVZ1RHFWAJVjirOqI4ogAhY4qzqiOAQDirDCwgIarABCwwsMCGFgABIYSGFhhYAASEEjgWEFgDYSdyR0LCCwBnJO5I9lncsAYyRZJIyxZYBHyThSSMs4VgEfJBKSSVgFYBHKQSskFYJWARisErJBWAVgEcrAKyQRAIgDBWAVj7CARAGCIJWPEQCIAyRBIjpEAiANEQSI6YJEAaIgkR0iCRAGiIBWPEQCIA0RAKx4iARAGSIBEfIjZEAZIihkRQCSojqiNrHVgBqI6ojaxxYA4ohqICxxYAYjgEARwQAwIYiamVtfnEJCe+CWmumOAQwI3TcZwh0zC6nttxHjwjtrSFJN4WcGoqXwEBDUQRCJ0NuNtJYoGBDAnGqqctrajhOgysJclpeyDg8YQEICBYkgcucVAaeJJ8uUhT2XEl15Dlo7aK04RcEdokHB1bOEvowuB2G1/heJTySX7Ea+UXJfBYWitOxS5mDacIhTl4ANo2rAqp7eMcJlVTc57agLVYA629qZWNprDemKalv6LAiN3B4ax0yHTXJUy36tU9W/JuYHjx9ZacnFaUqgpvGx0iARHagsbRsy6elGseDZEbIjhhUqWYMb6qNJDkl5JjFyeIjEQDHDBRMxA7YbwhLXiGjGzJGJQKxAN7cYwYT1aJJp4wDAMMwGEkgAwTCMEwATBIhGCYAJgmGYJgAGCYZgGAARAMcMAwBsiKdMUAeUxxTGFMssDh1qqVFxUAJBvoeYHdpf0lZSUVrLQg5PEMKY6pkdWjqmWKk7A01ZrNw5ec5UTKxXsMHA0yzLYMRfiL/GS9qUMrAgaEce8f7THllmadHFOnc7TIwMdFx3TmEXMdGAYaqCNOXH1kfaO02oFXqoKqNUCkrqBc2AB4jzHHSJ3JPCK6XJaXGPXRG7Rx/55yMDLHadQGmBfUWlUGk0v04RevXodVWK3RczJ1lHeOXmLjzlhUXMAQLG2okPBW65Z9CbBRysP1vJeGChdazDv6oHoRMJ2PnqN41/jx/0bvHEUnUAnvtI1SooN84K83PoSbd8lBDlG5qo5B6ysbAg+FyPSbTt4pGMKeTf+EahRdSCwsAWA48Nbe60mBpC2ltCqgytQdRzqCzJ6qdL98fDSKH0yfqF2mO4GuKik5alwSD1SBoSNCeMLMQpsp6vAHTh2QNjYio6m5Rcrso4sbA6E9lxH2DZjmcAcrAj5znbknunQlFrGhBpCIyVL8gzDuACtHUJFwWzWJ17r6SDtzFGnSqsqlypbQcbX1t5Ta16oyMaVjlH/AIIY92ZSrE63ZSBoO+T8LjBULAAgra/nMvQxrjKUIDVFDMjcRmW+vgD63lnTcEgUmzEdZz3dp7OHCYwtlF9ms6YyXRe5pwGRqOIDrmHDX3aGMY56dl3pYLm0K8iAbX7p2SlkeSOOENlxZJq1alILnUup9pkUm3iBqB3xqvtGjlujKSTpltfz9IsGTf6utdbaK9/7tfhIG1UV66q1BRWYXNdQNVuLgsNT4GcUdbO+WJMtS0iM61FJKMwpubcfaUkXFvOOl4zg2qMr3KpldgOGuvHzvOm9tR6OX6dJvsmKzFL7uof6QfQm8jtH8OWyHNUtbjZfmbyrxuJUKDvDZmsH0udbeUzpliZe2HLBwYxMzIQ+YaDQgHwNrGWWyNS5Fip0v3/8tK9MQd3emzOF0dGA1tyB4X7jxgdFMShFepTJK1KlwDfqkCzWv3yrnKXk1jXGPgKsuVivYbTmHF3EPHvdye2TNmMxSwpH85ICn33PpN7J+j+nNXH8n8Kqq12a/wCI/GNEy9emxVg2RewcfWULixIPEcbRTPks/QurafL9hUXIYEakHhLDG4LMEylc1rNr/t4xrZliCMtzxvy7hft4yVSoAkg0s2vMgjyzG0wutan18G1NacMfyUdRbEg8QbHyjZknaC2qMMhp8Orppp3ad8HC4Rqh0By827P1nUpripM5XB8nFEcyXs3DB2u3AEC3aZKfYpK5kcG4uAf1EkYHB7uiWcWbVu8aaD0HvmVlqcfS+zampqa5rornoocVkFgmYXHLQXInekCIKi5Aq9XUAWHHsnNi0i9W/YCT4nSFtLBVnqtZCQLAHl6nvvJ3JpN+EHjg2l5ZUmCY9icO9M2dSpP/ADlGDN9OZrCTs/CCq5Utl00sOMYxmHNNyh5cD2jtlrsvZlZaiVLKADqCdbeAh9KMEbiqAAoFm7b30PfMfuevN6N/t/j3OzPGKCTOzYwEGmh6KUyxrEELkUHMeA0fjM0Gmi2PVWjhKtV+FVrAX1ZUFyPMnL6ylmcey9e8ui6wlFAoYKig88o9ZWbeooGV1dBm0KgWNuOa3P8A9RvY202ynfOEep1qYFhlXkCvZpePbXx3Vp2q03s6m2XXTmDmOn6zirbU+jssSceyU9SmMvWdB3Wt75A29XT6oLWLNvB9WSpuLG50HZLGpXqdXK9Ar+Yj3BT8ZS9IcU71aSEUWRDnzK3WDFSLWIHuvKwXqRpP2v8AhIoVSE03VTh1Dx1vfiLHlz7pRbVrhq9KlRY5kcGrSsdF489Rrbt0OkdxGGFS3WdGHBlJB85FwKtharEJvHYZi+tzc219JrbFxemdU4tJIuKm0czrTHEam/YNZIDSrw1FqlZWCk1GYbxhwXNpqeQAk4PNqPac/wBR7ibs9lD1AEzM1mJ/0/4++WGCbKD1Fpj+QDxssyW18eaORlNma4v3C2hjWB2nUrOFNsv37dlu3lMZr14dEJfjTZpTUZjrTUsT7H3W109RHVqLnG8oGkV5jOq+RXqmVw4ZQSABYWOo8DKHHdJ6+GdqYa+U6Mbg27+UtdHMKUzT00eKxiVay06VV2Cgmqhsw7BrxHvkvPM70dxe9FSrUINaq12NrXA9nXzl1nm1KyJje9kRaldcNW3rE5ah1F7KNNffrrJ9PbFB+srIw52ckel7Sn6RUd5R71YWHbfS0p9m7PdWHUAF7k3+U57VkjpplsDbLVBFwLA6geMhYmsRVa46tTge+2ojueGhDK6EXzLcdxXUH4zoshsM/Ry1zye/szePwFTDZ6lFWq72wA0OW2pA7jp/TGaG0auRKVKi61nI3jNoAxGvDiB8BLRtpugK5S5I0spPkeyd2KCVNWoPrGYjuCg8B2Tkri5yw7LJ8I6WmApbumqE5iB1m7WJuT6mLGYp6al0CtlvnU/h5274OeRNrVmWg7AZgRlY/hB0vbvJt/wTtlFccOGEnz0ir0kwgBNihPEUyR/oNwD5R3o8jZDWqOztV9m/JPuiYypslzU6qsUB1sCRNjsRnyKCGyqCGuCLWHafhznPSvV2dV8tj0W5eQMRilpVC1S5R1FtTow0N/K3pHi8oulALCnl49b/ABm13sMKHk0W1PbVMELSCF2NlNr697HlGtoPWWmGoqpZdWQaXPavnfTvlPsDBNnL1LdUXUDtNh+s0BaZ0w2PZpdY1JYZ2htmtiyKeT9nqZvrKubUqOQA4nxGnKaTE4f9loKKepJ0HO/MmUG2sLepT3alHqG5cGwa3LTncCTaaVKYIdi7W9B3TGcXF4bRnyWk5ToLm55mWGycSt8jVWzHVaYsOr6XOoMgVKRCI/Jx6Gw9ZFd2VhUpkK6jja5K69WdU47Ho5a5ZPs0DCmGa4dyeWvu0lLWChmCghbmwPEanSQB0sdgeqQRzzaeMkCvnAcm5YAk954++8x+n9zNvqPaidgsctLV3KoDbLyzPYA+PVkn9vpIxY1iAeRKC3uvM5t9L4DEnhl3dvHPp8JU9GqyVFTe9c0r7sNqRfkLyl8fWTTLIGnY7yp1WaoHbqsbEkE6cOwfCXGDIyA0gSUurKxsTrc+DX5G0z6V2Q5ksWANgdBe3bOJ0po1syFjhMSG9prDgPvL94e/hL3bFJfBFCUm38k7a+1EYMEFRalK5rJYgm2pUj8XMdsmnHk4IFhYstgOdidL+UytKm2Mr5SHbcH6yupslTnYGwzDXS2o1k3E4oubA9RLgdhI0mFUdkdFslGBP2TjRRzMeJv7h/vJmycXi6yDPTVAbneuQBY66IOtfxt4zN1yxXqe0Ddb8D3eck7D2ktNglbeVGq2yUheysfu5RqfE9nCb3L1GFElxwuNqUqO7sWqVKqDV1GhPO45DzlRs2mHqqrXIvew4m3KaCrUqgtl3WGQ8WYKO72RrfvNvOUnR9yMQLEL1W1/STW3waIsiucX+zUqEJCkMLcLZvlKzpPu93ZajBuIpljY9tw2ss6VexuWS3ab3/SZfpDtFqjWIXIt92w1ub2PhoPfM616kaWPIspyZyNkzs7jzwQ0tNtVClGkVGZKdMBV/E/Fm8MxMrMPRaoSF+6pY+A/9iShUP7Xu79Tdi4OouST85z/AFDxI3oWtlJgs1Wqar5swIOa5BuOAFuUt6dhwAHgLR/aeGFNuqAFsNBpqb/ofSQw0vVFKOlLZNywqOkNapRCClUq2qluqCTltY9U34HNwN+HKO9GVqAszh9R7bcTw07hLLbW7d6CU7MoppVSoNQ4qX1HaDlHpblLqts80cJVrMp+roswQe0cozHTtsNAedpnx/J0jfk/t9sj0a2Vg34SD6TdYHC07Zsi5jxJAPHgb9ndPOaNcMqspurAFT2gi4M9C2LWvQpBtTutRxJAy8p0nKPY1Blty7vlMdiNKjr2Mbeuk19auHbKFqC/apEyWLIGKIPAsLHuIAB8vlJYKfHhatUU+JQdbzljs/AikpCgAsR52vGtn9H8QldmZQwqvZHU3FgNM3NdBzE1h2OKalmOZwrWtoAcp175yqEnZyw6JSShx0zy4hVKl2CqWC5iQNWOVbX53IsJFqdEXrM2cgIGNqnEsDqNL8e2/vmE+k2tWU4V1YikrEgDlVXVWPbpw8D2yy2T9Li0xarhXGnW3dXMpPaFf2R3XM3lFS8mEZuPg3OE6OihxqXU/dsB77mQdl7bpYsVKlK9kqujqRYhgeHhYgg98xm2fpcaqrJRwwS/su73t/KB8499GL3wtZjxfEMW8SqyUkvBDk35N1iaRyAkEBmWxPPW/wAJZVaAFI2420lpRwKV1QOSCLMCLam3OPYvYrEZARlYHrkcPKYW1yb1I3rlFLDLF5I2f1qmUEZyrFAfvWsWH9OaN7Wobl0p5sxWmuZ7WubnW3LlKupUy1qFW+VkchT3sLa+Vx5zozejDwy3OEZSbK1jytf0lJtbEVcLhcRVC5TRZWG8VgpUuisOX4ifEd82mFq5hfTrSi6bY+hRwlRcQVK1iEyG12W92yjieA4SkaVB7ppK3ksGXxACF/aAUtprcAX07ZkuhvTM4rE4lazUkp1Aow9FyACBmDLmI6zkFTb04S36PVb4PDHU/UU+PHRQNe+eSbYwYo4nEUhbKlZgvZlNio8gQJYyPpCjkKKVUKtuA4eVpkPpI2w2HwlXdPkrNkFMjiL1FuR/LeeKLXdRlV6ir+FXYD0BjdMXcE6m+pPGTo0922RXepQoPUtvKlKmXtoMzKCfDUyqxOJNTFhPuoug7yx18wBLLDdVEX8KKPQAS2p7Mw1U711yVXteqpIJt2j2e3W0ztWxw1qaT0awWEZrBBzGY8gL6k93dzlJ0s2s2Cw9WsiCoabABSbAXbKCe2xInpHUCAJYINAOHl4zzvpjhhUpY2kfvLVt4i7L7wJMIcVhWc+TOfRd0iTFon7Q1GpiA9Sy9UOlzcZU/CVyi/dPQMcEKksqntuAfjPkUx0YyoBlFSoB2Bmt6Xl+ims95x+2s+OGFQKUTDtUJB9k51VVtwAtHgZ5r9FSfWYp+xEX+osf8Z63sTCCqlUNexKgEcQRfX3x/Av9MmNkZqjOb2LE/OWtH2VA7BaXe0NjtRS46yk2BA1ueAtImysKyNhhWUqzVguU8SpJB05fd9ZzUxak9R03S5RWEHaDZaFMafW4jUdqqpHxMN9n06SB0QBmPH1jjYCpVqslTqLRqvugBmupOjE3Fr8efHlLTF7Oy0czOSKYJsAOtZTpe+npJ+1P7nLOiPuRVfHSgLSh6T4UMKbimGqZrZu4C9j28pO2jtKnh0L1GsOQ4sx7FHMyZSz4lcNamQHo06gUakEghgSOwg+t+c0t9pSn3jWysZWejlcZEA1GW1+4G8IaCw5TSDYV6Vnsota4sTY8bcgfH38JlVxYqgVV9mr1x4Nr85n9PW462jT6ifLEidTpfVPV5IT4CwBu3r7pmtp4yoj5lNgQNRa4/wCWl10Q26P2zF4eo6DI1PcpcAkFLse06mbfFYVHGqjXumllTn8mddvAwGAq1a1I1Kjs4B1B4W0Fyeepj9F7MvHiBp3yP012pT2fRAo01y1a4zLmsSApLFRyAsO65jOysctZaVVL5XIIuLHQ2It4iTGCjHCJTcpaOY/aFYmwrOLcVA+Ok6GNhe9wJqsds1d2WsL5b+6ZSvozDsMwoXbN75elI4TFGyYp1HIWPR+pbEKDqKishHipt7wJP2TgadPLmG9ZhcVDcGx4C17C3ZKTZ5tVpn8Lg+hvL7EYhTiECagi2UcbjML28AJeMU/KI5NeCR0otuEsALVBw0+60886U45qdJUQHNXbJmHLT2R3ngPOei7YU1MO44FOt/TqR6Tz7pLhxUwlUWuUGceKa/C485E1jCNfsykuDNGlXFNjhKNIuLgBbplZqbcrMraHTgdDrKjp39ISFHwuBYVMwtUxI9kA/dpX46fe4a6Xnlb12f8AeO7kc2Ytw4cTOqZXSx6N0drZsJRtyTL/AEkr8p6/SpLTsW4AZR4gAadh0nhPQzE3pVKd9UbMPBh+qn1nvFOsrKtQWKsA39S3+clACtjGtbVQe3jaZLb3Vem45Eg91jcD4+k0+Lcatx7BKKpQ3tTK3Asrm3dxA8iRIZOF3gQ1gyMeV1/STq92X7t2U38eEr9m1kXRjkY6gNquuntctdPGWFZTxOYD/wCq39W1ERQkeM9OaOfAVbi7Uyri/EEMAT6Fp5Q09u6WYPMcZRN7PvLW49a7L8RPECYKM5PSfovr/wDT10/DWB/qQD/EzzWb76KRmevT/G1EepcfOAfQGxzmSn4D4SyIZuJIFr3+UrNmi3sq+Xs6unvvbylmrgoeAsSLn1tLEmD6S1f+pcDgoUe6/wA5lukrXoFeZOnkLzSdKqJTEFuK1ACD4AAj4HzEyPSGrZE59Ym3gD/tKsGWTpBjKYyricQAOAFRtPfKjF1mdi9RmqOeLsxZj4sdY5iU1JHE++RXbTsldJPUeizn9iw9/wAHuube6YDpapGOxNwRd1I7xu01m76Pm2Ew4/7Ke8XmN6d6Yon8VNSfePlJ+CGZpjBRoJbWGhFxIIPbaT9Vfyj4TUbBchArcCL68NeHumRpG+UdthNtUpNRYFGt1QQdctuBB7uGvI+MsWRaEhVtca8BxJ8OZmM6XUsrOQCN5RJ17QCp+A9Zq6GLbKxcKpHFg2QHs4AgH3GZzphVU0g+vULA3IbQqSdR+WT8A+ajORGKQQbz6LXscUO6l/nPbOi1Iije2rsSL6aaD5TxP6L6RP7RbVmamo8Tm/We+4KllCqrKQqhQpB5C3EfpJQJddn9lbW7deXaZlMZVLY+goOY03Qkj8wJ9wE1WJcBNcqHW1yb8eQteZF6Jp4p6hJsesDzsiXP+oW8pKWslvokY8qMSKYuSoF+3XiDb1v3x7azWwz/AJbWPfpKerUIxRDEkWNm4Noo9RcWtLDaIvh6nH2CQDqQBqLnmdPKavxhmjzTHUMM206JxtTd4U0RmvmsSDU6lx7ANlufhxm+6P8ASXCBXLV8NSpsXKg1Kd1s5yWF76pbS3ITyrpu4NVO0Iun8zmUVMzBPGaHrvSX6S6ARqeFV6z8N43VTx/E3hYeMqdlrkw9Ffw0kFv5RPPHfTvnolA9Rfyj4RukHm3TH7dX8V/8ayDS2nXT2K1Zfy1HHwMd6R1c+LxB/wC6R/T1flK6QQSEDVXAuWd2Cgkkm7Gw1PeZ7p0P2NnRqdIKzUFpKgY26uoYi/3uqJ4t0bp5sXQHH6wH+nrfKe+fR2311Zb2JRSPIn9ZOaTHo0g2XUqIy2tbQ3017JR9KNnrSwlmCtURlAcDhduR4nSbneNYqeN7X98x/Tlv+mtwu6+PGUhWo+DSdjkYGKcJilzMkYD2x5fES02h++ofmT+9ooppDwVZbN+4f8j/AAaYfHfuav8ADf8AtM7FImSjzJeJjwiimZJouhX7yr/DH909v2d9jo/w6fynIpJZDmK4eUZ2F9oX8j/ExRQS/BzE+yPzVP7RLPZntfyj4RRQvJHwYfpH9rreK/2LPBK/tHxPxnYoKjc330RfaX/PR/vM5FAPoRfZWPV+Pk3wWKKWJMt044UPzVPgk8929/8AH4n4rFFIZBh+Zkavz8J2KZsk9M2R9mofwaf9omH6cfam/InwiilvghmaM6nHznYpBU9lTgPAT0Uezh/Bv7DORSxdDGz/AP5fyrM90n+yt4/4PORSfgM+cjORRSCD0n6Hv3jf/opfOfQqfu/KKKWQKKv+/H56XwMrMV+9H8A/AxRRDyTLwV2K+0p4N85OqfZKv8M/2tFFNZeTNeDxXpn9o/lX5yppcPSdinMaDtTj5H4T0Ol7K/lHwiikoHlG2ftOI/j1P7zIcUUkqXXRH7ZR8X/8bz3H6PftL/wv8liihEo9Kq/d8fkZien/AO5H5x85yKWfgGCiiilQf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Foliennummernplatzhalter 4"/>
          <p:cNvSpPr txBox="1">
            <a:spLocks/>
          </p:cNvSpPr>
          <p:nvPr/>
        </p:nvSpPr>
        <p:spPr>
          <a:xfrm>
            <a:off x="8460432" y="6520259"/>
            <a:ext cx="432048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 lang="de-DE" sz="1000" smtClean="0">
                <a:solidFill>
                  <a:prstClr val="black"/>
                </a:solidFill>
                <a:latin typeface="Calibri" panose="020F0502020204030204" pitchFamily="34" charset="0"/>
              </a:rPr>
              <a:pPr/>
              <a:t>15</a:t>
            </a:fld>
            <a:endParaRPr lang="de-DE" sz="10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Inhaltsplatzhalter 2"/>
          <p:cNvSpPr txBox="1">
            <a:spLocks/>
          </p:cNvSpPr>
          <p:nvPr/>
        </p:nvSpPr>
        <p:spPr>
          <a:xfrm>
            <a:off x="370104" y="548680"/>
            <a:ext cx="816233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defTabSz="4167188">
              <a:spcBef>
                <a:spcPct val="20000"/>
              </a:spcBef>
              <a:defRPr/>
            </a:pPr>
            <a:r>
              <a:rPr lang="de-DE" b="1" dirty="0" smtClean="0">
                <a:solidFill>
                  <a:srgbClr val="2D2DB9"/>
                </a:solidFill>
                <a:latin typeface="Calibri" pitchFamily="34" charset="0"/>
              </a:rPr>
              <a:t>Teil II Einführung in R für </a:t>
            </a:r>
            <a:r>
              <a:rPr lang="de-DE" b="1" dirty="0" err="1" smtClean="0">
                <a:solidFill>
                  <a:srgbClr val="2D2DB9"/>
                </a:solidFill>
                <a:latin typeface="Calibri" pitchFamily="34" charset="0"/>
              </a:rPr>
              <a:t>Bayessches</a:t>
            </a:r>
            <a:r>
              <a:rPr lang="de-DE" b="1" dirty="0" smtClean="0">
                <a:solidFill>
                  <a:srgbClr val="2D2DB9"/>
                </a:solidFill>
                <a:latin typeface="Calibri" pitchFamily="34" charset="0"/>
              </a:rPr>
              <a:t> Hypothesentesten</a:t>
            </a:r>
          </a:p>
          <a:p>
            <a:pPr defTabSz="4167188">
              <a:spcBef>
                <a:spcPct val="20000"/>
              </a:spcBef>
              <a:defRPr/>
            </a:pPr>
            <a:endParaRPr lang="de-DE" b="1" dirty="0" smtClean="0">
              <a:solidFill>
                <a:srgbClr val="2D2DB9"/>
              </a:solidFill>
              <a:latin typeface="Calibri" pitchFamily="34" charset="0"/>
            </a:endParaRPr>
          </a:p>
          <a:p>
            <a:pPr marL="457200" lvl="0" indent="-457200" defTabSz="4167188">
              <a:spcBef>
                <a:spcPct val="20000"/>
              </a:spcBef>
              <a:buFont typeface="+mj-lt"/>
              <a:buAutoNum type="arabicPeriod"/>
              <a:defRPr/>
            </a:pPr>
            <a:r>
              <a:rPr lang="de-DE" dirty="0" smtClean="0">
                <a:solidFill>
                  <a:srgbClr val="2D2DB9"/>
                </a:solidFill>
                <a:latin typeface="Calibri" pitchFamily="34" charset="0"/>
              </a:rPr>
              <a:t>Installation </a:t>
            </a:r>
            <a:r>
              <a:rPr lang="de-DE" dirty="0">
                <a:solidFill>
                  <a:srgbClr val="2D2DB9"/>
                </a:solidFill>
                <a:latin typeface="Calibri" pitchFamily="34" charset="0"/>
              </a:rPr>
              <a:t>von R und R Studio (Ulf)</a:t>
            </a:r>
            <a:endParaRPr lang="de-DE" dirty="0">
              <a:solidFill>
                <a:srgbClr val="FF0000"/>
              </a:solidFill>
              <a:latin typeface="Calibri" pitchFamily="34" charset="0"/>
            </a:endParaRPr>
          </a:p>
          <a:p>
            <a:pPr defTabSz="4167188">
              <a:spcBef>
                <a:spcPct val="20000"/>
              </a:spcBef>
              <a:defRPr/>
            </a:pPr>
            <a:endParaRPr lang="de-DE" i="1" dirty="0" smtClean="0">
              <a:solidFill>
                <a:srgbClr val="2D2DB9"/>
              </a:solidFill>
              <a:latin typeface="Calibri" pitchFamily="34" charset="0"/>
            </a:endParaRPr>
          </a:p>
          <a:p>
            <a:pPr defTabSz="4167188">
              <a:spcBef>
                <a:spcPct val="20000"/>
              </a:spcBef>
              <a:defRPr/>
            </a:pPr>
            <a:r>
              <a:rPr lang="de-DE" i="1" dirty="0" smtClean="0">
                <a:solidFill>
                  <a:srgbClr val="2D2DB9"/>
                </a:solidFill>
                <a:latin typeface="Calibri" pitchFamily="34" charset="0"/>
              </a:rPr>
              <a:t>Einführung (Momme)</a:t>
            </a:r>
            <a:endParaRPr lang="de-DE" dirty="0"/>
          </a:p>
          <a:p>
            <a:pPr marL="457200" lvl="0" indent="-457200" defTabSz="4167188">
              <a:spcBef>
                <a:spcPct val="20000"/>
              </a:spcBef>
              <a:buFont typeface="+mj-lt"/>
              <a:buAutoNum type="arabicPeriod" startAt="2"/>
              <a:defRPr/>
            </a:pPr>
            <a:r>
              <a:rPr lang="de-DE" dirty="0" smtClean="0">
                <a:solidFill>
                  <a:srgbClr val="2D2DB9"/>
                </a:solidFill>
                <a:latin typeface="Calibri" pitchFamily="34" charset="0"/>
              </a:rPr>
              <a:t>R, R Studio und basales Rechnen </a:t>
            </a:r>
          </a:p>
          <a:p>
            <a:pPr marL="457200" lvl="0" indent="-457200" defTabSz="4167188">
              <a:spcBef>
                <a:spcPct val="20000"/>
              </a:spcBef>
              <a:buAutoNum type="arabicPeriod" startAt="2"/>
              <a:defRPr/>
            </a:pPr>
            <a:r>
              <a:rPr lang="de-DE" dirty="0" smtClean="0">
                <a:solidFill>
                  <a:srgbClr val="2D2DB9"/>
                </a:solidFill>
                <a:latin typeface="Calibri" pitchFamily="34" charset="0"/>
              </a:rPr>
              <a:t>Datentypen (nur kurz zu Datenframes), Schleifen, Plot</a:t>
            </a:r>
          </a:p>
          <a:p>
            <a:pPr marL="457200" lvl="0" indent="-457200" defTabSz="4167188">
              <a:spcBef>
                <a:spcPct val="20000"/>
              </a:spcBef>
              <a:buAutoNum type="arabicPeriod" startAt="2"/>
              <a:defRPr/>
            </a:pPr>
            <a:r>
              <a:rPr lang="de-DE" dirty="0" smtClean="0">
                <a:solidFill>
                  <a:srgbClr val="2D2DB9"/>
                </a:solidFill>
                <a:latin typeface="Calibri" pitchFamily="34" charset="0"/>
              </a:rPr>
              <a:t>Typen von Verteilungen (</a:t>
            </a:r>
            <a:r>
              <a:rPr lang="de-DE" dirty="0" err="1" smtClean="0">
                <a:solidFill>
                  <a:srgbClr val="2D2DB9"/>
                </a:solidFill>
                <a:latin typeface="Calibri" pitchFamily="34" charset="0"/>
              </a:rPr>
              <a:t>dnorm</a:t>
            </a:r>
            <a:r>
              <a:rPr lang="de-DE" dirty="0" smtClean="0">
                <a:solidFill>
                  <a:srgbClr val="2D2DB9"/>
                </a:solidFill>
                <a:latin typeface="Calibri" pitchFamily="34" charset="0"/>
              </a:rPr>
              <a:t>, </a:t>
            </a:r>
            <a:r>
              <a:rPr lang="de-DE" dirty="0" err="1" smtClean="0">
                <a:solidFill>
                  <a:srgbClr val="2D2DB9"/>
                </a:solidFill>
                <a:latin typeface="Calibri" pitchFamily="34" charset="0"/>
              </a:rPr>
              <a:t>rnorm</a:t>
            </a:r>
            <a:r>
              <a:rPr lang="de-DE" dirty="0" smtClean="0">
                <a:solidFill>
                  <a:srgbClr val="2D2DB9"/>
                </a:solidFill>
                <a:latin typeface="Calibri" pitchFamily="34" charset="0"/>
              </a:rPr>
              <a:t> etc.)</a:t>
            </a:r>
          </a:p>
          <a:p>
            <a:pPr marL="457200" lvl="0" indent="-457200" defTabSz="4167188">
              <a:spcBef>
                <a:spcPct val="20000"/>
              </a:spcBef>
              <a:buAutoNum type="arabicPeriod" startAt="2"/>
              <a:defRPr/>
            </a:pPr>
            <a:endParaRPr lang="de-DE" dirty="0" smtClean="0">
              <a:solidFill>
                <a:srgbClr val="2D2DB9"/>
              </a:solidFill>
              <a:latin typeface="Calibri" pitchFamily="34" charset="0"/>
            </a:endParaRPr>
          </a:p>
          <a:p>
            <a:pPr defTabSz="4167188">
              <a:spcBef>
                <a:spcPct val="20000"/>
              </a:spcBef>
              <a:defRPr/>
            </a:pPr>
            <a:r>
              <a:rPr lang="de-DE" i="1" dirty="0" smtClean="0">
                <a:solidFill>
                  <a:srgbClr val="2D2DB9"/>
                </a:solidFill>
                <a:latin typeface="Calibri" pitchFamily="34" charset="0"/>
              </a:rPr>
              <a:t>Fortgeschrittenes (Ulf)</a:t>
            </a:r>
            <a:endParaRPr lang="de-DE" dirty="0" smtClean="0">
              <a:solidFill>
                <a:srgbClr val="2D2DB9"/>
              </a:solidFill>
              <a:latin typeface="Calibri" pitchFamily="34" charset="0"/>
            </a:endParaRPr>
          </a:p>
          <a:p>
            <a:pPr marL="457200" lvl="0" indent="-457200" defTabSz="4167188">
              <a:spcBef>
                <a:spcPct val="20000"/>
              </a:spcBef>
              <a:buFont typeface="+mj-lt"/>
              <a:buAutoNum type="arabicPeriod" startAt="5"/>
              <a:defRPr/>
            </a:pPr>
            <a:r>
              <a:rPr lang="de-DE" dirty="0" smtClean="0">
                <a:solidFill>
                  <a:srgbClr val="2D2DB9"/>
                </a:solidFill>
                <a:latin typeface="Calibri" pitchFamily="34" charset="0"/>
              </a:rPr>
              <a:t>Package </a:t>
            </a:r>
            <a:r>
              <a:rPr lang="de-DE" dirty="0" err="1" smtClean="0">
                <a:solidFill>
                  <a:srgbClr val="2D2DB9"/>
                </a:solidFill>
                <a:latin typeface="Calibri" pitchFamily="34" charset="0"/>
              </a:rPr>
              <a:t>dplyr</a:t>
            </a:r>
            <a:r>
              <a:rPr lang="de-DE" dirty="0" smtClean="0">
                <a:solidFill>
                  <a:srgbClr val="2D2DB9"/>
                </a:solidFill>
                <a:latin typeface="Calibri" pitchFamily="34" charset="0"/>
              </a:rPr>
              <a:t> als Vorbereitung auf weitere Packages</a:t>
            </a:r>
          </a:p>
          <a:p>
            <a:pPr marL="457200" lvl="0" indent="-457200" defTabSz="4167188">
              <a:spcBef>
                <a:spcPct val="20000"/>
              </a:spcBef>
              <a:buFont typeface="+mj-lt"/>
              <a:buAutoNum type="arabicPeriod" startAt="5"/>
              <a:defRPr/>
            </a:pPr>
            <a:r>
              <a:rPr lang="de-DE" dirty="0" err="1" smtClean="0">
                <a:solidFill>
                  <a:srgbClr val="2D2DB9"/>
                </a:solidFill>
                <a:latin typeface="Calibri" pitchFamily="34" charset="0"/>
              </a:rPr>
              <a:t>Ggplot</a:t>
            </a:r>
            <a:r>
              <a:rPr lang="de-DE" dirty="0" smtClean="0">
                <a:solidFill>
                  <a:srgbClr val="2D2DB9"/>
                </a:solidFill>
                <a:latin typeface="Calibri" pitchFamily="34" charset="0"/>
              </a:rPr>
              <a:t> als eine fortgeschrittene Grafikengine</a:t>
            </a:r>
            <a:br>
              <a:rPr lang="de-DE" dirty="0" smtClean="0">
                <a:solidFill>
                  <a:srgbClr val="2D2DB9"/>
                </a:solidFill>
                <a:latin typeface="Calibri" pitchFamily="34" charset="0"/>
              </a:rPr>
            </a:br>
            <a:r>
              <a:rPr lang="de-DE" dirty="0" smtClean="0">
                <a:solidFill>
                  <a:srgbClr val="2D2DB9"/>
                </a:solidFill>
                <a:latin typeface="Calibri" pitchFamily="34" charset="0"/>
              </a:rPr>
              <a:t/>
            </a:r>
            <a:br>
              <a:rPr lang="de-DE" dirty="0" smtClean="0">
                <a:solidFill>
                  <a:srgbClr val="2D2DB9"/>
                </a:solidFill>
                <a:latin typeface="Calibri" pitchFamily="34" charset="0"/>
              </a:rPr>
            </a:br>
            <a:endParaRPr lang="de-DE" dirty="0" smtClean="0">
              <a:solidFill>
                <a:srgbClr val="2D2DB9"/>
              </a:solidFill>
              <a:latin typeface="Calibri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 rot="1169897">
            <a:off x="4844719" y="676019"/>
            <a:ext cx="3923928" cy="2308324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9:00 		Beginn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9:30 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11:30 	Teil I</a:t>
            </a:r>
          </a:p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	Kaffeepause                                  </a:t>
            </a:r>
          </a:p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11:30 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11:45               Teil II Installation</a:t>
            </a:r>
            <a:b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12:00 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13:00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	Teil II</a:t>
            </a: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 1. Abschnitt</a:t>
            </a:r>
            <a:endParaRPr lang="de-D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13:00 – 14:00	Mittagspause </a:t>
            </a:r>
          </a:p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14:00 – 14:45           	Teil II 2. Abschnitt</a:t>
            </a:r>
            <a:endParaRPr lang="de-D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	Kaffeepause	</a:t>
            </a:r>
            <a:b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15:00 – 17:00            	Teil III</a:t>
            </a:r>
            <a:endParaRPr lang="de-D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31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140129" y="-809844"/>
            <a:ext cx="9444325" cy="76757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lnSpc>
                <a:spcPct val="80000"/>
              </a:lnSpc>
              <a:defRPr/>
            </a:pPr>
            <a:endParaRPr lang="de-DE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53664"/>
            <a:ext cx="8229600" cy="1752600"/>
          </a:xfrm>
        </p:spPr>
        <p:txBody>
          <a:bodyPr>
            <a:normAutofit/>
          </a:bodyPr>
          <a:lstStyle/>
          <a:p>
            <a:r>
              <a:rPr lang="de-DE" sz="3200" dirty="0" smtClean="0"/>
              <a:t>Einführung in das </a:t>
            </a:r>
            <a:r>
              <a:rPr lang="de-DE" sz="3200" dirty="0" err="1" smtClean="0"/>
              <a:t>Bayessche</a:t>
            </a:r>
            <a:r>
              <a:rPr lang="de-DE" sz="3200" dirty="0" smtClean="0"/>
              <a:t> Hypothesentesten</a:t>
            </a:r>
            <a:br>
              <a:rPr lang="de-DE" sz="3200" dirty="0" smtClean="0"/>
            </a:br>
            <a:r>
              <a:rPr lang="de-DE" sz="1600" dirty="0" smtClean="0">
                <a:solidFill>
                  <a:srgbClr val="000090"/>
                </a:solidFill>
              </a:rPr>
              <a:t/>
            </a:r>
            <a:br>
              <a:rPr lang="de-DE" sz="1600" dirty="0" smtClean="0">
                <a:solidFill>
                  <a:srgbClr val="000090"/>
                </a:solidFill>
              </a:rPr>
            </a:br>
            <a:r>
              <a:rPr lang="de-DE" sz="1600" dirty="0" smtClean="0">
                <a:solidFill>
                  <a:srgbClr val="000090"/>
                </a:solidFill>
              </a:rPr>
              <a:t>Workshop</a:t>
            </a:r>
            <a:r>
              <a:rPr lang="de-DE" sz="1600" dirty="0" smtClean="0"/>
              <a:t>, 12.-13.10.2018</a:t>
            </a:r>
            <a:r>
              <a:rPr lang="de-DE" sz="1600" dirty="0"/>
              <a:t>, Psychologisches </a:t>
            </a:r>
            <a:r>
              <a:rPr lang="de-DE" sz="1600" dirty="0" smtClean="0"/>
              <a:t>Institut Heidelberg</a:t>
            </a:r>
            <a:r>
              <a:rPr lang="de-DE" sz="1400" i="1" dirty="0"/>
              <a:t/>
            </a:r>
            <a:br>
              <a:rPr lang="de-DE" sz="1400" i="1" dirty="0"/>
            </a:br>
            <a:r>
              <a:rPr lang="de-DE" sz="1600" dirty="0" smtClean="0">
                <a:solidFill>
                  <a:schemeClr val="accent1"/>
                </a:solidFill>
              </a:rPr>
              <a:t/>
            </a:r>
            <a:br>
              <a:rPr lang="de-DE" sz="1600" dirty="0" smtClean="0">
                <a:solidFill>
                  <a:schemeClr val="accent1"/>
                </a:solidFill>
              </a:rPr>
            </a:br>
            <a:endParaRPr lang="de-DE" sz="1600" dirty="0">
              <a:solidFill>
                <a:schemeClr val="accent1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67477" y="3027981"/>
            <a:ext cx="3634521" cy="567499"/>
          </a:xfrm>
        </p:spPr>
        <p:txBody>
          <a:bodyPr>
            <a:noAutofit/>
          </a:bodyPr>
          <a:lstStyle/>
          <a:p>
            <a:pPr algn="r">
              <a:lnSpc>
                <a:spcPct val="80000"/>
              </a:lnSpc>
              <a:defRPr/>
            </a:pPr>
            <a:r>
              <a:rPr lang="de-DE" sz="1400" dirty="0" smtClean="0">
                <a:solidFill>
                  <a:srgbClr val="000090"/>
                </a:solidFill>
                <a:ea typeface="+mj-ea"/>
                <a:cs typeface="+mj-cs"/>
              </a:rPr>
              <a:t>Momme v. Sydow</a:t>
            </a:r>
            <a:r>
              <a:rPr lang="de-DE" sz="1400" baseline="30000" dirty="0" smtClean="0">
                <a:solidFill>
                  <a:srgbClr val="000090"/>
                </a:solidFill>
              </a:rPr>
              <a:t>1</a:t>
            </a:r>
            <a:r>
              <a:rPr lang="de-DE" sz="1400" dirty="0" smtClean="0">
                <a:solidFill>
                  <a:srgbClr val="000090"/>
                </a:solidFill>
                <a:ea typeface="+mj-ea"/>
                <a:cs typeface="+mj-cs"/>
              </a:rPr>
              <a:t/>
            </a:r>
            <a:br>
              <a:rPr lang="de-DE" sz="1400" dirty="0" smtClean="0">
                <a:solidFill>
                  <a:srgbClr val="000090"/>
                </a:solidFill>
                <a:ea typeface="+mj-ea"/>
                <a:cs typeface="+mj-cs"/>
              </a:rPr>
            </a:br>
            <a:r>
              <a:rPr lang="de-DE" sz="1400" dirty="0" smtClean="0">
                <a:solidFill>
                  <a:srgbClr val="000090"/>
                </a:solidFill>
                <a:ea typeface="+mj-ea"/>
                <a:cs typeface="+mj-cs"/>
              </a:rPr>
              <a:t>Ulf Mertens</a:t>
            </a:r>
            <a:r>
              <a:rPr lang="de-DE" sz="1400" baseline="30000" dirty="0" smtClean="0">
                <a:solidFill>
                  <a:srgbClr val="000090"/>
                </a:solidFill>
              </a:rPr>
              <a:t>2</a:t>
            </a:r>
            <a:endParaRPr lang="de-DE" sz="1400" dirty="0" smtClean="0">
              <a:solidFill>
                <a:srgbClr val="000090"/>
              </a:solidFill>
              <a:ea typeface="+mj-ea"/>
              <a:cs typeface="+mj-cs"/>
            </a:endParaRPr>
          </a:p>
          <a:p>
            <a:pPr algn="r" eaLnBrk="1" hangingPunct="1">
              <a:lnSpc>
                <a:spcPct val="80000"/>
              </a:lnSpc>
              <a:defRPr/>
            </a:pPr>
            <a:r>
              <a:rPr lang="de-DE" sz="1400" dirty="0" smtClean="0">
                <a:solidFill>
                  <a:srgbClr val="000090"/>
                </a:solidFill>
                <a:ea typeface="+mj-ea"/>
                <a:cs typeface="+mj-cs"/>
              </a:rPr>
              <a:t/>
            </a:r>
            <a:br>
              <a:rPr lang="de-DE" sz="1400" dirty="0" smtClean="0">
                <a:solidFill>
                  <a:srgbClr val="000090"/>
                </a:solidFill>
                <a:ea typeface="+mj-ea"/>
                <a:cs typeface="+mj-cs"/>
              </a:rPr>
            </a:b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3079" name="Rechteck 6"/>
          <p:cNvSpPr>
            <a:spLocks noChangeArrowheads="1"/>
          </p:cNvSpPr>
          <p:nvPr/>
        </p:nvSpPr>
        <p:spPr bwMode="auto">
          <a:xfrm>
            <a:off x="1115615" y="3619017"/>
            <a:ext cx="4527947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80000"/>
              </a:lnSpc>
            </a:pPr>
            <a:r>
              <a:rPr lang="de-DE" sz="1400" baseline="30000" dirty="0" smtClean="0">
                <a:latin typeface="Calibri" pitchFamily="34" charset="0"/>
              </a:rPr>
              <a:t>1</a:t>
            </a:r>
            <a:r>
              <a:rPr lang="de-DE" sz="1400" dirty="0" smtClean="0">
                <a:latin typeface="Calibri" pitchFamily="34" charset="0"/>
              </a:rPr>
              <a:t>Ludwig-Maximilians-Universität München</a:t>
            </a:r>
            <a:br>
              <a:rPr lang="de-DE" sz="1400" dirty="0" smtClean="0">
                <a:latin typeface="Calibri" pitchFamily="34" charset="0"/>
              </a:rPr>
            </a:br>
            <a:r>
              <a:rPr lang="de-DE" sz="1400" dirty="0" err="1" smtClean="0">
                <a:latin typeface="Calibri" pitchFamily="34" charset="0"/>
              </a:rPr>
              <a:t>Munich</a:t>
            </a:r>
            <a:r>
              <a:rPr lang="de-DE" sz="1400" dirty="0" smtClean="0">
                <a:latin typeface="Calibri" pitchFamily="34" charset="0"/>
              </a:rPr>
              <a:t> Center </a:t>
            </a:r>
            <a:r>
              <a:rPr lang="de-DE" sz="1400" dirty="0" err="1" smtClean="0">
                <a:latin typeface="Calibri" pitchFamily="34" charset="0"/>
              </a:rPr>
              <a:t>for</a:t>
            </a:r>
            <a:r>
              <a:rPr lang="de-DE" sz="1400" dirty="0" smtClean="0">
                <a:latin typeface="Calibri" pitchFamily="34" charset="0"/>
              </a:rPr>
              <a:t> </a:t>
            </a:r>
            <a:r>
              <a:rPr lang="de-DE" sz="1400" dirty="0" err="1" smtClean="0">
                <a:latin typeface="Calibri" pitchFamily="34" charset="0"/>
              </a:rPr>
              <a:t>Mathematical</a:t>
            </a:r>
            <a:r>
              <a:rPr lang="de-DE" sz="1400" dirty="0" smtClean="0">
                <a:latin typeface="Calibri" pitchFamily="34" charset="0"/>
              </a:rPr>
              <a:t> </a:t>
            </a:r>
            <a:r>
              <a:rPr lang="de-DE" sz="1400" dirty="0" err="1" smtClean="0">
                <a:latin typeface="Calibri" pitchFamily="34" charset="0"/>
              </a:rPr>
              <a:t>Philosophy</a:t>
            </a:r>
            <a:r>
              <a:rPr lang="de-DE" sz="1400" dirty="0" smtClean="0">
                <a:latin typeface="Calibri" pitchFamily="34" charset="0"/>
              </a:rPr>
              <a:t> (MCMP)</a:t>
            </a:r>
            <a:br>
              <a:rPr lang="de-DE" sz="1400" dirty="0" smtClean="0">
                <a:latin typeface="Calibri" pitchFamily="34" charset="0"/>
              </a:rPr>
            </a:br>
            <a:r>
              <a:rPr lang="de-DE" sz="1400" dirty="0" smtClean="0">
                <a:latin typeface="Calibri" pitchFamily="34" charset="0"/>
              </a:rPr>
              <a:t>Wissenschaftstheorie</a:t>
            </a:r>
          </a:p>
          <a:p>
            <a:pPr algn="r">
              <a:lnSpc>
                <a:spcPct val="80000"/>
              </a:lnSpc>
            </a:pPr>
            <a:endParaRPr lang="de-DE" sz="1400" dirty="0" smtClean="0">
              <a:latin typeface="Calibri" pitchFamily="34" charset="0"/>
            </a:endParaRPr>
          </a:p>
          <a:p>
            <a:pPr algn="r">
              <a:lnSpc>
                <a:spcPct val="80000"/>
              </a:lnSpc>
            </a:pPr>
            <a:endParaRPr lang="de-DE" sz="1400" dirty="0">
              <a:latin typeface="Calibri" pitchFamily="34" charset="0"/>
            </a:endParaRPr>
          </a:p>
          <a:p>
            <a:pPr algn="r">
              <a:lnSpc>
                <a:spcPct val="80000"/>
              </a:lnSpc>
            </a:pPr>
            <a:r>
              <a:rPr lang="de-DE" sz="1400" baseline="30000" dirty="0" smtClean="0">
                <a:latin typeface="Calibri" pitchFamily="34" charset="0"/>
              </a:rPr>
              <a:t>2</a:t>
            </a:r>
            <a:r>
              <a:rPr lang="de-DE" sz="1400" dirty="0" smtClean="0">
                <a:latin typeface="Calibri" pitchFamily="34" charset="0"/>
              </a:rPr>
              <a:t>Ruprecht-Karls-Universität </a:t>
            </a:r>
            <a:r>
              <a:rPr lang="de-DE" sz="1400" dirty="0">
                <a:latin typeface="Calibri" pitchFamily="34" charset="0"/>
              </a:rPr>
              <a:t>Heidelberg</a:t>
            </a:r>
            <a:br>
              <a:rPr lang="de-DE" sz="1400" dirty="0">
                <a:latin typeface="Calibri" pitchFamily="34" charset="0"/>
              </a:rPr>
            </a:br>
            <a:r>
              <a:rPr lang="de-DE" sz="1400" dirty="0" smtClean="0">
                <a:latin typeface="Calibri" pitchFamily="34" charset="0"/>
              </a:rPr>
              <a:t>Psychologisches Institut</a:t>
            </a:r>
            <a:br>
              <a:rPr lang="de-DE" sz="1400" dirty="0" smtClean="0">
                <a:latin typeface="Calibri" pitchFamily="34" charset="0"/>
              </a:rPr>
            </a:br>
            <a:r>
              <a:rPr lang="de-DE" sz="1400" dirty="0" smtClean="0">
                <a:latin typeface="Calibri" pitchFamily="34" charset="0"/>
              </a:rPr>
              <a:t>Abteilung für Statistik</a:t>
            </a:r>
          </a:p>
          <a:p>
            <a:pPr algn="r">
              <a:lnSpc>
                <a:spcPct val="80000"/>
              </a:lnSpc>
            </a:pPr>
            <a:endParaRPr lang="de-DE" sz="1400" dirty="0">
              <a:latin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504" y="4537161"/>
            <a:ext cx="782563" cy="58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73691" y="4522334"/>
            <a:ext cx="637904" cy="63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AutoShape 2" descr="Bildergebnis für LM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" name="AutoShape 4" descr="Bildergebnis für LM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6" descr="data:image/jpeg;base64,/9j/4AAQSkZJRgABAQAAAQABAAD/2wCEAAkGBxMSEhUTExQWFhQXGCAbGBgYGR8fHBwhIiAhIB8eIRwcHCggHCIlIiQhJDEiJSksLi4uHR8zODMtNygwLi0BCgoKBQUFDgUFDisZExkrKysrKysrKysrKysrKysrKysrKysrKysrKysrKysrKysrKysrKysrKysrKysrKysrK//AABEIALIAsAMBIgACEQEDEQH/xAAcAAACAwEBAQEAAAAAAAAAAAAGBwAEBQMCAQj/xABOEAACAQIEBAQCBgQKBwYHAAABAgMEEQAFEiEGEzFBBxQiUTJhI0JScYGRFSVzoSQzYnKCsbK0wdE0NUN0kqOzFkTCw/DxCFNUY4OipP/EABQBAQAAAAAAAAAAAAAAAAAAAAD/xAAUEQEAAAAAAAAAAAAAAAAAAAAA/9oADAMBAAIRAxEAPwB44mJiYCYmJiYCYmK9fXRQIZJnWONerMQAPxOE5xj4m1NVO9JlRNl25kaGSSQ/yABZVHQscA1uIeI6ahj5lTKsam9gfia3UKo3b8PcYXeY+NsJulNCwl33qPQoUC4ay6mYnsu33jvQ4S8MaqqBmzWqn5o9MaLKGZAd2DFlbQTtbSQRa99xi3x7SS5QKYZWgh58ojZgAzSylhoWVnuxUrr3Hcm+AyYOJ88nmAM0UMUo0xmRRBzNxflc1WYsLjcrbfp0x4zXgPM0R56iunjhiBeS9VJNJpG5C2RBe3S/fHXxfmjSs/h5YLLTqkLQKjmOzXkJVyDudgwN7A4Jc2pa2syAmolMU2kyObFdcakkKwQ7aktcXO+AC8k4OmzZZVNXIJIdIbzMTGSzrqQ6xOwPp9rfdjhxBwscs5dPLWTzq0ZkkUJKYYV1W5nomBG+3Q/hgj8KsslavaUwNR8qFDKnOeTniQHkmzswARUNhe+/bGdxfla09bVCaFq0y65WMM7xzRwkX0lACpRSp773GwwFum4AzyjWRqOuQA/DEGYrb3HNBCkfv98UKHjXOacGVVasiT+NDcuQIB7SwNffc3ZR074MYKavhyKwlM8rAEMtncQMRcBn0iRhGTYkDfA54YZjH5+2XO0sMiotQjU4j5axoQknMVtJJYkWsCb97XwBHT+MVHpVpYpkQgEyLpkRdhcHQxZd9vUovY4PsszGKojWWF1kjYXDKbjCjyzLP0vXVtLX00doR/GxxiOSNix0rrBPMuu929ug6Y8cQ+Hj0kpfK2tIg16YpLVCg9ihOmZCegOk9rm1sA6cTCg4P8XmW8ObRPBIoBWXlsAwJtdltdf53Q79LbtqlqUkRXjYOjC6spuCPcEYDriYmJgJiYmJgJiYmJgJjA4w4vpstiElQxu2yRru7kddIv2uNztuMeuMuKYctp2nm37IgPqduyj/ABPYYT1PTJmzSZxmErQUurlRwKC0jBQLojWF7nVfQLn1dLYD1XQ1Odk1tXJ5TLlY8lpSoULci4W/rkPS52HbV0wbcC1MDibLqOKogpo0BSqAKtKSfWQzJ13Fj7aiLbYlXMua0kEmUGIGjqAVSZCqArGy6dNtrBwQfl74q1sdde1dnUNLLpusMCLf5H1HU2/YDfAThoHJcwehlJNJWuZKeVuokNg0bN3J2AJ36e+KXjzmZjahCn0xSeYf+i6Kv9pvyxrV8S1WXUdPmmt6ptMhgjUc6Qr7j/Z9Rqb0gbi4wFeNeinCw8vkiSlRYkQAoNM2txfbcbdOt8BqeNVS0dS15EgWajaJWK6zMdYJjO45Nr7P8z+DPr1/V7gGNf4Md73jH0fv3Ue/cYU/F+bc2cCBnYchYat1JZZFNvQrXKQXIYK5sGcnsLknzuuphlKEV1UyWdR60WWQ2IaOQmP0BOjbAr89gQz/AAJDA1Q5DU68uA8uQkux0sOaCyg6HtsNwLG3fGX43VzRVsYZdfNpmih0ytE0bMwDM7KAHU7DQxt1vbvx8K5jT1YErtTc0qOWsKxo5Grlh1ddYDg3RgbMdQ2I39eItTTmpkTnNOZNULvJMI1QXLcmIxqA2kndpdSg6AbkmwNDPKFf0VLCymRRSlSsO2qyfU62v26/jgC8C52lkmdgraKeGMSRAKgA1HlkWBMgvctv+HcgrcxR8qQpWOq7wkLEglY2K8jlnZJB0+VrnbAd4bVggqWZmjhE0JjTSp5T8vZSsrEA2JtrGpWuBdTbUGv4O5mZa/NLm6zOs8W/1SzgH7yuj8hi1xxk8TV9NDT6lrqqTmPUhjrhijtfTvZQ3wgWt8V+uAnwtqXNTL5eMylaFI5Iw/LY2Kh9LEbMO2437jrgsySpNNU1FWnPrpREEeCVQlZAq3sAtgJUYndlF9gRqvgO1RSecSrXMXWHyUnKhrjZS4IuQ6H0OB6bjoxOwBGB6jnzDh9y7JFLRzEiOOORgjPsQUuG5ZcEkINjpPyvtcXU8lQ0FNWRiSeskAhZDeKKIWMpRWsyyKhsXI3LCxA9I1eNKmWEsKtKeSgkKwx0gBMz9LPHYbuD9QdgNwcAVcJ8UU+Ywiana9tnQ/Gh9mHb7+hxt4/Poy+TJJ0zKjmWppp9aWe4tuCqSNfZzuAxGxXcb4dXCvEMVfTrPFcX2dD8SMPiRh2I/wAsBsYmJiYCYr19akEbyysFjRSzMegAxYwofGfPTNLTZfSjzEnN1T063udOkorkdFNyTv0AO2AwY6j9P5hPO8r09FTRC4cepUbdrEXVC1t2uTbp8i3M8vqUaDM8ueKpp6dCsNJGtl5JCg6GFzzLjfboALbG9ENQUbw5fXtcSXmqJGW0Ms5tZGa1tKDovQWTpax0KLiYU+UNWUVAsNpFLREEJJdgrNGwtquPha3tscBj8Jx5q8LV1DPSlaqd5mp5AdmbYoX2uVCjpbucElDRySVjyoI2rzGsdROATBTWH8XGDvJIepF9huxFwG+RZKhrZWpk5VVUorzyaVvSoR8IG458h1b9PSSelmpcUZwctr6CGJdFOtkWIajzzK2l2vfdo7K3quSZPnfAH2T5NHTg6dTyN/GSubySH3ZrD8AAAOwGFT49RRPJGanm8qOncxcnSSJWYW5gIuqMFAB7kGx2OHPhQ+PNPH9ETHHqMMr6yoL3jaLSursvrNx3wFzhmtp6aOmyzy7zebpuY8xUGNjo3U9mCiy7E2uPfAT4aU0Us6PWPE6LT+YYJ6mPKaw53sQLG31tK3vbDi/TdJQyUlCkZVpweXHEnpUDqTboLk7/ACOOOQcC0mXz1NVEHLTXYqQrBNySIwqAgG9tO/QDAB3iBxFTV0VA9KqyTTyOIjL6EKJtKjsxFgdtr3uAdrY8cA11DRUUFW0ZeSsk5Cqqg6ACVESKxuyje7blibnqMb2f09Bn2XScqURxxObTtHYIVAZiA2n0kGxIP9WNvIWoKajo0WWIw3VIJGtZ33sVJ+s2+AUUVIjV4hIBp/OtSF0P0zAj4OWCQqi3LMoAOjSNrYZFfm+V1cdTRIyXo4yRayKlhp9Dn0ixsp7b2N8d/wDsVQ0lc2aM/LNraTpEasxsW6X1MT79zjXkp8uWeSArTiepUmSOy65AOpYdSPv64BQeEVVTUFYkbtJDNNCFmSoTS3NMgEaxjSGsQbm/yw5884fhqtLNqSZP4uaM6ZEPya3T3U3B7g4WXhRkywZrW2VOXJzmjUD4BHUtGB8um1u2HHgF1JC8Veksyg16xssDatEFWCBcbhuTMABcDqLfEB6e3AFFJVTS5jWgiqDtFHAwNqZR9UX6swIJfuCLbHHnxQ4jhheGmqIg8EiNJK+rS8YUqEeI93ViTYb7C2NCFJpCtBVVEkc0bCSOaIhDUxqd73BAYbB1HupGzWAcOCMhpHoqiEiWXnSv5ppo2jMkh+Ngh+EX6W6W6kjADQzPw3VSaGNRRTLG/q+Jk3DPGy+ljHcah3DL0tfBhW8U1WZTtS5XeOJCVqKx0NkPdI1Nrv8Af+7rj7m3h5AKJaDzLKNQ8o0ti6SaW1AHbUHAJKAC29vkB/SVKSoskbBkcBlYdCDuDjthV+DWeiIPlU2oSwPLy2PR1VyCB9kqe3t0w1MBSzqtMFPNMBqMcbOB76VJthKeEFAvmZcyqZGuulDJfaSaZt1266bqLDa7D2xt+PeeSqkdHA5QsjzTEMQdCiwXbqGJNx/JHvilmNXl0cdJleYBooY6dJJOXrVRM/TWV9hqO/c/LAGNXk0dFGUmHmMvkJ5/NszROxJMxNrFGJ9RsNPXpfGa3CzZc40TvNSgqaSjka96gltK6upRPj+Vr/VvjhR+G+WzQ6qbMasQP6bRVSmM320kFT92k4vGjYLUNHKeXl9M0FPLKbnmaLySMQACVGhAR0OsYAv4boFhhsHErsxaWUW9cnRjt0sRYDsAB2wl+L87hfMvNBWmhblcuYq4NMY5AWKoV9ZNug79cE3gLWyGOpgaNoYlMckETli4Vw2ptTKNSMVuCB1LfLHvxDzeCnrYnCx64Xikc2GrQpkM1jbdgrxtbqbjAM2hqlljSRL6XUMtwQbEXFwdxhXeOq35P+61X/kYIvFbMmjoFKSGOKWWNJZ0O8cTH1Otup6AW98L3i/NJajL6Kafd3oqv1faF4QrEdiwF7fPAOI1tPH5YStGssg0w6raidI1Bb7+17fLArSpVSZhVNRVLPGbJK8y6oYWX6sSqRzHXcN0AuLkkWFniLPaRaWQ3R6qjg56IfiRtFlcX6/FiyuZU2V0DxJLE0tLDd4zINRa3VhuwLt3tuTgPg4HOhk89VBXvqRVgEZv19Ag6H2vf544VVFNTQiKqhhrKKOx+jh0vEF3B5V2WQD+TYi3Q3wL5n4tPqoGjjdFfUZ0Kel7aRaKV9KkA6jqvbpvjd4I43qcxr6iNYo46WBBq3DPrYnT60cob2PS/TrgNTOYqXNv4JJHO8FllWZNSwtcEraRTZrX+E3F7Yv5dO0lbLqojGIkCx1LabyXO6qBuFFgev4Dvh8O1clIczpkiaQUziaCJepSUFgi7G3qV7D5gAY0MuOZTy09SWSnp2iBlpXUmQMdyNVhYjbsO+2AF/DyMjNaok7Faiw9v4W9/wB+GlhZ8Af6zqP5tR/fHxk+E3EUsmY1McnMaWZTJUKwIWCRHZRGo9tLAE+6jAZXilXLVVjsvmJhTRHkCBNoJwbtzdadDpXYdhhqCWDNKVZKeYFlOqKZdzHIo62/GxHcEjvgF8bhAJacukbMsU0puN2KtFpF+9xr2Ptg44wzXyeWT1FMq+mPVHpUad+jWG1t74DBEzx66/zIpIkJOYU+gP8ASqACUuLguLb23Gggb4zK6izXOyr2GXUsbCSHWuqZmG6uRf0/dt36495PmC18XMmA5dTeirNBBQygfRTRt8NiSUuL3JQfVxfzHOqeJSuZ18c7KSnl4EK6iPtxBmdidtiQm/Q7HAB3FKyxVVJm8IHL5wFZyrMI5EPKl09yHW/T7Iv2w8KSpSVFkjYMjgMrA3BB6EYW8jVNbBNClB5SnZA9IGVQ5ljIca0BGkNYAA/ZNzviz4I1rNRzQONJpqh4ghN2RdiFO/Yllv304AQ4lrKTMeJKenZHKxXie1rSMt3sd/gHQ+9umDanqa5DP5nLufFLKzKEkiLhBsoaN7A7C+zE74XnA1O/6UzKpKWem808jG1g7sdABOw+FiCfnjdovDebQvmEFeWAJd6+VOvsqoQf+LAWsuyvK4qmSupkkp2pI3knppFePfT9GwVthazAW2N7jBFVU9TS5PaKGOecxl50l2Vi93mJAIubltr4HcsyeOOmnp0oRSc6shp2QuXaSMFWclySGGkva3zvvfDH4kNqSpINvoZN/b0HAfnHhzieqy5DMaltTokegxMzBFBKWdwFW1z79ehthy5LwJE0Ekk8vNnnAPPQhtHddDG+rfcsfi6WC2UUfCrK4Xp6xHRXDTKrXF7gU8Vhv7ajb2vgOOX1sEj5JSzaaeWfRrcEyKNId9DAgadGksLfE4Atq2DDz7iCURR0muGeniqQ0aFrKVjJ2PZqdvq3II23IsTd4qlD5dROrAhoa02UEIl3iJjQHfQnwg9wBg48QMlgoMvggp4wqBpFv1Y3p5SSx7kkAn7hjG8SUTyVANlH6OnIAG19NPtgGHneTrV5c6Ko5slIURrC+6ghb+2oDAbxJwzT1lD+lKJVgqtDSvbYMbHmo47NfUNWxBwQVLUMbZfPVTMk9PB9HGpJ+NVDFkRS3aw6D7+w1xjmUMdNWz5fVxlJFInpXuLM50mSNTZo2JO4tpY36HAB9BmqLpejpoo1JT1y6iSNwxRYlVLqQb6nc9BfBB4a8SrRVsyVd41rtMiSSRmIB1uCjatuhG4JAP34scNc+ioljhkSOmYMvOjVpH8yrnVqRFLaGC6bA36WIvgW8ReH2irmiEkZd0Wq5WkiKWRdXNstzouATa/qt1vawNbLs8WKOtzR0d4pJQsfLXUTFH6BJYdVLF21DbSQcbdTTVE09LU09Tog0/SwstxIrAFSO6sPn/hvl8O57JVwU9ZG0cVKiSCeILquU2Ghh9UWNttxbY4sZTllI9T+lYamQ89Aunmgwt2HpI2YdLX2N9r3wArwoGFfV6HCNyqrS7dFJq3sT8gcAnh5xRHRS89VqJJCknnr6SjPqvEQ52T69ySAdu+Dvh7LoqjMKmCZQ8ckVQGU9x5tj2wJ8K8FQ1ddWU6sYlhQhAFVlNpZEGsMCWFgL2IPzwBRkfCEubl6/MC0fMsaaNbjQAPQ51bkC9wpAB1MSPUAMHOs9r6KiqcrqlZXCfQVCLqR4QQHXf7INvcAgG1gSW8Mcaml10mZWjkg9KMLnVb4Vv31DdGNtQDA7oxxnx1tbXRPmEq06wawkETxczUjOELBiQU1A/EBvYdgBgOfhhFFU0FXSU9QOSSTSxuyGpit/tHCgWvJZl22t1322oIpta5nS0UdRJVQpzFZhG8TqDexYG4PwnuCg69vPg9wvTQ0yVIXVUkNG8h/ksVKqOgXb2udr495tJalq6cTPTxrWaJZl6pHJpkYg/VHr06uii57YCcLyytW83McwpfMgFIqOGVQserqSpbUzWAHy398Y/D7yUfEMtKARHMsj9PiUnmqxPcq7SL8hYY9qMhpIvLUkMVdO40qkdpncm/xSC6qPc3AHyxw4+mmpsxy+fmWaGFA4UXDgyqkoud7aWv36DAD3htOETM1qXkNO9PzZ7fHqZmViDa97XwZUtJw4R9HVQx26aa14/y+lXGJ4W0cFYc2gkRk8w99m3ERdxoBIsNLXBt9oe2GA3h5lZ/7lB/wYAcyusWU0CxzNNEuYTCORmLFkSKUAajuwBawY3uADc9cG3Ff+hVX+7yf2GwPZxQQ0lTlUMEaxx8+UBVFgLxMT+ZwRcVf6FVf7vJ/YOAFfCBiYqsnYmpB/wCRDjgCDnsY9mqD/wAilx18HltDV/7yP+hDivDH+vkPu1R+6Gk/zwFrxfcrBAQbESyb2v8A92nHQ/lgS8SmApKH0lv1bN07emn3/DBl4tUxkpo7dQ7n/kTYEfEeDVR0Pyy2c/ktPgO653PTP5LKKYVdXy0eqqZPtG1g5uoJtsBq26AG2POc5pNVc2kzGjSGtjiaemqIt0vGL7Ob232IJI3sbbX707rlMq+eVRBUGORKlC6fTIltMqqxbTa224uGNt7Ac4yzZXSDy9LJJRwwuJ2pYmWnZ3IYjWyG8eoBiL9xvffADnDfEMuXSyUUg50MpiYjnSQmNiFsTInqUAEBhvsB7YIeP8prErlqKzlh6ocuFoA0nJZbenRbU4YEi4Fzc7DA7wfSmur2ZZwGeJpZxytYdjuyCNjZ9zc9AN7dMbaMKgs8NY0cqxlecshlQOWOolCC9MrpYAp6QRa/S4ZmX5nWZPZEqWWMSBmhYB42QkB7e/UNta6uDsdsOGiSizJlgiED0lO6TR8iWzBxeyyRBRZepvfe3ywrMwLskYnSGSSUlI54n1wvIEAUMb3R20KjxmwcFTYFScbnA1TDT1cM8cy6GBjdWIDtG51JIR1ujaQ1x9a/ZrAT8Hf63m/ZT/3o4zvC8/rfMP5rf3iTFvgyo/W8g+1HUj8qpsU/CwfrWuPujf3iTAdfG4lAnLsGnheKQ26gSwBfxUu1j/KODfiKkSKh5aCyR8oKPYK6WwCeP7lYYmBsVjkIPz51Lg+40e1HIfmn9tcBl+E5vlsZ93lP5yNj7DXRwVuZtMQsCw08r3FxuJVYkd9kGOHg618rj/aSj/mNj5V5mtLV5rUyKWjipqbUBbe3OJG/84fngKuVVtVWgSZbBBRUrnaeSMGWQX6pEtgB83Jv7DA74kZCyQZQs87ySRTcqRlBJdGZC7km9tIQdb7nBQ2a5G9ilZBCb3vFUcrf3IVgD+IwK8U0Ujw5UKZzPHJVSAStpBKu+oX6aiQGOoD6pPcYD34fyw0+fVlMshI0sIlK23L8x1v30k7HuD8sOLCR4hiioOIo5ppFRZpElDkEBF5ckbqT820b9PuthpcX5dNNCOTVPSlHDs8a6mKgG627+9rHoMBleIsugUc402grYi5v8KveI/28bvFP+hVX7CT+wcLKmqMuq3zCipBULPXo0pMylVDqLgIGsRckm/8AkBg5XM/NZO052Z6Ryw7huWQwt2sb7YDL8JVAiqwP/qFP508BxXhH69B9jMPzhp/8sd/CQ/R1X7ZP7tBjjRH9dn9pN/0KfAaniVJaCP5mQf8A88xwv/FjNBT0eXAqTzaGaEW7Flp9/wB2DXxd/wBFjNr2dzb3/g8w/wAb/hhPeNM0xehRwREtHGY/vIGv8dlH4DAMvMZHWaqqgizvRUkHLhkFxpcFpSLXszBbBt7WOxxM98Skp46KoXkGlmUianEkbSoDbSyhCbgC4I6duuFtw8uYZcsWYUd5YJo1SQzRvpBvbSVuGcA/CyE33HXbG34kPmUEBaspaJYpl5eumR7qx3GoNILHbYlTa1sB9zHP8py6OomyiRnq6oBUWxtAD10AoCt79CW3AtYDAvRZll4y2GIGWOsRpHPL1Bix0gHVbuFUW6Aa+9iNfhbgCYSa6aeB5SraY5obqdhsS1xfqLqDa2+k7Y5DgCslqLz6KeZI2bkwRqraVv6o1T0SXOx0nUCy3GAscI0dfJG+qld4pb2WYxtzEuSDIjvG7aD0mUqdyN9tOVxNwvSTUwqMvVklRdU1OXL6o+00Rb1Mo6MNyLi9rbl3D+W+dtTTzTeRpwsztI7B5w99CBAxDAnVqYFr2ULpN71xnBrMxSCFEigiV31BRphAH1iNmjIGkj6wc2JGmwc/AjMWmrUVgQYaZwWJJL6pNdzf78EnhYP1nVfs3/dUPgT8Gs1SnzIU0inmlGhV1B3F9Y1BrFStiOnQ2IBFyWeF+2aVQP2Jx+VW4wHnx/XUlOl7akkF/b6al3wd8egmjcDqXjH5yLgF8dk1PRjtolP5S0x/wwd8e28hMT2Cn8nU4DG8GP8AVcf7Wb/qtjOzOphMOYyTLJIs1YsMaQjVJJywi6FU9TrWQH5Xx28Na9aXJWmf4YmqGP8ARkfb8emPeWZfyoMrikl0Vhdqj1RlldypMwa1tJ+lNjcb+4uMBSqM8oRvV5LPDGPikelDIo9yUvYDGJxvlywz5PQQMzqgQxMT1+mjOsFdiQgYkjoCffB9xTNVzxzQUiQyRsOU7iYcxNW0gEZTTqCnYMw67/MTrK7mcQ0tPEQUpF0qg+oDGeYT878oA/fgKP8A8QuT6vLVRRmjQSRyFOq3F4z8hqvcnboO+Cqt49NJBRtLTzTPUU6shhGotIAupSBuL3BB+/2wScW5a9TRVEEbaXkjZVJ6XI2wtvBR9pKWovqoyJI9RIaIsHSVGAI2BF7Hb1X7DAWc9q8wm8vXVEVJQR00qyIJ5PpXG6spe1kBUn02JvbBNThUWtplIMc0T1FOR0ZZAeYAe+lzqPylXH3jLPcp8ujVrQyxuA0SEB3e42KKPVvtvt23xhcGPO9PtRzxGlYyUay3u8LXHKL+9trN/wDbO9r4DO4A4uipYZi8cjLI6SIyadLDkxIR6mBBBQ9ffFeg4sj/AEj5xwEi1y3Qyw8wBooVDFOZ0JQi4vivW8VM/wAEMSC11EcMKNpPznLO3zZI9jsbHAbQ0dO0/mAg1klmikVJ133OuBVjkA+aLt7+4MHjvjWCsgCwso0a2Zmlh6cqRbWWUtclgLWwBeM+cGWSih7Q0sZ/pSKpP7guGpwyMtq9EU1FRrI4JjKKrwygfFoYqCGX60bAMPYjfAJ40wUtNm1HKADsjTxD7KMLbdBdQRb5YC8dTVDmRlWhoGZIIwdKtM663QtvZYvUCV3VRYbk3wc9jq84pubDI0oWp5UcRZU1kR6mfSSFubqFQG4UN13OLMcTzRwwv/FQxa5iSdUjspqJhf2IEQZuwZR9bBRwSopzyrrohhpqiRdQBN4mZzpOzW0LcdRcEHsQCKTiCtyir5EZhkJtCJnQkXBCtbSw1aHul2v8JGNbMuNMwTMKaSuWPk0tQyNJGhGzM8TXNybehjYbekfLGfxcrQ00M0o9a+UD9Lszieolv8yeWT88GHiDk6iaZZW001WvMjmO6o3p5in5Aqko/wDzdbmwZVTQPCmbrq5goZlkjvteOYEzRG22hgFsALBgGG4wKcOUd8unZ2ZfNPI7t1YxUyFzv/KlkQH30nBjxVPNRUdZHLDepzKo5UKDdmjjRU12F+u1h/LGKNJBHFQ1Sl1vFRvBBbcO6kS1TKehUMyJfuQR2wFrw5qY24jqQVBYIyBj9qMKjsPmxDG/zxq8J1Pla+oqGSV4mapjvGuqzeadrGx9O2+/vjP8LOGG/TdbUAnlQSOAT1LSEkL96j4vY298a3FVZlbzuIqGCaQsQ0zIWDOPiEaRjXOym2rTZRfdgbAhR8Tc3Wv5ZhVl5UM9+boUlmMRUAF7sfQdsEPFnHFNU0VRDCJTI8ZCAxkXY9Nz88KrNMso53XmBYWAtpgajjX8VepLg/JzfBHkFXlkAEc1FTyqoPqkh5U2kC+o81jHMbAk6XU7elTfAb3CumspIKAbpLUzyzW6cmOYm1x2diq/Ma8GMXE8kUsvnYDFAJSIZ1s6BALXkKMxjJIJ1MFFmUGxBwN+SqUid8vjiirKmzpGxCCGnjN0XR2Zyd9hu5BPpGBGqeh8y71kVRlzvtPAsrILk7zRkemVTezKN+4B3wDggeioYZpYyixtrqZCrXLk7s+5N77D26DAV4Nwx1M1dmXLAaaQBe+nbUygk79VufcH7sZfF9BR5TSPR0KrJNWLZhITI2jfRpUd2drL0FyTva2GXwbkCUFHFToCNK3a5uSx3bcAA74Dbwg/E1KnLM6WvhayTAPudKOUFnjY7DcWtf3Ft8PzGTxRkqVlNLAyoSykIXUMFaxs1j7HvgAegoMmy2TzsoVDUgzQs6krGNKkxp1Aa7EgDexsNhjpR1+ZZuyVEA8lSxPzITICXqDYizKCLRkE/mCDtsvuAoDrkyavJVWLMFe2qCZN1dCfSysN7dDp9ju0+OJzOUy+CaWCqZC8cqBkiuFPpLdGDC+wuR17YC5yIcvnlqUVBBO16grb6J+nMJG4RvrdlI1bAscbObZDTVSFJoUdT3tuPmGHqB9iDfADTZLFlEdA0aOKmpljhqEZy3N1j6QsoJQ6N21AbAWvY4IMvrBRu8cLc6jjbS6L6pKQ9dOn4mituAASva6/CC2rstkoKtqdWZyrrJGzdSwR3hlNttQKPDIRYMrpfqcVc54AqM1zSpYVCaWjjnjZ7n0SX0JYdNIBH/vgv45lSTMoGRlZXpl0spBB+lO4I67YueHcuqsDDo2V0v7tQwA+fCavMccS1UMSrE8ZsrMX5hHMJJ+1ZR8goGPM/hDmBllm89EZJUMbnlkekgLYAGwFgBi/xjTVEmdqkFZNTlxCvoN1GpJyTpJsTeNR/SONuCj4iiJUVFDUL2aWNlP5R2H9eAC818Ic0qixnrITd9VrEC+kLewAAsqgD5fecFNfw1nM1FFSNJRgxFbS2csQmwBUjTuNj7gkW3xXpvEuopZFGZLSmFjbm0xe6HteOT1sP5Sjbb3GNmmzXM8yUS0nLo6Vt0lkAkmkH2ggOhB/OucADz+Fuclg/nInZYzGhZnOhSLWUlSVNttXX54513hPmsghHOpUFKgEATUBe+ok3U+one5vf2GD+fhGtCOzZvVlgpICrGovbbovTHDwpqZ5IqlpamSos0YRpCNrwRyMBb5vb8BgF94c1VaMvrpWLBa2ZFjmv6uZI5SVwo39I9RNh8O1+3rgrI/0nUCO7R06QhpuWbHQ5PKpweqLpBLW3YliSdresgrDHkFEQQD5uUb/AMyY4KvBZ1SOtldlUAw6mJAACwL1PYC+ALaTgHLIlCrRQWAtdkDH8Wa5P4nATU5bQ82SrhgK0MNhoiHpq5lPpWOMC2kMBdgPWQB0DaifNc3NUv14qJjoBF1mqifqQrsyqd/VsSL2sPVgOzbPZE5ElRllTTyU06LAY1YxLEXAZQEYoXMYIuBv0GAqnPEqquKZP1fmliZGqmkEbAeladVdgpDXBJABFiRucFHEVXSZjRpU1WiOOkmvVRuoZwyD+JVht6mI3HxKR747/wDbShzCTyjUc8spt9HNBYBSd2Yvsqjrc+1hc2GAnOoaavkhyfK4uXT8x5TOHYrdficKWu639IYm32dhfAaXA2WHNc1mzR1MUcDhFiLa7uF2ufhXSCCUHRj7jDkxkcK5BHQU0dNFuFHqY9WY/Ex+ZONfATExMTAAXi1wKMxpi0KL5qM6kNgC4AN4y3se3zAwH8C56JY1oJ5miKXammcgS08ibNE4fqQG2uLMpI7YduF34neGcOYRvNAipW/EH6CSw+Ft9O+3qtcWG9r4ClmDQZVI1XWVUldmGnTTxsAD6ugjjUW3OxYDbYd97UNAuVUsua1imWva7ylGIF2soiAB0lV2G4PQnC/4Oz+IOtDmbERI14zMSs1JKnqFpNjpNtj2IAIsQCzKrPI65WkWSCpyt05cyIG5sd/9o3RlA2utgQPV2wGHnVBTFxJVcmgqHQPHOspNPKAQxAJKaXViG2A1Xv6hcDR4Iy5qXMjTPa8eXxqLG9wsjAb2HY+2KvAFNTyyTZe0kdfTUjRzUstw+i+oBCy7Erbb7z7Wxuo1s/YfaoR+6TADfFFSwz+FexEFv+KT/M/nhqynY/d/664UnEpZ+KKNPqiMMfwEhH7zhpZtOI4ZXOwVGPW3b3JFvzH34BA+JBfy9vpR2AI2I7kaIFT77thveFTXymj/AGQ/rOEnxfmfPhYLUKxAPpUi7DvuZ3J/DDs8K1tlNH+yH9ZwBUwvthaeAlWJaGZwCPpgpv7rDEv+GGZhXeAsQip66DvFWOCO4sqr/wCE/lgAHKKarqMooKakgMzGed27KthoBZjYL/GEi5+rg+4T4bpaOKUS1UU0sQjaaNpLQJJbSmsgbmwsNQ262ub4q+C/mv0bTcjk8nny+YEmrVp2sUINget7juMfOO6CDK1qnVAKKvhaN1QbRzhWMbADor73t3AwFnO8rnzCNZ0YJmtBIHEau3KcXJQqpa2iRRswtezKTcEDrm/FgzShiShI8+Zo25DE6omjcM5e26oLG7bX6Dc2x2ouEPImOtpKoU0QiAkjqdTxKhsxsS6stjvu1gb4GMw4yQPNT5PTrI9UzXlYPzJmcnUVsVKItzZ2IA7AgHAWuMeIdUb0dLIsuY1DR001Sg0BmB3jTqbKGOojZAdzqIBL/DTgQZZG7SMJKiSwZx8Kqvwoo7Dufc/djnwB4Z0+WHm6mmnK2DPayfaCDtc9zv8Advc6wExMTEwExMTEwExMTEwGLxTwzBXwSQyqBrFtYUalPYgkYSj8JZhk84enikLKPRNThnjmtuUmiLEqT0uLD23F8foXEwCj4e8X6YM3Oo3pYmY/SItwCLBtYUXBB9gcb3nkfP4DGVdHoGIdTcEa7ggjY4scTeGVHVuZk1005N2khNtXe7IfST13tffe+F9nHhnmmXypUZXO0uhbAXUOtzdgEYaCpO+n92AvV/EcEPE7S1ZMMaRcmNyPSSQPUT2G5F+g72wzM9zOKSimeKWNwYzpKyLY/c2tQPv1DCpbxPkVeTnOV6uxbl2B+9ZBb8j+AxygzDhWU6tMtMx9jOo/KNmUfkMAMcXseUyiMqSPqiV7j5saiSMD8MPLwvlVcoorkD6IdTbucAlZTcOTRmMZhKpPRjPKbf0XupH4Yo0HDPD+gJNmrzKvwqZtKj5Bbf1YB3+cj/8AmJ/xD/PC28NjEua52kThkMkb3BuLnmF/lsxI/DAxWxcIwXHqnYdkac//ALBlT9+Kq8bloXp8kyoxiVdDShCzEbjqvU7mxZjbAFng3TxNkTLUELC7ShmLafSdidVxb78e8245yyGnjgpY/NyQj+DI0crBigIJSRozqKi+4PS++A/JPCLM56aKKeo5EGpmMDEsUN9jpU6TqG+529sNnhXgWmoSHGuacC3NlNyB7KPhQH5C57k4Ba5NBm2e2M7yRUjkc3YRx6b3KRpYs5P22Nh8+mGlwnwVR5cG8tHZm+J2Opz8tR6AewtggAtsMfcBMTExMBMTExMBMTExMBMTExMBMTExMBMTExMB4liVtmUEfMX/AK8B/E3DdGUZjSU5b7RhS/56b4mJgEXxRQRJJZY0Ub9FA/qGMfLaZC26KenUDExMA9+AeHqMxBzS05cHZjEl/wA9N8MWOJVFlAA+QtiYmA94mJiYCYmJiYCYmJiYCYmJiYD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2" name="Picture 8" descr="Siegel LMU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438" y="3612987"/>
            <a:ext cx="67709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0" descr="Bildergebnis für LMU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8" name="Picture 14" descr="MCMP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" b="21842"/>
          <a:stretch/>
        </p:blipFill>
        <p:spPr bwMode="auto">
          <a:xfrm>
            <a:off x="6649788" y="3612987"/>
            <a:ext cx="803994" cy="62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2" descr="Bildergebnis für DGPs 2018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" name="AutoShape 4" descr="Bildergebnis für DGPs 2018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AutoShape 6" descr="Bildergebnis für DGPs 2018"/>
          <p:cNvSpPr>
            <a:spLocks noChangeAspect="1" noChangeArrowheads="1"/>
          </p:cNvSpPr>
          <p:nvPr/>
        </p:nvSpPr>
        <p:spPr bwMode="auto">
          <a:xfrm>
            <a:off x="155575" y="-715963"/>
            <a:ext cx="2381250" cy="1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1" name="Picture 8" descr="Ähnliches Fot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579" y="1547551"/>
            <a:ext cx="1775983" cy="88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08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>
          <a:xfrm>
            <a:off x="307975" y="1445050"/>
            <a:ext cx="8368481" cy="471782"/>
          </a:xfrm>
          <a:prstGeom prst="rect">
            <a:avLst/>
          </a:prstGeom>
          <a:solidFill>
            <a:srgbClr val="3333CC">
              <a:lumMod val="20000"/>
              <a:lumOff val="80000"/>
            </a:srgbClr>
          </a:solidFill>
          <a:ln w="25400" cap="flat" cmpd="sng" algn="ctr">
            <a:solidFill>
              <a:srgbClr val="2D2DB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1" i="0" u="none" strike="noStrike" kern="0" cap="none" spc="0" normalizeH="0" baseline="0" noProof="0" smtClean="0">
              <a:ln w="18000">
                <a:solidFill>
                  <a:srgbClr val="3333CC">
                    <a:satMod val="140000"/>
                  </a:srgb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" name="AutoShape 2" descr="http://karrierebibel.de/wp-content/uploads/2015/08/Personalauswahl-Bewerbung-Methoden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AutoShape 8" descr="Bildergebnis für erfolgreiche Mitarbei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AutoShape 10" descr="Bildergebnis für erfolgreiche Mitarbei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AutoShape 12" descr="Bildergebnis für erfolgreiche Mitarbeite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AutoShape 14" descr="data:image/jpeg;base64,/9j/4AAQSkZJRgABAQAAAQABAAD/2wCEAAkGBxIQDxAQEBIQEBAPEBUVEBAVFRUVFRcVFRUXFhUVFRUYHSggGBolGxUWIjEhJSkrLi4uFx8zODMsNygtLisBCgoKDg0OGxAQGy0lHyUvNystLy0tLS0tLS8vLy0tLS0tLS0tLS0tLS0tLS0tLS0tLS0tLS0tLS0tLS0tLS0tLf/AABEIAIEBhwMBIgACEQEDEQH/xAAcAAABBQEBAQAAAAAAAAAAAAACAAMEBQYBBwj/xABCEAACAQIDBAcEBwcDBAMAAAABAgADEQQSIQUTMUEGIlFhcYGRMqGxwQcjNEJSctEUM3OCkrLCouHwJGOz8UNidP/EABkBAQADAQEAAAAAAAAAAAAAAAABAgMEBf/EACURAAIDAAIBAwUBAQAAAAAAAAABAgMREiExIjJBBBMjUXFhgf/aAAwDAQACEQMRAD8AhWnbToEICADadAhhYQWANhYQWOBYQSANhYQSOhIYSAMhIQSPCnDFOARwkIJJIpwhTgEYU4QpySKcMU4BFFOd3clCnCFOARRTnd3JYpzu7gETdxbuTN3Fu4BE3cW7kzdRbqAQ93Fu5M3cW7gEPdzm7kzdzm7gETdzm7kvdzhpwCJkg7uTDTnDTgEPdzmSSyk4UgEMpOFJLKQSkAiFJwpJRSCUgEUpBySUUglIBGKQSsklIJSARis4VkgpBKQCPactHysErAGCIrR3LBKwBu05DInLQAIoREUAeAhBYQWGFgAhYYWGqxxUgDYSGEjqpDVIA2EhhI6EjipAGRThinHlSOBIAwKcMU4+EhhIAwKcIU4+EhhIBHFOEKckBIQSARhTnRTkoU53dwCLu53dyVu53dwCJu4t3Je7i3cAibuLdyXu5zdwCIac5u5LyQSkAi5IJSS8kEpAIpSCUkopBKQCKUglJKKQCkAjFIJWSSsErAIxSCVkgrBKwCOUglJIKwSsAjlIBSSCsErAI5WCVkgrAKwCOUglZIKwSsAjFYJWSCsArAGCsArHysEiAMWijhEUAkqscVYlEcUQBKscVZ1RHFWAJVjirOqI4ogAhY4qzqiOAQDirDCwgIarABCwwsMCGFgABIYSGFhhYAASEEjgWEFgDYSdyR0LCCwBnJO5I9lncsAYyRZJIyxZYBHyThSSMs4VgEfJBKSSVgFYBHKQSskFYJWARisErJBWAVgEcrAKyQRAIgDBWAVj7CARAGCIJWPEQCIAyRBIjpEAiANEQSI6YJEAaIgkR0iCRAGiIBWPEQCIA0RAKx4iARAGSIBEfIjZEAZIihkRQCSojqiNrHVgBqI6ojaxxYA4ohqICxxYAYjgEARwQAwIYiamVtfnEJCe+CWmumOAQwI3TcZwh0zC6nttxHjwjtrSFJN4WcGoqXwEBDUQRCJ0NuNtJYoGBDAnGqqctrajhOgysJclpeyDg8YQEICBYkgcucVAaeJJ8uUhT2XEl15Dlo7aK04RcEdokHB1bOEvowuB2G1/heJTySX7Ea+UXJfBYWitOxS5mDacIhTl4ANo2rAqp7eMcJlVTc57agLVYA629qZWNprDemKalv6LAiN3B4ax0yHTXJUy36tU9W/JuYHjx9ZacnFaUqgpvGx0iARHagsbRsy6elGseDZEbIjhhUqWYMb6qNJDkl5JjFyeIjEQDHDBRMxA7YbwhLXiGjGzJGJQKxAN7cYwYT1aJJp4wDAMMwGEkgAwTCMEwATBIhGCYAJgmGYJgAGCYZgGAARAMcMAwBsiKdMUAeUxxTGFMssDh1qqVFxUAJBvoeYHdpf0lZSUVrLQg5PEMKY6pkdWjqmWKk7A01ZrNw5ec5UTKxXsMHA0yzLYMRfiL/GS9qUMrAgaEce8f7THllmadHFOnc7TIwMdFx3TmEXMdGAYaqCNOXH1kfaO02oFXqoKqNUCkrqBc2AB4jzHHSJ3JPCK6XJaXGPXRG7Rx/55yMDLHadQGmBfUWlUGk0v04RevXodVWK3RczJ1lHeOXmLjzlhUXMAQLG2okPBW65Z9CbBRysP1vJeGChdazDv6oHoRMJ2PnqN41/jx/0bvHEUnUAnvtI1SooN84K83PoSbd8lBDlG5qo5B6ysbAg+FyPSbTt4pGMKeTf+EahRdSCwsAWA48Nbe60mBpC2ltCqgytQdRzqCzJ6qdL98fDSKH0yfqF2mO4GuKik5alwSD1SBoSNCeMLMQpsp6vAHTh2QNjYio6m5Rcrso4sbA6E9lxH2DZjmcAcrAj5znbknunQlFrGhBpCIyVL8gzDuACtHUJFwWzWJ17r6SDtzFGnSqsqlypbQcbX1t5Ta16oyMaVjlH/AIIY92ZSrE63ZSBoO+T8LjBULAAgra/nMvQxrjKUIDVFDMjcRmW+vgD63lnTcEgUmzEdZz3dp7OHCYwtlF9ms6YyXRe5pwGRqOIDrmHDX3aGMY56dl3pYLm0K8iAbX7p2SlkeSOOENlxZJq1alILnUup9pkUm3iBqB3xqvtGjlujKSTpltfz9IsGTf6utdbaK9/7tfhIG1UV66q1BRWYXNdQNVuLgsNT4GcUdbO+WJMtS0iM61FJKMwpubcfaUkXFvOOl4zg2qMr3KpldgOGuvHzvOm9tR6OX6dJvsmKzFL7uof6QfQm8jtH8OWyHNUtbjZfmbyrxuJUKDvDZmsH0udbeUzpliZe2HLBwYxMzIQ+YaDQgHwNrGWWyNS5Fip0v3/8tK9MQd3emzOF0dGA1tyB4X7jxgdFMShFepTJK1KlwDfqkCzWv3yrnKXk1jXGPgKsuVivYbTmHF3EPHvdye2TNmMxSwpH85ICn33PpN7J+j+nNXH8n8Kqq12a/wCI/GNEy9emxVg2RewcfWULixIPEcbRTPks/QurafL9hUXIYEakHhLDG4LMEylc1rNr/t4xrZliCMtzxvy7hft4yVSoAkg0s2vMgjyzG0wutan18G1NacMfyUdRbEg8QbHyjZknaC2qMMhp8Orppp3ad8HC4Rqh0By827P1nUpripM5XB8nFEcyXs3DB2u3AEC3aZKfYpK5kcG4uAf1EkYHB7uiWcWbVu8aaD0HvmVlqcfS+zampqa5rornoocVkFgmYXHLQXInekCIKi5Aq9XUAWHHsnNi0i9W/YCT4nSFtLBVnqtZCQLAHl6nvvJ3JpN+EHjg2l5ZUmCY9icO9M2dSpP/ADlGDN9OZrCTs/CCq5Utl00sOMYxmHNNyh5cD2jtlrsvZlZaiVLKADqCdbeAh9KMEbiqAAoFm7b30PfMfuevN6N/t/j3OzPGKCTOzYwEGmh6KUyxrEELkUHMeA0fjM0Gmi2PVWjhKtV+FVrAX1ZUFyPMnL6ylmcey9e8ui6wlFAoYKig88o9ZWbeooGV1dBm0KgWNuOa3P8A9RvY202ynfOEep1qYFhlXkCvZpePbXx3Vp2q03s6m2XXTmDmOn6zirbU+jssSceyU9SmMvWdB3Wt75A29XT6oLWLNvB9WSpuLG50HZLGpXqdXK9Ar+Yj3BT8ZS9IcU71aSEUWRDnzK3WDFSLWIHuvKwXqRpP2v8AhIoVSE03VTh1Dx1vfiLHlz7pRbVrhq9KlRY5kcGrSsdF489Rrbt0OkdxGGFS3WdGHBlJB85FwKtharEJvHYZi+tzc219JrbFxemdU4tJIuKm0czrTHEam/YNZIDSrw1FqlZWCk1GYbxhwXNpqeQAk4PNqPac/wBR7ibs9lD1AEzM1mJ/0/4++WGCbKD1Fpj+QDxssyW18eaORlNma4v3C2hjWB2nUrOFNsv37dlu3lMZr14dEJfjTZpTUZjrTUsT7H3W109RHVqLnG8oGkV5jOq+RXqmVw4ZQSABYWOo8DKHHdJ6+GdqYa+U6Mbg27+UtdHMKUzT00eKxiVay06VV2Cgmqhsw7BrxHvkvPM70dxe9FSrUINaq12NrXA9nXzl1nm1KyJje9kRaldcNW3rE5ah1F7KNNffrrJ9PbFB+srIw52ckel7Sn6RUd5R71YWHbfS0p9m7PdWHUAF7k3+U57VkjpplsDbLVBFwLA6geMhYmsRVa46tTge+2ojueGhDK6EXzLcdxXUH4zoshsM/Ry1zye/szePwFTDZ6lFWq72wA0OW2pA7jp/TGaG0auRKVKi61nI3jNoAxGvDiB8BLRtpugK5S5I0spPkeyd2KCVNWoPrGYjuCg8B2Tkri5yw7LJ8I6WmApbumqE5iB1m7WJuT6mLGYp6al0CtlvnU/h5274OeRNrVmWg7AZgRlY/hB0vbvJt/wTtlFccOGEnz0ir0kwgBNihPEUyR/oNwD5R3o8jZDWqOztV9m/JPuiYypslzU6qsUB1sCRNjsRnyKCGyqCGuCLWHafhznPSvV2dV8tj0W5eQMRilpVC1S5R1FtTow0N/K3pHi8oulALCnl49b/ABm13sMKHk0W1PbVMELSCF2NlNr697HlGtoPWWmGoqpZdWQaXPavnfTvlPsDBNnL1LdUXUDtNh+s0BaZ0w2PZpdY1JYZ2htmtiyKeT9nqZvrKubUqOQA4nxGnKaTE4f9loKKepJ0HO/MmUG2sLepT3alHqG5cGwa3LTncCTaaVKYIdi7W9B3TGcXF4bRnyWk5ToLm55mWGycSt8jVWzHVaYsOr6XOoMgVKRCI/Jx6Gw9ZFd2VhUpkK6jja5K69WdU47Ho5a5ZPs0DCmGa4dyeWvu0lLWChmCghbmwPEanSQB0sdgeqQRzzaeMkCvnAcm5YAk954++8x+n9zNvqPaidgsctLV3KoDbLyzPYA+PVkn9vpIxY1iAeRKC3uvM5t9L4DEnhl3dvHPp8JU9GqyVFTe9c0r7sNqRfkLyl8fWTTLIGnY7yp1WaoHbqsbEkE6cOwfCXGDIyA0gSUurKxsTrc+DX5G0z6V2Q5ksWANgdBe3bOJ0po1syFjhMSG9prDgPvL94e/hL3bFJfBFCUm38k7a+1EYMEFRalK5rJYgm2pUj8XMdsmnHk4IFhYstgOdidL+UytKm2Mr5SHbcH6yupslTnYGwzDXS2o1k3E4oubA9RLgdhI0mFUdkdFslGBP2TjRRzMeJv7h/vJmycXi6yDPTVAbneuQBY66IOtfxt4zN1yxXqe0Ddb8D3eck7D2ktNglbeVGq2yUheysfu5RqfE9nCb3L1GFElxwuNqUqO7sWqVKqDV1GhPO45DzlRs2mHqqrXIvew4m3KaCrUqgtl3WGQ8WYKO72RrfvNvOUnR9yMQLEL1W1/STW3waIsiucX+zUqEJCkMLcLZvlKzpPu93ZajBuIpljY9tw2ss6VexuWS3ab3/SZfpDtFqjWIXIt92w1ub2PhoPfM616kaWPIspyZyNkzs7jzwQ0tNtVClGkVGZKdMBV/E/Fm8MxMrMPRaoSF+6pY+A/9iShUP7Xu79Tdi4OouST85z/AFDxI3oWtlJgs1Wqar5swIOa5BuOAFuUt6dhwAHgLR/aeGFNuqAFsNBpqb/ofSQw0vVFKOlLZNywqOkNapRCClUq2qluqCTltY9U34HNwN+HKO9GVqAszh9R7bcTw07hLLbW7d6CU7MoppVSoNQ4qX1HaDlHpblLqts80cJVrMp+roswQe0cozHTtsNAedpnx/J0jfk/t9sj0a2Vg34SD6TdYHC07Zsi5jxJAPHgb9ndPOaNcMqspurAFT2gi4M9C2LWvQpBtTutRxJAy8p0nKPY1Blty7vlMdiNKjr2Mbeuk19auHbKFqC/apEyWLIGKIPAsLHuIAB8vlJYKfHhatUU+JQdbzljs/AikpCgAsR52vGtn9H8QldmZQwqvZHU3FgNM3NdBzE1h2OKalmOZwrWtoAcp175yqEnZyw6JSShx0zy4hVKl2CqWC5iQNWOVbX53IsJFqdEXrM2cgIGNqnEsDqNL8e2/vmE+k2tWU4V1YikrEgDlVXVWPbpw8D2yy2T9Li0xarhXGnW3dXMpPaFf2R3XM3lFS8mEZuPg3OE6OihxqXU/dsB77mQdl7bpYsVKlK9kqujqRYhgeHhYgg98xm2fpcaqrJRwwS/su73t/KB8499GL3wtZjxfEMW8SqyUkvBDk35N1iaRyAkEBmWxPPW/wAJZVaAFI2420lpRwKV1QOSCLMCLam3OPYvYrEZARlYHrkcPKYW1yb1I3rlFLDLF5I2f1qmUEZyrFAfvWsWH9OaN7Wobl0p5sxWmuZ7WubnW3LlKupUy1qFW+VkchT3sLa+Vx5zozejDwy3OEZSbK1jytf0lJtbEVcLhcRVC5TRZWG8VgpUuisOX4ifEd82mFq5hfTrSi6bY+hRwlRcQVK1iEyG12W92yjieA4SkaVB7ppK3ksGXxACF/aAUtprcAX07ZkuhvTM4rE4lazUkp1Aow9FyACBmDLmI6zkFTb04S36PVb4PDHU/UU+PHRQNe+eSbYwYo4nEUhbKlZgvZlNio8gQJYyPpCjkKKVUKtuA4eVpkPpI2w2HwlXdPkrNkFMjiL1FuR/LeeKLXdRlV6ir+FXYD0BjdMXcE6m+pPGTo0922RXepQoPUtvKlKmXtoMzKCfDUyqxOJNTFhPuoug7yx18wBLLDdVEX8KKPQAS2p7Mw1U711yVXteqpIJt2j2e3W0ztWxw1qaT0awWEZrBBzGY8gL6k93dzlJ0s2s2Cw9WsiCoabABSbAXbKCe2xInpHUCAJYINAOHl4zzvpjhhUpY2kfvLVt4i7L7wJMIcVhWc+TOfRd0iTFon7Q1GpiA9Sy9UOlzcZU/CVyi/dPQMcEKksqntuAfjPkUx0YyoBlFSoB2Bmt6Xl+ims95x+2s+OGFQKUTDtUJB9k51VVtwAtHgZ5r9FSfWYp+xEX+osf8Z63sTCCqlUNexKgEcQRfX3x/Av9MmNkZqjOb2LE/OWtH2VA7BaXe0NjtRS46yk2BA1ueAtImysKyNhhWUqzVguU8SpJB05fd9ZzUxak9R03S5RWEHaDZaFMafW4jUdqqpHxMN9n06SB0QBmPH1jjYCpVqslTqLRqvugBmupOjE3Fr8efHlLTF7Oy0czOSKYJsAOtZTpe+npJ+1P7nLOiPuRVfHSgLSh6T4UMKbimGqZrZu4C9j28pO2jtKnh0L1GsOQ4sx7FHMyZSz4lcNamQHo06gUakEghgSOwg+t+c0t9pSn3jWysZWejlcZEA1GW1+4G8IaCw5TSDYV6Vnsota4sTY8bcgfH38JlVxYqgVV9mr1x4Nr85n9PW462jT6ifLEidTpfVPV5IT4CwBu3r7pmtp4yoj5lNgQNRa4/wCWl10Q26P2zF4eo6DI1PcpcAkFLse06mbfFYVHGqjXumllTn8mddvAwGAq1a1I1Kjs4B1B4W0Fyeepj9F7MvHiBp3yP012pT2fRAo01y1a4zLmsSApLFRyAsO65jOysctZaVVL5XIIuLHQ2It4iTGCjHCJTcpaOY/aFYmwrOLcVA+Ok6GNhe9wJqsds1d2WsL5b+6ZSvozDsMwoXbN75elI4TFGyYp1HIWPR+pbEKDqKishHipt7wJP2TgadPLmG9ZhcVDcGx4C17C3ZKTZ5tVpn8Lg+hvL7EYhTiECagi2UcbjML28AJeMU/KI5NeCR0otuEsALVBw0+60886U45qdJUQHNXbJmHLT2R3ngPOei7YU1MO44FOt/TqR6Tz7pLhxUwlUWuUGceKa/C485E1jCNfsykuDNGlXFNjhKNIuLgBbplZqbcrMraHTgdDrKjp39ISFHwuBYVMwtUxI9kA/dpX46fe4a6Xnlb12f8AeO7kc2Ytw4cTOqZXSx6N0drZsJRtyTL/AEkr8p6/SpLTsW4AZR4gAadh0nhPQzE3pVKd9UbMPBh+qn1nvFOsrKtQWKsA39S3+clACtjGtbVQe3jaZLb3Vem45Eg91jcD4+k0+Lcatx7BKKpQ3tTK3Asrm3dxA8iRIZOF3gQ1gyMeV1/STq92X7t2U38eEr9m1kXRjkY6gNquuntctdPGWFZTxOYD/wCq39W1ERQkeM9OaOfAVbi7Uyri/EEMAT6Fp5Q09u6WYPMcZRN7PvLW49a7L8RPECYKM5PSfovr/wDT10/DWB/qQD/EzzWb76KRmevT/G1EepcfOAfQGxzmSn4D4SyIZuJIFr3+UrNmi3sq+Xs6unvvbylmrgoeAsSLn1tLEmD6S1f+pcDgoUe6/wA5lukrXoFeZOnkLzSdKqJTEFuK1ACD4AAj4HzEyPSGrZE59Ym3gD/tKsGWTpBjKYyricQAOAFRtPfKjF1mdi9RmqOeLsxZj4sdY5iU1JHE++RXbTsldJPUeizn9iw9/wAHuube6YDpapGOxNwRd1I7xu01m76Pm2Ew4/7Ke8XmN6d6Yon8VNSfePlJ+CGZpjBRoJbWGhFxIIPbaT9Vfyj4TUbBchArcCL68NeHumRpG+UdthNtUpNRYFGt1QQdctuBB7uGvI+MsWRaEhVtca8BxJ8OZmM6XUsrOQCN5RJ17QCp+A9Zq6GLbKxcKpHFg2QHs4AgH3GZzphVU0g+vULA3IbQqSdR+WT8A+ajORGKQQbz6LXscUO6l/nPbOi1Iije2rsSL6aaD5TxP6L6RP7RbVmamo8Tm/We+4KllCqrKQqhQpB5C3EfpJQJddn9lbW7deXaZlMZVLY+goOY03Qkj8wJ9wE1WJcBNcqHW1yb8eQteZF6Jp4p6hJsesDzsiXP+oW8pKWslvokY8qMSKYuSoF+3XiDb1v3x7azWwz/AJbWPfpKerUIxRDEkWNm4Noo9RcWtLDaIvh6nH2CQDqQBqLnmdPKavxhmjzTHUMM206JxtTd4U0RmvmsSDU6lx7ANlufhxm+6P8ASXCBXLV8NSpsXKg1Kd1s5yWF76pbS3ITyrpu4NVO0Iun8zmUVMzBPGaHrvSX6S6ARqeFV6z8N43VTx/E3hYeMqdlrkw9Ffw0kFv5RPPHfTvnolA9Rfyj4RukHm3TH7dX8V/8ayDS2nXT2K1Zfy1HHwMd6R1c+LxB/wC6R/T1flK6QQSEDVXAuWd2Cgkkm7Gw1PeZ7p0P2NnRqdIKzUFpKgY26uoYi/3uqJ4t0bp5sXQHH6wH+nrfKe+fR2311Zb2JRSPIn9ZOaTHo0g2XUqIy2tbQ3017JR9KNnrSwlmCtURlAcDhduR4nSbneNYqeN7X98x/Tlv+mtwu6+PGUhWo+DSdjkYGKcJilzMkYD2x5fES02h++ofmT+9ooppDwVZbN+4f8j/AAaYfHfuav8ADf8AtM7FImSjzJeJjwiimZJouhX7yr/DH909v2d9jo/w6fynIpJZDmK4eUZ2F9oX8j/ExRQS/BzE+yPzVP7RLPZntfyj4RRQvJHwYfpH9rreK/2LPBK/tHxPxnYoKjc330RfaX/PR/vM5FAPoRfZWPV+Pk3wWKKWJMt044UPzVPgk8929/8AH4n4rFFIZBh+Zkavz8J2KZsk9M2R9mofwaf9omH6cfam/InwiilvghmaM6nHznYpBU9lTgPAT0Uezh/Bv7DORSxdDGz/AP5fyrM90n+yt4/4PORSfgM+cjORRSCD0n6Hv3jf/opfOfQqfu/KKKWQKKv+/H56XwMrMV+9H8A/AxRRDyTLwV2K+0p4N85OqfZKv8M/2tFFNZeTNeDxXpn9o/lX5yppcPSdinMaDtTj5H4T0Ol7K/lHwiikoHlG2ftOI/j1P7zIcUUkqXXRH7ZR8X/8bz3H6PftL/wv8liihEo9Kq/d8fkZien/AO5H5x85yKWfgGCiiilQf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Foliennummernplatzhalter 4"/>
          <p:cNvSpPr txBox="1">
            <a:spLocks/>
          </p:cNvSpPr>
          <p:nvPr/>
        </p:nvSpPr>
        <p:spPr>
          <a:xfrm>
            <a:off x="8460432" y="6520259"/>
            <a:ext cx="432048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 lang="de-DE" sz="1000" smtClean="0">
                <a:solidFill>
                  <a:prstClr val="black"/>
                </a:solidFill>
                <a:latin typeface="Calibri" panose="020F0502020204030204" pitchFamily="34" charset="0"/>
              </a:rPr>
              <a:pPr/>
              <a:t>2</a:t>
            </a:fld>
            <a:endParaRPr lang="de-DE" sz="10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Inhaltsplatzhalter 2"/>
          <p:cNvSpPr txBox="1">
            <a:spLocks/>
          </p:cNvSpPr>
          <p:nvPr/>
        </p:nvSpPr>
        <p:spPr>
          <a:xfrm>
            <a:off x="370104" y="548680"/>
            <a:ext cx="816233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defTabSz="4167188">
              <a:spcBef>
                <a:spcPct val="20000"/>
              </a:spcBef>
              <a:defRPr/>
            </a:pPr>
            <a:r>
              <a:rPr lang="de-DE" b="1" dirty="0" smtClean="0">
                <a:solidFill>
                  <a:srgbClr val="2D2DB9"/>
                </a:solidFill>
                <a:latin typeface="Calibri" pitchFamily="34" charset="0"/>
              </a:rPr>
              <a:t>Teil II Einführung in R für </a:t>
            </a:r>
            <a:r>
              <a:rPr lang="de-DE" b="1" dirty="0" err="1" smtClean="0">
                <a:solidFill>
                  <a:srgbClr val="2D2DB9"/>
                </a:solidFill>
                <a:latin typeface="Calibri" pitchFamily="34" charset="0"/>
              </a:rPr>
              <a:t>Bayessches</a:t>
            </a:r>
            <a:r>
              <a:rPr lang="de-DE" b="1" dirty="0" smtClean="0">
                <a:solidFill>
                  <a:srgbClr val="2D2DB9"/>
                </a:solidFill>
                <a:latin typeface="Calibri" pitchFamily="34" charset="0"/>
              </a:rPr>
              <a:t> Hypothesentesten</a:t>
            </a:r>
          </a:p>
          <a:p>
            <a:pPr defTabSz="4167188">
              <a:spcBef>
                <a:spcPct val="20000"/>
              </a:spcBef>
              <a:defRPr/>
            </a:pPr>
            <a:endParaRPr lang="de-DE" b="1" dirty="0" smtClean="0">
              <a:solidFill>
                <a:srgbClr val="2D2DB9"/>
              </a:solidFill>
              <a:latin typeface="Calibri" pitchFamily="34" charset="0"/>
            </a:endParaRPr>
          </a:p>
          <a:p>
            <a:pPr marL="457200" lvl="0" indent="-457200" defTabSz="4167188">
              <a:spcBef>
                <a:spcPct val="20000"/>
              </a:spcBef>
              <a:buFont typeface="+mj-lt"/>
              <a:buAutoNum type="arabicPeriod"/>
              <a:defRPr/>
            </a:pPr>
            <a:r>
              <a:rPr lang="de-DE" dirty="0" smtClean="0">
                <a:solidFill>
                  <a:srgbClr val="2D2DB9"/>
                </a:solidFill>
                <a:latin typeface="Calibri" pitchFamily="34" charset="0"/>
              </a:rPr>
              <a:t>Installation </a:t>
            </a:r>
            <a:r>
              <a:rPr lang="de-DE" dirty="0">
                <a:solidFill>
                  <a:srgbClr val="2D2DB9"/>
                </a:solidFill>
                <a:latin typeface="Calibri" pitchFamily="34" charset="0"/>
              </a:rPr>
              <a:t>von R und R Studio (</a:t>
            </a:r>
            <a:r>
              <a:rPr lang="de-DE" i="1" dirty="0">
                <a:solidFill>
                  <a:srgbClr val="2D2DB9"/>
                </a:solidFill>
                <a:latin typeface="Calibri" pitchFamily="34" charset="0"/>
              </a:rPr>
              <a:t>Ulf</a:t>
            </a:r>
            <a:r>
              <a:rPr lang="de-DE" dirty="0" smtClean="0">
                <a:solidFill>
                  <a:srgbClr val="2D2DB9"/>
                </a:solidFill>
                <a:latin typeface="Calibri" pitchFamily="34" charset="0"/>
              </a:rPr>
              <a:t>): </a:t>
            </a:r>
            <a:br>
              <a:rPr lang="de-DE" dirty="0" smtClean="0">
                <a:solidFill>
                  <a:srgbClr val="2D2DB9"/>
                </a:solidFill>
                <a:latin typeface="Calibri" pitchFamily="34" charset="0"/>
              </a:rPr>
            </a:br>
            <a:r>
              <a:rPr lang="de-DE" dirty="0" smtClean="0">
                <a:solidFill>
                  <a:srgbClr val="2D2DB9"/>
                </a:solidFill>
                <a:latin typeface="Calibri" pitchFamily="34" charset="0"/>
              </a:rPr>
              <a:t/>
            </a:r>
            <a:br>
              <a:rPr lang="de-DE" dirty="0" smtClean="0">
                <a:solidFill>
                  <a:srgbClr val="2D2DB9"/>
                </a:solidFill>
                <a:latin typeface="Calibri" pitchFamily="34" charset="0"/>
              </a:rPr>
            </a:br>
            <a:r>
              <a:rPr lang="de-DE" sz="1200" dirty="0" smtClean="0">
                <a:solidFill>
                  <a:srgbClr val="2D2DB9"/>
                </a:solidFill>
                <a:latin typeface="Calibri" pitchFamily="34" charset="0"/>
              </a:rPr>
              <a:t>gitlab.psychologie.uni-heidelberg.de/</a:t>
            </a:r>
            <a:r>
              <a:rPr lang="de-DE" sz="1200" dirty="0" err="1" smtClean="0">
                <a:solidFill>
                  <a:srgbClr val="2D2DB9"/>
                </a:solidFill>
                <a:latin typeface="Calibri" pitchFamily="34" charset="0"/>
              </a:rPr>
              <a:t>mertensu</a:t>
            </a:r>
            <a:r>
              <a:rPr lang="de-DE" sz="1200" dirty="0" smtClean="0">
                <a:solidFill>
                  <a:srgbClr val="2D2DB9"/>
                </a:solidFill>
                <a:latin typeface="Calibri" pitchFamily="34" charset="0"/>
              </a:rPr>
              <a:t>/</a:t>
            </a:r>
            <a:r>
              <a:rPr lang="de-DE" sz="1200" dirty="0" err="1" smtClean="0">
                <a:solidFill>
                  <a:srgbClr val="2D2DB9"/>
                </a:solidFill>
                <a:latin typeface="Calibri" pitchFamily="34" charset="0"/>
              </a:rPr>
              <a:t>dgps</a:t>
            </a:r>
            <a:endParaRPr lang="de-DE" sz="1200" dirty="0">
              <a:solidFill>
                <a:srgbClr val="FF0000"/>
              </a:solidFill>
              <a:latin typeface="Calibri" pitchFamily="34" charset="0"/>
            </a:endParaRPr>
          </a:p>
          <a:p>
            <a:pPr defTabSz="4167188">
              <a:spcBef>
                <a:spcPct val="20000"/>
              </a:spcBef>
              <a:defRPr/>
            </a:pPr>
            <a:endParaRPr lang="de-DE" i="1" dirty="0" smtClean="0">
              <a:solidFill>
                <a:srgbClr val="2D2DB9"/>
              </a:solidFill>
              <a:latin typeface="Calibri" pitchFamily="34" charset="0"/>
            </a:endParaRPr>
          </a:p>
          <a:p>
            <a:pPr defTabSz="4167188">
              <a:spcBef>
                <a:spcPct val="20000"/>
              </a:spcBef>
              <a:defRPr/>
            </a:pPr>
            <a:r>
              <a:rPr lang="de-DE" i="1" dirty="0" smtClean="0">
                <a:solidFill>
                  <a:srgbClr val="2D2DB9"/>
                </a:solidFill>
                <a:latin typeface="Calibri" pitchFamily="34" charset="0"/>
              </a:rPr>
              <a:t>Kapitel 1 - Einführung (Momme)</a:t>
            </a:r>
            <a:endParaRPr lang="de-DE" dirty="0"/>
          </a:p>
          <a:p>
            <a:pPr marL="457200" lvl="0" indent="-457200" defTabSz="4167188">
              <a:spcBef>
                <a:spcPct val="20000"/>
              </a:spcBef>
              <a:buFont typeface="+mj-lt"/>
              <a:buAutoNum type="arabicPeriod" startAt="2"/>
              <a:defRPr/>
            </a:pPr>
            <a:r>
              <a:rPr lang="de-DE" dirty="0" smtClean="0">
                <a:solidFill>
                  <a:srgbClr val="2D2DB9"/>
                </a:solidFill>
                <a:latin typeface="Calibri" pitchFamily="34" charset="0"/>
              </a:rPr>
              <a:t>R, R Studio und basales Operationen</a:t>
            </a:r>
          </a:p>
          <a:p>
            <a:pPr marL="457200" lvl="0" indent="-457200" defTabSz="4167188">
              <a:spcBef>
                <a:spcPct val="20000"/>
              </a:spcBef>
              <a:buAutoNum type="arabicPeriod" startAt="2"/>
              <a:defRPr/>
            </a:pPr>
            <a:r>
              <a:rPr lang="de-DE" dirty="0" smtClean="0">
                <a:solidFill>
                  <a:srgbClr val="2D2DB9"/>
                </a:solidFill>
                <a:latin typeface="Calibri" pitchFamily="34" charset="0"/>
              </a:rPr>
              <a:t>Datentypen (nur kurz zu Datenframes), Schleifen, Grafiken mit Plot</a:t>
            </a:r>
          </a:p>
          <a:p>
            <a:pPr marL="457200" lvl="0" indent="-457200" defTabSz="4167188">
              <a:spcBef>
                <a:spcPct val="20000"/>
              </a:spcBef>
              <a:buAutoNum type="arabicPeriod" startAt="2"/>
              <a:defRPr/>
            </a:pPr>
            <a:r>
              <a:rPr lang="de-DE" dirty="0" smtClean="0">
                <a:solidFill>
                  <a:srgbClr val="2D2DB9"/>
                </a:solidFill>
                <a:latin typeface="Calibri" pitchFamily="34" charset="0"/>
              </a:rPr>
              <a:t>Ein paar Verteilungen</a:t>
            </a:r>
            <a:br>
              <a:rPr lang="de-DE" dirty="0" smtClean="0">
                <a:solidFill>
                  <a:srgbClr val="2D2DB9"/>
                </a:solidFill>
                <a:latin typeface="Calibri" pitchFamily="34" charset="0"/>
              </a:rPr>
            </a:br>
            <a:endParaRPr lang="de-DE" dirty="0" smtClean="0">
              <a:solidFill>
                <a:srgbClr val="2D2DB9"/>
              </a:solidFill>
              <a:latin typeface="Calibri" pitchFamily="34" charset="0"/>
            </a:endParaRPr>
          </a:p>
          <a:p>
            <a:pPr defTabSz="4167188">
              <a:spcBef>
                <a:spcPct val="20000"/>
              </a:spcBef>
              <a:defRPr/>
            </a:pPr>
            <a:r>
              <a:rPr lang="de-DE" i="1" dirty="0" smtClean="0">
                <a:solidFill>
                  <a:srgbClr val="2D2DB9"/>
                </a:solidFill>
                <a:latin typeface="Calibri" pitchFamily="34" charset="0"/>
              </a:rPr>
              <a:t>Kapitel 2 - Fortgeschrittenes (Ulf)</a:t>
            </a:r>
            <a:endParaRPr lang="de-DE" dirty="0" smtClean="0">
              <a:solidFill>
                <a:srgbClr val="2D2DB9"/>
              </a:solidFill>
              <a:latin typeface="Calibri" pitchFamily="34" charset="0"/>
            </a:endParaRPr>
          </a:p>
          <a:p>
            <a:pPr marL="457200" lvl="0" indent="-457200" defTabSz="4167188">
              <a:spcBef>
                <a:spcPct val="20000"/>
              </a:spcBef>
              <a:buFont typeface="+mj-lt"/>
              <a:buAutoNum type="arabicPeriod" startAt="5"/>
              <a:defRPr/>
            </a:pPr>
            <a:r>
              <a:rPr lang="de-DE" dirty="0" smtClean="0">
                <a:solidFill>
                  <a:srgbClr val="2D2DB9"/>
                </a:solidFill>
                <a:latin typeface="Calibri" pitchFamily="34" charset="0"/>
              </a:rPr>
              <a:t>Package </a:t>
            </a:r>
            <a:r>
              <a:rPr lang="de-DE" dirty="0" err="1" smtClean="0">
                <a:solidFill>
                  <a:srgbClr val="2D2DB9"/>
                </a:solidFill>
                <a:latin typeface="Calibri" pitchFamily="34" charset="0"/>
              </a:rPr>
              <a:t>dplyr</a:t>
            </a:r>
            <a:r>
              <a:rPr lang="de-DE" dirty="0" smtClean="0">
                <a:solidFill>
                  <a:srgbClr val="2D2DB9"/>
                </a:solidFill>
                <a:latin typeface="Calibri" pitchFamily="34" charset="0"/>
              </a:rPr>
              <a:t> – Komfortable Datenmanagement</a:t>
            </a:r>
          </a:p>
          <a:p>
            <a:pPr marL="457200" lvl="0" indent="-457200" defTabSz="4167188">
              <a:spcBef>
                <a:spcPct val="20000"/>
              </a:spcBef>
              <a:buFont typeface="+mj-lt"/>
              <a:buAutoNum type="arabicPeriod" startAt="5"/>
              <a:defRPr/>
            </a:pPr>
            <a:r>
              <a:rPr lang="de-DE" dirty="0" err="1" smtClean="0">
                <a:solidFill>
                  <a:srgbClr val="2D2DB9"/>
                </a:solidFill>
                <a:latin typeface="Calibri" pitchFamily="34" charset="0"/>
              </a:rPr>
              <a:t>Ggplot</a:t>
            </a:r>
            <a:r>
              <a:rPr lang="de-DE" dirty="0" smtClean="0">
                <a:solidFill>
                  <a:srgbClr val="2D2DB9"/>
                </a:solidFill>
                <a:latin typeface="Calibri" pitchFamily="34" charset="0"/>
              </a:rPr>
              <a:t> - Fortgeschrittene Grafikengine</a:t>
            </a:r>
            <a:br>
              <a:rPr lang="de-DE" dirty="0" smtClean="0">
                <a:solidFill>
                  <a:srgbClr val="2D2DB9"/>
                </a:solidFill>
                <a:latin typeface="Calibri" pitchFamily="34" charset="0"/>
              </a:rPr>
            </a:br>
            <a:r>
              <a:rPr lang="de-DE" dirty="0" smtClean="0">
                <a:solidFill>
                  <a:srgbClr val="2D2DB9"/>
                </a:solidFill>
                <a:latin typeface="Calibri" pitchFamily="34" charset="0"/>
              </a:rPr>
              <a:t/>
            </a:r>
            <a:br>
              <a:rPr lang="de-DE" dirty="0" smtClean="0">
                <a:solidFill>
                  <a:srgbClr val="2D2DB9"/>
                </a:solidFill>
                <a:latin typeface="Calibri" pitchFamily="34" charset="0"/>
              </a:rPr>
            </a:br>
            <a:endParaRPr lang="de-DE" dirty="0" smtClean="0">
              <a:solidFill>
                <a:srgbClr val="2D2DB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56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0" y="505578"/>
            <a:ext cx="8817296" cy="547158"/>
          </a:xfrm>
        </p:spPr>
        <p:txBody>
          <a:bodyPr/>
          <a:lstStyle/>
          <a:p>
            <a:r>
              <a:rPr lang="de-DE" dirty="0" smtClean="0"/>
              <a:t>Teil II. 2.1 R</a:t>
            </a:r>
            <a:endParaRPr lang="en-GB" sz="1000" dirty="0">
              <a:solidFill>
                <a:srgbClr val="00009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5536" y="980728"/>
            <a:ext cx="85689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Programmiersprache für Statistik und Grafiken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</a:pPr>
            <a:endParaRPr lang="de-DE" sz="18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Geschichte</a:t>
            </a:r>
            <a:r>
              <a:rPr lang="en-US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endParaRPr lang="en-US" sz="18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1993 </a:t>
            </a:r>
            <a:r>
              <a:rPr lang="en-US" sz="18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erstmals</a:t>
            </a:r>
            <a:r>
              <a:rPr lang="en-US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öffentlich</a:t>
            </a:r>
            <a:r>
              <a:rPr lang="en-US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sz="18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Gründer</a:t>
            </a:r>
            <a:r>
              <a:rPr lang="en-US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R. Ihaka, und R. Gentleman,  </a:t>
            </a:r>
            <a:r>
              <a:rPr lang="en-US" sz="18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Anknüpfung</a:t>
            </a:r>
            <a:r>
              <a:rPr lang="en-US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“S</a:t>
            </a:r>
            <a:r>
              <a:rPr lang="en-US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Rasche</a:t>
            </a:r>
            <a:r>
              <a:rPr lang="en-US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Verbreitung</a:t>
            </a:r>
            <a:endParaRPr lang="en-US" sz="1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sz="1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Vorteile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Freie 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kostenlose Software, Teil 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 GNU 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Projekts</a:t>
            </a:r>
            <a:endParaRPr lang="de-DE" sz="1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Gilt zunehmend als Standardsprache für statistische Problemstellungen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Reichtum an Paketen 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Verfügbarkeit auf allen üblichen Plattformen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Einige </a:t>
            </a:r>
            <a:r>
              <a:rPr lang="de-DE" sz="18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extrene</a:t>
            </a: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Benutzeroberflächen/Entwicklungsumgebungen </a:t>
            </a: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wie etwa </a:t>
            </a:r>
            <a:r>
              <a:rPr lang="de-DE" sz="18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R-Studio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Große ‚Community‘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sz="1800" dirty="0" smtClean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Nachteile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Erfordert eine gewisse Einarbeitungszeit 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Zwar gibt es im Netz reichhaltige Informationen, aber verstreut.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</a:pPr>
            <a:endParaRPr lang="de-DE" sz="1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</p:txBody>
      </p:sp>
      <p:pic>
        <p:nvPicPr>
          <p:cNvPr id="7170" name="Picture 2" descr="Bildergebnis für 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517" y="116632"/>
            <a:ext cx="742971" cy="57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liennummernplatzhalter 3"/>
          <p:cNvSpPr txBox="1">
            <a:spLocks/>
          </p:cNvSpPr>
          <p:nvPr/>
        </p:nvSpPr>
        <p:spPr>
          <a:xfrm>
            <a:off x="7956376" y="6556325"/>
            <a:ext cx="730424" cy="23653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de-DE" sz="1000" kern="1200" smtClean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79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>
                <a:solidFill>
                  <a:srgbClr val="3333CC"/>
                </a:solidFill>
              </a:rPr>
              <a:t/>
            </a:r>
            <a:br>
              <a:rPr lang="de-DE" smtClean="0">
                <a:solidFill>
                  <a:srgbClr val="3333CC"/>
                </a:solidFill>
              </a:rPr>
            </a:br>
            <a:r>
              <a:rPr lang="de-DE" sz="600" smtClean="0">
                <a:solidFill>
                  <a:srgbClr val="3333CC"/>
                </a:solidFill>
              </a:rPr>
              <a:t/>
            </a:r>
            <a:br>
              <a:rPr lang="de-DE" sz="600" smtClean="0">
                <a:solidFill>
                  <a:srgbClr val="3333CC"/>
                </a:solidFill>
              </a:rPr>
            </a:br>
            <a:r>
              <a:rPr lang="de-DE" smtClean="0">
                <a:solidFill>
                  <a:srgbClr val="3333CC"/>
                </a:solidFill>
                <a:latin typeface="Calibri" pitchFamily="34" charset="0"/>
              </a:rPr>
              <a:t>2018, Momme v. Sydow, Ulf Mertens</a:t>
            </a:r>
          </a:p>
          <a:p>
            <a:pPr>
              <a:defRPr/>
            </a:pPr>
            <a:endParaRPr lang="de-DE" dirty="0">
              <a:solidFill>
                <a:srgbClr val="3333CC"/>
              </a:solidFill>
              <a:latin typeface="Calibri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04"/>
          <a:stretch/>
        </p:blipFill>
        <p:spPr bwMode="auto">
          <a:xfrm>
            <a:off x="251520" y="1268760"/>
            <a:ext cx="8714978" cy="5163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0" y="505578"/>
            <a:ext cx="8817296" cy="547158"/>
          </a:xfrm>
        </p:spPr>
        <p:txBody>
          <a:bodyPr/>
          <a:lstStyle/>
          <a:p>
            <a:r>
              <a:rPr lang="de-DE" dirty="0" smtClean="0"/>
              <a:t>2.2 R-Studio </a:t>
            </a:r>
            <a:endParaRPr lang="en-GB" sz="1000" dirty="0">
              <a:solidFill>
                <a:srgbClr val="000090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844208" y="980728"/>
            <a:ext cx="1296144" cy="360263"/>
          </a:xfrm>
          <a:prstGeom prst="rect">
            <a:avLst/>
          </a:prstGeom>
          <a:solidFill>
            <a:srgbClr val="CCCCFF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Menu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483768" y="2348880"/>
            <a:ext cx="1512168" cy="720080"/>
          </a:xfrm>
          <a:prstGeom prst="rect">
            <a:avLst/>
          </a:prstGeom>
          <a:solidFill>
            <a:srgbClr val="CCCCFF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8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8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Skripte</a:t>
            </a:r>
            <a:b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Schrittw</a:t>
            </a:r>
            <a:r>
              <a:rPr lang="de-DE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. Ausführung: STRG + R</a:t>
            </a:r>
            <a:br>
              <a:rPr lang="de-DE" sz="1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Kommentare:</a:t>
            </a:r>
            <a:r>
              <a:rPr lang="de-DE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#...</a:t>
            </a:r>
            <a:br>
              <a:rPr lang="de-DE" sz="1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de-DE" sz="1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300192" y="2348880"/>
            <a:ext cx="1296144" cy="360263"/>
          </a:xfrm>
          <a:prstGeom prst="rect">
            <a:avLst/>
          </a:prstGeom>
          <a:solidFill>
            <a:srgbClr val="CCCCFF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Variablen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156176" y="3716809"/>
            <a:ext cx="1800200" cy="792311"/>
          </a:xfrm>
          <a:prstGeom prst="rect">
            <a:avLst/>
          </a:prstGeom>
          <a:solidFill>
            <a:srgbClr val="CCCCFF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Grafikausgabe</a:t>
            </a:r>
            <a:b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oder </a:t>
            </a:r>
            <a:b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Hilfe -&gt; Skript 2.2.1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483768" y="4652913"/>
            <a:ext cx="1296144" cy="504279"/>
          </a:xfrm>
          <a:prstGeom prst="rect">
            <a:avLst/>
          </a:prstGeom>
          <a:solidFill>
            <a:srgbClr val="CCCCFF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8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Konsole</a:t>
            </a:r>
            <a:b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Direkteingabe</a:t>
            </a:r>
            <a:br>
              <a:rPr lang="de-DE" sz="1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und Ausgabe</a:t>
            </a: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de-D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Foliennummernplatzhalter 3"/>
          <p:cNvSpPr txBox="1">
            <a:spLocks/>
          </p:cNvSpPr>
          <p:nvPr/>
        </p:nvSpPr>
        <p:spPr>
          <a:xfrm>
            <a:off x="7956376" y="6556325"/>
            <a:ext cx="730424" cy="23653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de-DE" sz="1000" kern="1200" smtClean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757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0" y="505578"/>
            <a:ext cx="8817296" cy="547158"/>
          </a:xfrm>
        </p:spPr>
        <p:txBody>
          <a:bodyPr/>
          <a:lstStyle/>
          <a:p>
            <a:r>
              <a:rPr lang="de-DE" dirty="0" smtClean="0"/>
              <a:t>Abschnitt 2.3 Basale Operationen</a:t>
            </a:r>
            <a:endParaRPr lang="en-GB" sz="1000" dirty="0">
              <a:solidFill>
                <a:srgbClr val="00009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el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218363"/>
                  </p:ext>
                </p:extLst>
              </p:nvPr>
            </p:nvGraphicFramePr>
            <p:xfrm>
              <a:off x="827586" y="1556792"/>
              <a:ext cx="7344814" cy="4237623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142685"/>
                    <a:gridCol w="2529723"/>
                    <a:gridCol w="2354168"/>
                    <a:gridCol w="1318238"/>
                  </a:tblGrid>
                  <a:tr h="12256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b="1" noProof="0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Operator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b="1" noProof="0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Bedeutung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b="1" noProof="0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Bsp. Eingabe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b="1" noProof="0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Ausgabe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F81BD"/>
                        </a:solidFill>
                      </a:tcPr>
                    </a:tc>
                  </a:tr>
                  <a:tr h="12256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b="1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+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Addition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2+4</a:t>
                          </a: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45961" marR="45961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</a:tr>
                  <a:tr h="12256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b="1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-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Subtraktion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2-4</a:t>
                          </a: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-2</a:t>
                          </a:r>
                        </a:p>
                      </a:txBody>
                      <a:tcPr marL="45961" marR="45961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2256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b="1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*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Multiplikation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2*4</a:t>
                          </a: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45961" marR="45961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</a:tr>
                  <a:tr h="88027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b="1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/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Division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2/4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.</a:t>
                          </a: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5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2256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b="1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^oder **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Potenzierung (‚hoch‘)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2**5, 2^5</a:t>
                          </a: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45961" marR="45961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</a:tr>
                  <a:tr h="245124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b="1" noProof="0" dirty="0" err="1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sqrt</a:t>
                          </a:r>
                          <a:r>
                            <a:rPr lang="de-DE" sz="1400" b="1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()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Quadrat-Wurzel (Square Root)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 err="1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sqrt</a:t>
                          </a: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(9), 9^.5</a:t>
                          </a: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45961" marR="45961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80643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b="1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log(x, </a:t>
                          </a:r>
                          <a:r>
                            <a:rPr lang="de-DE" sz="1400" b="1" noProof="0" dirty="0" err="1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base</a:t>
                          </a:r>
                          <a:r>
                            <a:rPr lang="de-DE" sz="1400" b="1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=n);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Logarithmus </a:t>
                          </a: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von </a:t>
                          </a:r>
                          <a:r>
                            <a:rPr lang="de-DE" sz="1400" i="1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x</a:t>
                          </a: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 mit Basis </a:t>
                          </a:r>
                          <a:r>
                            <a:rPr lang="de-DE" sz="1400" i="1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n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Ohne </a:t>
                          </a: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Angabe </a:t>
                          </a: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der Basis -&gt; </a:t>
                          </a:r>
                          <a:b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</a:b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Natürlicher </a:t>
                          </a: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Logarithmus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log(x=100,base=10</a:t>
                          </a: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)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2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</a:tr>
                  <a:tr h="12256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b="1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n!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Fakultät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 err="1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factorial</a:t>
                          </a: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(5)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120</a:t>
                          </a:r>
                        </a:p>
                      </a:txBody>
                      <a:tcPr marL="45961" marR="45961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2256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b="1" noProof="0" dirty="0" err="1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choose</a:t>
                          </a:r>
                          <a:r>
                            <a:rPr lang="de-DE" sz="1400" b="1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()</a:t>
                          </a:r>
                          <a:br>
                            <a:rPr lang="de-DE" sz="1400" b="1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</a:br>
                          <a:r>
                            <a:rPr lang="de-DE" sz="1400" b="1" noProof="0" dirty="0" err="1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Binomialkoefizient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n über k</a:t>
                          </a:r>
                          <a:b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i="1" noProof="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𝑐h𝑜𝑜𝑠𝑒</m:t>
                                </m:r>
                                <m:d>
                                  <m:dPr>
                                    <m:ctrlPr>
                                      <a:rPr lang="de-DE" sz="1400" i="1" noProof="0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400" i="1" noProof="0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𝑛</m:t>
                                    </m:r>
                                    <m:r>
                                      <a:rPr lang="de-DE" sz="1400" i="1" noProof="0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,</m:t>
                                    </m:r>
                                    <m:r>
                                      <a:rPr lang="de-DE" sz="1400" i="1" noProof="0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de-DE" sz="1400" i="1" noProof="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400" i="1" noProof="0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de-DE" sz="1400" i="1" noProof="0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de-DE" sz="1400" i="1" noProof="0"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𝑛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de-DE" sz="1400" i="1" noProof="0"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𝑘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de-DE" sz="1400" i="1" noProof="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DE" sz="1400" i="1" noProof="0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400" i="1" noProof="0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𝑛</m:t>
                                    </m:r>
                                    <m:r>
                                      <a:rPr lang="de-DE" sz="1400" i="1" noProof="0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!</m:t>
                                    </m:r>
                                  </m:num>
                                  <m:den>
                                    <m:r>
                                      <a:rPr lang="de-DE" sz="1400" i="1" noProof="0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𝑘</m:t>
                                    </m:r>
                                    <m:r>
                                      <a:rPr lang="de-DE" sz="1400" i="1" noProof="0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!∙</m:t>
                                    </m:r>
                                    <m:d>
                                      <m:dPr>
                                        <m:ctrlPr>
                                          <a:rPr lang="de-DE" sz="1400" i="1" noProof="0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400" i="1" noProof="0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𝑛</m:t>
                                        </m:r>
                                        <m:r>
                                          <a:rPr lang="de-DE" sz="1400" i="1" noProof="0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−</m:t>
                                        </m:r>
                                        <m:r>
                                          <a:rPr lang="de-DE" sz="1400" i="1" noProof="0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r>
                                      <a:rPr lang="de-DE" sz="1400" i="1" noProof="0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!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 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sz="1000" i="1" noProof="0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de-DE" sz="1000" i="1" noProof="0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de-DE" sz="1000" i="1" noProof="0"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5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de-DE" sz="1000" i="1" noProof="0"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de-DE" sz="1000" i="1" noProof="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DE" sz="1000" i="1" noProof="0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000" i="1" noProof="0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5!</m:t>
                                    </m:r>
                                  </m:num>
                                  <m:den>
                                    <m:r>
                                      <a:rPr lang="de-DE" sz="1000" i="1" noProof="0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3!∙2!</m:t>
                                    </m:r>
                                  </m:den>
                                </m:f>
                                <m:r>
                                  <a:rPr lang="de-DE" sz="1000" i="1" noProof="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DE" sz="1000" i="1" noProof="0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000" i="1" noProof="0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5∙4∙3∙2∙1</m:t>
                                    </m:r>
                                  </m:num>
                                  <m:den>
                                    <m:r>
                                      <a:rPr lang="de-DE" sz="1000" i="1" noProof="0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(3∙2∙1)∙(2∙1)</m:t>
                                    </m:r>
                                  </m:den>
                                </m:f>
                                <m:r>
                                  <a:rPr lang="de-DE" sz="1000" i="1" noProof="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DE" sz="1000" i="1" noProof="0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000" i="1" noProof="0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5∙4∙3</m:t>
                                    </m:r>
                                  </m:num>
                                  <m:den>
                                    <m:r>
                                      <a:rPr lang="de-DE" sz="1000" i="1" noProof="0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3∙2∙1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000" noProof="0" dirty="0" smtClean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 </a:t>
                          </a:r>
                          <a:r>
                            <a:rPr lang="de-DE" sz="10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ohne </a:t>
                          </a:r>
                          <a:r>
                            <a:rPr lang="de-DE" sz="10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Zurücklegen, ohne </a:t>
                          </a:r>
                          <a:r>
                            <a:rPr lang="de-DE" sz="10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Reihenfolgeberücksichtigung</a:t>
                          </a:r>
                          <a:endParaRPr lang="de-DE" sz="10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 err="1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choose</a:t>
                          </a: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(5,3)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10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el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218363"/>
                  </p:ext>
                </p:extLst>
              </p:nvPr>
            </p:nvGraphicFramePr>
            <p:xfrm>
              <a:off x="827586" y="1556792"/>
              <a:ext cx="7344814" cy="4237623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142685"/>
                    <a:gridCol w="2529723"/>
                    <a:gridCol w="2354168"/>
                    <a:gridCol w="1318238"/>
                  </a:tblGrid>
                  <a:tr h="21336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b="1" noProof="0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Operator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b="1" noProof="0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Bedeutung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b="1" noProof="0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Bsp. Eingabe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b="1" noProof="0" dirty="0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Ausgabe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F81BD"/>
                        </a:solidFill>
                      </a:tcPr>
                    </a:tc>
                  </a:tr>
                  <a:tr h="21336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b="1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+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Addition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2+4</a:t>
                          </a: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45961" marR="45961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</a:tr>
                  <a:tr h="21336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b="1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-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Subtraktion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2-4</a:t>
                          </a: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-2</a:t>
                          </a:r>
                        </a:p>
                      </a:txBody>
                      <a:tcPr marL="45961" marR="45961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1336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b="1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*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Multiplikation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2*4</a:t>
                          </a: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45961" marR="45961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</a:tr>
                  <a:tr h="21336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b="1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/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Division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2/4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.</a:t>
                          </a: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5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1336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b="1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^oder **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Potenzierung (‚hoch‘)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2**5, 2^5</a:t>
                          </a: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32</a:t>
                          </a:r>
                        </a:p>
                      </a:txBody>
                      <a:tcPr marL="45961" marR="45961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</a:tr>
                  <a:tr h="245124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b="1" noProof="0" dirty="0" err="1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sqrt</a:t>
                          </a:r>
                          <a:r>
                            <a:rPr lang="de-DE" sz="1400" b="1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()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Quadrat-Wurzel (Square Root)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 err="1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sqrt</a:t>
                          </a: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(9), 9^.5</a:t>
                          </a: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45961" marR="45961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b="1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log(x, </a:t>
                          </a:r>
                          <a:r>
                            <a:rPr lang="de-DE" sz="1400" b="1" noProof="0" dirty="0" err="1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base</a:t>
                          </a:r>
                          <a:r>
                            <a:rPr lang="de-DE" sz="1400" b="1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=n);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Logarithmus </a:t>
                          </a: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von </a:t>
                          </a:r>
                          <a:r>
                            <a:rPr lang="de-DE" sz="1400" i="1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x</a:t>
                          </a: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 mit Basis </a:t>
                          </a:r>
                          <a:r>
                            <a:rPr lang="de-DE" sz="1400" i="1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n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Ohne </a:t>
                          </a: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Angabe </a:t>
                          </a: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der Basis -&gt; </a:t>
                          </a:r>
                          <a:b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</a:b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Natürlicher </a:t>
                          </a: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Logarithmus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log(x=100,base=10</a:t>
                          </a: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)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2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</a:tr>
                  <a:tr h="21336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b="1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n!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Fakultät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 err="1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factorial</a:t>
                          </a: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(5)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120</a:t>
                          </a:r>
                        </a:p>
                      </a:txBody>
                      <a:tcPr marL="45961" marR="45961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858899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b="1" noProof="0" dirty="0" err="1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choose</a:t>
                          </a:r>
                          <a:r>
                            <a:rPr lang="de-DE" sz="1400" b="1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()</a:t>
                          </a:r>
                          <a:br>
                            <a:rPr lang="de-DE" sz="1400" b="1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</a:br>
                          <a:r>
                            <a:rPr lang="de-DE" sz="1400" b="1" noProof="0" dirty="0" err="1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Binomialkoefizient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5192" t="-130820" r="-144712" b="-3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 err="1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choose</a:t>
                          </a: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(5,3)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de-DE" sz="1400" noProof="0" dirty="0" smtClean="0">
                              <a:effectLst/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a:t>10</a:t>
                          </a:r>
                          <a:endParaRPr lang="de-DE" sz="1400" noProof="0" dirty="0">
                            <a:effectLst/>
                            <a:latin typeface="Calibri" panose="020F0502020204030204" pitchFamily="34" charset="0"/>
                            <a:ea typeface="Times New Roman"/>
                            <a:cs typeface="Calibri" panose="020F0502020204030204" pitchFamily="34" charset="0"/>
                          </a:endParaRPr>
                        </a:p>
                      </a:txBody>
                      <a:tcPr marL="45961" marR="45961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BA0C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3DFEE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Rechteck 6"/>
          <p:cNvSpPr/>
          <p:nvPr/>
        </p:nvSpPr>
        <p:spPr>
          <a:xfrm>
            <a:off x="776080" y="1052736"/>
            <a:ext cx="3657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</a:pPr>
            <a:r>
              <a:rPr lang="de-DE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Arithmetische Operationen</a:t>
            </a:r>
            <a:r>
              <a:rPr lang="de-DE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de-DE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Foliennummernplatzhalter 3"/>
          <p:cNvSpPr txBox="1">
            <a:spLocks/>
          </p:cNvSpPr>
          <p:nvPr/>
        </p:nvSpPr>
        <p:spPr>
          <a:xfrm>
            <a:off x="7956376" y="6556325"/>
            <a:ext cx="730424" cy="23653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de-DE" sz="1000" kern="1200" smtClean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776080" y="5877272"/>
            <a:ext cx="79107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</a:pPr>
            <a:r>
              <a:rPr lang="de-DE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Übung </a:t>
            </a:r>
            <a:r>
              <a:rPr lang="de-DE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br>
              <a:rPr lang="de-DE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8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Berechne den Binomialkoeffizienten und </a:t>
            </a:r>
            <a:r>
              <a:rPr lang="de-DE" sz="1800" dirty="0" err="1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einzelen</a:t>
            </a:r>
            <a:r>
              <a:rPr lang="de-DE" sz="18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Werte der Binomi</a:t>
            </a:r>
            <a:r>
              <a:rPr lang="de-DE" sz="18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alverteilung</a:t>
            </a:r>
            <a:endParaRPr lang="de-DE" sz="18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22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0" y="505578"/>
            <a:ext cx="8817296" cy="547158"/>
          </a:xfrm>
        </p:spPr>
        <p:txBody>
          <a:bodyPr/>
          <a:lstStyle/>
          <a:p>
            <a:r>
              <a:rPr lang="de-DE" dirty="0" smtClean="0"/>
              <a:t>Abschnitt 2.3 Basale Operationen</a:t>
            </a:r>
            <a:endParaRPr lang="en-GB" sz="1000" dirty="0">
              <a:solidFill>
                <a:srgbClr val="000090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76080" y="1052736"/>
            <a:ext cx="5381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</a:pPr>
            <a:r>
              <a:rPr lang="de-DE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Grundlegende und logische Operationen</a:t>
            </a:r>
            <a:r>
              <a:rPr lang="de-DE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de-DE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Foliennummernplatzhalter 3"/>
          <p:cNvSpPr txBox="1">
            <a:spLocks/>
          </p:cNvSpPr>
          <p:nvPr/>
        </p:nvSpPr>
        <p:spPr>
          <a:xfrm>
            <a:off x="7956376" y="6556325"/>
            <a:ext cx="730424" cy="23653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de-DE" sz="1000" kern="1200" smtClean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 lang="de-DE" smtClean="0"/>
              <a:pPr/>
              <a:t>6</a:t>
            </a:fld>
            <a:endParaRPr lang="de-DE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086766"/>
              </p:ext>
            </p:extLst>
          </p:nvPr>
        </p:nvGraphicFramePr>
        <p:xfrm>
          <a:off x="834360" y="1568516"/>
          <a:ext cx="7852440" cy="2759197"/>
        </p:xfrm>
        <a:graphic>
          <a:graphicData uri="http://schemas.openxmlformats.org/drawingml/2006/table">
            <a:tbl>
              <a:tblPr firstRow="1" firstCol="1" bandRow="1"/>
              <a:tblGrid>
                <a:gridCol w="1221660"/>
                <a:gridCol w="2704560"/>
                <a:gridCol w="2516873"/>
                <a:gridCol w="1409347"/>
              </a:tblGrid>
              <a:tr h="3027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Operator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Bedeutung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Bsp. Eingabe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Ausgabe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6054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=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&lt;-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-&gt;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Zuweisung eines Wertes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a = 42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42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3027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 dirty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==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Prüfen eines Wertes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a == 42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TRUE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7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 dirty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 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3027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 dirty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!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Negation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! (a == 42)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FALSE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54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 dirty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&amp; oder &amp;&amp;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Konjunktion, logisches UND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(a == 42)&amp;!!(a == 42)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TRUE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3027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| </a:t>
                      </a:r>
                      <a:r>
                        <a:rPr lang="en-US" sz="1400" b="1" dirty="0" err="1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oder</a:t>
                      </a: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||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Disjunktion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40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inkl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.</a:t>
                      </a:r>
                      <a:r>
                        <a:rPr lang="en-US" sz="1400" baseline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logisches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ODER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(a == 32)|(a == 42)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TRUE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hteck 3"/>
          <p:cNvSpPr/>
          <p:nvPr/>
        </p:nvSpPr>
        <p:spPr>
          <a:xfrm>
            <a:off x="785808" y="4941168"/>
            <a:ext cx="26793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Warnung vor einem Problem: (.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3)/3==.1</a:t>
            </a:r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280015"/>
              </p:ext>
            </p:extLst>
          </p:nvPr>
        </p:nvGraphicFramePr>
        <p:xfrm>
          <a:off x="837312" y="4297008"/>
          <a:ext cx="7852440" cy="497982"/>
        </p:xfrm>
        <a:graphic>
          <a:graphicData uri="http://schemas.openxmlformats.org/drawingml/2006/table">
            <a:tbl>
              <a:tblPr firstRow="1" firstCol="1" bandRow="1"/>
              <a:tblGrid>
                <a:gridCol w="1221660"/>
                <a:gridCol w="2704560"/>
                <a:gridCol w="2516873"/>
                <a:gridCol w="1409347"/>
              </a:tblGrid>
              <a:tr h="2846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&gt;=</a:t>
                      </a:r>
                      <a:endParaRPr lang="de-DE" sz="14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err="1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Größergleich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42 &gt;= a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TRUE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423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Round()</a:t>
                      </a:r>
                      <a:endParaRPr lang="de-DE" sz="14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Runden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round</a:t>
                      </a:r>
                      <a:r>
                        <a:rPr lang="de-DE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(3.1415, 2)</a:t>
                      </a:r>
                      <a:endParaRPr lang="de-DE" sz="14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3.14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11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>
                <a:solidFill>
                  <a:srgbClr val="3333CC"/>
                </a:solidFill>
              </a:rPr>
              <a:t/>
            </a:r>
            <a:br>
              <a:rPr lang="de-DE" smtClean="0">
                <a:solidFill>
                  <a:srgbClr val="3333CC"/>
                </a:solidFill>
              </a:rPr>
            </a:br>
            <a:r>
              <a:rPr lang="de-DE" sz="600" smtClean="0">
                <a:solidFill>
                  <a:srgbClr val="3333CC"/>
                </a:solidFill>
              </a:rPr>
              <a:t/>
            </a:r>
            <a:br>
              <a:rPr lang="de-DE" sz="600" smtClean="0">
                <a:solidFill>
                  <a:srgbClr val="3333CC"/>
                </a:solidFill>
              </a:rPr>
            </a:br>
            <a:r>
              <a:rPr lang="de-DE" smtClean="0">
                <a:solidFill>
                  <a:srgbClr val="3333CC"/>
                </a:solidFill>
                <a:latin typeface="Calibri" pitchFamily="34" charset="0"/>
              </a:rPr>
              <a:t>2018, Momme v. Sydow, Ulf Mertens</a:t>
            </a:r>
          </a:p>
          <a:p>
            <a:pPr>
              <a:defRPr/>
            </a:pPr>
            <a:endParaRPr lang="de-DE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0" y="505578"/>
            <a:ext cx="8817296" cy="547158"/>
          </a:xfrm>
        </p:spPr>
        <p:txBody>
          <a:bodyPr/>
          <a:lstStyle/>
          <a:p>
            <a:r>
              <a:rPr lang="de-DE" dirty="0" smtClean="0"/>
              <a:t>Abschnitt 2.3 Basale Operationen</a:t>
            </a:r>
            <a:endParaRPr lang="en-GB" sz="1000" dirty="0">
              <a:solidFill>
                <a:srgbClr val="000090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76080" y="1052736"/>
            <a:ext cx="39536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</a:pPr>
            <a:r>
              <a:rPr lang="de-DE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Übung </a:t>
            </a:r>
            <a:r>
              <a:rPr lang="de-DE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de-DE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de-DE" dirty="0" err="1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de-DE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-Rate-</a:t>
            </a:r>
            <a:r>
              <a:rPr lang="de-DE" dirty="0" err="1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Neglect</a:t>
            </a:r>
            <a:endParaRPr lang="de-DE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9698" name="Picture 2" descr="Bildergebnis für bayes mammogram probl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80" y="1514401"/>
            <a:ext cx="699135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776080" y="5157192"/>
                <a:ext cx="2724977" cy="679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/>
                            </a:rPr>
                            <m:t>𝐻</m:t>
                          </m:r>
                        </m:e>
                        <m:e>
                          <m:r>
                            <a:rPr lang="de-DE" sz="1800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de-DE" sz="1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8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800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</m:d>
                          <m:r>
                            <a:rPr lang="de-DE" sz="1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de-DE" sz="1800" b="0" i="1" smtClean="0">
                              <a:latin typeface="Cambria Math"/>
                              <a:sym typeface="Symbol"/>
                            </a:rPr>
                            <m:t>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𝐻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de-DE" sz="18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de-DE" sz="18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80" y="5157192"/>
                <a:ext cx="2724977" cy="6790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3684060" y="5191378"/>
                <a:ext cx="4471096" cy="613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e-DE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/>
                            </a:rPr>
                            <m:t>𝐾</m:t>
                          </m:r>
                        </m:e>
                        <m:e>
                          <m:r>
                            <a:rPr lang="de-DE" sz="1600" b="0" i="1" smtClean="0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de-DE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</m:d>
                          <m:r>
                            <a:rPr lang="de-DE" sz="1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de-DE" sz="1600" b="0" i="1" smtClean="0">
                              <a:latin typeface="Cambria Math"/>
                              <a:sym typeface="Symbol"/>
                            </a:rPr>
                            <m:t></m:t>
                          </m:r>
                          <m:r>
                            <a:rPr lang="de-DE" sz="1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de-DE" sz="16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de-DE" sz="1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de-DE" sz="1600" b="0" i="1" smtClean="0">
                              <a:latin typeface="Cambria Math"/>
                            </a:rPr>
                            <m:t>𝐾</m:t>
                          </m:r>
                          <m:r>
                            <a:rPr lang="de-DE" sz="16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de-DE" sz="16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de-DE" sz="1600" i="1">
                                  <a:latin typeface="Cambria Math"/>
                                </a:rPr>
                                <m:t>𝐾</m:t>
                              </m:r>
                            </m:e>
                          </m:d>
                          <m:r>
                            <a:rPr lang="de-DE" sz="1600" i="1">
                              <a:latin typeface="Cambria Math"/>
                            </a:rPr>
                            <m:t> </m:t>
                          </m:r>
                          <m:r>
                            <a:rPr lang="de-DE" sz="1600" i="1">
                              <a:latin typeface="Cambria Math"/>
                              <a:sym typeface="Symbol"/>
                            </a:rPr>
                            <m:t></m:t>
                          </m:r>
                          <m:r>
                            <a:rPr lang="de-DE" sz="1600" i="1">
                              <a:latin typeface="Cambria Math"/>
                            </a:rPr>
                            <m:t> </m:t>
                          </m:r>
                          <m:r>
                            <a:rPr lang="de-DE" sz="16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/>
                                </a:rPr>
                                <m:t>𝐾</m:t>
                              </m:r>
                            </m:e>
                          </m:d>
                          <m:r>
                            <a:rPr lang="de-DE" sz="1600" b="0" i="1" smtClean="0">
                              <a:latin typeface="Cambria Math"/>
                            </a:rPr>
                            <m:t>+</m:t>
                          </m:r>
                          <m:r>
                            <a:rPr lang="de-DE" sz="16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de-DE" sz="1600">
                                  <a:latin typeface="Cambria Math"/>
                                </a:rPr>
                                <m:t>¬</m:t>
                              </m:r>
                              <m:r>
                                <a:rPr lang="de-DE" sz="1600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</m:d>
                          <m:r>
                            <a:rPr lang="de-DE" sz="1600" i="1">
                              <a:latin typeface="Cambria Math"/>
                              <a:sym typeface="Symbol"/>
                            </a:rPr>
                            <m:t></m:t>
                          </m:r>
                          <m:r>
                            <a:rPr lang="de-DE" sz="1600" i="1">
                              <a:latin typeface="Cambria Math"/>
                            </a:rPr>
                            <m:t> </m:t>
                          </m:r>
                          <m:r>
                            <a:rPr lang="de-DE" sz="1600" b="0" i="1" smtClean="0">
                              <a:latin typeface="Cambria Math"/>
                            </a:rPr>
                            <m:t>(1−</m:t>
                          </m:r>
                          <m:r>
                            <a:rPr lang="de-DE" sz="16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/>
                                </a:rPr>
                                <m:t>𝐾</m:t>
                              </m:r>
                            </m:e>
                          </m:d>
                          <m:r>
                            <a:rPr lang="de-DE" sz="16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060" y="5191378"/>
                <a:ext cx="4471096" cy="6138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hteck 7"/>
          <p:cNvSpPr/>
          <p:nvPr/>
        </p:nvSpPr>
        <p:spPr>
          <a:xfrm>
            <a:off x="776080" y="2780928"/>
            <a:ext cx="2499776" cy="216024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568168" y="2996952"/>
            <a:ext cx="3651904" cy="216024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1568168" y="3212976"/>
            <a:ext cx="3834820" cy="216024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4788024" y="3861048"/>
            <a:ext cx="2754700" cy="216396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809188" y="4076700"/>
            <a:ext cx="2754700" cy="216396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989440" y="3860676"/>
            <a:ext cx="1790472" cy="216024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780166" y="6063679"/>
            <a:ext cx="3276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Berechne dies mit Variablen in R.</a:t>
            </a:r>
            <a:endParaRPr lang="de-D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919608" y="234888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 rot="581392">
            <a:off x="3286173" y="1851877"/>
            <a:ext cx="5904656" cy="7386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de-DE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Prior_K</a:t>
            </a: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&lt;- 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.01 </a:t>
            </a: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de-DE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Like_T_K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&lt;- 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.80 </a:t>
            </a: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de-DE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Like_T_NK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 &lt;- .15 </a:t>
            </a:r>
          </a:p>
        </p:txBody>
      </p:sp>
      <p:sp>
        <p:nvSpPr>
          <p:cNvPr id="22" name="Textfeld 21"/>
          <p:cNvSpPr txBox="1"/>
          <p:nvPr/>
        </p:nvSpPr>
        <p:spPr>
          <a:xfrm rot="581392">
            <a:off x="3263411" y="1867038"/>
            <a:ext cx="5904656" cy="9541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de-DE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Prior_K</a:t>
            </a: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&lt;- 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.01 </a:t>
            </a: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de-DE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Like_T_K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&lt;- 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.80 </a:t>
            </a: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de-DE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Like_T_NK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 &lt;- .15 </a:t>
            </a: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de-DE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Poster_K_T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 &lt;-</a:t>
            </a:r>
            <a:r>
              <a:rPr lang="de-DE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Like_T_K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de-DE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Prior_K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/(</a:t>
            </a:r>
            <a:r>
              <a:rPr lang="de-DE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Like_T_K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de-DE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Prior_K+Like_T_NK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*(1-Prior_K)) </a:t>
            </a:r>
          </a:p>
        </p:txBody>
      </p:sp>
      <p:sp>
        <p:nvSpPr>
          <p:cNvPr id="18" name="Textfeld 17"/>
          <p:cNvSpPr txBox="1"/>
          <p:nvPr/>
        </p:nvSpPr>
        <p:spPr>
          <a:xfrm rot="581392">
            <a:off x="3213046" y="1864338"/>
            <a:ext cx="5904656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de-DE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Prior_K</a:t>
            </a: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&lt;- 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.01 </a:t>
            </a: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de-DE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Like_T_K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&lt;- 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.80 </a:t>
            </a: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de-DE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Like_T_NK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 &lt;- .15 </a:t>
            </a: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de-DE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Poster_K_T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 &lt;-</a:t>
            </a:r>
            <a:r>
              <a:rPr lang="de-DE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Like_T_K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de-DE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Prior_K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/(</a:t>
            </a:r>
            <a:r>
              <a:rPr lang="de-DE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Like_T_K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de-DE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Prior_K+Like_T_NK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*(1-Prior_K)) </a:t>
            </a: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de-DE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Poster_K_T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1] 0.05111821</a:t>
            </a:r>
          </a:p>
        </p:txBody>
      </p:sp>
    </p:spTree>
    <p:extLst>
      <p:ext uri="{BB962C8B-B14F-4D97-AF65-F5344CB8AC3E}">
        <p14:creationId xmlns:p14="http://schemas.microsoft.com/office/powerpoint/2010/main" val="85646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1" grpId="0" animBg="1"/>
      <p:bldP spid="22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0" y="505578"/>
            <a:ext cx="8817296" cy="547158"/>
          </a:xfrm>
        </p:spPr>
        <p:txBody>
          <a:bodyPr/>
          <a:lstStyle/>
          <a:p>
            <a:r>
              <a:rPr lang="de-DE" dirty="0" smtClean="0"/>
              <a:t>Abschnitt 3 Datenstrukturen, Schleifen, Grafiken (Plot)</a:t>
            </a:r>
            <a:br>
              <a:rPr lang="de-DE" dirty="0" smtClean="0"/>
            </a:br>
            <a:r>
              <a:rPr lang="de-DE" dirty="0" smtClean="0"/>
              <a:t>3.1 Arbeiten mit Variablen und Datenstrukturen</a:t>
            </a:r>
            <a:endParaRPr lang="en-GB" sz="1000" dirty="0">
              <a:solidFill>
                <a:srgbClr val="000090"/>
              </a:solidFill>
            </a:endParaRPr>
          </a:p>
        </p:txBody>
      </p:sp>
      <p:sp>
        <p:nvSpPr>
          <p:cNvPr id="13" name="Foliennummernplatzhalter 3"/>
          <p:cNvSpPr txBox="1">
            <a:spLocks/>
          </p:cNvSpPr>
          <p:nvPr/>
        </p:nvSpPr>
        <p:spPr>
          <a:xfrm>
            <a:off x="7956376" y="6556325"/>
            <a:ext cx="730424" cy="23653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de-DE" sz="1000" kern="1200" smtClean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 lang="de-DE" smtClean="0"/>
              <a:pPr/>
              <a:t>8</a:t>
            </a:fld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236250" y="1772816"/>
            <a:ext cx="8615314" cy="4032448"/>
            <a:chOff x="236250" y="1772816"/>
            <a:chExt cx="8615314" cy="4032448"/>
          </a:xfrm>
        </p:grpSpPr>
        <p:pic>
          <p:nvPicPr>
            <p:cNvPr id="25602" name="Picture 2" descr="Bildergebnis für R Data Type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996" y="1772816"/>
              <a:ext cx="8408568" cy="4032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feld 2"/>
            <p:cNvSpPr txBox="1"/>
            <p:nvPr/>
          </p:nvSpPr>
          <p:spPr>
            <a:xfrm>
              <a:off x="827584" y="2147143"/>
              <a:ext cx="144969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Vektor (</a:t>
              </a:r>
              <a:r>
                <a:rPr lang="de-DE" sz="16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Vector</a:t>
              </a:r>
              <a:r>
                <a:rPr lang="de-DE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de-DE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3717632" y="1866310"/>
              <a:ext cx="73096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Matrix</a:t>
              </a:r>
              <a:endParaRPr lang="de-DE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36250" y="3738518"/>
              <a:ext cx="238180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Datenrahmen (Dataframe)</a:t>
              </a:r>
              <a:endParaRPr lang="de-DE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1116883" y="4026550"/>
              <a:ext cx="77136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Tabelle</a:t>
              </a:r>
              <a:endParaRPr lang="de-DE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3358859" y="4859432"/>
              <a:ext cx="67230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Listen</a:t>
              </a:r>
              <a:endParaRPr lang="de-DE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6868789" y="1844824"/>
              <a:ext cx="114986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Feld (Array)</a:t>
              </a:r>
              <a:endParaRPr lang="de-DE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281191" y="2697310"/>
              <a:ext cx="59509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Reihe</a:t>
              </a:r>
              <a:endParaRPr lang="de-DE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3641712" y="3863078"/>
              <a:ext cx="63799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Spalte</a:t>
              </a:r>
              <a:endParaRPr lang="de-DE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" name="Rechteck 6"/>
          <p:cNvSpPr/>
          <p:nvPr/>
        </p:nvSpPr>
        <p:spPr>
          <a:xfrm>
            <a:off x="683568" y="1455167"/>
            <a:ext cx="2243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</a:pPr>
            <a:r>
              <a:rPr lang="de-DE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Datenstrukturen</a:t>
            </a:r>
            <a:endParaRPr lang="de-DE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53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0" y="505578"/>
            <a:ext cx="8817296" cy="547158"/>
          </a:xfrm>
        </p:spPr>
        <p:txBody>
          <a:bodyPr/>
          <a:lstStyle/>
          <a:p>
            <a:r>
              <a:rPr lang="de-DE" dirty="0" smtClean="0"/>
              <a:t>3.1 </a:t>
            </a:r>
            <a:r>
              <a:rPr lang="de-DE" dirty="0"/>
              <a:t>Arbeiten mit Variablen und Datenstrukturen</a:t>
            </a:r>
            <a:endParaRPr lang="en-GB" sz="1000" dirty="0">
              <a:solidFill>
                <a:srgbClr val="000090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76080" y="1455167"/>
            <a:ext cx="3940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</a:pPr>
            <a:r>
              <a:rPr lang="de-DE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Datenzuweisung an Variablen </a:t>
            </a:r>
            <a:endParaRPr lang="de-DE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Foliennummernplatzhalter 3"/>
          <p:cNvSpPr txBox="1">
            <a:spLocks/>
          </p:cNvSpPr>
          <p:nvPr/>
        </p:nvSpPr>
        <p:spPr>
          <a:xfrm>
            <a:off x="7956376" y="6556325"/>
            <a:ext cx="730424" cy="23653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de-DE" sz="1000" kern="1200" smtClean="0">
                <a:solidFill>
                  <a:srgbClr val="000090"/>
                </a:solidFill>
                <a:latin typeface="Calibri" pitchFamily="34" charset="0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C91380D0-A164-DE4A-8A92-5E9CF20F8E05}" type="slidenum">
              <a:rPr lang="de-DE" smtClean="0"/>
              <a:pPr/>
              <a:t>9</a:t>
            </a:fld>
            <a:endParaRPr lang="de-DE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184064"/>
              </p:ext>
            </p:extLst>
          </p:nvPr>
        </p:nvGraphicFramePr>
        <p:xfrm>
          <a:off x="834360" y="2492896"/>
          <a:ext cx="7852440" cy="1857211"/>
        </p:xfrm>
        <a:graphic>
          <a:graphicData uri="http://schemas.openxmlformats.org/drawingml/2006/table">
            <a:tbl>
              <a:tblPr firstRow="1" firstCol="1" bandRow="1"/>
              <a:tblGrid>
                <a:gridCol w="1221660"/>
                <a:gridCol w="2704560"/>
                <a:gridCol w="2516873"/>
                <a:gridCol w="1409347"/>
              </a:tblGrid>
              <a:tr h="3027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Operator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Bedeutung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Bsp. Eingabe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Ausgabe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027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Namen von Datenstrukturen</a:t>
                      </a:r>
                      <a:r>
                        <a:rPr lang="de-DE" sz="1400" b="1" baseline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400" b="1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(auch Vektoren etc.)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Variablen können</a:t>
                      </a:r>
                      <a:r>
                        <a:rPr lang="de-DE" sz="1400" baseline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recht beliebige Namen tragen, müssen aber verbunden sein und mit einem Buchstaben beginnen </a:t>
                      </a:r>
                      <a:r>
                        <a:rPr lang="de-DE" sz="1400" dirty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Prior_H1&lt;-</a:t>
                      </a:r>
                      <a:r>
                        <a:rPr lang="de-DE" sz="1400" baseline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.6</a:t>
                      </a:r>
                      <a:br>
                        <a:rPr lang="de-DE" sz="1400" baseline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</a:br>
                      <a:r>
                        <a:rPr lang="de-DE" sz="14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Prior_H1</a:t>
                      </a:r>
                      <a:r>
                        <a:rPr lang="de-DE" sz="1400" dirty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.6</a:t>
                      </a:r>
                      <a:r>
                        <a:rPr lang="de-DE" sz="1400" dirty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3027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seq</a:t>
                      </a:r>
                      <a:r>
                        <a:rPr lang="de-DE" sz="1400" b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()</a:t>
                      </a:r>
                      <a:endParaRPr lang="de-DE" sz="1400" b="1" dirty="0" smtClean="0"/>
                    </a:p>
                    <a:p>
                      <a:endParaRPr lang="de-DE" sz="14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Sequenz von Werten, erzeugt Vektor</a:t>
                      </a:r>
                    </a:p>
                    <a:p>
                      <a:endParaRPr lang="de-DE" dirty="0"/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seq</a:t>
                      </a:r>
                      <a:r>
                        <a:rPr lang="de-DE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de-DE" sz="14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from</a:t>
                      </a:r>
                      <a:r>
                        <a:rPr lang="de-DE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=0, </a:t>
                      </a:r>
                      <a:r>
                        <a:rPr lang="de-DE" sz="14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</a:t>
                      </a:r>
                      <a:r>
                        <a:rPr lang="de-DE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=1, </a:t>
                      </a:r>
                      <a:r>
                        <a:rPr lang="de-DE" sz="14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by</a:t>
                      </a:r>
                      <a:r>
                        <a:rPr lang="de-DE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=.1)</a:t>
                      </a:r>
                      <a:endParaRPr lang="de-DE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[1]0</a:t>
                      </a:r>
                      <a:r>
                        <a:rPr lang="de-DE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.1 .2  .3  .4  .5  .6  .7  .8 .9  1.0</a:t>
                      </a:r>
                      <a:endParaRPr lang="de-DE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904323"/>
              </p:ext>
            </p:extLst>
          </p:nvPr>
        </p:nvGraphicFramePr>
        <p:xfrm>
          <a:off x="837312" y="4365104"/>
          <a:ext cx="7852440" cy="914400"/>
        </p:xfrm>
        <a:graphic>
          <a:graphicData uri="http://schemas.openxmlformats.org/drawingml/2006/table">
            <a:tbl>
              <a:tblPr firstRow="1" firstCol="1" bandRow="1"/>
              <a:tblGrid>
                <a:gridCol w="1221660"/>
                <a:gridCol w="2704560"/>
                <a:gridCol w="2516873"/>
                <a:gridCol w="1409347"/>
              </a:tblGrid>
              <a:tr h="2846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c()</a:t>
                      </a:r>
                      <a:endParaRPr lang="de-DE" sz="14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Verbinden </a:t>
                      </a:r>
                      <a:r>
                        <a:rPr lang="de-DE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Combine Values) </a:t>
                      </a:r>
                      <a:r>
                        <a:rPr lang="en-US" sz="140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zu</a:t>
                      </a:r>
                      <a:r>
                        <a:rPr lang="en-US" sz="1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einem</a:t>
                      </a:r>
                      <a:r>
                        <a:rPr lang="en-US" sz="140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Vektor</a:t>
                      </a:r>
                      <a:endParaRPr lang="en-US" sz="140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V1&lt;-c(1,2,3)*c(1,2,3)</a:t>
                      </a:r>
                      <a:br>
                        <a:rPr lang="de-DE" sz="14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</a:br>
                      <a:r>
                        <a:rPr lang="de-DE" sz="14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V1</a:t>
                      </a:r>
                      <a:br>
                        <a:rPr lang="de-DE" sz="14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</a:br>
                      <a:r>
                        <a:rPr lang="de-DE" sz="14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c(3,a,V1)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[1] 1</a:t>
                      </a:r>
                      <a:r>
                        <a:rPr lang="de-DE" sz="1400" baseline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4 9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baseline="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[1]3 42 1 4 9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4231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052513"/>
            <a:ext cx="3024871" cy="1411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828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1206</Words>
  <Application>Microsoft Office PowerPoint</Application>
  <PresentationFormat>Bildschirmpräsentation (4:3)</PresentationFormat>
  <Paragraphs>355</Paragraphs>
  <Slides>16</Slides>
  <Notes>6</Notes>
  <HiddenSlides>1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16</vt:i4>
      </vt:variant>
    </vt:vector>
  </HeadingPairs>
  <TitlesOfParts>
    <vt:vector size="18" baseType="lpstr">
      <vt:lpstr>Standarddesign</vt:lpstr>
      <vt:lpstr>1_Standarddesign</vt:lpstr>
      <vt:lpstr>PowerPoint-Präsentation</vt:lpstr>
      <vt:lpstr>PowerPoint-Präsentation</vt:lpstr>
      <vt:lpstr>Teil II. 2.1 R</vt:lpstr>
      <vt:lpstr>2.2 R-Studio </vt:lpstr>
      <vt:lpstr>Abschnitt 2.3 Basale Operationen</vt:lpstr>
      <vt:lpstr>Abschnitt 2.3 Basale Operationen</vt:lpstr>
      <vt:lpstr>Abschnitt 2.3 Basale Operationen</vt:lpstr>
      <vt:lpstr>Abschnitt 3 Datenstrukturen, Schleifen, Grafiken (Plot) 3.1 Arbeiten mit Variablen und Datenstrukturen</vt:lpstr>
      <vt:lpstr>3.1 Arbeiten mit Variablen und Datenstrukturen</vt:lpstr>
      <vt:lpstr>Abschnitt 2.3 Basale Operationen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Einführung in das Bayessche Hypothesentesten  Workshop, 12.-13.10.2018, Psychologisches Institut Heidelberg  </vt:lpstr>
    </vt:vector>
  </TitlesOfParts>
  <Company>GEMI - Abt1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Sydow</dc:creator>
  <cp:lastModifiedBy>Momme v. Sydow</cp:lastModifiedBy>
  <cp:revision>2205</cp:revision>
  <cp:lastPrinted>2018-09-14T11:08:26Z</cp:lastPrinted>
  <dcterms:created xsi:type="dcterms:W3CDTF">2004-09-02T08:50:15Z</dcterms:created>
  <dcterms:modified xsi:type="dcterms:W3CDTF">2018-10-11T18:04:16Z</dcterms:modified>
</cp:coreProperties>
</file>