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 id="2147483719" r:id="rId2"/>
  </p:sldMasterIdLst>
  <p:notesMasterIdLst>
    <p:notesMasterId r:id="rId22"/>
  </p:notesMasterIdLst>
  <p:handoutMasterIdLst>
    <p:handoutMasterId r:id="rId23"/>
  </p:handoutMasterIdLst>
  <p:sldIdLst>
    <p:sldId id="839" r:id="rId3"/>
    <p:sldId id="932" r:id="rId4"/>
    <p:sldId id="852" r:id="rId5"/>
    <p:sldId id="884" r:id="rId6"/>
    <p:sldId id="857" r:id="rId7"/>
    <p:sldId id="858" r:id="rId8"/>
    <p:sldId id="859" r:id="rId9"/>
    <p:sldId id="869" r:id="rId10"/>
    <p:sldId id="868" r:id="rId11"/>
    <p:sldId id="933" r:id="rId12"/>
    <p:sldId id="862" r:id="rId13"/>
    <p:sldId id="929" r:id="rId14"/>
    <p:sldId id="930" r:id="rId15"/>
    <p:sldId id="867" r:id="rId16"/>
    <p:sldId id="866" r:id="rId17"/>
    <p:sldId id="870" r:id="rId18"/>
    <p:sldId id="872" r:id="rId19"/>
    <p:sldId id="873" r:id="rId20"/>
    <p:sldId id="931" r:id="rId21"/>
  </p:sldIdLst>
  <p:sldSz cx="9144000" cy="6858000" type="screen4x3"/>
  <p:notesSz cx="6865938" cy="9998075"/>
  <p:defaultTextStyle>
    <a:defPPr>
      <a:defRPr lang="de-DE"/>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omme v. Sydow" initials="m"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5D"/>
    <a:srgbClr val="CCCCFF"/>
    <a:srgbClr val="CC0000"/>
    <a:srgbClr val="66FF33"/>
    <a:srgbClr val="D2504D"/>
    <a:srgbClr val="C8504D"/>
    <a:srgbClr val="009900"/>
    <a:srgbClr val="FF3300"/>
    <a:srgbClr val="996633"/>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18" autoAdjust="0"/>
    <p:restoredTop sz="53535" autoAdjust="0"/>
  </p:normalViewPr>
  <p:slideViewPr>
    <p:cSldViewPr>
      <p:cViewPr>
        <p:scale>
          <a:sx n="98" d="100"/>
          <a:sy n="98" d="100"/>
        </p:scale>
        <p:origin x="-408" y="1044"/>
      </p:cViewPr>
      <p:guideLst>
        <p:guide orient="horz" pos="2568"/>
        <p:guide orient="horz" pos="4052"/>
        <p:guide orient="horz" pos="346"/>
        <p:guide pos="2517"/>
        <p:guide pos="3853"/>
      </p:guideLst>
    </p:cSldViewPr>
  </p:slideViewPr>
  <p:outlineViewPr>
    <p:cViewPr>
      <p:scale>
        <a:sx n="33" d="100"/>
        <a:sy n="33" d="100"/>
      </p:scale>
      <p:origin x="0" y="0"/>
    </p:cViewPr>
  </p:outlineViewPr>
  <p:notesTextViewPr>
    <p:cViewPr>
      <p:scale>
        <a:sx n="66" d="100"/>
        <a:sy n="66" d="100"/>
      </p:scale>
      <p:origin x="0" y="0"/>
    </p:cViewPr>
  </p:notesTextViewPr>
  <p:sorterViewPr>
    <p:cViewPr>
      <p:scale>
        <a:sx n="66" d="100"/>
        <a:sy n="66" d="100"/>
      </p:scale>
      <p:origin x="0" y="0"/>
    </p:cViewPr>
  </p:sorterViewPr>
  <p:notesViewPr>
    <p:cSldViewPr>
      <p:cViewPr varScale="1">
        <p:scale>
          <a:sx n="77" d="100"/>
          <a:sy n="77" d="100"/>
        </p:scale>
        <p:origin x="-3186" y="-84"/>
      </p:cViewPr>
      <p:guideLst>
        <p:guide orient="horz" pos="3149"/>
        <p:guide pos="216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1" y="1"/>
            <a:ext cx="2974625" cy="499904"/>
          </a:xfrm>
          <a:prstGeom prst="rect">
            <a:avLst/>
          </a:prstGeom>
          <a:noFill/>
          <a:ln w="9525">
            <a:noFill/>
            <a:miter lim="800000"/>
            <a:headEnd/>
            <a:tailEnd/>
          </a:ln>
          <a:effectLst/>
        </p:spPr>
        <p:txBody>
          <a:bodyPr vert="horz" wrap="square" lIns="96340" tIns="48169" rIns="96340" bIns="48169" numCol="1" anchor="t" anchorCtr="0" compatLnSpc="1">
            <a:prstTxWarp prst="textNoShape">
              <a:avLst/>
            </a:prstTxWarp>
          </a:bodyPr>
          <a:lstStyle>
            <a:lvl1pPr defTabSz="963309">
              <a:defRPr sz="1300"/>
            </a:lvl1pPr>
          </a:lstStyle>
          <a:p>
            <a:pPr>
              <a:defRPr/>
            </a:pPr>
            <a:endParaRPr lang="de-DE"/>
          </a:p>
        </p:txBody>
      </p:sp>
      <p:sp>
        <p:nvSpPr>
          <p:cNvPr id="13315" name="Rectangle 3"/>
          <p:cNvSpPr>
            <a:spLocks noGrp="1" noChangeArrowheads="1"/>
          </p:cNvSpPr>
          <p:nvPr>
            <p:ph type="dt" sz="quarter" idx="1"/>
          </p:nvPr>
        </p:nvSpPr>
        <p:spPr bwMode="auto">
          <a:xfrm>
            <a:off x="3891314" y="1"/>
            <a:ext cx="2974625" cy="499904"/>
          </a:xfrm>
          <a:prstGeom prst="rect">
            <a:avLst/>
          </a:prstGeom>
          <a:noFill/>
          <a:ln w="9525">
            <a:noFill/>
            <a:miter lim="800000"/>
            <a:headEnd/>
            <a:tailEnd/>
          </a:ln>
          <a:effectLst/>
        </p:spPr>
        <p:txBody>
          <a:bodyPr vert="horz" wrap="square" lIns="96340" tIns="48169" rIns="96340" bIns="48169" numCol="1" anchor="t" anchorCtr="0" compatLnSpc="1">
            <a:prstTxWarp prst="textNoShape">
              <a:avLst/>
            </a:prstTxWarp>
          </a:bodyPr>
          <a:lstStyle>
            <a:lvl1pPr algn="r" defTabSz="963309">
              <a:defRPr sz="1300"/>
            </a:lvl1pPr>
          </a:lstStyle>
          <a:p>
            <a:pPr>
              <a:defRPr/>
            </a:pPr>
            <a:endParaRPr lang="de-DE"/>
          </a:p>
        </p:txBody>
      </p:sp>
      <p:sp>
        <p:nvSpPr>
          <p:cNvPr id="13316" name="Rectangle 4"/>
          <p:cNvSpPr>
            <a:spLocks noGrp="1" noChangeArrowheads="1"/>
          </p:cNvSpPr>
          <p:nvPr>
            <p:ph type="ftr" sz="quarter" idx="2"/>
          </p:nvPr>
        </p:nvSpPr>
        <p:spPr bwMode="auto">
          <a:xfrm>
            <a:off x="1" y="9498172"/>
            <a:ext cx="2974625" cy="499904"/>
          </a:xfrm>
          <a:prstGeom prst="rect">
            <a:avLst/>
          </a:prstGeom>
          <a:noFill/>
          <a:ln w="9525">
            <a:noFill/>
            <a:miter lim="800000"/>
            <a:headEnd/>
            <a:tailEnd/>
          </a:ln>
          <a:effectLst/>
        </p:spPr>
        <p:txBody>
          <a:bodyPr vert="horz" wrap="square" lIns="96340" tIns="48169" rIns="96340" bIns="48169" numCol="1" anchor="b" anchorCtr="0" compatLnSpc="1">
            <a:prstTxWarp prst="textNoShape">
              <a:avLst/>
            </a:prstTxWarp>
          </a:bodyPr>
          <a:lstStyle>
            <a:lvl1pPr defTabSz="963309">
              <a:defRPr sz="1300"/>
            </a:lvl1pPr>
          </a:lstStyle>
          <a:p>
            <a:pPr>
              <a:defRPr/>
            </a:pPr>
            <a:endParaRPr lang="de-DE"/>
          </a:p>
        </p:txBody>
      </p:sp>
      <p:sp>
        <p:nvSpPr>
          <p:cNvPr id="13317" name="Rectangle 5"/>
          <p:cNvSpPr>
            <a:spLocks noGrp="1" noChangeArrowheads="1"/>
          </p:cNvSpPr>
          <p:nvPr>
            <p:ph type="sldNum" sz="quarter" idx="3"/>
          </p:nvPr>
        </p:nvSpPr>
        <p:spPr bwMode="auto">
          <a:xfrm>
            <a:off x="3891314" y="9498172"/>
            <a:ext cx="2974625" cy="499904"/>
          </a:xfrm>
          <a:prstGeom prst="rect">
            <a:avLst/>
          </a:prstGeom>
          <a:noFill/>
          <a:ln w="9525">
            <a:noFill/>
            <a:miter lim="800000"/>
            <a:headEnd/>
            <a:tailEnd/>
          </a:ln>
          <a:effectLst/>
        </p:spPr>
        <p:txBody>
          <a:bodyPr vert="horz" wrap="square" lIns="96340" tIns="48169" rIns="96340" bIns="48169" numCol="1" anchor="b" anchorCtr="0" compatLnSpc="1">
            <a:prstTxWarp prst="textNoShape">
              <a:avLst/>
            </a:prstTxWarp>
          </a:bodyPr>
          <a:lstStyle>
            <a:lvl1pPr algn="r" defTabSz="963309">
              <a:defRPr sz="1300"/>
            </a:lvl1pPr>
          </a:lstStyle>
          <a:p>
            <a:pPr>
              <a:defRPr/>
            </a:pPr>
            <a:fld id="{BCD33EBF-DCB9-4F89-AC83-B55B6B0B2170}" type="slidenum">
              <a:rPr lang="de-DE"/>
              <a:pPr>
                <a:defRPr/>
              </a:pPr>
              <a:t>‹Nr.›</a:t>
            </a:fld>
            <a:endParaRPr lang="de-DE"/>
          </a:p>
        </p:txBody>
      </p:sp>
    </p:spTree>
    <p:extLst>
      <p:ext uri="{BB962C8B-B14F-4D97-AF65-F5344CB8AC3E}">
        <p14:creationId xmlns:p14="http://schemas.microsoft.com/office/powerpoint/2010/main" val="2688668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1"/>
            <a:ext cx="2974625" cy="499904"/>
          </a:xfrm>
          <a:prstGeom prst="rect">
            <a:avLst/>
          </a:prstGeom>
          <a:noFill/>
          <a:ln w="9525">
            <a:noFill/>
            <a:miter lim="800000"/>
            <a:headEnd/>
            <a:tailEnd/>
          </a:ln>
          <a:effectLst/>
        </p:spPr>
        <p:txBody>
          <a:bodyPr vert="horz" wrap="square" lIns="96340" tIns="48169" rIns="96340" bIns="48169" numCol="1" anchor="t" anchorCtr="0" compatLnSpc="1">
            <a:prstTxWarp prst="textNoShape">
              <a:avLst/>
            </a:prstTxWarp>
          </a:bodyPr>
          <a:lstStyle>
            <a:lvl1pPr defTabSz="963309">
              <a:defRPr sz="1300"/>
            </a:lvl1pPr>
          </a:lstStyle>
          <a:p>
            <a:pPr>
              <a:defRPr/>
            </a:pPr>
            <a:endParaRPr lang="de-DE"/>
          </a:p>
        </p:txBody>
      </p:sp>
      <p:sp>
        <p:nvSpPr>
          <p:cNvPr id="4099" name="Rectangle 3"/>
          <p:cNvSpPr>
            <a:spLocks noGrp="1" noChangeArrowheads="1"/>
          </p:cNvSpPr>
          <p:nvPr>
            <p:ph type="dt" idx="1"/>
          </p:nvPr>
        </p:nvSpPr>
        <p:spPr bwMode="auto">
          <a:xfrm>
            <a:off x="3891314" y="1"/>
            <a:ext cx="2974625" cy="499904"/>
          </a:xfrm>
          <a:prstGeom prst="rect">
            <a:avLst/>
          </a:prstGeom>
          <a:noFill/>
          <a:ln w="9525">
            <a:noFill/>
            <a:miter lim="800000"/>
            <a:headEnd/>
            <a:tailEnd/>
          </a:ln>
          <a:effectLst/>
        </p:spPr>
        <p:txBody>
          <a:bodyPr vert="horz" wrap="square" lIns="96340" tIns="48169" rIns="96340" bIns="48169" numCol="1" anchor="t" anchorCtr="0" compatLnSpc="1">
            <a:prstTxWarp prst="textNoShape">
              <a:avLst/>
            </a:prstTxWarp>
          </a:bodyPr>
          <a:lstStyle>
            <a:lvl1pPr algn="r" defTabSz="963309">
              <a:defRPr sz="1300"/>
            </a:lvl1pPr>
          </a:lstStyle>
          <a:p>
            <a:pPr>
              <a:defRPr/>
            </a:pPr>
            <a:endParaRPr lang="de-DE"/>
          </a:p>
        </p:txBody>
      </p:sp>
      <p:sp>
        <p:nvSpPr>
          <p:cNvPr id="62468" name="Rectangle 4"/>
          <p:cNvSpPr>
            <a:spLocks noGrp="1" noRot="1" noChangeAspect="1" noChangeArrowheads="1" noTextEdit="1"/>
          </p:cNvSpPr>
          <p:nvPr>
            <p:ph type="sldImg" idx="2"/>
          </p:nvPr>
        </p:nvSpPr>
        <p:spPr bwMode="auto">
          <a:xfrm>
            <a:off x="933450" y="749300"/>
            <a:ext cx="4999038" cy="374967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5153" y="4749087"/>
            <a:ext cx="5035636" cy="4499134"/>
          </a:xfrm>
          <a:prstGeom prst="rect">
            <a:avLst/>
          </a:prstGeom>
          <a:noFill/>
          <a:ln w="9525">
            <a:noFill/>
            <a:miter lim="800000"/>
            <a:headEnd/>
            <a:tailEnd/>
          </a:ln>
          <a:effectLst/>
        </p:spPr>
        <p:txBody>
          <a:bodyPr vert="horz" wrap="square" lIns="96340" tIns="48169" rIns="96340" bIns="48169" numCol="1" anchor="t" anchorCtr="0" compatLnSpc="1">
            <a:prstTxWarp prst="textNoShape">
              <a:avLst/>
            </a:prstTxWarp>
          </a:bodyPr>
          <a:lstStyle/>
          <a:p>
            <a:pPr lvl="0"/>
            <a:r>
              <a:rPr lang="de-DE" noProof="0" smtClean="0"/>
              <a:t>Klicken Sie, um die Formate des Vorlagentextes zu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4102" name="Rectangle 6"/>
          <p:cNvSpPr>
            <a:spLocks noGrp="1" noChangeArrowheads="1"/>
          </p:cNvSpPr>
          <p:nvPr>
            <p:ph type="ftr" sz="quarter" idx="4"/>
          </p:nvPr>
        </p:nvSpPr>
        <p:spPr bwMode="auto">
          <a:xfrm>
            <a:off x="1" y="9498172"/>
            <a:ext cx="2974625" cy="499904"/>
          </a:xfrm>
          <a:prstGeom prst="rect">
            <a:avLst/>
          </a:prstGeom>
          <a:noFill/>
          <a:ln w="9525">
            <a:noFill/>
            <a:miter lim="800000"/>
            <a:headEnd/>
            <a:tailEnd/>
          </a:ln>
          <a:effectLst/>
        </p:spPr>
        <p:txBody>
          <a:bodyPr vert="horz" wrap="square" lIns="96340" tIns="48169" rIns="96340" bIns="48169" numCol="1" anchor="b" anchorCtr="0" compatLnSpc="1">
            <a:prstTxWarp prst="textNoShape">
              <a:avLst/>
            </a:prstTxWarp>
          </a:bodyPr>
          <a:lstStyle>
            <a:lvl1pPr defTabSz="963309">
              <a:defRPr sz="1300"/>
            </a:lvl1pPr>
          </a:lstStyle>
          <a:p>
            <a:pPr>
              <a:defRPr/>
            </a:pPr>
            <a:endParaRPr lang="de-DE"/>
          </a:p>
        </p:txBody>
      </p:sp>
      <p:sp>
        <p:nvSpPr>
          <p:cNvPr id="4103" name="Rectangle 7"/>
          <p:cNvSpPr>
            <a:spLocks noGrp="1" noChangeArrowheads="1"/>
          </p:cNvSpPr>
          <p:nvPr>
            <p:ph type="sldNum" sz="quarter" idx="5"/>
          </p:nvPr>
        </p:nvSpPr>
        <p:spPr bwMode="auto">
          <a:xfrm>
            <a:off x="3891314" y="9498172"/>
            <a:ext cx="2974625" cy="499904"/>
          </a:xfrm>
          <a:prstGeom prst="rect">
            <a:avLst/>
          </a:prstGeom>
          <a:noFill/>
          <a:ln w="9525">
            <a:noFill/>
            <a:miter lim="800000"/>
            <a:headEnd/>
            <a:tailEnd/>
          </a:ln>
          <a:effectLst/>
        </p:spPr>
        <p:txBody>
          <a:bodyPr vert="horz" wrap="square" lIns="96340" tIns="48169" rIns="96340" bIns="48169" numCol="1" anchor="b" anchorCtr="0" compatLnSpc="1">
            <a:prstTxWarp prst="textNoShape">
              <a:avLst/>
            </a:prstTxWarp>
          </a:bodyPr>
          <a:lstStyle>
            <a:lvl1pPr algn="r" defTabSz="963309">
              <a:defRPr sz="1300"/>
            </a:lvl1pPr>
          </a:lstStyle>
          <a:p>
            <a:pPr>
              <a:defRPr/>
            </a:pPr>
            <a:fld id="{343EEB8A-FF21-4816-BC5A-01672E4FA790}" type="slidenum">
              <a:rPr lang="de-DE"/>
              <a:pPr>
                <a:defRPr/>
              </a:pPr>
              <a:t>‹Nr.›</a:t>
            </a:fld>
            <a:endParaRPr lang="de-DE"/>
          </a:p>
        </p:txBody>
      </p:sp>
    </p:spTree>
    <p:extLst>
      <p:ext uri="{BB962C8B-B14F-4D97-AF65-F5344CB8AC3E}">
        <p14:creationId xmlns:p14="http://schemas.microsoft.com/office/powerpoint/2010/main" val="31683688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504AC1CE-5AE1-4B88-82A0-EA8BCBA88A44}" type="slidenum">
              <a:rPr lang="de-DE" smtClean="0"/>
              <a:pPr/>
              <a:t>1</a:t>
            </a:fld>
            <a:endParaRPr lang="de-DE" dirty="0" smtClean="0"/>
          </a:p>
        </p:txBody>
      </p:sp>
      <p:sp>
        <p:nvSpPr>
          <p:cNvPr id="44035" name="Rectangle 2"/>
          <p:cNvSpPr>
            <a:spLocks noGrp="1" noRot="1" noChangeAspect="1" noChangeArrowheads="1" noTextEdit="1"/>
          </p:cNvSpPr>
          <p:nvPr>
            <p:ph type="sldImg"/>
          </p:nvPr>
        </p:nvSpPr>
        <p:spPr>
          <a:xfrm>
            <a:off x="935038" y="750888"/>
            <a:ext cx="4997450" cy="3748087"/>
          </a:xfrm>
          <a:solidFill>
            <a:srgbClr val="FFFFFF"/>
          </a:solidFill>
          <a:ln/>
        </p:spPr>
      </p:sp>
      <p:sp>
        <p:nvSpPr>
          <p:cNvPr id="44036" name="Rectangle 3"/>
          <p:cNvSpPr>
            <a:spLocks noGrp="1" noChangeArrowheads="1"/>
          </p:cNvSpPr>
          <p:nvPr>
            <p:ph type="body" idx="1"/>
          </p:nvPr>
        </p:nvSpPr>
        <p:spPr>
          <a:xfrm>
            <a:off x="915152" y="4749087"/>
            <a:ext cx="5035636" cy="4497581"/>
          </a:xfrm>
          <a:solidFill>
            <a:srgbClr val="FFFFFF"/>
          </a:solidFill>
          <a:ln>
            <a:solidFill>
              <a:srgbClr val="000000"/>
            </a:solid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de-DE" sz="140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4390770">
              <a:spcBef>
                <a:spcPct val="20000"/>
              </a:spcBef>
              <a:defRPr/>
            </a:pPr>
            <a:endParaRPr lang="de-DE" dirty="0"/>
          </a:p>
        </p:txBody>
      </p:sp>
      <p:sp>
        <p:nvSpPr>
          <p:cNvPr id="4" name="Foliennummernplatzhalter 3"/>
          <p:cNvSpPr>
            <a:spLocks noGrp="1"/>
          </p:cNvSpPr>
          <p:nvPr>
            <p:ph type="sldNum" sz="quarter" idx="10"/>
          </p:nvPr>
        </p:nvSpPr>
        <p:spPr/>
        <p:txBody>
          <a:bodyPr/>
          <a:lstStyle/>
          <a:p>
            <a:fld id="{3860467F-8698-7F4E-B76D-6034401A110A}" type="slidenum">
              <a:rPr lang="de-DE" smtClean="0">
                <a:solidFill>
                  <a:prstClr val="black"/>
                </a:solidFill>
              </a:rPr>
              <a:pPr/>
              <a:t>13</a:t>
            </a:fld>
            <a:endParaRPr lang="de-DE">
              <a:solidFill>
                <a:prstClr val="black"/>
              </a:solidFill>
            </a:endParaRPr>
          </a:p>
        </p:txBody>
      </p:sp>
    </p:spTree>
    <p:extLst>
      <p:ext uri="{BB962C8B-B14F-4D97-AF65-F5344CB8AC3E}">
        <p14:creationId xmlns:p14="http://schemas.microsoft.com/office/powerpoint/2010/main" val="315072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1.</a:t>
            </a:r>
            <a:r>
              <a:rPr lang="de-DE" baseline="0" dirty="0" smtClean="0"/>
              <a:t> </a:t>
            </a:r>
            <a:r>
              <a:rPr lang="en-US" dirty="0" smtClean="0"/>
              <a:t>Notice that the definitions of null hypothesis and alternate hypothesis have nothing to do with what you want to find or don't want to find, or what is interesting or not interesting, or what you expect to find or what you don’t expect to find.  If you were comparing the height of men and women, the null hypothesis would be that the height of men and the height of women were not different.  Yet, you might find it surprising if you found this hypothesis to be true for some population you were studying.  Likewise, if you were studying the income of men and women, the null hypothesis would be that the income of men and women are not different, in the population you are studying.  </a:t>
            </a:r>
            <a:endParaRPr lang="de-DE" dirty="0" smtClean="0"/>
          </a:p>
          <a:p>
            <a:r>
              <a:rPr lang="de-DE" dirty="0" smtClean="0"/>
              <a:t>3. </a:t>
            </a:r>
            <a:r>
              <a:rPr lang="de-DE" dirty="0" err="1" smtClean="0"/>
              <a:t>Sig</a:t>
            </a:r>
            <a:r>
              <a:rPr lang="de-DE" dirty="0" smtClean="0"/>
              <a:t>-Test: Falls </a:t>
            </a:r>
            <a:r>
              <a:rPr lang="de-DE" dirty="0" err="1" smtClean="0"/>
              <a:t>sig</a:t>
            </a:r>
            <a:r>
              <a:rPr lang="de-DE" dirty="0" smtClean="0"/>
              <a:t>. Gegenevidenz,</a:t>
            </a:r>
            <a:r>
              <a:rPr lang="de-DE" baseline="0" dirty="0" smtClean="0"/>
              <a:t>  dann gilt die Theorie als verworfen. </a:t>
            </a:r>
            <a:r>
              <a:rPr lang="de-DE" baseline="0" dirty="0" smtClean="0"/>
              <a:t>Eigentlich müsste es aber heißen sie ist </a:t>
            </a:r>
            <a:r>
              <a:rPr lang="de-DE" baseline="0" dirty="0" smtClean="0"/>
              <a:t>falsch oder etwas sehr unwahrscheinliches ist aufgetreten.</a:t>
            </a:r>
          </a:p>
          <a:p>
            <a:r>
              <a:rPr lang="en-US" dirty="0" smtClean="0"/>
              <a:t>Allegedly, a researcher once approached Fisher with 'non-significant' results, asking him what he should do, and Fisher said, 'go get more data'. </a:t>
            </a:r>
            <a:br>
              <a:rPr lang="en-US" dirty="0" smtClean="0"/>
            </a:br>
            <a:r>
              <a:rPr lang="en-US" dirty="0" smtClean="0"/>
              <a:t>p-Wert </a:t>
            </a:r>
            <a:r>
              <a:rPr lang="en-US" dirty="0" err="1" smtClean="0"/>
              <a:t>ironischerweise</a:t>
            </a:r>
            <a:r>
              <a:rPr lang="en-US" dirty="0" smtClean="0"/>
              <a:t> </a:t>
            </a:r>
            <a:r>
              <a:rPr lang="en-US" dirty="0" err="1" smtClean="0"/>
              <a:t>zunächst</a:t>
            </a:r>
            <a:r>
              <a:rPr lang="en-US" dirty="0" smtClean="0"/>
              <a:t> von Karl Pearson </a:t>
            </a:r>
            <a:r>
              <a:rPr lang="en-US" dirty="0" err="1" smtClean="0"/>
              <a:t>eingeführt</a:t>
            </a:r>
            <a:r>
              <a:rPr lang="en-US" dirty="0" smtClean="0"/>
              <a:t>.</a:t>
            </a:r>
          </a:p>
          <a:p>
            <a:endParaRPr lang="en-US" dirty="0" smtClean="0"/>
          </a:p>
          <a:p>
            <a:r>
              <a:rPr lang="en-US" dirty="0" err="1" smtClean="0"/>
              <a:t>Kritik</a:t>
            </a:r>
            <a:r>
              <a:rPr lang="en-US" baseline="0" dirty="0" smtClean="0"/>
              <a:t> </a:t>
            </a:r>
            <a:r>
              <a:rPr lang="en-US" baseline="0" dirty="0" err="1" smtClean="0"/>
              <a:t>etwa</a:t>
            </a:r>
            <a:r>
              <a:rPr lang="en-US" baseline="0" dirty="0" smtClean="0"/>
              <a:t>…</a:t>
            </a:r>
            <a:r>
              <a:rPr lang="en-US" dirty="0" smtClean="0"/>
              <a:t/>
            </a:r>
            <a:br>
              <a:rPr lang="en-US" dirty="0" smtClean="0"/>
            </a:br>
            <a:r>
              <a:rPr lang="en-US" dirty="0" smtClean="0"/>
              <a:t>1.</a:t>
            </a:r>
            <a:r>
              <a:rPr lang="en-US" baseline="0" dirty="0" smtClean="0"/>
              <a:t> p-Wert </a:t>
            </a:r>
            <a:r>
              <a:rPr lang="en-US" baseline="0" dirty="0" err="1" smtClean="0"/>
              <a:t>willkürlich</a:t>
            </a:r>
            <a:r>
              <a:rPr lang="en-US" baseline="0" dirty="0" smtClean="0"/>
              <a:t/>
            </a:r>
            <a:br>
              <a:rPr lang="en-US" baseline="0" dirty="0" smtClean="0"/>
            </a:br>
            <a:r>
              <a:rPr lang="en-US" baseline="0" dirty="0" smtClean="0"/>
              <a:t>2. </a:t>
            </a:r>
            <a:r>
              <a:rPr lang="en-US" baseline="0" dirty="0" err="1" smtClean="0"/>
              <a:t>Alamierende</a:t>
            </a:r>
            <a:r>
              <a:rPr lang="en-US" baseline="0" dirty="0" smtClean="0"/>
              <a:t> </a:t>
            </a:r>
            <a:r>
              <a:rPr lang="en-US" baseline="0" dirty="0" err="1" smtClean="0"/>
              <a:t>Zahl</a:t>
            </a:r>
            <a:r>
              <a:rPr lang="en-US" baseline="0" dirty="0" smtClean="0"/>
              <a:t> von </a:t>
            </a:r>
            <a:r>
              <a:rPr lang="en-US" baseline="0" dirty="0" err="1" smtClean="0"/>
              <a:t>falsch</a:t>
            </a:r>
            <a:r>
              <a:rPr lang="en-US" baseline="0" dirty="0" smtClean="0"/>
              <a:t> </a:t>
            </a:r>
            <a:r>
              <a:rPr lang="en-US" baseline="0" dirty="0" err="1" smtClean="0"/>
              <a:t>positiven</a:t>
            </a:r>
            <a:r>
              <a:rPr lang="en-US" baseline="0" dirty="0" smtClean="0"/>
              <a:t/>
            </a:r>
            <a:br>
              <a:rPr lang="en-US" baseline="0" dirty="0" smtClean="0"/>
            </a:br>
            <a:r>
              <a:rPr lang="en-US" baseline="0" dirty="0" smtClean="0"/>
              <a:t>3. </a:t>
            </a:r>
            <a:r>
              <a:rPr lang="en-US" baseline="0" dirty="0" err="1" smtClean="0"/>
              <a:t>Alarmierende</a:t>
            </a:r>
            <a:r>
              <a:rPr lang="en-US" baseline="0" dirty="0" smtClean="0"/>
              <a:t> </a:t>
            </a:r>
            <a:r>
              <a:rPr lang="en-US" baseline="0" dirty="0" err="1" smtClean="0"/>
              <a:t>Zahl</a:t>
            </a:r>
            <a:r>
              <a:rPr lang="en-US" baseline="0" dirty="0" smtClean="0"/>
              <a:t> von </a:t>
            </a:r>
            <a:r>
              <a:rPr lang="en-US" baseline="0" dirty="0" err="1" smtClean="0"/>
              <a:t>falsch</a:t>
            </a:r>
            <a:r>
              <a:rPr lang="en-US" baseline="0" dirty="0" smtClean="0"/>
              <a:t> </a:t>
            </a:r>
            <a:r>
              <a:rPr lang="en-US" baseline="0" dirty="0" err="1" smtClean="0"/>
              <a:t>negativen</a:t>
            </a:r>
            <a:r>
              <a:rPr lang="en-US" baseline="0" dirty="0" smtClean="0"/>
              <a:t>.</a:t>
            </a:r>
            <a:endParaRPr lang="de-DE" dirty="0"/>
          </a:p>
        </p:txBody>
      </p:sp>
      <p:sp>
        <p:nvSpPr>
          <p:cNvPr id="4" name="Foliennummernplatzhalter 3"/>
          <p:cNvSpPr>
            <a:spLocks noGrp="1"/>
          </p:cNvSpPr>
          <p:nvPr>
            <p:ph type="sldNum" sz="quarter" idx="10"/>
          </p:nvPr>
        </p:nvSpPr>
        <p:spPr/>
        <p:txBody>
          <a:bodyPr/>
          <a:lstStyle/>
          <a:p>
            <a:pPr>
              <a:defRPr/>
            </a:pPr>
            <a:fld id="{343EEB8A-FF21-4816-BC5A-01672E4FA790}" type="slidenum">
              <a:rPr lang="de-DE" smtClean="0"/>
              <a:pPr>
                <a:defRPr/>
              </a:pPr>
              <a:t>15</a:t>
            </a:fld>
            <a:endParaRPr lang="de-DE"/>
          </a:p>
        </p:txBody>
      </p:sp>
    </p:spTree>
    <p:extLst>
      <p:ext uri="{BB962C8B-B14F-4D97-AF65-F5344CB8AC3E}">
        <p14:creationId xmlns:p14="http://schemas.microsoft.com/office/powerpoint/2010/main" val="754152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Einige schöne ausführlichere Entscheidungstabellen im WWW:</a:t>
            </a:r>
            <a:endParaRPr lang="de-DE" dirty="0" smtClean="0"/>
          </a:p>
          <a:p>
            <a:r>
              <a:rPr lang="de-DE" dirty="0" smtClean="0"/>
              <a:t>https://en.wikipedia.org/wiki/Evaluation_of_binary_classifiers</a:t>
            </a:r>
          </a:p>
          <a:p>
            <a:r>
              <a:rPr lang="de-DE" dirty="0" smtClean="0"/>
              <a:t>https://de.wikipedia.org/wiki/Signalentdeckungstheorie</a:t>
            </a:r>
          </a:p>
          <a:p>
            <a:endParaRPr lang="de-DE" dirty="0" smtClean="0"/>
          </a:p>
          <a:p>
            <a:r>
              <a:rPr lang="de-DE" dirty="0" smtClean="0"/>
              <a:t>		Signal nicht vorhanden   	Signal vorhanden</a:t>
            </a:r>
          </a:p>
          <a:p>
            <a:r>
              <a:rPr lang="de-DE" dirty="0" smtClean="0"/>
              <a:t>Signal nicht entdeckt (H0)	</a:t>
            </a:r>
            <a:r>
              <a:rPr lang="de-DE" baseline="0" dirty="0" smtClean="0"/>
              <a:t>korrekte Ablehnung	</a:t>
            </a:r>
            <a:r>
              <a:rPr lang="de-DE" dirty="0" err="1" smtClean="0"/>
              <a:t>Verpasser</a:t>
            </a:r>
            <a:r>
              <a:rPr lang="de-DE" dirty="0" smtClean="0"/>
              <a:t> (</a:t>
            </a:r>
            <a:r>
              <a:rPr lang="de-DE" dirty="0" err="1" smtClean="0"/>
              <a:t>false</a:t>
            </a:r>
            <a:r>
              <a:rPr lang="de-DE" dirty="0" smtClean="0"/>
              <a:t> </a:t>
            </a:r>
            <a:r>
              <a:rPr lang="de-DE" dirty="0" err="1" smtClean="0"/>
              <a:t>rej</a:t>
            </a:r>
            <a:r>
              <a:rPr lang="de-DE" dirty="0" smtClean="0"/>
              <a:t>)</a:t>
            </a:r>
          </a:p>
          <a:p>
            <a:pPr defTabSz="912205">
              <a:defRPr/>
            </a:pPr>
            <a:r>
              <a:rPr lang="de-DE" dirty="0" smtClean="0"/>
              <a:t>Signal entdeckt	falscher Alarm	Treffer (</a:t>
            </a:r>
            <a:r>
              <a:rPr lang="de-DE" dirty="0" err="1" smtClean="0"/>
              <a:t>hit</a:t>
            </a:r>
            <a:r>
              <a:rPr lang="de-DE" dirty="0" smtClean="0"/>
              <a:t>)</a:t>
            </a:r>
          </a:p>
          <a:p>
            <a:endParaRPr lang="de-DE" dirty="0" smtClean="0"/>
          </a:p>
        </p:txBody>
      </p:sp>
      <p:sp>
        <p:nvSpPr>
          <p:cNvPr id="4" name="Foliennummernplatzhalter 3"/>
          <p:cNvSpPr>
            <a:spLocks noGrp="1"/>
          </p:cNvSpPr>
          <p:nvPr>
            <p:ph type="sldNum" sz="quarter" idx="10"/>
          </p:nvPr>
        </p:nvSpPr>
        <p:spPr/>
        <p:txBody>
          <a:bodyPr/>
          <a:lstStyle/>
          <a:p>
            <a:pPr>
              <a:defRPr/>
            </a:pPr>
            <a:fld id="{343EEB8A-FF21-4816-BC5A-01672E4FA790}" type="slidenum">
              <a:rPr lang="de-DE" smtClean="0"/>
              <a:pPr>
                <a:defRPr/>
              </a:pPr>
              <a:t>16</a:t>
            </a:fld>
            <a:endParaRPr lang="de-DE"/>
          </a:p>
        </p:txBody>
      </p:sp>
    </p:spTree>
    <p:extLst>
      <p:ext uri="{BB962C8B-B14F-4D97-AF65-F5344CB8AC3E}">
        <p14:creationId xmlns:p14="http://schemas.microsoft.com/office/powerpoint/2010/main" val="2248742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Bsp. </a:t>
            </a:r>
            <a:r>
              <a:rPr lang="de-DE" dirty="0" smtClean="0"/>
              <a:t>Tierstichprobe</a:t>
            </a:r>
            <a:r>
              <a:rPr lang="de-DE" baseline="0" dirty="0" smtClean="0"/>
              <a:t> </a:t>
            </a:r>
            <a:r>
              <a:rPr lang="de-DE" baseline="0" dirty="0" smtClean="0"/>
              <a:t>die aus zwei </a:t>
            </a:r>
            <a:r>
              <a:rPr lang="de-DE" dirty="0" smtClean="0"/>
              <a:t>Tierpopulation stammen kann.</a:t>
            </a:r>
            <a:r>
              <a:rPr lang="de-DE" baseline="0" dirty="0" smtClean="0"/>
              <a:t> Wir wissen, sie muss entweder von der einen oder anderen Population direkt abstammen. </a:t>
            </a:r>
            <a:endParaRPr lang="de-DE" dirty="0"/>
          </a:p>
        </p:txBody>
      </p:sp>
      <p:sp>
        <p:nvSpPr>
          <p:cNvPr id="4" name="Foliennummernplatzhalter 3"/>
          <p:cNvSpPr>
            <a:spLocks noGrp="1"/>
          </p:cNvSpPr>
          <p:nvPr>
            <p:ph type="sldNum" sz="quarter" idx="10"/>
          </p:nvPr>
        </p:nvSpPr>
        <p:spPr/>
        <p:txBody>
          <a:bodyPr/>
          <a:lstStyle/>
          <a:p>
            <a:pPr>
              <a:defRPr/>
            </a:pPr>
            <a:fld id="{343EEB8A-FF21-4816-BC5A-01672E4FA790}" type="slidenum">
              <a:rPr lang="de-DE" smtClean="0"/>
              <a:pPr>
                <a:defRPr/>
              </a:pPr>
              <a:t>17</a:t>
            </a:fld>
            <a:endParaRPr lang="de-DE"/>
          </a:p>
        </p:txBody>
      </p:sp>
    </p:spTree>
    <p:extLst>
      <p:ext uri="{BB962C8B-B14F-4D97-AF65-F5344CB8AC3E}">
        <p14:creationId xmlns:p14="http://schemas.microsoft.com/office/powerpoint/2010/main" val="2248742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343EEB8A-FF21-4816-BC5A-01672E4FA790}" type="slidenum">
              <a:rPr lang="de-DE" smtClean="0"/>
              <a:pPr>
                <a:defRPr/>
              </a:pPr>
              <a:t>18</a:t>
            </a:fld>
            <a:endParaRPr lang="de-DE"/>
          </a:p>
        </p:txBody>
      </p:sp>
    </p:spTree>
    <p:extLst>
      <p:ext uri="{BB962C8B-B14F-4D97-AF65-F5344CB8AC3E}">
        <p14:creationId xmlns:p14="http://schemas.microsoft.com/office/powerpoint/2010/main" val="2248742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4390770">
              <a:spcBef>
                <a:spcPct val="20000"/>
              </a:spcBef>
              <a:defRPr/>
            </a:pPr>
            <a:endParaRPr lang="de-DE" dirty="0"/>
          </a:p>
        </p:txBody>
      </p:sp>
      <p:sp>
        <p:nvSpPr>
          <p:cNvPr id="4" name="Foliennummernplatzhalter 3"/>
          <p:cNvSpPr>
            <a:spLocks noGrp="1"/>
          </p:cNvSpPr>
          <p:nvPr>
            <p:ph type="sldNum" sz="quarter" idx="10"/>
          </p:nvPr>
        </p:nvSpPr>
        <p:spPr/>
        <p:txBody>
          <a:bodyPr/>
          <a:lstStyle/>
          <a:p>
            <a:fld id="{3860467F-8698-7F4E-B76D-6034401A110A}" type="slidenum">
              <a:rPr lang="de-DE" smtClean="0">
                <a:solidFill>
                  <a:prstClr val="black"/>
                </a:solidFill>
              </a:rPr>
              <a:pPr/>
              <a:t>19</a:t>
            </a:fld>
            <a:endParaRPr lang="de-DE">
              <a:solidFill>
                <a:prstClr val="black"/>
              </a:solidFill>
            </a:endParaRPr>
          </a:p>
        </p:txBody>
      </p:sp>
    </p:spTree>
    <p:extLst>
      <p:ext uri="{BB962C8B-B14F-4D97-AF65-F5344CB8AC3E}">
        <p14:creationId xmlns:p14="http://schemas.microsoft.com/office/powerpoint/2010/main" val="315072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4390770">
              <a:spcBef>
                <a:spcPct val="20000"/>
              </a:spcBef>
              <a:defRPr/>
            </a:pPr>
            <a:endParaRPr lang="de-DE" dirty="0"/>
          </a:p>
        </p:txBody>
      </p:sp>
      <p:sp>
        <p:nvSpPr>
          <p:cNvPr id="4" name="Foliennummernplatzhalter 3"/>
          <p:cNvSpPr>
            <a:spLocks noGrp="1"/>
          </p:cNvSpPr>
          <p:nvPr>
            <p:ph type="sldNum" sz="quarter" idx="10"/>
          </p:nvPr>
        </p:nvSpPr>
        <p:spPr/>
        <p:txBody>
          <a:bodyPr/>
          <a:lstStyle/>
          <a:p>
            <a:fld id="{3860467F-8698-7F4E-B76D-6034401A110A}" type="slidenum">
              <a:rPr lang="de-DE" smtClean="0">
                <a:solidFill>
                  <a:prstClr val="black"/>
                </a:solidFill>
              </a:rPr>
              <a:pPr/>
              <a:t>2</a:t>
            </a:fld>
            <a:endParaRPr lang="de-DE">
              <a:solidFill>
                <a:prstClr val="black"/>
              </a:solidFill>
            </a:endParaRPr>
          </a:p>
        </p:txBody>
      </p:sp>
    </p:spTree>
    <p:extLst>
      <p:ext uri="{BB962C8B-B14F-4D97-AF65-F5344CB8AC3E}">
        <p14:creationId xmlns:p14="http://schemas.microsoft.com/office/powerpoint/2010/main" val="315072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4390770">
              <a:spcBef>
                <a:spcPct val="20000"/>
              </a:spcBef>
              <a:defRPr/>
            </a:pPr>
            <a:endParaRPr lang="de-DE" dirty="0"/>
          </a:p>
        </p:txBody>
      </p:sp>
      <p:sp>
        <p:nvSpPr>
          <p:cNvPr id="4" name="Foliennummernplatzhalter 3"/>
          <p:cNvSpPr>
            <a:spLocks noGrp="1"/>
          </p:cNvSpPr>
          <p:nvPr>
            <p:ph type="sldNum" sz="quarter" idx="10"/>
          </p:nvPr>
        </p:nvSpPr>
        <p:spPr/>
        <p:txBody>
          <a:bodyPr/>
          <a:lstStyle/>
          <a:p>
            <a:fld id="{3860467F-8698-7F4E-B76D-6034401A110A}" type="slidenum">
              <a:rPr lang="de-DE" smtClean="0">
                <a:solidFill>
                  <a:prstClr val="black"/>
                </a:solidFill>
              </a:rPr>
              <a:pPr/>
              <a:t>3</a:t>
            </a:fld>
            <a:endParaRPr lang="de-DE">
              <a:solidFill>
                <a:prstClr val="black"/>
              </a:solidFill>
            </a:endParaRPr>
          </a:p>
        </p:txBody>
      </p:sp>
    </p:spTree>
    <p:extLst>
      <p:ext uri="{BB962C8B-B14F-4D97-AF65-F5344CB8AC3E}">
        <p14:creationId xmlns:p14="http://schemas.microsoft.com/office/powerpoint/2010/main" val="315072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4390770">
              <a:spcBef>
                <a:spcPct val="20000"/>
              </a:spcBef>
              <a:defRPr/>
            </a:pPr>
            <a:r>
              <a:rPr lang="de-DE" dirty="0" smtClean="0"/>
              <a:t> </a:t>
            </a:r>
            <a:endParaRPr lang="de-DE" dirty="0"/>
          </a:p>
        </p:txBody>
      </p:sp>
      <p:sp>
        <p:nvSpPr>
          <p:cNvPr id="4" name="Foliennummernplatzhalter 3"/>
          <p:cNvSpPr>
            <a:spLocks noGrp="1"/>
          </p:cNvSpPr>
          <p:nvPr>
            <p:ph type="sldNum" sz="quarter" idx="10"/>
          </p:nvPr>
        </p:nvSpPr>
        <p:spPr/>
        <p:txBody>
          <a:bodyPr/>
          <a:lstStyle/>
          <a:p>
            <a:fld id="{3860467F-8698-7F4E-B76D-6034401A110A}" type="slidenum">
              <a:rPr lang="de-DE" smtClean="0">
                <a:solidFill>
                  <a:prstClr val="black"/>
                </a:solidFill>
              </a:rPr>
              <a:pPr/>
              <a:t>4</a:t>
            </a:fld>
            <a:endParaRPr lang="de-DE">
              <a:solidFill>
                <a:prstClr val="black"/>
              </a:solidFill>
            </a:endParaRPr>
          </a:p>
        </p:txBody>
      </p:sp>
    </p:spTree>
    <p:extLst>
      <p:ext uri="{BB962C8B-B14F-4D97-AF65-F5344CB8AC3E}">
        <p14:creationId xmlns:p14="http://schemas.microsoft.com/office/powerpoint/2010/main" val="315072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https://pixabay.com/de/globus-erde-welt-transparenz-1348777/</a:t>
            </a:r>
          </a:p>
          <a:p>
            <a:r>
              <a:rPr lang="de-DE" dirty="0" smtClean="0"/>
              <a:t>https://pixabay.com/de/kopf-traum-gedanken-idee-phantasie-1745244</a:t>
            </a:r>
            <a:r>
              <a:rPr lang="de-DE" dirty="0" smtClean="0"/>
              <a:t>/</a:t>
            </a:r>
            <a:endParaRPr lang="de-DE" dirty="0"/>
          </a:p>
        </p:txBody>
      </p:sp>
      <p:sp>
        <p:nvSpPr>
          <p:cNvPr id="4" name="Foliennummernplatzhalter 3"/>
          <p:cNvSpPr>
            <a:spLocks noGrp="1"/>
          </p:cNvSpPr>
          <p:nvPr>
            <p:ph type="sldNum" sz="quarter" idx="10"/>
          </p:nvPr>
        </p:nvSpPr>
        <p:spPr/>
        <p:txBody>
          <a:bodyPr/>
          <a:lstStyle/>
          <a:p>
            <a:pPr>
              <a:defRPr/>
            </a:pPr>
            <a:fld id="{343EEB8A-FF21-4816-BC5A-01672E4FA790}" type="slidenum">
              <a:rPr lang="de-DE" smtClean="0"/>
              <a:pPr>
                <a:defRPr/>
              </a:pPr>
              <a:t>5</a:t>
            </a:fld>
            <a:endParaRPr lang="de-DE"/>
          </a:p>
        </p:txBody>
      </p:sp>
    </p:spTree>
    <p:extLst>
      <p:ext uri="{BB962C8B-B14F-4D97-AF65-F5344CB8AC3E}">
        <p14:creationId xmlns:p14="http://schemas.microsoft.com/office/powerpoint/2010/main" val="3937521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Treatise</a:t>
            </a:r>
            <a:r>
              <a:rPr lang="de-DE" dirty="0" smtClean="0"/>
              <a:t> </a:t>
            </a:r>
            <a:r>
              <a:rPr lang="de-DE" dirty="0" err="1" smtClean="0"/>
              <a:t>of</a:t>
            </a:r>
            <a:r>
              <a:rPr lang="de-DE" dirty="0" smtClean="0"/>
              <a:t> Human Nature, 1739, </a:t>
            </a:r>
            <a:r>
              <a:rPr lang="de-DE" i="1" dirty="0">
                <a:solidFill>
                  <a:prstClr val="black"/>
                </a:solidFill>
                <a:latin typeface="Calibri" panose="020F0502020204030204" pitchFamily="34" charset="0"/>
                <a:cs typeface="Calibri" panose="020F0502020204030204" pitchFamily="34" charset="0"/>
              </a:rPr>
              <a:t>;</a:t>
            </a:r>
            <a:r>
              <a:rPr lang="de-DE" dirty="0">
                <a:solidFill>
                  <a:prstClr val="black"/>
                </a:solidFill>
                <a:latin typeface="Calibri" panose="020F0502020204030204" pitchFamily="34" charset="0"/>
                <a:cs typeface="Calibri" panose="020F0502020204030204" pitchFamily="34" charset="0"/>
              </a:rPr>
              <a:t> Book 1, Part III; </a:t>
            </a:r>
            <a:r>
              <a:rPr lang="de-DE" dirty="0" err="1" smtClean="0"/>
              <a:t>Enquiry</a:t>
            </a:r>
            <a:r>
              <a:rPr lang="de-DE" dirty="0" smtClean="0"/>
              <a:t> </a:t>
            </a:r>
            <a:r>
              <a:rPr lang="de-DE" dirty="0" err="1" smtClean="0"/>
              <a:t>Concerning</a:t>
            </a:r>
            <a:r>
              <a:rPr lang="de-DE" dirty="0" smtClean="0"/>
              <a:t> Human Understanding, 1748; </a:t>
            </a:r>
            <a:r>
              <a:rPr lang="de-DE" dirty="0"/>
              <a:t>Part II</a:t>
            </a:r>
            <a:r>
              <a:rPr lang="de-DE" dirty="0" smtClean="0"/>
              <a:t/>
            </a:r>
            <a:br>
              <a:rPr lang="de-DE" dirty="0" smtClean="0"/>
            </a:br>
            <a:r>
              <a:rPr lang="de-DE" dirty="0" smtClean="0"/>
              <a:t>Siehe</a:t>
            </a:r>
            <a:r>
              <a:rPr lang="de-DE" baseline="0" dirty="0" smtClean="0"/>
              <a:t> auch: </a:t>
            </a:r>
            <a:r>
              <a:rPr lang="de-DE" dirty="0" smtClean="0"/>
              <a:t>https</a:t>
            </a:r>
            <a:r>
              <a:rPr lang="de-DE" dirty="0" smtClean="0"/>
              <a:t>://plato.stanford.edu/entries/induction-problem/</a:t>
            </a:r>
          </a:p>
          <a:p>
            <a:r>
              <a:rPr lang="de-DE" dirty="0" smtClean="0"/>
              <a:t>Russell</a:t>
            </a:r>
            <a:r>
              <a:rPr lang="de-DE" baseline="0" dirty="0" smtClean="0"/>
              <a:t> in </a:t>
            </a:r>
            <a:r>
              <a:rPr lang="de-DE" baseline="0" dirty="0" err="1" smtClean="0"/>
              <a:t>History</a:t>
            </a:r>
            <a:r>
              <a:rPr lang="de-DE" baseline="0" dirty="0" smtClean="0"/>
              <a:t> </a:t>
            </a:r>
            <a:r>
              <a:rPr lang="de-DE" baseline="0" dirty="0" err="1" smtClean="0"/>
              <a:t>of</a:t>
            </a:r>
            <a:r>
              <a:rPr lang="de-DE" baseline="0" dirty="0" smtClean="0"/>
              <a:t> Western Philosophy, </a:t>
            </a:r>
            <a:r>
              <a:rPr lang="de-DE" baseline="0" dirty="0" err="1" smtClean="0"/>
              <a:t>Routlegdg</a:t>
            </a:r>
            <a:r>
              <a:rPr lang="de-DE" baseline="0" dirty="0" smtClean="0"/>
              <a:t> 1995, 646: </a:t>
            </a:r>
            <a:r>
              <a:rPr lang="de-DE" baseline="0" dirty="0" err="1" smtClean="0"/>
              <a:t>Hume‘s</a:t>
            </a:r>
            <a:r>
              <a:rPr lang="de-DE" baseline="0" dirty="0" smtClean="0"/>
              <a:t> </a:t>
            </a:r>
            <a:r>
              <a:rPr lang="de-DE" baseline="0" dirty="0" err="1" smtClean="0"/>
              <a:t>scepticism</a:t>
            </a:r>
            <a:r>
              <a:rPr lang="de-DE" baseline="0" dirty="0" smtClean="0"/>
              <a:t> </a:t>
            </a:r>
            <a:r>
              <a:rPr lang="de-DE" baseline="0" dirty="0" err="1" smtClean="0"/>
              <a:t>rests</a:t>
            </a:r>
            <a:r>
              <a:rPr lang="de-DE" baseline="0" dirty="0" smtClean="0"/>
              <a:t> </a:t>
            </a:r>
            <a:r>
              <a:rPr lang="de-DE" baseline="0" dirty="0" err="1" smtClean="0"/>
              <a:t>entirely</a:t>
            </a:r>
            <a:r>
              <a:rPr lang="de-DE" baseline="0" dirty="0" smtClean="0"/>
              <a:t> upon </a:t>
            </a:r>
            <a:r>
              <a:rPr lang="de-DE" baseline="0" dirty="0" err="1" smtClean="0"/>
              <a:t>his</a:t>
            </a:r>
            <a:r>
              <a:rPr lang="de-DE" baseline="0" dirty="0" smtClean="0"/>
              <a:t> </a:t>
            </a:r>
            <a:r>
              <a:rPr lang="de-DE" baseline="0" dirty="0" err="1" smtClean="0"/>
              <a:t>rejection</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principle</a:t>
            </a:r>
            <a:r>
              <a:rPr lang="de-DE" baseline="0" dirty="0" smtClean="0"/>
              <a:t> </a:t>
            </a:r>
            <a:r>
              <a:rPr lang="de-DE" baseline="0" dirty="0" err="1" smtClean="0"/>
              <a:t>of</a:t>
            </a:r>
            <a:r>
              <a:rPr lang="de-DE" baseline="0" dirty="0" smtClean="0"/>
              <a:t> </a:t>
            </a:r>
            <a:r>
              <a:rPr lang="de-DE" baseline="0" dirty="0" err="1" smtClean="0"/>
              <a:t>induction</a:t>
            </a:r>
            <a:r>
              <a:rPr lang="de-DE" baseline="0" dirty="0" smtClean="0"/>
              <a:t>… </a:t>
            </a:r>
            <a:r>
              <a:rPr lang="de-DE" baseline="0" dirty="0" err="1" smtClean="0"/>
              <a:t>It</a:t>
            </a:r>
            <a:r>
              <a:rPr lang="de-DE" baseline="0" dirty="0" smtClean="0"/>
              <a:t> </a:t>
            </a:r>
            <a:r>
              <a:rPr lang="de-DE" baseline="0" dirty="0" err="1" smtClean="0"/>
              <a:t>is</a:t>
            </a:r>
            <a:r>
              <a:rPr lang="de-DE" baseline="0" dirty="0" smtClean="0"/>
              <a:t> </a:t>
            </a:r>
            <a:r>
              <a:rPr lang="de-DE" baseline="0" dirty="0" err="1" smtClean="0"/>
              <a:t>therefore</a:t>
            </a:r>
            <a:r>
              <a:rPr lang="de-DE" baseline="0" dirty="0" smtClean="0"/>
              <a:t> </a:t>
            </a:r>
            <a:r>
              <a:rPr lang="de-DE" baseline="0" dirty="0" err="1" smtClean="0"/>
              <a:t>important</a:t>
            </a:r>
            <a:r>
              <a:rPr lang="de-DE" baseline="0" dirty="0" smtClean="0"/>
              <a:t> </a:t>
            </a:r>
            <a:r>
              <a:rPr lang="de-DE" baseline="0" dirty="0" err="1" smtClean="0"/>
              <a:t>to</a:t>
            </a:r>
            <a:r>
              <a:rPr lang="de-DE" baseline="0" dirty="0" smtClean="0"/>
              <a:t> </a:t>
            </a:r>
            <a:r>
              <a:rPr lang="de-DE" baseline="0" dirty="0" err="1" smtClean="0"/>
              <a:t>discover</a:t>
            </a:r>
            <a:r>
              <a:rPr lang="de-DE" baseline="0" dirty="0" smtClean="0"/>
              <a:t> </a:t>
            </a:r>
            <a:r>
              <a:rPr lang="de-DE" baseline="0" dirty="0" err="1" smtClean="0"/>
              <a:t>whether</a:t>
            </a:r>
            <a:r>
              <a:rPr lang="de-DE" baseline="0" dirty="0" smtClean="0"/>
              <a:t> </a:t>
            </a:r>
            <a:r>
              <a:rPr lang="de-DE" baseline="0" dirty="0" err="1" smtClean="0"/>
              <a:t>there</a:t>
            </a:r>
            <a:r>
              <a:rPr lang="de-DE" baseline="0" dirty="0" smtClean="0"/>
              <a:t> </a:t>
            </a:r>
            <a:r>
              <a:rPr lang="de-DE" baseline="0" dirty="0" err="1" smtClean="0"/>
              <a:t>is</a:t>
            </a:r>
            <a:r>
              <a:rPr lang="de-DE" baseline="0" dirty="0" smtClean="0"/>
              <a:t> an </a:t>
            </a:r>
            <a:r>
              <a:rPr lang="de-DE" baseline="0" dirty="0" err="1" smtClean="0"/>
              <a:t>answer</a:t>
            </a:r>
            <a:r>
              <a:rPr lang="de-DE" baseline="0" dirty="0" smtClean="0"/>
              <a:t> </a:t>
            </a:r>
            <a:r>
              <a:rPr lang="de-DE" baseline="0" dirty="0" err="1" smtClean="0"/>
              <a:t>to</a:t>
            </a:r>
            <a:r>
              <a:rPr lang="de-DE" baseline="0" dirty="0" smtClean="0"/>
              <a:t> Hume </a:t>
            </a:r>
            <a:r>
              <a:rPr lang="de-DE" baseline="0" dirty="0" err="1" smtClean="0"/>
              <a:t>within</a:t>
            </a:r>
            <a:r>
              <a:rPr lang="de-DE" baseline="0" dirty="0" smtClean="0"/>
              <a:t> </a:t>
            </a:r>
            <a:r>
              <a:rPr lang="de-DE" baseline="0" dirty="0" err="1" smtClean="0"/>
              <a:t>the</a:t>
            </a:r>
            <a:r>
              <a:rPr lang="de-DE" baseline="0" dirty="0" smtClean="0"/>
              <a:t> </a:t>
            </a:r>
            <a:r>
              <a:rPr lang="de-DE" baseline="0" dirty="0" err="1" smtClean="0"/>
              <a:t>framework</a:t>
            </a:r>
            <a:r>
              <a:rPr lang="de-DE" baseline="0" dirty="0" smtClean="0"/>
              <a:t> </a:t>
            </a:r>
            <a:r>
              <a:rPr lang="de-DE" baseline="0" dirty="0" err="1" smtClean="0"/>
              <a:t>of</a:t>
            </a:r>
            <a:r>
              <a:rPr lang="de-DE" baseline="0" dirty="0" smtClean="0"/>
              <a:t> a </a:t>
            </a:r>
            <a:r>
              <a:rPr lang="de-DE" baseline="0" dirty="0" err="1" smtClean="0"/>
              <a:t>philosophy</a:t>
            </a:r>
            <a:r>
              <a:rPr lang="de-DE" baseline="0" dirty="0" smtClean="0"/>
              <a:t> </a:t>
            </a:r>
            <a:r>
              <a:rPr lang="de-DE" baseline="0" dirty="0" err="1" smtClean="0"/>
              <a:t>that</a:t>
            </a:r>
            <a:r>
              <a:rPr lang="de-DE" baseline="0" dirty="0" smtClean="0"/>
              <a:t> </a:t>
            </a:r>
            <a:r>
              <a:rPr lang="de-DE" baseline="0" dirty="0" err="1" smtClean="0"/>
              <a:t>is</a:t>
            </a:r>
            <a:r>
              <a:rPr lang="de-DE" baseline="0" dirty="0" smtClean="0"/>
              <a:t> </a:t>
            </a:r>
            <a:r>
              <a:rPr lang="de-DE" baseline="0" dirty="0" err="1" smtClean="0"/>
              <a:t>wholly</a:t>
            </a:r>
            <a:r>
              <a:rPr lang="de-DE" baseline="0" dirty="0" smtClean="0"/>
              <a:t> </a:t>
            </a:r>
            <a:r>
              <a:rPr lang="de-DE" baseline="0" dirty="0" err="1" smtClean="0"/>
              <a:t>or</a:t>
            </a:r>
            <a:r>
              <a:rPr lang="de-DE" baseline="0" dirty="0" smtClean="0"/>
              <a:t> </a:t>
            </a:r>
            <a:r>
              <a:rPr lang="de-DE" baseline="0" dirty="0" err="1" smtClean="0"/>
              <a:t>mainly</a:t>
            </a:r>
            <a:r>
              <a:rPr lang="de-DE" baseline="0" dirty="0" smtClean="0"/>
              <a:t> </a:t>
            </a:r>
            <a:r>
              <a:rPr lang="de-DE" baseline="0" dirty="0" err="1" smtClean="0"/>
              <a:t>empirical</a:t>
            </a:r>
            <a:r>
              <a:rPr lang="de-DE" baseline="0" dirty="0" smtClean="0"/>
              <a:t>. </a:t>
            </a:r>
            <a:r>
              <a:rPr lang="de-DE" baseline="0" dirty="0" err="1" smtClean="0"/>
              <a:t>If</a:t>
            </a:r>
            <a:r>
              <a:rPr lang="de-DE" baseline="0" dirty="0" smtClean="0"/>
              <a:t> not, </a:t>
            </a:r>
            <a:r>
              <a:rPr lang="de-DE" baseline="0" dirty="0" err="1" smtClean="0"/>
              <a:t>there</a:t>
            </a:r>
            <a:r>
              <a:rPr lang="de-DE" baseline="0" dirty="0" smtClean="0"/>
              <a:t> </a:t>
            </a:r>
            <a:r>
              <a:rPr lang="de-DE" baseline="0" dirty="0" err="1" smtClean="0"/>
              <a:t>is</a:t>
            </a:r>
            <a:r>
              <a:rPr lang="de-DE" baseline="0" dirty="0" smtClean="0"/>
              <a:t> </a:t>
            </a:r>
            <a:r>
              <a:rPr lang="de-DE" baseline="0" dirty="0" err="1" smtClean="0"/>
              <a:t>no</a:t>
            </a:r>
            <a:r>
              <a:rPr lang="de-DE" baseline="0" dirty="0" smtClean="0"/>
              <a:t> </a:t>
            </a:r>
            <a:r>
              <a:rPr lang="de-DE" baseline="0" dirty="0" err="1" smtClean="0"/>
              <a:t>intellectual</a:t>
            </a:r>
            <a:r>
              <a:rPr lang="de-DE" baseline="0" dirty="0" smtClean="0"/>
              <a:t> </a:t>
            </a:r>
            <a:r>
              <a:rPr lang="de-DE" baseline="0" dirty="0" err="1" smtClean="0"/>
              <a:t>difference</a:t>
            </a:r>
            <a:r>
              <a:rPr lang="de-DE" baseline="0" dirty="0" smtClean="0"/>
              <a:t> </a:t>
            </a:r>
            <a:r>
              <a:rPr lang="de-DE" baseline="0" dirty="0" err="1" smtClean="0"/>
              <a:t>between</a:t>
            </a:r>
            <a:r>
              <a:rPr lang="de-DE" baseline="0" dirty="0" smtClean="0"/>
              <a:t> </a:t>
            </a:r>
            <a:r>
              <a:rPr lang="de-DE" baseline="0" dirty="0" err="1" smtClean="0"/>
              <a:t>sanity</a:t>
            </a:r>
            <a:r>
              <a:rPr lang="de-DE" baseline="0" dirty="0" smtClean="0"/>
              <a:t> </a:t>
            </a:r>
            <a:r>
              <a:rPr lang="de-DE" baseline="0" dirty="0" err="1" smtClean="0"/>
              <a:t>and</a:t>
            </a:r>
            <a:r>
              <a:rPr lang="de-DE" baseline="0" dirty="0" smtClean="0"/>
              <a:t> </a:t>
            </a:r>
            <a:r>
              <a:rPr lang="de-DE" baseline="0" dirty="0" err="1" smtClean="0"/>
              <a:t>insanity</a:t>
            </a:r>
            <a:r>
              <a:rPr lang="de-DE" baseline="0" dirty="0" smtClean="0"/>
              <a:t>. The </a:t>
            </a:r>
            <a:r>
              <a:rPr lang="de-DE" baseline="0" dirty="0" err="1" smtClean="0"/>
              <a:t>lunatic</a:t>
            </a:r>
            <a:r>
              <a:rPr lang="de-DE" baseline="0" dirty="0" smtClean="0"/>
              <a:t> </a:t>
            </a:r>
            <a:r>
              <a:rPr lang="de-DE" baseline="0" dirty="0" err="1" smtClean="0"/>
              <a:t>who</a:t>
            </a:r>
            <a:r>
              <a:rPr lang="de-DE" baseline="0" dirty="0" smtClean="0"/>
              <a:t> </a:t>
            </a:r>
            <a:r>
              <a:rPr lang="de-DE" baseline="0" dirty="0" err="1" smtClean="0"/>
              <a:t>believes</a:t>
            </a:r>
            <a:r>
              <a:rPr lang="de-DE" baseline="0" dirty="0" smtClean="0"/>
              <a:t> </a:t>
            </a:r>
            <a:r>
              <a:rPr lang="de-DE" baseline="0" dirty="0" err="1" smtClean="0"/>
              <a:t>that</a:t>
            </a:r>
            <a:r>
              <a:rPr lang="de-DE" baseline="0" dirty="0" smtClean="0"/>
              <a:t> he </a:t>
            </a:r>
            <a:r>
              <a:rPr lang="de-DE" baseline="0" dirty="0" err="1" smtClean="0"/>
              <a:t>is</a:t>
            </a:r>
            <a:r>
              <a:rPr lang="de-DE" baseline="0" dirty="0" smtClean="0"/>
              <a:t> a </a:t>
            </a:r>
            <a:r>
              <a:rPr lang="de-DE" baseline="0" dirty="0" err="1" smtClean="0"/>
              <a:t>poached</a:t>
            </a:r>
            <a:r>
              <a:rPr lang="de-DE" baseline="0" dirty="0" smtClean="0"/>
              <a:t> egg </a:t>
            </a:r>
            <a:r>
              <a:rPr lang="de-DE" baseline="0" dirty="0" err="1" smtClean="0"/>
              <a:t>is</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condemned</a:t>
            </a:r>
            <a:r>
              <a:rPr lang="de-DE" baseline="0" dirty="0" smtClean="0"/>
              <a:t> </a:t>
            </a:r>
            <a:r>
              <a:rPr lang="de-DE" baseline="0" dirty="0" err="1" smtClean="0"/>
              <a:t>solely</a:t>
            </a:r>
            <a:r>
              <a:rPr lang="de-DE" baseline="0" dirty="0" smtClean="0"/>
              <a:t> on </a:t>
            </a:r>
            <a:r>
              <a:rPr lang="de-DE" baseline="0" dirty="0" err="1" smtClean="0"/>
              <a:t>the</a:t>
            </a:r>
            <a:r>
              <a:rPr lang="de-DE" baseline="0" dirty="0" smtClean="0"/>
              <a:t> </a:t>
            </a:r>
            <a:r>
              <a:rPr lang="de-DE" baseline="0" dirty="0" err="1" smtClean="0"/>
              <a:t>ground</a:t>
            </a:r>
            <a:r>
              <a:rPr lang="de-DE" baseline="0" dirty="0" smtClean="0"/>
              <a:t> </a:t>
            </a:r>
            <a:r>
              <a:rPr lang="de-DE" baseline="0" dirty="0" err="1" smtClean="0"/>
              <a:t>that</a:t>
            </a:r>
            <a:r>
              <a:rPr lang="de-DE" baseline="0" dirty="0" smtClean="0"/>
              <a:t> he </a:t>
            </a:r>
            <a:r>
              <a:rPr lang="de-DE" baseline="0" dirty="0" err="1" smtClean="0"/>
              <a:t>is</a:t>
            </a:r>
            <a:r>
              <a:rPr lang="de-DE" baseline="0" dirty="0" smtClean="0"/>
              <a:t> in a </a:t>
            </a:r>
            <a:r>
              <a:rPr lang="de-DE" baseline="0" dirty="0" err="1" smtClean="0"/>
              <a:t>minority</a:t>
            </a:r>
            <a:r>
              <a:rPr lang="de-DE" baseline="0" dirty="0" smtClean="0"/>
              <a:t>…“</a:t>
            </a:r>
            <a:endParaRPr lang="de-DE" dirty="0" smtClean="0"/>
          </a:p>
          <a:p>
            <a:r>
              <a:rPr lang="de-DE" dirty="0" smtClean="0"/>
              <a:t/>
            </a:r>
            <a:br>
              <a:rPr lang="de-DE" dirty="0" smtClean="0"/>
            </a:br>
            <a:endParaRPr lang="de-DE" dirty="0"/>
          </a:p>
        </p:txBody>
      </p:sp>
      <p:sp>
        <p:nvSpPr>
          <p:cNvPr id="4" name="Foliennummernplatzhalter 3"/>
          <p:cNvSpPr>
            <a:spLocks noGrp="1"/>
          </p:cNvSpPr>
          <p:nvPr>
            <p:ph type="sldNum" sz="quarter" idx="10"/>
          </p:nvPr>
        </p:nvSpPr>
        <p:spPr/>
        <p:txBody>
          <a:bodyPr/>
          <a:lstStyle/>
          <a:p>
            <a:pPr>
              <a:defRPr/>
            </a:pPr>
            <a:fld id="{343EEB8A-FF21-4816-BC5A-01672E4FA790}" type="slidenum">
              <a:rPr lang="de-DE" smtClean="0"/>
              <a:pPr>
                <a:defRPr/>
              </a:pPr>
              <a:t>6</a:t>
            </a:fld>
            <a:endParaRPr lang="de-DE"/>
          </a:p>
        </p:txBody>
      </p:sp>
    </p:spTree>
    <p:extLst>
      <p:ext uri="{BB962C8B-B14F-4D97-AF65-F5344CB8AC3E}">
        <p14:creationId xmlns:p14="http://schemas.microsoft.com/office/powerpoint/2010/main" val="3937521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343EEB8A-FF21-4816-BC5A-01672E4FA790}" type="slidenum">
              <a:rPr lang="de-DE" smtClean="0"/>
              <a:pPr>
                <a:defRPr/>
              </a:pPr>
              <a:t>7</a:t>
            </a:fld>
            <a:endParaRPr lang="de-DE"/>
          </a:p>
        </p:txBody>
      </p:sp>
    </p:spTree>
    <p:extLst>
      <p:ext uri="{BB962C8B-B14F-4D97-AF65-F5344CB8AC3E}">
        <p14:creationId xmlns:p14="http://schemas.microsoft.com/office/powerpoint/2010/main" val="3937521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smtClean="0"/>
              <a:t>Wie geht </a:t>
            </a:r>
            <a:r>
              <a:rPr lang="de-DE" baseline="0" dirty="0" err="1" smtClean="0"/>
              <a:t>Falsifikationenismus</a:t>
            </a:r>
            <a:r>
              <a:rPr lang="de-DE" baseline="0" dirty="0" smtClean="0"/>
              <a:t> mit nicht mehr gültigen Falsifikationen um? Ist </a:t>
            </a:r>
            <a:r>
              <a:rPr lang="de-DE" baseline="0" dirty="0" err="1" smtClean="0"/>
              <a:t>Falsifiaktionsimus</a:t>
            </a:r>
            <a:r>
              <a:rPr lang="de-DE" baseline="0" dirty="0" smtClean="0"/>
              <a:t> fallibel genug?</a:t>
            </a:r>
            <a:endParaRPr lang="de-DE" dirty="0"/>
          </a:p>
        </p:txBody>
      </p:sp>
      <p:sp>
        <p:nvSpPr>
          <p:cNvPr id="4" name="Foliennummernplatzhalter 3"/>
          <p:cNvSpPr>
            <a:spLocks noGrp="1"/>
          </p:cNvSpPr>
          <p:nvPr>
            <p:ph type="sldNum" sz="quarter" idx="10"/>
          </p:nvPr>
        </p:nvSpPr>
        <p:spPr/>
        <p:txBody>
          <a:bodyPr/>
          <a:lstStyle/>
          <a:p>
            <a:pPr>
              <a:defRPr/>
            </a:pPr>
            <a:fld id="{343EEB8A-FF21-4816-BC5A-01672E4FA790}" type="slidenum">
              <a:rPr lang="de-DE" smtClean="0"/>
              <a:pPr>
                <a:defRPr/>
              </a:pPr>
              <a:t>11</a:t>
            </a:fld>
            <a:endParaRPr lang="de-DE"/>
          </a:p>
        </p:txBody>
      </p:sp>
    </p:spTree>
    <p:extLst>
      <p:ext uri="{BB962C8B-B14F-4D97-AF65-F5344CB8AC3E}">
        <p14:creationId xmlns:p14="http://schemas.microsoft.com/office/powerpoint/2010/main" val="3937521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Bleibt fallibel.</a:t>
            </a:r>
            <a:endParaRPr lang="de-DE" dirty="0"/>
          </a:p>
        </p:txBody>
      </p:sp>
      <p:sp>
        <p:nvSpPr>
          <p:cNvPr id="4" name="Foliennummernplatzhalter 3"/>
          <p:cNvSpPr>
            <a:spLocks noGrp="1"/>
          </p:cNvSpPr>
          <p:nvPr>
            <p:ph type="sldNum" sz="quarter" idx="10"/>
          </p:nvPr>
        </p:nvSpPr>
        <p:spPr/>
        <p:txBody>
          <a:bodyPr/>
          <a:lstStyle/>
          <a:p>
            <a:pPr>
              <a:defRPr/>
            </a:pPr>
            <a:fld id="{343EEB8A-FF21-4816-BC5A-01672E4FA790}" type="slidenum">
              <a:rPr lang="de-DE" smtClean="0"/>
              <a:pPr>
                <a:defRPr/>
              </a:pPr>
              <a:t>12</a:t>
            </a:fld>
            <a:endParaRPr lang="de-DE"/>
          </a:p>
        </p:txBody>
      </p:sp>
    </p:spTree>
    <p:extLst>
      <p:ext uri="{BB962C8B-B14F-4D97-AF65-F5344CB8AC3E}">
        <p14:creationId xmlns:p14="http://schemas.microsoft.com/office/powerpoint/2010/main" val="853793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a:buClr>
                <a:schemeClr val="accent2"/>
              </a:buClr>
              <a:defRPr sz="2000">
                <a:solidFill>
                  <a:schemeClr val="tx1"/>
                </a:solidFill>
              </a:defRPr>
            </a:lvl1pPr>
            <a:lvl2pPr>
              <a:buClr>
                <a:schemeClr val="accent2"/>
              </a:buClr>
              <a:buFont typeface="Courier New" pitchFamily="49" charset="0"/>
              <a:buChar char="o"/>
              <a:defRPr sz="1800"/>
            </a:lvl2pPr>
            <a:lvl3pPr>
              <a:buFont typeface="Symbol" pitchFamily="18" charset="2"/>
              <a:buChar char="-"/>
              <a:defRPr sz="1600"/>
            </a:lvl3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p:txBody>
          <a:bodyPr/>
          <a:lstStyle>
            <a:lvl1pPr>
              <a:defRPr/>
            </a:lvl1pPr>
          </a:lstStyle>
          <a:p>
            <a:pPr>
              <a:defRPr/>
            </a:pPr>
            <a:endParaRPr lang="de-DE"/>
          </a:p>
        </p:txBody>
      </p:sp>
      <p:sp>
        <p:nvSpPr>
          <p:cNvPr id="6" name="Titel 5"/>
          <p:cNvSpPr>
            <a:spLocks noGrp="1"/>
          </p:cNvSpPr>
          <p:nvPr>
            <p:ph type="title"/>
          </p:nvPr>
        </p:nvSpPr>
        <p:spPr>
          <a:xfrm>
            <a:off x="357158" y="714357"/>
            <a:ext cx="8105804" cy="500066"/>
          </a:xfrm>
          <a:prstGeom prst="rect">
            <a:avLst/>
          </a:prstGeom>
        </p:spPr>
        <p:txBody>
          <a:bodyPr/>
          <a:lstStyle/>
          <a:p>
            <a:r>
              <a:rPr lang="de-DE" smtClean="0"/>
              <a:t>Titelmasterformat durch Klicken bearbeiten</a:t>
            </a:r>
            <a:endParaRPr lang="de-DE"/>
          </a:p>
        </p:txBody>
      </p:sp>
      <p:sp>
        <p:nvSpPr>
          <p:cNvPr id="7" name="Fußzeilenplatzhalter 6"/>
          <p:cNvSpPr>
            <a:spLocks noGrp="1"/>
          </p:cNvSpPr>
          <p:nvPr>
            <p:ph type="ftr" sz="quarter" idx="11"/>
          </p:nvPr>
        </p:nvSpPr>
        <p:spPr/>
        <p:txBody>
          <a:bodyPr/>
          <a:lstStyle/>
          <a:p>
            <a:pPr>
              <a:defRPr/>
            </a:pPr>
            <a:r>
              <a:rPr lang="de-DE" dirty="0" smtClean="0"/>
              <a:t/>
            </a:r>
            <a:br>
              <a:rPr lang="de-DE" dirty="0" smtClean="0"/>
            </a:br>
            <a:r>
              <a:rPr lang="de-DE" sz="600" dirty="0" smtClean="0"/>
              <a:t/>
            </a:r>
            <a:br>
              <a:rPr lang="de-DE" sz="600" dirty="0" smtClean="0"/>
            </a:br>
            <a:r>
              <a:rPr lang="de-DE" dirty="0" smtClean="0">
                <a:latin typeface="Calibri" pitchFamily="34" charset="0"/>
              </a:rPr>
              <a:t>2016, M. v. Sydow</a:t>
            </a:r>
            <a:endParaRPr lang="de-DE" dirty="0">
              <a:latin typeface="Calibri"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357158" y="714357"/>
            <a:ext cx="8105804" cy="500066"/>
          </a:xfrm>
          <a:prstGeom prst="rect">
            <a:avLst/>
          </a:prstGeom>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pPr>
              <a:defRPr/>
            </a:pPr>
            <a:endParaRPr lang="de-DE"/>
          </a:p>
        </p:txBody>
      </p:sp>
      <p:sp>
        <p:nvSpPr>
          <p:cNvPr id="5" name="Fußzeilenplatzhalter 4"/>
          <p:cNvSpPr>
            <a:spLocks noGrp="1"/>
          </p:cNvSpPr>
          <p:nvPr>
            <p:ph type="ftr" sz="quarter" idx="11"/>
          </p:nvPr>
        </p:nvSpPr>
        <p:spPr/>
        <p:txBody>
          <a:bodyPr/>
          <a:lstStyle>
            <a:lvl1pPr>
              <a:defRPr/>
            </a:lvl1pPr>
          </a:lstStyle>
          <a:p>
            <a:pPr>
              <a:defRPr/>
            </a:pPr>
            <a:r>
              <a:rPr lang="de-DE"/>
              <a:t/>
            </a:r>
            <a:br>
              <a:rPr lang="de-DE"/>
            </a:br>
            <a:r>
              <a:rPr lang="de-DE" sz="600"/>
              <a:t/>
            </a:r>
            <a:br>
              <a:rPr lang="de-DE" sz="600"/>
            </a:br>
            <a:r>
              <a:rPr lang="de-DE"/>
              <a:t>© 2006, von Sydow</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15100" y="762000"/>
            <a:ext cx="1943100" cy="5334000"/>
          </a:xfrm>
          <a:prstGeom prst="rect">
            <a:avLst/>
          </a:prstGeo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85800" y="762000"/>
            <a:ext cx="5676900" cy="5334000"/>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pPr>
              <a:defRPr/>
            </a:pPr>
            <a:endParaRPr lang="de-DE"/>
          </a:p>
        </p:txBody>
      </p:sp>
      <p:sp>
        <p:nvSpPr>
          <p:cNvPr id="5" name="Fußzeilenplatzhalter 4"/>
          <p:cNvSpPr>
            <a:spLocks noGrp="1"/>
          </p:cNvSpPr>
          <p:nvPr>
            <p:ph type="ftr" sz="quarter" idx="11"/>
          </p:nvPr>
        </p:nvSpPr>
        <p:spPr/>
        <p:txBody>
          <a:bodyPr/>
          <a:lstStyle>
            <a:lvl1pPr>
              <a:defRPr/>
            </a:lvl1pPr>
          </a:lstStyle>
          <a:p>
            <a:pPr>
              <a:defRPr/>
            </a:pPr>
            <a:r>
              <a:rPr lang="de-DE"/>
              <a:t/>
            </a:r>
            <a:br>
              <a:rPr lang="de-DE"/>
            </a:br>
            <a:r>
              <a:rPr lang="de-DE" sz="600"/>
              <a:t/>
            </a:r>
            <a:br>
              <a:rPr lang="de-DE" sz="600"/>
            </a:br>
            <a:r>
              <a:rPr lang="de-DE"/>
              <a:t>© 2006, von Sydow</a:t>
            </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62000"/>
            <a:ext cx="7772400" cy="1066800"/>
          </a:xfrm>
          <a:prstGeom prst="rect">
            <a:avLst/>
          </a:prstGeo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685800" y="2057400"/>
            <a:ext cx="3810000" cy="4038600"/>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2057400"/>
            <a:ext cx="3810000" cy="4038600"/>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lvl1pPr>
              <a:defRPr/>
            </a:lvl1pPr>
          </a:lstStyle>
          <a:p>
            <a:pPr>
              <a:defRPr/>
            </a:pPr>
            <a:endParaRPr lang="de-DE"/>
          </a:p>
        </p:txBody>
      </p:sp>
      <p:sp>
        <p:nvSpPr>
          <p:cNvPr id="6" name="Fußzeilenplatzhalter 5"/>
          <p:cNvSpPr>
            <a:spLocks noGrp="1"/>
          </p:cNvSpPr>
          <p:nvPr>
            <p:ph type="ftr" sz="quarter" idx="11"/>
          </p:nvPr>
        </p:nvSpPr>
        <p:spPr/>
        <p:txBody>
          <a:bodyPr/>
          <a:lstStyle>
            <a:lvl1pPr>
              <a:defRPr/>
            </a:lvl1pPr>
          </a:lstStyle>
          <a:p>
            <a:pPr>
              <a:defRPr/>
            </a:pPr>
            <a:r>
              <a:rPr lang="de-DE"/>
              <a:t/>
            </a:r>
            <a:br>
              <a:rPr lang="de-DE"/>
            </a:br>
            <a:r>
              <a:rPr lang="de-DE" sz="600"/>
              <a:t/>
            </a:r>
            <a:br>
              <a:rPr lang="de-DE" sz="600"/>
            </a:br>
            <a:r>
              <a:rPr lang="de-DE"/>
              <a:t>© 2006, von Sydow</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685800" y="762000"/>
            <a:ext cx="7772400" cy="1066800"/>
          </a:xfrm>
          <a:prstGeom prst="rect">
            <a:avLst/>
          </a:prstGeom>
        </p:spPr>
        <p:txBody>
          <a:bodyPr/>
          <a:lstStyle/>
          <a:p>
            <a:r>
              <a:rPr lang="de-DE" smtClean="0"/>
              <a:t>Titelmasterformat durch Klicken bearbeiten</a:t>
            </a:r>
            <a:endParaRPr lang="de-DE"/>
          </a:p>
        </p:txBody>
      </p:sp>
      <p:sp>
        <p:nvSpPr>
          <p:cNvPr id="3" name="Tabellenplatzhalter 2"/>
          <p:cNvSpPr>
            <a:spLocks noGrp="1"/>
          </p:cNvSpPr>
          <p:nvPr>
            <p:ph type="tbl" idx="1"/>
          </p:nvPr>
        </p:nvSpPr>
        <p:spPr>
          <a:xfrm>
            <a:off x="685800" y="2057400"/>
            <a:ext cx="7772400" cy="4038600"/>
          </a:xfrm>
        </p:spPr>
        <p:txBody>
          <a:bodyPr/>
          <a:lstStyle/>
          <a:p>
            <a:pPr lvl="0"/>
            <a:endParaRPr lang="de-DE" noProof="0" smtClean="0"/>
          </a:p>
        </p:txBody>
      </p:sp>
      <p:sp>
        <p:nvSpPr>
          <p:cNvPr id="4" name="Datumsplatzhalter 3"/>
          <p:cNvSpPr>
            <a:spLocks noGrp="1"/>
          </p:cNvSpPr>
          <p:nvPr>
            <p:ph type="dt" sz="half" idx="10"/>
          </p:nvPr>
        </p:nvSpPr>
        <p:spPr/>
        <p:txBody>
          <a:bodyPr/>
          <a:lstStyle>
            <a:lvl1pPr>
              <a:defRPr/>
            </a:lvl1pPr>
          </a:lstStyle>
          <a:p>
            <a:pPr>
              <a:defRPr/>
            </a:pPr>
            <a:endParaRPr lang="de-DE"/>
          </a:p>
        </p:txBody>
      </p:sp>
      <p:sp>
        <p:nvSpPr>
          <p:cNvPr id="5" name="Fußzeilenplatzhalter 4"/>
          <p:cNvSpPr>
            <a:spLocks noGrp="1"/>
          </p:cNvSpPr>
          <p:nvPr>
            <p:ph type="ftr" sz="quarter" idx="11"/>
          </p:nvPr>
        </p:nvSpPr>
        <p:spPr/>
        <p:txBody>
          <a:bodyPr/>
          <a:lstStyle>
            <a:lvl1pPr>
              <a:defRPr/>
            </a:lvl1pPr>
          </a:lstStyle>
          <a:p>
            <a:pPr>
              <a:defRPr/>
            </a:pPr>
            <a:r>
              <a:rPr lang="de-DE"/>
              <a:t/>
            </a:r>
            <a:br>
              <a:rPr lang="de-DE"/>
            </a:br>
            <a:r>
              <a:rPr lang="de-DE" sz="600"/>
              <a:t/>
            </a:r>
            <a:br>
              <a:rPr lang="de-DE" sz="600"/>
            </a:br>
            <a:r>
              <a:rPr lang="de-DE"/>
              <a:t>© 2006, von Sydow</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Inhalt">
    <p:spTree>
      <p:nvGrpSpPr>
        <p:cNvPr id="1" name=""/>
        <p:cNvGrpSpPr/>
        <p:nvPr/>
      </p:nvGrpSpPr>
      <p:grpSpPr>
        <a:xfrm>
          <a:off x="0" y="0"/>
          <a:ext cx="0" cy="0"/>
          <a:chOff x="0" y="0"/>
          <a:chExt cx="0" cy="0"/>
        </a:xfrm>
      </p:grpSpPr>
      <p:sp>
        <p:nvSpPr>
          <p:cNvPr id="2" name="Inhaltsplatzhalter 1"/>
          <p:cNvSpPr>
            <a:spLocks noGrp="1"/>
          </p:cNvSpPr>
          <p:nvPr>
            <p:ph/>
          </p:nvPr>
        </p:nvSpPr>
        <p:spPr>
          <a:xfrm>
            <a:off x="685800" y="762000"/>
            <a:ext cx="7772400" cy="5334000"/>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3" name="Datumsplatzhalter 2"/>
          <p:cNvSpPr>
            <a:spLocks noGrp="1"/>
          </p:cNvSpPr>
          <p:nvPr>
            <p:ph type="dt" sz="half" idx="10"/>
          </p:nvPr>
        </p:nvSpPr>
        <p:spPr/>
        <p:txBody>
          <a:bodyPr/>
          <a:lstStyle>
            <a:lvl1pPr>
              <a:defRPr/>
            </a:lvl1pPr>
          </a:lstStyle>
          <a:p>
            <a:pPr>
              <a:defRPr/>
            </a:pPr>
            <a:endParaRPr lang="de-DE"/>
          </a:p>
        </p:txBody>
      </p:sp>
      <p:sp>
        <p:nvSpPr>
          <p:cNvPr id="4" name="Fußzeilenplatzhalter 3"/>
          <p:cNvSpPr>
            <a:spLocks noGrp="1"/>
          </p:cNvSpPr>
          <p:nvPr>
            <p:ph type="ftr" sz="quarter" idx="11"/>
          </p:nvPr>
        </p:nvSpPr>
        <p:spPr/>
        <p:txBody>
          <a:bodyPr/>
          <a:lstStyle>
            <a:lvl1pPr>
              <a:defRPr/>
            </a:lvl1pPr>
          </a:lstStyle>
          <a:p>
            <a:pPr>
              <a:defRPr/>
            </a:pPr>
            <a:r>
              <a:rPr lang="de-DE"/>
              <a:t/>
            </a:r>
            <a:br>
              <a:rPr lang="de-DE"/>
            </a:br>
            <a:r>
              <a:rPr lang="de-DE" sz="600"/>
              <a:t/>
            </a:r>
            <a:br>
              <a:rPr lang="de-DE" sz="600"/>
            </a:br>
            <a:r>
              <a:rPr lang="de-DE"/>
              <a:t>© 2006, von Sydow</a:t>
            </a: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8" name="Ellipse 7"/>
          <p:cNvSpPr/>
          <p:nvPr userDrawn="1"/>
        </p:nvSpPr>
        <p:spPr>
          <a:xfrm>
            <a:off x="5580112" y="3356992"/>
            <a:ext cx="3240360" cy="3312368"/>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2" name="Titel 1"/>
          <p:cNvSpPr>
            <a:spLocks noGrp="1"/>
          </p:cNvSpPr>
          <p:nvPr>
            <p:ph type="ctrTitle"/>
          </p:nvPr>
        </p:nvSpPr>
        <p:spPr>
          <a:xfrm>
            <a:off x="685800" y="2130425"/>
            <a:ext cx="7772400" cy="1470025"/>
          </a:xfrm>
          <a:prstGeom prst="rect">
            <a:avLst/>
          </a:prstGeom>
        </p:spPr>
        <p:txBody>
          <a:bodyPr/>
          <a:lstStyle>
            <a:lvl1pPr>
              <a:defRPr lang="de-DE" sz="2600" dirty="0">
                <a:solidFill>
                  <a:srgbClr val="000090"/>
                </a:solidFill>
                <a:latin typeface="Calibri" pitchFamily="34" charset="0"/>
                <a:ea typeface="+mj-ea"/>
                <a:cs typeface="+mj-cs"/>
              </a:defRPr>
            </a:lvl1pPr>
          </a:lstStyle>
          <a:p>
            <a:r>
              <a:rPr lang="de-DE" dirty="0" smtClean="0"/>
              <a:t>Mastertitelformat bearbeiten</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lang="de-DE" sz="2600" dirty="0">
                <a:solidFill>
                  <a:srgbClr val="000090"/>
                </a:solidFill>
                <a:latin typeface="Calibri" pitchFamily="34" charset="0"/>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Master-Untertitelformat bearbeiten</a:t>
            </a:r>
            <a:endParaRPr lang="de-DE" dirty="0"/>
          </a:p>
        </p:txBody>
      </p:sp>
      <p:sp>
        <p:nvSpPr>
          <p:cNvPr id="4" name="Datumsplatzhalter 3"/>
          <p:cNvSpPr>
            <a:spLocks noGrp="1"/>
          </p:cNvSpPr>
          <p:nvPr>
            <p:ph type="dt" sz="half" idx="10"/>
          </p:nvPr>
        </p:nvSpPr>
        <p:spPr>
          <a:xfrm>
            <a:off x="428596" y="6556325"/>
            <a:ext cx="1905000" cy="457200"/>
          </a:xfrm>
        </p:spPr>
        <p:txBody>
          <a:bodyPr/>
          <a:lstStyle>
            <a:lvl1pPr>
              <a:defRPr lang="de-DE" sz="1000" kern="1200" smtClean="0">
                <a:solidFill>
                  <a:srgbClr val="000090"/>
                </a:solidFill>
                <a:latin typeface="Calibri" pitchFamily="34" charset="0"/>
                <a:ea typeface="+mj-ea"/>
                <a:cs typeface="+mj-cs"/>
              </a:defRPr>
            </a:lvl1pPr>
          </a:lstStyle>
          <a:p>
            <a:fld id="{BE229603-A6BE-124E-A7F4-53D835AF301B}" type="datetime1">
              <a:rPr lang="de-DE"/>
              <a:pPr/>
              <a:t>20.10.2018</a:t>
            </a:fld>
            <a:endParaRPr dirty="0"/>
          </a:p>
        </p:txBody>
      </p:sp>
      <p:sp>
        <p:nvSpPr>
          <p:cNvPr id="7" name="Fußzeilenplatzhalter 6"/>
          <p:cNvSpPr>
            <a:spLocks noGrp="1"/>
          </p:cNvSpPr>
          <p:nvPr>
            <p:ph type="ftr" sz="quarter" idx="11"/>
          </p:nvPr>
        </p:nvSpPr>
        <p:spPr>
          <a:xfrm>
            <a:off x="2843213" y="6556325"/>
            <a:ext cx="3457575" cy="457200"/>
          </a:xfrm>
        </p:spPr>
        <p:txBody>
          <a:bodyPr/>
          <a:lstStyle>
            <a:lvl1pPr>
              <a:defRPr lang="pl-PL" sz="1000" dirty="0" smtClean="0">
                <a:solidFill>
                  <a:srgbClr val="000090"/>
                </a:solidFill>
                <a:latin typeface="Calibri" pitchFamily="34" charset="0"/>
                <a:ea typeface="+mj-ea"/>
                <a:cs typeface="+mj-cs"/>
              </a:defRPr>
            </a:lvl1pPr>
          </a:lstStyle>
          <a:p>
            <a:r>
              <a:rPr lang="de-DE"/>
              <a:t>2018, M. v. Sydow</a:t>
            </a:r>
          </a:p>
        </p:txBody>
      </p:sp>
      <p:sp>
        <p:nvSpPr>
          <p:cNvPr id="6" name="Foliennummernplatzhalter 5"/>
          <p:cNvSpPr>
            <a:spLocks noGrp="1"/>
          </p:cNvSpPr>
          <p:nvPr>
            <p:ph type="sldNum" sz="quarter" idx="12"/>
          </p:nvPr>
        </p:nvSpPr>
        <p:spPr>
          <a:xfrm>
            <a:off x="7956376" y="6556325"/>
            <a:ext cx="730424" cy="473075"/>
          </a:xfrm>
        </p:spPr>
        <p:txBody>
          <a:bodyPr/>
          <a:lstStyle>
            <a:lvl1pPr>
              <a:defRPr lang="de-DE" sz="1000" kern="1200" smtClean="0">
                <a:solidFill>
                  <a:srgbClr val="000090"/>
                </a:solidFill>
                <a:latin typeface="Calibri" pitchFamily="34" charset="0"/>
                <a:ea typeface="+mj-ea"/>
                <a:cs typeface="+mj-cs"/>
              </a:defRPr>
            </a:lvl1pPr>
          </a:lstStyle>
          <a:p>
            <a:fld id="{C91380D0-A164-DE4A-8A92-5E9CF20F8E05}" type="slidenum">
              <a:rPr/>
              <a:pPr/>
              <a:t>‹Nr.›</a:t>
            </a:fld>
            <a:endParaRPr dirty="0"/>
          </a:p>
        </p:txBody>
      </p:sp>
      <p:sp>
        <p:nvSpPr>
          <p:cNvPr id="5" name="Rechteck 4"/>
          <p:cNvSpPr/>
          <p:nvPr userDrawn="1"/>
        </p:nvSpPr>
        <p:spPr>
          <a:xfrm>
            <a:off x="8527774" y="89452"/>
            <a:ext cx="606287" cy="665922"/>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fontAlgn="auto">
              <a:spcBef>
                <a:spcPts val="0"/>
              </a:spcBef>
              <a:spcAft>
                <a:spcPts val="0"/>
              </a:spcAft>
            </a:pPr>
            <a:endParaRPr lang="de-DE" sz="1800">
              <a:solidFill>
                <a:prstClr val="black"/>
              </a:solidFill>
            </a:endParaRPr>
          </a:p>
        </p:txBody>
      </p:sp>
    </p:spTree>
    <p:extLst>
      <p:ext uri="{BB962C8B-B14F-4D97-AF65-F5344CB8AC3E}">
        <p14:creationId xmlns:p14="http://schemas.microsoft.com/office/powerpoint/2010/main" val="13030127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a:prstGeom prst="rect">
            <a:avLst/>
          </a:prstGeom>
        </p:spPr>
        <p:txBody>
          <a:bodyPr/>
          <a:lstStyle/>
          <a:p>
            <a:r>
              <a:rPr lang="de-DE" dirty="0" smtClean="0"/>
              <a:t>Titelmasterformat durch Klicken bearbeiten</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lvl1pPr>
              <a:defRPr/>
            </a:lvl1pPr>
          </a:lstStyle>
          <a:p>
            <a:pPr>
              <a:defRPr/>
            </a:pPr>
            <a:endParaRPr lang="de-DE"/>
          </a:p>
        </p:txBody>
      </p:sp>
      <p:sp>
        <p:nvSpPr>
          <p:cNvPr id="7" name="Fußzeilenplatzhalter 6"/>
          <p:cNvSpPr>
            <a:spLocks noGrp="1"/>
          </p:cNvSpPr>
          <p:nvPr>
            <p:ph type="ftr" sz="quarter" idx="11"/>
          </p:nvPr>
        </p:nvSpPr>
        <p:spPr/>
        <p:txBody>
          <a:bodyPr/>
          <a:lstStyle/>
          <a:p>
            <a:pPr>
              <a:defRPr/>
            </a:pPr>
            <a:r>
              <a:rPr lang="de-DE" dirty="0" smtClean="0"/>
              <a:t/>
            </a:r>
            <a:br>
              <a:rPr lang="de-DE" dirty="0" smtClean="0"/>
            </a:br>
            <a:r>
              <a:rPr lang="de-DE" sz="600" dirty="0" smtClean="0"/>
              <a:t/>
            </a:r>
            <a:br>
              <a:rPr lang="de-DE" sz="600" dirty="0" smtClean="0"/>
            </a:br>
            <a:r>
              <a:rPr lang="de-DE" dirty="0" smtClean="0">
                <a:latin typeface="Calibri" pitchFamily="34" charset="0"/>
              </a:rPr>
              <a:t>2018, Momme v. Sydow, Ulf Mertens</a:t>
            </a:r>
          </a:p>
          <a:p>
            <a:pPr>
              <a:defRPr/>
            </a:pPr>
            <a:endParaRPr lang="de-DE" dirty="0">
              <a:latin typeface="Calibri"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lvl1pPr>
              <a:defRPr/>
            </a:lvl1pPr>
          </a:lstStyle>
          <a:p>
            <a:pPr>
              <a:defRPr/>
            </a:pPr>
            <a:endParaRPr lang="de-DE"/>
          </a:p>
        </p:txBody>
      </p:sp>
      <p:sp>
        <p:nvSpPr>
          <p:cNvPr id="7" name="Fußzeilenplatzhalter 6"/>
          <p:cNvSpPr>
            <a:spLocks noGrp="1"/>
          </p:cNvSpPr>
          <p:nvPr>
            <p:ph type="ftr" sz="quarter" idx="11"/>
          </p:nvPr>
        </p:nvSpPr>
        <p:spPr/>
        <p:txBody>
          <a:bodyPr/>
          <a:lstStyle/>
          <a:p>
            <a:pPr>
              <a:defRPr/>
            </a:pPr>
            <a:r>
              <a:rPr lang="de-DE" smtClean="0"/>
              <a:t/>
            </a:r>
            <a:br>
              <a:rPr lang="de-DE" smtClean="0"/>
            </a:br>
            <a:r>
              <a:rPr lang="de-DE" sz="600" smtClean="0"/>
              <a:t/>
            </a:r>
            <a:br>
              <a:rPr lang="de-DE" sz="600" smtClean="0"/>
            </a:br>
            <a:r>
              <a:rPr lang="de-DE" smtClean="0">
                <a:latin typeface="Calibri" pitchFamily="34" charset="0"/>
              </a:rPr>
              <a:t>© 2008, M. v. Sydow</a:t>
            </a:r>
            <a:endParaRPr lang="de-DE" dirty="0">
              <a:latin typeface="Calibri" pitchFamily="34"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57158" y="714357"/>
            <a:ext cx="8105804" cy="500066"/>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85800" y="20574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20574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lvl1pPr>
              <a:defRPr/>
            </a:lvl1pPr>
          </a:lstStyle>
          <a:p>
            <a:pPr>
              <a:defRPr/>
            </a:pPr>
            <a:endParaRPr lang="de-DE"/>
          </a:p>
        </p:txBody>
      </p:sp>
      <p:sp>
        <p:nvSpPr>
          <p:cNvPr id="8" name="Fußzeilenplatzhalter 7"/>
          <p:cNvSpPr>
            <a:spLocks noGrp="1"/>
          </p:cNvSpPr>
          <p:nvPr>
            <p:ph type="ftr" sz="quarter" idx="11"/>
          </p:nvPr>
        </p:nvSpPr>
        <p:spPr/>
        <p:txBody>
          <a:bodyPr/>
          <a:lstStyle/>
          <a:p>
            <a:pPr>
              <a:defRPr/>
            </a:pPr>
            <a:r>
              <a:rPr lang="de-DE" smtClean="0"/>
              <a:t/>
            </a:r>
            <a:br>
              <a:rPr lang="de-DE" smtClean="0"/>
            </a:br>
            <a:r>
              <a:rPr lang="de-DE" sz="600" smtClean="0"/>
              <a:t/>
            </a:r>
            <a:br>
              <a:rPr lang="de-DE" sz="600" smtClean="0"/>
            </a:br>
            <a:r>
              <a:rPr lang="de-DE" smtClean="0">
                <a:latin typeface="Calibri" pitchFamily="34" charset="0"/>
              </a:rPr>
              <a:t>© 2008, M. v. Sydow</a:t>
            </a:r>
            <a:endParaRPr lang="de-DE" dirty="0">
              <a:latin typeface="Calibri" pitchFamily="34"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lvl1pPr>
              <a:defRPr/>
            </a:lvl1pPr>
          </a:lstStyle>
          <a:p>
            <a:pPr>
              <a:defRPr/>
            </a:pPr>
            <a:endParaRPr lang="de-DE"/>
          </a:p>
        </p:txBody>
      </p:sp>
      <p:sp>
        <p:nvSpPr>
          <p:cNvPr id="10" name="Fußzeilenplatzhalter 9"/>
          <p:cNvSpPr>
            <a:spLocks noGrp="1"/>
          </p:cNvSpPr>
          <p:nvPr>
            <p:ph type="ftr" sz="quarter" idx="11"/>
          </p:nvPr>
        </p:nvSpPr>
        <p:spPr/>
        <p:txBody>
          <a:bodyPr/>
          <a:lstStyle/>
          <a:p>
            <a:pPr>
              <a:defRPr/>
            </a:pPr>
            <a:r>
              <a:rPr lang="de-DE" smtClean="0"/>
              <a:t/>
            </a:r>
            <a:br>
              <a:rPr lang="de-DE" smtClean="0"/>
            </a:br>
            <a:r>
              <a:rPr lang="de-DE" sz="600" smtClean="0"/>
              <a:t/>
            </a:r>
            <a:br>
              <a:rPr lang="de-DE" sz="600" smtClean="0"/>
            </a:br>
            <a:r>
              <a:rPr lang="de-DE" smtClean="0">
                <a:latin typeface="Calibri" pitchFamily="34" charset="0"/>
              </a:rPr>
              <a:t>© 2008, M. v. Sydow</a:t>
            </a:r>
            <a:endParaRPr lang="de-DE" dirty="0">
              <a:latin typeface="Calibri" pitchFamily="34"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57158" y="714357"/>
            <a:ext cx="8105804" cy="500066"/>
          </a:xfrm>
          <a:prstGeom prst="rect">
            <a:avLst/>
          </a:prstGeom>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lvl1pPr>
              <a:defRPr/>
            </a:lvl1pPr>
          </a:lstStyle>
          <a:p>
            <a:pPr>
              <a:defRPr/>
            </a:pPr>
            <a:endParaRPr lang="de-DE"/>
          </a:p>
        </p:txBody>
      </p:sp>
      <p:sp>
        <p:nvSpPr>
          <p:cNvPr id="5" name="Fußzeilenplatzhalter 4"/>
          <p:cNvSpPr>
            <a:spLocks noGrp="1"/>
          </p:cNvSpPr>
          <p:nvPr>
            <p:ph type="ftr" sz="quarter" idx="11"/>
          </p:nvPr>
        </p:nvSpPr>
        <p:spPr/>
        <p:txBody>
          <a:bodyPr/>
          <a:lstStyle/>
          <a:p>
            <a:pPr>
              <a:defRPr/>
            </a:pPr>
            <a:r>
              <a:rPr lang="de-DE" smtClean="0"/>
              <a:t/>
            </a:r>
            <a:br>
              <a:rPr lang="de-DE" smtClean="0"/>
            </a:br>
            <a:r>
              <a:rPr lang="de-DE" sz="600" smtClean="0"/>
              <a:t/>
            </a:r>
            <a:br>
              <a:rPr lang="de-DE" sz="600" smtClean="0"/>
            </a:br>
            <a:r>
              <a:rPr lang="de-DE" smtClean="0">
                <a:latin typeface="Calibri" pitchFamily="34" charset="0"/>
              </a:rPr>
              <a:t>© 2008, M. v. Sydow</a:t>
            </a:r>
            <a:endParaRPr lang="de-DE" dirty="0">
              <a:latin typeface="Calibri" pitchFamily="34" charset="0"/>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vl1pPr>
          </a:lstStyle>
          <a:p>
            <a:pPr>
              <a:defRPr/>
            </a:pPr>
            <a:endParaRPr lang="de-DE"/>
          </a:p>
        </p:txBody>
      </p:sp>
      <p:sp>
        <p:nvSpPr>
          <p:cNvPr id="4" name="Fußzeilenplatzhalter 3"/>
          <p:cNvSpPr>
            <a:spLocks noGrp="1"/>
          </p:cNvSpPr>
          <p:nvPr>
            <p:ph type="ftr" sz="quarter" idx="11"/>
          </p:nvPr>
        </p:nvSpPr>
        <p:spPr/>
        <p:txBody>
          <a:bodyPr/>
          <a:lstStyle/>
          <a:p>
            <a:pPr>
              <a:defRPr/>
            </a:pPr>
            <a:r>
              <a:rPr lang="de-DE" smtClean="0"/>
              <a:t/>
            </a:r>
            <a:br>
              <a:rPr lang="de-DE" smtClean="0"/>
            </a:br>
            <a:r>
              <a:rPr lang="de-DE" sz="600" smtClean="0"/>
              <a:t/>
            </a:r>
            <a:br>
              <a:rPr lang="de-DE" sz="600" smtClean="0"/>
            </a:br>
            <a:r>
              <a:rPr lang="de-DE" smtClean="0">
                <a:latin typeface="Calibri" pitchFamily="34" charset="0"/>
              </a:rPr>
              <a:t>© 2008, M. v. Sydow</a:t>
            </a:r>
            <a:endParaRPr lang="de-DE" dirty="0">
              <a:latin typeface="Calibri"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a:prstGeom prst="rect">
            <a:avLst/>
          </a:prstGeo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lvl1pPr>
              <a:defRPr/>
            </a:lvl1pPr>
          </a:lstStyle>
          <a:p>
            <a:pPr>
              <a:defRPr/>
            </a:pPr>
            <a:endParaRPr lang="de-DE"/>
          </a:p>
        </p:txBody>
      </p:sp>
      <p:sp>
        <p:nvSpPr>
          <p:cNvPr id="6" name="Fußzeilenplatzhalter 5"/>
          <p:cNvSpPr>
            <a:spLocks noGrp="1"/>
          </p:cNvSpPr>
          <p:nvPr>
            <p:ph type="ftr" sz="quarter" idx="11"/>
          </p:nvPr>
        </p:nvSpPr>
        <p:spPr/>
        <p:txBody>
          <a:bodyPr/>
          <a:lstStyle>
            <a:lvl1pPr>
              <a:defRPr/>
            </a:lvl1pPr>
          </a:lstStyle>
          <a:p>
            <a:pPr>
              <a:defRPr/>
            </a:pPr>
            <a:r>
              <a:rPr lang="de-DE"/>
              <a:t/>
            </a:r>
            <a:br>
              <a:rPr lang="de-DE"/>
            </a:br>
            <a:r>
              <a:rPr lang="de-DE" sz="600"/>
              <a:t/>
            </a:r>
            <a:br>
              <a:rPr lang="de-DE" sz="600"/>
            </a:br>
            <a:r>
              <a:rPr lang="de-DE"/>
              <a:t>© 2006, von Sydow</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a:prstGeom prst="rect">
            <a:avLst/>
          </a:prstGeo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lvl1pPr>
              <a:defRPr/>
            </a:lvl1pPr>
          </a:lstStyle>
          <a:p>
            <a:pPr>
              <a:defRPr/>
            </a:pPr>
            <a:endParaRPr lang="de-DE"/>
          </a:p>
        </p:txBody>
      </p:sp>
      <p:sp>
        <p:nvSpPr>
          <p:cNvPr id="7" name="Fußzeilenplatzhalter 6"/>
          <p:cNvSpPr>
            <a:spLocks noGrp="1"/>
          </p:cNvSpPr>
          <p:nvPr>
            <p:ph type="ftr" sz="quarter" idx="11"/>
          </p:nvPr>
        </p:nvSpPr>
        <p:spPr/>
        <p:txBody>
          <a:bodyPr/>
          <a:lstStyle/>
          <a:p>
            <a:pPr>
              <a:defRPr/>
            </a:pPr>
            <a:r>
              <a:rPr lang="de-DE" smtClean="0"/>
              <a:t/>
            </a:r>
            <a:br>
              <a:rPr lang="de-DE" smtClean="0"/>
            </a:br>
            <a:r>
              <a:rPr lang="de-DE" sz="600" smtClean="0"/>
              <a:t/>
            </a:r>
            <a:br>
              <a:rPr lang="de-DE" sz="600" smtClean="0"/>
            </a:br>
            <a:r>
              <a:rPr lang="de-DE" smtClean="0">
                <a:latin typeface="Calibri" pitchFamily="34" charset="0"/>
              </a:rPr>
              <a:t>© 2008, M. v. Sydow</a:t>
            </a:r>
            <a:endParaRPr lang="de-DE" dirty="0">
              <a:latin typeface="Calibri"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5.xml"/><Relationship Id="rId4" Type="http://schemas.openxmlformats.org/officeDocument/2006/relationships/image" Target="../media/image3.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Line 11"/>
          <p:cNvSpPr>
            <a:spLocks noChangeShapeType="1"/>
          </p:cNvSpPr>
          <p:nvPr/>
        </p:nvSpPr>
        <p:spPr bwMode="auto">
          <a:xfrm>
            <a:off x="1185664" y="390524"/>
            <a:ext cx="7778824" cy="14140"/>
          </a:xfrm>
          <a:prstGeom prst="line">
            <a:avLst/>
          </a:prstGeom>
          <a:noFill/>
          <a:ln w="25400">
            <a:solidFill>
              <a:srgbClr val="003C68"/>
            </a:solidFill>
            <a:round/>
            <a:headEnd/>
            <a:tailEnd/>
          </a:ln>
          <a:effectLst/>
        </p:spPr>
        <p:txBody>
          <a:bodyPr wrap="none" anchor="ctr"/>
          <a:lstStyle/>
          <a:p>
            <a:endParaRPr lang="de-DE"/>
          </a:p>
        </p:txBody>
      </p:sp>
      <p:sp>
        <p:nvSpPr>
          <p:cNvPr id="4098" name="Rectangle 7"/>
          <p:cNvSpPr>
            <a:spLocks noGrp="1" noChangeArrowheads="1"/>
          </p:cNvSpPr>
          <p:nvPr>
            <p:ph type="body" idx="1"/>
          </p:nvPr>
        </p:nvSpPr>
        <p:spPr bwMode="auto">
          <a:xfrm>
            <a:off x="400050" y="1500174"/>
            <a:ext cx="8386792" cy="45958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err="1" smtClean="0"/>
              <a:t>Klicken</a:t>
            </a:r>
            <a:r>
              <a:rPr lang="en-GB" dirty="0" smtClean="0"/>
              <a:t> </a:t>
            </a:r>
            <a:r>
              <a:rPr lang="en-GB" dirty="0" err="1" smtClean="0"/>
              <a:t>Sie</a:t>
            </a:r>
            <a:r>
              <a:rPr lang="en-GB" dirty="0" smtClean="0"/>
              <a:t>, um die </a:t>
            </a:r>
            <a:r>
              <a:rPr lang="en-GB" dirty="0" err="1" smtClean="0"/>
              <a:t>Formate</a:t>
            </a:r>
            <a:r>
              <a:rPr lang="en-GB" dirty="0" smtClean="0"/>
              <a:t> des </a:t>
            </a:r>
            <a:r>
              <a:rPr lang="en-GB" dirty="0" err="1" smtClean="0"/>
              <a:t>Vorlagentextes</a:t>
            </a:r>
            <a:r>
              <a:rPr lang="en-GB" dirty="0" smtClean="0"/>
              <a:t> </a:t>
            </a:r>
            <a:r>
              <a:rPr lang="en-GB" dirty="0" err="1" smtClean="0"/>
              <a:t>zu</a:t>
            </a:r>
            <a:r>
              <a:rPr lang="en-GB" dirty="0" smtClean="0"/>
              <a:t> </a:t>
            </a:r>
            <a:r>
              <a:rPr lang="en-GB" dirty="0" err="1" smtClean="0"/>
              <a:t>bearbeiten</a:t>
            </a:r>
            <a:endParaRPr lang="en-GB" dirty="0" smtClean="0"/>
          </a:p>
          <a:p>
            <a:pPr lvl="1"/>
            <a:r>
              <a:rPr lang="en-GB" dirty="0" err="1" smtClean="0"/>
              <a:t>Zweite</a:t>
            </a:r>
            <a:r>
              <a:rPr lang="en-GB" dirty="0" smtClean="0"/>
              <a:t> </a:t>
            </a:r>
            <a:r>
              <a:rPr lang="en-GB" dirty="0" err="1" smtClean="0"/>
              <a:t>Ebene</a:t>
            </a:r>
            <a:endParaRPr lang="en-GB" dirty="0" smtClean="0"/>
          </a:p>
          <a:p>
            <a:pPr lvl="2"/>
            <a:r>
              <a:rPr lang="en-GB" dirty="0" err="1" smtClean="0"/>
              <a:t>Dritte</a:t>
            </a:r>
            <a:r>
              <a:rPr lang="en-GB" dirty="0" smtClean="0"/>
              <a:t> </a:t>
            </a:r>
            <a:r>
              <a:rPr lang="en-GB" dirty="0" err="1" smtClean="0"/>
              <a:t>Ebene</a:t>
            </a:r>
            <a:endParaRPr lang="en-GB" dirty="0" smtClean="0"/>
          </a:p>
          <a:p>
            <a:pPr lvl="3"/>
            <a:r>
              <a:rPr lang="en-GB" dirty="0" err="1" smtClean="0"/>
              <a:t>Vierte</a:t>
            </a:r>
            <a:r>
              <a:rPr lang="en-GB" dirty="0" smtClean="0"/>
              <a:t> </a:t>
            </a:r>
            <a:r>
              <a:rPr lang="en-GB" dirty="0" err="1" smtClean="0"/>
              <a:t>Ebene</a:t>
            </a:r>
            <a:endParaRPr lang="en-GB" dirty="0" smtClean="0"/>
          </a:p>
          <a:p>
            <a:pPr lvl="4"/>
            <a:r>
              <a:rPr lang="en-GB" dirty="0" err="1" smtClean="0"/>
              <a:t>Fünfte</a:t>
            </a:r>
            <a:r>
              <a:rPr lang="en-GB" dirty="0" smtClean="0"/>
              <a:t> </a:t>
            </a:r>
            <a:r>
              <a:rPr lang="en-GB" dirty="0" err="1" smtClean="0"/>
              <a:t>Ebene</a:t>
            </a:r>
            <a:endParaRPr lang="en-GB" dirty="0" smtClean="0"/>
          </a:p>
        </p:txBody>
      </p:sp>
      <p:sp>
        <p:nvSpPr>
          <p:cNvPr id="1032" name="Rectangle 8"/>
          <p:cNvSpPr>
            <a:spLocks noGrp="1" noChangeArrowheads="1"/>
          </p:cNvSpPr>
          <p:nvPr>
            <p:ph type="dt" sz="half" idx="2"/>
          </p:nvPr>
        </p:nvSpPr>
        <p:spPr bwMode="auto">
          <a:xfrm>
            <a:off x="428596"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de-DE" dirty="0"/>
          </a:p>
        </p:txBody>
      </p:sp>
      <p:sp>
        <p:nvSpPr>
          <p:cNvPr id="1033" name="Rectangle 9"/>
          <p:cNvSpPr>
            <a:spLocks noGrp="1" noChangeArrowheads="1"/>
          </p:cNvSpPr>
          <p:nvPr>
            <p:ph type="ftr" sz="quarter" idx="3"/>
          </p:nvPr>
        </p:nvSpPr>
        <p:spPr bwMode="auto">
          <a:xfrm>
            <a:off x="2843213" y="6248400"/>
            <a:ext cx="34575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accent2"/>
                </a:solidFill>
              </a:defRPr>
            </a:lvl1pPr>
          </a:lstStyle>
          <a:p>
            <a:pPr>
              <a:defRPr/>
            </a:pPr>
            <a:r>
              <a:rPr lang="de-DE" dirty="0" smtClean="0"/>
              <a:t/>
            </a:r>
            <a:br>
              <a:rPr lang="de-DE" dirty="0" smtClean="0"/>
            </a:br>
            <a:r>
              <a:rPr lang="de-DE" sz="600" dirty="0" smtClean="0"/>
              <a:t/>
            </a:r>
            <a:br>
              <a:rPr lang="de-DE" sz="600" dirty="0" smtClean="0"/>
            </a:br>
            <a:r>
              <a:rPr lang="de-DE" dirty="0" smtClean="0">
                <a:latin typeface="Calibri" pitchFamily="34" charset="0"/>
              </a:rPr>
              <a:t>2018, Momme v. Sydow, Ulf Mertens</a:t>
            </a:r>
          </a:p>
          <a:p>
            <a:pPr>
              <a:defRPr/>
            </a:pPr>
            <a:endParaRPr lang="de-DE" dirty="0">
              <a:latin typeface="Calibri" pitchFamily="34" charset="0"/>
            </a:endParaRPr>
          </a:p>
        </p:txBody>
      </p:sp>
      <p:sp>
        <p:nvSpPr>
          <p:cNvPr id="18" name="Rectangle 2"/>
          <p:cNvSpPr>
            <a:spLocks noGrp="1" noChangeArrowheads="1"/>
          </p:cNvSpPr>
          <p:nvPr>
            <p:ph type="title"/>
          </p:nvPr>
        </p:nvSpPr>
        <p:spPr bwMode="auto">
          <a:xfrm>
            <a:off x="381000" y="838200"/>
            <a:ext cx="8382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smtClean="0"/>
              <a:t>Click to edit Master title style</a:t>
            </a:r>
          </a:p>
        </p:txBody>
      </p:sp>
      <p:pic>
        <p:nvPicPr>
          <p:cNvPr id="10" name="Picture 2"/>
          <p:cNvPicPr>
            <a:picLocks noChangeAspect="1" noChangeArrowheads="1"/>
          </p:cNvPicPr>
          <p:nvPr/>
        </p:nvPicPr>
        <p:blipFill>
          <a:blip r:embed="rId16" cstate="print"/>
          <a:srcRect/>
          <a:stretch>
            <a:fillRect/>
          </a:stretch>
        </p:blipFill>
        <p:spPr bwMode="auto">
          <a:xfrm>
            <a:off x="35496" y="116632"/>
            <a:ext cx="510868" cy="504056"/>
          </a:xfrm>
          <a:prstGeom prst="rect">
            <a:avLst/>
          </a:prstGeom>
          <a:noFill/>
          <a:ln w="9525">
            <a:noFill/>
            <a:miter lim="800000"/>
            <a:headEnd/>
            <a:tailEnd/>
          </a:ln>
        </p:spPr>
      </p:pic>
      <p:sp>
        <p:nvSpPr>
          <p:cNvPr id="1038" name="Rectangle 14"/>
          <p:cNvSpPr>
            <a:spLocks noChangeArrowheads="1"/>
          </p:cNvSpPr>
          <p:nvPr/>
        </p:nvSpPr>
        <p:spPr bwMode="auto">
          <a:xfrm>
            <a:off x="7757864" y="6324600"/>
            <a:ext cx="990600" cy="381000"/>
          </a:xfrm>
          <a:prstGeom prst="rect">
            <a:avLst/>
          </a:prstGeom>
          <a:noFill/>
          <a:ln w="9525">
            <a:noFill/>
            <a:miter lim="800000"/>
            <a:headEnd/>
            <a:tailEnd/>
          </a:ln>
          <a:effectLst/>
        </p:spPr>
        <p:txBody>
          <a:bodyPr/>
          <a:lstStyle/>
          <a:p>
            <a:pPr algn="r">
              <a:defRPr/>
            </a:pPr>
            <a:r>
              <a:rPr lang="de-DE" sz="1000" dirty="0">
                <a:solidFill>
                  <a:schemeClr val="accent2"/>
                </a:solidFill>
              </a:rPr>
              <a:t/>
            </a:r>
            <a:br>
              <a:rPr lang="de-DE" sz="1000" dirty="0">
                <a:solidFill>
                  <a:schemeClr val="accent2"/>
                </a:solidFill>
              </a:rPr>
            </a:br>
            <a:r>
              <a:rPr lang="de-DE" sz="1000" dirty="0"/>
              <a:t> </a:t>
            </a:r>
            <a:fld id="{B5B4A72D-5D8F-410D-AAF2-CE1E6A63ECDC}" type="slidenum">
              <a:rPr lang="de-DE" sz="1000">
                <a:latin typeface="Calibri" pitchFamily="34" charset="0"/>
              </a:rPr>
              <a:pPr algn="r">
                <a:defRPr/>
              </a:pPr>
              <a:t>‹Nr.›</a:t>
            </a:fld>
            <a:endParaRPr lang="de-DE" sz="1000" dirty="0">
              <a:latin typeface="Calibri" pitchFamily="34" charset="0"/>
            </a:endParaRPr>
          </a:p>
        </p:txBody>
      </p:sp>
      <p:pic>
        <p:nvPicPr>
          <p:cNvPr id="15" name="Picture 2" descr="LMU Siegel"/>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12799" y="126338"/>
            <a:ext cx="494350" cy="49435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Siegel LMU"/>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092280" y="4882237"/>
            <a:ext cx="1716678" cy="1643107"/>
          </a:xfrm>
          <a:prstGeom prst="rect">
            <a:avLst/>
          </a:prstGeom>
          <a:noFill/>
          <a:extLst>
            <a:ext uri="{909E8E84-426E-40DD-AFC4-6F175D3DCCD1}">
              <a14:hiddenFill xmlns:a14="http://schemas.microsoft.com/office/drawing/2010/main">
                <a:solidFill>
                  <a:srgbClr val="FFFFFF"/>
                </a:solidFill>
              </a14:hiddenFill>
            </a:ext>
          </a:extLst>
        </p:spPr>
      </p:pic>
      <p:sp>
        <p:nvSpPr>
          <p:cNvPr id="12" name="Rechteck 11"/>
          <p:cNvSpPr/>
          <p:nvPr/>
        </p:nvSpPr>
        <p:spPr>
          <a:xfrm>
            <a:off x="5940152" y="3789040"/>
            <a:ext cx="3168352" cy="3024336"/>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 bg1="lt1" tx1="dk1" bg2="lt2" tx2="dk2" accent1="accent1" accent2="accent2" accent3="accent3" accent4="accent4" accent5="accent5" accent6="accent6" hlink="hlink" folHlink="folHlink"/>
  <p:sldLayoutIdLst>
    <p:sldLayoutId id="2147483706" r:id="rId1"/>
    <p:sldLayoutId id="2147483705"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Lst>
  <p:timing>
    <p:tnLst>
      <p:par>
        <p:cTn id="1" dur="indefinite" restart="never" nodeType="tmRoot"/>
      </p:par>
    </p:tnLst>
  </p:timing>
  <p:hf sldNum="0" hdr="0" dt="0"/>
  <p:txStyles>
    <p:titleStyle>
      <a:lvl1pPr algn="ctr" rtl="0" eaLnBrk="0" fontAlgn="base" hangingPunct="0">
        <a:spcBef>
          <a:spcPct val="0"/>
        </a:spcBef>
        <a:spcAft>
          <a:spcPct val="0"/>
        </a:spcAft>
        <a:defRPr sz="2600">
          <a:solidFill>
            <a:schemeClr val="accent6"/>
          </a:solidFill>
          <a:latin typeface="Calibri" pitchFamily="34" charset="0"/>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Char char="•"/>
        <a:defRPr lang="en-GB" sz="2000" kern="1200" dirty="0" smtClean="0">
          <a:solidFill>
            <a:schemeClr val="accent2"/>
          </a:solidFill>
          <a:latin typeface="Calibri" pitchFamily="34" charset="0"/>
          <a:ea typeface="+mn-ea"/>
          <a:cs typeface="+mn-cs"/>
        </a:defRPr>
      </a:lvl1pPr>
      <a:lvl2pPr marL="742950" indent="-285750" algn="l" rtl="0" eaLnBrk="0" fontAlgn="base" hangingPunct="0">
        <a:spcBef>
          <a:spcPct val="20000"/>
        </a:spcBef>
        <a:spcAft>
          <a:spcPct val="0"/>
        </a:spcAft>
        <a:buClr>
          <a:schemeClr val="accent2"/>
        </a:buClr>
        <a:buFont typeface="Courier New" pitchFamily="49" charset="0"/>
        <a:buChar char="o"/>
        <a:defRPr sz="1800">
          <a:solidFill>
            <a:schemeClr val="tx1"/>
          </a:solidFill>
          <a:latin typeface="Calibri" pitchFamily="34" charset="0"/>
        </a:defRPr>
      </a:lvl2pPr>
      <a:lvl3pPr marL="1143000" indent="-228600" algn="l" rtl="0" eaLnBrk="0" fontAlgn="base" hangingPunct="0">
        <a:spcBef>
          <a:spcPct val="20000"/>
        </a:spcBef>
        <a:spcAft>
          <a:spcPct val="0"/>
        </a:spcAft>
        <a:buFont typeface="Symbol" pitchFamily="18" charset="2"/>
        <a:buChar char="-"/>
        <a:defRPr sz="1600">
          <a:solidFill>
            <a:schemeClr val="tx1"/>
          </a:solidFill>
          <a:latin typeface="Calibri" pitchFamily="34" charset="0"/>
        </a:defRPr>
      </a:lvl3pPr>
      <a:lvl4pPr marL="1600200" indent="-228600" algn="l" rtl="0" eaLnBrk="0" fontAlgn="base" hangingPunct="0">
        <a:spcBef>
          <a:spcPct val="20000"/>
        </a:spcBef>
        <a:spcAft>
          <a:spcPct val="0"/>
        </a:spcAft>
        <a:buChar char="–"/>
        <a:defRPr sz="1600">
          <a:solidFill>
            <a:schemeClr val="tx1"/>
          </a:solidFill>
          <a:latin typeface="Calibri" pitchFamily="34" charset="0"/>
        </a:defRPr>
      </a:lvl4pPr>
      <a:lvl5pPr marL="2057400" indent="-228600" algn="l" rtl="0" eaLnBrk="0" fontAlgn="base" hangingPunct="0">
        <a:spcBef>
          <a:spcPct val="20000"/>
        </a:spcBef>
        <a:spcAft>
          <a:spcPct val="0"/>
        </a:spcAft>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Ellipse 1"/>
          <p:cNvSpPr/>
          <p:nvPr/>
        </p:nvSpPr>
        <p:spPr>
          <a:xfrm>
            <a:off x="5580112" y="3212976"/>
            <a:ext cx="3240360" cy="3312368"/>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7" name="Line 11"/>
          <p:cNvSpPr>
            <a:spLocks noChangeShapeType="1"/>
          </p:cNvSpPr>
          <p:nvPr/>
        </p:nvSpPr>
        <p:spPr bwMode="auto">
          <a:xfrm>
            <a:off x="609600" y="390523"/>
            <a:ext cx="7872920" cy="37494"/>
          </a:xfrm>
          <a:prstGeom prst="line">
            <a:avLst/>
          </a:prstGeom>
          <a:noFill/>
          <a:ln w="25400">
            <a:solidFill>
              <a:srgbClr val="003C68"/>
            </a:solidFill>
            <a:round/>
            <a:headEnd/>
            <a:tailEnd/>
          </a:ln>
          <a:effectLst/>
        </p:spPr>
        <p:txBody>
          <a:bodyPr wrap="none" anchor="ctr"/>
          <a:lstStyle/>
          <a:p>
            <a:pPr fontAlgn="auto">
              <a:spcBef>
                <a:spcPts val="0"/>
              </a:spcBef>
              <a:spcAft>
                <a:spcPts val="0"/>
              </a:spcAft>
            </a:pPr>
            <a:endParaRPr lang="de-DE" sz="1800">
              <a:solidFill>
                <a:prstClr val="black"/>
              </a:solidFill>
              <a:latin typeface="Times New Roman"/>
            </a:endParaRPr>
          </a:p>
        </p:txBody>
      </p:sp>
      <p:sp>
        <p:nvSpPr>
          <p:cNvPr id="4098" name="Rectangle 7"/>
          <p:cNvSpPr>
            <a:spLocks noGrp="1" noChangeArrowheads="1"/>
          </p:cNvSpPr>
          <p:nvPr>
            <p:ph type="body" idx="1"/>
          </p:nvPr>
        </p:nvSpPr>
        <p:spPr bwMode="auto">
          <a:xfrm>
            <a:off x="400050" y="1500174"/>
            <a:ext cx="8386792" cy="45958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err="1" smtClean="0"/>
              <a:t>Klicken</a:t>
            </a:r>
            <a:r>
              <a:rPr lang="en-GB" dirty="0" smtClean="0"/>
              <a:t> </a:t>
            </a:r>
            <a:r>
              <a:rPr lang="en-GB" dirty="0" err="1" smtClean="0"/>
              <a:t>Sie</a:t>
            </a:r>
            <a:r>
              <a:rPr lang="en-GB" dirty="0" smtClean="0"/>
              <a:t>, um die </a:t>
            </a:r>
            <a:r>
              <a:rPr lang="en-GB" dirty="0" err="1" smtClean="0"/>
              <a:t>Formate</a:t>
            </a:r>
            <a:r>
              <a:rPr lang="en-GB" dirty="0" smtClean="0"/>
              <a:t> des </a:t>
            </a:r>
            <a:r>
              <a:rPr lang="en-GB" dirty="0" err="1" smtClean="0"/>
              <a:t>Vorlagentextes</a:t>
            </a:r>
            <a:r>
              <a:rPr lang="en-GB" dirty="0" smtClean="0"/>
              <a:t> </a:t>
            </a:r>
            <a:r>
              <a:rPr lang="en-GB" dirty="0" err="1" smtClean="0"/>
              <a:t>zu</a:t>
            </a:r>
            <a:r>
              <a:rPr lang="en-GB" dirty="0" smtClean="0"/>
              <a:t> </a:t>
            </a:r>
            <a:r>
              <a:rPr lang="en-GB" dirty="0" err="1" smtClean="0"/>
              <a:t>bearbeiten</a:t>
            </a:r>
            <a:endParaRPr lang="en-GB" dirty="0" smtClean="0"/>
          </a:p>
          <a:p>
            <a:pPr lvl="1"/>
            <a:r>
              <a:rPr lang="en-GB" dirty="0" err="1" smtClean="0"/>
              <a:t>Zweite</a:t>
            </a:r>
            <a:r>
              <a:rPr lang="en-GB" dirty="0" smtClean="0"/>
              <a:t> </a:t>
            </a:r>
            <a:r>
              <a:rPr lang="en-GB" dirty="0" err="1" smtClean="0"/>
              <a:t>Ebene</a:t>
            </a:r>
            <a:endParaRPr lang="en-GB" dirty="0" smtClean="0"/>
          </a:p>
          <a:p>
            <a:pPr lvl="2"/>
            <a:r>
              <a:rPr lang="en-GB" dirty="0" err="1" smtClean="0"/>
              <a:t>Dritte</a:t>
            </a:r>
            <a:r>
              <a:rPr lang="en-GB" dirty="0" smtClean="0"/>
              <a:t> </a:t>
            </a:r>
            <a:r>
              <a:rPr lang="en-GB" dirty="0" err="1" smtClean="0"/>
              <a:t>Ebene</a:t>
            </a:r>
            <a:endParaRPr lang="en-GB" dirty="0" smtClean="0"/>
          </a:p>
          <a:p>
            <a:pPr lvl="3"/>
            <a:r>
              <a:rPr lang="en-GB" dirty="0" err="1" smtClean="0"/>
              <a:t>Vierte</a:t>
            </a:r>
            <a:r>
              <a:rPr lang="en-GB" dirty="0" smtClean="0"/>
              <a:t> </a:t>
            </a:r>
            <a:r>
              <a:rPr lang="en-GB" dirty="0" err="1" smtClean="0"/>
              <a:t>Ebene</a:t>
            </a:r>
            <a:endParaRPr lang="en-GB" dirty="0" smtClean="0"/>
          </a:p>
          <a:p>
            <a:pPr lvl="4"/>
            <a:r>
              <a:rPr lang="en-GB" dirty="0" err="1" smtClean="0"/>
              <a:t>Fünfte</a:t>
            </a:r>
            <a:r>
              <a:rPr lang="en-GB" dirty="0" smtClean="0"/>
              <a:t> </a:t>
            </a:r>
            <a:r>
              <a:rPr lang="en-GB" dirty="0" err="1" smtClean="0"/>
              <a:t>Ebene</a:t>
            </a:r>
            <a:endParaRPr lang="en-GB" dirty="0" smtClean="0"/>
          </a:p>
        </p:txBody>
      </p:sp>
      <p:sp>
        <p:nvSpPr>
          <p:cNvPr id="1032" name="Rectangle 8"/>
          <p:cNvSpPr>
            <a:spLocks noGrp="1" noChangeArrowheads="1"/>
          </p:cNvSpPr>
          <p:nvPr>
            <p:ph type="dt" sz="half" idx="2"/>
          </p:nvPr>
        </p:nvSpPr>
        <p:spPr bwMode="auto">
          <a:xfrm>
            <a:off x="428596"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auto">
              <a:spcBef>
                <a:spcPts val="0"/>
              </a:spcBef>
              <a:spcAft>
                <a:spcPts val="0"/>
              </a:spcAft>
            </a:pPr>
            <a:fld id="{C67FD769-87F2-0E48-B430-277808CF8C45}" type="datetime1">
              <a:rPr lang="de-DE" smtClean="0">
                <a:solidFill>
                  <a:prstClr val="black"/>
                </a:solidFill>
                <a:latin typeface="Times New Roman"/>
              </a:rPr>
              <a:pPr fontAlgn="auto">
                <a:spcBef>
                  <a:spcPts val="0"/>
                </a:spcBef>
                <a:spcAft>
                  <a:spcPts val="0"/>
                </a:spcAft>
              </a:pPr>
              <a:t>20.10.2018</a:t>
            </a:fld>
            <a:endParaRPr lang="de-DE">
              <a:solidFill>
                <a:prstClr val="black"/>
              </a:solidFill>
              <a:latin typeface="Times New Roman"/>
            </a:endParaRPr>
          </a:p>
        </p:txBody>
      </p:sp>
      <p:sp>
        <p:nvSpPr>
          <p:cNvPr id="1033" name="Rectangle 9"/>
          <p:cNvSpPr>
            <a:spLocks noGrp="1" noChangeArrowheads="1"/>
          </p:cNvSpPr>
          <p:nvPr>
            <p:ph type="ftr" sz="quarter" idx="3"/>
          </p:nvPr>
        </p:nvSpPr>
        <p:spPr bwMode="auto">
          <a:xfrm>
            <a:off x="2843213" y="6248400"/>
            <a:ext cx="34575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accent2"/>
                </a:solidFill>
              </a:defRPr>
            </a:lvl1pPr>
          </a:lstStyle>
          <a:p>
            <a:pPr fontAlgn="auto">
              <a:spcBef>
                <a:spcPts val="0"/>
              </a:spcBef>
              <a:spcAft>
                <a:spcPts val="0"/>
              </a:spcAft>
            </a:pPr>
            <a:r>
              <a:rPr lang="pl-PL" smtClean="0">
                <a:solidFill>
                  <a:srgbClr val="C0504D"/>
                </a:solidFill>
                <a:latin typeface="Times New Roman"/>
              </a:rPr>
              <a:t>2016,N. Braus &amp; M. v. Sydow</a:t>
            </a:r>
            <a:endParaRPr lang="de-DE">
              <a:solidFill>
                <a:srgbClr val="C0504D"/>
              </a:solidFill>
              <a:latin typeface="Times New Roman"/>
            </a:endParaRPr>
          </a:p>
        </p:txBody>
      </p:sp>
      <p:sp>
        <p:nvSpPr>
          <p:cNvPr id="18" name="Rectangle 2"/>
          <p:cNvSpPr>
            <a:spLocks noGrp="1" noChangeArrowheads="1"/>
          </p:cNvSpPr>
          <p:nvPr>
            <p:ph type="title"/>
          </p:nvPr>
        </p:nvSpPr>
        <p:spPr bwMode="auto">
          <a:xfrm>
            <a:off x="381000" y="838200"/>
            <a:ext cx="8382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smtClean="0"/>
              <a:t>Mastertitelformat bearbeiten</a:t>
            </a:r>
          </a:p>
        </p:txBody>
      </p:sp>
      <p:pic>
        <p:nvPicPr>
          <p:cNvPr id="15" name="Picture 8" descr="Siegel LMU"/>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4" y="126360"/>
            <a:ext cx="581531" cy="556608"/>
          </a:xfrm>
          <a:prstGeom prst="rect">
            <a:avLst/>
          </a:prstGeom>
          <a:noFill/>
          <a:extLst>
            <a:ext uri="{909E8E84-426E-40DD-AFC4-6F175D3DCCD1}">
              <a14:hiddenFill xmlns:a14="http://schemas.microsoft.com/office/drawing/2010/main">
                <a:solidFill>
                  <a:srgbClr val="FFFFFF"/>
                </a:solidFill>
              </a14:hiddenFill>
            </a:ext>
          </a:extLst>
        </p:spPr>
      </p:pic>
      <p:sp>
        <p:nvSpPr>
          <p:cNvPr id="29" name="Foliennummernplatzhalter 5"/>
          <p:cNvSpPr>
            <a:spLocks noGrp="1"/>
          </p:cNvSpPr>
          <p:nvPr>
            <p:ph type="sldNum" sz="quarter" idx="4"/>
          </p:nvPr>
        </p:nvSpPr>
        <p:spPr>
          <a:xfrm>
            <a:off x="6553200" y="6356350"/>
            <a:ext cx="2133600" cy="365125"/>
          </a:xfrm>
          <a:prstGeom prst="rect">
            <a:avLst/>
          </a:prstGeom>
        </p:spPr>
        <p:txBody>
          <a:bodyPr/>
          <a:lstStyle>
            <a:lvl1pPr algn="r">
              <a:defRPr sz="1400"/>
            </a:lvl1pPr>
          </a:lstStyle>
          <a:p>
            <a:pPr fontAlgn="auto">
              <a:spcBef>
                <a:spcPts val="0"/>
              </a:spcBef>
              <a:spcAft>
                <a:spcPts val="0"/>
              </a:spcAft>
            </a:pPr>
            <a:fld id="{C91380D0-A164-DE4A-8A92-5E9CF20F8E05}" type="slidenum">
              <a:rPr lang="de-DE" smtClean="0">
                <a:solidFill>
                  <a:prstClr val="black"/>
                </a:solidFill>
                <a:latin typeface="Times New Roman"/>
              </a:rPr>
              <a:pPr fontAlgn="auto">
                <a:spcBef>
                  <a:spcPts val="0"/>
                </a:spcBef>
                <a:spcAft>
                  <a:spcPts val="0"/>
                </a:spcAft>
              </a:pPr>
              <a:t>‹Nr.›</a:t>
            </a:fld>
            <a:endParaRPr lang="de-DE" dirty="0">
              <a:solidFill>
                <a:prstClr val="black"/>
              </a:solidFill>
              <a:latin typeface="Times New Roman"/>
            </a:endParaRPr>
          </a:p>
        </p:txBody>
      </p:sp>
    </p:spTree>
    <p:extLst>
      <p:ext uri="{BB962C8B-B14F-4D97-AF65-F5344CB8AC3E}">
        <p14:creationId xmlns:p14="http://schemas.microsoft.com/office/powerpoint/2010/main" val="1012751372"/>
      </p:ext>
    </p:extLst>
  </p:cSld>
  <p:clrMap bg1="lt1" tx1="dk1" bg2="lt2" tx2="dk2" accent1="accent1" accent2="accent2" accent3="accent3" accent4="accent4" accent5="accent5" accent6="accent6" hlink="hlink" folHlink="folHlink"/>
  <p:sldLayoutIdLst>
    <p:sldLayoutId id="2147483721" r:id="rId1"/>
  </p:sldLayoutIdLst>
  <p:timing>
    <p:tnLst>
      <p:par>
        <p:cTn id="1" dur="indefinite" restart="never" nodeType="tmRoot"/>
      </p:par>
    </p:tnLst>
  </p:timing>
  <p:hf hdr="0" ftr="0" dt="0"/>
  <p:txStyles>
    <p:titleStyle>
      <a:lvl1pPr algn="ctr" rtl="0" eaLnBrk="1" fontAlgn="base" hangingPunct="1">
        <a:spcBef>
          <a:spcPct val="0"/>
        </a:spcBef>
        <a:spcAft>
          <a:spcPct val="0"/>
        </a:spcAft>
        <a:defRPr sz="2600">
          <a:solidFill>
            <a:schemeClr val="accent6"/>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accent2"/>
        </a:buClr>
        <a:buChar char="•"/>
        <a:defRPr lang="en-GB" sz="2000" kern="1200" dirty="0" smtClean="0">
          <a:solidFill>
            <a:schemeClr val="accent2"/>
          </a:solidFill>
          <a:latin typeface="Calibri" pitchFamily="34" charset="0"/>
          <a:ea typeface="+mn-ea"/>
          <a:cs typeface="+mn-cs"/>
        </a:defRPr>
      </a:lvl1pPr>
      <a:lvl2pPr marL="742950" indent="-285750" algn="l" rtl="0" eaLnBrk="1" fontAlgn="base" hangingPunct="1">
        <a:spcBef>
          <a:spcPct val="20000"/>
        </a:spcBef>
        <a:spcAft>
          <a:spcPct val="0"/>
        </a:spcAft>
        <a:buClr>
          <a:schemeClr val="accent2"/>
        </a:buClr>
        <a:buFont typeface="Courier New" pitchFamily="49" charset="0"/>
        <a:buChar char="o"/>
        <a:defRPr sz="1800">
          <a:solidFill>
            <a:schemeClr val="tx1"/>
          </a:solidFill>
          <a:latin typeface="Calibri" pitchFamily="34" charset="0"/>
        </a:defRPr>
      </a:lvl2pPr>
      <a:lvl3pPr marL="1143000" indent="-228600" algn="l" rtl="0" eaLnBrk="1" fontAlgn="base" hangingPunct="1">
        <a:spcBef>
          <a:spcPct val="20000"/>
        </a:spcBef>
        <a:spcAft>
          <a:spcPct val="0"/>
        </a:spcAft>
        <a:buFont typeface="Symbol" pitchFamily="18" charset="2"/>
        <a:buChar char="-"/>
        <a:defRPr sz="1600">
          <a:solidFill>
            <a:schemeClr val="tx1"/>
          </a:solidFill>
          <a:latin typeface="Calibri" pitchFamily="34" charset="0"/>
        </a:defRPr>
      </a:lvl3pPr>
      <a:lvl4pPr marL="1600200" indent="-228600" algn="l" rtl="0" eaLnBrk="1" fontAlgn="base" hangingPunct="1">
        <a:spcBef>
          <a:spcPct val="20000"/>
        </a:spcBef>
        <a:spcAft>
          <a:spcPct val="0"/>
        </a:spcAft>
        <a:buChar char="–"/>
        <a:defRPr sz="1600">
          <a:solidFill>
            <a:schemeClr val="tx1"/>
          </a:solidFill>
          <a:latin typeface="Calibri" pitchFamily="34" charset="0"/>
        </a:defRPr>
      </a:lvl4pPr>
      <a:lvl5pPr marL="2057400" indent="-228600" algn="l" rtl="0" eaLnBrk="1" fontAlgn="base" hangingPunct="1">
        <a:spcBef>
          <a:spcPct val="20000"/>
        </a:spcBef>
        <a:spcAft>
          <a:spcPct val="0"/>
        </a:spcAft>
        <a:buChar char="»"/>
        <a:defRPr sz="16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3.gif"/><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5.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jpe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1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30.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1.jpe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31.jpeg"/><Relationship Id="rId11" Type="http://schemas.openxmlformats.org/officeDocument/2006/relationships/image" Target="../media/image37.png"/><Relationship Id="rId5" Type="http://schemas.openxmlformats.org/officeDocument/2006/relationships/image" Target="../media/image34.png"/><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image" Target="../media/image75.png"/></Relationships>
</file>

<file path=ppt/slides/_rels/slide1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jpe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17.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47.png"/><Relationship Id="rId7"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15.xml"/><Relationship Id="rId6" Type="http://schemas.openxmlformats.org/officeDocument/2006/relationships/image" Target="../media/image40.jpeg"/><Relationship Id="rId11" Type="http://schemas.openxmlformats.org/officeDocument/2006/relationships/image" Target="../media/image52.png"/><Relationship Id="rId5" Type="http://schemas.openxmlformats.org/officeDocument/2006/relationships/image" Target="../media/image49.png"/><Relationship Id="rId10" Type="http://schemas.openxmlformats.org/officeDocument/2006/relationships/image" Target="../media/image51.png"/><Relationship Id="rId4" Type="http://schemas.openxmlformats.org/officeDocument/2006/relationships/image" Target="../media/image48.png"/><Relationship Id="rId9" Type="http://schemas.openxmlformats.org/officeDocument/2006/relationships/image" Target="../media/image50.png"/></Relationships>
</file>

<file path=ppt/slides/_rels/slide18.xml.rels><?xml version="1.0" encoding="UTF-8" standalone="yes"?>
<Relationships xmlns="http://schemas.openxmlformats.org/package/2006/relationships"><Relationship Id="rId8" Type="http://schemas.openxmlformats.org/officeDocument/2006/relationships/image" Target="../media/image55.jpeg"/><Relationship Id="rId3" Type="http://schemas.openxmlformats.org/officeDocument/2006/relationships/image" Target="../media/image53.png"/><Relationship Id="rId7" Type="http://schemas.openxmlformats.org/officeDocument/2006/relationships/image" Target="../media/image54.png"/><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image" Target="../media/image31.jpeg"/><Relationship Id="rId5" Type="http://schemas.openxmlformats.org/officeDocument/2006/relationships/image" Target="../media/image41.png"/><Relationship Id="rId4" Type="http://schemas.openxmlformats.org/officeDocument/2006/relationships/image" Target="../media/image40.jpeg"/></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13.jpe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14.jpeg"/><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15.jpe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p:cNvSpPr/>
          <p:nvPr/>
        </p:nvSpPr>
        <p:spPr>
          <a:xfrm>
            <a:off x="-140129" y="-809844"/>
            <a:ext cx="9444325" cy="767578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80000"/>
              </a:lnSpc>
              <a:defRPr/>
            </a:pPr>
            <a:endParaRPr lang="de-DE" dirty="0"/>
          </a:p>
        </p:txBody>
      </p:sp>
      <p:sp>
        <p:nvSpPr>
          <p:cNvPr id="3074" name="Rectangle 2"/>
          <p:cNvSpPr>
            <a:spLocks noGrp="1" noChangeArrowheads="1"/>
          </p:cNvSpPr>
          <p:nvPr>
            <p:ph type="ctrTitle"/>
          </p:nvPr>
        </p:nvSpPr>
        <p:spPr>
          <a:xfrm>
            <a:off x="457200" y="353664"/>
            <a:ext cx="8229600" cy="1752600"/>
          </a:xfrm>
        </p:spPr>
        <p:txBody>
          <a:bodyPr>
            <a:normAutofit/>
          </a:bodyPr>
          <a:lstStyle/>
          <a:p>
            <a:r>
              <a:rPr lang="de-DE" sz="3200" dirty="0" smtClean="0"/>
              <a:t>Einführung in das </a:t>
            </a:r>
            <a:r>
              <a:rPr lang="de-DE" sz="3200" dirty="0" err="1" smtClean="0"/>
              <a:t>Bayessche</a:t>
            </a:r>
            <a:r>
              <a:rPr lang="de-DE" sz="3200" dirty="0" smtClean="0"/>
              <a:t> Hypothesentesten</a:t>
            </a:r>
            <a:br>
              <a:rPr lang="de-DE" sz="3200" dirty="0" smtClean="0"/>
            </a:br>
            <a:r>
              <a:rPr lang="de-DE" sz="1600" dirty="0" smtClean="0">
                <a:solidFill>
                  <a:srgbClr val="000090"/>
                </a:solidFill>
              </a:rPr>
              <a:t/>
            </a:r>
            <a:br>
              <a:rPr lang="de-DE" sz="1600" dirty="0" smtClean="0">
                <a:solidFill>
                  <a:srgbClr val="000090"/>
                </a:solidFill>
              </a:rPr>
            </a:br>
            <a:r>
              <a:rPr lang="de-DE" sz="1600" dirty="0" smtClean="0">
                <a:solidFill>
                  <a:srgbClr val="000090"/>
                </a:solidFill>
              </a:rPr>
              <a:t>DGPs-Workshop</a:t>
            </a:r>
            <a:r>
              <a:rPr lang="de-DE" sz="1600" dirty="0" smtClean="0"/>
              <a:t>, 12.-13.10.2018</a:t>
            </a:r>
            <a:r>
              <a:rPr lang="de-DE" sz="1600" dirty="0">
                <a:solidFill>
                  <a:srgbClr val="000090"/>
                </a:solidFill>
              </a:rPr>
              <a:t>, Psychologisches </a:t>
            </a:r>
            <a:r>
              <a:rPr lang="de-DE" sz="1600" dirty="0" smtClean="0">
                <a:solidFill>
                  <a:srgbClr val="000090"/>
                </a:solidFill>
              </a:rPr>
              <a:t>Institut Heidelberg</a:t>
            </a:r>
            <a:r>
              <a:rPr lang="de-DE" sz="1600" dirty="0">
                <a:solidFill>
                  <a:srgbClr val="000090"/>
                </a:solidFill>
              </a:rPr>
              <a:t/>
            </a:r>
            <a:br>
              <a:rPr lang="de-DE" sz="1600" dirty="0">
                <a:solidFill>
                  <a:srgbClr val="000090"/>
                </a:solidFill>
              </a:rPr>
            </a:br>
            <a:r>
              <a:rPr lang="de-DE" sz="1600" dirty="0" smtClean="0">
                <a:solidFill>
                  <a:schemeClr val="accent1"/>
                </a:solidFill>
              </a:rPr>
              <a:t/>
            </a:r>
            <a:br>
              <a:rPr lang="de-DE" sz="1600" dirty="0" smtClean="0">
                <a:solidFill>
                  <a:schemeClr val="accent1"/>
                </a:solidFill>
              </a:rPr>
            </a:br>
            <a:endParaRPr lang="de-DE" sz="1600" dirty="0">
              <a:solidFill>
                <a:schemeClr val="accent1"/>
              </a:solidFill>
            </a:endParaRPr>
          </a:p>
        </p:txBody>
      </p:sp>
      <p:sp>
        <p:nvSpPr>
          <p:cNvPr id="2051" name="Rectangle 3"/>
          <p:cNvSpPr>
            <a:spLocks noGrp="1" noChangeArrowheads="1"/>
          </p:cNvSpPr>
          <p:nvPr>
            <p:ph type="subTitle" idx="1"/>
          </p:nvPr>
        </p:nvSpPr>
        <p:spPr>
          <a:xfrm>
            <a:off x="1967477" y="3027981"/>
            <a:ext cx="3634521" cy="567499"/>
          </a:xfrm>
        </p:spPr>
        <p:txBody>
          <a:bodyPr>
            <a:noAutofit/>
          </a:bodyPr>
          <a:lstStyle/>
          <a:p>
            <a:pPr algn="r">
              <a:lnSpc>
                <a:spcPct val="80000"/>
              </a:lnSpc>
              <a:defRPr/>
            </a:pPr>
            <a:r>
              <a:rPr lang="de-DE" sz="1400" dirty="0" smtClean="0">
                <a:solidFill>
                  <a:srgbClr val="000090"/>
                </a:solidFill>
                <a:ea typeface="+mj-ea"/>
                <a:cs typeface="+mj-cs"/>
              </a:rPr>
              <a:t>Momme von Sydow</a:t>
            </a:r>
            <a:r>
              <a:rPr lang="de-DE" sz="1400" baseline="30000" dirty="0" smtClean="0">
                <a:solidFill>
                  <a:srgbClr val="000090"/>
                </a:solidFill>
              </a:rPr>
              <a:t>1</a:t>
            </a:r>
            <a:r>
              <a:rPr lang="de-DE" sz="1400" dirty="0" smtClean="0">
                <a:solidFill>
                  <a:srgbClr val="000090"/>
                </a:solidFill>
                <a:ea typeface="+mj-ea"/>
                <a:cs typeface="+mj-cs"/>
              </a:rPr>
              <a:t/>
            </a:r>
            <a:br>
              <a:rPr lang="de-DE" sz="1400" dirty="0" smtClean="0">
                <a:solidFill>
                  <a:srgbClr val="000090"/>
                </a:solidFill>
                <a:ea typeface="+mj-ea"/>
                <a:cs typeface="+mj-cs"/>
              </a:rPr>
            </a:br>
            <a:r>
              <a:rPr lang="de-DE" sz="1400" dirty="0" smtClean="0">
                <a:solidFill>
                  <a:srgbClr val="000090"/>
                </a:solidFill>
                <a:ea typeface="+mj-ea"/>
                <a:cs typeface="+mj-cs"/>
              </a:rPr>
              <a:t>Ulf Mertens</a:t>
            </a:r>
            <a:r>
              <a:rPr lang="de-DE" sz="1400" baseline="30000" dirty="0" smtClean="0">
                <a:solidFill>
                  <a:srgbClr val="000090"/>
                </a:solidFill>
              </a:rPr>
              <a:t>2</a:t>
            </a:r>
            <a:endParaRPr lang="de-DE" sz="1400" dirty="0" smtClean="0">
              <a:solidFill>
                <a:srgbClr val="000090"/>
              </a:solidFill>
              <a:ea typeface="+mj-ea"/>
              <a:cs typeface="+mj-cs"/>
            </a:endParaRPr>
          </a:p>
          <a:p>
            <a:pPr algn="r" eaLnBrk="1" hangingPunct="1">
              <a:lnSpc>
                <a:spcPct val="80000"/>
              </a:lnSpc>
              <a:defRPr/>
            </a:pPr>
            <a:r>
              <a:rPr lang="de-DE" sz="1400" dirty="0" smtClean="0">
                <a:solidFill>
                  <a:srgbClr val="000090"/>
                </a:solidFill>
                <a:ea typeface="+mj-ea"/>
                <a:cs typeface="+mj-cs"/>
              </a:rPr>
              <a:t/>
            </a:r>
            <a:br>
              <a:rPr lang="de-DE" sz="1400" dirty="0" smtClean="0">
                <a:solidFill>
                  <a:srgbClr val="000090"/>
                </a:solidFill>
                <a:ea typeface="+mj-ea"/>
                <a:cs typeface="+mj-cs"/>
              </a:rPr>
            </a:br>
            <a:endParaRPr lang="de-DE" sz="1400" dirty="0" smtClean="0">
              <a:solidFill>
                <a:schemeClr val="tx1"/>
              </a:solidFill>
            </a:endParaRPr>
          </a:p>
        </p:txBody>
      </p:sp>
      <p:sp>
        <p:nvSpPr>
          <p:cNvPr id="3079" name="Rechteck 6"/>
          <p:cNvSpPr>
            <a:spLocks noChangeArrowheads="1"/>
          </p:cNvSpPr>
          <p:nvPr/>
        </p:nvSpPr>
        <p:spPr bwMode="auto">
          <a:xfrm>
            <a:off x="1115615" y="3619017"/>
            <a:ext cx="4527947" cy="1643527"/>
          </a:xfrm>
          <a:prstGeom prst="rect">
            <a:avLst/>
          </a:prstGeom>
          <a:noFill/>
          <a:ln w="9525">
            <a:noFill/>
            <a:miter lim="800000"/>
            <a:headEnd/>
            <a:tailEnd/>
          </a:ln>
        </p:spPr>
        <p:txBody>
          <a:bodyPr wrap="square">
            <a:spAutoFit/>
          </a:bodyPr>
          <a:lstStyle/>
          <a:p>
            <a:pPr algn="r">
              <a:lnSpc>
                <a:spcPct val="80000"/>
              </a:lnSpc>
            </a:pPr>
            <a:r>
              <a:rPr lang="de-DE" sz="1400" baseline="30000" dirty="0" smtClean="0">
                <a:latin typeface="Calibri" pitchFamily="34" charset="0"/>
              </a:rPr>
              <a:t>1</a:t>
            </a:r>
            <a:r>
              <a:rPr lang="de-DE" sz="1400" dirty="0" smtClean="0">
                <a:latin typeface="Calibri" pitchFamily="34" charset="0"/>
              </a:rPr>
              <a:t>Ludwig-Maximilians-Universität München</a:t>
            </a:r>
            <a:br>
              <a:rPr lang="de-DE" sz="1400" dirty="0" smtClean="0">
                <a:latin typeface="Calibri" pitchFamily="34" charset="0"/>
              </a:rPr>
            </a:br>
            <a:r>
              <a:rPr lang="de-DE" sz="1400" dirty="0" err="1" smtClean="0">
                <a:latin typeface="Calibri" pitchFamily="34" charset="0"/>
              </a:rPr>
              <a:t>Munich</a:t>
            </a:r>
            <a:r>
              <a:rPr lang="de-DE" sz="1400" dirty="0" smtClean="0">
                <a:latin typeface="Calibri" pitchFamily="34" charset="0"/>
              </a:rPr>
              <a:t> Center </a:t>
            </a:r>
            <a:r>
              <a:rPr lang="de-DE" sz="1400" dirty="0" err="1" smtClean="0">
                <a:latin typeface="Calibri" pitchFamily="34" charset="0"/>
              </a:rPr>
              <a:t>for</a:t>
            </a:r>
            <a:r>
              <a:rPr lang="de-DE" sz="1400" dirty="0" smtClean="0">
                <a:latin typeface="Calibri" pitchFamily="34" charset="0"/>
              </a:rPr>
              <a:t> </a:t>
            </a:r>
            <a:r>
              <a:rPr lang="de-DE" sz="1400" dirty="0" err="1" smtClean="0">
                <a:latin typeface="Calibri" pitchFamily="34" charset="0"/>
              </a:rPr>
              <a:t>Mathematical</a:t>
            </a:r>
            <a:r>
              <a:rPr lang="de-DE" sz="1400" dirty="0" smtClean="0">
                <a:latin typeface="Calibri" pitchFamily="34" charset="0"/>
              </a:rPr>
              <a:t> </a:t>
            </a:r>
            <a:r>
              <a:rPr lang="de-DE" sz="1400" dirty="0" err="1" smtClean="0">
                <a:latin typeface="Calibri" pitchFamily="34" charset="0"/>
              </a:rPr>
              <a:t>Philosophy</a:t>
            </a:r>
            <a:r>
              <a:rPr lang="de-DE" sz="1400" dirty="0" smtClean="0">
                <a:latin typeface="Calibri" pitchFamily="34" charset="0"/>
              </a:rPr>
              <a:t> (MCMP)</a:t>
            </a:r>
            <a:br>
              <a:rPr lang="de-DE" sz="1400" dirty="0" smtClean="0">
                <a:latin typeface="Calibri" pitchFamily="34" charset="0"/>
              </a:rPr>
            </a:br>
            <a:r>
              <a:rPr lang="de-DE" sz="1400" dirty="0" smtClean="0">
                <a:latin typeface="Calibri" pitchFamily="34" charset="0"/>
              </a:rPr>
              <a:t>Wissenschaftstheorie</a:t>
            </a:r>
          </a:p>
          <a:p>
            <a:pPr algn="r">
              <a:lnSpc>
                <a:spcPct val="80000"/>
              </a:lnSpc>
            </a:pPr>
            <a:endParaRPr lang="de-DE" sz="1400" dirty="0" smtClean="0">
              <a:latin typeface="Calibri" pitchFamily="34" charset="0"/>
            </a:endParaRPr>
          </a:p>
          <a:p>
            <a:pPr algn="r">
              <a:lnSpc>
                <a:spcPct val="80000"/>
              </a:lnSpc>
            </a:pPr>
            <a:endParaRPr lang="de-DE" sz="1400" dirty="0">
              <a:latin typeface="Calibri" pitchFamily="34" charset="0"/>
            </a:endParaRPr>
          </a:p>
          <a:p>
            <a:pPr algn="r">
              <a:lnSpc>
                <a:spcPct val="80000"/>
              </a:lnSpc>
            </a:pPr>
            <a:r>
              <a:rPr lang="de-DE" sz="1400" baseline="30000" dirty="0" smtClean="0">
                <a:latin typeface="Calibri" pitchFamily="34" charset="0"/>
              </a:rPr>
              <a:t>2</a:t>
            </a:r>
            <a:r>
              <a:rPr lang="de-DE" sz="1400" dirty="0" smtClean="0">
                <a:latin typeface="Calibri" pitchFamily="34" charset="0"/>
              </a:rPr>
              <a:t>Ruprecht-Karls-Universität </a:t>
            </a:r>
            <a:r>
              <a:rPr lang="de-DE" sz="1400" dirty="0">
                <a:latin typeface="Calibri" pitchFamily="34" charset="0"/>
              </a:rPr>
              <a:t>Heidelberg</a:t>
            </a:r>
            <a:br>
              <a:rPr lang="de-DE" sz="1400" dirty="0">
                <a:latin typeface="Calibri" pitchFamily="34" charset="0"/>
              </a:rPr>
            </a:br>
            <a:r>
              <a:rPr lang="de-DE" sz="1400" dirty="0" smtClean="0">
                <a:latin typeface="Calibri" pitchFamily="34" charset="0"/>
              </a:rPr>
              <a:t>Psychologisches Institut</a:t>
            </a:r>
            <a:br>
              <a:rPr lang="de-DE" sz="1400" dirty="0" smtClean="0">
                <a:latin typeface="Calibri" pitchFamily="34" charset="0"/>
              </a:rPr>
            </a:br>
            <a:r>
              <a:rPr lang="de-DE" sz="1400" dirty="0" smtClean="0">
                <a:latin typeface="Calibri" pitchFamily="34" charset="0"/>
              </a:rPr>
              <a:t>Abteilung für Statistik</a:t>
            </a:r>
          </a:p>
          <a:p>
            <a:pPr algn="r">
              <a:lnSpc>
                <a:spcPct val="80000"/>
              </a:lnSpc>
            </a:pPr>
            <a:endParaRPr lang="de-DE" sz="1400" dirty="0">
              <a:latin typeface="Calibri" pitchFamily="34" charset="0"/>
            </a:endParaRPr>
          </a:p>
        </p:txBody>
      </p:sp>
      <p:pic>
        <p:nvPicPr>
          <p:cNvPr id="1027" name="Picture 3"/>
          <p:cNvPicPr>
            <a:picLocks noChangeAspect="1" noChangeArrowheads="1"/>
          </p:cNvPicPr>
          <p:nvPr/>
        </p:nvPicPr>
        <p:blipFill>
          <a:blip r:embed="rId3" cstate="print"/>
          <a:srcRect/>
          <a:stretch>
            <a:fillRect/>
          </a:stretch>
        </p:blipFill>
        <p:spPr bwMode="auto">
          <a:xfrm>
            <a:off x="6660504" y="4537161"/>
            <a:ext cx="782563" cy="586922"/>
          </a:xfrm>
          <a:prstGeom prst="rect">
            <a:avLst/>
          </a:prstGeom>
          <a:noFill/>
          <a:ln w="9525">
            <a:noFill/>
            <a:miter lim="800000"/>
            <a:headEnd/>
            <a:tailEnd/>
          </a:ln>
        </p:spPr>
      </p:pic>
      <p:pic>
        <p:nvPicPr>
          <p:cNvPr id="3" name="Picture 3"/>
          <p:cNvPicPr>
            <a:picLocks noChangeAspect="1" noChangeArrowheads="1"/>
          </p:cNvPicPr>
          <p:nvPr/>
        </p:nvPicPr>
        <p:blipFill>
          <a:blip r:embed="rId4" cstate="print"/>
          <a:srcRect/>
          <a:stretch>
            <a:fillRect/>
          </a:stretch>
        </p:blipFill>
        <p:spPr bwMode="auto">
          <a:xfrm>
            <a:off x="5973691" y="4522334"/>
            <a:ext cx="637904" cy="638969"/>
          </a:xfrm>
          <a:prstGeom prst="rect">
            <a:avLst/>
          </a:prstGeom>
          <a:noFill/>
          <a:ln w="9525">
            <a:noFill/>
            <a:miter lim="800000"/>
            <a:headEnd/>
            <a:tailEnd/>
          </a:ln>
        </p:spPr>
      </p:pic>
      <p:sp>
        <p:nvSpPr>
          <p:cNvPr id="2" name="AutoShape 2" descr="Bildergebnis für LMU"/>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 name="AutoShape 4" descr="Bildergebnis für LMU"/>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 name="AutoShape 6" descr="data:image/jpeg;base64,/9j/4AAQSkZJRgABAQAAAQABAAD/2wCEAAkGBxMSEhUTExQWFhQXGCAbGBgYGR8fHBwhIiAhIB8eIRwcHCggHCIlIiQhJDEiJSksLi4uHR8zODMtNygwLi0BCgoKBQUFDgUFDisZExkrKysrKysrKysrKysrKysrKysrKysrKysrKysrKysrKysrKysrKysrKysrKysrKysrK//AABEIALIAsAMBIgACEQEDEQH/xAAcAAACAwEBAQEAAAAAAAAAAAAGBwAEBQMCAQj/xABOEAACAQIEBAQCBgQKBwYHAAABAgMEEQAFEiEGEzFBBxQiUTJhI0JScYGRFSVzoSQzYnKCsbK0wdE0NUN0kqOzFkTCw/DxCFNUY4OipP/EABQBAQAAAAAAAAAAAAAAAAAAAAD/xAAUEQEAAAAAAAAAAAAAAAAAAAAA/9oADAMBAAIRAxEAPwB44mJiYCYmJiYCYmK9fXRQIZJnWONerMQAPxOE5xj4m1NVO9JlRNl25kaGSSQ/yABZVHQscA1uIeI6ahj5lTKsam9gfia3UKo3b8PcYXeY+NsJulNCwl33qPQoUC4ay6mYnsu33jvQ4S8MaqqBmzWqn5o9MaLKGZAd2DFlbQTtbSQRa99xi3x7SS5QKYZWgh58ojZgAzSylhoWVnuxUrr3Hcm+AyYOJ88nmAM0UMUo0xmRRBzNxflc1WYsLjcrbfp0x4zXgPM0R56iunjhiBeS9VJNJpG5C2RBe3S/fHXxfmjSs/h5YLLTqkLQKjmOzXkJVyDudgwN7A4Jc2pa2syAmolMU2kyObFdcakkKwQ7aktcXO+AC8k4OmzZZVNXIJIdIbzMTGSzrqQ6xOwPp9rfdjhxBwscs5dPLWTzq0ZkkUJKYYV1W5nomBG+3Q/hgj8KsslavaUwNR8qFDKnOeTniQHkmzswARUNhe+/bGdxfla09bVCaFq0y65WMM7xzRwkX0lACpRSp773GwwFum4AzyjWRqOuQA/DEGYrb3HNBCkfv98UKHjXOacGVVasiT+NDcuQIB7SwNffc3ZR074MYKavhyKwlM8rAEMtncQMRcBn0iRhGTYkDfA54YZjH5+2XO0sMiotQjU4j5axoQknMVtJJYkWsCb97XwBHT+MVHpVpYpkQgEyLpkRdhcHQxZd9vUovY4PsszGKojWWF1kjYXDKbjCjyzLP0vXVtLX00doR/GxxiOSNix0rrBPMuu929ug6Y8cQ+Hj0kpfK2tIg16YpLVCg9ihOmZCegOk9rm1sA6cTCg4P8XmW8ObRPBIoBWXlsAwJtdltdf53Q79LbtqlqUkRXjYOjC6spuCPcEYDriYmJgJiYmJgJiYmJgJjA4w4vpstiElQxu2yRru7kddIv2uNztuMeuMuKYctp2nm37IgPqduyj/ABPYYT1PTJmzSZxmErQUurlRwKC0jBQLojWF7nVfQLn1dLYD1XQ1Odk1tXJ5TLlY8lpSoULci4W/rkPS52HbV0wbcC1MDibLqOKogpo0BSqAKtKSfWQzJ13Fj7aiLbYlXMua0kEmUGIGjqAVSZCqArGy6dNtrBwQfl74q1sdde1dnUNLLpusMCLf5H1HU2/YDfAThoHJcwehlJNJWuZKeVuokNg0bN3J2AJ36e+KXjzmZjahCn0xSeYf+i6Kv9pvyxrV8S1WXUdPmmt6ptMhgjUc6Qr7j/Z9Rqb0gbi4wFeNeinCw8vkiSlRYkQAoNM2txfbcbdOt8BqeNVS0dS15EgWajaJWK6zMdYJjO45Nr7P8z+DPr1/V7gGNf4Md73jH0fv3Ue/cYU/F+bc2cCBnYchYat1JZZFNvQrXKQXIYK5sGcnsLknzuuphlKEV1UyWdR60WWQ2IaOQmP0BOjbAr89gQz/AAJDA1Q5DU68uA8uQkux0sOaCyg6HtsNwLG3fGX43VzRVsYZdfNpmih0ytE0bMwDM7KAHU7DQxt1vbvx8K5jT1YErtTc0qOWsKxo5Grlh1ddYDg3RgbMdQ2I39eItTTmpkTnNOZNULvJMI1QXLcmIxqA2kndpdSg6AbkmwNDPKFf0VLCymRRSlSsO2qyfU62v26/jgC8C52lkmdgraKeGMSRAKgA1HlkWBMgvctv+HcgrcxR8qQpWOq7wkLEglY2K8jlnZJB0+VrnbAd4bVggqWZmjhE0JjTSp5T8vZSsrEA2JtrGpWuBdTbUGv4O5mZa/NLm6zOs8W/1SzgH7yuj8hi1xxk8TV9NDT6lrqqTmPUhjrhijtfTvZQ3wgWt8V+uAnwtqXNTL5eMylaFI5Iw/LY2Kh9LEbMO2437jrgsySpNNU1FWnPrpREEeCVQlZAq3sAtgJUYndlF9gRqvgO1RSecSrXMXWHyUnKhrjZS4IuQ6H0OB6bjoxOwBGB6jnzDh9y7JFLRzEiOOORgjPsQUuG5ZcEkINjpPyvtcXU8lQ0FNWRiSeskAhZDeKKIWMpRWsyyKhsXI3LCxA9I1eNKmWEsKtKeSgkKwx0gBMz9LPHYbuD9QdgNwcAVcJ8UU+Ywiana9tnQ/Gh9mHb7+hxt4/Poy+TJJ0zKjmWppp9aWe4tuCqSNfZzuAxGxXcb4dXCvEMVfTrPFcX2dD8SMPiRh2I/wAsBsYmJiYCYr19akEbyysFjRSzMegAxYwofGfPTNLTZfSjzEnN1T063udOkorkdFNyTv0AO2AwY6j9P5hPO8r09FTRC4cepUbdrEXVC1t2uTbp8i3M8vqUaDM8ueKpp6dCsNJGtl5JCg6GFzzLjfboALbG9ENQUbw5fXtcSXmqJGW0Ms5tZGa1tKDovQWTpax0KLiYU+UNWUVAsNpFLREEJJdgrNGwtquPha3tscBj8Jx5q8LV1DPSlaqd5mp5AdmbYoX2uVCjpbucElDRySVjyoI2rzGsdROATBTWH8XGDvJIepF9huxFwG+RZKhrZWpk5VVUorzyaVvSoR8IG458h1b9PSSelmpcUZwctr6CGJdFOtkWIajzzK2l2vfdo7K3quSZPnfAH2T5NHTg6dTyN/GSubySH3ZrD8AAAOwGFT49RRPJGanm8qOncxcnSSJWYW5gIuqMFAB7kGx2OHPhQ+PNPH9ETHHqMMr6yoL3jaLSursvrNx3wFzhmtp6aOmyzy7zebpuY8xUGNjo3U9mCiy7E2uPfAT4aU0Us6PWPE6LT+YYJ6mPKaw53sQLG31tK3vbDi/TdJQyUlCkZVpweXHEnpUDqTboLk7/ACOOOQcC0mXz1NVEHLTXYqQrBNySIwqAgG9tO/QDAB3iBxFTV0VA9KqyTTyOIjL6EKJtKjsxFgdtr3uAdrY8cA11DRUUFW0ZeSsk5Cqqg6ACVESKxuyje7blibnqMb2f09Bn2XScqURxxObTtHYIVAZiA2n0kGxIP9WNvIWoKajo0WWIw3VIJGtZ33sVJ+s2+AUUVIjV4hIBp/OtSF0P0zAj4OWCQqi3LMoAOjSNrYZFfm+V1cdTRIyXo4yRayKlhp9Dn0ixsp7b2N8d/wDsVQ0lc2aM/LNraTpEasxsW6X1MT79zjXkp8uWeSArTiepUmSOy65AOpYdSPv64BQeEVVTUFYkbtJDNNCFmSoTS3NMgEaxjSGsQbm/yw5884fhqtLNqSZP4uaM6ZEPya3T3U3B7g4WXhRkywZrW2VOXJzmjUD4BHUtGB8um1u2HHgF1JC8Veksyg16xssDatEFWCBcbhuTMABcDqLfEB6e3AFFJVTS5jWgiqDtFHAwNqZR9UX6swIJfuCLbHHnxQ4jhheGmqIg8EiNJK+rS8YUqEeI93ViTYb7C2NCFJpCtBVVEkc0bCSOaIhDUxqd73BAYbB1HupGzWAcOCMhpHoqiEiWXnSv5ppo2jMkh+Ngh+EX6W6W6kjADQzPw3VSaGNRRTLG/q+Jk3DPGy+ljHcah3DL0tfBhW8U1WZTtS5XeOJCVqKx0NkPdI1Nrv8Af+7rj7m3h5AKJaDzLKNQ8o0ti6SaW1AHbUHAJKAC29vkB/SVKSoskbBkcBlYdCDuDjthV+DWeiIPlU2oSwPLy2PR1VyCB9kqe3t0w1MBSzqtMFPNMBqMcbOB76VJthKeEFAvmZcyqZGuulDJfaSaZt1266bqLDa7D2xt+PeeSqkdHA5QsjzTEMQdCiwXbqGJNx/JHvilmNXl0cdJleYBooY6dJJOXrVRM/TWV9hqO/c/LAGNXk0dFGUmHmMvkJ5/NszROxJMxNrFGJ9RsNPXpfGa3CzZc40TvNSgqaSjka96gltK6upRPj+Vr/VvjhR+G+WzQ6qbMasQP6bRVSmM320kFT92k4vGjYLUNHKeXl9M0FPLKbnmaLySMQACVGhAR0OsYAv4boFhhsHErsxaWUW9cnRjt0sRYDsAB2wl+L87hfMvNBWmhblcuYq4NMY5AWKoV9ZNug79cE3gLWyGOpgaNoYlMckETli4Vw2ptTKNSMVuCB1LfLHvxDzeCnrYnCx64Xikc2GrQpkM1jbdgrxtbqbjAM2hqlljSRL6XUMtwQbEXFwdxhXeOq35P+61X/kYIvFbMmjoFKSGOKWWNJZ0O8cTH1Otup6AW98L3i/NJajL6Kafd3oqv1faF4QrEdiwF7fPAOI1tPH5YStGssg0w6raidI1Bb7+17fLArSpVSZhVNRVLPGbJK8y6oYWX6sSqRzHXcN0AuLkkWFniLPaRaWQ3R6qjg56IfiRtFlcX6/FiyuZU2V0DxJLE0tLDd4zINRa3VhuwLt3tuTgPg4HOhk89VBXvqRVgEZv19Ag6H2vf544VVFNTQiKqhhrKKOx+jh0vEF3B5V2WQD+TYi3Q3wL5n4tPqoGjjdFfUZ0Kel7aRaKV9KkA6jqvbpvjd4I43qcxr6iNYo46WBBq3DPrYnT60cob2PS/TrgNTOYqXNv4JJHO8FllWZNSwtcEraRTZrX+E3F7Yv5dO0lbLqojGIkCx1LabyXO6qBuFFgev4Dvh8O1clIczpkiaQUziaCJepSUFgi7G3qV7D5gAY0MuOZTy09SWSnp2iBlpXUmQMdyNVhYjbsO+2AF/DyMjNaok7Faiw9v4W9/wB+GlhZ8Af6zqP5tR/fHxk+E3EUsmY1McnMaWZTJUKwIWCRHZRGo9tLAE+6jAZXilXLVVjsvmJhTRHkCBNoJwbtzdadDpXYdhhqCWDNKVZKeYFlOqKZdzHIo62/GxHcEjvgF8bhAJacukbMsU0puN2KtFpF+9xr2Ptg44wzXyeWT1FMq+mPVHpUad+jWG1t74DBEzx66/zIpIkJOYU+gP8ASqACUuLguLb23Gggb4zK6izXOyr2GXUsbCSHWuqZmG6uRf0/dt36495PmC18XMmA5dTeirNBBQygfRTRt8NiSUuL3JQfVxfzHOqeJSuZ18c7KSnl4EK6iPtxBmdidtiQm/Q7HAB3FKyxVVJm8IHL5wFZyrMI5EPKl09yHW/T7Iv2w8KSpSVFkjYMjgMrA3BB6EYW8jVNbBNClB5SnZA9IGVQ5ljIca0BGkNYAA/ZNzviz4I1rNRzQONJpqh4ghN2RdiFO/Yllv304AQ4lrKTMeJKenZHKxXie1rSMt3sd/gHQ+9umDanqa5DP5nLufFLKzKEkiLhBsoaN7A7C+zE74XnA1O/6UzKpKWem808jG1g7sdABOw+FiCfnjdovDebQvmEFeWAJd6+VOvsqoQf+LAWsuyvK4qmSupkkp2pI3knppFePfT9GwVthazAW2N7jBFVU9TS5PaKGOecxl50l2Vi93mJAIubltr4HcsyeOOmnp0oRSc6shp2QuXaSMFWclySGGkva3zvvfDH4kNqSpINvoZN/b0HAfnHhzieqy5DMaltTokegxMzBFBKWdwFW1z79ehthy5LwJE0Ekk8vNnnAPPQhtHddDG+rfcsfi6WC2UUfCrK4Xp6xHRXDTKrXF7gU8Vhv7ajb2vgOOX1sEj5JSzaaeWfRrcEyKNId9DAgadGksLfE4Atq2DDz7iCURR0muGeniqQ0aFrKVjJ2PZqdvq3II23IsTd4qlD5dROrAhoa02UEIl3iJjQHfQnwg9wBg48QMlgoMvggp4wqBpFv1Y3p5SSx7kkAn7hjG8SUTyVANlH6OnIAG19NPtgGHneTrV5c6Ko5slIURrC+6ghb+2oDAbxJwzT1lD+lKJVgqtDSvbYMbHmo47NfUNWxBwQVLUMbZfPVTMk9PB9HGpJ+NVDFkRS3aw6D7+w1xjmUMdNWz5fVxlJFInpXuLM50mSNTZo2JO4tpY36HAB9BmqLpejpoo1JT1y6iSNwxRYlVLqQb6nc9BfBB4a8SrRVsyVd41rtMiSSRmIB1uCjatuhG4JAP34scNc+ioljhkSOmYMvOjVpH8yrnVqRFLaGC6bA36WIvgW8ReH2irmiEkZd0Wq5WkiKWRdXNstzouATa/qt1vawNbLs8WKOtzR0d4pJQsfLXUTFH6BJYdVLF21DbSQcbdTTVE09LU09Tog0/SwstxIrAFSO6sPn/hvl8O57JVwU9ZG0cVKiSCeILquU2Ghh9UWNttxbY4sZTllI9T+lYamQ89Aunmgwt2HpI2YdLX2N9r3wArwoGFfV6HCNyqrS7dFJq3sT8gcAnh5xRHRS89VqJJCknnr6SjPqvEQ52T69ySAdu+Dvh7LoqjMKmCZQ8ckVQGU9x5tj2wJ8K8FQ1ddWU6sYlhQhAFVlNpZEGsMCWFgL2IPzwBRkfCEubl6/MC0fMsaaNbjQAPQ51bkC9wpAB1MSPUAMHOs9r6KiqcrqlZXCfQVCLqR4QQHXf7INvcAgG1gSW8Mcaml10mZWjkg9KMLnVb4Vv31DdGNtQDA7oxxnx1tbXRPmEq06wawkETxczUjOELBiQU1A/EBvYdgBgOfhhFFU0FXSU9QOSSTSxuyGpit/tHCgWvJZl22t1322oIpta5nS0UdRJVQpzFZhG8TqDexYG4PwnuCg69vPg9wvTQ0yVIXVUkNG8h/ksVKqOgXb2udr495tJalq6cTPTxrWaJZl6pHJpkYg/VHr06uii57YCcLyytW83McwpfMgFIqOGVQserqSpbUzWAHy398Y/D7yUfEMtKARHMsj9PiUnmqxPcq7SL8hYY9qMhpIvLUkMVdO40qkdpncm/xSC6qPc3AHyxw4+mmpsxy+fmWaGFA4UXDgyqkoud7aWv36DAD3htOETM1qXkNO9PzZ7fHqZmViDa97XwZUtJw4R9HVQx26aa14/y+lXGJ4W0cFYc2gkRk8w99m3ERdxoBIsNLXBt9oe2GA3h5lZ/7lB/wYAcyusWU0CxzNNEuYTCORmLFkSKUAajuwBawY3uADc9cG3Ff+hVX+7yf2GwPZxQQ0lTlUMEaxx8+UBVFgLxMT+ZwRcVf6FVf7vJ/YOAFfCBiYqsnYmpB/wCRDjgCDnsY9mqD/wAilx18HltDV/7yP+hDivDH+vkPu1R+6Gk/zwFrxfcrBAQbESyb2v8A92nHQ/lgS8SmApKH0lv1bN07emn3/DBl4tUxkpo7dQ7n/kTYEfEeDVR0Pyy2c/ktPgO653PTP5LKKYVdXy0eqqZPtG1g5uoJtsBq26AG2POc5pNVc2kzGjSGtjiaemqIt0vGL7Ob232IJI3sbbX707rlMq+eVRBUGORKlC6fTIltMqqxbTa224uGNt7Ac4yzZXSDy9LJJRwwuJ2pYmWnZ3IYjWyG8eoBiL9xvffADnDfEMuXSyUUg50MpiYjnSQmNiFsTInqUAEBhvsB7YIeP8prErlqKzlh6ocuFoA0nJZbenRbU4YEi4Fzc7DA7wfSmur2ZZwGeJpZxytYdjuyCNjZ9zc9AN7dMbaMKgs8NY0cqxlecshlQOWOolCC9MrpYAp6QRa/S4ZmX5nWZPZEqWWMSBmhYB42QkB7e/UNta6uDsdsOGiSizJlgiED0lO6TR8iWzBxeyyRBRZepvfe3ywrMwLskYnSGSSUlI54n1wvIEAUMb3R20KjxmwcFTYFScbnA1TDT1cM8cy6GBjdWIDtG51JIR1ujaQ1x9a/ZrAT8Hf63m/ZT/3o4zvC8/rfMP5rf3iTFvgyo/W8g+1HUj8qpsU/CwfrWuPujf3iTAdfG4lAnLsGnheKQ26gSwBfxUu1j/KODfiKkSKh5aCyR8oKPYK6WwCeP7lYYmBsVjkIPz51Lg+40e1HIfmn9tcBl+E5vlsZ93lP5yNj7DXRwVuZtMQsCw08r3FxuJVYkd9kGOHg618rj/aSj/mNj5V5mtLV5rUyKWjipqbUBbe3OJG/84fngKuVVtVWgSZbBBRUrnaeSMGWQX6pEtgB83Jv7DA74kZCyQZQs87ySRTcqRlBJdGZC7km9tIQdb7nBQ2a5G9ilZBCb3vFUcrf3IVgD+IwK8U0Ujw5UKZzPHJVSAStpBKu+oX6aiQGOoD6pPcYD34fyw0+fVlMshI0sIlK23L8x1v30k7HuD8sOLCR4hiioOIo5ppFRZpElDkEBF5ckbqT820b9PuthpcX5dNNCOTVPSlHDs8a6mKgG627+9rHoMBleIsugUc402grYi5v8KveI/28bvFP+hVX7CT+wcLKmqMuq3zCipBULPXo0pMylVDqLgIGsRckm/8AkBg5XM/NZO052Z6Ryw7huWQwt2sb7YDL8JVAiqwP/qFP508BxXhH69B9jMPzhp/8sd/CQ/R1X7ZP7tBjjRH9dn9pN/0KfAaniVJaCP5mQf8A88xwv/FjNBT0eXAqTzaGaEW7Flp9/wB2DXxd/wBFjNr2dzb3/g8w/wAb/hhPeNM0xehRwREtHGY/vIGv8dlH4DAMvMZHWaqqgizvRUkHLhkFxpcFpSLXszBbBt7WOxxM98Skp46KoXkGlmUianEkbSoDbSyhCbgC4I6duuFtw8uYZcsWYUd5YJo1SQzRvpBvbSVuGcA/CyE33HXbG34kPmUEBaspaJYpl5eumR7qx3GoNILHbYlTa1sB9zHP8py6OomyiRnq6oBUWxtAD10AoCt79CW3AtYDAvRZll4y2GIGWOsRpHPL1Bix0gHVbuFUW6Aa+9iNfhbgCYSa6aeB5SraY5obqdhsS1xfqLqDa2+k7Y5DgCslqLz6KeZI2bkwRqraVv6o1T0SXOx0nUCy3GAscI0dfJG+qld4pb2WYxtzEuSDIjvG7aD0mUqdyN9tOVxNwvSTUwqMvVklRdU1OXL6o+00Rb1Mo6MNyLi9rbl3D+W+dtTTzTeRpwsztI7B5w99CBAxDAnVqYFr2ULpN71xnBrMxSCFEigiV31BRphAH1iNmjIGkj6wc2JGmwc/AjMWmrUVgQYaZwWJJL6pNdzf78EnhYP1nVfs3/dUPgT8Gs1SnzIU0inmlGhV1B3F9Y1BrFStiOnQ2IBFyWeF+2aVQP2Jx+VW4wHnx/XUlOl7akkF/b6al3wd8egmjcDqXjH5yLgF8dk1PRjtolP5S0x/wwd8e28hMT2Cn8nU4DG8GP8AVcf7Wb/qtjOzOphMOYyTLJIs1YsMaQjVJJywi6FU9TrWQH5Xx28Na9aXJWmf4YmqGP8ARkfb8emPeWZfyoMrikl0Vhdqj1RlldypMwa1tJ+lNjcb+4uMBSqM8oRvV5LPDGPikelDIo9yUvYDGJxvlywz5PQQMzqgQxMT1+mjOsFdiQgYkjoCffB9xTNVzxzQUiQyRsOU7iYcxNW0gEZTTqCnYMw67/MTrK7mcQ0tPEQUpF0qg+oDGeYT878oA/fgKP8A8QuT6vLVRRmjQSRyFOq3F4z8hqvcnboO+Cqt49NJBRtLTzTPUU6shhGotIAupSBuL3BB+/2wScW5a9TRVEEbaXkjZVJ6XI2wtvBR9pKWovqoyJI9RIaIsHSVGAI2BF7Hb1X7DAWc9q8wm8vXVEVJQR00qyIJ5PpXG6spe1kBUn02JvbBNThUWtplIMc0T1FOR0ZZAeYAe+lzqPylXH3jLPcp8ujVrQyxuA0SEB3e42KKPVvtvt23xhcGPO9PtRzxGlYyUay3u8LXHKL+9trN/wDbO9r4DO4A4uipYZi8cjLI6SIyadLDkxIR6mBBBQ9ffFeg4sj/AEj5xwEi1y3Qyw8wBooVDFOZ0JQi4vivW8VM/wAEMSC11EcMKNpPznLO3zZI9jsbHAbQ0dO0/mAg1klmikVJ133OuBVjkA+aLt7+4MHjvjWCsgCwso0a2Zmlh6cqRbWWUtclgLWwBeM+cGWSih7Q0sZ/pSKpP7guGpwyMtq9EU1FRrI4JjKKrwygfFoYqCGX60bAMPYjfAJ40wUtNm1HKADsjTxD7KMLbdBdQRb5YC8dTVDmRlWhoGZIIwdKtM663QtvZYvUCV3VRYbk3wc9jq84pubDI0oWp5UcRZU1kR6mfSSFubqFQG4UN13OLMcTzRwwv/FQxa5iSdUjspqJhf2IEQZuwZR9bBRwSopzyrrohhpqiRdQBN4mZzpOzW0LcdRcEHsQCKTiCtyir5EZhkJtCJnQkXBCtbSw1aHul2v8JGNbMuNMwTMKaSuWPk0tQyNJGhGzM8TXNybehjYbekfLGfxcrQ00M0o9a+UD9Lszieolv8yeWT88GHiDk6iaZZW001WvMjmO6o3p5in5Aqko/wDzdbmwZVTQPCmbrq5goZlkjvteOYEzRG22hgFsALBgGG4wKcOUd8unZ2ZfNPI7t1YxUyFzv/KlkQH30nBjxVPNRUdZHLDepzKo5UKDdmjjRU12F+u1h/LGKNJBHFQ1Sl1vFRvBBbcO6kS1TKehUMyJfuQR2wFrw5qY24jqQVBYIyBj9qMKjsPmxDG/zxq8J1Pla+oqGSV4mapjvGuqzeadrGx9O2+/vjP8LOGG/TdbUAnlQSOAT1LSEkL96j4vY298a3FVZlbzuIqGCaQsQ0zIWDOPiEaRjXOym2rTZRfdgbAhR8Tc3Wv5ZhVl5UM9+boUlmMRUAF7sfQdsEPFnHFNU0VRDCJTI8ZCAxkXY9Nz88KrNMso53XmBYWAtpgajjX8VepLg/JzfBHkFXlkAEc1FTyqoPqkh5U2kC+o81jHMbAk6XU7elTfAb3CumspIKAbpLUzyzW6cmOYm1x2diq/Ma8GMXE8kUsvnYDFAJSIZ1s6BALXkKMxjJIJ1MFFmUGxBwN+SqUid8vjiirKmzpGxCCGnjN0XR2Zyd9hu5BPpGBGqeh8y71kVRlzvtPAsrILk7zRkemVTezKN+4B3wDggeioYZpYyixtrqZCrXLk7s+5N77D26DAV4Nwx1M1dmXLAaaQBe+nbUygk79VufcH7sZfF9BR5TSPR0KrJNWLZhITI2jfRpUd2drL0FyTva2GXwbkCUFHFToCNK3a5uSx3bcAA74Dbwg/E1KnLM6WvhayTAPudKOUFnjY7DcWtf3Ft8PzGTxRkqVlNLAyoSykIXUMFaxs1j7HvgAegoMmy2TzsoVDUgzQs6krGNKkxp1Aa7EgDexsNhjpR1+ZZuyVEA8lSxPzITICXqDYizKCLRkE/mCDtsvuAoDrkyavJVWLMFe2qCZN1dCfSysN7dDp9ju0+OJzOUy+CaWCqZC8cqBkiuFPpLdGDC+wuR17YC5yIcvnlqUVBBO16grb6J+nMJG4RvrdlI1bAscbObZDTVSFJoUdT3tuPmGHqB9iDfADTZLFlEdA0aOKmpljhqEZy3N1j6QsoJQ6N21AbAWvY4IMvrBRu8cLc6jjbS6L6pKQ9dOn4mituAASva6/CC2rstkoKtqdWZyrrJGzdSwR3hlNttQKPDIRYMrpfqcVc54AqM1zSpYVCaWjjnjZ7n0SX0JYdNIBH/vgv45lSTMoGRlZXpl0spBB+lO4I67YueHcuqsDDo2V0v7tQwA+fCavMccS1UMSrE8ZsrMX5hHMJJ+1ZR8goGPM/hDmBllm89EZJUMbnlkekgLYAGwFgBi/xjTVEmdqkFZNTlxCvoN1GpJyTpJsTeNR/SONuCj4iiJUVFDUL2aWNlP5R2H9eAC818Ic0qixnrITd9VrEC+kLewAAsqgD5fecFNfw1nM1FFSNJRgxFbS2csQmwBUjTuNj7gkW3xXpvEuopZFGZLSmFjbm0xe6HteOT1sP5Sjbb3GNmmzXM8yUS0nLo6Vt0lkAkmkH2ggOhB/OucADz+Fuclg/nInZYzGhZnOhSLWUlSVNttXX54513hPmsghHOpUFKgEATUBe+ok3U+one5vf2GD+fhGtCOzZvVlgpICrGovbbovTHDwpqZ5IqlpamSos0YRpCNrwRyMBb5vb8BgF94c1VaMvrpWLBa2ZFjmv6uZI5SVwo39I9RNh8O1+3rgrI/0nUCO7R06QhpuWbHQ5PKpweqLpBLW3YliSdresgrDHkFEQQD5uUb/AMyY4KvBZ1SOtldlUAw6mJAACwL1PYC+ALaTgHLIlCrRQWAtdkDH8Wa5P4nATU5bQ82SrhgK0MNhoiHpq5lPpWOMC2kMBdgPWQB0DaifNc3NUv14qJjoBF1mqifqQrsyqd/VsSL2sPVgOzbPZE5ElRllTTyU06LAY1YxLEXAZQEYoXMYIuBv0GAqnPEqquKZP1fmliZGqmkEbAeladVdgpDXBJABFiRucFHEVXSZjRpU1WiOOkmvVRuoZwyD+JVht6mI3HxKR747/wDbShzCTyjUc8spt9HNBYBSd2Yvsqjrc+1hc2GAnOoaavkhyfK4uXT8x5TOHYrdficKWu639IYm32dhfAaXA2WHNc1mzR1MUcDhFiLa7uF2ufhXSCCUHRj7jDkxkcK5BHQU0dNFuFHqY9WY/Ex+ZONfATExMTAAXi1wKMxpi0KL5qM6kNgC4AN4y3se3zAwH8C56JY1oJ5miKXammcgS08ibNE4fqQG2uLMpI7YduF34neGcOYRvNAipW/EH6CSw+Ft9O+3qtcWG9r4ClmDQZVI1XWVUldmGnTTxsAD6ugjjUW3OxYDbYd97UNAuVUsua1imWva7ylGIF2soiAB0lV2G4PQnC/4Oz+IOtDmbERI14zMSs1JKnqFpNjpNtj2IAIsQCzKrPI65WkWSCpyt05cyIG5sd/9o3RlA2utgQPV2wGHnVBTFxJVcmgqHQPHOspNPKAQxAJKaXViG2A1Xv6hcDR4Iy5qXMjTPa8eXxqLG9wsjAb2HY+2KvAFNTyyTZe0kdfTUjRzUstw+i+oBCy7Erbb7z7Wxuo1s/YfaoR+6TADfFFSwz+FexEFv+KT/M/nhqynY/d/664UnEpZ+KKNPqiMMfwEhH7zhpZtOI4ZXOwVGPW3b3JFvzH34BA+JBfy9vpR2AI2I7kaIFT77thveFTXymj/AGQ/rOEnxfmfPhYLUKxAPpUi7DvuZ3J/DDs8K1tlNH+yH9ZwBUwvthaeAlWJaGZwCPpgpv7rDEv+GGZhXeAsQip66DvFWOCO4sqr/wCE/lgAHKKarqMooKakgMzGed27KthoBZjYL/GEi5+rg+4T4bpaOKUS1UU0sQjaaNpLQJJbSmsgbmwsNQ262ub4q+C/mv0bTcjk8nny+YEmrVp2sUINget7juMfOO6CDK1qnVAKKvhaN1QbRzhWMbADor73t3AwFnO8rnzCNZ0YJmtBIHEau3KcXJQqpa2iRRswtezKTcEDrm/FgzShiShI8+Zo25DE6omjcM5e26oLG7bX6Dc2x2ouEPImOtpKoU0QiAkjqdTxKhsxsS6stjvu1gb4GMw4yQPNT5PTrI9UzXlYPzJmcnUVsVKItzZ2IA7AgHAWuMeIdUb0dLIsuY1DR001Sg0BmB3jTqbKGOojZAdzqIBL/DTgQZZG7SMJKiSwZx8Kqvwoo7Dufc/djnwB4Z0+WHm6mmnK2DPayfaCDtc9zv8Advc6wExMTEwExMTEwExMTEwGLxTwzBXwSQyqBrFtYUalPYgkYSj8JZhk84enikLKPRNThnjmtuUmiLEqT0uLD23F8foXEwCj4e8X6YM3Oo3pYmY/SItwCLBtYUXBB9gcb3nkfP4DGVdHoGIdTcEa7ggjY4scTeGVHVuZk1005N2khNtXe7IfST13tffe+F9nHhnmmXypUZXO0uhbAXUOtzdgEYaCpO+n92AvV/EcEPE7S1ZMMaRcmNyPSSQPUT2G5F+g72wzM9zOKSimeKWNwYzpKyLY/c2tQPv1DCpbxPkVeTnOV6uxbl2B+9ZBb8j+AxygzDhWU6tMtMx9jOo/KNmUfkMAMcXseUyiMqSPqiV7j5saiSMD8MPLwvlVcoorkD6IdTbucAlZTcOTRmMZhKpPRjPKbf0XupH4Yo0HDPD+gJNmrzKvwqZtKj5Bbf1YB3+cj/8AmJ/xD/PC28NjEua52kThkMkb3BuLnmF/lsxI/DAxWxcIwXHqnYdkac//ALBlT9+Kq8bloXp8kyoxiVdDShCzEbjqvU7mxZjbAFng3TxNkTLUELC7ShmLafSdidVxb78e8245yyGnjgpY/NyQj+DI0crBigIJSRozqKi+4PS++A/JPCLM56aKKeo5EGpmMDEsUN9jpU6TqG+529sNnhXgWmoSHGuacC3NlNyB7KPhQH5C57k4Ba5NBm2e2M7yRUjkc3YRx6b3KRpYs5P22Nh8+mGlwnwVR5cG8tHZm+J2Opz8tR6AewtggAtsMfcBMTExMBMTExMBMTExMBMTExMBMTExMBMTExMB4liVtmUEfMX/AK8B/E3DdGUZjSU5b7RhS/56b4mJgEXxRQRJJZY0Ub9FA/qGMfLaZC26KenUDExMA9+AeHqMxBzS05cHZjEl/wA9N8MWOJVFlAA+QtiYmA94mJiYCYmJiYCYmJiYCYmJiY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32" name="Picture 8" descr="Siegel LMU"/>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64438" y="3612987"/>
            <a:ext cx="677090" cy="648072"/>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10" descr="Bildergebnis für LMU"/>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38" name="Picture 14" descr="MCMP"/>
          <p:cNvPicPr>
            <a:picLocks noChangeAspect="1" noChangeArrowheads="1"/>
          </p:cNvPicPr>
          <p:nvPr/>
        </p:nvPicPr>
        <p:blipFill rotWithShape="1">
          <a:blip r:embed="rId6" cstate="email">
            <a:extLst>
              <a:ext uri="{28A0092B-C50C-407E-A947-70E740481C1C}">
                <a14:useLocalDpi xmlns:a14="http://schemas.microsoft.com/office/drawing/2010/main" val="0"/>
              </a:ext>
            </a:extLst>
          </a:blip>
          <a:srcRect t="528" b="21842"/>
          <a:stretch/>
        </p:blipFill>
        <p:spPr bwMode="auto">
          <a:xfrm>
            <a:off x="6649788" y="3612987"/>
            <a:ext cx="803994" cy="624142"/>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2" descr="Bildergebnis für DGPs 2018"/>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 name="AutoShape 4" descr="Bildergebnis für DGPs 2018"/>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 name="AutoShape 6" descr="Bildergebnis für DGPs 2018"/>
          <p:cNvSpPr>
            <a:spLocks noChangeAspect="1" noChangeArrowheads="1"/>
          </p:cNvSpPr>
          <p:nvPr/>
        </p:nvSpPr>
        <p:spPr bwMode="auto">
          <a:xfrm>
            <a:off x="155575" y="-715963"/>
            <a:ext cx="2381250" cy="14954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1" name="Picture 8" descr="Ähnliches Fot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67579" y="1547551"/>
            <a:ext cx="1775983" cy="882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26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1380D0-A164-DE4A-8A92-5E9CF20F8E05}" type="slidenum">
              <a:rPr lang="de-DE" smtClean="0"/>
              <a:pPr/>
              <a:t>10</a:t>
            </a:fld>
            <a:endParaRPr lang="de-DE" dirty="0"/>
          </a:p>
        </p:txBody>
      </p:sp>
      <p:sp>
        <p:nvSpPr>
          <p:cNvPr id="6" name="Titel 1"/>
          <p:cNvSpPr>
            <a:spLocks noGrp="1"/>
          </p:cNvSpPr>
          <p:nvPr>
            <p:ph type="ctrTitle"/>
          </p:nvPr>
        </p:nvSpPr>
        <p:spPr>
          <a:xfrm>
            <a:off x="685800" y="468843"/>
            <a:ext cx="7772400" cy="547158"/>
          </a:xfrm>
        </p:spPr>
        <p:txBody>
          <a:bodyPr/>
          <a:lstStyle/>
          <a:p>
            <a:r>
              <a:rPr lang="de-DE" dirty="0" smtClean="0"/>
              <a:t>1.4 Kritik am Falsifikationismus </a:t>
            </a:r>
            <a:r>
              <a:rPr lang="de-DE" sz="1000" dirty="0" smtClean="0"/>
              <a:t>(vgl. v. Sydow, 2006)</a:t>
            </a:r>
            <a:endParaRPr lang="en-GB" sz="1000" dirty="0">
              <a:solidFill>
                <a:srgbClr val="000090"/>
              </a:solidFill>
            </a:endParaRPr>
          </a:p>
        </p:txBody>
      </p:sp>
      <p:sp>
        <p:nvSpPr>
          <p:cNvPr id="7" name="Textfeld 6"/>
          <p:cNvSpPr txBox="1"/>
          <p:nvPr/>
        </p:nvSpPr>
        <p:spPr>
          <a:xfrm>
            <a:off x="326513" y="1919734"/>
            <a:ext cx="5181591" cy="923330"/>
          </a:xfrm>
          <a:prstGeom prst="rect">
            <a:avLst/>
          </a:prstGeom>
          <a:noFill/>
        </p:spPr>
        <p:txBody>
          <a:bodyPr wrap="square" rtlCol="0">
            <a:spAutoFit/>
          </a:bodyPr>
          <a:lstStyle/>
          <a:p>
            <a:pPr marL="285750" indent="-285750" fontAlgn="auto">
              <a:spcBef>
                <a:spcPts val="0"/>
              </a:spcBef>
              <a:spcAft>
                <a:spcPts val="0"/>
              </a:spcAft>
              <a:buClr>
                <a:schemeClr val="accent1"/>
              </a:buClr>
              <a:buFont typeface="Arial" panose="020B0604020202020204" pitchFamily="34" charset="0"/>
              <a:buChar char="•"/>
            </a:pPr>
            <a:r>
              <a:rPr lang="de-DE" sz="1800" dirty="0" err="1" smtClean="0">
                <a:solidFill>
                  <a:prstClr val="black"/>
                </a:solidFill>
                <a:latin typeface="Calibri" panose="020F0502020204030204" pitchFamily="34" charset="0"/>
                <a:cs typeface="Calibri" panose="020F0502020204030204" pitchFamily="34" charset="0"/>
              </a:rPr>
              <a:t>Bayesian</a:t>
            </a:r>
            <a:r>
              <a:rPr lang="de-DE" sz="1800" dirty="0" smtClean="0">
                <a:solidFill>
                  <a:prstClr val="black"/>
                </a:solidFill>
                <a:latin typeface="Calibri" panose="020F0502020204030204" pitchFamily="34" charset="0"/>
                <a:cs typeface="Calibri" panose="020F0502020204030204" pitchFamily="34" charset="0"/>
              </a:rPr>
              <a:t> Brain </a:t>
            </a:r>
            <a:r>
              <a:rPr lang="de-DE" sz="1000" dirty="0" smtClean="0">
                <a:solidFill>
                  <a:prstClr val="black"/>
                </a:solidFill>
                <a:latin typeface="Calibri" panose="020F0502020204030204" pitchFamily="34" charset="0"/>
                <a:cs typeface="Calibri" panose="020F0502020204030204" pitchFamily="34" charset="0"/>
              </a:rPr>
              <a:t>(z.B. Karl </a:t>
            </a:r>
            <a:r>
              <a:rPr lang="de-DE" sz="1000" dirty="0" err="1" smtClean="0">
                <a:solidFill>
                  <a:prstClr val="black"/>
                </a:solidFill>
                <a:latin typeface="Calibri" panose="020F0502020204030204" pitchFamily="34" charset="0"/>
                <a:cs typeface="Calibri" panose="020F0502020204030204" pitchFamily="34" charset="0"/>
              </a:rPr>
              <a:t>Friston</a:t>
            </a:r>
            <a:r>
              <a:rPr lang="de-DE" sz="1000" dirty="0" smtClean="0">
                <a:solidFill>
                  <a:prstClr val="black"/>
                </a:solidFill>
                <a:latin typeface="Calibri" panose="020F0502020204030204" pitchFamily="34" charset="0"/>
                <a:cs typeface="Calibri" panose="020F0502020204030204" pitchFamily="34" charset="0"/>
              </a:rPr>
              <a:t>)</a:t>
            </a:r>
          </a:p>
          <a:p>
            <a:pPr marL="285750" indent="-285750" fontAlgn="auto">
              <a:spcBef>
                <a:spcPts val="0"/>
              </a:spcBef>
              <a:spcAft>
                <a:spcPts val="0"/>
              </a:spcAft>
              <a:buClr>
                <a:schemeClr val="accent1"/>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Wahrnehmungspsychologie, Psychologie der intuitiven Physik </a:t>
            </a:r>
            <a:r>
              <a:rPr lang="de-DE" sz="1000" dirty="0" smtClean="0">
                <a:solidFill>
                  <a:prstClr val="black"/>
                </a:solidFill>
                <a:latin typeface="Calibri" panose="020F0502020204030204" pitchFamily="34" charset="0"/>
                <a:cs typeface="Calibri" panose="020F0502020204030204" pitchFamily="34" charset="0"/>
              </a:rPr>
              <a:t>(z.B. Nick Chater,  Josh </a:t>
            </a:r>
            <a:r>
              <a:rPr lang="de-DE" sz="1000" dirty="0" err="1" smtClean="0">
                <a:solidFill>
                  <a:prstClr val="black"/>
                </a:solidFill>
                <a:latin typeface="Calibri" panose="020F0502020204030204" pitchFamily="34" charset="0"/>
                <a:cs typeface="Calibri" panose="020F0502020204030204" pitchFamily="34" charset="0"/>
              </a:rPr>
              <a:t>Tennenbaum</a:t>
            </a:r>
            <a:r>
              <a:rPr lang="de-DE" sz="1000" dirty="0" smtClean="0">
                <a:solidFill>
                  <a:prstClr val="black"/>
                </a:solidFill>
                <a:latin typeface="Calibri" panose="020F0502020204030204" pitchFamily="34" charset="0"/>
                <a:cs typeface="Calibri" panose="020F0502020204030204" pitchFamily="34" charset="0"/>
              </a:rPr>
              <a:t>)</a:t>
            </a:r>
          </a:p>
        </p:txBody>
      </p:sp>
      <p:sp>
        <p:nvSpPr>
          <p:cNvPr id="8" name="Textfeld 7"/>
          <p:cNvSpPr txBox="1"/>
          <p:nvPr/>
        </p:nvSpPr>
        <p:spPr>
          <a:xfrm>
            <a:off x="323528" y="1135458"/>
            <a:ext cx="8064896" cy="369332"/>
          </a:xfrm>
          <a:prstGeom prst="rect">
            <a:avLst/>
          </a:prstGeom>
          <a:noFill/>
        </p:spPr>
        <p:txBody>
          <a:bodyPr wrap="square" rtlCol="0">
            <a:spAutoFit/>
          </a:bodyPr>
          <a:lstStyle/>
          <a:p>
            <a:pPr fontAlgn="auto">
              <a:spcBef>
                <a:spcPts val="0"/>
              </a:spcBef>
              <a:spcAft>
                <a:spcPts val="0"/>
              </a:spcAft>
            </a:pPr>
            <a:r>
              <a:rPr lang="de-DE" sz="1800" dirty="0" smtClean="0">
                <a:solidFill>
                  <a:srgbClr val="000090"/>
                </a:solidFill>
                <a:latin typeface="Calibri" pitchFamily="34" charset="0"/>
                <a:ea typeface="+mj-ea"/>
                <a:cs typeface="+mj-cs"/>
              </a:rPr>
              <a:t>1.4.4  </a:t>
            </a:r>
            <a:r>
              <a:rPr lang="de-DE" sz="1800" dirty="0" err="1" smtClean="0">
                <a:solidFill>
                  <a:srgbClr val="000090"/>
                </a:solidFill>
                <a:latin typeface="Calibri" pitchFamily="34" charset="0"/>
                <a:ea typeface="+mj-ea"/>
                <a:cs typeface="+mj-cs"/>
              </a:rPr>
              <a:t>Probabilistisch-Bayessches</a:t>
            </a:r>
            <a:r>
              <a:rPr lang="de-DE" sz="1800" dirty="0" smtClean="0">
                <a:solidFill>
                  <a:srgbClr val="000090"/>
                </a:solidFill>
                <a:latin typeface="Calibri" pitchFamily="34" charset="0"/>
                <a:ea typeface="+mj-ea"/>
                <a:cs typeface="+mj-cs"/>
              </a:rPr>
              <a:t> Hypothesentesten/Lernen in der Psychologie</a:t>
            </a:r>
          </a:p>
        </p:txBody>
      </p:sp>
      <p:pic>
        <p:nvPicPr>
          <p:cNvPr id="1026" name="Picture 2" descr="Ähnliches Foto"/>
          <p:cNvPicPr>
            <a:picLocks noChangeAspect="1" noChangeArrowheads="1"/>
          </p:cNvPicPr>
          <p:nvPr/>
        </p:nvPicPr>
        <p:blipFill rotWithShape="1">
          <a:blip r:embed="rId2">
            <a:extLst>
              <a:ext uri="{28A0092B-C50C-407E-A947-70E740481C1C}">
                <a14:useLocalDpi xmlns:a14="http://schemas.microsoft.com/office/drawing/2010/main" val="0"/>
              </a:ext>
            </a:extLst>
          </a:blip>
          <a:srcRect l="11734" t="18099" r="24755" b="46475"/>
          <a:stretch/>
        </p:blipFill>
        <p:spPr bwMode="auto">
          <a:xfrm>
            <a:off x="6780374" y="2504520"/>
            <a:ext cx="1263674" cy="7048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ldergebnis für Bayesian Bra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1583210"/>
            <a:ext cx="1062012" cy="1273742"/>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p:cNvSpPr txBox="1"/>
          <p:nvPr/>
        </p:nvSpPr>
        <p:spPr>
          <a:xfrm>
            <a:off x="649983" y="3286725"/>
            <a:ext cx="8602537" cy="369332"/>
          </a:xfrm>
          <a:prstGeom prst="rect">
            <a:avLst/>
          </a:prstGeom>
          <a:noFill/>
        </p:spPr>
        <p:txBody>
          <a:bodyPr wrap="square" rtlCol="0">
            <a:spAutoFit/>
          </a:bodyPr>
          <a:lstStyle/>
          <a:p>
            <a:pPr marL="285750" indent="-285750" fontAlgn="auto">
              <a:spcBef>
                <a:spcPts val="0"/>
              </a:spcBef>
              <a:spcAft>
                <a:spcPts val="0"/>
              </a:spcAft>
              <a:buClr>
                <a:schemeClr val="accent1"/>
              </a:buClr>
              <a:buFont typeface="Arial" panose="020B0604020202020204" pitchFamily="34" charset="0"/>
              <a:buChar char="•"/>
            </a:pPr>
            <a:r>
              <a:rPr lang="de-DE" sz="1800" dirty="0" err="1" smtClean="0">
                <a:solidFill>
                  <a:prstClr val="black"/>
                </a:solidFill>
                <a:latin typeface="Calibri" panose="020F0502020204030204" pitchFamily="34" charset="0"/>
                <a:cs typeface="Calibri" panose="020F0502020204030204" pitchFamily="34" charset="0"/>
              </a:rPr>
              <a:t>Wasonsche</a:t>
            </a:r>
            <a:r>
              <a:rPr lang="de-DE" sz="1800" dirty="0" smtClean="0">
                <a:solidFill>
                  <a:prstClr val="black"/>
                </a:solidFill>
                <a:latin typeface="Calibri" panose="020F0502020204030204" pitchFamily="34" charset="0"/>
                <a:cs typeface="Calibri" panose="020F0502020204030204" pitchFamily="34" charset="0"/>
              </a:rPr>
              <a:t> Wahlaufgabe/</a:t>
            </a:r>
            <a:r>
              <a:rPr lang="de-DE" sz="1800" i="1" dirty="0" smtClean="0">
                <a:solidFill>
                  <a:prstClr val="black"/>
                </a:solidFill>
                <a:latin typeface="Calibri" panose="020F0502020204030204" pitchFamily="34" charset="0"/>
                <a:cs typeface="Calibri" panose="020F0502020204030204" pitchFamily="34" charset="0"/>
              </a:rPr>
              <a:t>Wason </a:t>
            </a:r>
            <a:r>
              <a:rPr lang="de-DE" sz="1800" i="1" dirty="0" err="1" smtClean="0">
                <a:solidFill>
                  <a:prstClr val="black"/>
                </a:solidFill>
                <a:latin typeface="Calibri" panose="020F0502020204030204" pitchFamily="34" charset="0"/>
                <a:cs typeface="Calibri" panose="020F0502020204030204" pitchFamily="34" charset="0"/>
              </a:rPr>
              <a:t>Selection</a:t>
            </a:r>
            <a:r>
              <a:rPr lang="de-DE" sz="1800" i="1" dirty="0" smtClean="0">
                <a:solidFill>
                  <a:prstClr val="black"/>
                </a:solidFill>
                <a:latin typeface="Calibri" panose="020F0502020204030204" pitchFamily="34" charset="0"/>
                <a:cs typeface="Calibri" panose="020F0502020204030204" pitchFamily="34" charset="0"/>
              </a:rPr>
              <a:t> Task</a:t>
            </a:r>
            <a:r>
              <a:rPr lang="de-DE" sz="1800" dirty="0" smtClean="0">
                <a:solidFill>
                  <a:prstClr val="black"/>
                </a:solidFill>
                <a:latin typeface="Calibri" panose="020F0502020204030204" pitchFamily="34" charset="0"/>
                <a:cs typeface="Calibri" panose="020F0502020204030204" pitchFamily="34" charset="0"/>
              </a:rPr>
              <a:t> </a:t>
            </a:r>
            <a:r>
              <a:rPr lang="de-DE" sz="1000" dirty="0" smtClean="0">
                <a:solidFill>
                  <a:prstClr val="black"/>
                </a:solidFill>
                <a:latin typeface="Calibri" panose="020F0502020204030204" pitchFamily="34" charset="0"/>
                <a:cs typeface="Calibri" panose="020F0502020204030204" pitchFamily="34" charset="0"/>
              </a:rPr>
              <a:t>(Oaksford &amp; Chater, 1994, 2003, 2007, vgl. v. Sydow, 2006)</a:t>
            </a:r>
            <a:endParaRPr lang="de-DE" sz="1000" dirty="0">
              <a:solidFill>
                <a:prstClr val="black"/>
              </a:solidFill>
              <a:latin typeface="Calibri" panose="020F0502020204030204" pitchFamily="34" charset="0"/>
              <a:cs typeface="Calibri" panose="020F0502020204030204" pitchFamily="34" charset="0"/>
            </a:endParaRPr>
          </a:p>
        </p:txBody>
      </p:sp>
      <p:grpSp>
        <p:nvGrpSpPr>
          <p:cNvPr id="13" name="Gruppieren 12"/>
          <p:cNvGrpSpPr/>
          <p:nvPr/>
        </p:nvGrpSpPr>
        <p:grpSpPr>
          <a:xfrm rot="21179872">
            <a:off x="2256914" y="3704127"/>
            <a:ext cx="1214446" cy="928694"/>
            <a:chOff x="1928794" y="2357430"/>
            <a:chExt cx="1214446" cy="928694"/>
          </a:xfrm>
        </p:grpSpPr>
        <p:pic>
          <p:nvPicPr>
            <p:cNvPr id="14" name="Picture 2"/>
            <p:cNvPicPr>
              <a:picLocks noChangeAspect="1" noChangeArrowheads="1"/>
            </p:cNvPicPr>
            <p:nvPr/>
          </p:nvPicPr>
          <p:blipFill>
            <a:blip r:embed="rId4"/>
            <a:srcRect l="4999" t="15000" r="10000" b="19999"/>
            <a:stretch>
              <a:fillRect/>
            </a:stretch>
          </p:blipFill>
          <p:spPr bwMode="auto">
            <a:xfrm>
              <a:off x="1928794" y="2357430"/>
              <a:ext cx="1214446" cy="928694"/>
            </a:xfrm>
            <a:prstGeom prst="rect">
              <a:avLst/>
            </a:prstGeom>
            <a:noFill/>
            <a:ln w="9525">
              <a:noFill/>
              <a:miter lim="800000"/>
              <a:headEnd/>
              <a:tailEnd/>
            </a:ln>
            <a:effectLst/>
          </p:spPr>
        </p:pic>
        <p:sp>
          <p:nvSpPr>
            <p:cNvPr id="15" name="Textfeld 14"/>
            <p:cNvSpPr txBox="1"/>
            <p:nvPr/>
          </p:nvSpPr>
          <p:spPr>
            <a:xfrm rot="370782">
              <a:off x="2376169" y="2667145"/>
              <a:ext cx="393235" cy="369332"/>
            </a:xfrm>
            <a:prstGeom prst="rect">
              <a:avLst/>
            </a:prstGeom>
            <a:noFill/>
          </p:spPr>
          <p:txBody>
            <a:bodyPr wrap="square" rtlCol="0">
              <a:spAutoFit/>
            </a:bodyPr>
            <a:lstStyle/>
            <a:p>
              <a:pPr algn="ctr"/>
              <a:r>
                <a:rPr lang="de-DE" sz="1800" dirty="0" smtClean="0">
                  <a:latin typeface="Calibri" pitchFamily="34" charset="0"/>
                </a:rPr>
                <a:t>K</a:t>
              </a:r>
              <a:endParaRPr lang="de-DE" sz="1400" dirty="0">
                <a:latin typeface="Calibri" pitchFamily="34" charset="0"/>
              </a:endParaRPr>
            </a:p>
          </p:txBody>
        </p:sp>
      </p:grpSp>
      <p:grpSp>
        <p:nvGrpSpPr>
          <p:cNvPr id="16" name="Gruppieren 15"/>
          <p:cNvGrpSpPr/>
          <p:nvPr/>
        </p:nvGrpSpPr>
        <p:grpSpPr>
          <a:xfrm rot="21179872">
            <a:off x="3633596" y="3705003"/>
            <a:ext cx="1214446" cy="928694"/>
            <a:chOff x="1928794" y="2357430"/>
            <a:chExt cx="1214446" cy="928694"/>
          </a:xfrm>
        </p:grpSpPr>
        <p:pic>
          <p:nvPicPr>
            <p:cNvPr id="17" name="Picture 2"/>
            <p:cNvPicPr>
              <a:picLocks noChangeAspect="1" noChangeArrowheads="1"/>
            </p:cNvPicPr>
            <p:nvPr/>
          </p:nvPicPr>
          <p:blipFill>
            <a:blip r:embed="rId4"/>
            <a:srcRect l="4999" t="15000" r="10000" b="19999"/>
            <a:stretch>
              <a:fillRect/>
            </a:stretch>
          </p:blipFill>
          <p:spPr bwMode="auto">
            <a:xfrm>
              <a:off x="1928794" y="2357430"/>
              <a:ext cx="1214446" cy="928694"/>
            </a:xfrm>
            <a:prstGeom prst="rect">
              <a:avLst/>
            </a:prstGeom>
            <a:noFill/>
            <a:ln w="9525">
              <a:noFill/>
              <a:miter lim="800000"/>
              <a:headEnd/>
              <a:tailEnd/>
            </a:ln>
            <a:effectLst/>
          </p:spPr>
        </p:pic>
        <p:sp>
          <p:nvSpPr>
            <p:cNvPr id="18" name="Textfeld 17"/>
            <p:cNvSpPr txBox="1"/>
            <p:nvPr/>
          </p:nvSpPr>
          <p:spPr>
            <a:xfrm rot="370782">
              <a:off x="2376169" y="2667145"/>
              <a:ext cx="393235" cy="369332"/>
            </a:xfrm>
            <a:prstGeom prst="rect">
              <a:avLst/>
            </a:prstGeom>
            <a:noFill/>
          </p:spPr>
          <p:txBody>
            <a:bodyPr wrap="square" rtlCol="0">
              <a:spAutoFit/>
            </a:bodyPr>
            <a:lstStyle/>
            <a:p>
              <a:pPr algn="ctr"/>
              <a:r>
                <a:rPr lang="de-DE" sz="1800" dirty="0" smtClean="0">
                  <a:latin typeface="Calibri" pitchFamily="34" charset="0"/>
                </a:rPr>
                <a:t>2</a:t>
              </a:r>
              <a:endParaRPr lang="de-DE" sz="1400" dirty="0">
                <a:latin typeface="Calibri" pitchFamily="34" charset="0"/>
              </a:endParaRPr>
            </a:p>
          </p:txBody>
        </p:sp>
      </p:grpSp>
      <p:grpSp>
        <p:nvGrpSpPr>
          <p:cNvPr id="19" name="Gruppieren 18"/>
          <p:cNvGrpSpPr/>
          <p:nvPr/>
        </p:nvGrpSpPr>
        <p:grpSpPr>
          <a:xfrm>
            <a:off x="4997918" y="3705003"/>
            <a:ext cx="1214446" cy="928694"/>
            <a:chOff x="1928794" y="2357430"/>
            <a:chExt cx="1214446" cy="928694"/>
          </a:xfrm>
        </p:grpSpPr>
        <p:pic>
          <p:nvPicPr>
            <p:cNvPr id="20" name="Picture 2"/>
            <p:cNvPicPr>
              <a:picLocks noChangeAspect="1" noChangeArrowheads="1"/>
            </p:cNvPicPr>
            <p:nvPr/>
          </p:nvPicPr>
          <p:blipFill>
            <a:blip r:embed="rId4"/>
            <a:srcRect l="4999" t="15000" r="10000" b="19999"/>
            <a:stretch>
              <a:fillRect/>
            </a:stretch>
          </p:blipFill>
          <p:spPr bwMode="auto">
            <a:xfrm>
              <a:off x="1928794" y="2357430"/>
              <a:ext cx="1214446" cy="928694"/>
            </a:xfrm>
            <a:prstGeom prst="rect">
              <a:avLst/>
            </a:prstGeom>
            <a:noFill/>
            <a:ln w="9525">
              <a:noFill/>
              <a:miter lim="800000"/>
              <a:headEnd/>
              <a:tailEnd/>
            </a:ln>
            <a:effectLst/>
          </p:spPr>
        </p:pic>
        <p:sp>
          <p:nvSpPr>
            <p:cNvPr id="21" name="Textfeld 20"/>
            <p:cNvSpPr txBox="1"/>
            <p:nvPr/>
          </p:nvSpPr>
          <p:spPr>
            <a:xfrm rot="370782">
              <a:off x="2376169" y="2667145"/>
              <a:ext cx="393235" cy="369332"/>
            </a:xfrm>
            <a:prstGeom prst="rect">
              <a:avLst/>
            </a:prstGeom>
            <a:noFill/>
          </p:spPr>
          <p:txBody>
            <a:bodyPr wrap="square" rtlCol="0">
              <a:spAutoFit/>
            </a:bodyPr>
            <a:lstStyle/>
            <a:p>
              <a:pPr algn="ctr"/>
              <a:r>
                <a:rPr lang="de-DE" sz="1800" dirty="0" smtClean="0">
                  <a:latin typeface="Calibri" pitchFamily="34" charset="0"/>
                </a:rPr>
                <a:t>8</a:t>
              </a:r>
              <a:endParaRPr lang="de-DE" sz="1400" dirty="0">
                <a:latin typeface="Calibri" pitchFamily="34" charset="0"/>
              </a:endParaRPr>
            </a:p>
          </p:txBody>
        </p:sp>
      </p:grpSp>
      <p:grpSp>
        <p:nvGrpSpPr>
          <p:cNvPr id="22" name="Gruppieren 21"/>
          <p:cNvGrpSpPr/>
          <p:nvPr/>
        </p:nvGrpSpPr>
        <p:grpSpPr>
          <a:xfrm>
            <a:off x="899592" y="3704127"/>
            <a:ext cx="1214446" cy="928694"/>
            <a:chOff x="571472" y="2285992"/>
            <a:chExt cx="1214446" cy="928694"/>
          </a:xfrm>
        </p:grpSpPr>
        <p:pic>
          <p:nvPicPr>
            <p:cNvPr id="23" name="Picture 2"/>
            <p:cNvPicPr>
              <a:picLocks noChangeAspect="1" noChangeArrowheads="1"/>
            </p:cNvPicPr>
            <p:nvPr/>
          </p:nvPicPr>
          <p:blipFill>
            <a:blip r:embed="rId4"/>
            <a:srcRect l="4999" t="15000" r="10000" b="19999"/>
            <a:stretch>
              <a:fillRect/>
            </a:stretch>
          </p:blipFill>
          <p:spPr bwMode="auto">
            <a:xfrm rot="21349413">
              <a:off x="571472" y="2285992"/>
              <a:ext cx="1214446" cy="928694"/>
            </a:xfrm>
            <a:prstGeom prst="rect">
              <a:avLst/>
            </a:prstGeom>
            <a:noFill/>
            <a:ln w="9525">
              <a:noFill/>
              <a:miter lim="800000"/>
              <a:headEnd/>
              <a:tailEnd/>
            </a:ln>
            <a:effectLst/>
          </p:spPr>
        </p:pic>
        <p:sp>
          <p:nvSpPr>
            <p:cNvPr id="24" name="Textfeld 23"/>
            <p:cNvSpPr txBox="1"/>
            <p:nvPr/>
          </p:nvSpPr>
          <p:spPr>
            <a:xfrm rot="370782">
              <a:off x="1018847" y="2595707"/>
              <a:ext cx="393235" cy="369332"/>
            </a:xfrm>
            <a:prstGeom prst="rect">
              <a:avLst/>
            </a:prstGeom>
            <a:noFill/>
          </p:spPr>
          <p:txBody>
            <a:bodyPr wrap="square" rtlCol="0">
              <a:spAutoFit/>
            </a:bodyPr>
            <a:lstStyle/>
            <a:p>
              <a:pPr algn="ctr"/>
              <a:r>
                <a:rPr lang="de-DE" sz="1800" dirty="0" smtClean="0">
                  <a:latin typeface="Calibri" pitchFamily="34" charset="0"/>
                </a:rPr>
                <a:t>A</a:t>
              </a:r>
              <a:endParaRPr lang="de-DE" sz="1400" dirty="0">
                <a:latin typeface="Calibri" pitchFamily="34" charset="0"/>
              </a:endParaRPr>
            </a:p>
          </p:txBody>
        </p:sp>
      </p:grpSp>
      <p:sp>
        <p:nvSpPr>
          <p:cNvPr id="25" name="Rectangle 226"/>
          <p:cNvSpPr>
            <a:spLocks noChangeArrowheads="1"/>
          </p:cNvSpPr>
          <p:nvPr/>
        </p:nvSpPr>
        <p:spPr bwMode="auto">
          <a:xfrm>
            <a:off x="1361583" y="4561383"/>
            <a:ext cx="4701928" cy="307777"/>
          </a:xfrm>
          <a:prstGeom prst="rect">
            <a:avLst/>
          </a:prstGeom>
          <a:noFill/>
          <a:ln w="9525">
            <a:noFill/>
            <a:miter lim="800000"/>
            <a:headEnd/>
            <a:tailEnd/>
          </a:ln>
        </p:spPr>
        <p:txBody>
          <a:bodyPr wrap="none">
            <a:spAutoFit/>
          </a:bodyPr>
          <a:lstStyle/>
          <a:p>
            <a:r>
              <a:rPr lang="de-DE" sz="1400" dirty="0">
                <a:latin typeface="Calibri" pitchFamily="34" charset="0"/>
              </a:rPr>
              <a:t>(</a:t>
            </a:r>
            <a:r>
              <a:rPr lang="de-DE" sz="1400" i="1" dirty="0">
                <a:latin typeface="Calibri" pitchFamily="34" charset="0"/>
              </a:rPr>
              <a:t>p</a:t>
            </a:r>
            <a:r>
              <a:rPr lang="de-DE" sz="1400" dirty="0">
                <a:latin typeface="Calibri" pitchFamily="34" charset="0"/>
              </a:rPr>
              <a:t>)              </a:t>
            </a:r>
            <a:r>
              <a:rPr lang="de-DE" sz="1400" dirty="0" smtClean="0">
                <a:latin typeface="Calibri" pitchFamily="34" charset="0"/>
              </a:rPr>
              <a:t>           (</a:t>
            </a:r>
            <a:r>
              <a:rPr lang="de-DE" sz="1400" i="1" dirty="0">
                <a:latin typeface="Calibri" pitchFamily="34" charset="0"/>
              </a:rPr>
              <a:t>non-</a:t>
            </a:r>
            <a:r>
              <a:rPr lang="de-DE" sz="1400" i="1" dirty="0">
                <a:latin typeface="Calibri" pitchFamily="34" charset="0"/>
                <a:sym typeface="Symbol" pitchFamily="18" charset="2"/>
              </a:rPr>
              <a:t>p</a:t>
            </a:r>
            <a:r>
              <a:rPr lang="de-DE" sz="1400" dirty="0">
                <a:latin typeface="Calibri" pitchFamily="34" charset="0"/>
                <a:sym typeface="Symbol" pitchFamily="18" charset="2"/>
              </a:rPr>
              <a:t>)      </a:t>
            </a:r>
            <a:r>
              <a:rPr lang="de-DE" sz="1400" dirty="0" smtClean="0">
                <a:latin typeface="Calibri" pitchFamily="34" charset="0"/>
                <a:sym typeface="Symbol" pitchFamily="18" charset="2"/>
              </a:rPr>
              <a:t>                    </a:t>
            </a:r>
            <a:r>
              <a:rPr lang="de-DE" sz="1400" dirty="0">
                <a:latin typeface="Calibri" pitchFamily="34" charset="0"/>
                <a:sym typeface="Symbol" pitchFamily="18" charset="2"/>
              </a:rPr>
              <a:t>(</a:t>
            </a:r>
            <a:r>
              <a:rPr lang="de-DE" sz="1400" i="1" dirty="0">
                <a:latin typeface="Calibri" pitchFamily="34" charset="0"/>
                <a:sym typeface="Symbol" pitchFamily="18" charset="2"/>
              </a:rPr>
              <a:t>q</a:t>
            </a:r>
            <a:r>
              <a:rPr lang="de-DE" sz="1400" dirty="0">
                <a:latin typeface="Calibri" pitchFamily="34" charset="0"/>
                <a:sym typeface="Symbol" pitchFamily="18" charset="2"/>
              </a:rPr>
              <a:t>)      </a:t>
            </a:r>
            <a:r>
              <a:rPr lang="de-DE" sz="1400" dirty="0" smtClean="0">
                <a:latin typeface="Calibri" pitchFamily="34" charset="0"/>
                <a:sym typeface="Symbol" pitchFamily="18" charset="2"/>
              </a:rPr>
              <a:t>                  (</a:t>
            </a:r>
            <a:r>
              <a:rPr lang="de-DE" sz="1400" i="1" dirty="0">
                <a:latin typeface="Calibri" pitchFamily="34" charset="0"/>
                <a:sym typeface="Symbol" pitchFamily="18" charset="2"/>
              </a:rPr>
              <a:t>non-q</a:t>
            </a:r>
            <a:r>
              <a:rPr lang="de-DE" sz="1400" dirty="0">
                <a:latin typeface="Calibri" pitchFamily="34" charset="0"/>
                <a:sym typeface="Symbol" pitchFamily="18" charset="2"/>
              </a:rPr>
              <a:t>)</a:t>
            </a:r>
            <a:r>
              <a:rPr lang="de-DE" sz="1400" dirty="0">
                <a:latin typeface="Calibri" pitchFamily="34" charset="0"/>
              </a:rPr>
              <a:t> </a:t>
            </a:r>
          </a:p>
        </p:txBody>
      </p:sp>
      <p:sp>
        <p:nvSpPr>
          <p:cNvPr id="26" name="Rectangle 226"/>
          <p:cNvSpPr>
            <a:spLocks noChangeArrowheads="1"/>
          </p:cNvSpPr>
          <p:nvPr/>
        </p:nvSpPr>
        <p:spPr bwMode="auto">
          <a:xfrm>
            <a:off x="1365058" y="4560507"/>
            <a:ext cx="4701928" cy="307777"/>
          </a:xfrm>
          <a:prstGeom prst="rect">
            <a:avLst/>
          </a:prstGeom>
          <a:noFill/>
          <a:ln w="9525">
            <a:noFill/>
            <a:miter lim="800000"/>
            <a:headEnd/>
            <a:tailEnd/>
          </a:ln>
        </p:spPr>
        <p:txBody>
          <a:bodyPr wrap="none">
            <a:spAutoFit/>
          </a:bodyPr>
          <a:lstStyle/>
          <a:p>
            <a:r>
              <a:rPr lang="de-DE" sz="1400" dirty="0">
                <a:solidFill>
                  <a:srgbClr val="009900"/>
                </a:solidFill>
                <a:latin typeface="Calibri" pitchFamily="34" charset="0"/>
              </a:rPr>
              <a:t>(</a:t>
            </a:r>
            <a:r>
              <a:rPr lang="de-DE" sz="1400" i="1" dirty="0">
                <a:solidFill>
                  <a:srgbClr val="009900"/>
                </a:solidFill>
                <a:latin typeface="Calibri" pitchFamily="34" charset="0"/>
              </a:rPr>
              <a:t>p</a:t>
            </a:r>
            <a:r>
              <a:rPr lang="de-DE" sz="1400" dirty="0">
                <a:solidFill>
                  <a:srgbClr val="009900"/>
                </a:solidFill>
                <a:latin typeface="Calibri" pitchFamily="34" charset="0"/>
              </a:rPr>
              <a:t>)</a:t>
            </a:r>
            <a:r>
              <a:rPr lang="de-DE" sz="1400" dirty="0">
                <a:latin typeface="Calibri" pitchFamily="34" charset="0"/>
              </a:rPr>
              <a:t>              </a:t>
            </a:r>
            <a:r>
              <a:rPr lang="de-DE" sz="1400" dirty="0" smtClean="0">
                <a:latin typeface="Calibri" pitchFamily="34" charset="0"/>
              </a:rPr>
              <a:t>           (</a:t>
            </a:r>
            <a:r>
              <a:rPr lang="de-DE" sz="1400" i="1" dirty="0">
                <a:latin typeface="Calibri" pitchFamily="34" charset="0"/>
              </a:rPr>
              <a:t>non-</a:t>
            </a:r>
            <a:r>
              <a:rPr lang="de-DE" sz="1400" i="1" dirty="0">
                <a:latin typeface="Calibri" pitchFamily="34" charset="0"/>
                <a:sym typeface="Symbol" pitchFamily="18" charset="2"/>
              </a:rPr>
              <a:t>p</a:t>
            </a:r>
            <a:r>
              <a:rPr lang="de-DE" sz="1400" dirty="0">
                <a:latin typeface="Calibri" pitchFamily="34" charset="0"/>
                <a:sym typeface="Symbol" pitchFamily="18" charset="2"/>
              </a:rPr>
              <a:t>)      </a:t>
            </a:r>
            <a:r>
              <a:rPr lang="de-DE" sz="1400" dirty="0" smtClean="0">
                <a:latin typeface="Calibri" pitchFamily="34" charset="0"/>
                <a:sym typeface="Symbol" pitchFamily="18" charset="2"/>
              </a:rPr>
              <a:t>                    </a:t>
            </a:r>
            <a:r>
              <a:rPr lang="de-DE" sz="1400" dirty="0">
                <a:latin typeface="Calibri" pitchFamily="34" charset="0"/>
                <a:sym typeface="Symbol" pitchFamily="18" charset="2"/>
              </a:rPr>
              <a:t>(</a:t>
            </a:r>
            <a:r>
              <a:rPr lang="de-DE" sz="1400" i="1" dirty="0">
                <a:latin typeface="Calibri" pitchFamily="34" charset="0"/>
                <a:sym typeface="Symbol" pitchFamily="18" charset="2"/>
              </a:rPr>
              <a:t>q</a:t>
            </a:r>
            <a:r>
              <a:rPr lang="de-DE" sz="1400" dirty="0">
                <a:latin typeface="Calibri" pitchFamily="34" charset="0"/>
                <a:sym typeface="Symbol" pitchFamily="18" charset="2"/>
              </a:rPr>
              <a:t>)      </a:t>
            </a:r>
            <a:r>
              <a:rPr lang="de-DE" sz="1400" dirty="0" smtClean="0">
                <a:latin typeface="Calibri" pitchFamily="34" charset="0"/>
                <a:sym typeface="Symbol" pitchFamily="18" charset="2"/>
              </a:rPr>
              <a:t>                  </a:t>
            </a:r>
            <a:r>
              <a:rPr lang="de-DE" sz="1400" dirty="0" smtClean="0">
                <a:solidFill>
                  <a:srgbClr val="009900"/>
                </a:solidFill>
                <a:latin typeface="Calibri" pitchFamily="34" charset="0"/>
                <a:sym typeface="Symbol" pitchFamily="18" charset="2"/>
              </a:rPr>
              <a:t>(</a:t>
            </a:r>
            <a:r>
              <a:rPr lang="de-DE" sz="1400" i="1" dirty="0">
                <a:solidFill>
                  <a:srgbClr val="009900"/>
                </a:solidFill>
                <a:latin typeface="Calibri" pitchFamily="34" charset="0"/>
                <a:sym typeface="Symbol" pitchFamily="18" charset="2"/>
              </a:rPr>
              <a:t>non-q</a:t>
            </a:r>
            <a:r>
              <a:rPr lang="de-DE" sz="1400" dirty="0">
                <a:solidFill>
                  <a:srgbClr val="009900"/>
                </a:solidFill>
                <a:latin typeface="Calibri" pitchFamily="34" charset="0"/>
                <a:sym typeface="Symbol" pitchFamily="18" charset="2"/>
              </a:rPr>
              <a:t>)</a:t>
            </a:r>
            <a:r>
              <a:rPr lang="de-DE" sz="1400" dirty="0">
                <a:solidFill>
                  <a:srgbClr val="009900"/>
                </a:solidFill>
                <a:latin typeface="Calibri" pitchFamily="34" charset="0"/>
              </a:rPr>
              <a:t> </a:t>
            </a:r>
          </a:p>
        </p:txBody>
      </p:sp>
      <p:graphicFrame>
        <p:nvGraphicFramePr>
          <p:cNvPr id="27" name="Tabelle 26"/>
          <p:cNvGraphicFramePr>
            <a:graphicFrameLocks noGrp="1"/>
          </p:cNvGraphicFramePr>
          <p:nvPr>
            <p:extLst>
              <p:ext uri="{D42A27DB-BD31-4B8C-83A1-F6EECF244321}">
                <p14:modId xmlns:p14="http://schemas.microsoft.com/office/powerpoint/2010/main" val="653249075"/>
              </p:ext>
            </p:extLst>
          </p:nvPr>
        </p:nvGraphicFramePr>
        <p:xfrm>
          <a:off x="6709342" y="3756640"/>
          <a:ext cx="1823098" cy="1112520"/>
        </p:xfrm>
        <a:graphic>
          <a:graphicData uri="http://schemas.openxmlformats.org/drawingml/2006/table">
            <a:tbl>
              <a:tblPr firstRow="1" bandRow="1">
                <a:tableStyleId>{5C22544A-7EE6-4342-B048-85BDC9FD1C3A}</a:tableStyleId>
              </a:tblPr>
              <a:tblGrid>
                <a:gridCol w="709448"/>
                <a:gridCol w="556825"/>
                <a:gridCol w="556825"/>
              </a:tblGrid>
              <a:tr h="370840">
                <a:tc>
                  <a:txBody>
                    <a:bodyPr/>
                    <a:lstStyle/>
                    <a:p>
                      <a:pPr algn="ctr"/>
                      <a:r>
                        <a:rPr lang="de-DE" sz="1800" b="0" i="1" dirty="0" err="1" smtClean="0">
                          <a:solidFill>
                            <a:prstClr val="black"/>
                          </a:solidFill>
                          <a:latin typeface="Calibri" panose="020F0502020204030204" pitchFamily="34" charset="0"/>
                          <a:cs typeface="Calibri" panose="020F0502020204030204" pitchFamily="34" charset="0"/>
                        </a:rPr>
                        <a:t>p</a:t>
                      </a:r>
                      <a:r>
                        <a:rPr lang="de-DE" sz="1800" b="0" dirty="0" err="1" smtClean="0">
                          <a:solidFill>
                            <a:prstClr val="black"/>
                          </a:solidFill>
                          <a:latin typeface="Calibri" panose="020F0502020204030204" pitchFamily="34" charset="0"/>
                          <a:cs typeface="Calibri" panose="020F0502020204030204" pitchFamily="34" charset="0"/>
                        </a:rPr>
                        <a:t>→</a:t>
                      </a:r>
                      <a:r>
                        <a:rPr lang="de-DE" sz="1800" b="0" i="1" dirty="0" err="1" smtClean="0">
                          <a:solidFill>
                            <a:prstClr val="black"/>
                          </a:solidFill>
                          <a:latin typeface="Calibri" panose="020F0502020204030204" pitchFamily="34" charset="0"/>
                          <a:cs typeface="Calibri" panose="020F0502020204030204" pitchFamily="34" charset="0"/>
                        </a:rPr>
                        <a:t>q</a:t>
                      </a:r>
                      <a:endParaRPr lang="de-DE"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b="0" i="1" dirty="0" smtClean="0">
                          <a:solidFill>
                            <a:schemeClr val="tx1"/>
                          </a:solidFill>
                          <a:latin typeface="Calibri" panose="020F0502020204030204" pitchFamily="34" charset="0"/>
                          <a:cs typeface="Calibri" panose="020F0502020204030204" pitchFamily="34" charset="0"/>
                        </a:rPr>
                        <a:t>q</a:t>
                      </a:r>
                      <a:endParaRPr lang="de-DE" b="0" i="1"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800" b="0" i="1" kern="1200" dirty="0" smtClean="0">
                          <a:solidFill>
                            <a:prstClr val="black"/>
                          </a:solidFill>
                          <a:latin typeface="Calibri" panose="020F0502020204030204" pitchFamily="34" charset="0"/>
                          <a:ea typeface="+mn-ea"/>
                          <a:cs typeface="Calibri" panose="020F0502020204030204" pitchFamily="34" charset="0"/>
                        </a:rPr>
                        <a:t>¬q</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de-DE" sz="1800" b="0" i="1" kern="1200" dirty="0" smtClean="0">
                          <a:solidFill>
                            <a:prstClr val="black"/>
                          </a:solidFill>
                          <a:latin typeface="Calibri" panose="020F0502020204030204" pitchFamily="34" charset="0"/>
                          <a:ea typeface="+mn-ea"/>
                          <a:cs typeface="Calibri" panose="020F0502020204030204" pitchFamily="34" charset="0"/>
                        </a:rPr>
                        <a:t>p</a:t>
                      </a:r>
                      <a:endParaRPr lang="de-DE" sz="1800" b="0" i="1" kern="1200" dirty="0">
                        <a:solidFill>
                          <a:prstClr val="black"/>
                        </a:solidFill>
                        <a:latin typeface="Calibri" panose="020F0502020204030204" pitchFamily="34" charset="0"/>
                        <a:ea typeface="+mn-ea"/>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i="1" dirty="0" smtClean="0"/>
                        <a:t>w</a:t>
                      </a:r>
                      <a:endParaRPr lang="de-D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i="1" dirty="0" smtClean="0"/>
                        <a:t>f</a:t>
                      </a:r>
                      <a:endParaRPr lang="de-D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de-DE" sz="1800" b="0" i="1" kern="1200" dirty="0" smtClean="0">
                          <a:solidFill>
                            <a:prstClr val="black"/>
                          </a:solidFill>
                          <a:latin typeface="Calibri" panose="020F0502020204030204" pitchFamily="34" charset="0"/>
                          <a:ea typeface="+mn-ea"/>
                          <a:cs typeface="Calibri" panose="020F0502020204030204" pitchFamily="34" charset="0"/>
                        </a:rPr>
                        <a:t>¬p</a:t>
                      </a:r>
                      <a:endParaRPr lang="de-DE" sz="1800" b="0" i="1" kern="1200" dirty="0">
                        <a:solidFill>
                          <a:prstClr val="black"/>
                        </a:solidFill>
                        <a:latin typeface="Calibri" panose="020F0502020204030204" pitchFamily="34" charset="0"/>
                        <a:ea typeface="+mn-ea"/>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i="1" dirty="0" smtClean="0"/>
                        <a:t>w</a:t>
                      </a:r>
                      <a:endParaRPr lang="de-D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i="1" dirty="0" smtClean="0"/>
                        <a:t>w</a:t>
                      </a:r>
                      <a:endParaRPr lang="de-D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9489" y="5013176"/>
            <a:ext cx="6846887"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Textfeld 30"/>
          <p:cNvSpPr txBox="1"/>
          <p:nvPr/>
        </p:nvSpPr>
        <p:spPr>
          <a:xfrm>
            <a:off x="721991" y="6300028"/>
            <a:ext cx="8602537" cy="369332"/>
          </a:xfrm>
          <a:prstGeom prst="rect">
            <a:avLst/>
          </a:prstGeom>
          <a:noFill/>
        </p:spPr>
        <p:txBody>
          <a:bodyPr wrap="square" rtlCol="0">
            <a:spAutoFit/>
          </a:bodyPr>
          <a:lstStyle/>
          <a:p>
            <a:pPr marL="285750" indent="-285750" fontAlgn="auto">
              <a:spcBef>
                <a:spcPts val="0"/>
              </a:spcBef>
              <a:spcAft>
                <a:spcPts val="0"/>
              </a:spcAft>
              <a:buClr>
                <a:schemeClr val="accent1"/>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Konjunktionsfehler / </a:t>
            </a:r>
            <a:r>
              <a:rPr lang="de-DE" sz="1800" i="1" dirty="0" err="1" smtClean="0">
                <a:solidFill>
                  <a:prstClr val="black"/>
                </a:solidFill>
                <a:latin typeface="Calibri" panose="020F0502020204030204" pitchFamily="34" charset="0"/>
                <a:cs typeface="Calibri" panose="020F0502020204030204" pitchFamily="34" charset="0"/>
              </a:rPr>
              <a:t>Conjunction</a:t>
            </a:r>
            <a:r>
              <a:rPr lang="de-DE" sz="1800" i="1" dirty="0" smtClean="0">
                <a:solidFill>
                  <a:prstClr val="black"/>
                </a:solidFill>
                <a:latin typeface="Calibri" panose="020F0502020204030204" pitchFamily="34" charset="0"/>
                <a:cs typeface="Calibri" panose="020F0502020204030204" pitchFamily="34" charset="0"/>
              </a:rPr>
              <a:t> </a:t>
            </a:r>
            <a:r>
              <a:rPr lang="de-DE" sz="1800" i="1" dirty="0" err="1" smtClean="0">
                <a:solidFill>
                  <a:prstClr val="black"/>
                </a:solidFill>
                <a:latin typeface="Calibri" panose="020F0502020204030204" pitchFamily="34" charset="0"/>
                <a:cs typeface="Calibri" panose="020F0502020204030204" pitchFamily="34" charset="0"/>
              </a:rPr>
              <a:t>Fallacy</a:t>
            </a:r>
            <a:r>
              <a:rPr lang="de-DE" sz="1800" i="1" dirty="0" smtClean="0">
                <a:solidFill>
                  <a:prstClr val="black"/>
                </a:solidFill>
                <a:latin typeface="Calibri" panose="020F0502020204030204" pitchFamily="34" charset="0"/>
                <a:cs typeface="Calibri" panose="020F0502020204030204" pitchFamily="34" charset="0"/>
              </a:rPr>
              <a:t> </a:t>
            </a:r>
            <a:r>
              <a:rPr lang="de-DE" sz="1000" dirty="0" smtClean="0">
                <a:solidFill>
                  <a:prstClr val="black"/>
                </a:solidFill>
                <a:latin typeface="Calibri" panose="020F0502020204030204" pitchFamily="34" charset="0"/>
                <a:cs typeface="Calibri" panose="020F0502020204030204" pitchFamily="34" charset="0"/>
              </a:rPr>
              <a:t>(Kahneman &amp; Tversky, 1982, v. Sydow, 2011, 2016)</a:t>
            </a:r>
            <a:endParaRPr lang="de-DE" sz="1000" dirty="0">
              <a:solidFill>
                <a:prstClr val="black"/>
              </a:solidFill>
              <a:latin typeface="Calibri" panose="020F0502020204030204" pitchFamily="34" charset="0"/>
              <a:cs typeface="Calibri" panose="020F0502020204030204" pitchFamily="34" charset="0"/>
            </a:endParaRPr>
          </a:p>
        </p:txBody>
      </p:sp>
      <p:sp>
        <p:nvSpPr>
          <p:cNvPr id="32" name="Textfeld 31"/>
          <p:cNvSpPr txBox="1"/>
          <p:nvPr/>
        </p:nvSpPr>
        <p:spPr>
          <a:xfrm>
            <a:off x="721991" y="5939988"/>
            <a:ext cx="8602537" cy="369332"/>
          </a:xfrm>
          <a:prstGeom prst="rect">
            <a:avLst/>
          </a:prstGeom>
          <a:noFill/>
        </p:spPr>
        <p:txBody>
          <a:bodyPr wrap="square" rtlCol="0">
            <a:spAutoFit/>
          </a:bodyPr>
          <a:lstStyle/>
          <a:p>
            <a:pPr fontAlgn="auto">
              <a:spcBef>
                <a:spcPts val="0"/>
              </a:spcBef>
              <a:spcAft>
                <a:spcPts val="0"/>
              </a:spcAft>
              <a:buClr>
                <a:schemeClr val="accent1"/>
              </a:buClr>
            </a:pPr>
            <a:r>
              <a:rPr lang="de-DE" sz="1800" dirty="0">
                <a:solidFill>
                  <a:prstClr val="black"/>
                </a:solidFill>
                <a:latin typeface="Calibri" panose="020F0502020204030204" pitchFamily="34" charset="0"/>
                <a:cs typeface="Calibri" panose="020F0502020204030204" pitchFamily="34" charset="0"/>
              </a:rPr>
              <a:t> </a:t>
            </a:r>
            <a:r>
              <a:rPr lang="de-DE" sz="1800" dirty="0" smtClean="0">
                <a:solidFill>
                  <a:prstClr val="black"/>
                </a:solidFill>
                <a:latin typeface="Calibri" panose="020F0502020204030204" pitchFamily="34" charset="0"/>
                <a:cs typeface="Calibri" panose="020F0502020204030204" pitchFamily="34" charset="0"/>
              </a:rPr>
              <a:t>    =&gt; Statt </a:t>
            </a:r>
            <a:r>
              <a:rPr lang="de-DE" sz="1800" dirty="0" err="1" smtClean="0">
                <a:solidFill>
                  <a:prstClr val="black"/>
                </a:solidFill>
                <a:latin typeface="Calibri" panose="020F0502020204030204" pitchFamily="34" charset="0"/>
                <a:cs typeface="Calibri" panose="020F0502020204030204" pitchFamily="34" charset="0"/>
              </a:rPr>
              <a:t>falsifikationistische</a:t>
            </a:r>
            <a:r>
              <a:rPr lang="de-DE" sz="1800" dirty="0" smtClean="0">
                <a:solidFill>
                  <a:prstClr val="black"/>
                </a:solidFill>
                <a:latin typeface="Calibri" panose="020F0502020204030204" pitchFamily="34" charset="0"/>
                <a:cs typeface="Calibri" panose="020F0502020204030204" pitchFamily="34" charset="0"/>
              </a:rPr>
              <a:t> Strategie, aktive Informationswahl/aktives Lernen</a:t>
            </a:r>
            <a:endParaRPr lang="de-DE" sz="1000" dirty="0">
              <a:solidFill>
                <a:prstClr val="black"/>
              </a:solidFill>
              <a:latin typeface="Calibri" panose="020F0502020204030204" pitchFamily="34" charset="0"/>
              <a:cs typeface="Calibri" panose="020F0502020204030204" pitchFamily="34" charset="0"/>
            </a:endParaRPr>
          </a:p>
        </p:txBody>
      </p:sp>
      <p:sp>
        <p:nvSpPr>
          <p:cNvPr id="28" name="Textfeld 27"/>
          <p:cNvSpPr txBox="1"/>
          <p:nvPr/>
        </p:nvSpPr>
        <p:spPr>
          <a:xfrm>
            <a:off x="323528" y="2751892"/>
            <a:ext cx="5181591" cy="677108"/>
          </a:xfrm>
          <a:prstGeom prst="rect">
            <a:avLst/>
          </a:prstGeom>
          <a:noFill/>
        </p:spPr>
        <p:txBody>
          <a:bodyPr wrap="square" rtlCol="0">
            <a:spAutoFit/>
          </a:bodyPr>
          <a:lstStyle/>
          <a:p>
            <a:pPr marL="285750" indent="-285750" fontAlgn="auto">
              <a:spcBef>
                <a:spcPts val="0"/>
              </a:spcBef>
              <a:spcAft>
                <a:spcPts val="0"/>
              </a:spcAft>
              <a:buClr>
                <a:schemeClr val="accent1"/>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Denkpsychologie/Higher </a:t>
            </a:r>
            <a:r>
              <a:rPr lang="de-DE" sz="1800" dirty="0" err="1" smtClean="0">
                <a:solidFill>
                  <a:prstClr val="black"/>
                </a:solidFill>
                <a:latin typeface="Calibri" panose="020F0502020204030204" pitchFamily="34" charset="0"/>
                <a:cs typeface="Calibri" panose="020F0502020204030204" pitchFamily="34" charset="0"/>
              </a:rPr>
              <a:t>Cognition</a:t>
            </a:r>
            <a:r>
              <a:rPr lang="de-DE" sz="1800" dirty="0">
                <a:solidFill>
                  <a:prstClr val="black"/>
                </a:solidFill>
                <a:latin typeface="Calibri" panose="020F0502020204030204" pitchFamily="34" charset="0"/>
                <a:cs typeface="Calibri" panose="020F0502020204030204" pitchFamily="34" charset="0"/>
              </a:rPr>
              <a:t> </a:t>
            </a:r>
            <a:r>
              <a:rPr lang="de-DE" sz="1800" dirty="0" smtClean="0">
                <a:solidFill>
                  <a:prstClr val="black"/>
                </a:solidFill>
                <a:latin typeface="Calibri" panose="020F0502020204030204" pitchFamily="34" charset="0"/>
                <a:cs typeface="Calibri" panose="020F0502020204030204" pitchFamily="34" charset="0"/>
              </a:rPr>
              <a:t/>
            </a:r>
            <a:br>
              <a:rPr lang="de-DE" sz="1800" dirty="0" smtClean="0">
                <a:solidFill>
                  <a:prstClr val="black"/>
                </a:solidFill>
                <a:latin typeface="Calibri" panose="020F0502020204030204" pitchFamily="34" charset="0"/>
                <a:cs typeface="Calibri" panose="020F0502020204030204" pitchFamily="34" charset="0"/>
              </a:rPr>
            </a:br>
            <a:r>
              <a:rPr lang="de-DE" sz="1000" dirty="0" smtClean="0">
                <a:solidFill>
                  <a:prstClr val="black"/>
                </a:solidFill>
                <a:latin typeface="Calibri" panose="020F0502020204030204" pitchFamily="34" charset="0"/>
                <a:cs typeface="Calibri" panose="020F0502020204030204" pitchFamily="34" charset="0"/>
              </a:rPr>
              <a:t>(z.B. Mike Oaksford, Nick Chater, Ulrike Hahn)</a:t>
            </a:r>
          </a:p>
          <a:p>
            <a:pPr marL="285750" indent="-285750" fontAlgn="auto">
              <a:spcBef>
                <a:spcPts val="0"/>
              </a:spcBef>
              <a:spcAft>
                <a:spcPts val="0"/>
              </a:spcAft>
              <a:buClr>
                <a:schemeClr val="accent1"/>
              </a:buClr>
              <a:buFont typeface="Arial" panose="020B0604020202020204" pitchFamily="34" charset="0"/>
              <a:buChar char="•"/>
            </a:pPr>
            <a:endParaRPr lang="de-DE" sz="1000" dirty="0" smtClean="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49229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par>
                                <p:cTn id="14" presetID="10" presetClass="entr" presetSubtype="0" fill="hold" nodeType="with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fade">
                                      <p:cBhvr>
                                        <p:cTn id="16" dur="500"/>
                                        <p:tgtEl>
                                          <p:spTgt spid="10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029"/>
                                        </p:tgtEl>
                                        <p:attrNameLst>
                                          <p:attrName>style.visibility</p:attrName>
                                        </p:attrNameLst>
                                      </p:cBhvr>
                                      <p:to>
                                        <p:strVal val="visible"/>
                                      </p:to>
                                    </p:set>
                                    <p:animEffect transition="in" filter="fade">
                                      <p:cBhvr>
                                        <p:cTn id="54" dur="500"/>
                                        <p:tgtEl>
                                          <p:spTgt spid="102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P spid="25" grpId="0"/>
      <p:bldP spid="26" grpId="0"/>
      <p:bldP spid="31" grpId="0"/>
      <p:bldP spid="32"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hteck 16"/>
          <p:cNvSpPr/>
          <p:nvPr/>
        </p:nvSpPr>
        <p:spPr>
          <a:xfrm>
            <a:off x="5292080" y="3356992"/>
            <a:ext cx="3489911" cy="32403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5" name="AutoShape 8" descr="thinking balloon though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AutoShape 10" descr="thinking balloon thought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6" name="Titel 1"/>
          <p:cNvSpPr>
            <a:spLocks noGrp="1"/>
          </p:cNvSpPr>
          <p:nvPr>
            <p:ph type="ctrTitle"/>
          </p:nvPr>
        </p:nvSpPr>
        <p:spPr>
          <a:xfrm>
            <a:off x="685800" y="468843"/>
            <a:ext cx="7772400" cy="547158"/>
          </a:xfrm>
        </p:spPr>
        <p:txBody>
          <a:bodyPr/>
          <a:lstStyle/>
          <a:p>
            <a:r>
              <a:rPr lang="de-DE" dirty="0" smtClean="0"/>
              <a:t>1.4 Kritik am Falsifikationismus </a:t>
            </a:r>
            <a:r>
              <a:rPr lang="de-DE" sz="1000" dirty="0" smtClean="0"/>
              <a:t>(vgl. v. Sydow, 2006)</a:t>
            </a:r>
            <a:endParaRPr lang="en-GB" sz="1000" dirty="0">
              <a:solidFill>
                <a:srgbClr val="000090"/>
              </a:solidFill>
            </a:endParaRPr>
          </a:p>
        </p:txBody>
      </p:sp>
      <p:sp>
        <p:nvSpPr>
          <p:cNvPr id="19" name="Textfeld 18"/>
          <p:cNvSpPr txBox="1"/>
          <p:nvPr/>
        </p:nvSpPr>
        <p:spPr>
          <a:xfrm>
            <a:off x="470527" y="3271043"/>
            <a:ext cx="8565969" cy="1200329"/>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Theorien wurden i.d.R. in der Wissenschaftsgeschichte nie wegen einer einzigen widerspenstigen Beobachtung falsifiziert </a:t>
            </a:r>
            <a:r>
              <a:rPr lang="de-DE" sz="1000" dirty="0" smtClean="0">
                <a:solidFill>
                  <a:prstClr val="black"/>
                </a:solidFill>
                <a:latin typeface="Calibri" panose="020F0502020204030204" pitchFamily="34" charset="0"/>
                <a:cs typeface="Calibri" panose="020F0502020204030204" pitchFamily="34" charset="0"/>
              </a:rPr>
              <a:t>(Putnam &amp; Lakatos)</a:t>
            </a:r>
            <a:r>
              <a:rPr lang="de-DE" sz="1800" dirty="0" smtClean="0">
                <a:solidFill>
                  <a:prstClr val="black"/>
                </a:solidFill>
                <a:latin typeface="Calibri" panose="020F0502020204030204" pitchFamily="34" charset="0"/>
                <a:cs typeface="Calibri" panose="020F0502020204030204" pitchFamily="34" charset="0"/>
              </a:rPr>
              <a:t>.</a:t>
            </a: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Theorien seien eingebettet und abhängig von Paradigmen </a:t>
            </a:r>
            <a:r>
              <a:rPr lang="de-DE" sz="1000" dirty="0" smtClean="0">
                <a:solidFill>
                  <a:prstClr val="black"/>
                </a:solidFill>
                <a:latin typeface="Calibri" panose="020F0502020204030204" pitchFamily="34" charset="0"/>
                <a:cs typeface="Calibri" panose="020F0502020204030204" pitchFamily="34" charset="0"/>
              </a:rPr>
              <a:t>(Kuhn).</a:t>
            </a: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Es gibt widersprüchliche Evidenz zu den besten Theorien, </a:t>
            </a:r>
            <a:r>
              <a:rPr lang="de-DE" sz="1200" dirty="0" smtClean="0">
                <a:solidFill>
                  <a:prstClr val="black"/>
                </a:solidFill>
                <a:latin typeface="Calibri" panose="020F0502020204030204" pitchFamily="34" charset="0"/>
                <a:cs typeface="Calibri" panose="020F0502020204030204" pitchFamily="34" charset="0"/>
              </a:rPr>
              <a:t>etwa Quantenphysik &amp; Relativitätstheorie</a:t>
            </a:r>
            <a:r>
              <a:rPr lang="de-DE" sz="1800" dirty="0" smtClean="0">
                <a:solidFill>
                  <a:prstClr val="black"/>
                </a:solidFill>
                <a:latin typeface="Calibri" panose="020F0502020204030204" pitchFamily="34" charset="0"/>
                <a:cs typeface="Calibri" panose="020F0502020204030204" pitchFamily="34" charset="0"/>
              </a:rPr>
              <a:t>.</a:t>
            </a:r>
            <a:endParaRPr lang="de-DE" sz="1800" dirty="0">
              <a:solidFill>
                <a:prstClr val="black"/>
              </a:solidFill>
              <a:latin typeface="Calibri" panose="020F0502020204030204" pitchFamily="34" charset="0"/>
              <a:cs typeface="Calibri" panose="020F0502020204030204" pitchFamily="34" charset="0"/>
            </a:endParaRPr>
          </a:p>
        </p:txBody>
      </p:sp>
      <p:sp>
        <p:nvSpPr>
          <p:cNvPr id="25" name="Textfeld 24"/>
          <p:cNvSpPr txBox="1"/>
          <p:nvPr/>
        </p:nvSpPr>
        <p:spPr>
          <a:xfrm>
            <a:off x="657197" y="2852936"/>
            <a:ext cx="980205" cy="461665"/>
          </a:xfrm>
          <a:prstGeom prst="rect">
            <a:avLst/>
          </a:prstGeom>
          <a:noFill/>
        </p:spPr>
        <p:txBody>
          <a:bodyPr wrap="none" rtlCol="0">
            <a:spAutoFit/>
          </a:bodyPr>
          <a:lstStyle/>
          <a:p>
            <a:pPr algn="ctr"/>
            <a:r>
              <a:rPr lang="de-DE" sz="1200" dirty="0" smtClean="0">
                <a:latin typeface="Calibri" panose="020F0502020204030204" pitchFamily="34" charset="0"/>
                <a:cs typeface="Calibri" panose="020F0502020204030204" pitchFamily="34" charset="0"/>
              </a:rPr>
              <a:t>Imre Lakatos</a:t>
            </a:r>
            <a:br>
              <a:rPr lang="de-DE" sz="12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(1922-1974)</a:t>
            </a:r>
            <a:endParaRPr lang="de-DE" sz="1200" dirty="0">
              <a:latin typeface="Calibri" panose="020F0502020204030204" pitchFamily="34" charset="0"/>
              <a:cs typeface="Calibri" panose="020F0502020204030204" pitchFamily="34" charset="0"/>
            </a:endParaRPr>
          </a:p>
        </p:txBody>
      </p:sp>
      <p:sp>
        <p:nvSpPr>
          <p:cNvPr id="3" name="AutoShape 2" descr="Bildergebnis für Quine"/>
          <p:cNvSpPr>
            <a:spLocks noChangeAspect="1" noChangeArrowheads="1"/>
          </p:cNvSpPr>
          <p:nvPr/>
        </p:nvSpPr>
        <p:spPr bwMode="auto">
          <a:xfrm>
            <a:off x="155575" y="-1722438"/>
            <a:ext cx="3238500" cy="3600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6" name="Textfeld 25"/>
          <p:cNvSpPr txBox="1"/>
          <p:nvPr/>
        </p:nvSpPr>
        <p:spPr>
          <a:xfrm>
            <a:off x="3966297" y="2852936"/>
            <a:ext cx="1088760" cy="461665"/>
          </a:xfrm>
          <a:prstGeom prst="rect">
            <a:avLst/>
          </a:prstGeom>
          <a:noFill/>
        </p:spPr>
        <p:txBody>
          <a:bodyPr wrap="none" rtlCol="0">
            <a:spAutoFit/>
          </a:bodyPr>
          <a:lstStyle/>
          <a:p>
            <a:pPr algn="ctr"/>
            <a:r>
              <a:rPr lang="de-DE" sz="1200" dirty="0">
                <a:latin typeface="Calibri" panose="020F0502020204030204" pitchFamily="34" charset="0"/>
                <a:cs typeface="Calibri" panose="020F0502020204030204" pitchFamily="34" charset="0"/>
              </a:rPr>
              <a:t>Hilary Putnam</a:t>
            </a:r>
            <a:br>
              <a:rPr lang="de-DE" sz="1200" dirty="0">
                <a:latin typeface="Calibri" panose="020F0502020204030204" pitchFamily="34" charset="0"/>
                <a:cs typeface="Calibri" panose="020F0502020204030204" pitchFamily="34" charset="0"/>
              </a:rPr>
            </a:br>
            <a:r>
              <a:rPr lang="de-DE" sz="1200" dirty="0">
                <a:latin typeface="Calibri" panose="020F0502020204030204" pitchFamily="34" charset="0"/>
                <a:cs typeface="Calibri" panose="020F0502020204030204" pitchFamily="34" charset="0"/>
              </a:rPr>
              <a:t>(1926-2016)</a:t>
            </a:r>
          </a:p>
        </p:txBody>
      </p:sp>
      <p:pic>
        <p:nvPicPr>
          <p:cNvPr id="2052" name="Picture 4" descr="Professor Imre Lakatos, c1960s.jpg"/>
          <p:cNvPicPr>
            <a:picLocks noChangeAspect="1" noChangeArrowheads="1"/>
          </p:cNvPicPr>
          <p:nvPr/>
        </p:nvPicPr>
        <p:blipFill rotWithShape="1">
          <a:blip r:embed="rId3">
            <a:extLst>
              <a:ext uri="{28A0092B-C50C-407E-A947-70E740481C1C}">
                <a14:useLocalDpi xmlns:a14="http://schemas.microsoft.com/office/drawing/2010/main" val="0"/>
              </a:ext>
            </a:extLst>
          </a:blip>
          <a:srcRect b="22009"/>
          <a:stretch/>
        </p:blipFill>
        <p:spPr bwMode="auto">
          <a:xfrm>
            <a:off x="556001" y="1484784"/>
            <a:ext cx="1190664" cy="136759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upload.wikimedia.org/wikipedia/commons/thumb/6/62/Hilary_Putnam.jpg/170px-Hilary_Putnam.jpg"/>
          <p:cNvPicPr>
            <a:picLocks noChangeAspect="1" noChangeArrowheads="1"/>
          </p:cNvPicPr>
          <p:nvPr/>
        </p:nvPicPr>
        <p:blipFill rotWithShape="1">
          <a:blip r:embed="rId4">
            <a:extLst>
              <a:ext uri="{28A0092B-C50C-407E-A947-70E740481C1C}">
                <a14:useLocalDpi xmlns:a14="http://schemas.microsoft.com/office/drawing/2010/main" val="0"/>
              </a:ext>
            </a:extLst>
          </a:blip>
          <a:srcRect b="20415"/>
          <a:stretch/>
        </p:blipFill>
        <p:spPr bwMode="auto">
          <a:xfrm>
            <a:off x="3912169" y="1487420"/>
            <a:ext cx="1207146" cy="136759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Thomas Kuhn.jpg"/>
          <p:cNvPicPr>
            <a:picLocks noChangeAspect="1" noChangeArrowheads="1"/>
          </p:cNvPicPr>
          <p:nvPr/>
        </p:nvPicPr>
        <p:blipFill rotWithShape="1">
          <a:blip r:embed="rId5">
            <a:extLst>
              <a:ext uri="{28A0092B-C50C-407E-A947-70E740481C1C}">
                <a14:useLocalDpi xmlns:a14="http://schemas.microsoft.com/office/drawing/2010/main" val="0"/>
              </a:ext>
            </a:extLst>
          </a:blip>
          <a:srcRect b="7829"/>
          <a:stretch/>
        </p:blipFill>
        <p:spPr bwMode="auto">
          <a:xfrm>
            <a:off x="7325294" y="1487421"/>
            <a:ext cx="1207146" cy="1365516"/>
          </a:xfrm>
          <a:prstGeom prst="rect">
            <a:avLst/>
          </a:prstGeom>
          <a:noFill/>
          <a:extLst>
            <a:ext uri="{909E8E84-426E-40DD-AFC4-6F175D3DCCD1}">
              <a14:hiddenFill xmlns:a14="http://schemas.microsoft.com/office/drawing/2010/main">
                <a:solidFill>
                  <a:srgbClr val="FFFFFF"/>
                </a:solidFill>
              </a14:hiddenFill>
            </a:ext>
          </a:extLst>
        </p:spPr>
      </p:pic>
      <p:sp>
        <p:nvSpPr>
          <p:cNvPr id="20" name="Textfeld 19"/>
          <p:cNvSpPr txBox="1"/>
          <p:nvPr/>
        </p:nvSpPr>
        <p:spPr>
          <a:xfrm>
            <a:off x="7370452" y="2852936"/>
            <a:ext cx="1061509" cy="461665"/>
          </a:xfrm>
          <a:prstGeom prst="rect">
            <a:avLst/>
          </a:prstGeom>
          <a:noFill/>
        </p:spPr>
        <p:txBody>
          <a:bodyPr wrap="none" rtlCol="0">
            <a:spAutoFit/>
          </a:bodyPr>
          <a:lstStyle/>
          <a:p>
            <a:pPr algn="ctr"/>
            <a:r>
              <a:rPr lang="de-DE" sz="1200" dirty="0" smtClean="0">
                <a:latin typeface="Calibri" panose="020F0502020204030204" pitchFamily="34" charset="0"/>
                <a:cs typeface="Calibri" panose="020F0502020204030204" pitchFamily="34" charset="0"/>
              </a:rPr>
              <a:t>Thomas Kuhn</a:t>
            </a:r>
            <a:r>
              <a:rPr lang="de-DE" sz="1200" dirty="0">
                <a:latin typeface="Calibri" panose="020F0502020204030204" pitchFamily="34" charset="0"/>
                <a:cs typeface="Calibri" panose="020F0502020204030204" pitchFamily="34" charset="0"/>
              </a:rPr>
              <a:t/>
            </a:r>
            <a:br>
              <a:rPr lang="de-DE" sz="1200" dirty="0">
                <a:latin typeface="Calibri" panose="020F0502020204030204" pitchFamily="34" charset="0"/>
                <a:cs typeface="Calibri" panose="020F0502020204030204" pitchFamily="34" charset="0"/>
              </a:rPr>
            </a:br>
            <a:r>
              <a:rPr lang="de-DE" sz="1200" dirty="0">
                <a:latin typeface="Calibri" panose="020F0502020204030204" pitchFamily="34" charset="0"/>
                <a:cs typeface="Calibri" panose="020F0502020204030204" pitchFamily="34" charset="0"/>
              </a:rPr>
              <a:t>(</a:t>
            </a:r>
            <a:r>
              <a:rPr lang="de-DE" sz="1200" dirty="0" smtClean="0">
                <a:latin typeface="Calibri" panose="020F0502020204030204" pitchFamily="34" charset="0"/>
                <a:cs typeface="Calibri" panose="020F0502020204030204" pitchFamily="34" charset="0"/>
              </a:rPr>
              <a:t>1922-1996)</a:t>
            </a:r>
            <a:endParaRPr lang="de-DE" sz="1200" dirty="0">
              <a:latin typeface="Calibri" panose="020F0502020204030204" pitchFamily="34" charset="0"/>
              <a:cs typeface="Calibri" panose="020F0502020204030204" pitchFamily="34" charset="0"/>
            </a:endParaRPr>
          </a:p>
        </p:txBody>
      </p:sp>
      <p:pic>
        <p:nvPicPr>
          <p:cNvPr id="2060" name="Picture 12" descr="aus Himmelsatla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380" y="5451289"/>
            <a:ext cx="1325218" cy="1143386"/>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Zeitstrahl Weltbilder"/>
          <p:cNvPicPr>
            <a:picLocks noChangeAspect="1" noChangeArrowheads="1"/>
          </p:cNvPicPr>
          <p:nvPr/>
        </p:nvPicPr>
        <p:blipFill rotWithShape="1">
          <a:blip r:embed="rId7">
            <a:extLst>
              <a:ext uri="{28A0092B-C50C-407E-A947-70E740481C1C}">
                <a14:useLocalDpi xmlns:a14="http://schemas.microsoft.com/office/drawing/2010/main" val="0"/>
              </a:ext>
            </a:extLst>
          </a:blip>
          <a:srcRect b="21461"/>
          <a:stretch/>
        </p:blipFill>
        <p:spPr bwMode="auto">
          <a:xfrm>
            <a:off x="2269072" y="5363184"/>
            <a:ext cx="4463168" cy="124057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ttp://4pg6ytlewbav5wl8-zippykid.netdna-ssl.com/wp-content/uploads/2015/09/Heliozentrisch-Wikimedia-Commons.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36923" y="5515836"/>
            <a:ext cx="1367525" cy="1153524"/>
          </a:xfrm>
          <a:prstGeom prst="rect">
            <a:avLst/>
          </a:prstGeom>
          <a:noFill/>
          <a:extLst>
            <a:ext uri="{909E8E84-426E-40DD-AFC4-6F175D3DCCD1}">
              <a14:hiddenFill xmlns:a14="http://schemas.microsoft.com/office/drawing/2010/main">
                <a:solidFill>
                  <a:srgbClr val="FFFFFF"/>
                </a:solidFill>
              </a14:hiddenFill>
            </a:ext>
          </a:extLst>
        </p:spPr>
      </p:pic>
      <p:sp>
        <p:nvSpPr>
          <p:cNvPr id="23" name="Textfeld 22"/>
          <p:cNvSpPr txBox="1"/>
          <p:nvPr/>
        </p:nvSpPr>
        <p:spPr>
          <a:xfrm>
            <a:off x="539552" y="1043444"/>
            <a:ext cx="3130246" cy="369332"/>
          </a:xfrm>
          <a:prstGeom prst="rect">
            <a:avLst/>
          </a:prstGeom>
          <a:noFill/>
        </p:spPr>
        <p:txBody>
          <a:bodyPr wrap="square" rtlCol="0">
            <a:spAutoFit/>
          </a:bodyPr>
          <a:lstStyle/>
          <a:p>
            <a:pPr fontAlgn="auto">
              <a:spcBef>
                <a:spcPts val="0"/>
              </a:spcBef>
              <a:spcAft>
                <a:spcPts val="0"/>
              </a:spcAft>
            </a:pPr>
            <a:r>
              <a:rPr lang="de-DE" sz="1800" dirty="0" smtClean="0">
                <a:solidFill>
                  <a:srgbClr val="000090"/>
                </a:solidFill>
                <a:latin typeface="Calibri" pitchFamily="34" charset="0"/>
                <a:ea typeface="+mj-ea"/>
                <a:cs typeface="+mj-cs"/>
              </a:rPr>
              <a:t>1.4.5  Wissenschaftsgeschichte</a:t>
            </a:r>
          </a:p>
        </p:txBody>
      </p:sp>
      <p:sp>
        <p:nvSpPr>
          <p:cNvPr id="18" name="Textfeld 17"/>
          <p:cNvSpPr txBox="1"/>
          <p:nvPr/>
        </p:nvSpPr>
        <p:spPr>
          <a:xfrm>
            <a:off x="467544" y="4379039"/>
            <a:ext cx="8784976" cy="1354217"/>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dirty="0" err="1" smtClean="0">
                <a:solidFill>
                  <a:prstClr val="black"/>
                </a:solidFill>
                <a:latin typeface="Calibri" panose="020F0502020204030204" pitchFamily="34" charset="0"/>
                <a:cs typeface="Calibri" panose="020F0502020204030204" pitchFamily="34" charset="0"/>
              </a:rPr>
              <a:t>Humesches</a:t>
            </a:r>
            <a:r>
              <a:rPr lang="de-DE" sz="1800" dirty="0" smtClean="0">
                <a:solidFill>
                  <a:prstClr val="black"/>
                </a:solidFill>
                <a:latin typeface="Calibri" panose="020F0502020204030204" pitchFamily="34" charset="0"/>
                <a:cs typeface="Calibri" panose="020F0502020204030204" pitchFamily="34" charset="0"/>
              </a:rPr>
              <a:t> Induktionsproblem gilt </a:t>
            </a:r>
            <a:r>
              <a:rPr lang="de-DE" sz="1800" dirty="0" err="1" smtClean="0">
                <a:solidFill>
                  <a:prstClr val="black"/>
                </a:solidFill>
                <a:latin typeface="Calibri" panose="020F0502020204030204" pitchFamily="34" charset="0"/>
                <a:cs typeface="Calibri" panose="020F0502020204030204" pitchFamily="34" charset="0"/>
              </a:rPr>
              <a:t>gewisserm</a:t>
            </a:r>
            <a:r>
              <a:rPr lang="de-DE" sz="1800" dirty="0">
                <a:solidFill>
                  <a:prstClr val="black"/>
                </a:solidFill>
                <a:latin typeface="Calibri" panose="020F0502020204030204" pitchFamily="34" charset="0"/>
                <a:cs typeface="Calibri" panose="020F0502020204030204" pitchFamily="34" charset="0"/>
              </a:rPr>
              <a:t>.</a:t>
            </a:r>
            <a:r>
              <a:rPr lang="de-DE" sz="1800" dirty="0" smtClean="0">
                <a:solidFill>
                  <a:prstClr val="black"/>
                </a:solidFill>
                <a:latin typeface="Calibri" panose="020F0502020204030204" pitchFamily="34" charset="0"/>
                <a:cs typeface="Calibri" panose="020F0502020204030204" pitchFamily="34" charset="0"/>
              </a:rPr>
              <a:t> epistemologisch auch für Falsifikationen. Zwar bleibt nach (einer) Gegenevidenz eine Allaussage  logisch falsifiziert, aber ist das nicht ein Nachteil, wenn sich die Welt ändert (oder die Interpretation der Daten)? </a:t>
            </a:r>
            <a:br>
              <a:rPr lang="de-DE" sz="1800" dirty="0" smtClean="0">
                <a:solidFill>
                  <a:prstClr val="black"/>
                </a:solidFill>
                <a:latin typeface="Calibri" panose="020F0502020204030204" pitchFamily="34" charset="0"/>
                <a:cs typeface="Calibri" panose="020F0502020204030204" pitchFamily="34" charset="0"/>
              </a:rPr>
            </a:br>
            <a:r>
              <a:rPr lang="de-DE" sz="1000" dirty="0" smtClean="0">
                <a:solidFill>
                  <a:prstClr val="black"/>
                </a:solidFill>
                <a:latin typeface="Calibri" panose="020F0502020204030204" pitchFamily="34" charset="0"/>
                <a:cs typeface="Calibri" panose="020F0502020204030204" pitchFamily="34" charset="0"/>
              </a:rPr>
              <a:t>(vgl. von Sydow, 2006)</a:t>
            </a:r>
          </a:p>
          <a:p>
            <a:pPr marL="285750" indent="-285750" fontAlgn="auto">
              <a:spcBef>
                <a:spcPts val="0"/>
              </a:spcBef>
              <a:spcAft>
                <a:spcPts val="0"/>
              </a:spcAft>
              <a:buClr>
                <a:srgbClr val="0070C0"/>
              </a:buClr>
              <a:buFont typeface="Arial" panose="020B0604020202020204" pitchFamily="34" charset="0"/>
              <a:buChar char="•"/>
            </a:pPr>
            <a:endParaRPr lang="de-DE" sz="1800"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314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fade">
                                      <p:cBhvr>
                                        <p:cTn id="13" dur="500"/>
                                        <p:tgtEl>
                                          <p:spTgt spid="2052"/>
                                        </p:tgtEl>
                                      </p:cBhvr>
                                    </p:animEffect>
                                  </p:childTnLst>
                                </p:cTn>
                              </p:par>
                              <p:par>
                                <p:cTn id="14" presetID="10" presetClass="entr" presetSubtype="0" fill="hold" nodeType="withEffect">
                                  <p:stCondLst>
                                    <p:cond delay="0"/>
                                  </p:stCondLst>
                                  <p:childTnLst>
                                    <p:set>
                                      <p:cBhvr>
                                        <p:cTn id="15" dur="1" fill="hold">
                                          <p:stCondLst>
                                            <p:cond delay="0"/>
                                          </p:stCondLst>
                                        </p:cTn>
                                        <p:tgtEl>
                                          <p:spTgt spid="2054"/>
                                        </p:tgtEl>
                                        <p:attrNameLst>
                                          <p:attrName>style.visibility</p:attrName>
                                        </p:attrNameLst>
                                      </p:cBhvr>
                                      <p:to>
                                        <p:strVal val="visible"/>
                                      </p:to>
                                    </p:set>
                                    <p:animEffect transition="in" filter="fade">
                                      <p:cBhvr>
                                        <p:cTn id="16" dur="500"/>
                                        <p:tgtEl>
                                          <p:spTgt spid="2054"/>
                                        </p:tgtEl>
                                      </p:cBhvr>
                                    </p:animEffect>
                                  </p:childTnLst>
                                </p:cTn>
                              </p:par>
                              <p:par>
                                <p:cTn id="17" presetID="10" presetClass="entr" presetSubtype="0" fill="hold" nodeType="withEffect">
                                  <p:stCondLst>
                                    <p:cond delay="0"/>
                                  </p:stCondLst>
                                  <p:childTnLst>
                                    <p:set>
                                      <p:cBhvr>
                                        <p:cTn id="18" dur="1" fill="hold">
                                          <p:stCondLst>
                                            <p:cond delay="0"/>
                                          </p:stCondLst>
                                        </p:cTn>
                                        <p:tgtEl>
                                          <p:spTgt spid="2058"/>
                                        </p:tgtEl>
                                        <p:attrNameLst>
                                          <p:attrName>style.visibility</p:attrName>
                                        </p:attrNameLst>
                                      </p:cBhvr>
                                      <p:to>
                                        <p:strVal val="visible"/>
                                      </p:to>
                                    </p:set>
                                    <p:animEffect transition="in" filter="fade">
                                      <p:cBhvr>
                                        <p:cTn id="19" dur="500"/>
                                        <p:tgtEl>
                                          <p:spTgt spid="205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60"/>
                                        </p:tgtEl>
                                        <p:attrNameLst>
                                          <p:attrName>style.visibility</p:attrName>
                                        </p:attrNameLst>
                                      </p:cBhvr>
                                      <p:to>
                                        <p:strVal val="visible"/>
                                      </p:to>
                                    </p:set>
                                    <p:animEffect transition="in" filter="fade">
                                      <p:cBhvr>
                                        <p:cTn id="30" dur="500"/>
                                        <p:tgtEl>
                                          <p:spTgt spid="2060"/>
                                        </p:tgtEl>
                                      </p:cBhvr>
                                    </p:animEffect>
                                  </p:childTnLst>
                                </p:cTn>
                              </p:par>
                              <p:par>
                                <p:cTn id="31" presetID="10" presetClass="entr" presetSubtype="0" fill="hold" nodeType="withEffect">
                                  <p:stCondLst>
                                    <p:cond delay="0"/>
                                  </p:stCondLst>
                                  <p:childTnLst>
                                    <p:set>
                                      <p:cBhvr>
                                        <p:cTn id="32" dur="1" fill="hold">
                                          <p:stCondLst>
                                            <p:cond delay="0"/>
                                          </p:stCondLst>
                                        </p:cTn>
                                        <p:tgtEl>
                                          <p:spTgt spid="2062"/>
                                        </p:tgtEl>
                                        <p:attrNameLst>
                                          <p:attrName>style.visibility</p:attrName>
                                        </p:attrNameLst>
                                      </p:cBhvr>
                                      <p:to>
                                        <p:strVal val="visible"/>
                                      </p:to>
                                    </p:set>
                                    <p:animEffect transition="in" filter="fade">
                                      <p:cBhvr>
                                        <p:cTn id="33" dur="500"/>
                                        <p:tgtEl>
                                          <p:spTgt spid="2062"/>
                                        </p:tgtEl>
                                      </p:cBhvr>
                                    </p:animEffect>
                                  </p:childTnLst>
                                </p:cTn>
                              </p:par>
                              <p:par>
                                <p:cTn id="34" presetID="10" presetClass="entr" presetSubtype="0" fill="hold" nodeType="withEffect">
                                  <p:stCondLst>
                                    <p:cond delay="0"/>
                                  </p:stCondLst>
                                  <p:childTnLst>
                                    <p:set>
                                      <p:cBhvr>
                                        <p:cTn id="35" dur="1" fill="hold">
                                          <p:stCondLst>
                                            <p:cond delay="0"/>
                                          </p:stCondLst>
                                        </p:cTn>
                                        <p:tgtEl>
                                          <p:spTgt spid="2064"/>
                                        </p:tgtEl>
                                        <p:attrNameLst>
                                          <p:attrName>style.visibility</p:attrName>
                                        </p:attrNameLst>
                                      </p:cBhvr>
                                      <p:to>
                                        <p:strVal val="visible"/>
                                      </p:to>
                                    </p:set>
                                    <p:animEffect transition="in" filter="fade">
                                      <p:cBhvr>
                                        <p:cTn id="36" dur="500"/>
                                        <p:tgtEl>
                                          <p:spTgt spid="206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5" grpId="0"/>
      <p:bldP spid="26" grpId="0"/>
      <p:bldP spid="20"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feld 24"/>
          <p:cNvSpPr txBox="1"/>
          <p:nvPr/>
        </p:nvSpPr>
        <p:spPr>
          <a:xfrm>
            <a:off x="323528" y="1340768"/>
            <a:ext cx="8820472" cy="5355312"/>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Die Voraussetzungen von Induktionsschlüssen könnten selbst in einem theoretischen Netzwerk induktive Rechtfertigung besitzen. </a:t>
            </a: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Würfel</a:t>
            </a:r>
            <a:r>
              <a:rPr lang="de-DE" sz="1800" dirty="0">
                <a:solidFill>
                  <a:prstClr val="black"/>
                </a:solidFill>
                <a:latin typeface="Calibri" panose="020F0502020204030204" pitchFamily="34" charset="0"/>
                <a:cs typeface="Calibri" panose="020F0502020204030204" pitchFamily="34" charset="0"/>
              </a:rPr>
              <a:t>: </a:t>
            </a:r>
          </a:p>
          <a:p>
            <a:pPr marL="742950" lvl="1" indent="-285750" fontAlgn="auto">
              <a:spcBef>
                <a:spcPts val="0"/>
              </a:spcBef>
              <a:spcAft>
                <a:spcPts val="0"/>
              </a:spcAft>
              <a:buClr>
                <a:srgbClr val="0070C0"/>
              </a:buClr>
              <a:buFont typeface="Arial" panose="020B0604020202020204" pitchFamily="34" charset="0"/>
              <a:buChar char="•"/>
            </a:pPr>
            <a:r>
              <a:rPr lang="de-DE" sz="1400" dirty="0" smtClean="0">
                <a:solidFill>
                  <a:prstClr val="black"/>
                </a:solidFill>
                <a:latin typeface="Calibri" panose="020F0502020204030204" pitchFamily="34" charset="0"/>
                <a:cs typeface="Calibri" panose="020F0502020204030204" pitchFamily="34" charset="0"/>
              </a:rPr>
              <a:t>Empirisch-statistische Induktion der Seitenwahrscheinlichkeit eines </a:t>
            </a:r>
            <a:br>
              <a:rPr lang="de-DE" sz="1400" dirty="0" smtClean="0">
                <a:solidFill>
                  <a:prstClr val="black"/>
                </a:solidFill>
                <a:latin typeface="Calibri" panose="020F0502020204030204" pitchFamily="34" charset="0"/>
                <a:cs typeface="Calibri" panose="020F0502020204030204" pitchFamily="34" charset="0"/>
              </a:rPr>
            </a:br>
            <a:r>
              <a:rPr lang="de-DE" sz="1400" dirty="0" smtClean="0">
                <a:solidFill>
                  <a:prstClr val="black"/>
                </a:solidFill>
                <a:latin typeface="Calibri" panose="020F0502020204030204" pitchFamily="34" charset="0"/>
                <a:cs typeface="Calibri" panose="020F0502020204030204" pitchFamily="34" charset="0"/>
              </a:rPr>
              <a:t>Würfels über </a:t>
            </a:r>
            <a:r>
              <a:rPr lang="de-DE" sz="1400" dirty="0" err="1" smtClean="0">
                <a:solidFill>
                  <a:prstClr val="black"/>
                </a:solidFill>
                <a:latin typeface="Calibri" panose="020F0502020204030204" pitchFamily="34" charset="0"/>
                <a:cs typeface="Calibri" panose="020F0502020204030204" pitchFamily="34" charset="0"/>
              </a:rPr>
              <a:t>Multinomialverteilungen</a:t>
            </a:r>
            <a:r>
              <a:rPr lang="de-DE" sz="1400" dirty="0" smtClean="0">
                <a:solidFill>
                  <a:prstClr val="black"/>
                </a:solidFill>
                <a:latin typeface="Calibri" panose="020F0502020204030204" pitchFamily="34" charset="0"/>
                <a:cs typeface="Calibri" panose="020F0502020204030204" pitchFamily="34" charset="0"/>
              </a:rPr>
              <a:t> setzen die Konstanz der Welt </a:t>
            </a:r>
            <a:br>
              <a:rPr lang="de-DE" sz="1400" dirty="0" smtClean="0">
                <a:solidFill>
                  <a:prstClr val="black"/>
                </a:solidFill>
                <a:latin typeface="Calibri" panose="020F0502020204030204" pitchFamily="34" charset="0"/>
                <a:cs typeface="Calibri" panose="020F0502020204030204" pitchFamily="34" charset="0"/>
              </a:rPr>
            </a:br>
            <a:r>
              <a:rPr lang="de-DE" sz="1400" dirty="0" smtClean="0">
                <a:solidFill>
                  <a:prstClr val="black"/>
                </a:solidFill>
                <a:latin typeface="Calibri" panose="020F0502020204030204" pitchFamily="34" charset="0"/>
                <a:cs typeface="Calibri" panose="020F0502020204030204" pitchFamily="34" charset="0"/>
              </a:rPr>
              <a:t>(und hier </a:t>
            </a:r>
            <a:r>
              <a:rPr lang="de-DE" sz="1400" dirty="0" err="1" smtClean="0">
                <a:solidFill>
                  <a:prstClr val="black"/>
                </a:solidFill>
                <a:latin typeface="Calibri" panose="020F0502020204030204" pitchFamily="34" charset="0"/>
                <a:cs typeface="Calibri" panose="020F0502020204030204" pitchFamily="34" charset="0"/>
              </a:rPr>
              <a:t>i.i.d</a:t>
            </a:r>
            <a:r>
              <a:rPr lang="de-DE" sz="1400" dirty="0" smtClean="0">
                <a:solidFill>
                  <a:prstClr val="black"/>
                </a:solidFill>
                <a:latin typeface="Calibri" panose="020F0502020204030204" pitchFamily="34" charset="0"/>
                <a:cs typeface="Calibri" panose="020F0502020204030204" pitchFamily="34" charset="0"/>
              </a:rPr>
              <a:t>. Zufallsvariablen) voraus.</a:t>
            </a:r>
            <a:endParaRPr lang="de-DE" sz="1400" dirty="0">
              <a:solidFill>
                <a:prstClr val="black"/>
              </a:solidFill>
              <a:latin typeface="Calibri" panose="020F0502020204030204" pitchFamily="34" charset="0"/>
              <a:cs typeface="Calibri" panose="020F0502020204030204" pitchFamily="34" charset="0"/>
            </a:endParaRPr>
          </a:p>
          <a:p>
            <a:pPr marL="742950" lvl="1" indent="-285750" fontAlgn="auto">
              <a:spcBef>
                <a:spcPts val="0"/>
              </a:spcBef>
              <a:spcAft>
                <a:spcPts val="0"/>
              </a:spcAft>
              <a:buClr>
                <a:srgbClr val="0070C0"/>
              </a:buClr>
              <a:buFont typeface="Arial" panose="020B0604020202020204" pitchFamily="34" charset="0"/>
              <a:buChar char="•"/>
            </a:pPr>
            <a:r>
              <a:rPr lang="de-DE" sz="1400" dirty="0" err="1" smtClean="0">
                <a:solidFill>
                  <a:prstClr val="black"/>
                </a:solidFill>
                <a:latin typeface="Calibri" panose="020F0502020204030204" pitchFamily="34" charset="0"/>
                <a:cs typeface="Calibri" panose="020F0502020204030204" pitchFamily="34" charset="0"/>
              </a:rPr>
              <a:t>Subj</a:t>
            </a:r>
            <a:r>
              <a:rPr lang="de-DE" sz="1400" dirty="0" smtClean="0">
                <a:solidFill>
                  <a:prstClr val="black"/>
                </a:solidFill>
                <a:latin typeface="Calibri" panose="020F0502020204030204" pitchFamily="34" charset="0"/>
                <a:cs typeface="Calibri" panose="020F0502020204030204" pitchFamily="34" charset="0"/>
              </a:rPr>
              <a:t>. Wahrscheinlichkeiten scheinen aber nicht nur auf beobachtete </a:t>
            </a:r>
            <a:br>
              <a:rPr lang="de-DE" sz="1400" dirty="0" smtClean="0">
                <a:solidFill>
                  <a:prstClr val="black"/>
                </a:solidFill>
                <a:latin typeface="Calibri" panose="020F0502020204030204" pitchFamily="34" charset="0"/>
                <a:cs typeface="Calibri" panose="020F0502020204030204" pitchFamily="34" charset="0"/>
              </a:rPr>
            </a:br>
            <a:r>
              <a:rPr lang="de-DE" sz="1400" dirty="0" smtClean="0">
                <a:solidFill>
                  <a:prstClr val="black"/>
                </a:solidFill>
                <a:latin typeface="Calibri" panose="020F0502020204030204" pitchFamily="34" charset="0"/>
                <a:cs typeface="Calibri" panose="020F0502020204030204" pitchFamily="34" charset="0"/>
              </a:rPr>
              <a:t>Frequenzen, sondern auch etwa auf geometrisches und physikalisches </a:t>
            </a:r>
            <a:br>
              <a:rPr lang="de-DE" sz="1400" dirty="0" smtClean="0">
                <a:solidFill>
                  <a:prstClr val="black"/>
                </a:solidFill>
                <a:latin typeface="Calibri" panose="020F0502020204030204" pitchFamily="34" charset="0"/>
                <a:cs typeface="Calibri" panose="020F0502020204030204" pitchFamily="34" charset="0"/>
              </a:rPr>
            </a:br>
            <a:r>
              <a:rPr lang="de-DE" sz="1400" dirty="0" smtClean="0">
                <a:solidFill>
                  <a:prstClr val="black"/>
                </a:solidFill>
                <a:latin typeface="Calibri" panose="020F0502020204030204" pitchFamily="34" charset="0"/>
                <a:cs typeface="Calibri" panose="020F0502020204030204" pitchFamily="34" charset="0"/>
              </a:rPr>
              <a:t>Wissen etwa über das Material zu </a:t>
            </a:r>
            <a:r>
              <a:rPr lang="de-DE" sz="1400" dirty="0" err="1" smtClean="0">
                <a:solidFill>
                  <a:prstClr val="black"/>
                </a:solidFill>
                <a:latin typeface="Calibri" panose="020F0502020204030204" pitchFamily="34" charset="0"/>
                <a:cs typeface="Calibri" panose="020F0502020204030204" pitchFamily="34" charset="0"/>
              </a:rPr>
              <a:t>rekurieren</a:t>
            </a:r>
            <a:r>
              <a:rPr lang="de-DE" sz="1400" dirty="0" smtClean="0">
                <a:solidFill>
                  <a:prstClr val="black"/>
                </a:solidFill>
                <a:latin typeface="Calibri" panose="020F0502020204030204" pitchFamily="34" charset="0"/>
                <a:cs typeface="Calibri" panose="020F0502020204030204" pitchFamily="34" charset="0"/>
              </a:rPr>
              <a:t>. </a:t>
            </a:r>
          </a:p>
          <a:p>
            <a:pPr marL="742950" lvl="1" indent="-285750" fontAlgn="auto">
              <a:spcBef>
                <a:spcPts val="0"/>
              </a:spcBef>
              <a:spcAft>
                <a:spcPts val="0"/>
              </a:spcAft>
              <a:buClr>
                <a:srgbClr val="0070C0"/>
              </a:buClr>
              <a:buFont typeface="Arial" panose="020B0604020202020204" pitchFamily="34" charset="0"/>
              <a:buChar char="•"/>
            </a:pPr>
            <a:r>
              <a:rPr lang="de-DE" sz="1400" dirty="0" smtClean="0">
                <a:solidFill>
                  <a:prstClr val="black"/>
                </a:solidFill>
                <a:latin typeface="Calibri" panose="020F0502020204030204" pitchFamily="34" charset="0"/>
                <a:cs typeface="Calibri" panose="020F0502020204030204" pitchFamily="34" charset="0"/>
              </a:rPr>
              <a:t>Würden wir nicht sinnvollerweise einen  Unterschied zwischen Würfeln </a:t>
            </a:r>
            <a:br>
              <a:rPr lang="de-DE" sz="1400" dirty="0" smtClean="0">
                <a:solidFill>
                  <a:prstClr val="black"/>
                </a:solidFill>
                <a:latin typeface="Calibri" panose="020F0502020204030204" pitchFamily="34" charset="0"/>
                <a:cs typeface="Calibri" panose="020F0502020204030204" pitchFamily="34" charset="0"/>
              </a:rPr>
            </a:br>
            <a:r>
              <a:rPr lang="de-DE" sz="1400" dirty="0" smtClean="0">
                <a:solidFill>
                  <a:prstClr val="black"/>
                </a:solidFill>
                <a:latin typeface="Calibri" panose="020F0502020204030204" pitchFamily="34" charset="0"/>
                <a:cs typeface="Calibri" panose="020F0502020204030204" pitchFamily="34" charset="0"/>
              </a:rPr>
              <a:t>aus Plastik und aus Eis machen, um von der Vergangenheit auf die Zukunft zu schließen oder auch nicht?</a:t>
            </a:r>
          </a:p>
          <a:p>
            <a:pPr marL="742950" lvl="1" indent="-285750" fontAlgn="auto">
              <a:spcBef>
                <a:spcPts val="0"/>
              </a:spcBef>
              <a:spcAft>
                <a:spcPts val="0"/>
              </a:spcAft>
              <a:buClr>
                <a:srgbClr val="0070C0"/>
              </a:buClr>
              <a:buFont typeface="Arial" panose="020B0604020202020204" pitchFamily="34" charset="0"/>
              <a:buChar char="•"/>
            </a:pPr>
            <a:endParaRPr lang="de-DE" sz="1400" dirty="0" smtClean="0">
              <a:solidFill>
                <a:prstClr val="black"/>
              </a:solidFill>
              <a:latin typeface="Calibri" panose="020F0502020204030204" pitchFamily="34" charset="0"/>
              <a:cs typeface="Calibri" panose="020F0502020204030204" pitchFamily="34" charset="0"/>
            </a:endParaRPr>
          </a:p>
          <a:p>
            <a:pPr marL="742950" lvl="1" indent="-285750" fontAlgn="auto">
              <a:spcBef>
                <a:spcPts val="0"/>
              </a:spcBef>
              <a:spcAft>
                <a:spcPts val="0"/>
              </a:spcAft>
              <a:buClr>
                <a:srgbClr val="0070C0"/>
              </a:buClr>
              <a:buFont typeface="Arial" panose="020B0604020202020204" pitchFamily="34" charset="0"/>
              <a:buChar char="•"/>
            </a:pPr>
            <a:endParaRPr lang="de-DE" sz="1800" dirty="0">
              <a:solidFill>
                <a:prstClr val="black"/>
              </a:solidFill>
              <a:latin typeface="Calibri" panose="020F0502020204030204" pitchFamily="34" charset="0"/>
              <a:cs typeface="Calibri" panose="020F0502020204030204" pitchFamily="34" charset="0"/>
            </a:endParaRPr>
          </a:p>
          <a:p>
            <a:pPr marL="285750" indent="-285750" fontAlgn="auto">
              <a:spcBef>
                <a:spcPts val="0"/>
              </a:spcBef>
              <a:spcAft>
                <a:spcPts val="0"/>
              </a:spcAft>
              <a:buClr>
                <a:srgbClr val="0070C0"/>
              </a:buClr>
              <a:buFont typeface="Arial" panose="020B0604020202020204" pitchFamily="34" charset="0"/>
              <a:buChar char="•"/>
            </a:pPr>
            <a:endParaRPr lang="de-DE" sz="1800" dirty="0" smtClean="0">
              <a:solidFill>
                <a:prstClr val="black"/>
              </a:solidFill>
              <a:latin typeface="Calibri" panose="020F0502020204030204" pitchFamily="34" charset="0"/>
              <a:cs typeface="Calibri" panose="020F0502020204030204" pitchFamily="34" charset="0"/>
            </a:endParaRPr>
          </a:p>
          <a:p>
            <a:pPr fontAlgn="auto">
              <a:spcBef>
                <a:spcPts val="0"/>
              </a:spcBef>
              <a:spcAft>
                <a:spcPts val="0"/>
              </a:spcAft>
              <a:buClr>
                <a:srgbClr val="0070C0"/>
              </a:buClr>
            </a:pPr>
            <a:endParaRPr lang="de-DE" sz="1200" dirty="0" smtClean="0">
              <a:solidFill>
                <a:prstClr val="black"/>
              </a:solidFill>
              <a:latin typeface="Calibri" panose="020F0502020204030204" pitchFamily="34" charset="0"/>
              <a:cs typeface="Calibri" panose="020F0502020204030204" pitchFamily="34" charset="0"/>
            </a:endParaRP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Nutzen von Vorwissen für die Verallgemeinerungsschlüsse; das Vorwissen muss nicht auf die gleiche Weise gewonnen sein, wie der Prozess des Wissenserwerbs </a:t>
            </a:r>
            <a:r>
              <a:rPr lang="de-DE" sz="1400" dirty="0" smtClean="0">
                <a:solidFill>
                  <a:prstClr val="black"/>
                </a:solidFill>
                <a:latin typeface="Calibri" panose="020F0502020204030204" pitchFamily="34" charset="0"/>
                <a:cs typeface="Calibri" panose="020F0502020204030204" pitchFamily="34" charset="0"/>
              </a:rPr>
              <a:t>(</a:t>
            </a:r>
            <a:r>
              <a:rPr lang="de-DE" sz="1400" dirty="0" err="1" smtClean="0">
                <a:solidFill>
                  <a:prstClr val="black"/>
                </a:solidFill>
                <a:latin typeface="Calibri" panose="020F0502020204030204" pitchFamily="34" charset="0"/>
                <a:cs typeface="Calibri" panose="020F0502020204030204" pitchFamily="34" charset="0"/>
              </a:rPr>
              <a:t>Würfelbsp</a:t>
            </a:r>
            <a:r>
              <a:rPr lang="de-DE" sz="1400" dirty="0" smtClean="0">
                <a:solidFill>
                  <a:prstClr val="black"/>
                </a:solidFill>
                <a:latin typeface="Calibri" panose="020F0502020204030204" pitchFamily="34" charset="0"/>
                <a:cs typeface="Calibri" panose="020F0502020204030204" pitchFamily="34" charset="0"/>
              </a:rPr>
              <a:t>.)</a:t>
            </a:r>
            <a:r>
              <a:rPr lang="de-DE" sz="1800" dirty="0" smtClean="0">
                <a:solidFill>
                  <a:prstClr val="black"/>
                </a:solidFill>
                <a:latin typeface="Calibri" panose="020F0502020204030204" pitchFamily="34" charset="0"/>
                <a:cs typeface="Calibri" panose="020F0502020204030204" pitchFamily="34" charset="0"/>
              </a:rPr>
              <a:t>. </a:t>
            </a: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In der Statistik werden – dazu passend – Voraussetzungen getestet </a:t>
            </a:r>
            <a:r>
              <a:rPr lang="de-DE" sz="1400" dirty="0" smtClean="0">
                <a:solidFill>
                  <a:prstClr val="black"/>
                </a:solidFill>
                <a:latin typeface="Calibri" panose="020F0502020204030204" pitchFamily="34" charset="0"/>
                <a:cs typeface="Calibri" panose="020F0502020204030204" pitchFamily="34" charset="0"/>
              </a:rPr>
              <a:t>(etwa macht der t-Test die Voraussetzung der Varianzhomogenität, </a:t>
            </a:r>
            <a:r>
              <a:rPr lang="de-DE" sz="1400" dirty="0" err="1" smtClean="0">
                <a:solidFill>
                  <a:prstClr val="black"/>
                </a:solidFill>
                <a:latin typeface="Calibri" panose="020F0502020204030204" pitchFamily="34" charset="0"/>
                <a:cs typeface="Calibri" panose="020F0502020204030204" pitchFamily="34" charset="0"/>
              </a:rPr>
              <a:t>testbar</a:t>
            </a:r>
            <a:r>
              <a:rPr lang="de-DE" sz="1400" dirty="0" smtClean="0">
                <a:solidFill>
                  <a:prstClr val="black"/>
                </a:solidFill>
                <a:latin typeface="Calibri" panose="020F0502020204030204" pitchFamily="34" charset="0"/>
                <a:cs typeface="Calibri" panose="020F0502020204030204" pitchFamily="34" charset="0"/>
              </a:rPr>
              <a:t> über den </a:t>
            </a:r>
            <a:r>
              <a:rPr lang="de-DE" sz="1400" dirty="0" err="1">
                <a:solidFill>
                  <a:prstClr val="black"/>
                </a:solidFill>
                <a:latin typeface="Calibri" panose="020F0502020204030204" pitchFamily="34" charset="0"/>
                <a:cs typeface="Calibri" panose="020F0502020204030204" pitchFamily="34" charset="0"/>
              </a:rPr>
              <a:t>Levene</a:t>
            </a:r>
            <a:r>
              <a:rPr lang="de-DE" sz="1400" dirty="0">
                <a:solidFill>
                  <a:prstClr val="black"/>
                </a:solidFill>
                <a:latin typeface="Calibri" panose="020F0502020204030204" pitchFamily="34" charset="0"/>
                <a:cs typeface="Calibri" panose="020F0502020204030204" pitchFamily="34" charset="0"/>
              </a:rPr>
              <a:t>-Test; </a:t>
            </a:r>
            <a:r>
              <a:rPr lang="de-DE" sz="1400" dirty="0" smtClean="0">
                <a:solidFill>
                  <a:prstClr val="black"/>
                </a:solidFill>
                <a:latin typeface="Calibri" panose="020F0502020204030204" pitchFamily="34" charset="0"/>
                <a:cs typeface="Calibri" panose="020F0502020204030204" pitchFamily="34" charset="0"/>
              </a:rPr>
              <a:t>… ohne Konstanz </a:t>
            </a:r>
            <a:r>
              <a:rPr lang="de-DE" sz="1400" dirty="0">
                <a:solidFill>
                  <a:prstClr val="black"/>
                </a:solidFill>
                <a:latin typeface="Calibri" panose="020F0502020204030204" pitchFamily="34" charset="0"/>
                <a:cs typeface="Calibri" panose="020F0502020204030204" pitchFamily="34" charset="0"/>
              </a:rPr>
              <a:t>der Welt </a:t>
            </a:r>
            <a:r>
              <a:rPr lang="de-DE" sz="1400" dirty="0" smtClean="0">
                <a:solidFill>
                  <a:prstClr val="black"/>
                </a:solidFill>
                <a:latin typeface="Calibri" panose="020F0502020204030204" pitchFamily="34" charset="0"/>
                <a:cs typeface="Calibri" panose="020F0502020204030204" pitchFamily="34" charset="0"/>
              </a:rPr>
              <a:t>zu testen).</a:t>
            </a:r>
            <a:endParaRPr lang="de-DE" sz="1400" dirty="0">
              <a:solidFill>
                <a:prstClr val="black"/>
              </a:solidFill>
              <a:latin typeface="Calibri" panose="020F0502020204030204" pitchFamily="34" charset="0"/>
              <a:cs typeface="Calibri" panose="020F0502020204030204" pitchFamily="34" charset="0"/>
            </a:endParaRP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Offene Frage, ob dies die Aporien des Falsifikationismus &amp; </a:t>
            </a:r>
            <a:r>
              <a:rPr lang="de-DE" sz="1800" dirty="0" err="1" smtClean="0">
                <a:solidFill>
                  <a:prstClr val="black"/>
                </a:solidFill>
                <a:latin typeface="Calibri" panose="020F0502020204030204" pitchFamily="34" charset="0"/>
                <a:cs typeface="Calibri" panose="020F0502020204030204" pitchFamily="34" charset="0"/>
              </a:rPr>
              <a:t>Verifikationismus</a:t>
            </a:r>
            <a:r>
              <a:rPr lang="de-DE" sz="1800" dirty="0" smtClean="0">
                <a:solidFill>
                  <a:prstClr val="black"/>
                </a:solidFill>
                <a:latin typeface="Calibri" panose="020F0502020204030204" pitchFamily="34" charset="0"/>
                <a:cs typeface="Calibri" panose="020F0502020204030204" pitchFamily="34" charset="0"/>
              </a:rPr>
              <a:t> vermeidet:</a:t>
            </a:r>
          </a:p>
          <a:p>
            <a:pPr marL="742950" lvl="1" indent="-285750" fontAlgn="auto">
              <a:spcBef>
                <a:spcPts val="0"/>
              </a:spcBef>
              <a:spcAft>
                <a:spcPts val="0"/>
              </a:spcAft>
              <a:buClr>
                <a:srgbClr val="0070C0"/>
              </a:buClr>
              <a:buFont typeface="Arial" panose="020B0604020202020204" pitchFamily="34" charset="0"/>
              <a:buChar char="•"/>
            </a:pPr>
            <a:r>
              <a:rPr lang="de-DE" sz="1400" dirty="0" smtClean="0">
                <a:solidFill>
                  <a:prstClr val="black"/>
                </a:solidFill>
                <a:latin typeface="Calibri" panose="020F0502020204030204" pitchFamily="34" charset="0"/>
                <a:cs typeface="Calibri" panose="020F0502020204030204" pitchFamily="34" charset="0"/>
              </a:rPr>
              <a:t>Insbesondere Problem der Rolle der verbleibenden </a:t>
            </a:r>
            <a:r>
              <a:rPr lang="de-DE" sz="1400" dirty="0" err="1" smtClean="0">
                <a:solidFill>
                  <a:prstClr val="black"/>
                </a:solidFill>
                <a:latin typeface="Calibri" panose="020F0502020204030204" pitchFamily="34" charset="0"/>
                <a:cs typeface="Calibri" panose="020F0502020204030204" pitchFamily="34" charset="0"/>
              </a:rPr>
              <a:t>Selbstreferentialität</a:t>
            </a:r>
            <a:r>
              <a:rPr lang="de-DE" sz="1400" dirty="0" smtClean="0">
                <a:solidFill>
                  <a:prstClr val="black"/>
                </a:solidFill>
                <a:latin typeface="Calibri" panose="020F0502020204030204" pitchFamily="34" charset="0"/>
                <a:cs typeface="Calibri" panose="020F0502020204030204" pitchFamily="34" charset="0"/>
              </a:rPr>
              <a:t> (Circulus </a:t>
            </a:r>
            <a:r>
              <a:rPr lang="de-DE" sz="1400" dirty="0" err="1" smtClean="0">
                <a:solidFill>
                  <a:prstClr val="black"/>
                </a:solidFill>
                <a:latin typeface="Calibri" panose="020F0502020204030204" pitchFamily="34" charset="0"/>
                <a:cs typeface="Calibri" panose="020F0502020204030204" pitchFamily="34" charset="0"/>
              </a:rPr>
              <a:t>virtuosus</a:t>
            </a:r>
            <a:r>
              <a:rPr lang="de-DE" sz="1400" dirty="0" smtClean="0">
                <a:solidFill>
                  <a:prstClr val="black"/>
                </a:solidFill>
                <a:latin typeface="Calibri" panose="020F0502020204030204" pitchFamily="34" charset="0"/>
                <a:cs typeface="Calibri" panose="020F0502020204030204" pitchFamily="34" charset="0"/>
              </a:rPr>
              <a:t> </a:t>
            </a:r>
            <a:r>
              <a:rPr lang="de-DE" sz="1400" dirty="0" err="1" smtClean="0">
                <a:solidFill>
                  <a:prstClr val="black"/>
                </a:solidFill>
                <a:latin typeface="Calibri" panose="020F0502020204030204" pitchFamily="34" charset="0"/>
                <a:cs typeface="Calibri" panose="020F0502020204030204" pitchFamily="34" charset="0"/>
              </a:rPr>
              <a:t>vs</a:t>
            </a:r>
            <a:r>
              <a:rPr lang="de-DE" sz="1400" dirty="0" smtClean="0">
                <a:solidFill>
                  <a:prstClr val="black"/>
                </a:solidFill>
                <a:latin typeface="Calibri" panose="020F0502020204030204" pitchFamily="34" charset="0"/>
                <a:cs typeface="Calibri" panose="020F0502020204030204" pitchFamily="34" charset="0"/>
              </a:rPr>
              <a:t> </a:t>
            </a:r>
            <a:r>
              <a:rPr lang="de-DE" sz="1400" dirty="0" err="1" smtClean="0">
                <a:solidFill>
                  <a:prstClr val="black"/>
                </a:solidFill>
                <a:latin typeface="Calibri" panose="020F0502020204030204" pitchFamily="34" charset="0"/>
                <a:cs typeface="Calibri" panose="020F0502020204030204" pitchFamily="34" charset="0"/>
              </a:rPr>
              <a:t>vitiosus</a:t>
            </a:r>
            <a:r>
              <a:rPr lang="de-DE" sz="1400" dirty="0" smtClean="0">
                <a:solidFill>
                  <a:prstClr val="black"/>
                </a:solidFill>
                <a:latin typeface="Calibri" panose="020F0502020204030204" pitchFamily="34" charset="0"/>
                <a:cs typeface="Calibri" panose="020F0502020204030204" pitchFamily="34" charset="0"/>
              </a:rPr>
              <a:t>)? </a:t>
            </a:r>
          </a:p>
          <a:p>
            <a:pPr marL="742950" lvl="1" indent="-285750" fontAlgn="auto">
              <a:spcBef>
                <a:spcPts val="0"/>
              </a:spcBef>
              <a:spcAft>
                <a:spcPts val="0"/>
              </a:spcAft>
              <a:buClr>
                <a:srgbClr val="0070C0"/>
              </a:buClr>
              <a:buFont typeface="Arial" panose="020B0604020202020204" pitchFamily="34" charset="0"/>
              <a:buChar char="•"/>
            </a:pPr>
            <a:r>
              <a:rPr lang="de-DE" sz="1400" dirty="0" smtClean="0">
                <a:solidFill>
                  <a:prstClr val="black"/>
                </a:solidFill>
                <a:latin typeface="Calibri" panose="020F0502020204030204" pitchFamily="34" charset="0"/>
                <a:cs typeface="Calibri" panose="020F0502020204030204" pitchFamily="34" charset="0"/>
              </a:rPr>
              <a:t>Induktion wäre nicht das Gegenteil von Vorwissen, sondern theoriebasiert (</a:t>
            </a:r>
            <a:r>
              <a:rPr lang="de-DE" sz="1400" dirty="0" err="1" smtClean="0">
                <a:solidFill>
                  <a:prstClr val="black"/>
                </a:solidFill>
                <a:latin typeface="Calibri" panose="020F0502020204030204" pitchFamily="34" charset="0"/>
                <a:cs typeface="Calibri" panose="020F0502020204030204" pitchFamily="34" charset="0"/>
              </a:rPr>
              <a:t>Synduktion</a:t>
            </a:r>
            <a:r>
              <a:rPr lang="de-DE" sz="1400" dirty="0" smtClean="0">
                <a:solidFill>
                  <a:prstClr val="black"/>
                </a:solidFill>
                <a:latin typeface="Calibri" panose="020F0502020204030204" pitchFamily="34" charset="0"/>
                <a:cs typeface="Calibri" panose="020F0502020204030204" pitchFamily="34" charset="0"/>
              </a:rPr>
              <a:t>; vgl. v. Sydow, 2006). </a:t>
            </a:r>
          </a:p>
        </p:txBody>
      </p:sp>
      <p:sp>
        <p:nvSpPr>
          <p:cNvPr id="4" name="Foliennummernplatzhalter 3"/>
          <p:cNvSpPr>
            <a:spLocks noGrp="1"/>
          </p:cNvSpPr>
          <p:nvPr>
            <p:ph type="sldNum" sz="quarter" idx="12"/>
          </p:nvPr>
        </p:nvSpPr>
        <p:spPr/>
        <p:txBody>
          <a:bodyPr/>
          <a:lstStyle/>
          <a:p>
            <a:fld id="{C91380D0-A164-DE4A-8A92-5E9CF20F8E05}" type="slidenum">
              <a:rPr lang="de-DE" smtClean="0"/>
              <a:pPr/>
              <a:t>12</a:t>
            </a:fld>
            <a:endParaRPr lang="de-DE" dirty="0"/>
          </a:p>
        </p:txBody>
      </p:sp>
      <p:sp>
        <p:nvSpPr>
          <p:cNvPr id="5" name="Titel 1"/>
          <p:cNvSpPr>
            <a:spLocks noGrp="1"/>
          </p:cNvSpPr>
          <p:nvPr>
            <p:ph type="ctrTitle"/>
          </p:nvPr>
        </p:nvSpPr>
        <p:spPr>
          <a:xfrm>
            <a:off x="395536" y="468843"/>
            <a:ext cx="8278688" cy="547158"/>
          </a:xfrm>
        </p:spPr>
        <p:txBody>
          <a:bodyPr/>
          <a:lstStyle/>
          <a:p>
            <a:r>
              <a:rPr lang="de-DE" dirty="0" smtClean="0"/>
              <a:t>1.5 Alternative: Induktiv gerechtfertigte Vorbedingungen von Induktion? </a:t>
            </a:r>
            <a:r>
              <a:rPr lang="de-DE" sz="1000" dirty="0" smtClean="0"/>
              <a:t>(vgl. v. Sydow, 2006)</a:t>
            </a:r>
            <a:endParaRPr lang="en-GB" sz="1000" dirty="0">
              <a:solidFill>
                <a:srgbClr val="000090"/>
              </a:solidFill>
            </a:endParaRPr>
          </a:p>
        </p:txBody>
      </p:sp>
      <p:sp>
        <p:nvSpPr>
          <p:cNvPr id="7" name="Ellipse 6"/>
          <p:cNvSpPr/>
          <p:nvPr/>
        </p:nvSpPr>
        <p:spPr>
          <a:xfrm>
            <a:off x="6444208" y="1764453"/>
            <a:ext cx="432048" cy="432048"/>
          </a:xfrm>
          <a:prstGeom prst="ellipse">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
        <p:nvSpPr>
          <p:cNvPr id="8" name="Ellipse 7"/>
          <p:cNvSpPr/>
          <p:nvPr/>
        </p:nvSpPr>
        <p:spPr>
          <a:xfrm>
            <a:off x="6732240" y="2484533"/>
            <a:ext cx="432048" cy="432048"/>
          </a:xfrm>
          <a:prstGeom prst="ellipse">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
        <p:nvSpPr>
          <p:cNvPr id="10" name="Ellipse 9"/>
          <p:cNvSpPr/>
          <p:nvPr/>
        </p:nvSpPr>
        <p:spPr>
          <a:xfrm>
            <a:off x="7596336" y="3068960"/>
            <a:ext cx="432048" cy="432048"/>
          </a:xfrm>
          <a:prstGeom prst="ellipse">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
        <p:nvSpPr>
          <p:cNvPr id="11" name="Ellipse 10"/>
          <p:cNvSpPr/>
          <p:nvPr/>
        </p:nvSpPr>
        <p:spPr>
          <a:xfrm>
            <a:off x="7452320" y="1836461"/>
            <a:ext cx="432048" cy="432048"/>
          </a:xfrm>
          <a:prstGeom prst="ellipse">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
        <p:nvSpPr>
          <p:cNvPr id="12" name="Ellipse 11"/>
          <p:cNvSpPr/>
          <p:nvPr/>
        </p:nvSpPr>
        <p:spPr>
          <a:xfrm>
            <a:off x="6444208" y="3077323"/>
            <a:ext cx="432048" cy="432048"/>
          </a:xfrm>
          <a:prstGeom prst="ellipse">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
        <p:nvSpPr>
          <p:cNvPr id="13" name="Ellipse 12"/>
          <p:cNvSpPr/>
          <p:nvPr/>
        </p:nvSpPr>
        <p:spPr>
          <a:xfrm>
            <a:off x="8028384" y="2484533"/>
            <a:ext cx="432048" cy="432048"/>
          </a:xfrm>
          <a:prstGeom prst="ellipse">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cxnSp>
        <p:nvCxnSpPr>
          <p:cNvPr id="15" name="Gerade Verbindung mit Pfeil 14"/>
          <p:cNvCxnSpPr>
            <a:stCxn id="10" idx="0"/>
            <a:endCxn id="11" idx="4"/>
          </p:cNvCxnSpPr>
          <p:nvPr/>
        </p:nvCxnSpPr>
        <p:spPr>
          <a:xfrm flipH="1" flipV="1">
            <a:off x="7668344" y="2268509"/>
            <a:ext cx="144016" cy="80045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6" name="Gerade Verbindung mit Pfeil 15"/>
          <p:cNvCxnSpPr/>
          <p:nvPr/>
        </p:nvCxnSpPr>
        <p:spPr>
          <a:xfrm flipH="1">
            <a:off x="6876256" y="2016481"/>
            <a:ext cx="576064"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9" name="Gerade Verbindung mit Pfeil 18"/>
          <p:cNvCxnSpPr>
            <a:stCxn id="11" idx="3"/>
          </p:cNvCxnSpPr>
          <p:nvPr/>
        </p:nvCxnSpPr>
        <p:spPr>
          <a:xfrm flipH="1">
            <a:off x="7069726" y="2205237"/>
            <a:ext cx="445866" cy="35202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1" name="Gerade Verbindung mit Pfeil 30"/>
          <p:cNvCxnSpPr>
            <a:stCxn id="8" idx="3"/>
            <a:endCxn id="12" idx="0"/>
          </p:cNvCxnSpPr>
          <p:nvPr/>
        </p:nvCxnSpPr>
        <p:spPr>
          <a:xfrm flipH="1">
            <a:off x="6660232" y="2853309"/>
            <a:ext cx="135280" cy="224014"/>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6" name="Gerade Verbindung mit Pfeil 35"/>
          <p:cNvCxnSpPr>
            <a:stCxn id="12" idx="6"/>
          </p:cNvCxnSpPr>
          <p:nvPr/>
        </p:nvCxnSpPr>
        <p:spPr>
          <a:xfrm>
            <a:off x="6876256" y="3293347"/>
            <a:ext cx="72008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9" name="Gerade Verbindung mit Pfeil 38"/>
          <p:cNvCxnSpPr>
            <a:stCxn id="10" idx="7"/>
            <a:endCxn id="13" idx="4"/>
          </p:cNvCxnSpPr>
          <p:nvPr/>
        </p:nvCxnSpPr>
        <p:spPr>
          <a:xfrm flipV="1">
            <a:off x="7965112" y="2916581"/>
            <a:ext cx="279296" cy="21565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pic>
        <p:nvPicPr>
          <p:cNvPr id="1026" name="Picture 2" descr="https://ice2o.co.uk/wp-content/uploads/2015/03/scotsman-mv306-cubes.jpg"/>
          <p:cNvPicPr>
            <a:picLocks noChangeAspect="1" noChangeArrowheads="1"/>
          </p:cNvPicPr>
          <p:nvPr/>
        </p:nvPicPr>
        <p:blipFill rotWithShape="1">
          <a:blip r:embed="rId3">
            <a:extLst>
              <a:ext uri="{28A0092B-C50C-407E-A947-70E740481C1C}">
                <a14:useLocalDpi xmlns:a14="http://schemas.microsoft.com/office/drawing/2010/main" val="0"/>
              </a:ext>
            </a:extLst>
          </a:blip>
          <a:srcRect l="76269" t="33951" r="5547" b="27279"/>
          <a:stretch/>
        </p:blipFill>
        <p:spPr bwMode="auto">
          <a:xfrm>
            <a:off x="4211960" y="3933056"/>
            <a:ext cx="1364822" cy="1022939"/>
          </a:xfrm>
          <a:prstGeom prst="rect">
            <a:avLst/>
          </a:prstGeom>
          <a:noFill/>
          <a:extLst>
            <a:ext uri="{909E8E84-426E-40DD-AFC4-6F175D3DCCD1}">
              <a14:hiddenFill xmlns:a14="http://schemas.microsoft.com/office/drawing/2010/main">
                <a:solidFill>
                  <a:srgbClr val="FFFFFF"/>
                </a:solidFill>
              </a14:hiddenFill>
            </a:ext>
          </a:extLst>
        </p:spPr>
      </p:pic>
      <p:sp>
        <p:nvSpPr>
          <p:cNvPr id="42" name="AutoShape 4" descr="Bildergebnis für Dice i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4" name="AutoShape 6" descr="Bildergebnis für Dice ice"/>
          <p:cNvSpPr>
            <a:spLocks noChangeAspect="1" noChangeArrowheads="1"/>
          </p:cNvSpPr>
          <p:nvPr/>
        </p:nvSpPr>
        <p:spPr bwMode="auto">
          <a:xfrm>
            <a:off x="155575" y="-1728788"/>
            <a:ext cx="4476750" cy="36099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32" name="Picture 8" descr="D&amp;D Dice Aurora I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9712" y="3979833"/>
            <a:ext cx="1152128" cy="929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12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hteck 15"/>
          <p:cNvSpPr/>
          <p:nvPr/>
        </p:nvSpPr>
        <p:spPr>
          <a:xfrm>
            <a:off x="307975" y="1628800"/>
            <a:ext cx="8656513" cy="864096"/>
          </a:xfrm>
          <a:prstGeom prst="rect">
            <a:avLst/>
          </a:prstGeom>
          <a:solidFill>
            <a:srgbClr val="3333CC">
              <a:lumMod val="20000"/>
              <a:lumOff val="80000"/>
            </a:srgbClr>
          </a:solidFill>
          <a:ln w="25400" cap="flat" cmpd="sng" algn="ctr">
            <a:solidFill>
              <a:srgbClr val="2D2DB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1" i="0" u="none" strike="noStrike" kern="0" cap="none" spc="0" normalizeH="0" baseline="0" noProof="0" smtClean="0">
              <a:ln w="18000">
                <a:solidFill>
                  <a:srgbClr val="3333CC">
                    <a:satMod val="140000"/>
                  </a:srgbClr>
                </a:solidFill>
                <a:prstDash val="solid"/>
                <a:miter lim="800000"/>
              </a:ln>
              <a:noFill/>
              <a:effectLst>
                <a:outerShdw blurRad="25500" dist="23000" dir="7020000" algn="tl">
                  <a:srgbClr val="000000">
                    <a:alpha val="50000"/>
                  </a:srgbClr>
                </a:outerShdw>
              </a:effectLst>
              <a:uLnTx/>
              <a:uFillTx/>
              <a:latin typeface="Times New Roman"/>
              <a:ea typeface="+mn-ea"/>
              <a:cs typeface="+mn-cs"/>
            </a:endParaRPr>
          </a:p>
        </p:txBody>
      </p:sp>
      <p:sp>
        <p:nvSpPr>
          <p:cNvPr id="2" name="AutoShape 2" descr="http://karrierebibel.de/wp-content/uploads/2015/08/Personalauswahl-Bewerbung-Methoden.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latin typeface="Times New Roman"/>
            </a:endParaRPr>
          </a:p>
        </p:txBody>
      </p:sp>
      <p:sp>
        <p:nvSpPr>
          <p:cNvPr id="3" name="AutoShape 8" descr="Bildergebnis für erfolgreiche Mitarbei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latin typeface="Times New Roman"/>
            </a:endParaRPr>
          </a:p>
        </p:txBody>
      </p:sp>
      <p:sp>
        <p:nvSpPr>
          <p:cNvPr id="4" name="AutoShape 10" descr="Bildergebnis für erfolgreiche Mitarbei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latin typeface="Times New Roman"/>
            </a:endParaRPr>
          </a:p>
        </p:txBody>
      </p:sp>
      <p:sp>
        <p:nvSpPr>
          <p:cNvPr id="13" name="AutoShape 12" descr="Bildergebnis für erfolgreiche Mitarbeit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latin typeface="Times New Roman"/>
            </a:endParaRPr>
          </a:p>
        </p:txBody>
      </p:sp>
      <p:sp>
        <p:nvSpPr>
          <p:cNvPr id="14" name="AutoShape 14" descr="data:image/jpeg;base64,/9j/4AAQSkZJRgABAQAAAQABAAD/2wCEAAkGBxIQDxAQEBIQEBAPEBUVEBAVFRUVFRcVFRUXFhUVFRUYHSggGBolGxUWIjEhJSkrLi4uFx8zODMsNygtLisBCgoKDg0OGxAQGy0lHyUvNystLy0tLS0tLS8vLy0tLS0tLS0tLS0tLS0tLS0tLS0tLS0tLS0tLS0tLS0tLS0tLf/AABEIAIEBhwMBIgACEQEDEQH/xAAcAAABBQEBAQAAAAAAAAAAAAACAAMEBQYBBwj/xABCEAACAQIDBAcEBwcDBAMAAAABAgADEQQSIQUTMUEGIlFhcYGRMqGxwQcjNEJSctEUM3OCkrLCouHwJGOz8UNidP/EABkBAQADAQEAAAAAAAAAAAAAAAABAgMEBf/EACURAAIDAAIBAwUBAQAAAAAAAAABAgMREiExIjJBBBMjUXFhgf/aAAwDAQACEQMRAD8AhWnbToEICADadAhhYQWANhYQWOBYQSANhYQSOhIYSAMhIQSPCnDFOARwkIJJIpwhTgEYU4QpySKcMU4BFFOd3clCnCFOARRTnd3JYpzu7gETdxbuTN3Fu4BE3cW7kzdRbqAQ93Fu5M3cW7gEPdzm7kzdzm7gETdzm7kvdzhpwCJkg7uTDTnDTgEPdzmSSyk4UgEMpOFJLKQSkAiFJwpJRSCUgEUpBySUUglIBGKQSsklIJSARis4VkgpBKQCPactHysErAGCIrR3LBKwBu05DInLQAIoREUAeAhBYQWGFgAhYYWGqxxUgDYSGEjqpDVIA2EhhI6EjipAGRThinHlSOBIAwKcMU4+EhhIAwKcIU4+EhhIBHFOEKckBIQSARhTnRTkoU53dwCLu53dyVu53dwCJu4t3Je7i3cAibuLdyXu5zdwCIac5u5LyQSkAi5IJSS8kEpAIpSCUkopBKQCKUglJKKQCkAjFIJWSSsErAIxSCVkgrBKwCOUglJIKwSsAjlIBSSCsErAI5WCVkgrAKwCOUglZIKwSsAjFYJWSCsArAGCsArHysEiAMWijhEUAkqscVYlEcUQBKscVZ1RHFWAJVjirOqI4ogAhY4qzqiOAQDirDCwgIarABCwwsMCGFgABIYSGFhhYAASEEjgWEFgDYSdyR0LCCwBnJO5I9lncsAYyRZJIyxZYBHyThSSMs4VgEfJBKSSVgFYBHKQSskFYJWARisErJBWAVgEcrAKyQRAIgDBWAVj7CARAGCIJWPEQCIAyRBIjpEAiANEQSI6YJEAaIgkR0iCRAGiIBWPEQCIA0RAKx4iARAGSIBEfIjZEAZIihkRQCSojqiNrHVgBqI6ojaxxYA4ohqICxxYAYjgEARwQAwIYiamVtfnEJCe+CWmumOAQwI3TcZwh0zC6nttxHjwjtrSFJN4WcGoqXwEBDUQRCJ0NuNtJYoGBDAnGqqctrajhOgysJclpeyDg8YQEICBYkgcucVAaeJJ8uUhT2XEl15Dlo7aK04RcEdokHB1bOEvowuB2G1/heJTySX7Ea+UXJfBYWitOxS5mDacIhTl4ANo2rAqp7eMcJlVTc57agLVYA629qZWNprDemKalv6LAiN3B4ax0yHTXJUy36tU9W/JuYHjx9ZacnFaUqgpvGx0iARHagsbRsy6elGseDZEbIjhhUqWYMb6qNJDkl5JjFyeIjEQDHDBRMxA7YbwhLXiGjGzJGJQKxAN7cYwYT1aJJp4wDAMMwGEkgAwTCMEwATBIhGCYAJgmGYJgAGCYZgGAARAMcMAwBsiKdMUAeUxxTGFMssDh1qqVFxUAJBvoeYHdpf0lZSUVrLQg5PEMKY6pkdWjqmWKk7A01ZrNw5ec5UTKxXsMHA0yzLYMRfiL/GS9qUMrAgaEce8f7THllmadHFOnc7TIwMdFx3TmEXMdGAYaqCNOXH1kfaO02oFXqoKqNUCkrqBc2AB4jzHHSJ3JPCK6XJaXGPXRG7Rx/55yMDLHadQGmBfUWlUGk0v04RevXodVWK3RczJ1lHeOXmLjzlhUXMAQLG2okPBW65Z9CbBRysP1vJeGChdazDv6oHoRMJ2PnqN41/jx/0bvHEUnUAnvtI1SooN84K83PoSbd8lBDlG5qo5B6ysbAg+FyPSbTt4pGMKeTf+EahRdSCwsAWA48Nbe60mBpC2ltCqgytQdRzqCzJ6qdL98fDSKH0yfqF2mO4GuKik5alwSD1SBoSNCeMLMQpsp6vAHTh2QNjYio6m5Rcrso4sbA6E9lxH2DZjmcAcrAj5znbknunQlFrGhBpCIyVL8gzDuACtHUJFwWzWJ17r6SDtzFGnSqsqlypbQcbX1t5Ta16oyMaVjlH/AIIY92ZSrE63ZSBoO+T8LjBULAAgra/nMvQxrjKUIDVFDMjcRmW+vgD63lnTcEgUmzEdZz3dp7OHCYwtlF9ms6YyXRe5pwGRqOIDrmHDX3aGMY56dl3pYLm0K8iAbX7p2SlkeSOOENlxZJq1alILnUup9pkUm3iBqB3xqvtGjlujKSTpltfz9IsGTf6utdbaK9/7tfhIG1UV66q1BRWYXNdQNVuLgsNT4GcUdbO+WJMtS0iM61FJKMwpubcfaUkXFvOOl4zg2qMr3KpldgOGuvHzvOm9tR6OX6dJvsmKzFL7uof6QfQm8jtH8OWyHNUtbjZfmbyrxuJUKDvDZmsH0udbeUzpliZe2HLBwYxMzIQ+YaDQgHwNrGWWyNS5Fip0v3/8tK9MQd3emzOF0dGA1tyB4X7jxgdFMShFepTJK1KlwDfqkCzWv3yrnKXk1jXGPgKsuVivYbTmHF3EPHvdye2TNmMxSwpH85ICn33PpN7J+j+nNXH8n8Kqq12a/wCI/GNEy9emxVg2RewcfWULixIPEcbRTPks/QurafL9hUXIYEakHhLDG4LMEylc1rNr/t4xrZliCMtzxvy7hft4yVSoAkg0s2vMgjyzG0wutan18G1NacMfyUdRbEg8QbHyjZknaC2qMMhp8Orppp3ad8HC4Rqh0By827P1nUpripM5XB8nFEcyXs3DB2u3AEC3aZKfYpK5kcG4uAf1EkYHB7uiWcWbVu8aaD0HvmVlqcfS+zampqa5rornoocVkFgmYXHLQXInekCIKi5Aq9XUAWHHsnNi0i9W/YCT4nSFtLBVnqtZCQLAHl6nvvJ3JpN+EHjg2l5ZUmCY9icO9M2dSpP/ADlGDN9OZrCTs/CCq5Utl00sOMYxmHNNyh5cD2jtlrsvZlZaiVLKADqCdbeAh9KMEbiqAAoFm7b30PfMfuevN6N/t/j3OzPGKCTOzYwEGmh6KUyxrEELkUHMeA0fjM0Gmi2PVWjhKtV+FVrAX1ZUFyPMnL6ylmcey9e8ui6wlFAoYKig88o9ZWbeooGV1dBm0KgWNuOa3P8A9RvY202ynfOEep1qYFhlXkCvZpePbXx3Vp2q03s6m2XXTmDmOn6zirbU+jssSceyU9SmMvWdB3Wt75A29XT6oLWLNvB9WSpuLG50HZLGpXqdXK9Ar+Yj3BT8ZS9IcU71aSEUWRDnzK3WDFSLWIHuvKwXqRpP2v8AhIoVSE03VTh1Dx1vfiLHlz7pRbVrhq9KlRY5kcGrSsdF489Rrbt0OkdxGGFS3WdGHBlJB85FwKtharEJvHYZi+tzc219JrbFxemdU4tJIuKm0czrTHEam/YNZIDSrw1FqlZWCk1GYbxhwXNpqeQAk4PNqPac/wBR7ibs9lD1AEzM1mJ/0/4++WGCbKD1Fpj+QDxssyW18eaORlNma4v3C2hjWB2nUrOFNsv37dlu3lMZr14dEJfjTZpTUZjrTUsT7H3W109RHVqLnG8oGkV5jOq+RXqmVw4ZQSABYWOo8DKHHdJ6+GdqYa+U6Mbg27+UtdHMKUzT00eKxiVay06VV2Cgmqhsw7BrxHvkvPM70dxe9FSrUINaq12NrXA9nXzl1nm1KyJje9kRaldcNW3rE5ah1F7KNNffrrJ9PbFB+srIw52ckel7Sn6RUd5R71YWHbfS0p9m7PdWHUAF7k3+U57VkjpplsDbLVBFwLA6geMhYmsRVa46tTge+2ojueGhDK6EXzLcdxXUH4zoshsM/Ry1zye/szePwFTDZ6lFWq72wA0OW2pA7jp/TGaG0auRKVKi61nI3jNoAxGvDiB8BLRtpugK5S5I0spPkeyd2KCVNWoPrGYjuCg8B2Tkri5yw7LJ8I6WmApbumqE5iB1m7WJuT6mLGYp6al0CtlvnU/h5274OeRNrVmWg7AZgRlY/hB0vbvJt/wTtlFccOGEnz0ir0kwgBNihPEUyR/oNwD5R3o8jZDWqOztV9m/JPuiYypslzU6qsUB1sCRNjsRnyKCGyqCGuCLWHafhznPSvV2dV8tj0W5eQMRilpVC1S5R1FtTow0N/K3pHi8oulALCnl49b/ABm13sMKHk0W1PbVMELSCF2NlNr697HlGtoPWWmGoqpZdWQaXPavnfTvlPsDBNnL1LdUXUDtNh+s0BaZ0w2PZpdY1JYZ2htmtiyKeT9nqZvrKubUqOQA4nxGnKaTE4f9loKKepJ0HO/MmUG2sLepT3alHqG5cGwa3LTncCTaaVKYIdi7W9B3TGcXF4bRnyWk5ToLm55mWGycSt8jVWzHVaYsOr6XOoMgVKRCI/Jx6Gw9ZFd2VhUpkK6jja5K69WdU47Ho5a5ZPs0DCmGa4dyeWvu0lLWChmCghbmwPEanSQB0sdgeqQRzzaeMkCvnAcm5YAk954++8x+n9zNvqPaidgsctLV3KoDbLyzPYA+PVkn9vpIxY1iAeRKC3uvM5t9L4DEnhl3dvHPp8JU9GqyVFTe9c0r7sNqRfkLyl8fWTTLIGnY7yp1WaoHbqsbEkE6cOwfCXGDIyA0gSUurKxsTrc+DX5G0z6V2Q5ksWANgdBe3bOJ0po1syFjhMSG9prDgPvL94e/hL3bFJfBFCUm38k7a+1EYMEFRalK5rJYgm2pUj8XMdsmnHk4IFhYstgOdidL+UytKm2Mr5SHbcH6yupslTnYGwzDXS2o1k3E4oubA9RLgdhI0mFUdkdFslGBP2TjRRzMeJv7h/vJmycXi6yDPTVAbneuQBY66IOtfxt4zN1yxXqe0Ddb8D3eck7D2ktNglbeVGq2yUheysfu5RqfE9nCb3L1GFElxwuNqUqO7sWqVKqDV1GhPO45DzlRs2mHqqrXIvew4m3KaCrUqgtl3WGQ8WYKO72RrfvNvOUnR9yMQLEL1W1/STW3waIsiucX+zUqEJCkMLcLZvlKzpPu93ZajBuIpljY9tw2ss6VexuWS3ab3/SZfpDtFqjWIXIt92w1ub2PhoPfM616kaWPIspyZyNkzs7jzwQ0tNtVClGkVGZKdMBV/E/Fm8MxMrMPRaoSF+6pY+A/9iShUP7Xu79Tdi4OouST85z/AFDxI3oWtlJgs1Wqar5swIOa5BuOAFuUt6dhwAHgLR/aeGFNuqAFsNBpqb/ofSQw0vVFKOlLZNywqOkNapRCClUq2qluqCTltY9U34HNwN+HKO9GVqAszh9R7bcTw07hLLbW7d6CU7MoppVSoNQ4qX1HaDlHpblLqts80cJVrMp+roswQe0cozHTtsNAedpnx/J0jfk/t9sj0a2Vg34SD6TdYHC07Zsi5jxJAPHgb9ndPOaNcMqspurAFT2gi4M9C2LWvQpBtTutRxJAy8p0nKPY1Blty7vlMdiNKjr2Mbeuk19auHbKFqC/apEyWLIGKIPAsLHuIAB8vlJYKfHhatUU+JQdbzljs/AikpCgAsR52vGtn9H8QldmZQwqvZHU3FgNM3NdBzE1h2OKalmOZwrWtoAcp175yqEnZyw6JSShx0zy4hVKl2CqWC5iQNWOVbX53IsJFqdEXrM2cgIGNqnEsDqNL8e2/vmE+k2tWU4V1YikrEgDlVXVWPbpw8D2yy2T9Li0xarhXGnW3dXMpPaFf2R3XM3lFS8mEZuPg3OE6OihxqXU/dsB77mQdl7bpYsVKlK9kqujqRYhgeHhYgg98xm2fpcaqrJRwwS/su73t/KB8499GL3wtZjxfEMW8SqyUkvBDk35N1iaRyAkEBmWxPPW/wAJZVaAFI2420lpRwKV1QOSCLMCLam3OPYvYrEZARlYHrkcPKYW1yb1I3rlFLDLF5I2f1qmUEZyrFAfvWsWH9OaN7Wobl0p5sxWmuZ7WubnW3LlKupUy1qFW+VkchT3sLa+Vx5zozejDwy3OEZSbK1jytf0lJtbEVcLhcRVC5TRZWG8VgpUuisOX4ifEd82mFq5hfTrSi6bY+hRwlRcQVK1iEyG12W92yjieA4SkaVB7ppK3ksGXxACF/aAUtprcAX07ZkuhvTM4rE4lazUkp1Aow9FyACBmDLmI6zkFTb04S36PVb4PDHU/UU+PHRQNe+eSbYwYo4nEUhbKlZgvZlNio8gQJYyPpCjkKKVUKtuA4eVpkPpI2w2HwlXdPkrNkFMjiL1FuR/LeeKLXdRlV6ir+FXYD0BjdMXcE6m+pPGTo0922RXepQoPUtvKlKmXtoMzKCfDUyqxOJNTFhPuoug7yx18wBLLDdVEX8KKPQAS2p7Mw1U711yVXteqpIJt2j2e3W0ztWxw1qaT0awWEZrBBzGY8gL6k93dzlJ0s2s2Cw9WsiCoabABSbAXbKCe2xInpHUCAJYINAOHl4zzvpjhhUpY2kfvLVt4i7L7wJMIcVhWc+TOfRd0iTFon7Q1GpiA9Sy9UOlzcZU/CVyi/dPQMcEKksqntuAfjPkUx0YyoBlFSoB2Bmt6Xl+ims95x+2s+OGFQKUTDtUJB9k51VVtwAtHgZ5r9FSfWYp+xEX+osf8Z63sTCCqlUNexKgEcQRfX3x/Av9MmNkZqjOb2LE/OWtH2VA7BaXe0NjtRS46yk2BA1ueAtImysKyNhhWUqzVguU8SpJB05fd9ZzUxak9R03S5RWEHaDZaFMafW4jUdqqpHxMN9n06SB0QBmPH1jjYCpVqslTqLRqvugBmupOjE3Fr8efHlLTF7Oy0czOSKYJsAOtZTpe+npJ+1P7nLOiPuRVfHSgLSh6T4UMKbimGqZrZu4C9j28pO2jtKnh0L1GsOQ4sx7FHMyZSz4lcNamQHo06gUakEghgSOwg+t+c0t9pSn3jWysZWejlcZEA1GW1+4G8IaCw5TSDYV6Vnsota4sTY8bcgfH38JlVxYqgVV9mr1x4Nr85n9PW462jT6ifLEidTpfVPV5IT4CwBu3r7pmtp4yoj5lNgQNRa4/wCWl10Q26P2zF4eo6DI1PcpcAkFLse06mbfFYVHGqjXumllTn8mddvAwGAq1a1I1Kjs4B1B4W0Fyeepj9F7MvHiBp3yP012pT2fRAo01y1a4zLmsSApLFRyAsO65jOysctZaVVL5XIIuLHQ2It4iTGCjHCJTcpaOY/aFYmwrOLcVA+Ok6GNhe9wJqsds1d2WsL5b+6ZSvozDsMwoXbN75elI4TFGyYp1HIWPR+pbEKDqKishHipt7wJP2TgadPLmG9ZhcVDcGx4C17C3ZKTZ5tVpn8Lg+hvL7EYhTiECagi2UcbjML28AJeMU/KI5NeCR0otuEsALVBw0+60886U45qdJUQHNXbJmHLT2R3ngPOei7YU1MO44FOt/TqR6Tz7pLhxUwlUWuUGceKa/C485E1jCNfsykuDNGlXFNjhKNIuLgBbplZqbcrMraHTgdDrKjp39ISFHwuBYVMwtUxI9kA/dpX46fe4a6Xnlb12f8AeO7kc2Ytw4cTOqZXSx6N0drZsJRtyTL/AEkr8p6/SpLTsW4AZR4gAadh0nhPQzE3pVKd9UbMPBh+qn1nvFOsrKtQWKsA39S3+clACtjGtbVQe3jaZLb3Vem45Eg91jcD4+k0+Lcatx7BKKpQ3tTK3Asrm3dxA8iRIZOF3gQ1gyMeV1/STq92X7t2U38eEr9m1kXRjkY6gNquuntctdPGWFZTxOYD/wCq39W1ERQkeM9OaOfAVbi7Uyri/EEMAT6Fp5Q09u6WYPMcZRN7PvLW49a7L8RPECYKM5PSfovr/wDT10/DWB/qQD/EzzWb76KRmevT/G1EepcfOAfQGxzmSn4D4SyIZuJIFr3+UrNmi3sq+Xs6unvvbylmrgoeAsSLn1tLEmD6S1f+pcDgoUe6/wA5lukrXoFeZOnkLzSdKqJTEFuK1ACD4AAj4HzEyPSGrZE59Ym3gD/tKsGWTpBjKYyricQAOAFRtPfKjF1mdi9RmqOeLsxZj4sdY5iU1JHE++RXbTsldJPUeizn9iw9/wAHuube6YDpapGOxNwRd1I7xu01m76Pm2Ew4/7Ke8XmN6d6Yon8VNSfePlJ+CGZpjBRoJbWGhFxIIPbaT9Vfyj4TUbBchArcCL68NeHumRpG+UdthNtUpNRYFGt1QQdctuBB7uGvI+MsWRaEhVtca8BxJ8OZmM6XUsrOQCN5RJ17QCp+A9Zq6GLbKxcKpHFg2QHs4AgH3GZzphVU0g+vULA3IbQqSdR+WT8A+ajORGKQQbz6LXscUO6l/nPbOi1Iije2rsSL6aaD5TxP6L6RP7RbVmamo8Tm/We+4KllCqrKQqhQpB5C3EfpJQJddn9lbW7deXaZlMZVLY+goOY03Qkj8wJ9wE1WJcBNcqHW1yb8eQteZF6Jp4p6hJsesDzsiXP+oW8pKWslvokY8qMSKYuSoF+3XiDb1v3x7azWwz/AJbWPfpKerUIxRDEkWNm4Noo9RcWtLDaIvh6nH2CQDqQBqLnmdPKavxhmjzTHUMM206JxtTd4U0RmvmsSDU6lx7ANlufhxm+6P8ASXCBXLV8NSpsXKg1Kd1s5yWF76pbS3ITyrpu4NVO0Iun8zmUVMzBPGaHrvSX6S6ARqeFV6z8N43VTx/E3hYeMqdlrkw9Ffw0kFv5RPPHfTvnolA9Rfyj4RukHm3TH7dX8V/8ayDS2nXT2K1Zfy1HHwMd6R1c+LxB/wC6R/T1flK6QQSEDVXAuWd2Cgkkm7Gw1PeZ7p0P2NnRqdIKzUFpKgY26uoYi/3uqJ4t0bp5sXQHH6wH+nrfKe+fR2311Zb2JRSPIn9ZOaTHo0g2XUqIy2tbQ3017JR9KNnrSwlmCtURlAcDhduR4nSbneNYqeN7X98x/Tlv+mtwu6+PGUhWo+DSdjkYGKcJilzMkYD2x5fES02h++ofmT+9ooppDwVZbN+4f8j/AAaYfHfuav8ADf8AtM7FImSjzJeJjwiimZJouhX7yr/DH909v2d9jo/w6fynIpJZDmK4eUZ2F9oX8j/ExRQS/BzE+yPzVP7RLPZntfyj4RRQvJHwYfpH9rreK/2LPBK/tHxPxnYoKjc330RfaX/PR/vM5FAPoRfZWPV+Pk3wWKKWJMt044UPzVPgk8929/8AH4n4rFFIZBh+Zkavz8J2KZsk9M2R9mofwaf9omH6cfam/InwiilvghmaM6nHznYpBU9lTgPAT0Uezh/Bv7DORSxdDGz/AP5fyrM90n+yt4/4PORSfgM+cjORRSCD0n6Hv3jf/opfOfQqfu/KKKWQKKv+/H56XwMrMV+9H8A/AxRRDyTLwV2K+0p4N85OqfZKv8M/2tFFNZeTNeDxXpn9o/lX5yppcPSdinMaDtTj5H4T0Ol7K/lHwiikoHlG2ftOI/j1P7zIcUUkqXXRH7ZR8X/8bz3H6PftL/wv8liihEo9Kq/d8fkZien/AO5H5x85yKWfgGCiiilQ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latin typeface="Times New Roman"/>
            </a:endParaRPr>
          </a:p>
        </p:txBody>
      </p:sp>
      <p:sp>
        <p:nvSpPr>
          <p:cNvPr id="20" name="Foliennummernplatzhalter 4"/>
          <p:cNvSpPr txBox="1">
            <a:spLocks/>
          </p:cNvSpPr>
          <p:nvPr/>
        </p:nvSpPr>
        <p:spPr>
          <a:xfrm>
            <a:off x="8460432" y="6520259"/>
            <a:ext cx="432048" cy="365125"/>
          </a:xfrm>
          <a:prstGeom prst="rect">
            <a:avLst/>
          </a:prstGeom>
        </p:spPr>
        <p:txBody>
          <a:bodyPr/>
          <a:lstStyle>
            <a:defPPr>
              <a:defRPr lang="de-DE"/>
            </a:defPPr>
            <a:lvl1pPr algn="r" rtl="0" fontAlgn="base">
              <a:spcBef>
                <a:spcPct val="0"/>
              </a:spcBef>
              <a:spcAft>
                <a:spcPct val="0"/>
              </a:spcAft>
              <a:defRPr sz="1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fld id="{C91380D0-A164-DE4A-8A92-5E9CF20F8E05}" type="slidenum">
              <a:rPr lang="de-DE" sz="1000" smtClean="0">
                <a:solidFill>
                  <a:prstClr val="black"/>
                </a:solidFill>
                <a:latin typeface="Calibri" panose="020F0502020204030204" pitchFamily="34" charset="0"/>
              </a:rPr>
              <a:pPr/>
              <a:t>13</a:t>
            </a:fld>
            <a:endParaRPr lang="de-DE" sz="1000" dirty="0">
              <a:solidFill>
                <a:prstClr val="black"/>
              </a:solidFill>
              <a:latin typeface="Calibri" panose="020F0502020204030204" pitchFamily="34" charset="0"/>
            </a:endParaRPr>
          </a:p>
        </p:txBody>
      </p:sp>
      <p:sp>
        <p:nvSpPr>
          <p:cNvPr id="29" name="Inhaltsplatzhalter 2"/>
          <p:cNvSpPr txBox="1">
            <a:spLocks/>
          </p:cNvSpPr>
          <p:nvPr/>
        </p:nvSpPr>
        <p:spPr>
          <a:xfrm>
            <a:off x="370104" y="548680"/>
            <a:ext cx="8522376" cy="43204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p>
            <a:pPr defTabSz="4167188">
              <a:spcBef>
                <a:spcPct val="20000"/>
              </a:spcBef>
              <a:defRPr/>
            </a:pPr>
            <a:r>
              <a:rPr lang="de-DE" b="1" dirty="0" smtClean="0">
                <a:solidFill>
                  <a:srgbClr val="2D2DB9"/>
                </a:solidFill>
                <a:latin typeface="Calibri" pitchFamily="34" charset="0"/>
              </a:rPr>
              <a:t>Teil I Grundlagen der Bayesstatistik</a:t>
            </a:r>
          </a:p>
          <a:p>
            <a:pPr defTabSz="4167188">
              <a:spcBef>
                <a:spcPct val="20000"/>
              </a:spcBef>
              <a:defRPr/>
            </a:pPr>
            <a:endParaRPr lang="de-DE" sz="1800" i="1" dirty="0" smtClean="0">
              <a:solidFill>
                <a:srgbClr val="2D2DB9"/>
              </a:solidFill>
              <a:latin typeface="Calibri" panose="020F0502020204030204" pitchFamily="34" charset="0"/>
              <a:cs typeface="Calibri" panose="020F0502020204030204" pitchFamily="34" charset="0"/>
            </a:endParaRPr>
          </a:p>
          <a:p>
            <a:pPr defTabSz="4167188">
              <a:spcBef>
                <a:spcPct val="20000"/>
              </a:spcBef>
              <a:defRPr/>
            </a:pPr>
            <a:r>
              <a:rPr lang="de-DE" sz="1800" i="1" dirty="0">
                <a:solidFill>
                  <a:srgbClr val="2D2DB9"/>
                </a:solidFill>
                <a:latin typeface="Calibri" panose="020F0502020204030204" pitchFamily="34" charset="0"/>
                <a:cs typeface="Calibri" panose="020F0502020204030204" pitchFamily="34" charset="0"/>
              </a:rPr>
              <a:t>Philosophisch-wissenschaftstheoretischer Hintergrund</a:t>
            </a:r>
            <a:endParaRPr lang="de-DE" sz="1800" dirty="0">
              <a:latin typeface="Calibri" panose="020F0502020204030204" pitchFamily="34" charset="0"/>
              <a:cs typeface="Calibri" panose="020F0502020204030204" pitchFamily="34" charset="0"/>
            </a:endParaRPr>
          </a:p>
          <a:p>
            <a:pPr marL="895350" lvl="0" indent="-895350" defTabSz="4167188">
              <a:spcBef>
                <a:spcPct val="20000"/>
              </a:spcBef>
              <a:defRPr/>
            </a:pPr>
            <a:r>
              <a:rPr lang="de-DE" sz="1800" dirty="0">
                <a:solidFill>
                  <a:srgbClr val="2D2DB9"/>
                </a:solidFill>
                <a:latin typeface="Calibri" pitchFamily="34" charset="0"/>
                <a:cs typeface="Calibri" panose="020F0502020204030204" pitchFamily="34" charset="0"/>
              </a:rPr>
              <a:t>Kapitel 1: Induktionsproblem; Hume; Popper: </a:t>
            </a:r>
            <a:r>
              <a:rPr lang="de-DE" sz="1800" dirty="0" err="1">
                <a:solidFill>
                  <a:srgbClr val="2D2DB9"/>
                </a:solidFill>
                <a:latin typeface="Calibri" pitchFamily="34" charset="0"/>
                <a:cs typeface="Calibri" panose="020F0502020204030204" pitchFamily="34" charset="0"/>
              </a:rPr>
              <a:t>Falsifikationistisches</a:t>
            </a:r>
            <a:r>
              <a:rPr lang="de-DE" sz="1800" dirty="0">
                <a:solidFill>
                  <a:srgbClr val="2D2DB9"/>
                </a:solidFill>
                <a:latin typeface="Calibri" pitchFamily="34" charset="0"/>
                <a:cs typeface="Calibri" panose="020F0502020204030204" pitchFamily="34" charset="0"/>
              </a:rPr>
              <a:t> Hypothesentesten; Probleme des Falsifikationismus;  Voraussetzungsabhängige Induktion im theoretischen Netz?</a:t>
            </a:r>
          </a:p>
          <a:p>
            <a:pPr marL="895350" lvl="0" indent="-895350" defTabSz="4167188">
              <a:spcBef>
                <a:spcPct val="20000"/>
              </a:spcBef>
              <a:defRPr/>
            </a:pPr>
            <a:r>
              <a:rPr lang="de-DE" sz="1800" dirty="0">
                <a:solidFill>
                  <a:srgbClr val="2D2DB9"/>
                </a:solidFill>
                <a:latin typeface="Calibri" pitchFamily="34" charset="0"/>
                <a:cs typeface="Calibri" panose="020F0502020204030204" pitchFamily="34" charset="0"/>
              </a:rPr>
              <a:t>Kapitel 2: Fisher-Statistik  (NHST) als </a:t>
            </a:r>
            <a:r>
              <a:rPr lang="de-DE" sz="1800" dirty="0" err="1">
                <a:solidFill>
                  <a:srgbClr val="2D2DB9"/>
                </a:solidFill>
                <a:latin typeface="Calibri" pitchFamily="34" charset="0"/>
                <a:cs typeface="Calibri" panose="020F0502020204030204" pitchFamily="34" charset="0"/>
              </a:rPr>
              <a:t>probabilistischer</a:t>
            </a:r>
            <a:r>
              <a:rPr lang="de-DE" sz="1800" dirty="0">
                <a:solidFill>
                  <a:srgbClr val="2D2DB9"/>
                </a:solidFill>
                <a:latin typeface="Calibri" pitchFamily="34" charset="0"/>
                <a:cs typeface="Calibri" panose="020F0502020204030204" pitchFamily="34" charset="0"/>
              </a:rPr>
              <a:t> Falsifikationismus; </a:t>
            </a:r>
            <a:r>
              <a:rPr lang="de-DE" sz="1800" dirty="0" err="1">
                <a:solidFill>
                  <a:srgbClr val="2D2DB9"/>
                </a:solidFill>
                <a:latin typeface="Calibri" pitchFamily="34" charset="0"/>
                <a:cs typeface="Calibri" panose="020F0502020204030204" pitchFamily="34" charset="0"/>
              </a:rPr>
              <a:t>Neyman</a:t>
            </a:r>
            <a:r>
              <a:rPr lang="de-DE" sz="1800" dirty="0">
                <a:solidFill>
                  <a:srgbClr val="2D2DB9"/>
                </a:solidFill>
                <a:latin typeface="Calibri" pitchFamily="34" charset="0"/>
                <a:cs typeface="Calibri" panose="020F0502020204030204" pitchFamily="34" charset="0"/>
              </a:rPr>
              <a:t>-Pearson Statistik; Hybride Praxis des Hypothesen-Testens; Probleme der hybriden Standardstatistik</a:t>
            </a:r>
            <a:endParaRPr lang="de-DE" sz="1800" i="1" dirty="0">
              <a:solidFill>
                <a:srgbClr val="2D2DB9"/>
              </a:solidFill>
              <a:latin typeface="Calibri" panose="020F0502020204030204" pitchFamily="34" charset="0"/>
              <a:cs typeface="Calibri" panose="020F0502020204030204" pitchFamily="34" charset="0"/>
            </a:endParaRPr>
          </a:p>
          <a:p>
            <a:pPr defTabSz="4167188">
              <a:spcBef>
                <a:spcPct val="20000"/>
              </a:spcBef>
              <a:defRPr/>
            </a:pPr>
            <a:r>
              <a:rPr lang="de-DE" sz="1800" i="1" dirty="0">
                <a:solidFill>
                  <a:srgbClr val="2D2DB9"/>
                </a:solidFill>
                <a:latin typeface="Calibri" panose="020F0502020204030204" pitchFamily="34" charset="0"/>
                <a:cs typeface="Calibri" panose="020F0502020204030204" pitchFamily="34" charset="0"/>
              </a:rPr>
              <a:t>Grundlegende Ideen und Verfahren der </a:t>
            </a:r>
            <a:r>
              <a:rPr lang="de-DE" sz="1800" i="1" dirty="0" err="1">
                <a:solidFill>
                  <a:srgbClr val="2D2DB9"/>
                </a:solidFill>
                <a:latin typeface="Calibri" panose="020F0502020204030204" pitchFamily="34" charset="0"/>
                <a:cs typeface="Calibri" panose="020F0502020204030204" pitchFamily="34" charset="0"/>
              </a:rPr>
              <a:t>Bayes</a:t>
            </a:r>
            <a:r>
              <a:rPr lang="de-DE" sz="1800" i="1" dirty="0">
                <a:solidFill>
                  <a:srgbClr val="2D2DB9"/>
                </a:solidFill>
                <a:latin typeface="Calibri" panose="020F0502020204030204" pitchFamily="34" charset="0"/>
                <a:cs typeface="Calibri" panose="020F0502020204030204" pitchFamily="34" charset="0"/>
              </a:rPr>
              <a:t>-Statistik</a:t>
            </a:r>
            <a:endParaRPr lang="de-DE" sz="1800" dirty="0">
              <a:solidFill>
                <a:srgbClr val="2D2DB9"/>
              </a:solidFill>
              <a:latin typeface="Calibri" pitchFamily="34" charset="0"/>
              <a:cs typeface="Calibri" panose="020F0502020204030204" pitchFamily="34" charset="0"/>
            </a:endParaRPr>
          </a:p>
          <a:p>
            <a:pPr marL="895350" indent="-895350" defTabSz="4167188">
              <a:spcBef>
                <a:spcPct val="20000"/>
              </a:spcBef>
              <a:defRPr/>
            </a:pPr>
            <a:r>
              <a:rPr lang="de-DE" sz="1800" dirty="0">
                <a:solidFill>
                  <a:srgbClr val="2D2DB9"/>
                </a:solidFill>
                <a:latin typeface="Calibri" pitchFamily="34" charset="0"/>
                <a:cs typeface="Calibri" panose="020F0502020204030204" pitchFamily="34" charset="0"/>
              </a:rPr>
              <a:t>Kapitel 3: Grundbegriffe; </a:t>
            </a:r>
            <a:r>
              <a:rPr lang="de-DE" sz="1800" dirty="0" err="1">
                <a:solidFill>
                  <a:srgbClr val="2D2DB9"/>
                </a:solidFill>
                <a:latin typeface="Calibri" pitchFamily="34" charset="0"/>
                <a:cs typeface="Calibri" panose="020F0502020204030204" pitchFamily="34" charset="0"/>
              </a:rPr>
              <a:t>Bayestheorem</a:t>
            </a:r>
            <a:r>
              <a:rPr lang="de-DE" sz="1800" dirty="0">
                <a:solidFill>
                  <a:srgbClr val="2D2DB9"/>
                </a:solidFill>
                <a:latin typeface="Calibri" pitchFamily="34" charset="0"/>
                <a:cs typeface="Calibri" panose="020F0502020204030204" pitchFamily="34" charset="0"/>
              </a:rPr>
              <a:t> in verschiedenen Gestalten; Wahrscheinlichkeits- vs. Dichteverteilung; </a:t>
            </a:r>
            <a:r>
              <a:rPr lang="de-DE" sz="1800" dirty="0" err="1">
                <a:solidFill>
                  <a:srgbClr val="2D2DB9"/>
                </a:solidFill>
                <a:latin typeface="Calibri" pitchFamily="34" charset="0"/>
                <a:cs typeface="Calibri" panose="020F0502020204030204" pitchFamily="34" charset="0"/>
              </a:rPr>
              <a:t>Bayesianisches</a:t>
            </a:r>
            <a:r>
              <a:rPr lang="de-DE" sz="1800" dirty="0">
                <a:solidFill>
                  <a:srgbClr val="2D2DB9"/>
                </a:solidFill>
                <a:latin typeface="Calibri" pitchFamily="34" charset="0"/>
                <a:cs typeface="Calibri" panose="020F0502020204030204" pitchFamily="34" charset="0"/>
              </a:rPr>
              <a:t> Updaten von Parameterverteilungen (Bsp. Betaverteilung); konjugierte Priors; wichtige Verteilungen</a:t>
            </a:r>
          </a:p>
          <a:p>
            <a:pPr marL="895350" lvl="0" indent="-895350" defTabSz="4167188">
              <a:spcBef>
                <a:spcPct val="20000"/>
              </a:spcBef>
              <a:defRPr/>
            </a:pPr>
            <a:r>
              <a:rPr lang="de-DE" sz="1800" dirty="0">
                <a:solidFill>
                  <a:srgbClr val="2D2DB9"/>
                </a:solidFill>
                <a:latin typeface="Calibri" pitchFamily="34" charset="0"/>
                <a:cs typeface="Calibri" panose="020F0502020204030204" pitchFamily="34" charset="0"/>
              </a:rPr>
              <a:t>Kapitel 4: </a:t>
            </a:r>
            <a:r>
              <a:rPr lang="de-DE" sz="1800" dirty="0" err="1">
                <a:solidFill>
                  <a:srgbClr val="2D2DB9"/>
                </a:solidFill>
                <a:latin typeface="Calibri" pitchFamily="34" charset="0"/>
                <a:cs typeface="Calibri" panose="020F0502020204030204" pitchFamily="34" charset="0"/>
              </a:rPr>
              <a:t>Bayessche</a:t>
            </a:r>
            <a:r>
              <a:rPr lang="de-DE" sz="1800" dirty="0">
                <a:solidFill>
                  <a:srgbClr val="2D2DB9"/>
                </a:solidFill>
                <a:latin typeface="Calibri" pitchFamily="34" charset="0"/>
                <a:cs typeface="Calibri" panose="020F0502020204030204" pitchFamily="34" charset="0"/>
              </a:rPr>
              <a:t> Prüfung von Modellen (hier H mit Parametern): Glaubwürdigkeits-</a:t>
            </a:r>
            <a:br>
              <a:rPr lang="de-DE" sz="1800" dirty="0">
                <a:solidFill>
                  <a:srgbClr val="2D2DB9"/>
                </a:solidFill>
                <a:latin typeface="Calibri" pitchFamily="34" charset="0"/>
                <a:cs typeface="Calibri" panose="020F0502020204030204" pitchFamily="34" charset="0"/>
              </a:rPr>
            </a:br>
            <a:r>
              <a:rPr lang="de-DE" sz="1800" dirty="0">
                <a:solidFill>
                  <a:srgbClr val="2D2DB9"/>
                </a:solidFill>
                <a:latin typeface="Calibri" pitchFamily="34" charset="0"/>
                <a:cs typeface="Calibri" panose="020F0502020204030204" pitchFamily="34" charset="0"/>
              </a:rPr>
              <a:t>(etwa HDI) vs. Konfidenz-Intervalle; </a:t>
            </a:r>
            <a:r>
              <a:rPr lang="de-DE" sz="1800" dirty="0" err="1">
                <a:solidFill>
                  <a:srgbClr val="2D2DB9"/>
                </a:solidFill>
                <a:latin typeface="Calibri" pitchFamily="34" charset="0"/>
                <a:cs typeface="Calibri" panose="020F0502020204030204" pitchFamily="34" charset="0"/>
              </a:rPr>
              <a:t>Bayessches</a:t>
            </a:r>
            <a:r>
              <a:rPr lang="de-DE" sz="1800" dirty="0">
                <a:solidFill>
                  <a:srgbClr val="2D2DB9"/>
                </a:solidFill>
                <a:latin typeface="Calibri" pitchFamily="34" charset="0"/>
                <a:cs typeface="Calibri" panose="020F0502020204030204" pitchFamily="34" charset="0"/>
              </a:rPr>
              <a:t> Testen von Modellen; </a:t>
            </a:r>
            <a:r>
              <a:rPr lang="de-DE" sz="1800" dirty="0" err="1">
                <a:solidFill>
                  <a:srgbClr val="2D2DB9"/>
                </a:solidFill>
                <a:latin typeface="Calibri" pitchFamily="34" charset="0"/>
                <a:cs typeface="Calibri" panose="020F0502020204030204" pitchFamily="34" charset="0"/>
              </a:rPr>
              <a:t>Bayesfaktoren</a:t>
            </a:r>
            <a:r>
              <a:rPr lang="de-DE" sz="1800" dirty="0">
                <a:solidFill>
                  <a:srgbClr val="2D2DB9"/>
                </a:solidFill>
                <a:latin typeface="Calibri" pitchFamily="34" charset="0"/>
                <a:cs typeface="Calibri" panose="020F0502020204030204" pitchFamily="34" charset="0"/>
              </a:rPr>
              <a:t>; </a:t>
            </a:r>
            <a:r>
              <a:rPr lang="de-DE" sz="1800" dirty="0" err="1">
                <a:solidFill>
                  <a:srgbClr val="2D2DB9"/>
                </a:solidFill>
                <a:latin typeface="Calibri" pitchFamily="34" charset="0"/>
                <a:cs typeface="Calibri" panose="020F0502020204030204" pitchFamily="34" charset="0"/>
              </a:rPr>
              <a:t>Bayes-Ockamsches</a:t>
            </a:r>
            <a:r>
              <a:rPr lang="de-DE" sz="1800" dirty="0">
                <a:solidFill>
                  <a:srgbClr val="2D2DB9"/>
                </a:solidFill>
                <a:latin typeface="Calibri" pitchFamily="34" charset="0"/>
                <a:cs typeface="Calibri" panose="020F0502020204030204" pitchFamily="34" charset="0"/>
              </a:rPr>
              <a:t> Rasiermesser; nochmal ein Vergleich</a:t>
            </a:r>
            <a:endParaRPr lang="de-DE" sz="1800" dirty="0">
              <a:solidFill>
                <a:srgbClr val="2D2DB9"/>
              </a:solidFill>
              <a:latin typeface="Calibri" pitchFamily="34" charset="0"/>
            </a:endParaRPr>
          </a:p>
        </p:txBody>
      </p:sp>
    </p:spTree>
    <p:extLst>
      <p:ext uri="{BB962C8B-B14F-4D97-AF65-F5344CB8AC3E}">
        <p14:creationId xmlns:p14="http://schemas.microsoft.com/office/powerpoint/2010/main" val="272836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1" nodeType="clickEffect">
                                  <p:stCondLst>
                                    <p:cond delay="0"/>
                                  </p:stCondLst>
                                  <p:childTnLst>
                                    <p:animMotion origin="layout" path="M 4.16667E-6 -2.96296E-6 L -0.00174 0.13079 " pathEditMode="relative" rAng="0" ptsTypes="AA">
                                      <p:cBhvr>
                                        <p:cTn id="6" dur="2000" fill="hold"/>
                                        <p:tgtEl>
                                          <p:spTgt spid="16"/>
                                        </p:tgtEl>
                                        <p:attrNameLst>
                                          <p:attrName>ppt_x</p:attrName>
                                          <p:attrName>ppt_y</p:attrName>
                                        </p:attrNameLst>
                                      </p:cBhvr>
                                      <p:rCtr x="-87" y="65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1380D0-A164-DE4A-8A92-5E9CF20F8E05}" type="slidenum">
              <a:rPr lang="de-DE" smtClean="0"/>
              <a:pPr/>
              <a:t>14</a:t>
            </a:fld>
            <a:endParaRPr lang="de-DE" dirty="0"/>
          </a:p>
        </p:txBody>
      </p:sp>
      <p:sp>
        <p:nvSpPr>
          <p:cNvPr id="5" name="Titel 1"/>
          <p:cNvSpPr txBox="1">
            <a:spLocks/>
          </p:cNvSpPr>
          <p:nvPr/>
        </p:nvSpPr>
        <p:spPr bwMode="auto">
          <a:xfrm>
            <a:off x="251520" y="476672"/>
            <a:ext cx="8565776" cy="54715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rtl="0" eaLnBrk="1" fontAlgn="base" hangingPunct="1">
              <a:spcBef>
                <a:spcPct val="0"/>
              </a:spcBef>
              <a:spcAft>
                <a:spcPct val="0"/>
              </a:spcAft>
              <a:defRPr lang="de-DE" sz="2600" dirty="0">
                <a:solidFill>
                  <a:srgbClr val="000090"/>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r>
              <a:rPr lang="de-DE" kern="0" dirty="0" smtClean="0"/>
              <a:t>2.1 Fisher-Testtheorie – </a:t>
            </a:r>
            <a:r>
              <a:rPr lang="de-DE" kern="0" dirty="0" err="1" smtClean="0"/>
              <a:t>probabilistischer</a:t>
            </a:r>
            <a:r>
              <a:rPr lang="de-DE" kern="0" dirty="0" smtClean="0"/>
              <a:t> Falsifikationismus?</a:t>
            </a:r>
            <a:endParaRPr lang="de-DE" sz="1000" kern="0" dirty="0"/>
          </a:p>
        </p:txBody>
      </p:sp>
      <p:sp>
        <p:nvSpPr>
          <p:cNvPr id="6" name="Textfeld 5"/>
          <p:cNvSpPr txBox="1"/>
          <p:nvPr/>
        </p:nvSpPr>
        <p:spPr>
          <a:xfrm>
            <a:off x="593182" y="2823319"/>
            <a:ext cx="1221873" cy="461665"/>
          </a:xfrm>
          <a:prstGeom prst="rect">
            <a:avLst/>
          </a:prstGeom>
          <a:noFill/>
        </p:spPr>
        <p:txBody>
          <a:bodyPr wrap="none" rtlCol="0">
            <a:spAutoFit/>
          </a:bodyPr>
          <a:lstStyle/>
          <a:p>
            <a:pPr algn="ctr"/>
            <a:r>
              <a:rPr lang="de-DE" sz="1200" dirty="0" smtClean="0">
                <a:latin typeface="Calibri" panose="020F0502020204030204" pitchFamily="34" charset="0"/>
                <a:cs typeface="Calibri" panose="020F0502020204030204" pitchFamily="34" charset="0"/>
              </a:rPr>
              <a:t>Sir Roland Fisher</a:t>
            </a:r>
            <a:br>
              <a:rPr lang="de-DE" sz="12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(1890-1962)</a:t>
            </a:r>
            <a:endParaRPr lang="de-DE" sz="1200" dirty="0">
              <a:latin typeface="Calibri" panose="020F0502020204030204" pitchFamily="34" charset="0"/>
              <a:cs typeface="Calibri" panose="020F0502020204030204" pitchFamily="34" charset="0"/>
            </a:endParaRPr>
          </a:p>
        </p:txBody>
      </p:sp>
      <p:pic>
        <p:nvPicPr>
          <p:cNvPr id="7" name="Picture 2" descr="R. A. Fisch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535" y="1038151"/>
            <a:ext cx="1407169" cy="1714187"/>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p:cNvSpPr txBox="1"/>
          <p:nvPr/>
        </p:nvSpPr>
        <p:spPr>
          <a:xfrm>
            <a:off x="2260834" y="1026602"/>
            <a:ext cx="6199598" cy="1723549"/>
          </a:xfrm>
          <a:prstGeom prst="rect">
            <a:avLst/>
          </a:prstGeom>
          <a:blipFill>
            <a:blip r:embed="rId3"/>
            <a:tile tx="0" ty="0" sx="100000" sy="100000" flip="none" algn="tl"/>
          </a:blipFill>
        </p:spPr>
        <p:txBody>
          <a:bodyPr wrap="square" rtlCol="0">
            <a:spAutoFit/>
          </a:bodyPr>
          <a:lstStyle/>
          <a:p>
            <a:r>
              <a:rPr lang="de-DE" sz="800" i="1" dirty="0" smtClean="0">
                <a:solidFill>
                  <a:prstClr val="black"/>
                </a:solidFill>
                <a:latin typeface="Calibri" panose="020F0502020204030204" pitchFamily="34" charset="0"/>
                <a:cs typeface="Calibri" panose="020F0502020204030204" pitchFamily="34" charset="0"/>
              </a:rPr>
              <a:t/>
            </a:r>
            <a:br>
              <a:rPr lang="de-DE" sz="800" i="1" dirty="0" smtClean="0">
                <a:solidFill>
                  <a:prstClr val="black"/>
                </a:solidFill>
                <a:latin typeface="Calibri" panose="020F0502020204030204" pitchFamily="34" charset="0"/>
                <a:cs typeface="Calibri" panose="020F0502020204030204" pitchFamily="34" charset="0"/>
              </a:rPr>
            </a:br>
            <a:r>
              <a:rPr lang="de-DE" sz="1800" i="1" dirty="0" smtClean="0">
                <a:solidFill>
                  <a:prstClr val="black"/>
                </a:solidFill>
                <a:latin typeface="Calibri" panose="020F0502020204030204" pitchFamily="34" charset="0"/>
                <a:cs typeface="Calibri" panose="020F0502020204030204" pitchFamily="34" charset="0"/>
              </a:rPr>
              <a:t>Biographie</a:t>
            </a:r>
            <a:r>
              <a:rPr lang="de-DE" sz="1800" dirty="0">
                <a:solidFill>
                  <a:prstClr val="black"/>
                </a:solidFill>
                <a:latin typeface="Calibri" panose="020F0502020204030204" pitchFamily="34" charset="0"/>
                <a:cs typeface="Calibri" panose="020F0502020204030204" pitchFamily="34" charset="0"/>
              </a:rPr>
              <a:t>: </a:t>
            </a:r>
            <a:r>
              <a:rPr lang="de-DE" sz="1800" dirty="0" smtClean="0">
                <a:solidFill>
                  <a:prstClr val="black"/>
                </a:solidFill>
                <a:latin typeface="Calibri" panose="020F0502020204030204" pitchFamily="34" charset="0"/>
                <a:cs typeface="Calibri" panose="020F0502020204030204" pitchFamily="34" charset="0"/>
              </a:rPr>
              <a:t>Mitbegründer </a:t>
            </a:r>
            <a:r>
              <a:rPr lang="de-DE" sz="1800" dirty="0">
                <a:solidFill>
                  <a:prstClr val="black"/>
                </a:solidFill>
                <a:latin typeface="Calibri" panose="020F0502020204030204" pitchFamily="34" charset="0"/>
                <a:cs typeface="Calibri" panose="020F0502020204030204" pitchFamily="34" charset="0"/>
              </a:rPr>
              <a:t>der Synthetischen Evolutionsbiologie, </a:t>
            </a:r>
            <a:br>
              <a:rPr lang="de-DE" sz="1800" dirty="0">
                <a:solidFill>
                  <a:prstClr val="black"/>
                </a:solidFill>
                <a:latin typeface="Calibri" panose="020F0502020204030204" pitchFamily="34" charset="0"/>
                <a:cs typeface="Calibri" panose="020F0502020204030204" pitchFamily="34" charset="0"/>
              </a:rPr>
            </a:br>
            <a:r>
              <a:rPr lang="de-DE" sz="1800" dirty="0">
                <a:solidFill>
                  <a:prstClr val="black"/>
                </a:solidFill>
                <a:latin typeface="Calibri" panose="020F0502020204030204" pitchFamily="34" charset="0"/>
                <a:cs typeface="Calibri" panose="020F0502020204030204" pitchFamily="34" charset="0"/>
              </a:rPr>
              <a:t>insb. der Populationsgenetik </a:t>
            </a:r>
            <a:r>
              <a:rPr lang="de-DE" sz="1800" dirty="0" smtClean="0">
                <a:solidFill>
                  <a:prstClr val="black"/>
                </a:solidFill>
                <a:latin typeface="Calibri" panose="020F0502020204030204" pitchFamily="34" charset="0"/>
                <a:cs typeface="Calibri" panose="020F0502020204030204" pitchFamily="34" charset="0"/>
              </a:rPr>
              <a:t>und mit Pearson Begründer der </a:t>
            </a:r>
            <a:r>
              <a:rPr lang="de-DE" sz="1800" dirty="0">
                <a:solidFill>
                  <a:prstClr val="black"/>
                </a:solidFill>
                <a:latin typeface="Calibri" panose="020F0502020204030204" pitchFamily="34" charset="0"/>
                <a:cs typeface="Calibri" panose="020F0502020204030204" pitchFamily="34" charset="0"/>
              </a:rPr>
              <a:t>modernen Statistik</a:t>
            </a:r>
          </a:p>
          <a:p>
            <a:r>
              <a:rPr lang="de-DE" sz="1800" dirty="0">
                <a:solidFill>
                  <a:prstClr val="black"/>
                </a:solidFill>
                <a:latin typeface="Calibri" panose="020F0502020204030204" pitchFamily="34" charset="0"/>
                <a:cs typeface="Calibri" panose="020F0502020204030204" pitchFamily="34" charset="0"/>
              </a:rPr>
              <a:t>1925 </a:t>
            </a:r>
            <a:r>
              <a:rPr lang="de-DE" sz="1800" i="1" dirty="0">
                <a:solidFill>
                  <a:prstClr val="black"/>
                </a:solidFill>
                <a:latin typeface="Calibri" panose="020F0502020204030204" pitchFamily="34" charset="0"/>
                <a:cs typeface="Calibri" panose="020F0502020204030204" pitchFamily="34" charset="0"/>
              </a:rPr>
              <a:t>Statistical </a:t>
            </a:r>
            <a:r>
              <a:rPr lang="de-DE" sz="1800" i="1" dirty="0" err="1" smtClean="0">
                <a:solidFill>
                  <a:prstClr val="black"/>
                </a:solidFill>
                <a:latin typeface="Calibri" panose="020F0502020204030204" pitchFamily="34" charset="0"/>
                <a:cs typeface="Calibri" panose="020F0502020204030204" pitchFamily="34" charset="0"/>
              </a:rPr>
              <a:t>Methods</a:t>
            </a:r>
            <a:r>
              <a:rPr lang="de-DE" sz="1800" i="1" dirty="0" smtClean="0">
                <a:solidFill>
                  <a:prstClr val="black"/>
                </a:solidFill>
                <a:latin typeface="Calibri" panose="020F0502020204030204" pitchFamily="34" charset="0"/>
                <a:cs typeface="Calibri" panose="020F0502020204030204" pitchFamily="34" charset="0"/>
              </a:rPr>
              <a:t> for Research </a:t>
            </a:r>
            <a:r>
              <a:rPr lang="de-DE" sz="1800" i="1" dirty="0" err="1" smtClean="0">
                <a:solidFill>
                  <a:prstClr val="black"/>
                </a:solidFill>
                <a:latin typeface="Calibri" panose="020F0502020204030204" pitchFamily="34" charset="0"/>
                <a:cs typeface="Calibri" panose="020F0502020204030204" pitchFamily="34" charset="0"/>
              </a:rPr>
              <a:t>Workers</a:t>
            </a:r>
            <a:r>
              <a:rPr lang="de-DE" sz="1800" dirty="0" smtClean="0">
                <a:solidFill>
                  <a:prstClr val="black"/>
                </a:solidFill>
                <a:latin typeface="Calibri" panose="020F0502020204030204" pitchFamily="34" charset="0"/>
                <a:cs typeface="Calibri" panose="020F0502020204030204" pitchFamily="34" charset="0"/>
              </a:rPr>
              <a:t/>
            </a:r>
            <a:br>
              <a:rPr lang="de-DE" sz="1800" dirty="0" smtClean="0">
                <a:solidFill>
                  <a:prstClr val="black"/>
                </a:solidFill>
                <a:latin typeface="Calibri" panose="020F0502020204030204" pitchFamily="34" charset="0"/>
                <a:cs typeface="Calibri" panose="020F0502020204030204" pitchFamily="34" charset="0"/>
              </a:rPr>
            </a:br>
            <a:r>
              <a:rPr lang="de-DE" sz="1800" dirty="0" smtClean="0">
                <a:solidFill>
                  <a:prstClr val="black"/>
                </a:solidFill>
                <a:latin typeface="Calibri" panose="020F0502020204030204" pitchFamily="34" charset="0"/>
                <a:cs typeface="Calibri" panose="020F0502020204030204" pitchFamily="34" charset="0"/>
              </a:rPr>
              <a:t>1935 </a:t>
            </a:r>
            <a:r>
              <a:rPr lang="de-DE" sz="1800" i="1" dirty="0" smtClean="0">
                <a:solidFill>
                  <a:prstClr val="black"/>
                </a:solidFill>
                <a:latin typeface="Calibri" panose="020F0502020204030204" pitchFamily="34" charset="0"/>
                <a:cs typeface="Calibri" panose="020F0502020204030204" pitchFamily="34" charset="0"/>
              </a:rPr>
              <a:t>Design </a:t>
            </a:r>
            <a:r>
              <a:rPr lang="de-DE" sz="1800" i="1" dirty="0" err="1" smtClean="0">
                <a:solidFill>
                  <a:prstClr val="black"/>
                </a:solidFill>
                <a:latin typeface="Calibri" panose="020F0502020204030204" pitchFamily="34" charset="0"/>
                <a:cs typeface="Calibri" panose="020F0502020204030204" pitchFamily="34" charset="0"/>
              </a:rPr>
              <a:t>of</a:t>
            </a:r>
            <a:r>
              <a:rPr lang="de-DE" sz="1800" i="1" dirty="0" smtClean="0">
                <a:solidFill>
                  <a:prstClr val="black"/>
                </a:solidFill>
                <a:latin typeface="Calibri" panose="020F0502020204030204" pitchFamily="34" charset="0"/>
                <a:cs typeface="Calibri" panose="020F0502020204030204" pitchFamily="34" charset="0"/>
              </a:rPr>
              <a:t> Experiments</a:t>
            </a:r>
          </a:p>
          <a:p>
            <a:endParaRPr lang="de-DE" sz="800" i="1"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694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7724" r="8505" b="14173"/>
          <a:stretch/>
        </p:blipFill>
        <p:spPr bwMode="auto">
          <a:xfrm>
            <a:off x="5436096" y="1000607"/>
            <a:ext cx="3046348" cy="2091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8176" r="6397" b="15187"/>
          <a:stretch/>
        </p:blipFill>
        <p:spPr bwMode="auto">
          <a:xfrm>
            <a:off x="2175562" y="1038151"/>
            <a:ext cx="3116518" cy="20460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92" t="17724" r="6488" b="13417"/>
          <a:stretch/>
        </p:blipFill>
        <p:spPr bwMode="auto">
          <a:xfrm>
            <a:off x="2175562" y="1026668"/>
            <a:ext cx="3116518" cy="211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liennummernplatzhalter 3"/>
          <p:cNvSpPr>
            <a:spLocks noGrp="1"/>
          </p:cNvSpPr>
          <p:nvPr>
            <p:ph type="sldNum" sz="quarter" idx="12"/>
          </p:nvPr>
        </p:nvSpPr>
        <p:spPr/>
        <p:txBody>
          <a:bodyPr/>
          <a:lstStyle/>
          <a:p>
            <a:fld id="{C91380D0-A164-DE4A-8A92-5E9CF20F8E05}" type="slidenum">
              <a:rPr lang="de-DE" smtClean="0"/>
              <a:pPr/>
              <a:t>15</a:t>
            </a:fld>
            <a:endParaRPr lang="de-DE" dirty="0"/>
          </a:p>
        </p:txBody>
      </p:sp>
      <p:sp>
        <p:nvSpPr>
          <p:cNvPr id="5" name="Titel 1"/>
          <p:cNvSpPr>
            <a:spLocks noGrp="1"/>
          </p:cNvSpPr>
          <p:nvPr>
            <p:ph type="ctrTitle"/>
          </p:nvPr>
        </p:nvSpPr>
        <p:spPr>
          <a:xfrm>
            <a:off x="251520" y="476672"/>
            <a:ext cx="8565776" cy="547158"/>
          </a:xfrm>
        </p:spPr>
        <p:txBody>
          <a:bodyPr/>
          <a:lstStyle/>
          <a:p>
            <a:r>
              <a:rPr lang="de-DE" dirty="0" smtClean="0"/>
              <a:t>2.1 Fisher-Testtheorie – </a:t>
            </a:r>
            <a:r>
              <a:rPr lang="de-DE" dirty="0" err="1" smtClean="0"/>
              <a:t>probabilistischer</a:t>
            </a:r>
            <a:r>
              <a:rPr lang="de-DE" dirty="0" smtClean="0"/>
              <a:t> Falsifikationismus?</a:t>
            </a:r>
            <a:endParaRPr lang="en-GB" sz="1000" dirty="0">
              <a:solidFill>
                <a:srgbClr val="000090"/>
              </a:solidFill>
            </a:endParaRPr>
          </a:p>
        </p:txBody>
      </p:sp>
      <p:sp>
        <p:nvSpPr>
          <p:cNvPr id="6" name="Textfeld 5"/>
          <p:cNvSpPr txBox="1"/>
          <p:nvPr/>
        </p:nvSpPr>
        <p:spPr>
          <a:xfrm>
            <a:off x="593182" y="2823319"/>
            <a:ext cx="1221873" cy="461665"/>
          </a:xfrm>
          <a:prstGeom prst="rect">
            <a:avLst/>
          </a:prstGeom>
          <a:noFill/>
        </p:spPr>
        <p:txBody>
          <a:bodyPr wrap="none" rtlCol="0">
            <a:spAutoFit/>
          </a:bodyPr>
          <a:lstStyle/>
          <a:p>
            <a:pPr algn="ctr"/>
            <a:r>
              <a:rPr lang="de-DE" sz="1200" dirty="0" smtClean="0">
                <a:latin typeface="Calibri" panose="020F0502020204030204" pitchFamily="34" charset="0"/>
                <a:cs typeface="Calibri" panose="020F0502020204030204" pitchFamily="34" charset="0"/>
              </a:rPr>
              <a:t>Sir Roland Fisher</a:t>
            </a:r>
            <a:br>
              <a:rPr lang="de-DE" sz="12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(1890-1962)</a:t>
            </a:r>
            <a:endParaRPr lang="de-DE" sz="1200" dirty="0">
              <a:latin typeface="Calibri" panose="020F0502020204030204" pitchFamily="34" charset="0"/>
              <a:cs typeface="Calibri" panose="020F0502020204030204" pitchFamily="34" charset="0"/>
            </a:endParaRPr>
          </a:p>
        </p:txBody>
      </p:sp>
      <p:pic>
        <p:nvPicPr>
          <p:cNvPr id="7" name="Picture 2" descr="R. A. Fisch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535" y="1038151"/>
            <a:ext cx="1407169" cy="171418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Textfeld 7"/>
              <p:cNvSpPr txBox="1"/>
              <p:nvPr/>
            </p:nvSpPr>
            <p:spPr>
              <a:xfrm>
                <a:off x="395536" y="3299498"/>
                <a:ext cx="8748464" cy="1200329"/>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i="1" dirty="0" smtClean="0">
                    <a:solidFill>
                      <a:prstClr val="black"/>
                    </a:solidFill>
                    <a:latin typeface="Calibri" panose="020F0502020204030204" pitchFamily="34" charset="0"/>
                    <a:cs typeface="Calibri" panose="020F0502020204030204" pitchFamily="34" charset="0"/>
                  </a:rPr>
                  <a:t>Nullhypothese </a:t>
                </a:r>
                <a:r>
                  <a:rPr lang="de-DE" sz="1800" dirty="0">
                    <a:solidFill>
                      <a:prstClr val="black"/>
                    </a:solidFill>
                    <a:latin typeface="Calibri" panose="020F0502020204030204" pitchFamily="34" charset="0"/>
                    <a:cs typeface="Calibri" panose="020F0502020204030204" pitchFamily="34" charset="0"/>
                  </a:rPr>
                  <a:t>(</a:t>
                </a:r>
                <a:r>
                  <a:rPr lang="de-DE" sz="1800" i="1" dirty="0">
                    <a:solidFill>
                      <a:prstClr val="black"/>
                    </a:solidFill>
                    <a:latin typeface="Calibri" panose="020F0502020204030204" pitchFamily="34" charset="0"/>
                    <a:cs typeface="Calibri" panose="020F0502020204030204" pitchFamily="34" charset="0"/>
                  </a:rPr>
                  <a:t>H</a:t>
                </a:r>
                <a:r>
                  <a:rPr lang="de-DE" sz="1800" baseline="-25000" dirty="0">
                    <a:solidFill>
                      <a:prstClr val="black"/>
                    </a:solidFill>
                    <a:latin typeface="Calibri" panose="020F0502020204030204" pitchFamily="34" charset="0"/>
                    <a:cs typeface="Calibri" panose="020F0502020204030204" pitchFamily="34" charset="0"/>
                  </a:rPr>
                  <a:t>0</a:t>
                </a:r>
                <a:r>
                  <a:rPr lang="de-DE" sz="1800" dirty="0" smtClean="0">
                    <a:solidFill>
                      <a:prstClr val="black"/>
                    </a:solidFill>
                    <a:latin typeface="Calibri" panose="020F0502020204030204" pitchFamily="34" charset="0"/>
                    <a:cs typeface="Calibri" panose="020F0502020204030204" pitchFamily="34" charset="0"/>
                  </a:rPr>
                  <a:t>):  Nur </a:t>
                </a:r>
                <a:r>
                  <a:rPr lang="de-DE" sz="1800" i="1" dirty="0" smtClean="0">
                    <a:solidFill>
                      <a:prstClr val="black"/>
                    </a:solidFill>
                    <a:latin typeface="Calibri" panose="020F0502020204030204" pitchFamily="34" charset="0"/>
                    <a:cs typeface="Calibri" panose="020F0502020204030204" pitchFamily="34" charset="0"/>
                  </a:rPr>
                  <a:t>eine </a:t>
                </a:r>
                <a:r>
                  <a:rPr lang="de-DE" sz="1800" dirty="0" smtClean="0">
                    <a:solidFill>
                      <a:prstClr val="black"/>
                    </a:solidFill>
                    <a:latin typeface="Calibri" panose="020F0502020204030204" pitchFamily="34" charset="0"/>
                    <a:cs typeface="Calibri" panose="020F0502020204030204" pitchFamily="34" charset="0"/>
                  </a:rPr>
                  <a:t>Hypothese, dass nur Zufall verantwortlich ist (</a:t>
                </a:r>
                <a:r>
                  <a:rPr lang="de-DE" sz="1800" i="1" dirty="0" smtClean="0">
                    <a:solidFill>
                      <a:prstClr val="black"/>
                    </a:solidFill>
                    <a:latin typeface="Calibri" panose="020F0502020204030204" pitchFamily="34" charset="0"/>
                    <a:cs typeface="Calibri" panose="020F0502020204030204" pitchFamily="34" charset="0"/>
                  </a:rPr>
                  <a:t>H</a:t>
                </a:r>
                <a:r>
                  <a:rPr lang="de-DE" sz="1800" baseline="-25000" dirty="0" smtClean="0">
                    <a:solidFill>
                      <a:prstClr val="black"/>
                    </a:solidFill>
                    <a:latin typeface="Calibri" panose="020F0502020204030204" pitchFamily="34" charset="0"/>
                    <a:cs typeface="Calibri" panose="020F0502020204030204" pitchFamily="34" charset="0"/>
                  </a:rPr>
                  <a:t>0</a:t>
                </a:r>
                <a:r>
                  <a:rPr lang="de-DE" sz="1800" dirty="0" smtClean="0">
                    <a:solidFill>
                      <a:prstClr val="black"/>
                    </a:solidFill>
                    <a:latin typeface="Calibri" panose="020F0502020204030204" pitchFamily="34" charset="0"/>
                    <a:cs typeface="Calibri" panose="020F0502020204030204" pitchFamily="34" charset="0"/>
                  </a:rPr>
                  <a:t>:</a:t>
                </a:r>
                <a:r>
                  <a:rPr lang="de-DE" sz="1800" i="1" dirty="0" smtClean="0">
                    <a:solidFill>
                      <a:prstClr val="black"/>
                    </a:solidFill>
                    <a:latin typeface="Calibri" panose="020F0502020204030204" pitchFamily="34" charset="0"/>
                    <a:cs typeface="Calibri" panose="020F0502020204030204" pitchFamily="34" charset="0"/>
                  </a:rPr>
                  <a:t> keine </a:t>
                </a:r>
                <a:r>
                  <a:rPr lang="de-DE" sz="1800" dirty="0" smtClean="0">
                    <a:solidFill>
                      <a:prstClr val="black"/>
                    </a:solidFill>
                    <a:latin typeface="Calibri" panose="020F0502020204030204" pitchFamily="34" charset="0"/>
                    <a:cs typeface="Calibri" panose="020F0502020204030204" pitchFamily="34" charset="0"/>
                  </a:rPr>
                  <a:t>Wirkung/</a:t>
                </a:r>
                <a:r>
                  <a:rPr lang="de-DE" sz="1800" i="1" dirty="0" smtClean="0">
                    <a:solidFill>
                      <a:prstClr val="black"/>
                    </a:solidFill>
                    <a:latin typeface="Calibri" panose="020F0502020204030204" pitchFamily="34" charset="0"/>
                    <a:cs typeface="Calibri" panose="020F0502020204030204" pitchFamily="34" charset="0"/>
                  </a:rPr>
                  <a:t>kein</a:t>
                </a:r>
                <a:r>
                  <a:rPr lang="de-DE" sz="1800" dirty="0" smtClean="0">
                    <a:solidFill>
                      <a:prstClr val="black"/>
                    </a:solidFill>
                    <a:latin typeface="Calibri" panose="020F0502020204030204" pitchFamily="34" charset="0"/>
                    <a:cs typeface="Calibri" panose="020F0502020204030204" pitchFamily="34" charset="0"/>
                  </a:rPr>
                  <a:t> Unterschiede); z.B. zu Populationsparameter </a:t>
                </a:r>
                <a:r>
                  <a:rPr lang="de-DE" sz="1800" dirty="0" smtClean="0">
                    <a:solidFill>
                      <a:prstClr val="black"/>
                    </a:solidFill>
                    <a:latin typeface="Calibri" panose="020F0502020204030204" pitchFamily="34" charset="0"/>
                    <a:cs typeface="Calibri" panose="020F0502020204030204" pitchFamily="34" charset="0"/>
                    <a:sym typeface="Symbol"/>
                  </a:rPr>
                  <a:t>; </a:t>
                </a:r>
                <a:r>
                  <a:rPr lang="de-DE" sz="1800" i="1" dirty="0" smtClean="0">
                    <a:solidFill>
                      <a:prstClr val="black"/>
                    </a:solidFill>
                    <a:latin typeface="Calibri" panose="020F0502020204030204" pitchFamily="34" charset="0"/>
                    <a:cs typeface="Calibri" panose="020F0502020204030204" pitchFamily="34" charset="0"/>
                  </a:rPr>
                  <a:t>H</a:t>
                </a:r>
                <a:r>
                  <a:rPr lang="de-DE" sz="1800" baseline="-25000" dirty="0" smtClean="0">
                    <a:solidFill>
                      <a:prstClr val="black"/>
                    </a:solidFill>
                    <a:latin typeface="Calibri" panose="020F0502020204030204" pitchFamily="34" charset="0"/>
                    <a:cs typeface="Calibri" panose="020F0502020204030204" pitchFamily="34" charset="0"/>
                  </a:rPr>
                  <a:t>0</a:t>
                </a:r>
                <a:r>
                  <a:rPr lang="de-DE" sz="1800" dirty="0">
                    <a:solidFill>
                      <a:prstClr val="black"/>
                    </a:solidFill>
                    <a:latin typeface="Calibri" panose="020F0502020204030204" pitchFamily="34" charset="0"/>
                    <a:cs typeface="Calibri" panose="020F0502020204030204" pitchFamily="34" charset="0"/>
                  </a:rPr>
                  <a:t>:</a:t>
                </a:r>
                <a:r>
                  <a:rPr lang="de-DE" sz="1800" dirty="0" smtClean="0">
                    <a:solidFill>
                      <a:prstClr val="black"/>
                    </a:solidFill>
                    <a:latin typeface="Calibri" panose="020F0502020204030204" pitchFamily="34" charset="0"/>
                    <a:cs typeface="Calibri" panose="020F0502020204030204" pitchFamily="34" charset="0"/>
                  </a:rPr>
                  <a:t> </a:t>
                </a:r>
                <a:r>
                  <a:rPr lang="de-DE" sz="1800" dirty="0" smtClean="0">
                    <a:solidFill>
                      <a:prstClr val="black"/>
                    </a:solidFill>
                    <a:latin typeface="Calibri" panose="020F0502020204030204" pitchFamily="34" charset="0"/>
                    <a:cs typeface="Calibri" panose="020F0502020204030204" pitchFamily="34" charset="0"/>
                    <a:sym typeface="Symbol"/>
                  </a:rPr>
                  <a:t></a:t>
                </a:r>
                <a:r>
                  <a:rPr lang="de-DE" sz="1800" baseline="-25000" dirty="0" smtClean="0">
                    <a:solidFill>
                      <a:prstClr val="black"/>
                    </a:solidFill>
                    <a:latin typeface="Calibri" panose="020F0502020204030204" pitchFamily="34" charset="0"/>
                    <a:cs typeface="Calibri" panose="020F0502020204030204" pitchFamily="34" charset="0"/>
                    <a:sym typeface="Symbol"/>
                  </a:rPr>
                  <a:t>1</a:t>
                </a:r>
                <a:r>
                  <a:rPr lang="de-DE" sz="1800" dirty="0" smtClean="0">
                    <a:solidFill>
                      <a:prstClr val="black"/>
                    </a:solidFill>
                    <a:latin typeface="Calibri" panose="020F0502020204030204" pitchFamily="34" charset="0"/>
                    <a:cs typeface="Calibri" panose="020F0502020204030204" pitchFamily="34" charset="0"/>
                    <a:sym typeface="Symbol"/>
                  </a:rPr>
                  <a:t> </a:t>
                </a:r>
                <a:r>
                  <a:rPr lang="de-DE" sz="1800" dirty="0">
                    <a:solidFill>
                      <a:prstClr val="black"/>
                    </a:solidFill>
                    <a:latin typeface="Calibri" panose="020F0502020204030204" pitchFamily="34" charset="0"/>
                    <a:cs typeface="Calibri" panose="020F0502020204030204" pitchFamily="34" charset="0"/>
                    <a:sym typeface="Symbol"/>
                  </a:rPr>
                  <a:t>= </a:t>
                </a:r>
                <a:r>
                  <a:rPr lang="de-DE" sz="1800" dirty="0" smtClean="0">
                    <a:solidFill>
                      <a:prstClr val="black"/>
                    </a:solidFill>
                    <a:latin typeface="Calibri" panose="020F0502020204030204" pitchFamily="34" charset="0"/>
                    <a:cs typeface="Calibri" panose="020F0502020204030204" pitchFamily="34" charset="0"/>
                    <a:sym typeface="Symbol"/>
                  </a:rPr>
                  <a:t></a:t>
                </a:r>
                <a:r>
                  <a:rPr lang="de-DE" sz="1800" baseline="-25000" dirty="0" smtClean="0">
                    <a:solidFill>
                      <a:prstClr val="black"/>
                    </a:solidFill>
                    <a:latin typeface="Calibri" panose="020F0502020204030204" pitchFamily="34" charset="0"/>
                    <a:cs typeface="Calibri" panose="020F0502020204030204" pitchFamily="34" charset="0"/>
                    <a:sym typeface="Symbol"/>
                  </a:rPr>
                  <a:t>2</a:t>
                </a:r>
                <a:r>
                  <a:rPr lang="de-DE" sz="1800" dirty="0" smtClean="0">
                    <a:solidFill>
                      <a:prstClr val="black"/>
                    </a:solidFill>
                    <a:latin typeface="Calibri" panose="020F0502020204030204" pitchFamily="34" charset="0"/>
                    <a:cs typeface="Calibri" panose="020F0502020204030204" pitchFamily="34" charset="0"/>
                    <a:sym typeface="Symbol"/>
                  </a:rPr>
                  <a:t>   </a:t>
                </a:r>
                <a:r>
                  <a:rPr lang="de-DE" sz="1800" baseline="-25000" dirty="0" smtClean="0">
                    <a:solidFill>
                      <a:prstClr val="black"/>
                    </a:solidFill>
                    <a:latin typeface="Calibri" panose="020F0502020204030204" pitchFamily="34" charset="0"/>
                    <a:cs typeface="Calibri" panose="020F0502020204030204" pitchFamily="34" charset="0"/>
                    <a:sym typeface="Symbol"/>
                  </a:rPr>
                  <a:t>1</a:t>
                </a:r>
                <a:r>
                  <a:rPr lang="de-DE" sz="1800" dirty="0" smtClean="0">
                    <a:solidFill>
                      <a:prstClr val="black"/>
                    </a:solidFill>
                    <a:latin typeface="Calibri" panose="020F0502020204030204" pitchFamily="34" charset="0"/>
                    <a:cs typeface="Calibri" panose="020F0502020204030204" pitchFamily="34" charset="0"/>
                    <a:sym typeface="Symbol"/>
                  </a:rPr>
                  <a:t>- </a:t>
                </a:r>
                <a:r>
                  <a:rPr lang="de-DE" sz="1800" baseline="-25000" dirty="0" smtClean="0">
                    <a:solidFill>
                      <a:prstClr val="black"/>
                    </a:solidFill>
                    <a:latin typeface="Calibri" panose="020F0502020204030204" pitchFamily="34" charset="0"/>
                    <a:cs typeface="Calibri" panose="020F0502020204030204" pitchFamily="34" charset="0"/>
                    <a:sym typeface="Symbol"/>
                  </a:rPr>
                  <a:t>2</a:t>
                </a:r>
                <a:r>
                  <a:rPr lang="de-DE" sz="1800" dirty="0" smtClean="0">
                    <a:solidFill>
                      <a:prstClr val="black"/>
                    </a:solidFill>
                    <a:latin typeface="Calibri" panose="020F0502020204030204" pitchFamily="34" charset="0"/>
                    <a:cs typeface="Calibri" panose="020F0502020204030204" pitchFamily="34" charset="0"/>
                    <a:sym typeface="Symbol"/>
                  </a:rPr>
                  <a:t> = 0. </a:t>
                </a:r>
              </a:p>
              <a:p>
                <a:pPr marL="285750" indent="-285750" fontAlgn="auto">
                  <a:spcBef>
                    <a:spcPts val="0"/>
                  </a:spcBef>
                  <a:spcAft>
                    <a:spcPts val="0"/>
                  </a:spcAft>
                  <a:buClr>
                    <a:srgbClr val="0070C0"/>
                  </a:buClr>
                  <a:buFont typeface="Arial" panose="020B0604020202020204" pitchFamily="34" charset="0"/>
                  <a:buChar char="•"/>
                </a:pPr>
                <a:r>
                  <a:rPr lang="de-DE" sz="1800" i="1" dirty="0" smtClean="0">
                    <a:solidFill>
                      <a:prstClr val="black"/>
                    </a:solidFill>
                    <a:latin typeface="Calibri" panose="020F0502020204030204" pitchFamily="34" charset="0"/>
                    <a:cs typeface="Calibri" panose="020F0502020204030204" pitchFamily="34" charset="0"/>
                    <a:sym typeface="Symbol"/>
                  </a:rPr>
                  <a:t>Testverteilung T:</a:t>
                </a:r>
                <a:r>
                  <a:rPr lang="de-DE" sz="1800" dirty="0" smtClean="0">
                    <a:solidFill>
                      <a:prstClr val="black"/>
                    </a:solidFill>
                    <a:latin typeface="Calibri" panose="020F0502020204030204" pitchFamily="34" charset="0"/>
                    <a:cs typeface="Calibri" panose="020F0502020204030204" pitchFamily="34" charset="0"/>
                    <a:sym typeface="Symbol"/>
                  </a:rPr>
                  <a:t> beschreibt etwa wie bei dem </a:t>
                </a:r>
                <a:r>
                  <a:rPr lang="de-DE" sz="1800" i="1" dirty="0" smtClean="0">
                    <a:solidFill>
                      <a:prstClr val="black"/>
                    </a:solidFill>
                    <a:latin typeface="Calibri" panose="020F0502020204030204" pitchFamily="34" charset="0"/>
                    <a:cs typeface="Calibri" panose="020F0502020204030204" pitchFamily="34" charset="0"/>
                    <a:sym typeface="Symbol"/>
                  </a:rPr>
                  <a:t>angenommenem </a:t>
                </a:r>
                <a:r>
                  <a:rPr lang="de-DE" sz="1800" dirty="0" smtClean="0">
                    <a:solidFill>
                      <a:prstClr val="black"/>
                    </a:solidFill>
                    <a:latin typeface="Calibri" panose="020F0502020204030204" pitchFamily="34" charset="0"/>
                    <a:cs typeface="Calibri" panose="020F0502020204030204" pitchFamily="34" charset="0"/>
                    <a:sym typeface="Symbol"/>
                  </a:rPr>
                  <a:t> (unter der </a:t>
                </a:r>
                <a:r>
                  <a:rPr lang="de-DE" sz="1800" i="1" dirty="0" smtClean="0">
                    <a:solidFill>
                      <a:prstClr val="black"/>
                    </a:solidFill>
                    <a:latin typeface="Calibri" panose="020F0502020204030204" pitchFamily="34" charset="0"/>
                    <a:cs typeface="Calibri" panose="020F0502020204030204" pitchFamily="34" charset="0"/>
                  </a:rPr>
                  <a:t>H</a:t>
                </a:r>
                <a:r>
                  <a:rPr lang="de-DE" sz="1800" baseline="-25000" dirty="0" smtClean="0">
                    <a:solidFill>
                      <a:prstClr val="black"/>
                    </a:solidFill>
                    <a:latin typeface="Calibri" panose="020F0502020204030204" pitchFamily="34" charset="0"/>
                    <a:cs typeface="Calibri" panose="020F0502020204030204" pitchFamily="34" charset="0"/>
                  </a:rPr>
                  <a:t>0</a:t>
                </a:r>
                <a:r>
                  <a:rPr lang="de-DE" sz="1800" dirty="0" smtClean="0">
                    <a:solidFill>
                      <a:prstClr val="black"/>
                    </a:solidFill>
                    <a:latin typeface="Calibri" panose="020F0502020204030204" pitchFamily="34" charset="0"/>
                    <a:cs typeface="Calibri" panose="020F0502020204030204" pitchFamily="34" charset="0"/>
                  </a:rPr>
                  <a:t>) sich der Stichprobenkennwert, </a:t>
                </a:r>
                <a14:m>
                  <m:oMath xmlns:m="http://schemas.openxmlformats.org/officeDocument/2006/math">
                    <m:acc>
                      <m:accPr>
                        <m:chr m:val="̅"/>
                        <m:ctrlPr>
                          <a:rPr lang="de-DE" sz="1800" i="1">
                            <a:latin typeface="Cambria Math"/>
                          </a:rPr>
                        </m:ctrlPr>
                      </m:accPr>
                      <m:e>
                        <m:r>
                          <a:rPr lang="de-DE" sz="1800" i="1">
                            <a:latin typeface="Cambria Math"/>
                          </a:rPr>
                          <m:t>𝑥</m:t>
                        </m:r>
                      </m:e>
                    </m:acc>
                    <m:r>
                      <a:rPr lang="de-DE" sz="1800" b="0" i="1" smtClean="0">
                        <a:latin typeface="Cambria Math"/>
                      </a:rPr>
                      <m:t>,</m:t>
                    </m:r>
                  </m:oMath>
                </a14:m>
                <a:r>
                  <a:rPr lang="de-DE" sz="1800" dirty="0" smtClean="0">
                    <a:solidFill>
                      <a:prstClr val="black"/>
                    </a:solidFill>
                    <a:latin typeface="Calibri" panose="020F0502020204030204" pitchFamily="34" charset="0"/>
                    <a:cs typeface="Calibri" panose="020F0502020204030204" pitchFamily="34" charset="0"/>
                    <a:sym typeface="Symbol"/>
                  </a:rPr>
                  <a:t> zufällig verteilt </a:t>
                </a:r>
                <a:r>
                  <a:rPr lang="de-DE" sz="1000" dirty="0" smtClean="0">
                    <a:solidFill>
                      <a:prstClr val="black"/>
                    </a:solidFill>
                    <a:latin typeface="Calibri" panose="020F0502020204030204" pitchFamily="34" charset="0"/>
                    <a:cs typeface="Calibri" panose="020F0502020204030204" pitchFamily="34" charset="0"/>
                    <a:sym typeface="Symbol"/>
                  </a:rPr>
                  <a:t>(etwa. </a:t>
                </a:r>
                <a:r>
                  <a:rPr lang="de-DE" sz="1000" dirty="0">
                    <a:solidFill>
                      <a:prstClr val="black"/>
                    </a:solidFill>
                    <a:latin typeface="Calibri" panose="020F0502020204030204" pitchFamily="34" charset="0"/>
                    <a:cs typeface="Calibri" panose="020F0502020204030204" pitchFamily="34" charset="0"/>
                    <a:sym typeface="Symbol"/>
                  </a:rPr>
                  <a:t> </a:t>
                </a:r>
                <a:r>
                  <a:rPr lang="de-DE" sz="1000" dirty="0" smtClean="0">
                    <a:solidFill>
                      <a:prstClr val="black"/>
                    </a:solidFill>
                    <a:latin typeface="Calibri" panose="020F0502020204030204" pitchFamily="34" charset="0"/>
                    <a:cs typeface="Calibri" panose="020F0502020204030204" pitchFamily="34" charset="0"/>
                    <a:sym typeface="Symbol"/>
                  </a:rPr>
                  <a:t>= </a:t>
                </a:r>
                <a:r>
                  <a:rPr lang="de-DE" sz="1000" baseline="-25000" dirty="0">
                    <a:solidFill>
                      <a:prstClr val="black"/>
                    </a:solidFill>
                    <a:latin typeface="Calibri" panose="020F0502020204030204" pitchFamily="34" charset="0"/>
                    <a:cs typeface="Calibri" panose="020F0502020204030204" pitchFamily="34" charset="0"/>
                    <a:sym typeface="Symbol"/>
                  </a:rPr>
                  <a:t>1</a:t>
                </a:r>
                <a:r>
                  <a:rPr lang="de-DE" sz="1000" dirty="0">
                    <a:solidFill>
                      <a:prstClr val="black"/>
                    </a:solidFill>
                    <a:latin typeface="Calibri" panose="020F0502020204030204" pitchFamily="34" charset="0"/>
                    <a:cs typeface="Calibri" panose="020F0502020204030204" pitchFamily="34" charset="0"/>
                    <a:sym typeface="Symbol"/>
                  </a:rPr>
                  <a:t>- </a:t>
                </a:r>
                <a:r>
                  <a:rPr lang="de-DE" sz="1000" baseline="-25000" dirty="0">
                    <a:solidFill>
                      <a:prstClr val="black"/>
                    </a:solidFill>
                    <a:latin typeface="Calibri" panose="020F0502020204030204" pitchFamily="34" charset="0"/>
                    <a:cs typeface="Calibri" panose="020F0502020204030204" pitchFamily="34" charset="0"/>
                    <a:sym typeface="Symbol"/>
                  </a:rPr>
                  <a:t>2</a:t>
                </a:r>
                <a:r>
                  <a:rPr lang="de-DE" sz="1000" dirty="0">
                    <a:solidFill>
                      <a:prstClr val="black"/>
                    </a:solidFill>
                    <a:latin typeface="Calibri" panose="020F0502020204030204" pitchFamily="34" charset="0"/>
                    <a:cs typeface="Calibri" panose="020F0502020204030204" pitchFamily="34" charset="0"/>
                    <a:sym typeface="Symbol"/>
                  </a:rPr>
                  <a:t> = 0 </a:t>
                </a:r>
                <a:r>
                  <a:rPr lang="de-DE" sz="1000" dirty="0" smtClean="0">
                    <a:solidFill>
                      <a:prstClr val="black"/>
                    </a:solidFill>
                    <a:latin typeface="Calibri" panose="020F0502020204030204" pitchFamily="34" charset="0"/>
                    <a:cs typeface="Calibri" panose="020F0502020204030204" pitchFamily="34" charset="0"/>
                    <a:sym typeface="Symbol"/>
                  </a:rPr>
                  <a:t>, vgl. zentrales Grenzwerttheorem</a:t>
                </a:r>
                <a:r>
                  <a:rPr lang="de-DE" sz="1000" dirty="0">
                    <a:solidFill>
                      <a:prstClr val="black"/>
                    </a:solidFill>
                    <a:latin typeface="Calibri" panose="020F0502020204030204" pitchFamily="34" charset="0"/>
                    <a:cs typeface="Calibri" panose="020F0502020204030204" pitchFamily="34" charset="0"/>
                    <a:sym typeface="Symbol"/>
                  </a:rPr>
                  <a:t>, z-Transformation mit  = </a:t>
                </a:r>
                <a:r>
                  <a:rPr lang="de-DE" sz="1000" dirty="0" smtClean="0">
                    <a:solidFill>
                      <a:prstClr val="black"/>
                    </a:solidFill>
                    <a:latin typeface="Calibri" panose="020F0502020204030204" pitchFamily="34" charset="0"/>
                    <a:cs typeface="Calibri" panose="020F0502020204030204" pitchFamily="34" charset="0"/>
                    <a:sym typeface="Symbol"/>
                  </a:rPr>
                  <a:t>0)</a:t>
                </a:r>
                <a:r>
                  <a:rPr lang="de-DE" sz="1800" dirty="0" smtClean="0">
                    <a:solidFill>
                      <a:prstClr val="black"/>
                    </a:solidFill>
                    <a:latin typeface="Calibri" panose="020F0502020204030204" pitchFamily="34" charset="0"/>
                    <a:cs typeface="Calibri" panose="020F0502020204030204" pitchFamily="34" charset="0"/>
                    <a:sym typeface="Symbol"/>
                  </a:rPr>
                  <a:t>.  </a:t>
                </a:r>
                <a:endParaRPr lang="de-DE" sz="1800" dirty="0" smtClean="0">
                  <a:solidFill>
                    <a:prstClr val="black"/>
                  </a:solidFill>
                  <a:latin typeface="Calibri" panose="020F0502020204030204" pitchFamily="34" charset="0"/>
                  <a:cs typeface="Calibri" panose="020F0502020204030204" pitchFamily="34" charset="0"/>
                </a:endParaRPr>
              </a:p>
            </p:txBody>
          </p:sp>
        </mc:Choice>
        <mc:Fallback xmlns="">
          <p:sp>
            <p:nvSpPr>
              <p:cNvPr id="8" name="Textfeld 7"/>
              <p:cNvSpPr txBox="1">
                <a:spLocks noRot="1" noChangeAspect="1" noMove="1" noResize="1" noEditPoints="1" noAdjustHandles="1" noChangeArrowheads="1" noChangeShapeType="1" noTextEdit="1"/>
              </p:cNvSpPr>
              <p:nvPr/>
            </p:nvSpPr>
            <p:spPr>
              <a:xfrm>
                <a:off x="395536" y="3299498"/>
                <a:ext cx="8748464" cy="1200329"/>
              </a:xfrm>
              <a:prstGeom prst="rect">
                <a:avLst/>
              </a:prstGeom>
              <a:blipFill rotWithShape="1">
                <a:blip r:embed="rId7"/>
                <a:stretch>
                  <a:fillRect l="-488" t="-2538" b="-7107"/>
                </a:stretch>
              </a:blipFill>
            </p:spPr>
            <p:txBody>
              <a:bodyPr/>
              <a:lstStyle/>
              <a:p>
                <a:r>
                  <a:rPr lang="de-DE">
                    <a:noFill/>
                  </a:rPr>
                  <a:t> </a:t>
                </a:r>
              </a:p>
            </p:txBody>
          </p:sp>
        </mc:Fallback>
      </mc:AlternateContent>
      <p:sp>
        <p:nvSpPr>
          <p:cNvPr id="10" name="Textfeld 9"/>
          <p:cNvSpPr txBox="1"/>
          <p:nvPr/>
        </p:nvSpPr>
        <p:spPr>
          <a:xfrm>
            <a:off x="409118" y="4425147"/>
            <a:ext cx="8424994" cy="923330"/>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i="1" dirty="0" smtClean="0">
                <a:solidFill>
                  <a:prstClr val="black"/>
                </a:solidFill>
                <a:latin typeface="Calibri" panose="020F0502020204030204" pitchFamily="34" charset="0"/>
                <a:cs typeface="Calibri" panose="020F0502020204030204" pitchFamily="34" charset="0"/>
              </a:rPr>
              <a:t>Signifikanzniveau</a:t>
            </a:r>
            <a:r>
              <a:rPr lang="de-DE" sz="1800" dirty="0" smtClean="0">
                <a:solidFill>
                  <a:prstClr val="black"/>
                </a:solidFill>
                <a:latin typeface="Calibri" panose="020F0502020204030204" pitchFamily="34" charset="0"/>
                <a:cs typeface="Calibri" panose="020F0502020204030204" pitchFamily="34" charset="0"/>
              </a:rPr>
              <a:t>:  In Kauf genommene maximale Fehlerwahrscheinlichkeit </a:t>
            </a:r>
            <a:r>
              <a:rPr lang="de-DE" sz="1800" dirty="0" smtClean="0">
                <a:solidFill>
                  <a:prstClr val="black"/>
                </a:solidFill>
                <a:latin typeface="Calibri" panose="020F0502020204030204" pitchFamily="34" charset="0"/>
                <a:cs typeface="Calibri" panose="020F0502020204030204" pitchFamily="34" charset="0"/>
                <a:sym typeface="Symbol"/>
              </a:rPr>
              <a:t> bzw. </a:t>
            </a:r>
            <a:r>
              <a:rPr lang="de-DE" sz="1800" i="1" dirty="0" err="1" smtClean="0">
                <a:solidFill>
                  <a:prstClr val="black"/>
                </a:solidFill>
                <a:latin typeface="Calibri" panose="020F0502020204030204" pitchFamily="34" charset="0"/>
                <a:cs typeface="Calibri" panose="020F0502020204030204" pitchFamily="34" charset="0"/>
                <a:sym typeface="Symbol"/>
              </a:rPr>
              <a:t>p</a:t>
            </a:r>
            <a:r>
              <a:rPr lang="de-DE" sz="1800" baseline="-25000" dirty="0" err="1" smtClean="0">
                <a:solidFill>
                  <a:prstClr val="black"/>
                </a:solidFill>
                <a:latin typeface="Calibri" panose="020F0502020204030204" pitchFamily="34" charset="0"/>
                <a:cs typeface="Calibri" panose="020F0502020204030204" pitchFamily="34" charset="0"/>
                <a:sym typeface="Symbol"/>
              </a:rPr>
              <a:t>sig</a:t>
            </a:r>
            <a:r>
              <a:rPr lang="de-DE" sz="1800" dirty="0" smtClean="0">
                <a:solidFill>
                  <a:prstClr val="black"/>
                </a:solidFill>
                <a:latin typeface="Calibri" panose="020F0502020204030204" pitchFamily="34" charset="0"/>
                <a:cs typeface="Calibri" panose="020F0502020204030204" pitchFamily="34" charset="0"/>
                <a:sym typeface="Symbol"/>
              </a:rPr>
              <a:t> </a:t>
            </a:r>
            <a:r>
              <a:rPr lang="de-DE" sz="1800" dirty="0" smtClean="0">
                <a:solidFill>
                  <a:prstClr val="black"/>
                </a:solidFill>
                <a:latin typeface="Calibri" panose="020F0502020204030204" pitchFamily="34" charset="0"/>
                <a:cs typeface="Calibri" panose="020F0502020204030204" pitchFamily="34" charset="0"/>
              </a:rPr>
              <a:t>eine </a:t>
            </a:r>
            <a:r>
              <a:rPr lang="de-DE" sz="1800" i="1" dirty="0">
                <a:solidFill>
                  <a:prstClr val="black"/>
                </a:solidFill>
                <a:latin typeface="Calibri" panose="020F0502020204030204" pitchFamily="34" charset="0"/>
                <a:cs typeface="Calibri" panose="020F0502020204030204" pitchFamily="34" charset="0"/>
              </a:rPr>
              <a:t>H</a:t>
            </a:r>
            <a:r>
              <a:rPr lang="de-DE" sz="1800" baseline="-25000" dirty="0">
                <a:solidFill>
                  <a:prstClr val="black"/>
                </a:solidFill>
                <a:latin typeface="Calibri" panose="020F0502020204030204" pitchFamily="34" charset="0"/>
                <a:cs typeface="Calibri" panose="020F0502020204030204" pitchFamily="34" charset="0"/>
              </a:rPr>
              <a:t>0 </a:t>
            </a:r>
            <a:r>
              <a:rPr lang="de-DE" sz="1800" dirty="0" smtClean="0">
                <a:solidFill>
                  <a:prstClr val="black"/>
                </a:solidFill>
                <a:latin typeface="Calibri" panose="020F0502020204030204" pitchFamily="34" charset="0"/>
                <a:cs typeface="Calibri" panose="020F0502020204030204" pitchFamily="34" charset="0"/>
              </a:rPr>
              <a:t>zu verwerfen, unter der </a:t>
            </a:r>
            <a:r>
              <a:rPr lang="de-DE" sz="1800" i="1" dirty="0" smtClean="0">
                <a:solidFill>
                  <a:prstClr val="black"/>
                </a:solidFill>
                <a:latin typeface="Calibri" panose="020F0502020204030204" pitchFamily="34" charset="0"/>
                <a:cs typeface="Calibri" panose="020F0502020204030204" pitchFamily="34" charset="0"/>
              </a:rPr>
              <a:t>Annahme</a:t>
            </a:r>
            <a:r>
              <a:rPr lang="de-DE" sz="1800" dirty="0" smtClean="0">
                <a:solidFill>
                  <a:prstClr val="black"/>
                </a:solidFill>
                <a:latin typeface="Calibri" panose="020F0502020204030204" pitchFamily="34" charset="0"/>
                <a:cs typeface="Calibri" panose="020F0502020204030204" pitchFamily="34" charset="0"/>
              </a:rPr>
              <a:t>, dass sie richtig ist</a:t>
            </a:r>
            <a:r>
              <a:rPr lang="de-DE" sz="1800" dirty="0">
                <a:solidFill>
                  <a:prstClr val="black"/>
                </a:solidFill>
                <a:latin typeface="Calibri" panose="020F0502020204030204" pitchFamily="34" charset="0"/>
                <a:cs typeface="Calibri" panose="020F0502020204030204" pitchFamily="34" charset="0"/>
              </a:rPr>
              <a:t>. </a:t>
            </a:r>
            <a:r>
              <a:rPr lang="de-DE" sz="1800" dirty="0" smtClean="0">
                <a:solidFill>
                  <a:prstClr val="black"/>
                </a:solidFill>
                <a:latin typeface="Calibri" panose="020F0502020204030204" pitchFamily="34" charset="0"/>
                <a:cs typeface="Calibri" panose="020F0502020204030204" pitchFamily="34" charset="0"/>
              </a:rPr>
              <a:t>Grundsätzlich frei bzw. willkürlich </a:t>
            </a:r>
            <a:r>
              <a:rPr lang="de-DE" sz="1800" dirty="0">
                <a:solidFill>
                  <a:prstClr val="black"/>
                </a:solidFill>
                <a:latin typeface="Calibri" panose="020F0502020204030204" pitchFamily="34" charset="0"/>
                <a:cs typeface="Calibri" panose="020F0502020204030204" pitchFamily="34" charset="0"/>
              </a:rPr>
              <a:t>wählbar. </a:t>
            </a:r>
            <a:r>
              <a:rPr lang="de-DE" sz="1800" dirty="0" smtClean="0">
                <a:solidFill>
                  <a:prstClr val="black"/>
                </a:solidFill>
                <a:latin typeface="Calibri" panose="020F0502020204030204" pitchFamily="34" charset="0"/>
                <a:cs typeface="Calibri" panose="020F0502020204030204" pitchFamily="34" charset="0"/>
              </a:rPr>
              <a:t> Konventionen nach Fisher (1925): </a:t>
            </a:r>
            <a:r>
              <a:rPr lang="de-DE" sz="1800" dirty="0">
                <a:solidFill>
                  <a:prstClr val="black"/>
                </a:solidFill>
                <a:latin typeface="Calibri" panose="020F0502020204030204" pitchFamily="34" charset="0"/>
                <a:cs typeface="Calibri" panose="020F0502020204030204" pitchFamily="34" charset="0"/>
                <a:sym typeface="Symbol"/>
              </a:rPr>
              <a:t> </a:t>
            </a:r>
            <a:r>
              <a:rPr lang="de-DE" sz="1800" dirty="0" smtClean="0">
                <a:solidFill>
                  <a:prstClr val="black"/>
                </a:solidFill>
                <a:latin typeface="Calibri" panose="020F0502020204030204" pitchFamily="34" charset="0"/>
                <a:cs typeface="Calibri" panose="020F0502020204030204" pitchFamily="34" charset="0"/>
                <a:sym typeface="Symbol"/>
              </a:rPr>
              <a:t>= 5%. </a:t>
            </a:r>
            <a:endParaRPr lang="de-DE" sz="1800" dirty="0" smtClean="0">
              <a:solidFill>
                <a:prstClr val="black"/>
              </a:solidFill>
              <a:latin typeface="Calibri" panose="020F0502020204030204" pitchFamily="34" charset="0"/>
              <a:cs typeface="Calibri" panose="020F0502020204030204" pitchFamily="34" charset="0"/>
            </a:endParaRPr>
          </a:p>
        </p:txBody>
      </p:sp>
      <p:sp>
        <p:nvSpPr>
          <p:cNvPr id="12" name="Textfeld 11"/>
          <p:cNvSpPr txBox="1"/>
          <p:nvPr/>
        </p:nvSpPr>
        <p:spPr>
          <a:xfrm>
            <a:off x="409118" y="5332223"/>
            <a:ext cx="8785034" cy="923330"/>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i="1" dirty="0" smtClean="0">
                <a:solidFill>
                  <a:prstClr val="black"/>
                </a:solidFill>
                <a:latin typeface="Calibri" panose="020F0502020204030204" pitchFamily="34" charset="0"/>
                <a:cs typeface="Calibri" panose="020F0502020204030204" pitchFamily="34" charset="0"/>
              </a:rPr>
              <a:t>Signifikanztest</a:t>
            </a:r>
            <a:r>
              <a:rPr lang="de-DE" sz="1800" dirty="0" smtClean="0">
                <a:solidFill>
                  <a:prstClr val="black"/>
                </a:solidFill>
                <a:latin typeface="Calibri" panose="020F0502020204030204" pitchFamily="34" charset="0"/>
                <a:cs typeface="Calibri" panose="020F0502020204030204" pitchFamily="34" charset="0"/>
              </a:rPr>
              <a:t>: Geprüft wird nur, ob die </a:t>
            </a:r>
            <a:r>
              <a:rPr lang="de-DE" sz="1800" dirty="0" err="1" smtClean="0">
                <a:solidFill>
                  <a:prstClr val="black"/>
                </a:solidFill>
                <a:latin typeface="Calibri" panose="020F0502020204030204" pitchFamily="34" charset="0"/>
                <a:cs typeface="Calibri" panose="020F0502020204030204" pitchFamily="34" charset="0"/>
              </a:rPr>
              <a:t>zugrundegelegte</a:t>
            </a:r>
            <a:r>
              <a:rPr lang="de-DE" sz="1800" dirty="0" smtClean="0">
                <a:solidFill>
                  <a:prstClr val="black"/>
                </a:solidFill>
                <a:latin typeface="Calibri" panose="020F0502020204030204" pitchFamily="34" charset="0"/>
                <a:cs typeface="Calibri" panose="020F0502020204030204" pitchFamily="34" charset="0"/>
              </a:rPr>
              <a:t> </a:t>
            </a:r>
            <a:r>
              <a:rPr lang="de-DE" sz="1800" i="1" dirty="0" smtClean="0">
                <a:solidFill>
                  <a:prstClr val="black"/>
                </a:solidFill>
                <a:latin typeface="Calibri" panose="020F0502020204030204" pitchFamily="34" charset="0"/>
                <a:cs typeface="Calibri" panose="020F0502020204030204" pitchFamily="34" charset="0"/>
              </a:rPr>
              <a:t>H</a:t>
            </a:r>
            <a:r>
              <a:rPr lang="de-DE" sz="1800" baseline="-25000" dirty="0" smtClean="0">
                <a:solidFill>
                  <a:prstClr val="black"/>
                </a:solidFill>
                <a:latin typeface="Calibri" panose="020F0502020204030204" pitchFamily="34" charset="0"/>
                <a:cs typeface="Calibri" panose="020F0502020204030204" pitchFamily="34" charset="0"/>
              </a:rPr>
              <a:t>0 </a:t>
            </a:r>
            <a:r>
              <a:rPr lang="de-DE" sz="1800" i="1" dirty="0" smtClean="0">
                <a:solidFill>
                  <a:prstClr val="black"/>
                </a:solidFill>
                <a:latin typeface="Calibri" panose="020F0502020204030204" pitchFamily="34" charset="0"/>
                <a:cs typeface="Calibri" panose="020F0502020204030204" pitchFamily="34" charset="0"/>
              </a:rPr>
              <a:t>verworfen </a:t>
            </a:r>
            <a:r>
              <a:rPr lang="de-DE" sz="1800" dirty="0" smtClean="0">
                <a:solidFill>
                  <a:prstClr val="black"/>
                </a:solidFill>
                <a:latin typeface="Calibri" panose="020F0502020204030204" pitchFamily="34" charset="0"/>
                <a:cs typeface="Calibri" panose="020F0502020204030204" pitchFamily="34" charset="0"/>
              </a:rPr>
              <a:t>werden kann. </a:t>
            </a:r>
            <a:r>
              <a:rPr lang="de-DE" sz="1800" dirty="0">
                <a:solidFill>
                  <a:prstClr val="black"/>
                </a:solidFill>
                <a:latin typeface="Calibri" panose="020F0502020204030204" pitchFamily="34" charset="0"/>
                <a:cs typeface="Calibri" panose="020F0502020204030204" pitchFamily="34" charset="0"/>
              </a:rPr>
              <a:t/>
            </a:r>
            <a:br>
              <a:rPr lang="de-DE" sz="1800" dirty="0">
                <a:solidFill>
                  <a:prstClr val="black"/>
                </a:solidFill>
                <a:latin typeface="Calibri" panose="020F0502020204030204" pitchFamily="34" charset="0"/>
                <a:cs typeface="Calibri" panose="020F0502020204030204" pitchFamily="34" charset="0"/>
              </a:rPr>
            </a:br>
            <a:r>
              <a:rPr lang="de-DE" sz="1800" i="1" dirty="0" smtClean="0">
                <a:solidFill>
                  <a:prstClr val="black"/>
                </a:solidFill>
                <a:latin typeface="Calibri" panose="020F0502020204030204" pitchFamily="34" charset="0"/>
                <a:cs typeface="Calibri" panose="020F0502020204030204" pitchFamily="34" charset="0"/>
              </a:rPr>
              <a:t>p-Wert </a:t>
            </a:r>
            <a:r>
              <a:rPr lang="de-DE" sz="1800" dirty="0" smtClean="0">
                <a:solidFill>
                  <a:prstClr val="black"/>
                </a:solidFill>
                <a:latin typeface="Calibri" panose="020F0502020204030204" pitchFamily="34" charset="0"/>
                <a:cs typeface="Calibri" panose="020F0502020204030204" pitchFamily="34" charset="0"/>
              </a:rPr>
              <a:t>besagt, wie unwahrscheinlich Daten </a:t>
            </a:r>
            <a:r>
              <a:rPr lang="de-DE" sz="1800" i="1" dirty="0" smtClean="0">
                <a:solidFill>
                  <a:prstClr val="black"/>
                </a:solidFill>
                <a:latin typeface="Calibri" panose="020F0502020204030204" pitchFamily="34" charset="0"/>
                <a:cs typeface="Calibri" panose="020F0502020204030204" pitchFamily="34" charset="0"/>
              </a:rPr>
              <a:t>D</a:t>
            </a:r>
            <a:r>
              <a:rPr lang="de-DE" sz="1800" dirty="0" smtClean="0">
                <a:solidFill>
                  <a:prstClr val="black"/>
                </a:solidFill>
                <a:latin typeface="Calibri" panose="020F0502020204030204" pitchFamily="34" charset="0"/>
                <a:cs typeface="Calibri" panose="020F0502020204030204" pitchFamily="34" charset="0"/>
              </a:rPr>
              <a:t> </a:t>
            </a:r>
            <a:r>
              <a:rPr lang="de-DE" sz="1000" dirty="0" smtClean="0">
                <a:solidFill>
                  <a:prstClr val="black"/>
                </a:solidFill>
                <a:latin typeface="Calibri" panose="020F0502020204030204" pitchFamily="34" charset="0"/>
                <a:cs typeface="Calibri" panose="020F0502020204030204" pitchFamily="34" charset="0"/>
              </a:rPr>
              <a:t>(oder extremere) </a:t>
            </a:r>
            <a:r>
              <a:rPr lang="de-DE" sz="1800" dirty="0" smtClean="0">
                <a:solidFill>
                  <a:prstClr val="black"/>
                </a:solidFill>
                <a:latin typeface="Calibri" panose="020F0502020204030204" pitchFamily="34" charset="0"/>
                <a:cs typeface="Calibri" panose="020F0502020204030204" pitchFamily="34" charset="0"/>
              </a:rPr>
              <a:t>unter Annahme der </a:t>
            </a:r>
            <a:r>
              <a:rPr lang="de-DE" sz="1800" i="1" dirty="0" smtClean="0">
                <a:solidFill>
                  <a:prstClr val="black"/>
                </a:solidFill>
                <a:latin typeface="Calibri" panose="020F0502020204030204" pitchFamily="34" charset="0"/>
                <a:cs typeface="Calibri" panose="020F0502020204030204" pitchFamily="34" charset="0"/>
              </a:rPr>
              <a:t>H</a:t>
            </a:r>
            <a:r>
              <a:rPr lang="de-DE" sz="1800" baseline="-25000" dirty="0" smtClean="0">
                <a:solidFill>
                  <a:prstClr val="black"/>
                </a:solidFill>
                <a:latin typeface="Calibri" panose="020F0502020204030204" pitchFamily="34" charset="0"/>
                <a:cs typeface="Calibri" panose="020F0502020204030204" pitchFamily="34" charset="0"/>
              </a:rPr>
              <a:t>0 </a:t>
            </a:r>
            <a:r>
              <a:rPr lang="de-DE" sz="1800" dirty="0" smtClean="0">
                <a:solidFill>
                  <a:prstClr val="black"/>
                </a:solidFill>
                <a:latin typeface="Calibri" panose="020F0502020204030204" pitchFamily="34" charset="0"/>
                <a:cs typeface="Calibri" panose="020F0502020204030204" pitchFamily="34" charset="0"/>
              </a:rPr>
              <a:t> sind:  </a:t>
            </a:r>
            <a:br>
              <a:rPr lang="de-DE" sz="1800" dirty="0" smtClean="0">
                <a:solidFill>
                  <a:prstClr val="black"/>
                </a:solidFill>
                <a:latin typeface="Calibri" panose="020F0502020204030204" pitchFamily="34" charset="0"/>
                <a:cs typeface="Calibri" panose="020F0502020204030204" pitchFamily="34" charset="0"/>
              </a:rPr>
            </a:br>
            <a:r>
              <a:rPr lang="de-DE" sz="1800" i="1" dirty="0" smtClean="0">
                <a:solidFill>
                  <a:prstClr val="black"/>
                </a:solidFill>
                <a:latin typeface="Calibri" panose="020F0502020204030204" pitchFamily="34" charset="0"/>
                <a:cs typeface="Calibri" panose="020F0502020204030204" pitchFamily="34" charset="0"/>
              </a:rPr>
              <a:t>p</a:t>
            </a:r>
            <a:r>
              <a:rPr lang="de-DE" sz="1800" dirty="0" smtClean="0">
                <a:solidFill>
                  <a:prstClr val="black"/>
                </a:solidFill>
                <a:latin typeface="Calibri" panose="020F0502020204030204" pitchFamily="34" charset="0"/>
                <a:cs typeface="Calibri" panose="020F0502020204030204" pitchFamily="34" charset="0"/>
              </a:rPr>
              <a:t>:= </a:t>
            </a:r>
            <a:r>
              <a:rPr lang="de-DE" sz="1800" i="1" dirty="0" smtClean="0">
                <a:solidFill>
                  <a:prstClr val="black"/>
                </a:solidFill>
                <a:latin typeface="Calibri" panose="020F0502020204030204" pitchFamily="34" charset="0"/>
                <a:cs typeface="Calibri" panose="020F0502020204030204" pitchFamily="34" charset="0"/>
              </a:rPr>
              <a:t>P</a:t>
            </a:r>
            <a:r>
              <a:rPr lang="de-DE" sz="1800" dirty="0" smtClean="0">
                <a:solidFill>
                  <a:prstClr val="black"/>
                </a:solidFill>
                <a:latin typeface="Calibri" panose="020F0502020204030204" pitchFamily="34" charset="0"/>
                <a:cs typeface="Calibri" panose="020F0502020204030204" pitchFamily="34" charset="0"/>
              </a:rPr>
              <a:t>(x </a:t>
            </a:r>
            <a:r>
              <a:rPr lang="de-DE" sz="1800" dirty="0" smtClean="0">
                <a:solidFill>
                  <a:prstClr val="black"/>
                </a:solidFill>
                <a:latin typeface="Calibri" panose="020F0502020204030204" pitchFamily="34" charset="0"/>
                <a:cs typeface="Calibri" panose="020F0502020204030204" pitchFamily="34" charset="0"/>
                <a:sym typeface="Symbol"/>
              </a:rPr>
              <a:t></a:t>
            </a:r>
            <a:r>
              <a:rPr lang="de-DE" sz="1800" dirty="0" smtClean="0">
                <a:solidFill>
                  <a:prstClr val="black"/>
                </a:solidFill>
                <a:latin typeface="Calibri" panose="020F0502020204030204" pitchFamily="34" charset="0"/>
                <a:cs typeface="Calibri" panose="020F0502020204030204" pitchFamily="34" charset="0"/>
              </a:rPr>
              <a:t> </a:t>
            </a:r>
            <a:r>
              <a:rPr lang="de-DE" sz="1800" dirty="0" err="1" smtClean="0">
                <a:solidFill>
                  <a:prstClr val="black"/>
                </a:solidFill>
                <a:latin typeface="Calibri" panose="020F0502020204030204" pitchFamily="34" charset="0"/>
                <a:cs typeface="Calibri" panose="020F0502020204030204" pitchFamily="34" charset="0"/>
              </a:rPr>
              <a:t>x</a:t>
            </a:r>
            <a:r>
              <a:rPr lang="de-DE" sz="1800" i="1" baseline="-25000" dirty="0" err="1" smtClean="0">
                <a:solidFill>
                  <a:prstClr val="black"/>
                </a:solidFill>
                <a:latin typeface="Calibri" panose="020F0502020204030204" pitchFamily="34" charset="0"/>
                <a:cs typeface="Calibri" panose="020F0502020204030204" pitchFamily="34" charset="0"/>
              </a:rPr>
              <a:t>D</a:t>
            </a:r>
            <a:r>
              <a:rPr lang="de-DE" sz="1800" i="1" dirty="0" smtClean="0">
                <a:solidFill>
                  <a:prstClr val="black"/>
                </a:solidFill>
                <a:latin typeface="Calibri" panose="020F0502020204030204" pitchFamily="34" charset="0"/>
                <a:cs typeface="Calibri" panose="020F0502020204030204" pitchFamily="34" charset="0"/>
              </a:rPr>
              <a:t> </a:t>
            </a:r>
            <a:r>
              <a:rPr lang="de-DE" sz="1800" dirty="0" smtClean="0">
                <a:solidFill>
                  <a:prstClr val="black"/>
                </a:solidFill>
                <a:latin typeface="Calibri" panose="020F0502020204030204" pitchFamily="34" charset="0"/>
                <a:cs typeface="Calibri" panose="020F0502020204030204" pitchFamily="34" charset="0"/>
              </a:rPr>
              <a:t>|</a:t>
            </a:r>
            <a:r>
              <a:rPr lang="de-DE" sz="1800" i="1" dirty="0" smtClean="0">
                <a:solidFill>
                  <a:prstClr val="black"/>
                </a:solidFill>
                <a:latin typeface="Calibri" panose="020F0502020204030204" pitchFamily="34" charset="0"/>
                <a:cs typeface="Calibri" panose="020F0502020204030204" pitchFamily="34" charset="0"/>
              </a:rPr>
              <a:t>H</a:t>
            </a:r>
            <a:r>
              <a:rPr lang="de-DE" sz="1800" baseline="-25000" dirty="0" smtClean="0">
                <a:solidFill>
                  <a:prstClr val="black"/>
                </a:solidFill>
                <a:latin typeface="Calibri" panose="020F0502020204030204" pitchFamily="34" charset="0"/>
                <a:cs typeface="Calibri" panose="020F0502020204030204" pitchFamily="34" charset="0"/>
              </a:rPr>
              <a:t>0</a:t>
            </a:r>
            <a:r>
              <a:rPr lang="de-DE" sz="1800" dirty="0" smtClean="0">
                <a:solidFill>
                  <a:prstClr val="black"/>
                </a:solidFill>
                <a:latin typeface="Calibri" panose="020F0502020204030204" pitchFamily="34" charset="0"/>
                <a:cs typeface="Calibri" panose="020F0502020204030204" pitchFamily="34" charset="0"/>
              </a:rPr>
              <a:t>).  Entscheidung: Wenn </a:t>
            </a:r>
            <a:r>
              <a:rPr lang="de-DE" sz="1800" i="1" dirty="0" smtClean="0">
                <a:solidFill>
                  <a:prstClr val="black"/>
                </a:solidFill>
                <a:latin typeface="Calibri" panose="020F0502020204030204" pitchFamily="34" charset="0"/>
                <a:cs typeface="Calibri" panose="020F0502020204030204" pitchFamily="34" charset="0"/>
              </a:rPr>
              <a:t>p</a:t>
            </a:r>
            <a:r>
              <a:rPr lang="de-DE" sz="1800" dirty="0" smtClean="0">
                <a:solidFill>
                  <a:prstClr val="black"/>
                </a:solidFill>
                <a:latin typeface="Calibri" panose="020F0502020204030204" pitchFamily="34" charset="0"/>
                <a:cs typeface="Calibri" panose="020F0502020204030204" pitchFamily="34" charset="0"/>
              </a:rPr>
              <a:t> &lt; </a:t>
            </a:r>
            <a:r>
              <a:rPr lang="de-DE" sz="1800" dirty="0">
                <a:solidFill>
                  <a:prstClr val="black"/>
                </a:solidFill>
                <a:latin typeface="Calibri" panose="020F0502020204030204" pitchFamily="34" charset="0"/>
                <a:cs typeface="Calibri" panose="020F0502020204030204" pitchFamily="34" charset="0"/>
                <a:sym typeface="Symbol"/>
              </a:rPr>
              <a:t> </a:t>
            </a:r>
            <a:r>
              <a:rPr lang="de-DE" sz="1800" dirty="0" smtClean="0">
                <a:solidFill>
                  <a:prstClr val="black"/>
                </a:solidFill>
                <a:latin typeface="Calibri" panose="020F0502020204030204" pitchFamily="34" charset="0"/>
                <a:cs typeface="Calibri" panose="020F0502020204030204" pitchFamily="34" charset="0"/>
                <a:sym typeface="Symbol"/>
              </a:rPr>
              <a:t>wird </a:t>
            </a:r>
            <a:r>
              <a:rPr lang="de-DE" sz="1800" i="1" dirty="0" smtClean="0">
                <a:solidFill>
                  <a:prstClr val="black"/>
                </a:solidFill>
                <a:latin typeface="Calibri" panose="020F0502020204030204" pitchFamily="34" charset="0"/>
                <a:cs typeface="Calibri" panose="020F0502020204030204" pitchFamily="34" charset="0"/>
              </a:rPr>
              <a:t>H</a:t>
            </a:r>
            <a:r>
              <a:rPr lang="de-DE" sz="1800" baseline="-25000" dirty="0" smtClean="0">
                <a:solidFill>
                  <a:prstClr val="black"/>
                </a:solidFill>
                <a:latin typeface="Calibri" panose="020F0502020204030204" pitchFamily="34" charset="0"/>
                <a:cs typeface="Calibri" panose="020F0502020204030204" pitchFamily="34" charset="0"/>
              </a:rPr>
              <a:t>0 </a:t>
            </a:r>
            <a:r>
              <a:rPr lang="de-DE" sz="1800" dirty="0" smtClean="0">
                <a:solidFill>
                  <a:prstClr val="black"/>
                </a:solidFill>
                <a:latin typeface="Calibri" panose="020F0502020204030204" pitchFamily="34" charset="0"/>
                <a:cs typeface="Calibri" panose="020F0502020204030204" pitchFamily="34" charset="0"/>
              </a:rPr>
              <a:t>verworfen =&gt; Test ist „signifikant“.</a:t>
            </a:r>
            <a:endParaRPr lang="de-DE" sz="1800" i="1" dirty="0" smtClean="0">
              <a:solidFill>
                <a:prstClr val="black"/>
              </a:solidFill>
              <a:latin typeface="Calibri" panose="020F0502020204030204" pitchFamily="34" charset="0"/>
              <a:cs typeface="Calibri" panose="020F0502020204030204" pitchFamily="34" charset="0"/>
            </a:endParaRPr>
          </a:p>
        </p:txBody>
      </p:sp>
      <p:sp>
        <p:nvSpPr>
          <p:cNvPr id="13" name="Textfeld 12"/>
          <p:cNvSpPr txBox="1"/>
          <p:nvPr/>
        </p:nvSpPr>
        <p:spPr>
          <a:xfrm>
            <a:off x="2782082" y="2945705"/>
            <a:ext cx="1501886" cy="276999"/>
          </a:xfrm>
          <a:prstGeom prst="rect">
            <a:avLst/>
          </a:prstGeom>
          <a:noFill/>
        </p:spPr>
        <p:txBody>
          <a:bodyPr wrap="none" rtlCol="0">
            <a:spAutoFit/>
          </a:bodyPr>
          <a:lstStyle/>
          <a:p>
            <a:r>
              <a:rPr lang="de-DE" sz="1200" dirty="0" smtClean="0">
                <a:solidFill>
                  <a:srgbClr val="D2504D"/>
                </a:solidFill>
                <a:latin typeface="Calibri" panose="020F0502020204030204" pitchFamily="34" charset="0"/>
                <a:cs typeface="Calibri" panose="020F0502020204030204" pitchFamily="34" charset="0"/>
              </a:rPr>
              <a:t>Ablehnungsbereiche</a:t>
            </a:r>
            <a:endParaRPr lang="de-DE" sz="1200" dirty="0">
              <a:solidFill>
                <a:srgbClr val="D2504D"/>
              </a:solidFill>
              <a:latin typeface="Calibri" panose="020F0502020204030204" pitchFamily="34" charset="0"/>
              <a:cs typeface="Calibri" panose="020F0502020204030204" pitchFamily="34" charset="0"/>
            </a:endParaRPr>
          </a:p>
        </p:txBody>
      </p:sp>
      <p:sp>
        <p:nvSpPr>
          <p:cNvPr id="15" name="Textfeld 14"/>
          <p:cNvSpPr txBox="1"/>
          <p:nvPr/>
        </p:nvSpPr>
        <p:spPr>
          <a:xfrm>
            <a:off x="2828963" y="1959223"/>
            <a:ext cx="1386470" cy="461665"/>
          </a:xfrm>
          <a:prstGeom prst="rect">
            <a:avLst/>
          </a:prstGeom>
          <a:noFill/>
        </p:spPr>
        <p:txBody>
          <a:bodyPr wrap="none" rtlCol="0">
            <a:spAutoFit/>
          </a:bodyPr>
          <a:lstStyle/>
          <a:p>
            <a:pPr algn="ctr"/>
            <a:r>
              <a:rPr lang="de-DE" sz="1200" dirty="0" smtClean="0">
                <a:latin typeface="Calibri" panose="020F0502020204030204" pitchFamily="34" charset="0"/>
                <a:cs typeface="Calibri" panose="020F0502020204030204" pitchFamily="34" charset="0"/>
              </a:rPr>
              <a:t>Nicht-</a:t>
            </a:r>
            <a:br>
              <a:rPr lang="de-DE" sz="12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Ablehnungsbereich</a:t>
            </a:r>
            <a:endParaRPr lang="de-DE" sz="1200" dirty="0">
              <a:latin typeface="Calibri" panose="020F0502020204030204" pitchFamily="34" charset="0"/>
              <a:cs typeface="Calibri" panose="020F0502020204030204" pitchFamily="34" charset="0"/>
            </a:endParaRPr>
          </a:p>
        </p:txBody>
      </p:sp>
      <p:sp>
        <p:nvSpPr>
          <p:cNvPr id="16" name="Textfeld 15"/>
          <p:cNvSpPr txBox="1"/>
          <p:nvPr/>
        </p:nvSpPr>
        <p:spPr>
          <a:xfrm>
            <a:off x="4167285" y="2402893"/>
            <a:ext cx="1124795" cy="276999"/>
          </a:xfrm>
          <a:prstGeom prst="rect">
            <a:avLst/>
          </a:prstGeom>
          <a:noFill/>
        </p:spPr>
        <p:txBody>
          <a:bodyPr wrap="none" rtlCol="0">
            <a:spAutoFit/>
          </a:bodyPr>
          <a:lstStyle/>
          <a:p>
            <a:r>
              <a:rPr lang="el-GR" sz="1200" dirty="0" smtClean="0">
                <a:solidFill>
                  <a:srgbClr val="D2504D"/>
                </a:solidFill>
                <a:latin typeface="Calibri" panose="020F0502020204030204" pitchFamily="34" charset="0"/>
                <a:cs typeface="Calibri" panose="020F0502020204030204" pitchFamily="34" charset="0"/>
              </a:rPr>
              <a:t>α</a:t>
            </a:r>
            <a:r>
              <a:rPr lang="de-DE" sz="1200" baseline="-25000" dirty="0" err="1" smtClean="0">
                <a:solidFill>
                  <a:srgbClr val="D2504D"/>
                </a:solidFill>
                <a:latin typeface="Calibri" panose="020F0502020204030204" pitchFamily="34" charset="0"/>
                <a:cs typeface="Calibri" panose="020F0502020204030204" pitchFamily="34" charset="0"/>
              </a:rPr>
              <a:t>ges</a:t>
            </a:r>
            <a:r>
              <a:rPr lang="de-DE" sz="1200" dirty="0" smtClean="0">
                <a:solidFill>
                  <a:srgbClr val="D2504D"/>
                </a:solidFill>
                <a:latin typeface="Calibri" panose="020F0502020204030204" pitchFamily="34" charset="0"/>
                <a:cs typeface="Calibri" panose="020F0502020204030204" pitchFamily="34" charset="0"/>
              </a:rPr>
              <a:t> = ,05 = 5% </a:t>
            </a:r>
            <a:endParaRPr lang="de-DE" sz="1200" dirty="0">
              <a:solidFill>
                <a:srgbClr val="D2504D"/>
              </a:solidFill>
              <a:latin typeface="Calibri" panose="020F0502020204030204" pitchFamily="34" charset="0"/>
              <a:cs typeface="Calibri" panose="020F0502020204030204" pitchFamily="34" charset="0"/>
            </a:endParaRPr>
          </a:p>
        </p:txBody>
      </p:sp>
      <p:cxnSp>
        <p:nvCxnSpPr>
          <p:cNvPr id="20" name="Gerade Verbindung 19"/>
          <p:cNvCxnSpPr/>
          <p:nvPr/>
        </p:nvCxnSpPr>
        <p:spPr>
          <a:xfrm flipV="1">
            <a:off x="7116910" y="2685410"/>
            <a:ext cx="0" cy="301814"/>
          </a:xfrm>
          <a:prstGeom prst="line">
            <a:avLst/>
          </a:prstGeom>
          <a:ln>
            <a:solidFill>
              <a:srgbClr val="D2504D"/>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2" name="Rechteck 21"/>
              <p:cNvSpPr/>
              <p:nvPr/>
            </p:nvSpPr>
            <p:spPr>
              <a:xfrm>
                <a:off x="2673934" y="2750731"/>
                <a:ext cx="827471" cy="246221"/>
              </a:xfrm>
              <a:prstGeom prst="rect">
                <a:avLst/>
              </a:prstGeom>
            </p:spPr>
            <p:txBody>
              <a:bodyPr wrap="none">
                <a:spAutoFit/>
              </a:bodyPr>
              <a:lstStyle/>
              <a:p>
                <a:r>
                  <a:rPr lang="de-DE" sz="1000" dirty="0" smtClean="0">
                    <a:solidFill>
                      <a:srgbClr val="D2504D"/>
                    </a:solidFill>
                    <a:latin typeface="Calibri" panose="020F0502020204030204" pitchFamily="34" charset="0"/>
                    <a:cs typeface="Calibri" panose="020F0502020204030204" pitchFamily="34" charset="0"/>
                  </a:rPr>
                  <a:t>[</a:t>
                </a:r>
                <a14:m>
                  <m:oMath xmlns:m="http://schemas.openxmlformats.org/officeDocument/2006/math">
                    <m:r>
                      <a:rPr lang="de-DE" sz="1000" b="0" i="0" dirty="0" smtClean="0">
                        <a:solidFill>
                          <a:srgbClr val="D2504D"/>
                        </a:solidFill>
                        <a:latin typeface="Cambria Math"/>
                        <a:ea typeface="Cambria Math"/>
                        <a:cs typeface="Calibri" panose="020F0502020204030204" pitchFamily="34" charset="0"/>
                      </a:rPr>
                      <m:t>−</m:t>
                    </m:r>
                    <m:r>
                      <a:rPr lang="de-DE" sz="1000" i="1" dirty="0" smtClean="0">
                        <a:solidFill>
                          <a:srgbClr val="D2504D"/>
                        </a:solidFill>
                        <a:latin typeface="Cambria Math"/>
                        <a:ea typeface="Cambria Math"/>
                        <a:cs typeface="Calibri" panose="020F0502020204030204" pitchFamily="34" charset="0"/>
                      </a:rPr>
                      <m:t>∞</m:t>
                    </m:r>
                  </m:oMath>
                </a14:m>
                <a:r>
                  <a:rPr lang="de-DE" sz="1000" dirty="0">
                    <a:solidFill>
                      <a:srgbClr val="D2504D"/>
                    </a:solidFill>
                    <a:latin typeface="Calibri" panose="020F0502020204030204" pitchFamily="34" charset="0"/>
                    <a:cs typeface="Calibri" panose="020F0502020204030204" pitchFamily="34" charset="0"/>
                  </a:rPr>
                  <a:t>, -1,96 ]</a:t>
                </a:r>
                <a:endParaRPr lang="de-DE" sz="1000" dirty="0"/>
              </a:p>
            </p:txBody>
          </p:sp>
        </mc:Choice>
        <mc:Fallback xmlns="">
          <p:sp>
            <p:nvSpPr>
              <p:cNvPr id="22" name="Rechteck 21"/>
              <p:cNvSpPr>
                <a:spLocks noRot="1" noChangeAspect="1" noMove="1" noResize="1" noEditPoints="1" noAdjustHandles="1" noChangeArrowheads="1" noChangeShapeType="1" noTextEdit="1"/>
              </p:cNvSpPr>
              <p:nvPr/>
            </p:nvSpPr>
            <p:spPr>
              <a:xfrm>
                <a:off x="2673934" y="2750731"/>
                <a:ext cx="827471" cy="246221"/>
              </a:xfrm>
              <a:prstGeom prst="rect">
                <a:avLst/>
              </a:prstGeom>
              <a:blipFill rotWithShape="1">
                <a:blip r:embed="rId8"/>
                <a:stretch>
                  <a:fillRect b="-1219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3" name="Rechteck 22"/>
              <p:cNvSpPr/>
              <p:nvPr/>
            </p:nvSpPr>
            <p:spPr>
              <a:xfrm>
                <a:off x="3693046" y="2747020"/>
                <a:ext cx="728084" cy="246221"/>
              </a:xfrm>
              <a:prstGeom prst="rect">
                <a:avLst/>
              </a:prstGeom>
            </p:spPr>
            <p:txBody>
              <a:bodyPr wrap="none">
                <a:spAutoFit/>
              </a:bodyPr>
              <a:lstStyle/>
              <a:p>
                <a:r>
                  <a:rPr lang="de-DE" sz="1000" dirty="0" smtClean="0">
                    <a:solidFill>
                      <a:srgbClr val="D2504D"/>
                    </a:solidFill>
                    <a:latin typeface="Calibri" panose="020F0502020204030204" pitchFamily="34" charset="0"/>
                    <a:cs typeface="Calibri" panose="020F0502020204030204" pitchFamily="34" charset="0"/>
                  </a:rPr>
                  <a:t>[1,96, +</a:t>
                </a:r>
                <a14:m>
                  <m:oMath xmlns:m="http://schemas.openxmlformats.org/officeDocument/2006/math">
                    <m:r>
                      <a:rPr lang="de-DE" sz="1000" i="1" dirty="0">
                        <a:solidFill>
                          <a:srgbClr val="D2504D"/>
                        </a:solidFill>
                        <a:latin typeface="Cambria Math"/>
                        <a:ea typeface="Cambria Math"/>
                        <a:cs typeface="Calibri" panose="020F0502020204030204" pitchFamily="34" charset="0"/>
                      </a:rPr>
                      <m:t>∞</m:t>
                    </m:r>
                  </m:oMath>
                </a14:m>
                <a:r>
                  <a:rPr lang="de-DE" sz="1000" dirty="0" smtClean="0">
                    <a:solidFill>
                      <a:srgbClr val="D2504D"/>
                    </a:solidFill>
                    <a:latin typeface="Calibri" panose="020F0502020204030204" pitchFamily="34" charset="0"/>
                    <a:cs typeface="Calibri" panose="020F0502020204030204" pitchFamily="34" charset="0"/>
                  </a:rPr>
                  <a:t>]</a:t>
                </a:r>
                <a:endParaRPr lang="de-DE" sz="1000" dirty="0"/>
              </a:p>
            </p:txBody>
          </p:sp>
        </mc:Choice>
        <mc:Fallback xmlns="">
          <p:sp>
            <p:nvSpPr>
              <p:cNvPr id="23" name="Rechteck 22"/>
              <p:cNvSpPr>
                <a:spLocks noRot="1" noChangeAspect="1" noMove="1" noResize="1" noEditPoints="1" noAdjustHandles="1" noChangeArrowheads="1" noChangeShapeType="1" noTextEdit="1"/>
              </p:cNvSpPr>
              <p:nvPr/>
            </p:nvSpPr>
            <p:spPr>
              <a:xfrm>
                <a:off x="3693046" y="2747020"/>
                <a:ext cx="728084" cy="246221"/>
              </a:xfrm>
              <a:prstGeom prst="rect">
                <a:avLst/>
              </a:prstGeom>
              <a:blipFill rotWithShape="1">
                <a:blip r:embed="rId9"/>
                <a:stretch>
                  <a:fillRect b="-15000"/>
                </a:stretch>
              </a:blipFill>
            </p:spPr>
            <p:txBody>
              <a:bodyPr/>
              <a:lstStyle/>
              <a:p>
                <a:r>
                  <a:rPr lang="de-DE">
                    <a:noFill/>
                  </a:rPr>
                  <a:t> </a:t>
                </a:r>
              </a:p>
            </p:txBody>
          </p:sp>
        </mc:Fallback>
      </mc:AlternateContent>
      <p:grpSp>
        <p:nvGrpSpPr>
          <p:cNvPr id="27" name="Gruppieren 26"/>
          <p:cNvGrpSpPr/>
          <p:nvPr/>
        </p:nvGrpSpPr>
        <p:grpSpPr>
          <a:xfrm>
            <a:off x="3131840" y="2743992"/>
            <a:ext cx="729605" cy="267474"/>
            <a:chOff x="3131840" y="2739003"/>
            <a:chExt cx="729605" cy="267474"/>
          </a:xfrm>
        </p:grpSpPr>
        <p:cxnSp>
          <p:nvCxnSpPr>
            <p:cNvPr id="14" name="Gerade Verbindung 13"/>
            <p:cNvCxnSpPr/>
            <p:nvPr/>
          </p:nvCxnSpPr>
          <p:spPr>
            <a:xfrm flipV="1">
              <a:off x="3131840" y="2945502"/>
              <a:ext cx="0" cy="60975"/>
            </a:xfrm>
            <a:prstGeom prst="line">
              <a:avLst/>
            </a:prstGeom>
            <a:ln>
              <a:solidFill>
                <a:srgbClr val="D2504D"/>
              </a:solidFill>
            </a:ln>
          </p:spPr>
          <p:style>
            <a:lnRef idx="1">
              <a:schemeClr val="accent2"/>
            </a:lnRef>
            <a:fillRef idx="0">
              <a:schemeClr val="accent2"/>
            </a:fillRef>
            <a:effectRef idx="0">
              <a:schemeClr val="accent2"/>
            </a:effectRef>
            <a:fontRef idx="minor">
              <a:schemeClr val="tx1"/>
            </a:fontRef>
          </p:style>
        </p:cxnSp>
        <p:cxnSp>
          <p:nvCxnSpPr>
            <p:cNvPr id="24" name="Gerade Verbindung 23"/>
            <p:cNvCxnSpPr/>
            <p:nvPr/>
          </p:nvCxnSpPr>
          <p:spPr>
            <a:xfrm flipV="1">
              <a:off x="3861445" y="2943994"/>
              <a:ext cx="0" cy="60975"/>
            </a:xfrm>
            <a:prstGeom prst="line">
              <a:avLst/>
            </a:prstGeom>
            <a:ln>
              <a:solidFill>
                <a:srgbClr val="D2504D"/>
              </a:solidFill>
            </a:ln>
          </p:spPr>
          <p:style>
            <a:lnRef idx="1">
              <a:schemeClr val="accent2"/>
            </a:lnRef>
            <a:fillRef idx="0">
              <a:schemeClr val="accent2"/>
            </a:fillRef>
            <a:effectRef idx="0">
              <a:schemeClr val="accent2"/>
            </a:effectRef>
            <a:fontRef idx="minor">
              <a:schemeClr val="tx1"/>
            </a:fontRef>
          </p:style>
        </p:cxnSp>
        <p:cxnSp>
          <p:nvCxnSpPr>
            <p:cNvPr id="25" name="Gerade Verbindung 24"/>
            <p:cNvCxnSpPr/>
            <p:nvPr/>
          </p:nvCxnSpPr>
          <p:spPr>
            <a:xfrm flipV="1">
              <a:off x="3131840" y="2744336"/>
              <a:ext cx="0" cy="60975"/>
            </a:xfrm>
            <a:prstGeom prst="line">
              <a:avLst/>
            </a:prstGeom>
            <a:ln>
              <a:solidFill>
                <a:srgbClr val="D2504D"/>
              </a:solidFill>
            </a:ln>
          </p:spPr>
          <p:style>
            <a:lnRef idx="1">
              <a:schemeClr val="accent2"/>
            </a:lnRef>
            <a:fillRef idx="0">
              <a:schemeClr val="accent2"/>
            </a:fillRef>
            <a:effectRef idx="0">
              <a:schemeClr val="accent2"/>
            </a:effectRef>
            <a:fontRef idx="minor">
              <a:schemeClr val="tx1"/>
            </a:fontRef>
          </p:style>
        </p:cxnSp>
        <p:cxnSp>
          <p:nvCxnSpPr>
            <p:cNvPr id="26" name="Gerade Verbindung 25"/>
            <p:cNvCxnSpPr/>
            <p:nvPr/>
          </p:nvCxnSpPr>
          <p:spPr>
            <a:xfrm flipV="1">
              <a:off x="3861445" y="2739003"/>
              <a:ext cx="0" cy="60975"/>
            </a:xfrm>
            <a:prstGeom prst="line">
              <a:avLst/>
            </a:prstGeom>
            <a:ln>
              <a:solidFill>
                <a:srgbClr val="D2504D"/>
              </a:solidFill>
            </a:ln>
          </p:spPr>
          <p:style>
            <a:lnRef idx="1">
              <a:schemeClr val="accent2"/>
            </a:lnRef>
            <a:fillRef idx="0">
              <a:schemeClr val="accent2"/>
            </a:fillRef>
            <a:effectRef idx="0">
              <a:schemeClr val="accent2"/>
            </a:effectRef>
            <a:fontRef idx="minor">
              <a:schemeClr val="tx1"/>
            </a:fontRef>
          </p:style>
        </p:cxnSp>
      </p:grpSp>
      <p:pic>
        <p:nvPicPr>
          <p:cNvPr id="6149" name="Picture 5"/>
          <p:cNvPicPr>
            <a:picLocks noChangeAspect="1" noChangeArrowheads="1"/>
          </p:cNvPicPr>
          <p:nvPr/>
        </p:nvPicPr>
        <p:blipFill rotWithShape="1">
          <a:blip r:embed="rId10">
            <a:extLst>
              <a:ext uri="{28A0092B-C50C-407E-A947-70E740481C1C}">
                <a14:useLocalDpi xmlns:a14="http://schemas.microsoft.com/office/drawing/2010/main" val="0"/>
              </a:ext>
            </a:extLst>
          </a:blip>
          <a:srcRect l="8518" t="18137" r="8144" b="16448"/>
          <a:stretch/>
        </p:blipFill>
        <p:spPr bwMode="auto">
          <a:xfrm>
            <a:off x="2452945" y="1038151"/>
            <a:ext cx="2774758" cy="2008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Ellipse 16"/>
          <p:cNvSpPr/>
          <p:nvPr/>
        </p:nvSpPr>
        <p:spPr>
          <a:xfrm>
            <a:off x="3923928" y="1052736"/>
            <a:ext cx="72000" cy="72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800" i="1" dirty="0">
              <a:solidFill>
                <a:schemeClr val="tx1"/>
              </a:solidFill>
              <a:latin typeface="Calibri" panose="020F0502020204030204" pitchFamily="34" charset="0"/>
              <a:cs typeface="Calibri" panose="020F0502020204030204" pitchFamily="34" charset="0"/>
            </a:endParaRPr>
          </a:p>
        </p:txBody>
      </p:sp>
      <p:pic>
        <p:nvPicPr>
          <p:cNvPr id="6150" name="Picture 6"/>
          <p:cNvPicPr>
            <a:picLocks noChangeAspect="1" noChangeArrowheads="1"/>
          </p:cNvPicPr>
          <p:nvPr/>
        </p:nvPicPr>
        <p:blipFill rotWithShape="1">
          <a:blip r:embed="rId11">
            <a:extLst>
              <a:ext uri="{28A0092B-C50C-407E-A947-70E740481C1C}">
                <a14:useLocalDpi xmlns:a14="http://schemas.microsoft.com/office/drawing/2010/main" val="0"/>
              </a:ext>
            </a:extLst>
          </a:blip>
          <a:srcRect t="17940" r="7413" b="13975"/>
          <a:stretch/>
        </p:blipFill>
        <p:spPr bwMode="auto">
          <a:xfrm>
            <a:off x="5444974" y="1015921"/>
            <a:ext cx="3082698" cy="2090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feld 18"/>
          <p:cNvSpPr txBox="1"/>
          <p:nvPr/>
        </p:nvSpPr>
        <p:spPr>
          <a:xfrm>
            <a:off x="6425890" y="2935977"/>
            <a:ext cx="1386470" cy="276999"/>
          </a:xfrm>
          <a:prstGeom prst="rect">
            <a:avLst/>
          </a:prstGeom>
          <a:noFill/>
        </p:spPr>
        <p:txBody>
          <a:bodyPr wrap="none" rtlCol="0">
            <a:spAutoFit/>
          </a:bodyPr>
          <a:lstStyle/>
          <a:p>
            <a:r>
              <a:rPr lang="de-DE" sz="1200" dirty="0" smtClean="0">
                <a:solidFill>
                  <a:srgbClr val="D2504D"/>
                </a:solidFill>
                <a:latin typeface="Calibri" panose="020F0502020204030204" pitchFamily="34" charset="0"/>
                <a:cs typeface="Calibri" panose="020F0502020204030204" pitchFamily="34" charset="0"/>
              </a:rPr>
              <a:t>Ablehnungsbereich</a:t>
            </a:r>
            <a:endParaRPr lang="de-DE" sz="1200" dirty="0">
              <a:solidFill>
                <a:srgbClr val="D2504D"/>
              </a:solidFill>
              <a:latin typeface="Calibri" panose="020F0502020204030204" pitchFamily="34" charset="0"/>
              <a:cs typeface="Calibri" panose="020F0502020204030204" pitchFamily="34" charset="0"/>
            </a:endParaRPr>
          </a:p>
        </p:txBody>
      </p:sp>
      <p:sp>
        <p:nvSpPr>
          <p:cNvPr id="33" name="Ellipse 32"/>
          <p:cNvSpPr/>
          <p:nvPr/>
        </p:nvSpPr>
        <p:spPr>
          <a:xfrm>
            <a:off x="3736940" y="1067250"/>
            <a:ext cx="72000" cy="72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800" i="1" dirty="0">
              <a:solidFill>
                <a:schemeClr val="tx1"/>
              </a:solidFill>
              <a:latin typeface="Calibri" panose="020F0502020204030204" pitchFamily="34" charset="0"/>
              <a:cs typeface="Calibri" panose="020F0502020204030204" pitchFamily="34" charset="0"/>
            </a:endParaRPr>
          </a:p>
        </p:txBody>
      </p:sp>
      <p:sp>
        <p:nvSpPr>
          <p:cNvPr id="34" name="Textfeld 33"/>
          <p:cNvSpPr txBox="1"/>
          <p:nvPr/>
        </p:nvSpPr>
        <p:spPr>
          <a:xfrm>
            <a:off x="433516" y="6225347"/>
            <a:ext cx="8799548" cy="369332"/>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srgbClr val="000090"/>
                </a:solidFill>
                <a:latin typeface="Calibri" pitchFamily="34" charset="0"/>
                <a:ea typeface="+mj-ea"/>
                <a:cs typeface="+mj-cs"/>
              </a:rPr>
              <a:t>=&gt; „</a:t>
            </a:r>
            <a:r>
              <a:rPr lang="de-DE" sz="1800" dirty="0" err="1" smtClean="0">
                <a:solidFill>
                  <a:srgbClr val="000090"/>
                </a:solidFill>
                <a:latin typeface="Calibri" pitchFamily="34" charset="0"/>
                <a:ea typeface="+mj-ea"/>
                <a:cs typeface="+mj-cs"/>
              </a:rPr>
              <a:t>Probabilistischer</a:t>
            </a:r>
            <a:r>
              <a:rPr lang="de-DE" sz="1800" dirty="0" smtClean="0">
                <a:solidFill>
                  <a:srgbClr val="000090"/>
                </a:solidFill>
                <a:latin typeface="Calibri" pitchFamily="34" charset="0"/>
                <a:ea typeface="+mj-ea"/>
                <a:cs typeface="+mj-cs"/>
              </a:rPr>
              <a:t> </a:t>
            </a:r>
            <a:r>
              <a:rPr lang="de-DE" sz="1800" dirty="0">
                <a:solidFill>
                  <a:srgbClr val="000090"/>
                </a:solidFill>
                <a:latin typeface="Calibri" pitchFamily="34" charset="0"/>
                <a:ea typeface="+mj-ea"/>
                <a:cs typeface="+mj-cs"/>
              </a:rPr>
              <a:t>Falsifikationismus</a:t>
            </a:r>
            <a:r>
              <a:rPr lang="de-DE" sz="1800" dirty="0" smtClean="0">
                <a:solidFill>
                  <a:srgbClr val="000090"/>
                </a:solidFill>
                <a:latin typeface="Calibri" pitchFamily="34" charset="0"/>
                <a:ea typeface="+mj-ea"/>
                <a:cs typeface="+mj-cs"/>
              </a:rPr>
              <a:t>“ der Theorie, </a:t>
            </a:r>
            <a:r>
              <a:rPr lang="de-DE" sz="1800" dirty="0" smtClean="0">
                <a:solidFill>
                  <a:srgbClr val="000090"/>
                </a:solidFill>
                <a:latin typeface="Calibri" pitchFamily="34" charset="0"/>
              </a:rPr>
              <a:t>die </a:t>
            </a:r>
            <a:r>
              <a:rPr lang="de-DE" sz="1800" dirty="0" smtClean="0">
                <a:solidFill>
                  <a:srgbClr val="000090"/>
                </a:solidFill>
                <a:latin typeface="Calibri" pitchFamily="34" charset="0"/>
                <a:ea typeface="+mj-ea"/>
                <a:cs typeface="+mj-cs"/>
              </a:rPr>
              <a:t>oft eigentlich nicht interessiert.</a:t>
            </a:r>
            <a:endParaRPr lang="de-DE" sz="1800" dirty="0">
              <a:solidFill>
                <a:srgbClr val="000090"/>
              </a:solidFill>
              <a:latin typeface="Calibri" pitchFamily="34" charset="0"/>
              <a:ea typeface="+mj-ea"/>
              <a:cs typeface="+mj-cs"/>
            </a:endParaRPr>
          </a:p>
        </p:txBody>
      </p:sp>
    </p:spTree>
    <p:extLst>
      <p:ext uri="{BB962C8B-B14F-4D97-AF65-F5344CB8AC3E}">
        <p14:creationId xmlns:p14="http://schemas.microsoft.com/office/powerpoint/2010/main" val="169741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6146"/>
                                        </p:tgtEl>
                                        <p:attrNameLst>
                                          <p:attrName>style.visibility</p:attrName>
                                        </p:attrNameLst>
                                      </p:cBhvr>
                                      <p:to>
                                        <p:strVal val="visible"/>
                                      </p:to>
                                    </p:set>
                                    <p:animEffect transition="in" filter="fade">
                                      <p:cBhvr>
                                        <p:cTn id="10" dur="500"/>
                                        <p:tgtEl>
                                          <p:spTgt spid="614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6147"/>
                                        </p:tgtEl>
                                        <p:attrNameLst>
                                          <p:attrName>style.visibility</p:attrName>
                                        </p:attrNameLst>
                                      </p:cBhvr>
                                      <p:to>
                                        <p:strVal val="visible"/>
                                      </p:to>
                                    </p:set>
                                    <p:animEffect transition="in" filter="fade">
                                      <p:cBhvr>
                                        <p:cTn id="18" dur="500"/>
                                        <p:tgtEl>
                                          <p:spTgt spid="614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148"/>
                                        </p:tgtEl>
                                        <p:attrNameLst>
                                          <p:attrName>style.visibility</p:attrName>
                                        </p:attrNameLst>
                                      </p:cBhvr>
                                      <p:to>
                                        <p:strVal val="visible"/>
                                      </p:to>
                                    </p:set>
                                    <p:animEffect transition="in" filter="fade">
                                      <p:cBhvr>
                                        <p:cTn id="49" dur="500"/>
                                        <p:tgtEl>
                                          <p:spTgt spid="614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6149"/>
                                        </p:tgtEl>
                                        <p:attrNameLst>
                                          <p:attrName>style.visibility</p:attrName>
                                        </p:attrNameLst>
                                      </p:cBhvr>
                                      <p:to>
                                        <p:strVal val="visible"/>
                                      </p:to>
                                    </p:set>
                                    <p:animEffect transition="in" filter="fade">
                                      <p:cBhvr>
                                        <p:cTn id="60" dur="500"/>
                                        <p:tgtEl>
                                          <p:spTgt spid="6149"/>
                                        </p:tgtEl>
                                      </p:cBhvr>
                                    </p:animEffect>
                                  </p:childTnLst>
                                </p:cTn>
                              </p:par>
                              <p:par>
                                <p:cTn id="61" presetID="10" presetClass="entr" presetSubtype="0" fill="hold" nodeType="withEffect">
                                  <p:stCondLst>
                                    <p:cond delay="0"/>
                                  </p:stCondLst>
                                  <p:childTnLst>
                                    <p:set>
                                      <p:cBhvr>
                                        <p:cTn id="62" dur="1" fill="hold">
                                          <p:stCondLst>
                                            <p:cond delay="0"/>
                                          </p:stCondLst>
                                        </p:cTn>
                                        <p:tgtEl>
                                          <p:spTgt spid="6150"/>
                                        </p:tgtEl>
                                        <p:attrNameLst>
                                          <p:attrName>style.visibility</p:attrName>
                                        </p:attrNameLst>
                                      </p:cBhvr>
                                      <p:to>
                                        <p:strVal val="visible"/>
                                      </p:to>
                                    </p:set>
                                    <p:animEffect transition="in" filter="fade">
                                      <p:cBhvr>
                                        <p:cTn id="63" dur="500"/>
                                        <p:tgtEl>
                                          <p:spTgt spid="615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5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1" nodeType="click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500"/>
                                        <p:tgtEl>
                                          <p:spTgt spid="17"/>
                                        </p:tgtEl>
                                      </p:cBhvr>
                                    </p:animEffect>
                                  </p:childTnLst>
                                </p:cTn>
                              </p:par>
                              <p:par>
                                <p:cTn id="74" presetID="42" presetClass="path" presetSubtype="0" accel="50000" decel="50000" fill="hold" grpId="0" nodeType="withEffect">
                                  <p:stCondLst>
                                    <p:cond delay="0"/>
                                  </p:stCondLst>
                                  <p:childTnLst>
                                    <p:animMotion origin="layout" path="M 1.11111E-6 4.81481E-6 L 0.00017 0.23078 " pathEditMode="relative" rAng="0" ptsTypes="AA">
                                      <p:cBhvr>
                                        <p:cTn id="75" dur="2000" fill="hold"/>
                                        <p:tgtEl>
                                          <p:spTgt spid="17"/>
                                        </p:tgtEl>
                                        <p:attrNameLst>
                                          <p:attrName>ppt_x</p:attrName>
                                          <p:attrName>ppt_y</p:attrName>
                                        </p:attrNameLst>
                                      </p:cBhvr>
                                      <p:rCtr x="0" y="11528"/>
                                    </p:animMotion>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1" nodeType="click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fade">
                                      <p:cBhvr>
                                        <p:cTn id="80" dur="500"/>
                                        <p:tgtEl>
                                          <p:spTgt spid="33"/>
                                        </p:tgtEl>
                                      </p:cBhvr>
                                    </p:animEffect>
                                  </p:childTnLst>
                                </p:cTn>
                              </p:par>
                              <p:par>
                                <p:cTn id="81" presetID="42" presetClass="path" presetSubtype="0" accel="50000" decel="50000" fill="hold" grpId="0" nodeType="withEffect">
                                  <p:stCondLst>
                                    <p:cond delay="0"/>
                                  </p:stCondLst>
                                  <p:childTnLst>
                                    <p:animMotion origin="layout" path="M 1.11111E-6 4.81481E-6 L 0.00017 0.23078 " pathEditMode="relative" rAng="0" ptsTypes="AA">
                                      <p:cBhvr>
                                        <p:cTn id="82" dur="2000" fill="hold"/>
                                        <p:tgtEl>
                                          <p:spTgt spid="33"/>
                                        </p:tgtEl>
                                        <p:attrNameLst>
                                          <p:attrName>ppt_x</p:attrName>
                                          <p:attrName>ppt_y</p:attrName>
                                        </p:attrNameLst>
                                      </p:cBhvr>
                                      <p:rCtr x="0" y="11528"/>
                                    </p:animMotion>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3" grpId="0"/>
      <p:bldP spid="15" grpId="0"/>
      <p:bldP spid="16" grpId="0"/>
      <p:bldP spid="22" grpId="0"/>
      <p:bldP spid="23" grpId="0"/>
      <p:bldP spid="17" grpId="0" animBg="1"/>
      <p:bldP spid="17" grpId="1" animBg="1"/>
      <p:bldP spid="19" grpId="0"/>
      <p:bldP spid="33" grpId="0" animBg="1"/>
      <p:bldP spid="33" grpId="1" animBg="1"/>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84" name="Picture 16"/>
          <p:cNvPicPr>
            <a:picLocks noChangeAspect="1" noChangeArrowheads="1"/>
          </p:cNvPicPr>
          <p:nvPr/>
        </p:nvPicPr>
        <p:blipFill rotWithShape="1">
          <a:blip r:embed="rId3">
            <a:extLst>
              <a:ext uri="{28A0092B-C50C-407E-A947-70E740481C1C}">
                <a14:useLocalDpi xmlns:a14="http://schemas.microsoft.com/office/drawing/2010/main" val="0"/>
              </a:ext>
            </a:extLst>
          </a:blip>
          <a:srcRect t="12752" b="12945"/>
          <a:stretch/>
        </p:blipFill>
        <p:spPr bwMode="auto">
          <a:xfrm>
            <a:off x="2191203" y="859883"/>
            <a:ext cx="3329524" cy="2281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3" name="Picture 15"/>
          <p:cNvPicPr>
            <a:picLocks noChangeAspect="1" noChangeArrowheads="1"/>
          </p:cNvPicPr>
          <p:nvPr/>
        </p:nvPicPr>
        <p:blipFill rotWithShape="1">
          <a:blip r:embed="rId4">
            <a:extLst>
              <a:ext uri="{28A0092B-C50C-407E-A947-70E740481C1C}">
                <a14:useLocalDpi xmlns:a14="http://schemas.microsoft.com/office/drawing/2010/main" val="0"/>
              </a:ext>
            </a:extLst>
          </a:blip>
          <a:srcRect t="17388" b="15307"/>
          <a:stretch/>
        </p:blipFill>
        <p:spPr bwMode="auto">
          <a:xfrm>
            <a:off x="2191203" y="1002375"/>
            <a:ext cx="3329524" cy="2066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7" name="Picture 9" descr="http://www-history.mcs.st-and.ac.uk/BigPictures/Pearson_Egon_4.jpeg"/>
          <p:cNvPicPr>
            <a:picLocks noChangeAspect="1" noChangeArrowheads="1"/>
          </p:cNvPicPr>
          <p:nvPr/>
        </p:nvPicPr>
        <p:blipFill rotWithShape="1">
          <a:blip r:embed="rId5">
            <a:extLst>
              <a:ext uri="{28A0092B-C50C-407E-A947-70E740481C1C}">
                <a14:useLocalDpi xmlns:a14="http://schemas.microsoft.com/office/drawing/2010/main" val="0"/>
              </a:ext>
            </a:extLst>
          </a:blip>
          <a:srcRect l="-1025" t="1" r="-1" b="9161"/>
          <a:stretch/>
        </p:blipFill>
        <p:spPr bwMode="auto">
          <a:xfrm>
            <a:off x="460375" y="1052736"/>
            <a:ext cx="1430027" cy="1697079"/>
          </a:xfrm>
          <a:prstGeom prst="rect">
            <a:avLst/>
          </a:prstGeom>
          <a:noFill/>
          <a:extLst>
            <a:ext uri="{909E8E84-426E-40DD-AFC4-6F175D3DCCD1}">
              <a14:hiddenFill xmlns:a14="http://schemas.microsoft.com/office/drawing/2010/main">
                <a:solidFill>
                  <a:srgbClr val="FFFFFF"/>
                </a:solidFill>
              </a14:hiddenFill>
            </a:ext>
          </a:extLst>
        </p:spPr>
      </p:pic>
      <p:sp>
        <p:nvSpPr>
          <p:cNvPr id="4" name="Foliennummernplatzhalter 3"/>
          <p:cNvSpPr>
            <a:spLocks noGrp="1"/>
          </p:cNvSpPr>
          <p:nvPr>
            <p:ph type="sldNum" sz="quarter" idx="12"/>
          </p:nvPr>
        </p:nvSpPr>
        <p:spPr/>
        <p:txBody>
          <a:bodyPr/>
          <a:lstStyle/>
          <a:p>
            <a:fld id="{C91380D0-A164-DE4A-8A92-5E9CF20F8E05}" type="slidenum">
              <a:rPr lang="de-DE" smtClean="0"/>
              <a:pPr/>
              <a:t>16</a:t>
            </a:fld>
            <a:endParaRPr lang="de-DE" dirty="0"/>
          </a:p>
        </p:txBody>
      </p:sp>
      <p:sp>
        <p:nvSpPr>
          <p:cNvPr id="5" name="Titel 1"/>
          <p:cNvSpPr>
            <a:spLocks noGrp="1"/>
          </p:cNvSpPr>
          <p:nvPr>
            <p:ph type="ctrTitle"/>
          </p:nvPr>
        </p:nvSpPr>
        <p:spPr>
          <a:xfrm>
            <a:off x="251520" y="476672"/>
            <a:ext cx="8565776" cy="547158"/>
          </a:xfrm>
        </p:spPr>
        <p:txBody>
          <a:bodyPr/>
          <a:lstStyle/>
          <a:p>
            <a:r>
              <a:rPr lang="de-DE" dirty="0" smtClean="0"/>
              <a:t>2.2 </a:t>
            </a:r>
            <a:r>
              <a:rPr lang="de-DE" dirty="0" err="1" smtClean="0"/>
              <a:t>Neyman</a:t>
            </a:r>
            <a:r>
              <a:rPr lang="de-DE" dirty="0" smtClean="0"/>
              <a:t>-Pearson-Hypothesentesten</a:t>
            </a:r>
            <a:endParaRPr lang="en-GB" sz="1000" dirty="0">
              <a:solidFill>
                <a:srgbClr val="000090"/>
              </a:solidFill>
            </a:endParaRPr>
          </a:p>
        </p:txBody>
      </p:sp>
      <p:sp>
        <p:nvSpPr>
          <p:cNvPr id="6" name="Textfeld 5"/>
          <p:cNvSpPr txBox="1"/>
          <p:nvPr/>
        </p:nvSpPr>
        <p:spPr>
          <a:xfrm>
            <a:off x="642394" y="5271591"/>
            <a:ext cx="1123449" cy="461665"/>
          </a:xfrm>
          <a:prstGeom prst="rect">
            <a:avLst/>
          </a:prstGeom>
          <a:noFill/>
        </p:spPr>
        <p:txBody>
          <a:bodyPr wrap="none" rtlCol="0">
            <a:spAutoFit/>
          </a:bodyPr>
          <a:lstStyle/>
          <a:p>
            <a:pPr algn="ctr"/>
            <a:r>
              <a:rPr lang="de-DE" sz="1200" dirty="0" err="1" smtClean="0">
                <a:latin typeface="Calibri" panose="020F0502020204030204" pitchFamily="34" charset="0"/>
                <a:cs typeface="Calibri" panose="020F0502020204030204" pitchFamily="34" charset="0"/>
              </a:rPr>
              <a:t>Jerzey</a:t>
            </a:r>
            <a:r>
              <a:rPr lang="de-DE" sz="1200" dirty="0" smtClean="0">
                <a:latin typeface="Calibri" panose="020F0502020204030204" pitchFamily="34" charset="0"/>
                <a:cs typeface="Calibri" panose="020F0502020204030204" pitchFamily="34" charset="0"/>
              </a:rPr>
              <a:t> </a:t>
            </a:r>
            <a:r>
              <a:rPr lang="de-DE" sz="1200" dirty="0" err="1" smtClean="0">
                <a:latin typeface="Calibri" panose="020F0502020204030204" pitchFamily="34" charset="0"/>
                <a:cs typeface="Calibri" panose="020F0502020204030204" pitchFamily="34" charset="0"/>
              </a:rPr>
              <a:t>Neyman</a:t>
            </a:r>
            <a:r>
              <a:rPr lang="de-DE" sz="1200" dirty="0" smtClean="0">
                <a:latin typeface="Calibri" panose="020F0502020204030204" pitchFamily="34" charset="0"/>
                <a:cs typeface="Calibri" panose="020F0502020204030204" pitchFamily="34" charset="0"/>
              </a:rPr>
              <a:t/>
            </a:r>
            <a:br>
              <a:rPr lang="de-DE" sz="12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(1894-1981)</a:t>
            </a:r>
            <a:endParaRPr lang="de-DE" sz="1200" dirty="0">
              <a:latin typeface="Calibri" panose="020F0502020204030204" pitchFamily="34" charset="0"/>
              <a:cs typeface="Calibri" panose="020F0502020204030204" pitchFamily="34" charset="0"/>
            </a:endParaRPr>
          </a:p>
        </p:txBody>
      </p:sp>
      <p:sp>
        <p:nvSpPr>
          <p:cNvPr id="17" name="Ellipse 16"/>
          <p:cNvSpPr/>
          <p:nvPr/>
        </p:nvSpPr>
        <p:spPr>
          <a:xfrm>
            <a:off x="9540560" y="1052736"/>
            <a:ext cx="72000" cy="72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800" i="1" dirty="0">
              <a:solidFill>
                <a:schemeClr val="tx1"/>
              </a:solidFill>
              <a:latin typeface="Calibri" panose="020F0502020204030204" pitchFamily="34" charset="0"/>
              <a:cs typeface="Calibri" panose="020F0502020204030204" pitchFamily="34" charset="0"/>
            </a:endParaRPr>
          </a:p>
        </p:txBody>
      </p:sp>
      <p:sp>
        <p:nvSpPr>
          <p:cNvPr id="33" name="Ellipse 32"/>
          <p:cNvSpPr/>
          <p:nvPr/>
        </p:nvSpPr>
        <p:spPr>
          <a:xfrm>
            <a:off x="9353572" y="1067250"/>
            <a:ext cx="72000" cy="72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800" i="1" dirty="0">
              <a:solidFill>
                <a:schemeClr val="tx1"/>
              </a:solidFill>
              <a:latin typeface="Calibri" panose="020F0502020204030204" pitchFamily="34" charset="0"/>
              <a:cs typeface="Calibri" panose="020F0502020204030204" pitchFamily="34" charset="0"/>
            </a:endParaRPr>
          </a:p>
        </p:txBody>
      </p:sp>
      <p:sp>
        <p:nvSpPr>
          <p:cNvPr id="2" name="AutoShape 6" descr="http://magazine.amstat.org/wp-content/uploads/2017/04/Neyman.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717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889" y="3501008"/>
            <a:ext cx="1431582" cy="1714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Textfeld 33"/>
          <p:cNvSpPr txBox="1"/>
          <p:nvPr/>
        </p:nvSpPr>
        <p:spPr>
          <a:xfrm>
            <a:off x="673234" y="2765825"/>
            <a:ext cx="1029129" cy="461665"/>
          </a:xfrm>
          <a:prstGeom prst="rect">
            <a:avLst/>
          </a:prstGeom>
          <a:noFill/>
        </p:spPr>
        <p:txBody>
          <a:bodyPr wrap="none" rtlCol="0">
            <a:spAutoFit/>
          </a:bodyPr>
          <a:lstStyle/>
          <a:p>
            <a:pPr algn="ctr"/>
            <a:r>
              <a:rPr lang="de-DE" sz="1200" dirty="0" smtClean="0">
                <a:latin typeface="Calibri" panose="020F0502020204030204" pitchFamily="34" charset="0"/>
                <a:cs typeface="Calibri" panose="020F0502020204030204" pitchFamily="34" charset="0"/>
              </a:rPr>
              <a:t>Egon Pearson</a:t>
            </a:r>
            <a:br>
              <a:rPr lang="de-DE" sz="12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(1895-1985)</a:t>
            </a:r>
            <a:endParaRPr lang="de-DE" sz="1200" dirty="0">
              <a:latin typeface="Calibri" panose="020F0502020204030204" pitchFamily="34" charset="0"/>
              <a:cs typeface="Calibri" panose="020F0502020204030204" pitchFamily="34" charset="0"/>
            </a:endParaRPr>
          </a:p>
        </p:txBody>
      </p:sp>
      <p:pic>
        <p:nvPicPr>
          <p:cNvPr id="7182" name="Picture 14"/>
          <p:cNvPicPr>
            <a:picLocks noChangeAspect="1" noChangeArrowheads="1"/>
          </p:cNvPicPr>
          <p:nvPr/>
        </p:nvPicPr>
        <p:blipFill rotWithShape="1">
          <a:blip r:embed="rId7">
            <a:extLst>
              <a:ext uri="{28A0092B-C50C-407E-A947-70E740481C1C}">
                <a14:useLocalDpi xmlns:a14="http://schemas.microsoft.com/office/drawing/2010/main" val="0"/>
              </a:ext>
            </a:extLst>
          </a:blip>
          <a:srcRect t="18251" b="16820"/>
          <a:stretch/>
        </p:blipFill>
        <p:spPr bwMode="auto">
          <a:xfrm>
            <a:off x="2191203" y="1031403"/>
            <a:ext cx="3329524" cy="1993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7" name="Picture 19"/>
          <p:cNvPicPr>
            <a:picLocks noChangeAspect="1" noChangeArrowheads="1"/>
          </p:cNvPicPr>
          <p:nvPr/>
        </p:nvPicPr>
        <p:blipFill rotWithShape="1">
          <a:blip r:embed="rId8">
            <a:extLst>
              <a:ext uri="{28A0092B-C50C-407E-A947-70E740481C1C}">
                <a14:useLocalDpi xmlns:a14="http://schemas.microsoft.com/office/drawing/2010/main" val="0"/>
              </a:ext>
            </a:extLst>
          </a:blip>
          <a:srcRect t="16631" b="14552"/>
          <a:stretch/>
        </p:blipFill>
        <p:spPr bwMode="auto">
          <a:xfrm>
            <a:off x="2191203" y="977718"/>
            <a:ext cx="3329524" cy="2113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8" name="Picture 20"/>
          <p:cNvPicPr>
            <a:picLocks noChangeAspect="1" noChangeArrowheads="1"/>
          </p:cNvPicPr>
          <p:nvPr/>
        </p:nvPicPr>
        <p:blipFill rotWithShape="1">
          <a:blip r:embed="rId9">
            <a:extLst>
              <a:ext uri="{28A0092B-C50C-407E-A947-70E740481C1C}">
                <a14:useLocalDpi xmlns:a14="http://schemas.microsoft.com/office/drawing/2010/main" val="0"/>
              </a:ext>
            </a:extLst>
          </a:blip>
          <a:srcRect t="16347" b="13991"/>
          <a:stretch/>
        </p:blipFill>
        <p:spPr bwMode="auto">
          <a:xfrm>
            <a:off x="2191203" y="970680"/>
            <a:ext cx="3329524" cy="2138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Textfeld 45"/>
          <p:cNvSpPr txBox="1"/>
          <p:nvPr/>
        </p:nvSpPr>
        <p:spPr>
          <a:xfrm>
            <a:off x="2267686" y="3286725"/>
            <a:ext cx="6696802" cy="646331"/>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i="1" dirty="0" smtClean="0">
                <a:solidFill>
                  <a:prstClr val="black"/>
                </a:solidFill>
                <a:latin typeface="Calibri" panose="020F0502020204030204" pitchFamily="34" charset="0"/>
                <a:cs typeface="Calibri" panose="020F0502020204030204" pitchFamily="34" charset="0"/>
              </a:rPr>
              <a:t>Alternativhypothese</a:t>
            </a:r>
            <a:r>
              <a:rPr lang="de-DE" sz="1800" dirty="0" smtClean="0">
                <a:solidFill>
                  <a:prstClr val="black"/>
                </a:solidFill>
                <a:latin typeface="Calibri" panose="020F0502020204030204" pitchFamily="34" charset="0"/>
                <a:cs typeface="Calibri" panose="020F0502020204030204" pitchFamily="34" charset="0"/>
              </a:rPr>
              <a:t>:  Neben Haupthypothese/Nullhypothese eine Alternativhypothese.</a:t>
            </a:r>
          </a:p>
        </p:txBody>
      </p:sp>
      <p:sp>
        <p:nvSpPr>
          <p:cNvPr id="47" name="Textfeld 46"/>
          <p:cNvSpPr txBox="1"/>
          <p:nvPr/>
        </p:nvSpPr>
        <p:spPr>
          <a:xfrm>
            <a:off x="2267686" y="3875562"/>
            <a:ext cx="6696802" cy="369332"/>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i="1" dirty="0" smtClean="0">
                <a:solidFill>
                  <a:prstClr val="black"/>
                </a:solidFill>
                <a:latin typeface="Calibri" panose="020F0502020204030204" pitchFamily="34" charset="0"/>
                <a:cs typeface="Calibri" panose="020F0502020204030204" pitchFamily="34" charset="0"/>
              </a:rPr>
              <a:t>Kritischer Wert für Entscheidung </a:t>
            </a:r>
            <a:r>
              <a:rPr lang="de-DE" sz="1800" dirty="0" smtClean="0">
                <a:solidFill>
                  <a:prstClr val="black"/>
                </a:solidFill>
                <a:latin typeface="Calibri" panose="020F0502020204030204" pitchFamily="34" charset="0"/>
                <a:cs typeface="Calibri" panose="020F0502020204030204" pitchFamily="34" charset="0"/>
              </a:rPr>
              <a:t>zwischen </a:t>
            </a:r>
            <a:r>
              <a:rPr lang="de-DE" sz="1800" i="1" dirty="0" smtClean="0">
                <a:solidFill>
                  <a:prstClr val="black"/>
                </a:solidFill>
                <a:latin typeface="Calibri" panose="020F0502020204030204" pitchFamily="34" charset="0"/>
                <a:cs typeface="Calibri" panose="020F0502020204030204" pitchFamily="34" charset="0"/>
              </a:rPr>
              <a:t>H</a:t>
            </a:r>
            <a:r>
              <a:rPr lang="de-DE" sz="1800" i="1" baseline="-25000" dirty="0" smtClean="0">
                <a:solidFill>
                  <a:prstClr val="black"/>
                </a:solidFill>
                <a:latin typeface="Calibri" panose="020F0502020204030204" pitchFamily="34" charset="0"/>
                <a:cs typeface="Calibri" panose="020F0502020204030204" pitchFamily="34" charset="0"/>
              </a:rPr>
              <a:t>H/</a:t>
            </a:r>
            <a:r>
              <a:rPr lang="de-DE" sz="1800" i="1" dirty="0">
                <a:solidFill>
                  <a:prstClr val="black"/>
                </a:solidFill>
                <a:latin typeface="Calibri" panose="020F0502020204030204" pitchFamily="34" charset="0"/>
                <a:cs typeface="Calibri" panose="020F0502020204030204" pitchFamily="34" charset="0"/>
              </a:rPr>
              <a:t> </a:t>
            </a:r>
            <a:r>
              <a:rPr lang="de-DE" sz="1800" i="1" dirty="0" smtClean="0">
                <a:solidFill>
                  <a:prstClr val="black"/>
                </a:solidFill>
                <a:latin typeface="Calibri" panose="020F0502020204030204" pitchFamily="34" charset="0"/>
                <a:cs typeface="Calibri" panose="020F0502020204030204" pitchFamily="34" charset="0"/>
              </a:rPr>
              <a:t>H</a:t>
            </a:r>
            <a:r>
              <a:rPr lang="de-DE" sz="1800" i="1" baseline="-25000" dirty="0" smtClean="0">
                <a:solidFill>
                  <a:prstClr val="black"/>
                </a:solidFill>
                <a:latin typeface="Calibri" panose="020F0502020204030204" pitchFamily="34" charset="0"/>
                <a:cs typeface="Calibri" panose="020F0502020204030204" pitchFamily="34" charset="0"/>
              </a:rPr>
              <a:t>0</a:t>
            </a:r>
            <a:r>
              <a:rPr lang="de-DE" sz="1800" dirty="0" smtClean="0">
                <a:solidFill>
                  <a:prstClr val="black"/>
                </a:solidFill>
                <a:latin typeface="Calibri" panose="020F0502020204030204" pitchFamily="34" charset="0"/>
                <a:cs typeface="Calibri" panose="020F0502020204030204" pitchFamily="34" charset="0"/>
              </a:rPr>
              <a:t> oder </a:t>
            </a:r>
            <a:r>
              <a:rPr lang="de-DE" sz="1800" i="1" dirty="0" smtClean="0">
                <a:solidFill>
                  <a:prstClr val="black"/>
                </a:solidFill>
                <a:latin typeface="Calibri" panose="020F0502020204030204" pitchFamily="34" charset="0"/>
                <a:cs typeface="Calibri" panose="020F0502020204030204" pitchFamily="34" charset="0"/>
              </a:rPr>
              <a:t>H</a:t>
            </a:r>
            <a:r>
              <a:rPr lang="de-DE" sz="1800" i="1" baseline="-25000" dirty="0" smtClean="0">
                <a:solidFill>
                  <a:prstClr val="black"/>
                </a:solidFill>
                <a:latin typeface="Calibri" panose="020F0502020204030204" pitchFamily="34" charset="0"/>
                <a:cs typeface="Calibri" panose="020F0502020204030204" pitchFamily="34" charset="0"/>
              </a:rPr>
              <a:t>A</a:t>
            </a:r>
            <a:r>
              <a:rPr lang="de-DE" sz="1800" dirty="0" smtClean="0">
                <a:solidFill>
                  <a:prstClr val="black"/>
                </a:solidFill>
                <a:latin typeface="Calibri" panose="020F0502020204030204" pitchFamily="34" charset="0"/>
                <a:cs typeface="Calibri" panose="020F0502020204030204" pitchFamily="34" charset="0"/>
              </a:rPr>
              <a:t>.</a:t>
            </a:r>
            <a:endParaRPr lang="de-DE" sz="1800" dirty="0">
              <a:solidFill>
                <a:prstClr val="black"/>
              </a:solidFill>
              <a:latin typeface="Calibri" panose="020F0502020204030204" pitchFamily="34" charset="0"/>
              <a:cs typeface="Calibri" panose="020F0502020204030204" pitchFamily="34" charset="0"/>
            </a:endParaRPr>
          </a:p>
        </p:txBody>
      </p:sp>
      <p:sp>
        <p:nvSpPr>
          <p:cNvPr id="48" name="Textfeld 47"/>
          <p:cNvSpPr txBox="1"/>
          <p:nvPr/>
        </p:nvSpPr>
        <p:spPr>
          <a:xfrm>
            <a:off x="2239278" y="4241976"/>
            <a:ext cx="6904722" cy="1077218"/>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i="1" dirty="0" smtClean="0">
                <a:solidFill>
                  <a:prstClr val="black"/>
                </a:solidFill>
                <a:latin typeface="Calibri" panose="020F0502020204030204" pitchFamily="34" charset="0"/>
                <a:cs typeface="Calibri" panose="020F0502020204030204" pitchFamily="34" charset="0"/>
              </a:rPr>
              <a:t>Fehlertypen</a:t>
            </a:r>
            <a:r>
              <a:rPr lang="de-DE" sz="1800" dirty="0" smtClean="0">
                <a:solidFill>
                  <a:prstClr val="black"/>
                </a:solidFill>
                <a:latin typeface="Calibri" panose="020F0502020204030204" pitchFamily="34" charset="0"/>
                <a:cs typeface="Calibri" panose="020F0502020204030204" pitchFamily="34" charset="0"/>
              </a:rPr>
              <a:t>: Neben dem </a:t>
            </a:r>
            <a:r>
              <a:rPr lang="de-DE" sz="1800" i="1" dirty="0" smtClean="0">
                <a:solidFill>
                  <a:prstClr val="black"/>
                </a:solidFill>
                <a:latin typeface="Calibri" panose="020F0502020204030204" pitchFamily="34" charset="0"/>
                <a:cs typeface="Calibri" panose="020F0502020204030204" pitchFamily="34" charset="0"/>
                <a:sym typeface="Symbol"/>
              </a:rPr>
              <a:t>-Fehler </a:t>
            </a:r>
            <a:r>
              <a:rPr lang="de-DE" sz="1800" dirty="0" smtClean="0">
                <a:solidFill>
                  <a:prstClr val="black"/>
                </a:solidFill>
                <a:latin typeface="Calibri" panose="020F0502020204030204" pitchFamily="34" charset="0"/>
                <a:cs typeface="Calibri" panose="020F0502020204030204" pitchFamily="34" charset="0"/>
                <a:sym typeface="Symbol"/>
              </a:rPr>
              <a:t>(falsch-positiv Rate), auch </a:t>
            </a:r>
            <a:br>
              <a:rPr lang="de-DE" sz="1800" dirty="0" smtClean="0">
                <a:solidFill>
                  <a:prstClr val="black"/>
                </a:solidFill>
                <a:latin typeface="Calibri" panose="020F0502020204030204" pitchFamily="34" charset="0"/>
                <a:cs typeface="Calibri" panose="020F0502020204030204" pitchFamily="34" charset="0"/>
                <a:sym typeface="Symbol"/>
              </a:rPr>
            </a:br>
            <a:r>
              <a:rPr lang="de-DE" sz="1800" dirty="0" smtClean="0">
                <a:solidFill>
                  <a:prstClr val="black"/>
                </a:solidFill>
                <a:latin typeface="Calibri" panose="020F0502020204030204" pitchFamily="34" charset="0"/>
                <a:cs typeface="Calibri" panose="020F0502020204030204" pitchFamily="34" charset="0"/>
                <a:sym typeface="Symbol"/>
              </a:rPr>
              <a:t>der </a:t>
            </a:r>
            <a:r>
              <a:rPr lang="el-GR" sz="1800" dirty="0" smtClean="0">
                <a:solidFill>
                  <a:prstClr val="black"/>
                </a:solidFill>
                <a:latin typeface="Calibri" panose="020F0502020204030204" pitchFamily="34" charset="0"/>
                <a:cs typeface="Calibri" panose="020F0502020204030204" pitchFamily="34" charset="0"/>
                <a:sym typeface="Symbol"/>
              </a:rPr>
              <a:t>β</a:t>
            </a:r>
            <a:r>
              <a:rPr lang="de-DE" sz="1800" i="1" dirty="0" smtClean="0">
                <a:solidFill>
                  <a:prstClr val="black"/>
                </a:solidFill>
                <a:latin typeface="Calibri" panose="020F0502020204030204" pitchFamily="34" charset="0"/>
                <a:cs typeface="Calibri" panose="020F0502020204030204" pitchFamily="34" charset="0"/>
                <a:sym typeface="Symbol"/>
              </a:rPr>
              <a:t>-Fehler </a:t>
            </a:r>
            <a:r>
              <a:rPr lang="de-DE" sz="1800" dirty="0" smtClean="0">
                <a:solidFill>
                  <a:prstClr val="black"/>
                </a:solidFill>
                <a:latin typeface="Calibri" panose="020F0502020204030204" pitchFamily="34" charset="0"/>
                <a:cs typeface="Calibri" panose="020F0502020204030204" pitchFamily="34" charset="0"/>
                <a:sym typeface="Symbol"/>
              </a:rPr>
              <a:t>(falsch-negativ Rate), bzw. die Teststärke (</a:t>
            </a:r>
            <a:r>
              <a:rPr lang="de-DE" sz="1800" i="1" dirty="0" smtClean="0">
                <a:solidFill>
                  <a:prstClr val="black"/>
                </a:solidFill>
                <a:latin typeface="Calibri" panose="020F0502020204030204" pitchFamily="34" charset="0"/>
                <a:cs typeface="Calibri" panose="020F0502020204030204" pitchFamily="34" charset="0"/>
                <a:sym typeface="Symbol"/>
              </a:rPr>
              <a:t>Power</a:t>
            </a:r>
            <a:r>
              <a:rPr lang="de-DE" sz="1800" dirty="0" smtClean="0">
                <a:solidFill>
                  <a:prstClr val="black"/>
                </a:solidFill>
                <a:latin typeface="Calibri" panose="020F0502020204030204" pitchFamily="34" charset="0"/>
                <a:cs typeface="Calibri" panose="020F0502020204030204" pitchFamily="34" charset="0"/>
                <a:sym typeface="Symbol"/>
              </a:rPr>
              <a:t>, 1-</a:t>
            </a:r>
            <a:r>
              <a:rPr lang="el-GR" sz="1800" dirty="0" smtClean="0">
                <a:solidFill>
                  <a:prstClr val="black"/>
                </a:solidFill>
                <a:latin typeface="Calibri" panose="020F0502020204030204" pitchFamily="34" charset="0"/>
                <a:cs typeface="Calibri" panose="020F0502020204030204" pitchFamily="34" charset="0"/>
                <a:sym typeface="Symbol"/>
              </a:rPr>
              <a:t>β</a:t>
            </a:r>
            <a:r>
              <a:rPr lang="de-DE" sz="1800" dirty="0" smtClean="0">
                <a:solidFill>
                  <a:prstClr val="black"/>
                </a:solidFill>
                <a:latin typeface="Calibri" panose="020F0502020204030204" pitchFamily="34" charset="0"/>
                <a:cs typeface="Calibri" panose="020F0502020204030204" pitchFamily="34" charset="0"/>
                <a:sym typeface="Symbol"/>
              </a:rPr>
              <a:t>) </a:t>
            </a:r>
            <a:br>
              <a:rPr lang="de-DE" sz="1800" dirty="0" smtClean="0">
                <a:solidFill>
                  <a:prstClr val="black"/>
                </a:solidFill>
                <a:latin typeface="Calibri" panose="020F0502020204030204" pitchFamily="34" charset="0"/>
                <a:cs typeface="Calibri" panose="020F0502020204030204" pitchFamily="34" charset="0"/>
                <a:sym typeface="Symbol"/>
              </a:rPr>
            </a:br>
            <a:r>
              <a:rPr lang="de-DE" sz="1800" dirty="0" smtClean="0">
                <a:solidFill>
                  <a:prstClr val="black"/>
                </a:solidFill>
                <a:latin typeface="Calibri" panose="020F0502020204030204" pitchFamily="34" charset="0"/>
                <a:cs typeface="Calibri" panose="020F0502020204030204" pitchFamily="34" charset="0"/>
                <a:sym typeface="Symbol"/>
              </a:rPr>
              <a:t>zu beachten. → Testplanung </a:t>
            </a:r>
            <a:br>
              <a:rPr lang="de-DE" sz="1800" dirty="0" smtClean="0">
                <a:solidFill>
                  <a:prstClr val="black"/>
                </a:solidFill>
                <a:latin typeface="Calibri" panose="020F0502020204030204" pitchFamily="34" charset="0"/>
                <a:cs typeface="Calibri" panose="020F0502020204030204" pitchFamily="34" charset="0"/>
                <a:sym typeface="Symbol"/>
              </a:rPr>
            </a:br>
            <a:r>
              <a:rPr lang="de-DE" sz="1000" dirty="0" smtClean="0">
                <a:solidFill>
                  <a:prstClr val="black"/>
                </a:solidFill>
                <a:latin typeface="Calibri" panose="020F0502020204030204" pitchFamily="34" charset="0"/>
                <a:cs typeface="Calibri" panose="020F0502020204030204" pitchFamily="34" charset="0"/>
                <a:sym typeface="Symbol"/>
              </a:rPr>
              <a:t>(www.gpower.hhu.de; Hager, 2004; Erdfelder et al., 2004, 2010; Faul et al., 2007</a:t>
            </a:r>
            <a:r>
              <a:rPr lang="de-DE" sz="1000" dirty="0">
                <a:solidFill>
                  <a:prstClr val="black"/>
                </a:solidFill>
                <a:latin typeface="Calibri" panose="020F0502020204030204" pitchFamily="34" charset="0"/>
                <a:cs typeface="Calibri" panose="020F0502020204030204" pitchFamily="34" charset="0"/>
                <a:sym typeface="Symbol"/>
              </a:rPr>
              <a:t>; </a:t>
            </a:r>
            <a:r>
              <a:rPr lang="de-DE" sz="1000" dirty="0" smtClean="0">
                <a:solidFill>
                  <a:prstClr val="black"/>
                </a:solidFill>
                <a:latin typeface="Calibri" panose="020F0502020204030204" pitchFamily="34" charset="0"/>
                <a:cs typeface="Calibri" panose="020F0502020204030204" pitchFamily="34" charset="0"/>
                <a:sym typeface="Symbol"/>
              </a:rPr>
              <a:t>Fiedler et al., 2014)</a:t>
            </a:r>
            <a:endParaRPr lang="de-DE" sz="1800" dirty="0" smtClean="0">
              <a:solidFill>
                <a:prstClr val="black"/>
              </a:solidFill>
              <a:latin typeface="Calibri" panose="020F0502020204030204" pitchFamily="34" charset="0"/>
              <a:cs typeface="Calibri" panose="020F0502020204030204" pitchFamily="34" charset="0"/>
            </a:endParaRPr>
          </a:p>
        </p:txBody>
      </p:sp>
      <p:pic>
        <p:nvPicPr>
          <p:cNvPr id="1026" name="Picture 2"/>
          <p:cNvPicPr>
            <a:picLocks noChangeAspect="1" noChangeArrowheads="1"/>
          </p:cNvPicPr>
          <p:nvPr/>
        </p:nvPicPr>
        <p:blipFill rotWithShape="1">
          <a:blip r:embed="rId10">
            <a:extLst>
              <a:ext uri="{28A0092B-C50C-407E-A947-70E740481C1C}">
                <a14:useLocalDpi xmlns:a14="http://schemas.microsoft.com/office/drawing/2010/main" val="0"/>
              </a:ext>
            </a:extLst>
          </a:blip>
          <a:srcRect t="16878" b="14856"/>
          <a:stretch/>
        </p:blipFill>
        <p:spPr bwMode="auto">
          <a:xfrm>
            <a:off x="2192887" y="982800"/>
            <a:ext cx="3328129" cy="209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11">
            <a:extLst>
              <a:ext uri="{28A0092B-C50C-407E-A947-70E740481C1C}">
                <a14:useLocalDpi xmlns:a14="http://schemas.microsoft.com/office/drawing/2010/main" val="0"/>
              </a:ext>
            </a:extLst>
          </a:blip>
          <a:srcRect t="17474" b="17082"/>
          <a:stretch/>
        </p:blipFill>
        <p:spPr bwMode="auto">
          <a:xfrm>
            <a:off x="2191203" y="999229"/>
            <a:ext cx="3329524" cy="20094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feld 23"/>
          <p:cNvSpPr txBox="1"/>
          <p:nvPr/>
        </p:nvSpPr>
        <p:spPr>
          <a:xfrm>
            <a:off x="2267686" y="5331352"/>
            <a:ext cx="6696802" cy="1200329"/>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i="1" dirty="0" smtClean="0">
                <a:solidFill>
                  <a:prstClr val="black"/>
                </a:solidFill>
                <a:latin typeface="Calibri" panose="020F0502020204030204" pitchFamily="34" charset="0"/>
                <a:cs typeface="Calibri" panose="020F0502020204030204" pitchFamily="34" charset="0"/>
              </a:rPr>
              <a:t>Überwindung des Falsifikationismus? </a:t>
            </a:r>
            <a:r>
              <a:rPr lang="de-DE" sz="1800" dirty="0" smtClean="0">
                <a:solidFill>
                  <a:prstClr val="black"/>
                </a:solidFill>
                <a:latin typeface="Calibri" panose="020F0502020204030204" pitchFamily="34" charset="0"/>
                <a:cs typeface="Calibri" panose="020F0502020204030204" pitchFamily="34" charset="0"/>
              </a:rPr>
              <a:t>Ein klares ‚</a:t>
            </a:r>
            <a:r>
              <a:rPr lang="de-DE" sz="1800" dirty="0" err="1" smtClean="0">
                <a:solidFill>
                  <a:prstClr val="black"/>
                </a:solidFill>
                <a:latin typeface="Calibri" panose="020F0502020204030204" pitchFamily="34" charset="0"/>
                <a:cs typeface="Calibri" panose="020F0502020204030204" pitchFamily="34" charset="0"/>
              </a:rPr>
              <a:t>Jein</a:t>
            </a:r>
            <a:r>
              <a:rPr lang="de-DE" sz="1800" dirty="0" smtClean="0">
                <a:solidFill>
                  <a:prstClr val="black"/>
                </a:solidFill>
                <a:latin typeface="Calibri" panose="020F0502020204030204" pitchFamily="34" charset="0"/>
                <a:cs typeface="Calibri" panose="020F0502020204030204" pitchFamily="34" charset="0"/>
              </a:rPr>
              <a:t>‘.</a:t>
            </a:r>
            <a:r>
              <a:rPr lang="de-DE" sz="1800" i="1" dirty="0" smtClean="0">
                <a:solidFill>
                  <a:prstClr val="black"/>
                </a:solidFill>
                <a:latin typeface="Calibri" panose="020F0502020204030204" pitchFamily="34" charset="0"/>
                <a:cs typeface="Calibri" panose="020F0502020204030204" pitchFamily="34" charset="0"/>
              </a:rPr>
              <a:t/>
            </a:r>
            <a:br>
              <a:rPr lang="de-DE" sz="1800" i="1" dirty="0" smtClean="0">
                <a:solidFill>
                  <a:prstClr val="black"/>
                </a:solidFill>
                <a:latin typeface="Calibri" panose="020F0502020204030204" pitchFamily="34" charset="0"/>
                <a:cs typeface="Calibri" panose="020F0502020204030204" pitchFamily="34" charset="0"/>
              </a:rPr>
            </a:br>
            <a:r>
              <a:rPr lang="de-DE" sz="1800" i="1" dirty="0" smtClean="0">
                <a:solidFill>
                  <a:prstClr val="black"/>
                </a:solidFill>
                <a:latin typeface="Calibri" panose="020F0502020204030204" pitchFamily="34" charset="0"/>
                <a:cs typeface="Calibri" panose="020F0502020204030204" pitchFamily="34" charset="0"/>
              </a:rPr>
              <a:t>- </a:t>
            </a:r>
            <a:r>
              <a:rPr lang="de-DE" sz="1800" dirty="0" smtClean="0">
                <a:solidFill>
                  <a:prstClr val="black"/>
                </a:solidFill>
                <a:latin typeface="Calibri" panose="020F0502020204030204" pitchFamily="34" charset="0"/>
                <a:cs typeface="Calibri" panose="020F0502020204030204" pitchFamily="34" charset="0"/>
              </a:rPr>
              <a:t>Berücksichtigung von Alternativhypothese bei Testplanung: ja. </a:t>
            </a:r>
            <a:br>
              <a:rPr lang="de-DE" sz="1800" dirty="0" smtClean="0">
                <a:solidFill>
                  <a:prstClr val="black"/>
                </a:solidFill>
                <a:latin typeface="Calibri" panose="020F0502020204030204" pitchFamily="34" charset="0"/>
                <a:cs typeface="Calibri" panose="020F0502020204030204" pitchFamily="34" charset="0"/>
              </a:rPr>
            </a:br>
            <a:r>
              <a:rPr lang="de-DE" sz="1800" dirty="0" smtClean="0">
                <a:solidFill>
                  <a:prstClr val="black"/>
                </a:solidFill>
                <a:latin typeface="Calibri" panose="020F0502020204030204" pitchFamily="34" charset="0"/>
                <a:cs typeface="Calibri" panose="020F0502020204030204" pitchFamily="34" charset="0"/>
              </a:rPr>
              <a:t>- Interpretation erlaubt Entscheidung auch </a:t>
            </a:r>
            <a:r>
              <a:rPr lang="de-DE" sz="1800" i="1" dirty="0" smtClean="0">
                <a:solidFill>
                  <a:prstClr val="black"/>
                </a:solidFill>
                <a:latin typeface="Calibri" panose="020F0502020204030204" pitchFamily="34" charset="0"/>
                <a:cs typeface="Calibri" panose="020F0502020204030204" pitchFamily="34" charset="0"/>
              </a:rPr>
              <a:t>pro H</a:t>
            </a:r>
            <a:r>
              <a:rPr lang="de-DE" sz="1800" dirty="0" smtClean="0">
                <a:solidFill>
                  <a:prstClr val="black"/>
                </a:solidFill>
                <a:latin typeface="Calibri" panose="020F0502020204030204" pitchFamily="34" charset="0"/>
                <a:cs typeface="Calibri" panose="020F0502020204030204" pitchFamily="34" charset="0"/>
              </a:rPr>
              <a:t>: ja.</a:t>
            </a:r>
            <a:br>
              <a:rPr lang="de-DE" sz="1800" dirty="0" smtClean="0">
                <a:solidFill>
                  <a:prstClr val="black"/>
                </a:solidFill>
                <a:latin typeface="Calibri" panose="020F0502020204030204" pitchFamily="34" charset="0"/>
                <a:cs typeface="Calibri" panose="020F0502020204030204" pitchFamily="34" charset="0"/>
              </a:rPr>
            </a:br>
            <a:r>
              <a:rPr lang="de-DE" sz="1800" dirty="0" smtClean="0">
                <a:solidFill>
                  <a:prstClr val="black"/>
                </a:solidFill>
                <a:latin typeface="Calibri" panose="020F0502020204030204" pitchFamily="34" charset="0"/>
                <a:cs typeface="Calibri" panose="020F0502020204030204" pitchFamily="34" charset="0"/>
              </a:rPr>
              <a:t>- Testung selbst: nein.</a:t>
            </a:r>
          </a:p>
        </p:txBody>
      </p:sp>
      <p:graphicFrame>
        <p:nvGraphicFramePr>
          <p:cNvPr id="21" name="Tabelle 20"/>
          <p:cNvGraphicFramePr>
            <a:graphicFrameLocks noGrp="1"/>
          </p:cNvGraphicFramePr>
          <p:nvPr>
            <p:extLst>
              <p:ext uri="{D42A27DB-BD31-4B8C-83A1-F6EECF244321}">
                <p14:modId xmlns:p14="http://schemas.microsoft.com/office/powerpoint/2010/main" val="3771135889"/>
              </p:ext>
            </p:extLst>
          </p:nvPr>
        </p:nvGraphicFramePr>
        <p:xfrm>
          <a:off x="5349574" y="1011636"/>
          <a:ext cx="3624063" cy="1798320"/>
        </p:xfrm>
        <a:graphic>
          <a:graphicData uri="http://schemas.openxmlformats.org/drawingml/2006/table">
            <a:tbl>
              <a:tblPr firstRow="1" bandRow="1">
                <a:tableStyleId>{9D7B26C5-4107-4FEC-AEDC-1716B250A1EF}</a:tableStyleId>
              </a:tblPr>
              <a:tblGrid>
                <a:gridCol w="1020213"/>
                <a:gridCol w="1301925"/>
                <a:gridCol w="1301925"/>
              </a:tblGrid>
              <a:tr h="381374">
                <a:tc>
                  <a:txBody>
                    <a:bodyPr/>
                    <a:lstStyle/>
                    <a:p>
                      <a:r>
                        <a:rPr lang="de-DE" sz="1200" dirty="0" smtClean="0">
                          <a:latin typeface="Calibri" panose="020F0502020204030204" pitchFamily="34" charset="0"/>
                          <a:cs typeface="Calibri" panose="020F0502020204030204" pitchFamily="34" charset="0"/>
                        </a:rPr>
                        <a:t>    </a:t>
                      </a:r>
                      <a:r>
                        <a:rPr lang="de-DE" sz="1400" dirty="0" smtClean="0">
                          <a:latin typeface="Calibri" panose="020F0502020204030204" pitchFamily="34" charset="0"/>
                          <a:cs typeface="Calibri" panose="020F0502020204030204" pitchFamily="34" charset="0"/>
                        </a:rPr>
                        <a:t>Wahrheit</a:t>
                      </a:r>
                      <a:r>
                        <a:rPr lang="de-DE" sz="1200" dirty="0" smtClean="0">
                          <a:latin typeface="Calibri" panose="020F0502020204030204" pitchFamily="34" charset="0"/>
                          <a:cs typeface="Calibri" panose="020F0502020204030204" pitchFamily="34" charset="0"/>
                        </a:rPr>
                        <a:t/>
                      </a:r>
                      <a:br>
                        <a:rPr lang="de-DE" sz="1200" dirty="0" smtClean="0">
                          <a:latin typeface="Calibri" panose="020F0502020204030204" pitchFamily="34" charset="0"/>
                          <a:cs typeface="Calibri" panose="020F0502020204030204" pitchFamily="34" charset="0"/>
                        </a:rPr>
                      </a:br>
                      <a:r>
                        <a:rPr lang="de-DE" sz="1400" dirty="0" smtClean="0">
                          <a:latin typeface="Calibri" panose="020F0502020204030204" pitchFamily="34" charset="0"/>
                          <a:cs typeface="Calibri" panose="020F0502020204030204" pitchFamily="34" charset="0"/>
                        </a:rPr>
                        <a:t>Entscheid.</a:t>
                      </a:r>
                      <a:endParaRPr lang="de-DE" sz="1400" dirty="0">
                        <a:latin typeface="Calibri" panose="020F0502020204030204" pitchFamily="34" charset="0"/>
                        <a:cs typeface="Calibri" panose="020F0502020204030204" pitchFamily="34" charset="0"/>
                      </a:endParaRPr>
                    </a:p>
                  </a:txBody>
                  <a:tcPr/>
                </a:tc>
                <a:tc>
                  <a:txBody>
                    <a:bodyPr/>
                    <a:lstStyle/>
                    <a:p>
                      <a:pPr algn="l"/>
                      <a:r>
                        <a:rPr lang="de-DE" dirty="0" smtClean="0">
                          <a:latin typeface="Calibri" panose="020F0502020204030204" pitchFamily="34" charset="0"/>
                          <a:cs typeface="Calibri" panose="020F0502020204030204" pitchFamily="34" charset="0"/>
                        </a:rPr>
                        <a:t>H</a:t>
                      </a:r>
                      <a:r>
                        <a:rPr lang="de-DE" baseline="-25000" dirty="0" smtClean="0">
                          <a:latin typeface="Calibri" panose="020F0502020204030204" pitchFamily="34" charset="0"/>
                          <a:cs typeface="Calibri" panose="020F0502020204030204" pitchFamily="34" charset="0"/>
                        </a:rPr>
                        <a:t>0</a:t>
                      </a:r>
                      <a:r>
                        <a:rPr lang="de-DE" dirty="0" smtClean="0">
                          <a:latin typeface="Calibri" panose="020F0502020204030204" pitchFamily="34" charset="0"/>
                          <a:cs typeface="Calibri" panose="020F0502020204030204" pitchFamily="34" charset="0"/>
                        </a:rPr>
                        <a:t> wahr</a:t>
                      </a:r>
                      <a:endParaRPr lang="de-DE" dirty="0">
                        <a:latin typeface="Calibri" panose="020F0502020204030204" pitchFamily="34" charset="0"/>
                        <a:cs typeface="Calibri" panose="020F0502020204030204" pitchFamily="34" charset="0"/>
                      </a:endParaRPr>
                    </a:p>
                  </a:txBody>
                  <a:tcPr/>
                </a:tc>
                <a:tc>
                  <a:txBody>
                    <a:bodyPr/>
                    <a:lstStyle/>
                    <a:p>
                      <a:pPr algn="l"/>
                      <a:r>
                        <a:rPr lang="de-DE" dirty="0" smtClean="0">
                          <a:latin typeface="Calibri" panose="020F0502020204030204" pitchFamily="34" charset="0"/>
                          <a:cs typeface="Calibri" panose="020F0502020204030204" pitchFamily="34" charset="0"/>
                        </a:rPr>
                        <a:t>H</a:t>
                      </a:r>
                      <a:r>
                        <a:rPr lang="de-DE" baseline="-25000" dirty="0" smtClean="0">
                          <a:latin typeface="Calibri" panose="020F0502020204030204" pitchFamily="34" charset="0"/>
                          <a:cs typeface="Calibri" panose="020F0502020204030204" pitchFamily="34" charset="0"/>
                        </a:rPr>
                        <a:t>A</a:t>
                      </a:r>
                      <a:r>
                        <a:rPr lang="de-DE" dirty="0" smtClean="0">
                          <a:latin typeface="Calibri" panose="020F0502020204030204" pitchFamily="34" charset="0"/>
                          <a:cs typeface="Calibri" panose="020F0502020204030204" pitchFamily="34" charset="0"/>
                        </a:rPr>
                        <a:t> wahr</a:t>
                      </a:r>
                      <a:endParaRPr lang="de-DE" dirty="0">
                        <a:latin typeface="Calibri" panose="020F0502020204030204" pitchFamily="34" charset="0"/>
                        <a:cs typeface="Calibri" panose="020F0502020204030204" pitchFamily="34" charset="0"/>
                      </a:endParaRPr>
                    </a:p>
                  </a:txBody>
                  <a:tcPr/>
                </a:tc>
              </a:tr>
              <a:tr h="584325">
                <a:tc>
                  <a:txBody>
                    <a:bodyPr/>
                    <a:lstStyle/>
                    <a:p>
                      <a:r>
                        <a:rPr lang="de-DE" b="0" dirty="0" err="1" smtClean="0">
                          <a:latin typeface="Calibri" panose="020F0502020204030204" pitchFamily="34" charset="0"/>
                          <a:cs typeface="Calibri" panose="020F0502020204030204" pitchFamily="34" charset="0"/>
                        </a:rPr>
                        <a:t>Ent</a:t>
                      </a:r>
                      <a:r>
                        <a:rPr lang="de-DE" b="0" dirty="0" smtClean="0">
                          <a:latin typeface="Calibri" panose="020F0502020204030204" pitchFamily="34" charset="0"/>
                          <a:cs typeface="Calibri" panose="020F0502020204030204" pitchFamily="34" charset="0"/>
                        </a:rPr>
                        <a:t>.:</a:t>
                      </a:r>
                      <a:r>
                        <a:rPr lang="de-DE" b="0" baseline="0" dirty="0" smtClean="0">
                          <a:latin typeface="Calibri" panose="020F0502020204030204" pitchFamily="34" charset="0"/>
                          <a:cs typeface="Calibri" panose="020F0502020204030204" pitchFamily="34" charset="0"/>
                        </a:rPr>
                        <a:t> </a:t>
                      </a:r>
                      <a:r>
                        <a:rPr lang="de-DE" dirty="0" smtClean="0">
                          <a:latin typeface="Calibri" panose="020F0502020204030204" pitchFamily="34" charset="0"/>
                          <a:cs typeface="Calibri" panose="020F0502020204030204" pitchFamily="34" charset="0"/>
                        </a:rPr>
                        <a:t>H</a:t>
                      </a:r>
                      <a:r>
                        <a:rPr lang="de-DE" baseline="-25000" dirty="0" smtClean="0">
                          <a:latin typeface="Calibri" panose="020F0502020204030204" pitchFamily="34" charset="0"/>
                          <a:cs typeface="Calibri" panose="020F0502020204030204" pitchFamily="34" charset="0"/>
                        </a:rPr>
                        <a:t>0</a:t>
                      </a:r>
                    </a:p>
                    <a:p>
                      <a:r>
                        <a:rPr lang="de-DE" b="0" baseline="-25000" dirty="0" smtClean="0">
                          <a:latin typeface="Calibri" panose="020F0502020204030204" pitchFamily="34" charset="0"/>
                          <a:cs typeface="Calibri" panose="020F0502020204030204" pitchFamily="34" charset="0"/>
                        </a:rPr>
                        <a:t>neg. Test</a:t>
                      </a:r>
                      <a:endParaRPr lang="de-DE" b="0" dirty="0">
                        <a:latin typeface="Calibri" panose="020F0502020204030204" pitchFamily="34" charset="0"/>
                        <a:cs typeface="Calibri" panose="020F0502020204030204" pitchFamily="34" charset="0"/>
                      </a:endParaRPr>
                    </a:p>
                  </a:txBody>
                  <a:tcPr>
                    <a:noFill/>
                  </a:tcPr>
                </a:tc>
                <a:tc>
                  <a:txBody>
                    <a:bodyPr/>
                    <a:lstStyle/>
                    <a:p>
                      <a:r>
                        <a:rPr lang="de-DE" sz="1200" i="1" dirty="0" smtClean="0">
                          <a:latin typeface="Calibri" panose="020F0502020204030204" pitchFamily="34" charset="0"/>
                          <a:cs typeface="Calibri" panose="020F0502020204030204" pitchFamily="34" charset="0"/>
                        </a:rPr>
                        <a:t>P</a:t>
                      </a:r>
                      <a:r>
                        <a:rPr lang="de-DE" sz="1200" i="0" dirty="0" smtClean="0">
                          <a:latin typeface="Calibri" panose="020F0502020204030204" pitchFamily="34" charset="0"/>
                          <a:cs typeface="Calibri" panose="020F0502020204030204" pitchFamily="34" charset="0"/>
                        </a:rPr>
                        <a:t>(</a:t>
                      </a:r>
                      <a:r>
                        <a:rPr lang="de-DE" sz="1200" i="1" dirty="0" smtClean="0">
                          <a:latin typeface="Calibri" panose="020F0502020204030204" pitchFamily="34" charset="0"/>
                          <a:cs typeface="Calibri" panose="020F0502020204030204" pitchFamily="34" charset="0"/>
                        </a:rPr>
                        <a:t>EH</a:t>
                      </a:r>
                      <a:r>
                        <a:rPr lang="de-DE" sz="1200" baseline="-25000" dirty="0" smtClean="0">
                          <a:latin typeface="Calibri" panose="020F0502020204030204" pitchFamily="34" charset="0"/>
                          <a:cs typeface="Calibri" panose="020F0502020204030204" pitchFamily="34" charset="0"/>
                        </a:rPr>
                        <a:t>0</a:t>
                      </a:r>
                      <a:r>
                        <a:rPr lang="de-DE" sz="1200" i="0" baseline="0" dirty="0" smtClean="0">
                          <a:latin typeface="Calibri" panose="020F0502020204030204" pitchFamily="34" charset="0"/>
                          <a:cs typeface="Calibri" panose="020F0502020204030204" pitchFamily="34" charset="0"/>
                        </a:rPr>
                        <a:t>|</a:t>
                      </a:r>
                      <a:r>
                        <a:rPr lang="de-DE" sz="1200" i="1" baseline="0" dirty="0" smtClean="0">
                          <a:latin typeface="Calibri" panose="020F0502020204030204" pitchFamily="34" charset="0"/>
                          <a:cs typeface="Calibri" panose="020F0502020204030204" pitchFamily="34" charset="0"/>
                        </a:rPr>
                        <a:t>W</a:t>
                      </a:r>
                      <a:r>
                        <a:rPr lang="de-DE" sz="1200" i="1" dirty="0" smtClean="0">
                          <a:latin typeface="Calibri" panose="020F0502020204030204" pitchFamily="34" charset="0"/>
                          <a:cs typeface="Calibri" panose="020F0502020204030204" pitchFamily="34" charset="0"/>
                        </a:rPr>
                        <a:t>H</a:t>
                      </a:r>
                      <a:r>
                        <a:rPr lang="de-DE" sz="1200" baseline="-25000" dirty="0" smtClean="0">
                          <a:latin typeface="Calibri" panose="020F0502020204030204" pitchFamily="34" charset="0"/>
                          <a:cs typeface="Calibri" panose="020F0502020204030204" pitchFamily="34" charset="0"/>
                        </a:rPr>
                        <a:t>0</a:t>
                      </a:r>
                      <a:r>
                        <a:rPr lang="de-DE" sz="1200" i="0" dirty="0" smtClean="0">
                          <a:latin typeface="Calibri" panose="020F0502020204030204" pitchFamily="34" charset="0"/>
                          <a:cs typeface="Calibri" panose="020F0502020204030204" pitchFamily="34" charset="0"/>
                        </a:rPr>
                        <a:t>)= 1-</a:t>
                      </a:r>
                      <a:r>
                        <a:rPr lang="de-DE" sz="1200" i="0" dirty="0" smtClean="0">
                          <a:solidFill>
                            <a:prstClr val="black"/>
                          </a:solidFill>
                          <a:latin typeface="Calibri" panose="020F0502020204030204" pitchFamily="34" charset="0"/>
                          <a:cs typeface="Calibri" panose="020F0502020204030204" pitchFamily="34" charset="0"/>
                          <a:sym typeface="Symbol"/>
                        </a:rPr>
                        <a:t>  </a:t>
                      </a:r>
                      <a:br>
                        <a:rPr lang="de-DE" sz="1200" i="0" dirty="0" smtClean="0">
                          <a:solidFill>
                            <a:prstClr val="black"/>
                          </a:solidFill>
                          <a:latin typeface="Calibri" panose="020F0502020204030204" pitchFamily="34" charset="0"/>
                          <a:cs typeface="Calibri" panose="020F0502020204030204" pitchFamily="34" charset="0"/>
                          <a:sym typeface="Symbol"/>
                        </a:rPr>
                      </a:br>
                      <a:r>
                        <a:rPr lang="de-DE" sz="1200" i="0" dirty="0" smtClean="0">
                          <a:solidFill>
                            <a:prstClr val="black"/>
                          </a:solidFill>
                          <a:latin typeface="Calibri" panose="020F0502020204030204" pitchFamily="34" charset="0"/>
                          <a:cs typeface="Calibri" panose="020F0502020204030204" pitchFamily="34" charset="0"/>
                          <a:sym typeface="Symbol"/>
                        </a:rPr>
                        <a:t>richtig neg.</a:t>
                      </a:r>
                      <a:r>
                        <a:rPr lang="de-DE" sz="1200" i="0" baseline="0" dirty="0" smtClean="0">
                          <a:solidFill>
                            <a:prstClr val="black"/>
                          </a:solidFill>
                          <a:latin typeface="Calibri" panose="020F0502020204030204" pitchFamily="34" charset="0"/>
                          <a:cs typeface="Calibri" panose="020F0502020204030204" pitchFamily="34" charset="0"/>
                          <a:sym typeface="Symbol"/>
                        </a:rPr>
                        <a:t> Rate</a:t>
                      </a:r>
                      <a:r>
                        <a:rPr lang="de-DE" sz="1200" i="0" dirty="0" smtClean="0">
                          <a:solidFill>
                            <a:prstClr val="black"/>
                          </a:solidFill>
                          <a:latin typeface="Calibri" panose="020F0502020204030204" pitchFamily="34" charset="0"/>
                          <a:cs typeface="Calibri" panose="020F0502020204030204" pitchFamily="34" charset="0"/>
                          <a:sym typeface="Symbol"/>
                        </a:rPr>
                        <a:t/>
                      </a:r>
                      <a:br>
                        <a:rPr lang="de-DE" sz="1200" i="0" dirty="0" smtClean="0">
                          <a:solidFill>
                            <a:prstClr val="black"/>
                          </a:solidFill>
                          <a:latin typeface="Calibri" panose="020F0502020204030204" pitchFamily="34" charset="0"/>
                          <a:cs typeface="Calibri" panose="020F0502020204030204" pitchFamily="34" charset="0"/>
                          <a:sym typeface="Symbol"/>
                        </a:rPr>
                      </a:br>
                      <a:r>
                        <a:rPr lang="de-DE" sz="1200" i="0" dirty="0" smtClean="0">
                          <a:solidFill>
                            <a:prstClr val="black"/>
                          </a:solidFill>
                          <a:latin typeface="Calibri" panose="020F0502020204030204" pitchFamily="34" charset="0"/>
                          <a:cs typeface="Calibri" panose="020F0502020204030204" pitchFamily="34" charset="0"/>
                          <a:sym typeface="Symbol"/>
                        </a:rPr>
                        <a:t>Spezifität</a:t>
                      </a:r>
                      <a:endParaRPr lang="de-DE" sz="1200" i="0" dirty="0">
                        <a:latin typeface="Calibri" panose="020F0502020204030204" pitchFamily="34" charset="0"/>
                        <a:cs typeface="Calibri" panose="020F0502020204030204"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i="1" dirty="0" smtClean="0">
                          <a:latin typeface="Calibri" panose="020F0502020204030204" pitchFamily="34" charset="0"/>
                          <a:cs typeface="Calibri" panose="020F0502020204030204" pitchFamily="34" charset="0"/>
                        </a:rPr>
                        <a:t>P</a:t>
                      </a:r>
                      <a:r>
                        <a:rPr lang="de-DE" sz="1200" i="0" dirty="0" smtClean="0">
                          <a:latin typeface="Calibri" panose="020F0502020204030204" pitchFamily="34" charset="0"/>
                          <a:cs typeface="Calibri" panose="020F0502020204030204" pitchFamily="34" charset="0"/>
                        </a:rPr>
                        <a:t>(</a:t>
                      </a:r>
                      <a:r>
                        <a:rPr lang="de-DE" sz="1200" i="1" dirty="0" smtClean="0">
                          <a:latin typeface="Calibri" panose="020F0502020204030204" pitchFamily="34" charset="0"/>
                          <a:cs typeface="Calibri" panose="020F0502020204030204" pitchFamily="34" charset="0"/>
                        </a:rPr>
                        <a:t>EH</a:t>
                      </a:r>
                      <a:r>
                        <a:rPr lang="de-DE" sz="1200" baseline="-25000" dirty="0" smtClean="0">
                          <a:latin typeface="Calibri" panose="020F0502020204030204" pitchFamily="34" charset="0"/>
                          <a:cs typeface="Calibri" panose="020F0502020204030204" pitchFamily="34" charset="0"/>
                        </a:rPr>
                        <a:t>0</a:t>
                      </a:r>
                      <a:r>
                        <a:rPr lang="de-DE" sz="1200" i="0" baseline="0" dirty="0" smtClean="0">
                          <a:latin typeface="Calibri" panose="020F0502020204030204" pitchFamily="34" charset="0"/>
                          <a:cs typeface="Calibri" panose="020F0502020204030204" pitchFamily="34" charset="0"/>
                        </a:rPr>
                        <a:t>|</a:t>
                      </a:r>
                      <a:r>
                        <a:rPr lang="de-DE" sz="1200" i="1" baseline="0" dirty="0" smtClean="0">
                          <a:latin typeface="Calibri" panose="020F0502020204030204" pitchFamily="34" charset="0"/>
                          <a:cs typeface="Calibri" panose="020F0502020204030204" pitchFamily="34" charset="0"/>
                        </a:rPr>
                        <a:t>W</a:t>
                      </a:r>
                      <a:r>
                        <a:rPr lang="de-DE" sz="1200" i="1" dirty="0" smtClean="0">
                          <a:latin typeface="Calibri" panose="020F0502020204030204" pitchFamily="34" charset="0"/>
                          <a:cs typeface="Calibri" panose="020F0502020204030204" pitchFamily="34" charset="0"/>
                        </a:rPr>
                        <a:t>H</a:t>
                      </a:r>
                      <a:r>
                        <a:rPr lang="de-DE" sz="1200" baseline="-25000" dirty="0" smtClean="0">
                          <a:latin typeface="Calibri" panose="020F0502020204030204" pitchFamily="34" charset="0"/>
                          <a:cs typeface="Calibri" panose="020F0502020204030204" pitchFamily="34" charset="0"/>
                        </a:rPr>
                        <a:t>A</a:t>
                      </a:r>
                      <a:r>
                        <a:rPr lang="de-DE" sz="1200" i="0" dirty="0" smtClean="0">
                          <a:latin typeface="Calibri" panose="020F0502020204030204" pitchFamily="34" charset="0"/>
                          <a:cs typeface="Calibri" panose="020F0502020204030204" pitchFamily="34" charset="0"/>
                        </a:rPr>
                        <a:t>)=</a:t>
                      </a:r>
                      <a:r>
                        <a:rPr lang="el-GR" sz="1200" dirty="0" smtClean="0">
                          <a:solidFill>
                            <a:prstClr val="black"/>
                          </a:solidFill>
                          <a:latin typeface="Calibri" panose="020F0502020204030204" pitchFamily="34" charset="0"/>
                          <a:cs typeface="Calibri" panose="020F0502020204030204" pitchFamily="34" charset="0"/>
                          <a:sym typeface="Symbol"/>
                        </a:rPr>
                        <a:t>β</a:t>
                      </a:r>
                      <a:endParaRPr lang="de-DE" sz="1200" i="0" dirty="0" smtClean="0">
                        <a:latin typeface="Calibri" panose="020F0502020204030204" pitchFamily="34" charset="0"/>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smtClean="0">
                          <a:solidFill>
                            <a:prstClr val="black"/>
                          </a:solidFill>
                          <a:latin typeface="Calibri" panose="020F0502020204030204" pitchFamily="34" charset="0"/>
                          <a:cs typeface="Calibri" panose="020F0502020204030204" pitchFamily="34" charset="0"/>
                          <a:sym typeface="Symbol"/>
                        </a:rPr>
                        <a:t>falsch neg. Rate</a:t>
                      </a:r>
                      <a:br>
                        <a:rPr lang="de-DE" sz="1200" dirty="0" smtClean="0">
                          <a:solidFill>
                            <a:prstClr val="black"/>
                          </a:solidFill>
                          <a:latin typeface="Calibri" panose="020F0502020204030204" pitchFamily="34" charset="0"/>
                          <a:cs typeface="Calibri" panose="020F0502020204030204" pitchFamily="34" charset="0"/>
                          <a:sym typeface="Symbol"/>
                        </a:rPr>
                      </a:br>
                      <a:r>
                        <a:rPr lang="el-GR" sz="1200" dirty="0" smtClean="0">
                          <a:solidFill>
                            <a:prstClr val="black"/>
                          </a:solidFill>
                          <a:latin typeface="Calibri" panose="020F0502020204030204" pitchFamily="34" charset="0"/>
                          <a:cs typeface="Calibri" panose="020F0502020204030204" pitchFamily="34" charset="0"/>
                          <a:sym typeface="Symbol"/>
                        </a:rPr>
                        <a:t>β</a:t>
                      </a:r>
                      <a:r>
                        <a:rPr lang="de-DE" sz="1200" dirty="0" smtClean="0">
                          <a:solidFill>
                            <a:prstClr val="black"/>
                          </a:solidFill>
                          <a:latin typeface="Calibri" panose="020F0502020204030204" pitchFamily="34" charset="0"/>
                          <a:cs typeface="Calibri" panose="020F0502020204030204" pitchFamily="34" charset="0"/>
                          <a:sym typeface="Symbol"/>
                        </a:rPr>
                        <a:t>-Fehler</a:t>
                      </a:r>
                      <a:endParaRPr lang="de-DE" sz="1200" dirty="0" smtClean="0">
                        <a:latin typeface="Calibri" panose="020F0502020204030204" pitchFamily="34" charset="0"/>
                        <a:cs typeface="Calibri" panose="020F0502020204030204" pitchFamily="34" charset="0"/>
                      </a:endParaRPr>
                    </a:p>
                  </a:txBody>
                  <a:tcPr>
                    <a:solidFill>
                      <a:srgbClr val="FF0000"/>
                    </a:solidFill>
                  </a:tcPr>
                </a:tc>
              </a:tr>
              <a:tr h="584325">
                <a:tc>
                  <a:txBody>
                    <a:bodyPr/>
                    <a:lstStyle/>
                    <a:p>
                      <a:r>
                        <a:rPr lang="de-DE" b="0" dirty="0" err="1" smtClean="0">
                          <a:latin typeface="Calibri" panose="020F0502020204030204" pitchFamily="34" charset="0"/>
                          <a:cs typeface="Calibri" panose="020F0502020204030204" pitchFamily="34" charset="0"/>
                        </a:rPr>
                        <a:t>Ent</a:t>
                      </a:r>
                      <a:r>
                        <a:rPr lang="de-DE" b="0" dirty="0" smtClean="0">
                          <a:latin typeface="Calibri" panose="020F0502020204030204" pitchFamily="34" charset="0"/>
                          <a:cs typeface="Calibri" panose="020F0502020204030204" pitchFamily="34" charset="0"/>
                        </a:rPr>
                        <a:t>.: H</a:t>
                      </a:r>
                      <a:r>
                        <a:rPr lang="de-DE" b="0" baseline="-25000" dirty="0" smtClean="0">
                          <a:latin typeface="Calibri" panose="020F0502020204030204" pitchFamily="34" charset="0"/>
                          <a:cs typeface="Calibri" panose="020F0502020204030204" pitchFamily="34" charset="0"/>
                        </a:rPr>
                        <a:t>A</a:t>
                      </a:r>
                      <a:r>
                        <a:rPr lang="de-DE" b="0" dirty="0" smtClean="0">
                          <a:latin typeface="Calibri" panose="020F0502020204030204" pitchFamily="34" charset="0"/>
                          <a:cs typeface="Calibri" panose="020F0502020204030204" pitchFamily="34" charset="0"/>
                        </a:rPr>
                        <a:t> </a:t>
                      </a:r>
                    </a:p>
                    <a:p>
                      <a:r>
                        <a:rPr lang="de-DE" sz="1800" b="0" kern="1200" baseline="-25000" dirty="0" smtClean="0">
                          <a:solidFill>
                            <a:schemeClr val="tx1"/>
                          </a:solidFill>
                          <a:latin typeface="Calibri" panose="020F0502020204030204" pitchFamily="34" charset="0"/>
                          <a:ea typeface="+mn-ea"/>
                          <a:cs typeface="Calibri" panose="020F0502020204030204" pitchFamily="34" charset="0"/>
                        </a:rPr>
                        <a:t>pos. Test</a:t>
                      </a:r>
                      <a:endParaRPr lang="de-DE" sz="1800" b="0" kern="1200" baseline="-25000" dirty="0">
                        <a:solidFill>
                          <a:schemeClr val="tx1"/>
                        </a:solidFill>
                        <a:latin typeface="Calibri" panose="020F0502020204030204" pitchFamily="34" charset="0"/>
                        <a:ea typeface="+mn-ea"/>
                        <a:cs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i="1" dirty="0" smtClean="0">
                          <a:latin typeface="Calibri" panose="020F0502020204030204" pitchFamily="34" charset="0"/>
                          <a:cs typeface="Calibri" panose="020F0502020204030204" pitchFamily="34" charset="0"/>
                        </a:rPr>
                        <a:t>P</a:t>
                      </a:r>
                      <a:r>
                        <a:rPr lang="de-DE" sz="1200" i="0" dirty="0" smtClean="0">
                          <a:latin typeface="Calibri" panose="020F0502020204030204" pitchFamily="34" charset="0"/>
                          <a:cs typeface="Calibri" panose="020F0502020204030204" pitchFamily="34" charset="0"/>
                        </a:rPr>
                        <a:t>(</a:t>
                      </a:r>
                      <a:r>
                        <a:rPr lang="de-DE" sz="1200" i="1" dirty="0" smtClean="0">
                          <a:latin typeface="Calibri" panose="020F0502020204030204" pitchFamily="34" charset="0"/>
                          <a:cs typeface="Calibri" panose="020F0502020204030204" pitchFamily="34" charset="0"/>
                        </a:rPr>
                        <a:t>EH</a:t>
                      </a:r>
                      <a:r>
                        <a:rPr lang="de-DE" sz="1200" baseline="-25000" dirty="0" smtClean="0">
                          <a:latin typeface="Calibri" panose="020F0502020204030204" pitchFamily="34" charset="0"/>
                          <a:cs typeface="Calibri" panose="020F0502020204030204" pitchFamily="34" charset="0"/>
                        </a:rPr>
                        <a:t>A</a:t>
                      </a:r>
                      <a:r>
                        <a:rPr lang="de-DE" sz="1200" i="0" baseline="0" dirty="0" smtClean="0">
                          <a:latin typeface="Calibri" panose="020F0502020204030204" pitchFamily="34" charset="0"/>
                          <a:cs typeface="Calibri" panose="020F0502020204030204" pitchFamily="34" charset="0"/>
                        </a:rPr>
                        <a:t>|</a:t>
                      </a:r>
                      <a:r>
                        <a:rPr lang="de-DE" sz="1200" i="1" baseline="0" dirty="0" smtClean="0">
                          <a:latin typeface="Calibri" panose="020F0502020204030204" pitchFamily="34" charset="0"/>
                          <a:cs typeface="Calibri" panose="020F0502020204030204" pitchFamily="34" charset="0"/>
                        </a:rPr>
                        <a:t>W</a:t>
                      </a:r>
                      <a:r>
                        <a:rPr lang="de-DE" sz="1200" i="1" dirty="0" smtClean="0">
                          <a:latin typeface="Calibri" panose="020F0502020204030204" pitchFamily="34" charset="0"/>
                          <a:cs typeface="Calibri" panose="020F0502020204030204" pitchFamily="34" charset="0"/>
                        </a:rPr>
                        <a:t>H</a:t>
                      </a:r>
                      <a:r>
                        <a:rPr lang="de-DE" sz="1200" baseline="-25000" dirty="0" smtClean="0">
                          <a:latin typeface="Calibri" panose="020F0502020204030204" pitchFamily="34" charset="0"/>
                          <a:cs typeface="Calibri" panose="020F0502020204030204" pitchFamily="34" charset="0"/>
                        </a:rPr>
                        <a:t>0</a:t>
                      </a:r>
                      <a:r>
                        <a:rPr lang="de-DE" sz="1200" i="0" dirty="0" smtClean="0">
                          <a:latin typeface="Calibri" panose="020F0502020204030204" pitchFamily="34" charset="0"/>
                          <a:cs typeface="Calibri" panose="020F0502020204030204" pitchFamily="34" charset="0"/>
                        </a:rPr>
                        <a:t>)=</a:t>
                      </a:r>
                      <a:r>
                        <a:rPr lang="de-DE" sz="1200" i="0" dirty="0" smtClean="0">
                          <a:solidFill>
                            <a:prstClr val="black"/>
                          </a:solidFill>
                          <a:latin typeface="Calibri" panose="020F0502020204030204" pitchFamily="34" charset="0"/>
                          <a:cs typeface="Calibri" panose="020F0502020204030204" pitchFamily="34" charset="0"/>
                          <a:sym typeface="Symbol"/>
                        </a:rPr>
                        <a:t> </a:t>
                      </a:r>
                      <a:br>
                        <a:rPr lang="de-DE" sz="1200" i="0" dirty="0" smtClean="0">
                          <a:solidFill>
                            <a:prstClr val="black"/>
                          </a:solidFill>
                          <a:latin typeface="Calibri" panose="020F0502020204030204" pitchFamily="34" charset="0"/>
                          <a:cs typeface="Calibri" panose="020F0502020204030204" pitchFamily="34" charset="0"/>
                          <a:sym typeface="Symbol"/>
                        </a:rPr>
                      </a:br>
                      <a:r>
                        <a:rPr lang="de-DE" sz="1200" i="0" dirty="0" smtClean="0">
                          <a:solidFill>
                            <a:prstClr val="black"/>
                          </a:solidFill>
                          <a:latin typeface="Calibri" panose="020F0502020204030204" pitchFamily="34" charset="0"/>
                          <a:cs typeface="Calibri" panose="020F0502020204030204" pitchFamily="34" charset="0"/>
                          <a:sym typeface="Symbol"/>
                        </a:rPr>
                        <a:t>falsch pos. Rate</a:t>
                      </a:r>
                      <a:br>
                        <a:rPr lang="de-DE" sz="1200" i="0" dirty="0" smtClean="0">
                          <a:solidFill>
                            <a:prstClr val="black"/>
                          </a:solidFill>
                          <a:latin typeface="Calibri" panose="020F0502020204030204" pitchFamily="34" charset="0"/>
                          <a:cs typeface="Calibri" panose="020F0502020204030204" pitchFamily="34" charset="0"/>
                          <a:sym typeface="Symbol"/>
                        </a:rPr>
                      </a:br>
                      <a:r>
                        <a:rPr lang="de-DE" sz="1200" i="0" dirty="0" smtClean="0">
                          <a:solidFill>
                            <a:prstClr val="black"/>
                          </a:solidFill>
                          <a:latin typeface="Calibri" panose="020F0502020204030204" pitchFamily="34" charset="0"/>
                          <a:cs typeface="Calibri" panose="020F0502020204030204" pitchFamily="34" charset="0"/>
                          <a:sym typeface="Symbol"/>
                        </a:rPr>
                        <a:t>-Fehler</a:t>
                      </a:r>
                      <a:endParaRPr lang="de-DE" sz="1200" dirty="0">
                        <a:latin typeface="Calibri" panose="020F0502020204030204" pitchFamily="34" charset="0"/>
                        <a:cs typeface="Calibri" panose="020F0502020204030204" pitchFamily="34" charset="0"/>
                      </a:endParaRPr>
                    </a:p>
                  </a:txBody>
                  <a:tcPr>
                    <a:solidFill>
                      <a:srgbClr val="C00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i="1" dirty="0" smtClean="0">
                          <a:latin typeface="Calibri" panose="020F0502020204030204" pitchFamily="34" charset="0"/>
                          <a:cs typeface="Calibri" panose="020F0502020204030204" pitchFamily="34" charset="0"/>
                        </a:rPr>
                        <a:t>P</a:t>
                      </a:r>
                      <a:r>
                        <a:rPr lang="de-DE" sz="1200" i="0" dirty="0" smtClean="0">
                          <a:latin typeface="Calibri" panose="020F0502020204030204" pitchFamily="34" charset="0"/>
                          <a:cs typeface="Calibri" panose="020F0502020204030204" pitchFamily="34" charset="0"/>
                        </a:rPr>
                        <a:t>(</a:t>
                      </a:r>
                      <a:r>
                        <a:rPr lang="de-DE" sz="1200" i="1" dirty="0" smtClean="0">
                          <a:latin typeface="Calibri" panose="020F0502020204030204" pitchFamily="34" charset="0"/>
                          <a:cs typeface="Calibri" panose="020F0502020204030204" pitchFamily="34" charset="0"/>
                        </a:rPr>
                        <a:t>EH</a:t>
                      </a:r>
                      <a:r>
                        <a:rPr lang="de-DE" sz="1200" baseline="-25000" dirty="0" smtClean="0">
                          <a:latin typeface="Calibri" panose="020F0502020204030204" pitchFamily="34" charset="0"/>
                          <a:cs typeface="Calibri" panose="020F0502020204030204" pitchFamily="34" charset="0"/>
                        </a:rPr>
                        <a:t>0</a:t>
                      </a:r>
                      <a:r>
                        <a:rPr lang="de-DE" sz="1200" i="0" baseline="0" dirty="0" smtClean="0">
                          <a:latin typeface="Calibri" panose="020F0502020204030204" pitchFamily="34" charset="0"/>
                          <a:cs typeface="Calibri" panose="020F0502020204030204" pitchFamily="34" charset="0"/>
                        </a:rPr>
                        <a:t>|</a:t>
                      </a:r>
                      <a:r>
                        <a:rPr lang="de-DE" sz="1200" i="1" baseline="0" dirty="0" smtClean="0">
                          <a:latin typeface="Calibri" panose="020F0502020204030204" pitchFamily="34" charset="0"/>
                          <a:cs typeface="Calibri" panose="020F0502020204030204" pitchFamily="34" charset="0"/>
                        </a:rPr>
                        <a:t>W</a:t>
                      </a:r>
                      <a:r>
                        <a:rPr lang="de-DE" sz="1200" i="1" dirty="0" smtClean="0">
                          <a:latin typeface="Calibri" panose="020F0502020204030204" pitchFamily="34" charset="0"/>
                          <a:cs typeface="Calibri" panose="020F0502020204030204" pitchFamily="34" charset="0"/>
                        </a:rPr>
                        <a:t>H</a:t>
                      </a:r>
                      <a:r>
                        <a:rPr lang="de-DE" sz="1200" baseline="-25000" dirty="0" smtClean="0">
                          <a:latin typeface="Calibri" panose="020F0502020204030204" pitchFamily="34" charset="0"/>
                          <a:cs typeface="Calibri" panose="020F0502020204030204" pitchFamily="34" charset="0"/>
                        </a:rPr>
                        <a:t>A</a:t>
                      </a:r>
                      <a:r>
                        <a:rPr lang="de-DE" sz="1200" i="0" dirty="0" smtClean="0">
                          <a:latin typeface="Calibri" panose="020F0502020204030204" pitchFamily="34" charset="0"/>
                          <a:cs typeface="Calibri" panose="020F0502020204030204" pitchFamily="34" charset="0"/>
                        </a:rPr>
                        <a:t>)=</a:t>
                      </a:r>
                      <a:r>
                        <a:rPr lang="de-DE" sz="1200" dirty="0" smtClean="0">
                          <a:latin typeface="Calibri" panose="020F0502020204030204" pitchFamily="34" charset="0"/>
                          <a:cs typeface="Calibri" panose="020F0502020204030204" pitchFamily="34" charset="0"/>
                        </a:rPr>
                        <a:t>1-</a:t>
                      </a:r>
                      <a:r>
                        <a:rPr lang="el-GR" sz="1200" dirty="0" smtClean="0">
                          <a:solidFill>
                            <a:prstClr val="black"/>
                          </a:solidFill>
                          <a:latin typeface="Calibri" panose="020F0502020204030204" pitchFamily="34" charset="0"/>
                          <a:cs typeface="Calibri" panose="020F0502020204030204" pitchFamily="34" charset="0"/>
                          <a:sym typeface="Symbol"/>
                        </a:rPr>
                        <a:t>β</a:t>
                      </a:r>
                      <a:endParaRPr lang="de-DE" sz="1200" i="0" dirty="0" smtClean="0">
                        <a:latin typeface="Calibri" panose="020F0502020204030204" pitchFamily="34" charset="0"/>
                        <a:cs typeface="Calibri" panose="020F0502020204030204" pitchFamily="34" charset="0"/>
                      </a:endParaRPr>
                    </a:p>
                    <a:p>
                      <a:r>
                        <a:rPr lang="de-DE" sz="1200" dirty="0" smtClean="0">
                          <a:latin typeface="Calibri" panose="020F0502020204030204" pitchFamily="34" charset="0"/>
                          <a:cs typeface="Calibri" panose="020F0502020204030204" pitchFamily="34" charset="0"/>
                        </a:rPr>
                        <a:t>richtig pos. Rate</a:t>
                      </a:r>
                      <a:br>
                        <a:rPr lang="de-DE" sz="1200" dirty="0" smtClean="0">
                          <a:latin typeface="Calibri" panose="020F0502020204030204" pitchFamily="34" charset="0"/>
                          <a:cs typeface="Calibri" panose="020F0502020204030204" pitchFamily="34" charset="0"/>
                        </a:rPr>
                      </a:br>
                      <a:r>
                        <a:rPr lang="de-DE" sz="1200" dirty="0" smtClean="0">
                          <a:solidFill>
                            <a:prstClr val="black"/>
                          </a:solidFill>
                          <a:latin typeface="Calibri" panose="020F0502020204030204" pitchFamily="34" charset="0"/>
                          <a:cs typeface="Calibri" panose="020F0502020204030204" pitchFamily="34" charset="0"/>
                          <a:sym typeface="Symbol"/>
                        </a:rPr>
                        <a:t>Teststärke, </a:t>
                      </a:r>
                      <a:r>
                        <a:rPr lang="de-DE" sz="1200" dirty="0" err="1" smtClean="0">
                          <a:solidFill>
                            <a:prstClr val="black"/>
                          </a:solidFill>
                          <a:latin typeface="Calibri" panose="020F0502020204030204" pitchFamily="34" charset="0"/>
                          <a:cs typeface="Calibri" panose="020F0502020204030204" pitchFamily="34" charset="0"/>
                          <a:sym typeface="Symbol"/>
                        </a:rPr>
                        <a:t>Sensit</a:t>
                      </a:r>
                      <a:r>
                        <a:rPr lang="de-DE" sz="1200" dirty="0" smtClean="0">
                          <a:solidFill>
                            <a:prstClr val="black"/>
                          </a:solidFill>
                          <a:latin typeface="Calibri" panose="020F0502020204030204" pitchFamily="34" charset="0"/>
                          <a:cs typeface="Calibri" panose="020F0502020204030204" pitchFamily="34" charset="0"/>
                          <a:sym typeface="Symbol"/>
                        </a:rPr>
                        <a:t>.</a:t>
                      </a:r>
                      <a:endParaRPr lang="de-DE" sz="1200" dirty="0">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154702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84"/>
                                        </p:tgtEl>
                                        <p:attrNameLst>
                                          <p:attrName>style.visibility</p:attrName>
                                        </p:attrNameLst>
                                      </p:cBhvr>
                                      <p:to>
                                        <p:strVal val="visible"/>
                                      </p:to>
                                    </p:set>
                                    <p:animEffect transition="in" filter="fade">
                                      <p:cBhvr>
                                        <p:cTn id="7" dur="500"/>
                                        <p:tgtEl>
                                          <p:spTgt spid="71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83"/>
                                        </p:tgtEl>
                                        <p:attrNameLst>
                                          <p:attrName>style.visibility</p:attrName>
                                        </p:attrNameLst>
                                      </p:cBhvr>
                                      <p:to>
                                        <p:strVal val="visible"/>
                                      </p:to>
                                    </p:set>
                                    <p:animEffect transition="in" filter="fade">
                                      <p:cBhvr>
                                        <p:cTn id="12" dur="500"/>
                                        <p:tgtEl>
                                          <p:spTgt spid="718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182"/>
                                        </p:tgtEl>
                                        <p:attrNameLst>
                                          <p:attrName>style.visibility</p:attrName>
                                        </p:attrNameLst>
                                      </p:cBhvr>
                                      <p:to>
                                        <p:strVal val="visible"/>
                                      </p:to>
                                    </p:set>
                                    <p:animEffect transition="in" filter="fade">
                                      <p:cBhvr>
                                        <p:cTn id="20" dur="500"/>
                                        <p:tgtEl>
                                          <p:spTgt spid="718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par>
                                <p:cTn id="29" presetID="10" presetClass="entr" presetSubtype="0" fill="hold" nodeType="withEffect">
                                  <p:stCondLst>
                                    <p:cond delay="0"/>
                                  </p:stCondLst>
                                  <p:childTnLst>
                                    <p:set>
                                      <p:cBhvr>
                                        <p:cTn id="30" dur="1" fill="hold">
                                          <p:stCondLst>
                                            <p:cond delay="0"/>
                                          </p:stCondLst>
                                        </p:cTn>
                                        <p:tgtEl>
                                          <p:spTgt spid="7187"/>
                                        </p:tgtEl>
                                        <p:attrNameLst>
                                          <p:attrName>style.visibility</p:attrName>
                                        </p:attrNameLst>
                                      </p:cBhvr>
                                      <p:to>
                                        <p:strVal val="visible"/>
                                      </p:to>
                                    </p:set>
                                    <p:animEffect transition="in" filter="fade">
                                      <p:cBhvr>
                                        <p:cTn id="31" dur="500"/>
                                        <p:tgtEl>
                                          <p:spTgt spid="718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188"/>
                                        </p:tgtEl>
                                        <p:attrNameLst>
                                          <p:attrName>style.visibility</p:attrName>
                                        </p:attrNameLst>
                                      </p:cBhvr>
                                      <p:to>
                                        <p:strVal val="visible"/>
                                      </p:to>
                                    </p:set>
                                    <p:animEffect transition="in" filter="fade">
                                      <p:cBhvr>
                                        <p:cTn id="36" dur="500"/>
                                        <p:tgtEl>
                                          <p:spTgt spid="718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026"/>
                                        </p:tgtEl>
                                        <p:attrNameLst>
                                          <p:attrName>style.visibility</p:attrName>
                                        </p:attrNameLst>
                                      </p:cBhvr>
                                      <p:to>
                                        <p:strVal val="visible"/>
                                      </p:to>
                                    </p:set>
                                    <p:animEffect transition="in" filter="fade">
                                      <p:cBhvr>
                                        <p:cTn id="46" dur="500"/>
                                        <p:tgtEl>
                                          <p:spTgt spid="102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027"/>
                                        </p:tgtEl>
                                        <p:attrNameLst>
                                          <p:attrName>style.visibility</p:attrName>
                                        </p:attrNameLst>
                                      </p:cBhvr>
                                      <p:to>
                                        <p:strVal val="visible"/>
                                      </p:to>
                                    </p:set>
                                    <p:animEffect transition="in" filter="fade">
                                      <p:cBhvr>
                                        <p:cTn id="51" dur="500"/>
                                        <p:tgtEl>
                                          <p:spTgt spid="102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6056" b="15250"/>
          <a:stretch/>
        </p:blipFill>
        <p:spPr bwMode="auto">
          <a:xfrm>
            <a:off x="2191203" y="955838"/>
            <a:ext cx="3329524" cy="2109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16308" b="16033"/>
          <a:stretch/>
        </p:blipFill>
        <p:spPr bwMode="auto">
          <a:xfrm>
            <a:off x="2191203" y="964617"/>
            <a:ext cx="3329524" cy="2077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t="18121" r="8492" b="16019"/>
          <a:stretch/>
        </p:blipFill>
        <p:spPr bwMode="auto">
          <a:xfrm>
            <a:off x="2192655" y="1019849"/>
            <a:ext cx="3046781" cy="2022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7" name="Picture 9" descr="http://www-history.mcs.st-and.ac.uk/BigPictures/Pearson_Egon_4.jpeg"/>
          <p:cNvPicPr>
            <a:picLocks noChangeAspect="1" noChangeArrowheads="1"/>
          </p:cNvPicPr>
          <p:nvPr/>
        </p:nvPicPr>
        <p:blipFill rotWithShape="1">
          <a:blip r:embed="rId6">
            <a:extLst>
              <a:ext uri="{28A0092B-C50C-407E-A947-70E740481C1C}">
                <a14:useLocalDpi xmlns:a14="http://schemas.microsoft.com/office/drawing/2010/main" val="0"/>
              </a:ext>
            </a:extLst>
          </a:blip>
          <a:srcRect l="-1025" t="1" r="-1" b="9161"/>
          <a:stretch/>
        </p:blipFill>
        <p:spPr bwMode="auto">
          <a:xfrm>
            <a:off x="460375" y="2909997"/>
            <a:ext cx="1237047" cy="1468050"/>
          </a:xfrm>
          <a:prstGeom prst="rect">
            <a:avLst/>
          </a:prstGeom>
          <a:noFill/>
          <a:extLst>
            <a:ext uri="{909E8E84-426E-40DD-AFC4-6F175D3DCCD1}">
              <a14:hiddenFill xmlns:a14="http://schemas.microsoft.com/office/drawing/2010/main">
                <a:solidFill>
                  <a:srgbClr val="FFFFFF"/>
                </a:solidFill>
              </a14:hiddenFill>
            </a:ext>
          </a:extLst>
        </p:spPr>
      </p:pic>
      <p:sp>
        <p:nvSpPr>
          <p:cNvPr id="4" name="Foliennummernplatzhalter 3"/>
          <p:cNvSpPr>
            <a:spLocks noGrp="1"/>
          </p:cNvSpPr>
          <p:nvPr>
            <p:ph type="sldNum" sz="quarter" idx="12"/>
          </p:nvPr>
        </p:nvSpPr>
        <p:spPr/>
        <p:txBody>
          <a:bodyPr/>
          <a:lstStyle/>
          <a:p>
            <a:fld id="{C91380D0-A164-DE4A-8A92-5E9CF20F8E05}" type="slidenum">
              <a:rPr lang="de-DE" smtClean="0"/>
              <a:pPr/>
              <a:t>17</a:t>
            </a:fld>
            <a:endParaRPr lang="de-DE" dirty="0"/>
          </a:p>
        </p:txBody>
      </p:sp>
      <p:sp>
        <p:nvSpPr>
          <p:cNvPr id="5" name="Titel 1"/>
          <p:cNvSpPr>
            <a:spLocks noGrp="1"/>
          </p:cNvSpPr>
          <p:nvPr>
            <p:ph type="ctrTitle"/>
          </p:nvPr>
        </p:nvSpPr>
        <p:spPr>
          <a:xfrm>
            <a:off x="251520" y="476672"/>
            <a:ext cx="8565776" cy="547158"/>
          </a:xfrm>
        </p:spPr>
        <p:txBody>
          <a:bodyPr/>
          <a:lstStyle/>
          <a:p>
            <a:r>
              <a:rPr lang="de-DE" dirty="0" smtClean="0"/>
              <a:t>2.3 Hybride Praxis des Hypothesentestens</a:t>
            </a:r>
            <a:endParaRPr lang="en-GB" sz="1000" dirty="0">
              <a:solidFill>
                <a:srgbClr val="000090"/>
              </a:solidFill>
            </a:endParaRPr>
          </a:p>
        </p:txBody>
      </p:sp>
      <p:sp>
        <p:nvSpPr>
          <p:cNvPr id="6" name="Textfeld 5"/>
          <p:cNvSpPr txBox="1"/>
          <p:nvPr/>
        </p:nvSpPr>
        <p:spPr>
          <a:xfrm>
            <a:off x="548135" y="6279703"/>
            <a:ext cx="1123449" cy="461665"/>
          </a:xfrm>
          <a:prstGeom prst="rect">
            <a:avLst/>
          </a:prstGeom>
          <a:noFill/>
        </p:spPr>
        <p:txBody>
          <a:bodyPr wrap="none" rtlCol="0">
            <a:spAutoFit/>
          </a:bodyPr>
          <a:lstStyle/>
          <a:p>
            <a:pPr algn="ctr"/>
            <a:r>
              <a:rPr lang="de-DE" sz="1200" dirty="0" err="1" smtClean="0">
                <a:latin typeface="Calibri" panose="020F0502020204030204" pitchFamily="34" charset="0"/>
                <a:cs typeface="Calibri" panose="020F0502020204030204" pitchFamily="34" charset="0"/>
              </a:rPr>
              <a:t>Jerzey</a:t>
            </a:r>
            <a:r>
              <a:rPr lang="de-DE" sz="1200" dirty="0" smtClean="0">
                <a:latin typeface="Calibri" panose="020F0502020204030204" pitchFamily="34" charset="0"/>
                <a:cs typeface="Calibri" panose="020F0502020204030204" pitchFamily="34" charset="0"/>
              </a:rPr>
              <a:t> </a:t>
            </a:r>
            <a:r>
              <a:rPr lang="de-DE" sz="1200" dirty="0" err="1" smtClean="0">
                <a:latin typeface="Calibri" panose="020F0502020204030204" pitchFamily="34" charset="0"/>
                <a:cs typeface="Calibri" panose="020F0502020204030204" pitchFamily="34" charset="0"/>
              </a:rPr>
              <a:t>Neyman</a:t>
            </a:r>
            <a:r>
              <a:rPr lang="de-DE" sz="1200" dirty="0" smtClean="0">
                <a:latin typeface="Calibri" panose="020F0502020204030204" pitchFamily="34" charset="0"/>
                <a:cs typeface="Calibri" panose="020F0502020204030204" pitchFamily="34" charset="0"/>
              </a:rPr>
              <a:t/>
            </a:r>
            <a:br>
              <a:rPr lang="de-DE" sz="12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(1894-1981)</a:t>
            </a:r>
            <a:endParaRPr lang="de-DE" sz="1200" dirty="0">
              <a:latin typeface="Calibri" panose="020F0502020204030204" pitchFamily="34" charset="0"/>
              <a:cs typeface="Calibri" panose="020F0502020204030204" pitchFamily="34" charset="0"/>
            </a:endParaRPr>
          </a:p>
        </p:txBody>
      </p:sp>
      <p:sp>
        <p:nvSpPr>
          <p:cNvPr id="2" name="AutoShape 6" descr="http://magazine.amstat.org/wp-content/uploads/2017/04/Neyman.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717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647" y="4855633"/>
            <a:ext cx="1214293" cy="1454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Textfeld 33"/>
          <p:cNvSpPr txBox="1"/>
          <p:nvPr/>
        </p:nvSpPr>
        <p:spPr>
          <a:xfrm>
            <a:off x="551557" y="4351485"/>
            <a:ext cx="1029129" cy="461665"/>
          </a:xfrm>
          <a:prstGeom prst="rect">
            <a:avLst/>
          </a:prstGeom>
          <a:noFill/>
        </p:spPr>
        <p:txBody>
          <a:bodyPr wrap="none" rtlCol="0">
            <a:spAutoFit/>
          </a:bodyPr>
          <a:lstStyle/>
          <a:p>
            <a:pPr algn="ctr"/>
            <a:r>
              <a:rPr lang="de-DE" sz="1200" dirty="0" smtClean="0">
                <a:latin typeface="Calibri" panose="020F0502020204030204" pitchFamily="34" charset="0"/>
                <a:cs typeface="Calibri" panose="020F0502020204030204" pitchFamily="34" charset="0"/>
              </a:rPr>
              <a:t>Egon Pearson</a:t>
            </a:r>
            <a:br>
              <a:rPr lang="de-DE" sz="12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(1895-1985)</a:t>
            </a:r>
            <a:endParaRPr lang="de-DE" sz="1200" dirty="0">
              <a:latin typeface="Calibri" panose="020F0502020204030204" pitchFamily="34" charset="0"/>
              <a:cs typeface="Calibri" panose="020F0502020204030204" pitchFamily="34" charset="0"/>
            </a:endParaRPr>
          </a:p>
        </p:txBody>
      </p:sp>
      <p:sp>
        <p:nvSpPr>
          <p:cNvPr id="46" name="Textfeld 45"/>
          <p:cNvSpPr txBox="1"/>
          <p:nvPr/>
        </p:nvSpPr>
        <p:spPr>
          <a:xfrm>
            <a:off x="2267686" y="3286725"/>
            <a:ext cx="7085886" cy="646331"/>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i="1" dirty="0" smtClean="0">
                <a:solidFill>
                  <a:prstClr val="black"/>
                </a:solidFill>
                <a:latin typeface="Calibri" panose="020F0502020204030204" pitchFamily="34" charset="0"/>
                <a:cs typeface="Calibri" panose="020F0502020204030204" pitchFamily="34" charset="0"/>
              </a:rPr>
              <a:t>Alternativhypothese</a:t>
            </a:r>
            <a:r>
              <a:rPr lang="de-DE" sz="1800" dirty="0" smtClean="0">
                <a:solidFill>
                  <a:prstClr val="black"/>
                </a:solidFill>
                <a:latin typeface="Calibri" panose="020F0502020204030204" pitchFamily="34" charset="0"/>
                <a:cs typeface="Calibri" panose="020F0502020204030204" pitchFamily="34" charset="0"/>
              </a:rPr>
              <a:t>:  Neben Nullhypothese wird Alternativhypothese mitgedacht (und bei </a:t>
            </a:r>
            <a:r>
              <a:rPr lang="de-DE" sz="1800" dirty="0" err="1" smtClean="0">
                <a:solidFill>
                  <a:prstClr val="black"/>
                </a:solidFill>
                <a:latin typeface="Calibri" panose="020F0502020204030204" pitchFamily="34" charset="0"/>
                <a:cs typeface="Calibri" panose="020F0502020204030204" pitchFamily="34" charset="0"/>
              </a:rPr>
              <a:t>sig</a:t>
            </a:r>
            <a:r>
              <a:rPr lang="de-DE" sz="1800" dirty="0" smtClean="0">
                <a:solidFill>
                  <a:prstClr val="black"/>
                </a:solidFill>
                <a:latin typeface="Calibri" panose="020F0502020204030204" pitchFamily="34" charset="0"/>
                <a:cs typeface="Calibri" panose="020F0502020204030204" pitchFamily="34" charset="0"/>
              </a:rPr>
              <a:t>. Ergebnis, oft als bestätigt betrachtet.) </a:t>
            </a:r>
          </a:p>
        </p:txBody>
      </p:sp>
      <p:sp>
        <p:nvSpPr>
          <p:cNvPr id="47" name="Textfeld 46"/>
          <p:cNvSpPr txBox="1"/>
          <p:nvPr/>
        </p:nvSpPr>
        <p:spPr>
          <a:xfrm>
            <a:off x="2267686" y="3875562"/>
            <a:ext cx="6696802" cy="1200329"/>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i="1" dirty="0" smtClean="0">
                <a:solidFill>
                  <a:prstClr val="black"/>
                </a:solidFill>
                <a:latin typeface="Calibri" panose="020F0502020204030204" pitchFamily="34" charset="0"/>
                <a:cs typeface="Calibri" panose="020F0502020204030204" pitchFamily="34" charset="0"/>
              </a:rPr>
              <a:t>Signifikanztestung: </a:t>
            </a:r>
            <a:r>
              <a:rPr lang="de-DE" sz="1800" dirty="0" smtClean="0">
                <a:solidFill>
                  <a:prstClr val="black"/>
                </a:solidFill>
                <a:latin typeface="Calibri" panose="020F0502020204030204" pitchFamily="34" charset="0"/>
                <a:cs typeface="Calibri" panose="020F0502020204030204" pitchFamily="34" charset="0"/>
              </a:rPr>
              <a:t>Weiterhin geht es nur um prob. Falsifizierung der  Nullhypothese meist mit üblichem </a:t>
            </a:r>
            <a:r>
              <a:rPr lang="de-DE" sz="1800" i="1" dirty="0">
                <a:solidFill>
                  <a:prstClr val="black"/>
                </a:solidFill>
                <a:latin typeface="Calibri" panose="020F0502020204030204" pitchFamily="34" charset="0"/>
                <a:cs typeface="Calibri" panose="020F0502020204030204" pitchFamily="34" charset="0"/>
                <a:sym typeface="Symbol"/>
              </a:rPr>
              <a:t>-</a:t>
            </a:r>
            <a:r>
              <a:rPr lang="de-DE" sz="1800" i="1" dirty="0" smtClean="0">
                <a:solidFill>
                  <a:prstClr val="black"/>
                </a:solidFill>
                <a:latin typeface="Calibri" panose="020F0502020204030204" pitchFamily="34" charset="0"/>
                <a:cs typeface="Calibri" panose="020F0502020204030204" pitchFamily="34" charset="0"/>
                <a:sym typeface="Symbol"/>
              </a:rPr>
              <a:t>Fehlerniveau </a:t>
            </a:r>
            <a:r>
              <a:rPr lang="de-DE" sz="1800" dirty="0" smtClean="0">
                <a:solidFill>
                  <a:prstClr val="black"/>
                </a:solidFill>
                <a:latin typeface="Calibri" panose="020F0502020204030204" pitchFamily="34" charset="0"/>
                <a:cs typeface="Calibri" panose="020F0502020204030204" pitchFamily="34" charset="0"/>
                <a:sym typeface="Symbol"/>
              </a:rPr>
              <a:t>(</a:t>
            </a:r>
            <a:r>
              <a:rPr lang="de-DE" sz="1800" i="1" dirty="0" smtClean="0">
                <a:solidFill>
                  <a:prstClr val="black"/>
                </a:solidFill>
                <a:latin typeface="Calibri" panose="020F0502020204030204" pitchFamily="34" charset="0"/>
                <a:cs typeface="Calibri" panose="020F0502020204030204" pitchFamily="34" charset="0"/>
                <a:sym typeface="Symbol"/>
              </a:rPr>
              <a:t>5%</a:t>
            </a:r>
            <a:r>
              <a:rPr lang="de-DE" sz="1800" dirty="0" smtClean="0">
                <a:solidFill>
                  <a:prstClr val="black"/>
                </a:solidFill>
                <a:latin typeface="Calibri" panose="020F0502020204030204" pitchFamily="34" charset="0"/>
                <a:cs typeface="Calibri" panose="020F0502020204030204" pitchFamily="34" charset="0"/>
                <a:sym typeface="Symbol"/>
              </a:rPr>
              <a:t>)</a:t>
            </a:r>
            <a:r>
              <a:rPr lang="de-DE" sz="1800" i="1" dirty="0" smtClean="0">
                <a:solidFill>
                  <a:prstClr val="black"/>
                </a:solidFill>
                <a:latin typeface="Calibri" panose="020F0502020204030204" pitchFamily="34" charset="0"/>
                <a:cs typeface="Calibri" panose="020F0502020204030204" pitchFamily="34" charset="0"/>
                <a:sym typeface="Symbol"/>
              </a:rPr>
              <a:t> </a:t>
            </a:r>
            <a:r>
              <a:rPr lang="de-DE" sz="1800" dirty="0" smtClean="0">
                <a:solidFill>
                  <a:prstClr val="black"/>
                </a:solidFill>
                <a:latin typeface="Calibri" panose="020F0502020204030204" pitchFamily="34" charset="0"/>
                <a:cs typeface="Calibri" panose="020F0502020204030204" pitchFamily="34" charset="0"/>
                <a:sym typeface="Symbol"/>
              </a:rPr>
              <a:t>und ohne Testplanung um erwartete Effektgröße, Stichprobengröße und </a:t>
            </a:r>
            <a:r>
              <a:rPr lang="el-GR" sz="1800" dirty="0" smtClean="0">
                <a:solidFill>
                  <a:prstClr val="black"/>
                </a:solidFill>
                <a:latin typeface="Calibri" panose="020F0502020204030204" pitchFamily="34" charset="0"/>
                <a:cs typeface="Calibri" panose="020F0502020204030204" pitchFamily="34" charset="0"/>
                <a:sym typeface="Symbol"/>
              </a:rPr>
              <a:t>β</a:t>
            </a:r>
            <a:r>
              <a:rPr lang="de-DE" sz="1800" dirty="0" smtClean="0">
                <a:solidFill>
                  <a:prstClr val="black"/>
                </a:solidFill>
                <a:latin typeface="Calibri" panose="020F0502020204030204" pitchFamily="34" charset="0"/>
                <a:cs typeface="Calibri" panose="020F0502020204030204" pitchFamily="34" charset="0"/>
                <a:sym typeface="Symbol"/>
              </a:rPr>
              <a:t>-Fehler zu kontrollieren </a:t>
            </a:r>
            <a:r>
              <a:rPr lang="de-DE" sz="1000" dirty="0" smtClean="0">
                <a:solidFill>
                  <a:prstClr val="black"/>
                </a:solidFill>
                <a:latin typeface="Calibri" panose="020F0502020204030204" pitchFamily="34" charset="0"/>
                <a:cs typeface="Calibri" panose="020F0502020204030204" pitchFamily="34" charset="0"/>
                <a:sym typeface="Symbol"/>
              </a:rPr>
              <a:t>(siehe allerdings Empfehlungen d. DGPs).</a:t>
            </a:r>
            <a:endParaRPr lang="de-DE" sz="1000" dirty="0">
              <a:solidFill>
                <a:prstClr val="black"/>
              </a:solidFill>
              <a:latin typeface="Calibri" panose="020F0502020204030204" pitchFamily="34" charset="0"/>
              <a:cs typeface="Calibri" panose="020F0502020204030204" pitchFamily="34" charset="0"/>
            </a:endParaRPr>
          </a:p>
        </p:txBody>
      </p:sp>
      <p:sp>
        <p:nvSpPr>
          <p:cNvPr id="24" name="Textfeld 23"/>
          <p:cNvSpPr txBox="1"/>
          <p:nvPr/>
        </p:nvSpPr>
        <p:spPr>
          <a:xfrm>
            <a:off x="2234294" y="4987042"/>
            <a:ext cx="6802201" cy="646331"/>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i="1" dirty="0" smtClean="0">
                <a:solidFill>
                  <a:prstClr val="black"/>
                </a:solidFill>
                <a:latin typeface="Calibri" panose="020F0502020204030204" pitchFamily="34" charset="0"/>
                <a:cs typeface="Calibri" panose="020F0502020204030204" pitchFamily="34" charset="0"/>
              </a:rPr>
              <a:t>Probleme: </a:t>
            </a:r>
            <a:r>
              <a:rPr lang="de-DE" sz="1800" dirty="0" smtClean="0">
                <a:solidFill>
                  <a:prstClr val="black"/>
                </a:solidFill>
                <a:latin typeface="Calibri" panose="020F0502020204030204" pitchFamily="34" charset="0"/>
                <a:cs typeface="Calibri" panose="020F0502020204030204" pitchFamily="34" charset="0"/>
              </a:rPr>
              <a:t>Prob. Falsifikation der nicht interessierenden Hypothese.</a:t>
            </a:r>
            <a:r>
              <a:rPr lang="de-DE" sz="1800" i="1" dirty="0" smtClean="0">
                <a:solidFill>
                  <a:prstClr val="black"/>
                </a:solidFill>
                <a:latin typeface="Calibri" panose="020F0502020204030204" pitchFamily="34" charset="0"/>
                <a:cs typeface="Calibri" panose="020F0502020204030204" pitchFamily="34" charset="0"/>
              </a:rPr>
              <a:t/>
            </a:r>
            <a:br>
              <a:rPr lang="de-DE" sz="1800" i="1" dirty="0" smtClean="0">
                <a:solidFill>
                  <a:prstClr val="black"/>
                </a:solidFill>
                <a:latin typeface="Calibri" panose="020F0502020204030204" pitchFamily="34" charset="0"/>
                <a:cs typeface="Calibri" panose="020F0502020204030204" pitchFamily="34" charset="0"/>
              </a:rPr>
            </a:br>
            <a:r>
              <a:rPr lang="de-DE" sz="1800" i="1" dirty="0" smtClean="0">
                <a:solidFill>
                  <a:prstClr val="black"/>
                </a:solidFill>
                <a:latin typeface="Calibri" panose="020F0502020204030204" pitchFamily="34" charset="0"/>
                <a:cs typeface="Calibri" panose="020F0502020204030204" pitchFamily="34" charset="0"/>
              </a:rPr>
              <a:t>- </a:t>
            </a:r>
            <a:r>
              <a:rPr lang="de-DE" sz="1800" dirty="0" smtClean="0">
                <a:solidFill>
                  <a:prstClr val="black"/>
                </a:solidFill>
                <a:latin typeface="Calibri" panose="020F0502020204030204" pitchFamily="34" charset="0"/>
                <a:cs typeface="Calibri" panose="020F0502020204030204" pitchFamily="34" charset="0"/>
              </a:rPr>
              <a:t>Die interessierende </a:t>
            </a:r>
            <a:r>
              <a:rPr lang="de-DE" sz="1800" i="1" dirty="0" smtClean="0">
                <a:solidFill>
                  <a:prstClr val="black"/>
                </a:solidFill>
                <a:latin typeface="Calibri" panose="020F0502020204030204" pitchFamily="34" charset="0"/>
                <a:cs typeface="Calibri" panose="020F0502020204030204" pitchFamily="34" charset="0"/>
              </a:rPr>
              <a:t>H</a:t>
            </a:r>
            <a:r>
              <a:rPr lang="de-DE" sz="1800" i="1" baseline="-25000" dirty="0" smtClean="0">
                <a:solidFill>
                  <a:prstClr val="black"/>
                </a:solidFill>
                <a:latin typeface="Calibri" panose="020F0502020204030204" pitchFamily="34" charset="0"/>
                <a:cs typeface="Calibri" panose="020F0502020204030204" pitchFamily="34" charset="0"/>
              </a:rPr>
              <a:t>A</a:t>
            </a:r>
            <a:r>
              <a:rPr lang="de-DE" sz="1800" dirty="0" smtClean="0">
                <a:solidFill>
                  <a:prstClr val="black"/>
                </a:solidFill>
                <a:latin typeface="Calibri" panose="020F0502020204030204" pitchFamily="34" charset="0"/>
                <a:cs typeface="Calibri" panose="020F0502020204030204" pitchFamily="34" charset="0"/>
              </a:rPr>
              <a:t> wird eigentlich nicht getestet.</a:t>
            </a:r>
          </a:p>
        </p:txBody>
      </p:sp>
      <p:sp>
        <p:nvSpPr>
          <p:cNvPr id="23" name="Textfeld 22"/>
          <p:cNvSpPr txBox="1"/>
          <p:nvPr/>
        </p:nvSpPr>
        <p:spPr>
          <a:xfrm>
            <a:off x="467544" y="2448332"/>
            <a:ext cx="1221873" cy="461665"/>
          </a:xfrm>
          <a:prstGeom prst="rect">
            <a:avLst/>
          </a:prstGeom>
          <a:noFill/>
        </p:spPr>
        <p:txBody>
          <a:bodyPr wrap="none" rtlCol="0">
            <a:spAutoFit/>
          </a:bodyPr>
          <a:lstStyle/>
          <a:p>
            <a:pPr algn="ctr"/>
            <a:r>
              <a:rPr lang="de-DE" sz="1200" dirty="0" smtClean="0">
                <a:latin typeface="Calibri" panose="020F0502020204030204" pitchFamily="34" charset="0"/>
                <a:cs typeface="Calibri" panose="020F0502020204030204" pitchFamily="34" charset="0"/>
              </a:rPr>
              <a:t>Sir Roland Fisher</a:t>
            </a:r>
            <a:br>
              <a:rPr lang="de-DE" sz="12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(1890-1962)</a:t>
            </a:r>
            <a:endParaRPr lang="de-DE" sz="1200" dirty="0">
              <a:latin typeface="Calibri" panose="020F0502020204030204" pitchFamily="34" charset="0"/>
              <a:cs typeface="Calibri" panose="020F0502020204030204" pitchFamily="34" charset="0"/>
            </a:endParaRPr>
          </a:p>
        </p:txBody>
      </p:sp>
      <p:pic>
        <p:nvPicPr>
          <p:cNvPr id="25" name="Picture 2" descr="R. A. Fischer.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3129" y="1002375"/>
            <a:ext cx="1201420" cy="1463548"/>
          </a:xfrm>
          <a:prstGeom prst="rect">
            <a:avLst/>
          </a:prstGeom>
          <a:noFill/>
          <a:extLst>
            <a:ext uri="{909E8E84-426E-40DD-AFC4-6F175D3DCCD1}">
              <a14:hiddenFill xmlns:a14="http://schemas.microsoft.com/office/drawing/2010/main">
                <a:solidFill>
                  <a:srgbClr val="FFFFFF"/>
                </a:solidFill>
              </a14:hiddenFill>
            </a:ext>
          </a:extLst>
        </p:spPr>
      </p:pic>
      <p:sp>
        <p:nvSpPr>
          <p:cNvPr id="29" name="Ellipse 28"/>
          <p:cNvSpPr/>
          <p:nvPr/>
        </p:nvSpPr>
        <p:spPr>
          <a:xfrm>
            <a:off x="3717300" y="1067250"/>
            <a:ext cx="72000" cy="72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800" i="1" dirty="0">
              <a:solidFill>
                <a:schemeClr val="tx1"/>
              </a:solidFill>
              <a:latin typeface="Calibri" panose="020F0502020204030204" pitchFamily="34" charset="0"/>
              <a:cs typeface="Calibri" panose="020F0502020204030204" pitchFamily="34" charset="0"/>
            </a:endParaRPr>
          </a:p>
        </p:txBody>
      </p:sp>
      <p:sp>
        <p:nvSpPr>
          <p:cNvPr id="3" name="Geschweifte Klammer links 2"/>
          <p:cNvSpPr/>
          <p:nvPr/>
        </p:nvSpPr>
        <p:spPr>
          <a:xfrm rot="16200000">
            <a:off x="3790486" y="2692263"/>
            <a:ext cx="86189" cy="1570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2" name="Geschweifte Klammer links 31"/>
          <p:cNvSpPr/>
          <p:nvPr/>
        </p:nvSpPr>
        <p:spPr>
          <a:xfrm rot="16200000">
            <a:off x="3594379" y="2654307"/>
            <a:ext cx="81415" cy="2283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2054" name="Picture 6"/>
          <p:cNvPicPr>
            <a:picLocks noChangeAspect="1" noChangeArrowheads="1"/>
          </p:cNvPicPr>
          <p:nvPr/>
        </p:nvPicPr>
        <p:blipFill rotWithShape="1">
          <a:blip r:embed="rId9">
            <a:extLst>
              <a:ext uri="{28A0092B-C50C-407E-A947-70E740481C1C}">
                <a14:useLocalDpi xmlns:a14="http://schemas.microsoft.com/office/drawing/2010/main" val="0"/>
              </a:ext>
            </a:extLst>
          </a:blip>
          <a:srcRect t="19152" b="17200"/>
          <a:stretch/>
        </p:blipFill>
        <p:spPr bwMode="auto">
          <a:xfrm>
            <a:off x="2194107" y="1052736"/>
            <a:ext cx="3329524" cy="1954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1" name="Tabelle 20"/>
          <p:cNvGraphicFramePr>
            <a:graphicFrameLocks noGrp="1"/>
          </p:cNvGraphicFramePr>
          <p:nvPr>
            <p:extLst>
              <p:ext uri="{D42A27DB-BD31-4B8C-83A1-F6EECF244321}">
                <p14:modId xmlns:p14="http://schemas.microsoft.com/office/powerpoint/2010/main" val="801984384"/>
              </p:ext>
            </p:extLst>
          </p:nvPr>
        </p:nvGraphicFramePr>
        <p:xfrm>
          <a:off x="5349574" y="1011636"/>
          <a:ext cx="3624063" cy="1798320"/>
        </p:xfrm>
        <a:graphic>
          <a:graphicData uri="http://schemas.openxmlformats.org/drawingml/2006/table">
            <a:tbl>
              <a:tblPr firstRow="1" bandRow="1">
                <a:tableStyleId>{9D7B26C5-4107-4FEC-AEDC-1716B250A1EF}</a:tableStyleId>
              </a:tblPr>
              <a:tblGrid>
                <a:gridCol w="1020213"/>
                <a:gridCol w="1301925"/>
                <a:gridCol w="1301925"/>
              </a:tblGrid>
              <a:tr h="381374">
                <a:tc>
                  <a:txBody>
                    <a:bodyPr/>
                    <a:lstStyle/>
                    <a:p>
                      <a:r>
                        <a:rPr lang="de-DE" sz="1200" dirty="0" smtClean="0">
                          <a:latin typeface="Calibri" panose="020F0502020204030204" pitchFamily="34" charset="0"/>
                          <a:cs typeface="Calibri" panose="020F0502020204030204" pitchFamily="34" charset="0"/>
                        </a:rPr>
                        <a:t>    </a:t>
                      </a:r>
                      <a:r>
                        <a:rPr lang="de-DE" sz="1400" dirty="0" smtClean="0">
                          <a:latin typeface="Calibri" panose="020F0502020204030204" pitchFamily="34" charset="0"/>
                          <a:cs typeface="Calibri" panose="020F0502020204030204" pitchFamily="34" charset="0"/>
                        </a:rPr>
                        <a:t>Wahrheit</a:t>
                      </a:r>
                      <a:r>
                        <a:rPr lang="de-DE" sz="1200" dirty="0" smtClean="0">
                          <a:latin typeface="Calibri" panose="020F0502020204030204" pitchFamily="34" charset="0"/>
                          <a:cs typeface="Calibri" panose="020F0502020204030204" pitchFamily="34" charset="0"/>
                        </a:rPr>
                        <a:t/>
                      </a:r>
                      <a:br>
                        <a:rPr lang="de-DE" sz="1200" dirty="0" smtClean="0">
                          <a:latin typeface="Calibri" panose="020F0502020204030204" pitchFamily="34" charset="0"/>
                          <a:cs typeface="Calibri" panose="020F0502020204030204" pitchFamily="34" charset="0"/>
                        </a:rPr>
                      </a:br>
                      <a:r>
                        <a:rPr lang="de-DE" sz="1400" dirty="0" smtClean="0">
                          <a:latin typeface="Calibri" panose="020F0502020204030204" pitchFamily="34" charset="0"/>
                          <a:cs typeface="Calibri" panose="020F0502020204030204" pitchFamily="34" charset="0"/>
                        </a:rPr>
                        <a:t>Entscheid.</a:t>
                      </a:r>
                      <a:endParaRPr lang="de-DE" sz="1400" dirty="0">
                        <a:latin typeface="Calibri" panose="020F0502020204030204" pitchFamily="34" charset="0"/>
                        <a:cs typeface="Calibri" panose="020F0502020204030204" pitchFamily="34" charset="0"/>
                      </a:endParaRPr>
                    </a:p>
                  </a:txBody>
                  <a:tcPr/>
                </a:tc>
                <a:tc>
                  <a:txBody>
                    <a:bodyPr/>
                    <a:lstStyle/>
                    <a:p>
                      <a:pPr algn="l"/>
                      <a:r>
                        <a:rPr lang="de-DE" dirty="0" smtClean="0">
                          <a:latin typeface="Calibri" panose="020F0502020204030204" pitchFamily="34" charset="0"/>
                          <a:cs typeface="Calibri" panose="020F0502020204030204" pitchFamily="34" charset="0"/>
                        </a:rPr>
                        <a:t>H</a:t>
                      </a:r>
                      <a:r>
                        <a:rPr lang="de-DE" baseline="-25000" dirty="0" smtClean="0">
                          <a:latin typeface="Calibri" panose="020F0502020204030204" pitchFamily="34" charset="0"/>
                          <a:cs typeface="Calibri" panose="020F0502020204030204" pitchFamily="34" charset="0"/>
                        </a:rPr>
                        <a:t>0</a:t>
                      </a:r>
                      <a:r>
                        <a:rPr lang="de-DE" dirty="0" smtClean="0">
                          <a:latin typeface="Calibri" panose="020F0502020204030204" pitchFamily="34" charset="0"/>
                          <a:cs typeface="Calibri" panose="020F0502020204030204" pitchFamily="34" charset="0"/>
                        </a:rPr>
                        <a:t> wahr</a:t>
                      </a:r>
                      <a:endParaRPr lang="de-DE" dirty="0">
                        <a:latin typeface="Calibri" panose="020F0502020204030204" pitchFamily="34" charset="0"/>
                        <a:cs typeface="Calibri" panose="020F0502020204030204" pitchFamily="34" charset="0"/>
                      </a:endParaRPr>
                    </a:p>
                  </a:txBody>
                  <a:tcPr/>
                </a:tc>
                <a:tc>
                  <a:txBody>
                    <a:bodyPr/>
                    <a:lstStyle/>
                    <a:p>
                      <a:pPr algn="l"/>
                      <a:r>
                        <a:rPr lang="de-DE" dirty="0" smtClean="0">
                          <a:latin typeface="Calibri" panose="020F0502020204030204" pitchFamily="34" charset="0"/>
                          <a:cs typeface="Calibri" panose="020F0502020204030204" pitchFamily="34" charset="0"/>
                        </a:rPr>
                        <a:t>H</a:t>
                      </a:r>
                      <a:r>
                        <a:rPr lang="de-DE" baseline="-25000" dirty="0" smtClean="0">
                          <a:latin typeface="Calibri" panose="020F0502020204030204" pitchFamily="34" charset="0"/>
                          <a:cs typeface="Calibri" panose="020F0502020204030204" pitchFamily="34" charset="0"/>
                        </a:rPr>
                        <a:t>A</a:t>
                      </a:r>
                      <a:r>
                        <a:rPr lang="de-DE" dirty="0" smtClean="0">
                          <a:latin typeface="Calibri" panose="020F0502020204030204" pitchFamily="34" charset="0"/>
                          <a:cs typeface="Calibri" panose="020F0502020204030204" pitchFamily="34" charset="0"/>
                        </a:rPr>
                        <a:t> wahr</a:t>
                      </a:r>
                      <a:endParaRPr lang="de-DE" dirty="0">
                        <a:latin typeface="Calibri" panose="020F0502020204030204" pitchFamily="34" charset="0"/>
                        <a:cs typeface="Calibri" panose="020F0502020204030204" pitchFamily="34" charset="0"/>
                      </a:endParaRPr>
                    </a:p>
                  </a:txBody>
                  <a:tcPr/>
                </a:tc>
              </a:tr>
              <a:tr h="584325">
                <a:tc>
                  <a:txBody>
                    <a:bodyPr/>
                    <a:lstStyle/>
                    <a:p>
                      <a:r>
                        <a:rPr lang="de-DE" b="0" dirty="0" err="1" smtClean="0">
                          <a:latin typeface="Calibri" panose="020F0502020204030204" pitchFamily="34" charset="0"/>
                          <a:cs typeface="Calibri" panose="020F0502020204030204" pitchFamily="34" charset="0"/>
                        </a:rPr>
                        <a:t>Ent</a:t>
                      </a:r>
                      <a:r>
                        <a:rPr lang="de-DE" b="0" dirty="0" smtClean="0">
                          <a:latin typeface="Calibri" panose="020F0502020204030204" pitchFamily="34" charset="0"/>
                          <a:cs typeface="Calibri" panose="020F0502020204030204" pitchFamily="34" charset="0"/>
                        </a:rPr>
                        <a:t>.:</a:t>
                      </a:r>
                      <a:r>
                        <a:rPr lang="de-DE" b="0" baseline="0" dirty="0" smtClean="0">
                          <a:latin typeface="Calibri" panose="020F0502020204030204" pitchFamily="34" charset="0"/>
                          <a:cs typeface="Calibri" panose="020F0502020204030204" pitchFamily="34" charset="0"/>
                        </a:rPr>
                        <a:t> </a:t>
                      </a:r>
                      <a:r>
                        <a:rPr lang="de-DE" dirty="0" smtClean="0">
                          <a:latin typeface="Calibri" panose="020F0502020204030204" pitchFamily="34" charset="0"/>
                          <a:cs typeface="Calibri" panose="020F0502020204030204" pitchFamily="34" charset="0"/>
                        </a:rPr>
                        <a:t>H</a:t>
                      </a:r>
                      <a:r>
                        <a:rPr lang="de-DE" baseline="-25000" dirty="0" smtClean="0">
                          <a:latin typeface="Calibri" panose="020F0502020204030204" pitchFamily="34" charset="0"/>
                          <a:cs typeface="Calibri" panose="020F0502020204030204" pitchFamily="34" charset="0"/>
                        </a:rPr>
                        <a:t>0</a:t>
                      </a:r>
                    </a:p>
                    <a:p>
                      <a:r>
                        <a:rPr lang="de-DE" b="0" baseline="-25000" dirty="0" smtClean="0">
                          <a:latin typeface="Calibri" panose="020F0502020204030204" pitchFamily="34" charset="0"/>
                          <a:cs typeface="Calibri" panose="020F0502020204030204" pitchFamily="34" charset="0"/>
                        </a:rPr>
                        <a:t>neg. Test</a:t>
                      </a:r>
                      <a:endParaRPr lang="de-DE" b="0" dirty="0">
                        <a:latin typeface="Calibri" panose="020F0502020204030204" pitchFamily="34" charset="0"/>
                        <a:cs typeface="Calibri" panose="020F0502020204030204" pitchFamily="34" charset="0"/>
                      </a:endParaRPr>
                    </a:p>
                  </a:txBody>
                  <a:tcPr>
                    <a:noFill/>
                  </a:tcPr>
                </a:tc>
                <a:tc>
                  <a:txBody>
                    <a:bodyPr/>
                    <a:lstStyle/>
                    <a:p>
                      <a:r>
                        <a:rPr lang="de-DE" sz="1200" i="1" dirty="0" smtClean="0">
                          <a:latin typeface="Calibri" panose="020F0502020204030204" pitchFamily="34" charset="0"/>
                          <a:cs typeface="Calibri" panose="020F0502020204030204" pitchFamily="34" charset="0"/>
                        </a:rPr>
                        <a:t>P</a:t>
                      </a:r>
                      <a:r>
                        <a:rPr lang="de-DE" sz="1200" i="0" dirty="0" smtClean="0">
                          <a:latin typeface="Calibri" panose="020F0502020204030204" pitchFamily="34" charset="0"/>
                          <a:cs typeface="Calibri" panose="020F0502020204030204" pitchFamily="34" charset="0"/>
                        </a:rPr>
                        <a:t>(</a:t>
                      </a:r>
                      <a:r>
                        <a:rPr lang="de-DE" sz="1200" i="1" dirty="0" smtClean="0">
                          <a:latin typeface="Calibri" panose="020F0502020204030204" pitchFamily="34" charset="0"/>
                          <a:cs typeface="Calibri" panose="020F0502020204030204" pitchFamily="34" charset="0"/>
                        </a:rPr>
                        <a:t>EH</a:t>
                      </a:r>
                      <a:r>
                        <a:rPr lang="de-DE" sz="1200" baseline="-25000" dirty="0" smtClean="0">
                          <a:latin typeface="Calibri" panose="020F0502020204030204" pitchFamily="34" charset="0"/>
                          <a:cs typeface="Calibri" panose="020F0502020204030204" pitchFamily="34" charset="0"/>
                        </a:rPr>
                        <a:t>0</a:t>
                      </a:r>
                      <a:r>
                        <a:rPr lang="de-DE" sz="1200" i="0" baseline="0" dirty="0" smtClean="0">
                          <a:latin typeface="Calibri" panose="020F0502020204030204" pitchFamily="34" charset="0"/>
                          <a:cs typeface="Calibri" panose="020F0502020204030204" pitchFamily="34" charset="0"/>
                        </a:rPr>
                        <a:t>|</a:t>
                      </a:r>
                      <a:r>
                        <a:rPr lang="de-DE" sz="1200" i="1" baseline="0" dirty="0" smtClean="0">
                          <a:latin typeface="Calibri" panose="020F0502020204030204" pitchFamily="34" charset="0"/>
                          <a:cs typeface="Calibri" panose="020F0502020204030204" pitchFamily="34" charset="0"/>
                        </a:rPr>
                        <a:t>W</a:t>
                      </a:r>
                      <a:r>
                        <a:rPr lang="de-DE" sz="1200" i="1" dirty="0" smtClean="0">
                          <a:latin typeface="Calibri" panose="020F0502020204030204" pitchFamily="34" charset="0"/>
                          <a:cs typeface="Calibri" panose="020F0502020204030204" pitchFamily="34" charset="0"/>
                        </a:rPr>
                        <a:t>H</a:t>
                      </a:r>
                      <a:r>
                        <a:rPr lang="de-DE" sz="1200" baseline="-25000" dirty="0" smtClean="0">
                          <a:latin typeface="Calibri" panose="020F0502020204030204" pitchFamily="34" charset="0"/>
                          <a:cs typeface="Calibri" panose="020F0502020204030204" pitchFamily="34" charset="0"/>
                        </a:rPr>
                        <a:t>0</a:t>
                      </a:r>
                      <a:r>
                        <a:rPr lang="de-DE" sz="1200" i="0" dirty="0" smtClean="0">
                          <a:latin typeface="Calibri" panose="020F0502020204030204" pitchFamily="34" charset="0"/>
                          <a:cs typeface="Calibri" panose="020F0502020204030204" pitchFamily="34" charset="0"/>
                        </a:rPr>
                        <a:t>)= 1-</a:t>
                      </a:r>
                      <a:r>
                        <a:rPr lang="de-DE" sz="1200" i="0" dirty="0" smtClean="0">
                          <a:solidFill>
                            <a:prstClr val="black"/>
                          </a:solidFill>
                          <a:latin typeface="Calibri" panose="020F0502020204030204" pitchFamily="34" charset="0"/>
                          <a:cs typeface="Calibri" panose="020F0502020204030204" pitchFamily="34" charset="0"/>
                          <a:sym typeface="Symbol"/>
                        </a:rPr>
                        <a:t>  </a:t>
                      </a:r>
                      <a:br>
                        <a:rPr lang="de-DE" sz="1200" i="0" dirty="0" smtClean="0">
                          <a:solidFill>
                            <a:prstClr val="black"/>
                          </a:solidFill>
                          <a:latin typeface="Calibri" panose="020F0502020204030204" pitchFamily="34" charset="0"/>
                          <a:cs typeface="Calibri" panose="020F0502020204030204" pitchFamily="34" charset="0"/>
                          <a:sym typeface="Symbol"/>
                        </a:rPr>
                      </a:br>
                      <a:r>
                        <a:rPr lang="de-DE" sz="1200" i="0" dirty="0" smtClean="0">
                          <a:solidFill>
                            <a:prstClr val="black"/>
                          </a:solidFill>
                          <a:latin typeface="Calibri" panose="020F0502020204030204" pitchFamily="34" charset="0"/>
                          <a:cs typeface="Calibri" panose="020F0502020204030204" pitchFamily="34" charset="0"/>
                          <a:sym typeface="Symbol"/>
                        </a:rPr>
                        <a:t>richtig neg.</a:t>
                      </a:r>
                      <a:r>
                        <a:rPr lang="de-DE" sz="1200" i="0" baseline="0" dirty="0" smtClean="0">
                          <a:solidFill>
                            <a:prstClr val="black"/>
                          </a:solidFill>
                          <a:latin typeface="Calibri" panose="020F0502020204030204" pitchFamily="34" charset="0"/>
                          <a:cs typeface="Calibri" panose="020F0502020204030204" pitchFamily="34" charset="0"/>
                          <a:sym typeface="Symbol"/>
                        </a:rPr>
                        <a:t> Rate</a:t>
                      </a:r>
                      <a:r>
                        <a:rPr lang="de-DE" sz="1200" i="0" dirty="0" smtClean="0">
                          <a:solidFill>
                            <a:prstClr val="black"/>
                          </a:solidFill>
                          <a:latin typeface="Calibri" panose="020F0502020204030204" pitchFamily="34" charset="0"/>
                          <a:cs typeface="Calibri" panose="020F0502020204030204" pitchFamily="34" charset="0"/>
                          <a:sym typeface="Symbol"/>
                        </a:rPr>
                        <a:t/>
                      </a:r>
                      <a:br>
                        <a:rPr lang="de-DE" sz="1200" i="0" dirty="0" smtClean="0">
                          <a:solidFill>
                            <a:prstClr val="black"/>
                          </a:solidFill>
                          <a:latin typeface="Calibri" panose="020F0502020204030204" pitchFamily="34" charset="0"/>
                          <a:cs typeface="Calibri" panose="020F0502020204030204" pitchFamily="34" charset="0"/>
                          <a:sym typeface="Symbol"/>
                        </a:rPr>
                      </a:br>
                      <a:r>
                        <a:rPr lang="de-DE" sz="1200" i="0" dirty="0" smtClean="0">
                          <a:solidFill>
                            <a:prstClr val="black"/>
                          </a:solidFill>
                          <a:latin typeface="Calibri" panose="020F0502020204030204" pitchFamily="34" charset="0"/>
                          <a:cs typeface="Calibri" panose="020F0502020204030204" pitchFamily="34" charset="0"/>
                          <a:sym typeface="Symbol"/>
                        </a:rPr>
                        <a:t>Spezifität</a:t>
                      </a:r>
                      <a:endParaRPr lang="de-DE" sz="1200" i="0" dirty="0">
                        <a:latin typeface="Calibri" panose="020F0502020204030204" pitchFamily="34" charset="0"/>
                        <a:cs typeface="Calibri" panose="020F0502020204030204"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i="1" dirty="0" smtClean="0">
                          <a:latin typeface="Calibri" panose="020F0502020204030204" pitchFamily="34" charset="0"/>
                          <a:cs typeface="Calibri" panose="020F0502020204030204" pitchFamily="34" charset="0"/>
                        </a:rPr>
                        <a:t>P</a:t>
                      </a:r>
                      <a:r>
                        <a:rPr lang="de-DE" sz="1200" i="0" dirty="0" smtClean="0">
                          <a:latin typeface="Calibri" panose="020F0502020204030204" pitchFamily="34" charset="0"/>
                          <a:cs typeface="Calibri" panose="020F0502020204030204" pitchFamily="34" charset="0"/>
                        </a:rPr>
                        <a:t>(</a:t>
                      </a:r>
                      <a:r>
                        <a:rPr lang="de-DE" sz="1200" i="1" dirty="0" smtClean="0">
                          <a:latin typeface="Calibri" panose="020F0502020204030204" pitchFamily="34" charset="0"/>
                          <a:cs typeface="Calibri" panose="020F0502020204030204" pitchFamily="34" charset="0"/>
                        </a:rPr>
                        <a:t>EH</a:t>
                      </a:r>
                      <a:r>
                        <a:rPr lang="de-DE" sz="1200" baseline="-25000" dirty="0" smtClean="0">
                          <a:latin typeface="Calibri" panose="020F0502020204030204" pitchFamily="34" charset="0"/>
                          <a:cs typeface="Calibri" panose="020F0502020204030204" pitchFamily="34" charset="0"/>
                        </a:rPr>
                        <a:t>0</a:t>
                      </a:r>
                      <a:r>
                        <a:rPr lang="de-DE" sz="1200" i="0" baseline="0" dirty="0" smtClean="0">
                          <a:latin typeface="Calibri" panose="020F0502020204030204" pitchFamily="34" charset="0"/>
                          <a:cs typeface="Calibri" panose="020F0502020204030204" pitchFamily="34" charset="0"/>
                        </a:rPr>
                        <a:t>|</a:t>
                      </a:r>
                      <a:r>
                        <a:rPr lang="de-DE" sz="1200" i="1" baseline="0" dirty="0" smtClean="0">
                          <a:latin typeface="Calibri" panose="020F0502020204030204" pitchFamily="34" charset="0"/>
                          <a:cs typeface="Calibri" panose="020F0502020204030204" pitchFamily="34" charset="0"/>
                        </a:rPr>
                        <a:t>W</a:t>
                      </a:r>
                      <a:r>
                        <a:rPr lang="de-DE" sz="1200" i="1" dirty="0" smtClean="0">
                          <a:latin typeface="Calibri" panose="020F0502020204030204" pitchFamily="34" charset="0"/>
                          <a:cs typeface="Calibri" panose="020F0502020204030204" pitchFamily="34" charset="0"/>
                        </a:rPr>
                        <a:t>H</a:t>
                      </a:r>
                      <a:r>
                        <a:rPr lang="de-DE" sz="1200" baseline="-25000" dirty="0" smtClean="0">
                          <a:latin typeface="Calibri" panose="020F0502020204030204" pitchFamily="34" charset="0"/>
                          <a:cs typeface="Calibri" panose="020F0502020204030204" pitchFamily="34" charset="0"/>
                        </a:rPr>
                        <a:t>A</a:t>
                      </a:r>
                      <a:r>
                        <a:rPr lang="de-DE" sz="1200" i="0" dirty="0" smtClean="0">
                          <a:latin typeface="Calibri" panose="020F0502020204030204" pitchFamily="34" charset="0"/>
                          <a:cs typeface="Calibri" panose="020F0502020204030204" pitchFamily="34" charset="0"/>
                        </a:rPr>
                        <a:t>)=</a:t>
                      </a:r>
                      <a:r>
                        <a:rPr lang="el-GR" sz="1200" dirty="0" smtClean="0">
                          <a:solidFill>
                            <a:prstClr val="black"/>
                          </a:solidFill>
                          <a:latin typeface="Calibri" panose="020F0502020204030204" pitchFamily="34" charset="0"/>
                          <a:cs typeface="Calibri" panose="020F0502020204030204" pitchFamily="34" charset="0"/>
                          <a:sym typeface="Symbol"/>
                        </a:rPr>
                        <a:t>β</a:t>
                      </a:r>
                      <a:endParaRPr lang="de-DE" sz="1200" i="0" dirty="0" smtClean="0">
                        <a:latin typeface="Calibri" panose="020F0502020204030204" pitchFamily="34" charset="0"/>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smtClean="0">
                          <a:solidFill>
                            <a:prstClr val="black"/>
                          </a:solidFill>
                          <a:latin typeface="Calibri" panose="020F0502020204030204" pitchFamily="34" charset="0"/>
                          <a:cs typeface="Calibri" panose="020F0502020204030204" pitchFamily="34" charset="0"/>
                          <a:sym typeface="Symbol"/>
                        </a:rPr>
                        <a:t>falsch neg. Rate</a:t>
                      </a:r>
                      <a:br>
                        <a:rPr lang="de-DE" sz="1200" dirty="0" smtClean="0">
                          <a:solidFill>
                            <a:prstClr val="black"/>
                          </a:solidFill>
                          <a:latin typeface="Calibri" panose="020F0502020204030204" pitchFamily="34" charset="0"/>
                          <a:cs typeface="Calibri" panose="020F0502020204030204" pitchFamily="34" charset="0"/>
                          <a:sym typeface="Symbol"/>
                        </a:rPr>
                      </a:br>
                      <a:r>
                        <a:rPr lang="el-GR" sz="1200" dirty="0" smtClean="0">
                          <a:solidFill>
                            <a:prstClr val="black"/>
                          </a:solidFill>
                          <a:latin typeface="Calibri" panose="020F0502020204030204" pitchFamily="34" charset="0"/>
                          <a:cs typeface="Calibri" panose="020F0502020204030204" pitchFamily="34" charset="0"/>
                          <a:sym typeface="Symbol"/>
                        </a:rPr>
                        <a:t>β</a:t>
                      </a:r>
                      <a:r>
                        <a:rPr lang="de-DE" sz="1200" dirty="0" smtClean="0">
                          <a:solidFill>
                            <a:prstClr val="black"/>
                          </a:solidFill>
                          <a:latin typeface="Calibri" panose="020F0502020204030204" pitchFamily="34" charset="0"/>
                          <a:cs typeface="Calibri" panose="020F0502020204030204" pitchFamily="34" charset="0"/>
                          <a:sym typeface="Symbol"/>
                        </a:rPr>
                        <a:t>-Fehler</a:t>
                      </a:r>
                      <a:endParaRPr lang="de-DE" sz="1200" dirty="0" smtClean="0">
                        <a:latin typeface="Calibri" panose="020F0502020204030204" pitchFamily="34" charset="0"/>
                        <a:cs typeface="Calibri" panose="020F0502020204030204" pitchFamily="34" charset="0"/>
                      </a:endParaRPr>
                    </a:p>
                  </a:txBody>
                  <a:tcPr>
                    <a:solidFill>
                      <a:schemeClr val="bg1"/>
                    </a:solidFill>
                  </a:tcPr>
                </a:tc>
              </a:tr>
              <a:tr h="584325">
                <a:tc>
                  <a:txBody>
                    <a:bodyPr/>
                    <a:lstStyle/>
                    <a:p>
                      <a:r>
                        <a:rPr lang="de-DE" b="0" dirty="0" err="1" smtClean="0">
                          <a:latin typeface="Calibri" panose="020F0502020204030204" pitchFamily="34" charset="0"/>
                          <a:cs typeface="Calibri" panose="020F0502020204030204" pitchFamily="34" charset="0"/>
                        </a:rPr>
                        <a:t>Ent</a:t>
                      </a:r>
                      <a:r>
                        <a:rPr lang="de-DE" b="0" dirty="0" smtClean="0">
                          <a:latin typeface="Calibri" panose="020F0502020204030204" pitchFamily="34" charset="0"/>
                          <a:cs typeface="Calibri" panose="020F0502020204030204" pitchFamily="34" charset="0"/>
                        </a:rPr>
                        <a:t>.: H</a:t>
                      </a:r>
                      <a:r>
                        <a:rPr lang="de-DE" b="0" baseline="-25000" dirty="0" smtClean="0">
                          <a:latin typeface="Calibri" panose="020F0502020204030204" pitchFamily="34" charset="0"/>
                          <a:cs typeface="Calibri" panose="020F0502020204030204" pitchFamily="34" charset="0"/>
                        </a:rPr>
                        <a:t>A</a:t>
                      </a:r>
                      <a:r>
                        <a:rPr lang="de-DE" b="0" dirty="0" smtClean="0">
                          <a:latin typeface="Calibri" panose="020F0502020204030204" pitchFamily="34" charset="0"/>
                          <a:cs typeface="Calibri" panose="020F0502020204030204" pitchFamily="34" charset="0"/>
                        </a:rPr>
                        <a:t> </a:t>
                      </a:r>
                    </a:p>
                    <a:p>
                      <a:r>
                        <a:rPr lang="de-DE" sz="1800" b="0" kern="1200" baseline="-25000" dirty="0" smtClean="0">
                          <a:solidFill>
                            <a:schemeClr val="tx1"/>
                          </a:solidFill>
                          <a:latin typeface="Calibri" panose="020F0502020204030204" pitchFamily="34" charset="0"/>
                          <a:ea typeface="+mn-ea"/>
                          <a:cs typeface="Calibri" panose="020F0502020204030204" pitchFamily="34" charset="0"/>
                        </a:rPr>
                        <a:t>pos. Test</a:t>
                      </a:r>
                      <a:endParaRPr lang="de-DE" sz="1800" b="0" kern="1200" baseline="-25000" dirty="0">
                        <a:solidFill>
                          <a:schemeClr val="tx1"/>
                        </a:solidFill>
                        <a:latin typeface="Calibri" panose="020F0502020204030204" pitchFamily="34" charset="0"/>
                        <a:ea typeface="+mn-ea"/>
                        <a:cs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i="1" dirty="0" smtClean="0">
                          <a:latin typeface="Calibri" panose="020F0502020204030204" pitchFamily="34" charset="0"/>
                          <a:cs typeface="Calibri" panose="020F0502020204030204" pitchFamily="34" charset="0"/>
                        </a:rPr>
                        <a:t>P</a:t>
                      </a:r>
                      <a:r>
                        <a:rPr lang="de-DE" sz="1200" i="0" dirty="0" smtClean="0">
                          <a:latin typeface="Calibri" panose="020F0502020204030204" pitchFamily="34" charset="0"/>
                          <a:cs typeface="Calibri" panose="020F0502020204030204" pitchFamily="34" charset="0"/>
                        </a:rPr>
                        <a:t>(</a:t>
                      </a:r>
                      <a:r>
                        <a:rPr lang="de-DE" sz="1200" i="1" dirty="0" smtClean="0">
                          <a:latin typeface="Calibri" panose="020F0502020204030204" pitchFamily="34" charset="0"/>
                          <a:cs typeface="Calibri" panose="020F0502020204030204" pitchFamily="34" charset="0"/>
                        </a:rPr>
                        <a:t>EH</a:t>
                      </a:r>
                      <a:r>
                        <a:rPr lang="de-DE" sz="1200" baseline="-25000" dirty="0" smtClean="0">
                          <a:latin typeface="Calibri" panose="020F0502020204030204" pitchFamily="34" charset="0"/>
                          <a:cs typeface="Calibri" panose="020F0502020204030204" pitchFamily="34" charset="0"/>
                        </a:rPr>
                        <a:t>A</a:t>
                      </a:r>
                      <a:r>
                        <a:rPr lang="de-DE" sz="1200" i="0" baseline="0" dirty="0" smtClean="0">
                          <a:latin typeface="Calibri" panose="020F0502020204030204" pitchFamily="34" charset="0"/>
                          <a:cs typeface="Calibri" panose="020F0502020204030204" pitchFamily="34" charset="0"/>
                        </a:rPr>
                        <a:t>|</a:t>
                      </a:r>
                      <a:r>
                        <a:rPr lang="de-DE" sz="1200" i="1" baseline="0" dirty="0" smtClean="0">
                          <a:latin typeface="Calibri" panose="020F0502020204030204" pitchFamily="34" charset="0"/>
                          <a:cs typeface="Calibri" panose="020F0502020204030204" pitchFamily="34" charset="0"/>
                        </a:rPr>
                        <a:t>W</a:t>
                      </a:r>
                      <a:r>
                        <a:rPr lang="de-DE" sz="1200" i="1" dirty="0" smtClean="0">
                          <a:latin typeface="Calibri" panose="020F0502020204030204" pitchFamily="34" charset="0"/>
                          <a:cs typeface="Calibri" panose="020F0502020204030204" pitchFamily="34" charset="0"/>
                        </a:rPr>
                        <a:t>H</a:t>
                      </a:r>
                      <a:r>
                        <a:rPr lang="de-DE" sz="1200" baseline="-25000" dirty="0" smtClean="0">
                          <a:latin typeface="Calibri" panose="020F0502020204030204" pitchFamily="34" charset="0"/>
                          <a:cs typeface="Calibri" panose="020F0502020204030204" pitchFamily="34" charset="0"/>
                        </a:rPr>
                        <a:t>0</a:t>
                      </a:r>
                      <a:r>
                        <a:rPr lang="de-DE" sz="1200" i="0" dirty="0" smtClean="0">
                          <a:latin typeface="Calibri" panose="020F0502020204030204" pitchFamily="34" charset="0"/>
                          <a:cs typeface="Calibri" panose="020F0502020204030204" pitchFamily="34" charset="0"/>
                        </a:rPr>
                        <a:t>)=</a:t>
                      </a:r>
                      <a:r>
                        <a:rPr lang="de-DE" sz="1200" i="0" dirty="0" smtClean="0">
                          <a:solidFill>
                            <a:prstClr val="black"/>
                          </a:solidFill>
                          <a:latin typeface="Calibri" panose="020F0502020204030204" pitchFamily="34" charset="0"/>
                          <a:cs typeface="Calibri" panose="020F0502020204030204" pitchFamily="34" charset="0"/>
                          <a:sym typeface="Symbol"/>
                        </a:rPr>
                        <a:t> </a:t>
                      </a:r>
                      <a:br>
                        <a:rPr lang="de-DE" sz="1200" i="0" dirty="0" smtClean="0">
                          <a:solidFill>
                            <a:prstClr val="black"/>
                          </a:solidFill>
                          <a:latin typeface="Calibri" panose="020F0502020204030204" pitchFamily="34" charset="0"/>
                          <a:cs typeface="Calibri" panose="020F0502020204030204" pitchFamily="34" charset="0"/>
                          <a:sym typeface="Symbol"/>
                        </a:rPr>
                      </a:br>
                      <a:r>
                        <a:rPr lang="de-DE" sz="1200" i="0" dirty="0" smtClean="0">
                          <a:solidFill>
                            <a:prstClr val="black"/>
                          </a:solidFill>
                          <a:latin typeface="Calibri" panose="020F0502020204030204" pitchFamily="34" charset="0"/>
                          <a:cs typeface="Calibri" panose="020F0502020204030204" pitchFamily="34" charset="0"/>
                          <a:sym typeface="Symbol"/>
                        </a:rPr>
                        <a:t>falsch pos. Rate</a:t>
                      </a:r>
                      <a:br>
                        <a:rPr lang="de-DE" sz="1200" i="0" dirty="0" smtClean="0">
                          <a:solidFill>
                            <a:prstClr val="black"/>
                          </a:solidFill>
                          <a:latin typeface="Calibri" panose="020F0502020204030204" pitchFamily="34" charset="0"/>
                          <a:cs typeface="Calibri" panose="020F0502020204030204" pitchFamily="34" charset="0"/>
                          <a:sym typeface="Symbol"/>
                        </a:rPr>
                      </a:br>
                      <a:r>
                        <a:rPr lang="de-DE" sz="1200" i="0" dirty="0" smtClean="0">
                          <a:solidFill>
                            <a:prstClr val="black"/>
                          </a:solidFill>
                          <a:latin typeface="Calibri" panose="020F0502020204030204" pitchFamily="34" charset="0"/>
                          <a:cs typeface="Calibri" panose="020F0502020204030204" pitchFamily="34" charset="0"/>
                          <a:sym typeface="Symbol"/>
                        </a:rPr>
                        <a:t>-Fehler</a:t>
                      </a:r>
                      <a:endParaRPr lang="de-DE" sz="1200" dirty="0">
                        <a:latin typeface="Calibri" panose="020F0502020204030204" pitchFamily="34" charset="0"/>
                        <a:cs typeface="Calibri" panose="020F0502020204030204" pitchFamily="34" charset="0"/>
                      </a:endParaRPr>
                    </a:p>
                  </a:txBody>
                  <a:tcPr>
                    <a:solidFill>
                      <a:srgbClr val="C00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i="1" dirty="0" smtClean="0">
                          <a:latin typeface="Calibri" panose="020F0502020204030204" pitchFamily="34" charset="0"/>
                          <a:cs typeface="Calibri" panose="020F0502020204030204" pitchFamily="34" charset="0"/>
                        </a:rPr>
                        <a:t>P</a:t>
                      </a:r>
                      <a:r>
                        <a:rPr lang="de-DE" sz="1200" i="0" dirty="0" smtClean="0">
                          <a:latin typeface="Calibri" panose="020F0502020204030204" pitchFamily="34" charset="0"/>
                          <a:cs typeface="Calibri" panose="020F0502020204030204" pitchFamily="34" charset="0"/>
                        </a:rPr>
                        <a:t>(</a:t>
                      </a:r>
                      <a:r>
                        <a:rPr lang="de-DE" sz="1200" i="1" dirty="0" smtClean="0">
                          <a:latin typeface="Calibri" panose="020F0502020204030204" pitchFamily="34" charset="0"/>
                          <a:cs typeface="Calibri" panose="020F0502020204030204" pitchFamily="34" charset="0"/>
                        </a:rPr>
                        <a:t>EH</a:t>
                      </a:r>
                      <a:r>
                        <a:rPr lang="de-DE" sz="1200" baseline="-25000" dirty="0" smtClean="0">
                          <a:latin typeface="Calibri" panose="020F0502020204030204" pitchFamily="34" charset="0"/>
                          <a:cs typeface="Calibri" panose="020F0502020204030204" pitchFamily="34" charset="0"/>
                        </a:rPr>
                        <a:t>0</a:t>
                      </a:r>
                      <a:r>
                        <a:rPr lang="de-DE" sz="1200" i="0" baseline="0" dirty="0" smtClean="0">
                          <a:latin typeface="Calibri" panose="020F0502020204030204" pitchFamily="34" charset="0"/>
                          <a:cs typeface="Calibri" panose="020F0502020204030204" pitchFamily="34" charset="0"/>
                        </a:rPr>
                        <a:t>|</a:t>
                      </a:r>
                      <a:r>
                        <a:rPr lang="de-DE" sz="1200" i="1" baseline="0" dirty="0" smtClean="0">
                          <a:latin typeface="Calibri" panose="020F0502020204030204" pitchFamily="34" charset="0"/>
                          <a:cs typeface="Calibri" panose="020F0502020204030204" pitchFamily="34" charset="0"/>
                        </a:rPr>
                        <a:t>W</a:t>
                      </a:r>
                      <a:r>
                        <a:rPr lang="de-DE" sz="1200" i="1" dirty="0" smtClean="0">
                          <a:latin typeface="Calibri" panose="020F0502020204030204" pitchFamily="34" charset="0"/>
                          <a:cs typeface="Calibri" panose="020F0502020204030204" pitchFamily="34" charset="0"/>
                        </a:rPr>
                        <a:t>H</a:t>
                      </a:r>
                      <a:r>
                        <a:rPr lang="de-DE" sz="1200" baseline="-25000" dirty="0" smtClean="0">
                          <a:latin typeface="Calibri" panose="020F0502020204030204" pitchFamily="34" charset="0"/>
                          <a:cs typeface="Calibri" panose="020F0502020204030204" pitchFamily="34" charset="0"/>
                        </a:rPr>
                        <a:t>A</a:t>
                      </a:r>
                      <a:r>
                        <a:rPr lang="de-DE" sz="1200" i="0" dirty="0" smtClean="0">
                          <a:latin typeface="Calibri" panose="020F0502020204030204" pitchFamily="34" charset="0"/>
                          <a:cs typeface="Calibri" panose="020F0502020204030204" pitchFamily="34" charset="0"/>
                        </a:rPr>
                        <a:t>)=</a:t>
                      </a:r>
                      <a:r>
                        <a:rPr lang="de-DE" sz="1200" dirty="0" smtClean="0">
                          <a:latin typeface="Calibri" panose="020F0502020204030204" pitchFamily="34" charset="0"/>
                          <a:cs typeface="Calibri" panose="020F0502020204030204" pitchFamily="34" charset="0"/>
                        </a:rPr>
                        <a:t>1-</a:t>
                      </a:r>
                      <a:r>
                        <a:rPr lang="el-GR" sz="1200" dirty="0" smtClean="0">
                          <a:solidFill>
                            <a:prstClr val="black"/>
                          </a:solidFill>
                          <a:latin typeface="Calibri" panose="020F0502020204030204" pitchFamily="34" charset="0"/>
                          <a:cs typeface="Calibri" panose="020F0502020204030204" pitchFamily="34" charset="0"/>
                          <a:sym typeface="Symbol"/>
                        </a:rPr>
                        <a:t>β</a:t>
                      </a:r>
                      <a:endParaRPr lang="de-DE" sz="1200" i="0" dirty="0" smtClean="0">
                        <a:latin typeface="Calibri" panose="020F0502020204030204" pitchFamily="34" charset="0"/>
                        <a:cs typeface="Calibri" panose="020F0502020204030204" pitchFamily="34" charset="0"/>
                      </a:endParaRPr>
                    </a:p>
                    <a:p>
                      <a:r>
                        <a:rPr lang="de-DE" sz="1200" dirty="0" smtClean="0">
                          <a:latin typeface="Calibri" panose="020F0502020204030204" pitchFamily="34" charset="0"/>
                          <a:cs typeface="Calibri" panose="020F0502020204030204" pitchFamily="34" charset="0"/>
                        </a:rPr>
                        <a:t>richtig pos. Rate</a:t>
                      </a:r>
                      <a:br>
                        <a:rPr lang="de-DE" sz="1200" dirty="0" smtClean="0">
                          <a:latin typeface="Calibri" panose="020F0502020204030204" pitchFamily="34" charset="0"/>
                          <a:cs typeface="Calibri" panose="020F0502020204030204" pitchFamily="34" charset="0"/>
                        </a:rPr>
                      </a:br>
                      <a:r>
                        <a:rPr lang="de-DE" sz="1200" dirty="0" smtClean="0">
                          <a:solidFill>
                            <a:prstClr val="black"/>
                          </a:solidFill>
                          <a:latin typeface="Calibri" panose="020F0502020204030204" pitchFamily="34" charset="0"/>
                          <a:cs typeface="Calibri" panose="020F0502020204030204" pitchFamily="34" charset="0"/>
                          <a:sym typeface="Symbol"/>
                        </a:rPr>
                        <a:t>Teststärke, </a:t>
                      </a:r>
                      <a:r>
                        <a:rPr lang="de-DE" sz="1200" dirty="0" err="1" smtClean="0">
                          <a:solidFill>
                            <a:prstClr val="black"/>
                          </a:solidFill>
                          <a:latin typeface="Calibri" panose="020F0502020204030204" pitchFamily="34" charset="0"/>
                          <a:cs typeface="Calibri" panose="020F0502020204030204" pitchFamily="34" charset="0"/>
                          <a:sym typeface="Symbol"/>
                        </a:rPr>
                        <a:t>Sensit</a:t>
                      </a:r>
                      <a:r>
                        <a:rPr lang="de-DE" sz="1200" dirty="0" smtClean="0">
                          <a:solidFill>
                            <a:prstClr val="black"/>
                          </a:solidFill>
                          <a:latin typeface="Calibri" panose="020F0502020204030204" pitchFamily="34" charset="0"/>
                          <a:cs typeface="Calibri" panose="020F0502020204030204" pitchFamily="34" charset="0"/>
                          <a:sym typeface="Symbol"/>
                        </a:rPr>
                        <a:t>.</a:t>
                      </a:r>
                      <a:endParaRPr lang="de-DE" sz="1200" dirty="0">
                        <a:latin typeface="Calibri" panose="020F0502020204030204" pitchFamily="34" charset="0"/>
                        <a:cs typeface="Calibri" panose="020F0502020204030204" pitchFamily="34" charset="0"/>
                      </a:endParaRPr>
                    </a:p>
                  </a:txBody>
                  <a:tcPr/>
                </a:tc>
              </a:tr>
            </a:tbl>
          </a:graphicData>
        </a:graphic>
      </p:graphicFrame>
      <p:sp>
        <p:nvSpPr>
          <p:cNvPr id="36" name="Ellipse 35"/>
          <p:cNvSpPr/>
          <p:nvPr/>
        </p:nvSpPr>
        <p:spPr>
          <a:xfrm>
            <a:off x="3645292" y="1067250"/>
            <a:ext cx="72000" cy="72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800" i="1" dirty="0">
              <a:solidFill>
                <a:schemeClr val="tx1"/>
              </a:solidFill>
              <a:latin typeface="Calibri" panose="020F0502020204030204" pitchFamily="34" charset="0"/>
              <a:cs typeface="Calibri" panose="020F0502020204030204" pitchFamily="34" charset="0"/>
            </a:endParaRPr>
          </a:p>
        </p:txBody>
      </p:sp>
      <p:sp>
        <p:nvSpPr>
          <p:cNvPr id="37" name="Ellipse 36"/>
          <p:cNvSpPr/>
          <p:nvPr/>
        </p:nvSpPr>
        <p:spPr>
          <a:xfrm>
            <a:off x="3695384" y="1067250"/>
            <a:ext cx="72000" cy="72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800" i="1" dirty="0">
              <a:solidFill>
                <a:schemeClr val="tx1"/>
              </a:solidFill>
              <a:latin typeface="Calibri" panose="020F0502020204030204" pitchFamily="34" charset="0"/>
              <a:cs typeface="Calibri" panose="020F0502020204030204" pitchFamily="34" charset="0"/>
            </a:endParaRPr>
          </a:p>
        </p:txBody>
      </p:sp>
      <p:sp>
        <p:nvSpPr>
          <p:cNvPr id="38" name="Textfeld 37"/>
          <p:cNvSpPr txBox="1"/>
          <p:nvPr/>
        </p:nvSpPr>
        <p:spPr>
          <a:xfrm>
            <a:off x="2227552" y="5541039"/>
            <a:ext cx="6802201" cy="923330"/>
          </a:xfrm>
          <a:prstGeom prst="rect">
            <a:avLst/>
          </a:prstGeom>
          <a:noFill/>
        </p:spPr>
        <p:txBody>
          <a:bodyPr wrap="square" rtlCol="0">
            <a:spAutoFit/>
          </a:bodyPr>
          <a:lstStyle/>
          <a:p>
            <a:pPr fontAlgn="auto">
              <a:spcBef>
                <a:spcPts val="0"/>
              </a:spcBef>
              <a:spcAft>
                <a:spcPts val="0"/>
              </a:spcAft>
              <a:buClr>
                <a:srgbClr val="0070C0"/>
              </a:buClr>
            </a:pPr>
            <a:r>
              <a:rPr lang="de-DE" sz="1800" dirty="0">
                <a:solidFill>
                  <a:prstClr val="black"/>
                </a:solidFill>
                <a:latin typeface="Calibri" panose="020F0502020204030204" pitchFamily="34" charset="0"/>
                <a:cs typeface="Calibri" panose="020F0502020204030204" pitchFamily="34" charset="0"/>
              </a:rPr>
              <a:t> </a:t>
            </a:r>
            <a:r>
              <a:rPr lang="de-DE" sz="1800" dirty="0" smtClean="0">
                <a:solidFill>
                  <a:prstClr val="black"/>
                </a:solidFill>
                <a:latin typeface="Calibri" panose="020F0502020204030204" pitchFamily="34" charset="0"/>
                <a:cs typeface="Calibri" panose="020F0502020204030204" pitchFamily="34" charset="0"/>
              </a:rPr>
              <a:t>     - Vorwissen bleibt unberücksichtigt (Bsp.: 2* </a:t>
            </a:r>
            <a:r>
              <a:rPr lang="de-DE" sz="1800" dirty="0" err="1" smtClean="0">
                <a:solidFill>
                  <a:prstClr val="black"/>
                </a:solidFill>
                <a:latin typeface="Calibri" panose="020F0502020204030204" pitchFamily="34" charset="0"/>
                <a:cs typeface="Calibri" panose="020F0502020204030204" pitchFamily="34" charset="0"/>
              </a:rPr>
              <a:t>ns</a:t>
            </a:r>
            <a:r>
              <a:rPr lang="de-DE" sz="1800" dirty="0" smtClean="0">
                <a:solidFill>
                  <a:prstClr val="black"/>
                </a:solidFill>
                <a:latin typeface="Calibri" panose="020F0502020204030204" pitchFamily="34" charset="0"/>
                <a:cs typeface="Calibri" panose="020F0502020204030204" pitchFamily="34" charset="0"/>
              </a:rPr>
              <a:t> kann =&gt; </a:t>
            </a:r>
            <a:r>
              <a:rPr lang="de-DE" sz="1800" dirty="0" err="1" smtClean="0">
                <a:solidFill>
                  <a:prstClr val="black"/>
                </a:solidFill>
                <a:latin typeface="Calibri" panose="020F0502020204030204" pitchFamily="34" charset="0"/>
                <a:cs typeface="Calibri" panose="020F0502020204030204" pitchFamily="34" charset="0"/>
              </a:rPr>
              <a:t>sig</a:t>
            </a:r>
            <a:r>
              <a:rPr lang="de-DE" sz="1800" dirty="0" smtClean="0">
                <a:solidFill>
                  <a:prstClr val="black"/>
                </a:solidFill>
                <a:latin typeface="Calibri" panose="020F0502020204030204" pitchFamily="34" charset="0"/>
                <a:cs typeface="Calibri" panose="020F0502020204030204" pitchFamily="34" charset="0"/>
              </a:rPr>
              <a:t>). </a:t>
            </a:r>
            <a:br>
              <a:rPr lang="de-DE" sz="1800" dirty="0" smtClean="0">
                <a:solidFill>
                  <a:prstClr val="black"/>
                </a:solidFill>
                <a:latin typeface="Calibri" panose="020F0502020204030204" pitchFamily="34" charset="0"/>
                <a:cs typeface="Calibri" panose="020F0502020204030204" pitchFamily="34" charset="0"/>
              </a:rPr>
            </a:br>
            <a:r>
              <a:rPr lang="de-DE" sz="1800" dirty="0" smtClean="0">
                <a:solidFill>
                  <a:prstClr val="black"/>
                </a:solidFill>
                <a:latin typeface="Calibri" panose="020F0502020204030204" pitchFamily="34" charset="0"/>
                <a:cs typeface="Calibri" panose="020F0502020204030204" pitchFamily="34" charset="0"/>
              </a:rPr>
              <a:t>      - Kritischer Wert ist strikte Grenze zw. pos. &amp; neg. Evidenz.</a:t>
            </a:r>
            <a:br>
              <a:rPr lang="de-DE" sz="1800" dirty="0" smtClean="0">
                <a:solidFill>
                  <a:prstClr val="black"/>
                </a:solidFill>
                <a:latin typeface="Calibri" panose="020F0502020204030204" pitchFamily="34" charset="0"/>
                <a:cs typeface="Calibri" panose="020F0502020204030204" pitchFamily="34" charset="0"/>
              </a:rPr>
            </a:br>
            <a:endParaRPr lang="de-DE" sz="1800" dirty="0" smtClean="0">
              <a:solidFill>
                <a:prstClr val="black"/>
              </a:solidFill>
              <a:latin typeface="Calibri" panose="020F0502020204030204" pitchFamily="34" charset="0"/>
              <a:cs typeface="Calibri" panose="020F0502020204030204" pitchFamily="34" charset="0"/>
            </a:endParaRPr>
          </a:p>
        </p:txBody>
      </p:sp>
      <p:grpSp>
        <p:nvGrpSpPr>
          <p:cNvPr id="7" name="Gruppieren 6"/>
          <p:cNvGrpSpPr/>
          <p:nvPr/>
        </p:nvGrpSpPr>
        <p:grpSpPr>
          <a:xfrm>
            <a:off x="2207077" y="3215473"/>
            <a:ext cx="6936923" cy="1797703"/>
            <a:chOff x="2207077" y="3215473"/>
            <a:chExt cx="6936923" cy="1797703"/>
          </a:xfrm>
        </p:grpSpPr>
        <p:pic>
          <p:nvPicPr>
            <p:cNvPr id="27" name="Grafik 26" descr="Significant"/>
            <p:cNvPicPr/>
            <p:nvPr/>
          </p:nvPicPr>
          <p:blipFill rotWithShape="1">
            <a:blip r:embed="rId10" cstate="print">
              <a:extLst>
                <a:ext uri="{28A0092B-C50C-407E-A947-70E740481C1C}">
                  <a14:useLocalDpi xmlns:a14="http://schemas.microsoft.com/office/drawing/2010/main" val="0"/>
                </a:ext>
              </a:extLst>
            </a:blip>
            <a:srcRect l="20347" t="75385" r="18360"/>
            <a:stretch/>
          </p:blipFill>
          <p:spPr bwMode="auto">
            <a:xfrm>
              <a:off x="7271792" y="3286725"/>
              <a:ext cx="1872208" cy="1700317"/>
            </a:xfrm>
            <a:prstGeom prst="rect">
              <a:avLst/>
            </a:prstGeom>
            <a:noFill/>
            <a:ln>
              <a:noFill/>
            </a:ln>
          </p:spPr>
        </p:pic>
        <p:pic>
          <p:nvPicPr>
            <p:cNvPr id="39" name="Grafik 38" descr="Significant"/>
            <p:cNvPicPr/>
            <p:nvPr/>
          </p:nvPicPr>
          <p:blipFill rotWithShape="1">
            <a:blip r:embed="rId11">
              <a:extLst>
                <a:ext uri="{28A0092B-C50C-407E-A947-70E740481C1C}">
                  <a14:useLocalDpi xmlns:a14="http://schemas.microsoft.com/office/drawing/2010/main" val="0"/>
                </a:ext>
              </a:extLst>
            </a:blip>
            <a:srcRect t="47899" b="38608"/>
            <a:stretch/>
          </p:blipFill>
          <p:spPr bwMode="auto">
            <a:xfrm>
              <a:off x="3060393" y="3215473"/>
              <a:ext cx="4277703" cy="1797703"/>
            </a:xfrm>
            <a:prstGeom prst="rect">
              <a:avLst/>
            </a:prstGeom>
            <a:noFill/>
            <a:ln>
              <a:noFill/>
            </a:ln>
          </p:spPr>
        </p:pic>
        <p:pic>
          <p:nvPicPr>
            <p:cNvPr id="26" name="Grafik 25" descr="Significant"/>
            <p:cNvPicPr/>
            <p:nvPr/>
          </p:nvPicPr>
          <p:blipFill rotWithShape="1">
            <a:blip r:embed="rId11">
              <a:extLst>
                <a:ext uri="{28A0092B-C50C-407E-A947-70E740481C1C}">
                  <a14:useLocalDpi xmlns:a14="http://schemas.microsoft.com/office/drawing/2010/main" val="0"/>
                </a:ext>
              </a:extLst>
            </a:blip>
            <a:srcRect t="47915" b="38608"/>
            <a:stretch/>
          </p:blipFill>
          <p:spPr bwMode="auto">
            <a:xfrm>
              <a:off x="2207077" y="3215473"/>
              <a:ext cx="4277703" cy="1795598"/>
            </a:xfrm>
            <a:prstGeom prst="rect">
              <a:avLst/>
            </a:prstGeom>
            <a:noFill/>
            <a:ln>
              <a:noFill/>
            </a:ln>
          </p:spPr>
        </p:pic>
      </p:grpSp>
      <p:sp>
        <p:nvSpPr>
          <p:cNvPr id="41" name="Textfeld 40"/>
          <p:cNvSpPr txBox="1"/>
          <p:nvPr/>
        </p:nvSpPr>
        <p:spPr>
          <a:xfrm>
            <a:off x="2234295" y="6095037"/>
            <a:ext cx="6802201" cy="646331"/>
          </a:xfrm>
          <a:prstGeom prst="rect">
            <a:avLst/>
          </a:prstGeom>
          <a:noFill/>
        </p:spPr>
        <p:txBody>
          <a:bodyPr wrap="square" rtlCol="0">
            <a:spAutoFit/>
          </a:bodyPr>
          <a:lstStyle/>
          <a:p>
            <a:pPr fontAlgn="auto">
              <a:spcBef>
                <a:spcPts val="0"/>
              </a:spcBef>
              <a:spcAft>
                <a:spcPts val="0"/>
              </a:spcAft>
              <a:buClr>
                <a:srgbClr val="0070C0"/>
              </a:buClr>
            </a:pPr>
            <a:r>
              <a:rPr lang="de-DE" sz="1800" dirty="0">
                <a:solidFill>
                  <a:prstClr val="black"/>
                </a:solidFill>
                <a:latin typeface="Calibri" panose="020F0502020204030204" pitchFamily="34" charset="0"/>
                <a:cs typeface="Calibri" panose="020F0502020204030204" pitchFamily="34" charset="0"/>
              </a:rPr>
              <a:t> </a:t>
            </a:r>
            <a:r>
              <a:rPr lang="de-DE" sz="1800" dirty="0" smtClean="0">
                <a:solidFill>
                  <a:prstClr val="black"/>
                </a:solidFill>
                <a:latin typeface="Calibri" panose="020F0502020204030204" pitchFamily="34" charset="0"/>
                <a:cs typeface="Calibri" panose="020F0502020204030204" pitchFamily="34" charset="0"/>
              </a:rPr>
              <a:t>     - Welche Hypothese soll als </a:t>
            </a:r>
            <a:r>
              <a:rPr lang="de-DE" sz="1800" i="1" dirty="0" smtClean="0">
                <a:solidFill>
                  <a:prstClr val="black"/>
                </a:solidFill>
                <a:latin typeface="Calibri" panose="020F0502020204030204" pitchFamily="34" charset="0"/>
                <a:cs typeface="Calibri" panose="020F0502020204030204" pitchFamily="34" charset="0"/>
              </a:rPr>
              <a:t>H</a:t>
            </a:r>
            <a:r>
              <a:rPr lang="de-DE" sz="1800" i="1" baseline="-25000" dirty="0" smtClean="0">
                <a:solidFill>
                  <a:prstClr val="black"/>
                </a:solidFill>
                <a:latin typeface="Calibri" panose="020F0502020204030204" pitchFamily="34" charset="0"/>
                <a:cs typeface="Calibri" panose="020F0502020204030204" pitchFamily="34" charset="0"/>
              </a:rPr>
              <a:t>0</a:t>
            </a:r>
            <a:r>
              <a:rPr lang="de-DE" sz="1800" dirty="0" smtClean="0">
                <a:solidFill>
                  <a:prstClr val="black"/>
                </a:solidFill>
                <a:latin typeface="Calibri" panose="020F0502020204030204" pitchFamily="34" charset="0"/>
                <a:cs typeface="Calibri" panose="020F0502020204030204" pitchFamily="34" charset="0"/>
              </a:rPr>
              <a:t> betrachtet werden? (Bsp.) </a:t>
            </a:r>
            <a:br>
              <a:rPr lang="de-DE" sz="1800" dirty="0" smtClean="0">
                <a:solidFill>
                  <a:prstClr val="black"/>
                </a:solidFill>
                <a:latin typeface="Calibri" panose="020F0502020204030204" pitchFamily="34" charset="0"/>
                <a:cs typeface="Calibri" panose="020F0502020204030204" pitchFamily="34" charset="0"/>
              </a:rPr>
            </a:br>
            <a:endParaRPr lang="de-DE" sz="1800" dirty="0" smtClean="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544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fade">
                                      <p:cBhvr>
                                        <p:cTn id="17" dur="500"/>
                                        <p:tgtEl>
                                          <p:spTgt spid="2050"/>
                                        </p:tgtEl>
                                      </p:cBhvr>
                                    </p:animEffect>
                                  </p:childTnLst>
                                </p:cTn>
                              </p:par>
                              <p:par>
                                <p:cTn id="18" presetID="10" presetClass="entr" presetSubtype="0" fill="hold"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1"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42" presetClass="path" presetSubtype="0" accel="50000" decel="50000" fill="hold" grpId="0" nodeType="withEffect">
                                  <p:stCondLst>
                                    <p:cond delay="0"/>
                                  </p:stCondLst>
                                  <p:childTnLst>
                                    <p:animMotion origin="layout" path="M 1.11111E-6 4.81481E-6 L 0.00017 0.23078 " pathEditMode="relative" rAng="0" ptsTypes="AA">
                                      <p:cBhvr>
                                        <p:cTn id="32" dur="2000" fill="hold"/>
                                        <p:tgtEl>
                                          <p:spTgt spid="29"/>
                                        </p:tgtEl>
                                        <p:attrNameLst>
                                          <p:attrName>ppt_x</p:attrName>
                                          <p:attrName>ppt_y</p:attrName>
                                        </p:attrNameLst>
                                      </p:cBhvr>
                                      <p:rCtr x="0" y="11528"/>
                                    </p:animMotion>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52"/>
                                        </p:tgtEl>
                                        <p:attrNameLst>
                                          <p:attrName>style.visibility</p:attrName>
                                        </p:attrNameLst>
                                      </p:cBhvr>
                                      <p:to>
                                        <p:strVal val="visible"/>
                                      </p:to>
                                    </p:set>
                                    <p:animEffect transition="in" filter="fade">
                                      <p:cBhvr>
                                        <p:cTn id="37" dur="500"/>
                                        <p:tgtEl>
                                          <p:spTgt spid="205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3"/>
                                        </p:tgtEl>
                                      </p:cBhvr>
                                    </p:animEffect>
                                    <p:set>
                                      <p:cBhvr>
                                        <p:cTn id="50" dur="1" fill="hold">
                                          <p:stCondLst>
                                            <p:cond delay="499"/>
                                          </p:stCondLst>
                                        </p:cTn>
                                        <p:tgtEl>
                                          <p:spTgt spid="3"/>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32"/>
                                        </p:tgtEl>
                                      </p:cBhvr>
                                    </p:animEffect>
                                    <p:set>
                                      <p:cBhvr>
                                        <p:cTn id="53" dur="1" fill="hold">
                                          <p:stCondLst>
                                            <p:cond delay="499"/>
                                          </p:stCondLst>
                                        </p:cTn>
                                        <p:tgtEl>
                                          <p:spTgt spid="32"/>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053"/>
                                        </p:tgtEl>
                                        <p:attrNameLst>
                                          <p:attrName>style.visibility</p:attrName>
                                        </p:attrNameLst>
                                      </p:cBhvr>
                                      <p:to>
                                        <p:strVal val="visible"/>
                                      </p:to>
                                    </p:set>
                                    <p:animEffect transition="in" filter="fade">
                                      <p:cBhvr>
                                        <p:cTn id="58" dur="500"/>
                                        <p:tgtEl>
                                          <p:spTgt spid="205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054"/>
                                        </p:tgtEl>
                                        <p:attrNameLst>
                                          <p:attrName>style.visibility</p:attrName>
                                        </p:attrNameLst>
                                      </p:cBhvr>
                                      <p:to>
                                        <p:strVal val="visible"/>
                                      </p:to>
                                    </p:set>
                                    <p:animEffect transition="in" filter="fade">
                                      <p:cBhvr>
                                        <p:cTn id="63" dur="500"/>
                                        <p:tgtEl>
                                          <p:spTgt spid="205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fade">
                                      <p:cBhvr>
                                        <p:cTn id="68" dur="500"/>
                                        <p:tgtEl>
                                          <p:spTgt spid="3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1" nodeType="click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fade">
                                      <p:cBhvr>
                                        <p:cTn id="73" dur="500"/>
                                        <p:tgtEl>
                                          <p:spTgt spid="36"/>
                                        </p:tgtEl>
                                      </p:cBhvr>
                                    </p:animEffect>
                                  </p:childTnLst>
                                </p:cTn>
                              </p:par>
                              <p:par>
                                <p:cTn id="74" presetID="42" presetClass="path" presetSubtype="0" accel="50000" decel="50000" fill="hold" grpId="0" nodeType="withEffect">
                                  <p:stCondLst>
                                    <p:cond delay="0"/>
                                  </p:stCondLst>
                                  <p:childTnLst>
                                    <p:animMotion origin="layout" path="M -0.00069 3.7037E-7 L -0.00052 0.23079 " pathEditMode="relative" rAng="0" ptsTypes="AA">
                                      <p:cBhvr>
                                        <p:cTn id="75" dur="2000" fill="hold"/>
                                        <p:tgtEl>
                                          <p:spTgt spid="36"/>
                                        </p:tgtEl>
                                        <p:attrNameLst>
                                          <p:attrName>ppt_x</p:attrName>
                                          <p:attrName>ppt_y</p:attrName>
                                        </p:attrNameLst>
                                      </p:cBhvr>
                                      <p:rCtr x="0" y="11528"/>
                                    </p:animMotion>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1" nodeType="click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fade">
                                      <p:cBhvr>
                                        <p:cTn id="80" dur="500"/>
                                        <p:tgtEl>
                                          <p:spTgt spid="37"/>
                                        </p:tgtEl>
                                      </p:cBhvr>
                                    </p:animEffect>
                                  </p:childTnLst>
                                </p:cTn>
                              </p:par>
                              <p:par>
                                <p:cTn id="81" presetID="42" presetClass="path" presetSubtype="0" accel="50000" decel="50000" fill="hold" grpId="0" nodeType="withEffect">
                                  <p:stCondLst>
                                    <p:cond delay="0"/>
                                  </p:stCondLst>
                                  <p:childTnLst>
                                    <p:animMotion origin="layout" path="M 1.11111E-6 4.81481E-6 L 0.00017 0.23078 " pathEditMode="relative" rAng="0" ptsTypes="AA">
                                      <p:cBhvr>
                                        <p:cTn id="82" dur="2000" fill="hold"/>
                                        <p:tgtEl>
                                          <p:spTgt spid="37"/>
                                        </p:tgtEl>
                                        <p:attrNameLst>
                                          <p:attrName>ppt_x</p:attrName>
                                          <p:attrName>ppt_y</p:attrName>
                                        </p:attrNameLst>
                                      </p:cBhvr>
                                      <p:rCtr x="0" y="11528"/>
                                    </p:animMotion>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fade">
                                      <p:cBhvr>
                                        <p:cTn id="87" dur="500"/>
                                        <p:tgtEl>
                                          <p:spTgt spid="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500"/>
                                        <p:tgtEl>
                                          <p:spTgt spid="7"/>
                                        </p:tgtEl>
                                      </p:cBhvr>
                                    </p:animEffect>
                                    <p:set>
                                      <p:cBhvr>
                                        <p:cTn id="92" dur="1" fill="hold">
                                          <p:stCondLst>
                                            <p:cond delay="499"/>
                                          </p:stCondLst>
                                        </p:cTn>
                                        <p:tgtEl>
                                          <p:spTgt spid="7"/>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24" grpId="0"/>
      <p:bldP spid="29" grpId="0" animBg="1"/>
      <p:bldP spid="29" grpId="1" animBg="1"/>
      <p:bldP spid="3" grpId="0" animBg="1"/>
      <p:bldP spid="3" grpId="1" animBg="1"/>
      <p:bldP spid="32" grpId="0" animBg="1"/>
      <p:bldP spid="32" grpId="1" animBg="1"/>
      <p:bldP spid="36" grpId="0" animBg="1"/>
      <p:bldP spid="36" grpId="1" animBg="1"/>
      <p:bldP spid="37" grpId="0" animBg="1"/>
      <p:bldP spid="37" grpId="1" animBg="1"/>
      <p:bldP spid="38" grpId="0"/>
      <p:bldP spid="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02"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7348" y="468102"/>
            <a:ext cx="5264762" cy="3070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7" name="Picture 9" descr="http://www-history.mcs.st-and.ac.uk/BigPictures/Pearson_Egon_4.jpeg"/>
          <p:cNvPicPr>
            <a:picLocks noChangeAspect="1" noChangeArrowheads="1"/>
          </p:cNvPicPr>
          <p:nvPr/>
        </p:nvPicPr>
        <p:blipFill rotWithShape="1">
          <a:blip r:embed="rId4">
            <a:extLst>
              <a:ext uri="{28A0092B-C50C-407E-A947-70E740481C1C}">
                <a14:useLocalDpi xmlns:a14="http://schemas.microsoft.com/office/drawing/2010/main" val="0"/>
              </a:ext>
            </a:extLst>
          </a:blip>
          <a:srcRect l="-1025" t="1" r="-1" b="9161"/>
          <a:stretch/>
        </p:blipFill>
        <p:spPr bwMode="auto">
          <a:xfrm>
            <a:off x="460375" y="2909997"/>
            <a:ext cx="1237047" cy="1468050"/>
          </a:xfrm>
          <a:prstGeom prst="rect">
            <a:avLst/>
          </a:prstGeom>
          <a:noFill/>
          <a:extLst>
            <a:ext uri="{909E8E84-426E-40DD-AFC4-6F175D3DCCD1}">
              <a14:hiddenFill xmlns:a14="http://schemas.microsoft.com/office/drawing/2010/main">
                <a:solidFill>
                  <a:srgbClr val="FFFFFF"/>
                </a:solidFill>
              </a14:hiddenFill>
            </a:ext>
          </a:extLst>
        </p:spPr>
      </p:pic>
      <p:sp>
        <p:nvSpPr>
          <p:cNvPr id="4" name="Foliennummernplatzhalter 3"/>
          <p:cNvSpPr>
            <a:spLocks noGrp="1"/>
          </p:cNvSpPr>
          <p:nvPr>
            <p:ph type="sldNum" sz="quarter" idx="12"/>
          </p:nvPr>
        </p:nvSpPr>
        <p:spPr/>
        <p:txBody>
          <a:bodyPr/>
          <a:lstStyle/>
          <a:p>
            <a:fld id="{C91380D0-A164-DE4A-8A92-5E9CF20F8E05}" type="slidenum">
              <a:rPr lang="de-DE" smtClean="0"/>
              <a:pPr/>
              <a:t>18</a:t>
            </a:fld>
            <a:endParaRPr lang="de-DE" dirty="0"/>
          </a:p>
        </p:txBody>
      </p:sp>
      <p:sp>
        <p:nvSpPr>
          <p:cNvPr id="5" name="Titel 1"/>
          <p:cNvSpPr>
            <a:spLocks noGrp="1"/>
          </p:cNvSpPr>
          <p:nvPr>
            <p:ph type="ctrTitle"/>
          </p:nvPr>
        </p:nvSpPr>
        <p:spPr>
          <a:xfrm>
            <a:off x="251520" y="476672"/>
            <a:ext cx="8565776" cy="547158"/>
          </a:xfrm>
        </p:spPr>
        <p:txBody>
          <a:bodyPr/>
          <a:lstStyle/>
          <a:p>
            <a:r>
              <a:rPr lang="de-DE" dirty="0" smtClean="0"/>
              <a:t>2.4 Hybride Praxis des Hypothesentestens</a:t>
            </a:r>
            <a:endParaRPr lang="en-GB" sz="1000" dirty="0">
              <a:solidFill>
                <a:srgbClr val="000090"/>
              </a:solidFill>
            </a:endParaRPr>
          </a:p>
        </p:txBody>
      </p:sp>
      <p:sp>
        <p:nvSpPr>
          <p:cNvPr id="6" name="Textfeld 5"/>
          <p:cNvSpPr txBox="1"/>
          <p:nvPr/>
        </p:nvSpPr>
        <p:spPr>
          <a:xfrm>
            <a:off x="548135" y="6279703"/>
            <a:ext cx="1123449" cy="461665"/>
          </a:xfrm>
          <a:prstGeom prst="rect">
            <a:avLst/>
          </a:prstGeom>
          <a:noFill/>
        </p:spPr>
        <p:txBody>
          <a:bodyPr wrap="none" rtlCol="0">
            <a:spAutoFit/>
          </a:bodyPr>
          <a:lstStyle/>
          <a:p>
            <a:pPr algn="ctr"/>
            <a:r>
              <a:rPr lang="de-DE" sz="1200" dirty="0" err="1" smtClean="0">
                <a:latin typeface="Calibri" panose="020F0502020204030204" pitchFamily="34" charset="0"/>
                <a:cs typeface="Calibri" panose="020F0502020204030204" pitchFamily="34" charset="0"/>
              </a:rPr>
              <a:t>Jerzey</a:t>
            </a:r>
            <a:r>
              <a:rPr lang="de-DE" sz="1200" dirty="0" smtClean="0">
                <a:latin typeface="Calibri" panose="020F0502020204030204" pitchFamily="34" charset="0"/>
                <a:cs typeface="Calibri" panose="020F0502020204030204" pitchFamily="34" charset="0"/>
              </a:rPr>
              <a:t> </a:t>
            </a:r>
            <a:r>
              <a:rPr lang="de-DE" sz="1200" dirty="0" err="1" smtClean="0">
                <a:latin typeface="Calibri" panose="020F0502020204030204" pitchFamily="34" charset="0"/>
                <a:cs typeface="Calibri" panose="020F0502020204030204" pitchFamily="34" charset="0"/>
              </a:rPr>
              <a:t>Neyman</a:t>
            </a:r>
            <a:r>
              <a:rPr lang="de-DE" sz="1200" dirty="0" smtClean="0">
                <a:latin typeface="Calibri" panose="020F0502020204030204" pitchFamily="34" charset="0"/>
                <a:cs typeface="Calibri" panose="020F0502020204030204" pitchFamily="34" charset="0"/>
              </a:rPr>
              <a:t/>
            </a:r>
            <a:br>
              <a:rPr lang="de-DE" sz="12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(1894-1981)</a:t>
            </a:r>
            <a:endParaRPr lang="de-DE" sz="1200" dirty="0">
              <a:latin typeface="Calibri" panose="020F0502020204030204" pitchFamily="34" charset="0"/>
              <a:cs typeface="Calibri" panose="020F0502020204030204" pitchFamily="34" charset="0"/>
            </a:endParaRPr>
          </a:p>
        </p:txBody>
      </p:sp>
      <p:sp>
        <p:nvSpPr>
          <p:cNvPr id="2" name="AutoShape 6" descr="http://magazine.amstat.org/wp-content/uploads/2017/04/Neyman.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717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647" y="4855633"/>
            <a:ext cx="1214293" cy="1454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Textfeld 33"/>
          <p:cNvSpPr txBox="1"/>
          <p:nvPr/>
        </p:nvSpPr>
        <p:spPr>
          <a:xfrm>
            <a:off x="551557" y="4351485"/>
            <a:ext cx="1029129" cy="461665"/>
          </a:xfrm>
          <a:prstGeom prst="rect">
            <a:avLst/>
          </a:prstGeom>
          <a:noFill/>
        </p:spPr>
        <p:txBody>
          <a:bodyPr wrap="none" rtlCol="0">
            <a:spAutoFit/>
          </a:bodyPr>
          <a:lstStyle/>
          <a:p>
            <a:pPr algn="ctr"/>
            <a:r>
              <a:rPr lang="de-DE" sz="1200" dirty="0" smtClean="0">
                <a:latin typeface="Calibri" panose="020F0502020204030204" pitchFamily="34" charset="0"/>
                <a:cs typeface="Calibri" panose="020F0502020204030204" pitchFamily="34" charset="0"/>
              </a:rPr>
              <a:t>Egon Pearson</a:t>
            </a:r>
            <a:br>
              <a:rPr lang="de-DE" sz="12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(1895-1985)</a:t>
            </a:r>
            <a:endParaRPr lang="de-DE" sz="1200" dirty="0">
              <a:latin typeface="Calibri" panose="020F0502020204030204" pitchFamily="34" charset="0"/>
              <a:cs typeface="Calibri" panose="020F0502020204030204" pitchFamily="34" charset="0"/>
            </a:endParaRPr>
          </a:p>
        </p:txBody>
      </p:sp>
      <p:sp>
        <p:nvSpPr>
          <p:cNvPr id="46" name="Textfeld 45"/>
          <p:cNvSpPr txBox="1"/>
          <p:nvPr/>
        </p:nvSpPr>
        <p:spPr>
          <a:xfrm>
            <a:off x="2267686" y="3286725"/>
            <a:ext cx="7085886" cy="646331"/>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i="1" dirty="0" smtClean="0">
                <a:solidFill>
                  <a:prstClr val="black"/>
                </a:solidFill>
                <a:latin typeface="Calibri" panose="020F0502020204030204" pitchFamily="34" charset="0"/>
                <a:cs typeface="Calibri" panose="020F0502020204030204" pitchFamily="34" charset="0"/>
              </a:rPr>
              <a:t>Alternativhypothese</a:t>
            </a:r>
            <a:r>
              <a:rPr lang="de-DE" sz="1800" dirty="0" smtClean="0">
                <a:solidFill>
                  <a:prstClr val="black"/>
                </a:solidFill>
                <a:latin typeface="Calibri" panose="020F0502020204030204" pitchFamily="34" charset="0"/>
                <a:cs typeface="Calibri" panose="020F0502020204030204" pitchFamily="34" charset="0"/>
              </a:rPr>
              <a:t>:  Neben Nullhypothese wird Alternativhypothese mitgedacht (und bei </a:t>
            </a:r>
            <a:r>
              <a:rPr lang="de-DE" sz="1800" dirty="0" err="1" smtClean="0">
                <a:solidFill>
                  <a:prstClr val="black"/>
                </a:solidFill>
                <a:latin typeface="Calibri" panose="020F0502020204030204" pitchFamily="34" charset="0"/>
                <a:cs typeface="Calibri" panose="020F0502020204030204" pitchFamily="34" charset="0"/>
              </a:rPr>
              <a:t>sig</a:t>
            </a:r>
            <a:r>
              <a:rPr lang="de-DE" sz="1800" dirty="0" smtClean="0">
                <a:solidFill>
                  <a:prstClr val="black"/>
                </a:solidFill>
                <a:latin typeface="Calibri" panose="020F0502020204030204" pitchFamily="34" charset="0"/>
                <a:cs typeface="Calibri" panose="020F0502020204030204" pitchFamily="34" charset="0"/>
              </a:rPr>
              <a:t>. Ergebnis, oft als bestätigt betrachtet.) </a:t>
            </a:r>
          </a:p>
        </p:txBody>
      </p:sp>
      <p:sp>
        <p:nvSpPr>
          <p:cNvPr id="47" name="Textfeld 46"/>
          <p:cNvSpPr txBox="1"/>
          <p:nvPr/>
        </p:nvSpPr>
        <p:spPr>
          <a:xfrm>
            <a:off x="2267686" y="3875562"/>
            <a:ext cx="6696802" cy="1200329"/>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i="1" dirty="0" smtClean="0">
                <a:solidFill>
                  <a:prstClr val="black"/>
                </a:solidFill>
                <a:latin typeface="Calibri" panose="020F0502020204030204" pitchFamily="34" charset="0"/>
                <a:cs typeface="Calibri" panose="020F0502020204030204" pitchFamily="34" charset="0"/>
              </a:rPr>
              <a:t>Signifikanztestung: </a:t>
            </a:r>
            <a:r>
              <a:rPr lang="de-DE" sz="1800" dirty="0" smtClean="0">
                <a:solidFill>
                  <a:prstClr val="black"/>
                </a:solidFill>
                <a:latin typeface="Calibri" panose="020F0502020204030204" pitchFamily="34" charset="0"/>
                <a:cs typeface="Calibri" panose="020F0502020204030204" pitchFamily="34" charset="0"/>
              </a:rPr>
              <a:t>Weiterhin geht es nur um prob. Falsifizierung der  Nullhypothese meist mit üblichem </a:t>
            </a:r>
            <a:r>
              <a:rPr lang="de-DE" sz="1800" i="1" dirty="0">
                <a:solidFill>
                  <a:prstClr val="black"/>
                </a:solidFill>
                <a:latin typeface="Calibri" panose="020F0502020204030204" pitchFamily="34" charset="0"/>
                <a:cs typeface="Calibri" panose="020F0502020204030204" pitchFamily="34" charset="0"/>
                <a:sym typeface="Symbol"/>
              </a:rPr>
              <a:t>-</a:t>
            </a:r>
            <a:r>
              <a:rPr lang="de-DE" sz="1800" i="1" dirty="0" smtClean="0">
                <a:solidFill>
                  <a:prstClr val="black"/>
                </a:solidFill>
                <a:latin typeface="Calibri" panose="020F0502020204030204" pitchFamily="34" charset="0"/>
                <a:cs typeface="Calibri" panose="020F0502020204030204" pitchFamily="34" charset="0"/>
                <a:sym typeface="Symbol"/>
              </a:rPr>
              <a:t>Fehlerniveau </a:t>
            </a:r>
            <a:r>
              <a:rPr lang="de-DE" sz="1800" dirty="0" smtClean="0">
                <a:solidFill>
                  <a:prstClr val="black"/>
                </a:solidFill>
                <a:latin typeface="Calibri" panose="020F0502020204030204" pitchFamily="34" charset="0"/>
                <a:cs typeface="Calibri" panose="020F0502020204030204" pitchFamily="34" charset="0"/>
                <a:sym typeface="Symbol"/>
              </a:rPr>
              <a:t>(</a:t>
            </a:r>
            <a:r>
              <a:rPr lang="de-DE" sz="1800" i="1" dirty="0" smtClean="0">
                <a:solidFill>
                  <a:prstClr val="black"/>
                </a:solidFill>
                <a:latin typeface="Calibri" panose="020F0502020204030204" pitchFamily="34" charset="0"/>
                <a:cs typeface="Calibri" panose="020F0502020204030204" pitchFamily="34" charset="0"/>
                <a:sym typeface="Symbol"/>
              </a:rPr>
              <a:t>5%</a:t>
            </a:r>
            <a:r>
              <a:rPr lang="de-DE" sz="1800" dirty="0" smtClean="0">
                <a:solidFill>
                  <a:prstClr val="black"/>
                </a:solidFill>
                <a:latin typeface="Calibri" panose="020F0502020204030204" pitchFamily="34" charset="0"/>
                <a:cs typeface="Calibri" panose="020F0502020204030204" pitchFamily="34" charset="0"/>
                <a:sym typeface="Symbol"/>
              </a:rPr>
              <a:t>)</a:t>
            </a:r>
            <a:r>
              <a:rPr lang="de-DE" sz="1800" i="1" dirty="0" smtClean="0">
                <a:solidFill>
                  <a:prstClr val="black"/>
                </a:solidFill>
                <a:latin typeface="Calibri" panose="020F0502020204030204" pitchFamily="34" charset="0"/>
                <a:cs typeface="Calibri" panose="020F0502020204030204" pitchFamily="34" charset="0"/>
                <a:sym typeface="Symbol"/>
              </a:rPr>
              <a:t> </a:t>
            </a:r>
            <a:r>
              <a:rPr lang="de-DE" sz="1800" dirty="0" smtClean="0">
                <a:solidFill>
                  <a:prstClr val="black"/>
                </a:solidFill>
                <a:latin typeface="Calibri" panose="020F0502020204030204" pitchFamily="34" charset="0"/>
                <a:cs typeface="Calibri" panose="020F0502020204030204" pitchFamily="34" charset="0"/>
                <a:sym typeface="Symbol"/>
              </a:rPr>
              <a:t>und ohne Testplanung um erwartete Effektgröße, Stichprobengröße und </a:t>
            </a:r>
            <a:r>
              <a:rPr lang="el-GR" sz="1800" dirty="0" smtClean="0">
                <a:solidFill>
                  <a:prstClr val="black"/>
                </a:solidFill>
                <a:latin typeface="Calibri" panose="020F0502020204030204" pitchFamily="34" charset="0"/>
                <a:cs typeface="Calibri" panose="020F0502020204030204" pitchFamily="34" charset="0"/>
                <a:sym typeface="Symbol"/>
              </a:rPr>
              <a:t>β</a:t>
            </a:r>
            <a:r>
              <a:rPr lang="de-DE" sz="1800" dirty="0" smtClean="0">
                <a:solidFill>
                  <a:prstClr val="black"/>
                </a:solidFill>
                <a:latin typeface="Calibri" panose="020F0502020204030204" pitchFamily="34" charset="0"/>
                <a:cs typeface="Calibri" panose="020F0502020204030204" pitchFamily="34" charset="0"/>
                <a:sym typeface="Symbol"/>
              </a:rPr>
              <a:t>-Fehler zu kontrollieren </a:t>
            </a:r>
            <a:r>
              <a:rPr lang="de-DE" sz="1000" dirty="0" smtClean="0">
                <a:solidFill>
                  <a:prstClr val="black"/>
                </a:solidFill>
                <a:latin typeface="Calibri" panose="020F0502020204030204" pitchFamily="34" charset="0"/>
                <a:cs typeface="Calibri" panose="020F0502020204030204" pitchFamily="34" charset="0"/>
                <a:sym typeface="Symbol"/>
              </a:rPr>
              <a:t>(siehe allerdings Empfehlungen d. DGPs).</a:t>
            </a:r>
            <a:endParaRPr lang="de-DE" sz="1000" dirty="0">
              <a:solidFill>
                <a:prstClr val="black"/>
              </a:solidFill>
              <a:latin typeface="Calibri" panose="020F0502020204030204" pitchFamily="34" charset="0"/>
              <a:cs typeface="Calibri" panose="020F0502020204030204" pitchFamily="34" charset="0"/>
            </a:endParaRPr>
          </a:p>
        </p:txBody>
      </p:sp>
      <p:sp>
        <p:nvSpPr>
          <p:cNvPr id="24" name="Textfeld 23"/>
          <p:cNvSpPr txBox="1"/>
          <p:nvPr/>
        </p:nvSpPr>
        <p:spPr>
          <a:xfrm>
            <a:off x="2234294" y="4987042"/>
            <a:ext cx="6802201" cy="646331"/>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i="1" dirty="0" smtClean="0">
                <a:solidFill>
                  <a:prstClr val="black"/>
                </a:solidFill>
                <a:latin typeface="Calibri" panose="020F0502020204030204" pitchFamily="34" charset="0"/>
                <a:cs typeface="Calibri" panose="020F0502020204030204" pitchFamily="34" charset="0"/>
              </a:rPr>
              <a:t>Probleme: </a:t>
            </a:r>
            <a:r>
              <a:rPr lang="de-DE" sz="1800" dirty="0" smtClean="0">
                <a:solidFill>
                  <a:prstClr val="black"/>
                </a:solidFill>
                <a:latin typeface="Calibri" panose="020F0502020204030204" pitchFamily="34" charset="0"/>
                <a:cs typeface="Calibri" panose="020F0502020204030204" pitchFamily="34" charset="0"/>
              </a:rPr>
              <a:t>Prob. Falsifikation der nicht interessierenden Hypothese</a:t>
            </a:r>
            <a:r>
              <a:rPr lang="de-DE" sz="1800" i="1" dirty="0" smtClean="0">
                <a:solidFill>
                  <a:prstClr val="black"/>
                </a:solidFill>
                <a:latin typeface="Calibri" panose="020F0502020204030204" pitchFamily="34" charset="0"/>
                <a:cs typeface="Calibri" panose="020F0502020204030204" pitchFamily="34" charset="0"/>
              </a:rPr>
              <a:t/>
            </a:r>
            <a:br>
              <a:rPr lang="de-DE" sz="1800" i="1" dirty="0" smtClean="0">
                <a:solidFill>
                  <a:prstClr val="black"/>
                </a:solidFill>
                <a:latin typeface="Calibri" panose="020F0502020204030204" pitchFamily="34" charset="0"/>
                <a:cs typeface="Calibri" panose="020F0502020204030204" pitchFamily="34" charset="0"/>
              </a:rPr>
            </a:br>
            <a:r>
              <a:rPr lang="de-DE" sz="1800" i="1" dirty="0" smtClean="0">
                <a:solidFill>
                  <a:prstClr val="black"/>
                </a:solidFill>
                <a:latin typeface="Calibri" panose="020F0502020204030204" pitchFamily="34" charset="0"/>
                <a:cs typeface="Calibri" panose="020F0502020204030204" pitchFamily="34" charset="0"/>
              </a:rPr>
              <a:t>- </a:t>
            </a:r>
            <a:r>
              <a:rPr lang="de-DE" sz="1800" dirty="0" smtClean="0">
                <a:solidFill>
                  <a:prstClr val="black"/>
                </a:solidFill>
                <a:latin typeface="Calibri" panose="020F0502020204030204" pitchFamily="34" charset="0"/>
                <a:cs typeface="Calibri" panose="020F0502020204030204" pitchFamily="34" charset="0"/>
              </a:rPr>
              <a:t>Die eigentlich interessierende </a:t>
            </a:r>
            <a:r>
              <a:rPr lang="de-DE" sz="1800" i="1" dirty="0" smtClean="0">
                <a:solidFill>
                  <a:prstClr val="black"/>
                </a:solidFill>
                <a:latin typeface="Calibri" panose="020F0502020204030204" pitchFamily="34" charset="0"/>
                <a:cs typeface="Calibri" panose="020F0502020204030204" pitchFamily="34" charset="0"/>
              </a:rPr>
              <a:t>H</a:t>
            </a:r>
            <a:r>
              <a:rPr lang="de-DE" sz="1800" i="1" baseline="-25000" dirty="0" smtClean="0">
                <a:solidFill>
                  <a:prstClr val="black"/>
                </a:solidFill>
                <a:latin typeface="Calibri" panose="020F0502020204030204" pitchFamily="34" charset="0"/>
                <a:cs typeface="Calibri" panose="020F0502020204030204" pitchFamily="34" charset="0"/>
              </a:rPr>
              <a:t>A</a:t>
            </a:r>
            <a:r>
              <a:rPr lang="de-DE" sz="1800" dirty="0" smtClean="0">
                <a:solidFill>
                  <a:prstClr val="black"/>
                </a:solidFill>
                <a:latin typeface="Calibri" panose="020F0502020204030204" pitchFamily="34" charset="0"/>
                <a:cs typeface="Calibri" panose="020F0502020204030204" pitchFamily="34" charset="0"/>
              </a:rPr>
              <a:t> wird eigentlich nicht getestet.</a:t>
            </a:r>
          </a:p>
        </p:txBody>
      </p:sp>
      <p:sp>
        <p:nvSpPr>
          <p:cNvPr id="23" name="Textfeld 22"/>
          <p:cNvSpPr txBox="1"/>
          <p:nvPr/>
        </p:nvSpPr>
        <p:spPr>
          <a:xfrm>
            <a:off x="467544" y="2448332"/>
            <a:ext cx="1221873" cy="461665"/>
          </a:xfrm>
          <a:prstGeom prst="rect">
            <a:avLst/>
          </a:prstGeom>
          <a:noFill/>
        </p:spPr>
        <p:txBody>
          <a:bodyPr wrap="none" rtlCol="0">
            <a:spAutoFit/>
          </a:bodyPr>
          <a:lstStyle/>
          <a:p>
            <a:pPr algn="ctr"/>
            <a:r>
              <a:rPr lang="de-DE" sz="1200" dirty="0" smtClean="0">
                <a:latin typeface="Calibri" panose="020F0502020204030204" pitchFamily="34" charset="0"/>
                <a:cs typeface="Calibri" panose="020F0502020204030204" pitchFamily="34" charset="0"/>
              </a:rPr>
              <a:t>Sir Roland Fisher</a:t>
            </a:r>
            <a:br>
              <a:rPr lang="de-DE" sz="12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(1890-1962)</a:t>
            </a:r>
            <a:endParaRPr lang="de-DE" sz="1200" dirty="0">
              <a:latin typeface="Calibri" panose="020F0502020204030204" pitchFamily="34" charset="0"/>
              <a:cs typeface="Calibri" panose="020F0502020204030204" pitchFamily="34" charset="0"/>
            </a:endParaRPr>
          </a:p>
        </p:txBody>
      </p:sp>
      <p:pic>
        <p:nvPicPr>
          <p:cNvPr id="25" name="Picture 2" descr="R. A. Fisch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129" y="1002375"/>
            <a:ext cx="1201420" cy="1463548"/>
          </a:xfrm>
          <a:prstGeom prst="rect">
            <a:avLst/>
          </a:prstGeom>
          <a:noFill/>
          <a:extLst>
            <a:ext uri="{909E8E84-426E-40DD-AFC4-6F175D3DCCD1}">
              <a14:hiddenFill xmlns:a14="http://schemas.microsoft.com/office/drawing/2010/main">
                <a:solidFill>
                  <a:srgbClr val="FFFFFF"/>
                </a:solidFill>
              </a14:hiddenFill>
            </a:ext>
          </a:extLst>
        </p:spPr>
      </p:pic>
      <p:sp>
        <p:nvSpPr>
          <p:cNvPr id="38" name="Textfeld 37"/>
          <p:cNvSpPr txBox="1"/>
          <p:nvPr/>
        </p:nvSpPr>
        <p:spPr>
          <a:xfrm>
            <a:off x="2227552" y="5541039"/>
            <a:ext cx="6916448" cy="923330"/>
          </a:xfrm>
          <a:prstGeom prst="rect">
            <a:avLst/>
          </a:prstGeom>
          <a:noFill/>
        </p:spPr>
        <p:txBody>
          <a:bodyPr wrap="square" rtlCol="0">
            <a:spAutoFit/>
          </a:bodyPr>
          <a:lstStyle/>
          <a:p>
            <a:pPr fontAlgn="auto">
              <a:spcBef>
                <a:spcPts val="0"/>
              </a:spcBef>
              <a:spcAft>
                <a:spcPts val="0"/>
              </a:spcAft>
              <a:buClr>
                <a:srgbClr val="0070C0"/>
              </a:buClr>
            </a:pPr>
            <a:r>
              <a:rPr lang="de-DE" sz="1800" dirty="0">
                <a:solidFill>
                  <a:prstClr val="black"/>
                </a:solidFill>
                <a:latin typeface="Calibri" panose="020F0502020204030204" pitchFamily="34" charset="0"/>
                <a:cs typeface="Calibri" panose="020F0502020204030204" pitchFamily="34" charset="0"/>
              </a:rPr>
              <a:t> </a:t>
            </a:r>
            <a:r>
              <a:rPr lang="de-DE" sz="1800" dirty="0" smtClean="0">
                <a:solidFill>
                  <a:prstClr val="black"/>
                </a:solidFill>
                <a:latin typeface="Calibri" panose="020F0502020204030204" pitchFamily="34" charset="0"/>
                <a:cs typeface="Calibri" panose="020F0502020204030204" pitchFamily="34" charset="0"/>
              </a:rPr>
              <a:t>     - Vorwissen bleibt unberücksichtigt (Bsp.: 2* </a:t>
            </a:r>
            <a:r>
              <a:rPr lang="de-DE" sz="1800" dirty="0" err="1" smtClean="0">
                <a:solidFill>
                  <a:prstClr val="black"/>
                </a:solidFill>
                <a:latin typeface="Calibri" panose="020F0502020204030204" pitchFamily="34" charset="0"/>
                <a:cs typeface="Calibri" panose="020F0502020204030204" pitchFamily="34" charset="0"/>
              </a:rPr>
              <a:t>ns</a:t>
            </a:r>
            <a:r>
              <a:rPr lang="de-DE" sz="1800" dirty="0" smtClean="0">
                <a:solidFill>
                  <a:prstClr val="black"/>
                </a:solidFill>
                <a:latin typeface="Calibri" panose="020F0502020204030204" pitchFamily="34" charset="0"/>
                <a:cs typeface="Calibri" panose="020F0502020204030204" pitchFamily="34" charset="0"/>
              </a:rPr>
              <a:t> kann </a:t>
            </a:r>
            <a:r>
              <a:rPr lang="de-DE" sz="1800" dirty="0" err="1" smtClean="0">
                <a:solidFill>
                  <a:prstClr val="black"/>
                </a:solidFill>
                <a:latin typeface="Calibri" panose="020F0502020204030204" pitchFamily="34" charset="0"/>
                <a:cs typeface="Calibri" panose="020F0502020204030204" pitchFamily="34" charset="0"/>
              </a:rPr>
              <a:t>sig</a:t>
            </a:r>
            <a:r>
              <a:rPr lang="de-DE" sz="1800" dirty="0" smtClean="0">
                <a:solidFill>
                  <a:prstClr val="black"/>
                </a:solidFill>
                <a:latin typeface="Calibri" panose="020F0502020204030204" pitchFamily="34" charset="0"/>
                <a:cs typeface="Calibri" panose="020F0502020204030204" pitchFamily="34" charset="0"/>
              </a:rPr>
              <a:t>. bedeuten). </a:t>
            </a:r>
            <a:br>
              <a:rPr lang="de-DE" sz="1800" dirty="0" smtClean="0">
                <a:solidFill>
                  <a:prstClr val="black"/>
                </a:solidFill>
                <a:latin typeface="Calibri" panose="020F0502020204030204" pitchFamily="34" charset="0"/>
                <a:cs typeface="Calibri" panose="020F0502020204030204" pitchFamily="34" charset="0"/>
              </a:rPr>
            </a:br>
            <a:r>
              <a:rPr lang="de-DE" sz="1800" dirty="0" smtClean="0">
                <a:solidFill>
                  <a:prstClr val="black"/>
                </a:solidFill>
                <a:latin typeface="Calibri" panose="020F0502020204030204" pitchFamily="34" charset="0"/>
                <a:cs typeface="Calibri" panose="020F0502020204030204" pitchFamily="34" charset="0"/>
              </a:rPr>
              <a:t>      - Kritischer Wert ist strikte Grenze zw. pos. &amp; neg. Evidenz.</a:t>
            </a:r>
            <a:br>
              <a:rPr lang="de-DE" sz="1800" dirty="0" smtClean="0">
                <a:solidFill>
                  <a:prstClr val="black"/>
                </a:solidFill>
                <a:latin typeface="Calibri" panose="020F0502020204030204" pitchFamily="34" charset="0"/>
                <a:cs typeface="Calibri" panose="020F0502020204030204" pitchFamily="34" charset="0"/>
              </a:rPr>
            </a:br>
            <a:endParaRPr lang="de-DE" sz="1800" dirty="0" smtClean="0">
              <a:solidFill>
                <a:prstClr val="black"/>
              </a:solidFill>
              <a:latin typeface="Calibri" panose="020F0502020204030204" pitchFamily="34" charset="0"/>
              <a:cs typeface="Calibri" panose="020F0502020204030204" pitchFamily="34" charset="0"/>
            </a:endParaRPr>
          </a:p>
        </p:txBody>
      </p:sp>
      <p:sp>
        <p:nvSpPr>
          <p:cNvPr id="41" name="Textfeld 40"/>
          <p:cNvSpPr txBox="1"/>
          <p:nvPr/>
        </p:nvSpPr>
        <p:spPr>
          <a:xfrm>
            <a:off x="2234295" y="6095037"/>
            <a:ext cx="6802201" cy="923330"/>
          </a:xfrm>
          <a:prstGeom prst="rect">
            <a:avLst/>
          </a:prstGeom>
          <a:noFill/>
        </p:spPr>
        <p:txBody>
          <a:bodyPr wrap="square" rtlCol="0">
            <a:spAutoFit/>
          </a:bodyPr>
          <a:lstStyle/>
          <a:p>
            <a:pPr fontAlgn="auto">
              <a:spcBef>
                <a:spcPts val="0"/>
              </a:spcBef>
              <a:spcAft>
                <a:spcPts val="0"/>
              </a:spcAft>
              <a:buClr>
                <a:srgbClr val="0070C0"/>
              </a:buClr>
            </a:pPr>
            <a:r>
              <a:rPr lang="de-DE" sz="1800" dirty="0">
                <a:solidFill>
                  <a:prstClr val="black"/>
                </a:solidFill>
                <a:latin typeface="Calibri" panose="020F0502020204030204" pitchFamily="34" charset="0"/>
                <a:cs typeface="Calibri" panose="020F0502020204030204" pitchFamily="34" charset="0"/>
              </a:rPr>
              <a:t> </a:t>
            </a:r>
            <a:r>
              <a:rPr lang="de-DE" sz="1800" dirty="0" smtClean="0">
                <a:solidFill>
                  <a:prstClr val="black"/>
                </a:solidFill>
                <a:latin typeface="Calibri" panose="020F0502020204030204" pitchFamily="34" charset="0"/>
                <a:cs typeface="Calibri" panose="020F0502020204030204" pitchFamily="34" charset="0"/>
              </a:rPr>
              <a:t>     - Welche Hypothese soll als </a:t>
            </a:r>
            <a:r>
              <a:rPr lang="de-DE" sz="1800" i="1" dirty="0" smtClean="0">
                <a:solidFill>
                  <a:prstClr val="black"/>
                </a:solidFill>
                <a:latin typeface="Calibri" panose="020F0502020204030204" pitchFamily="34" charset="0"/>
                <a:cs typeface="Calibri" panose="020F0502020204030204" pitchFamily="34" charset="0"/>
              </a:rPr>
              <a:t>H</a:t>
            </a:r>
            <a:r>
              <a:rPr lang="de-DE" sz="1800" i="1" baseline="-25000" dirty="0" smtClean="0">
                <a:solidFill>
                  <a:prstClr val="black"/>
                </a:solidFill>
                <a:latin typeface="Calibri" panose="020F0502020204030204" pitchFamily="34" charset="0"/>
                <a:cs typeface="Calibri" panose="020F0502020204030204" pitchFamily="34" charset="0"/>
              </a:rPr>
              <a:t>0</a:t>
            </a:r>
            <a:r>
              <a:rPr lang="de-DE" sz="1800" dirty="0" smtClean="0">
                <a:solidFill>
                  <a:prstClr val="black"/>
                </a:solidFill>
                <a:latin typeface="Calibri" panose="020F0502020204030204" pitchFamily="34" charset="0"/>
                <a:cs typeface="Calibri" panose="020F0502020204030204" pitchFamily="34" charset="0"/>
              </a:rPr>
              <a:t> betrachtet werden? (Bsp.)</a:t>
            </a:r>
            <a:br>
              <a:rPr lang="de-DE" sz="1800" dirty="0" smtClean="0">
                <a:solidFill>
                  <a:prstClr val="black"/>
                </a:solidFill>
                <a:latin typeface="Calibri" panose="020F0502020204030204" pitchFamily="34" charset="0"/>
                <a:cs typeface="Calibri" panose="020F0502020204030204" pitchFamily="34" charset="0"/>
              </a:rPr>
            </a:br>
            <a:r>
              <a:rPr lang="de-DE" sz="1800" dirty="0" smtClean="0">
                <a:solidFill>
                  <a:prstClr val="black"/>
                </a:solidFill>
                <a:latin typeface="Calibri" panose="020F0502020204030204" pitchFamily="34" charset="0"/>
                <a:cs typeface="Calibri" panose="020F0502020204030204" pitchFamily="34" charset="0"/>
              </a:rPr>
              <a:t>         </a:t>
            </a:r>
            <a:r>
              <a:rPr lang="de-DE" sz="1000" dirty="0" smtClean="0">
                <a:solidFill>
                  <a:prstClr val="black"/>
                </a:solidFill>
                <a:latin typeface="Calibri" panose="020F0502020204030204" pitchFamily="34" charset="0"/>
                <a:cs typeface="Calibri" panose="020F0502020204030204" pitchFamily="34" charset="0"/>
              </a:rPr>
              <a:t>(für Kritik an der Signifikanztestung bzw. p-Wert </a:t>
            </a:r>
            <a:r>
              <a:rPr lang="de-DE" sz="1000" smtClean="0">
                <a:solidFill>
                  <a:prstClr val="black"/>
                </a:solidFill>
                <a:latin typeface="Calibri" panose="020F0502020204030204" pitchFamily="34" charset="0"/>
                <a:cs typeface="Calibri" panose="020F0502020204030204" pitchFamily="34" charset="0"/>
              </a:rPr>
              <a:t>siehe etwa: </a:t>
            </a:r>
            <a:r>
              <a:rPr lang="de-DE" sz="1000" dirty="0" smtClean="0">
                <a:solidFill>
                  <a:prstClr val="black"/>
                </a:solidFill>
                <a:latin typeface="Calibri" panose="020F0502020204030204" pitchFamily="34" charset="0"/>
                <a:cs typeface="Calibri" panose="020F0502020204030204" pitchFamily="34" charset="0"/>
              </a:rPr>
              <a:t>Nickerson,  2000; </a:t>
            </a:r>
            <a:r>
              <a:rPr lang="de-DE" sz="1000" dirty="0" err="1" smtClean="0">
                <a:solidFill>
                  <a:prstClr val="black"/>
                </a:solidFill>
                <a:latin typeface="Calibri" panose="020F0502020204030204" pitchFamily="34" charset="0"/>
                <a:cs typeface="Calibri" panose="020F0502020204030204" pitchFamily="34" charset="0"/>
              </a:rPr>
              <a:t>Wagenmakers</a:t>
            </a:r>
            <a:r>
              <a:rPr lang="de-DE" sz="1000" dirty="0" smtClean="0">
                <a:solidFill>
                  <a:prstClr val="black"/>
                </a:solidFill>
                <a:latin typeface="Calibri" panose="020F0502020204030204" pitchFamily="34" charset="0"/>
                <a:cs typeface="Calibri" panose="020F0502020204030204" pitchFamily="34" charset="0"/>
              </a:rPr>
              <a:t>, 2007)</a:t>
            </a:r>
            <a:r>
              <a:rPr lang="de-DE" sz="1800" dirty="0" smtClean="0">
                <a:solidFill>
                  <a:prstClr val="black"/>
                </a:solidFill>
                <a:latin typeface="Calibri" panose="020F0502020204030204" pitchFamily="34" charset="0"/>
                <a:cs typeface="Calibri" panose="020F0502020204030204" pitchFamily="34" charset="0"/>
              </a:rPr>
              <a:t> </a:t>
            </a:r>
            <a:br>
              <a:rPr lang="de-DE" sz="1800" dirty="0" smtClean="0">
                <a:solidFill>
                  <a:prstClr val="black"/>
                </a:solidFill>
                <a:latin typeface="Calibri" panose="020F0502020204030204" pitchFamily="34" charset="0"/>
                <a:cs typeface="Calibri" panose="020F0502020204030204" pitchFamily="34" charset="0"/>
              </a:rPr>
            </a:br>
            <a:endParaRPr lang="de-DE" sz="1800" dirty="0" smtClean="0">
              <a:solidFill>
                <a:prstClr val="black"/>
              </a:solidFill>
              <a:latin typeface="Calibri" panose="020F0502020204030204" pitchFamily="34" charset="0"/>
              <a:cs typeface="Calibri" panose="020F0502020204030204" pitchFamily="34" charset="0"/>
            </a:endParaRPr>
          </a:p>
        </p:txBody>
      </p:sp>
      <p:sp>
        <p:nvSpPr>
          <p:cNvPr id="8" name="Textfeld 7"/>
          <p:cNvSpPr txBox="1"/>
          <p:nvPr/>
        </p:nvSpPr>
        <p:spPr>
          <a:xfrm>
            <a:off x="6486072" y="1085079"/>
            <a:ext cx="423514" cy="461665"/>
          </a:xfrm>
          <a:prstGeom prst="rect">
            <a:avLst/>
          </a:prstGeom>
          <a:noFill/>
        </p:spPr>
        <p:txBody>
          <a:bodyPr wrap="none" rtlCol="0">
            <a:spAutoFit/>
          </a:bodyPr>
          <a:lstStyle/>
          <a:p>
            <a:r>
              <a:rPr lang="de-DE" dirty="0" smtClean="0">
                <a:solidFill>
                  <a:schemeClr val="tx2"/>
                </a:solidFill>
                <a:sym typeface="Wingdings"/>
              </a:rPr>
              <a:t></a:t>
            </a:r>
            <a:endParaRPr lang="de-DE" dirty="0">
              <a:solidFill>
                <a:schemeClr val="tx2"/>
              </a:solidFill>
            </a:endParaRPr>
          </a:p>
        </p:txBody>
      </p:sp>
      <p:pic>
        <p:nvPicPr>
          <p:cNvPr id="3103" name="Picture 31"/>
          <p:cNvPicPr>
            <a:picLocks noChangeAspect="1" noChangeArrowheads="1"/>
          </p:cNvPicPr>
          <p:nvPr/>
        </p:nvPicPr>
        <p:blipFill rotWithShape="1">
          <a:blip r:embed="rId7">
            <a:extLst>
              <a:ext uri="{28A0092B-C50C-407E-A947-70E740481C1C}">
                <a14:useLocalDpi xmlns:a14="http://schemas.microsoft.com/office/drawing/2010/main" val="0"/>
              </a:ext>
            </a:extLst>
          </a:blip>
          <a:srcRect t="17400" b="15432"/>
          <a:stretch/>
        </p:blipFill>
        <p:spPr bwMode="auto">
          <a:xfrm>
            <a:off x="2194102" y="1000824"/>
            <a:ext cx="5264762" cy="2062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3" name="Textfeld 62"/>
          <p:cNvSpPr txBox="1"/>
          <p:nvPr/>
        </p:nvSpPr>
        <p:spPr>
          <a:xfrm>
            <a:off x="3635896" y="1196752"/>
            <a:ext cx="423514" cy="461665"/>
          </a:xfrm>
          <a:prstGeom prst="rect">
            <a:avLst/>
          </a:prstGeom>
          <a:noFill/>
        </p:spPr>
        <p:txBody>
          <a:bodyPr wrap="none" rtlCol="0">
            <a:spAutoFit/>
          </a:bodyPr>
          <a:lstStyle/>
          <a:p>
            <a:r>
              <a:rPr lang="de-DE" dirty="0" smtClean="0">
                <a:solidFill>
                  <a:schemeClr val="tx2"/>
                </a:solidFill>
                <a:sym typeface="Wingdings"/>
              </a:rPr>
              <a:t></a:t>
            </a:r>
            <a:endParaRPr lang="de-DE" dirty="0">
              <a:solidFill>
                <a:schemeClr val="tx2"/>
              </a:solidFill>
            </a:endParaRPr>
          </a:p>
        </p:txBody>
      </p:sp>
      <p:pic>
        <p:nvPicPr>
          <p:cNvPr id="64" name="Picture 30"/>
          <p:cNvPicPr>
            <a:picLocks noChangeAspect="1" noChangeArrowheads="1"/>
          </p:cNvPicPr>
          <p:nvPr/>
        </p:nvPicPr>
        <p:blipFill rotWithShape="1">
          <a:blip r:embed="rId3">
            <a:extLst>
              <a:ext uri="{28A0092B-C50C-407E-A947-70E740481C1C}">
                <a14:useLocalDpi xmlns:a14="http://schemas.microsoft.com/office/drawing/2010/main" val="0"/>
              </a:ext>
            </a:extLst>
          </a:blip>
          <a:srcRect t="18823" r="52001" b="15367"/>
          <a:stretch/>
        </p:blipFill>
        <p:spPr bwMode="auto">
          <a:xfrm>
            <a:off x="2194102" y="1042487"/>
            <a:ext cx="2527020" cy="2020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Ellipse 58"/>
          <p:cNvSpPr/>
          <p:nvPr/>
        </p:nvSpPr>
        <p:spPr>
          <a:xfrm>
            <a:off x="4860032" y="1065617"/>
            <a:ext cx="72000" cy="72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800" i="1" dirty="0">
              <a:solidFill>
                <a:schemeClr val="tx1"/>
              </a:solidFill>
              <a:latin typeface="Calibri" panose="020F0502020204030204" pitchFamily="34" charset="0"/>
              <a:cs typeface="Calibri" panose="020F0502020204030204" pitchFamily="34" charset="0"/>
            </a:endParaRPr>
          </a:p>
        </p:txBody>
      </p:sp>
      <p:sp>
        <p:nvSpPr>
          <p:cNvPr id="65" name="Textfeld 64"/>
          <p:cNvSpPr txBox="1"/>
          <p:nvPr/>
        </p:nvSpPr>
        <p:spPr>
          <a:xfrm>
            <a:off x="6516216" y="1095127"/>
            <a:ext cx="423514" cy="461665"/>
          </a:xfrm>
          <a:prstGeom prst="rect">
            <a:avLst/>
          </a:prstGeom>
          <a:noFill/>
        </p:spPr>
        <p:txBody>
          <a:bodyPr wrap="none" rtlCol="0">
            <a:spAutoFit/>
          </a:bodyPr>
          <a:lstStyle/>
          <a:p>
            <a:r>
              <a:rPr lang="de-DE" dirty="0" smtClean="0">
                <a:solidFill>
                  <a:schemeClr val="tx2"/>
                </a:solidFill>
                <a:sym typeface="Wingdings"/>
              </a:rPr>
              <a:t></a:t>
            </a:r>
            <a:endParaRPr lang="de-DE" dirty="0">
              <a:solidFill>
                <a:schemeClr val="tx2"/>
              </a:solidFill>
            </a:endParaRPr>
          </a:p>
        </p:txBody>
      </p:sp>
      <p:sp>
        <p:nvSpPr>
          <p:cNvPr id="66" name="Textfeld 65"/>
          <p:cNvSpPr txBox="1"/>
          <p:nvPr/>
        </p:nvSpPr>
        <p:spPr>
          <a:xfrm>
            <a:off x="3068366" y="1052736"/>
            <a:ext cx="423514" cy="461665"/>
          </a:xfrm>
          <a:prstGeom prst="rect">
            <a:avLst/>
          </a:prstGeom>
          <a:noFill/>
        </p:spPr>
        <p:txBody>
          <a:bodyPr wrap="none" rtlCol="0">
            <a:spAutoFit/>
          </a:bodyPr>
          <a:lstStyle/>
          <a:p>
            <a:r>
              <a:rPr lang="de-DE" dirty="0" smtClean="0">
                <a:solidFill>
                  <a:schemeClr val="tx2"/>
                </a:solidFill>
                <a:sym typeface="Wingdings"/>
              </a:rPr>
              <a:t></a:t>
            </a:r>
            <a:endParaRPr lang="de-DE" dirty="0">
              <a:solidFill>
                <a:schemeClr val="tx2"/>
              </a:solidFill>
            </a:endParaRPr>
          </a:p>
        </p:txBody>
      </p:sp>
      <p:sp>
        <p:nvSpPr>
          <p:cNvPr id="67" name="Ellipse 66"/>
          <p:cNvSpPr/>
          <p:nvPr/>
        </p:nvSpPr>
        <p:spPr>
          <a:xfrm>
            <a:off x="5791872" y="1061203"/>
            <a:ext cx="72000" cy="72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800" i="1" dirty="0">
              <a:solidFill>
                <a:schemeClr val="tx1"/>
              </a:solidFill>
              <a:latin typeface="Calibri" panose="020F0502020204030204" pitchFamily="34" charset="0"/>
              <a:cs typeface="Calibri" panose="020F0502020204030204" pitchFamily="34" charset="0"/>
            </a:endParaRPr>
          </a:p>
        </p:txBody>
      </p:sp>
      <p:sp>
        <p:nvSpPr>
          <p:cNvPr id="9" name="Textfeld 8"/>
          <p:cNvSpPr txBox="1"/>
          <p:nvPr/>
        </p:nvSpPr>
        <p:spPr>
          <a:xfrm>
            <a:off x="7308303" y="1006129"/>
            <a:ext cx="1721449" cy="1815882"/>
          </a:xfrm>
          <a:prstGeom prst="rect">
            <a:avLst/>
          </a:prstGeom>
          <a:noFill/>
        </p:spPr>
        <p:txBody>
          <a:bodyPr wrap="square" rtlCol="0">
            <a:spAutoFit/>
          </a:bodyPr>
          <a:lstStyle/>
          <a:p>
            <a:r>
              <a:rPr lang="de-DE" sz="1600" dirty="0" smtClean="0">
                <a:latin typeface="Calibri" panose="020F0502020204030204" pitchFamily="34" charset="0"/>
                <a:cs typeface="Calibri" panose="020F0502020204030204" pitchFamily="34" charset="0"/>
              </a:rPr>
              <a:t>Zwei Testungen gegen verschiede-ne </a:t>
            </a:r>
            <a:r>
              <a:rPr lang="de-DE" sz="1600" i="1" dirty="0" smtClean="0">
                <a:latin typeface="Calibri" panose="020F0502020204030204" pitchFamily="34" charset="0"/>
                <a:cs typeface="Calibri" panose="020F0502020204030204" pitchFamily="34" charset="0"/>
              </a:rPr>
              <a:t>H</a:t>
            </a:r>
            <a:r>
              <a:rPr lang="de-DE" sz="1600" i="1" baseline="-25000" dirty="0" smtClean="0">
                <a:latin typeface="Calibri" panose="020F0502020204030204" pitchFamily="34" charset="0"/>
                <a:cs typeface="Calibri" panose="020F0502020204030204" pitchFamily="34" charset="0"/>
              </a:rPr>
              <a:t>0</a:t>
            </a:r>
            <a:r>
              <a:rPr lang="de-DE" sz="1600" i="1" dirty="0" smtClean="0">
                <a:latin typeface="Calibri" panose="020F0502020204030204" pitchFamily="34" charset="0"/>
                <a:cs typeface="Calibri" panose="020F0502020204030204" pitchFamily="34" charset="0"/>
              </a:rPr>
              <a:t> </a:t>
            </a:r>
            <a:r>
              <a:rPr lang="de-DE" sz="1600" dirty="0" smtClean="0">
                <a:latin typeface="Calibri" panose="020F0502020204030204" pitchFamily="34" charset="0"/>
                <a:cs typeface="Calibri" panose="020F0502020204030204" pitchFamily="34" charset="0"/>
              </a:rPr>
              <a:t>(</a:t>
            </a:r>
            <a:r>
              <a:rPr lang="de-DE" sz="1600" i="1" dirty="0" smtClean="0">
                <a:latin typeface="Calibri" panose="020F0502020204030204" pitchFamily="34" charset="0"/>
                <a:cs typeface="Calibri" panose="020F0502020204030204" pitchFamily="34" charset="0"/>
              </a:rPr>
              <a:t>H</a:t>
            </a:r>
            <a:r>
              <a:rPr lang="de-DE" sz="1600" i="1" baseline="-25000" dirty="0" smtClean="0">
                <a:latin typeface="Calibri" panose="020F0502020204030204" pitchFamily="34" charset="0"/>
                <a:cs typeface="Calibri" panose="020F0502020204030204" pitchFamily="34" charset="0"/>
              </a:rPr>
              <a:t>1</a:t>
            </a:r>
            <a:r>
              <a:rPr lang="de-DE" sz="1600" i="1" dirty="0" smtClean="0">
                <a:latin typeface="Calibri" panose="020F0502020204030204" pitchFamily="34" charset="0"/>
                <a:cs typeface="Calibri" panose="020F0502020204030204" pitchFamily="34" charset="0"/>
              </a:rPr>
              <a:t> </a:t>
            </a:r>
            <a:r>
              <a:rPr lang="de-DE" sz="1600" dirty="0" smtClean="0">
                <a:latin typeface="Calibri" panose="020F0502020204030204" pitchFamily="34" charset="0"/>
                <a:cs typeface="Calibri" panose="020F0502020204030204" pitchFamily="34" charset="0"/>
              </a:rPr>
              <a:t>oder </a:t>
            </a:r>
            <a:r>
              <a:rPr lang="de-DE" sz="1600" i="1" dirty="0" smtClean="0">
                <a:latin typeface="Calibri" panose="020F0502020204030204" pitchFamily="34" charset="0"/>
                <a:cs typeface="Calibri" panose="020F0502020204030204" pitchFamily="34" charset="0"/>
              </a:rPr>
              <a:t>H</a:t>
            </a:r>
            <a:r>
              <a:rPr lang="de-DE" sz="1600" i="1" baseline="-25000" dirty="0" smtClean="0">
                <a:latin typeface="Calibri" panose="020F0502020204030204" pitchFamily="34" charset="0"/>
                <a:cs typeface="Calibri" panose="020F0502020204030204" pitchFamily="34" charset="0"/>
              </a:rPr>
              <a:t>2</a:t>
            </a:r>
            <a:r>
              <a:rPr lang="de-DE" sz="1600" dirty="0" smtClean="0">
                <a:latin typeface="Calibri" panose="020F0502020204030204" pitchFamily="34" charset="0"/>
                <a:cs typeface="Calibri" panose="020F0502020204030204" pitchFamily="34" charset="0"/>
              </a:rPr>
              <a:t>) in einer Grafik</a:t>
            </a:r>
            <a:br>
              <a:rPr lang="de-DE" sz="16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(falls beide </a:t>
            </a:r>
            <a:r>
              <a:rPr lang="de-DE" sz="1200" i="1" dirty="0" smtClean="0">
                <a:latin typeface="Calibri" panose="020F0502020204030204" pitchFamily="34" charset="0"/>
                <a:cs typeface="Calibri" panose="020F0502020204030204" pitchFamily="34" charset="0"/>
              </a:rPr>
              <a:t>H </a:t>
            </a:r>
            <a:r>
              <a:rPr lang="de-DE" sz="1200" dirty="0" smtClean="0">
                <a:latin typeface="Calibri" panose="020F0502020204030204" pitchFamily="34" charset="0"/>
                <a:cs typeface="Calibri" panose="020F0502020204030204" pitchFamily="34" charset="0"/>
              </a:rPr>
              <a:t>als </a:t>
            </a:r>
            <a:r>
              <a:rPr lang="de-DE" sz="1200" i="1" dirty="0" smtClean="0">
                <a:latin typeface="Calibri" panose="020F0502020204030204" pitchFamily="34" charset="0"/>
                <a:cs typeface="Calibri" panose="020F0502020204030204" pitchFamily="34" charset="0"/>
              </a:rPr>
              <a:t>H</a:t>
            </a:r>
            <a:r>
              <a:rPr lang="de-DE" sz="1200" i="1" baseline="-25000" dirty="0" smtClean="0">
                <a:latin typeface="Calibri" panose="020F0502020204030204" pitchFamily="34" charset="0"/>
                <a:cs typeface="Calibri" panose="020F0502020204030204" pitchFamily="34" charset="0"/>
              </a:rPr>
              <a:t>0 </a:t>
            </a:r>
            <a:r>
              <a:rPr lang="de-DE" sz="1200" dirty="0">
                <a:latin typeface="Calibri" panose="020F0502020204030204" pitchFamily="34" charset="0"/>
                <a:cs typeface="Calibri" panose="020F0502020204030204" pitchFamily="34" charset="0"/>
              </a:rPr>
              <a:t>zu verstehen </a:t>
            </a:r>
            <a:r>
              <a:rPr lang="de-DE" sz="1200" dirty="0" smtClean="0">
                <a:latin typeface="Calibri" panose="020F0502020204030204" pitchFamily="34" charset="0"/>
                <a:cs typeface="Calibri" panose="020F0502020204030204" pitchFamily="34" charset="0"/>
              </a:rPr>
              <a:t> sind, etwa Größen in zwei Ausgangspopulationen)</a:t>
            </a:r>
            <a:endParaRPr lang="de-DE" sz="1200" dirty="0">
              <a:latin typeface="Calibri" panose="020F0502020204030204" pitchFamily="34" charset="0"/>
              <a:cs typeface="Calibri" panose="020F0502020204030204" pitchFamily="34" charset="0"/>
            </a:endParaRPr>
          </a:p>
        </p:txBody>
      </p:sp>
      <p:pic>
        <p:nvPicPr>
          <p:cNvPr id="3105" name="Picture 33" descr="Bildergebnis für Blitz"/>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63770" y="1409907"/>
            <a:ext cx="1064524" cy="819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14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42" presetClass="path" presetSubtype="0" accel="50000" decel="50000" fill="hold" grpId="0" nodeType="withEffect">
                                  <p:stCondLst>
                                    <p:cond delay="0"/>
                                  </p:stCondLst>
                                  <p:childTnLst>
                                    <p:animMotion origin="layout" path="M 1.11111E-6 4.81481E-6 L 0.00017 0.23078 " pathEditMode="relative" rAng="0" ptsTypes="AA">
                                      <p:cBhvr>
                                        <p:cTn id="9" dur="2000" fill="hold"/>
                                        <p:tgtEl>
                                          <p:spTgt spid="59"/>
                                        </p:tgtEl>
                                        <p:attrNameLst>
                                          <p:attrName>ppt_x</p:attrName>
                                          <p:attrName>ppt_y</p:attrName>
                                        </p:attrNameLst>
                                      </p:cBhvr>
                                      <p:rCtr x="0" y="11528"/>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103"/>
                                        </p:tgtEl>
                                        <p:attrNameLst>
                                          <p:attrName>style.visibility</p:attrName>
                                        </p:attrNameLst>
                                      </p:cBhvr>
                                      <p:to>
                                        <p:strVal val="visible"/>
                                      </p:to>
                                    </p:set>
                                    <p:animEffect transition="in" filter="fade">
                                      <p:cBhvr>
                                        <p:cTn id="24" dur="500"/>
                                        <p:tgtEl>
                                          <p:spTgt spid="310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500"/>
                                        <p:tgtEl>
                                          <p:spTgt spid="6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63"/>
                                        </p:tgtEl>
                                      </p:cBhvr>
                                    </p:animEffect>
                                    <p:set>
                                      <p:cBhvr>
                                        <p:cTn id="34" dur="1" fill="hold">
                                          <p:stCondLst>
                                            <p:cond delay="499"/>
                                          </p:stCondLst>
                                        </p:cTn>
                                        <p:tgtEl>
                                          <p:spTgt spid="6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4"/>
                                        </p:tgtEl>
                                        <p:attrNameLst>
                                          <p:attrName>style.visibility</p:attrName>
                                        </p:attrNameLst>
                                      </p:cBhvr>
                                      <p:to>
                                        <p:strVal val="visible"/>
                                      </p:to>
                                    </p:set>
                                    <p:animEffect transition="in" filter="fade">
                                      <p:cBhvr>
                                        <p:cTn id="39" dur="500"/>
                                        <p:tgtEl>
                                          <p:spTgt spid="6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fade">
                                      <p:cBhvr>
                                        <p:cTn id="47" dur="500"/>
                                        <p:tgtEl>
                                          <p:spTgt spid="6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6"/>
                                        </p:tgtEl>
                                        <p:attrNameLst>
                                          <p:attrName>style.visibility</p:attrName>
                                        </p:attrNameLst>
                                      </p:cBhvr>
                                      <p:to>
                                        <p:strVal val="visible"/>
                                      </p:to>
                                    </p:set>
                                    <p:animEffect transition="in" filter="fade">
                                      <p:cBhvr>
                                        <p:cTn id="50" dur="500"/>
                                        <p:tgtEl>
                                          <p:spTgt spid="66"/>
                                        </p:tgtEl>
                                      </p:cBhvr>
                                    </p:animEffect>
                                  </p:childTnLst>
                                </p:cTn>
                              </p:par>
                              <p:par>
                                <p:cTn id="51" presetID="10" presetClass="entr" presetSubtype="0" fill="hold" nodeType="withEffect">
                                  <p:stCondLst>
                                    <p:cond delay="0"/>
                                  </p:stCondLst>
                                  <p:childTnLst>
                                    <p:set>
                                      <p:cBhvr>
                                        <p:cTn id="52" dur="1" fill="hold">
                                          <p:stCondLst>
                                            <p:cond delay="0"/>
                                          </p:stCondLst>
                                        </p:cTn>
                                        <p:tgtEl>
                                          <p:spTgt spid="3105"/>
                                        </p:tgtEl>
                                        <p:attrNameLst>
                                          <p:attrName>style.visibility</p:attrName>
                                        </p:attrNameLst>
                                      </p:cBhvr>
                                      <p:to>
                                        <p:strVal val="visible"/>
                                      </p:to>
                                    </p:set>
                                    <p:animEffect transition="in" filter="fade">
                                      <p:cBhvr>
                                        <p:cTn id="53" dur="500"/>
                                        <p:tgtEl>
                                          <p:spTgt spid="310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65"/>
                                        </p:tgtEl>
                                      </p:cBhvr>
                                    </p:animEffect>
                                    <p:set>
                                      <p:cBhvr>
                                        <p:cTn id="58" dur="1" fill="hold">
                                          <p:stCondLst>
                                            <p:cond delay="499"/>
                                          </p:stCondLst>
                                        </p:cTn>
                                        <p:tgtEl>
                                          <p:spTgt spid="65"/>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66"/>
                                        </p:tgtEl>
                                      </p:cBhvr>
                                    </p:animEffect>
                                    <p:set>
                                      <p:cBhvr>
                                        <p:cTn id="61" dur="1" fill="hold">
                                          <p:stCondLst>
                                            <p:cond delay="499"/>
                                          </p:stCondLst>
                                        </p:cTn>
                                        <p:tgtEl>
                                          <p:spTgt spid="66"/>
                                        </p:tgtEl>
                                        <p:attrNameLst>
                                          <p:attrName>style.visibility</p:attrName>
                                        </p:attrNameLst>
                                      </p:cBhvr>
                                      <p:to>
                                        <p:strVal val="hidden"/>
                                      </p:to>
                                    </p:set>
                                  </p:childTnLst>
                                </p:cTn>
                              </p:par>
                              <p:par>
                                <p:cTn id="62" presetID="10" presetClass="exit" presetSubtype="0" fill="hold" grpId="2" nodeType="withEffect">
                                  <p:stCondLst>
                                    <p:cond delay="0"/>
                                  </p:stCondLst>
                                  <p:childTnLst>
                                    <p:animEffect transition="out" filter="fade">
                                      <p:cBhvr>
                                        <p:cTn id="63" dur="500"/>
                                        <p:tgtEl>
                                          <p:spTgt spid="59"/>
                                        </p:tgtEl>
                                      </p:cBhvr>
                                    </p:animEffect>
                                    <p:set>
                                      <p:cBhvr>
                                        <p:cTn id="64" dur="1" fill="hold">
                                          <p:stCondLst>
                                            <p:cond delay="499"/>
                                          </p:stCondLst>
                                        </p:cTn>
                                        <p:tgtEl>
                                          <p:spTgt spid="59"/>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3105"/>
                                        </p:tgtEl>
                                      </p:cBhvr>
                                    </p:animEffect>
                                    <p:set>
                                      <p:cBhvr>
                                        <p:cTn id="67" dur="1" fill="hold">
                                          <p:stCondLst>
                                            <p:cond delay="499"/>
                                          </p:stCondLst>
                                        </p:cTn>
                                        <p:tgtEl>
                                          <p:spTgt spid="3105"/>
                                        </p:tgtEl>
                                        <p:attrNameLst>
                                          <p:attrName>style.visibility</p:attrName>
                                        </p:attrNameLst>
                                      </p:cBhvr>
                                      <p:to>
                                        <p:strVal val="hidden"/>
                                      </p:to>
                                    </p:set>
                                  </p:childTnLst>
                                </p:cTn>
                              </p:par>
                              <p:par>
                                <p:cTn id="68" presetID="10" presetClass="entr" presetSubtype="0" fill="hold" grpId="1" nodeType="withEffect">
                                  <p:stCondLst>
                                    <p:cond delay="0"/>
                                  </p:stCondLst>
                                  <p:childTnLst>
                                    <p:set>
                                      <p:cBhvr>
                                        <p:cTn id="69" dur="1" fill="hold">
                                          <p:stCondLst>
                                            <p:cond delay="0"/>
                                          </p:stCondLst>
                                        </p:cTn>
                                        <p:tgtEl>
                                          <p:spTgt spid="67"/>
                                        </p:tgtEl>
                                        <p:attrNameLst>
                                          <p:attrName>style.visibility</p:attrName>
                                        </p:attrNameLst>
                                      </p:cBhvr>
                                      <p:to>
                                        <p:strVal val="visible"/>
                                      </p:to>
                                    </p:set>
                                    <p:animEffect transition="in" filter="fade">
                                      <p:cBhvr>
                                        <p:cTn id="70" dur="500"/>
                                        <p:tgtEl>
                                          <p:spTgt spid="67"/>
                                        </p:tgtEl>
                                      </p:cBhvr>
                                    </p:animEffect>
                                  </p:childTnLst>
                                </p:cTn>
                              </p:par>
                              <p:par>
                                <p:cTn id="71" presetID="42" presetClass="path" presetSubtype="0" accel="50000" decel="50000" fill="hold" grpId="0" nodeType="withEffect">
                                  <p:stCondLst>
                                    <p:cond delay="0"/>
                                  </p:stCondLst>
                                  <p:childTnLst>
                                    <p:animMotion origin="layout" path="M 1.11111E-6 4.81481E-6 L 0.00017 0.23078 " pathEditMode="relative" rAng="0" ptsTypes="AA">
                                      <p:cBhvr>
                                        <p:cTn id="72" dur="2000" fill="hold"/>
                                        <p:tgtEl>
                                          <p:spTgt spid="67"/>
                                        </p:tgtEl>
                                        <p:attrNameLst>
                                          <p:attrName>ppt_x</p:attrName>
                                          <p:attrName>ppt_y</p:attrName>
                                        </p:attrNameLst>
                                      </p:cBhvr>
                                      <p:rCtr x="0" y="11528"/>
                                    </p:animMotion>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2" nodeType="clickEffect">
                                  <p:stCondLst>
                                    <p:cond delay="0"/>
                                  </p:stCondLst>
                                  <p:childTnLst>
                                    <p:set>
                                      <p:cBhvr>
                                        <p:cTn id="76" dur="1" fill="hold">
                                          <p:stCondLst>
                                            <p:cond delay="0"/>
                                          </p:stCondLst>
                                        </p:cTn>
                                        <p:tgtEl>
                                          <p:spTgt spid="65"/>
                                        </p:tgtEl>
                                        <p:attrNameLst>
                                          <p:attrName>style.visibility</p:attrName>
                                        </p:attrNameLst>
                                      </p:cBhvr>
                                      <p:to>
                                        <p:strVal val="visible"/>
                                      </p:to>
                                    </p:set>
                                    <p:animEffect transition="in" filter="fade">
                                      <p:cBhvr>
                                        <p:cTn id="77" dur="500"/>
                                        <p:tgtEl>
                                          <p:spTgt spid="65"/>
                                        </p:tgtEl>
                                      </p:cBhvr>
                                    </p:animEffect>
                                  </p:childTnLst>
                                </p:cTn>
                              </p:par>
                              <p:par>
                                <p:cTn id="78" presetID="10" presetClass="entr" presetSubtype="0" fill="hold" grpId="2" nodeType="withEffect">
                                  <p:stCondLst>
                                    <p:cond delay="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105"/>
                                        </p:tgtEl>
                                        <p:attrNameLst>
                                          <p:attrName>style.visibility</p:attrName>
                                        </p:attrNameLst>
                                      </p:cBhvr>
                                      <p:to>
                                        <p:strVal val="visible"/>
                                      </p:to>
                                    </p:set>
                                    <p:animEffect transition="in" filter="fade">
                                      <p:cBhvr>
                                        <p:cTn id="85" dur="500"/>
                                        <p:tgtEl>
                                          <p:spTgt spid="3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63" grpId="0"/>
      <p:bldP spid="63" grpId="1"/>
      <p:bldP spid="59" grpId="0" animBg="1"/>
      <p:bldP spid="59" grpId="1" animBg="1"/>
      <p:bldP spid="59" grpId="2" animBg="1"/>
      <p:bldP spid="65" grpId="0"/>
      <p:bldP spid="65" grpId="1"/>
      <p:bldP spid="65" grpId="2"/>
      <p:bldP spid="66" grpId="0"/>
      <p:bldP spid="66" grpId="1"/>
      <p:bldP spid="66" grpId="2"/>
      <p:bldP spid="67" grpId="0" animBg="1"/>
      <p:bldP spid="67" grpId="1" animBg="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hteck 15"/>
          <p:cNvSpPr/>
          <p:nvPr/>
        </p:nvSpPr>
        <p:spPr>
          <a:xfrm>
            <a:off x="307975" y="2646640"/>
            <a:ext cx="8584505" cy="864096"/>
          </a:xfrm>
          <a:prstGeom prst="rect">
            <a:avLst/>
          </a:prstGeom>
          <a:solidFill>
            <a:srgbClr val="3333CC">
              <a:lumMod val="20000"/>
              <a:lumOff val="80000"/>
            </a:srgbClr>
          </a:solidFill>
          <a:ln w="25400" cap="flat" cmpd="sng" algn="ctr">
            <a:solidFill>
              <a:srgbClr val="2D2DB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1" i="0" u="none" strike="noStrike" kern="0" cap="none" spc="0" normalizeH="0" baseline="0" noProof="0" smtClean="0">
              <a:ln w="18000">
                <a:solidFill>
                  <a:srgbClr val="3333CC">
                    <a:satMod val="140000"/>
                  </a:srgbClr>
                </a:solidFill>
                <a:prstDash val="solid"/>
                <a:miter lim="800000"/>
              </a:ln>
              <a:noFill/>
              <a:effectLst>
                <a:outerShdw blurRad="25500" dist="23000" dir="7020000" algn="tl">
                  <a:srgbClr val="000000">
                    <a:alpha val="50000"/>
                  </a:srgbClr>
                </a:outerShdw>
              </a:effectLst>
              <a:uLnTx/>
              <a:uFillTx/>
              <a:latin typeface="Times New Roman"/>
              <a:ea typeface="+mn-ea"/>
              <a:cs typeface="+mn-cs"/>
            </a:endParaRPr>
          </a:p>
        </p:txBody>
      </p:sp>
      <p:sp>
        <p:nvSpPr>
          <p:cNvPr id="2" name="AutoShape 2" descr="http://karrierebibel.de/wp-content/uploads/2015/08/Personalauswahl-Bewerbung-Methoden.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latin typeface="Times New Roman"/>
            </a:endParaRPr>
          </a:p>
        </p:txBody>
      </p:sp>
      <p:sp>
        <p:nvSpPr>
          <p:cNvPr id="3" name="AutoShape 8" descr="Bildergebnis für erfolgreiche Mitarbei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latin typeface="Times New Roman"/>
            </a:endParaRPr>
          </a:p>
        </p:txBody>
      </p:sp>
      <p:sp>
        <p:nvSpPr>
          <p:cNvPr id="4" name="AutoShape 10" descr="Bildergebnis für erfolgreiche Mitarbei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latin typeface="Times New Roman"/>
            </a:endParaRPr>
          </a:p>
        </p:txBody>
      </p:sp>
      <p:sp>
        <p:nvSpPr>
          <p:cNvPr id="13" name="AutoShape 12" descr="Bildergebnis für erfolgreiche Mitarbeit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latin typeface="Times New Roman"/>
            </a:endParaRPr>
          </a:p>
        </p:txBody>
      </p:sp>
      <p:sp>
        <p:nvSpPr>
          <p:cNvPr id="14" name="AutoShape 14" descr="data:image/jpeg;base64,/9j/4AAQSkZJRgABAQAAAQABAAD/2wCEAAkGBxIQDxAQEBIQEBAPEBUVEBAVFRUVFRcVFRUXFhUVFRUYHSggGBolGxUWIjEhJSkrLi4uFx8zODMsNygtLisBCgoKDg0OGxAQGy0lHyUvNystLy0tLS0tLS8vLy0tLS0tLS0tLS0tLS0tLS0tLS0tLS0tLS0tLS0tLS0tLS0tLf/AABEIAIEBhwMBIgACEQEDEQH/xAAcAAABBQEBAQAAAAAAAAAAAAACAAMEBQYBBwj/xABCEAACAQIDBAcEBwcDBAMAAAABAgADEQQSIQUTMUEGIlFhcYGRMqGxwQcjNEJSctEUM3OCkrLCouHwJGOz8UNidP/EABkBAQADAQEAAAAAAAAAAAAAAAABAgMEBf/EACURAAIDAAIBAwUBAQAAAAAAAAABAgMREiExIjJBBBMjUXFhgf/aAAwDAQACEQMRAD8AhWnbToEICADadAhhYQWANhYQWOBYQSANhYQSOhIYSAMhIQSPCnDFOARwkIJJIpwhTgEYU4QpySKcMU4BFFOd3clCnCFOARRTnd3JYpzu7gETdxbuTN3Fu4BE3cW7kzdRbqAQ93Fu5M3cW7gEPdzm7kzdzm7gETdzm7kvdzhpwCJkg7uTDTnDTgEPdzmSSyk4UgEMpOFJLKQSkAiFJwpJRSCUgEUpBySUUglIBGKQSsklIJSARis4VkgpBKQCPactHysErAGCIrR3LBKwBu05DInLQAIoREUAeAhBYQWGFgAhYYWGqxxUgDYSGEjqpDVIA2EhhI6EjipAGRThinHlSOBIAwKcMU4+EhhIAwKcIU4+EhhIBHFOEKckBIQSARhTnRTkoU53dwCLu53dyVu53dwCJu4t3Je7i3cAibuLdyXu5zdwCIac5u5LyQSkAi5IJSS8kEpAIpSCUkopBKQCKUglJKKQCkAjFIJWSSsErAIxSCVkgrBKwCOUglJIKwSsAjlIBSSCsErAI5WCVkgrAKwCOUglZIKwSsAjFYJWSCsArAGCsArHysEiAMWijhEUAkqscVYlEcUQBKscVZ1RHFWAJVjirOqI4ogAhY4qzqiOAQDirDCwgIarABCwwsMCGFgABIYSGFhhYAASEEjgWEFgDYSdyR0LCCwBnJO5I9lncsAYyRZJIyxZYBHyThSSMs4VgEfJBKSSVgFYBHKQSskFYJWARisErJBWAVgEcrAKyQRAIgDBWAVj7CARAGCIJWPEQCIAyRBIjpEAiANEQSI6YJEAaIgkR0iCRAGiIBWPEQCIA0RAKx4iARAGSIBEfIjZEAZIihkRQCSojqiNrHVgBqI6ojaxxYA4ohqICxxYAYjgEARwQAwIYiamVtfnEJCe+CWmumOAQwI3TcZwh0zC6nttxHjwjtrSFJN4WcGoqXwEBDUQRCJ0NuNtJYoGBDAnGqqctrajhOgysJclpeyDg8YQEICBYkgcucVAaeJJ8uUhT2XEl15Dlo7aK04RcEdokHB1bOEvowuB2G1/heJTySX7Ea+UXJfBYWitOxS5mDacIhTl4ANo2rAqp7eMcJlVTc57agLVYA629qZWNprDemKalv6LAiN3B4ax0yHTXJUy36tU9W/JuYHjx9ZacnFaUqgpvGx0iARHagsbRsy6elGseDZEbIjhhUqWYMb6qNJDkl5JjFyeIjEQDHDBRMxA7YbwhLXiGjGzJGJQKxAN7cYwYT1aJJp4wDAMMwGEkgAwTCMEwATBIhGCYAJgmGYJgAGCYZgGAARAMcMAwBsiKdMUAeUxxTGFMssDh1qqVFxUAJBvoeYHdpf0lZSUVrLQg5PEMKY6pkdWjqmWKk7A01ZrNw5ec5UTKxXsMHA0yzLYMRfiL/GS9qUMrAgaEce8f7THllmadHFOnc7TIwMdFx3TmEXMdGAYaqCNOXH1kfaO02oFXqoKqNUCkrqBc2AB4jzHHSJ3JPCK6XJaXGPXRG7Rx/55yMDLHadQGmBfUWlUGk0v04RevXodVWK3RczJ1lHeOXmLjzlhUXMAQLG2okPBW65Z9CbBRysP1vJeGChdazDv6oHoRMJ2PnqN41/jx/0bvHEUnUAnvtI1SooN84K83PoSbd8lBDlG5qo5B6ysbAg+FyPSbTt4pGMKeTf+EahRdSCwsAWA48Nbe60mBpC2ltCqgytQdRzqCzJ6qdL98fDSKH0yfqF2mO4GuKik5alwSD1SBoSNCeMLMQpsp6vAHTh2QNjYio6m5Rcrso4sbA6E9lxH2DZjmcAcrAj5znbknunQlFrGhBpCIyVL8gzDuACtHUJFwWzWJ17r6SDtzFGnSqsqlypbQcbX1t5Ta16oyMaVjlH/AIIY92ZSrE63ZSBoO+T8LjBULAAgra/nMvQxrjKUIDVFDMjcRmW+vgD63lnTcEgUmzEdZz3dp7OHCYwtlF9ms6YyXRe5pwGRqOIDrmHDX3aGMY56dl3pYLm0K8iAbX7p2SlkeSOOENlxZJq1alILnUup9pkUm3iBqB3xqvtGjlujKSTpltfz9IsGTf6utdbaK9/7tfhIG1UV66q1BRWYXNdQNVuLgsNT4GcUdbO+WJMtS0iM61FJKMwpubcfaUkXFvOOl4zg2qMr3KpldgOGuvHzvOm9tR6OX6dJvsmKzFL7uof6QfQm8jtH8OWyHNUtbjZfmbyrxuJUKDvDZmsH0udbeUzpliZe2HLBwYxMzIQ+YaDQgHwNrGWWyNS5Fip0v3/8tK9MQd3emzOF0dGA1tyB4X7jxgdFMShFepTJK1KlwDfqkCzWv3yrnKXk1jXGPgKsuVivYbTmHF3EPHvdye2TNmMxSwpH85ICn33PpN7J+j+nNXH8n8Kqq12a/wCI/GNEy9emxVg2RewcfWULixIPEcbRTPks/QurafL9hUXIYEakHhLDG4LMEylc1rNr/t4xrZliCMtzxvy7hft4yVSoAkg0s2vMgjyzG0wutan18G1NacMfyUdRbEg8QbHyjZknaC2qMMhp8Orppp3ad8HC4Rqh0By827P1nUpripM5XB8nFEcyXs3DB2u3AEC3aZKfYpK5kcG4uAf1EkYHB7uiWcWbVu8aaD0HvmVlqcfS+zampqa5rornoocVkFgmYXHLQXInekCIKi5Aq9XUAWHHsnNi0i9W/YCT4nSFtLBVnqtZCQLAHl6nvvJ3JpN+EHjg2l5ZUmCY9icO9M2dSpP/ADlGDN9OZrCTs/CCq5Utl00sOMYxmHNNyh5cD2jtlrsvZlZaiVLKADqCdbeAh9KMEbiqAAoFm7b30PfMfuevN6N/t/j3OzPGKCTOzYwEGmh6KUyxrEELkUHMeA0fjM0Gmi2PVWjhKtV+FVrAX1ZUFyPMnL6ylmcey9e8ui6wlFAoYKig88o9ZWbeooGV1dBm0KgWNuOa3P8A9RvY202ynfOEep1qYFhlXkCvZpePbXx3Vp2q03s6m2XXTmDmOn6zirbU+jssSceyU9SmMvWdB3Wt75A29XT6oLWLNvB9WSpuLG50HZLGpXqdXK9Ar+Yj3BT8ZS9IcU71aSEUWRDnzK3WDFSLWIHuvKwXqRpP2v8AhIoVSE03VTh1Dx1vfiLHlz7pRbVrhq9KlRY5kcGrSsdF489Rrbt0OkdxGGFS3WdGHBlJB85FwKtharEJvHYZi+tzc219JrbFxemdU4tJIuKm0czrTHEam/YNZIDSrw1FqlZWCk1GYbxhwXNpqeQAk4PNqPac/wBR7ibs9lD1AEzM1mJ/0/4++WGCbKD1Fpj+QDxssyW18eaORlNma4v3C2hjWB2nUrOFNsv37dlu3lMZr14dEJfjTZpTUZjrTUsT7H3W109RHVqLnG8oGkV5jOq+RXqmVw4ZQSABYWOo8DKHHdJ6+GdqYa+U6Mbg27+UtdHMKUzT00eKxiVay06VV2Cgmqhsw7BrxHvkvPM70dxe9FSrUINaq12NrXA9nXzl1nm1KyJje9kRaldcNW3rE5ah1F7KNNffrrJ9PbFB+srIw52ckel7Sn6RUd5R71YWHbfS0p9m7PdWHUAF7k3+U57VkjpplsDbLVBFwLA6geMhYmsRVa46tTge+2ojueGhDK6EXzLcdxXUH4zoshsM/Ry1zye/szePwFTDZ6lFWq72wA0OW2pA7jp/TGaG0auRKVKi61nI3jNoAxGvDiB8BLRtpugK5S5I0spPkeyd2KCVNWoPrGYjuCg8B2Tkri5yw7LJ8I6WmApbumqE5iB1m7WJuT6mLGYp6al0CtlvnU/h5274OeRNrVmWg7AZgRlY/hB0vbvJt/wTtlFccOGEnz0ir0kwgBNihPEUyR/oNwD5R3o8jZDWqOztV9m/JPuiYypslzU6qsUB1sCRNjsRnyKCGyqCGuCLWHafhznPSvV2dV8tj0W5eQMRilpVC1S5R1FtTow0N/K3pHi8oulALCnl49b/ABm13sMKHk0W1PbVMELSCF2NlNr697HlGtoPWWmGoqpZdWQaXPavnfTvlPsDBNnL1LdUXUDtNh+s0BaZ0w2PZpdY1JYZ2htmtiyKeT9nqZvrKubUqOQA4nxGnKaTE4f9loKKepJ0HO/MmUG2sLepT3alHqG5cGwa3LTncCTaaVKYIdi7W9B3TGcXF4bRnyWk5ToLm55mWGycSt8jVWzHVaYsOr6XOoMgVKRCI/Jx6Gw9ZFd2VhUpkK6jja5K69WdU47Ho5a5ZPs0DCmGa4dyeWvu0lLWChmCghbmwPEanSQB0sdgeqQRzzaeMkCvnAcm5YAk954++8x+n9zNvqPaidgsctLV3KoDbLyzPYA+PVkn9vpIxY1iAeRKC3uvM5t9L4DEnhl3dvHPp8JU9GqyVFTe9c0r7sNqRfkLyl8fWTTLIGnY7yp1WaoHbqsbEkE6cOwfCXGDIyA0gSUurKxsTrc+DX5G0z6V2Q5ksWANgdBe3bOJ0po1syFjhMSG9prDgPvL94e/hL3bFJfBFCUm38k7a+1EYMEFRalK5rJYgm2pUj8XMdsmnHk4IFhYstgOdidL+UytKm2Mr5SHbcH6yupslTnYGwzDXS2o1k3E4oubA9RLgdhI0mFUdkdFslGBP2TjRRzMeJv7h/vJmycXi6yDPTVAbneuQBY66IOtfxt4zN1yxXqe0Ddb8D3eck7D2ktNglbeVGq2yUheysfu5RqfE9nCb3L1GFElxwuNqUqO7sWqVKqDV1GhPO45DzlRs2mHqqrXIvew4m3KaCrUqgtl3WGQ8WYKO72RrfvNvOUnR9yMQLEL1W1/STW3waIsiucX+zUqEJCkMLcLZvlKzpPu93ZajBuIpljY9tw2ss6VexuWS3ab3/SZfpDtFqjWIXIt92w1ub2PhoPfM616kaWPIspyZyNkzs7jzwQ0tNtVClGkVGZKdMBV/E/Fm8MxMrMPRaoSF+6pY+A/9iShUP7Xu79Tdi4OouST85z/AFDxI3oWtlJgs1Wqar5swIOa5BuOAFuUt6dhwAHgLR/aeGFNuqAFsNBpqb/ofSQw0vVFKOlLZNywqOkNapRCClUq2qluqCTltY9U34HNwN+HKO9GVqAszh9R7bcTw07hLLbW7d6CU7MoppVSoNQ4qX1HaDlHpblLqts80cJVrMp+roswQe0cozHTtsNAedpnx/J0jfk/t9sj0a2Vg34SD6TdYHC07Zsi5jxJAPHgb9ndPOaNcMqspurAFT2gi4M9C2LWvQpBtTutRxJAy8p0nKPY1Blty7vlMdiNKjr2Mbeuk19auHbKFqC/apEyWLIGKIPAsLHuIAB8vlJYKfHhatUU+JQdbzljs/AikpCgAsR52vGtn9H8QldmZQwqvZHU3FgNM3NdBzE1h2OKalmOZwrWtoAcp175yqEnZyw6JSShx0zy4hVKl2CqWC5iQNWOVbX53IsJFqdEXrM2cgIGNqnEsDqNL8e2/vmE+k2tWU4V1YikrEgDlVXVWPbpw8D2yy2T9Li0xarhXGnW3dXMpPaFf2R3XM3lFS8mEZuPg3OE6OihxqXU/dsB77mQdl7bpYsVKlK9kqujqRYhgeHhYgg98xm2fpcaqrJRwwS/su73t/KB8499GL3wtZjxfEMW8SqyUkvBDk35N1iaRyAkEBmWxPPW/wAJZVaAFI2420lpRwKV1QOSCLMCLam3OPYvYrEZARlYHrkcPKYW1yb1I3rlFLDLF5I2f1qmUEZyrFAfvWsWH9OaN7Wobl0p5sxWmuZ7WubnW3LlKupUy1qFW+VkchT3sLa+Vx5zozejDwy3OEZSbK1jytf0lJtbEVcLhcRVC5TRZWG8VgpUuisOX4ifEd82mFq5hfTrSi6bY+hRwlRcQVK1iEyG12W92yjieA4SkaVB7ppK3ksGXxACF/aAUtprcAX07ZkuhvTM4rE4lazUkp1Aow9FyACBmDLmI6zkFTb04S36PVb4PDHU/UU+PHRQNe+eSbYwYo4nEUhbKlZgvZlNio8gQJYyPpCjkKKVUKtuA4eVpkPpI2w2HwlXdPkrNkFMjiL1FuR/LeeKLXdRlV6ir+FXYD0BjdMXcE6m+pPGTo0922RXepQoPUtvKlKmXtoMzKCfDUyqxOJNTFhPuoug7yx18wBLLDdVEX8KKPQAS2p7Mw1U711yVXteqpIJt2j2e3W0ztWxw1qaT0awWEZrBBzGY8gL6k93dzlJ0s2s2Cw9WsiCoabABSbAXbKCe2xInpHUCAJYINAOHl4zzvpjhhUpY2kfvLVt4i7L7wJMIcVhWc+TOfRd0iTFon7Q1GpiA9Sy9UOlzcZU/CVyi/dPQMcEKksqntuAfjPkUx0YyoBlFSoB2Bmt6Xl+ims95x+2s+OGFQKUTDtUJB9k51VVtwAtHgZ5r9FSfWYp+xEX+osf8Z63sTCCqlUNexKgEcQRfX3x/Av9MmNkZqjOb2LE/OWtH2VA7BaXe0NjtRS46yk2BA1ueAtImysKyNhhWUqzVguU8SpJB05fd9ZzUxak9R03S5RWEHaDZaFMafW4jUdqqpHxMN9n06SB0QBmPH1jjYCpVqslTqLRqvugBmupOjE3Fr8efHlLTF7Oy0czOSKYJsAOtZTpe+npJ+1P7nLOiPuRVfHSgLSh6T4UMKbimGqZrZu4C9j28pO2jtKnh0L1GsOQ4sx7FHMyZSz4lcNamQHo06gUakEghgSOwg+t+c0t9pSn3jWysZWejlcZEA1GW1+4G8IaCw5TSDYV6Vnsota4sTY8bcgfH38JlVxYqgVV9mr1x4Nr85n9PW462jT6ifLEidTpfVPV5IT4CwBu3r7pmtp4yoj5lNgQNRa4/wCWl10Q26P2zF4eo6DI1PcpcAkFLse06mbfFYVHGqjXumllTn8mddvAwGAq1a1I1Kjs4B1B4W0Fyeepj9F7MvHiBp3yP012pT2fRAo01y1a4zLmsSApLFRyAsO65jOysctZaVVL5XIIuLHQ2It4iTGCjHCJTcpaOY/aFYmwrOLcVA+Ok6GNhe9wJqsds1d2WsL5b+6ZSvozDsMwoXbN75elI4TFGyYp1HIWPR+pbEKDqKishHipt7wJP2TgadPLmG9ZhcVDcGx4C17C3ZKTZ5tVpn8Lg+hvL7EYhTiECagi2UcbjML28AJeMU/KI5NeCR0otuEsALVBw0+60886U45qdJUQHNXbJmHLT2R3ngPOei7YU1MO44FOt/TqR6Tz7pLhxUwlUWuUGceKa/C485E1jCNfsykuDNGlXFNjhKNIuLgBbplZqbcrMraHTgdDrKjp39ISFHwuBYVMwtUxI9kA/dpX46fe4a6Xnlb12f8AeO7kc2Ytw4cTOqZXSx6N0drZsJRtyTL/AEkr8p6/SpLTsW4AZR4gAadh0nhPQzE3pVKd9UbMPBh+qn1nvFOsrKtQWKsA39S3+clACtjGtbVQe3jaZLb3Vem45Eg91jcD4+k0+Lcatx7BKKpQ3tTK3Asrm3dxA8iRIZOF3gQ1gyMeV1/STq92X7t2U38eEr9m1kXRjkY6gNquuntctdPGWFZTxOYD/wCq39W1ERQkeM9OaOfAVbi7Uyri/EEMAT6Fp5Q09u6WYPMcZRN7PvLW49a7L8RPECYKM5PSfovr/wDT10/DWB/qQD/EzzWb76KRmevT/G1EepcfOAfQGxzmSn4D4SyIZuJIFr3+UrNmi3sq+Xs6unvvbylmrgoeAsSLn1tLEmD6S1f+pcDgoUe6/wA5lukrXoFeZOnkLzSdKqJTEFuK1ACD4AAj4HzEyPSGrZE59Ym3gD/tKsGWTpBjKYyricQAOAFRtPfKjF1mdi9RmqOeLsxZj4sdY5iU1JHE++RXbTsldJPUeizn9iw9/wAHuube6YDpapGOxNwRd1I7xu01m76Pm2Ew4/7Ke8XmN6d6Yon8VNSfePlJ+CGZpjBRoJbWGhFxIIPbaT9Vfyj4TUbBchArcCL68NeHumRpG+UdthNtUpNRYFGt1QQdctuBB7uGvI+MsWRaEhVtca8BxJ8OZmM6XUsrOQCN5RJ17QCp+A9Zq6GLbKxcKpHFg2QHs4AgH3GZzphVU0g+vULA3IbQqSdR+WT8A+ajORGKQQbz6LXscUO6l/nPbOi1Iije2rsSL6aaD5TxP6L6RP7RbVmamo8Tm/We+4KllCqrKQqhQpB5C3EfpJQJddn9lbW7deXaZlMZVLY+goOY03Qkj8wJ9wE1WJcBNcqHW1yb8eQteZF6Jp4p6hJsesDzsiXP+oW8pKWslvokY8qMSKYuSoF+3XiDb1v3x7azWwz/AJbWPfpKerUIxRDEkWNm4Noo9RcWtLDaIvh6nH2CQDqQBqLnmdPKavxhmjzTHUMM206JxtTd4U0RmvmsSDU6lx7ANlufhxm+6P8ASXCBXLV8NSpsXKg1Kd1s5yWF76pbS3ITyrpu4NVO0Iun8zmUVMzBPGaHrvSX6S6ARqeFV6z8N43VTx/E3hYeMqdlrkw9Ffw0kFv5RPPHfTvnolA9Rfyj4RukHm3TH7dX8V/8ayDS2nXT2K1Zfy1HHwMd6R1c+LxB/wC6R/T1flK6QQSEDVXAuWd2Cgkkm7Gw1PeZ7p0P2NnRqdIKzUFpKgY26uoYi/3uqJ4t0bp5sXQHH6wH+nrfKe+fR2311Zb2JRSPIn9ZOaTHo0g2XUqIy2tbQ3017JR9KNnrSwlmCtURlAcDhduR4nSbneNYqeN7X98x/Tlv+mtwu6+PGUhWo+DSdjkYGKcJilzMkYD2x5fES02h++ofmT+9ooppDwVZbN+4f8j/AAaYfHfuav8ADf8AtM7FImSjzJeJjwiimZJouhX7yr/DH909v2d9jo/w6fynIpJZDmK4eUZ2F9oX8j/ExRQS/BzE+yPzVP7RLPZntfyj4RRQvJHwYfpH9rreK/2LPBK/tHxPxnYoKjc330RfaX/PR/vM5FAPoRfZWPV+Pk3wWKKWJMt044UPzVPgk8929/8AH4n4rFFIZBh+Zkavz8J2KZsk9M2R9mofwaf9omH6cfam/InwiilvghmaM6nHznYpBU9lTgPAT0Uezh/Bv7DORSxdDGz/AP5fyrM90n+yt4/4PORSfgM+cjORRSCD0n6Hv3jf/opfOfQqfu/KKKWQKKv+/H56XwMrMV+9H8A/AxRRDyTLwV2K+0p4N85OqfZKv8M/2tFFNZeTNeDxXpn9o/lX5yppcPSdinMaDtTj5H4T0Ol7K/lHwiikoHlG2ftOI/j1P7zIcUUkqXXRH7ZR8X/8bz3H6PftL/wv8liihEo9Kq/d8fkZien/AO5H5x85yKWfgGCiiilQ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latin typeface="Times New Roman"/>
            </a:endParaRPr>
          </a:p>
        </p:txBody>
      </p:sp>
      <p:sp>
        <p:nvSpPr>
          <p:cNvPr id="20" name="Foliennummernplatzhalter 4"/>
          <p:cNvSpPr txBox="1">
            <a:spLocks/>
          </p:cNvSpPr>
          <p:nvPr/>
        </p:nvSpPr>
        <p:spPr>
          <a:xfrm>
            <a:off x="8460432" y="6520259"/>
            <a:ext cx="432048" cy="365125"/>
          </a:xfrm>
          <a:prstGeom prst="rect">
            <a:avLst/>
          </a:prstGeom>
        </p:spPr>
        <p:txBody>
          <a:bodyPr/>
          <a:lstStyle>
            <a:defPPr>
              <a:defRPr lang="de-DE"/>
            </a:defPPr>
            <a:lvl1pPr algn="r" rtl="0" fontAlgn="base">
              <a:spcBef>
                <a:spcPct val="0"/>
              </a:spcBef>
              <a:spcAft>
                <a:spcPct val="0"/>
              </a:spcAft>
              <a:defRPr sz="1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fld id="{C91380D0-A164-DE4A-8A92-5E9CF20F8E05}" type="slidenum">
              <a:rPr lang="de-DE" sz="1000" smtClean="0">
                <a:solidFill>
                  <a:prstClr val="black"/>
                </a:solidFill>
                <a:latin typeface="Calibri" panose="020F0502020204030204" pitchFamily="34" charset="0"/>
              </a:rPr>
              <a:pPr/>
              <a:t>19</a:t>
            </a:fld>
            <a:endParaRPr lang="de-DE" sz="1000" dirty="0">
              <a:solidFill>
                <a:prstClr val="black"/>
              </a:solidFill>
              <a:latin typeface="Calibri" panose="020F0502020204030204" pitchFamily="34" charset="0"/>
            </a:endParaRPr>
          </a:p>
        </p:txBody>
      </p:sp>
      <p:sp>
        <p:nvSpPr>
          <p:cNvPr id="29" name="Inhaltsplatzhalter 2"/>
          <p:cNvSpPr txBox="1">
            <a:spLocks/>
          </p:cNvSpPr>
          <p:nvPr/>
        </p:nvSpPr>
        <p:spPr>
          <a:xfrm>
            <a:off x="370104" y="548680"/>
            <a:ext cx="8594384" cy="43204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p>
            <a:pPr defTabSz="4167188">
              <a:spcBef>
                <a:spcPct val="20000"/>
              </a:spcBef>
              <a:defRPr/>
            </a:pPr>
            <a:r>
              <a:rPr lang="de-DE" b="1" dirty="0" smtClean="0">
                <a:solidFill>
                  <a:srgbClr val="2D2DB9"/>
                </a:solidFill>
                <a:latin typeface="Calibri" pitchFamily="34" charset="0"/>
              </a:rPr>
              <a:t>Teil I Grundlagen der Bayesstatistik</a:t>
            </a:r>
            <a:br>
              <a:rPr lang="de-DE" b="1" dirty="0" smtClean="0">
                <a:solidFill>
                  <a:srgbClr val="2D2DB9"/>
                </a:solidFill>
                <a:latin typeface="Calibri" pitchFamily="34" charset="0"/>
              </a:rPr>
            </a:br>
            <a:r>
              <a:rPr lang="de-DE" sz="1800" i="1" dirty="0">
                <a:solidFill>
                  <a:srgbClr val="2D2DB9"/>
                </a:solidFill>
                <a:latin typeface="Calibri" pitchFamily="34" charset="0"/>
              </a:rPr>
              <a:t>Momme von Sydow</a:t>
            </a:r>
          </a:p>
          <a:p>
            <a:pPr defTabSz="4167188">
              <a:spcBef>
                <a:spcPct val="20000"/>
              </a:spcBef>
              <a:defRPr/>
            </a:pPr>
            <a:endParaRPr lang="de-DE" sz="1000" b="1" dirty="0" smtClean="0">
              <a:solidFill>
                <a:srgbClr val="2D2DB9"/>
              </a:solidFill>
              <a:latin typeface="Calibri" pitchFamily="34" charset="0"/>
            </a:endParaRPr>
          </a:p>
          <a:p>
            <a:pPr defTabSz="4167188">
              <a:spcBef>
                <a:spcPct val="20000"/>
              </a:spcBef>
              <a:defRPr/>
            </a:pPr>
            <a:r>
              <a:rPr lang="de-DE" sz="1800" i="1" dirty="0">
                <a:solidFill>
                  <a:srgbClr val="2D2DB9"/>
                </a:solidFill>
                <a:latin typeface="Calibri" panose="020F0502020204030204" pitchFamily="34" charset="0"/>
                <a:cs typeface="Calibri" panose="020F0502020204030204" pitchFamily="34" charset="0"/>
              </a:rPr>
              <a:t>Philosophisch-wissenschaftstheoretischer Hintergrund</a:t>
            </a:r>
            <a:endParaRPr lang="de-DE" sz="1800" dirty="0">
              <a:latin typeface="Calibri" panose="020F0502020204030204" pitchFamily="34" charset="0"/>
              <a:cs typeface="Calibri" panose="020F0502020204030204" pitchFamily="34" charset="0"/>
            </a:endParaRPr>
          </a:p>
          <a:p>
            <a:pPr marL="895350" lvl="0" indent="-895350" defTabSz="4167188">
              <a:spcBef>
                <a:spcPct val="20000"/>
              </a:spcBef>
              <a:defRPr/>
            </a:pPr>
            <a:r>
              <a:rPr lang="de-DE" sz="1800" dirty="0">
                <a:solidFill>
                  <a:srgbClr val="2D2DB9"/>
                </a:solidFill>
                <a:latin typeface="Calibri" pitchFamily="34" charset="0"/>
                <a:cs typeface="Calibri" panose="020F0502020204030204" pitchFamily="34" charset="0"/>
              </a:rPr>
              <a:t>Kapitel 1: Induktionsproblem; Hume; Popper: </a:t>
            </a:r>
            <a:r>
              <a:rPr lang="de-DE" sz="1800" dirty="0" err="1">
                <a:solidFill>
                  <a:srgbClr val="2D2DB9"/>
                </a:solidFill>
                <a:latin typeface="Calibri" pitchFamily="34" charset="0"/>
                <a:cs typeface="Calibri" panose="020F0502020204030204" pitchFamily="34" charset="0"/>
              </a:rPr>
              <a:t>Falsifikationistisches</a:t>
            </a:r>
            <a:r>
              <a:rPr lang="de-DE" sz="1800" dirty="0">
                <a:solidFill>
                  <a:srgbClr val="2D2DB9"/>
                </a:solidFill>
                <a:latin typeface="Calibri" pitchFamily="34" charset="0"/>
                <a:cs typeface="Calibri" panose="020F0502020204030204" pitchFamily="34" charset="0"/>
              </a:rPr>
              <a:t> Hypothesentesten; Probleme des Falsifikationismus;  Voraussetzungsabhängige Induktion im theoretischen Netz?</a:t>
            </a:r>
          </a:p>
          <a:p>
            <a:pPr marL="895350" lvl="0" indent="-895350" defTabSz="4167188">
              <a:spcBef>
                <a:spcPct val="20000"/>
              </a:spcBef>
              <a:defRPr/>
            </a:pPr>
            <a:r>
              <a:rPr lang="de-DE" sz="1800" dirty="0">
                <a:solidFill>
                  <a:srgbClr val="2D2DB9"/>
                </a:solidFill>
                <a:latin typeface="Calibri" pitchFamily="34" charset="0"/>
                <a:cs typeface="Calibri" panose="020F0502020204030204" pitchFamily="34" charset="0"/>
              </a:rPr>
              <a:t>Kapitel 2: Fisher-Statistik  (NHST) als </a:t>
            </a:r>
            <a:r>
              <a:rPr lang="de-DE" sz="1800" dirty="0" err="1">
                <a:solidFill>
                  <a:srgbClr val="2D2DB9"/>
                </a:solidFill>
                <a:latin typeface="Calibri" pitchFamily="34" charset="0"/>
                <a:cs typeface="Calibri" panose="020F0502020204030204" pitchFamily="34" charset="0"/>
              </a:rPr>
              <a:t>probabilistischer</a:t>
            </a:r>
            <a:r>
              <a:rPr lang="de-DE" sz="1800" dirty="0">
                <a:solidFill>
                  <a:srgbClr val="2D2DB9"/>
                </a:solidFill>
                <a:latin typeface="Calibri" pitchFamily="34" charset="0"/>
                <a:cs typeface="Calibri" panose="020F0502020204030204" pitchFamily="34" charset="0"/>
              </a:rPr>
              <a:t> Falsifikationismus; </a:t>
            </a:r>
            <a:r>
              <a:rPr lang="de-DE" sz="1800" dirty="0" err="1">
                <a:solidFill>
                  <a:srgbClr val="2D2DB9"/>
                </a:solidFill>
                <a:latin typeface="Calibri" pitchFamily="34" charset="0"/>
                <a:cs typeface="Calibri" panose="020F0502020204030204" pitchFamily="34" charset="0"/>
              </a:rPr>
              <a:t>Neyman</a:t>
            </a:r>
            <a:r>
              <a:rPr lang="de-DE" sz="1800" dirty="0">
                <a:solidFill>
                  <a:srgbClr val="2D2DB9"/>
                </a:solidFill>
                <a:latin typeface="Calibri" pitchFamily="34" charset="0"/>
                <a:cs typeface="Calibri" panose="020F0502020204030204" pitchFamily="34" charset="0"/>
              </a:rPr>
              <a:t>-Pearson Statistik; Hybride Praxis des Hypothesen-Testens; Probleme der hybriden Standardstatistik</a:t>
            </a:r>
            <a:endParaRPr lang="de-DE" sz="1800" i="1" dirty="0">
              <a:solidFill>
                <a:srgbClr val="2D2DB9"/>
              </a:solidFill>
              <a:latin typeface="Calibri" panose="020F0502020204030204" pitchFamily="34" charset="0"/>
              <a:cs typeface="Calibri" panose="020F0502020204030204" pitchFamily="34" charset="0"/>
            </a:endParaRPr>
          </a:p>
          <a:p>
            <a:pPr defTabSz="4167188">
              <a:spcBef>
                <a:spcPct val="20000"/>
              </a:spcBef>
              <a:defRPr/>
            </a:pPr>
            <a:r>
              <a:rPr lang="de-DE" sz="1800" i="1" dirty="0">
                <a:solidFill>
                  <a:srgbClr val="2D2DB9"/>
                </a:solidFill>
                <a:latin typeface="Calibri" panose="020F0502020204030204" pitchFamily="34" charset="0"/>
                <a:cs typeface="Calibri" panose="020F0502020204030204" pitchFamily="34" charset="0"/>
              </a:rPr>
              <a:t>Grundlegende Ideen und Verfahren der </a:t>
            </a:r>
            <a:r>
              <a:rPr lang="de-DE" sz="1800" i="1" dirty="0" err="1">
                <a:solidFill>
                  <a:srgbClr val="2D2DB9"/>
                </a:solidFill>
                <a:latin typeface="Calibri" panose="020F0502020204030204" pitchFamily="34" charset="0"/>
                <a:cs typeface="Calibri" panose="020F0502020204030204" pitchFamily="34" charset="0"/>
              </a:rPr>
              <a:t>Bayes</a:t>
            </a:r>
            <a:r>
              <a:rPr lang="de-DE" sz="1800" i="1" dirty="0">
                <a:solidFill>
                  <a:srgbClr val="2D2DB9"/>
                </a:solidFill>
                <a:latin typeface="Calibri" panose="020F0502020204030204" pitchFamily="34" charset="0"/>
                <a:cs typeface="Calibri" panose="020F0502020204030204" pitchFamily="34" charset="0"/>
              </a:rPr>
              <a:t>-Statistik</a:t>
            </a:r>
            <a:endParaRPr lang="de-DE" sz="1800" dirty="0">
              <a:solidFill>
                <a:srgbClr val="2D2DB9"/>
              </a:solidFill>
              <a:latin typeface="Calibri" pitchFamily="34" charset="0"/>
              <a:cs typeface="Calibri" panose="020F0502020204030204" pitchFamily="34" charset="0"/>
            </a:endParaRPr>
          </a:p>
          <a:p>
            <a:pPr marL="895350" indent="-895350" defTabSz="4167188">
              <a:spcBef>
                <a:spcPct val="20000"/>
              </a:spcBef>
              <a:defRPr/>
            </a:pPr>
            <a:r>
              <a:rPr lang="de-DE" sz="1800" dirty="0">
                <a:solidFill>
                  <a:srgbClr val="2D2DB9"/>
                </a:solidFill>
                <a:latin typeface="Calibri" pitchFamily="34" charset="0"/>
                <a:cs typeface="Calibri" panose="020F0502020204030204" pitchFamily="34" charset="0"/>
              </a:rPr>
              <a:t>Kapitel 3: Grundbegriffe; </a:t>
            </a:r>
            <a:r>
              <a:rPr lang="de-DE" sz="1800" dirty="0" err="1">
                <a:solidFill>
                  <a:srgbClr val="2D2DB9"/>
                </a:solidFill>
                <a:latin typeface="Calibri" pitchFamily="34" charset="0"/>
                <a:cs typeface="Calibri" panose="020F0502020204030204" pitchFamily="34" charset="0"/>
              </a:rPr>
              <a:t>Bayestheorem</a:t>
            </a:r>
            <a:r>
              <a:rPr lang="de-DE" sz="1800" dirty="0">
                <a:solidFill>
                  <a:srgbClr val="2D2DB9"/>
                </a:solidFill>
                <a:latin typeface="Calibri" pitchFamily="34" charset="0"/>
                <a:cs typeface="Calibri" panose="020F0502020204030204" pitchFamily="34" charset="0"/>
              </a:rPr>
              <a:t> in verschiedenen Gestalten; Wahrscheinlichkeits- vs. Dichteverteilung; </a:t>
            </a:r>
            <a:r>
              <a:rPr lang="de-DE" sz="1800" dirty="0" err="1">
                <a:solidFill>
                  <a:srgbClr val="2D2DB9"/>
                </a:solidFill>
                <a:latin typeface="Calibri" pitchFamily="34" charset="0"/>
                <a:cs typeface="Calibri" panose="020F0502020204030204" pitchFamily="34" charset="0"/>
              </a:rPr>
              <a:t>Bayesianisches</a:t>
            </a:r>
            <a:r>
              <a:rPr lang="de-DE" sz="1800" dirty="0">
                <a:solidFill>
                  <a:srgbClr val="2D2DB9"/>
                </a:solidFill>
                <a:latin typeface="Calibri" pitchFamily="34" charset="0"/>
                <a:cs typeface="Calibri" panose="020F0502020204030204" pitchFamily="34" charset="0"/>
              </a:rPr>
              <a:t> Updaten von Parameterverteilungen (Bsp. Betaverteilung); konjugierte Priors; wichtige Verteilungen</a:t>
            </a:r>
          </a:p>
          <a:p>
            <a:pPr marL="895350" lvl="0" indent="-895350" defTabSz="4167188">
              <a:spcBef>
                <a:spcPct val="20000"/>
              </a:spcBef>
              <a:defRPr/>
            </a:pPr>
            <a:r>
              <a:rPr lang="de-DE" sz="1800" dirty="0">
                <a:solidFill>
                  <a:srgbClr val="2D2DB9"/>
                </a:solidFill>
                <a:latin typeface="Calibri" pitchFamily="34" charset="0"/>
                <a:cs typeface="Calibri" panose="020F0502020204030204" pitchFamily="34" charset="0"/>
              </a:rPr>
              <a:t>Kapitel 4: </a:t>
            </a:r>
            <a:r>
              <a:rPr lang="de-DE" sz="1800" dirty="0" err="1">
                <a:solidFill>
                  <a:srgbClr val="2D2DB9"/>
                </a:solidFill>
                <a:latin typeface="Calibri" pitchFamily="34" charset="0"/>
                <a:cs typeface="Calibri" panose="020F0502020204030204" pitchFamily="34" charset="0"/>
              </a:rPr>
              <a:t>Bayessche</a:t>
            </a:r>
            <a:r>
              <a:rPr lang="de-DE" sz="1800" dirty="0">
                <a:solidFill>
                  <a:srgbClr val="2D2DB9"/>
                </a:solidFill>
                <a:latin typeface="Calibri" pitchFamily="34" charset="0"/>
                <a:cs typeface="Calibri" panose="020F0502020204030204" pitchFamily="34" charset="0"/>
              </a:rPr>
              <a:t> Prüfung von Modellen (hier H mit Parametern): Glaubwürdigkeits-</a:t>
            </a:r>
            <a:br>
              <a:rPr lang="de-DE" sz="1800" dirty="0">
                <a:solidFill>
                  <a:srgbClr val="2D2DB9"/>
                </a:solidFill>
                <a:latin typeface="Calibri" pitchFamily="34" charset="0"/>
                <a:cs typeface="Calibri" panose="020F0502020204030204" pitchFamily="34" charset="0"/>
              </a:rPr>
            </a:br>
            <a:r>
              <a:rPr lang="de-DE" sz="1800" dirty="0">
                <a:solidFill>
                  <a:srgbClr val="2D2DB9"/>
                </a:solidFill>
                <a:latin typeface="Calibri" pitchFamily="34" charset="0"/>
                <a:cs typeface="Calibri" panose="020F0502020204030204" pitchFamily="34" charset="0"/>
              </a:rPr>
              <a:t>(etwa HDI) vs. Konfidenz-Intervalle; </a:t>
            </a:r>
            <a:r>
              <a:rPr lang="de-DE" sz="1800" dirty="0" err="1">
                <a:solidFill>
                  <a:srgbClr val="2D2DB9"/>
                </a:solidFill>
                <a:latin typeface="Calibri" pitchFamily="34" charset="0"/>
                <a:cs typeface="Calibri" panose="020F0502020204030204" pitchFamily="34" charset="0"/>
              </a:rPr>
              <a:t>Bayessches</a:t>
            </a:r>
            <a:r>
              <a:rPr lang="de-DE" sz="1800" dirty="0">
                <a:solidFill>
                  <a:srgbClr val="2D2DB9"/>
                </a:solidFill>
                <a:latin typeface="Calibri" pitchFamily="34" charset="0"/>
                <a:cs typeface="Calibri" panose="020F0502020204030204" pitchFamily="34" charset="0"/>
              </a:rPr>
              <a:t> Testen von Modellen; </a:t>
            </a:r>
            <a:r>
              <a:rPr lang="de-DE" sz="1800" dirty="0" err="1">
                <a:solidFill>
                  <a:srgbClr val="2D2DB9"/>
                </a:solidFill>
                <a:latin typeface="Calibri" pitchFamily="34" charset="0"/>
                <a:cs typeface="Calibri" panose="020F0502020204030204" pitchFamily="34" charset="0"/>
              </a:rPr>
              <a:t>Bayesfaktoren</a:t>
            </a:r>
            <a:r>
              <a:rPr lang="de-DE" sz="1800" dirty="0">
                <a:solidFill>
                  <a:srgbClr val="2D2DB9"/>
                </a:solidFill>
                <a:latin typeface="Calibri" pitchFamily="34" charset="0"/>
                <a:cs typeface="Calibri" panose="020F0502020204030204" pitchFamily="34" charset="0"/>
              </a:rPr>
              <a:t>; </a:t>
            </a:r>
            <a:r>
              <a:rPr lang="de-DE" sz="1800" dirty="0" err="1">
                <a:solidFill>
                  <a:srgbClr val="2D2DB9"/>
                </a:solidFill>
                <a:latin typeface="Calibri" pitchFamily="34" charset="0"/>
                <a:cs typeface="Calibri" panose="020F0502020204030204" pitchFamily="34" charset="0"/>
              </a:rPr>
              <a:t>Bayes-Ockamsches</a:t>
            </a:r>
            <a:r>
              <a:rPr lang="de-DE" sz="1800">
                <a:solidFill>
                  <a:srgbClr val="2D2DB9"/>
                </a:solidFill>
                <a:latin typeface="Calibri" pitchFamily="34" charset="0"/>
                <a:cs typeface="Calibri" panose="020F0502020204030204" pitchFamily="34" charset="0"/>
              </a:rPr>
              <a:t> Rasiermesser; nochmal ein Vergleich</a:t>
            </a:r>
            <a:endParaRPr lang="de-DE" sz="1800" dirty="0">
              <a:solidFill>
                <a:srgbClr val="2D2DB9"/>
              </a:solidFill>
              <a:latin typeface="Calibri" pitchFamily="34" charset="0"/>
            </a:endParaRPr>
          </a:p>
        </p:txBody>
      </p:sp>
      <p:sp>
        <p:nvSpPr>
          <p:cNvPr id="10" name="Textfeld 9"/>
          <p:cNvSpPr txBox="1"/>
          <p:nvPr/>
        </p:nvSpPr>
        <p:spPr>
          <a:xfrm rot="1169897">
            <a:off x="4439558" y="1116173"/>
            <a:ext cx="4050850" cy="3785652"/>
          </a:xfrm>
          <a:prstGeom prst="rect">
            <a:avLst/>
          </a:prstGeom>
          <a:blipFill>
            <a:blip r:embed="rId3"/>
            <a:tile tx="0" ty="0" sx="100000" sy="100000" flip="none" algn="tl"/>
          </a:blipFill>
        </p:spPr>
        <p:txBody>
          <a:bodyPr wrap="square" rtlCol="0">
            <a:spAutoFit/>
          </a:bodyPr>
          <a:lstStyle/>
          <a:p>
            <a:r>
              <a:rPr lang="de-DE" sz="1600" dirty="0">
                <a:latin typeface="Calibri" panose="020F0502020204030204" pitchFamily="34" charset="0"/>
                <a:cs typeface="Calibri" panose="020F0502020204030204" pitchFamily="34" charset="0"/>
              </a:rPr>
              <a:t>Freitag (13 – 18 Uhr)</a:t>
            </a:r>
            <a:br>
              <a:rPr lang="de-DE" sz="1600" dirty="0">
                <a:latin typeface="Calibri" panose="020F0502020204030204" pitchFamily="34" charset="0"/>
                <a:cs typeface="Calibri" panose="020F0502020204030204" pitchFamily="34" charset="0"/>
              </a:rPr>
            </a:br>
            <a:r>
              <a:rPr lang="de-DE" sz="1600" dirty="0">
                <a:latin typeface="Calibri" panose="020F0502020204030204" pitchFamily="34" charset="0"/>
                <a:cs typeface="Calibri" panose="020F0502020204030204" pitchFamily="34" charset="0"/>
              </a:rPr>
              <a:t>13:00		Begrüßung &amp; Ablauf</a:t>
            </a:r>
          </a:p>
          <a:p>
            <a:r>
              <a:rPr lang="de-DE" sz="1600" dirty="0">
                <a:latin typeface="Calibri" panose="020F0502020204030204" pitchFamily="34" charset="0"/>
                <a:cs typeface="Calibri" panose="020F0502020204030204" pitchFamily="34" charset="0"/>
              </a:rPr>
              <a:t>13:30 – 14:45               Teil I, Kapitel 1 und 2</a:t>
            </a:r>
          </a:p>
          <a:p>
            <a:r>
              <a:rPr lang="de-DE" sz="1600" dirty="0">
                <a:latin typeface="Calibri" panose="020F0502020204030204" pitchFamily="34" charset="0"/>
                <a:cs typeface="Calibri" panose="020F0502020204030204" pitchFamily="34" charset="0"/>
              </a:rPr>
              <a:t>14:45 – 15:00	Kaffee-Pause</a:t>
            </a:r>
          </a:p>
          <a:p>
            <a:r>
              <a:rPr lang="de-DE" sz="1600" dirty="0">
                <a:latin typeface="Calibri" panose="020F0502020204030204" pitchFamily="34" charset="0"/>
                <a:cs typeface="Calibri" panose="020F0502020204030204" pitchFamily="34" charset="0"/>
              </a:rPr>
              <a:t>15:00 – 16:15	Teil I, Kapitel 3 und 4</a:t>
            </a:r>
          </a:p>
          <a:p>
            <a:r>
              <a:rPr lang="de-DE" sz="1600" dirty="0">
                <a:latin typeface="Calibri" panose="020F0502020204030204" pitchFamily="34" charset="0"/>
                <a:cs typeface="Calibri" panose="020F0502020204030204" pitchFamily="34" charset="0"/>
              </a:rPr>
              <a:t>16:15 – 16:45               Kaffee-Pause,</a:t>
            </a:r>
            <a:br>
              <a:rPr lang="de-DE" sz="1600" dirty="0">
                <a:latin typeface="Calibri" panose="020F0502020204030204" pitchFamily="34" charset="0"/>
                <a:cs typeface="Calibri" panose="020F0502020204030204" pitchFamily="34" charset="0"/>
              </a:rPr>
            </a:br>
            <a:r>
              <a:rPr lang="de-DE" sz="1600" dirty="0">
                <a:latin typeface="Calibri" panose="020F0502020204030204" pitchFamily="34" charset="0"/>
                <a:cs typeface="Calibri" panose="020F0502020204030204" pitchFamily="34" charset="0"/>
              </a:rPr>
              <a:t>                                        Installation </a:t>
            </a:r>
          </a:p>
          <a:p>
            <a:r>
              <a:rPr lang="de-DE" sz="1600" dirty="0">
                <a:latin typeface="Calibri" panose="020F0502020204030204" pitchFamily="34" charset="0"/>
                <a:cs typeface="Calibri" panose="020F0502020204030204" pitchFamily="34" charset="0"/>
              </a:rPr>
              <a:t>16.45 – 18:00           	Teil II, Kapitel 5</a:t>
            </a:r>
          </a:p>
          <a:p>
            <a:endParaRPr lang="de-DE" sz="1600" dirty="0">
              <a:latin typeface="Calibri" panose="020F0502020204030204" pitchFamily="34" charset="0"/>
              <a:cs typeface="Calibri" panose="020F0502020204030204" pitchFamily="34" charset="0"/>
            </a:endParaRPr>
          </a:p>
          <a:p>
            <a:r>
              <a:rPr lang="de-DE" sz="1600" dirty="0">
                <a:latin typeface="Calibri" panose="020F0502020204030204" pitchFamily="34" charset="0"/>
                <a:cs typeface="Calibri" panose="020F0502020204030204" pitchFamily="34" charset="0"/>
              </a:rPr>
              <a:t>Samstag (9 – 13 Uhr)	</a:t>
            </a:r>
            <a:br>
              <a:rPr lang="de-DE" sz="1600" dirty="0">
                <a:latin typeface="Calibri" panose="020F0502020204030204" pitchFamily="34" charset="0"/>
                <a:cs typeface="Calibri" panose="020F0502020204030204" pitchFamily="34" charset="0"/>
              </a:rPr>
            </a:br>
            <a:r>
              <a:rPr lang="de-DE" sz="1600" dirty="0">
                <a:latin typeface="Calibri" panose="020F0502020204030204" pitchFamily="34" charset="0"/>
                <a:cs typeface="Calibri" panose="020F0502020204030204" pitchFamily="34" charset="0"/>
              </a:rPr>
              <a:t>9:00 – 10:00 	Teil II, Kapitel 6</a:t>
            </a:r>
          </a:p>
          <a:p>
            <a:r>
              <a:rPr lang="de-DE" sz="1600" dirty="0">
                <a:latin typeface="Calibri" panose="020F0502020204030204" pitchFamily="34" charset="0"/>
                <a:cs typeface="Calibri" panose="020F0502020204030204" pitchFamily="34" charset="0"/>
              </a:rPr>
              <a:t>10:00 – 10:15                Kaffee-Pause</a:t>
            </a:r>
            <a:br>
              <a:rPr lang="de-DE" sz="1600" dirty="0">
                <a:latin typeface="Calibri" panose="020F0502020204030204" pitchFamily="34" charset="0"/>
                <a:cs typeface="Calibri" panose="020F0502020204030204" pitchFamily="34" charset="0"/>
              </a:rPr>
            </a:br>
            <a:r>
              <a:rPr lang="de-DE" sz="1600" dirty="0">
                <a:latin typeface="Calibri" panose="020F0502020204030204" pitchFamily="34" charset="0"/>
                <a:cs typeface="Calibri" panose="020F0502020204030204" pitchFamily="34" charset="0"/>
              </a:rPr>
              <a:t>10:15 – 11:45                Teil III, Kapitel 7 und 8</a:t>
            </a:r>
          </a:p>
          <a:p>
            <a:r>
              <a:rPr lang="de-DE" sz="1600" dirty="0">
                <a:latin typeface="Calibri" panose="020F0502020204030204" pitchFamily="34" charset="0"/>
                <a:cs typeface="Calibri" panose="020F0502020204030204" pitchFamily="34" charset="0"/>
              </a:rPr>
              <a:t>11:45 – 12:00                Kaffee-Pause</a:t>
            </a:r>
          </a:p>
          <a:p>
            <a:r>
              <a:rPr lang="de-DE" sz="1600" dirty="0">
                <a:latin typeface="Calibri" panose="020F0502020204030204" pitchFamily="34" charset="0"/>
                <a:cs typeface="Calibri" panose="020F0502020204030204" pitchFamily="34" charset="0"/>
              </a:rPr>
              <a:t>12:00 – 13:00                Teil III, Kapitel 9 und 10</a:t>
            </a:r>
          </a:p>
        </p:txBody>
      </p:sp>
    </p:spTree>
    <p:extLst>
      <p:ext uri="{BB962C8B-B14F-4D97-AF65-F5344CB8AC3E}">
        <p14:creationId xmlns:p14="http://schemas.microsoft.com/office/powerpoint/2010/main" val="42054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6 2.96296E-6 L -0.00903 0.17014 " pathEditMode="relative" rAng="0" ptsTypes="AA">
                                      <p:cBhvr>
                                        <p:cTn id="6" dur="2000" fill="hold"/>
                                        <p:tgtEl>
                                          <p:spTgt spid="16"/>
                                        </p:tgtEl>
                                        <p:attrNameLst>
                                          <p:attrName>ppt_x</p:attrName>
                                          <p:attrName>ppt_y</p:attrName>
                                        </p:attrNameLst>
                                      </p:cBhvr>
                                      <p:rCtr x="-451" y="8495"/>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liennummernplatzhalter 4"/>
          <p:cNvSpPr txBox="1">
            <a:spLocks/>
          </p:cNvSpPr>
          <p:nvPr/>
        </p:nvSpPr>
        <p:spPr>
          <a:xfrm>
            <a:off x="8460432" y="6520259"/>
            <a:ext cx="432048" cy="365125"/>
          </a:xfrm>
          <a:prstGeom prst="rect">
            <a:avLst/>
          </a:prstGeom>
        </p:spPr>
        <p:txBody>
          <a:bodyPr/>
          <a:lstStyle>
            <a:defPPr>
              <a:defRPr lang="de-DE"/>
            </a:defPPr>
            <a:lvl1pPr algn="r" rtl="0" fontAlgn="base">
              <a:spcBef>
                <a:spcPct val="0"/>
              </a:spcBef>
              <a:spcAft>
                <a:spcPct val="0"/>
              </a:spcAft>
              <a:defRPr sz="1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fld id="{C91380D0-A164-DE4A-8A92-5E9CF20F8E05}" type="slidenum">
              <a:rPr lang="de-DE" sz="1000" smtClean="0">
                <a:solidFill>
                  <a:prstClr val="black"/>
                </a:solidFill>
                <a:latin typeface="Calibri" panose="020F0502020204030204" pitchFamily="34" charset="0"/>
              </a:rPr>
              <a:pPr/>
              <a:t>2</a:t>
            </a:fld>
            <a:endParaRPr lang="de-DE" sz="1000" dirty="0">
              <a:solidFill>
                <a:prstClr val="black"/>
              </a:solidFill>
              <a:latin typeface="Calibri" panose="020F0502020204030204" pitchFamily="34" charset="0"/>
            </a:endParaRPr>
          </a:p>
        </p:txBody>
      </p:sp>
      <p:sp>
        <p:nvSpPr>
          <p:cNvPr id="12" name="Textfeld 11"/>
          <p:cNvSpPr txBox="1"/>
          <p:nvPr/>
        </p:nvSpPr>
        <p:spPr>
          <a:xfrm rot="1169897">
            <a:off x="-4537061" y="306688"/>
            <a:ext cx="3923928" cy="3046988"/>
          </a:xfrm>
          <a:prstGeom prst="rect">
            <a:avLst/>
          </a:prstGeom>
          <a:blipFill>
            <a:blip r:embed="rId3"/>
            <a:tile tx="0" ty="0" sx="100000" sy="100000" flip="none" algn="tl"/>
          </a:blipFill>
        </p:spPr>
        <p:txBody>
          <a:bodyPr wrap="square" rtlCol="0">
            <a:spAutoFit/>
          </a:bodyPr>
          <a:lstStyle/>
          <a:p>
            <a:r>
              <a:rPr lang="de-DE" sz="1600" dirty="0" smtClean="0">
                <a:latin typeface="Calibri" panose="020F0502020204030204" pitchFamily="34" charset="0"/>
                <a:cs typeface="Calibri" panose="020F0502020204030204" pitchFamily="34" charset="0"/>
              </a:rPr>
              <a:t>9:00 		Beginn</a:t>
            </a:r>
            <a:r>
              <a:rPr lang="de-DE" sz="1600" dirty="0">
                <a:latin typeface="Calibri" panose="020F0502020204030204" pitchFamily="34" charset="0"/>
                <a:cs typeface="Calibri" panose="020F0502020204030204" pitchFamily="34" charset="0"/>
              </a:rPr>
              <a:t/>
            </a:r>
            <a:br>
              <a:rPr lang="de-DE" sz="1600" dirty="0">
                <a:latin typeface="Calibri" panose="020F0502020204030204" pitchFamily="34" charset="0"/>
                <a:cs typeface="Calibri" panose="020F0502020204030204" pitchFamily="34" charset="0"/>
              </a:rPr>
            </a:br>
            <a:r>
              <a:rPr lang="de-DE" sz="1600" dirty="0" smtClean="0">
                <a:latin typeface="Calibri" panose="020F0502020204030204" pitchFamily="34" charset="0"/>
                <a:cs typeface="Calibri" panose="020F0502020204030204" pitchFamily="34" charset="0"/>
              </a:rPr>
              <a:t>9:30 </a:t>
            </a:r>
            <a:r>
              <a:rPr lang="de-DE" sz="1600" dirty="0">
                <a:latin typeface="Calibri" panose="020F0502020204030204" pitchFamily="34" charset="0"/>
                <a:cs typeface="Calibri" panose="020F0502020204030204" pitchFamily="34" charset="0"/>
              </a:rPr>
              <a:t>– </a:t>
            </a:r>
            <a:r>
              <a:rPr lang="de-DE" sz="1600" dirty="0" smtClean="0">
                <a:latin typeface="Calibri" panose="020F0502020204030204" pitchFamily="34" charset="0"/>
                <a:cs typeface="Calibri" panose="020F0502020204030204" pitchFamily="34" charset="0"/>
              </a:rPr>
              <a:t>11:30 	Teil I</a:t>
            </a:r>
          </a:p>
          <a:p>
            <a:r>
              <a:rPr lang="de-DE" sz="1600" dirty="0" smtClean="0">
                <a:latin typeface="Calibri" panose="020F0502020204030204" pitchFamily="34" charset="0"/>
                <a:cs typeface="Calibri" panose="020F0502020204030204" pitchFamily="34" charset="0"/>
              </a:rPr>
              <a:t>                                   	Kaffeepause                                  </a:t>
            </a:r>
          </a:p>
          <a:p>
            <a:r>
              <a:rPr lang="de-DE" sz="1600" dirty="0" smtClean="0">
                <a:latin typeface="Calibri" panose="020F0502020204030204" pitchFamily="34" charset="0"/>
                <a:cs typeface="Calibri" panose="020F0502020204030204" pitchFamily="34" charset="0"/>
              </a:rPr>
              <a:t>11:30 </a:t>
            </a:r>
            <a:r>
              <a:rPr lang="de-DE" sz="1600" dirty="0">
                <a:latin typeface="Calibri" panose="020F0502020204030204" pitchFamily="34" charset="0"/>
                <a:cs typeface="Calibri" panose="020F0502020204030204" pitchFamily="34" charset="0"/>
              </a:rPr>
              <a:t>– </a:t>
            </a:r>
            <a:r>
              <a:rPr lang="de-DE" sz="1600" dirty="0" smtClean="0">
                <a:latin typeface="Calibri" panose="020F0502020204030204" pitchFamily="34" charset="0"/>
                <a:cs typeface="Calibri" panose="020F0502020204030204" pitchFamily="34" charset="0"/>
              </a:rPr>
              <a:t>11:45               Teil II Installation</a:t>
            </a:r>
            <a:br>
              <a:rPr lang="de-DE" sz="1600" dirty="0" smtClean="0">
                <a:latin typeface="Calibri" panose="020F0502020204030204" pitchFamily="34" charset="0"/>
                <a:cs typeface="Calibri" panose="020F0502020204030204" pitchFamily="34" charset="0"/>
              </a:rPr>
            </a:br>
            <a:r>
              <a:rPr lang="de-DE" sz="1600" dirty="0" smtClean="0">
                <a:latin typeface="Calibri" panose="020F0502020204030204" pitchFamily="34" charset="0"/>
                <a:cs typeface="Calibri" panose="020F0502020204030204" pitchFamily="34" charset="0"/>
              </a:rPr>
              <a:t>12:00 </a:t>
            </a:r>
            <a:r>
              <a:rPr lang="de-DE" sz="1600" dirty="0">
                <a:latin typeface="Calibri" panose="020F0502020204030204" pitchFamily="34" charset="0"/>
                <a:cs typeface="Calibri" panose="020F0502020204030204" pitchFamily="34" charset="0"/>
              </a:rPr>
              <a:t>– </a:t>
            </a:r>
            <a:r>
              <a:rPr lang="de-DE" sz="1600" dirty="0" smtClean="0">
                <a:latin typeface="Calibri" panose="020F0502020204030204" pitchFamily="34" charset="0"/>
                <a:cs typeface="Calibri" panose="020F0502020204030204" pitchFamily="34" charset="0"/>
              </a:rPr>
              <a:t>13:00</a:t>
            </a:r>
            <a:r>
              <a:rPr lang="de-DE" sz="1600" dirty="0">
                <a:latin typeface="Calibri" panose="020F0502020204030204" pitchFamily="34" charset="0"/>
                <a:cs typeface="Calibri" panose="020F0502020204030204" pitchFamily="34" charset="0"/>
              </a:rPr>
              <a:t>	Teil II</a:t>
            </a:r>
            <a:r>
              <a:rPr lang="de-DE" sz="1600" dirty="0" smtClean="0">
                <a:latin typeface="Calibri" panose="020F0502020204030204" pitchFamily="34" charset="0"/>
                <a:cs typeface="Calibri" panose="020F0502020204030204" pitchFamily="34" charset="0"/>
              </a:rPr>
              <a:t>. 1. Abschnitt</a:t>
            </a:r>
            <a:endParaRPr lang="de-DE" sz="1600" dirty="0">
              <a:latin typeface="Calibri" panose="020F0502020204030204" pitchFamily="34" charset="0"/>
              <a:cs typeface="Calibri" panose="020F0502020204030204" pitchFamily="34" charset="0"/>
            </a:endParaRPr>
          </a:p>
          <a:p>
            <a:r>
              <a:rPr lang="de-DE" sz="1600" dirty="0" smtClean="0">
                <a:latin typeface="Calibri" panose="020F0502020204030204" pitchFamily="34" charset="0"/>
                <a:cs typeface="Calibri" panose="020F0502020204030204" pitchFamily="34" charset="0"/>
              </a:rPr>
              <a:t>13:00 – 14:00	Mittagspause </a:t>
            </a:r>
          </a:p>
          <a:p>
            <a:r>
              <a:rPr lang="de-DE" sz="1600" dirty="0" smtClean="0">
                <a:latin typeface="Calibri" panose="020F0502020204030204" pitchFamily="34" charset="0"/>
                <a:cs typeface="Calibri" panose="020F0502020204030204" pitchFamily="34" charset="0"/>
              </a:rPr>
              <a:t>14:00 – 14:45           	Teil II 2. Abschnitt</a:t>
            </a:r>
            <a:endParaRPr lang="de-DE" sz="1600" dirty="0">
              <a:latin typeface="Calibri" panose="020F0502020204030204" pitchFamily="34" charset="0"/>
              <a:cs typeface="Calibri" panose="020F0502020204030204" pitchFamily="34" charset="0"/>
            </a:endParaRPr>
          </a:p>
          <a:p>
            <a:r>
              <a:rPr lang="de-DE" sz="1600" dirty="0" smtClean="0">
                <a:latin typeface="Calibri" panose="020F0502020204030204" pitchFamily="34" charset="0"/>
                <a:cs typeface="Calibri" panose="020F0502020204030204" pitchFamily="34" charset="0"/>
              </a:rPr>
              <a:t>                                    	Kaffeepause	</a:t>
            </a:r>
            <a:br>
              <a:rPr lang="de-DE" sz="1600" dirty="0" smtClean="0">
                <a:latin typeface="Calibri" panose="020F0502020204030204" pitchFamily="34" charset="0"/>
                <a:cs typeface="Calibri" panose="020F0502020204030204" pitchFamily="34" charset="0"/>
              </a:rPr>
            </a:br>
            <a:r>
              <a:rPr lang="de-DE" sz="1600" dirty="0" smtClean="0">
                <a:latin typeface="Calibri" panose="020F0502020204030204" pitchFamily="34" charset="0"/>
                <a:cs typeface="Calibri" panose="020F0502020204030204" pitchFamily="34" charset="0"/>
              </a:rPr>
              <a:t>15:00 – 17:00            	Teil III</a:t>
            </a:r>
          </a:p>
          <a:p>
            <a:endParaRPr lang="de-DE" sz="1600" dirty="0">
              <a:latin typeface="Calibri" panose="020F0502020204030204" pitchFamily="34" charset="0"/>
              <a:cs typeface="Calibri" panose="020F0502020204030204" pitchFamily="34" charset="0"/>
            </a:endParaRPr>
          </a:p>
          <a:p>
            <a:r>
              <a:rPr lang="de-DE" sz="1600" dirty="0" smtClean="0">
                <a:latin typeface="Calibri" panose="020F0502020204030204" pitchFamily="34" charset="0"/>
                <a:cs typeface="Calibri" panose="020F0502020204030204" pitchFamily="34" charset="0"/>
              </a:rPr>
              <a:t>Alt M: 3, U 2:45</a:t>
            </a:r>
            <a:br>
              <a:rPr lang="de-DE" sz="1600" dirty="0" smtClean="0">
                <a:latin typeface="Calibri" panose="020F0502020204030204" pitchFamily="34" charset="0"/>
                <a:cs typeface="Calibri" panose="020F0502020204030204" pitchFamily="34" charset="0"/>
              </a:rPr>
            </a:br>
            <a:r>
              <a:rPr lang="de-DE" sz="1600" dirty="0" smtClean="0">
                <a:latin typeface="Calibri" panose="020F0502020204030204" pitchFamily="34" charset="0"/>
                <a:cs typeface="Calibri" panose="020F0502020204030204" pitchFamily="34" charset="0"/>
              </a:rPr>
              <a:t>Neu: M: 3:45,      U: 3:30</a:t>
            </a:r>
            <a:endParaRPr lang="de-DE" sz="1600" dirty="0">
              <a:latin typeface="Calibri" panose="020F0502020204030204" pitchFamily="34" charset="0"/>
              <a:cs typeface="Calibri" panose="020F0502020204030204" pitchFamily="34" charset="0"/>
            </a:endParaRPr>
          </a:p>
        </p:txBody>
      </p:sp>
      <p:sp>
        <p:nvSpPr>
          <p:cNvPr id="6" name="AutoShape 2" descr="data:image/png;base64,iVBORw0KGgoAAAANSUhEUgAAAm4AAAHWCAYAAADO2QWWAAAMJmlDQ1BJQ0MgUHJvZmlsZQAASImVlwdUk8kWgOcvqSS0QASkhN5EKdKl1wgC0sFGSAIJJYaEoGJHFhVcCyoiWNEVEQXXAshiw94Q7P1hQUVZF3WxofImCaCr57133j1n/v/LnTt37r2Zf84MAGpRHLE4C1UHIFuUK4kO8WclJiWzSI8AAsiAAgDAOFyp2C8qKhwyGHr/U97dgNZQrtrJff3c/19Fg8eXcgFAoiCn8qTcbMgHAMBduGJJLgCEHqg3nZErhkyEUQItCQwQspmc05XsJudUJYcrbGKjAyCnAECmcTiSdABU5XGx8rjp0I/qMsj2Ip5QBLkFsjdXwOFB/gx5VHb2dMhqVpCtUr/zk/4Pn6nDPjmc9GFW5qIQcqBQKs7izPo/y/G/JTtLNjSHKWw0gSQ0Wp6zvG6Z08PkTIN8VpQaEQlZE/I1IU9hL+enAllo3KD9B640ANYMMAFAaTxOYBhkfcgmoqyI8EG9d5owmA0Z1h6NFeayY5VjUZ5kevSgf3QmXxoUM8QciWIuuU2xLDPOb9DnJgGfPeSzOV8Qm6CME23PE8ZHQFaFfE+aGRM2aPMiXxAQMWQjkUXLY4b/OQbSJMHRShvMLFs6lBfmIRCyIwY5PFcQG6oci03lchSx6UDO4EsTw4fi5PEDg5R5YQV8Udxg/FipONc/etB+uzgratAea+Fnhcj1JpDbpHkxQ2N7c+FiU+aLA3FuVKwyNlwrgzM+ShkDbgPCQQAIBCwggy0VTAcZQNjW09gDfyl7ggEHSEA64AO7Qc3QiARFjwg+Y0A++BMSH0iHx/krevkgD+q/DGuVTzuQpujNU4zIBE8hZ4MwkAV/yxSjRMOzxYMnUCP8aXYujDULNnnfTzqW2pCOGEQMJIYSg4nWuB7ujXvi4fDpC5sj7oa7D8X1zZ7wlNBBeES4Tugk3J4mLJD8EDkLTACdMMbgwexSv88Ot4BenXF/3Av6h75xJq4H7PCxcCY/3AfO7Qy138cqG874Wy0HfVHsKShlBMWXYvVjBKo2qs7DXuSV+r4WyrhSh6sVMNzzYx4B39WPB99hP1piS7D92BnsOHYOa8EaAQs7ijVhF7HDch5eG08Ua2NotmhFPJnQj/Cn+TiDc8qrJrWvte+2/zzYB3L5M3PlH0vAdPEsiTBdkMvyg7s1n8UWcUePYjnaO8BdVL73K7eWt0zFno4wz3/T5RwDwL0YKtO/6ThwDzr0FADGu2860zdw2a8E4HA7VybJU+pw+YMAqEANfim6wBDuXVYwI0fgAjyBLwgC40EkiAVJYCqsswCuUwmYAeaAhaAIlICVYC2oAJvBNrAT7AH7QCNoAcfBaXABtIPr4C5cK13gJegF70A/giAkhI4wEF3ECDFHbBFHxA3xRoKQcCQaSUJSkHREhMiQOcgipAQpRSqQrUgN8jtyCDmOnEM6kNvIQ6QbeYN8QjGUhmqhBqgFOgZ1Q/3QMDQWnYKmozloPlqILkfL0Sp0N9qAHkcvoNfRTvQl2ocBTAVjYsaYHeaGBWCRWDKWhkmweVgxVoZVYXVYM/ynr2KdWA/2ESfiDJyF28H1GorH4Vw8B5+HL8Mr8J14A34Sv4o/xHvxrwQ6QZ9gS/AgsAmJhHTCDEIRoYywg3CQcAp+O12Ed0QikUm0JLrCby+JmEGcTVxG3EisJx4jdhAfE/tIJJIuyZbkRYokcUi5pCLSetJu0lHSFVIX6QNZhWxEdiQHk5PJInIBuYy8i3yEfIX8jNxPUaeYUzwokRQeZRZlBWU7pZlymdJF6adqUC2pXtRYagZ1IbWcWkc9Rb1HfauiomKi4q4yUUWoskClXGWvylmVhyofaZo0G1oAbTJNRltOq6Ydo92mvaXT6RZ0X3oyPZe+nF5DP0F/QP+gylAdrcpW5anOV61UbVC9ovpKjaJmruanNlUtX61Mbb/aZbUedYq6hXqAOkd9nnql+iH1m+p9GgwNB41IjWyNZRq7NM5pPNckaVpoBmnyNAs1t2me0HzMwBimjAAGl7GIsZ1xitGlRdSy1GJrZWiVaO3RatPq1dbUHqsdrz1Tu1L7sHYnE2NaMNnMLOYK5j7mDeanEQYj/EbwRywdUTfiyoj3OiN1fHX4OsU69TrXdT7psnSDdDN1V+k26t7Xw/Vs9CbqzdDbpHdKr2ek1kjPkdyRxSP3jbyjj+rb6Efrz9bfpn9Rv8/A0CDEQGyw3uCEQY8h09DXMMNwjeERw24jhpG3kdBojdFRoxcsbZYfK4tVzjrJ6jXWNw41lhlvNW4z7jexNIkzKTCpN7lvSjV1M00zXWPaatprZmQ2wWyOWa3ZHXOKuZu5wHyd+Rnz9xaWFgkWiy0aLZ5b6liyLfMtay3vWdGtfKxyrKqsrlkTrd2sM603WrfboDbONgKbSpvLtqiti63QdqNtxyjCKPdRolFVo27a0ez87PLsau0ejmaODh9dMLpx9KsxZmOSx6wac2bMV3tn+yz77fZ3HTQdxjsUODQ7vHG0ceQ6Vjpec6I7BTvNd2pyej3Wdix/7Kaxt5wZzhOcFzu3On9xcXWRuNS5dLuauaa4bnC96ablFuW2zO2sO8Hd332+e4v7Rw8Xj1yPfR5/edp5Znru8nw+znIcf9z2cY+9TLw4Xlu9Or1Z3ineW7w7fYx9OD5VPo98TX15vjt8n/lZ+2X47fZ75W/vL/E/6P8+wCNgbsCxQCwwJLA4sC1IMyguqCLoQbBJcHpwbXBviHPI7JBjoYTQsNBVoTfZBmwuu4bdO951/NzxJ8NoYTFhFWGPwm3CJeHNE9AJ4yesnnAvwjxCFNEYCSLZkasj70dZRuVE/TGRODFqYuXEp9EO0XOiz8QwYqbF7Ip5F+sfuyL2bpxVnCyuNV4tfnJ8Tfz7hMCE0oTOxDGJcxMvJOklCZOakknJ8ck7kvsmBU1aO6lrsvPkosk3plhOmTnl3FS9qVlTD09Tm8aZtj+FkJKQsivlMyeSU8XpS2Wnbkjt5QZw13Ff8nx5a3jdfC9+Kf9ZmldaadrzdK/01endAh9BmaBHGCCsEL7OCM3YnPE+MzKzOnMgKyGrPpucnZJ9SKQpyhSdnG44feb0DrGtuEjcmeORszanVxIm2SFFpFOkTbla8JB9UWYl+0X2MM87rzLvw4z4GftnaswUzbw4y2bW0lnP8oPzf5uNz+bObp1jPGfhnIdz/eZunYfMS53XOt90fuH8rgUhC3YupC7MXHipwL6gtODvRQmLmgsNChcUPv4l5JfaItUiSdHNxZ6LNy/BlwiXtC11Wrp+6ddiXvH5EvuSspLPy7jLzv/q8Gv5rwPL05a3rXBZsWklcaVo5Y1VPqt2lmqU5pc+Xj1hdcMa1priNX+vnbb2XNnYss3rqOtk6zrLw8ub1putX7n+c4Wg4nqlf2X9Bv0NSze838jbeGWT76a6zQabSzZ/2iLccmtryNaGKouqsm3EbXnbnm6P337mN7ffanbo7SjZ8aVaVN25M3rnyRrXmppd+rtW1KK1stru3ZN3t+8J3NNUZ1e3tZ5ZX7IX7JXtffF7yu839oXta93vtr/ugPmBDQcZB4sbkIZZDb2NgsbOpqSmjkPjD7U2ezYf/GP0H9Utxi2Vh7UPrzhCPVJ4ZOBo/tG+Y+JjPcfTjz9undZ690TiiWsnJ55sOxV26uzp4NMnzvidOXrW62zLOY9zh867nW+84HKh4aLzxYOXnC8dbHNpa7jsermp3b29uWNcx5ErPleOXw28evoa+9qF6xHXO27E3bh1c/LNzlu8W89vZ91+fSfvTv/dBfcI94rvq98ve6D/oOpf1v+q73TpPPww8OHFRzGP7j7mPn75RPrkc1fhU/rTsmdGz2qeOz5v6Q7ubn8x6UXXS/HL/p6iPzX+3PDK6tWBv3z/utib2Nv1WvJ64M2yt7pvq/8e+3drX1Tfg3fZ7/rfF3/Q/bDzo9vHM58SPj3rn/GZ9Ln8i/WX5q9hX+8NZA8MiDkSjuIogMGGpqUB8KYaAHoSPDu0A0CdpLybKQRR3icVBP4TK+9vCnEBoNoXgLgFAITDM8om2Mwh0+BbfgSP9QWok9NwGxRpmpOj0hcN3lgIHwYG3hoAQGoG4ItkYKB/48DAl+0w2NsAHMtR3gnlIr+DblGccy6ZLgY/yr8BPBRvuxFPLY0AAAAJcEhZcwAAFiUAABYlAUlSJPAAAAGdaVRYdFhNTDpjb20uYWRvYmUueG1wAAAAAAA8eDp4bXBtZXRhIHhtbG5zOng9ImFkb2JlOm5zOm1ldGEvIiB4OnhtcHRrPSJYTVAgQ29yZSA1LjQuMCI+CiAgIDxyZGY6UkRGIHhtbG5zOnJkZj0iaHR0cDovL3d3dy53My5vcmcvMTk5OS8wMi8yMi1yZGYtc3ludGF4LW5zIyI+CiAgICAgIDxyZGY6RGVzY3JpcHRpb24gcmRmOmFib3V0PSIiCiAgICAgICAgICAgIHhtbG5zOmV4aWY9Imh0dHA6Ly9ucy5hZG9iZS5jb20vZXhpZi8xLjAvIj4KICAgICAgICAgPGV4aWY6UGl4ZWxYRGltZW5zaW9uPjYyMjwvZXhpZjpQaXhlbFhEaW1lbnNpb24+CiAgICAgICAgIDxleGlmOlBpeGVsWURpbWVuc2lvbj40NzA8L2V4aWY6UGl4ZWxZRGltZW5zaW9uPgogICAgICA8L3JkZjpEZXNjcmlwdGlvbj4KICAgPC9yZGY6UkRGPgo8L3g6eG1wbWV0YT4KhsEdvwAAABxpRE9UAAAAAgAAAAAAAADrAAAAKAAAAOsAAADrAABYVlDj9YwAAEAASURBVHgB7J0FfBbH1safuCdAIEBw9wLF3d2lWHGKFneHUtydNgR3igUP7lAIWtwtQCAh7sLdWe4bEvImvBp99v6+b3dnzpw585/35h5mZ84x+CJd4EUCJEACJEACJEACJJDsCRjQcUv2c0QDSYAESIAESIAESEAmQMeNPwQSIAESIAESIAESSCEE6LilkImimSRAAiRAAiRAAiRAx42/ARIgARIgARIgARJIIQTouKWQiaKZJEACJEACJEACJEDHjb8BEiABEiABEiABEkghBOi4pZCJopkkQAIkQAIkQAIkQMeNvwESIAESIAESIAESSCEE6LilkImimSRAAiRAAiRAAiRAx42/ARIgARIgARIgARJIIQTouKWQiaKZJEACJEACJEACJEDHjb8BEiABEiABEiABEkghBOi4pZCJopkkQAIkQAIkQAIkQMeNvwESIAESIAESIAESSCEE6LilkImimSRAAiRAAiRAAiRAx42/ARIgARIgARIgARJIIQTouKWQiaKZJEACJEACJEACJJCqHLdbt27h9evXaN68OWeWBEiABEiABEiABFIdgVTluA0dOhTbtm2Dh4dHqpsoDogESIAESIAESIAE6LjxN0ACJEACJEACJEACKYQAHbcUMlE0kwRIgARIgARIgATouPE3QAIkQAIkQAIkQAIphAAdtxQyUTSTBEiABEiABEiABOi48TdAAiRAAiRAAiRAAimEAB23FDJRNJMESIAESIAESIAE6LjxN0ACJEACJEACJEACKYQAHbcUMlE0kwRIgARIgARIgATouPE3QAIkQAIkQAIkQAIphAAdtxQyUTSTBEiABEiABEiABOi48TdAAiRAAiRAAiRAAimEAB23FDJRNJMESIAESIAESIAE6LjxN0ACJEACJEACJEACKYQAHbcUMlE0kwRIgARIgARIgATouPE3QAIkQAIkQAIkQAIphAAdtxQyUTSTBEiABEiABEiABOi48TdAAiRAAmoS+PLlCzw9PZEpUyY1W1KcBEiABLQjQMdNO35sTQIkkMYIPH78GA0bNsSLFy8wYMAALF68GCYmJmmMAodLAiSQVATouCUVefZLAiSQ4ghERESgcuXKuPP8MbLXK49n24+jZ8+ecHZ2hoGBQYobDw0mARJIeQTouKW8OaPFJEACSURg9+7daNu2LSotGiY5bhVwvu8sfLh4Gy4uLmjevHkSWcVuSYAE0hIBOm5pabY5VhIgAa0IVK9eHbfePkMDlwUwMDTA57vPcLLDBDRt2hQHDhzQSjcbkwAJkIAqBOi4qUKJMiRAAmmewNOnT1GgQAGUGtcdBX5tKPMQhxTOdP8DPref4u3bt8icOXOa50QAJEAC+iVAx02/fKmdBEgglRBYtWqVfBih0eHFsM6ZJXpU785cx8WB87B161Z07NgxupwPJEACJKAPAnTc9EGVOkmABFIdgVatWuG42yU0OrIk1kGEqPAI7K/eB3279cSyZctS3bg5IBIggeRFgI5b8poPWkMCJJAMCYSEhMDe3h7Z29ZCydFd4lh4cfB82L4LwIMHD+LUsYAESIAEdEmAjpsuaVIXCZBAqiRw+vRp1K5dG9WdxiNz5Z/ijPHpNlfcnLEOr1+/Ro4cOeLUs4AESIAEdEWAjpuuSFIPCZBAqiUwYcIEzJ4/Dy0uOcPY3CzOOP2evYVri5HYtm0bOnToEKeeBSRAAiSgKwJ03HRFknpIgARSLYGKFSvieZQ/aq6brHSMX6KisK9iTwzp/zvmz5+vVIaFJEACJKALAnTcdEGROkiABFItAT8/P2TMmBEFerdAsQFt4x2nCAtSxDITzp49G68MK0iABEhAWwJ03LQlyPYkQAKpmsDmzZvRpUuXePe3KQZ/e/5mvNt1Bj4+PjAyMlIU804CJEACOiVAx02nOKmMBEggtREQTptw3pqd+xvmGeziHd7LfWdxbeIqPHv2DHnz5o1XjhUkQAIkoA0BOm7a0GNbEiCBVE0gMjIS2bJlg++XMDQ7uRJSALd4x+t16zFOdZ6Mo0ePokGDBvHKsYIESIAEtCFAx00bemxLAiSQqgncu3cPxYsXR7Z65VF50fAExxruH4R9lXpi4cKFGDZsWIKyrCQBEiABTQnQcdOUHNuRAAmkegIbNmxA9+7dUWJoRxT+rcUPx3uwzgB0atoKzs7OP5SlAAmQAAloQoCOmybU2IYESCBNEBgyZAiWLl36w4MJChjn+s5E3igrXLp0SVHEOwmQAAnolAAdN53ipDISIIHURKBq1aq4ePEiml9YDbN0Nj8c2q25G/HR5SK8vb1j5TP9YUMKkAAJkICKBOi4qQiKYiRAAmmLgDiYYGdnB+PsGVF/9xyVBv981ylcn+oEd3d3ODo6qtSGQiRAAiSgDgE6burQoiwJkECaIfDy5UvkyZMH+X9tiNLjuqs0bo/Ld3Cu90z5U2mlSpVUakMhEiABElCHAB03dWhRlgRIIM0QOHbsmBzWo+L8IcjRUDUnzP/lexxtOow5S9PMr4QDJYHEJ0DHLfGZs0cSIIEUQEDkHB01ehSan3OCWXpblSyOCo/AnrJd8ceUqZg0aZJKbShEAiRAAuoQoOOmDi3KkgAJpBkCXbt2xZ7Trmh8dKlaYz7caAja1GoAEUqEFwmQAAnomgAdN10TpT4SIIFUQaB06dL4mMEYVZaOVGs85/vOQp4oS4YEUYsahUmABFQlQMdNVVKUIwESSDMEwsPDYWNjg7zdm6D4oHZqjfvmjHXwPXEDHz9+VKsdhUmABEhAFQJ03FShRBkSIIE0ReDBgwcoWrQo1DmYoAD0ZNMR3JqzAb6+vrC1VW1vnKIt7yRAAiTwIwJ03H5EiPUkQAJpjsA///yDdu3aof6+ebDLn0Ot8b877YaLg+bj1q1bKFmypFptKUwCJEACPyJAx+1HhFhPAiSQ5gjMmjUL4yeMR2u3TTAyM1Fr/N73nuNE+/E4dOgQGjdurFZbCpMACZDAjwjQcfsRIdaTAAmkOQK9evXCtsMuaHpihdpjD/H0wYGa/eDk5ITevXur3Z4NSIAESCAhAnTcEqLDOhIggTRJoGLFinhlEopqf41Ve/xfvnzB3nLdMHrYCMycOVPt9mxAAiRAAgkRoOOWEB3WkQAJpDkCwvESOUqztqmBkiM7azT+o82Ho2mFGti6datG7dmIBEiABOIjQMctPjIsJwESSJMEXr9+jVy5cqHsn32Rp1UtjRic7z8bucPNcfnyZY3asxEJkAAJxEeAjlt8ZFhOAiSQJgm4urqiYcOGqL3lT9iXLKARgxt/rkHg2f/w/v17jdqzEQmQAAnER4COW3xkWE4CJJAmCSxatAjDhw9Hy8trYWJjqRGDh2tccHfxdgQHB8PMzEwjHWxEAiRAAsoI0HFTRoVlJEACaZbAwIED4bx1I5qfX60xg5cuZ3Ftwiq8evUKOXPm1FgPG5IACZDA9wTouH1PhO8kQAJpmkCjRo1w9d1T1Nk6XWMOHy7ewfm+M3HlyhVUqFBBYz1sSAIkQALfE6Dj9j0RvpMACaRpArlz54ZB6dwoN72/xhz8nrvDtfkIiAwMbdu21VgPG5IACZDA9wTouH1PhO8kQAJplkBgYKCcXL7EsE4o1LOZxhwigkKwt3x3LFy4EMOGDdNYDxuSAAmQwPcE6Lh9T4TvJEACaZbAjRs3UKZMGVRZPgqONctoxcGlSi8M6NEb4rADLxIgARLQFQE6broiST0kQAIqE4iMjJSzCqxYsQJGRkbo0KED/vjjD1hbW6usQx+CW7ZsQefOndHo8GJY58yiVRfH2oxB3eJlsWvXLq30sDEJkAAJxCRAxy0mDT6TAAkkCoERI0bInxGrVmkjhczwx/Ubx1CzZk0cP34cxsbGiWKDsk4mTZqEmXPnoPW1DTAwMlQmonLZhd/nIkewMf7991+V21CQBEiABH5EgI7bjwixngRIQKcEzp49i1q1aqFVy2Ho89sCREVFYduO6di0eQoWL16MIUOG6LQ/dZSJgwQn7lxD/b1z1WmmVFYE4Q0+fw/u7u5K61lIAiRAApoQoOOmCTW2IQES0JiAcI6OHj2JrZvcpeC03wLcDh5aHn7+b2RHx9BQu9UuTY0T+9s+pDNElaUjNVUR3e7ein/weLULwsLCYGBgEF3OBxIgARLQhgAdN23osS0JkIBaBMTqU758+dCoYT/067M4Vttz53di5uz28ufSunXrxqpLjBeRXD5DhgzI1LwySo3uqnWXz7Yfw43pa/HmzRtkz55da31UQAIkQAKCAB03/g5IgAQSjcD06dMxZcpUrF/7HA6ZYmcUiIgIR7eeuVG9egXs2bMn0WxSdCTyijo6OqLMlN+Q9xftHUf3U264NHh+kjmiinHxTgIkkLoI0HFLXfPJ0ZBAsiUg9rIVLFgQ6dMXxPQ/Diu1c+OmSfhn9xw5Obu9vb1SGX0Vnj59GrVr10bN9VOQqWwRrbv5fO85TrYfj2XLlkGk0eJFAiRAArogQMdNFxSpgwRI4IcEtm3bhk6dOmHcmO2oUb29UvmXr+6i34AScHZ2Rq9evZTK6Ktw1apVGDBgAJqd+xvmGey07ib4kzcO1uqP33//HcuXL9daHxWQAAmQgCBAx42/AxIgAb0TEPvHSpUqhUePnmDnNs9YhxK+77xP/2IoUiSHdIDh6PdVen0fPHgw/t64Di0uOuukny/SCuPu0p1Rq0ZNnDx5Uic6qYQESIAE6LjxN0ACJKB3AoqMBJUqtsSUSXsT7G/9xgnYu28BPD09EzUgb/369XHj0yvU3jwtQfvUqTxYZwDSG5kzJIg60ChLAiSQIAE6bgniYSUJkIAuCMyfPx+jRo1C/75L0aL5oARVurkdwcQpjSH2nImgvIl15c+fH+FFHVFh1u866/JEu3Hwvv8CoaGhMDU11ZleKiIBEki7BOi4pd2558hJINEItGrVCvv27cPK5beQN0/JBPsNCPBGu46ZpBRYUzFx4sQEZXVVGRERASsrK+Tv2RTFBrbTlVqc7zcbHy7cwtu3b5EtWzad6aUiEiCBtEuAjlvanXuOnAQShYBwijJlygQLC3usXf1YCkb74+C6w0dWQSYHE5w5cyZRbHz8+DEKFSqECnMHIWfjKjrr023y33ix5zSuXbuGsmXL6kwvFZEACaRdAnTc0u7cc+QkkCgELl++jMqVK6NXjzn4pe1olfpcv2EC9u1fCG9vb5ibm6vURhshFxcXtGzZEvV2zUa6wrm1URWr7d2lO/DAaS/279+PZs2axarjCwmQAAloQoCOmybU2IYESEBlAjNnzsSkSZOlFFfvkC6dg0rt3K4fxcTJjXDu3DlUq1ZNpTbaCM2ZMwdjx41Dq2vrYWxupo2qWG2fbnPFzRnr4OTkhN69e8eq4wsJkAAJaEKAjpsm1NiGBEhAZQINGzbE82eeWLbETeU2QUH+aNs+PaZN+wMTJkxQuZ2mgj169MDO44fQxHWZpiqUtnt7/F9cHrZI2q/3ByZPnqxUhoUkQAIkoA4BOm7q0KIsCZCAWgTE/jaRAaF2rR5xcpP+SNHAIWVQoEBmHD6sPMvCj9qrU1+hQgW8Ng1Dtb/GqtPsh7KeNx/hdJcp6NevH0SAX14kQAIkoC0BOm7aEmR7EiCBeAko4rdNHL8LVau0iVdOWcXylb/j8pUd+PTpk3SgwUCZiE7KRHDgdOnSIUuraig5qotOdCqUBLz9iCMNB8v75/buTTh+naIN7yRAAiSQEAE6bgnRYR0JkIBWBNauXSunrlq/5jmyZMmjlq6Dh1Zh+coBcvBakfxdX9fLly+RJ08elJ7QE/k71tdpN+GBwdhXoQeqVKmCCxcu6FQ3lZEACaRNAnTc0ua8c9QkkCgEhg0bJm3MX4ddOz7D0PDHYUBiGnXv/kWMGFUVR44cgdgnp69r9+7daNu2rfyZNEvVUjrtRqzm7SvfHfly5sbDhw91qpvKSIAE0iYBOm5pc945ahJIFAJVq1ZFYIAZZs9UP1dnaGgQWv9iJ23qn6TXjf0iR+myZcvQ+NhyWDlm1DmX423HIOqdN3x9fXWumwpJgATSHgE6bmlvzjliEkgUAuJggp2dHZo2GYSe3Wdr1Gf/gSVRsmRe6HN/WOnSpXH38QO0/He9XvbSXR6+CG+P/YvAwEBYWlpqxIGNSIAESEBBgI6bggTvJEACOiVw69YtCKdo0oTdqFK5tUa65y/shqfPzuHFixcatf9Ro4CAANm5tCuaB3W3z/iRuEb1/y3ahodrXPDs2TPkzZtXIx1sRAIkQAIKAnTcFCR4JwES0CmBNWvW4LfffsOGdS+R2SGXRrr37F0EJ+fheP/+vXS4IYtGOhJqJFJRlS9fHrlb1kC56f0TEtW47vmuk7g+dTUuXbqESpUqaayHDUmABEhAENC74+bp6YklS5ZAnNwqWrSo/Idc5C2M7xKpYUQyalNTU3Tp0kU+jRWf7PflQ4cOxbZt2+Dh4fF9Fd9JgAQSmcCgQYOwYcNW7NzmqfEnyNt3TmPMuNqSng3o2rWrzkewfv16iOC7P434FYV66Ccl1cd/7+Jsr+ny516RVosXCZAACWhDQO+OW40aNfD06VPZARMOWcWKFeU0NsqMnjp1qhxhXOT0EzkKr1y5gjt37qBIkSLKxOOU0XGLg4QFJJBkBOrVq4d37kFYOP+ixjZ4eb3Dr12zyemiRNooXV+TJk3C9OnTUXnJcGSrU17X6mV9/q/e42iTYXB2dpZDo+ilEyolARJIMwT06riJuEWNGjXCvXv3kDNnTtkJE8mmjx49CnHaLOalCNQp0sKI9DBRUVHyipuxsbH8r+2YsvE903GLjwzLSSDxCWTPnh3FizXAsCFrNO78y5co6WRpOuTPn1v++6GxongaduzYEdu3b0f9PXNhVzBnPFLaFUeGhGJP2W4Q+VBHjx6tnTK2JgESSPME9Oq4jRw5Em/fvpX/MCpIt2/fHjly5MD8+fMVRfJdvI8aNSpWsE3h+DVp0gQ+Pj4qfWqh4xYLKV9IIMkIfPz4EZkzZ8aA/svRvOnvWtkxdHglPHr8r/x3wNbWVitd3zf+6aefcO+hOFG6DkamJt9X6+x9X+VeGPRbXyxYsEBnOqmIBEggbRLQq+MmPnmWLFlS/hShwCsSRv/3338Qe9liXmIfnHC8Hjx4gMKFC8tVIkehcNxEypuMGb/FVwoLC4OLi0vM5vKz2K/i5ubGPW5xyLCABBKXwIkTJyA+lc6fe15adYu9uq6uJYuW/AbXY2tw+fJleauFuu3jkw8PD4e1tTVsf8qHWuunxCemk/KjzYajeeVa2Lx5s070UQkJkEDaJaBXx61mzZqy4yVW0hTXvHnz5KTRp0+fVhTJ9+fPn6NEiRKoU6cOFi5cCD8/P3Tv3l128t68eQPx2UVxiRW49OnTK15j3R0cHOi4xSLCFxJIfALiv8MjRozA7p0+sLKy08qAPfukk6Wrh2P16tXy4SatlMVoLLZwFC9eHEV/b4ti/dvGqNH945ke01DSzhHHjx/XvXJqJAESSFME9Oq4NWjQQD6UIPatKS6xf00ci3d1dVUURd/v378v/7EXTp04+t+vXz+MGzcOnz9/juWoRUZG4smTJ9HtFA+zZs2S98/xVKmCCO8kkDQExEnNw4dOYeP6V1obcP3GMUyY1EBekV+0aJHW+hQKduzYgQ4dOqDWxqnI+PPXVX5Fna7vl0cuQXr3AL3s09O1rdRHAiSQvAno1XETMZxEWI+VK1dGUxgwYABCQ0MhYjz96BKfW8QfVvGp1MDA4Efi8h92hgP5ISYKkIDeCZQrVw6GBpkxbepBrfvy9HJH567ZUb9+faX/4NO0g4kTJ2LWvLloJe1vMzQx1lSNSu1uzloP32PXIfb+8SIBEiABbQjo1XHbtGmTvL9NrKQZGRlBpMARnybEH8zOnTvLKWBCQkJgb28vnzxt0aIF5s6di9atv0ZZ79u3L0S9iOGkysXDCapQogwJ6JeAWBG3sbFB82ZD0aPbTK07E4naO3bOKuk0xevXr7XWp1DQqlUrnHlwE/V2z1EU6e3+wGkv7i//R/5Hqzgpz4sESIAENCWgV8dN5OZzdHSEiJXUq1cvDB8+HHv27MG7d++kfS9WmDJlCsSBglevXsnhP4oVKyY7art27ZL3tok2//77L8qWLavS+Oi4qYSJQiSgVwLiv8+5c+fG8KFrUb9eD530NWFyI9y44Sr/fRCr+Lq4REBw/1zpUGn+EF2oS1DHsx3HcePPNXEOWiXYiJUkQAIkoISAXh030d+hQ4fkT5jigIH4Qzljxgw5tpuo27lzJ86cORP9KVX8a/r333+XN/AKh0+cQBXOm6oXHTdVSVGOBPRH4OTJk6hbt650ovScdKK0mk46Wr9xArbvmIlHjx6hYMGCWusUJ0rFqmDeHk1QfGA7rfX9SMEb18u4MmKJzuz/UX+sJwESSL0E9O64JSY6Om6JSZt9kYByAsuWLcPgwYPxz3YvyTnKoFxIzdJrbocxaUoTOYyQCDOk7XX37l35FHulhUORvX5FbdX9sP3Ha/dxVjpZev78+TjBx3/YmAIkQAIkEIMAHbcYMPhIAiSgPQFxGnznThds2/xee2X/1xAQ4INfOmSQsw/EDC+kaQdbtmyR99k2PLgINrmzaqpG5XZ+z97CtcVI7N69O3oPr8qNKUgCJEACMQjQcYsBg48kQALaE6hevTr8/Uwwe+ZJ7ZXF0NC1ey40bVZXpRPpMZopfRwzZgwWLFsinyg1MDRUKqPLwlBvf+yv1hurVq2SwxzpUjd1kQAJpC0CdNzS1nxztCSgdwIiy0mVyh0xoN8ynfY1bkI9WNuE4ty5c1rrbdiwIa69f4Y6W6drrUsVBV+k3Mu7S3fG1MlTEDOupSptKUMCJEACMQnQcYtJg88kQAJaEVDkKB04YCWaNumvla7vGy9fOQBu1/fi/XvtPsGK8CIij6pN7VIoM0n1w0/f26Pu+4Ga/dCr/a9Yvny5uk0pTwIkQALRBOi4RaPgAwmQgLYERPieihUrYvq0oyhbpoG26mK137lrDtauG4vg4GCYm5vHqlPnxcvLS859XGpcNxT4tZE6TbWSFXvcGperChEknBcJkAAJaEqAjpum5NiOBEggDgHhlHTq1AnOTo+QPZv2YTtidnDm3HbMntNR65AaFy5cQLVq1VB99XhkrvRTzC70+ny621T8bJ9Tp9kf9GowlZMACSRLAnTckuW00CgSSJkERFDtmTNnw2VPoJQtRbcZAp48vY5BQ8riwIEDaNq0qcaAli5diiFDhqD5eSeYpbeNpScyNAzuJ6/B9+kbWGRKjxyNKsMsnU0sGU1fLg1bhEyfQnHz5k1NVbAdCZAACYCOG38EJEACOiPQvn17XLlyF06r7ulMp0JRUJAfWv9iB5FoXsRs1PTq0aMHdhyVnL8TK2Kp8H7wApeHL0bgGw9ISZaBsDCYZbDFTyN+Ra7m1VXKlxxL4XcvInNC8Pl7cHd3/66GryRAAiSgOgE6bqqzoiQJkMAPCJQsWRI21vkxacLuH0hqVt3h1yzSp9g2WLEittOljjaRL9nH0QqVFw2Pbub33B2nOk9GlI0t0o8dDvOfSyL85St8njIL4U+fo3DvligxpEO0vCYP91b8g6drDshpuwwMDDRRwTYkQAIkwBU3/gZIgAR0Q0CRXL5Fs2Ho3m2GbpR+p2X4qKrIkcMaR48e/a5GtVd/f3+kS5cOxYa0R+FeLeRGESGhONlhIgL9guHgvBxGGe2jlUX5B8Br7BSE3ryDSouGIXu9CtF16j483eaKmzPWwdvbW7ZB3faUJwESIAFBgCtu/B2QAAnohMCtW7dQunRpjBy+HnXrdNOJzu+VzFvQFa9eX8aTJ0++r1Lp/ezZs6hZsyZqrJkIhwrFIeKrXeg/Bx8u3kbGpXNhXrZ0HD1fpLymnwaNhsHb12iwf4HGe97eHJXylY5cgsePH6NAgQJx+mEBCZAACahCgI6bKpQoQwIk8EMCf/31F/r3749FCy6hSOFKP5TXRGDz1j+wY+cMBAUFwdhY/cMP8+bNw2gpa0LLS2tgYmOJl/vO4trEVbCsXwcZpo6N16TwV2/g0bUv8rauqXHst4//3sPZXn/i4sWLqFy5crx9sYIESIAEEiJAxy0hOqwjARJQmYDIUfr3339j66Z3yJBBP/k/XY+txaIlvfDmzRtkz55dZdsUgp07d8beM8fQxPVrVofjbcbA59ErOGz4C6YF8inElN4//zEbIafPofm5v2FibalUJqFCn4evcLztGK1PxSbUB+tIgARSPwE6bql/jjlCEkgUApUqVcKNG7ewb3cgDPWU//PGzeMYP7E+Ll++LAf6VXdg4mCCd2YLVFk6Ep/vPpP2tk2AZQNptW1K/Kttij7C7j/Ex98GoeTorijYtbGiWOV70HtPHKo3EBs2bEDXrl1VbkdBEiABEohJgI5bTBp8JgES0IhAuLQPzNraGo6OhfDXijsa6VCl0Xspv2iP3/Jj8+bN+PXXX1VpEi3j4+MjrQRmQPFhHVG4Z3M59Me7qw+Q5Z8NMLSyipZL6OHT0LEwevMKjY4sgaGxUUKicepEjLg9Zbpi/vz5GDFiRJx6FpAACZCAKgTouKlCiTIkQAIJEnj06BEKFy6MKlXaYNL4XQnKalMZGRmB5q0spETtk9RO1u7q6gqRXL7mhimwzpFFXv2y7tIBdn26q2xSyJVr8Bw+HhUXDEWOBhVVbqcQ3Fu+O0YMGoLZs2cringnARIgAbUI0HFTCxeFSYAElBE4ePAgmjVrhna/jEXP7rOUieisrHvPvGjUuCbWrl2rlk6R1WH6rJlocXkNHq8/iHsrdyPL7k0wzuygsh6RoN6jY09kyGonnUydpHI7heDhhoPRvn5TrFmzRlHEOwmQAAmoRYCOm1q4KEwCJKCMwOLFizFs2DAMG+KMBvV7KRPRWdnY8XWQLn0UTp8+rZbOWrVq4T/fd6i18Q8cbTocEVmzI+PCmWrpEML+W3bCd+VqNDy4GDa5sqjV/mSniaics7B8QEGthhQmARIggf8ToOPGnwIJkIDWBAYOHChnM5g35yxKFK+utb6EFCxa8hsePjqBly9fJiQWqy44OBj29vbI1akestWviJPtxyP95DGwalg3lpwqL5HePnjfogOK9GqO4oPaq9IkWubC73ORM8RESgt2JbpMPIiVPGZTiIWELyRAAvEQoOMWDxgWkwAJqE6gefPm8irShrUvkDlzbtUbaiC5afMU7Nw1C6GhoSo7O4r9bRUXDoX/M3eI9FNZj+yCkZ2dBhYAHwcMh0WQL+rvmatW+6vjV8DsoQfEnkBx3bt3DyK2nIuLCwIDA9G0aVMsWbJEyg6RQy29FCYBEkg7BOi4pZ255khJQG8ERI7S+/cfSKFAAqTAuFKCdj1eh486Yemyvvjw4YPkJGZWqScRGFgECG50dCmuTVgJ36AoZF6jeb7Tr59LndHYdSmsHDOpZIMQujV7A3xc3eDm5obBgwdj//798mqbnaMljM2M4PXSH/YZ7LFu3Tp5z6DKiilIAiSQZgjQcUszU82BkoB+CIjPfDY2NnDMWgTLllzTTycxtKoby02szAkHL9zKFHW2TcfBWv1g06cHbLt2jKFVvcfIT55437ITSvw/tIiqre//vQcPVuySc5UGhPrh57b5UKplHtjnspFVeL3yx4Ep1/Dhng+2b9+Otm3bqqqaciRAAmmEAB23NDLRHCYJ6IvAu3fvkC1bNjRt0h8DB6zUVzfRet3fPUGv3gWxbds2dOjQIbo8vgdFftLcrWrCvlRBXJ/ihMxbpZRXuXPG10Sl8o/9hsIqMhh1d6h+wOGm8x48XbwTWYumR5t5lWGXNW4GhvCQSOwYcgGf7gVg9+7dcggTlQyiEAmQQJogQMctTUwzB0kC+iNw7tw51KhRA8OHrkX9ej3019H/NYeHh0qx3CwxY8Z0jBs37of9TZ06FX/88QfKz/4d7sevwuPRO2TZuf6H7X4k4L9jD3yXrEK9XbORrnDuBMXFquTdu3fxcO9JYOcV9N5RDw4F0sXbJtgvDM4djiHUO0rObVqmTJl4ZVlBAiSQtgjQcUtb883RkoDOCYj9WD179sRfK/9D7lzFda5fmcJfu2aXPiM2lfetKauPWValShVcunwJjY8uw7FWo2DetDHSDe0fU0Sj54gPH/Gh9a/I2aQKKswZFK+OqKgo3Lx5E8+fP4elvz+CFh5DF+eayPlzwnvjnl/xwLYB5+SE9BcuXFD5IEa8hrCCBEggVRCg45YqppGDIIGkIzBx4kTMnbsALnsCpByl6qWB0tTqYSMrI1cuOxw5ciRBFSLNVcaMGZGxQlEU6tkC536bjoyLZ8O8vG5WsDy69UPE8xdoduYvmKW3jWOLv+SoidAfsh15bWFrFIHnnTdJn0kroXCd7HHkvy84sfA2/t38WD7EIAIc8yIBEiABOm78DZAACWhFoGPHjtLnvNtY/dd9rfSo03j2nI746HlHDqeRULtdu3bhl19+QeWlI+B18zEeb3WF49G9MDDTzclX39Ub4L9uM8rP/B25mleLZcqnT59w6dIlhIWFIXOhdMiQ0xoRPsF40tQJjSaUwc9t8saSV/YSFRkFp1+OoWDW4rIuZTIsIwESSFsE6LilrfnmaElA5wSqVq2KkGArzPjTVee641Po5DwCp06vhbe3d3wicvnw4cOxdOVytLyyDmd7/gm/SGM4/LU4wTbqVIa43YTn4NHI06Y2yv7RJ7qpp6cnxKGIL9J/cpTOCKsMZnLdF8kRe1hjGWoNKoHKPQpHyyf0cGndQ5xe9h8ePnyIQoUKJSTKOhIggTRAgI5bGphkDpEE9EkgV65cKFq4HoZK6a4S69q1Zz6c14ySg9ZaWsY9mamwQ2zqf2sShirLR2F/td6waN0C6QZ+c7AUcpreo4KC8b7JL7DOai+lwFoox2QTe9nu3LkDGEYh20/2sEz/1WlT9PGo/ipU+CUPag/5SVGU4N3PIwgrmh7GhPETMW3atARlWUkCJJD6CdBxS/1zzBGSgN4IhISEwMrKCt26TEf7dj8+4akrQ85f+AczZrXDgwcPULiw8pUrd3d3OQPBT6M6w8TGCm6T/kLGRbNgXqGsrsyQ9XjPXoTA/YdRcs0YvPD5CD8/P1hnNEfWYulhbBp3z9/TdutRtFx6NJ1STmU7/hlxEQGPgFevXkkBjo1VbkdBEiCB1EeAjlvqm1OOiAQSjYD4fFekSBGMH7sD1au1S7R+Hz26iiHDK+Do0aNo0KCB0n6dnZ3Ru3dveSXMTYrd5nn7KRyP7YWhublS+YQKxcnQ8PBwREZG4kuU9AH0SxSipLt4D3vyDOHDJKe1cSmY1SqMTPlsYZPJAjBQrvFFn+3IkdEQ7RZXVS6gpPTphffYMfgCDykoYcMiEkhrBOi4pbUZ53hJQIcEDh8+jCZNmmDp4msoWEC3K1kJment/QEdO2eFk5OT7JwpkxWnMM/eu4Ga66fgQI2+MP2pmFr724SzFuAfgODgIMlpi1DWBQwMDWBoZICowWNhkcMcueY2j9dhUyh4M8oFdoH+6L6+tqLoh/eoyC9Y1vggmtRuIWdU+GEDCpAACaRaAnTcUu3UcmAkoH8Cy5Ytk3Nu/rPjM2ys0+u/w//3IALaiiC8Y8aMxJ9//hmn34CAAGTKlAm5f22AdEXz4MqIxbCRUlzZ9esZR1ZZgUiT5eXlBXGq08jEUMojaijfhaNmYCD+T2qluEuPIUvWIeLYaRQ81BcGxobKVEaXvZtxDEb33qD/vkbRZao8HF9wC3f3uss5WkWKMV4kQAJpkwAdt7Q57xw1CeiEwLBhw+DsvAG7JMctsa+evQugbt3K2LBhQ5yuFWFAam+ehteHLuLpNleV97cJp81TykVqIPlfFnamssMWp4PvCsIvuiF4wnzkWvULLEs4flcb+9Vj+XkEHf4PI860jF3xg7d39z5jXZeT2Lp1K0QIFl4kQAJpkwAdt7Q57xw1CeiEgIiRdt3tEVatkE5RJvI1cnR1OGazgKura5ye+/bti7VbNqHl5TU43XUqvG49RtbDu2CUzi6ObMwCsZL34f0HREZFwtreXP4MGrM+vucob18EtOoLh0HVYN/+5/jE5HLPDVfh6XwZ49zaqpUNQdi2sJYLOrXtgjVr1iTYBytJgARSLwE6bql3bjkyEtA7gYoVK0qfE+3x5x+H9N7X9x2IU6U+vg+/ht6IUSkcnPz58yMkdwZUWjQMLpV6AVmyIMvm1TGklD+KDAdiX5tFOlOYmMU9Eaq81ddS/46DYV3EDtmnNU5IDJ/33IbHwjPSilsLmNuqFwh49+jLCH5ihBcvXqjl9CVoECtJgARSFAE6bilqumgsCSQvAg4ODqhUsT0G9FuW6Iatdh6Jk6fXxAnCe/v2bZQqVQrlZg6AXf4cOCGFKbHt0x223X9N0EaR4eCjx0eYWhrB3EY9h0ooDp7nhKiLl1HgQO8EnSq/k4/hPuWItMetoZRNQb29anePvILLhKu4ceMGSpcuneB4WEkCJJA6CdBxS53zylGRgN4JiDyctra26NN7IVq3HKb3/r7vYJ/LEvzlNBS+vr6yHYr6yZMnY/qsmWh+zgmvD17AzZnrkGXHehjnyKYQUXoXTlt4RLgUg80sQcdLaWOpMPzkRQT/uQx5NvwK83wZ4xND4PU3eD1kD7pJp0qzSwF61bmCfcOwqM5+TP9zOsaPH69OU8qSAAmkEgJ03FLJRHIYJJDYBER2gJIlS2LKpH3SqluLxO4eFy/txZ8zWuPu3bsoVqxYdP/FixeHV3pjVPtrHP4dsxzuN54i6+5N0fXKHkQgYXEgwdzWBKYWmgW4jfLyRkCb/sg8tAYytC2lrBu5LOTpJ7zovlWK41YFBaonfJBBmZL13U8hj20RnD9/Xlk1y0iABFI5ATpuqXyCOTwS0BcBFxcXtGzZEquW30aePKqlb9KlLY+fuGHw0HIQseQaNfoaWkMRELjM1N7I27YODjcagqjCRWH/R8KrU58+fkJYRJh0IEGz1TbFuAK6DINVXitkn9FEURTnHv4pAE9brUHTqWVRsnmeOPU/KjjvdB+XnB9B5EO1s0v4sMWPdLGeBEgg5RGg45by5owWk0CyILBo0SKIJO57d/nBwkK9vVq6GIC3t4cUhDcL/v77b/Tp8zX/6IwZMzBJ+lTa9MwqKXGBAfZX74N0QwfAul2reLsU4T+E42ZmbQIzK81W2xTKgxesRtT5Swnuc/sSFomHtZfLuUordVM/afzbO17YIK267du3Dy1aJP5Kp2KsvJMACSQNATpuScOdvZJAiicwePBgbNy4HTu2fkySsYi0UyII79ixo6OTr4uk8m+MQlBz3WS8P3sDF36fC4fVS2FarIhSG8UJVHlvm5TOyjqTFP5DCrCrzRV+/AKCZyxH3k2dYZYn/v1r6iaaj2lTVEQUFkhhQfr1GoAlS5bErOIzCZBAGiBAxy0NTDKHSAL6INC6dWspFMdLrFh6Qx/qVdLZpXtO6XNtQzn1lch0kDFjRhQf3B5F+rTCg9X7cHfJdjieOhBvflLFSVIjU0NYpTdTqc+EhCJfuSOw2wg4TqwPu4bKnUXR/kmbtShRJRMaTyyTkLp467b0PQsHg9z4999/45VhBQmQQOokQMctdc4rR0UCeidQvnx5GBpkwR9T9uu9r/g6GDy0PAoXyQqx327nzp1o3749am/9E/Y/FcCV0Uvx/vZLZPknbmYFhT4/Xz/4+flJ4T+kQwmW2n0mFTq/SCmy/Jv1QvomhZBlSA1FN3Huz7tvQd7c5mg9t1KcOlUKTi/7D9e3vpD3uVlbW6vShDIkQAKphAAdt1QykRwGCSQ2AZELtErlTujfN+k+102b3hrBIS/luGYiDZTLqWNocnKFHM7jSOOhiCxYBPbT4j+YILIkREREwEb6TCrykOriCho9C8a+75FnTfxpqV5J4UAyGYSgs1NNjbp8fuUDtg04L6f76tq1q0Y62IgESCBlEqDjljLnjVaTQJISUMRw69tnEVq1GJpktqz6ewguXd6GV69eSckRsiBT44r4eWJPhPkFwKXyb7Ab1Bc2HdsqtS9c2tfm8cEDJhZGsFAzg4FShf8vDN20F6HrdqLQ0X4wtFQeyNd98mGYv/mI3jvqJ6Qq3rqwoAgsqLEPNWvUwsmTJ+OVYwUJkEDqI0DHLfXNKUdEAnonkNQx3BQD3LV7HpzXjsa8efMwatQoVHMajyyVf4LHpTs412cmMq1aCLOSJRTise7iE6n4VCoC7hoaSRnldXRF3L6PoCHTkHNRK1iVy6lU64cFpxF+4TGGuDZTWq9K4bquJ/Hhvg88PDzkvX2qtKEMCZBAyidAxy3lzyFHQAKJTiCpY7gpBnzm7HbMnttRXm3z9PdFiwurYWhi/PVgwrKdcDy+D4YWFgrxWHdxmjTySwSsMmh/KCGm4i9SeBH/Jr2QsUsZZOpVMWZV9POnNZfhvdkNY6601ihLg1B0cvFtXNn4mGFBoqnygQTSBgE6bmljnjlKEtApgcWLF2PYsGHYI8Vws0yCGG6Kwdy7dwEjRleTX7PXqyAnlRcvl4YtgseTD8iy1VkhGuseJR0iePfunRS7zViK3WYSq04XL4EDJsHMIgS5lrRWqu7zrlvwWHwWw041h2U6zRzHR2fcsWv4JXmlce7cuUr7YSEJkEDqI0DHLfXNKUdEAnonMHLkSKxatRp7/vHVe18JdeD+7gl69S4oi5Qe3wP5OzWQn11bjEB4zrywnzFZafPg4GB4eXrBMr0pjE2NlMpoUxi8aA2iTp9HwcN9larxPfoA76YfQ++d9eGQX7PsB77vg7C8ySHUrVsXx48fV9oPC0mABFIfATpuqW9OOSIS0DsBcYLzkrSPzGnVPb33lVAHQUF+aP3LV8en3q7ZSFc4NyLDwrGvQg9YdekAu9+6KW3u6+MLccDCxkE6TWqgm9OkMTsKO3gSIfNXI/+uHjDJYhuzSn72v/gcb8ccQMeV1ZC3YpY49aoUiODByxsfgmmkFT5+/KiXcahiB2VIgAQSlwAdt8Tlzd5IIFUQqFixIr5EZcS0qQeTdDxRUVFo0doaUcZRaHV1vey8eN9/jhPtxsN+zh+wqFZZqX3y/jZI+9t0EHRXWQeRL94gsMcoOE5tCLu6heKIBN99j5f9dqLJ5LIo1TJPnHpVC04suo1/Nz2GyNFaqFDcflTVQzkSIIGUQ4COW8qZK1pKAsmGQObMmVGxfDsM6L8sSW0SidYHDi4Fv+CPaO22UY7F9nz3KVyf4oQs+7bC2CFTHPuEs/fOXX/720SHX6Q+/Jv3RvoG+ZFlWM04NoS98cazjhtRrU9RVO9XLE69qgXud72wvuspxnNTFRjlSCAVEKDjlgomkUMggcQkEBgYCBGtv3ev+WjTekRidh2nr3v37mHBoo549/4/NDvzF8wzpsONGWvx4vAVOB7eBWkJLk6bkOAQOeOAvva3KTpMKBBvpF8IHjf+Gz81z41mU8spmqh9F59LF9XZj+4de2HlypVqt2cDEiCBlEeAjlvKmzNaTAJJSkA4S8WLF8fE8btRtYryU5OJZeDp06exZ980PHl6BnV3zET6YnlxqssUBBhZIdPSOUrN0Pf+NkWnoRt2I3TjbhQ81AdG1maKYvkuHK6HNZchd5lM+PWv+FNjxWoUz8v2QedhF+yI69evxyPBYhIggdREgI5bappNjoUEEoHAoUOH0LRpUyxfch358/+cCD0q70KkqhLx5K7f+Qc33Hag8rKRcKzxM/ZV7Anzls2QbmAfpQ0/SRv5I6J0H7/t+84i3P5D0MgZ8Sacf9zMCXa2Rui/t9H3TdV6P+90H5ecH8HX1xeWlpZqtaUwCZBAyiNAxy3lzRktJoEkJbB8+XIMGjQI/2z3go1NhiSzRWQMOHfuHF753sCJvbNRWkp1lblSCRxtMgwZpoyFZYM6cWwTK11if5tIcyUSy+vz+hIYBP+mvWBdKTdyzG0ep6tnnTch6oMvRl9spdWJ0GeXPmD7wPO4ePEiKldWfhgjTucsIAESSLEE6Lil2Kmj4SSQNATGjRuHRYuWwGVPUNIY8P9eHzx4gLt378LP1gv/LO2Pov3bSJ9K8+HiwLlwWLMCpkW+xneLaaQiP6mFnQlMzI1jVunl2b/TEOCzFwq59ofBd2m1xKlScbp0lOS4mVpoboufRxCWNToEJycn9O7dWy/joFISIIHkQ4COW/KZC1pCAimCQNeuXaXE5pexdvWTJLX30qVL8PDxQlimCKyb2hp529WFdc4suLNgCxxd98LQ2iqOfUHSKtjnz59hZW8GI2Pd5SeN09H/C4ImL0TEuavIu/FXmOXNGEvszSgXBFx+icFHm0rx5JSn5YrVIJ4XsYq4sKYL+vTojyVLlsQjxWISIIHUQoCOW2qZSY6DBBKJQPXq1RHgb4ZZM5IuWr9wVg4cOADjTHYwcDDFksGV4VizDExsLPH2+hNk3bVJKQ0fbx8EBAbAJpN+Au9+32no9gMI/WsLso6pg3TNiseqfjfdFb5HH+K37fWQuWC6WHXqvmzpdxbZTArgwoUL6jalPAmQQAojQMcthU0YzSWBpCaQI0cOlCjeCEMGOSWZKX5+fnB1dUX6Evlg7mCHGV0LIl2RXIiKiERoluzIOPsPpbbpO/Du951G3HmIoMFTka5pMWQdWzdWtceyc/i846Z8qjR3eYdYdeq+nFr6H27vfC0fUDA21vyzq7r9Up4ESCDxCdBxS3zm7JEEUiyB0NBQ+eRi1y7T0aHduCQbx4sXL+Dm5oYs1UrB2NIcS4ZUQXCkH8J9A2DdtRNsf+sax7bEPJig6PxLSCj8m/WCWXY75N3UWVEs3z03XsUnp8toNaciitbLEatO3ZcHJ95iz+jLuHPnDkqUKKFuc8qTAAmkIAJ03FLQZNFUEkhqAk+fPkWBAgUwdvRW1KzRMcnMEU7bK/e38udRSDF2t8zphqe3T0spCwD7mZNhUbNaHNu+HUwwlQ4m6D6xfJwO/18QNG4OIq7cQsGj/WBkZRot5u3yHz7MO4WG40qjzC/5o8s1efB+G4CVzY9g/fr16NZNeX5WTfSyDQmQQPIjQMct+c0JLSKBZEvg+PHjqF+/PhYtuIQihSslmZ3iM2mY5HxlLP01P6frpj9x5fBq2Z4sO9bDOEe2OLaJjA/en71hndEMht+d8IwjrMOC8KNnETx7FXIubgWrsjmjNfudeQL3iYdRvX8xVOtdNLpckwexmrhAOqDQlwcUNMHHNiSQogjQcUtR00VjSSBpCYgVnR49emDj+ldwyPTNCUlMq0Su0T179sAmbzbY5s8ud33VdT2OrJ8MGBkh25lDUuiNuCtqvj4+8A+QDiZIJzjjJsLS3wiiPL0R0LY/HAZWg32HbwGLA93e4PXQPajQuSDqDi+ptQHru59CEYfSEM41LxIggdRLgI5b6p1bjowEdE5gxowZmDx5MvbvDYax8bfPfjrvKAGF3t7eOHHiBOxLFYRF5q8BgJ/cPIWtc7vDOGd2ZNm+Tmlrz0+eCIsIhbW9udJ6fRb6//I7bMs6wHFC/ehuQh59xIte21CyRW40naJ5vlKFwoPT3OB5LQxv375VFPFOAiSQCgnQcUuFk8ohkYC+CIgAry4urti0/rW+uvih3ufPn8t5ObNK6a2MzL86j94er7F0aFVpb1tVaY/bFKU63r97D0MpWYKFXeI7nEFTFsHwxWPk2/rt0ET4Bz88bbsOBWo4ot2iKkptVqfQbedTuM6+iQ8fPiBz5szqNKUsCZBACiJAxy0FTRZNJYGkJlCvXj14fAjDvDlnk8wUcTDh9bu3yCrFbVNcUVLe0hndCsCiZWOkHzlYURx9j5Tq37//ADMpzZWZZeKHywjdcVCK57YZBQ/3hZHN1xW/qOBwPKq3EtlL2qPbutrRtmr68Pa2Jzb0OI2jR4+iQYMGmqphOxIggWROgI5bMp8gmkcCyYlA/vz5kSd3VYwcvj7JzDp27BhCTQ2R8eevBxOEISFevlg+phZQuxzSjxsex7bAAOlggvSJ1TK9KYxN4+5/i9NAxwWKeG45FraEdflc0dqF45bOwVxKNN8wukzTh7CgCMyvthczZ87C2LFjNVXDdiRAAsmcAB23ZD5BNI8EkguBCGnVysrKCu3ajkPnX6cmiVmRkZHYu3cvbPJJBxPyfT2YIAzxffwaW5b3gH+BDMg4f3oc27y8vBAcFPw1Y4JhYh5N+GqKHM+tSU9k6l4OGXtUiLZPJJo38gnA8FMtosu0eVjV6gjqVWyC7du3a6OGbUmABJIxATpuyXhyaBoJJCcCIqG7CO46Ytg61KvbPUlME3lGT548CXtptc0iU/poGz5euYsj+6bC3ewzMq9fFV0uHkSoDLG/7Yv0H5HqKqmugN7jYJnxC3LM++akvR6xD0FXX2HstbYw1IFDuXfsFUS+ssTDhw+TapjslwRIQM8E6LjpGTDVk0BqIbB582Z06dIFc2efwU8laiTJsJ49e4YbN24g5sGEL5FRcD95FZcvr8VDj3/heGhnLNvESuEHaX+bsfR51TK9Way6xHwJXuiMqHMXUeBAbxgYfF31ez/nJHwO3MWwU81hmU572y6tfYCzK+9DpAQTq6O8SIAEUh8BOm6pb045IhLQC4EJEyZI+6dmYu3qJ3B01C7Sv6YG3rp1C09fPEe2Ot/CZ4QHBMHj4h3cvL0bN27/g2znjsDA0DC6i5CQEIhQIKbSoQRz6XBCUl1hLscRsmgN8u/rBZOM1rIZn5wvw3P9VfR3aYQMOb6WaWPfo1Pu2DXyEm7evIlSpUppo4ptSYAEkikBOm7JdGJoFgkkNwJt2rSRA9+67AmEmZllkph37tw5eIcEwqFi8ej+gz0+w+vWYzx6dQ4XTi9H1sP/wChduuj6AP8A+EjBd4XTJpy3pLoi/nuEoEFTkGNBC1hXyC2b4b33Dj4sOI0em+rAsdjXmHTa2PfpuR+c2rrKe9zat2+vjSq2JQESSKYE6Lgl04mhWSSQ3Ajky5cPnz8HYvuWD0lm2oEDB2CU0Rbpi+WNtsHvuTv8nryBe9hrHN06Eg4b/oJpgXzR9SLNlUh3lVQnShWGfAkNg3/jHsjYrRwy9fx6QMH/4gu8HbMfHZZXQ77KWRSiGt+jpM/G86ruxajhY+TVUY0VsSEJkECyJUDHLdlODQ0jgeRDQDg+NjY2KFSwPBYvvJIkholPnsJxS1ckN6xzfnNyvG4/QfAHL/hmMsauea2RccEMmFcqH23jR4+PCAsLg7V0MEEXBwCiFWvwENBnHCwyfEHO+V8PKIQ8/YQX3bei+fTyKNH4W5gQDVRHN1nb+QRK566EQ4cORZfxgQRIIPUQoOOWeuaSIyEBvRG4d+8eihcvjhrVO2DcmG166ychxR4eHhCfSjOVLwqz9LbRoh6X7iA8IBhRJfNj3dDSchw3q2aNouvfub/DFwPpRGnGpDtRqjBG7HGLPHMeBQ72kQ8oRPqF4HHjv1FvZEmU71RQIabVXaS+8nILx5s3b7TSw8YkQALJkwAdt+Q5L7SKBJIVgYMHD6JZs2Zo/8tY9Og+K0lse/z4MW7fvg3H2mWl1FVf96qJUB/uJ67CUFoNNCldAqt65oRNr86w7dFZtlHEfROhQEwsjGBhm/iprr4HFe56DsGzViLf9m4wzf51H97D2stRpWtB1Bjwbd/e9+3Ueb+27QmOzbsFEbsuQwbt982p0zdlSYAE9E+Ajpv+GbMHEkjxBJYvX45BgwZh8MC/0bhRnyQZz7Vr1/Dmwzs5FIjCgPDAYHhcuA3jXDlgki8P1g2WTlLWkrInjPqa9io0JBSfPn2Cua10MMEi6Q5xYFbGAAAYFklEQVQmKOyNev0OAV2Hw3FSA9g1KCwXP2m1Bj/VcECj8d9SeCnkNbm/cvuIzX3O4vTp06hZs6YmKtiGBEggGROg45aMJ4emkUByITBu3DjMnj0b06YeRPlyTZLErFOnTiEAEchUtkh0/yGffOB54yFMSxSFUaaM2D6xDgLzZpASzU+WZRSprqzszWBk/C1ESLSCRH74EhUF/4bdYN/2JzgMqCr3/rzLZuQraIlWsyrqxBr/T8FY2uAg/v77b/TpkzROtk4GQiUkQAJKCdBxU4qFhSRAAjEJdO3aFZs2bcKKZTeRL2/SxAfbv38/jB3SIX3RPNGmBbz6AJ+HL2FeuQIMzM3gMrc9PIw/w2HlQlnG19cX/n7+sJHygSqC3kY3TqKHwL7jYZ4uEjkXtJQteDngH2S1jkJH6WSpLi7x+Xh+tX0Y1H8I5s+frwuV1EECJJCMCNBxS0aTQVNIILkSqFatGi5cuIDdO72liPxf92Ylpq3iVOvhw4fjnCj1vv8CgVIcN4uqlWRzTjgNxtOXF5Bl5wb53cvTC6HhIbC2T/qDCQpeIUvWIeLEGRQ83Fd2Jt+MOwAbL2/03FxXIaL1fX33Uyia+WccO3ZMa11UQAIkkLwI0HFLXvNBa0ggWRLIkSMHgoIisXXTuySx7+XLlxB73DKVk06UZvh2ovTT1XsIhxHMSv8k23V55wzcOLEa2U7uh+QVwePDB3wx/CKlk0r6gwkKcOHHzyN4xgrk3doVZjnT4/3sE/hy4yUGHmysENH6fnjGdXy4FIx375JmvrQeABWQAAnES4COW7xoWEECJCAIhIaGwtLSEmXLNJL3uCUFFeG0Cecta60yMDL9lrbq3Sk3GGR2gGnB/LJZd46twbnNE+B4bB8MrCzh7u7+NdWV9bc2SWF/zD6j3D8g4NehyDqhHtI1KoqPqy7Cf+8tjLrQKqaYVs9uO57Cdc5NvHr1Cjlz5tRKFxuTAAkkLwJ03JLXfNAaEkh2BEQYjkKFCqFjhwno1mV6ktgngsmGRITBsVbZ6P4jw8Lx/vR1mEhOm3F2R7n82bWDOLLsN2TeugYGUplILp9cTpRGGy7tQfNv2QfpaudGlhG14bX1Oj6uvIAxV1rD2NQoWkybh9fXP2FT7zNYs2YNevbsqY0qtiUBEkhmBOi4JbMJoTkkkNwIiH1SDRo0wMTxu1C1SptEN0+s+ImDCSLorgi+q7hCP/vh07X7MJU+kxql/7rv7v0TN+z+sykyLp0LFCsMT2mPm1UG6USpSdKfKFXYLe5BY+fA+PNb5FnbCT6H7uH9rBMY7NoUNpksYopp/BzsG4aFtVzQqVMnbNmyRWM9bEgCJJD8CNBxS35zQotIIFkREGEl+vXrh/VrniNLlm8nOhPLSBGH7cyZM7DKkTn2idI3HvCRDieYV60IA9Ove9j8Pr3BxhHlkGHyGERWqQBfH1/JGZJOlBoaJJa5KvUTunEPQjf8g4IH+yLojruUr/QAeu+oB4cCujv4IUKCWBnZyfvcksuJWpXgUIgESCBBAnTcEsTDShIggUmTJkkx3ObiwL6QJAmpoTiYYFdQyoqQ5+snUTErPo9eIUBy3ixqfI2HJsrCQ4Pwd++8sBvcD5ENpJhugQFSKBDdrGIJ/bq6wi9eR/CEecg+qymMbM3x6vdd6OJcEzl/zqSrLrBZ+lT6SvpkKlKFOTg46EwvFZEACSQtATpuScufvZNAsicg9kgdPnwaG9a+SBJb7969iwcPHsC+VEFYZP6Wwsnr5mOEBIbCvEKMjAPS/rG/JMfNon0LRPzSQgoFEpqsQoEoAEZ9+ISADoOQvtVP0v+VwPOuW/DLwsooWDObQkTr+6E/3XBr7ws5jEuVKlW01kcFJEACyYMAHbfkMQ+0ggSSLYHatWvjsxcwZ9apJLHx8uXLePv2LTJXKQkT62+rZx+kVFdfrKxhWrxILLs2jayI8LIFEdarC2CUvEKBRBsqDii06Q9DgzDkce6Ip1LaqyaTy6JUS919ilbkLF21apX8qTu6bz6QAAmkaAKJ4rjduXNHPspftGhR5M//9dh+fNRE1O+bN2/Kf6grVqyo1hL/0KFDsW3bNvnTQHz6WU4CJKAegTx58qBggdoYPnSNeg11JO3q6gq/AH9kq1NO2qv29ZCBSB3lfuIajHPnhEmeXLF62jO9BbzSRSB0xECYWhnDPBmFAolpaNCkBYg4fw151nXCix5bUXtwCVTq/jV/aUw5TZ9fXv2ILf3O4vfff4fINcuLBEggdRDQu+Mm/mgIZ0qEExCxmETuvJUrVyqlFxQUhPbt28uOW5YsWfDo0SOIMADVq1dXKv99IR2374nwnQS0IxAeHg4LCwv82mkqOnWYqJ0yDVqLf8jt2bMHxrZWcKhQLFpDeICUXP7ibZgWKwKjzLH3hR1d0RcvPt5C5OypyS8USPQIpPh42/Yj9O+tyDq2LjyWnUP5tnlQZ8jXQMIxxDR+DPwcgsV1D6BGjRry4Q6NFbEhCZBAsiKgV8dNpMhp1KgR7t27JweBFCtvlStXxtGjR1G16rcNxYKI+APdokULfJAinZ89e1b+H4vJkyfLslevXlUJGh03lTBRiARUJvDs2TN5lXz0yM2oXetXldvpSjAgIABHjhyBTe6ssCv0bWUtWEpz5XXrMczKl4GhtVWs7s5vmYzbl7YCzsukUCCmUigQ3cRGi9WJDl4i7jxA0OA/YNe0GIJuvEXRcunRdEo5HWj+pmJF08MwCjWXwqJ4fivkEwmQQIomoFfHbeTIkfInz+3bt0dDEitqIn3O98mPxeZj8SlVxBwSsYfEJf5oi//hKFmyZHT7hB7ouCVEh3UkoD6BEydOoF69elg4/yKKFqmsvgItW7x//17eXP/9wQS/5+7we/IG5jWrRn8+VXR149AKXNrxJ7DZCTaONskuFIjCzi8hofBv1gtm2W1hYG6CHA5GaLdIt4cIDk5zw+19L+SQIFmzZlV0zTsJkEAKJqBXx61ly5YoUqQIZs2aFY1o7Nix8ifQvXv3RpeJh927d6Nt27YQq2siv56I1t6mTRvkzZs3lpx4iZL2t4iVue+vKVOmyIE6xfF3XiRAAtoT2LBhA7p3746N615J+01zaq9QTQ1Pnz79unWiemkYW5hFt/a++wxBnn4wl2K1fX89OL8dJ1cPBf5aCNvC38KHfC+XHN4Dh/2JyNv3YVnSEfYIRdc1tXRq1s09z3F4+nWcO3cO1apV06luKiMBEkgaAnp13OrUqYO6deti3Lhx0aMTTtzJkych/iUf83JyckLfvn3l/WziX9np0qWTP7GKFTjhAMa8fHx8kD59+phF0c8iXhEdt2gcfCABrQjMmDEDkydL/yDaGwRj469BbrVSqGZjsb3i8dMn8sEEkTRecYmMCeFRBjD7Oe5q/Mtbx3FwYRcYLpgG6zIFFU2S5V2xz80kmx3SSQdm++ysr1M7Pz7xwer2x5n6SqdUqYwEkpaA3h038ZlFrLIpLuG4CadNOG8xrxUrVmDgwIHyv+6dnZ1hZGSExYsXY+bMmXKiaBOTb0miRQqc1atXx2wuP4tVu/v379Nxi0OGBSSgGYHffvsNB/Yfx8b1rzRToGWrixcv4lOALzJXKhFL07sz12FgnxGmhQvEKhcvH1/ewc7J9WE8ZSQsY+Q2jSOYDAqi3n9EQMfBMLQyhaWFIYYca6ZTq8Te4fnV9+H3PoOwcOFCneqmMhIggaQhoFfHTexny5kzJ+bNmxc9ulGjRuH169fYsWNHdJl42Lx5M7p06RIrWKRIdSNW0MTp0oIFf/wvZ+5xi4WULySgNQGxau75KQpzZ5/WWpcmCsRBpgjJqbEv+c1BiwqPwLtTbjApkA/GObLFURvo44F1g6WYb8N6w6JFnTj1ya0goNMQRHl8hKGUlmuslGhe1+mp1nc/hWJZykCEVeFFAiSQ8gno1XGbM2cOjh8/HuuzqPh0KlbhxowZE4vef//9h59++gm7du2S97aJSrF6VqxYMXz8+BGZMsU+8h+r8f9f6Lgpo8IyEtCcQFLGcBN7WcVeWOs8WWGbP0f0IEJ9/PHp33swLVkcRvbfMikoBKIiI7CqVy6YdG8D866tFcXJ9h48cwXCj52X7Rt5riXMdBx3TmRQ+PhvqPzlItlCoGEkQAIqE9Cr4/bmzRv5cIJYTRPO2tq1a+X9bg8fPkT27Nmxbt06OdyHWH0TS/pihU7sadm6dStsbW3Ru3dvWFtb48CBAyoNiI6bSpgoRAIqEQgLC4OlpSU6SzHcOiZBDDdFKJAMJfLD0jFjtM2B7p8gDieYVy4vncY0jy5XPAiHb/2QUgivVQoWQ3sqipPtPWz/CYQsdJbtG7C/EdJnt9aprVe3PsHx+bfg5eWFDBniOro67YzKSIAE9E5Ar46bsF4E0BUOlXDiRLgPsdlZxHYT186dO+XAkIqAvBERERg/fry8kVbsYxNx3UTE7/gOIshKYvw/Om4xYPCRBLQkIE50FihQAGNGbUGtml9D9GipUq3m4uT4+fPn4VCxOEztvjkzvo9fw//VBym5vBQ6I8aBBYXySOnvyM6pDeGbywKWf45QFCfbe+Tz1wjsOVq2r8fGOnAsrlvn6sVVD2ztd44nS5PtL4CGkYB6BPTuuKlnjnbSdNy048fWJBCTwLFjx9CgQQMsXnAZhQtXjFmVKM9PnjzBrVu34Fi7LAxNjKP79LzxCKHB4TAv/3N0WcwHke3h8OJueBf5GlYrp8esSpbPIn2Xf7PfgEApc8zSqshfVbfx1gK8QrCk3gE5Y03//v2TJQMaRQIkoDoBOm6qs6IkCaQpAmJrQ69evbB5wxtkzJg90cd++/ZtPHn+7GsokBi9i1RXURZWMC1RNEbpt0fxiff0mhF4+uocbLYu+VaRjJ8CB09F5J2HaDGjPIo3+pYhQlcmz6u6FwP7DcaCBQt0pZJ6SIAEkogAHbckAs9uSSC5E5g2bRqmTftTiuEWLIXn+bbilVh2X7p0CR99vZG5Soz8ndJeWPeT12CUzREm+eMG5xa2iW0WV/6Zif8ubITt4XWJZa5W/YQs34CwXUfQYExplG2fXytdyhqv6XQc5QtWh4uLi7JqlpEACaQgAnTcUtBk0VQSSEwCImPCMdfzWLfmWWJ2G92X+FQbZmYE+9LfQgFFhoTh/dkbMClcEMaOWaJlYz6EBIfgvxNr8O8/f8LmyHoYWMQ9wBBTPjk8h5/9F8FTFqF636Ko1reYzk1ymXQVQQ+M5BSCOldOhSRAAolKgI5bouJmZySQcgiIFEmBgRaYNf1YohstTpnv27cPFjkcYFfwW6qtEC9feLo9gFmZUjC0s41rl9QuWHLcXlw/iFOrB8F682IYZlfu4MVtnHQlUV4+CGjTD6Xb5EXjCWV0bsjl9Q9xetld+Pv7w8rKSuf6qZAESCDxCNBxSzzW7IkEUhQBR0dH/FyqOQYN/CvR7Q4JCZHDAKUvlhdW2R2i+w94/QE+D17CvFolGMTIpqIQ+BL1BaKtx/NrODi3HSyXTIFxySKK6mR99283CAWKmOAXHSeaF4N+ev49dgy5IOeCLleuXLLmQONIgAQSJkDHLWE+rCWBNEkgKChIjqHYq8cctG0zKtEZeHp64vTp08hUrgjMMthF9+/94AUC33+GheS4KbsiIyMRFhqGQO/X2D6uBiwmD4FJbeWyytonZVng1KUwv3MdQ483l8Kc6NYSn3eBWNH0sBw7U3wC50UCJJByCdBxS7lzR8tJQG8E7t69ixIlSmDS+N2oUqW13vqJT/HLly9x7do1ZK1RGkbmZtFicnL5SCm5fJm4yeWFkIgFGR4WDmndDWv7SU7fwK4wa9s4un1yfgjafAgRzpugjyC8cs7SavswqP8QzJ8/PzljoG0kQAI/IEDH7QeAWE0CaZHAkSNH0LhxYyxZdBWFCib+pzWR7u7e/XvIVq9CrNydH87dxBc7O5gWLax0WkQMtwgpl6mxuRHW9CkIw3YNYf5bB6Wyya0w+OxthE+ZhdZzK6FIXd2HX3HueBwVC9eQ9w4mt7HTHhIgAdUJ0HFTnRUlSSDNEHByckLfvn2xdfN7ZEif+Jv73dzc8Pq9u7Ti9i3Irti/5n7iKoxz54RJHuWxzkQMN/G51EQ6jbp5RCWEVioEi5F9UsS8hTz2QNiAEajUOR9qD44RAkVH1u8ZfRkG72xx7949HWmkGhIggaQgQMctKaizTxJI5gTGjh2LJUuWY+8u/1grXoll9pkzZ+AXGSrtcfsWZDc8MBgeF27DtFhhGGX+dmAhpk2hIaHSZ9IoGJsaYc+0Fvic2QCWs76mk4oplxyfQ197I3TyXGSz9UP39bV1buL5v+/h0prHEDlgzcy+fX7WeUdUSAIkoFcCdNz0ipfKSSBlEvjll19w3e0RVq24kyQDOHjwIAztbSBOlSqu4I/e8Lr5CGblfoahzbfcpYp6cRcx3GAIGJsY4ujS3ngd8BjWTrNiiiTb57D3fgj5axsML57BiLMtYWqh26DHD0++xe5Rl3Hnzh15/2KyBUHDSIAEEiRAxy1BPKwkgbRJoHTp0rC0yIPJE/ckOgDxqXPPnj1y/DabPI7R/fu/eAeRYN5cSi5vYGQUXa54EBvwheNmaGwAI2NDnN84AfdvH4TN7lUKkWR9D/cMRPD+C8DGdei0qjryVMisU3u9Xvrhr9au2Lp1Kzp27KhT3VRGAiSQeATouCUea/ZEAimCgHCA7KQDAA3q9f0fe+cX21QdxfFvb3vbrmymYRUXRs00tjB1MKILmkskTJSAARMiEWM0xj9TgsH4sCmZqTyMTGiExPggY2YxIWYuGfvzMmYRNsccC4ykYUa6P404KG5uOFqWrmy39XdLblvD7ctyd9exc1/uzen9nd/5fe7LSX+/8z14/z235jEHg0G0t7dj+ToHLHm5iflv9Q8jPB6EWdiQsKU+yBpuel4HTs+hr/UbXGw+ipwzJ6Hj2N9wGX6Jt6cx1esHDh/Cxned2LT3aVUjjopRHBGa8Hn5AVRVVanqm5wRASKgHQFK3LRjTTMRgUVBYHR0FHl5eXHh3Ve2fah5zIFAAN3d3VjxfBGMDyVV/sd6+zHL8TAVFynGJGu46Y0cOE6HPzrr0VlXgexT34FbblUck0nGaPgu7ly4BtTVwp47hbe/36x6eLV7WGVpIVWWqg6WHBIBDQlQ4qYhbJqKCCwGAlJzd0EQUH3Ig/XFWzQPeWBgAF6vFytfLGHbnskt0cDZS9CxogSj8wnFmGQNN4OJixdUXPOeRduxd7DsRDX0jscUx2SSMTYrItTlh+G3DsQ6zrFzbq+CNxtUDbHlC9YT1cdjaGhIVb/kjAgQAe0IUOKmHWuaiQgsCgL19fXxM1C1NT6syk82eNcqeClpG/QPI58lbvIlRmZws6MPvONxGOzKGmepGm5S44Exv5dVlu6AxX0AhhJlwV7ZfybcpS3qUMcQsv72I3y8Ll5Zmr82uVWsRoxdNb/jfM3VeFswXqFlmBpzkA8iQATmlwAlbvPLl7wTgUVHwO12o6LiM7SckmQjLJrH39PTg9HJCTwiJJOt6fFJjPddhbHoSegftinGlKrhJr0Q/GcEP5YLyKr8GPxLGxXHZJox1DWMHPMMguUH8XJ5MUrecKgaYn/bX2ip7IXP54PTqX1SrupiyBkRWKIEKHFboh+elk0E0hEoKytDU1MbTv4wku6VebV7PB5MG3WwrV+dmOf24AhC/hswbXgW3DLlZDJVw00aODsTQe0HDpg+ehOmPTsSvjL54c6FP5Fj5RH+6msUFAC7jwqqhjs2OIkTr3vQ2NiIXbu0b2Wm6mLIGRFYogQocVuiH56WTQTSESgtLcXERAxHqs+le2Ve7c3NzTCttMG6JtkdQepRGvk3dE8KJE2FaKqGmxxg3b61iG0XYN73lmxasHuMteKK3hxD7NYkE5yLANkWcCts0OVaE/ImU5dHIB1rM3aeRvjnX/HpLzvZOT/1KmJn74pws8rSL10H4XK5FowFTUwEiMDcCVDiNnd2NJIIPJAE7HY7ip7ahk/212i+vkgkgtbWVlgLC5D96L1WW9LZr8CZiwBrNm9+Lnnu7X/BxYBwOJzQcJN/+6lyC0KrbbC49ssmze4xpkcnXmaVsJeuQLzigzjApD5YAcJ9V5YZhnWF4Le+gBnrKhiiImzT13G98lvsPibAuSmpZXff2DkYjr/Wjs3PbEVDQ8McRtMQIkAEFprAfwAAAP//6ceTwQAAQABJREFU7F0HfFPlFz0Z3XuXsvfeG1kKKooTEUXFAYgoLnAL7vEHAQcKKooiokzZogiy95S9WkZLaeneaTP/9770pWmbpOmO+H0/2/fy3rfeSTCnd5yrMFHDddJefPFFLFq0CNeuXbtOnkg8hkCgZhHIyspCYGAgRj8+FfcPf7VmF6fV0tLS8PfffyO0ayt4hgZK6+vz8pG44x8oQ0Pg0aGtzT0ZjUYU5BdA6aaASqW09Fn7yUNIdE+Fz+fvWK5V94kxLQO61RuhXfs3THQON3coWnaCol0PKBo2B0IjoaBrptxsIPkqTLHnYdz7N3D1EhAQAPWtN6PxY/1x/s4X0LxvJEZ83rdKt7zi9T1AnB9OnTpVpfOKyQQCAoGaQUAhiFvNAC1WEQj8GxBg0jR48GC8NXkFbuhzb41vOTY2Fvv27UNk345Q+3hJ62uS0pF65CzUDerDrVljm3sy6PXQanVQuSuhVCosfTbPfRHRsXvgu/Azy7XqOjGmZ0K7cKVE2KA3QNFrMJS3PgBFx94SUXO4Lv39bDy6G4ZfvwJOHoBP97bQxiVCn5SGFzfdCe9AD4fDy3Nz53ensOu7s8jIyICPj095hoq+AgGBgAsgIIibC7wJYgsCAVdB4PPPP8fEiRPx5RcH0bxZ1xrf1tmzZ3Hs2DHUHUzWqULLWc7lRGScuQS3ls2hrlvH5p50Oh30Oj3URNwUVsRt96IPcHz3r/BbO8/muKq6qD90HJp3v4ApOweo1xTqV2ZC0axduac35GphnPcxsGGhZewDs/qiWV/bz23pVI6TUxvisPKNvdi+fTv69etXjpGiq0BAIOAKCAji5grvgtiDQMBFEBg9ejR+/PFHLPk1ibx2YTW+qyNHjuDC5UuIuqmbZe2MM5eRczkB7h3bQxUSZLlufaIt0MJgMEDtQcRNUWRxO7JuNvb99gn8NiyAwt3NekiVnBtOnUfBwlXQ7z0M+AVD+eAEKIeQlc29YhYyg0YHY1Y+3PetgHbeVBAbRe/HW+Gm59tXyX55koTT6fjh4U2YPn06Xn755SqbV0wkEBAI1AwCgrjVDM5iFYHAvwKBVq1aIT4+CcuXpNXKfnfu3InUvGyE9yqyVqUcOoP8lAx49iErnKenzX3la/LB4bpunqpi98/uXI4t30+Cz4/ToWpcv9i9yrwwZmShYO4i6P7YCnh4QXnHI1A+8AwU3r6VmRbGAj0MmfnwCfGA6cR+5H3wLFSGXAyf0afKrG66fAOm912JIbcOwfr16yu1XzFYICAQqHkEBHGreczFigIBl0QgOzubrGwBaNGiB774dG+t7PHPP/+E3scdIR0piL+wJWw/AoPOAK9+vUHmNPmy5ciEjYkb6JabR3HiFndiO36f8Qi83p8Et/49LGMqemKiJAjd2k0o+H4JTPk6KO97UvqpLGGT92Ok5zSka+Ad5E5uXxVy9xyEYd47UKdexENf90f9TqFy10odv7n3TyLDRinOTa1WV2ouMVggIBCoWQQEcatZvMVqAgGXReDw4cPo2rUrBt00Cq+8tKDG98kEbMWKFfBpVAcBzc3WMZPBiPhN+6EMCYZHxyIrnPXm5IxSjm3jGDfrlnblLJZOuRke40bC46G7rW+V+9xw/hLyP/0ehtPRUHTtD9X4t6GIalTueRwN4OfVp+bBK8CNrIdq6FLSoTlwFIolH8EjPxFP/HQTghv6OZrCqXu/vboHZzZdkTJLW7du7dQY0UkgIBBwDQQEcXON90HsQiBQ6wgsWbIEDz74IB595H08NPKtGt9PXl4efv/9dwS1bQKfeuHS+rrsPFzbfQzqJo3g1qiBzT1xbBvHuClVJAXiVpy45eekY/6zHeF2+0B4vTre5viyLpqzRVdBu3IDEBQG1bgpUN4wxKb1r6y5yrpvMpqgT8mFp58b3L3Vkvs3Z+cR+KiykT/7dQQG6fHEgkHSvbLmcnR/x9yT2P7NKfB7PmLECEddxT2BgEDAxRAQxM3F3hCxHYFAbSHwwQcf4O2338Ybry3GgP4P1Pg2kpOTsXXrVoR1bwOPYH9p/bzEVKQdPQ/3Lh2hCgywuSc9SYHoSApEqSbipi5O3NiK992TzaFo3Rg+X75nc7y9i6bsXBTMXw4tabKBCJXyrkehfORFKLyqT0KDRTX1STnw8FHDw9ecTJF3MgbIykTdwCRcfnUS2t9WD3e9Xzm379nN8Vj+8m5MmTIF/L6LJhAQCPx7EBDE7d/zXomdCgSqFYFRo0Zh4cKF+GrWYTRr2rla17I1+cWLF3Hw4EHUGdAZKk9zVmZWzBVkxcTDs/8NFnmQkmOZtDF5Y2sbW91Ktl9e7oMcQxb8Vs4tecvma3ZX6v7YYo5jI/Km6HMrVJx40LiVzf5VfVFHFjc3yo718neXptYmpCD/zEU06R2B7N+XIXneXNz9UU+0u822BdKZ/aTFZuPre/7E3XffjVWrVjkzRPQRCAgEXAQBQdxc5I0Q2xAI1DYCrOnFWZ2cUerra1t2ozr3yEr+J0+eRN1belokPdJOxECTmkUZpT3tLm2RAimh4SYP+O29O5B88Rj8Ni4kIVzHgfisw5b37ucwHDoB+AZANeVrKNtXzrol78PZoy4tD2qyHnoHmImbkRIvcvYeR2TrIARGeeHCmEfhVpCCZ9feTvInxZMxnF3DSOT0kz4r0bJ5KwlzZ8eJfgIBgUDtIyCIW+2/B2IHAgGXQKBevXrQaIz4ZUG8hTjV5MbY2habEE8Wty6WZZP3n4LOpIAHuUrtNS51xQkKJTXc5P7rP30cscc2w3fZHCjDguXLxY4mdreu24yCBStgogoIipvuheqxl6AIiSjWryZe6CmrVKkwwSfIbHVkd2/O7qPwD3FDVLtg5Ozfi7gpr6P/023R78k2Fd7ST09sRvKZHOTk5BBRdExoK7yIGCgQEAhUOQKCuFU5pGJCgcC/DwGWAvH390ffG4ZjypvLauUBtm3bhkxdPsJ6FJGRq1sPEXkKhXurInmQkpuTNdzUpOFW2lEKbP3hVZzZvhg+33wEVaumxYYbKWuTtdi067fAlJAERecboHriNSiaFu2h2IAaeKHP1EBBFjHfEE/LaprTF2FMTUPzAXUkUn11xlTkbPkLD387oMISIdu/OYkdc81WzjZtau95LQ8pTgQCAgGnEBDEzSmYRCeBwPWNAFu7unfvjvHjPsc9d79QKw/LGaUI8kFwOzO5MlIJq6ubD8KtOZWQql/X9p4oml+jIaJDOQmse2arHVgxA4fWzILXRy/D7QZzRQZj/DUULF1nFtClGDlF225QPvwClFRXtLabIbsAJhLi9QsrIm46qlmqoSSFRj3CSSrEHXpKVmCXqdqYhycX34yAOuVPmIg7koIFY7Zg0aJFUjZxbT+3WF8gIBBwDgFB3JzDSfQSCFzXCHBSAicnzPr8AFo0N5ObmnxglvRYuXIl/JrWg39TM0nTZuQgad8JKnXVjkpd2XFxkhuRLW4KSkpQl5ACkfd/cvPP2LFgMjwnjoGSqidol/8B/c4DxPTcoLxlhLlEVQ0lHsh7cnSU6pVSzVK/CC+LBdFEReuzSRYktLEfwpqaM24zNvyBhJnT0GpQXdw3vY+jKW3eM+iNmNFvFV6Z9Co+/vhjm33ERYGAQMD1EBDEzfXeE7EjgUCNI/DWW29h2rTpWPVbDlSqmo93Sk1NxebNmxHcoRm865irA+TGJyOdkhM8eveA0qvI+mQNDgfZFxQUUEapgjJKi0uByP0u7l+PDXPGA95eQJ4GCAiB8vaRUpkqRaB5LbmvKxwNeVSvNKdAsrixqLDccv85Cze9Bo17mePuTCYSJ/7wPWTv2Ca5TBt1N2vfyf2dOc57eCO6Ne2LtWvXOtNd9BEICARcAAFB3FzgTRBbEAjUNgLDhw/HoYNn8c2c47WylejoaHCBea5R6h5grveZeS4W2ZcT4TXgBrtit7KGm4oySpVWJMdEFjxTchqMiclIij6MNeveBMLrQsU6bP2HUnapOWOzVh62jEWNVErLkFVAMW4epE1XREYL4hJREB2HZv3qWGqyGom0Xhw/BoE+2Rjzy8025VAcLbfu3QNIO2JAbGyso27inkBAIOBCCAji5kJvhtiKQKC2EOjSpQs8PRrgnbdqR9OLy23FxMSgzsAuUHmYSVUqCe/mZ2ng2cu+61anIw03ioVjWQwuY8q1RDl+zXg5npRs9RKcOSojlsx7EIpeg6F+65vagtjpdY1aKjSfQYXmgz2KVYIwkKZc7sFTqNs+GP6R3pb50n9fi8QvZuLBL/uh6Q2RluvOnOyefwZbZh1Hbm4uvL2L5nRmrOgjEBAI1A4CgrjVDu5iVYGAyyDAchNBQUEYdONojHvy01rZ15YtW5BC7tK6N/ewSJEkkXaZXu1ht0Ypb1QS39WSq1STC1NqBozJqXSRCJsbSWmER0ERURd6cqHOnxBJ1RO6QD1jaa08X3kWtRSaD6RC81Y6bZIsCMW5BUR4ok6bIp09Y34+Yh5/CPWaqfHwNwPKsxTObqEKCi/tBhPnzp1rXnS5XJsVnQUCAgEJAUHcxAdBIPAfRyA+Ph6s4fbi899hyK1jaxwNJiScmKDwcENkv07m9ela/N8HoYoit2DzJqX2xK5QlsfQJV6DKS2DSlIZQcF5QHAEFGFRlJ0aQgSwyM3488QmyPf2gNsPW0vN5WoX5ELznv5Ur9SreLyh5vQFet50NOtvlgWR956+djUSv/ys3LFu6VdyMOeuPzB//nw89thj8nTiKBAQCLgwAoK4ufCbI7YmEKgJBDZu3IhbbrkFM6fvRNs2FE9Ww00uLu8ZGojQrq2k1Q35WiRsOwy3Vi2gjjK7/8xkLR2GpGQYUsiyxmTNnZIWQsmaRsXf4R9E2aW2JUHWTr0FiZcPwW3lSbvxcjX82HaXYyKrT86VapVyzVLrVlIWRL7HAsIxo0chPFyLx3680WK1lO/bO/JaM/qvwrNPPY+ZM2fa6yauCwQEAi6EgCBuLvRmiK0IBGoDgVmzZuGFF17AssWp8POzLbtRnftKSkoCi+/6NohAIBWD55afmomUg6fh3r4NTFotETVKNMjIBMjSxmRNwWSNLGtGb5LGoNg268QEW3vdPn8Czu5cAPWiA1AQwXP1pkvOkaxtnn7mQvPyfmVZkJCGvghvHiBflo4ZG/9EwvSpeODLvmh2Q51i9xy9WDB6C1qEdMSmTZscdRP3BAICARdBQBA3F3kjxDYEArWFwPjx47F06WosWphQK1uQi8sHtGwIv0Z1YCTNMs4ozY27VrQfT9I0Cw4nwkZxa0y8KBOBjEVkdDPwaZkWpqN/fIb9v70N9ez1UDRqUTSvi57pUqnQPOnSsdhuyZZ39ByUBblo2qd4IgJbJC+MfQyhQXl4/KebysREnnfDtCO4uCkdycnJTo+Rx4qjQEAgUPMICOJW85iLFQUCLoUAF5fPyfHA1I9qx+Jy/PhxnDlzBn6No8AuUs21NCk7lExOUETWkyxrCm+zRIg1cOzm4xqlzhC3S0fWYePskVB98COUXfpZT+OS5/r0PJCmMLwL65Vab1J7NQn5Zy9LxM29hCs1c9MGXP3kf3jwK8owLUHsrOewPj+y8gLWf3AIcXFxUqyj9T1xLhAQCLgeAoK4ud57InYkEKgxBJj8hISEYED/R6VyVzW2cOFCLLx76NAhZGaSG5Qb6aupI4jAeQTA5OULVVCg+bqN30XETSGRNxtdLJcyEs5i2VvdoHpxKpQ3D7dcd9UTW/VK5b0aqURXzq5/ENbMnyopmKsoyPfY6saxbpGRWjw670b5ssPj1ZNp+HHU31i3bh2GDh3qsK+4KRAQCNQ+AoK41f57IHYgEKg1BFJSUhAWFoZnxn+Ju+58tsb2wbphLLibkFDonqVqDeoGVJO0XiOqO6pEfjJlirpRSSp/P7t7MhpN5C4lixsJ75JxymHTazX48ZlwKJ94Farh4xz2dYWbhqx8mHQG+IXarhiRc+AkPN0MaNiNkjJKtJRff0by/HkYv+JWhDQqTuxKdJVeFuTqpNJXM2bMwEsvvWSri7gmEBAIuBACgri50JshtiIQqGkE9u7di969e+PD9/9At65Dqn35nJwcnD17FpcvX6Y8AwM8QyJR4EVB9r6B8IwwJ0awJS3/WjoUPt5Q0o+9xm5S7usMceM5fnq+HvRDhkM15g17U7rMdQOVvDJqdPAPpzJdNlo+VVDQkdBwc5IFUZWo0apLTkLMYw+hx8gmGDyxo43RpS99cetaPHj3I/juu+9K3xRXBAICAZdCQBA3l3o7xGYEAjWLwLx58zB27Fj8PD+WLG/1q2VxJleJiYngslbXrlHCAVnUfOo0gm/9ZlB5eSM+/ipVSyDNsiCzdY2TEwpSMiVrm8KThHTtNJm4lZVRKg9f9lZ3ZLZoDvWrn8mXXPZoyNNSvVIqNB9OGbQcxFei6TNzkHf4NEKb+FuKzlt3uUrF5zU7NuLpVbfB147Vzrr/kud3IDC/Hg4cOGB9WZwLBAQCLoiAIG4u+KaILQkEagqBiRMnkpXlRyxfQhYuGwShsvtIS0vD0aNHwS5ZJcWv+dRtYiZs7mZCxiWrmMypfb3gRj/cOEFBm5EDZXAgFOriOmbW+2GLHTdnidvvM+9EgloD9dRfrKdxyXO5XqkP1StVWdUrlTfLZDhnz1EoDHqyukWVqlFaQBbNC+MeJ1mQSIz44oYy39uts0/g0C8XkZWVRR7q4hIk8priKBAQCLgGAoK4ucb7IHYhEKgVBAYPHkzWsALM/GRHla5fQMXPjx07hkuXLpE1zQv+TdvAO6KBFL9mvZBGowEnKLC1ja1u3HQ5GujpRxUWIsl+WPe3Pi8vcds6bxzOX94Dt+9qJ3vWeu9lncv1Sr2o7JWbVdkr63Ga87HQXbmGeh1DyDJX2qUa9/abyNm726lqCqc3XcGKV/dI71n79u2tlxHnAgGBgIshIIibi70hYjsCgZpEIDw8HD173I9nn5ldZcuyrAQnHhRQ9qN/45YkrNuCLEK2LWfZ2dlSRqlnOFU9oCQDbmxtM1C9UVWIYzFgJm7OSIHID7b/t3dwdMs3cPvtmHzJZY+cmKBP14AFeN29bWOnz8hG3pEzVHDeiwrPE8kt0XKPHUXsyy+gWd86eGBW3xJ3i79Mi83B1/f8gQULFmDUqFHFb4pXAgGBgEshIIibS70dYjMCgZpBICMjQ6pWcM8996BD+wGoV7cl1OTK9PLyQ2BgOBo2aIsWzbvB19f5KgNsPWMrW2xsLNwDQxHUqgvcfOxnhfKTpqenI0+TByZucsun+DaTUgVVoP2MSHYVOqvhJs974u+vsWfRq1AvOwKFt+N9yWNq6yjXK2XSVrJ6grwnxiB3/wmYyLrZYkBpdykrFMe9O4Wsbrvw1PJbS0mHyPPw0UQZujMGrMKEcc/h008/tb4lzgUCAgEXQ0AQNxd7Q8R2BALVhQATHS5r9M0332DNmjVSVqejtZREnvrecB8eGPEGmjYpLP5uZwATsO3bt0NL5am8wusiuF3PMuOqeCqOfdNSnJZHSBFJ03BGKSUlKP1Ki+7Ky1eEuMXsX47Nc5+AmlyliqhG8lQueeTn43qlag8lvAPtJ2gUxCWigDJMG3QJhU9IaemQgitxuEC6bjeMaY2BE9o5fFbWcmtfrzv+/PNPh/3ETYGAQKB2ERDErXbxF6sLBKodAXZHMln79ttvERMTQ5pnCrSr3wEtQ1vBS+uD3h1vQ5BPKHRGPfK0ObiWFY+ziSdwJHYPziQcA1WWQqeON+HmwY+hT+97ySpXnFBxcgHLijBp82vUEv5N2hBpUzr1XJxtaqLge/dA85wmIpf5SRlQ+PpA6V06bkuetIi4lS2+K4+5enobfp95B1TTl0DZpqt82WWPXK+UExN8gu0TNxO5lLN3H0VwPW9EtLQtVhz7xstQJ5zGM6tvK5XEYP3wa9/Zj4yjJkmqxfq6OBcICARcCwFB3Fzr/RC7EQhUGQKcIMAF5KdNm4a01DTc2HYQ7uxyD27pMARRQXWlOLRLl2LRu9ddtGZpyQneSGJmPH4/tgSLD3yHK+mXEBAQhodGvoU7bh8PlcoNXGeUKx+ofQMQ3Lor3PxskwdbD8XkKz4+HmofTxpn1mszUFycNi0bSnKTKtxL1+mU55GlQJzVcONxGYnnsWxKF6henwVlv9vlqVz2yPVK6X/Q8AuzT2B583knooHsLIpli7Rp5czZvxdxU17H8Jl90PLGunaf98Ci8/hr+j+SFZSraYgmEBAIuCYCgri55vsidiUQqBQCW7duxVNPPYVz587h9k53YvI976BNvbbF5tyyZQv0OiXaU4xbWc1A1ri9F7Zhwe4vsf38BjRu1AH33j2ZEgsU8AytQ67RHnYTEOzNrdfrJX03twAfqL3MViV9XgF0WblQUmKCQmXfaicTN2elQHgPuvwczH+2DpTjpkB19+P2tuUy17leqUlntKvlJm9Ul5QGzckYNOweZtOtylbMC2MeQ53IfDzy3UB5WKlj3JFkLBizFRs3bgRnG4smEBAIuCYCgri55vsidiUQqBACXJngjTfewOzZs9E8ogVmjpqFvi37l5qLrV2rVq1CREQTNGnsnLq+PMmO83/h3dXPISHrCrr3eQK3Pjmn3KSN58rPz5esOx7B/lC6mzMndVl50GsKzFIg8oI2jgaDka6anNZwk6eY/yzVQR36IFSjX5MvueyR65WaCgwkoEvxfg5ILCcyZO86gqAob0S2sm3xTFv1G67N+RJjF9+MiBa2+3Dpq5n9V2Hq1Gl49dVXXRYXsTGBwH8dAUHc/uufAPH81w0CK1aswPjx45GakooXbnsJr905GR5utuOjmOD98ccfaNGiByLCG5YLAxZpvZaagLkHZmDd8YVo3PYm3PfMr/DxL10309HEvAfObvUMJ6FdqqbArYDcpEYilY6Ky3O/8mq48Rhuy6Z0RWarVlC/4vqZk4bsfCp7pZdi3EqWtTI/TdFvzakLMFKCCJfAsiWkbKDasNEPDUeHIZEY+la3ooElzr4Z9icG9bgNS5YsKXFHvBQICARcBQFB3FzlnRD7EAhUEAF2G7777rv44IMP0CCkIb54bA4GtrnJ4WxXrlzBnj170KXzLfDxoVqhTjaZbKm8fOBO8Wx/n1yOqWufhgfFvt097gc0al2221VeiklbDhEKrwgrKRBKTIC74+LyPL6ixO33GXcgwT0f6v/9Im/DZY9SvdI8HRyJ8Mqb16VkQHP8vN3sUu6XOHsWcjasxnN/3gEvf9vxg6sm70P+OTepPJk8tzgKBAQCroWAIG6u9X6I3QgEyoUAZ3I+/vjjWLRoEcbc+BQ+emAaPNS2rWzWEx8/fpzi385Tlug9TmaAmmAWy82SKiG4+xPZKiyRFX3tOF5bPJyyUePQn+LeBt73nk2rj/X6fF5SCoS1xPKTSArE6YxS3oLtpIqSa8mvt1D1hOh/SfUEA5E2IxWb9/QnEV4v2yK88nNxHFvOrn+oKL0HotraFi4uiIulWLdHMWhiB/Qa1VIeWuy4b+E5/P3ZMamaRVBQEaEu1km8EAgIBGoVAUHcahV+sbhAoHIIsGuUZT4e6jMKs0fPdXqynTt3Ul1KDVncbnZqTF5eHrjuKLs0PUIiSpG9uNTzGD//JmTmpWLo43PQbdBTZc5bUgrESNIWBalZUAb4QeFhn3wWSYGUn7jtXfomju+aD7elR8rcX213kOuVeviq4eFjLgfmaE95lKBAvmepdqmdJGFcfGYcgtyTMXqh7eSDmN2JWPzsDuzatQt9+vRxtJy4JxAQCNQSAoK41RLwYlmBQGURmDp1qpSIcE+3+/Dt2Hlwd8LSJq+5fv16eHuHoFXLnvIlu0fO/kxKSpJiz9wDQqAqLBBfckAy6b9NXvYQziYdw4jnl6JF5ztKdrG8ZvJ19epVqLw9iqRAnCwuX0TcnNdwkxc++ufn2L/8LahXniS5EfvkUO5fm0e5Xqmj6gnW+9MmpiD/9EU07hlOVjrbrtDUZYuR9P03GL9iCEIalq4ekXUtD1/e9rv0x8C4ceOspxfnAgGBgIsgIIibi7wRYhsCgfIg8PHHH2Py5Ml46IZRmPXY11BRlQNnG7tXV69ejcaUTVqvbguHw5gkJScnQUu1Mz0CQ6CksliOWm5BFl5edC9OJRzCiBeWo0WnoTa7W6RA/EkKhMgbN2eLy8tSIOwmLaenFNF7l2DL92OhnrcFisj6NvfmKhdNeqpXmqaBm6cKXgGOcec9c3/OLg2u72M3c9SQlYnzD92P7sMb4uaXO9l81C9uWYsH73kE3333nc374qJAQCBQuwgI4la7+IvVBQLlRuCzzz7DpEmTMKrv4/j80dkkiWFf78zW5FzpgMtTdWg/UBLUtdVHviYlEFD2p2Rp8yhdUomJHf/IjYmURpuLSb/ehTPXjuKRV/9Ew1b95NuWY5EUiB9JgZjdgObi8gYqLu84tspC3Kgoffki3ICrZ3fg9+m3Q/XJYijb2s+utGy0Fk845k+fkksWTqqeEOScdVAS46Ws32b9bIvx8uNcnf4/FOzdjAnrhtqsg7r0xZ3wyYqQBJpr8fHF0gIBgYAdBARxswOMuCwQcDUE2ErF+lpM3B7s8zBmPzEXSidLS1k/y+nTp3HixEkpMUGlsh/0zkXjU1NTySLmCzeqjCC7KJk4yT/W81qf52qzMHHRHbiaE4fHJ29BZMPi1h05O1WWAuG5C1KyYFKpoPAvLH8l8cEiUmg9v3Ruh7UVu8xWOauBmddisHRyJ6he+xzK/vZduVZDau2UMeF6pUq1Ar426pDa2pguOR0aqqTQoGuY3VJZmrNncOm58eg6oimGvN6l1DQ75p7C7u/PSjGNfn6l3amlBogLAgGBQI0iIIhbjcItFhMIVAwB/hIfPXo05s+fj9s6DsXPE5aUyz1qvSoHnmdm5kpSINbXrc9ZboMtc1QsE2r/YEl+Q5bg4H5k7KJEBYV0pDPJZSnzLIng0Yu0nCQ8/8utyDRqMOLljQiLbAJPT0/JQshF6XPzyJpENUolCxpZl5CtAbzIqmejRqlEvgoZmMXAZ83IrDdv55y767UazJ8QAeWYN6AaNsZOT9e57GzZK3nHnF2aTdmlgRGeqNPGvuXy4rNPUXH6sxi/8jZyrZqJsjxH9M4ELHl+J5YtW4bhw4fLl8VRICAQcBEEBHFzkTdCbEMg4AgB1ml77733MKz7/WRp+xae7o7rVzqaa+3atQgMqIPmze27Clmqg92ZCt9AmAqteiomatKP89mccanReGr+YKgDSfj1ySXw8g2WiBtbD4l5Aj5UFYBZIBFFY3YBFH4+UHg6dgsameRRY+Jov1Ef83+luvz8QgNob75HIm/mODnzPOWVFik1cTVc0GdQ9QStocyyV9ZLa85chCE5DS0GkBivHYwy/lyPhE8/Qa9HW2LQix2shyM3LR+fD16Lhx56CL/88kuxe+KFQEAgUPsICOJW+++B2IFAwCEC+/btQ+/evdGv5QCseml9ubXLrCfPJcFbziht2qQToqKaW9+ynHNx+uTkZBLCJeuXhzcVk1dATT8VITZsfVt/dBGm/v4MQqLa4c6nV5ARz0zMlB5quPmb4+b0eVoYcrVQcHF5N/vuW96kRNyIa1VkP8zmlk3phsyWLaF4aYblmfmE51Oya5UD9VykydUTfMPYUuncvnQp5C497thdasjNwfn774FfiBueW08u4xJTf37zGvi5BSEhIcFFkBDbEAgIBGQEBHGTkRBHgYALIsDJAb169UJGYgb+nrwTdYPrVWqXFy5cwKFDh6TC8oEB4aXm0ul0FNuUCh1lKLK1zc1N5TRhsJ6MyZXBQD90ZPL28e9PYuuZlejY/3EMeuB9ZGZRnVESlVWTxY2Jki6LyjsV6Km4PLn3HBAUdpPyfEw0Kkqw1n0yBNe8af0PfmSjnE3LnEzgKrqGNRaVOWcya6QfnxAPIrzOJaE4k13Ke7o2dw7Sli/FYz/eiHodQ4tt89ent+HiviTExsaifn3Xzr4ttnHxQiDwH0BAELf/wJssHvHfiQDHlN15553YvGkz1r3yF7o16VHpB9m2bZtkTevd6x6ypBVZtpgMZWZmgpMGuKl9/aDmLNISlhhHG+A5mLDpibAxt+LGCa/sEdUa8vH2isewN2YThjz6Oeq2vhdKX3fKKKVkBCZuJHtBJ0TcbBdAN89mJm3S3JUgblvmjkZMwmGov/5DnlY68v552/Le5Zu8P8uPfLGGjkxmDZn58A5yh5qwcrZJYryZGWjW17671KjJQ/QjD6BN/2Dc9UHxz9bWr45j1w9nsHz5ctx3333OLiv6CQQEAjWAgCBuNQCyWEIgUBEE3njjDbDI7rdjf8CIXiMrMkWxMazftmbNGqpNGojOnQZb7nG8GWePsrWNG2u1uQc4X7+UCY9eb7au8XjiORJZY9cen8vNYDTgjWUjcSB2J+4cvwKRbbpSRwWMBiMMGQXmGqVUNcFRk8gVG9x4XuvJHQ0qcW/fsik4vmMe1EsPl7hT9NJVSJyRLJ8GIrVeAW6k51ZEtIt2avtMrl0a2ToIQfV8bHeiq9e+nYPMtcvxPNUv9Q4sii08uyUey1/ajddee036DNqdQNwQCAgEahwBQdxqHHKxoECgbARWrlyJYcOG4alBz2DqyJllD3CiB5eY2rFjB8W2NaMYt87SCI5nY9LG2YiSkYzIkEdgEBQky1FWK0nYZOuao1isbE0GxpJrLkdpwoh3NlMIXQAMWj30WVrKKCW3qY838TErtldiExbi5sCdWmJIqZcnNs3B3sWvQUXETUFSJ2U1CRe2xtGJdF44oCbcqRLGJAni4etGZa+cJ25y7VJ+G5v1JU03O3gVXInDhdGjStUvzUnJBwvxDhgwAFu3bi0LInFfICAQqEEEBHGrQbDFUgIBZxDYv38/brnlFrQJb4fVL/0BN7VZoNaZsY76nDhxAqzh1qplL4SF1Ydcf5QTD/gnX2ukZIEAEnx1rNIvkQmOX6MfbuwKZYLgiHBZ7+tU/FE8t3AI6ne8BbeOnweDhtyBVFBd4esNFGaUkq2OJrQeZT53LqO09DjrKxcPrcbfXz8C1RxK9GjQzPpWmecyiStMbLX0r04Sp0smAWSKB/T0K9/nQHP2EnRXkyl+LYSyUu1nIV9+bRI8Us/haSqDZU3wvnvgL+QlGMDSLWq186TRAoo4EQgIBKoFAUHcqgVWMalAoGIIHDx4ULJy+Kh9sf3tvYgMrFOxiWyM2rJlC1jmo2ePO6ElKxcnPri7KeFPBcxTyFWpIo01N4pts9uItRjIMqcjtyg3trCpy0HY5Hm1OhPWHPkBsza9gn4PTUWrbo9QYgIlQ1BGqTSh3JGOJclgVRC3pAsHsebjGyk54QcoO/e1Wq18p5L1j4ZYx8RZYuHIamiDd5ZvgcLerOWmpvfJ24myV9YL6DOykXfkDPwivFCvQ4j1rWLnWTu2If6DdzBydj806R1pucdCvNu/OYmjR4+iQ4fikiGWTuJEICAQqHEEBHGrccjFggIB2wgwkeratSsuX7qM3yaSm6r1jbY7VuAqJzqsWrVKim9rSkkOnIjgScHugWTFycjWIp/IlEdQMFlciI3ZaGxd01MsGpMU9mQyYXPkErUxhXSJKZ9WS7/JwvfB6iewK/pP3PXcGgSHt4IylDJKaXImRNbNmrxVBXHLzbiKRS+3hPKFj6G8uWoEZm2RuKqywunTNZRoa3K67JWMHe8p98BJmKgCRvMBUXazUk0U48hJCk07emL4zD7ycCRFZ+K7EX9h7ty5ePLJJy3XxYlAQCBQuwgI4la7+IvVBQIWBF555RXMmDEDH4yYimdvecFyvSpO2N21adMmhIc1IfIWQe5XBUICPCS5juR0trZ5kbXNdryXTkfJA4W+QXaJslu1oo3JhJZyIBQkbZGWdw0Pz+6IkAadMfTp5VAGFyVEWJO3UsSNlre+Vt69GA16/PAUCQE/OhHKEePLO7zM/kZ6RmvuWVkCp6esUgURb2fLXllvUJtAQsokyFuXLG7+ZHmz1xJnz0Lm7yvx0ta74e5d5JKdOXAVxowah6+++sreUHFdICAQqGEEBHGrYcDFcgIBWwgcP34cPXr0wM1tbsVPTy+qFDGxNX9MTAwOHz6MulEdqKqUL5E2d4pLUyIzR4u8fIPZ2saszKoxeWLSxpytMlY2qykluRAdFU1QkOuP46l+3fUp5m19H51vfQndhr9jXqhwQCnyRvtgUiSFv/GGKtEWvtgIBTfdAdW4yZWYxf5Q3jvttBiBY7Ipkzj7I0vfMVBFCVOBDn5h9olX6VHmKyaykubs/gf+4R6IahtsrxvyThzD5UnPS7Ig7Yc2tPRbOG4r6nu2lJJaLBfFiUBAIFCrCAjiVqvwi8UFAgAXc2fSlhafjp3v7keQj/0v2IritXv3bqo9morGDbsg2N9M2tj1ac/axq5Rnd4oLcduUa6eUBWNNd7IeASFOxE3IjLswn3ll7twNG4X+j8+By37jiq2jDV54xuSJauSFjeeZ8V7fZBevw5Ub1a/JUkiccTimMhxYySV5JJ21mooi/D6hXs6PUZaqPCX5swlKoGVgub9o6C09z4SsBfGj0GYfyYJ8t5kGb7ly+M4vOiS5Fp3LyNpxTJInAgEBALVioAgbtUKr5hcIFA2As899xzmzJ4jlbPq12pA2QPK2SM+Ph5M3EKC6qBFk1aWL3+ObdNQUoBHcIglto1JBicfcCwZG7W4+pSzBMOZbZnnJuLiYbbumYgcXkuPw3O/3IJsfS6GvbsH/mGNik0lkzeJtNEdydgm/SrWrVwv/pp1P2Lzr0L96fJyjatMZ4nA0QSW56Bzxlb+sTe3QaOT6rj6hlLZK3vEy95gui4nKZTlLk1fuxqJX36GsYtvRkQLsxDyuW1XsWziLnCmc/fu3R2sIm4JBAQCNYWAIG41hbRYRyBgA4E//vgDQ4cOxcTbXsFbw96z0aNylziLdPv27ZJlq0WTtggNjpAmtFjbvLzh5mMWaNUTiWKLGLfKxrJJk9j4xRmlJiKESiqlxc1Irlj2xcbnxuL5+YPgXa8V7njlDwuRtExBbKcwzI7u8VW2W1W87Vr4Ik4fXwv1TzsrPkkFRzLCshVOnoLJmz03qpEygA0Z+fAJprJX5GIub+O1cvYcg2+ASpIGsTfekEeVFEYOR8fbI3H7ZBJHpiYXnP/ss8/w4osv2hsqrgsEBAI1iIAgbjUItlhKIGCNAJMqllkId4vAxje3kXXLsX6a9VhnzrOyssASIFwxgVv3jn2p9qh5DcnaRrptnEnKJixrK1tFM0bL2hNbmpi4KchqxMkJ3Ixa9pvSazc3bDu9Eh+seBQ9R3yMDrc8V2q6ooxS+VbFyds/62fg4MoPoFp5nPZSFIwvz1xTR5nAmemy2QJXksBx7VE9V08IdIdboaWyvPvLj4mD7kqi5C51RP4SZ32G3M2/S5UUWPSX29f3/IFBPW/D0qVLy7us6C8QEAhUAwKCuFUDqGJKgYAzCNx///1Yu3odtr61G62iWjszxOk+XBFh8+bN0Gnz4EZJCCaFFzq2Mbu6ZGubmqxtSvrhWDYmVdVlZZM3zcRLSkwg0sbkjYO+JOJG+1MUCrx+tHI0tp9fg2Fv70JgnZbyUOlYmrjx5YqRt+g9i7F13pNQzdsCRUTdYuvUxgtHBM5EuOlTciUBXnfvignhGnLyJGmQOm2CEFjXfgms/IsXcPGp0bj1tc7o9kAzCYq17xxA6mEdrly5UhvQiDUFAgKBEggI4lYCEPFSIFATCOzatQt9+/bFMzc/j48emFblS3JM0uXLl9GtdQiOnE1DeGhdNG7QQlonK1eHXKpW4E7WNvLCSY15k8pOWaSq2pwlMaEwo1QiK2T1Y1E4ucRWclY8HpndjgRjh+CWZxcVW7oqiVv8qS3449O7oJqxFIpWnYqtU5svGBPZJcz7kJIY6KiXyl6pqexVxa2D2buPwtef3KWd7Ivx8poXxj2BsIAsS5LC/l/PY+OMf5CUlEQVN8K4i2gCAYFALSIgiFstgi+W/m8iwK7Lfv364dKZy9j9/iGE+Dr+Ii0vSmwZ2bNnDxpE+qBBhA92Hk2ipARzfBvLaSSn5cPE7kEvP8nSVhOkjZ9Bim8jK5uShH/ZUMaWJBPHuFEGhLXw7/eb38bivZ9j6EvrENWqv+XxbRM3vl1+q1ta/EmseKcXlFPmQNlrsGUNVzhh6yeLifBRbiZylbp5quBFGcEVbVwCy5BURnYpTZ7y689I+WkeRv8yGJGtghB7OBk/j92KDRs2SKXYKrq+GCcQEAhUDQKCuFUNjmIWgYBTCOhJpX748OFYvXo1fn12OW7rNNSpcc52unbtGtiaF+irRs+2oTgfl4XoKzkU39ZPqjcpZ5LCm8pLqdRS1mhFKiA4ux+5H5MQJm7MsSTiRjc4o9REyRAKdyKRFOcmN62+AE/P64s05OO+9/ZSXBe59mhokYab3NP6WDTe+qq9c60mEwueqwflU29BeWdxCRJ7Y2r6umSRpEUlIkfJCezK9iL9PbbCVaQVZZcGkxgv1YW10/TpaYh++AFENPfFEz8PkhJIZvRfhTdfn4z333/fzihxWSAgEKgpBARxqymkxToCAULgo48+wpQpU/Bg74fx9ZjvqxSTxMRE7Ny5k0pZKdGvUzjVIVVh+5Fr5Ib0RdsWnYk4GZGaWSARNoWPf5VLfTh6GDm+jVInKaO0MDGhMKNU4VHainQm/iCe/2kwWt84Fn0emkHkpdACRfzMiuOVWLJ85O2nZ6OgH/oAVE+8WmIe13rJhjcjVU9gMV01cVgu+O5GP+WVaWEMncku5aePn/ohsjZvwogvbkDzflH46YnNaB7cQYqbdC10xG4EAv89BARx+++95+KJawkBro7QrVs3NAxuhL/e2IpAH6rNWUUtNzdXKmllMOjQp30YAnzdocnX4++DiWhcvzkiwuohLatAyh5V+PiRFcut3F/8ldmqJb6NSm0pKBmBmzmjlBITWCzORvuOXKZLyGXK8iCRzfuYXYcOiRtP4jx5W/52d2Q2awrVq5/ZWN21LhlIc48DEt0DWLSYqRyImLuR0ZQIXDm26mx2qebUSVx6cQKa9InEyK/64e8vjuHYsjhwPV03Wlc0gYBAoPYQEMSt9rAXK/+HEGAXae/evXHlfDy2vLULkYF1quzpufoAy37kZmeiF5E2/8IA9gvx2Th1MROd2/VGjkYhabSx7Iabn78ksMsuOG7seatud6ksvCuXuirKKKXEBNYfsdEK9Pl46rs+yFIbcc+U7RTj5Veo4Wajc7FLzlGZPz+7F1eMaVBPX1xstCu+MFJCiTFPB59QlWR9ZM09TmJgqxtb39gK50xzNruU54p7ZzJy9u7C+BVDkHopWxLi3bt3L3r27OnMUqKPQEAgUE0ICOJWTcCKaQUC1gj873//w5tvvklxbcsoru0O61uVPj906BAuXLggxbSFBXla5ttFSQkFeqpRWad9UZF4/0AYTGaLl6UjnbD7saqrJFjPX6A1s8RSiQlsMSq0wFn3l89PxO3BxJ+HILxpT9w2cTXUHkXPJ/exfSybvO1Y8BzOntoA9fxttqdwoatGsp4ayermHUIWysLsX7a8Gch9ygSc497YAudM/FvOvuNUr9aEBl0dZ4jqkpMQM3oUug2rj37j2uLTm1bjk2mf4JVXXnEhZMRWBAL/PQQEcfvvvefiiWsYgTNnzqBTp064u/O9+Hbsj1W6emxsLPbt24cWDfylH3lyLmX194EEBAc1REBAlPmymwfgSUFSxGlYAFciAPSlbzLSlz+VueLGhpuqlgXh2Cqtjia3im/jeC1pTUpMKCtWa/Zfr2Llga/R8bZJ6H7fu7xNJ5tj8nZk3Sc4tOZjqH87RqzVtd1/7FY2UnyiZ6CSqicUfy4mb/rC98+N2Leakk4cYVpw6SoKLsaj6Q2RKEsXLuGz6cjbvkES5F3wxBb0bN0fa9ascRJ/0U0gIBCoDgQEcasOVMWcAgErBFhod+WKVfhn6mnUC65ndadypzqdDuvXr4eb0oiBXSOKfVlfTszF8eh01I3qCF9fb6qeQGtxJikxMyk5oESEv0Wag7qx5a0qXacG8umRp9hMFgtrbVoySm0kJpREJVuTTtpu7aExaPDgtFPwDggv2cXO6+IEp2SnszsWYMdPE6D65k8o6jUpedulXnP1BEN6ATwClFC7l34uJsc60sRj+q2i9FO2vtkjb4bsXOQePIXghn5UkzTA4XPm/nMEsa9OxN0f9cTFfdeQclALrn0rmkBAIFB7CFQ7ceNajBMnTsSlS5fQpk0bfPjhh7j99tttPnF0dLTU9++//5YCYIcNG4Yvv/ySvnh8bfYveZFr6S1atAgsiSCaQMAVEODi7qzZNn7Qs1UutMsu0ovkIuW4tpAAsqYVNiZKe44lIydfgdYtuyI/n4iTieLIfANskjZ5HEtzMKHiZlboKE0Q5L7lOcqJCUrKdiU2IQ016qjUFRUtlaRAypiMXYFHLm3Fm4uHkZXoIfR77MsyRljftv8Mccf/woYv7oPy7W+g7HGT9SCXO2cLpYH09zz8FFB7lnZ184aZvLHljTN4HblOpexSEuNVGA1UAiuSCtfbnk+ak+Inox8biQbNlJRdWgcbph2RiFtUVKEV1+WQEhsSCFz/CFQrcYuLi0PLli3x1Vdf4eabb8YPP/yAadOm4ezZs6hfv34xdNPS0tCiRQv06tVL6s91Fh944AHccccdmD59erG+9l4I4mYPGXG9NhDgslOdO3eGJqUAu947AG93+9pZ5d2fPRcpxz0dOpOKpPR81Imoh8iIhsjIIjJGLlKFj5ddK4y8vmx5M8e8EbGyz3vkIWUeJeFd6iXrt/EAI7lyiV3YzSi1npSJG7cFOz7Gzzv+h9tfWouo1gPMF536bfsh0uNP4bd3ekL56CQoR4x3aqba6sRky5BCIrzeCrj72CdavD/+DHDyAjc5caGk9S0/OhbauGuIah+MgEjHn8vUJYuQ9MO3GDatN1a8uge//vorRo4cKc0vfgkEBAI1j0C1EjcmaezK2bZtm+XJBgwYIFncXnvtNcs1PuG4ibvvvluK1+nRo4d0b8aMGVixYgXYauFME8TNGZREn5pC4J133pEES1e9tB4DWt9YZcvm5ORg48aNCPBRoVe7UAsZy9HocOBkKnIpkJ1bh7ZdKbbMHQU6ImCBwQ6TAKw3J1veqqJ2KZOukoXlmYSYSpS6sl6/5LlM3HQGLZ75oS9STRoMk4R5HROO4vOUJm/a/GwsIC03Rf+h/wpJEH2qhtykIKubY+LGz222vlHmKfE3Jm0e7sWFew1Z5C49dAq+YZ6o3ym0OFQlXhmys3H+4REUYxiJs5vj8djI0fj6669L9HLtlyyXo9FoiNQaJDy8vLzg4+PjVDKHaz+Z2N1/EYFqJW5sMWPLGhMwub388stSseLFi4un4LPFja0IrVu3hoeH2e3z9NNPIzMzU/oLTx7PR/7Hx3UYS7YPPvhAIorCVVoSGfG6phFgzbauXbviwV4PY9ZjVfclx5/9rVu3Iic7A/07R5DYrllKI4/I2m5yj+ZTEDtbyXxIYLdls/ZIy6Bvbg8vKP2cCzeQcTIWiuNWNt5NFt61yIDQArJVj4PprEtdyWuXPMrEjZMqWJj3hZ8Goc3gp9Hrgf+V7FrG69LkbcHz9aENDYN6zu9ljK3923qyoqoontEzwLZ8iq0dSpmnXKGCbrL+GsuGMApM7PIOn6ZM1Vw0HxBFCQ+OyWDiV18ge8Ma1GkbBF9NGE6dOmVruVq9xuE4Bw8exD///AMOu+HSb/ydwjVW2fpdsjGhDQ0Nlb6jmjZtilatWqFLly7Sd1CzZs2kWMGSY8RrgYArIFCtxG3QoEEYPHgw3njjDcuzsiwCx7Bt2rTJcq3kydtvv421a9eCLQtbtmxBvXrFA7pZBDIoyLZ4aXh4uIhxKwmoeF2jCHDSwA033CBptu2hWqQB3oFVsj6TNq6MwF9E3duEICLYS5o3n9yOu48lQUcxS+GhasQn6NGkUQt4eoaSCC+VlGJrmx2tNHsbk61iTALdKIuxNOWxN7L4dY65ovAscpMSMeDJqFkSE0qUuio+suiVNXHjq99uehO/7Z+NO1/fSDIh3Ys6OnVW/ElWvNsbaQlnoKLMUgWn1LpwM5CAsoKSFLyCnSdu/Dhm65s59k3FsiFkfWPSok/PQt4/Z1GnTRAC61K2sYOmjY8jaZBH4RvqgZzkfHCVjoiICAcjqv8W/1HPMdRcQ3Xz5s0SSeNVPSl7umFQHTQMiUIj+on0D0WAly98PbzhRhm3EmnV5iNDk43knHRcTr2K88mxiKYfrZ7TnyF9v/Tt2xdDhw6VPEQlQ3ukTuKXQKCWEKh24saxba+//rrl8Zi4MWlj8mavbd++HWyxmDVrlvQP59NPPy3WlYt0L1u2rNg1frFw4UIcPnxYELdSyIgLNYWAkXxTjzzyiJQks3DCEgztfFeVLX3kyBHJktCojg/aNTX/4aKlIH/J0qbTo10rD5w8W0BfTGp0bNcD6ZnkknQjF5m/48xBexuUXabM+VSF2aD2+tq7LsW3EVdSUvktuUnWPGJjCiIQzrSSxC1fl4dxc3tB4+WOe9/eSdaiosQMZ+YjBmnp9tdXDyD2n/VQfb8ZisjifyBaOrnIiSFHCxNZVlmEtyJNlg2xdp3m7D9BVlsjGnZzrOnG67Egr+bgHhjIGsseE/ao1HRLSEjAzz//LBE2DqHh7wImZoNb9UL/Zl3Rq0kHtI5oQpIo5ceISduphBgciz+Hg7GnsPnsPpyk19w49vrhhx+WYvtCQkJq+rHFegKBYghUK3G79957JfMzkzW5sfXt9OnTWLVqlXzJ7pHjePgvHo5N4BT3spqIcSsLIXG/uhHg4vH33HMPujXpgY1vbquy5di68Ndff0muUZb+UBdmAh44lYJrlG3YpqU7uSCB0+e1CAuNQJ3IpsjOIXJEVRIUhaEHFdmMVJaK/GzubHUr4jtOTcWEq2R8Gw80l7qi+ZzUTitJ3HiOTccXY9qaJ9HnkU/RZuBYvlSOVvQgO39+EWe2zYPqk0VQtOlajjlqvitXTuAKCt6hlNRR3jejcLtGSlzQFSYueJAUi+7iVUpSSETLgVFQkrafo5a9aweuvPeW1GXSpEmYOXOmo+5Veo9j1LjOL6/JZI1bj0bt8MatY3FX+4HVFqt2OPY0pv31A5Yd/ovczSZ4e3tj7Nix4BhtkVlbpW+xmKwcCFQrceN4Nv4L6ZdffrFsif9qqVOnTrG4N775/fffY+nSpVKMmly+5eTJk2jXrp0U5+bvTxpUZTRB3MoASNyuVgT4C4VrkZ44cQJrXvoTfVv1r5L12LXDcW2ZGano0yEcft5msdjoK9k4cykT9eqoyTXqhuOnC5BOMW2tW3Yg96QPfUETOQoOqfCXPG9ejkfjv5vU5bS6WfTbKH5KVvvnYCuJuBHxdMY1aSFtvJkivkXPp8dzP96E+PxrGP7+PhKSLa9V0TzZkXXTcGjVh1C+9gWU/W7jVVy2ydUTvIKVJOFhBUY5d2xN3pS5+dAej0bdDiHwjzC73u1NZ6TPd/SoB0lPLg3sRtyxY4e9rlV2PT09HbNnz8acOXOk75JWkY0xps8w3Nl+AFqEN6zUZ7s8m7yYEo+F+9fhxz2rcDE1XpKoeuyxx8DfcY0aNSrPVKKvQKDSCFQrceN4HJbzYPkPjofgsjwc/Llu3TrpH/7+/fvBqvKPPvooli9fDhYq5SxSttTxlxVrvi1YsADnzp1z6h+oIG6V/jyICSqBAFsEpkyZgukPf46xNz5ViZmKD2ULNZPBLi2DERVmzqSMu2mYhIMAAEAASURBVJaLo+fTqXi8Ci2auiM3z4jDxwoQFBiCxo1aSQQOnpSU4KQGYvEVi7+yJCoQX1SWw9Ij1yeVy1zxrDIRZCFgR6Wu5B1YiJsNnnIh6QQmzOtP2m4jSdvtK3lIOY4KnN+zCNvmjYNy9KtQDiuv5a4cS1VBV0fVE8o7Pb8PUr1TPh45B79ANep1LNsFmPLLAiT/9IMUJ8dJYIGBVRO/WXL/V69elcgah8vkUqzz0HYDMHHQIxjYvLtT3wUl56uq1wYKhdhz4R/8TCTu533roDPpJRcq/7vnhAbRBAI1gUC1EjcmXxMmTJCkPjp27CglGowePVrSaeOHY7mE+fPnSxmiHHjNNfA4zbx9+/Zg0zgHwDKRYwkRZ5ogbs6gJPpUBwL8x4m5rNUwfDNmXpUtwRYHjgetG+aFTi2CpXmvpWlw8HQqgqn8EbtI2W126qwWGZkKdGhHgrsFKnNSAiXwKCgYu7KN/x1L8h00kbPCvEy42E1qXeaK91GeUldSf5pCajaIG19fsP0j0nabihse+QytB44x9y3H74Rzu/H7J0OgGPowVE+/U46RNd/VGRHe8u6K4960MVdhupaKpv0i4ebu+PNiyMlG9MMPwKjJk8TRn3322fIu6bB/TEyM9McPe184Jeah7reTO3QMWkc2cTiuNm5ey0rF55t/xuztS6DRF+Cpp56SvtPCwsqOF6yN/Yo1rx8EqpW4MUz8P31Oz2YxXq6cwGnXjuIzmKxxSjdnPvXp08fpqgm8liBujIJoNY0AJyTceOONOHn4FPZ9cAQhfo51sZzdn57qRHEij4GC8ft3org2ikFKIC2vf86mUawNkbQ27lLSQE4OWduOF6BeVEOKbauH1HSSf1BTwfGAqrOGyJmglJRIKh52WJTVg0kisAbyblq7Sem+keOrKM5KQfFVzjQmgFKzsyRru02Y1w8Xk0/jtkmrUbfNwMIBzh1yUuOw+LW2UHS/Eap3vnVuUC314v+Xsgivu4+ChHgdx6OVZ4uGrDzkHzkPn3oqRDYNpf/3ml3x9ua49u0cpP22VPpDhRNmqqJlk1YcW6w///xzeCjUeLjHHXhu4EiXJGwlnzeFMlM//vN7zN62mHSuvTBmzBi89NJLqFu3bsmu4rVAoEoQqHbiViW7dHISQdycBEp0q1IE5s6dK/21PZcKyN/f68Eqm1vOIu3TIQzB/h6Q3aNengp0auchyXTwYhzblp2jokzSbmRpU5itbZVMSij1EESgJNJFrjVWzSirEL2UTUqTWFdL4Dml+Da2pZRBDuT1yyJu3O9cwhHSdhtMBdgjSZh3D9w9/eThZR6NFCs3/5lIGOs2gnr2ujL713YHfWqeVKvUGRFe5/dKmm77z1CAvxY+DRTgrElPL0+7w3UpKYihMlgmkr05f/58pVyETEY5TIb/332N/mgfS/Fr79/5LML9zNZlu5twwRsXU67g5RWfYsU/mySDA3uU+LnkmG0X3LLY0r8UAUHc/qVvnNi2ayDAsThsSe5evyeWvrDKoTW5PDtmyzMHfzer54dWjQKQnJGP/SdTSAFfgfZkafMqrFeZlm7AiTNaNKzfhLJJ60jWNsoEgDKYvvjKEY/m1N6YvEk1Rh27TC1JCWSZKxbHxuNJIJhYn1OJCbwnZ4gb99t7/g+8u/whqqc5Cn1HfcGXnG4r36dqDMnRUC8l61FVY+b0LpzrWBERXmdm1l5KhO7yNQS0UoDlelkn08fXvrbb1ZmfIHPDeinLkzNMK9JYHHf8+PGStEfvxh0x+8HJ6Fy/VUWmcqkxJ69G4+11cyQCxzHdXOqRQ4VEEwhUFQKCuFUVkmKe/yQCw4YNw8Y/NmL3e4dQP6RBlWCQl5cnxbV5qAy4oWM4cjV67CKBXU8ygrRvQ5a2QlclVyXghASTyQvt2lBNVBLbzc0jduTlDSWV86mOJse7Mb/hfZTkOUy0OCmBDmbtNisXZ3kTE3j/zhI37jt/24f4Zec0DJm4CvXa3sSXnGrb50/AuZ0/Q/XLHigCyg7Qd2rSaupkyCQRXhJa9goqWx6pPFsw5uVDc+AsQpqSm9TXAG2BUZK+CAwKtCm1kXcxFpeffgItmzeTqihwUXtnG9ehZpco63OaSDx62r0vYlzf4RQO6fwczq5Vm/3WHNuKZ5d8hMScNEyePBlvvvmmVL2iNvck1r4+EBDE7fp4H8VT1AICLADKFRIm3f4K3hr2fpXsgOPlOBmBq4P0bs8uUnfs/CcJWaTh1a2jB7y8ir7criXpcTZGJ1VJCA0JJ8FdA2UKktEogJISqJxUdTU53s2WRIie4tcoz4gsamRVKyFZIY/jDAdHca7yvpn8SQyQj1YEkF/aagU6DUbNbgdTQDDuo1qmCieJwLENs7B/2RQovyCLaZPWTu3N1vo1cY1FeFGgh3dI1RI33nvevtPE+fWIaOtOnz8t9CS0y+UHQ8OK6uHKz8gE/tybH8F4aJOUdDZw4ED5ls0jW48//vhjieTxHyYp5G5ld+iWF+ehTZ2mNsdcDxe5MsOgz8fi+NXzklrCokWLLCUdr4fnE89QOwgI4lY7uItV/+UIWBISjnBCwj8I8a0aS40s/VEn1AtdW4VIOm2s19assRuiIovIGAf/HzpK1heFF9q26UQyGwpzXVLKIlWyRENJU1hV4k2Mykill8inRskRRfFubAHky0yypEoJJciW5CalsVJ8mxP7s1jbeO8l5rL3OBuOLsSMdU+jz8Mz0ebGJ+11K3Y97tgGbJh1P5Rvf0tJCgOle84Qy2KT1NCLqhDhtbfVguh4GBJS0LA3mXYJ7+xsHVneDJLlLSiY/hgo8Z5dPXAZmR88gxF3DcWSJUtsTsvC0S+88IJU7YD/zXBjy1r/iPZ4kWRchg645bqPAePSWhOXfYL5e1ejcePGkqrC7bffbhMvcVEg4AwCgrg5g5LoIxAogcC3334rxefMfXI+7u9ZNaV/ZOkPH0+VJLR7LV2Do+fSUZcEdpuSwK51i76ow9VEPcmBdKBAaH9Jxy1PQ9ma/oFOB/5bz1fuc4m80RcxkbVijb7wpUzSEl/ysouVCWVVJiYUW5tesJP2nWUjceDSZtz7zm4ERJRtzcnLSMSvL7eA8qm3oLjjEcuUJYmK5UYtnlSVCK+tRzBk5VJ2aTTCW7nDN9xs0cvL05OOmo7c9J4ICS0u5qwhq9ylWXOh3L1CUg5gGSfrxmoCDz74IGJiLsLXJxBZ2UQKA+ph5u1vIczkRnJPF6Qi7/369XOqMo713P/G86WHNuCFZdNwLTsVzz//PKZPny5cp//GN9IF9iyImwu8CWIL/y4EuKIHS9X0bNgHS55fUcoSUZGnYR1Dlv7QFeSibydzXNve48kIDFCiLX2RWpMIOSEhMqIuGtRrLMWBpWUYYFQWSoA4aZ2qyD5LjpHi1sj6x42rI0jeyRKkje/JdU+rIzGB57du6blJUi1Tt4gGUiF6pRNadguerw/dLcOgHEt1la24qDXu1mvU1rmJkkMMGQXwpM+FihJVqrSRiTPvwBlyx+sRSVnLcsunGEu2vrHblMmbdTxb9N8XofviOQy7/Rb89ttv8hBJZP2+++6jz6aC/rAIQnp6Ioa3vxP/u/1N+Lqb4y9TqALB6dN70KBBffTs2dMy9no+0egK8M7a2ZixaT56Uv1TtlQ2aFA1sbHXM27i2YojIIhbcTzEK4GAQwS4hFvXrl2RnZ6DPe8fQr3g+g77O3uTrRMsrcBxbW4UH7b3RDK5kEzo1N6jWKkprpBw9GQBZZf6SqWtmFiw9EZWNrENHz8oHcg4OLuX6uhniW9zsmIC78HiKq0AP9l97neyvD2Izne+jq53v1nmI3FmaVrdCKgmf2XmbS5K3qpDhNcaHCm7NPYaGvbyhIrq08qtIN+ArCytpK/JMW8yeUs4lY6M36jO685lUnYoZ1hfunQJQ4YMAceyKZVqeBBxnnrbFIzoeJc8neV45cpZXLx0DN27d0ejRo0s16/3k9+Pb8eon96E2scDv/76KwYPHny9P7J4vipEQBC3KgRTTHX9I8BZpCtXrsTMR77A6IHjquSBk5KSsG3bNjSp64s6IV5E2lLIcmVCxzZu9EXJBIYcgPSTk2vCmWiOE1KjVYv2ZAExa23l5HImJ1m7qNyVpSaoszsr+m52dkSF+snxbc4mJvAilSFuPP7z9S9g/dGfcMerfyKimWOLzqY5D+NS+nmov1zNQ6VmWb/wtStY3/hzwCK8biTA7O5TlKhSuMVKHyzZpc3cEBBljqnk2DRetyCf3Ka5Rom0MRZ8XZtpQv6lfOA7kgTJyyq1fn3/KMy8+W20iWgpxbK5ufFn2t0S18bzHj+xDRpNpkT22Kr3X2kXSPftvrmTcDzhPKZOnSqJ9rrCZ+y/gv+/+TkFcfs3v3ti7zWKwLJlyzBixAg80PshzBn9XZXIF3Bh+o0bN8Kk16BdY28cu6CBlqoLtGgC+PkWPZ6OskVPnQNl+inQvGlr+FMsGzeO906nL09SnYXSj4RnmYhZWYukTuX9VdVkjvYjETeaV8FM1MlmIU4V3E8+VZzgWqZp0OCuNzfBOyDS7sr7lk7B8Z0/QL3kIG2yaEHLHgpHusIXq55KnlFhDFStCK/5AZlI5R8mAot8hLU1kzNr0EiJhCxp5iueHiqoCauEf/TwOLYRBRt+ghdd01BCg1qpwqOd7sFTnR+Bl9qLMo05caXog8k4MoFjomYy6Yi8bUHz5s3/c3pnedp8PPXr+1IB+4cfflgq+ejH/45FEwg4QEAQNwfgiFsCARkBjkFr0aIF9CS5cfDj43BTFU8WkPs5e9SR6jwLkEZHR5MLKgtNIoDUbCCTvhSbNQJCgiiGiWLGOAOPC7ufOK+jrFETSX80R2hwuGUZ1m7LYe023wAoPZ0nRZYJir5LLZeKnRRxmGKXy/OCyYBU67Q8wru8gLy3SuzhQMxGvLl4GEIbdiLythn24t1Obvoaexa/BtWSA1D4+Bd7PFcjbwYSY1ZSSq9noDmBoNhmK/hCeo9MbFmjPw5ik6SfcNKMVdNHSsmfQ+mzSFZdei8KCkxUqcMonYcGeuDKUS38FCZk/G8sDAVkfaP2+e1vYHjbW4rthtfQksRIPokwF2iNYKFmuV1LOgutNgt33nmnxRon37vej4zLI/PfwK8H1ktVKNj6HhUVdb0/tni+SiAgiFslwBND/zsIfPnll1Im2LxxCzCsx/3lfnD+n3Nqaiq40gJrWLFOG5NBbiG+SgRS/cmYawbUi1SiSf0i2Q++fyXRgAtxBtShZIT6dRvxJUvLyDaSm5Q001i7jWLjKtWKvkdtT1NBAmVJTKhIfBvvpILr8lDG/cOVj2H76ZUO490uHV4LdpeqvloLRaMWPLRYo2mKtdq0vBmyCohdkUxHcMWJG+PCzJgP5vOixzPlaFDwTwz8o6j8VePinykjWYh1V64iOyYe2tQMKPNzoU/Og4kSGJQxh2DMysZLXR/CyI5DyaLmSRY4L8qctP0HBVvhCijZgklcRlYaEhJPUWKElxSsz3U+g6n6R23iXIRI9Z9p9To8s/hDzNu9UvoDcd26dZIFsvpXFiv8GxEQxO3f+K6JPdcoAhcuXECHDh0woPmNWDhhqdNfJhwDxPFrV65ckQhbQUGBZD0LplJCQVTZ4HJyCpESIzo19MHBCzkI8FegXXN1sfkTUww4d9GAkOAwNGnYvNg9/uJLYzcpfTkqaM4q/5IrQVZKge4kobIUluf6pGyycaJZiJJz3R3OmJufiVd/vRPnE49SVYUVVIj+plL9066cwIp3+0A5eTaUvW0HiktwlMCkyjEvtbPSFwy5WphIpsMnlIhbOfCRCBoBy0frx+Ap5LfF/DyUXXrwPMjniXodSMvt1Elojp9E/onT0F6ONfvnC7elJJeoUqEiHqlFICXMvNr+ATSjuDbr5u7uAX/fQPp8ByGIKlO4u5WOY+M9HT9ziOI4s2g+s8qMD/0badq0KRqT9hm7Va/3xhisPrYFExZ/hAK1EatWrULfvn2v98cWz1cBBARxqwBoYsh/BwH+nylnfB3ee0TKIo0MrOPw4fVUuoAtamxZY8LGZM2NVGqjqHRQHfqJ8PenLFEVTl0hKYSrCejQwJuKpJN7SWlEZ0pGkMtZ8SLJaQacjjEgkL7wmjdtRV+uxa0fnGFKlYooGC4ISo/iVjqHm6zoTetve+s5yiAPUnwbMQxn9dt4aoLd3MqYu7BXmQeNNgeTFgzBlbx43PPWDvgG1y02hmVYfppQB8oxr0F57+hi90q+sOyt8EZNkzcjWbeMVEHBO4QsrcxyHDT+/DKYfJQh5e5M1Hikrb2bMtJQsGopDAd3APEcWKkly5kfWjbsSrVzO6FBZAtEhTZFkF849p/aiHlrJqOxbx0sGDwVTUKawkD9KW0BWoMGuYRrZn4G0vJSkU+VLbj5+wUiODAMIfQjJ9jw9ZS0azh34SS6tAyW3KjxZMlLIekTLtLepEkTyRLFFrnrvcWRdMrQ2VSGLTUWP/74I0aOHHm9P7J4vnIiIIhbOQET3f9bCMyZMwcTJkzAN2N+oKQE+/8DZTfoxYsXJbLG8Wsqqt1Ylwp11w8NRjiRNY5Tk9uV1DTsj7mAeiHu9MVGbiKynnRurYaPdxExSyVdtlPRBkpQCECLpm2kTD55PB/5i5hj3owUa6cgAd5Ku0mtJ3fm3JoFWPcvekzzVdqnkVxh5dFv44E0zNxKzld4uSKHq+kXMeGH/vCq04wyTf8guYvilp9fJjVDft9BUD3zbpnTW/Zn1dMWCbK6XWWnTISNVLPUM5DiIK0kO+QFJJJGG5RIm3yRjo7IGgNuOH4AunWLYdi/DVy3LCq4KSXM9EfPjoPQvEFneguL/jjIpSzQhX/+D9uPrES/yE74qt8bCA9qKAnpsjuV+aSHe3FXbk5BNpKyE5GQdRV8zo0tcFGRDRBAf3zwfg8e24UQfxW6tTZXIsmmUm8X4nMQn0Sp0/SHS2OyvrVu3VpyqUoTXKe/MjU5GE6Zun+f3Ydp06bhlVdeuU6fVDxWRRAQxK0iqIkx/wkEmIixi7Rfs4H4xYaLVE4wiImJAZf2YctaPSoNxJa1MMoMY8tayZZEiQg7z5yDt4cSIX5qxKZo0bqpCmGF8UpMCK4mmWPafLzJytGsrU1V+QItabflUGcvXyhIu60sy0vJfVTpa5lklZyUvrwtheWpdqqiHIXIGQepVSFx4/n2R/+FKUvvR4u+o9DvsS/NaxT+Xjv1FiTRe6L6YF6x645eWPZp3YkYUhVv23p2EjOmwP60fMoqVUDtaSb7tsiatAf6xUd7pNJEBM2wayN0y3+A8eJZBPiGox/FqPXrMhLB6jAqAq+jgvZkELaqO5uScRWf/DwW8cnReLD5ELzXZTx8fIIpkcFb2qeCkxzI8qymMaxJaKvlaXORSAQuNv0ylV7NJ1dqAOpHNUZmdgbiEy5hQJcI+HoXJQBxpmrMlSzEJubS50iF+vXrSxa4gIAAW9NfF9c47m3swnfw8/51mDRpklRpQdbPuy4eUDxEhREQxK3C0ImB1zMCnDjALtJ/DhzFnvcOQXaR8hdkWloaLl++LP2wa5Rj1hqHhRFpoy8vypy017TUd9OJkxSQrUOjMA9cSKIYIqtkBOYqF2L1iL9mJOubL1o1Z9JWZOWwnjeTkhK0pN0GUqVXsmVD+pa27lEL5zLZslqaSQYnJ5RHv42HWwhRNTzXwp3T8NO2D9F75HS0HfSUZbfb5j2F8xd3Qv39Jss1Z08s+y0xwB5hKtGtXC/5M2jWcqOsTy+FZKmSJzCTNPMrR2ubsjOh37wWuvVLYbp6GfUi2uC2fhPQvS1ndZrjycwEMRtu5J10p+QZbpcTTuOThWOhpM/wh/0n4dbQLmQNVsPbL4T2YfVmEengN9HdzZwdbd5R6d9GInlXM6/gQko0NCTfwn+s5OZlIyLYE93bhJYaoCnQ41xsFq4ksSaJQrLAtW3bVirJVarzdXCB3+s3Vn+BaX/9AJYLmTdvniShch08mniESiAgiFslwBND/70I8P8QOQ6N5Tji4uLAFRESExOpNE86iYzmSlIde/fuRcPQRujYsDN8PHzg7eYNTWY+FFoFAj2C0CKsEW5q2RVRJHzrTNsbHYMEmr9xuCcuJeeTG1SB9i2KkhEuXtEjLsFIZa6CKBGhhV1ZBC7mnkpuUtZug5cPFXS3Txad2Ve19CkkcUbKGuQv2ArFt/HGrLhAVe2T3/uPVj6O7WdX49bnl6FeO3MywpHfp+PQ6o+g+u0o1VutWDA8TW2/0bNU1BYnRahZzW1IzydSb4Ibaf0xRLIn3hFZ442ZtAXQr/0VWrKwIScLjaI64q4bX0LHljfbtMoZMslFSX9weAUpcOriHny2aALCPQLw012for6C9MY4u9UvFCoSlmNNQUsjQsbjeF8e9Pksa19M4OLI+haTch46SnTg1qdDGIL9i7uz5flZViQmPhsX6YfXZvLWrFmzMteRx//bjp/+vQAv/zYTzZo3A+tJduxIWi2i/WcREMTtP/vW//ce/Ny5c1i7di3WrFmDAwcOkFq7OVi6MkiwzlqHyNYY3Kwfbm0+EJ2j2tv88mAX6Q5ykYYHuCE5i6wR1Lq3d4Onh5mZpKQbKaZNT7E+gWjRrI3NOeR9WrTbvCm2zYNi3BxY+eQxtXU0kouLTDJEhGxbDm3ty0J+zNDY6lLpa7kFWXh8Tifkk7Hyvvf2wMs/HNF7l2Dr909CRRY3RWT9Sq0hcSwromVzMnq+kkTOPIR+/5+96wCMo7q2d9V7tWRZsi3JvfeOMRgcQocfegsEEkrogUDyCZ0QAp8Seg8dTO8dAzbNxrgXuVuybFm9S7squ/+ctzur0Wr7rprZZ69md+bNazPz3plbzvVwbjts3MjlFpvs/SCZy/eL6bbLxLx7G+6zgXLm0bfLDEjY3IEqczMcDUAPUm7aKrc+c7JEIx7ux6c9J4Oj08SMF5yISFB+QOrLpAE3gjV1DSG1FjD20uHGnSRaPzamNpP8UrRc6nF9yGM4c1y6DEixRgjR59O+V9e3yM+bKhQ/3KBBg2Tu3LlOTQu0/P15+7d3H1CSt6ysLFm3bp1kQMofSr/OEQgBt1/ndf9V9JoSNEYlWLJkiSxdulRI68FEVvfctGwZkTlERmQMlfz0HMlKGqA+yTEJsmr5SmlHqIKpQ6ZJeHu4NJmapbndJO2GVqltq5dK0EuUNFbILtjobIGUoACfZiw4TAPi0mTyoHEyJXuCHJo/T2bBC4/eoF9v3AyvOqNEweanHnEfhw2BPVyW1QausRnxRwtoExQrY0dNcMl7pSrAH427jaS7BqhJ3S282jm9saVkSxHvRqCNTuz9XLWpJ4Ab6/5l5xK5YfFJ8M4cIkdd/a401e6XD//9Wwn/5/NimDzHVfN82q/wlwcQ5lOBzAxgZEbcUIimwOXmGbjR3qzt48XS8urjEtFslMPnnC/HHnKVxMdao2+4q98CNLZn22r5z7sXiAWqzGePvUemZU1AoPsahdTi8NyE28ioed34oWOC9Tt+KKmbxSupm9aOVnilbtu/RfY37pM2RFUYNTQJ3qyJLu9zE5w1Nu2uhQNDEyKKJMmMGTMkPd07KbhWZ3/YtgEE3w/J240IUj9h8kQVGzYE3vrDlQt+G0PALfhjGiqxl0aAdmkEaG+//bYCawUFBZACmCU7OQMcbDPkoOFTZHbeJJmQPUJiHDwKtSavWrVK6GwwPGWkpMSkKu/QxJhoOBNEd/IM1fJz2446ttUUyc9lm+X7fWtlVfkW2Vy1S1rMbSgjSWYPRgDt+LEyF0CwpTVC8nJgXJ0NMINzjXAyWLu5FQtdlAoaHw3OK3eptQ0M9XVYEMHdxo+yb3N3Qi8eU/ZtaC9ELn3CMcHZUHy69kW598NLJSkzXxb9+SUrl9ult0rYUac7yx6UfRgRjxI1VRFuEFewrL0R9wy8kePSIbNzkckCO7P27z6XltefFsuenfBcPkpOO/JmyUzLU8V782d70Ur5z4tnS3JEtLx4/P0yAueamxrFDAAYE58qkVTX25IG3NgegjcGRuA9AH4Qt44K2vn6bV1DLWjkGqXMCA7EujJQj0TJVNCExMW4ltyWI6LE+u3VoMgBkfXgwTJhwgQ5EMNHfb1lhZzw+BUyeFiufP7556qv+rELfT/wRyAE3A78a3zA93DDhg2K7+iVV15RdmqJMfFy8PBpsnD0LDlq/HwZlzXM5du6NjiMGbplyxYh2BsUny15qXmwa4uSOBB/+iPRagBn1dK9q+X9Hcvk48LvpbS5SqLCo2XekJly4jSAyGGTVAzHNQBtBHNjR0+U2BirV57WJsctF0Y6JTBuqcRDWgJJVp+0b7M13Aw7JK7eBoyjL4n9VMkFIPGlLG/yLt/+mdz57vkSk5krdaXbpf2Y0yX8gr95c2qv5TEj4Lu5vhWUIGBagSrSMbWv+1lMj9+pAFvWgBFy5jF3yAR4R3ubLLA5W7ryZXntk5tlSMJAee6o+2RwCkKtQerTTg9qeJDGxHf16NTUpZr2XoE3SN2oR6WtG0NneZPaAPYYTSEJnqX1bTWydu8WaI/bZcqoNMlKd83l1g6gWFBYJ7v3NcATNlwmTpx4QNq+Ld+1To565M+SMjBdvvzyS8Vz5824hvIcGCMQAm4HxnX81fWivr5eSdYef/xxoRNBDDzhjpt0qJw96xj57diDsEh4BxYI2Gj7tm3bNmh12iQJRKMH5c6CStP1m723g01JXGltHbCLWVZXbJFPipfJ+7uXSnlzjcRC4jdvyGyZPfBwOWrG8XBU6Bwf01kdra2QttUD1TDCeCxUR1C7GnQ0Dc7O6c19/ti3sb09DdxY57rC71RMU1NbsxhmLZTwmx7n7j6bLADF7SCnjYqHQBOepVqyVFdKy3/vk7avP5QskOQes+BKmT3pRGB8754HltPe3irPvvsX+XENjOAHjpf/HveAJIfFWSV7TXUUMUt8UoZTKSpudWWeR3ymSQLpTGOBFyp/e+OooPWFwM2AyCIZiIfa3GqSVXs2gci3TvKzE2RsHmLzugGBTQC2m3bVyv7KZsnMzJSZM2dKXJz7FyOt3v6yXVO8RX770EUSlRynwNvo0aP7S9ND7QxwBELALcABDJ3esyNAp4J7771X3nnnHQSlbpGpg8fIH+efJGfOOEpSYKzvbTIajcqjVANsXProaHDIsLmSGA1XvQAT7bsq6hvAUQXPOpSFoqHuMcCc3Cwr9hfIGwXfyRs7vpK61kYZP2iSnDXzD3LEmKOxwLoGjHUI7G2CaZMBVCEWLMSGKM/eegF2w+/T/bZvY409LHHTOrlq19dy4+unSgsW+PDHPxYDIlb01UR+vPZKeJZCsx6D+4q2aG2fviktLzwokeBeO+7Qq+XIgy6xU3t4248W2GE+/vqFsLn8XE4bd4L84+CrJR7SNTO8R6UZFBymJkjaUiBxcy71IujmRw/cWLeZtDB4FuhwEEkvUy8a1GxskkYQ0Q5MjYEdHZ4dFFxQuguep3sQySFcSd/Sk92bFuwpbZSNOxFTFXZ406dPP+DUigX7d8mi//xJ2mIMyp6XEsZQOvBHIATcDvxr3O97SBDw1VdfyR133CHffvutZMCL7eRpR8g5s46VucN8c4unpG7jxo0qwgHLJfdaTGSkbC8thXfoOMlPC8ybUBvsOtgA1cFrlQsUcUgKFld617HO+kYG18ZOqDo/LFomT254QzZWbodzxCD5/ew/yfETfycJkPzpExetymqoHWnkH5+EMg39w74N8Ul9UTWjmx3Jm9W9I3dQvv247k254+OLpSVniITf+rQYMtyHOAtKpX4W0gZpEocoumKjtDz2TzFv3ySTRy2CWvSfIHTO9bnUZmO9PPjyubKt8Cf512H/K6eOO95eBkGXpaYSwt5oeJGm2fc7+0J1KdvlyLdMhx+qTAnCSMzr6fLSZrW6rlKS4yPhSNHxQrOvtlzW7dsqbbAhHT8sRfIGuX/RovRt9dYqlNWiVIok1Y7EM3+gpB3le+RwgLcGg0mZjBx33HEHStdC/XAxAiHg5mJgQrv7xgjUgUbjwgsvlMWLF6sGnTfnBPnPqddLErw/fU2UrtGNng4L8XA2mJ6fJynxcfLJmnWwN4uTQyFt8wVkuKq/FQsOVaRcmIhDYiEUSLCFs2oyWiBFsCjJWlIibYSsYO7Zje/ILT89Ig3w3IuJiJErF14np0//vb09RpMV8EWA7LfNEK1UpD0e5spVh53s7y/2bY5Nb6jcIx//8LA8te5RkSHDJfy+NxCZAvrIPpjaympFFj8k8sXLChD9btHf4S16pV8t5QvFQwBta7Z8LtfOvUQunfGHTuWYQdgrJiM09Bku+QW1EwjcmDQ7N+svSuIY/sxKhUPwRg9rT6mqtgL5DOBz66zqNba2yA+71khjS7NMHonQcgPdXyOqa3/eXCnl4L9jvNMFCxYoD1RP9feX4+v3bpOZ/z4DEv4WefPNN+Wkk07qL00PtdOPEQgBNz8GLXRK94/A3r175cknn5SnnnpKkeMeOW6+3HT0RT5L2NhSBn1fv3692ibAQ3RcTo4KTUWQtmpXIchwy+WgvFmSHhe4aozG0WWQ6tG+jYmLV0oSpGOoqw0eltWwUWO9DPHjGBWhFIG4H137qrxU8KFUgXKEKtRLF1yNPh8sdTivpR18WEkp4DyFJyHVTW5sfFTlvfhHBZZHPw0+SjbsEjdP4phu6puxoUpKCr6Vr5s2yOLv7hXzmEkS/pe7xTBoaDfV6F+x5p+/EfOT/xIp2S3ZGaPkrGPvlLHD5vtVGG0wX/7wf+XrFc/JuZNOk5twz9FsQEu0T7PUVqmQVtGxoKDBteHHVeI15MdRXcr8VLkyzBaTu5BYKgP+1DfWSSvUtwPTYrvUSbu3FYUbwPnWIJNGeAZv7QBvm2H3trukQUUfmDVrlpAT7UBJ7639Ws787/UIgxalqELmzZt3oHQt1A+HEQgBN4cBCf3s3RGoAT8Ugyr/5z//UQS5R4ydK7cfd5nMyvPddoNl0eO0BFERYuEdOi4nW4YOSFcgir3cW1UtjGYwGkbcYzJHBNxxShTKYdfG0FZMXNsI2rhAUdVJGg8LaFMJ2sLAJecqUQX01vYv5e6Vz8hOhAOaNmSWnDf9WpmQN0/MiD+kFkXYt3VZyVwV2MP7OQ7+8LexmeybSm6AgS1Ht2zMkFgUrvlIZNhYWVdXIE+/cYkY240SdtblEnbyhV31f93SCteFWop2iPnZu8SycikA22g5+qArZOak4/1W/dER4Zm3r5Sf1r0tV8y8QK6afSFuq47BV9eyBk4CuDBxifAqRfIWuDGvU6kbVaa2C+0JvJkQ6aG+sVYGwJaN4bMcE7nNVu3ZLKX1lYrvbSQ43zpa75jb+ru2oUXWgTaktqFVxo0bpz76Pjs/q3/s3VlRLCc+fqXsrgcn4YcfKsli/2h5qJW+jEAIuPkyWqG83TYC9OikhO3mm2+WasQCPRcq0WsXnStjQeXhayLxLqk9ysrKlHfomOxBMiwzA4tIx8Rf09gkSwu2wIs0CV6kMzstVr7Wp+WvbWoGua5R+ymJiO8YEwVVKPbQsYBaIoK2CHqFepG4KL1S8JH8e+XTsq+xXA4dc4KcOvNKGZk1+YC0b+OQ9DZwYxuK1n4s7emZYhgxXkrKt8lL718rW3f/KIZp8yXsyjvFkD6Q2Xo0Wcr3ifmVR8Ty1dsSH5MsJxx2nSyY9nsJM4NiA+8AYU4oQTw10AhJ1RNv/FnWQj36j/lXyQVTz+xyirmhHmSDUN8nDFD2bXSCYKJAzh1A0tSlzqRudKwwQ4qnJXfgjcCxsqZcEmDjlghqEB2m1E7HPWOR9SXbpbBqnwzNipeJw1M8Ps9UndJpoRBB6wcOHChz5syRKLzcHQipoqFaFj14oWyr2iPvvfeeirl8IPQr1IeOEQgBt46xCH3rpRH4+uuv5YorrlDSsd+OO0ju/d01Mh4kub6myspKpRIth+qTdB7DB2YA5GRJpANrf21Tk3yzuQCyr3DYtc0DNUcHiaivdWr5jUBlFQ0N2k+ndm3xsQlQ0fhalwVODiZ5YuNieWjNi1IPL9SpuYfIn4+4E2B0vL2+vvRF2bdhMTX4uBAqYVsvS9w4jiVblonR0C6GSbPtw/rD6sXy6kf/ixBZkJmef52EHXFKj0jfLIVbxfzxq2L57E2JBFpaNPciOfLgy0BEmwxPUgwWaEEIosIj3cEoezfsX3btXSOPvHo+pMD7uzgiaJks8CK1NCLIPLyso+Noj0lgjTp5bVGdMxBlP9eaTeVx1OirS9wFvFlVq9r5+m09KEAskAwmOjiyalIybvnZUVksOwBWstJjZHxeIoBYBCTb7j2vi8saIX0DPU9snFC1mJICYrwDIFU21sgRD14kmyt2y7vvvitHHHHEAdCrUBe0EQgBN20kQtseHwFKxW677TYhcS5DTz1wynVyzIQFPreDnqJUiRYXFysP0XGDcxAcvkMlqi+wDfY1SxB+ipKxOYhkMBDG1oGmNtq1wYmC6lAmhA+FtI0LBtZVRjqAfVoUIiIkxHX2FPWmXkoGqFkKAxAtN9bIcxvfkv9ufB02cHVy/PQL5LwFf8eCFrhtnjdt8SoPhkDZt0FHZvCRC882fNZqfMMhXjXN20yVRWulDgDAMOfwTqdU1uyRlz+4XtZv/VKpUsN+D1uw6bhf3SGYTiV498MCw3vL95+J+f0XRLaugwdmjBwy81wF2Bhj1J4IjhDuiaKvCEh2vU0Fu36A9ygcX0Bye98Rt8qRwxd2OdUCRwQLHBJIo0GHBA0koUYrYMQZOgF21/PZNuvjoGzdumTADkrv6K2qJfoqsEx7T2zjakTIuSZjo6ThmSKdCBONDmz/FZhUVaHCYkRZKABYiYQUMh+a3XjQZETgPqQXKSVq/PB7R39Aag3V6Uo4LrSgKQyXNXRo37Jn1MbH1201AO+RD18i6/ZvU5yXRx11lK9FhPL30REIAbc+emEO5GZRInbNNdfIiy++iMgEMXLDkX+Sa6AWjQaJri+JQeI3b96sYpBGYMYfPShLhmcNRCxSzP4u0oodO6W4slqm50ySnOTADZMpgSivq4fjgNXgWoG2BIAW1E/QVQ27NoMhXJIQPF6/WLhoXpfdBH5UO4WBVsNssS5a9a0Ncu/Kp+Tp9a8hFFeKXHjYLXLk5LP9Kr9LhQHuoBSI5LC+hrlitdpC37FyB9gYP0+vK9sllUVrFBGvOIQg4/Ves/kTefuLO2R/xXaRERMkbOHxYph/ZGAqVJRr2blZzF+/L5av3wOaqJKcgWNl3tTTQKB7kgoK76w7CrgBtYQDuHmDH1dv/hQ8bRfJ6NR8eezof8tgUNA4JjoPkPqDECoucYACb/o8zqRuNoymzwZgZv3Jdlnv3E6H1U5FM4IXHy1Fwh6UqlN9UrQg9VWSHBsOb3DXtqE8h20rgb3b6pKt+GWWsYOhYgV4o6e35jDEfARzBHHR8C7nh8/Wqi1VUgFS4xw4L02dOlV5nzJvf0614ME7+pFL5Je9Bcp2+PLLYavpZn7sz339NbU9BNx+TVe7l/vKSZVg7S9/+Ys01TXIeXNPlOt/8wfJTc/2qWWkCCG1R2FhoXprHz4wU0bDji3ag4RnR2mZrCkskgkDR8vw9Dyf6nSVmbZyDSZrgHkaYqfCGYEAjQtZHcJT8S0+GaDN0YPUVXn6/Rwv2sUZKL0CMS8wkUqaN+lWxEO94bu7ZWnxChk/eLZceeS9UA9P0BfR49/tNCAAml4hCV0L0V1r6rxu63L0zFdjfYVSl8oE2D6mpDuttB0OJCtg0P/Zd4/I3tLNQNaIPcv8Mw+BinWOSO5ISBxd2zJaIO2Swm1i2YVQTlvWiuWXpSKlxUq6NnXc0XLw9LNldP5BHsG4pQ2gp90C4Mbhdj9wP6x+AxERrpLpWRPlmWPvc0o0zXvOQmcEvC3EOgFtHAzm0VC2zvm06zjZsrFZjupSLTPLMtucFdh63gJRAG6kC9GnakRRiAgzS3qC6zHV52+CJ+rPxZulEaYF0/MTJDM5UgG3Fni1EsTxY4KdnSYlJ5AjgCssbZHiCoQSi4lRqtMDIVh9PaSVRyM81nc7VssFF1ygbIlD4E1/t/S/7yHg1v+uWb9sMbnTLrnkEjVppCHCwaeXPy4zc30HGbt27RIGgmd59BSdN3KE4mLzNCjNiLLw2boNkhiVIAvy53hc5DyVx+OMikBpm5aSE8BNZbM1MiF4fB2IdmMRCD7WTx6wdizIJKwPQ5B2C1ZIrpdqcdataVz4/rX8UfnPqmehHoqScxeAOHXO5VApuZdMaG0O9tZfGhC2g/1TSdc/254e3bRj0S9a+wmkaePFkDXEbd0cfzoufLLsQdm4bUlHXkjqDKMngwtuhBiSocomesE9a6kqE0sRJHU7C0RaOhxZohG76tBZiJ6BaAdJCd6r7y24R8BEi3sE94krdIRWbdqxVO59/jQZmpQjH57+oiQwVpaTZG6CnSaCyEfHITpCtPM8PE1zUqAoTY8XHS8duqykbe6EPAq84Q2F5Wj3ALnbNLUo62toqgfQMkpWMiKGcIcXydhmkm93rQaubZMFY5KgNu36TPAZbsSLVzNCkmi3X00jMHUFpJh4WVq4cKGye6P9LEPj1SJOK5/BhIQEyc/Pl+xs3146vWh2t2Spgmfu3HvOlq1lhUrydt1113VLPaFCe2YEQsCtZ8b5V13Lzp07FYkuox8w6Pujp98geek5Po0JJ0xysZHag+S5lLLlDRgACUXXydixYC4M32/drkDWwXmzJSXW+9BYjmVpv/mmXgbQRps5JlAnKbs2fidflIopCucHSts8SUJ4jrPE2KRUIoUj7iqlbVxYNGmbY/7Pdy+Tvy+9S4ob9oP2ZKZcc8yDkpcx1jFbt/7mOCsaEDiDGLy4Lo6N0RZtr1dmxwKC9Jv9KFz9oVgGDRZD/hivSy2r2i0btn4lO4pWSGHJOqmoKsS9AMmaQ4qMiJYBqblKFToka7wMGTRBRoHqJRqhpXxOtjEPQ2CBMAcplVbWtsIV8p+XzpG0yDh58cSHJS/FORi1tIGvDdK2cLQvJiHd7X3LMdJQljtQRuDGRGm0u2TGc2TBWwrL0s7RgzcjQC7BW0Yi7NU8FaarqLq5Xn7aswF2pxaZMzIRL3vOG8LnmRI4I6R/3NY0mWVXGdoN8w06LNBDnSkML4vst+YVm4bIK1SrctvXE23efvfk1fI9iItfffXVEElvX79gbtoXAm5uBid0KLARoFTssccek+uvv15iJFI5H5w18xi3C4JjjY2NiDWIEFVUi9JTlFxs+Rmwu3G3WjgUsrF4rxTsK5Gp2RNkaIpvgNGhKOtPrFmVjQ3STD0mEjEKQ1oRoGmgjYsP7drcxR61Fub8LxdGpSZF4QZIzxzVpM7OakTUhRc2vi2PrnlBOS+cPvdKOWv+XzFu7uM5OivLn32amhRiR5+uMesiKLWLPLwVqfCcbkr7Nn8rJpIcT5jhdw1m0Lk0NFUJaTfMAHDhNPSHN2h8rP9g3lljLCZ4wAKPOHqWsn6S6r7x+R2Sl5Qtzx//oGS5kOYpRwHYteEuVnxtBo/PF0C67aakpIwfZ0nDdxQGusqjnUeVKdtBJ3Db+xDuXavkjXNJFcJfJUFqluBEcqaV4WxbY2yQn4o24CXPLHNGJcCu1vPLHh2OCvY1gpwbwJtjMSBDojIHSnxKstX2DQ1sLt0vdTvAqweJHcNojRo1yln1fWpfEyJNHP/YFfLtjl/kpZdektNOO61PtS/UGO9GIATcvBunUC4fR4Dkj3RAoHrhxMmHyeNn3CgDk5zbCzkrmuS5PHfPHnj3IcMImx2bI7WHs3P1+zSS3fzUoTJpUOASKAKqKti1UfXKxMWIdm1U63CRqgVfG0124qAejYGa1N/EKAu02aZTAmqxAje1+HE03KdaU73c/uOD8tKmt2VI+ii59tiHlA2c+7MCO8pxUdI2DIhBtdm38jh29uS5i/as3fWlonC11NfsE8Psw7qriqCVa2mF1Bfjp/csbQOR8FNvXSY/b3hfpmZNkGePu19SABr1yT7mvHZ11VC5tklcUkYXZwT9OfrvmtSNz4ArUMY6+OEl9YQFWZ5m78aXId7/PFcDbzX11bCVa5cBXtq56dtaS/AGyVtEuFlmDE+QJDg6uEtbS5pla4lRolPgCZ4zWEyWzvlpDxeP8HOMc1yzeZM0QRMwYsQImTJlCsaiD9zAbjrXDOnliU9cKV9tXaFsjs844ww3uUOH+uIIhIBbX7wq/bhNdBwgYHv66aclOzlD/v0/V4svUja9hI1hokjrMRZSNtqz+ZpqyNe2qUAtWPNyZ2DSd64m8aXcaoA22sRoSW/X1oQYpI2IRUrAFgdeKOtypeX0fssFTEnbsNLRvo3SO6xf1gXBhzXhu70/yzVf3yGF9fvkf2ZcKBcsvAkLjR/qOC+absEqawHYpLikP6tJta7Wle2EZ+lap56lWp6+su1wUKDUV4TB4h957QLZvGOZnDPpZPnbvMsVVyFBUNcE0FZfp+ztYuLTAP58e9nQbN1Yryu8wvuXyRsNpx68UfKm7n0beDOa8MKETxYcDTg3+JrqTI3yY9F6UN+1yZTceMlJ6zqntMFmcG1ho5TUtEpc1gBJGjYY1Rikvrkdzz2kgXgmY/BMmvB21obGUfIfHx8v7SX7pKmoUEaPHq2kb762rafzGxEu7H+euFq+2PKjmqvPO++8nm5CqL4ARiAE3AIYvNCpnUdg6dKlcu6558reomK5EXFFrzvifHh6eucFZgIYKigokO3bt6u381Gg9RiBD9Wj/qRGo0lFRrDgTfkQOCP4SjXirM4GlEkwqKWEWANUX9YFJFC+Nq1Mbu3SNiwQVFlR8sDkyr7NetT532YYdN+14jF5ct0rWPBy4bzwN1k4/iQsQP6Nq/NasMCST4zAwA81Kcu0gwrf12NXTQpov7GhEjFLl4qMnyGG1AEBldXdJ2sOCvQsrWuskPtfOENKSrfI/UfcKkePWOS+ejgjWJobJQoxSKNiEtzndXLUF6mbN+pSVqEHb3z8qTbl/YFov1A914LPLQLgyb+XMIK3FcWbYMtmkqn58ZKd2gHeWO/POxphu2oFbckEbTqA2ATgVtsEtTT2pcXHqa1ybLCZTBjKSsVSUd5vJG9G8AWe/NRf5OONy5TT2B//+EcnVzi0qy+OQAi49cWr0s/a1AK1IUNV3X333TISRLovnfcvmZE73qteMNQVqT0I2trxPR+hqcbCUyvGD3WbViHB1bKCLQrwLIAzQlKM78S3WlnalgbLjEOqpWjM90kgBGVSfG0g2YVMISBnBJbFxUOtA1gcwjEGXLC8sW/jue7SqtINcuWSW2Vr9U7w3U2V6457NGjOC2yzUpMCZBoANn1N7KM99RHgZgZTPx0UJG+0GAbn25vXF79oERTKarbLAy+fJabGSnC03S3zBs/s0lwNh6hrBjtNhrOi9yi9SP1NdqkbHgdnl4/Xlx8ewy3iVWL77GpTO3iDRLupGjZqBkmJ8/0+0ypmLGBShVQCBOrB26a9TbKz1CTx2ZmSmJetgJl2jrY1gaOwBuCNksDkuFhwxMVgnjErSiC+LJqLdouAEDw3N1dJ3kgr0pdTCxxSznj2Onln7RIVveauu+5SVCh9uc2htuFZwgOinzb79ZhcddVVylumtLS0X/ejPzW+FYDmpJNOkg8++ECmDx0nX135NIgyvXtzJxHvypUrpQGhomgrMmfkcPA0eXeuqzGid9hXGzYhTFSzTMwaK8PShrrK6vV+PiL7a+vUBM2TuPjQrk1T1zTAAw1RqeBVmgRW9o43eK8r0GWkqoYSBgP0RGEw9OHTqYAbVr1AbWfovPC/y+6W1wo+gJddrPzz1Ndkat4hutr9+0pVnZL62CSEvpbSaQZytvL7WmCQ8het/VTa4S1oGDkxSCV2UzG4R+oRz/P2pxZJDbyKnz/uQZk/dLaqTANqjjWbQfkhkLaFQfIam4S4rK4yOp7o5LdaQnARWYSrYgh0mLxRl1pz2iRvNmkW3+P41YiIIQZDm2QmeifJ18py3LaCR++bXatAnN0iB4MqhPPGsoJ6iUlLltSxwxyzd/rNvJX17fAot9jBGzNwHGoB2ho2blBiQnLDTZ48WYYNc19ep8J74YcJ9pAz7zpD1u/bJhdddJE8/vjjvdCKUJW+jEAIuPkyWqG8nUZg3bp1cumll8p3330n58/7H3ng5OvwBuqa+0k7ubq6WlF7EGAT/FAlyqgH/qpFtXK5JcEuiXZJsDs+c1RAC5JWbnVDozTanBGo7qEHqUYQSrVmNUNaAbAlxFOyFwjysErbMP8rpwQuplzw8NPaj0CK1jqD7ee7l8q13/xTKk118vuDrxd6nwaiOlVqUvTbH6cENov9tacg9dFeXgBf9m/9XpotJjFMnhtAKd1/anXdPnnwhbOktHyr3LPoJjlh9G/dVmrBvUxnBANsPl2R7LotwPEgLqD2/u9KosZrrO5rXF9X4M6xWP6mNI+SN55Dh4UmxE9taW2GgwIiHzBGVgCJDgs/0ts00gyKEdixtRhkwJTREk5xuodE7/HqBhL5WiD9i4Wna4dkzQSbwQqE4GMECqbU1FQZM2aMisgQCED20KSADu+q2AuqkKtkTfGWEM9bQCPZMyeHgFvPjPMBVQtDTZHA8ZFHHpHU2ER56qxb5HdTF3nsoz6mKKMcUC06DB9/HA+cVba1ZL+s31MsowYMk7GZI51l8XlffbNRatFfLRG0RYKigImLFUNaIey4TUUa2EKixSXVIiUQz3CxU8lhtXP4acvk/abaWCs3fnevvLH1I6U6/euxj+B6jPO+AFtOe4grrKqUEvqTOvroz9ndd05V8UapLYPN5Rzc264QSfdV71XJG7d/I8+/c6W0A4Q8dhTUo0Onuz3PAgk5QZuStJGrLUhEzRbGt8K9yvvS2b3Ja8wPj/Hlx5dExxczzCisZbdJfUOtOj0lLtwrag93dZEqhOCN6tPkkUMlLtN7z3c+/1SbGkG2TW5JAjgNmDXAy7Rmx3bYlSZLE4AyNQCJiYlK+sZYqH1RhUop5J9evkWe/+l9ueWWW5T5i7uxCx3rvREIAbfeG/t+WTODuZ955pmyacNGOWPm0XLnCVfIkNQst31pgs3Zpk2bZPfu3SqO6ChI10jvEeHnQu+ssj2VVcI4pIOTB8m07In2CdRZXm/3kfKjEtI2LSXGGeAx2rHq1DWaBYTrYLpPRuzDwFQ3rEMR7hKoQW2MJY67OpKz1RBHXezuOM/DNxL3XvvNHVbp2/zrVNQFEsR6m+xqUj+dElhPXwVujdV7pWzHij7poECOtjc+vUW+/PEJGZw4SJ4+9n4ZmTpM8bm5uidUXFDEQGXsXMYgDRZoU/cKLqInqZs/6lLtPjQrr2WCN6udm1YXaT0SPMQv1cpwtm2Bmr+wCtRD1VskLDZS0ieMVJ7czvK62keP0wajGeYHEcrUg1oEtq8CKlMLVKe/mTRBqmAOQi5JeqWHY94bPny44n2LjfXNi9dVG4K13wwAfulrd8rjy15XL+e0edPAaLDqCJUT+AiEgFvgY/irKIETEcl0SfWRGZsqL/3hX3LwiGlu+07bNToeMHICbjREO4BKNDs4KlF9xWWwP/t+6zZJj0uTOUOn4Y0+MMkXyyZoqwJoI45iigWWSYjrKLfZZIGHG0JaxcSpjzWX/381aRtjXipKDeI2SilYJL7rJ08MZZfkarHuktHJjhrYDd30/b2yeMuH8JYbqGhDfjvpzE51OjlNLU6BOCWwzE59ccCqzursyX1t8EDcs/5zkUFDxTDcd2lkd7WVhL5PvXG2wERNAABAAElEQVSxrNvyuRw14nC57ZDrJA3PJMNs8NZ3di9YQRvVo/CETgRXW5Akbfo+eit189a7VF82v2vgzQSewjbYptFejh7XiTZSXl9vH85p5fWtgngN0hLVLhuLVokhJlLSxg33Sl2qb19zC5wWGtvVy2haQhzirUZIG6RspatXydC0VJkxLF89yzUgFN9VVo6QWpXqQtH+jWrUvgTgOC7Xvn2v3PfVC8Kg9A888ADul465T9/v0PfeGYEQcOudce9XtVZUVKjgxO+//76cNGWRPHX2LZKKeKOuEslzKZljeCouFIx0MAZB4IOlEtXXWwlwuKxgq4pBelDuTEyc/nubaeXSxZ9vxlqKQpFJCfCYtK0MGvVHJKRsiQkcB1+XDK1k61aLScpfBkjbNNoPTUKh/e58lgPo4bmqAMdc3v/+AtK3m3+4X3bUFMrsEUfI1UfdLxmIbekq2bnb/HRKYLl24BbYELpqYoD7LSpmaTvaZph5KP70fiPLEUbr0VfOVfZsdyz8Xzll3HHWPhLkw+6KTXR8b7GDNuRUoC0Iz4jTgcXF5KLP5Gyd5yF+2EZf1aVafQRvrQiabmppkDiYldFxB86cUFWGqagK+hcc7RxX27pm0IuA4iMqKQFRJyKktrFaNhauEgswShocFKKSfXOUovSOdm9sU1JsjCRCmlYHbrf6oiI5dNyYTo5XTRDVF2B+LCyvUANCCRwBXF9RofI63vThI3LHJ08qiifyctLZIpT6xgiEgFvfuA59shXtMK5lTDuGrKour5R7T7pWLj74VEy8zhcwxhNleKq9e/cqR4M8kOcOg0qU9h/dkUj7sXTzFokOj5H5ebOCwtVmhA1QhY72g2/1KToPUg20UarHkFaBvolqXqRqfLDakXBXS56Am5bPtlZqPwPCF1SVvLzpXbnlhwewgIXLJYv+KUdOPrvrNcfiZA8oHwB1i73tzm8pe59660vp9p+kqaZEZNp8McT5tpAHu80FO7+TxxdfINFABo8dc4/MzJ7SqQrl2Ys9emGackSoR2B07O9W0GZriQJuuKgKQDq5pto9zefK30TaoMb6ctWnpASDilTSBOLrWHC70e7N1fykr68VIKu8oU0iEGQ4EpxsWqpprJLNRashvLRI2vjhCtRpx7zZ8nkm11sLnJbiQBqeAgBXuuoXSQLoWQjw5tg2ArgtAHC7AeDI2ThkyBDFA0eHhr6Q/u+L5+Sv79ynmANefPHFPiUZ7Avj01ttCAG33hr5Pl4vwdfvf/97WbJkiUzMHimvnv9vGZ89wmmrCdhow1ZcXKwAG8lzGQQ+mDZsjhWXIULDiu07JdwQqUBbbGSHV5djXm9/t2BBKEfgeCbgErX4pOo8SEkDQGcELj6UtEUiAHUgqRNoY306yRUBjQI1WPwcJ3tndaq8ugMusLUuh/uvxfUlyvP06z0/yvT8Q+UvR/9HslJy7ScFQ9rGwuztdrLI2yvrxS+1+7dJVTHoHUZMEEMWWfR7PhEMLfnpaXn905tlVGq+PHns/8lgxB51TIrPDfeNpi61gPLDAsoP2rRZvUc7Xgoczw3ab7TVG6mbv+pSrZ1N9VUgqrZGMCF4g8mfNCByCcNjkaBXo+rR8uu3bF8FQBsDfUSnJHV5voyI57kJ4K25rQlq0xEAb5495fXl83uDsR3RFiDNg9NOnLFZahC+bybUpUPxMussUcq/eW+J7KmsVNQkOTk5Mn78eEmGc0Nvp8eWvi6XLf6n5OblyVtvvSVTp07t7Sb96usPAbdf/S3QdQAIwObNm6fihJ4waaG8eN6dTmk+GPh58+bN6sPJkB5UM4bnQ/LVvQtEBQx+KWnDEiWHDJsjyTGu1bZde+d8D9tfCls5hrEhhsCcLo7OCBpfW6BxSNkCzaaNAIt1sS/WuKTqhwI0aJICj9Y/1v2e/vIcLQUK3jgmN3x3jzyzfjGuf4r8FaS9B406WhVvpQBB+/wIRaa1TzVVa28fBW7NdWVCWpDetHP7dNlD8tbnt0t+ylB5+5T/urzf9cBNTM1iaUAoK9xXvsQf1a5NIFveN7yBnUndbIdU8YFI3VoZ/goEuloiryIdhSh5I3hLB3hz9cJTB1BFYBUZHwuJm3NtQHNLk6ze/gM4SMIkY+rYTpJwrU5PWw28RaKjZgC3BKDVRRPdE5NT4r9q126E3IKUFAM4ceJE5cTgqi+e2hCs4zd+8LBSm2ZlZcnatWslMzMzWEWHyvFjBELAzY9BO5BPYdiqs88+Wyr2l8l9J/9VLpp/SpcJkOGpNKcDfieD+DjEEx2UktIlb7DHivQcSwu2qFiBU7LHy9AU1zZY3tbNhUYLHE9JAG1U4hDKKg4hrTQ8EUy+NkruMD9zTRWaG4GkX8X31NNpaColV/Zt7vrGxVFLwQBvr2/5SDkv1ID37ZCxJ8qli/4lqdGYuAOgAGH79O20D7TW8D6ybUdopKK1HwPF496ePKdHW1VVu1d5jq7c8J7MGDRZHj7qLsmMH+CyDQowQRoskBhJY50KFs/4o2HdZdPmqiW4sKotOO4MvGn3diBSN/K71deCBxI2oaQKCcPrTzKk40aAt2aAN/KyMboCt/pEOzRK26iWZAB5d4Cosr5MCvaslcjEOCV5I02Pr0kDb1JdJYJ4plPzhoICyT3o4djtq66RTdB61GG+S09PV9K3gXDu6q3UDpHm/UtelBvff1jGwUv2k08+CYG33roYqDcE3Hpx8PtS1Qw9ddttt8mdd94pYzLz5LUL7pEJDqpRgrQtW7bIjh07VHiqzOQkxcPWE4CNY0UuJDoi0Hp45uApkhZAmB772APkVEOl1IjXdfJ5Yl6XeBto0/JwItX42pRdm6P1t5bRi60maWNWxpYEfRSMyvEgOtBpaIubV8CNAg673A4LFf7rQVGg4I1tLWuqlIdXPy8vbnwbfG2RcsGCm+TYmX8KyIPX3sbOayur61OpZMsyYexSw5zDrUi7B1q3cdvX8vSbf4bncqWcP+UMuX7eFQAhHiTZGFBLA1T9kEaFg9IlJgFRHwK4VwPppgJutgsMjNQpcTc/vC8J3vxNjVCXmi1tAFaJ0gLTCQMepGSoTduoNoXHN4tO1cU1ZZsI2kiaqzkkeKq7EhJXBd7gqECHBX/Am1F5nLaJZfs2MeCNbdGEcXBe8EwDwvaS5mjT3n2Yn0wKKI0cOVIo9QrUttZTv10dX7JluZz4+JWSNTRHPvvsM8nPz3eVNbS/G0cgBNy6cXD7S9F79uxR3GyMgHDh/JPlfkja4qI6JpZGuLBrEjaqR4fiDZC0HozT11OpBl6ey7ZsRTTQCDkob6bER3UYFAfShtqmZqk3GiE84oRvQYxUCFdsMUi1cuvB18Y3+UD52jgR2yL4wIsNpWNlAasBwACcEnTqZS5q/PC4K4mAdWHUWuhma0NtwQBvrKUILP3XfXun0PZtXM4sufroB0Hc617946p1qo88yBW2D6eGyiIp3/VLj/C5tYME9f0l/5ZPlj0oEzLGyB0L/y4TM8d6HB3F0g8nBEH4osjoBASN72q75bGQoGYAiKToGon3nv7+s9/fOOaHEEuVyT8mepc210kUDflRaCtMKDgOBG8Ei/WNFgXiksH1Fg+uN0q/qCaNhIYggvw+XqaKulLZsmedRKbYwJsjEvWiHILF6n1V0g4P08ykJJgcjPAafFFCvxvhAWkDR1UqiXxp/zZ48GCX84MXTfI7y8qijXL0w5dKRGK0fPzxxzJlSmcnGb8LDp3o9QiEgJvXQ3XgZaQE7dFHH5U77rhDzM2tKgLCydN+ozpKYLBv3z7ZtWuX7N+/X62t+RkZMmrQQInrJi9RVyNMm7Yftm6XqLBomZc7oxOodHWON/spwaMqguoUTqx06EzW0X6wDLKicwEInK/Nqh7lWkbQRkEIVaRupW1qxevcE6eATb8qMjtXRsfkBgQ6ZnX1W1/3Ozs+l5sQeaHKVCsnzb5Mzpl/PehefPO6tDezjwM3M8BU0ZqPxJKTJ4a8Ua6GJ+D9ZVW75RlI2XbuWSnnTjpV/j7/SvCB4U3CQ7KYjBAxwZ4NA8pg8RG2lxrH28JDMcE/jPaoewYlq1tZd501iXIg6lKC3Ma6comIj5dwvERSfarAG7QHsZSa472yAc+uCc8ZPU6NCBBPO9KoRN+dDSqglt1SvE6iAN5SxuRD/ex7lBAVJmvzTmmtqZMBiQkyZ8RwkPbyDc67RPvbYkjgGNKPHvUpME2ZMGGCksC5esHzrmTfc20tK5QjH7pYqtoa5N1335VDDz3U90JCZ/g9AiHg5vfQ9e8T6VTACAhr1qyRg4ZNAaHuXZKXng2jebMU4a2QKtE6qB8YPzQPPGwj4SnKQPA9nfYhrumKHbskPjJO5g6dgTZ4/6bsqq1cTMjTxlA0UQRtQFN8iWY4K703GvnVGIc0HEiLAeQDmRw1rjbE9FZ0DQQtStqGivUUINzPD1MnNanabzugDtpWQXers74wdQ7K1J/L714mPWhT44B660CEeteKR+W/G94AR9UgORUxT4+cfI5XAE7ro6pet6B72Zwez6bilpqNYpgyL+h1c2y/W/WKLP74HxIfFil3HX6jLBq2wGM9lhZ4VcJrVNpaIbGNAmhLtdqzafdPHxhX633T1VFBuzXZRD57/qaG2jJla0l1KRPrawOdj7kVkkc8a0nxBmnmMMHujXc/7drC/BTzldfuB3hbD3LeSBWIns4NviYz9Ljlqzap+KukC5kzcjjUub4BSfZxbxU456BCbYC2YMCAAcqJgdueTPvrKuSYRy6VjWU75bnnnpPTTz+9J6v/VdcVAm6/ssvPh/6pp56Sq6++WpIj4uSO4y+X388+Hu707Uq6RpUoY5GmYTIZBXVodg84HDi7BO0AkLTt2Ib4o6mQIsweMg0gK3DgyP6Tp82Et/JoeJ9RPWrB6qECx+sMbpBNahvMOG5QcUgDYZpnnVSRUsqmdQHCAqh1sM/Bto318kOEpQFFnm8zYbMOlaP4wtkA6vfZC9Xt1JWv2+v0a6f6UbfWLi3z2rJN8rdld8mq0g0KwF14+O1y2HjXfH88T/WRX7hy94Ok0YIYZi0UiQr85UHr8v6K7fL6JzfJ+q1fysFD5yBI/M1uHRB4Hgl1QWSGGGkmXIswiYxJhHoUi78G4nn/IGk/rb967y8lYUyOt61tt7Jz87etRniWtsAZg+pS+32Jm6sdgKYNUilitJgogzQSuMUAaAEsRTI4CZ51f249grete9crW7c0hMfyB7w17iuTul171XiQD3JaXq5LmhB3V40q1CJEYOA8yUgvgwYNUhxwdGKwj4W7AoJwrB7q6lOeukY+L/hRzj//fLnvvvskCargUOreEQgBt+4d3z5XOsl07777bslJyZTvrnlBSdkKCwtl9erV8HRsxaQWLlNyh/o1kQSrs1zUl2/fLnvhWUVbtkPz5wYlIgLbR0kbDX0J2lhPC4AbbWKiIjtP48Gk/iBpLxcpar3UAoV6YYqkLLPpFadP2mLWCbjZbIXUyf6ucKyEHeZHS+iypwleD9qUoXvnYdJKQuihdnlu4xvyz58elsbWJjl4zAly/fFPQkLq3BbR3gwX5dkL7iNfjA1VUlLwrcjYqWJID45337c/Py8vf3A9LolZzpzwO7n90L+5vx68fM2Indtk5RqMgB1qFKRsXa6h7RIHcqsEddhxsdV9hEL10jXtdgxEXdoK0NbcWCORScmdJNdsfzue8zZEVmGiU0FEcqIi6+VvOiI5epxyvzepuqFC8bzxpStjyhhIO31Tm9IOr3TFBryQhmEuaocq1wKuxDyl2fCmfsc8bSjvl12FUlwFz1WkDJi0zJkzp8eiMBgh3Tzo/86RVXs2y+GHHy6ffvppKMqC40UK8u8QcAvygPbV4hiG6tJLL5VXXnlFDh89W5447UYxVTXI7t27hc4HDJA8HG7qJM6lerS3ElW1q3YXqlh+AxB7dGr2hKDZtFGtUANnBII2JhMAFWk/4kH7oU+cSOsaoCIFBT29SLssjPrMHr5rXqRks6ealImepCQMNWCc9V5qXG9p88ak6kSzNANv7OBO68FA/2orpr4cFq/QInYSIFj/dORA3d6MQ1HdXhU26+OdSyQbQc8vWHiLLBhzYpdz+xtws+CCFdLODSS8hmGenQU6Bq7rt/rGSkXz8eOaxZIKfrxr514ip4//ny5jpD9TrxY14Eai80FEFJ2DnNwTNuDG84N1y+jb4s93Z1I37TZkD/SAzpfyzbguVJdGxMVJuBNPzdYmI+x3G9VzFpkcj7s6TDkssG4yhRC8+TNGSvIGtSnLTIW3qa82b7U7i8W4vxyh5RJkQ3EzyIPbZcKQwcokxZvnzHGMeMn3Y46n/Rv5KKMgWRw9erSSwPVEqCqqTS9+5XZ5b93XcuKJJ8rLL78scbgmodQ9IxACbt0zrn2qVHqLkputBCL1vx58jhyXO1eK9xQrY94BSYnKS3RIehqASgDGJkHoMT2mftq2Qxh/dFzmKBk5ID8IpVqLIP9bLVTAMTBSpoqBIWnIvZmoCxzPnARaVYiOwIk9GaAt3BMFg5sWUsrQSpUo8iiHBCwUBGZ0SuBqoSfcZTGskx8m2rfZpV1cWfxZXaxFuf6rr9BVLtTrz0Lyw95fFPfb+ooCxKmdIX867DaZnHuwqkXro/qBrvWXVLpjuTQ1IVD7jAV+XQ++lHy36mV5+/M7pBWxNi+beYH8cerZEgPqDqcJA6UcD4xNyo7NAPQfBbVoOKTQHq+Jdh/1mfFFX2ySY/3trEmYA5G6NQI0mA2g+HCIMqC9NIG7SEkp+UxFJmPsMI6k/YGgSsFexiLW27Y6vRZOdtq9TcHzlorA9L5I3tphO1H2y0bJTYuSsTmxsn5PE+zWWsA9FyfT8nN9tnvTN4+e8uSAIxdcNBzJGAOVsVDD/XCo0JfrzffHli6Wy1+/S6ZOmyrvvfeeZGdne3NaKI+PIxACbj4OWH/KThXoDTfcoOKNZsemyzWTT5Wc6DSlDqXDAaVr3RVH1NdxqobU70eAtlYY707LniSDktyTVPpSvuY9Ss8ySpKMkKgpgl1I2xzxEO3aaI8WKPUH26eFtFKgzYaJ7Z6kDtI25tcWMS7KbCf/q9SNgFqt6wQItqr0G4/gQJ/ZyXfGPX1322fKgaEQkrj8jPFy4syL5IiJZ0P1DRVxnwEVThrvZFdD5R7QgqwUgYOCASHPfEnbC5fLa3A+KNy3VhbAlu3mBddKfmqu8yI0wEaVKG4KJWFTgC3WM2DTSrRdUMf7WzvcG1vri4i1YRp4I4jnh78J3vxJpuZ6UIM0WO3cbM8Ky2zFc87alPMPwJu5rga/LBKREKscDPi80VyQeag6JSWQr02wkvSug2drjIptqqf18dQX2rk1lZQhhmmSxIKupKjcBMDVhPEwyOShQ1ScZ09luDtOCqWNAHD7EYUhFtLI/Px89eluSdhnm36Q0565VhLTU5TH6fTp0901M3TMjxEIATc/Bq2vn8IJ8r///a9yQKhH7M0jB8+Us4YdJgMSEhVrdy7i5XVnHFFfx2dnWbmsLSyS2IhYmTV0qiSBhyoYiZN3LQyUG2DrEhcF0IbfzaAESIgzYKLsOkU3myyKuDMoIa1QGQSIUNFA2mZTkdqlbVhc9J6kWl814KZWD64mTN0I2qwVdD9+aoVu+BUErn987Uuys7YIodFy5fR5f5EjJp0Fzz8X0iatcX1oa4b3ZuHaj0Ry8sUbWhA+h6s3fSRf/PC4bC9aIUOScuSG+VfJb4Yfgkvc9f5jVy28aRD1QPMUJSdbOOLw+gyitfsHZfZ18Kbd9346e0Kg1gpfjQoAMowVJEwcdyXpxhhQCsYoCWpsIWIz11crUVt4dJSEJ1hVzSTsZRsIHOm44Kv0jTZvm4vWSFhctKSPBz8b3Vm9SO241uUrN8ng1AhIo62epSbMT5S+7a9plcFpqYi0kBuw6Qo1GJuK9wnjO5O4d9iwYUoKRzDXXWlTyQ45/rHLZR/MAp5//nk55ZRTuquqX2W5IeB2gF12StmuuOIKef/992UybYxGHyXTc4arCAcZcJn3eQHoxvFhUPe1hXukCIGVsxIyZGrOxKB4jrLJnLw1yo/4aCtoawKDOe3ZKG1zTIr6AyrSiAhQfyhpStc8jue4/m31IkUTOhwSkNkubXPwJGU5zMtPp6SJJTrt7J4fgfTW2xZR/vHtnp/kvpVPy/KS1eCyypbfzbpUjp56HiS/vkmwvK0z2PlKt/8kTc1Ulx7iEhHx3tuw7SsQ6d4ju/euVl6i5085E9xsp8G+0gUvG85hQHhY2uMZhUo0Lhk2bAEurLr7qS+DN14j3vv+qkt5bgMiHBgA0iLwcsrwdNTK0n7U0faMtnYWSDKpgibAioCakypUqk0J4JiU9A1Yz5e5sraxGg4Lq8QQHSGpY4bB5s47cvK63ZC67S2TQ8cnKZJg1s/+7C43gnAXph2wVZs1fBi8tQN/maWNL23g+KJMNJ8PCRzVqN0lgatoqJZTnr5Wvtn6s6IKuf/++xXnHPsYSoGNQAi4BTZ+feJsLhTff/+9PPHEE7J48WIJwwR01dQT5eKpR0kO3OR723bNcZA4Me0sK5MNsLMjKeXYzJEyIj3Pp4nSsUz9b6pbK6F6pbdVYky4qsMdaGN7Oqg/wIUVoJSLC0c73+BpO2NzONOkbVxc9DFJtXazDfzYUw+CNq3OngFv1tp+2rcKIbSek68Kv4f0M1HmjToGKqOTZMbw32ABt+mVtYb1oW1j9V4p27FCZMJMMaSkd2pZOySLqzZ+KJ9//ygA2xrJSxkiV82+SI4ZsUg5unTKrPuh6D3qocaDOi8CtB7WqAdBGAPd/dSXgBu7Tk9apaPEd7aN9z7vP38fPUULwlBfSanSDlUjpWzubM4I3MwNtVanhaR4tWUbqDq1meIp6VuED/rb+uZa2Vi4CvZzbZI8fIjEDex8f7DfjskM0SBt3bKTIyBd68znVtPUJqt3NYJv0izjYCs2OntQUOZIUodsAc3SLhuAy8vLU44MCUEAh479a8U9ffWbd8sj374mOTk58tZbb8ns2bMds4V++zgCIeDm44D1pey//PKLvP322/LOO+8ICXWZ5maPkaePulzGDBjcl5pqbwsdEFbBdb0EHlDJMUkyKWtscGKO2mowofyKhkYsBBZJQagb0n0o0AYpG4PGO0tNzRbF85QQnwhakMBUdwSinPyJPWjGpSWS7XIdNYD+w9mbvKYuUvl7AbSxXuejo1oUtD86LKHK3Fq1U6lQP9jxhdS3NEpWSp4cM/UP8ptJZ0LKkBW0eoNVECU2e9Z/Ku1J8DYGNQhTVe0+Wbn+Xfl6xbNSUV0kI9Py5dIZ58sxI3/jFrARrVjpPShlQ9DzeLxkBXj/demnbsD7HnhD44iWdMlfqVsbOO2aQNkisQngRoxxC9q06iygsTATMOPGjwR404Aen0VK39g0tscX9WkjbO0Y27QZ93JSfo7EZ3u21a0vBJFucakcAls3vmjqE+1kNxQ3IWJCi5K6Tc4dEpDjgr5sI4x5FYBDOC06bJH/jWpUOhQ4m6P05/r6/dttK+WiV26T3TUl8tBDD8mf/vQnX4sI5deNQAi46Qajv3xdv369/PWvf1VBfvVtPmXMfHnxuL9IpCbm0R/sA9/Jn7Z08xYVsSA3ZbBMHjQuqBMEJW2042BKT4hQnqOMTQiiczgbOJdg0POsstaqIqVDQqCphQbRmPD1Dgk+Sdt6CbRp/e5O8NZ5idZqtG5NQLaPrX5BHlj1jBjbTAA8kXLstD/IWQillRrvefHrXFr3/qosWid15TulavQoefOrO2XlhvdUhfQOvWbOn+UPU073LDXETWIhaED0A4K2mMQMSGe9s43yqXe6Qe9rwI390GhCtD75C9wIPBpq9oNgN0bCE71/jmlTaK4D4MPgMJyVnZ4H40bwRsk5UxRtVb2UvpHTcN2uFXgZrJeUUbkSm5FmLcTFX+Vh+vMGyc2IlolDnFNobNnXLNv2I7QZ0iQ4LjCSTbAS5+UVO3A/44WXKRO0UDNnzgy6CrWsvkrm3H2W7KrcK/fcc49ce+21werCr66cEHDrJ5e8HvE6KVl78cUX5auvvlKtplSJKRZ2M3csOFsun34cJhfnAEVl7MU/DNGyGvxsrZgJSfUxLG1oUEEb7eUYEYFyrdR4K2irZ0BprIUk2HX1BlmHAPImSMPI1xYR4MJpl7Zxktetwe5s23hJeBltl1ItIFxEejN1V+06DOGyexVNVfLG1o/kjS0fyabKrZB2RMt0ONZMzTsUn0MkLxNgv0dkg86b2GCslWXrX5cvATI3Vm7Awt4mY9JHKOnaaeNPFHIPeky42BpoCwfYi0JkkG4BbVpDdAPv661lvy+1snRbX8vSnar7irHQdJO2ve6cFFRX8EdfN9vIIoyNCOJuaZPwlAG68j1/JUeeUptSuka1qY5QV2/7xnbBMd3lXKKvydRqVGrTptZGSR2VJzHwsHSXqrfslraqGiV1i4UjlbNUXGWSzeB8I/8kHczoeRoJ7/RgJK4l5VhjqD4txlxN6pD8/HylQg2mDdye6v1yKuzelu9eLySDv/3220NkvX5cwBBw82PQeuqUKjBhv/HGG/LBBx/IN998o4hyx8DOgWGoftm1G3HqTEIp260HnykjUgf1VLN8qof2FGvgMUpOodTYFEWom8jwPEFMzUBeVbBpI2ZNA2irN5pVQGlPoE0LIB8XEweWcedvut42kxOfCmuFyV8fF5xqFzO9S13YtrF8u5qUq5F+RfK28m7IF2zwphZcH9tZULld3tr2iXyw/QvZXVeszs5IGiwzhh2O6B6HyMSh8yQDnprdmZoQj3VH6XoYiq+Qn3d+KRuKfoANU6vkIjbrsbkL5KSpp0ieK1oPJw0ja77U0bOxTTkg0Gu025Nu8L25vdyBNVdt9aZcV+dyv17yppe6sS2q+drWoRDep1r32loBappqJCw5XZFbO2R1+9MCz1SlNkWFpPZgPFLtWWQbeNk06RudFwjiPHmftuGNjd6mteD+Sxo2WOIHZbhsQxsCqpav3qTMO+aNRjxVFwPKl8PtpUbZDukbY0dPyc0F0bV7UOiyUhcH6MSwtaQUJOgVamyHDBkio0aNklTYSwcjtWCs//r2ffLgNy/LwQcfrEjhBw/um6Y9wehvd5QRAm7dMaoBlMk4ofQIpZPBRx99hDh8LYog95ipk+U3E8fL4p9WyOIfl8uUzHx54shLZcagkQHU1n2n0pZt2/5S5YRAXqJxcEDITw2ulI0Taj3Gqw4TTRSiIaTERSAyQptSkcbCVI0epK4kbXQgqGF0BOg0Aw0gz1HUHBI6qUg54QO0YQWAbRuiJDiZjNXCxJWHx5wc59m9lYIJ3thFfxNBcXFDidChYQmA09I9y6XSCPCDlJk0BEbb02Rw+ijQJwyXIdgyYkNSbJrT8XbVBjLwV6COkupdiP+4BYvjOinYuxLefQgIjqCylPJNzhgri/IOliPzD5VxqKMZnowSDW41L1VztKkScIlxXKPjQXgdbHs2V53jfv0F4K3mJC/vRafJaWanOQO6hZUGwdYIrcouTeKBLjuxj88Ozm2sLRFDLOzV4nwHxIyOobjeAKpJjh2R2Jk3j03TOy94I4Ej6TJjm5Ksl/ZuiXmu7cdqtxdJU2mlUpdSbeou1WGeW1vYBFLxdskBbQilb7FRLjyW3RXk5hjncOWFCk/UFiDXZBAc5+XlqQ8jMwSa3lnzlZz/4k0SHhclt9xyi1x44YUq4kOg5f4azg8Btz5wlY0AHl988YW89tprSrpGtSgJck+dM0tOmztbxuVkyzPfLJV/vP6WmExtctNBp8vVM0+AGik4YvJgDgFtTXbiQWfg41Y87FmJmTJx4BgsFOEw2G0FqAIRJvIQxFCtGwVJVDyCdkfq1BPetIdB6En3wcmFHG006q1qbEOdFkmKN0g0Aku7SjT4rQH1Byd7RkcIJIA869AY2mlaqIW1UvvpoYY3dQXanKiwuRDwoxK9GVw32ZapZzfBao7WxWC1nsS+BVU7ZEXJGvkF0jAGud9dtweLi0LJqpqoiBjJSMyRpLh0RTUSCTGonjOuFXZ0jaZaSGdrIBGpxKdCqT21Ng6MGyCToZadNnCiTM0cL5MyxqjwVNpxblua66QVdkzKID4OUmTcT04TLrLVCaFBqUSj49O7VzXqtBHY6cuFcNEVp0U7KdfVUDg9X7dTD950u11/VRV1NNbYiOsI4BWe6pu6VKuA9ZOWxYJoFZSSR5IuxEF3y2fWUQJHKZyzFzOWyzILy7ZJccVuSPNiJWVkrtPg9O3QHJSv3ixRYRZZOB50MB5s6ljurjITHAyaUXe4jB+co2ifXEnrtD76uqV3/m4Es2dAexKlM4RWXl6eisYQaED5wsp9ctZzf5fvd6yWqVOnqlBZY8cGFlLO1/71x/wh4NZLV60MdBh0jX7zzTeFIakoWRuYnCS/mzkDgG0m6BFGqnn2+aXfyR3vvC97KqvkiPyp8vBvLpLhfVQtSk/R9UXFWAyNMgiAbXTGcIkOi4UUrAnqJbMy2I6EPR7pHjA9YqFsB1EmpBBIFPsnx8UCjAL9eEg0pmXMUU5cyfAcjcasWdkIVQfUkklOAsbri+M51QBtVHskxCfBizSwN0f2A9hRATCqSLUFC9UIPUmpv3VGyMm1jk4LKvEk7UTbrr6y6VgS/W+Rk3Xd/8JcnEkwV1xfIjtqEOcWatWSxnLZ31Am1QBntVB30uGB10pLURCNxkfEKc/mdMQLHRCbKjmJgyQXqtjRkKalQa3vKfFeMjVUQutpskreyP+nv444rkJWkZ8N93oEQlWRn43OCL2WOobAeRMCueBOytYPh/MKrXv5vHROth1dDyAbnxcOdUdjtWxtLU1Ql1ZLGGMM44XQ36TZvbEevcepvjzWSQcGzjtMnvjf9lcVy479BZgTBE4LsHtL6+pEYayqlerNO2XUoBh8vOPxazKZledpWW0r5sIIGT0oS0XFCZTWyNqrzn8ZhWY7NClFWI/48kxHhhEjRsigQYMw1fl3X7fh2Xjhp/flH+8/JLVtTXLXXXepuNr+lte5xQfmrxBw68Hrum/fPuVgQMC2dOlSvLVZAwsfOWmi/HbSBJk/ZpTduWDlzl1y9YuvyPLtO2Vs+hC5ef7pcvLogzpNVj3YdLdV8S2MgI3GrYx6MCHLKp0guKJELBxiqPhYK9UGVU76xAXXCP6lJhMpPMyQnMVAzeWcKZ4LJcskcOPbaEpcuFqKKWljqQRtkbYA8vo6tO9cCuoR0soEoJUQh/YEMLFrZZK4l5O3nrONx7x3SEDLuQB1Hhat+D6xDaRpXdbjPtGj4DWCtlktzTXS1tJs9UiJwWJLYEaRDPdhq2KMxgaBUDd4ze7ekpxcdB3G6lS3Brg67eQP203ny73HsjiHNNXCuxRSMmXr5qriLhV23UF+PWX3BmBByVsY7d6cJNarB3AMXk8hnTMvVCOA5RYEpyfnW2JutiTkwDvUoZN0VGiFg8BhkLpF0xvCy1QK4LYN0reapnZJwDw6YUgOzAZSHYv3sjT32ag5KYQEjqpUzseMwkA7NdrDpad75q9zVjoJey9+9XZ5a/WXcvjhh8szzzwjubDhC6WuIxACbl3HJKh72nCDf/nll/L0008r0EabB6ZFE8bLTb87XuaMHNGlvie/+kaufOElvNFY5B/zTpNb5p/RJwEbVZ4FAKOb95aoPpDiY9KgsUr6VIZQW3wjo4QtGfY8+rfjLh3GDtoY1YCHiV56sZC+pSXAu0s36RK0VcJr1IjxjAY4oxNCG8anor5NgbfUJIOKNeisbG2f5owQEx0DTjffbWC0crQt2+TUIYFv4eRyg/RQ76HWcZ5VQqd+90EVqdZO/dZhbdEfcvvdyRruNn9/PdgK/q4WLMaOKQpchZHqXvN3BB1L7Ee//bn4DsPk8NNj5wmijAhBRSloWDLmHURCCSTRmcRcW6ke2MgkgDfYvrlKnNoxPdnlutR0kkZEP4/xXGoa1u5cjpfVBkkYOkgSh3TmK2xtbJaKNQWg/IiB/aZ3Ujd9mworTCA3Z8xTgX10GoLW5wFEeg8A9WV5+s45cAc8UTfuKVZaFeYnH9zkyZOVTZyn8x2Ps7y/vnOf3Pvl8woA0oSIKtRQ6jwCIeDWeTyC8osOBgRr9AblZ/9+vAEizcjPQ5Dt6XLijGkQg3d+WHl8K9isr3tlsXy8Zh2kbIPlgUV/gjH0FB7qU6kVs9N2vGkxdAolaiTSJcVHZkK6Amuk5aB9W1xMgsRBAuc4cfHhbMeHW019RUkcQ6tzMjNBUhEDY/7U+Hg14bRBr0mvUb7l0Z6N6lHGHK2DYS7XBtJ9uJO0cfAoGaupp21dOKg/gqOuchZEHi/8NocETNgeQ1thZu/j0jb9jefzIqo/+Vfw3QzbKqU2xU1AKRupPrj9VSdvwZubm8vNoS5Dy+paIb1vgXepv04KjoXqJW8MkaU8Th0z2X5jSlOAiQJXUpQwUfpGNare9qwFJiIk6q2DWjceUrfE3M5REao27hBLQz2iiSR7nNustXT+y7mRIbPK62ADjLisjLwwBCCuu9SPnJv319aCKLgacVZr1LyclZUleXl5itCX9CLeJq4LLyx/X656425pDTPLnXfeqVSnvpThbV39NV8IuAXpypWDffrDDz9Un88++0xRdxB4HD1lEgxNx8qhY8fI0AHORcg0+rzv40/lqSXfSkJkLNSiZ6hwVX2NSJcPJwEbbRwIzMhZlZ82BPZsAxU4ozSxDKCtHUArCSzw+igECqzhOG3dKKlzl9rwtmxqaVAi/ngEjW6C/R8BXkpsBFQHBhjItikuI/oz0BEhnLoJN4nOAwRtZni3JiWkKI4iN9m9OqQ5JFBgRk9SJnZL2cdja4CtiaNRM/PwrdyeNFsn9823Z+8LX3xpqvur3Bd6E2pDfxgBX+459ofq0kaS8eKlKAxOCo4vjv70mSpxpTYFlQVVpqQM0YLXuypPzQcAcLSnZaIETqlQsWWb2M5d+7fKvqoiiUpOVGS94TaJXluTUcohdcsbEAWVp/9URZUNbfCOblZzJu2H6fRG8t5ge6Bae2j9y/maa9ru8gqlRo2EBoU2cIzIwI+3AGxvTZlctvhOeXftEhk6dKjifDvnnHOCcj317e2P30PAzc+rRqkaiXA//vhjWbZsmWzaBNoAPNzDMjPA+D4FYXsmy/zRo9wa29M+4OY335E3lv+soh1cMvVouWHeqZIOe7C+lGjDQGoPPohUf+YkDZJRA0C5AImalgjGKqAeJcFuckKaUpHyGBdvqxOCVTqG+QoTHiZUSu5tE5jKh/M50ZGME5oEnANaD4A3qlCRDQHJgY6QoQpu8JwIGSiecZw9TcoEWLWg/WhvN6jg8QwiH2giCEWIQdVevUMC1aNsuyvONtU/Dc1wINQABNqanj+fLfeUtG56yhc6HhoBb0bAm3tOX06LprrGi1oYbFnV46bP4Md3pSFoZIB6eHFiDovQhclyVxyfe76wUQqnPReaHVwYyilHGKjtJZuA6jBH5eUg0gLs0tDgul0IQL+vTA4emwS7X+8lVo5tYZ2UvBWWmxBZphWzjkER+I6ERCwR9sTdlThe1L6QD25/TS1ethGLFy+0mi0cHRu8kQC+tfoLOC48LAWlu2TBggXy2GOPybhx47qr2f2i3BBw8/Eyvf766/Lss8/Kt99+K6TxoCfknBHD5RBI1I4GWBvrRSDgEpDR3vneB/LsN8skFiv/7ycejqgHx4BEN9vH1nRfdoJQMmjTALUcYaToCTckORvB4PMlIbrzGyAf0EqES1FqU9izaZI2Oh60wGrXSv9BA34CNvdTsJocUR4nOoK41hYj7MgQPBpAj4CNgI9SNk+qUY4M1aMEbWazQRISEu1gMpBRY/sw/yg1CKIyWQEoCkRXrdI2NDQMk5NjwmkK6HE/J31y26nkfjisefroX1dN1xanPtrsULP64Qi4utdcdYXPaVNtqVj4LBK8Yd7wtQyXZTPSAgCc8hROiJXwGO890zmvKRCHLRPbxLmtBREWthSvU6YiUckJijKENrLlq0DKi+LnjkoMCvhsRsD6nWVGSMRMaj4lk8HwgZmSBY42Ty/BqsF+/uH1oLkLJXFcV6i9iYY2hSCOweczMhDyzY0dHs9/+eeP5Nq37pUqY51cdtllcvPNN/tlR+dnF/rUaSHg5uPlSEHUgmRMBqfNnSVHTp6onAu8obBgNaWwAfi/Dz8ROh/w4b146lHy97knSwYoAvpKopibYU8oXSMQi4XqloCNKlHGYnSWyKdGqVwi+hEDygM+ZFSlUi3KFE7A5kGdyXw8T1OjckLjWzIBUQs8AEywfaNqwROxrlYOiMilyUgIgbdY0H4EQ9LGsjWiXZjK2cNaodlW6g802BXRrm0orJ3SLyHBWk3YuF5K7EIIrPXS4P+KqvX1USHPXgt59pKgLgUIcoMLfB5FpTptgDMKSJUJ3MKpOvVBrMc5A++lSkLPrUogei6tLpKSqt1iBpdb8vCh6m2vZutuRAmJg5TM+fzrc+NxQisIyAsrTUoKRzAXB0LdbBD55iAKQ3pCV7tkf+pwdQ7n+LLaOgC4KtkLIQZ54qg+pQSOII5q1Rh4xTpLNU31cvOHj8ijSxdLGkyPbr31VvnjH//4qwubFQJuzu4ON/tIOHjJoQfLHaee5CZX50N0Onjiq6+VDRtVd3+YuAiA7RQZggmlLyQCplI8SHQ2oGEpwQ552PIRTzQddmzu5qOGZqPUQG1MR4T4mEQFvPg2xYeTEyWlbJ4mNNavPrbB0IRynM9wSKECM8RtJpBitrXDWwwzOF7WlL1bBACh1j6OLeOONpmsEjvGHk2IR/iYIBmI2+3aUD+lbapetE9Rf2DrzBmBXWIfVD/UCbrlR/eV+UIpNAKhEXA/Ar48MoyE0EhqEGoIQP/Dx0+bW9zX4t1RNWc1g8YIH1dkvd6UxLlBk8Lxuwmhu3aVbECQ+hqlNmU4LAvm2EOhMo2Bc1YwE/tQVkdqD4TcghqV9dOumI4MQ9LSQGDtu1erL+2jZqcUGh2uPwRz5ABlGjBggLKHI4hzRvK7sWSH/OXNe+TzzT/I+PHj5corr5QzzjgDmpUO8x1f2tHf8oaAm49XzFvgxgfis3Ub5J4PYQNXsFWiYcF+HlSif4OEbWiS65h1PjbH7+xsH+0P9lZXqziijCkaA7b53JQcyU0dDEmb8zcefYWMlUpy3WjkTYxPweQDegyANjz7MNj3rBZlWQR4bAsTJ2U7CLPusu7HAe6n/VhbC2zfoDptt7Hk8xwCRGbXpFoEbDHg0yIViSfQqCrw4g/bqFF/2EEbzrPztUEK68wZgV2zdU8ZM2vfVZVsfCiFRiA0Al6PgK+PjLGxWhjDVJLxkgxzDwI3bY7xulIPGe1kvcgXCdWpK743D8Wow5wfFIiDmQclb/sqd2Jus04imUmRMnM4pWHelOR7HnrJkwuuuKoF9soAcSiCvJqaJC4lDlEkuqtyW3NJ8Mu41iRzr4L5DRPBGIEcP6Qa0Qe9/3jDMrn+3ftlw77t6tiNN96oJHBUwx7IKQTcfLy63gA32oVd+uwL8vn6Dar0w/Mmy32HXSATMnJ9rK17spfhDWf9nmKpgYqTKQLssaPhbDAsPRcTm3dvdEagmIoGeH4if5oNiBppsc/yANpox+UuEQhpalHm43xAd3krkOs401G9wUmNQdupNm1rM8JOowUTHegX8I+Gr9HgaCNgC3ZqbWV7CUjV/K+Kt9u1oZGeoiOoCQ/9swM398MT7OaHyguNwAEzAr48OqRnaa6vgBgJUS2irNIj2pQFO6kg9XWIn4sHPBz2HBFxAA4BghzOdTX1VbK1eDXmHvxAGpAYofjd0ums1Y2J6lMGst8DdSrnPaYozK+UxOXDHo223d2dKBjYUQqnODg3kBJKS7SHY7QGeqjSLq4VNDyPQXV60wePSC2cUiZNmqTCRx7IobNCwE27G7zcugNuBftK5MFPP5eXv/8R4u42OWHkHLlu9u9kVvYoL0vvvmyUqDFsFkOV1EJKRoDGOKLZ+GQmDID3q/cTAT1LNYJd0n4QKLG/fL49SdoI2JhPk7KxxxrG0yYI7uOc52reswMm5INpBIh31Rn80y3JHh0B9TBCAhMBWDtDWrGdcHd39ibKdqo5Dx3hcTtoYwG+rD7MH0qhEQiNgBoBXx4dzjPNdWUC/yRI3UDHhAeS84o25wRzSBXfG+3eACQMkYhzmtA1zqk/9TUBjOzYu0lFW9DOj48Ok0GpUTIoJRLqTEj7tQNB3ra0QZUJKRw/pBahbRxTQky0ZMBsaEAipGFw/CJXXHcl2kpXQ0hABzh6p9LJgdeVNCO0i+MnDWrdJmmRu754Vp7+/m0sDAYlebv22mslLy+vu5rWa+WGgJuPQ+8I3Mjm/8Gq1bL4xxXy1cZN4GGLgZfoYXLljON63UuUasxS3Oj7YTtQUQ8jXSTGYBySkg1KjyyfwJo2THxgym20HwRt4QB8dPNmcidp43l85LnVkjZ5cpe2l5MqP54SzyH9BsERpXIEb87Ak6dyPB1n9Ap2j4JIDduybjtfmxOSXZap+mTrlMb3xH0qedE/W87QJjQCoRFwMgK+PEKtjF8KlakgfqnYHKw4x2jzj5Pi/d6l5jnY4tLujSkiIQaEvYGDGpZbiline0p3SCtVDrpEUvKsVHClwf2UYQC7Yx7Uqms0tiO0YRvWEwA5bFuhXmVirOkkhL2iJI78pVSrEtx1R1vo+EamA9rFcS3S7OIofWO4LVOEWZ5d/YG8tw1hJbGyHHHEEXLxxRfLcccdp3Wj329DwM3HS0jgdvEh8+WoyZPkmW+WylsrVirvy2EpWfASPVIumHSEpMTE+1hqcLLz4WYsz32wW6N0jZ6eTMlwGiD3Wk5ylsTBS9TvhGeUbzv0PCVoC4OxFx8iToKUtDl7SNVEhgq51ZI2YXJXx14rYPMGtGnlcEu7NwI4ngdJPiZjX6Z0fUldv9udEQDaKGlj0Xppn/IgJWp0SKpfto6pMcGJuu6jIIcTQj9DIxAaAZ9HwNvHiHOPJnUzpKSrZ5iVcR4K4nTRqf0qVBalbyTsxcsdAZz2Atcpo48/2uF9ta8Utm/1xYg+0w7qJYCmaIM0NNpMOTAdkfNyYDKkUfjE+BDr1MemqDm9wQhpGAjR+akHqKtHxAZNq8m5OBFgjrGnExhmEACWYI5xVAn0gpVotsN1iTZxFYg2UY0tTW5qWxrloz3L5auS1VIPu+i9e/cq9Wqw6u3NckLAzcfRp6FkGwARpUyp8KQ8Z8JCOXXMfJk1qCNAvI9FBpSd9l20NSM3HI06CaqoBs2IT1eeoVSDeuNo4E0jaDhaBy/SOADB8PBo9XBw4nMG2hRgw8OjB2YaYNOrRFkvywhkAlVgikI/VEbJG9WngaAjtp2TDzCpapfmjOAraOPJBG4oriN5u9p0nBH6FhqB0Ai4GAFvH6e2ViNimCLmaEKSGOBlSo5Ipu4Eb3zwzcZmsYDCgnMBoy0o6Zu3jXbR53ZjixghadrfuFfKGstAtWSR7MwwRUpeDwBXXWcWTNMqUQKXBUkcQVwiSHwDrNpFizp2c+5sNFnDETLsFoEcAR1t5vTzYAQMDTUwRy9WRnIgmIsBEiU1CX/7+xJOU55qADlqmSrrG+Xhde/L6zuXyi+//CLTpk3raGw//hYCbj5ePPLNjIHX5Q0HnSonjpwNT8zAxeA+NgEPg1F53VDfXwnQxreLcBCLEaRlJw2UgQkZUIPajLF8LdxF/kYYilbTgxQGvpGR8epti9xsZNrQS9r44OqdDlgcJ0dOk/oHVwNq2tZFtV7vZtma6pRlEsB5Ivt1VjjbTx8Llkf1qCZp0yR7Cowhjqq+z1o5PIcfldAILY99Hw9098xprT30NzQCv4oR8OVxopMCvdGV1I2Scpu9O7/6Uo6vA2uBzZu5oU5J3+h5Ho6QL+7inXpTfltDsxDAhUWYZE/tHtkPJwZMSzJwANSmGerNVSqrzVJZAxAFEnKmKFAzpSVEyEB4p2Z0szTOsQ+cA42IL01VK4Fdo6kdtE1mCBqsH3q06hOvRzSAHEEcwVw01CkEdgrg4XdsZMd+bZ7Vn6///rdvnpd7lr8tP//8s8yYMUN/qN9+DwE3Hy8d9einDz9ELplwrHra+VbATzj2RwDURdi29MCJAnrglgS9vPF4IzKfr4kUG7SlYxBf6vU1FWgKgrsPQKQCcq1lYBseJL4yx/bRsYGGoZGI8hAVbQ3HpXdCINjhY8etltREyD/Y1bEXQ2abIbWtlj9YWzvAQoGsw1sApwAnJnIEelCJgE27VKpM7gcCVTFInTSeXde6ryYSWx5tnyrU1ndrDaG/oREIjUAwRsDbx8oM0NYERwWK5A1wVLDwGcUzz42mDQhGe1yVoaRvzQ2o0wwv9HCQ9oI6hBOUPwkTS2t9k5hBj8RIMiZzk2wvL5ayBtjyIQ1INciQQeGgaQoDjRGkcLVmFa+5FtI44D2VGEaLKtUMALnU+O61jbPW6PovbYlNaCclc9ZPO4AefgPsGbHPBCeJFjhGdJpPURzXXoK5aKDWaIQzjCWow28CPqpm+f3W71+Re39+NwTcXA9/7x656qqr5NVXX5VSuBB3V+KifOLQg+TM4Yf5VQVvLIqIGSMuWRlz0ogzRt14+gIp7t2L0CC7ELyefGtaInUHudZIjhuPKAXdnQgaaQBK8VNsTIqSIumdEBTgcXiaOJHqwRrbyMmRn55IbI4mfWN9BGCcH129mdGWjYBN64Y+/ihelgWmJKrxrqIi8DztXD1oY93a/m59pWdFoRQagV/xCHg7tZiaaqTVBMeB2HgxgJxbqUzx/HJu6gnwxgmB4bIY75QpAuAtPNY/rQ3n3tZqlIX5KzUJqlhoQBpQ7qb9uxDTGRI+pMz0MBk+BB6usEFm4rxcV4+1pbRdKqr5y5picHwgVKrZ+KSBcsTb8dTO74kt51KCugZI7dQHEjuqYvldc5Jw1o5XdiyRd4u+l+XLl8usWbOcZel3+0ISNx8vGRfmC6ceKjcuPFYtyop3DG9tfIisdlEEAfREpMqN381qSx6wFrw98O2HW96E+kRJHN8Q4hAQmY8XwRrBG2Q8khgNl2s4A2RCBTogDp6c3SRZ07eH35tp9AlVrAVtiIlOwotqhM2ezdpfhy44nq5+a2BN2zrN1E07aZOmAJytoWyD+tjq425eB+1a6FWj3GcHf15K2li4Hhxq5arq+uJM2E3jHio2NAK9MQLePGJmiM+b68sBdvA2BkcFA1zFe8TezWFAFGmvLd4pXwjJ++aMC9LhtC4/zXjjbK1tBOi0SEoCND8Ab1yLyhtrZHdliQJw5K3LhAo1Iy1MkpFHm6O4JlVBAldda5XI2Wg4IaUKU3xxdHIgb1x0Nzo4dOmQnzu45lIiRwmdCR8CPKphKa17bP3n8tqO72TJkiWycOFCP2voW6eFgJuP14M3/cXTF8ptv/HftZgLeiPeFMoqW9THiDcHfYqLjJPEyCQAtiTQi8ARAECNk5KmjlVbAD1u+aEtl9oSlQQpUR3LGKTsb3QU2gAxNNWH3iQ2I4hN8aZKt3k43pSaqS2+28WBtnYSsKkPfmt5Oa8zMcahUq04GVp7eSpjx4TInzxmT07OtR8LfQmNQGgEgjYC3jxqdvCGWmnvxsmKL3lMlLr11NxFgEXJm6IOUerTCAlD3NOwKOc2tNYWdv1rB2+Y2BLiDBIVxdd9a6ozIrB7damU1MK+D52EwkdJ4TLTw1VerTS2hfGdKY2rrgM7AQCdBuQSY8IlHQAuBXxxyVCpJkRTraqd2fe3N3z7ody/Ryni2QAAFgNJREFUckkIuPXVS9VTqlJfgRtVcU1wm64DgWEduG9qsW3GbyaCsiTQhyTBQzUtLgmf/2/vTGCkKN42/sICe8ECKggqCF/wI8Go4IEEERAREBD5UGP8MCCKgEBEFPyrwYOEI0Y0IhCUICoeMR4IQRQQFE/QGAWNBIhyiJGAHC57wC679P99aqabntmZ3enemd4d5qkwdHd1VXXVr7trn37raq794vQrUF8kjGpE2z/iYwuLntnXrws9rOLwumbZIk63GF1q98GDAMM+XjjzWke9eBAa6KmG65brVxyEW5YOp8xWax861NrCpspF1cN+ie1trDDp4Kd1p7GyGWGn/CDaYg3hN+g1rHMLDNczQMHScWe8HS/ukAAJpI5AIq9cZUV5aEUF7XvcoHlLzcwZ8WbqSE0kkXSSUQoj4DD6VEUW+r+hQjUL16uIi7WMXqxrWmjZOa4T0+o2W8VZU+33hvredlhd4LBa4Q4VHZOD+sNKDHk5DeQ8tcKhP1x+ntbxdmDdIk+lJ9QSVxQScYW6xd8jOHuQAwY6tMxXMad95fwMBAullvr/KdxSz7hWV6gPwg1NpMWlOqdNiba9l+pQaBVpEG22y9ZRqC1VoLXIbWaEGgSbbbq2wySyNcIOQgPCToWC2YbFHUz/jp9bRCSScDhMI123NFuHzWPkqP1Gu+oBR6x5SLLeBo1oUtVCYsHoWIINBTAC18XU3DsXGIq2enubmbEMI+AWIrGK7kwRoh/KDQpUvOl7bFveED5I6xuuhzpdTpWHrHDloTk4YX1rqF1oErHCod6vLNVlADHaVFsRmsH6Fu7bhvRtV6HNCQePH5UDxw/LkZLj5oNdLyHNm2lTarMG2l+uoZkbzg6PLfIGi1xRyWkpVItcYfGZKUfAqUCnHSnIbaS/LGmhVrkCtdLVFzFH4ea+k/VwP0jh9pT2cUNzZyl+2jkS4qxEhZq72TO3cbZ+jTTVJs98yVcRBLEGv6AdXjrUCeanF8cx+uaFRJ+xs8kpnYwbP7jsJvnSRAdMVGdlC4VM3/8NC1jNwk2oKAkEG2q8WELahHcJNlTy7nA4H+Fq+qsREZgHJEACqSJQ3atYUa7zu5Xo/G7oEtGspVq4Gpn60TanBy3ebAbog2fBCodBDGErHCbyNUJOR6TG+7BEfDSdVuiIU9v6lp8b6vtmp+3ewhL3TzEscUe1P1yRlJslYTCprxgBByFX0LSqkEMa6MONqUaOq4jD/HElpaGplHAO37JoYm1uBF2W5Os+mljRf871nYugKXcUbj4Qf/rppzJ16lTZu3evdOnSRWbNmiWDBw+OmVKl2mKffPJJeeWVV8zLM27cOJkzZ47+LdXPhwRcUMLt/y6+Tu76n35OjrJU4eTp/GbNTJNnvhFqaP5Ek2ddOiPYNAO2ULO39jxrEBtYzgmCDXVDlnZiy1GhmYWKobrari4LVYtrxxJrKKhpjogh2IwW0/8iRBnCR8GJOI/8nYXsaoGdUUmgXhCI91qi2fRk8VF9z/UrLq+ZNMjVCXqR43BDCeLhlY967YMpk1YuWMDe9IWDFS5c2eAjE4MZjCUOLQRRmUNdX3miXH86E68WBha1HO371ljncosKGlGOkvITOqG7rgeqo1KPqjXuFEZoqUPfOAjAfLXioR8dmlZzVdxFW9Uw+K5IxVyxirjiUh0Bqltd7MFxjVQJN81taERdUyPmGhpRB0GHbj6pcBRuHqnu379fOnfuLAsXLpSbbrpJli1bJs8++6zs3LlT2rVrVyW1++67TzZs2CArV640YmP48OHy+OOPywMPPFAlbCyPoITb3f97k/znqv/XLwidykN/dTEJL8ofEhawmOF9DlnRsDX7YT+Es51dAdlize582kCFZ05OnjTWtzu6ArDjpuMWdZxp+tAthGkImG615mqASgJiLeqjAHHg7G3oSP9HHBy4ar0qYcx5/EdHAiRQXwnEkgewcJWVFuoKVWrhwjuenasCTicaR7NDuE5APJxyVQGBFhH1OpbQMkIOIk73bWeEHAQcfuiTHBZzllZ8ldrGieZTlAPVHkRctjahNqpBxOF6xSrk/tW55wr1V6RrsOK4MjxyCxxytZ8c+srp7FameRXp5uixds9zRB0sc+gvd6IsZJUrPRk6dgs6lAN95/KyYQTJCm/175KOaM1RUZet53Dez98nCjf7KUlwC8H22muvmaUm7ChYcgICbdKkSbaX2WLutTZt2sjcuXPlscceM37YX7dunWzatCkibLyDoITb5MtHyNzrx8fLRlL9jRDTFM1WXyQz/Uj42Lacxbug0SbhWgbvGiY4dL8skCJNcnIlG82idVUbxcu8V3+tlFCvmR+aQMNfyxHJQKiZgRaRFlzEgbO3oaPw/8olhAbVdsjFDmef5ZYESCBdCJx5q0M5xhxvEHBaG4Q8mmjdCAEXNaQedQLi1mW1CVFmlZ0US5t73SIulHHNm9Z1sMoZEad1HybrxVqndkWHvENgJSLi7DTxd6hQB1Ec0YEOh0sKjaiDXyyH5laIujy11GE91Wy1+OF6EHawrtlNraFmVu1qpOJOF+iJ65DffBV2+eEmV+znhferE3YUbnGRxj4xduxYnfivsSxevNgJMGHCBG2eq5ClS5c6ftiBQBs0aJBs3LhR+vULNUNif8SIEfLvv/8mJCyCEm6TINx6jYvIPw4iHl99mCOOzXn1Cf1z4toPPcK69/FyRcd3ImEHJ1FzhAOZd8e1DwtTaBRqaIsotsvCqg46X1xjXTYk2uJkhwl8a+c9+sJhf3hHlNF4wDOMwBUOp4wztasKL1jVwvv2KSee4xG1g/DG2duo8+7DBIK4g3OfBEigHhPQr75TalmqUBGH1RaMQx2ic77pvEjGUq+qKLTFxyDqCnwla4UcURWEDyL8UlRsiDhjjcOM4drlCMtsCX6m0nRdFHmN9gufVp1nuvphiyZQU22iVBoFxTNVotm3P2a1JUNZnThVpnOmndRfmZyswH6Z8Tup/uXIQwyHtFVTGqsftmbWJb0IrgFBh+47+PtVifnZdB9ZNte36/sYacKrsQ6mww+TEcNCB4G4ZPtn8vauryO0RZzoaeOd0nncBg4cKD179pSnn37aATJz5kzZvHmzrF271vHDDoTc/fffL7/99pvpCwe/7du3y6WXXiqFutRTQUEBvIw7fvy4dOvWzT50tocPH1Y1n5PylRPyG+VKQQCrFjgFS/qOvh10JEACJEACNRCI9UVYQxSePkNA8VWi72AduuKKE1KqgnLVqlUybNiwOsxJ8i6dUuHWt29fGTJkiEyfPt3J8XPPPSdr1qyp0vy5aNEimTx5suzZs0c6dOhgwmNAQ8eOHY0Qa926tZNGqS52Ht3UipM//PCDQLylcsmr8ePHy7FjofXgnAxxhwRIgARIgARIoN4SWLBggZx//vn1Nn9eMpZS4XbLLbfIFVdcYUaS2pmaMWOGbNu2TVavXm17me3y5ctl9OjRsnXrVhMHngjXtWtXgVDL1XU9a3JBNJXWlAeeJwESIAESIAESIIFUEUipcJs2bZocOHBA3n77bSf/I0eOlLZt28q8efMcP+xgAdgePXrIRx99JBhNCofRpVOmTJF9+/aZ45r+o3CriRDPkwAJkAAJkAAJpDOBlAq3b775RoYOHWqm/4CJcvfu3YJRpR9//LH06tXLNG3u2LFDRo0aZQYswDrXqVMnI9gAFQIOzabz589PiDGFW0KYGIgESIAESIAESCBNCaRUuGGUZJ8+fUy/swEDBpipQTCowJ7eA4MWXn/9dcei9ssvv0j37t1Nv7jTOkoGk/fu2rVL2rdvnxBeCreEMDEQCZAACZAACZBAmhJIqXADk0OHDsmLL74omIwXKydgipBWrVoZXBhBigEIGMBgO4w4xdxvcPfee69pPrXP1bSlcKuJEM+TAAmQAAmQAAmkM4GUC7cg4VC4BUmb1yIBEiABEiABEgiaAIVb0MR5PRIgARIgARIgARLwSYDCzSc4RiMBEiABEiABEiCBoAlQuAVNnNcjARIgARIgARIgAZ8EKNx8gmM0EiABEiABEiABEgiaAIVb0MR5PRIgARIgARIgARLwSYDCzSc4RiMBEiABEiABEiCBoAlQuAVNnNcjARIgARIgARIgAZ8EKNx8gmM0EiABEiABEiABEgiaAIVb0MR5PRIgARIgARIgARLwSYDCzSc4RiMBEiABEiABEiCBoAmcdcLtjTfekPfffz9ojrweCZAACZAACZBAhhLo379/YCU/q4TbunXrZNSoUWZh+8AI8kIkQAIkQAIkQAIZTcCyrMDKf1YJN1Bbv369FBYWpgzg4cOHZeLEiTJ58mTp3bt3yq6TSQmvWLFC3n33XXnvvfcyqdgpLetDDz0knTp1Ms9pSi+UIYn//vvv8sQTT8iMGTPk8ssvz5BSp7aYy5Ytky1btsiSJUtSe6EMSX3btm0ye/ZsufXWW2XkyJEZUurUFnPBggXy9ddfy/PPPy/t2rWr9mJ33HFHteeTelJVIp0HAvv27YOstt58800PsRi0OgKzZs2yGjQw3xDVBeM5DwQ6d+5sqfXZQwwGrY7A999/b977zz77rLpgPOeBgH78Wm3btvUQg0GrI6AtTuYZffTRR6sLxnMeCNx9992G6a+//uohVuqDSuovcXZdgcIt+feTwi35TCncksuUwi25PJEahVtymVK4JZcnUqNwSz7TOkmRwi352Cncks+Uwi25TCnckssTqVG4JZcphVtyeSI1CrfkM62TFCncko+dwi35TCncksuUwi25PJEahVtymVK4JZcnUquvwu2sG5yQ1A6AMRI7dOiQ3HPPPTJt2jTp169fjBD08koAAxO0z6CsWbPGa1SGj0Ng3LhxouJNHnnkkTgh6O2FwM6dO2Xq1Kmm83e3bt28RGXYOAQWL14s3377rbz11ltxQtDbC4GffvrJDJ5BJ/kxY8Z4icqwcQjMmzdPPv/8c8GzevHFF8cJFbw3hVvwzHlFEiABEiABEiABEvBFgMLNFzZGIgESIAESIAESIIHgCVC4Bc+cVyQBEiABEiABEiABXwQo3HxhYyQSIAESIAESIAESCJ4AhZsP5keOHJGFCxcKOixfeOGFcuedd8rVV1/tIyVGsQns3r3bzKC+f/9+Z8b/Vq1a2ae59UlAB0bJlClT5KWXXvKZAqNVVlYK1kD+4osvpH379oJVKfhs1v654LNZe4Z2Cnb9+eeff0qLFi1k9OjRcu2119qnufVIAM8mBsxt3LhRTp8+LVdeeaVMmDBBcnNzPaaUmuAUbh65VlRUyFVXXSXnnnuu3HbbbfLll1+aRe1xk3XosMfUGBwE9uzZY16MQYMGSc+ePeXDDz8UCDidgkHOO+88QvJJAJXPO++8IxhhWlJS4jOVzI5WVlYmAwYMMM+jTl9hxNsff/whP//8s2RnZ2c2nFqUns9mLeBFRXXXn3369BGd5V9effVVM0r/xhtvjArNw0QIzJw50xgS8JHWsGFDw/OSSy6RVatWJRI99WH0BaLzQGDTpk2WftFYJ06cMLH0a9zq3r27pVODeEiFQd0EdP1Hq2/fvpZ+2RjvkydPWhdddJH14IMPuoNx3wMBXV/P6tChg1muJS8vz0NMBnUTWL58uWG4efNm411eXm517NjRgj+dPwJPPfWU1aZNGz6b/vBViRVdfyLApEmTrJtvvrlKWHokRqB169bW6tWrncA//vijeV51rXLHry53aHHzqI23bt0qX331laiocGIOHTpUVGzIhg0bHD/uJE5g/vz50rx5czM/nh2rR48egi8cWDLpvBOAhe3gwYOChadhCabFzTtDxBg7dqysX79edOJt0fV0TSJoMoHlfenSpf4SzfBYmAuzuLiYz2aSnoNY9ScWRYd1CH+r6LwRQNcI/biI6BIBKzv+Hv3zzz+mtc1biskPTeHmk+mpU6eMqNiyZYtgAln8Bg8e7DM1RnMTQIWDfoNqNZJrrrnGfYr7HgmguRkTRVO4eQQXDj5w4EDBu45JOG2HZhS1wMnatWttL259EOCz6QNaAlH+/vtv6dWrl6Bp/+GHH04gBoPEIwBjzPbt202XE3SRWrRoUbygwfrXpbkvna9dWFhoTKd6tyx9SSztZ5DOxak3edcXw9I+Bdbs2bPrTZ7SOSP6YWGxqdT/Hezdu7elfVkjEtDZ1C3409WOAJ/N2vGLFVutw6abiYoMSz84YgWhnwcC+uFm/s43adLE+uCDDzzETG1QSW3y6Z06xFnjxo2dn5qfIwqkzSWWNp1a2qHe0lGlEed4EJvAsmXLHJ5gu3fvXhNQTdDW7bffbqFvwZIlS5z+brFToa+bwJAhQxymYOh2/OPopuF9XwcmVOm/+swzz1jwp6sdAT6btePnjm3Xn6hTx48fbx07dsx9mvs+CaDfNXSADvKycnJyrB07dvhMKbnR2FTq0cD53XffSWlpqfTv39+JiWYUjN4pKiqSpk2bOv7cSYyAdvg0Q9dvuOEGeeGFF6SgoCCxiAxVIwE2R9WIqNoA6OOG5hK1qDt93CZOnCgYbYqRe3T+CfDZ9M/OHdNdf86dO5dT1bjh+NhH3+CVK1ea0fh2v1Yk06VLF5k+fXr9WAc2uTrw7E9twYIFli4yHWERQtOJCjaapn3efn0ZrGHDhkUw9ZkUo0URoFUjCojHQ3tUqS7gbWLCyt65c2dLB814TInBownw2Ywm4u+Y9ac/bvFiHThwwFLBZu3atcsJosYaq2XLlhEjTZ2TdbBDi5tHRY5RJZdddpnp/Hn99debkVGYnBMdlnVYtsfUGBwErrvuOtGXRM4555wIIJgnb86cORF+PPBGgFYNb7yiQ2O0OOZxO3r0qEybNs1Y3zCHmwo5zuMWDcvjMZ9Nj8DiBI9Xf2ICXv3wiBOL3tURuOuuu8zf9jFjxqA7maxYscKMJMegJG2Ori5qIOco3Hxg/uuvv+Tll182zScXXHCBDB8+3Ewc6zar+kg2Y6N88sknMUc96jxkHFVay6cCq3xgkugRI0bUMqXMjY7pAbRvpplagSsnJO854LOZHJbx6k+s7qHzYybnIhmWCkaSoysEhBqEW9euXU3TaX3pCkXhlmEPJItLAiRAAiRAAiSQvgQo3NL33jHnJEACJEACJEACGUaAwi3DbjiLSwIkQAIkQAIkkL4EKNzS994x5yRAAiRAAiRAAhlGgMItw244i0sCJEACJEACJJC+BCjc0vfeMeckQAIkQAIkQAIZRoDCLcNuOItLAiRAAiRAAiSQvgQo3NL33jHnJEACJEACJEACGUaAwi3DbjiLSwIkQAIkQAIkkL4EKNzS994x5yRAAiRAAiRAAhlGgMItw244i0sCJEACJEACJJC+BCjc0vfeMeckQAIkQAIkQAIZRoDCLcNuOItLAiRAAiRAAiSQvgQo3NL33jHnJEACJEACJEACGUaAwi3DbjiLSwIkQAIkQAIkkL4EKNzS994x5yRAAiRAAiRAAhlGgMItw244i0sCJEACJEACJJC+BP4LlFHGaIVJ0SsAAAAASUVORK5CYII="/>
          <p:cNvSpPr>
            <a:spLocks noChangeAspect="1" noChangeArrowheads="1"/>
          </p:cNvSpPr>
          <p:nvPr/>
        </p:nvSpPr>
        <p:spPr bwMode="auto">
          <a:xfrm>
            <a:off x="155575" y="-685800"/>
            <a:ext cx="1428750" cy="1428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51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476672"/>
            <a:ext cx="1657350"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hteck 9"/>
          <p:cNvSpPr/>
          <p:nvPr/>
        </p:nvSpPr>
        <p:spPr>
          <a:xfrm>
            <a:off x="2411760" y="3068960"/>
            <a:ext cx="4824536" cy="984885"/>
          </a:xfrm>
          <a:prstGeom prst="rect">
            <a:avLst/>
          </a:prstGeom>
        </p:spPr>
        <p:txBody>
          <a:bodyPr wrap="square">
            <a:spAutoFit/>
          </a:bodyPr>
          <a:lstStyle/>
          <a:p>
            <a:r>
              <a:rPr lang="en-US" sz="1800" i="1" dirty="0">
                <a:latin typeface="Calibri" panose="020F0502020204030204" pitchFamily="34" charset="0"/>
                <a:cs typeface="Calibri" panose="020F0502020204030204" pitchFamily="34" charset="0"/>
              </a:rPr>
              <a:t>Inside every Non-Bayesian, there is </a:t>
            </a:r>
            <a:r>
              <a:rPr lang="en-US" sz="1800" i="1" dirty="0" smtClean="0">
                <a:latin typeface="Calibri" panose="020F0502020204030204" pitchFamily="34" charset="0"/>
                <a:cs typeface="Calibri" panose="020F0502020204030204" pitchFamily="34" charset="0"/>
              </a:rPr>
              <a:t/>
            </a:r>
            <a:br>
              <a:rPr lang="en-US" sz="1800" i="1" dirty="0" smtClean="0">
                <a:latin typeface="Calibri" panose="020F0502020204030204" pitchFamily="34" charset="0"/>
                <a:cs typeface="Calibri" panose="020F0502020204030204" pitchFamily="34" charset="0"/>
              </a:rPr>
            </a:br>
            <a:r>
              <a:rPr lang="en-US" sz="1800" i="1" dirty="0" smtClean="0">
                <a:latin typeface="Calibri" panose="020F0502020204030204" pitchFamily="34" charset="0"/>
                <a:cs typeface="Calibri" panose="020F0502020204030204" pitchFamily="34" charset="0"/>
              </a:rPr>
              <a:t>a </a:t>
            </a:r>
            <a:r>
              <a:rPr lang="en-US" sz="1800" i="1" dirty="0">
                <a:latin typeface="Calibri" panose="020F0502020204030204" pitchFamily="34" charset="0"/>
                <a:cs typeface="Calibri" panose="020F0502020204030204" pitchFamily="34" charset="0"/>
              </a:rPr>
              <a:t>Bayesian struggling to get out – </a:t>
            </a:r>
            <a:r>
              <a:rPr lang="en-US" sz="1800" i="1" dirty="0" smtClean="0">
                <a:latin typeface="Calibri" panose="020F0502020204030204" pitchFamily="34" charset="0"/>
                <a:cs typeface="Calibri" panose="020F0502020204030204" pitchFamily="34" charset="0"/>
              </a:rPr>
              <a:t/>
            </a:r>
            <a:br>
              <a:rPr lang="en-US" sz="1800" i="1"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			Dennis Lindley </a:t>
            </a:r>
            <a:br>
              <a:rPr lang="en-US" sz="1800" dirty="0" smtClean="0">
                <a:latin typeface="Calibri" panose="020F0502020204030204" pitchFamily="34" charset="0"/>
                <a:cs typeface="Calibri" panose="020F0502020204030204" pitchFamily="34" charset="0"/>
              </a:rPr>
            </a:br>
            <a:r>
              <a:rPr lang="en-US" sz="400" dirty="0" smtClean="0">
                <a:latin typeface="Calibri" panose="020F0502020204030204" pitchFamily="34" charset="0"/>
                <a:cs typeface="Calibri" panose="020F0502020204030204" pitchFamily="34" charset="0"/>
              </a:rPr>
              <a:t>			(cf. </a:t>
            </a:r>
            <a:r>
              <a:rPr lang="en-US" sz="400" dirty="0" err="1" smtClean="0">
                <a:latin typeface="Calibri" panose="020F0502020204030204" pitchFamily="34" charset="0"/>
                <a:cs typeface="Calibri" panose="020F0502020204030204" pitchFamily="34" charset="0"/>
              </a:rPr>
              <a:t>Wagenmakers</a:t>
            </a:r>
            <a:r>
              <a:rPr lang="en-US" sz="400" dirty="0" smtClean="0">
                <a:latin typeface="Calibri" panose="020F0502020204030204" pitchFamily="34" charset="0"/>
                <a:cs typeface="Calibri" panose="020F0502020204030204" pitchFamily="34" charset="0"/>
              </a:rPr>
              <a:t> et al. 2010)</a:t>
            </a:r>
            <a:endParaRPr lang="de-DE" sz="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5550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467544" y="2204864"/>
            <a:ext cx="8162336" cy="648072"/>
          </a:xfrm>
          <a:prstGeom prst="rect">
            <a:avLst/>
          </a:prstGeom>
          <a:solidFill>
            <a:schemeClr val="accent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1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Calibri" panose="020F0502020204030204" pitchFamily="34" charset="0"/>
              <a:cs typeface="Calibri" panose="020F0502020204030204" pitchFamily="34" charset="0"/>
            </a:endParaRPr>
          </a:p>
        </p:txBody>
      </p:sp>
      <p:sp>
        <p:nvSpPr>
          <p:cNvPr id="20" name="Foliennummernplatzhalter 4"/>
          <p:cNvSpPr txBox="1">
            <a:spLocks/>
          </p:cNvSpPr>
          <p:nvPr/>
        </p:nvSpPr>
        <p:spPr>
          <a:xfrm>
            <a:off x="8460432" y="6520259"/>
            <a:ext cx="432048" cy="365125"/>
          </a:xfrm>
          <a:prstGeom prst="rect">
            <a:avLst/>
          </a:prstGeom>
        </p:spPr>
        <p:txBody>
          <a:bodyPr/>
          <a:lstStyle>
            <a:defPPr>
              <a:defRPr lang="de-DE"/>
            </a:defPPr>
            <a:lvl1pPr algn="r" rtl="0" fontAlgn="base">
              <a:spcBef>
                <a:spcPct val="0"/>
              </a:spcBef>
              <a:spcAft>
                <a:spcPct val="0"/>
              </a:spcAft>
              <a:defRPr sz="1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fld id="{C91380D0-A164-DE4A-8A92-5E9CF20F8E05}" type="slidenum">
              <a:rPr lang="de-DE" sz="1000" smtClean="0">
                <a:solidFill>
                  <a:prstClr val="black"/>
                </a:solidFill>
                <a:latin typeface="Calibri" panose="020F0502020204030204" pitchFamily="34" charset="0"/>
              </a:rPr>
              <a:pPr/>
              <a:t>3</a:t>
            </a:fld>
            <a:endParaRPr lang="de-DE" sz="1000" dirty="0">
              <a:solidFill>
                <a:prstClr val="black"/>
              </a:solidFill>
              <a:latin typeface="Calibri" panose="020F0502020204030204" pitchFamily="34" charset="0"/>
            </a:endParaRPr>
          </a:p>
        </p:txBody>
      </p:sp>
      <p:sp>
        <p:nvSpPr>
          <p:cNvPr id="29" name="Inhaltsplatzhalter 2"/>
          <p:cNvSpPr txBox="1">
            <a:spLocks/>
          </p:cNvSpPr>
          <p:nvPr/>
        </p:nvSpPr>
        <p:spPr>
          <a:xfrm>
            <a:off x="467544" y="2316088"/>
            <a:ext cx="8496944" cy="6580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p>
            <a:pPr defTabSz="4167188">
              <a:spcBef>
                <a:spcPct val="20000"/>
              </a:spcBef>
              <a:defRPr/>
            </a:pPr>
            <a:r>
              <a:rPr lang="de-DE" b="1" dirty="0" smtClean="0">
                <a:solidFill>
                  <a:srgbClr val="2D2DB9"/>
                </a:solidFill>
                <a:latin typeface="Calibri" pitchFamily="34" charset="0"/>
              </a:rPr>
              <a:t>Teil I:   Grundlagen der Bayesstatistik</a:t>
            </a:r>
          </a:p>
          <a:p>
            <a:pPr defTabSz="4167188">
              <a:spcBef>
                <a:spcPct val="20000"/>
              </a:spcBef>
              <a:defRPr/>
            </a:pPr>
            <a:endParaRPr lang="de-DE" b="1" dirty="0" smtClean="0">
              <a:solidFill>
                <a:srgbClr val="2D2DB9"/>
              </a:solidFill>
              <a:latin typeface="Calibri" pitchFamily="34" charset="0"/>
            </a:endParaRPr>
          </a:p>
          <a:p>
            <a:pPr lvl="0" defTabSz="4167188">
              <a:spcBef>
                <a:spcPct val="20000"/>
              </a:spcBef>
              <a:defRPr/>
            </a:pPr>
            <a:r>
              <a:rPr lang="de-DE" b="1" dirty="0" smtClean="0">
                <a:solidFill>
                  <a:srgbClr val="2D2DB9"/>
                </a:solidFill>
                <a:latin typeface="Calibri" pitchFamily="34" charset="0"/>
              </a:rPr>
              <a:t>Teil II:  Einführung in R für </a:t>
            </a:r>
            <a:r>
              <a:rPr lang="de-DE" b="1" dirty="0" err="1" smtClean="0">
                <a:solidFill>
                  <a:srgbClr val="2D2DB9"/>
                </a:solidFill>
                <a:latin typeface="Calibri" pitchFamily="34" charset="0"/>
              </a:rPr>
              <a:t>Bayessches</a:t>
            </a:r>
            <a:r>
              <a:rPr lang="de-DE" b="1" dirty="0" smtClean="0">
                <a:solidFill>
                  <a:srgbClr val="2D2DB9"/>
                </a:solidFill>
                <a:latin typeface="Calibri" pitchFamily="34" charset="0"/>
              </a:rPr>
              <a:t> Hypothesentesten</a:t>
            </a:r>
          </a:p>
          <a:p>
            <a:pPr lvl="0" defTabSz="4167188">
              <a:spcBef>
                <a:spcPct val="20000"/>
              </a:spcBef>
              <a:defRPr/>
            </a:pPr>
            <a:endParaRPr lang="de-DE" b="1" dirty="0" smtClean="0">
              <a:solidFill>
                <a:srgbClr val="2D2DB9"/>
              </a:solidFill>
              <a:latin typeface="Calibri" pitchFamily="34" charset="0"/>
            </a:endParaRPr>
          </a:p>
          <a:p>
            <a:pPr lvl="0" defTabSz="4167188">
              <a:spcBef>
                <a:spcPct val="20000"/>
              </a:spcBef>
              <a:defRPr/>
            </a:pPr>
            <a:r>
              <a:rPr lang="de-DE" b="1" dirty="0" smtClean="0">
                <a:solidFill>
                  <a:srgbClr val="2D2DB9"/>
                </a:solidFill>
                <a:latin typeface="Calibri" pitchFamily="34" charset="0"/>
              </a:rPr>
              <a:t>Teil III: </a:t>
            </a:r>
            <a:r>
              <a:rPr lang="de-DE" b="1" dirty="0" err="1" smtClean="0">
                <a:solidFill>
                  <a:srgbClr val="2D2DB9"/>
                </a:solidFill>
                <a:latin typeface="Calibri" pitchFamily="34" charset="0"/>
              </a:rPr>
              <a:t>Bayessches</a:t>
            </a:r>
            <a:r>
              <a:rPr lang="de-DE" b="1" dirty="0" smtClean="0">
                <a:solidFill>
                  <a:srgbClr val="2D2DB9"/>
                </a:solidFill>
                <a:latin typeface="Calibri" pitchFamily="34" charset="0"/>
              </a:rPr>
              <a:t> Hypothesentesten in R</a:t>
            </a:r>
            <a:r>
              <a:rPr lang="de-DE" dirty="0" smtClean="0">
                <a:solidFill>
                  <a:srgbClr val="2D2DB9"/>
                </a:solidFill>
                <a:latin typeface="Calibri" pitchFamily="34" charset="0"/>
              </a:rPr>
              <a:t/>
            </a:r>
            <a:br>
              <a:rPr lang="de-DE" dirty="0" smtClean="0">
                <a:solidFill>
                  <a:srgbClr val="2D2DB9"/>
                </a:solidFill>
                <a:latin typeface="Calibri" pitchFamily="34" charset="0"/>
              </a:rPr>
            </a:br>
            <a:r>
              <a:rPr lang="de-DE" dirty="0" smtClean="0">
                <a:solidFill>
                  <a:srgbClr val="2D2DB9"/>
                </a:solidFill>
                <a:latin typeface="Calibri" pitchFamily="34" charset="0"/>
              </a:rPr>
              <a:t/>
            </a:r>
            <a:br>
              <a:rPr lang="de-DE" dirty="0" smtClean="0">
                <a:solidFill>
                  <a:srgbClr val="2D2DB9"/>
                </a:solidFill>
                <a:latin typeface="Calibri" pitchFamily="34" charset="0"/>
              </a:rPr>
            </a:br>
            <a:endParaRPr lang="de-DE" dirty="0" smtClean="0">
              <a:solidFill>
                <a:srgbClr val="2D2DB9"/>
              </a:solidFill>
              <a:latin typeface="Calibri" pitchFamily="34" charset="0"/>
            </a:endParaRPr>
          </a:p>
        </p:txBody>
      </p:sp>
      <p:sp>
        <p:nvSpPr>
          <p:cNvPr id="12" name="Textfeld 11"/>
          <p:cNvSpPr txBox="1"/>
          <p:nvPr/>
        </p:nvSpPr>
        <p:spPr>
          <a:xfrm rot="1169897">
            <a:off x="-4537061" y="306688"/>
            <a:ext cx="3923928" cy="3046988"/>
          </a:xfrm>
          <a:prstGeom prst="rect">
            <a:avLst/>
          </a:prstGeom>
          <a:blipFill>
            <a:blip r:embed="rId3"/>
            <a:tile tx="0" ty="0" sx="100000" sy="100000" flip="none" algn="tl"/>
          </a:blipFill>
        </p:spPr>
        <p:txBody>
          <a:bodyPr wrap="square" rtlCol="0">
            <a:spAutoFit/>
          </a:bodyPr>
          <a:lstStyle/>
          <a:p>
            <a:r>
              <a:rPr lang="de-DE" sz="1600" dirty="0" smtClean="0">
                <a:latin typeface="Calibri" panose="020F0502020204030204" pitchFamily="34" charset="0"/>
                <a:cs typeface="Calibri" panose="020F0502020204030204" pitchFamily="34" charset="0"/>
              </a:rPr>
              <a:t>9:00 		Beginn</a:t>
            </a:r>
            <a:r>
              <a:rPr lang="de-DE" sz="1600" dirty="0">
                <a:latin typeface="Calibri" panose="020F0502020204030204" pitchFamily="34" charset="0"/>
                <a:cs typeface="Calibri" panose="020F0502020204030204" pitchFamily="34" charset="0"/>
              </a:rPr>
              <a:t/>
            </a:r>
            <a:br>
              <a:rPr lang="de-DE" sz="1600" dirty="0">
                <a:latin typeface="Calibri" panose="020F0502020204030204" pitchFamily="34" charset="0"/>
                <a:cs typeface="Calibri" panose="020F0502020204030204" pitchFamily="34" charset="0"/>
              </a:rPr>
            </a:br>
            <a:r>
              <a:rPr lang="de-DE" sz="1600" dirty="0" smtClean="0">
                <a:latin typeface="Calibri" panose="020F0502020204030204" pitchFamily="34" charset="0"/>
                <a:cs typeface="Calibri" panose="020F0502020204030204" pitchFamily="34" charset="0"/>
              </a:rPr>
              <a:t>9:30 </a:t>
            </a:r>
            <a:r>
              <a:rPr lang="de-DE" sz="1600" dirty="0">
                <a:latin typeface="Calibri" panose="020F0502020204030204" pitchFamily="34" charset="0"/>
                <a:cs typeface="Calibri" panose="020F0502020204030204" pitchFamily="34" charset="0"/>
              </a:rPr>
              <a:t>– </a:t>
            </a:r>
            <a:r>
              <a:rPr lang="de-DE" sz="1600" dirty="0" smtClean="0">
                <a:latin typeface="Calibri" panose="020F0502020204030204" pitchFamily="34" charset="0"/>
                <a:cs typeface="Calibri" panose="020F0502020204030204" pitchFamily="34" charset="0"/>
              </a:rPr>
              <a:t>11:30 	Teil I</a:t>
            </a:r>
          </a:p>
          <a:p>
            <a:r>
              <a:rPr lang="de-DE" sz="1600" dirty="0" smtClean="0">
                <a:latin typeface="Calibri" panose="020F0502020204030204" pitchFamily="34" charset="0"/>
                <a:cs typeface="Calibri" panose="020F0502020204030204" pitchFamily="34" charset="0"/>
              </a:rPr>
              <a:t>                                   	Kaffeepause                                  </a:t>
            </a:r>
          </a:p>
          <a:p>
            <a:r>
              <a:rPr lang="de-DE" sz="1600" dirty="0" smtClean="0">
                <a:latin typeface="Calibri" panose="020F0502020204030204" pitchFamily="34" charset="0"/>
                <a:cs typeface="Calibri" panose="020F0502020204030204" pitchFamily="34" charset="0"/>
              </a:rPr>
              <a:t>11:30 </a:t>
            </a:r>
            <a:r>
              <a:rPr lang="de-DE" sz="1600" dirty="0">
                <a:latin typeface="Calibri" panose="020F0502020204030204" pitchFamily="34" charset="0"/>
                <a:cs typeface="Calibri" panose="020F0502020204030204" pitchFamily="34" charset="0"/>
              </a:rPr>
              <a:t>– </a:t>
            </a:r>
            <a:r>
              <a:rPr lang="de-DE" sz="1600" dirty="0" smtClean="0">
                <a:latin typeface="Calibri" panose="020F0502020204030204" pitchFamily="34" charset="0"/>
                <a:cs typeface="Calibri" panose="020F0502020204030204" pitchFamily="34" charset="0"/>
              </a:rPr>
              <a:t>11:45               Teil II Installation</a:t>
            </a:r>
            <a:br>
              <a:rPr lang="de-DE" sz="1600" dirty="0" smtClean="0">
                <a:latin typeface="Calibri" panose="020F0502020204030204" pitchFamily="34" charset="0"/>
                <a:cs typeface="Calibri" panose="020F0502020204030204" pitchFamily="34" charset="0"/>
              </a:rPr>
            </a:br>
            <a:r>
              <a:rPr lang="de-DE" sz="1600" dirty="0" smtClean="0">
                <a:latin typeface="Calibri" panose="020F0502020204030204" pitchFamily="34" charset="0"/>
                <a:cs typeface="Calibri" panose="020F0502020204030204" pitchFamily="34" charset="0"/>
              </a:rPr>
              <a:t>12:00 </a:t>
            </a:r>
            <a:r>
              <a:rPr lang="de-DE" sz="1600" dirty="0">
                <a:latin typeface="Calibri" panose="020F0502020204030204" pitchFamily="34" charset="0"/>
                <a:cs typeface="Calibri" panose="020F0502020204030204" pitchFamily="34" charset="0"/>
              </a:rPr>
              <a:t>– </a:t>
            </a:r>
            <a:r>
              <a:rPr lang="de-DE" sz="1600" dirty="0" smtClean="0">
                <a:latin typeface="Calibri" panose="020F0502020204030204" pitchFamily="34" charset="0"/>
                <a:cs typeface="Calibri" panose="020F0502020204030204" pitchFamily="34" charset="0"/>
              </a:rPr>
              <a:t>13:00</a:t>
            </a:r>
            <a:r>
              <a:rPr lang="de-DE" sz="1600" dirty="0">
                <a:latin typeface="Calibri" panose="020F0502020204030204" pitchFamily="34" charset="0"/>
                <a:cs typeface="Calibri" panose="020F0502020204030204" pitchFamily="34" charset="0"/>
              </a:rPr>
              <a:t>	Teil II</a:t>
            </a:r>
            <a:r>
              <a:rPr lang="de-DE" sz="1600" dirty="0" smtClean="0">
                <a:latin typeface="Calibri" panose="020F0502020204030204" pitchFamily="34" charset="0"/>
                <a:cs typeface="Calibri" panose="020F0502020204030204" pitchFamily="34" charset="0"/>
              </a:rPr>
              <a:t>. 1. Abschnitt</a:t>
            </a:r>
            <a:endParaRPr lang="de-DE" sz="1600" dirty="0">
              <a:latin typeface="Calibri" panose="020F0502020204030204" pitchFamily="34" charset="0"/>
              <a:cs typeface="Calibri" panose="020F0502020204030204" pitchFamily="34" charset="0"/>
            </a:endParaRPr>
          </a:p>
          <a:p>
            <a:r>
              <a:rPr lang="de-DE" sz="1600" dirty="0" smtClean="0">
                <a:latin typeface="Calibri" panose="020F0502020204030204" pitchFamily="34" charset="0"/>
                <a:cs typeface="Calibri" panose="020F0502020204030204" pitchFamily="34" charset="0"/>
              </a:rPr>
              <a:t>13:00 – 14:00	Mittagspause </a:t>
            </a:r>
          </a:p>
          <a:p>
            <a:r>
              <a:rPr lang="de-DE" sz="1600" dirty="0" smtClean="0">
                <a:latin typeface="Calibri" panose="020F0502020204030204" pitchFamily="34" charset="0"/>
                <a:cs typeface="Calibri" panose="020F0502020204030204" pitchFamily="34" charset="0"/>
              </a:rPr>
              <a:t>14:00 – 14:45           	Teil II 2. Abschnitt</a:t>
            </a:r>
            <a:endParaRPr lang="de-DE" sz="1600" dirty="0">
              <a:latin typeface="Calibri" panose="020F0502020204030204" pitchFamily="34" charset="0"/>
              <a:cs typeface="Calibri" panose="020F0502020204030204" pitchFamily="34" charset="0"/>
            </a:endParaRPr>
          </a:p>
          <a:p>
            <a:r>
              <a:rPr lang="de-DE" sz="1600" dirty="0" smtClean="0">
                <a:latin typeface="Calibri" panose="020F0502020204030204" pitchFamily="34" charset="0"/>
                <a:cs typeface="Calibri" panose="020F0502020204030204" pitchFamily="34" charset="0"/>
              </a:rPr>
              <a:t>                                    	Kaffeepause	</a:t>
            </a:r>
            <a:br>
              <a:rPr lang="de-DE" sz="1600" dirty="0" smtClean="0">
                <a:latin typeface="Calibri" panose="020F0502020204030204" pitchFamily="34" charset="0"/>
                <a:cs typeface="Calibri" panose="020F0502020204030204" pitchFamily="34" charset="0"/>
              </a:rPr>
            </a:br>
            <a:r>
              <a:rPr lang="de-DE" sz="1600" dirty="0" smtClean="0">
                <a:latin typeface="Calibri" panose="020F0502020204030204" pitchFamily="34" charset="0"/>
                <a:cs typeface="Calibri" panose="020F0502020204030204" pitchFamily="34" charset="0"/>
              </a:rPr>
              <a:t>15:00 – 17:00            	Teil III</a:t>
            </a:r>
          </a:p>
          <a:p>
            <a:endParaRPr lang="de-DE" sz="1600" dirty="0">
              <a:latin typeface="Calibri" panose="020F0502020204030204" pitchFamily="34" charset="0"/>
              <a:cs typeface="Calibri" panose="020F0502020204030204" pitchFamily="34" charset="0"/>
            </a:endParaRPr>
          </a:p>
          <a:p>
            <a:r>
              <a:rPr lang="de-DE" sz="1600" dirty="0" smtClean="0">
                <a:latin typeface="Calibri" panose="020F0502020204030204" pitchFamily="34" charset="0"/>
                <a:cs typeface="Calibri" panose="020F0502020204030204" pitchFamily="34" charset="0"/>
              </a:rPr>
              <a:t>Alt M: 3, U 2:45</a:t>
            </a:r>
            <a:br>
              <a:rPr lang="de-DE" sz="1600" dirty="0" smtClean="0">
                <a:latin typeface="Calibri" panose="020F0502020204030204" pitchFamily="34" charset="0"/>
                <a:cs typeface="Calibri" panose="020F0502020204030204" pitchFamily="34" charset="0"/>
              </a:rPr>
            </a:br>
            <a:r>
              <a:rPr lang="de-DE" sz="1600" dirty="0" smtClean="0">
                <a:latin typeface="Calibri" panose="020F0502020204030204" pitchFamily="34" charset="0"/>
                <a:cs typeface="Calibri" panose="020F0502020204030204" pitchFamily="34" charset="0"/>
              </a:rPr>
              <a:t>Neu: M: 3:45,      U: 3:30</a:t>
            </a:r>
            <a:endParaRPr lang="de-DE" sz="1600" dirty="0">
              <a:latin typeface="Calibri" panose="020F0502020204030204" pitchFamily="34" charset="0"/>
              <a:cs typeface="Calibri" panose="020F0502020204030204" pitchFamily="34" charset="0"/>
            </a:endParaRPr>
          </a:p>
        </p:txBody>
      </p:sp>
      <p:sp>
        <p:nvSpPr>
          <p:cNvPr id="6" name="AutoShape 2" descr="data:image/png;base64,iVBORw0KGgoAAAANSUhEUgAAAm4AAAHWCAYAAADO2QWWAAAMJmlDQ1BJQ0MgUHJvZmlsZQAASImVlwdUk8kWgOcvqSS0QASkhN5EKdKl1wgC0sFGSAIJJYaEoGJHFhVcCyoiWNEVEQXXAshiw94Q7P1hQUVZF3WxofImCaCr57133j1n/v/LnTt37r2Zf84MAGpRHLE4C1UHIFuUK4kO8WclJiWzSI8AAsiAAgDAOFyp2C8qKhwyGHr/U97dgNZQrtrJff3c/19Fg8eXcgFAoiCn8qTcbMgHAMBduGJJLgCEHqg3nZErhkyEUQItCQwQspmc05XsJudUJYcrbGKjAyCnAECmcTiSdABU5XGx8rjp0I/qMsj2Ip5QBLkFsjdXwOFB/gx5VHb2dMhqVpCtUr/zk/4Pn6nDPjmc9GFW5qIQcqBQKs7izPo/y/G/JTtLNjSHKWw0gSQ0Wp6zvG6Z08PkTIN8VpQaEQlZE/I1IU9hL+enAllo3KD9B640ANYMMAFAaTxOYBhkfcgmoqyI8EG9d5owmA0Z1h6NFeayY5VjUZ5kevSgf3QmXxoUM8QciWIuuU2xLDPOb9DnJgGfPeSzOV8Qm6CME23PE8ZHQFaFfE+aGRM2aPMiXxAQMWQjkUXLY4b/OQbSJMHRShvMLFs6lBfmIRCyIwY5PFcQG6oci03lchSx6UDO4EsTw4fi5PEDg5R5YQV8Udxg/FipONc/etB+uzgratAea+Fnhcj1JpDbpHkxQ2N7c+FiU+aLA3FuVKwyNlwrgzM+ShkDbgPCQQAIBCwggy0VTAcZQNjW09gDfyl7ggEHSEA64AO7Qc3QiARFjwg+Y0A++BMSH0iHx/krevkgD+q/DGuVTzuQpujNU4zIBE8hZ4MwkAV/yxSjRMOzxYMnUCP8aXYujDULNnnfTzqW2pCOGEQMJIYSg4nWuB7ujXvi4fDpC5sj7oa7D8X1zZ7wlNBBeES4Tugk3J4mLJD8EDkLTACdMMbgwexSv88Ot4BenXF/3Av6h75xJq4H7PCxcCY/3AfO7Qy138cqG874Wy0HfVHsKShlBMWXYvVjBKo2qs7DXuSV+r4WyrhSh6sVMNzzYx4B39WPB99hP1piS7D92BnsOHYOa8EaAQs7ijVhF7HDch5eG08Ua2NotmhFPJnQj/Cn+TiDc8qrJrWvte+2/zzYB3L5M3PlH0vAdPEsiTBdkMvyg7s1n8UWcUePYjnaO8BdVL73K7eWt0zFno4wz3/T5RwDwL0YKtO/6ThwDzr0FADGu2860zdw2a8E4HA7VybJU+pw+YMAqEANfim6wBDuXVYwI0fgAjyBLwgC40EkiAVJYCqsswCuUwmYAeaAhaAIlICVYC2oAJvBNrAT7AH7QCNoAcfBaXABtIPr4C5cK13gJegF70A/giAkhI4wEF3ECDFHbBFHxA3xRoKQcCQaSUJSkHREhMiQOcgipAQpRSqQrUgN8jtyCDmOnEM6kNvIQ6QbeYN8QjGUhmqhBqgFOgZ1Q/3QMDQWnYKmozloPlqILkfL0Sp0N9qAHkcvoNfRTvQl2ocBTAVjYsaYHeaGBWCRWDKWhkmweVgxVoZVYXVYM/ynr2KdWA/2ESfiDJyF28H1GorH4Vw8B5+HL8Mr8J14A34Sv4o/xHvxrwQ6QZ9gS/AgsAmJhHTCDEIRoYywg3CQcAp+O12Ed0QikUm0JLrCby+JmEGcTVxG3EisJx4jdhAfE/tIJJIuyZbkRYokcUi5pCLSetJu0lHSFVIX6QNZhWxEdiQHk5PJInIBuYy8i3yEfIX8jNxPUaeYUzwokRQeZRZlBWU7pZlymdJF6adqUC2pXtRYagZ1IbWcWkc9Rb1HfauiomKi4q4yUUWoskClXGWvylmVhyofaZo0G1oAbTJNRltOq6Ydo92mvaXT6RZ0X3oyPZe+nF5DP0F/QP+gylAdrcpW5anOV61UbVC9ovpKjaJmruanNlUtX61Mbb/aZbUedYq6hXqAOkd9nnql+iH1m+p9GgwNB41IjWyNZRq7NM5pPNckaVpoBmnyNAs1t2me0HzMwBimjAAGl7GIsZ1xitGlRdSy1GJrZWiVaO3RatPq1dbUHqsdrz1Tu1L7sHYnE2NaMNnMLOYK5j7mDeanEQYj/EbwRywdUTfiyoj3OiN1fHX4OsU69TrXdT7psnSDdDN1V+k26t7Xw/Vs9CbqzdDbpHdKr2ek1kjPkdyRxSP3jbyjj+rb6Efrz9bfpn9Rv8/A0CDEQGyw3uCEQY8h09DXMMNwjeERw24jhpG3kdBojdFRoxcsbZYfK4tVzjrJ6jXWNw41lhlvNW4z7jexNIkzKTCpN7lvSjV1M00zXWPaatprZmQ2wWyOWa3ZHXOKuZu5wHyd+Rnz9xaWFgkWiy0aLZ5b6liyLfMtay3vWdGtfKxyrKqsrlkTrd2sM603WrfboDbONgKbSpvLtqiti63QdqNtxyjCKPdRolFVo27a0ez87PLsau0ejmaODh9dMLpx9KsxZmOSx6wac2bMV3tn+yz77fZ3HTQdxjsUODQ7vHG0ceQ6Vjpec6I7BTvNd2pyej3Wdix/7Kaxt5wZzhOcFzu3On9xcXWRuNS5dLuauaa4bnC96ablFuW2zO2sO8Hd332+e4v7Rw8Xj1yPfR5/edp5Znru8nw+znIcf9z2cY+9TLw4Xlu9Or1Z3ineW7w7fYx9OD5VPo98TX15vjt8n/lZ+2X47fZ75W/vL/E/6P8+wCNgbsCxQCwwJLA4sC1IMyguqCLoQbBJcHpwbXBviHPI7JBjoYTQsNBVoTfZBmwuu4bdO951/NzxJ8NoYTFhFWGPwm3CJeHNE9AJ4yesnnAvwjxCFNEYCSLZkasj70dZRuVE/TGRODFqYuXEp9EO0XOiz8QwYqbF7Ip5F+sfuyL2bpxVnCyuNV4tfnJ8Tfz7hMCE0oTOxDGJcxMvJOklCZOakknJ8ck7kvsmBU1aO6lrsvPkosk3plhOmTnl3FS9qVlTD09Tm8aZtj+FkJKQsivlMyeSU8XpS2Wnbkjt5QZw13Ff8nx5a3jdfC9+Kf9ZmldaadrzdK/01endAh9BmaBHGCCsEL7OCM3YnPE+MzKzOnMgKyGrPpucnZJ9SKQpyhSdnG44feb0DrGtuEjcmeORszanVxIm2SFFpFOkTbla8JB9UWYl+0X2MM87rzLvw4z4GftnaswUzbw4y2bW0lnP8oPzf5uNz+bObp1jPGfhnIdz/eZunYfMS53XOt90fuH8rgUhC3YupC7MXHipwL6gtODvRQmLmgsNChcUPv4l5JfaItUiSdHNxZ6LNy/BlwiXtC11Wrp+6ddiXvH5EvuSspLPy7jLzv/q8Gv5rwPL05a3rXBZsWklcaVo5Y1VPqt2lmqU5pc+Xj1hdcMa1priNX+vnbb2XNnYss3rqOtk6zrLw8ub1putX7n+c4Wg4nqlf2X9Bv0NSze838jbeGWT76a6zQabSzZ/2iLccmtryNaGKouqsm3EbXnbnm6P337mN7ffanbo7SjZ8aVaVN25M3rnyRrXmppd+rtW1KK1stru3ZN3t+8J3NNUZ1e3tZ5ZX7IX7JXtffF7yu839oXta93vtr/ugPmBDQcZB4sbkIZZDb2NgsbOpqSmjkPjD7U2ezYf/GP0H9Utxi2Vh7UPrzhCPVJ4ZOBo/tG+Y+JjPcfTjz9undZ690TiiWsnJ55sOxV26uzp4NMnzvidOXrW62zLOY9zh867nW+84HKh4aLzxYOXnC8dbHNpa7jsermp3b29uWNcx5ErPleOXw28evoa+9qF6xHXO27E3bh1c/LNzlu8W89vZ91+fSfvTv/dBfcI94rvq98ve6D/oOpf1v+q73TpPPww8OHFRzGP7j7mPn75RPrkc1fhU/rTsmdGz2qeOz5v6Q7ubn8x6UXXS/HL/p6iPzX+3PDK6tWBv3z/utib2Nv1WvJ64M2yt7pvq/8e+3drX1Tfg3fZ7/rfF3/Q/bDzo9vHM58SPj3rn/GZ9Ln8i/WX5q9hX+8NZA8MiDkSjuIogMGGpqUB8KYaAHoSPDu0A0CdpLybKQRR3icVBP4TK+9vCnEBoNoXgLgFAITDM8om2Mwh0+BbfgSP9QWok9NwGxRpmpOj0hcN3lgIHwYG3hoAQGoG4ItkYKB/48DAl+0w2NsAHMtR3gnlIr+DblGccy6ZLgY/yr8BPBRvuxFPLY0AAAAJcEhZcwAAFiUAABYlAUlSJPAAAAGdaVRYdFhNTDpjb20uYWRvYmUueG1wAAAAAAA8eDp4bXBtZXRhIHhtbG5zOng9ImFkb2JlOm5zOm1ldGEvIiB4OnhtcHRrPSJYTVAgQ29yZSA1LjQuMCI+CiAgIDxyZGY6UkRGIHhtbG5zOnJkZj0iaHR0cDovL3d3dy53My5vcmcvMTk5OS8wMi8yMi1yZGYtc3ludGF4LW5zIyI+CiAgICAgIDxyZGY6RGVzY3JpcHRpb24gcmRmOmFib3V0PSIiCiAgICAgICAgICAgIHhtbG5zOmV4aWY9Imh0dHA6Ly9ucy5hZG9iZS5jb20vZXhpZi8xLjAvIj4KICAgICAgICAgPGV4aWY6UGl4ZWxYRGltZW5zaW9uPjYyMjwvZXhpZjpQaXhlbFhEaW1lbnNpb24+CiAgICAgICAgIDxleGlmOlBpeGVsWURpbWVuc2lvbj40NzA8L2V4aWY6UGl4ZWxZRGltZW5zaW9uPgogICAgICA8L3JkZjpEZXNjcmlwdGlvbj4KICAgPC9yZGY6UkRGPgo8L3g6eG1wbWV0YT4KhsEdvwAAABxpRE9UAAAAAgAAAAAAAADrAAAAKAAAAOsAAADrAABYVlDj9YwAAEAASURBVHgB7J0FfBbH1safuCdAIEBw9wLF3d2lWHGKFneHUtydNgR3igUP7lAIWtwtQCAh7sLdWe4bEvImvBp99v6+b3dnzpw585/35h5mZ84x+CJd4EUCJEACJEACJEACJJDsCRjQcUv2c0QDSYAESIAESIAESEAmQMeNPwQSIAESIAESIAESSCEE6LilkImimSRAAiRAAiRAAiRAx42/ARIgARIgARIgARJIIQTouKWQiaKZJEACJEACJEACJEDHjb8BEiABEiABEiABEkghBOi4pZCJopkkQAIkQAIkQAIkQMeNvwESIAESIAESIAESSCEE6LilkImimSRAAiRAAiRAAiRAx42/ARIgARIgARIgARJIIQTouKWQiaKZJEACJEACJEACJEDHjb8BEiABEiABEiABEkghBOi4pZCJopkkQAIkQAIkQAIkQMeNvwESIAESIAESIAESSCEE6LilkImimSRAAiRAAiRAAiRAx42/ARIgARIgARIgARJIIQTouKWQiaKZJEACJEACJEACJJCqHLdbt27h9evXaN68OWeWBEiABEiABEiABFIdgVTluA0dOhTbtm2Dh4dHqpsoDogESIAESIAESIAE6LjxN0ACJEACJEACJEACKYQAHbcUMlE0kwRIgARIgARIgATouPE3QAIkQAIkQAIkQAIphAAdtxQyUTSTBEiABEiABEiABOi48TdAAiRAAiRAAiRAAimEAB23FDJRNJMESIAESIAESIAE6LjxN0ACJEACJEACJEACKYQAHbcUMlE0kwRIgARIgARIgATouPE3QAIkQAIkQAIkQAIphAAdtxQyUTSTBEiABEiABEiABOi48TdAAiRAAiRAAiRAAimEAB23FDJRNJMESIAESIAESIAE6LjxN0ACJEACJEACJEACKYQAHbcUMlE0kwRIgARIgARIgATouPE3QAIkQAIkQAIkQAIphAAdtxQyUTSTBEiABEiABEiABOi48TdAAiRAAmoS+PLlCzw9PZEpUyY1W1KcBEiABLQjQMdNO35sTQIkkMYIPH78GA0bNsSLFy8wYMAALF68GCYmJmmMAodLAiSQVATouCUVefZLAiSQ4ghERESgcuXKuPP8MbLXK49n24+jZ8+ecHZ2hoGBQYobDw0mARJIeQTouKW8OaPFJEACSURg9+7daNu2LSotGiY5bhVwvu8sfLh4Gy4uLmjevHkSWcVuSYAE0hIBOm5pabY5VhIgAa0IVK9eHbfePkMDlwUwMDTA57vPcLLDBDRt2hQHDhzQSjcbkwAJkIAqBOi4qUKJMiRAAmmewNOnT1GgQAGUGtcdBX5tKPMQhxTOdP8DPref4u3bt8icOXOa50QAJEAC+iVAx02/fKmdBEgglRBYtWqVfBih0eHFsM6ZJXpU785cx8WB87B161Z07NgxupwPJEACJKAPAnTc9EGVOkmABFIdgVatWuG42yU0OrIk1kGEqPAI7K/eB3279cSyZctS3bg5IBIggeRFgI5b8poPWkMCJJAMCYSEhMDe3h7Z29ZCydFd4lh4cfB82L4LwIMHD+LUsYAESIAEdEmAjpsuaVIXCZBAqiRw+vRp1K5dG9WdxiNz5Z/ijPHpNlfcnLEOr1+/Ro4cOeLUs4AESIAEdEWAjpuuSFIPCZBAqiUwYcIEzJ4/Dy0uOcPY3CzOOP2evYVri5HYtm0bOnToEKeeBSRAAiSgKwJ03HRFknpIgARSLYGKFSvieZQ/aq6brHSMX6KisK9iTwzp/zvmz5+vVIaFJEACJKALAnTcdEGROkiABFItAT8/P2TMmBEFerdAsQFt4x2nCAtSxDITzp49G68MK0iABEhAWwJ03LQlyPYkQAKpmsDmzZvRpUuXePe3KQZ/e/5mvNt1Bj4+PjAyMlIU804CJEACOiVAx02nOKmMBEggtREQTptw3pqd+xvmGeziHd7LfWdxbeIqPHv2DHnz5o1XjhUkQAIkoA0BOm7a0GNbEiCBVE0gMjIS2bJlg++XMDQ7uRJSALd4x+t16zFOdZ6Mo0ePokGDBvHKsYIESIAEtCFAx00bemxLAiSQqgncu3cPxYsXR7Z65VF50fAExxruH4R9lXpi4cKFGDZsWIKyrCQBEiABTQnQcdOUHNuRAAmkegIbNmxA9+7dUWJoRxT+rcUPx3uwzgB0atoKzs7OP5SlAAmQAAloQoCOmybU2IYESCBNEBgyZAiWLl36w4MJChjn+s5E3igrXLp0SVHEOwmQAAnolAAdN53ipDISIIHURKBq1aq4ePEiml9YDbN0Nj8c2q25G/HR5SK8vb1j5TP9YUMKkAAJkICKBOi4qQiKYiRAAmmLgDiYYGdnB+PsGVF/9xyVBv981ylcn+oEd3d3ODo6qtSGQiRAAiSgDgE6burQoiwJkECaIfDy5UvkyZMH+X9tiNLjuqs0bo/Ld3Cu90z5U2mlSpVUakMhEiABElCHAB03dWhRlgRIIM0QOHbsmBzWo+L8IcjRUDUnzP/lexxtOow5S9PMr4QDJYHEJ0DHLfGZs0cSIIEUQEDkHB01ehSan3OCWXpblSyOCo/AnrJd8ceUqZg0aZJKbShEAiRAAuoQoOOmDi3KkgAJpBkCXbt2xZ7Trmh8dKlaYz7caAja1GoAEUqEFwmQAAnomgAdN10TpT4SIIFUQaB06dL4mMEYVZaOVGs85/vOQp4oS4YEUYsahUmABFQlQMdNVVKUIwESSDMEwsPDYWNjg7zdm6D4oHZqjfvmjHXwPXEDHz9+VKsdhUmABEhAFQJ03FShRBkSIIE0ReDBgwcoWrQo1DmYoAD0ZNMR3JqzAb6+vrC1VW1vnKIt7yRAAiTwIwJ03H5EiPUkQAJpjsA///yDdu3aof6+ebDLn0Ot8b877YaLg+bj1q1bKFmypFptKUwCJEACPyJAx+1HhFhPAiSQ5gjMmjUL4yeMR2u3TTAyM1Fr/N73nuNE+/E4dOgQGjdurFZbCpMACZDAjwjQcfsRIdaTAAmkOQK9evXCtsMuaHpihdpjD/H0wYGa/eDk5ITevXur3Z4NSIAESCAhAnTcEqLDOhIggTRJoGLFinhlEopqf41Ve/xfvnzB3nLdMHrYCMycOVPt9mxAAiRAAgkRoOOWEB3WkQAJpDkCwvESOUqztqmBkiM7azT+o82Ho2mFGti6datG7dmIBEiABOIjQMctPjIsJwESSJMEXr9+jVy5cqHsn32Rp1UtjRic7z8bucPNcfnyZY3asxEJkAAJxEeAjlt8ZFhOAiSQJgm4urqiYcOGqL3lT9iXLKARgxt/rkHg2f/w/v17jdqzEQmQAAnER4COW3xkWE4CJJAmCSxatAjDhw9Hy8trYWJjqRGDh2tccHfxdgQHB8PMzEwjHWxEAiRAAsoI0HFTRoVlJEACaZbAwIED4bx1I5qfX60xg5cuZ3Ftwiq8evUKOXPm1FgPG5IACZDA9wTouH1PhO8kQAJpmkCjRo1w9d1T1Nk6XWMOHy7ewfm+M3HlyhVUqFBBYz1sSAIkQALfE6Dj9j0RvpMACaRpArlz54ZB6dwoN72/xhz8nrvDtfkIiAwMbdu21VgPG5IACZDA9wTouH1PhO8kQAJplkBgYKCcXL7EsE4o1LOZxhwigkKwt3x3LFy4EMOGDdNYDxuSAAmQwPcE6Lh9T4TvJEACaZbAjRs3UKZMGVRZPgqONctoxcGlSi8M6NEb4rADLxIgARLQFQE6broiST0kQAIqE4iMjJSzCqxYsQJGRkbo0KED/vjjD1hbW6usQx+CW7ZsQefOndHo8GJY58yiVRfH2oxB3eJlsWvXLq30sDEJkAAJxCRAxy0mDT6TAAkkCoERI0bInxGrVmkjhczwx/Ubx1CzZk0cP34cxsbGiWKDsk4mTZqEmXPnoPW1DTAwMlQmonLZhd/nIkewMf7991+V21CQBEiABH5EgI7bjwixngRIQKcEzp49i1q1aqFVy2Ho89sCREVFYduO6di0eQoWL16MIUOG6LQ/dZSJgwQn7lxD/b1z1WmmVFYE4Q0+fw/u7u5K61lIAiRAApoQoOOmCTW2IQES0JiAcI6OHj2JrZvcpeC03wLcDh5aHn7+b2RHx9BQu9UuTY0T+9s+pDNElaUjNVUR3e7ein/weLULwsLCYGBgEF3OBxIgARLQhgAdN23osS0JkIBaBMTqU758+dCoYT/067M4Vttz53di5uz28ufSunXrxqpLjBeRXD5DhgzI1LwySo3uqnWXz7Yfw43pa/HmzRtkz55da31UQAIkQAKCAB03/g5IgAQSjcD06dMxZcpUrF/7HA6ZYmcUiIgIR7eeuVG9egXs2bMn0WxSdCTyijo6OqLMlN+Q9xftHUf3U264NHh+kjmiinHxTgIkkLoI0HFLXfPJ0ZBAsiUg9rIVLFgQ6dMXxPQ/Diu1c+OmSfhn9xw5Obu9vb1SGX0Vnj59GrVr10bN9VOQqWwRrbv5fO85TrYfj2XLlkGk0eJFAiRAArogQMdNFxSpgwRI4IcEtm3bhk6dOmHcmO2oUb29UvmXr+6i34AScHZ2Rq9evZTK6Ktw1apVGDBgAJqd+xvmGey07ib4kzcO1uqP33//HcuXL9daHxWQAAmQgCBAx42/AxIgAb0TEPvHSpUqhUePnmDnNs9YhxK+77xP/2IoUiSHdIDh6PdVen0fPHgw/t64Di0uOuukny/SCuPu0p1Rq0ZNnDx5Uic6qYQESIAE6LjxN0ACJKB3AoqMBJUqtsSUSXsT7G/9xgnYu28BPD09EzUgb/369XHj0yvU3jwtQfvUqTxYZwDSG5kzJIg60ChLAiSQIAE6bgniYSUJkIAuCMyfPx+jRo1C/75L0aL5oARVurkdwcQpjSH2nImgvIl15c+fH+FFHVFh1u866/JEu3Hwvv8CoaGhMDU11ZleKiIBEki7BOi4pd2558hJINEItGrVCvv27cPK5beQN0/JBPsNCPBGu46ZpBRYUzFx4sQEZXVVGRERASsrK+Tv2RTFBrbTlVqc7zcbHy7cwtu3b5EtWzad6aUiEiCBtEuAjlvanXuOnAQShYBwijJlygQLC3usXf1YCkb74+C6w0dWQSYHE5w5cyZRbHz8+DEKFSqECnMHIWfjKjrr023y33ix5zSuXbuGsmXL6kwvFZEACaRdAnTc0u7cc+QkkCgELl++jMqVK6NXjzn4pe1olfpcv2EC9u1fCG9vb5ibm6vURhshFxcXtGzZEvV2zUa6wrm1URWr7d2lO/DAaS/279+PZs2axarjCwmQAAloQoCOmybU2IYESEBlAjNnzsSkSZOlFFfvkC6dg0rt3K4fxcTJjXDu3DlUq1ZNpTbaCM2ZMwdjx41Dq2vrYWxupo2qWG2fbnPFzRnr4OTkhN69e8eq4wsJkAAJaEKAjpsm1NiGBEhAZQINGzbE82eeWLbETeU2QUH+aNs+PaZN+wMTJkxQuZ2mgj169MDO44fQxHWZpiqUtnt7/F9cHrZI2q/3ByZPnqxUhoUkQAIkoA4BOm7q0KIsCZCAWgTE/jaRAaF2rR5xcpP+SNHAIWVQoEBmHD6sPMvCj9qrU1+hQgW8Ng1Dtb/GqtPsh7KeNx/hdJcp6NevH0SAX14kQAIkoC0BOm7aEmR7EiCBeAko4rdNHL8LVau0iVdOWcXylb/j8pUd+PTpk3SgwUCZiE7KRHDgdOnSIUuraig5qotOdCqUBLz9iCMNB8v75/buTTh+naIN7yRAAiSQEAE6bgnRYR0JkIBWBNauXSunrlq/5jmyZMmjlq6Dh1Zh+coBcvBakfxdX9fLly+RJ08elJ7QE/k71tdpN+GBwdhXoQeqVKmCCxcu6FQ3lZEACaRNAnTc0ua8c9QkkCgEhg0bJm3MX4ddOz7D0PDHYUBiGnXv/kWMGFUVR44cgdgnp69r9+7daNu2rfyZNEvVUjrtRqzm7SvfHfly5sbDhw91qpvKSIAE0iYBOm5pc945ahJIFAJVq1ZFYIAZZs9UP1dnaGgQWv9iJ23qn6TXjf0iR+myZcvQ+NhyWDlm1DmX423HIOqdN3x9fXWumwpJgATSHgE6bmlvzjliEkgUAuJggp2dHZo2GYSe3Wdr1Gf/gSVRsmRe6HN/WOnSpXH38QO0/He9XvbSXR6+CG+P/YvAwEBYWlpqxIGNSIAESEBBgI6bggTvJEACOiVw69YtCKdo0oTdqFK5tUa65y/shqfPzuHFixcatf9Ro4CAANm5tCuaB3W3z/iRuEb1/y3ahodrXPDs2TPkzZtXIx1sRAIkQAIKAnTcFCR4JwES0CmBNWvW4LfffsOGdS+R2SGXRrr37F0EJ+fheP/+vXS4IYtGOhJqJFJRlS9fHrlb1kC56f0TEtW47vmuk7g+dTUuXbqESpUqaayHDUmABEhAENC74+bp6YklS5ZAnNwqWrSo/Idc5C2M7xKpYUQyalNTU3Tp0kU+jRWf7PflQ4cOxbZt2+Dh4fF9Fd9JgAQSmcCgQYOwYcNW7NzmqfEnyNt3TmPMuNqSng3o2rWrzkewfv16iOC7P434FYV66Ccl1cd/7+Jsr+ny516RVosXCZAACWhDQO+OW40aNfD06VPZARMOWcWKFeU0NsqMnjp1qhxhXOT0EzkKr1y5gjt37qBIkSLKxOOU0XGLg4QFJJBkBOrVq4d37kFYOP+ixjZ4eb3Dr12zyemiRNooXV+TJk3C9OnTUXnJcGSrU17X6mV9/q/e42iTYXB2dpZDo+ilEyolARJIMwT06riJuEWNGjXCvXv3kDNnTtkJE8mmjx49CnHaLOalCNQp0sKI9DBRUVHyipuxsbH8r+2YsvE903GLjwzLSSDxCWTPnh3FizXAsCFrNO78y5co6WRpOuTPn1v++6GxongaduzYEdu3b0f9PXNhVzBnPFLaFUeGhGJP2W4Q+VBHjx6tnTK2JgESSPME9Oq4jRw5Em/fvpX/MCpIt2/fHjly5MD8+fMVRfJdvI8aNSpWsE3h+DVp0gQ+Pj4qfWqh4xYLKV9IIMkIfPz4EZkzZ8aA/svRvOnvWtkxdHglPHr8r/x3wNbWVitd3zf+6aefcO+hOFG6DkamJt9X6+x9X+VeGPRbXyxYsEBnOqmIBEggbRLQq+MmPnmWLFlS/hShwCsSRv/3338Qe9liXmIfnHC8Hjx4gMKFC8tVIkehcNxEypuMGb/FVwoLC4OLi0vM5vKz2K/i5ubGPW5xyLCABBKXwIkTJyA+lc6fe15adYu9uq6uJYuW/AbXY2tw+fJleauFuu3jkw8PD4e1tTVsf8qHWuunxCemk/KjzYajeeVa2Lx5s070UQkJkEDaJaBXx61mzZqy4yVW0hTXvHnz5KTRp0+fVhTJ9+fPn6NEiRKoU6cOFi5cCD8/P3Tv3l128t68eQPx2UVxiRW49OnTK15j3R0cHOi4xSLCFxJIfALiv8MjRozA7p0+sLKy08qAPfukk6Wrh2P16tXy4SatlMVoLLZwFC9eHEV/b4ti/dvGqNH945ke01DSzhHHjx/XvXJqJAESSFME9Oq4NWjQQD6UIPatKS6xf00ci3d1dVUURd/v378v/7EXTp04+t+vXz+MGzcOnz9/juWoRUZG4smTJ9HtFA+zZs2S98/xVKmCCO8kkDQExEnNw4dOYeP6V1obcP3GMUyY1EBekV+0aJHW+hQKduzYgQ4dOqDWxqnI+PPXVX5Fna7vl0cuQXr3AL3s09O1rdRHAiSQvAno1XETMZxEWI+VK1dGUxgwYABCQ0MhYjz96BKfW8QfVvGp1MDA4Efi8h92hgP5ISYKkIDeCZQrVw6GBpkxbepBrfvy9HJH567ZUb9+faX/4NO0g4kTJ2LWvLloJe1vMzQx1lSNSu1uzloP32PXIfb+8SIBEiABbQjo1XHbtGmTvL9NrKQZGRlBpMARnybEH8zOnTvLKWBCQkJgb28vnzxt0aIF5s6di9atv0ZZ79u3L0S9iOGkysXDCapQogwJ6JeAWBG3sbFB82ZD0aPbTK07E4naO3bOKuk0xevXr7XWp1DQqlUrnHlwE/V2z1EU6e3+wGkv7i//R/5Hqzgpz4sESIAENCWgV8dN5OZzdHSEiJXUq1cvDB8+HHv27MG7d++kfS9WmDJlCsSBglevXsnhP4oVKyY7art27ZL3tok2//77L8qWLavS+Oi4qYSJQiSgVwLiv8+5c+fG8KFrUb9eD530NWFyI9y44Sr/fRCr+Lq4REBw/1zpUGn+EF2oS1DHsx3HcePPNXEOWiXYiJUkQAIkoISAXh030d+hQ4fkT5jigIH4Qzljxgw5tpuo27lzJ86cORP9KVX8a/r333+XN/AKh0+cQBXOm6oXHTdVSVGOBPRH4OTJk6hbt650ovScdKK0mk46Wr9xArbvmIlHjx6hYMGCWusUJ0rFqmDeHk1QfGA7rfX9SMEb18u4MmKJzuz/UX+sJwESSL0E9O64JSY6Om6JSZt9kYByAsuWLcPgwYPxz3YvyTnKoFxIzdJrbocxaUoTOYyQCDOk7XX37l35FHulhUORvX5FbdX9sP3Ha/dxVjpZev78+TjBx3/YmAIkQAIkEIMAHbcYMPhIAiSgPQFxGnznThds2/xee2X/1xAQ4INfOmSQsw/EDC+kaQdbtmyR99k2PLgINrmzaqpG5XZ+z97CtcVI7N69O3oPr8qNKUgCJEACMQjQcYsBg48kQALaE6hevTr8/Uwwe+ZJ7ZXF0NC1ey40bVZXpRPpMZopfRwzZgwWLFsinyg1MDRUKqPLwlBvf+yv1hurVq2SwxzpUjd1kQAJpC0CdNzS1nxztCSgdwIiy0mVyh0xoN8ynfY1bkI9WNuE4ty5c1rrbdiwIa69f4Y6W6drrUsVBV+k3Mu7S3fG1MlTEDOupSptKUMCJEACMQnQcYtJg88kQAJaEVDkKB04YCWaNumvla7vGy9fOQBu1/fi/XvtPsGK8CIij6pN7VIoM0n1w0/f26Pu+4Ga/dCr/a9Yvny5uk0pTwIkQALRBOi4RaPgAwmQgLYERPieihUrYvq0oyhbpoG26mK137lrDtauG4vg4GCYm5vHqlPnxcvLS859XGpcNxT4tZE6TbWSFXvcGperChEknBcJkAAJaEqAjpum5NiOBEggDgHhlHTq1AnOTo+QPZv2YTtidnDm3HbMntNR65AaFy5cQLVq1VB99XhkrvRTzC70+ny621T8bJ9Tp9kf9GowlZMACSRLAnTckuW00CgSSJkERFDtmTNnw2VPoJQtRbcZAp48vY5BQ8riwIEDaNq0qcaAli5diiFDhqD5eSeYpbeNpScyNAzuJ6/B9+kbWGRKjxyNKsMsnU0sGU1fLg1bhEyfQnHz5k1NVbAdCZAACYCOG38EJEACOiPQvn17XLlyF06r7ulMp0JRUJAfWv9iB5FoXsRs1PTq0aMHdhyVnL8TK2Kp8H7wApeHL0bgGw9ISZaBsDCYZbDFTyN+Ra7m1VXKlxxL4XcvInNC8Pl7cHd3/66GryRAAiSgOgE6bqqzoiQJkMAPCJQsWRI21vkxacLuH0hqVt3h1yzSp9g2WLEittOljjaRL9nH0QqVFw2Pbub33B2nOk9GlI0t0o8dDvOfSyL85St8njIL4U+fo3DvligxpEO0vCYP91b8g6drDshpuwwMDDRRwTYkQAIkwBU3/gZIgAR0Q0CRXL5Fs2Ho3m2GbpR+p2X4qKrIkcMaR48e/a5GtVd/f3+kS5cOxYa0R+FeLeRGESGhONlhIgL9guHgvBxGGe2jlUX5B8Br7BSE3ryDSouGIXu9CtF16j483eaKmzPWwdvbW7ZB3faUJwESIAFBgCtu/B2QAAnohMCtW7dQunRpjBy+HnXrdNOJzu+VzFvQFa9eX8aTJ0++r1Lp/ezZs6hZsyZqrJkIhwrFIeKrXeg/Bx8u3kbGpXNhXrZ0HD1fpLymnwaNhsHb12iwf4HGe97eHJXylY5cgsePH6NAgQJx+mEBCZAACahCgI6bKpQoQwIk8EMCf/31F/r3749FCy6hSOFKP5TXRGDz1j+wY+cMBAUFwdhY/cMP8+bNw2gpa0LLS2tgYmOJl/vO4trEVbCsXwcZpo6N16TwV2/g0bUv8rauqXHst4//3sPZXn/i4sWLqFy5crx9sYIESIAEEiJAxy0hOqwjARJQmYDIUfr3339j66Z3yJBBP/k/XY+txaIlvfDmzRtkz55dZdsUgp07d8beM8fQxPVrVofjbcbA59ErOGz4C6YF8inElN4//zEbIafPofm5v2FibalUJqFCn4evcLztGK1PxSbUB+tIgARSPwE6bql/jjlCEkgUApUqVcKNG7ewb3cgDPWU//PGzeMYP7E+Ll++LAf6VXdg4mCCd2YLVFk6Ep/vPpP2tk2AZQNptW1K/Kttij7C7j/Ex98GoeTorijYtbGiWOV70HtPHKo3EBs2bEDXrl1VbkdBEiABEohJgI5bTBp8JgES0IhAuLQPzNraGo6OhfDXijsa6VCl0Xspv2iP3/Jj8+bN+PXXX1VpEi3j4+MjrQRmQPFhHVG4Z3M59Me7qw+Q5Z8NMLSyipZL6OHT0LEwevMKjY4sgaGxUUKicepEjLg9Zbpi/vz5GDFiRJx6FpAACZCAKgTouKlCiTIkQAIJEnj06BEKFy6MKlXaYNL4XQnKalMZGRmB5q0spETtk9RO1u7q6gqRXL7mhimwzpFFXv2y7tIBdn26q2xSyJVr8Bw+HhUXDEWOBhVVbqcQ3Fu+O0YMGoLZs2cringnARIgAbUI0HFTCxeFSYAElBE4ePAgmjVrhna/jEXP7rOUieisrHvPvGjUuCbWrl2rlk6R1WH6rJlocXkNHq8/iHsrdyPL7k0wzuygsh6RoN6jY09kyGonnUydpHI7heDhhoPRvn5TrFmzRlHEOwmQAAmoRYCOm1q4KEwCJKCMwOLFizFs2DAMG+KMBvV7KRPRWdnY8XWQLn0UTp8+rZbOWrVq4T/fd6i18Q8cbTocEVmzI+PCmWrpEML+W3bCd+VqNDy4GDa5sqjV/mSniaics7B8QEGthhQmARIggf8ToOPGnwIJkIDWBAYOHChnM5g35yxKFK+utb6EFCxa8hsePjqBly9fJiQWqy44OBj29vbI1akestWviJPtxyP95DGwalg3lpwqL5HePnjfogOK9GqO4oPaq9IkWubC73ORM8RESgt2JbpMPIiVPGZTiIWELyRAAvEQoOMWDxgWkwAJqE6gefPm8irShrUvkDlzbtUbaiC5afMU7Nw1C6GhoSo7O4r9bRUXDoX/M3eI9FNZj+yCkZ2dBhYAHwcMh0WQL+rvmatW+6vjV8DsoQfEnkBx3bt3DyK2nIuLCwIDA9G0aVMsWbJEyg6RQy29FCYBEkg7BOi4pZ255khJQG8ERI7S+/cfSKFAAqTAuFKCdj1eh486Yemyvvjw4YPkJGZWqScRGFgECG50dCmuTVgJ36AoZF6jeb7Tr59LndHYdSmsHDOpZIMQujV7A3xc3eDm5obBgwdj//798mqbnaMljM2M4PXSH/YZ7LFu3Tp5z6DKiilIAiSQZgjQcUszU82BkoB+CIjPfDY2NnDMWgTLllzTTycxtKoby02szAkHL9zKFHW2TcfBWv1g06cHbLt2jKFVvcfIT55437ITSvw/tIiqre//vQcPVuySc5UGhPrh57b5UKplHtjnspFVeL3yx4Ep1/Dhng+2b9+Otm3bqqqaciRAAmmEAB23NDLRHCYJ6IvAu3fvkC1bNjRt0h8DB6zUVzfRet3fPUGv3gWxbds2dOjQIbo8vgdFftLcrWrCvlRBXJ/ihMxbpZRXuXPG10Sl8o/9hsIqMhh1d6h+wOGm8x48XbwTWYumR5t5lWGXNW4GhvCQSOwYcgGf7gVg9+7dcggTlQyiEAmQQJogQMctTUwzB0kC+iNw7tw51KhRA8OHrkX9ej3019H/NYeHh0qx3CwxY8Z0jBs37of9TZ06FX/88QfKz/4d7sevwuPRO2TZuf6H7X4k4L9jD3yXrEK9XbORrnDuBMXFquTdu3fxcO9JYOcV9N5RDw4F0sXbJtgvDM4djiHUO0rObVqmTJl4ZVlBAiSQtgjQcUtb883RkoDOCYj9WD179sRfK/9D7lzFda5fmcJfu2aXPiM2lfetKauPWValShVcunwJjY8uw7FWo2DetDHSDe0fU0Sj54gPH/Gh9a/I2aQKKswZFK+OqKgo3Lx5E8+fP4elvz+CFh5DF+eayPlzwnvjnl/xwLYB5+SE9BcuXFD5IEa8hrCCBEggVRCg45YqppGDIIGkIzBx4kTMnbsALnsCpByl6qWB0tTqYSMrI1cuOxw5ciRBFSLNVcaMGZGxQlEU6tkC536bjoyLZ8O8vG5WsDy69UPE8xdoduYvmKW3jWOLv+SoidAfsh15bWFrFIHnnTdJn0kroXCd7HHkvy84sfA2/t38WD7EIAIc8yIBEiABOm78DZAACWhFoGPHjtLnvNtY/dd9rfSo03j2nI746HlHDqeRULtdu3bhl19+QeWlI+B18zEeb3WF49G9MDDTzclX39Ub4L9uM8rP/B25mleLZcqnT59w6dIlhIWFIXOhdMiQ0xoRPsF40tQJjSaUwc9t8saSV/YSFRkFp1+OoWDW4rIuZTIsIwESSFsE6LilrfnmaElA5wSqVq2KkGArzPjTVee641Po5DwCp06vhbe3d3wicvnw4cOxdOVytLyyDmd7/gm/SGM4/LU4wTbqVIa43YTn4NHI06Y2yv7RJ7qpp6cnxKGIL9J/cpTOCKsMZnLdF8kRe1hjGWoNKoHKPQpHyyf0cGndQ5xe9h8ePnyIQoUKJSTKOhIggTRAgI5bGphkDpEE9EkgV65cKFq4HoZK6a4S69q1Zz6c14ySg9ZaWsY9mamwQ2zqf2sShirLR2F/td6waN0C6QZ+c7AUcpreo4KC8b7JL7DOai+lwFoox2QTe9nu3LkDGEYh20/2sEz/1WlT9PGo/ipU+CUPag/5SVGU4N3PIwgrmh7GhPETMW3atARlWUkCJJD6CdBxS/1zzBGSgN4IhISEwMrKCt26TEf7dj8+4akrQ85f+AczZrXDgwcPULiw8pUrd3d3OQPBT6M6w8TGCm6T/kLGRbNgXqGsrsyQ9XjPXoTA/YdRcs0YvPD5CD8/P1hnNEfWYulhbBp3z9/TdutRtFx6NJ1STmU7/hlxEQGPgFevXkkBjo1VbkdBEiCB1EeAjlvqm1OOiAQSjYD4fFekSBGMH7sD1au1S7R+Hz26iiHDK+Do0aNo0KCB0n6dnZ3Ru3dveSXMTYrd5nn7KRyP7YWhublS+YQKxcnQ8PBwREZG4kuU9AH0SxSipLt4D3vyDOHDJKe1cSmY1SqMTPlsYZPJAjBQrvFFn+3IkdEQ7RZXVS6gpPTphffYMfgCDykoYcMiEkhrBOi4pbUZ53hJQIcEDh8+jCZNmmDp4msoWEC3K1kJment/QEdO2eFk5OT7JwpkxWnMM/eu4Ga66fgQI2+MP2pmFr724SzFuAfgODgIMlpi1DWBQwMDWBoZICowWNhkcMcueY2j9dhUyh4M8oFdoH+6L6+tqLoh/eoyC9Y1vggmtRuIWdU+GEDCpAACaRaAnTcUu3UcmAkoH8Cy5Ytk3Nu/rPjM2ys0+u/w//3IALaiiC8Y8aMxJ9//hmn34CAAGTKlAm5f22AdEXz4MqIxbCRUlzZ9esZR1ZZgUiT5eXlBXGq08jEUMojaijfhaNmYCD+T2qluEuPIUvWIeLYaRQ81BcGxobKVEaXvZtxDEb33qD/vkbRZao8HF9wC3f3uss5WkWKMV4kQAJpkwAdt7Q57xw1CeiEwLBhw+DsvAG7JMctsa+evQugbt3K2LBhQ5yuFWFAam+ehteHLuLpNleV97cJp81TykVqIPlfFnamssMWp4PvCsIvuiF4wnzkWvULLEs4flcb+9Vj+XkEHf4PI860jF3xg7d39z5jXZeT2Lp1K0QIFl4kQAJpkwAdt7Q57xw1CeiEgIiRdt3tEVatkE5RJvI1cnR1OGazgKura5ye+/bti7VbNqHl5TU43XUqvG49RtbDu2CUzi6ObMwCsZL34f0HREZFwtreXP4MGrM+vucob18EtOoLh0HVYN/+5/jE5HLPDVfh6XwZ49zaqpUNQdi2sJYLOrXtgjVr1iTYBytJgARSLwE6bql3bjkyEtA7gYoVK0qfE+3x5x+H9N7X9x2IU6U+vg+/ht6IUSkcnPz58yMkdwZUWjQMLpV6AVmyIMvm1TGklD+KDAdiX5tFOlOYmMU9Eaq81ddS/46DYV3EDtmnNU5IDJ/33IbHwjPSilsLmNuqFwh49+jLCH5ihBcvXqjl9CVoECtJgARSFAE6bilqumgsCSQvAg4ODqhUsT0G9FuW6Iatdh6Jk6fXxAnCe/v2bZQqVQrlZg6AXf4cOCGFKbHt0x223X9N0EaR4eCjx0eYWhrB3EY9h0ooDp7nhKiLl1HgQO8EnSq/k4/hPuWItMetoZRNQb29anePvILLhKu4ceMGSpcuneB4WEkCJJA6CdBxS53zylGRgN4JiDyctra26NN7IVq3HKb3/r7vYJ/LEvzlNBS+vr6yHYr6yZMnY/qsmWh+zgmvD17AzZnrkGXHehjnyKYQUXoXTlt4RLgUg80sQcdLaWOpMPzkRQT/uQx5NvwK83wZ4xND4PU3eD1kD7pJp0qzSwF61bmCfcOwqM5+TP9zOsaPH69OU8qSAAmkEgJ03FLJRHIYJJDYBER2gJIlS2LKpH3SqluLxO4eFy/txZ8zWuPu3bsoVqxYdP/FixeHV3pjVPtrHP4dsxzuN54i6+5N0fXKHkQgYXEgwdzWBKYWmgW4jfLyRkCb/sg8tAYytC2lrBu5LOTpJ7zovlWK41YFBaonfJBBmZL13U8hj20RnD9/Xlk1y0iABFI5ATpuqXyCOTwS0BcBFxcXtGzZEquW30aePKqlb9KlLY+fuGHw0HIQseQaNfoaWkMRELjM1N7I27YODjcagqjCRWH/R8KrU58+fkJYRJh0IEGz1TbFuAK6DINVXitkn9FEURTnHv4pAE9brUHTqWVRsnmeOPU/KjjvdB+XnB9B5EO1s0v4sMWPdLGeBEgg5RGg45by5owWk0CyILBo0SKIJO57d/nBwkK9vVq6GIC3t4cUhDcL/v77b/Tp8zX/6IwZMzBJ+lTa9MwqKXGBAfZX74N0QwfAul2reLsU4T+E42ZmbQIzK81W2xTKgxesRtT5Swnuc/sSFomHtZfLuUordVM/afzbO17YIK267du3Dy1aJP5Kp2KsvJMACSQNATpuScOdvZJAiicwePBgbNy4HTu2fkySsYi0UyII79ixo6OTr4uk8m+MQlBz3WS8P3sDF36fC4fVS2FarIhSG8UJVHlvm5TOyjqTFP5DCrCrzRV+/AKCZyxH3k2dYZYn/v1r6iaaj2lTVEQUFkhhQfr1GoAlS5bErOIzCZBAGiBAxy0NTDKHSAL6INC6dWspFMdLrFh6Qx/qVdLZpXtO6XNtQzn1lch0kDFjRhQf3B5F+rTCg9X7cHfJdjieOhBvflLFSVIjU0NYpTdTqc+EhCJfuSOw2wg4TqwPu4bKnUXR/kmbtShRJRMaTyyTkLp467b0PQsHg9z4999/45VhBQmQQOokQMctdc4rR0UCeidQvnx5GBpkwR9T9uu9r/g6GDy0PAoXyQqx327nzp1o3749am/9E/Y/FcCV0Uvx/vZLZPknbmYFhT4/Xz/4+flJ4T+kQwmW2n0mFTq/SCmy/Jv1QvomhZBlSA1FN3Huz7tvQd7c5mg9t1KcOlUKTi/7D9e3vpD3uVlbW6vShDIkQAKphAAdt1QykRwGCSQ2AZELtErlTujfN+k+102b3hrBIS/luGYiDZTLqWNocnKFHM7jSOOhiCxYBPbT4j+YILIkREREwEb6TCrykOriCho9C8a+75FnTfxpqV5J4UAyGYSgs1NNjbp8fuUDtg04L6f76tq1q0Y62IgESCBlEqDjljLnjVaTQJISUMRw69tnEVq1GJpktqz6ewguXd6GV69eSckRsiBT44r4eWJPhPkFwKXyb7Ab1Bc2HdsqtS9c2tfm8cEDJhZGsFAzg4FShf8vDN20F6HrdqLQ0X4wtFQeyNd98mGYv/mI3jvqJ6Qq3rqwoAgsqLEPNWvUwsmTJ+OVYwUJkEDqI0DHLfXNKUdEAnonkNQx3BQD3LV7HpzXjsa8efMwatQoVHMajyyVf4LHpTs412cmMq1aCLOSJRTise7iE6n4VCoC7hoaSRnldXRF3L6PoCHTkHNRK1iVy6lU64cFpxF+4TGGuDZTWq9K4bquJ/Hhvg88PDzkvX2qtKEMCZBAyidAxy3lzyFHQAKJTiCpY7gpBnzm7HbMnttRXm3z9PdFiwurYWhi/PVgwrKdcDy+D4YWFgrxWHdxmjTySwSsMmh/KCGm4i9SeBH/Jr2QsUsZZOpVMWZV9POnNZfhvdkNY6601ihLg1B0cvFtXNn4mGFBoqnygQTSBgE6bmljnjlKEtApgcWLF2PYsGHYI8Vws0yCGG6Kwdy7dwEjRleTX7PXqyAnlRcvl4YtgseTD8iy1VkhGuseJR0iePfunRS7zViK3WYSq04XL4EDJsHMIgS5lrRWqu7zrlvwWHwWw041h2U6zRzHR2fcsWv4JXmlce7cuUr7YSEJkEDqI0DHLfXNKUdEAnonMHLkSKxatRp7/vHVe18JdeD+7gl69S4oi5Qe3wP5OzWQn11bjEB4zrywnzFZafPg4GB4eXrBMr0pjE2NlMpoUxi8aA2iTp9HwcN9larxPfoA76YfQ++d9eGQX7PsB77vg7C8ySHUrVsXx48fV9oPC0mABFIfATpuqW9OOSIS0DsBcYLzkrSPzGnVPb33lVAHQUF+aP3LV8en3q7ZSFc4NyLDwrGvQg9YdekAu9+6KW3u6+MLccDCxkE6TWqgm9OkMTsKO3gSIfNXI/+uHjDJYhuzSn72v/gcb8ccQMeV1ZC3YpY49aoUiODByxsfgmmkFT5+/KiXcahiB2VIgAQSlwAdt8Tlzd5IIFUQqFixIr5EZcS0qQeTdDxRUVFo0doaUcZRaHV1vey8eN9/jhPtxsN+zh+wqFZZqX3y/jZI+9t0EHRXWQeRL94gsMcoOE5tCLu6heKIBN99j5f9dqLJ5LIo1TJPnHpVC04suo1/Nz2GyNFaqFDcflTVQzkSIIGUQ4COW8qZK1pKAsmGQObMmVGxfDsM6L8sSW0SidYHDi4Fv+CPaO22UY7F9nz3KVyf4oQs+7bC2CFTHPuEs/fOXX/720SHX6Q+/Jv3RvoG+ZFlWM04NoS98cazjhtRrU9RVO9XLE69qgXud72wvuspxnNTFRjlSCAVEKDjlgomkUMggcQkEBgYCBGtv3ev+WjTekRidh2nr3v37mHBoo549/4/NDvzF8wzpsONGWvx4vAVOB7eBWkJLk6bkOAQOeOAvva3KTpMKBBvpF8IHjf+Gz81z41mU8spmqh9F59LF9XZj+4de2HlypVqt2cDEiCBlEeAjlvKmzNaTAJJSkA4S8WLF8fE8btRtYryU5OJZeDp06exZ980PHl6BnV3zET6YnlxqssUBBhZIdPSOUrN0Pf+NkWnoRt2I3TjbhQ81AdG1maKYvkuHK6HNZchd5lM+PWv+FNjxWoUz8v2QedhF+yI69evxyPBYhIggdREgI5bappNjoUEEoHAoUOH0LRpUyxfch358/+cCD0q70KkqhLx5K7f+Qc33Hag8rKRcKzxM/ZV7Anzls2QbmAfpQ0/SRv5I6J0H7/t+84i3P5D0MgZ8Sacf9zMCXa2Rui/t9H3TdV6P+90H5ecH8HX1xeWlpZqtaUwCZBAyiNAxy3lzRktJoEkJbB8+XIMGjQI/2z3go1NhiSzRWQMOHfuHF753sCJvbNRWkp1lblSCRxtMgwZpoyFZYM6cWwTK11if5tIcyUSy+vz+hIYBP+mvWBdKTdyzG0ep6tnnTch6oMvRl9spdWJ0GeXPmD7wPO4ePEiKldWfhgjTucsIAESSLEE6Lil2Kmj4SSQNATGjRuHRYuWwGVPUNIY8P9eHzx4gLt378LP1gv/LO2Pov3bSJ9K8+HiwLlwWLMCpkW+xneLaaQiP6mFnQlMzI1jVunl2b/TEOCzFwq59ofBd2m1xKlScbp0lOS4mVpoboufRxCWNToEJycn9O7dWy/joFISIIHkQ4COW/KZC1pCAimCQNeuXaXE5pexdvWTJLX30qVL8PDxQlimCKyb2hp529WFdc4suLNgCxxd98LQ2iqOfUHSKtjnz59hZW8GI2Pd5SeN09H/C4ImL0TEuavIu/FXmOXNGEvszSgXBFx+icFHm0rx5JSn5YrVIJ4XsYq4sKYL+vTojyVLlsQjxWISIIHUQoCOW2qZSY6DBBKJQPXq1RHgb4ZZM5IuWr9wVg4cOADjTHYwcDDFksGV4VizDExsLPH2+hNk3bVJKQ0fbx8EBAbAJpN+Au9+32no9gMI/WsLso6pg3TNiseqfjfdFb5HH+K37fWQuWC6WHXqvmzpdxbZTArgwoUL6jalPAmQQAojQMcthU0YzSWBpCaQI0cOlCjeCEMGOSWZKX5+fnB1dUX6Evlg7mCHGV0LIl2RXIiKiERoluzIOPsPpbbpO/Du951G3HmIoMFTka5pMWQdWzdWtceyc/i846Z8qjR3eYdYdeq+nFr6H27vfC0fUDA21vyzq7r9Up4ESCDxCdBxS3zm7JEEUiyB0NBQ+eRi1y7T0aHduCQbx4sXL+Dm5oYs1UrB2NIcS4ZUQXCkH8J9A2DdtRNsf+sax7bEPJig6PxLSCj8m/WCWXY75N3UWVEs3z03XsUnp8toNaciitbLEatO3ZcHJ95iz+jLuHPnDkqUKKFuc8qTAAmkIAJ03FLQZNFUEkhqAk+fPkWBAgUwdvRW1KzRMcnMEU7bK/e38udRSDF2t8zphqe3T0spCwD7mZNhUbNaHNu+HUwwlQ4m6D6xfJwO/18QNG4OIq7cQsGj/WBkZRot5u3yHz7MO4WG40qjzC/5o8s1efB+G4CVzY9g/fr16NZNeX5WTfSyDQmQQPIjQMct+c0JLSKBZEvg+PHjqF+/PhYtuIQihSslmZ3iM2mY5HxlLP01P6frpj9x5fBq2Z4sO9bDOEe2OLaJjA/en71hndEMht+d8IwjrMOC8KNnETx7FXIubgWrsjmjNfudeQL3iYdRvX8xVOtdNLpckwexmrhAOqDQlwcUNMHHNiSQogjQcUtR00VjSSBpCYgVnR49emDj+ldwyPTNCUlMq0Su0T179sAmbzbY5s8ud33VdT2OrJ8MGBkh25lDUuiNuCtqvj4+8A+QDiZIJzjjJsLS3wiiPL0R0LY/HAZWg32HbwGLA93e4PXQPajQuSDqDi+ptQHru59CEYfSEM41LxIggdRLgI5b6p1bjowEdE5gxowZmDx5MvbvDYax8bfPfjrvKAGF3t7eOHHiBOxLFYRF5q8BgJ/cPIWtc7vDOGd2ZNm+Tmlrz0+eCIsIhbW9udJ6fRb6//I7bMs6wHFC/ehuQh59xIte21CyRW40naJ5vlKFwoPT3OB5LQxv375VFPFOAiSQCgnQcUuFk8ohkYC+CIgAry4urti0/rW+uvih3ufPn8t5ObNK6a2MzL86j94er7F0aFVpb1tVaY/bFKU63r97D0MpWYKFXeI7nEFTFsHwxWPk2/rt0ET4Bz88bbsOBWo4ot2iKkptVqfQbedTuM6+iQ8fPiBz5szqNKUsCZBACiJAxy0FTRZNJYGkJlCvXj14fAjDvDlnk8wUcTDh9bu3yCrFbVNcUVLe0hndCsCiZWOkHzlYURx9j5Tq37//ADMpzZWZZeKHywjdcVCK57YZBQ/3hZHN1xW/qOBwPKq3EtlL2qPbutrRtmr68Pa2Jzb0OI2jR4+iQYMGmqphOxIggWROgI5bMp8gmkcCyYlA/vz5kSd3VYwcvj7JzDp27BhCTQ2R8eevBxOEISFevlg+phZQuxzSjxsex7bAAOlggvSJ1TK9KYxN4+5/i9NAxwWKeG45FraEdflc0dqF45bOwVxKNN8wukzTh7CgCMyvthczZ87C2LFjNVXDdiRAAsmcAB23ZD5BNI8EkguBCGnVysrKCu3ajkPnX6cmiVmRkZHYu3cvbPJJBxPyfT2YIAzxffwaW5b3gH+BDMg4f3oc27y8vBAcFPw1Y4JhYh5N+GqKHM+tSU9k6l4OGXtUiLZPJJo38gnA8FMtosu0eVjV6gjqVWyC7du3a6OGbUmABJIxATpuyXhyaBoJJCcCIqG7CO46Ytg61KvbPUlME3lGT548CXtptc0iU/poGz5euYsj+6bC3ewzMq9fFV0uHkSoDLG/7Yv0H5HqKqmugN7jYJnxC3LM++akvR6xD0FXX2HstbYw1IFDuXfsFUS+ssTDhw+TapjslwRIQM8E6LjpGTDVk0BqIbB582Z06dIFc2efwU8laiTJsJ49e4YbN24g5sGEL5FRcD95FZcvr8VDj3/heGhnLNvESuEHaX+bsfR51TK9Way6xHwJXuiMqHMXUeBAbxgYfF31ez/nJHwO3MWwU81hmU572y6tfYCzK+9DpAQTq6O8SIAEUh8BOm6pb045IhLQC4EJEyZI+6dmYu3qJ3B01C7Sv6YG3rp1C09fPEe2Ot/CZ4QHBMHj4h3cvL0bN27/g2znjsDA0DC6i5CQEIhQIKbSoQRz6XBCUl1hLscRsmgN8u/rBZOM1rIZn5wvw3P9VfR3aYQMOb6WaWPfo1Pu2DXyEm7evIlSpUppo4ptSYAEkikBOm7JdGJoFgkkNwJt2rSRA9+67AmEmZllkph37tw5eIcEwqFi8ej+gz0+w+vWYzx6dQ4XTi9H1sP/wChduuj6AP8A+EjBd4XTJpy3pLoi/nuEoEFTkGNBC1hXyC2b4b33Dj4sOI0em+rAsdjXmHTa2PfpuR+c2rrKe9zat2+vjSq2JQESSKYE6Lgl04mhWSSQ3Ajky5cPnz8HYvuWD0lm2oEDB2CU0Rbpi+WNtsHvuTv8nryBe9hrHN06Eg4b/oJpgXzR9SLNlUh3lVQnShWGfAkNg3/jHsjYrRwy9fx6QMH/4gu8HbMfHZZXQ77KWRSiGt+jpM/G86ruxajhY+TVUY0VsSEJkECyJUDHLdlODQ0jgeRDQDg+NjY2KFSwPBYvvJIkholPnsJxS1ckN6xzfnNyvG4/QfAHL/hmMsauea2RccEMmFcqH23jR4+PCAsLg7V0MEEXBwCiFWvwENBnHCwyfEHO+V8PKIQ8/YQX3bei+fTyKNH4W5gQDVRHN1nb+QRK566EQ4cORZfxgQRIIPUQoOOWeuaSIyEBvRG4d+8eihcvjhrVO2DcmG166ychxR4eHhCfSjOVLwqz9LbRoh6X7iA8IBhRJfNj3dDSchw3q2aNouvfub/DFwPpRGnGpDtRqjBG7HGLPHMeBQ72kQ8oRPqF4HHjv1FvZEmU71RQIabVXaS+8nILx5s3b7TSw8YkQALJkwAdt+Q5L7SKBJIVgYMHD6JZs2Zo/8tY9Og+K0lse/z4MW7fvg3H2mWl1FVf96qJUB/uJ67CUFoNNCldAqt65oRNr86w7dFZtlHEfROhQEwsjGBhm/iprr4HFe56DsGzViLf9m4wzf51H97D2stRpWtB1Bjwbd/e9+3Ueb+27QmOzbsFEbsuQwbt982p0zdlSYAE9E+Ajpv+GbMHEkjxBJYvX45BgwZh8MC/0bhRnyQZz7Vr1/Dmwzs5FIjCgPDAYHhcuA3jXDlgki8P1g2WTlLWkrInjPqa9io0JBSfPn2Cua10MMEi6Q5xYFbGAAAYFklEQVQmKOyNev0OAV2Hw3FSA9g1KCwXP2m1Bj/VcECj8d9SeCnkNbm/cvuIzX3O4vTp06hZs6YmKtiGBEggGROg45aMJ4emkUByITBu3DjMnj0b06YeRPlyTZLErFOnTiEAEchUtkh0/yGffOB54yFMSxSFUaaM2D6xDgLzZpASzU+WZRSprqzszWBk/C1ESLSCRH74EhUF/4bdYN/2JzgMqCr3/rzLZuQraIlWsyrqxBr/T8FY2uAg/v77b/TpkzROtk4GQiUkQAJKCdBxU4qFhSRAAjEJdO3aFZs2bcKKZTeRL2/SxAfbv38/jB3SIX3RPNGmBbz6AJ+HL2FeuQIMzM3gMrc9PIw/w2HlQlnG19cX/n7+sJHygSqC3kY3TqKHwL7jYZ4uEjkXtJQteDngH2S1jkJH6WSpLi7x+Xh+tX0Y1H8I5s+frwuV1EECJJCMCNBxS0aTQVNIILkSqFatGi5cuIDdO72liPxf92Ylpq3iVOvhw4fjnCj1vv8CgVIcN4uqlWRzTjgNxtOXF5Bl5wb53cvTC6HhIbC2T/qDCQpeIUvWIeLEGRQ83Fd2Jt+MOwAbL2/03FxXIaL1fX33Uyia+WccO3ZMa11UQAIkkLwI0HFLXvNBa0ggWRLIkSMHgoIisXXTuySx7+XLlxB73DKVk06UZvh2ovTT1XsIhxHMSv8k23V55wzcOLEa2U7uh+QVwePDB3wx/CKlk0r6gwkKcOHHzyN4xgrk3doVZjnT4/3sE/hy4yUGHmysENH6fnjGdXy4FIx375JmvrQeABWQAAnES4COW7xoWEECJCAIhIaGwtLSEmXLNJL3uCUFFeG0Cecta60yMDL9lrbq3Sk3GGR2gGnB/LJZd46twbnNE+B4bB8MrCzh7u7+NdWV9bc2SWF/zD6j3D8g4NehyDqhHtI1KoqPqy7Cf+8tjLrQKqaYVs9uO57Cdc5NvHr1Cjlz5tRKFxuTAAkkLwJ03JLXfNAaEkh2BEQYjkKFCqFjhwno1mV6ktgngsmGRITBsVbZ6P4jw8Lx/vR1mEhOm3F2R7n82bWDOLLsN2TeugYGUplILp9cTpRGGy7tQfNv2QfpaudGlhG14bX1Oj6uvIAxV1rD2NQoWkybh9fXP2FT7zNYs2YNevbsqY0qtiUBEkhmBOi4JbMJoTkkkNwIiH1SDRo0wMTxu1C1SptEN0+s+ImDCSLorgi+q7hCP/vh07X7MJU+kxql/7rv7v0TN+z+sykyLp0LFCsMT2mPm1UG6USpSdKfKFXYLe5BY+fA+PNb5FnbCT6H7uH9rBMY7NoUNpksYopp/BzsG4aFtVzQqVMnbNmyRWM9bEgCJJD8CNBxS35zQotIIFkREGEl+vXrh/VrniNLlm8nOhPLSBGH7cyZM7DKkTn2idI3HvCRDieYV60IA9Ove9j8Pr3BxhHlkGHyGERWqQBfH1/JGZJOlBoaJJa5KvUTunEPQjf8g4IH+yLojruUr/QAeu+oB4cCujv4IUKCWBnZyfvcksuJWpXgUIgESCBBAnTcEsTDShIggUmTJkkx3ObiwL6QJAmpoTiYYFdQyoqQ5+snUTErPo9eIUBy3ixqfI2HJsrCQ4Pwd++8sBvcD5ENpJhugQFSKBDdrGIJ/bq6wi9eR/CEecg+qymMbM3x6vdd6OJcEzl/zqSrLrBZ+lT6SvpkKlKFOTg46EwvFZEACSQtATpuScufvZNAsicg9kgdPnwaG9a+SBJb7969iwcPHsC+VEFYZP6Wwsnr5mOEBIbCvEKMjAPS/rG/JMfNon0LRPzSQgoFEpqsQoEoAEZ9+ISADoOQvtVP0v+VwPOuW/DLwsooWDObQkTr+6E/3XBr7ws5jEuVKlW01kcFJEACyYMAHbfkMQ+0ggSSLYHatWvjsxcwZ9apJLHx8uXLePv2LTJXKQkT62+rZx+kVFdfrKxhWrxILLs2jayI8LIFEdarC2CUvEKBRBsqDii06Q9DgzDkce6Ip1LaqyaTy6JUS919ilbkLF21apX8qTu6bz6QAAmkaAKJ4rjduXNHPspftGhR5M//9dh+fNRE1O+bN2/Kf6grVqyo1hL/0KFDsW3bNvnTQHz6WU4CJKAegTx58qBggdoYPnSNeg11JO3q6gq/AH9kq1NO2qv29ZCBSB3lfuIajHPnhEmeXLF62jO9BbzSRSB0xECYWhnDPBmFAolpaNCkBYg4fw151nXCix5bUXtwCVTq/jV/aUw5TZ9fXv2ILf3O4vfff4fINcuLBEggdRDQu+Mm/mgIZ0qEExCxmETuvJUrVyqlFxQUhPbt28uOW5YsWfDo0SOIMADVq1dXKv99IR2374nwnQS0IxAeHg4LCwv82mkqOnWYqJ0yDVqLf8jt2bMHxrZWcKhQLFpDeICUXP7ibZgWKwKjzLH3hR1d0RcvPt5C5OypyS8USPQIpPh42/Yj9O+tyDq2LjyWnUP5tnlQZ8jXQMIxxDR+DPwcgsV1D6BGjRry4Q6NFbEhCZBAsiKgV8dNpMhp1KgR7t27JweBFCtvlStXxtGjR1G16rcNxYKI+APdokULfJAinZ89e1b+H4vJkyfLslevXlUJGh03lTBRiARUJvDs2TN5lXz0yM2oXetXldvpSjAgIABHjhyBTe6ssCv0bWUtWEpz5XXrMczKl4GhtVWs7s5vmYzbl7YCzsukUCCmUigQ3cRGi9WJDl4i7jxA0OA/YNe0GIJuvEXRcunRdEo5HWj+pmJF08MwCjWXwqJ4fivkEwmQQIomoFfHbeTIkfInz+3bt0dDEitqIn3O98mPxeZj8SlVxBwSsYfEJf5oi//hKFmyZHT7hB7ouCVEh3UkoD6BEydOoF69elg4/yKKFqmsvgItW7x//17eXP/9wQS/5+7we/IG5jWrRn8+VXR149AKXNrxJ7DZCTaONskuFIjCzi8hofBv1gtm2W1hYG6CHA5GaLdIt4cIDk5zw+19L+SQIFmzZlV0zTsJkEAKJqBXx61ly5YoUqQIZs2aFY1o7Nix8ifQvXv3RpeJh927d6Nt27YQq2siv56I1t6mTRvkzZs3lpx4iZL2t4iVue+vKVOmyIE6xfF3XiRAAtoT2LBhA7p3746N615J+01zaq9QTQ1Pnz79unWiemkYW5hFt/a++wxBnn4wl2K1fX89OL8dJ1cPBf5aCNvC38KHfC+XHN4Dh/2JyNv3YVnSEfYIRdc1tXRq1s09z3F4+nWcO3cO1apV06luKiMBEkgaAnp13OrUqYO6deti3Lhx0aMTTtzJkych/iUf83JyckLfvn3l/WziX9np0qWTP7GKFTjhAMa8fHx8kD59+phF0c8iXhEdt2gcfCABrQjMmDEDkydL/yDaGwRj469BbrVSqGZjsb3i8dMn8sEEkTRecYmMCeFRBjD7Oe5q/Mtbx3FwYRcYLpgG6zIFFU2S5V2xz80kmx3SSQdm++ysr1M7Pz7xwer2x5n6SqdUqYwEkpaA3h038ZlFrLIpLuG4CadNOG8xrxUrVmDgwIHyv+6dnZ1hZGSExYsXY+bMmXKiaBOTb0miRQqc1atXx2wuP4tVu/v379Nxi0OGBSSgGYHffvsNB/Yfx8b1rzRToGWrixcv4lOALzJXKhFL07sz12FgnxGmhQvEKhcvH1/ewc7J9WE8ZSQsY+Q2jSOYDAqi3n9EQMfBMLQyhaWFIYYca6ZTq8Te4fnV9+H3PoOwcOFCneqmMhIggaQhoFfHTexny5kzJ+bNmxc9ulGjRuH169fYsWNHdJl42Lx5M7p06RIrWKRIdSNW0MTp0oIFf/wvZ+5xi4WULySgNQGxau75KQpzZ5/WWpcmCsRBpgjJqbEv+c1BiwqPwLtTbjApkA/GObLFURvo44F1g6WYb8N6w6JFnTj1ya0goNMQRHl8hKGUlmuslGhe1+mp1nc/hWJZykCEVeFFAiSQ8gno1XGbM2cOjh8/HuuzqPh0KlbhxowZE4vef//9h59++gm7du2S97aJSrF6VqxYMXz8+BGZMsU+8h+r8f9f6Lgpo8IyEtCcQFLGcBN7WcVeWOs8WWGbP0f0IEJ9/PHp33swLVkcRvbfMikoBKIiI7CqVy6YdG8D866tFcXJ9h48cwXCj52X7Rt5riXMdBx3TmRQ+PhvqPzlItlCoGEkQAIqE9Cr4/bmzRv5cIJYTRPO2tq1a+X9bg8fPkT27Nmxbt06OdyHWH0TS/pihU7sadm6dStsbW3Ru3dvWFtb48CBAyoNiI6bSpgoRAIqEQgLC4OlpSU6SzHcOiZBDDdFKJAMJfLD0jFjtM2B7p8gDieYVy4vncY0jy5XPAiHb/2QUgivVQoWQ3sqipPtPWz/CYQsdJbtG7C/EdJnt9aprVe3PsHx+bfg5eWFDBniOro67YzKSIAE9E5Ar46bsF4E0BUOlXDiRLgPsdlZxHYT186dO+XAkIqAvBERERg/fry8kVbsYxNx3UTE7/gOIshKYvw/Om4xYPCRBLQkIE50FihQAGNGbUGtml9D9GipUq3m4uT4+fPn4VCxOEztvjkzvo9fw//VBym5vBQ6I8aBBYXySOnvyM6pDeGbywKWf45QFCfbe+Tz1wjsOVq2r8fGOnAsrlvn6sVVD2ztd44nS5PtL4CGkYB6BPTuuKlnjnbSdNy048fWJBCTwLFjx9CgQQMsXnAZhQtXjFmVKM9PnjzBrVu34Fi7LAxNjKP79LzxCKHB4TAv/3N0WcwHke3h8OJueBf5GlYrp8esSpbPIn2Xf7PfgEApc8zSqshfVbfx1gK8QrCk3gE5Y03//v2TJQMaRQIkoDoBOm6qs6IkCaQpAmJrQ69evbB5wxtkzJg90cd++/ZtPHn+7GsokBi9i1RXURZWMC1RNEbpt0fxiff0mhF4+uocbLYu+VaRjJ8CB09F5J2HaDGjPIo3+pYhQlcmz6u6FwP7DcaCBQt0pZJ6SIAEkogAHbckAs9uSSC5E5g2bRqmTftTiuEWLIXn+bbilVh2X7p0CR99vZG5Soz8ndJeWPeT12CUzREm+eMG5xa2iW0WV/6Zif8ubITt4XWJZa5W/YQs34CwXUfQYExplG2fXytdyhqv6XQc5QtWh4uLi7JqlpEACaQgAnTcUtBk0VQSSEwCImPCMdfzWLfmWWJ2G92X+FQbZmYE+9LfQgFFhoTh/dkbMClcEMaOWaJlYz6EBIfgvxNr8O8/f8LmyHoYWMQ9wBBTPjk8h5/9F8FTFqF636Ko1reYzk1ymXQVQQ+M5BSCOldOhSRAAolKgI5bouJmZySQcgiIFEmBgRaYNf1YohstTpnv27cPFjkcYFfwW6qtEC9feLo9gFmZUjC0s41rl9QuWHLcXlw/iFOrB8F682IYZlfu4MVtnHQlUV4+CGjTD6Xb5EXjCWV0bsjl9Q9xetld+Pv7w8rKSuf6qZAESCDxCNBxSzzW7IkEUhQBR0dH/FyqOQYN/CvR7Q4JCZHDAKUvlhdW2R2i+w94/QE+D17CvFolGMTIpqIQ+BL1BaKtx/NrODi3HSyXTIFxySKK6mR99283CAWKmOAXHSeaF4N+ev49dgy5IOeCLleuXLLmQONIgAQSJkDHLWE+rCWBNEkgKChIjqHYq8cctG0zKtEZeHp64vTp08hUrgjMMthF9+/94AUC33+GheS4KbsiIyMRFhqGQO/X2D6uBiwmD4FJbeWyytonZVng1KUwv3MdQ483l8Kc6NYSn3eBWNH0sBw7U3wC50UCJJByCdBxS7lzR8tJQG8E7t69ixIlSmDS+N2oUqW13vqJT/HLly9x7do1ZK1RGkbmZtFicnL5SCm5fJm4yeWFkIgFGR4WDmndDWv7SU7fwK4wa9s4un1yfgjafAgRzpugjyC8cs7SavswqP8QzJ8/PzljoG0kQAI/IEDH7QeAWE0CaZHAkSNH0LhxYyxZdBWFCib+pzWR7u7e/XvIVq9CrNydH87dxBc7O5gWLax0WkQMtwgpl6mxuRHW9CkIw3YNYf5bB6Wyya0w+OxthE+ZhdZzK6FIXd2HX3HueBwVC9eQ9w4mt7HTHhIgAdUJ0HFTnRUlSSDNEHByckLfvn2xdfN7ZEif+Jv73dzc8Pq9u7Ti9i3Irti/5n7iKoxz54RJHuWxzkQMN/G51EQ6jbp5RCWEVioEi5F9UsS8hTz2QNiAEajUOR9qD44RAkVH1u8ZfRkG72xx7949HWmkGhIggaQgQMctKaizTxJI5gTGjh2LJUuWY+8u/1grXoll9pkzZ+AXGSrtcfsWZDc8MBgeF27DtFhhGGX+dmAhpk2hIaHSZ9IoGJsaYc+0Fvic2QCWs76mk4oplxyfQ197I3TyXGSz9UP39bV1buL5v+/h0prHEDlgzcy+fX7WeUdUSAIkoFcCdNz0ipfKSSBlEvjll19w3e0RVq24kyQDOHjwIAztbSBOlSqu4I/e8Lr5CGblfoahzbfcpYp6cRcx3GAIGJsY4ujS3ngd8BjWTrNiiiTb57D3fgj5axsML57BiLMtYWqh26DHD0++xe5Rl3Hnzh15/2KyBUHDSIAEEiRAxy1BPKwkgbRJoHTp0rC0yIPJE/ckOgDxqXPPnj1y/DabPI7R/fu/eAeRYN5cSi5vYGQUXa54EBvwheNmaGwAI2NDnN84AfdvH4TN7lUKkWR9D/cMRPD+C8DGdei0qjryVMisU3u9Xvrhr9au2Lp1Kzp27KhT3VRGAiSQeATouCUea/ZEAimCgHCA7KQDAA3q9f0fe+cX21QdxfFvb3vbrmymYRUXRs00tjB1MKILmkskTJSAARMiEWM0xj9TgsH4sCmZqTyMTGiExPggY2YxIWYuGfvzMmYRNsccC4ykYUa6P404KG5uOFqWrmy39XdLblvD7ctyd9exc1/uzen9nd/5fe7LSX+/8z14/z235jEHg0G0t7dj+ToHLHm5iflv9Q8jPB6EWdiQsKU+yBpuel4HTs+hr/UbXGw+ipwzJ6Hj2N9wGX6Jt6cx1esHDh/Cxned2LT3aVUjjopRHBGa8Hn5AVRVVanqm5wRASKgHQFK3LRjTTMRgUVBYHR0FHl5eXHh3Ve2fah5zIFAAN3d3VjxfBGMDyVV/sd6+zHL8TAVFynGJGu46Y0cOE6HPzrr0VlXgexT34FbblUck0nGaPgu7ly4BtTVwp47hbe/36x6eLV7WGVpIVWWqg6WHBIBDQlQ4qYhbJqKCCwGAlJzd0EQUH3Ig/XFWzQPeWBgAF6vFytfLGHbnskt0cDZS9CxogSj8wnFmGQNN4OJixdUXPOeRduxd7DsRDX0jscUx2SSMTYrItTlh+G3DsQ6zrFzbq+CNxtUDbHlC9YT1cdjaGhIVb/kjAgQAe0IUOKmHWuaiQgsCgL19fXxM1C1NT6syk82eNcqeClpG/QPI58lbvIlRmZws6MPvONxGOzKGmepGm5S44Exv5dVlu6AxX0AhhJlwV7ZfybcpS3qUMcQsv72I3y8Ll5Zmr82uVWsRoxdNb/jfM3VeFswXqFlmBpzkA8iQATmlwAlbvPLl7wTgUVHwO12o6LiM7SckmQjLJrH39PTg9HJCTwiJJOt6fFJjPddhbHoSegftinGlKrhJr0Q/GcEP5YLyKr8GPxLGxXHZJox1DWMHPMMguUH8XJ5MUrecKgaYn/bX2ip7IXP54PTqX1SrupiyBkRWKIEKHFboh+elk0E0hEoKytDU1MbTv4wku6VebV7PB5MG3WwrV+dmOf24AhC/hswbXgW3DLlZDJVw00aODsTQe0HDpg+ehOmPTsSvjL54c6FP5Fj5RH+6msUFAC7jwqqhjs2OIkTr3vQ2NiIXbu0b2Wm6mLIGRFYogQocVuiH56WTQTSESgtLcXERAxHqs+le2Ve7c3NzTCttMG6JtkdQepRGvk3dE8KJE2FaKqGmxxg3b61iG0XYN73lmxasHuMteKK3hxD7NYkE5yLANkWcCts0OVaE/ImU5dHIB1rM3aeRvjnX/HpLzvZOT/1KmJn74pws8rSL10H4XK5FowFTUwEiMDcCVDiNnd2NJIIPJAE7HY7ip7ahk/212i+vkgkgtbWVlgLC5D96L1WW9LZr8CZiwBrNm9+Lnnu7X/BxYBwOJzQcJN/+6lyC0KrbbC49ssmze4xpkcnXmaVsJeuQLzigzjApD5YAcJ9V5YZhnWF4Le+gBnrKhiiImzT13G98lvsPibAuSmpZXff2DkYjr/Wjs3PbEVDQ8McRtMQIkAEFprAfwAAAP//6ceTwQAAQABJREFU7F0HfFPlFz0Z3XuXsvfeG1kKKooTEUXFAYgoLnAL7vEHAQcKKooiokzZogiy95S9WkZLaeneaTP/9770pWmbpOmO+H0/2/fy3rfeSTCnd5yrMFHDddJefPFFLFq0CNeuXbtOnkg8hkCgZhHIyspCYGAgRj8+FfcPf7VmF6fV0tLS8PfffyO0ayt4hgZK6+vz8pG44x8oQ0Pg0aGtzT0ZjUYU5BdA6aaASqW09Fn7yUNIdE+Fz+fvWK5V94kxLQO61RuhXfs3THQON3coWnaCol0PKBo2B0IjoaBrptxsIPkqTLHnYdz7N3D1EhAQAPWtN6PxY/1x/s4X0LxvJEZ83rdKt7zi9T1AnB9OnTpVpfOKyQQCAoGaQUAhiFvNAC1WEQj8GxBg0jR48GC8NXkFbuhzb41vOTY2Fvv27UNk345Q+3hJ62uS0pF65CzUDerDrVljm3sy6PXQanVQuSuhVCosfTbPfRHRsXvgu/Azy7XqOjGmZ0K7cKVE2KA3QNFrMJS3PgBFx94SUXO4Lv39bDy6G4ZfvwJOHoBP97bQxiVCn5SGFzfdCe9AD4fDy3Nz53ensOu7s8jIyICPj095hoq+AgGBgAsgIIibC7wJYgsCAVdB4PPPP8fEiRPx5RcH0bxZ1xrf1tmzZ3Hs2DHUHUzWqULLWc7lRGScuQS3ls2hrlvH5p50Oh30Oj3URNwUVsRt96IPcHz3r/BbO8/muKq6qD90HJp3v4ApOweo1xTqV2ZC0axduac35GphnPcxsGGhZewDs/qiWV/bz23pVI6TUxvisPKNvdi+fTv69etXjpGiq0BAIOAKCAji5grvgtiDQMBFEBg9ejR+/PFHLPk1ibx2YTW+qyNHjuDC5UuIuqmbZe2MM5eRczkB7h3bQxUSZLlufaIt0MJgMEDtQcRNUWRxO7JuNvb99gn8NiyAwt3NekiVnBtOnUfBwlXQ7z0M+AVD+eAEKIeQlc29YhYyg0YHY1Y+3PetgHbeVBAbRe/HW+Gm59tXyX55koTT6fjh4U2YPn06Xn755SqbV0wkEBAI1AwCgrjVDM5iFYHAvwKBVq1aIT4+CcuXpNXKfnfu3InUvGyE9yqyVqUcOoP8lAx49iErnKenzX3la/LB4bpunqpi98/uXI4t30+Cz4/ToWpcv9i9yrwwZmShYO4i6P7YCnh4QXnHI1A+8AwU3r6VmRbGAj0MmfnwCfGA6cR+5H3wLFSGXAyf0afKrG66fAOm912JIbcOwfr16yu1XzFYICAQqHkEBHGreczFigIBl0QgOzubrGwBaNGiB774dG+t7PHPP/+E3scdIR0piL+wJWw/AoPOAK9+vUHmNPmy5ciEjYkb6JabR3HiFndiO36f8Qi83p8Et/49LGMqemKiJAjd2k0o+H4JTPk6KO97UvqpLGGT92Ok5zSka+Ad5E5uXxVy9xyEYd47UKdexENf90f9TqFy10odv7n3TyLDRinOTa1WV2ouMVggIBCoWQQEcatZvMVqAgGXReDw4cPo2rUrBt00Cq+8tKDG98kEbMWKFfBpVAcBzc3WMZPBiPhN+6EMCYZHxyIrnPXm5IxSjm3jGDfrlnblLJZOuRke40bC46G7rW+V+9xw/hLyP/0ehtPRUHTtD9X4t6GIalTueRwN4OfVp+bBK8CNrIdq6FLSoTlwFIolH8EjPxFP/HQTghv6OZrCqXu/vboHZzZdkTJLW7du7dQY0UkgIBBwDQQEcXON90HsQiBQ6wgsWbIEDz74IB595H08NPKtGt9PXl4efv/9dwS1bQKfeuHS+rrsPFzbfQzqJo3g1qiBzT1xbBvHuClVJAXiVpy45eekY/6zHeF2+0B4vTre5viyLpqzRVdBu3IDEBQG1bgpUN4wxKb1r6y5yrpvMpqgT8mFp58b3L3Vkvs3Z+cR+KiykT/7dQQG6fHEgkHSvbLmcnR/x9yT2P7NKfB7PmLECEddxT2BgEDAxRAQxM3F3hCxHYFAbSHwwQcf4O2338Ybry3GgP4P1Pg2kpOTsXXrVoR1bwOPYH9p/bzEVKQdPQ/3Lh2hCgywuSc9SYHoSApEqSbipi5O3NiK992TzaFo3Rg+X75nc7y9i6bsXBTMXw4tabKBCJXyrkehfORFKLyqT0KDRTX1STnw8FHDw9ecTJF3MgbIykTdwCRcfnUS2t9WD3e9Xzm379nN8Vj+8m5MmTIF/L6LJhAQCPx7EBDE7d/zXomdCgSqFYFRo0Zh4cKF+GrWYTRr2rla17I1+cWLF3Hw4EHUGdAZKk9zVmZWzBVkxcTDs/8NFnmQkmOZtDF5Y2sbW91Ktl9e7oMcQxb8Vs4tecvma3ZX6v7YYo5jI/Km6HMrVJx40LiVzf5VfVFHFjc3yo718neXptYmpCD/zEU06R2B7N+XIXneXNz9UU+0u822BdKZ/aTFZuPre/7E3XffjVWrVjkzRPQRCAgEXAQBQdxc5I0Q2xAI1DYCrOnFWZ2cUerra1t2ozr3yEr+J0+eRN1belokPdJOxECTmkUZpT3tLm2RAimh4SYP+O29O5B88Rj8Ni4kIVzHgfisw5b37ucwHDoB+AZANeVrKNtXzrol78PZoy4tD2qyHnoHmImbkRIvcvYeR2TrIARGeeHCmEfhVpCCZ9feTvInxZMxnF3DSOT0kz4r0bJ5KwlzZ8eJfgIBgUDtIyCIW+2/B2IHAgGXQKBevXrQaIz4ZUG8hTjV5MbY2habEE8Wty6WZZP3n4LOpIAHuUrtNS51xQkKJTXc5P7rP30cscc2w3fZHCjDguXLxY4mdreu24yCBStgogoIipvuheqxl6AIiSjWryZe6CmrVKkwwSfIbHVkd2/O7qPwD3FDVLtg5Ozfi7gpr6P/023R78k2Fd7ST09sRvKZHOTk5BBRdExoK7yIGCgQEAhUOQKCuFU5pGJCgcC/DwGWAvH390ffG4ZjypvLauUBtm3bhkxdPsJ6FJGRq1sPEXkKhXurInmQkpuTNdzUpOFW2lEKbP3hVZzZvhg+33wEVaumxYYbKWuTtdi067fAlJAERecboHriNSiaFu2h2IAaeKHP1EBBFjHfEE/LaprTF2FMTUPzAXUkUn11xlTkbPkLD387oMISIdu/OYkdc81WzjZtau95LQ8pTgQCAgGnEBDEzSmYRCeBwPWNAFu7unfvjvHjPsc9d79QKw/LGaUI8kFwOzO5MlIJq6ubD8KtOZWQql/X9p4oml+jIaJDOQmse2arHVgxA4fWzILXRy/D7QZzRQZj/DUULF1nFtClGDlF225QPvwClFRXtLabIbsAJhLi9QsrIm46qlmqoSSFRj3CSSrEHXpKVmCXqdqYhycX34yAOuVPmIg7koIFY7Zg0aJFUjZxbT+3WF8gIBBwDgFB3JzDSfQSCFzXCHBSAicnzPr8AFo0N5ObmnxglvRYuXIl/JrWg39TM0nTZuQgad8JKnXVjkpd2XFxkhuRLW4KSkpQl5ACkfd/cvPP2LFgMjwnjoGSqidol/8B/c4DxPTcoLxlhLlEVQ0lHsh7cnSU6pVSzVK/CC+LBdFEReuzSRYktLEfwpqaM24zNvyBhJnT0GpQXdw3vY+jKW3eM+iNmNFvFV6Z9Co+/vhjm33ERYGAQMD1EBDEzfXeE7EjgUCNI/DWW29h2rTpWPVbDlSqmo93Sk1NxebNmxHcoRm865irA+TGJyOdkhM8eveA0qvI+mQNDgfZFxQUUEapgjJKi0uByP0u7l+PDXPGA95eQJ4GCAiB8vaRUpkqRaB5LbmvKxwNeVSvNKdAsrixqLDccv85Cze9Bo17mePuTCYSJ/7wPWTv2Ca5TBt1N2vfyf2dOc57eCO6Ne2LtWvXOtNd9BEICARcAAFB3FzgTRBbEAjUNgLDhw/HoYNn8c2c47WylejoaHCBea5R6h5grveZeS4W2ZcT4TXgBrtit7KGm4oySpVWJMdEFjxTchqMiclIij6MNeveBMLrQsU6bP2HUnapOWOzVh62jEWNVErLkFVAMW4epE1XREYL4hJREB2HZv3qWGqyGom0Xhw/BoE+2Rjzy8025VAcLbfu3QNIO2JAbGyso27inkBAIOBCCAji5kJvhtiKQKC2EOjSpQs8PRrgnbdqR9OLy23FxMSgzsAuUHmYSVUqCe/mZ2ng2cu+61anIw03ioVjWQwuY8q1RDl+zXg5npRs9RKcOSojlsx7EIpeg6F+65vagtjpdY1aKjSfQYXmgz2KVYIwkKZc7sFTqNs+GP6R3pb50n9fi8QvZuLBL/uh6Q2RluvOnOyefwZbZh1Hbm4uvL2L5nRmrOgjEBAI1A4CgrjVDu5iVYGAyyDAchNBQUEYdONojHvy01rZ15YtW5BC7tK6N/ewSJEkkXaZXu1ht0Ypb1QS39WSq1STC1NqBozJqXSRCJsbSWmER0ERURd6cqHOnxBJ1RO6QD1jaa08X3kWtRSaD6RC81Y6bZIsCMW5BUR4ok6bIp09Y34+Yh5/CPWaqfHwNwPKsxTObqEKCi/tBhPnzp1rXnS5XJsVnQUCAgEJAUHcxAdBIPAfRyA+Ph6s4fbi899hyK1jaxwNJiScmKDwcENkv07m9ela/N8HoYoit2DzJqX2xK5QlsfQJV6DKS2DSlIZQcF5QHAEFGFRlJ0aQgSwyM3488QmyPf2gNsPW0vN5WoX5ELznv5Ur9SreLyh5vQFet50NOtvlgWR956+djUSv/ys3LFu6VdyMOeuPzB//nw89thj8nTiKBAQCLgwAoK4ufCbI7YmEKgJBDZu3IhbbrkFM6fvRNs2FE9Ww00uLu8ZGojQrq2k1Q35WiRsOwy3Vi2gjjK7/8xkLR2GpGQYUsiyxmTNnZIWQsmaRsXf4R9E2aW2JUHWTr0FiZcPwW3lSbvxcjX82HaXYyKrT86VapVyzVLrVlIWRL7HAsIxo0chPFyLx3680WK1lO/bO/JaM/qvwrNPPY+ZM2fa6yauCwQEAi6EgCBuLvRmiK0IBGoDgVmzZuGFF17AssWp8POzLbtRnftKSkoCi+/6NohAIBWD55afmomUg6fh3r4NTFotETVKNMjIBMjSxmRNwWSNLGtGb5LGoNg268QEW3vdPn8Czu5cAPWiA1AQwXP1pkvOkaxtnn7mQvPyfmVZkJCGvghvHiBflo4ZG/9EwvSpeODLvmh2Q51i9xy9WDB6C1qEdMSmTZscdRP3BAICARdBQBA3F3kjxDYEArWFwPjx47F06WosWphQK1uQi8sHtGwIv0Z1YCTNMs4ozY27VrQfT9I0Cw4nwkZxa0y8KBOBjEVkdDPwaZkWpqN/fIb9v70N9ez1UDRqUTSvi57pUqnQPOnSsdhuyZZ39ByUBblo2qd4IgJbJC+MfQyhQXl4/KebysREnnfDtCO4uCkdycnJTo+Rx4qjQEAgUPMICOJW85iLFQUCLoUAF5fPyfHA1I9qx+Jy/PhxnDlzBn6No8AuUs21NCk7lExOUETWkyxrCm+zRIg1cOzm4xqlzhC3S0fWYePskVB98COUXfpZT+OS5/r0PJCmMLwL65Vab1J7NQn5Zy9LxM29hCs1c9MGXP3kf3jwK8owLUHsrOewPj+y8gLWf3AIcXFxUqyj9T1xLhAQCLgeAoK4ud57InYkEKgxBJj8hISEYED/R6VyVzW2cOFCLLx76NAhZGaSG5Qb6aupI4jAeQTA5OULVVCg+bqN30XETSGRNxtdLJcyEs5i2VvdoHpxKpQ3D7dcd9UTW/VK5b0aqURXzq5/ENbMnyopmKsoyPfY6saxbpGRWjw670b5ssPj1ZNp+HHU31i3bh2GDh3qsK+4KRAQCNQ+AoK41f57IHYgEKg1BFJSUhAWFoZnxn+Ju+58tsb2wbphLLibkFDonqVqDeoGVJO0XiOqO6pEfjJlirpRSSp/P7t7MhpN5C4lixsJ75JxymHTazX48ZlwKJ94Farh4xz2dYWbhqx8mHQG+IXarhiRc+AkPN0MaNiNkjJKtJRff0by/HkYv+JWhDQqTuxKdJVeFuTqpNJXM2bMwEsvvWSri7gmEBAIuBACgri50JshtiIQqGkE9u7di969e+PD9/9At65Dqn35nJwcnD17FpcvX6Y8AwM8QyJR4EVB9r6B8IwwJ0awJS3/WjoUPt5Q0o+9xm5S7usMceM5fnq+HvRDhkM15g17U7rMdQOVvDJqdPAPpzJdNlo+VVDQkdBwc5IFUZWo0apLTkLMYw+hx8gmGDyxo43RpS99cetaPHj3I/juu+9K3xRXBAICAZdCQBA3l3o7xGYEAjWLwLx58zB27Fj8PD+WLG/1q2VxJleJiYngslbXrlHCAVnUfOo0gm/9ZlB5eSM+/ipVSyDNsiCzdY2TEwpSMiVrm8KThHTtNJm4lZVRKg9f9lZ3ZLZoDvWrn8mXXPZoyNNSvVIqNB9OGbQcxFei6TNzkHf4NEKb+FuKzlt3uUrF5zU7NuLpVbfB147Vzrr/kud3IDC/Hg4cOGB9WZwLBAQCLoiAIG4u+KaILQkEagqBiRMnkpXlRyxfQhYuGwShsvtIS0vD0aNHwS5ZJcWv+dRtYiZs7mZCxiWrmMypfb3gRj/cOEFBm5EDZXAgFOriOmbW+2GLHTdnidvvM+9EgloD9dRfrKdxyXO5XqkP1StVWdUrlTfLZDhnz1EoDHqyukWVqlFaQBbNC+MeJ1mQSIz44oYy39uts0/g0C8XkZWVRR7q4hIk8priKBAQCLgGAoK4ucb7IHYhEKgVBAYPHkzWsALM/GRHla5fQMXPjx07hkuXLpE1zQv+TdvAO6KBFL9mvZBGowEnKLC1ja1u3HQ5GujpRxUWIsl+WPe3Pi8vcds6bxzOX94Dt+9qJ3vWeu9lncv1Sr2o7JWbVdkr63Ga87HQXbmGeh1DyDJX2qUa9/abyNm726lqCqc3XcGKV/dI71n79u2tlxHnAgGBgIshIIibi70hYjsCgZpEIDw8HD173I9nn5ldZcuyrAQnHhRQ9qN/45YkrNuCLEK2LWfZ2dlSRqlnOFU9oCQDbmxtM1C9UVWIYzFgJm7OSIHID7b/t3dwdMs3cPvtmHzJZY+cmKBP14AFeN29bWOnz8hG3pEzVHDeiwrPE8kt0XKPHUXsyy+gWd86eGBW3xJ3i79Mi83B1/f8gQULFmDUqFHFb4pXAgGBgEshIIibS70dYjMCgZpBICMjQ6pWcM8996BD+wGoV7cl1OTK9PLyQ2BgOBo2aIsWzbvB19f5KgNsPWMrW2xsLNwDQxHUqgvcfOxnhfKTpqenI0+TByZucsun+DaTUgVVoP2MSHYVOqvhJs974u+vsWfRq1AvOwKFt+N9yWNq6yjXK2XSVrJ6grwnxiB3/wmYyLrZYkBpdykrFMe9O4Wsbrvw1PJbS0mHyPPw0UQZujMGrMKEcc/h008/tb4lzgUCAgEXQ0AQNxd7Q8R2BALVhQATHS5r9M0332DNmjVSVqejtZREnvrecB8eGPEGmjYpLP5uZwATsO3bt0NL5am8wusiuF3PMuOqeCqOfdNSnJZHSBFJ03BGKSUlKP1Ki+7Ky1eEuMXsX47Nc5+AmlyliqhG8lQueeTn43qlag8lvAPtJ2gUxCWigDJMG3QJhU9IaemQgitxuEC6bjeMaY2BE9o5fFbWcmtfrzv+/PNPh/3ETYGAQKB2ERDErXbxF6sLBKodAXZHMln79ttvERMTQ5pnCrSr3wEtQ1vBS+uD3h1vQ5BPKHRGPfK0ObiWFY+ziSdwJHYPziQcA1WWQqeON+HmwY+hT+97ySpXnFBxcgHLijBp82vUEv5N2hBpUzr1XJxtaqLge/dA85wmIpf5SRlQ+PpA6V06bkuetIi4lS2+K4+5enobfp95B1TTl0DZpqt82WWPXK+UExN8gu0TNxO5lLN3H0VwPW9EtLQtVhz7xstQJ5zGM6tvK5XEYP3wa9/Zj4yjJkmqxfq6OBcICARcCwFB3Fzr/RC7EQhUGQKcIMAF5KdNm4a01DTc2HYQ7uxyD27pMARRQXWlOLRLl2LRu9ddtGZpyQneSGJmPH4/tgSLD3yHK+mXEBAQhodGvoU7bh8PlcoNXGeUKx+ofQMQ3Lor3PxskwdbD8XkKz4+HmofTxpn1mszUFycNi0bSnKTKtxL1+mU55GlQJzVcONxGYnnsWxKF6henwVlv9vlqVz2yPVK6X/Q8AuzT2B583knooHsLIpli7Rp5czZvxdxU17H8Jl90PLGunaf98Ci8/hr+j+SFZSraYgmEBAIuCYCgri55vsidiUQqBQCW7duxVNPPYVz587h9k53YvI976BNvbbF5tyyZQv0OiXaU4xbWc1A1ri9F7Zhwe4vsf38BjRu1AH33j2ZEgsU8AytQ67RHnYTEOzNrdfrJX03twAfqL3MViV9XgF0WblQUmKCQmXfaicTN2elQHgPuvwczH+2DpTjpkB19+P2tuUy17leqUlntKvlJm9Ul5QGzckYNOweZtOtylbMC2MeQ53IfDzy3UB5WKlj3JFkLBizFRs3bgRnG4smEBAIuCYCgri55vsidiUQqBACXJngjTfewOzZs9E8ogVmjpqFvi37l5qLrV2rVq1CREQTNGnsnLq+PMmO83/h3dXPISHrCrr3eQK3Pjmn3KSN58rPz5esOx7B/lC6mzMndVl50GsKzFIg8oI2jgaDka6anNZwk6eY/yzVQR36IFSjX5MvueyR65WaCgwkoEvxfg5ILCcyZO86gqAob0S2sm3xTFv1G67N+RJjF9+MiBa2+3Dpq5n9V2Hq1Gl49dVXXRYXsTGBwH8dAUHc/uufAPH81w0CK1aswPjx45GakooXbnsJr905GR5utuOjmOD98ccfaNGiByLCG5YLAxZpvZaagLkHZmDd8YVo3PYm3PfMr/DxL10309HEvAfObvUMJ6FdqqbArYDcpEYilY6Ky3O/8mq48Rhuy6Z0RWarVlC/4vqZk4bsfCp7pZdi3EqWtTI/TdFvzakLMFKCCJfAsiWkbKDasNEPDUeHIZEY+la3ooElzr4Z9icG9bgNS5YsKXFHvBQICARcBQFB3FzlnRD7EAhUEAF2G7777rv44IMP0CCkIb54bA4GtrnJ4WxXrlzBnj170KXzLfDxoVqhTjaZbKm8fOBO8Wx/n1yOqWufhgfFvt097gc0al2221VeiklbDhEKrwgrKRBKTIC74+LyPL6ixO33GXcgwT0f6v/9Im/DZY9SvdI8HRyJ8Mqb16VkQHP8vN3sUu6XOHsWcjasxnN/3gEvf9vxg6sm70P+OTepPJk8tzgKBAQCroWAIG6u9X6I3QgEyoUAZ3I+/vjjWLRoEcbc+BQ+emAaPNS2rWzWEx8/fpzi385Tlug9TmaAmmAWy82SKiG4+xPZKiyRFX3tOF5bPJyyUePQn+LeBt73nk2rj/X6fF5SCoS1xPKTSArE6YxS3oLtpIqSa8mvt1D1hOh/SfUEA5E2IxWb9/QnEV4v2yK88nNxHFvOrn+oKL0HotraFi4uiIulWLdHMWhiB/Qa1VIeWuy4b+E5/P3ZMamaRVBQEaEu1km8EAgIBGoVAUHcahV+sbhAoHIIsGuUZT4e6jMKs0fPdXqynTt3Ul1KDVncbnZqTF5eHrjuKLs0PUIiSpG9uNTzGD//JmTmpWLo43PQbdBTZc5bUgrESNIWBalZUAb4QeFhn3wWSYGUn7jtXfomju+aD7elR8rcX213kOuVeviq4eFjLgfmaE95lKBAvmepdqmdJGFcfGYcgtyTMXqh7eSDmN2JWPzsDuzatQt9+vRxtJy4JxAQCNQSAoK41RLwYlmBQGURmDp1qpSIcE+3+/Dt2Hlwd8LSJq+5fv16eHuHoFXLnvIlu0fO/kxKSpJiz9wDQqAqLBBfckAy6b9NXvYQziYdw4jnl6JF5ztKdrG8ZvJ19epVqLw9iqRAnCwuX0TcnNdwkxc++ufn2L/8LahXniS5EfvkUO5fm0e5Xqmj6gnW+9MmpiD/9EU07hlOVjrbrtDUZYuR9P03GL9iCEIalq4ekXUtD1/e9rv0x8C4ceOspxfnAgGBgIsgIIibi7wRYhsCgfIg8PHHH2Py5Ml46IZRmPXY11BRlQNnG7tXV69ejcaUTVqvbguHw5gkJScnQUu1Mz0CQ6CksliOWm5BFl5edC9OJRzCiBeWo0WnoTa7W6RA/EkKhMgbN2eLy8tSIOwmLaenFNF7l2DL92OhnrcFisj6NvfmKhdNeqpXmqaBm6cKXgGOcec9c3/OLg2u72M3c9SQlYnzD92P7sMb4uaXO9l81C9uWYsH73kE3333nc374qJAQCBQuwgI4la7+IvVBQLlRuCzzz7DpEmTMKrv4/j80dkkiWFf78zW5FzpgMtTdWg/UBLUtdVHviYlEFD2p2Rp8yhdUomJHf/IjYmURpuLSb/ehTPXjuKRV/9Ew1b95NuWY5EUiB9JgZjdgObi8gYqLu84tspC3Kgoffki3ICrZ3fg9+m3Q/XJYijb2s+utGy0Fk845k+fkksWTqqeEOScdVAS46Ws32b9bIvx8uNcnf4/FOzdjAnrhtqsg7r0xZ3wyYqQBJpr8fHF0gIBgYAdBARxswOMuCwQcDUE2ErF+lpM3B7s8zBmPzEXSidLS1k/y+nTp3HixEkpMUGlsh/0zkXjU1NTySLmCzeqjCC7KJk4yT/W81qf52qzMHHRHbiaE4fHJ29BZMPi1h05O1WWAuG5C1KyYFKpoPAvLH8l8cEiUmg9v3Ruh7UVu8xWOauBmddisHRyJ6he+xzK/vZduVZDau2UMeF6pUq1Ar426pDa2pguOR0aqqTQoGuY3VJZmrNncOm58eg6oimGvN6l1DQ75p7C7u/PSjGNfn6l3amlBogLAgGBQI0iIIhbjcItFhMIVAwB/hIfPXo05s+fj9s6DsXPE5aUyz1qvSoHnmdm5kpSINbXrc9ZboMtc1QsE2r/YEl+Q5bg4H5k7KJEBYV0pDPJZSnzLIng0Yu0nCQ8/8utyDRqMOLljQiLbAJPT0/JQshF6XPzyJpENUolCxpZl5CtAbzIqmejRqlEvgoZmMXAZ83IrDdv55y767UazJ8QAeWYN6AaNsZOT9e57GzZK3nHnF2aTdmlgRGeqNPGvuXy4rNPUXH6sxi/8jZyrZqJsjxH9M4ELHl+J5YtW4bhw4fLl8VRICAQcBEEBHFzkTdCbEMg4AgB1ml77733MKz7/WRp+xae7o7rVzqaa+3atQgMqIPmze27Clmqg92ZCt9AmAqteiomatKP89mccanReGr+YKgDSfj1ySXw8g2WiBtbD4l5Aj5UFYBZIBFFY3YBFH4+UHg6dgsameRRY+Jov1Ef83+luvz8QgNob75HIm/mODnzPOWVFik1cTVc0GdQ9QStocyyV9ZLa85chCE5DS0GkBivHYwy/lyPhE8/Qa9HW2LQix2shyM3LR+fD16Lhx56CL/88kuxe+KFQEAgUPsICOJW+++B2IFAwCEC+/btQ+/evdGv5QCseml9ubXLrCfPJcFbziht2qQToqKaW9+ynHNx+uTkZBLCJeuXhzcVk1dATT8VITZsfVt/dBGm/v4MQqLa4c6nV5ARz0zMlB5quPmb4+b0eVoYcrVQcHF5N/vuW96kRNyIa1VkP8zmlk3phsyWLaF4aYblmfmE51Oya5UD9VykydUTfMPYUuncvnQp5C497thdasjNwfn774FfiBueW08u4xJTf37zGvi5BSEhIcFFkBDbEAgIBGQEBHGTkRBHgYALIsDJAb169UJGYgb+nrwTdYPrVWqXFy5cwKFDh6TC8oEB4aXm0ul0FNuUCh1lKLK1zc1N5TRhsJ6MyZXBQD90ZPL28e9PYuuZlejY/3EMeuB9ZGZRnVESlVWTxY2Jki6LyjsV6Km4PLn3HBAUdpPyfEw0Kkqw1n0yBNe8af0PfmSjnE3LnEzgKrqGNRaVOWcya6QfnxAPIrzOJaE4k13Ke7o2dw7Sli/FYz/eiHodQ4tt89ent+HiviTExsaifn3Xzr4ttnHxQiDwH0BAELf/wJssHvHfiQDHlN15553YvGkz1r3yF7o16VHpB9m2bZtkTevd6x6ypBVZtpgMZWZmgpMGuKl9/aDmLNISlhhHG+A5mLDpibAxt+LGCa/sEdUa8vH2isewN2YThjz6Oeq2vhdKX3fKKKVkBCZuJHtBJ0TcbBdAN89mJm3S3JUgblvmjkZMwmGov/5DnlY68v552/Le5Zu8P8uPfLGGjkxmDZn58A5yh5qwcrZJYryZGWjW17671KjJQ/QjD6BN/2Dc9UHxz9bWr45j1w9nsHz5ctx3333OLiv6CQQEAjWAgCBuNQCyWEIgUBEE3njjDbDI7rdjf8CIXiMrMkWxMazftmbNGqpNGojOnQZb7nG8GWePsrWNG2u1uQc4X7+UCY9eb7au8XjiORJZY9cen8vNYDTgjWUjcSB2J+4cvwKRbbpSRwWMBiMMGQXmGqVUNcFRk8gVG9x4XuvJHQ0qcW/fsik4vmMe1EsPl7hT9NJVSJyRLJ8GIrVeAW6k51ZEtIt2avtMrl0a2ToIQfV8bHeiq9e+nYPMtcvxPNUv9Q4sii08uyUey1/ajddee036DNqdQNwQCAgEahwBQdxqHHKxoECgbARWrlyJYcOG4alBz2DqyJllD3CiB5eY2rFjB8W2NaMYt87SCI5nY9LG2YiSkYzIkEdgEBQky1FWK0nYZOuao1isbE0GxpJrLkdpwoh3NlMIXQAMWj30WVrKKCW3qY838TErtldiExbi5sCdWmJIqZcnNs3B3sWvQUXETUFSJ2U1CRe2xtGJdF44oCbcqRLGJAni4etGZa+cJ25y7VJ+G5v1JU03O3gVXInDhdGjStUvzUnJBwvxDhgwAFu3bi0LInFfICAQqEEEBHGrQbDFUgIBZxDYv38/brnlFrQJb4fVL/0BN7VZoNaZsY76nDhxAqzh1qplL4SF1Ydcf5QTD/gnX2ukZIEAEnx1rNIvkQmOX6MfbuwKZYLgiHBZ7+tU/FE8t3AI6ne8BbeOnweDhtyBVFBd4esNFGaUkq2OJrQeZT53LqO09DjrKxcPrcbfXz8C1RxK9GjQzPpWmecyiStMbLX0r04Sp0smAWSKB/T0K9/nQHP2EnRXkyl+LYSyUu1nIV9+bRI8Us/haSqDZU3wvnvgL+QlGMDSLWq186TRAoo4EQgIBKoFAUHcqgVWMalAoGIIHDx4ULJy+Kh9sf3tvYgMrFOxiWyM2rJlC1jmo2ePO6ElKxcnPri7KeFPBcxTyFWpIo01N4pts9uItRjIMqcjtyg3trCpy0HY5Hm1OhPWHPkBsza9gn4PTUWrbo9QYgIlQ1BGqTSh3JGOJclgVRC3pAsHsebjGyk54QcoO/e1Wq18p5L1j4ZYx8RZYuHIamiDd5ZvgcLerOWmpvfJ24myV9YL6DOykXfkDPwivFCvQ4j1rWLnWTu2If6DdzBydj806R1pucdCvNu/OYmjR4+iQ4fikiGWTuJEICAQqHEEBHGrccjFggIB2wgwkeratSsuX7qM3yaSm6r1jbY7VuAqJzqsWrVKim9rSkkOnIjgScHugWTFycjWIp/IlEdQMFlciI3ZaGxd01MsGpMU9mQyYXPkErUxhXSJKZ9WS7/JwvfB6iewK/pP3PXcGgSHt4IylDJKaXImRNbNmrxVBXHLzbiKRS+3hPKFj6G8uWoEZm2RuKqywunTNZRoa3K67JWMHe8p98BJmKgCRvMBUXazUk0U48hJCk07emL4zD7ycCRFZ+K7EX9h7ty5ePLJJy3XxYlAQCBQuwgI4la7+IvVBQIWBF555RXMmDEDH4yYimdvecFyvSpO2N21adMmhIc1IfIWQe5XBUICPCS5juR0trZ5kbXNdryXTkfJA4W+QXaJslu1oo3JhJZyIBQkbZGWdw0Pz+6IkAadMfTp5VAGFyVEWJO3UsSNlre+Vt69GA16/PAUCQE/OhHKEePLO7zM/kZ6RmvuWVkCp6esUgURb2fLXllvUJtAQsokyFuXLG7+ZHmz1xJnz0Lm7yvx0ta74e5d5JKdOXAVxowah6+++sreUHFdICAQqGEEBHGrYcDFcgIBWwgcP34cPXr0wM1tbsVPTy+qFDGxNX9MTAwOHz6MulEdqKqUL5E2d4pLUyIzR4u8fIPZ2saszKoxeWLSxpytMlY2qykluRAdFU1QkOuP46l+3fUp5m19H51vfQndhr9jXqhwQCnyRvtgUiSFv/GGKtEWvtgIBTfdAdW4yZWYxf5Q3jvttBiBY7Ipkzj7I0vfMVBFCVOBDn5h9olX6VHmKyaykubs/gf+4R6IahtsrxvyThzD5UnPS7Ig7Yc2tPRbOG4r6nu2lJJaLBfFiUBAIFCrCAjiVqvwi8UFAgAXc2fSlhafjp3v7keQj/0v2IritXv3bqo9morGDbsg2N9M2tj1ac/axq5Rnd4oLcduUa6eUBWNNd7IeASFOxE3IjLswn3ll7twNG4X+j8+By37jiq2jDV54xuSJauSFjeeZ8V7fZBevw5Ub1a/JUkiccTimMhxYySV5JJ21mooi/D6hXs6PUZaqPCX5swlKoGVgub9o6C09z4SsBfGj0GYfyYJ8t5kGb7ly+M4vOiS5Fp3LyNpxTJInAgEBALVioAgbtUKr5hcIFA2As899xzmzJ4jlbPq12pA2QPK2SM+Ph5M3EKC6qBFk1aWL3+ObdNQUoBHcIglto1JBicfcCwZG7W4+pSzBMOZbZnnJuLiYbbumYgcXkuPw3O/3IJsfS6GvbsH/mGNik0lkzeJtNEdydgm/SrWrVwv/pp1P2Lzr0L96fJyjatMZ4nA0QSW56Bzxlb+sTe3QaOT6rj6hlLZK3vEy95gui4nKZTlLk1fuxqJX36GsYtvRkQLsxDyuW1XsWziLnCmc/fu3R2sIm4JBAQCNYWAIG41hbRYRyBgA4E//vgDQ4cOxcTbXsFbw96z0aNylziLdPv27ZJlq0WTtggNjpAmtFjbvLzh5mMWaNUTiWKLGLfKxrJJk9j4xRmlJiKESiqlxc1Irlj2xcbnxuL5+YPgXa8V7njlDwuRtExBbKcwzI7u8VW2W1W87Vr4Ik4fXwv1TzsrPkkFRzLCshVOnoLJmz03qpEygA0Z+fAJprJX5GIub+O1cvYcg2+ASpIGsTfekEeVFEYOR8fbI3H7ZBJHpiYXnP/ss8/w4osv2hsqrgsEBAI1iIAgbjUItlhKIGCNAJMqllkId4vAxje3kXXLsX6a9VhnzrOyssASIFwxgVv3jn2p9qh5DcnaRrptnEnKJixrK1tFM0bL2hNbmpi4KchqxMkJ3Ixa9pvSazc3bDu9Eh+seBQ9R3yMDrc8V2q6ooxS+VbFyds/62fg4MoPoFp5nPZSFIwvz1xTR5nAmemy2QJXksBx7VE9V08IdIdboaWyvPvLj4mD7kqi5C51RP4SZ32G3M2/S5UUWPSX29f3/IFBPW/D0qVLy7us6C8QEAhUAwKCuFUDqGJKgYAzCNx///1Yu3odtr61G62iWjszxOk+XBFh8+bN0Gnz4EZJCCaFFzq2Mbu6ZGubmqxtSvrhWDYmVdVlZZM3zcRLSkwg0sbkjYO+JOJG+1MUCrx+tHI0tp9fg2Fv70JgnZbyUOlYmrjx5YqRt+g9i7F13pNQzdsCRUTdYuvUxgtHBM5EuOlTciUBXnfvignhGnLyJGmQOm2CEFjXfgms/IsXcPGp0bj1tc7o9kAzCYq17xxA6mEdrly5UhvQiDUFAgKBEggI4lYCEPFSIFATCOzatQt9+/bFMzc/j48emFblS3JM0uXLl9GtdQiOnE1DeGhdNG7QQlonK1eHXKpW4E7WNvLCSY15k8pOWaSq2pwlMaEwo1QiK2T1Y1E4ucRWclY8HpndjgRjh+CWZxcVW7oqiVv8qS3449O7oJqxFIpWnYqtU5svGBPZJcz7kJIY6KiXyl6pqexVxa2D2buPwtef3KWd7Ivx8poXxj2BsIAsS5LC/l/PY+OMf5CUlEQVN8K4i2gCAYFALSIgiFstgi+W/m8iwK7Lfv364dKZy9j9/iGE+Dr+Ii0vSmwZ2bNnDxpE+qBBhA92Hk2ipARzfBvLaSSn5cPE7kEvP8nSVhOkjZ9Bim8jK5uShH/ZUMaWJBPHuFEGhLXw7/eb38bivZ9j6EvrENWqv+XxbRM3vl1+q1ta/EmseKcXlFPmQNlrsGUNVzhh6yeLifBRbiZylbp5quBFGcEVbVwCy5BURnYpTZ7y689I+WkeRv8yGJGtghB7OBk/j92KDRs2SKXYKrq+GCcQEAhUDQKCuFUNjmIWgYBTCOhJpX748OFYvXo1fn12OW7rNNSpcc52unbtGtiaF+irRs+2oTgfl4XoKzkU39ZPqjcpZ5LCm8pLqdRS1mhFKiA4ux+5H5MQJm7MsSTiRjc4o9REyRAKdyKRFOcmN62+AE/P64s05OO+9/ZSXBe59mhokYab3NP6WDTe+qq9c60mEwueqwflU29BeWdxCRJ7Y2r6umSRpEUlIkfJCezK9iL9PbbCVaQVZZcGkxgv1YW10/TpaYh++AFENPfFEz8PkhJIZvRfhTdfn4z333/fzihxWSAgEKgpBARxqymkxToCAULgo48+wpQpU/Bg74fx9ZjvqxSTxMRE7Ny5k0pZKdGvUzjVIVVh+5Fr5Ib0RdsWnYk4GZGaWSARNoWPf5VLfTh6GDm+jVInKaO0MDGhMKNU4VHainQm/iCe/2kwWt84Fn0emkHkpdACRfzMiuOVWLJ85O2nZ6OgH/oAVE+8WmIe13rJhjcjVU9gMV01cVgu+O5GP+WVaWEMncku5aePn/ohsjZvwogvbkDzflH46YnNaB7cQYqbdC10xG4EAv89BARx+++95+KJawkBro7QrVs3NAxuhL/e2IpAH6rNWUUtNzdXKmllMOjQp30YAnzdocnX4++DiWhcvzkiwuohLatAyh5V+PiRFcut3F/8ldmqJb6NSm0pKBmBmzmjlBITWCzORvuOXKZLyGXK8iCRzfuYXYcOiRtP4jx5W/52d2Q2awrVq5/ZWN21LhlIc48DEt0DWLSYqRyImLuR0ZQIXDm26mx2qebUSVx6cQKa9InEyK/64e8vjuHYsjhwPV03Wlc0gYBAoPYQEMSt9rAXK/+HEGAXae/evXHlfDy2vLULkYF1quzpufoAy37kZmeiF5E2/8IA9gvx2Th1MROd2/VGjkYhabSx7Iabn78ksMsuOG7seatud6ksvCuXuirKKKXEBNYfsdEK9Pl46rs+yFIbcc+U7RTj5Veo4Wajc7FLzlGZPz+7F1eMaVBPX1xstCu+MFJCiTFPB59QlWR9ZM09TmJgqxtb39gK50xzNruU54p7ZzJy9u7C+BVDkHopWxLi3bt3L3r27OnMUqKPQEAgUE0ICOJWTcCKaQUC1gj873//w5tvvklxbcsoru0O61uVPj906BAuXLggxbSFBXla5ttFSQkFeqpRWad9UZF4/0AYTGaLl6UjnbD7saqrJFjPX6A1s8RSiQlsMSq0wFn3l89PxO3BxJ+HILxpT9w2cTXUHkXPJ/exfSybvO1Y8BzOntoA9fxttqdwoatGsp4ayermHUIWysLsX7a8Gch9ygSc497YAudM/FvOvuNUr9aEBl0dZ4jqkpMQM3oUug2rj37j2uLTm1bjk2mf4JVXXnEhZMRWBAL/PQQEcfvvvefiiWsYgTNnzqBTp064u/O9+Hbsj1W6emxsLPbt24cWDfylH3lyLmX194EEBAc1REBAlPmymwfgSUFSxGlYAFciAPSlbzLSlz+VueLGhpuqlgXh2Cqtjia3im/jeC1pTUpMKCtWa/Zfr2Llga/R8bZJ6H7fu7xNJ5tj8nZk3Sc4tOZjqH87RqzVtd1/7FY2UnyiZ6CSqicUfy4mb/rC98+N2Leakk4cYVpw6SoKLsaj6Q2RKEsXLuGz6cjbvkES5F3wxBb0bN0fa9ascRJ/0U0gIBCoDgQEcasOVMWcAgErBFhod+WKVfhn6mnUC65ndadypzqdDuvXr4eb0oiBXSOKfVlfTszF8eh01I3qCF9fb6qeQGtxJikxMyk5oESEv0Wag7qx5a0qXacG8umRp9hMFgtrbVoySm0kJpREJVuTTtpu7aExaPDgtFPwDggv2cXO6+IEp2SnszsWYMdPE6D65k8o6jUpedulXnP1BEN6ATwClFC7l34uJsc60sRj+q2i9FO2vtkjb4bsXOQePIXghn5UkzTA4XPm/nMEsa9OxN0f9cTFfdeQclALrn0rmkBAIFB7CFQ7ceNajBMnTsSlS5fQpk0bfPjhh7j99tttPnF0dLTU9++//5YCYIcNG4Yvv/ySvnh8bfYveZFr6S1atAgsiSCaQMAVEODi7qzZNn7Qs1UutMsu0ovkIuW4tpAAsqYVNiZKe44lIydfgdYtuyI/n4iTieLIfANskjZ5HEtzMKHiZlboKE0Q5L7lOcqJCUrKdiU2IQ016qjUFRUtlaRAypiMXYFHLm3Fm4uHkZXoIfR77MsyRljftv8Mccf/woYv7oPy7W+g7HGT9SCXO2cLpYH09zz8FFB7lnZ184aZvLHljTN4HblOpexSEuNVGA1UAiuSCtfbnk+ak+Inox8biQbNlJRdWgcbph2RiFtUVKEV1+WQEhsSCFz/CFQrcYuLi0PLli3x1Vdf4eabb8YPP/yAadOm4ezZs6hfv34xdNPS0tCiRQv06tVL6s91Fh944AHccccdmD59erG+9l4I4mYPGXG9NhDgslOdO3eGJqUAu947AG93+9pZ5d2fPRcpxz0dOpOKpPR81Imoh8iIhsjIIjJGLlKFj5ddK4y8vmx5M8e8EbGyz3vkIWUeJeFd6iXrt/EAI7lyiV3YzSi1npSJG7cFOz7Gzzv+h9tfWouo1gPMF536bfsh0uNP4bd3ekL56CQoR4x3aqba6sRky5BCIrzeCrj72CdavD/+DHDyAjc5caGk9S0/OhbauGuIah+MgEjHn8vUJYuQ9MO3GDatN1a8uge//vorRo4cKc0vfgkEBAI1j0C1EjcmaezK2bZtm+XJBgwYIFncXnvtNcs1PuG4ibvvvluK1+nRo4d0b8aMGVixYgXYauFME8TNGZREn5pC4J133pEES1e9tB4DWt9YZcvm5ORg48aNCPBRoVe7UAsZy9HocOBkKnIpkJ1bh7ZdKbbMHQU6ImCBwQ6TAKw3J1veqqJ2KZOukoXlmYSYSpS6sl6/5LlM3HQGLZ75oS9STRoMk4R5HROO4vOUJm/a/GwsIC03Rf+h/wpJEH2qhtykIKubY+LGz222vlHmKfE3Jm0e7sWFew1Z5C49dAq+YZ6o3ym0OFQlXhmys3H+4REUYxiJs5vj8djI0fj6669L9HLtlyyXo9FoiNQaJDy8vLzg4+PjVDKHaz+Z2N1/EYFqJW5sMWPLGhMwub388stSseLFi4un4LPFja0IrVu3hoeH2e3z9NNPIzMzU/oLTx7PR/7Hx3UYS7YPPvhAIorCVVoSGfG6phFgzbauXbviwV4PY9ZjVfclx5/9rVu3Iic7A/07R5DYrllKI4/I2m5yj+ZTEDtbyXxIYLdls/ZIy6Bvbg8vKP2cCzeQcTIWiuNWNt5NFt61yIDQArJVj4PprEtdyWuXPMrEjZMqWJj3hZ8Goc3gp9Hrgf+V7FrG69LkbcHz9aENDYN6zu9ljK3923qyoqoontEzwLZ8iq0dSpmnXKGCbrL+GsuGMApM7PIOn6ZM1Vw0HxBFCQ+OyWDiV18ge8Ma1GkbBF9NGE6dOmVruVq9xuE4Bw8exD///AMOu+HSb/ydwjVW2fpdsjGhDQ0Nlb6jmjZtilatWqFLly7Sd1CzZs2kWMGSY8RrgYArIFCtxG3QoEEYPHgw3njjDcuzsiwCx7Bt2rTJcq3kydtvv421a9eCLQtbtmxBvXrFA7pZBDIoyLZ4aXh4uIhxKwmoeF2jCHDSwA033CBptu2hWqQB3oFVsj6TNq6MwF9E3duEICLYS5o3n9yOu48lQUcxS+GhasQn6NGkUQt4eoaSCC+VlGJrmx2tNHsbk61iTALdKIuxNOWxN7L4dY65ovAscpMSMeDJqFkSE0qUuio+suiVNXHjq99uehO/7Z+NO1/fSDIh3Ys6OnVW/ElWvNsbaQlnoKLMUgWn1LpwM5CAsoKSFLyCnSdu/Dhm65s59k3FsiFkfWPSok/PQt4/Z1GnTRAC61K2sYOmjY8jaZBH4RvqgZzkfHCVjoiICAcjqv8W/1HPMdRcQ3Xz5s0SSeNVPSl7umFQHTQMiUIj+on0D0WAly98PbzhRhm3EmnV5iNDk43knHRcTr2K88mxiKYfrZ7TnyF9v/Tt2xdDhw6VPEQlQ3ukTuKXQKCWEKh24saxba+//rrl8Zi4MWlj8mavbd++HWyxmDVrlvQP59NPPy3WlYt0L1u2rNg1frFw4UIcPnxYELdSyIgLNYWAkXxTjzzyiJQks3DCEgztfFeVLX3kyBHJktCojg/aNTX/4aKlIH/J0qbTo10rD5w8W0BfTGp0bNcD6ZnkknQjF5m/48xBexuUXabM+VSF2aD2+tq7LsW3EVdSUvktuUnWPGJjCiIQzrSSxC1fl4dxc3tB4+WOe9/eSdaiosQMZ+YjBmnp9tdXDyD2n/VQfb8ZisjifyBaOrnIiSFHCxNZVlmEtyJNlg2xdp3m7D9BVlsjGnZzrOnG67Egr+bgHhjIGsseE/ao1HRLSEjAzz//LBE2DqHh7wImZoNb9UL/Zl3Rq0kHtI5oQpIo5ceISduphBgciz+Hg7GnsPnsPpyk19w49vrhhx+WYvtCQkJq+rHFegKBYghUK3G79957JfMzkzW5sfXt9OnTWLVqlXzJ7pHjePgvHo5N4BT3spqIcSsLIXG/uhHg4vH33HMPujXpgY1vbquy5di68Ndff0muUZb+UBdmAh44lYJrlG3YpqU7uSCB0+e1CAuNQJ3IpsjOIXJEVRIUhaEHFdmMVJaK/GzubHUr4jtOTcWEq2R8Gw80l7qi+ZzUTitJ3HiOTccXY9qaJ9HnkU/RZuBYvlSOVvQgO39+EWe2zYPqk0VQtOlajjlqvitXTuAKCt6hlNRR3jejcLtGSlzQFSYueJAUi+7iVUpSSETLgVFQkrafo5a9aweuvPeW1GXSpEmYOXOmo+5Veo9j1LjOL6/JZI1bj0bt8MatY3FX+4HVFqt2OPY0pv31A5Yd/ovczSZ4e3tj7Nix4BhtkVlbpW+xmKwcCFQrceN4Nv4L6ZdffrFsif9qqVOnTrG4N775/fffY+nSpVKMmly+5eTJk2jXrp0U5+bvTxpUZTRB3MoASNyuVgT4C4VrkZ44cQJrXvoTfVv1r5L12LXDcW2ZGano0yEcft5msdjoK9k4cykT9eqoyTXqhuOnC5BOMW2tW3Yg96QPfUETOQoOqfCXPG9ejkfjv5vU5bS6WfTbKH5KVvvnYCuJuBHxdMY1aSFtvJkivkXPp8dzP96E+PxrGP7+PhKSLa9V0TzZkXXTcGjVh1C+9gWU/W7jVVy2ydUTvIKVJOFhBUY5d2xN3pS5+dAej0bdDiHwjzC73u1NZ6TPd/SoB0lPLg3sRtyxY4e9rlV2PT09HbNnz8acOXOk75JWkY0xps8w3Nl+AFqEN6zUZ7s8m7yYEo+F+9fhxz2rcDE1XpKoeuyxx8DfcY0aNSrPVKKvQKDSCFQrceN4HJbzYPkPjofgsjwc/Llu3TrpH/7+/fvBqvKPPvooli9fDhYq5SxSttTxlxVrvi1YsADnzp1z6h+oIG6V/jyICSqBAFsEpkyZgukPf46xNz5ViZmKD2ULNZPBLi2DERVmzqSMu2mYhIMAAEAASURBVJaLo+fTqXi8Ci2auiM3z4jDxwoQFBiCxo1aSQQOnpSU4KQGYvEVi7+yJCoQX1SWw9Ij1yeVy1zxrDIRZCFgR6Wu5B1YiJsNnnIh6QQmzOtP2m4jSdvtK3lIOY4KnN+zCNvmjYNy9KtQDiuv5a4cS1VBV0fVE8o7Pb8PUr1TPh45B79ANep1LNsFmPLLAiT/9IMUJ8dJYIGBVRO/WXL/V69elcgah8vkUqzz0HYDMHHQIxjYvLtT3wUl56uq1wYKhdhz4R/8TCTu533roDPpJRcq/7vnhAbRBAI1gUC1EjcmXxMmTJCkPjp27CglGowePVrSaeOHY7mE+fPnSxmiHHjNNfA4zbx9+/Zg0zgHwDKRYwkRZ5ogbs6gJPpUBwL8x4m5rNUwfDNmXpUtwRYHjgetG+aFTi2CpXmvpWlw8HQqgqn8EbtI2W126qwWGZkKdGhHgrsFKnNSAiXwKCgYu7KN/x1L8h00kbPCvEy42E1qXeaK91GeUldSf5pCajaIG19fsP0j0nabihse+QytB44x9y3H74Rzu/H7J0OgGPowVE+/U46RNd/VGRHe8u6K4960MVdhupaKpv0i4ebu+PNiyMlG9MMPwKjJk8TRn3322fIu6bB/TEyM9McPe184Jeah7reTO3QMWkc2cTiuNm5ey0rF55t/xuztS6DRF+Cpp56SvtPCwsqOF6yN/Yo1rx8EqpW4MUz8P31Oz2YxXq6cwGnXjuIzmKxxSjdnPvXp08fpqgm8liBujIJoNY0AJyTceOONOHn4FPZ9cAQhfo51sZzdn57qRHEij4GC8ft3org2ikFKIC2vf86mUawNkbQ27lLSQE4OWduOF6BeVEOKbauH1HSSf1BTwfGAqrOGyJmglJRIKh52WJTVg0kisAbyblq7Sem+keOrKM5KQfFVzjQmgFKzsyRru02Y1w8Xk0/jtkmrUbfNwMIBzh1yUuOw+LW2UHS/Eap3vnVuUC314v+Xsgivu4+ChHgdx6OVZ4uGrDzkHzkPn3oqRDYNpf/3ml3x9ua49u0cpP22VPpDhRNmqqJlk1YcW6w///xzeCjUeLjHHXhu4EiXJGwlnzeFMlM//vN7zN62mHSuvTBmzBi89NJLqFu3bsmu4rVAoEoQqHbiViW7dHISQdycBEp0q1IE5s6dK/21PZcKyN/f68Eqm1vOIu3TIQzB/h6Q3aNengp0auchyXTwYhzblp2jokzSbmRpU5itbZVMSij1EESgJNJFrjVWzSirEL2UTUqTWFdL4Dml+Da2pZRBDuT1yyJu3O9cwhHSdhtMBdgjSZh3D9w9/eThZR6NFCs3/5lIGOs2gnr2ujL713YHfWqeVKvUGRFe5/dKmm77z1CAvxY+DRTgrElPL0+7w3UpKYihMlgmkr05f/58pVyETEY5TIb/332N/mgfS/Fr79/5LML9zNZlu5twwRsXU67g5RWfYsU/mySDA3uU+LnkmG0X3LLY0r8UAUHc/qVvnNi2ayDAsThsSe5evyeWvrDKoTW5PDtmyzMHfzer54dWjQKQnJGP/SdTSAFfgfZkafMqrFeZlm7AiTNaNKzfhLJJ60jWNsoEgDKYvvjKEY/m1N6YvEk1Rh27TC1JCWSZKxbHxuNJIJhYn1OJCbwnZ4gb99t7/g+8u/whqqc5Cn1HfcGXnG4r36dqDMnRUC8l61FVY+b0LpzrWBERXmdm1l5KhO7yNQS0UoDlelkn08fXvrbb1ZmfIHPDeinLkzNMK9JYHHf8+PGStEfvxh0x+8HJ6Fy/VUWmcqkxJ69G4+11cyQCxzHdXOqRQ4VEEwhUFQKCuFUVkmKe/yQCw4YNw8Y/NmL3e4dQP6RBlWCQl5cnxbV5qAy4oWM4cjV67CKBXU8ygrRvQ5a2QlclVyXghASTyQvt2lBNVBLbzc0jduTlDSWV86mOJse7Mb/hfZTkOUy0OCmBDmbtNisXZ3kTE3j/zhI37jt/24f4Zec0DJm4CvXa3sSXnGrb50/AuZ0/Q/XLHigCyg7Qd2rSaupkyCQRXhJa9goqWx6pPFsw5uVDc+AsQpqSm9TXAG2BUZK+CAwKtCm1kXcxFpeffgItmzeTqihwUXtnG9ehZpco63OaSDx62r0vYlzf4RQO6fwczq5Vm/3WHNuKZ5d8hMScNEyePBlvvvmmVL2iNvck1r4+EBDE7fp4H8VT1AICLADKFRIm3f4K3hr2fpXsgOPlOBmBq4P0bs8uUnfs/CcJWaTh1a2jB7y8ir7criXpcTZGJ1VJCA0JJ8FdA2UKktEogJISqJxUdTU53s2WRIie4tcoz4gsamRVKyFZIY/jDAdHca7yvpn8SQyQj1YEkF/aagU6DUbNbgdTQDDuo1qmCieJwLENs7B/2RQovyCLaZPWTu3N1vo1cY1FeFGgh3dI1RI33nvevtPE+fWIaOtOnz8t9CS0y+UHQ8OK6uHKz8gE/tybH8F4aJOUdDZw4ED5ls0jW48//vhjieTxHyYp5G5ld+iWF+ehTZ2mNsdcDxe5MsOgz8fi+NXzklrCokWLLCUdr4fnE89QOwgI4lY7uItV/+UIWBISjnBCwj8I8a0aS40s/VEn1AtdW4VIOm2s19assRuiIovIGAf/HzpK1heFF9q26UQyGwpzXVLKIlWyRENJU1hV4k2Mykill8inRskRRfFubAHky0yypEoJJciW5CalsVJ8mxP7s1jbeO8l5rL3OBuOLsSMdU+jz8Mz0ebGJ+11K3Y97tgGbJh1P5Rvf0tJCgOle84Qy2KT1NCLqhDhtbfVguh4GBJS0LA3mXYJ7+xsHVneDJLlLSiY/hgo8Z5dPXAZmR88gxF3DcWSJUtsTsvC0S+88IJU7YD/zXBjy1r/iPZ4kWRchg645bqPAePSWhOXfYL5e1ejcePGkqrC7bffbhMvcVEg4AwCgrg5g5LoIxAogcC3334rxefMfXI+7u9ZNaV/ZOkPH0+VJLR7LV2Do+fSUZcEdpuSwK51i76ow9VEPcmBdKBAaH9Jxy1PQ9ma/oFOB/5bz1fuc4m80RcxkbVijb7wpUzSEl/ysouVCWVVJiYUW5tesJP2nWUjceDSZtz7zm4ERJRtzcnLSMSvL7eA8qm3oLjjEcuUJYmK5UYtnlSVCK+tRzBk5VJ2aTTCW7nDN9xs0cvL05OOmo7c9J4ICS0u5qwhq9ylWXOh3L1CUg5gGSfrxmoCDz74IGJiLsLXJxBZ2UQKA+ph5u1vIczkRnJPF6Qi7/369XOqMo713P/G86WHNuCFZdNwLTsVzz//PKZPny5cp//GN9IF9iyImwu8CWIL/y4EuKIHS9X0bNgHS55fUcoSUZGnYR1Dlv7QFeSibydzXNve48kIDFCiLX2RWpMIOSEhMqIuGtRrLMWBpWUYYFQWSoA4aZ2qyD5LjpHi1sj6x42rI0jeyRKkje/JdU+rIzGB57du6blJUi1Tt4gGUiF6pRNadguerw/dLcOgHEt1la24qDXu1mvU1rmJkkMMGQXwpM+FihJVqrSRiTPvwBlyx+sRSVnLcsunGEu2vrHblMmbdTxb9N8XofviOQy7/Rb89ttv8hBJZP2+++6jz6aC/rAIQnp6Ioa3vxP/u/1N+Lqb4y9TqALB6dN70KBBffTs2dMy9no+0egK8M7a2ZixaT56Uv1TtlQ2aFA1sbHXM27i2YojIIhbcTzEK4GAQwS4hFvXrl2RnZ6DPe8fQr3g+g77O3uTrRMsrcBxbW4UH7b3RDK5kEzo1N6jWKkprpBw9GQBZZf6SqWtmFiw9EZWNrENHz8oHcg4OLuX6uhniW9zsmIC78HiKq0AP9l97neyvD2Izne+jq53v1nmI3FmaVrdCKgmf2XmbS5K3qpDhNcaHCm7NPYaGvbyhIrq08qtIN+ArCytpK/JMW8yeUs4lY6M36jO685lUnYoZ1hfunQJQ4YMAceyKZVqeBBxnnrbFIzoeJc8neV45cpZXLx0DN27d0ejRo0s16/3k9+Pb8eon96E2scDv/76KwYPHny9P7J4vipEQBC3KgRTTHX9I8BZpCtXrsTMR77A6IHjquSBk5KSsG3bNjSp64s6IV5E2lLIcmVCxzZu9EXJBIYcgPSTk2vCmWiOE1KjVYv2ZAExa23l5HImJ1m7qNyVpSaoszsr+m52dkSF+snxbc4mJvAilSFuPP7z9S9g/dGfcMerfyKimWOLzqY5D+NS+nmov1zNQ6VmWb/wtStY3/hzwCK8biTA7O5TlKhSuMVKHyzZpc3cEBBljqnk2DRetyCf3Ka5Rom0MRZ8XZtpQv6lfOA7kgTJyyq1fn3/KMy8+W20iWgpxbK5ufFn2t0S18bzHj+xDRpNpkT22Kr3X2kXSPftvrmTcDzhPKZOnSqJ9rrCZ+y/gv+/+TkFcfs3v3ti7zWKwLJlyzBixAg80PshzBn9XZXIF3Bh+o0bN8Kk16BdY28cu6CBlqoLtGgC+PkWPZ6OskVPnQNl+inQvGlr+FMsGzeO906nL09SnYXSj4RnmYhZWYukTuX9VdVkjvYjETeaV8FM1MlmIU4V3E8+VZzgWqZp0OCuNzfBOyDS7sr7lk7B8Z0/QL3kIG2yaEHLHgpHusIXq55KnlFhDFStCK/5AZlI5R8mAot8hLU1kzNr0EiJhCxp5iueHiqoCauEf/TwOLYRBRt+ghdd01BCg1qpwqOd7sFTnR+Bl9qLMo05caXog8k4MoFjomYy6Yi8bUHz5s3/c3pnedp8PPXr+1IB+4cfflgq+ejH/45FEwg4QEAQNwfgiFsCARkBjkFr0aIF9CS5cfDj43BTFU8WkPs5e9SR6jwLkEZHR5MLKgtNIoDUbCCTvhSbNQJCgiiGiWLGOAOPC7ufOK+jrFETSX80R2hwuGUZ1m7LYe023wAoPZ0nRZYJir5LLZeKnRRxmGKXy/OCyYBU67Q8wru8gLy3SuzhQMxGvLl4GEIbdiLythn24t1Obvoaexa/BtWSA1D4+Bd7PFcjbwYSY1ZSSq9noDmBoNhmK/hCeo9MbFmjPw5ik6SfcNKMVdNHSsmfQ+mzSFZdei8KCkxUqcMonYcGeuDKUS38FCZk/G8sDAVkfaP2+e1vYHjbW4rthtfQksRIPokwF2iNYKFmuV1LOgutNgt33nmnxRon37vej4zLI/PfwK8H1ktVKNj6HhUVdb0/tni+SiAgiFslwBND/zsIfPnll1Im2LxxCzCsx/3lfnD+n3Nqaiq40gJrWLFOG5NBbiG+SgRS/cmYawbUi1SiSf0i2Q++fyXRgAtxBtShZIT6dRvxJUvLyDaSm5Q001i7jWLjKtWKvkdtT1NBAmVJTKhIfBvvpILr8lDG/cOVj2H76ZUO490uHV4LdpeqvloLRaMWPLRYo2mKtdq0vBmyCohdkUxHcMWJG+PCzJgP5vOixzPlaFDwTwz8o6j8VePinykjWYh1V64iOyYe2tQMKPNzoU/Og4kSGJQxh2DMysZLXR/CyI5DyaLmSRY4L8qctP0HBVvhCijZgklcRlYaEhJPUWKElxSsz3U+g6n6R23iXIRI9Z9p9To8s/hDzNu9UvoDcd26dZIFsvpXFiv8GxEQxO3f+K6JPdcoAhcuXECHDh0woPmNWDhhqdNfJhwDxPFrV65ckQhbQUGBZD0LplJCQVTZ4HJyCpESIzo19MHBCzkI8FegXXN1sfkTUww4d9GAkOAwNGnYvNg9/uJLYzcpfTkqaM4q/5IrQVZKge4kobIUluf6pGyycaJZiJJz3R3OmJufiVd/vRPnE49SVYUVVIj+plL9066cwIp3+0A5eTaUvW0HiktwlMCkyjEvtbPSFwy5WphIpsMnlIhbOfCRCBoBy0frx+Ap5LfF/DyUXXrwPMjniXodSMvt1Elojp9E/onT0F6ONfvnC7elJJeoUqEiHqlFICXMvNr+ATSjuDbr5u7uAX/fQPp8ByGIKlO4u5WOY+M9HT9ziOI4s2g+s8qMD/0badq0KRqT9hm7Va/3xhisPrYFExZ/hAK1EatWrULfvn2v98cWz1cBBARxqwBoYsh/BwH+nylnfB3ee0TKIo0MrOPw4fVUuoAtamxZY8LGZM2NVGqjqHRQHfqJ8PenLFEVTl0hKYSrCejQwJuKpJN7SWlEZ0pGkMtZ8SLJaQacjjEgkL7wmjdtRV+uxa0fnGFKlYooGC4ISo/iVjqHm6zoTetve+s5yiAPUnwbMQxn9dt4aoLd3MqYu7BXmQeNNgeTFgzBlbx43PPWDvgG1y02hmVYfppQB8oxr0F57+hi90q+sOyt8EZNkzcjWbeMVEHBO4QsrcxyHDT+/DKYfJQh5e5M1Hikrb2bMtJQsGopDAd3APEcWKkly5kfWjbsSrVzO6FBZAtEhTZFkF849p/aiHlrJqOxbx0sGDwVTUKawkD9KW0BWoMGuYRrZn4G0vJSkU+VLbj5+wUiODAMIfQjJ9jw9ZS0azh34SS6tAyW3KjxZMlLIekTLtLepEkTyRLFFrnrvcWRdMrQ2VSGLTUWP/74I0aOHHm9P7J4vnIiIIhbOQET3f9bCMyZMwcTJkzAN2N+oKQE+/8DZTfoxYsXJbLG8Wsqqt1Ylwp11w8NRjiRNY5Tk9uV1DTsj7mAeiHu9MVGbiKynnRurYaPdxExSyVdtlPRBkpQCECLpm2kTD55PB/5i5hj3owUa6cgAd5Ku0mtJ3fm3JoFWPcvekzzVdqnkVxh5dFv44E0zNxKzld4uSKHq+kXMeGH/vCq04wyTf8guYvilp9fJjVDft9BUD3zbpnTW/Zn1dMWCbK6XWWnTISNVLPUM5DiIK0kO+QFJJJGG5RIm3yRjo7IGgNuOH4AunWLYdi/DVy3LCq4KSXM9EfPjoPQvEFneguL/jjIpSzQhX/+D9uPrES/yE74qt8bCA9qKAnpsjuV+aSHe3FXbk5BNpKyE5GQdRV8zo0tcFGRDRBAf3zwfg8e24UQfxW6tTZXIsmmUm8X4nMQn0Sp0/SHS2OyvrVu3VpyqUoTXKe/MjU5GE6Zun+f3Ydp06bhlVdeuU6fVDxWRRAQxK0iqIkx/wkEmIixi7Rfs4H4xYaLVE4wiImJAZf2YctaPSoNxJa1MMoMY8tayZZEiQg7z5yDt4cSIX5qxKZo0bqpCmGF8UpMCK4mmWPafLzJytGsrU1V+QItabflUGcvXyhIu60sy0vJfVTpa5lklZyUvrwtheWpdqqiHIXIGQepVSFx4/n2R/+FKUvvR4u+o9DvsS/NaxT+Xjv1FiTRe6L6YF6x645eWPZp3YkYUhVv23p2EjOmwP60fMoqVUDtaSb7tsiatAf6xUd7pNJEBM2wayN0y3+A8eJZBPiGox/FqPXrMhLB6jAqAq+jgvZkELaqO5uScRWf/DwW8cnReLD5ELzXZTx8fIIpkcFb2qeCkxzI8qymMaxJaKvlaXORSAQuNv0ylV7NJ1dqAOpHNUZmdgbiEy5hQJcI+HoXJQBxpmrMlSzEJubS50iF+vXrSxa4gIAAW9NfF9c47m3swnfw8/51mDRpklRpQdbPuy4eUDxEhREQxK3C0ImB1zMCnDjALtJ/DhzFnvcOQXaR8hdkWloaLl++LP2wa5Rj1hqHhRFpoy8vypy017TUd9OJkxSQrUOjMA9cSKIYIqtkBOYqF2L1iL9mJOubL1o1Z9JWZOWwnjeTkhK0pN0GUqVXsmVD+pa27lEL5zLZslqaSQYnJ5RHv42HWwhRNTzXwp3T8NO2D9F75HS0HfSUZbfb5j2F8xd3Qv39Jss1Z08s+y0xwB5hKtGtXC/5M2jWcqOsTy+FZKmSJzCTNPMrR2ubsjOh37wWuvVLYbp6GfUi2uC2fhPQvS1ndZrjycwEMRtu5J10p+QZbpcTTuOThWOhpM/wh/0n4dbQLmQNVsPbL4T2YfVmEengN9HdzZwdbd5R6d9GInlXM6/gQko0NCTfwn+s5OZlIyLYE93bhJYaoCnQ41xsFq4ksSaJQrLAtW3bVirJVarzdXCB3+s3Vn+BaX/9AJYLmTdvniShch08mniESiAgiFslwBND/70I8P8QOQ6N5Tji4uLAFRESExOpNE86iYzmSlIde/fuRcPQRujYsDN8PHzg7eYNTWY+FFoFAj2C0CKsEW5q2RVRJHzrTNsbHYMEmr9xuCcuJeeTG1SB9i2KkhEuXtEjLsFIZa6CKBGhhV1ZBC7mnkpuUtZug5cPFXS3Txad2Ve19CkkcUbKGuQv2ArFt/HGrLhAVe2T3/uPVj6O7WdX49bnl6FeO3MywpHfp+PQ6o+g+u0o1VutWDA8TW2/0bNU1BYnRahZzW1IzydSb4Ibaf0xRLIn3hFZ442ZtAXQr/0VWrKwIScLjaI64q4bX0LHljfbtMoZMslFSX9weAUpcOriHny2aALCPQLw012for6C9MY4u9UvFCoSlmNNQUsjQsbjeF8e9Pksa19M4OLI+haTch46SnTg1qdDGIL9i7uz5flZViQmPhsX6YfXZvLWrFmzMteRx//bjp/+vQAv/zYTzZo3A+tJduxIWi2i/WcREMTtP/vW//ce/Ny5c1i7di3WrFmDAwcOkFq7OVi6MkiwzlqHyNYY3Kwfbm0+EJ2j2tv88mAX6Q5ykYYHuCE5i6wR1Lq3d4Onh5mZpKQbKaZNT7E+gWjRrI3NOeR9WrTbvCm2zYNi3BxY+eQxtXU0kouLTDJEhGxbDm3ty0J+zNDY6lLpa7kFWXh8Tifkk7Hyvvf2wMs/HNF7l2Dr909CRRY3RWT9Sq0hcSwromVzMnq+kkTOPIR+/5+96wCMo7q2d9V7tWRZsi3JvfeOMRgcQocfegsEEkrogUDyCZ0QAp8Seg8dTO8dAzbNxrgXuVuybFm9S7squ/+ctzur0Wr7rprZZ69md+bNazPz3plbzvVwbjts3MjlFpvs/SCZy/eL6bbLxLx7G+6zgXLm0bfLDEjY3IEqczMcDUAPUm7aKrc+c7JEIx7ux6c9J4Oj08SMF5yISFB+QOrLpAE3gjV1DSG1FjD20uHGnSRaPzamNpP8UrRc6nF9yGM4c1y6DEixRgjR59O+V9e3yM+bKhQ/3KBBg2Tu3LlOTQu0/P15+7d3H1CSt6ysLFm3bp1kQMofSr/OEQgBt1/ndf9V9JoSNEYlWLJkiSxdulRI68FEVvfctGwZkTlERmQMlfz0HMlKGqA+yTEJsmr5SmlHqIKpQ6ZJeHu4NJmapbndJO2GVqltq5dK0EuUNFbILtjobIGUoACfZiw4TAPi0mTyoHEyJXuCHJo/T2bBC4/eoF9v3AyvOqNEweanHnEfhw2BPVyW1QausRnxRwtoExQrY0dNcMl7pSrAH427jaS7BqhJ3S282jm9saVkSxHvRqCNTuz9XLWpJ4Ab6/5l5xK5YfFJ8M4cIkdd/a401e6XD//9Wwn/5/NimDzHVfN82q/wlwcQ5lOBzAxgZEbcUIimwOXmGbjR3qzt48XS8urjEtFslMPnnC/HHnKVxMdao2+4q98CNLZn22r5z7sXiAWqzGePvUemZU1AoPsahdTi8NyE28ioed34oWOC9Tt+KKmbxSupm9aOVnilbtu/RfY37pM2RFUYNTQJ3qyJLu9zE5w1Nu2uhQNDEyKKJMmMGTMkPd07KbhWZ3/YtgEE3w/J240IUj9h8kQVGzYE3vrDlQt+G0PALfhjGiqxl0aAdmkEaG+//bYCawUFBZACmCU7OQMcbDPkoOFTZHbeJJmQPUJiHDwKtSavWrVK6GwwPGWkpMSkKu/QxJhoOBNEd/IM1fJz2446ttUUyc9lm+X7fWtlVfkW2Vy1S1rMbSgjSWYPRgDt+LEyF0CwpTVC8nJgXJ0NMINzjXAyWLu5FQtdlAoaHw3OK3eptQ0M9XVYEMHdxo+yb3N3Qi8eU/ZtaC9ELn3CMcHZUHy69kW598NLJSkzXxb9+SUrl9ult0rYUac7yx6UfRgRjxI1VRFuEFewrL0R9wy8kePSIbNzkckCO7P27z6XltefFsuenfBcPkpOO/JmyUzLU8V782d70Ur5z4tnS3JEtLx4/P0yAueamxrFDAAYE58qkVTX25IG3NgegjcGRuA9AH4Qt44K2vn6bV1DLWjkGqXMCA7EujJQj0TJVNCExMW4ltyWI6LE+u3VoMgBkfXgwTJhwgQ5EMNHfb1lhZzw+BUyeFiufP7556qv+rELfT/wRyAE3A78a3zA93DDhg2K7+iVV15RdmqJMfFy8PBpsnD0LDlq/HwZlzXM5du6NjiMGbplyxYh2BsUny15qXmwa4uSOBB/+iPRagBn1dK9q+X9Hcvk48LvpbS5SqLCo2XekJly4jSAyGGTVAzHNQBtBHNjR0+U2BirV57WJsctF0Y6JTBuqcRDWgJJVp+0b7M13Aw7JK7eBoyjL4n9VMkFIPGlLG/yLt/+mdz57vkSk5krdaXbpf2Y0yX8gr95c2qv5TEj4Lu5vhWUIGBagSrSMbWv+1lMj9+pAFvWgBFy5jF3yAR4R3ubLLA5W7ryZXntk5tlSMJAee6o+2RwCkKtQerTTg9qeJDGxHf16NTUpZr2XoE3SN2oR6WtG0NneZPaAPYYTSEJnqX1bTWydu8WaI/bZcqoNMlKd83l1g6gWFBYJ7v3NcATNlwmTpx4QNq+Ld+1To565M+SMjBdvvzyS8Vz5824hvIcGCMQAm4HxnX81fWivr5eSdYef/xxoRNBDDzhjpt0qJw96xj57diDsEh4BxYI2Gj7tm3bNmh12iQJRKMH5c6CStP1m723g01JXGltHbCLWVZXbJFPipfJ+7uXSnlzjcRC4jdvyGyZPfBwOWrG8XBU6Bwf01kdra2QttUD1TDCeCxUR1C7GnQ0Dc7O6c19/ti3sb09DdxY57rC71RMU1NbsxhmLZTwmx7n7j6bLADF7SCnjYqHQBOepVqyVFdKy3/vk7avP5QskOQes+BKmT3pRGB8754HltPe3irPvvsX+XENjOAHjpf/HveAJIfFWSV7TXUUMUt8UoZTKSpudWWeR3ymSQLpTGOBFyp/e+OooPWFwM2AyCIZiIfa3GqSVXs2gci3TvKzE2RsHmLzugGBTQC2m3bVyv7KZsnMzJSZM2dKXJz7FyOt3v6yXVO8RX770EUSlRynwNvo0aP7S9ND7QxwBELALcABDJ3esyNAp4J7771X3nnnHQSlbpGpg8fIH+efJGfOOEpSYKzvbTIajcqjVANsXProaHDIsLmSGA1XvQAT7bsq6hvAUQXPOpSFoqHuMcCc3Cwr9hfIGwXfyRs7vpK61kYZP2iSnDXzD3LEmKOxwLoGjHUI7G2CaZMBVCEWLMSGKM/eegF2w+/T/bZvY409LHHTOrlq19dy4+unSgsW+PDHPxYDIlb01UR+vPZKeJZCsx6D+4q2aG2fviktLzwokeBeO+7Qq+XIgy6xU3t4248W2GE+/vqFsLn8XE4bd4L84+CrJR7SNTO8R6UZFBymJkjaUiBxcy71IujmRw/cWLeZtDB4FuhwEEkvUy8a1GxskkYQ0Q5MjYEdHZ4dFFxQuguep3sQySFcSd/Sk92bFuwpbZSNOxFTFXZ406dPP+DUigX7d8mi//xJ2mIMyp6XEsZQOvBHIATcDvxr3O97SBDw1VdfyR133CHffvutZMCL7eRpR8g5s46VucN8c4unpG7jxo0qwgHLJfdaTGSkbC8thXfoOMlPC8ybUBvsOtgA1cFrlQsUcUgKFld617HO+kYG18ZOqDo/LFomT254QzZWbodzxCD5/ew/yfETfycJkPzpExetymqoHWnkH5+EMg39w74N8Ul9UTWjmx3Jm9W9I3dQvv247k254+OLpSVniITf+rQYMtyHOAtKpX4W0gZpEocoumKjtDz2TzFv3ySTRy2CWvSfIHTO9bnUZmO9PPjyubKt8Cf512H/K6eOO95eBkGXpaYSwt5oeJGm2fc7+0J1KdvlyLdMhx+qTAnCSMzr6fLSZrW6rlKS4yPhSNHxQrOvtlzW7dsqbbAhHT8sRfIGuX/RovRt9dYqlNWiVIok1Y7EM3+gpB3le+RwgLcGg0mZjBx33HEHStdC/XAxAiHg5mJgQrv7xgjUgUbjwgsvlMWLF6sGnTfnBPnPqddLErw/fU2UrtGNng4L8XA2mJ6fJynxcfLJmnWwN4uTQyFt8wVkuKq/FQsOVaRcmIhDYiEUSLCFs2oyWiBFsCjJWlIibYSsYO7Zje/ILT89Ig3w3IuJiJErF14np0//vb09RpMV8EWA7LfNEK1UpD0e5spVh53s7y/2bY5Nb6jcIx//8LA8te5RkSHDJfy+NxCZAvrIPpjaympFFj8k8sXLChD9btHf4S16pV8t5QvFQwBta7Z8LtfOvUQunfGHTuWYQdgrJiM09Bku+QW1EwjcmDQ7N+svSuIY/sxKhUPwRg9rT6mqtgL5DOBz66zqNba2yA+71khjS7NMHonQcgPdXyOqa3/eXCnl4L9jvNMFCxYoD1RP9feX4+v3bpOZ/z4DEv4WefPNN+Wkk07qL00PtdOPEQgBNz8GLXRK94/A3r175cknn5SnnnpKkeMeOW6+3HT0RT5L2NhSBn1fv3692ibAQ3RcTo4KTUWQtmpXIchwy+WgvFmSHhe4aozG0WWQ6tG+jYmLV0oSpGOoqw0eltWwUWO9DPHjGBWhFIG4H137qrxU8KFUgXKEKtRLF1yNPh8sdTivpR18WEkp4DyFJyHVTW5sfFTlvfhHBZZHPw0+SjbsEjdP4phu6puxoUpKCr6Vr5s2yOLv7hXzmEkS/pe7xTBoaDfV6F+x5p+/EfOT/xIp2S3ZGaPkrGPvlLHD5vtVGG0wX/7wf+XrFc/JuZNOk5twz9FsQEu0T7PUVqmQVtGxoKDBteHHVeI15MdRXcr8VLkyzBaTu5BYKgP+1DfWSSvUtwPTYrvUSbu3FYUbwPnWIJNGeAZv7QBvm2H3trukQUUfmDVrlpAT7UBJ7639Ws787/UIgxalqELmzZt3oHQt1A+HEQgBN4cBCf3s3RGoAT8Ugyr/5z//UQS5R4ydK7cfd5nMyvPddoNl0eO0BFERYuEdOi4nW4YOSFcgir3cW1UtjGYwGkbcYzJHBNxxShTKYdfG0FZMXNsI2rhAUdVJGg8LaFMJ2sLAJecqUQX01vYv5e6Vz8hOhAOaNmSWnDf9WpmQN0/MiD+kFkXYt3VZyVwV2MP7OQ7+8LexmeybSm6AgS1Ht2zMkFgUrvlIZNhYWVdXIE+/cYkY240SdtblEnbyhV31f93SCteFWop2iPnZu8SycikA22g5+qArZOak4/1W/dER4Zm3r5Sf1r0tV8y8QK6afSFuq47BV9eyBk4CuDBxifAqRfIWuDGvU6kbVaa2C+0JvJkQ6aG+sVYGwJaN4bMcE7nNVu3ZLKX1lYrvbSQ43zpa75jb+ru2oUXWgTaktqFVxo0bpz76Pjs/q3/s3VlRLCc+fqXsrgcn4YcfKsli/2h5qJW+jEAIuPkyWqG83TYC9OikhO3mm2+WasQCPRcq0WsXnStjQeXhayLxLqk9ysrKlHfomOxBMiwzA4tIx8Rf09gkSwu2wIs0CV6kMzstVr7Wp+WvbWoGua5R+ymJiO8YEwVVKPbQsYBaIoK2CHqFepG4KL1S8JH8e+XTsq+xXA4dc4KcOvNKGZk1+YC0b+OQ9DZwYxuK1n4s7emZYhgxXkrKt8lL718rW3f/KIZp8yXsyjvFkD6Q2Xo0Wcr3ifmVR8Ty1dsSH5MsJxx2nSyY9nsJM4NiA+8AYU4oQTw10AhJ1RNv/FnWQj36j/lXyQVTz+xyirmhHmSDUN8nDFD2bXSCYKJAzh1A0tSlzqRudKwwQ4qnJXfgjcCxsqZcEmDjlghqEB2m1E7HPWOR9SXbpbBqnwzNipeJw1M8Ps9UndJpoRBB6wcOHChz5syRKLzcHQipoqFaFj14oWyr2iPvvfeeirl8IPQr1IeOEQgBt46xCH3rpRH4+uuv5YorrlDSsd+OO0ju/d01Mh4kub6myspKpRIth+qTdB7DB2YA5GRJpANrf21Tk3yzuQCyr3DYtc0DNUcHiaivdWr5jUBlFQ0N2k+ndm3xsQlQ0fhalwVODiZ5YuNieWjNi1IPL9SpuYfIn4+4E2B0vL2+vvRF2bdhMTX4uBAqYVsvS9w4jiVblonR0C6GSbPtw/rD6sXy6kf/ixBZkJmef52EHXFKj0jfLIVbxfzxq2L57E2JBFpaNPciOfLgy0BEmwxPUgwWaEEIosIj3cEoezfsX3btXSOPvHo+pMD7uzgiaJks8CK1NCLIPLyso+Noj0lgjTp5bVGdMxBlP9eaTeVx1OirS9wFvFlVq9r5+m09KEAskAwmOjiyalIybvnZUVksOwBWstJjZHxeIoBYBCTb7j2vi8saIX0DPU9snFC1mJICYrwDIFU21sgRD14kmyt2y7vvvitHHHHEAdCrUBe0EQgBN20kQtseHwFKxW677TYhcS5DTz1wynVyzIQFPreDnqJUiRYXFysP0XGDcxAcvkMlqi+wDfY1SxB+ipKxOYhkMBDG1oGmNtq1wYmC6lAmhA+FtI0LBtZVRjqAfVoUIiIkxHX2FPWmXkoGqFkKAxAtN9bIcxvfkv9ufB02cHVy/PQL5LwFf8eCFrhtnjdt8SoPhkDZt0FHZvCRC882fNZqfMMhXjXN20yVRWulDgDAMOfwTqdU1uyRlz+4XtZv/VKpUsN+D1uw6bhf3SGYTiV498MCw3vL95+J+f0XRLaugwdmjBwy81wF2Bhj1J4IjhDuiaKvCEh2vU0Fu36A9ygcX0Bye98Rt8qRwxd2OdUCRwQLHBJIo0GHBA0koUYrYMQZOgF21/PZNuvjoGzdumTADkrv6K2qJfoqsEx7T2zjakTIuSZjo6ThmSKdCBONDmz/FZhUVaHCYkRZKABYiYQUMh+a3XjQZETgPqQXKSVq/PB7R39Aag3V6Uo4LrSgKQyXNXRo37Jn1MbH1201AO+RD18i6/ZvU5yXRx11lK9FhPL30REIAbc+emEO5GZRInbNNdfIiy++iMgEMXLDkX+Sa6AWjQaJri+JQeI3b96sYpBGYMYfPShLhmcNRCxSzP4u0oodO6W4slqm50ySnOTADZMpgSivq4fjgNXgWoG2BIAW1E/QVQ27NoMhXJIQPF6/WLhoXpfdBH5UO4WBVsNssS5a9a0Ncu/Kp+Tp9a8hFFeKXHjYLXLk5LP9Kr9LhQHuoBSI5LC+hrlitdpC37FyB9gYP0+vK9sllUVrFBGvOIQg4/Ves/kTefuLO2R/xXaRERMkbOHxYph/ZGAqVJRr2blZzF+/L5av3wOaqJKcgWNl3tTTQKB7kgoK76w7CrgBtYQDuHmDH1dv/hQ8bRfJ6NR8eezof8tgUNA4JjoPkPqDECoucYACb/o8zqRuNoymzwZgZv3Jdlnv3E6H1U5FM4IXHy1Fwh6UqlN9UrQg9VWSHBsOb3DXtqE8h20rgb3b6pKt+GWWsYOhYgV4o6e35jDEfARzBHHR8C7nh8/Wqi1VUgFS4xw4L02dOlV5nzJvf0614ME7+pFL5Je9Bcp2+PLLYavpZn7sz339NbU9BNx+TVe7l/vKSZVg7S9/+Ys01TXIeXNPlOt/8wfJTc/2qWWkCCG1R2FhoXprHz4wU0bDji3ag4RnR2mZrCkskgkDR8vw9Dyf6nSVmbZyDSZrgHkaYqfCGYEAjQtZHcJT8S0+GaDN0YPUVXn6/Rwv2sUZKL0CMS8wkUqaN+lWxEO94bu7ZWnxChk/eLZceeS9UA9P0BfR49/tNCAAml4hCV0L0V1r6rxu63L0zFdjfYVSl8oE2D6mpDuttB0OJCtg0P/Zd4/I3tLNQNaIPcv8Mw+BinWOSO5ISBxd2zJaIO2Swm1i2YVQTlvWiuWXpSKlxUq6NnXc0XLw9LNldP5BHsG4pQ2gp90C4Mbhdj9wP6x+AxERrpLpWRPlmWPvc0o0zXvOQmcEvC3EOgFtHAzm0VC2zvm06zjZsrFZjupSLTPLMtucFdh63gJRAG6kC9GnakRRiAgzS3qC6zHV52+CJ+rPxZulEaYF0/MTJDM5UgG3Fni1EsTxY4KdnSYlJ5AjgCssbZHiCoQSi4lRqtMDIVh9PaSVRyM81nc7VssFF1ygbIlD4E1/t/S/7yHg1v+uWb9sMbnTLrnkEjVppCHCwaeXPy4zc30HGbt27RIGgmd59BSdN3KE4mLzNCjNiLLw2boNkhiVIAvy53hc5DyVx+OMikBpm5aSE8BNZbM1MiF4fB2IdmMRCD7WTx6wdizIJKwPQ5B2C1ZIrpdqcdataVz4/rX8UfnPqmehHoqScxeAOHXO5VApuZdMaG0O9tZfGhC2g/1TSdc/254e3bRj0S9a+wmkaePFkDXEbd0cfzoufLLsQdm4bUlHXkjqDKMngwtuhBiSocomesE9a6kqE0sRJHU7C0RaOhxZohG76tBZiJ6BaAdJCd6r7y24R8BEi3sE94krdIRWbdqxVO59/jQZmpQjH57+oiQwVpaTZG6CnSaCyEfHITpCtPM8PE1zUqAoTY8XHS8duqykbe6EPAq84Q2F5Wj3ALnbNLUo62toqgfQMkpWMiKGcIcXydhmkm93rQaubZMFY5KgNu36TPAZbsSLVzNCkmi3X00jMHUFpJh4WVq4cKGye6P9LEPj1SJOK5/BhIQEyc/Pl+xs3146vWh2t2Spgmfu3HvOlq1lhUrydt1113VLPaFCe2YEQsCtZ8b5V13Lzp07FYkuox8w6Pujp98geek5Po0JJ0xysZHag+S5lLLlDRgACUXXydixYC4M32/drkDWwXmzJSXW+9BYjmVpv/mmXgbQRps5JlAnKbs2fidflIopCucHSts8SUJ4jrPE2KRUIoUj7iqlbVxYNGmbY/7Pdy+Tvy+9S4ob9oP2ZKZcc8yDkpcx1jFbt/7mOCsaEDiDGLy4Lo6N0RZtr1dmxwKC9Jv9KFz9oVgGDRZD/hivSy2r2i0btn4lO4pWSGHJOqmoKsS9AMmaQ4qMiJYBqblKFToka7wMGTRBRoHqJRqhpXxOtjEPQ2CBMAcplVbWtsIV8p+XzpG0yDh58cSHJS/FORi1tIGvDdK2cLQvJiHd7X3LMdJQljtQRuDGRGm0u2TGc2TBWwrL0s7RgzcjQC7BW0Yi7NU8FaarqLq5Xn7aswF2pxaZMzIRL3vOG8LnmRI4I6R/3NY0mWVXGdoN8w06LNBDnSkML4vst+YVm4bIK1SrctvXE23efvfk1fI9iItfffXVEElvX79gbtoXAm5uBid0KLARoFTssccek+uvv15iJFI5H5w18xi3C4JjjY2NiDWIEFVUi9JTlFxs+Rmwu3G3WjgUsrF4rxTsK5Gp2RNkaIpvgNGhKOtPrFmVjQ3STD0mEjEKQ1oRoGmgjYsP7drcxR61Fub8LxdGpSZF4QZIzxzVpM7OakTUhRc2vi2PrnlBOS+cPvdKOWv+XzFu7uM5OivLn32amhRiR5+uMesiKLWLPLwVqfCcbkr7Nn8rJpIcT5jhdw1m0Lk0NFUJaTfMAHDhNPSHN2h8rP9g3lljLCZ4wAKPOHqWsn6S6r7x+R2Sl5Qtzx//oGS5kOYpRwHYteEuVnxtBo/PF0C67aakpIwfZ0nDdxQGusqjnUeVKdtBJ3Db+xDuXavkjXNJFcJfJUFqluBEcqaV4WxbY2yQn4o24CXPLHNGJcCu1vPLHh2OCvY1gpwbwJtjMSBDojIHSnxKstX2DQ1sLt0vdTvAqweJHcNojRo1yln1fWpfEyJNHP/YFfLtjl/kpZdektNOO61PtS/UGO9GIATcvBunUC4fR4Dkj3RAoHrhxMmHyeNn3CgDk5zbCzkrmuS5PHfPHnj3IcMImx2bI7WHs3P1+zSS3fzUoTJpUOASKAKqKti1UfXKxMWIdm1U63CRqgVfG0124qAejYGa1N/EKAu02aZTAmqxAje1+HE03KdaU73c/uOD8tKmt2VI+ii59tiHlA2c+7MCO8pxUdI2DIhBtdm38jh29uS5i/as3fWlonC11NfsE8Psw7qriqCVa2mF1Bfjp/csbQOR8FNvXSY/b3hfpmZNkGePu19SABr1yT7mvHZ11VC5tklcUkYXZwT9OfrvmtSNz4ArUMY6+OEl9YQFWZ5m78aXId7/PFcDbzX11bCVa5cBXtq56dtaS/AGyVtEuFlmDE+QJDg6uEtbS5pla4lRolPgCZ4zWEyWzvlpDxeP8HOMc1yzeZM0QRMwYsQImTJlCsaiD9zAbjrXDOnliU9cKV9tXaFsjs844ww3uUOH+uIIhIBbX7wq/bhNdBwgYHv66aclOzlD/v0/V4svUja9hI1hokjrMRZSNtqz+ZpqyNe2qUAtWPNyZ2DSd64m8aXcaoA22sRoSW/X1oQYpI2IRUrAFgdeKOtypeX0fssFTEnbsNLRvo3SO6xf1gXBhzXhu70/yzVf3yGF9fvkf2ZcKBcsvAkLjR/qOC+absEqawHYpLikP6tJta7Wle2EZ+lap56lWp6+su1wUKDUV4TB4h957QLZvGOZnDPpZPnbvMsVVyFBUNcE0FZfp+ztYuLTAP58e9nQbN1Yryu8wvuXyRsNpx68UfKm7n0beDOa8MKETxYcDTg3+JrqTI3yY9F6UN+1yZTceMlJ6zqntMFmcG1ho5TUtEpc1gBJGjYY1Rikvrkdzz2kgXgmY/BMmvB21obGUfIfHx8v7SX7pKmoUEaPHq2kb762rafzGxEu7H+euFq+2PKjmqvPO++8nm5CqL4ARiAE3AIYvNCpnUdg6dKlcu6558reomK5EXFFrzvifHh6eucFZgIYKigokO3bt6u381Gg9RiBD9Wj/qRGo0lFRrDgTfkQOCP4SjXirM4GlEkwqKWEWANUX9YFJFC+Nq1Mbu3SNiwQVFlR8sDkyr7NetT532YYdN+14jF5ct0rWPBy4bzwN1k4/iQsQP6Nq/NasMCST4zAwA81Kcu0gwrf12NXTQpov7GhEjFLl4qMnyGG1AEBldXdJ2sOCvQsrWuskPtfOENKSrfI/UfcKkePWOS+ejgjWJobJQoxSKNiEtzndXLUF6mbN+pSVqEHb3z8qTbl/YFov1A914LPLQLgyb+XMIK3FcWbYMtmkqn58ZKd2gHeWO/POxphu2oFbckEbTqA2ATgVtsEtTT2pcXHqa1ybLCZTBjKSsVSUd5vJG9G8AWe/NRf5OONy5TT2B//+EcnVzi0qy+OQAi49cWr0s/a1AK1IUNV3X333TISRLovnfcvmZE73qteMNQVqT0I2trxPR+hqcbCUyvGD3WbViHB1bKCLQrwLIAzQlKM78S3WlnalgbLjEOqpWjM90kgBGVSfG0g2YVMISBnBJbFxUOtA1gcwjEGXLC8sW/jue7SqtINcuWSW2Vr9U7w3U2V6457NGjOC2yzUpMCZBoANn1N7KM99RHgZgZTPx0UJG+0GAbn25vXF79oERTKarbLAy+fJabGSnC03S3zBs/s0lwNh6hrBjtNhrOi9yi9SP1NdqkbHgdnl4/Xlx8ewy3iVWL77GpTO3iDRLupGjZqBkmJ8/0+0ypmLGBShVQCBOrB26a9TbKz1CTx2ZmSmJetgJl2jrY1gaOwBuCNksDkuFhwxMVgnjErSiC+LJqLdouAEDw3N1dJ3kgr0pdTCxxSznj2Onln7RIVveauu+5SVCh9uc2htuFZwgOinzb79ZhcddVVylumtLS0X/ejPzW+FYDmpJNOkg8++ECmDx0nX135NIgyvXtzJxHvypUrpQGhomgrMmfkcPA0eXeuqzGid9hXGzYhTFSzTMwaK8PShrrK6vV+PiL7a+vUBM2TuPjQrk1T1zTAAw1RqeBVmgRW9o43eK8r0GWkqoYSBgP0RGEw9OHTqYAbVr1AbWfovPC/y+6W1wo+gJddrPzz1Ndkat4hutr9+0pVnZL62CSEvpbSaQZytvL7WmCQ8het/VTa4S1oGDkxSCV2UzG4R+oRz/P2pxZJDbyKnz/uQZk/dLaqTANqjjWbQfkhkLaFQfIam4S4rK4yOp7o5LdaQnARWYSrYgh0mLxRl1pz2iRvNmkW3+P41YiIIQZDm2QmeifJ18py3LaCR++bXatAnN0iB4MqhPPGsoJ6iUlLltSxwxyzd/rNvJX17fAot9jBGzNwHGoB2ho2blBiQnLDTZ48WYYNc19ep8J74YcJ9pAz7zpD1u/bJhdddJE8/vjjvdCKUJW+jEAIuPkyWqG8nUZg3bp1cumll8p3330n58/7H3ng5OvwBuqa+0k7ubq6WlF7EGAT/FAlyqgH/qpFtXK5JcEuiXZJsDs+c1RAC5JWbnVDozTanBGo7qEHqUYQSrVmNUNaAbAlxFOyFwjysErbMP8rpwQuplzw8NPaj0CK1jqD7ee7l8q13/xTKk118vuDrxd6nwaiOlVqUvTbH6cENov9tacg9dFeXgBf9m/9XpotJjFMnhtAKd1/anXdPnnwhbOktHyr3LPoJjlh9G/dVmrBvUxnBANsPl2R7LotwPEgLqD2/u9KosZrrO5rXF9X4M6xWP6mNI+SN55Dh4UmxE9taW2GgwIiHzBGVgCJDgs/0ts00gyKEdixtRhkwJTREk5xuodE7/HqBhL5WiD9i4Wna4dkzQSbwQqE4GMECqbU1FQZM2aMisgQCED20KSADu+q2AuqkKtkTfGWEM9bQCPZMyeHgFvPjPMBVQtDTZHA8ZFHHpHU2ER56qxb5HdTF3nsoz6mKKMcUC06DB9/HA+cVba1ZL+s31MsowYMk7GZI51l8XlffbNRatFfLRG0RYKigImLFUNaIey4TUUa2EKixSXVIiUQz3CxU8lhtXP4acvk/abaWCs3fnevvLH1I6U6/euxj+B6jPO+AFtOe4grrKqUEvqTOvroz9ndd05V8UapLYPN5Rzc264QSfdV71XJG7d/I8+/c6W0A4Q8dhTUo0Onuz3PAgk5QZuStJGrLUhEzRbGt8K9yvvS2b3Ja8wPj/Hlx5dExxczzCisZbdJfUOtOj0lLtwrag93dZEqhOCN6tPkkUMlLtN7z3c+/1SbGkG2TW5JAjgNmDXAy7Rmx3bYlSZLE4AyNQCJiYlK+sZYqH1RhUop5J9evkWe/+l9ueWWW5T5i7uxCx3rvREIAbfeG/t+WTODuZ955pmyacNGOWPm0XLnCVfIkNQst31pgs3Zpk2bZPfu3SqO6ChI10jvEeHnQu+ssj2VVcI4pIOTB8m07In2CdRZXm/3kfKjEtI2LSXGGeAx2rHq1DWaBYTrYLpPRuzDwFQ3rEMR7hKoQW2MJY67OpKz1RBHXezuOM/DNxL3XvvNHVbp2/zrVNQFEsR6m+xqUj+dElhPXwVujdV7pWzHij7poECOtjc+vUW+/PEJGZw4SJ4+9n4ZmTpM8bm5uidUXFDEQGXsXMYgDRZoU/cKLqInqZs/6lLtPjQrr2WCN6udm1YXaT0SPMQv1cpwtm2Bmr+wCtRD1VskLDZS0ieMVJ7czvK62keP0wajGeYHEcrUg1oEtq8CKlMLVKe/mTRBqmAOQi5JeqWHY94bPny44n2LjfXNi9dVG4K13wwAfulrd8rjy15XL+e0edPAaLDqCJUT+AiEgFvgY/irKIETEcl0SfWRGZsqL/3hX3LwiGlu+07bNToeMHICbjREO4BKNDs4KlF9xWWwP/t+6zZJj0uTOUOn4Y0+MMkXyyZoqwJoI45iigWWSYjrKLfZZIGHG0JaxcSpjzWX/381aRtjXipKDeI2SilYJL7rJ08MZZfkarHuktHJjhrYDd30/b2yeMuH8JYbqGhDfjvpzE51OjlNLU6BOCWwzE59ccCqzursyX1t8EDcs/5zkUFDxTDcd2lkd7WVhL5PvXG2wERNAABAAElEQVSxrNvyuRw14nC57ZDrJA3PJMNs8NZ3di9YQRvVo/CETgRXW5Akbfo+eit189a7VF82v2vgzQSewjbYptFejh7XiTZSXl9vH85p5fWtgngN0hLVLhuLVokhJlLSxg33Sl2qb19zC5wWGtvVy2haQhzirUZIG6RspatXydC0VJkxLF89yzUgFN9VVo6QWpXqQtH+jWrUvgTgOC7Xvn2v3PfVC8Kg9A888ADul465T9/v0PfeGYEQcOudce9XtVZUVKjgxO+//76cNGWRPHX2LZKKeKOuEslzKZljeCouFIx0MAZB4IOlEtXXWwlwuKxgq4pBelDuTEyc/nubaeXSxZ9vxlqKQpFJCfCYtK0MGvVHJKRsiQkcB1+XDK1k61aLScpfBkjbNNoPTUKh/e58lgPo4bmqAMdc3v/+AtK3m3+4X3bUFMrsEUfI1UfdLxmIbekq2bnb/HRKYLl24BbYELpqYoD7LSpmaTvaZph5KP70fiPLEUbr0VfOVfZsdyz8Xzll3HHWPhLkw+6KTXR8b7GDNuRUoC0Iz4jTgcXF5KLP5Gyd5yF+2EZf1aVafQRvrQiabmppkDiYldFxB86cUFWGqagK+hcc7RxX27pm0IuA4iMqKQFRJyKktrFaNhauEgswShocFKKSfXOUovSOdm9sU1JsjCRCmlYHbrf6oiI5dNyYTo5XTRDVF2B+LCyvUANCCRwBXF9RofI63vThI3LHJ08qiifyctLZIpT6xgiEgFvfuA59shXtMK5lTDuGrKour5R7T7pWLj74VEy8zhcwxhNleKq9e/cqR4M8kOcOg0qU9h/dkUj7sXTzFokOj5H5ebOCwtVmhA1QhY72g2/1KToPUg20UarHkFaBvolqXqRqfLDakXBXS56Am5bPtlZqPwPCF1SVvLzpXbnlhwewgIXLJYv+KUdOPrvrNcfiZA8oHwB1i73tzm8pe59660vp9p+kqaZEZNp8McT5tpAHu80FO7+TxxdfINFABo8dc4/MzJ7SqQrl2Ys9emGackSoR2B07O9W0GZriQJuuKgKQDq5pto9zefK30TaoMb6ctWnpASDilTSBOLrWHC70e7N1fykr68VIKu8oU0iEGQ4EpxsWqpprJLNRashvLRI2vjhCtRpx7zZ8nkm11sLnJbiQBqeAgBXuuoXSQLoWQjw5tg2ArgtAHC7AeDI2ThkyBDFA0eHhr6Q/u+L5+Sv79ynmANefPHFPiUZ7Avj01ttCAG33hr5Pl4vwdfvf/97WbJkiUzMHimvnv9vGZ89wmmrCdhow1ZcXKwAG8lzGQQ+mDZsjhWXIULDiu07JdwQqUBbbGSHV5djXm9/t2BBKEfgeCbgErX4pOo8SEkDQGcELj6UtEUiAHUgqRNoY306yRUBjQI1WPwcJ3tndaq8ugMusLUuh/uvxfUlyvP06z0/yvT8Q+UvR/9HslJy7ScFQ9rGwuztdrLI2yvrxS+1+7dJVTHoHUZMEEMWWfR7PhEMLfnpaXn905tlVGq+PHns/8lgxB51TIrPDfeNpi61gPLDAsoP2rRZvUc7Xgoczw3ab7TVG6mbv+pSrZ1N9VUgqrZGMCF4g8mfNCByCcNjkaBXo+rR8uu3bF8FQBsDfUSnJHV5voyI57kJ4K25rQlq0xEAb5495fXl83uDsR3RFiDNg9NOnLFZahC+bybUpUPxMussUcq/eW+J7KmsVNQkOTk5Mn78eEmGc0Nvp8eWvi6XLf6n5OblyVtvvSVTp07t7Sb96usPAbdf/S3QdQAIwObNm6fihJ4waaG8eN6dTmk+GPh58+bN6sPJkB5UM4bnQ/LVvQtEBQx+KWnDEiWHDJsjyTGu1bZde+d8D9tfCls5hrEhhsCcLo7OCBpfW6BxSNkCzaaNAIt1sS/WuKTqhwI0aJICj9Y/1v2e/vIcLQUK3jgmN3x3jzyzfjGuf4r8FaS9B406WhVvpQBB+/wIRaa1TzVVa28fBW7NdWVCWpDetHP7dNlD8tbnt0t+ylB5+5T/urzf9cBNTM1iaUAoK9xXvsQf1a5NIFveN7yBnUndbIdU8YFI3VoZ/goEuloiryIdhSh5I3hLB3hz9cJTB1BFYBUZHwuJm3NtQHNLk6ze/gM4SMIkY+rYTpJwrU5PWw28RaKjZgC3BKDVRRPdE5NT4r9q126E3IKUFAM4ceJE5cTgqi+e2hCs4zd+8LBSm2ZlZcnatWslMzMzWEWHyvFjBELAzY9BO5BPYdiqs88+Wyr2l8l9J/9VLpp/SpcJkOGpNKcDfieD+DjEEx2UktIlb7DHivQcSwu2qFiBU7LHy9AU1zZY3tbNhUYLHE9JAG1U4hDKKg4hrTQ8EUy+NkruMD9zTRWaG4GkX8X31NNpaColV/Zt7vrGxVFLwQBvr2/5SDkv1ID37ZCxJ8qli/4lqdGYuAOgAGH79O20D7TW8D6ybUdopKK1HwPF496ePKdHW1VVu1d5jq7c8J7MGDRZHj7qLsmMH+CyDQowQRoskBhJY50KFs/4o2HdZdPmqiW4sKotOO4MvGn3diBSN/K71deCBxI2oaQKCcPrTzKk40aAt2aAN/KyMboCt/pEOzRK26iWZAB5d4Cosr5MCvaslcjEOCV5I02Pr0kDb1JdJYJ4plPzhoICyT3o4djtq66RTdB61GG+S09PV9K3gXDu6q3UDpHm/UtelBvff1jGwUv2k08+CYG33roYqDcE3Hpx8PtS1Qw9ddttt8mdd94pYzLz5LUL7pEJDqpRgrQtW7bIjh07VHiqzOQkxcPWE4CNY0UuJDoi0Hp45uApkhZAmB772APkVEOl1IjXdfJ5Yl6XeBto0/JwItX42pRdm6P1t5bRi60maWNWxpYEfRSMyvEgOtBpaIubV8CNAg673A4LFf7rQVGg4I1tLWuqlIdXPy8vbnwbfG2RcsGCm+TYmX8KyIPX3sbOayur61OpZMsyYexSw5zDrUi7B1q3cdvX8vSbf4bncqWcP+UMuX7eFQAhHiTZGFBLA1T9kEaFg9IlJgFRHwK4VwPppgJutgsMjNQpcTc/vC8J3vxNjVCXmi1tAFaJ0gLTCQMepGSoTduoNoXHN4tO1cU1ZZsI2kiaqzkkeKq7EhJXBd7gqECHBX/Am1F5nLaJZfs2MeCNbdGEcXBe8EwDwvaS5mjT3n2Yn0wKKI0cOVIo9QrUttZTv10dX7JluZz4+JWSNTRHPvvsM8nPz3eVNbS/G0cgBNy6cXD7S9F79uxR3GyMgHDh/JPlfkja4qI6JpZGuLBrEjaqR4fiDZC0HozT11OpBl6ey7ZsRTTQCDkob6bER3UYFAfShtqmZqk3GiE84oRvQYxUCFdsMUi1cuvB18Y3+UD52jgR2yL4wIsNpWNlAasBwACcEnTqZS5q/PC4K4mAdWHUWuhma0NtwQBvrKUILP3XfXun0PZtXM4sufroB0Hc617946p1qo88yBW2D6eGyiIp3/VLj/C5tYME9f0l/5ZPlj0oEzLGyB0L/y4TM8d6HB3F0g8nBEH4osjoBASN72q75bGQoGYAiKToGon3nv7+s9/fOOaHEEuVyT8mepc210kUDflRaCtMKDgOBG8Ei/WNFgXiksH1Fg+uN0q/qCaNhIYggvw+XqaKulLZsmedRKbYwJsjEvWiHILF6n1V0g4P08ykJJgcjPAafFFCvxvhAWkDR1UqiXxp/zZ48GCX84MXTfI7y8qijXL0w5dKRGK0fPzxxzJlSmcnGb8LDp3o9QiEgJvXQ3XgZaQE7dFHH5U77rhDzM2tKgLCydN+ozpKYLBv3z7ZtWuX7N+/X62t+RkZMmrQQInrJi9RVyNMm7Yftm6XqLBomZc7oxOodHWON/spwaMqguoUTqx06EzW0X6wDLKicwEInK/Nqh7lWkbQRkEIVaRupW1qxevcE6eATb8qMjtXRsfkBgQ6ZnX1W1/3Ozs+l5sQeaHKVCsnzb5Mzpl/PehefPO6tDezjwM3M8BU0ZqPxJKTJ4a8Ua6GJ+D9ZVW75RlI2XbuWSnnTjpV/j7/SvCB4U3CQ7KYjBAxwZ4NA8pg8RG2lxrH28JDMcE/jPaoewYlq1tZd501iXIg6lKC3Ma6comIj5dwvERSfarAG7QHsZSa472yAc+uCc8ZPU6NCBBPO9KoRN+dDSqglt1SvE6iAN5SxuRD/ex7lBAVJmvzTmmtqZMBiQkyZ8RwkPbyDc67RPvbYkjgGNKPHvUpME2ZMGGCksC5esHzrmTfc20tK5QjH7pYqtoa5N1335VDDz3U90JCZ/g9AiHg5vfQ9e8T6VTACAhr1qyRg4ZNAaHuXZKXng2jebMU4a2QKtE6qB8YPzQPPGwj4SnKQPA9nfYhrumKHbskPjJO5g6dgTZ4/6bsqq1cTMjTxlA0UQRtQFN8iWY4K703GvnVGIc0HEiLAeQDmRw1rjbE9FZ0DQQtStqGivUUINzPD1MnNanabzugDtpWQXers74wdQ7K1J/L714mPWhT44B660CEeteKR+W/G94AR9UgORUxT4+cfI5XAE7ro6pet6B72Zwez6bilpqNYpgyL+h1c2y/W/WKLP74HxIfFil3HX6jLBq2wGM9lhZ4VcJrVNpaIbGNAmhLtdqzafdPHxhX633T1VFBuzXZRD57/qaG2jJla0l1KRPrawOdj7kVkkc8a0nxBmnmMMHujXc/7drC/BTzldfuB3hbD3LeSBWIns4NviYz9Ljlqzap+KukC5kzcjjUub4BSfZxbxU456BCbYC2YMCAAcqJgdueTPvrKuSYRy6VjWU75bnnnpPTTz+9J6v/VdcVAm6/ssvPh/6pp56Sq6++WpIj4uSO4y+X388+Hu707Uq6RpUoY5GmYTIZBXVodg84HDi7BO0AkLTt2Ib4o6mQIsweMg0gK3DgyP6Tp82Et/JoeJ9RPWrB6qECx+sMbpBNahvMOG5QcUgDYZpnnVSRUsqmdQHCAqh1sM/Bto318kOEpQFFnm8zYbMOlaP4wtkA6vfZC9Xt1JWv2+v0a6f6UbfWLi3z2rJN8rdld8mq0g0KwF14+O1y2HjXfH88T/WRX7hy94Ok0YIYZi0UiQr85UHr8v6K7fL6JzfJ+q1fysFD5yBI/M1uHRB4Hgl1QWSGGGkmXIswiYxJhHoUi78G4nn/IGk/rb967y8lYUyOt61tt7Jz87etRniWtsAZg+pS+32Jm6sdgKYNUilitJgogzQSuMUAaAEsRTI4CZ51f249grete9crW7c0hMfyB7w17iuTul171XiQD3JaXq5LmhB3V40q1CJEYOA8yUgvgwYNUhxwdGKwj4W7AoJwrB7q6lOeukY+L/hRzj//fLnvvvskCargUOreEQgBt+4d3z5XOsl07777bslJyZTvrnlBSdkKCwtl9erV8HRsxaQWLlNyh/o1kQSrs1zUl2/fLnvhWUVbtkPz5wYlIgLbR0kbDX0J2lhPC4AbbWKiIjtP48Gk/iBpLxcpar3UAoV6YYqkLLPpFadP2mLWCbjZbIXUyf6ucKyEHeZHS+iypwleD9qUoXvnYdJKQuihdnlu4xvyz58elsbWJjl4zAly/fFPQkLq3BbR3gwX5dkL7iNfjA1VUlLwrcjYqWJID45337c/Py8vf3A9LolZzpzwO7n90L+5vx68fM2Indtk5RqMgB1qFKRsXa6h7RIHcqsEddhxsdV9hEL10jXtdgxEXdoK0NbcWCORScmdJNdsfzue8zZEVmGiU0FEcqIi6+VvOiI5epxyvzepuqFC8bzxpStjyhhIO31Tm9IOr3TFBryQhmEuaocq1wKuxDyl2fCmfsc8bSjvl12FUlwFz1WkDJi0zJkzp8eiMBgh3Tzo/86RVXs2y+GHHy6ffvppKMqC40UK8u8QcAvygPbV4hiG6tJLL5VXXnlFDh89W5447UYxVTXI7t27hc4HDJA8HG7qJM6lerS3ElW1q3YXqlh+AxB7dGr2hKDZtFGtUANnBII2JhMAFWk/4kH7oU+cSOsaoCIFBT29SLssjPrMHr5rXqRks6ealImepCQMNWCc9V5qXG9p88ak6kSzNANv7OBO68FA/2orpr4cFq/QInYSIFj/dORA3d6MQ1HdXhU26+OdSyQbQc8vWHiLLBhzYpdz+xtws+CCFdLODSS8hmGenQU6Bq7rt/rGSkXz8eOaxZIKfrxr514ip4//ny5jpD9TrxY14Eai80FEFJ2DnNwTNuDG84N1y+jb4s93Z1I37TZkD/SAzpfyzbguVJdGxMVJuBNPzdYmI+x3G9VzFpkcj7s6TDkssG4yhRC8+TNGSvIGtSnLTIW3qa82b7U7i8W4vxyh5RJkQ3EzyIPbZcKQwcokxZvnzHGMeMn3Y46n/Rv5KKMgWRw9erSSwPVEqCqqTS9+5XZ5b93XcuKJJ8rLL78scbgmodQ9IxACbt0zrn2qVHqLkputBCL1vx58jhyXO1eK9xQrY94BSYnKS3RIehqASgDGJkHoMT2mftq2Qxh/dFzmKBk5ID8IpVqLIP9bLVTAMTBSpoqBIWnIvZmoCxzPnARaVYiOwIk9GaAt3BMFg5sWUsrQSpUo8iiHBCwUBGZ0SuBqoSfcZTGskx8m2rfZpV1cWfxZXaxFuf6rr9BVLtTrz0Lyw95fFPfb+ooCxKmdIX867DaZnHuwqkXro/qBrvWXVLpjuTQ1IVD7jAV+XQ++lHy36mV5+/M7pBWxNi+beYH8cerZEgPqDqcJA6UcD4xNyo7NAPQfBbVoOKTQHq+Jdh/1mfFFX2ySY/3trEmYA5G6NQI0mA2g+HCIMqC9NIG7SEkp+UxFJmPsMI6k/YGgSsFexiLW27Y6vRZOdtq9TcHzlorA9L5I3tphO1H2y0bJTYuSsTmxsn5PE+zWWsA9FyfT8nN9tnvTN4+e8uSAIxdcNBzJGAOVsVDD/XCo0JfrzffHli6Wy1+/S6ZOmyrvvfeeZGdne3NaKI+PIxACbj4OWH/KThXoDTfcoOKNZsemyzWTT5Wc6DSlDqXDAaVr3RVH1NdxqobU70eAtlYY707LniSDktyTVPpSvuY9Ss8ySpKMkKgpgl1I2xzxEO3aaI8WKPUH26eFtFKgzYaJ7Z6kDtI25tcWMS7KbCf/q9SNgFqt6wQItqr0G4/gQJ/ZyXfGPX1322fKgaEQkrj8jPFy4syL5IiJZ0P1DRVxnwEVThrvZFdD5R7QgqwUgYOCASHPfEnbC5fLa3A+KNy3VhbAlu3mBddKfmqu8yI0wEaVKG4KJWFTgC3WM2DTSrRdUMf7WzvcG1vri4i1YRp4I4jnh78J3vxJpuZ6UIM0WO3cbM8Ky2zFc87alPMPwJu5rga/LBKREKscDPi80VyQeag6JSWQr02wkvSug2drjIptqqf18dQX2rk1lZQhhmmSxIKupKjcBMDVhPEwyOShQ1ScZ09luDtOCqWNAHD7EYUhFtLI/Px89eluSdhnm36Q0565VhLTU5TH6fTp0901M3TMjxEIATc/Bq2vn8IJ8r///a9yQKhH7M0jB8+Us4YdJgMSEhVrdy7i5XVnHFFfx2dnWbmsLSyS2IhYmTV0qiSBhyoYiZN3LQyUG2DrEhcF0IbfzaAESIgzYKLsOkU3myyKuDMoIa1QGQSIUNFA2mZTkdqlbVhc9J6kWl814KZWD64mTN0I2qwVdD9+aoVu+BUErn987Uuys7YIodFy5fR5f5EjJp0Fzz8X0iatcX1oa4b3ZuHaj0Ry8sUbWhA+h6s3fSRf/PC4bC9aIUOScuSG+VfJb4Yfgkvc9f5jVy28aRD1QPMUJSdbOOLw+gyitfsHZfZ18Kbd9346e0Kg1gpfjQoAMowVJEwcdyXpxhhQCsYoCWpsIWIz11crUVt4dJSEJ1hVzSTsZRsIHOm44Kv0jTZvm4vWSFhctKSPBz8b3Vm9SO241uUrN8ng1AhIo62epSbMT5S+7a9plcFpqYi0kBuw6Qo1GJuK9wnjO5O4d9iwYUoKRzDXXWlTyQ45/rHLZR/MAp5//nk55ZRTuquqX2W5IeB2gF12StmuuOIKef/992UybYxGHyXTc4arCAcZcJn3eQHoxvFhUPe1hXukCIGVsxIyZGrOxKB4jrLJnLw1yo/4aCtoawKDOe3ZKG1zTIr6AyrSiAhQfyhpStc8jue4/m31IkUTOhwSkNkubXPwJGU5zMtPp6SJJTrt7J4fgfTW2xZR/vHtnp/kvpVPy/KS1eCyypbfzbpUjp56HiS/vkmwvK0z2PlKt/8kTc1Ulx7iEhHx3tuw7SsQ6d4ju/euVl6i5085E9xsp8G+0gUvG85hQHhY2uMZhUo0Lhk2bAEurLr7qS+DN14j3vv+qkt5bgMiHBgA0iLwcsrwdNTK0n7U0faMtnYWSDKpgibAioCakypUqk0J4JiU9A1Yz5e5sraxGg4Lq8QQHSGpY4bB5s47cvK63ZC67S2TQ8cnKZJg1s/+7C43gnAXph2wVZs1fBi8tQN/maWNL23g+KJMNJ8PCRzVqN0lgatoqJZTnr5Wvtn6s6IKuf/++xXnHPsYSoGNQAi4BTZ+feJsLhTff/+9PPHEE7J48WIJwwR01dQT5eKpR0kO3OR723bNcZA4Me0sK5MNsLMjKeXYzJEyIj3Pp4nSsUz9b6pbK6F6pbdVYky4qsMdaGN7Oqg/wIUVoJSLC0c73+BpO2NzONOkbVxc9DFJtXazDfzYUw+CNq3OngFv1tp+2rcKIbSek68Kv4f0M1HmjToGKqOTZMbw32ABt+mVtYb1oW1j9V4p27FCZMJMMaSkd2pZOySLqzZ+KJ9//ygA2xrJSxkiV82+SI4ZsUg5unTKrPuh6D3qocaDOi8CtB7WqAdBGAPd/dSXgBu7Tk9apaPEd7aN9z7vP38fPUULwlBfSanSDlUjpWzubM4I3MwNtVanhaR4tWUbqDq1meIp6VuED/rb+uZa2Vi4CvZzbZI8fIjEDex8f7DfjskM0SBt3bKTIyBd68znVtPUJqt3NYJv0izjYCs2OntQUOZIUodsAc3SLhuAy8vLU44MCUEAh479a8U9ffWbd8sj374mOTk58tZbb8ns2bMds4V++zgCIeDm44D1pey//PKLvP322/LOO+8ICXWZ5maPkaePulzGDBjcl5pqbwsdEFbBdb0EHlDJMUkyKWtscGKO2mowofyKhkYsBBZJQagb0n0o0AYpG4PGO0tNzRbF85QQnwhakMBUdwSinPyJPWjGpSWS7XIdNYD+w9mbvKYuUvl7AbSxXuejo1oUtD86LKHK3Fq1U6lQP9jxhdS3NEpWSp4cM/UP8ptJZ0LKkBW0eoNVECU2e9Z/Ku1J8DYGNQhTVe0+Wbn+Xfl6xbNSUV0kI9Py5dIZ58sxI3/jFrARrVjpPShlQ9DzeLxkBXj/demnbsD7HnhD44iWdMlfqVsbOO2aQNkisQngRoxxC9q06iygsTATMOPGjwR404Aen0VK39g0tscX9WkjbO0Y27QZ93JSfo7EZ3u21a0vBJFucakcAls3vmjqE+1kNxQ3IWJCi5K6Tc4dEpDjgr5sI4x5FYBDOC06bJH/jWpUOhQ4m6P05/r6/dttK+WiV26T3TUl8tBDD8mf/vQnX4sI5deNQAi46Qajv3xdv369/PWvf1VBfvVtPmXMfHnxuL9IpCbm0R/sA9/Jn7Z08xYVsSA3ZbBMHjQuqBMEJW2042BKT4hQnqOMTQiiczgbOJdg0POsstaqIqVDQqCphQbRmPD1Dgk+Sdt6CbRp/e5O8NZ5idZqtG5NQLaPrX5BHlj1jBjbTAA8kXLstD/IWQillRrvefHrXFr3/qosWid15TulavQoefOrO2XlhvdUhfQOvWbOn+UPU073LDXETWIhaED0A4K2mMQMSGe9s43yqXe6Qe9rwI390GhCtD75C9wIPBpq9oNgN0bCE71/jmlTaK4D4MPgMJyVnZ4H40bwRsk5UxRtVb2UvpHTcN2uFXgZrJeUUbkSm5FmLcTFX+Vh+vMGyc2IlolDnFNobNnXLNv2I7QZ0iQ4LjCSTbAS5+UVO3A/44WXKRO0UDNnzgy6CrWsvkrm3H2W7KrcK/fcc49ce+21werCr66cEHDrJ5e8HvE6KVl78cUX5auvvlKtplSJKRZ2M3csOFsun34cJhfnAEVl7MU/DNGyGvxsrZgJSfUxLG1oUEEb7eUYEYFyrdR4K2irZ0BprIUk2HX1BlmHAPImSMPI1xYR4MJpl7Zxktetwe5s23hJeBltl1ItIFxEejN1V+06DOGyexVNVfLG1o/kjS0fyabKrZB2RMt0ONZMzTsUn0MkLxNgv0dkg86b2GCslWXrX5cvATI3Vm7Awt4mY9JHKOnaaeNPFHIPeky42BpoCwfYi0JkkG4BbVpDdAPv661lvy+1snRbX8vSnar7irHQdJO2ve6cFFRX8EdfN9vIIoyNCOJuaZPwlAG68j1/JUeeUptSuka1qY5QV2/7xnbBMd3lXKKvydRqVGrTptZGSR2VJzHwsHSXqrfslraqGiV1i4UjlbNUXGWSzeB8I/8kHczoeRoJ7/RgJK4l5VhjqD4txlxN6pD8/HylQg2mDdye6v1yKuzelu9eLySDv/3220NkvX5cwBBw82PQeuqUKjBhv/HGG/LBBx/IN998o4hyx8DOgWGoftm1G3HqTEIp260HnykjUgf1VLN8qof2FGvgMUpOodTYFEWom8jwPEFMzUBeVbBpI2ZNA2irN5pVQGlPoE0LIB8XEweWcedvut42kxOfCmuFyV8fF5xqFzO9S13YtrF8u5qUq5F+RfK28m7IF2zwphZcH9tZULld3tr2iXyw/QvZXVeszs5IGiwzhh2O6B6HyMSh8yQDnprdmZoQj3VH6XoYiq+Qn3d+KRuKfoANU6vkIjbrsbkL5KSpp0ieK1oPJw0ja77U0bOxTTkg0Gu025Nu8L25vdyBNVdt9aZcV+dyv17yppe6sS2q+drWoRDep1r32loBappqJCw5XZFbO2R1+9MCz1SlNkWFpPZgPFLtWWQbeNk06RudFwjiPHmftuGNjd6mteD+Sxo2WOIHZbhsQxsCqpav3qTMO+aNRjxVFwPKl8PtpUbZDukbY0dPyc0F0bV7UOiyUhcH6MSwtaQUJOgVamyHDBkio0aNklTYSwcjtWCs//r2ffLgNy/LwQcfrEjhBw/um6Y9wehvd5QRAm7dMaoBlMk4ofQIpZPBRx99hDh8LYog95ipk+U3E8fL4p9WyOIfl8uUzHx54shLZcagkQHU1n2n0pZt2/5S5YRAXqJxcEDITw2ulI0Taj3Gqw4TTRSiIaTERSAyQptSkcbCVI0epK4kbXQgqGF0BOg0Aw0gz1HUHBI6qUg54QO0YQWAbRuiJDiZjNXCxJWHx5wc59m9lYIJ3thFfxNBcXFDidChYQmA09I9y6XSCPCDlJk0BEbb02Rw+ijQJwyXIdgyYkNSbJrT8XbVBjLwV6COkupdiP+4BYvjOinYuxLefQgIjqCylPJNzhgri/IOliPzD5VxqKMZnowSDW41L1VztKkScIlxXKPjQXgdbHs2V53jfv0F4K3mJC/vRafJaWanOQO6hZUGwdYIrcouTeKBLjuxj88Ozm2sLRFDLOzV4nwHxIyOobjeAKpJjh2R2Jk3j03TOy94I4Ej6TJjm5Ksl/ZuiXmu7cdqtxdJU2mlUpdSbeou1WGeW1vYBFLxdskBbQilb7FRLjyW3RXk5hjncOWFCk/UFiDXZBAc5+XlqQ8jMwSa3lnzlZz/4k0SHhclt9xyi1x44YUq4kOg5f4azg8Btz5wlY0AHl988YW89tprSrpGtSgJck+dM0tOmztbxuVkyzPfLJV/vP6WmExtctNBp8vVM0+AGik4YvJgDgFtTXbiQWfg41Y87FmJmTJx4BgsFOEw2G0FqAIRJvIQxFCtGwVJVDyCdkfq1BPetIdB6En3wcmFHG006q1qbEOdFkmKN0g0Aku7SjT4rQH1Byd7RkcIJIA869AY2mlaqIW1UvvpoYY3dQXanKiwuRDwoxK9GVw32ZapZzfBao7WxWC1nsS+BVU7ZEXJGvkF0jAGud9dtweLi0LJqpqoiBjJSMyRpLh0RTUSCTGonjOuFXZ0jaZaSGdrIBGpxKdCqT21Ng6MGyCToZadNnCiTM0cL5MyxqjwVNpxblua66QVdkzKID4OUmTcT04TLrLVCaFBqUSj49O7VzXqtBHY6cuFcNEVp0U7KdfVUDg9X7dTD950u11/VRV1NNbYiOsI4BWe6pu6VKuA9ZOWxYJoFZSSR5IuxEF3y2fWUQJHKZyzFzOWyzILy7ZJccVuSPNiJWVkrtPg9O3QHJSv3ixRYRZZOB50MB5s6ljurjITHAyaUXe4jB+co2ifXEnrtD76uqV3/m4Es2dAexKlM4RWXl6eisYQaED5wsp9ctZzf5fvd6yWqVOnqlBZY8cGFlLO1/71x/wh4NZLV60MdBh0jX7zzTeFIakoWRuYnCS/mzkDgG0m6BFGqnn2+aXfyR3vvC97KqvkiPyp8vBvLpLhfVQtSk/R9UXFWAyNMgiAbXTGcIkOi4UUrAnqJbMy2I6EPR7pHjA9YqFsB1EmpBBIFPsnx8UCjAL9eEg0pmXMUU5cyfAcjcasWdkIVQfUkklOAsbri+M51QBtVHskxCfBizSwN0f2A9hRATCqSLUFC9UIPUmpv3VGyMm1jk4LKvEk7UTbrr6y6VgS/W+Rk3Xd/8JcnEkwV1xfIjtqEOcWatWSxnLZ31Am1QBntVB30uGB10pLURCNxkfEKc/mdMQLHRCbKjmJgyQXqtjRkKalQa3vKfFeMjVUQutpskreyP+nv444rkJWkZ8N93oEQlWRn43OCL2WOobAeRMCueBOytYPh/MKrXv5vHROth1dDyAbnxcOdUdjtWxtLU1Ql1ZLGGMM44XQ36TZvbEevcepvjzWSQcGzjtMnvjf9lcVy479BZgTBE4LsHtL6+pEYayqlerNO2XUoBh8vOPxazKZledpWW0r5sIIGT0oS0XFCZTWyNqrzn8ZhWY7NClFWI/48kxHhhEjRsigQYMw1fl3X7fh2Xjhp/flH+8/JLVtTXLXXXepuNr+lte5xQfmrxBw68Hrum/fPuVgQMC2dOlSvLVZAwsfOWmi/HbSBJk/ZpTduWDlzl1y9YuvyPLtO2Vs+hC5ef7pcvLogzpNVj3YdLdV8S2MgI3GrYx6MCHLKp0guKJELBxiqPhYK9UGVU76xAXXCP6lJhMpPMyQnMVAzeWcKZ4LJcskcOPbaEpcuFqKKWljqQRtkbYA8vo6tO9cCuoR0soEoJUQh/YEMLFrZZK4l5O3nrONx7x3SEDLuQB1Hhat+D6xDaRpXdbjPtGj4DWCtlktzTXS1tJs9UiJwWJLYEaRDPdhq2KMxgaBUDd4ze7ekpxcdB3G6lS3Brg67eQP203ny73HsjiHNNXCuxRSMmXr5qriLhV23UF+PWX3BmBByVsY7d6cJNarB3AMXk8hnTMvVCOA5RYEpyfnW2JutiTkwDvUoZN0VGiFg8BhkLpF0xvCy1QK4LYN0reapnZJwDw6YUgOzAZSHYv3sjT32ag5KYQEjqpUzseMwkA7NdrDpad75q9zVjoJey9+9XZ5a/WXcvjhh8szzzwjubDhC6WuIxACbl3HJKh72nCDf/nll/L0008r0EabB6ZFE8bLTb87XuaMHNGlvie/+kaufOElvNFY5B/zTpNb5p/RJwEbVZ4FAKOb95aoPpDiY9KgsUr6VIZQW3wjo4QtGfY8+rfjLh3GDtoY1YCHiV56sZC+pSXAu0s36RK0VcJr1IjxjAY4oxNCG8anor5NgbfUJIOKNeisbG2f5owQEx0DTjffbWC0crQt2+TUIYFv4eRyg/RQ76HWcZ5VQqd+90EVqdZO/dZhbdEfcvvdyRruNn9/PdgK/q4WLMaOKQpchZHqXvN3BB1L7Ee//bn4DsPk8NNj5wmijAhBRSloWDLmHURCCSTRmcRcW6ke2MgkgDfYvrlKnNoxPdnlutR0kkZEP4/xXGoa1u5cjpfVBkkYOkgSh3TmK2xtbJaKNQWg/IiB/aZ3Ujd9mworTCA3Z8xTgX10GoLW5wFEeg8A9WV5+s45cAc8UTfuKVZaFeYnH9zkyZOVTZyn8x2Ps7y/vnOf3Pvl8woA0oSIKtRQ6jwCIeDWeTyC8osOBgRr9AblZ/9+vAEizcjPQ5Dt6XLijGkQg3d+WHl8K9isr3tlsXy8Zh2kbIPlgUV/gjH0FB7qU6kVs9N2vGkxdAolaiTSJcVHZkK6Amuk5aB9W1xMgsRBAuc4cfHhbMeHW019RUkcQ6tzMjNBUhEDY/7U+Hg14bRBr0mvUb7l0Z6N6lHGHK2DYS7XBtJ9uJO0cfAoGaupp21dOKg/gqOuchZEHi/8NocETNgeQ1thZu/j0jb9jefzIqo/+Vfw3QzbKqU2xU1AKRupPrj9VSdvwZubm8vNoS5Dy+paIb1vgXepv04KjoXqJW8MkaU8Th0z2X5jSlOAiQJXUpQwUfpGNare9qwFJiIk6q2DWjceUrfE3M5REao27hBLQz2iiSR7nNustXT+y7mRIbPK62ADjLisjLwwBCCuu9SPnJv319aCKLgacVZr1LyclZUleXl5itCX9CLeJq4LLyx/X656425pDTPLnXfeqVSnvpThbV39NV8IuAXpypWDffrDDz9Un88++0xRdxB4HD1lEgxNx8qhY8fI0AHORcg0+rzv40/lqSXfSkJkLNSiZ6hwVX2NSJcPJwEbbRwIzMhZlZ82BPZsAxU4ozSxDKCtHUArCSzw+igECqzhOG3dKKlzl9rwtmxqaVAi/ngEjW6C/R8BXkpsBFQHBhjItikuI/oz0BEhnLoJN4nOAwRtZni3JiWkKI4iN9m9OqQ5JFBgRk9SJnZL2cdja4CtiaNRM/PwrdyeNFsn9823Z+8LX3xpqvur3Bd6E2pDfxgBX+459ofq0kaS8eKlKAxOCo4vjv70mSpxpTYFlQVVpqQM0YLXuypPzQcAcLSnZaIETqlQsWWb2M5d+7fKvqoiiUpOVGS94TaJXluTUcohdcsbEAWVp/9URZUNbfCOblZzJu2H6fRG8t5ge6Bae2j9y/maa9ru8gqlRo2EBoU2cIzIwI+3AGxvTZlctvhOeXftEhk6dKjifDvnnHOCcj317e2P30PAzc+rRqkaiXA//vhjWbZsmWzaBNoAPNzDMjPA+D4FYXsmy/zRo9wa29M+4OY335E3lv+soh1cMvVouWHeqZIOe7C+lGjDQGoPPohUf+YkDZJRA0C5AImalgjGKqAeJcFuckKaUpHyGBdvqxOCVTqG+QoTHiZUSu5tE5jKh/M50ZGME5oEnANaD4A3qlCRDQHJgY6QoQpu8JwIGSiecZw9TcoEWLWg/WhvN6jg8QwiH2giCEWIQdVevUMC1aNsuyvONtU/Dc1wINQABNqanj+fLfeUtG56yhc6HhoBb0bAm3tOX06LprrGi1oYbFnV46bP4Md3pSFoZIB6eHFiDovQhclyVxyfe76wUQqnPReaHVwYyilHGKjtJZuA6jBH5eUg0gLs0tDgul0IQL+vTA4emwS7X+8lVo5tYZ2UvBWWmxBZphWzjkER+I6ERCwR9sTdlThe1L6QD25/TS1ethGLFy+0mi0cHRu8kQC+tfoLOC48LAWlu2TBggXy2GOPybhx47qr2f2i3BBw8/Eyvf766/Lss8/Kt99+K6TxoCfknBHD5RBI1I4GWBvrRSDgEpDR3vneB/LsN8skFiv/7ycejqgHx4BEN9vH1nRfdoJQMmjTALUcYaToCTckORvB4PMlIbrzGyAf0EqES1FqU9izaZI2Oh60wGrXSv9BA34CNvdTsJocUR4nOoK41hYj7MgQPBpAj4CNgI9SNk+qUY4M1aMEbWazQRISEu1gMpBRY/sw/yg1CKIyWQEoCkRXrdI2NDQMk5NjwmkK6HE/J31y26nkfjisefroX1dN1xanPtrsULP64Qi4utdcdYXPaVNtqVj4LBK8Yd7wtQyXZTPSAgCc8hROiJXwGO890zmvKRCHLRPbxLmtBREWthSvU6YiUckJijKENrLlq0DKi+LnjkoMCvhsRsD6nWVGSMRMaj4lk8HwgZmSBY42Ty/BqsF+/uH1oLkLJXFcV6i9iYY2hSCOweczMhDyzY0dHs9/+eeP5Nq37pUqY51cdtllcvPNN/tlR+dnF/rUaSHg5uPlSEHUgmRMBqfNnSVHTp6onAu8obBgNaWwAfi/Dz8ROh/w4b146lHy97knSwYoAvpKopibYU8oXSMQi4XqloCNKlHGYnSWyKdGqVwi+hEDygM+ZFSlUi3KFE7A5kGdyXw8T1OjckLjWzIBUQs8AEywfaNqwROxrlYOiMilyUgIgbdY0H4EQ9LGsjWiXZjK2cNaodlW6g802BXRrm0orJ3SLyHBWk3YuF5K7EIIrPXS4P+KqvX1USHPXgt59pKgLgUIcoMLfB5FpTptgDMKSJUJ3MKpOvVBrMc5A++lSkLPrUogei6tLpKSqt1iBpdb8vCh6m2vZutuRAmJg5TM+fzrc+NxQisIyAsrTUoKRzAXB0LdbBD55iAKQ3pCV7tkf+pwdQ7n+LLaOgC4KtkLIQZ54qg+pQSOII5q1Rh4xTpLNU31cvOHj8ijSxdLGkyPbr31VvnjH//4qwubFQJuzu4ON/tIOHjJoQfLHaee5CZX50N0Onjiq6+VDRtVd3+YuAiA7RQZggmlLyQCplI8SHQ2oGEpwQ552PIRTzQddmzu5qOGZqPUQG1MR4T4mEQFvPg2xYeTEyWlbJ4mNNavPrbB0IRynM9wSKECM8RtJpBitrXDWwwzOF7WlL1bBACh1j6OLeOONpmsEjvGHk2IR/iYIBmI2+3aUD+lbapetE9Rf2DrzBmBXWIfVD/UCbrlR/eV+UIpNAKhEXA/Ar48MoyE0EhqEGoIQP/Dx0+bW9zX4t1RNWc1g8YIH1dkvd6UxLlBk8Lxuwmhu3aVbECQ+hqlNmU4LAvm2EOhMo2Bc1YwE/tQVkdqD4TcghqV9dOumI4MQ9LSQGDtu1erL+2jZqcUGh2uPwRz5ABlGjBggLKHI4hzRvK7sWSH/OXNe+TzzT/I+PHj5corr5QzzjgDmpUO8x1f2tHf8oaAm49XzFvgxgfis3Ub5J4PYQNXsFWiYcF+HlSif4OEbWiS65h1PjbH7+xsH+0P9lZXqziijCkaA7b53JQcyU0dDEmb8zcefYWMlUpy3WjkTYxPweQDegyANjz7MNj3rBZlWQR4bAsTJ2U7CLPusu7HAe6n/VhbC2zfoDptt7Hk8xwCRGbXpFoEbDHg0yIViSfQqCrw4g/bqFF/2EEbzrPztUEK68wZgV2zdU8ZM2vfVZVsfCiFRiA0Al6PgK+PjLGxWhjDVJLxkgxzDwI3bY7xulIPGe1kvcgXCdWpK743D8Wow5wfFIiDmQclb/sqd2Jus04imUmRMnM4pWHelOR7HnrJkwuuuKoF9soAcSiCvJqaJC4lDlEkuqtyW3NJ8Mu41iRzr4L5DRPBGIEcP6Qa0Qe9/3jDMrn+3ftlw77t6tiNN96oJHBUwx7IKQTcfLy63gA32oVd+uwL8vn6Dar0w/Mmy32HXSATMnJ9rK17spfhDWf9nmKpgYqTKQLssaPhbDAsPRcTm3dvdEagmIoGeH4if5oNiBppsc/yANpox+UuEQhpalHm43xAd3krkOs401G9wUmNQdupNm1rM8JOowUTHegX8I+Gr9HgaCNgC3ZqbWV7CUjV/K+Kt9u1oZGeoiOoCQ/9swM398MT7OaHyguNwAEzAr48OqRnaa6vgBgJUS2irNIj2pQFO6kg9XWIn4sHPBz2HBFxAA4BghzOdTX1VbK1eDXmHvxAGpAYofjd0ums1Y2J6lMGst8DdSrnPaYozK+UxOXDHo223d2dKBjYUQqnODg3kBJKS7SHY7QGeqjSLq4VNDyPQXV60wePSC2cUiZNmqTCRx7IobNCwE27G7zcugNuBftK5MFPP5eXv/8R4u42OWHkHLlu9u9kVvYoL0vvvmyUqDFsFkOV1EJKRoDGOKLZ+GQmDID3q/cTAT1LNYJd0n4QKLG/fL49SdoI2JhPk7KxxxrG0yYI7uOc52reswMm5INpBIh31Rn80y3JHh0B9TBCAhMBWDtDWrGdcHd39ibKdqo5Dx3hcTtoYwG+rD7MH0qhEQiNgBoBXx4dzjPNdWUC/yRI3UDHhAeS84o25wRzSBXfG+3eACQMkYhzmtA1zqk/9TUBjOzYu0lFW9DOj48Ok0GpUTIoJRLqTEj7tQNB3ra0QZUJKRw/pBahbRxTQky0ZMBsaEAipGFw/CJXXHcl2kpXQ0hABzh6p9LJgdeVNCO0i+MnDWrdJmmRu754Vp7+/m0sDAYlebv22mslLy+vu5rWa+WGgJuPQ+8I3Mjm/8Gq1bL4xxXy1cZN4GGLgZfoYXLljON63UuUasxS3Oj7YTtQUQ8jXSTGYBySkg1KjyyfwJo2THxgym20HwRt4QB8dPNmcidp43l85LnVkjZ5cpe2l5MqP54SzyH9BsERpXIEb87Ak6dyPB1n9Ap2j4JIDduybjtfmxOSXZap+mTrlMb3xH0qedE/W87QJjQCoRFwMgK+PEKtjF8KlakgfqnYHKw4x2jzj5Pi/d6l5jnY4tLujSkiIQaEvYGDGpZbiline0p3SCtVDrpEUvKsVHClwf2UYQC7Yx7Uqms0tiO0YRvWEwA5bFuhXmVirOkkhL2iJI78pVSrEtx1R1vo+EamA9rFcS3S7OIofWO4LVOEWZ5d/YG8tw1hJbGyHHHEEXLxxRfLcccdp3Wj329DwM3HS0jgdvEh8+WoyZPkmW+WylsrVirvy2EpWfASPVIumHSEpMTE+1hqcLLz4WYsz32wW6N0jZ6eTMlwGiD3Wk5ylsTBS9TvhGeUbzv0PCVoC4OxFx8iToKUtDl7SNVEhgq51ZI2YXJXx14rYPMGtGnlcEu7NwI4ngdJPiZjX6Z0fUldv9udEQDaKGlj0Xppn/IgJWp0SKpfto6pMcGJuu6jIIcTQj9DIxAaAZ9HwNvHiHOPJnUzpKSrZ5iVcR4K4nTRqf0qVBalbyTsxcsdAZz2Atcpo48/2uF9ta8Utm/1xYg+0w7qJYCmaIM0NNpMOTAdkfNyYDKkUfjE+BDr1MemqDm9wQhpGAjR+akHqKtHxAZNq8m5OBFgjrGnExhmEACWYI5xVAn0gpVotsN1iTZxFYg2UY0tTW5qWxrloz3L5auS1VIPu+i9e/cq9Wqw6u3NckLAzcfRp6FkGwARpUyp8KQ8Z8JCOXXMfJk1qCNAvI9FBpSd9l20NSM3HI06CaqoBs2IT1eeoVSDeuNo4E0jaDhaBy/SOADB8PBo9XBw4nMG2hRgw8OjB2YaYNOrRFkvywhkAlVgikI/VEbJG9WngaAjtp2TDzCpapfmjOAraOPJBG4oriN5u9p0nBH6FhqB0Ai4GAFvH6e2ViNimCLmaEKSGOBlSo5Ipu4Eb3zwzcZmsYDCgnMBoy0o6Zu3jXbR53ZjixghadrfuFfKGstAtWSR7MwwRUpeDwBXXWcWTNMqUQKXBUkcQVwiSHwDrNpFizp2c+5sNFnDETLsFoEcAR1t5vTzYAQMDTUwRy9WRnIgmIsBEiU1CX/7+xJOU55qADlqmSrrG+Xhde/L6zuXyi+//CLTpk3raGw//hYCbj5ePPLNjIHX5Q0HnSonjpwNT8zAxeA+NgEPg1F53VDfXwnQxreLcBCLEaRlJw2UgQkZUIPajLF8LdxF/kYYilbTgxQGvpGR8epti9xsZNrQS9r44OqdDlgcJ0dOk/oHVwNq2tZFtV7vZtma6pRlEsB5Ivt1VjjbTx8Llkf1qCZp0yR7Cowhjqq+z1o5PIcfldAILY99Hw9098xprT30NzQCv4oR8OVxopMCvdGV1I2Scpu9O7/6Uo6vA2uBzZu5oU5J3+h5Ho6QL+7inXpTfltDsxDAhUWYZE/tHtkPJwZMSzJwANSmGerNVSqrzVJZAxAFEnKmKFAzpSVEyEB4p2Z0szTOsQ+cA42IL01VK4Fdo6kdtE1mCBqsH3q06hOvRzSAHEEcwVw01CkEdgrg4XdsZMd+bZ7Vn6///rdvnpd7lr8tP//8s8yYMUN/qN9+DwE3Hy8d9einDz9ELplwrHra+VbATzj2RwDURdi29MCJAnrglgS9vPF4IzKfr4kUG7SlYxBf6vU1FWgKgrsPQKQCcq1lYBseJL4yx/bRsYGGoZGI8hAVbQ3HpXdCINjhY8etltREyD/Y1bEXQ2abIbWtlj9YWzvAQoGsw1sApwAnJnIEelCJgE27VKpM7gcCVTFInTSeXde6ryYSWx5tnyrU1ndrDaG/oREIjUAwRsDbx8oM0NYERwWK5A1wVLDwGcUzz42mDQhGe1yVoaRvzQ2o0wwv9HCQ9oI6hBOUPwkTS2t9k5hBj8RIMiZzk2wvL5ayBtjyIQ1INciQQeGgaQoDjRGkcLVmFa+5FtI44D2VGEaLKtUMALnU+O61jbPW6PovbYlNaCclc9ZPO4AefgPsGbHPBCeJFjhGdJpPURzXXoK5aKDWaIQzjCWow28CPqpm+f3W71+Re39+NwTcXA9/7x656qqr5NVXX5VSuBB3V+KifOLQg+TM4Yf5VQVvLIqIGSMuWRlz0ogzRt14+gIp7t2L0CC7ELyefGtaInUHudZIjhuPKAXdnQgaaQBK8VNsTIqSIumdEBTgcXiaOJHqwRrbyMmRn55IbI4mfWN9BGCcH129mdGWjYBN64Y+/ihelgWmJKrxrqIi8DztXD1oY93a/m59pWdFoRQagV/xCHg7tZiaaqTVBMeB2HgxgJxbqUzx/HJu6gnwxgmB4bIY75QpAuAtPNY/rQ3n3tZqlIX5KzUJqlhoQBpQ7qb9uxDTGRI+pMz0MBk+BB6usEFm4rxcV4+1pbRdKqr5y5picHwgVKrZ+KSBcsTb8dTO74kt51KCugZI7dQHEjuqYvldc5Jw1o5XdiyRd4u+l+XLl8usWbOcZel3+0ISNx8vGRfmC6ceKjcuPFYtyop3DG9tfIisdlEEAfREpMqN381qSx6wFrw98O2HW96E+kRJHN8Q4hAQmY8XwRrBG2Q8khgNl2s4A2RCBTogDp6c3SRZ07eH35tp9AlVrAVtiIlOwotqhM2ezdpfhy44nq5+a2BN2zrN1E07aZOmAJytoWyD+tjq425eB+1a6FWj3GcHf15K2li4Hhxq5arq+uJM2E3jHio2NAK9MQLePGJmiM+b68sBdvA2BkcFA1zFe8TezWFAFGmvLd4pXwjJ++aMC9LhtC4/zXjjbK1tBOi0SEoCND8Ab1yLyhtrZHdliQJw5K3LhAo1Iy1MkpFHm6O4JlVBAldda5XI2Wg4IaUKU3xxdHIgb1x0Nzo4dOmQnzu45lIiRwmdCR8CPKphKa17bP3n8tqO72TJkiWycOFCP2voW6eFgJuP14M3/cXTF8ptv/HftZgLeiPeFMoqW9THiDcHfYqLjJPEyCQAtiTQi8ARAECNk5KmjlVbAD1u+aEtl9oSlQQpUR3LGKTsb3QU2gAxNNWH3iQ2I4hN8aZKt3k43pSaqS2+28WBtnYSsKkPfmt5Oa8zMcahUq04GVp7eSpjx4TInzxmT07OtR8LfQmNQGgEgjYC3jxqdvCGWmnvxsmKL3lMlLr11NxFgEXJm6IOUerTCAlD3NOwKOc2tNYWdv1rB2+Y2BLiDBIVxdd9a6ozIrB7damU1MK+D52EwkdJ4TLTw1VerTS2hfGdKY2rrgM7AQCdBuQSY8IlHQAuBXxxyVCpJkRTraqd2fe3N3z7ody/Ryni2QAAFgNJREFUckkIuPXVS9VTqlJfgRtVcU1wm64DgWEduG9qsW3GbyaCsiTQhyTBQzUtLgmf/2/vTGCkKN42/sICe8ECKggqCF/wI8Go4IEEERAREBD5UGP8MCCKgEBEFPyrwYOEI0Y0IhCUICoeMR4IQRQQFE/QGAWNBIhyiJGAHC57wC679P99aqabntmZ3enemd4d5qkwdHd1VXXVr7trn37raq794vQrUF8kjGpE2z/iYwuLntnXrws9rOLwumbZIk63GF1q98GDAMM+XjjzWke9eBAa6KmG65brVxyEW5YOp8xWax861NrCpspF1cN+ie1trDDp4Kd1p7GyGWGn/CDaYg3hN+g1rHMLDNczQMHScWe8HS/ukAAJpI5AIq9cZUV5aEUF7XvcoHlLzcwZ8WbqSE0kkXSSUQoj4DD6VEUW+r+hQjUL16uIi7WMXqxrWmjZOa4T0+o2W8VZU+33hvredlhd4LBa4Q4VHZOD+sNKDHk5DeQ8tcKhP1x+ntbxdmDdIk+lJ9QSVxQScYW6xd8jOHuQAwY6tMxXMad95fwMBAullvr/KdxSz7hWV6gPwg1NpMWlOqdNiba9l+pQaBVpEG22y9ZRqC1VoLXIbWaEGgSbbbq2wySyNcIOQgPCToWC2YbFHUz/jp9bRCSScDhMI123NFuHzWPkqP1Gu+oBR6x5SLLeBo1oUtVCYsHoWIINBTAC18XU3DsXGIq2enubmbEMI+AWIrGK7kwRoh/KDQpUvOl7bFveED5I6xuuhzpdTpWHrHDloTk4YX1rqF1oErHCod6vLNVlADHaVFsRmsH6Fu7bhvRtV6HNCQePH5UDxw/LkZLj5oNdLyHNm2lTarMG2l+uoZkbzg6PLfIGi1xRyWkpVItcYfGZKUfAqUCnHSnIbaS/LGmhVrkCtdLVFzFH4ea+k/VwP0jh9pT2cUNzZyl+2jkS4qxEhZq72TO3cbZ+jTTVJs98yVcRBLEGv6AdXjrUCeanF8cx+uaFRJ+xs8kpnYwbP7jsJvnSRAdMVGdlC4VM3/8NC1jNwk2oKAkEG2q8WELahHcJNlTy7nA4H+Fq+qsREZgHJEACqSJQ3atYUa7zu5Xo/G7oEtGspVq4Gpn60TanBy3ebAbog2fBCodBDGErHCbyNUJOR6TG+7BEfDSdVuiIU9v6lp8b6vtmp+3ewhL3TzEscUe1P1yRlJslYTCprxgBByFX0LSqkEMa6MONqUaOq4jD/HElpaGplHAO37JoYm1uBF2W5Os+mljRf871nYugKXcUbj4Qf/rppzJ16lTZu3evdOnSRWbNmiWDBw+OmVKl2mKffPJJeeWVV8zLM27cOJkzZ47+LdXPhwRcUMLt/y6+Tu76n35OjrJU4eTp/GbNTJNnvhFqaP5Ek2ddOiPYNAO2ULO39jxrEBtYzgmCDXVDlnZiy1GhmYWKobrari4LVYtrxxJrKKhpjogh2IwW0/8iRBnCR8GJOI/8nYXsaoGdUUmgXhCI91qi2fRk8VF9z/UrLq+ZNMjVCXqR43BDCeLhlY967YMpk1YuWMDe9IWDFS5c2eAjE4MZjCUOLQRRmUNdX3miXH86E68WBha1HO371ljncosKGlGOkvITOqG7rgeqo1KPqjXuFEZoqUPfOAjAfLXioR8dmlZzVdxFW9Uw+K5IxVyxirjiUh0Bqltd7MFxjVQJN81taERdUyPmGhpRB0GHbj6pcBRuHqnu379fOnfuLAsXLpSbbrpJli1bJs8++6zs3LlT2rVrVyW1++67TzZs2CArV640YmP48OHy+OOPywMPPFAlbCyPoITb3f97k/znqv/XLwidykN/dTEJL8ofEhawmOF9DlnRsDX7YT+Es51dAdlize582kCFZ05OnjTWtzu6ArDjpuMWdZxp+tAthGkImG615mqASgJiLeqjAHHg7G3oSP9HHBy4ar0qYcx5/EdHAiRQXwnEkgewcJWVFuoKVWrhwjuenasCTicaR7NDuE5APJxyVQGBFhH1OpbQMkIOIk73bWeEHAQcfuiTHBZzllZ8ldrGieZTlAPVHkRctjahNqpBxOF6xSrk/tW55wr1V6RrsOK4MjxyCxxytZ8c+srp7FameRXp5uixds9zRB0sc+gvd6IsZJUrPRk6dgs6lAN95/KyYQTJCm/175KOaM1RUZet53Dez98nCjf7KUlwC8H22muvmaUm7ChYcgICbdKkSbaX2WLutTZt2sjcuXPlscceM37YX7dunWzatCkibLyDoITb5MtHyNzrx8fLRlL9jRDTFM1WXyQz/Uj42Lacxbug0SbhWgbvGiY4dL8skCJNcnIlG82idVUbxcu8V3+tlFCvmR+aQMNfyxHJQKiZgRaRFlzEgbO3oaPw/8olhAbVdsjFDmef5ZYESCBdCJx5q0M5xhxvEHBaG4Q8mmjdCAEXNaQedQLi1mW1CVFmlZ0US5t73SIulHHNm9Z1sMoZEad1HybrxVqndkWHvENgJSLi7DTxd6hQB1Ec0YEOh0sKjaiDXyyH5laIujy11GE91Wy1+OF6EHawrtlNraFmVu1qpOJOF+iJ65DffBV2+eEmV+znhferE3YUbnGRxj4xduxYnfivsSxevNgJMGHCBG2eq5ClS5c6ftiBQBs0aJBs3LhR+vULNUNif8SIEfLvv/8mJCyCEm6TINx6jYvIPw4iHl99mCOOzXn1Cf1z4toPPcK69/FyRcd3ImEHJ1FzhAOZd8e1DwtTaBRqaIsotsvCqg46X1xjXTYk2uJkhwl8a+c9+sJhf3hHlNF4wDOMwBUOp4wztasKL1jVwvv2KSee4xG1g/DG2duo8+7DBIK4g3OfBEigHhPQr75TalmqUBGH1RaMQx2ic77pvEjGUq+qKLTFxyDqCnwla4UcURWEDyL8UlRsiDhjjcOM4drlCMtsCX6m0nRdFHmN9gufVp1nuvphiyZQU22iVBoFxTNVotm3P2a1JUNZnThVpnOmndRfmZyswH6Z8Tup/uXIQwyHtFVTGqsftmbWJb0IrgFBh+47+PtVifnZdB9ZNte36/sYacKrsQ6mww+TEcNCB4G4ZPtn8vauryO0RZzoaeOd0nncBg4cKD179pSnn37aATJz5kzZvHmzrF271vHDDoTc/fffL7/99pvpCwe/7du3y6WXXiqFutRTQUEBvIw7fvy4dOvWzT50tocPH1Y1n5PylRPyG+VKQQCrFjgFS/qOvh10JEACJEACNRCI9UVYQxSePkNA8VWi72AduuKKE1KqgnLVqlUybNiwOsxJ8i6dUuHWt29fGTJkiEyfPt3J8XPPPSdr1qyp0vy5aNEimTx5suzZs0c6dOhgwmNAQ8eOHY0Qa926tZNGqS52Ht3UipM//PCDQLylcsmr8ePHy7FjofXgnAxxhwRIgARIgARIoN4SWLBggZx//vn1Nn9eMpZS4XbLLbfIFVdcYUaS2pmaMWOGbNu2TVavXm17me3y5ctl9OjRsnXrVhMHngjXtWtXgVDL1XU9a3JBNJXWlAeeJwESIAESIAESIIFUEUipcJs2bZocOHBA3n77bSf/I0eOlLZt28q8efMcP+xgAdgePXrIRx99JBhNCofRpVOmTJF9+/aZ45r+o3CriRDPkwAJkAAJkAAJpDOBlAq3b775RoYOHWqm/4CJcvfu3YJRpR9//LH06tXLNG3u2LFDRo0aZQYswDrXqVMnI9gAFQIOzabz589PiDGFW0KYGIgESIAESIAESCBNCaRUuGGUZJ8+fUy/swEDBpipQTCowJ7eA4MWXn/9dcei9ssvv0j37t1Nv7jTOkoGk/fu2rVL2rdvnxBeCreEMDEQCZAACZAACZBAmhJIqXADk0OHDsmLL74omIwXKydgipBWrVoZXBhBigEIGMBgO4w4xdxvcPfee69pPrXP1bSlcKuJEM+TAAmQAAmQAAmkM4GUC7cg4VC4BUmb1yIBEiABEiABEgiaAIVb0MR5PRIgARIgARIgARLwSYDCzSc4RiMBEiABEiABEiCBoAlQuAVNnNcjARIgARIgARIgAZ8EKNx8gmM0EiABEiABEiABEgiaAIVb0MR5PRIgARIgARIgARLwSYDCzSc4RiMBEiABEiABEiCBoAlQuAVNnNcjARIgARIgARIgAZ8EKNx8gmM0EiABEiABEiABEgiaAIVb0MR5PRIgARIgARIgARLwSYDCzSc4RiMBEiABEiABEiCBoAmcdcLtjTfekPfffz9ojrweCZAACZAACZBAhhLo379/YCU/q4TbunXrZNSoUWZh+8AI8kIkQAIkQAIkQAIZTcCyrMDKf1YJN1Bbv369FBYWpgzg4cOHZeLEiTJ58mTp3bt3yq6TSQmvWLFC3n33XXnvvfcyqdgpLetDDz0knTp1Ms9pSi+UIYn//vvv8sQTT8iMGTPk8ssvz5BSp7aYy5Ytky1btsiSJUtSe6EMSX3btm0ye/ZsufXWW2XkyJEZUurUFnPBggXy9ddfy/PPPy/t2rWr9mJ33HFHteeTelJVIp0HAvv27YOstt58800PsRi0OgKzZs2yGjQw3xDVBeM5DwQ6d+5sqfXZQwwGrY7A999/b977zz77rLpgPOeBgH78Wm3btvUQg0GrI6AtTuYZffTRR6sLxnMeCNx9992G6a+//uohVuqDSuovcXZdgcIt+feTwi35TCncksuUwi25PJEahVtymVK4JZcnUqNwSz7TOkmRwi352Cncks+Uwi25TCnckssTqVG4JZcphVtyeSI1CrfkM62TFCncko+dwi35TCncksuUwi25PJEahVtymVK4JZcnUquvwu2sG5yQ1A6AMRI7dOiQ3HPPPTJt2jTp169fjBD08koAAxO0z6CsWbPGa1SGj0Ng3LhxouJNHnnkkTgh6O2FwM6dO2Xq1Kmm83e3bt28RGXYOAQWL14s3377rbz11ltxQtDbC4GffvrJDJ5BJ/kxY8Z4icqwcQjMmzdPPv/8c8GzevHFF8cJFbw3hVvwzHlFEiABEiABEiABEvBFgMLNFzZGIgESIAESIAESIIHgCVC4Bc+cVyQBEiABEiABEiABXwQo3HxhYyQSIAESIAESIAESCJ4AhZsP5keOHJGFCxcKOixfeOGFcuedd8rVV1/tIyVGsQns3r3bzKC+f/9+Z8b/Vq1a2ae59UlAB0bJlClT5KWXXvKZAqNVVlYK1kD+4osvpH379oJVKfhs1v654LNZe4Z2Cnb9+eeff0qLFi1k9OjRcu2119qnufVIAM8mBsxt3LhRTp8+LVdeeaVMmDBBcnNzPaaUmuAUbh65VlRUyFVXXSXnnnuu3HbbbfLll1+aRe1xk3XosMfUGBwE9uzZY16MQYMGSc+ePeXDDz8UCDidgkHOO+88QvJJAJXPO++8IxhhWlJS4jOVzI5WVlYmAwYMMM+jTl9hxNsff/whP//8s2RnZ2c2nFqUns9mLeBFRXXXn3369BGd5V9effVVM0r/xhtvjArNw0QIzJw50xgS8JHWsGFDw/OSSy6RVatWJRI99WH0BaLzQGDTpk2WftFYJ06cMLH0a9zq3r27pVODeEiFQd0EdP1Hq2/fvpZ+2RjvkydPWhdddJH14IMPuoNx3wMBXV/P6tChg1muJS8vz0NMBnUTWL58uWG4efNm411eXm517NjRgj+dPwJPPfWU1aZNGz6b/vBViRVdfyLApEmTrJtvvrlKWHokRqB169bW6tWrncA//vijeV51rXLHry53aHHzqI23bt0qX331laiocGIOHTpUVGzIhg0bHD/uJE5g/vz50rx5czM/nh2rR48egi8cWDLpvBOAhe3gwYOChadhCabFzTtDxBg7dqysX79edOJt0fV0TSJoMoHlfenSpf4SzfBYmAuzuLiYz2aSnoNY9ScWRYd1CH+r6LwRQNcI/biI6BIBKzv+Hv3zzz+mtc1biskPTeHmk+mpU6eMqNiyZYtgAln8Bg8e7DM1RnMTQIWDfoNqNZJrrrnGfYr7HgmguRkTRVO4eQQXDj5w4EDBu45JOG2HZhS1wMnatWttL259EOCz6QNaAlH+/vtv6dWrl6Bp/+GHH04gBoPEIwBjzPbt202XE3SRWrRoUbygwfrXpbkvna9dWFhoTKd6tyx9SSztZ5DOxak3edcXw9I+Bdbs2bPrTZ7SOSP6YWGxqdT/Hezdu7elfVkjEtDZ1C3409WOAJ/N2vGLFVutw6abiYoMSz84YgWhnwcC+uFm/s43adLE+uCDDzzETG1QSW3y6Z06xFnjxo2dn5qfIwqkzSWWNp1a2qHe0lGlEed4EJvAsmXLHJ5gu3fvXhNQTdDW7bffbqFvwZIlS5z+brFToa+bwJAhQxymYOh2/OPopuF9XwcmVOm/+swzz1jwp6sdAT6btePnjm3Xn6hTx48fbx07dsx9mvs+CaDfNXSADvKycnJyrB07dvhMKbnR2FTq0cD53XffSWlpqfTv39+JiWYUjN4pKiqSpk2bOv7cSYyAdvg0Q9dvuOEGeeGFF6SgoCCxiAxVIwE2R9WIqNoA6OOG5hK1qDt93CZOnCgYbYqRe3T+CfDZ9M/OHdNdf86dO5dT1bjh+NhH3+CVK1ea0fh2v1Yk06VLF5k+fXr9WAc2uTrw7E9twYIFli4yHWERQtOJCjaapn3efn0ZrGHDhkUw9ZkUo0URoFUjCojHQ3tUqS7gbWLCyt65c2dLB814TInBownw2Ywm4u+Y9ac/bvFiHThwwFLBZu3atcsJosYaq2XLlhEjTZ2TdbBDi5tHRY5RJZdddpnp/Hn99debkVGYnBMdlnVYtsfUGBwErrvuOtGXRM4555wIIJgnb86cORF+PPBGgFYNb7yiQ2O0OOZxO3r0qEybNs1Y3zCHmwo5zuMWDcvjMZ9Nj8DiBI9Xf2ICXv3wiBOL3tURuOuuu8zf9jFjxqA7maxYscKMJMegJG2Ori5qIOco3Hxg/uuvv+Tll182zScXXHCBDB8+3Ewc6zar+kg2Y6N88sknMUc96jxkHFVay6cCq3xgkugRI0bUMqXMjY7pAbRvpplagSsnJO854LOZHJbx6k+s7qHzYybnIhmWCkaSoysEhBqEW9euXU3TaX3pCkXhlmEPJItLAiRAAiRAAiSQvgQo3NL33jHnJEACJEACJEACGUaAwi3DbjiLSwIkQAIkQAIkkL4EKNzS994x5yRAAiRAAiRAAhlGgMItw244i0sCJEACJEACJJC+BCjc0vfeMeckQAIkQAIkQAIZRoDCLcNuOItLAiRAAiRAAiSQvgQo3NL33jHnJEACJEACJEACGUaAwi3DbjiLSwIkQAIkQAIkkL4EKNzS994x5yRAAiRAAiRAAhlGgMItw244i0sCJEACJEACJJC+BCjc0vfeMeckQAIkQAIkQAIZRoDCLcNuOItLAiRAAiRAAiSQvgQo3NL33jHnJEACJEACJEACGUaAwi3DbjiLSwIkQAIkQAIkkL4EKNzS994x5yRAAiRAAiRAAhlGgMItw244i0sCJEACJEACJJC+BP4LlFHGaIVJ0SsAAAAASUVORK5CYII="/>
          <p:cNvSpPr>
            <a:spLocks noChangeAspect="1" noChangeArrowheads="1"/>
          </p:cNvSpPr>
          <p:nvPr/>
        </p:nvSpPr>
        <p:spPr bwMode="auto">
          <a:xfrm>
            <a:off x="155575" y="-685800"/>
            <a:ext cx="1428750" cy="1428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51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476672"/>
            <a:ext cx="1657350"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feld 14"/>
          <p:cNvSpPr txBox="1"/>
          <p:nvPr/>
        </p:nvSpPr>
        <p:spPr>
          <a:xfrm rot="1169897">
            <a:off x="4439558" y="1116173"/>
            <a:ext cx="4050850" cy="3785652"/>
          </a:xfrm>
          <a:prstGeom prst="rect">
            <a:avLst/>
          </a:prstGeom>
          <a:blipFill>
            <a:blip r:embed="rId3"/>
            <a:tile tx="0" ty="0" sx="100000" sy="100000" flip="none" algn="tl"/>
          </a:blipFill>
        </p:spPr>
        <p:txBody>
          <a:bodyPr wrap="square" rtlCol="0">
            <a:spAutoFit/>
          </a:bodyPr>
          <a:lstStyle/>
          <a:p>
            <a:r>
              <a:rPr lang="de-DE" sz="1600" dirty="0" smtClean="0">
                <a:latin typeface="Calibri" panose="020F0502020204030204" pitchFamily="34" charset="0"/>
                <a:cs typeface="Calibri" panose="020F0502020204030204" pitchFamily="34" charset="0"/>
              </a:rPr>
              <a:t>Freitag (13 </a:t>
            </a:r>
            <a:r>
              <a:rPr lang="de-DE" sz="1600" dirty="0">
                <a:latin typeface="Calibri" panose="020F0502020204030204" pitchFamily="34" charset="0"/>
                <a:cs typeface="Calibri" panose="020F0502020204030204" pitchFamily="34" charset="0"/>
              </a:rPr>
              <a:t>– </a:t>
            </a:r>
            <a:r>
              <a:rPr lang="de-DE" sz="1600" dirty="0" smtClean="0">
                <a:latin typeface="Calibri" panose="020F0502020204030204" pitchFamily="34" charset="0"/>
                <a:cs typeface="Calibri" panose="020F0502020204030204" pitchFamily="34" charset="0"/>
              </a:rPr>
              <a:t>18 Uhr)</a:t>
            </a:r>
            <a:r>
              <a:rPr lang="de-DE" sz="1600" dirty="0">
                <a:latin typeface="Calibri" panose="020F0502020204030204" pitchFamily="34" charset="0"/>
                <a:cs typeface="Calibri" panose="020F0502020204030204" pitchFamily="34" charset="0"/>
              </a:rPr>
              <a:t/>
            </a:r>
            <a:br>
              <a:rPr lang="de-DE" sz="1600" dirty="0">
                <a:latin typeface="Calibri" panose="020F0502020204030204" pitchFamily="34" charset="0"/>
                <a:cs typeface="Calibri" panose="020F0502020204030204" pitchFamily="34" charset="0"/>
              </a:rPr>
            </a:br>
            <a:r>
              <a:rPr lang="de-DE" sz="1600" dirty="0" smtClean="0">
                <a:latin typeface="Calibri" panose="020F0502020204030204" pitchFamily="34" charset="0"/>
                <a:cs typeface="Calibri" panose="020F0502020204030204" pitchFamily="34" charset="0"/>
              </a:rPr>
              <a:t>13:00		Begrüßung &amp; Ablauf</a:t>
            </a:r>
          </a:p>
          <a:p>
            <a:r>
              <a:rPr lang="de-DE" sz="1600" dirty="0" smtClean="0">
                <a:latin typeface="Calibri" panose="020F0502020204030204" pitchFamily="34" charset="0"/>
                <a:cs typeface="Calibri" panose="020F0502020204030204" pitchFamily="34" charset="0"/>
              </a:rPr>
              <a:t>13:30 – 14:45               Teil I, Kapitel 1 und 2</a:t>
            </a:r>
          </a:p>
          <a:p>
            <a:r>
              <a:rPr lang="de-DE" sz="1600" dirty="0" smtClean="0">
                <a:latin typeface="Calibri" panose="020F0502020204030204" pitchFamily="34" charset="0"/>
                <a:cs typeface="Calibri" panose="020F0502020204030204" pitchFamily="34" charset="0"/>
              </a:rPr>
              <a:t>14:45 </a:t>
            </a:r>
            <a:r>
              <a:rPr lang="de-DE" sz="1600" dirty="0">
                <a:latin typeface="Calibri" panose="020F0502020204030204" pitchFamily="34" charset="0"/>
                <a:cs typeface="Calibri" panose="020F0502020204030204" pitchFamily="34" charset="0"/>
              </a:rPr>
              <a:t>– </a:t>
            </a:r>
            <a:r>
              <a:rPr lang="de-DE" sz="1600" dirty="0" smtClean="0">
                <a:latin typeface="Calibri" panose="020F0502020204030204" pitchFamily="34" charset="0"/>
                <a:cs typeface="Calibri" panose="020F0502020204030204" pitchFamily="34" charset="0"/>
              </a:rPr>
              <a:t>15:00	Kaffee-Pause</a:t>
            </a:r>
          </a:p>
          <a:p>
            <a:r>
              <a:rPr lang="de-DE" sz="1600" dirty="0" smtClean="0">
                <a:latin typeface="Calibri" panose="020F0502020204030204" pitchFamily="34" charset="0"/>
                <a:cs typeface="Calibri" panose="020F0502020204030204" pitchFamily="34" charset="0"/>
              </a:rPr>
              <a:t>15:00 </a:t>
            </a:r>
            <a:r>
              <a:rPr lang="de-DE" sz="1600" dirty="0">
                <a:latin typeface="Calibri" panose="020F0502020204030204" pitchFamily="34" charset="0"/>
                <a:cs typeface="Calibri" panose="020F0502020204030204" pitchFamily="34" charset="0"/>
              </a:rPr>
              <a:t>– </a:t>
            </a:r>
            <a:r>
              <a:rPr lang="de-DE" sz="1600" dirty="0" smtClean="0">
                <a:latin typeface="Calibri" panose="020F0502020204030204" pitchFamily="34" charset="0"/>
                <a:cs typeface="Calibri" panose="020F0502020204030204" pitchFamily="34" charset="0"/>
              </a:rPr>
              <a:t>16:15	Teil I, Kapitel 3 und 4</a:t>
            </a:r>
          </a:p>
          <a:p>
            <a:r>
              <a:rPr lang="de-DE" sz="1600" dirty="0" smtClean="0">
                <a:latin typeface="Calibri" panose="020F0502020204030204" pitchFamily="34" charset="0"/>
                <a:cs typeface="Calibri" panose="020F0502020204030204" pitchFamily="34" charset="0"/>
              </a:rPr>
              <a:t>16:15 – 16:45               Kaffee-Pause,</a:t>
            </a:r>
            <a:br>
              <a:rPr lang="de-DE" sz="1600" dirty="0" smtClean="0">
                <a:latin typeface="Calibri" panose="020F0502020204030204" pitchFamily="34" charset="0"/>
                <a:cs typeface="Calibri" panose="020F0502020204030204" pitchFamily="34" charset="0"/>
              </a:rPr>
            </a:br>
            <a:r>
              <a:rPr lang="de-DE" sz="1600" dirty="0" smtClean="0">
                <a:latin typeface="Calibri" panose="020F0502020204030204" pitchFamily="34" charset="0"/>
                <a:cs typeface="Calibri" panose="020F0502020204030204" pitchFamily="34" charset="0"/>
              </a:rPr>
              <a:t>                                        Installation </a:t>
            </a:r>
          </a:p>
          <a:p>
            <a:r>
              <a:rPr lang="de-DE" sz="1600" dirty="0" smtClean="0">
                <a:latin typeface="Calibri" panose="020F0502020204030204" pitchFamily="34" charset="0"/>
                <a:cs typeface="Calibri" panose="020F0502020204030204" pitchFamily="34" charset="0"/>
              </a:rPr>
              <a:t>16.45 – 18:00           	Teil II, Kapitel </a:t>
            </a:r>
            <a:r>
              <a:rPr lang="de-DE" sz="1600" dirty="0">
                <a:latin typeface="Calibri" panose="020F0502020204030204" pitchFamily="34" charset="0"/>
                <a:cs typeface="Calibri" panose="020F0502020204030204" pitchFamily="34" charset="0"/>
              </a:rPr>
              <a:t>5</a:t>
            </a:r>
          </a:p>
          <a:p>
            <a:endParaRPr lang="de-DE" sz="1600" dirty="0" smtClean="0">
              <a:latin typeface="Calibri" panose="020F0502020204030204" pitchFamily="34" charset="0"/>
              <a:cs typeface="Calibri" panose="020F0502020204030204" pitchFamily="34" charset="0"/>
            </a:endParaRPr>
          </a:p>
          <a:p>
            <a:r>
              <a:rPr lang="de-DE" sz="1600" dirty="0" smtClean="0">
                <a:latin typeface="Calibri" panose="020F0502020204030204" pitchFamily="34" charset="0"/>
                <a:cs typeface="Calibri" panose="020F0502020204030204" pitchFamily="34" charset="0"/>
              </a:rPr>
              <a:t>Samstag (9</a:t>
            </a:r>
            <a:r>
              <a:rPr lang="de-DE" sz="1600" dirty="0">
                <a:latin typeface="Calibri" panose="020F0502020204030204" pitchFamily="34" charset="0"/>
                <a:cs typeface="Calibri" panose="020F0502020204030204" pitchFamily="34" charset="0"/>
              </a:rPr>
              <a:t> – </a:t>
            </a:r>
            <a:r>
              <a:rPr lang="de-DE" sz="1600" dirty="0" smtClean="0">
                <a:latin typeface="Calibri" panose="020F0502020204030204" pitchFamily="34" charset="0"/>
                <a:cs typeface="Calibri" panose="020F0502020204030204" pitchFamily="34" charset="0"/>
              </a:rPr>
              <a:t>13 Uhr)	</a:t>
            </a:r>
            <a:br>
              <a:rPr lang="de-DE" sz="1600" dirty="0" smtClean="0">
                <a:latin typeface="Calibri" panose="020F0502020204030204" pitchFamily="34" charset="0"/>
                <a:cs typeface="Calibri" panose="020F0502020204030204" pitchFamily="34" charset="0"/>
              </a:rPr>
            </a:br>
            <a:r>
              <a:rPr lang="de-DE" sz="1600" dirty="0" smtClean="0">
                <a:latin typeface="Calibri" panose="020F0502020204030204" pitchFamily="34" charset="0"/>
                <a:cs typeface="Calibri" panose="020F0502020204030204" pitchFamily="34" charset="0"/>
              </a:rPr>
              <a:t>9:00</a:t>
            </a:r>
            <a:r>
              <a:rPr lang="de-DE" sz="1600" dirty="0">
                <a:latin typeface="Calibri" panose="020F0502020204030204" pitchFamily="34" charset="0"/>
                <a:cs typeface="Calibri" panose="020F0502020204030204" pitchFamily="34" charset="0"/>
              </a:rPr>
              <a:t> – </a:t>
            </a:r>
            <a:r>
              <a:rPr lang="de-DE" sz="1600" dirty="0" smtClean="0">
                <a:latin typeface="Calibri" panose="020F0502020204030204" pitchFamily="34" charset="0"/>
                <a:cs typeface="Calibri" panose="020F0502020204030204" pitchFamily="34" charset="0"/>
              </a:rPr>
              <a:t>10:00 	Teil II, Kapitel </a:t>
            </a:r>
            <a:r>
              <a:rPr lang="de-DE" sz="1600" dirty="0">
                <a:latin typeface="Calibri" panose="020F0502020204030204" pitchFamily="34" charset="0"/>
                <a:cs typeface="Calibri" panose="020F0502020204030204" pitchFamily="34" charset="0"/>
              </a:rPr>
              <a:t>6</a:t>
            </a:r>
            <a:endParaRPr lang="de-DE" sz="1600" dirty="0" smtClean="0">
              <a:latin typeface="Calibri" panose="020F0502020204030204" pitchFamily="34" charset="0"/>
              <a:cs typeface="Calibri" panose="020F0502020204030204" pitchFamily="34" charset="0"/>
            </a:endParaRPr>
          </a:p>
          <a:p>
            <a:r>
              <a:rPr lang="de-DE" sz="1600" dirty="0">
                <a:latin typeface="Calibri" panose="020F0502020204030204" pitchFamily="34" charset="0"/>
                <a:cs typeface="Calibri" panose="020F0502020204030204" pitchFamily="34" charset="0"/>
              </a:rPr>
              <a:t>10:00 </a:t>
            </a:r>
            <a:r>
              <a:rPr lang="de-DE" sz="1600" dirty="0" smtClean="0">
                <a:latin typeface="Calibri" panose="020F0502020204030204" pitchFamily="34" charset="0"/>
                <a:cs typeface="Calibri" panose="020F0502020204030204" pitchFamily="34" charset="0"/>
              </a:rPr>
              <a:t>– 10:15                Kaffee-Pause</a:t>
            </a:r>
            <a:br>
              <a:rPr lang="de-DE" sz="1600" dirty="0" smtClean="0">
                <a:latin typeface="Calibri" panose="020F0502020204030204" pitchFamily="34" charset="0"/>
                <a:cs typeface="Calibri" panose="020F0502020204030204" pitchFamily="34" charset="0"/>
              </a:rPr>
            </a:br>
            <a:r>
              <a:rPr lang="de-DE" sz="1600" dirty="0" smtClean="0">
                <a:latin typeface="Calibri" panose="020F0502020204030204" pitchFamily="34" charset="0"/>
                <a:cs typeface="Calibri" panose="020F0502020204030204" pitchFamily="34" charset="0"/>
              </a:rPr>
              <a:t>10:15 – 11:45                Teil III, Kapitel 7 und 8</a:t>
            </a:r>
          </a:p>
          <a:p>
            <a:r>
              <a:rPr lang="de-DE" sz="1600" dirty="0" smtClean="0">
                <a:latin typeface="Calibri" panose="020F0502020204030204" pitchFamily="34" charset="0"/>
                <a:cs typeface="Calibri" panose="020F0502020204030204" pitchFamily="34" charset="0"/>
              </a:rPr>
              <a:t>11:45 </a:t>
            </a:r>
            <a:r>
              <a:rPr lang="de-DE" sz="1600" dirty="0">
                <a:latin typeface="Calibri" panose="020F0502020204030204" pitchFamily="34" charset="0"/>
                <a:cs typeface="Calibri" panose="020F0502020204030204" pitchFamily="34" charset="0"/>
              </a:rPr>
              <a:t>– </a:t>
            </a:r>
            <a:r>
              <a:rPr lang="de-DE" sz="1600" dirty="0" smtClean="0">
                <a:latin typeface="Calibri" panose="020F0502020204030204" pitchFamily="34" charset="0"/>
                <a:cs typeface="Calibri" panose="020F0502020204030204" pitchFamily="34" charset="0"/>
              </a:rPr>
              <a:t>12:00                Kaffee-Pause</a:t>
            </a:r>
          </a:p>
          <a:p>
            <a:r>
              <a:rPr lang="de-DE" sz="1600" dirty="0" smtClean="0">
                <a:latin typeface="Calibri" panose="020F0502020204030204" pitchFamily="34" charset="0"/>
                <a:cs typeface="Calibri" panose="020F0502020204030204" pitchFamily="34" charset="0"/>
              </a:rPr>
              <a:t>12:00</a:t>
            </a:r>
            <a:r>
              <a:rPr lang="de-DE" sz="1600" dirty="0">
                <a:latin typeface="Calibri" panose="020F0502020204030204" pitchFamily="34" charset="0"/>
                <a:cs typeface="Calibri" panose="020F0502020204030204" pitchFamily="34" charset="0"/>
              </a:rPr>
              <a:t> </a:t>
            </a:r>
            <a:r>
              <a:rPr lang="de-DE" sz="1600" dirty="0" smtClean="0">
                <a:latin typeface="Calibri" panose="020F0502020204030204" pitchFamily="34" charset="0"/>
                <a:cs typeface="Calibri" panose="020F0502020204030204" pitchFamily="34" charset="0"/>
              </a:rPr>
              <a:t>– 13:00                Teil III, Kapitel 9 und 10</a:t>
            </a:r>
            <a:endParaRPr lang="de-DE"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398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ppt_x"/>
                                          </p:val>
                                        </p:tav>
                                        <p:tav tm="100000">
                                          <p:val>
                                            <p:strVal val="#ppt_x"/>
                                          </p:val>
                                        </p:tav>
                                      </p:tavLst>
                                    </p:anim>
                                    <p:anim calcmode="lin" valueType="num">
                                      <p:cBhvr additive="base">
                                        <p:cTn id="1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hteck 15"/>
          <p:cNvSpPr/>
          <p:nvPr/>
        </p:nvSpPr>
        <p:spPr>
          <a:xfrm>
            <a:off x="307975" y="1729992"/>
            <a:ext cx="8584505" cy="864096"/>
          </a:xfrm>
          <a:prstGeom prst="rect">
            <a:avLst/>
          </a:prstGeom>
          <a:solidFill>
            <a:srgbClr val="3333CC">
              <a:lumMod val="20000"/>
              <a:lumOff val="80000"/>
            </a:srgbClr>
          </a:solidFill>
          <a:ln w="25400" cap="flat" cmpd="sng" algn="ctr">
            <a:solidFill>
              <a:srgbClr val="2D2DB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1" i="0" u="none" strike="noStrike" kern="0" cap="none" spc="0" normalizeH="0" baseline="0" noProof="0" smtClean="0">
              <a:ln w="18000">
                <a:solidFill>
                  <a:srgbClr val="3333CC">
                    <a:satMod val="140000"/>
                  </a:srgbClr>
                </a:solidFill>
                <a:prstDash val="solid"/>
                <a:miter lim="800000"/>
              </a:ln>
              <a:noFill/>
              <a:effectLst>
                <a:outerShdw blurRad="25500" dist="23000" dir="7020000" algn="tl">
                  <a:srgbClr val="000000">
                    <a:alpha val="50000"/>
                  </a:srgbClr>
                </a:outerShdw>
              </a:effectLst>
              <a:uLnTx/>
              <a:uFillTx/>
              <a:latin typeface="Times New Roman"/>
              <a:ea typeface="+mn-ea"/>
              <a:cs typeface="+mn-cs"/>
            </a:endParaRPr>
          </a:p>
        </p:txBody>
      </p:sp>
      <p:sp>
        <p:nvSpPr>
          <p:cNvPr id="2" name="AutoShape 2" descr="http://karrierebibel.de/wp-content/uploads/2015/08/Personalauswahl-Bewerbung-Methoden.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latin typeface="Times New Roman"/>
            </a:endParaRPr>
          </a:p>
        </p:txBody>
      </p:sp>
      <p:sp>
        <p:nvSpPr>
          <p:cNvPr id="3" name="AutoShape 8" descr="Bildergebnis für erfolgreiche Mitarbei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latin typeface="Times New Roman"/>
            </a:endParaRPr>
          </a:p>
        </p:txBody>
      </p:sp>
      <p:sp>
        <p:nvSpPr>
          <p:cNvPr id="4" name="AutoShape 10" descr="Bildergebnis für erfolgreiche Mitarbei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latin typeface="Times New Roman"/>
            </a:endParaRPr>
          </a:p>
        </p:txBody>
      </p:sp>
      <p:sp>
        <p:nvSpPr>
          <p:cNvPr id="13" name="AutoShape 12" descr="Bildergebnis für erfolgreiche Mitarbeit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latin typeface="Times New Roman"/>
            </a:endParaRPr>
          </a:p>
        </p:txBody>
      </p:sp>
      <p:sp>
        <p:nvSpPr>
          <p:cNvPr id="14" name="AutoShape 14" descr="data:image/jpeg;base64,/9j/4AAQSkZJRgABAQAAAQABAAD/2wCEAAkGBxIQDxAQEBIQEBAPEBUVEBAVFRUVFRcVFRUXFhUVFRUYHSggGBolGxUWIjEhJSkrLi4uFx8zODMsNygtLisBCgoKDg0OGxAQGy0lHyUvNystLy0tLS0tLS8vLy0tLS0tLS0tLS0tLS0tLS0tLS0tLS0tLS0tLS0tLS0tLS0tLf/AABEIAIEBhwMBIgACEQEDEQH/xAAcAAABBQEBAQAAAAAAAAAAAAACAAMEBQYBBwj/xABCEAACAQIDBAcEBwcDBAMAAAABAgADEQQSIQUTMUEGIlFhcYGRMqGxwQcjNEJSctEUM3OCkrLCouHwJGOz8UNidP/EABkBAQADAQEAAAAAAAAAAAAAAAABAgMEBf/EACURAAIDAAIBAwUBAQAAAAAAAAABAgMREiExIjJBBBMjUXFhgf/aAAwDAQACEQMRAD8AhWnbToEICADadAhhYQWANhYQWOBYQSANhYQSOhIYSAMhIQSPCnDFOARwkIJJIpwhTgEYU4QpySKcMU4BFFOd3clCnCFOARRTnd3JYpzu7gETdxbuTN3Fu4BE3cW7kzdRbqAQ93Fu5M3cW7gEPdzm7kzdzm7gETdzm7kvdzhpwCJkg7uTDTnDTgEPdzmSSyk4UgEMpOFJLKQSkAiFJwpJRSCUgEUpBySUUglIBGKQSsklIJSARis4VkgpBKQCPactHysErAGCIrR3LBKwBu05DInLQAIoREUAeAhBYQWGFgAhYYWGqxxUgDYSGEjqpDVIA2EhhI6EjipAGRThinHlSOBIAwKcMU4+EhhIAwKcIU4+EhhIBHFOEKckBIQSARhTnRTkoU53dwCLu53dyVu53dwCJu4t3Je7i3cAibuLdyXu5zdwCIac5u5LyQSkAi5IJSS8kEpAIpSCUkopBKQCKUglJKKQCkAjFIJWSSsErAIxSCVkgrBKwCOUglJIKwSsAjlIBSSCsErAI5WCVkgrAKwCOUglZIKwSsAjFYJWSCsArAGCsArHysEiAMWijhEUAkqscVYlEcUQBKscVZ1RHFWAJVjirOqI4ogAhY4qzqiOAQDirDCwgIarABCwwsMCGFgABIYSGFhhYAASEEjgWEFgDYSdyR0LCCwBnJO5I9lncsAYyRZJIyxZYBHyThSSMs4VgEfJBKSSVgFYBHKQSskFYJWARisErJBWAVgEcrAKyQRAIgDBWAVj7CARAGCIJWPEQCIAyRBIjpEAiANEQSI6YJEAaIgkR0iCRAGiIBWPEQCIA0RAKx4iARAGSIBEfIjZEAZIihkRQCSojqiNrHVgBqI6ojaxxYA4ohqICxxYAYjgEARwQAwIYiamVtfnEJCe+CWmumOAQwI3TcZwh0zC6nttxHjwjtrSFJN4WcGoqXwEBDUQRCJ0NuNtJYoGBDAnGqqctrajhOgysJclpeyDg8YQEICBYkgcucVAaeJJ8uUhT2XEl15Dlo7aK04RcEdokHB1bOEvowuB2G1/heJTySX7Ea+UXJfBYWitOxS5mDacIhTl4ANo2rAqp7eMcJlVTc57agLVYA629qZWNprDemKalv6LAiN3B4ax0yHTXJUy36tU9W/JuYHjx9ZacnFaUqgpvGx0iARHagsbRsy6elGseDZEbIjhhUqWYMb6qNJDkl5JjFyeIjEQDHDBRMxA7YbwhLXiGjGzJGJQKxAN7cYwYT1aJJp4wDAMMwGEkgAwTCMEwATBIhGCYAJgmGYJgAGCYZgGAARAMcMAwBsiKdMUAeUxxTGFMssDh1qqVFxUAJBvoeYHdpf0lZSUVrLQg5PEMKY6pkdWjqmWKk7A01ZrNw5ec5UTKxXsMHA0yzLYMRfiL/GS9qUMrAgaEce8f7THllmadHFOnc7TIwMdFx3TmEXMdGAYaqCNOXH1kfaO02oFXqoKqNUCkrqBc2AB4jzHHSJ3JPCK6XJaXGPXRG7Rx/55yMDLHadQGmBfUWlUGk0v04RevXodVWK3RczJ1lHeOXmLjzlhUXMAQLG2okPBW65Z9CbBRysP1vJeGChdazDv6oHoRMJ2PnqN41/jx/0bvHEUnUAnvtI1SooN84K83PoSbd8lBDlG5qo5B6ysbAg+FyPSbTt4pGMKeTf+EahRdSCwsAWA48Nbe60mBpC2ltCqgytQdRzqCzJ6qdL98fDSKH0yfqF2mO4GuKik5alwSD1SBoSNCeMLMQpsp6vAHTh2QNjYio6m5Rcrso4sbA6E9lxH2DZjmcAcrAj5znbknunQlFrGhBpCIyVL8gzDuACtHUJFwWzWJ17r6SDtzFGnSqsqlypbQcbX1t5Ta16oyMaVjlH/AIIY92ZSrE63ZSBoO+T8LjBULAAgra/nMvQxrjKUIDVFDMjcRmW+vgD63lnTcEgUmzEdZz3dp7OHCYwtlF9ms6YyXRe5pwGRqOIDrmHDX3aGMY56dl3pYLm0K8iAbX7p2SlkeSOOENlxZJq1alILnUup9pkUm3iBqB3xqvtGjlujKSTpltfz9IsGTf6utdbaK9/7tfhIG1UV66q1BRWYXNdQNVuLgsNT4GcUdbO+WJMtS0iM61FJKMwpubcfaUkXFvOOl4zg2qMr3KpldgOGuvHzvOm9tR6OX6dJvsmKzFL7uof6QfQm8jtH8OWyHNUtbjZfmbyrxuJUKDvDZmsH0udbeUzpliZe2HLBwYxMzIQ+YaDQgHwNrGWWyNS5Fip0v3/8tK9MQd3emzOF0dGA1tyB4X7jxgdFMShFepTJK1KlwDfqkCzWv3yrnKXk1jXGPgKsuVivYbTmHF3EPHvdye2TNmMxSwpH85ICn33PpN7J+j+nNXH8n8Kqq12a/wCI/GNEy9emxVg2RewcfWULixIPEcbRTPks/QurafL9hUXIYEakHhLDG4LMEylc1rNr/t4xrZliCMtzxvy7hft4yVSoAkg0s2vMgjyzG0wutan18G1NacMfyUdRbEg8QbHyjZknaC2qMMhp8Orppp3ad8HC4Rqh0By827P1nUpripM5XB8nFEcyXs3DB2u3AEC3aZKfYpK5kcG4uAf1EkYHB7uiWcWbVu8aaD0HvmVlqcfS+zampqa5rornoocVkFgmYXHLQXInekCIKi5Aq9XUAWHHsnNi0i9W/YCT4nSFtLBVnqtZCQLAHl6nvvJ3JpN+EHjg2l5ZUmCY9icO9M2dSpP/ADlGDN9OZrCTs/CCq5Utl00sOMYxmHNNyh5cD2jtlrsvZlZaiVLKADqCdbeAh9KMEbiqAAoFm7b30PfMfuevN6N/t/j3OzPGKCTOzYwEGmh6KUyxrEELkUHMeA0fjM0Gmi2PVWjhKtV+FVrAX1ZUFyPMnL6ylmcey9e8ui6wlFAoYKig88o9ZWbeooGV1dBm0KgWNuOa3P8A9RvY202ynfOEep1qYFhlXkCvZpePbXx3Vp2q03s6m2XXTmDmOn6zirbU+jssSceyU9SmMvWdB3Wt75A29XT6oLWLNvB9WSpuLG50HZLGpXqdXK9Ar+Yj3BT8ZS9IcU71aSEUWRDnzK3WDFSLWIHuvKwXqRpP2v8AhIoVSE03VTh1Dx1vfiLHlz7pRbVrhq9KlRY5kcGrSsdF489Rrbt0OkdxGGFS3WdGHBlJB85FwKtharEJvHYZi+tzc219JrbFxemdU4tJIuKm0czrTHEam/YNZIDSrw1FqlZWCk1GYbxhwXNpqeQAk4PNqPac/wBR7ibs9lD1AEzM1mJ/0/4++WGCbKD1Fpj+QDxssyW18eaORlNma4v3C2hjWB2nUrOFNsv37dlu3lMZr14dEJfjTZpTUZjrTUsT7H3W109RHVqLnG8oGkV5jOq+RXqmVw4ZQSABYWOo8DKHHdJ6+GdqYa+U6Mbg27+UtdHMKUzT00eKxiVay06VV2Cgmqhsw7BrxHvkvPM70dxe9FSrUINaq12NrXA9nXzl1nm1KyJje9kRaldcNW3rE5ah1F7KNNffrrJ9PbFB+srIw52ckel7Sn6RUd5R71YWHbfS0p9m7PdWHUAF7k3+U57VkjpplsDbLVBFwLA6geMhYmsRVa46tTge+2ojueGhDK6EXzLcdxXUH4zoshsM/Ry1zye/szePwFTDZ6lFWq72wA0OW2pA7jp/TGaG0auRKVKi61nI3jNoAxGvDiB8BLRtpugK5S5I0spPkeyd2KCVNWoPrGYjuCg8B2Tkri5yw7LJ8I6WmApbumqE5iB1m7WJuT6mLGYp6al0CtlvnU/h5274OeRNrVmWg7AZgRlY/hB0vbvJt/wTtlFccOGEnz0ir0kwgBNihPEUyR/oNwD5R3o8jZDWqOztV9m/JPuiYypslzU6qsUB1sCRNjsRnyKCGyqCGuCLWHafhznPSvV2dV8tj0W5eQMRilpVC1S5R1FtTow0N/K3pHi8oulALCnl49b/ABm13sMKHk0W1PbVMELSCF2NlNr697HlGtoPWWmGoqpZdWQaXPavnfTvlPsDBNnL1LdUXUDtNh+s0BaZ0w2PZpdY1JYZ2htmtiyKeT9nqZvrKubUqOQA4nxGnKaTE4f9loKKepJ0HO/MmUG2sLepT3alHqG5cGwa3LTncCTaaVKYIdi7W9B3TGcXF4bRnyWk5ToLm55mWGycSt8jVWzHVaYsOr6XOoMgVKRCI/Jx6Gw9ZFd2VhUpkK6jja5K69WdU47Ho5a5ZPs0DCmGa4dyeWvu0lLWChmCghbmwPEanSQB0sdgeqQRzzaeMkCvnAcm5YAk954++8x+n9zNvqPaidgsctLV3KoDbLyzPYA+PVkn9vpIxY1iAeRKC3uvM5t9L4DEnhl3dvHPp8JU9GqyVFTe9c0r7sNqRfkLyl8fWTTLIGnY7yp1WaoHbqsbEkE6cOwfCXGDIyA0gSUurKxsTrc+DX5G0z6V2Q5ksWANgdBe3bOJ0po1syFjhMSG9prDgPvL94e/hL3bFJfBFCUm38k7a+1EYMEFRalK5rJYgm2pUj8XMdsmnHk4IFhYstgOdidL+UytKm2Mr5SHbcH6yupslTnYGwzDXS2o1k3E4oubA9RLgdhI0mFUdkdFslGBP2TjRRzMeJv7h/vJmycXi6yDPTVAbneuQBY66IOtfxt4zN1yxXqe0Ddb8D3eck7D2ktNglbeVGq2yUheysfu5RqfE9nCb3L1GFElxwuNqUqO7sWqVKqDV1GhPO45DzlRs2mHqqrXIvew4m3KaCrUqgtl3WGQ8WYKO72RrfvNvOUnR9yMQLEL1W1/STW3waIsiucX+zUqEJCkMLcLZvlKzpPu93ZajBuIpljY9tw2ss6VexuWS3ab3/SZfpDtFqjWIXIt92w1ub2PhoPfM616kaWPIspyZyNkzs7jzwQ0tNtVClGkVGZKdMBV/E/Fm8MxMrMPRaoSF+6pY+A/9iShUP7Xu79Tdi4OouST85z/AFDxI3oWtlJgs1Wqar5swIOa5BuOAFuUt6dhwAHgLR/aeGFNuqAFsNBpqb/ofSQw0vVFKOlLZNywqOkNapRCClUq2qluqCTltY9U34HNwN+HKO9GVqAszh9R7bcTw07hLLbW7d6CU7MoppVSoNQ4qX1HaDlHpblLqts80cJVrMp+roswQe0cozHTtsNAedpnx/J0jfk/t9sj0a2Vg34SD6TdYHC07Zsi5jxJAPHgb9ndPOaNcMqspurAFT2gi4M9C2LWvQpBtTutRxJAy8p0nKPY1Blty7vlMdiNKjr2Mbeuk19auHbKFqC/apEyWLIGKIPAsLHuIAB8vlJYKfHhatUU+JQdbzljs/AikpCgAsR52vGtn9H8QldmZQwqvZHU3FgNM3NdBzE1h2OKalmOZwrWtoAcp175yqEnZyw6JSShx0zy4hVKl2CqWC5iQNWOVbX53IsJFqdEXrM2cgIGNqnEsDqNL8e2/vmE+k2tWU4V1YikrEgDlVXVWPbpw8D2yy2T9Li0xarhXGnW3dXMpPaFf2R3XM3lFS8mEZuPg3OE6OihxqXU/dsB77mQdl7bpYsVKlK9kqujqRYhgeHhYgg98xm2fpcaqrJRwwS/su73t/KB8499GL3wtZjxfEMW8SqyUkvBDk35N1iaRyAkEBmWxPPW/wAJZVaAFI2420lpRwKV1QOSCLMCLam3OPYvYrEZARlYHrkcPKYW1yb1I3rlFLDLF5I2f1qmUEZyrFAfvWsWH9OaN7Wobl0p5sxWmuZ7WubnW3LlKupUy1qFW+VkchT3sLa+Vx5zozejDwy3OEZSbK1jytf0lJtbEVcLhcRVC5TRZWG8VgpUuisOX4ifEd82mFq5hfTrSi6bY+hRwlRcQVK1iEyG12W92yjieA4SkaVB7ppK3ksGXxACF/aAUtprcAX07ZkuhvTM4rE4lazUkp1Aow9FyACBmDLmI6zkFTb04S36PVb4PDHU/UU+PHRQNe+eSbYwYo4nEUhbKlZgvZlNio8gQJYyPpCjkKKVUKtuA4eVpkPpI2w2HwlXdPkrNkFMjiL1FuR/LeeKLXdRlV6ir+FXYD0BjdMXcE6m+pPGTo0922RXepQoPUtvKlKmXtoMzKCfDUyqxOJNTFhPuoug7yx18wBLLDdVEX8KKPQAS2p7Mw1U711yVXteqpIJt2j2e3W0ztWxw1qaT0awWEZrBBzGY8gL6k93dzlJ0s2s2Cw9WsiCoabABSbAXbKCe2xInpHUCAJYINAOHl4zzvpjhhUpY2kfvLVt4i7L7wJMIcVhWc+TOfRd0iTFon7Q1GpiA9Sy9UOlzcZU/CVyi/dPQMcEKksqntuAfjPkUx0YyoBlFSoB2Bmt6Xl+ims95x+2s+OGFQKUTDtUJB9k51VVtwAtHgZ5r9FSfWYp+xEX+osf8Z63sTCCqlUNexKgEcQRfX3x/Av9MmNkZqjOb2LE/OWtH2VA7BaXe0NjtRS46yk2BA1ueAtImysKyNhhWUqzVguU8SpJB05fd9ZzUxak9R03S5RWEHaDZaFMafW4jUdqqpHxMN9n06SB0QBmPH1jjYCpVqslTqLRqvugBmupOjE3Fr8efHlLTF7Oy0czOSKYJsAOtZTpe+npJ+1P7nLOiPuRVfHSgLSh6T4UMKbimGqZrZu4C9j28pO2jtKnh0L1GsOQ4sx7FHMyZSz4lcNamQHo06gUakEghgSOwg+t+c0t9pSn3jWysZWejlcZEA1GW1+4G8IaCw5TSDYV6Vnsota4sTY8bcgfH38JlVxYqgVV9mr1x4Nr85n9PW462jT6ifLEidTpfVPV5IT4CwBu3r7pmtp4yoj5lNgQNRa4/wCWl10Q26P2zF4eo6DI1PcpcAkFLse06mbfFYVHGqjXumllTn8mddvAwGAq1a1I1Kjs4B1B4W0Fyeepj9F7MvHiBp3yP012pT2fRAo01y1a4zLmsSApLFRyAsO65jOysctZaVVL5XIIuLHQ2It4iTGCjHCJTcpaOY/aFYmwrOLcVA+Ok6GNhe9wJqsds1d2WsL5b+6ZSvozDsMwoXbN75elI4TFGyYp1HIWPR+pbEKDqKishHipt7wJP2TgadPLmG9ZhcVDcGx4C17C3ZKTZ5tVpn8Lg+hvL7EYhTiECagi2UcbjML28AJeMU/KI5NeCR0otuEsALVBw0+60886U45qdJUQHNXbJmHLT2R3ngPOei7YU1MO44FOt/TqR6Tz7pLhxUwlUWuUGceKa/C485E1jCNfsykuDNGlXFNjhKNIuLgBbplZqbcrMraHTgdDrKjp39ISFHwuBYVMwtUxI9kA/dpX46fe4a6Xnlb12f8AeO7kc2Ytw4cTOqZXSx6N0drZsJRtyTL/AEkr8p6/SpLTsW4AZR4gAadh0nhPQzE3pVKd9UbMPBh+qn1nvFOsrKtQWKsA39S3+clACtjGtbVQe3jaZLb3Vem45Eg91jcD4+k0+Lcatx7BKKpQ3tTK3Asrm3dxA8iRIZOF3gQ1gyMeV1/STq92X7t2U38eEr9m1kXRjkY6gNquuntctdPGWFZTxOYD/wCq39W1ERQkeM9OaOfAVbi7Uyri/EEMAT6Fp5Q09u6WYPMcZRN7PvLW49a7L8RPECYKM5PSfovr/wDT10/DWB/qQD/EzzWb76KRmevT/G1EepcfOAfQGxzmSn4D4SyIZuJIFr3+UrNmi3sq+Xs6unvvbylmrgoeAsSLn1tLEmD6S1f+pcDgoUe6/wA5lukrXoFeZOnkLzSdKqJTEFuK1ACD4AAj4HzEyPSGrZE59Ym3gD/tKsGWTpBjKYyricQAOAFRtPfKjF1mdi9RmqOeLsxZj4sdY5iU1JHE++RXbTsldJPUeizn9iw9/wAHuube6YDpapGOxNwRd1I7xu01m76Pm2Ew4/7Ke8XmN6d6Yon8VNSfePlJ+CGZpjBRoJbWGhFxIIPbaT9Vfyj4TUbBchArcCL68NeHumRpG+UdthNtUpNRYFGt1QQdctuBB7uGvI+MsWRaEhVtca8BxJ8OZmM6XUsrOQCN5RJ17QCp+A9Zq6GLbKxcKpHFg2QHs4AgH3GZzphVU0g+vULA3IbQqSdR+WT8A+ajORGKQQbz6LXscUO6l/nPbOi1Iije2rsSL6aaD5TxP6L6RP7RbVmamo8Tm/We+4KllCqrKQqhQpB5C3EfpJQJddn9lbW7deXaZlMZVLY+goOY03Qkj8wJ9wE1WJcBNcqHW1yb8eQteZF6Jp4p6hJsesDzsiXP+oW8pKWslvokY8qMSKYuSoF+3XiDb1v3x7azWwz/AJbWPfpKerUIxRDEkWNm4Noo9RcWtLDaIvh6nH2CQDqQBqLnmdPKavxhmjzTHUMM206JxtTd4U0RmvmsSDU6lx7ANlufhxm+6P8ASXCBXLV8NSpsXKg1Kd1s5yWF76pbS3ITyrpu4NVO0Iun8zmUVMzBPGaHrvSX6S6ARqeFV6z8N43VTx/E3hYeMqdlrkw9Ffw0kFv5RPPHfTvnolA9Rfyj4RukHm3TH7dX8V/8ayDS2nXT2K1Zfy1HHwMd6R1c+LxB/wC6R/T1flK6QQSEDVXAuWd2Cgkkm7Gw1PeZ7p0P2NnRqdIKzUFpKgY26uoYi/3uqJ4t0bp5sXQHH6wH+nrfKe+fR2311Zb2JRSPIn9ZOaTHo0g2XUqIy2tbQ3017JR9KNnrSwlmCtURlAcDhduR4nSbneNYqeN7X98x/Tlv+mtwu6+PGUhWo+DSdjkYGKcJilzMkYD2x5fES02h++ofmT+9ooppDwVZbN+4f8j/AAaYfHfuav8ADf8AtM7FImSjzJeJjwiimZJouhX7yr/DH909v2d9jo/w6fynIpJZDmK4eUZ2F9oX8j/ExRQS/BzE+yPzVP7RLPZntfyj4RRQvJHwYfpH9rreK/2LPBK/tHxPxnYoKjc330RfaX/PR/vM5FAPoRfZWPV+Pk3wWKKWJMt044UPzVPgk8929/8AH4n4rFFIZBh+Zkavz8J2KZsk9M2R9mofwaf9omH6cfam/InwiilvghmaM6nHznYpBU9lTgPAT0Uezh/Bv7DORSxdDGz/AP5fyrM90n+yt4/4PORSfgM+cjORRSCD0n6Hv3jf/opfOfQqfu/KKKWQKKv+/H56XwMrMV+9H8A/AxRRDyTLwV2K+0p4N85OqfZKv8M/2tFFNZeTNeDxXpn9o/lX5yppcPSdinMaDtTj5H4T0Ol7K/lHwiikoHlG2ftOI/j1P7zIcUUkqXXRH7ZR8X/8bz3H6PftL/wv8liihEo9Kq/d8fkZien/AO5H5x85yKWfgGCiiilQ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latin typeface="Times New Roman"/>
            </a:endParaRPr>
          </a:p>
        </p:txBody>
      </p:sp>
      <p:sp>
        <p:nvSpPr>
          <p:cNvPr id="20" name="Foliennummernplatzhalter 4"/>
          <p:cNvSpPr txBox="1">
            <a:spLocks/>
          </p:cNvSpPr>
          <p:nvPr/>
        </p:nvSpPr>
        <p:spPr>
          <a:xfrm>
            <a:off x="8460432" y="6520259"/>
            <a:ext cx="432048" cy="365125"/>
          </a:xfrm>
          <a:prstGeom prst="rect">
            <a:avLst/>
          </a:prstGeom>
        </p:spPr>
        <p:txBody>
          <a:bodyPr/>
          <a:lstStyle>
            <a:defPPr>
              <a:defRPr lang="de-DE"/>
            </a:defPPr>
            <a:lvl1pPr algn="r" rtl="0" fontAlgn="base">
              <a:spcBef>
                <a:spcPct val="0"/>
              </a:spcBef>
              <a:spcAft>
                <a:spcPct val="0"/>
              </a:spcAft>
              <a:defRPr sz="1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fld id="{C91380D0-A164-DE4A-8A92-5E9CF20F8E05}" type="slidenum">
              <a:rPr lang="de-DE" sz="1000" smtClean="0">
                <a:solidFill>
                  <a:prstClr val="black"/>
                </a:solidFill>
                <a:latin typeface="Calibri" panose="020F0502020204030204" pitchFamily="34" charset="0"/>
              </a:rPr>
              <a:pPr/>
              <a:t>4</a:t>
            </a:fld>
            <a:endParaRPr lang="de-DE" sz="1000" dirty="0">
              <a:solidFill>
                <a:prstClr val="black"/>
              </a:solidFill>
              <a:latin typeface="Calibri" panose="020F0502020204030204" pitchFamily="34" charset="0"/>
            </a:endParaRPr>
          </a:p>
        </p:txBody>
      </p:sp>
      <p:sp>
        <p:nvSpPr>
          <p:cNvPr id="29" name="Inhaltsplatzhalter 2"/>
          <p:cNvSpPr txBox="1">
            <a:spLocks/>
          </p:cNvSpPr>
          <p:nvPr/>
        </p:nvSpPr>
        <p:spPr>
          <a:xfrm>
            <a:off x="370104" y="548680"/>
            <a:ext cx="8522376" cy="43204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p>
            <a:pPr defTabSz="4167188">
              <a:spcBef>
                <a:spcPct val="20000"/>
              </a:spcBef>
              <a:defRPr/>
            </a:pPr>
            <a:r>
              <a:rPr lang="de-DE" b="1" dirty="0" smtClean="0">
                <a:solidFill>
                  <a:srgbClr val="2D2DB9"/>
                </a:solidFill>
                <a:latin typeface="Calibri" pitchFamily="34" charset="0"/>
              </a:rPr>
              <a:t>Teil I Grundlagen der Bayesstatistik</a:t>
            </a:r>
            <a:br>
              <a:rPr lang="de-DE" b="1" dirty="0" smtClean="0">
                <a:solidFill>
                  <a:srgbClr val="2D2DB9"/>
                </a:solidFill>
                <a:latin typeface="Calibri" pitchFamily="34" charset="0"/>
              </a:rPr>
            </a:br>
            <a:r>
              <a:rPr lang="de-DE" sz="1800" i="1" dirty="0" smtClean="0">
                <a:solidFill>
                  <a:srgbClr val="2D2DB9"/>
                </a:solidFill>
                <a:latin typeface="Calibri" pitchFamily="34" charset="0"/>
              </a:rPr>
              <a:t>Momme von Sydow</a:t>
            </a:r>
          </a:p>
          <a:p>
            <a:pPr defTabSz="4167188">
              <a:spcBef>
                <a:spcPct val="20000"/>
              </a:spcBef>
              <a:defRPr/>
            </a:pPr>
            <a:endParaRPr lang="de-DE" sz="800" i="1" dirty="0" smtClean="0">
              <a:solidFill>
                <a:srgbClr val="2D2DB9"/>
              </a:solidFill>
              <a:latin typeface="Calibri" panose="020F0502020204030204" pitchFamily="34" charset="0"/>
              <a:cs typeface="Calibri" panose="020F0502020204030204" pitchFamily="34" charset="0"/>
            </a:endParaRPr>
          </a:p>
          <a:p>
            <a:pPr defTabSz="4167188">
              <a:spcBef>
                <a:spcPct val="20000"/>
              </a:spcBef>
              <a:defRPr/>
            </a:pPr>
            <a:r>
              <a:rPr lang="de-DE" sz="1800" i="1" dirty="0">
                <a:solidFill>
                  <a:srgbClr val="2D2DB9"/>
                </a:solidFill>
                <a:latin typeface="Calibri" panose="020F0502020204030204" pitchFamily="34" charset="0"/>
                <a:cs typeface="Calibri" panose="020F0502020204030204" pitchFamily="34" charset="0"/>
              </a:rPr>
              <a:t>Philosophisch-wissenschaftstheoretischer Hintergrund</a:t>
            </a:r>
            <a:endParaRPr lang="de-DE" sz="1800" dirty="0">
              <a:latin typeface="Calibri" panose="020F0502020204030204" pitchFamily="34" charset="0"/>
              <a:cs typeface="Calibri" panose="020F0502020204030204" pitchFamily="34" charset="0"/>
            </a:endParaRPr>
          </a:p>
          <a:p>
            <a:pPr marL="895350" lvl="0" indent="-895350" defTabSz="4167188">
              <a:spcBef>
                <a:spcPct val="20000"/>
              </a:spcBef>
              <a:defRPr/>
            </a:pPr>
            <a:r>
              <a:rPr lang="de-DE" sz="1800" dirty="0">
                <a:solidFill>
                  <a:srgbClr val="2D2DB9"/>
                </a:solidFill>
                <a:latin typeface="Calibri" pitchFamily="34" charset="0"/>
                <a:cs typeface="Calibri" panose="020F0502020204030204" pitchFamily="34" charset="0"/>
              </a:rPr>
              <a:t>Kapitel 1: Induktionsproblem; Hume; Popper: </a:t>
            </a:r>
            <a:r>
              <a:rPr lang="de-DE" sz="1800" dirty="0" err="1">
                <a:solidFill>
                  <a:srgbClr val="2D2DB9"/>
                </a:solidFill>
                <a:latin typeface="Calibri" pitchFamily="34" charset="0"/>
                <a:cs typeface="Calibri" panose="020F0502020204030204" pitchFamily="34" charset="0"/>
              </a:rPr>
              <a:t>Falsifikationistisches</a:t>
            </a:r>
            <a:r>
              <a:rPr lang="de-DE" sz="1800" dirty="0">
                <a:solidFill>
                  <a:srgbClr val="2D2DB9"/>
                </a:solidFill>
                <a:latin typeface="Calibri" pitchFamily="34" charset="0"/>
                <a:cs typeface="Calibri" panose="020F0502020204030204" pitchFamily="34" charset="0"/>
              </a:rPr>
              <a:t> Hypothesentesten; Probleme des Falsifikationismus;  Voraussetzungsabhängige Induktion im theoretischen Netz?</a:t>
            </a:r>
          </a:p>
          <a:p>
            <a:pPr marL="895350" lvl="0" indent="-895350" defTabSz="4167188">
              <a:spcBef>
                <a:spcPct val="20000"/>
              </a:spcBef>
              <a:defRPr/>
            </a:pPr>
            <a:r>
              <a:rPr lang="de-DE" sz="1800" dirty="0">
                <a:solidFill>
                  <a:srgbClr val="2D2DB9"/>
                </a:solidFill>
                <a:latin typeface="Calibri" pitchFamily="34" charset="0"/>
                <a:cs typeface="Calibri" panose="020F0502020204030204" pitchFamily="34" charset="0"/>
              </a:rPr>
              <a:t>Kapitel 2: Fisher-Statistik  (NHST) als </a:t>
            </a:r>
            <a:r>
              <a:rPr lang="de-DE" sz="1800" dirty="0" err="1">
                <a:solidFill>
                  <a:srgbClr val="2D2DB9"/>
                </a:solidFill>
                <a:latin typeface="Calibri" pitchFamily="34" charset="0"/>
                <a:cs typeface="Calibri" panose="020F0502020204030204" pitchFamily="34" charset="0"/>
              </a:rPr>
              <a:t>probabilistischer</a:t>
            </a:r>
            <a:r>
              <a:rPr lang="de-DE" sz="1800" dirty="0">
                <a:solidFill>
                  <a:srgbClr val="2D2DB9"/>
                </a:solidFill>
                <a:latin typeface="Calibri" pitchFamily="34" charset="0"/>
                <a:cs typeface="Calibri" panose="020F0502020204030204" pitchFamily="34" charset="0"/>
              </a:rPr>
              <a:t> Falsifikationismus; </a:t>
            </a:r>
            <a:r>
              <a:rPr lang="de-DE" sz="1800" dirty="0" err="1">
                <a:solidFill>
                  <a:srgbClr val="2D2DB9"/>
                </a:solidFill>
                <a:latin typeface="Calibri" pitchFamily="34" charset="0"/>
                <a:cs typeface="Calibri" panose="020F0502020204030204" pitchFamily="34" charset="0"/>
              </a:rPr>
              <a:t>Neyman</a:t>
            </a:r>
            <a:r>
              <a:rPr lang="de-DE" sz="1800" dirty="0">
                <a:solidFill>
                  <a:srgbClr val="2D2DB9"/>
                </a:solidFill>
                <a:latin typeface="Calibri" pitchFamily="34" charset="0"/>
                <a:cs typeface="Calibri" panose="020F0502020204030204" pitchFamily="34" charset="0"/>
              </a:rPr>
              <a:t>-Pearson Statistik; Hybride Praxis des Hypothesen-Testens; Probleme der hybriden Standardstatistik</a:t>
            </a:r>
            <a:endParaRPr lang="de-DE" sz="1800" i="1" dirty="0">
              <a:solidFill>
                <a:srgbClr val="2D2DB9"/>
              </a:solidFill>
              <a:latin typeface="Calibri" pitchFamily="34" charset="0"/>
              <a:cs typeface="Calibri" panose="020F0502020204030204" pitchFamily="34" charset="0"/>
            </a:endParaRPr>
          </a:p>
          <a:p>
            <a:pPr defTabSz="4167188">
              <a:spcBef>
                <a:spcPct val="20000"/>
              </a:spcBef>
              <a:defRPr/>
            </a:pPr>
            <a:r>
              <a:rPr lang="de-DE" sz="1800" i="1" dirty="0">
                <a:solidFill>
                  <a:srgbClr val="2D2DB9"/>
                </a:solidFill>
                <a:latin typeface="Calibri" pitchFamily="34" charset="0"/>
                <a:cs typeface="Calibri" panose="020F0502020204030204" pitchFamily="34" charset="0"/>
              </a:rPr>
              <a:t>Grundlegende Ideen und Verfahren der </a:t>
            </a:r>
            <a:r>
              <a:rPr lang="de-DE" sz="1800" i="1" dirty="0" err="1">
                <a:solidFill>
                  <a:srgbClr val="2D2DB9"/>
                </a:solidFill>
                <a:latin typeface="Calibri" pitchFamily="34" charset="0"/>
                <a:cs typeface="Calibri" panose="020F0502020204030204" pitchFamily="34" charset="0"/>
              </a:rPr>
              <a:t>Bayes</a:t>
            </a:r>
            <a:r>
              <a:rPr lang="de-DE" sz="1800" i="1" dirty="0">
                <a:solidFill>
                  <a:srgbClr val="2D2DB9"/>
                </a:solidFill>
                <a:latin typeface="Calibri" pitchFamily="34" charset="0"/>
                <a:cs typeface="Calibri" panose="020F0502020204030204" pitchFamily="34" charset="0"/>
              </a:rPr>
              <a:t>-Statistik</a:t>
            </a:r>
            <a:endParaRPr lang="de-DE" sz="1800" dirty="0">
              <a:solidFill>
                <a:srgbClr val="2D2DB9"/>
              </a:solidFill>
              <a:latin typeface="Calibri" pitchFamily="34" charset="0"/>
              <a:cs typeface="Calibri" panose="020F0502020204030204" pitchFamily="34" charset="0"/>
            </a:endParaRPr>
          </a:p>
          <a:p>
            <a:pPr marL="895350" indent="-895350" defTabSz="4167188">
              <a:spcBef>
                <a:spcPct val="20000"/>
              </a:spcBef>
              <a:defRPr/>
            </a:pPr>
            <a:r>
              <a:rPr lang="de-DE" sz="1800" dirty="0">
                <a:solidFill>
                  <a:srgbClr val="2D2DB9"/>
                </a:solidFill>
                <a:latin typeface="Calibri" pitchFamily="34" charset="0"/>
                <a:cs typeface="Calibri" panose="020F0502020204030204" pitchFamily="34" charset="0"/>
              </a:rPr>
              <a:t>Kapitel 3: Grundbegriffe; </a:t>
            </a:r>
            <a:r>
              <a:rPr lang="de-DE" sz="1800" dirty="0" err="1">
                <a:solidFill>
                  <a:srgbClr val="2D2DB9"/>
                </a:solidFill>
                <a:latin typeface="Calibri" pitchFamily="34" charset="0"/>
                <a:cs typeface="Calibri" panose="020F0502020204030204" pitchFamily="34" charset="0"/>
              </a:rPr>
              <a:t>Bayestheorem</a:t>
            </a:r>
            <a:r>
              <a:rPr lang="de-DE" sz="1800" dirty="0">
                <a:solidFill>
                  <a:srgbClr val="2D2DB9"/>
                </a:solidFill>
                <a:latin typeface="Calibri" pitchFamily="34" charset="0"/>
                <a:cs typeface="Calibri" panose="020F0502020204030204" pitchFamily="34" charset="0"/>
              </a:rPr>
              <a:t> in verschiedenen Gestalten; Wahrscheinlichkeits- vs. Dichteverteilung; </a:t>
            </a:r>
            <a:r>
              <a:rPr lang="de-DE" sz="1800" dirty="0" err="1">
                <a:solidFill>
                  <a:srgbClr val="2D2DB9"/>
                </a:solidFill>
                <a:latin typeface="Calibri" pitchFamily="34" charset="0"/>
                <a:cs typeface="Calibri" panose="020F0502020204030204" pitchFamily="34" charset="0"/>
              </a:rPr>
              <a:t>Bayesianisches</a:t>
            </a:r>
            <a:r>
              <a:rPr lang="de-DE" sz="1800" dirty="0">
                <a:solidFill>
                  <a:srgbClr val="2D2DB9"/>
                </a:solidFill>
                <a:latin typeface="Calibri" pitchFamily="34" charset="0"/>
                <a:cs typeface="Calibri" panose="020F0502020204030204" pitchFamily="34" charset="0"/>
              </a:rPr>
              <a:t> Updaten von Parameterverteilungen (Bsp. Betaverteilung); konjugierte Priors; wichtige Verteilungen</a:t>
            </a:r>
          </a:p>
          <a:p>
            <a:pPr marL="895350" lvl="0" indent="-895350" defTabSz="4167188">
              <a:spcBef>
                <a:spcPct val="20000"/>
              </a:spcBef>
              <a:defRPr/>
            </a:pPr>
            <a:r>
              <a:rPr lang="de-DE" sz="1800" dirty="0">
                <a:solidFill>
                  <a:srgbClr val="2D2DB9"/>
                </a:solidFill>
                <a:latin typeface="Calibri" pitchFamily="34" charset="0"/>
                <a:cs typeface="Calibri" panose="020F0502020204030204" pitchFamily="34" charset="0"/>
              </a:rPr>
              <a:t>Kapitel 4: </a:t>
            </a:r>
            <a:r>
              <a:rPr lang="de-DE" sz="1800" dirty="0" err="1">
                <a:solidFill>
                  <a:srgbClr val="2D2DB9"/>
                </a:solidFill>
                <a:latin typeface="Calibri" pitchFamily="34" charset="0"/>
                <a:cs typeface="Calibri" panose="020F0502020204030204" pitchFamily="34" charset="0"/>
              </a:rPr>
              <a:t>Bayessche</a:t>
            </a:r>
            <a:r>
              <a:rPr lang="de-DE" sz="1800" dirty="0">
                <a:solidFill>
                  <a:srgbClr val="2D2DB9"/>
                </a:solidFill>
                <a:latin typeface="Calibri" pitchFamily="34" charset="0"/>
                <a:cs typeface="Calibri" panose="020F0502020204030204" pitchFamily="34" charset="0"/>
              </a:rPr>
              <a:t> Prüfung von Modellen (hier H mit Parametern): Glaubwürdigkeits-</a:t>
            </a:r>
            <a:br>
              <a:rPr lang="de-DE" sz="1800" dirty="0">
                <a:solidFill>
                  <a:srgbClr val="2D2DB9"/>
                </a:solidFill>
                <a:latin typeface="Calibri" pitchFamily="34" charset="0"/>
                <a:cs typeface="Calibri" panose="020F0502020204030204" pitchFamily="34" charset="0"/>
              </a:rPr>
            </a:br>
            <a:r>
              <a:rPr lang="de-DE" sz="1800" dirty="0">
                <a:solidFill>
                  <a:srgbClr val="2D2DB9"/>
                </a:solidFill>
                <a:latin typeface="Calibri" pitchFamily="34" charset="0"/>
                <a:cs typeface="Calibri" panose="020F0502020204030204" pitchFamily="34" charset="0"/>
              </a:rPr>
              <a:t>(etwa HDI) vs. Konfidenz-Intervalle; </a:t>
            </a:r>
            <a:r>
              <a:rPr lang="de-DE" sz="1800" dirty="0" err="1">
                <a:solidFill>
                  <a:srgbClr val="2D2DB9"/>
                </a:solidFill>
                <a:latin typeface="Calibri" pitchFamily="34" charset="0"/>
                <a:cs typeface="Calibri" panose="020F0502020204030204" pitchFamily="34" charset="0"/>
              </a:rPr>
              <a:t>Bayessches</a:t>
            </a:r>
            <a:r>
              <a:rPr lang="de-DE" sz="1800" dirty="0">
                <a:solidFill>
                  <a:srgbClr val="2D2DB9"/>
                </a:solidFill>
                <a:latin typeface="Calibri" pitchFamily="34" charset="0"/>
                <a:cs typeface="Calibri" panose="020F0502020204030204" pitchFamily="34" charset="0"/>
              </a:rPr>
              <a:t> Testen von Modellen; </a:t>
            </a:r>
            <a:r>
              <a:rPr lang="de-DE" sz="1800" dirty="0" err="1">
                <a:solidFill>
                  <a:srgbClr val="2D2DB9"/>
                </a:solidFill>
                <a:latin typeface="Calibri" pitchFamily="34" charset="0"/>
                <a:cs typeface="Calibri" panose="020F0502020204030204" pitchFamily="34" charset="0"/>
              </a:rPr>
              <a:t>Bayesfaktoren</a:t>
            </a:r>
            <a:r>
              <a:rPr lang="de-DE" sz="1800" dirty="0">
                <a:solidFill>
                  <a:srgbClr val="2D2DB9"/>
                </a:solidFill>
                <a:latin typeface="Calibri" pitchFamily="34" charset="0"/>
                <a:cs typeface="Calibri" panose="020F0502020204030204" pitchFamily="34" charset="0"/>
              </a:rPr>
              <a:t>; </a:t>
            </a:r>
            <a:r>
              <a:rPr lang="de-DE" sz="1800" dirty="0" err="1">
                <a:solidFill>
                  <a:srgbClr val="2D2DB9"/>
                </a:solidFill>
                <a:latin typeface="Calibri" pitchFamily="34" charset="0"/>
                <a:cs typeface="Calibri" panose="020F0502020204030204" pitchFamily="34" charset="0"/>
              </a:rPr>
              <a:t>Bayes-Ockamsches</a:t>
            </a:r>
            <a:r>
              <a:rPr lang="de-DE" sz="1800" dirty="0">
                <a:solidFill>
                  <a:srgbClr val="2D2DB9"/>
                </a:solidFill>
                <a:latin typeface="Calibri" pitchFamily="34" charset="0"/>
                <a:cs typeface="Calibri" panose="020F0502020204030204" pitchFamily="34" charset="0"/>
              </a:rPr>
              <a:t> Rasiermesser; nochmal ein Vergleich</a:t>
            </a:r>
            <a:endParaRPr lang="de-DE" sz="1800" dirty="0">
              <a:solidFill>
                <a:srgbClr val="2D2DB9"/>
              </a:solidFill>
              <a:latin typeface="Calibri" pitchFamily="34" charset="0"/>
            </a:endParaRPr>
          </a:p>
        </p:txBody>
      </p:sp>
    </p:spTree>
    <p:extLst>
      <p:ext uri="{BB962C8B-B14F-4D97-AF65-F5344CB8AC3E}">
        <p14:creationId xmlns:p14="http://schemas.microsoft.com/office/powerpoint/2010/main" val="79746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a:xfrm>
            <a:off x="5436097" y="3251885"/>
            <a:ext cx="3489910" cy="320145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5" name="AutoShape 8" descr="thinking balloon though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AutoShape 10" descr="thinking balloon thought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36" name="Picture 12"/>
          <p:cNvPicPr>
            <a:picLocks noChangeAspect="1" noChangeArrowheads="1"/>
          </p:cNvPicPr>
          <p:nvPr/>
        </p:nvPicPr>
        <p:blipFill rotWithShape="1">
          <a:blip r:embed="rId3">
            <a:extLst>
              <a:ext uri="{28A0092B-C50C-407E-A947-70E740481C1C}">
                <a14:useLocalDpi xmlns:a14="http://schemas.microsoft.com/office/drawing/2010/main" val="0"/>
              </a:ext>
            </a:extLst>
          </a:blip>
          <a:srcRect l="50182" r="-1"/>
          <a:stretch/>
        </p:blipFill>
        <p:spPr bwMode="auto">
          <a:xfrm>
            <a:off x="9468544" y="-419443"/>
            <a:ext cx="3220997" cy="3192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Globus, Erde, Welt, Transparenz, Transparent, Erdkuge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7285" y="4248690"/>
            <a:ext cx="2321496" cy="2321496"/>
          </a:xfrm>
          <a:prstGeom prst="rect">
            <a:avLst/>
          </a:prstGeom>
          <a:noFill/>
          <a:extLst>
            <a:ext uri="{909E8E84-426E-40DD-AFC4-6F175D3DCCD1}">
              <a14:hiddenFill xmlns:a14="http://schemas.microsoft.com/office/drawing/2010/main">
                <a:solidFill>
                  <a:srgbClr val="FFFFFF"/>
                </a:solidFill>
              </a14:hiddenFill>
            </a:ext>
          </a:extLst>
        </p:spPr>
      </p:pic>
      <p:sp>
        <p:nvSpPr>
          <p:cNvPr id="13" name="Inhaltsplatzhalter 2"/>
          <p:cNvSpPr txBox="1">
            <a:spLocks/>
          </p:cNvSpPr>
          <p:nvPr/>
        </p:nvSpPr>
        <p:spPr>
          <a:xfrm>
            <a:off x="395536" y="3779102"/>
            <a:ext cx="3098807" cy="6580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p>
            <a:pPr algn="ctr" defTabSz="4167188">
              <a:spcBef>
                <a:spcPct val="20000"/>
              </a:spcBef>
              <a:defRPr/>
            </a:pPr>
            <a:r>
              <a:rPr lang="de-DE" dirty="0" smtClean="0">
                <a:solidFill>
                  <a:srgbClr val="2D2DB9"/>
                </a:solidFill>
                <a:latin typeface="Calibri" pitchFamily="34" charset="0"/>
              </a:rPr>
              <a:t>Realität</a:t>
            </a:r>
          </a:p>
        </p:txBody>
      </p:sp>
      <p:pic>
        <p:nvPicPr>
          <p:cNvPr id="1030" name="Picture 6" descr="Kopf, Traum, Gedanken, Idee, Phantasie, Träume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58953" y="4146694"/>
            <a:ext cx="2287918" cy="2522666"/>
          </a:xfrm>
          <a:prstGeom prst="rect">
            <a:avLst/>
          </a:prstGeom>
          <a:noFill/>
          <a:extLst>
            <a:ext uri="{909E8E84-426E-40DD-AFC4-6F175D3DCCD1}">
              <a14:hiddenFill xmlns:a14="http://schemas.microsoft.com/office/drawing/2010/main">
                <a:solidFill>
                  <a:srgbClr val="FFFFFF"/>
                </a:solidFill>
              </a14:hiddenFill>
            </a:ext>
          </a:extLst>
        </p:spPr>
      </p:pic>
      <p:sp>
        <p:nvSpPr>
          <p:cNvPr id="14" name="Inhaltsplatzhalter 2"/>
          <p:cNvSpPr txBox="1">
            <a:spLocks/>
          </p:cNvSpPr>
          <p:nvPr/>
        </p:nvSpPr>
        <p:spPr>
          <a:xfrm>
            <a:off x="5649657" y="3779102"/>
            <a:ext cx="3098807" cy="6580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p>
            <a:pPr algn="ctr" defTabSz="4167188">
              <a:spcBef>
                <a:spcPct val="20000"/>
              </a:spcBef>
              <a:defRPr/>
            </a:pPr>
            <a:r>
              <a:rPr lang="de-DE" dirty="0" smtClean="0">
                <a:solidFill>
                  <a:srgbClr val="2D2DB9"/>
                </a:solidFill>
                <a:latin typeface="Calibri" pitchFamily="34" charset="0"/>
              </a:rPr>
              <a:t>Theorie</a:t>
            </a:r>
          </a:p>
        </p:txBody>
      </p:sp>
      <p:sp>
        <p:nvSpPr>
          <p:cNvPr id="16" name="Titel 1"/>
          <p:cNvSpPr>
            <a:spLocks noGrp="1"/>
          </p:cNvSpPr>
          <p:nvPr>
            <p:ph type="ctrTitle"/>
          </p:nvPr>
        </p:nvSpPr>
        <p:spPr>
          <a:xfrm>
            <a:off x="685800" y="468843"/>
            <a:ext cx="7772400" cy="547158"/>
          </a:xfrm>
        </p:spPr>
        <p:txBody>
          <a:bodyPr/>
          <a:lstStyle/>
          <a:p>
            <a:r>
              <a:rPr lang="de-DE" dirty="0" smtClean="0"/>
              <a:t>1.1 Hypothesentesten</a:t>
            </a:r>
            <a:endParaRPr lang="en-GB" dirty="0">
              <a:solidFill>
                <a:srgbClr val="000090"/>
              </a:solidFill>
            </a:endParaRPr>
          </a:p>
        </p:txBody>
      </p:sp>
      <p:grpSp>
        <p:nvGrpSpPr>
          <p:cNvPr id="2" name="Gruppieren 1"/>
          <p:cNvGrpSpPr/>
          <p:nvPr/>
        </p:nvGrpSpPr>
        <p:grpSpPr>
          <a:xfrm>
            <a:off x="3206118" y="1412776"/>
            <a:ext cx="2736496" cy="1839109"/>
            <a:chOff x="3206118" y="1412776"/>
            <a:chExt cx="2736496" cy="1839109"/>
          </a:xfrm>
        </p:grpSpPr>
        <p:sp>
          <p:nvSpPr>
            <p:cNvPr id="7" name="Nach unten gekrümmter Pfeil 6"/>
            <p:cNvSpPr/>
            <p:nvPr/>
          </p:nvSpPr>
          <p:spPr>
            <a:xfrm>
              <a:off x="3247697" y="1412776"/>
              <a:ext cx="2694917" cy="72008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8" name="Inhaltsplatzhalter 2"/>
            <p:cNvSpPr txBox="1">
              <a:spLocks/>
            </p:cNvSpPr>
            <p:nvPr/>
          </p:nvSpPr>
          <p:spPr>
            <a:xfrm>
              <a:off x="3811444" y="1444308"/>
              <a:ext cx="1506107" cy="6580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p>
              <a:pPr algn="ctr" defTabSz="4167188">
                <a:spcBef>
                  <a:spcPct val="20000"/>
                </a:spcBef>
                <a:defRPr/>
              </a:pPr>
              <a:r>
                <a:rPr lang="de-DE" dirty="0" smtClean="0">
                  <a:solidFill>
                    <a:srgbClr val="2D2DB9"/>
                  </a:solidFill>
                  <a:latin typeface="Calibri" pitchFamily="34" charset="0"/>
                </a:rPr>
                <a:t>Induktion</a:t>
              </a:r>
            </a:p>
          </p:txBody>
        </p:sp>
        <p:sp>
          <p:nvSpPr>
            <p:cNvPr id="8" name="Nach unten gekrümmter Pfeil 7"/>
            <p:cNvSpPr/>
            <p:nvPr/>
          </p:nvSpPr>
          <p:spPr>
            <a:xfrm flipH="1" flipV="1">
              <a:off x="3206118" y="2387789"/>
              <a:ext cx="2723194" cy="86409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3" name="Inhaltsplatzhalter 2"/>
            <p:cNvSpPr txBox="1">
              <a:spLocks/>
            </p:cNvSpPr>
            <p:nvPr/>
          </p:nvSpPr>
          <p:spPr>
            <a:xfrm>
              <a:off x="3676372" y="2315781"/>
              <a:ext cx="1815966" cy="6580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p>
              <a:pPr algn="ctr" defTabSz="4167188">
                <a:spcBef>
                  <a:spcPct val="20000"/>
                </a:spcBef>
                <a:defRPr/>
              </a:pPr>
              <a:r>
                <a:rPr lang="de-DE" dirty="0" smtClean="0">
                  <a:solidFill>
                    <a:srgbClr val="2D2DB9"/>
                  </a:solidFill>
                  <a:latin typeface="Calibri" pitchFamily="34" charset="0"/>
                </a:rPr>
                <a:t>Vorhersage</a:t>
              </a:r>
            </a:p>
          </p:txBody>
        </p:sp>
      </p:grpSp>
      <p:sp>
        <p:nvSpPr>
          <p:cNvPr id="15" name="Textfeld 14"/>
          <p:cNvSpPr txBox="1"/>
          <p:nvPr/>
        </p:nvSpPr>
        <p:spPr>
          <a:xfrm>
            <a:off x="6031497" y="1826821"/>
            <a:ext cx="2806281" cy="954107"/>
          </a:xfrm>
          <a:prstGeom prst="rect">
            <a:avLst/>
          </a:prstGeom>
          <a:noFill/>
        </p:spPr>
        <p:txBody>
          <a:bodyPr wrap="none" rtlCol="0">
            <a:spAutoFit/>
          </a:bodyPr>
          <a:lstStyle/>
          <a:p>
            <a:r>
              <a:rPr lang="de-DE" sz="1400" b="1" dirty="0" smtClean="0">
                <a:latin typeface="Calibri" panose="020F0502020204030204" pitchFamily="34" charset="0"/>
                <a:cs typeface="Calibri" panose="020F0502020204030204" pitchFamily="34" charset="0"/>
              </a:rPr>
              <a:t>Bsp. für allgemeine Hypothesen</a:t>
            </a:r>
            <a:br>
              <a:rPr lang="de-DE" sz="1400" b="1" dirty="0" smtClean="0">
                <a:latin typeface="Calibri" panose="020F0502020204030204" pitchFamily="34" charset="0"/>
                <a:cs typeface="Calibri" panose="020F0502020204030204" pitchFamily="34" charset="0"/>
              </a:rPr>
            </a:br>
            <a:r>
              <a:rPr lang="de-DE" sz="1400" dirty="0" smtClean="0">
                <a:latin typeface="Calibri" panose="020F0502020204030204" pitchFamily="34" charset="0"/>
                <a:cs typeface="Calibri" panose="020F0502020204030204" pitchFamily="34" charset="0"/>
              </a:rPr>
              <a:t>H</a:t>
            </a:r>
            <a:r>
              <a:rPr lang="de-DE" sz="1400" baseline="-25000" dirty="0" smtClean="0">
                <a:latin typeface="Calibri" panose="020F0502020204030204" pitchFamily="34" charset="0"/>
                <a:cs typeface="Calibri" panose="020F0502020204030204" pitchFamily="34" charset="0"/>
              </a:rPr>
              <a:t>1</a:t>
            </a:r>
            <a:r>
              <a:rPr lang="de-DE" sz="1400" dirty="0" smtClean="0">
                <a:latin typeface="Calibri" panose="020F0502020204030204" pitchFamily="34" charset="0"/>
                <a:cs typeface="Calibri" panose="020F0502020204030204" pitchFamily="34" charset="0"/>
              </a:rPr>
              <a:t>: Erhitztes Metall dehnt sich </a:t>
            </a:r>
            <a:r>
              <a:rPr lang="de-DE" sz="1400" dirty="0">
                <a:latin typeface="Calibri" panose="020F0502020204030204" pitchFamily="34" charset="0"/>
                <a:cs typeface="Calibri" panose="020F0502020204030204" pitchFamily="34" charset="0"/>
              </a:rPr>
              <a:t>aus.</a:t>
            </a:r>
            <a:br>
              <a:rPr lang="de-DE" sz="1400" dirty="0">
                <a:latin typeface="Calibri" panose="020F0502020204030204" pitchFamily="34" charset="0"/>
                <a:cs typeface="Calibri" panose="020F0502020204030204" pitchFamily="34" charset="0"/>
              </a:rPr>
            </a:br>
            <a:r>
              <a:rPr lang="de-DE" sz="1400" dirty="0" smtClean="0">
                <a:latin typeface="Calibri" panose="020F0502020204030204" pitchFamily="34" charset="0"/>
                <a:cs typeface="Calibri" panose="020F0502020204030204" pitchFamily="34" charset="0"/>
              </a:rPr>
              <a:t>H</a:t>
            </a:r>
            <a:r>
              <a:rPr lang="de-DE" sz="1400" baseline="-25000" dirty="0" smtClean="0">
                <a:latin typeface="Calibri" panose="020F0502020204030204" pitchFamily="34" charset="0"/>
                <a:cs typeface="Calibri" panose="020F0502020204030204" pitchFamily="34" charset="0"/>
              </a:rPr>
              <a:t>2</a:t>
            </a:r>
            <a:r>
              <a:rPr lang="de-DE" sz="1400" dirty="0" smtClean="0">
                <a:latin typeface="Calibri" panose="020F0502020204030204" pitchFamily="34" charset="0"/>
                <a:cs typeface="Calibri" panose="020F0502020204030204" pitchFamily="34" charset="0"/>
              </a:rPr>
              <a:t>: Raben sind schwarz.</a:t>
            </a:r>
          </a:p>
          <a:p>
            <a:r>
              <a:rPr lang="de-DE" sz="1400" dirty="0" smtClean="0">
                <a:latin typeface="Calibri" panose="020F0502020204030204" pitchFamily="34" charset="0"/>
                <a:cs typeface="Calibri" panose="020F0502020204030204" pitchFamily="34" charset="0"/>
              </a:rPr>
              <a:t>H</a:t>
            </a:r>
            <a:r>
              <a:rPr lang="de-DE" sz="1400" baseline="-25000" dirty="0" smtClean="0">
                <a:latin typeface="Calibri" panose="020F0502020204030204" pitchFamily="34" charset="0"/>
                <a:cs typeface="Calibri" panose="020F0502020204030204" pitchFamily="34" charset="0"/>
              </a:rPr>
              <a:t>3</a:t>
            </a:r>
            <a:r>
              <a:rPr lang="de-DE" sz="1400" dirty="0" smtClean="0">
                <a:latin typeface="Calibri" panose="020F0502020204030204" pitchFamily="34" charset="0"/>
                <a:cs typeface="Calibri" panose="020F0502020204030204" pitchFamily="34" charset="0"/>
              </a:rPr>
              <a:t>: Frustration führt zu Aggression.</a:t>
            </a:r>
            <a:endParaRPr lang="de-DE" sz="1400" dirty="0">
              <a:latin typeface="Calibri" panose="020F0502020204030204" pitchFamily="34" charset="0"/>
              <a:cs typeface="Calibri" panose="020F0502020204030204" pitchFamily="34" charset="0"/>
            </a:endParaRPr>
          </a:p>
        </p:txBody>
      </p:sp>
      <p:sp>
        <p:nvSpPr>
          <p:cNvPr id="17" name="Textfeld 16"/>
          <p:cNvSpPr txBox="1"/>
          <p:nvPr/>
        </p:nvSpPr>
        <p:spPr>
          <a:xfrm>
            <a:off x="179512" y="1826821"/>
            <a:ext cx="2921762" cy="954107"/>
          </a:xfrm>
          <a:prstGeom prst="rect">
            <a:avLst/>
          </a:prstGeom>
          <a:noFill/>
        </p:spPr>
        <p:txBody>
          <a:bodyPr wrap="none" rtlCol="0">
            <a:spAutoFit/>
          </a:bodyPr>
          <a:lstStyle/>
          <a:p>
            <a:r>
              <a:rPr lang="de-DE" sz="1400" b="1" dirty="0" smtClean="0">
                <a:latin typeface="Calibri" panose="020F0502020204030204" pitchFamily="34" charset="0"/>
                <a:cs typeface="Calibri" panose="020F0502020204030204" pitchFamily="34" charset="0"/>
              </a:rPr>
              <a:t>Bsp. Spezielle Evidenzen für H1:</a:t>
            </a:r>
            <a:r>
              <a:rPr lang="de-DE" sz="1400" dirty="0" smtClean="0">
                <a:latin typeface="Calibri" panose="020F0502020204030204" pitchFamily="34" charset="0"/>
                <a:cs typeface="Calibri" panose="020F0502020204030204" pitchFamily="34" charset="0"/>
              </a:rPr>
              <a:t/>
            </a:r>
            <a:br>
              <a:rPr lang="de-DE" sz="1400" dirty="0" smtClean="0">
                <a:latin typeface="Calibri" panose="020F0502020204030204" pitchFamily="34" charset="0"/>
                <a:cs typeface="Calibri" panose="020F0502020204030204" pitchFamily="34" charset="0"/>
              </a:rPr>
            </a:br>
            <a:r>
              <a:rPr lang="de-DE" sz="1400" dirty="0" smtClean="0">
                <a:latin typeface="Calibri" panose="020F0502020204030204" pitchFamily="34" charset="0"/>
                <a:cs typeface="Calibri" panose="020F0502020204030204" pitchFamily="34" charset="0"/>
              </a:rPr>
              <a:t>E</a:t>
            </a:r>
            <a:r>
              <a:rPr lang="de-DE" sz="1400" baseline="-25000" dirty="0" smtClean="0">
                <a:latin typeface="Calibri" panose="020F0502020204030204" pitchFamily="34" charset="0"/>
                <a:cs typeface="Calibri" panose="020F0502020204030204" pitchFamily="34" charset="0"/>
              </a:rPr>
              <a:t>1</a:t>
            </a:r>
            <a:r>
              <a:rPr lang="de-DE" sz="1400" dirty="0" smtClean="0">
                <a:latin typeface="Calibri" panose="020F0502020204030204" pitchFamily="34" charset="0"/>
                <a:cs typeface="Calibri" panose="020F0502020204030204" pitchFamily="34" charset="0"/>
              </a:rPr>
              <a:t>: Erhitztes Metall 1 dehnt sich aus.</a:t>
            </a:r>
            <a:br>
              <a:rPr lang="de-DE" sz="1400" dirty="0" smtClean="0">
                <a:latin typeface="Calibri" panose="020F0502020204030204" pitchFamily="34" charset="0"/>
                <a:cs typeface="Calibri" panose="020F0502020204030204" pitchFamily="34" charset="0"/>
              </a:rPr>
            </a:br>
            <a:r>
              <a:rPr lang="de-DE" sz="1400" dirty="0" smtClean="0">
                <a:latin typeface="Calibri" panose="020F0502020204030204" pitchFamily="34" charset="0"/>
                <a:cs typeface="Calibri" panose="020F0502020204030204" pitchFamily="34" charset="0"/>
              </a:rPr>
              <a:t>E</a:t>
            </a:r>
            <a:r>
              <a:rPr lang="de-DE" sz="1400" baseline="-25000" dirty="0" smtClean="0">
                <a:latin typeface="Calibri" panose="020F0502020204030204" pitchFamily="34" charset="0"/>
                <a:cs typeface="Calibri" panose="020F0502020204030204" pitchFamily="34" charset="0"/>
              </a:rPr>
              <a:t>2</a:t>
            </a:r>
            <a:r>
              <a:rPr lang="de-DE" sz="1400" dirty="0" smtClean="0">
                <a:latin typeface="Calibri" panose="020F0502020204030204" pitchFamily="34" charset="0"/>
                <a:cs typeface="Calibri" panose="020F0502020204030204" pitchFamily="34" charset="0"/>
              </a:rPr>
              <a:t>: Erhitztes </a:t>
            </a:r>
            <a:r>
              <a:rPr lang="de-DE" sz="1400" dirty="0">
                <a:latin typeface="Calibri" panose="020F0502020204030204" pitchFamily="34" charset="0"/>
                <a:cs typeface="Calibri" panose="020F0502020204030204" pitchFamily="34" charset="0"/>
              </a:rPr>
              <a:t>Metall </a:t>
            </a:r>
            <a:r>
              <a:rPr lang="de-DE" sz="1400" dirty="0" smtClean="0">
                <a:latin typeface="Calibri" panose="020F0502020204030204" pitchFamily="34" charset="0"/>
                <a:cs typeface="Calibri" panose="020F0502020204030204" pitchFamily="34" charset="0"/>
              </a:rPr>
              <a:t>2 </a:t>
            </a:r>
            <a:r>
              <a:rPr lang="de-DE" sz="1400" dirty="0">
                <a:latin typeface="Calibri" panose="020F0502020204030204" pitchFamily="34" charset="0"/>
                <a:cs typeface="Calibri" panose="020F0502020204030204" pitchFamily="34" charset="0"/>
              </a:rPr>
              <a:t>dehnt sich </a:t>
            </a:r>
            <a:r>
              <a:rPr lang="de-DE" sz="1400" dirty="0" smtClean="0">
                <a:latin typeface="Calibri" panose="020F0502020204030204" pitchFamily="34" charset="0"/>
                <a:cs typeface="Calibri" panose="020F0502020204030204" pitchFamily="34" charset="0"/>
              </a:rPr>
              <a:t> aus</a:t>
            </a:r>
            <a:r>
              <a:rPr lang="de-DE" sz="1400" dirty="0">
                <a:latin typeface="Calibri" panose="020F0502020204030204" pitchFamily="34" charset="0"/>
                <a:cs typeface="Calibri" panose="020F0502020204030204" pitchFamily="34" charset="0"/>
              </a:rPr>
              <a:t>.</a:t>
            </a:r>
            <a:br>
              <a:rPr lang="de-DE" sz="1400" dirty="0">
                <a:latin typeface="Calibri" panose="020F0502020204030204" pitchFamily="34" charset="0"/>
                <a:cs typeface="Calibri" panose="020F0502020204030204" pitchFamily="34" charset="0"/>
              </a:rPr>
            </a:br>
            <a:r>
              <a:rPr lang="de-DE" sz="1400" dirty="0" smtClean="0">
                <a:latin typeface="Calibri" panose="020F0502020204030204" pitchFamily="34" charset="0"/>
                <a:cs typeface="Calibri" panose="020F0502020204030204" pitchFamily="34" charset="0"/>
              </a:rPr>
              <a:t>E</a:t>
            </a:r>
            <a:r>
              <a:rPr lang="de-DE" sz="1400" baseline="-25000" dirty="0" smtClean="0">
                <a:latin typeface="Calibri" panose="020F0502020204030204" pitchFamily="34" charset="0"/>
                <a:cs typeface="Calibri" panose="020F0502020204030204" pitchFamily="34" charset="0"/>
              </a:rPr>
              <a:t>3</a:t>
            </a:r>
            <a:r>
              <a:rPr lang="de-DE" sz="1400" dirty="0" smtClean="0">
                <a:latin typeface="Calibri" panose="020F0502020204030204" pitchFamily="34" charset="0"/>
                <a:cs typeface="Calibri" panose="020F0502020204030204" pitchFamily="34" charset="0"/>
              </a:rPr>
              <a:t>: Erhitztes </a:t>
            </a:r>
            <a:r>
              <a:rPr lang="de-DE" sz="1400" dirty="0">
                <a:latin typeface="Calibri" panose="020F0502020204030204" pitchFamily="34" charset="0"/>
                <a:cs typeface="Calibri" panose="020F0502020204030204" pitchFamily="34" charset="0"/>
              </a:rPr>
              <a:t>Metall </a:t>
            </a:r>
            <a:r>
              <a:rPr lang="de-DE" sz="1400" dirty="0" smtClean="0">
                <a:latin typeface="Calibri" panose="020F0502020204030204" pitchFamily="34" charset="0"/>
                <a:cs typeface="Calibri" panose="020F0502020204030204" pitchFamily="34" charset="0"/>
              </a:rPr>
              <a:t>3 dehnt </a:t>
            </a:r>
            <a:r>
              <a:rPr lang="de-DE" sz="1400" dirty="0">
                <a:latin typeface="Calibri" panose="020F0502020204030204" pitchFamily="34" charset="0"/>
                <a:cs typeface="Calibri" panose="020F0502020204030204" pitchFamily="34" charset="0"/>
              </a:rPr>
              <a:t>sich </a:t>
            </a:r>
            <a:r>
              <a:rPr lang="de-DE" sz="1400" dirty="0" smtClean="0">
                <a:latin typeface="Calibri" panose="020F0502020204030204" pitchFamily="34" charset="0"/>
                <a:cs typeface="Calibri" panose="020F0502020204030204" pitchFamily="34" charset="0"/>
              </a:rPr>
              <a:t>aus.</a:t>
            </a:r>
            <a:endParaRPr lang="de-DE" sz="1400" dirty="0">
              <a:latin typeface="Calibri" panose="020F0502020204030204" pitchFamily="34" charset="0"/>
              <a:cs typeface="Calibri" panose="020F0502020204030204" pitchFamily="34" charset="0"/>
            </a:endParaRPr>
          </a:p>
        </p:txBody>
      </p:sp>
      <p:sp>
        <p:nvSpPr>
          <p:cNvPr id="19" name="Textfeld 18"/>
          <p:cNvSpPr txBox="1"/>
          <p:nvPr/>
        </p:nvSpPr>
        <p:spPr>
          <a:xfrm>
            <a:off x="3675291" y="4350003"/>
            <a:ext cx="2259914" cy="2031325"/>
          </a:xfrm>
          <a:prstGeom prst="rect">
            <a:avLst/>
          </a:prstGeom>
          <a:noFill/>
        </p:spPr>
        <p:txBody>
          <a:bodyPr wrap="none" rtlCol="0">
            <a:spAutoFit/>
          </a:bodyPr>
          <a:lstStyle/>
          <a:p>
            <a:r>
              <a:rPr lang="de-DE" sz="1400" b="1" dirty="0" smtClean="0">
                <a:latin typeface="Calibri" panose="020F0502020204030204" pitchFamily="34" charset="0"/>
                <a:cs typeface="Calibri" panose="020F0502020204030204" pitchFamily="34" charset="0"/>
              </a:rPr>
              <a:t>Induktive Schlussfolgerung?</a:t>
            </a:r>
          </a:p>
          <a:p>
            <a:r>
              <a:rPr lang="de-DE" sz="1400" dirty="0" smtClean="0">
                <a:latin typeface="Calibri" panose="020F0502020204030204" pitchFamily="34" charset="0"/>
                <a:cs typeface="Calibri" panose="020F0502020204030204" pitchFamily="34" charset="0"/>
              </a:rPr>
              <a:t>E</a:t>
            </a:r>
            <a:r>
              <a:rPr lang="de-DE" sz="1400" baseline="-25000" dirty="0" smtClean="0">
                <a:latin typeface="Calibri" panose="020F0502020204030204" pitchFamily="34" charset="0"/>
                <a:cs typeface="Calibri" panose="020F0502020204030204" pitchFamily="34" charset="0"/>
              </a:rPr>
              <a:t>1</a:t>
            </a:r>
            <a:r>
              <a:rPr lang="de-DE" sz="1400" dirty="0" smtClean="0">
                <a:latin typeface="Calibri" panose="020F0502020204030204" pitchFamily="34" charset="0"/>
                <a:cs typeface="Calibri" panose="020F0502020204030204" pitchFamily="34" charset="0"/>
              </a:rPr>
              <a:t>, E</a:t>
            </a:r>
            <a:r>
              <a:rPr lang="de-DE" sz="1400" baseline="-25000" dirty="0" smtClean="0">
                <a:latin typeface="Calibri" panose="020F0502020204030204" pitchFamily="34" charset="0"/>
                <a:cs typeface="Calibri" panose="020F0502020204030204" pitchFamily="34" charset="0"/>
              </a:rPr>
              <a:t>2</a:t>
            </a:r>
            <a:r>
              <a:rPr lang="de-DE" sz="1400" dirty="0" smtClean="0">
                <a:latin typeface="Calibri" panose="020F0502020204030204" pitchFamily="34" charset="0"/>
                <a:cs typeface="Calibri" panose="020F0502020204030204" pitchFamily="34" charset="0"/>
              </a:rPr>
              <a:t>, E</a:t>
            </a:r>
            <a:r>
              <a:rPr lang="de-DE" sz="1400" baseline="-25000" dirty="0" smtClean="0">
                <a:latin typeface="Calibri" panose="020F0502020204030204" pitchFamily="34" charset="0"/>
                <a:cs typeface="Calibri" panose="020F0502020204030204" pitchFamily="34" charset="0"/>
              </a:rPr>
              <a:t>3</a:t>
            </a:r>
            <a:r>
              <a:rPr lang="de-DE" sz="1400" dirty="0" smtClean="0">
                <a:latin typeface="Calibri" panose="020F0502020204030204" pitchFamily="34" charset="0"/>
                <a:cs typeface="Calibri" panose="020F0502020204030204" pitchFamily="34" charset="0"/>
              </a:rPr>
              <a:t> =&gt; H</a:t>
            </a:r>
            <a:r>
              <a:rPr lang="de-DE" sz="1400" baseline="-25000" dirty="0" smtClean="0">
                <a:latin typeface="Calibri" panose="020F0502020204030204" pitchFamily="34" charset="0"/>
                <a:cs typeface="Calibri" panose="020F0502020204030204" pitchFamily="34" charset="0"/>
              </a:rPr>
              <a:t>1</a:t>
            </a:r>
          </a:p>
          <a:p>
            <a:endParaRPr lang="de-DE" sz="1400" dirty="0">
              <a:latin typeface="Calibri" panose="020F0502020204030204" pitchFamily="34" charset="0"/>
              <a:cs typeface="Calibri" panose="020F0502020204030204" pitchFamily="34" charset="0"/>
            </a:endParaRPr>
          </a:p>
          <a:p>
            <a:r>
              <a:rPr lang="de-DE" sz="1400" dirty="0" smtClean="0">
                <a:latin typeface="Calibri" panose="020F0502020204030204" pitchFamily="34" charset="0"/>
                <a:cs typeface="Calibri" panose="020F0502020204030204" pitchFamily="34" charset="0"/>
              </a:rPr>
              <a:t>Alle erhitzten Metalle </a:t>
            </a:r>
            <a:br>
              <a:rPr lang="de-DE" sz="1400" dirty="0" smtClean="0">
                <a:latin typeface="Calibri" panose="020F0502020204030204" pitchFamily="34" charset="0"/>
                <a:cs typeface="Calibri" panose="020F0502020204030204" pitchFamily="34" charset="0"/>
              </a:rPr>
            </a:br>
            <a:r>
              <a:rPr lang="de-DE" sz="1400" dirty="0" smtClean="0">
                <a:latin typeface="Calibri" panose="020F0502020204030204" pitchFamily="34" charset="0"/>
                <a:cs typeface="Calibri" panose="020F0502020204030204" pitchFamily="34" charset="0"/>
              </a:rPr>
              <a:t>dehnen sich aus.</a:t>
            </a:r>
            <a:br>
              <a:rPr lang="de-DE" sz="1400" dirty="0" smtClean="0">
                <a:latin typeface="Calibri" panose="020F0502020204030204" pitchFamily="34" charset="0"/>
                <a:cs typeface="Calibri" panose="020F0502020204030204" pitchFamily="34" charset="0"/>
              </a:rPr>
            </a:br>
            <a:r>
              <a:rPr lang="de-DE" sz="1400" dirty="0" smtClean="0">
                <a:latin typeface="Calibri" panose="020F0502020204030204" pitchFamily="34" charset="0"/>
                <a:cs typeface="Calibri" panose="020F0502020204030204" pitchFamily="34" charset="0"/>
              </a:rPr>
              <a:t/>
            </a:r>
            <a:br>
              <a:rPr lang="de-DE" sz="1400" dirty="0" smtClean="0">
                <a:latin typeface="Calibri" panose="020F0502020204030204" pitchFamily="34" charset="0"/>
                <a:cs typeface="Calibri" panose="020F0502020204030204" pitchFamily="34" charset="0"/>
              </a:rPr>
            </a:br>
            <a:r>
              <a:rPr lang="de-DE" sz="1400" dirty="0" smtClean="0">
                <a:latin typeface="Calibri" panose="020F0502020204030204" pitchFamily="34" charset="0"/>
                <a:cs typeface="Calibri" panose="020F0502020204030204" pitchFamily="34" charset="0"/>
              </a:rPr>
              <a:t>Erhitztes Metall 4 dehnt </a:t>
            </a:r>
            <a:br>
              <a:rPr lang="de-DE" sz="1400" dirty="0" smtClean="0">
                <a:latin typeface="Calibri" panose="020F0502020204030204" pitchFamily="34" charset="0"/>
                <a:cs typeface="Calibri" panose="020F0502020204030204" pitchFamily="34" charset="0"/>
              </a:rPr>
            </a:br>
            <a:r>
              <a:rPr lang="de-DE" sz="1400" dirty="0" smtClean="0">
                <a:latin typeface="Calibri" panose="020F0502020204030204" pitchFamily="34" charset="0"/>
                <a:cs typeface="Calibri" panose="020F0502020204030204" pitchFamily="34" charset="0"/>
              </a:rPr>
              <a:t>sich ebenfalls aus.</a:t>
            </a:r>
            <a:br>
              <a:rPr lang="de-DE" sz="1400" dirty="0" smtClean="0">
                <a:latin typeface="Calibri" panose="020F0502020204030204" pitchFamily="34" charset="0"/>
                <a:cs typeface="Calibri" panose="020F0502020204030204" pitchFamily="34" charset="0"/>
              </a:rPr>
            </a:br>
            <a:endParaRPr lang="de-DE" sz="1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75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hteck 16"/>
          <p:cNvSpPr/>
          <p:nvPr/>
        </p:nvSpPr>
        <p:spPr>
          <a:xfrm>
            <a:off x="5436096" y="3501009"/>
            <a:ext cx="3489911" cy="335699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9" name="Textfeld 18"/>
          <p:cNvSpPr txBox="1"/>
          <p:nvPr/>
        </p:nvSpPr>
        <p:spPr>
          <a:xfrm>
            <a:off x="2564692" y="908720"/>
            <a:ext cx="6579308" cy="3293209"/>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Insb. Hume:  Aus empiristischer Tradition Kritik am Empirismus </a:t>
            </a:r>
            <a:br>
              <a:rPr lang="de-DE" sz="1800" dirty="0" smtClean="0">
                <a:solidFill>
                  <a:prstClr val="black"/>
                </a:solidFill>
                <a:latin typeface="Calibri" panose="020F0502020204030204" pitchFamily="34" charset="0"/>
                <a:cs typeface="Calibri" panose="020F0502020204030204" pitchFamily="34" charset="0"/>
              </a:rPr>
            </a:br>
            <a:r>
              <a:rPr lang="de-DE" sz="1000" i="1" dirty="0" err="1" smtClean="0">
                <a:solidFill>
                  <a:prstClr val="black"/>
                </a:solidFill>
                <a:latin typeface="Calibri" panose="020F0502020204030204" pitchFamily="34" charset="0"/>
                <a:cs typeface="Calibri" panose="020F0502020204030204" pitchFamily="34" charset="0"/>
              </a:rPr>
              <a:t>Treatise</a:t>
            </a:r>
            <a:r>
              <a:rPr lang="de-DE" sz="1000" i="1" dirty="0" smtClean="0">
                <a:solidFill>
                  <a:prstClr val="black"/>
                </a:solidFill>
                <a:latin typeface="Calibri" panose="020F0502020204030204" pitchFamily="34" charset="0"/>
                <a:cs typeface="Calibri" panose="020F0502020204030204" pitchFamily="34" charset="0"/>
              </a:rPr>
              <a:t> </a:t>
            </a:r>
            <a:r>
              <a:rPr lang="de-DE" sz="1000" i="1" dirty="0" err="1" smtClean="0">
                <a:solidFill>
                  <a:prstClr val="black"/>
                </a:solidFill>
                <a:latin typeface="Calibri" panose="020F0502020204030204" pitchFamily="34" charset="0"/>
                <a:cs typeface="Calibri" panose="020F0502020204030204" pitchFamily="34" charset="0"/>
              </a:rPr>
              <a:t>of</a:t>
            </a:r>
            <a:r>
              <a:rPr lang="de-DE" sz="1000" i="1" dirty="0" smtClean="0">
                <a:solidFill>
                  <a:prstClr val="black"/>
                </a:solidFill>
                <a:latin typeface="Calibri" panose="020F0502020204030204" pitchFamily="34" charset="0"/>
                <a:cs typeface="Calibri" panose="020F0502020204030204" pitchFamily="34" charset="0"/>
              </a:rPr>
              <a:t> Human Nature, 1739, </a:t>
            </a:r>
            <a:r>
              <a:rPr lang="de-DE" sz="1000" i="1" dirty="0" err="1" smtClean="0">
                <a:solidFill>
                  <a:prstClr val="black"/>
                </a:solidFill>
                <a:latin typeface="Calibri" panose="020F0502020204030204" pitchFamily="34" charset="0"/>
                <a:cs typeface="Calibri" panose="020F0502020204030204" pitchFamily="34" charset="0"/>
              </a:rPr>
              <a:t>Enquiry</a:t>
            </a:r>
            <a:r>
              <a:rPr lang="de-DE" sz="1000" dirty="0" smtClean="0"/>
              <a:t>, 1748, Part II; schon Aristoteles, Leibniz  (v. Sydow, 2006, 24).</a:t>
            </a:r>
            <a:endParaRPr lang="de-DE" sz="1000" dirty="0" smtClean="0">
              <a:solidFill>
                <a:prstClr val="black"/>
              </a:solidFill>
              <a:latin typeface="Calibri" panose="020F0502020204030204" pitchFamily="34" charset="0"/>
              <a:cs typeface="Calibri" panose="020F0502020204030204" pitchFamily="34" charset="0"/>
            </a:endParaRP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Kausale  Zusammenhänge:   Keine notwendigen Verbindungen, sondern  annahmebasierte, ähnlichkeitsbasierte Gewohnheiten</a:t>
            </a: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Aus der Vergangenheit kann NICHT auf die Zukunft geschlossen werden. Ein solcher Schluss  setzt die Konstanz der Welt voraus. Wenn wir die Konstanz induzieren, sei dies zirkulär.</a:t>
            </a: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Bertrand Russell: </a:t>
            </a:r>
            <a:r>
              <a:rPr lang="en-GB" sz="1800" dirty="0" smtClean="0">
                <a:solidFill>
                  <a:prstClr val="black"/>
                </a:solidFill>
                <a:latin typeface="Calibri" panose="020F0502020204030204" pitchFamily="34" charset="0"/>
                <a:cs typeface="Calibri" panose="020F0502020204030204" pitchFamily="34" charset="0"/>
              </a:rPr>
              <a:t>„</a:t>
            </a:r>
            <a:r>
              <a:rPr lang="en-GB" sz="1800" i="1" dirty="0" smtClean="0">
                <a:solidFill>
                  <a:prstClr val="black"/>
                </a:solidFill>
                <a:latin typeface="Calibri" panose="020F0502020204030204" pitchFamily="34" charset="0"/>
                <a:cs typeface="Calibri" panose="020F0502020204030204" pitchFamily="34" charset="0"/>
              </a:rPr>
              <a:t>If [there is no solution to this problem], there is no intellectual difference between sanity and insanity. The lunatic who believes that he is a poached egg is to be condemned solely on the ground that he is in a minority</a:t>
            </a:r>
            <a:r>
              <a:rPr lang="en-GB" sz="1800" dirty="0" smtClean="0">
                <a:solidFill>
                  <a:prstClr val="black"/>
                </a:solidFill>
                <a:latin typeface="Calibri" panose="020F0502020204030204" pitchFamily="34" charset="0"/>
                <a:cs typeface="Calibri" panose="020F0502020204030204" pitchFamily="34" charset="0"/>
              </a:rPr>
              <a:t>…“ </a:t>
            </a:r>
            <a:r>
              <a:rPr lang="de-DE" sz="1400" dirty="0" smtClean="0">
                <a:solidFill>
                  <a:prstClr val="black"/>
                </a:solidFill>
                <a:latin typeface="Calibri" panose="020F0502020204030204" pitchFamily="34" charset="0"/>
                <a:cs typeface="Calibri" panose="020F0502020204030204" pitchFamily="34" charset="0"/>
              </a:rPr>
              <a:t>(</a:t>
            </a:r>
            <a:r>
              <a:rPr lang="de-DE" sz="1400" dirty="0" err="1" smtClean="0">
                <a:solidFill>
                  <a:prstClr val="black"/>
                </a:solidFill>
                <a:latin typeface="Calibri" panose="020F0502020204030204" pitchFamily="34" charset="0"/>
                <a:cs typeface="Calibri" panose="020F0502020204030204" pitchFamily="34" charset="0"/>
              </a:rPr>
              <a:t>Hist.W.Ph</a:t>
            </a:r>
            <a:r>
              <a:rPr lang="de-DE" sz="1400" dirty="0" smtClean="0">
                <a:solidFill>
                  <a:prstClr val="black"/>
                </a:solidFill>
                <a:latin typeface="Calibri" panose="020F0502020204030204" pitchFamily="34" charset="0"/>
                <a:cs typeface="Calibri" panose="020F0502020204030204" pitchFamily="34" charset="0"/>
              </a:rPr>
              <a:t>.)</a:t>
            </a:r>
            <a:endParaRPr lang="de-DE" sz="1400" dirty="0">
              <a:solidFill>
                <a:prstClr val="black"/>
              </a:solidFill>
              <a:latin typeface="Calibri" panose="020F0502020204030204" pitchFamily="34" charset="0"/>
              <a:cs typeface="Calibri" panose="020F0502020204030204" pitchFamily="34" charset="0"/>
            </a:endParaRPr>
          </a:p>
          <a:p>
            <a:pPr marL="285750" indent="-285750" fontAlgn="auto">
              <a:spcBef>
                <a:spcPts val="0"/>
              </a:spcBef>
              <a:spcAft>
                <a:spcPts val="0"/>
              </a:spcAft>
              <a:buClr>
                <a:srgbClr val="0070C0"/>
              </a:buClr>
              <a:buFont typeface="Arial" panose="020B0604020202020204" pitchFamily="34" charset="0"/>
              <a:buChar char="•"/>
            </a:pPr>
            <a:endParaRPr lang="de-DE" sz="1800" dirty="0">
              <a:solidFill>
                <a:prstClr val="black"/>
              </a:solidFill>
              <a:latin typeface="Calibri" panose="020F0502020204030204" pitchFamily="34" charset="0"/>
              <a:cs typeface="Calibri" panose="020F0502020204030204" pitchFamily="34" charset="0"/>
            </a:endParaRPr>
          </a:p>
        </p:txBody>
      </p:sp>
      <p:pic>
        <p:nvPicPr>
          <p:cNvPr id="1026" name="Picture 2" descr="Globus, Erde, Welt, Transparenz, Transparent, Erdkuge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285" y="4248690"/>
            <a:ext cx="2321496" cy="232149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opf, Traum, Gedanken, Idee, Phantasie, Träume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58953" y="4146694"/>
            <a:ext cx="2287918" cy="2522666"/>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8" descr="thinking balloon though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AutoShape 10" descr="thinking balloon thought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 name="Inhaltsplatzhalter 2"/>
          <p:cNvSpPr txBox="1">
            <a:spLocks/>
          </p:cNvSpPr>
          <p:nvPr/>
        </p:nvSpPr>
        <p:spPr>
          <a:xfrm>
            <a:off x="395536" y="3779102"/>
            <a:ext cx="3098807" cy="6580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p>
            <a:pPr algn="ctr" defTabSz="4167188">
              <a:spcBef>
                <a:spcPct val="20000"/>
              </a:spcBef>
              <a:defRPr/>
            </a:pPr>
            <a:r>
              <a:rPr lang="de-DE" dirty="0" smtClean="0">
                <a:solidFill>
                  <a:srgbClr val="2D2DB9"/>
                </a:solidFill>
                <a:latin typeface="Calibri" pitchFamily="34" charset="0"/>
              </a:rPr>
              <a:t>Realität</a:t>
            </a:r>
          </a:p>
        </p:txBody>
      </p:sp>
      <p:sp>
        <p:nvSpPr>
          <p:cNvPr id="14" name="Inhaltsplatzhalter 2"/>
          <p:cNvSpPr txBox="1">
            <a:spLocks/>
          </p:cNvSpPr>
          <p:nvPr/>
        </p:nvSpPr>
        <p:spPr>
          <a:xfrm>
            <a:off x="5649657" y="3779102"/>
            <a:ext cx="3098807" cy="6580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p>
            <a:pPr algn="ctr" defTabSz="4167188">
              <a:spcBef>
                <a:spcPct val="20000"/>
              </a:spcBef>
              <a:defRPr/>
            </a:pPr>
            <a:r>
              <a:rPr lang="de-DE" dirty="0" smtClean="0">
                <a:solidFill>
                  <a:srgbClr val="2D2DB9"/>
                </a:solidFill>
                <a:latin typeface="Calibri" pitchFamily="34" charset="0"/>
              </a:rPr>
              <a:t>Theorie</a:t>
            </a:r>
          </a:p>
        </p:txBody>
      </p:sp>
      <p:sp>
        <p:nvSpPr>
          <p:cNvPr id="16" name="Titel 1"/>
          <p:cNvSpPr>
            <a:spLocks noGrp="1"/>
          </p:cNvSpPr>
          <p:nvPr>
            <p:ph type="ctrTitle"/>
          </p:nvPr>
        </p:nvSpPr>
        <p:spPr>
          <a:xfrm>
            <a:off x="685800" y="468843"/>
            <a:ext cx="7772400" cy="547158"/>
          </a:xfrm>
        </p:spPr>
        <p:txBody>
          <a:bodyPr/>
          <a:lstStyle/>
          <a:p>
            <a:r>
              <a:rPr lang="de-DE" dirty="0" smtClean="0"/>
              <a:t>1.2 Fundamentales Induktionsproblem</a:t>
            </a:r>
            <a:endParaRPr lang="en-GB" dirty="0">
              <a:solidFill>
                <a:srgbClr val="000090"/>
              </a:solidFill>
            </a:endParaRPr>
          </a:p>
        </p:txBody>
      </p:sp>
      <p:sp>
        <p:nvSpPr>
          <p:cNvPr id="7" name="Nach unten gekrümmter Pfeil 6"/>
          <p:cNvSpPr/>
          <p:nvPr/>
        </p:nvSpPr>
        <p:spPr>
          <a:xfrm>
            <a:off x="3279229" y="4581128"/>
            <a:ext cx="2694917" cy="72008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8" name="Inhaltsplatzhalter 2"/>
          <p:cNvSpPr txBox="1">
            <a:spLocks/>
          </p:cNvSpPr>
          <p:nvPr/>
        </p:nvSpPr>
        <p:spPr>
          <a:xfrm>
            <a:off x="3867687" y="4612660"/>
            <a:ext cx="1455925" cy="6580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p>
            <a:pPr algn="ctr" defTabSz="4167188">
              <a:spcBef>
                <a:spcPct val="20000"/>
              </a:spcBef>
              <a:defRPr/>
            </a:pPr>
            <a:r>
              <a:rPr lang="de-DE" dirty="0" smtClean="0">
                <a:solidFill>
                  <a:srgbClr val="2D2DB9"/>
                </a:solidFill>
                <a:latin typeface="Calibri" pitchFamily="34" charset="0"/>
              </a:rPr>
              <a:t>Induktion</a:t>
            </a:r>
          </a:p>
        </p:txBody>
      </p:sp>
      <p:sp>
        <p:nvSpPr>
          <p:cNvPr id="8" name="Nach unten gekrümmter Pfeil 7"/>
          <p:cNvSpPr/>
          <p:nvPr/>
        </p:nvSpPr>
        <p:spPr>
          <a:xfrm flipH="1" flipV="1">
            <a:off x="3206118" y="5517232"/>
            <a:ext cx="2723194" cy="86409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3" name="Inhaltsplatzhalter 2"/>
          <p:cNvSpPr txBox="1">
            <a:spLocks/>
          </p:cNvSpPr>
          <p:nvPr/>
        </p:nvSpPr>
        <p:spPr>
          <a:xfrm>
            <a:off x="3713966" y="5795326"/>
            <a:ext cx="1815966" cy="6580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p>
            <a:pPr algn="ctr" defTabSz="4167188">
              <a:spcBef>
                <a:spcPct val="20000"/>
              </a:spcBef>
              <a:defRPr/>
            </a:pPr>
            <a:r>
              <a:rPr lang="de-DE" dirty="0" smtClean="0">
                <a:solidFill>
                  <a:srgbClr val="2D2DB9"/>
                </a:solidFill>
                <a:latin typeface="Calibri" pitchFamily="34" charset="0"/>
              </a:rPr>
              <a:t>Vorhersage</a:t>
            </a:r>
          </a:p>
        </p:txBody>
      </p:sp>
      <p:grpSp>
        <p:nvGrpSpPr>
          <p:cNvPr id="3" name="Gruppieren 2"/>
          <p:cNvGrpSpPr/>
          <p:nvPr/>
        </p:nvGrpSpPr>
        <p:grpSpPr>
          <a:xfrm>
            <a:off x="692475" y="961745"/>
            <a:ext cx="1431253" cy="2162966"/>
            <a:chOff x="1229312" y="1042307"/>
            <a:chExt cx="1431253" cy="2162966"/>
          </a:xfrm>
        </p:grpSpPr>
        <p:pic>
          <p:nvPicPr>
            <p:cNvPr id="2050" name="Picture 2" descr="Bildergebnis für David Hum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29312" y="1042307"/>
              <a:ext cx="1431253" cy="1701301"/>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1491212" y="2743608"/>
              <a:ext cx="1017266" cy="461665"/>
            </a:xfrm>
            <a:prstGeom prst="rect">
              <a:avLst/>
            </a:prstGeom>
            <a:noFill/>
          </p:spPr>
          <p:txBody>
            <a:bodyPr wrap="none" rtlCol="0">
              <a:spAutoFit/>
            </a:bodyPr>
            <a:lstStyle/>
            <a:p>
              <a:r>
                <a:rPr lang="de-DE" sz="1200" dirty="0" smtClean="0">
                  <a:latin typeface="Calibri" panose="020F0502020204030204" pitchFamily="34" charset="0"/>
                  <a:cs typeface="Calibri" panose="020F0502020204030204" pitchFamily="34" charset="0"/>
                </a:rPr>
                <a:t>David Hume  </a:t>
              </a:r>
              <a:br>
                <a:rPr lang="de-DE" sz="12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(1711-1776)</a:t>
              </a:r>
              <a:endParaRPr lang="de-DE" sz="1200" dirty="0">
                <a:latin typeface="Calibri" panose="020F0502020204030204" pitchFamily="34" charset="0"/>
                <a:cs typeface="Calibri" panose="020F0502020204030204" pitchFamily="34" charset="0"/>
              </a:endParaRPr>
            </a:p>
          </p:txBody>
        </p:sp>
      </p:grpSp>
      <p:sp>
        <p:nvSpPr>
          <p:cNvPr id="9" name="Textfeld 8"/>
          <p:cNvSpPr txBox="1"/>
          <p:nvPr/>
        </p:nvSpPr>
        <p:spPr>
          <a:xfrm>
            <a:off x="3548275" y="5013176"/>
            <a:ext cx="2091214" cy="923330"/>
          </a:xfrm>
          <a:prstGeom prst="rect">
            <a:avLst/>
          </a:prstGeom>
          <a:noFill/>
        </p:spPr>
        <p:txBody>
          <a:bodyPr wrap="none" rtlCol="0">
            <a:spAutoFit/>
          </a:bodyPr>
          <a:lstStyle/>
          <a:p>
            <a:pPr algn="ctr"/>
            <a:r>
              <a:rPr lang="de-DE" sz="1800" dirty="0" smtClean="0">
                <a:solidFill>
                  <a:srgbClr val="FF0000"/>
                </a:solidFill>
                <a:latin typeface="Calibri" panose="020F0502020204030204" pitchFamily="34" charset="0"/>
                <a:cs typeface="Calibri" panose="020F0502020204030204" pitchFamily="34" charset="0"/>
              </a:rPr>
              <a:t>Nur Gewohnheit,</a:t>
            </a:r>
            <a:br>
              <a:rPr lang="de-DE" sz="1800" dirty="0" smtClean="0">
                <a:solidFill>
                  <a:srgbClr val="FF0000"/>
                </a:solidFill>
                <a:latin typeface="Calibri" panose="020F0502020204030204" pitchFamily="34" charset="0"/>
                <a:cs typeface="Calibri" panose="020F0502020204030204" pitchFamily="34" charset="0"/>
              </a:rPr>
            </a:br>
            <a:r>
              <a:rPr lang="de-DE" sz="1800" dirty="0" smtClean="0">
                <a:solidFill>
                  <a:srgbClr val="FF0000"/>
                </a:solidFill>
                <a:latin typeface="Calibri" panose="020F0502020204030204" pitchFamily="34" charset="0"/>
                <a:cs typeface="Calibri" panose="020F0502020204030204" pitchFamily="34" charset="0"/>
              </a:rPr>
              <a:t>aber normativ nicht </a:t>
            </a:r>
            <a:br>
              <a:rPr lang="de-DE" sz="1800" dirty="0" smtClean="0">
                <a:solidFill>
                  <a:srgbClr val="FF0000"/>
                </a:solidFill>
                <a:latin typeface="Calibri" panose="020F0502020204030204" pitchFamily="34" charset="0"/>
                <a:cs typeface="Calibri" panose="020F0502020204030204" pitchFamily="34" charset="0"/>
              </a:rPr>
            </a:br>
            <a:r>
              <a:rPr lang="de-DE" sz="1800" dirty="0" smtClean="0">
                <a:solidFill>
                  <a:srgbClr val="FF0000"/>
                </a:solidFill>
                <a:latin typeface="Calibri" panose="020F0502020204030204" pitchFamily="34" charset="0"/>
                <a:cs typeface="Calibri" panose="020F0502020204030204" pitchFamily="34" charset="0"/>
              </a:rPr>
              <a:t>gerechtfertigt</a:t>
            </a:r>
            <a:endParaRPr lang="de-DE" sz="18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954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fade">
                                      <p:cBhvr>
                                        <p:cTn id="12" dur="500"/>
                                        <p:tgtEl>
                                          <p:spTgt spid="19">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animEffect transition="in" filter="fade">
                                      <p:cBhvr>
                                        <p:cTn id="15" dur="500"/>
                                        <p:tgtEl>
                                          <p:spTgt spid="19">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xEl>
                                              <p:pRg st="2" end="2"/>
                                            </p:txEl>
                                          </p:spTgt>
                                        </p:tgtEl>
                                        <p:attrNameLst>
                                          <p:attrName>style.visibility</p:attrName>
                                        </p:attrNameLst>
                                      </p:cBhvr>
                                      <p:to>
                                        <p:strVal val="visible"/>
                                      </p:to>
                                    </p:set>
                                    <p:animEffect transition="in" filter="fade">
                                      <p:cBhvr>
                                        <p:cTn id="18" dur="500"/>
                                        <p:tgtEl>
                                          <p:spTgt spid="1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xEl>
                                              <p:pRg st="3" end="3"/>
                                            </p:txEl>
                                          </p:spTgt>
                                        </p:tgtEl>
                                        <p:attrNameLst>
                                          <p:attrName>style.visibility</p:attrName>
                                        </p:attrNameLst>
                                      </p:cBhvr>
                                      <p:to>
                                        <p:strVal val="visible"/>
                                      </p:to>
                                    </p:set>
                                    <p:animEffect transition="in" filter="fade">
                                      <p:cBhvr>
                                        <p:cTn id="28" dur="500"/>
                                        <p:tgtEl>
                                          <p:spTgt spid="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hteck 16"/>
          <p:cNvSpPr/>
          <p:nvPr/>
        </p:nvSpPr>
        <p:spPr>
          <a:xfrm>
            <a:off x="5436096" y="3501009"/>
            <a:ext cx="3489911" cy="335699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pic>
        <p:nvPicPr>
          <p:cNvPr id="1026" name="Picture 2" descr="Globus, Erde, Welt, Transparenz, Transparent, Erdkuge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285" y="4248690"/>
            <a:ext cx="2321496" cy="232149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opf, Traum, Gedanken, Idee, Phantasie, Träume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58953" y="4146694"/>
            <a:ext cx="2287918" cy="2522666"/>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8" descr="thinking balloon though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AutoShape 10" descr="thinking balloon thought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 name="Inhaltsplatzhalter 2"/>
          <p:cNvSpPr txBox="1">
            <a:spLocks/>
          </p:cNvSpPr>
          <p:nvPr/>
        </p:nvSpPr>
        <p:spPr>
          <a:xfrm>
            <a:off x="395536" y="3779102"/>
            <a:ext cx="3098807" cy="6580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p>
            <a:pPr algn="ctr" defTabSz="4167188">
              <a:spcBef>
                <a:spcPct val="20000"/>
              </a:spcBef>
              <a:defRPr/>
            </a:pPr>
            <a:r>
              <a:rPr lang="de-DE" dirty="0" smtClean="0">
                <a:solidFill>
                  <a:srgbClr val="2D2DB9"/>
                </a:solidFill>
                <a:latin typeface="Calibri" pitchFamily="34" charset="0"/>
              </a:rPr>
              <a:t>Realität</a:t>
            </a:r>
          </a:p>
        </p:txBody>
      </p:sp>
      <p:sp>
        <p:nvSpPr>
          <p:cNvPr id="14" name="Inhaltsplatzhalter 2"/>
          <p:cNvSpPr txBox="1">
            <a:spLocks/>
          </p:cNvSpPr>
          <p:nvPr/>
        </p:nvSpPr>
        <p:spPr>
          <a:xfrm>
            <a:off x="5649657" y="3779102"/>
            <a:ext cx="3098807" cy="6580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p>
            <a:pPr algn="ctr" defTabSz="4167188">
              <a:spcBef>
                <a:spcPct val="20000"/>
              </a:spcBef>
              <a:defRPr/>
            </a:pPr>
            <a:r>
              <a:rPr lang="de-DE" dirty="0" smtClean="0">
                <a:solidFill>
                  <a:srgbClr val="2D2DB9"/>
                </a:solidFill>
                <a:latin typeface="Calibri" pitchFamily="34" charset="0"/>
              </a:rPr>
              <a:t>Theorie</a:t>
            </a:r>
          </a:p>
        </p:txBody>
      </p:sp>
      <p:sp>
        <p:nvSpPr>
          <p:cNvPr id="16" name="Titel 1"/>
          <p:cNvSpPr>
            <a:spLocks noGrp="1"/>
          </p:cNvSpPr>
          <p:nvPr>
            <p:ph type="ctrTitle"/>
          </p:nvPr>
        </p:nvSpPr>
        <p:spPr>
          <a:xfrm>
            <a:off x="685800" y="468843"/>
            <a:ext cx="7772400" cy="547158"/>
          </a:xfrm>
        </p:spPr>
        <p:txBody>
          <a:bodyPr/>
          <a:lstStyle/>
          <a:p>
            <a:r>
              <a:rPr lang="de-DE" dirty="0" smtClean="0"/>
              <a:t>1.3 Poppers Falsifikationismus</a:t>
            </a:r>
            <a:endParaRPr lang="en-GB" dirty="0">
              <a:solidFill>
                <a:srgbClr val="000090"/>
              </a:solidFill>
            </a:endParaRPr>
          </a:p>
        </p:txBody>
      </p:sp>
      <p:sp>
        <p:nvSpPr>
          <p:cNvPr id="18" name="Inhaltsplatzhalter 2"/>
          <p:cNvSpPr txBox="1">
            <a:spLocks/>
          </p:cNvSpPr>
          <p:nvPr/>
        </p:nvSpPr>
        <p:spPr>
          <a:xfrm>
            <a:off x="3419872" y="4293096"/>
            <a:ext cx="2324507" cy="6580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p>
            <a:pPr algn="ctr" defTabSz="4167188">
              <a:spcBef>
                <a:spcPct val="20000"/>
              </a:spcBef>
              <a:defRPr/>
            </a:pPr>
            <a:r>
              <a:rPr lang="de-DE" dirty="0" smtClean="0">
                <a:solidFill>
                  <a:srgbClr val="2D2DB9"/>
                </a:solidFill>
                <a:latin typeface="Calibri" pitchFamily="34" charset="0"/>
              </a:rPr>
              <a:t>Falsifikation = </a:t>
            </a:r>
            <a:r>
              <a:rPr lang="de-DE" sz="1800" dirty="0" smtClean="0">
                <a:solidFill>
                  <a:srgbClr val="2D2DB9"/>
                </a:solidFill>
                <a:latin typeface="Calibri" pitchFamily="34" charset="0"/>
              </a:rPr>
              <a:t>Elimination falscher Vermutungen</a:t>
            </a:r>
          </a:p>
        </p:txBody>
      </p:sp>
      <p:sp>
        <p:nvSpPr>
          <p:cNvPr id="8" name="Nach unten gekrümmter Pfeil 7"/>
          <p:cNvSpPr/>
          <p:nvPr/>
        </p:nvSpPr>
        <p:spPr>
          <a:xfrm flipH="1" flipV="1">
            <a:off x="3206118" y="5517232"/>
            <a:ext cx="2723194" cy="86409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3" name="Inhaltsplatzhalter 2"/>
          <p:cNvSpPr txBox="1">
            <a:spLocks/>
          </p:cNvSpPr>
          <p:nvPr/>
        </p:nvSpPr>
        <p:spPr>
          <a:xfrm>
            <a:off x="3676372" y="5445224"/>
            <a:ext cx="1815966" cy="6580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p>
            <a:pPr algn="ctr" defTabSz="4167188">
              <a:spcBef>
                <a:spcPct val="20000"/>
              </a:spcBef>
              <a:defRPr/>
            </a:pPr>
            <a:r>
              <a:rPr lang="de-DE" dirty="0" smtClean="0">
                <a:solidFill>
                  <a:srgbClr val="2D2DB9"/>
                </a:solidFill>
                <a:latin typeface="Calibri" pitchFamily="34" charset="0"/>
              </a:rPr>
              <a:t>blinde</a:t>
            </a:r>
            <a:br>
              <a:rPr lang="de-DE" dirty="0" smtClean="0">
                <a:solidFill>
                  <a:srgbClr val="2D2DB9"/>
                </a:solidFill>
                <a:latin typeface="Calibri" pitchFamily="34" charset="0"/>
              </a:rPr>
            </a:br>
            <a:r>
              <a:rPr lang="de-DE" dirty="0" smtClean="0">
                <a:solidFill>
                  <a:srgbClr val="2D2DB9"/>
                </a:solidFill>
                <a:latin typeface="Calibri" pitchFamily="34" charset="0"/>
              </a:rPr>
              <a:t>Vermutung</a:t>
            </a:r>
          </a:p>
        </p:txBody>
      </p:sp>
      <p:sp>
        <p:nvSpPr>
          <p:cNvPr id="2" name="Textfeld 1"/>
          <p:cNvSpPr txBox="1"/>
          <p:nvPr/>
        </p:nvSpPr>
        <p:spPr>
          <a:xfrm>
            <a:off x="704782" y="2663046"/>
            <a:ext cx="1499898" cy="461665"/>
          </a:xfrm>
          <a:prstGeom prst="rect">
            <a:avLst/>
          </a:prstGeom>
          <a:noFill/>
        </p:spPr>
        <p:txBody>
          <a:bodyPr wrap="none" rtlCol="0">
            <a:spAutoFit/>
          </a:bodyPr>
          <a:lstStyle/>
          <a:p>
            <a:pPr algn="ctr"/>
            <a:r>
              <a:rPr lang="de-DE" sz="1200" dirty="0" smtClean="0">
                <a:latin typeface="Calibri" panose="020F0502020204030204" pitchFamily="34" charset="0"/>
                <a:cs typeface="Calibri" panose="020F0502020204030204" pitchFamily="34" charset="0"/>
              </a:rPr>
              <a:t>Karl Raimund Popper</a:t>
            </a:r>
            <a:br>
              <a:rPr lang="de-DE" sz="12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(1902-1994)</a:t>
            </a:r>
            <a:endParaRPr lang="de-DE" sz="1200" dirty="0">
              <a:latin typeface="Calibri" panose="020F0502020204030204" pitchFamily="34" charset="0"/>
              <a:cs typeface="Calibri" panose="020F0502020204030204" pitchFamily="34" charset="0"/>
            </a:endParaRPr>
          </a:p>
        </p:txBody>
      </p:sp>
      <p:sp>
        <p:nvSpPr>
          <p:cNvPr id="19" name="Textfeld 18"/>
          <p:cNvSpPr txBox="1"/>
          <p:nvPr/>
        </p:nvSpPr>
        <p:spPr>
          <a:xfrm>
            <a:off x="2123728" y="860080"/>
            <a:ext cx="6922496" cy="1631216"/>
          </a:xfrm>
          <a:prstGeom prst="rect">
            <a:avLst/>
          </a:prstGeom>
          <a:noFill/>
        </p:spPr>
        <p:txBody>
          <a:bodyPr wrap="square" rtlCol="0">
            <a:spAutoFit/>
          </a:bodyPr>
          <a:lstStyle/>
          <a:p>
            <a:pPr marL="285750" indent="-285750" fontAlgn="auto">
              <a:spcBef>
                <a:spcPts val="0"/>
              </a:spcBef>
              <a:spcAft>
                <a:spcPts val="0"/>
              </a:spcAft>
              <a:buClr>
                <a:schemeClr val="accent1"/>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Logisches Argument: Asymmetrie  des Prüfens von Allaussagen (</a:t>
            </a:r>
            <a:r>
              <a:rPr lang="de-DE" sz="1800" i="1" dirty="0" smtClean="0">
                <a:solidFill>
                  <a:prstClr val="black"/>
                </a:solidFill>
                <a:latin typeface="Calibri" panose="020F0502020204030204" pitchFamily="34" charset="0"/>
                <a:cs typeface="Calibri" panose="020F0502020204030204" pitchFamily="34" charset="0"/>
              </a:rPr>
              <a:t>H</a:t>
            </a:r>
            <a:r>
              <a:rPr lang="de-DE" sz="1800" dirty="0" smtClean="0">
                <a:solidFill>
                  <a:prstClr val="black"/>
                </a:solidFill>
                <a:latin typeface="Calibri" panose="020F0502020204030204" pitchFamily="34" charset="0"/>
                <a:cs typeface="Calibri" panose="020F0502020204030204" pitchFamily="34" charset="0"/>
              </a:rPr>
              <a:t>) </a:t>
            </a:r>
            <a:r>
              <a:rPr lang="de-DE" sz="800" dirty="0" smtClean="0">
                <a:solidFill>
                  <a:prstClr val="black"/>
                </a:solidFill>
                <a:latin typeface="Calibri" panose="020F0502020204030204" pitchFamily="34" charset="0"/>
                <a:cs typeface="Calibri" panose="020F0502020204030204" pitchFamily="34" charset="0"/>
              </a:rPr>
              <a:t/>
            </a:r>
            <a:br>
              <a:rPr lang="de-DE" sz="800" dirty="0" smtClean="0">
                <a:solidFill>
                  <a:prstClr val="black"/>
                </a:solidFill>
                <a:latin typeface="Calibri" panose="020F0502020204030204" pitchFamily="34" charset="0"/>
                <a:cs typeface="Calibri" panose="020F0502020204030204" pitchFamily="34" charset="0"/>
              </a:rPr>
            </a:br>
            <a:r>
              <a:rPr lang="de-DE" sz="800" i="1" dirty="0" smtClean="0">
                <a:solidFill>
                  <a:prstClr val="black"/>
                </a:solidFill>
                <a:latin typeface="Calibri" panose="020F0502020204030204" pitchFamily="34" charset="0"/>
                <a:cs typeface="Calibri" panose="020F0502020204030204" pitchFamily="34" charset="0"/>
              </a:rPr>
              <a:t>Logik </a:t>
            </a:r>
            <a:r>
              <a:rPr lang="de-DE" sz="800" i="1" dirty="0">
                <a:solidFill>
                  <a:prstClr val="black"/>
                </a:solidFill>
                <a:latin typeface="Calibri" panose="020F0502020204030204" pitchFamily="34" charset="0"/>
                <a:cs typeface="Calibri" panose="020F0502020204030204" pitchFamily="34" charset="0"/>
              </a:rPr>
              <a:t>d. </a:t>
            </a:r>
            <a:r>
              <a:rPr lang="de-DE" sz="800" i="1" dirty="0" smtClean="0">
                <a:solidFill>
                  <a:prstClr val="black"/>
                </a:solidFill>
                <a:latin typeface="Calibri" panose="020F0502020204030204" pitchFamily="34" charset="0"/>
                <a:cs typeface="Calibri" panose="020F0502020204030204" pitchFamily="34" charset="0"/>
              </a:rPr>
              <a:t>Forschung (1934</a:t>
            </a:r>
            <a:r>
              <a:rPr lang="de-DE" sz="800" dirty="0" smtClean="0">
                <a:solidFill>
                  <a:prstClr val="black"/>
                </a:solidFill>
                <a:latin typeface="Calibri" panose="020F0502020204030204" pitchFamily="34" charset="0"/>
                <a:cs typeface="Calibri" panose="020F0502020204030204" pitchFamily="34" charset="0"/>
              </a:rPr>
              <a:t>); ergänzt </a:t>
            </a:r>
            <a:r>
              <a:rPr lang="de-DE" sz="800" dirty="0" err="1" smtClean="0">
                <a:solidFill>
                  <a:prstClr val="black"/>
                </a:solidFill>
                <a:latin typeface="Calibri" panose="020F0502020204030204" pitchFamily="34" charset="0"/>
                <a:cs typeface="Calibri" panose="020F0502020204030204" pitchFamily="34" charset="0"/>
              </a:rPr>
              <a:t>Humesches</a:t>
            </a:r>
            <a:r>
              <a:rPr lang="de-DE" sz="800" dirty="0" smtClean="0">
                <a:solidFill>
                  <a:prstClr val="black"/>
                </a:solidFill>
                <a:latin typeface="Calibri" panose="020F0502020204030204" pitchFamily="34" charset="0"/>
                <a:cs typeface="Calibri" panose="020F0502020204030204" pitchFamily="34" charset="0"/>
              </a:rPr>
              <a:t> Argument der </a:t>
            </a:r>
            <a:r>
              <a:rPr lang="de-DE" sz="800" dirty="0">
                <a:solidFill>
                  <a:prstClr val="black"/>
                </a:solidFill>
                <a:latin typeface="Calibri" panose="020F0502020204030204" pitchFamily="34" charset="0"/>
                <a:cs typeface="Calibri" panose="020F0502020204030204" pitchFamily="34" charset="0"/>
              </a:rPr>
              <a:t>V</a:t>
            </a:r>
            <a:r>
              <a:rPr lang="de-DE" sz="800" dirty="0" smtClean="0">
                <a:solidFill>
                  <a:prstClr val="black"/>
                </a:solidFill>
                <a:latin typeface="Calibri" panose="020F0502020204030204" pitchFamily="34" charset="0"/>
                <a:cs typeface="Calibri" panose="020F0502020204030204" pitchFamily="34" charset="0"/>
              </a:rPr>
              <a:t>eränderbarkeit der Welt.</a:t>
            </a:r>
            <a:r>
              <a:rPr lang="de-DE" sz="1800" dirty="0" smtClean="0">
                <a:solidFill>
                  <a:prstClr val="black"/>
                </a:solidFill>
                <a:latin typeface="Calibri" panose="020F0502020204030204" pitchFamily="34" charset="0"/>
                <a:cs typeface="Calibri" panose="020F0502020204030204" pitchFamily="34" charset="0"/>
              </a:rPr>
              <a:t/>
            </a:r>
            <a:br>
              <a:rPr lang="de-DE" sz="1800" dirty="0" smtClean="0">
                <a:solidFill>
                  <a:prstClr val="black"/>
                </a:solidFill>
                <a:latin typeface="Calibri" panose="020F0502020204030204" pitchFamily="34" charset="0"/>
                <a:cs typeface="Calibri" panose="020F0502020204030204" pitchFamily="34" charset="0"/>
              </a:rPr>
            </a:br>
            <a:r>
              <a:rPr lang="de-DE" sz="1400" i="1" dirty="0" smtClean="0">
                <a:solidFill>
                  <a:prstClr val="black"/>
                </a:solidFill>
                <a:latin typeface="Calibri" panose="020F0502020204030204" pitchFamily="34" charset="0"/>
                <a:cs typeface="Calibri" panose="020F0502020204030204" pitchFamily="34" charset="0"/>
              </a:rPr>
              <a:t>H</a:t>
            </a:r>
            <a:r>
              <a:rPr lang="de-DE" sz="1400" dirty="0" smtClean="0">
                <a:solidFill>
                  <a:prstClr val="black"/>
                </a:solidFill>
                <a:latin typeface="Calibri" panose="020F0502020204030204" pitchFamily="34" charset="0"/>
                <a:cs typeface="Calibri" panose="020F0502020204030204" pitchFamily="34" charset="0"/>
              </a:rPr>
              <a:t> → </a:t>
            </a:r>
            <a:r>
              <a:rPr lang="de-DE" sz="1400" i="1" dirty="0" smtClean="0">
                <a:solidFill>
                  <a:prstClr val="black"/>
                </a:solidFill>
                <a:latin typeface="Calibri" panose="020F0502020204030204" pitchFamily="34" charset="0"/>
                <a:cs typeface="Calibri" panose="020F0502020204030204" pitchFamily="34" charset="0"/>
              </a:rPr>
              <a:t>E</a:t>
            </a:r>
            <a:r>
              <a:rPr lang="de-DE" sz="1400" dirty="0" smtClean="0">
                <a:solidFill>
                  <a:prstClr val="black"/>
                </a:solidFill>
                <a:latin typeface="Calibri" panose="020F0502020204030204" pitchFamily="34" charset="0"/>
                <a:cs typeface="Calibri" panose="020F0502020204030204" pitchFamily="34" charset="0"/>
              </a:rPr>
              <a:t>                                     </a:t>
            </a:r>
            <a:r>
              <a:rPr lang="de-DE" sz="1400" i="1" dirty="0" smtClean="0">
                <a:solidFill>
                  <a:prstClr val="black"/>
                </a:solidFill>
                <a:latin typeface="Calibri" panose="020F0502020204030204" pitchFamily="34" charset="0"/>
                <a:cs typeface="Calibri" panose="020F0502020204030204" pitchFamily="34" charset="0"/>
              </a:rPr>
              <a:t>H</a:t>
            </a:r>
            <a:r>
              <a:rPr lang="de-DE" sz="1400" dirty="0" smtClean="0">
                <a:solidFill>
                  <a:prstClr val="black"/>
                </a:solidFill>
                <a:latin typeface="Calibri" panose="020F0502020204030204" pitchFamily="34" charset="0"/>
                <a:cs typeface="Calibri" panose="020F0502020204030204" pitchFamily="34" charset="0"/>
              </a:rPr>
              <a:t> </a:t>
            </a:r>
            <a:r>
              <a:rPr lang="de-DE" sz="1400" dirty="0">
                <a:solidFill>
                  <a:prstClr val="black"/>
                </a:solidFill>
                <a:latin typeface="Calibri" panose="020F0502020204030204" pitchFamily="34" charset="0"/>
                <a:cs typeface="Calibri" panose="020F0502020204030204" pitchFamily="34" charset="0"/>
              </a:rPr>
              <a:t>→ </a:t>
            </a:r>
            <a:r>
              <a:rPr lang="de-DE" sz="1400" i="1" dirty="0" smtClean="0">
                <a:solidFill>
                  <a:prstClr val="black"/>
                </a:solidFill>
                <a:latin typeface="Calibri" panose="020F0502020204030204" pitchFamily="34" charset="0"/>
                <a:cs typeface="Calibri" panose="020F0502020204030204" pitchFamily="34" charset="0"/>
              </a:rPr>
              <a:t>E</a:t>
            </a:r>
            <a:r>
              <a:rPr lang="de-DE" sz="1400" dirty="0" smtClean="0">
                <a:solidFill>
                  <a:prstClr val="black"/>
                </a:solidFill>
                <a:latin typeface="Calibri" panose="020F0502020204030204" pitchFamily="34" charset="0"/>
                <a:cs typeface="Calibri" panose="020F0502020204030204" pitchFamily="34" charset="0"/>
              </a:rPr>
              <a:t/>
            </a:r>
            <a:br>
              <a:rPr lang="de-DE" sz="1400" dirty="0" smtClean="0">
                <a:solidFill>
                  <a:prstClr val="black"/>
                </a:solidFill>
                <a:latin typeface="Calibri" panose="020F0502020204030204" pitchFamily="34" charset="0"/>
                <a:cs typeface="Calibri" panose="020F0502020204030204" pitchFamily="34" charset="0"/>
              </a:rPr>
            </a:br>
            <a:r>
              <a:rPr lang="de-DE" sz="1400" dirty="0">
                <a:solidFill>
                  <a:prstClr val="black"/>
                </a:solidFill>
                <a:latin typeface="Calibri" panose="020F0502020204030204" pitchFamily="34" charset="0"/>
                <a:cs typeface="Calibri" panose="020F0502020204030204" pitchFamily="34" charset="0"/>
              </a:rPr>
              <a:t>¬</a:t>
            </a:r>
            <a:r>
              <a:rPr lang="de-DE" sz="1400" i="1" dirty="0" smtClean="0">
                <a:solidFill>
                  <a:prstClr val="black"/>
                </a:solidFill>
                <a:latin typeface="Calibri" panose="020F0502020204030204" pitchFamily="34" charset="0"/>
                <a:cs typeface="Calibri" panose="020F0502020204030204" pitchFamily="34" charset="0"/>
              </a:rPr>
              <a:t>E</a:t>
            </a:r>
            <a:r>
              <a:rPr lang="de-DE" sz="1400" dirty="0" smtClean="0">
                <a:solidFill>
                  <a:prstClr val="black"/>
                </a:solidFill>
                <a:latin typeface="Calibri" panose="020F0502020204030204" pitchFamily="34" charset="0"/>
                <a:cs typeface="Calibri" panose="020F0502020204030204" pitchFamily="34" charset="0"/>
              </a:rPr>
              <a:t>                                            </a:t>
            </a:r>
            <a:r>
              <a:rPr lang="de-DE" sz="1400" i="1" dirty="0" err="1" smtClean="0">
                <a:solidFill>
                  <a:prstClr val="black"/>
                </a:solidFill>
                <a:latin typeface="Calibri" panose="020F0502020204030204" pitchFamily="34" charset="0"/>
                <a:cs typeface="Calibri" panose="020F0502020204030204" pitchFamily="34" charset="0"/>
              </a:rPr>
              <a:t>E</a:t>
            </a:r>
            <a:r>
              <a:rPr lang="de-DE" sz="1400" dirty="0" smtClean="0">
                <a:solidFill>
                  <a:prstClr val="black"/>
                </a:solidFill>
                <a:latin typeface="Calibri" panose="020F0502020204030204" pitchFamily="34" charset="0"/>
                <a:cs typeface="Calibri" panose="020F0502020204030204" pitchFamily="34" charset="0"/>
              </a:rPr>
              <a:t/>
            </a:r>
            <a:br>
              <a:rPr lang="de-DE" sz="1400" dirty="0" smtClean="0">
                <a:solidFill>
                  <a:prstClr val="black"/>
                </a:solidFill>
                <a:latin typeface="Calibri" panose="020F0502020204030204" pitchFamily="34" charset="0"/>
                <a:cs typeface="Calibri" panose="020F0502020204030204" pitchFamily="34" charset="0"/>
              </a:rPr>
            </a:br>
            <a:r>
              <a:rPr lang="de-DE" sz="1400" dirty="0" smtClean="0">
                <a:solidFill>
                  <a:prstClr val="black"/>
                </a:solidFill>
                <a:latin typeface="Calibri" panose="020F0502020204030204" pitchFamily="34" charset="0"/>
                <a:cs typeface="Calibri" panose="020F0502020204030204" pitchFamily="34" charset="0"/>
              </a:rPr>
              <a:t>--------  ?                                  -------- ?</a:t>
            </a:r>
            <a:br>
              <a:rPr lang="de-DE" sz="1400" dirty="0" smtClean="0">
                <a:solidFill>
                  <a:prstClr val="black"/>
                </a:solidFill>
                <a:latin typeface="Calibri" panose="020F0502020204030204" pitchFamily="34" charset="0"/>
                <a:cs typeface="Calibri" panose="020F0502020204030204" pitchFamily="34" charset="0"/>
              </a:rPr>
            </a:br>
            <a:r>
              <a:rPr lang="de-DE" sz="1400" dirty="0" smtClean="0">
                <a:solidFill>
                  <a:prstClr val="black"/>
                </a:solidFill>
                <a:latin typeface="Calibri" panose="020F0502020204030204" pitchFamily="34" charset="0"/>
                <a:cs typeface="Calibri" panose="020F0502020204030204" pitchFamily="34" charset="0"/>
              </a:rPr>
              <a:t>¬</a:t>
            </a:r>
            <a:r>
              <a:rPr lang="de-DE" sz="1400" i="1" dirty="0" smtClean="0">
                <a:solidFill>
                  <a:prstClr val="black"/>
                </a:solidFill>
                <a:latin typeface="Calibri" panose="020F0502020204030204" pitchFamily="34" charset="0"/>
                <a:cs typeface="Calibri" panose="020F0502020204030204" pitchFamily="34" charset="0"/>
              </a:rPr>
              <a:t>H</a:t>
            </a:r>
            <a:r>
              <a:rPr lang="de-DE" sz="1400" dirty="0" smtClean="0">
                <a:solidFill>
                  <a:prstClr val="black"/>
                </a:solidFill>
                <a:latin typeface="Calibri" panose="020F0502020204030204" pitchFamily="34" charset="0"/>
                <a:cs typeface="Calibri" panose="020F0502020204030204" pitchFamily="34" charset="0"/>
              </a:rPr>
              <a:t>                                            </a:t>
            </a:r>
            <a:r>
              <a:rPr lang="de-DE" sz="1400" i="1" dirty="0" err="1" smtClean="0">
                <a:solidFill>
                  <a:prstClr val="black"/>
                </a:solidFill>
                <a:latin typeface="Calibri" panose="020F0502020204030204" pitchFamily="34" charset="0"/>
                <a:cs typeface="Calibri" panose="020F0502020204030204" pitchFamily="34" charset="0"/>
              </a:rPr>
              <a:t>H</a:t>
            </a:r>
            <a:endParaRPr lang="de-DE" sz="1400" i="1" dirty="0">
              <a:solidFill>
                <a:prstClr val="black"/>
              </a:solidFill>
              <a:latin typeface="Calibri" panose="020F0502020204030204" pitchFamily="34" charset="0"/>
              <a:cs typeface="Calibri" panose="020F0502020204030204" pitchFamily="34" charset="0"/>
            </a:endParaRPr>
          </a:p>
          <a:p>
            <a:pPr marL="285750" indent="-285750" fontAlgn="auto">
              <a:spcBef>
                <a:spcPts val="0"/>
              </a:spcBef>
              <a:spcAft>
                <a:spcPts val="0"/>
              </a:spcAft>
              <a:buClr>
                <a:schemeClr val="accent1"/>
              </a:buClr>
              <a:buFont typeface="Arial" panose="020B0604020202020204" pitchFamily="34" charset="0"/>
              <a:buChar char="•"/>
            </a:pPr>
            <a:endParaRPr lang="de-DE" sz="1800" dirty="0">
              <a:solidFill>
                <a:prstClr val="black"/>
              </a:solidFill>
              <a:latin typeface="Calibri" panose="020F0502020204030204" pitchFamily="34" charset="0"/>
              <a:cs typeface="Calibri" panose="020F0502020204030204" pitchFamily="34" charset="0"/>
            </a:endParaRPr>
          </a:p>
        </p:txBody>
      </p:sp>
      <p:pic>
        <p:nvPicPr>
          <p:cNvPr id="7170" name="Picture 2" descr="Bildergebnis für Popp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4254" y="961745"/>
            <a:ext cx="1349474" cy="1701301"/>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3203848" y="1628800"/>
            <a:ext cx="426720" cy="461665"/>
          </a:xfrm>
          <a:prstGeom prst="rect">
            <a:avLst/>
          </a:prstGeom>
          <a:noFill/>
        </p:spPr>
        <p:txBody>
          <a:bodyPr wrap="none" rtlCol="0">
            <a:spAutoFit/>
          </a:bodyPr>
          <a:lstStyle/>
          <a:p>
            <a:r>
              <a:rPr lang="de-DE" dirty="0">
                <a:solidFill>
                  <a:srgbClr val="00B050"/>
                </a:solidFill>
                <a:latin typeface="Calibri" panose="020F0502020204030204" pitchFamily="34" charset="0"/>
                <a:cs typeface="Calibri" panose="020F0502020204030204" pitchFamily="34" charset="0"/>
                <a:sym typeface="Wingdings"/>
              </a:rPr>
              <a:t></a:t>
            </a:r>
            <a:endParaRPr lang="de-DE" dirty="0">
              <a:solidFill>
                <a:srgbClr val="00B050"/>
              </a:solidFill>
            </a:endParaRPr>
          </a:p>
        </p:txBody>
      </p:sp>
      <p:sp>
        <p:nvSpPr>
          <p:cNvPr id="21" name="Textfeld 20"/>
          <p:cNvSpPr txBox="1"/>
          <p:nvPr/>
        </p:nvSpPr>
        <p:spPr>
          <a:xfrm>
            <a:off x="5148064" y="1644566"/>
            <a:ext cx="380232" cy="461665"/>
          </a:xfrm>
          <a:prstGeom prst="rect">
            <a:avLst/>
          </a:prstGeom>
          <a:noFill/>
        </p:spPr>
        <p:txBody>
          <a:bodyPr wrap="none" rtlCol="0">
            <a:spAutoFit/>
          </a:bodyPr>
          <a:lstStyle/>
          <a:p>
            <a:r>
              <a:rPr lang="de-DE" dirty="0">
                <a:solidFill>
                  <a:srgbClr val="FF0000"/>
                </a:solidFill>
                <a:latin typeface="Calibri" panose="020F0502020204030204" pitchFamily="34" charset="0"/>
                <a:cs typeface="Calibri" panose="020F0502020204030204" pitchFamily="34" charset="0"/>
                <a:sym typeface="Wingdings"/>
              </a:rPr>
              <a:t></a:t>
            </a:r>
            <a:endParaRPr lang="de-DE" dirty="0">
              <a:solidFill>
                <a:srgbClr val="FF0000"/>
              </a:solidFill>
            </a:endParaRPr>
          </a:p>
        </p:txBody>
      </p:sp>
      <p:sp>
        <p:nvSpPr>
          <p:cNvPr id="22" name="Textfeld 21"/>
          <p:cNvSpPr txBox="1"/>
          <p:nvPr/>
        </p:nvSpPr>
        <p:spPr>
          <a:xfrm>
            <a:off x="2133456" y="2132856"/>
            <a:ext cx="6984776" cy="1600438"/>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Darwinistisches Argument: Alle </a:t>
            </a:r>
            <a:r>
              <a:rPr lang="de-DE" sz="1800" dirty="0" err="1" smtClean="0">
                <a:solidFill>
                  <a:prstClr val="black"/>
                </a:solidFill>
                <a:latin typeface="Calibri" panose="020F0502020204030204" pitchFamily="34" charset="0"/>
                <a:cs typeface="Calibri" panose="020F0502020204030204" pitchFamily="34" charset="0"/>
              </a:rPr>
              <a:t>Erkenntisprozesse</a:t>
            </a:r>
            <a:r>
              <a:rPr lang="de-DE" sz="1800" dirty="0" smtClean="0">
                <a:solidFill>
                  <a:prstClr val="black"/>
                </a:solidFill>
                <a:latin typeface="Calibri" panose="020F0502020204030204" pitchFamily="34" charset="0"/>
                <a:cs typeface="Calibri" panose="020F0502020204030204" pitchFamily="34" charset="0"/>
              </a:rPr>
              <a:t> seien analog zur </a:t>
            </a:r>
            <a:br>
              <a:rPr lang="de-DE" sz="1800" dirty="0" smtClean="0">
                <a:solidFill>
                  <a:prstClr val="black"/>
                </a:solidFill>
                <a:latin typeface="Calibri" panose="020F0502020204030204" pitchFamily="34" charset="0"/>
                <a:cs typeface="Calibri" panose="020F0502020204030204" pitchFamily="34" charset="0"/>
              </a:rPr>
            </a:br>
            <a:r>
              <a:rPr lang="de-DE" sz="1800" dirty="0" smtClean="0">
                <a:solidFill>
                  <a:prstClr val="black"/>
                </a:solidFill>
                <a:latin typeface="Calibri" panose="020F0502020204030204" pitchFamily="34" charset="0"/>
                <a:cs typeface="Calibri" panose="020F0502020204030204" pitchFamily="34" charset="0"/>
              </a:rPr>
              <a:t>natürlichen Selektion – </a:t>
            </a:r>
            <a:r>
              <a:rPr lang="de-DE" sz="1800" i="1" dirty="0" smtClean="0">
                <a:solidFill>
                  <a:prstClr val="black"/>
                </a:solidFill>
                <a:latin typeface="Calibri" panose="020F0502020204030204" pitchFamily="34" charset="0"/>
                <a:cs typeface="Calibri" panose="020F0502020204030204" pitchFamily="34" charset="0"/>
              </a:rPr>
              <a:t>blind </a:t>
            </a:r>
            <a:r>
              <a:rPr lang="de-DE" sz="1800" i="1" dirty="0" err="1" smtClean="0">
                <a:solidFill>
                  <a:prstClr val="black"/>
                </a:solidFill>
                <a:latin typeface="Calibri" panose="020F0502020204030204" pitchFamily="34" charset="0"/>
                <a:cs typeface="Calibri" panose="020F0502020204030204" pitchFamily="34" charset="0"/>
              </a:rPr>
              <a:t>conjectures</a:t>
            </a:r>
            <a:r>
              <a:rPr lang="de-DE" sz="1800" i="1" dirty="0" smtClean="0">
                <a:solidFill>
                  <a:prstClr val="black"/>
                </a:solidFill>
                <a:latin typeface="Calibri" panose="020F0502020204030204" pitchFamily="34" charset="0"/>
                <a:cs typeface="Calibri" panose="020F0502020204030204" pitchFamily="34" charset="0"/>
              </a:rPr>
              <a:t> </a:t>
            </a:r>
            <a:r>
              <a:rPr lang="de-DE" sz="1800" i="1" dirty="0" err="1" smtClean="0">
                <a:solidFill>
                  <a:prstClr val="black"/>
                </a:solidFill>
                <a:latin typeface="Calibri" panose="020F0502020204030204" pitchFamily="34" charset="0"/>
                <a:cs typeface="Calibri" panose="020F0502020204030204" pitchFamily="34" charset="0"/>
              </a:rPr>
              <a:t>and</a:t>
            </a:r>
            <a:r>
              <a:rPr lang="de-DE" sz="1800" i="1" dirty="0" smtClean="0">
                <a:solidFill>
                  <a:prstClr val="black"/>
                </a:solidFill>
                <a:latin typeface="Calibri" panose="020F0502020204030204" pitchFamily="34" charset="0"/>
                <a:cs typeface="Calibri" panose="020F0502020204030204" pitchFamily="34" charset="0"/>
              </a:rPr>
              <a:t> (</a:t>
            </a:r>
            <a:r>
              <a:rPr lang="de-DE" sz="1800" i="1" dirty="0" err="1" smtClean="0">
                <a:solidFill>
                  <a:prstClr val="black"/>
                </a:solidFill>
                <a:latin typeface="Calibri" panose="020F0502020204030204" pitchFamily="34" charset="0"/>
                <a:cs typeface="Calibri" panose="020F0502020204030204" pitchFamily="34" charset="0"/>
              </a:rPr>
              <a:t>external</a:t>
            </a:r>
            <a:r>
              <a:rPr lang="de-DE" sz="1800" i="1" dirty="0" smtClean="0">
                <a:solidFill>
                  <a:prstClr val="black"/>
                </a:solidFill>
                <a:latin typeface="Calibri" panose="020F0502020204030204" pitchFamily="34" charset="0"/>
                <a:cs typeface="Calibri" panose="020F0502020204030204" pitchFamily="34" charset="0"/>
              </a:rPr>
              <a:t>) </a:t>
            </a:r>
            <a:r>
              <a:rPr lang="de-DE" sz="1800" i="1" dirty="0" err="1" smtClean="0">
                <a:solidFill>
                  <a:prstClr val="black"/>
                </a:solidFill>
                <a:latin typeface="Calibri" panose="020F0502020204030204" pitchFamily="34" charset="0"/>
                <a:cs typeface="Calibri" panose="020F0502020204030204" pitchFamily="34" charset="0"/>
              </a:rPr>
              <a:t>refutations</a:t>
            </a:r>
            <a:r>
              <a:rPr lang="de-DE" sz="1800" dirty="0">
                <a:solidFill>
                  <a:prstClr val="black"/>
                </a:solidFill>
                <a:latin typeface="Calibri" panose="020F0502020204030204" pitchFamily="34" charset="0"/>
                <a:cs typeface="Calibri" panose="020F0502020204030204" pitchFamily="34" charset="0"/>
              </a:rPr>
              <a:t/>
            </a:r>
            <a:br>
              <a:rPr lang="de-DE" sz="1800" dirty="0">
                <a:solidFill>
                  <a:prstClr val="black"/>
                </a:solidFill>
                <a:latin typeface="Calibri" panose="020F0502020204030204" pitchFamily="34" charset="0"/>
                <a:cs typeface="Calibri" panose="020F0502020204030204" pitchFamily="34" charset="0"/>
              </a:rPr>
            </a:br>
            <a:r>
              <a:rPr lang="en-US" sz="800" i="1" dirty="0" smtClean="0">
                <a:latin typeface="Calibri" panose="020F0502020204030204" pitchFamily="34" charset="0"/>
                <a:cs typeface="Calibri" panose="020F0502020204030204" pitchFamily="34" charset="0"/>
              </a:rPr>
              <a:t>Conjectures </a:t>
            </a:r>
            <a:r>
              <a:rPr lang="en-US" sz="800" i="1" dirty="0">
                <a:latin typeface="Calibri" panose="020F0502020204030204" pitchFamily="34" charset="0"/>
                <a:cs typeface="Calibri" panose="020F0502020204030204" pitchFamily="34" charset="0"/>
              </a:rPr>
              <a:t>and Refutations: The Growth of Scientific </a:t>
            </a:r>
            <a:r>
              <a:rPr lang="en-US" sz="800" i="1" dirty="0" smtClean="0">
                <a:latin typeface="Calibri" panose="020F0502020204030204" pitchFamily="34" charset="0"/>
                <a:cs typeface="Calibri" panose="020F0502020204030204" pitchFamily="34" charset="0"/>
              </a:rPr>
              <a:t>Knowledge</a:t>
            </a:r>
            <a:r>
              <a:rPr lang="en-US" sz="800" dirty="0">
                <a:latin typeface="Calibri" panose="020F0502020204030204" pitchFamily="34" charset="0"/>
                <a:cs typeface="Calibri" panose="020F0502020204030204" pitchFamily="34" charset="0"/>
              </a:rPr>
              <a:t> </a:t>
            </a:r>
            <a:r>
              <a:rPr lang="en-US" sz="800" dirty="0" smtClean="0">
                <a:latin typeface="Calibri" panose="020F0502020204030204" pitchFamily="34" charset="0"/>
                <a:cs typeface="Calibri" panose="020F0502020204030204" pitchFamily="34" charset="0"/>
              </a:rPr>
              <a:t>(1963); </a:t>
            </a:r>
            <a:r>
              <a:rPr lang="de-DE" sz="800" dirty="0" err="1" smtClean="0">
                <a:solidFill>
                  <a:prstClr val="black"/>
                </a:solidFill>
                <a:latin typeface="Calibri" panose="020F0502020204030204" pitchFamily="34" charset="0"/>
                <a:cs typeface="Calibri" panose="020F0502020204030204" pitchFamily="34" charset="0"/>
              </a:rPr>
              <a:t>Objective</a:t>
            </a:r>
            <a:r>
              <a:rPr lang="de-DE" sz="800" dirty="0" smtClean="0">
                <a:solidFill>
                  <a:prstClr val="black"/>
                </a:solidFill>
                <a:latin typeface="Calibri" panose="020F0502020204030204" pitchFamily="34" charset="0"/>
                <a:cs typeface="Calibri" panose="020F0502020204030204" pitchFamily="34" charset="0"/>
              </a:rPr>
              <a:t> </a:t>
            </a:r>
            <a:r>
              <a:rPr lang="de-DE" sz="800" i="1" dirty="0">
                <a:solidFill>
                  <a:prstClr val="black"/>
                </a:solidFill>
                <a:latin typeface="Calibri" panose="020F0502020204030204" pitchFamily="34" charset="0"/>
                <a:cs typeface="Calibri" panose="020F0502020204030204" pitchFamily="34" charset="0"/>
              </a:rPr>
              <a:t>Knowledge -  An </a:t>
            </a:r>
            <a:r>
              <a:rPr lang="de-DE" sz="800" i="1" dirty="0" err="1">
                <a:solidFill>
                  <a:prstClr val="black"/>
                </a:solidFill>
                <a:latin typeface="Calibri" panose="020F0502020204030204" pitchFamily="34" charset="0"/>
                <a:cs typeface="Calibri" panose="020F0502020204030204" pitchFamily="34" charset="0"/>
              </a:rPr>
              <a:t>Evolutionary</a:t>
            </a:r>
            <a:r>
              <a:rPr lang="de-DE" sz="800" i="1" dirty="0">
                <a:solidFill>
                  <a:prstClr val="black"/>
                </a:solidFill>
                <a:latin typeface="Calibri" panose="020F0502020204030204" pitchFamily="34" charset="0"/>
                <a:cs typeface="Calibri" panose="020F0502020204030204" pitchFamily="34" charset="0"/>
              </a:rPr>
              <a:t> </a:t>
            </a:r>
            <a:r>
              <a:rPr lang="de-DE" sz="800" i="1" dirty="0" smtClean="0">
                <a:solidFill>
                  <a:prstClr val="black"/>
                </a:solidFill>
                <a:latin typeface="Calibri" panose="020F0502020204030204" pitchFamily="34" charset="0"/>
                <a:cs typeface="Calibri" panose="020F0502020204030204" pitchFamily="34" charset="0"/>
              </a:rPr>
              <a:t>Approach (1972</a:t>
            </a:r>
            <a:r>
              <a:rPr lang="de-DE" sz="800" dirty="0" smtClean="0">
                <a:solidFill>
                  <a:prstClr val="black"/>
                </a:solidFill>
                <a:latin typeface="Calibri" panose="020F0502020204030204" pitchFamily="34" charset="0"/>
                <a:cs typeface="Calibri" panose="020F0502020204030204" pitchFamily="34" charset="0"/>
              </a:rPr>
              <a:t>)</a:t>
            </a:r>
            <a:r>
              <a:rPr lang="en-US" sz="800" i="1" dirty="0" smtClean="0">
                <a:latin typeface="Calibri" panose="020F0502020204030204" pitchFamily="34" charset="0"/>
                <a:cs typeface="Calibri" panose="020F0502020204030204" pitchFamily="34" charset="0"/>
              </a:rPr>
              <a:t> </a:t>
            </a:r>
            <a:endParaRPr lang="de-DE" sz="800" dirty="0" smtClean="0">
              <a:solidFill>
                <a:prstClr val="black"/>
              </a:solidFill>
              <a:latin typeface="Calibri" panose="020F0502020204030204" pitchFamily="34" charset="0"/>
              <a:cs typeface="Calibri" panose="020F0502020204030204" pitchFamily="34" charset="0"/>
            </a:endParaRP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=&gt; Erkenntnisgewinn kann und soll nur durch blinde Vermutungen &amp; deren Falsifikation von </a:t>
            </a:r>
            <a:r>
              <a:rPr lang="de-DE" sz="1800" dirty="0" err="1" smtClean="0">
                <a:solidFill>
                  <a:prstClr val="black"/>
                </a:solidFill>
                <a:latin typeface="Calibri" panose="020F0502020204030204" pitchFamily="34" charset="0"/>
                <a:cs typeface="Calibri" panose="020F0502020204030204" pitchFamily="34" charset="0"/>
              </a:rPr>
              <a:t>Hyp</a:t>
            </a:r>
            <a:r>
              <a:rPr lang="de-DE" sz="1800" dirty="0" smtClean="0">
                <a:solidFill>
                  <a:prstClr val="black"/>
                </a:solidFill>
                <a:latin typeface="Calibri" panose="020F0502020204030204" pitchFamily="34" charset="0"/>
                <a:cs typeface="Calibri" panose="020F0502020204030204" pitchFamily="34" charset="0"/>
              </a:rPr>
              <a:t>. erfolgen </a:t>
            </a:r>
            <a:r>
              <a:rPr lang="de-DE" sz="1200" dirty="0" smtClean="0">
                <a:solidFill>
                  <a:prstClr val="black"/>
                </a:solidFill>
                <a:latin typeface="Calibri" panose="020F0502020204030204" pitchFamily="34" charset="0"/>
                <a:cs typeface="Calibri" panose="020F0502020204030204" pitchFamily="34" charset="0"/>
              </a:rPr>
              <a:t>(deskriptiver </a:t>
            </a:r>
            <a:r>
              <a:rPr lang="de-DE" sz="1200" dirty="0">
                <a:solidFill>
                  <a:prstClr val="black"/>
                </a:solidFill>
                <a:latin typeface="Calibri" panose="020F0502020204030204" pitchFamily="34" charset="0"/>
                <a:cs typeface="Calibri" panose="020F0502020204030204" pitchFamily="34" charset="0"/>
              </a:rPr>
              <a:t>und normativer </a:t>
            </a:r>
            <a:r>
              <a:rPr lang="de-DE" sz="1200" dirty="0" smtClean="0">
                <a:solidFill>
                  <a:prstClr val="black"/>
                </a:solidFill>
                <a:latin typeface="Calibri" panose="020F0502020204030204" pitchFamily="34" charset="0"/>
                <a:cs typeface="Calibri" panose="020F0502020204030204" pitchFamily="34" charset="0"/>
              </a:rPr>
              <a:t>Falsifikationismus). </a:t>
            </a: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Empirische </a:t>
            </a:r>
            <a:r>
              <a:rPr lang="de-DE" sz="1800" dirty="0">
                <a:solidFill>
                  <a:prstClr val="black"/>
                </a:solidFill>
                <a:latin typeface="Calibri" panose="020F0502020204030204" pitchFamily="34" charset="0"/>
                <a:cs typeface="Calibri" panose="020F0502020204030204" pitchFamily="34" charset="0"/>
              </a:rPr>
              <a:t>Hypothesen bleiben </a:t>
            </a:r>
            <a:r>
              <a:rPr lang="de-DE" sz="1800" dirty="0" smtClean="0">
                <a:solidFill>
                  <a:prstClr val="black"/>
                </a:solidFill>
                <a:latin typeface="Calibri" panose="020F0502020204030204" pitchFamily="34" charset="0"/>
                <a:cs typeface="Calibri" panose="020F0502020204030204" pitchFamily="34" charset="0"/>
              </a:rPr>
              <a:t>immer fehlbar </a:t>
            </a:r>
            <a:r>
              <a:rPr lang="de-DE" sz="1400" dirty="0">
                <a:solidFill>
                  <a:prstClr val="black"/>
                </a:solidFill>
                <a:latin typeface="Calibri" panose="020F0502020204030204" pitchFamily="34" charset="0"/>
                <a:cs typeface="Calibri" panose="020F0502020204030204" pitchFamily="34" charset="0"/>
              </a:rPr>
              <a:t>(</a:t>
            </a:r>
            <a:r>
              <a:rPr lang="de-DE" sz="1400" dirty="0" smtClean="0">
                <a:solidFill>
                  <a:prstClr val="black"/>
                </a:solidFill>
                <a:latin typeface="Calibri" panose="020F0502020204030204" pitchFamily="34" charset="0"/>
                <a:cs typeface="Calibri" panose="020F0502020204030204" pitchFamily="34" charset="0"/>
              </a:rPr>
              <a:t>Fallibilismus)</a:t>
            </a:r>
            <a:r>
              <a:rPr lang="de-DE" sz="1800" dirty="0" smtClean="0">
                <a:solidFill>
                  <a:prstClr val="black"/>
                </a:solidFill>
                <a:latin typeface="Calibri" panose="020F0502020204030204" pitchFamily="34" charset="0"/>
                <a:cs typeface="Calibri" panose="020F0502020204030204" pitchFamily="34" charset="0"/>
              </a:rPr>
              <a:t>. </a:t>
            </a:r>
            <a:endParaRPr lang="de-DE" sz="1800" dirty="0">
              <a:solidFill>
                <a:prstClr val="black"/>
              </a:solidFill>
              <a:latin typeface="Calibri" panose="020F0502020204030204" pitchFamily="34" charset="0"/>
              <a:cs typeface="Calibri" panose="020F0502020204030204" pitchFamily="34" charset="0"/>
            </a:endParaRPr>
          </a:p>
        </p:txBody>
      </p:sp>
      <p:sp>
        <p:nvSpPr>
          <p:cNvPr id="24" name="Textfeld 23"/>
          <p:cNvSpPr txBox="1"/>
          <p:nvPr/>
        </p:nvSpPr>
        <p:spPr>
          <a:xfrm>
            <a:off x="2133456" y="3611928"/>
            <a:ext cx="7128792" cy="369332"/>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dirty="0" err="1" smtClean="0">
                <a:solidFill>
                  <a:prstClr val="black"/>
                </a:solidFill>
                <a:latin typeface="Calibri" panose="020F0502020204030204" pitchFamily="34" charset="0"/>
                <a:cs typeface="Calibri" panose="020F0502020204030204" pitchFamily="34" charset="0"/>
              </a:rPr>
              <a:t>Hyps</a:t>
            </a:r>
            <a:r>
              <a:rPr lang="de-DE" sz="1800" dirty="0" smtClean="0">
                <a:solidFill>
                  <a:prstClr val="black"/>
                </a:solidFill>
                <a:latin typeface="Calibri" panose="020F0502020204030204" pitchFamily="34" charset="0"/>
                <a:cs typeface="Calibri" panose="020F0502020204030204" pitchFamily="34" charset="0"/>
              </a:rPr>
              <a:t> haben keine Wahrscheinlichkeiten &amp; machen keine Vorhersagen.</a:t>
            </a:r>
          </a:p>
        </p:txBody>
      </p:sp>
      <p:sp>
        <p:nvSpPr>
          <p:cNvPr id="10" name="Pfeil nach rechts 9"/>
          <p:cNvSpPr/>
          <p:nvPr/>
        </p:nvSpPr>
        <p:spPr>
          <a:xfrm rot="5400000">
            <a:off x="2936686" y="4592787"/>
            <a:ext cx="898966" cy="4634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43" name="Tabelle 42"/>
          <p:cNvGraphicFramePr>
            <a:graphicFrameLocks noGrp="1"/>
          </p:cNvGraphicFramePr>
          <p:nvPr>
            <p:extLst>
              <p:ext uri="{D42A27DB-BD31-4B8C-83A1-F6EECF244321}">
                <p14:modId xmlns:p14="http://schemas.microsoft.com/office/powerpoint/2010/main" val="2008265084"/>
              </p:ext>
            </p:extLst>
          </p:nvPr>
        </p:nvGraphicFramePr>
        <p:xfrm>
          <a:off x="7069382" y="1352744"/>
          <a:ext cx="1823098" cy="822960"/>
        </p:xfrm>
        <a:graphic>
          <a:graphicData uri="http://schemas.openxmlformats.org/drawingml/2006/table">
            <a:tbl>
              <a:tblPr firstRow="1" bandRow="1">
                <a:tableStyleId>{5C22544A-7EE6-4342-B048-85BDC9FD1C3A}</a:tableStyleId>
              </a:tblPr>
              <a:tblGrid>
                <a:gridCol w="709448"/>
                <a:gridCol w="556825"/>
                <a:gridCol w="556825"/>
              </a:tblGrid>
              <a:tr h="255763">
                <a:tc>
                  <a:txBody>
                    <a:bodyPr/>
                    <a:lstStyle/>
                    <a:p>
                      <a:pPr algn="ctr"/>
                      <a:r>
                        <a:rPr lang="de-DE" sz="1200" b="0" i="1" dirty="0" smtClean="0">
                          <a:solidFill>
                            <a:prstClr val="black"/>
                          </a:solidFill>
                          <a:latin typeface="Calibri" panose="020F0502020204030204" pitchFamily="34" charset="0"/>
                          <a:cs typeface="Calibri" panose="020F0502020204030204" pitchFamily="34" charset="0"/>
                        </a:rPr>
                        <a:t>H</a:t>
                      </a:r>
                      <a:r>
                        <a:rPr lang="de-DE" sz="1200" b="0" dirty="0" smtClean="0">
                          <a:solidFill>
                            <a:prstClr val="black"/>
                          </a:solidFill>
                          <a:latin typeface="Calibri" panose="020F0502020204030204" pitchFamily="34" charset="0"/>
                          <a:cs typeface="Calibri" panose="020F0502020204030204" pitchFamily="34" charset="0"/>
                        </a:rPr>
                        <a:t>→</a:t>
                      </a:r>
                      <a:r>
                        <a:rPr lang="de-DE" sz="1200" b="0" i="1" dirty="0" smtClean="0">
                          <a:solidFill>
                            <a:prstClr val="black"/>
                          </a:solidFill>
                          <a:latin typeface="Calibri" panose="020F0502020204030204" pitchFamily="34" charset="0"/>
                          <a:cs typeface="Calibri" panose="020F0502020204030204" pitchFamily="34" charset="0"/>
                        </a:rPr>
                        <a:t>E</a:t>
                      </a:r>
                      <a:endParaRPr lang="de-DE" sz="1200"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200" b="0" i="1" dirty="0" smtClean="0">
                          <a:solidFill>
                            <a:schemeClr val="tx1"/>
                          </a:solidFill>
                          <a:latin typeface="Calibri" panose="020F0502020204030204" pitchFamily="34" charset="0"/>
                          <a:cs typeface="Calibri" panose="020F0502020204030204" pitchFamily="34" charset="0"/>
                        </a:rPr>
                        <a:t>E</a:t>
                      </a:r>
                      <a:endParaRPr lang="de-DE" sz="1200" b="0" i="1"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200" b="0" i="1" kern="1200" dirty="0" smtClean="0">
                          <a:solidFill>
                            <a:prstClr val="black"/>
                          </a:solidFill>
                          <a:latin typeface="Calibri" panose="020F0502020204030204" pitchFamily="34" charset="0"/>
                          <a:ea typeface="+mn-ea"/>
                          <a:cs typeface="Calibri" panose="020F0502020204030204" pitchFamily="34" charset="0"/>
                        </a:rPr>
                        <a:t>¬E</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5763">
                <a:tc>
                  <a:txBody>
                    <a:bodyPr/>
                    <a:lstStyle/>
                    <a:p>
                      <a:pPr algn="ctr"/>
                      <a:r>
                        <a:rPr lang="de-DE" sz="1200" b="0" i="1" kern="1200" dirty="0" smtClean="0">
                          <a:solidFill>
                            <a:prstClr val="black"/>
                          </a:solidFill>
                          <a:latin typeface="Calibri" panose="020F0502020204030204" pitchFamily="34" charset="0"/>
                          <a:ea typeface="+mn-ea"/>
                          <a:cs typeface="Calibri" panose="020F0502020204030204" pitchFamily="34" charset="0"/>
                        </a:rPr>
                        <a:t>H</a:t>
                      </a:r>
                      <a:endParaRPr lang="de-DE" sz="1200" b="0" i="1" kern="1200" dirty="0">
                        <a:solidFill>
                          <a:prstClr val="black"/>
                        </a:solidFill>
                        <a:latin typeface="Calibri" panose="020F0502020204030204" pitchFamily="34" charset="0"/>
                        <a:ea typeface="+mn-ea"/>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200" i="1" dirty="0" smtClean="0"/>
                        <a:t>w</a:t>
                      </a:r>
                      <a:endParaRPr lang="de-DE"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200" i="1" dirty="0" smtClean="0"/>
                        <a:t>f</a:t>
                      </a:r>
                      <a:endParaRPr lang="de-DE"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5763">
                <a:tc>
                  <a:txBody>
                    <a:bodyPr/>
                    <a:lstStyle/>
                    <a:p>
                      <a:pPr algn="ctr"/>
                      <a:r>
                        <a:rPr lang="de-DE" sz="1200" b="0" i="1" kern="1200" dirty="0" smtClean="0">
                          <a:solidFill>
                            <a:prstClr val="black"/>
                          </a:solidFill>
                          <a:latin typeface="Calibri" panose="020F0502020204030204" pitchFamily="34" charset="0"/>
                          <a:ea typeface="+mn-ea"/>
                          <a:cs typeface="Calibri" panose="020F0502020204030204" pitchFamily="34" charset="0"/>
                        </a:rPr>
                        <a:t>¬H</a:t>
                      </a:r>
                      <a:endParaRPr lang="de-DE" sz="1200" b="0" i="1" kern="1200" dirty="0">
                        <a:solidFill>
                          <a:prstClr val="black"/>
                        </a:solidFill>
                        <a:latin typeface="Calibri" panose="020F0502020204030204" pitchFamily="34" charset="0"/>
                        <a:ea typeface="+mn-ea"/>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200" i="1" dirty="0" smtClean="0"/>
                        <a:t>w</a:t>
                      </a:r>
                      <a:endParaRPr lang="de-DE"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200" i="1" dirty="0" smtClean="0"/>
                        <a:t>w</a:t>
                      </a:r>
                      <a:endParaRPr lang="de-DE"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4" name="Pfeil nach rechts 43"/>
          <p:cNvSpPr/>
          <p:nvPr/>
        </p:nvSpPr>
        <p:spPr>
          <a:xfrm rot="5400000">
            <a:off x="8496672" y="1124743"/>
            <a:ext cx="288031" cy="341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Pfeil nach rechts 48"/>
          <p:cNvSpPr/>
          <p:nvPr/>
        </p:nvSpPr>
        <p:spPr>
          <a:xfrm rot="5400000">
            <a:off x="7899116" y="1117687"/>
            <a:ext cx="288031" cy="341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41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par>
                                <p:cTn id="28" presetID="10" presetClass="exit" presetSubtype="0" fill="hold" grpId="1" nodeType="withEffect">
                                  <p:stCondLst>
                                    <p:cond delay="0"/>
                                  </p:stCondLst>
                                  <p:childTnLst>
                                    <p:animEffect transition="out" filter="fade">
                                      <p:cBhvr>
                                        <p:cTn id="29" dur="500"/>
                                        <p:tgtEl>
                                          <p:spTgt spid="44"/>
                                        </p:tgtEl>
                                      </p:cBhvr>
                                    </p:animEffect>
                                    <p:set>
                                      <p:cBhvr>
                                        <p:cTn id="30" dur="1" fill="hold">
                                          <p:stCondLst>
                                            <p:cond delay="499"/>
                                          </p:stCondLst>
                                        </p:cTn>
                                        <p:tgtEl>
                                          <p:spTgt spid="4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49"/>
                                        </p:tgtEl>
                                      </p:cBhvr>
                                    </p:animEffect>
                                    <p:set>
                                      <p:cBhvr>
                                        <p:cTn id="40" dur="1" fill="hold">
                                          <p:stCondLst>
                                            <p:cond delay="499"/>
                                          </p:stCondLst>
                                        </p:cTn>
                                        <p:tgtEl>
                                          <p:spTgt spid="49"/>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43"/>
                                        </p:tgtEl>
                                      </p:cBhvr>
                                    </p:animEffect>
                                    <p:set>
                                      <p:cBhvr>
                                        <p:cTn id="43" dur="1" fill="hold">
                                          <p:stCondLst>
                                            <p:cond delay="499"/>
                                          </p:stCondLst>
                                        </p:cTn>
                                        <p:tgtEl>
                                          <p:spTgt spid="4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2">
                                            <p:txEl>
                                              <p:pRg st="0" end="0"/>
                                            </p:txEl>
                                          </p:spTgt>
                                        </p:tgtEl>
                                        <p:attrNameLst>
                                          <p:attrName>style.visibility</p:attrName>
                                        </p:attrNameLst>
                                      </p:cBhvr>
                                      <p:to>
                                        <p:strVal val="visible"/>
                                      </p:to>
                                    </p:set>
                                    <p:animEffect transition="in" filter="fade">
                                      <p:cBhvr>
                                        <p:cTn id="48" dur="500"/>
                                        <p:tgtEl>
                                          <p:spTgt spid="22">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2">
                                            <p:txEl>
                                              <p:pRg st="1" end="1"/>
                                            </p:txEl>
                                          </p:spTgt>
                                        </p:tgtEl>
                                        <p:attrNameLst>
                                          <p:attrName>style.visibility</p:attrName>
                                        </p:attrNameLst>
                                      </p:cBhvr>
                                      <p:to>
                                        <p:strVal val="visible"/>
                                      </p:to>
                                    </p:set>
                                    <p:animEffect transition="in" filter="fade">
                                      <p:cBhvr>
                                        <p:cTn id="53" dur="500"/>
                                        <p:tgtEl>
                                          <p:spTgt spid="22">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2">
                                            <p:txEl>
                                              <p:pRg st="2" end="2"/>
                                            </p:txEl>
                                          </p:spTgt>
                                        </p:tgtEl>
                                        <p:attrNameLst>
                                          <p:attrName>style.visibility</p:attrName>
                                        </p:attrNameLst>
                                      </p:cBhvr>
                                      <p:to>
                                        <p:strVal val="visible"/>
                                      </p:to>
                                    </p:set>
                                    <p:animEffect transition="in" filter="fade">
                                      <p:cBhvr>
                                        <p:cTn id="58" dur="500"/>
                                        <p:tgtEl>
                                          <p:spTgt spid="22">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500"/>
                                        <p:tgtEl>
                                          <p:spTgt spid="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500"/>
                                        <p:tgtEl>
                                          <p:spTgt spid="18"/>
                                        </p:tgtEl>
                                      </p:cBhvr>
                                    </p:animEffect>
                                  </p:childTnLst>
                                </p:cTn>
                              </p:par>
                              <p:par>
                                <p:cTn id="75" presetID="10" presetClass="entr" presetSubtype="0" fill="hold" nodeType="withEffect">
                                  <p:stCondLst>
                                    <p:cond delay="0"/>
                                  </p:stCondLst>
                                  <p:childTnLst>
                                    <p:set>
                                      <p:cBhvr>
                                        <p:cTn id="76" dur="1" fill="hold">
                                          <p:stCondLst>
                                            <p:cond delay="0"/>
                                          </p:stCondLst>
                                        </p:cTn>
                                        <p:tgtEl>
                                          <p:spTgt spid="24">
                                            <p:txEl>
                                              <p:pRg st="0" end="0"/>
                                            </p:txEl>
                                          </p:spTgt>
                                        </p:tgtEl>
                                        <p:attrNameLst>
                                          <p:attrName>style.visibility</p:attrName>
                                        </p:attrNameLst>
                                      </p:cBhvr>
                                      <p:to>
                                        <p:strVal val="visible"/>
                                      </p:to>
                                    </p:set>
                                    <p:animEffect transition="in" filter="fade">
                                      <p:cBhvr>
                                        <p:cTn id="77"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animBg="1"/>
      <p:bldP spid="23" grpId="0"/>
      <p:bldP spid="4" grpId="0"/>
      <p:bldP spid="21" grpId="0"/>
      <p:bldP spid="10" grpId="0" animBg="1"/>
      <p:bldP spid="44" grpId="0" animBg="1"/>
      <p:bldP spid="44" grpId="1" animBg="1"/>
      <p:bldP spid="49" grpId="0" animBg="1"/>
      <p:bldP spid="4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1380D0-A164-DE4A-8A92-5E9CF20F8E05}" type="slidenum">
              <a:rPr lang="de-DE" smtClean="0"/>
              <a:pPr/>
              <a:t>8</a:t>
            </a:fld>
            <a:endParaRPr lang="de-DE" dirty="0"/>
          </a:p>
        </p:txBody>
      </p:sp>
      <p:sp>
        <p:nvSpPr>
          <p:cNvPr id="5" name="Titel 1"/>
          <p:cNvSpPr>
            <a:spLocks noGrp="1"/>
          </p:cNvSpPr>
          <p:nvPr>
            <p:ph type="ctrTitle"/>
          </p:nvPr>
        </p:nvSpPr>
        <p:spPr>
          <a:xfrm>
            <a:off x="685800" y="468843"/>
            <a:ext cx="7772400" cy="547158"/>
          </a:xfrm>
        </p:spPr>
        <p:txBody>
          <a:bodyPr/>
          <a:lstStyle/>
          <a:p>
            <a:r>
              <a:rPr lang="de-DE" dirty="0" smtClean="0"/>
              <a:t>1.4 Kritik am Falsifikationismus </a:t>
            </a:r>
            <a:r>
              <a:rPr lang="de-DE" sz="1000" dirty="0" smtClean="0"/>
              <a:t>(vgl. v. Sydow, 2006)</a:t>
            </a:r>
            <a:endParaRPr lang="en-GB" sz="1000" dirty="0">
              <a:solidFill>
                <a:srgbClr val="000090"/>
              </a:solidFill>
            </a:endParaRPr>
          </a:p>
        </p:txBody>
      </p:sp>
      <p:sp>
        <p:nvSpPr>
          <p:cNvPr id="6" name="Textfeld 5"/>
          <p:cNvSpPr txBox="1"/>
          <p:nvPr/>
        </p:nvSpPr>
        <p:spPr>
          <a:xfrm>
            <a:off x="2339751" y="940252"/>
            <a:ext cx="6804249" cy="2031325"/>
          </a:xfrm>
          <a:prstGeom prst="rect">
            <a:avLst/>
          </a:prstGeom>
          <a:noFill/>
        </p:spPr>
        <p:txBody>
          <a:bodyPr wrap="square" rtlCol="0">
            <a:spAutoFit/>
          </a:bodyPr>
          <a:lstStyle/>
          <a:p>
            <a:pPr fontAlgn="auto">
              <a:spcBef>
                <a:spcPts val="0"/>
              </a:spcBef>
              <a:spcAft>
                <a:spcPts val="0"/>
              </a:spcAft>
              <a:buClr>
                <a:srgbClr val="0070C0"/>
              </a:buClr>
            </a:pPr>
            <a:r>
              <a:rPr lang="de-DE" sz="1800" dirty="0">
                <a:solidFill>
                  <a:srgbClr val="000090"/>
                </a:solidFill>
                <a:latin typeface="Calibri" pitchFamily="34" charset="0"/>
                <a:ea typeface="+mj-ea"/>
                <a:cs typeface="+mj-cs"/>
              </a:rPr>
              <a:t>1.4.1  Andere </a:t>
            </a:r>
            <a:r>
              <a:rPr lang="de-DE" sz="1800" dirty="0" smtClean="0">
                <a:solidFill>
                  <a:srgbClr val="000090"/>
                </a:solidFill>
                <a:latin typeface="Calibri" pitchFamily="34" charset="0"/>
                <a:ea typeface="+mj-ea"/>
                <a:cs typeface="+mj-cs"/>
              </a:rPr>
              <a:t>Aussagentypen</a:t>
            </a:r>
          </a:p>
          <a:p>
            <a:pPr fontAlgn="auto">
              <a:spcBef>
                <a:spcPts val="0"/>
              </a:spcBef>
              <a:spcAft>
                <a:spcPts val="0"/>
              </a:spcAft>
              <a:buClr>
                <a:srgbClr val="0070C0"/>
              </a:buClr>
            </a:pPr>
            <a:r>
              <a:rPr lang="de-DE" sz="1800" dirty="0" smtClean="0">
                <a:solidFill>
                  <a:prstClr val="black"/>
                </a:solidFill>
                <a:latin typeface="Calibri" panose="020F0502020204030204" pitchFamily="34" charset="0"/>
                <a:cs typeface="Calibri" panose="020F0502020204030204" pitchFamily="34" charset="0"/>
              </a:rPr>
              <a:t>Die </a:t>
            </a:r>
            <a:r>
              <a:rPr lang="de-DE" sz="1800" dirty="0" err="1" smtClean="0">
                <a:solidFill>
                  <a:prstClr val="black"/>
                </a:solidFill>
                <a:latin typeface="Calibri" panose="020F0502020204030204" pitchFamily="34" charset="0"/>
                <a:cs typeface="Calibri" panose="020F0502020204030204" pitchFamily="34" charset="0"/>
              </a:rPr>
              <a:t>Poppersche</a:t>
            </a:r>
            <a:r>
              <a:rPr lang="de-DE" sz="1800" dirty="0" smtClean="0">
                <a:solidFill>
                  <a:prstClr val="black"/>
                </a:solidFill>
                <a:latin typeface="Calibri" panose="020F0502020204030204" pitchFamily="34" charset="0"/>
                <a:cs typeface="Calibri" panose="020F0502020204030204" pitchFamily="34" charset="0"/>
              </a:rPr>
              <a:t> Asymmetrie gilt nur für Allaussagen, nicht aber </a:t>
            </a:r>
            <a:br>
              <a:rPr lang="de-DE" sz="1800" dirty="0" smtClean="0">
                <a:solidFill>
                  <a:prstClr val="black"/>
                </a:solidFill>
                <a:latin typeface="Calibri" panose="020F0502020204030204" pitchFamily="34" charset="0"/>
                <a:cs typeface="Calibri" panose="020F0502020204030204" pitchFamily="34" charset="0"/>
              </a:rPr>
            </a:br>
            <a:r>
              <a:rPr lang="de-DE" sz="1800" dirty="0" smtClean="0">
                <a:solidFill>
                  <a:prstClr val="black"/>
                </a:solidFill>
                <a:latin typeface="Calibri" panose="020F0502020204030204" pitchFamily="34" charset="0"/>
                <a:cs typeface="Calibri" panose="020F0502020204030204" pitchFamily="34" charset="0"/>
              </a:rPr>
              <a:t>für Existenzaussagen und andere Aussagen. </a:t>
            </a:r>
            <a:r>
              <a:rPr lang="de-DE" sz="1000" dirty="0" smtClean="0">
                <a:solidFill>
                  <a:prstClr val="black"/>
                </a:solidFill>
                <a:latin typeface="Calibri" panose="020F0502020204030204" pitchFamily="34" charset="0"/>
                <a:cs typeface="Calibri" panose="020F0502020204030204" pitchFamily="34" charset="0"/>
              </a:rPr>
              <a:t>(Quine, 1974, Popper, 1934, 40)</a:t>
            </a: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Alle Raben sind schwarz (nur falsifizierbar).</a:t>
            </a: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Es gibt einen weißen Raben (nur verifizierbar).</a:t>
            </a: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Mindestens </a:t>
            </a:r>
            <a:r>
              <a:rPr lang="de-DE" sz="1800" i="1" dirty="0" smtClean="0">
                <a:solidFill>
                  <a:prstClr val="black"/>
                </a:solidFill>
                <a:latin typeface="Calibri" panose="020F0502020204030204" pitchFamily="34" charset="0"/>
                <a:cs typeface="Calibri" panose="020F0502020204030204" pitchFamily="34" charset="0"/>
              </a:rPr>
              <a:t>n</a:t>
            </a:r>
            <a:r>
              <a:rPr lang="de-DE" sz="1800" dirty="0" smtClean="0">
                <a:solidFill>
                  <a:prstClr val="black"/>
                </a:solidFill>
                <a:latin typeface="Calibri" panose="020F0502020204030204" pitchFamily="34" charset="0"/>
                <a:cs typeface="Calibri" panose="020F0502020204030204" pitchFamily="34" charset="0"/>
              </a:rPr>
              <a:t> Objekte sind </a:t>
            </a:r>
            <a:r>
              <a:rPr lang="de-DE" sz="1800" i="1" dirty="0">
                <a:solidFill>
                  <a:prstClr val="black"/>
                </a:solidFill>
                <a:latin typeface="Calibri" panose="020F0502020204030204" pitchFamily="34" charset="0"/>
                <a:cs typeface="Calibri" panose="020F0502020204030204" pitchFamily="34" charset="0"/>
              </a:rPr>
              <a:t>W </a:t>
            </a:r>
            <a:r>
              <a:rPr lang="de-DE" sz="1800" dirty="0" smtClean="0">
                <a:solidFill>
                  <a:prstClr val="black"/>
                </a:solidFill>
                <a:latin typeface="Calibri" panose="020F0502020204030204" pitchFamily="34" charset="0"/>
                <a:cs typeface="Calibri" panose="020F0502020204030204" pitchFamily="34" charset="0"/>
              </a:rPr>
              <a:t>(nur verifizierbar).</a:t>
            </a: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Wahrscheinlichkeitsaussagen</a:t>
            </a:r>
            <a:endParaRPr lang="de-DE" sz="1800" dirty="0">
              <a:solidFill>
                <a:prstClr val="black"/>
              </a:solidFill>
              <a:latin typeface="Calibri" panose="020F0502020204030204" pitchFamily="34" charset="0"/>
              <a:cs typeface="Calibri" panose="020F0502020204030204" pitchFamily="34" charset="0"/>
            </a:endParaRPr>
          </a:p>
        </p:txBody>
      </p:sp>
      <p:sp>
        <p:nvSpPr>
          <p:cNvPr id="7" name="Textfeld 6"/>
          <p:cNvSpPr txBox="1"/>
          <p:nvPr/>
        </p:nvSpPr>
        <p:spPr>
          <a:xfrm>
            <a:off x="550637" y="2766923"/>
            <a:ext cx="1808187" cy="461665"/>
          </a:xfrm>
          <a:prstGeom prst="rect">
            <a:avLst/>
          </a:prstGeom>
          <a:noFill/>
        </p:spPr>
        <p:txBody>
          <a:bodyPr wrap="none" rtlCol="0">
            <a:spAutoFit/>
          </a:bodyPr>
          <a:lstStyle/>
          <a:p>
            <a:pPr algn="ctr"/>
            <a:r>
              <a:rPr lang="de-DE" sz="1200" dirty="0">
                <a:latin typeface="Calibri" panose="020F0502020204030204" pitchFamily="34" charset="0"/>
                <a:cs typeface="Calibri" panose="020F0502020204030204" pitchFamily="34" charset="0"/>
              </a:rPr>
              <a:t>Willard Van </a:t>
            </a:r>
            <a:r>
              <a:rPr lang="de-DE" sz="1200" dirty="0" err="1">
                <a:latin typeface="Calibri" panose="020F0502020204030204" pitchFamily="34" charset="0"/>
                <a:cs typeface="Calibri" panose="020F0502020204030204" pitchFamily="34" charset="0"/>
              </a:rPr>
              <a:t>Orman</a:t>
            </a:r>
            <a:r>
              <a:rPr lang="de-DE" sz="1200" dirty="0">
                <a:latin typeface="Calibri" panose="020F0502020204030204" pitchFamily="34" charset="0"/>
                <a:cs typeface="Calibri" panose="020F0502020204030204" pitchFamily="34" charset="0"/>
              </a:rPr>
              <a:t> </a:t>
            </a:r>
            <a:r>
              <a:rPr lang="de-DE" sz="1200" dirty="0" smtClean="0">
                <a:latin typeface="Calibri" panose="020F0502020204030204" pitchFamily="34" charset="0"/>
                <a:cs typeface="Calibri" panose="020F0502020204030204" pitchFamily="34" charset="0"/>
              </a:rPr>
              <a:t>Quine</a:t>
            </a:r>
            <a:br>
              <a:rPr lang="de-DE" sz="12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(1908-2000)</a:t>
            </a:r>
            <a:endParaRPr lang="de-DE" sz="1200" dirty="0">
              <a:latin typeface="Calibri" panose="020F0502020204030204" pitchFamily="34" charset="0"/>
              <a:cs typeface="Calibri" panose="020F0502020204030204" pitchFamily="34" charset="0"/>
            </a:endParaRPr>
          </a:p>
        </p:txBody>
      </p:sp>
      <p:pic>
        <p:nvPicPr>
          <p:cNvPr id="8" name="Picture 4" descr="W V Quine photo"/>
          <p:cNvPicPr>
            <a:picLocks noChangeAspect="1" noChangeArrowheads="1"/>
          </p:cNvPicPr>
          <p:nvPr/>
        </p:nvPicPr>
        <p:blipFill rotWithShape="1">
          <a:blip r:embed="rId2">
            <a:extLst>
              <a:ext uri="{28A0092B-C50C-407E-A947-70E740481C1C}">
                <a14:useLocalDpi xmlns:a14="http://schemas.microsoft.com/office/drawing/2010/main" val="0"/>
              </a:ext>
            </a:extLst>
          </a:blip>
          <a:srcRect r="6283"/>
          <a:stretch/>
        </p:blipFill>
        <p:spPr bwMode="auto">
          <a:xfrm>
            <a:off x="737657" y="1052736"/>
            <a:ext cx="1434145" cy="1701301"/>
          </a:xfrm>
          <a:prstGeom prst="rect">
            <a:avLst/>
          </a:prstGeom>
          <a:noFill/>
          <a:extLst>
            <a:ext uri="{909E8E84-426E-40DD-AFC4-6F175D3DCCD1}">
              <a14:hiddenFill xmlns:a14="http://schemas.microsoft.com/office/drawing/2010/main">
                <a:solidFill>
                  <a:srgbClr val="FFFFFF"/>
                </a:solidFill>
              </a14:hiddenFill>
            </a:ext>
          </a:extLst>
        </p:spPr>
      </p:pic>
      <p:sp>
        <p:nvSpPr>
          <p:cNvPr id="9" name="Textfeld 8"/>
          <p:cNvSpPr txBox="1"/>
          <p:nvPr/>
        </p:nvSpPr>
        <p:spPr>
          <a:xfrm>
            <a:off x="2339752" y="3429000"/>
            <a:ext cx="6804249" cy="3016210"/>
          </a:xfrm>
          <a:prstGeom prst="rect">
            <a:avLst/>
          </a:prstGeom>
          <a:noFill/>
        </p:spPr>
        <p:txBody>
          <a:bodyPr wrap="square" rtlCol="0">
            <a:spAutoFit/>
          </a:bodyPr>
          <a:lstStyle/>
          <a:p>
            <a:pPr fontAlgn="auto">
              <a:spcBef>
                <a:spcPts val="0"/>
              </a:spcBef>
              <a:spcAft>
                <a:spcPts val="0"/>
              </a:spcAft>
              <a:buClr>
                <a:srgbClr val="0070C0"/>
              </a:buClr>
            </a:pPr>
            <a:r>
              <a:rPr lang="de-DE" sz="1800" dirty="0" smtClean="0">
                <a:solidFill>
                  <a:srgbClr val="000090"/>
                </a:solidFill>
                <a:latin typeface="Calibri" pitchFamily="34" charset="0"/>
                <a:ea typeface="+mj-ea"/>
                <a:cs typeface="+mj-cs"/>
              </a:rPr>
              <a:t>1.4.2  Quine-</a:t>
            </a:r>
            <a:r>
              <a:rPr lang="de-DE" sz="1800" dirty="0" err="1" smtClean="0">
                <a:solidFill>
                  <a:srgbClr val="000090"/>
                </a:solidFill>
                <a:latin typeface="Calibri" pitchFamily="34" charset="0"/>
                <a:ea typeface="+mj-ea"/>
                <a:cs typeface="+mj-cs"/>
              </a:rPr>
              <a:t>Duhem</a:t>
            </a:r>
            <a:r>
              <a:rPr lang="de-DE" sz="1800" dirty="0" smtClean="0">
                <a:solidFill>
                  <a:srgbClr val="000090"/>
                </a:solidFill>
                <a:latin typeface="Calibri" pitchFamily="34" charset="0"/>
                <a:ea typeface="+mj-ea"/>
                <a:cs typeface="+mj-cs"/>
              </a:rPr>
              <a:t> These/Problem</a:t>
            </a:r>
            <a:endParaRPr lang="de-DE" sz="1000" dirty="0" smtClean="0">
              <a:solidFill>
                <a:prstClr val="black"/>
              </a:solidFill>
              <a:latin typeface="Calibri" panose="020F0502020204030204" pitchFamily="34" charset="0"/>
              <a:cs typeface="Calibri" panose="020F0502020204030204" pitchFamily="34" charset="0"/>
            </a:endParaRPr>
          </a:p>
          <a:p>
            <a:pPr marL="285750" indent="-285750" fontAlgn="auto">
              <a:spcBef>
                <a:spcPts val="0"/>
              </a:spcBef>
              <a:spcAft>
                <a:spcPts val="0"/>
              </a:spcAft>
              <a:buClr>
                <a:srgbClr val="0070C0"/>
              </a:buClr>
              <a:buFont typeface="Arial" panose="020B0604020202020204" pitchFamily="34" charset="0"/>
              <a:buChar char="•"/>
            </a:pPr>
            <a:r>
              <a:rPr lang="de-DE" sz="1800" i="1" dirty="0" smtClean="0">
                <a:solidFill>
                  <a:prstClr val="black"/>
                </a:solidFill>
                <a:latin typeface="Calibri" panose="020F0502020204030204" pitchFamily="34" charset="0"/>
                <a:cs typeface="Calibri" panose="020F0502020204030204" pitchFamily="34" charset="0"/>
              </a:rPr>
              <a:t>Holismus These</a:t>
            </a:r>
            <a:r>
              <a:rPr lang="de-DE" sz="1800" dirty="0" smtClean="0">
                <a:solidFill>
                  <a:prstClr val="black"/>
                </a:solidFill>
                <a:latin typeface="Calibri" panose="020F0502020204030204" pitchFamily="34" charset="0"/>
                <a:cs typeface="Calibri" panose="020F0502020204030204" pitchFamily="34" charset="0"/>
              </a:rPr>
              <a:t>: Theorien sind (logisch oder kausal) verknüpfte Aussagenetze, </a:t>
            </a:r>
            <a:r>
              <a:rPr lang="de-DE" sz="1800" dirty="0">
                <a:solidFill>
                  <a:prstClr val="black"/>
                </a:solidFill>
                <a:latin typeface="Calibri" panose="020F0502020204030204" pitchFamily="34" charset="0"/>
                <a:cs typeface="Calibri" panose="020F0502020204030204" pitchFamily="34" charset="0"/>
              </a:rPr>
              <a:t>die ein Ganzes bilden und deren Testung durch Beobachtungsdaten unterbestimmt </a:t>
            </a:r>
            <a:r>
              <a:rPr lang="de-DE" sz="1800" dirty="0" smtClean="0">
                <a:solidFill>
                  <a:prstClr val="black"/>
                </a:solidFill>
                <a:latin typeface="Calibri" panose="020F0502020204030204" pitchFamily="34" charset="0"/>
                <a:cs typeface="Calibri" panose="020F0502020204030204" pitchFamily="34" charset="0"/>
              </a:rPr>
              <a:t>ist.</a:t>
            </a:r>
          </a:p>
          <a:p>
            <a:pPr marL="285750" indent="-285750" fontAlgn="auto">
              <a:spcBef>
                <a:spcPts val="0"/>
              </a:spcBef>
              <a:spcAft>
                <a:spcPts val="0"/>
              </a:spcAft>
              <a:buClr>
                <a:srgbClr val="0070C0"/>
              </a:buClr>
              <a:buFont typeface="Arial" panose="020B0604020202020204" pitchFamily="34" charset="0"/>
              <a:buChar char="•"/>
            </a:pPr>
            <a:r>
              <a:rPr lang="de-DE" sz="1800" i="1" dirty="0" smtClean="0">
                <a:solidFill>
                  <a:prstClr val="black"/>
                </a:solidFill>
                <a:latin typeface="Calibri" panose="020F0502020204030204" pitchFamily="34" charset="0"/>
                <a:cs typeface="Calibri" panose="020F0502020204030204" pitchFamily="34" charset="0"/>
              </a:rPr>
              <a:t>Hilfshypothesen</a:t>
            </a:r>
            <a:r>
              <a:rPr lang="de-DE" sz="1800" dirty="0" smtClean="0">
                <a:solidFill>
                  <a:prstClr val="black"/>
                </a:solidFill>
                <a:latin typeface="Calibri" panose="020F0502020204030204" pitchFamily="34" charset="0"/>
                <a:cs typeface="Calibri" panose="020F0502020204030204" pitchFamily="34" charset="0"/>
              </a:rPr>
              <a:t>: Theorien </a:t>
            </a:r>
            <a:r>
              <a:rPr lang="de-DE" sz="1800" i="1" dirty="0" smtClean="0">
                <a:solidFill>
                  <a:prstClr val="black"/>
                </a:solidFill>
                <a:latin typeface="Calibri" panose="020F0502020204030204" pitchFamily="34" charset="0"/>
                <a:cs typeface="Calibri" panose="020F0502020204030204" pitchFamily="34" charset="0"/>
              </a:rPr>
              <a:t>H</a:t>
            </a:r>
            <a:r>
              <a:rPr lang="de-DE" sz="1800" i="1" baseline="-25000" dirty="0" smtClean="0">
                <a:solidFill>
                  <a:prstClr val="black"/>
                </a:solidFill>
                <a:latin typeface="Calibri" panose="020F0502020204030204" pitchFamily="34" charset="0"/>
                <a:cs typeface="Calibri" panose="020F0502020204030204" pitchFamily="34" charset="0"/>
              </a:rPr>
              <a:t>T</a:t>
            </a:r>
            <a:r>
              <a:rPr lang="de-DE" sz="1800" baseline="-25000" dirty="0" smtClean="0">
                <a:solidFill>
                  <a:prstClr val="black"/>
                </a:solidFill>
                <a:latin typeface="Calibri" panose="020F0502020204030204" pitchFamily="34" charset="0"/>
                <a:cs typeface="Calibri" panose="020F0502020204030204" pitchFamily="34" charset="0"/>
              </a:rPr>
              <a:t> </a:t>
            </a:r>
            <a:r>
              <a:rPr lang="de-DE" sz="1800" dirty="0" smtClean="0">
                <a:solidFill>
                  <a:prstClr val="black"/>
                </a:solidFill>
                <a:latin typeface="Calibri" panose="020F0502020204030204" pitchFamily="34" charset="0"/>
                <a:cs typeface="Calibri" panose="020F0502020204030204" pitchFamily="34" charset="0"/>
              </a:rPr>
              <a:t>werden zudem i.d.R</a:t>
            </a:r>
            <a:r>
              <a:rPr lang="de-DE" sz="1800" dirty="0">
                <a:solidFill>
                  <a:prstClr val="black"/>
                </a:solidFill>
                <a:latin typeface="Calibri" panose="020F0502020204030204" pitchFamily="34" charset="0"/>
                <a:cs typeface="Calibri" panose="020F0502020204030204" pitchFamily="34" charset="0"/>
              </a:rPr>
              <a:t>. zumindest mit Hilfshypothesen  </a:t>
            </a:r>
            <a:r>
              <a:rPr lang="de-DE" sz="1800" i="1" dirty="0" smtClean="0">
                <a:solidFill>
                  <a:prstClr val="black"/>
                </a:solidFill>
                <a:latin typeface="Calibri" panose="020F0502020204030204" pitchFamily="34" charset="0"/>
                <a:cs typeface="Calibri" panose="020F0502020204030204" pitchFamily="34" charset="0"/>
              </a:rPr>
              <a:t>H</a:t>
            </a:r>
            <a:r>
              <a:rPr lang="de-DE" sz="1800" i="1" baseline="-25000" dirty="0" smtClean="0">
                <a:solidFill>
                  <a:prstClr val="black"/>
                </a:solidFill>
                <a:latin typeface="Calibri" panose="020F0502020204030204" pitchFamily="34" charset="0"/>
                <a:cs typeface="Calibri" panose="020F0502020204030204" pitchFamily="34" charset="0"/>
              </a:rPr>
              <a:t>H</a:t>
            </a:r>
            <a:r>
              <a:rPr lang="de-DE" sz="1800" dirty="0" smtClean="0">
                <a:solidFill>
                  <a:prstClr val="black"/>
                </a:solidFill>
                <a:latin typeface="Calibri" panose="020F0502020204030204" pitchFamily="34" charset="0"/>
                <a:cs typeface="Calibri" panose="020F0502020204030204" pitchFamily="34" charset="0"/>
              </a:rPr>
              <a:t> (etwa zu Operationalisierungen) zu ihrer Testung verbunden</a:t>
            </a:r>
            <a:r>
              <a:rPr lang="de-DE" sz="1800" dirty="0">
                <a:solidFill>
                  <a:prstClr val="black"/>
                </a:solidFill>
                <a:latin typeface="Calibri" panose="020F0502020204030204" pitchFamily="34" charset="0"/>
                <a:cs typeface="Calibri" panose="020F0502020204030204" pitchFamily="34" charset="0"/>
              </a:rPr>
              <a:t>. Somit </a:t>
            </a:r>
            <a:r>
              <a:rPr lang="de-DE" sz="1800" dirty="0" smtClean="0">
                <a:solidFill>
                  <a:prstClr val="black"/>
                </a:solidFill>
                <a:latin typeface="Calibri" panose="020F0502020204030204" pitchFamily="34" charset="0"/>
                <a:cs typeface="Calibri" panose="020F0502020204030204" pitchFamily="34" charset="0"/>
              </a:rPr>
              <a:t>kann negative Evidenz auf </a:t>
            </a:r>
            <a:r>
              <a:rPr lang="de-DE" sz="1800" i="1" dirty="0">
                <a:solidFill>
                  <a:prstClr val="black"/>
                </a:solidFill>
                <a:latin typeface="Calibri" panose="020F0502020204030204" pitchFamily="34" charset="0"/>
                <a:cs typeface="Calibri" panose="020F0502020204030204" pitchFamily="34" charset="0"/>
              </a:rPr>
              <a:t>H</a:t>
            </a:r>
            <a:r>
              <a:rPr lang="de-DE" sz="1800" i="1" baseline="-25000" dirty="0">
                <a:solidFill>
                  <a:prstClr val="black"/>
                </a:solidFill>
                <a:latin typeface="Calibri" panose="020F0502020204030204" pitchFamily="34" charset="0"/>
                <a:cs typeface="Calibri" panose="020F0502020204030204" pitchFamily="34" charset="0"/>
              </a:rPr>
              <a:t>T</a:t>
            </a:r>
            <a:r>
              <a:rPr lang="de-DE" sz="1800" baseline="-25000" dirty="0">
                <a:solidFill>
                  <a:prstClr val="black"/>
                </a:solidFill>
                <a:latin typeface="Calibri" panose="020F0502020204030204" pitchFamily="34" charset="0"/>
                <a:cs typeface="Calibri" panose="020F0502020204030204" pitchFamily="34" charset="0"/>
              </a:rPr>
              <a:t> </a:t>
            </a:r>
            <a:r>
              <a:rPr lang="de-DE" sz="1800" baseline="-25000" dirty="0" smtClean="0">
                <a:solidFill>
                  <a:prstClr val="black"/>
                </a:solidFill>
                <a:latin typeface="Calibri" panose="020F0502020204030204" pitchFamily="34" charset="0"/>
                <a:cs typeface="Calibri" panose="020F0502020204030204" pitchFamily="34" charset="0"/>
              </a:rPr>
              <a:t> </a:t>
            </a:r>
            <a:r>
              <a:rPr lang="de-DE" sz="1800" dirty="0" smtClean="0">
                <a:solidFill>
                  <a:prstClr val="black"/>
                </a:solidFill>
                <a:latin typeface="Calibri" panose="020F0502020204030204" pitchFamily="34" charset="0"/>
                <a:cs typeface="Calibri" panose="020F0502020204030204" pitchFamily="34" charset="0"/>
              </a:rPr>
              <a:t>oder </a:t>
            </a:r>
            <a:r>
              <a:rPr lang="de-DE" sz="1800" i="1" dirty="0">
                <a:solidFill>
                  <a:prstClr val="black"/>
                </a:solidFill>
                <a:latin typeface="Calibri" panose="020F0502020204030204" pitchFamily="34" charset="0"/>
                <a:cs typeface="Calibri" panose="020F0502020204030204" pitchFamily="34" charset="0"/>
              </a:rPr>
              <a:t>H</a:t>
            </a:r>
            <a:r>
              <a:rPr lang="de-DE" sz="1800" i="1" baseline="-25000" dirty="0">
                <a:solidFill>
                  <a:prstClr val="black"/>
                </a:solidFill>
                <a:latin typeface="Calibri" panose="020F0502020204030204" pitchFamily="34" charset="0"/>
                <a:cs typeface="Calibri" panose="020F0502020204030204" pitchFamily="34" charset="0"/>
              </a:rPr>
              <a:t>H</a:t>
            </a:r>
            <a:r>
              <a:rPr lang="de-DE" sz="1800" dirty="0" smtClean="0">
                <a:solidFill>
                  <a:prstClr val="black"/>
                </a:solidFill>
                <a:latin typeface="Calibri" panose="020F0502020204030204" pitchFamily="34" charset="0"/>
                <a:cs typeface="Calibri" panose="020F0502020204030204" pitchFamily="34" charset="0"/>
              </a:rPr>
              <a:t> attribuiert </a:t>
            </a:r>
            <a:r>
              <a:rPr lang="de-DE" sz="1800" dirty="0">
                <a:solidFill>
                  <a:prstClr val="black"/>
                </a:solidFill>
                <a:latin typeface="Calibri" panose="020F0502020204030204" pitchFamily="34" charset="0"/>
                <a:cs typeface="Calibri" panose="020F0502020204030204" pitchFamily="34" charset="0"/>
              </a:rPr>
              <a:t>werden</a:t>
            </a:r>
            <a:r>
              <a:rPr lang="de-DE" sz="1800" dirty="0" smtClean="0">
                <a:solidFill>
                  <a:prstClr val="black"/>
                </a:solidFill>
                <a:latin typeface="Calibri" panose="020F0502020204030204" pitchFamily="34" charset="0"/>
                <a:cs typeface="Calibri" panose="020F0502020204030204" pitchFamily="34" charset="0"/>
              </a:rPr>
              <a:t>. </a:t>
            </a:r>
            <a:br>
              <a:rPr lang="de-DE" sz="1800" dirty="0" smtClean="0">
                <a:solidFill>
                  <a:prstClr val="black"/>
                </a:solidFill>
                <a:latin typeface="Calibri" panose="020F0502020204030204" pitchFamily="34" charset="0"/>
                <a:cs typeface="Calibri" panose="020F0502020204030204" pitchFamily="34" charset="0"/>
              </a:rPr>
            </a:br>
            <a:r>
              <a:rPr lang="en-GB" sz="1800" dirty="0" smtClean="0"/>
              <a:t>(</a:t>
            </a:r>
            <a:r>
              <a:rPr lang="en-GB" sz="1800" i="1" dirty="0"/>
              <a:t>H</a:t>
            </a:r>
            <a:r>
              <a:rPr lang="en-GB" sz="1800" i="1" baseline="-25000" dirty="0"/>
              <a:t>T</a:t>
            </a:r>
            <a:r>
              <a:rPr lang="en-GB" sz="1800" i="1" dirty="0"/>
              <a:t> </a:t>
            </a:r>
            <a:r>
              <a:rPr lang="en-GB" sz="1800" dirty="0">
                <a:sym typeface="Symbol"/>
              </a:rPr>
              <a:t></a:t>
            </a:r>
            <a:r>
              <a:rPr lang="en-GB" sz="1800" i="1" dirty="0"/>
              <a:t> </a:t>
            </a:r>
            <a:r>
              <a:rPr lang="en-GB" sz="1800" i="1" dirty="0" smtClean="0"/>
              <a:t>H</a:t>
            </a:r>
            <a:r>
              <a:rPr lang="en-GB" sz="1800" i="1" baseline="-25000" dirty="0" smtClean="0"/>
              <a:t>H</a:t>
            </a:r>
            <a:r>
              <a:rPr lang="en-GB" sz="1800" dirty="0"/>
              <a:t> </a:t>
            </a:r>
            <a:r>
              <a:rPr lang="en-GB" sz="1800" dirty="0">
                <a:sym typeface="Symbol"/>
              </a:rPr>
              <a:t></a:t>
            </a:r>
            <a:r>
              <a:rPr lang="en-GB" sz="1800" dirty="0"/>
              <a:t> </a:t>
            </a:r>
            <a:r>
              <a:rPr lang="en-GB" sz="1800" i="1" dirty="0"/>
              <a:t>O</a:t>
            </a:r>
            <a:r>
              <a:rPr lang="en-GB" sz="1800" dirty="0"/>
              <a:t>) </a:t>
            </a:r>
            <a:r>
              <a:rPr lang="en-GB" sz="1800" dirty="0">
                <a:sym typeface="Symbol"/>
              </a:rPr>
              <a:t></a:t>
            </a:r>
            <a:r>
              <a:rPr lang="en-GB" sz="1800" dirty="0"/>
              <a:t> ¬</a:t>
            </a:r>
            <a:r>
              <a:rPr lang="en-GB" sz="1800" i="1" dirty="0"/>
              <a:t>O</a:t>
            </a:r>
            <a:r>
              <a:rPr lang="en-GB" sz="1800" dirty="0"/>
              <a:t> </a:t>
            </a:r>
            <a:r>
              <a:rPr lang="en-GB" sz="1800" dirty="0">
                <a:sym typeface="Symbol"/>
              </a:rPr>
              <a:t></a:t>
            </a:r>
            <a:r>
              <a:rPr lang="en-GB" sz="1800" dirty="0"/>
              <a:t> ¬</a:t>
            </a:r>
            <a:r>
              <a:rPr lang="en-GB" sz="1800" i="1" dirty="0"/>
              <a:t>H</a:t>
            </a:r>
            <a:r>
              <a:rPr lang="en-GB" sz="1800" i="1" baseline="-25000" dirty="0"/>
              <a:t>T</a:t>
            </a:r>
            <a:r>
              <a:rPr lang="en-GB" sz="1800" i="1" dirty="0"/>
              <a:t> </a:t>
            </a:r>
            <a:r>
              <a:rPr lang="en-GB" sz="1800" dirty="0">
                <a:sym typeface="Symbol"/>
              </a:rPr>
              <a:t></a:t>
            </a:r>
            <a:r>
              <a:rPr lang="en-GB" sz="1800" dirty="0"/>
              <a:t> </a:t>
            </a:r>
            <a:r>
              <a:rPr lang="en-GB" sz="1800" dirty="0" smtClean="0"/>
              <a:t>¬</a:t>
            </a:r>
            <a:r>
              <a:rPr lang="en-GB" sz="1800" i="1" dirty="0" smtClean="0"/>
              <a:t>H</a:t>
            </a:r>
            <a:r>
              <a:rPr lang="en-GB" sz="1800" i="1" baseline="-25000" dirty="0" smtClean="0"/>
              <a:t>H </a:t>
            </a:r>
            <a:r>
              <a:rPr lang="en-GB" sz="1800" i="1" dirty="0"/>
              <a:t/>
            </a:r>
            <a:br>
              <a:rPr lang="en-GB" sz="1800" i="1" dirty="0"/>
            </a:br>
            <a:r>
              <a:rPr lang="en-GB" sz="1000" dirty="0" smtClean="0">
                <a:latin typeface="Calibri" panose="020F0502020204030204" pitchFamily="34" charset="0"/>
                <a:cs typeface="Calibri" panose="020F0502020204030204" pitchFamily="34" charset="0"/>
              </a:rPr>
              <a:t>(</a:t>
            </a:r>
            <a:r>
              <a:rPr lang="en-GB" sz="1000" dirty="0" err="1" smtClean="0">
                <a:latin typeface="Calibri" panose="020F0502020204030204" pitchFamily="34" charset="0"/>
                <a:cs typeface="Calibri" panose="020F0502020204030204" pitchFamily="34" charset="0"/>
              </a:rPr>
              <a:t>vgl</a:t>
            </a:r>
            <a:r>
              <a:rPr lang="en-GB" sz="1000" dirty="0" smtClean="0">
                <a:latin typeface="Calibri" panose="020F0502020204030204" pitchFamily="34" charset="0"/>
                <a:cs typeface="Calibri" panose="020F0502020204030204" pitchFamily="34" charset="0"/>
              </a:rPr>
              <a:t>. </a:t>
            </a:r>
            <a:r>
              <a:rPr lang="en-GB" sz="1000" dirty="0" err="1" smtClean="0">
                <a:latin typeface="Calibri" panose="020F0502020204030204" pitchFamily="34" charset="0"/>
                <a:cs typeface="Calibri" panose="020F0502020204030204" pitchFamily="34" charset="0"/>
              </a:rPr>
              <a:t>etwa</a:t>
            </a:r>
            <a:r>
              <a:rPr lang="en-GB" sz="1000" dirty="0" smtClean="0">
                <a:latin typeface="Calibri" panose="020F0502020204030204" pitchFamily="34" charset="0"/>
                <a:cs typeface="Calibri" panose="020F0502020204030204" pitchFamily="34" charset="0"/>
              </a:rPr>
              <a:t> </a:t>
            </a:r>
            <a:r>
              <a:rPr lang="en-GB" sz="1000" dirty="0">
                <a:latin typeface="Calibri" panose="020F0502020204030204" pitchFamily="34" charset="0"/>
                <a:cs typeface="Calibri" panose="020F0502020204030204" pitchFamily="34" charset="0"/>
              </a:rPr>
              <a:t>Chalmers, 2001, 74 f</a:t>
            </a:r>
            <a:r>
              <a:rPr lang="en-GB" sz="1000" dirty="0" smtClean="0">
                <a:latin typeface="Calibri" panose="020F0502020204030204" pitchFamily="34" charset="0"/>
                <a:cs typeface="Calibri" panose="020F0502020204030204" pitchFamily="34" charset="0"/>
              </a:rPr>
              <a:t>.)</a:t>
            </a:r>
            <a:br>
              <a:rPr lang="en-GB" sz="1000" dirty="0" smtClean="0">
                <a:latin typeface="Calibri" panose="020F0502020204030204" pitchFamily="34" charset="0"/>
                <a:cs typeface="Calibri" panose="020F0502020204030204" pitchFamily="34" charset="0"/>
              </a:rPr>
            </a:br>
            <a:r>
              <a:rPr lang="de-DE" sz="1800" dirty="0" smtClean="0">
                <a:solidFill>
                  <a:prstClr val="black"/>
                </a:solidFill>
                <a:latin typeface="Calibri" panose="020F0502020204030204" pitchFamily="34" charset="0"/>
                <a:cs typeface="Calibri" panose="020F0502020204030204" pitchFamily="34" charset="0"/>
              </a:rPr>
              <a:t>Beobachtungen können Theorien somit eigentlich nicht falsifizieren.</a:t>
            </a:r>
            <a:endParaRPr lang="de-DE" sz="1800" dirty="0">
              <a:solidFill>
                <a:prstClr val="black"/>
              </a:solidFill>
              <a:latin typeface="Calibri" panose="020F0502020204030204" pitchFamily="34" charset="0"/>
              <a:cs typeface="Calibri" panose="020F0502020204030204" pitchFamily="34" charset="0"/>
            </a:endParaRPr>
          </a:p>
        </p:txBody>
      </p:sp>
      <p:pic>
        <p:nvPicPr>
          <p:cNvPr id="10" name="Picture 8" descr="https://upload.wikimedia.org/wikipedia/commons/thumb/5/5f/Pierre_Duhem.jpg/220px-Pierre_Duhe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428" y="3501009"/>
            <a:ext cx="1517409" cy="1800199"/>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nvSpPr>
        <p:spPr>
          <a:xfrm>
            <a:off x="920906" y="5301208"/>
            <a:ext cx="1045479" cy="461665"/>
          </a:xfrm>
          <a:prstGeom prst="rect">
            <a:avLst/>
          </a:prstGeom>
          <a:noFill/>
        </p:spPr>
        <p:txBody>
          <a:bodyPr wrap="none" rtlCol="0">
            <a:spAutoFit/>
          </a:bodyPr>
          <a:lstStyle/>
          <a:p>
            <a:pPr algn="ctr"/>
            <a:r>
              <a:rPr lang="de-DE" sz="1200" dirty="0" smtClean="0">
                <a:latin typeface="Calibri" panose="020F0502020204030204" pitchFamily="34" charset="0"/>
                <a:cs typeface="Calibri" panose="020F0502020204030204" pitchFamily="34" charset="0"/>
              </a:rPr>
              <a:t>Pierre </a:t>
            </a:r>
            <a:r>
              <a:rPr lang="de-DE" sz="1200" dirty="0" err="1" smtClean="0">
                <a:latin typeface="Calibri" panose="020F0502020204030204" pitchFamily="34" charset="0"/>
                <a:cs typeface="Calibri" panose="020F0502020204030204" pitchFamily="34" charset="0"/>
              </a:rPr>
              <a:t>Duhem</a:t>
            </a:r>
            <a:r>
              <a:rPr lang="de-DE" sz="1200" dirty="0" smtClean="0">
                <a:latin typeface="Calibri" panose="020F0502020204030204" pitchFamily="34" charset="0"/>
                <a:cs typeface="Calibri" panose="020F0502020204030204" pitchFamily="34" charset="0"/>
              </a:rPr>
              <a:t/>
            </a:r>
            <a:br>
              <a:rPr lang="de-DE" sz="12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(1861-1916)</a:t>
            </a:r>
            <a:endParaRPr lang="de-DE"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096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1380D0-A164-DE4A-8A92-5E9CF20F8E05}" type="slidenum">
              <a:rPr lang="de-DE" smtClean="0"/>
              <a:pPr/>
              <a:t>9</a:t>
            </a:fld>
            <a:endParaRPr lang="de-DE" dirty="0"/>
          </a:p>
        </p:txBody>
      </p:sp>
      <p:pic>
        <p:nvPicPr>
          <p:cNvPr id="5"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t="17388" b="12715"/>
          <a:stretch/>
        </p:blipFill>
        <p:spPr bwMode="auto">
          <a:xfrm>
            <a:off x="4929188" y="1407887"/>
            <a:ext cx="4162425" cy="2683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el 1"/>
          <p:cNvSpPr>
            <a:spLocks noGrp="1"/>
          </p:cNvSpPr>
          <p:nvPr>
            <p:ph type="ctrTitle"/>
          </p:nvPr>
        </p:nvSpPr>
        <p:spPr>
          <a:xfrm>
            <a:off x="685800" y="468843"/>
            <a:ext cx="7772400" cy="547158"/>
          </a:xfrm>
        </p:spPr>
        <p:txBody>
          <a:bodyPr/>
          <a:lstStyle/>
          <a:p>
            <a:r>
              <a:rPr lang="de-DE" dirty="0" smtClean="0"/>
              <a:t>1.4 Kritik am Falsifikationismus </a:t>
            </a:r>
            <a:r>
              <a:rPr lang="de-DE" sz="1000" dirty="0" smtClean="0"/>
              <a:t>(vgl. v. Sydow, 2006)</a:t>
            </a:r>
            <a:endParaRPr lang="en-GB" sz="1000" dirty="0">
              <a:solidFill>
                <a:srgbClr val="000090"/>
              </a:solidFill>
            </a:endParaRPr>
          </a:p>
        </p:txBody>
      </p:sp>
      <p:sp>
        <p:nvSpPr>
          <p:cNvPr id="7" name="Textfeld 6"/>
          <p:cNvSpPr txBox="1"/>
          <p:nvPr/>
        </p:nvSpPr>
        <p:spPr>
          <a:xfrm>
            <a:off x="326513" y="1432782"/>
            <a:ext cx="4461511" cy="2308324"/>
          </a:xfrm>
          <a:prstGeom prst="rect">
            <a:avLst/>
          </a:prstGeom>
          <a:noFill/>
        </p:spPr>
        <p:txBody>
          <a:bodyPr wrap="square" rtlCol="0">
            <a:spAutoFit/>
          </a:bodyPr>
          <a:lstStyle/>
          <a:p>
            <a:pPr marL="285750" indent="-285750" fontAlgn="auto">
              <a:spcBef>
                <a:spcPts val="0"/>
              </a:spcBef>
              <a:spcAft>
                <a:spcPts val="0"/>
              </a:spcAft>
              <a:buClr>
                <a:schemeClr val="accent1"/>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Empirische Theorien sind oft selbst </a:t>
            </a:r>
            <a:r>
              <a:rPr lang="de-DE" sz="1800" dirty="0" err="1" smtClean="0">
                <a:solidFill>
                  <a:prstClr val="black"/>
                </a:solidFill>
                <a:latin typeface="Calibri" panose="020F0502020204030204" pitchFamily="34" charset="0"/>
                <a:cs typeface="Calibri" panose="020F0502020204030204" pitchFamily="34" charset="0"/>
              </a:rPr>
              <a:t>probabilistisch</a:t>
            </a:r>
            <a:r>
              <a:rPr lang="de-DE" sz="1800" dirty="0" smtClean="0">
                <a:solidFill>
                  <a:prstClr val="black"/>
                </a:solidFill>
                <a:latin typeface="Calibri" panose="020F0502020204030204" pitchFamily="34" charset="0"/>
                <a:cs typeface="Calibri" panose="020F0502020204030204" pitchFamily="34" charset="0"/>
              </a:rPr>
              <a:t> (insbesondere in der Psychologie), oder man nimmt eine </a:t>
            </a:r>
            <a:r>
              <a:rPr lang="de-DE" sz="1800" dirty="0" err="1" smtClean="0">
                <a:solidFill>
                  <a:prstClr val="black"/>
                </a:solidFill>
                <a:latin typeface="Calibri" panose="020F0502020204030204" pitchFamily="34" charset="0"/>
                <a:cs typeface="Calibri" panose="020F0502020204030204" pitchFamily="34" charset="0"/>
              </a:rPr>
              <a:t>probabilistische</a:t>
            </a:r>
            <a:r>
              <a:rPr lang="de-DE" sz="1800" dirty="0" smtClean="0">
                <a:solidFill>
                  <a:prstClr val="black"/>
                </a:solidFill>
                <a:latin typeface="Calibri" panose="020F0502020204030204" pitchFamily="34" charset="0"/>
                <a:cs typeface="Calibri" panose="020F0502020204030204" pitchFamily="34" charset="0"/>
              </a:rPr>
              <a:t> Testung an (Messfehler). </a:t>
            </a:r>
          </a:p>
          <a:p>
            <a:pPr marL="285750" indent="-285750" fontAlgn="auto">
              <a:spcBef>
                <a:spcPts val="0"/>
              </a:spcBef>
              <a:spcAft>
                <a:spcPts val="0"/>
              </a:spcAft>
              <a:buClr>
                <a:schemeClr val="accent1"/>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Nicht deterministisch, sondern nur mit einer Wahrscheinlichkeit vorhergesagte Beobachtungen können aber nicht im streng-logischen Sinne falsifiziert werden. </a:t>
            </a:r>
          </a:p>
        </p:txBody>
      </p:sp>
      <p:sp>
        <p:nvSpPr>
          <p:cNvPr id="8" name="Textfeld 7"/>
          <p:cNvSpPr txBox="1"/>
          <p:nvPr/>
        </p:nvSpPr>
        <p:spPr>
          <a:xfrm>
            <a:off x="323528" y="1135458"/>
            <a:ext cx="4714486" cy="369332"/>
          </a:xfrm>
          <a:prstGeom prst="rect">
            <a:avLst/>
          </a:prstGeom>
          <a:noFill/>
        </p:spPr>
        <p:txBody>
          <a:bodyPr wrap="square" rtlCol="0">
            <a:spAutoFit/>
          </a:bodyPr>
          <a:lstStyle/>
          <a:p>
            <a:pPr fontAlgn="auto">
              <a:spcBef>
                <a:spcPts val="0"/>
              </a:spcBef>
              <a:spcAft>
                <a:spcPts val="0"/>
              </a:spcAft>
            </a:pPr>
            <a:r>
              <a:rPr lang="de-DE" sz="1800" dirty="0" smtClean="0">
                <a:solidFill>
                  <a:srgbClr val="000090"/>
                </a:solidFill>
                <a:latin typeface="Calibri" pitchFamily="34" charset="0"/>
                <a:ea typeface="+mj-ea"/>
                <a:cs typeface="+mj-cs"/>
              </a:rPr>
              <a:t>1.4.3  Wahrscheinlichkeiten</a:t>
            </a:r>
          </a:p>
        </p:txBody>
      </p:sp>
      <p:sp>
        <p:nvSpPr>
          <p:cNvPr id="9" name="Textfeld 8"/>
          <p:cNvSpPr txBox="1"/>
          <p:nvPr/>
        </p:nvSpPr>
        <p:spPr>
          <a:xfrm>
            <a:off x="289943" y="5024209"/>
            <a:ext cx="8602537" cy="646331"/>
          </a:xfrm>
          <a:prstGeom prst="rect">
            <a:avLst/>
          </a:prstGeom>
          <a:noFill/>
        </p:spPr>
        <p:txBody>
          <a:bodyPr wrap="square" rtlCol="0">
            <a:spAutoFit/>
          </a:bodyPr>
          <a:lstStyle/>
          <a:p>
            <a:pPr marL="285750" indent="-285750" fontAlgn="auto">
              <a:spcBef>
                <a:spcPts val="0"/>
              </a:spcBef>
              <a:spcAft>
                <a:spcPts val="0"/>
              </a:spcAft>
              <a:buClr>
                <a:schemeClr val="accent1"/>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Stellt aber die (einflussreiche) Fisher-Testtheorie nicht doch einen </a:t>
            </a:r>
            <a:r>
              <a:rPr lang="de-DE" sz="1800" dirty="0" err="1" smtClean="0">
                <a:solidFill>
                  <a:prstClr val="black"/>
                </a:solidFill>
                <a:latin typeface="Calibri" panose="020F0502020204030204" pitchFamily="34" charset="0"/>
                <a:cs typeface="Calibri" panose="020F0502020204030204" pitchFamily="34" charset="0"/>
              </a:rPr>
              <a:t>probabilistischen</a:t>
            </a:r>
            <a:r>
              <a:rPr lang="de-DE" sz="1800" dirty="0" smtClean="0">
                <a:solidFill>
                  <a:prstClr val="black"/>
                </a:solidFill>
                <a:latin typeface="Calibri" panose="020F0502020204030204" pitchFamily="34" charset="0"/>
                <a:cs typeface="Calibri" panose="020F0502020204030204" pitchFamily="34" charset="0"/>
              </a:rPr>
              <a:t> Falsifikationismus dar (-&gt; Abschnitt 2)? Und wenn ja, wie ist dies zu beurteilen?</a:t>
            </a:r>
          </a:p>
        </p:txBody>
      </p:sp>
      <p:sp>
        <p:nvSpPr>
          <p:cNvPr id="10" name="Textfeld 9"/>
          <p:cNvSpPr txBox="1"/>
          <p:nvPr/>
        </p:nvSpPr>
        <p:spPr>
          <a:xfrm>
            <a:off x="309399" y="4213856"/>
            <a:ext cx="8602537" cy="646331"/>
          </a:xfrm>
          <a:prstGeom prst="rect">
            <a:avLst/>
          </a:prstGeom>
          <a:noFill/>
        </p:spPr>
        <p:txBody>
          <a:bodyPr wrap="square" rtlCol="0">
            <a:spAutoFit/>
          </a:bodyPr>
          <a:lstStyle/>
          <a:p>
            <a:pPr marL="285750" indent="-285750" fontAlgn="auto">
              <a:spcBef>
                <a:spcPts val="0"/>
              </a:spcBef>
              <a:spcAft>
                <a:spcPts val="0"/>
              </a:spcAft>
              <a:buClr>
                <a:schemeClr val="accent1"/>
              </a:buClr>
              <a:buFont typeface="Arial" panose="020B0604020202020204" pitchFamily="34" charset="0"/>
              <a:buChar char="•"/>
            </a:pPr>
            <a:r>
              <a:rPr lang="de-DE" sz="1800" dirty="0">
                <a:solidFill>
                  <a:prstClr val="black"/>
                </a:solidFill>
                <a:latin typeface="Calibri" panose="020F0502020204030204" pitchFamily="34" charset="0"/>
                <a:cs typeface="Calibri" panose="020F0502020204030204" pitchFamily="34" charset="0"/>
              </a:rPr>
              <a:t>Somit </a:t>
            </a:r>
            <a:r>
              <a:rPr lang="de-DE" sz="1800" dirty="0" smtClean="0">
                <a:solidFill>
                  <a:prstClr val="black"/>
                </a:solidFill>
                <a:latin typeface="Calibri" panose="020F0502020204030204" pitchFamily="34" charset="0"/>
                <a:cs typeface="Calibri" panose="020F0502020204030204" pitchFamily="34" charset="0"/>
              </a:rPr>
              <a:t>scheint, dass ein strenger Falsifikationismus </a:t>
            </a:r>
            <a:r>
              <a:rPr lang="de-DE" sz="1800" dirty="0">
                <a:solidFill>
                  <a:prstClr val="black"/>
                </a:solidFill>
                <a:latin typeface="Calibri" panose="020F0502020204030204" pitchFamily="34" charset="0"/>
                <a:cs typeface="Calibri" panose="020F0502020204030204" pitchFamily="34" charset="0"/>
              </a:rPr>
              <a:t>als Maßstab vernünftiger Hypothesentestung </a:t>
            </a:r>
            <a:r>
              <a:rPr lang="de-DE" sz="1800" dirty="0" smtClean="0">
                <a:solidFill>
                  <a:prstClr val="black"/>
                </a:solidFill>
                <a:latin typeface="Calibri" panose="020F0502020204030204" pitchFamily="34" charset="0"/>
                <a:cs typeface="Calibri" panose="020F0502020204030204" pitchFamily="34" charset="0"/>
              </a:rPr>
              <a:t>ausscheidet.</a:t>
            </a:r>
            <a:endParaRPr lang="de-DE" sz="1800" dirty="0">
              <a:solidFill>
                <a:prstClr val="black"/>
              </a:solidFill>
              <a:latin typeface="Calibri" panose="020F0502020204030204" pitchFamily="34" charset="0"/>
              <a:cs typeface="Calibri" panose="020F0502020204030204" pitchFamily="34" charset="0"/>
            </a:endParaRPr>
          </a:p>
        </p:txBody>
      </p:sp>
      <p:sp>
        <p:nvSpPr>
          <p:cNvPr id="11" name="Ellipse 10"/>
          <p:cNvSpPr/>
          <p:nvPr/>
        </p:nvSpPr>
        <p:spPr>
          <a:xfrm>
            <a:off x="7063096" y="1484784"/>
            <a:ext cx="216024" cy="196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i="1" dirty="0" smtClean="0">
                <a:solidFill>
                  <a:schemeClr val="tx1"/>
                </a:solidFill>
                <a:latin typeface="Calibri" panose="020F0502020204030204" pitchFamily="34" charset="0"/>
                <a:cs typeface="Calibri" panose="020F0502020204030204" pitchFamily="34" charset="0"/>
              </a:rPr>
              <a:t>D</a:t>
            </a:r>
            <a:endParaRPr lang="de-DE" sz="1600" i="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745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0" nodeType="clickEffect">
                                  <p:stCondLst>
                                    <p:cond delay="0"/>
                                  </p:stCondLst>
                                  <p:childTnLst>
                                    <p:animMotion origin="layout" path="M 5.55556E-7 0 L -0.00035 0.27639 " pathEditMode="relative" rAng="0" ptsTypes="AA">
                                      <p:cBhvr>
                                        <p:cTn id="19" dur="2000" fill="hold"/>
                                        <p:tgtEl>
                                          <p:spTgt spid="11"/>
                                        </p:tgtEl>
                                        <p:attrNameLst>
                                          <p:attrName>ppt_x</p:attrName>
                                          <p:attrName>ppt_y</p:attrName>
                                        </p:attrNameLst>
                                      </p:cBhvr>
                                      <p:rCtr x="-17" y="13819"/>
                                    </p:animMotion>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animBg="1"/>
      <p:bldP spid="11" grpId="1" animBg="1"/>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mme LMU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design">
      <a:majorFont>
        <a:latin typeface="Times New Roman"/>
        <a:ea typeface=""/>
        <a:cs typeface=""/>
      </a:majorFont>
      <a:minorFont>
        <a:latin typeface="Times New Roman"/>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1475</Words>
  <Application>Microsoft Office PowerPoint</Application>
  <PresentationFormat>Bildschirmpräsentation (4:3)</PresentationFormat>
  <Paragraphs>309</Paragraphs>
  <Slides>19</Slides>
  <Notes>15</Notes>
  <HiddenSlides>0</HiddenSlides>
  <MMClips>0</MMClips>
  <ScaleCrop>false</ScaleCrop>
  <HeadingPairs>
    <vt:vector size="4" baseType="variant">
      <vt:variant>
        <vt:lpstr>Design</vt:lpstr>
      </vt:variant>
      <vt:variant>
        <vt:i4>2</vt:i4>
      </vt:variant>
      <vt:variant>
        <vt:lpstr>Folientitel</vt:lpstr>
      </vt:variant>
      <vt:variant>
        <vt:i4>19</vt:i4>
      </vt:variant>
    </vt:vector>
  </HeadingPairs>
  <TitlesOfParts>
    <vt:vector size="21" baseType="lpstr">
      <vt:lpstr>Standarddesign</vt:lpstr>
      <vt:lpstr>Momme LMU </vt:lpstr>
      <vt:lpstr>Einführung in das Bayessche Hypothesentesten  DGPs-Workshop, 12.-13.10.2018, Psychologisches Institut Heidelberg  </vt:lpstr>
      <vt:lpstr>PowerPoint-Präsentation</vt:lpstr>
      <vt:lpstr>PowerPoint-Präsentation</vt:lpstr>
      <vt:lpstr>PowerPoint-Präsentation</vt:lpstr>
      <vt:lpstr>1.1 Hypothesentesten</vt:lpstr>
      <vt:lpstr>1.2 Fundamentales Induktionsproblem</vt:lpstr>
      <vt:lpstr>1.3 Poppers Falsifikationismus</vt:lpstr>
      <vt:lpstr>1.4 Kritik am Falsifikationismus (vgl. v. Sydow, 2006)</vt:lpstr>
      <vt:lpstr>1.4 Kritik am Falsifikationismus (vgl. v. Sydow, 2006)</vt:lpstr>
      <vt:lpstr>1.4 Kritik am Falsifikationismus (vgl. v. Sydow, 2006)</vt:lpstr>
      <vt:lpstr>1.4 Kritik am Falsifikationismus (vgl. v. Sydow, 2006)</vt:lpstr>
      <vt:lpstr>1.5 Alternative: Induktiv gerechtfertigte Vorbedingungen von Induktion? (vgl. v. Sydow, 2006)</vt:lpstr>
      <vt:lpstr>PowerPoint-Präsentation</vt:lpstr>
      <vt:lpstr>PowerPoint-Präsentation</vt:lpstr>
      <vt:lpstr>2.1 Fisher-Testtheorie – probabilistischer Falsifikationismus?</vt:lpstr>
      <vt:lpstr>2.2 Neyman-Pearson-Hypothesentesten</vt:lpstr>
      <vt:lpstr>2.3 Hybride Praxis des Hypothesentestens</vt:lpstr>
      <vt:lpstr>2.4 Hybride Praxis des Hypothesentestens</vt:lpstr>
      <vt:lpstr>PowerPoint-Präsentation</vt:lpstr>
    </vt:vector>
  </TitlesOfParts>
  <Company>GEMI - Abt1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Sydow</dc:creator>
  <cp:lastModifiedBy>Momme v. Sydow</cp:lastModifiedBy>
  <cp:revision>2249</cp:revision>
  <cp:lastPrinted>2018-09-14T11:08:26Z</cp:lastPrinted>
  <dcterms:created xsi:type="dcterms:W3CDTF">2004-09-02T08:50:15Z</dcterms:created>
  <dcterms:modified xsi:type="dcterms:W3CDTF">2018-10-20T18:07:30Z</dcterms:modified>
</cp:coreProperties>
</file>