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  <p:sldMasterId id="2147483719" r:id="rId2"/>
    <p:sldMasterId id="2147483767" r:id="rId3"/>
  </p:sldMasterIdLst>
  <p:notesMasterIdLst>
    <p:notesMasterId r:id="rId39"/>
  </p:notesMasterIdLst>
  <p:handoutMasterIdLst>
    <p:handoutMasterId r:id="rId40"/>
  </p:handoutMasterIdLst>
  <p:sldIdLst>
    <p:sldId id="931" r:id="rId4"/>
    <p:sldId id="885" r:id="rId5"/>
    <p:sldId id="861" r:id="rId6"/>
    <p:sldId id="886" r:id="rId7"/>
    <p:sldId id="887" r:id="rId8"/>
    <p:sldId id="888" r:id="rId9"/>
    <p:sldId id="889" r:id="rId10"/>
    <p:sldId id="890" r:id="rId11"/>
    <p:sldId id="892" r:id="rId12"/>
    <p:sldId id="902" r:id="rId13"/>
    <p:sldId id="896" r:id="rId14"/>
    <p:sldId id="895" r:id="rId15"/>
    <p:sldId id="903" r:id="rId16"/>
    <p:sldId id="908" r:id="rId17"/>
    <p:sldId id="904" r:id="rId18"/>
    <p:sldId id="932" r:id="rId19"/>
    <p:sldId id="905" r:id="rId20"/>
    <p:sldId id="906" r:id="rId21"/>
    <p:sldId id="907" r:id="rId22"/>
    <p:sldId id="897" r:id="rId23"/>
    <p:sldId id="940" r:id="rId24"/>
    <p:sldId id="955" r:id="rId25"/>
    <p:sldId id="956" r:id="rId26"/>
    <p:sldId id="957" r:id="rId27"/>
    <p:sldId id="958" r:id="rId28"/>
    <p:sldId id="959" r:id="rId29"/>
    <p:sldId id="968" r:id="rId30"/>
    <p:sldId id="960" r:id="rId31"/>
    <p:sldId id="961" r:id="rId32"/>
    <p:sldId id="962" r:id="rId33"/>
    <p:sldId id="963" r:id="rId34"/>
    <p:sldId id="964" r:id="rId35"/>
    <p:sldId id="965" r:id="rId36"/>
    <p:sldId id="966" r:id="rId37"/>
    <p:sldId id="967" r:id="rId38"/>
  </p:sldIdLst>
  <p:sldSz cx="9144000" cy="6858000" type="screen4x3"/>
  <p:notesSz cx="6865938" cy="99980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mme v. Sydow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D"/>
    <a:srgbClr val="CCCCFF"/>
    <a:srgbClr val="CC0000"/>
    <a:srgbClr val="66FF33"/>
    <a:srgbClr val="D2504D"/>
    <a:srgbClr val="C8504D"/>
    <a:srgbClr val="009900"/>
    <a:srgbClr val="FF3300"/>
    <a:srgbClr val="996633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63300" autoAdjust="0"/>
  </p:normalViewPr>
  <p:slideViewPr>
    <p:cSldViewPr>
      <p:cViewPr>
        <p:scale>
          <a:sx n="98" d="100"/>
          <a:sy n="98" d="100"/>
        </p:scale>
        <p:origin x="-126" y="2046"/>
      </p:cViewPr>
      <p:guideLst>
        <p:guide orient="horz" pos="2568"/>
        <p:guide orient="horz" pos="4052"/>
        <p:guide orient="horz" pos="663"/>
        <p:guide pos="2608"/>
        <p:guide pos="39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186" y="-84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1314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1314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fld id="{BCD33EBF-DCB9-4F89-AC83-B55B6B0B21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66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1314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9300"/>
            <a:ext cx="4999038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53" y="4749087"/>
            <a:ext cx="5035636" cy="44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1314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fld id="{343EEB8A-FF21-4816-BC5A-01672E4F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368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Eventuell auch die letzten Grafiken (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/high Prior) nebeneinander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Lambert(2018,73)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oder man kann auch Zufallsstichprobe sagen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Bsp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Labmert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(2018, 148, Heilung von Kranken nach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gabe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von Medikament)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Binomialkoeffizient: n!/(k!*(n-k)!), (5 über2)=10; Bei 5 Würfen 2 günstige, Wege im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Paskalischen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Dreieck =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Lynch (2007, 53), Lambert (2018, 20!, 25!) Kruschke (2010,11, 46?!, 48?!)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Ereignis: Bernoulli--Verteilung: Diskret mit 2 Ergebnissen. Bernoulli-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-funktion: Kontinuierlich auf Theta (Kruschke 2010,66)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https://www.numisbids.com/n.php?p=sale&amp;sid=469&amp;cid=13676&amp;pg=2&amp;so=1&amp;search=&amp;s=1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Beta!!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Kruschke (2010, 71)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McElreath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(2015, 57)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Lambert(2018 ?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Lynch (2007?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en-US" sz="13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18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https://www.fil.ion.ucl.ac.uk/~wpenny/bdb/bmc.pdf</a:t>
            </a: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doingbayesiandataanalysis.blogspot.com/2013/08/how-much-of-bayesian-posterior.html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https://www.fil.ion.ucl.ac.uk/~wpenny/bdb/bmc.pdf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220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de-DE" i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Siehe etwa </a:t>
            </a:r>
            <a:r>
              <a:rPr lang="de-DE" i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i="0" baseline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(2010)</a:t>
            </a:r>
            <a:endParaRPr lang="de-DE" i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Siehe etwa </a:t>
            </a:r>
            <a:r>
              <a:rPr lang="de-DE" i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i="0" baseline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(2010)</a:t>
            </a:r>
            <a:endParaRPr lang="de-DE" i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3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i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i="0" baseline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(2010) für eine einfache direkte formal </a:t>
            </a:r>
            <a:r>
              <a:rPr lang="de-DE" i="0" baseline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binomiale</a:t>
            </a:r>
            <a:r>
              <a:rPr lang="de-DE" i="0" baseline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Lösung</a:t>
            </a:r>
            <a:br>
              <a:rPr lang="de-DE" i="0" baseline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0" baseline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Kleine Stichproben können bedeutsame Ergebnisse haben.</a:t>
            </a:r>
            <a:endParaRPr lang="de-DE" i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de-DE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Kruschke (2010, 89)</a:t>
            </a:r>
            <a:br>
              <a:rPr lang="de-DE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Lee &amp; </a:t>
            </a:r>
            <a:r>
              <a:rPr lang="de-DE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(2013), 103, 107</a:t>
            </a:r>
          </a:p>
          <a:p>
            <a:pPr defTabSz="912205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Lambert(2018)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Lynch 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2007)</a:t>
            </a: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Kruschke (2010, 71)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(2013, 108): Sagan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32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34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C1CE-5AE1-4B88-82A0-EA8BCBA88A44}" type="slidenum">
              <a:rPr lang="de-DE" smtClean="0">
                <a:solidFill>
                  <a:prstClr val="black"/>
                </a:solidFill>
              </a:rPr>
              <a:pPr/>
              <a:t>35</a:t>
            </a:fld>
            <a:endParaRPr lang="de-DE" dirty="0" smtClean="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7450" cy="3748087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52" y="4749087"/>
            <a:ext cx="5035636" cy="449758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85064" indent="-285064">
              <a:buFontTx/>
              <a:buChar char="-"/>
            </a:pPr>
            <a:r>
              <a:rPr lang="de-DE" sz="1300" dirty="0">
                <a:latin typeface="+mn-lt"/>
              </a:rPr>
              <a:t>Sprachliches </a:t>
            </a:r>
            <a:r>
              <a:rPr lang="de-DE" sz="1300" dirty="0" smtClean="0">
                <a:latin typeface="+mn-lt"/>
              </a:rPr>
              <a:t>Durcheinander</a:t>
            </a:r>
          </a:p>
          <a:p>
            <a:pPr marL="285064" indent="-285064">
              <a:buFontTx/>
              <a:buChar char="-"/>
            </a:pPr>
            <a:r>
              <a:rPr lang="de-DE" sz="1300" dirty="0" smtClean="0">
                <a:latin typeface="+mn-lt"/>
              </a:rPr>
              <a:t>Weiteres:</a:t>
            </a:r>
            <a:r>
              <a:rPr lang="de-DE" sz="1300" baseline="0" dirty="0" smtClean="0">
                <a:latin typeface="+mn-lt"/>
              </a:rPr>
              <a:t> WST, falsch-positiv Rate Folie 14; </a:t>
            </a:r>
            <a:r>
              <a:rPr lang="de-DE" sz="1300" baseline="0" dirty="0" err="1" smtClean="0">
                <a:latin typeface="+mn-lt"/>
              </a:rPr>
              <a:t>Gitlab</a:t>
            </a:r>
            <a:r>
              <a:rPr lang="de-DE" sz="1300" baseline="0" dirty="0" smtClean="0">
                <a:latin typeface="+mn-lt"/>
              </a:rPr>
              <a:t> auf 44?</a:t>
            </a:r>
            <a:endParaRPr lang="de-DE" sz="13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https://de.wikipedia.org/wiki/Bedingte_Wahrscheinlichkeit#Gesetz_der_totalen_Wahrscheinlichkeit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Einbauen: Kruschke (2010,46), Multivariate Matrix und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Konditionalisierung</a:t>
            </a: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00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Lynch (2007, 50), Lambert (2018, 20)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Lambert(2018,73)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oder man kann auch Zufallsstichprobe sagen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Bsp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Labmert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(2018, 148, Heilung von Kranken nach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gabe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von Medikament)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Binomialkoeffizient: n!/(k!*(n-k)!), (5 über2)=10; Bei 5 Würfen 2 günstige, Wege im 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Paskalischen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Dreieck =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Lynch (2007, 53), Lambert (2018, 20!, 25!) Kruschke (2010,11, 46?!, 48?!)</a:t>
            </a:r>
            <a:b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Ereignis: Bernoulli--Verteilung: Diskret mit 2 Ergebnissen. Bernoulli-</a:t>
            </a:r>
            <a:r>
              <a:rPr lang="de-DE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-funktion: Kontinuierlich auf Theta (Kruschke 2010,66)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https://www.numisbids.com/n.php?p=sale&amp;sid=469&amp;cid=13676&amp;pg=2&amp;so=1&amp;search=&amp;s=1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buFont typeface="Courier New" pitchFamily="49" charset="0"/>
              <a:buChar char="o"/>
              <a:defRPr sz="1800"/>
            </a:lvl2pPr>
            <a:lvl3pPr>
              <a:buFont typeface="Symbol" pitchFamily="18" charset="2"/>
              <a:buChar char="-"/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2016,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3340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334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 userDrawn="1"/>
        </p:nvSpPr>
        <p:spPr>
          <a:xfrm>
            <a:off x="5580112" y="3356992"/>
            <a:ext cx="3240360" cy="331236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556325"/>
            <a:ext cx="1905000" cy="457200"/>
          </a:xfrm>
        </p:spPr>
        <p:txBody>
          <a:bodyPr/>
          <a:lstStyle>
            <a:lvl1pPr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fld id="{BE229603-A6BE-124E-A7F4-53D835AF301B}" type="datetime1">
              <a:rPr lang="de-DE"/>
              <a:pPr/>
              <a:t>20.10.2018</a:t>
            </a:fld>
            <a:endParaRPr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43213" y="6556325"/>
            <a:ext cx="3457575" cy="457200"/>
          </a:xfrm>
        </p:spPr>
        <p:txBody>
          <a:bodyPr/>
          <a:lstStyle>
            <a:lvl1pPr>
              <a:defRPr lang="pl-PL" sz="1000" dirty="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2018, M. v. Sydow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56376" y="6556325"/>
            <a:ext cx="730424" cy="473075"/>
          </a:xfrm>
        </p:spPr>
        <p:txBody>
          <a:bodyPr/>
          <a:lstStyle>
            <a:lvl1pPr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fld id="{C91380D0-A164-DE4A-8A92-5E9CF20F8E05}" type="slidenum">
              <a:rPr/>
              <a:pPr/>
              <a:t>‹Nr.›</a:t>
            </a:fld>
            <a:endParaRPr dirty="0"/>
          </a:p>
        </p:txBody>
      </p:sp>
      <p:sp>
        <p:nvSpPr>
          <p:cNvPr id="5" name="Rechteck 4"/>
          <p:cNvSpPr/>
          <p:nvPr userDrawn="1"/>
        </p:nvSpPr>
        <p:spPr>
          <a:xfrm>
            <a:off x="8527774" y="89452"/>
            <a:ext cx="606287" cy="665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buFont typeface="Courier New" pitchFamily="49" charset="0"/>
              <a:buChar char="o"/>
              <a:defRPr sz="1800"/>
            </a:lvl2pPr>
            <a:lvl3pPr>
              <a:buFont typeface="Symbol" pitchFamily="18" charset="2"/>
              <a:buChar char="-"/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2016,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72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8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73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9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08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7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24583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2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89908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3340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334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82668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6532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42675879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272214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85664" y="390524"/>
            <a:ext cx="7778824" cy="14140"/>
          </a:xfrm>
          <a:prstGeom prst="line">
            <a:avLst/>
          </a:prstGeom>
          <a:noFill/>
          <a:ln w="25400">
            <a:solidFill>
              <a:srgbClr val="003C6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500174"/>
            <a:ext cx="8386792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latin typeface="Calibri" pitchFamily="34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96" y="116632"/>
            <a:ext cx="5108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7757864" y="6324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1000" dirty="0">
                <a:solidFill>
                  <a:schemeClr val="accent2"/>
                </a:solidFill>
              </a:rPr>
              <a:t/>
            </a:r>
            <a:br>
              <a:rPr lang="de-DE" sz="1000" dirty="0">
                <a:solidFill>
                  <a:schemeClr val="accent2"/>
                </a:solidFill>
              </a:rPr>
            </a:br>
            <a:r>
              <a:rPr lang="de-DE" sz="1000" dirty="0"/>
              <a:t> </a:t>
            </a:r>
            <a:fld id="{B5B4A72D-5D8F-410D-AAF2-CE1E6A63ECDC}" type="slidenum">
              <a:rPr lang="de-DE" sz="1000">
                <a:latin typeface="Calibri" pitchFamily="34" charset="0"/>
              </a:rPr>
              <a:pPr algn="r">
                <a:defRPr/>
              </a:pPr>
              <a:t>‹Nr.›</a:t>
            </a:fld>
            <a:endParaRPr lang="de-DE" sz="1000" dirty="0">
              <a:latin typeface="Calibri" pitchFamily="34" charset="0"/>
            </a:endParaRPr>
          </a:p>
        </p:txBody>
      </p:sp>
      <p:pic>
        <p:nvPicPr>
          <p:cNvPr id="15" name="Picture 2" descr="LMU Siegel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9" y="126338"/>
            <a:ext cx="494350" cy="4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iegel LMU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882237"/>
            <a:ext cx="1716678" cy="16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940152" y="3789040"/>
            <a:ext cx="3168352" cy="302433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accent6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lang="en-GB" sz="2000" kern="1200" dirty="0" smtClean="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5580112" y="3212976"/>
            <a:ext cx="3240360" cy="331236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09600" y="390523"/>
            <a:ext cx="7872920" cy="37494"/>
          </a:xfrm>
          <a:prstGeom prst="line">
            <a:avLst/>
          </a:prstGeom>
          <a:noFill/>
          <a:ln w="25400">
            <a:solidFill>
              <a:srgbClr val="003C6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500174"/>
            <a:ext cx="8386792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67FD769-87F2-0E48-B430-277808CF8C45}" type="datetime1">
              <a:rPr lang="de-DE" smtClean="0">
                <a:solidFill>
                  <a:prstClr val="black"/>
                </a:solidFill>
                <a:latin typeface="Times New Roman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20.10.2018</a:t>
            </a:fld>
            <a:endParaRPr lang="de-DE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l-PL" smtClean="0">
                <a:solidFill>
                  <a:srgbClr val="C0504D"/>
                </a:solidFill>
                <a:latin typeface="Times New Roman"/>
              </a:rPr>
              <a:t>2016,N. Braus &amp; M. v. Sydow</a:t>
            </a:r>
            <a:endParaRPr lang="de-DE">
              <a:solidFill>
                <a:srgbClr val="C0504D"/>
              </a:solidFill>
              <a:latin typeface="Times New Roman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5" name="Picture 8" descr="Siegel LM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360"/>
            <a:ext cx="581531" cy="55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91380D0-A164-DE4A-8A92-5E9CF20F8E05}" type="slidenum">
              <a:rPr lang="de-DE" smtClean="0">
                <a:solidFill>
                  <a:prstClr val="black"/>
                </a:solidFill>
                <a:latin typeface="Times New Roman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dirty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275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6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lang="en-GB" sz="2000" kern="1200" dirty="0" smtClean="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85664" y="390524"/>
            <a:ext cx="7778824" cy="14140"/>
          </a:xfrm>
          <a:prstGeom prst="line">
            <a:avLst/>
          </a:prstGeom>
          <a:noFill/>
          <a:ln w="25400">
            <a:solidFill>
              <a:srgbClr val="003C6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500174"/>
            <a:ext cx="8386792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96" y="116632"/>
            <a:ext cx="5108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7757864" y="6324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1000" dirty="0">
                <a:solidFill>
                  <a:srgbClr val="3333CC"/>
                </a:solidFill>
              </a:rPr>
              <a:t/>
            </a:r>
            <a:br>
              <a:rPr lang="de-DE" sz="1000" dirty="0">
                <a:solidFill>
                  <a:srgbClr val="3333CC"/>
                </a:solidFill>
              </a:rPr>
            </a:br>
            <a:r>
              <a:rPr lang="de-DE" sz="1000" dirty="0">
                <a:solidFill>
                  <a:srgbClr val="000000"/>
                </a:solidFill>
              </a:rPr>
              <a:t> </a:t>
            </a:r>
            <a:fld id="{B5B4A72D-5D8F-410D-AAF2-CE1E6A63ECDC}" type="slidenum">
              <a:rPr lang="de-DE" sz="1000">
                <a:solidFill>
                  <a:srgbClr val="000000"/>
                </a:solidFill>
                <a:latin typeface="Calibri" pitchFamily="34" charset="0"/>
              </a:rPr>
              <a:pPr algn="r"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5" name="Picture 2" descr="LMU Siegel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9" y="126338"/>
            <a:ext cx="494350" cy="4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iegel LMU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882237"/>
            <a:ext cx="1716678" cy="16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940152" y="3789040"/>
            <a:ext cx="3168352" cy="302433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accent6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lang="en-GB" sz="2000" kern="1200" dirty="0" smtClean="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96.png"/><Relationship Id="rId18" Type="http://schemas.openxmlformats.org/officeDocument/2006/relationships/image" Target="../media/image28.jpeg"/><Relationship Id="rId3" Type="http://schemas.openxmlformats.org/officeDocument/2006/relationships/image" Target="../media/image16.png"/><Relationship Id="rId21" Type="http://schemas.openxmlformats.org/officeDocument/2006/relationships/image" Target="../media/image104.png"/><Relationship Id="rId7" Type="http://schemas.openxmlformats.org/officeDocument/2006/relationships/image" Target="../media/image20.jpeg"/><Relationship Id="rId12" Type="http://schemas.openxmlformats.org/officeDocument/2006/relationships/image" Target="../media/image7.gif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11" Type="http://schemas.openxmlformats.org/officeDocument/2006/relationships/image" Target="../media/image6.jpeg"/><Relationship Id="rId24" Type="http://schemas.openxmlformats.org/officeDocument/2006/relationships/image" Target="../media/image31.png"/><Relationship Id="rId5" Type="http://schemas.openxmlformats.org/officeDocument/2006/relationships/image" Target="../media/image18.jpeg"/><Relationship Id="rId15" Type="http://schemas.openxmlformats.org/officeDocument/2006/relationships/image" Target="../media/image25.jpeg"/><Relationship Id="rId23" Type="http://schemas.openxmlformats.org/officeDocument/2006/relationships/image" Target="../media/image30.png"/><Relationship Id="rId10" Type="http://schemas.openxmlformats.org/officeDocument/2006/relationships/image" Target="../media/image23.png"/><Relationship Id="rId19" Type="http://schemas.openxmlformats.org/officeDocument/2006/relationships/image" Target="../media/image102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4.jpeg"/><Relationship Id="rId2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7.gif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11" Type="http://schemas.openxmlformats.org/officeDocument/2006/relationships/image" Target="../media/image6.jpeg"/><Relationship Id="rId5" Type="http://schemas.openxmlformats.org/officeDocument/2006/relationships/image" Target="../media/image33.png"/><Relationship Id="rId15" Type="http://schemas.openxmlformats.org/officeDocument/2006/relationships/image" Target="../media/image118.png"/><Relationship Id="rId10" Type="http://schemas.openxmlformats.org/officeDocument/2006/relationships/image" Target="../media/image38.png"/><Relationship Id="rId19" Type="http://schemas.openxmlformats.org/officeDocument/2006/relationships/image" Target="../media/image122.png"/><Relationship Id="rId4" Type="http://schemas.openxmlformats.org/officeDocument/2006/relationships/image" Target="../media/image109.png"/><Relationship Id="rId9" Type="http://schemas.openxmlformats.org/officeDocument/2006/relationships/image" Target="../media/image37.png"/><Relationship Id="rId14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.jpeg"/><Relationship Id="rId3" Type="http://schemas.openxmlformats.org/officeDocument/2006/relationships/image" Target="../media/image6.jpe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7.gif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9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image" Target="../media/image48.png"/><Relationship Id="rId10" Type="http://schemas.openxmlformats.org/officeDocument/2006/relationships/hyperlink" Target="https://matheguru.com/stochastik/fehlerbalken.html#source1" TargetMode="External"/><Relationship Id="rId4" Type="http://schemas.openxmlformats.org/officeDocument/2006/relationships/image" Target="../media/image47.png"/><Relationship Id="rId9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2.png"/><Relationship Id="rId5" Type="http://schemas.openxmlformats.org/officeDocument/2006/relationships/image" Target="../media/image59.png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7.png"/><Relationship Id="rId3" Type="http://schemas.openxmlformats.org/officeDocument/2006/relationships/image" Target="../media/image6.jpeg"/><Relationship Id="rId7" Type="http://schemas.openxmlformats.org/officeDocument/2006/relationships/image" Target="../media/image74.png"/><Relationship Id="rId12" Type="http://schemas.openxmlformats.org/officeDocument/2006/relationships/image" Target="../media/image85.jpe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jpeg"/><Relationship Id="rId11" Type="http://schemas.openxmlformats.org/officeDocument/2006/relationships/image" Target="../media/image84.jpeg"/><Relationship Id="rId5" Type="http://schemas.openxmlformats.org/officeDocument/2006/relationships/image" Target="../media/image27.jpeg"/><Relationship Id="rId15" Type="http://schemas.openxmlformats.org/officeDocument/2006/relationships/image" Target="../media/image89.png"/><Relationship Id="rId10" Type="http://schemas.openxmlformats.org/officeDocument/2006/relationships/image" Target="../media/image83.png"/><Relationship Id="rId4" Type="http://schemas.openxmlformats.org/officeDocument/2006/relationships/image" Target="../media/image7.gif"/><Relationship Id="rId9" Type="http://schemas.openxmlformats.org/officeDocument/2006/relationships/image" Target="../media/image80.png"/><Relationship Id="rId1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93.png"/><Relationship Id="rId18" Type="http://schemas.openxmlformats.org/officeDocument/2006/relationships/image" Target="../media/image97.png"/><Relationship Id="rId3" Type="http://schemas.openxmlformats.org/officeDocument/2006/relationships/image" Target="../media/image6.jpeg"/><Relationship Id="rId7" Type="http://schemas.openxmlformats.org/officeDocument/2006/relationships/image" Target="../media/image74.png"/><Relationship Id="rId12" Type="http://schemas.openxmlformats.org/officeDocument/2006/relationships/image" Target="../media/image92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4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jpeg"/><Relationship Id="rId11" Type="http://schemas.openxmlformats.org/officeDocument/2006/relationships/image" Target="../media/image91.png"/><Relationship Id="rId5" Type="http://schemas.openxmlformats.org/officeDocument/2006/relationships/image" Target="../media/image27.jpeg"/><Relationship Id="rId15" Type="http://schemas.openxmlformats.org/officeDocument/2006/relationships/image" Target="../media/image85.jpeg"/><Relationship Id="rId10" Type="http://schemas.openxmlformats.org/officeDocument/2006/relationships/image" Target="../media/image83.png"/><Relationship Id="rId19" Type="http://schemas.openxmlformats.org/officeDocument/2006/relationships/image" Target="../media/image98.jpeg"/><Relationship Id="rId4" Type="http://schemas.openxmlformats.org/officeDocument/2006/relationships/image" Target="../media/image7.gif"/><Relationship Id="rId9" Type="http://schemas.openxmlformats.org/officeDocument/2006/relationships/image" Target="../media/image80.png"/><Relationship Id="rId14" Type="http://schemas.openxmlformats.org/officeDocument/2006/relationships/image" Target="../media/image8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6.jpe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2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01.png"/><Relationship Id="rId4" Type="http://schemas.openxmlformats.org/officeDocument/2006/relationships/image" Target="../media/image7.gif"/><Relationship Id="rId9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6.jpeg"/><Relationship Id="rId7" Type="http://schemas.openxmlformats.org/officeDocument/2006/relationships/image" Target="../media/image141.png"/><Relationship Id="rId12" Type="http://schemas.openxmlformats.org/officeDocument/2006/relationships/image" Target="../media/image9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30.png"/><Relationship Id="rId11" Type="http://schemas.openxmlformats.org/officeDocument/2006/relationships/image" Target="../media/image890.png"/><Relationship Id="rId5" Type="http://schemas.openxmlformats.org/officeDocument/2006/relationships/image" Target="../media/image139.png"/><Relationship Id="rId10" Type="http://schemas.openxmlformats.org/officeDocument/2006/relationships/image" Target="../media/image1001.png"/><Relationship Id="rId4" Type="http://schemas.openxmlformats.org/officeDocument/2006/relationships/image" Target="../media/image7.gif"/><Relationship Id="rId9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980.png"/><Relationship Id="rId18" Type="http://schemas.openxmlformats.org/officeDocument/2006/relationships/image" Target="../media/image1060.png"/><Relationship Id="rId3" Type="http://schemas.openxmlformats.org/officeDocument/2006/relationships/image" Target="../media/image106.png"/><Relationship Id="rId21" Type="http://schemas.openxmlformats.org/officeDocument/2006/relationships/image" Target="../media/image110.png"/><Relationship Id="rId7" Type="http://schemas.openxmlformats.org/officeDocument/2006/relationships/image" Target="../media/image7.gif"/><Relationship Id="rId12" Type="http://schemas.openxmlformats.org/officeDocument/2006/relationships/image" Target="../media/image970.png"/><Relationship Id="rId17" Type="http://schemas.openxmlformats.org/officeDocument/2006/relationships/image" Target="../media/image105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10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11" Type="http://schemas.openxmlformats.org/officeDocument/2006/relationships/image" Target="../media/image950.png"/><Relationship Id="rId24" Type="http://schemas.openxmlformats.org/officeDocument/2006/relationships/image" Target="../media/image113.png"/><Relationship Id="rId5" Type="http://schemas.openxmlformats.org/officeDocument/2006/relationships/image" Target="../media/image74.png"/><Relationship Id="rId15" Type="http://schemas.openxmlformats.org/officeDocument/2006/relationships/image" Target="../media/image1000.png"/><Relationship Id="rId23" Type="http://schemas.openxmlformats.org/officeDocument/2006/relationships/image" Target="../media/image331.png"/><Relationship Id="rId10" Type="http://schemas.openxmlformats.org/officeDocument/2006/relationships/image" Target="../media/image80.png"/><Relationship Id="rId19" Type="http://schemas.openxmlformats.org/officeDocument/2006/relationships/image" Target="../media/image1070.png"/><Relationship Id="rId4" Type="http://schemas.openxmlformats.org/officeDocument/2006/relationships/image" Target="../media/image107.png"/><Relationship Id="rId9" Type="http://schemas.openxmlformats.org/officeDocument/2006/relationships/image" Target="../media/image28.jpeg"/><Relationship Id="rId14" Type="http://schemas.openxmlformats.org/officeDocument/2006/relationships/image" Target="../media/image990.png"/><Relationship Id="rId22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8" Type="http://schemas.openxmlformats.org/officeDocument/2006/relationships/image" Target="../media/image1060.png"/><Relationship Id="rId3" Type="http://schemas.openxmlformats.org/officeDocument/2006/relationships/image" Target="../media/image111.png"/><Relationship Id="rId21" Type="http://schemas.openxmlformats.org/officeDocument/2006/relationships/image" Target="../media/image110.png"/><Relationship Id="rId7" Type="http://schemas.openxmlformats.org/officeDocument/2006/relationships/image" Target="../media/image27.jpeg"/><Relationship Id="rId17" Type="http://schemas.openxmlformats.org/officeDocument/2006/relationships/image" Target="../media/image1050.png"/><Relationship Id="rId25" Type="http://schemas.openxmlformats.org/officeDocument/2006/relationships/image" Target="../media/image10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30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gif"/><Relationship Id="rId24" Type="http://schemas.openxmlformats.org/officeDocument/2006/relationships/image" Target="../media/image113.png"/><Relationship Id="rId5" Type="http://schemas.openxmlformats.org/officeDocument/2006/relationships/image" Target="../media/image6.jpeg"/><Relationship Id="rId15" Type="http://schemas.openxmlformats.org/officeDocument/2006/relationships/image" Target="../media/image1000.png"/><Relationship Id="rId23" Type="http://schemas.openxmlformats.org/officeDocument/2006/relationships/image" Target="../media/image350.png"/><Relationship Id="rId19" Type="http://schemas.openxmlformats.org/officeDocument/2006/relationships/image" Target="../media/image1070.png"/><Relationship Id="rId4" Type="http://schemas.openxmlformats.org/officeDocument/2006/relationships/image" Target="../media/image74.png"/><Relationship Id="rId9" Type="http://schemas.openxmlformats.org/officeDocument/2006/relationships/image" Target="../media/image80.png"/><Relationship Id="rId14" Type="http://schemas.openxmlformats.org/officeDocument/2006/relationships/image" Target="../media/image990.png"/><Relationship Id="rId22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8" Type="http://schemas.openxmlformats.org/officeDocument/2006/relationships/image" Target="../media/image1060.png"/><Relationship Id="rId3" Type="http://schemas.openxmlformats.org/officeDocument/2006/relationships/image" Target="../media/image112.png"/><Relationship Id="rId21" Type="http://schemas.openxmlformats.org/officeDocument/2006/relationships/image" Target="../media/image110.png"/><Relationship Id="rId7" Type="http://schemas.openxmlformats.org/officeDocument/2006/relationships/image" Target="../media/image7.gif"/><Relationship Id="rId17" Type="http://schemas.openxmlformats.org/officeDocument/2006/relationships/image" Target="../media/image1050.png"/><Relationship Id="rId25" Type="http://schemas.openxmlformats.org/officeDocument/2006/relationships/image" Target="../media/image10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5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24" Type="http://schemas.openxmlformats.org/officeDocument/2006/relationships/image" Target="../media/image113.png"/><Relationship Id="rId5" Type="http://schemas.openxmlformats.org/officeDocument/2006/relationships/image" Target="../media/image74.png"/><Relationship Id="rId15" Type="http://schemas.openxmlformats.org/officeDocument/2006/relationships/image" Target="../media/image1000.png"/><Relationship Id="rId23" Type="http://schemas.openxmlformats.org/officeDocument/2006/relationships/image" Target="../media/image126.png"/><Relationship Id="rId10" Type="http://schemas.openxmlformats.org/officeDocument/2006/relationships/image" Target="../media/image80.png"/><Relationship Id="rId19" Type="http://schemas.openxmlformats.org/officeDocument/2006/relationships/image" Target="../media/image1070.png"/><Relationship Id="rId4" Type="http://schemas.openxmlformats.org/officeDocument/2006/relationships/image" Target="../media/image114.png"/><Relationship Id="rId9" Type="http://schemas.openxmlformats.org/officeDocument/2006/relationships/image" Target="../media/image28.jpeg"/><Relationship Id="rId14" Type="http://schemas.openxmlformats.org/officeDocument/2006/relationships/image" Target="../media/image990.png"/><Relationship Id="rId22" Type="http://schemas.openxmlformats.org/officeDocument/2006/relationships/image" Target="../media/image1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8" Type="http://schemas.openxmlformats.org/officeDocument/2006/relationships/image" Target="../media/image1060.png"/><Relationship Id="rId3" Type="http://schemas.openxmlformats.org/officeDocument/2006/relationships/image" Target="../media/image111.png"/><Relationship Id="rId21" Type="http://schemas.openxmlformats.org/officeDocument/2006/relationships/image" Target="../media/image110.png"/><Relationship Id="rId7" Type="http://schemas.openxmlformats.org/officeDocument/2006/relationships/image" Target="../media/image27.jpeg"/><Relationship Id="rId17" Type="http://schemas.openxmlformats.org/officeDocument/2006/relationships/image" Target="../media/image105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60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gif"/><Relationship Id="rId24" Type="http://schemas.openxmlformats.org/officeDocument/2006/relationships/image" Target="../media/image113.png"/><Relationship Id="rId5" Type="http://schemas.openxmlformats.org/officeDocument/2006/relationships/image" Target="../media/image6.jpeg"/><Relationship Id="rId15" Type="http://schemas.openxmlformats.org/officeDocument/2006/relationships/image" Target="../media/image1000.png"/><Relationship Id="rId23" Type="http://schemas.openxmlformats.org/officeDocument/2006/relationships/image" Target="../media/image370.png"/><Relationship Id="rId19" Type="http://schemas.openxmlformats.org/officeDocument/2006/relationships/image" Target="../media/image1070.png"/><Relationship Id="rId4" Type="http://schemas.openxmlformats.org/officeDocument/2006/relationships/image" Target="../media/image74.png"/><Relationship Id="rId9" Type="http://schemas.openxmlformats.org/officeDocument/2006/relationships/image" Target="../media/image80.png"/><Relationship Id="rId14" Type="http://schemas.openxmlformats.org/officeDocument/2006/relationships/image" Target="../media/image990.png"/><Relationship Id="rId22" Type="http://schemas.openxmlformats.org/officeDocument/2006/relationships/image" Target="../media/image3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8" Type="http://schemas.openxmlformats.org/officeDocument/2006/relationships/image" Target="../media/image1060.png"/><Relationship Id="rId3" Type="http://schemas.openxmlformats.org/officeDocument/2006/relationships/image" Target="../media/image111.png"/><Relationship Id="rId21" Type="http://schemas.openxmlformats.org/officeDocument/2006/relationships/image" Target="../media/image110.png"/><Relationship Id="rId7" Type="http://schemas.openxmlformats.org/officeDocument/2006/relationships/image" Target="../media/image7.gif"/><Relationship Id="rId17" Type="http://schemas.openxmlformats.org/officeDocument/2006/relationships/image" Target="../media/image105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00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24" Type="http://schemas.openxmlformats.org/officeDocument/2006/relationships/image" Target="../media/image113.png"/><Relationship Id="rId5" Type="http://schemas.openxmlformats.org/officeDocument/2006/relationships/image" Target="../media/image128.png"/><Relationship Id="rId15" Type="http://schemas.openxmlformats.org/officeDocument/2006/relationships/image" Target="../media/image1000.png"/><Relationship Id="rId23" Type="http://schemas.openxmlformats.org/officeDocument/2006/relationships/image" Target="../media/image420.png"/><Relationship Id="rId19" Type="http://schemas.openxmlformats.org/officeDocument/2006/relationships/image" Target="../media/image1070.png"/><Relationship Id="rId4" Type="http://schemas.openxmlformats.org/officeDocument/2006/relationships/image" Target="../media/image127.png"/><Relationship Id="rId9" Type="http://schemas.openxmlformats.org/officeDocument/2006/relationships/image" Target="../media/image28.jpeg"/><Relationship Id="rId14" Type="http://schemas.openxmlformats.org/officeDocument/2006/relationships/image" Target="../media/image990.png"/><Relationship Id="rId22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5" Type="http://schemas.openxmlformats.org/officeDocument/2006/relationships/image" Target="../media/image7.gif"/><Relationship Id="rId4" Type="http://schemas.openxmlformats.org/officeDocument/2006/relationships/image" Target="../media/image6.jpeg"/><Relationship Id="rId9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9.png"/><Relationship Id="rId4" Type="http://schemas.openxmlformats.org/officeDocument/2006/relationships/image" Target="../media/image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3.jpeg"/><Relationship Id="rId5" Type="http://schemas.openxmlformats.org/officeDocument/2006/relationships/image" Target="../media/image3.gif"/><Relationship Id="rId4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.jpe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55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7.gif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6.jpe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.jpeg"/><Relationship Id="rId7" Type="http://schemas.openxmlformats.org/officeDocument/2006/relationships/image" Target="../media/image63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11" Type="http://schemas.openxmlformats.org/officeDocument/2006/relationships/image" Target="../media/image11.png"/><Relationship Id="rId5" Type="http://schemas.openxmlformats.org/officeDocument/2006/relationships/image" Target="../media/image61.png"/><Relationship Id="rId10" Type="http://schemas.openxmlformats.org/officeDocument/2006/relationships/image" Target="../media/image10.png"/><Relationship Id="rId4" Type="http://schemas.openxmlformats.org/officeDocument/2006/relationships/image" Target="../media/image7.gif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6.png"/><Relationship Id="rId5" Type="http://schemas.openxmlformats.org/officeDocument/2006/relationships/image" Target="../media/image73.png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8.pn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.gif"/><Relationship Id="rId10" Type="http://schemas.openxmlformats.org/officeDocument/2006/relationships/image" Target="../media/image82.png"/><Relationship Id="rId4" Type="http://schemas.openxmlformats.org/officeDocument/2006/relationships/image" Target="../media/image6.jpeg"/><Relationship Id="rId9" Type="http://schemas.openxmlformats.org/officeDocument/2006/relationships/image" Target="../media/image5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307975" y="2545448"/>
            <a:ext cx="8584505" cy="864096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 cap="flat" cmpd="sng" algn="ctr">
            <a:solidFill>
              <a:srgbClr val="2D2DB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1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370104" y="548680"/>
            <a:ext cx="85943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 Grundlagen der Bayesstatistik</a:t>
            </a:r>
          </a:p>
          <a:p>
            <a:pPr defTabSz="4167188">
              <a:spcBef>
                <a:spcPct val="20000"/>
              </a:spcBef>
              <a:defRPr/>
            </a:pPr>
            <a:endParaRPr lang="de-DE" sz="1800" i="1" dirty="0" smtClean="0">
              <a:solidFill>
                <a:srgbClr val="2D2DB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Philosophisch-wissenschaftstheoretischer Hintergrund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1: Induktionsproblem; Hume; Popper: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Falsifikationistisches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Hypothesentesten; Probleme des Falsifikationismus;  Voraussetzungsabhängige Induktion im theoretischen Netz?</a:t>
            </a:r>
          </a:p>
          <a:p>
            <a:pPr marL="895350" lvl="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2: Fisher-Statistik  (NHST) als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probabilistischer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Falsifikationismus;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Neyman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-Pearson Statistik; Hybride Praxis des Hypothesen-Testens; Probleme der hybriden Standardstatistik</a:t>
            </a:r>
            <a:endParaRPr lang="de-DE" sz="1800" i="1" dirty="0">
              <a:solidFill>
                <a:srgbClr val="2D2DB9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Grundlegende Ideen und Verfahren der </a:t>
            </a:r>
            <a:r>
              <a:rPr lang="de-DE" sz="1800" i="1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</a:t>
            </a:r>
            <a:r>
              <a:rPr lang="de-DE" sz="1800" i="1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-Statistik</a:t>
            </a:r>
            <a:endParaRPr lang="de-DE" sz="1800" dirty="0">
              <a:solidFill>
                <a:srgbClr val="2D2DB9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marL="89535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3: Grundbegriffe;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in verschiedenen Gestalten; Wahrscheinlichkeits- vs. Dichteverteilung;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Bayesianisches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Updaten von Parameterverteilungen (Bsp. Betaverteilung); konjugierte Priors; wichtige Verteilungen</a:t>
            </a:r>
          </a:p>
          <a:p>
            <a:pPr marL="895350" lvl="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4: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Prüfung von Modellen (hier H mit Parametern): Glaubwürdigkeits-</a:t>
            </a:r>
            <a:b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(etwa HDI) vs. Konfidenz-Intervalle;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Testen von Modellen;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Bayesfaktoren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Bayes-Ockamsches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Rasiermesser; nochmal ein Vergleich</a:t>
            </a:r>
            <a:endParaRPr lang="de-DE" sz="1800" dirty="0">
              <a:solidFill>
                <a:srgbClr val="2D2DB9"/>
              </a:solidFill>
              <a:latin typeface="Calibri" pitchFamily="34" charset="0"/>
            </a:endParaRPr>
          </a:p>
          <a:p>
            <a:pPr marL="895350" lvl="0" indent="-895350" defTabSz="4167188">
              <a:spcBef>
                <a:spcPct val="20000"/>
              </a:spcBef>
              <a:defRPr/>
            </a:pPr>
            <a:endParaRPr lang="de-DE" sz="1800" dirty="0">
              <a:solidFill>
                <a:srgbClr val="2D2DB9"/>
              </a:solidFill>
              <a:latin typeface="Calibri" pitchFamily="34" charset="0"/>
            </a:endParaRPr>
          </a:p>
          <a:p>
            <a:pPr marL="457200" lvl="0" indent="-457200" defTabSz="4167188">
              <a:spcBef>
                <a:spcPct val="20000"/>
              </a:spcBef>
              <a:buAutoNum type="arabicPeriod" startAt="3"/>
              <a:defRPr/>
            </a:pPr>
            <a:endParaRPr lang="de-DE" sz="1800" dirty="0">
              <a:solidFill>
                <a:srgbClr val="2D2DB9"/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1169897">
            <a:off x="4445681" y="1113261"/>
            <a:ext cx="4005571" cy="378565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Freitag (13 – 18 Uhr)</a:t>
            </a:r>
            <a:b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13:00		Begrüßung &amp; Ablauf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13:30 – 14:45               Teil I, Kapitel 1 und 2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14:45 – 15:00	Kaffee-Pause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15:00 – 16:15	Teil I, Kapitel 3 und 4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16:15 – 16:45               Kaffee-Pause,</a:t>
            </a:r>
            <a:b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Installation 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16.45 – 18:00           	Teil II, Kapitel 5</a:t>
            </a:r>
          </a:p>
          <a:p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Samstag (9 – 13 Uhr)	</a:t>
            </a:r>
            <a:b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9:00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10:00 	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Teil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II, Kapitel 6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10:00 – 10:15                Kaffee-Pause</a:t>
            </a:r>
            <a:b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10:15 – 11:45                Teil III, Kapitel 7 und 8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11:45 – 12:00                Kaffee-Pause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12:00 – 13:00                Teil III, Kapitel 9 und 10</a:t>
            </a:r>
          </a:p>
        </p:txBody>
      </p:sp>
    </p:spTree>
    <p:extLst>
      <p:ext uri="{BB962C8B-B14F-4D97-AF65-F5344CB8AC3E}">
        <p14:creationId xmlns:p14="http://schemas.microsoft.com/office/powerpoint/2010/main" val="4205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0903 0.1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35496" y="476672"/>
            <a:ext cx="8781800" cy="547158"/>
          </a:xfrm>
        </p:spPr>
        <p:txBody>
          <a:bodyPr/>
          <a:lstStyle/>
          <a:p>
            <a:r>
              <a:rPr lang="de-DE" dirty="0" smtClean="0"/>
              <a:t>3.5 </a:t>
            </a:r>
            <a:r>
              <a:rPr lang="de-DE" dirty="0" err="1" smtClean="0"/>
              <a:t>Bayessche</a:t>
            </a:r>
            <a:r>
              <a:rPr lang="de-DE" dirty="0" smtClean="0"/>
              <a:t> Inferenz: Updaten von (Parameter)-Verteilungen</a:t>
            </a:r>
            <a:endParaRPr lang="en-GB" sz="1000" dirty="0">
              <a:solidFill>
                <a:srgbClr val="000090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811312" y="952078"/>
            <a:ext cx="5543550" cy="5500678"/>
            <a:chOff x="1811312" y="952078"/>
            <a:chExt cx="5543550" cy="550067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312" y="952078"/>
              <a:ext cx="5543550" cy="542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570384" y="6237312"/>
              <a:ext cx="1247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Vgl. </a:t>
              </a:r>
              <a:r>
                <a:rPr lang="de-DE" sz="8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McElreath</a:t>
              </a:r>
              <a:r>
                <a:rPr lang="de-DE" sz="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(2015, 38)</a:t>
              </a:r>
              <a:endParaRPr lang="de-DE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2" t="8322" r="40379"/>
          <a:stretch/>
        </p:blipFill>
        <p:spPr bwMode="auto">
          <a:xfrm>
            <a:off x="2161923" y="1402100"/>
            <a:ext cx="1347560" cy="497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t="8393" r="69904"/>
          <a:stretch/>
        </p:blipFill>
        <p:spPr bwMode="auto">
          <a:xfrm>
            <a:off x="3722914" y="1411447"/>
            <a:ext cx="1365334" cy="497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/>
        </p:nvSpPr>
        <p:spPr>
          <a:xfrm>
            <a:off x="2161923" y="952078"/>
            <a:ext cx="4714333" cy="4593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524" y="1024978"/>
            <a:ext cx="638316" cy="4062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</a:t>
            </a:r>
            <a:endParaRPr lang="de-DE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839546" y="1040362"/>
            <a:ext cx="1140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endParaRPr lang="de-DE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507424" y="1022919"/>
            <a:ext cx="10325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endParaRPr lang="de-DE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Bildergebnis für Bay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8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5" y="3994308"/>
            <a:ext cx="2660000" cy="26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827584" y="6093296"/>
            <a:ext cx="2195682" cy="446071"/>
            <a:chOff x="3960494" y="5982615"/>
            <a:chExt cx="2195682" cy="446071"/>
          </a:xfrm>
        </p:grpSpPr>
        <p:pic>
          <p:nvPicPr>
            <p:cNvPr id="47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3960494" y="5988704"/>
              <a:ext cx="435789" cy="43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5707122" y="5982615"/>
              <a:ext cx="449054" cy="439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/>
          <p:cNvGrpSpPr/>
          <p:nvPr/>
        </p:nvGrpSpPr>
        <p:grpSpPr>
          <a:xfrm>
            <a:off x="492711" y="3995081"/>
            <a:ext cx="2664296" cy="2837997"/>
            <a:chOff x="3851920" y="3883626"/>
            <a:chExt cx="2664296" cy="283799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883626"/>
              <a:ext cx="2660000" cy="2686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" name="Gruppieren 71"/>
            <p:cNvGrpSpPr/>
            <p:nvPr/>
          </p:nvGrpSpPr>
          <p:grpSpPr>
            <a:xfrm>
              <a:off x="4090298" y="5947718"/>
              <a:ext cx="2425918" cy="773905"/>
              <a:chOff x="4450338" y="5655480"/>
              <a:chExt cx="2425918" cy="773905"/>
            </a:xfrm>
          </p:grpSpPr>
          <p:sp>
            <p:nvSpPr>
              <p:cNvPr id="75" name="Rechteck 74"/>
              <p:cNvSpPr/>
              <p:nvPr/>
            </p:nvSpPr>
            <p:spPr>
              <a:xfrm>
                <a:off x="4450338" y="5655480"/>
                <a:ext cx="2425918" cy="773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6" name="Gruppieren 75"/>
              <p:cNvGrpSpPr/>
              <p:nvPr/>
            </p:nvGrpSpPr>
            <p:grpSpPr>
              <a:xfrm>
                <a:off x="4631407" y="5718540"/>
                <a:ext cx="2051147" cy="640337"/>
                <a:chOff x="4016221" y="4642626"/>
                <a:chExt cx="2051147" cy="640337"/>
              </a:xfrm>
              <a:solidFill>
                <a:schemeClr val="bg1"/>
              </a:solidFill>
            </p:grpSpPr>
            <p:pic>
              <p:nvPicPr>
                <p:cNvPr id="77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56" r="-1"/>
                <a:stretch/>
              </p:blipFill>
              <p:spPr bwMode="auto">
                <a:xfrm>
                  <a:off x="4016221" y="4642626"/>
                  <a:ext cx="307035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78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56" r="-1"/>
                <a:stretch/>
              </p:blipFill>
              <p:spPr bwMode="auto">
                <a:xfrm>
                  <a:off x="4023402" y="4973729"/>
                  <a:ext cx="307035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79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 bwMode="auto">
                <a:xfrm>
                  <a:off x="5753146" y="4649498"/>
                  <a:ext cx="314222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0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 bwMode="auto">
                <a:xfrm>
                  <a:off x="5753146" y="4973729"/>
                  <a:ext cx="314222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1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56" r="-1"/>
                <a:stretch/>
              </p:blipFill>
              <p:spPr bwMode="auto">
                <a:xfrm>
                  <a:off x="4694222" y="4653915"/>
                  <a:ext cx="307035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2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 bwMode="auto">
                <a:xfrm>
                  <a:off x="4680457" y="4973729"/>
                  <a:ext cx="314222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3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56" r="-1"/>
                <a:stretch/>
              </p:blipFill>
              <p:spPr bwMode="auto">
                <a:xfrm>
                  <a:off x="5071213" y="4973729"/>
                  <a:ext cx="307035" cy="30923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4" name="Picture 2" descr="https://www.numisbids.com/sales/hosted/ams/017/image00060.jp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000"/>
                <a:stretch/>
              </p:blipFill>
              <p:spPr bwMode="auto">
                <a:xfrm>
                  <a:off x="5049624" y="4658121"/>
                  <a:ext cx="314222" cy="309234"/>
                </a:xfrm>
                <a:prstGeom prst="rect">
                  <a:avLst/>
                </a:prstGeom>
                <a:grpFill/>
                <a:extLst/>
              </p:spPr>
            </p:pic>
          </p:grpSp>
        </p:grpSp>
      </p:grpSp>
      <p:grpSp>
        <p:nvGrpSpPr>
          <p:cNvPr id="26" name="Gruppieren 25"/>
          <p:cNvGrpSpPr/>
          <p:nvPr/>
        </p:nvGrpSpPr>
        <p:grpSpPr>
          <a:xfrm>
            <a:off x="487403" y="3995081"/>
            <a:ext cx="2660000" cy="2867721"/>
            <a:chOff x="504050" y="3884400"/>
            <a:chExt cx="2660000" cy="2867721"/>
          </a:xfrm>
        </p:grpSpPr>
        <p:sp>
          <p:nvSpPr>
            <p:cNvPr id="22" name="Rechteck 21"/>
            <p:cNvSpPr/>
            <p:nvPr/>
          </p:nvSpPr>
          <p:spPr>
            <a:xfrm>
              <a:off x="676970" y="6373482"/>
              <a:ext cx="2425918" cy="3786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50" y="3884400"/>
              <a:ext cx="2660000" cy="2686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7" y="3997326"/>
            <a:ext cx="2660000" cy="26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6453733" y="1268759"/>
            <a:ext cx="768081" cy="795939"/>
            <a:chOff x="3851920" y="1421324"/>
            <a:chExt cx="927720" cy="939955"/>
          </a:xfrm>
        </p:grpSpPr>
        <p:sp>
          <p:nvSpPr>
            <p:cNvPr id="4" name="Rechteck 3"/>
            <p:cNvSpPr/>
            <p:nvPr/>
          </p:nvSpPr>
          <p:spPr>
            <a:xfrm>
              <a:off x="3923928" y="1587264"/>
              <a:ext cx="792088" cy="7740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851920" y="1421324"/>
              <a:ext cx="927720" cy="197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3.6 </a:t>
            </a:r>
            <a:r>
              <a:rPr lang="de-DE" dirty="0" err="1" smtClean="0"/>
              <a:t>Bayessche</a:t>
            </a:r>
            <a:r>
              <a:rPr lang="de-DE" dirty="0" smtClean="0"/>
              <a:t> Inferenz: Beispiel Binomial/Beta-Verteilung</a:t>
            </a:r>
            <a:br>
              <a:rPr lang="de-DE" dirty="0" smtClean="0"/>
            </a:b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6660232" y="148478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6984280" y="1637184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6732240" y="16698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60232" y="1671191"/>
                <a:ext cx="443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671191"/>
                <a:ext cx="443776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pieren 14"/>
          <p:cNvGrpSpPr/>
          <p:nvPr/>
        </p:nvGrpSpPr>
        <p:grpSpPr>
          <a:xfrm>
            <a:off x="4552950" y="1278417"/>
            <a:ext cx="1010745" cy="745734"/>
            <a:chOff x="3827253" y="2444082"/>
            <a:chExt cx="1010745" cy="745734"/>
          </a:xfrm>
        </p:grpSpPr>
        <p:pic>
          <p:nvPicPr>
            <p:cNvPr id="11274" name="Picture 10" descr="Bildergebnis für Volksabstimmung Deutschlan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281" y="2448827"/>
              <a:ext cx="782735" cy="740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Abgerundetes Rechteck 12"/>
            <p:cNvSpPr/>
            <p:nvPr/>
          </p:nvSpPr>
          <p:spPr>
            <a:xfrm>
              <a:off x="3827253" y="2444082"/>
              <a:ext cx="1010745" cy="1160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Volksentscheid</a:t>
              </a:r>
              <a:endParaRPr lang="de-DE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55146" y="1268760"/>
            <a:ext cx="1010745" cy="777425"/>
            <a:chOff x="5633321" y="1658099"/>
            <a:chExt cx="1010745" cy="777425"/>
          </a:xfrm>
        </p:grpSpPr>
        <p:pic>
          <p:nvPicPr>
            <p:cNvPr id="11278" name="Picture 14" descr="Bildergebnis für Prävalenz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286" y="1840025"/>
              <a:ext cx="682147" cy="59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Abgerundetes Rechteck 54"/>
            <p:cNvSpPr/>
            <p:nvPr/>
          </p:nvSpPr>
          <p:spPr>
            <a:xfrm>
              <a:off x="5633321" y="1658099"/>
              <a:ext cx="1010745" cy="1276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Krank/Gesund</a:t>
              </a:r>
              <a:endParaRPr lang="de-DE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3448447" y="1284847"/>
            <a:ext cx="1010745" cy="777926"/>
            <a:chOff x="3520455" y="1674186"/>
            <a:chExt cx="1010745" cy="777926"/>
          </a:xfrm>
        </p:grpSpPr>
        <p:pic>
          <p:nvPicPr>
            <p:cNvPr id="11279" name="Picture 1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463" y="1809954"/>
              <a:ext cx="936104" cy="64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Abgerundetes Rechteck 58"/>
            <p:cNvSpPr/>
            <p:nvPr/>
          </p:nvSpPr>
          <p:spPr>
            <a:xfrm>
              <a:off x="3520455" y="1674186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Ergebnis &gt; 4</a:t>
              </a:r>
              <a:endParaRPr lang="de-DE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195736" y="1290089"/>
            <a:ext cx="1246714" cy="752477"/>
            <a:chOff x="2267744" y="1679428"/>
            <a:chExt cx="1246714" cy="752477"/>
          </a:xfrm>
        </p:grpSpPr>
        <p:pic>
          <p:nvPicPr>
            <p:cNvPr id="11266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Abgerundetes Rechteck 59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Rechteck 64"/>
          <p:cNvSpPr/>
          <p:nvPr/>
        </p:nvSpPr>
        <p:spPr>
          <a:xfrm>
            <a:off x="2133456" y="2267580"/>
            <a:ext cx="266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Weitere Voraussetzungen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48612" y="2531519"/>
            <a:ext cx="703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Zeitlich und räumlich gleichbleibend (stationär, keine Subgruppen)</a:t>
            </a:r>
          </a:p>
        </p:txBody>
      </p:sp>
      <p:sp>
        <p:nvSpPr>
          <p:cNvPr id="67" name="Rechteck 66"/>
          <p:cNvSpPr/>
          <p:nvPr/>
        </p:nvSpPr>
        <p:spPr>
          <a:xfrm>
            <a:off x="2140546" y="2761183"/>
            <a:ext cx="6818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Unabhängigkeit der Ereignisse (</a:t>
            </a:r>
            <a:r>
              <a:rPr lang="de-DE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rankheiten</a:t>
            </a:r>
            <a:r>
              <a:rPr lang="de-DE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7376680" y="1214970"/>
                <a:ext cx="154029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200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</a:t>
                </a:r>
                <a:r>
                  <a:rPr lang="de-DE" sz="12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</a:t>
                </a:r>
                <a:r>
                  <a:rPr lang="de-DE" sz="12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200" b="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de-DE" sz="12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:r>
                  <a:rPr lang="de-DE" sz="12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)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endParaRPr lang="de-DE" sz="600" i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i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θ</m:t>
                    </m:r>
                    <m:r>
                      <a:rPr lang="de-DE" sz="12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DE" sz="12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ist hier </a:t>
                </a:r>
                <a:r>
                  <a:rPr lang="de-DE" sz="1200" b="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2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mit [0,1] 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=1|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θ</m:t>
                        </m:r>
                      </m:e>
                    </m:d>
                    <m:r>
                      <a:rPr lang="de-DE" sz="1200" b="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2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de-DE" sz="12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680" y="1214970"/>
                <a:ext cx="1540293" cy="738664"/>
              </a:xfrm>
              <a:prstGeom prst="rect">
                <a:avLst/>
              </a:prstGeom>
              <a:blipFill rotWithShape="1">
                <a:blip r:embed="rId19"/>
                <a:stretch>
                  <a:fillRect t="-826" b="-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>
                <a:off x="7369554" y="1868791"/>
                <a:ext cx="154741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de-DE" sz="12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=0|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θ</m:t>
                        </m:r>
                      </m:e>
                    </m:d>
                    <m:r>
                      <a:rPr lang="de-DE" sz="1200" b="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=1−</m:t>
                    </m:r>
                    <m:r>
                      <m:rPr>
                        <m:sty m:val="p"/>
                      </m:rPr>
                      <a:rPr lang="de-DE" sz="12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de-DE" sz="12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554" y="1868791"/>
                <a:ext cx="1547419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5364088" y="3413538"/>
                <a:ext cx="3408625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𝐵𝑖𝑛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sz="1800" b="0" i="0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800" b="0" i="0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de-DE" sz="1800" i="0">
                              <a:latin typeface="Cambria Math"/>
                              <a:ea typeface="Cambria Math"/>
                            </a:rPr>
                            <m:t>θ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538"/>
                <a:ext cx="3408625" cy="508216"/>
              </a:xfrm>
              <a:prstGeom prst="rect">
                <a:avLst/>
              </a:prstGeom>
              <a:blipFill rotWithShape="1">
                <a:blip r:embed="rId21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56376" y="6556325"/>
            <a:ext cx="730424" cy="473075"/>
          </a:xfrm>
        </p:spPr>
        <p:txBody>
          <a:bodyPr/>
          <a:lstStyle/>
          <a:p>
            <a:fld id="{C91380D0-A164-DE4A-8A92-5E9CF20F8E0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421984" y="3631559"/>
            <a:ext cx="5030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Zufallsvariable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Zahl ‚Erfolge‘ (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=1)  bei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</a:t>
            </a:r>
          </a:p>
        </p:txBody>
      </p:sp>
      <p:graphicFrame>
        <p:nvGraphicFramePr>
          <p:cNvPr id="89" name="Tabel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56671"/>
              </p:ext>
            </p:extLst>
          </p:nvPr>
        </p:nvGraphicFramePr>
        <p:xfrm>
          <a:off x="6486429" y="4471884"/>
          <a:ext cx="2127554" cy="203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97"/>
                <a:gridCol w="174587"/>
                <a:gridCol w="174587"/>
                <a:gridCol w="174587"/>
                <a:gridCol w="174587"/>
                <a:gridCol w="174587"/>
                <a:gridCol w="174587"/>
                <a:gridCol w="174587"/>
                <a:gridCol w="174587"/>
                <a:gridCol w="174587"/>
                <a:gridCol w="174587"/>
                <a:gridCol w="174587"/>
              </a:tblGrid>
              <a:tr h="174707">
                <a:tc>
                  <a:txBody>
                    <a:bodyPr/>
                    <a:lstStyle/>
                    <a:p>
                      <a:pPr algn="r"/>
                      <a:endParaRPr lang="de-DE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  <a:tr h="167453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sp>
        <p:nvSpPr>
          <p:cNvPr id="92" name="Rechteck 91"/>
          <p:cNvSpPr/>
          <p:nvPr/>
        </p:nvSpPr>
        <p:spPr>
          <a:xfrm>
            <a:off x="7513114" y="4242574"/>
            <a:ext cx="3502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de-DE" sz="1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6150797" y="5373652"/>
            <a:ext cx="35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el-GR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endParaRPr lang="de-DE" sz="1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4" name="Tabel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67036"/>
              </p:ext>
            </p:extLst>
          </p:nvPr>
        </p:nvGraphicFramePr>
        <p:xfrm>
          <a:off x="6486256" y="5496457"/>
          <a:ext cx="2126799" cy="16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24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</a:tblGrid>
              <a:tr h="116702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5" name="Rechteck 94"/>
          <p:cNvSpPr/>
          <p:nvPr/>
        </p:nvSpPr>
        <p:spPr>
          <a:xfrm>
            <a:off x="2134238" y="2987224"/>
            <a:ext cx="6818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Ergo: Unabhängig und identisch verteilte Zufallsvariable („</a:t>
            </a:r>
            <a:r>
              <a:rPr lang="de-DE" sz="14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i.i.d</a:t>
            </a:r>
            <a:r>
              <a:rPr lang="de-DE" sz="1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.“)</a:t>
            </a:r>
          </a:p>
        </p:txBody>
      </p:sp>
      <p:sp>
        <p:nvSpPr>
          <p:cNvPr id="25" name="Rechteck 24"/>
          <p:cNvSpPr/>
          <p:nvPr/>
        </p:nvSpPr>
        <p:spPr>
          <a:xfrm>
            <a:off x="2051720" y="929740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Dichotome  alternative Ereignisse: Bernoulli-Prozesse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965898" y="3925057"/>
            <a:ext cx="1392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k|n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6573630" y="1268759"/>
            <a:ext cx="590658" cy="1276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Urne</a:t>
            </a:r>
            <a:endParaRPr lang="de-DE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hteck 99"/>
          <p:cNvSpPr/>
          <p:nvPr/>
        </p:nvSpPr>
        <p:spPr>
          <a:xfrm rot="18390775">
            <a:off x="6031210" y="4240684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10</a:t>
            </a:r>
            <a:endParaRPr lang="de-DE" sz="1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1" name="Tabel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22964"/>
              </p:ext>
            </p:extLst>
          </p:nvPr>
        </p:nvGraphicFramePr>
        <p:xfrm>
          <a:off x="6485785" y="5167574"/>
          <a:ext cx="2126799" cy="16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24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</a:tblGrid>
              <a:tr h="116702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5" y="3997326"/>
            <a:ext cx="2660000" cy="26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hteck 26"/>
          <p:cNvSpPr/>
          <p:nvPr/>
        </p:nvSpPr>
        <p:spPr>
          <a:xfrm>
            <a:off x="1568963" y="4119277"/>
            <a:ext cx="768156" cy="184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1270142" y="3924108"/>
            <a:ext cx="1392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Bin(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800" i="1" baseline="-25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2" name="Tabel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58674"/>
              </p:ext>
            </p:extLst>
          </p:nvPr>
        </p:nvGraphicFramePr>
        <p:xfrm>
          <a:off x="6483964" y="6174424"/>
          <a:ext cx="2126799" cy="16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24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  <a:gridCol w="174525"/>
              </a:tblGrid>
              <a:tr h="116702"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de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3" name="Rechteck 102"/>
          <p:cNvSpPr/>
          <p:nvPr/>
        </p:nvSpPr>
        <p:spPr>
          <a:xfrm>
            <a:off x="3337106" y="4509120"/>
            <a:ext cx="259228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</a:t>
            </a:r>
            <a:r>
              <a:rPr lang="de-DE" sz="18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Statistik</a:t>
            </a:r>
            <a:br>
              <a:rPr lang="de-DE" sz="18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 sind gegeben, Parameter variieren in der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Likelihoodfunktion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Klassische Statistik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sind gegeben und Daten variieren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275856" y="4411851"/>
            <a:ext cx="2691328" cy="2196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02" y="3995080"/>
            <a:ext cx="2660000" cy="26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86153"/>
              </p:ext>
            </p:extLst>
          </p:nvPr>
        </p:nvGraphicFramePr>
        <p:xfrm>
          <a:off x="7216232" y="4474456"/>
          <a:ext cx="174587" cy="2030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587"/>
              </a:tblGrid>
              <a:tr h="17470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noFill/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74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05" y="3994308"/>
            <a:ext cx="2660000" cy="26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hteck 30"/>
          <p:cNvSpPr/>
          <p:nvPr/>
        </p:nvSpPr>
        <p:spPr>
          <a:xfrm>
            <a:off x="4385793" y="4108774"/>
            <a:ext cx="792088" cy="195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043538" y="3933056"/>
            <a:ext cx="1392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Bin(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i="1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1" name="Tabel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50397"/>
              </p:ext>
            </p:extLst>
          </p:nvPr>
        </p:nvGraphicFramePr>
        <p:xfrm>
          <a:off x="8264286" y="4472892"/>
          <a:ext cx="174587" cy="2036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587"/>
              </a:tblGrid>
              <a:tr h="188963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de-DE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>
                    <a:solidFill>
                      <a:schemeClr val="bg1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  <a:tr h="167953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 marL="18000" marR="18000" marT="18000" marB="1800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3" name="Rechteck 42"/>
          <p:cNvSpPr/>
          <p:nvPr/>
        </p:nvSpPr>
        <p:spPr>
          <a:xfrm>
            <a:off x="395536" y="3386960"/>
            <a:ext cx="518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Binomialverteilung und Binomialverteilte </a:t>
            </a:r>
            <a:r>
              <a:rPr lang="de-DE" sz="1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Likelihoods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2914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9" grpId="0" animBg="1"/>
      <p:bldP spid="51" grpId="0" animBg="1"/>
      <p:bldP spid="12" grpId="0"/>
      <p:bldP spid="65" grpId="0"/>
      <p:bldP spid="66" grpId="0"/>
      <p:bldP spid="67" grpId="0"/>
      <p:bldP spid="73" grpId="0"/>
      <p:bldP spid="74" grpId="0"/>
      <p:bldP spid="45" grpId="0"/>
      <p:bldP spid="44" grpId="0"/>
      <p:bldP spid="92" grpId="0"/>
      <p:bldP spid="93" grpId="0"/>
      <p:bldP spid="95" grpId="0"/>
      <p:bldP spid="25" grpId="0"/>
      <p:bldP spid="97" grpId="0"/>
      <p:bldP spid="99" grpId="0" animBg="1"/>
      <p:bldP spid="100" grpId="0"/>
      <p:bldP spid="98" grpId="0"/>
      <p:bldP spid="103" grpId="0" animBg="1"/>
      <p:bldP spid="28" grpId="0" animBg="1"/>
      <p:bldP spid="109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92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2026185" y="949712"/>
                <a:ext cx="3193887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85" y="949712"/>
                <a:ext cx="3193887" cy="508216"/>
              </a:xfrm>
              <a:prstGeom prst="rect">
                <a:avLst/>
              </a:prstGeom>
              <a:blipFill rotWithShape="1"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 1"/>
          <p:cNvSpPr/>
          <p:nvPr/>
        </p:nvSpPr>
        <p:spPr>
          <a:xfrm>
            <a:off x="3059832" y="3140968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3131840" y="4941168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60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hteck 77"/>
          <p:cNvSpPr/>
          <p:nvPr/>
        </p:nvSpPr>
        <p:spPr>
          <a:xfrm>
            <a:off x="2987824" y="3212976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3059832" y="5013176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hteck 79"/>
          <p:cNvSpPr/>
          <p:nvPr/>
        </p:nvSpPr>
        <p:spPr>
          <a:xfrm>
            <a:off x="3131840" y="3156911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3203848" y="4957111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oliennummernplatzhalter 3"/>
          <p:cNvSpPr txBox="1">
            <a:spLocks/>
          </p:cNvSpPr>
          <p:nvPr/>
        </p:nvSpPr>
        <p:spPr>
          <a:xfrm>
            <a:off x="7956376" y="6556325"/>
            <a:ext cx="730424" cy="4730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60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hteck 82"/>
          <p:cNvSpPr/>
          <p:nvPr/>
        </p:nvSpPr>
        <p:spPr>
          <a:xfrm>
            <a:off x="3203848" y="3309311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3275856" y="4869160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hteck 84"/>
          <p:cNvSpPr/>
          <p:nvPr/>
        </p:nvSpPr>
        <p:spPr>
          <a:xfrm>
            <a:off x="3131840" y="3356992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203848" y="4916841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hteck 86"/>
          <p:cNvSpPr/>
          <p:nvPr/>
        </p:nvSpPr>
        <p:spPr>
          <a:xfrm>
            <a:off x="3131840" y="3212976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3203848" y="4772825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86197"/>
            <a:ext cx="38004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hteck 88"/>
          <p:cNvSpPr/>
          <p:nvPr/>
        </p:nvSpPr>
        <p:spPr>
          <a:xfrm>
            <a:off x="3203848" y="3365376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3275856" y="4925225"/>
            <a:ext cx="4176464" cy="1584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2411760" y="2132856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</a:t>
            </a:r>
          </a:p>
        </p:txBody>
      </p:sp>
      <p:sp>
        <p:nvSpPr>
          <p:cNvPr id="71" name="Rechteck 70"/>
          <p:cNvSpPr/>
          <p:nvPr/>
        </p:nvSpPr>
        <p:spPr>
          <a:xfrm>
            <a:off x="1979712" y="378904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endParaRPr lang="de-DE" sz="1800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1979712" y="5458287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endParaRPr lang="de-DE" sz="1800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4" name="Picture 2" descr="R. A. Fisch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Bildergebnis für Bayes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80248" y="896528"/>
                <a:ext cx="3856247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𝐵𝑒𝑡𝑎</m:t>
                      </m:r>
                      <m:r>
                        <a:rPr lang="de-DE" sz="1800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/>
                        </a:rPr>
                        <m:t>α</m:t>
                      </m:r>
                      <m:r>
                        <a:rPr lang="de-DE" sz="1800" i="1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/>
                        </a:rPr>
                        <m:t>β</m:t>
                      </m:r>
                      <m:r>
                        <a:rPr lang="de-DE" sz="1800" b="0" i="1" smtClean="0">
                          <a:latin typeface="Cambria Math"/>
                        </a:rPr>
                        <m:t>)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1800" i="1">
                              <a:latin typeface="Cambria Math"/>
                            </a:rPr>
                            <m:t>𝐵</m:t>
                          </m:r>
                          <m:r>
                            <a:rPr lang="de-DE" sz="18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α</m:t>
                          </m:r>
                          <m:r>
                            <a:rPr lang="de-DE" sz="1800" i="1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β</m:t>
                          </m:r>
                          <m:r>
                            <a:rPr lang="de-DE" sz="1800" i="1">
                              <a:latin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α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β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248" y="896528"/>
                <a:ext cx="3856247" cy="66191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7308304" y="2118626"/>
                <a:ext cx="1331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118626"/>
                <a:ext cx="13310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7302208" y="3801232"/>
                <a:ext cx="1331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208" y="3801232"/>
                <a:ext cx="1331005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6948264" y="5157192"/>
                <a:ext cx="2163221" cy="121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α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β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𝑛𝑘</m:t>
                          </m:r>
                        </m:sup>
                      </m:sSup>
                    </m:oMath>
                  </m:oMathPara>
                </a14:m>
                <a:endParaRPr lang="de-DE" sz="18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de-DE" sz="18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… 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3+0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1+1</m:t>
                          </m:r>
                        </m:sup>
                      </m:sSup>
                    </m:oMath>
                  </m:oMathPara>
                </a14:m>
                <a:endParaRPr lang="de-DE" sz="1800" dirty="0" smtClean="0">
                  <a:ea typeface="Cambria Math"/>
                </a:endParaRPr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5157192"/>
                <a:ext cx="2163221" cy="121353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7020273" y="1700808"/>
            <a:ext cx="2088231" cy="484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7305323" y="2129225"/>
                <a:ext cx="1331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de-DE" sz="18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23" y="2129225"/>
                <a:ext cx="1331005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7299227" y="3811831"/>
                <a:ext cx="1526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227" y="3811831"/>
                <a:ext cx="1526572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/>
              <p:cNvSpPr txBox="1"/>
              <p:nvPr/>
            </p:nvSpPr>
            <p:spPr>
              <a:xfrm>
                <a:off x="6945283" y="5167791"/>
                <a:ext cx="2267159" cy="121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α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β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𝑛𝑘</m:t>
                          </m:r>
                        </m:sup>
                      </m:sSup>
                    </m:oMath>
                  </m:oMathPara>
                </a14:m>
                <a:endParaRPr lang="de-DE" sz="18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de-DE" sz="18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de-DE" sz="18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… 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3+30</m:t>
                          </m:r>
                        </m:sup>
                      </m:sSup>
                      <m:sSup>
                        <m:sSupPr>
                          <m:ctrlPr>
                            <a:rPr lang="de-DE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de-DE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  <a:ea typeface="Cambria Math"/>
                            </a:rPr>
                            <m:t>2+20</m:t>
                          </m:r>
                        </m:sup>
                      </m:sSup>
                    </m:oMath>
                  </m:oMathPara>
                </a14:m>
                <a:endParaRPr lang="de-DE" sz="1800" dirty="0" smtClean="0">
                  <a:ea typeface="Cambria Math"/>
                </a:endParaRPr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102" name="Textfeld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283" y="5167791"/>
                <a:ext cx="2267159" cy="121353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hteck 102"/>
          <p:cNvSpPr/>
          <p:nvPr/>
        </p:nvSpPr>
        <p:spPr>
          <a:xfrm>
            <a:off x="6948264" y="1760624"/>
            <a:ext cx="2088231" cy="484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15080" y="3462932"/>
            <a:ext cx="1464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Keine </a:t>
            </a:r>
            <a:b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Integral-</a:t>
            </a:r>
          </a:p>
          <a:p>
            <a:pPr algn="ctr"/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rechnung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itel 1"/>
          <p:cNvSpPr txBox="1">
            <a:spLocks/>
          </p:cNvSpPr>
          <p:nvPr/>
        </p:nvSpPr>
        <p:spPr bwMode="auto">
          <a:xfrm>
            <a:off x="0" y="476672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3.6 </a:t>
            </a:r>
            <a:r>
              <a:rPr lang="de-DE" kern="0" dirty="0" err="1" smtClean="0"/>
              <a:t>Bayessche</a:t>
            </a:r>
            <a:r>
              <a:rPr lang="de-DE" kern="0" dirty="0" smtClean="0"/>
              <a:t> Inferenz: Beispiel Binomial/Beta-Verteilung</a:t>
            </a:r>
            <a:br>
              <a:rPr lang="de-DE" kern="0" dirty="0" smtClean="0"/>
            </a:br>
            <a:endParaRPr lang="de-DE" sz="1000" kern="0" dirty="0"/>
          </a:p>
        </p:txBody>
      </p:sp>
    </p:spTree>
    <p:extLst>
      <p:ext uri="{BB962C8B-B14F-4D97-AF65-F5344CB8AC3E}">
        <p14:creationId xmlns:p14="http://schemas.microsoft.com/office/powerpoint/2010/main" val="8482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6" grpId="0"/>
      <p:bldP spid="97" grpId="0"/>
      <p:bldP spid="98" grpId="0"/>
      <p:bldP spid="99" grpId="0"/>
      <p:bldP spid="3" grpId="0" animBg="1"/>
      <p:bldP spid="100" grpId="0"/>
      <p:bldP spid="101" grpId="0"/>
      <p:bldP spid="102" grpId="0"/>
      <p:bldP spid="103" grpId="0" animBg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3.7 Verteilungen: Konjugierte Verteilungen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81811"/>
              </p:ext>
            </p:extLst>
          </p:nvPr>
        </p:nvGraphicFramePr>
        <p:xfrm>
          <a:off x="2339752" y="3645024"/>
          <a:ext cx="61206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32"/>
                <a:gridCol w="313234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Likelihood</a:t>
                      </a:r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-Verteilung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Priori-/Posteriori Verteilung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Binomial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Beta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Multinomial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Dirichlet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Poisson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Gamma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 (bekannte </a:t>
                      </a:r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</a:t>
                      </a:r>
                      <a:r>
                        <a:rPr lang="de-DE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2</a:t>
                      </a:r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 (bekanntes </a:t>
                      </a:r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</a:t>
                      </a:r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Inverse Gamma</a:t>
                      </a:r>
                      <a:endParaRPr lang="de-D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339752" y="1052736"/>
            <a:ext cx="61206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-Verteilung und Priori-/Posteriori-Verteilungen sind konjugiert, genau dann wenn bei gegebenem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die Posteriori-Verteilung aus der gleichen Verteilungsfamilie wie die Priori-Verteilung stammt.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267744" y="2729940"/>
                <a:ext cx="3760645" cy="519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𝑃𝑟𝑖𝑜𝑟𝑖</m:t>
                      </m:r>
                      <m:r>
                        <a:rPr lang="de-DE" sz="1800" b="0" i="1" smtClean="0">
                          <a:latin typeface="Cambria Math"/>
                        </a:rPr>
                        <m:t> </m:t>
                      </m:r>
                      <m:r>
                        <a:rPr lang="de-DE" sz="1800" b="0" i="1" smtClean="0">
                          <a:latin typeface="Cambria Math"/>
                        </a:rPr>
                        <m:t>𝑉</m:t>
                      </m:r>
                      <m:r>
                        <a:rPr lang="de-DE" sz="1800" b="0" i="1" smtClean="0">
                          <a:latin typeface="Cambria Math"/>
                        </a:rPr>
                        <m:t>.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de-DE" sz="1800" b="0" i="0" smtClean="0">
                              <a:latin typeface="Cambria Math"/>
                            </a:rPr>
                            <m:t>Likelihood</m:t>
                          </m:r>
                        </m:e>
                      </m:groupChr>
                      <m:r>
                        <a:rPr lang="de-DE" sz="1800" b="0" i="1" smtClean="0">
                          <a:latin typeface="Cambria Math"/>
                        </a:rPr>
                        <m:t>𝑃𝑜𝑠𝑡𝑒𝑟𝑖𝑜𝑟𝑖</m:t>
                      </m:r>
                      <m:r>
                        <a:rPr lang="de-DE" sz="1800" b="0" i="1" smtClean="0">
                          <a:latin typeface="Cambria Math"/>
                        </a:rPr>
                        <m:t> </m:t>
                      </m:r>
                      <m:r>
                        <a:rPr lang="de-DE" sz="1800" b="0" i="1" smtClean="0">
                          <a:latin typeface="Cambria Math"/>
                        </a:rPr>
                        <m:t>𝑉</m:t>
                      </m:r>
                      <m:r>
                        <a:rPr lang="de-DE" sz="1800" b="0" i="1" smtClean="0">
                          <a:latin typeface="Cambria Math"/>
                        </a:rPr>
                        <m:t>. </m:t>
                      </m:r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29940"/>
                <a:ext cx="3760645" cy="51905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132741" y="2729940"/>
                <a:ext cx="2183675" cy="519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𝐵𝑒𝑡𝑎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de-DE" sz="1800" b="0" i="0" smtClean="0">
                              <a:latin typeface="Cambria Math"/>
                            </a:rPr>
                            <m:t>Binomial</m:t>
                          </m:r>
                        </m:e>
                      </m:groupChr>
                      <m:r>
                        <a:rPr lang="de-DE" sz="1800" b="0" i="1" smtClean="0">
                          <a:latin typeface="Cambria Math"/>
                        </a:rPr>
                        <m:t>𝐵𝑒𝑡𝑎</m:t>
                      </m:r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741" y="2729940"/>
                <a:ext cx="2183675" cy="5190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03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R. A. Fis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dergebnis für Bay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3.8 Verteilungen: Irreguläre Verteilungen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012160" y="5733256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Jackman</a:t>
            </a:r>
            <a: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(2009), 17</a:t>
            </a:r>
            <a:endParaRPr lang="de-DE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50482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86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1038730"/>
            <a:ext cx="6523072" cy="527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3.9 Verteilungen: Blick auf übliche </a:t>
            </a:r>
            <a:r>
              <a:rPr lang="de-DE" dirty="0" err="1" smtClean="0"/>
              <a:t>Likelihood</a:t>
            </a:r>
            <a:r>
              <a:rPr lang="de-DE" dirty="0" smtClean="0"/>
              <a:t>-Verteilungen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452320" y="6165884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Lambert (2018), 193</a:t>
            </a:r>
            <a:endParaRPr lang="de-DE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69720" y="4149660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Multivariate 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de-DE" sz="7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091362" y="4128640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Multivariate 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89800" y="5085184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Exponential</a:t>
            </a: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93960" y="5064164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Gamma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Log-</a:t>
            </a:r>
            <a:r>
              <a:rPr lang="de-DE" sz="7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22988" y="5033214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292080" y="5013176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596658" y="5970880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Beta-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310702" y="5938770"/>
            <a:ext cx="50405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649722" y="5014738"/>
            <a:ext cx="37949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Bernulli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257316" y="4961264"/>
            <a:ext cx="423100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b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Binomial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914336" y="4982284"/>
            <a:ext cx="37055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Poisson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220072" y="4067200"/>
            <a:ext cx="51456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Multinomial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785626" y="4047104"/>
            <a:ext cx="51456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Viele</a:t>
            </a:r>
            <a:endParaRPr lang="de-DE" sz="7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307975" y="3755944"/>
            <a:ext cx="8584505" cy="864096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 cap="flat" cmpd="sng" algn="ctr">
            <a:solidFill>
              <a:srgbClr val="2D2DB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16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370104" y="548680"/>
            <a:ext cx="8522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 Grundlagen der Bayesstatistik</a:t>
            </a:r>
          </a:p>
          <a:p>
            <a:pPr defTabSz="4167188">
              <a:spcBef>
                <a:spcPct val="20000"/>
              </a:spcBef>
              <a:defRPr/>
            </a:pPr>
            <a:endParaRPr lang="de-DE" sz="1800" i="1" dirty="0" smtClean="0">
              <a:solidFill>
                <a:srgbClr val="2D2DB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Philosophisch/wissenschaftstheoretischer Hintergrund: 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1: Induktionsproblem; Hume; Popper: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Falsifikationistisches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Hypothesentesten; Probleme des Falsifikationismus;  Voraussetzungsabhängige Induktion im theoretischen Netz?</a:t>
            </a:r>
          </a:p>
          <a:p>
            <a:pPr marL="895350" lvl="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2: Fisher-Statistik  (NHST) als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probabilistischer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Falsifikationismus;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Neyman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-Pearson Statistik; Hybride Praxis des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Hypotheen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-Testens; Probleme der hybriden Standardstatistik</a:t>
            </a:r>
            <a:endParaRPr lang="de-DE" sz="1800" i="1" dirty="0">
              <a:solidFill>
                <a:srgbClr val="2D2DB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Grundlegende Ideen und Verfahren der </a:t>
            </a:r>
            <a:r>
              <a:rPr lang="de-DE" sz="1800" i="1" dirty="0" err="1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800" i="1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-Statistik</a:t>
            </a:r>
            <a:endParaRPr lang="de-DE" sz="1800" dirty="0">
              <a:solidFill>
                <a:srgbClr val="2D2DB9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marL="89535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3: Grundbegriffe;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in verschiedenen Gestalten; Wahrscheinlichkeits- vs. Dichteverteilung;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Bayesianisches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Updaten von Parameterverteilungen (Bsp. Betaverteilung); konjugierte Priors; wichtige Verteilungen</a:t>
            </a:r>
          </a:p>
          <a:p>
            <a:pPr marL="895350" lvl="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4: </a:t>
            </a:r>
            <a:r>
              <a:rPr lang="de-DE" sz="1800" dirty="0" err="1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Prüfung von Modellen (hier H mit Parametern): Glaubwürdigkeits-</a:t>
            </a:r>
            <a:b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(etwa HDI) vs. Konfidenz-Intervalle;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Testen von Modellen;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Bayesfaktoren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Bayes-Ockamsches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Rasiermesser; nochmal ein Vergleich</a:t>
            </a:r>
            <a:endParaRPr lang="de-DE" sz="1800" dirty="0">
              <a:solidFill>
                <a:srgbClr val="2D2DB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00174 0.12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27384" y="980728"/>
            <a:ext cx="3630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Intervall 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höchster 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Dichte </a:t>
            </a:r>
            <a:r>
              <a:rPr lang="de-DE" sz="1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(IHD, eng. HDI)</a:t>
            </a:r>
          </a:p>
          <a:p>
            <a:pPr algn="ctr"/>
            <a:r>
              <a:rPr lang="de-DE" sz="1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manchmal auch ‚Region der höchsten posteriori Dichte‘</a:t>
            </a:r>
            <a:endParaRPr lang="de-DE" sz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81" y="1498782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81" y="1498782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81" y="3801640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192" y="3802020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57" y="1495294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68" y="3798532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57" y="1495294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34" y="3803767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81" y="3798152"/>
            <a:ext cx="2497143" cy="23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1" y="1502170"/>
            <a:ext cx="2490574" cy="22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580112" y="980728"/>
            <a:ext cx="3226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Zentrales </a:t>
            </a: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Perzentilintervall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(ZPI)</a:t>
            </a:r>
            <a:b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oder ‚Zentrales Posteriori-Intervall‘</a:t>
            </a:r>
            <a:endParaRPr lang="de-DE" sz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4.1 Parameterschätzung &amp; Glaubwürdigkeitsintervalle </a:t>
            </a:r>
            <a:r>
              <a:rPr lang="de-DE" sz="1400" kern="0" dirty="0" smtClean="0"/>
              <a:t>(</a:t>
            </a:r>
            <a:r>
              <a:rPr lang="de-DE" sz="1400" kern="0" dirty="0" err="1" smtClean="0"/>
              <a:t>Credible</a:t>
            </a:r>
            <a:r>
              <a:rPr lang="de-DE" sz="1400" kern="0" dirty="0" smtClean="0"/>
              <a:t> Intervalls)</a:t>
            </a:r>
            <a:endParaRPr lang="de-DE" sz="1400" kern="0" dirty="0"/>
          </a:p>
        </p:txBody>
      </p:sp>
      <p:sp>
        <p:nvSpPr>
          <p:cNvPr id="18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23528" y="3701931"/>
            <a:ext cx="1728192" cy="2308324"/>
          </a:xfrm>
          <a:prstGeom prst="rect">
            <a:avLst/>
          </a:prstGeom>
          <a:blipFill>
            <a:blip r:embed="rId13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Mit uniformer Priori-Verteilung fällt der Modus des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Posteriors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Maximal-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-Schätzer zusammen.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630375" y="6520258"/>
            <a:ext cx="1883671" cy="182563"/>
          </a:xfrm>
        </p:spPr>
        <p:txBody>
          <a:bodyPr/>
          <a:lstStyle/>
          <a:p>
            <a:pPr>
              <a:defRPr/>
            </a:pPr>
            <a:r>
              <a:rPr lang="de-DE"/>
              <a:t>2018, M. v. Sydow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74624" y="4100879"/>
            <a:ext cx="337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Intervalle der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Posterioriwahrscheinlichkeit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liegt mit genannter Wahrscheinlichkeit in dem Intervall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4795198" y="4084106"/>
            <a:ext cx="3521218" cy="2153206"/>
            <a:chOff x="3545963" y="2548374"/>
            <a:chExt cx="5387202" cy="389284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74"/>
            <a:stretch/>
          </p:blipFill>
          <p:spPr bwMode="auto">
            <a:xfrm>
              <a:off x="3545963" y="2548374"/>
              <a:ext cx="5338790" cy="3846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7564589" y="6188557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9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25 Stichproben mit N=20</a:t>
              </a:r>
              <a:endParaRPr lang="de-DE" sz="9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361166" y="6256549"/>
              <a:ext cx="4571999" cy="184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600" dirty="0" smtClean="0">
                  <a:solidFill>
                    <a:prstClr val="black"/>
                  </a:solidFill>
                  <a:latin typeface="Times New Roman"/>
                </a:rPr>
                <a:t>Quelle: https</a:t>
              </a:r>
              <a:r>
                <a:rPr lang="de-DE" sz="600" dirty="0">
                  <a:solidFill>
                    <a:prstClr val="black"/>
                  </a:solidFill>
                  <a:latin typeface="Times New Roman"/>
                </a:rPr>
                <a:t>://mars.wiwi.hu-berlin.de/mediawiki/mmstat3/Rfiles/R/8a48d95f205189fe046458d1576bba3d39aef005_0.pdf</a:t>
              </a:r>
            </a:p>
          </p:txBody>
        </p:sp>
      </p:grpSp>
      <p:sp>
        <p:nvSpPr>
          <p:cNvPr id="62" name="Textfeld 61"/>
          <p:cNvSpPr txBox="1"/>
          <p:nvPr/>
        </p:nvSpPr>
        <p:spPr>
          <a:xfrm>
            <a:off x="4510502" y="1214750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 bezieht sich auf Unsicherheit mit dem Intervall, nicht mit</a:t>
            </a:r>
          </a:p>
          <a:p>
            <a:pPr marL="2730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 Parameter. 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51525" y="980728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Glaubwürdigkeitsintervalle</a:t>
            </a:r>
            <a:endParaRPr lang="de-DE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4" y="2623349"/>
            <a:ext cx="1498286" cy="138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5" y="1295201"/>
            <a:ext cx="1514537" cy="139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87" y="1302694"/>
            <a:ext cx="1498286" cy="138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94" y="2623348"/>
            <a:ext cx="1498286" cy="138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687" y="1234586"/>
            <a:ext cx="2046630" cy="154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4510502" y="2599744"/>
            <a:ext cx="4752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unendlicher Stichprobenanzahl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geht es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 den Anteil von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Konfidenzintervallen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denen der Parameter liegen würde. 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Gegeben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 spezifisches Intervall, ist der wahre Wert entweder enthalten oder nicht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4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499992" y="980728"/>
            <a:ext cx="343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Vertrauensintervalle </a:t>
            </a:r>
            <a:r>
              <a:rPr lang="de-DE" sz="1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(Konfidenzintervalle)</a:t>
            </a:r>
            <a:endParaRPr lang="de-DE" sz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2438886"/>
            <a:ext cx="2354375" cy="2862322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Belia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 (2005) bat 473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Forscher/innen,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die in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anerkannten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wissenschaftlichen Magazinen publiziert hatten, Fehlerbalken zu interpretieren. Lediglich 22% konnten die Konfidenzintervalle richtig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einschätzen.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4.1 Parameterschätzung &amp; Glaubwürdigkeitsintervalle </a:t>
            </a:r>
            <a:r>
              <a:rPr lang="de-DE" sz="1400" kern="0" dirty="0" smtClean="0"/>
              <a:t>(</a:t>
            </a:r>
            <a:r>
              <a:rPr lang="de-DE" sz="1400" kern="0" dirty="0" err="1" smtClean="0"/>
              <a:t>Credible</a:t>
            </a:r>
            <a:r>
              <a:rPr lang="de-DE" sz="1400" kern="0" dirty="0" smtClean="0"/>
              <a:t> Intervalls)</a:t>
            </a:r>
            <a:endParaRPr lang="de-DE" sz="1400" kern="0" dirty="0"/>
          </a:p>
        </p:txBody>
      </p:sp>
    </p:spTree>
    <p:extLst>
      <p:ext uri="{BB962C8B-B14F-4D97-AF65-F5344CB8AC3E}">
        <p14:creationId xmlns:p14="http://schemas.microsoft.com/office/powerpoint/2010/main" val="16985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86500"/>
            <a:ext cx="2133600" cy="473075"/>
          </a:xfrm>
          <a:prstGeom prst="rect">
            <a:avLst/>
          </a:prstGeom>
        </p:spPr>
        <p:txBody>
          <a:bodyPr/>
          <a:lstStyle/>
          <a:p>
            <a:fld id="{C91380D0-A164-DE4A-8A92-5E9CF20F8E05}" type="slidenum">
              <a:rPr/>
              <a:pPr/>
              <a:t>19</a:t>
            </a:fld>
            <a:endParaRPr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120" y="1187865"/>
            <a:ext cx="2487730" cy="24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10"/>
          <p:cNvCxnSpPr/>
          <p:nvPr/>
        </p:nvCxnSpPr>
        <p:spPr>
          <a:xfrm flipV="1">
            <a:off x="4791934" y="2392859"/>
            <a:ext cx="0" cy="599762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4418615" y="2392859"/>
            <a:ext cx="0" cy="615762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17500" y="1290496"/>
            <a:ext cx="3473449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</a:t>
            </a:r>
            <a:r>
              <a:rPr lang="de-DE" sz="18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Glaubwürdigkeits-intervalle </a:t>
            </a:r>
            <a:r>
              <a:rPr lang="de-DE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(etwa Lambert, 2018)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beschreiben direkt Wahrschein-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lichkeiten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von Parametern (gegeben Daten), als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Posteriorverteilungen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(Hier: Parameter Theta, eine Stichprobe, </a:t>
            </a:r>
            <a:r>
              <a:rPr lang="de-DE" sz="12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=10, Beta-verteilung  einer Binomialverteilte Prävalenzvariable) </a:t>
            </a:r>
          </a:p>
        </p:txBody>
      </p:sp>
      <p:grpSp>
        <p:nvGrpSpPr>
          <p:cNvPr id="28" name="Gruppieren 27"/>
          <p:cNvGrpSpPr/>
          <p:nvPr/>
        </p:nvGrpSpPr>
        <p:grpSpPr>
          <a:xfrm>
            <a:off x="6380045" y="1174870"/>
            <a:ext cx="2487730" cy="2409988"/>
            <a:chOff x="6608645" y="1146295"/>
            <a:chExt cx="2487730" cy="2409988"/>
          </a:xfrm>
        </p:grpSpPr>
        <p:pic>
          <p:nvPicPr>
            <p:cNvPr id="13" name="Picture 1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645" y="1146295"/>
              <a:ext cx="2487730" cy="240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Gerade Verbindung 13"/>
            <p:cNvCxnSpPr/>
            <p:nvPr/>
          </p:nvCxnSpPr>
          <p:spPr>
            <a:xfrm flipV="1">
              <a:off x="7673774" y="2619375"/>
              <a:ext cx="0" cy="312626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V="1">
              <a:off x="7238975" y="1930977"/>
              <a:ext cx="0" cy="1026549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67080"/>
              </p:ext>
            </p:extLst>
          </p:nvPr>
        </p:nvGraphicFramePr>
        <p:xfrm>
          <a:off x="2938385" y="4213508"/>
          <a:ext cx="6096000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40"/>
                <a:gridCol w="943912"/>
                <a:gridCol w="943912"/>
                <a:gridCol w="943912"/>
                <a:gridCol w="943912"/>
                <a:gridCol w="9439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kern="1200" dirty="0" smtClean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Erkältung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Grippe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Heu-schnupfen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Malaria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Glaubwürdkeit</a:t>
                      </a:r>
                      <a:endParaRPr lang="de-DE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Nießen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solidFill>
                          <a:srgbClr val="EAB2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solidFill>
                          <a:srgbClr val="EAB2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Gliederschmerzen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solidFill>
                          <a:srgbClr val="EAB2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Kopfschmerzen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solidFill>
                          <a:srgbClr val="EAB2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Konfidenz-Summe</a:t>
                      </a:r>
                      <a:endParaRPr lang="de-DE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86%</a:t>
                      </a:r>
                      <a:endParaRPr lang="de-DE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92%</a:t>
                      </a:r>
                      <a:endParaRPr lang="de-DE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94%</a:t>
                      </a:r>
                      <a:endParaRPr lang="de-DE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82%</a:t>
                      </a:r>
                      <a:endParaRPr lang="de-DE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feld 29"/>
          <p:cNvSpPr txBox="1"/>
          <p:nvPr/>
        </p:nvSpPr>
        <p:spPr>
          <a:xfrm>
            <a:off x="346076" y="3566971"/>
            <a:ext cx="25884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Vorteile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Direktere Interpretation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Priorberücksichtigung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Verwendbarkeit bei kleinen Stichproben 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(Lynch, 2007, pp. 342 f.)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 Mehrdimension-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oft (aber nicht immer) die richtigere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Fragestellung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(Lambert, 2018)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895599" y="6500193"/>
            <a:ext cx="5438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800" dirty="0" smtClean="0">
                <a:solidFill>
                  <a:prstClr val="black"/>
                </a:solidFill>
                <a:latin typeface="Times New Roman"/>
              </a:rPr>
              <a:t>Quelle: Lambert, 2018, 131f und https</a:t>
            </a:r>
            <a:r>
              <a:rPr lang="de-DE" sz="800" dirty="0">
                <a:solidFill>
                  <a:prstClr val="black"/>
                </a:solidFill>
                <a:latin typeface="Times New Roman"/>
              </a:rPr>
              <a:t>://www.youtube.com/watch?v=wMfODgwqEr0</a:t>
            </a:r>
          </a:p>
        </p:txBody>
      </p:sp>
      <p:cxnSp>
        <p:nvCxnSpPr>
          <p:cNvPr id="33" name="Gerade Verbindung 32"/>
          <p:cNvCxnSpPr/>
          <p:nvPr/>
        </p:nvCxnSpPr>
        <p:spPr>
          <a:xfrm>
            <a:off x="5026780" y="4886326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960230" y="4886326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5950705" y="5257801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852152" y="5267329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7865229" y="5638801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6899652" y="4895854"/>
            <a:ext cx="145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7865229" y="568642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5950705" y="601027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950704" y="530542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6903204" y="494347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5017254" y="492442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7849730" y="5314952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960229" y="4924426"/>
            <a:ext cx="1452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2905984" y="3957496"/>
            <a:ext cx="612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Erste Symptome (fiktiv) und 75% Konfidenz- (Spalten) und Glaubwürdigkeitsintervalle (Zeilen).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3" name="Picture 3" descr="Bildergebnis für Doktori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r="18494"/>
          <a:stretch/>
        </p:blipFill>
        <p:spPr bwMode="auto">
          <a:xfrm>
            <a:off x="3352800" y="4224970"/>
            <a:ext cx="552450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feld 53"/>
          <p:cNvSpPr txBox="1"/>
          <p:nvPr/>
        </p:nvSpPr>
        <p:spPr>
          <a:xfrm>
            <a:off x="3749726" y="1278811"/>
            <a:ext cx="61284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Beispiele: Es gibt mehrere Arten von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Glauwürdigkeitsintervallen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(hier 75%)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4314825" y="1469311"/>
            <a:ext cx="1737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Intervall mit 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höchsen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Dichten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6791325" y="1450261"/>
            <a:ext cx="1914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Intervall um Mittelwert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6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4.1 Parameterschätzung &amp; Glaubwürdigkeitsintervalle </a:t>
            </a:r>
            <a:r>
              <a:rPr lang="de-DE" sz="1400" kern="0" dirty="0" smtClean="0"/>
              <a:t>(</a:t>
            </a:r>
            <a:r>
              <a:rPr lang="de-DE" sz="1400" kern="0" dirty="0" err="1" smtClean="0"/>
              <a:t>Credible</a:t>
            </a:r>
            <a:r>
              <a:rPr lang="de-DE" sz="1400" kern="0" dirty="0" smtClean="0"/>
              <a:t> Intervalls)</a:t>
            </a:r>
            <a:endParaRPr lang="de-DE" sz="1400" kern="0" dirty="0"/>
          </a:p>
        </p:txBody>
      </p:sp>
    </p:spTree>
    <p:extLst>
      <p:ext uri="{BB962C8B-B14F-4D97-AF65-F5344CB8AC3E}">
        <p14:creationId xmlns:p14="http://schemas.microsoft.com/office/powerpoint/2010/main" val="29169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29" grpId="0"/>
      <p:bldP spid="51" grpId="0"/>
      <p:bldP spid="54" grpId="0" animBg="1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565776" cy="547158"/>
          </a:xfrm>
        </p:spPr>
        <p:txBody>
          <a:bodyPr/>
          <a:lstStyle/>
          <a:p>
            <a:r>
              <a:rPr lang="de-DE" dirty="0" smtClean="0"/>
              <a:t>3. Grundbegriffe der Bayesstatistik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2156552" y="1026603"/>
            <a:ext cx="6807936" cy="578619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600" dirty="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rPr>
              <a:t>3.1 Historischer </a:t>
            </a:r>
            <a:r>
              <a: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rPr>
              <a:t>Abriss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(Aldrich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2008;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McGrane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2011)</a:t>
            </a:r>
            <a:endParaRPr lang="de-DE" sz="1000" dirty="0">
              <a:solidFill>
                <a:srgbClr val="000090"/>
              </a:solidFill>
              <a:latin typeface="Calibri" pitchFamily="34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Biographie: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Eigentlich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presbyterianischer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Pfarrer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Grundidee der ‚inversen Wahrscheinlichkeit‘ / Bayesstatistik 1746-1749: 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Essay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towards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solving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Problem in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Doctrine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Chances</a:t>
            </a:r>
            <a:endParaRPr lang="de-DE" sz="1800" i="1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1763: Posthume Veröffentlichung durch Richard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Pierre-Simon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(Marquis de)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Laplace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(1774, 1812)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wohl unabhängige, frühe Wiederentdeckung 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(vgl.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Aldrich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2008;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McGrane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2011)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Seit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Fisher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(1925)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dominiert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NHST fast vollständig die Statistik-lehrbücher bis 1960 (trotzdem Weiterentwicklung durch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Jeffreys, 1939; Jimmie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Savage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1954;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Dennis Lindley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1965).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Seit 1990 zunehmender Einfluss: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Wissenschaftsphilosophie/Erkenntnistheorie: 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Howson &amp; Urbach (1993), Bovens &amp; Hartmann (2003), etc.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Computerprogramme/Verfahren der Bayesstatistik: 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Non-Standardverteilungen/hochdimensionale Parameter/hierarchische Modelle wurden u.a. mit Stichprobenziehungsverfahren wie MCMC und Programmen wie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WinBugs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JAGs, Stan, JASP (für eine praktische Einführung mit Bezug zu R siehe Matzke et al., 2018).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Brain; psychologische Modelle der Wahrnehmung, des Denkens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(etwa Oaksford &amp; Chater, 1994, 2003, 2007)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5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plot of chunk unnamed-chunk-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20" y="1275559"/>
            <a:ext cx="4340860" cy="20199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/>
          <p:cNvSpPr txBox="1"/>
          <p:nvPr/>
        </p:nvSpPr>
        <p:spPr>
          <a:xfrm>
            <a:off x="2836163" y="3501588"/>
            <a:ext cx="3248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https://www.r-bloggers.com/probable-points-and-credible-intervals-part-1/</a:t>
            </a:r>
          </a:p>
        </p:txBody>
      </p:sp>
      <p:pic>
        <p:nvPicPr>
          <p:cNvPr id="6150" name="Picture 6" descr="plot of chunk unnamed-chunk-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20" y="3874324"/>
            <a:ext cx="40957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2627784" y="2111836"/>
            <a:ext cx="4464496" cy="15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780184" y="3121510"/>
            <a:ext cx="4464496" cy="15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plot of chunk unnamed-chunk-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20" y="1282106"/>
            <a:ext cx="4340860" cy="201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/>
          <p:cNvSpPr txBox="1"/>
          <p:nvPr/>
        </p:nvSpPr>
        <p:spPr>
          <a:xfrm>
            <a:off x="7236296" y="1300992"/>
            <a:ext cx="1912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Modus mit HDI</a:t>
            </a:r>
            <a:br>
              <a:rPr lang="de-DE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mit  ZPI</a:t>
            </a:r>
            <a:br>
              <a:rPr lang="de-DE" sz="18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Mittelwert mit SDI</a:t>
            </a:r>
          </a:p>
          <a:p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…der Posteriori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Verteilung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oliennummernplatzhalter 3"/>
          <p:cNvSpPr txBox="1">
            <a:spLocks/>
          </p:cNvSpPr>
          <p:nvPr/>
        </p:nvSpPr>
        <p:spPr>
          <a:xfrm>
            <a:off x="8321588" y="6556325"/>
            <a:ext cx="36521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4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4.1 Parameterschätzung &amp; Glaubwürdigkeitsintervalle </a:t>
            </a:r>
            <a:r>
              <a:rPr lang="de-DE" sz="1400" kern="0" dirty="0" smtClean="0"/>
              <a:t>(</a:t>
            </a:r>
            <a:r>
              <a:rPr lang="de-DE" sz="1400" kern="0" dirty="0" err="1" smtClean="0"/>
              <a:t>Credible</a:t>
            </a:r>
            <a:r>
              <a:rPr lang="de-DE" sz="1400" kern="0" dirty="0" smtClean="0"/>
              <a:t> Intervalls)</a:t>
            </a:r>
            <a:endParaRPr lang="de-DE" sz="1400" kern="0" dirty="0"/>
          </a:p>
        </p:txBody>
      </p:sp>
    </p:spTree>
    <p:extLst>
      <p:ext uri="{BB962C8B-B14F-4D97-AF65-F5344CB8AC3E}">
        <p14:creationId xmlns:p14="http://schemas.microsoft.com/office/powerpoint/2010/main" val="29022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5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944188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2789082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4633975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t="16786"/>
          <a:stretch/>
        </p:blipFill>
        <p:spPr bwMode="auto">
          <a:xfrm>
            <a:off x="4160439" y="4956116"/>
            <a:ext cx="1923729" cy="159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984784" y="6127164"/>
            <a:ext cx="308906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6" r="-1"/>
          <a:stretch/>
        </p:blipFill>
        <p:spPr bwMode="auto">
          <a:xfrm>
            <a:off x="4995012" y="6428716"/>
            <a:ext cx="298678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56" y="944188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56" y="2789082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56" y="4633974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527" y="4629716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04" y="4631169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573954" y="6112863"/>
            <a:ext cx="308906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6" r="-1"/>
          <a:stretch/>
        </p:blipFill>
        <p:spPr bwMode="auto">
          <a:xfrm>
            <a:off x="7584182" y="6414415"/>
            <a:ext cx="298678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179512" y="3284984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HDI bei einzelnen Punkthypothesen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Entscheidung: Unglaubhaft außerhalb HDI; glaubhaft (neben anderen) innerhalb HDI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(Kruschke, 2010, 240)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171876" y="4279741"/>
            <a:ext cx="3828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95% HDI 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willkürlich wie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-Wert 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79512" y="4962073"/>
            <a:ext cx="398092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v. Hypothesenbereichen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Annahmebereich: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(Punktwahrscheinlichkeit auch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frequentistisch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de-DE" sz="1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Jackman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2009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bestimmbar;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)&gt;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(~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Krit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denkbar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ROPE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(Region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Equivalence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Entscheidung contra H0: HDI außerhalb; pro: HDI innerhalb (Kruschke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2010, 244f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p:sp>
        <p:nvSpPr>
          <p:cNvPr id="4" name="Runde Klammer links 3"/>
          <p:cNvSpPr/>
          <p:nvPr/>
        </p:nvSpPr>
        <p:spPr>
          <a:xfrm rot="16200000">
            <a:off x="5035447" y="6051559"/>
            <a:ext cx="160132" cy="179138"/>
          </a:xfrm>
          <a:prstGeom prst="leftBracket">
            <a:avLst>
              <a:gd name="adj" fmla="val 1561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9" name="Runde Klammer links 38"/>
          <p:cNvSpPr/>
          <p:nvPr/>
        </p:nvSpPr>
        <p:spPr>
          <a:xfrm rot="16200000">
            <a:off x="7647867" y="6067677"/>
            <a:ext cx="160132" cy="179138"/>
          </a:xfrm>
          <a:prstGeom prst="leftBracket">
            <a:avLst>
              <a:gd name="adj" fmla="val 1561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0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kern="0" smtClean="0"/>
              <a:t>4.1 Parameterschätzung &amp; Glaubwürdigkeitsintervalle </a:t>
            </a:r>
            <a:r>
              <a:rPr sz="1400" kern="0" smtClean="0"/>
              <a:t>(</a:t>
            </a:r>
            <a:r>
              <a:rPr sz="1400" kern="0" err="1" smtClean="0"/>
              <a:t>Credible</a:t>
            </a:r>
            <a:r>
              <a:rPr sz="1400" kern="0" smtClean="0"/>
              <a:t> Intervalls)</a:t>
            </a:r>
            <a:endParaRPr sz="1400" kern="0"/>
          </a:p>
        </p:txBody>
      </p:sp>
      <p:sp>
        <p:nvSpPr>
          <p:cNvPr id="33" name="Foliennummernplatzhalter 3"/>
          <p:cNvSpPr txBox="1">
            <a:spLocks/>
          </p:cNvSpPr>
          <p:nvPr/>
        </p:nvSpPr>
        <p:spPr>
          <a:xfrm>
            <a:off x="8321588" y="6556325"/>
            <a:ext cx="36521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61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/>
      <p:bldP spid="4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944188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2789082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6" y="4633975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t="16786"/>
          <a:stretch/>
        </p:blipFill>
        <p:spPr bwMode="auto">
          <a:xfrm>
            <a:off x="4160439" y="4956116"/>
            <a:ext cx="1923729" cy="159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53" y="940989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4000452" y="4640053"/>
            <a:ext cx="2080953" cy="1919048"/>
            <a:chOff x="6405121" y="835640"/>
            <a:chExt cx="2080953" cy="1919048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5121" y="835640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8" t="15986"/>
            <a:stretch/>
          </p:blipFill>
          <p:spPr bwMode="auto">
            <a:xfrm>
              <a:off x="6535345" y="1140061"/>
              <a:ext cx="1950729" cy="1612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984784" y="6127164"/>
            <a:ext cx="308906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www.numisbids.com/sales/hosted/ams/017/image00060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6" r="-1"/>
          <a:stretch/>
        </p:blipFill>
        <p:spPr bwMode="auto">
          <a:xfrm>
            <a:off x="4995012" y="6428716"/>
            <a:ext cx="298678" cy="3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40989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89082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588224" y="4640053"/>
            <a:ext cx="2080953" cy="1919048"/>
            <a:chOff x="6441760" y="4640053"/>
            <a:chExt cx="2080953" cy="1919048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1760" y="4640053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70"/>
            <a:stretch/>
          </p:blipFill>
          <p:spPr bwMode="auto">
            <a:xfrm>
              <a:off x="6441760" y="4956115"/>
              <a:ext cx="2080953" cy="160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8" name="Picture 10" descr="Bildergebnis für Nagel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62259" y="6394386"/>
            <a:ext cx="536210" cy="3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Bildergebnis für Nagel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66" y="6372965"/>
            <a:ext cx="536210" cy="3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776118" y="6453336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Bsp. Kruschke (2010, 223)</a:t>
            </a:r>
            <a:endParaRPr lang="de-DE" sz="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79512" y="3284984"/>
            <a:ext cx="3888432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HDI bei einzelnen Punkthypothesen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Entscheidung: Unglaubhaft außerhalb HDI; glaubhaft (neben anderen) innerhalb HDI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(Kruschke, 2010, 240)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71876" y="4279741"/>
            <a:ext cx="382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95% HDI 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willkürlich wie </a:t>
            </a:r>
            <a:r>
              <a:rPr lang="de-DE" sz="16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-Wert; 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HDI gleicher 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 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 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contra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79512" y="4962073"/>
            <a:ext cx="398092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v. Hypothesenbereichen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Annahmebereich: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(Punktwahrscheinlichkeit auch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frequentistisch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de-DE" sz="1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Jackman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2009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bestimmbar;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)&gt;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(~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Krit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denkbar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ROPE 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(Region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praktikal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Equivalence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Entscheidung contra H0: HDI außerhalb; pro: HDI innerhalb (Kruschke</a:t>
            </a:r>
            <a:r>
              <a:rPr lang="de-DE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2010, 244f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p:sp>
        <p:nvSpPr>
          <p:cNvPr id="33" name="Textfeld 32"/>
          <p:cNvSpPr txBox="1"/>
          <p:nvPr/>
        </p:nvSpPr>
        <p:spPr>
          <a:xfrm rot="19244755">
            <a:off x="829620" y="4395155"/>
            <a:ext cx="2354375" cy="830997"/>
          </a:xfrm>
          <a:prstGeom prst="rect">
            <a:avLst/>
          </a:prstGeom>
          <a:blipFill>
            <a:blip r:embed="rId20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Informativer 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 kann (muss aber nicht) eingehen. </a:t>
            </a:r>
          </a:p>
        </p:txBody>
      </p:sp>
      <p:sp>
        <p:nvSpPr>
          <p:cNvPr id="43" name="Runde Klammer links 42"/>
          <p:cNvSpPr/>
          <p:nvPr/>
        </p:nvSpPr>
        <p:spPr>
          <a:xfrm rot="16200000">
            <a:off x="5076057" y="5605357"/>
            <a:ext cx="144018" cy="1008112"/>
          </a:xfrm>
          <a:prstGeom prst="leftBracket">
            <a:avLst>
              <a:gd name="adj" fmla="val 1561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44" name="Runde Klammer links 43"/>
          <p:cNvSpPr/>
          <p:nvPr/>
        </p:nvSpPr>
        <p:spPr>
          <a:xfrm rot="16200000">
            <a:off x="7587399" y="5632029"/>
            <a:ext cx="160136" cy="970884"/>
          </a:xfrm>
          <a:prstGeom prst="leftBracket">
            <a:avLst>
              <a:gd name="adj" fmla="val 1561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5" name="Titel 1"/>
          <p:cNvSpPr txBox="1">
            <a:spLocks/>
          </p:cNvSpPr>
          <p:nvPr/>
        </p:nvSpPr>
        <p:spPr bwMode="auto">
          <a:xfrm>
            <a:off x="0" y="476672"/>
            <a:ext cx="9144000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kern="0" smtClean="0"/>
              <a:t>4.1 Parameterschätzung &amp; Glaubwürdigkeitsintervalle </a:t>
            </a:r>
            <a:r>
              <a:rPr sz="1400" kern="0" smtClean="0"/>
              <a:t>(</a:t>
            </a:r>
            <a:r>
              <a:rPr sz="1400" kern="0" err="1" smtClean="0"/>
              <a:t>Credible</a:t>
            </a:r>
            <a:r>
              <a:rPr sz="1400" kern="0" smtClean="0"/>
              <a:t> Intervalls)</a:t>
            </a:r>
            <a:endParaRPr sz="1400" kern="0"/>
          </a:p>
        </p:txBody>
      </p:sp>
      <p:sp>
        <p:nvSpPr>
          <p:cNvPr id="36" name="Foliennummernplatzhalter 3"/>
          <p:cNvSpPr txBox="1">
            <a:spLocks/>
          </p:cNvSpPr>
          <p:nvPr/>
        </p:nvSpPr>
        <p:spPr>
          <a:xfrm>
            <a:off x="8321588" y="6556325"/>
            <a:ext cx="36521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02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4.2 Modelltestung über verschiedene Parameter</a:t>
            </a:r>
            <a:endParaRPr lang="en-GB" sz="1000" dirty="0">
              <a:solidFill>
                <a:srgbClr val="00009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-463709" y="4725144"/>
                <a:ext cx="4027597" cy="73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de-DE" sz="1600" dirty="0">
                          <a:solidFill>
                            <a:prstClr val="black"/>
                          </a:solidFill>
                        </a:rPr>
                        <m:t>d</m:t>
                      </m:r>
                      <m:r>
                        <a:rPr lang="de-DE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709" y="4725144"/>
                <a:ext cx="4027597" cy="7382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-46240" y="5589240"/>
                <a:ext cx="4114184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40" y="5589240"/>
                <a:ext cx="4114184" cy="69628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-607725" y="3967242"/>
                <a:ext cx="4027597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7725" y="3967242"/>
                <a:ext cx="4027597" cy="613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8" descr="Bildergebnis für Exponentialfunktion"/>
          <p:cNvSpPr>
            <a:spLocks noChangeAspect="1" noChangeArrowheads="1"/>
          </p:cNvSpPr>
          <p:nvPr/>
        </p:nvSpPr>
        <p:spPr bwMode="auto">
          <a:xfrm>
            <a:off x="155575" y="-1728788"/>
            <a:ext cx="65627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AutoShape 10" descr="Bildergebnis für Exponentialfunktion"/>
          <p:cNvSpPr>
            <a:spLocks noChangeAspect="1" noChangeArrowheads="1"/>
          </p:cNvSpPr>
          <p:nvPr/>
        </p:nvSpPr>
        <p:spPr bwMode="auto">
          <a:xfrm>
            <a:off x="307975" y="-1576388"/>
            <a:ext cx="65627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pic>
        <p:nvPicPr>
          <p:cNvPr id="1127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r="11043"/>
          <a:stretch/>
        </p:blipFill>
        <p:spPr bwMode="auto">
          <a:xfrm>
            <a:off x="6056984" y="2299361"/>
            <a:ext cx="1167319" cy="84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3" descr="Bildergebnis für Potenzfunktion"/>
          <p:cNvSpPr>
            <a:spLocks noChangeAspect="1" noChangeArrowheads="1"/>
          </p:cNvSpPr>
          <p:nvPr/>
        </p:nvSpPr>
        <p:spPr bwMode="auto">
          <a:xfrm>
            <a:off x="155575" y="-1728788"/>
            <a:ext cx="36671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pic>
        <p:nvPicPr>
          <p:cNvPr id="11279" name="Picture 15" descr="potenzfunktionen-beispiel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3"/>
          <a:stretch/>
        </p:blipFill>
        <p:spPr bwMode="auto">
          <a:xfrm>
            <a:off x="4644008" y="2299360"/>
            <a:ext cx="1164798" cy="9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4283968" y="1038151"/>
                <a:ext cx="468052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: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Beispiele</a:t>
                </a:r>
                <a:b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de-DE" sz="1000" dirty="0" smtClean="0">
                  <a:solidFill>
                    <a:srgbClr val="4F81B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Verschiedene Funktionen</a:t>
                </a:r>
                <a:b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Potenzfunktion,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𝑦</m:t>
                    </m:r>
                    <m:r>
                      <a:rPr lang="de-DE" sz="160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DE" sz="16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Exponentialfunktion,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de-DE" sz="1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Verschiedene Parameter bei gegebener Funktion</a:t>
                </a:r>
                <a:b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Münze fair</a:t>
                </a:r>
                <a:b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 sz="1600" smtClean="0">
                        <a:solidFill>
                          <a:prstClr val="black"/>
                        </a:solidFill>
                        <a:latin typeface="Cambria Math"/>
                      </a:rPr>
                      <m:t>ü</m:t>
                    </m:r>
                    <m:r>
                      <m:rPr>
                        <m:sty m:val="p"/>
                      </m:rPr>
                      <a:rPr lang="de-DE" sz="1600" smtClean="0">
                        <a:solidFill>
                          <a:prstClr val="black"/>
                        </a:solidFill>
                        <a:latin typeface="Cambria Math"/>
                      </a:rPr>
                      <m:t>nze</m:t>
                    </m:r>
                    <m:r>
                      <a:rPr lang="de-DE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de-DE" sz="1600" smtClean="0">
                        <a:solidFill>
                          <a:prstClr val="black"/>
                        </a:solidFill>
                        <a:latin typeface="Cambria Math"/>
                      </a:rPr>
                      <m:t>unfair</m:t>
                    </m:r>
                  </m:oMath>
                </a14:m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r>
                  <a:rPr lang="de-DE" sz="16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Verschiedene </a:t>
                </a:r>
                <a:r>
                  <a:rPr lang="de-DE" sz="16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Funktionen und verschiedene Parameter</a:t>
                </a:r>
                <a:r>
                  <a:rPr lang="de-DE" sz="16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de-DE" sz="16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Potenzfunktion mit Parameterschätzung</a:t>
                </a:r>
                <a: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6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de-DE" sz="16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de-DE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Exponentialfunktion mit Parameterschätzung</a:t>
                </a:r>
                <a:endParaRPr lang="de-DE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Font typeface="Arial" panose="020B0604020202020204" pitchFamily="34" charset="0"/>
                  <a:buChar char="•"/>
                </a:pPr>
                <a:endParaRPr lang="de-DE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038151"/>
                <a:ext cx="4680520" cy="4708981"/>
              </a:xfrm>
              <a:prstGeom prst="rect">
                <a:avLst/>
              </a:prstGeom>
              <a:blipFill rotWithShape="1">
                <a:blip r:embed="rId10"/>
                <a:stretch>
                  <a:fillRect l="-1172" t="-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-252536" y="3284984"/>
                <a:ext cx="4819685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284984"/>
                <a:ext cx="4819685" cy="613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/>
              <a:pPr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1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  <p:bldP spid="38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1189330" y="5949312"/>
            <a:ext cx="1728192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187624" y="5622400"/>
            <a:ext cx="1728192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262806" y="1926528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261100" y="1628800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240176" y="431255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38470" y="3985640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4.3 Modelltestung: </a:t>
            </a:r>
            <a:r>
              <a:rPr lang="de-DE" dirty="0" err="1" smtClean="0"/>
              <a:t>Bayesfaktor</a:t>
            </a:r>
            <a:endParaRPr lang="en-GB" sz="1000" dirty="0">
              <a:solidFill>
                <a:srgbClr val="00009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-463709" y="4725144"/>
                <a:ext cx="4027597" cy="73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de-DE" sz="1600" dirty="0">
                          <a:solidFill>
                            <a:prstClr val="black"/>
                          </a:solidFill>
                        </a:rPr>
                        <m:t>d</m:t>
                      </m:r>
                      <m:r>
                        <a:rPr lang="de-DE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709" y="4725144"/>
                <a:ext cx="4027597" cy="7382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-46240" y="5589240"/>
                <a:ext cx="4114184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40" y="5589240"/>
                <a:ext cx="4114184" cy="69628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-607725" y="3967242"/>
                <a:ext cx="4027597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7725" y="3967242"/>
                <a:ext cx="4027597" cy="613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8" descr="Bildergebnis für Exponentialfunktion"/>
          <p:cNvSpPr>
            <a:spLocks noChangeAspect="1" noChangeArrowheads="1"/>
          </p:cNvSpPr>
          <p:nvPr/>
        </p:nvSpPr>
        <p:spPr bwMode="auto">
          <a:xfrm>
            <a:off x="155575" y="-1728788"/>
            <a:ext cx="65627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AutoShape 10" descr="Bildergebnis für Exponentialfunktion"/>
          <p:cNvSpPr>
            <a:spLocks noChangeAspect="1" noChangeArrowheads="1"/>
          </p:cNvSpPr>
          <p:nvPr/>
        </p:nvSpPr>
        <p:spPr bwMode="auto">
          <a:xfrm>
            <a:off x="307975" y="-1576388"/>
            <a:ext cx="65627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5" name="AutoShape 13" descr="Bildergebnis für Potenzfunktion"/>
          <p:cNvSpPr>
            <a:spLocks noChangeAspect="1" noChangeArrowheads="1"/>
          </p:cNvSpPr>
          <p:nvPr/>
        </p:nvSpPr>
        <p:spPr bwMode="auto">
          <a:xfrm>
            <a:off x="155575" y="-1728788"/>
            <a:ext cx="36671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-252536" y="3284984"/>
                <a:ext cx="4819685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284984"/>
                <a:ext cx="4819685" cy="613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02" y="2348880"/>
            <a:ext cx="452085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4240344" y="110558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Bayesfaktor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BF</a:t>
            </a:r>
            <a:r>
              <a:rPr lang="de-DE" sz="1800" baseline="-250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(Jeffreys, 1961, vgl. auch </a:t>
            </a:r>
            <a:r>
              <a:rPr lang="de-DE" sz="10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sz="10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2013, 105)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211762" y="1580591"/>
                <a:ext cx="280851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62" y="1580591"/>
                <a:ext cx="2808510" cy="613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211960" y="4437112"/>
                <a:ext cx="508418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Die marginalen </a:t>
                </a:r>
                <a:r>
                  <a:rPr lang="de-DE" sz="1800" dirty="0" err="1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Likelihoods</a:t>
                </a:r>
                <a: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der Daten gegeben </a:t>
                </a:r>
                <a:b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das Modell,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rgbClr val="4F81BD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solidFill>
                              <a:srgbClr val="4F81BD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de-DE" sz="1800" i="1" smtClean="0">
                            <a:solidFill>
                              <a:srgbClr val="4F81BD"/>
                            </a:solidFill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de-DE" sz="1800" dirty="0" smtClean="0">
                    <a:solidFill>
                      <a:srgbClr val="4F81B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beinhalteten</a:t>
                </a:r>
                <a:b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:r>
                  <a:rPr lang="de-DE" sz="1800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Likelihoods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Daten gegeben Parameter,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prstClr val="black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𝐷</m:t>
                        </m:r>
                      </m:e>
                      <m:e>
                        <m:sSub>
                          <m:sSubPr>
                            <m:ctrlP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sz="1800" smtClean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/>
                </a:r>
                <a:b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</a:b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(b) Prior d. Parameter gegeben Modell,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prstClr val="black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e-DE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de-DE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Beachte: Im Marginal-</a:t>
                </a:r>
                <a:r>
                  <a:rPr lang="de-DE" sz="1800" i="1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steckt ein Prior.</a:t>
                </a:r>
                <a:b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sind zusammenfassende Punktwerte, etwaige </a:t>
                </a:r>
                <a:r>
                  <a:rPr lang="de-DE" sz="1800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./Priori-</a:t>
                </a:r>
                <a:r>
                  <a:rPr lang="de-DE" sz="1800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Vert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sind in den Integralen.</a:t>
                </a:r>
              </a:p>
              <a:p>
                <a:endParaRPr lang="de-DE" sz="1800" i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de-DE" sz="18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437112"/>
                <a:ext cx="5084184" cy="2585323"/>
              </a:xfrm>
              <a:prstGeom prst="rect">
                <a:avLst/>
              </a:prstGeom>
              <a:blipFill rotWithShape="1">
                <a:blip r:embed="rId11"/>
                <a:stretch>
                  <a:fillRect l="-1079" t="-1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588224" y="1570863"/>
                <a:ext cx="2628391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570863"/>
                <a:ext cx="2628391" cy="69628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oliennummernplatzhalter 3"/>
          <p:cNvSpPr txBox="1">
            <a:spLocks/>
          </p:cNvSpPr>
          <p:nvPr/>
        </p:nvSpPr>
        <p:spPr>
          <a:xfrm>
            <a:off x="8321588" y="6556325"/>
            <a:ext cx="36521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/>
              <a:pPr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2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0" grpId="0" animBg="1"/>
      <p:bldP spid="21" grpId="0" animBg="1"/>
      <p:bldP spid="18" grpId="0" animBg="1"/>
      <p:bldP spid="15" grpId="0" animBg="1"/>
      <p:bldP spid="17" grpId="0"/>
      <p:bldP spid="19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84" y="2933104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92" y="2929739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07" y="2944400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4363255" y="1113372"/>
            <a:ext cx="2080953" cy="1919048"/>
            <a:chOff x="4363255" y="1113372"/>
            <a:chExt cx="2080953" cy="191904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55" y="1113372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Abgerundetes Rechteck 50"/>
            <p:cNvSpPr/>
            <p:nvPr/>
          </p:nvSpPr>
          <p:spPr>
            <a:xfrm>
              <a:off x="4431896" y="1237185"/>
              <a:ext cx="1224136" cy="943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Parameterprior: </a:t>
              </a:r>
              <a:r>
                <a:rPr lang="el-GR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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 = .5,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Rechteck 1"/>
          <p:cNvSpPr/>
          <p:nvPr/>
        </p:nvSpPr>
        <p:spPr>
          <a:xfrm>
            <a:off x="4788024" y="1988840"/>
            <a:ext cx="1440160" cy="8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656840" y="1105218"/>
            <a:ext cx="2163632" cy="1919048"/>
            <a:chOff x="6656840" y="1105218"/>
            <a:chExt cx="2163632" cy="1919048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9519" y="1105218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Abgerundetes Rechteck 56"/>
            <p:cNvSpPr/>
            <p:nvPr/>
          </p:nvSpPr>
          <p:spPr>
            <a:xfrm>
              <a:off x="6656840" y="1227924"/>
              <a:ext cx="953136" cy="933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: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Rechteck 48"/>
          <p:cNvSpPr/>
          <p:nvPr/>
        </p:nvSpPr>
        <p:spPr>
          <a:xfrm>
            <a:off x="136688" y="443711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858974" y="6299624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857268" y="597271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4725144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4.4 Modelltestung: H0  gegen Alternativhypothese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31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/>
              <a:pPr/>
              <a:t>25</a:t>
            </a:fld>
            <a:endParaRPr dirty="0"/>
          </a:p>
        </p:txBody>
      </p:sp>
      <p:sp>
        <p:nvSpPr>
          <p:cNvPr id="32" name="Rechteck 31"/>
          <p:cNvSpPr/>
          <p:nvPr/>
        </p:nvSpPr>
        <p:spPr>
          <a:xfrm>
            <a:off x="1194181" y="5397047"/>
            <a:ext cx="1728192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192475" y="5070135"/>
            <a:ext cx="1728192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245027" y="3861080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243321" y="3534168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-458858" y="4221088"/>
                <a:ext cx="4027597" cy="73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de-DE" sz="1600" dirty="0">
                          <a:solidFill>
                            <a:prstClr val="black"/>
                          </a:solidFill>
                        </a:rPr>
                        <m:t>d</m:t>
                      </m:r>
                      <m:r>
                        <a:rPr lang="de-DE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8858" y="4221088"/>
                <a:ext cx="4027597" cy="73821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-41389" y="5036975"/>
                <a:ext cx="4114184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389" y="5036975"/>
                <a:ext cx="4114184" cy="69628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-602874" y="3515770"/>
                <a:ext cx="4027597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2874" y="3515770"/>
                <a:ext cx="4027597" cy="6138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4132128" y="91844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M1: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Nullh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baseline="-25000" dirty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de-DE" sz="1800" dirty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= 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baseline="-250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nk</a:t>
            </a:r>
            <a:r>
              <a:rPr lang="de-DE" sz="1800" baseline="-250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= .5</a:t>
            </a:r>
            <a:endParaRPr lang="de-DE" sz="1800" baseline="-250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14303" y="92817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M2: Alle 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572000" y="5065634"/>
                <a:ext cx="1469569" cy="451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.5</m:t>
                          </m:r>
                        </m:e>
                        <m:sup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=.001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65634"/>
                <a:ext cx="1469569" cy="451598"/>
              </a:xfrm>
              <a:prstGeom prst="rect">
                <a:avLst/>
              </a:prstGeom>
              <a:blipFill rotWithShape="1">
                <a:blip r:embed="rId1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67"/>
          <p:cNvCxnSpPr/>
          <p:nvPr/>
        </p:nvCxnSpPr>
        <p:spPr>
          <a:xfrm flipV="1">
            <a:off x="5498376" y="1465327"/>
            <a:ext cx="0" cy="1089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.090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616017" y="6001832"/>
                <a:ext cx="2628391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.0097</m:t>
                          </m:r>
                        </m:num>
                        <m:den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.091</m:t>
                          </m:r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.106 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7" y="6001832"/>
                <a:ext cx="2628391" cy="55335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feld 74"/>
          <p:cNvSpPr txBox="1"/>
          <p:nvPr/>
        </p:nvSpPr>
        <p:spPr>
          <a:xfrm>
            <a:off x="7164288" y="5705525"/>
            <a:ext cx="2084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Moderate Evidenz gegen </a:t>
            </a:r>
            <a:b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 (Null) und </a:t>
            </a:r>
            <a:r>
              <a:rPr lang="de-DE" sz="14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M2; </a:t>
            </a:r>
            <a:b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  knapp 10 mal </a:t>
            </a:r>
            <a:b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wahrscheinlicher als M1</a:t>
            </a:r>
            <a:endParaRPr lang="de-DE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2123728" y="1967460"/>
            <a:ext cx="552169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mal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2771800" y="1969384"/>
            <a:ext cx="652922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mal (k)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3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6" grpId="0"/>
      <p:bldP spid="15" grpId="0" animBg="1"/>
      <p:bldP spid="59" grpId="0" animBg="1"/>
      <p:bldP spid="60" grpId="0" animBg="1"/>
      <p:bldP spid="61" grpId="0" animBg="1"/>
      <p:bldP spid="62" grpId="0" animBg="1"/>
      <p:bldP spid="69" grpId="0"/>
      <p:bldP spid="70" grpId="0"/>
      <p:bldP spid="74" grpId="0" animBg="1"/>
      <p:bldP spid="75" grpId="0"/>
      <p:bldP spid="76" grpId="0" animBg="1"/>
      <p:bldP spid="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66" y="2928418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92" y="2929738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4363255" y="1113372"/>
            <a:ext cx="2080953" cy="1919048"/>
            <a:chOff x="4363255" y="1113372"/>
            <a:chExt cx="2080953" cy="191904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55" y="1113372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Abgerundetes Rechteck 50"/>
            <p:cNvSpPr/>
            <p:nvPr/>
          </p:nvSpPr>
          <p:spPr>
            <a:xfrm>
              <a:off x="4431896" y="1237185"/>
              <a:ext cx="1224136" cy="943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Parameterprior: </a:t>
              </a:r>
              <a:r>
                <a:rPr lang="el-GR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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 = .5,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Rechteck 1"/>
          <p:cNvSpPr/>
          <p:nvPr/>
        </p:nvSpPr>
        <p:spPr>
          <a:xfrm>
            <a:off x="4788024" y="1988840"/>
            <a:ext cx="1440160" cy="8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656840" y="1105218"/>
            <a:ext cx="2163632" cy="1919048"/>
            <a:chOff x="6656840" y="1105218"/>
            <a:chExt cx="2163632" cy="1919048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9519" y="1105218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Abgerundetes Rechteck 56"/>
            <p:cNvSpPr/>
            <p:nvPr/>
          </p:nvSpPr>
          <p:spPr>
            <a:xfrm>
              <a:off x="6656840" y="1227924"/>
              <a:ext cx="953136" cy="933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: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7" name="Rechteck 46"/>
          <p:cNvSpPr/>
          <p:nvPr/>
        </p:nvSpPr>
        <p:spPr>
          <a:xfrm>
            <a:off x="858974" y="6299624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857268" y="597271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4725144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4449366" y="918448"/>
            <a:ext cx="197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M1: Nullhypothese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14303" y="92817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M2: Alle 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572000" y="5065634"/>
                <a:ext cx="1469569" cy="451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.5</m:t>
                          </m:r>
                        </m:e>
                        <m:sup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=.205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65634"/>
                <a:ext cx="1469569" cy="451598"/>
              </a:xfrm>
              <a:prstGeom prst="rect">
                <a:avLst/>
              </a:prstGeom>
              <a:blipFill rotWithShape="1">
                <a:blip r:embed="rId1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67"/>
          <p:cNvCxnSpPr/>
          <p:nvPr/>
        </p:nvCxnSpPr>
        <p:spPr>
          <a:xfrm flipV="1">
            <a:off x="5498376" y="1465327"/>
            <a:ext cx="0" cy="1089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.091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.205</m:t>
                          </m:r>
                        </m:num>
                        <m:den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.091</m:t>
                          </m:r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=2.24 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feld 74"/>
          <p:cNvSpPr txBox="1"/>
          <p:nvPr/>
        </p:nvSpPr>
        <p:spPr>
          <a:xfrm>
            <a:off x="7164288" y="5968736"/>
            <a:ext cx="18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Anekdotische Ev.</a:t>
            </a:r>
            <a:b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 </a:t>
            </a:r>
            <a:r>
              <a:rPr lang="de-DE" sz="18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r>
              <a:rPr lang="de-DE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(für </a:t>
            </a:r>
            <a:r>
              <a:rPr lang="de-DE" sz="1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Nullh</a:t>
            </a: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de-DE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2123728" y="1967460"/>
            <a:ext cx="552169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mal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2771800" y="1969384"/>
            <a:ext cx="720080" cy="1035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mal (k)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79511" y="3298916"/>
            <a:ext cx="41837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Vorteile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Hypothesentesten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Kleine Stichproben können informativ sein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Alternativhypothese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kern="0" smtClean="0"/>
              <a:t>4.4 Modelltestung: H0  gegen Alternativhypothese</a:t>
            </a:r>
            <a:endParaRPr sz="1000" kern="0"/>
          </a:p>
        </p:txBody>
      </p:sp>
      <p:sp>
        <p:nvSpPr>
          <p:cNvPr id="41" name="Textfeld 40"/>
          <p:cNvSpPr txBox="1"/>
          <p:nvPr/>
        </p:nvSpPr>
        <p:spPr>
          <a:xfrm>
            <a:off x="179512" y="40579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Nullhypothese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8" y="4437112"/>
            <a:ext cx="3370600" cy="150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26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0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 animBg="1"/>
      <p:bldP spid="69" grpId="0"/>
      <p:bldP spid="70" grpId="0"/>
      <p:bldP spid="74" grpId="0" animBg="1"/>
      <p:bldP spid="75" grpId="0"/>
      <p:bldP spid="76" grpId="0" animBg="1"/>
      <p:bldP spid="77" grpId="0" animBg="1"/>
      <p:bldP spid="54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74" y="2928417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55" y="2923567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4363255" y="1113372"/>
            <a:ext cx="2080953" cy="1919048"/>
            <a:chOff x="4363255" y="1113372"/>
            <a:chExt cx="2080953" cy="191904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55" y="1113372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Abgerundetes Rechteck 50"/>
            <p:cNvSpPr/>
            <p:nvPr/>
          </p:nvSpPr>
          <p:spPr>
            <a:xfrm>
              <a:off x="4431896" y="1237185"/>
              <a:ext cx="1224136" cy="943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Parameterprior: </a:t>
              </a:r>
              <a:r>
                <a:rPr lang="el-GR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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 = .5,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Rechteck 1"/>
          <p:cNvSpPr/>
          <p:nvPr/>
        </p:nvSpPr>
        <p:spPr>
          <a:xfrm>
            <a:off x="4788024" y="1988840"/>
            <a:ext cx="1440160" cy="8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656840" y="1105218"/>
            <a:ext cx="2163632" cy="1919048"/>
            <a:chOff x="6656840" y="1105218"/>
            <a:chExt cx="2163632" cy="1919048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9519" y="1105218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Abgerundetes Rechteck 56"/>
            <p:cNvSpPr/>
            <p:nvPr/>
          </p:nvSpPr>
          <p:spPr>
            <a:xfrm>
              <a:off x="6656840" y="1227924"/>
              <a:ext cx="953136" cy="933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: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7" name="Rechteck 46"/>
          <p:cNvSpPr/>
          <p:nvPr/>
        </p:nvSpPr>
        <p:spPr>
          <a:xfrm>
            <a:off x="858974" y="6299624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857268" y="597271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4725144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4449366" y="918448"/>
            <a:ext cx="197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M1: Nullhypothese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14303" y="92817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M2: Alle 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572000" y="5065634"/>
                <a:ext cx="1374030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14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.5</m:t>
                          </m:r>
                        </m:e>
                        <m:sup>
                          <m:r>
                            <a:rPr lang="de-DE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21</m:t>
                          </m:r>
                        </m:sup>
                      </m:sSup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=.</m:t>
                      </m:r>
                      <m:r>
                        <a:rPr lang="de-DE" sz="1400" b="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17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65634"/>
                <a:ext cx="1374030" cy="450188"/>
              </a:xfrm>
              <a:prstGeom prst="rect">
                <a:avLst/>
              </a:prstGeom>
              <a:blipFill rotWithShape="1">
                <a:blip r:embed="rId1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67"/>
          <p:cNvCxnSpPr/>
          <p:nvPr/>
        </p:nvCxnSpPr>
        <p:spPr>
          <a:xfrm flipV="1">
            <a:off x="5498376" y="1465327"/>
            <a:ext cx="0" cy="1089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6846847" y="5147175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.0</m:t>
                      </m:r>
                      <m:r>
                        <a:rPr lang="de-DE" sz="1400" b="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4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47" y="5147175"/>
                <a:ext cx="460382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616017" y="6001832"/>
                <a:ext cx="1461021" cy="55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17</m:t>
                          </m:r>
                        </m:num>
                        <m:den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</m:t>
                          </m:r>
                          <m: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88</m:t>
                      </m:r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7" y="6001832"/>
                <a:ext cx="1461021" cy="55996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feld 74"/>
          <p:cNvSpPr txBox="1"/>
          <p:nvPr/>
        </p:nvSpPr>
        <p:spPr>
          <a:xfrm>
            <a:off x="7164288" y="5968736"/>
            <a:ext cx="18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Moderate Ev.</a:t>
            </a:r>
            <a:b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 </a:t>
            </a:r>
            <a:r>
              <a:rPr lang="de-DE" sz="18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r>
              <a:rPr lang="de-DE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(für </a:t>
            </a:r>
            <a:r>
              <a:rPr lang="de-DE" sz="1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Nullh</a:t>
            </a: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de-DE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2123728" y="1967460"/>
            <a:ext cx="552169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mal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2771800" y="1969384"/>
            <a:ext cx="720080" cy="1035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mal (k)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79512" y="3298916"/>
            <a:ext cx="407600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Vorteile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Hypothesentesten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Kleine Stichproben können informativ sein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Alternativhypothese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kern="0" smtClean="0"/>
              <a:t>4.4 Modelltestung: H0  gegen Alternativhypothese</a:t>
            </a:r>
            <a:endParaRPr sz="1000" kern="0"/>
          </a:p>
        </p:txBody>
      </p:sp>
      <p:sp>
        <p:nvSpPr>
          <p:cNvPr id="41" name="Textfeld 40"/>
          <p:cNvSpPr txBox="1"/>
          <p:nvPr/>
        </p:nvSpPr>
        <p:spPr>
          <a:xfrm>
            <a:off x="179512" y="40579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Nullhypothese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8" y="4436320"/>
            <a:ext cx="3370600" cy="150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27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9" grpId="0"/>
      <p:bldP spid="70" grpId="0"/>
      <p:bldP spid="75" grpId="0"/>
      <p:bldP spid="76" grpId="0" animBg="1"/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66" y="2990699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92" y="2992019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4363255" y="1149912"/>
            <a:ext cx="2080953" cy="1919048"/>
            <a:chOff x="4363255" y="1113372"/>
            <a:chExt cx="2080953" cy="191904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55" y="1113372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Abgerundetes Rechteck 50"/>
            <p:cNvSpPr/>
            <p:nvPr/>
          </p:nvSpPr>
          <p:spPr>
            <a:xfrm>
              <a:off x="4431896" y="1237185"/>
              <a:ext cx="1224136" cy="943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Parameterprior: </a:t>
              </a:r>
              <a:r>
                <a:rPr lang="el-GR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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 = .5,    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Rechteck 1"/>
          <p:cNvSpPr/>
          <p:nvPr/>
        </p:nvSpPr>
        <p:spPr>
          <a:xfrm>
            <a:off x="4788024" y="1988840"/>
            <a:ext cx="1440160" cy="8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656840" y="1141758"/>
            <a:ext cx="2163632" cy="1919048"/>
            <a:chOff x="6656840" y="1105218"/>
            <a:chExt cx="2163632" cy="1919048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9519" y="1105218"/>
              <a:ext cx="2080953" cy="19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Abgerundetes Rechteck 56"/>
            <p:cNvSpPr/>
            <p:nvPr/>
          </p:nvSpPr>
          <p:spPr>
            <a:xfrm>
              <a:off x="6656840" y="1227924"/>
              <a:ext cx="953136" cy="933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Parameterprior</a:t>
              </a:r>
              <a:r>
                <a:rPr lang="de-DE" sz="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:</a:t>
              </a:r>
              <a:endParaRPr lang="de-DE" sz="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7" name="Rechteck 46"/>
          <p:cNvSpPr/>
          <p:nvPr/>
        </p:nvSpPr>
        <p:spPr>
          <a:xfrm>
            <a:off x="858974" y="6299624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857268" y="597271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4725144"/>
            <a:ext cx="2080953" cy="19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4.4 Modelltestung: Andere Punkthypothesen</a:t>
            </a:r>
            <a:endParaRPr lang="en-GB" sz="1000" dirty="0">
              <a:solidFill>
                <a:srgbClr val="00009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4449366" y="918448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M1: Punkthypothese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14303" y="92817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M2: Alle 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572000" y="5065634"/>
                <a:ext cx="1647054" cy="451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.6</m:t>
                          </m:r>
                        </m:e>
                        <m:sup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de-DE" sz="1400" i="1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.</m:t>
                          </m:r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4</m:t>
                          </m:r>
                        </m:e>
                        <m:sup>
                          <m:r>
                            <a:rPr lang="de-DE" sz="14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4</m:t>
                          </m:r>
                        </m:sup>
                      </m:sSup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=.250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65634"/>
                <a:ext cx="1647054" cy="451598"/>
              </a:xfrm>
              <a:prstGeom prst="rect">
                <a:avLst/>
              </a:prstGeom>
              <a:blipFill rotWithShape="1">
                <a:blip r:embed="rId1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67"/>
          <p:cNvCxnSpPr/>
          <p:nvPr/>
        </p:nvCxnSpPr>
        <p:spPr>
          <a:xfrm flipV="1">
            <a:off x="5498376" y="1517879"/>
            <a:ext cx="0" cy="1089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.091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.250</m:t>
                          </m:r>
                        </m:num>
                        <m:den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.091</m:t>
                          </m:r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=2.74 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feld 74"/>
          <p:cNvSpPr txBox="1"/>
          <p:nvPr/>
        </p:nvSpPr>
        <p:spPr>
          <a:xfrm>
            <a:off x="7164288" y="5968736"/>
            <a:ext cx="17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Anekdotische Ev.</a:t>
            </a:r>
            <a:b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 </a:t>
            </a:r>
            <a:r>
              <a:rPr lang="de-DE" sz="18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endParaRPr lang="de-DE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2123728" y="1967460"/>
            <a:ext cx="552169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mal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79264" y="3298916"/>
            <a:ext cx="39606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Vorteile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Hypothesentesten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Kleine Stichproben können informativ sein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Alternativhypothese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5562727" y="1286086"/>
            <a:ext cx="504056" cy="943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de-DE" sz="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0.6</a:t>
            </a:r>
            <a:endParaRPr lang="de-DE" sz="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179512" y="435537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Nullhypothese hat keinen Sonderstatus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179512" y="4623897"/>
            <a:ext cx="3888432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Hypothesen über alternative Parameterverteilungen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2771800" y="1969384"/>
            <a:ext cx="720080" cy="1035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mal (k)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179264" y="4081692"/>
            <a:ext cx="388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Nullhypothese</a:t>
            </a:r>
          </a:p>
        </p:txBody>
      </p:sp>
      <p:sp>
        <p:nvSpPr>
          <p:cNvPr id="49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28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01371 2.2656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 animBg="1"/>
      <p:bldP spid="69" grpId="0"/>
      <p:bldP spid="70" grpId="0"/>
      <p:bldP spid="74" grpId="0" animBg="1"/>
      <p:bldP spid="75" grpId="0"/>
      <p:bldP spid="76" grpId="0" animBg="1"/>
      <p:bldP spid="64" grpId="0" animBg="1"/>
      <p:bldP spid="65" grpId="0"/>
      <p:bldP spid="66" grpId="0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66" y="3000427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92" y="3001747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28" y="1128690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64" y="1129539"/>
            <a:ext cx="2163334" cy="20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hteck 46"/>
          <p:cNvSpPr/>
          <p:nvPr/>
        </p:nvSpPr>
        <p:spPr>
          <a:xfrm>
            <a:off x="858974" y="6299624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857268" y="5972712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2101150" y="1092347"/>
            <a:ext cx="1246714" cy="752477"/>
            <a:chOff x="2267744" y="1679428"/>
            <a:chExt cx="1246714" cy="752477"/>
          </a:xfrm>
        </p:grpSpPr>
        <p:pic>
          <p:nvPicPr>
            <p:cNvPr id="8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896644" y="1822894"/>
              <a:ext cx="617814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2337119" y="1679428"/>
              <a:ext cx="1010745" cy="933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Münzwurf</a:t>
              </a:r>
              <a:endPara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2" descr="https://www.numisbids.com/sales/hosted/ams/017/image00060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6" r="-1"/>
            <a:stretch/>
          </p:blipFill>
          <p:spPr bwMode="auto">
            <a:xfrm>
              <a:off x="2267744" y="1828800"/>
              <a:ext cx="597357" cy="603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DE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959008"/>
                <a:ext cx="3317219" cy="613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949280"/>
                <a:ext cx="2628391" cy="69628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4449366" y="918448"/>
            <a:ext cx="21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M1: „Nullhypothese“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14303" y="928176"/>
            <a:ext cx="193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M2: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Alternativhyp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572000" y="5141008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prstClr val="black"/>
                        </a:solidFill>
                        <a:latin typeface="Cambria Math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de-DE" sz="14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15</a:t>
                </a:r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41008"/>
                <a:ext cx="404278" cy="307777"/>
              </a:xfrm>
              <a:prstGeom prst="rect">
                <a:avLst/>
              </a:prstGeom>
              <a:blipFill rotWithShape="1">
                <a:blip r:embed="rId16"/>
                <a:stretch>
                  <a:fillRect t="-1961" r="-4545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76060" y="3715432"/>
                <a:ext cx="95891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9493" y="1869474"/>
                <a:ext cx="99469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809" y="3715432"/>
                <a:ext cx="95891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94242" y="1869474"/>
                <a:ext cx="99469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3838" y="5108022"/>
                <a:ext cx="102515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prstClr val="black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.006</m:t>
                      </m:r>
                    </m:oMath>
                  </m:oMathPara>
                </a14:m>
                <a:endParaRPr lang="de-DE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47" y="5147175"/>
                <a:ext cx="559769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.017</m:t>
                          </m:r>
                        </m:num>
                        <m:den>
                          <m:r>
                            <a:rPr lang="de-DE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.0004</m:t>
                          </m:r>
                        </m:den>
                      </m:f>
                      <m:r>
                        <a:rPr lang="de-DE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=23.90 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7" y="6001832"/>
                <a:ext cx="2628391" cy="55996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de-DE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9014" y="5108022"/>
                <a:ext cx="102515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feld 74"/>
          <p:cNvSpPr txBox="1"/>
          <p:nvPr/>
        </p:nvSpPr>
        <p:spPr>
          <a:xfrm>
            <a:off x="7164288" y="5968736"/>
            <a:ext cx="152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Sehr starke Ev.</a:t>
            </a:r>
            <a:b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 </a:t>
            </a:r>
            <a:r>
              <a:rPr lang="de-DE" sz="18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endParaRPr lang="de-DE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2123728" y="1967460"/>
            <a:ext cx="552169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mal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2760783" y="1947350"/>
            <a:ext cx="652922" cy="1054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mal (k)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179512" y="5124096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Automatisch natürliche Berücksichtigung der Komplexität </a:t>
            </a:r>
          </a:p>
        </p:txBody>
      </p:sp>
      <p:sp>
        <p:nvSpPr>
          <p:cNvPr id="66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de-DE" sz="2600" dirty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kern="0" smtClean="0"/>
              <a:t>4.5 Modelltestung: Hypothesen über Parameterverteilungen</a:t>
            </a:r>
            <a:endParaRPr sz="1000" kern="0"/>
          </a:p>
        </p:txBody>
      </p:sp>
      <p:sp>
        <p:nvSpPr>
          <p:cNvPr id="38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29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79264" y="3298916"/>
            <a:ext cx="39606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Vorteile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Hypothesentesten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Kleine Stichproben können informativ sein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Alternativhypothese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79512" y="435537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Nullhypothese hat keinen Sonderstatus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79512" y="4623897"/>
            <a:ext cx="3888432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Hypothesen über alternative Parameterverteilungen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79264" y="4081692"/>
            <a:ext cx="388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Nullhypothese</a:t>
            </a:r>
          </a:p>
        </p:txBody>
      </p:sp>
    </p:spTree>
    <p:extLst>
      <p:ext uri="{BB962C8B-B14F-4D97-AF65-F5344CB8AC3E}">
        <p14:creationId xmlns:p14="http://schemas.microsoft.com/office/powerpoint/2010/main" val="38821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6" grpId="0"/>
      <p:bldP spid="15" grpId="0" animBg="1"/>
      <p:bldP spid="59" grpId="0" animBg="1"/>
      <p:bldP spid="60" grpId="0" animBg="1"/>
      <p:bldP spid="61" grpId="0" animBg="1"/>
      <p:bldP spid="62" grpId="0" animBg="1"/>
      <p:bldP spid="69" grpId="0"/>
      <p:bldP spid="70" grpId="0"/>
      <p:bldP spid="74" grpId="0" animBg="1"/>
      <p:bldP spid="75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211960" y="1844824"/>
                <a:ext cx="3567194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b="0" i="1" smtClean="0">
                              <a:latin typeface="Cambria Math"/>
                              <a:sym typeface="Symbol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844824"/>
                <a:ext cx="3567194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565776" cy="547158"/>
          </a:xfrm>
        </p:spPr>
        <p:txBody>
          <a:bodyPr/>
          <a:lstStyle/>
          <a:p>
            <a:r>
              <a:rPr lang="de-DE" dirty="0" smtClean="0"/>
              <a:t>3.2 </a:t>
            </a:r>
            <a:r>
              <a:rPr lang="de-DE" dirty="0" err="1" smtClean="0"/>
              <a:t>Bayestheorem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2267686" y="980728"/>
            <a:ext cx="687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Wenn nicht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gilt (Kapitel 1), sondern nur die bedingte Wahrscheinlich</a:t>
            </a:r>
            <a:r>
              <a:rPr lang="de-DE" sz="1800" dirty="0" smtClean="0">
                <a:solidFill>
                  <a:prstClr val="black"/>
                </a:solidFill>
                <a:uFill>
                  <a:solidFill>
                    <a:srgbClr val="C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keit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(vgl. Kapitel 2), so interessiert uns eigentlich oft was man „inverse Wahrscheinlichkeit“,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genannt hat.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391848" y="2929706"/>
            <a:ext cx="1620000" cy="162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3606919" y="2929705"/>
            <a:ext cx="1620000" cy="16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stCxn id="14" idx="7"/>
          </p:cNvCxnSpPr>
          <p:nvPr/>
        </p:nvCxnSpPr>
        <p:spPr>
          <a:xfrm flipV="1">
            <a:off x="5774604" y="2930017"/>
            <a:ext cx="248314" cy="236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022918" y="27089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86486" y="281973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Gerade Verbindung 32"/>
          <p:cNvCxnSpPr/>
          <p:nvPr/>
        </p:nvCxnSpPr>
        <p:spPr>
          <a:xfrm flipH="1" flipV="1">
            <a:off x="3491880" y="3045054"/>
            <a:ext cx="288828" cy="236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2279464" y="2123564"/>
            <a:ext cx="1929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Satz von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/>
              <p:cNvSpPr/>
              <p:nvPr/>
            </p:nvSpPr>
            <p:spPr>
              <a:xfrm>
                <a:off x="1799873" y="4774758"/>
                <a:ext cx="26281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de-DE" sz="1800" i="1" u="heavy">
                        <a:uFill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uFill>
                        <a:latin typeface="Cambria Math"/>
                        <a:sym typeface="Symbol"/>
                      </a:rPr>
                      <m:t></m:t>
                    </m:r>
                  </m:oMath>
                </a14:m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/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  </a:t>
                </a:r>
                <a:endParaRPr lang="de-DE" sz="1800" u="heavy" dirty="0">
                  <a:solidFill>
                    <a:prstClr val="black"/>
                  </a:solidFill>
                  <a:uFill>
                    <a:solidFill>
                      <a:schemeClr val="accent2">
                        <a:lumMod val="40000"/>
                        <a:lumOff val="60000"/>
                      </a:schemeClr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873" y="4774758"/>
                <a:ext cx="26281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80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hteck 42"/>
              <p:cNvSpPr/>
              <p:nvPr/>
            </p:nvSpPr>
            <p:spPr>
              <a:xfrm>
                <a:off x="1799873" y="5123994"/>
                <a:ext cx="26281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i="1" dirty="0" smtClean="0">
                    <a:solidFill>
                      <a:prstClr val="black"/>
                    </a:solidFill>
                    <a:uFill>
                      <a:solidFill>
                        <a:srgbClr val="C00000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</a:t>
                </a:r>
                <a:r>
                  <a:rPr lang="de-DE" sz="1800" i="1" dirty="0" smtClean="0">
                    <a:solidFill>
                      <a:prstClr val="black"/>
                    </a:solidFill>
                    <a:uFill>
                      <a:solidFill>
                        <a:srgbClr val="C00000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de-DE" sz="1800" i="1" u="heavy">
                        <a:uFill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uFill>
                        <a:latin typeface="Cambria Math"/>
                        <a:sym typeface="Symbol"/>
                      </a:rPr>
                      <m:t></m:t>
                    </m:r>
                  </m:oMath>
                </a14:m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= </a:t>
                </a:r>
                <a:r>
                  <a:rPr lang="de-DE" sz="18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:r>
                  <a:rPr lang="de-DE" sz="18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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de-DE" sz="18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Rechteck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873" y="5123994"/>
                <a:ext cx="262811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667" r="-2088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hteck 26"/>
          <p:cNvSpPr/>
          <p:nvPr/>
        </p:nvSpPr>
        <p:spPr>
          <a:xfrm rot="18915985">
            <a:off x="4282005" y="3197571"/>
            <a:ext cx="1055852" cy="1080381"/>
          </a:xfrm>
          <a:custGeom>
            <a:avLst/>
            <a:gdLst>
              <a:gd name="connsiteX0" fmla="*/ 0 w 547944"/>
              <a:gd name="connsiteY0" fmla="*/ 0 h 532436"/>
              <a:gd name="connsiteX1" fmla="*/ 547944 w 547944"/>
              <a:gd name="connsiteY1" fmla="*/ 0 h 532436"/>
              <a:gd name="connsiteX2" fmla="*/ 547944 w 547944"/>
              <a:gd name="connsiteY2" fmla="*/ 532436 h 532436"/>
              <a:gd name="connsiteX3" fmla="*/ 0 w 547944"/>
              <a:gd name="connsiteY3" fmla="*/ 532436 h 532436"/>
              <a:gd name="connsiteX4" fmla="*/ 0 w 547944"/>
              <a:gd name="connsiteY4" fmla="*/ 0 h 532436"/>
              <a:gd name="connsiteX0" fmla="*/ 0 w 809670"/>
              <a:gd name="connsiteY0" fmla="*/ 243778 h 776214"/>
              <a:gd name="connsiteX1" fmla="*/ 809670 w 809670"/>
              <a:gd name="connsiteY1" fmla="*/ 0 h 776214"/>
              <a:gd name="connsiteX2" fmla="*/ 547944 w 809670"/>
              <a:gd name="connsiteY2" fmla="*/ 776214 h 776214"/>
              <a:gd name="connsiteX3" fmla="*/ 0 w 809670"/>
              <a:gd name="connsiteY3" fmla="*/ 776214 h 776214"/>
              <a:gd name="connsiteX4" fmla="*/ 0 w 809670"/>
              <a:gd name="connsiteY4" fmla="*/ 243778 h 776214"/>
              <a:gd name="connsiteX0" fmla="*/ 206679 w 1016349"/>
              <a:gd name="connsiteY0" fmla="*/ 243778 h 1020953"/>
              <a:gd name="connsiteX1" fmla="*/ 1016349 w 1016349"/>
              <a:gd name="connsiteY1" fmla="*/ 0 h 1020953"/>
              <a:gd name="connsiteX2" fmla="*/ 754623 w 1016349"/>
              <a:gd name="connsiteY2" fmla="*/ 776214 h 1020953"/>
              <a:gd name="connsiteX3" fmla="*/ 0 w 1016349"/>
              <a:gd name="connsiteY3" fmla="*/ 1020953 h 1020953"/>
              <a:gd name="connsiteX4" fmla="*/ 206679 w 1016349"/>
              <a:gd name="connsiteY4" fmla="*/ 243778 h 1020953"/>
              <a:gd name="connsiteX0" fmla="*/ 206679 w 1016349"/>
              <a:gd name="connsiteY0" fmla="*/ 243778 h 1020953"/>
              <a:gd name="connsiteX1" fmla="*/ 1016349 w 1016349"/>
              <a:gd name="connsiteY1" fmla="*/ 0 h 1020953"/>
              <a:gd name="connsiteX2" fmla="*/ 840474 w 1016349"/>
              <a:gd name="connsiteY2" fmla="*/ 817967 h 1020953"/>
              <a:gd name="connsiteX3" fmla="*/ 0 w 1016349"/>
              <a:gd name="connsiteY3" fmla="*/ 1020953 h 1020953"/>
              <a:gd name="connsiteX4" fmla="*/ 206679 w 1016349"/>
              <a:gd name="connsiteY4" fmla="*/ 243778 h 1020953"/>
              <a:gd name="connsiteX0" fmla="*/ 150032 w 1016349"/>
              <a:gd name="connsiteY0" fmla="*/ 204055 h 1020953"/>
              <a:gd name="connsiteX1" fmla="*/ 1016349 w 1016349"/>
              <a:gd name="connsiteY1" fmla="*/ 0 h 1020953"/>
              <a:gd name="connsiteX2" fmla="*/ 840474 w 1016349"/>
              <a:gd name="connsiteY2" fmla="*/ 817967 h 1020953"/>
              <a:gd name="connsiteX3" fmla="*/ 0 w 1016349"/>
              <a:gd name="connsiteY3" fmla="*/ 1020953 h 1020953"/>
              <a:gd name="connsiteX4" fmla="*/ 150032 w 1016349"/>
              <a:gd name="connsiteY4" fmla="*/ 204055 h 1020953"/>
              <a:gd name="connsiteX0" fmla="*/ 150032 w 1016349"/>
              <a:gd name="connsiteY0" fmla="*/ 204055 h 1020953"/>
              <a:gd name="connsiteX1" fmla="*/ 1016349 w 1016349"/>
              <a:gd name="connsiteY1" fmla="*/ 0 h 1020953"/>
              <a:gd name="connsiteX2" fmla="*/ 840474 w 1016349"/>
              <a:gd name="connsiteY2" fmla="*/ 817967 h 1020953"/>
              <a:gd name="connsiteX3" fmla="*/ 0 w 1016349"/>
              <a:gd name="connsiteY3" fmla="*/ 1020953 h 1020953"/>
              <a:gd name="connsiteX4" fmla="*/ 150032 w 1016349"/>
              <a:gd name="connsiteY4" fmla="*/ 204055 h 1020953"/>
              <a:gd name="connsiteX0" fmla="*/ 150032 w 1016349"/>
              <a:gd name="connsiteY0" fmla="*/ 223437 h 1040335"/>
              <a:gd name="connsiteX1" fmla="*/ 1016349 w 1016349"/>
              <a:gd name="connsiteY1" fmla="*/ 19382 h 1040335"/>
              <a:gd name="connsiteX2" fmla="*/ 840474 w 1016349"/>
              <a:gd name="connsiteY2" fmla="*/ 837349 h 1040335"/>
              <a:gd name="connsiteX3" fmla="*/ 0 w 1016349"/>
              <a:gd name="connsiteY3" fmla="*/ 1040335 h 1040335"/>
              <a:gd name="connsiteX4" fmla="*/ 150032 w 1016349"/>
              <a:gd name="connsiteY4" fmla="*/ 223437 h 1040335"/>
              <a:gd name="connsiteX0" fmla="*/ 150032 w 1022473"/>
              <a:gd name="connsiteY0" fmla="*/ 223437 h 1040335"/>
              <a:gd name="connsiteX1" fmla="*/ 1016349 w 1022473"/>
              <a:gd name="connsiteY1" fmla="*/ 19382 h 1040335"/>
              <a:gd name="connsiteX2" fmla="*/ 840474 w 1022473"/>
              <a:gd name="connsiteY2" fmla="*/ 837349 h 1040335"/>
              <a:gd name="connsiteX3" fmla="*/ 0 w 1022473"/>
              <a:gd name="connsiteY3" fmla="*/ 1040335 h 1040335"/>
              <a:gd name="connsiteX4" fmla="*/ 150032 w 1022473"/>
              <a:gd name="connsiteY4" fmla="*/ 223437 h 1040335"/>
              <a:gd name="connsiteX0" fmla="*/ 150032 w 1030132"/>
              <a:gd name="connsiteY0" fmla="*/ 223437 h 1040335"/>
              <a:gd name="connsiteX1" fmla="*/ 1016349 w 1030132"/>
              <a:gd name="connsiteY1" fmla="*/ 19382 h 1040335"/>
              <a:gd name="connsiteX2" fmla="*/ 840474 w 1030132"/>
              <a:gd name="connsiteY2" fmla="*/ 837349 h 1040335"/>
              <a:gd name="connsiteX3" fmla="*/ 0 w 1030132"/>
              <a:gd name="connsiteY3" fmla="*/ 1040335 h 1040335"/>
              <a:gd name="connsiteX4" fmla="*/ 150032 w 1030132"/>
              <a:gd name="connsiteY4" fmla="*/ 223437 h 1040335"/>
              <a:gd name="connsiteX0" fmla="*/ 150032 w 1030132"/>
              <a:gd name="connsiteY0" fmla="*/ 223437 h 1040335"/>
              <a:gd name="connsiteX1" fmla="*/ 1016349 w 1030132"/>
              <a:gd name="connsiteY1" fmla="*/ 19382 h 1040335"/>
              <a:gd name="connsiteX2" fmla="*/ 840474 w 1030132"/>
              <a:gd name="connsiteY2" fmla="*/ 837349 h 1040335"/>
              <a:gd name="connsiteX3" fmla="*/ 0 w 1030132"/>
              <a:gd name="connsiteY3" fmla="*/ 1040335 h 1040335"/>
              <a:gd name="connsiteX4" fmla="*/ 150032 w 1030132"/>
              <a:gd name="connsiteY4" fmla="*/ 223437 h 1040335"/>
              <a:gd name="connsiteX0" fmla="*/ 150032 w 1030132"/>
              <a:gd name="connsiteY0" fmla="*/ 223437 h 1060500"/>
              <a:gd name="connsiteX1" fmla="*/ 1016349 w 1030132"/>
              <a:gd name="connsiteY1" fmla="*/ 19382 h 1060500"/>
              <a:gd name="connsiteX2" fmla="*/ 840474 w 1030132"/>
              <a:gd name="connsiteY2" fmla="*/ 837349 h 1060500"/>
              <a:gd name="connsiteX3" fmla="*/ 0 w 1030132"/>
              <a:gd name="connsiteY3" fmla="*/ 1040335 h 1060500"/>
              <a:gd name="connsiteX4" fmla="*/ 150032 w 1030132"/>
              <a:gd name="connsiteY4" fmla="*/ 223437 h 1060500"/>
              <a:gd name="connsiteX0" fmla="*/ 163065 w 1043165"/>
              <a:gd name="connsiteY0" fmla="*/ 223437 h 1060500"/>
              <a:gd name="connsiteX1" fmla="*/ 1029382 w 1043165"/>
              <a:gd name="connsiteY1" fmla="*/ 19382 h 1060500"/>
              <a:gd name="connsiteX2" fmla="*/ 853507 w 1043165"/>
              <a:gd name="connsiteY2" fmla="*/ 837349 h 1060500"/>
              <a:gd name="connsiteX3" fmla="*/ 13033 w 1043165"/>
              <a:gd name="connsiteY3" fmla="*/ 1040335 h 1060500"/>
              <a:gd name="connsiteX4" fmla="*/ 163065 w 1043165"/>
              <a:gd name="connsiteY4" fmla="*/ 223437 h 1060500"/>
              <a:gd name="connsiteX0" fmla="*/ 173739 w 1053839"/>
              <a:gd name="connsiteY0" fmla="*/ 223437 h 1060500"/>
              <a:gd name="connsiteX1" fmla="*/ 1040056 w 1053839"/>
              <a:gd name="connsiteY1" fmla="*/ 19382 h 1060500"/>
              <a:gd name="connsiteX2" fmla="*/ 864181 w 1053839"/>
              <a:gd name="connsiteY2" fmla="*/ 837349 h 1060500"/>
              <a:gd name="connsiteX3" fmla="*/ 23707 w 1053839"/>
              <a:gd name="connsiteY3" fmla="*/ 1040335 h 1060500"/>
              <a:gd name="connsiteX4" fmla="*/ 173739 w 1053839"/>
              <a:gd name="connsiteY4" fmla="*/ 223437 h 1060500"/>
              <a:gd name="connsiteX0" fmla="*/ 173739 w 1053839"/>
              <a:gd name="connsiteY0" fmla="*/ 230072 h 1067135"/>
              <a:gd name="connsiteX1" fmla="*/ 1040056 w 1053839"/>
              <a:gd name="connsiteY1" fmla="*/ 26017 h 1067135"/>
              <a:gd name="connsiteX2" fmla="*/ 864181 w 1053839"/>
              <a:gd name="connsiteY2" fmla="*/ 843984 h 1067135"/>
              <a:gd name="connsiteX3" fmla="*/ 23707 w 1053839"/>
              <a:gd name="connsiteY3" fmla="*/ 1046970 h 1067135"/>
              <a:gd name="connsiteX4" fmla="*/ 173739 w 1053839"/>
              <a:gd name="connsiteY4" fmla="*/ 230072 h 1067135"/>
              <a:gd name="connsiteX0" fmla="*/ 173739 w 1058832"/>
              <a:gd name="connsiteY0" fmla="*/ 230072 h 1067135"/>
              <a:gd name="connsiteX1" fmla="*/ 1040056 w 1058832"/>
              <a:gd name="connsiteY1" fmla="*/ 26017 h 1067135"/>
              <a:gd name="connsiteX2" fmla="*/ 864181 w 1058832"/>
              <a:gd name="connsiteY2" fmla="*/ 843984 h 1067135"/>
              <a:gd name="connsiteX3" fmla="*/ 23707 w 1058832"/>
              <a:gd name="connsiteY3" fmla="*/ 1046970 h 1067135"/>
              <a:gd name="connsiteX4" fmla="*/ 173739 w 1058832"/>
              <a:gd name="connsiteY4" fmla="*/ 230072 h 1067135"/>
              <a:gd name="connsiteX0" fmla="*/ 173739 w 1079222"/>
              <a:gd name="connsiteY0" fmla="*/ 230072 h 1067135"/>
              <a:gd name="connsiteX1" fmla="*/ 1040056 w 1079222"/>
              <a:gd name="connsiteY1" fmla="*/ 26017 h 1067135"/>
              <a:gd name="connsiteX2" fmla="*/ 864181 w 1079222"/>
              <a:gd name="connsiteY2" fmla="*/ 843984 h 1067135"/>
              <a:gd name="connsiteX3" fmla="*/ 23707 w 1079222"/>
              <a:gd name="connsiteY3" fmla="*/ 1046970 h 1067135"/>
              <a:gd name="connsiteX4" fmla="*/ 173739 w 1079222"/>
              <a:gd name="connsiteY4" fmla="*/ 230072 h 1067135"/>
              <a:gd name="connsiteX0" fmla="*/ 173739 w 1079222"/>
              <a:gd name="connsiteY0" fmla="*/ 239638 h 1076701"/>
              <a:gd name="connsiteX1" fmla="*/ 1040056 w 1079222"/>
              <a:gd name="connsiteY1" fmla="*/ 35583 h 1076701"/>
              <a:gd name="connsiteX2" fmla="*/ 864181 w 1079222"/>
              <a:gd name="connsiteY2" fmla="*/ 853550 h 1076701"/>
              <a:gd name="connsiteX3" fmla="*/ 23707 w 1079222"/>
              <a:gd name="connsiteY3" fmla="*/ 1056536 h 1076701"/>
              <a:gd name="connsiteX4" fmla="*/ 173739 w 1079222"/>
              <a:gd name="connsiteY4" fmla="*/ 239638 h 1076701"/>
              <a:gd name="connsiteX0" fmla="*/ 173739 w 1079222"/>
              <a:gd name="connsiteY0" fmla="*/ 239638 h 1083723"/>
              <a:gd name="connsiteX1" fmla="*/ 1040056 w 1079222"/>
              <a:gd name="connsiteY1" fmla="*/ 35583 h 1083723"/>
              <a:gd name="connsiteX2" fmla="*/ 864181 w 1079222"/>
              <a:gd name="connsiteY2" fmla="*/ 853550 h 1083723"/>
              <a:gd name="connsiteX3" fmla="*/ 23707 w 1079222"/>
              <a:gd name="connsiteY3" fmla="*/ 1056536 h 1083723"/>
              <a:gd name="connsiteX4" fmla="*/ 173739 w 1079222"/>
              <a:gd name="connsiteY4" fmla="*/ 239638 h 1083723"/>
              <a:gd name="connsiteX0" fmla="*/ 173739 w 1079222"/>
              <a:gd name="connsiteY0" fmla="*/ 239638 h 1103492"/>
              <a:gd name="connsiteX1" fmla="*/ 1040056 w 1079222"/>
              <a:gd name="connsiteY1" fmla="*/ 35583 h 1103492"/>
              <a:gd name="connsiteX2" fmla="*/ 864181 w 1079222"/>
              <a:gd name="connsiteY2" fmla="*/ 853550 h 1103492"/>
              <a:gd name="connsiteX3" fmla="*/ 23707 w 1079222"/>
              <a:gd name="connsiteY3" fmla="*/ 1056536 h 1103492"/>
              <a:gd name="connsiteX4" fmla="*/ 173739 w 1079222"/>
              <a:gd name="connsiteY4" fmla="*/ 239638 h 1103492"/>
              <a:gd name="connsiteX0" fmla="*/ 202026 w 1107509"/>
              <a:gd name="connsiteY0" fmla="*/ 239638 h 1103492"/>
              <a:gd name="connsiteX1" fmla="*/ 1068343 w 1107509"/>
              <a:gd name="connsiteY1" fmla="*/ 35583 h 1103492"/>
              <a:gd name="connsiteX2" fmla="*/ 892468 w 1107509"/>
              <a:gd name="connsiteY2" fmla="*/ 853550 h 1103492"/>
              <a:gd name="connsiteX3" fmla="*/ 51994 w 1107509"/>
              <a:gd name="connsiteY3" fmla="*/ 1056536 h 1103492"/>
              <a:gd name="connsiteX4" fmla="*/ 202026 w 1107509"/>
              <a:gd name="connsiteY4" fmla="*/ 239638 h 1103492"/>
              <a:gd name="connsiteX0" fmla="*/ 212846 w 1118329"/>
              <a:gd name="connsiteY0" fmla="*/ 239638 h 1103492"/>
              <a:gd name="connsiteX1" fmla="*/ 1079163 w 1118329"/>
              <a:gd name="connsiteY1" fmla="*/ 35583 h 1103492"/>
              <a:gd name="connsiteX2" fmla="*/ 903288 w 1118329"/>
              <a:gd name="connsiteY2" fmla="*/ 853550 h 1103492"/>
              <a:gd name="connsiteX3" fmla="*/ 62814 w 1118329"/>
              <a:gd name="connsiteY3" fmla="*/ 1056536 h 1103492"/>
              <a:gd name="connsiteX4" fmla="*/ 212846 w 1118329"/>
              <a:gd name="connsiteY4" fmla="*/ 239638 h 1103492"/>
              <a:gd name="connsiteX0" fmla="*/ 212846 w 1118329"/>
              <a:gd name="connsiteY0" fmla="*/ 243320 h 1107174"/>
              <a:gd name="connsiteX1" fmla="*/ 1079163 w 1118329"/>
              <a:gd name="connsiteY1" fmla="*/ 39265 h 1107174"/>
              <a:gd name="connsiteX2" fmla="*/ 903288 w 1118329"/>
              <a:gd name="connsiteY2" fmla="*/ 857232 h 1107174"/>
              <a:gd name="connsiteX3" fmla="*/ 62814 w 1118329"/>
              <a:gd name="connsiteY3" fmla="*/ 1060218 h 1107174"/>
              <a:gd name="connsiteX4" fmla="*/ 212846 w 1118329"/>
              <a:gd name="connsiteY4" fmla="*/ 243320 h 1107174"/>
              <a:gd name="connsiteX0" fmla="*/ 212846 w 1121486"/>
              <a:gd name="connsiteY0" fmla="*/ 243320 h 1109845"/>
              <a:gd name="connsiteX1" fmla="*/ 1079163 w 1121486"/>
              <a:gd name="connsiteY1" fmla="*/ 39265 h 1109845"/>
              <a:gd name="connsiteX2" fmla="*/ 916743 w 1121486"/>
              <a:gd name="connsiteY2" fmla="*/ 869619 h 1109845"/>
              <a:gd name="connsiteX3" fmla="*/ 62814 w 1121486"/>
              <a:gd name="connsiteY3" fmla="*/ 1060218 h 1109845"/>
              <a:gd name="connsiteX4" fmla="*/ 212846 w 1121486"/>
              <a:gd name="connsiteY4" fmla="*/ 243320 h 1109845"/>
              <a:gd name="connsiteX0" fmla="*/ 230820 w 1139460"/>
              <a:gd name="connsiteY0" fmla="*/ 243320 h 1084524"/>
              <a:gd name="connsiteX1" fmla="*/ 1097137 w 1139460"/>
              <a:gd name="connsiteY1" fmla="*/ 39265 h 1084524"/>
              <a:gd name="connsiteX2" fmla="*/ 934717 w 1139460"/>
              <a:gd name="connsiteY2" fmla="*/ 869619 h 1084524"/>
              <a:gd name="connsiteX3" fmla="*/ 56789 w 1139460"/>
              <a:gd name="connsiteY3" fmla="*/ 1026284 h 1084524"/>
              <a:gd name="connsiteX4" fmla="*/ 230820 w 1139460"/>
              <a:gd name="connsiteY4" fmla="*/ 243320 h 1084524"/>
              <a:gd name="connsiteX0" fmla="*/ 212155 w 1120795"/>
              <a:gd name="connsiteY0" fmla="*/ 243320 h 1089714"/>
              <a:gd name="connsiteX1" fmla="*/ 1078472 w 1120795"/>
              <a:gd name="connsiteY1" fmla="*/ 39265 h 1089714"/>
              <a:gd name="connsiteX2" fmla="*/ 916052 w 1120795"/>
              <a:gd name="connsiteY2" fmla="*/ 869619 h 1089714"/>
              <a:gd name="connsiteX3" fmla="*/ 63073 w 1120795"/>
              <a:gd name="connsiteY3" fmla="*/ 1033471 h 1089714"/>
              <a:gd name="connsiteX4" fmla="*/ 212155 w 1120795"/>
              <a:gd name="connsiteY4" fmla="*/ 243320 h 1089714"/>
              <a:gd name="connsiteX0" fmla="*/ 212155 w 1087890"/>
              <a:gd name="connsiteY0" fmla="*/ 281817 h 1128211"/>
              <a:gd name="connsiteX1" fmla="*/ 1031319 w 1087890"/>
              <a:gd name="connsiteY1" fmla="*/ 30404 h 1128211"/>
              <a:gd name="connsiteX2" fmla="*/ 916052 w 1087890"/>
              <a:gd name="connsiteY2" fmla="*/ 908116 h 1128211"/>
              <a:gd name="connsiteX3" fmla="*/ 63073 w 1087890"/>
              <a:gd name="connsiteY3" fmla="*/ 1071968 h 1128211"/>
              <a:gd name="connsiteX4" fmla="*/ 212155 w 1087890"/>
              <a:gd name="connsiteY4" fmla="*/ 281817 h 1128211"/>
              <a:gd name="connsiteX0" fmla="*/ 212155 w 1072134"/>
              <a:gd name="connsiteY0" fmla="*/ 281817 h 1116927"/>
              <a:gd name="connsiteX1" fmla="*/ 1031319 w 1072134"/>
              <a:gd name="connsiteY1" fmla="*/ 30404 h 1116927"/>
              <a:gd name="connsiteX2" fmla="*/ 862662 w 1072134"/>
              <a:gd name="connsiteY2" fmla="*/ 858961 h 1116927"/>
              <a:gd name="connsiteX3" fmla="*/ 63073 w 1072134"/>
              <a:gd name="connsiteY3" fmla="*/ 1071968 h 1116927"/>
              <a:gd name="connsiteX4" fmla="*/ 212155 w 1072134"/>
              <a:gd name="connsiteY4" fmla="*/ 281817 h 1116927"/>
              <a:gd name="connsiteX0" fmla="*/ 212155 w 1053996"/>
              <a:gd name="connsiteY0" fmla="*/ 281817 h 1103992"/>
              <a:gd name="connsiteX1" fmla="*/ 1031319 w 1053996"/>
              <a:gd name="connsiteY1" fmla="*/ 30404 h 1103992"/>
              <a:gd name="connsiteX2" fmla="*/ 739815 w 1053996"/>
              <a:gd name="connsiteY2" fmla="*/ 769534 h 1103992"/>
              <a:gd name="connsiteX3" fmla="*/ 63073 w 1053996"/>
              <a:gd name="connsiteY3" fmla="*/ 1071968 h 1103992"/>
              <a:gd name="connsiteX4" fmla="*/ 212155 w 1053996"/>
              <a:gd name="connsiteY4" fmla="*/ 281817 h 1103992"/>
              <a:gd name="connsiteX0" fmla="*/ 212155 w 1066100"/>
              <a:gd name="connsiteY0" fmla="*/ 281817 h 1116371"/>
              <a:gd name="connsiteX1" fmla="*/ 1031319 w 1066100"/>
              <a:gd name="connsiteY1" fmla="*/ 30404 h 1116371"/>
              <a:gd name="connsiteX2" fmla="*/ 833780 w 1066100"/>
              <a:gd name="connsiteY2" fmla="*/ 856045 h 1116371"/>
              <a:gd name="connsiteX3" fmla="*/ 63073 w 1066100"/>
              <a:gd name="connsiteY3" fmla="*/ 1071968 h 1116371"/>
              <a:gd name="connsiteX4" fmla="*/ 212155 w 1066100"/>
              <a:gd name="connsiteY4" fmla="*/ 281817 h 1116371"/>
              <a:gd name="connsiteX0" fmla="*/ 239637 w 1057276"/>
              <a:gd name="connsiteY0" fmla="*/ 310762 h 1111891"/>
              <a:gd name="connsiteX1" fmla="*/ 1022495 w 1057276"/>
              <a:gd name="connsiteY1" fmla="*/ 25924 h 1111891"/>
              <a:gd name="connsiteX2" fmla="*/ 824956 w 1057276"/>
              <a:gd name="connsiteY2" fmla="*/ 851565 h 1111891"/>
              <a:gd name="connsiteX3" fmla="*/ 54249 w 1057276"/>
              <a:gd name="connsiteY3" fmla="*/ 1067488 h 1111891"/>
              <a:gd name="connsiteX4" fmla="*/ 239637 w 1057276"/>
              <a:gd name="connsiteY4" fmla="*/ 310762 h 1111891"/>
              <a:gd name="connsiteX0" fmla="*/ 212278 w 1066053"/>
              <a:gd name="connsiteY0" fmla="*/ 285301 h 1115754"/>
              <a:gd name="connsiteX1" fmla="*/ 1031272 w 1066053"/>
              <a:gd name="connsiteY1" fmla="*/ 29787 h 1115754"/>
              <a:gd name="connsiteX2" fmla="*/ 833733 w 1066053"/>
              <a:gd name="connsiteY2" fmla="*/ 855428 h 1115754"/>
              <a:gd name="connsiteX3" fmla="*/ 63026 w 1066053"/>
              <a:gd name="connsiteY3" fmla="*/ 1071351 h 1115754"/>
              <a:gd name="connsiteX4" fmla="*/ 212278 w 1066053"/>
              <a:gd name="connsiteY4" fmla="*/ 285301 h 1115754"/>
              <a:gd name="connsiteX0" fmla="*/ 208944 w 1067327"/>
              <a:gd name="connsiteY0" fmla="*/ 281697 h 1116392"/>
              <a:gd name="connsiteX1" fmla="*/ 1032546 w 1067327"/>
              <a:gd name="connsiteY1" fmla="*/ 30425 h 1116392"/>
              <a:gd name="connsiteX2" fmla="*/ 835007 w 1067327"/>
              <a:gd name="connsiteY2" fmla="*/ 856066 h 1116392"/>
              <a:gd name="connsiteX3" fmla="*/ 64300 w 1067327"/>
              <a:gd name="connsiteY3" fmla="*/ 1071989 h 1116392"/>
              <a:gd name="connsiteX4" fmla="*/ 208944 w 1067327"/>
              <a:gd name="connsiteY4" fmla="*/ 281697 h 1116392"/>
              <a:gd name="connsiteX0" fmla="*/ 213945 w 1072328"/>
              <a:gd name="connsiteY0" fmla="*/ 281697 h 1116392"/>
              <a:gd name="connsiteX1" fmla="*/ 1037547 w 1072328"/>
              <a:gd name="connsiteY1" fmla="*/ 30425 h 1116392"/>
              <a:gd name="connsiteX2" fmla="*/ 840008 w 1072328"/>
              <a:gd name="connsiteY2" fmla="*/ 856066 h 1116392"/>
              <a:gd name="connsiteX3" fmla="*/ 69301 w 1072328"/>
              <a:gd name="connsiteY3" fmla="*/ 1071989 h 1116392"/>
              <a:gd name="connsiteX4" fmla="*/ 213945 w 1072328"/>
              <a:gd name="connsiteY4" fmla="*/ 281697 h 1116392"/>
              <a:gd name="connsiteX0" fmla="*/ 213945 w 1072328"/>
              <a:gd name="connsiteY0" fmla="*/ 280558 h 1115253"/>
              <a:gd name="connsiteX1" fmla="*/ 1037547 w 1072328"/>
              <a:gd name="connsiteY1" fmla="*/ 29286 h 1115253"/>
              <a:gd name="connsiteX2" fmla="*/ 840008 w 1072328"/>
              <a:gd name="connsiteY2" fmla="*/ 854927 h 1115253"/>
              <a:gd name="connsiteX3" fmla="*/ 69301 w 1072328"/>
              <a:gd name="connsiteY3" fmla="*/ 1070850 h 1115253"/>
              <a:gd name="connsiteX4" fmla="*/ 213945 w 1072328"/>
              <a:gd name="connsiteY4" fmla="*/ 280558 h 1115253"/>
              <a:gd name="connsiteX0" fmla="*/ 213945 w 1072328"/>
              <a:gd name="connsiteY0" fmla="*/ 280558 h 1115253"/>
              <a:gd name="connsiteX1" fmla="*/ 1037547 w 1072328"/>
              <a:gd name="connsiteY1" fmla="*/ 29286 h 1115253"/>
              <a:gd name="connsiteX2" fmla="*/ 840008 w 1072328"/>
              <a:gd name="connsiteY2" fmla="*/ 854927 h 1115253"/>
              <a:gd name="connsiteX3" fmla="*/ 69301 w 1072328"/>
              <a:gd name="connsiteY3" fmla="*/ 1070850 h 1115253"/>
              <a:gd name="connsiteX4" fmla="*/ 213945 w 1072328"/>
              <a:gd name="connsiteY4" fmla="*/ 280558 h 1115253"/>
              <a:gd name="connsiteX0" fmla="*/ 229611 w 1087994"/>
              <a:gd name="connsiteY0" fmla="*/ 280558 h 1103624"/>
              <a:gd name="connsiteX1" fmla="*/ 1053213 w 1087994"/>
              <a:gd name="connsiteY1" fmla="*/ 29286 h 1103624"/>
              <a:gd name="connsiteX2" fmla="*/ 855674 w 1087994"/>
              <a:gd name="connsiteY2" fmla="*/ 854927 h 1103624"/>
              <a:gd name="connsiteX3" fmla="*/ 62981 w 1087994"/>
              <a:gd name="connsiteY3" fmla="*/ 1056341 h 1103624"/>
              <a:gd name="connsiteX4" fmla="*/ 229611 w 1087994"/>
              <a:gd name="connsiteY4" fmla="*/ 280558 h 1103624"/>
              <a:gd name="connsiteX0" fmla="*/ 229611 w 1091026"/>
              <a:gd name="connsiteY0" fmla="*/ 271270 h 1094336"/>
              <a:gd name="connsiteX1" fmla="*/ 1056917 w 1091026"/>
              <a:gd name="connsiteY1" fmla="*/ 30940 h 1094336"/>
              <a:gd name="connsiteX2" fmla="*/ 855674 w 1091026"/>
              <a:gd name="connsiteY2" fmla="*/ 845639 h 1094336"/>
              <a:gd name="connsiteX3" fmla="*/ 62981 w 1091026"/>
              <a:gd name="connsiteY3" fmla="*/ 1047053 h 1094336"/>
              <a:gd name="connsiteX4" fmla="*/ 229611 w 1091026"/>
              <a:gd name="connsiteY4" fmla="*/ 271270 h 1094336"/>
              <a:gd name="connsiteX0" fmla="*/ 229611 w 1081669"/>
              <a:gd name="connsiteY0" fmla="*/ 271270 h 1094336"/>
              <a:gd name="connsiteX1" fmla="*/ 1056917 w 1081669"/>
              <a:gd name="connsiteY1" fmla="*/ 30940 h 1094336"/>
              <a:gd name="connsiteX2" fmla="*/ 855674 w 1081669"/>
              <a:gd name="connsiteY2" fmla="*/ 845639 h 1094336"/>
              <a:gd name="connsiteX3" fmla="*/ 62981 w 1081669"/>
              <a:gd name="connsiteY3" fmla="*/ 1047053 h 1094336"/>
              <a:gd name="connsiteX4" fmla="*/ 229611 w 1081669"/>
              <a:gd name="connsiteY4" fmla="*/ 271270 h 1094336"/>
              <a:gd name="connsiteX0" fmla="*/ 243183 w 1077062"/>
              <a:gd name="connsiteY0" fmla="*/ 256054 h 1097469"/>
              <a:gd name="connsiteX1" fmla="*/ 1052310 w 1077062"/>
              <a:gd name="connsiteY1" fmla="*/ 34073 h 1097469"/>
              <a:gd name="connsiteX2" fmla="*/ 851067 w 1077062"/>
              <a:gd name="connsiteY2" fmla="*/ 848772 h 1097469"/>
              <a:gd name="connsiteX3" fmla="*/ 58374 w 1077062"/>
              <a:gd name="connsiteY3" fmla="*/ 1050186 h 1097469"/>
              <a:gd name="connsiteX4" fmla="*/ 243183 w 1077062"/>
              <a:gd name="connsiteY4" fmla="*/ 256054 h 1097469"/>
              <a:gd name="connsiteX0" fmla="*/ 243183 w 1077062"/>
              <a:gd name="connsiteY0" fmla="*/ 253776 h 1095191"/>
              <a:gd name="connsiteX1" fmla="*/ 1052310 w 1077062"/>
              <a:gd name="connsiteY1" fmla="*/ 31795 h 1095191"/>
              <a:gd name="connsiteX2" fmla="*/ 851067 w 1077062"/>
              <a:gd name="connsiteY2" fmla="*/ 846494 h 1095191"/>
              <a:gd name="connsiteX3" fmla="*/ 58374 w 1077062"/>
              <a:gd name="connsiteY3" fmla="*/ 1047908 h 1095191"/>
              <a:gd name="connsiteX4" fmla="*/ 243183 w 1077062"/>
              <a:gd name="connsiteY4" fmla="*/ 253776 h 1095191"/>
              <a:gd name="connsiteX0" fmla="*/ 246317 w 1080196"/>
              <a:gd name="connsiteY0" fmla="*/ 253776 h 1095191"/>
              <a:gd name="connsiteX1" fmla="*/ 1055444 w 1080196"/>
              <a:gd name="connsiteY1" fmla="*/ 31795 h 1095191"/>
              <a:gd name="connsiteX2" fmla="*/ 854201 w 1080196"/>
              <a:gd name="connsiteY2" fmla="*/ 846494 h 1095191"/>
              <a:gd name="connsiteX3" fmla="*/ 61508 w 1080196"/>
              <a:gd name="connsiteY3" fmla="*/ 1047908 h 1095191"/>
              <a:gd name="connsiteX4" fmla="*/ 246317 w 1080196"/>
              <a:gd name="connsiteY4" fmla="*/ 253776 h 1095191"/>
              <a:gd name="connsiteX0" fmla="*/ 243949 w 1077828"/>
              <a:gd name="connsiteY0" fmla="*/ 253776 h 1095191"/>
              <a:gd name="connsiteX1" fmla="*/ 1053076 w 1077828"/>
              <a:gd name="connsiteY1" fmla="*/ 31795 h 1095191"/>
              <a:gd name="connsiteX2" fmla="*/ 851833 w 1077828"/>
              <a:gd name="connsiteY2" fmla="*/ 846494 h 1095191"/>
              <a:gd name="connsiteX3" fmla="*/ 59140 w 1077828"/>
              <a:gd name="connsiteY3" fmla="*/ 1047908 h 1095191"/>
              <a:gd name="connsiteX4" fmla="*/ 243949 w 1077828"/>
              <a:gd name="connsiteY4" fmla="*/ 253776 h 1095191"/>
              <a:gd name="connsiteX0" fmla="*/ 227808 w 1061687"/>
              <a:gd name="connsiteY0" fmla="*/ 253776 h 1095191"/>
              <a:gd name="connsiteX1" fmla="*/ 1036935 w 1061687"/>
              <a:gd name="connsiteY1" fmla="*/ 31795 h 1095191"/>
              <a:gd name="connsiteX2" fmla="*/ 835692 w 1061687"/>
              <a:gd name="connsiteY2" fmla="*/ 846494 h 1095191"/>
              <a:gd name="connsiteX3" fmla="*/ 42999 w 1061687"/>
              <a:gd name="connsiteY3" fmla="*/ 1047908 h 1095191"/>
              <a:gd name="connsiteX4" fmla="*/ 227808 w 1061687"/>
              <a:gd name="connsiteY4" fmla="*/ 253776 h 1095191"/>
              <a:gd name="connsiteX0" fmla="*/ 216457 w 1050336"/>
              <a:gd name="connsiteY0" fmla="*/ 253776 h 1095191"/>
              <a:gd name="connsiteX1" fmla="*/ 1025584 w 1050336"/>
              <a:gd name="connsiteY1" fmla="*/ 31795 h 1095191"/>
              <a:gd name="connsiteX2" fmla="*/ 824341 w 1050336"/>
              <a:gd name="connsiteY2" fmla="*/ 846494 h 1095191"/>
              <a:gd name="connsiteX3" fmla="*/ 31648 w 1050336"/>
              <a:gd name="connsiteY3" fmla="*/ 1047908 h 1095191"/>
              <a:gd name="connsiteX4" fmla="*/ 216457 w 1050336"/>
              <a:gd name="connsiteY4" fmla="*/ 253776 h 1095191"/>
              <a:gd name="connsiteX0" fmla="*/ 213218 w 1047097"/>
              <a:gd name="connsiteY0" fmla="*/ 253776 h 1095191"/>
              <a:gd name="connsiteX1" fmla="*/ 1022345 w 1047097"/>
              <a:gd name="connsiteY1" fmla="*/ 31795 h 1095191"/>
              <a:gd name="connsiteX2" fmla="*/ 821102 w 1047097"/>
              <a:gd name="connsiteY2" fmla="*/ 846494 h 1095191"/>
              <a:gd name="connsiteX3" fmla="*/ 28409 w 1047097"/>
              <a:gd name="connsiteY3" fmla="*/ 1047908 h 1095191"/>
              <a:gd name="connsiteX4" fmla="*/ 213218 w 1047097"/>
              <a:gd name="connsiteY4" fmla="*/ 253776 h 1095191"/>
              <a:gd name="connsiteX0" fmla="*/ 221339 w 1055218"/>
              <a:gd name="connsiteY0" fmla="*/ 253776 h 1095191"/>
              <a:gd name="connsiteX1" fmla="*/ 1030466 w 1055218"/>
              <a:gd name="connsiteY1" fmla="*/ 31795 h 1095191"/>
              <a:gd name="connsiteX2" fmla="*/ 829223 w 1055218"/>
              <a:gd name="connsiteY2" fmla="*/ 846494 h 1095191"/>
              <a:gd name="connsiteX3" fmla="*/ 36530 w 1055218"/>
              <a:gd name="connsiteY3" fmla="*/ 1047908 h 1095191"/>
              <a:gd name="connsiteX4" fmla="*/ 221339 w 1055218"/>
              <a:gd name="connsiteY4" fmla="*/ 253776 h 1095191"/>
              <a:gd name="connsiteX0" fmla="*/ 209693 w 1043572"/>
              <a:gd name="connsiteY0" fmla="*/ 253776 h 1095191"/>
              <a:gd name="connsiteX1" fmla="*/ 1018820 w 1043572"/>
              <a:gd name="connsiteY1" fmla="*/ 31795 h 1095191"/>
              <a:gd name="connsiteX2" fmla="*/ 817577 w 1043572"/>
              <a:gd name="connsiteY2" fmla="*/ 846494 h 1095191"/>
              <a:gd name="connsiteX3" fmla="*/ 24884 w 1043572"/>
              <a:gd name="connsiteY3" fmla="*/ 1047908 h 1095191"/>
              <a:gd name="connsiteX4" fmla="*/ 209693 w 1043572"/>
              <a:gd name="connsiteY4" fmla="*/ 253776 h 1095191"/>
              <a:gd name="connsiteX0" fmla="*/ 209693 w 1043572"/>
              <a:gd name="connsiteY0" fmla="*/ 253776 h 1092621"/>
              <a:gd name="connsiteX1" fmla="*/ 1018820 w 1043572"/>
              <a:gd name="connsiteY1" fmla="*/ 31795 h 1092621"/>
              <a:gd name="connsiteX2" fmla="*/ 817577 w 1043572"/>
              <a:gd name="connsiteY2" fmla="*/ 846494 h 1092621"/>
              <a:gd name="connsiteX3" fmla="*/ 24884 w 1043572"/>
              <a:gd name="connsiteY3" fmla="*/ 1047908 h 1092621"/>
              <a:gd name="connsiteX4" fmla="*/ 209693 w 1043572"/>
              <a:gd name="connsiteY4" fmla="*/ 253776 h 1092621"/>
              <a:gd name="connsiteX0" fmla="*/ 209693 w 1043572"/>
              <a:gd name="connsiteY0" fmla="*/ 253776 h 1072457"/>
              <a:gd name="connsiteX1" fmla="*/ 1018820 w 1043572"/>
              <a:gd name="connsiteY1" fmla="*/ 31795 h 1072457"/>
              <a:gd name="connsiteX2" fmla="*/ 817577 w 1043572"/>
              <a:gd name="connsiteY2" fmla="*/ 846494 h 1072457"/>
              <a:gd name="connsiteX3" fmla="*/ 24884 w 1043572"/>
              <a:gd name="connsiteY3" fmla="*/ 1047908 h 1072457"/>
              <a:gd name="connsiteX4" fmla="*/ 209693 w 1043572"/>
              <a:gd name="connsiteY4" fmla="*/ 253776 h 1072457"/>
              <a:gd name="connsiteX0" fmla="*/ 209693 w 1048236"/>
              <a:gd name="connsiteY0" fmla="*/ 253776 h 1072457"/>
              <a:gd name="connsiteX1" fmla="*/ 1018820 w 1048236"/>
              <a:gd name="connsiteY1" fmla="*/ 31795 h 1072457"/>
              <a:gd name="connsiteX2" fmla="*/ 817577 w 1048236"/>
              <a:gd name="connsiteY2" fmla="*/ 846494 h 1072457"/>
              <a:gd name="connsiteX3" fmla="*/ 24884 w 1048236"/>
              <a:gd name="connsiteY3" fmla="*/ 1047908 h 1072457"/>
              <a:gd name="connsiteX4" fmla="*/ 209693 w 1048236"/>
              <a:gd name="connsiteY4" fmla="*/ 253776 h 1072457"/>
              <a:gd name="connsiteX0" fmla="*/ 209693 w 1054117"/>
              <a:gd name="connsiteY0" fmla="*/ 253776 h 1072457"/>
              <a:gd name="connsiteX1" fmla="*/ 1018820 w 1054117"/>
              <a:gd name="connsiteY1" fmla="*/ 31795 h 1072457"/>
              <a:gd name="connsiteX2" fmla="*/ 817577 w 1054117"/>
              <a:gd name="connsiteY2" fmla="*/ 846494 h 1072457"/>
              <a:gd name="connsiteX3" fmla="*/ 24884 w 1054117"/>
              <a:gd name="connsiteY3" fmla="*/ 1047908 h 1072457"/>
              <a:gd name="connsiteX4" fmla="*/ 209693 w 1054117"/>
              <a:gd name="connsiteY4" fmla="*/ 253776 h 1072457"/>
              <a:gd name="connsiteX0" fmla="*/ 209693 w 1054117"/>
              <a:gd name="connsiteY0" fmla="*/ 260458 h 1079139"/>
              <a:gd name="connsiteX1" fmla="*/ 1018820 w 1054117"/>
              <a:gd name="connsiteY1" fmla="*/ 38477 h 1079139"/>
              <a:gd name="connsiteX2" fmla="*/ 817577 w 1054117"/>
              <a:gd name="connsiteY2" fmla="*/ 853176 h 1079139"/>
              <a:gd name="connsiteX3" fmla="*/ 24884 w 1054117"/>
              <a:gd name="connsiteY3" fmla="*/ 1054590 h 1079139"/>
              <a:gd name="connsiteX4" fmla="*/ 209693 w 1054117"/>
              <a:gd name="connsiteY4" fmla="*/ 260458 h 1079139"/>
              <a:gd name="connsiteX0" fmla="*/ 209693 w 1054117"/>
              <a:gd name="connsiteY0" fmla="*/ 251099 h 1069780"/>
              <a:gd name="connsiteX1" fmla="*/ 1018820 w 1054117"/>
              <a:gd name="connsiteY1" fmla="*/ 29118 h 1069780"/>
              <a:gd name="connsiteX2" fmla="*/ 817577 w 1054117"/>
              <a:gd name="connsiteY2" fmla="*/ 843817 h 1069780"/>
              <a:gd name="connsiteX3" fmla="*/ 24884 w 1054117"/>
              <a:gd name="connsiteY3" fmla="*/ 1045231 h 1069780"/>
              <a:gd name="connsiteX4" fmla="*/ 209693 w 1054117"/>
              <a:gd name="connsiteY4" fmla="*/ 251099 h 1069780"/>
              <a:gd name="connsiteX0" fmla="*/ 209693 w 1046270"/>
              <a:gd name="connsiteY0" fmla="*/ 251099 h 1069780"/>
              <a:gd name="connsiteX1" fmla="*/ 1018820 w 1046270"/>
              <a:gd name="connsiteY1" fmla="*/ 29118 h 1069780"/>
              <a:gd name="connsiteX2" fmla="*/ 817577 w 1046270"/>
              <a:gd name="connsiteY2" fmla="*/ 843817 h 1069780"/>
              <a:gd name="connsiteX3" fmla="*/ 24884 w 1046270"/>
              <a:gd name="connsiteY3" fmla="*/ 1045231 h 1069780"/>
              <a:gd name="connsiteX4" fmla="*/ 209693 w 1046270"/>
              <a:gd name="connsiteY4" fmla="*/ 251099 h 1069780"/>
              <a:gd name="connsiteX0" fmla="*/ 209693 w 1046270"/>
              <a:gd name="connsiteY0" fmla="*/ 251099 h 1072716"/>
              <a:gd name="connsiteX1" fmla="*/ 1018820 w 1046270"/>
              <a:gd name="connsiteY1" fmla="*/ 29118 h 1072716"/>
              <a:gd name="connsiteX2" fmla="*/ 817577 w 1046270"/>
              <a:gd name="connsiteY2" fmla="*/ 843817 h 1072716"/>
              <a:gd name="connsiteX3" fmla="*/ 24884 w 1046270"/>
              <a:gd name="connsiteY3" fmla="*/ 1045231 h 1072716"/>
              <a:gd name="connsiteX4" fmla="*/ 209693 w 1046270"/>
              <a:gd name="connsiteY4" fmla="*/ 251099 h 1072716"/>
              <a:gd name="connsiteX0" fmla="*/ 209693 w 1046285"/>
              <a:gd name="connsiteY0" fmla="*/ 251099 h 1072716"/>
              <a:gd name="connsiteX1" fmla="*/ 1018820 w 1046285"/>
              <a:gd name="connsiteY1" fmla="*/ 29118 h 1072716"/>
              <a:gd name="connsiteX2" fmla="*/ 817577 w 1046285"/>
              <a:gd name="connsiteY2" fmla="*/ 843817 h 1072716"/>
              <a:gd name="connsiteX3" fmla="*/ 24884 w 1046285"/>
              <a:gd name="connsiteY3" fmla="*/ 1045231 h 1072716"/>
              <a:gd name="connsiteX4" fmla="*/ 209693 w 1046285"/>
              <a:gd name="connsiteY4" fmla="*/ 251099 h 1072716"/>
              <a:gd name="connsiteX0" fmla="*/ 209693 w 1055852"/>
              <a:gd name="connsiteY0" fmla="*/ 251099 h 1072716"/>
              <a:gd name="connsiteX1" fmla="*/ 1018820 w 1055852"/>
              <a:gd name="connsiteY1" fmla="*/ 29118 h 1072716"/>
              <a:gd name="connsiteX2" fmla="*/ 817577 w 1055852"/>
              <a:gd name="connsiteY2" fmla="*/ 843817 h 1072716"/>
              <a:gd name="connsiteX3" fmla="*/ 24884 w 1055852"/>
              <a:gd name="connsiteY3" fmla="*/ 1045231 h 1072716"/>
              <a:gd name="connsiteX4" fmla="*/ 209693 w 1055852"/>
              <a:gd name="connsiteY4" fmla="*/ 251099 h 1072716"/>
              <a:gd name="connsiteX0" fmla="*/ 209693 w 1055852"/>
              <a:gd name="connsiteY0" fmla="*/ 258764 h 1080381"/>
              <a:gd name="connsiteX1" fmla="*/ 1018820 w 1055852"/>
              <a:gd name="connsiteY1" fmla="*/ 36783 h 1080381"/>
              <a:gd name="connsiteX2" fmla="*/ 817577 w 1055852"/>
              <a:gd name="connsiteY2" fmla="*/ 851482 h 1080381"/>
              <a:gd name="connsiteX3" fmla="*/ 24884 w 1055852"/>
              <a:gd name="connsiteY3" fmla="*/ 1052896 h 1080381"/>
              <a:gd name="connsiteX4" fmla="*/ 209693 w 1055852"/>
              <a:gd name="connsiteY4" fmla="*/ 258764 h 108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852" h="1080381">
                <a:moveTo>
                  <a:pt x="209693" y="258764"/>
                </a:moveTo>
                <a:cubicBezTo>
                  <a:pt x="439615" y="32492"/>
                  <a:pt x="831506" y="-56935"/>
                  <a:pt x="1018820" y="36783"/>
                </a:cubicBezTo>
                <a:cubicBezTo>
                  <a:pt x="1110649" y="218097"/>
                  <a:pt x="1027291" y="652749"/>
                  <a:pt x="817577" y="851482"/>
                </a:cubicBezTo>
                <a:cubicBezTo>
                  <a:pt x="592138" y="1082187"/>
                  <a:pt x="168697" y="1114767"/>
                  <a:pt x="24884" y="1052896"/>
                </a:cubicBezTo>
                <a:cubicBezTo>
                  <a:pt x="-22058" y="899842"/>
                  <a:pt x="-23387" y="505539"/>
                  <a:pt x="209693" y="25876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388223" y="355968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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5065454" y="4774758"/>
                <a:ext cx="28909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de-DE" sz="1800" i="1" u="heavy">
                        <a:uFill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uFill>
                        <a:latin typeface="Cambria Math"/>
                        <a:sym typeface="Symbol"/>
                      </a:rPr>
                      <m:t></m:t>
                    </m:r>
                  </m:oMath>
                </a14:m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/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de-DE" sz="1800" u="heavy" dirty="0">
                  <a:solidFill>
                    <a:prstClr val="black"/>
                  </a:solidFill>
                  <a:uFill>
                    <a:solidFill>
                      <a:schemeClr val="accent2">
                        <a:lumMod val="40000"/>
                        <a:lumOff val="60000"/>
                      </a:schemeClr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454" y="4774758"/>
                <a:ext cx="289092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899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5065454" y="5123994"/>
                <a:ext cx="28909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i="1" dirty="0" smtClean="0">
                    <a:solidFill>
                      <a:prstClr val="black"/>
                    </a:solidFill>
                    <a:uFill>
                      <a:solidFill>
                        <a:srgbClr val="C00000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</a:t>
                </a:r>
                <a:r>
                  <a:rPr lang="de-DE" sz="1800" i="1" dirty="0" smtClean="0">
                    <a:solidFill>
                      <a:prstClr val="black"/>
                    </a:solidFill>
                    <a:uFill>
                      <a:solidFill>
                        <a:srgbClr val="C00000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de-DE" sz="1800" i="1" u="heavy">
                        <a:uFill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uFill>
                        <a:latin typeface="Cambria Math"/>
                        <a:sym typeface="Symbol"/>
                      </a:rPr>
                      <m:t></m:t>
                    </m:r>
                  </m:oMath>
                </a14:m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= 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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sz="1800" u="heavy" dirty="0" smtClean="0">
                    <a:solidFill>
                      <a:prstClr val="black"/>
                    </a:solidFill>
                    <a:uFill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de-DE" sz="18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454" y="5123994"/>
                <a:ext cx="289092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99" t="-11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/>
          <p:cNvSpPr/>
          <p:nvPr/>
        </p:nvSpPr>
        <p:spPr>
          <a:xfrm>
            <a:off x="2687310" y="5421318"/>
            <a:ext cx="361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uFill>
                  <a:solidFill>
                    <a:srgbClr val="C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=&gt;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800" dirty="0" smtClean="0">
                <a:solidFill>
                  <a:schemeClr val="bg2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2699792" y="5733256"/>
            <a:ext cx="361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>
                <a:solidFill>
                  <a:prstClr val="black"/>
                </a:solidFill>
                <a:uFill>
                  <a:solidFill>
                    <a:srgbClr val="C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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/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u="heavy" dirty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57928" y="6237312"/>
            <a:ext cx="361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5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/ 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u="heavy" dirty="0" smtClean="0">
                <a:solidFill>
                  <a:prstClr val="black"/>
                </a:solidFill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2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7DDE8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DE8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2" grpId="1" animBg="1"/>
      <p:bldP spid="2" grpId="2" animBg="1"/>
      <p:bldP spid="42" grpId="0"/>
      <p:bldP spid="43" grpId="0"/>
      <p:bldP spid="44" grpId="0" animBg="1"/>
      <p:bldP spid="45" grpId="0"/>
      <p:bldP spid="46" grpId="0"/>
      <p:bldP spid="49" grpId="0"/>
      <p:bldP spid="51" grpId="0"/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4.6 Inkludierte Hypothesen &amp; </a:t>
            </a:r>
            <a:r>
              <a:rPr lang="de-DE" dirty="0" err="1" smtClean="0"/>
              <a:t>Bayesian</a:t>
            </a:r>
            <a:r>
              <a:rPr lang="de-DE" dirty="0" smtClean="0"/>
              <a:t> Occams </a:t>
            </a:r>
            <a:r>
              <a:rPr lang="de-DE" dirty="0" err="1" smtClean="0"/>
              <a:t>Razor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4128935" y="980728"/>
            <a:ext cx="417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dirty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Occams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Razor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(vgl. auch AIC, BIC)</a:t>
            </a:r>
            <a:endParaRPr lang="de-DE" sz="1800" dirty="0">
              <a:solidFill>
                <a:srgbClr val="4F81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990624" y="1556792"/>
            <a:ext cx="2965751" cy="2048162"/>
            <a:chOff x="4691396" y="1243104"/>
            <a:chExt cx="3264979" cy="2185896"/>
          </a:xfrm>
        </p:grpSpPr>
        <p:pic>
          <p:nvPicPr>
            <p:cNvPr id="46" name="Picture 8" descr="http://www.kdnuggets.com/wp-content/uploads/example-under-and-overfittin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867" y="1243104"/>
              <a:ext cx="3189508" cy="2185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feld 52"/>
            <p:cNvSpPr txBox="1"/>
            <p:nvPr/>
          </p:nvSpPr>
          <p:spPr>
            <a:xfrm rot="16200000">
              <a:off x="4153205" y="2185845"/>
              <a:ext cx="1375609" cy="29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kern="0" dirty="0" smtClean="0">
                  <a:solidFill>
                    <a:srgbClr val="000000"/>
                  </a:solidFill>
                  <a:latin typeface="Century Gothic" pitchFamily="34" charset="0"/>
                </a:rPr>
                <a:t>Likelihood P</a:t>
              </a:r>
              <a:r>
                <a:rPr lang="en-US" sz="800" kern="0" dirty="0" smtClean="0">
                  <a:solidFill>
                    <a:srgbClr val="000000"/>
                  </a:solidFill>
                  <a:latin typeface="Century Gothic" pitchFamily="34" charset="0"/>
                </a:rPr>
                <a:t>(</a:t>
              </a:r>
              <a:r>
                <a:rPr lang="en-US" sz="800" i="1" kern="0" dirty="0" err="1" smtClean="0">
                  <a:solidFill>
                    <a:srgbClr val="000000"/>
                  </a:solidFill>
                  <a:latin typeface="Century Gothic" pitchFamily="34" charset="0"/>
                </a:rPr>
                <a:t>D</a:t>
              </a:r>
              <a:r>
                <a:rPr lang="en-US" sz="800" kern="0" dirty="0" err="1" smtClean="0">
                  <a:solidFill>
                    <a:srgbClr val="000000"/>
                  </a:solidFill>
                  <a:latin typeface="Century Gothic" pitchFamily="34" charset="0"/>
                </a:rPr>
                <a:t>|</a:t>
              </a:r>
              <a:r>
                <a:rPr lang="en-US" sz="800" i="1" kern="0" dirty="0" err="1" smtClean="0">
                  <a:solidFill>
                    <a:srgbClr val="000000"/>
                  </a:solidFill>
                  <a:latin typeface="Century Gothic" pitchFamily="34" charset="0"/>
                </a:rPr>
                <a:t>Mx</a:t>
              </a:r>
              <a:r>
                <a:rPr lang="en-US" sz="800" kern="0" dirty="0" smtClean="0">
                  <a:solidFill>
                    <a:srgbClr val="000000"/>
                  </a:solidFill>
                  <a:latin typeface="Century Gothic" pitchFamily="34" charset="0"/>
                </a:rPr>
                <a:t>)</a:t>
              </a:r>
              <a:endParaRPr lang="en-US" sz="800" kern="0" dirty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6156175" y="3171698"/>
              <a:ext cx="450050" cy="250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i="1" kern="0" dirty="0" smtClean="0">
                  <a:solidFill>
                    <a:srgbClr val="000000"/>
                  </a:solidFill>
                  <a:latin typeface="Century Gothic" pitchFamily="34" charset="0"/>
                </a:rPr>
                <a:t>H1</a:t>
              </a:r>
              <a:endParaRPr lang="en-US" sz="800" kern="0" dirty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7106281" y="3087846"/>
              <a:ext cx="450050" cy="250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i="1" kern="0" dirty="0" smtClean="0">
                  <a:solidFill>
                    <a:srgbClr val="000000"/>
                  </a:solidFill>
                  <a:latin typeface="Century Gothic" pitchFamily="34" charset="0"/>
                </a:rPr>
                <a:t>H2</a:t>
              </a:r>
              <a:endParaRPr lang="en-US" sz="800" kern="0" dirty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3995936" y="4725144"/>
            <a:ext cx="514806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en-US" sz="1600" i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vs. weak Sampling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Likelihood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bezieht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Größe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Bereichs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i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sampling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i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 sampling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en-US" sz="1600" i="1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Extensionale</a:t>
            </a:r>
            <a:r>
              <a:rPr lang="en-US" sz="1600" i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vs. </a:t>
            </a:r>
            <a:r>
              <a:rPr lang="en-US" sz="1600" i="1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intensionale</a:t>
            </a:r>
            <a:r>
              <a:rPr lang="en-US" sz="1600" i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Extensional: relative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Häufigkeiten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Intensional: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Größe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Bereichs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spielt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Rolle, und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spezifischere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Hypothese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kann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wahrscheinlicher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allge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auch</a:t>
            </a: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0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psychologische</a:t>
            </a: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Theorie</a:t>
            </a: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von Sydow, 2011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2016, 2018)</a:t>
            </a:r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4684848" y="3645028"/>
            <a:ext cx="3631568" cy="1080117"/>
            <a:chOff x="4139952" y="5329570"/>
            <a:chExt cx="4595005" cy="1424547"/>
          </a:xfrm>
        </p:grpSpPr>
        <p:sp>
          <p:nvSpPr>
            <p:cNvPr id="38" name="Rechteck 37"/>
            <p:cNvSpPr/>
            <p:nvPr/>
          </p:nvSpPr>
          <p:spPr>
            <a:xfrm>
              <a:off x="4139952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4594637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49322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5504006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958691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413376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868061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7322746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7777430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8232115" y="5329570"/>
              <a:ext cx="454685" cy="405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4190473" y="5731063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70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645157" y="5735401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71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5105740" y="5735401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72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5554527" y="5737590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73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009212" y="5741928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74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469795" y="5741928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75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936403" y="5737590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76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391087" y="5739740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77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851670" y="5739740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78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8294517" y="5735401"/>
              <a:ext cx="440440" cy="39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79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Geschweifte Klammer rechts 69"/>
            <p:cNvSpPr/>
            <p:nvPr/>
          </p:nvSpPr>
          <p:spPr>
            <a:xfrm rot="5400000">
              <a:off x="6337733" y="5646706"/>
              <a:ext cx="151285" cy="181873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86776" y="638478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H1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Geschweifte Klammer rechts 71"/>
            <p:cNvSpPr/>
            <p:nvPr/>
          </p:nvSpPr>
          <p:spPr>
            <a:xfrm rot="5400000">
              <a:off x="6337733" y="3946036"/>
              <a:ext cx="151286" cy="444580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217234" y="6171832"/>
              <a:ext cx="777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H2</a:t>
              </a:r>
              <a:endParaRPr lang="de-DE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Ellipse 74"/>
            <p:cNvSpPr/>
            <p:nvPr/>
          </p:nvSpPr>
          <p:spPr>
            <a:xfrm>
              <a:off x="6135513" y="5530028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6564938" y="5530028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77" name="Ellipse 76"/>
            <p:cNvSpPr/>
            <p:nvPr/>
          </p:nvSpPr>
          <p:spPr>
            <a:xfrm>
              <a:off x="6236554" y="5456241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78" name="Ellipse 77"/>
            <p:cNvSpPr/>
            <p:nvPr/>
          </p:nvSpPr>
          <p:spPr>
            <a:xfrm>
              <a:off x="7019622" y="5536500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79" name="Ellipse 78"/>
            <p:cNvSpPr/>
            <p:nvPr/>
          </p:nvSpPr>
          <p:spPr>
            <a:xfrm>
              <a:off x="6994362" y="5462712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80" name="Ellipse 79"/>
            <p:cNvSpPr/>
            <p:nvPr/>
          </p:nvSpPr>
          <p:spPr>
            <a:xfrm>
              <a:off x="5655568" y="5536500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81" name="Ellipse 80"/>
            <p:cNvSpPr/>
            <p:nvPr/>
          </p:nvSpPr>
          <p:spPr>
            <a:xfrm>
              <a:off x="5706089" y="5456241"/>
              <a:ext cx="75781" cy="433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sp>
        <p:nvSpPr>
          <p:cNvPr id="82" name="Textfeld 81"/>
          <p:cNvSpPr txBox="1"/>
          <p:nvPr/>
        </p:nvSpPr>
        <p:spPr>
          <a:xfrm>
            <a:off x="4137320" y="1268760"/>
            <a:ext cx="500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Jeffreys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Berger (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1992); Tenenbaum &amp; Griffith (2001b); Navarro et al. (2012); </a:t>
            </a:r>
            <a:b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von Sydow (2011, 2016, 2018), </a:t>
            </a:r>
            <a:r>
              <a:rPr lang="en-US" sz="10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 (2010), Lee &amp; </a:t>
            </a:r>
            <a:r>
              <a:rPr lang="en-US" sz="10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(2013).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2843808" y="5501488"/>
            <a:ext cx="866995" cy="787683"/>
            <a:chOff x="3599960" y="1196752"/>
            <a:chExt cx="1937817" cy="1970765"/>
          </a:xfrm>
        </p:grpSpPr>
        <p:sp>
          <p:nvSpPr>
            <p:cNvPr id="87" name="Ellipse 86"/>
            <p:cNvSpPr/>
            <p:nvPr/>
          </p:nvSpPr>
          <p:spPr>
            <a:xfrm>
              <a:off x="4500060" y="1976209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88" name="Ellipse 87"/>
            <p:cNvSpPr/>
            <p:nvPr/>
          </p:nvSpPr>
          <p:spPr>
            <a:xfrm>
              <a:off x="4320040" y="1700808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4824096" y="2120225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0" name="Ellipse 89"/>
            <p:cNvSpPr/>
            <p:nvPr/>
          </p:nvSpPr>
          <p:spPr>
            <a:xfrm>
              <a:off x="4212028" y="2048217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1" name="Ellipse 90"/>
            <p:cNvSpPr/>
            <p:nvPr/>
          </p:nvSpPr>
          <p:spPr>
            <a:xfrm>
              <a:off x="4176024" y="1844824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3" name="Ellipse 92"/>
            <p:cNvSpPr/>
            <p:nvPr/>
          </p:nvSpPr>
          <p:spPr>
            <a:xfrm>
              <a:off x="4428052" y="2264241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5" name="Ellipse 94"/>
            <p:cNvSpPr/>
            <p:nvPr/>
          </p:nvSpPr>
          <p:spPr>
            <a:xfrm>
              <a:off x="4627285" y="1805897"/>
              <a:ext cx="108012" cy="84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3599960" y="1196752"/>
              <a:ext cx="1937817" cy="18002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3941998" y="1517825"/>
              <a:ext cx="1242138" cy="112796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4387399" y="2032707"/>
              <a:ext cx="662671" cy="566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H1</a:t>
              </a:r>
              <a:endParaRPr lang="de-D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4541827" y="2397466"/>
              <a:ext cx="995950" cy="77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H2</a:t>
              </a:r>
              <a:endParaRPr lang="de-D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2411760" y="6207695"/>
            <a:ext cx="180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 smtClean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Extension: </a:t>
            </a:r>
            <a:r>
              <a:rPr lang="en-US" sz="12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Fälle</a:t>
            </a:r>
            <a:r>
              <a:rPr lang="en-US" sz="12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2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Menge</a:t>
            </a:r>
            <a:endParaRPr lang="en-US" sz="1200" kern="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kern="0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Intension</a:t>
            </a:r>
            <a:r>
              <a:rPr lang="en-US" sz="12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Bedeutung</a:t>
            </a:r>
            <a:endParaRPr lang="en-US" sz="12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30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179512" y="5124096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Automatisch natürliche Berücksichtigung der Komplexität 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179264" y="3298916"/>
            <a:ext cx="39606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Vorteile </a:t>
            </a:r>
            <a:r>
              <a:rPr lang="de-DE" sz="1800" dirty="0" err="1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 smtClean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Hypothesentesten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Kleine Stichproben können informativ sein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Alternativhypothese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179512" y="435537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Nullhypothese hat keinen Sonderstatus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79512" y="4623897"/>
            <a:ext cx="3888432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Hypothesen über alternative Parameterverteilungen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179264" y="4081692"/>
            <a:ext cx="388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Evidenz </a:t>
            </a:r>
            <a:r>
              <a:rPr lang="de-DE" sz="16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die Nullhypothese</a:t>
            </a:r>
          </a:p>
        </p:txBody>
      </p:sp>
    </p:spTree>
    <p:extLst>
      <p:ext uri="{BB962C8B-B14F-4D97-AF65-F5344CB8AC3E}">
        <p14:creationId xmlns:p14="http://schemas.microsoft.com/office/powerpoint/2010/main" val="9531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4.7 Noch einmal ein Vergleich…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380312" y="2498693"/>
            <a:ext cx="122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Sir Roland Fisher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(1890-1962)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97" y="1052736"/>
            <a:ext cx="1201420" cy="14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644008" y="1083336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 als Grenzwert der relativen Häufigkeiten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Ergebnis ist der schwer interpretierbare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-Wert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5536" y="3429000"/>
            <a:ext cx="43204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geht um alle interessierenden Hypothesen,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de-DE" sz="1800" i="1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de-DE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), die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jew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konfirmiert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diskonfirmiert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werden können.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sind variabel, Daten fix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Priors können berücksichtigt werden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r>
              <a:rPr lang="en-US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Carl </a:t>
            </a:r>
            <a:r>
              <a:rPr lang="en-US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Sagan: “extraordinary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claims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extraordinary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evidence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  <a:endParaRPr lang="de-DE" sz="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Abbruchsregel nach Evidenz möglich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2007; 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al, 2010, cf. 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2013, 109)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7704" y="1082290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 als rationaler, datenbasierter Glaube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Ergebnis sind die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Posteriorwahr-scheinlichkeiten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oder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Bayesfaktoren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644008" y="3429000"/>
            <a:ext cx="446449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Es geht statistisch um das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Verwerfen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/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der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de-DE" sz="1800" baseline="-25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 Strenggenommen wird weder die H</a:t>
            </a:r>
            <a:r>
              <a:rPr lang="de-DE" sz="1800" baseline="-25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noch die H</a:t>
            </a:r>
            <a:r>
              <a:rPr lang="de-DE" sz="1800" baseline="-25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nie gestützt/konfirmiert.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sind fix, Daten variabel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Priors dürfen nicht berücksichtigt werden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(Uneffektive) Apriori-Abbruchsregel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5536" y="5589240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Flexibel (weniger etablierte Standardverfahren? -&gt; Teil III)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Nimmt an Bedeutung zu, wird aber noch immer selten in Zeitschriften verlangt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644008" y="5589240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Standardverfahren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Wird noch immer meistens von Zeitschriften/Gutachtern erwartet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31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3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370104" y="548680"/>
            <a:ext cx="85943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 Grundlagen der Bayesstatistik</a:t>
            </a:r>
          </a:p>
          <a:p>
            <a:pPr defTabSz="4167188">
              <a:spcBef>
                <a:spcPct val="20000"/>
              </a:spcBef>
              <a:defRPr/>
            </a:pPr>
            <a:endParaRPr lang="de-DE" sz="1800" i="1" dirty="0" smtClean="0">
              <a:solidFill>
                <a:srgbClr val="2D2DB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Philosophisch/wissenschaftstheoretischer Hintergrund: 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1: Induktionsproblem; Hume; Popper: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Falsifikationistisches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Hypothesentesten; Probleme des Falsifikationismus;  Voraussetzungsabhängige Induktion im theoretischen Netz?</a:t>
            </a:r>
          </a:p>
          <a:p>
            <a:pPr marL="895350" lvl="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2: Fisher-Statistik  (NHST) als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probabilistischer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Falsifikationismus;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Neyman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-Pearson Statistik; Hybride Praxis des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Hypotheen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-Testens; Probleme der hybriden Standardstatistik</a:t>
            </a:r>
            <a:endParaRPr lang="de-DE" sz="1800" i="1" dirty="0">
              <a:solidFill>
                <a:srgbClr val="2D2DB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sz="1800" i="1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Grundlegende Ideen und Verfahren der </a:t>
            </a:r>
            <a:r>
              <a:rPr lang="de-DE" sz="1800" i="1" dirty="0" err="1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800" i="1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-Statistik</a:t>
            </a:r>
            <a:endParaRPr lang="de-DE" sz="1800" dirty="0">
              <a:solidFill>
                <a:srgbClr val="2D2DB9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marL="89535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3: Grundbegriffe;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in verschiedenen Gestalten; Wahrscheinlichkeits- vs. Dichteverteilung;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Bayesianisches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Updaten von Parameterverteilungen (Bsp. Betaverteilung); konjugierte Priors; wichtige Verteilungen</a:t>
            </a:r>
          </a:p>
          <a:p>
            <a:pPr marL="895350" lvl="0" indent="-895350" defTabSz="4167188">
              <a:spcBef>
                <a:spcPct val="20000"/>
              </a:spcBef>
              <a:defRPr/>
            </a:pP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Kapitel 4: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Prüfung von Modellen (hier H mit Parametern): Glaubwürdigkeits-</a:t>
            </a:r>
            <a:b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(etwa HDI) vs. Konfidenz-Intervalle;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Testen von Modellen;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Bayesfaktoren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; </a:t>
            </a:r>
            <a:r>
              <a:rPr lang="de-DE" sz="1800" dirty="0" err="1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Bayes-Ockamsches</a:t>
            </a:r>
            <a:r>
              <a:rPr lang="de-DE" sz="1800" dirty="0">
                <a:solidFill>
                  <a:srgbClr val="2D2DB9"/>
                </a:solidFill>
                <a:latin typeface="Calibri" pitchFamily="34" charset="0"/>
                <a:cs typeface="Calibri" panose="020F0502020204030204" pitchFamily="34" charset="0"/>
              </a:rPr>
              <a:t> Rasiermesser; nochmal ein Vergleich</a:t>
            </a:r>
            <a:endParaRPr lang="de-DE" sz="1800" dirty="0">
              <a:solidFill>
                <a:srgbClr val="2D2DB9"/>
              </a:solidFill>
              <a:latin typeface="Calibri" pitchFamily="34" charset="0"/>
            </a:endParaRPr>
          </a:p>
        </p:txBody>
      </p:sp>
      <p:sp>
        <p:nvSpPr>
          <p:cNvPr id="9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32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Bildergebnis für Bay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476672"/>
            <a:ext cx="8817296" cy="547158"/>
          </a:xfrm>
        </p:spPr>
        <p:txBody>
          <a:bodyPr/>
          <a:lstStyle/>
          <a:p>
            <a:r>
              <a:rPr lang="de-DE" dirty="0" smtClean="0"/>
              <a:t>Ausgewählte Literatur </a:t>
            </a:r>
            <a:r>
              <a:rPr lang="de-DE" dirty="0" err="1" smtClean="0"/>
              <a:t>Bayes</a:t>
            </a:r>
            <a:r>
              <a:rPr lang="de-DE" dirty="0" smtClean="0"/>
              <a:t>-Statistik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07704" y="1043008"/>
            <a:ext cx="655272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Kruschke,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K. (2010).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Analysis – A Tutorial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Bugs.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Academic Press/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Elsevier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Lambert, B. (2018).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Student‘s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Guide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Angeles, London: Sage.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Lee, M. &amp; E.-J. </a:t>
            </a:r>
            <a:r>
              <a:rPr lang="de-DE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Wagenmakers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(2013).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Cognitive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ambridge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UK: Cambridge University Press.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Lynch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S. M. (2007). </a:t>
            </a:r>
            <a:r>
              <a:rPr lang="en-US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Applied Bayesian Statistics and Estimation for Social Scientists.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Berlin, Heidelberg: Springer.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McElreath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(2015).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Rethinking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Course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R </a:t>
            </a:r>
            <a:r>
              <a:rPr lang="de-DE" sz="18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STAN.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Boca Raton ; London ; New York: 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CRC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Press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McKay (2003). </a:t>
            </a:r>
            <a:r>
              <a:rPr lang="en-US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Theory, Inference, and Learning Algorithms.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Cambridge University Press. </a:t>
            </a:r>
            <a:endParaRPr lang="en-US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Wagenmaker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 (2010). Bayesian Hypothesis Testing for Psychologists – A Tutorial on the Savage-Dickey Method. </a:t>
            </a:r>
            <a:r>
              <a:rPr lang="en-US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Cognitive Psychology, 60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158-189.</a:t>
            </a:r>
            <a:endParaRPr lang="en-US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</a:pP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33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0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7544" y="2181624"/>
            <a:ext cx="8162336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34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467544" y="2316088"/>
            <a:ext cx="8162336" cy="65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I: Grundlagen der Bayesstatistik</a:t>
            </a:r>
          </a:p>
          <a:p>
            <a:pPr defTabSz="4167188">
              <a:spcBef>
                <a:spcPct val="20000"/>
              </a:spcBef>
              <a:defRPr/>
            </a:pPr>
            <a:endParaRPr lang="de-DE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II: Einführung in R</a:t>
            </a:r>
          </a:p>
          <a:p>
            <a:pPr defTabSz="4167188">
              <a:spcBef>
                <a:spcPct val="20000"/>
              </a:spcBef>
              <a:defRPr/>
            </a:pPr>
            <a:endParaRPr lang="de-DE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III: Pakete zum </a:t>
            </a:r>
            <a:r>
              <a:rPr lang="de-DE" b="1" dirty="0" err="1" smtClean="0">
                <a:solidFill>
                  <a:srgbClr val="2D2DB9"/>
                </a:solidFill>
                <a:latin typeface="Calibri" pitchFamily="34" charset="0"/>
              </a:rPr>
              <a:t>Bayesschen</a:t>
            </a: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 Hypothesentesten</a:t>
            </a: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6672"/>
            <a:ext cx="16573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 rot="1169897">
            <a:off x="4443198" y="1094991"/>
            <a:ext cx="3923928" cy="37856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Freitag (13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 Uhr)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13:00		Begrüßung &amp; Ablauf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13:30 – 14:45               Teil I, Kapitel 1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14:45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15:00	Kaffee-Pause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15:00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16:15	Teil I, Kapitel 2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16:15 – 16:45               Kaffee-Pause,</a:t>
            </a:r>
            <a:b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Installation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16.45 – 18:00           	Teil II, Kapitel 3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Samstag (9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Uhr)	</a:t>
            </a:r>
            <a:b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9:00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10:00 	Teil II, Kapitel 4</a:t>
            </a: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10:00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10:15                Kaffee-Pause</a:t>
            </a:r>
            <a:b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10:15 – 11:45                Teil III, Kapitel 5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11:45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12:00                Kaffee-Pause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12:00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13:00                Teil III, Kapitel 6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6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0132E-6 L 0.00052 0.13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6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140129" y="-809844"/>
            <a:ext cx="9444325" cy="76757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80000"/>
              </a:lnSpc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53664"/>
            <a:ext cx="8229600" cy="17526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Einführung in das </a:t>
            </a:r>
            <a:r>
              <a:rPr lang="de-DE" sz="3200" dirty="0" err="1" smtClean="0"/>
              <a:t>Bayessche</a:t>
            </a:r>
            <a:r>
              <a:rPr lang="de-DE" sz="3200" dirty="0" smtClean="0"/>
              <a:t> Hypothesentesten</a:t>
            </a:r>
            <a:br>
              <a:rPr lang="de-DE" sz="3200" dirty="0" smtClean="0"/>
            </a:br>
            <a:r>
              <a:rPr lang="de-DE" sz="1600" dirty="0" smtClean="0">
                <a:solidFill>
                  <a:srgbClr val="000090"/>
                </a:solidFill>
              </a:rPr>
              <a:t/>
            </a:r>
            <a:br>
              <a:rPr lang="de-DE" sz="1600" dirty="0" smtClean="0">
                <a:solidFill>
                  <a:srgbClr val="000090"/>
                </a:solidFill>
              </a:rPr>
            </a:br>
            <a:r>
              <a:rPr lang="de-DE" sz="1600" dirty="0" smtClean="0">
                <a:solidFill>
                  <a:srgbClr val="000090"/>
                </a:solidFill>
              </a:rPr>
              <a:t>Workshop</a:t>
            </a:r>
            <a:r>
              <a:rPr lang="de-DE" sz="1600" dirty="0" smtClean="0"/>
              <a:t>, 12.-13.10.2018</a:t>
            </a:r>
            <a:r>
              <a:rPr lang="de-DE" sz="1600" dirty="0"/>
              <a:t>, Psychologisches </a:t>
            </a:r>
            <a:r>
              <a:rPr lang="de-DE" sz="1600" dirty="0" smtClean="0"/>
              <a:t>Institut Heidelberg</a:t>
            </a:r>
            <a:r>
              <a:rPr lang="de-DE" sz="1400" i="1" dirty="0"/>
              <a:t/>
            </a:r>
            <a:br>
              <a:rPr lang="de-DE" sz="1400" i="1" dirty="0"/>
            </a:br>
            <a:r>
              <a:rPr lang="de-DE" sz="1600" dirty="0" smtClean="0">
                <a:solidFill>
                  <a:schemeClr val="accent1"/>
                </a:solidFill>
              </a:rPr>
              <a:t/>
            </a:r>
            <a:br>
              <a:rPr lang="de-DE" sz="1600" dirty="0" smtClean="0">
                <a:solidFill>
                  <a:schemeClr val="accent1"/>
                </a:solidFill>
              </a:rPr>
            </a:b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7477" y="3027981"/>
            <a:ext cx="3634521" cy="567499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  <a:defRPr/>
            </a:pP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>Momme v. Sydow</a:t>
            </a:r>
            <a:r>
              <a:rPr lang="de-DE" sz="1400" baseline="30000" dirty="0" smtClean="0">
                <a:solidFill>
                  <a:srgbClr val="000090"/>
                </a:solidFill>
              </a:rPr>
              <a:t>1</a:t>
            </a: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/>
            </a:r>
            <a:b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</a:b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>Ulf Mertens</a:t>
            </a:r>
            <a:r>
              <a:rPr lang="de-DE" sz="1400" baseline="30000" dirty="0" smtClean="0">
                <a:solidFill>
                  <a:srgbClr val="000090"/>
                </a:solidFill>
              </a:rPr>
              <a:t>2</a:t>
            </a:r>
            <a:endParaRPr lang="de-DE" sz="1400" dirty="0" smtClean="0">
              <a:solidFill>
                <a:srgbClr val="000090"/>
              </a:solidFill>
              <a:ea typeface="+mj-ea"/>
              <a:cs typeface="+mj-cs"/>
            </a:endParaRPr>
          </a:p>
          <a:p>
            <a:pPr algn="r" eaLnBrk="1" hangingPunct="1">
              <a:lnSpc>
                <a:spcPct val="80000"/>
              </a:lnSpc>
              <a:defRPr/>
            </a:pP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/>
            </a:r>
            <a:b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</a:b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079" name="Rechteck 6"/>
          <p:cNvSpPr>
            <a:spLocks noChangeArrowheads="1"/>
          </p:cNvSpPr>
          <p:nvPr/>
        </p:nvSpPr>
        <p:spPr bwMode="auto">
          <a:xfrm>
            <a:off x="1115615" y="3619017"/>
            <a:ext cx="4527947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de-DE" sz="1400" baseline="30000" dirty="0" smtClean="0">
                <a:solidFill>
                  <a:srgbClr val="000000"/>
                </a:solidFill>
                <a:latin typeface="Calibri" pitchFamily="34" charset="0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Ludwig-Maximilians-Universität München</a:t>
            </a:r>
            <a:b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alibri" pitchFamily="34" charset="0"/>
              </a:rPr>
              <a:t>Munich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 Center </a:t>
            </a:r>
            <a:r>
              <a:rPr lang="de-DE" sz="1400" dirty="0" err="1" smtClean="0">
                <a:solidFill>
                  <a:srgbClr val="000000"/>
                </a:solidFill>
                <a:latin typeface="Calibri" pitchFamily="34" charset="0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alibri" pitchFamily="34" charset="0"/>
              </a:rPr>
              <a:t>Mathematical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alibri" pitchFamily="34" charset="0"/>
              </a:rPr>
              <a:t>Philosophy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 (MCMP)</a:t>
            </a:r>
            <a:b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Wissenschaftstheorie</a:t>
            </a:r>
          </a:p>
          <a:p>
            <a:pPr algn="r">
              <a:lnSpc>
                <a:spcPct val="80000"/>
              </a:lnSpc>
            </a:pPr>
            <a:endParaRPr lang="de-DE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r">
              <a:lnSpc>
                <a:spcPct val="80000"/>
              </a:lnSpc>
            </a:pPr>
            <a:endParaRPr lang="de-DE" sz="1400" dirty="0">
              <a:solidFill>
                <a:srgbClr val="000000"/>
              </a:solidFill>
              <a:latin typeface="Calibri" pitchFamily="34" charset="0"/>
            </a:endParaRPr>
          </a:p>
          <a:p>
            <a:pPr algn="r">
              <a:lnSpc>
                <a:spcPct val="80000"/>
              </a:lnSpc>
            </a:pPr>
            <a:r>
              <a:rPr lang="de-DE" sz="1400" baseline="30000" dirty="0" smtClean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Ruprecht-Karls-Universität 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Heidelberg</a:t>
            </a:r>
            <a:br>
              <a:rPr lang="de-DE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Psychologisches Institut</a:t>
            </a:r>
            <a:b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alibri" pitchFamily="34" charset="0"/>
              </a:rPr>
              <a:t>Abteilung für Statistik</a:t>
            </a:r>
          </a:p>
          <a:p>
            <a:pPr algn="r">
              <a:lnSpc>
                <a:spcPct val="80000"/>
              </a:lnSpc>
            </a:pPr>
            <a:endParaRPr lang="de-DE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504" y="4537161"/>
            <a:ext cx="782563" cy="58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3691" y="4522334"/>
            <a:ext cx="637904" cy="63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Bildergebnis für LM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AutoShape 4" descr="Bildergebnis für LM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AutoShape 6" descr="data:image/jpeg;base64,/9j/4AAQSkZJRgABAQAAAQABAAD/2wCEAAkGBxMSEhUTExQWFhQXGCAbGBgYGR8fHBwhIiAhIB8eIRwcHCggHCIlIiQhJDEiJSksLi4uHR8zODMtNygwLi0BCgoKBQUFDgUFDisZExkrKysrKysrKysrKysrKysrKysrKysrKysrKysrKysrKysrKysrKysrKysrKysrKysrK//AABEIALIAsAMBIgACEQEDEQH/xAAcAAACAwEBAQEAAAAAAAAAAAAGBwAEBQMCAQj/xABOEAACAQIEBAQCBgQKBwYHAAABAgMEEQAFEiEGEzFBBxQiUTJhI0JScYGRFSVzoSQzYnKCsbK0wdE0NUN0kqOzFkTCw/DxCFNUY4OipP/EABQBAQAAAAAAAAAAAAAAAAAAAAD/xAAUEQEAAAAAAAAAAAAAAAAAAAAA/9oADAMBAAIRAxEAPwB44mJiYCYmJiYCYmK9fXRQIZJnWONerMQAPxOE5xj4m1NVO9JlRNl25kaGSSQ/yABZVHQscA1uIeI6ahj5lTKsam9gfia3UKo3b8PcYXeY+NsJulNCwl33qPQoUC4ay6mYnsu33jvQ4S8MaqqBmzWqn5o9MaLKGZAd2DFlbQTtbSQRa99xi3x7SS5QKYZWgh58ojZgAzSylhoWVnuxUrr3Hcm+AyYOJ88nmAM0UMUo0xmRRBzNxflc1WYsLjcrbfp0x4zXgPM0R56iunjhiBeS9VJNJpG5C2RBe3S/fHXxfmjSs/h5YLLTqkLQKjmOzXkJVyDudgwN7A4Jc2pa2syAmolMU2kyObFdcakkKwQ7aktcXO+AC8k4OmzZZVNXIJIdIbzMTGSzrqQ6xOwPp9rfdjhxBwscs5dPLWTzq0ZkkUJKYYV1W5nomBG+3Q/hgj8KsslavaUwNR8qFDKnOeTniQHkmzswARUNhe+/bGdxfla09bVCaFq0y65WMM7xzRwkX0lACpRSp773GwwFum4AzyjWRqOuQA/DEGYrb3HNBCkfv98UKHjXOacGVVasiT+NDcuQIB7SwNffc3ZR074MYKavhyKwlM8rAEMtncQMRcBn0iRhGTYkDfA54YZjH5+2XO0sMiotQjU4j5axoQknMVtJJYkWsCb97XwBHT+MVHpVpYpkQgEyLpkRdhcHQxZd9vUovY4PsszGKojWWF1kjYXDKbjCjyzLP0vXVtLX00doR/GxxiOSNix0rrBPMuu929ug6Y8cQ+Hj0kpfK2tIg16YpLVCg9ihOmZCegOk9rm1sA6cTCg4P8XmW8ObRPBIoBWXlsAwJtdltdf53Q79LbtqlqUkRXjYOjC6spuCPcEYDriYmJgJiYmJgJiYmJgJjA4w4vpstiElQxu2yRru7kddIv2uNztuMeuMuKYctp2nm37IgPqduyj/ABPYYT1PTJmzSZxmErQUurlRwKC0jBQLojWF7nVfQLn1dLYD1XQ1Odk1tXJ5TLlY8lpSoULci4W/rkPS52HbV0wbcC1MDibLqOKogpo0BSqAKtKSfWQzJ13Fj7aiLbYlXMua0kEmUGIGjqAVSZCqArGy6dNtrBwQfl74q1sdde1dnUNLLpusMCLf5H1HU2/YDfAThoHJcwehlJNJWuZKeVuokNg0bN3J2AJ36e+KXjzmZjahCn0xSeYf+i6Kv9pvyxrV8S1WXUdPmmt6ptMhgjUc6Qr7j/Z9Rqb0gbi4wFeNeinCw8vkiSlRYkQAoNM2txfbcbdOt8BqeNVS0dS15EgWajaJWK6zMdYJjO45Nr7P8z+DPr1/V7gGNf4Md73jH0fv3Ue/cYU/F+bc2cCBnYchYat1JZZFNvQrXKQXIYK5sGcnsLknzuuphlKEV1UyWdR60WWQ2IaOQmP0BOjbAr89gQz/AAJDA1Q5DU68uA8uQkux0sOaCyg6HtsNwLG3fGX43VzRVsYZdfNpmih0ytE0bMwDM7KAHU7DQxt1vbvx8K5jT1YErtTc0qOWsKxo5Grlh1ddYDg3RgbMdQ2I39eItTTmpkTnNOZNULvJMI1QXLcmIxqA2kndpdSg6AbkmwNDPKFf0VLCymRRSlSsO2qyfU62v26/jgC8C52lkmdgraKeGMSRAKgA1HlkWBMgvctv+HcgrcxR8qQpWOq7wkLEglY2K8jlnZJB0+VrnbAd4bVggqWZmjhE0JjTSp5T8vZSsrEA2JtrGpWuBdTbUGv4O5mZa/NLm6zOs8W/1SzgH7yuj8hi1xxk8TV9NDT6lrqqTmPUhjrhijtfTvZQ3wgWt8V+uAnwtqXNTL5eMylaFI5Iw/LY2Kh9LEbMO2437jrgsySpNNU1FWnPrpREEeCVQlZAq3sAtgJUYndlF9gRqvgO1RSecSrXMXWHyUnKhrjZS4IuQ6H0OB6bjoxOwBGB6jnzDh9y7JFLRzEiOOORgjPsQUuG5ZcEkINjpPyvtcXU8lQ0FNWRiSeskAhZDeKKIWMpRWsyyKhsXI3LCxA9I1eNKmWEsKtKeSgkKwx0gBMz9LPHYbuD9QdgNwcAVcJ8UU+Ywiana9tnQ/Gh9mHb7+hxt4/Poy+TJJ0zKjmWppp9aWe4tuCqSNfZzuAxGxXcb4dXCvEMVfTrPFcX2dD8SMPiRh2I/wAsBsYmJiYCYr19akEbyysFjRSzMegAxYwofGfPTNLTZfSjzEnN1T063udOkorkdFNyTv0AO2AwY6j9P5hPO8r09FTRC4cepUbdrEXVC1t2uTbp8i3M8vqUaDM8ueKpp6dCsNJGtl5JCg6GFzzLjfboALbG9ENQUbw5fXtcSXmqJGW0Ms5tZGa1tKDovQWTpax0KLiYU+UNWUVAsNpFLREEJJdgrNGwtquPha3tscBj8Jx5q8LV1DPSlaqd5mp5AdmbYoX2uVCjpbucElDRySVjyoI2rzGsdROATBTWH8XGDvJIepF9huxFwG+RZKhrZWpk5VVUorzyaVvSoR8IG458h1b9PSSelmpcUZwctr6CGJdFOtkWIajzzK2l2vfdo7K3quSZPnfAH2T5NHTg6dTyN/GSubySH3ZrD8AAAOwGFT49RRPJGanm8qOncxcnSSJWYW5gIuqMFAB7kGx2OHPhQ+PNPH9ETHHqMMr6yoL3jaLSursvrNx3wFzhmtp6aOmyzy7zebpuY8xUGNjo3U9mCiy7E2uPfAT4aU0Us6PWPE6LT+YYJ6mPKaw53sQLG31tK3vbDi/TdJQyUlCkZVpweXHEnpUDqTboLk7/ACOOOQcC0mXz1NVEHLTXYqQrBNySIwqAgG9tO/QDAB3iBxFTV0VA9KqyTTyOIjL6EKJtKjsxFgdtr3uAdrY8cA11DRUUFW0ZeSsk5Cqqg6ACVESKxuyje7blibnqMb2f09Bn2XScqURxxObTtHYIVAZiA2n0kGxIP9WNvIWoKajo0WWIw3VIJGtZ33sVJ+s2+AUUVIjV4hIBp/OtSF0P0zAj4OWCQqi3LMoAOjSNrYZFfm+V1cdTRIyXo4yRayKlhp9Dn0ixsp7b2N8d/wDsVQ0lc2aM/LNraTpEasxsW6X1MT79zjXkp8uWeSArTiepUmSOy65AOpYdSPv64BQeEVVTUFYkbtJDNNCFmSoTS3NMgEaxjSGsQbm/yw5884fhqtLNqSZP4uaM6ZEPya3T3U3B7g4WXhRkywZrW2VOXJzmjUD4BHUtGB8um1u2HHgF1JC8Veksyg16xssDatEFWCBcbhuTMABcDqLfEB6e3AFFJVTS5jWgiqDtFHAwNqZR9UX6swIJfuCLbHHnxQ4jhheGmqIg8EiNJK+rS8YUqEeI93ViTYb7C2NCFJpCtBVVEkc0bCSOaIhDUxqd73BAYbB1HupGzWAcOCMhpHoqiEiWXnSv5ppo2jMkh+Ngh+EX6W6W6kjADQzPw3VSaGNRRTLG/q+Jk3DPGy+ljHcah3DL0tfBhW8U1WZTtS5XeOJCVqKx0NkPdI1Nrv8Af+7rj7m3h5AKJaDzLKNQ8o0ti6SaW1AHbUHAJKAC29vkB/SVKSoskbBkcBlYdCDuDjthV+DWeiIPlU2oSwPLy2PR1VyCB9kqe3t0w1MBSzqtMFPNMBqMcbOB76VJthKeEFAvmZcyqZGuulDJfaSaZt1266bqLDa7D2xt+PeeSqkdHA5QsjzTEMQdCiwXbqGJNx/JHvilmNXl0cdJleYBooY6dJJOXrVRM/TWV9hqO/c/LAGNXk0dFGUmHmMvkJ5/NszROxJMxNrFGJ9RsNPXpfGa3CzZc40TvNSgqaSjka96gltK6upRPj+Vr/VvjhR+G+WzQ6qbMasQP6bRVSmM320kFT92k4vGjYLUNHKeXl9M0FPLKbnmaLySMQACVGhAR0OsYAv4boFhhsHErsxaWUW9cnRjt0sRYDsAB2wl+L87hfMvNBWmhblcuYq4NMY5AWKoV9ZNug79cE3gLWyGOpgaNoYlMckETli4Vw2ptTKNSMVuCB1LfLHvxDzeCnrYnCx64Xikc2GrQpkM1jbdgrxtbqbjAM2hqlljSRL6XUMtwQbEXFwdxhXeOq35P+61X/kYIvFbMmjoFKSGOKWWNJZ0O8cTH1Otup6AW98L3i/NJajL6Kafd3oqv1faF4QrEdiwF7fPAOI1tPH5YStGssg0w6raidI1Bb7+17fLArSpVSZhVNRVLPGbJK8y6oYWX6sSqRzHXcN0AuLkkWFniLPaRaWQ3R6qjg56IfiRtFlcX6/FiyuZU2V0DxJLE0tLDd4zINRa3VhuwLt3tuTgPg4HOhk89VBXvqRVgEZv19Ag6H2vf544VVFNTQiKqhhrKKOx+jh0vEF3B5V2WQD+TYi3Q3wL5n4tPqoGjjdFfUZ0Kel7aRaKV9KkA6jqvbpvjd4I43qcxr6iNYo46WBBq3DPrYnT60cob2PS/TrgNTOYqXNv4JJHO8FllWZNSwtcEraRTZrX+E3F7Yv5dO0lbLqojGIkCx1LabyXO6qBuFFgev4Dvh8O1clIczpkiaQUziaCJepSUFgi7G3qV7D5gAY0MuOZTy09SWSnp2iBlpXUmQMdyNVhYjbsO+2AF/DyMjNaok7Faiw9v4W9/wB+GlhZ8Af6zqP5tR/fHxk+E3EUsmY1McnMaWZTJUKwIWCRHZRGo9tLAE+6jAZXilXLVVjsvmJhTRHkCBNoJwbtzdadDpXYdhhqCWDNKVZKeYFlOqKZdzHIo62/GxHcEjvgF8bhAJacukbMsU0puN2KtFpF+9xr2Ptg44wzXyeWT1FMq+mPVHpUad+jWG1t74DBEzx66/zIpIkJOYU+gP8ASqACUuLguLb23Gggb4zK6izXOyr2GXUsbCSHWuqZmG6uRf0/dt36495PmC18XMmA5dTeirNBBQygfRTRt8NiSUuL3JQfVxfzHOqeJSuZ18c7KSnl4EK6iPtxBmdidtiQm/Q7HAB3FKyxVVJm8IHL5wFZyrMI5EPKl09yHW/T7Iv2w8KSpSVFkjYMjgMrA3BB6EYW8jVNbBNClB5SnZA9IGVQ5ljIca0BGkNYAA/ZNzviz4I1rNRzQONJpqh4ghN2RdiFO/Yllv304AQ4lrKTMeJKenZHKxXie1rSMt3sd/gHQ+9umDanqa5DP5nLufFLKzKEkiLhBsoaN7A7C+zE74XnA1O/6UzKpKWem808jG1g7sdABOw+FiCfnjdovDebQvmEFeWAJd6+VOvsqoQf+LAWsuyvK4qmSupkkp2pI3knppFePfT9GwVthazAW2N7jBFVU9TS5PaKGOecxl50l2Vi93mJAIubltr4HcsyeOOmnp0oRSc6shp2QuXaSMFWclySGGkva3zvvfDH4kNqSpINvoZN/b0HAfnHhzieqy5DMaltTokegxMzBFBKWdwFW1z79ehthy5LwJE0Ekk8vNnnAPPQhtHddDG+rfcsfi6WC2UUfCrK4Xp6xHRXDTKrXF7gU8Vhv7ajb2vgOOX1sEj5JSzaaeWfRrcEyKNId9DAgadGksLfE4Atq2DDz7iCURR0muGeniqQ0aFrKVjJ2PZqdvq3II23IsTd4qlD5dROrAhoa02UEIl3iJjQHfQnwg9wBg48QMlgoMvggp4wqBpFv1Y3p5SSx7kkAn7hjG8SUTyVANlH6OnIAG19NPtgGHneTrV5c6Ko5slIURrC+6ghb+2oDAbxJwzT1lD+lKJVgqtDSvbYMbHmo47NfUNWxBwQVLUMbZfPVTMk9PB9HGpJ+NVDFkRS3aw6D7+w1xjmUMdNWz5fVxlJFInpXuLM50mSNTZo2JO4tpY36HAB9BmqLpejpoo1JT1y6iSNwxRYlVLqQb6nc9BfBB4a8SrRVsyVd41rtMiSSRmIB1uCjatuhG4JAP34scNc+ioljhkSOmYMvOjVpH8yrnVqRFLaGC6bA36WIvgW8ReH2irmiEkZd0Wq5WkiKWRdXNstzouATa/qt1vawNbLs8WKOtzR0d4pJQsfLXUTFH6BJYdVLF21DbSQcbdTTVE09LU09Tog0/SwstxIrAFSO6sPn/hvl8O57JVwU9ZG0cVKiSCeILquU2Ghh9UWNttxbY4sZTllI9T+lYamQ89Aunmgwt2HpI2YdLX2N9r3wArwoGFfV6HCNyqrS7dFJq3sT8gcAnh5xRHRS89VqJJCknnr6SjPqvEQ52T69ySAdu+Dvh7LoqjMKmCZQ8ckVQGU9x5tj2wJ8K8FQ1ddWU6sYlhQhAFVlNpZEGsMCWFgL2IPzwBRkfCEubl6/MC0fMsaaNbjQAPQ51bkC9wpAB1MSPUAMHOs9r6KiqcrqlZXCfQVCLqR4QQHXf7INvcAgG1gSW8Mcaml10mZWjkg9KMLnVb4Vv31DdGNtQDA7oxxnx1tbXRPmEq06wawkETxczUjOELBiQU1A/EBvYdgBgOfhhFFU0FXSU9QOSSTSxuyGpit/tHCgWvJZl22t1322oIpta5nS0UdRJVQpzFZhG8TqDexYG4PwnuCg69vPg9wvTQ0yVIXVUkNG8h/ksVKqOgXb2udr495tJalq6cTPTxrWaJZl6pHJpkYg/VHr06uii57YCcLyytW83McwpfMgFIqOGVQserqSpbUzWAHy398Y/D7yUfEMtKARHMsj9PiUnmqxPcq7SL8hYY9qMhpIvLUkMVdO40qkdpncm/xSC6qPc3AHyxw4+mmpsxy+fmWaGFA4UXDgyqkoud7aWv36DAD3htOETM1qXkNO9PzZ7fHqZmViDa97XwZUtJw4R9HVQx26aa14/y+lXGJ4W0cFYc2gkRk8w99m3ERdxoBIsNLXBt9oe2GA3h5lZ/7lB/wYAcyusWU0CxzNNEuYTCORmLFkSKUAajuwBawY3uADc9cG3Ff+hVX+7yf2GwPZxQQ0lTlUMEaxx8+UBVFgLxMT+ZwRcVf6FVf7vJ/YOAFfCBiYqsnYmpB/wCRDjgCDnsY9mqD/wAilx18HltDV/7yP+hDivDH+vkPu1R+6Gk/zwFrxfcrBAQbESyb2v8A92nHQ/lgS8SmApKH0lv1bN07emn3/DBl4tUxkpo7dQ7n/kTYEfEeDVR0Pyy2c/ktPgO653PTP5LKKYVdXy0eqqZPtG1g5uoJtsBq26AG2POc5pNVc2kzGjSGtjiaemqIt0vGL7Ob232IJI3sbbX707rlMq+eVRBUGORKlC6fTIltMqqxbTa224uGNt7Ac4yzZXSDy9LJJRwwuJ2pYmWnZ3IYjWyG8eoBiL9xvffADnDfEMuXSyUUg50MpiYjnSQmNiFsTInqUAEBhvsB7YIeP8prErlqKzlh6ocuFoA0nJZbenRbU4YEi4Fzc7DA7wfSmur2ZZwGeJpZxytYdjuyCNjZ9zc9AN7dMbaMKgs8NY0cqxlecshlQOWOolCC9MrpYAp6QRa/S4ZmX5nWZPZEqWWMSBmhYB42QkB7e/UNta6uDsdsOGiSizJlgiED0lO6TR8iWzBxeyyRBRZepvfe3ywrMwLskYnSGSSUlI54n1wvIEAUMb3R20KjxmwcFTYFScbnA1TDT1cM8cy6GBjdWIDtG51JIR1ujaQ1x9a/ZrAT8Hf63m/ZT/3o4zvC8/rfMP5rf3iTFvgyo/W8g+1HUj8qpsU/CwfrWuPujf3iTAdfG4lAnLsGnheKQ26gSwBfxUu1j/KODfiKkSKh5aCyR8oKPYK6WwCeP7lYYmBsVjkIPz51Lg+40e1HIfmn9tcBl+E5vlsZ93lP5yNj7DXRwVuZtMQsCw08r3FxuJVYkd9kGOHg618rj/aSj/mNj5V5mtLV5rUyKWjipqbUBbe3OJG/84fngKuVVtVWgSZbBBRUrnaeSMGWQX6pEtgB83Jv7DA74kZCyQZQs87ySRTcqRlBJdGZC7km9tIQdb7nBQ2a5G9ilZBCb3vFUcrf3IVgD+IwK8U0Ujw5UKZzPHJVSAStpBKu+oX6aiQGOoD6pPcYD34fyw0+fVlMshI0sIlK23L8x1v30k7HuD8sOLCR4hiioOIo5ppFRZpElDkEBF5ckbqT820b9PuthpcX5dNNCOTVPSlHDs8a6mKgG627+9rHoMBleIsugUc402grYi5v8KveI/28bvFP+hVX7CT+wcLKmqMuq3zCipBULPXo0pMylVDqLgIGsRckm/8AkBg5XM/NZO052Z6Ryw7huWQwt2sb7YDL8JVAiqwP/qFP508BxXhH69B9jMPzhp/8sd/CQ/R1X7ZP7tBjjRH9dn9pN/0KfAaniVJaCP5mQf8A88xwv/FjNBT0eXAqTzaGaEW7Flp9/wB2DXxd/wBFjNr2dzb3/g8w/wAb/hhPeNM0xehRwREtHGY/vIGv8dlH4DAMvMZHWaqqgizvRUkHLhkFxpcFpSLXszBbBt7WOxxM98Skp46KoXkGlmUianEkbSoDbSyhCbgC4I6duuFtw8uYZcsWYUd5YJo1SQzRvpBvbSVuGcA/CyE33HXbG34kPmUEBaspaJYpl5eumR7qx3GoNILHbYlTa1sB9zHP8py6OomyiRnq6oBUWxtAD10AoCt79CW3AtYDAvRZll4y2GIGWOsRpHPL1Bix0gHVbuFUW6Aa+9iNfhbgCYSa6aeB5SraY5obqdhsS1xfqLqDa2+k7Y5DgCslqLz6KeZI2bkwRqraVv6o1T0SXOx0nUCy3GAscI0dfJG+qld4pb2WYxtzEuSDIjvG7aD0mUqdyN9tOVxNwvSTUwqMvVklRdU1OXL6o+00Rb1Mo6MNyLi9rbl3D+W+dtTTzTeRpwsztI7B5w99CBAxDAnVqYFr2ULpN71xnBrMxSCFEigiV31BRphAH1iNmjIGkj6wc2JGmwc/AjMWmrUVgQYaZwWJJL6pNdzf78EnhYP1nVfs3/dUPgT8Gs1SnzIU0inmlGhV1B3F9Y1BrFStiOnQ2IBFyWeF+2aVQP2Jx+VW4wHnx/XUlOl7akkF/b6al3wd8egmjcDqXjH5yLgF8dk1PRjtolP5S0x/wwd8e28hMT2Cn8nU4DG8GP8AVcf7Wb/qtjOzOphMOYyTLJIs1YsMaQjVJJywi6FU9TrWQH5Xx28Na9aXJWmf4YmqGP8ARkfb8emPeWZfyoMrikl0Vhdqj1RlldypMwa1tJ+lNjcb+4uMBSqM8oRvV5LPDGPikelDIo9yUvYDGJxvlywz5PQQMzqgQxMT1+mjOsFdiQgYkjoCffB9xTNVzxzQUiQyRsOU7iYcxNW0gEZTTqCnYMw67/MTrK7mcQ0tPEQUpF0qg+oDGeYT878oA/fgKP8A8QuT6vLVRRmjQSRyFOq3F4z8hqvcnboO+Cqt49NJBRtLTzTPUU6shhGotIAupSBuL3BB+/2wScW5a9TRVEEbaXkjZVJ6XI2wtvBR9pKWovqoyJI9RIaIsHSVGAI2BF7Hb1X7DAWc9q8wm8vXVEVJQR00qyIJ5PpXG6spe1kBUn02JvbBNThUWtplIMc0T1FOR0ZZAeYAe+lzqPylXH3jLPcp8ujVrQyxuA0SEB3e42KKPVvtvt23xhcGPO9PtRzxGlYyUay3u8LXHKL+9trN/wDbO9r4DO4A4uipYZi8cjLI6SIyadLDkxIR6mBBBQ9ffFeg4sj/AEj5xwEi1y3Qyw8wBooVDFOZ0JQi4vivW8VM/wAEMSC11EcMKNpPznLO3zZI9jsbHAbQ0dO0/mAg1klmikVJ133OuBVjkA+aLt7+4MHjvjWCsgCwso0a2Zmlh6cqRbWWUtclgLWwBeM+cGWSih7Q0sZ/pSKpP7guGpwyMtq9EU1FRrI4JjKKrwygfFoYqCGX60bAMPYjfAJ40wUtNm1HKADsjTxD7KMLbdBdQRb5YC8dTVDmRlWhoGZIIwdKtM663QtvZYvUCV3VRYbk3wc9jq84pubDI0oWp5UcRZU1kR6mfSSFubqFQG4UN13OLMcTzRwwv/FQxa5iSdUjspqJhf2IEQZuwZR9bBRwSopzyrrohhpqiRdQBN4mZzpOzW0LcdRcEHsQCKTiCtyir5EZhkJtCJnQkXBCtbSw1aHul2v8JGNbMuNMwTMKaSuWPk0tQyNJGhGzM8TXNybehjYbekfLGfxcrQ00M0o9a+UD9Lszieolv8yeWT88GHiDk6iaZZW001WvMjmO6o3p5in5Aqko/wDzdbmwZVTQPCmbrq5goZlkjvteOYEzRG22hgFsALBgGG4wKcOUd8unZ2ZfNPI7t1YxUyFzv/KlkQH30nBjxVPNRUdZHLDepzKo5UKDdmjjRU12F+u1h/LGKNJBHFQ1Sl1vFRvBBbcO6kS1TKehUMyJfuQR2wFrw5qY24jqQVBYIyBj9qMKjsPmxDG/zxq8J1Pla+oqGSV4mapjvGuqzeadrGx9O2+/vjP8LOGG/TdbUAnlQSOAT1LSEkL96j4vY298a3FVZlbzuIqGCaQsQ0zIWDOPiEaRjXOym2rTZRfdgbAhR8Tc3Wv5ZhVl5UM9+boUlmMRUAF7sfQdsEPFnHFNU0VRDCJTI8ZCAxkXY9Nz88KrNMso53XmBYWAtpgajjX8VepLg/JzfBHkFXlkAEc1FTyqoPqkh5U2kC+o81jHMbAk6XU7elTfAb3CumspIKAbpLUzyzW6cmOYm1x2diq/Ma8GMXE8kUsvnYDFAJSIZ1s6BALXkKMxjJIJ1MFFmUGxBwN+SqUid8vjiirKmzpGxCCGnjN0XR2Zyd9hu5BPpGBGqeh8y71kVRlzvtPAsrILk7zRkemVTezKN+4B3wDggeioYZpYyixtrqZCrXLk7s+5N77D26DAV4Nwx1M1dmXLAaaQBe+nbUygk79VufcH7sZfF9BR5TSPR0KrJNWLZhITI2jfRpUd2drL0FyTva2GXwbkCUFHFToCNK3a5uSx3bcAA74Dbwg/E1KnLM6WvhayTAPudKOUFnjY7DcWtf3Ft8PzGTxRkqVlNLAyoSykIXUMFaxs1j7HvgAegoMmy2TzsoVDUgzQs6krGNKkxp1Aa7EgDexsNhjpR1+ZZuyVEA8lSxPzITICXqDYizKCLRkE/mCDtsvuAoDrkyavJVWLMFe2qCZN1dCfSysN7dDp9ju0+OJzOUy+CaWCqZC8cqBkiuFPpLdGDC+wuR17YC5yIcvnlqUVBBO16grb6J+nMJG4RvrdlI1bAscbObZDTVSFJoUdT3tuPmGHqB9iDfADTZLFlEdA0aOKmpljhqEZy3N1j6QsoJQ6N21AbAWvY4IMvrBRu8cLc6jjbS6L6pKQ9dOn4mituAASva6/CC2rstkoKtqdWZyrrJGzdSwR3hlNttQKPDIRYMrpfqcVc54AqM1zSpYVCaWjjnjZ7n0SX0JYdNIBH/vgv45lSTMoGRlZXpl0spBB+lO4I67YueHcuqsDDo2V0v7tQwA+fCavMccS1UMSrE8ZsrMX5hHMJJ+1ZR8goGPM/hDmBllm89EZJUMbnlkekgLYAGwFgBi/xjTVEmdqkFZNTlxCvoN1GpJyTpJsTeNR/SONuCj4iiJUVFDUL2aWNlP5R2H9eAC818Ic0qixnrITd9VrEC+kLewAAsqgD5fecFNfw1nM1FFSNJRgxFbS2csQmwBUjTuNj7gkW3xXpvEuopZFGZLSmFjbm0xe6HteOT1sP5Sjbb3GNmmzXM8yUS0nLo6Vt0lkAkmkH2ggOhB/OucADz+Fuclg/nInZYzGhZnOhSLWUlSVNttXX54513hPmsghHOpUFKgEATUBe+ok3U+one5vf2GD+fhGtCOzZvVlgpICrGovbbovTHDwpqZ5IqlpamSos0YRpCNrwRyMBb5vb8BgF94c1VaMvrpWLBa2ZFjmv6uZI5SVwo39I9RNh8O1+3rgrI/0nUCO7R06QhpuWbHQ5PKpweqLpBLW3YliSdresgrDHkFEQQD5uUb/AMyY4KvBZ1SOtldlUAw6mJAACwL1PYC+ALaTgHLIlCrRQWAtdkDH8Wa5P4nATU5bQ82SrhgK0MNhoiHpq5lPpWOMC2kMBdgPWQB0DaifNc3NUv14qJjoBF1mqifqQrsyqd/VsSL2sPVgOzbPZE5ElRllTTyU06LAY1YxLEXAZQEYoXMYIuBv0GAqnPEqquKZP1fmliZGqmkEbAeladVdgpDXBJABFiRucFHEVXSZjRpU1WiOOkmvVRuoZwyD+JVht6mI3HxKR747/wDbShzCTyjUc8spt9HNBYBSd2Yvsqjrc+1hc2GAnOoaavkhyfK4uXT8x5TOHYrdficKWu639IYm32dhfAaXA2WHNc1mzR1MUcDhFiLa7uF2ufhXSCCUHRj7jDkxkcK5BHQU0dNFuFHqY9WY/Ex+ZONfATExMTAAXi1wKMxpi0KL5qM6kNgC4AN4y3se3zAwH8C56JY1oJ5miKXammcgS08ibNE4fqQG2uLMpI7YduF34neGcOYRvNAipW/EH6CSw+Ft9O+3qtcWG9r4ClmDQZVI1XWVUldmGnTTxsAD6ugjjUW3OxYDbYd97UNAuVUsua1imWva7ylGIF2soiAB0lV2G4PQnC/4Oz+IOtDmbERI14zMSs1JKnqFpNjpNtj2IAIsQCzKrPI65WkWSCpyt05cyIG5sd/9o3RlA2utgQPV2wGHnVBTFxJVcmgqHQPHOspNPKAQxAJKaXViG2A1Xv6hcDR4Iy5qXMjTPa8eXxqLG9wsjAb2HY+2KvAFNTyyTZe0kdfTUjRzUstw+i+oBCy7Erbb7z7Wxuo1s/YfaoR+6TADfFFSwz+FexEFv+KT/M/nhqynY/d/664UnEpZ+KKNPqiMMfwEhH7zhpZtOI4ZXOwVGPW3b3JFvzH34BA+JBfy9vpR2AI2I7kaIFT77thveFTXymj/AGQ/rOEnxfmfPhYLUKxAPpUi7DvuZ3J/DDs8K1tlNH+yH9ZwBUwvthaeAlWJaGZwCPpgpv7rDEv+GGZhXeAsQip66DvFWOCO4sqr/wCE/lgAHKKarqMooKakgMzGed27KthoBZjYL/GEi5+rg+4T4bpaOKUS1UU0sQjaaNpLQJJbSmsgbmwsNQ262ub4q+C/mv0bTcjk8nny+YEmrVp2sUINget7juMfOO6CDK1qnVAKKvhaN1QbRzhWMbADor73t3AwFnO8rnzCNZ0YJmtBIHEau3KcXJQqpa2iRRswtezKTcEDrm/FgzShiShI8+Zo25DE6omjcM5e26oLG7bX6Dc2x2ouEPImOtpKoU0QiAkjqdTxKhsxsS6stjvu1gb4GMw4yQPNT5PTrI9UzXlYPzJmcnUVsVKItzZ2IA7AgHAWuMeIdUb0dLIsuY1DR001Sg0BmB3jTqbKGOojZAdzqIBL/DTgQZZG7SMJKiSwZx8Kqvwoo7Dufc/djnwB4Z0+WHm6mmnK2DPayfaCDtc9zv8Advc6wExMTEwExMTEwExMTEwGLxTwzBXwSQyqBrFtYUalPYgkYSj8JZhk84enikLKPRNThnjmtuUmiLEqT0uLD23F8foXEwCj4e8X6YM3Oo3pYmY/SItwCLBtYUXBB9gcb3nkfP4DGVdHoGIdTcEa7ggjY4scTeGVHVuZk1005N2khNtXe7IfST13tffe+F9nHhnmmXypUZXO0uhbAXUOtzdgEYaCpO+n92AvV/EcEPE7S1ZMMaRcmNyPSSQPUT2G5F+g72wzM9zOKSimeKWNwYzpKyLY/c2tQPv1DCpbxPkVeTnOV6uxbl2B+9ZBb8j+AxygzDhWU6tMtMx9jOo/KNmUfkMAMcXseUyiMqSPqiV7j5saiSMD8MPLwvlVcoorkD6IdTbucAlZTcOTRmMZhKpPRjPKbf0XupH4Yo0HDPD+gJNmrzKvwqZtKj5Bbf1YB3+cj/8AmJ/xD/PC28NjEua52kThkMkb3BuLnmF/lsxI/DAxWxcIwXHqnYdkac//ALBlT9+Kq8bloXp8kyoxiVdDShCzEbjqvU7mxZjbAFng3TxNkTLUELC7ShmLafSdidVxb78e8245yyGnjgpY/NyQj+DI0crBigIJSRozqKi+4PS++A/JPCLM56aKKeo5EGpmMDEsUN9jpU6TqG+529sNnhXgWmoSHGuacC3NlNyB7KPhQH5C57k4Ba5NBm2e2M7yRUjkc3YRx6b3KRpYs5P22Nh8+mGlwnwVR5cG8tHZm+J2Opz8tR6AewtggAtsMfcBMTExMBMTExMBMTExMBMTExMBMTExMBMTExMB4liVtmUEfMX/AK8B/E3DdGUZjSU5b7RhS/56b4mJgEXxRQRJJZY0Ub9FA/qGMfLaZC26KenUDExMA9+AeHqMxBzS05cHZjEl/wA9N8MWOJVFlAA+QtiYmA94mJiYCYmJiYCYmJiYCYmJiY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2" name="Picture 8" descr="Siegel LM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438" y="3612987"/>
            <a:ext cx="67709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Bildergebnis für LM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8" name="Picture 14" descr="MCMP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" b="21842"/>
          <a:stretch/>
        </p:blipFill>
        <p:spPr bwMode="auto">
          <a:xfrm>
            <a:off x="6649788" y="3612987"/>
            <a:ext cx="803994" cy="6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Bildergebnis für DGPs 2018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AutoShape 4" descr="Bildergebnis für DGPs 2018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AutoShape 6" descr="Bildergebnis für DGPs 2018"/>
          <p:cNvSpPr>
            <a:spLocks noChangeAspect="1" noChangeArrowheads="1"/>
          </p:cNvSpPr>
          <p:nvPr/>
        </p:nvSpPr>
        <p:spPr bwMode="auto">
          <a:xfrm>
            <a:off x="155575" y="-715963"/>
            <a:ext cx="23812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1" name="Picture 8" descr="Ähnliches Fot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579" y="1547551"/>
            <a:ext cx="1775983" cy="8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2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/>
        </p:nvSpPr>
        <p:spPr>
          <a:xfrm>
            <a:off x="1294808" y="5775876"/>
            <a:ext cx="102318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2634488" y="6020990"/>
            <a:ext cx="1048434" cy="3519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662696" y="6011996"/>
            <a:ext cx="68260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3883736" y="5546322"/>
            <a:ext cx="1048434" cy="3519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4911944" y="5537328"/>
            <a:ext cx="6681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510302" y="5085184"/>
            <a:ext cx="797634" cy="360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323529" y="4320168"/>
            <a:ext cx="2448271" cy="252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311058" y="4600580"/>
            <a:ext cx="965083" cy="2585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321976" y="4062496"/>
            <a:ext cx="1048434" cy="22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21975" y="3807768"/>
            <a:ext cx="3241913" cy="20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755814" y="1898172"/>
            <a:ext cx="1048434" cy="3519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386263" y="2127726"/>
            <a:ext cx="102318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565776" cy="547158"/>
          </a:xfrm>
        </p:spPr>
        <p:txBody>
          <a:bodyPr/>
          <a:lstStyle/>
          <a:p>
            <a:r>
              <a:rPr lang="de-DE" dirty="0" smtClean="0"/>
              <a:t>3.2 </a:t>
            </a:r>
            <a:r>
              <a:rPr lang="de-DE" dirty="0" err="1" smtClean="0"/>
              <a:t>Bayestheorem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267686" y="980728"/>
            <a:ext cx="687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Wenn nicht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gilt (Kapitel 1), sondern nur die bedingte Wahrscheinlich</a:t>
            </a:r>
            <a:r>
              <a:rPr lang="de-DE" sz="1800" dirty="0" smtClean="0">
                <a:solidFill>
                  <a:prstClr val="black"/>
                </a:solidFill>
                <a:uFill>
                  <a:solidFill>
                    <a:srgbClr val="C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keit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(vgl. Kapitel 2), so interessiert uns eigentlich oft was man „inverse Wahrscheinlichkeit“ 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genannt hat.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279464" y="2123564"/>
            <a:ext cx="1929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912574" y="1889178"/>
            <a:ext cx="7976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92974" y="2348273"/>
            <a:ext cx="797634" cy="360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211960" y="1844824"/>
                <a:ext cx="3656578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844824"/>
                <a:ext cx="3656578" cy="8745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/>
          <p:cNvSpPr/>
          <p:nvPr/>
        </p:nvSpPr>
        <p:spPr>
          <a:xfrm>
            <a:off x="5855784" y="2893128"/>
            <a:ext cx="1472098" cy="3519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456426" y="2873032"/>
            <a:ext cx="7976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940153" y="3346337"/>
            <a:ext cx="2160240" cy="360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4139952" y="3121628"/>
            <a:ext cx="134150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990199" y="2857951"/>
                <a:ext cx="4419993" cy="791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𝑃𝑜𝑠𝑡𝑒𝑟𝑖𝑜𝑟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𝐿𝑖𝑘𝑒𝑙𝑖h𝑜𝑜𝑑</m:t>
                          </m:r>
                          <m:r>
                            <a:rPr lang="de-DE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b="0" i="1" smtClean="0">
                              <a:latin typeface="Cambria Math"/>
                              <a:sym typeface="Symbol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𝑃𝑟𝑖𝑜𝑟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𝐷𝑎𝑡𝑒𝑛𝑤𝑎h𝑟𝑠𝑐h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99" y="2857951"/>
                <a:ext cx="4419993" cy="7911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1433590" y="5013176"/>
                <a:ext cx="5515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𝑃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</a:rPr>
                        <m:t>𝐷</m:t>
                      </m:r>
                      <m:r>
                        <a:rPr lang="de-DE" b="0" i="1" smtClean="0">
                          <a:latin typeface="Cambria Math"/>
                        </a:rPr>
                        <m:t>)=</m:t>
                      </m:r>
                      <m:r>
                        <a:rPr lang="de-DE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i="1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+</m:t>
                      </m:r>
                      <m:r>
                        <a:rPr lang="de-DE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de-DE" i="1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de-DE" i="1">
                              <a:latin typeface="Cambria Math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90" y="5013176"/>
                <a:ext cx="5515612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1175550" y="5517232"/>
                <a:ext cx="5827621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50" y="5517232"/>
                <a:ext cx="5827621" cy="8613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krümmte Verbindung 28"/>
          <p:cNvCxnSpPr/>
          <p:nvPr/>
        </p:nvCxnSpPr>
        <p:spPr>
          <a:xfrm flipH="1">
            <a:off x="6949202" y="2051290"/>
            <a:ext cx="919336" cy="3686569"/>
          </a:xfrm>
          <a:prstGeom prst="curvedConnector3">
            <a:avLst>
              <a:gd name="adj1" fmla="val -707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/>
          <p:nvPr/>
        </p:nvCxnSpPr>
        <p:spPr>
          <a:xfrm>
            <a:off x="6966303" y="5244009"/>
            <a:ext cx="53969" cy="991918"/>
          </a:xfrm>
          <a:prstGeom prst="curvedConnector3">
            <a:avLst>
              <a:gd name="adj1" fmla="val 5235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73288" y="3717032"/>
            <a:ext cx="8144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 / Apriori Wahrscheinlichkeit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Anfangswahrscheinlichkeit der Hypothese</a:t>
            </a:r>
          </a:p>
        </p:txBody>
      </p:sp>
      <p:sp>
        <p:nvSpPr>
          <p:cNvPr id="49" name="Rechteck 48"/>
          <p:cNvSpPr/>
          <p:nvPr/>
        </p:nvSpPr>
        <p:spPr>
          <a:xfrm>
            <a:off x="266172" y="3995772"/>
            <a:ext cx="887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Bedingte Wahrscheinlichkeit der Daten gegeben die Hypothese</a:t>
            </a:r>
          </a:p>
        </p:txBody>
      </p:sp>
      <p:sp>
        <p:nvSpPr>
          <p:cNvPr id="50" name="Rechteck 49"/>
          <p:cNvSpPr/>
          <p:nvPr/>
        </p:nvSpPr>
        <p:spPr>
          <a:xfrm>
            <a:off x="269808" y="4263956"/>
            <a:ext cx="8144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Datenwahrscheinlichkeit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Anfangswahrscheinlichkeit der Daten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276220" y="4540020"/>
            <a:ext cx="7032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Endwahrscheinlichkeit der Hypothese bei gegebenen Daten</a:t>
            </a:r>
          </a:p>
        </p:txBody>
      </p:sp>
    </p:spTree>
    <p:extLst>
      <p:ext uri="{BB962C8B-B14F-4D97-AF65-F5344CB8AC3E}">
        <p14:creationId xmlns:p14="http://schemas.microsoft.com/office/powerpoint/2010/main" val="239993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9" grpId="0" animBg="1"/>
      <p:bldP spid="70" grpId="0" animBg="1"/>
      <p:bldP spid="53" grpId="0" animBg="1"/>
      <p:bldP spid="55" grpId="0" animBg="1"/>
      <p:bldP spid="52" grpId="0" animBg="1"/>
      <p:bldP spid="46" grpId="0" animBg="1"/>
      <p:bldP spid="47" grpId="0" animBg="1"/>
      <p:bldP spid="45" grpId="0" animBg="1"/>
      <p:bldP spid="44" grpId="0" animBg="1"/>
      <p:bldP spid="15" grpId="0" animBg="1"/>
      <p:bldP spid="2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28" grpId="0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0D0-A164-DE4A-8A92-5E9CF20F8E05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170" name="Picture 2" descr="https://upload.wikimedia.org/wikipedia/commons/thumb/b/bf/Bayes_theorem_visualisation.svg/192px-Bayes_theorem_visualis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22" y="1052736"/>
            <a:ext cx="4060065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7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418416" y="5994175"/>
                <a:ext cx="3433504" cy="67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r>
                            <a:rPr lang="de-DE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6" y="5994175"/>
                <a:ext cx="3433504" cy="6751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 62"/>
          <p:cNvSpPr/>
          <p:nvPr/>
        </p:nvSpPr>
        <p:spPr>
          <a:xfrm>
            <a:off x="7053881" y="2908086"/>
            <a:ext cx="818931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7867266" y="2899092"/>
            <a:ext cx="61672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347864" y="1452368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279607" y="1617534"/>
            <a:ext cx="814067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565776" cy="547158"/>
          </a:xfrm>
        </p:spPr>
        <p:txBody>
          <a:bodyPr/>
          <a:lstStyle/>
          <a:p>
            <a:r>
              <a:rPr lang="de-DE" dirty="0" smtClean="0"/>
              <a:t>3.3 </a:t>
            </a:r>
            <a:r>
              <a:rPr lang="de-DE" dirty="0" err="1" smtClean="0"/>
              <a:t>Bayestheorem</a:t>
            </a:r>
            <a:r>
              <a:rPr lang="de-DE" dirty="0" smtClean="0"/>
              <a:t> für alternative Hypothesen</a:t>
            </a:r>
            <a:r>
              <a:rPr lang="de-DE" sz="1400" dirty="0" smtClean="0"/>
              <a:t> (ohne </a:t>
            </a:r>
            <a:r>
              <a:rPr lang="de-DE" sz="1400" dirty="0" err="1" smtClean="0"/>
              <a:t>inferierte</a:t>
            </a:r>
            <a:r>
              <a:rPr lang="de-DE" sz="1400" dirty="0" smtClean="0"/>
              <a:t> Parameter)</a:t>
            </a:r>
            <a:endParaRPr lang="en-GB" sz="14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074303" y="994255"/>
            <a:ext cx="4460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eine Hypothese</a:t>
            </a:r>
            <a:endParaRPr lang="de-DE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263525" y="1443374"/>
            <a:ext cx="59650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746424" y="1783318"/>
            <a:ext cx="609552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195736" y="1412776"/>
                <a:ext cx="2724977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12776"/>
                <a:ext cx="2724977" cy="679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/>
          <p:cNvGrpSpPr/>
          <p:nvPr/>
        </p:nvGrpSpPr>
        <p:grpSpPr>
          <a:xfrm>
            <a:off x="4786745" y="1412776"/>
            <a:ext cx="3641510" cy="669094"/>
            <a:chOff x="5406706" y="1895810"/>
            <a:chExt cx="3641510" cy="669094"/>
          </a:xfrm>
        </p:grpSpPr>
        <p:sp>
          <p:nvSpPr>
            <p:cNvPr id="69" name="Rechteck 68"/>
            <p:cNvSpPr/>
            <p:nvPr/>
          </p:nvSpPr>
          <p:spPr>
            <a:xfrm>
              <a:off x="5745927" y="2264514"/>
              <a:ext cx="778397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6501144" y="2255520"/>
              <a:ext cx="579311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6670375" y="1924900"/>
              <a:ext cx="788786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7466395" y="1915906"/>
              <a:ext cx="469892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406706" y="1895810"/>
                  <a:ext cx="3641510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6706" y="1895810"/>
                  <a:ext cx="3641510" cy="66909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hteck 38"/>
          <p:cNvSpPr/>
          <p:nvPr/>
        </p:nvSpPr>
        <p:spPr>
          <a:xfrm>
            <a:off x="2051720" y="2204864"/>
            <a:ext cx="577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 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alternative Hypothesen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bis </a:t>
            </a:r>
            <a:r>
              <a:rPr lang="de-DE" sz="1800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de-DE" sz="1800" i="1" baseline="-25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643178" y="3056577"/>
            <a:ext cx="814639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5523289" y="2852936"/>
                <a:ext cx="3369191" cy="74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8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de-DE" sz="1800" dirty="0"/>
                            <m:t> 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89" y="2852936"/>
                <a:ext cx="3369191" cy="7473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hteck 58"/>
          <p:cNvSpPr/>
          <p:nvPr/>
        </p:nvSpPr>
        <p:spPr>
          <a:xfrm>
            <a:off x="2123728" y="2492896"/>
            <a:ext cx="853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0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teilen einen endlichen Ergebnisraum </a:t>
            </a:r>
            <a:r>
              <a:rPr lang="de-DE" sz="10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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(z.B. beim 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Würfel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1,2,3,4,5,6} )  in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disjunkte Klassen (z.B.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={1},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H2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={2,3,4,5},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H3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={6]).</a:t>
            </a:r>
            <a:b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wird nach dem Satz der totalen Wahrscheinlichkeit berechnet. 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272448" y="2996952"/>
            <a:ext cx="587855" cy="360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2195736" y="2852936"/>
                <a:ext cx="3210110" cy="667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r>
                        <a:rPr lang="de-DE" sz="1800" b="0" i="1" smtClean="0">
                          <a:latin typeface="Cambria Math"/>
                        </a:rPr>
                        <m:t>(</m:t>
                      </m:r>
                      <m:r>
                        <a:rPr lang="de-DE" sz="1800" b="0" i="1" smtClean="0">
                          <a:latin typeface="Cambria Math"/>
                        </a:rPr>
                        <m:t>𝐷</m:t>
                      </m:r>
                      <m:r>
                        <a:rPr lang="de-DE" sz="18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sz="1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852936"/>
                <a:ext cx="3210110" cy="6678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hteck 64"/>
          <p:cNvSpPr/>
          <p:nvPr/>
        </p:nvSpPr>
        <p:spPr>
          <a:xfrm>
            <a:off x="395536" y="374717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Posterioriverhältnis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zweier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alternativer Hypothesen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800" i="1" baseline="-25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395536" y="4406152"/>
            <a:ext cx="2814745" cy="679032"/>
            <a:chOff x="395536" y="4406152"/>
            <a:chExt cx="2814745" cy="679032"/>
          </a:xfrm>
        </p:grpSpPr>
        <p:sp>
          <p:nvSpPr>
            <p:cNvPr id="74" name="Rechteck 73"/>
            <p:cNvSpPr/>
            <p:nvPr/>
          </p:nvSpPr>
          <p:spPr>
            <a:xfrm>
              <a:off x="2041762" y="4776240"/>
              <a:ext cx="609552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86004" y="4624604"/>
              <a:ext cx="879213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1611385" y="4455338"/>
              <a:ext cx="84391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2445250" y="4456392"/>
              <a:ext cx="656446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395536" y="4406152"/>
                  <a:ext cx="2814745" cy="679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4406152"/>
                  <a:ext cx="2814745" cy="6790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Rechteck 74"/>
          <p:cNvSpPr/>
          <p:nvPr/>
        </p:nvSpPr>
        <p:spPr>
          <a:xfrm>
            <a:off x="424932" y="4046875"/>
            <a:ext cx="8539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Posterioriverhältnis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-Ratio) vermeidet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zu berechnen. (Hypothesen müssen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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nicht  unbedingt exhaustiv 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abdecken.)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6" name="Gruppieren 75"/>
          <p:cNvGrpSpPr/>
          <p:nvPr/>
        </p:nvGrpSpPr>
        <p:grpSpPr>
          <a:xfrm>
            <a:off x="4901896" y="4363628"/>
            <a:ext cx="2814745" cy="679032"/>
            <a:chOff x="629134" y="4766192"/>
            <a:chExt cx="2814745" cy="679032"/>
          </a:xfrm>
        </p:grpSpPr>
        <p:sp>
          <p:nvSpPr>
            <p:cNvPr id="77" name="Rechteck 76"/>
            <p:cNvSpPr/>
            <p:nvPr/>
          </p:nvSpPr>
          <p:spPr>
            <a:xfrm>
              <a:off x="2286168" y="5136280"/>
              <a:ext cx="609552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730410" y="4984644"/>
              <a:ext cx="879213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1855791" y="4815378"/>
              <a:ext cx="84391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2689656" y="4816432"/>
              <a:ext cx="656446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feld 80"/>
                <p:cNvSpPr txBox="1"/>
                <p:nvPr/>
              </p:nvSpPr>
              <p:spPr>
                <a:xfrm>
                  <a:off x="629134" y="4766192"/>
                  <a:ext cx="2814745" cy="679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81" name="Textfeld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34" y="4766192"/>
                  <a:ext cx="2814745" cy="6790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uppieren 25"/>
          <p:cNvGrpSpPr/>
          <p:nvPr/>
        </p:nvGrpSpPr>
        <p:grpSpPr>
          <a:xfrm>
            <a:off x="363903" y="5058071"/>
            <a:ext cx="2839945" cy="675185"/>
            <a:chOff x="363903" y="5058071"/>
            <a:chExt cx="2839945" cy="675185"/>
          </a:xfrm>
        </p:grpSpPr>
        <p:sp>
          <p:nvSpPr>
            <p:cNvPr id="83" name="Rechteck 82"/>
            <p:cNvSpPr/>
            <p:nvPr/>
          </p:nvSpPr>
          <p:spPr>
            <a:xfrm>
              <a:off x="735480" y="5271759"/>
              <a:ext cx="609552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898899" y="5427912"/>
              <a:ext cx="879213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1652696" y="5098687"/>
              <a:ext cx="84391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2449598" y="5089919"/>
              <a:ext cx="656446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/>
                <p:cNvSpPr txBox="1"/>
                <p:nvPr/>
              </p:nvSpPr>
              <p:spPr>
                <a:xfrm>
                  <a:off x="363903" y="5058071"/>
                  <a:ext cx="2839945" cy="675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⇔</m:t>
                        </m:r>
                        <m:r>
                          <a:rPr lang="de-DE" sz="1800" i="1">
                            <a:latin typeface="Cambria Math"/>
                          </a:rPr>
                          <m:t>𝑃</m:t>
                        </m:r>
                        <m:r>
                          <a:rPr lang="de-DE" sz="1800" i="1">
                            <a:latin typeface="Cambria Math"/>
                          </a:rPr>
                          <m:t>(</m:t>
                        </m:r>
                        <m:r>
                          <a:rPr lang="de-DE" sz="1800" i="1">
                            <a:latin typeface="Cambria Math"/>
                          </a:rPr>
                          <m:t>𝐷</m:t>
                        </m:r>
                        <m:r>
                          <a:rPr lang="de-DE" sz="1800" i="1">
                            <a:latin typeface="Cambria Math"/>
                          </a:rPr>
                          <m:t>) 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87" name="Textfeld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03" y="5058071"/>
                  <a:ext cx="2839945" cy="67518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uppieren 91"/>
          <p:cNvGrpSpPr/>
          <p:nvPr/>
        </p:nvGrpSpPr>
        <p:grpSpPr>
          <a:xfrm>
            <a:off x="4860032" y="5033622"/>
            <a:ext cx="2839945" cy="675185"/>
            <a:chOff x="3244223" y="4797152"/>
            <a:chExt cx="2839945" cy="675185"/>
          </a:xfrm>
        </p:grpSpPr>
        <p:sp>
          <p:nvSpPr>
            <p:cNvPr id="93" name="Rechteck 92"/>
            <p:cNvSpPr/>
            <p:nvPr/>
          </p:nvSpPr>
          <p:spPr>
            <a:xfrm>
              <a:off x="3611452" y="5010840"/>
              <a:ext cx="609552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4774871" y="5166993"/>
              <a:ext cx="879213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4528668" y="4837768"/>
              <a:ext cx="84391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5325570" y="4829000"/>
              <a:ext cx="656446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/>
                <p:cNvSpPr txBox="1"/>
                <p:nvPr/>
              </p:nvSpPr>
              <p:spPr>
                <a:xfrm>
                  <a:off x="3244223" y="4797152"/>
                  <a:ext cx="2839945" cy="675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⇔</m:t>
                        </m:r>
                        <m:r>
                          <a:rPr lang="de-DE" sz="1800" i="1">
                            <a:latin typeface="Cambria Math"/>
                          </a:rPr>
                          <m:t>𝑃</m:t>
                        </m:r>
                        <m:r>
                          <a:rPr lang="de-DE" sz="1800" i="1">
                            <a:latin typeface="Cambria Math"/>
                          </a:rPr>
                          <m:t>(</m:t>
                        </m:r>
                        <m:r>
                          <a:rPr lang="de-DE" sz="1800" i="1">
                            <a:latin typeface="Cambria Math"/>
                          </a:rPr>
                          <m:t>𝐷</m:t>
                        </m:r>
                        <m:r>
                          <a:rPr lang="de-DE" sz="1800" i="1">
                            <a:latin typeface="Cambria Math"/>
                          </a:rPr>
                          <m:t>) 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97" name="Textfeld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223" y="4797152"/>
                  <a:ext cx="2839945" cy="67518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Geschweifte Klammer rechts 12"/>
          <p:cNvSpPr/>
          <p:nvPr/>
        </p:nvSpPr>
        <p:spPr>
          <a:xfrm rot="5400000">
            <a:off x="4449642" y="1670554"/>
            <a:ext cx="349713" cy="8247929"/>
          </a:xfrm>
          <a:prstGeom prst="rightBrace">
            <a:avLst>
              <a:gd name="adj1" fmla="val 8333"/>
              <a:gd name="adj2" fmla="val 819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3759816" y="5939232"/>
            <a:ext cx="4048832" cy="784785"/>
            <a:chOff x="4555616" y="5939232"/>
            <a:chExt cx="4048832" cy="784785"/>
          </a:xfrm>
        </p:grpSpPr>
        <p:sp>
          <p:nvSpPr>
            <p:cNvPr id="27" name="Rechteck 26"/>
            <p:cNvSpPr/>
            <p:nvPr/>
          </p:nvSpPr>
          <p:spPr>
            <a:xfrm>
              <a:off x="5072046" y="5949280"/>
              <a:ext cx="3532402" cy="774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6317175" y="6335477"/>
              <a:ext cx="836474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7160704" y="6336531"/>
              <a:ext cx="616727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5166100" y="6331120"/>
              <a:ext cx="86675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6332008" y="5978370"/>
              <a:ext cx="836474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7175537" y="5979424"/>
              <a:ext cx="616727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166832" y="5994109"/>
              <a:ext cx="88085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4555616" y="5939232"/>
                  <a:ext cx="3496215" cy="679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       </m:t>
                        </m:r>
                        <m:f>
                          <m:fPr>
                            <m:ctrlPr>
                              <a:rPr lang="de-DE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616" y="5939232"/>
                  <a:ext cx="3496215" cy="6790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/>
              <p:cNvSpPr/>
              <p:nvPr/>
            </p:nvSpPr>
            <p:spPr>
              <a:xfrm>
                <a:off x="3775368" y="6075314"/>
                <a:ext cx="5806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  <a:ea typeface="Cambria Math"/>
                        </a:rPr>
                        <m:t>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68" y="6075314"/>
                <a:ext cx="58060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4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8013E-6 L -0.425 -0.2350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-117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63" grpId="0" animBg="1"/>
      <p:bldP spid="64" grpId="0" animBg="1"/>
      <p:bldP spid="39" grpId="0"/>
      <p:bldP spid="40" grpId="0" animBg="1"/>
      <p:bldP spid="58" grpId="0"/>
      <p:bldP spid="59" grpId="0"/>
      <p:bldP spid="60" grpId="0" animBg="1"/>
      <p:bldP spid="61" grpId="0"/>
      <p:bldP spid="65" grpId="0"/>
      <p:bldP spid="75" grpId="0"/>
      <p:bldP spid="13" grpId="0" animBg="1"/>
      <p:bldP spid="13" grpId="1" animBg="1"/>
      <p:bldP spid="35" grpId="0"/>
      <p:bldP spid="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hteck 62"/>
          <p:cNvSpPr/>
          <p:nvPr/>
        </p:nvSpPr>
        <p:spPr>
          <a:xfrm>
            <a:off x="7053881" y="2908086"/>
            <a:ext cx="818931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7867266" y="2899092"/>
            <a:ext cx="61672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347864" y="1452368"/>
            <a:ext cx="784066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279607" y="1617534"/>
            <a:ext cx="814067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074303" y="994255"/>
            <a:ext cx="4460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 eine Hypothese</a:t>
            </a:r>
            <a:endParaRPr lang="de-DE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263525" y="1443374"/>
            <a:ext cx="59650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746424" y="1783318"/>
            <a:ext cx="609552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195736" y="1412776"/>
                <a:ext cx="2724977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12776"/>
                <a:ext cx="2724977" cy="6790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/>
          <p:cNvGrpSpPr/>
          <p:nvPr/>
        </p:nvGrpSpPr>
        <p:grpSpPr>
          <a:xfrm>
            <a:off x="4786745" y="1412776"/>
            <a:ext cx="3641510" cy="669094"/>
            <a:chOff x="5406706" y="1895810"/>
            <a:chExt cx="3641510" cy="669094"/>
          </a:xfrm>
        </p:grpSpPr>
        <p:sp>
          <p:nvSpPr>
            <p:cNvPr id="69" name="Rechteck 68"/>
            <p:cNvSpPr/>
            <p:nvPr/>
          </p:nvSpPr>
          <p:spPr>
            <a:xfrm>
              <a:off x="5745927" y="2264514"/>
              <a:ext cx="778397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6501144" y="2255520"/>
              <a:ext cx="579311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6670375" y="1924900"/>
              <a:ext cx="788786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7466395" y="1915906"/>
              <a:ext cx="469892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406706" y="1895810"/>
                  <a:ext cx="3641510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6706" y="1895810"/>
                  <a:ext cx="3641510" cy="66909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hteck 38"/>
          <p:cNvSpPr/>
          <p:nvPr/>
        </p:nvSpPr>
        <p:spPr>
          <a:xfrm>
            <a:off x="2051720" y="2204864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eine von  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alternative Hypothesen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bis </a:t>
            </a:r>
            <a:r>
              <a:rPr lang="de-DE" sz="1800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de-DE" sz="1800" i="1" baseline="-25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643178" y="3056577"/>
            <a:ext cx="814639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5523289" y="2852936"/>
                <a:ext cx="3369191" cy="74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8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de-DE" sz="1800" dirty="0"/>
                            <m:t> 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89" y="2852936"/>
                <a:ext cx="3369191" cy="7473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hteck 58"/>
          <p:cNvSpPr/>
          <p:nvPr/>
        </p:nvSpPr>
        <p:spPr>
          <a:xfrm>
            <a:off x="2123728" y="2492896"/>
            <a:ext cx="853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0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teilen eine endlichen Ergebnismenge </a:t>
            </a:r>
            <a:r>
              <a:rPr lang="de-DE" sz="10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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(z.B. beim 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Würfel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1,2,3,4,5,6} )  in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disjunkte Klassen (z.B.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={1},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H2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={2,3,4,5},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H3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={6]).</a:t>
            </a:r>
            <a:b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0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wird nach dem Satz der totalen Wahrscheinlichkeit berechnet. </a:t>
            </a:r>
          </a:p>
        </p:txBody>
      </p:sp>
      <p:sp>
        <p:nvSpPr>
          <p:cNvPr id="60" name="Rechteck 59"/>
          <p:cNvSpPr/>
          <p:nvPr/>
        </p:nvSpPr>
        <p:spPr>
          <a:xfrm>
            <a:off x="2272448" y="2996952"/>
            <a:ext cx="587855" cy="360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2195736" y="2852936"/>
                <a:ext cx="3210110" cy="667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r>
                        <a:rPr lang="de-DE" sz="1800" b="0" i="1" smtClean="0">
                          <a:latin typeface="Cambria Math"/>
                        </a:rPr>
                        <m:t>(</m:t>
                      </m:r>
                      <m:r>
                        <a:rPr lang="de-DE" sz="1800" b="0" i="1" smtClean="0">
                          <a:latin typeface="Cambria Math"/>
                        </a:rPr>
                        <m:t>𝐷</m:t>
                      </m:r>
                      <m:r>
                        <a:rPr lang="de-DE" sz="18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sz="1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852936"/>
                <a:ext cx="3210110" cy="6678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hteck 64"/>
          <p:cNvSpPr/>
          <p:nvPr/>
        </p:nvSpPr>
        <p:spPr>
          <a:xfrm>
            <a:off x="395536" y="374717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Posterioriverhältnis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zweier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alternativer Hypothesen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sz="18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5" name="Rechteck 74"/>
          <p:cNvSpPr/>
          <p:nvPr/>
        </p:nvSpPr>
        <p:spPr>
          <a:xfrm>
            <a:off x="424932" y="4046875"/>
            <a:ext cx="8539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Trick 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Posterioriverhältnis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-Ratio) zu bestimmen ohne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zu berechnen. (Beide Hypothesen müssen disjunkt sein, aber nicht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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de-DE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exhaustiv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abdecken.)</a:t>
            </a:r>
            <a:endParaRPr lang="de-DE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-124904" y="4323240"/>
            <a:ext cx="4048832" cy="784785"/>
            <a:chOff x="4555616" y="5939232"/>
            <a:chExt cx="4048832" cy="784785"/>
          </a:xfrm>
        </p:grpSpPr>
        <p:sp>
          <p:nvSpPr>
            <p:cNvPr id="89" name="Rechteck 88"/>
            <p:cNvSpPr/>
            <p:nvPr/>
          </p:nvSpPr>
          <p:spPr>
            <a:xfrm>
              <a:off x="5072046" y="5949280"/>
              <a:ext cx="3532402" cy="774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6317175" y="6335477"/>
              <a:ext cx="836474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7160704" y="6336531"/>
              <a:ext cx="616727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5166100" y="6331120"/>
              <a:ext cx="86675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6332008" y="5978370"/>
              <a:ext cx="836474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7175537" y="5979424"/>
              <a:ext cx="616727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5166832" y="5994109"/>
              <a:ext cx="88085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feld 109"/>
                <p:cNvSpPr txBox="1"/>
                <p:nvPr/>
              </p:nvSpPr>
              <p:spPr>
                <a:xfrm>
                  <a:off x="4555616" y="5939232"/>
                  <a:ext cx="3496215" cy="679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       </m:t>
                        </m:r>
                        <m:f>
                          <m:fPr>
                            <m:ctrlPr>
                              <a:rPr lang="de-DE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i="1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110" name="Textfeld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616" y="5939232"/>
                  <a:ext cx="3496215" cy="6790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hteck 31"/>
          <p:cNvSpPr/>
          <p:nvPr/>
        </p:nvSpPr>
        <p:spPr>
          <a:xfrm>
            <a:off x="4568410" y="5988415"/>
            <a:ext cx="597705" cy="301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452928" y="5988828"/>
            <a:ext cx="1670799" cy="2585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405930" y="5939988"/>
            <a:ext cx="5987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Posteriori Verhält.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Verh. der Hypothesenwahr. gegeben Daten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464222" y="5715874"/>
            <a:ext cx="1610321" cy="214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395536" y="5651956"/>
                <a:ext cx="6192688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i="1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Verh.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Verhältnis der ‚</a:t>
                </a:r>
                <a:r>
                  <a:rPr lang="de-DE" sz="1800" dirty="0" err="1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Mutmaßlichkeiten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 , 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de-DE" sz="12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651956"/>
                <a:ext cx="6192688" cy="391646"/>
              </a:xfrm>
              <a:prstGeom prst="rect">
                <a:avLst/>
              </a:prstGeom>
              <a:blipFill rotWithShape="1">
                <a:blip r:embed="rId10"/>
                <a:stretch>
                  <a:fillRect l="-886" t="-6250" b="-20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hteck 43"/>
          <p:cNvSpPr/>
          <p:nvPr/>
        </p:nvSpPr>
        <p:spPr>
          <a:xfrm>
            <a:off x="464222" y="5439592"/>
            <a:ext cx="1610321" cy="2318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413858" y="5373216"/>
            <a:ext cx="5979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 Verhältnis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Verhältnis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Prioriwahrscheinlichkeit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beider </a:t>
            </a:r>
            <a:r>
              <a:rPr lang="de-DE" sz="18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de-DE" sz="1800" i="1" baseline="-250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de-DE" sz="1800" i="1" baseline="-25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3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4" t="17400" b="15432"/>
          <a:stretch/>
        </p:blipFill>
        <p:spPr bwMode="auto">
          <a:xfrm>
            <a:off x="7439814" y="5420136"/>
            <a:ext cx="1606410" cy="103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30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3" r="52001" b="15367"/>
          <a:stretch/>
        </p:blipFill>
        <p:spPr bwMode="auto">
          <a:xfrm>
            <a:off x="6381882" y="5435470"/>
            <a:ext cx="1263517" cy="101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Ellipse 117"/>
          <p:cNvSpPr/>
          <p:nvPr/>
        </p:nvSpPr>
        <p:spPr>
          <a:xfrm>
            <a:off x="8168104" y="5661256"/>
            <a:ext cx="72000" cy="7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321498" y="4966072"/>
            <a:ext cx="3003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Hypothesenwahl</a:t>
            </a:r>
            <a:b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(Kapitel 2)</a:t>
            </a:r>
            <a:endParaRPr lang="de-DE" sz="1000" i="1" baseline="-25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91880" y="4271304"/>
            <a:ext cx="5585776" cy="90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Lösungsansatz für Problem Hypothesenwahl zweier gleichberechtigter Hypothesen H1, H2 </a:t>
            </a: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(vgl. Kapitel 2)</a:t>
            </a:r>
            <a:b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Auch später bei -&gt; </a:t>
            </a:r>
            <a:r>
              <a:rPr lang="de-DE" sz="1000" i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Bayesfaktor</a:t>
            </a:r>
            <a:endParaRPr lang="de-DE" sz="1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endParaRPr lang="de-DE" sz="1000" i="1" baseline="-25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oliennummernplatzhalter 3"/>
          <p:cNvSpPr txBox="1">
            <a:spLocks/>
          </p:cNvSpPr>
          <p:nvPr/>
        </p:nvSpPr>
        <p:spPr>
          <a:xfrm>
            <a:off x="7956376" y="6556325"/>
            <a:ext cx="730424" cy="4730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4" name="Titel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565776" cy="547158"/>
          </a:xfrm>
        </p:spPr>
        <p:txBody>
          <a:bodyPr/>
          <a:lstStyle/>
          <a:p>
            <a:r>
              <a:rPr lang="de-DE" dirty="0" smtClean="0"/>
              <a:t>3.3 </a:t>
            </a:r>
            <a:r>
              <a:rPr lang="de-DE" dirty="0" err="1" smtClean="0"/>
              <a:t>Bayestheorem</a:t>
            </a:r>
            <a:r>
              <a:rPr lang="de-DE" dirty="0" smtClean="0"/>
              <a:t> für alternative Hypothesen</a:t>
            </a:r>
            <a:r>
              <a:rPr lang="de-DE" sz="1400" dirty="0" smtClean="0"/>
              <a:t> (ohne </a:t>
            </a:r>
            <a:r>
              <a:rPr lang="de-DE" sz="1400" dirty="0" err="1" smtClean="0"/>
              <a:t>inferierte</a:t>
            </a:r>
            <a:r>
              <a:rPr lang="de-DE" sz="1400" dirty="0" smtClean="0"/>
              <a:t> Parameter)</a:t>
            </a:r>
            <a:endParaRPr lang="en-GB" sz="1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7691E-6 L -2.22222E-6 0.084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21" grpId="0"/>
      <p:bldP spid="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-252536" y="476672"/>
            <a:ext cx="9396536" cy="547158"/>
          </a:xfrm>
        </p:spPr>
        <p:txBody>
          <a:bodyPr/>
          <a:lstStyle/>
          <a:p>
            <a:r>
              <a:rPr lang="de-DE" dirty="0" smtClean="0"/>
              <a:t>3.4 Von Einzelhypothesen- zu Bereichswahrscheinlichkeiten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hteck 38"/>
          <p:cNvSpPr/>
          <p:nvPr/>
        </p:nvSpPr>
        <p:spPr>
          <a:xfrm>
            <a:off x="2068506" y="1038151"/>
            <a:ext cx="577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 eine von 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alternative Hypothesen</a:t>
            </a:r>
            <a:endParaRPr lang="de-DE" sz="1800" i="1" baseline="-25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066905" y="1412776"/>
            <a:ext cx="3369191" cy="747384"/>
            <a:chOff x="2138913" y="2852936"/>
            <a:chExt cx="3369191" cy="747384"/>
          </a:xfrm>
        </p:grpSpPr>
        <p:sp>
          <p:nvSpPr>
            <p:cNvPr id="63" name="Rechteck 62"/>
            <p:cNvSpPr/>
            <p:nvPr/>
          </p:nvSpPr>
          <p:spPr>
            <a:xfrm>
              <a:off x="3669505" y="2908086"/>
              <a:ext cx="81893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4471873" y="2899092"/>
              <a:ext cx="616727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2258802" y="3056577"/>
              <a:ext cx="814639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/>
                <p:cNvSpPr txBox="1"/>
                <p:nvPr/>
              </p:nvSpPr>
              <p:spPr>
                <a:xfrm>
                  <a:off x="2138913" y="2852936"/>
                  <a:ext cx="3369191" cy="747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de-DE" sz="18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sz="1800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</m:rPr>
                              <a:rPr lang="de-DE" sz="1800" dirty="0"/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58" name="Textfeld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8913" y="2852936"/>
                  <a:ext cx="3369191" cy="7473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hteck 51"/>
          <p:cNvSpPr/>
          <p:nvPr/>
        </p:nvSpPr>
        <p:spPr>
          <a:xfrm>
            <a:off x="7488485" y="3293978"/>
            <a:ext cx="818931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8301870" y="3284984"/>
            <a:ext cx="61672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Rechteck 55"/>
          <p:cNvSpPr/>
          <p:nvPr/>
        </p:nvSpPr>
        <p:spPr>
          <a:xfrm>
            <a:off x="5940152" y="3501040"/>
            <a:ext cx="814639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5728274" y="3197600"/>
                <a:ext cx="3440621" cy="879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𝑎𝑏</m:t>
                              </m:r>
                            </m:sub>
                          </m:sSub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8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de-DE" sz="1800" b="0" i="1" smtClean="0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de-DE" sz="18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de-DE" sz="1800" dirty="0"/>
                            <m:t> 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74" y="3197600"/>
                <a:ext cx="3440621" cy="8794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hteck 66"/>
          <p:cNvSpPr/>
          <p:nvPr/>
        </p:nvSpPr>
        <p:spPr>
          <a:xfrm>
            <a:off x="2204130" y="2564904"/>
            <a:ext cx="3348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Diskrete 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Wahrscheinlichkeitsverteilungen</a:t>
            </a:r>
            <a:endParaRPr lang="de-DE" sz="1800" baseline="-25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80110" y="3268126"/>
            <a:ext cx="818931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4808352" y="3259132"/>
            <a:ext cx="61672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/>
          <p:cNvSpPr/>
          <p:nvPr/>
        </p:nvSpPr>
        <p:spPr>
          <a:xfrm>
            <a:off x="2261575" y="3416617"/>
            <a:ext cx="1014281" cy="28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2141686" y="3212976"/>
                <a:ext cx="3556038" cy="771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/>
                                </a:rPr>
                                <m:t>𝑎𝑏</m:t>
                              </m:r>
                            </m:sub>
                          </m:sSub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8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de-DE" sz="1800" b="0" i="1" smtClean="0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8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de-DE" sz="1800" dirty="0"/>
                            <m:t> 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86" y="3212976"/>
                <a:ext cx="3556038" cy="7714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hteck 75"/>
          <p:cNvSpPr/>
          <p:nvPr/>
        </p:nvSpPr>
        <p:spPr>
          <a:xfrm>
            <a:off x="2112865" y="2195572"/>
            <a:ext cx="577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Bayestheorem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für  einen Bereich von Hypothesen</a:t>
            </a:r>
            <a:endParaRPr lang="de-DE" sz="1800" i="1" baseline="-25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5724128" y="2564904"/>
            <a:ext cx="3348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Wahrscheinlichkeitsdichte-</a:t>
            </a:r>
            <a:b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verteilungen</a:t>
            </a:r>
            <a:endParaRPr lang="de-DE" sz="1800" baseline="-25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56376" y="6556325"/>
            <a:ext cx="730424" cy="473075"/>
          </a:xfrm>
        </p:spPr>
        <p:txBody>
          <a:bodyPr/>
          <a:lstStyle/>
          <a:p>
            <a:fld id="{C91380D0-A164-DE4A-8A92-5E9CF20F8E05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34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5519121" y="2723917"/>
            <a:ext cx="3264548" cy="679032"/>
            <a:chOff x="8148212" y="2644909"/>
            <a:chExt cx="3264548" cy="679032"/>
          </a:xfrm>
        </p:grpSpPr>
        <p:sp>
          <p:nvSpPr>
            <p:cNvPr id="59" name="Rechteck 58"/>
            <p:cNvSpPr/>
            <p:nvPr/>
          </p:nvSpPr>
          <p:spPr>
            <a:xfrm>
              <a:off x="9972600" y="3004361"/>
              <a:ext cx="835235" cy="289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530139" y="2658469"/>
              <a:ext cx="1018526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0548665" y="2652092"/>
              <a:ext cx="720080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8244408" y="2817977"/>
              <a:ext cx="105297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/>
                <p:cNvSpPr txBox="1"/>
                <p:nvPr/>
              </p:nvSpPr>
              <p:spPr>
                <a:xfrm>
                  <a:off x="8148212" y="2644909"/>
                  <a:ext cx="3264548" cy="679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8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de-DE" sz="1800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de-DE" sz="1800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de-DE" sz="1800" b="0" i="1" smtClean="0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de-DE" sz="1800" dirty="0"/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55" name="Textfeld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8212" y="2644909"/>
                  <a:ext cx="3264548" cy="6790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5496" y="476672"/>
            <a:ext cx="8781800" cy="547158"/>
          </a:xfrm>
        </p:spPr>
        <p:txBody>
          <a:bodyPr/>
          <a:lstStyle/>
          <a:p>
            <a:r>
              <a:rPr lang="de-DE" dirty="0" smtClean="0"/>
              <a:t>3.4 </a:t>
            </a:r>
            <a:r>
              <a:rPr lang="de-DE" dirty="0" err="1" smtClean="0"/>
              <a:t>Bayestheorem</a:t>
            </a:r>
            <a:r>
              <a:rPr lang="de-DE" dirty="0" smtClean="0"/>
              <a:t> &amp; Inferenz von Parameterverteilungen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287" y="282331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de-DE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(1701-1761)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R. A. Fisch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5" y="1038151"/>
            <a:ext cx="1407169" cy="17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ldergebnis für Bay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4690"/>
          <a:stretch/>
        </p:blipFill>
        <p:spPr bwMode="auto">
          <a:xfrm>
            <a:off x="500535" y="1052736"/>
            <a:ext cx="1407169" cy="17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5851221" y="2718011"/>
            <a:ext cx="2454070" cy="679032"/>
            <a:chOff x="5818170" y="2486990"/>
            <a:chExt cx="2454070" cy="679032"/>
          </a:xfrm>
        </p:grpSpPr>
        <p:sp>
          <p:nvSpPr>
            <p:cNvPr id="35" name="Rechteck 34"/>
            <p:cNvSpPr/>
            <p:nvPr/>
          </p:nvSpPr>
          <p:spPr>
            <a:xfrm>
              <a:off x="7259938" y="2851961"/>
              <a:ext cx="453923" cy="289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6932632" y="2517086"/>
              <a:ext cx="73716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7653230" y="2508092"/>
              <a:ext cx="441943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5934873" y="2687611"/>
              <a:ext cx="692995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/>
                <p:cNvSpPr txBox="1"/>
                <p:nvPr/>
              </p:nvSpPr>
              <p:spPr>
                <a:xfrm>
                  <a:off x="5818170" y="2486990"/>
                  <a:ext cx="2454070" cy="679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8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de-DE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de-DE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800" b="0" i="1" smtClean="0">
                                <a:latin typeface="Cambria Math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de-DE" sz="1800" dirty="0"/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58" name="Textfeld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170" y="2486990"/>
                  <a:ext cx="2454070" cy="6790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2123728" y="2708920"/>
                <a:ext cx="3508974" cy="519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𝑃𝑟𝑖𝑜𝑟</m:t>
                      </m:r>
                      <m:r>
                        <a:rPr lang="de-DE" sz="1800" b="0" i="1" smtClean="0">
                          <a:latin typeface="Cambria Math"/>
                        </a:rPr>
                        <m:t>+</m:t>
                      </m:r>
                      <m:r>
                        <a:rPr lang="de-DE" sz="1800" b="0" i="1" smtClean="0">
                          <a:latin typeface="Cambria Math"/>
                        </a:rPr>
                        <m:t>𝐷𝑎𝑡𝑒𝑛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de-DE" sz="1800" b="0" i="0" smtClean="0">
                              <a:latin typeface="Cambria Math"/>
                            </a:rPr>
                            <m:t>Modell</m:t>
                          </m:r>
                        </m:e>
                      </m:groupChr>
                      <m:r>
                        <a:rPr lang="de-DE" sz="1800" b="0" i="1" smtClean="0">
                          <a:latin typeface="Cambria Math"/>
                        </a:rPr>
                        <m:t>𝑃𝑜𝑠𝑡𝑒𝑟𝑖𝑜𝑟</m:t>
                      </m:r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708920"/>
                <a:ext cx="3508974" cy="5190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2123728" y="980728"/>
            <a:ext cx="70202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Bayessche</a:t>
            </a:r>
            <a:r>
              <a:rPr lang="de-DE" sz="1800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‚Inferenz‘</a:t>
            </a:r>
            <a: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de-DE" sz="1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Bestimmung der Verteilung der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Posteriors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von Parametern: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Modelle haben nicht direkt beobachtbare Parameter; die i.d.R. mit griechische Buchstaben gekennzeichnet werden, etwa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.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Wahrscheinlichkeit für viele Parameterwerte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 eines Modells , gegeben Daten: für jeden Wert von  ein Prior und ein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Posterior</a:t>
            </a: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467544" y="3532824"/>
            <a:ext cx="8676456" cy="1192320"/>
            <a:chOff x="467544" y="3356992"/>
            <a:chExt cx="8050229" cy="1192320"/>
          </a:xfrm>
        </p:grpSpPr>
        <p:sp>
          <p:nvSpPr>
            <p:cNvPr id="29" name="Rechteck 28"/>
            <p:cNvSpPr/>
            <p:nvPr/>
          </p:nvSpPr>
          <p:spPr>
            <a:xfrm>
              <a:off x="523348" y="3691439"/>
              <a:ext cx="1035444" cy="226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hteck 31"/>
                <p:cNvSpPr/>
                <p:nvPr/>
              </p:nvSpPr>
              <p:spPr>
                <a:xfrm>
                  <a:off x="467544" y="3635732"/>
                  <a:ext cx="779378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70C0"/>
                    </a:buClr>
                  </a:pPr>
                  <a:r>
                    <a:rPr lang="de-DE" sz="1800" i="1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Likelihood</a:t>
                  </a:r>
                  <a:r>
                    <a:rPr lang="de-DE" sz="1800" i="1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 </a:t>
                  </a:r>
                  <a:r>
                    <a:rPr lang="de-DE" sz="1800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Likelihoodfunktion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für alle </a:t>
                  </a:r>
                  <a14:m>
                    <m:oMath xmlns:m="http://schemas.openxmlformats.org/officeDocument/2006/math">
                      <m:r>
                        <a:rPr lang="de-DE" sz="1800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a14:m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endParaRPr lang="de-DE" sz="1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" name="Rechteck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3635732"/>
                  <a:ext cx="77937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04" t="-8197" b="-2459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hteck 26"/>
            <p:cNvSpPr/>
            <p:nvPr/>
          </p:nvSpPr>
          <p:spPr>
            <a:xfrm>
              <a:off x="524901" y="3982163"/>
              <a:ext cx="670802" cy="2198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12430" y="4240540"/>
              <a:ext cx="953125" cy="2585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523348" y="3447728"/>
              <a:ext cx="517723" cy="201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/>
                <p:cNvSpPr/>
                <p:nvPr/>
              </p:nvSpPr>
              <p:spPr>
                <a:xfrm>
                  <a:off x="474660" y="3356992"/>
                  <a:ext cx="804311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70C0"/>
                    </a:buClr>
                  </a:pPr>
                  <a:r>
                    <a:rPr lang="de-DE" sz="1800" i="1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Priori-Verteilung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 Anfangs-</a:t>
                  </a:r>
                  <a:r>
                    <a:rPr lang="de-DE" sz="1800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Wahrscheinlichkeits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(dichte)</a:t>
                  </a:r>
                  <a:r>
                    <a:rPr lang="de-DE" sz="1800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verteilung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von </a:t>
                  </a:r>
                  <a14:m>
                    <m:oMath xmlns:m="http://schemas.openxmlformats.org/officeDocument/2006/math">
                      <m:r>
                        <a:rPr lang="de-DE" sz="18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1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a14:m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noch ohne Daten</a:t>
                  </a:r>
                </a:p>
              </p:txBody>
            </p:sp>
          </mc:Choice>
          <mc:Fallback xmlns="">
            <p:sp>
              <p:nvSpPr>
                <p:cNvPr id="31" name="Rechteck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60" y="3356992"/>
                  <a:ext cx="8043113" cy="64633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33" t="-471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hteck 32"/>
            <p:cNvSpPr/>
            <p:nvPr/>
          </p:nvSpPr>
          <p:spPr>
            <a:xfrm>
              <a:off x="471180" y="3903916"/>
              <a:ext cx="80431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</a:pPr>
              <a:r>
                <a:rPr lang="de-DE" sz="1800" i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</a:t>
              </a:r>
              <a:r>
                <a:rPr lang="de-DE" sz="18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Randwahrscheinlichkeit der Daten, nur einzelner Wert, skaliert/normalisiert Zähler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/>
                <p:cNvSpPr/>
                <p:nvPr/>
              </p:nvSpPr>
              <p:spPr>
                <a:xfrm>
                  <a:off x="477592" y="4179980"/>
                  <a:ext cx="800471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70C0"/>
                    </a:buClr>
                  </a:pPr>
                  <a:r>
                    <a:rPr lang="de-DE" sz="1800" i="1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Posteriori-Verteilung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 </a:t>
                  </a:r>
                  <a:r>
                    <a:rPr lang="de-DE" sz="1800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Wahrscheinlichkeits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(dichte)</a:t>
                  </a:r>
                  <a:r>
                    <a:rPr lang="de-DE" sz="1800" dirty="0" err="1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verteilung</a:t>
                  </a:r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von </a:t>
                  </a:r>
                  <a14:m>
                    <m:oMath xmlns:m="http://schemas.openxmlformats.org/officeDocument/2006/math">
                      <m:r>
                        <a:rPr lang="de-DE" sz="18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1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a14:m>
                  <a:r>
                    <a:rPr lang="de-DE" sz="1800" dirty="0" smtClean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bei gegebenen Daten</a:t>
                  </a:r>
                </a:p>
              </p:txBody>
            </p:sp>
          </mc:Choice>
          <mc:Fallback xmlns="">
            <p:sp>
              <p:nvSpPr>
                <p:cNvPr id="34" name="Rechteck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" y="4179980"/>
                  <a:ext cx="80047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65"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hteck 35"/>
          <p:cNvSpPr/>
          <p:nvPr/>
        </p:nvSpPr>
        <p:spPr>
          <a:xfrm>
            <a:off x="467544" y="4881971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 kontinuierlichen Ergebnisraum: </a:t>
            </a:r>
            <a:endParaRPr lang="de-DE" sz="1800" baseline="-25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31915" y="5346425"/>
            <a:ext cx="2693943" cy="818879"/>
            <a:chOff x="531915" y="5130401"/>
            <a:chExt cx="2693943" cy="818879"/>
          </a:xfrm>
        </p:grpSpPr>
        <p:sp>
          <p:nvSpPr>
            <p:cNvPr id="50" name="Rechteck 49"/>
            <p:cNvSpPr/>
            <p:nvPr/>
          </p:nvSpPr>
          <p:spPr>
            <a:xfrm>
              <a:off x="677302" y="5384233"/>
              <a:ext cx="526818" cy="2608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668411" y="5375042"/>
              <a:ext cx="73716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389009" y="5369136"/>
              <a:ext cx="441943" cy="2939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531915" y="5130401"/>
                  <a:ext cx="2693943" cy="818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𝑓</m:t>
                        </m:r>
                        <m:r>
                          <a:rPr lang="de-DE" sz="1800" b="0" i="1" smtClean="0">
                            <a:latin typeface="Cambria Math"/>
                          </a:rPr>
                          <m:t>(</m:t>
                        </m:r>
                        <m:r>
                          <a:rPr lang="de-DE" sz="1800" b="0" i="1" smtClean="0">
                            <a:latin typeface="Cambria Math"/>
                          </a:rPr>
                          <m:t>𝐷</m:t>
                        </m:r>
                        <m:r>
                          <a:rPr lang="de-DE" sz="1800" b="0" i="1" smtClean="0">
                            <a:latin typeface="Cambria Math"/>
                          </a:rPr>
                          <m:t>)=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8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de-DE" sz="18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de-DE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nary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5" y="5130401"/>
                  <a:ext cx="2693943" cy="81887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4977859" y="4869160"/>
                <a:ext cx="56703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</a:pP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Allgemein gilt</a:t>
                </a:r>
                <a:r>
                  <a:rPr lang="de-DE" sz="1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(„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000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de-DE" sz="10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 heißt „proportional“)</a:t>
                </a:r>
                <a:r>
                  <a:rPr lang="de-DE" sz="1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endParaRPr lang="de-DE" sz="1800" baseline="-25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59" y="4869160"/>
                <a:ext cx="567031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968"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4932040" y="5491812"/>
            <a:ext cx="3404906" cy="369332"/>
            <a:chOff x="4932040" y="5275788"/>
            <a:chExt cx="3404906" cy="369332"/>
          </a:xfrm>
        </p:grpSpPr>
        <p:sp>
          <p:nvSpPr>
            <p:cNvPr id="46" name="Rechteck 45"/>
            <p:cNvSpPr/>
            <p:nvPr/>
          </p:nvSpPr>
          <p:spPr>
            <a:xfrm>
              <a:off x="6328735" y="5357120"/>
              <a:ext cx="1162541" cy="28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7613259" y="5348126"/>
              <a:ext cx="648072" cy="28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5076056" y="5357120"/>
              <a:ext cx="989790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4932040" y="5275788"/>
                  <a:ext cx="3404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/>
                          </a:rPr>
                          <m:t>𝑃𝑜𝑠𝑡𝑒𝑟𝑖𝑜𝑟</m:t>
                        </m:r>
                        <m:r>
                          <a:rPr lang="de-DE" sz="1800" b="0" i="1" smtClean="0">
                            <a:latin typeface="Cambria Math"/>
                            <a:ea typeface="Cambria Math"/>
                          </a:rPr>
                          <m:t>∝</m:t>
                        </m:r>
                        <m:r>
                          <a:rPr lang="de-DE" sz="1800" b="0" i="1" smtClean="0">
                            <a:latin typeface="Cambria Math"/>
                          </a:rPr>
                          <m:t>𝐿𝑖𝑘𝑒𝑙𝑖h𝑜𝑜𝑑</m:t>
                        </m:r>
                        <m:r>
                          <a:rPr lang="de-DE" sz="1800" b="0" i="1" smtClean="0">
                            <a:latin typeface="Cambria Math"/>
                          </a:rPr>
                          <m:t> ∙</m:t>
                        </m:r>
                        <m:r>
                          <a:rPr lang="de-DE" sz="1800" b="0" i="1" smtClean="0">
                            <a:latin typeface="Cambria Math"/>
                            <a:ea typeface="Cambria Math"/>
                          </a:rPr>
                          <m:t>𝑃𝑟𝑖𝑜𝑟</m:t>
                        </m:r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5275788"/>
                  <a:ext cx="340490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7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5" grpId="0"/>
      <p:bldP spid="36" grpId="0"/>
      <p:bldP spid="45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mme LMU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4783</Words>
  <Application>Microsoft Office PowerPoint</Application>
  <PresentationFormat>Bildschirmpräsentation (4:3)</PresentationFormat>
  <Paragraphs>688</Paragraphs>
  <Slides>35</Slides>
  <Notes>29</Notes>
  <HiddenSlides>3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35</vt:i4>
      </vt:variant>
    </vt:vector>
  </HeadingPairs>
  <TitlesOfParts>
    <vt:vector size="38" baseType="lpstr">
      <vt:lpstr>Standarddesign</vt:lpstr>
      <vt:lpstr>Momme LMU </vt:lpstr>
      <vt:lpstr>1_Standarddesign</vt:lpstr>
      <vt:lpstr>PowerPoint-Präsentation</vt:lpstr>
      <vt:lpstr>3. Grundbegriffe der Bayesstatistik</vt:lpstr>
      <vt:lpstr>3.2 Bayestheorem</vt:lpstr>
      <vt:lpstr>3.2 Bayestheorem</vt:lpstr>
      <vt:lpstr>PowerPoint-Präsentation</vt:lpstr>
      <vt:lpstr>3.3 Bayestheorem für alternative Hypothesen (ohne inferierte Parameter)</vt:lpstr>
      <vt:lpstr>3.3 Bayestheorem für alternative Hypothesen (ohne inferierte Parameter)</vt:lpstr>
      <vt:lpstr>3.4 Von Einzelhypothesen- zu Bereichswahrscheinlichkeiten</vt:lpstr>
      <vt:lpstr>3.4 Bayestheorem &amp; Inferenz von Parameterverteilungen</vt:lpstr>
      <vt:lpstr>3.5 Bayessche Inferenz: Updaten von (Parameter)-Verteilungen</vt:lpstr>
      <vt:lpstr>3.6 Bayessche Inferenz: Beispiel Binomial/Beta-Verteilung </vt:lpstr>
      <vt:lpstr>PowerPoint-Präsentation</vt:lpstr>
      <vt:lpstr>3.7 Verteilungen: Konjugierte Verteilungen</vt:lpstr>
      <vt:lpstr>3.8 Verteilungen: Irreguläre Verteilungen</vt:lpstr>
      <vt:lpstr>3.9 Verteilungen: Blick auf übliche Likelihood-Verteilungen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4.2 Modelltestung über verschiedene Parameter</vt:lpstr>
      <vt:lpstr>4.3 Modelltestung: Bayesfaktor</vt:lpstr>
      <vt:lpstr>4.4 Modelltestung: H0  gegen Alternativhypothese</vt:lpstr>
      <vt:lpstr>PowerPoint-Präsentation</vt:lpstr>
      <vt:lpstr>PowerPoint-Präsentation</vt:lpstr>
      <vt:lpstr>4.4 Modelltestung: Andere Punkthypothesen</vt:lpstr>
      <vt:lpstr>PowerPoint-Präsentation</vt:lpstr>
      <vt:lpstr>4.6 Inkludierte Hypothesen &amp; Bayesian Occams Razor</vt:lpstr>
      <vt:lpstr>4.7 Noch einmal ein Vergleich…</vt:lpstr>
      <vt:lpstr>PowerPoint-Präsentation</vt:lpstr>
      <vt:lpstr>Ausgewählte Literatur Bayes-Statistik</vt:lpstr>
      <vt:lpstr>PowerPoint-Präsentation</vt:lpstr>
      <vt:lpstr>Einführung in das Bayessche Hypothesentesten  Workshop, 12.-13.10.2018, Psychologisches Institut Heidelberg  </vt:lpstr>
    </vt:vector>
  </TitlesOfParts>
  <Company>GEMI - Abt1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Sydow</dc:creator>
  <cp:lastModifiedBy>Momme v. Sydow</cp:lastModifiedBy>
  <cp:revision>2260</cp:revision>
  <cp:lastPrinted>2018-09-14T11:08:26Z</cp:lastPrinted>
  <dcterms:created xsi:type="dcterms:W3CDTF">2004-09-02T08:50:15Z</dcterms:created>
  <dcterms:modified xsi:type="dcterms:W3CDTF">2018-10-20T20:21:34Z</dcterms:modified>
</cp:coreProperties>
</file>