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722" r:id="rId2"/>
  </p:sldMasterIdLst>
  <p:notesMasterIdLst>
    <p:notesMasterId r:id="rId21"/>
  </p:notesMasterIdLst>
  <p:handoutMasterIdLst>
    <p:handoutMasterId r:id="rId22"/>
  </p:handoutMasterIdLst>
  <p:sldIdLst>
    <p:sldId id="891" r:id="rId3"/>
    <p:sldId id="900" r:id="rId4"/>
    <p:sldId id="915" r:id="rId5"/>
    <p:sldId id="914" r:id="rId6"/>
    <p:sldId id="916" r:id="rId7"/>
    <p:sldId id="917" r:id="rId8"/>
    <p:sldId id="922" r:id="rId9"/>
    <p:sldId id="921" r:id="rId10"/>
    <p:sldId id="920" r:id="rId11"/>
    <p:sldId id="923" r:id="rId12"/>
    <p:sldId id="924" r:id="rId13"/>
    <p:sldId id="925" r:id="rId14"/>
    <p:sldId id="926" r:id="rId15"/>
    <p:sldId id="927" r:id="rId16"/>
    <p:sldId id="936" r:id="rId17"/>
    <p:sldId id="937" r:id="rId18"/>
    <p:sldId id="938" r:id="rId19"/>
    <p:sldId id="935" r:id="rId20"/>
  </p:sldIdLst>
  <p:sldSz cx="9144000" cy="6858000" type="screen4x3"/>
  <p:notesSz cx="6865938" cy="99980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mme v. Sydow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CCCCFF"/>
    <a:srgbClr val="CC0000"/>
    <a:srgbClr val="66FF33"/>
    <a:srgbClr val="D2504D"/>
    <a:srgbClr val="C8504D"/>
    <a:srgbClr val="009900"/>
    <a:srgbClr val="FF3300"/>
    <a:srgbClr val="9966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781" autoAdjust="0"/>
  </p:normalViewPr>
  <p:slideViewPr>
    <p:cSldViewPr>
      <p:cViewPr>
        <p:scale>
          <a:sx n="130" d="100"/>
          <a:sy n="130" d="100"/>
        </p:scale>
        <p:origin x="1116" y="2586"/>
      </p:cViewPr>
      <p:guideLst>
        <p:guide orient="horz" pos="2568"/>
        <p:guide orient="horz" pos="4065"/>
        <p:guide orient="horz" pos="663"/>
        <p:guide pos="2517"/>
        <p:guide pos="3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186" y="-84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BCD33EBF-DCB9-4F89-AC83-B55B6B0B21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6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9300"/>
            <a:ext cx="4999038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53" y="4749087"/>
            <a:ext cx="5035636" cy="44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343EEB8A-FF21-4816-BC5A-01672E4F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36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09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0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1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1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17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C1CE-5AE1-4B88-82A0-EA8BCBA88A44}" type="slidenum">
              <a:rPr lang="de-DE" smtClean="0"/>
              <a:pPr/>
              <a:t>18</a:t>
            </a:fld>
            <a:endParaRPr lang="de-DE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7450" cy="3748087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52" y="4749087"/>
            <a:ext cx="5035636" cy="449758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85064" indent="-285064">
              <a:buFontTx/>
              <a:buChar char="-"/>
            </a:pPr>
            <a:r>
              <a:rPr lang="de-DE" sz="1300" dirty="0">
                <a:latin typeface="+mn-lt"/>
              </a:rPr>
              <a:t>Sprachliches </a:t>
            </a:r>
            <a:r>
              <a:rPr lang="de-DE" sz="1300" dirty="0" smtClean="0">
                <a:latin typeface="+mn-lt"/>
              </a:rPr>
              <a:t>Durcheinander</a:t>
            </a:r>
          </a:p>
          <a:p>
            <a:pPr marL="285064" indent="-285064">
              <a:buFontTx/>
              <a:buChar char="-"/>
            </a:pPr>
            <a:r>
              <a:rPr lang="de-DE" sz="1300" dirty="0" smtClean="0">
                <a:latin typeface="+mn-lt"/>
              </a:rPr>
              <a:t>Weiteres:</a:t>
            </a:r>
            <a:r>
              <a:rPr lang="de-DE" sz="1300" baseline="0" dirty="0" smtClean="0">
                <a:latin typeface="+mn-lt"/>
              </a:rPr>
              <a:t> WST, falsch-positiv Rate Folie 14; </a:t>
            </a:r>
            <a:r>
              <a:rPr lang="de-DE" sz="1300" baseline="0" dirty="0" err="1" smtClean="0">
                <a:latin typeface="+mn-lt"/>
              </a:rPr>
              <a:t>Gitlab</a:t>
            </a:r>
            <a:r>
              <a:rPr lang="de-DE" sz="1300" baseline="0" dirty="0" smtClean="0">
                <a:latin typeface="+mn-lt"/>
              </a:rPr>
              <a:t> auf 44?</a:t>
            </a:r>
            <a:endParaRPr lang="de-DE" sz="1300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2016,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2016,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9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6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9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6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3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76578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5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153108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270946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85190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163585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6733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chemeClr val="accent2"/>
                </a:solidFill>
              </a:rPr>
              <a:t/>
            </a:r>
            <a:br>
              <a:rPr lang="de-DE" sz="1000" dirty="0">
                <a:solidFill>
                  <a:schemeClr val="accent2"/>
                </a:solidFill>
              </a:rPr>
            </a:br>
            <a:r>
              <a:rPr lang="de-DE" sz="1000" dirty="0"/>
              <a:t> </a:t>
            </a:r>
            <a:fld id="{B5B4A72D-5D8F-410D-AAF2-CE1E6A63ECDC}" type="slidenum">
              <a:rPr lang="de-DE" sz="1000"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rgbClr val="3333CC"/>
                </a:solidFill>
              </a:rPr>
              <a:t/>
            </a:r>
            <a:br>
              <a:rPr lang="de-DE" sz="1000" dirty="0">
                <a:solidFill>
                  <a:srgbClr val="3333CC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 </a:t>
            </a:r>
            <a:fld id="{B5B4A72D-5D8F-410D-AAF2-CE1E6A63ECDC}" type="slidenum">
              <a:rPr lang="de-DE" sz="1000">
                <a:solidFill>
                  <a:srgbClr val="000000"/>
                </a:solidFill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8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2.png"/><Relationship Id="rId4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.gif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2181624"/>
            <a:ext cx="8162336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2316088"/>
            <a:ext cx="8162336" cy="65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I: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II: Einführung in R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III: Zwei Pakete zum Bayesschen Hypothesentesten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6672"/>
            <a:ext cx="1657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 rot="1169897">
            <a:off x="4443198" y="1094991"/>
            <a:ext cx="392392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Freitag (13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18 Uhr)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13:00		Begrüßung &amp; Ablauf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13:30 – 14:45               Teil I, Kapitel 1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14:45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	Kaffee-Pause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16:15	Teil I, Kapitel 2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16:15 – 16:45               Kaffee-Pause,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Installation 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16.45 – 18:00           	Teil II, Kapitel 3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Samstag (9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Uhr)	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9:00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10:00 	Teil II, Kapitel 4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10:00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10:15                Kaffee-Pause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10:15 – 11:45                Teil III, Kapitel 5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11:45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                Kaffee-Pause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13:00                Teil III, Kapitel 6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0132E-6 L 0.00052 0.13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</a:t>
            </a: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5.2.3 Basale Operationen</a:t>
            </a:r>
            <a:endParaRPr lang="en-GB" sz="1000" dirty="0">
              <a:solidFill>
                <a:srgbClr val="000090"/>
              </a:solidFill>
            </a:endParaRPr>
          </a:p>
        </p:txBody>
      </p:sp>
      <p:pic>
        <p:nvPicPr>
          <p:cNvPr id="28674" name="Picture 2" descr="An external file that holds a picture, illustration, etc.&#10;Object name is fpsyg-05-01144-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94" y="1700808"/>
            <a:ext cx="4392488" cy="42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87824" y="6093296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Mandel (2014) Frontiers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52736"/>
            <a:ext cx="4626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Anwendung 1 – 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5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52736"/>
            <a:ext cx="5221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3 – Weiter zu 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698" name="Picture 2" descr="Bildergebnis für bayes mammogram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" y="1514401"/>
            <a:ext cx="69913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76080" y="5157192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0" y="5157192"/>
                <a:ext cx="2724977" cy="6790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84060" y="5191378"/>
                <a:ext cx="4157484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</m:e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r>
                            <a:rPr lang="de-DE" sz="1600" i="0" smtClean="0">
                              <a:latin typeface="Cambria Math"/>
                            </a:rPr>
                            <m:t>(</m:t>
                          </m:r>
                          <m:r>
                            <a:rPr lang="de-DE" sz="160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1600" b="0" i="0" smtClean="0">
                              <a:latin typeface="Cambria Math"/>
                            </a:rPr>
                            <m:t>|</m:t>
                          </m:r>
                          <m:r>
                            <a:rPr lang="de-DE" sz="1600">
                              <a:latin typeface="Cambria Math"/>
                            </a:rPr>
                            <m:t>¬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sz="1600" i="0">
                              <a:latin typeface="Cambria Math"/>
                            </a:rPr>
                            <m:t>)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r>
                            <a:rPr lang="de-DE" sz="1600" i="1">
                              <a:latin typeface="Cambria Math"/>
                            </a:rPr>
                            <m:t>(</m:t>
                          </m:r>
                          <m:r>
                            <a:rPr lang="de-DE" sz="1600">
                              <a:latin typeface="Cambria Math"/>
                            </a:rPr>
                            <m:t>¬</m:t>
                          </m:r>
                          <m:r>
                            <a:rPr lang="de-DE" sz="1600" i="1">
                              <a:latin typeface="Cambria Math"/>
                            </a:rPr>
                            <m:t>𝐾</m:t>
                          </m:r>
                          <m:r>
                            <a:rPr lang="de-DE" sz="1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0" y="5191378"/>
                <a:ext cx="4157484" cy="613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776080" y="2780928"/>
            <a:ext cx="2499776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568168" y="2996952"/>
            <a:ext cx="3651904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568168" y="3212976"/>
            <a:ext cx="3834820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88024" y="3861048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09188" y="4076700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89440" y="3860676"/>
            <a:ext cx="1790472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80166" y="6063679"/>
            <a:ext cx="834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Berechnen Sie dies nun für verschiedene Priori-Wahrscheinlichkeiten 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(mittels Vektor, etwa mit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()).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5.2.1 Arbeiten mit Variablen und Datenstrukturen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8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8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49729"/>
              </p:ext>
            </p:extLst>
          </p:nvPr>
        </p:nvGraphicFramePr>
        <p:xfrm>
          <a:off x="611562" y="1484785"/>
          <a:ext cx="5976662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952238"/>
                <a:gridCol w="2448138"/>
                <a:gridCol w="2576286"/>
              </a:tblGrid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endParaRPr lang="de-DE" sz="1400" i="1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-Vektor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x=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V_Base_Rates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endParaRPr lang="de-DE" sz="1400" i="1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-Vektor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y=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V_Posteriors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main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Grafiküberschrift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main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Posterior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Krankheitstest"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type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Art der Grafik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type=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“p“ (Punkte); “n“ (leer) 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xlab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-Achsenbeschriftung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de-DE" sz="1400" i="1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aseline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label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=“Prior“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ylab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-Achsenbeschriftung (</a:t>
                      </a: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aseline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label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=“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Posterior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“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col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Farbe der Linie/Punkte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col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=“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red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“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pch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Punktart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pch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=16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lwd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Linien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und Punktgröße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lwd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=2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5.2.2 Plot - Grafik für Punkteverteilungen, Linien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9552" y="9807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-Vektor, 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-Vektor,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=„Grafiküberschrift")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1389408"/>
            <a:ext cx="2411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4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Spiele mit Plot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(siehe R-Datei)</a:t>
            </a:r>
            <a:endParaRPr lang="de-DE" sz="18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Spielen Sie mit Zahlen und Beschriftung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plotte den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-Vektor und beschrifte die Grafik.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Fragen zu </a:t>
            </a:r>
            <a:r>
              <a:rPr lang="de-DE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fik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600400" cy="2736304"/>
          </a:xfrm>
          <a:prstGeom prst="rect">
            <a:avLst/>
          </a:prstGeom>
        </p:spPr>
      </p:pic>
      <p:pic>
        <p:nvPicPr>
          <p:cNvPr id="12" name="Grafik 11" descr="Bildergebnis für r p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33057"/>
            <a:ext cx="2664296" cy="2546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539552" y="3614827"/>
            <a:ext cx="5976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Bei Nichtangabe werden Standardwerte verwendet (etwa Farbe schwarz). </a:t>
            </a: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4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17032"/>
            <a:ext cx="2042097" cy="189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24035"/>
              </p:ext>
            </p:extLst>
          </p:nvPr>
        </p:nvGraphicFramePr>
        <p:xfrm>
          <a:off x="611562" y="1056648"/>
          <a:ext cx="5976662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952238"/>
                <a:gridCol w="2720168"/>
                <a:gridCol w="2304256"/>
              </a:tblGrid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i="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</a:t>
                      </a:r>
                      <a:r>
                        <a:rPr lang="de-DE" sz="1400" b="1" noProof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Eingabe / Ausgabe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(){}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Wenn-dann-Bedingung</a:t>
                      </a:r>
                      <a:b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(für atomare Bedingungsvariable)</a:t>
                      </a:r>
                      <a:b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1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(&lt;Variable&gt;==&lt;Wert&gt;){Befehle}</a:t>
                      </a:r>
                      <a:endParaRPr lang="de-DE" sz="1400" i="1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x=4; y=1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=(x&gt;3){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 y=y+1}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2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ifelse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Wenn-dann-sonst-Bedingung</a:t>
                      </a:r>
                      <a:r>
                        <a:rPr lang="de-DE" sz="1400" i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für Vektor</a:t>
                      </a:r>
                      <a: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1" kern="1200" noProof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ifel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se(&lt;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Bedingung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&gt;, &lt;Ja&gt;, &lt;Nein&gt;)</a:t>
                      </a:r>
                      <a:endParaRPr lang="de-DE" sz="1400" i="1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 &lt;- c(1, 4) </a:t>
                      </a:r>
                      <a:endParaRPr lang="de-DE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ifelse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(x&gt;3, 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3", 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nicht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3")</a:t>
                      </a:r>
                      <a:endParaRPr lang="de-DE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 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 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nicht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</a:t>
                      </a:r>
                      <a:endParaRPr lang="de-DE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for(x in VEKTOR)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{}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Von-Bis-Schleife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For-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next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-Schleife)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for(x in &lt;Vektor&gt;)</a:t>
                      </a:r>
                      <a:r>
                        <a:rPr lang="de-DE" sz="1400" i="1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{&lt;In jedem Durchlauf auszuführende Befehle &gt;}</a:t>
                      </a:r>
                      <a:endParaRPr lang="de-DE" sz="1400" i="1" noProof="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for(i in 1:10){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(i)}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Pascalsches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Dreieck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for(n in 0:10)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choose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(n, 0:n))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5.2.3 Schleifen, Bedingungen und mehr zu Plot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980728"/>
            <a:ext cx="24662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Plots und Lines in Schleife ergänzen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(siehe R-Datei)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 mit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 erzeuge Funktionen 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(5a)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Base-Rate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Verschiedene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(5b)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46490"/>
              </p:ext>
            </p:extLst>
          </p:nvPr>
        </p:nvGraphicFramePr>
        <p:xfrm>
          <a:off x="611562" y="4751784"/>
          <a:ext cx="5976662" cy="1767840"/>
        </p:xfrm>
        <a:graphic>
          <a:graphicData uri="http://schemas.openxmlformats.org/drawingml/2006/table">
            <a:tbl>
              <a:tblPr firstRow="1" firstCol="1" bandRow="1"/>
              <a:tblGrid>
                <a:gridCol w="952238"/>
                <a:gridCol w="2216112"/>
                <a:gridCol w="2808312"/>
              </a:tblGrid>
              <a:tr h="196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i="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</a:t>
                      </a:r>
                      <a:r>
                        <a:rPr lang="de-DE" sz="1400" b="1" noProof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Eingabe / Ausgabe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46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plot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(… type=n)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Leere</a:t>
                      </a:r>
                      <a:r>
                        <a:rPr lang="de-DE" sz="1400" i="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Grafik mit type = 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"n"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plot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(x=c(0,.5), y=c(0,1), type = "n",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=„Prior",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=„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Posterior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")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de-DE" sz="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plot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(c(1,10), c(0,260), type="n")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6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lines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Linie ergänzen</a:t>
                      </a:r>
                      <a:endParaRPr lang="de-DE" sz="1400" i="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lines(choose(n, 0:n), col=n)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points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Punkte ergänzen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points(choose(n, 0:n), col=n, pch=16)</a:t>
                      </a:r>
                      <a:endParaRPr lang="de-DE" sz="1400" noProof="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93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curve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Funktionskurve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ergänzen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curve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dnorm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x,mean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=0,sd=1),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add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=TRUE)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6804248" y="5582414"/>
            <a:ext cx="2339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6</a:t>
            </a:r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Pascalsches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Drei-eck: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(n, 0:n) mit verschiedenem 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plotten.  (2)</a:t>
            </a:r>
          </a:p>
        </p:txBody>
      </p:sp>
      <p:sp>
        <p:nvSpPr>
          <p:cNvPr id="9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9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951"/>
              </p:ext>
            </p:extLst>
          </p:nvPr>
        </p:nvGraphicFramePr>
        <p:xfrm>
          <a:off x="611560" y="1052736"/>
          <a:ext cx="589788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917575"/>
                <a:gridCol w="1671320"/>
                <a:gridCol w="2250440"/>
                <a:gridCol w="105854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runif</a:t>
                      </a: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Zufallzahl aus kontinuierlicher Gleichverteilung</a:t>
                      </a:r>
                      <a:b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(random uniform)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 &lt;- runif(2, 5.0, 7.5)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</a:t>
                      </a:r>
                      <a:endParaRPr lang="de-DE" sz="1400" b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6.715697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[2] 5.472253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sample()</a:t>
                      </a:r>
                      <a:b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Ganzzahlige Zufallszahl aus diskreter Gleichverteilung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x2 &lt;- sample(1:10, 1)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x2</a:t>
                      </a:r>
                      <a:endParaRPr lang="de-DE" sz="1400" b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CH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x3 &lt;- sample(1:10,6, replace=T)</a:t>
                      </a:r>
                      <a:br>
                        <a:rPr lang="fr-CH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fr-CH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x3</a:t>
                      </a:r>
                      <a:endParaRPr lang="de-DE" sz="1400" b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10 3 5 7  4 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5.3.1 Sampling und ein paar Verteilungen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660232" y="980728"/>
            <a:ext cx="24837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7 und 8 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Spiele mit Normalverteilungen</a:t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(siehe R-Datei)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Ziehe Zufallszahlen von einer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univariaten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Normalverteilung.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Erstelle ein Histogramm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davon.</a:t>
            </a:r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Ergänze eine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NV-Dichteverteilung.</a:t>
            </a:r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Erstelle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bivariate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Normalverteilung.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Berechnung der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weichung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der Mittelwerte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von der Standard-NV und stelle sie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abhängig von der Stichproben-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07518"/>
              </p:ext>
            </p:extLst>
          </p:nvPr>
        </p:nvGraphicFramePr>
        <p:xfrm>
          <a:off x="611560" y="5589240"/>
          <a:ext cx="5897880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917575"/>
                <a:gridCol w="1671320"/>
                <a:gridCol w="2250440"/>
                <a:gridCol w="1058545"/>
              </a:tblGrid>
              <a:tr h="63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hist</a:t>
                      </a: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Histogramm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mit Häufigkeiten oder</a:t>
                      </a:r>
                      <a:b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400" marR="3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hist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rnorm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(1000), </a:t>
                      </a: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freq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=FALSE, </a:t>
                      </a: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breaks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=10) </a:t>
                      </a:r>
                      <a:endParaRPr lang="de-DE" sz="1400" b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6531"/>
              </p:ext>
            </p:extLst>
          </p:nvPr>
        </p:nvGraphicFramePr>
        <p:xfrm>
          <a:off x="611560" y="3429000"/>
          <a:ext cx="5904656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119568"/>
                <a:gridCol w="1472720"/>
                <a:gridCol w="331236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Zufallszahl aus Normalverteilung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rnorm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(n=1000, mean=0,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=1)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Stichprobengröße</a:t>
                      </a:r>
                      <a:endParaRPr lang="de-DE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Wahrscheinlich-keitsdichtevert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dnorm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(-3,3,.1), mean = 0,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1) </a:t>
                      </a:r>
                      <a:r>
                        <a:rPr lang="en-US" sz="1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Funktion</a:t>
                      </a: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</a:t>
                      </a:r>
                      <a:r>
                        <a:rPr lang="de-DE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sqrt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(2*</a:t>
                      </a:r>
                      <a:r>
                        <a:rPr lang="de-DE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)*</a:t>
                      </a:r>
                      <a:r>
                        <a:rPr lang="de-DE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(-0.5*x^2)</a:t>
                      </a:r>
                      <a:r>
                        <a:rPr lang="de-DE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= x-Achsenwerten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Kumulative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Dichteverteilung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pnorm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(-3,3,.1), mean = 0,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 x = x-Achsenwerten, Output:</a:t>
                      </a:r>
                      <a:r>
                        <a:rPr lang="de-DE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kum</a:t>
                      </a:r>
                      <a:r>
                        <a:rPr lang="de-DE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Wahrscheinlichkeiten</a:t>
                      </a:r>
                      <a:endParaRPr lang="de-DE" sz="10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Quantilverteilung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qnorm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i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=.95, mean=0,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=1)</a:t>
                      </a:r>
                      <a:endParaRPr lang="de-DE" sz="14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0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kum</a:t>
                      </a:r>
                      <a:r>
                        <a:rPr lang="en-US" sz="10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000" baseline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Wahrscheinlichkeiten</a:t>
                      </a:r>
                      <a:r>
                        <a:rPr lang="en-US" sz="10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Output x-</a:t>
                      </a:r>
                      <a:r>
                        <a:rPr lang="en-US" sz="1000" baseline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Achsenabschntte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5.3.2 Update mit konjugierten Binomial &amp; Beta-Verteilungen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980728"/>
            <a:ext cx="226774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9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mit Binomialverteilung</a:t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(siehe Lösung in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R-Datei)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Stellen Sie eine Prior-Betadichte B(1,1) dar.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Stellen Sie eine Binomialverteilung als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-funktion dar.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Stellen Sie die resultierende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Betaverteilung dar.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Erinnern Sie sich an „Addition statt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Inte-gration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 für den Poster-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ior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de-DE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lang="de-DE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 mit anderen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a, b, k, n-k-Werten.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39835"/>
              </p:ext>
            </p:extLst>
          </p:nvPr>
        </p:nvGraphicFramePr>
        <p:xfrm>
          <a:off x="650472" y="2564904"/>
          <a:ext cx="5904656" cy="2255520"/>
        </p:xfrm>
        <a:graphic>
          <a:graphicData uri="http://schemas.openxmlformats.org/drawingml/2006/table">
            <a:tbl>
              <a:tblPr firstRow="1" firstCol="1" bandRow="1"/>
              <a:tblGrid>
                <a:gridCol w="1119568"/>
                <a:gridCol w="1472720"/>
                <a:gridCol w="3312368"/>
              </a:tblGrid>
              <a:tr h="2690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8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rbeta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Zufallszahl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Betaverteilung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rbeta</a:t>
                      </a: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(n, shape1, shape2)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n =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Stichprobengröße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shape1 = alpha, shape2 = Beta</a:t>
                      </a: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08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dbeta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Wahrscheinlich-keitsdichteverteil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dbeta</a:t>
                      </a: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(x, shape1, shape2)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x =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der x-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Werte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(Quantile), shape1 = Alpha, shape2 = Beta</a:t>
                      </a:r>
                      <a:endParaRPr lang="de-DE" sz="100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000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pbeta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Kumulative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Dichteverteilung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pbeta</a:t>
                      </a: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(q, shape1, shape2)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q =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Quantilen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(x-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Werte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), shape1 = Alpha, shape2 = Beta</a:t>
                      </a: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5082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qbeta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Quantilverteilung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qbeta</a:t>
                      </a: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(p, shape1, shape2)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p =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Wahrscheinlichkeiten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shape1 = Alpha, shape2 = Beta</a:t>
                      </a: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554581" y="4777407"/>
            <a:ext cx="1739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Für Hilfe: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dbeta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1052736"/>
            <a:ext cx="6011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Kapitel 3 behandelte das schrittweise,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datenbasierte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Updaten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einer Wahrscheinlichkeitsverteilung am Bsp. einer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binomialen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Likelihoodverteilung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konjugierter Beta-Prior-Verteilung.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Nun sollen Sie die dortigen Grafiken selbst erstellen…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31687"/>
              </p:ext>
            </p:extLst>
          </p:nvPr>
        </p:nvGraphicFramePr>
        <p:xfrm>
          <a:off x="654384" y="5401548"/>
          <a:ext cx="5867310" cy="1018400"/>
        </p:xfrm>
        <a:graphic>
          <a:graphicData uri="http://schemas.openxmlformats.org/drawingml/2006/table">
            <a:tbl>
              <a:tblPr firstRow="1" firstCol="1" bandRow="1"/>
              <a:tblGrid>
                <a:gridCol w="1112487"/>
                <a:gridCol w="1463405"/>
                <a:gridCol w="3291418"/>
              </a:tblGrid>
              <a:tr h="35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658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dbinom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Wahrscheinlich-keitsdichteverteil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dbinom</a:t>
                      </a: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(x,</a:t>
                      </a: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prob)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 </a:t>
                      </a:r>
                      <a:r>
                        <a:rPr lang="en-US" sz="10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0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hier</a:t>
                      </a:r>
                      <a:r>
                        <a:rPr lang="en-US" sz="10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nur</a:t>
                      </a:r>
                      <a:r>
                        <a:rPr lang="en-US" sz="10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</a:t>
                      </a:r>
                      <a:r>
                        <a:rPr lang="en-US" sz="10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Wert, </a:t>
                      </a:r>
                      <a:r>
                        <a:rPr lang="en-US" sz="10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gefundene</a:t>
                      </a:r>
                      <a:r>
                        <a:rPr lang="en-US" sz="10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positive </a:t>
                      </a:r>
                      <a:r>
                        <a:rPr lang="en-US" sz="10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Fälle</a:t>
                      </a:r>
                      <a:r>
                        <a:rPr lang="en-US" sz="10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size=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Stichprobengröße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i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prob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= generative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p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bzw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 theta (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</a:t>
                      </a:r>
                      <a:endParaRPr lang="de-DE" sz="100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592104" y="2204864"/>
            <a:ext cx="338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Betaverteilung (Prior &amp; </a:t>
            </a:r>
            <a:r>
              <a:rPr lang="de-DE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5445" y="508518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Binomialverteilung (</a:t>
            </a:r>
            <a:r>
              <a:rPr lang="de-DE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de-DE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01832" y="6371311"/>
            <a:ext cx="535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Auch hier gibt es natürlich alle vier Funktionen. Für Hilfe: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dbinom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0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5.3.3 </a:t>
            </a:r>
            <a:r>
              <a:rPr lang="de-DE" kern="0" dirty="0" err="1" smtClean="0"/>
              <a:t>Bayesscher</a:t>
            </a:r>
            <a:r>
              <a:rPr lang="de-DE" kern="0" dirty="0" smtClean="0"/>
              <a:t> Hypothesentest – Grundidee nun in R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1068407"/>
            <a:ext cx="244827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10 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mit Binomialverteilung</a:t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(siehe Lösung in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R-Datei)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Erzeugen Sie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für Nullhypothesen (Punkthypothesen).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Erzeugen Sie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für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Alternativhypo-thesen (hier der gesamte Parameterraum).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Berechnen Sie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Bayesfaktoren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hier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„per Hand“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(in  Teil III wird das alles von Programmen für Sie erledigt).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0096" y="1048951"/>
            <a:ext cx="6236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Kapitel 4 behandelte detailliert Grundideen des  Bayesschen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Tests von Nullhypothesen (Punkthypothesen)  gegen Alter-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nativhypothese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(in enger Anlehnung  an gewohnte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Tests). 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Dies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wird auch in Teil III zentral sein. Hier geht es darum,  die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Berech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nungen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aus Kapitel 4 in R in einer Übung nachzuvollziehen.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6" y="2591345"/>
            <a:ext cx="5250768" cy="394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3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13800" y="2208776"/>
            <a:ext cx="8584505" cy="2376264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17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522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 Einführung in R für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Bayessches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200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Vorab: Installation </a:t>
            </a:r>
            <a:r>
              <a:rPr lang="de-DE" dirty="0">
                <a:solidFill>
                  <a:srgbClr val="2D2DB9"/>
                </a:solidFill>
                <a:latin typeface="Calibri" pitchFamily="34" charset="0"/>
              </a:rPr>
              <a:t>von R und R Studio </a:t>
            </a:r>
          </a:p>
          <a:p>
            <a:pPr lvl="0"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Ulf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</a:rPr>
              <a:t> </a:t>
            </a: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Mertens</a:t>
            </a:r>
            <a:endParaRPr lang="de-DE" dirty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endParaRPr lang="de-DE" sz="1000" i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Kapitel </a:t>
            </a:r>
            <a:r>
              <a:rPr lang="de-DE" i="1" dirty="0">
                <a:solidFill>
                  <a:srgbClr val="2D2DB9"/>
                </a:solidFill>
                <a:latin typeface="Calibri" pitchFamily="34" charset="0"/>
              </a:rPr>
              <a:t>5 – </a:t>
            </a: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Einführung R und </a:t>
            </a:r>
            <a:r>
              <a:rPr lang="de-DE" i="1" dirty="0" err="1" smtClean="0">
                <a:solidFill>
                  <a:srgbClr val="2D2DB9"/>
                </a:solidFill>
                <a:latin typeface="Calibri" pitchFamily="34" charset="0"/>
              </a:rPr>
              <a:t>Bayessches</a:t>
            </a: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 Hypothesen – 10 Übungen</a:t>
            </a:r>
            <a:b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Momme von Sydow</a:t>
            </a:r>
            <a:endParaRPr lang="de-DE" sz="1800" dirty="0"/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5.1   R, R Studio und basale Operationen; Übungen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Mammographieproblem</a:t>
            </a:r>
            <a:endParaRPr lang="de-DE" sz="2000" dirty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5.2   Blick auf Datenstrukturen, Schleifen, Plot-Grafiken und Übungen</a:t>
            </a: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5.3   Blick auf Verteilungen, Parameterupdate bei konjugierten Verteilungen (am </a:t>
            </a:r>
            <a:b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        Binomial-Beta Beispiel) in R, Grundidee von Modelltests und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Bayesfaktoren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        nun in R mit Übungen</a:t>
            </a:r>
          </a:p>
          <a:p>
            <a:pPr defTabSz="4167188">
              <a:spcBef>
                <a:spcPct val="20000"/>
              </a:spcBef>
              <a:defRPr/>
            </a:pPr>
            <a:r>
              <a:rPr lang="de-DE" sz="1000" i="1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sz="1000" i="1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Kapitel 6 – Pakete für Datenmanagement und Druck </a:t>
            </a:r>
            <a:b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Ulf Mertens</a:t>
            </a:r>
            <a:endParaRPr lang="de-DE" sz="1800" dirty="0" smtClean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6.1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dplyr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– Komfortables Datenmanagement</a:t>
            </a: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6.2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Ggplot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</a:t>
            </a:r>
            <a:r>
              <a:rPr lang="de-DE" sz="2000" dirty="0">
                <a:solidFill>
                  <a:srgbClr val="2D2DB9"/>
                </a:solidFill>
                <a:latin typeface="Calibri" pitchFamily="34" charset="0"/>
              </a:rPr>
              <a:t>– 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Fortgeschrittene Grafikengine</a:t>
            </a:r>
          </a:p>
          <a:p>
            <a:pPr lvl="0" defTabSz="4167188">
              <a:spcBef>
                <a:spcPct val="20000"/>
              </a:spcBef>
              <a:defRPr/>
            </a:pPr>
            <a:endParaRPr lang="de-DE" sz="1000" dirty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i="1" dirty="0">
                <a:solidFill>
                  <a:srgbClr val="2D2DB9"/>
                </a:solidFill>
                <a:latin typeface="Calibri" pitchFamily="34" charset="0"/>
              </a:rPr>
              <a:t>TEIL III  </a:t>
            </a:r>
            <a:r>
              <a:rPr lang="de-DE" sz="2000" i="1" dirty="0" err="1" smtClean="0">
                <a:solidFill>
                  <a:srgbClr val="2D2DB9"/>
                </a:solidFill>
                <a:latin typeface="Calibri" pitchFamily="34" charset="0"/>
              </a:rPr>
              <a:t>Bayessche</a:t>
            </a:r>
            <a:r>
              <a:rPr lang="de-DE" sz="2000" i="1" dirty="0" smtClean="0">
                <a:solidFill>
                  <a:srgbClr val="2D2DB9"/>
                </a:solidFill>
                <a:latin typeface="Calibri" pitchFamily="34" charset="0"/>
              </a:rPr>
              <a:t> Standard-Hypothesentests 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(geeignetes R-Paket) =&gt; morgen</a:t>
            </a:r>
            <a:b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3369020" y="923712"/>
            <a:ext cx="5019871" cy="5262979"/>
            <a:chOff x="3369020" y="1294520"/>
            <a:chExt cx="5019871" cy="5262979"/>
          </a:xfrm>
        </p:grpSpPr>
        <p:sp>
          <p:nvSpPr>
            <p:cNvPr id="11" name="Textfeld 10"/>
            <p:cNvSpPr txBox="1"/>
            <p:nvPr/>
          </p:nvSpPr>
          <p:spPr>
            <a:xfrm rot="1169897">
              <a:off x="3369020" y="1294520"/>
              <a:ext cx="4877337" cy="526297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Freitag </a:t>
              </a:r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(13 – 18 Uhr)</a:t>
              </a:r>
              <a:b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13:00		Begrüßung &amp; Ablauf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13:30 – 14:45               Teil I, Kapitel 1 und 2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14:45 – 15:00	Kaffee-Pause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15:00 – 16:15	Teil I, Kapitel 3 und 4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16:15 – 16:45               Kaffee-Pause,</a:t>
              </a:r>
              <a:b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     Installation 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16.45 – 18:00           	Teil II, Kapitel 5</a:t>
              </a:r>
            </a:p>
            <a:p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de-DE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de-DE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de-DE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de-DE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de-DE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Samstag </a:t>
              </a:r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(9 – 13 Uhr)	</a:t>
              </a:r>
              <a:b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 9:00 – 10:00 	 Teil II, Kapitel 6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10:00 – 10:15                Kaffee-Pause</a:t>
              </a:r>
              <a:b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10:15 – 11:45                Teil III, Kapitel 7 und 8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11:45 – 12:00                Kaffee-Pause</a:t>
              </a:r>
            </a:p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12:00 – 13:00                Teil III, Kapitel 9 und 10</a:t>
              </a:r>
            </a:p>
          </p:txBody>
        </p:sp>
        <p:pic>
          <p:nvPicPr>
            <p:cNvPr id="15" name="Picture 2" descr="C:\Users\momme.von-sydow\AppData\Local\Microsoft\Windows\INetCache\IE\TKF9QQFK\hook-1425312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3541">
              <a:off x="7902897" y="2507822"/>
              <a:ext cx="485994" cy="46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momme.von-sydow\AppData\Local\Microsoft\Windows\INetCache\IE\TKF9QQFK\hook-1425312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3541">
              <a:off x="7694048" y="3011878"/>
              <a:ext cx="485994" cy="46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momme.von-sydow\AppData\Local\Microsoft\Windows\INetCache\IE\TKF9QQFK\hook-1425312_960_7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3541">
              <a:off x="7478024" y="3545457"/>
              <a:ext cx="485994" cy="466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Bildergebnis für Heidelber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5618">
              <a:off x="5145576" y="3453115"/>
              <a:ext cx="1539598" cy="150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50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140129" y="-809844"/>
            <a:ext cx="9444325" cy="7675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80000"/>
              </a:lnSpc>
              <a:defRPr/>
            </a:pPr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53664"/>
            <a:ext cx="8229600" cy="17526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Einführung in das </a:t>
            </a:r>
            <a:r>
              <a:rPr lang="de-DE" sz="3200" dirty="0" err="1" smtClean="0"/>
              <a:t>Bayessche</a:t>
            </a:r>
            <a:r>
              <a:rPr lang="de-DE" sz="3200" dirty="0" smtClean="0"/>
              <a:t> Hypothesentesten</a:t>
            </a:r>
            <a:br>
              <a:rPr lang="de-DE" sz="3200" dirty="0" smtClean="0"/>
            </a:br>
            <a:r>
              <a:rPr lang="de-DE" sz="1600" dirty="0" smtClean="0">
                <a:solidFill>
                  <a:srgbClr val="000090"/>
                </a:solidFill>
              </a:rPr>
              <a:t/>
            </a:r>
            <a:br>
              <a:rPr lang="de-DE" sz="1600" dirty="0" smtClean="0">
                <a:solidFill>
                  <a:srgbClr val="000090"/>
                </a:solidFill>
              </a:rPr>
            </a:br>
            <a:r>
              <a:rPr lang="de-DE" sz="1600" dirty="0" smtClean="0">
                <a:solidFill>
                  <a:srgbClr val="000090"/>
                </a:solidFill>
              </a:rPr>
              <a:t>Workshop</a:t>
            </a:r>
            <a:r>
              <a:rPr lang="de-DE" sz="1600" dirty="0" smtClean="0"/>
              <a:t>, 12.-13.10.2018</a:t>
            </a:r>
            <a:r>
              <a:rPr lang="de-DE" sz="1600" dirty="0"/>
              <a:t>, Psychologisches </a:t>
            </a:r>
            <a:r>
              <a:rPr lang="de-DE" sz="1600" dirty="0" smtClean="0"/>
              <a:t>Institut Heidelberg</a:t>
            </a: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600" dirty="0" smtClean="0">
                <a:solidFill>
                  <a:schemeClr val="accent1"/>
                </a:solidFill>
              </a:rPr>
              <a:t/>
            </a:r>
            <a:br>
              <a:rPr lang="de-DE" sz="1600" dirty="0" smtClean="0">
                <a:solidFill>
                  <a:schemeClr val="accent1"/>
                </a:solidFill>
              </a:rPr>
            </a:b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7477" y="3027981"/>
            <a:ext cx="3634521" cy="567499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Momme v. Sydow</a:t>
            </a:r>
            <a:r>
              <a:rPr lang="de-DE" sz="1400" baseline="30000" dirty="0" smtClean="0">
                <a:solidFill>
                  <a:srgbClr val="000090"/>
                </a:solidFill>
              </a:rPr>
              <a:t>1</a:t>
            </a: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Ulf Mertens</a:t>
            </a:r>
            <a:r>
              <a:rPr lang="de-DE" sz="1400" baseline="30000" dirty="0" smtClean="0">
                <a:solidFill>
                  <a:srgbClr val="000090"/>
                </a:solidFill>
              </a:rPr>
              <a:t>2</a:t>
            </a:r>
            <a:endParaRPr lang="de-DE" sz="1400" dirty="0" smtClean="0">
              <a:solidFill>
                <a:srgbClr val="000090"/>
              </a:solidFill>
              <a:ea typeface="+mj-ea"/>
              <a:cs typeface="+mj-cs"/>
            </a:endParaRPr>
          </a:p>
          <a:p>
            <a:pPr algn="r" eaLnBrk="1" hangingPunct="1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079" name="Rechteck 6"/>
          <p:cNvSpPr>
            <a:spLocks noChangeArrowheads="1"/>
          </p:cNvSpPr>
          <p:nvPr/>
        </p:nvSpPr>
        <p:spPr bwMode="auto">
          <a:xfrm>
            <a:off x="1115615" y="3619017"/>
            <a:ext cx="4527947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de-DE" sz="1400" baseline="30000" dirty="0" smtClean="0">
                <a:latin typeface="Calibri" pitchFamily="34" charset="0"/>
              </a:rPr>
              <a:t>1</a:t>
            </a:r>
            <a:r>
              <a:rPr lang="de-DE" sz="1400" dirty="0" smtClean="0">
                <a:latin typeface="Calibri" pitchFamily="34" charset="0"/>
              </a:rPr>
              <a:t>Ludwig-Maximilians-Universität München</a:t>
            </a:r>
            <a:br>
              <a:rPr lang="de-DE" sz="1400" dirty="0" smtClean="0">
                <a:latin typeface="Calibri" pitchFamily="34" charset="0"/>
              </a:rPr>
            </a:br>
            <a:r>
              <a:rPr lang="de-DE" sz="1400" dirty="0" err="1" smtClean="0">
                <a:latin typeface="Calibri" pitchFamily="34" charset="0"/>
              </a:rPr>
              <a:t>Munich</a:t>
            </a:r>
            <a:r>
              <a:rPr lang="de-DE" sz="1400" dirty="0" smtClean="0">
                <a:latin typeface="Calibri" pitchFamily="34" charset="0"/>
              </a:rPr>
              <a:t> Center </a:t>
            </a:r>
            <a:r>
              <a:rPr lang="de-DE" sz="1400" dirty="0" err="1" smtClean="0">
                <a:latin typeface="Calibri" pitchFamily="34" charset="0"/>
              </a:rPr>
              <a:t>for</a:t>
            </a:r>
            <a:r>
              <a:rPr lang="de-DE" sz="1400" dirty="0" smtClean="0">
                <a:latin typeface="Calibri" pitchFamily="34" charset="0"/>
              </a:rPr>
              <a:t> </a:t>
            </a:r>
            <a:r>
              <a:rPr lang="de-DE" sz="1400" dirty="0" err="1" smtClean="0">
                <a:latin typeface="Calibri" pitchFamily="34" charset="0"/>
              </a:rPr>
              <a:t>Mathematical</a:t>
            </a:r>
            <a:r>
              <a:rPr lang="de-DE" sz="1400" dirty="0" smtClean="0">
                <a:latin typeface="Calibri" pitchFamily="34" charset="0"/>
              </a:rPr>
              <a:t> </a:t>
            </a:r>
            <a:r>
              <a:rPr lang="de-DE" sz="1400" dirty="0" err="1" smtClean="0">
                <a:latin typeface="Calibri" pitchFamily="34" charset="0"/>
              </a:rPr>
              <a:t>Philosophy</a:t>
            </a:r>
            <a:r>
              <a:rPr lang="de-DE" sz="1400" dirty="0" smtClean="0">
                <a:latin typeface="Calibri" pitchFamily="34" charset="0"/>
              </a:rPr>
              <a:t> (MCMP)</a:t>
            </a:r>
            <a:br>
              <a:rPr lang="de-DE" sz="1400" dirty="0" smtClean="0">
                <a:latin typeface="Calibri" pitchFamily="34" charset="0"/>
              </a:rPr>
            </a:br>
            <a:r>
              <a:rPr lang="de-DE" sz="1400" dirty="0" smtClean="0">
                <a:latin typeface="Calibri" pitchFamily="34" charset="0"/>
              </a:rPr>
              <a:t>Wissenschaftstheorie</a:t>
            </a:r>
          </a:p>
          <a:p>
            <a:pPr algn="r">
              <a:lnSpc>
                <a:spcPct val="80000"/>
              </a:lnSpc>
            </a:pPr>
            <a:endParaRPr lang="de-DE" sz="1400" dirty="0" smtClean="0"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endParaRPr lang="de-DE" sz="1400" dirty="0"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r>
              <a:rPr lang="de-DE" sz="1400" baseline="30000" dirty="0" smtClean="0">
                <a:latin typeface="Calibri" pitchFamily="34" charset="0"/>
              </a:rPr>
              <a:t>2</a:t>
            </a:r>
            <a:r>
              <a:rPr lang="de-DE" sz="1400" dirty="0" smtClean="0">
                <a:latin typeface="Calibri" pitchFamily="34" charset="0"/>
              </a:rPr>
              <a:t>Ruprecht-Karls-Universität </a:t>
            </a:r>
            <a:r>
              <a:rPr lang="de-DE" sz="1400" dirty="0">
                <a:latin typeface="Calibri" pitchFamily="34" charset="0"/>
              </a:rPr>
              <a:t>Heidelberg</a:t>
            </a:r>
            <a:br>
              <a:rPr lang="de-DE" sz="1400" dirty="0">
                <a:latin typeface="Calibri" pitchFamily="34" charset="0"/>
              </a:rPr>
            </a:br>
            <a:r>
              <a:rPr lang="de-DE" sz="1400" dirty="0" smtClean="0">
                <a:latin typeface="Calibri" pitchFamily="34" charset="0"/>
              </a:rPr>
              <a:t>Psychologisches Institut</a:t>
            </a:r>
            <a:br>
              <a:rPr lang="de-DE" sz="1400" dirty="0" smtClean="0">
                <a:latin typeface="Calibri" pitchFamily="34" charset="0"/>
              </a:rPr>
            </a:br>
            <a:r>
              <a:rPr lang="de-DE" sz="1400" dirty="0" smtClean="0">
                <a:latin typeface="Calibri" pitchFamily="34" charset="0"/>
              </a:rPr>
              <a:t>Abteilung für Statistik</a:t>
            </a:r>
          </a:p>
          <a:p>
            <a:pPr algn="r">
              <a:lnSpc>
                <a:spcPct val="80000"/>
              </a:lnSpc>
            </a:pPr>
            <a:endParaRPr lang="de-DE" sz="14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504" y="4537161"/>
            <a:ext cx="782563" cy="58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3691" y="4522334"/>
            <a:ext cx="637904" cy="6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Bildergebnis für L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4" descr="Bildergebnis für LM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6" descr="data:image/jpeg;base64,/9j/4AAQSkZJRgABAQAAAQABAAD/2wCEAAkGBxMSEhUTExQWFhQXGCAbGBgYGR8fHBwhIiAhIB8eIRwcHCggHCIlIiQhJDEiJSksLi4uHR8zODMtNygwLi0BCgoKBQUFDgUFDisZExkrKysrKysrKysrKysrKysrKysrKysrKysrKysrKysrKysrKysrKysrKysrKysrKysrK//AABEIALIAsAMBIgACEQEDEQH/xAAcAAACAwEBAQEAAAAAAAAAAAAGBwAEBQMCAQj/xABOEAACAQIEBAQCBgQKBwYHAAABAgMEEQAFEiEGEzFBBxQiUTJhI0JScYGRFSVzoSQzYnKCsbK0wdE0NUN0kqOzFkTCw/DxCFNUY4OipP/EABQBAQAAAAAAAAAAAAAAAAAAAAD/xAAUEQEAAAAAAAAAAAAAAAAAAAAA/9oADAMBAAIRAxEAPwB44mJiYCYmJiYCYmK9fXRQIZJnWONerMQAPxOE5xj4m1NVO9JlRNl25kaGSSQ/yABZVHQscA1uIeI6ahj5lTKsam9gfia3UKo3b8PcYXeY+NsJulNCwl33qPQoUC4ay6mYnsu33jvQ4S8MaqqBmzWqn5o9MaLKGZAd2DFlbQTtbSQRa99xi3x7SS5QKYZWgh58ojZgAzSylhoWVnuxUrr3Hcm+AyYOJ88nmAM0UMUo0xmRRBzNxflc1WYsLjcrbfp0x4zXgPM0R56iunjhiBeS9VJNJpG5C2RBe3S/fHXxfmjSs/h5YLLTqkLQKjmOzXkJVyDudgwN7A4Jc2pa2syAmolMU2kyObFdcakkKwQ7aktcXO+AC8k4OmzZZVNXIJIdIbzMTGSzrqQ6xOwPp9rfdjhxBwscs5dPLWTzq0ZkkUJKYYV1W5nomBG+3Q/hgj8KsslavaUwNR8qFDKnOeTniQHkmzswARUNhe+/bGdxfla09bVCaFq0y65WMM7xzRwkX0lACpRSp773GwwFum4AzyjWRqOuQA/DEGYrb3HNBCkfv98UKHjXOacGVVasiT+NDcuQIB7SwNffc3ZR074MYKavhyKwlM8rAEMtncQMRcBn0iRhGTYkDfA54YZjH5+2XO0sMiotQjU4j5axoQknMVtJJYkWsCb97XwBHT+MVHpVpYpkQgEyLpkRdhcHQxZd9vUovY4PsszGKojWWF1kjYXDKbjCjyzLP0vXVtLX00doR/GxxiOSNix0rrBPMuu929ug6Y8cQ+Hj0kpfK2tIg16YpLVCg9ihOmZCegOk9rm1sA6cTCg4P8XmW8ObRPBIoBWXlsAwJtdltdf53Q79LbtqlqUkRXjYOjC6spuCPcEYDriYmJgJiYmJgJiYmJgJjA4w4vpstiElQxu2yRru7kddIv2uNztuMeuMuKYctp2nm37IgPqduyj/ABPYYT1PTJmzSZxmErQUurlRwKC0jBQLojWF7nVfQLn1dLYD1XQ1Odk1tXJ5TLlY8lpSoULci4W/rkPS52HbV0wbcC1MDibLqOKogpo0BSqAKtKSfWQzJ13Fj7aiLbYlXMua0kEmUGIGjqAVSZCqArGy6dNtrBwQfl74q1sdde1dnUNLLpusMCLf5H1HU2/YDfAThoHJcwehlJNJWuZKeVuokNg0bN3J2AJ36e+KXjzmZjahCn0xSeYf+i6Kv9pvyxrV8S1WXUdPmmt6ptMhgjUc6Qr7j/Z9Rqb0gbi4wFeNeinCw8vkiSlRYkQAoNM2txfbcbdOt8BqeNVS0dS15EgWajaJWK6zMdYJjO45Nr7P8z+DPr1/V7gGNf4Md73jH0fv3Ue/cYU/F+bc2cCBnYchYat1JZZFNvQrXKQXIYK5sGcnsLknzuuphlKEV1UyWdR60WWQ2IaOQmP0BOjbAr89gQz/AAJDA1Q5DU68uA8uQkux0sOaCyg6HtsNwLG3fGX43VzRVsYZdfNpmih0ytE0bMwDM7KAHU7DQxt1vbvx8K5jT1YErtTc0qOWsKxo5Grlh1ddYDg3RgbMdQ2I39eItTTmpkTnNOZNULvJMI1QXLcmIxqA2kndpdSg6AbkmwNDPKFf0VLCymRRSlSsO2qyfU62v26/jgC8C52lkmdgraKeGMSRAKgA1HlkWBMgvctv+HcgrcxR8qQpWOq7wkLEglY2K8jlnZJB0+VrnbAd4bVggqWZmjhE0JjTSp5T8vZSsrEA2JtrGpWuBdTbUGv4O5mZa/NLm6zOs8W/1SzgH7yuj8hi1xxk8TV9NDT6lrqqTmPUhjrhijtfTvZQ3wgWt8V+uAnwtqXNTL5eMylaFI5Iw/LY2Kh9LEbMO2437jrgsySpNNU1FWnPrpREEeCVQlZAq3sAtgJUYndlF9gRqvgO1RSecSrXMXWHyUnKhrjZS4IuQ6H0OB6bjoxOwBGB6jnzDh9y7JFLRzEiOOORgjPsQUuG5ZcEkINjpPyvtcXU8lQ0FNWRiSeskAhZDeKKIWMpRWsyyKhsXI3LCxA9I1eNKmWEsKtKeSgkKwx0gBMz9LPHYbuD9QdgNwcAVcJ8UU+Ywiana9tnQ/Gh9mHb7+hxt4/Poy+TJJ0zKjmWppp9aWe4tuCqSNfZzuAxGxXcb4dXCvEMVfTrPFcX2dD8SMPiRh2I/wAsBsYmJiYCYr19akEbyysFjRSzMegAxYwofGfPTNLTZfSjzEnN1T063udOkorkdFNyTv0AO2AwY6j9P5hPO8r09FTRC4cepUbdrEXVC1t2uTbp8i3M8vqUaDM8ueKpp6dCsNJGtl5JCg6GFzzLjfboALbG9ENQUbw5fXtcSXmqJGW0Ms5tZGa1tKDovQWTpax0KLiYU+UNWUVAsNpFLREEJJdgrNGwtquPha3tscBj8Jx5q8LV1DPSlaqd5mp5AdmbYoX2uVCjpbucElDRySVjyoI2rzGsdROATBTWH8XGDvJIepF9huxFwG+RZKhrZWpk5VVUorzyaVvSoR8IG458h1b9PSSelmpcUZwctr6CGJdFOtkWIajzzK2l2vfdo7K3quSZPnfAH2T5NHTg6dTyN/GSubySH3ZrD8AAAOwGFT49RRPJGanm8qOncxcnSSJWYW5gIuqMFAB7kGx2OHPhQ+PNPH9ETHHqMMr6yoL3jaLSursvrNx3wFzhmtp6aOmyzy7zebpuY8xUGNjo3U9mCiy7E2uPfAT4aU0Us6PWPE6LT+YYJ6mPKaw53sQLG31tK3vbDi/TdJQyUlCkZVpweXHEnpUDqTboLk7/ACOOOQcC0mXz1NVEHLTXYqQrBNySIwqAgG9tO/QDAB3iBxFTV0VA9KqyTTyOIjL6EKJtKjsxFgdtr3uAdrY8cA11DRUUFW0ZeSsk5Cqqg6ACVESKxuyje7blibnqMb2f09Bn2XScqURxxObTtHYIVAZiA2n0kGxIP9WNvIWoKajo0WWIw3VIJGtZ33sVJ+s2+AUUVIjV4hIBp/OtSF0P0zAj4OWCQqi3LMoAOjSNrYZFfm+V1cdTRIyXo4yRayKlhp9Dn0ixsp7b2N8d/wDsVQ0lc2aM/LNraTpEasxsW6X1MT79zjXkp8uWeSArTiepUmSOy65AOpYdSPv64BQeEVVTUFYkbtJDNNCFmSoTS3NMgEaxjSGsQbm/yw5884fhqtLNqSZP4uaM6ZEPya3T3U3B7g4WXhRkywZrW2VOXJzmjUD4BHUtGB8um1u2HHgF1JC8Veksyg16xssDatEFWCBcbhuTMABcDqLfEB6e3AFFJVTS5jWgiqDtFHAwNqZR9UX6swIJfuCLbHHnxQ4jhheGmqIg8EiNJK+rS8YUqEeI93ViTYb7C2NCFJpCtBVVEkc0bCSOaIhDUxqd73BAYbB1HupGzWAcOCMhpHoqiEiWXnSv5ppo2jMkh+Ngh+EX6W6W6kjADQzPw3VSaGNRRTLG/q+Jk3DPGy+ljHcah3DL0tfBhW8U1WZTtS5XeOJCVqKx0NkPdI1Nrv8Af+7rj7m3h5AKJaDzLKNQ8o0ti6SaW1AHbUHAJKAC29vkB/SVKSoskbBkcBlYdCDuDjthV+DWeiIPlU2oSwPLy2PR1VyCB9kqe3t0w1MBSzqtMFPNMBqMcbOB76VJthKeEFAvmZcyqZGuulDJfaSaZt1266bqLDa7D2xt+PeeSqkdHA5QsjzTEMQdCiwXbqGJNx/JHvilmNXl0cdJleYBooY6dJJOXrVRM/TWV9hqO/c/LAGNXk0dFGUmHmMvkJ5/NszROxJMxNrFGJ9RsNPXpfGa3CzZc40TvNSgqaSjka96gltK6upRPj+Vr/VvjhR+G+WzQ6qbMasQP6bRVSmM320kFT92k4vGjYLUNHKeXl9M0FPLKbnmaLySMQACVGhAR0OsYAv4boFhhsHErsxaWUW9cnRjt0sRYDsAB2wl+L87hfMvNBWmhblcuYq4NMY5AWKoV9ZNug79cE3gLWyGOpgaNoYlMckETli4Vw2ptTKNSMVuCB1LfLHvxDzeCnrYnCx64Xikc2GrQpkM1jbdgrxtbqbjAM2hqlljSRL6XUMtwQbEXFwdxhXeOq35P+61X/kYIvFbMmjoFKSGOKWWNJZ0O8cTH1Otup6AW98L3i/NJajL6Kafd3oqv1faF4QrEdiwF7fPAOI1tPH5YStGssg0w6raidI1Bb7+17fLArSpVSZhVNRVLPGbJK8y6oYWX6sSqRzHXcN0AuLkkWFniLPaRaWQ3R6qjg56IfiRtFlcX6/FiyuZU2V0DxJLE0tLDd4zINRa3VhuwLt3tuTgPg4HOhk89VBXvqRVgEZv19Ag6H2vf544VVFNTQiKqhhrKKOx+jh0vEF3B5V2WQD+TYi3Q3wL5n4tPqoGjjdFfUZ0Kel7aRaKV9KkA6jqvbpvjd4I43qcxr6iNYo46WBBq3DPrYnT60cob2PS/TrgNTOYqXNv4JJHO8FllWZNSwtcEraRTZrX+E3F7Yv5dO0lbLqojGIkCx1LabyXO6qBuFFgev4Dvh8O1clIczpkiaQUziaCJepSUFgi7G3qV7D5gAY0MuOZTy09SWSnp2iBlpXUmQMdyNVhYjbsO+2AF/DyMjNaok7Faiw9v4W9/wB+GlhZ8Af6zqP5tR/fHxk+E3EUsmY1McnMaWZTJUKwIWCRHZRGo9tLAE+6jAZXilXLVVjsvmJhTRHkCBNoJwbtzdadDpXYdhhqCWDNKVZKeYFlOqKZdzHIo62/GxHcEjvgF8bhAJacukbMsU0puN2KtFpF+9xr2Ptg44wzXyeWT1FMq+mPVHpUad+jWG1t74DBEzx66/zIpIkJOYU+gP8ASqACUuLguLb23Gggb4zK6izXOyr2GXUsbCSHWuqZmG6uRf0/dt36495PmC18XMmA5dTeirNBBQygfRTRt8NiSUuL3JQfVxfzHOqeJSuZ18c7KSnl4EK6iPtxBmdidtiQm/Q7HAB3FKyxVVJm8IHL5wFZyrMI5EPKl09yHW/T7Iv2w8KSpSVFkjYMjgMrA3BB6EYW8jVNbBNClB5SnZA9IGVQ5ljIca0BGkNYAA/ZNzviz4I1rNRzQONJpqh4ghN2RdiFO/Yllv304AQ4lrKTMeJKenZHKxXie1rSMt3sd/gHQ+9umDanqa5DP5nLufFLKzKEkiLhBsoaN7A7C+zE74XnA1O/6UzKpKWem808jG1g7sdABOw+FiCfnjdovDebQvmEFeWAJd6+VOvsqoQf+LAWsuyvK4qmSupkkp2pI3knppFePfT9GwVthazAW2N7jBFVU9TS5PaKGOecxl50l2Vi93mJAIubltr4HcsyeOOmnp0oRSc6shp2QuXaSMFWclySGGkva3zvvfDH4kNqSpINvoZN/b0HAfnHhzieqy5DMaltTokegxMzBFBKWdwFW1z79ehthy5LwJE0Ekk8vNnnAPPQhtHddDG+rfcsfi6WC2UUfCrK4Xp6xHRXDTKrXF7gU8Vhv7ajb2vgOOX1sEj5JSzaaeWfRrcEyKNId9DAgadGksLfE4Atq2DDz7iCURR0muGeniqQ0aFrKVjJ2PZqdvq3II23IsTd4qlD5dROrAhoa02UEIl3iJjQHfQnwg9wBg48QMlgoMvggp4wqBpFv1Y3p5SSx7kkAn7hjG8SUTyVANlH6OnIAG19NPtgGHneTrV5c6Ko5slIURrC+6ghb+2oDAbxJwzT1lD+lKJVgqtDSvbYMbHmo47NfUNWxBwQVLUMbZfPVTMk9PB9HGpJ+NVDFkRS3aw6D7+w1xjmUMdNWz5fVxlJFInpXuLM50mSNTZo2JO4tpY36HAB9BmqLpejpoo1JT1y6iSNwxRYlVLqQb6nc9BfBB4a8SrRVsyVd41rtMiSSRmIB1uCjatuhG4JAP34scNc+ioljhkSOmYMvOjVpH8yrnVqRFLaGC6bA36WIvgW8ReH2irmiEkZd0Wq5WkiKWRdXNstzouATa/qt1vawNbLs8WKOtzR0d4pJQsfLXUTFH6BJYdVLF21DbSQcbdTTVE09LU09Tog0/SwstxIrAFSO6sPn/hvl8O57JVwU9ZG0cVKiSCeILquU2Ghh9UWNttxbY4sZTllI9T+lYamQ89Aunmgwt2HpI2YdLX2N9r3wArwoGFfV6HCNyqrS7dFJq3sT8gcAnh5xRHRS89VqJJCknnr6SjPqvEQ52T69ySAdu+Dvh7LoqjMKmCZQ8ckVQGU9x5tj2wJ8K8FQ1ddWU6sYlhQhAFVlNpZEGsMCWFgL2IPzwBRkfCEubl6/MC0fMsaaNbjQAPQ51bkC9wpAB1MSPUAMHOs9r6KiqcrqlZXCfQVCLqR4QQHXf7INvcAgG1gSW8Mcaml10mZWjkg9KMLnVb4Vv31DdGNtQDA7oxxnx1tbXRPmEq06wawkETxczUjOELBiQU1A/EBvYdgBgOfhhFFU0FXSU9QOSSTSxuyGpit/tHCgWvJZl22t1322oIpta5nS0UdRJVQpzFZhG8TqDexYG4PwnuCg69vPg9wvTQ0yVIXVUkNG8h/ksVKqOgXb2udr495tJalq6cTPTxrWaJZl6pHJpkYg/VHr06uii57YCcLyytW83McwpfMgFIqOGVQserqSpbUzWAHy398Y/D7yUfEMtKARHMsj9PiUnmqxPcq7SL8hYY9qMhpIvLUkMVdO40qkdpncm/xSC6qPc3AHyxw4+mmpsxy+fmWaGFA4UXDgyqkoud7aWv36DAD3htOETM1qXkNO9PzZ7fHqZmViDa97XwZUtJw4R9HVQx26aa14/y+lXGJ4W0cFYc2gkRk8w99m3ERdxoBIsNLXBt9oe2GA3h5lZ/7lB/wYAcyusWU0CxzNNEuYTCORmLFkSKUAajuwBawY3uADc9cG3Ff+hVX+7yf2GwPZxQQ0lTlUMEaxx8+UBVFgLxMT+ZwRcVf6FVf7vJ/YOAFfCBiYqsnYmpB/wCRDjgCDnsY9mqD/wAilx18HltDV/7yP+hDivDH+vkPu1R+6Gk/zwFrxfcrBAQbESyb2v8A92nHQ/lgS8SmApKH0lv1bN07emn3/DBl4tUxkpo7dQ7n/kTYEfEeDVR0Pyy2c/ktPgO653PTP5LKKYVdXy0eqqZPtG1g5uoJtsBq26AG2POc5pNVc2kzGjSGtjiaemqIt0vGL7Ob232IJI3sbbX707rlMq+eVRBUGORKlC6fTIltMqqxbTa224uGNt7Ac4yzZXSDy9LJJRwwuJ2pYmWnZ3IYjWyG8eoBiL9xvffADnDfEMuXSyUUg50MpiYjnSQmNiFsTInqUAEBhvsB7YIeP8prErlqKzlh6ocuFoA0nJZbenRbU4YEi4Fzc7DA7wfSmur2ZZwGeJpZxytYdjuyCNjZ9zc9AN7dMbaMKgs8NY0cqxlecshlQOWOolCC9MrpYAp6QRa/S4ZmX5nWZPZEqWWMSBmhYB42QkB7e/UNta6uDsdsOGiSizJlgiED0lO6TR8iWzBxeyyRBRZepvfe3ywrMwLskYnSGSSUlI54n1wvIEAUMb3R20KjxmwcFTYFScbnA1TDT1cM8cy6GBjdWIDtG51JIR1ujaQ1x9a/ZrAT8Hf63m/ZT/3o4zvC8/rfMP5rf3iTFvgyo/W8g+1HUj8qpsU/CwfrWuPujf3iTAdfG4lAnLsGnheKQ26gSwBfxUu1j/KODfiKkSKh5aCyR8oKPYK6WwCeP7lYYmBsVjkIPz51Lg+40e1HIfmn9tcBl+E5vlsZ93lP5yNj7DXRwVuZtMQsCw08r3FxuJVYkd9kGOHg618rj/aSj/mNj5V5mtLV5rUyKWjipqbUBbe3OJG/84fngKuVVtVWgSZbBBRUrnaeSMGWQX6pEtgB83Jv7DA74kZCyQZQs87ySRTcqRlBJdGZC7km9tIQdb7nBQ2a5G9ilZBCb3vFUcrf3IVgD+IwK8U0Ujw5UKZzPHJVSAStpBKu+oX6aiQGOoD6pPcYD34fyw0+fVlMshI0sIlK23L8x1v30k7HuD8sOLCR4hiioOIo5ppFRZpElDkEBF5ckbqT820b9PuthpcX5dNNCOTVPSlHDs8a6mKgG627+9rHoMBleIsugUc402grYi5v8KveI/28bvFP+hVX7CT+wcLKmqMuq3zCipBULPXo0pMylVDqLgIGsRckm/8AkBg5XM/NZO052Z6Ryw7huWQwt2sb7YDL8JVAiqwP/qFP508BxXhH69B9jMPzhp/8sd/CQ/R1X7ZP7tBjjRH9dn9pN/0KfAaniVJaCP5mQf8A88xwv/FjNBT0eXAqTzaGaEW7Flp9/wB2DXxd/wBFjNr2dzb3/g8w/wAb/hhPeNM0xehRwREtHGY/vIGv8dlH4DAMvMZHWaqqgizvRUkHLhkFxpcFpSLXszBbBt7WOxxM98Skp46KoXkGlmUianEkbSoDbSyhCbgC4I6duuFtw8uYZcsWYUd5YJo1SQzRvpBvbSVuGcA/CyE33HXbG34kPmUEBaspaJYpl5eumR7qx3GoNILHbYlTa1sB9zHP8py6OomyiRnq6oBUWxtAD10AoCt79CW3AtYDAvRZll4y2GIGWOsRpHPL1Bix0gHVbuFUW6Aa+9iNfhbgCYSa6aeB5SraY5obqdhsS1xfqLqDa2+k7Y5DgCslqLz6KeZI2bkwRqraVv6o1T0SXOx0nUCy3GAscI0dfJG+qld4pb2WYxtzEuSDIjvG7aD0mUqdyN9tOVxNwvSTUwqMvVklRdU1OXL6o+00Rb1Mo6MNyLi9rbl3D+W+dtTTzTeRpwsztI7B5w99CBAxDAnVqYFr2ULpN71xnBrMxSCFEigiV31BRphAH1iNmjIGkj6wc2JGmwc/AjMWmrUVgQYaZwWJJL6pNdzf78EnhYP1nVfs3/dUPgT8Gs1SnzIU0inmlGhV1B3F9Y1BrFStiOnQ2IBFyWeF+2aVQP2Jx+VW4wHnx/XUlOl7akkF/b6al3wd8egmjcDqXjH5yLgF8dk1PRjtolP5S0x/wwd8e28hMT2Cn8nU4DG8GP8AVcf7Wb/qtjOzOphMOYyTLJIs1YsMaQjVJJywi6FU9TrWQH5Xx28Na9aXJWmf4YmqGP8ARkfb8emPeWZfyoMrikl0Vhdqj1RlldypMwa1tJ+lNjcb+4uMBSqM8oRvV5LPDGPikelDIo9yUvYDGJxvlywz5PQQMzqgQxMT1+mjOsFdiQgYkjoCffB9xTNVzxzQUiQyRsOU7iYcxNW0gEZTTqCnYMw67/MTrK7mcQ0tPEQUpF0qg+oDGeYT878oA/fgKP8A8QuT6vLVRRmjQSRyFOq3F4z8hqvcnboO+Cqt49NJBRtLTzTPUU6shhGotIAupSBuL3BB+/2wScW5a9TRVEEbaXkjZVJ6XI2wtvBR9pKWovqoyJI9RIaIsHSVGAI2BF7Hb1X7DAWc9q8wm8vXVEVJQR00qyIJ5PpXG6spe1kBUn02JvbBNThUWtplIMc0T1FOR0ZZAeYAe+lzqPylXH3jLPcp8ujVrQyxuA0SEB3e42KKPVvtvt23xhcGPO9PtRzxGlYyUay3u8LXHKL+9trN/wDbO9r4DO4A4uipYZi8cjLI6SIyadLDkxIR6mBBBQ9ffFeg4sj/AEj5xwEi1y3Qyw8wBooVDFOZ0JQi4vivW8VM/wAEMSC11EcMKNpPznLO3zZI9jsbHAbQ0dO0/mAg1klmikVJ133OuBVjkA+aLt7+4MHjvjWCsgCwso0a2Zmlh6cqRbWWUtclgLWwBeM+cGWSih7Q0sZ/pSKpP7guGpwyMtq9EU1FRrI4JjKKrwygfFoYqCGX60bAMPYjfAJ40wUtNm1HKADsjTxD7KMLbdBdQRb5YC8dTVDmRlWhoGZIIwdKtM663QtvZYvUCV3VRYbk3wc9jq84pubDI0oWp5UcRZU1kR6mfSSFubqFQG4UN13OLMcTzRwwv/FQxa5iSdUjspqJhf2IEQZuwZR9bBRwSopzyrrohhpqiRdQBN4mZzpOzW0LcdRcEHsQCKTiCtyir5EZhkJtCJnQkXBCtbSw1aHul2v8JGNbMuNMwTMKaSuWPk0tQyNJGhGzM8TXNybehjYbekfLGfxcrQ00M0o9a+UD9Lszieolv8yeWT88GHiDk6iaZZW001WvMjmO6o3p5in5Aqko/wDzdbmwZVTQPCmbrq5goZlkjvteOYEzRG22hgFsALBgGG4wKcOUd8unZ2ZfNPI7t1YxUyFzv/KlkQH30nBjxVPNRUdZHLDepzKo5UKDdmjjRU12F+u1h/LGKNJBHFQ1Sl1vFRvBBbcO6kS1TKehUMyJfuQR2wFrw5qY24jqQVBYIyBj9qMKjsPmxDG/zxq8J1Pla+oqGSV4mapjvGuqzeadrGx9O2+/vjP8LOGG/TdbUAnlQSOAT1LSEkL96j4vY298a3FVZlbzuIqGCaQsQ0zIWDOPiEaRjXOym2rTZRfdgbAhR8Tc3Wv5ZhVl5UM9+boUlmMRUAF7sfQdsEPFnHFNU0VRDCJTI8ZCAxkXY9Nz88KrNMso53XmBYWAtpgajjX8VepLg/JzfBHkFXlkAEc1FTyqoPqkh5U2kC+o81jHMbAk6XU7elTfAb3CumspIKAbpLUzyzW6cmOYm1x2diq/Ma8GMXE8kUsvnYDFAJSIZ1s6BALXkKMxjJIJ1MFFmUGxBwN+SqUid8vjiirKmzpGxCCGnjN0XR2Zyd9hu5BPpGBGqeh8y71kVRlzvtPAsrILk7zRkemVTezKN+4B3wDggeioYZpYyixtrqZCrXLk7s+5N77D26DAV4Nwx1M1dmXLAaaQBe+nbUygk79VufcH7sZfF9BR5TSPR0KrJNWLZhITI2jfRpUd2drL0FyTva2GXwbkCUFHFToCNK3a5uSx3bcAA74Dbwg/E1KnLM6WvhayTAPudKOUFnjY7DcWtf3Ft8PzGTxRkqVlNLAyoSykIXUMFaxs1j7HvgAegoMmy2TzsoVDUgzQs6krGNKkxp1Aa7EgDexsNhjpR1+ZZuyVEA8lSxPzITICXqDYizKCLRkE/mCDtsvuAoDrkyavJVWLMFe2qCZN1dCfSysN7dDp9ju0+OJzOUy+CaWCqZC8cqBkiuFPpLdGDC+wuR17YC5yIcvnlqUVBBO16grb6J+nMJG4RvrdlI1bAscbObZDTVSFJoUdT3tuPmGHqB9iDfADTZLFlEdA0aOKmpljhqEZy3N1j6QsoJQ6N21AbAWvY4IMvrBRu8cLc6jjbS6L6pKQ9dOn4mituAASva6/CC2rstkoKtqdWZyrrJGzdSwR3hlNttQKPDIRYMrpfqcVc54AqM1zSpYVCaWjjnjZ7n0SX0JYdNIBH/vgv45lSTMoGRlZXpl0spBB+lO4I67YueHcuqsDDo2V0v7tQwA+fCavMccS1UMSrE8ZsrMX5hHMJJ+1ZR8goGPM/hDmBllm89EZJUMbnlkekgLYAGwFgBi/xjTVEmdqkFZNTlxCvoN1GpJyTpJsTeNR/SONuCj4iiJUVFDUL2aWNlP5R2H9eAC818Ic0qixnrITd9VrEC+kLewAAsqgD5fecFNfw1nM1FFSNJRgxFbS2csQmwBUjTuNj7gkW3xXpvEuopZFGZLSmFjbm0xe6HteOT1sP5Sjbb3GNmmzXM8yUS0nLo6Vt0lkAkmkH2ggOhB/OucADz+Fuclg/nInZYzGhZnOhSLWUlSVNttXX54513hPmsghHOpUFKgEATUBe+ok3U+one5vf2GD+fhGtCOzZvVlgpICrGovbbovTHDwpqZ5IqlpamSos0YRpCNrwRyMBb5vb8BgF94c1VaMvrpWLBa2ZFjmv6uZI5SVwo39I9RNh8O1+3rgrI/0nUCO7R06QhpuWbHQ5PKpweqLpBLW3YliSdresgrDHkFEQQD5uUb/AMyY4KvBZ1SOtldlUAw6mJAACwL1PYC+ALaTgHLIlCrRQWAtdkDH8Wa5P4nATU5bQ82SrhgK0MNhoiHpq5lPpWOMC2kMBdgPWQB0DaifNc3NUv14qJjoBF1mqifqQrsyqd/VsSL2sPVgOzbPZE5ElRllTTyU06LAY1YxLEXAZQEYoXMYIuBv0GAqnPEqquKZP1fmliZGqmkEbAeladVdgpDXBJABFiRucFHEVXSZjRpU1WiOOkmvVRuoZwyD+JVht6mI3HxKR747/wDbShzCTyjUc8spt9HNBYBSd2Yvsqjrc+1hc2GAnOoaavkhyfK4uXT8x5TOHYrdficKWu639IYm32dhfAaXA2WHNc1mzR1MUcDhFiLa7uF2ufhXSCCUHRj7jDkxkcK5BHQU0dNFuFHqY9WY/Ex+ZONfATExMTAAXi1wKMxpi0KL5qM6kNgC4AN4y3se3zAwH8C56JY1oJ5miKXammcgS08ibNE4fqQG2uLMpI7YduF34neGcOYRvNAipW/EH6CSw+Ft9O+3qtcWG9r4ClmDQZVI1XWVUldmGnTTxsAD6ugjjUW3OxYDbYd97UNAuVUsua1imWva7ylGIF2soiAB0lV2G4PQnC/4Oz+IOtDmbERI14zMSs1JKnqFpNjpNtj2IAIsQCzKrPI65WkWSCpyt05cyIG5sd/9o3RlA2utgQPV2wGHnVBTFxJVcmgqHQPHOspNPKAQxAJKaXViG2A1Xv6hcDR4Iy5qXMjTPa8eXxqLG9wsjAb2HY+2KvAFNTyyTZe0kdfTUjRzUstw+i+oBCy7Erbb7z7Wxuo1s/YfaoR+6TADfFFSwz+FexEFv+KT/M/nhqynY/d/664UnEpZ+KKNPqiMMfwEhH7zhpZtOI4ZXOwVGPW3b3JFvzH34BA+JBfy9vpR2AI2I7kaIFT77thveFTXymj/AGQ/rOEnxfmfPhYLUKxAPpUi7DvuZ3J/DDs8K1tlNH+yH9ZwBUwvthaeAlWJaGZwCPpgpv7rDEv+GGZhXeAsQip66DvFWOCO4sqr/wCE/lgAHKKarqMooKakgMzGed27KthoBZjYL/GEi5+rg+4T4bpaOKUS1UU0sQjaaNpLQJJbSmsgbmwsNQ262ub4q+C/mv0bTcjk8nny+YEmrVp2sUINget7juMfOO6CDK1qnVAKKvhaN1QbRzhWMbADor73t3AwFnO8rnzCNZ0YJmtBIHEau3KcXJQqpa2iRRswtezKTcEDrm/FgzShiShI8+Zo25DE6omjcM5e26oLG7bX6Dc2x2ouEPImOtpKoU0QiAkjqdTxKhsxsS6stjvu1gb4GMw4yQPNT5PTrI9UzXlYPzJmcnUVsVKItzZ2IA7AgHAWuMeIdUb0dLIsuY1DR001Sg0BmB3jTqbKGOojZAdzqIBL/DTgQZZG7SMJKiSwZx8Kqvwoo7Dufc/djnwB4Z0+WHm6mmnK2DPayfaCDtc9zv8Advc6wExMTEwExMTEwExMTEwGLxTwzBXwSQyqBrFtYUalPYgkYSj8JZhk84enikLKPRNThnjmtuUmiLEqT0uLD23F8foXEwCj4e8X6YM3Oo3pYmY/SItwCLBtYUXBB9gcb3nkfP4DGVdHoGIdTcEa7ggjY4scTeGVHVuZk1005N2khNtXe7IfST13tffe+F9nHhnmmXypUZXO0uhbAXUOtzdgEYaCpO+n92AvV/EcEPE7S1ZMMaRcmNyPSSQPUT2G5F+g72wzM9zOKSimeKWNwYzpKyLY/c2tQPv1DCpbxPkVeTnOV6uxbl2B+9ZBb8j+AxygzDhWU6tMtMx9jOo/KNmUfkMAMcXseUyiMqSPqiV7j5saiSMD8MPLwvlVcoorkD6IdTbucAlZTcOTRmMZhKpPRjPKbf0XupH4Yo0HDPD+gJNmrzKvwqZtKj5Bbf1YB3+cj/8AmJ/xD/PC28NjEua52kThkMkb3BuLnmF/lsxI/DAxWxcIwXHqnYdkac//ALBlT9+Kq8bloXp8kyoxiVdDShCzEbjqvU7mxZjbAFng3TxNkTLUELC7ShmLafSdidVxb78e8245yyGnjgpY/NyQj+DI0crBigIJSRozqKi+4PS++A/JPCLM56aKKeo5EGpmMDEsUN9jpU6TqG+529sNnhXgWmoSHGuacC3NlNyB7KPhQH5C57k4Ba5NBm2e2M7yRUjkc3YRx6b3KRpYs5P22Nh8+mGlwnwVR5cG8tHZm+J2Opz8tR6AewtggAtsMfcBMTExMBMTExMBMTExMBMTExMBMTExMBMTExMB4liVtmUEfMX/AK8B/E3DdGUZjSU5b7RhS/56b4mJgEXxRQRJJZY0Ub9FA/qGMfLaZC26KenUDExMA9+AeHqMxBzS05cHZjEl/wA9N8MWOJVFlAA+QtiYmA94mJiYCYmJiYCYmJiYCYmJiY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 descr="Siegel LM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38" y="3612987"/>
            <a:ext cx="67709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ildergebnis für LM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8" name="Picture 14" descr="MCMP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b="21842"/>
          <a:stretch/>
        </p:blipFill>
        <p:spPr bwMode="auto">
          <a:xfrm>
            <a:off x="6649788" y="3612987"/>
            <a:ext cx="803994" cy="6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Bildergebnis für DGPs 2018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Bildergebnis für DGPs 2018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Bildergebnis für DGPs 2018"/>
          <p:cNvSpPr>
            <a:spLocks noChangeAspect="1" noChangeArrowheads="1"/>
          </p:cNvSpPr>
          <p:nvPr/>
        </p:nvSpPr>
        <p:spPr bwMode="auto">
          <a:xfrm>
            <a:off x="155575" y="-715963"/>
            <a:ext cx="2381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8" descr="Ähnliches Fot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79" y="1547551"/>
            <a:ext cx="1775983" cy="8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8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13800" y="2208776"/>
            <a:ext cx="8584505" cy="2376264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07975" y="1278488"/>
            <a:ext cx="8584505" cy="759814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5223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 Einführung in R für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Bayessches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</a:p>
          <a:p>
            <a:pPr defTabSz="4167188">
              <a:spcBef>
                <a:spcPct val="20000"/>
              </a:spcBef>
              <a:defRPr/>
            </a:pPr>
            <a:endParaRPr lang="de-DE" sz="1200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Vorab: Installation </a:t>
            </a:r>
            <a:r>
              <a:rPr lang="de-DE" dirty="0">
                <a:solidFill>
                  <a:srgbClr val="2D2DB9"/>
                </a:solidFill>
                <a:latin typeface="Calibri" pitchFamily="34" charset="0"/>
              </a:rPr>
              <a:t>von R und R Studio </a:t>
            </a:r>
          </a:p>
          <a:p>
            <a:pPr lvl="0" defTabSz="4167188">
              <a:spcBef>
                <a:spcPct val="20000"/>
              </a:spcBef>
              <a:defRPr/>
            </a:pP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Ulf</a:t>
            </a:r>
            <a:r>
              <a:rPr lang="de-DE" sz="1800" dirty="0" smtClean="0">
                <a:solidFill>
                  <a:srgbClr val="2D2DB9"/>
                </a:solidFill>
                <a:latin typeface="Calibri" pitchFamily="34" charset="0"/>
              </a:rPr>
              <a:t> </a:t>
            </a: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Mertens</a:t>
            </a:r>
            <a:endParaRPr lang="de-DE" dirty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endParaRPr lang="de-DE" sz="1000" i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Kapitel </a:t>
            </a:r>
            <a:r>
              <a:rPr lang="de-DE" i="1" dirty="0">
                <a:solidFill>
                  <a:srgbClr val="2D2DB9"/>
                </a:solidFill>
                <a:latin typeface="Calibri" pitchFamily="34" charset="0"/>
              </a:rPr>
              <a:t>5 – </a:t>
            </a: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Einführung R und </a:t>
            </a:r>
            <a:r>
              <a:rPr lang="de-DE" i="1" dirty="0" err="1" smtClean="0">
                <a:solidFill>
                  <a:srgbClr val="2D2DB9"/>
                </a:solidFill>
                <a:latin typeface="Calibri" pitchFamily="34" charset="0"/>
              </a:rPr>
              <a:t>Bayessches</a:t>
            </a: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 Hypothesen – 10 Übungen</a:t>
            </a:r>
            <a:b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Momme von Sydow</a:t>
            </a:r>
            <a:endParaRPr lang="de-DE" sz="1800" dirty="0"/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5.1   R, R Studio und basale Operationen; Übungen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Mammographieproblem</a:t>
            </a:r>
            <a:endParaRPr lang="de-DE" sz="2000" dirty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5.2   Blick auf Datenstrukturen, Schleifen, Plot-Grafiken und Übungen</a:t>
            </a: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5.3   Blick auf Verteilungen, Parameterupdate bei konjugierten Verteilungen (am </a:t>
            </a:r>
            <a:b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        Binomial-Beta Beispiel) in R, Grundidee von Modelltests und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Bayesfaktoren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</a:t>
            </a:r>
            <a:b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        nun in R mit Übungen</a:t>
            </a:r>
          </a:p>
          <a:p>
            <a:pPr defTabSz="4167188">
              <a:spcBef>
                <a:spcPct val="20000"/>
              </a:spcBef>
              <a:defRPr/>
            </a:pPr>
            <a:r>
              <a:rPr lang="de-DE" sz="1000" i="1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sz="1000" i="1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Kapitel 6 – Pakete für Datenmanagement und Druck </a:t>
            </a:r>
            <a:b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1800" i="1" dirty="0" smtClean="0">
                <a:solidFill>
                  <a:srgbClr val="2D2DB9"/>
                </a:solidFill>
                <a:latin typeface="Calibri" pitchFamily="34" charset="0"/>
              </a:rPr>
              <a:t>Ulf Mertens</a:t>
            </a:r>
            <a:endParaRPr lang="de-DE" sz="1800" dirty="0" smtClean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6.1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dplyr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– Komfortables Datenmanagement</a:t>
            </a:r>
          </a:p>
          <a:p>
            <a:pPr lvl="0" defTabSz="4167188">
              <a:spcBef>
                <a:spcPct val="20000"/>
              </a:spcBef>
              <a:defRPr/>
            </a:pP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6.2 </a:t>
            </a:r>
            <a:r>
              <a:rPr lang="de-DE" sz="2000" dirty="0" err="1" smtClean="0">
                <a:solidFill>
                  <a:srgbClr val="2D2DB9"/>
                </a:solidFill>
                <a:latin typeface="Calibri" pitchFamily="34" charset="0"/>
              </a:rPr>
              <a:t>Ggplot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 </a:t>
            </a:r>
            <a:r>
              <a:rPr lang="de-DE" sz="2000" dirty="0">
                <a:solidFill>
                  <a:srgbClr val="2D2DB9"/>
                </a:solidFill>
                <a:latin typeface="Calibri" pitchFamily="34" charset="0"/>
              </a:rPr>
              <a:t>– 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Fortgeschrittene Grafikengine</a:t>
            </a:r>
          </a:p>
          <a:p>
            <a:pPr lvl="0" defTabSz="4167188">
              <a:spcBef>
                <a:spcPct val="20000"/>
              </a:spcBef>
              <a:defRPr/>
            </a:pPr>
            <a:endParaRPr lang="de-DE" sz="1000" dirty="0">
              <a:solidFill>
                <a:srgbClr val="2D2DB9"/>
              </a:solidFill>
              <a:latin typeface="Calibri" pitchFamily="34" charset="0"/>
            </a:endParaRPr>
          </a:p>
          <a:p>
            <a:pPr lvl="0" defTabSz="4167188">
              <a:spcBef>
                <a:spcPct val="20000"/>
              </a:spcBef>
              <a:defRPr/>
            </a:pPr>
            <a:r>
              <a:rPr lang="de-DE" i="1" dirty="0">
                <a:solidFill>
                  <a:srgbClr val="2D2DB9"/>
                </a:solidFill>
                <a:latin typeface="Calibri" pitchFamily="34" charset="0"/>
              </a:rPr>
              <a:t>TEIL III  </a:t>
            </a:r>
            <a:r>
              <a:rPr lang="de-DE" sz="2000" i="1" dirty="0" err="1" smtClean="0">
                <a:solidFill>
                  <a:srgbClr val="2D2DB9"/>
                </a:solidFill>
                <a:latin typeface="Calibri" pitchFamily="34" charset="0"/>
              </a:rPr>
              <a:t>Bayessche</a:t>
            </a:r>
            <a:r>
              <a:rPr lang="de-DE" sz="2000" i="1" dirty="0" smtClean="0">
                <a:solidFill>
                  <a:srgbClr val="2D2DB9"/>
                </a:solidFill>
                <a:latin typeface="Calibri" pitchFamily="34" charset="0"/>
              </a:rPr>
              <a:t> Standard-Hypothesentests </a:t>
            </a:r>
            <a: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  <a:t>(geeignetes R-Paket) =&gt; morgen</a:t>
            </a:r>
            <a:br>
              <a:rPr lang="de-DE" sz="2000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Teil II. 5.1 Basales zu R</a:t>
            </a:r>
            <a:br>
              <a:rPr lang="de-DE" dirty="0" smtClean="0"/>
            </a:br>
            <a:r>
              <a:rPr lang="de-DE" sz="2000" dirty="0" smtClean="0"/>
              <a:t>5.1.1 R</a:t>
            </a:r>
            <a:endParaRPr lang="en-GB" sz="2000" dirty="0">
              <a:solidFill>
                <a:srgbClr val="00009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1363990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ist eine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freie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Programmiersprache für Statistik und Grafiken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de-DE" sz="12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en-US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Geschichte</a:t>
            </a:r>
            <a:endParaRPr lang="en-US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1993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erstmals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öffentlich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Gründer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R. Ihaka, und R. Gentleman,  </a:t>
            </a: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Anknüpfung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“S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Rasche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Verbreitung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Vorteile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Freie, kostenlose Statistik-Software, Teil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GNU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Projekts (R Development Core Team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2004), die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heruntergeladen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werden kann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: http://www.r-project.org/.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Zunehmend Standardsprache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für statistische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Problemstellungen, große „Community“, Reichtum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an Paketen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Verfügbarkeit auf allen üblichen Plattformen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Einige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externe Benutzeroberflächen/Entwicklungsumgebungen,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wie etwa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R-Studio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Nachteile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Einarbeitungszeit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Zwar verstreut reichhaltige Informationen im Netz, aber wenige gute Einführungen.</a:t>
            </a:r>
          </a:p>
        </p:txBody>
      </p:sp>
      <p:pic>
        <p:nvPicPr>
          <p:cNvPr id="7170" name="Picture 2" descr="Bildergebnis fü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17" y="116632"/>
            <a:ext cx="742971" cy="5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4"/>
          <a:stretch/>
        </p:blipFill>
        <p:spPr bwMode="auto">
          <a:xfrm>
            <a:off x="251520" y="1268760"/>
            <a:ext cx="8714978" cy="516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844208" y="980728"/>
            <a:ext cx="1296144" cy="360263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Menu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83768" y="2348880"/>
            <a:ext cx="1512168" cy="720080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Skripte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Schrittw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Ausführung: STRG + R</a:t>
            </a:r>
            <a:b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Kommentare: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#...</a:t>
            </a:r>
            <a:b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300192" y="2348880"/>
            <a:ext cx="1296144" cy="360263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156176" y="3716809"/>
            <a:ext cx="1800200" cy="792311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Grafikausgabe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oder 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Hilfe -&gt; Skript 2.2.1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483768" y="4652913"/>
            <a:ext cx="1296144" cy="504279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Konsole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Direkteingabe</a:t>
            </a:r>
            <a:b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 Ausgabe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Teil II. 5.1 Basales zu R</a:t>
            </a:r>
            <a:br>
              <a:rPr lang="de-DE" kern="0" dirty="0" smtClean="0"/>
            </a:br>
            <a:r>
              <a:rPr lang="de-DE" sz="2000" kern="0" dirty="0" smtClean="0"/>
              <a:t>5.1.2 R-Studio</a:t>
            </a:r>
            <a:endParaRPr lang="en-GB" sz="2000" kern="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566075"/>
                  </p:ext>
                </p:extLst>
              </p:nvPr>
            </p:nvGraphicFramePr>
            <p:xfrm>
              <a:off x="827586" y="1783665"/>
              <a:ext cx="7344814" cy="423762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42685"/>
                    <a:gridCol w="2529723"/>
                    <a:gridCol w="2354168"/>
                    <a:gridCol w="1318238"/>
                  </a:tblGrid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Operator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Bedeutung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Bsp. Eingabe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Ausgabe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+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Addition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2+4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Subtraktion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2-4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Multiplikation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8802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/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Division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2/4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.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5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^oder **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Potenzierung (‚hoch‘)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2**5, 2^5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451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Quadrat-Wurzel (Square Root)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(9), 9^.5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064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log(x, </a:t>
                          </a: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base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=n);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von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x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 mit Basis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Ohne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Angabe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der Basis -&gt; </a:t>
                          </a:r>
                          <a:b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Natürlicher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log(x=100,base=10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n!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Fakultät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factorial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120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b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Binomialkoefizient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 über k</a:t>
                          </a:r>
                          <a:b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𝑐h𝑜𝑜𝑠𝑒</m:t>
                                </m:r>
                                <m:d>
                                  <m:dPr>
                                    <m:ctrlP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DE" sz="14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de-DE" sz="14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4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de-DE" sz="14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!∙</m:t>
                                    </m:r>
                                    <m:d>
                                      <m:dPr>
                                        <m:ctrlP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𝑛</m:t>
                                        </m:r>
                                        <m: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−</m:t>
                                        </m:r>
                                        <m: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e-DE" sz="10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de-DE" sz="10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0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de-DE" sz="10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5!</m:t>
                                    </m:r>
                                  </m:num>
                                  <m:den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3!∙2!</m:t>
                                    </m:r>
                                  </m:den>
                                </m:f>
                                <m:r>
                                  <a:rPr lang="de-DE" sz="10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5∙4∙3∙2∙1</m:t>
                                    </m:r>
                                  </m:num>
                                  <m:den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(3∙2∙1)∙(2∙1)</m:t>
                                    </m:r>
                                  </m:den>
                                </m:f>
                                <m:r>
                                  <a:rPr lang="de-DE" sz="10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5∙4∙3</m:t>
                                    </m:r>
                                  </m:num>
                                  <m:den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3∙2∙1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000" noProof="0" dirty="0" smtClean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 </a:t>
                          </a:r>
                          <a:r>
                            <a:rPr lang="de-DE" sz="10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ohne </a:t>
                          </a:r>
                          <a:r>
                            <a:rPr lang="de-DE" sz="10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Zurücklegen, ohne </a:t>
                          </a:r>
                          <a:r>
                            <a:rPr lang="de-DE" sz="10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Reihenfolgeberücksichtigung</a:t>
                          </a:r>
                          <a:endParaRPr lang="de-DE" sz="10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(5,3)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10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7566075"/>
                  </p:ext>
                </p:extLst>
              </p:nvPr>
            </p:nvGraphicFramePr>
            <p:xfrm>
              <a:off x="827586" y="1783665"/>
              <a:ext cx="7344814" cy="423762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42685"/>
                    <a:gridCol w="2529723"/>
                    <a:gridCol w="2354168"/>
                    <a:gridCol w="1318238"/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Operator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Bedeutung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Bsp. Eingabe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Ausgabe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+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Addition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2+4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Subtraktion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2-4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Multiplikation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/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Division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2/4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.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5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^oder **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Potenzierung (‚hoch‘)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2**5, 2^5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451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Quadrat-Wurzel (Square Root)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(9), 9^.5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log(x, </a:t>
                          </a: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base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=n);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von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x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 mit Basis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Ohne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Angabe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der Basis -&gt; </a:t>
                          </a:r>
                          <a:b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Natürlicher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log(x=100,base=10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n!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Fakultät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factorial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120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889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b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Binomialkoefizient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5192" t="-130820" r="-144712" b="-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(5,3)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10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hteck 6"/>
          <p:cNvSpPr/>
          <p:nvPr/>
        </p:nvSpPr>
        <p:spPr>
          <a:xfrm>
            <a:off x="776080" y="1294382"/>
            <a:ext cx="3456139" cy="419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Arithmetische Operatoren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76080" y="6050472"/>
            <a:ext cx="7910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1 </a:t>
            </a:r>
            <a:b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Berechne den Binomialkoeffizienten und einzelne Werte der Binomialverteilung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Teil II. 5.1 Basales zu R</a:t>
            </a:r>
            <a:br>
              <a:rPr lang="de-DE" dirty="0" smtClean="0"/>
            </a:br>
            <a:r>
              <a:rPr lang="de-DE" sz="2000" dirty="0" smtClean="0"/>
              <a:t>5.1.3 Einfache Operatoren</a:t>
            </a:r>
            <a:endParaRPr lang="en-GB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76080" y="1432016"/>
            <a:ext cx="5381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Grundlegende und logische Operationen</a:t>
            </a:r>
            <a:r>
              <a:rPr lang="de-DE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68746"/>
              </p:ext>
            </p:extLst>
          </p:nvPr>
        </p:nvGraphicFramePr>
        <p:xfrm>
          <a:off x="834360" y="1947796"/>
          <a:ext cx="7852440" cy="2759197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704560"/>
                <a:gridCol w="2516873"/>
                <a:gridCol w="1409347"/>
              </a:tblGrid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21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&lt;-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-&gt;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Zuweisung eines Wertes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 = 42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 = 42)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42</a:t>
                      </a:r>
                      <a:b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42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==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Prüfen eines Wertes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 == 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!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Negation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! (a == 42)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FALSE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&amp; oder &amp;&amp;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Konjunktion, logisches UND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 == 42)&amp;!!(a == 42)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oder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||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Disjunktion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inkl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logisches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ODER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 == 32)|(a == 42)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755576" y="5312241"/>
            <a:ext cx="2749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Warnung vor einem Problem: (.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3)/3==.</a:t>
            </a: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59979"/>
              </p:ext>
            </p:extLst>
          </p:nvPr>
        </p:nvGraphicFramePr>
        <p:xfrm>
          <a:off x="837312" y="4706993"/>
          <a:ext cx="7852440" cy="497982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704560"/>
                <a:gridCol w="2516873"/>
                <a:gridCol w="1409347"/>
              </a:tblGrid>
              <a:tr h="2846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&gt;=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Größergleich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42 &gt;= a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2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Round()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Runden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round</a:t>
                      </a: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(3.1415, 2)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3.14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Teil II. 5.1 Basales zu R</a:t>
            </a:r>
            <a:br>
              <a:rPr lang="de-DE" dirty="0" smtClean="0"/>
            </a:br>
            <a:r>
              <a:rPr lang="de-DE" sz="2000" dirty="0" smtClean="0"/>
              <a:t>5.1.3 Einfache Operatoren</a:t>
            </a:r>
            <a:endParaRPr lang="en-GB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76080" y="1237800"/>
            <a:ext cx="261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698" name="Picture 2" descr="Bildergebnis für bayes mammogram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" y="1699465"/>
            <a:ext cx="69913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76080" y="5342256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0" y="5342256"/>
                <a:ext cx="2724977" cy="6790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84060" y="5376442"/>
                <a:ext cx="4471096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</m:e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>
                                  <a:latin typeface="Cambria Math"/>
                                </a:rPr>
                                <m:t>¬</m:t>
                              </m:r>
                              <m:r>
                                <a:rPr lang="de-DE" sz="16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0" y="5376442"/>
                <a:ext cx="4471096" cy="613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776080" y="2965992"/>
            <a:ext cx="2499776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568168" y="3182016"/>
            <a:ext cx="3651904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568168" y="3398040"/>
            <a:ext cx="3834820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88024" y="4046112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09188" y="4261764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89440" y="4045740"/>
            <a:ext cx="1790472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80166" y="6074132"/>
            <a:ext cx="781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Berechne Posteriori-Wahrscheinlichkeit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Krebs|positiver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Test) mit Variablen in R.</a:t>
            </a:r>
            <a:b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(siehe R-Datei)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919608" y="23488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rot="581392">
            <a:off x="3052701" y="4090475"/>
            <a:ext cx="590465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.01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.80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 .15 </a:t>
            </a:r>
          </a:p>
        </p:txBody>
      </p:sp>
      <p:sp>
        <p:nvSpPr>
          <p:cNvPr id="22" name="Textfeld 21"/>
          <p:cNvSpPr txBox="1"/>
          <p:nvPr/>
        </p:nvSpPr>
        <p:spPr>
          <a:xfrm rot="581392">
            <a:off x="3035728" y="4075145"/>
            <a:ext cx="590465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.01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.80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 .15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Poster_K_T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Prior_K+Like_T_NK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*(1-Prior_K)) </a:t>
            </a:r>
          </a:p>
        </p:txBody>
      </p:sp>
      <p:pic>
        <p:nvPicPr>
          <p:cNvPr id="19" name="Picture 2" descr="Modified Bayes' Theore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25" y="1228175"/>
            <a:ext cx="2830196" cy="19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 rot="16200000">
            <a:off x="8395002" y="2414311"/>
            <a:ext cx="8915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https://xkcd.com/2059/</a:t>
            </a:r>
          </a:p>
        </p:txBody>
      </p:sp>
      <p:sp>
        <p:nvSpPr>
          <p:cNvPr id="18" name="Textfeld 17"/>
          <p:cNvSpPr txBox="1"/>
          <p:nvPr/>
        </p:nvSpPr>
        <p:spPr>
          <a:xfrm rot="581392">
            <a:off x="2990027" y="4067408"/>
            <a:ext cx="590465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.01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.80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 .15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Poster_K_T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Prior_K+Like_T_NK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*(1-Prior_K))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Poster_K_T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1] 0.05111821</a:t>
            </a:r>
          </a:p>
        </p:txBody>
      </p:sp>
      <p:sp>
        <p:nvSpPr>
          <p:cNvPr id="23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Teil II. 5.1 Basales zu R</a:t>
            </a:r>
            <a:br>
              <a:rPr lang="de-DE" dirty="0" smtClean="0"/>
            </a:br>
            <a:r>
              <a:rPr lang="de-DE" sz="2000" dirty="0" smtClean="0"/>
              <a:t>5.1.4 Übung 2</a:t>
            </a:r>
            <a:endParaRPr lang="en-GB" sz="2000" dirty="0">
              <a:solidFill>
                <a:srgbClr val="000090"/>
              </a:solidFill>
            </a:endParaRPr>
          </a:p>
        </p:txBody>
      </p:sp>
      <p:sp>
        <p:nvSpPr>
          <p:cNvPr id="20" name="Foliennummernplatzhalter 3"/>
          <p:cNvSpPr txBox="1">
            <a:spLocks/>
          </p:cNvSpPr>
          <p:nvPr/>
        </p:nvSpPr>
        <p:spPr>
          <a:xfrm>
            <a:off x="8244408" y="6556325"/>
            <a:ext cx="442392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4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5.2 Datenstrukturen, Schleifen, Grafiken (Plot)</a:t>
            </a:r>
            <a:br>
              <a:rPr lang="de-DE" dirty="0" smtClean="0"/>
            </a:br>
            <a:r>
              <a:rPr lang="de-DE" sz="2000" dirty="0" smtClean="0"/>
              <a:t>5.2.1 Arbeiten mit Variablen und Datenstrukturen</a:t>
            </a:r>
            <a:endParaRPr lang="en-GB" sz="2000" dirty="0">
              <a:solidFill>
                <a:srgbClr val="000090"/>
              </a:solidFill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36250" y="1772816"/>
            <a:ext cx="8615314" cy="4032448"/>
            <a:chOff x="236250" y="1772816"/>
            <a:chExt cx="8615314" cy="4032448"/>
          </a:xfrm>
        </p:grpSpPr>
        <p:pic>
          <p:nvPicPr>
            <p:cNvPr id="25602" name="Picture 2" descr="Bildergebnis für R Data Ty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96" y="1772816"/>
              <a:ext cx="8408568" cy="403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827584" y="2147143"/>
              <a:ext cx="144969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Vektor (</a:t>
              </a:r>
              <a:r>
                <a:rPr lang="de-DE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Vector</a:t>
              </a:r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717632" y="1866310"/>
              <a:ext cx="7309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Matrix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36250" y="3738518"/>
              <a:ext cx="23818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Datenrahmen (Dataframe)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116883" y="4026550"/>
              <a:ext cx="7713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Tabelle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58859" y="4859432"/>
              <a:ext cx="6723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Listen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868789" y="1844824"/>
              <a:ext cx="11498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Feld (Array)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281191" y="2697310"/>
              <a:ext cx="5950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Reihe</a:t>
              </a:r>
              <a:endParaRPr lang="de-DE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41712" y="3863078"/>
              <a:ext cx="63799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Spalte</a:t>
              </a:r>
              <a:endParaRPr lang="de-DE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683568" y="1455167"/>
            <a:ext cx="224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Datenstrukturen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5.2.1 </a:t>
            </a:r>
            <a:r>
              <a:rPr lang="de-DE" dirty="0"/>
              <a:t>Arbeiten mit Variablen und Datenstrukturen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85835"/>
            <a:ext cx="27468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Wertzuweisung und </a:t>
            </a:r>
            <a:b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Vektorerzeugung 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00310"/>
              </p:ext>
            </p:extLst>
          </p:nvPr>
        </p:nvGraphicFramePr>
        <p:xfrm>
          <a:off x="834360" y="2492897"/>
          <a:ext cx="7852440" cy="2031041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948028"/>
                <a:gridCol w="2273405"/>
                <a:gridCol w="1409347"/>
              </a:tblGrid>
              <a:tr h="2632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4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Namen von </a:t>
                      </a:r>
                      <a:r>
                        <a:rPr lang="de-DE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Datenstruk-turen</a:t>
                      </a:r>
                      <a:r>
                        <a:rPr lang="de-DE" sz="1400" b="1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(auch Vektoren etc.)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Variablen können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recht beliebige Namen tragen, müssen aber verbunden sein und mit einem Buchstaben beginnen </a:t>
                      </a: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(Prior_H1&lt;-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.6)</a:t>
                      </a:r>
                      <a:b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.6</a:t>
                      </a: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794999">
                <a:tc>
                  <a:txBody>
                    <a:bodyPr/>
                    <a:lstStyle/>
                    <a:p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c() 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Verbinden (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combine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 Variable (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atomare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Vektoren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einem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mehrwertigen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Vektoren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endParaRPr lang="de-DE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(V1&lt;-c(1,2,3)*c(1,2,3))</a:t>
                      </a:r>
                      <a:b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c(12,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V1)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1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4 9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[1]12 1 4 9</a:t>
                      </a:r>
                      <a:b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endParaRPr lang="de-DE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08337"/>
              </p:ext>
            </p:extLst>
          </p:nvPr>
        </p:nvGraphicFramePr>
        <p:xfrm>
          <a:off x="837312" y="4365104"/>
          <a:ext cx="7852440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945076"/>
                <a:gridCol w="2276357"/>
                <a:gridCol w="1409347"/>
              </a:tblGrid>
              <a:tr h="2846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: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Erzeugt Vektor in </a:t>
                      </a:r>
                      <a:r>
                        <a:rPr lang="de-DE" sz="1400" dirty="0" err="1" smtClean="0"/>
                        <a:t>Einerschritten</a:t>
                      </a:r>
                      <a:r>
                        <a:rPr lang="de-DE" sz="1400" dirty="0" smtClean="0"/>
                        <a:t>.</a:t>
                      </a:r>
                      <a:br>
                        <a:rPr lang="de-DE" sz="1400" dirty="0" smtClean="0"/>
                      </a:br>
                      <a:r>
                        <a:rPr lang="de-DE" sz="1400" dirty="0" err="1" smtClean="0"/>
                        <a:t>Equivalent</a:t>
                      </a:r>
                      <a:r>
                        <a:rPr lang="de-DE" sz="1400" dirty="0" smtClean="0"/>
                        <a:t> zu 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to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by</a:t>
                      </a:r>
                      <a:r>
                        <a:rPr lang="de-DE" sz="1400" dirty="0" smtClean="0"/>
                        <a:t>=1)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1:10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[1]1</a:t>
                      </a:r>
                      <a:r>
                        <a:rPr lang="de-DE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2 3 4 5 6 7 8 9 10</a:t>
                      </a:r>
                      <a:endParaRPr lang="de-DE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2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b="1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Erzeugt Vektor mit beliebiger Sequenz von gleichabständigen</a:t>
                      </a:r>
                      <a:r>
                        <a:rPr lang="de-DE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Werten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=0, 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=1, 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=.1)</a:t>
                      </a:r>
                      <a:endParaRPr lang="de-DE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[1]0</a:t>
                      </a:r>
                      <a:r>
                        <a:rPr lang="de-DE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.1 .2  .3  .4  .5  .6  .7  .8 .9  1.0</a:t>
                      </a:r>
                      <a:endParaRPr lang="de-DE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52513"/>
            <a:ext cx="3024871" cy="14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1464</Words>
  <Application>Microsoft Office PowerPoint</Application>
  <PresentationFormat>Bildschirmpräsentation (4:3)</PresentationFormat>
  <Paragraphs>423</Paragraphs>
  <Slides>18</Slides>
  <Notes>8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Standarddesign</vt:lpstr>
      <vt:lpstr>1_Standarddesign</vt:lpstr>
      <vt:lpstr>PowerPoint-Präsentation</vt:lpstr>
      <vt:lpstr>PowerPoint-Präsentation</vt:lpstr>
      <vt:lpstr>Teil II. 5.1 Basales zu R 5.1.1 R</vt:lpstr>
      <vt:lpstr>PowerPoint-Präsentation</vt:lpstr>
      <vt:lpstr>Teil II. 5.1 Basales zu R 5.1.3 Einfache Operatoren</vt:lpstr>
      <vt:lpstr>Teil II. 5.1 Basales zu R 5.1.3 Einfache Operatoren</vt:lpstr>
      <vt:lpstr>Teil II. 5.1 Basales zu R 5.1.4 Übung 2</vt:lpstr>
      <vt:lpstr>5.2 Datenstrukturen, Schleifen, Grafiken (Plot) 5.2.1 Arbeiten mit Variablen und Datenstrukturen</vt:lpstr>
      <vt:lpstr>5.2.1 Arbeiten mit Variablen und Datenstrukturen</vt:lpstr>
      <vt:lpstr>5.2.3 Basale Operationen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Einführung in das Bayessche Hypothesentesten  Workshop, 12.-13.10.2018, Psychologisches Institut Heidelberg  </vt:lpstr>
    </vt:vector>
  </TitlesOfParts>
  <Company>GEMI - Abt1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Sydow</dc:creator>
  <cp:lastModifiedBy>Momme v. Sydow</cp:lastModifiedBy>
  <cp:revision>2248</cp:revision>
  <cp:lastPrinted>2018-09-14T11:08:26Z</cp:lastPrinted>
  <dcterms:created xsi:type="dcterms:W3CDTF">2004-09-02T08:50:15Z</dcterms:created>
  <dcterms:modified xsi:type="dcterms:W3CDTF">2018-10-20T20:45:50Z</dcterms:modified>
</cp:coreProperties>
</file>