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992" r:id="rId5"/>
    <p:sldId id="1051" r:id="rId6"/>
    <p:sldId id="265" r:id="rId7"/>
    <p:sldId id="1057" r:id="rId8"/>
    <p:sldId id="994" r:id="rId9"/>
    <p:sldId id="1054" r:id="rId10"/>
    <p:sldId id="272" r:id="rId11"/>
    <p:sldId id="273" r:id="rId12"/>
    <p:sldId id="1071" r:id="rId13"/>
    <p:sldId id="991" r:id="rId14"/>
    <p:sldId id="983" r:id="rId15"/>
    <p:sldId id="984" r:id="rId16"/>
    <p:sldId id="985" r:id="rId17"/>
    <p:sldId id="1043" r:id="rId18"/>
    <p:sldId id="1056" r:id="rId19"/>
    <p:sldId id="1060" r:id="rId20"/>
    <p:sldId id="1072" r:id="rId21"/>
    <p:sldId id="1073" r:id="rId22"/>
    <p:sldId id="1068" r:id="rId23"/>
    <p:sldId id="1070" r:id="rId24"/>
    <p:sldId id="1069" r:id="rId25"/>
    <p:sldId id="1066" r:id="rId26"/>
  </p:sldIdLst>
  <p:sldSz cx="13817600" cy="7772400"/>
  <p:notesSz cx="6858000" cy="5381625"/>
  <p:embeddedFontLst>
    <p:embeddedFont>
      <p:font typeface="Arial Narrow" panose="020B060602020203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EB Garamond" panose="020B0604020202020204"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0" userDrawn="1">
          <p15:clr>
            <a:srgbClr val="A4A3A4"/>
          </p15:clr>
        </p15:guide>
        <p15:guide id="2" pos="4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446"/>
    <a:srgbClr val="FFFFFF"/>
    <a:srgbClr val="F8F8F8"/>
    <a:srgbClr val="C51010"/>
    <a:srgbClr val="4BACC6"/>
    <a:srgbClr val="8064A2"/>
    <a:srgbClr val="0DB459"/>
    <a:srgbClr val="376092"/>
    <a:srgbClr val="C0504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921DFF-F417-49AA-8909-ABE057BEA3EF}" v="1" dt="2019-05-07T15:53:13.545"/>
  </p1510:revLst>
</p1510:revInfo>
</file>

<file path=ppt/tableStyles.xml><?xml version="1.0" encoding="utf-8"?>
<a:tblStyleLst xmlns:a="http://schemas.openxmlformats.org/drawingml/2006/main" def="{08C75041-89FD-4FD1-8F5A-C92426B6915F}">
  <a:tblStyle styleId="{08C75041-89FD-4FD1-8F5A-C92426B6915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10" autoAdjust="0"/>
  </p:normalViewPr>
  <p:slideViewPr>
    <p:cSldViewPr snapToGrid="0">
      <p:cViewPr varScale="1">
        <p:scale>
          <a:sx n="54" d="100"/>
          <a:sy n="54" d="100"/>
        </p:scale>
        <p:origin x="2400" y="72"/>
      </p:cViewPr>
      <p:guideLst>
        <p:guide orient="horz" pos="3600"/>
        <p:guide pos="435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shar\Desktop\flatflash_modifi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22127970136282"/>
          <c:y val="0.11114260981583514"/>
          <c:w val="0.7524243077220879"/>
          <c:h val="0.71387595436288964"/>
        </c:manualLayout>
      </c:layout>
      <c:barChart>
        <c:barDir val="col"/>
        <c:grouping val="clustered"/>
        <c:varyColors val="0"/>
        <c:ser>
          <c:idx val="0"/>
          <c:order val="0"/>
          <c:tx>
            <c:strRef>
              <c:f>pageranktwitter!$A$2</c:f>
              <c:strCache>
                <c:ptCount val="1"/>
                <c:pt idx="0">
                  <c:v>Speedup over MMap</c:v>
                </c:pt>
              </c:strCache>
            </c:strRef>
          </c:tx>
          <c:spPr>
            <a:solidFill>
              <a:srgbClr val="00B0F0"/>
            </a:solidFill>
            <a:ln>
              <a:solidFill>
                <a:schemeClr val="tx1"/>
              </a:solidFill>
            </a:ln>
            <a:effectLst/>
          </c:spPr>
          <c:invertIfNegative val="0"/>
          <c:cat>
            <c:numRef>
              <c:f>pageranktwitter!$B$1:$G$1</c:f>
              <c:numCache>
                <c:formatCode>General</c:formatCode>
                <c:ptCount val="6"/>
                <c:pt idx="0">
                  <c:v>16</c:v>
                </c:pt>
                <c:pt idx="1">
                  <c:v>32</c:v>
                </c:pt>
                <c:pt idx="2">
                  <c:v>64</c:v>
                </c:pt>
                <c:pt idx="3">
                  <c:v>128</c:v>
                </c:pt>
                <c:pt idx="4">
                  <c:v>256</c:v>
                </c:pt>
                <c:pt idx="5">
                  <c:v>512</c:v>
                </c:pt>
              </c:numCache>
            </c:numRef>
          </c:cat>
          <c:val>
            <c:numRef>
              <c:f>pageranktwitter!$B$2:$G$2</c:f>
              <c:numCache>
                <c:formatCode>General</c:formatCode>
                <c:ptCount val="6"/>
                <c:pt idx="0">
                  <c:v>1.26</c:v>
                </c:pt>
                <c:pt idx="1">
                  <c:v>1.37</c:v>
                </c:pt>
                <c:pt idx="2">
                  <c:v>1.65</c:v>
                </c:pt>
                <c:pt idx="3">
                  <c:v>2.15</c:v>
                </c:pt>
                <c:pt idx="4">
                  <c:v>2.83</c:v>
                </c:pt>
                <c:pt idx="5">
                  <c:v>3.34</c:v>
                </c:pt>
              </c:numCache>
            </c:numRef>
          </c:val>
          <c:extLst>
            <c:ext xmlns:c16="http://schemas.microsoft.com/office/drawing/2014/chart" uri="{C3380CC4-5D6E-409C-BE32-E72D297353CC}">
              <c16:uniqueId val="{00000000-6930-4CF8-B4CA-2E2D84B35C6C}"/>
            </c:ext>
          </c:extLst>
        </c:ser>
        <c:ser>
          <c:idx val="1"/>
          <c:order val="1"/>
          <c:tx>
            <c:strRef>
              <c:f>pageranktwitter!$A$3</c:f>
              <c:strCache>
                <c:ptCount val="1"/>
                <c:pt idx="0">
                  <c:v>Speedup over FlashMap</c:v>
                </c:pt>
              </c:strCache>
            </c:strRef>
          </c:tx>
          <c:spPr>
            <a:solidFill>
              <a:srgbClr val="00B050"/>
            </a:solidFill>
            <a:ln>
              <a:solidFill>
                <a:schemeClr val="tx1"/>
              </a:solidFill>
            </a:ln>
            <a:effectLst/>
          </c:spPr>
          <c:invertIfNegative val="0"/>
          <c:cat>
            <c:numRef>
              <c:f>pageranktwitter!$B$1:$G$1</c:f>
              <c:numCache>
                <c:formatCode>General</c:formatCode>
                <c:ptCount val="6"/>
                <c:pt idx="0">
                  <c:v>16</c:v>
                </c:pt>
                <c:pt idx="1">
                  <c:v>32</c:v>
                </c:pt>
                <c:pt idx="2">
                  <c:v>64</c:v>
                </c:pt>
                <c:pt idx="3">
                  <c:v>128</c:v>
                </c:pt>
                <c:pt idx="4">
                  <c:v>256</c:v>
                </c:pt>
                <c:pt idx="5">
                  <c:v>512</c:v>
                </c:pt>
              </c:numCache>
            </c:numRef>
          </c:cat>
          <c:val>
            <c:numRef>
              <c:f>pageranktwitter!$B$3:$G$3</c:f>
              <c:numCache>
                <c:formatCode>General</c:formatCode>
                <c:ptCount val="6"/>
                <c:pt idx="0">
                  <c:v>1.08</c:v>
                </c:pt>
                <c:pt idx="1">
                  <c:v>1.23</c:v>
                </c:pt>
                <c:pt idx="2">
                  <c:v>1.33</c:v>
                </c:pt>
                <c:pt idx="3">
                  <c:v>1.39</c:v>
                </c:pt>
                <c:pt idx="4">
                  <c:v>1.49</c:v>
                </c:pt>
                <c:pt idx="5">
                  <c:v>1.57</c:v>
                </c:pt>
              </c:numCache>
            </c:numRef>
          </c:val>
          <c:extLst>
            <c:ext xmlns:c16="http://schemas.microsoft.com/office/drawing/2014/chart" uri="{C3380CC4-5D6E-409C-BE32-E72D297353CC}">
              <c16:uniqueId val="{00000001-6930-4CF8-B4CA-2E2D84B35C6C}"/>
            </c:ext>
          </c:extLst>
        </c:ser>
        <c:dLbls>
          <c:showLegendKey val="0"/>
          <c:showVal val="0"/>
          <c:showCatName val="0"/>
          <c:showSerName val="0"/>
          <c:showPercent val="0"/>
          <c:showBubbleSize val="0"/>
        </c:dLbls>
        <c:gapWidth val="219"/>
        <c:overlap val="-27"/>
        <c:axId val="586148680"/>
        <c:axId val="586146712"/>
      </c:barChart>
      <c:lineChart>
        <c:grouping val="standard"/>
        <c:varyColors val="0"/>
        <c:ser>
          <c:idx val="2"/>
          <c:order val="2"/>
          <c:tx>
            <c:strRef>
              <c:f>pageranktwitter!$A$4</c:f>
              <c:strCache>
                <c:ptCount val="1"/>
                <c:pt idx="0">
                  <c:v>MMap</c:v>
                </c:pt>
              </c:strCache>
            </c:strRef>
          </c:tx>
          <c:spPr>
            <a:ln w="31750" cap="rnd">
              <a:solidFill>
                <a:srgbClr val="EB6446"/>
              </a:solidFill>
              <a:round/>
            </a:ln>
            <a:effectLst/>
          </c:spPr>
          <c:marker>
            <c:symbol val="triangle"/>
            <c:size val="10"/>
            <c:spPr>
              <a:solidFill>
                <a:srgbClr val="EB6446"/>
              </a:solidFill>
              <a:ln w="9525">
                <a:solidFill>
                  <a:srgbClr val="EB6446"/>
                </a:solidFill>
              </a:ln>
              <a:effectLst/>
            </c:spPr>
          </c:marker>
          <c:val>
            <c:numRef>
              <c:f>pageranktwitter!$B$4:$G$4</c:f>
              <c:numCache>
                <c:formatCode>General</c:formatCode>
                <c:ptCount val="6"/>
                <c:pt idx="0">
                  <c:v>129.69999999999999</c:v>
                </c:pt>
                <c:pt idx="1">
                  <c:v>135.19999999999999</c:v>
                </c:pt>
                <c:pt idx="2">
                  <c:v>157.4</c:v>
                </c:pt>
                <c:pt idx="3">
                  <c:v>200.6</c:v>
                </c:pt>
                <c:pt idx="4">
                  <c:v>254.96</c:v>
                </c:pt>
                <c:pt idx="5">
                  <c:v>293.76</c:v>
                </c:pt>
              </c:numCache>
            </c:numRef>
          </c:val>
          <c:smooth val="0"/>
          <c:extLst>
            <c:ext xmlns:c16="http://schemas.microsoft.com/office/drawing/2014/chart" uri="{C3380CC4-5D6E-409C-BE32-E72D297353CC}">
              <c16:uniqueId val="{00000002-6930-4CF8-B4CA-2E2D84B35C6C}"/>
            </c:ext>
          </c:extLst>
        </c:ser>
        <c:ser>
          <c:idx val="3"/>
          <c:order val="3"/>
          <c:tx>
            <c:strRef>
              <c:f>pageranktwitter!$A$5</c:f>
              <c:strCache>
                <c:ptCount val="1"/>
                <c:pt idx="0">
                  <c:v>FlashMap</c:v>
                </c:pt>
              </c:strCache>
            </c:strRef>
          </c:tx>
          <c:spPr>
            <a:ln w="31750" cap="rnd">
              <a:solidFill>
                <a:schemeClr val="accent1">
                  <a:lumMod val="75000"/>
                </a:schemeClr>
              </a:solidFill>
              <a:round/>
            </a:ln>
            <a:effectLst/>
          </c:spPr>
          <c:marker>
            <c:symbol val="square"/>
            <c:size val="10"/>
            <c:spPr>
              <a:solidFill>
                <a:schemeClr val="accent1">
                  <a:lumMod val="75000"/>
                </a:schemeClr>
              </a:solidFill>
              <a:ln w="9525">
                <a:solidFill>
                  <a:schemeClr val="accent1">
                    <a:lumMod val="75000"/>
                  </a:schemeClr>
                </a:solidFill>
              </a:ln>
              <a:effectLst/>
            </c:spPr>
          </c:marker>
          <c:val>
            <c:numRef>
              <c:f>pageranktwitter!$B$5:$G$5</c:f>
              <c:numCache>
                <c:formatCode>General</c:formatCode>
                <c:ptCount val="6"/>
                <c:pt idx="0">
                  <c:v>110.9</c:v>
                </c:pt>
                <c:pt idx="1">
                  <c:v>115.6</c:v>
                </c:pt>
                <c:pt idx="2">
                  <c:v>134.5</c:v>
                </c:pt>
                <c:pt idx="3">
                  <c:v>171.5</c:v>
                </c:pt>
                <c:pt idx="4">
                  <c:v>217.9</c:v>
                </c:pt>
                <c:pt idx="5">
                  <c:v>251.1</c:v>
                </c:pt>
              </c:numCache>
            </c:numRef>
          </c:val>
          <c:smooth val="0"/>
          <c:extLst>
            <c:ext xmlns:c16="http://schemas.microsoft.com/office/drawing/2014/chart" uri="{C3380CC4-5D6E-409C-BE32-E72D297353CC}">
              <c16:uniqueId val="{00000003-6930-4CF8-B4CA-2E2D84B35C6C}"/>
            </c:ext>
          </c:extLst>
        </c:ser>
        <c:ser>
          <c:idx val="4"/>
          <c:order val="4"/>
          <c:tx>
            <c:strRef>
              <c:f>pageranktwitter!$A$6</c:f>
              <c:strCache>
                <c:ptCount val="1"/>
                <c:pt idx="0">
                  <c:v>FlatFlash</c:v>
                </c:pt>
              </c:strCache>
            </c:strRef>
          </c:tx>
          <c:spPr>
            <a:ln w="31750" cap="rnd">
              <a:solidFill>
                <a:srgbClr val="00B050"/>
              </a:solidFill>
              <a:round/>
            </a:ln>
            <a:effectLst/>
          </c:spPr>
          <c:marker>
            <c:symbol val="circle"/>
            <c:size val="10"/>
            <c:spPr>
              <a:solidFill>
                <a:srgbClr val="00B050"/>
              </a:solidFill>
              <a:ln w="9525">
                <a:solidFill>
                  <a:srgbClr val="00B050"/>
                </a:solidFill>
              </a:ln>
              <a:effectLst/>
            </c:spPr>
          </c:marker>
          <c:val>
            <c:numRef>
              <c:f>pageranktwitter!$B$6:$G$6</c:f>
              <c:numCache>
                <c:formatCode>General</c:formatCode>
                <c:ptCount val="6"/>
                <c:pt idx="0">
                  <c:v>86.6</c:v>
                </c:pt>
                <c:pt idx="1">
                  <c:v>89.6</c:v>
                </c:pt>
                <c:pt idx="2">
                  <c:v>99.98</c:v>
                </c:pt>
                <c:pt idx="3">
                  <c:v>128.11000000000001</c:v>
                </c:pt>
                <c:pt idx="4">
                  <c:v>161.19999999999999</c:v>
                </c:pt>
                <c:pt idx="5">
                  <c:v>183.3</c:v>
                </c:pt>
              </c:numCache>
            </c:numRef>
          </c:val>
          <c:smooth val="0"/>
          <c:extLst>
            <c:ext xmlns:c16="http://schemas.microsoft.com/office/drawing/2014/chart" uri="{C3380CC4-5D6E-409C-BE32-E72D297353CC}">
              <c16:uniqueId val="{00000004-6930-4CF8-B4CA-2E2D84B35C6C}"/>
            </c:ext>
          </c:extLst>
        </c:ser>
        <c:dLbls>
          <c:showLegendKey val="0"/>
          <c:showVal val="0"/>
          <c:showCatName val="0"/>
          <c:showSerName val="0"/>
          <c:showPercent val="0"/>
          <c:showBubbleSize val="0"/>
        </c:dLbls>
        <c:marker val="1"/>
        <c:smooth val="0"/>
        <c:axId val="327065928"/>
        <c:axId val="327067240"/>
      </c:lineChart>
      <c:catAx>
        <c:axId val="58614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86146712"/>
        <c:crosses val="autoZero"/>
        <c:auto val="1"/>
        <c:lblAlgn val="ctr"/>
        <c:lblOffset val="100"/>
        <c:noMultiLvlLbl val="0"/>
      </c:catAx>
      <c:valAx>
        <c:axId val="586146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latin typeface="Arial" panose="020B0604020202020204" pitchFamily="34" charset="0"/>
                    <a:cs typeface="Arial" panose="020B0604020202020204" pitchFamily="34" charset="0"/>
                  </a:rPr>
                  <a:t>Performance Speedup</a:t>
                </a:r>
              </a:p>
            </c:rich>
          </c:tx>
          <c:layout>
            <c:manualLayout>
              <c:xMode val="edge"/>
              <c:yMode val="edge"/>
              <c:x val="4.7408167749152526E-2"/>
              <c:y val="0.23114635792216334"/>
            </c:manualLayout>
          </c:layout>
          <c:overlay val="0"/>
          <c:spPr>
            <a:noFill/>
            <a:ln>
              <a:noFill/>
            </a:ln>
            <a:effectLst/>
          </c:spPr>
          <c:txPr>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86148680"/>
        <c:crosses val="autoZero"/>
        <c:crossBetween val="between"/>
      </c:valAx>
      <c:valAx>
        <c:axId val="327067240"/>
        <c:scaling>
          <c:orientation val="minMax"/>
        </c:scaling>
        <c:delete val="0"/>
        <c:axPos val="r"/>
        <c:title>
          <c:tx>
            <c:rich>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latin typeface="Arial" panose="020B0604020202020204" pitchFamily="34" charset="0"/>
                    <a:cs typeface="Arial" panose="020B0604020202020204" pitchFamily="34" charset="0"/>
                  </a:rPr>
                  <a:t>Number of Page</a:t>
                </a:r>
                <a:r>
                  <a:rPr lang="en-US" sz="1800" baseline="0">
                    <a:latin typeface="Arial" panose="020B0604020202020204" pitchFamily="34" charset="0"/>
                    <a:cs typeface="Arial" panose="020B0604020202020204" pitchFamily="34" charset="0"/>
                  </a:rPr>
                  <a:t> Movements (millions)</a:t>
                </a:r>
                <a:endParaRPr lang="en-US" sz="1800">
                  <a:latin typeface="Arial" panose="020B0604020202020204" pitchFamily="34" charset="0"/>
                  <a:cs typeface="Arial" panose="020B0604020202020204" pitchFamily="34" charset="0"/>
                </a:endParaRPr>
              </a:p>
            </c:rich>
          </c:tx>
          <c:layout>
            <c:manualLayout>
              <c:xMode val="edge"/>
              <c:yMode val="edge"/>
              <c:x val="0.93196202092983116"/>
              <c:y val="0.15552008078285406"/>
            </c:manualLayout>
          </c:layout>
          <c:overlay val="0"/>
          <c:spPr>
            <a:noFill/>
            <a:ln>
              <a:noFill/>
            </a:ln>
            <a:effectLst/>
          </c:spPr>
          <c:txPr>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27065928"/>
        <c:crosses val="max"/>
        <c:crossBetween val="between"/>
      </c:valAx>
      <c:catAx>
        <c:axId val="327065928"/>
        <c:scaling>
          <c:orientation val="minMax"/>
        </c:scaling>
        <c:delete val="1"/>
        <c:axPos val="b"/>
        <c:title>
          <c:tx>
            <c:rich>
              <a:bodyPr rot="0" spcFirstLastPara="1" vertOverflow="ellipsis" vert="horz" wrap="square" anchor="ctr" anchorCtr="1"/>
              <a:lstStyle/>
              <a:p>
                <a:pPr algn="ct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latin typeface="Arial" panose="020B0604020202020204" pitchFamily="34" charset="0"/>
                    <a:cs typeface="Arial" panose="020B0604020202020204" pitchFamily="34" charset="0"/>
                  </a:rPr>
                  <a:t>SSD Size : DRAM Size</a:t>
                </a:r>
              </a:p>
            </c:rich>
          </c:tx>
          <c:overlay val="0"/>
          <c:spPr>
            <a:noFill/>
            <a:ln>
              <a:noFill/>
            </a:ln>
            <a:effectLst/>
          </c:spPr>
          <c:txPr>
            <a:bodyPr rot="0" spcFirstLastPara="1" vertOverflow="ellipsis" vert="horz" wrap="square" anchor="ctr" anchorCtr="1"/>
            <a:lstStyle/>
            <a:p>
              <a:pPr algn="ct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out"/>
        <c:minorTickMark val="none"/>
        <c:tickLblPos val="nextTo"/>
        <c:crossAx val="327067240"/>
        <c:crosses val="autoZero"/>
        <c:auto val="1"/>
        <c:lblAlgn val="ctr"/>
        <c:lblOffset val="100"/>
        <c:noMultiLvlLbl val="0"/>
      </c:catAx>
      <c:spPr>
        <a:noFill/>
        <a:ln w="2222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62233975353815"/>
          <c:y val="0.13963116123942332"/>
          <c:w val="0.7524243077220879"/>
          <c:h val="0.71326170664407551"/>
        </c:manualLayout>
      </c:layout>
      <c:barChart>
        <c:barDir val="col"/>
        <c:grouping val="clustered"/>
        <c:varyColors val="0"/>
        <c:ser>
          <c:idx val="0"/>
          <c:order val="0"/>
          <c:tx>
            <c:strRef>
              <c:f>'redisycsb-b'!$A$2</c:f>
              <c:strCache>
                <c:ptCount val="1"/>
                <c:pt idx="0">
                  <c:v>Speedup over MMap</c:v>
                </c:pt>
              </c:strCache>
            </c:strRef>
          </c:tx>
          <c:spPr>
            <a:solidFill>
              <a:srgbClr val="00B0F0"/>
            </a:solidFill>
            <a:ln>
              <a:solidFill>
                <a:schemeClr val="tx1"/>
              </a:solidFill>
            </a:ln>
            <a:effectLst/>
          </c:spPr>
          <c:invertIfNegative val="0"/>
          <c:cat>
            <c:numRef>
              <c:f>'redisycsb-b'!$B$1:$I$1</c:f>
              <c:numCache>
                <c:formatCode>General</c:formatCode>
                <c:ptCount val="8"/>
                <c:pt idx="0">
                  <c:v>0.5</c:v>
                </c:pt>
                <c:pt idx="1">
                  <c:v>1</c:v>
                </c:pt>
                <c:pt idx="2">
                  <c:v>2</c:v>
                </c:pt>
                <c:pt idx="3">
                  <c:v>4</c:v>
                </c:pt>
                <c:pt idx="4">
                  <c:v>8</c:v>
                </c:pt>
                <c:pt idx="5">
                  <c:v>16</c:v>
                </c:pt>
                <c:pt idx="6">
                  <c:v>32</c:v>
                </c:pt>
                <c:pt idx="7">
                  <c:v>64</c:v>
                </c:pt>
              </c:numCache>
            </c:numRef>
          </c:cat>
          <c:val>
            <c:numRef>
              <c:f>'redisycsb-b'!$B$2:$I$2</c:f>
              <c:numCache>
                <c:formatCode>General</c:formatCode>
                <c:ptCount val="8"/>
                <c:pt idx="0">
                  <c:v>1.99</c:v>
                </c:pt>
                <c:pt idx="1">
                  <c:v>2.16</c:v>
                </c:pt>
                <c:pt idx="2">
                  <c:v>2.4</c:v>
                </c:pt>
                <c:pt idx="3">
                  <c:v>2.27</c:v>
                </c:pt>
                <c:pt idx="4">
                  <c:v>2.37</c:v>
                </c:pt>
                <c:pt idx="5">
                  <c:v>2.4700000000000002</c:v>
                </c:pt>
                <c:pt idx="6">
                  <c:v>2.5</c:v>
                </c:pt>
                <c:pt idx="7">
                  <c:v>2.58</c:v>
                </c:pt>
              </c:numCache>
            </c:numRef>
          </c:val>
          <c:extLst>
            <c:ext xmlns:c16="http://schemas.microsoft.com/office/drawing/2014/chart" uri="{C3380CC4-5D6E-409C-BE32-E72D297353CC}">
              <c16:uniqueId val="{00000000-8B64-4593-B761-79417B59C3C5}"/>
            </c:ext>
          </c:extLst>
        </c:ser>
        <c:ser>
          <c:idx val="1"/>
          <c:order val="1"/>
          <c:tx>
            <c:strRef>
              <c:f>'redisycsb-b'!$A$3</c:f>
              <c:strCache>
                <c:ptCount val="1"/>
                <c:pt idx="0">
                  <c:v>Speedup over FlashMap</c:v>
                </c:pt>
              </c:strCache>
            </c:strRef>
          </c:tx>
          <c:spPr>
            <a:solidFill>
              <a:srgbClr val="00B050"/>
            </a:solidFill>
            <a:ln>
              <a:solidFill>
                <a:schemeClr val="tx1"/>
              </a:solidFill>
            </a:ln>
            <a:effectLst/>
          </c:spPr>
          <c:invertIfNegative val="0"/>
          <c:cat>
            <c:numRef>
              <c:f>'redisycsb-b'!$B$1:$I$1</c:f>
              <c:numCache>
                <c:formatCode>General</c:formatCode>
                <c:ptCount val="8"/>
                <c:pt idx="0">
                  <c:v>0.5</c:v>
                </c:pt>
                <c:pt idx="1">
                  <c:v>1</c:v>
                </c:pt>
                <c:pt idx="2">
                  <c:v>2</c:v>
                </c:pt>
                <c:pt idx="3">
                  <c:v>4</c:v>
                </c:pt>
                <c:pt idx="4">
                  <c:v>8</c:v>
                </c:pt>
                <c:pt idx="5">
                  <c:v>16</c:v>
                </c:pt>
                <c:pt idx="6">
                  <c:v>32</c:v>
                </c:pt>
                <c:pt idx="7">
                  <c:v>64</c:v>
                </c:pt>
              </c:numCache>
            </c:numRef>
          </c:cat>
          <c:val>
            <c:numRef>
              <c:f>'redisycsb-b'!$B$3:$I$3</c:f>
              <c:numCache>
                <c:formatCode>General</c:formatCode>
                <c:ptCount val="8"/>
                <c:pt idx="0">
                  <c:v>1.75</c:v>
                </c:pt>
                <c:pt idx="1">
                  <c:v>1.9</c:v>
                </c:pt>
                <c:pt idx="2">
                  <c:v>2.0299999999999998</c:v>
                </c:pt>
                <c:pt idx="3">
                  <c:v>2.1</c:v>
                </c:pt>
                <c:pt idx="4">
                  <c:v>2.1800000000000002</c:v>
                </c:pt>
                <c:pt idx="5">
                  <c:v>2.25</c:v>
                </c:pt>
                <c:pt idx="6">
                  <c:v>2.23</c:v>
                </c:pt>
                <c:pt idx="7">
                  <c:v>2.39</c:v>
                </c:pt>
              </c:numCache>
            </c:numRef>
          </c:val>
          <c:extLst>
            <c:ext xmlns:c16="http://schemas.microsoft.com/office/drawing/2014/chart" uri="{C3380CC4-5D6E-409C-BE32-E72D297353CC}">
              <c16:uniqueId val="{00000001-8B64-4593-B761-79417B59C3C5}"/>
            </c:ext>
          </c:extLst>
        </c:ser>
        <c:dLbls>
          <c:showLegendKey val="0"/>
          <c:showVal val="0"/>
          <c:showCatName val="0"/>
          <c:showSerName val="0"/>
          <c:showPercent val="0"/>
          <c:showBubbleSize val="0"/>
        </c:dLbls>
        <c:gapWidth val="219"/>
        <c:overlap val="-27"/>
        <c:axId val="586148680"/>
        <c:axId val="586146712"/>
      </c:barChart>
      <c:lineChart>
        <c:grouping val="standard"/>
        <c:varyColors val="0"/>
        <c:ser>
          <c:idx val="2"/>
          <c:order val="2"/>
          <c:tx>
            <c:strRef>
              <c:f>'redisycsb-b'!$A$4</c:f>
              <c:strCache>
                <c:ptCount val="1"/>
                <c:pt idx="0">
                  <c:v>MMap</c:v>
                </c:pt>
              </c:strCache>
            </c:strRef>
          </c:tx>
          <c:spPr>
            <a:ln w="31750" cap="rnd">
              <a:solidFill>
                <a:srgbClr val="EB6446"/>
              </a:solidFill>
              <a:round/>
            </a:ln>
            <a:effectLst/>
          </c:spPr>
          <c:marker>
            <c:symbol val="triangle"/>
            <c:size val="10"/>
            <c:spPr>
              <a:solidFill>
                <a:srgbClr val="EB6446"/>
              </a:solidFill>
              <a:ln w="9525">
                <a:solidFill>
                  <a:srgbClr val="EB6446"/>
                </a:solidFill>
              </a:ln>
              <a:effectLst/>
            </c:spPr>
          </c:marker>
          <c:cat>
            <c:numRef>
              <c:f>'redisycsb-b'!$B$1:$I$1</c:f>
              <c:numCache>
                <c:formatCode>General</c:formatCode>
                <c:ptCount val="8"/>
                <c:pt idx="0">
                  <c:v>0.5</c:v>
                </c:pt>
                <c:pt idx="1">
                  <c:v>1</c:v>
                </c:pt>
                <c:pt idx="2">
                  <c:v>2</c:v>
                </c:pt>
                <c:pt idx="3">
                  <c:v>4</c:v>
                </c:pt>
                <c:pt idx="4">
                  <c:v>8</c:v>
                </c:pt>
                <c:pt idx="5">
                  <c:v>16</c:v>
                </c:pt>
                <c:pt idx="6">
                  <c:v>32</c:v>
                </c:pt>
                <c:pt idx="7">
                  <c:v>64</c:v>
                </c:pt>
              </c:numCache>
            </c:numRef>
          </c:cat>
          <c:val>
            <c:numRef>
              <c:f>'redisycsb-b'!$B$4:$I$4</c:f>
              <c:numCache>
                <c:formatCode>General</c:formatCode>
                <c:ptCount val="8"/>
                <c:pt idx="0">
                  <c:v>0.16</c:v>
                </c:pt>
                <c:pt idx="1">
                  <c:v>0.61</c:v>
                </c:pt>
                <c:pt idx="2">
                  <c:v>1.93</c:v>
                </c:pt>
                <c:pt idx="3">
                  <c:v>2.95</c:v>
                </c:pt>
                <c:pt idx="4">
                  <c:v>3.46</c:v>
                </c:pt>
                <c:pt idx="5">
                  <c:v>3.85</c:v>
                </c:pt>
                <c:pt idx="6">
                  <c:v>4.05</c:v>
                </c:pt>
                <c:pt idx="7">
                  <c:v>4.21</c:v>
                </c:pt>
              </c:numCache>
            </c:numRef>
          </c:val>
          <c:smooth val="0"/>
          <c:extLst>
            <c:ext xmlns:c16="http://schemas.microsoft.com/office/drawing/2014/chart" uri="{C3380CC4-5D6E-409C-BE32-E72D297353CC}">
              <c16:uniqueId val="{00000002-8B64-4593-B761-79417B59C3C5}"/>
            </c:ext>
          </c:extLst>
        </c:ser>
        <c:ser>
          <c:idx val="3"/>
          <c:order val="3"/>
          <c:tx>
            <c:strRef>
              <c:f>'redisycsb-b'!$A$5</c:f>
              <c:strCache>
                <c:ptCount val="1"/>
                <c:pt idx="0">
                  <c:v>FlashMap</c:v>
                </c:pt>
              </c:strCache>
            </c:strRef>
          </c:tx>
          <c:spPr>
            <a:ln w="31750" cap="rnd">
              <a:solidFill>
                <a:srgbClr val="376092"/>
              </a:solidFill>
              <a:round/>
            </a:ln>
            <a:effectLst/>
          </c:spPr>
          <c:marker>
            <c:symbol val="square"/>
            <c:size val="10"/>
            <c:spPr>
              <a:solidFill>
                <a:srgbClr val="376092"/>
              </a:solidFill>
              <a:ln w="9525">
                <a:solidFill>
                  <a:srgbClr val="376092"/>
                </a:solidFill>
              </a:ln>
              <a:effectLst/>
            </c:spPr>
          </c:marker>
          <c:cat>
            <c:numRef>
              <c:f>'redisycsb-b'!$B$1:$I$1</c:f>
              <c:numCache>
                <c:formatCode>General</c:formatCode>
                <c:ptCount val="8"/>
                <c:pt idx="0">
                  <c:v>0.5</c:v>
                </c:pt>
                <c:pt idx="1">
                  <c:v>1</c:v>
                </c:pt>
                <c:pt idx="2">
                  <c:v>2</c:v>
                </c:pt>
                <c:pt idx="3">
                  <c:v>4</c:v>
                </c:pt>
                <c:pt idx="4">
                  <c:v>8</c:v>
                </c:pt>
                <c:pt idx="5">
                  <c:v>16</c:v>
                </c:pt>
                <c:pt idx="6">
                  <c:v>32</c:v>
                </c:pt>
                <c:pt idx="7">
                  <c:v>64</c:v>
                </c:pt>
              </c:numCache>
            </c:numRef>
          </c:cat>
          <c:val>
            <c:numRef>
              <c:f>'redisycsb-b'!$B$5:$I$5</c:f>
              <c:numCache>
                <c:formatCode>General</c:formatCode>
                <c:ptCount val="8"/>
                <c:pt idx="0">
                  <c:v>0.13</c:v>
                </c:pt>
                <c:pt idx="1">
                  <c:v>0.43</c:v>
                </c:pt>
                <c:pt idx="2">
                  <c:v>1.49</c:v>
                </c:pt>
                <c:pt idx="3">
                  <c:v>2.36</c:v>
                </c:pt>
                <c:pt idx="4">
                  <c:v>2.93</c:v>
                </c:pt>
                <c:pt idx="5">
                  <c:v>3.35</c:v>
                </c:pt>
                <c:pt idx="6">
                  <c:v>3.65</c:v>
                </c:pt>
                <c:pt idx="7">
                  <c:v>3.86</c:v>
                </c:pt>
              </c:numCache>
            </c:numRef>
          </c:val>
          <c:smooth val="0"/>
          <c:extLst>
            <c:ext xmlns:c16="http://schemas.microsoft.com/office/drawing/2014/chart" uri="{C3380CC4-5D6E-409C-BE32-E72D297353CC}">
              <c16:uniqueId val="{00000003-8B64-4593-B761-79417B59C3C5}"/>
            </c:ext>
          </c:extLst>
        </c:ser>
        <c:ser>
          <c:idx val="4"/>
          <c:order val="4"/>
          <c:tx>
            <c:strRef>
              <c:f>'redisycsb-b'!$A$6</c:f>
              <c:strCache>
                <c:ptCount val="1"/>
                <c:pt idx="0">
                  <c:v>FlatFlash</c:v>
                </c:pt>
              </c:strCache>
            </c:strRef>
          </c:tx>
          <c:spPr>
            <a:ln w="31750" cap="rnd">
              <a:solidFill>
                <a:srgbClr val="0DB459"/>
              </a:solidFill>
              <a:round/>
            </a:ln>
            <a:effectLst/>
          </c:spPr>
          <c:marker>
            <c:symbol val="circle"/>
            <c:size val="10"/>
            <c:spPr>
              <a:solidFill>
                <a:srgbClr val="0DB459"/>
              </a:solidFill>
              <a:ln w="9525">
                <a:solidFill>
                  <a:srgbClr val="0DB459"/>
                </a:solidFill>
              </a:ln>
              <a:effectLst/>
            </c:spPr>
          </c:marker>
          <c:cat>
            <c:numRef>
              <c:f>'redisycsb-b'!$B$1:$I$1</c:f>
              <c:numCache>
                <c:formatCode>General</c:formatCode>
                <c:ptCount val="8"/>
                <c:pt idx="0">
                  <c:v>0.5</c:v>
                </c:pt>
                <c:pt idx="1">
                  <c:v>1</c:v>
                </c:pt>
                <c:pt idx="2">
                  <c:v>2</c:v>
                </c:pt>
                <c:pt idx="3">
                  <c:v>4</c:v>
                </c:pt>
                <c:pt idx="4">
                  <c:v>8</c:v>
                </c:pt>
                <c:pt idx="5">
                  <c:v>16</c:v>
                </c:pt>
                <c:pt idx="6">
                  <c:v>32</c:v>
                </c:pt>
                <c:pt idx="7">
                  <c:v>64</c:v>
                </c:pt>
              </c:numCache>
            </c:numRef>
          </c:cat>
          <c:val>
            <c:numRef>
              <c:f>'redisycsb-b'!$B$6:$I$6</c:f>
              <c:numCache>
                <c:formatCode>General</c:formatCode>
                <c:ptCount val="8"/>
                <c:pt idx="0">
                  <c:v>0.11</c:v>
                </c:pt>
                <c:pt idx="1">
                  <c:v>0.36</c:v>
                </c:pt>
                <c:pt idx="2">
                  <c:v>1.21</c:v>
                </c:pt>
                <c:pt idx="3">
                  <c:v>1.95</c:v>
                </c:pt>
                <c:pt idx="4">
                  <c:v>2.31</c:v>
                </c:pt>
                <c:pt idx="5">
                  <c:v>2.65</c:v>
                </c:pt>
                <c:pt idx="6">
                  <c:v>2.83</c:v>
                </c:pt>
                <c:pt idx="7">
                  <c:v>2.9</c:v>
                </c:pt>
              </c:numCache>
            </c:numRef>
          </c:val>
          <c:smooth val="0"/>
          <c:extLst>
            <c:ext xmlns:c16="http://schemas.microsoft.com/office/drawing/2014/chart" uri="{C3380CC4-5D6E-409C-BE32-E72D297353CC}">
              <c16:uniqueId val="{00000004-8B64-4593-B761-79417B59C3C5}"/>
            </c:ext>
          </c:extLst>
        </c:ser>
        <c:dLbls>
          <c:showLegendKey val="0"/>
          <c:showVal val="0"/>
          <c:showCatName val="0"/>
          <c:showSerName val="0"/>
          <c:showPercent val="0"/>
          <c:showBubbleSize val="0"/>
        </c:dLbls>
        <c:marker val="1"/>
        <c:smooth val="0"/>
        <c:axId val="327065928"/>
        <c:axId val="327067240"/>
      </c:lineChart>
      <c:catAx>
        <c:axId val="58614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86146712"/>
        <c:crosses val="autoZero"/>
        <c:auto val="1"/>
        <c:lblAlgn val="ctr"/>
        <c:lblOffset val="100"/>
        <c:noMultiLvlLbl val="0"/>
      </c:catAx>
      <c:valAx>
        <c:axId val="586146712"/>
        <c:scaling>
          <c:orientation val="minMax"/>
          <c:max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0" i="0" u="none" strike="noStrike" kern="1200" baseline="0">
                    <a:solidFill>
                      <a:schemeClr val="tx1"/>
                    </a:solidFill>
                    <a:latin typeface="+mn-lt"/>
                    <a:ea typeface="+mn-ea"/>
                    <a:cs typeface="+mn-cs"/>
                  </a:defRPr>
                </a:pPr>
                <a:r>
                  <a:rPr lang="en-US" sz="1800">
                    <a:solidFill>
                      <a:schemeClr val="tx1"/>
                    </a:solidFill>
                    <a:latin typeface="Arial" panose="020B0604020202020204" pitchFamily="34" charset="0"/>
                    <a:cs typeface="Arial" panose="020B0604020202020204" pitchFamily="34" charset="0"/>
                  </a:rPr>
                  <a:t>Tail Latency Reduction</a:t>
                </a:r>
                <a:r>
                  <a:rPr lang="en-US" sz="1800" baseline="0">
                    <a:solidFill>
                      <a:schemeClr val="tx1"/>
                    </a:solidFill>
                    <a:latin typeface="Arial" panose="020B0604020202020204" pitchFamily="34" charset="0"/>
                    <a:cs typeface="Arial" panose="020B0604020202020204" pitchFamily="34" charset="0"/>
                  </a:rPr>
                  <a:t> Factor</a:t>
                </a:r>
                <a:endParaRPr lang="en-US" sz="1800">
                  <a:solidFill>
                    <a:schemeClr val="tx1"/>
                  </a:solidFill>
                  <a:latin typeface="Arial" panose="020B0604020202020204" pitchFamily="34" charset="0"/>
                  <a:cs typeface="Arial" panose="020B0604020202020204" pitchFamily="34" charset="0"/>
                </a:endParaRPr>
              </a:p>
            </c:rich>
          </c:tx>
          <c:layout>
            <c:manualLayout>
              <c:xMode val="edge"/>
              <c:yMode val="edge"/>
              <c:x val="5.3718794014213533E-2"/>
              <c:y val="0.1791096002418667"/>
            </c:manualLayout>
          </c:layout>
          <c:overlay val="0"/>
          <c:spPr>
            <a:noFill/>
            <a:ln>
              <a:noFill/>
            </a:ln>
            <a:effectLst/>
          </c:spPr>
          <c:txPr>
            <a:bodyPr rot="-540000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86148680"/>
        <c:crosses val="autoZero"/>
        <c:crossBetween val="between"/>
      </c:valAx>
      <c:valAx>
        <c:axId val="327067240"/>
        <c:scaling>
          <c:orientation val="minMax"/>
          <c:max val="5"/>
        </c:scaling>
        <c:delete val="0"/>
        <c:axPos val="r"/>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solidFill>
                      <a:schemeClr val="tx1"/>
                    </a:solidFill>
                    <a:latin typeface="Arial" panose="020B0604020202020204" pitchFamily="34" charset="0"/>
                    <a:cs typeface="Arial" panose="020B0604020202020204" pitchFamily="34" charset="0"/>
                  </a:rPr>
                  <a:t>Number of Page</a:t>
                </a:r>
                <a:r>
                  <a:rPr lang="en-US" sz="1800" baseline="0">
                    <a:solidFill>
                      <a:schemeClr val="tx1"/>
                    </a:solidFill>
                    <a:latin typeface="Arial" panose="020B0604020202020204" pitchFamily="34" charset="0"/>
                    <a:cs typeface="Arial" panose="020B0604020202020204" pitchFamily="34" charset="0"/>
                  </a:rPr>
                  <a:t> Movements </a:t>
                </a:r>
              </a:p>
              <a:p>
                <a:pPr>
                  <a:defRPr sz="1800">
                    <a:latin typeface="Arial" panose="020B0604020202020204" pitchFamily="34" charset="0"/>
                    <a:cs typeface="Arial" panose="020B0604020202020204" pitchFamily="34" charset="0"/>
                  </a:defRPr>
                </a:pPr>
                <a:r>
                  <a:rPr lang="en-US" sz="1800" baseline="0">
                    <a:solidFill>
                      <a:schemeClr val="tx1"/>
                    </a:solidFill>
                    <a:latin typeface="Arial" panose="020B0604020202020204" pitchFamily="34" charset="0"/>
                    <a:cs typeface="Arial" panose="020B0604020202020204" pitchFamily="34" charset="0"/>
                  </a:rPr>
                  <a:t>(millions)</a:t>
                </a:r>
                <a:endParaRPr lang="en-US" sz="1800">
                  <a:solidFill>
                    <a:schemeClr val="tx1"/>
                  </a:solidFill>
                  <a:latin typeface="Arial" panose="020B0604020202020204" pitchFamily="34" charset="0"/>
                  <a:cs typeface="Arial" panose="020B0604020202020204" pitchFamily="34" charset="0"/>
                </a:endParaRPr>
              </a:p>
            </c:rich>
          </c:tx>
          <c:layout>
            <c:manualLayout>
              <c:xMode val="edge"/>
              <c:yMode val="edge"/>
              <c:x val="0.9365013920645735"/>
              <c:y val="0.18713949082995768"/>
            </c:manualLayout>
          </c:layout>
          <c:overlay val="0"/>
          <c:spPr>
            <a:noFill/>
            <a:ln>
              <a:noFill/>
            </a:ln>
            <a:effectLst/>
          </c:spPr>
          <c:txPr>
            <a:bodyPr rot="-5400000" spcFirstLastPara="1" vertOverflow="ellipsis" vert="horz" wrap="square" anchor="ctr" anchorCtr="1"/>
            <a:lstStyle/>
            <a:p>
              <a:pP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27065928"/>
        <c:crosses val="max"/>
        <c:crossBetween val="between"/>
      </c:valAx>
      <c:catAx>
        <c:axId val="327065928"/>
        <c:scaling>
          <c:orientation val="minMax"/>
        </c:scaling>
        <c:delete val="1"/>
        <c:axPos val="b"/>
        <c:title>
          <c:tx>
            <c:rich>
              <a:bodyPr rot="0" spcFirstLastPara="1" vertOverflow="ellipsis" vert="horz" wrap="square" anchor="ctr" anchorCtr="1"/>
              <a:lstStyle/>
              <a:p>
                <a:pPr algn="ct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solidFill>
                      <a:schemeClr val="tx1"/>
                    </a:solidFill>
                    <a:latin typeface="Arial" panose="020B0604020202020204" pitchFamily="34" charset="0"/>
                    <a:cs typeface="Arial" panose="020B0604020202020204" pitchFamily="34" charset="0"/>
                  </a:rPr>
                  <a:t>Working Set Size : DRAM Size</a:t>
                </a:r>
              </a:p>
            </c:rich>
          </c:tx>
          <c:overlay val="0"/>
          <c:spPr>
            <a:noFill/>
            <a:ln>
              <a:noFill/>
            </a:ln>
            <a:effectLst/>
          </c:spPr>
          <c:txPr>
            <a:bodyPr rot="0" spcFirstLastPara="1" vertOverflow="ellipsis" vert="horz" wrap="square" anchor="ctr" anchorCtr="1"/>
            <a:lstStyle/>
            <a:p>
              <a:pPr algn="ctr">
                <a:defRPr lang="en-US"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crossAx val="327067240"/>
        <c:crosses val="autoZero"/>
        <c:auto val="1"/>
        <c:lblAlgn val="ctr"/>
        <c:lblOffset val="100"/>
        <c:noMultiLvlLbl val="0"/>
      </c:catAx>
      <c:spPr>
        <a:noFill/>
        <a:ln w="2222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81900029771376"/>
          <c:y val="6.5043727456419106E-2"/>
          <c:w val="0.85976860454372817"/>
          <c:h val="0.76475238585982708"/>
        </c:manualLayout>
      </c:layout>
      <c:lineChart>
        <c:grouping val="standard"/>
        <c:varyColors val="0"/>
        <c:ser>
          <c:idx val="0"/>
          <c:order val="0"/>
          <c:tx>
            <c:strRef>
              <c:f>databaselogging!$A$2</c:f>
              <c:strCache>
                <c:ptCount val="1"/>
                <c:pt idx="0">
                  <c:v>MMap</c:v>
                </c:pt>
              </c:strCache>
            </c:strRef>
          </c:tx>
          <c:spPr>
            <a:ln w="31750" cap="rnd">
              <a:solidFill>
                <a:schemeClr val="accent2"/>
              </a:solidFill>
              <a:round/>
            </a:ln>
            <a:effectLst/>
          </c:spPr>
          <c:marker>
            <c:symbol val="triangle"/>
            <c:size val="10"/>
            <c:spPr>
              <a:solidFill>
                <a:schemeClr val="accent2"/>
              </a:solidFill>
              <a:ln w="9525">
                <a:solidFill>
                  <a:schemeClr val="accent2"/>
                </a:solidFill>
              </a:ln>
              <a:effectLst/>
            </c:spPr>
          </c:marker>
          <c:cat>
            <c:numRef>
              <c:f>databaselogging!$B$1:$E$1</c:f>
              <c:numCache>
                <c:formatCode>General</c:formatCode>
                <c:ptCount val="4"/>
                <c:pt idx="0">
                  <c:v>4</c:v>
                </c:pt>
                <c:pt idx="1">
                  <c:v>8</c:v>
                </c:pt>
                <c:pt idx="2">
                  <c:v>12</c:v>
                </c:pt>
                <c:pt idx="3">
                  <c:v>16</c:v>
                </c:pt>
              </c:numCache>
            </c:numRef>
          </c:cat>
          <c:val>
            <c:numRef>
              <c:f>databaselogging!$B$2:$E$2</c:f>
              <c:numCache>
                <c:formatCode>General</c:formatCode>
                <c:ptCount val="4"/>
                <c:pt idx="0">
                  <c:v>4.0999999999999996</c:v>
                </c:pt>
                <c:pt idx="1">
                  <c:v>5.68</c:v>
                </c:pt>
                <c:pt idx="2">
                  <c:v>6.07</c:v>
                </c:pt>
                <c:pt idx="3">
                  <c:v>6.68</c:v>
                </c:pt>
              </c:numCache>
            </c:numRef>
          </c:val>
          <c:smooth val="0"/>
          <c:extLst>
            <c:ext xmlns:c16="http://schemas.microsoft.com/office/drawing/2014/chart" uri="{C3380CC4-5D6E-409C-BE32-E72D297353CC}">
              <c16:uniqueId val="{00000000-6A6B-4365-A65F-0484E43C55B3}"/>
            </c:ext>
          </c:extLst>
        </c:ser>
        <c:ser>
          <c:idx val="2"/>
          <c:order val="1"/>
          <c:tx>
            <c:strRef>
              <c:f>databaselogging!$A$3</c:f>
              <c:strCache>
                <c:ptCount val="1"/>
                <c:pt idx="0">
                  <c:v>FlashMap</c:v>
                </c:pt>
              </c:strCache>
            </c:strRef>
          </c:tx>
          <c:spPr>
            <a:ln w="31750" cap="rnd">
              <a:solidFill>
                <a:schemeClr val="accent1">
                  <a:lumMod val="75000"/>
                </a:schemeClr>
              </a:solidFill>
              <a:round/>
            </a:ln>
            <a:effectLst/>
          </c:spPr>
          <c:marker>
            <c:symbol val="square"/>
            <c:size val="10"/>
            <c:spPr>
              <a:solidFill>
                <a:schemeClr val="accent1">
                  <a:lumMod val="75000"/>
                </a:schemeClr>
              </a:solidFill>
              <a:ln w="9525">
                <a:solidFill>
                  <a:schemeClr val="accent1">
                    <a:lumMod val="75000"/>
                  </a:schemeClr>
                </a:solidFill>
              </a:ln>
              <a:effectLst/>
            </c:spPr>
          </c:marker>
          <c:cat>
            <c:numRef>
              <c:f>databaselogging!$B$1:$E$1</c:f>
              <c:numCache>
                <c:formatCode>General</c:formatCode>
                <c:ptCount val="4"/>
                <c:pt idx="0">
                  <c:v>4</c:v>
                </c:pt>
                <c:pt idx="1">
                  <c:v>8</c:v>
                </c:pt>
                <c:pt idx="2">
                  <c:v>12</c:v>
                </c:pt>
                <c:pt idx="3">
                  <c:v>16</c:v>
                </c:pt>
              </c:numCache>
            </c:numRef>
          </c:cat>
          <c:val>
            <c:numRef>
              <c:f>databaselogging!$B$3:$E$3</c:f>
              <c:numCache>
                <c:formatCode>General</c:formatCode>
                <c:ptCount val="4"/>
                <c:pt idx="0">
                  <c:v>5.55</c:v>
                </c:pt>
                <c:pt idx="1">
                  <c:v>7.69</c:v>
                </c:pt>
                <c:pt idx="2">
                  <c:v>8.2200000000000006</c:v>
                </c:pt>
                <c:pt idx="3">
                  <c:v>9.0500000000000007</c:v>
                </c:pt>
              </c:numCache>
            </c:numRef>
          </c:val>
          <c:smooth val="0"/>
          <c:extLst>
            <c:ext xmlns:c16="http://schemas.microsoft.com/office/drawing/2014/chart" uri="{C3380CC4-5D6E-409C-BE32-E72D297353CC}">
              <c16:uniqueId val="{00000001-6A6B-4365-A65F-0484E43C55B3}"/>
            </c:ext>
          </c:extLst>
        </c:ser>
        <c:ser>
          <c:idx val="1"/>
          <c:order val="2"/>
          <c:tx>
            <c:strRef>
              <c:f>databaselogging!$A$4</c:f>
              <c:strCache>
                <c:ptCount val="1"/>
                <c:pt idx="0">
                  <c:v>MMap+Scalable Logging</c:v>
                </c:pt>
              </c:strCache>
            </c:strRef>
          </c:tx>
          <c:spPr>
            <a:ln w="28575" cap="rnd">
              <a:solidFill>
                <a:schemeClr val="accent2"/>
              </a:solidFill>
              <a:prstDash val="dash"/>
              <a:round/>
            </a:ln>
            <a:effectLst/>
          </c:spPr>
          <c:marker>
            <c:symbol val="triangle"/>
            <c:size val="10"/>
            <c:spPr>
              <a:solidFill>
                <a:schemeClr val="accent2"/>
              </a:solidFill>
              <a:ln w="9525">
                <a:solidFill>
                  <a:schemeClr val="accent2"/>
                </a:solidFill>
              </a:ln>
              <a:effectLst/>
            </c:spPr>
          </c:marker>
          <c:cat>
            <c:numRef>
              <c:f>databaselogging!$B$1:$E$1</c:f>
              <c:numCache>
                <c:formatCode>General</c:formatCode>
                <c:ptCount val="4"/>
                <c:pt idx="0">
                  <c:v>4</c:v>
                </c:pt>
                <c:pt idx="1">
                  <c:v>8</c:v>
                </c:pt>
                <c:pt idx="2">
                  <c:v>12</c:v>
                </c:pt>
                <c:pt idx="3">
                  <c:v>16</c:v>
                </c:pt>
              </c:numCache>
            </c:numRef>
          </c:cat>
          <c:val>
            <c:numRef>
              <c:f>databaselogging!$B$4:$E$4</c:f>
              <c:numCache>
                <c:formatCode>General</c:formatCode>
                <c:ptCount val="4"/>
                <c:pt idx="0">
                  <c:v>3.57</c:v>
                </c:pt>
                <c:pt idx="1">
                  <c:v>5.46</c:v>
                </c:pt>
                <c:pt idx="2">
                  <c:v>5.58</c:v>
                </c:pt>
                <c:pt idx="3">
                  <c:v>6.15</c:v>
                </c:pt>
              </c:numCache>
            </c:numRef>
          </c:val>
          <c:smooth val="0"/>
          <c:extLst>
            <c:ext xmlns:c16="http://schemas.microsoft.com/office/drawing/2014/chart" uri="{C3380CC4-5D6E-409C-BE32-E72D297353CC}">
              <c16:uniqueId val="{00000002-6A6B-4365-A65F-0484E43C55B3}"/>
            </c:ext>
          </c:extLst>
        </c:ser>
        <c:ser>
          <c:idx val="3"/>
          <c:order val="3"/>
          <c:tx>
            <c:strRef>
              <c:f>databaselogging!$A$5</c:f>
              <c:strCache>
                <c:ptCount val="1"/>
                <c:pt idx="0">
                  <c:v>FlashMap+Scalable Logging</c:v>
                </c:pt>
              </c:strCache>
            </c:strRef>
          </c:tx>
          <c:spPr>
            <a:ln w="31750" cap="rnd">
              <a:solidFill>
                <a:schemeClr val="accent1">
                  <a:lumMod val="75000"/>
                </a:schemeClr>
              </a:solidFill>
              <a:prstDash val="dash"/>
              <a:round/>
            </a:ln>
            <a:effectLst/>
          </c:spPr>
          <c:marker>
            <c:symbol val="square"/>
            <c:size val="10"/>
            <c:spPr>
              <a:solidFill>
                <a:schemeClr val="accent1">
                  <a:lumMod val="75000"/>
                </a:schemeClr>
              </a:solidFill>
              <a:ln w="9525">
                <a:solidFill>
                  <a:schemeClr val="accent1">
                    <a:lumMod val="75000"/>
                  </a:schemeClr>
                </a:solidFill>
              </a:ln>
              <a:effectLst/>
            </c:spPr>
          </c:marker>
          <c:cat>
            <c:numRef>
              <c:f>databaselogging!$B$1:$E$1</c:f>
              <c:numCache>
                <c:formatCode>General</c:formatCode>
                <c:ptCount val="4"/>
                <c:pt idx="0">
                  <c:v>4</c:v>
                </c:pt>
                <c:pt idx="1">
                  <c:v>8</c:v>
                </c:pt>
                <c:pt idx="2">
                  <c:v>12</c:v>
                </c:pt>
                <c:pt idx="3">
                  <c:v>16</c:v>
                </c:pt>
              </c:numCache>
            </c:numRef>
          </c:cat>
          <c:val>
            <c:numRef>
              <c:f>databaselogging!$B$5:$E$5</c:f>
              <c:numCache>
                <c:formatCode>General</c:formatCode>
                <c:ptCount val="4"/>
                <c:pt idx="0">
                  <c:v>4.83</c:v>
                </c:pt>
                <c:pt idx="1">
                  <c:v>7.39</c:v>
                </c:pt>
                <c:pt idx="2">
                  <c:v>7.56</c:v>
                </c:pt>
                <c:pt idx="3">
                  <c:v>8.33</c:v>
                </c:pt>
              </c:numCache>
            </c:numRef>
          </c:val>
          <c:smooth val="0"/>
          <c:extLst>
            <c:ext xmlns:c16="http://schemas.microsoft.com/office/drawing/2014/chart" uri="{C3380CC4-5D6E-409C-BE32-E72D297353CC}">
              <c16:uniqueId val="{00000003-6A6B-4365-A65F-0484E43C55B3}"/>
            </c:ext>
          </c:extLst>
        </c:ser>
        <c:ser>
          <c:idx val="4"/>
          <c:order val="4"/>
          <c:tx>
            <c:strRef>
              <c:f>databaselogging!$A$6</c:f>
              <c:strCache>
                <c:ptCount val="1"/>
                <c:pt idx="0">
                  <c:v>FlatFlash</c:v>
                </c:pt>
              </c:strCache>
            </c:strRef>
          </c:tx>
          <c:spPr>
            <a:ln w="31750" cap="rnd">
              <a:solidFill>
                <a:srgbClr val="00B050"/>
              </a:solidFill>
              <a:round/>
            </a:ln>
            <a:effectLst/>
          </c:spPr>
          <c:marker>
            <c:symbol val="circle"/>
            <c:size val="10"/>
            <c:spPr>
              <a:solidFill>
                <a:srgbClr val="00B050"/>
              </a:solidFill>
              <a:ln w="9525">
                <a:solidFill>
                  <a:srgbClr val="00B050"/>
                </a:solidFill>
              </a:ln>
              <a:effectLst/>
            </c:spPr>
          </c:marker>
          <c:cat>
            <c:numRef>
              <c:f>databaselogging!$B$1:$E$1</c:f>
              <c:numCache>
                <c:formatCode>General</c:formatCode>
                <c:ptCount val="4"/>
                <c:pt idx="0">
                  <c:v>4</c:v>
                </c:pt>
                <c:pt idx="1">
                  <c:v>8</c:v>
                </c:pt>
                <c:pt idx="2">
                  <c:v>12</c:v>
                </c:pt>
                <c:pt idx="3">
                  <c:v>16</c:v>
                </c:pt>
              </c:numCache>
            </c:numRef>
          </c:cat>
          <c:val>
            <c:numRef>
              <c:f>databaselogging!$B$6:$E$6</c:f>
              <c:numCache>
                <c:formatCode>General</c:formatCode>
                <c:ptCount val="4"/>
                <c:pt idx="0">
                  <c:v>7.11</c:v>
                </c:pt>
                <c:pt idx="1">
                  <c:v>13.1</c:v>
                </c:pt>
                <c:pt idx="2">
                  <c:v>15.34</c:v>
                </c:pt>
                <c:pt idx="3">
                  <c:v>18.7</c:v>
                </c:pt>
              </c:numCache>
            </c:numRef>
          </c:val>
          <c:smooth val="0"/>
          <c:extLst>
            <c:ext xmlns:c16="http://schemas.microsoft.com/office/drawing/2014/chart" uri="{C3380CC4-5D6E-409C-BE32-E72D297353CC}">
              <c16:uniqueId val="{00000004-6A6B-4365-A65F-0484E43C55B3}"/>
            </c:ext>
          </c:extLst>
        </c:ser>
        <c:dLbls>
          <c:showLegendKey val="0"/>
          <c:showVal val="0"/>
          <c:showCatName val="0"/>
          <c:showSerName val="0"/>
          <c:showPercent val="0"/>
          <c:showBubbleSize val="0"/>
        </c:dLbls>
        <c:marker val="1"/>
        <c:smooth val="0"/>
        <c:axId val="610741168"/>
        <c:axId val="610744120"/>
      </c:lineChart>
      <c:catAx>
        <c:axId val="6107411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latin typeface="Arial" panose="020B0604020202020204" pitchFamily="34" charset="0"/>
                    <a:cs typeface="Arial" panose="020B0604020202020204" pitchFamily="34" charset="0"/>
                  </a:rPr>
                  <a:t>Number of Threads</a:t>
                </a:r>
              </a:p>
            </c:rich>
          </c:tx>
          <c:layout>
            <c:manualLayout>
              <c:xMode val="edge"/>
              <c:yMode val="edge"/>
              <c:x val="0.44166585587732049"/>
              <c:y val="0.900785875093804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10744120"/>
        <c:crosses val="autoZero"/>
        <c:auto val="1"/>
        <c:lblAlgn val="ctr"/>
        <c:lblOffset val="100"/>
        <c:noMultiLvlLbl val="0"/>
      </c:catAx>
      <c:valAx>
        <c:axId val="610744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latin typeface="Arial" panose="020B0604020202020204" pitchFamily="34" charset="0"/>
                    <a:cs typeface="Arial" panose="020B0604020202020204" pitchFamily="34" charset="0"/>
                  </a:rPr>
                  <a:t>Throughput(K</a:t>
                </a:r>
                <a:r>
                  <a:rPr lang="en-US" sz="1800" baseline="0">
                    <a:solidFill>
                      <a:schemeClr val="tx1"/>
                    </a:solidFill>
                    <a:latin typeface="Arial" panose="020B0604020202020204" pitchFamily="34" charset="0"/>
                    <a:cs typeface="Arial" panose="020B0604020202020204" pitchFamily="34" charset="0"/>
                  </a:rPr>
                  <a:t> TPS)</a:t>
                </a:r>
                <a:endParaRPr lang="en-US" sz="1800">
                  <a:solidFill>
                    <a:schemeClr val="tx1"/>
                  </a:solidFill>
                  <a:latin typeface="Arial" panose="020B0604020202020204" pitchFamily="34" charset="0"/>
                  <a:cs typeface="Arial" panose="020B0604020202020204" pitchFamily="34" charset="0"/>
                </a:endParaRPr>
              </a:p>
            </c:rich>
          </c:tx>
          <c:layout>
            <c:manualLayout>
              <c:xMode val="edge"/>
              <c:yMode val="edge"/>
              <c:x val="3.7231191410893483E-2"/>
              <c:y val="0.1924746566907618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10741168"/>
        <c:crosses val="autoZero"/>
        <c:crossBetween val="between"/>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711316528521559E-2"/>
          <c:y val="4.2137553738438457E-2"/>
          <c:w val="0.89807034161504262"/>
          <c:h val="0.85497340781984588"/>
        </c:manualLayout>
      </c:layout>
      <c:barChart>
        <c:barDir val="col"/>
        <c:grouping val="clustered"/>
        <c:varyColors val="0"/>
        <c:ser>
          <c:idx val="0"/>
          <c:order val="0"/>
          <c:tx>
            <c:strRef>
              <c:f>filesystem!$B$1</c:f>
              <c:strCache>
                <c:ptCount val="1"/>
                <c:pt idx="0">
                  <c:v>Create File</c:v>
                </c:pt>
              </c:strCache>
            </c:strRef>
          </c:tx>
          <c:spPr>
            <a:solidFill>
              <a:srgbClr val="376092"/>
            </a:solidFill>
            <a:ln>
              <a:solidFill>
                <a:schemeClr val="tx1"/>
              </a:solidFill>
            </a:ln>
            <a:effectLst/>
          </c:spPr>
          <c:invertIfNegative val="0"/>
          <c:cat>
            <c:strRef>
              <c:f>filesystem!$A$2:$A$4</c:f>
              <c:strCache>
                <c:ptCount val="3"/>
                <c:pt idx="0">
                  <c:v>EXT4</c:v>
                </c:pt>
                <c:pt idx="1">
                  <c:v>XFS</c:v>
                </c:pt>
                <c:pt idx="2">
                  <c:v>BtrFS</c:v>
                </c:pt>
              </c:strCache>
            </c:strRef>
          </c:cat>
          <c:val>
            <c:numRef>
              <c:f>filesystem!$B$2:$B$4</c:f>
              <c:numCache>
                <c:formatCode>General</c:formatCode>
                <c:ptCount val="3"/>
                <c:pt idx="0">
                  <c:v>3.56</c:v>
                </c:pt>
                <c:pt idx="1">
                  <c:v>11.19</c:v>
                </c:pt>
                <c:pt idx="2">
                  <c:v>6.9</c:v>
                </c:pt>
              </c:numCache>
            </c:numRef>
          </c:val>
          <c:extLst>
            <c:ext xmlns:c16="http://schemas.microsoft.com/office/drawing/2014/chart" uri="{C3380CC4-5D6E-409C-BE32-E72D297353CC}">
              <c16:uniqueId val="{00000000-10B8-4220-BBB2-8DD37A9CC7DA}"/>
            </c:ext>
          </c:extLst>
        </c:ser>
        <c:ser>
          <c:idx val="1"/>
          <c:order val="1"/>
          <c:tx>
            <c:strRef>
              <c:f>filesystem!$C$1</c:f>
              <c:strCache>
                <c:ptCount val="1"/>
                <c:pt idx="0">
                  <c:v>Rename File</c:v>
                </c:pt>
              </c:strCache>
            </c:strRef>
          </c:tx>
          <c:spPr>
            <a:solidFill>
              <a:srgbClr val="EB6446"/>
            </a:solidFill>
            <a:ln>
              <a:solidFill>
                <a:schemeClr val="tx1"/>
              </a:solidFill>
            </a:ln>
            <a:effectLst/>
          </c:spPr>
          <c:invertIfNegative val="0"/>
          <c:cat>
            <c:strRef>
              <c:f>filesystem!$A$2:$A$4</c:f>
              <c:strCache>
                <c:ptCount val="3"/>
                <c:pt idx="0">
                  <c:v>EXT4</c:v>
                </c:pt>
                <c:pt idx="1">
                  <c:v>XFS</c:v>
                </c:pt>
                <c:pt idx="2">
                  <c:v>BtrFS</c:v>
                </c:pt>
              </c:strCache>
            </c:strRef>
          </c:cat>
          <c:val>
            <c:numRef>
              <c:f>filesystem!$C$2:$C$4</c:f>
              <c:numCache>
                <c:formatCode>General</c:formatCode>
                <c:ptCount val="3"/>
                <c:pt idx="0">
                  <c:v>2.62</c:v>
                </c:pt>
                <c:pt idx="1">
                  <c:v>6.72</c:v>
                </c:pt>
                <c:pt idx="2">
                  <c:v>6.72</c:v>
                </c:pt>
              </c:numCache>
            </c:numRef>
          </c:val>
          <c:extLst>
            <c:ext xmlns:c16="http://schemas.microsoft.com/office/drawing/2014/chart" uri="{C3380CC4-5D6E-409C-BE32-E72D297353CC}">
              <c16:uniqueId val="{00000001-10B8-4220-BBB2-8DD37A9CC7DA}"/>
            </c:ext>
          </c:extLst>
        </c:ser>
        <c:ser>
          <c:idx val="2"/>
          <c:order val="2"/>
          <c:tx>
            <c:strRef>
              <c:f>filesystem!$D$1</c:f>
              <c:strCache>
                <c:ptCount val="1"/>
                <c:pt idx="0">
                  <c:v>Create Directory</c:v>
                </c:pt>
              </c:strCache>
            </c:strRef>
          </c:tx>
          <c:spPr>
            <a:solidFill>
              <a:srgbClr val="0DB459"/>
            </a:solidFill>
            <a:ln>
              <a:solidFill>
                <a:schemeClr val="tx1"/>
              </a:solidFill>
            </a:ln>
            <a:effectLst/>
          </c:spPr>
          <c:invertIfNegative val="0"/>
          <c:cat>
            <c:strRef>
              <c:f>filesystem!$A$2:$A$4</c:f>
              <c:strCache>
                <c:ptCount val="3"/>
                <c:pt idx="0">
                  <c:v>EXT4</c:v>
                </c:pt>
                <c:pt idx="1">
                  <c:v>XFS</c:v>
                </c:pt>
                <c:pt idx="2">
                  <c:v>BtrFS</c:v>
                </c:pt>
              </c:strCache>
            </c:strRef>
          </c:cat>
          <c:val>
            <c:numRef>
              <c:f>filesystem!$D$2:$D$4</c:f>
              <c:numCache>
                <c:formatCode>General</c:formatCode>
                <c:ptCount val="3"/>
                <c:pt idx="0">
                  <c:v>3.57</c:v>
                </c:pt>
                <c:pt idx="1">
                  <c:v>10.46</c:v>
                </c:pt>
                <c:pt idx="2">
                  <c:v>15.31</c:v>
                </c:pt>
              </c:numCache>
            </c:numRef>
          </c:val>
          <c:extLst>
            <c:ext xmlns:c16="http://schemas.microsoft.com/office/drawing/2014/chart" uri="{C3380CC4-5D6E-409C-BE32-E72D297353CC}">
              <c16:uniqueId val="{00000002-10B8-4220-BBB2-8DD37A9CC7DA}"/>
            </c:ext>
          </c:extLst>
        </c:ser>
        <c:ser>
          <c:idx val="3"/>
          <c:order val="3"/>
          <c:tx>
            <c:strRef>
              <c:f>filesystem!$E$1</c:f>
              <c:strCache>
                <c:ptCount val="1"/>
                <c:pt idx="0">
                  <c:v>VarMail</c:v>
                </c:pt>
              </c:strCache>
            </c:strRef>
          </c:tx>
          <c:spPr>
            <a:solidFill>
              <a:schemeClr val="accent4"/>
            </a:solidFill>
            <a:ln>
              <a:solidFill>
                <a:schemeClr val="tx1"/>
              </a:solidFill>
            </a:ln>
            <a:effectLst/>
          </c:spPr>
          <c:invertIfNegative val="0"/>
          <c:cat>
            <c:strRef>
              <c:f>filesystem!$A$2:$A$4</c:f>
              <c:strCache>
                <c:ptCount val="3"/>
                <c:pt idx="0">
                  <c:v>EXT4</c:v>
                </c:pt>
                <c:pt idx="1">
                  <c:v>XFS</c:v>
                </c:pt>
                <c:pt idx="2">
                  <c:v>BtrFS</c:v>
                </c:pt>
              </c:strCache>
            </c:strRef>
          </c:cat>
          <c:val>
            <c:numRef>
              <c:f>filesystem!$E$2:$E$4</c:f>
              <c:numCache>
                <c:formatCode>General</c:formatCode>
                <c:ptCount val="3"/>
                <c:pt idx="0">
                  <c:v>3.15</c:v>
                </c:pt>
                <c:pt idx="1">
                  <c:v>6.15</c:v>
                </c:pt>
                <c:pt idx="2">
                  <c:v>3.16</c:v>
                </c:pt>
              </c:numCache>
            </c:numRef>
          </c:val>
          <c:extLst>
            <c:ext xmlns:c16="http://schemas.microsoft.com/office/drawing/2014/chart" uri="{C3380CC4-5D6E-409C-BE32-E72D297353CC}">
              <c16:uniqueId val="{00000003-10B8-4220-BBB2-8DD37A9CC7DA}"/>
            </c:ext>
          </c:extLst>
        </c:ser>
        <c:ser>
          <c:idx val="4"/>
          <c:order val="4"/>
          <c:tx>
            <c:strRef>
              <c:f>filesystem!$F$1</c:f>
              <c:strCache>
                <c:ptCount val="1"/>
                <c:pt idx="0">
                  <c:v>WebServer</c:v>
                </c:pt>
              </c:strCache>
            </c:strRef>
          </c:tx>
          <c:spPr>
            <a:solidFill>
              <a:schemeClr val="accent5"/>
            </a:solidFill>
            <a:ln>
              <a:solidFill>
                <a:schemeClr val="tx1"/>
              </a:solidFill>
            </a:ln>
            <a:effectLst/>
          </c:spPr>
          <c:invertIfNegative val="0"/>
          <c:cat>
            <c:strRef>
              <c:f>filesystem!$A$2:$A$4</c:f>
              <c:strCache>
                <c:ptCount val="3"/>
                <c:pt idx="0">
                  <c:v>EXT4</c:v>
                </c:pt>
                <c:pt idx="1">
                  <c:v>XFS</c:v>
                </c:pt>
                <c:pt idx="2">
                  <c:v>BtrFS</c:v>
                </c:pt>
              </c:strCache>
            </c:strRef>
          </c:cat>
          <c:val>
            <c:numRef>
              <c:f>filesystem!$F$2:$F$4</c:f>
              <c:numCache>
                <c:formatCode>General</c:formatCode>
                <c:ptCount val="3"/>
                <c:pt idx="0">
                  <c:v>18.87</c:v>
                </c:pt>
                <c:pt idx="1">
                  <c:v>5.25</c:v>
                </c:pt>
                <c:pt idx="2">
                  <c:v>7.65</c:v>
                </c:pt>
              </c:numCache>
            </c:numRef>
          </c:val>
          <c:extLst>
            <c:ext xmlns:c16="http://schemas.microsoft.com/office/drawing/2014/chart" uri="{C3380CC4-5D6E-409C-BE32-E72D297353CC}">
              <c16:uniqueId val="{00000004-10B8-4220-BBB2-8DD37A9CC7DA}"/>
            </c:ext>
          </c:extLst>
        </c:ser>
        <c:dLbls>
          <c:showLegendKey val="0"/>
          <c:showVal val="0"/>
          <c:showCatName val="0"/>
          <c:showSerName val="0"/>
          <c:showPercent val="0"/>
          <c:showBubbleSize val="0"/>
        </c:dLbls>
        <c:gapWidth val="219"/>
        <c:overlap val="-27"/>
        <c:axId val="676848672"/>
        <c:axId val="676849984"/>
      </c:barChart>
      <c:catAx>
        <c:axId val="6768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76849984"/>
        <c:crosses val="autoZero"/>
        <c:auto val="1"/>
        <c:lblAlgn val="ctr"/>
        <c:lblOffset val="100"/>
        <c:noMultiLvlLbl val="0"/>
      </c:catAx>
      <c:valAx>
        <c:axId val="676849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Performance</a:t>
                </a:r>
                <a:r>
                  <a:rPr lang="en-US" sz="1800" baseline="0">
                    <a:solidFill>
                      <a:schemeClr val="tx1"/>
                    </a:solidFill>
                  </a:rPr>
                  <a:t> Speedup</a:t>
                </a:r>
                <a:endParaRPr lang="en-US" sz="1800">
                  <a:solidFill>
                    <a:schemeClr val="tx1"/>
                  </a:solidFill>
                </a:endParaRPr>
              </a:p>
            </c:rich>
          </c:tx>
          <c:layout>
            <c:manualLayout>
              <c:xMode val="edge"/>
              <c:yMode val="edge"/>
              <c:x val="1.2218341856435794E-2"/>
              <c:y val="0.17620280188569873"/>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76848672"/>
        <c:crosses val="autoZero"/>
        <c:crossBetween val="between"/>
      </c:valAx>
      <c:spPr>
        <a:noFill/>
        <a:ln w="22225">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400" b="1" i="0" baseline="0">
                <a:solidFill>
                  <a:schemeClr val="tx1"/>
                </a:solidFill>
                <a:effectLst/>
              </a:rPr>
              <a:t>Sensistivity to SSD-Cache Size</a:t>
            </a:r>
            <a:endParaRPr lang="en-US" sz="2400">
              <a:solidFill>
                <a:schemeClr val="tx1"/>
              </a:solidFill>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1881900029771376"/>
          <c:y val="0.1420646514364749"/>
          <c:w val="0.85976860454372817"/>
          <c:h val="0.71497340803148801"/>
        </c:manualLayout>
      </c:layout>
      <c:lineChart>
        <c:grouping val="standard"/>
        <c:varyColors val="0"/>
        <c:ser>
          <c:idx val="0"/>
          <c:order val="0"/>
          <c:tx>
            <c:strRef>
              <c:f>ssdcachevariation!$A$2</c:f>
              <c:strCache>
                <c:ptCount val="1"/>
                <c:pt idx="0">
                  <c:v>FlatFlash over Mmap</c:v>
                </c:pt>
              </c:strCache>
            </c:strRef>
          </c:tx>
          <c:spPr>
            <a:ln w="31750" cap="rnd">
              <a:solidFill>
                <a:schemeClr val="accent2"/>
              </a:solidFill>
              <a:round/>
            </a:ln>
            <a:effectLst/>
          </c:spPr>
          <c:marker>
            <c:symbol val="triangle"/>
            <c:size val="10"/>
            <c:spPr>
              <a:solidFill>
                <a:schemeClr val="accent2"/>
              </a:solidFill>
              <a:ln w="9525">
                <a:solidFill>
                  <a:schemeClr val="accent2"/>
                </a:solidFill>
              </a:ln>
              <a:effectLst/>
            </c:spPr>
          </c:marker>
          <c:cat>
            <c:numRef>
              <c:f>ssdcachevariation!$B$1:$G$1</c:f>
              <c:numCache>
                <c:formatCode>General</c:formatCode>
                <c:ptCount val="6"/>
                <c:pt idx="0">
                  <c:v>1</c:v>
                </c:pt>
                <c:pt idx="1">
                  <c:v>2</c:v>
                </c:pt>
                <c:pt idx="2">
                  <c:v>4</c:v>
                </c:pt>
                <c:pt idx="3">
                  <c:v>8</c:v>
                </c:pt>
                <c:pt idx="4">
                  <c:v>16</c:v>
                </c:pt>
                <c:pt idx="5">
                  <c:v>32</c:v>
                </c:pt>
              </c:numCache>
            </c:numRef>
          </c:cat>
          <c:val>
            <c:numRef>
              <c:f>ssdcachevariation!$B$2:$E$2</c:f>
              <c:numCache>
                <c:formatCode>General</c:formatCode>
                <c:ptCount val="4"/>
                <c:pt idx="0">
                  <c:v>2.6</c:v>
                </c:pt>
                <c:pt idx="1">
                  <c:v>2.75</c:v>
                </c:pt>
                <c:pt idx="2">
                  <c:v>2.85</c:v>
                </c:pt>
                <c:pt idx="3">
                  <c:v>3.1</c:v>
                </c:pt>
              </c:numCache>
            </c:numRef>
          </c:val>
          <c:smooth val="0"/>
          <c:extLst>
            <c:ext xmlns:c16="http://schemas.microsoft.com/office/drawing/2014/chart" uri="{C3380CC4-5D6E-409C-BE32-E72D297353CC}">
              <c16:uniqueId val="{00000000-0029-4C9C-936E-5B9159431A54}"/>
            </c:ext>
          </c:extLst>
        </c:ser>
        <c:ser>
          <c:idx val="1"/>
          <c:order val="1"/>
          <c:tx>
            <c:strRef>
              <c:f>ssdcachevariation!$A$3</c:f>
              <c:strCache>
                <c:ptCount val="1"/>
                <c:pt idx="0">
                  <c:v>FlatFlash over FlashMap</c:v>
                </c:pt>
              </c:strCache>
            </c:strRef>
          </c:tx>
          <c:spPr>
            <a:ln w="31750" cap="rnd">
              <a:solidFill>
                <a:srgbClr val="00B050"/>
              </a:solidFill>
              <a:prstDash val="solid"/>
              <a:round/>
            </a:ln>
            <a:effectLst/>
          </c:spPr>
          <c:marker>
            <c:symbol val="triangle"/>
            <c:size val="10"/>
            <c:spPr>
              <a:solidFill>
                <a:srgbClr val="00B050"/>
              </a:solidFill>
              <a:ln w="9525">
                <a:solidFill>
                  <a:srgbClr val="00B050"/>
                </a:solidFill>
                <a:prstDash val="solid"/>
              </a:ln>
              <a:effectLst/>
            </c:spPr>
          </c:marker>
          <c:cat>
            <c:numRef>
              <c:f>ssdcachevariation!$B$1:$G$1</c:f>
              <c:numCache>
                <c:formatCode>General</c:formatCode>
                <c:ptCount val="6"/>
                <c:pt idx="0">
                  <c:v>1</c:v>
                </c:pt>
                <c:pt idx="1">
                  <c:v>2</c:v>
                </c:pt>
                <c:pt idx="2">
                  <c:v>4</c:v>
                </c:pt>
                <c:pt idx="3">
                  <c:v>8</c:v>
                </c:pt>
                <c:pt idx="4">
                  <c:v>16</c:v>
                </c:pt>
                <c:pt idx="5">
                  <c:v>32</c:v>
                </c:pt>
              </c:numCache>
            </c:numRef>
          </c:cat>
          <c:val>
            <c:numRef>
              <c:f>ssdcachevariation!$B$3:$E$3</c:f>
              <c:numCache>
                <c:formatCode>General</c:formatCode>
                <c:ptCount val="4"/>
                <c:pt idx="0">
                  <c:v>1.5</c:v>
                </c:pt>
                <c:pt idx="1">
                  <c:v>1.8</c:v>
                </c:pt>
                <c:pt idx="2">
                  <c:v>1.9</c:v>
                </c:pt>
                <c:pt idx="3">
                  <c:v>2</c:v>
                </c:pt>
              </c:numCache>
            </c:numRef>
          </c:val>
          <c:smooth val="0"/>
          <c:extLst>
            <c:ext xmlns:c16="http://schemas.microsoft.com/office/drawing/2014/chart" uri="{C3380CC4-5D6E-409C-BE32-E72D297353CC}">
              <c16:uniqueId val="{00000001-0029-4C9C-936E-5B9159431A54}"/>
            </c:ext>
          </c:extLst>
        </c:ser>
        <c:dLbls>
          <c:showLegendKey val="0"/>
          <c:showVal val="0"/>
          <c:showCatName val="0"/>
          <c:showSerName val="0"/>
          <c:showPercent val="0"/>
          <c:showBubbleSize val="0"/>
        </c:dLbls>
        <c:marker val="1"/>
        <c:smooth val="0"/>
        <c:axId val="610741168"/>
        <c:axId val="610744120"/>
      </c:lineChart>
      <c:catAx>
        <c:axId val="6107411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latin typeface="Arial" panose="020B0604020202020204" pitchFamily="34" charset="0"/>
                    <a:cs typeface="Arial" panose="020B0604020202020204" pitchFamily="34" charset="0"/>
                  </a:rPr>
                  <a:t>SSD-Cache</a:t>
                </a:r>
                <a:r>
                  <a:rPr lang="en-US" sz="1800" baseline="0">
                    <a:solidFill>
                      <a:schemeClr val="tx1"/>
                    </a:solidFill>
                    <a:latin typeface="Arial" panose="020B0604020202020204" pitchFamily="34" charset="0"/>
                    <a:cs typeface="Arial" panose="020B0604020202020204" pitchFamily="34" charset="0"/>
                  </a:rPr>
                  <a:t> Size (GB)</a:t>
                </a:r>
                <a:endParaRPr lang="en-US" sz="1800">
                  <a:solidFill>
                    <a:schemeClr val="tx1"/>
                  </a:solidFill>
                  <a:latin typeface="Arial" panose="020B0604020202020204" pitchFamily="34" charset="0"/>
                  <a:cs typeface="Arial" panose="020B0604020202020204" pitchFamily="34" charset="0"/>
                </a:endParaRPr>
              </a:p>
            </c:rich>
          </c:tx>
          <c:layout>
            <c:manualLayout>
              <c:xMode val="edge"/>
              <c:yMode val="edge"/>
              <c:x val="0.40166692432437484"/>
              <c:y val="0.9364236782700446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10744120"/>
        <c:crosses val="autoZero"/>
        <c:auto val="1"/>
        <c:lblAlgn val="ctr"/>
        <c:lblOffset val="100"/>
        <c:noMultiLvlLbl val="0"/>
      </c:catAx>
      <c:valAx>
        <c:axId val="610744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latin typeface="Arial" panose="020B0604020202020204" pitchFamily="34" charset="0"/>
                    <a:cs typeface="Arial" panose="020B0604020202020204" pitchFamily="34" charset="0"/>
                  </a:rPr>
                  <a:t>Performance Gain</a:t>
                </a:r>
                <a:r>
                  <a:rPr lang="en-US" sz="1800" baseline="0">
                    <a:solidFill>
                      <a:schemeClr val="tx1"/>
                    </a:solidFill>
                    <a:latin typeface="Arial" panose="020B0604020202020204" pitchFamily="34" charset="0"/>
                    <a:cs typeface="Arial" panose="020B0604020202020204" pitchFamily="34" charset="0"/>
                  </a:rPr>
                  <a:t> Factor</a:t>
                </a:r>
                <a:endParaRPr lang="en-US" sz="1800">
                  <a:solidFill>
                    <a:schemeClr val="tx1"/>
                  </a:solidFill>
                  <a:latin typeface="Arial" panose="020B0604020202020204" pitchFamily="34" charset="0"/>
                  <a:cs typeface="Arial" panose="020B0604020202020204" pitchFamily="34" charset="0"/>
                </a:endParaRPr>
              </a:p>
            </c:rich>
          </c:tx>
          <c:layout>
            <c:manualLayout>
              <c:xMode val="edge"/>
              <c:yMode val="edge"/>
              <c:x val="2.4258538738720241E-2"/>
              <c:y val="0.2688414086755887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10741168"/>
        <c:crosses val="autoZero"/>
        <c:crossBetween val="between"/>
      </c:valAx>
      <c:spPr>
        <a:noFill/>
        <a:ln w="22225">
          <a:solidFill>
            <a:schemeClr val="tx1"/>
          </a:solidFill>
        </a:ln>
        <a:effectLst/>
      </c:spPr>
    </c:plotArea>
    <c:legend>
      <c:legendPos val="t"/>
      <c:layout>
        <c:manualLayout>
          <c:xMode val="edge"/>
          <c:yMode val="edge"/>
          <c:x val="0.12305990937453573"/>
          <c:y val="0.14004544192679982"/>
          <c:w val="0.34029054003862735"/>
          <c:h val="0.1587742727127662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US" sz="2400" b="1">
                <a:solidFill>
                  <a:schemeClr val="tx1"/>
                </a:solidFill>
              </a:rPr>
              <a:t>Various Device</a:t>
            </a:r>
            <a:r>
              <a:rPr lang="en-US" sz="2400" b="1" baseline="0">
                <a:solidFill>
                  <a:schemeClr val="tx1"/>
                </a:solidFill>
              </a:rPr>
              <a:t> Latency</a:t>
            </a:r>
            <a:endParaRPr lang="en-US" sz="2400" b="1">
              <a:solidFill>
                <a:schemeClr val="tx1"/>
              </a:solidFill>
            </a:endParaRPr>
          </a:p>
        </c:rich>
      </c:tx>
      <c:layout>
        <c:manualLayout>
          <c:xMode val="edge"/>
          <c:yMode val="edge"/>
          <c:x val="0.35370061933293556"/>
          <c:y val="6.8955926356401784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466165099791779"/>
          <c:y val="0.23801162464751607"/>
          <c:w val="0.85202091391994128"/>
          <c:h val="0.61453033871925966"/>
        </c:manualLayout>
      </c:layout>
      <c:barChart>
        <c:barDir val="col"/>
        <c:grouping val="clustered"/>
        <c:varyColors val="0"/>
        <c:ser>
          <c:idx val="0"/>
          <c:order val="0"/>
          <c:tx>
            <c:strRef>
              <c:f>devicelatency!$A$2</c:f>
              <c:strCache>
                <c:ptCount val="1"/>
                <c:pt idx="0">
                  <c:v>TPCC</c:v>
                </c:pt>
              </c:strCache>
            </c:strRef>
          </c:tx>
          <c:spPr>
            <a:solidFill>
              <a:srgbClr val="00B0F0"/>
            </a:solidFill>
            <a:ln>
              <a:solidFill>
                <a:schemeClr val="tx1"/>
              </a:solidFill>
            </a:ln>
            <a:effectLst/>
          </c:spPr>
          <c:invertIfNegative val="0"/>
          <c:cat>
            <c:numRef>
              <c:f>devicelatency!$B$1:$G$1</c:f>
              <c:numCache>
                <c:formatCode>General</c:formatCode>
                <c:ptCount val="6"/>
                <c:pt idx="0">
                  <c:v>30</c:v>
                </c:pt>
                <c:pt idx="1">
                  <c:v>25</c:v>
                </c:pt>
                <c:pt idx="2">
                  <c:v>20</c:v>
                </c:pt>
                <c:pt idx="3">
                  <c:v>15</c:v>
                </c:pt>
                <c:pt idx="4">
                  <c:v>10</c:v>
                </c:pt>
                <c:pt idx="5">
                  <c:v>5</c:v>
                </c:pt>
              </c:numCache>
            </c:numRef>
          </c:cat>
          <c:val>
            <c:numRef>
              <c:f>devicelatency!$B$2:$G$2</c:f>
              <c:numCache>
                <c:formatCode>General</c:formatCode>
                <c:ptCount val="6"/>
                <c:pt idx="0">
                  <c:v>1.7</c:v>
                </c:pt>
                <c:pt idx="1">
                  <c:v>1.87</c:v>
                </c:pt>
                <c:pt idx="2">
                  <c:v>2.25</c:v>
                </c:pt>
                <c:pt idx="3">
                  <c:v>2.5499999999999998</c:v>
                </c:pt>
                <c:pt idx="4">
                  <c:v>3.15</c:v>
                </c:pt>
                <c:pt idx="5">
                  <c:v>4</c:v>
                </c:pt>
              </c:numCache>
            </c:numRef>
          </c:val>
          <c:extLst>
            <c:ext xmlns:c16="http://schemas.microsoft.com/office/drawing/2014/chart" uri="{C3380CC4-5D6E-409C-BE32-E72D297353CC}">
              <c16:uniqueId val="{00000000-A59A-4A69-AFD9-246E5E74A76D}"/>
            </c:ext>
          </c:extLst>
        </c:ser>
        <c:ser>
          <c:idx val="1"/>
          <c:order val="1"/>
          <c:tx>
            <c:strRef>
              <c:f>devicelatency!$A$3</c:f>
              <c:strCache>
                <c:ptCount val="1"/>
                <c:pt idx="0">
                  <c:v>TPCB</c:v>
                </c:pt>
              </c:strCache>
            </c:strRef>
          </c:tx>
          <c:spPr>
            <a:solidFill>
              <a:srgbClr val="00B050"/>
            </a:solidFill>
            <a:ln>
              <a:solidFill>
                <a:schemeClr val="tx1"/>
              </a:solidFill>
            </a:ln>
            <a:effectLst/>
          </c:spPr>
          <c:invertIfNegative val="0"/>
          <c:cat>
            <c:numRef>
              <c:f>devicelatency!$B$1:$G$1</c:f>
              <c:numCache>
                <c:formatCode>General</c:formatCode>
                <c:ptCount val="6"/>
                <c:pt idx="0">
                  <c:v>30</c:v>
                </c:pt>
                <c:pt idx="1">
                  <c:v>25</c:v>
                </c:pt>
                <c:pt idx="2">
                  <c:v>20</c:v>
                </c:pt>
                <c:pt idx="3">
                  <c:v>15</c:v>
                </c:pt>
                <c:pt idx="4">
                  <c:v>10</c:v>
                </c:pt>
                <c:pt idx="5">
                  <c:v>5</c:v>
                </c:pt>
              </c:numCache>
            </c:numRef>
          </c:cat>
          <c:val>
            <c:numRef>
              <c:f>devicelatency!$B$3:$G$3</c:f>
              <c:numCache>
                <c:formatCode>General</c:formatCode>
                <c:ptCount val="6"/>
                <c:pt idx="0">
                  <c:v>2.2999999999999998</c:v>
                </c:pt>
                <c:pt idx="1">
                  <c:v>2.6</c:v>
                </c:pt>
                <c:pt idx="2">
                  <c:v>2.9</c:v>
                </c:pt>
                <c:pt idx="3">
                  <c:v>3.45</c:v>
                </c:pt>
                <c:pt idx="4">
                  <c:v>4.0999999999999996</c:v>
                </c:pt>
                <c:pt idx="5">
                  <c:v>5.25</c:v>
                </c:pt>
              </c:numCache>
            </c:numRef>
          </c:val>
          <c:extLst>
            <c:ext xmlns:c16="http://schemas.microsoft.com/office/drawing/2014/chart" uri="{C3380CC4-5D6E-409C-BE32-E72D297353CC}">
              <c16:uniqueId val="{00000001-A59A-4A69-AFD9-246E5E74A76D}"/>
            </c:ext>
          </c:extLst>
        </c:ser>
        <c:ser>
          <c:idx val="2"/>
          <c:order val="2"/>
          <c:tx>
            <c:strRef>
              <c:f>devicelatency!$A$4</c:f>
              <c:strCache>
                <c:ptCount val="1"/>
                <c:pt idx="0">
                  <c:v>TATP</c:v>
                </c:pt>
              </c:strCache>
            </c:strRef>
          </c:tx>
          <c:spPr>
            <a:solidFill>
              <a:schemeClr val="accent2">
                <a:lumMod val="75000"/>
              </a:schemeClr>
            </a:solidFill>
            <a:ln>
              <a:solidFill>
                <a:schemeClr val="tx1"/>
              </a:solidFill>
            </a:ln>
            <a:effectLst/>
          </c:spPr>
          <c:invertIfNegative val="0"/>
          <c:cat>
            <c:numRef>
              <c:f>devicelatency!$B$1:$G$1</c:f>
              <c:numCache>
                <c:formatCode>General</c:formatCode>
                <c:ptCount val="6"/>
                <c:pt idx="0">
                  <c:v>30</c:v>
                </c:pt>
                <c:pt idx="1">
                  <c:v>25</c:v>
                </c:pt>
                <c:pt idx="2">
                  <c:v>20</c:v>
                </c:pt>
                <c:pt idx="3">
                  <c:v>15</c:v>
                </c:pt>
                <c:pt idx="4">
                  <c:v>10</c:v>
                </c:pt>
                <c:pt idx="5">
                  <c:v>5</c:v>
                </c:pt>
              </c:numCache>
            </c:numRef>
          </c:cat>
          <c:val>
            <c:numRef>
              <c:f>devicelatency!$B$4:$G$4</c:f>
              <c:numCache>
                <c:formatCode>General</c:formatCode>
                <c:ptCount val="6"/>
                <c:pt idx="0">
                  <c:v>1.1000000000000001</c:v>
                </c:pt>
                <c:pt idx="1">
                  <c:v>1.1599999999999999</c:v>
                </c:pt>
                <c:pt idx="2">
                  <c:v>1.4</c:v>
                </c:pt>
                <c:pt idx="3">
                  <c:v>1.58</c:v>
                </c:pt>
                <c:pt idx="4">
                  <c:v>1.9</c:v>
                </c:pt>
                <c:pt idx="5">
                  <c:v>2.5</c:v>
                </c:pt>
              </c:numCache>
            </c:numRef>
          </c:val>
          <c:extLst>
            <c:ext xmlns:c16="http://schemas.microsoft.com/office/drawing/2014/chart" uri="{C3380CC4-5D6E-409C-BE32-E72D297353CC}">
              <c16:uniqueId val="{00000002-A59A-4A69-AFD9-246E5E74A76D}"/>
            </c:ext>
          </c:extLst>
        </c:ser>
        <c:dLbls>
          <c:showLegendKey val="0"/>
          <c:showVal val="0"/>
          <c:showCatName val="0"/>
          <c:showSerName val="0"/>
          <c:showPercent val="0"/>
          <c:showBubbleSize val="0"/>
        </c:dLbls>
        <c:gapWidth val="219"/>
        <c:overlap val="-27"/>
        <c:axId val="805997104"/>
        <c:axId val="805996120"/>
      </c:barChart>
      <c:catAx>
        <c:axId val="80599710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j-lt"/>
                    <a:ea typeface="+mn-ea"/>
                    <a:cs typeface="Raavi" panose="020B0502040204020203" pitchFamily="34" charset="0"/>
                  </a:defRPr>
                </a:pPr>
                <a:r>
                  <a:rPr lang="en-US" sz="1800">
                    <a:solidFill>
                      <a:schemeClr val="tx1"/>
                    </a:solidFill>
                    <a:latin typeface="+mj-lt"/>
                    <a:cs typeface="Raavi" panose="020B0502040204020203" pitchFamily="34" charset="0"/>
                  </a:rPr>
                  <a:t>Device Latency (microseconds)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lt"/>
                  <a:ea typeface="+mn-ea"/>
                  <a:cs typeface="Raavi" panose="020B0502040204020203"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05996120"/>
        <c:crosses val="autoZero"/>
        <c:auto val="1"/>
        <c:lblAlgn val="ctr"/>
        <c:lblOffset val="100"/>
        <c:noMultiLvlLbl val="0"/>
      </c:catAx>
      <c:valAx>
        <c:axId val="805996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solidFill>
                      <a:schemeClr val="tx1"/>
                    </a:solidFill>
                    <a:latin typeface="Arial" panose="020B0604020202020204" pitchFamily="34" charset="0"/>
                    <a:cs typeface="Arial" panose="020B0604020202020204" pitchFamily="34" charset="0"/>
                  </a:rPr>
                  <a:t>Throughput Speedup</a:t>
                </a:r>
              </a:p>
            </c:rich>
          </c:tx>
          <c:layout>
            <c:manualLayout>
              <c:xMode val="edge"/>
              <c:yMode val="edge"/>
              <c:x val="5.1094967184598189E-2"/>
              <c:y val="0.3203555372467091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05997104"/>
        <c:crosses val="autoZero"/>
        <c:crossBetween val="between"/>
      </c:valAx>
      <c:spPr>
        <a:noFill/>
        <a:ln w="19050">
          <a:solidFill>
            <a:schemeClr val="tx1"/>
          </a:solidFill>
        </a:ln>
        <a:effectLst/>
      </c:spPr>
    </c:plotArea>
    <c:legend>
      <c:legendPos val="t"/>
      <c:layout>
        <c:manualLayout>
          <c:xMode val="edge"/>
          <c:yMode val="edge"/>
          <c:x val="0.40173438432255731"/>
          <c:y val="0.16147929640784633"/>
          <c:w val="0.19653123135488534"/>
          <c:h val="4.778784063737204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rgbClr val="14295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rgbClr val="F16322"/>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pic>
        <p:nvPicPr>
          <p:cNvPr id="7" name="Google Shape;7;n" descr="ECE_handoutmaster.eps"/>
          <p:cNvPicPr preferRelativeResize="0"/>
          <p:nvPr/>
        </p:nvPicPr>
        <p:blipFill rotWithShape="1">
          <a:blip r:embed="rId2">
            <a:alphaModFix/>
          </a:blip>
          <a:srcRect/>
          <a:stretch/>
        </p:blipFill>
        <p:spPr>
          <a:xfrm>
            <a:off x="-1587" y="8450729"/>
            <a:ext cx="6858000" cy="705971"/>
          </a:xfrm>
          <a:prstGeom prst="rect">
            <a:avLst/>
          </a:prstGeom>
          <a:noFill/>
          <a:ln>
            <a:noFill/>
          </a:ln>
        </p:spPr>
      </p:pic>
      <p:sp>
        <p:nvSpPr>
          <p:cNvPr id="8" name="Google Shape;8;n"/>
          <p:cNvSpPr txBox="1">
            <a:spLocks noGrp="1"/>
          </p:cNvSpPr>
          <p:nvPr>
            <p:ph type="sldNum" idx="12"/>
          </p:nvPr>
        </p:nvSpPr>
        <p:spPr>
          <a:xfrm>
            <a:off x="6476999" y="8889999"/>
            <a:ext cx="379413" cy="252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endParaRPr lang="en-US" sz="1800" dirty="0"/>
          </a:p>
          <a:p>
            <a:pPr fontAlgn="t"/>
            <a:r>
              <a:rPr lang="en-US" sz="1800" dirty="0"/>
              <a:t>Hello everyone, thanks for attending our talk</a:t>
            </a:r>
            <a:r>
              <a:rPr lang="en-US" sz="1800" b="0" i="0" u="none" strike="noStrike" cap="none" dirty="0">
                <a:solidFill>
                  <a:schemeClr val="dk1"/>
                </a:solidFill>
                <a:effectLst/>
                <a:latin typeface="Calibri"/>
                <a:ea typeface="Calibri"/>
                <a:cs typeface="Calibri"/>
                <a:sym typeface="Calibri"/>
              </a:rPr>
              <a:t> about </a:t>
            </a:r>
            <a:r>
              <a:rPr lang="en-US" sz="1800" dirty="0" err="1"/>
              <a:t>FlatFlash</a:t>
            </a:r>
            <a:r>
              <a:rPr lang="en-US" sz="1800" dirty="0"/>
              <a:t>, an optimized unified memory storage hierarchy to efficiently use byte addressable </a:t>
            </a:r>
            <a:r>
              <a:rPr lang="en-US" sz="1800" dirty="0" err="1"/>
              <a:t>ssds</a:t>
            </a:r>
            <a:r>
              <a:rPr lang="en-US" sz="1800" dirty="0"/>
              <a:t>.</a:t>
            </a:r>
            <a:endParaRPr lang="en-US" sz="1800" b="0" i="0" u="none" strike="noStrike" cap="none" dirty="0">
              <a:solidFill>
                <a:schemeClr val="dk1"/>
              </a:solidFill>
              <a:effectLst/>
              <a:latin typeface="Calibri"/>
              <a:ea typeface="Calibri"/>
              <a:cs typeface="Calibri"/>
              <a:sym typeface="Calibri"/>
            </a:endParaRPr>
          </a:p>
          <a:p>
            <a:pPr fontAlgn="t"/>
            <a:endParaRPr lang="en-US" sz="1800" b="0" i="0" u="none" strike="noStrike" cap="none" dirty="0">
              <a:solidFill>
                <a:schemeClr val="dk1"/>
              </a:solidFill>
              <a:effectLst/>
              <a:latin typeface="Calibri"/>
              <a:ea typeface="Calibri"/>
              <a:cs typeface="Calibri"/>
              <a:sym typeface="Calibri"/>
            </a:endParaRPr>
          </a:p>
          <a:p>
            <a:pPr fontAlgn="t"/>
            <a:r>
              <a:rPr lang="en-US" sz="1800" b="0" i="0" u="none" strike="noStrike" cap="none" dirty="0">
                <a:solidFill>
                  <a:schemeClr val="dk1"/>
                </a:solidFill>
                <a:effectLst/>
                <a:latin typeface="Calibri"/>
                <a:ea typeface="Calibri"/>
                <a:cs typeface="Calibri"/>
                <a:sym typeface="Calibri"/>
              </a:rPr>
              <a:t>I am Ahmed Abulila, and this work has been done in collaboration with Vikram Sharma </a:t>
            </a:r>
            <a:r>
              <a:rPr lang="en-US" sz="1800" b="0" i="0" u="none" strike="noStrike" cap="none" dirty="0" err="1">
                <a:solidFill>
                  <a:schemeClr val="dk1"/>
                </a:solidFill>
                <a:effectLst/>
                <a:latin typeface="Calibri"/>
                <a:ea typeface="Calibri"/>
                <a:cs typeface="Calibri"/>
                <a:sym typeface="Calibri"/>
              </a:rPr>
              <a:t>Mailthody</a:t>
            </a:r>
            <a:r>
              <a:rPr lang="en-US" sz="1800" b="0" i="0" u="none" strike="noStrike" cap="none" dirty="0">
                <a:solidFill>
                  <a:schemeClr val="dk1"/>
                </a:solidFill>
                <a:effectLst/>
                <a:latin typeface="Calibri"/>
                <a:ea typeface="Calibri"/>
                <a:cs typeface="Calibri"/>
                <a:sym typeface="Calibri"/>
              </a:rPr>
              <a:t>, Zaid Qureshi, Jian Huang, Nam Sung Kim, </a:t>
            </a:r>
            <a:r>
              <a:rPr lang="en-US" sz="1800" b="0" i="0" u="none" strike="noStrike" cap="none" dirty="0" err="1">
                <a:solidFill>
                  <a:schemeClr val="dk1"/>
                </a:solidFill>
                <a:effectLst/>
                <a:latin typeface="Calibri"/>
                <a:ea typeface="Calibri"/>
                <a:cs typeface="Calibri"/>
                <a:sym typeface="Calibri"/>
              </a:rPr>
              <a:t>Jinjun</a:t>
            </a:r>
            <a:r>
              <a:rPr lang="en-US" sz="1800" b="0" i="0" u="none" strike="noStrike" cap="none" dirty="0">
                <a:solidFill>
                  <a:schemeClr val="dk1"/>
                </a:solidFill>
                <a:effectLst/>
                <a:latin typeface="Calibri"/>
                <a:ea typeface="Calibri"/>
                <a:cs typeface="Calibri"/>
                <a:sym typeface="Calibri"/>
              </a:rPr>
              <a:t> </a:t>
            </a:r>
            <a:r>
              <a:rPr lang="en-US" sz="1800" b="0" i="0" u="none" strike="noStrike" cap="none" dirty="0" err="1">
                <a:solidFill>
                  <a:schemeClr val="dk1"/>
                </a:solidFill>
                <a:effectLst/>
                <a:latin typeface="Calibri"/>
                <a:ea typeface="Calibri"/>
                <a:cs typeface="Calibri"/>
                <a:sym typeface="Calibri"/>
              </a:rPr>
              <a:t>shiong</a:t>
            </a:r>
            <a:r>
              <a:rPr lang="en-US" sz="1800" b="0" i="0" u="none" strike="noStrike" cap="none" dirty="0">
                <a:solidFill>
                  <a:schemeClr val="dk1"/>
                </a:solidFill>
                <a:effectLst/>
                <a:latin typeface="Calibri"/>
                <a:ea typeface="Calibri"/>
                <a:cs typeface="Calibri"/>
                <a:sym typeface="Calibri"/>
              </a:rPr>
              <a:t> from IBM, and Wen-</a:t>
            </a:r>
            <a:r>
              <a:rPr lang="en-US" sz="1800" b="0" i="0" u="none" strike="noStrike" cap="none" dirty="0" err="1">
                <a:solidFill>
                  <a:schemeClr val="dk1"/>
                </a:solidFill>
                <a:effectLst/>
                <a:latin typeface="Calibri"/>
                <a:ea typeface="Calibri"/>
                <a:cs typeface="Calibri"/>
                <a:sym typeface="Calibri"/>
              </a:rPr>
              <a:t>mei</a:t>
            </a:r>
            <a:r>
              <a:rPr lang="en-US" sz="1800" b="0" i="0" u="none" strike="noStrike" cap="none" dirty="0">
                <a:solidFill>
                  <a:schemeClr val="dk1"/>
                </a:solidFill>
                <a:effectLst/>
                <a:latin typeface="Calibri"/>
                <a:ea typeface="Calibri"/>
                <a:cs typeface="Calibri"/>
                <a:sym typeface="Calibri"/>
              </a:rPr>
              <a:t> </a:t>
            </a:r>
            <a:r>
              <a:rPr lang="en-US" sz="1800" b="0" i="0" u="none" strike="noStrike" cap="none" dirty="0" err="1">
                <a:solidFill>
                  <a:schemeClr val="dk1"/>
                </a:solidFill>
                <a:effectLst/>
                <a:latin typeface="Calibri"/>
                <a:ea typeface="Calibri"/>
                <a:cs typeface="Calibri"/>
                <a:sym typeface="Calibri"/>
              </a:rPr>
              <a:t>Hwu</a:t>
            </a:r>
            <a:endParaRPr lang="en-US" sz="1800" dirty="0"/>
          </a:p>
        </p:txBody>
      </p:sp>
      <p:sp>
        <p:nvSpPr>
          <p:cNvPr id="66" name="Google Shape;66;p1:notes"/>
          <p:cNvSpPr txBox="1">
            <a:spLocks noGrp="1"/>
          </p:cNvSpPr>
          <p:nvPr>
            <p:ph type="sldNum" idx="12"/>
          </p:nvPr>
        </p:nvSpPr>
        <p:spPr>
          <a:xfrm>
            <a:off x="6476999" y="8889999"/>
            <a:ext cx="379413" cy="2524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At this point, we have enables unified memory interface and off-critical path page promotion for higher performance. </a:t>
            </a:r>
          </a:p>
          <a:p>
            <a:r>
              <a:rPr lang="en-US" dirty="0">
                <a:effectLst/>
              </a:rPr>
              <a:t>Another advantage of </a:t>
            </a:r>
            <a:r>
              <a:rPr lang="en-US" dirty="0" err="1">
                <a:effectLst/>
              </a:rPr>
              <a:t>FlatFlash</a:t>
            </a:r>
            <a:r>
              <a:rPr lang="en-US" dirty="0">
                <a:effectLst/>
              </a:rPr>
              <a:t> is it enables byte-granular data persistency. </a:t>
            </a:r>
          </a:p>
          <a:p>
            <a:r>
              <a:rPr lang="en-US" dirty="0">
                <a:effectLst/>
              </a:rPr>
              <a:t>To ensure data persistency, we have to go through 3 steps. </a:t>
            </a:r>
          </a:p>
          <a:p>
            <a:r>
              <a:rPr lang="en-US" dirty="0">
                <a:effectLst/>
              </a:rPr>
              <a:t>First, we have to perform </a:t>
            </a:r>
            <a:r>
              <a:rPr lang="en-US" dirty="0" err="1">
                <a:effectLst/>
              </a:rPr>
              <a:t>clflush</a:t>
            </a:r>
            <a:r>
              <a:rPr lang="en-US" dirty="0">
                <a:effectLst/>
              </a:rPr>
              <a:t>/</a:t>
            </a:r>
            <a:r>
              <a:rPr lang="en-US" dirty="0" err="1">
                <a:effectLst/>
              </a:rPr>
              <a:t>clwb</a:t>
            </a:r>
            <a:r>
              <a:rPr lang="en-US" dirty="0">
                <a:effectLst/>
              </a:rPr>
              <a:t> to flush the </a:t>
            </a:r>
            <a:r>
              <a:rPr lang="en-US" dirty="0" err="1">
                <a:effectLst/>
              </a:rPr>
              <a:t>cachelines</a:t>
            </a:r>
            <a:r>
              <a:rPr lang="en-US" dirty="0">
                <a:effectLst/>
              </a:rPr>
              <a:t> from the volatile CPU cache. </a:t>
            </a:r>
          </a:p>
          <a:p>
            <a:r>
              <a:rPr lang="en-US" sz="1300" b="0" i="0" u="none" strike="noStrike" cap="none" dirty="0">
                <a:solidFill>
                  <a:schemeClr val="dk1"/>
                </a:solidFill>
                <a:effectLst/>
                <a:latin typeface="Calibri"/>
                <a:ea typeface="Calibri"/>
                <a:cs typeface="Calibri"/>
                <a:sym typeface="Calibri"/>
              </a:rPr>
              <a:t>Then we have to disable the promotion to ensure the flushed </a:t>
            </a:r>
            <a:r>
              <a:rPr lang="en-US" sz="1300" b="0" i="0" u="none" strike="noStrike" cap="none" dirty="0" err="1">
                <a:solidFill>
                  <a:schemeClr val="dk1"/>
                </a:solidFill>
                <a:effectLst/>
                <a:latin typeface="Calibri"/>
                <a:ea typeface="Calibri"/>
                <a:cs typeface="Calibri"/>
                <a:sym typeface="Calibri"/>
              </a:rPr>
              <a:t>cacheline</a:t>
            </a:r>
            <a:r>
              <a:rPr lang="en-US" sz="1300" b="0" i="0" u="none" strike="noStrike" cap="none" dirty="0">
                <a:solidFill>
                  <a:schemeClr val="dk1"/>
                </a:solidFill>
                <a:effectLst/>
                <a:latin typeface="Calibri"/>
                <a:ea typeface="Calibri"/>
                <a:cs typeface="Calibri"/>
                <a:sym typeface="Calibri"/>
              </a:rPr>
              <a:t> goes to the SSD. </a:t>
            </a:r>
            <a:endParaRPr lang="en-US" dirty="0">
              <a:effectLst/>
            </a:endParaRPr>
          </a:p>
          <a:p>
            <a:r>
              <a:rPr lang="en-US" sz="1300" b="0" i="0" u="none" strike="noStrike" cap="none" dirty="0">
                <a:solidFill>
                  <a:schemeClr val="dk1"/>
                </a:solidFill>
                <a:effectLst/>
                <a:latin typeface="Calibri"/>
                <a:ea typeface="Calibri"/>
                <a:cs typeface="Calibri"/>
                <a:sym typeface="Calibri"/>
              </a:rPr>
              <a:t>We use a write-verify-read as a persistency fence. </a:t>
            </a:r>
            <a:endParaRPr lang="en-US" dirty="0">
              <a:effectLst/>
            </a:endParaRPr>
          </a:p>
          <a:p>
            <a:r>
              <a:rPr lang="en-US" sz="1300" b="0" i="0" u="none" strike="noStrike" cap="none" dirty="0">
                <a:solidFill>
                  <a:schemeClr val="dk1"/>
                </a:solidFill>
                <a:effectLst/>
                <a:latin typeface="Calibri"/>
                <a:ea typeface="Calibri"/>
                <a:cs typeface="Calibri"/>
                <a:sym typeface="Calibri"/>
              </a:rPr>
              <a:t>With this three steps we ensure the </a:t>
            </a:r>
            <a:r>
              <a:rPr lang="en-US" sz="1300" b="0" i="0" u="none" strike="noStrike" cap="none" dirty="0" err="1">
                <a:solidFill>
                  <a:schemeClr val="dk1"/>
                </a:solidFill>
                <a:effectLst/>
                <a:latin typeface="Calibri"/>
                <a:ea typeface="Calibri"/>
                <a:cs typeface="Calibri"/>
                <a:sym typeface="Calibri"/>
              </a:rPr>
              <a:t>cacheline</a:t>
            </a:r>
            <a:r>
              <a:rPr lang="en-US" sz="1300" b="0" i="0" u="none" strike="noStrike" cap="none" dirty="0">
                <a:solidFill>
                  <a:schemeClr val="dk1"/>
                </a:solidFill>
                <a:effectLst/>
                <a:latin typeface="Calibri"/>
                <a:ea typeface="Calibri"/>
                <a:cs typeface="Calibri"/>
                <a:sym typeface="Calibri"/>
              </a:rPr>
              <a:t> is persistent in the SSD. </a:t>
            </a:r>
            <a:endParaRPr lang="en-US" dirty="0">
              <a:effectLst/>
            </a:endParaRPr>
          </a:p>
          <a:p>
            <a:r>
              <a:rPr lang="en-US" dirty="0">
                <a:effectLst/>
              </a:rPr>
              <a:t>We provide a simple API, </a:t>
            </a:r>
            <a:r>
              <a:rPr lang="en-US" dirty="0" err="1">
                <a:effectLst/>
              </a:rPr>
              <a:t>create_pmem</a:t>
            </a:r>
            <a:r>
              <a:rPr lang="en-US" dirty="0">
                <a:effectLst/>
              </a:rPr>
              <a:t> region, to allow </a:t>
            </a:r>
            <a:r>
              <a:rPr lang="en-US" dirty="0" err="1">
                <a:effectLst/>
              </a:rPr>
              <a:t>FlatFlash</a:t>
            </a:r>
            <a:r>
              <a:rPr lang="en-US" dirty="0">
                <a:effectLst/>
              </a:rPr>
              <a:t> to disable promotion for the persistent memory region. </a:t>
            </a:r>
          </a:p>
          <a:p>
            <a:r>
              <a:rPr lang="en-US" dirty="0">
                <a:effectLst/>
              </a:rPr>
              <a:t> </a:t>
            </a:r>
          </a:p>
          <a:p>
            <a:pPr marL="0" indent="0"/>
            <a:endParaRPr lang="en-US" dirty="0"/>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sz="1300" b="0" i="0" u="none" strike="noStrike" cap="none" dirty="0">
                <a:solidFill>
                  <a:schemeClr val="dk1"/>
                </a:solidFill>
                <a:effectLst/>
                <a:latin typeface="Calibri"/>
                <a:ea typeface="Calibri"/>
                <a:cs typeface="Calibri"/>
                <a:sym typeface="Calibri"/>
              </a:rPr>
              <a:t>As we discussed the system software was designed based on the assumption that the SSD  only provides a block interface. But today, the SSDs have byte interface. This is going to fundamentally change the way in which we build systems software. Let me give you two examples. </a:t>
            </a:r>
            <a:endParaRPr lang="en-US" dirty="0">
              <a:effectLst/>
            </a:endParaRPr>
          </a:p>
          <a:p>
            <a:r>
              <a:rPr lang="en-US" dirty="0">
                <a:effectLst/>
              </a:rPr>
              <a:t> </a:t>
            </a:r>
          </a:p>
          <a:p>
            <a:r>
              <a:rPr lang="en-US" sz="1300" b="0" i="0" u="none" strike="noStrike" cap="none" dirty="0">
                <a:solidFill>
                  <a:schemeClr val="dk1"/>
                </a:solidFill>
                <a:effectLst/>
                <a:latin typeface="Calibri"/>
                <a:ea typeface="Calibri"/>
                <a:cs typeface="Calibri"/>
                <a:sym typeface="Calibri"/>
              </a:rPr>
              <a:t>In file system ensuring metadata consistency is very critical. </a:t>
            </a:r>
            <a:endParaRPr lang="en-US" dirty="0">
              <a:effectLst/>
            </a:endParaRPr>
          </a:p>
          <a:p>
            <a:r>
              <a:rPr lang="en-US" sz="1300" b="0" i="0" u="none" strike="noStrike" cap="none" dirty="0">
                <a:solidFill>
                  <a:schemeClr val="dk1"/>
                </a:solidFill>
                <a:effectLst/>
                <a:latin typeface="Calibri"/>
                <a:ea typeface="Calibri"/>
                <a:cs typeface="Calibri"/>
                <a:sym typeface="Calibri"/>
              </a:rPr>
              <a:t>When we update the file, we also need to make sure the </a:t>
            </a:r>
            <a:r>
              <a:rPr lang="en-US" sz="1300" b="0" i="0" u="none" strike="noStrike" cap="none" dirty="0" err="1">
                <a:solidFill>
                  <a:schemeClr val="dk1"/>
                </a:solidFill>
                <a:effectLst/>
                <a:latin typeface="Calibri"/>
                <a:ea typeface="Calibri"/>
                <a:cs typeface="Calibri"/>
                <a:sym typeface="Calibri"/>
              </a:rPr>
              <a:t>inode</a:t>
            </a:r>
            <a:r>
              <a:rPr lang="en-US" sz="1300" b="0" i="0" u="none" strike="noStrike" cap="none" dirty="0">
                <a:solidFill>
                  <a:schemeClr val="dk1"/>
                </a:solidFill>
                <a:effectLst/>
                <a:latin typeface="Calibri"/>
                <a:ea typeface="Calibri"/>
                <a:cs typeface="Calibri"/>
                <a:sym typeface="Calibri"/>
              </a:rPr>
              <a:t> is persisted in the storage. </a:t>
            </a:r>
            <a:endParaRPr lang="en-US" dirty="0">
              <a:effectLst/>
            </a:endParaRPr>
          </a:p>
          <a:p>
            <a:r>
              <a:rPr lang="en-US" sz="1300" b="0" i="0" u="none" strike="noStrike" cap="none" dirty="0">
                <a:solidFill>
                  <a:schemeClr val="dk1"/>
                </a:solidFill>
                <a:effectLst/>
                <a:latin typeface="Calibri"/>
                <a:ea typeface="Calibri"/>
                <a:cs typeface="Calibri"/>
                <a:sym typeface="Calibri"/>
              </a:rPr>
              <a:t>In the traditional case , since the </a:t>
            </a:r>
            <a:r>
              <a:rPr lang="en-US" sz="1300" b="0" i="0" u="none" strike="noStrike" cap="none" dirty="0" err="1">
                <a:solidFill>
                  <a:schemeClr val="dk1"/>
                </a:solidFill>
                <a:effectLst/>
                <a:latin typeface="Calibri"/>
                <a:ea typeface="Calibri"/>
                <a:cs typeface="Calibri"/>
                <a:sym typeface="Calibri"/>
              </a:rPr>
              <a:t>the</a:t>
            </a:r>
            <a:r>
              <a:rPr lang="en-US" sz="1300" b="0" i="0" u="none" strike="noStrike" cap="none" dirty="0">
                <a:solidFill>
                  <a:schemeClr val="dk1"/>
                </a:solidFill>
                <a:effectLst/>
                <a:latin typeface="Calibri"/>
                <a:ea typeface="Calibri"/>
                <a:cs typeface="Calibri"/>
                <a:sym typeface="Calibri"/>
              </a:rPr>
              <a:t> SSD accessed in the block interface, multiple </a:t>
            </a:r>
            <a:r>
              <a:rPr lang="en-US" sz="1300" b="0" i="0" u="none" strike="noStrike" cap="none" dirty="0" err="1">
                <a:solidFill>
                  <a:schemeClr val="dk1"/>
                </a:solidFill>
                <a:effectLst/>
                <a:latin typeface="Calibri"/>
                <a:ea typeface="Calibri"/>
                <a:cs typeface="Calibri"/>
                <a:sym typeface="Calibri"/>
              </a:rPr>
              <a:t>inodes</a:t>
            </a:r>
            <a:r>
              <a:rPr lang="en-US" sz="1300" b="0" i="0" u="none" strike="noStrike" cap="none" dirty="0">
                <a:solidFill>
                  <a:schemeClr val="dk1"/>
                </a:solidFill>
                <a:effectLst/>
                <a:latin typeface="Calibri"/>
                <a:ea typeface="Calibri"/>
                <a:cs typeface="Calibri"/>
                <a:sym typeface="Calibri"/>
              </a:rPr>
              <a:t> are packed into blocks. </a:t>
            </a:r>
            <a:endParaRPr lang="en-US" dirty="0">
              <a:effectLst/>
            </a:endParaRPr>
          </a:p>
          <a:p>
            <a:r>
              <a:rPr lang="en-US" sz="1300" b="0" i="0" u="none" strike="noStrike" cap="none" dirty="0">
                <a:solidFill>
                  <a:schemeClr val="dk1"/>
                </a:solidFill>
                <a:effectLst/>
                <a:latin typeface="Calibri"/>
                <a:ea typeface="Calibri"/>
                <a:cs typeface="Calibri"/>
                <a:sym typeface="Calibri"/>
              </a:rPr>
              <a:t>Even though we update only one </a:t>
            </a:r>
            <a:r>
              <a:rPr lang="en-US" sz="1300" b="0" i="0" u="none" strike="noStrike" cap="none" dirty="0" err="1">
                <a:solidFill>
                  <a:schemeClr val="dk1"/>
                </a:solidFill>
                <a:effectLst/>
                <a:latin typeface="Calibri"/>
                <a:ea typeface="Calibri"/>
                <a:cs typeface="Calibri"/>
                <a:sym typeface="Calibri"/>
              </a:rPr>
              <a:t>inode</a:t>
            </a:r>
            <a:r>
              <a:rPr lang="en-US" sz="1300" b="0" i="0" u="none" strike="noStrike" cap="none" dirty="0">
                <a:solidFill>
                  <a:schemeClr val="dk1"/>
                </a:solidFill>
                <a:effectLst/>
                <a:latin typeface="Calibri"/>
                <a:ea typeface="Calibri"/>
                <a:cs typeface="Calibri"/>
                <a:sym typeface="Calibri"/>
              </a:rPr>
              <a:t> , we have to persist entire block. </a:t>
            </a:r>
            <a:endParaRPr lang="en-US" dirty="0">
              <a:effectLst/>
            </a:endParaRPr>
          </a:p>
          <a:p>
            <a:r>
              <a:rPr lang="en-US" sz="1300" b="0" i="0" u="none" strike="noStrike" cap="none" dirty="0">
                <a:solidFill>
                  <a:schemeClr val="dk1"/>
                </a:solidFill>
                <a:effectLst/>
                <a:latin typeface="Calibri"/>
                <a:ea typeface="Calibri"/>
                <a:cs typeface="Calibri"/>
                <a:sym typeface="Calibri"/>
              </a:rPr>
              <a:t>With byte accessibility of SSD, we can just flush the one </a:t>
            </a:r>
            <a:r>
              <a:rPr lang="en-US" sz="1300" b="0" i="0" u="none" strike="noStrike" cap="none" dirty="0" err="1">
                <a:solidFill>
                  <a:schemeClr val="dk1"/>
                </a:solidFill>
                <a:effectLst/>
                <a:latin typeface="Calibri"/>
                <a:ea typeface="Calibri"/>
                <a:cs typeface="Calibri"/>
                <a:sym typeface="Calibri"/>
              </a:rPr>
              <a:t>inode</a:t>
            </a:r>
            <a:r>
              <a:rPr lang="en-US" sz="1300" b="0" i="0" u="none" strike="noStrike" cap="none" dirty="0">
                <a:solidFill>
                  <a:schemeClr val="dk1"/>
                </a:solidFill>
                <a:effectLst/>
                <a:latin typeface="Calibri"/>
                <a:ea typeface="Calibri"/>
                <a:cs typeface="Calibri"/>
                <a:sym typeface="Calibri"/>
              </a:rPr>
              <a:t>. </a:t>
            </a:r>
            <a:endParaRPr lang="en-US" dirty="0">
              <a:effectLst/>
            </a:endParaRPr>
          </a:p>
          <a:p>
            <a:r>
              <a:rPr lang="en-US" sz="1300" b="0" i="0" u="none" strike="noStrike" cap="none" dirty="0">
                <a:solidFill>
                  <a:schemeClr val="dk1"/>
                </a:solidFill>
                <a:effectLst/>
                <a:latin typeface="Calibri"/>
                <a:ea typeface="Calibri"/>
                <a:cs typeface="Calibri"/>
                <a:sym typeface="Calibri"/>
              </a:rPr>
              <a:t>Another example is the database. </a:t>
            </a:r>
            <a:endParaRPr lang="en-US" dirty="0">
              <a:effectLst/>
            </a:endParaRPr>
          </a:p>
          <a:p>
            <a:r>
              <a:rPr lang="en-US" dirty="0">
                <a:effectLst/>
              </a:rPr>
              <a:t>For database, we have centralized log that group log entries to sequentially write them to the block interface of the SSD. But with the byte interface, we can decentralize this log, and enable per transaction logging. Which enhances the scalability of database</a:t>
            </a:r>
          </a:p>
          <a:p>
            <a:pPr marL="0" lvl="0" indent="0" algn="l" rtl="0">
              <a:spcBef>
                <a:spcPts val="0"/>
              </a:spcBef>
              <a:spcAft>
                <a:spcPts val="0"/>
              </a:spcAft>
              <a:buNone/>
            </a:pPr>
            <a:r>
              <a:rPr lang="en-US" dirty="0"/>
              <a:t>	</a:t>
            </a:r>
            <a:endParaRPr dirty="0"/>
          </a:p>
        </p:txBody>
      </p:sp>
      <p:sp>
        <p:nvSpPr>
          <p:cNvPr id="395" name="Google Shape;3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00" b="0" i="0" u="none" strike="noStrike" cap="none" dirty="0">
                <a:solidFill>
                  <a:schemeClr val="dk1"/>
                </a:solidFill>
                <a:effectLst/>
                <a:latin typeface="Calibri"/>
                <a:ea typeface="Calibri"/>
                <a:cs typeface="Calibri"/>
                <a:sym typeface="Calibri"/>
              </a:rPr>
              <a:t>Here, we show the overview of our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design. It has promotion look aside buffer in the host bridge, it has SSD Cache manager and also has a promotion manager to have a simple algorithm to identify the page that can be promoted. With the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we provide byte </a:t>
            </a:r>
            <a:r>
              <a:rPr lang="en-US" sz="1300" b="0" i="0" u="none" strike="noStrike" cap="none" dirty="0" err="1">
                <a:solidFill>
                  <a:schemeClr val="dk1"/>
                </a:solidFill>
                <a:effectLst/>
                <a:latin typeface="Calibri"/>
                <a:ea typeface="Calibri"/>
                <a:cs typeface="Calibri"/>
                <a:sym typeface="Calibri"/>
              </a:rPr>
              <a:t>addressibility</a:t>
            </a:r>
            <a:r>
              <a:rPr lang="en-US" sz="1300" b="0" i="0" u="none" strike="noStrike" cap="none" dirty="0">
                <a:solidFill>
                  <a:schemeClr val="dk1"/>
                </a:solidFill>
                <a:effectLst/>
                <a:latin typeface="Calibri"/>
                <a:ea typeface="Calibri"/>
                <a:cs typeface="Calibri"/>
                <a:sym typeface="Calibri"/>
              </a:rPr>
              <a:t> with PCIe interface and cacheable access using </a:t>
            </a:r>
            <a:r>
              <a:rPr lang="en-US" sz="1300" b="0" i="0" u="none" strike="noStrike" cap="none" dirty="0" err="1">
                <a:solidFill>
                  <a:schemeClr val="dk1"/>
                </a:solidFill>
                <a:effectLst/>
                <a:latin typeface="Calibri"/>
                <a:ea typeface="Calibri"/>
                <a:cs typeface="Calibri"/>
                <a:sym typeface="Calibri"/>
              </a:rPr>
              <a:t>OpenCAPI</a:t>
            </a:r>
            <a:r>
              <a:rPr lang="en-US" sz="1300" b="0" i="0" u="none" strike="noStrike" cap="none" dirty="0">
                <a:solidFill>
                  <a:schemeClr val="dk1"/>
                </a:solidFill>
                <a:effectLst/>
                <a:latin typeface="Calibri"/>
                <a:ea typeface="Calibri"/>
                <a:cs typeface="Calibri"/>
                <a:sym typeface="Calibri"/>
              </a:rPr>
              <a:t>. We manage the byte-accessible SSD with a unified memory interface while supporting adaptive page promotion and enable data persistence.</a:t>
            </a:r>
            <a:endParaRPr dirty="0"/>
          </a:p>
        </p:txBody>
      </p:sp>
      <p:sp>
        <p:nvSpPr>
          <p:cNvPr id="406" name="Google Shape;4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0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a:t>
            </a:r>
            <a:r>
              <a:rPr lang="en-US" dirty="0" err="1"/>
              <a:t>FlatFlash</a:t>
            </a:r>
            <a:r>
              <a:rPr lang="en-US" dirty="0"/>
              <a:t> with traditional memory mapped interface</a:t>
            </a:r>
            <a:r>
              <a:rPr lang="en-US" sz="1300" b="0" i="0" u="none" strike="noStrike" cap="none" dirty="0">
                <a:solidFill>
                  <a:schemeClr val="dk1"/>
                </a:solidFill>
                <a:effectLst/>
                <a:latin typeface="Calibri"/>
                <a:ea typeface="Calibri"/>
                <a:cs typeface="Calibri"/>
                <a:sym typeface="Calibri"/>
              </a:rPr>
              <a:t>. We use EXT4 filesystem with the traditional paging mechanism.</a:t>
            </a:r>
          </a:p>
          <a:p>
            <a:r>
              <a:rPr lang="en-US" sz="1300" b="0" i="0" u="none" strike="noStrike" cap="none" dirty="0">
                <a:solidFill>
                  <a:schemeClr val="dk1"/>
                </a:solidFill>
                <a:effectLst/>
                <a:latin typeface="Calibri"/>
                <a:ea typeface="Calibri"/>
                <a:cs typeface="Calibri"/>
                <a:sym typeface="Calibri"/>
              </a:rPr>
              <a:t>We also compare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with the </a:t>
            </a:r>
            <a:r>
              <a:rPr lang="en-US" sz="1300" b="0" i="0" u="none" strike="noStrike" cap="none" dirty="0" err="1">
                <a:solidFill>
                  <a:schemeClr val="dk1"/>
                </a:solidFill>
                <a:effectLst/>
                <a:latin typeface="Calibri"/>
                <a:ea typeface="Calibri"/>
                <a:cs typeface="Calibri"/>
                <a:sym typeface="Calibri"/>
              </a:rPr>
              <a:t>FlashMap</a:t>
            </a:r>
            <a:r>
              <a:rPr lang="en-US" sz="1300" b="0" i="0" u="none" strike="noStrike" cap="none" dirty="0">
                <a:solidFill>
                  <a:schemeClr val="dk1"/>
                </a:solidFill>
                <a:effectLst/>
                <a:latin typeface="Calibri"/>
                <a:ea typeface="Calibri"/>
                <a:cs typeface="Calibri"/>
                <a:sym typeface="Calibri"/>
              </a:rPr>
              <a:t> which provides a unified address translation layer to reduce translational overhead but still relies on paging mechanism. </a:t>
            </a:r>
            <a:endParaRPr lang="en-US" dirty="0"/>
          </a:p>
          <a:p>
            <a:r>
              <a:rPr lang="en-US" dirty="0"/>
              <a:t>To evaluate </a:t>
            </a:r>
            <a:r>
              <a:rPr lang="en-US" dirty="0" err="1"/>
              <a:t>FlatFlash</a:t>
            </a:r>
            <a:r>
              <a:rPr lang="en-US" dirty="0"/>
              <a:t>, we run three types of workloads: </a:t>
            </a:r>
          </a:p>
          <a:p>
            <a:pPr fontAlgn="ctr"/>
            <a:r>
              <a:rPr lang="en-US" dirty="0">
                <a:effectLst/>
              </a:rPr>
              <a:t>1.</a:t>
            </a:r>
            <a:r>
              <a:rPr lang="en-US" sz="1300" b="0" i="0" u="none" strike="noStrike" cap="none" dirty="0">
                <a:solidFill>
                  <a:schemeClr val="dk1"/>
                </a:solidFill>
                <a:effectLst/>
                <a:latin typeface="Calibri"/>
                <a:ea typeface="Calibri"/>
                <a:cs typeface="Calibri"/>
                <a:sym typeface="Calibri"/>
              </a:rPr>
              <a:t>       </a:t>
            </a:r>
            <a:r>
              <a:rPr lang="en-US" dirty="0">
                <a:effectLst/>
              </a:rPr>
              <a:t>Memory intensive - graph computation workload - with page rank and other </a:t>
            </a:r>
            <a:r>
              <a:rPr lang="en-US" dirty="0" err="1">
                <a:effectLst/>
              </a:rPr>
              <a:t>algos</a:t>
            </a:r>
            <a:r>
              <a:rPr lang="en-US" dirty="0">
                <a:effectLst/>
              </a:rPr>
              <a:t>. </a:t>
            </a:r>
          </a:p>
          <a:p>
            <a:pPr fontAlgn="ctr"/>
            <a:r>
              <a:rPr lang="en-US" dirty="0">
                <a:effectLst/>
              </a:rPr>
              <a:t>2.</a:t>
            </a:r>
            <a:r>
              <a:rPr lang="en-US" sz="1300" b="0" i="0" u="none" strike="noStrike" cap="none" dirty="0">
                <a:solidFill>
                  <a:schemeClr val="dk1"/>
                </a:solidFill>
                <a:effectLst/>
                <a:latin typeface="Calibri"/>
                <a:ea typeface="Calibri"/>
                <a:cs typeface="Calibri"/>
                <a:sym typeface="Calibri"/>
              </a:rPr>
              <a:t>       </a:t>
            </a:r>
            <a:r>
              <a:rPr lang="en-US" dirty="0">
                <a:effectLst/>
              </a:rPr>
              <a:t>For latency critical application - we use key-value store with Yahoo Cloud Service Benchmark. </a:t>
            </a:r>
          </a:p>
          <a:p>
            <a:pPr fontAlgn="ctr"/>
            <a:r>
              <a:rPr lang="en-US" dirty="0">
                <a:effectLst/>
              </a:rPr>
              <a:t>3.</a:t>
            </a:r>
            <a:r>
              <a:rPr lang="en-US" sz="1300" b="0" i="0" u="none" strike="noStrike" cap="none" dirty="0">
                <a:solidFill>
                  <a:schemeClr val="dk1"/>
                </a:solidFill>
                <a:effectLst/>
                <a:latin typeface="Calibri"/>
                <a:ea typeface="Calibri"/>
                <a:cs typeface="Calibri"/>
                <a:sym typeface="Calibri"/>
              </a:rPr>
              <a:t>       </a:t>
            </a:r>
            <a:r>
              <a:rPr lang="en-US" dirty="0">
                <a:effectLst/>
              </a:rPr>
              <a:t>We also evaluate on the database and filesystems for determine persistency benefit.</a:t>
            </a:r>
          </a:p>
          <a:p>
            <a:endParaRPr lang="en-US" dirty="0"/>
          </a:p>
          <a:p>
            <a:endParaRPr lang="en-US" dirty="0"/>
          </a:p>
          <a:p>
            <a:endParaRPr lang="en-US" dirty="0"/>
          </a:p>
          <a:p>
            <a:endParaRPr lang="en-US" dirty="0"/>
          </a:p>
          <a:p>
            <a:endParaRPr lang="en-US" dirty="0"/>
          </a:p>
          <a:p>
            <a:r>
              <a:rPr lang="en-US" dirty="0"/>
              <a:t>////////////////////////////////////////////////////////////////////////</a:t>
            </a:r>
          </a:p>
          <a:p>
            <a:endParaRPr lang="en-US" dirty="0"/>
          </a:p>
          <a:p>
            <a:r>
              <a:rPr lang="en-US" dirty="0"/>
              <a:t>We compare </a:t>
            </a:r>
            <a:r>
              <a:rPr lang="en-US" dirty="0" err="1"/>
              <a:t>flatflash</a:t>
            </a:r>
            <a:r>
              <a:rPr lang="en-US" dirty="0"/>
              <a:t> against 2 systems:</a:t>
            </a:r>
          </a:p>
          <a:p>
            <a:r>
              <a:rPr lang="en-US" dirty="0"/>
              <a:t>1- </a:t>
            </a:r>
            <a:r>
              <a:rPr lang="en-US" dirty="0" err="1"/>
              <a:t>Mmap</a:t>
            </a:r>
            <a:r>
              <a:rPr lang="en-US" dirty="0"/>
              <a:t> that it uses the EXT4 file system  and memory mapped interface to maps the application data to its VM. </a:t>
            </a:r>
          </a:p>
          <a:p>
            <a:r>
              <a:rPr lang="en-US" dirty="0"/>
              <a:t>2- </a:t>
            </a:r>
            <a:r>
              <a:rPr lang="en-US" dirty="0" err="1"/>
              <a:t>FlashMap</a:t>
            </a:r>
            <a:r>
              <a:rPr lang="en-US" dirty="0"/>
              <a:t> which unifies </a:t>
            </a:r>
            <a:r>
              <a:rPr lang="en-US" dirty="0" err="1"/>
              <a:t>Mmap’s</a:t>
            </a:r>
            <a:r>
              <a:rPr lang="en-US" dirty="0"/>
              <a:t> three layers of indirection (VM,FS, FTL) into a single translation layer and still uses the paging mechanism to access the SSD</a:t>
            </a:r>
          </a:p>
          <a:p>
            <a:endParaRPr lang="en-US" dirty="0"/>
          </a:p>
          <a:p>
            <a:r>
              <a:rPr lang="en-US" dirty="0"/>
              <a:t>We have chosen a wide range of real world workloads to highlight different benefits of </a:t>
            </a:r>
            <a:r>
              <a:rPr lang="en-US" dirty="0" err="1"/>
              <a:t>FlatFlash</a:t>
            </a:r>
            <a:r>
              <a:rPr lang="en-US" dirty="0"/>
              <a:t>. </a:t>
            </a:r>
          </a:p>
          <a:p>
            <a:r>
              <a:rPr lang="en-US" dirty="0"/>
              <a:t>First we have </a:t>
            </a:r>
            <a:r>
              <a:rPr lang="en-US" dirty="0" err="1"/>
              <a:t>GraphChi</a:t>
            </a:r>
            <a:r>
              <a:rPr lang="en-US" dirty="0"/>
              <a:t>, an enterprise graph analytics application to demonstrate that </a:t>
            </a:r>
            <a:r>
              <a:rPr lang="en-US" dirty="0" err="1"/>
              <a:t>FlatFlash</a:t>
            </a:r>
            <a:r>
              <a:rPr lang="en-US" dirty="0"/>
              <a:t> can benefit memory-intensive applications that preserve certain levels of data locality</a:t>
            </a:r>
          </a:p>
          <a:p>
            <a:r>
              <a:rPr lang="en-US" dirty="0"/>
              <a:t>Second we have Redis , a latency critical Key-value store application, with the YCSB workloads. that represent the typical cloud services.</a:t>
            </a:r>
          </a:p>
          <a:p>
            <a:r>
              <a:rPr lang="en-US" dirty="0"/>
              <a:t>To show the data durability benefits, we used two systems software (a transactional database, and filesystem)</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13</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308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a:solidFill>
                  <a:schemeClr val="dk1"/>
                </a:solidFill>
                <a:effectLst/>
                <a:latin typeface="Calibri"/>
                <a:ea typeface="Calibri"/>
                <a:cs typeface="Calibri"/>
                <a:sym typeface="Calibri"/>
              </a:rPr>
              <a:t>Let's take a look at the </a:t>
            </a:r>
            <a:r>
              <a:rPr lang="en-US" sz="1300" b="0" i="0" u="none" strike="noStrike" cap="none" dirty="0" err="1">
                <a:solidFill>
                  <a:schemeClr val="dk1"/>
                </a:solidFill>
                <a:effectLst/>
                <a:latin typeface="Calibri"/>
                <a:ea typeface="Calibri"/>
                <a:cs typeface="Calibri"/>
                <a:sym typeface="Calibri"/>
              </a:rPr>
              <a:t>FlatFlash's</a:t>
            </a:r>
            <a:r>
              <a:rPr lang="en-US" sz="1300" b="0" i="0" u="none" strike="noStrike" cap="none" dirty="0">
                <a:solidFill>
                  <a:schemeClr val="dk1"/>
                </a:solidFill>
                <a:effectLst/>
                <a:latin typeface="Calibri"/>
                <a:ea typeface="Calibri"/>
                <a:cs typeface="Calibri"/>
                <a:sym typeface="Calibri"/>
              </a:rPr>
              <a:t> performance benefit.</a:t>
            </a:r>
            <a:endParaRPr lang="en-US" b="0" dirty="0">
              <a:effectLst/>
            </a:endParaRPr>
          </a:p>
          <a:p>
            <a:pPr rtl="0"/>
            <a:endParaRPr lang="en-US" sz="1300" b="0" i="0" u="none" strike="noStrike" cap="none" dirty="0">
              <a:solidFill>
                <a:schemeClr val="dk1"/>
              </a:solidFill>
              <a:effectLst/>
              <a:latin typeface="Calibri"/>
              <a:ea typeface="Calibri"/>
              <a:cs typeface="Calibri"/>
              <a:sym typeface="Calibri"/>
            </a:endParaRPr>
          </a:p>
          <a:p>
            <a:pPr rtl="0"/>
            <a:r>
              <a:rPr lang="en-US" sz="1300" b="0" i="0" u="none" strike="noStrike" cap="none" dirty="0">
                <a:solidFill>
                  <a:schemeClr val="dk1"/>
                </a:solidFill>
                <a:effectLst/>
                <a:latin typeface="Calibri"/>
                <a:ea typeface="Calibri"/>
                <a:cs typeface="Calibri"/>
                <a:sym typeface="Calibri"/>
              </a:rPr>
              <a:t>Here, we run the graph computation with the </a:t>
            </a:r>
            <a:r>
              <a:rPr lang="en-US" sz="1300" b="0" i="0" u="none" strike="noStrike" cap="none" dirty="0" err="1">
                <a:solidFill>
                  <a:schemeClr val="dk1"/>
                </a:solidFill>
                <a:effectLst/>
                <a:latin typeface="Calibri"/>
                <a:ea typeface="Calibri"/>
                <a:cs typeface="Calibri"/>
                <a:sym typeface="Calibri"/>
              </a:rPr>
              <a:t>pagerank</a:t>
            </a:r>
            <a:r>
              <a:rPr lang="en-US" sz="1300" b="0" i="0" u="none" strike="noStrike" cap="none" dirty="0">
                <a:solidFill>
                  <a:schemeClr val="dk1"/>
                </a:solidFill>
                <a:effectLst/>
                <a:latin typeface="Calibri"/>
                <a:ea typeface="Calibri"/>
                <a:cs typeface="Calibri"/>
                <a:sym typeface="Calibri"/>
              </a:rPr>
              <a:t> algorithm on the Twitter dataset. </a:t>
            </a:r>
            <a:endParaRPr lang="en-US" b="0" dirty="0">
              <a:effectLst/>
            </a:endParaRPr>
          </a:p>
          <a:p>
            <a:endParaRPr lang="en-US" sz="1300" b="0" i="0" u="none" strike="noStrike" cap="none" dirty="0">
              <a:solidFill>
                <a:schemeClr val="dk1"/>
              </a:solidFill>
              <a:effectLst/>
              <a:latin typeface="Calibri"/>
              <a:ea typeface="Calibri"/>
              <a:cs typeface="Calibri"/>
              <a:sym typeface="Calibri"/>
            </a:endParaRPr>
          </a:p>
          <a:p>
            <a:r>
              <a:rPr lang="en-US" sz="1300" b="0" i="0" u="none" strike="noStrike" cap="none" dirty="0">
                <a:solidFill>
                  <a:schemeClr val="dk1"/>
                </a:solidFill>
                <a:effectLst/>
                <a:latin typeface="Calibri"/>
                <a:ea typeface="Calibri"/>
                <a:cs typeface="Calibri"/>
                <a:sym typeface="Calibri"/>
              </a:rPr>
              <a:t>To show that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can scale with the SSD size, we varied the ratio of the SSD size to the DRAM size and as you can see when the SSD size is much larger than the available host DRAM size, the benefit of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is increased. Compared with </a:t>
            </a:r>
            <a:r>
              <a:rPr lang="en-US" sz="1300" b="0" i="0" u="none" strike="noStrike" cap="none" dirty="0" err="1">
                <a:solidFill>
                  <a:schemeClr val="dk1"/>
                </a:solidFill>
                <a:effectLst/>
                <a:latin typeface="Calibri"/>
                <a:ea typeface="Calibri"/>
                <a:cs typeface="Calibri"/>
                <a:sym typeface="Calibri"/>
              </a:rPr>
              <a:t>Mmap</a:t>
            </a:r>
            <a:r>
              <a:rPr lang="en-US" sz="1300" b="0" i="0" u="none" strike="noStrike" cap="none" dirty="0">
                <a:solidFill>
                  <a:schemeClr val="dk1"/>
                </a:solidFill>
                <a:effectLst/>
                <a:latin typeface="Calibri"/>
                <a:ea typeface="Calibri"/>
                <a:cs typeface="Calibri"/>
                <a:sym typeface="Calibri"/>
              </a:rPr>
              <a:t>, we improve the performance by 3.3x. And compared to  </a:t>
            </a:r>
            <a:r>
              <a:rPr lang="en-US" sz="1300" b="0" i="0" u="none" strike="noStrike" cap="none" dirty="0" err="1">
                <a:solidFill>
                  <a:schemeClr val="dk1"/>
                </a:solidFill>
                <a:effectLst/>
                <a:latin typeface="Calibri"/>
                <a:ea typeface="Calibri"/>
                <a:cs typeface="Calibri"/>
                <a:sym typeface="Calibri"/>
              </a:rPr>
              <a:t>FlashMap</a:t>
            </a:r>
            <a:r>
              <a:rPr lang="en-US" sz="1300" b="0" i="0" u="none" strike="noStrike" cap="none" dirty="0">
                <a:solidFill>
                  <a:schemeClr val="dk1"/>
                </a:solidFill>
                <a:effectLst/>
                <a:latin typeface="Calibri"/>
                <a:ea typeface="Calibri"/>
                <a:cs typeface="Calibri"/>
                <a:sym typeface="Calibri"/>
              </a:rPr>
              <a:t>, we improved the performance by 1.6x.</a:t>
            </a:r>
          </a:p>
          <a:p>
            <a:endParaRPr lang="en-US" sz="1300" b="0" i="0" u="none" strike="noStrike" cap="none" dirty="0">
              <a:solidFill>
                <a:schemeClr val="dk1"/>
              </a:solidFill>
              <a:effectLst/>
              <a:latin typeface="Calibri"/>
              <a:ea typeface="Calibri"/>
              <a:cs typeface="Calibri"/>
              <a:sym typeface="Calibri"/>
            </a:endParaRPr>
          </a:p>
          <a:p>
            <a:r>
              <a:rPr lang="en-US" sz="1300" b="0" i="0" u="none" strike="noStrike" cap="none" dirty="0">
                <a:solidFill>
                  <a:schemeClr val="dk1"/>
                </a:solidFill>
                <a:effectLst/>
                <a:latin typeface="Calibri"/>
                <a:ea typeface="Calibri"/>
                <a:cs typeface="Calibri"/>
                <a:sym typeface="Calibri"/>
              </a:rPr>
              <a:t>WE </a:t>
            </a:r>
            <a:r>
              <a:rPr lang="en-US" sz="1300" b="0" i="0" u="none" strike="noStrike" cap="none" dirty="0" err="1">
                <a:solidFill>
                  <a:schemeClr val="dk1"/>
                </a:solidFill>
                <a:effectLst/>
                <a:latin typeface="Calibri"/>
                <a:ea typeface="Calibri"/>
                <a:cs typeface="Calibri"/>
                <a:sym typeface="Calibri"/>
              </a:rPr>
              <a:t>PROFILEd</a:t>
            </a:r>
            <a:r>
              <a:rPr lang="en-US" sz="1300" b="0" i="0" u="none" strike="noStrike" cap="none" dirty="0">
                <a:solidFill>
                  <a:schemeClr val="dk1"/>
                </a:solidFill>
                <a:effectLst/>
                <a:latin typeface="Calibri"/>
                <a:ea typeface="Calibri"/>
                <a:cs typeface="Calibri"/>
                <a:sym typeface="Calibri"/>
              </a:rPr>
              <a:t> THE PAGE MOVEMENT. And as you can see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has significantly reduced the page movement. The reduced </a:t>
            </a:r>
            <a:r>
              <a:rPr lang="en-US" sz="1300" b="0" i="0" u="none" strike="noStrike" cap="none" dirty="0" err="1">
                <a:solidFill>
                  <a:schemeClr val="dk1"/>
                </a:solidFill>
                <a:effectLst/>
                <a:latin typeface="Calibri"/>
                <a:ea typeface="Calibri"/>
                <a:cs typeface="Calibri"/>
                <a:sym typeface="Calibri"/>
              </a:rPr>
              <a:t>io</a:t>
            </a:r>
            <a:r>
              <a:rPr lang="en-US" sz="1300" b="0" i="0" u="none" strike="noStrike" cap="none" dirty="0">
                <a:solidFill>
                  <a:schemeClr val="dk1"/>
                </a:solidFill>
                <a:effectLst/>
                <a:latin typeface="Calibri"/>
                <a:ea typeface="Calibri"/>
                <a:cs typeface="Calibri"/>
                <a:sym typeface="Calibri"/>
              </a:rPr>
              <a:t> traffic is why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gets its benefit</a:t>
            </a:r>
            <a:endParaRPr lang="en-US" dirty="0"/>
          </a:p>
          <a:p>
            <a:endParaRPr lang="en-US" dirty="0"/>
          </a:p>
          <a:p>
            <a:endParaRPr lang="en-US" dirty="0"/>
          </a:p>
          <a:p>
            <a:endParaRPr lang="en-US" dirty="0"/>
          </a:p>
          <a:p>
            <a:r>
              <a:rPr lang="en-US" dirty="0"/>
              <a:t>//////////////////</a:t>
            </a:r>
          </a:p>
          <a:p>
            <a:endParaRPr lang="en-US" dirty="0"/>
          </a:p>
          <a:p>
            <a:endParaRPr lang="en-US" dirty="0"/>
          </a:p>
          <a:p>
            <a:endParaRPr lang="en-US" dirty="0"/>
          </a:p>
          <a:p>
            <a:endParaRPr lang="en-US" dirty="0"/>
          </a:p>
          <a:p>
            <a:r>
              <a:rPr lang="en-US" dirty="0"/>
              <a:t>We first show the performance of </a:t>
            </a:r>
            <a:r>
              <a:rPr lang="en-US" dirty="0" err="1"/>
              <a:t>FlatFlash</a:t>
            </a:r>
            <a:r>
              <a:rPr lang="en-US" dirty="0"/>
              <a:t> when running PageRank, with the </a:t>
            </a:r>
            <a:r>
              <a:rPr lang="en-US" dirty="0" err="1"/>
              <a:t>graphchi</a:t>
            </a:r>
            <a:r>
              <a:rPr lang="en-US" dirty="0"/>
              <a:t> framework, on the Twitter dataset</a:t>
            </a:r>
          </a:p>
          <a:p>
            <a:endParaRPr lang="en-US" dirty="0"/>
          </a:p>
          <a:p>
            <a:r>
              <a:rPr lang="en-US" dirty="0"/>
              <a:t>Here we plot the effect of varying the DRAM size (with respect to the SSD size) on the performance improvement of </a:t>
            </a:r>
            <a:r>
              <a:rPr lang="en-US" dirty="0" err="1"/>
              <a:t>FlatFlash</a:t>
            </a:r>
            <a:r>
              <a:rPr lang="en-US" dirty="0"/>
              <a:t> in this workload.</a:t>
            </a:r>
          </a:p>
          <a:p>
            <a:r>
              <a:rPr lang="en-US" dirty="0" err="1"/>
              <a:t>FlatFlash</a:t>
            </a:r>
            <a:r>
              <a:rPr lang="en-US" dirty="0"/>
              <a:t> outperforms </a:t>
            </a:r>
            <a:r>
              <a:rPr lang="en-US" dirty="0" err="1"/>
              <a:t>MMap</a:t>
            </a:r>
            <a:r>
              <a:rPr lang="en-US" dirty="0"/>
              <a:t> by up 3.3x and </a:t>
            </a:r>
            <a:r>
              <a:rPr lang="en-US" dirty="0" err="1"/>
              <a:t>FlashMap</a:t>
            </a:r>
            <a:r>
              <a:rPr lang="en-US" dirty="0"/>
              <a:t> by up to 1.6x.</a:t>
            </a:r>
          </a:p>
          <a:p>
            <a:r>
              <a:rPr lang="en-US" dirty="0"/>
              <a:t>This is because </a:t>
            </a:r>
            <a:r>
              <a:rPr lang="en-US" dirty="0" err="1"/>
              <a:t>FlatFlash</a:t>
            </a:r>
            <a:r>
              <a:rPr lang="en-US" dirty="0"/>
              <a:t> can directly issue memory requests to the SSD which:</a:t>
            </a:r>
          </a:p>
          <a:p>
            <a:r>
              <a:rPr lang="en-US" dirty="0"/>
              <a:t>           1) avoids page movement between the SSD and DRAM and</a:t>
            </a:r>
            <a:br>
              <a:rPr lang="en-US" dirty="0"/>
            </a:br>
            <a:r>
              <a:rPr lang="en-US" dirty="0"/>
              <a:t>    2) reduces the thrashing of the limited DRAM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14</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19689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also brings the tail latency benefit for latency critical application for example key-value store. To evaluate this, we use the Redis key value store with Yahoo cloud serving benchmark. the tail latency is reduced by </a:t>
            </a:r>
            <a:r>
              <a:rPr lang="en-US" sz="1300" b="0" i="0" u="none" strike="noStrike" cap="none" dirty="0" err="1">
                <a:solidFill>
                  <a:schemeClr val="dk1"/>
                </a:solidFill>
                <a:effectLst/>
                <a:latin typeface="Calibri"/>
                <a:ea typeface="Calibri"/>
                <a:cs typeface="Calibri"/>
                <a:sym typeface="Calibri"/>
              </a:rPr>
              <a:t>upto</a:t>
            </a:r>
            <a:r>
              <a:rPr lang="en-US" sz="1300" b="0" i="0" u="none" strike="noStrike" cap="none" dirty="0">
                <a:solidFill>
                  <a:schemeClr val="dk1"/>
                </a:solidFill>
                <a:effectLst/>
                <a:latin typeface="Calibri"/>
                <a:ea typeface="Calibri"/>
                <a:cs typeface="Calibri"/>
                <a:sym typeface="Calibri"/>
              </a:rPr>
              <a:t>  2.8X when compared to </a:t>
            </a:r>
            <a:r>
              <a:rPr lang="en-US" sz="1300" b="0" i="0" u="none" strike="noStrike" cap="none" dirty="0" err="1">
                <a:solidFill>
                  <a:schemeClr val="dk1"/>
                </a:solidFill>
                <a:effectLst/>
                <a:latin typeface="Calibri"/>
                <a:ea typeface="Calibri"/>
                <a:cs typeface="Calibri"/>
                <a:sym typeface="Calibri"/>
              </a:rPr>
              <a:t>flashMap</a:t>
            </a:r>
            <a:r>
              <a:rPr lang="en-US" sz="1300" b="0" i="0" u="none" strike="noStrike" cap="none" dirty="0">
                <a:solidFill>
                  <a:schemeClr val="dk1"/>
                </a:solidFill>
                <a:effectLst/>
                <a:latin typeface="Calibri"/>
                <a:ea typeface="Calibri"/>
                <a:cs typeface="Calibri"/>
                <a:sym typeface="Calibri"/>
              </a:rPr>
              <a:t> </a:t>
            </a:r>
          </a:p>
          <a:p>
            <a:pPr rtl="0"/>
            <a:endParaRPr lang="en-US" sz="1300" b="0" i="0" u="none" strike="noStrike" cap="none" dirty="0">
              <a:solidFill>
                <a:schemeClr val="dk1"/>
              </a:solidFill>
              <a:effectLst/>
              <a:latin typeface="Calibri"/>
              <a:ea typeface="Calibri"/>
              <a:cs typeface="Calibri"/>
              <a:sym typeface="Calibri"/>
            </a:endParaRPr>
          </a:p>
          <a:p>
            <a:pPr rtl="0"/>
            <a:r>
              <a:rPr lang="en-US" sz="1300" b="0" i="0" u="none" strike="noStrike" cap="none" dirty="0">
                <a:solidFill>
                  <a:schemeClr val="dk1"/>
                </a:solidFill>
                <a:effectLst/>
                <a:latin typeface="Calibri"/>
                <a:ea typeface="Calibri"/>
                <a:cs typeface="Calibri"/>
                <a:sym typeface="Calibri"/>
              </a:rPr>
              <a:t>As you can see, this mainly due to the fact that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significantly reduces the page movements which reduces the cache pollution, this avoids possible performance interference. This helps to reduce tail latency.</a:t>
            </a:r>
            <a:endParaRPr lang="en-US" b="0" dirty="0">
              <a:effectLst/>
            </a:endParaRPr>
          </a:p>
          <a:p>
            <a:br>
              <a:rPr lang="en-US" dirty="0"/>
            </a:br>
            <a:endParaRPr lang="en-US" dirty="0"/>
          </a:p>
          <a:p>
            <a:pPr>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15</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35400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a:solidFill>
                  <a:schemeClr val="dk1"/>
                </a:solidFill>
                <a:effectLst/>
                <a:latin typeface="Calibri"/>
                <a:ea typeface="Calibri"/>
                <a:cs typeface="Calibri"/>
                <a:sym typeface="Calibri"/>
              </a:rPr>
              <a:t>Now, we discuss the persistent benefit of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for databases. We evaluate the </a:t>
            </a:r>
            <a:r>
              <a:rPr lang="en-US" sz="1300" b="0" i="0" u="none" strike="noStrike" cap="none" dirty="0" err="1">
                <a:solidFill>
                  <a:schemeClr val="dk1"/>
                </a:solidFill>
                <a:effectLst/>
                <a:latin typeface="Calibri"/>
                <a:ea typeface="Calibri"/>
                <a:cs typeface="Calibri"/>
                <a:sym typeface="Calibri"/>
              </a:rPr>
              <a:t>ShoreMT</a:t>
            </a:r>
            <a:r>
              <a:rPr lang="en-US" sz="1300" b="0" i="0" u="none" strike="noStrike" cap="none" dirty="0">
                <a:solidFill>
                  <a:schemeClr val="dk1"/>
                </a:solidFill>
                <a:effectLst/>
                <a:latin typeface="Calibri"/>
                <a:ea typeface="Calibri"/>
                <a:cs typeface="Calibri"/>
                <a:sym typeface="Calibri"/>
              </a:rPr>
              <a:t> database with TPCC benchmark. Here, we want to see how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scales the performance of database. So we increase the number of clients from 4 to 16 and as we see MMAP and </a:t>
            </a:r>
            <a:r>
              <a:rPr lang="en-US" sz="1300" b="0" i="0" u="none" strike="noStrike" cap="none" dirty="0" err="1">
                <a:solidFill>
                  <a:schemeClr val="dk1"/>
                </a:solidFill>
                <a:effectLst/>
                <a:latin typeface="Calibri"/>
                <a:ea typeface="Calibri"/>
                <a:cs typeface="Calibri"/>
                <a:sym typeface="Calibri"/>
              </a:rPr>
              <a:t>FlashMap</a:t>
            </a:r>
            <a:r>
              <a:rPr lang="en-US" sz="1300" b="0" i="0" u="none" strike="noStrike" cap="none" dirty="0">
                <a:solidFill>
                  <a:schemeClr val="dk1"/>
                </a:solidFill>
                <a:effectLst/>
                <a:latin typeface="Calibri"/>
                <a:ea typeface="Calibri"/>
                <a:cs typeface="Calibri"/>
                <a:sym typeface="Calibri"/>
              </a:rPr>
              <a:t> can’t scale very well.</a:t>
            </a:r>
            <a:endParaRPr lang="en-US" b="0" dirty="0">
              <a:effectLst/>
            </a:endParaRPr>
          </a:p>
          <a:p>
            <a:pPr rtl="0"/>
            <a:r>
              <a:rPr lang="en-US" sz="1300" b="0" i="0" u="none" strike="noStrike" cap="none" dirty="0">
                <a:solidFill>
                  <a:schemeClr val="dk1"/>
                </a:solidFill>
                <a:effectLst/>
                <a:latin typeface="Calibri"/>
                <a:ea typeface="Calibri"/>
                <a:cs typeface="Calibri"/>
                <a:sym typeface="Calibri"/>
              </a:rPr>
              <a:t>Even though we apply the per transaction logging their performance doesn’t improve. </a:t>
            </a:r>
            <a:r>
              <a:rPr lang="en-US" sz="1300" b="0" i="0" u="none" strike="noStrike" cap="none" dirty="0" err="1">
                <a:solidFill>
                  <a:schemeClr val="dk1"/>
                </a:solidFill>
                <a:effectLst/>
                <a:latin typeface="Calibri"/>
                <a:ea typeface="Calibri"/>
                <a:cs typeface="Calibri"/>
                <a:sym typeface="Calibri"/>
              </a:rPr>
              <a:t>THat</a:t>
            </a:r>
            <a:r>
              <a:rPr lang="en-US" sz="1300" b="0" i="0" u="none" strike="noStrike" cap="none" dirty="0">
                <a:solidFill>
                  <a:schemeClr val="dk1"/>
                </a:solidFill>
                <a:effectLst/>
                <a:latin typeface="Calibri"/>
                <a:ea typeface="Calibri"/>
                <a:cs typeface="Calibri"/>
                <a:sym typeface="Calibri"/>
              </a:rPr>
              <a:t> is because of the limitation of the block interface. Now here is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performance, as you can see as we increase the number of threads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scales very well. This mainly due to applying the per transaction logging for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3CEFB91-0E46-0049-83A0-416CE6334971}" type="slidenum">
              <a:rPr lang="en-US" smtClean="0">
                <a:solidFill>
                  <a:schemeClr val="bg1"/>
                </a:solidFill>
                <a:latin typeface="OfficinaSansITCStd Book"/>
                <a:cs typeface="OfficinaSansITCStd Book"/>
              </a:rPr>
              <a:t>16</a:t>
            </a:fld>
            <a:endParaRPr lang="en-US">
              <a:solidFill>
                <a:schemeClr val="bg1"/>
              </a:solidFill>
              <a:latin typeface="OfficinaSansITCStd Book"/>
              <a:cs typeface="OfficinaSansITCStd Book"/>
            </a:endParaRPr>
          </a:p>
        </p:txBody>
      </p:sp>
    </p:spTree>
    <p:extLst>
      <p:ext uri="{BB962C8B-B14F-4D97-AF65-F5344CB8AC3E}">
        <p14:creationId xmlns:p14="http://schemas.microsoft.com/office/powerpoint/2010/main" val="1516804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a:solidFill>
                  <a:schemeClr val="dk1"/>
                </a:solidFill>
                <a:effectLst/>
                <a:latin typeface="Calibri"/>
                <a:ea typeface="Calibri"/>
                <a:cs typeface="Calibri"/>
                <a:sym typeface="Calibri"/>
              </a:rPr>
              <a:t>Lastly, we also show the benefit of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for meta consistency in the file system. We collect the traces from different filesystems such as EXT4, XFS and </a:t>
            </a:r>
            <a:r>
              <a:rPr lang="en-US" sz="1300" b="0" i="0" u="none" strike="noStrike" cap="none" dirty="0" err="1">
                <a:solidFill>
                  <a:schemeClr val="dk1"/>
                </a:solidFill>
                <a:effectLst/>
                <a:latin typeface="Calibri"/>
                <a:ea typeface="Calibri"/>
                <a:cs typeface="Calibri"/>
                <a:sym typeface="Calibri"/>
              </a:rPr>
              <a:t>BtrFS</a:t>
            </a:r>
            <a:r>
              <a:rPr lang="en-US" sz="1300" b="0" i="0" u="none" strike="noStrike" cap="none" dirty="0">
                <a:solidFill>
                  <a:schemeClr val="dk1"/>
                </a:solidFill>
                <a:effectLst/>
                <a:latin typeface="Calibri"/>
                <a:ea typeface="Calibri"/>
                <a:cs typeface="Calibri"/>
                <a:sym typeface="Calibri"/>
              </a:rPr>
              <a:t>.</a:t>
            </a:r>
            <a:endParaRPr lang="en-US" b="0" dirty="0">
              <a:effectLst/>
            </a:endParaRPr>
          </a:p>
          <a:p>
            <a:pPr rtl="0"/>
            <a:r>
              <a:rPr lang="en-US" sz="1300" b="0" i="0" u="none" strike="noStrike" cap="none" dirty="0">
                <a:solidFill>
                  <a:schemeClr val="dk1"/>
                </a:solidFill>
                <a:effectLst/>
                <a:latin typeface="Calibri"/>
                <a:ea typeface="Calibri"/>
                <a:cs typeface="Calibri"/>
                <a:sym typeface="Calibri"/>
              </a:rPr>
              <a:t>We use file benchmark such as </a:t>
            </a:r>
            <a:r>
              <a:rPr lang="en-US" sz="1300" b="0" i="0" u="none" strike="noStrike" cap="none" dirty="0" err="1">
                <a:solidFill>
                  <a:schemeClr val="dk1"/>
                </a:solidFill>
                <a:effectLst/>
                <a:latin typeface="Calibri"/>
                <a:ea typeface="Calibri"/>
                <a:cs typeface="Calibri"/>
                <a:sym typeface="Calibri"/>
              </a:rPr>
              <a:t>createDir</a:t>
            </a:r>
            <a:r>
              <a:rPr lang="en-US" sz="1300" b="0" i="0" u="none" strike="noStrike" cap="none" dirty="0">
                <a:solidFill>
                  <a:schemeClr val="dk1"/>
                </a:solidFill>
                <a:effectLst/>
                <a:latin typeface="Calibri"/>
                <a:ea typeface="Calibri"/>
                <a:cs typeface="Calibri"/>
                <a:sym typeface="Calibri"/>
              </a:rPr>
              <a:t>, </a:t>
            </a:r>
            <a:r>
              <a:rPr lang="en-US" sz="1300" b="0" i="0" u="none" strike="noStrike" cap="none" dirty="0" err="1">
                <a:solidFill>
                  <a:schemeClr val="dk1"/>
                </a:solidFill>
                <a:effectLst/>
                <a:latin typeface="Calibri"/>
                <a:ea typeface="Calibri"/>
                <a:cs typeface="Calibri"/>
                <a:sym typeface="Calibri"/>
              </a:rPr>
              <a:t>CreateFile</a:t>
            </a:r>
            <a:r>
              <a:rPr lang="en-US" sz="1300" b="0" i="0" u="none" strike="noStrike" cap="none" dirty="0">
                <a:solidFill>
                  <a:schemeClr val="dk1"/>
                </a:solidFill>
                <a:effectLst/>
                <a:latin typeface="Calibri"/>
                <a:ea typeface="Calibri"/>
                <a:cs typeface="Calibri"/>
                <a:sym typeface="Calibri"/>
              </a:rPr>
              <a:t> and also use real workload such as </a:t>
            </a:r>
            <a:r>
              <a:rPr lang="en-US" sz="1300" b="0" i="0" u="none" strike="noStrike" cap="none" dirty="0" err="1">
                <a:solidFill>
                  <a:schemeClr val="dk1"/>
                </a:solidFill>
                <a:effectLst/>
                <a:latin typeface="Calibri"/>
                <a:ea typeface="Calibri"/>
                <a:cs typeface="Calibri"/>
                <a:sym typeface="Calibri"/>
              </a:rPr>
              <a:t>VarMail</a:t>
            </a:r>
            <a:r>
              <a:rPr lang="en-US" sz="1300" b="0" i="0" u="none" strike="noStrike" cap="none" dirty="0">
                <a:solidFill>
                  <a:schemeClr val="dk1"/>
                </a:solidFill>
                <a:effectLst/>
                <a:latin typeface="Calibri"/>
                <a:ea typeface="Calibri"/>
                <a:cs typeface="Calibri"/>
                <a:sym typeface="Calibri"/>
              </a:rPr>
              <a:t> and webserver from </a:t>
            </a:r>
            <a:r>
              <a:rPr lang="en-US" sz="1300" b="0" i="0" u="none" strike="noStrike" cap="none" dirty="0" err="1">
                <a:solidFill>
                  <a:schemeClr val="dk1"/>
                </a:solidFill>
                <a:effectLst/>
                <a:latin typeface="Calibri"/>
                <a:ea typeface="Calibri"/>
                <a:cs typeface="Calibri"/>
                <a:sym typeface="Calibri"/>
              </a:rPr>
              <a:t>FIlebench</a:t>
            </a:r>
            <a:r>
              <a:rPr lang="en-US" sz="1300" b="0" i="0" u="none" strike="noStrike" cap="none" dirty="0">
                <a:solidFill>
                  <a:schemeClr val="dk1"/>
                </a:solidFill>
                <a:effectLst/>
                <a:latin typeface="Calibri"/>
                <a:ea typeface="Calibri"/>
                <a:cs typeface="Calibri"/>
                <a:sym typeface="Calibri"/>
              </a:rPr>
              <a:t>. As we can see, </a:t>
            </a:r>
            <a:r>
              <a:rPr lang="en-US" sz="1300" b="0" i="0" u="none" strike="noStrike" cap="none" dirty="0" err="1">
                <a:solidFill>
                  <a:schemeClr val="dk1"/>
                </a:solidFill>
                <a:effectLst/>
                <a:latin typeface="Calibri"/>
                <a:ea typeface="Calibri"/>
                <a:cs typeface="Calibri"/>
                <a:sym typeface="Calibri"/>
              </a:rPr>
              <a:t>FlatFlash</a:t>
            </a:r>
            <a:r>
              <a:rPr lang="en-US" sz="1300" b="0" i="0" u="none" strike="noStrike" cap="none" dirty="0">
                <a:solidFill>
                  <a:schemeClr val="dk1"/>
                </a:solidFill>
                <a:effectLst/>
                <a:latin typeface="Calibri"/>
                <a:ea typeface="Calibri"/>
                <a:cs typeface="Calibri"/>
                <a:sym typeface="Calibri"/>
              </a:rPr>
              <a:t> significantly reduces meta data persistency overhead due to byte-granular persistency.</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D3CEFB91-0E46-0049-83A0-416CE6334971}" type="slidenum">
              <a:rPr lang="en-US" smtClean="0">
                <a:solidFill>
                  <a:schemeClr val="bg1"/>
                </a:solidFill>
                <a:latin typeface="OfficinaSansITCStd Book"/>
                <a:cs typeface="OfficinaSansITCStd Book"/>
              </a:rPr>
              <a:t>17</a:t>
            </a:fld>
            <a:endParaRPr lang="en-US">
              <a:solidFill>
                <a:schemeClr val="bg1"/>
              </a:solidFill>
              <a:latin typeface="OfficinaSansITCStd Book"/>
              <a:cs typeface="OfficinaSansITCStd Book"/>
            </a:endParaRPr>
          </a:p>
        </p:txBody>
      </p:sp>
    </p:spTree>
    <p:extLst>
      <p:ext uri="{BB962C8B-B14F-4D97-AF65-F5344CB8AC3E}">
        <p14:creationId xmlns:p14="http://schemas.microsoft.com/office/powerpoint/2010/main" val="2326531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To conclude, we discussed </a:t>
            </a:r>
            <a:r>
              <a:rPr lang="en-US" dirty="0" err="1"/>
              <a:t>flatflash</a:t>
            </a:r>
            <a:r>
              <a:rPr lang="en-US" dirty="0"/>
              <a:t> in which we enabled a unified memory interface to easily  manage the byte-accessible interface with the</a:t>
            </a:r>
            <a:r>
              <a:rPr lang="en-US" sz="1300" b="0" i="0" u="none" strike="noStrike" cap="none" dirty="0">
                <a:solidFill>
                  <a:schemeClr val="dk1"/>
                </a:solidFill>
                <a:effectLst/>
                <a:latin typeface="Calibri"/>
                <a:ea typeface="Calibri"/>
                <a:cs typeface="Calibri"/>
                <a:sym typeface="Calibri"/>
              </a:rPr>
              <a:t> off-critical path page promotion to enhance performance and enabled byte-granular data persistence that is expected to change the way we build systems software.</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18</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7459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a:solidFill>
                  <a:schemeClr val="dk1"/>
                </a:solidFill>
                <a:effectLst/>
                <a:latin typeface="Calibri"/>
                <a:ea typeface="Calibri"/>
                <a:cs typeface="Calibri"/>
                <a:sym typeface="Calibri"/>
              </a:rPr>
              <a:t>Thank you and I am happy to take questions </a:t>
            </a:r>
            <a:endParaRPr lang="en-US" b="0" dirty="0">
              <a:effectLs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19</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64875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Flash is revolutionary technology. Compared to flash produced 10 years ago, todays flash has significantly improved. For example, latency and throughput has improved 10 times and we have dozens of parallel chips in a single SSD to provide high bandwidth to satisfy the applications requirement. Also, Flash is very cheap. It only costs $0.20/GB which is an order of magnitude cheaper than DRAM. </a:t>
            </a:r>
          </a:p>
          <a:p>
            <a:r>
              <a:rPr lang="en-US" dirty="0">
                <a:effectLst/>
              </a:rPr>
              <a:t> </a:t>
            </a:r>
          </a:p>
          <a:p>
            <a:r>
              <a:rPr lang="en-US" dirty="0">
                <a:effectLst/>
              </a:rPr>
              <a:t>Because of these significant improvement, Flash is becoming popular and widely used. </a:t>
            </a:r>
          </a:p>
          <a:p>
            <a:pPr marL="0" lvl="0" indent="0" algn="l" rtl="0">
              <a:spcBef>
                <a:spcPts val="0"/>
              </a:spcBef>
              <a:spcAft>
                <a:spcPts val="0"/>
              </a:spcAft>
              <a:buNone/>
            </a:pPr>
            <a:endParaRPr lang="en-US" strike="sngStrike" baseline="0" dirty="0"/>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300" b="0" i="0" u="none" strike="noStrike" cap="none" dirty="0">
                <a:solidFill>
                  <a:schemeClr val="dk1"/>
                </a:solidFill>
                <a:effectLst/>
                <a:latin typeface="Calibri"/>
                <a:ea typeface="Calibri"/>
                <a:cs typeface="Calibri"/>
                <a:sym typeface="Calibri"/>
              </a:rPr>
              <a:t>Thank you and I am happy to take questions </a:t>
            </a:r>
            <a:endParaRPr lang="en-US" b="0" dirty="0">
              <a:effectLs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20</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87886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redraw this. No origin pro data with me.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23</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558133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 a helper kernel module that manages all the mapped data using single translation layer similar to </a:t>
            </a:r>
            <a:r>
              <a:rPr lang="en-US" dirty="0" err="1"/>
              <a:t>FlashMap</a:t>
            </a:r>
            <a:r>
              <a:rPr lang="en-US" dirty="0"/>
              <a:t>, with a modified version of </a:t>
            </a:r>
            <a:r>
              <a:rPr lang="en-US" dirty="0" err="1"/>
              <a:t>mmap</a:t>
            </a:r>
            <a:r>
              <a:rPr lang="en-US" dirty="0"/>
              <a:t> and </a:t>
            </a:r>
            <a:r>
              <a:rPr lang="en-US" dirty="0" err="1"/>
              <a:t>munmap</a:t>
            </a:r>
            <a:r>
              <a:rPr lang="en-US" dirty="0"/>
              <a:t>. it fulfills the PLB functions and the page promotion algorithm. </a:t>
            </a:r>
          </a:p>
          <a:p>
            <a:r>
              <a:rPr lang="en-US" dirty="0"/>
              <a:t>The regular main memory is modeled using a region of the host DRAM</a:t>
            </a:r>
          </a:p>
          <a:p>
            <a:r>
              <a:rPr lang="en-US" dirty="0"/>
              <a:t>The SSD Cache is also modeled using the host DRAM but with enabling the read protection bit, to be able to intercept accesses to that region and introduce the PCIe MMIO latency</a:t>
            </a:r>
          </a:p>
          <a:p>
            <a:r>
              <a:rPr lang="en-US" dirty="0"/>
              <a:t>The Flash device is modeled using real SSD with  the help of </a:t>
            </a:r>
            <a:r>
              <a:rPr lang="en-US" dirty="0" err="1"/>
              <a:t>mprotect</a:t>
            </a:r>
            <a:r>
              <a:rPr lang="en-US" dirty="0"/>
              <a:t>, so when accessed an exception will be raised and </a:t>
            </a:r>
            <a:r>
              <a:rPr lang="en-US" dirty="0" err="1"/>
              <a:t>FlatFlash</a:t>
            </a:r>
            <a:r>
              <a:rPr lang="en-US" dirty="0"/>
              <a:t> will bring the page to the SSD Cache.</a:t>
            </a:r>
          </a:p>
          <a:p>
            <a:endParaRPr lang="en-US" dirty="0"/>
          </a:p>
          <a:p>
            <a:endParaRPr lang="en-US" dirty="0"/>
          </a:p>
          <a:p>
            <a:endParaRPr lang="en-US" dirty="0"/>
          </a:p>
          <a:p>
            <a:r>
              <a:rPr lang="en-US" dirty="0"/>
              <a:t>/////</a:t>
            </a:r>
          </a:p>
          <a:p>
            <a:r>
              <a:rPr lang="en-US" sz="1400" dirty="0"/>
              <a:t>The SSD emulation has been implemented as part of the memory manager which keeps track of the pages cached in the SSD-Cache and the pages promoted to host DRAM, and fulfills the PLB functions and the page promotion algorithm.</a:t>
            </a:r>
          </a:p>
          <a:p>
            <a:r>
              <a:rPr lang="en-US" sz="1400" dirty="0" err="1"/>
              <a:t>Mprotect</a:t>
            </a:r>
            <a:r>
              <a:rPr lang="en-US" sz="1400" dirty="0"/>
              <a:t> bit to raise exception when an SSD page is accessed</a:t>
            </a:r>
          </a:p>
          <a:p>
            <a:r>
              <a:rPr lang="en-US" sz="1400" dirty="0"/>
              <a:t>Read protection bit to intercept the SSD cache accesses</a:t>
            </a:r>
          </a:p>
          <a:p>
            <a:endParaRPr lang="en-US" sz="1400"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lt1"/>
                </a:solidFill>
                <a:latin typeface="Arial"/>
                <a:ea typeface="Arial"/>
                <a:cs typeface="Arial"/>
                <a:sym typeface="Arial"/>
              </a:rPr>
              <a:t>25</a:t>
            </a:fld>
            <a:endParaRPr lang="en-US"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50621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A typical way to use Flash is to use it as memory. The way to use Flash as memory, is to leverage the memory map interface which is available in today's operating systems.</a:t>
            </a:r>
          </a:p>
          <a:p>
            <a:r>
              <a:rPr lang="en-US" dirty="0">
                <a:effectLst/>
              </a:rPr>
              <a:t>We can map a file into virtual memory system so the applications can directly access the data with the virtual address. If data needs to be made durable, one can flush the data using </a:t>
            </a:r>
            <a:r>
              <a:rPr lang="en-US" dirty="0" err="1">
                <a:effectLst/>
              </a:rPr>
              <a:t>msync</a:t>
            </a:r>
            <a:r>
              <a:rPr lang="en-US" dirty="0">
                <a:effectLst/>
              </a:rPr>
              <a:t>()</a:t>
            </a:r>
          </a:p>
          <a:p>
            <a:r>
              <a:rPr lang="en-US" dirty="0">
                <a:effectLst/>
              </a:rPr>
              <a:t>With the memory map interface, we can transparently extend the memory capacity with minimum code modification and also provide data durability. </a:t>
            </a:r>
          </a:p>
          <a:p>
            <a:r>
              <a:rPr lang="en-US" dirty="0">
                <a:effectLst/>
              </a:rPr>
              <a:t> </a:t>
            </a:r>
          </a:p>
          <a:p>
            <a:r>
              <a:rPr lang="en-US" dirty="0">
                <a:effectLst/>
              </a:rPr>
              <a:t>Even though we can use flash as memory  the system was designed under the assumption that the SSDs just provide block interface. </a:t>
            </a:r>
          </a:p>
          <a:p>
            <a:pPr marL="0" lvl="0" indent="0" algn="l" rtl="0">
              <a:spcBef>
                <a:spcPts val="0"/>
              </a:spcBef>
              <a:spcAft>
                <a:spcPts val="0"/>
              </a:spcAft>
              <a:buNone/>
            </a:pPr>
            <a:endParaRPr lang="en-US" dirty="0"/>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We still have to rely on the paging mechanism to access data on the SSD. The paging mechanism has lot of issues. </a:t>
            </a:r>
          </a:p>
          <a:p>
            <a:r>
              <a:rPr lang="en-US" dirty="0">
                <a:effectLst/>
              </a:rPr>
              <a:t>First, it stalls the process</a:t>
            </a:r>
          </a:p>
          <a:p>
            <a:r>
              <a:rPr lang="en-US" dirty="0">
                <a:effectLst/>
              </a:rPr>
              <a:t>Second, it increases the IO traffic because, even though we access a byte from a page, we have to move the entire page. </a:t>
            </a:r>
          </a:p>
          <a:p>
            <a:r>
              <a:rPr lang="en-US" dirty="0">
                <a:effectLst/>
              </a:rPr>
              <a:t>Also, the applications can suffer from DRAM thrashing/pollution. This is especially critical for workloads with low data locality. </a:t>
            </a:r>
          </a:p>
          <a:p>
            <a:r>
              <a:rPr lang="en-US" dirty="0">
                <a:effectLst/>
              </a:rPr>
              <a:t>Also, it can only guarantee page level persistency. </a:t>
            </a:r>
          </a:p>
          <a:p>
            <a:r>
              <a:rPr lang="en-US" dirty="0">
                <a:effectLst/>
              </a:rPr>
              <a:t> </a:t>
            </a:r>
          </a:p>
          <a:p>
            <a:r>
              <a:rPr lang="en-US" dirty="0">
                <a:effectLst/>
              </a:rPr>
              <a:t>So what if the SSDs have byte accessible interface?</a:t>
            </a:r>
          </a:p>
          <a:p>
            <a:pPr marL="0" lvl="0" indent="0" algn="l" rtl="0">
              <a:spcBef>
                <a:spcPts val="0"/>
              </a:spcBef>
              <a:spcAft>
                <a:spcPts val="0"/>
              </a:spcAft>
              <a:buNone/>
            </a:pPr>
            <a:endParaRPr lang="en-US" dirty="0"/>
          </a:p>
        </p:txBody>
      </p:sp>
      <p:sp>
        <p:nvSpPr>
          <p:cNvPr id="211" name="Google Shape;2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26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With this interface, </a:t>
            </a:r>
          </a:p>
          <a:p>
            <a:r>
              <a:rPr lang="en-US" dirty="0">
                <a:effectLst/>
              </a:rPr>
              <a:t>We can avoid paging mechanism, we can reduce IO traffic and we can reduce DRAM thrashing/pollution and we can even provide fine-grain data persistency</a:t>
            </a:r>
          </a:p>
          <a:p>
            <a:r>
              <a:rPr lang="en-US" dirty="0">
                <a:effectLst/>
              </a:rPr>
              <a:t> </a:t>
            </a:r>
          </a:p>
          <a:p>
            <a:r>
              <a:rPr lang="en-US" dirty="0">
                <a:effectLst/>
              </a:rPr>
              <a:t>So, how do we enable such an interface in modern SSDs. </a:t>
            </a:r>
          </a:p>
          <a:p>
            <a:r>
              <a:rPr lang="en-US" dirty="0">
                <a:effectLst/>
              </a:rPr>
              <a:t> </a:t>
            </a:r>
          </a:p>
        </p:txBody>
      </p:sp>
      <p:sp>
        <p:nvSpPr>
          <p:cNvPr id="238" name="Google Shape;2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152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In todays' SSDs, we already have DRAM as buffer. We can leverage the DRAM with the PCIe Memory map interface to provide byte accessibility. Because PCIe MMIO does not support cacheable access, we leverage </a:t>
            </a:r>
            <a:r>
              <a:rPr lang="en-US" dirty="0" err="1">
                <a:effectLst/>
              </a:rPr>
              <a:t>OpenCAPI</a:t>
            </a:r>
            <a:r>
              <a:rPr lang="en-US" dirty="0">
                <a:effectLst/>
              </a:rPr>
              <a:t> to achieve cacheable access. So, it is feasible today to provide byte accessible interface on modern SSDs. </a:t>
            </a:r>
          </a:p>
          <a:p>
            <a:r>
              <a:rPr lang="en-US" dirty="0">
                <a:effectLst/>
              </a:rPr>
              <a:t> </a:t>
            </a:r>
          </a:p>
          <a:p>
            <a:pPr marL="0" lvl="0" indent="0" algn="l" rtl="0">
              <a:spcBef>
                <a:spcPts val="0"/>
              </a:spcBef>
              <a:spcAft>
                <a:spcPts val="0"/>
              </a:spcAft>
              <a:buNone/>
            </a:pPr>
            <a:endParaRPr dirty="0"/>
          </a:p>
        </p:txBody>
      </p:sp>
      <p:sp>
        <p:nvSpPr>
          <p:cNvPr id="251" name="Google Shape;2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In today's memory and storage hierarchy, we have byte addressable DRAM, and  we also have SSD that provide both block and the byte interface.</a:t>
            </a:r>
          </a:p>
          <a:p>
            <a:r>
              <a:rPr lang="en-US" dirty="0">
                <a:effectLst/>
              </a:rPr>
              <a:t>This will increases the complexity of managing the memory and storage.</a:t>
            </a:r>
          </a:p>
          <a:p>
            <a:r>
              <a:rPr lang="en-US" dirty="0">
                <a:effectLst/>
              </a:rPr>
              <a:t>To address this problem, we leverage our previous work </a:t>
            </a:r>
            <a:r>
              <a:rPr lang="en-US" dirty="0" err="1">
                <a:effectLst/>
              </a:rPr>
              <a:t>FlashMap</a:t>
            </a:r>
            <a:r>
              <a:rPr lang="en-US" dirty="0">
                <a:effectLst/>
              </a:rPr>
              <a:t>, unified memory interface to simply the  management.</a:t>
            </a:r>
          </a:p>
          <a:p>
            <a:r>
              <a:rPr lang="en-US" dirty="0">
                <a:effectLst/>
              </a:rPr>
              <a:t>In this case, the programmer has a unified interface and can access both DRAM and SSD with the virtual address. And the users don’t need to worry about which interface they have to use - byte or block. </a:t>
            </a:r>
          </a:p>
          <a:p>
            <a:r>
              <a:rPr lang="en-US" dirty="0">
                <a:effectLst/>
              </a:rPr>
              <a:t> </a:t>
            </a:r>
          </a:p>
          <a:p>
            <a:r>
              <a:rPr lang="en-US" dirty="0">
                <a:effectLst/>
              </a:rPr>
              <a:t>For those who may not know the </a:t>
            </a:r>
            <a:r>
              <a:rPr lang="en-US" dirty="0" err="1">
                <a:effectLst/>
              </a:rPr>
              <a:t>FlashMap</a:t>
            </a:r>
            <a:r>
              <a:rPr lang="en-US" dirty="0">
                <a:effectLst/>
              </a:rPr>
              <a:t>,  let me briefly introduce how </a:t>
            </a:r>
            <a:r>
              <a:rPr lang="en-US" dirty="0" err="1">
                <a:effectLst/>
              </a:rPr>
              <a:t>FlashMap</a:t>
            </a:r>
            <a:r>
              <a:rPr lang="en-US" dirty="0">
                <a:effectLst/>
              </a:rPr>
              <a:t> works.</a:t>
            </a:r>
          </a:p>
          <a:p>
            <a:r>
              <a:rPr lang="en-US" dirty="0" err="1">
                <a:effectLst/>
              </a:rPr>
              <a:t>FlashMap</a:t>
            </a:r>
            <a:r>
              <a:rPr lang="en-US" dirty="0">
                <a:effectLst/>
              </a:rPr>
              <a:t> combines the virtual memory system, file system and FTL layers into a single address translation layer. This can reduce the translation overhead. Now, let me go through an example on how </a:t>
            </a:r>
            <a:r>
              <a:rPr lang="en-US" dirty="0" err="1">
                <a:effectLst/>
              </a:rPr>
              <a:t>FlashMap</a:t>
            </a:r>
            <a:r>
              <a:rPr lang="en-US" dirty="0">
                <a:effectLst/>
              </a:rPr>
              <a:t> works. </a:t>
            </a:r>
          </a:p>
          <a:p>
            <a:r>
              <a:rPr lang="en-US" dirty="0">
                <a:effectLst/>
              </a:rPr>
              <a:t>For example, a process has a virtual address and going to access the data. </a:t>
            </a:r>
          </a:p>
          <a:p>
            <a:r>
              <a:rPr lang="en-US" dirty="0">
                <a:effectLst/>
              </a:rPr>
              <a:t>We first do the page walk. If the page is in the SSD, a page fault occurs and then it is going to load the page to the DRAM and update the PTE and TLB entries. </a:t>
            </a:r>
          </a:p>
          <a:p>
            <a:r>
              <a:rPr lang="en-US" dirty="0">
                <a:effectLst/>
              </a:rPr>
              <a:t> </a:t>
            </a:r>
          </a:p>
          <a:p>
            <a:r>
              <a:rPr lang="en-US" dirty="0">
                <a:effectLst/>
              </a:rPr>
              <a:t>Now, we have a unified memory interface and this can simply the management of byte addressable SSD but we still have some other issues. </a:t>
            </a:r>
          </a:p>
          <a:p>
            <a:pPr marL="0" lvl="0" indent="0" algn="l" rtl="0">
              <a:spcBef>
                <a:spcPts val="0"/>
              </a:spcBef>
              <a:spcAft>
                <a:spcPts val="0"/>
              </a:spcAft>
              <a:buNone/>
            </a:pPr>
            <a:endParaRPr dirty="0"/>
          </a:p>
        </p:txBody>
      </p:sp>
      <p:sp>
        <p:nvSpPr>
          <p:cNvPr id="287" name="Google Shape;2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03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effectLst/>
              </a:rPr>
              <a:t>Even though the CPU can access the SSD in byte granularity, it is still quiet slow. It will take 5us which is much slower than accessing the DRAM.</a:t>
            </a:r>
          </a:p>
          <a:p>
            <a:r>
              <a:rPr lang="en-US" dirty="0">
                <a:effectLst/>
              </a:rPr>
              <a:t>To leverage the high performance DRAM, we propose page promotion. </a:t>
            </a:r>
          </a:p>
          <a:p>
            <a:r>
              <a:rPr lang="en-US" dirty="0">
                <a:effectLst/>
              </a:rPr>
              <a:t>But page promotion is also costly operation - about 12us. </a:t>
            </a:r>
          </a:p>
          <a:p>
            <a:r>
              <a:rPr lang="en-US" dirty="0">
                <a:effectLst/>
              </a:rPr>
              <a:t>We propose off-critical path page promotion. </a:t>
            </a:r>
          </a:p>
          <a:p>
            <a:r>
              <a:rPr lang="en-US" dirty="0">
                <a:effectLst/>
              </a:rPr>
              <a:t> </a:t>
            </a:r>
          </a:p>
          <a:p>
            <a:r>
              <a:rPr lang="en-US" dirty="0">
                <a:effectLst/>
              </a:rPr>
              <a:t>But handling page promotion in the background is not easy. We have to ensure data consistency when we promote the pages. </a:t>
            </a:r>
          </a:p>
          <a:p>
            <a:pPr marL="0" lvl="0" indent="0" algn="l" rtl="0">
              <a:spcBef>
                <a:spcPts val="0"/>
              </a:spcBef>
              <a:spcAft>
                <a:spcPts val="0"/>
              </a:spcAft>
              <a:buNone/>
            </a:pPr>
            <a:endParaRPr dirty="0"/>
          </a:p>
        </p:txBody>
      </p:sp>
      <p:sp>
        <p:nvSpPr>
          <p:cNvPr id="287" name="Google Shape;2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41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err="1">
                <a:effectLst/>
              </a:rPr>
              <a:t>FlatFlash</a:t>
            </a:r>
            <a:r>
              <a:rPr lang="en-US" dirty="0">
                <a:effectLst/>
              </a:rPr>
              <a:t> promotes in page granularity but each page is promoted in cache line granularity. </a:t>
            </a:r>
          </a:p>
          <a:p>
            <a:r>
              <a:rPr lang="en-US" dirty="0">
                <a:effectLst/>
              </a:rPr>
              <a:t>To ensure the consistency, we add to the Host bridge, a promotion look-aside buffer. </a:t>
            </a:r>
          </a:p>
          <a:p>
            <a:r>
              <a:rPr lang="en-US" dirty="0">
                <a:effectLst/>
              </a:rPr>
              <a:t>And this is how the table looks like. </a:t>
            </a:r>
          </a:p>
          <a:p>
            <a:r>
              <a:rPr lang="en-US" dirty="0">
                <a:effectLst/>
              </a:rPr>
              <a:t>Each entry has a valid bit, SSD tag to point to the SSD address and a memory tag to point to the DRAM address and we have bit map to indicate if the </a:t>
            </a:r>
            <a:r>
              <a:rPr lang="en-US" dirty="0" err="1">
                <a:effectLst/>
              </a:rPr>
              <a:t>cacheline</a:t>
            </a:r>
            <a:r>
              <a:rPr lang="en-US" dirty="0">
                <a:effectLst/>
              </a:rPr>
              <a:t> is in the DRAM or in the SSD. </a:t>
            </a:r>
          </a:p>
          <a:p>
            <a:r>
              <a:rPr lang="en-US" sz="1300" b="0" i="0" u="none" strike="noStrike" cap="none" dirty="0">
                <a:solidFill>
                  <a:schemeClr val="dk1"/>
                </a:solidFill>
                <a:effectLst/>
                <a:latin typeface="Calibri"/>
                <a:ea typeface="Calibri"/>
                <a:cs typeface="Calibri"/>
                <a:sym typeface="Calibri"/>
              </a:rPr>
              <a:t>As each entry is small and it only takes 28B per entry and we have only 64 entries, the PLB hardware overhead is small and takes 2KB for the PLB.</a:t>
            </a:r>
            <a:endParaRPr lang="en-US" dirty="0">
              <a:effectLst/>
            </a:endParaRPr>
          </a:p>
          <a:p>
            <a:r>
              <a:rPr lang="en-US" sz="1300" b="0" i="0" u="none" strike="noStrike" cap="none" dirty="0">
                <a:solidFill>
                  <a:schemeClr val="dk1"/>
                </a:solidFill>
                <a:effectLst/>
                <a:latin typeface="Calibri"/>
                <a:ea typeface="Calibri"/>
                <a:cs typeface="Calibri"/>
                <a:sym typeface="Calibri"/>
              </a:rPr>
              <a:t> </a:t>
            </a:r>
            <a:endParaRPr lang="en-US" dirty="0">
              <a:effectLst/>
            </a:endParaRPr>
          </a:p>
          <a:p>
            <a:r>
              <a:rPr lang="en-US" dirty="0">
                <a:effectLst/>
              </a:rPr>
              <a:t>Let me give you an example how the page promotion works. </a:t>
            </a:r>
          </a:p>
          <a:p>
            <a:r>
              <a:rPr lang="en-US" dirty="0">
                <a:effectLst/>
              </a:rPr>
              <a:t> </a:t>
            </a:r>
          </a:p>
          <a:p>
            <a:pPr marL="0" indent="0"/>
            <a:endParaRPr dirty="0"/>
          </a:p>
        </p:txBody>
      </p:sp>
      <p:sp>
        <p:nvSpPr>
          <p:cNvPr id="275" name="Google Shape;2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49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727200" y="1272011"/>
            <a:ext cx="10363200" cy="270594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chemeClr val="dk1"/>
              </a:buClr>
              <a:buSzPts val="6800"/>
              <a:buFont typeface="Calibri"/>
              <a:buNone/>
              <a:defRPr sz="6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727200" y="4082310"/>
            <a:ext cx="10363200" cy="1876530"/>
          </a:xfrm>
          <a:prstGeom prst="rect">
            <a:avLst/>
          </a:prstGeom>
          <a:noFill/>
          <a:ln>
            <a:noFill/>
          </a:ln>
        </p:spPr>
        <p:txBody>
          <a:bodyPr spcFirstLastPara="1" wrap="square" lIns="91425" tIns="45700" rIns="91425" bIns="45700" anchor="t" anchorCtr="0"/>
          <a:lstStyle>
            <a:lvl1pPr marR="0" lvl="0" algn="ctr" rtl="0">
              <a:spcBef>
                <a:spcPts val="544"/>
              </a:spcBef>
              <a:spcAft>
                <a:spcPts val="0"/>
              </a:spcAft>
              <a:buClr>
                <a:schemeClr val="dk1"/>
              </a:buClr>
              <a:buSzPts val="2720"/>
              <a:buFont typeface="Arial"/>
              <a:buNone/>
              <a:defRPr sz="2720" b="0" i="0" u="none" strike="noStrike" cap="none">
                <a:solidFill>
                  <a:schemeClr val="dk1"/>
                </a:solidFill>
                <a:latin typeface="Calibri"/>
                <a:ea typeface="Calibri"/>
                <a:cs typeface="Calibri"/>
                <a:sym typeface="Calibri"/>
              </a:defRPr>
            </a:lvl1pPr>
            <a:lvl2pPr marR="0" lvl="1" algn="ctr" rtl="0">
              <a:spcBef>
                <a:spcPts val="453"/>
              </a:spcBef>
              <a:spcAft>
                <a:spcPts val="0"/>
              </a:spcAft>
              <a:buClr>
                <a:schemeClr val="dk1"/>
              </a:buClr>
              <a:buSzPts val="2267"/>
              <a:buFont typeface="Arial"/>
              <a:buNone/>
              <a:defRPr sz="2267" b="0" i="0" u="none" strike="noStrike" cap="none">
                <a:solidFill>
                  <a:schemeClr val="dk1"/>
                </a:solidFill>
                <a:latin typeface="Calibri"/>
                <a:ea typeface="Calibri"/>
                <a:cs typeface="Calibri"/>
                <a:sym typeface="Calibri"/>
              </a:defRPr>
            </a:lvl2pPr>
            <a:lvl3pPr marR="0" lvl="2" algn="ctr" rtl="0">
              <a:spcBef>
                <a:spcPts val="408"/>
              </a:spcBef>
              <a:spcAft>
                <a:spcPts val="0"/>
              </a:spcAft>
              <a:buClr>
                <a:schemeClr val="dk1"/>
              </a:buClr>
              <a:buSzPts val="2040"/>
              <a:buFont typeface="Arial"/>
              <a:buNone/>
              <a:defRPr sz="2040" b="0" i="0" u="none" strike="noStrike" cap="none">
                <a:solidFill>
                  <a:schemeClr val="dk1"/>
                </a:solidFill>
                <a:latin typeface="Calibri"/>
                <a:ea typeface="Calibri"/>
                <a:cs typeface="Calibri"/>
                <a:sym typeface="Calibri"/>
              </a:defRPr>
            </a:lvl3pPr>
            <a:lvl4pPr marR="0" lvl="3"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4pPr>
            <a:lvl5pPr marR="0" lvl="4"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5pPr>
            <a:lvl6pPr marR="0" lvl="5"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6pPr>
            <a:lvl7pPr marR="0" lvl="6"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7pPr>
            <a:lvl8pPr marR="0" lvl="7"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8pPr>
            <a:lvl9pPr marR="0" lvl="8" algn="ctr" rtl="0">
              <a:spcBef>
                <a:spcPts val="363"/>
              </a:spcBef>
              <a:spcAft>
                <a:spcPts val="0"/>
              </a:spcAft>
              <a:buClr>
                <a:schemeClr val="dk1"/>
              </a:buClr>
              <a:buSzPts val="1813"/>
              <a:buFont typeface="Arial"/>
              <a:buNone/>
              <a:defRPr sz="1812"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949960" y="7203864"/>
            <a:ext cx="3108960" cy="41380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577080" y="7203864"/>
            <a:ext cx="4663440" cy="413808"/>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2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lang="en-US"/>
          </a:p>
        </p:txBody>
      </p:sp>
      <p:sp>
        <p:nvSpPr>
          <p:cNvPr id="20" name="Google Shape;20;p2"/>
          <p:cNvSpPr txBox="1">
            <a:spLocks noGrp="1"/>
          </p:cNvSpPr>
          <p:nvPr>
            <p:ph type="sldNum" idx="12"/>
          </p:nvPr>
        </p:nvSpPr>
        <p:spPr>
          <a:xfrm>
            <a:off x="6641945" y="7203864"/>
            <a:ext cx="533709" cy="41433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610626" y="1633220"/>
            <a:ext cx="12701026" cy="5082540"/>
          </a:xfrm>
          <a:prstGeom prst="rect">
            <a:avLst/>
          </a:prstGeom>
        </p:spPr>
        <p:txBody>
          <a:bodyPr vert="horz"/>
          <a:lstStyle>
            <a:lvl1pPr marL="381995" indent="-381995">
              <a:buFont typeface="Wingdings" panose="05000000000000000000" pitchFamily="2" charset="2"/>
              <a:buChar char="§"/>
              <a:defRPr b="0" i="0">
                <a:solidFill>
                  <a:srgbClr val="13294B"/>
                </a:solidFill>
                <a:latin typeface="Arial" panose="020B0604020202020204" pitchFamily="34" charset="0"/>
                <a:ea typeface="Arial" panose="020B0604020202020204" pitchFamily="34" charset="0"/>
                <a:cs typeface="Arial" panose="020B0604020202020204" pitchFamily="34" charset="0"/>
              </a:defRPr>
            </a:lvl1pPr>
            <a:lvl2pPr>
              <a:defRPr b="0" i="0">
                <a:solidFill>
                  <a:srgbClr val="13294B"/>
                </a:solidFill>
                <a:latin typeface="Arial" panose="020B0604020202020204" pitchFamily="34" charset="0"/>
                <a:ea typeface="Arial" panose="020B0604020202020204" pitchFamily="34" charset="0"/>
                <a:cs typeface="Arial" panose="020B0604020202020204" pitchFamily="34" charset="0"/>
              </a:defRPr>
            </a:lvl2pPr>
            <a:lvl3pPr>
              <a:defRPr b="0" i="0">
                <a:solidFill>
                  <a:srgbClr val="13294B"/>
                </a:solidFill>
                <a:latin typeface="Arial" panose="020B0604020202020204" pitchFamily="34" charset="0"/>
                <a:ea typeface="Arial" panose="020B0604020202020204" pitchFamily="34" charset="0"/>
                <a:cs typeface="Arial" panose="020B0604020202020204" pitchFamily="34" charset="0"/>
              </a:defRPr>
            </a:lvl3pPr>
            <a:lvl4pPr>
              <a:defRPr b="0" i="0">
                <a:solidFill>
                  <a:srgbClr val="13294B"/>
                </a:solidFill>
                <a:latin typeface="Arial" panose="020B0604020202020204" pitchFamily="34" charset="0"/>
                <a:ea typeface="Arial" panose="020B0604020202020204" pitchFamily="34" charset="0"/>
                <a:cs typeface="Arial" panose="020B0604020202020204" pitchFamily="34" charset="0"/>
              </a:defRPr>
            </a:lvl4pPr>
            <a:lvl5pPr>
              <a:defRPr b="0" i="0">
                <a:solidFill>
                  <a:srgbClr val="13294B"/>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a:t>Title of slide</a:t>
            </a:r>
          </a:p>
        </p:txBody>
      </p:sp>
      <p:sp>
        <p:nvSpPr>
          <p:cNvPr id="7" name="Slide Number Placeholder 5"/>
          <p:cNvSpPr>
            <a:spLocks noGrp="1"/>
          </p:cNvSpPr>
          <p:nvPr>
            <p:ph type="sldNum" sz="quarter" idx="4"/>
          </p:nvPr>
        </p:nvSpPr>
        <p:spPr>
          <a:xfrm>
            <a:off x="6641946"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a:p>
        </p:txBody>
      </p:sp>
    </p:spTree>
    <p:extLst>
      <p:ext uri="{BB962C8B-B14F-4D97-AF65-F5344CB8AC3E}">
        <p14:creationId xmlns:p14="http://schemas.microsoft.com/office/powerpoint/2010/main" val="1381410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ullets">
  <p:cSld name="2_Title and Bullets">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610626" y="1633220"/>
            <a:ext cx="12701026" cy="5082540"/>
          </a:xfrm>
          <a:prstGeom prst="rect">
            <a:avLst/>
          </a:prstGeom>
          <a:noFill/>
          <a:ln>
            <a:noFill/>
          </a:ln>
        </p:spPr>
        <p:txBody>
          <a:bodyPr spcFirstLastPara="1" wrap="square" lIns="91425" tIns="45700" rIns="91425" bIns="45700" anchor="t" anchorCtr="0"/>
          <a:lstStyle>
            <a:lvl1pPr marL="457200" marR="0" lvl="0" indent="-457136" algn="l" rtl="0">
              <a:spcBef>
                <a:spcPts val="720"/>
              </a:spcBef>
              <a:spcAft>
                <a:spcPts val="0"/>
              </a:spcAft>
              <a:buClr>
                <a:srgbClr val="13294B"/>
              </a:buClr>
              <a:buSzPts val="3599"/>
              <a:buFont typeface="Noto Sans Symbols"/>
              <a:buChar char="▪"/>
              <a:defRPr sz="3599" b="0" i="0" u="none" strike="noStrike" cap="none">
                <a:solidFill>
                  <a:srgbClr val="13294B"/>
                </a:solidFill>
                <a:latin typeface="Arial"/>
                <a:ea typeface="Arial"/>
                <a:cs typeface="Arial"/>
                <a:sym typeface="Arial"/>
              </a:defRPr>
            </a:lvl1pPr>
            <a:lvl2pPr marL="914400" marR="0" lvl="1" indent="-425386" algn="l" rtl="0">
              <a:spcBef>
                <a:spcPts val="620"/>
              </a:spcBef>
              <a:spcAft>
                <a:spcPts val="0"/>
              </a:spcAft>
              <a:buClr>
                <a:srgbClr val="13294B"/>
              </a:buClr>
              <a:buSzPts val="3099"/>
              <a:buFont typeface="Arial"/>
              <a:buChar char="–"/>
              <a:defRPr sz="3099" b="0" i="0" u="none" strike="noStrike" cap="none">
                <a:solidFill>
                  <a:srgbClr val="13294B"/>
                </a:solidFill>
                <a:latin typeface="Arial"/>
                <a:ea typeface="Arial"/>
                <a:cs typeface="Arial"/>
                <a:sym typeface="Arial"/>
              </a:defRPr>
            </a:lvl2pPr>
            <a:lvl3pPr marL="1371600" marR="0" lvl="2" indent="-400050" algn="l" rtl="0">
              <a:spcBef>
                <a:spcPts val="540"/>
              </a:spcBef>
              <a:spcAft>
                <a:spcPts val="0"/>
              </a:spcAft>
              <a:buClr>
                <a:srgbClr val="13294B"/>
              </a:buClr>
              <a:buSzPts val="2700"/>
              <a:buFont typeface="Arial"/>
              <a:buChar char="•"/>
              <a:defRPr sz="2700" b="0" i="0" u="none" strike="noStrike" cap="none">
                <a:solidFill>
                  <a:srgbClr val="13294B"/>
                </a:solidFill>
                <a:latin typeface="Arial"/>
                <a:ea typeface="Arial"/>
                <a:cs typeface="Arial"/>
                <a:sym typeface="Arial"/>
              </a:defRPr>
            </a:lvl3pPr>
            <a:lvl4pPr marL="1828800" marR="0" lvl="3" indent="-368300" algn="l" rtl="0">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4pPr>
            <a:lvl5pPr marL="2286000" marR="0" lvl="4" indent="-368300" algn="l" rtl="0">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2"/>
          </p:nvPr>
        </p:nvSpPr>
        <p:spPr>
          <a:xfrm>
            <a:off x="645519" y="282374"/>
            <a:ext cx="12631240" cy="726801"/>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chemeClr val="lt1"/>
                </a:solidFill>
                <a:latin typeface="Arial"/>
                <a:ea typeface="Arial"/>
                <a:cs typeface="Arial"/>
                <a:sym typeface="Arial"/>
              </a:defRPr>
            </a:lvl1pPr>
            <a:lvl2pPr marL="0" lvl="1" indent="0" algn="l">
              <a:spcBef>
                <a:spcPts val="0"/>
              </a:spcBef>
              <a:buNone/>
              <a:defRPr sz="1000" b="0" i="0" u="none" strike="noStrike" cap="none">
                <a:solidFill>
                  <a:schemeClr val="lt1"/>
                </a:solidFill>
                <a:latin typeface="Arial"/>
                <a:ea typeface="Arial"/>
                <a:cs typeface="Arial"/>
                <a:sym typeface="Arial"/>
              </a:defRPr>
            </a:lvl2pPr>
            <a:lvl3pPr marL="0" lvl="2" indent="0" algn="l">
              <a:spcBef>
                <a:spcPts val="0"/>
              </a:spcBef>
              <a:buNone/>
              <a:defRPr sz="1000" b="0" i="0" u="none" strike="noStrike" cap="none">
                <a:solidFill>
                  <a:schemeClr val="lt1"/>
                </a:solidFill>
                <a:latin typeface="Arial"/>
                <a:ea typeface="Arial"/>
                <a:cs typeface="Arial"/>
                <a:sym typeface="Arial"/>
              </a:defRPr>
            </a:lvl3pPr>
            <a:lvl4pPr marL="0" lvl="3" indent="0" algn="l">
              <a:spcBef>
                <a:spcPts val="0"/>
              </a:spcBef>
              <a:buNone/>
              <a:defRPr sz="1000" b="0" i="0" u="none" strike="noStrike" cap="none">
                <a:solidFill>
                  <a:schemeClr val="lt1"/>
                </a:solidFill>
                <a:latin typeface="Arial"/>
                <a:ea typeface="Arial"/>
                <a:cs typeface="Arial"/>
                <a:sym typeface="Arial"/>
              </a:defRPr>
            </a:lvl4pPr>
            <a:lvl5pPr marL="0" lvl="4" indent="0" algn="l">
              <a:spcBef>
                <a:spcPts val="0"/>
              </a:spcBef>
              <a:buNone/>
              <a:defRPr sz="1000" b="0" i="0" u="none" strike="noStrike" cap="none">
                <a:solidFill>
                  <a:schemeClr val="lt1"/>
                </a:solidFill>
                <a:latin typeface="Arial"/>
                <a:ea typeface="Arial"/>
                <a:cs typeface="Arial"/>
                <a:sym typeface="Arial"/>
              </a:defRPr>
            </a:lvl5pPr>
            <a:lvl6pPr marL="0" lvl="5" indent="0" algn="l">
              <a:spcBef>
                <a:spcPts val="0"/>
              </a:spcBef>
              <a:buNone/>
              <a:defRPr sz="1000" b="0" i="0" u="none" strike="noStrike" cap="none">
                <a:solidFill>
                  <a:schemeClr val="lt1"/>
                </a:solidFill>
                <a:latin typeface="Arial"/>
                <a:ea typeface="Arial"/>
                <a:cs typeface="Arial"/>
                <a:sym typeface="Arial"/>
              </a:defRPr>
            </a:lvl6pPr>
            <a:lvl7pPr marL="0" lvl="6" indent="0" algn="l">
              <a:spcBef>
                <a:spcPts val="0"/>
              </a:spcBef>
              <a:buNone/>
              <a:defRPr sz="1000" b="0" i="0" u="none" strike="noStrike" cap="none">
                <a:solidFill>
                  <a:schemeClr val="lt1"/>
                </a:solidFill>
                <a:latin typeface="Arial"/>
                <a:ea typeface="Arial"/>
                <a:cs typeface="Arial"/>
                <a:sym typeface="Arial"/>
              </a:defRPr>
            </a:lvl7pPr>
            <a:lvl8pPr marL="0" lvl="7" indent="0" algn="l">
              <a:spcBef>
                <a:spcPts val="0"/>
              </a:spcBef>
              <a:buNone/>
              <a:defRPr sz="1000" b="0" i="0" u="none" strike="noStrike" cap="none">
                <a:solidFill>
                  <a:schemeClr val="lt1"/>
                </a:solidFill>
                <a:latin typeface="Arial"/>
                <a:ea typeface="Arial"/>
                <a:cs typeface="Arial"/>
                <a:sym typeface="Arial"/>
              </a:defRPr>
            </a:lvl8pPr>
            <a:lvl9pPr marL="0" lvl="8" indent="0" algn="l">
              <a:spcBef>
                <a:spcPts val="0"/>
              </a:spcBef>
              <a:buNone/>
              <a:defRPr sz="1000" b="0" i="0" u="none" strike="noStrike" cap="none">
                <a:solidFill>
                  <a:schemeClr val="lt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10626" y="370166"/>
            <a:ext cx="12631240" cy="726801"/>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body" idx="2"/>
          </p:nvPr>
        </p:nvSpPr>
        <p:spPr>
          <a:xfrm>
            <a:off x="610626" y="1628416"/>
            <a:ext cx="12631240" cy="5077184"/>
          </a:xfrm>
          <a:prstGeom prst="rect">
            <a:avLst/>
          </a:prstGeom>
          <a:noFill/>
          <a:ln>
            <a:noFill/>
          </a:ln>
        </p:spPr>
        <p:txBody>
          <a:bodyPr spcFirstLastPara="1" wrap="square" lIns="91425" tIns="45700" rIns="91425" bIns="45700" anchor="t" anchorCtr="0"/>
          <a:lstStyle>
            <a:lvl1pPr marL="457200" marR="0" lvl="0" indent="-228600" algn="l" rtl="0">
              <a:spcBef>
                <a:spcPts val="720"/>
              </a:spcBef>
              <a:spcAft>
                <a:spcPts val="0"/>
              </a:spcAft>
              <a:buClr>
                <a:srgbClr val="13294B"/>
              </a:buClr>
              <a:buSzPts val="3599"/>
              <a:buFont typeface="Arial"/>
              <a:buNone/>
              <a:defRPr sz="3599" b="0" i="0" u="none" strike="noStrike" cap="none">
                <a:solidFill>
                  <a:srgbClr val="13294B"/>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Text and Media">
  <p:cSld name="Title with Text and Media">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9124501" y="1608096"/>
            <a:ext cx="4069626" cy="5067024"/>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rgbClr val="7F7F7F"/>
              </a:buClr>
              <a:buSzPts val="1600"/>
              <a:buFont typeface="Arial"/>
              <a:buNone/>
              <a:defRPr sz="1600" b="0" i="1" u="none" strike="noStrike" cap="none">
                <a:solidFill>
                  <a:srgbClr val="7F7F7F"/>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body" idx="2"/>
          </p:nvPr>
        </p:nvSpPr>
        <p:spPr>
          <a:xfrm>
            <a:off x="610626" y="1628416"/>
            <a:ext cx="8182392" cy="5046704"/>
          </a:xfrm>
          <a:prstGeom prst="rect">
            <a:avLst/>
          </a:prstGeom>
          <a:noFill/>
          <a:ln>
            <a:noFill/>
          </a:ln>
        </p:spPr>
        <p:txBody>
          <a:bodyPr spcFirstLastPara="1" wrap="square" lIns="91425" tIns="45700" rIns="91425" bIns="45700" anchor="t" anchorCtr="0"/>
          <a:lstStyle>
            <a:lvl1pPr marL="457200" marR="0" lvl="0" indent="-228600" algn="l" rtl="0">
              <a:spcBef>
                <a:spcPts val="720"/>
              </a:spcBef>
              <a:spcAft>
                <a:spcPts val="0"/>
              </a:spcAft>
              <a:buClr>
                <a:srgbClr val="13294B"/>
              </a:buClr>
              <a:buSzPts val="3599"/>
              <a:buFont typeface="Arial"/>
              <a:buNone/>
              <a:defRPr sz="3599" b="0" i="0" u="none" strike="noStrike" cap="none">
                <a:solidFill>
                  <a:srgbClr val="13294B"/>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3"/>
          </p:nvPr>
        </p:nvSpPr>
        <p:spPr>
          <a:xfrm>
            <a:off x="610626" y="635276"/>
            <a:ext cx="12631240" cy="726801"/>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de-by-side Text">
  <p:cSld name="Side-by-side Text">
    <p:spTree>
      <p:nvGrpSpPr>
        <p:cNvPr id="1" name="Shape 34"/>
        <p:cNvGrpSpPr/>
        <p:nvPr/>
      </p:nvGrpSpPr>
      <p:grpSpPr>
        <a:xfrm>
          <a:off x="0" y="0"/>
          <a:ext cx="0" cy="0"/>
          <a:chOff x="0" y="0"/>
          <a:chExt cx="0" cy="0"/>
        </a:xfrm>
      </p:grpSpPr>
      <p:sp>
        <p:nvSpPr>
          <p:cNvPr id="35" name="Google Shape;35;p6"/>
          <p:cNvSpPr txBox="1">
            <a:spLocks noGrp="1"/>
          </p:cNvSpPr>
          <p:nvPr>
            <p:ph type="body" idx="1"/>
          </p:nvPr>
        </p:nvSpPr>
        <p:spPr>
          <a:xfrm>
            <a:off x="610626" y="1628416"/>
            <a:ext cx="6144645" cy="5087344"/>
          </a:xfrm>
          <a:prstGeom prst="rect">
            <a:avLst/>
          </a:prstGeom>
          <a:noFill/>
          <a:ln>
            <a:noFill/>
          </a:ln>
        </p:spPr>
        <p:txBody>
          <a:bodyPr spcFirstLastPara="1" wrap="square" lIns="91425" tIns="45700" rIns="91425" bIns="45700" anchor="t" anchorCtr="0"/>
          <a:lstStyle>
            <a:lvl1pPr marL="457200" marR="0" lvl="0" indent="-228600" algn="l" rtl="0">
              <a:spcBef>
                <a:spcPts val="720"/>
              </a:spcBef>
              <a:spcAft>
                <a:spcPts val="0"/>
              </a:spcAft>
              <a:buClr>
                <a:srgbClr val="13294B"/>
              </a:buClr>
              <a:buSzPts val="3599"/>
              <a:buFont typeface="Arial"/>
              <a:buNone/>
              <a:defRPr sz="3599" b="0" i="0" u="none" strike="noStrike" cap="none">
                <a:solidFill>
                  <a:srgbClr val="13294B"/>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2"/>
          </p:nvPr>
        </p:nvSpPr>
        <p:spPr>
          <a:xfrm>
            <a:off x="6964630" y="1628416"/>
            <a:ext cx="6144645" cy="5087344"/>
          </a:xfrm>
          <a:prstGeom prst="rect">
            <a:avLst/>
          </a:prstGeom>
          <a:noFill/>
          <a:ln>
            <a:noFill/>
          </a:ln>
        </p:spPr>
        <p:txBody>
          <a:bodyPr spcFirstLastPara="1" wrap="square" lIns="91425" tIns="45700" rIns="91425" bIns="45700" anchor="t" anchorCtr="0"/>
          <a:lstStyle>
            <a:lvl1pPr marL="457200" marR="0" lvl="0" indent="-228600" algn="l" rtl="0">
              <a:spcBef>
                <a:spcPts val="720"/>
              </a:spcBef>
              <a:spcAft>
                <a:spcPts val="0"/>
              </a:spcAft>
              <a:buClr>
                <a:srgbClr val="13294B"/>
              </a:buClr>
              <a:buSzPts val="3599"/>
              <a:buFont typeface="Arial"/>
              <a:buNone/>
              <a:defRPr sz="3599" b="0" i="0" u="none" strike="noStrike" cap="none">
                <a:solidFill>
                  <a:srgbClr val="13294B"/>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body" idx="3"/>
          </p:nvPr>
        </p:nvSpPr>
        <p:spPr>
          <a:xfrm>
            <a:off x="610626" y="635276"/>
            <a:ext cx="12631240" cy="726801"/>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Media">
  <p:cSld name="Title and Media">
    <p:spTree>
      <p:nvGrpSpPr>
        <p:cNvPr id="1" name="Shape 39"/>
        <p:cNvGrpSpPr/>
        <p:nvPr/>
      </p:nvGrpSpPr>
      <p:grpSpPr>
        <a:xfrm>
          <a:off x="0" y="0"/>
          <a:ext cx="0" cy="0"/>
          <a:chOff x="0" y="0"/>
          <a:chExt cx="0" cy="0"/>
        </a:xfrm>
      </p:grpSpPr>
      <p:sp>
        <p:nvSpPr>
          <p:cNvPr id="40" name="Google Shape;40;p7"/>
          <p:cNvSpPr txBox="1">
            <a:spLocks noGrp="1"/>
          </p:cNvSpPr>
          <p:nvPr>
            <p:ph type="body" idx="1"/>
          </p:nvPr>
        </p:nvSpPr>
        <p:spPr>
          <a:xfrm>
            <a:off x="610626" y="1608096"/>
            <a:ext cx="12583500" cy="5097504"/>
          </a:xfrm>
          <a:prstGeom prst="rect">
            <a:avLst/>
          </a:prstGeom>
          <a:noFill/>
          <a:ln>
            <a:noFill/>
          </a:ln>
        </p:spPr>
        <p:txBody>
          <a:bodyPr spcFirstLastPara="1" wrap="square" lIns="91425" tIns="45700" rIns="91425" bIns="45700" anchor="t" anchorCtr="0"/>
          <a:lstStyle>
            <a:lvl1pPr marL="457200" marR="0" lvl="0" indent="-228600" algn="l" rtl="0">
              <a:spcBef>
                <a:spcPts val="320"/>
              </a:spcBef>
              <a:spcAft>
                <a:spcPts val="0"/>
              </a:spcAft>
              <a:buClr>
                <a:srgbClr val="7F7F7F"/>
              </a:buClr>
              <a:buSzPts val="1600"/>
              <a:buFont typeface="Arial"/>
              <a:buNone/>
              <a:defRPr sz="1600" b="0" i="1" u="none" strike="noStrike" cap="none">
                <a:solidFill>
                  <a:srgbClr val="7F7F7F"/>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body" idx="2"/>
          </p:nvPr>
        </p:nvSpPr>
        <p:spPr>
          <a:xfrm>
            <a:off x="610626" y="416410"/>
            <a:ext cx="12631240" cy="726801"/>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rgbClr val="142958"/>
              </a:buClr>
              <a:buSzPts val="4800"/>
              <a:buFont typeface="Arial"/>
              <a:buNone/>
              <a:defRPr sz="4800" b="1" i="0" u="none" strike="noStrike" cap="none">
                <a:solidFill>
                  <a:srgbClr val="142958"/>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3"/>
        <p:cNvGrpSpPr/>
        <p:nvPr/>
      </p:nvGrpSpPr>
      <p:grpSpPr>
        <a:xfrm>
          <a:off x="0" y="0"/>
          <a:ext cx="0" cy="0"/>
          <a:chOff x="0" y="0"/>
          <a:chExt cx="0" cy="0"/>
        </a:xfrm>
      </p:grpSpPr>
      <p:sp>
        <p:nvSpPr>
          <p:cNvPr id="44" name="Google Shape;44;p8"/>
          <p:cNvSpPr/>
          <p:nvPr/>
        </p:nvSpPr>
        <p:spPr>
          <a:xfrm>
            <a:off x="0" y="2834640"/>
            <a:ext cx="13817599" cy="2038696"/>
          </a:xfrm>
          <a:prstGeom prst="rect">
            <a:avLst/>
          </a:prstGeom>
          <a:solidFill>
            <a:srgbClr val="13294B"/>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 name="Google Shape;45;p8"/>
          <p:cNvSpPr txBox="1">
            <a:spLocks noGrp="1"/>
          </p:cNvSpPr>
          <p:nvPr>
            <p:ph type="body" idx="1"/>
          </p:nvPr>
        </p:nvSpPr>
        <p:spPr>
          <a:xfrm>
            <a:off x="610626" y="2977958"/>
            <a:ext cx="12631240" cy="630555"/>
          </a:xfrm>
          <a:prstGeom prst="rect">
            <a:avLst/>
          </a:prstGeom>
          <a:noFill/>
          <a:ln>
            <a:noFill/>
          </a:ln>
        </p:spPr>
        <p:txBody>
          <a:bodyPr spcFirstLastPara="1" wrap="square" lIns="91425" tIns="45700" rIns="91425" bIns="45700" anchor="t" anchorCtr="0"/>
          <a:lstStyle>
            <a:lvl1pPr marL="457200" marR="0" lvl="0" indent="-228600" algn="l" rtl="0">
              <a:spcBef>
                <a:spcPts val="960"/>
              </a:spcBef>
              <a:spcAft>
                <a:spcPts val="0"/>
              </a:spcAft>
              <a:buClr>
                <a:schemeClr val="lt1"/>
              </a:buClr>
              <a:buSzPts val="4800"/>
              <a:buFont typeface="Arial"/>
              <a:buNone/>
              <a:defRPr sz="4800" b="1" i="0" u="none" strike="noStrike" cap="none">
                <a:solidFill>
                  <a:schemeClr val="lt1"/>
                </a:solidFill>
                <a:latin typeface="Arial Narrow"/>
                <a:ea typeface="Arial Narrow"/>
                <a:cs typeface="Arial Narrow"/>
                <a:sym typeface="Arial Narrow"/>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46" name="Google Shape;46;p8"/>
          <p:cNvSpPr txBox="1">
            <a:spLocks noGrp="1"/>
          </p:cNvSpPr>
          <p:nvPr>
            <p:ph type="body" idx="2"/>
          </p:nvPr>
        </p:nvSpPr>
        <p:spPr>
          <a:xfrm>
            <a:off x="610626" y="3833136"/>
            <a:ext cx="12631240" cy="718544"/>
          </a:xfrm>
          <a:prstGeom prst="rect">
            <a:avLst/>
          </a:prstGeom>
          <a:noFill/>
          <a:ln>
            <a:noFill/>
          </a:ln>
        </p:spPr>
        <p:txBody>
          <a:bodyPr spcFirstLastPara="1" wrap="square" lIns="91425" tIns="45700" rIns="91425" bIns="45700" anchor="t" anchorCtr="0"/>
          <a:lstStyle>
            <a:lvl1pPr marL="457200" marR="0" lvl="0" indent="-228600" algn="l" rtl="0">
              <a:spcBef>
                <a:spcPts val="720"/>
              </a:spcBef>
              <a:spcAft>
                <a:spcPts val="0"/>
              </a:spcAft>
              <a:buClr>
                <a:schemeClr val="lt1"/>
              </a:buClr>
              <a:buSzPts val="3599"/>
              <a:buFont typeface="Arial"/>
              <a:buNone/>
              <a:defRPr sz="3599" b="0" i="1" u="none" strike="noStrike" cap="none">
                <a:solidFill>
                  <a:schemeClr val="lt1"/>
                </a:solidFill>
                <a:latin typeface="Arial"/>
                <a:ea typeface="Arial"/>
                <a:cs typeface="Arial"/>
                <a:sym typeface="Arial"/>
              </a:defRPr>
            </a:lvl1pPr>
            <a:lvl2pPr marL="914400" marR="0" lvl="1" indent="-425386" algn="l" rtl="0">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8"/>
        <p:cNvGrpSpPr/>
        <p:nvPr/>
      </p:nvGrpSpPr>
      <p:grpSpPr>
        <a:xfrm>
          <a:off x="0" y="0"/>
          <a:ext cx="0" cy="0"/>
          <a:chOff x="0" y="0"/>
          <a:chExt cx="0" cy="0"/>
        </a:xfrm>
      </p:grpSpPr>
      <p:sp>
        <p:nvSpPr>
          <p:cNvPr id="49" name="Google Shape;49;p9"/>
          <p:cNvSpPr txBox="1">
            <a:spLocks noGrp="1"/>
          </p:cNvSpPr>
          <p:nvPr>
            <p:ph type="sldNum" idx="12"/>
          </p:nvPr>
        </p:nvSpPr>
        <p:spPr>
          <a:xfrm>
            <a:off x="6641946" y="7237049"/>
            <a:ext cx="533709" cy="41433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000">
                <a:solidFill>
                  <a:schemeClr val="lt1"/>
                </a:solidFill>
                <a:latin typeface="Arial"/>
                <a:ea typeface="Arial"/>
                <a:cs typeface="Arial"/>
                <a:sym typeface="Arial"/>
              </a:defRPr>
            </a:lvl1pPr>
            <a:lvl2pPr marL="0" lvl="1" indent="0" algn="l">
              <a:spcBef>
                <a:spcPts val="0"/>
              </a:spcBef>
              <a:buNone/>
              <a:defRPr sz="1000">
                <a:solidFill>
                  <a:schemeClr val="lt1"/>
                </a:solidFill>
                <a:latin typeface="Arial"/>
                <a:ea typeface="Arial"/>
                <a:cs typeface="Arial"/>
                <a:sym typeface="Arial"/>
              </a:defRPr>
            </a:lvl2pPr>
            <a:lvl3pPr marL="0" lvl="2" indent="0" algn="l">
              <a:spcBef>
                <a:spcPts val="0"/>
              </a:spcBef>
              <a:buNone/>
              <a:defRPr sz="1000">
                <a:solidFill>
                  <a:schemeClr val="lt1"/>
                </a:solidFill>
                <a:latin typeface="Arial"/>
                <a:ea typeface="Arial"/>
                <a:cs typeface="Arial"/>
                <a:sym typeface="Arial"/>
              </a:defRPr>
            </a:lvl3pPr>
            <a:lvl4pPr marL="0" lvl="3" indent="0" algn="l">
              <a:spcBef>
                <a:spcPts val="0"/>
              </a:spcBef>
              <a:buNone/>
              <a:defRPr sz="1000">
                <a:solidFill>
                  <a:schemeClr val="lt1"/>
                </a:solidFill>
                <a:latin typeface="Arial"/>
                <a:ea typeface="Arial"/>
                <a:cs typeface="Arial"/>
                <a:sym typeface="Arial"/>
              </a:defRPr>
            </a:lvl4pPr>
            <a:lvl5pPr marL="0" lvl="4" indent="0" algn="l">
              <a:spcBef>
                <a:spcPts val="0"/>
              </a:spcBef>
              <a:buNone/>
              <a:defRPr sz="1000">
                <a:solidFill>
                  <a:schemeClr val="lt1"/>
                </a:solidFill>
                <a:latin typeface="Arial"/>
                <a:ea typeface="Arial"/>
                <a:cs typeface="Arial"/>
                <a:sym typeface="Arial"/>
              </a:defRPr>
            </a:lvl5pPr>
            <a:lvl6pPr marL="0" lvl="5" indent="0" algn="l">
              <a:spcBef>
                <a:spcPts val="0"/>
              </a:spcBef>
              <a:buNone/>
              <a:defRPr sz="1000">
                <a:solidFill>
                  <a:schemeClr val="lt1"/>
                </a:solidFill>
                <a:latin typeface="Arial"/>
                <a:ea typeface="Arial"/>
                <a:cs typeface="Arial"/>
                <a:sym typeface="Arial"/>
              </a:defRPr>
            </a:lvl6pPr>
            <a:lvl7pPr marL="0" lvl="6" indent="0" algn="l">
              <a:spcBef>
                <a:spcPts val="0"/>
              </a:spcBef>
              <a:buNone/>
              <a:defRPr sz="1000">
                <a:solidFill>
                  <a:schemeClr val="lt1"/>
                </a:solidFill>
                <a:latin typeface="Arial"/>
                <a:ea typeface="Arial"/>
                <a:cs typeface="Arial"/>
                <a:sym typeface="Arial"/>
              </a:defRPr>
            </a:lvl7pPr>
            <a:lvl8pPr marL="0" lvl="7" indent="0" algn="l">
              <a:spcBef>
                <a:spcPts val="0"/>
              </a:spcBef>
              <a:buNone/>
              <a:defRPr sz="1000">
                <a:solidFill>
                  <a:schemeClr val="lt1"/>
                </a:solidFill>
                <a:latin typeface="Arial"/>
                <a:ea typeface="Arial"/>
                <a:cs typeface="Arial"/>
                <a:sym typeface="Arial"/>
              </a:defRPr>
            </a:lvl8pPr>
            <a:lvl9pPr marL="0" lvl="8" indent="0" algn="l">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610626" y="1633220"/>
            <a:ext cx="12701026" cy="5082540"/>
          </a:xfrm>
          <a:prstGeom prst="rect">
            <a:avLst/>
          </a:prstGeom>
        </p:spPr>
        <p:txBody>
          <a:bodyPr vert="horz"/>
          <a:lstStyle>
            <a:lvl1pPr marL="381995" indent="-381995">
              <a:buFont typeface="Wingdings" panose="05000000000000000000" pitchFamily="2" charset="2"/>
              <a:buChar char="§"/>
              <a:defRPr b="0" i="0">
                <a:solidFill>
                  <a:srgbClr val="13294B"/>
                </a:solidFill>
                <a:latin typeface="Arial" panose="020B0604020202020204" pitchFamily="34" charset="0"/>
                <a:ea typeface="Arial" panose="020B0604020202020204" pitchFamily="34" charset="0"/>
                <a:cs typeface="Arial" panose="020B0604020202020204" pitchFamily="34" charset="0"/>
              </a:defRPr>
            </a:lvl1pPr>
            <a:lvl2pPr>
              <a:defRPr b="0" i="0">
                <a:solidFill>
                  <a:srgbClr val="13294B"/>
                </a:solidFill>
                <a:latin typeface="Arial" panose="020B0604020202020204" pitchFamily="34" charset="0"/>
                <a:ea typeface="Arial" panose="020B0604020202020204" pitchFamily="34" charset="0"/>
                <a:cs typeface="Arial" panose="020B0604020202020204" pitchFamily="34" charset="0"/>
              </a:defRPr>
            </a:lvl2pPr>
            <a:lvl3pPr>
              <a:defRPr b="0" i="0">
                <a:solidFill>
                  <a:srgbClr val="13294B"/>
                </a:solidFill>
                <a:latin typeface="Arial" panose="020B0604020202020204" pitchFamily="34" charset="0"/>
                <a:ea typeface="Arial" panose="020B0604020202020204" pitchFamily="34" charset="0"/>
                <a:cs typeface="Arial" panose="020B0604020202020204" pitchFamily="34" charset="0"/>
              </a:defRPr>
            </a:lvl3pPr>
            <a:lvl4pPr>
              <a:defRPr b="0" i="0">
                <a:solidFill>
                  <a:srgbClr val="13294B"/>
                </a:solidFill>
                <a:latin typeface="Arial" panose="020B0604020202020204" pitchFamily="34" charset="0"/>
                <a:ea typeface="Arial" panose="020B0604020202020204" pitchFamily="34" charset="0"/>
                <a:cs typeface="Arial" panose="020B0604020202020204" pitchFamily="34" charset="0"/>
              </a:defRPr>
            </a:lvl4pPr>
            <a:lvl5pPr>
              <a:defRPr b="0" i="0">
                <a:solidFill>
                  <a:srgbClr val="13294B"/>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a:t>Title of slide</a:t>
            </a:r>
          </a:p>
        </p:txBody>
      </p:sp>
      <p:sp>
        <p:nvSpPr>
          <p:cNvPr id="7" name="Slide Number Placeholder 5"/>
          <p:cNvSpPr>
            <a:spLocks noGrp="1"/>
          </p:cNvSpPr>
          <p:nvPr>
            <p:ph type="sldNum" sz="quarter" idx="4"/>
          </p:nvPr>
        </p:nvSpPr>
        <p:spPr>
          <a:xfrm>
            <a:off x="6641946"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a:p>
        </p:txBody>
      </p:sp>
    </p:spTree>
    <p:extLst>
      <p:ext uri="{BB962C8B-B14F-4D97-AF65-F5344CB8AC3E}">
        <p14:creationId xmlns:p14="http://schemas.microsoft.com/office/powerpoint/2010/main" val="2483792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7172772"/>
            <a:ext cx="13817599" cy="599627"/>
          </a:xfrm>
          <a:prstGeom prst="rect">
            <a:avLst/>
          </a:prstGeom>
          <a:solidFill>
            <a:srgbClr val="E84A26"/>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pic>
        <p:nvPicPr>
          <p:cNvPr id="11" name="Google Shape;11;p1"/>
          <p:cNvPicPr preferRelativeResize="0"/>
          <p:nvPr/>
        </p:nvPicPr>
        <p:blipFill rotWithShape="1">
          <a:blip r:embed="rId12">
            <a:alphaModFix/>
          </a:blip>
          <a:srcRect b="75362"/>
          <a:stretch/>
        </p:blipFill>
        <p:spPr>
          <a:xfrm>
            <a:off x="-2" y="7022370"/>
            <a:ext cx="13817601" cy="253507"/>
          </a:xfrm>
          <a:prstGeom prst="rect">
            <a:avLst/>
          </a:prstGeom>
          <a:noFill/>
          <a:ln>
            <a:noFill/>
          </a:ln>
        </p:spPr>
      </p:pic>
      <p:pic>
        <p:nvPicPr>
          <p:cNvPr id="12" name="Google Shape;12;p1"/>
          <p:cNvPicPr preferRelativeResize="0"/>
          <p:nvPr/>
        </p:nvPicPr>
        <p:blipFill rotWithShape="1">
          <a:blip r:embed="rId13">
            <a:alphaModFix/>
          </a:blip>
          <a:srcRect/>
          <a:stretch/>
        </p:blipFill>
        <p:spPr>
          <a:xfrm>
            <a:off x="11301509" y="7353309"/>
            <a:ext cx="1940310" cy="196986"/>
          </a:xfrm>
          <a:prstGeom prst="rect">
            <a:avLst/>
          </a:prstGeom>
          <a:noFill/>
          <a:ln>
            <a:noFill/>
          </a:ln>
        </p:spPr>
      </p:pic>
      <p:pic>
        <p:nvPicPr>
          <p:cNvPr id="13" name="Google Shape;13;p1"/>
          <p:cNvPicPr preferRelativeResize="0"/>
          <p:nvPr/>
        </p:nvPicPr>
        <p:blipFill rotWithShape="1">
          <a:blip r:embed="rId14">
            <a:alphaModFix/>
          </a:blip>
          <a:srcRect r="92703" b="63560"/>
          <a:stretch/>
        </p:blipFill>
        <p:spPr>
          <a:xfrm>
            <a:off x="499630" y="7239543"/>
            <a:ext cx="368073" cy="424519"/>
          </a:xfrm>
          <a:prstGeom prst="rect">
            <a:avLst/>
          </a:prstGeom>
          <a:noFill/>
          <a:ln>
            <a:noFill/>
          </a:ln>
        </p:spPr>
      </p:pic>
      <p:sp>
        <p:nvSpPr>
          <p:cNvPr id="14" name="Google Shape;14;p1"/>
          <p:cNvSpPr txBox="1">
            <a:spLocks noGrp="1"/>
          </p:cNvSpPr>
          <p:nvPr>
            <p:ph type="sldNum" idx="12"/>
          </p:nvPr>
        </p:nvSpPr>
        <p:spPr>
          <a:xfrm>
            <a:off x="6641943" y="7219110"/>
            <a:ext cx="533709" cy="41433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l" rtl="0">
              <a:spcBef>
                <a:spcPts val="0"/>
              </a:spcBef>
              <a:buNone/>
              <a:defRPr sz="1000" b="0" i="0" u="none" strike="noStrike" cap="none">
                <a:solidFill>
                  <a:schemeClr val="lt1"/>
                </a:solidFill>
                <a:latin typeface="Arial"/>
                <a:ea typeface="Arial"/>
                <a:cs typeface="Arial"/>
                <a:sym typeface="Arial"/>
              </a:defRPr>
            </a:lvl2pPr>
            <a:lvl3pPr marL="0" marR="0" lvl="2" indent="0" algn="l" rtl="0">
              <a:spcBef>
                <a:spcPts val="0"/>
              </a:spcBef>
              <a:buNone/>
              <a:defRPr sz="1000" b="0" i="0" u="none" strike="noStrike" cap="none">
                <a:solidFill>
                  <a:schemeClr val="lt1"/>
                </a:solidFill>
                <a:latin typeface="Arial"/>
                <a:ea typeface="Arial"/>
                <a:cs typeface="Arial"/>
                <a:sym typeface="Arial"/>
              </a:defRPr>
            </a:lvl3pPr>
            <a:lvl4pPr marL="0" marR="0" lvl="3" indent="0" algn="l" rtl="0">
              <a:spcBef>
                <a:spcPts val="0"/>
              </a:spcBef>
              <a:buNone/>
              <a:defRPr sz="1000" b="0" i="0" u="none" strike="noStrike" cap="none">
                <a:solidFill>
                  <a:schemeClr val="lt1"/>
                </a:solidFill>
                <a:latin typeface="Arial"/>
                <a:ea typeface="Arial"/>
                <a:cs typeface="Arial"/>
                <a:sym typeface="Arial"/>
              </a:defRPr>
            </a:lvl4pPr>
            <a:lvl5pPr marL="0" marR="0" lvl="4" indent="0" algn="l" rtl="0">
              <a:spcBef>
                <a:spcPts val="0"/>
              </a:spcBef>
              <a:buNone/>
              <a:defRPr sz="1000" b="0" i="0" u="none" strike="noStrike" cap="none">
                <a:solidFill>
                  <a:schemeClr val="lt1"/>
                </a:solidFill>
                <a:latin typeface="Arial"/>
                <a:ea typeface="Arial"/>
                <a:cs typeface="Arial"/>
                <a:sym typeface="Arial"/>
              </a:defRPr>
            </a:lvl5pPr>
            <a:lvl6pPr marL="0" marR="0" lvl="5" indent="0" algn="l" rtl="0">
              <a:spcBef>
                <a:spcPts val="0"/>
              </a:spcBef>
              <a:buNone/>
              <a:defRPr sz="1000" b="0" i="0" u="none" strike="noStrike" cap="none">
                <a:solidFill>
                  <a:schemeClr val="lt1"/>
                </a:solidFill>
                <a:latin typeface="Arial"/>
                <a:ea typeface="Arial"/>
                <a:cs typeface="Arial"/>
                <a:sym typeface="Arial"/>
              </a:defRPr>
            </a:lvl6pPr>
            <a:lvl7pPr marL="0" marR="0" lvl="6" indent="0" algn="l" rtl="0">
              <a:spcBef>
                <a:spcPts val="0"/>
              </a:spcBef>
              <a:buNone/>
              <a:defRPr sz="1000" b="0" i="0" u="none" strike="noStrike" cap="none">
                <a:solidFill>
                  <a:schemeClr val="lt1"/>
                </a:solidFill>
                <a:latin typeface="Arial"/>
                <a:ea typeface="Arial"/>
                <a:cs typeface="Arial"/>
                <a:sym typeface="Arial"/>
              </a:defRPr>
            </a:lvl7pPr>
            <a:lvl8pPr marL="0" marR="0" lvl="7" indent="0" algn="l" rtl="0">
              <a:spcBef>
                <a:spcPts val="0"/>
              </a:spcBef>
              <a:buNone/>
              <a:defRPr sz="1000" b="0" i="0" u="none" strike="noStrike" cap="none">
                <a:solidFill>
                  <a:schemeClr val="lt1"/>
                </a:solidFill>
                <a:latin typeface="Arial"/>
                <a:ea typeface="Arial"/>
                <a:cs typeface="Arial"/>
                <a:sym typeface="Arial"/>
              </a:defRPr>
            </a:lvl8pPr>
            <a:lvl9pPr marL="0" marR="0" lvl="8" indent="0" algn="l" rtl="0">
              <a:spcBef>
                <a:spcPts val="0"/>
              </a:spcBef>
              <a:buNone/>
              <a:defRPr sz="1000" b="0" i="0" u="none" strike="noStrike" cap="none">
                <a:solidFill>
                  <a:schemeClr val="lt1"/>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7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18.emf"/><Relationship Id="rId7"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ctrTitle"/>
          </p:nvPr>
        </p:nvSpPr>
        <p:spPr>
          <a:xfrm>
            <a:off x="824831" y="1082929"/>
            <a:ext cx="12167936" cy="131235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84A27"/>
              </a:buClr>
              <a:buSzPts val="4000"/>
              <a:buFont typeface="EB Garamond"/>
              <a:buNone/>
            </a:pPr>
            <a:r>
              <a:rPr lang="en-US" sz="4000" b="1" err="1">
                <a:solidFill>
                  <a:srgbClr val="EB6446"/>
                </a:solidFill>
                <a:latin typeface="EB Garamond"/>
                <a:ea typeface="EB Garamond"/>
                <a:cs typeface="EB Garamond"/>
                <a:sym typeface="EB Garamond"/>
              </a:rPr>
              <a:t>FlatFlash</a:t>
            </a:r>
            <a:r>
              <a:rPr lang="en-US" sz="4000" b="1">
                <a:solidFill>
                  <a:srgbClr val="13294B"/>
                </a:solidFill>
                <a:latin typeface="EB Garamond"/>
                <a:ea typeface="EB Garamond"/>
                <a:cs typeface="EB Garamond"/>
                <a:sym typeface="EB Garamond"/>
              </a:rPr>
              <a:t>: Exploiting the Byte-Accessibility of SSDs within A Unified Memory-Storage Hierarchy</a:t>
            </a:r>
            <a:endParaRPr/>
          </a:p>
        </p:txBody>
      </p:sp>
      <p:sp>
        <p:nvSpPr>
          <p:cNvPr id="69" name="Google Shape;69;p12"/>
          <p:cNvSpPr txBox="1">
            <a:spLocks noGrp="1"/>
          </p:cNvSpPr>
          <p:nvPr>
            <p:ph type="subTitle" idx="1"/>
          </p:nvPr>
        </p:nvSpPr>
        <p:spPr>
          <a:xfrm>
            <a:off x="1431758" y="3432295"/>
            <a:ext cx="10954084" cy="131235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E84A27"/>
              </a:buClr>
              <a:buSzPts val="2800"/>
              <a:buNone/>
            </a:pPr>
            <a:r>
              <a:rPr lang="en-US" sz="2800" b="1" u="sng" dirty="0">
                <a:solidFill>
                  <a:srgbClr val="E84A27"/>
                </a:solidFill>
                <a:latin typeface="EB Garamond"/>
                <a:ea typeface="EB Garamond"/>
                <a:cs typeface="EB Garamond"/>
                <a:sym typeface="EB Garamond"/>
              </a:rPr>
              <a:t>Ahmed Abulila</a:t>
            </a:r>
            <a:r>
              <a:rPr lang="en-US" sz="2800" b="1" dirty="0">
                <a:solidFill>
                  <a:srgbClr val="13294B"/>
                </a:solidFill>
                <a:latin typeface="EB Garamond"/>
                <a:ea typeface="EB Garamond"/>
                <a:cs typeface="EB Garamond"/>
                <a:sym typeface="EB Garamond"/>
              </a:rPr>
              <a:t>, Vikram Sharma </a:t>
            </a:r>
            <a:r>
              <a:rPr lang="en-US" sz="2800" b="1" dirty="0" err="1">
                <a:solidFill>
                  <a:srgbClr val="13294B"/>
                </a:solidFill>
                <a:latin typeface="EB Garamond"/>
                <a:ea typeface="EB Garamond"/>
                <a:cs typeface="EB Garamond"/>
                <a:sym typeface="EB Garamond"/>
              </a:rPr>
              <a:t>Mailthody</a:t>
            </a:r>
            <a:r>
              <a:rPr lang="en-US" sz="2800" b="1" dirty="0">
                <a:solidFill>
                  <a:srgbClr val="13294B"/>
                </a:solidFill>
                <a:latin typeface="EB Garamond"/>
                <a:ea typeface="EB Garamond"/>
                <a:cs typeface="EB Garamond"/>
                <a:sym typeface="EB Garamond"/>
              </a:rPr>
              <a:t>, Zaid Qureshi, </a:t>
            </a:r>
            <a:endParaRPr dirty="0"/>
          </a:p>
          <a:p>
            <a:pPr marL="0" lvl="0" indent="0" algn="ctr" rtl="0">
              <a:spcBef>
                <a:spcPts val="560"/>
              </a:spcBef>
              <a:spcAft>
                <a:spcPts val="0"/>
              </a:spcAft>
              <a:buClr>
                <a:srgbClr val="13294B"/>
              </a:buClr>
              <a:buSzPts val="2800"/>
              <a:buNone/>
            </a:pPr>
            <a:r>
              <a:rPr lang="en-US" sz="2800" b="1" dirty="0">
                <a:solidFill>
                  <a:srgbClr val="13294B"/>
                </a:solidFill>
                <a:latin typeface="EB Garamond"/>
                <a:ea typeface="EB Garamond"/>
                <a:cs typeface="EB Garamond"/>
                <a:sym typeface="EB Garamond"/>
              </a:rPr>
              <a:t>Jian Huang, Nam Sung Kim, </a:t>
            </a:r>
            <a:r>
              <a:rPr lang="en-US" sz="2800" b="1" dirty="0" err="1">
                <a:solidFill>
                  <a:srgbClr val="13294B"/>
                </a:solidFill>
                <a:latin typeface="EB Garamond"/>
                <a:ea typeface="EB Garamond"/>
                <a:cs typeface="EB Garamond"/>
                <a:sym typeface="EB Garamond"/>
              </a:rPr>
              <a:t>Jinjun</a:t>
            </a:r>
            <a:r>
              <a:rPr lang="en-US" sz="2800" b="1" dirty="0">
                <a:solidFill>
                  <a:srgbClr val="13294B"/>
                </a:solidFill>
                <a:latin typeface="EB Garamond"/>
                <a:ea typeface="EB Garamond"/>
                <a:cs typeface="EB Garamond"/>
                <a:sym typeface="EB Garamond"/>
              </a:rPr>
              <a:t> </a:t>
            </a:r>
            <a:r>
              <a:rPr lang="en-US" sz="2800" b="1" dirty="0" err="1">
                <a:solidFill>
                  <a:srgbClr val="13294B"/>
                </a:solidFill>
                <a:latin typeface="EB Garamond"/>
                <a:ea typeface="EB Garamond"/>
                <a:cs typeface="EB Garamond"/>
                <a:sym typeface="EB Garamond"/>
              </a:rPr>
              <a:t>Xiong</a:t>
            </a:r>
            <a:r>
              <a:rPr lang="en-US" sz="2800" b="1" dirty="0">
                <a:solidFill>
                  <a:srgbClr val="13294B"/>
                </a:solidFill>
                <a:latin typeface="EB Garamond"/>
                <a:ea typeface="EB Garamond"/>
                <a:cs typeface="EB Garamond"/>
                <a:sym typeface="EB Garamond"/>
              </a:rPr>
              <a:t>, Wen-</a:t>
            </a:r>
            <a:r>
              <a:rPr lang="en-US" sz="2800" b="1" dirty="0" err="1">
                <a:solidFill>
                  <a:srgbClr val="13294B"/>
                </a:solidFill>
                <a:latin typeface="EB Garamond"/>
                <a:ea typeface="EB Garamond"/>
                <a:cs typeface="EB Garamond"/>
                <a:sym typeface="EB Garamond"/>
              </a:rPr>
              <a:t>mei</a:t>
            </a:r>
            <a:r>
              <a:rPr lang="en-US" sz="2800" b="1" dirty="0">
                <a:solidFill>
                  <a:srgbClr val="13294B"/>
                </a:solidFill>
                <a:latin typeface="EB Garamond"/>
                <a:ea typeface="EB Garamond"/>
                <a:cs typeface="EB Garamond"/>
                <a:sym typeface="EB Garamond"/>
              </a:rPr>
              <a:t> </a:t>
            </a:r>
            <a:r>
              <a:rPr lang="en-US" sz="2800" b="1" dirty="0" err="1">
                <a:solidFill>
                  <a:srgbClr val="13294B"/>
                </a:solidFill>
                <a:latin typeface="EB Garamond"/>
                <a:ea typeface="EB Garamond"/>
                <a:cs typeface="EB Garamond"/>
                <a:sym typeface="EB Garamond"/>
              </a:rPr>
              <a:t>Hwu</a:t>
            </a:r>
            <a:endParaRPr sz="2800" b="1" dirty="0">
              <a:solidFill>
                <a:srgbClr val="13294B"/>
              </a:solidFill>
              <a:latin typeface="EB Garamond"/>
              <a:ea typeface="EB Garamond"/>
              <a:cs typeface="EB Garamond"/>
              <a:sym typeface="EB Garamond"/>
            </a:endParaRPr>
          </a:p>
        </p:txBody>
      </p:sp>
      <p:pic>
        <p:nvPicPr>
          <p:cNvPr id="70" name="Google Shape;70;p12"/>
          <p:cNvPicPr preferRelativeResize="0"/>
          <p:nvPr/>
        </p:nvPicPr>
        <p:blipFill rotWithShape="1">
          <a:blip r:embed="rId3">
            <a:alphaModFix/>
          </a:blip>
          <a:srcRect/>
          <a:stretch/>
        </p:blipFill>
        <p:spPr>
          <a:xfrm>
            <a:off x="10855389" y="5617728"/>
            <a:ext cx="2103730" cy="991413"/>
          </a:xfrm>
          <a:prstGeom prst="rect">
            <a:avLst/>
          </a:prstGeom>
          <a:noFill/>
          <a:ln>
            <a:noFill/>
          </a:ln>
        </p:spPr>
      </p:pic>
      <p:pic>
        <p:nvPicPr>
          <p:cNvPr id="71" name="Google Shape;71;p12"/>
          <p:cNvPicPr preferRelativeResize="0"/>
          <p:nvPr/>
        </p:nvPicPr>
        <p:blipFill rotWithShape="1">
          <a:blip r:embed="rId4">
            <a:alphaModFix/>
          </a:blip>
          <a:srcRect/>
          <a:stretch/>
        </p:blipFill>
        <p:spPr>
          <a:xfrm>
            <a:off x="858481" y="5548978"/>
            <a:ext cx="3085880" cy="1142698"/>
          </a:xfrm>
          <a:prstGeom prst="rect">
            <a:avLst/>
          </a:prstGeom>
          <a:noFill/>
          <a:ln>
            <a:noFill/>
          </a:ln>
        </p:spPr>
      </p:pic>
      <p:pic>
        <p:nvPicPr>
          <p:cNvPr id="72" name="Google Shape;72;p12"/>
          <p:cNvPicPr preferRelativeResize="0"/>
          <p:nvPr/>
        </p:nvPicPr>
        <p:blipFill rotWithShape="1">
          <a:blip r:embed="rId5">
            <a:alphaModFix/>
          </a:blip>
          <a:srcRect l="2172" t="3648" r="84092" b="7067"/>
          <a:stretch/>
        </p:blipFill>
        <p:spPr>
          <a:xfrm>
            <a:off x="926912" y="5591153"/>
            <a:ext cx="423894" cy="10202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28"/>
          <p:cNvSpPr/>
          <p:nvPr/>
        </p:nvSpPr>
        <p:spPr>
          <a:xfrm>
            <a:off x="497863" y="603359"/>
            <a:ext cx="10733648"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rgbClr val="13294B"/>
                </a:solidFill>
                <a:latin typeface="EB Garamond"/>
                <a:ea typeface="EB Garamond"/>
                <a:cs typeface="EB Garamond"/>
                <a:sym typeface="EB Garamond"/>
              </a:rPr>
              <a:t>Enabling Byte-Granular Data Persistence</a:t>
            </a:r>
            <a:endParaRPr/>
          </a:p>
        </p:txBody>
      </p:sp>
      <p:sp>
        <p:nvSpPr>
          <p:cNvPr id="392" name="Google Shape;392;p28"/>
          <p:cNvSpPr/>
          <p:nvPr/>
        </p:nvSpPr>
        <p:spPr>
          <a:xfrm>
            <a:off x="1095420" y="5949331"/>
            <a:ext cx="11626761" cy="558765"/>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lt1"/>
                </a:solidFill>
                <a:latin typeface="EB Garamond"/>
                <a:ea typeface="+mn-ea"/>
                <a:cs typeface="+mn-cs"/>
                <a:sym typeface="EB Garamond"/>
              </a:rPr>
              <a:t>FlatFlash disables page promotion for persistent memory regions </a:t>
            </a:r>
            <a:endParaRPr lang="en-US" sz="2800">
              <a:solidFill>
                <a:schemeClr val="lt1"/>
              </a:solidFill>
              <a:latin typeface="EB Garamond"/>
              <a:ea typeface="+mn-ea"/>
              <a:cs typeface="+mn-cs"/>
            </a:endParaRPr>
          </a:p>
        </p:txBody>
      </p:sp>
      <p:sp>
        <p:nvSpPr>
          <p:cNvPr id="4" name="Google Shape;392;p28">
            <a:extLst>
              <a:ext uri="{FF2B5EF4-FFF2-40B4-BE49-F238E27FC236}">
                <a16:creationId xmlns:a16="http://schemas.microsoft.com/office/drawing/2014/main" id="{2674BE85-00E1-4FDC-9E2C-12133E50E0DA}"/>
              </a:ext>
            </a:extLst>
          </p:cNvPr>
          <p:cNvSpPr/>
          <p:nvPr/>
        </p:nvSpPr>
        <p:spPr>
          <a:xfrm>
            <a:off x="1662019" y="5233180"/>
            <a:ext cx="10233857" cy="558765"/>
          </a:xfrm>
          <a:prstGeom prst="roundRect">
            <a:avLst>
              <a:gd name="adj" fmla="val 166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latin typeface="Courier New"/>
                <a:cs typeface="Courier New"/>
                <a:sym typeface="EB Garamond"/>
              </a:rPr>
              <a:t>create_pmem_region</a:t>
            </a:r>
            <a:r>
              <a:rPr lang="en-US" sz="2800" b="1" dirty="0">
                <a:latin typeface="Courier New"/>
                <a:cs typeface="Courier New"/>
                <a:sym typeface="EB Garamond"/>
              </a:rPr>
              <a:t> (void* </a:t>
            </a:r>
            <a:r>
              <a:rPr lang="en-US" sz="2800" b="1" dirty="0" err="1">
                <a:latin typeface="Courier New"/>
                <a:cs typeface="Courier New"/>
                <a:sym typeface="EB Garamond"/>
              </a:rPr>
              <a:t>vaddr</a:t>
            </a:r>
            <a:r>
              <a:rPr lang="en-US" sz="2800" b="1" dirty="0">
                <a:latin typeface="Courier New"/>
                <a:cs typeface="Courier New"/>
                <a:sym typeface="EB Garamond"/>
              </a:rPr>
              <a:t>, </a:t>
            </a:r>
            <a:r>
              <a:rPr lang="en-US" sz="2800" b="1" dirty="0" err="1">
                <a:latin typeface="Courier New"/>
                <a:cs typeface="Courier New"/>
                <a:sym typeface="EB Garamond"/>
              </a:rPr>
              <a:t>size_t</a:t>
            </a:r>
            <a:r>
              <a:rPr lang="en-US" sz="2800" b="1" dirty="0">
                <a:latin typeface="Courier New"/>
                <a:cs typeface="Courier New"/>
                <a:sym typeface="EB Garamond"/>
              </a:rPr>
              <a:t> size)</a:t>
            </a:r>
            <a:endParaRPr lang="en-US" sz="2800" b="1" dirty="0">
              <a:latin typeface="Courier New"/>
              <a:cs typeface="Courier New"/>
            </a:endParaRPr>
          </a:p>
        </p:txBody>
      </p:sp>
      <p:sp>
        <p:nvSpPr>
          <p:cNvPr id="67" name="Rectangle: Rounded Corners 66">
            <a:extLst>
              <a:ext uri="{FF2B5EF4-FFF2-40B4-BE49-F238E27FC236}">
                <a16:creationId xmlns:a16="http://schemas.microsoft.com/office/drawing/2014/main" id="{8888174D-490E-4EE2-A3B9-EE203F0B4D51}"/>
              </a:ext>
            </a:extLst>
          </p:cNvPr>
          <p:cNvSpPr/>
          <p:nvPr/>
        </p:nvSpPr>
        <p:spPr>
          <a:xfrm>
            <a:off x="10679500" y="3514938"/>
            <a:ext cx="1887653" cy="792952"/>
          </a:xfrm>
          <a:prstGeom prst="roundRect">
            <a:avLst/>
          </a:prstGeom>
          <a:solidFill>
            <a:sysClr val="window" lastClr="FFFFFF">
              <a:lumMod val="95000"/>
            </a:sysClr>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ectangle: Rounded Corners 68">
            <a:extLst>
              <a:ext uri="{FF2B5EF4-FFF2-40B4-BE49-F238E27FC236}">
                <a16:creationId xmlns:a16="http://schemas.microsoft.com/office/drawing/2014/main" id="{FBA8EED2-306A-4F65-A37E-03E14AEF187D}"/>
              </a:ext>
            </a:extLst>
          </p:cNvPr>
          <p:cNvSpPr/>
          <p:nvPr/>
        </p:nvSpPr>
        <p:spPr>
          <a:xfrm>
            <a:off x="4041413" y="3413088"/>
            <a:ext cx="1887204" cy="1500902"/>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BC038384-45DB-44D3-A838-CCCC38FB9988}"/>
              </a:ext>
            </a:extLst>
          </p:cNvPr>
          <p:cNvSpPr txBox="1"/>
          <p:nvPr/>
        </p:nvSpPr>
        <p:spPr>
          <a:xfrm>
            <a:off x="4384155" y="3899966"/>
            <a:ext cx="1225015"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Cache</a:t>
            </a:r>
          </a:p>
        </p:txBody>
      </p:sp>
      <p:sp>
        <p:nvSpPr>
          <p:cNvPr id="71" name="Rectangle: Rounded Corners 70">
            <a:extLst>
              <a:ext uri="{FF2B5EF4-FFF2-40B4-BE49-F238E27FC236}">
                <a16:creationId xmlns:a16="http://schemas.microsoft.com/office/drawing/2014/main" id="{DAA8D130-479F-4B53-B2A5-74ED5C3B2138}"/>
              </a:ext>
            </a:extLst>
          </p:cNvPr>
          <p:cNvSpPr/>
          <p:nvPr/>
        </p:nvSpPr>
        <p:spPr>
          <a:xfrm>
            <a:off x="6966385" y="3413088"/>
            <a:ext cx="2563027" cy="1500902"/>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B3D28D76-93A3-4597-8C5E-C444594FD2EC}"/>
              </a:ext>
            </a:extLst>
          </p:cNvPr>
          <p:cNvSpPr txBox="1"/>
          <p:nvPr/>
        </p:nvSpPr>
        <p:spPr>
          <a:xfrm>
            <a:off x="7232091" y="3927160"/>
            <a:ext cx="2063385"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Host Bridge</a:t>
            </a:r>
          </a:p>
        </p:txBody>
      </p:sp>
      <p:sp>
        <p:nvSpPr>
          <p:cNvPr id="74" name="Rectangle: Rounded Corners 73">
            <a:extLst>
              <a:ext uri="{FF2B5EF4-FFF2-40B4-BE49-F238E27FC236}">
                <a16:creationId xmlns:a16="http://schemas.microsoft.com/office/drawing/2014/main" id="{87F082FC-D4C9-447D-B856-022168C34FB7}"/>
              </a:ext>
            </a:extLst>
          </p:cNvPr>
          <p:cNvSpPr/>
          <p:nvPr/>
        </p:nvSpPr>
        <p:spPr>
          <a:xfrm>
            <a:off x="10543494" y="3414972"/>
            <a:ext cx="2125224" cy="1500902"/>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73BD9711-75C5-4952-830D-131BD918AC57}"/>
              </a:ext>
            </a:extLst>
          </p:cNvPr>
          <p:cNvSpPr txBox="1"/>
          <p:nvPr/>
        </p:nvSpPr>
        <p:spPr>
          <a:xfrm>
            <a:off x="11018437" y="4311053"/>
            <a:ext cx="92204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SSD</a:t>
            </a:r>
          </a:p>
        </p:txBody>
      </p:sp>
      <p:sp>
        <p:nvSpPr>
          <p:cNvPr id="76" name="TextBox 75">
            <a:extLst>
              <a:ext uri="{FF2B5EF4-FFF2-40B4-BE49-F238E27FC236}">
                <a16:creationId xmlns:a16="http://schemas.microsoft.com/office/drawing/2014/main" id="{E4A8CEE2-7141-40B2-B107-157BEF8E353E}"/>
              </a:ext>
            </a:extLst>
          </p:cNvPr>
          <p:cNvSpPr txBox="1"/>
          <p:nvPr/>
        </p:nvSpPr>
        <p:spPr>
          <a:xfrm>
            <a:off x="10629201" y="3696631"/>
            <a:ext cx="1988249"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SSD-Cache</a:t>
            </a:r>
          </a:p>
        </p:txBody>
      </p:sp>
      <p:sp>
        <p:nvSpPr>
          <p:cNvPr id="77" name="Rectangle: Rounded Corners 76">
            <a:extLst>
              <a:ext uri="{FF2B5EF4-FFF2-40B4-BE49-F238E27FC236}">
                <a16:creationId xmlns:a16="http://schemas.microsoft.com/office/drawing/2014/main" id="{F15D8815-95BB-4F89-8741-15C7C615FC36}"/>
              </a:ext>
            </a:extLst>
          </p:cNvPr>
          <p:cNvSpPr/>
          <p:nvPr/>
        </p:nvSpPr>
        <p:spPr>
          <a:xfrm>
            <a:off x="1391833" y="3413090"/>
            <a:ext cx="1644341" cy="1500902"/>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TextBox 77">
            <a:extLst>
              <a:ext uri="{FF2B5EF4-FFF2-40B4-BE49-F238E27FC236}">
                <a16:creationId xmlns:a16="http://schemas.microsoft.com/office/drawing/2014/main" id="{BA5F7EA9-7400-4DA7-8C9D-B0D83BA6AA15}"/>
              </a:ext>
            </a:extLst>
          </p:cNvPr>
          <p:cNvSpPr txBox="1"/>
          <p:nvPr/>
        </p:nvSpPr>
        <p:spPr>
          <a:xfrm>
            <a:off x="1742559" y="3868417"/>
            <a:ext cx="942888"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CPU</a:t>
            </a:r>
          </a:p>
        </p:txBody>
      </p:sp>
      <p:cxnSp>
        <p:nvCxnSpPr>
          <p:cNvPr id="79" name="Straight Arrow Connector 78">
            <a:extLst>
              <a:ext uri="{FF2B5EF4-FFF2-40B4-BE49-F238E27FC236}">
                <a16:creationId xmlns:a16="http://schemas.microsoft.com/office/drawing/2014/main" id="{5F262E43-CEA9-41C4-ADA8-A63A9659AE93}"/>
              </a:ext>
            </a:extLst>
          </p:cNvPr>
          <p:cNvCxnSpPr>
            <a:cxnSpLocks/>
            <a:stCxn id="77" idx="3"/>
            <a:endCxn id="69" idx="1"/>
          </p:cNvCxnSpPr>
          <p:nvPr/>
        </p:nvCxnSpPr>
        <p:spPr>
          <a:xfrm flipV="1">
            <a:off x="3036174" y="4163539"/>
            <a:ext cx="1005239" cy="2"/>
          </a:xfrm>
          <a:prstGeom prst="straightConnector1">
            <a:avLst/>
          </a:prstGeom>
          <a:noFill/>
          <a:ln w="28575" cap="flat" cmpd="sng" algn="ctr">
            <a:solidFill>
              <a:sysClr val="windowText" lastClr="000000"/>
            </a:solidFill>
            <a:prstDash val="solid"/>
            <a:miter lim="800000"/>
            <a:headEnd type="triangle" w="med" len="lg"/>
            <a:tailEnd type="triangle" w="med" len="lg"/>
          </a:ln>
          <a:effectLst/>
        </p:spPr>
      </p:cxnSp>
      <p:cxnSp>
        <p:nvCxnSpPr>
          <p:cNvPr id="80" name="Straight Arrow Connector 79">
            <a:extLst>
              <a:ext uri="{FF2B5EF4-FFF2-40B4-BE49-F238E27FC236}">
                <a16:creationId xmlns:a16="http://schemas.microsoft.com/office/drawing/2014/main" id="{CDE40F15-9CDE-4965-B9CF-4D0A85D5F06E}"/>
              </a:ext>
            </a:extLst>
          </p:cNvPr>
          <p:cNvCxnSpPr/>
          <p:nvPr/>
        </p:nvCxnSpPr>
        <p:spPr>
          <a:xfrm flipV="1">
            <a:off x="5928617" y="4163539"/>
            <a:ext cx="1005237" cy="2"/>
          </a:xfrm>
          <a:prstGeom prst="straightConnector1">
            <a:avLst/>
          </a:prstGeom>
          <a:noFill/>
          <a:ln w="28575" cap="flat" cmpd="sng" algn="ctr">
            <a:solidFill>
              <a:sysClr val="windowText" lastClr="000000"/>
            </a:solidFill>
            <a:prstDash val="solid"/>
            <a:miter lim="800000"/>
            <a:headEnd type="triangle" w="med" len="lg"/>
            <a:tailEnd type="triangle" w="med" len="lg"/>
          </a:ln>
          <a:effectLst/>
        </p:spPr>
      </p:cxnSp>
      <p:cxnSp>
        <p:nvCxnSpPr>
          <p:cNvPr id="81" name="Straight Arrow Connector 80">
            <a:extLst>
              <a:ext uri="{FF2B5EF4-FFF2-40B4-BE49-F238E27FC236}">
                <a16:creationId xmlns:a16="http://schemas.microsoft.com/office/drawing/2014/main" id="{72F9AFE0-514F-4FF5-A53F-CF3A6477F762}"/>
              </a:ext>
            </a:extLst>
          </p:cNvPr>
          <p:cNvCxnSpPr/>
          <p:nvPr/>
        </p:nvCxnSpPr>
        <p:spPr>
          <a:xfrm flipV="1">
            <a:off x="9540037" y="4151206"/>
            <a:ext cx="1005237" cy="2"/>
          </a:xfrm>
          <a:prstGeom prst="straightConnector1">
            <a:avLst/>
          </a:prstGeom>
          <a:noFill/>
          <a:ln w="28575" cap="flat" cmpd="sng" algn="ctr">
            <a:solidFill>
              <a:sysClr val="windowText" lastClr="000000"/>
            </a:solidFill>
            <a:prstDash val="solid"/>
            <a:miter lim="800000"/>
            <a:headEnd type="triangle" w="med" len="lg"/>
            <a:tailEnd type="triangle" w="med" len="lg"/>
          </a:ln>
          <a:effectLst/>
        </p:spPr>
      </p:cxnSp>
      <p:cxnSp>
        <p:nvCxnSpPr>
          <p:cNvPr id="82" name="Straight Connector 81">
            <a:extLst>
              <a:ext uri="{FF2B5EF4-FFF2-40B4-BE49-F238E27FC236}">
                <a16:creationId xmlns:a16="http://schemas.microsoft.com/office/drawing/2014/main" id="{E11F1A0B-38C0-4B3B-A7BB-DB9047B0E8D5}"/>
              </a:ext>
            </a:extLst>
          </p:cNvPr>
          <p:cNvCxnSpPr>
            <a:cxnSpLocks/>
            <a:endCxn id="69" idx="0"/>
          </p:cNvCxnSpPr>
          <p:nvPr/>
        </p:nvCxnSpPr>
        <p:spPr>
          <a:xfrm>
            <a:off x="4985015" y="2940667"/>
            <a:ext cx="0" cy="472421"/>
          </a:xfrm>
          <a:prstGeom prst="line">
            <a:avLst/>
          </a:prstGeom>
          <a:noFill/>
          <a:ln w="12700" cap="flat" cmpd="sng" algn="ctr">
            <a:solidFill>
              <a:sysClr val="windowText" lastClr="000000"/>
            </a:solidFill>
            <a:prstDash val="sysDash"/>
            <a:miter lim="800000"/>
          </a:ln>
          <a:effectLst/>
        </p:spPr>
      </p:cxnSp>
      <p:cxnSp>
        <p:nvCxnSpPr>
          <p:cNvPr id="83" name="Straight Arrow Connector 82">
            <a:extLst>
              <a:ext uri="{FF2B5EF4-FFF2-40B4-BE49-F238E27FC236}">
                <a16:creationId xmlns:a16="http://schemas.microsoft.com/office/drawing/2014/main" id="{789544F1-94C9-4356-919F-176FC00CB786}"/>
              </a:ext>
            </a:extLst>
          </p:cNvPr>
          <p:cNvCxnSpPr>
            <a:cxnSpLocks/>
          </p:cNvCxnSpPr>
          <p:nvPr/>
        </p:nvCxnSpPr>
        <p:spPr>
          <a:xfrm flipV="1">
            <a:off x="4985015" y="3176874"/>
            <a:ext cx="2908011" cy="9986"/>
          </a:xfrm>
          <a:prstGeom prst="straightConnector1">
            <a:avLst/>
          </a:prstGeom>
          <a:noFill/>
          <a:ln w="12700" cap="flat" cmpd="sng" algn="ctr">
            <a:solidFill>
              <a:sysClr val="windowText" lastClr="000000"/>
            </a:solidFill>
            <a:prstDash val="solid"/>
            <a:miter lim="800000"/>
            <a:tailEnd type="triangle"/>
          </a:ln>
          <a:effectLst/>
        </p:spPr>
      </p:cxnSp>
      <p:cxnSp>
        <p:nvCxnSpPr>
          <p:cNvPr id="84" name="Straight Connector 83">
            <a:extLst>
              <a:ext uri="{FF2B5EF4-FFF2-40B4-BE49-F238E27FC236}">
                <a16:creationId xmlns:a16="http://schemas.microsoft.com/office/drawing/2014/main" id="{2525D56B-84B4-4EC8-AEBD-B333FCD4CC5E}"/>
              </a:ext>
            </a:extLst>
          </p:cNvPr>
          <p:cNvCxnSpPr/>
          <p:nvPr/>
        </p:nvCxnSpPr>
        <p:spPr>
          <a:xfrm>
            <a:off x="7893914" y="2940664"/>
            <a:ext cx="0" cy="472421"/>
          </a:xfrm>
          <a:prstGeom prst="line">
            <a:avLst/>
          </a:prstGeom>
          <a:noFill/>
          <a:ln w="12700" cap="flat" cmpd="sng" algn="ctr">
            <a:solidFill>
              <a:sysClr val="windowText" lastClr="000000"/>
            </a:solidFill>
            <a:prstDash val="sysDash"/>
            <a:miter lim="800000"/>
          </a:ln>
          <a:effectLst/>
        </p:spPr>
      </p:cxnSp>
      <p:cxnSp>
        <p:nvCxnSpPr>
          <p:cNvPr id="85" name="Straight Connector 84">
            <a:extLst>
              <a:ext uri="{FF2B5EF4-FFF2-40B4-BE49-F238E27FC236}">
                <a16:creationId xmlns:a16="http://schemas.microsoft.com/office/drawing/2014/main" id="{204191B0-6CAB-4E73-A231-EBF3AB60990C}"/>
              </a:ext>
            </a:extLst>
          </p:cNvPr>
          <p:cNvCxnSpPr/>
          <p:nvPr/>
        </p:nvCxnSpPr>
        <p:spPr>
          <a:xfrm>
            <a:off x="11606106" y="2940664"/>
            <a:ext cx="0" cy="472421"/>
          </a:xfrm>
          <a:prstGeom prst="line">
            <a:avLst/>
          </a:prstGeom>
          <a:noFill/>
          <a:ln w="12700" cap="flat" cmpd="sng" algn="ctr">
            <a:solidFill>
              <a:sysClr val="windowText" lastClr="000000"/>
            </a:solidFill>
            <a:prstDash val="sysDash"/>
            <a:miter lim="800000"/>
          </a:ln>
          <a:effectLst/>
        </p:spPr>
      </p:cxnSp>
      <p:cxnSp>
        <p:nvCxnSpPr>
          <p:cNvPr id="86" name="Straight Connector 85">
            <a:extLst>
              <a:ext uri="{FF2B5EF4-FFF2-40B4-BE49-F238E27FC236}">
                <a16:creationId xmlns:a16="http://schemas.microsoft.com/office/drawing/2014/main" id="{FBA6F439-FE24-465F-9736-AB3BBFC67972}"/>
              </a:ext>
            </a:extLst>
          </p:cNvPr>
          <p:cNvCxnSpPr/>
          <p:nvPr/>
        </p:nvCxnSpPr>
        <p:spPr>
          <a:xfrm>
            <a:off x="8693299" y="2940663"/>
            <a:ext cx="0" cy="472421"/>
          </a:xfrm>
          <a:prstGeom prst="line">
            <a:avLst/>
          </a:prstGeom>
          <a:noFill/>
          <a:ln w="12700" cap="flat" cmpd="sng" algn="ctr">
            <a:solidFill>
              <a:sysClr val="windowText" lastClr="000000"/>
            </a:solidFill>
            <a:prstDash val="sysDash"/>
            <a:miter lim="800000"/>
          </a:ln>
          <a:effectLst/>
        </p:spPr>
      </p:cxnSp>
      <p:cxnSp>
        <p:nvCxnSpPr>
          <p:cNvPr id="87" name="Straight Arrow Connector 86">
            <a:extLst>
              <a:ext uri="{FF2B5EF4-FFF2-40B4-BE49-F238E27FC236}">
                <a16:creationId xmlns:a16="http://schemas.microsoft.com/office/drawing/2014/main" id="{E9E0AE48-62FA-4AF3-81D5-5001C3E47768}"/>
              </a:ext>
            </a:extLst>
          </p:cNvPr>
          <p:cNvCxnSpPr>
            <a:cxnSpLocks/>
          </p:cNvCxnSpPr>
          <p:nvPr/>
        </p:nvCxnSpPr>
        <p:spPr>
          <a:xfrm flipV="1">
            <a:off x="8692408" y="3165376"/>
            <a:ext cx="2908901" cy="19903"/>
          </a:xfrm>
          <a:prstGeom prst="straightConnector1">
            <a:avLst/>
          </a:prstGeom>
          <a:noFill/>
          <a:ln w="12700" cap="flat" cmpd="sng" algn="ctr">
            <a:solidFill>
              <a:sysClr val="windowText" lastClr="000000"/>
            </a:solidFill>
            <a:prstDash val="solid"/>
            <a:miter lim="800000"/>
            <a:tailEnd type="triangle"/>
          </a:ln>
          <a:effectLst/>
        </p:spPr>
      </p:cxnSp>
      <p:sp>
        <p:nvSpPr>
          <p:cNvPr id="88" name="TextBox 87">
            <a:extLst>
              <a:ext uri="{FF2B5EF4-FFF2-40B4-BE49-F238E27FC236}">
                <a16:creationId xmlns:a16="http://schemas.microsoft.com/office/drawing/2014/main" id="{F0B02BA3-49CF-4A4B-982E-51EC2A60EDE0}"/>
              </a:ext>
            </a:extLst>
          </p:cNvPr>
          <p:cNvSpPr txBox="1"/>
          <p:nvPr/>
        </p:nvSpPr>
        <p:spPr>
          <a:xfrm>
            <a:off x="4977229" y="2384437"/>
            <a:ext cx="2908011" cy="70788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flush cache lines: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err="1">
                <a:ln>
                  <a:noFill/>
                </a:ln>
                <a:solidFill>
                  <a:prstClr val="black"/>
                </a:solidFill>
                <a:effectLst/>
                <a:uLnTx/>
                <a:uFillTx/>
                <a:latin typeface="Arial" panose="020B0604020202020204" pitchFamily="34" charset="0"/>
                <a:cs typeface="Arial" panose="020B0604020202020204" pitchFamily="34" charset="0"/>
              </a:rPr>
              <a:t>clflush</a:t>
            </a:r>
            <a:r>
              <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2000" b="0" i="1" u="none" strike="noStrike" kern="0" cap="none" spc="0" normalizeH="0" baseline="0" noProof="0" err="1">
                <a:ln>
                  <a:noFill/>
                </a:ln>
                <a:solidFill>
                  <a:prstClr val="black"/>
                </a:solidFill>
                <a:effectLst/>
                <a:uLnTx/>
                <a:uFillTx/>
                <a:latin typeface="Arial" panose="020B0604020202020204" pitchFamily="34" charset="0"/>
                <a:cs typeface="Arial" panose="020B0604020202020204" pitchFamily="34" charset="0"/>
              </a:rPr>
              <a:t>clwb</a:t>
            </a:r>
            <a:endPar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cxnSp>
        <p:nvCxnSpPr>
          <p:cNvPr id="89" name="Straight Arrow Connector 88">
            <a:extLst>
              <a:ext uri="{FF2B5EF4-FFF2-40B4-BE49-F238E27FC236}">
                <a16:creationId xmlns:a16="http://schemas.microsoft.com/office/drawing/2014/main" id="{CF213F1E-0544-420D-987D-AB7278D6C32A}"/>
              </a:ext>
            </a:extLst>
          </p:cNvPr>
          <p:cNvCxnSpPr>
            <a:cxnSpLocks/>
          </p:cNvCxnSpPr>
          <p:nvPr/>
        </p:nvCxnSpPr>
        <p:spPr>
          <a:xfrm flipV="1">
            <a:off x="8264899" y="2169537"/>
            <a:ext cx="0" cy="1006275"/>
          </a:xfrm>
          <a:prstGeom prst="straightConnector1">
            <a:avLst/>
          </a:prstGeom>
          <a:noFill/>
          <a:ln w="12700" cap="flat" cmpd="sng" algn="ctr">
            <a:solidFill>
              <a:sysClr val="windowText" lastClr="000000"/>
            </a:solidFill>
            <a:prstDash val="solid"/>
            <a:miter lim="800000"/>
            <a:tailEnd type="triangle"/>
          </a:ln>
          <a:effectLst/>
        </p:spPr>
      </p:cxnSp>
      <p:sp>
        <p:nvSpPr>
          <p:cNvPr id="90" name="TextBox 89">
            <a:extLst>
              <a:ext uri="{FF2B5EF4-FFF2-40B4-BE49-F238E27FC236}">
                <a16:creationId xmlns:a16="http://schemas.microsoft.com/office/drawing/2014/main" id="{6FDA4EAE-B248-47EE-A842-A0549E58348C}"/>
              </a:ext>
            </a:extLst>
          </p:cNvPr>
          <p:cNvSpPr txBox="1"/>
          <p:nvPr/>
        </p:nvSpPr>
        <p:spPr>
          <a:xfrm>
            <a:off x="6839598" y="1444531"/>
            <a:ext cx="2908011" cy="70788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verify </a:t>
            </a:r>
            <a:r>
              <a:rPr kumimoji="0" lang="en-US" sz="2000" b="0" i="1" u="none" strike="noStrike" kern="0" cap="none" spc="0" normalizeH="0" baseline="0" noProof="0" err="1">
                <a:ln>
                  <a:noFill/>
                </a:ln>
                <a:solidFill>
                  <a:prstClr val="black"/>
                </a:solidFill>
                <a:effectLst/>
                <a:uLnTx/>
                <a:uFillTx/>
                <a:latin typeface="Arial" panose="020B0604020202020204" pitchFamily="34" charset="0"/>
                <a:cs typeface="Arial" panose="020B0604020202020204" pitchFamily="34" charset="0"/>
              </a:rPr>
              <a:t>addr</a:t>
            </a:r>
            <a:r>
              <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 &amp;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disable promotion</a:t>
            </a:r>
          </a:p>
        </p:txBody>
      </p:sp>
      <p:cxnSp>
        <p:nvCxnSpPr>
          <p:cNvPr id="91" name="Straight Arrow Connector 90">
            <a:extLst>
              <a:ext uri="{FF2B5EF4-FFF2-40B4-BE49-F238E27FC236}">
                <a16:creationId xmlns:a16="http://schemas.microsoft.com/office/drawing/2014/main" id="{AEF48493-BA21-4249-AFE7-1CDB5176449E}"/>
              </a:ext>
            </a:extLst>
          </p:cNvPr>
          <p:cNvCxnSpPr>
            <a:cxnSpLocks/>
          </p:cNvCxnSpPr>
          <p:nvPr/>
        </p:nvCxnSpPr>
        <p:spPr>
          <a:xfrm>
            <a:off x="7894802" y="3175811"/>
            <a:ext cx="797606" cy="0"/>
          </a:xfrm>
          <a:prstGeom prst="straightConnector1">
            <a:avLst/>
          </a:prstGeom>
          <a:noFill/>
          <a:ln w="12700" cap="flat" cmpd="sng" algn="ctr">
            <a:solidFill>
              <a:sysClr val="windowText" lastClr="000000"/>
            </a:solidFill>
            <a:prstDash val="solid"/>
            <a:miter lim="800000"/>
            <a:tailEnd type="triangle"/>
          </a:ln>
          <a:effectLst/>
        </p:spPr>
      </p:cxnSp>
      <p:sp>
        <p:nvSpPr>
          <p:cNvPr id="92" name="TextBox 91">
            <a:extLst>
              <a:ext uri="{FF2B5EF4-FFF2-40B4-BE49-F238E27FC236}">
                <a16:creationId xmlns:a16="http://schemas.microsoft.com/office/drawing/2014/main" id="{11FD234D-9610-4FC3-85CB-E6174183CE07}"/>
              </a:ext>
            </a:extLst>
          </p:cNvPr>
          <p:cNvSpPr txBox="1"/>
          <p:nvPr/>
        </p:nvSpPr>
        <p:spPr>
          <a:xfrm>
            <a:off x="9489295" y="4289760"/>
            <a:ext cx="1141505" cy="40011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PCIe</a:t>
            </a:r>
          </a:p>
        </p:txBody>
      </p:sp>
      <p:sp>
        <p:nvSpPr>
          <p:cNvPr id="93" name="TextBox 92">
            <a:extLst>
              <a:ext uri="{FF2B5EF4-FFF2-40B4-BE49-F238E27FC236}">
                <a16:creationId xmlns:a16="http://schemas.microsoft.com/office/drawing/2014/main" id="{33C611E6-C495-43B3-AB43-982156F3EEFF}"/>
              </a:ext>
            </a:extLst>
          </p:cNvPr>
          <p:cNvSpPr txBox="1"/>
          <p:nvPr/>
        </p:nvSpPr>
        <p:spPr>
          <a:xfrm>
            <a:off x="8916947" y="2679665"/>
            <a:ext cx="2908011" cy="40011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write-verify read</a:t>
            </a:r>
          </a:p>
        </p:txBody>
      </p:sp>
      <p:sp>
        <p:nvSpPr>
          <p:cNvPr id="94" name="TextBox 93">
            <a:extLst>
              <a:ext uri="{FF2B5EF4-FFF2-40B4-BE49-F238E27FC236}">
                <a16:creationId xmlns:a16="http://schemas.microsoft.com/office/drawing/2014/main" id="{0ED891F8-7550-4549-9380-4BA6391D7917}"/>
              </a:ext>
            </a:extLst>
          </p:cNvPr>
          <p:cNvSpPr txBox="1"/>
          <p:nvPr/>
        </p:nvSpPr>
        <p:spPr>
          <a:xfrm>
            <a:off x="4893226" y="2374182"/>
            <a:ext cx="90242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❶</a:t>
            </a:r>
          </a:p>
        </p:txBody>
      </p:sp>
      <p:sp>
        <p:nvSpPr>
          <p:cNvPr id="95" name="TextBox 94">
            <a:extLst>
              <a:ext uri="{FF2B5EF4-FFF2-40B4-BE49-F238E27FC236}">
                <a16:creationId xmlns:a16="http://schemas.microsoft.com/office/drawing/2014/main" id="{7E59D013-C6D5-444B-8713-6D3A69A914F7}"/>
              </a:ext>
            </a:extLst>
          </p:cNvPr>
          <p:cNvSpPr txBox="1"/>
          <p:nvPr/>
        </p:nvSpPr>
        <p:spPr>
          <a:xfrm>
            <a:off x="6925693" y="1463105"/>
            <a:ext cx="66231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❷</a:t>
            </a:r>
          </a:p>
        </p:txBody>
      </p:sp>
      <p:sp>
        <p:nvSpPr>
          <p:cNvPr id="96" name="TextBox 95">
            <a:extLst>
              <a:ext uri="{FF2B5EF4-FFF2-40B4-BE49-F238E27FC236}">
                <a16:creationId xmlns:a16="http://schemas.microsoft.com/office/drawing/2014/main" id="{60FC5E74-A0C2-4A34-892F-69D5770D83EA}"/>
              </a:ext>
            </a:extLst>
          </p:cNvPr>
          <p:cNvSpPr txBox="1"/>
          <p:nvPr/>
        </p:nvSpPr>
        <p:spPr>
          <a:xfrm>
            <a:off x="8867095" y="2673091"/>
            <a:ext cx="66231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❸</a:t>
            </a:r>
          </a:p>
        </p:txBody>
      </p:sp>
      <p:sp>
        <p:nvSpPr>
          <p:cNvPr id="2" name="Slide Number Placeholder 1">
            <a:extLst>
              <a:ext uri="{FF2B5EF4-FFF2-40B4-BE49-F238E27FC236}">
                <a16:creationId xmlns:a16="http://schemas.microsoft.com/office/drawing/2014/main" id="{C0C389A6-6750-4544-9726-CC8B3C9E02EB}"/>
              </a:ext>
            </a:extLst>
          </p:cNvPr>
          <p:cNvSpPr>
            <a:spLocks noGrp="1"/>
          </p:cNvSpPr>
          <p:nvPr>
            <p:ph type="sldNum" idx="12"/>
          </p:nvPr>
        </p:nvSpPr>
        <p:spPr/>
        <p:txBody>
          <a:bodyPr/>
          <a:lstStyle/>
          <a:p>
            <a:fld id="{00000000-1234-1234-1234-12341234123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P spid="93" grpId="0"/>
      <p:bldP spid="94" grpId="0"/>
      <p:bldP spid="95" grpId="0"/>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403" name="Google Shape;403;p29"/>
          <p:cNvSpPr/>
          <p:nvPr/>
        </p:nvSpPr>
        <p:spPr>
          <a:xfrm>
            <a:off x="497863" y="603359"/>
            <a:ext cx="10176487"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rgbClr val="13294B"/>
                </a:solidFill>
                <a:latin typeface="EB Garamond"/>
                <a:ea typeface="EB Garamond"/>
                <a:cs typeface="EB Garamond"/>
                <a:sym typeface="EB Garamond"/>
              </a:rPr>
              <a:t>System Implications of </a:t>
            </a:r>
            <a:r>
              <a:rPr lang="en-US" sz="4000" b="1" err="1">
                <a:solidFill>
                  <a:srgbClr val="13294B"/>
                </a:solidFill>
                <a:latin typeface="EB Garamond"/>
                <a:ea typeface="EB Garamond"/>
                <a:cs typeface="EB Garamond"/>
                <a:sym typeface="EB Garamond"/>
              </a:rPr>
              <a:t>FlatFlash</a:t>
            </a:r>
            <a:endParaRPr sz="4000" b="1">
              <a:solidFill>
                <a:srgbClr val="13294B"/>
              </a:solidFill>
              <a:latin typeface="EB Garamond"/>
              <a:ea typeface="EB Garamond"/>
              <a:cs typeface="EB Garamond"/>
              <a:sym typeface="EB Garamond"/>
            </a:endParaRPr>
          </a:p>
        </p:txBody>
      </p:sp>
      <p:grpSp>
        <p:nvGrpSpPr>
          <p:cNvPr id="150" name="Group 149">
            <a:extLst>
              <a:ext uri="{FF2B5EF4-FFF2-40B4-BE49-F238E27FC236}">
                <a16:creationId xmlns:a16="http://schemas.microsoft.com/office/drawing/2014/main" id="{0EAB5CB0-B92D-4720-9199-2E116E50C4E7}"/>
              </a:ext>
            </a:extLst>
          </p:cNvPr>
          <p:cNvGrpSpPr/>
          <p:nvPr/>
        </p:nvGrpSpPr>
        <p:grpSpPr>
          <a:xfrm>
            <a:off x="7397148" y="1477075"/>
            <a:ext cx="6393416" cy="4963204"/>
            <a:chOff x="-6393416" y="14447772"/>
            <a:chExt cx="6393416" cy="4963204"/>
          </a:xfrm>
        </p:grpSpPr>
        <p:sp>
          <p:nvSpPr>
            <p:cNvPr id="401" name="Google Shape;401;p29"/>
            <p:cNvSpPr/>
            <p:nvPr/>
          </p:nvSpPr>
          <p:spPr>
            <a:xfrm>
              <a:off x="-6067399" y="18823580"/>
              <a:ext cx="5559068" cy="587396"/>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lt1"/>
                  </a:solidFill>
                  <a:latin typeface="EB Garamond"/>
                  <a:cs typeface="+mn-cs"/>
                  <a:sym typeface="EB Garamond"/>
                </a:rPr>
                <a:t>Scalable Logging for Database</a:t>
              </a:r>
              <a:endParaRPr lang="en-US" sz="2800">
                <a:solidFill>
                  <a:schemeClr val="lt1"/>
                </a:solidFill>
                <a:latin typeface="EB Garamond"/>
                <a:cs typeface="+mn-cs"/>
              </a:endParaRPr>
            </a:p>
          </p:txBody>
        </p:sp>
        <p:sp>
          <p:nvSpPr>
            <p:cNvPr id="2" name="Rectangle: Rounded Corners 1">
              <a:extLst>
                <a:ext uri="{FF2B5EF4-FFF2-40B4-BE49-F238E27FC236}">
                  <a16:creationId xmlns:a16="http://schemas.microsoft.com/office/drawing/2014/main" id="{F885723A-9CF1-488F-B71A-688D3D386AB4}"/>
                </a:ext>
              </a:extLst>
            </p:cNvPr>
            <p:cNvSpPr/>
            <p:nvPr/>
          </p:nvSpPr>
          <p:spPr>
            <a:xfrm>
              <a:off x="-5742840" y="17281450"/>
              <a:ext cx="1385488" cy="69266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SSD</a:t>
              </a:r>
            </a:p>
          </p:txBody>
        </p:sp>
        <p:sp>
          <p:nvSpPr>
            <p:cNvPr id="10" name="Rectangle: Rounded Corners 9">
              <a:extLst>
                <a:ext uri="{FF2B5EF4-FFF2-40B4-BE49-F238E27FC236}">
                  <a16:creationId xmlns:a16="http://schemas.microsoft.com/office/drawing/2014/main" id="{9377D40B-A85E-431C-8BAF-D9CB68D53E6D}"/>
                </a:ext>
              </a:extLst>
            </p:cNvPr>
            <p:cNvSpPr/>
            <p:nvPr/>
          </p:nvSpPr>
          <p:spPr>
            <a:xfrm>
              <a:off x="-5742840" y="16021139"/>
              <a:ext cx="1385488" cy="69266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Centralized Log Buffer</a:t>
              </a:r>
            </a:p>
          </p:txBody>
        </p:sp>
        <p:pic>
          <p:nvPicPr>
            <p:cNvPr id="12" name="Picture 11">
              <a:extLst>
                <a:ext uri="{FF2B5EF4-FFF2-40B4-BE49-F238E27FC236}">
                  <a16:creationId xmlns:a16="http://schemas.microsoft.com/office/drawing/2014/main" id="{B2218013-BC6D-46DA-950A-312F868BDFA3}"/>
                </a:ext>
              </a:extLst>
            </p:cNvPr>
            <p:cNvPicPr>
              <a:picLocks noChangeAspect="1"/>
            </p:cNvPicPr>
            <p:nvPr/>
          </p:nvPicPr>
          <p:blipFill>
            <a:blip r:embed="rId3"/>
            <a:stretch>
              <a:fillRect/>
            </a:stretch>
          </p:blipFill>
          <p:spPr>
            <a:xfrm>
              <a:off x="-4941448" y="14988635"/>
              <a:ext cx="777886" cy="1057636"/>
            </a:xfrm>
            <a:prstGeom prst="rect">
              <a:avLst/>
            </a:prstGeom>
          </p:spPr>
        </p:pic>
        <p:pic>
          <p:nvPicPr>
            <p:cNvPr id="13" name="Picture 12">
              <a:extLst>
                <a:ext uri="{FF2B5EF4-FFF2-40B4-BE49-F238E27FC236}">
                  <a16:creationId xmlns:a16="http://schemas.microsoft.com/office/drawing/2014/main" id="{B12AC078-24C3-4ED2-B81B-FF8D6D213765}"/>
                </a:ext>
              </a:extLst>
            </p:cNvPr>
            <p:cNvPicPr>
              <a:picLocks noChangeAspect="1"/>
            </p:cNvPicPr>
            <p:nvPr/>
          </p:nvPicPr>
          <p:blipFill>
            <a:blip r:embed="rId3"/>
            <a:stretch>
              <a:fillRect/>
            </a:stretch>
          </p:blipFill>
          <p:spPr>
            <a:xfrm flipH="1">
              <a:off x="-5935274" y="14988635"/>
              <a:ext cx="777886" cy="1057636"/>
            </a:xfrm>
            <a:prstGeom prst="rect">
              <a:avLst/>
            </a:prstGeom>
          </p:spPr>
        </p:pic>
        <p:pic>
          <p:nvPicPr>
            <p:cNvPr id="14" name="Picture 13">
              <a:extLst>
                <a:ext uri="{FF2B5EF4-FFF2-40B4-BE49-F238E27FC236}">
                  <a16:creationId xmlns:a16="http://schemas.microsoft.com/office/drawing/2014/main" id="{6810A771-AD87-4C87-A8AD-5BDFF899FEF8}"/>
                </a:ext>
              </a:extLst>
            </p:cNvPr>
            <p:cNvPicPr>
              <a:picLocks noChangeAspect="1"/>
            </p:cNvPicPr>
            <p:nvPr/>
          </p:nvPicPr>
          <p:blipFill>
            <a:blip r:embed="rId3"/>
            <a:stretch>
              <a:fillRect/>
            </a:stretch>
          </p:blipFill>
          <p:spPr>
            <a:xfrm rot="19410527">
              <a:off x="-5424232" y="14864935"/>
              <a:ext cx="777886" cy="1057636"/>
            </a:xfrm>
            <a:prstGeom prst="rect">
              <a:avLst/>
            </a:prstGeom>
          </p:spPr>
        </p:pic>
        <p:sp>
          <p:nvSpPr>
            <p:cNvPr id="4" name="TextBox 3">
              <a:extLst>
                <a:ext uri="{FF2B5EF4-FFF2-40B4-BE49-F238E27FC236}">
                  <a16:creationId xmlns:a16="http://schemas.microsoft.com/office/drawing/2014/main" id="{7316E704-3937-41D9-8135-48A04F6208B3}"/>
                </a:ext>
              </a:extLst>
            </p:cNvPr>
            <p:cNvSpPr txBox="1"/>
            <p:nvPr/>
          </p:nvSpPr>
          <p:spPr>
            <a:xfrm>
              <a:off x="-6172711" y="14676382"/>
              <a:ext cx="635620" cy="307777"/>
            </a:xfrm>
            <a:prstGeom prst="rect">
              <a:avLst/>
            </a:prstGeom>
            <a:noFill/>
          </p:spPr>
          <p:txBody>
            <a:bodyPr wrap="square" rtlCol="0">
              <a:spAutoFit/>
            </a:bodyPr>
            <a:lstStyle/>
            <a:p>
              <a:r>
                <a:rPr lang="en-US"/>
                <a:t>TX</a:t>
              </a:r>
              <a:r>
                <a:rPr lang="en-US" baseline="-25000"/>
                <a:t>A</a:t>
              </a:r>
            </a:p>
          </p:txBody>
        </p:sp>
        <p:sp>
          <p:nvSpPr>
            <p:cNvPr id="16" name="TextBox 15">
              <a:extLst>
                <a:ext uri="{FF2B5EF4-FFF2-40B4-BE49-F238E27FC236}">
                  <a16:creationId xmlns:a16="http://schemas.microsoft.com/office/drawing/2014/main" id="{D2B90E5E-B9D8-4CE0-BA05-575B43DF6827}"/>
                </a:ext>
              </a:extLst>
            </p:cNvPr>
            <p:cNvSpPr txBox="1"/>
            <p:nvPr/>
          </p:nvSpPr>
          <p:spPr>
            <a:xfrm>
              <a:off x="-5290411" y="14447772"/>
              <a:ext cx="635620" cy="307777"/>
            </a:xfrm>
            <a:prstGeom prst="rect">
              <a:avLst/>
            </a:prstGeom>
            <a:noFill/>
          </p:spPr>
          <p:txBody>
            <a:bodyPr wrap="square" rtlCol="0">
              <a:spAutoFit/>
            </a:bodyPr>
            <a:lstStyle/>
            <a:p>
              <a:r>
                <a:rPr lang="en-US"/>
                <a:t>TX</a:t>
              </a:r>
              <a:r>
                <a:rPr lang="en-US" baseline="-25000"/>
                <a:t>B</a:t>
              </a:r>
            </a:p>
          </p:txBody>
        </p:sp>
        <p:sp>
          <p:nvSpPr>
            <p:cNvPr id="17" name="TextBox 16">
              <a:extLst>
                <a:ext uri="{FF2B5EF4-FFF2-40B4-BE49-F238E27FC236}">
                  <a16:creationId xmlns:a16="http://schemas.microsoft.com/office/drawing/2014/main" id="{C2766EE6-ABCF-49B7-B9DD-BAB16AA5A2CA}"/>
                </a:ext>
              </a:extLst>
            </p:cNvPr>
            <p:cNvSpPr txBox="1"/>
            <p:nvPr/>
          </p:nvSpPr>
          <p:spPr>
            <a:xfrm>
              <a:off x="-4453114" y="14695902"/>
              <a:ext cx="635620" cy="307777"/>
            </a:xfrm>
            <a:prstGeom prst="rect">
              <a:avLst/>
            </a:prstGeom>
            <a:noFill/>
          </p:spPr>
          <p:txBody>
            <a:bodyPr wrap="square" rtlCol="0">
              <a:spAutoFit/>
            </a:bodyPr>
            <a:lstStyle/>
            <a:p>
              <a:r>
                <a:rPr lang="en-US"/>
                <a:t>TX</a:t>
              </a:r>
              <a:r>
                <a:rPr lang="en-US" baseline="-25000"/>
                <a:t>C</a:t>
              </a:r>
            </a:p>
          </p:txBody>
        </p:sp>
        <p:grpSp>
          <p:nvGrpSpPr>
            <p:cNvPr id="8" name="Group 7">
              <a:extLst>
                <a:ext uri="{FF2B5EF4-FFF2-40B4-BE49-F238E27FC236}">
                  <a16:creationId xmlns:a16="http://schemas.microsoft.com/office/drawing/2014/main" id="{F1D4F7C2-B967-41EF-96DE-E05F22B40C1C}"/>
                </a:ext>
              </a:extLst>
            </p:cNvPr>
            <p:cNvGrpSpPr/>
            <p:nvPr/>
          </p:nvGrpSpPr>
          <p:grpSpPr>
            <a:xfrm>
              <a:off x="-4682087" y="15253199"/>
              <a:ext cx="1467598" cy="1276815"/>
              <a:chOff x="9601658" y="2609385"/>
              <a:chExt cx="1467598" cy="1276815"/>
            </a:xfrm>
          </p:grpSpPr>
          <p:sp>
            <p:nvSpPr>
              <p:cNvPr id="20" name="Explosion: 8 Points 19">
                <a:extLst>
                  <a:ext uri="{FF2B5EF4-FFF2-40B4-BE49-F238E27FC236}">
                    <a16:creationId xmlns:a16="http://schemas.microsoft.com/office/drawing/2014/main" id="{B862D7A6-F0AD-457F-8AFE-A43560DA70AE}"/>
                  </a:ext>
                </a:extLst>
              </p:cNvPr>
              <p:cNvSpPr/>
              <p:nvPr/>
            </p:nvSpPr>
            <p:spPr>
              <a:xfrm>
                <a:off x="9601658" y="2609385"/>
                <a:ext cx="1467598" cy="1276815"/>
              </a:xfrm>
              <a:prstGeom prst="irregularSeal1">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tx1"/>
                  </a:solidFill>
                </a:endParaRPr>
              </a:p>
            </p:txBody>
          </p:sp>
          <p:sp>
            <p:nvSpPr>
              <p:cNvPr id="7" name="TextBox 6">
                <a:extLst>
                  <a:ext uri="{FF2B5EF4-FFF2-40B4-BE49-F238E27FC236}">
                    <a16:creationId xmlns:a16="http://schemas.microsoft.com/office/drawing/2014/main" id="{706BB59E-FF3A-4BB6-887D-298133B308F4}"/>
                  </a:ext>
                </a:extLst>
              </p:cNvPr>
              <p:cNvSpPr txBox="1"/>
              <p:nvPr/>
            </p:nvSpPr>
            <p:spPr>
              <a:xfrm>
                <a:off x="9720177" y="2919874"/>
                <a:ext cx="1206374" cy="523220"/>
              </a:xfrm>
              <a:prstGeom prst="rect">
                <a:avLst/>
              </a:prstGeom>
              <a:noFill/>
            </p:spPr>
            <p:txBody>
              <a:bodyPr wrap="square" rtlCol="0">
                <a:spAutoFit/>
              </a:bodyPr>
              <a:lstStyle/>
              <a:p>
                <a:pPr algn="ctr"/>
                <a:r>
                  <a:rPr lang="en-US">
                    <a:solidFill>
                      <a:srgbClr val="FF0000"/>
                    </a:solidFill>
                    <a:latin typeface="EB Garamond" panose="020B0604020202020204" charset="0"/>
                    <a:cs typeface="EB Garamond" panose="020B0604020202020204" charset="0"/>
                  </a:rPr>
                  <a:t>Lock</a:t>
                </a:r>
              </a:p>
              <a:p>
                <a:pPr algn="ctr"/>
                <a:r>
                  <a:rPr lang="en-US">
                    <a:solidFill>
                      <a:srgbClr val="FF0000"/>
                    </a:solidFill>
                    <a:latin typeface="EB Garamond" panose="020B0604020202020204" charset="0"/>
                    <a:cs typeface="EB Garamond" panose="020B0604020202020204" charset="0"/>
                  </a:rPr>
                  <a:t>Contention</a:t>
                </a:r>
              </a:p>
            </p:txBody>
          </p:sp>
        </p:grpSp>
        <p:cxnSp>
          <p:nvCxnSpPr>
            <p:cNvPr id="11" name="Straight Arrow Connector 10">
              <a:extLst>
                <a:ext uri="{FF2B5EF4-FFF2-40B4-BE49-F238E27FC236}">
                  <a16:creationId xmlns:a16="http://schemas.microsoft.com/office/drawing/2014/main" id="{A4108E8A-A37C-4211-956B-A3B6C49CD2F9}"/>
                </a:ext>
              </a:extLst>
            </p:cNvPr>
            <p:cNvCxnSpPr>
              <a:stCxn id="10" idx="2"/>
              <a:endCxn id="2" idx="0"/>
            </p:cNvCxnSpPr>
            <p:nvPr/>
          </p:nvCxnSpPr>
          <p:spPr>
            <a:xfrm>
              <a:off x="-5050096" y="16713806"/>
              <a:ext cx="0" cy="567644"/>
            </a:xfrm>
            <a:prstGeom prst="straightConnector1">
              <a:avLst/>
            </a:prstGeom>
            <a:ln w="50800">
              <a:solidFill>
                <a:srgbClr val="C51010"/>
              </a:solidFill>
              <a:headEnd w="lg" len="lg"/>
              <a:tailEnd type="triangle" w="lg"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051B9AB9-991F-4CC5-B3AF-181C9C349F8B}"/>
                </a:ext>
              </a:extLst>
            </p:cNvPr>
            <p:cNvSpPr/>
            <p:nvPr/>
          </p:nvSpPr>
          <p:spPr>
            <a:xfrm>
              <a:off x="-2451455" y="17281449"/>
              <a:ext cx="1385488" cy="69266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SSD</a:t>
              </a:r>
            </a:p>
          </p:txBody>
        </p:sp>
        <p:sp>
          <p:nvSpPr>
            <p:cNvPr id="28" name="Rectangle: Rounded Corners 27">
              <a:extLst>
                <a:ext uri="{FF2B5EF4-FFF2-40B4-BE49-F238E27FC236}">
                  <a16:creationId xmlns:a16="http://schemas.microsoft.com/office/drawing/2014/main" id="{E449457A-2E62-435F-90F9-CA720FF31678}"/>
                </a:ext>
              </a:extLst>
            </p:cNvPr>
            <p:cNvSpPr/>
            <p:nvPr/>
          </p:nvSpPr>
          <p:spPr>
            <a:xfrm>
              <a:off x="-2780354" y="16256443"/>
              <a:ext cx="633588" cy="41084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Log</a:t>
              </a:r>
            </a:p>
          </p:txBody>
        </p:sp>
        <p:sp>
          <p:nvSpPr>
            <p:cNvPr id="29" name="Rectangle: Rounded Corners 28">
              <a:extLst>
                <a:ext uri="{FF2B5EF4-FFF2-40B4-BE49-F238E27FC236}">
                  <a16:creationId xmlns:a16="http://schemas.microsoft.com/office/drawing/2014/main" id="{91B90DEA-C019-4D24-8653-AF710E4EA775}"/>
                </a:ext>
              </a:extLst>
            </p:cNvPr>
            <p:cNvSpPr/>
            <p:nvPr/>
          </p:nvSpPr>
          <p:spPr>
            <a:xfrm>
              <a:off x="-2048944" y="16259464"/>
              <a:ext cx="633588" cy="41084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Log</a:t>
              </a:r>
            </a:p>
          </p:txBody>
        </p:sp>
        <p:sp>
          <p:nvSpPr>
            <p:cNvPr id="30" name="Rectangle: Rounded Corners 29">
              <a:extLst>
                <a:ext uri="{FF2B5EF4-FFF2-40B4-BE49-F238E27FC236}">
                  <a16:creationId xmlns:a16="http://schemas.microsoft.com/office/drawing/2014/main" id="{310245BA-ABCD-4C81-AB3D-2E02AE328B41}"/>
                </a:ext>
              </a:extLst>
            </p:cNvPr>
            <p:cNvSpPr/>
            <p:nvPr/>
          </p:nvSpPr>
          <p:spPr>
            <a:xfrm>
              <a:off x="-1331182" y="16258203"/>
              <a:ext cx="633588" cy="410847"/>
            </a:xfrm>
            <a:prstGeom prst="round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EB Garamond" panose="020B0604020202020204" charset="0"/>
                  <a:cs typeface="EB Garamond" panose="020B0604020202020204" charset="0"/>
                </a:rPr>
                <a:t>Log</a:t>
              </a:r>
            </a:p>
          </p:txBody>
        </p:sp>
        <p:cxnSp>
          <p:nvCxnSpPr>
            <p:cNvPr id="31" name="Straight Arrow Connector 30">
              <a:extLst>
                <a:ext uri="{FF2B5EF4-FFF2-40B4-BE49-F238E27FC236}">
                  <a16:creationId xmlns:a16="http://schemas.microsoft.com/office/drawing/2014/main" id="{3DF2C7E8-EA6E-4A8D-9A68-FDFC0EA54FED}"/>
                </a:ext>
              </a:extLst>
            </p:cNvPr>
            <p:cNvCxnSpPr>
              <a:cxnSpLocks/>
              <a:stCxn id="29" idx="2"/>
            </p:cNvCxnSpPr>
            <p:nvPr/>
          </p:nvCxnSpPr>
          <p:spPr>
            <a:xfrm flipH="1">
              <a:off x="-1745062" y="16670311"/>
              <a:ext cx="12912" cy="611139"/>
            </a:xfrm>
            <a:prstGeom prst="straightConnector1">
              <a:avLst/>
            </a:prstGeom>
            <a:ln w="50800">
              <a:solidFill>
                <a:srgbClr val="0070C0"/>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078460-AF7A-4E2F-BC1C-03BAFA7903BB}"/>
                </a:ext>
              </a:extLst>
            </p:cNvPr>
            <p:cNvCxnSpPr>
              <a:cxnSpLocks/>
              <a:stCxn id="30" idx="2"/>
            </p:cNvCxnSpPr>
            <p:nvPr/>
          </p:nvCxnSpPr>
          <p:spPr>
            <a:xfrm flipH="1">
              <a:off x="-1373268" y="16669050"/>
              <a:ext cx="358880" cy="611138"/>
            </a:xfrm>
            <a:prstGeom prst="straightConnector1">
              <a:avLst/>
            </a:prstGeom>
            <a:ln w="50800">
              <a:solidFill>
                <a:srgbClr val="0070C0"/>
              </a:solidFill>
              <a:headEnd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B8AB546-BD0C-4EFC-90CA-58BC46DAB19E}"/>
                </a:ext>
              </a:extLst>
            </p:cNvPr>
            <p:cNvCxnSpPr>
              <a:cxnSpLocks/>
            </p:cNvCxnSpPr>
            <p:nvPr/>
          </p:nvCxnSpPr>
          <p:spPr>
            <a:xfrm>
              <a:off x="-2462577" y="16669050"/>
              <a:ext cx="358880" cy="611138"/>
            </a:xfrm>
            <a:prstGeom prst="straightConnector1">
              <a:avLst/>
            </a:prstGeom>
            <a:ln w="50800">
              <a:solidFill>
                <a:srgbClr val="0070C0"/>
              </a:solidFill>
              <a:headEnd w="lg" len="lg"/>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C11A8581-2146-410F-BD00-B83F9BFA975B}"/>
                </a:ext>
              </a:extLst>
            </p:cNvPr>
            <p:cNvPicPr>
              <a:picLocks noChangeAspect="1"/>
            </p:cNvPicPr>
            <p:nvPr/>
          </p:nvPicPr>
          <p:blipFill>
            <a:blip r:embed="rId4"/>
            <a:stretch>
              <a:fillRect/>
            </a:stretch>
          </p:blipFill>
          <p:spPr>
            <a:xfrm>
              <a:off x="-2625846" y="15012532"/>
              <a:ext cx="324571" cy="1279236"/>
            </a:xfrm>
            <a:prstGeom prst="rect">
              <a:avLst/>
            </a:prstGeom>
          </p:spPr>
        </p:pic>
        <p:pic>
          <p:nvPicPr>
            <p:cNvPr id="39" name="Picture 38">
              <a:extLst>
                <a:ext uri="{FF2B5EF4-FFF2-40B4-BE49-F238E27FC236}">
                  <a16:creationId xmlns:a16="http://schemas.microsoft.com/office/drawing/2014/main" id="{F3AE1DCF-08CE-46B5-8422-F1B4EB28CDD6}"/>
                </a:ext>
              </a:extLst>
            </p:cNvPr>
            <p:cNvPicPr>
              <a:picLocks noChangeAspect="1"/>
            </p:cNvPicPr>
            <p:nvPr/>
          </p:nvPicPr>
          <p:blipFill>
            <a:blip r:embed="rId4"/>
            <a:stretch>
              <a:fillRect/>
            </a:stretch>
          </p:blipFill>
          <p:spPr>
            <a:xfrm>
              <a:off x="-1894436" y="14991792"/>
              <a:ext cx="324571" cy="1279236"/>
            </a:xfrm>
            <a:prstGeom prst="rect">
              <a:avLst/>
            </a:prstGeom>
          </p:spPr>
        </p:pic>
        <p:pic>
          <p:nvPicPr>
            <p:cNvPr id="40" name="Picture 39">
              <a:extLst>
                <a:ext uri="{FF2B5EF4-FFF2-40B4-BE49-F238E27FC236}">
                  <a16:creationId xmlns:a16="http://schemas.microsoft.com/office/drawing/2014/main" id="{0143182A-CB80-4374-B17A-CDCDB35612E9}"/>
                </a:ext>
              </a:extLst>
            </p:cNvPr>
            <p:cNvPicPr>
              <a:picLocks noChangeAspect="1"/>
            </p:cNvPicPr>
            <p:nvPr/>
          </p:nvPicPr>
          <p:blipFill>
            <a:blip r:embed="rId4"/>
            <a:stretch>
              <a:fillRect/>
            </a:stretch>
          </p:blipFill>
          <p:spPr>
            <a:xfrm>
              <a:off x="-1176674" y="15003089"/>
              <a:ext cx="324571" cy="1279236"/>
            </a:xfrm>
            <a:prstGeom prst="rect">
              <a:avLst/>
            </a:prstGeom>
          </p:spPr>
        </p:pic>
        <p:sp>
          <p:nvSpPr>
            <p:cNvPr id="41" name="TextBox 40">
              <a:extLst>
                <a:ext uri="{FF2B5EF4-FFF2-40B4-BE49-F238E27FC236}">
                  <a16:creationId xmlns:a16="http://schemas.microsoft.com/office/drawing/2014/main" id="{4ACD1536-B58F-41CE-A6CA-901E3343982B}"/>
                </a:ext>
              </a:extLst>
            </p:cNvPr>
            <p:cNvSpPr txBox="1"/>
            <p:nvPr/>
          </p:nvSpPr>
          <p:spPr>
            <a:xfrm>
              <a:off x="-2689511" y="14640346"/>
              <a:ext cx="635620" cy="307777"/>
            </a:xfrm>
            <a:prstGeom prst="rect">
              <a:avLst/>
            </a:prstGeom>
            <a:noFill/>
          </p:spPr>
          <p:txBody>
            <a:bodyPr wrap="square" rtlCol="0">
              <a:spAutoFit/>
            </a:bodyPr>
            <a:lstStyle/>
            <a:p>
              <a:r>
                <a:rPr lang="en-US"/>
                <a:t>TX</a:t>
              </a:r>
              <a:r>
                <a:rPr lang="en-US" baseline="-25000"/>
                <a:t>A</a:t>
              </a:r>
            </a:p>
          </p:txBody>
        </p:sp>
        <p:sp>
          <p:nvSpPr>
            <p:cNvPr id="42" name="TextBox 41">
              <a:extLst>
                <a:ext uri="{FF2B5EF4-FFF2-40B4-BE49-F238E27FC236}">
                  <a16:creationId xmlns:a16="http://schemas.microsoft.com/office/drawing/2014/main" id="{502CE979-AC34-440F-A50E-A22436C6ED1B}"/>
                </a:ext>
              </a:extLst>
            </p:cNvPr>
            <p:cNvSpPr txBox="1"/>
            <p:nvPr/>
          </p:nvSpPr>
          <p:spPr>
            <a:xfrm>
              <a:off x="-1999233" y="14640346"/>
              <a:ext cx="635620" cy="307777"/>
            </a:xfrm>
            <a:prstGeom prst="rect">
              <a:avLst/>
            </a:prstGeom>
            <a:noFill/>
          </p:spPr>
          <p:txBody>
            <a:bodyPr wrap="square" rtlCol="0">
              <a:spAutoFit/>
            </a:bodyPr>
            <a:lstStyle/>
            <a:p>
              <a:r>
                <a:rPr lang="en-US"/>
                <a:t>TX</a:t>
              </a:r>
              <a:r>
                <a:rPr lang="en-US" baseline="-25000"/>
                <a:t>B</a:t>
              </a:r>
            </a:p>
          </p:txBody>
        </p:sp>
        <p:sp>
          <p:nvSpPr>
            <p:cNvPr id="43" name="TextBox 42">
              <a:extLst>
                <a:ext uri="{FF2B5EF4-FFF2-40B4-BE49-F238E27FC236}">
                  <a16:creationId xmlns:a16="http://schemas.microsoft.com/office/drawing/2014/main" id="{0ADF8065-87C0-4CAB-9FD0-3A647832DE53}"/>
                </a:ext>
              </a:extLst>
            </p:cNvPr>
            <p:cNvSpPr txBox="1"/>
            <p:nvPr/>
          </p:nvSpPr>
          <p:spPr>
            <a:xfrm>
              <a:off x="-1243718" y="14634010"/>
              <a:ext cx="635620" cy="307777"/>
            </a:xfrm>
            <a:prstGeom prst="rect">
              <a:avLst/>
            </a:prstGeom>
            <a:noFill/>
          </p:spPr>
          <p:txBody>
            <a:bodyPr wrap="square" rtlCol="0">
              <a:spAutoFit/>
            </a:bodyPr>
            <a:lstStyle/>
            <a:p>
              <a:r>
                <a:rPr lang="en-US"/>
                <a:t>TX</a:t>
              </a:r>
              <a:r>
                <a:rPr lang="en-US" baseline="-25000"/>
                <a:t>C</a:t>
              </a:r>
            </a:p>
          </p:txBody>
        </p:sp>
        <p:sp>
          <p:nvSpPr>
            <p:cNvPr id="24" name="TextBox 23">
              <a:extLst>
                <a:ext uri="{FF2B5EF4-FFF2-40B4-BE49-F238E27FC236}">
                  <a16:creationId xmlns:a16="http://schemas.microsoft.com/office/drawing/2014/main" id="{95643C87-5D16-4D97-B76C-0D94CF3C0B2A}"/>
                </a:ext>
              </a:extLst>
            </p:cNvPr>
            <p:cNvSpPr txBox="1"/>
            <p:nvPr/>
          </p:nvSpPr>
          <p:spPr>
            <a:xfrm>
              <a:off x="-6393416" y="18155171"/>
              <a:ext cx="3309428" cy="369332"/>
            </a:xfrm>
            <a:prstGeom prst="rect">
              <a:avLst/>
            </a:prstGeom>
            <a:noFill/>
          </p:spPr>
          <p:txBody>
            <a:bodyPr wrap="square" rtlCol="0">
              <a:spAutoFit/>
            </a:bodyPr>
            <a:lstStyle/>
            <a:p>
              <a:r>
                <a:rPr lang="en-US" sz="1800">
                  <a:latin typeface="EB Garamond" panose="020B0604020202020204" charset="0"/>
                  <a:cs typeface="EB Garamond" panose="020B0604020202020204" charset="0"/>
                </a:rPr>
                <a:t>(a) Logging with block I/O</a:t>
              </a:r>
            </a:p>
          </p:txBody>
        </p:sp>
        <p:sp>
          <p:nvSpPr>
            <p:cNvPr id="45" name="TextBox 44">
              <a:extLst>
                <a:ext uri="{FF2B5EF4-FFF2-40B4-BE49-F238E27FC236}">
                  <a16:creationId xmlns:a16="http://schemas.microsoft.com/office/drawing/2014/main" id="{1F9B4029-99B4-4BA6-8BFD-F2434656F4F3}"/>
                </a:ext>
              </a:extLst>
            </p:cNvPr>
            <p:cNvSpPr txBox="1"/>
            <p:nvPr/>
          </p:nvSpPr>
          <p:spPr>
            <a:xfrm>
              <a:off x="-3309428" y="18155171"/>
              <a:ext cx="3309428" cy="369332"/>
            </a:xfrm>
            <a:prstGeom prst="rect">
              <a:avLst/>
            </a:prstGeom>
            <a:noFill/>
          </p:spPr>
          <p:txBody>
            <a:bodyPr wrap="square" rtlCol="0">
              <a:spAutoFit/>
            </a:bodyPr>
            <a:lstStyle/>
            <a:p>
              <a:r>
                <a:rPr lang="en-US" sz="1800">
                  <a:latin typeface="EB Garamond" panose="020B0604020202020204" charset="0"/>
                  <a:cs typeface="EB Garamond" panose="020B0604020202020204" charset="0"/>
                </a:rPr>
                <a:t>(b) Logging with FlatFlash</a:t>
              </a:r>
            </a:p>
          </p:txBody>
        </p:sp>
      </p:grpSp>
      <p:grpSp>
        <p:nvGrpSpPr>
          <p:cNvPr id="149" name="Group 148">
            <a:extLst>
              <a:ext uri="{FF2B5EF4-FFF2-40B4-BE49-F238E27FC236}">
                <a16:creationId xmlns:a16="http://schemas.microsoft.com/office/drawing/2014/main" id="{5C5AACC4-BE94-4250-8353-3CFEC137162F}"/>
              </a:ext>
            </a:extLst>
          </p:cNvPr>
          <p:cNvGrpSpPr/>
          <p:nvPr/>
        </p:nvGrpSpPr>
        <p:grpSpPr>
          <a:xfrm>
            <a:off x="192579" y="1967921"/>
            <a:ext cx="6869574" cy="4471733"/>
            <a:chOff x="-13517135" y="14939243"/>
            <a:chExt cx="6869574" cy="4471733"/>
          </a:xfrm>
        </p:grpSpPr>
        <p:sp>
          <p:nvSpPr>
            <p:cNvPr id="400" name="Google Shape;400;p29"/>
            <p:cNvSpPr/>
            <p:nvPr/>
          </p:nvSpPr>
          <p:spPr>
            <a:xfrm>
              <a:off x="-13193329" y="18823580"/>
              <a:ext cx="6240463" cy="587396"/>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EB Garamond"/>
                  <a:sym typeface="EB Garamond"/>
                </a:rPr>
                <a:t>Metadata</a:t>
              </a:r>
              <a:r>
                <a:rPr lang="en-US" sz="2800">
                  <a:solidFill>
                    <a:schemeClr val="lt1"/>
                  </a:solidFill>
                  <a:latin typeface="EB Garamond"/>
                  <a:cs typeface="+mn-cs"/>
                  <a:sym typeface="EB Garamond"/>
                </a:rPr>
                <a:t> Durability in File Systems</a:t>
              </a:r>
              <a:endParaRPr lang="en-US" sz="2800">
                <a:solidFill>
                  <a:schemeClr val="lt1"/>
                </a:solidFill>
                <a:latin typeface="EB Garamond"/>
                <a:cs typeface="+mn-cs"/>
              </a:endParaRPr>
            </a:p>
          </p:txBody>
        </p:sp>
        <p:grpSp>
          <p:nvGrpSpPr>
            <p:cNvPr id="139" name="Group 138">
              <a:extLst>
                <a:ext uri="{FF2B5EF4-FFF2-40B4-BE49-F238E27FC236}">
                  <a16:creationId xmlns:a16="http://schemas.microsoft.com/office/drawing/2014/main" id="{EEAA17B5-8716-4E91-B07B-DC629C27F7A7}"/>
                </a:ext>
              </a:extLst>
            </p:cNvPr>
            <p:cNvGrpSpPr/>
            <p:nvPr/>
          </p:nvGrpSpPr>
          <p:grpSpPr>
            <a:xfrm>
              <a:off x="-13517135" y="14939243"/>
              <a:ext cx="6869574" cy="3535277"/>
              <a:chOff x="158363" y="2333260"/>
              <a:chExt cx="6592253" cy="3392560"/>
            </a:xfrm>
          </p:grpSpPr>
          <p:sp>
            <p:nvSpPr>
              <p:cNvPr id="26" name="TextBox 25">
                <a:extLst>
                  <a:ext uri="{FF2B5EF4-FFF2-40B4-BE49-F238E27FC236}">
                    <a16:creationId xmlns:a16="http://schemas.microsoft.com/office/drawing/2014/main" id="{6782FE9B-69E0-4815-94EF-D0A6A7128E4A}"/>
                  </a:ext>
                </a:extLst>
              </p:cNvPr>
              <p:cNvSpPr txBox="1"/>
              <p:nvPr/>
            </p:nvSpPr>
            <p:spPr>
              <a:xfrm>
                <a:off x="3092951" y="2360130"/>
                <a:ext cx="583814" cy="338554"/>
              </a:xfrm>
              <a:prstGeom prst="rect">
                <a:avLst/>
              </a:prstGeom>
              <a:noFill/>
            </p:spPr>
            <p:txBody>
              <a:bodyPr wrap="none" rtlCol="0">
                <a:spAutoFit/>
              </a:bodyPr>
              <a:lstStyle/>
              <a:p>
                <a:r>
                  <a:rPr lang="en-US" sz="1600">
                    <a:latin typeface="EB Garamond" panose="020B0604020202020204" charset="0"/>
                    <a:cs typeface="EB Garamond" panose="020B0604020202020204" charset="0"/>
                  </a:rPr>
                  <a:t>root</a:t>
                </a:r>
              </a:p>
            </p:txBody>
          </p:sp>
          <p:grpSp>
            <p:nvGrpSpPr>
              <p:cNvPr id="33" name="Group 32">
                <a:extLst>
                  <a:ext uri="{FF2B5EF4-FFF2-40B4-BE49-F238E27FC236}">
                    <a16:creationId xmlns:a16="http://schemas.microsoft.com/office/drawing/2014/main" id="{ECDE3391-48BC-493B-A716-AE9B682A2F21}"/>
                  </a:ext>
                </a:extLst>
              </p:cNvPr>
              <p:cNvGrpSpPr/>
              <p:nvPr/>
            </p:nvGrpSpPr>
            <p:grpSpPr>
              <a:xfrm>
                <a:off x="3873574" y="2352990"/>
                <a:ext cx="245075" cy="333968"/>
                <a:chOff x="3149844" y="2876189"/>
                <a:chExt cx="245075" cy="333968"/>
              </a:xfrm>
            </p:grpSpPr>
            <p:sp>
              <p:nvSpPr>
                <p:cNvPr id="25" name="Rectangle 24">
                  <a:extLst>
                    <a:ext uri="{FF2B5EF4-FFF2-40B4-BE49-F238E27FC236}">
                      <a16:creationId xmlns:a16="http://schemas.microsoft.com/office/drawing/2014/main" id="{71C731C4-DF4B-4E75-A81B-B5BA1604D74B}"/>
                    </a:ext>
                  </a:extLst>
                </p:cNvPr>
                <p:cNvSpPr/>
                <p:nvPr/>
              </p:nvSpPr>
              <p:spPr>
                <a:xfrm>
                  <a:off x="3149844" y="287619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Rectangle 49">
                  <a:extLst>
                    <a:ext uri="{FF2B5EF4-FFF2-40B4-BE49-F238E27FC236}">
                      <a16:creationId xmlns:a16="http://schemas.microsoft.com/office/drawing/2014/main" id="{42BB1859-F9AC-40FA-9F46-86F67BF140EB}"/>
                    </a:ext>
                  </a:extLst>
                </p:cNvPr>
                <p:cNvSpPr/>
                <p:nvPr/>
              </p:nvSpPr>
              <p:spPr>
                <a:xfrm>
                  <a:off x="3274534" y="287618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55" name="Rectangle 54">
                <a:extLst>
                  <a:ext uri="{FF2B5EF4-FFF2-40B4-BE49-F238E27FC236}">
                    <a16:creationId xmlns:a16="http://schemas.microsoft.com/office/drawing/2014/main" id="{71090356-146F-4662-BF5B-89EA834F281B}"/>
                  </a:ext>
                </a:extLst>
              </p:cNvPr>
              <p:cNvSpPr/>
              <p:nvPr/>
            </p:nvSpPr>
            <p:spPr>
              <a:xfrm>
                <a:off x="3643930" y="3025316"/>
                <a:ext cx="704362"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TextBox 56">
                <a:extLst>
                  <a:ext uri="{FF2B5EF4-FFF2-40B4-BE49-F238E27FC236}">
                    <a16:creationId xmlns:a16="http://schemas.microsoft.com/office/drawing/2014/main" id="{34FB70DF-433C-4FF0-9BE7-0735A4EE82E1}"/>
                  </a:ext>
                </a:extLst>
              </p:cNvPr>
              <p:cNvSpPr txBox="1"/>
              <p:nvPr/>
            </p:nvSpPr>
            <p:spPr>
              <a:xfrm>
                <a:off x="2001966" y="3018081"/>
                <a:ext cx="1473480" cy="338554"/>
              </a:xfrm>
              <a:prstGeom prst="rect">
                <a:avLst/>
              </a:prstGeom>
              <a:noFill/>
            </p:spPr>
            <p:txBody>
              <a:bodyPr wrap="none" rtlCol="0">
                <a:spAutoFit/>
              </a:bodyPr>
              <a:lstStyle/>
              <a:p>
                <a:r>
                  <a:rPr lang="en-US" sz="1600">
                    <a:latin typeface="EB Garamond" panose="020B0604020202020204" charset="0"/>
                    <a:cs typeface="EB Garamond" panose="020B0604020202020204" charset="0"/>
                  </a:rPr>
                  <a:t>pointer block</a:t>
                </a:r>
              </a:p>
            </p:txBody>
          </p:sp>
          <p:cxnSp>
            <p:nvCxnSpPr>
              <p:cNvPr id="44" name="Straight Arrow Connector 43">
                <a:extLst>
                  <a:ext uri="{FF2B5EF4-FFF2-40B4-BE49-F238E27FC236}">
                    <a16:creationId xmlns:a16="http://schemas.microsoft.com/office/drawing/2014/main" id="{BCFD8CC7-A0AB-452A-BF89-5B0505B87153}"/>
                  </a:ext>
                </a:extLst>
              </p:cNvPr>
              <p:cNvCxnSpPr>
                <a:cxnSpLocks/>
                <a:stCxn id="25" idx="3"/>
              </p:cNvCxnSpPr>
              <p:nvPr/>
            </p:nvCxnSpPr>
            <p:spPr>
              <a:xfrm>
                <a:off x="3993959" y="2519975"/>
                <a:ext cx="1" cy="493895"/>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a:extLst>
                  <a:ext uri="{FF2B5EF4-FFF2-40B4-BE49-F238E27FC236}">
                    <a16:creationId xmlns:a16="http://schemas.microsoft.com/office/drawing/2014/main" id="{5365BC00-D321-43F6-AE5F-66CD15441AC3}"/>
                  </a:ext>
                </a:extLst>
              </p:cNvPr>
              <p:cNvSpPr/>
              <p:nvPr/>
            </p:nvSpPr>
            <p:spPr>
              <a:xfrm>
                <a:off x="2655809" y="3743028"/>
                <a:ext cx="704362"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1" name="Straight Arrow Connector 50">
                <a:extLst>
                  <a:ext uri="{FF2B5EF4-FFF2-40B4-BE49-F238E27FC236}">
                    <a16:creationId xmlns:a16="http://schemas.microsoft.com/office/drawing/2014/main" id="{2AD8DB3F-C46F-4EB2-A98D-FE21F706D2B1}"/>
                  </a:ext>
                </a:extLst>
              </p:cNvPr>
              <p:cNvCxnSpPr>
                <a:stCxn id="55" idx="2"/>
                <a:endCxn id="63" idx="0"/>
              </p:cNvCxnSpPr>
              <p:nvPr/>
            </p:nvCxnSpPr>
            <p:spPr>
              <a:xfrm flipH="1">
                <a:off x="3007990" y="3359283"/>
                <a:ext cx="988121" cy="383745"/>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93AF7080-82E7-4068-BF58-8BE91942F41E}"/>
                  </a:ext>
                </a:extLst>
              </p:cNvPr>
              <p:cNvCxnSpPr>
                <a:cxnSpLocks/>
                <a:stCxn id="55" idx="2"/>
                <a:endCxn id="116" idx="0"/>
              </p:cNvCxnSpPr>
              <p:nvPr/>
            </p:nvCxnSpPr>
            <p:spPr>
              <a:xfrm>
                <a:off x="3996111" y="3359283"/>
                <a:ext cx="1121602" cy="390485"/>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59" name="Group 58">
                <a:extLst>
                  <a:ext uri="{FF2B5EF4-FFF2-40B4-BE49-F238E27FC236}">
                    <a16:creationId xmlns:a16="http://schemas.microsoft.com/office/drawing/2014/main" id="{B16135B0-3E03-4391-9CFA-EB4D9C377A5F}"/>
                  </a:ext>
                </a:extLst>
              </p:cNvPr>
              <p:cNvGrpSpPr/>
              <p:nvPr/>
            </p:nvGrpSpPr>
            <p:grpSpPr>
              <a:xfrm>
                <a:off x="2030462" y="4577911"/>
                <a:ext cx="736137" cy="334513"/>
                <a:chOff x="2221982" y="4963998"/>
                <a:chExt cx="736137" cy="334513"/>
              </a:xfrm>
            </p:grpSpPr>
            <p:grpSp>
              <p:nvGrpSpPr>
                <p:cNvPr id="52" name="Group 51">
                  <a:extLst>
                    <a:ext uri="{FF2B5EF4-FFF2-40B4-BE49-F238E27FC236}">
                      <a16:creationId xmlns:a16="http://schemas.microsoft.com/office/drawing/2014/main" id="{903356C3-922B-47D1-81AA-65B178FCCA60}"/>
                    </a:ext>
                  </a:extLst>
                </p:cNvPr>
                <p:cNvGrpSpPr/>
                <p:nvPr/>
              </p:nvGrpSpPr>
              <p:grpSpPr>
                <a:xfrm>
                  <a:off x="2221982" y="4964543"/>
                  <a:ext cx="245075" cy="333968"/>
                  <a:chOff x="3149844" y="2933339"/>
                  <a:chExt cx="245075" cy="333968"/>
                </a:xfrm>
              </p:grpSpPr>
              <p:sp>
                <p:nvSpPr>
                  <p:cNvPr id="53" name="Rectangle 52">
                    <a:extLst>
                      <a:ext uri="{FF2B5EF4-FFF2-40B4-BE49-F238E27FC236}">
                        <a16:creationId xmlns:a16="http://schemas.microsoft.com/office/drawing/2014/main" id="{F120C3F2-D9C3-4A11-B5C5-1FB4DC41AB42}"/>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Rectangle 53">
                    <a:extLst>
                      <a:ext uri="{FF2B5EF4-FFF2-40B4-BE49-F238E27FC236}">
                        <a16:creationId xmlns:a16="http://schemas.microsoft.com/office/drawing/2014/main" id="{F8708304-09FC-4EB2-99D8-758BD29EB701}"/>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74" name="Group 73">
                  <a:extLst>
                    <a:ext uri="{FF2B5EF4-FFF2-40B4-BE49-F238E27FC236}">
                      <a16:creationId xmlns:a16="http://schemas.microsoft.com/office/drawing/2014/main" id="{2664FFF9-4DA7-4245-9600-3C3C4FB25848}"/>
                    </a:ext>
                  </a:extLst>
                </p:cNvPr>
                <p:cNvGrpSpPr/>
                <p:nvPr/>
              </p:nvGrpSpPr>
              <p:grpSpPr>
                <a:xfrm>
                  <a:off x="2467222" y="4963998"/>
                  <a:ext cx="245075" cy="333968"/>
                  <a:chOff x="3149844" y="2933339"/>
                  <a:chExt cx="245075" cy="333968"/>
                </a:xfrm>
              </p:grpSpPr>
              <p:sp>
                <p:nvSpPr>
                  <p:cNvPr id="75" name="Rectangle 74">
                    <a:extLst>
                      <a:ext uri="{FF2B5EF4-FFF2-40B4-BE49-F238E27FC236}">
                        <a16:creationId xmlns:a16="http://schemas.microsoft.com/office/drawing/2014/main" id="{5B491A92-257A-4057-BBB4-7AE81F7AEEC9}"/>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75">
                    <a:extLst>
                      <a:ext uri="{FF2B5EF4-FFF2-40B4-BE49-F238E27FC236}">
                        <a16:creationId xmlns:a16="http://schemas.microsoft.com/office/drawing/2014/main" id="{B63243BE-E1B8-405B-A2D0-E6076637BFA9}"/>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77" name="Group 76">
                  <a:extLst>
                    <a:ext uri="{FF2B5EF4-FFF2-40B4-BE49-F238E27FC236}">
                      <a16:creationId xmlns:a16="http://schemas.microsoft.com/office/drawing/2014/main" id="{CF5AE203-F206-4EF5-9E30-489AEE834A6A}"/>
                    </a:ext>
                  </a:extLst>
                </p:cNvPr>
                <p:cNvGrpSpPr/>
                <p:nvPr/>
              </p:nvGrpSpPr>
              <p:grpSpPr>
                <a:xfrm>
                  <a:off x="2713044" y="4963998"/>
                  <a:ext cx="245075" cy="333968"/>
                  <a:chOff x="3149844" y="2933339"/>
                  <a:chExt cx="245075" cy="333968"/>
                </a:xfrm>
              </p:grpSpPr>
              <p:sp>
                <p:nvSpPr>
                  <p:cNvPr id="78" name="Rectangle 77">
                    <a:extLst>
                      <a:ext uri="{FF2B5EF4-FFF2-40B4-BE49-F238E27FC236}">
                        <a16:creationId xmlns:a16="http://schemas.microsoft.com/office/drawing/2014/main" id="{A68AF4EE-78FE-49B7-977F-DF5BD7099FCC}"/>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78">
                    <a:extLst>
                      <a:ext uri="{FF2B5EF4-FFF2-40B4-BE49-F238E27FC236}">
                        <a16:creationId xmlns:a16="http://schemas.microsoft.com/office/drawing/2014/main" id="{5584CB91-A626-46B2-97AF-8C1FC856AE13}"/>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nvGrpSpPr>
              <p:cNvPr id="82" name="Group 81">
                <a:extLst>
                  <a:ext uri="{FF2B5EF4-FFF2-40B4-BE49-F238E27FC236}">
                    <a16:creationId xmlns:a16="http://schemas.microsoft.com/office/drawing/2014/main" id="{36359230-3B0F-42A6-97C0-944CE9163EF9}"/>
                  </a:ext>
                </a:extLst>
              </p:cNvPr>
              <p:cNvGrpSpPr/>
              <p:nvPr/>
            </p:nvGrpSpPr>
            <p:grpSpPr>
              <a:xfrm>
                <a:off x="3198524" y="4577025"/>
                <a:ext cx="736137" cy="334513"/>
                <a:chOff x="2221982" y="4963998"/>
                <a:chExt cx="736137" cy="334513"/>
              </a:xfrm>
            </p:grpSpPr>
            <p:grpSp>
              <p:nvGrpSpPr>
                <p:cNvPr id="83" name="Group 82">
                  <a:extLst>
                    <a:ext uri="{FF2B5EF4-FFF2-40B4-BE49-F238E27FC236}">
                      <a16:creationId xmlns:a16="http://schemas.microsoft.com/office/drawing/2014/main" id="{D8BD2ECE-DD12-42A6-BBA4-E2C24C7446FA}"/>
                    </a:ext>
                  </a:extLst>
                </p:cNvPr>
                <p:cNvGrpSpPr/>
                <p:nvPr/>
              </p:nvGrpSpPr>
              <p:grpSpPr>
                <a:xfrm>
                  <a:off x="2221982" y="4964543"/>
                  <a:ext cx="245075" cy="333968"/>
                  <a:chOff x="3149844" y="2933339"/>
                  <a:chExt cx="245075" cy="333968"/>
                </a:xfrm>
              </p:grpSpPr>
              <p:sp>
                <p:nvSpPr>
                  <p:cNvPr id="90" name="Rectangle 89">
                    <a:extLst>
                      <a:ext uri="{FF2B5EF4-FFF2-40B4-BE49-F238E27FC236}">
                        <a16:creationId xmlns:a16="http://schemas.microsoft.com/office/drawing/2014/main" id="{6B4216D9-EF3F-460C-921D-665459DBFFA3}"/>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1" name="Rectangle 90">
                    <a:extLst>
                      <a:ext uri="{FF2B5EF4-FFF2-40B4-BE49-F238E27FC236}">
                        <a16:creationId xmlns:a16="http://schemas.microsoft.com/office/drawing/2014/main" id="{71BE0D1B-ABE2-4138-AA28-3D647BFD66C9}"/>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84" name="Group 83">
                  <a:extLst>
                    <a:ext uri="{FF2B5EF4-FFF2-40B4-BE49-F238E27FC236}">
                      <a16:creationId xmlns:a16="http://schemas.microsoft.com/office/drawing/2014/main" id="{A73B46D6-1772-4B90-9B98-F20B15CD6405}"/>
                    </a:ext>
                  </a:extLst>
                </p:cNvPr>
                <p:cNvGrpSpPr/>
                <p:nvPr/>
              </p:nvGrpSpPr>
              <p:grpSpPr>
                <a:xfrm>
                  <a:off x="2467222" y="4963998"/>
                  <a:ext cx="245075" cy="333968"/>
                  <a:chOff x="3149844" y="2933339"/>
                  <a:chExt cx="245075" cy="333968"/>
                </a:xfrm>
              </p:grpSpPr>
              <p:sp>
                <p:nvSpPr>
                  <p:cNvPr id="88" name="Rectangle 87">
                    <a:extLst>
                      <a:ext uri="{FF2B5EF4-FFF2-40B4-BE49-F238E27FC236}">
                        <a16:creationId xmlns:a16="http://schemas.microsoft.com/office/drawing/2014/main" id="{81512619-5041-4E4F-A254-D07D2CB338C7}"/>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9" name="Rectangle 88">
                    <a:extLst>
                      <a:ext uri="{FF2B5EF4-FFF2-40B4-BE49-F238E27FC236}">
                        <a16:creationId xmlns:a16="http://schemas.microsoft.com/office/drawing/2014/main" id="{6F824889-0CB5-4F9B-81C4-76B25BFC5470}"/>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85" name="Group 84">
                  <a:extLst>
                    <a:ext uri="{FF2B5EF4-FFF2-40B4-BE49-F238E27FC236}">
                      <a16:creationId xmlns:a16="http://schemas.microsoft.com/office/drawing/2014/main" id="{75434362-FA35-42F5-B4C5-C9DD5F2A5315}"/>
                    </a:ext>
                  </a:extLst>
                </p:cNvPr>
                <p:cNvGrpSpPr/>
                <p:nvPr/>
              </p:nvGrpSpPr>
              <p:grpSpPr>
                <a:xfrm>
                  <a:off x="2713044" y="4963998"/>
                  <a:ext cx="245075" cy="333968"/>
                  <a:chOff x="3149844" y="2933339"/>
                  <a:chExt cx="245075" cy="333968"/>
                </a:xfrm>
              </p:grpSpPr>
              <p:sp>
                <p:nvSpPr>
                  <p:cNvPr id="86" name="Rectangle 85">
                    <a:extLst>
                      <a:ext uri="{FF2B5EF4-FFF2-40B4-BE49-F238E27FC236}">
                        <a16:creationId xmlns:a16="http://schemas.microsoft.com/office/drawing/2014/main" id="{41D45079-1962-449F-8AF5-61C6B0ECAC4E}"/>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088BA358-D07B-48D2-BA0A-36231DEAB8B8}"/>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cxnSp>
            <p:nvCxnSpPr>
              <p:cNvPr id="112" name="Straight Arrow Connector 111">
                <a:extLst>
                  <a:ext uri="{FF2B5EF4-FFF2-40B4-BE49-F238E27FC236}">
                    <a16:creationId xmlns:a16="http://schemas.microsoft.com/office/drawing/2014/main" id="{FE8F4EA2-A260-46F8-8DA5-33E171E6AB1F}"/>
                  </a:ext>
                </a:extLst>
              </p:cNvPr>
              <p:cNvCxnSpPr>
                <a:cxnSpLocks/>
                <a:endCxn id="89" idx="0"/>
              </p:cNvCxnSpPr>
              <p:nvPr/>
            </p:nvCxnSpPr>
            <p:spPr>
              <a:xfrm>
                <a:off x="2995000" y="4090413"/>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Arrow Connector 114">
                <a:extLst>
                  <a:ext uri="{FF2B5EF4-FFF2-40B4-BE49-F238E27FC236}">
                    <a16:creationId xmlns:a16="http://schemas.microsoft.com/office/drawing/2014/main" id="{94346750-8B96-44A5-AC7F-FAC81C80C66B}"/>
                  </a:ext>
                </a:extLst>
              </p:cNvPr>
              <p:cNvCxnSpPr>
                <a:cxnSpLocks/>
              </p:cNvCxnSpPr>
              <p:nvPr/>
            </p:nvCxnSpPr>
            <p:spPr>
              <a:xfrm flipH="1">
                <a:off x="2360536" y="4091844"/>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a:extLst>
                  <a:ext uri="{FF2B5EF4-FFF2-40B4-BE49-F238E27FC236}">
                    <a16:creationId xmlns:a16="http://schemas.microsoft.com/office/drawing/2014/main" id="{E6EEC35D-4CDA-40FA-86C7-8EB26219C491}"/>
                  </a:ext>
                </a:extLst>
              </p:cNvPr>
              <p:cNvSpPr/>
              <p:nvPr/>
            </p:nvSpPr>
            <p:spPr>
              <a:xfrm>
                <a:off x="4765532" y="3749768"/>
                <a:ext cx="704362"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17" name="Group 116">
                <a:extLst>
                  <a:ext uri="{FF2B5EF4-FFF2-40B4-BE49-F238E27FC236}">
                    <a16:creationId xmlns:a16="http://schemas.microsoft.com/office/drawing/2014/main" id="{35A064ED-A552-4186-B23C-7EE9D97BEC62}"/>
                  </a:ext>
                </a:extLst>
              </p:cNvPr>
              <p:cNvGrpSpPr/>
              <p:nvPr/>
            </p:nvGrpSpPr>
            <p:grpSpPr>
              <a:xfrm>
                <a:off x="4140185" y="4584651"/>
                <a:ext cx="736137" cy="334513"/>
                <a:chOff x="2221982" y="4963998"/>
                <a:chExt cx="736137" cy="334513"/>
              </a:xfrm>
            </p:grpSpPr>
            <p:grpSp>
              <p:nvGrpSpPr>
                <p:cNvPr id="118" name="Group 117">
                  <a:extLst>
                    <a:ext uri="{FF2B5EF4-FFF2-40B4-BE49-F238E27FC236}">
                      <a16:creationId xmlns:a16="http://schemas.microsoft.com/office/drawing/2014/main" id="{BC0545FA-CC3E-4B2D-B363-0B94E8D5C931}"/>
                    </a:ext>
                  </a:extLst>
                </p:cNvPr>
                <p:cNvGrpSpPr/>
                <p:nvPr/>
              </p:nvGrpSpPr>
              <p:grpSpPr>
                <a:xfrm>
                  <a:off x="2221982" y="4964543"/>
                  <a:ext cx="245075" cy="333968"/>
                  <a:chOff x="3149844" y="2933339"/>
                  <a:chExt cx="245075" cy="333968"/>
                </a:xfrm>
              </p:grpSpPr>
              <p:sp>
                <p:nvSpPr>
                  <p:cNvPr id="125" name="Rectangle 124">
                    <a:extLst>
                      <a:ext uri="{FF2B5EF4-FFF2-40B4-BE49-F238E27FC236}">
                        <a16:creationId xmlns:a16="http://schemas.microsoft.com/office/drawing/2014/main" id="{148C244F-BB69-411C-A116-C027F4499368}"/>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BF52ACFC-8732-438B-8E16-CF1CACC7EAAE}"/>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19" name="Group 118">
                  <a:extLst>
                    <a:ext uri="{FF2B5EF4-FFF2-40B4-BE49-F238E27FC236}">
                      <a16:creationId xmlns:a16="http://schemas.microsoft.com/office/drawing/2014/main" id="{47099CA1-14D5-4541-9C83-4F5A200E278A}"/>
                    </a:ext>
                  </a:extLst>
                </p:cNvPr>
                <p:cNvGrpSpPr/>
                <p:nvPr/>
              </p:nvGrpSpPr>
              <p:grpSpPr>
                <a:xfrm>
                  <a:off x="2467222" y="4963998"/>
                  <a:ext cx="245075" cy="333968"/>
                  <a:chOff x="3149844" y="2933339"/>
                  <a:chExt cx="245075" cy="333968"/>
                </a:xfrm>
              </p:grpSpPr>
              <p:sp>
                <p:nvSpPr>
                  <p:cNvPr id="123" name="Rectangle 122">
                    <a:extLst>
                      <a:ext uri="{FF2B5EF4-FFF2-40B4-BE49-F238E27FC236}">
                        <a16:creationId xmlns:a16="http://schemas.microsoft.com/office/drawing/2014/main" id="{1CFA984A-836B-4C8F-9E4D-81957FC1508E}"/>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4" name="Rectangle 123">
                    <a:extLst>
                      <a:ext uri="{FF2B5EF4-FFF2-40B4-BE49-F238E27FC236}">
                        <a16:creationId xmlns:a16="http://schemas.microsoft.com/office/drawing/2014/main" id="{E664A9B7-A4A5-481D-BA9E-A20C034C22C7}"/>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20" name="Group 119">
                  <a:extLst>
                    <a:ext uri="{FF2B5EF4-FFF2-40B4-BE49-F238E27FC236}">
                      <a16:creationId xmlns:a16="http://schemas.microsoft.com/office/drawing/2014/main" id="{0AF1D064-F187-4771-AA4C-8F2B5E01FF5C}"/>
                    </a:ext>
                  </a:extLst>
                </p:cNvPr>
                <p:cNvGrpSpPr/>
                <p:nvPr/>
              </p:nvGrpSpPr>
              <p:grpSpPr>
                <a:xfrm>
                  <a:off x="2713044" y="4963998"/>
                  <a:ext cx="245075" cy="333968"/>
                  <a:chOff x="3149844" y="2933339"/>
                  <a:chExt cx="245075" cy="333968"/>
                </a:xfrm>
              </p:grpSpPr>
              <p:sp>
                <p:nvSpPr>
                  <p:cNvPr id="121" name="Rectangle 120">
                    <a:extLst>
                      <a:ext uri="{FF2B5EF4-FFF2-40B4-BE49-F238E27FC236}">
                        <a16:creationId xmlns:a16="http://schemas.microsoft.com/office/drawing/2014/main" id="{B798389D-83C2-49E0-AFC0-71AD929D4999}"/>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2" name="Rectangle 121">
                    <a:extLst>
                      <a:ext uri="{FF2B5EF4-FFF2-40B4-BE49-F238E27FC236}">
                        <a16:creationId xmlns:a16="http://schemas.microsoft.com/office/drawing/2014/main" id="{DFB94518-2E6A-4291-A89F-AF5AFDAF27F1}"/>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grpSp>
            <p:nvGrpSpPr>
              <p:cNvPr id="127" name="Group 126">
                <a:extLst>
                  <a:ext uri="{FF2B5EF4-FFF2-40B4-BE49-F238E27FC236}">
                    <a16:creationId xmlns:a16="http://schemas.microsoft.com/office/drawing/2014/main" id="{5C2B5208-7485-4C72-9ECE-C0FF162B6F64}"/>
                  </a:ext>
                </a:extLst>
              </p:cNvPr>
              <p:cNvGrpSpPr/>
              <p:nvPr/>
            </p:nvGrpSpPr>
            <p:grpSpPr>
              <a:xfrm>
                <a:off x="5308247" y="4583765"/>
                <a:ext cx="736137" cy="334513"/>
                <a:chOff x="2221982" y="4963998"/>
                <a:chExt cx="736137" cy="334513"/>
              </a:xfrm>
            </p:grpSpPr>
            <p:grpSp>
              <p:nvGrpSpPr>
                <p:cNvPr id="128" name="Group 127">
                  <a:extLst>
                    <a:ext uri="{FF2B5EF4-FFF2-40B4-BE49-F238E27FC236}">
                      <a16:creationId xmlns:a16="http://schemas.microsoft.com/office/drawing/2014/main" id="{EA6D3C81-F283-4821-B3FE-3181E4B291DD}"/>
                    </a:ext>
                  </a:extLst>
                </p:cNvPr>
                <p:cNvGrpSpPr/>
                <p:nvPr/>
              </p:nvGrpSpPr>
              <p:grpSpPr>
                <a:xfrm>
                  <a:off x="2221982" y="4964543"/>
                  <a:ext cx="245075" cy="333968"/>
                  <a:chOff x="3149844" y="2933339"/>
                  <a:chExt cx="245075" cy="333968"/>
                </a:xfrm>
              </p:grpSpPr>
              <p:sp>
                <p:nvSpPr>
                  <p:cNvPr id="135" name="Rectangle 134">
                    <a:extLst>
                      <a:ext uri="{FF2B5EF4-FFF2-40B4-BE49-F238E27FC236}">
                        <a16:creationId xmlns:a16="http://schemas.microsoft.com/office/drawing/2014/main" id="{25037EE9-69EB-4C7C-B352-B1BB189DC746}"/>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6" name="Rectangle 135">
                    <a:extLst>
                      <a:ext uri="{FF2B5EF4-FFF2-40B4-BE49-F238E27FC236}">
                        <a16:creationId xmlns:a16="http://schemas.microsoft.com/office/drawing/2014/main" id="{544BADC7-814E-4AFB-95E6-F7A1A5EC642A}"/>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29" name="Group 128">
                  <a:extLst>
                    <a:ext uri="{FF2B5EF4-FFF2-40B4-BE49-F238E27FC236}">
                      <a16:creationId xmlns:a16="http://schemas.microsoft.com/office/drawing/2014/main" id="{6F61CE47-28E0-4DB8-8C67-3AF274E89708}"/>
                    </a:ext>
                  </a:extLst>
                </p:cNvPr>
                <p:cNvGrpSpPr/>
                <p:nvPr/>
              </p:nvGrpSpPr>
              <p:grpSpPr>
                <a:xfrm>
                  <a:off x="2467222" y="4963998"/>
                  <a:ext cx="245075" cy="333968"/>
                  <a:chOff x="3149844" y="2933339"/>
                  <a:chExt cx="245075" cy="333968"/>
                </a:xfrm>
              </p:grpSpPr>
              <p:sp>
                <p:nvSpPr>
                  <p:cNvPr id="133" name="Rectangle 132">
                    <a:extLst>
                      <a:ext uri="{FF2B5EF4-FFF2-40B4-BE49-F238E27FC236}">
                        <a16:creationId xmlns:a16="http://schemas.microsoft.com/office/drawing/2014/main" id="{D1446D83-BB6A-4613-A58E-D34FE419F317}"/>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4" name="Rectangle 133">
                    <a:extLst>
                      <a:ext uri="{FF2B5EF4-FFF2-40B4-BE49-F238E27FC236}">
                        <a16:creationId xmlns:a16="http://schemas.microsoft.com/office/drawing/2014/main" id="{E3B93179-7E37-4AA1-AD81-93332C7EF7A6}"/>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30" name="Group 129">
                  <a:extLst>
                    <a:ext uri="{FF2B5EF4-FFF2-40B4-BE49-F238E27FC236}">
                      <a16:creationId xmlns:a16="http://schemas.microsoft.com/office/drawing/2014/main" id="{2736C50B-3330-45B0-A23D-2661C0531B63}"/>
                    </a:ext>
                  </a:extLst>
                </p:cNvPr>
                <p:cNvGrpSpPr/>
                <p:nvPr/>
              </p:nvGrpSpPr>
              <p:grpSpPr>
                <a:xfrm>
                  <a:off x="2713044" y="4963998"/>
                  <a:ext cx="245075" cy="333968"/>
                  <a:chOff x="3149844" y="2933339"/>
                  <a:chExt cx="245075" cy="333968"/>
                </a:xfrm>
              </p:grpSpPr>
              <p:sp>
                <p:nvSpPr>
                  <p:cNvPr id="131" name="Rectangle 130">
                    <a:extLst>
                      <a:ext uri="{FF2B5EF4-FFF2-40B4-BE49-F238E27FC236}">
                        <a16:creationId xmlns:a16="http://schemas.microsoft.com/office/drawing/2014/main" id="{AD908A78-5ED5-4CCD-8F8C-291E75A78B0F}"/>
                      </a:ext>
                    </a:extLst>
                  </p:cNvPr>
                  <p:cNvSpPr/>
                  <p:nvPr/>
                </p:nvSpPr>
                <p:spPr>
                  <a:xfrm>
                    <a:off x="3149844" y="2933340"/>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2" name="Rectangle 131">
                    <a:extLst>
                      <a:ext uri="{FF2B5EF4-FFF2-40B4-BE49-F238E27FC236}">
                        <a16:creationId xmlns:a16="http://schemas.microsoft.com/office/drawing/2014/main" id="{07E12CB2-59EE-4AB5-A7FF-5A9420AACD78}"/>
                      </a:ext>
                    </a:extLst>
                  </p:cNvPr>
                  <p:cNvSpPr/>
                  <p:nvPr/>
                </p:nvSpPr>
                <p:spPr>
                  <a:xfrm>
                    <a:off x="3274534" y="2933339"/>
                    <a:ext cx="120385"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cxnSp>
            <p:nvCxnSpPr>
              <p:cNvPr id="137" name="Straight Arrow Connector 136">
                <a:extLst>
                  <a:ext uri="{FF2B5EF4-FFF2-40B4-BE49-F238E27FC236}">
                    <a16:creationId xmlns:a16="http://schemas.microsoft.com/office/drawing/2014/main" id="{BBC767FD-53AF-4127-9651-AB264520A93E}"/>
                  </a:ext>
                </a:extLst>
              </p:cNvPr>
              <p:cNvCxnSpPr>
                <a:cxnSpLocks/>
                <a:endCxn id="134" idx="0"/>
              </p:cNvCxnSpPr>
              <p:nvPr/>
            </p:nvCxnSpPr>
            <p:spPr>
              <a:xfrm>
                <a:off x="5104723" y="4097153"/>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Arrow Connector 137">
                <a:extLst>
                  <a:ext uri="{FF2B5EF4-FFF2-40B4-BE49-F238E27FC236}">
                    <a16:creationId xmlns:a16="http://schemas.microsoft.com/office/drawing/2014/main" id="{F77059B7-4F89-4D53-9C38-EBF522F076D9}"/>
                  </a:ext>
                </a:extLst>
              </p:cNvPr>
              <p:cNvCxnSpPr>
                <a:cxnSpLocks/>
              </p:cNvCxnSpPr>
              <p:nvPr/>
            </p:nvCxnSpPr>
            <p:spPr>
              <a:xfrm flipH="1">
                <a:off x="4470259" y="4098584"/>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41" name="TextBox 140">
                <a:extLst>
                  <a:ext uri="{FF2B5EF4-FFF2-40B4-BE49-F238E27FC236}">
                    <a16:creationId xmlns:a16="http://schemas.microsoft.com/office/drawing/2014/main" id="{C7FF67D1-FBC2-4F9F-9C78-A14523E222F6}"/>
                  </a:ext>
                </a:extLst>
              </p:cNvPr>
              <p:cNvSpPr txBox="1"/>
              <p:nvPr/>
            </p:nvSpPr>
            <p:spPr>
              <a:xfrm>
                <a:off x="1061701" y="3728125"/>
                <a:ext cx="1473480" cy="338554"/>
              </a:xfrm>
              <a:prstGeom prst="rect">
                <a:avLst/>
              </a:prstGeom>
              <a:noFill/>
            </p:spPr>
            <p:txBody>
              <a:bodyPr wrap="none" rtlCol="0">
                <a:spAutoFit/>
              </a:bodyPr>
              <a:lstStyle/>
              <a:p>
                <a:r>
                  <a:rPr lang="en-US" sz="1600">
                    <a:latin typeface="EB Garamond" panose="020B0604020202020204" charset="0"/>
                    <a:cs typeface="EB Garamond" panose="020B0604020202020204" charset="0"/>
                  </a:rPr>
                  <a:t>pointer block</a:t>
                </a:r>
              </a:p>
            </p:txBody>
          </p:sp>
          <p:sp>
            <p:nvSpPr>
              <p:cNvPr id="142" name="Rectangle 141">
                <a:extLst>
                  <a:ext uri="{FF2B5EF4-FFF2-40B4-BE49-F238E27FC236}">
                    <a16:creationId xmlns:a16="http://schemas.microsoft.com/office/drawing/2014/main" id="{25BC69A0-DBC1-4AC7-96AF-D8F74039D5FC}"/>
                  </a:ext>
                </a:extLst>
              </p:cNvPr>
              <p:cNvSpPr/>
              <p:nvPr/>
            </p:nvSpPr>
            <p:spPr>
              <a:xfrm>
                <a:off x="1897844" y="4461960"/>
                <a:ext cx="4248157" cy="55371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3" name="TextBox 142">
                <a:extLst>
                  <a:ext uri="{FF2B5EF4-FFF2-40B4-BE49-F238E27FC236}">
                    <a16:creationId xmlns:a16="http://schemas.microsoft.com/office/drawing/2014/main" id="{43F3DC5A-BE78-4EF2-A59E-20BD1F40ABF1}"/>
                  </a:ext>
                </a:extLst>
              </p:cNvPr>
              <p:cNvSpPr txBox="1"/>
              <p:nvPr/>
            </p:nvSpPr>
            <p:spPr>
              <a:xfrm>
                <a:off x="922323" y="4541484"/>
                <a:ext cx="845103" cy="338554"/>
              </a:xfrm>
              <a:prstGeom prst="rect">
                <a:avLst/>
              </a:prstGeom>
              <a:noFill/>
            </p:spPr>
            <p:txBody>
              <a:bodyPr wrap="none" rtlCol="0">
                <a:spAutoFit/>
              </a:bodyPr>
              <a:lstStyle/>
              <a:p>
                <a:r>
                  <a:rPr lang="en-US" sz="1600" err="1">
                    <a:latin typeface="EB Garamond" panose="020B0604020202020204" charset="0"/>
                    <a:cs typeface="EB Garamond" panose="020B0604020202020204" charset="0"/>
                  </a:rPr>
                  <a:t>inodes</a:t>
                </a:r>
                <a:endParaRPr lang="en-US" sz="1600">
                  <a:latin typeface="EB Garamond" panose="020B0604020202020204" charset="0"/>
                  <a:cs typeface="EB Garamond" panose="020B0604020202020204" charset="0"/>
                </a:endParaRPr>
              </a:p>
            </p:txBody>
          </p:sp>
          <p:sp>
            <p:nvSpPr>
              <p:cNvPr id="144" name="Rectangle 143">
                <a:extLst>
                  <a:ext uri="{FF2B5EF4-FFF2-40B4-BE49-F238E27FC236}">
                    <a16:creationId xmlns:a16="http://schemas.microsoft.com/office/drawing/2014/main" id="{1C432130-871A-4E3C-981F-AB86EAF00D87}"/>
                  </a:ext>
                </a:extLst>
              </p:cNvPr>
              <p:cNvSpPr/>
              <p:nvPr/>
            </p:nvSpPr>
            <p:spPr>
              <a:xfrm>
                <a:off x="1447941" y="5380662"/>
                <a:ext cx="704362"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5" name="Rectangle 144">
                <a:extLst>
                  <a:ext uri="{FF2B5EF4-FFF2-40B4-BE49-F238E27FC236}">
                    <a16:creationId xmlns:a16="http://schemas.microsoft.com/office/drawing/2014/main" id="{7D941D6B-6069-4EC0-AB8D-DDFC7BF54AF7}"/>
                  </a:ext>
                </a:extLst>
              </p:cNvPr>
              <p:cNvSpPr/>
              <p:nvPr/>
            </p:nvSpPr>
            <p:spPr>
              <a:xfrm>
                <a:off x="2747509" y="5386004"/>
                <a:ext cx="704362" cy="333967"/>
              </a:xfrm>
              <a:prstGeom prst="rect">
                <a:avLst/>
              </a:prstGeom>
              <a:solidFill>
                <a:srgbClr val="D9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46" name="Straight Arrow Connector 145">
                <a:extLst>
                  <a:ext uri="{FF2B5EF4-FFF2-40B4-BE49-F238E27FC236}">
                    <a16:creationId xmlns:a16="http://schemas.microsoft.com/office/drawing/2014/main" id="{7D03B5BF-4C7D-4CC3-84CA-B980D10923C0}"/>
                  </a:ext>
                </a:extLst>
              </p:cNvPr>
              <p:cNvCxnSpPr>
                <a:cxnSpLocks/>
              </p:cNvCxnSpPr>
              <p:nvPr/>
            </p:nvCxnSpPr>
            <p:spPr>
              <a:xfrm>
                <a:off x="2451264" y="4897746"/>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Arrow Connector 146">
                <a:extLst>
                  <a:ext uri="{FF2B5EF4-FFF2-40B4-BE49-F238E27FC236}">
                    <a16:creationId xmlns:a16="http://schemas.microsoft.com/office/drawing/2014/main" id="{61C2CC05-EED7-4A3B-805A-73A87B161886}"/>
                  </a:ext>
                </a:extLst>
              </p:cNvPr>
              <p:cNvCxnSpPr>
                <a:cxnSpLocks/>
              </p:cNvCxnSpPr>
              <p:nvPr/>
            </p:nvCxnSpPr>
            <p:spPr>
              <a:xfrm flipH="1">
                <a:off x="1816800" y="4899177"/>
                <a:ext cx="633647" cy="486612"/>
              </a:xfrm>
              <a:prstGeom prst="straightConnector1">
                <a:avLst/>
              </a:prstGeom>
              <a:solidFill>
                <a:srgbClr val="D9D9D9"/>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48" name="TextBox 147">
                <a:extLst>
                  <a:ext uri="{FF2B5EF4-FFF2-40B4-BE49-F238E27FC236}">
                    <a16:creationId xmlns:a16="http://schemas.microsoft.com/office/drawing/2014/main" id="{6B603089-C430-47FA-A6B7-63F5BC0E8FBC}"/>
                  </a:ext>
                </a:extLst>
              </p:cNvPr>
              <p:cNvSpPr txBox="1"/>
              <p:nvPr/>
            </p:nvSpPr>
            <p:spPr>
              <a:xfrm>
                <a:off x="3584522" y="5387266"/>
                <a:ext cx="1199367" cy="338554"/>
              </a:xfrm>
              <a:prstGeom prst="rect">
                <a:avLst/>
              </a:prstGeom>
              <a:noFill/>
            </p:spPr>
            <p:txBody>
              <a:bodyPr wrap="none" rtlCol="0">
                <a:spAutoFit/>
              </a:bodyPr>
              <a:lstStyle/>
              <a:p>
                <a:r>
                  <a:rPr lang="en-US" sz="1600">
                    <a:latin typeface="EB Garamond" panose="020B0604020202020204" charset="0"/>
                    <a:cs typeface="EB Garamond" panose="020B0604020202020204" charset="0"/>
                  </a:rPr>
                  <a:t>data block</a:t>
                </a:r>
              </a:p>
            </p:txBody>
          </p:sp>
          <p:sp>
            <p:nvSpPr>
              <p:cNvPr id="80" name="Left Brace 79">
                <a:extLst>
                  <a:ext uri="{FF2B5EF4-FFF2-40B4-BE49-F238E27FC236}">
                    <a16:creationId xmlns:a16="http://schemas.microsoft.com/office/drawing/2014/main" id="{14FC2481-3391-439F-A1E4-C809315ED82D}"/>
                  </a:ext>
                </a:extLst>
              </p:cNvPr>
              <p:cNvSpPr/>
              <p:nvPr/>
            </p:nvSpPr>
            <p:spPr>
              <a:xfrm>
                <a:off x="529132" y="2333260"/>
                <a:ext cx="412564" cy="251600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52" name="TextBox 151">
                <a:extLst>
                  <a:ext uri="{FF2B5EF4-FFF2-40B4-BE49-F238E27FC236}">
                    <a16:creationId xmlns:a16="http://schemas.microsoft.com/office/drawing/2014/main" id="{8F09F593-C3E5-4864-BB12-CDB7DBB8FD1F}"/>
                  </a:ext>
                </a:extLst>
              </p:cNvPr>
              <p:cNvSpPr txBox="1"/>
              <p:nvPr/>
            </p:nvSpPr>
            <p:spPr>
              <a:xfrm rot="16200000">
                <a:off x="-688825" y="3507514"/>
                <a:ext cx="2032929" cy="338554"/>
              </a:xfrm>
              <a:prstGeom prst="rect">
                <a:avLst/>
              </a:prstGeom>
              <a:noFill/>
            </p:spPr>
            <p:txBody>
              <a:bodyPr wrap="none" rtlCol="0">
                <a:spAutoFit/>
              </a:bodyPr>
              <a:lstStyle/>
              <a:p>
                <a:r>
                  <a:rPr lang="en-US" sz="1600">
                    <a:latin typeface="EB Garamond" panose="020B0604020202020204" charset="0"/>
                    <a:cs typeface="EB Garamond" panose="020B0604020202020204" charset="0"/>
                  </a:rPr>
                  <a:t>metadata structure</a:t>
                </a:r>
              </a:p>
            </p:txBody>
          </p:sp>
          <p:sp>
            <p:nvSpPr>
              <p:cNvPr id="153" name="Rectangle 152">
                <a:extLst>
                  <a:ext uri="{FF2B5EF4-FFF2-40B4-BE49-F238E27FC236}">
                    <a16:creationId xmlns:a16="http://schemas.microsoft.com/office/drawing/2014/main" id="{4DCF826E-166F-4DD2-974D-0949BC9C2E3F}"/>
                  </a:ext>
                </a:extLst>
              </p:cNvPr>
              <p:cNvSpPr/>
              <p:nvPr/>
            </p:nvSpPr>
            <p:spPr>
              <a:xfrm>
                <a:off x="5474397" y="2822774"/>
                <a:ext cx="1276219" cy="68148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0000"/>
                    </a:solidFill>
                    <a:latin typeface="EB Garamond" panose="020B0604020202020204" charset="0"/>
                    <a:cs typeface="EB Garamond" panose="020B0604020202020204" charset="0"/>
                  </a:rPr>
                  <a:t>packed</a:t>
                </a:r>
                <a:r>
                  <a:rPr lang="en-US" sz="1600">
                    <a:solidFill>
                      <a:schemeClr val="tx1"/>
                    </a:solidFill>
                  </a:rPr>
                  <a:t> </a:t>
                </a:r>
                <a:r>
                  <a:rPr lang="en-US" sz="1600">
                    <a:solidFill>
                      <a:srgbClr val="000000"/>
                    </a:solidFill>
                    <a:latin typeface="EB Garamond" panose="020B0604020202020204" charset="0"/>
                    <a:cs typeface="EB Garamond" panose="020B0604020202020204" charset="0"/>
                  </a:rPr>
                  <a:t>in</a:t>
                </a:r>
                <a:r>
                  <a:rPr lang="en-US" sz="1600">
                    <a:solidFill>
                      <a:schemeClr val="tx1"/>
                    </a:solidFill>
                  </a:rPr>
                  <a:t> </a:t>
                </a:r>
                <a:r>
                  <a:rPr lang="en-US" sz="1600">
                    <a:solidFill>
                      <a:srgbClr val="000000"/>
                    </a:solidFill>
                    <a:latin typeface="EB Garamond" panose="020B0604020202020204" charset="0"/>
                    <a:cs typeface="EB Garamond" panose="020B0604020202020204" charset="0"/>
                  </a:rPr>
                  <a:t>blocks</a:t>
                </a:r>
              </a:p>
            </p:txBody>
          </p:sp>
          <p:cxnSp>
            <p:nvCxnSpPr>
              <p:cNvPr id="154" name="Straight Arrow Connector 153">
                <a:extLst>
                  <a:ext uri="{FF2B5EF4-FFF2-40B4-BE49-F238E27FC236}">
                    <a16:creationId xmlns:a16="http://schemas.microsoft.com/office/drawing/2014/main" id="{FF4B059E-AE8E-44FE-971E-CC6ADEA74AD7}"/>
                  </a:ext>
                </a:extLst>
              </p:cNvPr>
              <p:cNvCxnSpPr>
                <a:cxnSpLocks/>
                <a:stCxn id="153" idx="2"/>
              </p:cNvCxnSpPr>
              <p:nvPr/>
            </p:nvCxnSpPr>
            <p:spPr>
              <a:xfrm flipH="1">
                <a:off x="5787671" y="3504262"/>
                <a:ext cx="324836" cy="931368"/>
              </a:xfrm>
              <a:prstGeom prst="straightConnector1">
                <a:avLst/>
              </a:prstGeom>
              <a:solidFill>
                <a:srgbClr val="D9D9D9"/>
              </a:solidFill>
              <a:ln w="12700">
                <a:solidFill>
                  <a:schemeClr val="tx1"/>
                </a:solidFill>
                <a:headEnd type="none" w="lg" len="lg"/>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sp>
        <p:nvSpPr>
          <p:cNvPr id="159" name="Rounded Rectangle 60">
            <a:extLst>
              <a:ext uri="{FF2B5EF4-FFF2-40B4-BE49-F238E27FC236}">
                <a16:creationId xmlns:a16="http://schemas.microsoft.com/office/drawing/2014/main" id="{98743735-F50F-4569-B88F-49FCADF295E4}"/>
              </a:ext>
            </a:extLst>
          </p:cNvPr>
          <p:cNvSpPr/>
          <p:nvPr/>
        </p:nvSpPr>
        <p:spPr>
          <a:xfrm>
            <a:off x="4803050" y="4512365"/>
            <a:ext cx="2631158" cy="11513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b="1">
                <a:latin typeface="EB Garamond"/>
                <a:ea typeface="EB Garamond"/>
              </a:rPr>
              <a:t>Byte Accessibility</a:t>
            </a:r>
            <a:endParaRPr lang="en-US" sz="1200" b="1">
              <a:cs typeface="Arial"/>
            </a:endParaRPr>
          </a:p>
        </p:txBody>
      </p:sp>
      <p:cxnSp>
        <p:nvCxnSpPr>
          <p:cNvPr id="160" name="Google Shape;234;p19">
            <a:extLst>
              <a:ext uri="{FF2B5EF4-FFF2-40B4-BE49-F238E27FC236}">
                <a16:creationId xmlns:a16="http://schemas.microsoft.com/office/drawing/2014/main" id="{5F6D6AE4-DD0F-41A5-99EB-75A48CF47260}"/>
              </a:ext>
            </a:extLst>
          </p:cNvPr>
          <p:cNvCxnSpPr/>
          <p:nvPr/>
        </p:nvCxnSpPr>
        <p:spPr>
          <a:xfrm rot="10800000">
            <a:off x="5036864" y="4603427"/>
            <a:ext cx="0" cy="1043057"/>
          </a:xfrm>
          <a:prstGeom prst="straightConnector1">
            <a:avLst/>
          </a:prstGeom>
          <a:noFill/>
          <a:ln w="76200" cap="flat" cmpd="sng">
            <a:solidFill>
              <a:srgbClr val="FFFFFF"/>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161" name="Rectangle 160">
            <a:extLst>
              <a:ext uri="{FF2B5EF4-FFF2-40B4-BE49-F238E27FC236}">
                <a16:creationId xmlns:a16="http://schemas.microsoft.com/office/drawing/2014/main" id="{E391F0FD-AB44-4396-86FD-B477B47A8A74}"/>
              </a:ext>
            </a:extLst>
          </p:cNvPr>
          <p:cNvSpPr/>
          <p:nvPr/>
        </p:nvSpPr>
        <p:spPr>
          <a:xfrm>
            <a:off x="4810789" y="4518715"/>
            <a:ext cx="2707217" cy="1132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217;p19">
            <a:extLst>
              <a:ext uri="{FF2B5EF4-FFF2-40B4-BE49-F238E27FC236}">
                <a16:creationId xmlns:a16="http://schemas.microsoft.com/office/drawing/2014/main" id="{C49A03D2-C5DA-4042-AB89-97F7BFB2CC0B}"/>
              </a:ext>
            </a:extLst>
          </p:cNvPr>
          <p:cNvSpPr/>
          <p:nvPr/>
        </p:nvSpPr>
        <p:spPr>
          <a:xfrm>
            <a:off x="4745546" y="2255727"/>
            <a:ext cx="4213010" cy="1975247"/>
          </a:xfrm>
          <a:prstGeom prst="roundRect">
            <a:avLst>
              <a:gd name="adj" fmla="val 8952"/>
            </a:avLst>
          </a:prstGeom>
          <a:solidFill>
            <a:schemeClr val="lt1"/>
          </a:solidFill>
          <a:ln w="25400" cap="flat" cmpd="sng">
            <a:solidFill>
              <a:srgbClr val="E84A27"/>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163" name="Google Shape;218;p19">
            <a:extLst>
              <a:ext uri="{FF2B5EF4-FFF2-40B4-BE49-F238E27FC236}">
                <a16:creationId xmlns:a16="http://schemas.microsoft.com/office/drawing/2014/main" id="{767393F9-79FD-415E-9A9B-9E5AE7B36A37}"/>
              </a:ext>
            </a:extLst>
          </p:cNvPr>
          <p:cNvSpPr/>
          <p:nvPr/>
        </p:nvSpPr>
        <p:spPr>
          <a:xfrm>
            <a:off x="7812392" y="4062701"/>
            <a:ext cx="316297" cy="1617543"/>
          </a:xfrm>
          <a:prstGeom prst="rect">
            <a:avLst/>
          </a:prstGeom>
          <a:solidFill>
            <a:srgbClr val="13294B"/>
          </a:solidFill>
          <a:ln w="9525"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Calibri"/>
              <a:ea typeface="Calibri"/>
              <a:cs typeface="Calibri"/>
              <a:sym typeface="Calibri"/>
            </a:endParaRPr>
          </a:p>
        </p:txBody>
      </p:sp>
      <p:sp>
        <p:nvSpPr>
          <p:cNvPr id="164" name="Google Shape;219;p19">
            <a:extLst>
              <a:ext uri="{FF2B5EF4-FFF2-40B4-BE49-F238E27FC236}">
                <a16:creationId xmlns:a16="http://schemas.microsoft.com/office/drawing/2014/main" id="{C5DC5591-FD45-439C-9C1B-D442C5D0FE7D}"/>
              </a:ext>
            </a:extLst>
          </p:cNvPr>
          <p:cNvSpPr/>
          <p:nvPr/>
        </p:nvSpPr>
        <p:spPr>
          <a:xfrm>
            <a:off x="5021140" y="2099878"/>
            <a:ext cx="465667" cy="30571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165" name="Google Shape;220;p19">
            <a:extLst>
              <a:ext uri="{FF2B5EF4-FFF2-40B4-BE49-F238E27FC236}">
                <a16:creationId xmlns:a16="http://schemas.microsoft.com/office/drawing/2014/main" id="{02ADF465-31C2-4A85-BDB3-2B6EB082C773}"/>
              </a:ext>
            </a:extLst>
          </p:cNvPr>
          <p:cNvSpPr txBox="1"/>
          <p:nvPr/>
        </p:nvSpPr>
        <p:spPr>
          <a:xfrm>
            <a:off x="4871807" y="1958779"/>
            <a:ext cx="771679" cy="592706"/>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E84A27"/>
                </a:solidFill>
                <a:latin typeface="EB Garamond"/>
                <a:ea typeface="EB Garamond"/>
                <a:cs typeface="EB Garamond"/>
                <a:sym typeface="EB Garamond"/>
              </a:rPr>
              <a:t>OS</a:t>
            </a:r>
            <a:endParaRPr/>
          </a:p>
        </p:txBody>
      </p:sp>
      <p:sp>
        <p:nvSpPr>
          <p:cNvPr id="166" name="Google Shape;221;p19">
            <a:extLst>
              <a:ext uri="{FF2B5EF4-FFF2-40B4-BE49-F238E27FC236}">
                <a16:creationId xmlns:a16="http://schemas.microsoft.com/office/drawing/2014/main" id="{9375C926-1D8C-48F1-8590-8C2028CA9239}"/>
              </a:ext>
            </a:extLst>
          </p:cNvPr>
          <p:cNvSpPr/>
          <p:nvPr/>
        </p:nvSpPr>
        <p:spPr>
          <a:xfrm>
            <a:off x="4941238" y="3371971"/>
            <a:ext cx="3813908" cy="690731"/>
          </a:xfrm>
          <a:prstGeom prst="roundRect">
            <a:avLst>
              <a:gd name="adj" fmla="val 16667"/>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File System</a:t>
            </a:r>
            <a:endParaRPr/>
          </a:p>
        </p:txBody>
      </p:sp>
      <p:sp>
        <p:nvSpPr>
          <p:cNvPr id="167" name="Google Shape;222;p19">
            <a:extLst>
              <a:ext uri="{FF2B5EF4-FFF2-40B4-BE49-F238E27FC236}">
                <a16:creationId xmlns:a16="http://schemas.microsoft.com/office/drawing/2014/main" id="{B45BADE7-0A90-4C07-8EB8-85BD0793BF5A}"/>
              </a:ext>
            </a:extLst>
          </p:cNvPr>
          <p:cNvSpPr/>
          <p:nvPr/>
        </p:nvSpPr>
        <p:spPr>
          <a:xfrm>
            <a:off x="4597291" y="1183263"/>
            <a:ext cx="4511185" cy="690731"/>
          </a:xfrm>
          <a:prstGeom prst="roundRect">
            <a:avLst>
              <a:gd name="adj" fmla="val 16667"/>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Application</a:t>
            </a:r>
            <a:endParaRPr/>
          </a:p>
        </p:txBody>
      </p:sp>
      <p:sp>
        <p:nvSpPr>
          <p:cNvPr id="168" name="Google Shape;223;p19">
            <a:extLst>
              <a:ext uri="{FF2B5EF4-FFF2-40B4-BE49-F238E27FC236}">
                <a16:creationId xmlns:a16="http://schemas.microsoft.com/office/drawing/2014/main" id="{27A4CCA7-E379-4682-BAFA-777A71423216}"/>
              </a:ext>
            </a:extLst>
          </p:cNvPr>
          <p:cNvSpPr/>
          <p:nvPr/>
        </p:nvSpPr>
        <p:spPr>
          <a:xfrm>
            <a:off x="4745546" y="5680245"/>
            <a:ext cx="4213010" cy="908891"/>
          </a:xfrm>
          <a:prstGeom prst="roundRect">
            <a:avLst>
              <a:gd name="adj" fmla="val 8952"/>
            </a:avLst>
          </a:prstGeom>
          <a:solidFill>
            <a:schemeClr val="lt1"/>
          </a:solidFill>
          <a:ln w="25400" cap="flat" cmpd="sng">
            <a:solidFill>
              <a:srgbClr val="E84A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169" name="Google Shape;224;p19">
            <a:extLst>
              <a:ext uri="{FF2B5EF4-FFF2-40B4-BE49-F238E27FC236}">
                <a16:creationId xmlns:a16="http://schemas.microsoft.com/office/drawing/2014/main" id="{DBC1C09D-D113-429C-A0E4-FC5FD1BBD230}"/>
              </a:ext>
            </a:extLst>
          </p:cNvPr>
          <p:cNvSpPr txBox="1"/>
          <p:nvPr/>
        </p:nvSpPr>
        <p:spPr>
          <a:xfrm>
            <a:off x="6111361" y="5848243"/>
            <a:ext cx="1473662" cy="59270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E84A27"/>
                </a:solidFill>
                <a:latin typeface="EB Garamond"/>
                <a:ea typeface="EB Garamond"/>
                <a:cs typeface="EB Garamond"/>
                <a:sym typeface="EB Garamond"/>
              </a:rPr>
              <a:t>SSD</a:t>
            </a:r>
            <a:endParaRPr/>
          </a:p>
        </p:txBody>
      </p:sp>
      <p:sp>
        <p:nvSpPr>
          <p:cNvPr id="170" name="Google Shape;225;p19">
            <a:extLst>
              <a:ext uri="{FF2B5EF4-FFF2-40B4-BE49-F238E27FC236}">
                <a16:creationId xmlns:a16="http://schemas.microsoft.com/office/drawing/2014/main" id="{7B3882C8-A471-49FF-9F69-2194DF501911}"/>
              </a:ext>
            </a:extLst>
          </p:cNvPr>
          <p:cNvSpPr/>
          <p:nvPr/>
        </p:nvSpPr>
        <p:spPr>
          <a:xfrm>
            <a:off x="4949706" y="2468765"/>
            <a:ext cx="3813908" cy="690730"/>
          </a:xfrm>
          <a:prstGeom prst="roundRect">
            <a:avLst>
              <a:gd name="adj" fmla="val 16910"/>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Virtual Memory</a:t>
            </a:r>
            <a:endParaRPr/>
          </a:p>
        </p:txBody>
      </p:sp>
      <p:sp>
        <p:nvSpPr>
          <p:cNvPr id="171" name="Google Shape;226;p19">
            <a:extLst>
              <a:ext uri="{FF2B5EF4-FFF2-40B4-BE49-F238E27FC236}">
                <a16:creationId xmlns:a16="http://schemas.microsoft.com/office/drawing/2014/main" id="{9C7547CB-5573-478B-B278-B7A64EC678D5}"/>
              </a:ext>
            </a:extLst>
          </p:cNvPr>
          <p:cNvSpPr txBox="1"/>
          <p:nvPr/>
        </p:nvSpPr>
        <p:spPr>
          <a:xfrm>
            <a:off x="7767767" y="4686530"/>
            <a:ext cx="2153714" cy="9819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13294B"/>
                </a:solidFill>
                <a:latin typeface="EB Garamond"/>
                <a:ea typeface="EB Garamond"/>
                <a:cs typeface="EB Garamond"/>
                <a:sym typeface="EB Garamond"/>
              </a:rPr>
              <a:t>Block</a:t>
            </a:r>
          </a:p>
          <a:p>
            <a:pPr marL="0" marR="0" lvl="0" indent="0" algn="ctr" rtl="0">
              <a:spcBef>
                <a:spcPts val="0"/>
              </a:spcBef>
              <a:spcAft>
                <a:spcPts val="0"/>
              </a:spcAft>
              <a:buNone/>
            </a:pPr>
            <a:r>
              <a:rPr lang="en-US" sz="2400" b="1">
                <a:solidFill>
                  <a:srgbClr val="13294B"/>
                </a:solidFill>
                <a:latin typeface="EB Garamond"/>
                <a:cs typeface="EB Garamond"/>
                <a:sym typeface="EB Garamond"/>
              </a:rPr>
              <a:t>Interface</a:t>
            </a:r>
            <a:endParaRPr lang="en-US" sz="1200"/>
          </a:p>
        </p:txBody>
      </p:sp>
      <p:sp>
        <p:nvSpPr>
          <p:cNvPr id="172" name="Rounded Rectangle 60">
            <a:extLst>
              <a:ext uri="{FF2B5EF4-FFF2-40B4-BE49-F238E27FC236}">
                <a16:creationId xmlns:a16="http://schemas.microsoft.com/office/drawing/2014/main" id="{51D8E504-00AC-446C-B79F-1631A06F90B0}"/>
              </a:ext>
            </a:extLst>
          </p:cNvPr>
          <p:cNvSpPr/>
          <p:nvPr/>
        </p:nvSpPr>
        <p:spPr>
          <a:xfrm>
            <a:off x="5049763" y="4568183"/>
            <a:ext cx="2631158" cy="11513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b="1">
                <a:latin typeface="EB Garamond"/>
                <a:ea typeface="EB Garamond"/>
              </a:rPr>
              <a:t>Byte Accessibility</a:t>
            </a:r>
            <a:endParaRPr lang="en-US" b="1">
              <a:cs typeface="Arial"/>
            </a:endParaRPr>
          </a:p>
        </p:txBody>
      </p:sp>
      <p:cxnSp>
        <p:nvCxnSpPr>
          <p:cNvPr id="173" name="Google Shape;234;p19">
            <a:extLst>
              <a:ext uri="{FF2B5EF4-FFF2-40B4-BE49-F238E27FC236}">
                <a16:creationId xmlns:a16="http://schemas.microsoft.com/office/drawing/2014/main" id="{C97E3BD4-8308-4F1B-9194-5FB5C217D20F}"/>
              </a:ext>
            </a:extLst>
          </p:cNvPr>
          <p:cNvCxnSpPr>
            <a:cxnSpLocks/>
          </p:cNvCxnSpPr>
          <p:nvPr/>
        </p:nvCxnSpPr>
        <p:spPr>
          <a:xfrm flipV="1">
            <a:off x="5213287" y="1784852"/>
            <a:ext cx="0" cy="3919323"/>
          </a:xfrm>
          <a:prstGeom prst="straightConnector1">
            <a:avLst/>
          </a:prstGeom>
          <a:noFill/>
          <a:ln w="76200" cap="flat" cmpd="sng">
            <a:solidFill>
              <a:srgbClr val="002060"/>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174" name="Rounded Rectangle 60">
            <a:extLst>
              <a:ext uri="{FF2B5EF4-FFF2-40B4-BE49-F238E27FC236}">
                <a16:creationId xmlns:a16="http://schemas.microsoft.com/office/drawing/2014/main" id="{37B4FD5C-5999-4B2A-95ED-4F46D3657E19}"/>
              </a:ext>
            </a:extLst>
          </p:cNvPr>
          <p:cNvSpPr/>
          <p:nvPr/>
        </p:nvSpPr>
        <p:spPr>
          <a:xfrm>
            <a:off x="4599368" y="1148601"/>
            <a:ext cx="4497648" cy="3320004"/>
          </a:xfrm>
          <a:prstGeom prst="roundRect">
            <a:avLst>
              <a:gd name="adj" fmla="val 9672"/>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3000" b="1">
                <a:latin typeface="EB Garamond"/>
              </a:rPr>
              <a:t>Rethink the Systems Software Design</a:t>
            </a:r>
            <a:endParaRPr lang="en-US" sz="3000" b="1">
              <a:latin typeface="EB Garamond"/>
              <a:cs typeface="EB Garamond"/>
            </a:endParaRPr>
          </a:p>
        </p:txBody>
      </p:sp>
      <p:sp>
        <p:nvSpPr>
          <p:cNvPr id="3" name="Slide Number Placeholder 2">
            <a:extLst>
              <a:ext uri="{FF2B5EF4-FFF2-40B4-BE49-F238E27FC236}">
                <a16:creationId xmlns:a16="http://schemas.microsoft.com/office/drawing/2014/main" id="{E41ED932-07E7-4102-90E9-D10831BED1F3}"/>
              </a:ext>
            </a:extLst>
          </p:cNvPr>
          <p:cNvSpPr>
            <a:spLocks noGrp="1"/>
          </p:cNvSpPr>
          <p:nvPr>
            <p:ph type="sldNum" idx="12"/>
          </p:nvPr>
        </p:nvSpPr>
        <p:spPr/>
        <p:txBody>
          <a:bodyPr/>
          <a:lstStyle/>
          <a:p>
            <a:fld id="{00000000-1234-1234-1234-12341234123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9"/>
                                        </p:tgtEl>
                                      </p:cBhvr>
                                    </p:animEffect>
                                    <p:set>
                                      <p:cBhvr>
                                        <p:cTn id="12" dur="1" fill="hold">
                                          <p:stCondLst>
                                            <p:cond delay="499"/>
                                          </p:stCondLst>
                                        </p:cTn>
                                        <p:tgtEl>
                                          <p:spTgt spid="159"/>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60"/>
                                        </p:tgtEl>
                                      </p:cBhvr>
                                    </p:animEffect>
                                    <p:set>
                                      <p:cBhvr>
                                        <p:cTn id="15" dur="1" fill="hold">
                                          <p:stCondLst>
                                            <p:cond delay="499"/>
                                          </p:stCondLst>
                                        </p:cTn>
                                        <p:tgtEl>
                                          <p:spTgt spid="160"/>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61"/>
                                        </p:tgtEl>
                                      </p:cBhvr>
                                    </p:animEffect>
                                    <p:set>
                                      <p:cBhvr>
                                        <p:cTn id="18" dur="1" fill="hold">
                                          <p:stCondLst>
                                            <p:cond delay="499"/>
                                          </p:stCondLst>
                                        </p:cTn>
                                        <p:tgtEl>
                                          <p:spTgt spid="16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62"/>
                                        </p:tgtEl>
                                      </p:cBhvr>
                                    </p:animEffect>
                                    <p:set>
                                      <p:cBhvr>
                                        <p:cTn id="21" dur="1" fill="hold">
                                          <p:stCondLst>
                                            <p:cond delay="499"/>
                                          </p:stCondLst>
                                        </p:cTn>
                                        <p:tgtEl>
                                          <p:spTgt spid="162"/>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63"/>
                                        </p:tgtEl>
                                      </p:cBhvr>
                                    </p:animEffect>
                                    <p:set>
                                      <p:cBhvr>
                                        <p:cTn id="24" dur="1" fill="hold">
                                          <p:stCondLst>
                                            <p:cond delay="499"/>
                                          </p:stCondLst>
                                        </p:cTn>
                                        <p:tgtEl>
                                          <p:spTgt spid="163"/>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64"/>
                                        </p:tgtEl>
                                      </p:cBhvr>
                                    </p:animEffect>
                                    <p:set>
                                      <p:cBhvr>
                                        <p:cTn id="27" dur="1" fill="hold">
                                          <p:stCondLst>
                                            <p:cond delay="499"/>
                                          </p:stCondLst>
                                        </p:cTn>
                                        <p:tgtEl>
                                          <p:spTgt spid="164"/>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65"/>
                                        </p:tgtEl>
                                      </p:cBhvr>
                                    </p:animEffect>
                                    <p:set>
                                      <p:cBhvr>
                                        <p:cTn id="30" dur="1" fill="hold">
                                          <p:stCondLst>
                                            <p:cond delay="499"/>
                                          </p:stCondLst>
                                        </p:cTn>
                                        <p:tgtEl>
                                          <p:spTgt spid="16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66"/>
                                        </p:tgtEl>
                                      </p:cBhvr>
                                    </p:animEffect>
                                    <p:set>
                                      <p:cBhvr>
                                        <p:cTn id="33" dur="1" fill="hold">
                                          <p:stCondLst>
                                            <p:cond delay="499"/>
                                          </p:stCondLst>
                                        </p:cTn>
                                        <p:tgtEl>
                                          <p:spTgt spid="166"/>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167"/>
                                        </p:tgtEl>
                                      </p:cBhvr>
                                    </p:animEffect>
                                    <p:set>
                                      <p:cBhvr>
                                        <p:cTn id="36" dur="1" fill="hold">
                                          <p:stCondLst>
                                            <p:cond delay="499"/>
                                          </p:stCondLst>
                                        </p:cTn>
                                        <p:tgtEl>
                                          <p:spTgt spid="16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168"/>
                                        </p:tgtEl>
                                      </p:cBhvr>
                                    </p:animEffect>
                                    <p:set>
                                      <p:cBhvr>
                                        <p:cTn id="39" dur="1" fill="hold">
                                          <p:stCondLst>
                                            <p:cond delay="499"/>
                                          </p:stCondLst>
                                        </p:cTn>
                                        <p:tgtEl>
                                          <p:spTgt spid="168"/>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69"/>
                                        </p:tgtEl>
                                      </p:cBhvr>
                                    </p:animEffect>
                                    <p:set>
                                      <p:cBhvr>
                                        <p:cTn id="42" dur="1" fill="hold">
                                          <p:stCondLst>
                                            <p:cond delay="499"/>
                                          </p:stCondLst>
                                        </p:cTn>
                                        <p:tgtEl>
                                          <p:spTgt spid="169"/>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70"/>
                                        </p:tgtEl>
                                      </p:cBhvr>
                                    </p:animEffect>
                                    <p:set>
                                      <p:cBhvr>
                                        <p:cTn id="45" dur="1" fill="hold">
                                          <p:stCondLst>
                                            <p:cond delay="499"/>
                                          </p:stCondLst>
                                        </p:cTn>
                                        <p:tgtEl>
                                          <p:spTgt spid="170"/>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71"/>
                                        </p:tgtEl>
                                      </p:cBhvr>
                                    </p:animEffect>
                                    <p:set>
                                      <p:cBhvr>
                                        <p:cTn id="48" dur="1" fill="hold">
                                          <p:stCondLst>
                                            <p:cond delay="499"/>
                                          </p:stCondLst>
                                        </p:cTn>
                                        <p:tgtEl>
                                          <p:spTgt spid="171"/>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xit" presetSubtype="0" fill="hold" nodeType="withEffect">
                                  <p:stCondLst>
                                    <p:cond delay="0"/>
                                  </p:stCondLst>
                                  <p:childTnLst>
                                    <p:animEffect transition="out" filter="fade">
                                      <p:cBhvr>
                                        <p:cTn id="53" dur="500"/>
                                        <p:tgtEl>
                                          <p:spTgt spid="173"/>
                                        </p:tgtEl>
                                      </p:cBhvr>
                                    </p:animEffect>
                                    <p:set>
                                      <p:cBhvr>
                                        <p:cTn id="54" dur="1" fill="hold">
                                          <p:stCondLst>
                                            <p:cond delay="499"/>
                                          </p:stCondLst>
                                        </p:cTn>
                                        <p:tgtEl>
                                          <p:spTgt spid="173"/>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72"/>
                                        </p:tgtEl>
                                      </p:cBhvr>
                                    </p:animEffect>
                                    <p:set>
                                      <p:cBhvr>
                                        <p:cTn id="57" dur="1" fill="hold">
                                          <p:stCondLst>
                                            <p:cond delay="499"/>
                                          </p:stCondLst>
                                        </p:cTn>
                                        <p:tgtEl>
                                          <p:spTgt spid="17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74"/>
                                        </p:tgtEl>
                                      </p:cBhvr>
                                    </p:animEffect>
                                    <p:set>
                                      <p:cBhvr>
                                        <p:cTn id="60" dur="1" fill="hold">
                                          <p:stCondLst>
                                            <p:cond delay="499"/>
                                          </p:stCondLst>
                                        </p:cTn>
                                        <p:tgtEl>
                                          <p:spTgt spid="1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0"/>
                                        </p:tgtEl>
                                        <p:attrNameLst>
                                          <p:attrName>style.visibility</p:attrName>
                                        </p:attrNameLst>
                                      </p:cBhvr>
                                      <p:to>
                                        <p:strVal val="visible"/>
                                      </p:to>
                                    </p:set>
                                    <p:animEffect transition="in" filter="fade">
                                      <p:cBhvr>
                                        <p:cTn id="65"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1" grpId="0" animBg="1"/>
      <p:bldP spid="162" grpId="0" animBg="1"/>
      <p:bldP spid="163" grpId="0" animBg="1"/>
      <p:bldP spid="164" grpId="0" animBg="1"/>
      <p:bldP spid="165" grpId="0"/>
      <p:bldP spid="166" grpId="0" animBg="1"/>
      <p:bldP spid="167" grpId="0" animBg="1"/>
      <p:bldP spid="168" grpId="0" animBg="1"/>
      <p:bldP spid="169" grpId="0"/>
      <p:bldP spid="170" grpId="0" animBg="1"/>
      <p:bldP spid="171" grpId="0"/>
      <p:bldP spid="172" grpId="0" animBg="1"/>
      <p:bldP spid="174" grpId="0" animBg="1"/>
      <p:bldP spid="17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body" idx="2"/>
          </p:nvPr>
        </p:nvSpPr>
        <p:spPr>
          <a:xfrm>
            <a:off x="610626" y="635276"/>
            <a:ext cx="12631240" cy="7268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3294B"/>
              </a:buClr>
              <a:buSzPts val="4000"/>
              <a:buNone/>
            </a:pPr>
            <a:r>
              <a:rPr lang="en-US" sz="4000" dirty="0" err="1">
                <a:latin typeface="EB Garamond"/>
                <a:ea typeface="EB Garamond"/>
                <a:cs typeface="EB Garamond"/>
                <a:sym typeface="EB Garamond"/>
              </a:rPr>
              <a:t>FlatFlash</a:t>
            </a:r>
            <a:r>
              <a:rPr lang="en-US" sz="4000" dirty="0">
                <a:latin typeface="EB Garamond"/>
                <a:ea typeface="EB Garamond"/>
                <a:cs typeface="EB Garamond"/>
                <a:sym typeface="EB Garamond"/>
              </a:rPr>
              <a:t> Implementation</a:t>
            </a:r>
            <a:endParaRPr dirty="0"/>
          </a:p>
        </p:txBody>
      </p:sp>
      <p:pic>
        <p:nvPicPr>
          <p:cNvPr id="409" name="Google Shape;409;p30"/>
          <p:cNvPicPr preferRelativeResize="0"/>
          <p:nvPr/>
        </p:nvPicPr>
        <p:blipFill rotWithShape="1">
          <a:blip r:embed="rId3">
            <a:alphaModFix/>
          </a:blip>
          <a:srcRect l="66045" t="6701" r="4503" b="11679"/>
          <a:stretch/>
        </p:blipFill>
        <p:spPr>
          <a:xfrm>
            <a:off x="610626" y="1699488"/>
            <a:ext cx="5553248" cy="4809509"/>
          </a:xfrm>
          <a:prstGeom prst="rect">
            <a:avLst/>
          </a:prstGeom>
          <a:noFill/>
          <a:ln>
            <a:noFill/>
          </a:ln>
        </p:spPr>
      </p:pic>
      <p:sp>
        <p:nvSpPr>
          <p:cNvPr id="411" name="Google Shape;411;p30"/>
          <p:cNvSpPr/>
          <p:nvPr/>
        </p:nvSpPr>
        <p:spPr>
          <a:xfrm>
            <a:off x="6718301" y="1966188"/>
            <a:ext cx="6038848" cy="798511"/>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lt1"/>
                </a:solidFill>
                <a:latin typeface="EB Garamond"/>
                <a:cs typeface="+mn-cs"/>
                <a:sym typeface="EB Garamond"/>
              </a:rPr>
              <a:t>Byte-accessibility with </a:t>
            </a:r>
            <a:endParaRPr lang="en-US" sz="2800">
              <a:solidFill>
                <a:schemeClr val="lt1"/>
              </a:solidFill>
              <a:latin typeface="EB Garamond"/>
              <a:cs typeface="+mn-cs"/>
            </a:endParaRPr>
          </a:p>
          <a:p>
            <a:pPr algn="ctr"/>
            <a:r>
              <a:rPr lang="en-US" sz="2800">
                <a:solidFill>
                  <a:schemeClr val="lt1"/>
                </a:solidFill>
                <a:latin typeface="EB Garamond"/>
                <a:cs typeface="+mn-cs"/>
                <a:sym typeface="EB Garamond"/>
              </a:rPr>
              <a:t>PCIe MMIO + OpenCAPI</a:t>
            </a:r>
          </a:p>
        </p:txBody>
      </p:sp>
      <p:sp>
        <p:nvSpPr>
          <p:cNvPr id="412" name="Google Shape;412;p30"/>
          <p:cNvSpPr/>
          <p:nvPr/>
        </p:nvSpPr>
        <p:spPr>
          <a:xfrm>
            <a:off x="6718300" y="3099952"/>
            <a:ext cx="6038848" cy="798511"/>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lt1"/>
                </a:solidFill>
                <a:latin typeface="EB Garamond"/>
                <a:cs typeface="+mn-cs"/>
                <a:sym typeface="EB Garamond"/>
              </a:rPr>
              <a:t>Unified Memory Space</a:t>
            </a:r>
            <a:endParaRPr lang="en-US" sz="2800">
              <a:solidFill>
                <a:schemeClr val="lt1"/>
              </a:solidFill>
              <a:latin typeface="EB Garamond"/>
              <a:cs typeface="+mn-cs"/>
            </a:endParaRPr>
          </a:p>
        </p:txBody>
      </p:sp>
      <p:sp>
        <p:nvSpPr>
          <p:cNvPr id="413" name="Google Shape;413;p30"/>
          <p:cNvSpPr/>
          <p:nvPr/>
        </p:nvSpPr>
        <p:spPr>
          <a:xfrm>
            <a:off x="6718300" y="4241470"/>
            <a:ext cx="6038848" cy="798511"/>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lt1"/>
                </a:solidFill>
                <a:latin typeface="EB Garamond"/>
                <a:cs typeface="+mn-cs"/>
                <a:sym typeface="EB Garamond"/>
              </a:rPr>
              <a:t>Off Critical Path Page Promotion</a:t>
            </a:r>
            <a:endParaRPr lang="en-US" sz="2800" dirty="0">
              <a:solidFill>
                <a:schemeClr val="lt1"/>
              </a:solidFill>
              <a:latin typeface="EB Garamond"/>
              <a:cs typeface="+mn-cs"/>
            </a:endParaRPr>
          </a:p>
        </p:txBody>
      </p:sp>
      <p:sp>
        <p:nvSpPr>
          <p:cNvPr id="414" name="Google Shape;414;p30"/>
          <p:cNvSpPr/>
          <p:nvPr/>
        </p:nvSpPr>
        <p:spPr>
          <a:xfrm>
            <a:off x="6718300" y="5418139"/>
            <a:ext cx="6038848" cy="798511"/>
          </a:xfrm>
          <a:prstGeom prst="roundRect">
            <a:avLst>
              <a:gd name="adj" fmla="val 1666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lt1"/>
                </a:solidFill>
                <a:latin typeface="EB Garamond"/>
                <a:cs typeface="+mn-cs"/>
                <a:sym typeface="EB Garamond"/>
              </a:rPr>
              <a:t>Byte-Granular Data Persistency</a:t>
            </a:r>
            <a:endParaRPr lang="en-US" sz="2800" dirty="0">
              <a:solidFill>
                <a:schemeClr val="lt1"/>
              </a:solidFill>
              <a:latin typeface="EB Garamond"/>
              <a:cs typeface="+mn-cs"/>
            </a:endParaRPr>
          </a:p>
        </p:txBody>
      </p:sp>
      <p:sp>
        <p:nvSpPr>
          <p:cNvPr id="3" name="Slide Number Placeholder 2">
            <a:extLst>
              <a:ext uri="{FF2B5EF4-FFF2-40B4-BE49-F238E27FC236}">
                <a16:creationId xmlns:a16="http://schemas.microsoft.com/office/drawing/2014/main" id="{A579E094-0552-4C9F-A23A-73FD23929A36}"/>
              </a:ext>
            </a:extLst>
          </p:cNvPr>
          <p:cNvSpPr>
            <a:spLocks noGrp="1"/>
          </p:cNvSpPr>
          <p:nvPr>
            <p:ph type="sldNum" idx="12"/>
          </p:nvPr>
        </p:nvSpPr>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100811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animBg="1"/>
      <p:bldP spid="412" grpId="0" animBg="1"/>
      <p:bldP spid="413" grpId="0" animBg="1"/>
      <p:bldP spid="4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7C0EE3-ECE4-4CA5-A393-AB3AD5CACB07}"/>
              </a:ext>
            </a:extLst>
          </p:cNvPr>
          <p:cNvSpPr>
            <a:spLocks noGrp="1"/>
          </p:cNvSpPr>
          <p:nvPr>
            <p:ph type="body" idx="1"/>
          </p:nvPr>
        </p:nvSpPr>
        <p:spPr>
          <a:xfrm>
            <a:off x="6598923" y="217291"/>
            <a:ext cx="3980471" cy="681822"/>
          </a:xfrm>
        </p:spPr>
        <p:txBody>
          <a:bodyPr/>
          <a:lstStyle/>
          <a:p>
            <a:pPr marL="64" indent="0">
              <a:buNone/>
            </a:pPr>
            <a:r>
              <a:rPr lang="en-US" sz="4000" b="1">
                <a:latin typeface="EB Garamond" panose="020B0604020202020204" charset="0"/>
                <a:ea typeface="EB Garamond" panose="020B0604020202020204" charset="0"/>
              </a:rPr>
              <a:t>Comparison</a:t>
            </a:r>
          </a:p>
        </p:txBody>
      </p:sp>
      <p:sp>
        <p:nvSpPr>
          <p:cNvPr id="3" name="Text Placeholder 2">
            <a:extLst>
              <a:ext uri="{FF2B5EF4-FFF2-40B4-BE49-F238E27FC236}">
                <a16:creationId xmlns:a16="http://schemas.microsoft.com/office/drawing/2014/main" id="{69CBBBDD-8967-47A0-9E0F-EFDE68967C6C}"/>
              </a:ext>
            </a:extLst>
          </p:cNvPr>
          <p:cNvSpPr>
            <a:spLocks noGrp="1"/>
          </p:cNvSpPr>
          <p:nvPr>
            <p:ph type="body" idx="2"/>
          </p:nvPr>
        </p:nvSpPr>
        <p:spPr>
          <a:xfrm>
            <a:off x="505948" y="2102569"/>
            <a:ext cx="4790714" cy="3734705"/>
          </a:xfrm>
        </p:spPr>
        <p:txBody>
          <a:bodyPr/>
          <a:lstStyle/>
          <a:p>
            <a:endParaRPr lang="en-US"/>
          </a:p>
        </p:txBody>
      </p:sp>
      <p:sp>
        <p:nvSpPr>
          <p:cNvPr id="4" name="Flowchart: Manual Input 3">
            <a:extLst>
              <a:ext uri="{FF2B5EF4-FFF2-40B4-BE49-F238E27FC236}">
                <a16:creationId xmlns:a16="http://schemas.microsoft.com/office/drawing/2014/main" id="{86AA9421-C4DA-4BC5-86A9-5A9F74A4CB8E}"/>
              </a:ext>
            </a:extLst>
          </p:cNvPr>
          <p:cNvSpPr/>
          <p:nvPr/>
        </p:nvSpPr>
        <p:spPr>
          <a:xfrm rot="5400000">
            <a:off x="-176101" y="176105"/>
            <a:ext cx="7038756" cy="668654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19;p31">
            <a:extLst>
              <a:ext uri="{FF2B5EF4-FFF2-40B4-BE49-F238E27FC236}">
                <a16:creationId xmlns:a16="http://schemas.microsoft.com/office/drawing/2014/main" id="{8FF0630B-76F8-4BB9-A9FF-7FBA5283FE27}"/>
              </a:ext>
            </a:extLst>
          </p:cNvPr>
          <p:cNvSpPr txBox="1">
            <a:spLocks/>
          </p:cNvSpPr>
          <p:nvPr/>
        </p:nvSpPr>
        <p:spPr>
          <a:xfrm>
            <a:off x="951693" y="2889379"/>
            <a:ext cx="3705368" cy="15762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lnSpc>
                <a:spcPct val="100000"/>
              </a:lnSpc>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marL="0" indent="0">
              <a:spcBef>
                <a:spcPts val="0"/>
              </a:spcBef>
              <a:spcAft>
                <a:spcPts val="600"/>
              </a:spcAft>
              <a:buSzPts val="4000"/>
            </a:pPr>
            <a:r>
              <a:rPr lang="en-US" sz="4000">
                <a:solidFill>
                  <a:schemeClr val="bg1"/>
                </a:solidFill>
                <a:latin typeface="EB Garamond"/>
                <a:ea typeface="EB Garamond"/>
                <a:cs typeface="EB Garamond"/>
                <a:sym typeface="EB Garamond"/>
              </a:rPr>
              <a:t>Experimental</a:t>
            </a:r>
            <a:r>
              <a:rPr lang="en-US" sz="4000" b="0">
                <a:solidFill>
                  <a:schemeClr val="bg1"/>
                </a:solidFill>
                <a:latin typeface="EB Garamond"/>
                <a:ea typeface="EB Garamond"/>
                <a:cs typeface="EB Garamond"/>
                <a:sym typeface="EB Garamond"/>
              </a:rPr>
              <a:t> </a:t>
            </a:r>
            <a:r>
              <a:rPr lang="en-US" sz="4000">
                <a:solidFill>
                  <a:schemeClr val="bg1"/>
                </a:solidFill>
                <a:latin typeface="EB Garamond"/>
                <a:ea typeface="EB Garamond"/>
                <a:cs typeface="EB Garamond"/>
                <a:sym typeface="EB Garamond"/>
              </a:rPr>
              <a:t>Setup</a:t>
            </a:r>
            <a:endParaRPr lang="en-US">
              <a:solidFill>
                <a:schemeClr val="bg1"/>
              </a:solidFill>
            </a:endParaRPr>
          </a:p>
        </p:txBody>
      </p:sp>
      <p:sp>
        <p:nvSpPr>
          <p:cNvPr id="6" name="Text Placeholder 1">
            <a:extLst>
              <a:ext uri="{FF2B5EF4-FFF2-40B4-BE49-F238E27FC236}">
                <a16:creationId xmlns:a16="http://schemas.microsoft.com/office/drawing/2014/main" id="{8073A4A1-E7C7-49B2-8C90-F10002777E21}"/>
              </a:ext>
            </a:extLst>
          </p:cNvPr>
          <p:cNvSpPr txBox="1">
            <a:spLocks/>
          </p:cNvSpPr>
          <p:nvPr/>
        </p:nvSpPr>
        <p:spPr>
          <a:xfrm>
            <a:off x="6598923" y="3236819"/>
            <a:ext cx="6028109" cy="78149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57136" algn="l" rtl="0">
              <a:lnSpc>
                <a:spcPct val="100000"/>
              </a:lnSpc>
              <a:spcBef>
                <a:spcPts val="720"/>
              </a:spcBef>
              <a:spcAft>
                <a:spcPts val="0"/>
              </a:spcAft>
              <a:buClr>
                <a:srgbClr val="13294B"/>
              </a:buClr>
              <a:buSzPts val="3599"/>
              <a:buFont typeface="Noto Sans Symbols"/>
              <a:buChar char="▪"/>
              <a:defRPr sz="3599" b="0" i="0" u="none" strike="noStrike" cap="none">
                <a:solidFill>
                  <a:srgbClr val="13294B"/>
                </a:solidFill>
                <a:latin typeface="Arial"/>
                <a:ea typeface="Arial"/>
                <a:cs typeface="Arial"/>
                <a:sym typeface="Arial"/>
              </a:defRPr>
            </a:lvl1pPr>
            <a:lvl2pPr marL="914400" marR="0" lvl="1" indent="-425386" algn="l" rtl="0">
              <a:lnSpc>
                <a:spcPct val="100000"/>
              </a:lnSpc>
              <a:spcBef>
                <a:spcPts val="620"/>
              </a:spcBef>
              <a:spcAft>
                <a:spcPts val="0"/>
              </a:spcAft>
              <a:buClr>
                <a:srgbClr val="13294B"/>
              </a:buClr>
              <a:buSzPts val="3099"/>
              <a:buFont typeface="Arial"/>
              <a:buChar char="–"/>
              <a:defRPr sz="3099" b="0" i="0" u="none" strike="noStrike" cap="none">
                <a:solidFill>
                  <a:srgbClr val="13294B"/>
                </a:solidFill>
                <a:latin typeface="Arial"/>
                <a:ea typeface="Arial"/>
                <a:cs typeface="Arial"/>
                <a:sym typeface="Arial"/>
              </a:defRPr>
            </a:lvl2pPr>
            <a:lvl3pPr marL="1371600" marR="0" lvl="2" indent="-400050" algn="l" rtl="0">
              <a:lnSpc>
                <a:spcPct val="100000"/>
              </a:lnSpc>
              <a:spcBef>
                <a:spcPts val="540"/>
              </a:spcBef>
              <a:spcAft>
                <a:spcPts val="0"/>
              </a:spcAft>
              <a:buClr>
                <a:srgbClr val="13294B"/>
              </a:buClr>
              <a:buSzPts val="2700"/>
              <a:buFont typeface="Arial"/>
              <a:buChar char="•"/>
              <a:defRPr sz="2700" b="0" i="0" u="none" strike="noStrike" cap="none">
                <a:solidFill>
                  <a:srgbClr val="13294B"/>
                </a:solidFill>
                <a:latin typeface="Arial"/>
                <a:ea typeface="Arial"/>
                <a:cs typeface="Arial"/>
                <a:sym typeface="Arial"/>
              </a:defRPr>
            </a:lvl3pPr>
            <a:lvl4pPr marL="1828800" marR="0" lvl="3"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4pPr>
            <a:lvl5pPr marL="2286000" marR="0" lvl="4"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marL="64" indent="0">
              <a:buNone/>
            </a:pPr>
            <a:r>
              <a:rPr lang="en-US" sz="4000" b="1">
                <a:latin typeface="EB Garamond" panose="020B0604020202020204" charset="0"/>
                <a:ea typeface="EB Garamond" panose="020B0604020202020204" charset="0"/>
              </a:rPr>
              <a:t>Workloads</a:t>
            </a:r>
          </a:p>
        </p:txBody>
      </p:sp>
      <p:sp>
        <p:nvSpPr>
          <p:cNvPr id="7" name="Text Placeholder 1">
            <a:extLst>
              <a:ext uri="{FF2B5EF4-FFF2-40B4-BE49-F238E27FC236}">
                <a16:creationId xmlns:a16="http://schemas.microsoft.com/office/drawing/2014/main" id="{6F3FC25C-EFE9-4495-BF47-9ADC726273F4}"/>
              </a:ext>
            </a:extLst>
          </p:cNvPr>
          <p:cNvSpPr txBox="1">
            <a:spLocks/>
          </p:cNvSpPr>
          <p:nvPr/>
        </p:nvSpPr>
        <p:spPr>
          <a:xfrm>
            <a:off x="6675776" y="1111750"/>
            <a:ext cx="7082336" cy="19724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57136" algn="l" rtl="0">
              <a:lnSpc>
                <a:spcPct val="100000"/>
              </a:lnSpc>
              <a:spcBef>
                <a:spcPts val="720"/>
              </a:spcBef>
              <a:spcAft>
                <a:spcPts val="0"/>
              </a:spcAft>
              <a:buClr>
                <a:srgbClr val="13294B"/>
              </a:buClr>
              <a:buSzPts val="3599"/>
              <a:buFont typeface="Noto Sans Symbols"/>
              <a:buChar char="▪"/>
              <a:defRPr sz="3599" b="0" i="0" u="none" strike="noStrike" cap="none">
                <a:solidFill>
                  <a:srgbClr val="13294B"/>
                </a:solidFill>
                <a:latin typeface="Arial"/>
                <a:ea typeface="Arial"/>
                <a:cs typeface="Arial"/>
                <a:sym typeface="Arial"/>
              </a:defRPr>
            </a:lvl1pPr>
            <a:lvl2pPr marL="914400" marR="0" lvl="1" indent="-425386" algn="l" rtl="0">
              <a:lnSpc>
                <a:spcPct val="100000"/>
              </a:lnSpc>
              <a:spcBef>
                <a:spcPts val="620"/>
              </a:spcBef>
              <a:spcAft>
                <a:spcPts val="0"/>
              </a:spcAft>
              <a:buClr>
                <a:srgbClr val="13294B"/>
              </a:buClr>
              <a:buSzPts val="3099"/>
              <a:buFont typeface="Arial"/>
              <a:buChar char="–"/>
              <a:defRPr sz="3099" b="0" i="0" u="none" strike="noStrike" cap="none">
                <a:solidFill>
                  <a:srgbClr val="13294B"/>
                </a:solidFill>
                <a:latin typeface="Arial"/>
                <a:ea typeface="Arial"/>
                <a:cs typeface="Arial"/>
                <a:sym typeface="Arial"/>
              </a:defRPr>
            </a:lvl2pPr>
            <a:lvl3pPr marL="1371600" marR="0" lvl="2" indent="-400050" algn="l" rtl="0">
              <a:lnSpc>
                <a:spcPct val="100000"/>
              </a:lnSpc>
              <a:spcBef>
                <a:spcPts val="540"/>
              </a:spcBef>
              <a:spcAft>
                <a:spcPts val="0"/>
              </a:spcAft>
              <a:buClr>
                <a:srgbClr val="13294B"/>
              </a:buClr>
              <a:buSzPts val="2700"/>
              <a:buFont typeface="Arial"/>
              <a:buChar char="•"/>
              <a:defRPr sz="2700" b="0" i="0" u="none" strike="noStrike" cap="none">
                <a:solidFill>
                  <a:srgbClr val="13294B"/>
                </a:solidFill>
                <a:latin typeface="Arial"/>
                <a:ea typeface="Arial"/>
                <a:cs typeface="Arial"/>
                <a:sym typeface="Arial"/>
              </a:defRPr>
            </a:lvl3pPr>
            <a:lvl4pPr marL="1828800" marR="0" lvl="3"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4pPr>
            <a:lvl5pPr marL="2286000" marR="0" lvl="4"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a:buClr>
                <a:srgbClr val="EB6446"/>
              </a:buClr>
            </a:pPr>
            <a:r>
              <a:rPr lang="en-US" sz="2400" err="1">
                <a:solidFill>
                  <a:srgbClr val="EB6446"/>
                </a:solidFill>
                <a:latin typeface="EB Garamond" panose="020B0604020202020204" charset="0"/>
                <a:ea typeface="EB Garamond" panose="020B0604020202020204" charset="0"/>
              </a:rPr>
              <a:t>MMap</a:t>
            </a:r>
            <a:r>
              <a:rPr lang="en-US" sz="2400">
                <a:solidFill>
                  <a:srgbClr val="EB6446"/>
                </a:solidFill>
                <a:latin typeface="EB Garamond" panose="020B0604020202020204" charset="0"/>
                <a:ea typeface="EB Garamond" panose="020B0604020202020204" charset="0"/>
              </a:rPr>
              <a:t> (</a:t>
            </a:r>
            <a:r>
              <a:rPr lang="en-US" sz="2400" err="1">
                <a:solidFill>
                  <a:srgbClr val="EB6446"/>
                </a:solidFill>
                <a:latin typeface="EB Garamond" panose="020B0604020202020204" charset="0"/>
                <a:ea typeface="EB Garamond" panose="020B0604020202020204" charset="0"/>
              </a:rPr>
              <a:t>mmap</a:t>
            </a:r>
            <a:r>
              <a:rPr lang="en-US" sz="2400">
                <a:solidFill>
                  <a:srgbClr val="EB6446"/>
                </a:solidFill>
                <a:latin typeface="EB Garamond" panose="020B0604020202020204" charset="0"/>
                <a:ea typeface="EB Garamond" panose="020B0604020202020204" charset="0"/>
              </a:rPr>
              <a:t> + paging mechanism) </a:t>
            </a:r>
          </a:p>
          <a:p>
            <a:pPr>
              <a:buClr>
                <a:schemeClr val="bg2">
                  <a:lumMod val="60000"/>
                  <a:lumOff val="40000"/>
                </a:schemeClr>
              </a:buClr>
            </a:pPr>
            <a:r>
              <a:rPr lang="en-US" sz="2400" err="1">
                <a:solidFill>
                  <a:schemeClr val="bg2">
                    <a:lumMod val="60000"/>
                    <a:lumOff val="40000"/>
                  </a:schemeClr>
                </a:solidFill>
                <a:latin typeface="EB Garamond" panose="020B0604020202020204" charset="0"/>
                <a:ea typeface="EB Garamond" panose="020B0604020202020204" charset="0"/>
              </a:rPr>
              <a:t>FlashMap</a:t>
            </a:r>
            <a:r>
              <a:rPr lang="en-US" sz="2400">
                <a:solidFill>
                  <a:schemeClr val="bg2">
                    <a:lumMod val="60000"/>
                    <a:lumOff val="40000"/>
                  </a:schemeClr>
                </a:solidFill>
                <a:latin typeface="EB Garamond" panose="020B0604020202020204" charset="0"/>
                <a:ea typeface="EB Garamond" panose="020B0604020202020204" charset="0"/>
              </a:rPr>
              <a:t> (</a:t>
            </a:r>
            <a:r>
              <a:rPr lang="en-US" sz="2400" err="1">
                <a:solidFill>
                  <a:schemeClr val="bg2">
                    <a:lumMod val="60000"/>
                    <a:lumOff val="40000"/>
                  </a:schemeClr>
                </a:solidFill>
                <a:latin typeface="EB Garamond" panose="020B0604020202020204" charset="0"/>
                <a:ea typeface="EB Garamond" panose="020B0604020202020204" charset="0"/>
              </a:rPr>
              <a:t>mmap</a:t>
            </a:r>
            <a:r>
              <a:rPr lang="en-US" sz="2400">
                <a:solidFill>
                  <a:schemeClr val="bg2">
                    <a:lumMod val="60000"/>
                    <a:lumOff val="40000"/>
                  </a:schemeClr>
                </a:solidFill>
                <a:latin typeface="EB Garamond" panose="020B0604020202020204" charset="0"/>
                <a:ea typeface="EB Garamond" panose="020B0604020202020204" charset="0"/>
              </a:rPr>
              <a:t> + unified address translation + paging mechanism)</a:t>
            </a:r>
          </a:p>
        </p:txBody>
      </p:sp>
      <p:sp>
        <p:nvSpPr>
          <p:cNvPr id="8" name="Text Placeholder 1">
            <a:extLst>
              <a:ext uri="{FF2B5EF4-FFF2-40B4-BE49-F238E27FC236}">
                <a16:creationId xmlns:a16="http://schemas.microsoft.com/office/drawing/2014/main" id="{2118B70A-A8AE-41A6-A338-71CD90795082}"/>
              </a:ext>
            </a:extLst>
          </p:cNvPr>
          <p:cNvSpPr txBox="1">
            <a:spLocks/>
          </p:cNvSpPr>
          <p:nvPr/>
        </p:nvSpPr>
        <p:spPr>
          <a:xfrm>
            <a:off x="6665002" y="3886200"/>
            <a:ext cx="7082336" cy="373470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57136" algn="l" rtl="0">
              <a:lnSpc>
                <a:spcPct val="100000"/>
              </a:lnSpc>
              <a:spcBef>
                <a:spcPts val="720"/>
              </a:spcBef>
              <a:spcAft>
                <a:spcPts val="0"/>
              </a:spcAft>
              <a:buClr>
                <a:srgbClr val="13294B"/>
              </a:buClr>
              <a:buSzPts val="3599"/>
              <a:buFont typeface="Noto Sans Symbols"/>
              <a:buChar char="▪"/>
              <a:defRPr sz="3599" b="0" i="0" u="none" strike="noStrike" cap="none">
                <a:solidFill>
                  <a:srgbClr val="13294B"/>
                </a:solidFill>
                <a:latin typeface="Arial"/>
                <a:ea typeface="Arial"/>
                <a:cs typeface="Arial"/>
                <a:sym typeface="Arial"/>
              </a:defRPr>
            </a:lvl1pPr>
            <a:lvl2pPr marL="914400" marR="0" lvl="1" indent="-425386" algn="l" rtl="0">
              <a:lnSpc>
                <a:spcPct val="100000"/>
              </a:lnSpc>
              <a:spcBef>
                <a:spcPts val="620"/>
              </a:spcBef>
              <a:spcAft>
                <a:spcPts val="0"/>
              </a:spcAft>
              <a:buClr>
                <a:srgbClr val="13294B"/>
              </a:buClr>
              <a:buSzPts val="3099"/>
              <a:buFont typeface="Arial"/>
              <a:buChar char="–"/>
              <a:defRPr sz="3099" b="0" i="0" u="none" strike="noStrike" cap="none">
                <a:solidFill>
                  <a:srgbClr val="13294B"/>
                </a:solidFill>
                <a:latin typeface="Arial"/>
                <a:ea typeface="Arial"/>
                <a:cs typeface="Arial"/>
                <a:sym typeface="Arial"/>
              </a:defRPr>
            </a:lvl2pPr>
            <a:lvl3pPr marL="1371600" marR="0" lvl="2" indent="-400050" algn="l" rtl="0">
              <a:lnSpc>
                <a:spcPct val="100000"/>
              </a:lnSpc>
              <a:spcBef>
                <a:spcPts val="540"/>
              </a:spcBef>
              <a:spcAft>
                <a:spcPts val="0"/>
              </a:spcAft>
              <a:buClr>
                <a:srgbClr val="13294B"/>
              </a:buClr>
              <a:buSzPts val="2700"/>
              <a:buFont typeface="Arial"/>
              <a:buChar char="•"/>
              <a:defRPr sz="2700" b="0" i="0" u="none" strike="noStrike" cap="none">
                <a:solidFill>
                  <a:srgbClr val="13294B"/>
                </a:solidFill>
                <a:latin typeface="Arial"/>
                <a:ea typeface="Arial"/>
                <a:cs typeface="Arial"/>
                <a:sym typeface="Arial"/>
              </a:defRPr>
            </a:lvl3pPr>
            <a:lvl4pPr marL="1828800" marR="0" lvl="3"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4pPr>
            <a:lvl5pPr marL="2286000" marR="0" lvl="4" indent="-368300" algn="l" rtl="0">
              <a:lnSpc>
                <a:spcPct val="100000"/>
              </a:lnSpc>
              <a:spcBef>
                <a:spcPts val="440"/>
              </a:spcBef>
              <a:spcAft>
                <a:spcPts val="0"/>
              </a:spcAft>
              <a:buClr>
                <a:srgbClr val="13294B"/>
              </a:buClr>
              <a:buSzPts val="2200"/>
              <a:buFont typeface="Arial"/>
              <a:buChar char="»"/>
              <a:defRPr sz="2200" b="0" i="0" u="none" strike="noStrike" cap="none">
                <a:solidFill>
                  <a:srgbClr val="13294B"/>
                </a:solidFill>
                <a:latin typeface="Arial"/>
                <a:ea typeface="Arial"/>
                <a:cs typeface="Arial"/>
                <a:sym typeface="Arial"/>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indent="-456565">
              <a:buClr>
                <a:schemeClr val="bg2">
                  <a:lumMod val="60000"/>
                  <a:lumOff val="40000"/>
                </a:schemeClr>
              </a:buClr>
            </a:pPr>
            <a:r>
              <a:rPr lang="en-US" sz="2400">
                <a:solidFill>
                  <a:schemeClr val="bg2">
                    <a:lumMod val="60000"/>
                    <a:lumOff val="40000"/>
                  </a:schemeClr>
                </a:solidFill>
                <a:latin typeface="EB Garamond" panose="020B0604020202020204" charset="0"/>
                <a:ea typeface="EB Garamond" panose="020B0604020202020204" charset="0"/>
              </a:rPr>
              <a:t>Memory-intensive</a:t>
            </a:r>
            <a:endParaRPr lang="en-US"/>
          </a:p>
          <a:p>
            <a:pPr lvl="1" indent="-424815">
              <a:buClr>
                <a:srgbClr val="000000"/>
              </a:buClr>
            </a:pPr>
            <a:r>
              <a:rPr lang="en-US" sz="1900" err="1">
                <a:solidFill>
                  <a:schemeClr val="tx1"/>
                </a:solidFill>
                <a:latin typeface="EB Garamond"/>
                <a:ea typeface="EB Garamond" panose="020B0604020202020204" charset="0"/>
              </a:rPr>
              <a:t>GraphChi</a:t>
            </a:r>
            <a:r>
              <a:rPr lang="en-US" sz="1900">
                <a:solidFill>
                  <a:schemeClr val="tx1"/>
                </a:solidFill>
                <a:latin typeface="EB Garamond"/>
                <a:ea typeface="EB Garamond" panose="020B0604020202020204" charset="0"/>
              </a:rPr>
              <a:t> + </a:t>
            </a:r>
            <a:r>
              <a:rPr lang="en-US" sz="1900">
                <a:solidFill>
                  <a:srgbClr val="000000"/>
                </a:solidFill>
                <a:latin typeface="EB Garamond"/>
                <a:ea typeface="EB Garamond" panose="020B0604020202020204" charset="0"/>
              </a:rPr>
              <a:t>PageRank</a:t>
            </a:r>
            <a:endParaRPr lang="en-US" sz="1900">
              <a:solidFill>
                <a:schemeClr val="tx1"/>
              </a:solidFill>
              <a:latin typeface="EB Garamond"/>
              <a:ea typeface="EB Garamond" panose="020B0604020202020204" charset="0"/>
            </a:endParaRPr>
          </a:p>
          <a:p>
            <a:pPr indent="-456565">
              <a:buClr>
                <a:srgbClr val="000000"/>
              </a:buClr>
            </a:pPr>
            <a:r>
              <a:rPr lang="en-US" sz="2400">
                <a:solidFill>
                  <a:schemeClr val="bg2">
                    <a:lumMod val="60000"/>
                    <a:lumOff val="40000"/>
                  </a:schemeClr>
                </a:solidFill>
                <a:latin typeface="EB Garamond"/>
                <a:ea typeface="EB Garamond" panose="020B0604020202020204" charset="0"/>
              </a:rPr>
              <a:t>Latency-Critical</a:t>
            </a:r>
            <a:endParaRPr lang="en-US">
              <a:solidFill>
                <a:schemeClr val="bg2">
                  <a:lumMod val="60000"/>
                  <a:lumOff val="40000"/>
                </a:schemeClr>
              </a:solidFill>
            </a:endParaRPr>
          </a:p>
          <a:p>
            <a:pPr lvl="1" indent="-424815">
              <a:buClr>
                <a:srgbClr val="000000"/>
              </a:buClr>
            </a:pPr>
            <a:r>
              <a:rPr lang="en-US" sz="1900">
                <a:solidFill>
                  <a:schemeClr val="tx1"/>
                </a:solidFill>
                <a:latin typeface="EB Garamond" panose="020B0604020202020204" charset="0"/>
                <a:ea typeface="EB Garamond" panose="020B0604020202020204" charset="0"/>
              </a:rPr>
              <a:t>Redis + YCSB</a:t>
            </a:r>
          </a:p>
          <a:p>
            <a:pPr indent="-456565">
              <a:buClr>
                <a:schemeClr val="bg2">
                  <a:lumMod val="60000"/>
                  <a:lumOff val="40000"/>
                </a:schemeClr>
              </a:buClr>
            </a:pPr>
            <a:r>
              <a:rPr lang="en-US" sz="2400">
                <a:solidFill>
                  <a:schemeClr val="bg2">
                    <a:lumMod val="60000"/>
                    <a:lumOff val="40000"/>
                  </a:schemeClr>
                </a:solidFill>
                <a:latin typeface="EB Garamond" panose="020B0604020202020204" charset="0"/>
                <a:ea typeface="EB Garamond" panose="020B0604020202020204" charset="0"/>
              </a:rPr>
              <a:t>Data-Durability</a:t>
            </a:r>
          </a:p>
          <a:p>
            <a:pPr lvl="1" indent="-424815">
              <a:buClr>
                <a:srgbClr val="000000"/>
              </a:buClr>
            </a:pPr>
            <a:r>
              <a:rPr lang="en-US" sz="1900" err="1">
                <a:solidFill>
                  <a:schemeClr val="tx1"/>
                </a:solidFill>
                <a:latin typeface="EB Garamond"/>
                <a:ea typeface="EB Garamond" panose="020B0604020202020204" charset="0"/>
              </a:rPr>
              <a:t>ShoreMT</a:t>
            </a:r>
            <a:r>
              <a:rPr lang="en-US" sz="1900">
                <a:solidFill>
                  <a:schemeClr val="tx1"/>
                </a:solidFill>
                <a:latin typeface="EB Garamond"/>
                <a:ea typeface="EB Garamond" panose="020B0604020202020204" charset="0"/>
              </a:rPr>
              <a:t> + TPCC</a:t>
            </a:r>
          </a:p>
          <a:p>
            <a:pPr lvl="1" indent="-424815">
              <a:buClr>
                <a:srgbClr val="000000"/>
              </a:buClr>
            </a:pPr>
            <a:r>
              <a:rPr lang="en-US" sz="1900">
                <a:solidFill>
                  <a:schemeClr val="tx1"/>
                </a:solidFill>
                <a:latin typeface="EB Garamond"/>
                <a:ea typeface="EB Garamond" panose="020B0604020202020204" charset="0"/>
              </a:rPr>
              <a:t>File Systems (EXT4, XFS, </a:t>
            </a:r>
            <a:r>
              <a:rPr lang="en-US" sz="1900" err="1">
                <a:solidFill>
                  <a:schemeClr val="tx1"/>
                </a:solidFill>
                <a:latin typeface="EB Garamond"/>
                <a:ea typeface="EB Garamond" panose="020B0604020202020204" charset="0"/>
              </a:rPr>
              <a:t>BtrFS</a:t>
            </a:r>
            <a:r>
              <a:rPr lang="en-US" sz="1900">
                <a:solidFill>
                  <a:schemeClr val="tx1"/>
                </a:solidFill>
                <a:latin typeface="EB Garamond"/>
                <a:ea typeface="EB Garamond" panose="020B0604020202020204" charset="0"/>
              </a:rPr>
              <a:t>)</a:t>
            </a:r>
          </a:p>
          <a:p>
            <a:pPr lvl="1" indent="-424815">
              <a:buClr>
                <a:schemeClr val="bg2">
                  <a:lumMod val="60000"/>
                  <a:lumOff val="40000"/>
                </a:schemeClr>
              </a:buClr>
            </a:pPr>
            <a:endParaRPr lang="en-US" sz="1900">
              <a:solidFill>
                <a:schemeClr val="bg2">
                  <a:lumMod val="60000"/>
                  <a:lumOff val="40000"/>
                </a:schemeClr>
              </a:solidFill>
              <a:latin typeface="EB Garamond" panose="020B0604020202020204" charset="0"/>
              <a:ea typeface="EB Garamond" panose="020B0604020202020204" charset="0"/>
            </a:endParaRPr>
          </a:p>
          <a:p>
            <a:pPr marL="0" indent="0">
              <a:buFont typeface="Noto Sans Symbols"/>
              <a:buNone/>
            </a:pPr>
            <a:endParaRPr lang="en-US" sz="2400">
              <a:latin typeface="EB Garamond" panose="020B0604020202020204" charset="0"/>
              <a:ea typeface="EB Garamond" panose="020B0604020202020204" charset="0"/>
            </a:endParaRPr>
          </a:p>
        </p:txBody>
      </p:sp>
      <p:sp>
        <p:nvSpPr>
          <p:cNvPr id="10" name="Slide Number Placeholder 9">
            <a:extLst>
              <a:ext uri="{FF2B5EF4-FFF2-40B4-BE49-F238E27FC236}">
                <a16:creationId xmlns:a16="http://schemas.microsoft.com/office/drawing/2014/main" id="{450F4089-8A4B-4726-AC3E-70F395105EAC}"/>
              </a:ext>
            </a:extLst>
          </p:cNvPr>
          <p:cNvSpPr>
            <a:spLocks noGrp="1"/>
          </p:cNvSpPr>
          <p:nvPr>
            <p:ph type="sldNum"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185599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E160F1-0F2E-4119-AB64-2CE6871DEDF4}"/>
              </a:ext>
            </a:extLst>
          </p:cNvPr>
          <p:cNvSpPr>
            <a:spLocks noGrp="1"/>
          </p:cNvSpPr>
          <p:nvPr>
            <p:ph type="body" sz="quarter" idx="10"/>
          </p:nvPr>
        </p:nvSpPr>
        <p:spPr>
          <a:xfrm>
            <a:off x="531399" y="178820"/>
            <a:ext cx="13307466" cy="726801"/>
          </a:xfrm>
        </p:spPr>
        <p:txBody>
          <a:bodyPr/>
          <a:lstStyle/>
          <a:p>
            <a:r>
              <a:rPr lang="en-US" sz="4000">
                <a:latin typeface="EB Garamond" panose="020B0604020202020204" charset="0"/>
                <a:ea typeface="EB Garamond" panose="020B0604020202020204" charset="0"/>
              </a:rPr>
              <a:t>Performance Benefit of FlatFlash (</a:t>
            </a:r>
            <a:r>
              <a:rPr lang="en-US" sz="4000" err="1">
                <a:latin typeface="EB Garamond" panose="020B0604020202020204" charset="0"/>
                <a:ea typeface="EB Garamond" panose="020B0604020202020204" charset="0"/>
              </a:rPr>
              <a:t>PageRank+Twitter</a:t>
            </a:r>
            <a:r>
              <a:rPr lang="en-US" sz="4000">
                <a:latin typeface="EB Garamond" panose="020B0604020202020204" charset="0"/>
                <a:ea typeface="EB Garamond" panose="020B0604020202020204" charset="0"/>
              </a:rPr>
              <a:t>)</a:t>
            </a:r>
          </a:p>
        </p:txBody>
      </p:sp>
      <p:graphicFrame>
        <p:nvGraphicFramePr>
          <p:cNvPr id="7" name="Chart 6">
            <a:extLst>
              <a:ext uri="{FF2B5EF4-FFF2-40B4-BE49-F238E27FC236}">
                <a16:creationId xmlns:a16="http://schemas.microsoft.com/office/drawing/2014/main" id="{A4A8A680-2DB1-46B9-8F38-95B48F76E5CC}"/>
              </a:ext>
            </a:extLst>
          </p:cNvPr>
          <p:cNvGraphicFramePr>
            <a:graphicFrameLocks/>
          </p:cNvGraphicFramePr>
          <p:nvPr>
            <p:extLst>
              <p:ext uri="{D42A27DB-BD31-4B8C-83A1-F6EECF244321}">
                <p14:modId xmlns:p14="http://schemas.microsoft.com/office/powerpoint/2010/main" val="3123863571"/>
              </p:ext>
            </p:extLst>
          </p:nvPr>
        </p:nvGraphicFramePr>
        <p:xfrm>
          <a:off x="1137516" y="1362078"/>
          <a:ext cx="11542568" cy="487498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Rounded Corners 7">
            <a:extLst>
              <a:ext uri="{FF2B5EF4-FFF2-40B4-BE49-F238E27FC236}">
                <a16:creationId xmlns:a16="http://schemas.microsoft.com/office/drawing/2014/main" id="{54E19872-56B5-4E2F-BCF3-8C148FF4D575}"/>
              </a:ext>
            </a:extLst>
          </p:cNvPr>
          <p:cNvSpPr/>
          <p:nvPr/>
        </p:nvSpPr>
        <p:spPr>
          <a:xfrm>
            <a:off x="1378742" y="6109462"/>
            <a:ext cx="11060117" cy="86207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EB Garamond" panose="020B0604020202020204" charset="0"/>
                <a:cs typeface="EB Garamond" panose="020B0604020202020204" charset="0"/>
              </a:rPr>
              <a:t>FlatFlash performs 1.6x better than </a:t>
            </a:r>
            <a:r>
              <a:rPr lang="en-US" sz="2800" dirty="0" err="1">
                <a:latin typeface="EB Garamond" panose="020B0604020202020204" charset="0"/>
                <a:cs typeface="EB Garamond" panose="020B0604020202020204" charset="0"/>
              </a:rPr>
              <a:t>FlashMap</a:t>
            </a:r>
            <a:r>
              <a:rPr lang="en-US" sz="2800" dirty="0">
                <a:latin typeface="EB Garamond" panose="020B0604020202020204" charset="0"/>
                <a:cs typeface="EB Garamond" panose="020B0604020202020204" charset="0"/>
              </a:rPr>
              <a:t> by reducing the paging overhead.  </a:t>
            </a:r>
          </a:p>
        </p:txBody>
      </p:sp>
      <p:grpSp>
        <p:nvGrpSpPr>
          <p:cNvPr id="34" name="Group 33">
            <a:extLst>
              <a:ext uri="{FF2B5EF4-FFF2-40B4-BE49-F238E27FC236}">
                <a16:creationId xmlns:a16="http://schemas.microsoft.com/office/drawing/2014/main" id="{C917D3F6-1BA8-46C0-999A-89E522252F91}"/>
              </a:ext>
            </a:extLst>
          </p:cNvPr>
          <p:cNvGrpSpPr/>
          <p:nvPr/>
        </p:nvGrpSpPr>
        <p:grpSpPr>
          <a:xfrm>
            <a:off x="2997180" y="1235314"/>
            <a:ext cx="1200668" cy="369332"/>
            <a:chOff x="1532058" y="88772"/>
            <a:chExt cx="1200668" cy="369332"/>
          </a:xfrm>
        </p:grpSpPr>
        <p:sp>
          <p:nvSpPr>
            <p:cNvPr id="2" name="Rectangle 1">
              <a:extLst>
                <a:ext uri="{FF2B5EF4-FFF2-40B4-BE49-F238E27FC236}">
                  <a16:creationId xmlns:a16="http://schemas.microsoft.com/office/drawing/2014/main" id="{D3A0F965-5E37-4019-8710-DAADDDD2A572}"/>
                </a:ext>
              </a:extLst>
            </p:cNvPr>
            <p:cNvSpPr/>
            <p:nvPr/>
          </p:nvSpPr>
          <p:spPr>
            <a:xfrm>
              <a:off x="1532058" y="177557"/>
              <a:ext cx="338555" cy="181906"/>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15452A-9634-48AD-94F7-729B90714BBD}"/>
                </a:ext>
              </a:extLst>
            </p:cNvPr>
            <p:cNvSpPr txBox="1"/>
            <p:nvPr/>
          </p:nvSpPr>
          <p:spPr>
            <a:xfrm>
              <a:off x="1906859" y="88772"/>
              <a:ext cx="825867" cy="369332"/>
            </a:xfrm>
            <a:prstGeom prst="rect">
              <a:avLst/>
            </a:prstGeom>
            <a:noFill/>
          </p:spPr>
          <p:txBody>
            <a:bodyPr wrap="square" rtlCol="0">
              <a:spAutoFit/>
            </a:bodyPr>
            <a:lstStyle/>
            <a:p>
              <a:r>
                <a:rPr lang="en-US" sz="1800" err="1">
                  <a:latin typeface="+mj-lt"/>
                  <a:cs typeface="EB Garamond" panose="020B0604020202020204" charset="0"/>
                </a:rPr>
                <a:t>MMap</a:t>
              </a:r>
              <a:endParaRPr lang="en-US" sz="1800">
                <a:latin typeface="+mj-lt"/>
                <a:cs typeface="EB Garamond" panose="020B0604020202020204" charset="0"/>
              </a:endParaRPr>
            </a:p>
          </p:txBody>
        </p:sp>
      </p:grpSp>
      <p:grpSp>
        <p:nvGrpSpPr>
          <p:cNvPr id="33" name="Group 32">
            <a:extLst>
              <a:ext uri="{FF2B5EF4-FFF2-40B4-BE49-F238E27FC236}">
                <a16:creationId xmlns:a16="http://schemas.microsoft.com/office/drawing/2014/main" id="{356B9054-DE99-4950-A506-22E6F201DC9E}"/>
              </a:ext>
            </a:extLst>
          </p:cNvPr>
          <p:cNvGrpSpPr/>
          <p:nvPr/>
        </p:nvGrpSpPr>
        <p:grpSpPr>
          <a:xfrm>
            <a:off x="4426688" y="1236428"/>
            <a:ext cx="1536319" cy="369332"/>
            <a:chOff x="4334813" y="83844"/>
            <a:chExt cx="1536319" cy="369332"/>
          </a:xfrm>
        </p:grpSpPr>
        <p:sp>
          <p:nvSpPr>
            <p:cNvPr id="11" name="TextBox 10">
              <a:extLst>
                <a:ext uri="{FF2B5EF4-FFF2-40B4-BE49-F238E27FC236}">
                  <a16:creationId xmlns:a16="http://schemas.microsoft.com/office/drawing/2014/main" id="{F94A1CBF-C2BE-4DA4-8D94-F21D64573799}"/>
                </a:ext>
              </a:extLst>
            </p:cNvPr>
            <p:cNvSpPr txBox="1"/>
            <p:nvPr/>
          </p:nvSpPr>
          <p:spPr>
            <a:xfrm>
              <a:off x="4673368" y="83844"/>
              <a:ext cx="1197764" cy="369332"/>
            </a:xfrm>
            <a:prstGeom prst="rect">
              <a:avLst/>
            </a:prstGeom>
            <a:noFill/>
          </p:spPr>
          <p:txBody>
            <a:bodyPr wrap="none" rtlCol="0">
              <a:spAutoFit/>
            </a:bodyPr>
            <a:lstStyle/>
            <a:p>
              <a:r>
                <a:rPr lang="en-US" sz="1800" err="1">
                  <a:latin typeface="+mj-lt"/>
                  <a:cs typeface="EB Garamond" panose="020B0604020202020204" charset="0"/>
                </a:rPr>
                <a:t>FlashMap</a:t>
              </a:r>
              <a:endParaRPr lang="en-US" sz="1800">
                <a:latin typeface="+mj-lt"/>
                <a:cs typeface="EB Garamond" panose="020B0604020202020204" charset="0"/>
              </a:endParaRPr>
            </a:p>
          </p:txBody>
        </p:sp>
        <p:sp>
          <p:nvSpPr>
            <p:cNvPr id="13" name="Rectangle 12">
              <a:extLst>
                <a:ext uri="{FF2B5EF4-FFF2-40B4-BE49-F238E27FC236}">
                  <a16:creationId xmlns:a16="http://schemas.microsoft.com/office/drawing/2014/main" id="{39C37AFA-4D6C-4756-A80D-22BD26CE836A}"/>
                </a:ext>
              </a:extLst>
            </p:cNvPr>
            <p:cNvSpPr/>
            <p:nvPr/>
          </p:nvSpPr>
          <p:spPr>
            <a:xfrm>
              <a:off x="4334813" y="180753"/>
              <a:ext cx="338555" cy="181906"/>
            </a:xfrm>
            <a:prstGeom prst="rect">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DDD3A41-2AAF-4B18-AC24-B61A14C78684}"/>
              </a:ext>
            </a:extLst>
          </p:cNvPr>
          <p:cNvGrpSpPr/>
          <p:nvPr/>
        </p:nvGrpSpPr>
        <p:grpSpPr>
          <a:xfrm>
            <a:off x="7785813" y="1235509"/>
            <a:ext cx="1329433" cy="430073"/>
            <a:chOff x="7772400" y="108671"/>
            <a:chExt cx="1208638" cy="369332"/>
          </a:xfrm>
        </p:grpSpPr>
        <p:grpSp>
          <p:nvGrpSpPr>
            <p:cNvPr id="27" name="Group 26">
              <a:extLst>
                <a:ext uri="{FF2B5EF4-FFF2-40B4-BE49-F238E27FC236}">
                  <a16:creationId xmlns:a16="http://schemas.microsoft.com/office/drawing/2014/main" id="{9E2FA1B2-A4DF-4210-8FBC-EF9B77967FDA}"/>
                </a:ext>
              </a:extLst>
            </p:cNvPr>
            <p:cNvGrpSpPr/>
            <p:nvPr/>
          </p:nvGrpSpPr>
          <p:grpSpPr>
            <a:xfrm>
              <a:off x="7772400" y="174804"/>
              <a:ext cx="382772" cy="184659"/>
              <a:chOff x="7772400" y="174804"/>
              <a:chExt cx="382772" cy="184659"/>
            </a:xfrm>
          </p:grpSpPr>
          <p:cxnSp>
            <p:nvCxnSpPr>
              <p:cNvPr id="6" name="Straight Connector 5">
                <a:extLst>
                  <a:ext uri="{FF2B5EF4-FFF2-40B4-BE49-F238E27FC236}">
                    <a16:creationId xmlns:a16="http://schemas.microsoft.com/office/drawing/2014/main" id="{AED0BD9F-FBD0-4D46-88BD-154DB83F818C}"/>
                  </a:ext>
                </a:extLst>
              </p:cNvPr>
              <p:cNvCxnSpPr>
                <a:cxnSpLocks/>
              </p:cNvCxnSpPr>
              <p:nvPr/>
            </p:nvCxnSpPr>
            <p:spPr>
              <a:xfrm>
                <a:off x="7772400" y="268510"/>
                <a:ext cx="382772" cy="0"/>
              </a:xfrm>
              <a:prstGeom prst="line">
                <a:avLst/>
              </a:prstGeom>
              <a:ln w="28575">
                <a:solidFill>
                  <a:srgbClr val="EB6446"/>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5A52F02E-0845-4930-908D-3467802CEEB2}"/>
                  </a:ext>
                </a:extLst>
              </p:cNvPr>
              <p:cNvSpPr/>
              <p:nvPr/>
            </p:nvSpPr>
            <p:spPr>
              <a:xfrm>
                <a:off x="7862776" y="174804"/>
                <a:ext cx="202019" cy="184659"/>
              </a:xfrm>
              <a:prstGeom prst="triangle">
                <a:avLst/>
              </a:prstGeom>
              <a:solidFill>
                <a:srgbClr val="EB6446"/>
              </a:solidFill>
              <a:ln>
                <a:solidFill>
                  <a:srgbClr val="EB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E285318-EE78-4D87-BCD3-99E6EAA5179F}"/>
                </a:ext>
              </a:extLst>
            </p:cNvPr>
            <p:cNvSpPr txBox="1"/>
            <p:nvPr/>
          </p:nvSpPr>
          <p:spPr>
            <a:xfrm>
              <a:off x="8155171" y="108671"/>
              <a:ext cx="825867" cy="369332"/>
            </a:xfrm>
            <a:prstGeom prst="rect">
              <a:avLst/>
            </a:prstGeom>
            <a:noFill/>
          </p:spPr>
          <p:txBody>
            <a:bodyPr wrap="none" rtlCol="0">
              <a:spAutoFit/>
            </a:bodyPr>
            <a:lstStyle/>
            <a:p>
              <a:r>
                <a:rPr lang="en-US" sz="1800" err="1">
                  <a:latin typeface="+mj-lt"/>
                  <a:cs typeface="EB Garamond" panose="020B0604020202020204" charset="0"/>
                </a:rPr>
                <a:t>MMap</a:t>
              </a:r>
              <a:endParaRPr lang="en-US" sz="1800">
                <a:latin typeface="+mj-lt"/>
                <a:cs typeface="EB Garamond" panose="020B0604020202020204" charset="0"/>
              </a:endParaRPr>
            </a:p>
          </p:txBody>
        </p:sp>
      </p:grpSp>
      <p:grpSp>
        <p:nvGrpSpPr>
          <p:cNvPr id="31" name="Group 30">
            <a:extLst>
              <a:ext uri="{FF2B5EF4-FFF2-40B4-BE49-F238E27FC236}">
                <a16:creationId xmlns:a16="http://schemas.microsoft.com/office/drawing/2014/main" id="{03B6E79A-9800-42B7-86E5-BB44AD4E6654}"/>
              </a:ext>
            </a:extLst>
          </p:cNvPr>
          <p:cNvGrpSpPr/>
          <p:nvPr/>
        </p:nvGrpSpPr>
        <p:grpSpPr>
          <a:xfrm>
            <a:off x="9200160" y="1235510"/>
            <a:ext cx="1602787" cy="369332"/>
            <a:chOff x="9179442" y="81278"/>
            <a:chExt cx="1602787" cy="369332"/>
          </a:xfrm>
        </p:grpSpPr>
        <p:grpSp>
          <p:nvGrpSpPr>
            <p:cNvPr id="28" name="Group 27">
              <a:extLst>
                <a:ext uri="{FF2B5EF4-FFF2-40B4-BE49-F238E27FC236}">
                  <a16:creationId xmlns:a16="http://schemas.microsoft.com/office/drawing/2014/main" id="{AC5B1DF8-0B7F-4F60-937D-667D6DA9B3D2}"/>
                </a:ext>
              </a:extLst>
            </p:cNvPr>
            <p:cNvGrpSpPr/>
            <p:nvPr/>
          </p:nvGrpSpPr>
          <p:grpSpPr>
            <a:xfrm>
              <a:off x="9179442" y="181115"/>
              <a:ext cx="382772" cy="184646"/>
              <a:chOff x="9179442" y="181115"/>
              <a:chExt cx="382772" cy="184646"/>
            </a:xfrm>
          </p:grpSpPr>
          <p:cxnSp>
            <p:nvCxnSpPr>
              <p:cNvPr id="18" name="Straight Connector 17">
                <a:extLst>
                  <a:ext uri="{FF2B5EF4-FFF2-40B4-BE49-F238E27FC236}">
                    <a16:creationId xmlns:a16="http://schemas.microsoft.com/office/drawing/2014/main" id="{103F5DE4-FA5D-4BB3-97A1-0662C624A7D1}"/>
                  </a:ext>
                </a:extLst>
              </p:cNvPr>
              <p:cNvCxnSpPr>
                <a:cxnSpLocks/>
              </p:cNvCxnSpPr>
              <p:nvPr/>
            </p:nvCxnSpPr>
            <p:spPr>
              <a:xfrm>
                <a:off x="9179442" y="269886"/>
                <a:ext cx="382772" cy="0"/>
              </a:xfrm>
              <a:prstGeom prst="line">
                <a:avLst/>
              </a:prstGeom>
              <a:ln w="28575">
                <a:solidFill>
                  <a:srgbClr val="37609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7578DD5-10A9-4CEA-B8F8-D506790E6DDC}"/>
                  </a:ext>
                </a:extLst>
              </p:cNvPr>
              <p:cNvSpPr/>
              <p:nvPr/>
            </p:nvSpPr>
            <p:spPr>
              <a:xfrm>
                <a:off x="9285696" y="181115"/>
                <a:ext cx="159489" cy="184646"/>
              </a:xfrm>
              <a:prstGeom prst="rect">
                <a:avLst/>
              </a:prstGeom>
              <a:solidFill>
                <a:srgbClr val="376092"/>
              </a:solidFill>
              <a:ln>
                <a:solidFill>
                  <a:srgbClr val="376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9694299-FDA1-4383-9F49-7DF90ADD556A}"/>
                </a:ext>
              </a:extLst>
            </p:cNvPr>
            <p:cNvSpPr txBox="1"/>
            <p:nvPr/>
          </p:nvSpPr>
          <p:spPr>
            <a:xfrm>
              <a:off x="9584465" y="81278"/>
              <a:ext cx="1197764" cy="369332"/>
            </a:xfrm>
            <a:prstGeom prst="rect">
              <a:avLst/>
            </a:prstGeom>
            <a:noFill/>
          </p:spPr>
          <p:txBody>
            <a:bodyPr wrap="none" rtlCol="0">
              <a:spAutoFit/>
            </a:bodyPr>
            <a:lstStyle/>
            <a:p>
              <a:r>
                <a:rPr lang="en-US" sz="1800" err="1">
                  <a:latin typeface="+mj-lt"/>
                  <a:cs typeface="EB Garamond" panose="020B0604020202020204" charset="0"/>
                </a:rPr>
                <a:t>FlashMap</a:t>
              </a:r>
              <a:endParaRPr lang="en-US" sz="1800">
                <a:latin typeface="+mj-lt"/>
                <a:cs typeface="EB Garamond" panose="020B0604020202020204" charset="0"/>
              </a:endParaRPr>
            </a:p>
          </p:txBody>
        </p:sp>
      </p:grpSp>
      <p:grpSp>
        <p:nvGrpSpPr>
          <p:cNvPr id="32" name="Group 31">
            <a:extLst>
              <a:ext uri="{FF2B5EF4-FFF2-40B4-BE49-F238E27FC236}">
                <a16:creationId xmlns:a16="http://schemas.microsoft.com/office/drawing/2014/main" id="{3398FD8D-F8E4-4129-B44F-F87C35057E66}"/>
              </a:ext>
            </a:extLst>
          </p:cNvPr>
          <p:cNvGrpSpPr/>
          <p:nvPr/>
        </p:nvGrpSpPr>
        <p:grpSpPr>
          <a:xfrm>
            <a:off x="10942227" y="1248709"/>
            <a:ext cx="1559791" cy="369332"/>
            <a:chOff x="11027834" y="87039"/>
            <a:chExt cx="1559791" cy="369332"/>
          </a:xfrm>
        </p:grpSpPr>
        <p:grpSp>
          <p:nvGrpSpPr>
            <p:cNvPr id="29" name="Group 28">
              <a:extLst>
                <a:ext uri="{FF2B5EF4-FFF2-40B4-BE49-F238E27FC236}">
                  <a16:creationId xmlns:a16="http://schemas.microsoft.com/office/drawing/2014/main" id="{61AE7AF4-8905-4E24-A3BA-0E417529626A}"/>
                </a:ext>
              </a:extLst>
            </p:cNvPr>
            <p:cNvGrpSpPr/>
            <p:nvPr/>
          </p:nvGrpSpPr>
          <p:grpSpPr>
            <a:xfrm>
              <a:off x="11027834" y="183614"/>
              <a:ext cx="382772" cy="176183"/>
              <a:chOff x="11027834" y="183614"/>
              <a:chExt cx="382772" cy="176183"/>
            </a:xfrm>
          </p:grpSpPr>
          <p:cxnSp>
            <p:nvCxnSpPr>
              <p:cNvPr id="23" name="Straight Connector 22">
                <a:extLst>
                  <a:ext uri="{FF2B5EF4-FFF2-40B4-BE49-F238E27FC236}">
                    <a16:creationId xmlns:a16="http://schemas.microsoft.com/office/drawing/2014/main" id="{6C7FE947-5347-48BE-9C17-5F5A2F6F54BA}"/>
                  </a:ext>
                </a:extLst>
              </p:cNvPr>
              <p:cNvCxnSpPr>
                <a:cxnSpLocks/>
              </p:cNvCxnSpPr>
              <p:nvPr/>
            </p:nvCxnSpPr>
            <p:spPr>
              <a:xfrm>
                <a:off x="11027834" y="264958"/>
                <a:ext cx="382772" cy="0"/>
              </a:xfrm>
              <a:prstGeom prst="line">
                <a:avLst/>
              </a:prstGeom>
              <a:ln w="28575">
                <a:solidFill>
                  <a:srgbClr val="0DB459"/>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F904E22-FD00-40C3-9C7B-C7C6A1A31C5A}"/>
                  </a:ext>
                </a:extLst>
              </p:cNvPr>
              <p:cNvSpPr/>
              <p:nvPr/>
            </p:nvSpPr>
            <p:spPr>
              <a:xfrm>
                <a:off x="11117394" y="183614"/>
                <a:ext cx="176183" cy="176183"/>
              </a:xfrm>
              <a:prstGeom prst="ellipse">
                <a:avLst/>
              </a:prstGeom>
              <a:solidFill>
                <a:srgbClr val="0DB459"/>
              </a:solidFill>
              <a:ln>
                <a:solidFill>
                  <a:srgbClr val="0DB4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EB2841FC-46E3-491F-85F2-453BCF32A0AC}"/>
                </a:ext>
              </a:extLst>
            </p:cNvPr>
            <p:cNvSpPr txBox="1"/>
            <p:nvPr/>
          </p:nvSpPr>
          <p:spPr>
            <a:xfrm>
              <a:off x="11453981" y="87039"/>
              <a:ext cx="1133644" cy="369332"/>
            </a:xfrm>
            <a:prstGeom prst="rect">
              <a:avLst/>
            </a:prstGeom>
            <a:noFill/>
          </p:spPr>
          <p:txBody>
            <a:bodyPr wrap="none" rtlCol="0">
              <a:spAutoFit/>
            </a:bodyPr>
            <a:lstStyle/>
            <a:p>
              <a:r>
                <a:rPr lang="en-US" sz="1800">
                  <a:latin typeface="+mj-lt"/>
                  <a:cs typeface="EB Garamond" panose="020B0604020202020204" charset="0"/>
                </a:rPr>
                <a:t>FlatFlash</a:t>
              </a:r>
            </a:p>
          </p:txBody>
        </p:sp>
      </p:grpSp>
      <p:sp>
        <p:nvSpPr>
          <p:cNvPr id="51" name="TextBox 50">
            <a:extLst>
              <a:ext uri="{FF2B5EF4-FFF2-40B4-BE49-F238E27FC236}">
                <a16:creationId xmlns:a16="http://schemas.microsoft.com/office/drawing/2014/main" id="{6BC1CEDA-108D-42B4-964C-BE4FEB05B9E6}"/>
              </a:ext>
            </a:extLst>
          </p:cNvPr>
          <p:cNvSpPr txBox="1"/>
          <p:nvPr/>
        </p:nvSpPr>
        <p:spPr>
          <a:xfrm>
            <a:off x="1430345" y="1096815"/>
            <a:ext cx="1566556" cy="646331"/>
          </a:xfrm>
          <a:prstGeom prst="rect">
            <a:avLst/>
          </a:prstGeom>
          <a:noFill/>
        </p:spPr>
        <p:txBody>
          <a:bodyPr wrap="square" rtlCol="0">
            <a:spAutoFit/>
          </a:bodyPr>
          <a:lstStyle/>
          <a:p>
            <a:pPr algn="ctr"/>
            <a:r>
              <a:rPr lang="en-US" sz="1800">
                <a:latin typeface="+mj-lt"/>
                <a:cs typeface="EB Garamond" panose="020B0604020202020204" charset="0"/>
              </a:rPr>
              <a:t>Speedup over</a:t>
            </a:r>
          </a:p>
        </p:txBody>
      </p:sp>
      <p:sp>
        <p:nvSpPr>
          <p:cNvPr id="52" name="Rectangle 51">
            <a:extLst>
              <a:ext uri="{FF2B5EF4-FFF2-40B4-BE49-F238E27FC236}">
                <a16:creationId xmlns:a16="http://schemas.microsoft.com/office/drawing/2014/main" id="{5EE85CC3-74DC-4319-BFF7-E7E75EF37399}"/>
              </a:ext>
            </a:extLst>
          </p:cNvPr>
          <p:cNvSpPr/>
          <p:nvPr/>
        </p:nvSpPr>
        <p:spPr>
          <a:xfrm>
            <a:off x="1624083" y="1124111"/>
            <a:ext cx="1190085"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BE8697C-A548-4D5F-9C9B-024D9384C631}"/>
              </a:ext>
            </a:extLst>
          </p:cNvPr>
          <p:cNvSpPr/>
          <p:nvPr/>
        </p:nvSpPr>
        <p:spPr>
          <a:xfrm>
            <a:off x="2814025" y="1123516"/>
            <a:ext cx="3148982"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BFA6175-CBCC-4F86-8F8E-EBD93E3ED25A}"/>
              </a:ext>
            </a:extLst>
          </p:cNvPr>
          <p:cNvSpPr/>
          <p:nvPr/>
        </p:nvSpPr>
        <p:spPr>
          <a:xfrm>
            <a:off x="6301562" y="1123516"/>
            <a:ext cx="1335746"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8BFE84B-3FAC-4AC3-94D7-B82BF5D499C0}"/>
              </a:ext>
            </a:extLst>
          </p:cNvPr>
          <p:cNvSpPr/>
          <p:nvPr/>
        </p:nvSpPr>
        <p:spPr>
          <a:xfrm>
            <a:off x="7634446" y="1122921"/>
            <a:ext cx="4895751"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A50BEE3-DE59-4640-BB91-EBC1BF859F1A}"/>
              </a:ext>
            </a:extLst>
          </p:cNvPr>
          <p:cNvSpPr/>
          <p:nvPr/>
        </p:nvSpPr>
        <p:spPr>
          <a:xfrm>
            <a:off x="6252784" y="1088538"/>
            <a:ext cx="1427898" cy="646331"/>
          </a:xfrm>
          <a:prstGeom prst="rect">
            <a:avLst/>
          </a:prstGeom>
        </p:spPr>
        <p:txBody>
          <a:bodyPr wrap="square">
            <a:spAutoFit/>
          </a:bodyPr>
          <a:lstStyle/>
          <a:p>
            <a:pPr algn="ctr"/>
            <a:r>
              <a:rPr lang="en-US" sz="1800">
                <a:latin typeface="Arial (Headings)"/>
                <a:cs typeface="EB Garamond" panose="020B0604020202020204" charset="0"/>
              </a:rPr>
              <a:t>Page Movements</a:t>
            </a:r>
          </a:p>
        </p:txBody>
      </p:sp>
      <p:sp>
        <p:nvSpPr>
          <p:cNvPr id="61" name="Rectangle 60">
            <a:extLst>
              <a:ext uri="{FF2B5EF4-FFF2-40B4-BE49-F238E27FC236}">
                <a16:creationId xmlns:a16="http://schemas.microsoft.com/office/drawing/2014/main" id="{BE8B07BB-9BF0-428B-9B4B-DB19DA40F9B3}"/>
              </a:ext>
            </a:extLst>
          </p:cNvPr>
          <p:cNvSpPr/>
          <p:nvPr/>
        </p:nvSpPr>
        <p:spPr>
          <a:xfrm>
            <a:off x="11292885" y="1765038"/>
            <a:ext cx="1387200" cy="374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E760095-AB2F-4999-91CD-4D48E5B143A3}"/>
              </a:ext>
            </a:extLst>
          </p:cNvPr>
          <p:cNvSpPr>
            <a:spLocks noGrp="1"/>
          </p:cNvSpPr>
          <p:nvPr>
            <p:ph type="sldNum" sz="quarter" idx="4"/>
          </p:nvPr>
        </p:nvSpPr>
        <p:spPr/>
        <p:txBody>
          <a:bodyPr/>
          <a:lstStyle/>
          <a:p>
            <a:pPr algn="ctr"/>
            <a:fld id="{7DAA0FC6-F71F-4650-BE21-9A15F164E712}" type="slidenum">
              <a:rPr lang="en-US" smtClean="0"/>
              <a:pPr algn="ctr"/>
              <a:t>14</a:t>
            </a:fld>
            <a:endParaRPr lang="en-US" dirty="0"/>
          </a:p>
        </p:txBody>
      </p:sp>
    </p:spTree>
    <p:extLst>
      <p:ext uri="{BB962C8B-B14F-4D97-AF65-F5344CB8AC3E}">
        <p14:creationId xmlns:p14="http://schemas.microsoft.com/office/powerpoint/2010/main" val="4155443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fade">
                                      <p:cBhvr>
                                        <p:cTn id="12" dur="500"/>
                                        <p:tgtEl>
                                          <p:spTgt spid="7">
                                            <p:graphicEl>
                                              <a:chart seriesIdx="0" categoryIdx="-4" bldStep="series"/>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fade">
                                      <p:cBhvr>
                                        <p:cTn id="27" dur="500"/>
                                        <p:tgtEl>
                                          <p:spTgt spid="7">
                                            <p:graphicEl>
                                              <a:chart seriesIdx="1" categoryIdx="-4" bldStep="series"/>
                                            </p:graphic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xit" presetSubtype="0" fill="hold" grpId="0" nodeType="withEffect">
                                  <p:stCondLst>
                                    <p:cond delay="0"/>
                                  </p:stCondLst>
                                  <p:childTnLst>
                                    <p:animEffect transition="out" filter="fade">
                                      <p:cBhvr>
                                        <p:cTn id="40" dur="500"/>
                                        <p:tgtEl>
                                          <p:spTgt spid="61"/>
                                        </p:tgtEl>
                                      </p:cBhvr>
                                    </p:animEffect>
                                    <p:set>
                                      <p:cBhvr>
                                        <p:cTn id="41" dur="1" fill="hold">
                                          <p:stCondLst>
                                            <p:cond delay="499"/>
                                          </p:stCondLst>
                                        </p:cTn>
                                        <p:tgtEl>
                                          <p:spTgt spid="61"/>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fade">
                                      <p:cBhvr>
                                        <p:cTn id="47" dur="500"/>
                                        <p:tgtEl>
                                          <p:spTgt spid="7">
                                            <p:graphicEl>
                                              <a:chart seriesIdx="2" categoryIdx="-4" bldStep="series"/>
                                            </p:graphic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graphicEl>
                                              <a:chart seriesIdx="3" categoryIdx="-4" bldStep="series"/>
                                            </p:graphicEl>
                                          </p:spTgt>
                                        </p:tgtEl>
                                        <p:attrNameLst>
                                          <p:attrName>style.visibility</p:attrName>
                                        </p:attrNameLst>
                                      </p:cBhvr>
                                      <p:to>
                                        <p:strVal val="visible"/>
                                      </p:to>
                                    </p:set>
                                    <p:animEffect transition="in" filter="fade">
                                      <p:cBhvr>
                                        <p:cTn id="53" dur="500"/>
                                        <p:tgtEl>
                                          <p:spTgt spid="7">
                                            <p:graphicEl>
                                              <a:chart seriesIdx="3" categoryIdx="-4" bldStep="series"/>
                                            </p:graphic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graphicEl>
                                              <a:chart seriesIdx="4" categoryIdx="-4" bldStep="series"/>
                                            </p:graphicEl>
                                          </p:spTgt>
                                        </p:tgtEl>
                                        <p:attrNameLst>
                                          <p:attrName>style.visibility</p:attrName>
                                        </p:attrNameLst>
                                      </p:cBhvr>
                                      <p:to>
                                        <p:strVal val="visible"/>
                                      </p:to>
                                    </p:set>
                                    <p:animEffect transition="in" filter="fade">
                                      <p:cBhvr>
                                        <p:cTn id="59" dur="500"/>
                                        <p:tgtEl>
                                          <p:spTgt spid="7">
                                            <p:graphicEl>
                                              <a:chart seriesIdx="4" categoryIdx="-4" bldStep="series"/>
                                            </p:graphic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animBg="1"/>
      <p:bldP spid="51" grpId="0"/>
      <p:bldP spid="52" grpId="0" animBg="1"/>
      <p:bldP spid="56" grpId="0" animBg="1"/>
      <p:bldP spid="57" grpId="0" animBg="1"/>
      <p:bldP spid="58" grpId="0" animBg="1"/>
      <p:bldP spid="59"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Chart 58">
            <a:extLst>
              <a:ext uri="{FF2B5EF4-FFF2-40B4-BE49-F238E27FC236}">
                <a16:creationId xmlns:a16="http://schemas.microsoft.com/office/drawing/2014/main" id="{F96F7161-43EE-442A-95CE-9A56F408239F}"/>
              </a:ext>
            </a:extLst>
          </p:cNvPr>
          <p:cNvGraphicFramePr>
            <a:graphicFrameLocks/>
          </p:cNvGraphicFramePr>
          <p:nvPr>
            <p:extLst>
              <p:ext uri="{D42A27DB-BD31-4B8C-83A1-F6EECF244321}">
                <p14:modId xmlns:p14="http://schemas.microsoft.com/office/powerpoint/2010/main" val="3393142818"/>
              </p:ext>
            </p:extLst>
          </p:nvPr>
        </p:nvGraphicFramePr>
        <p:xfrm>
          <a:off x="1073720" y="1219202"/>
          <a:ext cx="11542568" cy="488198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A87AFD35-8C71-43D2-A1BC-0044B692BD0A}"/>
              </a:ext>
            </a:extLst>
          </p:cNvPr>
          <p:cNvSpPr/>
          <p:nvPr/>
        </p:nvSpPr>
        <p:spPr>
          <a:xfrm>
            <a:off x="1378742" y="6143426"/>
            <a:ext cx="11060117" cy="86207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EB Garamond" panose="020B0604020202020204" charset="0"/>
                <a:cs typeface="EB Garamond" panose="020B0604020202020204" charset="0"/>
              </a:rPr>
              <a:t>FlatFlash reduces tail latency by up to 2.8x by alleviating </a:t>
            </a:r>
          </a:p>
          <a:p>
            <a:pPr algn="ctr"/>
            <a:r>
              <a:rPr lang="en-US" sz="2800">
                <a:latin typeface="EB Garamond" panose="020B0604020202020204" charset="0"/>
                <a:cs typeface="EB Garamond" panose="020B0604020202020204" charset="0"/>
              </a:rPr>
              <a:t>cache pollution.  </a:t>
            </a:r>
          </a:p>
        </p:txBody>
      </p:sp>
      <p:sp>
        <p:nvSpPr>
          <p:cNvPr id="31" name="Text Placeholder 2">
            <a:extLst>
              <a:ext uri="{FF2B5EF4-FFF2-40B4-BE49-F238E27FC236}">
                <a16:creationId xmlns:a16="http://schemas.microsoft.com/office/drawing/2014/main" id="{F26C2194-3197-486F-9502-EE5648C37C4A}"/>
              </a:ext>
            </a:extLst>
          </p:cNvPr>
          <p:cNvSpPr txBox="1">
            <a:spLocks/>
          </p:cNvSpPr>
          <p:nvPr/>
        </p:nvSpPr>
        <p:spPr>
          <a:xfrm>
            <a:off x="531399" y="178820"/>
            <a:ext cx="13307466" cy="726801"/>
          </a:xfrm>
          <a:prstGeom prst="rect">
            <a:avLst/>
          </a:prstGeom>
        </p:spPr>
        <p:txBody>
          <a:bodyPr vert="horz" anchor="t"/>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4800" b="1" i="0" u="none" strike="noStrike" cap="none" baseline="0">
                <a:solidFill>
                  <a:srgbClr val="13294B"/>
                </a:solidFill>
                <a:latin typeface="Arial Narrow" panose="020B0606020202030204" pitchFamily="34" charset="0"/>
                <a:ea typeface="Arial"/>
                <a:cs typeface="Arial Narrow" panose="020B0606020202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a:latin typeface="EB Garamond"/>
                <a:ea typeface="EB Garamond" panose="020B0604020202020204" charset="0"/>
              </a:rPr>
              <a:t>Tail Latency Benefit of FlatFlash (Redis + YCSB) </a:t>
            </a:r>
            <a:endParaRPr lang="en-US" sz="4000">
              <a:latin typeface="EB Garamond" panose="020B0604020202020204" charset="0"/>
              <a:ea typeface="EB Garamond" panose="020B0604020202020204" charset="0"/>
            </a:endParaRPr>
          </a:p>
        </p:txBody>
      </p:sp>
      <p:grpSp>
        <p:nvGrpSpPr>
          <p:cNvPr id="32" name="Group 31">
            <a:extLst>
              <a:ext uri="{FF2B5EF4-FFF2-40B4-BE49-F238E27FC236}">
                <a16:creationId xmlns:a16="http://schemas.microsoft.com/office/drawing/2014/main" id="{080410A6-2127-4F43-AA07-79A16AE1D23D}"/>
              </a:ext>
            </a:extLst>
          </p:cNvPr>
          <p:cNvGrpSpPr/>
          <p:nvPr/>
        </p:nvGrpSpPr>
        <p:grpSpPr>
          <a:xfrm>
            <a:off x="2997180" y="1235314"/>
            <a:ext cx="1200668" cy="369332"/>
            <a:chOff x="1532058" y="88772"/>
            <a:chExt cx="1200668" cy="369332"/>
          </a:xfrm>
        </p:grpSpPr>
        <p:sp>
          <p:nvSpPr>
            <p:cNvPr id="33" name="Rectangle 32">
              <a:extLst>
                <a:ext uri="{FF2B5EF4-FFF2-40B4-BE49-F238E27FC236}">
                  <a16:creationId xmlns:a16="http://schemas.microsoft.com/office/drawing/2014/main" id="{A1CE27A0-687D-47FB-BB5F-C7D5DCCF61A3}"/>
                </a:ext>
              </a:extLst>
            </p:cNvPr>
            <p:cNvSpPr/>
            <p:nvPr/>
          </p:nvSpPr>
          <p:spPr>
            <a:xfrm>
              <a:off x="1532058" y="177557"/>
              <a:ext cx="338555" cy="181906"/>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5F4F6AA-9EF0-4063-9F10-3F2BBC138AE3}"/>
                </a:ext>
              </a:extLst>
            </p:cNvPr>
            <p:cNvSpPr txBox="1"/>
            <p:nvPr/>
          </p:nvSpPr>
          <p:spPr>
            <a:xfrm>
              <a:off x="1906859" y="88772"/>
              <a:ext cx="825867" cy="369332"/>
            </a:xfrm>
            <a:prstGeom prst="rect">
              <a:avLst/>
            </a:prstGeom>
            <a:noFill/>
          </p:spPr>
          <p:txBody>
            <a:bodyPr wrap="square" rtlCol="0">
              <a:spAutoFit/>
            </a:bodyPr>
            <a:lstStyle/>
            <a:p>
              <a:r>
                <a:rPr lang="en-US" sz="1800" err="1">
                  <a:latin typeface="+mj-lt"/>
                  <a:cs typeface="EB Garamond" panose="020B0604020202020204" charset="0"/>
                </a:rPr>
                <a:t>MMap</a:t>
              </a:r>
              <a:endParaRPr lang="en-US" sz="1800">
                <a:latin typeface="+mj-lt"/>
                <a:cs typeface="EB Garamond" panose="020B0604020202020204" charset="0"/>
              </a:endParaRPr>
            </a:p>
          </p:txBody>
        </p:sp>
      </p:grpSp>
      <p:grpSp>
        <p:nvGrpSpPr>
          <p:cNvPr id="35" name="Group 34">
            <a:extLst>
              <a:ext uri="{FF2B5EF4-FFF2-40B4-BE49-F238E27FC236}">
                <a16:creationId xmlns:a16="http://schemas.microsoft.com/office/drawing/2014/main" id="{A37CF128-60DF-4EEC-8407-27F45635CC09}"/>
              </a:ext>
            </a:extLst>
          </p:cNvPr>
          <p:cNvGrpSpPr/>
          <p:nvPr/>
        </p:nvGrpSpPr>
        <p:grpSpPr>
          <a:xfrm>
            <a:off x="4426688" y="1236428"/>
            <a:ext cx="1536319" cy="369332"/>
            <a:chOff x="4334813" y="83844"/>
            <a:chExt cx="1536319" cy="369332"/>
          </a:xfrm>
        </p:grpSpPr>
        <p:sp>
          <p:nvSpPr>
            <p:cNvPr id="36" name="TextBox 35">
              <a:extLst>
                <a:ext uri="{FF2B5EF4-FFF2-40B4-BE49-F238E27FC236}">
                  <a16:creationId xmlns:a16="http://schemas.microsoft.com/office/drawing/2014/main" id="{33DDAC79-FFA2-4FE8-8A39-36562FCB88A5}"/>
                </a:ext>
              </a:extLst>
            </p:cNvPr>
            <p:cNvSpPr txBox="1"/>
            <p:nvPr/>
          </p:nvSpPr>
          <p:spPr>
            <a:xfrm>
              <a:off x="4673368" y="83844"/>
              <a:ext cx="1197764" cy="369332"/>
            </a:xfrm>
            <a:prstGeom prst="rect">
              <a:avLst/>
            </a:prstGeom>
            <a:noFill/>
          </p:spPr>
          <p:txBody>
            <a:bodyPr wrap="none" rtlCol="0">
              <a:spAutoFit/>
            </a:bodyPr>
            <a:lstStyle/>
            <a:p>
              <a:r>
                <a:rPr lang="en-US" sz="1800" err="1">
                  <a:latin typeface="+mj-lt"/>
                  <a:cs typeface="EB Garamond" panose="020B0604020202020204" charset="0"/>
                </a:rPr>
                <a:t>FlashMap</a:t>
              </a:r>
              <a:endParaRPr lang="en-US" sz="1800">
                <a:latin typeface="+mj-lt"/>
                <a:cs typeface="EB Garamond" panose="020B0604020202020204" charset="0"/>
              </a:endParaRPr>
            </a:p>
          </p:txBody>
        </p:sp>
        <p:sp>
          <p:nvSpPr>
            <p:cNvPr id="37" name="Rectangle 36">
              <a:extLst>
                <a:ext uri="{FF2B5EF4-FFF2-40B4-BE49-F238E27FC236}">
                  <a16:creationId xmlns:a16="http://schemas.microsoft.com/office/drawing/2014/main" id="{00B4AA68-95BA-446A-9AAA-EDAC1C0BC2C4}"/>
                </a:ext>
              </a:extLst>
            </p:cNvPr>
            <p:cNvSpPr/>
            <p:nvPr/>
          </p:nvSpPr>
          <p:spPr>
            <a:xfrm>
              <a:off x="4334813" y="180753"/>
              <a:ext cx="338555" cy="181906"/>
            </a:xfrm>
            <a:prstGeom prst="rect">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A3DCB267-36A9-4A5A-9DC0-E546A567523A}"/>
              </a:ext>
            </a:extLst>
          </p:cNvPr>
          <p:cNvGrpSpPr/>
          <p:nvPr/>
        </p:nvGrpSpPr>
        <p:grpSpPr>
          <a:xfrm>
            <a:off x="7785813" y="1235509"/>
            <a:ext cx="1329433" cy="430073"/>
            <a:chOff x="7772400" y="108671"/>
            <a:chExt cx="1208638" cy="369332"/>
          </a:xfrm>
        </p:grpSpPr>
        <p:grpSp>
          <p:nvGrpSpPr>
            <p:cNvPr id="39" name="Group 38">
              <a:extLst>
                <a:ext uri="{FF2B5EF4-FFF2-40B4-BE49-F238E27FC236}">
                  <a16:creationId xmlns:a16="http://schemas.microsoft.com/office/drawing/2014/main" id="{5A0B1916-BBE6-448F-9E59-3505B22E6A65}"/>
                </a:ext>
              </a:extLst>
            </p:cNvPr>
            <p:cNvGrpSpPr/>
            <p:nvPr/>
          </p:nvGrpSpPr>
          <p:grpSpPr>
            <a:xfrm>
              <a:off x="7772400" y="174804"/>
              <a:ext cx="382772" cy="184659"/>
              <a:chOff x="7772400" y="174804"/>
              <a:chExt cx="382772" cy="184659"/>
            </a:xfrm>
          </p:grpSpPr>
          <p:cxnSp>
            <p:nvCxnSpPr>
              <p:cNvPr id="41" name="Straight Connector 40">
                <a:extLst>
                  <a:ext uri="{FF2B5EF4-FFF2-40B4-BE49-F238E27FC236}">
                    <a16:creationId xmlns:a16="http://schemas.microsoft.com/office/drawing/2014/main" id="{EAFA33CD-0B02-444F-B88C-D69767691A3B}"/>
                  </a:ext>
                </a:extLst>
              </p:cNvPr>
              <p:cNvCxnSpPr>
                <a:cxnSpLocks/>
              </p:cNvCxnSpPr>
              <p:nvPr/>
            </p:nvCxnSpPr>
            <p:spPr>
              <a:xfrm>
                <a:off x="7772400" y="268510"/>
                <a:ext cx="382772" cy="0"/>
              </a:xfrm>
              <a:prstGeom prst="line">
                <a:avLst/>
              </a:prstGeom>
              <a:ln w="28575">
                <a:solidFill>
                  <a:srgbClr val="EB6446"/>
                </a:solidFill>
              </a:ln>
            </p:spPr>
            <p:style>
              <a:lnRef idx="1">
                <a:schemeClr val="accent1"/>
              </a:lnRef>
              <a:fillRef idx="0">
                <a:schemeClr val="accent1"/>
              </a:fillRef>
              <a:effectRef idx="0">
                <a:schemeClr val="accent1"/>
              </a:effectRef>
              <a:fontRef idx="minor">
                <a:schemeClr val="tx1"/>
              </a:fontRef>
            </p:style>
          </p:cxnSp>
          <p:sp>
            <p:nvSpPr>
              <p:cNvPr id="42" name="Isosceles Triangle 41">
                <a:extLst>
                  <a:ext uri="{FF2B5EF4-FFF2-40B4-BE49-F238E27FC236}">
                    <a16:creationId xmlns:a16="http://schemas.microsoft.com/office/drawing/2014/main" id="{DC879087-B9ED-47B0-8FEF-97E19CA2A9BB}"/>
                  </a:ext>
                </a:extLst>
              </p:cNvPr>
              <p:cNvSpPr/>
              <p:nvPr/>
            </p:nvSpPr>
            <p:spPr>
              <a:xfrm>
                <a:off x="7862776" y="174804"/>
                <a:ext cx="202019" cy="184659"/>
              </a:xfrm>
              <a:prstGeom prst="triangle">
                <a:avLst/>
              </a:prstGeom>
              <a:solidFill>
                <a:srgbClr val="EB6446"/>
              </a:solidFill>
              <a:ln>
                <a:solidFill>
                  <a:srgbClr val="EB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50CA2392-8402-4964-8214-01A260A95724}"/>
                </a:ext>
              </a:extLst>
            </p:cNvPr>
            <p:cNvSpPr txBox="1"/>
            <p:nvPr/>
          </p:nvSpPr>
          <p:spPr>
            <a:xfrm>
              <a:off x="8155171" y="108671"/>
              <a:ext cx="825867" cy="369332"/>
            </a:xfrm>
            <a:prstGeom prst="rect">
              <a:avLst/>
            </a:prstGeom>
            <a:noFill/>
          </p:spPr>
          <p:txBody>
            <a:bodyPr wrap="none" rtlCol="0">
              <a:spAutoFit/>
            </a:bodyPr>
            <a:lstStyle/>
            <a:p>
              <a:r>
                <a:rPr lang="en-US" sz="1800" err="1">
                  <a:latin typeface="+mj-lt"/>
                  <a:cs typeface="EB Garamond" panose="020B0604020202020204" charset="0"/>
                </a:rPr>
                <a:t>MMap</a:t>
              </a:r>
              <a:endParaRPr lang="en-US" sz="1800">
                <a:latin typeface="+mj-lt"/>
                <a:cs typeface="EB Garamond" panose="020B0604020202020204" charset="0"/>
              </a:endParaRPr>
            </a:p>
          </p:txBody>
        </p:sp>
      </p:grpSp>
      <p:grpSp>
        <p:nvGrpSpPr>
          <p:cNvPr id="43" name="Group 42">
            <a:extLst>
              <a:ext uri="{FF2B5EF4-FFF2-40B4-BE49-F238E27FC236}">
                <a16:creationId xmlns:a16="http://schemas.microsoft.com/office/drawing/2014/main" id="{F87395C8-7178-4179-9CF4-DF2D0CE632F8}"/>
              </a:ext>
            </a:extLst>
          </p:cNvPr>
          <p:cNvGrpSpPr/>
          <p:nvPr/>
        </p:nvGrpSpPr>
        <p:grpSpPr>
          <a:xfrm>
            <a:off x="9200160" y="1235510"/>
            <a:ext cx="1602787" cy="369332"/>
            <a:chOff x="9179442" y="81278"/>
            <a:chExt cx="1602787" cy="369332"/>
          </a:xfrm>
        </p:grpSpPr>
        <p:grpSp>
          <p:nvGrpSpPr>
            <p:cNvPr id="44" name="Group 43">
              <a:extLst>
                <a:ext uri="{FF2B5EF4-FFF2-40B4-BE49-F238E27FC236}">
                  <a16:creationId xmlns:a16="http://schemas.microsoft.com/office/drawing/2014/main" id="{04636312-91BA-41D6-9B2B-B79F8B32C588}"/>
                </a:ext>
              </a:extLst>
            </p:cNvPr>
            <p:cNvGrpSpPr/>
            <p:nvPr/>
          </p:nvGrpSpPr>
          <p:grpSpPr>
            <a:xfrm>
              <a:off x="9179442" y="181115"/>
              <a:ext cx="382772" cy="184646"/>
              <a:chOff x="9179442" y="181115"/>
              <a:chExt cx="382772" cy="184646"/>
            </a:xfrm>
          </p:grpSpPr>
          <p:cxnSp>
            <p:nvCxnSpPr>
              <p:cNvPr id="46" name="Straight Connector 45">
                <a:extLst>
                  <a:ext uri="{FF2B5EF4-FFF2-40B4-BE49-F238E27FC236}">
                    <a16:creationId xmlns:a16="http://schemas.microsoft.com/office/drawing/2014/main" id="{8DED1375-2D73-4EE3-B753-3DAD6458837A}"/>
                  </a:ext>
                </a:extLst>
              </p:cNvPr>
              <p:cNvCxnSpPr>
                <a:cxnSpLocks/>
              </p:cNvCxnSpPr>
              <p:nvPr/>
            </p:nvCxnSpPr>
            <p:spPr>
              <a:xfrm>
                <a:off x="9179442" y="269886"/>
                <a:ext cx="382772" cy="0"/>
              </a:xfrm>
              <a:prstGeom prst="line">
                <a:avLst/>
              </a:prstGeom>
              <a:ln w="28575">
                <a:solidFill>
                  <a:srgbClr val="37609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59F6041-AE99-4450-913E-BEAB99323472}"/>
                  </a:ext>
                </a:extLst>
              </p:cNvPr>
              <p:cNvSpPr/>
              <p:nvPr/>
            </p:nvSpPr>
            <p:spPr>
              <a:xfrm>
                <a:off x="9285696" y="181115"/>
                <a:ext cx="159489" cy="184646"/>
              </a:xfrm>
              <a:prstGeom prst="rect">
                <a:avLst/>
              </a:prstGeom>
              <a:solidFill>
                <a:srgbClr val="376092"/>
              </a:solidFill>
              <a:ln>
                <a:solidFill>
                  <a:srgbClr val="376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E8EE071E-7380-433A-96FF-04C2C901BD7A}"/>
                </a:ext>
              </a:extLst>
            </p:cNvPr>
            <p:cNvSpPr txBox="1"/>
            <p:nvPr/>
          </p:nvSpPr>
          <p:spPr>
            <a:xfrm>
              <a:off x="9584465" y="81278"/>
              <a:ext cx="1197764" cy="369332"/>
            </a:xfrm>
            <a:prstGeom prst="rect">
              <a:avLst/>
            </a:prstGeom>
            <a:noFill/>
          </p:spPr>
          <p:txBody>
            <a:bodyPr wrap="none" rtlCol="0">
              <a:spAutoFit/>
            </a:bodyPr>
            <a:lstStyle/>
            <a:p>
              <a:r>
                <a:rPr lang="en-US" sz="1800" err="1">
                  <a:latin typeface="+mj-lt"/>
                  <a:cs typeface="EB Garamond" panose="020B0604020202020204" charset="0"/>
                </a:rPr>
                <a:t>FlashMap</a:t>
              </a:r>
              <a:endParaRPr lang="en-US" sz="1800">
                <a:latin typeface="+mj-lt"/>
                <a:cs typeface="EB Garamond" panose="020B0604020202020204" charset="0"/>
              </a:endParaRPr>
            </a:p>
          </p:txBody>
        </p:sp>
      </p:grpSp>
      <p:grpSp>
        <p:nvGrpSpPr>
          <p:cNvPr id="48" name="Group 47">
            <a:extLst>
              <a:ext uri="{FF2B5EF4-FFF2-40B4-BE49-F238E27FC236}">
                <a16:creationId xmlns:a16="http://schemas.microsoft.com/office/drawing/2014/main" id="{0FA4646D-7E26-4E23-91D7-75EF64E076B9}"/>
              </a:ext>
            </a:extLst>
          </p:cNvPr>
          <p:cNvGrpSpPr/>
          <p:nvPr/>
        </p:nvGrpSpPr>
        <p:grpSpPr>
          <a:xfrm>
            <a:off x="10942227" y="1248709"/>
            <a:ext cx="1559791" cy="369332"/>
            <a:chOff x="11027834" y="87039"/>
            <a:chExt cx="1559791" cy="369332"/>
          </a:xfrm>
        </p:grpSpPr>
        <p:grpSp>
          <p:nvGrpSpPr>
            <p:cNvPr id="49" name="Group 48">
              <a:extLst>
                <a:ext uri="{FF2B5EF4-FFF2-40B4-BE49-F238E27FC236}">
                  <a16:creationId xmlns:a16="http://schemas.microsoft.com/office/drawing/2014/main" id="{26BA7D85-8917-4192-A14F-2DD46A0EA144}"/>
                </a:ext>
              </a:extLst>
            </p:cNvPr>
            <p:cNvGrpSpPr/>
            <p:nvPr/>
          </p:nvGrpSpPr>
          <p:grpSpPr>
            <a:xfrm>
              <a:off x="11027834" y="183614"/>
              <a:ext cx="382772" cy="176183"/>
              <a:chOff x="11027834" y="183614"/>
              <a:chExt cx="382772" cy="176183"/>
            </a:xfrm>
          </p:grpSpPr>
          <p:cxnSp>
            <p:nvCxnSpPr>
              <p:cNvPr id="51" name="Straight Connector 50">
                <a:extLst>
                  <a:ext uri="{FF2B5EF4-FFF2-40B4-BE49-F238E27FC236}">
                    <a16:creationId xmlns:a16="http://schemas.microsoft.com/office/drawing/2014/main" id="{30B04201-F2AD-4262-932D-BCBB43E11C78}"/>
                  </a:ext>
                </a:extLst>
              </p:cNvPr>
              <p:cNvCxnSpPr>
                <a:cxnSpLocks/>
              </p:cNvCxnSpPr>
              <p:nvPr/>
            </p:nvCxnSpPr>
            <p:spPr>
              <a:xfrm>
                <a:off x="11027834" y="264958"/>
                <a:ext cx="382772" cy="0"/>
              </a:xfrm>
              <a:prstGeom prst="line">
                <a:avLst/>
              </a:prstGeom>
              <a:ln w="28575">
                <a:solidFill>
                  <a:srgbClr val="0DB459"/>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37F6A93A-4FF8-4C6A-951C-7F656466AAE3}"/>
                  </a:ext>
                </a:extLst>
              </p:cNvPr>
              <p:cNvSpPr/>
              <p:nvPr/>
            </p:nvSpPr>
            <p:spPr>
              <a:xfrm>
                <a:off x="11117394" y="183614"/>
                <a:ext cx="176183" cy="176183"/>
              </a:xfrm>
              <a:prstGeom prst="ellipse">
                <a:avLst/>
              </a:prstGeom>
              <a:solidFill>
                <a:srgbClr val="0DB459"/>
              </a:solidFill>
              <a:ln>
                <a:solidFill>
                  <a:srgbClr val="0DB4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958DE9E8-C531-47F5-AE14-90751EE1F00D}"/>
                </a:ext>
              </a:extLst>
            </p:cNvPr>
            <p:cNvSpPr txBox="1"/>
            <p:nvPr/>
          </p:nvSpPr>
          <p:spPr>
            <a:xfrm>
              <a:off x="11453981" y="87039"/>
              <a:ext cx="1133644" cy="369332"/>
            </a:xfrm>
            <a:prstGeom prst="rect">
              <a:avLst/>
            </a:prstGeom>
            <a:noFill/>
          </p:spPr>
          <p:txBody>
            <a:bodyPr wrap="none" rtlCol="0">
              <a:spAutoFit/>
            </a:bodyPr>
            <a:lstStyle/>
            <a:p>
              <a:r>
                <a:rPr lang="en-US" sz="1800">
                  <a:latin typeface="+mj-lt"/>
                  <a:cs typeface="EB Garamond" panose="020B0604020202020204" charset="0"/>
                </a:rPr>
                <a:t>FlatFlash</a:t>
              </a:r>
            </a:p>
          </p:txBody>
        </p:sp>
      </p:grpSp>
      <p:sp>
        <p:nvSpPr>
          <p:cNvPr id="53" name="TextBox 52">
            <a:extLst>
              <a:ext uri="{FF2B5EF4-FFF2-40B4-BE49-F238E27FC236}">
                <a16:creationId xmlns:a16="http://schemas.microsoft.com/office/drawing/2014/main" id="{E828DB23-F774-494B-BF95-99BF8AFA2776}"/>
              </a:ext>
            </a:extLst>
          </p:cNvPr>
          <p:cNvSpPr txBox="1"/>
          <p:nvPr/>
        </p:nvSpPr>
        <p:spPr>
          <a:xfrm>
            <a:off x="1430345" y="1096815"/>
            <a:ext cx="1566556" cy="646331"/>
          </a:xfrm>
          <a:prstGeom prst="rect">
            <a:avLst/>
          </a:prstGeom>
          <a:noFill/>
        </p:spPr>
        <p:txBody>
          <a:bodyPr wrap="square" rtlCol="0">
            <a:spAutoFit/>
          </a:bodyPr>
          <a:lstStyle/>
          <a:p>
            <a:pPr algn="ctr"/>
            <a:r>
              <a:rPr lang="en-US" sz="1800">
                <a:latin typeface="+mj-lt"/>
                <a:cs typeface="EB Garamond" panose="020B0604020202020204" charset="0"/>
              </a:rPr>
              <a:t>Speedup over</a:t>
            </a:r>
          </a:p>
        </p:txBody>
      </p:sp>
      <p:sp>
        <p:nvSpPr>
          <p:cNvPr id="54" name="Rectangle 53">
            <a:extLst>
              <a:ext uri="{FF2B5EF4-FFF2-40B4-BE49-F238E27FC236}">
                <a16:creationId xmlns:a16="http://schemas.microsoft.com/office/drawing/2014/main" id="{95BF22B9-AB19-4959-B3AE-25EC65FB52CF}"/>
              </a:ext>
            </a:extLst>
          </p:cNvPr>
          <p:cNvSpPr/>
          <p:nvPr/>
        </p:nvSpPr>
        <p:spPr>
          <a:xfrm>
            <a:off x="1624083" y="1124111"/>
            <a:ext cx="1190085"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0AE43F1-9C95-446E-BF09-B44F3E3F4568}"/>
              </a:ext>
            </a:extLst>
          </p:cNvPr>
          <p:cNvSpPr/>
          <p:nvPr/>
        </p:nvSpPr>
        <p:spPr>
          <a:xfrm>
            <a:off x="2814025" y="1123516"/>
            <a:ext cx="3148982"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D91DED3-5BDA-40F0-A764-9F303432739C}"/>
              </a:ext>
            </a:extLst>
          </p:cNvPr>
          <p:cNvSpPr/>
          <p:nvPr/>
        </p:nvSpPr>
        <p:spPr>
          <a:xfrm>
            <a:off x="6301562" y="1123516"/>
            <a:ext cx="1335746"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515A051-A3A6-4FF4-9EE8-7F714F446C13}"/>
              </a:ext>
            </a:extLst>
          </p:cNvPr>
          <p:cNvSpPr/>
          <p:nvPr/>
        </p:nvSpPr>
        <p:spPr>
          <a:xfrm>
            <a:off x="7634446" y="1122921"/>
            <a:ext cx="4895751" cy="577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7093C52-B01D-4294-AE5B-8986940C801E}"/>
              </a:ext>
            </a:extLst>
          </p:cNvPr>
          <p:cNvSpPr/>
          <p:nvPr/>
        </p:nvSpPr>
        <p:spPr>
          <a:xfrm>
            <a:off x="6252784" y="1088538"/>
            <a:ext cx="1427898" cy="646331"/>
          </a:xfrm>
          <a:prstGeom prst="rect">
            <a:avLst/>
          </a:prstGeom>
        </p:spPr>
        <p:txBody>
          <a:bodyPr wrap="square">
            <a:spAutoFit/>
          </a:bodyPr>
          <a:lstStyle/>
          <a:p>
            <a:pPr algn="ctr"/>
            <a:r>
              <a:rPr lang="en-US" sz="1800">
                <a:latin typeface="+mj-lt"/>
                <a:cs typeface="EB Garamond" panose="020B0604020202020204" charset="0"/>
              </a:rPr>
              <a:t>Page Movements</a:t>
            </a:r>
          </a:p>
        </p:txBody>
      </p:sp>
      <p:sp>
        <p:nvSpPr>
          <p:cNvPr id="60" name="Rectangle 59">
            <a:extLst>
              <a:ext uri="{FF2B5EF4-FFF2-40B4-BE49-F238E27FC236}">
                <a16:creationId xmlns:a16="http://schemas.microsoft.com/office/drawing/2014/main" id="{1FAE4A11-F775-48D9-AD3F-B24109E8D555}"/>
              </a:ext>
            </a:extLst>
          </p:cNvPr>
          <p:cNvSpPr/>
          <p:nvPr/>
        </p:nvSpPr>
        <p:spPr>
          <a:xfrm>
            <a:off x="11292885" y="1765038"/>
            <a:ext cx="1387200" cy="374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37CE99C-6531-4968-A326-990063A6A1B8}"/>
              </a:ext>
            </a:extLst>
          </p:cNvPr>
          <p:cNvSpPr>
            <a:spLocks noGrp="1"/>
          </p:cNvSpPr>
          <p:nvPr>
            <p:ph type="sldNum" sz="quarter" idx="4"/>
          </p:nvPr>
        </p:nvSpPr>
        <p:spPr/>
        <p:txBody>
          <a:bodyPr/>
          <a:lstStyle/>
          <a:p>
            <a:pPr algn="ctr"/>
            <a:fld id="{7DAA0FC6-F71F-4650-BE21-9A15F164E712}" type="slidenum">
              <a:rPr lang="en-US" smtClean="0"/>
              <a:pPr algn="ctr"/>
              <a:t>15</a:t>
            </a:fld>
            <a:endParaRPr lang="en-US" dirty="0"/>
          </a:p>
        </p:txBody>
      </p:sp>
    </p:spTree>
    <p:extLst>
      <p:ext uri="{BB962C8B-B14F-4D97-AF65-F5344CB8AC3E}">
        <p14:creationId xmlns:p14="http://schemas.microsoft.com/office/powerpoint/2010/main" val="621700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
                                            <p:graphicEl>
                                              <a:chart seriesIdx="-3" categoryIdx="-3" bldStep="gridLegend"/>
                                            </p:graphicEl>
                                          </p:spTgt>
                                        </p:tgtEl>
                                        <p:attrNameLst>
                                          <p:attrName>style.visibility</p:attrName>
                                        </p:attrNameLst>
                                      </p:cBhvr>
                                      <p:to>
                                        <p:strVal val="visible"/>
                                      </p:to>
                                    </p:set>
                                    <p:animEffect transition="in" filter="fade">
                                      <p:cBhvr>
                                        <p:cTn id="7" dur="500"/>
                                        <p:tgtEl>
                                          <p:spTgt spid="5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graphicEl>
                                              <a:chart seriesIdx="0" categoryIdx="-4" bldStep="series"/>
                                            </p:graphicEl>
                                          </p:spTgt>
                                        </p:tgtEl>
                                        <p:attrNameLst>
                                          <p:attrName>style.visibility</p:attrName>
                                        </p:attrNameLst>
                                      </p:cBhvr>
                                      <p:to>
                                        <p:strVal val="visible"/>
                                      </p:to>
                                    </p:set>
                                    <p:animEffect transition="in" filter="fade">
                                      <p:cBhvr>
                                        <p:cTn id="12" dur="500"/>
                                        <p:tgtEl>
                                          <p:spTgt spid="59">
                                            <p:graphicEl>
                                              <a:chart seriesIdx="0" categoryIdx="-4" bldStep="series"/>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graphicEl>
                                              <a:chart seriesIdx="1" categoryIdx="-4" bldStep="series"/>
                                            </p:graphicEl>
                                          </p:spTgt>
                                        </p:tgtEl>
                                        <p:attrNameLst>
                                          <p:attrName>style.visibility</p:attrName>
                                        </p:attrNameLst>
                                      </p:cBhvr>
                                      <p:to>
                                        <p:strVal val="visible"/>
                                      </p:to>
                                    </p:set>
                                    <p:animEffect transition="in" filter="fade">
                                      <p:cBhvr>
                                        <p:cTn id="27" dur="500"/>
                                        <p:tgtEl>
                                          <p:spTgt spid="59">
                                            <p:graphicEl>
                                              <a:chart seriesIdx="1" categoryIdx="-4" bldStep="series"/>
                                            </p:graphic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9">
                                            <p:graphicEl>
                                              <a:chart seriesIdx="2" categoryIdx="-4" bldStep="series"/>
                                            </p:graphicEl>
                                          </p:spTgt>
                                        </p:tgtEl>
                                        <p:attrNameLst>
                                          <p:attrName>style.visibility</p:attrName>
                                        </p:attrNameLst>
                                      </p:cBhvr>
                                      <p:to>
                                        <p:strVal val="visible"/>
                                      </p:to>
                                    </p:set>
                                    <p:animEffect transition="in" filter="fade">
                                      <p:cBhvr>
                                        <p:cTn id="35" dur="500"/>
                                        <p:tgtEl>
                                          <p:spTgt spid="59">
                                            <p:graphicEl>
                                              <a:chart seriesIdx="2" categoryIdx="-4" bldStep="series"/>
                                            </p:graphicEl>
                                          </p:spTgt>
                                        </p:tgtEl>
                                      </p:cBhvr>
                                    </p:animEffect>
                                  </p:childTnLst>
                                </p:cTn>
                              </p:par>
                              <p:par>
                                <p:cTn id="36" presetID="10" presetClass="exit" presetSubtype="0" fill="hold" grpId="0" nodeType="withEffect">
                                  <p:stCondLst>
                                    <p:cond delay="0"/>
                                  </p:stCondLst>
                                  <p:childTnLst>
                                    <p:animEffect transition="out" filter="fade">
                                      <p:cBhvr>
                                        <p:cTn id="37" dur="500"/>
                                        <p:tgtEl>
                                          <p:spTgt spid="60"/>
                                        </p:tgtEl>
                                      </p:cBhvr>
                                    </p:animEffect>
                                    <p:set>
                                      <p:cBhvr>
                                        <p:cTn id="38" dur="1" fill="hold">
                                          <p:stCondLst>
                                            <p:cond delay="499"/>
                                          </p:stCondLst>
                                        </p:cTn>
                                        <p:tgtEl>
                                          <p:spTgt spid="6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graphicEl>
                                              <a:chart seriesIdx="3" categoryIdx="-4" bldStep="series"/>
                                            </p:graphicEl>
                                          </p:spTgt>
                                        </p:tgtEl>
                                        <p:attrNameLst>
                                          <p:attrName>style.visibility</p:attrName>
                                        </p:attrNameLst>
                                      </p:cBhvr>
                                      <p:to>
                                        <p:strVal val="visible"/>
                                      </p:to>
                                    </p:set>
                                    <p:animEffect transition="in" filter="fade">
                                      <p:cBhvr>
                                        <p:cTn id="53" dur="500"/>
                                        <p:tgtEl>
                                          <p:spTgt spid="59">
                                            <p:graphicEl>
                                              <a:chart seriesIdx="3" categoryIdx="-4" bldStep="series"/>
                                            </p:graphic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graphicEl>
                                              <a:chart seriesIdx="4" categoryIdx="-4" bldStep="series"/>
                                            </p:graphicEl>
                                          </p:spTgt>
                                        </p:tgtEl>
                                        <p:attrNameLst>
                                          <p:attrName>style.visibility</p:attrName>
                                        </p:attrNameLst>
                                      </p:cBhvr>
                                      <p:to>
                                        <p:strVal val="visible"/>
                                      </p:to>
                                    </p:set>
                                    <p:animEffect transition="in" filter="fade">
                                      <p:cBhvr>
                                        <p:cTn id="59" dur="500"/>
                                        <p:tgtEl>
                                          <p:spTgt spid="59">
                                            <p:graphicEl>
                                              <a:chart seriesIdx="4" categoryIdx="-4" bldStep="series"/>
                                            </p:graphic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uiExpand="1">
        <p:bldSub>
          <a:bldChart bld="series"/>
        </p:bldSub>
      </p:bldGraphic>
      <p:bldP spid="6" grpId="0" animBg="1"/>
      <p:bldP spid="53" grpId="0"/>
      <p:bldP spid="54" grpId="0" animBg="1"/>
      <p:bldP spid="55" grpId="0" animBg="1"/>
      <p:bldP spid="56" grpId="0" animBg="1"/>
      <p:bldP spid="57" grpId="0" animBg="1"/>
      <p:bldP spid="58" grpId="0"/>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EAC6A09-D0B6-4090-9530-470EA9E2003A}"/>
              </a:ext>
            </a:extLst>
          </p:cNvPr>
          <p:cNvSpPr/>
          <p:nvPr/>
        </p:nvSpPr>
        <p:spPr>
          <a:xfrm>
            <a:off x="1676977" y="6055629"/>
            <a:ext cx="10463646" cy="90934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EB Garamond" panose="020B0604020202020204" charset="0"/>
                <a:cs typeface="EB Garamond" panose="020B0604020202020204" charset="0"/>
              </a:rPr>
              <a:t>FlatFlash scales the throughput of transaction operations by up to 3x because of the per-transaction logging.</a:t>
            </a:r>
          </a:p>
        </p:txBody>
      </p:sp>
      <p:grpSp>
        <p:nvGrpSpPr>
          <p:cNvPr id="10" name="Group 9">
            <a:extLst>
              <a:ext uri="{FF2B5EF4-FFF2-40B4-BE49-F238E27FC236}">
                <a16:creationId xmlns:a16="http://schemas.microsoft.com/office/drawing/2014/main" id="{A1E9FA53-24A4-49B6-ADD8-ACD052B555BF}"/>
              </a:ext>
            </a:extLst>
          </p:cNvPr>
          <p:cNvGrpSpPr/>
          <p:nvPr/>
        </p:nvGrpSpPr>
        <p:grpSpPr>
          <a:xfrm>
            <a:off x="1477862" y="1022887"/>
            <a:ext cx="1307131" cy="430073"/>
            <a:chOff x="7772400" y="110006"/>
            <a:chExt cx="1188362" cy="369332"/>
          </a:xfrm>
        </p:grpSpPr>
        <p:grpSp>
          <p:nvGrpSpPr>
            <p:cNvPr id="11" name="Group 10">
              <a:extLst>
                <a:ext uri="{FF2B5EF4-FFF2-40B4-BE49-F238E27FC236}">
                  <a16:creationId xmlns:a16="http://schemas.microsoft.com/office/drawing/2014/main" id="{5C51BAE3-B82B-44E0-AE05-5BEAEB3F7E2D}"/>
                </a:ext>
              </a:extLst>
            </p:cNvPr>
            <p:cNvGrpSpPr/>
            <p:nvPr/>
          </p:nvGrpSpPr>
          <p:grpSpPr>
            <a:xfrm>
              <a:off x="7772400" y="174804"/>
              <a:ext cx="382772" cy="184659"/>
              <a:chOff x="7772400" y="174804"/>
              <a:chExt cx="382772" cy="184659"/>
            </a:xfrm>
          </p:grpSpPr>
          <p:cxnSp>
            <p:nvCxnSpPr>
              <p:cNvPr id="13" name="Straight Connector 12">
                <a:extLst>
                  <a:ext uri="{FF2B5EF4-FFF2-40B4-BE49-F238E27FC236}">
                    <a16:creationId xmlns:a16="http://schemas.microsoft.com/office/drawing/2014/main" id="{CF660979-1F31-433C-BD66-F8A36ED8E3C9}"/>
                  </a:ext>
                </a:extLst>
              </p:cNvPr>
              <p:cNvCxnSpPr>
                <a:cxnSpLocks/>
              </p:cNvCxnSpPr>
              <p:nvPr/>
            </p:nvCxnSpPr>
            <p:spPr>
              <a:xfrm>
                <a:off x="7772400" y="268510"/>
                <a:ext cx="382772" cy="0"/>
              </a:xfrm>
              <a:prstGeom prst="line">
                <a:avLst/>
              </a:prstGeom>
              <a:ln w="28575">
                <a:solidFill>
                  <a:srgbClr val="EB6446"/>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6C9DAD0-08F1-4A20-9CCF-3BD212609ED7}"/>
                  </a:ext>
                </a:extLst>
              </p:cNvPr>
              <p:cNvSpPr/>
              <p:nvPr/>
            </p:nvSpPr>
            <p:spPr>
              <a:xfrm>
                <a:off x="7862776" y="174804"/>
                <a:ext cx="202019" cy="184659"/>
              </a:xfrm>
              <a:prstGeom prst="triangle">
                <a:avLst/>
              </a:prstGeom>
              <a:solidFill>
                <a:srgbClr val="EB6446"/>
              </a:solidFill>
              <a:ln>
                <a:solidFill>
                  <a:srgbClr val="EB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FDEBAB7-B16E-4388-9B33-76D46AB28665}"/>
                </a:ext>
              </a:extLst>
            </p:cNvPr>
            <p:cNvSpPr txBox="1"/>
            <p:nvPr/>
          </p:nvSpPr>
          <p:spPr>
            <a:xfrm>
              <a:off x="8134895" y="110006"/>
              <a:ext cx="825867" cy="369332"/>
            </a:xfrm>
            <a:prstGeom prst="rect">
              <a:avLst/>
            </a:prstGeom>
            <a:noFill/>
          </p:spPr>
          <p:txBody>
            <a:bodyPr wrap="none" rtlCol="0">
              <a:spAutoFit/>
            </a:bodyPr>
            <a:lstStyle/>
            <a:p>
              <a:r>
                <a:rPr lang="en-US" sz="1800" err="1">
                  <a:latin typeface="+mj-lt"/>
                  <a:cs typeface="EB Garamond" panose="020B0604020202020204" charset="0"/>
                </a:rPr>
                <a:t>MMap</a:t>
              </a:r>
              <a:endParaRPr lang="en-US" sz="1800">
                <a:latin typeface="+mj-lt"/>
                <a:cs typeface="EB Garamond" panose="020B0604020202020204" charset="0"/>
              </a:endParaRPr>
            </a:p>
          </p:txBody>
        </p:sp>
      </p:grpSp>
      <p:grpSp>
        <p:nvGrpSpPr>
          <p:cNvPr id="4" name="Group 3">
            <a:extLst>
              <a:ext uri="{FF2B5EF4-FFF2-40B4-BE49-F238E27FC236}">
                <a16:creationId xmlns:a16="http://schemas.microsoft.com/office/drawing/2014/main" id="{CE9FAD7E-6672-479C-BF97-8D745CB4E896}"/>
              </a:ext>
            </a:extLst>
          </p:cNvPr>
          <p:cNvGrpSpPr/>
          <p:nvPr/>
        </p:nvGrpSpPr>
        <p:grpSpPr>
          <a:xfrm>
            <a:off x="2810834" y="1016976"/>
            <a:ext cx="1606663" cy="369332"/>
            <a:chOff x="5767035" y="163497"/>
            <a:chExt cx="1606663" cy="369332"/>
          </a:xfrm>
        </p:grpSpPr>
        <p:cxnSp>
          <p:nvCxnSpPr>
            <p:cNvPr id="18" name="Straight Connector 17">
              <a:extLst>
                <a:ext uri="{FF2B5EF4-FFF2-40B4-BE49-F238E27FC236}">
                  <a16:creationId xmlns:a16="http://schemas.microsoft.com/office/drawing/2014/main" id="{A2609E97-8D35-4C6C-8520-DF055BE431E2}"/>
                </a:ext>
              </a:extLst>
            </p:cNvPr>
            <p:cNvCxnSpPr>
              <a:cxnSpLocks/>
            </p:cNvCxnSpPr>
            <p:nvPr/>
          </p:nvCxnSpPr>
          <p:spPr>
            <a:xfrm>
              <a:off x="5767035" y="359314"/>
              <a:ext cx="382772" cy="0"/>
            </a:xfrm>
            <a:prstGeom prst="line">
              <a:avLst/>
            </a:prstGeom>
            <a:ln w="28575">
              <a:solidFill>
                <a:srgbClr val="37609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8E187EA-C88B-4ABE-A50E-2A5E2C768079}"/>
                </a:ext>
              </a:extLst>
            </p:cNvPr>
            <p:cNvSpPr/>
            <p:nvPr/>
          </p:nvSpPr>
          <p:spPr>
            <a:xfrm>
              <a:off x="5873289" y="270543"/>
              <a:ext cx="159489" cy="184646"/>
            </a:xfrm>
            <a:prstGeom prst="rect">
              <a:avLst/>
            </a:prstGeom>
            <a:solidFill>
              <a:srgbClr val="376092"/>
            </a:solidFill>
            <a:ln>
              <a:solidFill>
                <a:srgbClr val="376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30DF29B-12BA-48B3-A6E5-3C077C5F8A74}"/>
                </a:ext>
              </a:extLst>
            </p:cNvPr>
            <p:cNvSpPr txBox="1"/>
            <p:nvPr/>
          </p:nvSpPr>
          <p:spPr>
            <a:xfrm>
              <a:off x="6175934" y="163497"/>
              <a:ext cx="1197764" cy="369332"/>
            </a:xfrm>
            <a:prstGeom prst="rect">
              <a:avLst/>
            </a:prstGeom>
            <a:noFill/>
          </p:spPr>
          <p:txBody>
            <a:bodyPr wrap="none" rtlCol="0">
              <a:spAutoFit/>
            </a:bodyPr>
            <a:lstStyle/>
            <a:p>
              <a:r>
                <a:rPr lang="en-US" sz="1800" err="1">
                  <a:latin typeface="+mj-lt"/>
                  <a:cs typeface="EB Garamond" panose="020B0604020202020204" charset="0"/>
                </a:rPr>
                <a:t>FlashMap</a:t>
              </a:r>
              <a:endParaRPr lang="en-US" sz="1800">
                <a:latin typeface="+mj-lt"/>
                <a:cs typeface="EB Garamond" panose="020B0604020202020204" charset="0"/>
              </a:endParaRPr>
            </a:p>
          </p:txBody>
        </p:sp>
      </p:grpSp>
      <p:grpSp>
        <p:nvGrpSpPr>
          <p:cNvPr id="20" name="Group 19">
            <a:extLst>
              <a:ext uri="{FF2B5EF4-FFF2-40B4-BE49-F238E27FC236}">
                <a16:creationId xmlns:a16="http://schemas.microsoft.com/office/drawing/2014/main" id="{1E4731CE-80AA-4BCB-9800-B77165EA3CCB}"/>
              </a:ext>
            </a:extLst>
          </p:cNvPr>
          <p:cNvGrpSpPr/>
          <p:nvPr/>
        </p:nvGrpSpPr>
        <p:grpSpPr>
          <a:xfrm>
            <a:off x="11351701" y="1069976"/>
            <a:ext cx="1559791" cy="369332"/>
            <a:chOff x="11027834" y="87039"/>
            <a:chExt cx="1559791" cy="369332"/>
          </a:xfrm>
        </p:grpSpPr>
        <p:grpSp>
          <p:nvGrpSpPr>
            <p:cNvPr id="21" name="Group 20">
              <a:extLst>
                <a:ext uri="{FF2B5EF4-FFF2-40B4-BE49-F238E27FC236}">
                  <a16:creationId xmlns:a16="http://schemas.microsoft.com/office/drawing/2014/main" id="{712ADDC9-1991-4B1E-8666-8C1696E16D38}"/>
                </a:ext>
              </a:extLst>
            </p:cNvPr>
            <p:cNvGrpSpPr/>
            <p:nvPr/>
          </p:nvGrpSpPr>
          <p:grpSpPr>
            <a:xfrm>
              <a:off x="11027834" y="183614"/>
              <a:ext cx="382772" cy="176183"/>
              <a:chOff x="11027834" y="183614"/>
              <a:chExt cx="382772" cy="176183"/>
            </a:xfrm>
          </p:grpSpPr>
          <p:cxnSp>
            <p:nvCxnSpPr>
              <p:cNvPr id="23" name="Straight Connector 22">
                <a:extLst>
                  <a:ext uri="{FF2B5EF4-FFF2-40B4-BE49-F238E27FC236}">
                    <a16:creationId xmlns:a16="http://schemas.microsoft.com/office/drawing/2014/main" id="{7AE6FB77-4688-4D97-BC03-C409CCBDA797}"/>
                  </a:ext>
                </a:extLst>
              </p:cNvPr>
              <p:cNvCxnSpPr>
                <a:cxnSpLocks/>
              </p:cNvCxnSpPr>
              <p:nvPr/>
            </p:nvCxnSpPr>
            <p:spPr>
              <a:xfrm>
                <a:off x="11027834" y="264958"/>
                <a:ext cx="382772" cy="0"/>
              </a:xfrm>
              <a:prstGeom prst="line">
                <a:avLst/>
              </a:prstGeom>
              <a:ln w="28575">
                <a:solidFill>
                  <a:srgbClr val="0DB459"/>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F0D08CD-F7B5-40A6-A125-20D0E0D97392}"/>
                  </a:ext>
                </a:extLst>
              </p:cNvPr>
              <p:cNvSpPr/>
              <p:nvPr/>
            </p:nvSpPr>
            <p:spPr>
              <a:xfrm>
                <a:off x="11117394" y="183614"/>
                <a:ext cx="176183" cy="176183"/>
              </a:xfrm>
              <a:prstGeom prst="ellipse">
                <a:avLst/>
              </a:prstGeom>
              <a:solidFill>
                <a:srgbClr val="0DB459"/>
              </a:solidFill>
              <a:ln>
                <a:solidFill>
                  <a:srgbClr val="0DB4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A802DE7-C9A0-4F86-9CC5-38D6CA0AB62B}"/>
                </a:ext>
              </a:extLst>
            </p:cNvPr>
            <p:cNvSpPr txBox="1"/>
            <p:nvPr/>
          </p:nvSpPr>
          <p:spPr>
            <a:xfrm>
              <a:off x="11453981" y="87039"/>
              <a:ext cx="1133644" cy="369332"/>
            </a:xfrm>
            <a:prstGeom prst="rect">
              <a:avLst/>
            </a:prstGeom>
            <a:noFill/>
          </p:spPr>
          <p:txBody>
            <a:bodyPr wrap="none" rtlCol="0">
              <a:spAutoFit/>
            </a:bodyPr>
            <a:lstStyle/>
            <a:p>
              <a:r>
                <a:rPr lang="en-US" sz="1800">
                  <a:latin typeface="+mj-lt"/>
                  <a:cs typeface="EB Garamond" panose="020B0604020202020204" charset="0"/>
                </a:rPr>
                <a:t>FlatFlash</a:t>
              </a:r>
            </a:p>
          </p:txBody>
        </p:sp>
      </p:grpSp>
      <p:grpSp>
        <p:nvGrpSpPr>
          <p:cNvPr id="2" name="Group 1">
            <a:extLst>
              <a:ext uri="{FF2B5EF4-FFF2-40B4-BE49-F238E27FC236}">
                <a16:creationId xmlns:a16="http://schemas.microsoft.com/office/drawing/2014/main" id="{381CB4DA-2FE3-4593-A387-8287146EB9E8}"/>
              </a:ext>
            </a:extLst>
          </p:cNvPr>
          <p:cNvGrpSpPr/>
          <p:nvPr/>
        </p:nvGrpSpPr>
        <p:grpSpPr>
          <a:xfrm>
            <a:off x="4587026" y="1013341"/>
            <a:ext cx="3215381" cy="369332"/>
            <a:chOff x="2454939" y="166764"/>
            <a:chExt cx="3215381" cy="369332"/>
          </a:xfrm>
        </p:grpSpPr>
        <p:cxnSp>
          <p:nvCxnSpPr>
            <p:cNvPr id="28" name="Straight Connector 27">
              <a:extLst>
                <a:ext uri="{FF2B5EF4-FFF2-40B4-BE49-F238E27FC236}">
                  <a16:creationId xmlns:a16="http://schemas.microsoft.com/office/drawing/2014/main" id="{EE9CB7AB-5799-436F-8E10-06ADC8AEEBD9}"/>
                </a:ext>
              </a:extLst>
            </p:cNvPr>
            <p:cNvCxnSpPr>
              <a:cxnSpLocks/>
            </p:cNvCxnSpPr>
            <p:nvPr/>
          </p:nvCxnSpPr>
          <p:spPr>
            <a:xfrm>
              <a:off x="2454939" y="362488"/>
              <a:ext cx="421027" cy="0"/>
            </a:xfrm>
            <a:prstGeom prst="line">
              <a:avLst/>
            </a:prstGeom>
            <a:ln w="28575">
              <a:solidFill>
                <a:srgbClr val="EB6446"/>
              </a:solidFill>
              <a:prstDash val="sysDot"/>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AA3B3BCA-5A57-4258-92BB-96F6B912B0C0}"/>
                </a:ext>
              </a:extLst>
            </p:cNvPr>
            <p:cNvSpPr/>
            <p:nvPr/>
          </p:nvSpPr>
          <p:spPr>
            <a:xfrm>
              <a:off x="2554347" y="253370"/>
              <a:ext cx="222209" cy="215028"/>
            </a:xfrm>
            <a:prstGeom prst="triangle">
              <a:avLst/>
            </a:prstGeom>
            <a:solidFill>
              <a:srgbClr val="EB6446"/>
            </a:solidFill>
            <a:ln>
              <a:solidFill>
                <a:srgbClr val="EB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B0AAF99-CA2F-49B3-BFBD-A0023328954D}"/>
                </a:ext>
              </a:extLst>
            </p:cNvPr>
            <p:cNvSpPr txBox="1"/>
            <p:nvPr/>
          </p:nvSpPr>
          <p:spPr>
            <a:xfrm>
              <a:off x="2875965" y="166764"/>
              <a:ext cx="2794355" cy="369332"/>
            </a:xfrm>
            <a:prstGeom prst="rect">
              <a:avLst/>
            </a:prstGeom>
            <a:noFill/>
          </p:spPr>
          <p:txBody>
            <a:bodyPr wrap="none" rtlCol="0">
              <a:spAutoFit/>
            </a:bodyPr>
            <a:lstStyle/>
            <a:p>
              <a:r>
                <a:rPr lang="en-US" sz="1800" err="1">
                  <a:latin typeface="+mj-lt"/>
                  <a:cs typeface="EB Garamond" panose="020B0604020202020204" charset="0"/>
                </a:rPr>
                <a:t>Mmap+Scalable</a:t>
              </a:r>
              <a:r>
                <a:rPr lang="en-US" sz="1800">
                  <a:latin typeface="+mj-lt"/>
                  <a:cs typeface="EB Garamond" panose="020B0604020202020204" charset="0"/>
                </a:rPr>
                <a:t> Logging</a:t>
              </a:r>
            </a:p>
          </p:txBody>
        </p:sp>
      </p:grpSp>
      <p:grpSp>
        <p:nvGrpSpPr>
          <p:cNvPr id="5" name="Group 4">
            <a:extLst>
              <a:ext uri="{FF2B5EF4-FFF2-40B4-BE49-F238E27FC236}">
                <a16:creationId xmlns:a16="http://schemas.microsoft.com/office/drawing/2014/main" id="{62612ECB-6452-45C0-A7C8-12D0B1F10C7E}"/>
              </a:ext>
            </a:extLst>
          </p:cNvPr>
          <p:cNvGrpSpPr/>
          <p:nvPr/>
        </p:nvGrpSpPr>
        <p:grpSpPr>
          <a:xfrm>
            <a:off x="7786723" y="1027072"/>
            <a:ext cx="3466426" cy="369332"/>
            <a:chOff x="7519797" y="182505"/>
            <a:chExt cx="3466426" cy="369332"/>
          </a:xfrm>
        </p:grpSpPr>
        <p:cxnSp>
          <p:nvCxnSpPr>
            <p:cNvPr id="30" name="Straight Connector 29">
              <a:extLst>
                <a:ext uri="{FF2B5EF4-FFF2-40B4-BE49-F238E27FC236}">
                  <a16:creationId xmlns:a16="http://schemas.microsoft.com/office/drawing/2014/main" id="{1B23067D-4498-4FC5-90E2-F09C4DEEF266}"/>
                </a:ext>
              </a:extLst>
            </p:cNvPr>
            <p:cNvCxnSpPr>
              <a:cxnSpLocks/>
            </p:cNvCxnSpPr>
            <p:nvPr/>
          </p:nvCxnSpPr>
          <p:spPr>
            <a:xfrm>
              <a:off x="7519797" y="367171"/>
              <a:ext cx="382772" cy="0"/>
            </a:xfrm>
            <a:prstGeom prst="line">
              <a:avLst/>
            </a:prstGeom>
            <a:ln w="28575">
              <a:solidFill>
                <a:srgbClr val="376092"/>
              </a:solidFill>
              <a:prstDash val="sysDot"/>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984F379-241F-48B7-955C-C329A7C33C73}"/>
                </a:ext>
              </a:extLst>
            </p:cNvPr>
            <p:cNvSpPr/>
            <p:nvPr/>
          </p:nvSpPr>
          <p:spPr>
            <a:xfrm>
              <a:off x="7626051" y="278400"/>
              <a:ext cx="159489" cy="184646"/>
            </a:xfrm>
            <a:prstGeom prst="rect">
              <a:avLst/>
            </a:prstGeom>
            <a:solidFill>
              <a:srgbClr val="376092"/>
            </a:solidFill>
            <a:ln>
              <a:solidFill>
                <a:srgbClr val="376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BF299A2-57DD-4725-BB66-5271B77C1F30}"/>
                </a:ext>
              </a:extLst>
            </p:cNvPr>
            <p:cNvSpPr txBox="1"/>
            <p:nvPr/>
          </p:nvSpPr>
          <p:spPr>
            <a:xfrm>
              <a:off x="7884092" y="182505"/>
              <a:ext cx="3102131" cy="369332"/>
            </a:xfrm>
            <a:prstGeom prst="rect">
              <a:avLst/>
            </a:prstGeom>
            <a:noFill/>
          </p:spPr>
          <p:txBody>
            <a:bodyPr wrap="none" rtlCol="0">
              <a:spAutoFit/>
            </a:bodyPr>
            <a:lstStyle/>
            <a:p>
              <a:r>
                <a:rPr lang="en-US" sz="1800" err="1">
                  <a:latin typeface="+mj-lt"/>
                  <a:cs typeface="EB Garamond" panose="020B0604020202020204" charset="0"/>
                </a:rPr>
                <a:t>FlashMap</a:t>
              </a:r>
              <a:r>
                <a:rPr lang="en-US" sz="1800" err="1">
                  <a:cs typeface="EB Garamond" panose="020B0604020202020204" charset="0"/>
                </a:rPr>
                <a:t>+Scalable</a:t>
              </a:r>
              <a:r>
                <a:rPr lang="en-US" sz="1800">
                  <a:cs typeface="EB Garamond" panose="020B0604020202020204" charset="0"/>
                </a:rPr>
                <a:t> Logging</a:t>
              </a:r>
            </a:p>
          </p:txBody>
        </p:sp>
      </p:grpSp>
      <p:sp>
        <p:nvSpPr>
          <p:cNvPr id="33" name="Text Placeholder 2">
            <a:extLst>
              <a:ext uri="{FF2B5EF4-FFF2-40B4-BE49-F238E27FC236}">
                <a16:creationId xmlns:a16="http://schemas.microsoft.com/office/drawing/2014/main" id="{68A26FBD-7749-4410-B074-7E02D7800155}"/>
              </a:ext>
            </a:extLst>
          </p:cNvPr>
          <p:cNvSpPr txBox="1">
            <a:spLocks/>
          </p:cNvSpPr>
          <p:nvPr/>
        </p:nvSpPr>
        <p:spPr>
          <a:xfrm>
            <a:off x="531399" y="178820"/>
            <a:ext cx="13307466" cy="726801"/>
          </a:xfrm>
          <a:prstGeom prst="rect">
            <a:avLst/>
          </a:prstGeom>
        </p:spPr>
        <p:txBody>
          <a:bodyPr vert="horz"/>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4800" b="1" i="0" u="none" strike="noStrike" cap="none" baseline="0">
                <a:solidFill>
                  <a:srgbClr val="13294B"/>
                </a:solidFill>
                <a:latin typeface="Arial Narrow" panose="020B0606020202030204" pitchFamily="34" charset="0"/>
                <a:ea typeface="Arial"/>
                <a:cs typeface="Arial Narrow" panose="020B0606020202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a:latin typeface="EB Garamond" panose="020B0604020202020204" charset="0"/>
                <a:ea typeface="EB Garamond" panose="020B0604020202020204" charset="0"/>
              </a:rPr>
              <a:t>Persistency Benefit for Databases (</a:t>
            </a:r>
            <a:r>
              <a:rPr lang="en-US" sz="4000" err="1">
                <a:latin typeface="EB Garamond" panose="020B0604020202020204" charset="0"/>
                <a:ea typeface="EB Garamond" panose="020B0604020202020204" charset="0"/>
              </a:rPr>
              <a:t>ShoreMT</a:t>
            </a:r>
            <a:r>
              <a:rPr lang="en-US" sz="4000">
                <a:latin typeface="EB Garamond" panose="020B0604020202020204" charset="0"/>
                <a:ea typeface="EB Garamond" panose="020B0604020202020204" charset="0"/>
              </a:rPr>
              <a:t> + TPCC)</a:t>
            </a:r>
          </a:p>
        </p:txBody>
      </p:sp>
      <p:graphicFrame>
        <p:nvGraphicFramePr>
          <p:cNvPr id="39" name="Chart 38">
            <a:extLst>
              <a:ext uri="{FF2B5EF4-FFF2-40B4-BE49-F238E27FC236}">
                <a16:creationId xmlns:a16="http://schemas.microsoft.com/office/drawing/2014/main" id="{D7A09476-170B-4967-B04A-7E97ED50FFEA}"/>
              </a:ext>
            </a:extLst>
          </p:cNvPr>
          <p:cNvGraphicFramePr>
            <a:graphicFrameLocks/>
          </p:cNvGraphicFramePr>
          <p:nvPr>
            <p:extLst>
              <p:ext uri="{D42A27DB-BD31-4B8C-83A1-F6EECF244321}">
                <p14:modId xmlns:p14="http://schemas.microsoft.com/office/powerpoint/2010/main" val="497927849"/>
              </p:ext>
            </p:extLst>
          </p:nvPr>
        </p:nvGraphicFramePr>
        <p:xfrm>
          <a:off x="769627" y="1206062"/>
          <a:ext cx="11747811" cy="498908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45F7BA29-ECF7-4396-B545-AA869B66AD14}"/>
              </a:ext>
            </a:extLst>
          </p:cNvPr>
          <p:cNvSpPr>
            <a:spLocks noGrp="1"/>
          </p:cNvSpPr>
          <p:nvPr>
            <p:ph type="sldNum" sz="quarter" idx="4"/>
          </p:nvPr>
        </p:nvSpPr>
        <p:spPr/>
        <p:txBody>
          <a:bodyPr/>
          <a:lstStyle/>
          <a:p>
            <a:pPr algn="ctr"/>
            <a:fld id="{7DAA0FC6-F71F-4650-BE21-9A15F164E712}" type="slidenum">
              <a:rPr lang="en-US" smtClean="0"/>
              <a:pPr algn="ctr"/>
              <a:t>16</a:t>
            </a:fld>
            <a:endParaRPr lang="en-US"/>
          </a:p>
        </p:txBody>
      </p:sp>
    </p:spTree>
    <p:extLst>
      <p:ext uri="{BB962C8B-B14F-4D97-AF65-F5344CB8AC3E}">
        <p14:creationId xmlns:p14="http://schemas.microsoft.com/office/powerpoint/2010/main" val="589927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graphicEl>
                                              <a:chart seriesIdx="-3" categoryIdx="-3" bldStep="gridLegend"/>
                                            </p:graphicEl>
                                          </p:spTgt>
                                        </p:tgtEl>
                                        <p:attrNameLst>
                                          <p:attrName>style.visibility</p:attrName>
                                        </p:attrNameLst>
                                      </p:cBhvr>
                                      <p:to>
                                        <p:strVal val="visible"/>
                                      </p:to>
                                    </p:set>
                                    <p:animEffect transition="in" filter="fade">
                                      <p:cBhvr>
                                        <p:cTn id="7" dur="500"/>
                                        <p:tgtEl>
                                          <p:spTgt spid="39">
                                            <p:graphicEl>
                                              <a:chart seriesIdx="-3" categoryIdx="-3" bldStep="gridLegend"/>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graphicEl>
                                              <a:chart seriesIdx="0" categoryIdx="-4" bldStep="series"/>
                                            </p:graphicEl>
                                          </p:spTgt>
                                        </p:tgtEl>
                                        <p:attrNameLst>
                                          <p:attrName>style.visibility</p:attrName>
                                        </p:attrNameLst>
                                      </p:cBhvr>
                                      <p:to>
                                        <p:strVal val="visible"/>
                                      </p:to>
                                    </p:set>
                                    <p:animEffect transition="in" filter="fade">
                                      <p:cBhvr>
                                        <p:cTn id="16" dur="500"/>
                                        <p:tgtEl>
                                          <p:spTgt spid="39">
                                            <p:graphicEl>
                                              <a:chart seriesIdx="0" categoryIdx="-4" bldStep="series"/>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graphicEl>
                                              <a:chart seriesIdx="1" categoryIdx="-4" bldStep="series"/>
                                            </p:graphicEl>
                                          </p:spTgt>
                                        </p:tgtEl>
                                        <p:attrNameLst>
                                          <p:attrName>style.visibility</p:attrName>
                                        </p:attrNameLst>
                                      </p:cBhvr>
                                      <p:to>
                                        <p:strVal val="visible"/>
                                      </p:to>
                                    </p:set>
                                    <p:animEffect transition="in" filter="fade">
                                      <p:cBhvr>
                                        <p:cTn id="19" dur="500"/>
                                        <p:tgtEl>
                                          <p:spTgt spid="39">
                                            <p:graphicEl>
                                              <a:chart seriesIdx="1" categoryIdx="-4" bldStep="series"/>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graphicEl>
                                              <a:chart seriesIdx="2" categoryIdx="-4" bldStep="series"/>
                                            </p:graphicEl>
                                          </p:spTgt>
                                        </p:tgtEl>
                                        <p:attrNameLst>
                                          <p:attrName>style.visibility</p:attrName>
                                        </p:attrNameLst>
                                      </p:cBhvr>
                                      <p:to>
                                        <p:strVal val="visible"/>
                                      </p:to>
                                    </p:set>
                                    <p:animEffect transition="in" filter="fade">
                                      <p:cBhvr>
                                        <p:cTn id="24" dur="500"/>
                                        <p:tgtEl>
                                          <p:spTgt spid="39">
                                            <p:graphicEl>
                                              <a:chart seriesIdx="2" categoryIdx="-4" bldStep="series"/>
                                            </p:graphic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graphicEl>
                                              <a:chart seriesIdx="3" categoryIdx="-4" bldStep="series"/>
                                            </p:graphicEl>
                                          </p:spTgt>
                                        </p:tgtEl>
                                        <p:attrNameLst>
                                          <p:attrName>style.visibility</p:attrName>
                                        </p:attrNameLst>
                                      </p:cBhvr>
                                      <p:to>
                                        <p:strVal val="visible"/>
                                      </p:to>
                                    </p:set>
                                    <p:animEffect transition="in" filter="fade">
                                      <p:cBhvr>
                                        <p:cTn id="33" dur="500"/>
                                        <p:tgtEl>
                                          <p:spTgt spid="39">
                                            <p:graphicEl>
                                              <a:chart seriesIdx="3" categoryIdx="-4" bldStep="series"/>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9">
                                            <p:graphicEl>
                                              <a:chart seriesIdx="4" categoryIdx="-4" bldStep="series"/>
                                            </p:graphicEl>
                                          </p:spTgt>
                                        </p:tgtEl>
                                        <p:attrNameLst>
                                          <p:attrName>style.visibility</p:attrName>
                                        </p:attrNameLst>
                                      </p:cBhvr>
                                      <p:to>
                                        <p:strVal val="visible"/>
                                      </p:to>
                                    </p:set>
                                    <p:animEffect transition="in" filter="fade">
                                      <p:cBhvr>
                                        <p:cTn id="38" dur="500"/>
                                        <p:tgtEl>
                                          <p:spTgt spid="39">
                                            <p:graphicEl>
                                              <a:chart seriesIdx="4" categoryIdx="-4" bldStep="series"/>
                                            </p:graphic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39" grpId="0" uiExpand="1">
        <p:bldSub>
          <a:bldChart bld="series"/>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EAC6A09-D0B6-4090-9530-470EA9E2003A}"/>
              </a:ext>
            </a:extLst>
          </p:cNvPr>
          <p:cNvSpPr/>
          <p:nvPr/>
        </p:nvSpPr>
        <p:spPr>
          <a:xfrm>
            <a:off x="1676977" y="6055629"/>
            <a:ext cx="10463646" cy="909348"/>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EB Garamond" panose="020B0604020202020204" charset="0"/>
                <a:cs typeface="EB Garamond" panose="020B0604020202020204" charset="0"/>
              </a:rPr>
              <a:t>FlatFlash</a:t>
            </a:r>
            <a:r>
              <a:rPr lang="en-US" sz="2800" dirty="0">
                <a:latin typeface="EB Garamond" panose="020B0604020202020204" charset="0"/>
                <a:cs typeface="EB Garamond" panose="020B0604020202020204" charset="0"/>
              </a:rPr>
              <a:t> reduces the metadata persistency overhead of file systems by up to 18.9x </a:t>
            </a:r>
          </a:p>
        </p:txBody>
      </p:sp>
      <p:sp>
        <p:nvSpPr>
          <p:cNvPr id="33" name="Text Placeholder 2">
            <a:extLst>
              <a:ext uri="{FF2B5EF4-FFF2-40B4-BE49-F238E27FC236}">
                <a16:creationId xmlns:a16="http://schemas.microsoft.com/office/drawing/2014/main" id="{68A26FBD-7749-4410-B074-7E02D7800155}"/>
              </a:ext>
            </a:extLst>
          </p:cNvPr>
          <p:cNvSpPr txBox="1">
            <a:spLocks/>
          </p:cNvSpPr>
          <p:nvPr/>
        </p:nvSpPr>
        <p:spPr>
          <a:xfrm>
            <a:off x="531399" y="178820"/>
            <a:ext cx="13307466" cy="726801"/>
          </a:xfrm>
          <a:prstGeom prst="rect">
            <a:avLst/>
          </a:prstGeom>
        </p:spPr>
        <p:txBody>
          <a:bodyPr vert="horz"/>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4800" b="1" i="0" u="none" strike="noStrike" cap="none" baseline="0">
                <a:solidFill>
                  <a:srgbClr val="13294B"/>
                </a:solidFill>
                <a:latin typeface="Arial Narrow" panose="020B0606020202030204" pitchFamily="34" charset="0"/>
                <a:ea typeface="Arial"/>
                <a:cs typeface="Arial Narrow" panose="020B0606020202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a:latin typeface="EB Garamond" panose="020B0604020202020204" charset="0"/>
                <a:ea typeface="EB Garamond" panose="020B0604020202020204" charset="0"/>
              </a:rPr>
              <a:t>Persistency Benefit for File Systems</a:t>
            </a:r>
          </a:p>
        </p:txBody>
      </p:sp>
      <p:graphicFrame>
        <p:nvGraphicFramePr>
          <p:cNvPr id="34" name="Chart 33">
            <a:extLst>
              <a:ext uri="{FF2B5EF4-FFF2-40B4-BE49-F238E27FC236}">
                <a16:creationId xmlns:a16="http://schemas.microsoft.com/office/drawing/2014/main" id="{04DD8E4E-6804-474A-8506-70FCA294D90F}"/>
              </a:ext>
            </a:extLst>
          </p:cNvPr>
          <p:cNvGraphicFramePr>
            <a:graphicFrameLocks/>
          </p:cNvGraphicFramePr>
          <p:nvPr>
            <p:extLst>
              <p:ext uri="{D42A27DB-BD31-4B8C-83A1-F6EECF244321}">
                <p14:modId xmlns:p14="http://schemas.microsoft.com/office/powerpoint/2010/main" val="2248331261"/>
              </p:ext>
            </p:extLst>
          </p:nvPr>
        </p:nvGraphicFramePr>
        <p:xfrm>
          <a:off x="1191985" y="1753401"/>
          <a:ext cx="11433630" cy="4200671"/>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8EBE6619-6107-4018-9C13-B397C54EC936}"/>
              </a:ext>
            </a:extLst>
          </p:cNvPr>
          <p:cNvGrpSpPr/>
          <p:nvPr/>
        </p:nvGrpSpPr>
        <p:grpSpPr>
          <a:xfrm>
            <a:off x="2338895" y="1148625"/>
            <a:ext cx="9318231" cy="369332"/>
            <a:chOff x="2271589" y="1144845"/>
            <a:chExt cx="9318231" cy="369332"/>
          </a:xfrm>
        </p:grpSpPr>
        <p:sp>
          <p:nvSpPr>
            <p:cNvPr id="36" name="Rectangle 35">
              <a:extLst>
                <a:ext uri="{FF2B5EF4-FFF2-40B4-BE49-F238E27FC236}">
                  <a16:creationId xmlns:a16="http://schemas.microsoft.com/office/drawing/2014/main" id="{E2FC788C-A5BE-4993-9163-8CF6452BC695}"/>
                </a:ext>
              </a:extLst>
            </p:cNvPr>
            <p:cNvSpPr/>
            <p:nvPr/>
          </p:nvSpPr>
          <p:spPr>
            <a:xfrm>
              <a:off x="2271589" y="1238558"/>
              <a:ext cx="338555" cy="181906"/>
            </a:xfrm>
            <a:prstGeom prst="rect">
              <a:avLst/>
            </a:prstGeom>
            <a:solidFill>
              <a:srgbClr val="37609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82B9E08-5FC0-4D48-8632-69FC806C4A7F}"/>
                </a:ext>
              </a:extLst>
            </p:cNvPr>
            <p:cNvSpPr txBox="1"/>
            <p:nvPr/>
          </p:nvSpPr>
          <p:spPr>
            <a:xfrm>
              <a:off x="2646390" y="1144845"/>
              <a:ext cx="1444567" cy="369332"/>
            </a:xfrm>
            <a:prstGeom prst="rect">
              <a:avLst/>
            </a:prstGeom>
            <a:noFill/>
          </p:spPr>
          <p:txBody>
            <a:bodyPr wrap="square" rtlCol="0">
              <a:spAutoFit/>
            </a:bodyPr>
            <a:lstStyle/>
            <a:p>
              <a:r>
                <a:rPr lang="en-US" sz="1800">
                  <a:latin typeface="+mj-lt"/>
                  <a:cs typeface="EB Garamond" panose="020B0604020202020204" charset="0"/>
                </a:rPr>
                <a:t>Create File</a:t>
              </a:r>
            </a:p>
          </p:txBody>
        </p:sp>
        <p:sp>
          <p:nvSpPr>
            <p:cNvPr id="38" name="Rectangle 37">
              <a:extLst>
                <a:ext uri="{FF2B5EF4-FFF2-40B4-BE49-F238E27FC236}">
                  <a16:creationId xmlns:a16="http://schemas.microsoft.com/office/drawing/2014/main" id="{4AF6F1F9-B6D2-458A-91F7-01A617E84E47}"/>
                </a:ext>
              </a:extLst>
            </p:cNvPr>
            <p:cNvSpPr/>
            <p:nvPr/>
          </p:nvSpPr>
          <p:spPr>
            <a:xfrm>
              <a:off x="4053350" y="1238558"/>
              <a:ext cx="338555" cy="181906"/>
            </a:xfrm>
            <a:prstGeom prst="rect">
              <a:avLst/>
            </a:prstGeom>
            <a:solidFill>
              <a:srgbClr val="EB64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BD5E002-82B7-485E-971F-00EF73E99ECD}"/>
                </a:ext>
              </a:extLst>
            </p:cNvPr>
            <p:cNvSpPr txBox="1"/>
            <p:nvPr/>
          </p:nvSpPr>
          <p:spPr>
            <a:xfrm>
              <a:off x="4428151" y="1144845"/>
              <a:ext cx="1611144" cy="369332"/>
            </a:xfrm>
            <a:prstGeom prst="rect">
              <a:avLst/>
            </a:prstGeom>
            <a:noFill/>
          </p:spPr>
          <p:txBody>
            <a:bodyPr wrap="square" rtlCol="0">
              <a:spAutoFit/>
            </a:bodyPr>
            <a:lstStyle/>
            <a:p>
              <a:r>
                <a:rPr lang="en-US" sz="1800">
                  <a:latin typeface="+mj-lt"/>
                  <a:cs typeface="EB Garamond" panose="020B0604020202020204" charset="0"/>
                </a:rPr>
                <a:t>Rename File</a:t>
              </a:r>
            </a:p>
          </p:txBody>
        </p:sp>
        <p:sp>
          <p:nvSpPr>
            <p:cNvPr id="40" name="Rectangle 39">
              <a:extLst>
                <a:ext uri="{FF2B5EF4-FFF2-40B4-BE49-F238E27FC236}">
                  <a16:creationId xmlns:a16="http://schemas.microsoft.com/office/drawing/2014/main" id="{63FB5D1D-725F-4B22-A380-FD22DA9E755E}"/>
                </a:ext>
              </a:extLst>
            </p:cNvPr>
            <p:cNvSpPr/>
            <p:nvPr/>
          </p:nvSpPr>
          <p:spPr>
            <a:xfrm>
              <a:off x="5963506" y="1238558"/>
              <a:ext cx="338555" cy="181906"/>
            </a:xfrm>
            <a:prstGeom prst="rect">
              <a:avLst/>
            </a:prstGeom>
            <a:solidFill>
              <a:srgbClr val="0DB4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55ED31E-3FC4-46FB-90A4-921DCAFB0F35}"/>
                </a:ext>
              </a:extLst>
            </p:cNvPr>
            <p:cNvSpPr txBox="1"/>
            <p:nvPr/>
          </p:nvSpPr>
          <p:spPr>
            <a:xfrm>
              <a:off x="6338307" y="1144845"/>
              <a:ext cx="1912562" cy="369332"/>
            </a:xfrm>
            <a:prstGeom prst="rect">
              <a:avLst/>
            </a:prstGeom>
            <a:noFill/>
          </p:spPr>
          <p:txBody>
            <a:bodyPr wrap="square" rtlCol="0">
              <a:spAutoFit/>
            </a:bodyPr>
            <a:lstStyle/>
            <a:p>
              <a:r>
                <a:rPr lang="en-US" sz="1800">
                  <a:latin typeface="+mj-lt"/>
                  <a:cs typeface="EB Garamond" panose="020B0604020202020204" charset="0"/>
                </a:rPr>
                <a:t>Create Directory</a:t>
              </a:r>
            </a:p>
          </p:txBody>
        </p:sp>
        <p:sp>
          <p:nvSpPr>
            <p:cNvPr id="42" name="Rectangle 41">
              <a:extLst>
                <a:ext uri="{FF2B5EF4-FFF2-40B4-BE49-F238E27FC236}">
                  <a16:creationId xmlns:a16="http://schemas.microsoft.com/office/drawing/2014/main" id="{B027F7EE-5E16-42A6-B782-E8DFA0D4A368}"/>
                </a:ext>
              </a:extLst>
            </p:cNvPr>
            <p:cNvSpPr/>
            <p:nvPr/>
          </p:nvSpPr>
          <p:spPr>
            <a:xfrm>
              <a:off x="8286645" y="1238558"/>
              <a:ext cx="338555" cy="181906"/>
            </a:xfrm>
            <a:prstGeom prst="rect">
              <a:avLst/>
            </a:prstGeom>
            <a:solidFill>
              <a:srgbClr val="8064A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8165765-2FA4-44CE-B1D5-E676A230E0FA}"/>
                </a:ext>
              </a:extLst>
            </p:cNvPr>
            <p:cNvSpPr txBox="1"/>
            <p:nvPr/>
          </p:nvSpPr>
          <p:spPr>
            <a:xfrm>
              <a:off x="8661446" y="1144845"/>
              <a:ext cx="1912562" cy="369332"/>
            </a:xfrm>
            <a:prstGeom prst="rect">
              <a:avLst/>
            </a:prstGeom>
            <a:noFill/>
          </p:spPr>
          <p:txBody>
            <a:bodyPr wrap="square" rtlCol="0">
              <a:spAutoFit/>
            </a:bodyPr>
            <a:lstStyle/>
            <a:p>
              <a:r>
                <a:rPr lang="en-US" sz="1800" err="1">
                  <a:latin typeface="+mj-lt"/>
                  <a:cs typeface="EB Garamond" panose="020B0604020202020204" charset="0"/>
                </a:rPr>
                <a:t>VarMail</a:t>
              </a:r>
              <a:endParaRPr lang="en-US" sz="1800">
                <a:latin typeface="+mj-lt"/>
                <a:cs typeface="EB Garamond" panose="020B0604020202020204" charset="0"/>
              </a:endParaRPr>
            </a:p>
          </p:txBody>
        </p:sp>
        <p:sp>
          <p:nvSpPr>
            <p:cNvPr id="44" name="Rectangle 43">
              <a:extLst>
                <a:ext uri="{FF2B5EF4-FFF2-40B4-BE49-F238E27FC236}">
                  <a16:creationId xmlns:a16="http://schemas.microsoft.com/office/drawing/2014/main" id="{EE402005-49AF-42FD-9C41-F22D1B0A686E}"/>
                </a:ext>
              </a:extLst>
            </p:cNvPr>
            <p:cNvSpPr/>
            <p:nvPr/>
          </p:nvSpPr>
          <p:spPr>
            <a:xfrm>
              <a:off x="9779011" y="1238558"/>
              <a:ext cx="338555" cy="181906"/>
            </a:xfrm>
            <a:prstGeom prst="rect">
              <a:avLst/>
            </a:prstGeom>
            <a:solidFill>
              <a:srgbClr val="4BACC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C986C2-E54F-4348-958F-D604578B35E9}"/>
                </a:ext>
              </a:extLst>
            </p:cNvPr>
            <p:cNvSpPr txBox="1"/>
            <p:nvPr/>
          </p:nvSpPr>
          <p:spPr>
            <a:xfrm>
              <a:off x="10153812" y="1144845"/>
              <a:ext cx="1436008" cy="369332"/>
            </a:xfrm>
            <a:prstGeom prst="rect">
              <a:avLst/>
            </a:prstGeom>
            <a:noFill/>
          </p:spPr>
          <p:txBody>
            <a:bodyPr wrap="square" rtlCol="0">
              <a:spAutoFit/>
            </a:bodyPr>
            <a:lstStyle/>
            <a:p>
              <a:r>
                <a:rPr lang="en-US" sz="1800" err="1">
                  <a:latin typeface="+mj-lt"/>
                  <a:cs typeface="EB Garamond" panose="020B0604020202020204" charset="0"/>
                </a:rPr>
                <a:t>WebServer</a:t>
              </a:r>
              <a:endParaRPr lang="en-US" sz="1800">
                <a:latin typeface="+mj-lt"/>
                <a:cs typeface="EB Garamond" panose="020B0604020202020204" charset="0"/>
              </a:endParaRPr>
            </a:p>
          </p:txBody>
        </p:sp>
      </p:grpSp>
      <p:sp>
        <p:nvSpPr>
          <p:cNvPr id="2" name="Slide Number Placeholder 1">
            <a:extLst>
              <a:ext uri="{FF2B5EF4-FFF2-40B4-BE49-F238E27FC236}">
                <a16:creationId xmlns:a16="http://schemas.microsoft.com/office/drawing/2014/main" id="{7869F875-6CE8-405A-B75D-DBDA388020AF}"/>
              </a:ext>
            </a:extLst>
          </p:cNvPr>
          <p:cNvSpPr>
            <a:spLocks noGrp="1"/>
          </p:cNvSpPr>
          <p:nvPr>
            <p:ph type="sldNum" sz="quarter" idx="4"/>
          </p:nvPr>
        </p:nvSpPr>
        <p:spPr/>
        <p:txBody>
          <a:bodyPr/>
          <a:lstStyle/>
          <a:p>
            <a:pPr algn="ctr"/>
            <a:fld id="{7DAA0FC6-F71F-4650-BE21-9A15F164E712}" type="slidenum">
              <a:rPr lang="en-US" smtClean="0"/>
              <a:pPr algn="ctr"/>
              <a:t>17</a:t>
            </a:fld>
            <a:endParaRPr lang="en-US"/>
          </a:p>
        </p:txBody>
      </p:sp>
    </p:spTree>
    <p:extLst>
      <p:ext uri="{BB962C8B-B14F-4D97-AF65-F5344CB8AC3E}">
        <p14:creationId xmlns:p14="http://schemas.microsoft.com/office/powerpoint/2010/main" val="186162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CBBBDD-8967-47A0-9E0F-EFDE68967C6C}"/>
              </a:ext>
            </a:extLst>
          </p:cNvPr>
          <p:cNvSpPr>
            <a:spLocks noGrp="1"/>
          </p:cNvSpPr>
          <p:nvPr>
            <p:ph type="body" idx="2"/>
          </p:nvPr>
        </p:nvSpPr>
        <p:spPr>
          <a:xfrm>
            <a:off x="505948" y="2102569"/>
            <a:ext cx="4790714" cy="3734705"/>
          </a:xfrm>
        </p:spPr>
        <p:txBody>
          <a:bodyPr/>
          <a:lstStyle/>
          <a:p>
            <a:endParaRPr lang="en-US"/>
          </a:p>
        </p:txBody>
      </p:sp>
      <p:sp>
        <p:nvSpPr>
          <p:cNvPr id="4" name="Flowchart: Manual Input 3">
            <a:extLst>
              <a:ext uri="{FF2B5EF4-FFF2-40B4-BE49-F238E27FC236}">
                <a16:creationId xmlns:a16="http://schemas.microsoft.com/office/drawing/2014/main" id="{86AA9421-C4DA-4BC5-86A9-5A9F74A4CB8E}"/>
              </a:ext>
            </a:extLst>
          </p:cNvPr>
          <p:cNvSpPr/>
          <p:nvPr/>
        </p:nvSpPr>
        <p:spPr>
          <a:xfrm rot="5400000">
            <a:off x="-176101" y="165945"/>
            <a:ext cx="7038756" cy="668654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19;p31">
            <a:extLst>
              <a:ext uri="{FF2B5EF4-FFF2-40B4-BE49-F238E27FC236}">
                <a16:creationId xmlns:a16="http://schemas.microsoft.com/office/drawing/2014/main" id="{8FF0630B-76F8-4BB9-A9FF-7FBA5283FE27}"/>
              </a:ext>
            </a:extLst>
          </p:cNvPr>
          <p:cNvSpPr txBox="1">
            <a:spLocks/>
          </p:cNvSpPr>
          <p:nvPr/>
        </p:nvSpPr>
        <p:spPr>
          <a:xfrm>
            <a:off x="1655363" y="3289505"/>
            <a:ext cx="3705368" cy="15762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lnSpc>
                <a:spcPct val="100000"/>
              </a:lnSpc>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marL="0" indent="0">
              <a:spcBef>
                <a:spcPts val="0"/>
              </a:spcBef>
              <a:spcAft>
                <a:spcPts val="600"/>
              </a:spcAft>
              <a:buSzPts val="4000"/>
            </a:pPr>
            <a:r>
              <a:rPr lang="en-US" dirty="0" err="1">
                <a:solidFill>
                  <a:schemeClr val="bg1"/>
                </a:solidFill>
                <a:latin typeface="EB Garamond"/>
                <a:ea typeface="EB Garamond"/>
                <a:cs typeface="EB Garamond"/>
                <a:sym typeface="EB Garamond"/>
              </a:rPr>
              <a:t>FlatFlash</a:t>
            </a:r>
            <a:endParaRPr lang="en-US" dirty="0">
              <a:solidFill>
                <a:schemeClr val="bg1"/>
              </a:solidFill>
              <a:latin typeface="EB Garamond"/>
              <a:ea typeface="EB Garamond"/>
              <a:cs typeface="EB Garamond"/>
              <a:sym typeface="EB Garamond"/>
            </a:endParaRPr>
          </a:p>
          <a:p>
            <a:pPr marL="0" indent="0">
              <a:spcBef>
                <a:spcPts val="0"/>
              </a:spcBef>
              <a:spcAft>
                <a:spcPts val="600"/>
              </a:spcAft>
              <a:buSzPts val="4000"/>
            </a:pPr>
            <a:r>
              <a:rPr lang="en-US" dirty="0">
                <a:solidFill>
                  <a:schemeClr val="bg1"/>
                </a:solidFill>
                <a:latin typeface="EB Garamond"/>
                <a:ea typeface="EB Garamond"/>
                <a:cs typeface="EB Garamond"/>
                <a:sym typeface="EB Garamond"/>
              </a:rPr>
              <a:t>Summary</a:t>
            </a:r>
            <a:endParaRPr lang="en-US" dirty="0">
              <a:solidFill>
                <a:schemeClr val="bg1"/>
              </a:solidFill>
              <a:latin typeface="EB Garamond"/>
              <a:ea typeface="EB Garamond"/>
              <a:cs typeface="EB Garamond"/>
            </a:endParaRPr>
          </a:p>
        </p:txBody>
      </p:sp>
      <p:pic>
        <p:nvPicPr>
          <p:cNvPr id="2" name="Picture 1" descr="A close up of a sign&#10;&#10;Description generated with very high confidence">
            <a:extLst>
              <a:ext uri="{FF2B5EF4-FFF2-40B4-BE49-F238E27FC236}">
                <a16:creationId xmlns:a16="http://schemas.microsoft.com/office/drawing/2014/main" id="{23FDA295-9E70-4080-A6C0-A0333C2037FE}"/>
              </a:ext>
            </a:extLst>
          </p:cNvPr>
          <p:cNvPicPr>
            <a:picLocks noChangeAspect="1"/>
          </p:cNvPicPr>
          <p:nvPr/>
        </p:nvPicPr>
        <p:blipFill>
          <a:blip r:embed="rId3"/>
          <a:stretch>
            <a:fillRect/>
          </a:stretch>
        </p:blipFill>
        <p:spPr>
          <a:xfrm>
            <a:off x="8366862" y="696609"/>
            <a:ext cx="3265868" cy="5358170"/>
          </a:xfrm>
          <a:prstGeom prst="rect">
            <a:avLst/>
          </a:prstGeom>
        </p:spPr>
      </p:pic>
      <p:grpSp>
        <p:nvGrpSpPr>
          <p:cNvPr id="8" name="Group 7">
            <a:extLst>
              <a:ext uri="{FF2B5EF4-FFF2-40B4-BE49-F238E27FC236}">
                <a16:creationId xmlns:a16="http://schemas.microsoft.com/office/drawing/2014/main" id="{A01669FF-55E2-4C74-964E-8102EF339F7A}"/>
              </a:ext>
            </a:extLst>
          </p:cNvPr>
          <p:cNvGrpSpPr/>
          <p:nvPr/>
        </p:nvGrpSpPr>
        <p:grpSpPr>
          <a:xfrm>
            <a:off x="8344724" y="2068385"/>
            <a:ext cx="3265868" cy="4056851"/>
            <a:chOff x="8344724" y="2068385"/>
            <a:chExt cx="3265868" cy="4056851"/>
          </a:xfrm>
        </p:grpSpPr>
        <p:sp>
          <p:nvSpPr>
            <p:cNvPr id="20" name="Rectangle: Rounded Corners 19">
              <a:extLst>
                <a:ext uri="{FF2B5EF4-FFF2-40B4-BE49-F238E27FC236}">
                  <a16:creationId xmlns:a16="http://schemas.microsoft.com/office/drawing/2014/main" id="{7B0B2E10-D08A-4668-816B-01F109EBE0F4}"/>
                </a:ext>
              </a:extLst>
            </p:cNvPr>
            <p:cNvSpPr/>
            <p:nvPr/>
          </p:nvSpPr>
          <p:spPr>
            <a:xfrm>
              <a:off x="8344724" y="4147444"/>
              <a:ext cx="3265868" cy="1977792"/>
            </a:xfrm>
            <a:prstGeom prst="roundRect">
              <a:avLst/>
            </a:prstGeom>
            <a:noFill/>
            <a:ln w="38100">
              <a:solidFill>
                <a:srgbClr val="C5101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Rectangle: Rounded Corners 20">
              <a:extLst>
                <a:ext uri="{FF2B5EF4-FFF2-40B4-BE49-F238E27FC236}">
                  <a16:creationId xmlns:a16="http://schemas.microsoft.com/office/drawing/2014/main" id="{3B63B3B9-CABF-40B9-B9B8-6BDABB781E76}"/>
                </a:ext>
              </a:extLst>
            </p:cNvPr>
            <p:cNvSpPr/>
            <p:nvPr/>
          </p:nvSpPr>
          <p:spPr>
            <a:xfrm>
              <a:off x="10155345" y="2068385"/>
              <a:ext cx="1450570" cy="2635669"/>
            </a:xfrm>
            <a:prstGeom prst="roundRect">
              <a:avLst/>
            </a:prstGeom>
            <a:noFill/>
            <a:ln w="38100">
              <a:solidFill>
                <a:srgbClr val="C5101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14847A-13FF-40DA-B01A-82A95E4F6158}"/>
                </a:ext>
              </a:extLst>
            </p:cNvPr>
            <p:cNvSpPr/>
            <p:nvPr/>
          </p:nvSpPr>
          <p:spPr>
            <a:xfrm>
              <a:off x="10195582" y="4109746"/>
              <a:ext cx="1371600" cy="594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B4A3E1F-4A4B-4F21-9E71-96CD4D45DEA3}"/>
                </a:ext>
              </a:extLst>
            </p:cNvPr>
            <p:cNvSpPr/>
            <p:nvPr/>
          </p:nvSpPr>
          <p:spPr>
            <a:xfrm>
              <a:off x="9977658" y="4185895"/>
              <a:ext cx="1541264" cy="594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17FFCB8-DB9E-4743-B76F-F570F9D9B521}"/>
                </a:ext>
              </a:extLst>
            </p:cNvPr>
            <p:cNvSpPr txBox="1"/>
            <p:nvPr/>
          </p:nvSpPr>
          <p:spPr>
            <a:xfrm>
              <a:off x="10096896" y="4373078"/>
              <a:ext cx="1468672" cy="1200329"/>
            </a:xfrm>
            <a:prstGeom prst="rect">
              <a:avLst/>
            </a:prstGeom>
            <a:noFill/>
          </p:spPr>
          <p:txBody>
            <a:bodyPr wrap="none" rtlCol="0">
              <a:spAutoFit/>
            </a:bodyPr>
            <a:lstStyle/>
            <a:p>
              <a:pPr algn="ctr"/>
              <a:r>
                <a:rPr lang="en-US" sz="2400" b="1" dirty="0">
                  <a:solidFill>
                    <a:srgbClr val="C00000"/>
                  </a:solidFill>
                  <a:latin typeface="EB Garamond" panose="020B0604020202020204" charset="0"/>
                  <a:cs typeface="EB Garamond" panose="020B0604020202020204" charset="0"/>
                </a:rPr>
                <a:t>Unified</a:t>
              </a:r>
            </a:p>
            <a:p>
              <a:pPr algn="ctr"/>
              <a:r>
                <a:rPr lang="en-US" sz="2400" b="1" dirty="0">
                  <a:solidFill>
                    <a:srgbClr val="C00000"/>
                  </a:solidFill>
                  <a:latin typeface="EB Garamond" panose="020B0604020202020204" charset="0"/>
                  <a:cs typeface="EB Garamond" panose="020B0604020202020204" charset="0"/>
                </a:rPr>
                <a:t>Memory </a:t>
              </a:r>
            </a:p>
            <a:p>
              <a:pPr algn="ctr"/>
              <a:r>
                <a:rPr lang="en-US" sz="2400" b="1" dirty="0">
                  <a:solidFill>
                    <a:srgbClr val="C00000"/>
                  </a:solidFill>
                  <a:latin typeface="EB Garamond" panose="020B0604020202020204" charset="0"/>
                  <a:cs typeface="EB Garamond" panose="020B0604020202020204" charset="0"/>
                </a:rPr>
                <a:t>Interface</a:t>
              </a:r>
            </a:p>
          </p:txBody>
        </p:sp>
      </p:grpSp>
      <p:sp>
        <p:nvSpPr>
          <p:cNvPr id="7" name="Slide Number Placeholder 6">
            <a:extLst>
              <a:ext uri="{FF2B5EF4-FFF2-40B4-BE49-F238E27FC236}">
                <a16:creationId xmlns:a16="http://schemas.microsoft.com/office/drawing/2014/main" id="{D4AA7AF3-C389-4011-9C21-BED4D7597B80}"/>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28" name="Rectangle: Rounded Corners 27">
            <a:extLst>
              <a:ext uri="{FF2B5EF4-FFF2-40B4-BE49-F238E27FC236}">
                <a16:creationId xmlns:a16="http://schemas.microsoft.com/office/drawing/2014/main" id="{20088F0D-9C51-4418-90FF-6BAA4361247D}"/>
              </a:ext>
            </a:extLst>
          </p:cNvPr>
          <p:cNvSpPr/>
          <p:nvPr/>
        </p:nvSpPr>
        <p:spPr>
          <a:xfrm>
            <a:off x="8486242" y="4191894"/>
            <a:ext cx="1625637" cy="1863842"/>
          </a:xfrm>
          <a:prstGeom prst="roundRect">
            <a:avLst/>
          </a:prstGeom>
          <a:solidFill>
            <a:srgbClr val="FFFFFF">
              <a:alpha val="74902"/>
            </a:srgbClr>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29" name="Rectangle: Rounded Corners 28">
            <a:extLst>
              <a:ext uri="{FF2B5EF4-FFF2-40B4-BE49-F238E27FC236}">
                <a16:creationId xmlns:a16="http://schemas.microsoft.com/office/drawing/2014/main" id="{FBFEC435-1F70-4E79-8351-31F1D930C01D}"/>
              </a:ext>
            </a:extLst>
          </p:cNvPr>
          <p:cNvSpPr/>
          <p:nvPr/>
        </p:nvSpPr>
        <p:spPr>
          <a:xfrm>
            <a:off x="10195582" y="2200935"/>
            <a:ext cx="1363577" cy="2098910"/>
          </a:xfrm>
          <a:prstGeom prst="roundRect">
            <a:avLst/>
          </a:prstGeom>
          <a:solidFill>
            <a:srgbClr val="FFFFFF">
              <a:alpha val="74902"/>
            </a:srgbClr>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75000"/>
                </a:schemeClr>
              </a:solidFill>
            </a:endParaRPr>
          </a:p>
        </p:txBody>
      </p:sp>
    </p:spTree>
    <p:extLst>
      <p:ext uri="{BB962C8B-B14F-4D97-AF65-F5344CB8AC3E}">
        <p14:creationId xmlns:p14="http://schemas.microsoft.com/office/powerpoint/2010/main" val="1027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CBBBDD-8967-47A0-9E0F-EFDE68967C6C}"/>
              </a:ext>
            </a:extLst>
          </p:cNvPr>
          <p:cNvSpPr>
            <a:spLocks noGrp="1"/>
          </p:cNvSpPr>
          <p:nvPr>
            <p:ph type="body" idx="2"/>
          </p:nvPr>
        </p:nvSpPr>
        <p:spPr>
          <a:xfrm>
            <a:off x="505948" y="2102569"/>
            <a:ext cx="4790714" cy="3734705"/>
          </a:xfrm>
        </p:spPr>
        <p:txBody>
          <a:bodyPr/>
          <a:lstStyle/>
          <a:p>
            <a:endParaRPr lang="en-US"/>
          </a:p>
        </p:txBody>
      </p:sp>
      <p:sp>
        <p:nvSpPr>
          <p:cNvPr id="4" name="Flowchart: Manual Input 3">
            <a:extLst>
              <a:ext uri="{FF2B5EF4-FFF2-40B4-BE49-F238E27FC236}">
                <a16:creationId xmlns:a16="http://schemas.microsoft.com/office/drawing/2014/main" id="{86AA9421-C4DA-4BC5-86A9-5A9F74A4CB8E}"/>
              </a:ext>
            </a:extLst>
          </p:cNvPr>
          <p:cNvSpPr/>
          <p:nvPr/>
        </p:nvSpPr>
        <p:spPr>
          <a:xfrm rot="5400000">
            <a:off x="-176101" y="176105"/>
            <a:ext cx="7038756" cy="668654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19;p31">
            <a:extLst>
              <a:ext uri="{FF2B5EF4-FFF2-40B4-BE49-F238E27FC236}">
                <a16:creationId xmlns:a16="http://schemas.microsoft.com/office/drawing/2014/main" id="{8FF0630B-76F8-4BB9-A9FF-7FBA5283FE27}"/>
              </a:ext>
            </a:extLst>
          </p:cNvPr>
          <p:cNvSpPr txBox="1">
            <a:spLocks/>
          </p:cNvSpPr>
          <p:nvPr/>
        </p:nvSpPr>
        <p:spPr>
          <a:xfrm>
            <a:off x="1655363" y="3289505"/>
            <a:ext cx="3705368" cy="15762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lnSpc>
                <a:spcPct val="100000"/>
              </a:lnSpc>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marL="0" indent="0">
              <a:spcBef>
                <a:spcPts val="0"/>
              </a:spcBef>
              <a:spcAft>
                <a:spcPts val="600"/>
              </a:spcAft>
              <a:buSzPts val="4000"/>
            </a:pPr>
            <a:r>
              <a:rPr lang="en-US">
                <a:solidFill>
                  <a:schemeClr val="bg1"/>
                </a:solidFill>
                <a:latin typeface="EB Garamond"/>
                <a:ea typeface="EB Garamond"/>
                <a:cs typeface="EB Garamond"/>
                <a:sym typeface="EB Garamond"/>
              </a:rPr>
              <a:t>Thank you</a:t>
            </a:r>
            <a:endParaRPr lang="en-US">
              <a:solidFill>
                <a:schemeClr val="bg1"/>
              </a:solidFill>
              <a:latin typeface="EB Garamond"/>
              <a:ea typeface="EB Garamond"/>
              <a:cs typeface="EB Garamond"/>
            </a:endParaRPr>
          </a:p>
        </p:txBody>
      </p:sp>
      <p:sp>
        <p:nvSpPr>
          <p:cNvPr id="2" name="Slide Number Placeholder 1">
            <a:extLst>
              <a:ext uri="{FF2B5EF4-FFF2-40B4-BE49-F238E27FC236}">
                <a16:creationId xmlns:a16="http://schemas.microsoft.com/office/drawing/2014/main" id="{1DBC47EA-8F54-44AA-8F2F-C48C3FF3D43E}"/>
              </a:ext>
            </a:extLst>
          </p:cNvPr>
          <p:cNvSpPr>
            <a:spLocks noGrp="1"/>
          </p:cNvSpPr>
          <p:nvPr>
            <p:ph type="sldNum" idx="12"/>
          </p:nvPr>
        </p:nvSpPr>
        <p:spPr/>
        <p:txBody>
          <a:bodyPr/>
          <a:lstStyle/>
          <a:p>
            <a:fld id="{00000000-1234-1234-1234-123412341234}" type="slidenum">
              <a:rPr lang="en-US" smtClean="0"/>
              <a:pPr/>
              <a:t>19</a:t>
            </a:fld>
            <a:endParaRPr lang="en-US"/>
          </a:p>
        </p:txBody>
      </p:sp>
      <p:grpSp>
        <p:nvGrpSpPr>
          <p:cNvPr id="13" name="Group 12">
            <a:extLst>
              <a:ext uri="{FF2B5EF4-FFF2-40B4-BE49-F238E27FC236}">
                <a16:creationId xmlns:a16="http://schemas.microsoft.com/office/drawing/2014/main" id="{C22E19A1-F46B-4774-A606-CCC31C4FCB33}"/>
              </a:ext>
            </a:extLst>
          </p:cNvPr>
          <p:cNvGrpSpPr/>
          <p:nvPr/>
        </p:nvGrpSpPr>
        <p:grpSpPr>
          <a:xfrm>
            <a:off x="5979346" y="855097"/>
            <a:ext cx="7682980" cy="2181177"/>
            <a:chOff x="5979346" y="855097"/>
            <a:chExt cx="7682980" cy="2181177"/>
          </a:xfrm>
        </p:grpSpPr>
        <p:pic>
          <p:nvPicPr>
            <p:cNvPr id="6" name="Picture 2" descr="http://jianh.web.engr.illinois.edu/images/jian-uiuc-b-2.jpg">
              <a:extLst>
                <a:ext uri="{FF2B5EF4-FFF2-40B4-BE49-F238E27FC236}">
                  <a16:creationId xmlns:a16="http://schemas.microsoft.com/office/drawing/2014/main" id="{50120468-7D13-4528-953D-DFB8494CC2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659"/>
            <a:stretch/>
          </p:blipFill>
          <p:spPr bwMode="auto">
            <a:xfrm>
              <a:off x="5979346" y="855097"/>
              <a:ext cx="1855895" cy="21722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am Sung Kim">
              <a:extLst>
                <a:ext uri="{FF2B5EF4-FFF2-40B4-BE49-F238E27FC236}">
                  <a16:creationId xmlns:a16="http://schemas.microsoft.com/office/drawing/2014/main" id="{5A5628C5-931F-4651-B1C1-E1266BFD23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80" r="12976"/>
            <a:stretch/>
          </p:blipFill>
          <p:spPr bwMode="auto">
            <a:xfrm>
              <a:off x="8066301" y="858010"/>
              <a:ext cx="1970875" cy="21722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c3sr.hwu.crhc.illinois.edu/Shared/Photos/Wen-MeiHwu.jpg">
              <a:extLst>
                <a:ext uri="{FF2B5EF4-FFF2-40B4-BE49-F238E27FC236}">
                  <a16:creationId xmlns:a16="http://schemas.microsoft.com/office/drawing/2014/main" id="{82D312CF-2061-4371-BA52-74FCB671B7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8167" y="869681"/>
              <a:ext cx="1634159" cy="21665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c3sr.hwu.crhc.illinois.edu/Shared/Photos/JinjunXiong.jpg">
              <a:extLst>
                <a:ext uri="{FF2B5EF4-FFF2-40B4-BE49-F238E27FC236}">
                  <a16:creationId xmlns:a16="http://schemas.microsoft.com/office/drawing/2014/main" id="{CEA1ACE8-1752-476B-95A0-2C67E0120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3815" y="865294"/>
              <a:ext cx="1615977" cy="2154636"/>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10" descr="http://impact.crhc.illinois.edu/Shared/Photos/Qureshi,%20Zaid.JPG">
            <a:extLst>
              <a:ext uri="{FF2B5EF4-FFF2-40B4-BE49-F238E27FC236}">
                <a16:creationId xmlns:a16="http://schemas.microsoft.com/office/drawing/2014/main" id="{2079FE91-8FB2-4EF6-9B39-A2744E23CD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4200" y="4118487"/>
            <a:ext cx="1127583" cy="1691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impact.crhc.illinois.edu/Shared/Photos/Sharma,%20Vikram.jpg">
            <a:extLst>
              <a:ext uri="{FF2B5EF4-FFF2-40B4-BE49-F238E27FC236}">
                <a16:creationId xmlns:a16="http://schemas.microsoft.com/office/drawing/2014/main" id="{14DB92CD-0685-40CF-8086-6305C20076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5491" y="4128036"/>
            <a:ext cx="1127584" cy="16913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DCA1511-6617-4030-9283-9EBB3387308C}"/>
              </a:ext>
            </a:extLst>
          </p:cNvPr>
          <p:cNvPicPr>
            <a:picLocks noChangeAspect="1"/>
          </p:cNvPicPr>
          <p:nvPr/>
        </p:nvPicPr>
        <p:blipFill rotWithShape="1">
          <a:blip r:embed="rId9"/>
          <a:srcRect l="10975" r="10737"/>
          <a:stretch/>
        </p:blipFill>
        <p:spPr>
          <a:xfrm>
            <a:off x="9340057" y="4077652"/>
            <a:ext cx="1277160" cy="1691201"/>
          </a:xfrm>
          <a:prstGeom prst="rect">
            <a:avLst/>
          </a:prstGeom>
        </p:spPr>
      </p:pic>
    </p:spTree>
    <p:extLst>
      <p:ext uri="{BB962C8B-B14F-4D97-AF65-F5344CB8AC3E}">
        <p14:creationId xmlns:p14="http://schemas.microsoft.com/office/powerpoint/2010/main" val="390425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12" name="Group 11">
            <a:extLst>
              <a:ext uri="{FF2B5EF4-FFF2-40B4-BE49-F238E27FC236}">
                <a16:creationId xmlns:a16="http://schemas.microsoft.com/office/drawing/2014/main" id="{E6BB3D53-3758-4D84-A488-E6BB0E52EF60}"/>
              </a:ext>
            </a:extLst>
          </p:cNvPr>
          <p:cNvGrpSpPr/>
          <p:nvPr/>
        </p:nvGrpSpPr>
        <p:grpSpPr>
          <a:xfrm>
            <a:off x="5130373" y="1479668"/>
            <a:ext cx="3579112" cy="4283225"/>
            <a:chOff x="4463906" y="1385742"/>
            <a:chExt cx="3347803" cy="3978138"/>
          </a:xfrm>
          <a:solidFill>
            <a:schemeClr val="accent4">
              <a:lumMod val="20000"/>
              <a:lumOff val="80000"/>
            </a:schemeClr>
          </a:solidFill>
        </p:grpSpPr>
        <p:sp>
          <p:nvSpPr>
            <p:cNvPr id="13" name="Rounded Rectangle 41">
              <a:extLst>
                <a:ext uri="{FF2B5EF4-FFF2-40B4-BE49-F238E27FC236}">
                  <a16:creationId xmlns:a16="http://schemas.microsoft.com/office/drawing/2014/main" id="{5E07140E-37FA-477E-9B60-DDE0982E5C12}"/>
                </a:ext>
              </a:extLst>
            </p:cNvPr>
            <p:cNvSpPr/>
            <p:nvPr/>
          </p:nvSpPr>
          <p:spPr>
            <a:xfrm>
              <a:off x="4463906" y="1385742"/>
              <a:ext cx="3347803" cy="3978138"/>
            </a:xfrm>
            <a:prstGeom prst="roundRect">
              <a:avLst/>
            </a:prstGeom>
            <a:grpFill/>
            <a:ln>
              <a:no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EB Garamond" panose="020B0604020202020204" charset="0"/>
                <a:ea typeface="EB Garamond" panose="020B0604020202020204" charset="0"/>
              </a:endParaRPr>
            </a:p>
          </p:txBody>
        </p:sp>
        <p:grpSp>
          <p:nvGrpSpPr>
            <p:cNvPr id="14" name="Group 13">
              <a:extLst>
                <a:ext uri="{FF2B5EF4-FFF2-40B4-BE49-F238E27FC236}">
                  <a16:creationId xmlns:a16="http://schemas.microsoft.com/office/drawing/2014/main" id="{074B7B88-3002-4807-9F75-A38A598547E2}"/>
                </a:ext>
              </a:extLst>
            </p:cNvPr>
            <p:cNvGrpSpPr/>
            <p:nvPr/>
          </p:nvGrpSpPr>
          <p:grpSpPr>
            <a:xfrm>
              <a:off x="5028246" y="1629950"/>
              <a:ext cx="2257871" cy="2122897"/>
              <a:chOff x="3877324" y="1895912"/>
              <a:chExt cx="1981200" cy="2122897"/>
            </a:xfrm>
            <a:grpFill/>
          </p:grpSpPr>
          <p:sp>
            <p:nvSpPr>
              <p:cNvPr id="17" name="TextBox 16">
                <a:extLst>
                  <a:ext uri="{FF2B5EF4-FFF2-40B4-BE49-F238E27FC236}">
                    <a16:creationId xmlns:a16="http://schemas.microsoft.com/office/drawing/2014/main" id="{C04DDAB9-271D-4040-8ED2-B2ECAB127CCB}"/>
                  </a:ext>
                </a:extLst>
              </p:cNvPr>
              <p:cNvSpPr txBox="1"/>
              <p:nvPr/>
            </p:nvSpPr>
            <p:spPr>
              <a:xfrm>
                <a:off x="3877324" y="3132661"/>
                <a:ext cx="1981200" cy="886148"/>
              </a:xfrm>
              <a:prstGeom prst="rect">
                <a:avLst/>
              </a:prstGeom>
              <a:grp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EB Garamond" panose="020B0604020202020204" charset="0"/>
                    <a:ea typeface="EB Garamond" panose="020B0604020202020204" charset="0"/>
                  </a:rPr>
                  <a:t>Increased Parallelism</a:t>
                </a:r>
              </a:p>
            </p:txBody>
          </p:sp>
          <p:pic>
            <p:nvPicPr>
              <p:cNvPr id="18" name="Picture 17">
                <a:extLst>
                  <a:ext uri="{FF2B5EF4-FFF2-40B4-BE49-F238E27FC236}">
                    <a16:creationId xmlns:a16="http://schemas.microsoft.com/office/drawing/2014/main" id="{70BBF180-FDA9-426F-B49C-D96E7F3ED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229" y="1895912"/>
                <a:ext cx="1489384" cy="1286036"/>
              </a:xfrm>
              <a:prstGeom prst="rect">
                <a:avLst/>
              </a:prstGeom>
              <a:grpFill/>
            </p:spPr>
          </p:pic>
        </p:grpSp>
        <p:sp>
          <p:nvSpPr>
            <p:cNvPr id="15" name="TextBox 14">
              <a:extLst>
                <a:ext uri="{FF2B5EF4-FFF2-40B4-BE49-F238E27FC236}">
                  <a16:creationId xmlns:a16="http://schemas.microsoft.com/office/drawing/2014/main" id="{E5F355AD-CDEE-4634-9579-447F591F1D60}"/>
                </a:ext>
              </a:extLst>
            </p:cNvPr>
            <p:cNvSpPr txBox="1"/>
            <p:nvPr/>
          </p:nvSpPr>
          <p:spPr>
            <a:xfrm>
              <a:off x="4675863" y="4210134"/>
              <a:ext cx="2962633" cy="828977"/>
            </a:xfrm>
            <a:prstGeom prst="rect">
              <a:avLst/>
            </a:prstGeom>
            <a:grpFill/>
            <a:ln w="19050">
              <a:noFill/>
            </a:ln>
          </p:spPr>
          <p:txBody>
            <a:bodyPr wrap="square" rtlCol="0">
              <a:spAutoFit/>
            </a:bodyPr>
            <a:lstStyle/>
            <a:p>
              <a:pPr marL="0" marR="0" lvl="0" indent="0" algn="ctr" defTabSz="6858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rPr>
                <a:t>Dozens</a:t>
              </a:r>
              <a:r>
                <a:rPr kumimoji="0" lang="en-US" sz="2400" b="0" i="0" u="none" strike="noStrike" kern="0" cap="none" spc="0" normalizeH="0" baseline="0" noProof="0">
                  <a:ln>
                    <a:noFill/>
                  </a:ln>
                  <a:solidFill>
                    <a:srgbClr val="FF0000"/>
                  </a:solidFill>
                  <a:effectLst/>
                  <a:uLnTx/>
                  <a:uFillTx/>
                  <a:latin typeface="EB Garamond" panose="020B0604020202020204" charset="0"/>
                  <a:ea typeface="EB Garamond" panose="020B0604020202020204" charset="0"/>
                </a:rPr>
                <a:t> </a:t>
              </a:r>
              <a:r>
                <a:rPr kumimoji="0" lang="en-US" sz="2400" b="0" i="0" u="none" strike="noStrike" kern="0" cap="none" spc="0" normalizeH="0" baseline="0" noProof="0">
                  <a:ln>
                    <a:noFill/>
                  </a:ln>
                  <a:effectLst/>
                  <a:uLnTx/>
                  <a:uFillTx/>
                  <a:latin typeface="EB Garamond" panose="020B0604020202020204" charset="0"/>
                  <a:ea typeface="EB Garamond" panose="020B0604020202020204" charset="0"/>
                </a:rPr>
                <a:t>of</a:t>
              </a:r>
              <a:r>
                <a:rPr kumimoji="0" lang="en-US" sz="2400" b="0" i="0" u="none" strike="noStrike" kern="0" cap="none" spc="0" normalizeH="0" baseline="0" noProof="0">
                  <a:ln>
                    <a:noFill/>
                  </a:ln>
                  <a:solidFill>
                    <a:srgbClr val="FF0000"/>
                  </a:solidFill>
                  <a:effectLst/>
                  <a:uLnTx/>
                  <a:uFillTx/>
                  <a:latin typeface="EB Garamond" panose="020B0604020202020204" charset="0"/>
                  <a:ea typeface="EB Garamond" panose="020B0604020202020204" charset="0"/>
                </a:rPr>
                <a:t> </a:t>
              </a:r>
              <a:r>
                <a:rPr kumimoji="0" lang="en-US" sz="2400" b="0" i="0" u="none" strike="noStrike" kern="0" cap="none" spc="0" normalizeH="0" baseline="0" noProof="0">
                  <a:ln>
                    <a:noFill/>
                  </a:ln>
                  <a:solidFill>
                    <a:srgbClr val="000000"/>
                  </a:solidFill>
                  <a:effectLst/>
                  <a:uLnTx/>
                  <a:uFillTx/>
                  <a:latin typeface="EB Garamond" panose="020B0604020202020204" charset="0"/>
                  <a:ea typeface="EB Garamond" panose="020B0604020202020204" charset="0"/>
                </a:rPr>
                <a:t> </a:t>
              </a:r>
            </a:p>
            <a:p>
              <a:pPr marL="0" marR="0" lvl="0" indent="0" algn="ctr" defTabSz="685800" eaLnBrk="0" fontAlgn="base" latinLnBrk="0" hangingPunct="0">
                <a:lnSpc>
                  <a:spcPct val="100000"/>
                </a:lnSpc>
                <a:spcBef>
                  <a:spcPct val="0"/>
                </a:spcBef>
                <a:spcAft>
                  <a:spcPct val="0"/>
                </a:spcAft>
                <a:buClrTx/>
                <a:buSzTx/>
                <a:buFontTx/>
                <a:buNone/>
                <a:tabLst/>
                <a:defRPr/>
              </a:pPr>
              <a:r>
                <a:rPr lang="en-US" sz="2400" kern="0">
                  <a:solidFill>
                    <a:srgbClr val="000000"/>
                  </a:solidFill>
                  <a:latin typeface="EB Garamond" panose="020B0604020202020204" charset="0"/>
                  <a:ea typeface="EB Garamond" panose="020B0604020202020204" charset="0"/>
                </a:rPr>
                <a:t>parallel chips</a:t>
              </a:r>
              <a:endParaRPr kumimoji="0" lang="en-US" sz="2400" b="0" i="0" u="none" strike="noStrike" kern="0" cap="none" spc="0" normalizeH="0" baseline="0" noProof="0">
                <a:ln>
                  <a:noFill/>
                </a:ln>
                <a:solidFill>
                  <a:srgbClr val="000000"/>
                </a:solidFill>
                <a:effectLst/>
                <a:uLnTx/>
                <a:uFillTx/>
                <a:latin typeface="EB Garamond" panose="020B0604020202020204" charset="0"/>
                <a:ea typeface="EB Garamond" panose="020B0604020202020204" charset="0"/>
              </a:endParaRPr>
            </a:p>
          </p:txBody>
        </p:sp>
        <p:sp>
          <p:nvSpPr>
            <p:cNvPr id="16" name="Rounded Rectangle 58">
              <a:extLst>
                <a:ext uri="{FF2B5EF4-FFF2-40B4-BE49-F238E27FC236}">
                  <a16:creationId xmlns:a16="http://schemas.microsoft.com/office/drawing/2014/main" id="{6FD1DBF7-D3E9-4EF7-BD60-7A2D41CDB212}"/>
                </a:ext>
              </a:extLst>
            </p:cNvPr>
            <p:cNvSpPr/>
            <p:nvPr/>
          </p:nvSpPr>
          <p:spPr>
            <a:xfrm>
              <a:off x="4610079" y="4185103"/>
              <a:ext cx="3077658" cy="8871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EB Garamond" panose="020B0604020202020204" charset="0"/>
                <a:ea typeface="EB Garamond" panose="020B0604020202020204" charset="0"/>
              </a:endParaRPr>
            </a:p>
          </p:txBody>
        </p:sp>
      </p:grpSp>
      <p:sp>
        <p:nvSpPr>
          <p:cNvPr id="78" name="Google Shape;78;p13"/>
          <p:cNvSpPr/>
          <p:nvPr/>
        </p:nvSpPr>
        <p:spPr>
          <a:xfrm>
            <a:off x="497863" y="603359"/>
            <a:ext cx="11463842"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rgbClr val="13294B"/>
                </a:solidFill>
                <a:latin typeface="EB Garamond"/>
                <a:ea typeface="EB Garamond"/>
                <a:cs typeface="EB Garamond"/>
                <a:sym typeface="EB Garamond"/>
              </a:rPr>
              <a:t>Flash is a Revolutionary Technology</a:t>
            </a:r>
            <a:endParaRPr sz="2000">
              <a:solidFill>
                <a:schemeClr val="lt1"/>
              </a:solidFill>
              <a:latin typeface="Calibri"/>
              <a:ea typeface="Calibri"/>
              <a:cs typeface="Calibri"/>
              <a:sym typeface="Calibri"/>
            </a:endParaRPr>
          </a:p>
        </p:txBody>
      </p:sp>
      <p:grpSp>
        <p:nvGrpSpPr>
          <p:cNvPr id="5" name="Group 4">
            <a:extLst>
              <a:ext uri="{FF2B5EF4-FFF2-40B4-BE49-F238E27FC236}">
                <a16:creationId xmlns:a16="http://schemas.microsoft.com/office/drawing/2014/main" id="{9B26C2A3-B302-42FE-ACFE-CEA357EA5B77}"/>
              </a:ext>
            </a:extLst>
          </p:cNvPr>
          <p:cNvGrpSpPr/>
          <p:nvPr/>
        </p:nvGrpSpPr>
        <p:grpSpPr>
          <a:xfrm>
            <a:off x="448889" y="1479668"/>
            <a:ext cx="3638199" cy="4234256"/>
            <a:chOff x="641702" y="1385325"/>
            <a:chExt cx="3110092" cy="3947326"/>
          </a:xfrm>
          <a:solidFill>
            <a:schemeClr val="accent6">
              <a:lumMod val="60000"/>
              <a:lumOff val="40000"/>
            </a:schemeClr>
          </a:solidFill>
        </p:grpSpPr>
        <p:sp>
          <p:nvSpPr>
            <p:cNvPr id="6" name="Rounded Rectangle 53">
              <a:extLst>
                <a:ext uri="{FF2B5EF4-FFF2-40B4-BE49-F238E27FC236}">
                  <a16:creationId xmlns:a16="http://schemas.microsoft.com/office/drawing/2014/main" id="{DE74078F-7F09-490D-8145-6674E037D4CF}"/>
                </a:ext>
              </a:extLst>
            </p:cNvPr>
            <p:cNvSpPr/>
            <p:nvPr/>
          </p:nvSpPr>
          <p:spPr>
            <a:xfrm>
              <a:off x="641702" y="1385325"/>
              <a:ext cx="3110092" cy="3947326"/>
            </a:xfrm>
            <a:prstGeom prst="roundRect">
              <a:avLst/>
            </a:prstGeom>
            <a:grpFill/>
            <a:ln>
              <a:no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EB Garamond" panose="020B0604020202020204" charset="0"/>
                <a:ea typeface="EB Garamond" panose="020B0604020202020204" charset="0"/>
              </a:endParaRPr>
            </a:p>
          </p:txBody>
        </p:sp>
        <p:grpSp>
          <p:nvGrpSpPr>
            <p:cNvPr id="7" name="Group 6">
              <a:extLst>
                <a:ext uri="{FF2B5EF4-FFF2-40B4-BE49-F238E27FC236}">
                  <a16:creationId xmlns:a16="http://schemas.microsoft.com/office/drawing/2014/main" id="{DE599D5F-3ACF-4439-B0C1-18526CC01058}"/>
                </a:ext>
              </a:extLst>
            </p:cNvPr>
            <p:cNvGrpSpPr/>
            <p:nvPr/>
          </p:nvGrpSpPr>
          <p:grpSpPr>
            <a:xfrm>
              <a:off x="994954" y="1549434"/>
              <a:ext cx="2265603" cy="2205253"/>
              <a:chOff x="6147485" y="1996538"/>
              <a:chExt cx="2024125" cy="1952716"/>
            </a:xfrm>
            <a:grpFill/>
          </p:grpSpPr>
          <p:pic>
            <p:nvPicPr>
              <p:cNvPr id="9" name="Picture 8" descr="https://cdn2.iconfinder.com/data/icons/windows-8-metro-style/512/speedometer-.png">
                <a:extLst>
                  <a:ext uri="{FF2B5EF4-FFF2-40B4-BE49-F238E27FC236}">
                    <a16:creationId xmlns:a16="http://schemas.microsoft.com/office/drawing/2014/main" id="{4303A96B-39B3-4544-93CE-D30F5F424F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8498" y="1996538"/>
                <a:ext cx="1042098" cy="1123825"/>
              </a:xfrm>
              <a:prstGeom prst="rect">
                <a:avLst/>
              </a:prstGeom>
              <a:grp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920F451-D86B-4380-8F1E-B80FFA62FC27}"/>
                  </a:ext>
                </a:extLst>
              </p:cNvPr>
              <p:cNvSpPr txBox="1"/>
              <p:nvPr/>
            </p:nvSpPr>
            <p:spPr>
              <a:xfrm>
                <a:off x="6147485" y="3161658"/>
                <a:ext cx="2024125" cy="787596"/>
              </a:xfrm>
              <a:prstGeom prst="rect">
                <a:avLst/>
              </a:prstGeom>
              <a:grp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EB Garamond" panose="020B0604020202020204" charset="0"/>
                    <a:ea typeface="EB Garamond" panose="020B0604020202020204" charset="0"/>
                  </a:rPr>
                  <a:t>Increased Performance</a:t>
                </a:r>
              </a:p>
            </p:txBody>
          </p:sp>
        </p:grpSp>
        <p:sp>
          <p:nvSpPr>
            <p:cNvPr id="8" name="TextBox 7">
              <a:extLst>
                <a:ext uri="{FF2B5EF4-FFF2-40B4-BE49-F238E27FC236}">
                  <a16:creationId xmlns:a16="http://schemas.microsoft.com/office/drawing/2014/main" id="{7EA92F27-4D5E-479A-8FAD-7CBD9C848D5D}"/>
                </a:ext>
              </a:extLst>
            </p:cNvPr>
            <p:cNvSpPr txBox="1"/>
            <p:nvPr/>
          </p:nvSpPr>
          <p:spPr>
            <a:xfrm>
              <a:off x="756866" y="4217578"/>
              <a:ext cx="2879764" cy="832069"/>
            </a:xfrm>
            <a:prstGeom prst="rect">
              <a:avLst/>
            </a:prstGeom>
            <a:grpFill/>
            <a:ln w="19050">
              <a:noFill/>
            </a:ln>
          </p:spPr>
          <p:txBody>
            <a:bodyPr wrap="square" rtlCol="0">
              <a:spAutoFit/>
            </a:bodyPr>
            <a:lstStyle/>
            <a:p>
              <a:pPr marL="0" marR="0" lvl="0" indent="0" algn="ctr" defTabSz="6858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cs typeface="Arial" panose="020B0604020202020204" pitchFamily="34" charset="0"/>
                </a:rPr>
                <a:t>10</a:t>
              </a: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rPr>
                <a:t>x</a:t>
              </a:r>
              <a:r>
                <a:rPr kumimoji="0" lang="en-US" sz="2400" b="0" i="0" u="none" strike="noStrike" kern="0" cap="none" spc="0" normalizeH="0" baseline="0" noProof="0">
                  <a:ln>
                    <a:noFill/>
                  </a:ln>
                  <a:solidFill>
                    <a:prstClr val="black"/>
                  </a:solidFill>
                  <a:effectLst/>
                  <a:uLnTx/>
                  <a:uFillTx/>
                  <a:latin typeface="EB Garamond" panose="020B0604020202020204" charset="0"/>
                  <a:ea typeface="EB Garamond" panose="020B0604020202020204" charset="0"/>
                </a:rPr>
                <a:t> lower latency &amp; higher throughput   </a:t>
              </a:r>
            </a:p>
          </p:txBody>
        </p:sp>
      </p:grpSp>
      <p:sp>
        <p:nvSpPr>
          <p:cNvPr id="11" name="Rounded Rectangle 15">
            <a:extLst>
              <a:ext uri="{FF2B5EF4-FFF2-40B4-BE49-F238E27FC236}">
                <a16:creationId xmlns:a16="http://schemas.microsoft.com/office/drawing/2014/main" id="{AC22139A-437D-4B4B-9512-94B373BFB997}"/>
              </a:ext>
            </a:extLst>
          </p:cNvPr>
          <p:cNvSpPr/>
          <p:nvPr/>
        </p:nvSpPr>
        <p:spPr>
          <a:xfrm>
            <a:off x="594362" y="4458164"/>
            <a:ext cx="3368760" cy="1016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EB Garamond" panose="020B0604020202020204" charset="0"/>
              <a:ea typeface="EB Garamond" panose="020B0604020202020204" charset="0"/>
            </a:endParaRPr>
          </a:p>
        </p:txBody>
      </p:sp>
      <p:grpSp>
        <p:nvGrpSpPr>
          <p:cNvPr id="19" name="Group 18">
            <a:extLst>
              <a:ext uri="{FF2B5EF4-FFF2-40B4-BE49-F238E27FC236}">
                <a16:creationId xmlns:a16="http://schemas.microsoft.com/office/drawing/2014/main" id="{BACF9388-F7E8-4602-95C3-77EC8ADB8AEC}"/>
              </a:ext>
            </a:extLst>
          </p:cNvPr>
          <p:cNvGrpSpPr/>
          <p:nvPr/>
        </p:nvGrpSpPr>
        <p:grpSpPr>
          <a:xfrm>
            <a:off x="9634715" y="1510165"/>
            <a:ext cx="3455605" cy="4283225"/>
            <a:chOff x="8359865" y="1416239"/>
            <a:chExt cx="3325602" cy="3978138"/>
          </a:xfrm>
        </p:grpSpPr>
        <p:grpSp>
          <p:nvGrpSpPr>
            <p:cNvPr id="20" name="Group 19">
              <a:extLst>
                <a:ext uri="{FF2B5EF4-FFF2-40B4-BE49-F238E27FC236}">
                  <a16:creationId xmlns:a16="http://schemas.microsoft.com/office/drawing/2014/main" id="{9411F086-3860-4B34-AE94-837A4A31239A}"/>
                </a:ext>
              </a:extLst>
            </p:cNvPr>
            <p:cNvGrpSpPr/>
            <p:nvPr/>
          </p:nvGrpSpPr>
          <p:grpSpPr>
            <a:xfrm>
              <a:off x="8359865" y="1416239"/>
              <a:ext cx="3325602" cy="3978138"/>
              <a:chOff x="8467703" y="1434294"/>
              <a:chExt cx="2937576" cy="3978138"/>
            </a:xfrm>
          </p:grpSpPr>
          <p:sp>
            <p:nvSpPr>
              <p:cNvPr id="22" name="Rounded Rectangle 47">
                <a:extLst>
                  <a:ext uri="{FF2B5EF4-FFF2-40B4-BE49-F238E27FC236}">
                    <a16:creationId xmlns:a16="http://schemas.microsoft.com/office/drawing/2014/main" id="{C48970F7-A1EA-4791-AF15-FFBA45FB5D73}"/>
                  </a:ext>
                </a:extLst>
              </p:cNvPr>
              <p:cNvSpPr/>
              <p:nvPr/>
            </p:nvSpPr>
            <p:spPr>
              <a:xfrm>
                <a:off x="8467703" y="1434294"/>
                <a:ext cx="2937576" cy="3978138"/>
              </a:xfrm>
              <a:prstGeom prst="roundRect">
                <a:avLst/>
              </a:prstGeom>
              <a:solidFill>
                <a:schemeClr val="accent5">
                  <a:lumMod val="60000"/>
                  <a:lumOff val="40000"/>
                </a:schemeClr>
              </a:solidFill>
              <a:ln>
                <a:solidFill>
                  <a:schemeClr val="accent5">
                    <a:lumMod val="60000"/>
                    <a:lumOff val="4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EB Garamond" panose="020B0604020202020204" charset="0"/>
                  <a:ea typeface="EB Garamond" panose="020B0604020202020204" charset="0"/>
                </a:endParaRPr>
              </a:p>
            </p:txBody>
          </p:sp>
          <p:grpSp>
            <p:nvGrpSpPr>
              <p:cNvPr id="23" name="Group 22">
                <a:extLst>
                  <a:ext uri="{FF2B5EF4-FFF2-40B4-BE49-F238E27FC236}">
                    <a16:creationId xmlns:a16="http://schemas.microsoft.com/office/drawing/2014/main" id="{E44870D7-2561-4D63-B2A7-7B3EC78BADA6}"/>
                  </a:ext>
                </a:extLst>
              </p:cNvPr>
              <p:cNvGrpSpPr/>
              <p:nvPr/>
            </p:nvGrpSpPr>
            <p:grpSpPr>
              <a:xfrm>
                <a:off x="9035882" y="1569473"/>
                <a:ext cx="1981200" cy="2210032"/>
                <a:chOff x="6534148" y="1733352"/>
                <a:chExt cx="1981200" cy="2210032"/>
              </a:xfrm>
            </p:grpSpPr>
            <p:sp>
              <p:nvSpPr>
                <p:cNvPr id="25" name="TextBox 24">
                  <a:extLst>
                    <a:ext uri="{FF2B5EF4-FFF2-40B4-BE49-F238E27FC236}">
                      <a16:creationId xmlns:a16="http://schemas.microsoft.com/office/drawing/2014/main" id="{B8D240D0-A7F7-4497-9859-698F5338C9A9}"/>
                    </a:ext>
                  </a:extLst>
                </p:cNvPr>
                <p:cNvSpPr txBox="1"/>
                <p:nvPr/>
              </p:nvSpPr>
              <p:spPr>
                <a:xfrm>
                  <a:off x="6534148" y="3171577"/>
                  <a:ext cx="1981200" cy="771807"/>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2400" kern="0">
                      <a:solidFill>
                        <a:srgbClr val="000000"/>
                      </a:solidFill>
                      <a:latin typeface="EB Garamond" panose="020B0604020202020204" charset="0"/>
                      <a:ea typeface="EB Garamond" panose="020B0604020202020204" charset="0"/>
                    </a:rPr>
                    <a:t>Became Commodity</a:t>
                  </a:r>
                </a:p>
              </p:txBody>
            </p:sp>
            <p:pic>
              <p:nvPicPr>
                <p:cNvPr id="26" name="Picture 25">
                  <a:extLst>
                    <a:ext uri="{FF2B5EF4-FFF2-40B4-BE49-F238E27FC236}">
                      <a16:creationId xmlns:a16="http://schemas.microsoft.com/office/drawing/2014/main" id="{420EA40D-7AED-4D75-8CDB-2CD16FF4A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702" y="1733352"/>
                  <a:ext cx="1358095" cy="1478543"/>
                </a:xfrm>
                <a:prstGeom prst="rect">
                  <a:avLst/>
                </a:prstGeom>
              </p:spPr>
            </p:pic>
          </p:grpSp>
          <p:sp>
            <p:nvSpPr>
              <p:cNvPr id="24" name="TextBox 23">
                <a:extLst>
                  <a:ext uri="{FF2B5EF4-FFF2-40B4-BE49-F238E27FC236}">
                    <a16:creationId xmlns:a16="http://schemas.microsoft.com/office/drawing/2014/main" id="{A2EA2789-85B7-4D5D-A420-82151F176AFC}"/>
                  </a:ext>
                </a:extLst>
              </p:cNvPr>
              <p:cNvSpPr txBox="1"/>
              <p:nvPr/>
            </p:nvSpPr>
            <p:spPr>
              <a:xfrm>
                <a:off x="8666977" y="4176800"/>
                <a:ext cx="2539027" cy="857563"/>
              </a:xfrm>
              <a:prstGeom prst="rect">
                <a:avLst/>
              </a:prstGeom>
              <a:noFill/>
              <a:ln w="19050">
                <a:noFill/>
              </a:ln>
            </p:spPr>
            <p:txBody>
              <a:bodyPr wrap="square" rtlCol="0">
                <a:spAutoFit/>
              </a:bodyPr>
              <a:lstStyle/>
              <a:p>
                <a:pPr marL="0" marR="0" lvl="0" indent="0" algn="ctr" defTabSz="6858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prstClr val="black"/>
                    </a:solidFill>
                    <a:effectLst/>
                    <a:uLnTx/>
                    <a:uFillTx/>
                    <a:latin typeface="EB Garamond" panose="020B0604020202020204" charset="0"/>
                    <a:ea typeface="EB Garamond" panose="020B0604020202020204" charset="0"/>
                  </a:rPr>
                  <a:t>Less than </a:t>
                </a: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rPr>
                  <a:t>$</a:t>
                </a: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cs typeface="Arial" panose="020B0604020202020204" pitchFamily="34" charset="0"/>
                  </a:rPr>
                  <a:t>0.2</a:t>
                </a:r>
                <a:r>
                  <a:rPr kumimoji="0" lang="en-US" sz="2800" b="0" i="0" u="none" strike="noStrike" kern="0" cap="none" spc="0" normalizeH="0" baseline="0" noProof="0">
                    <a:ln>
                      <a:noFill/>
                    </a:ln>
                    <a:solidFill>
                      <a:srgbClr val="00B050"/>
                    </a:solidFill>
                    <a:effectLst/>
                    <a:uLnTx/>
                    <a:uFillTx/>
                    <a:latin typeface="EB Garamond" panose="020B0604020202020204" charset="0"/>
                    <a:ea typeface="EB Garamond" panose="020B0604020202020204" charset="0"/>
                  </a:rPr>
                  <a:t>/GB</a:t>
                </a:r>
              </a:p>
            </p:txBody>
          </p:sp>
        </p:grpSp>
        <p:sp>
          <p:nvSpPr>
            <p:cNvPr id="21" name="Rounded Rectangle 59">
              <a:extLst>
                <a:ext uri="{FF2B5EF4-FFF2-40B4-BE49-F238E27FC236}">
                  <a16:creationId xmlns:a16="http://schemas.microsoft.com/office/drawing/2014/main" id="{4B3530DD-8643-43B9-BC2B-30BE083104AB}"/>
                </a:ext>
              </a:extLst>
            </p:cNvPr>
            <p:cNvSpPr/>
            <p:nvPr/>
          </p:nvSpPr>
          <p:spPr>
            <a:xfrm>
              <a:off x="8483836" y="4154256"/>
              <a:ext cx="3077658" cy="8871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EB Garamond" panose="020B0604020202020204" charset="0"/>
                <a:ea typeface="EB Garamond" panose="020B0604020202020204" charset="0"/>
              </a:endParaRPr>
            </a:p>
          </p:txBody>
        </p:sp>
      </p:grpSp>
      <p:sp>
        <p:nvSpPr>
          <p:cNvPr id="27" name="Rounded Rectangle 60">
            <a:extLst>
              <a:ext uri="{FF2B5EF4-FFF2-40B4-BE49-F238E27FC236}">
                <a16:creationId xmlns:a16="http://schemas.microsoft.com/office/drawing/2014/main" id="{F3A22AFB-9B85-4FC0-968A-DB61F8FF6294}"/>
              </a:ext>
            </a:extLst>
          </p:cNvPr>
          <p:cNvSpPr/>
          <p:nvPr/>
        </p:nvSpPr>
        <p:spPr>
          <a:xfrm>
            <a:off x="448889" y="6062714"/>
            <a:ext cx="12701846" cy="872809"/>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EB Garamond" panose="020B0604020202020204" charset="0"/>
                <a:ea typeface="EB Garamond" panose="020B0604020202020204" charset="0"/>
              </a:rPr>
              <a:t>Significant improvements on Flash </a:t>
            </a:r>
          </a:p>
        </p:txBody>
      </p:sp>
      <p:sp>
        <p:nvSpPr>
          <p:cNvPr id="3" name="Slide Number Placeholder 2">
            <a:extLst>
              <a:ext uri="{FF2B5EF4-FFF2-40B4-BE49-F238E27FC236}">
                <a16:creationId xmlns:a16="http://schemas.microsoft.com/office/drawing/2014/main" id="{CB15DC3B-5863-4ACA-B52C-51E472A0C643}"/>
              </a:ext>
            </a:extLst>
          </p:cNvPr>
          <p:cNvSpPr>
            <a:spLocks noGrp="1"/>
          </p:cNvSpPr>
          <p:nvPr>
            <p:ph type="sldNum" idx="12"/>
          </p:nvPr>
        </p:nvSpPr>
        <p:spPr/>
        <p:txBody>
          <a:bodyPr/>
          <a:lstStyle/>
          <a:p>
            <a:fld id="{00000000-1234-1234-1234-123412341234}"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CBBBDD-8967-47A0-9E0F-EFDE68967C6C}"/>
              </a:ext>
            </a:extLst>
          </p:cNvPr>
          <p:cNvSpPr>
            <a:spLocks noGrp="1"/>
          </p:cNvSpPr>
          <p:nvPr>
            <p:ph type="body" idx="2"/>
          </p:nvPr>
        </p:nvSpPr>
        <p:spPr>
          <a:xfrm>
            <a:off x="505948" y="2102569"/>
            <a:ext cx="4790714" cy="3734705"/>
          </a:xfrm>
        </p:spPr>
        <p:txBody>
          <a:bodyPr/>
          <a:lstStyle/>
          <a:p>
            <a:endParaRPr lang="en-US"/>
          </a:p>
        </p:txBody>
      </p:sp>
      <p:sp>
        <p:nvSpPr>
          <p:cNvPr id="4" name="Flowchart: Manual Input 3">
            <a:extLst>
              <a:ext uri="{FF2B5EF4-FFF2-40B4-BE49-F238E27FC236}">
                <a16:creationId xmlns:a16="http://schemas.microsoft.com/office/drawing/2014/main" id="{86AA9421-C4DA-4BC5-86A9-5A9F74A4CB8E}"/>
              </a:ext>
            </a:extLst>
          </p:cNvPr>
          <p:cNvSpPr/>
          <p:nvPr/>
        </p:nvSpPr>
        <p:spPr>
          <a:xfrm rot="5400000">
            <a:off x="-176101" y="176105"/>
            <a:ext cx="7038756" cy="668654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19;p31">
            <a:extLst>
              <a:ext uri="{FF2B5EF4-FFF2-40B4-BE49-F238E27FC236}">
                <a16:creationId xmlns:a16="http://schemas.microsoft.com/office/drawing/2014/main" id="{8FF0630B-76F8-4BB9-A9FF-7FBA5283FE27}"/>
              </a:ext>
            </a:extLst>
          </p:cNvPr>
          <p:cNvSpPr txBox="1">
            <a:spLocks/>
          </p:cNvSpPr>
          <p:nvPr/>
        </p:nvSpPr>
        <p:spPr>
          <a:xfrm>
            <a:off x="1655363" y="3289505"/>
            <a:ext cx="3705368" cy="15762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960"/>
              </a:spcBef>
              <a:spcAft>
                <a:spcPts val="0"/>
              </a:spcAft>
              <a:buClr>
                <a:srgbClr val="13294B"/>
              </a:buClr>
              <a:buSzPts val="4800"/>
              <a:buFont typeface="Arial"/>
              <a:buNone/>
              <a:defRPr sz="4800" b="1" i="0" u="none" strike="noStrike" cap="none">
                <a:solidFill>
                  <a:srgbClr val="13294B"/>
                </a:solidFill>
                <a:latin typeface="Arial Narrow"/>
                <a:ea typeface="Arial Narrow"/>
                <a:cs typeface="Arial Narrow"/>
                <a:sym typeface="Arial Narrow"/>
              </a:defRPr>
            </a:lvl1pPr>
            <a:lvl2pPr marL="914400" marR="0" lvl="1" indent="-425386" algn="l" rtl="0">
              <a:lnSpc>
                <a:spcPct val="100000"/>
              </a:lnSpc>
              <a:spcBef>
                <a:spcPts val="620"/>
              </a:spcBef>
              <a:spcAft>
                <a:spcPts val="0"/>
              </a:spcAft>
              <a:buClr>
                <a:schemeClr val="dk1"/>
              </a:buClr>
              <a:buSzPts val="3099"/>
              <a:buFont typeface="Arial"/>
              <a:buChar char="–"/>
              <a:defRPr sz="3099"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pPr marL="0" indent="0">
              <a:spcBef>
                <a:spcPts val="0"/>
              </a:spcBef>
              <a:spcAft>
                <a:spcPts val="600"/>
              </a:spcAft>
              <a:buSzPts val="4000"/>
            </a:pPr>
            <a:r>
              <a:rPr lang="en-US" dirty="0">
                <a:solidFill>
                  <a:schemeClr val="bg1"/>
                </a:solidFill>
                <a:latin typeface="EB Garamond"/>
                <a:ea typeface="EB Garamond"/>
                <a:cs typeface="EB Garamond"/>
                <a:sym typeface="EB Garamond"/>
              </a:rPr>
              <a:t>Backup</a:t>
            </a:r>
            <a:endParaRPr lang="en-US" dirty="0">
              <a:solidFill>
                <a:schemeClr val="bg1"/>
              </a:solidFill>
              <a:latin typeface="EB Garamond"/>
              <a:ea typeface="EB Garamond"/>
              <a:cs typeface="EB Garamond"/>
            </a:endParaRPr>
          </a:p>
        </p:txBody>
      </p:sp>
      <p:sp>
        <p:nvSpPr>
          <p:cNvPr id="2" name="Slide Number Placeholder 1">
            <a:extLst>
              <a:ext uri="{FF2B5EF4-FFF2-40B4-BE49-F238E27FC236}">
                <a16:creationId xmlns:a16="http://schemas.microsoft.com/office/drawing/2014/main" id="{1DBC47EA-8F54-44AA-8F2F-C48C3FF3D43E}"/>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235013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91BBD7-A447-4DB7-BAE8-E1862454DA62}"/>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2B98C88E-D179-43D3-8043-15706C4AEFD0}"/>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47238D8E-51CA-461D-9219-6386EA61D636}"/>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5" name="Picture 4">
            <a:extLst>
              <a:ext uri="{FF2B5EF4-FFF2-40B4-BE49-F238E27FC236}">
                <a16:creationId xmlns:a16="http://schemas.microsoft.com/office/drawing/2014/main" id="{165DB259-DC59-48E1-AA36-73FCC4201AD4}"/>
              </a:ext>
            </a:extLst>
          </p:cNvPr>
          <p:cNvPicPr>
            <a:picLocks noChangeAspect="1"/>
          </p:cNvPicPr>
          <p:nvPr/>
        </p:nvPicPr>
        <p:blipFill rotWithShape="1">
          <a:blip r:embed="rId2"/>
          <a:srcRect l="43302" t="32481" r="11381" b="30435"/>
          <a:stretch/>
        </p:blipFill>
        <p:spPr>
          <a:xfrm>
            <a:off x="1530626" y="1282305"/>
            <a:ext cx="10774018" cy="4959470"/>
          </a:xfrm>
          <a:prstGeom prst="rect">
            <a:avLst/>
          </a:prstGeom>
        </p:spPr>
      </p:pic>
    </p:spTree>
    <p:extLst>
      <p:ext uri="{BB962C8B-B14F-4D97-AF65-F5344CB8AC3E}">
        <p14:creationId xmlns:p14="http://schemas.microsoft.com/office/powerpoint/2010/main" val="419657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3A12D5-55EE-48D2-A1BF-E001BA6292A0}"/>
              </a:ext>
            </a:extLst>
          </p:cNvPr>
          <p:cNvSpPr>
            <a:spLocks noGrp="1"/>
          </p:cNvSpPr>
          <p:nvPr>
            <p:ph type="sldNum" idx="12"/>
          </p:nvPr>
        </p:nvSpPr>
        <p:spPr/>
        <p:txBody>
          <a:bodyPr/>
          <a:lstStyle/>
          <a:p>
            <a:fld id="{00000000-1234-1234-1234-123412341234}" type="slidenum">
              <a:rPr lang="en-US" smtClean="0"/>
              <a:pPr/>
              <a:t>22</a:t>
            </a:fld>
            <a:endParaRPr lang="en-US"/>
          </a:p>
        </p:txBody>
      </p:sp>
      <p:graphicFrame>
        <p:nvGraphicFramePr>
          <p:cNvPr id="5" name="Chart 4">
            <a:extLst>
              <a:ext uri="{FF2B5EF4-FFF2-40B4-BE49-F238E27FC236}">
                <a16:creationId xmlns:a16="http://schemas.microsoft.com/office/drawing/2014/main" id="{A8025CBA-3899-4E4C-BFDD-78AE61291509}"/>
              </a:ext>
            </a:extLst>
          </p:cNvPr>
          <p:cNvGraphicFramePr>
            <a:graphicFrameLocks/>
          </p:cNvGraphicFramePr>
          <p:nvPr>
            <p:extLst>
              <p:ext uri="{D42A27DB-BD31-4B8C-83A1-F6EECF244321}">
                <p14:modId xmlns:p14="http://schemas.microsoft.com/office/powerpoint/2010/main" val="1131576365"/>
              </p:ext>
            </p:extLst>
          </p:nvPr>
        </p:nvGraphicFramePr>
        <p:xfrm>
          <a:off x="1422400" y="520701"/>
          <a:ext cx="10769600" cy="5662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750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ED0059-8604-4604-8B54-CA6AC9A76637}"/>
              </a:ext>
            </a:extLst>
          </p:cNvPr>
          <p:cNvSpPr>
            <a:spLocks noGrp="1"/>
          </p:cNvSpPr>
          <p:nvPr>
            <p:ph type="body" idx="2"/>
          </p:nvPr>
        </p:nvSpPr>
        <p:spPr/>
        <p:txBody>
          <a:bodyPr/>
          <a:lstStyle/>
          <a:p>
            <a:pPr algn="ctr"/>
            <a:r>
              <a:rPr lang="en-US" dirty="0"/>
              <a:t>HPCC-GUPS</a:t>
            </a:r>
          </a:p>
        </p:txBody>
      </p:sp>
      <p:sp>
        <p:nvSpPr>
          <p:cNvPr id="4" name="Slide Number Placeholder 3">
            <a:extLst>
              <a:ext uri="{FF2B5EF4-FFF2-40B4-BE49-F238E27FC236}">
                <a16:creationId xmlns:a16="http://schemas.microsoft.com/office/drawing/2014/main" id="{8873FBB2-A322-46FE-83FE-C2C1B0D9EBD3}"/>
              </a:ext>
            </a:extLst>
          </p:cNvPr>
          <p:cNvSpPr>
            <a:spLocks noGrp="1"/>
          </p:cNvSpPr>
          <p:nvPr>
            <p:ph type="sldNum" idx="12"/>
          </p:nvPr>
        </p:nvSpPr>
        <p:spPr/>
        <p:txBody>
          <a:bodyPr/>
          <a:lstStyle/>
          <a:p>
            <a:fld id="{00000000-1234-1234-1234-123412341234}" type="slidenum">
              <a:rPr lang="en-US" smtClean="0"/>
              <a:pPr/>
              <a:t>23</a:t>
            </a:fld>
            <a:endParaRPr lang="en-US"/>
          </a:p>
        </p:txBody>
      </p:sp>
      <p:pic>
        <p:nvPicPr>
          <p:cNvPr id="5" name="Picture 4">
            <a:extLst>
              <a:ext uri="{FF2B5EF4-FFF2-40B4-BE49-F238E27FC236}">
                <a16:creationId xmlns:a16="http://schemas.microsoft.com/office/drawing/2014/main" id="{AB2B7644-AC13-4077-9A5B-7D4D096ECC78}"/>
              </a:ext>
            </a:extLst>
          </p:cNvPr>
          <p:cNvPicPr>
            <a:picLocks noChangeAspect="1"/>
          </p:cNvPicPr>
          <p:nvPr/>
        </p:nvPicPr>
        <p:blipFill>
          <a:blip r:embed="rId3"/>
          <a:stretch>
            <a:fillRect/>
          </a:stretch>
        </p:blipFill>
        <p:spPr>
          <a:xfrm>
            <a:off x="3745707" y="1299944"/>
            <a:ext cx="6326187" cy="5172513"/>
          </a:xfrm>
          <a:prstGeom prst="rect">
            <a:avLst/>
          </a:prstGeom>
        </p:spPr>
      </p:pic>
    </p:spTree>
    <p:extLst>
      <p:ext uri="{BB962C8B-B14F-4D97-AF65-F5344CB8AC3E}">
        <p14:creationId xmlns:p14="http://schemas.microsoft.com/office/powerpoint/2010/main" val="4225754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A6A364-7455-4211-A0B2-50140EC35D87}"/>
              </a:ext>
            </a:extLst>
          </p:cNvPr>
          <p:cNvSpPr>
            <a:spLocks noGrp="1"/>
          </p:cNvSpPr>
          <p:nvPr>
            <p:ph type="sldNum" idx="12"/>
          </p:nvPr>
        </p:nvSpPr>
        <p:spPr/>
        <p:txBody>
          <a:bodyPr/>
          <a:lstStyle/>
          <a:p>
            <a:fld id="{00000000-1234-1234-1234-123412341234}" type="slidenum">
              <a:rPr lang="en-US" smtClean="0"/>
              <a:pPr/>
              <a:t>24</a:t>
            </a:fld>
            <a:endParaRPr lang="en-US"/>
          </a:p>
        </p:txBody>
      </p:sp>
      <p:graphicFrame>
        <p:nvGraphicFramePr>
          <p:cNvPr id="5" name="Chart 4">
            <a:extLst>
              <a:ext uri="{FF2B5EF4-FFF2-40B4-BE49-F238E27FC236}">
                <a16:creationId xmlns:a16="http://schemas.microsoft.com/office/drawing/2014/main" id="{77371DFD-4363-4209-B427-CEB214042749}"/>
              </a:ext>
            </a:extLst>
          </p:cNvPr>
          <p:cNvGraphicFramePr>
            <a:graphicFrameLocks/>
          </p:cNvGraphicFramePr>
          <p:nvPr>
            <p:extLst>
              <p:ext uri="{D42A27DB-BD31-4B8C-83A1-F6EECF244321}">
                <p14:modId xmlns:p14="http://schemas.microsoft.com/office/powerpoint/2010/main" val="2171490336"/>
              </p:ext>
            </p:extLst>
          </p:nvPr>
        </p:nvGraphicFramePr>
        <p:xfrm>
          <a:off x="422823" y="663616"/>
          <a:ext cx="11899900" cy="57094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672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A19A17-4E92-475F-854C-23014237B706}"/>
              </a:ext>
            </a:extLst>
          </p:cNvPr>
          <p:cNvSpPr/>
          <p:nvPr/>
        </p:nvSpPr>
        <p:spPr>
          <a:xfrm>
            <a:off x="693886" y="1060755"/>
            <a:ext cx="2751746" cy="2825445"/>
          </a:xfrm>
          <a:prstGeom prst="roundRect">
            <a:avLst>
              <a:gd name="adj" fmla="val 8165"/>
            </a:avLst>
          </a:prstGeom>
          <a:solidFill>
            <a:srgbClr val="FFFFFF">
              <a:alpha val="90980"/>
            </a:srgbClr>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800" dirty="0">
              <a:solidFill>
                <a:srgbClr val="0070C0"/>
              </a:solidFill>
              <a:latin typeface="EB Garamond" panose="020B0604020202020204" charset="0"/>
              <a:cs typeface="EB Garamond" panose="020B0604020202020204" charset="0"/>
            </a:endParaRPr>
          </a:p>
          <a:p>
            <a:pPr marL="285750" indent="-285750">
              <a:buFont typeface="Arial" panose="020B0604020202020204" pitchFamily="34" charset="0"/>
              <a:buChar char="•"/>
            </a:pPr>
            <a:endParaRPr lang="en-US" sz="1800" dirty="0">
              <a:solidFill>
                <a:srgbClr val="0070C0"/>
              </a:solidFill>
              <a:latin typeface="EB Garamond" panose="020B0604020202020204" charset="0"/>
              <a:cs typeface="EB Garamond" panose="020B0604020202020204" charset="0"/>
            </a:endParaRPr>
          </a:p>
          <a:p>
            <a:pPr marL="285750" indent="-285750">
              <a:buFont typeface="Arial" panose="020B0604020202020204" pitchFamily="34" charset="0"/>
              <a:buChar char="•"/>
            </a:pPr>
            <a:endParaRPr lang="en-US" sz="1800" dirty="0">
              <a:solidFill>
                <a:srgbClr val="0070C0"/>
              </a:solidFill>
              <a:latin typeface="EB Garamond" panose="020B0604020202020204" charset="0"/>
              <a:cs typeface="EB Garamond" panose="020B0604020202020204" charset="0"/>
            </a:endParaRPr>
          </a:p>
          <a:p>
            <a:pPr marL="285750" indent="-285750">
              <a:buFont typeface="Arial" panose="020B0604020202020204" pitchFamily="34" charset="0"/>
              <a:buChar char="•"/>
            </a:pPr>
            <a:endParaRPr lang="en-US" sz="1800" dirty="0">
              <a:solidFill>
                <a:srgbClr val="0070C0"/>
              </a:solidFill>
              <a:latin typeface="EB Garamond" panose="020B0604020202020204" charset="0"/>
              <a:cs typeface="EB Garamond" panose="020B0604020202020204" charset="0"/>
            </a:endParaRPr>
          </a:p>
          <a:p>
            <a:pPr marL="285750" indent="-285750">
              <a:buFont typeface="Arial" panose="020B0604020202020204" pitchFamily="34" charset="0"/>
              <a:buChar char="•"/>
            </a:pPr>
            <a:endParaRPr lang="en-US" sz="1800" dirty="0">
              <a:solidFill>
                <a:srgbClr val="0070C0"/>
              </a:solidFill>
              <a:latin typeface="EB Garamond" panose="020B0604020202020204" charset="0"/>
              <a:cs typeface="EB Garamond" panose="020B0604020202020204" charset="0"/>
            </a:endParaRPr>
          </a:p>
          <a:p>
            <a:pPr marL="285750" indent="-285750">
              <a:buFont typeface="Arial" panose="020B0604020202020204" pitchFamily="34" charset="0"/>
              <a:buChar char="•"/>
            </a:pPr>
            <a:r>
              <a:rPr lang="en-US" sz="1800" dirty="0">
                <a:solidFill>
                  <a:srgbClr val="0070C0"/>
                </a:solidFill>
                <a:latin typeface="EB Garamond" panose="020B0604020202020204" charset="0"/>
                <a:cs typeface="EB Garamond" panose="020B0604020202020204" charset="0"/>
              </a:rPr>
              <a:t>Single translation layer</a:t>
            </a:r>
          </a:p>
          <a:p>
            <a:pPr marL="285750" indent="-285750">
              <a:buFont typeface="Arial" panose="020B0604020202020204" pitchFamily="34" charset="0"/>
              <a:buChar char="•"/>
            </a:pPr>
            <a:r>
              <a:rPr lang="en-US" sz="1800" dirty="0">
                <a:solidFill>
                  <a:srgbClr val="0070C0"/>
                </a:solidFill>
                <a:latin typeface="EB Garamond" panose="020B0604020202020204" charset="0"/>
                <a:cs typeface="EB Garamond" panose="020B0604020202020204" charset="0"/>
              </a:rPr>
              <a:t>Modified version of </a:t>
            </a:r>
            <a:r>
              <a:rPr lang="en-US" sz="1800" dirty="0" err="1">
                <a:solidFill>
                  <a:srgbClr val="0070C0"/>
                </a:solidFill>
                <a:latin typeface="Consolas" panose="020B0609020204030204" pitchFamily="49" charset="0"/>
                <a:cs typeface="EB Garamond" panose="020B0604020202020204" charset="0"/>
              </a:rPr>
              <a:t>mmap</a:t>
            </a:r>
            <a:r>
              <a:rPr lang="en-US" sz="1800" dirty="0">
                <a:solidFill>
                  <a:srgbClr val="0070C0"/>
                </a:solidFill>
                <a:latin typeface="EB Garamond" panose="020B0604020202020204" charset="0"/>
                <a:cs typeface="EB Garamond" panose="020B0604020202020204" charset="0"/>
              </a:rPr>
              <a:t> and </a:t>
            </a:r>
            <a:r>
              <a:rPr lang="en-US" sz="1800" dirty="0" err="1">
                <a:solidFill>
                  <a:srgbClr val="0070C0"/>
                </a:solidFill>
                <a:latin typeface="Consolas" panose="020B0609020204030204" pitchFamily="49" charset="0"/>
                <a:cs typeface="EB Garamond" panose="020B0604020202020204" charset="0"/>
              </a:rPr>
              <a:t>munmap</a:t>
            </a:r>
            <a:endParaRPr lang="en-US" sz="1800" dirty="0">
              <a:solidFill>
                <a:srgbClr val="0070C0"/>
              </a:solidFill>
              <a:latin typeface="Consolas" panose="020B0609020204030204" pitchFamily="49" charset="0"/>
              <a:cs typeface="EB Garamond" panose="020B0604020202020204" charset="0"/>
            </a:endParaRPr>
          </a:p>
        </p:txBody>
      </p:sp>
      <p:pic>
        <p:nvPicPr>
          <p:cNvPr id="9" name="Google Shape;409;p30">
            <a:extLst>
              <a:ext uri="{FF2B5EF4-FFF2-40B4-BE49-F238E27FC236}">
                <a16:creationId xmlns:a16="http://schemas.microsoft.com/office/drawing/2014/main" id="{1CFA0790-A7A5-482B-979D-06703AC9E69A}"/>
              </a:ext>
            </a:extLst>
          </p:cNvPr>
          <p:cNvPicPr preferRelativeResize="0"/>
          <p:nvPr/>
        </p:nvPicPr>
        <p:blipFill rotWithShape="1">
          <a:blip r:embed="rId3">
            <a:alphaModFix/>
          </a:blip>
          <a:srcRect l="66045" t="6701" r="4503" b="11679"/>
          <a:stretch/>
        </p:blipFill>
        <p:spPr>
          <a:xfrm>
            <a:off x="4572627" y="444844"/>
            <a:ext cx="8704132" cy="6425514"/>
          </a:xfrm>
          <a:prstGeom prst="rect">
            <a:avLst/>
          </a:prstGeom>
          <a:noFill/>
          <a:ln>
            <a:noFill/>
          </a:ln>
        </p:spPr>
      </p:pic>
      <p:sp>
        <p:nvSpPr>
          <p:cNvPr id="4" name="Slide Number Placeholder 3">
            <a:extLst>
              <a:ext uri="{FF2B5EF4-FFF2-40B4-BE49-F238E27FC236}">
                <a16:creationId xmlns:a16="http://schemas.microsoft.com/office/drawing/2014/main" id="{CC805C92-CADE-46F5-ABD6-5F67871A858A}"/>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11" name="Rectangle: Rounded Corners 10">
            <a:extLst>
              <a:ext uri="{FF2B5EF4-FFF2-40B4-BE49-F238E27FC236}">
                <a16:creationId xmlns:a16="http://schemas.microsoft.com/office/drawing/2014/main" id="{91CD45E1-85A5-4938-9EFF-4394E0BB22D0}"/>
              </a:ext>
            </a:extLst>
          </p:cNvPr>
          <p:cNvSpPr/>
          <p:nvPr/>
        </p:nvSpPr>
        <p:spPr>
          <a:xfrm>
            <a:off x="4969712" y="5211078"/>
            <a:ext cx="3814194" cy="1191665"/>
          </a:xfrm>
          <a:prstGeom prst="roundRect">
            <a:avLst>
              <a:gd name="adj" fmla="val 12404"/>
            </a:avLst>
          </a:prstGeom>
          <a:solidFill>
            <a:srgbClr val="FFFFFF"/>
          </a:solid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00B050"/>
                </a:solidFill>
                <a:latin typeface="EB Garamond" panose="020B0604020202020204" charset="0"/>
                <a:cs typeface="EB Garamond" panose="020B0604020202020204" charset="0"/>
              </a:rPr>
              <a:t>Real SSD using </a:t>
            </a:r>
            <a:r>
              <a:rPr lang="en-US" sz="1800" err="1">
                <a:solidFill>
                  <a:srgbClr val="00B050"/>
                </a:solidFill>
                <a:latin typeface="Consolas" panose="020B0609020204030204" pitchFamily="49" charset="0"/>
                <a:cs typeface="EB Garamond" panose="020B0604020202020204" charset="0"/>
              </a:rPr>
              <a:t>mprotect</a:t>
            </a:r>
            <a:endParaRPr lang="en-US" sz="1800">
              <a:solidFill>
                <a:srgbClr val="00B050"/>
              </a:solidFill>
              <a:latin typeface="Consolas" panose="020B0609020204030204" pitchFamily="49" charset="0"/>
              <a:cs typeface="EB Garamond" panose="020B0604020202020204" charset="0"/>
            </a:endParaRPr>
          </a:p>
        </p:txBody>
      </p:sp>
      <p:sp>
        <p:nvSpPr>
          <p:cNvPr id="12" name="Rectangle: Rounded Corners 11">
            <a:extLst>
              <a:ext uri="{FF2B5EF4-FFF2-40B4-BE49-F238E27FC236}">
                <a16:creationId xmlns:a16="http://schemas.microsoft.com/office/drawing/2014/main" id="{F857F867-B3CC-46DD-A782-238764BFD19E}"/>
              </a:ext>
            </a:extLst>
          </p:cNvPr>
          <p:cNvSpPr/>
          <p:nvPr/>
        </p:nvSpPr>
        <p:spPr>
          <a:xfrm>
            <a:off x="11066516" y="1190479"/>
            <a:ext cx="1873277" cy="2375933"/>
          </a:xfrm>
          <a:prstGeom prst="roundRect">
            <a:avLst/>
          </a:prstGeom>
          <a:solidFill>
            <a:srgbClr val="FFFFFF"/>
          </a:solidFill>
          <a:ln w="57150">
            <a:solidFill>
              <a:srgbClr val="C5101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C00000"/>
                </a:solidFill>
                <a:latin typeface="EB Garamond" panose="020B0604020202020204" charset="0"/>
                <a:cs typeface="EB Garamond" panose="020B0604020202020204" charset="0"/>
              </a:rPr>
              <a:t>Host DRAM</a:t>
            </a:r>
          </a:p>
        </p:txBody>
      </p:sp>
      <p:sp>
        <p:nvSpPr>
          <p:cNvPr id="13" name="Rectangle: Rounded Corners 12">
            <a:extLst>
              <a:ext uri="{FF2B5EF4-FFF2-40B4-BE49-F238E27FC236}">
                <a16:creationId xmlns:a16="http://schemas.microsoft.com/office/drawing/2014/main" id="{DBE655A9-9438-40B3-B9A4-B16743E4E334}"/>
              </a:ext>
            </a:extLst>
          </p:cNvPr>
          <p:cNvSpPr/>
          <p:nvPr/>
        </p:nvSpPr>
        <p:spPr>
          <a:xfrm>
            <a:off x="4973738" y="3628197"/>
            <a:ext cx="1873277" cy="1420411"/>
          </a:xfrm>
          <a:prstGeom prst="roundRect">
            <a:avLst/>
          </a:prstGeom>
          <a:solidFill>
            <a:srgbClr val="FFFFFF"/>
          </a:solidFill>
          <a:ln w="57150">
            <a:solidFill>
              <a:srgbClr val="C5101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C00000"/>
                </a:solidFill>
                <a:latin typeface="EB Garamond" panose="020B0604020202020204" charset="0"/>
                <a:cs typeface="EB Garamond" panose="020B0604020202020204" charset="0"/>
              </a:rPr>
              <a:t>Host DRAM</a:t>
            </a:r>
          </a:p>
          <a:p>
            <a:pPr algn="ctr"/>
            <a:r>
              <a:rPr lang="en-US" sz="1800">
                <a:solidFill>
                  <a:srgbClr val="C00000"/>
                </a:solidFill>
                <a:latin typeface="Consolas" panose="020B0609020204030204" pitchFamily="49" charset="0"/>
                <a:cs typeface="EB Garamond" panose="020B0604020202020204" charset="0"/>
              </a:rPr>
              <a:t>read protection</a:t>
            </a:r>
            <a:r>
              <a:rPr lang="en-US" sz="1800">
                <a:solidFill>
                  <a:srgbClr val="C00000"/>
                </a:solidFill>
                <a:latin typeface="EB Garamond" panose="020B0604020202020204" charset="0"/>
                <a:cs typeface="EB Garamond" panose="020B0604020202020204" charset="0"/>
              </a:rPr>
              <a:t> bit</a:t>
            </a:r>
          </a:p>
        </p:txBody>
      </p:sp>
      <p:cxnSp>
        <p:nvCxnSpPr>
          <p:cNvPr id="14" name="Straight Arrow Connector 13">
            <a:extLst>
              <a:ext uri="{FF2B5EF4-FFF2-40B4-BE49-F238E27FC236}">
                <a16:creationId xmlns:a16="http://schemas.microsoft.com/office/drawing/2014/main" id="{F6C26679-F285-4FD8-B987-36C53DCF31D1}"/>
              </a:ext>
            </a:extLst>
          </p:cNvPr>
          <p:cNvCxnSpPr>
            <a:cxnSpLocks/>
            <a:stCxn id="7" idx="3"/>
          </p:cNvCxnSpPr>
          <p:nvPr/>
        </p:nvCxnSpPr>
        <p:spPr>
          <a:xfrm flipV="1">
            <a:off x="3855311" y="2508423"/>
            <a:ext cx="1631089" cy="5962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EC02B5-983A-4B1B-A59A-C8DA5906E365}"/>
              </a:ext>
            </a:extLst>
          </p:cNvPr>
          <p:cNvCxnSpPr>
            <a:cxnSpLocks/>
          </p:cNvCxnSpPr>
          <p:nvPr/>
        </p:nvCxnSpPr>
        <p:spPr>
          <a:xfrm>
            <a:off x="3966519" y="3104635"/>
            <a:ext cx="6462584" cy="13168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5FC345-0520-4B47-A608-4CE0CE506B15}"/>
              </a:ext>
            </a:extLst>
          </p:cNvPr>
          <p:cNvCxnSpPr>
            <a:cxnSpLocks/>
            <a:stCxn id="7" idx="3"/>
          </p:cNvCxnSpPr>
          <p:nvPr/>
        </p:nvCxnSpPr>
        <p:spPr>
          <a:xfrm>
            <a:off x="3855311" y="3104635"/>
            <a:ext cx="6774301" cy="28254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605BDA-51B2-4BB3-AC82-1D4555CF412E}"/>
              </a:ext>
            </a:extLst>
          </p:cNvPr>
          <p:cNvGrpSpPr/>
          <p:nvPr/>
        </p:nvGrpSpPr>
        <p:grpSpPr>
          <a:xfrm>
            <a:off x="284208" y="971075"/>
            <a:ext cx="3571103" cy="2915125"/>
            <a:chOff x="284208" y="971075"/>
            <a:chExt cx="3571103" cy="2915125"/>
          </a:xfrm>
        </p:grpSpPr>
        <p:sp>
          <p:nvSpPr>
            <p:cNvPr id="7" name="Rectangle: Rounded Corners 6">
              <a:extLst>
                <a:ext uri="{FF2B5EF4-FFF2-40B4-BE49-F238E27FC236}">
                  <a16:creationId xmlns:a16="http://schemas.microsoft.com/office/drawing/2014/main" id="{C0CF55C1-7DAE-4505-A4A1-0FD17BF2426D}"/>
                </a:ext>
              </a:extLst>
            </p:cNvPr>
            <p:cNvSpPr/>
            <p:nvPr/>
          </p:nvSpPr>
          <p:spPr>
            <a:xfrm>
              <a:off x="284208" y="2323070"/>
              <a:ext cx="3571103" cy="1563130"/>
            </a:xfrm>
            <a:prstGeom prst="roundRect">
              <a:avLst/>
            </a:prstGeom>
            <a:solidFill>
              <a:srgbClr val="FFFF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0070C0"/>
                  </a:solidFill>
                  <a:latin typeface="EB Garamond" panose="020B0604020202020204" charset="0"/>
                  <a:cs typeface="EB Garamond" panose="020B0604020202020204" charset="0"/>
                </a:rPr>
                <a:t>Memory Manager</a:t>
              </a:r>
            </a:p>
            <a:p>
              <a:pPr algn="ctr"/>
              <a:r>
                <a:rPr lang="en-US" sz="1800">
                  <a:solidFill>
                    <a:srgbClr val="0070C0"/>
                  </a:solidFill>
                  <a:latin typeface="EB Garamond" panose="020B0604020202020204" charset="0"/>
                  <a:cs typeface="EB Garamond" panose="020B0604020202020204" charset="0"/>
                </a:rPr>
                <a:t>(</a:t>
              </a:r>
              <a:r>
                <a:rPr lang="en-US" sz="1800">
                  <a:solidFill>
                    <a:srgbClr val="0070C0"/>
                  </a:solidFill>
                  <a:latin typeface="Consolas" panose="020B0609020204030204" pitchFamily="49" charset="0"/>
                  <a:cs typeface="EB Garamond" panose="020B0604020202020204" charset="0"/>
                </a:rPr>
                <a:t>Kernel module</a:t>
              </a:r>
              <a:r>
                <a:rPr lang="en-US" sz="1800">
                  <a:solidFill>
                    <a:srgbClr val="0070C0"/>
                  </a:solidFill>
                  <a:latin typeface="EB Garamond" panose="020B0604020202020204" charset="0"/>
                  <a:cs typeface="EB Garamond" panose="020B0604020202020204" charset="0"/>
                </a:rPr>
                <a:t>)</a:t>
              </a:r>
            </a:p>
          </p:txBody>
        </p:sp>
        <p:sp>
          <p:nvSpPr>
            <p:cNvPr id="26" name="Rectangle 25">
              <a:extLst>
                <a:ext uri="{FF2B5EF4-FFF2-40B4-BE49-F238E27FC236}">
                  <a16:creationId xmlns:a16="http://schemas.microsoft.com/office/drawing/2014/main" id="{C4D23FAB-F3DE-4847-9291-2F4A770D33A0}"/>
                </a:ext>
              </a:extLst>
            </p:cNvPr>
            <p:cNvSpPr/>
            <p:nvPr/>
          </p:nvSpPr>
          <p:spPr>
            <a:xfrm>
              <a:off x="540841" y="971075"/>
              <a:ext cx="3078660" cy="13138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12685CAE-DDC4-451D-B4B2-90D3BAE775D3}"/>
              </a:ext>
            </a:extLst>
          </p:cNvPr>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2162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8676E-6 1.04575E-6 L -1.28676E-6 0.18668 " pathEditMode="relative" rAng="0" ptsTypes="AA">
                                      <p:cBhvr>
                                        <p:cTn id="6" dur="2000" fill="hold"/>
                                        <p:tgtEl>
                                          <p:spTgt spid="22"/>
                                        </p:tgtEl>
                                        <p:attrNameLst>
                                          <p:attrName>ppt_x</p:attrName>
                                          <p:attrName>ppt_y</p:attrName>
                                        </p:attrNameLst>
                                      </p:cBhvr>
                                      <p:rCtr x="0" y="933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3" name="Graphic 2" descr="Add">
            <a:extLst>
              <a:ext uri="{FF2B5EF4-FFF2-40B4-BE49-F238E27FC236}">
                <a16:creationId xmlns:a16="http://schemas.microsoft.com/office/drawing/2014/main" id="{3252DECB-7050-4C72-8273-89FC082CA4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9977" y="4587115"/>
            <a:ext cx="914400" cy="914400"/>
          </a:xfrm>
          <a:prstGeom prst="rect">
            <a:avLst/>
          </a:prstGeom>
        </p:spPr>
      </p:pic>
      <p:pic>
        <p:nvPicPr>
          <p:cNvPr id="37" name="Graphic 36" descr="Add">
            <a:extLst>
              <a:ext uri="{FF2B5EF4-FFF2-40B4-BE49-F238E27FC236}">
                <a16:creationId xmlns:a16="http://schemas.microsoft.com/office/drawing/2014/main" id="{91B981B8-97DE-4C70-A324-4DCBBF1F2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1855" y="4577942"/>
            <a:ext cx="914400" cy="914400"/>
          </a:xfrm>
          <a:prstGeom prst="rect">
            <a:avLst/>
          </a:prstGeom>
        </p:spPr>
      </p:pic>
      <p:sp>
        <p:nvSpPr>
          <p:cNvPr id="84" name="Google Shape;84;p14"/>
          <p:cNvSpPr/>
          <p:nvPr/>
        </p:nvSpPr>
        <p:spPr>
          <a:xfrm>
            <a:off x="255454" y="3136787"/>
            <a:ext cx="6715195" cy="628764"/>
          </a:xfrm>
          <a:prstGeom prst="rect">
            <a:avLst/>
          </a:prstGeom>
          <a:noFill/>
          <a:ln>
            <a:noFill/>
          </a:ln>
        </p:spPr>
        <p:txBody>
          <a:bodyPr spcFirstLastPara="1" wrap="square" lIns="91425" tIns="45700" rIns="91425" bIns="45700" anchor="ctr" anchorCtr="0">
            <a:noAutofit/>
          </a:bodyPr>
          <a:lstStyle/>
          <a:p>
            <a:pPr marL="457200" marR="0" lvl="0" indent="-279400" algn="l" rtl="0">
              <a:spcBef>
                <a:spcPts val="0"/>
              </a:spcBef>
              <a:spcAft>
                <a:spcPts val="0"/>
              </a:spcAft>
              <a:buClr>
                <a:schemeClr val="dk1"/>
              </a:buClr>
              <a:buSzPts val="2800"/>
              <a:buFont typeface="Arial"/>
              <a:buNone/>
            </a:pPr>
            <a:endParaRPr sz="2800" b="1">
              <a:solidFill>
                <a:srgbClr val="E84A27"/>
              </a:solidFill>
              <a:latin typeface="EB Garamond"/>
              <a:ea typeface="EB Garamond"/>
              <a:cs typeface="EB Garamond"/>
              <a:sym typeface="EB Garamond"/>
            </a:endParaRPr>
          </a:p>
        </p:txBody>
      </p:sp>
      <p:sp>
        <p:nvSpPr>
          <p:cNvPr id="86" name="Google Shape;86;p14"/>
          <p:cNvSpPr/>
          <p:nvPr/>
        </p:nvSpPr>
        <p:spPr>
          <a:xfrm>
            <a:off x="497863" y="603359"/>
            <a:ext cx="10219618"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13294B"/>
                </a:solidFill>
                <a:latin typeface="EB Garamond"/>
                <a:ea typeface="EB Garamond"/>
                <a:cs typeface="EB Garamond"/>
                <a:sym typeface="EB Garamond"/>
              </a:rPr>
              <a:t>Using Flash as Non-Volatile Memory</a:t>
            </a:r>
            <a:endParaRPr sz="2000" dirty="0">
              <a:solidFill>
                <a:schemeClr val="lt1"/>
              </a:solidFill>
              <a:latin typeface="Calibri"/>
              <a:ea typeface="Calibri"/>
              <a:cs typeface="Calibri"/>
              <a:sym typeface="Calibri"/>
            </a:endParaRPr>
          </a:p>
        </p:txBody>
      </p:sp>
      <p:sp>
        <p:nvSpPr>
          <p:cNvPr id="87" name="Google Shape;87;p14"/>
          <p:cNvSpPr/>
          <p:nvPr/>
        </p:nvSpPr>
        <p:spPr>
          <a:xfrm>
            <a:off x="314697" y="1666345"/>
            <a:ext cx="13175672" cy="2094870"/>
          </a:xfrm>
          <a:prstGeom prst="roundRect">
            <a:avLst>
              <a:gd name="adj" fmla="val 8952"/>
            </a:avLst>
          </a:prstGeom>
          <a:solidFill>
            <a:schemeClr val="lt1"/>
          </a:solidFill>
          <a:ln w="25400" cap="flat" cmpd="sng">
            <a:solidFill>
              <a:srgbClr val="E84A27"/>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dk1"/>
              </a:solidFill>
              <a:latin typeface="Calibri"/>
              <a:ea typeface="Calibri"/>
              <a:cs typeface="Calibri"/>
              <a:sym typeface="Calibri"/>
            </a:endParaRPr>
          </a:p>
        </p:txBody>
      </p:sp>
      <p:sp>
        <p:nvSpPr>
          <p:cNvPr id="88" name="Google Shape;88;p14"/>
          <p:cNvSpPr/>
          <p:nvPr/>
        </p:nvSpPr>
        <p:spPr>
          <a:xfrm>
            <a:off x="449379" y="2092611"/>
            <a:ext cx="2491462" cy="1529363"/>
          </a:xfrm>
          <a:prstGeom prst="roundRect">
            <a:avLst>
              <a:gd name="adj" fmla="val 6185"/>
            </a:avLst>
          </a:prstGeom>
          <a:solidFill>
            <a:schemeClr val="lt1"/>
          </a:solidFill>
          <a:ln w="28575"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13294B"/>
                </a:solidFill>
                <a:latin typeface="Consolas"/>
                <a:ea typeface="Consolas"/>
                <a:cs typeface="Consolas"/>
                <a:sym typeface="Consolas"/>
              </a:rPr>
              <a:t>mmap()</a:t>
            </a:r>
            <a:endParaRPr/>
          </a:p>
          <a:p>
            <a:pPr marL="0" marR="0" lvl="0" indent="0" algn="ctr" rtl="0">
              <a:spcBef>
                <a:spcPts val="0"/>
              </a:spcBef>
              <a:spcAft>
                <a:spcPts val="0"/>
              </a:spcAft>
              <a:buNone/>
            </a:pPr>
            <a:r>
              <a:rPr lang="en-US" sz="2000" b="1">
                <a:solidFill>
                  <a:srgbClr val="13294B"/>
                </a:solidFill>
                <a:latin typeface="Consolas"/>
                <a:ea typeface="Consolas"/>
                <a:cs typeface="Consolas"/>
                <a:sym typeface="Consolas"/>
              </a:rPr>
              <a:t>munmap()</a:t>
            </a:r>
            <a:endParaRPr/>
          </a:p>
          <a:p>
            <a:pPr marL="0" marR="0" lvl="0" indent="0" algn="ctr" rtl="0">
              <a:spcBef>
                <a:spcPts val="0"/>
              </a:spcBef>
              <a:spcAft>
                <a:spcPts val="0"/>
              </a:spcAft>
              <a:buNone/>
            </a:pPr>
            <a:r>
              <a:rPr lang="en-US" sz="2000" b="1">
                <a:solidFill>
                  <a:srgbClr val="13294B"/>
                </a:solidFill>
                <a:latin typeface="Consolas"/>
                <a:ea typeface="Consolas"/>
                <a:cs typeface="Consolas"/>
                <a:sym typeface="Consolas"/>
              </a:rPr>
              <a:t>msync()</a:t>
            </a:r>
            <a:endParaRPr/>
          </a:p>
        </p:txBody>
      </p:sp>
      <p:sp>
        <p:nvSpPr>
          <p:cNvPr id="89" name="Google Shape;89;p14"/>
          <p:cNvSpPr/>
          <p:nvPr/>
        </p:nvSpPr>
        <p:spPr>
          <a:xfrm>
            <a:off x="3925171" y="2092611"/>
            <a:ext cx="2491462" cy="1529363"/>
          </a:xfrm>
          <a:prstGeom prst="roundRect">
            <a:avLst>
              <a:gd name="adj" fmla="val 5408"/>
            </a:avLst>
          </a:prstGeom>
          <a:solidFill>
            <a:schemeClr val="accent6">
              <a:lumMod val="60000"/>
              <a:lumOff val="40000"/>
            </a:schemeClr>
          </a:solidFill>
          <a:ln w="28575" cap="flat" cmpd="sng">
            <a:solidFill>
              <a:schemeClr val="accent6">
                <a:lumMod val="60000"/>
                <a:lumOff val="4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13294B"/>
              </a:solidFill>
              <a:latin typeface="EB Garamond"/>
              <a:ea typeface="EB Garamond"/>
              <a:cs typeface="EB Garamond"/>
              <a:sym typeface="EB Garamond"/>
            </a:endParaRPr>
          </a:p>
        </p:txBody>
      </p:sp>
      <p:sp>
        <p:nvSpPr>
          <p:cNvPr id="90" name="Google Shape;90;p14"/>
          <p:cNvSpPr/>
          <p:nvPr/>
        </p:nvSpPr>
        <p:spPr>
          <a:xfrm>
            <a:off x="7400967" y="2092611"/>
            <a:ext cx="2491462" cy="1529363"/>
          </a:xfrm>
          <a:prstGeom prst="roundRect">
            <a:avLst>
              <a:gd name="adj" fmla="val 5796"/>
            </a:avLst>
          </a:prstGeom>
          <a:solidFill>
            <a:schemeClr val="accent4">
              <a:lumMod val="20000"/>
              <a:lumOff val="80000"/>
            </a:schemeClr>
          </a:solidFill>
          <a:ln w="28575" cap="flat" cmpd="sng">
            <a:solidFill>
              <a:schemeClr val="accent4">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13294B"/>
              </a:solidFill>
              <a:latin typeface="EB Garamond"/>
              <a:ea typeface="EB Garamond"/>
              <a:cs typeface="EB Garamond"/>
              <a:sym typeface="EB Garamond"/>
            </a:endParaRPr>
          </a:p>
        </p:txBody>
      </p:sp>
      <p:sp>
        <p:nvSpPr>
          <p:cNvPr id="91" name="Google Shape;91;p14"/>
          <p:cNvSpPr/>
          <p:nvPr/>
        </p:nvSpPr>
        <p:spPr>
          <a:xfrm>
            <a:off x="3944938" y="2719096"/>
            <a:ext cx="2452688" cy="628764"/>
          </a:xfrm>
          <a:prstGeom prst="rect">
            <a:avLst/>
          </a:prstGeom>
          <a:solidFill>
            <a:schemeClr val="accent5">
              <a:lumMod val="60000"/>
              <a:lumOff val="40000"/>
            </a:schemeClr>
          </a:solidFill>
          <a:ln w="9525" cap="flat" cmpd="sng">
            <a:solidFill>
              <a:schemeClr val="accent5">
                <a:lumMod val="60000"/>
                <a:lumOff val="4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Calibri"/>
              <a:ea typeface="Calibri"/>
              <a:cs typeface="Calibri"/>
              <a:sym typeface="Calibri"/>
            </a:endParaRPr>
          </a:p>
        </p:txBody>
      </p:sp>
      <p:sp>
        <p:nvSpPr>
          <p:cNvPr id="92" name="Google Shape;92;p14"/>
          <p:cNvSpPr/>
          <p:nvPr/>
        </p:nvSpPr>
        <p:spPr>
          <a:xfrm>
            <a:off x="2327563" y="2446317"/>
            <a:ext cx="154245" cy="837211"/>
          </a:xfrm>
          <a:prstGeom prst="rightBrace">
            <a:avLst>
              <a:gd name="adj1" fmla="val 8333"/>
              <a:gd name="adj2" fmla="val 50000"/>
            </a:avLst>
          </a:prstGeom>
          <a:noFill/>
          <a:ln w="57150" cap="flat" cmpd="sng">
            <a:solidFill>
              <a:srgbClr val="E84A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dk1"/>
              </a:solidFill>
              <a:latin typeface="Calibri"/>
              <a:ea typeface="Calibri"/>
              <a:cs typeface="Calibri"/>
              <a:sym typeface="Calibri"/>
            </a:endParaRPr>
          </a:p>
        </p:txBody>
      </p:sp>
      <p:cxnSp>
        <p:nvCxnSpPr>
          <p:cNvPr id="93" name="Google Shape;93;p14"/>
          <p:cNvCxnSpPr>
            <a:endCxn id="91" idx="1"/>
          </p:cNvCxnSpPr>
          <p:nvPr/>
        </p:nvCxnSpPr>
        <p:spPr>
          <a:xfrm>
            <a:off x="2573938" y="2864878"/>
            <a:ext cx="1371000" cy="168600"/>
          </a:xfrm>
          <a:prstGeom prst="straightConnector1">
            <a:avLst/>
          </a:prstGeom>
          <a:noFill/>
          <a:ln w="38100" cap="flat" cmpd="sng">
            <a:solidFill>
              <a:srgbClr val="E84A27"/>
            </a:solidFill>
            <a:prstDash val="dash"/>
            <a:round/>
            <a:headEnd type="none" w="sm" len="sm"/>
            <a:tailEnd type="triangle" w="lg" len="lg"/>
          </a:ln>
        </p:spPr>
      </p:cxnSp>
      <p:sp>
        <p:nvSpPr>
          <p:cNvPr id="94" name="Google Shape;94;p14"/>
          <p:cNvSpPr/>
          <p:nvPr/>
        </p:nvSpPr>
        <p:spPr>
          <a:xfrm>
            <a:off x="7400967" y="2529444"/>
            <a:ext cx="2473283" cy="628764"/>
          </a:xfrm>
          <a:prstGeom prst="rect">
            <a:avLst/>
          </a:prstGeom>
          <a:solidFill>
            <a:schemeClr val="accent6">
              <a:lumMod val="60000"/>
              <a:lumOff val="40000"/>
            </a:schemeClr>
          </a:solidFill>
          <a:ln w="9525" cap="flat" cmpd="sng">
            <a:solidFill>
              <a:schemeClr val="accent6">
                <a:lumMod val="60000"/>
                <a:lumOff val="4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EB Garamond"/>
                <a:ea typeface="EB Garamond"/>
                <a:cs typeface="EB Garamond"/>
                <a:sym typeface="EB Garamond"/>
              </a:rPr>
              <a:t>File</a:t>
            </a:r>
            <a:endParaRPr sz="2000" b="1">
              <a:solidFill>
                <a:schemeClr val="lt1"/>
              </a:solidFill>
              <a:latin typeface="EB Garamond"/>
              <a:ea typeface="EB Garamond"/>
              <a:cs typeface="EB Garamond"/>
              <a:sym typeface="EB Garamond"/>
            </a:endParaRPr>
          </a:p>
        </p:txBody>
      </p:sp>
      <p:cxnSp>
        <p:nvCxnSpPr>
          <p:cNvPr id="95" name="Google Shape;95;p14"/>
          <p:cNvCxnSpPr/>
          <p:nvPr/>
        </p:nvCxnSpPr>
        <p:spPr>
          <a:xfrm flipH="1">
            <a:off x="6397626" y="2529444"/>
            <a:ext cx="1021291" cy="189652"/>
          </a:xfrm>
          <a:prstGeom prst="straightConnector1">
            <a:avLst/>
          </a:prstGeom>
          <a:noFill/>
          <a:ln w="38100" cap="flat" cmpd="sng">
            <a:solidFill>
              <a:srgbClr val="13294B"/>
            </a:solidFill>
            <a:prstDash val="dash"/>
            <a:round/>
            <a:headEnd type="none" w="sm" len="sm"/>
            <a:tailEnd type="none" w="sm" len="sm"/>
          </a:ln>
        </p:spPr>
      </p:cxnSp>
      <p:cxnSp>
        <p:nvCxnSpPr>
          <p:cNvPr id="96" name="Google Shape;96;p14"/>
          <p:cNvCxnSpPr/>
          <p:nvPr/>
        </p:nvCxnSpPr>
        <p:spPr>
          <a:xfrm flipH="1">
            <a:off x="6397626" y="3158208"/>
            <a:ext cx="1003341" cy="189652"/>
          </a:xfrm>
          <a:prstGeom prst="straightConnector1">
            <a:avLst/>
          </a:prstGeom>
          <a:noFill/>
          <a:ln w="38100" cap="flat" cmpd="sng">
            <a:solidFill>
              <a:srgbClr val="13294B"/>
            </a:solidFill>
            <a:prstDash val="dash"/>
            <a:round/>
            <a:headEnd type="none" w="sm" len="sm"/>
            <a:tailEnd type="none" w="sm" len="sm"/>
          </a:ln>
        </p:spPr>
      </p:cxnSp>
      <p:sp>
        <p:nvSpPr>
          <p:cNvPr id="100" name="Google Shape;100;p14"/>
          <p:cNvSpPr txBox="1"/>
          <p:nvPr/>
        </p:nvSpPr>
        <p:spPr>
          <a:xfrm>
            <a:off x="3829380" y="1603142"/>
            <a:ext cx="289237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13294B"/>
                </a:solidFill>
                <a:latin typeface="EB Garamond"/>
                <a:ea typeface="EB Garamond"/>
                <a:cs typeface="EB Garamond"/>
                <a:sym typeface="EB Garamond"/>
              </a:rPr>
              <a:t>Virtual Memory</a:t>
            </a:r>
            <a:endParaRPr dirty="0"/>
          </a:p>
        </p:txBody>
      </p:sp>
      <p:sp>
        <p:nvSpPr>
          <p:cNvPr id="101" name="Google Shape;101;p14"/>
          <p:cNvSpPr txBox="1"/>
          <p:nvPr/>
        </p:nvSpPr>
        <p:spPr>
          <a:xfrm>
            <a:off x="625552" y="1598834"/>
            <a:ext cx="21593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13294B"/>
                </a:solidFill>
                <a:latin typeface="EB Garamond"/>
                <a:ea typeface="EB Garamond"/>
                <a:cs typeface="EB Garamond"/>
                <a:sym typeface="EB Garamond"/>
              </a:rPr>
              <a:t>Application</a:t>
            </a:r>
            <a:endParaRPr/>
          </a:p>
        </p:txBody>
      </p:sp>
      <p:sp>
        <p:nvSpPr>
          <p:cNvPr id="102" name="Google Shape;102;p14"/>
          <p:cNvSpPr txBox="1"/>
          <p:nvPr/>
        </p:nvSpPr>
        <p:spPr>
          <a:xfrm>
            <a:off x="7559805" y="1602046"/>
            <a:ext cx="221188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13294B"/>
                </a:solidFill>
                <a:latin typeface="EB Garamond"/>
                <a:ea typeface="EB Garamond"/>
                <a:cs typeface="EB Garamond"/>
                <a:sym typeface="EB Garamond"/>
              </a:rPr>
              <a:t>File System</a:t>
            </a:r>
            <a:endParaRPr/>
          </a:p>
        </p:txBody>
      </p:sp>
      <p:sp>
        <p:nvSpPr>
          <p:cNvPr id="103" name="Google Shape;103;p14"/>
          <p:cNvSpPr txBox="1"/>
          <p:nvPr/>
        </p:nvSpPr>
        <p:spPr>
          <a:xfrm>
            <a:off x="11483127" y="1612076"/>
            <a:ext cx="96955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13294B"/>
                </a:solidFill>
                <a:latin typeface="EB Garamond"/>
                <a:ea typeface="EB Garamond"/>
                <a:cs typeface="EB Garamond"/>
                <a:sym typeface="EB Garamond"/>
              </a:rPr>
              <a:t>SSD</a:t>
            </a:r>
            <a:endParaRPr/>
          </a:p>
        </p:txBody>
      </p:sp>
      <p:grpSp>
        <p:nvGrpSpPr>
          <p:cNvPr id="106" name="Google Shape;106;p14"/>
          <p:cNvGrpSpPr/>
          <p:nvPr/>
        </p:nvGrpSpPr>
        <p:grpSpPr>
          <a:xfrm>
            <a:off x="1124506" y="3857478"/>
            <a:ext cx="2428478" cy="3078198"/>
            <a:chOff x="1297688" y="3973998"/>
            <a:chExt cx="2059750" cy="2942351"/>
          </a:xfrm>
        </p:grpSpPr>
        <p:pic>
          <p:nvPicPr>
            <p:cNvPr id="107" name="Google Shape;107;p14"/>
            <p:cNvPicPr preferRelativeResize="0"/>
            <p:nvPr/>
          </p:nvPicPr>
          <p:blipFill rotWithShape="1">
            <a:blip r:embed="rId5">
              <a:alphaModFix/>
            </a:blip>
            <a:srcRect/>
            <a:stretch/>
          </p:blipFill>
          <p:spPr>
            <a:xfrm>
              <a:off x="1297688" y="3973998"/>
              <a:ext cx="2059750" cy="2140617"/>
            </a:xfrm>
            <a:prstGeom prst="rect">
              <a:avLst/>
            </a:prstGeom>
            <a:noFill/>
            <a:ln>
              <a:noFill/>
            </a:ln>
          </p:spPr>
        </p:pic>
        <p:sp>
          <p:nvSpPr>
            <p:cNvPr id="108" name="Google Shape;108;p14"/>
            <p:cNvSpPr txBox="1"/>
            <p:nvPr/>
          </p:nvSpPr>
          <p:spPr>
            <a:xfrm>
              <a:off x="1592756" y="5962242"/>
              <a:ext cx="1384803" cy="954107"/>
            </a:xfrm>
            <a:prstGeom prst="rect">
              <a:avLst/>
            </a:prstGeom>
            <a:noFill/>
            <a:ln>
              <a:noFill/>
            </a:ln>
          </p:spPr>
          <p:txBody>
            <a:bodyPr spcFirstLastPara="1" wrap="square" lIns="91425" tIns="45700" rIns="91425" bIns="45700" anchor="t" anchorCtr="0">
              <a:noAutofit/>
            </a:bodyPr>
            <a:lstStyle/>
            <a:p>
              <a:pPr algn="ctr"/>
              <a:r>
                <a:rPr lang="en-US" sz="2400">
                  <a:solidFill>
                    <a:srgbClr val="13294B"/>
                  </a:solidFill>
                  <a:latin typeface="EB Garamond"/>
                  <a:cs typeface="EB Garamond"/>
                  <a:sym typeface="EB Garamond"/>
                </a:rPr>
                <a:t>More</a:t>
              </a:r>
              <a:endParaRPr sz="2400">
                <a:solidFill>
                  <a:srgbClr val="13294B"/>
                </a:solidFill>
                <a:latin typeface="EB Garamond"/>
                <a:cs typeface="EB Garamond"/>
              </a:endParaRPr>
            </a:p>
            <a:p>
              <a:pPr algn="ctr"/>
              <a:r>
                <a:rPr lang="en-US" sz="2400">
                  <a:solidFill>
                    <a:srgbClr val="13294B"/>
                  </a:solidFill>
                  <a:latin typeface="EB Garamond"/>
                  <a:cs typeface="EB Garamond"/>
                  <a:sym typeface="EB Garamond"/>
                </a:rPr>
                <a:t>Memory</a:t>
              </a:r>
              <a:endParaRPr sz="2400">
                <a:solidFill>
                  <a:srgbClr val="13294B"/>
                </a:solidFill>
                <a:latin typeface="EB Garamond"/>
                <a:cs typeface="EB Garamond"/>
              </a:endParaRPr>
            </a:p>
          </p:txBody>
        </p:sp>
      </p:grpSp>
      <p:grpSp>
        <p:nvGrpSpPr>
          <p:cNvPr id="109" name="Google Shape;109;p14"/>
          <p:cNvGrpSpPr/>
          <p:nvPr/>
        </p:nvGrpSpPr>
        <p:grpSpPr>
          <a:xfrm>
            <a:off x="5720132" y="3835958"/>
            <a:ext cx="2344375" cy="3227640"/>
            <a:chOff x="5743032" y="3909629"/>
            <a:chExt cx="1985351" cy="3043277"/>
          </a:xfrm>
        </p:grpSpPr>
        <p:pic>
          <p:nvPicPr>
            <p:cNvPr id="110" name="Google Shape;110;p14"/>
            <p:cNvPicPr preferRelativeResize="0"/>
            <p:nvPr/>
          </p:nvPicPr>
          <p:blipFill rotWithShape="1">
            <a:blip r:embed="rId6">
              <a:alphaModFix/>
            </a:blip>
            <a:srcRect l="1442" t="29378" r="51326" b="9999"/>
            <a:stretch/>
          </p:blipFill>
          <p:spPr>
            <a:xfrm>
              <a:off x="5905713" y="3909629"/>
              <a:ext cx="1659991" cy="2130577"/>
            </a:xfrm>
            <a:prstGeom prst="rect">
              <a:avLst/>
            </a:prstGeom>
            <a:noFill/>
            <a:ln>
              <a:noFill/>
            </a:ln>
          </p:spPr>
        </p:pic>
        <p:sp>
          <p:nvSpPr>
            <p:cNvPr id="111" name="Google Shape;111;p14"/>
            <p:cNvSpPr txBox="1"/>
            <p:nvPr/>
          </p:nvSpPr>
          <p:spPr>
            <a:xfrm>
              <a:off x="5743032" y="5998799"/>
              <a:ext cx="198535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13294B"/>
                  </a:solidFill>
                  <a:latin typeface="EB Garamond"/>
                  <a:ea typeface="EB Garamond"/>
                  <a:cs typeface="EB Garamond"/>
                  <a:sym typeface="EB Garamond"/>
                </a:rPr>
                <a:t>Minimal Code Modifications</a:t>
              </a:r>
              <a:endParaRPr sz="1200"/>
            </a:p>
          </p:txBody>
        </p:sp>
      </p:grpSp>
      <p:grpSp>
        <p:nvGrpSpPr>
          <p:cNvPr id="112" name="Google Shape;112;p14"/>
          <p:cNvGrpSpPr/>
          <p:nvPr/>
        </p:nvGrpSpPr>
        <p:grpSpPr>
          <a:xfrm>
            <a:off x="10627369" y="3953459"/>
            <a:ext cx="2017619" cy="3112028"/>
            <a:chOff x="10244840" y="4122794"/>
            <a:chExt cx="1629485" cy="2937368"/>
          </a:xfrm>
        </p:grpSpPr>
        <p:pic>
          <p:nvPicPr>
            <p:cNvPr id="113" name="Google Shape;113;p14" descr="Image result for rosetta stone"/>
            <p:cNvPicPr preferRelativeResize="0"/>
            <p:nvPr/>
          </p:nvPicPr>
          <p:blipFill rotWithShape="1">
            <a:blip r:embed="rId7">
              <a:alphaModFix/>
            </a:blip>
            <a:srcRect/>
            <a:stretch/>
          </p:blipFill>
          <p:spPr>
            <a:xfrm>
              <a:off x="10256955" y="4122794"/>
              <a:ext cx="1605255" cy="2059266"/>
            </a:xfrm>
            <a:prstGeom prst="rect">
              <a:avLst/>
            </a:prstGeom>
            <a:noFill/>
            <a:ln>
              <a:noFill/>
            </a:ln>
          </p:spPr>
        </p:pic>
        <p:sp>
          <p:nvSpPr>
            <p:cNvPr id="114" name="Google Shape;114;p14"/>
            <p:cNvSpPr txBox="1"/>
            <p:nvPr/>
          </p:nvSpPr>
          <p:spPr>
            <a:xfrm>
              <a:off x="10244840" y="6106055"/>
              <a:ext cx="1629485"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13294B"/>
                  </a:solidFill>
                  <a:latin typeface="EB Garamond"/>
                  <a:ea typeface="EB Garamond"/>
                  <a:cs typeface="EB Garamond"/>
                  <a:sym typeface="EB Garamond"/>
                </a:rPr>
                <a:t>Data Durability</a:t>
              </a:r>
              <a:endParaRPr sz="1200"/>
            </a:p>
            <a:p>
              <a:pPr marL="0" marR="0" lvl="0" indent="0" algn="ctr" rtl="0">
                <a:spcBef>
                  <a:spcPts val="0"/>
                </a:spcBef>
                <a:spcAft>
                  <a:spcPts val="0"/>
                </a:spcAft>
                <a:buNone/>
              </a:pPr>
              <a:endParaRPr/>
            </a:p>
          </p:txBody>
        </p:sp>
      </p:grpSp>
      <p:pic>
        <p:nvPicPr>
          <p:cNvPr id="41" name="Google Shape;98;p14">
            <a:extLst>
              <a:ext uri="{FF2B5EF4-FFF2-40B4-BE49-F238E27FC236}">
                <a16:creationId xmlns:a16="http://schemas.microsoft.com/office/drawing/2014/main" id="{0E4798AA-A62E-4C13-A099-5A7E850058B4}"/>
              </a:ext>
            </a:extLst>
          </p:cNvPr>
          <p:cNvPicPr preferRelativeResize="0"/>
          <p:nvPr/>
        </p:nvPicPr>
        <p:blipFill rotWithShape="1">
          <a:blip r:embed="rId8">
            <a:alphaModFix/>
          </a:blip>
          <a:srcRect r="4425"/>
          <a:stretch/>
        </p:blipFill>
        <p:spPr>
          <a:xfrm rot="10800000">
            <a:off x="10951861" y="2122054"/>
            <a:ext cx="2131902" cy="1460400"/>
          </a:xfrm>
          <a:prstGeom prst="rect">
            <a:avLst/>
          </a:prstGeom>
          <a:noFill/>
          <a:ln>
            <a:noFill/>
          </a:ln>
        </p:spPr>
      </p:pic>
      <p:sp>
        <p:nvSpPr>
          <p:cNvPr id="42" name="Google Shape;99;p14">
            <a:extLst>
              <a:ext uri="{FF2B5EF4-FFF2-40B4-BE49-F238E27FC236}">
                <a16:creationId xmlns:a16="http://schemas.microsoft.com/office/drawing/2014/main" id="{5CF1AF72-AD20-4676-A4E3-83AB78A219FF}"/>
              </a:ext>
            </a:extLst>
          </p:cNvPr>
          <p:cNvSpPr/>
          <p:nvPr/>
        </p:nvSpPr>
        <p:spPr>
          <a:xfrm>
            <a:off x="11299190" y="2200767"/>
            <a:ext cx="1710228" cy="1282253"/>
          </a:xfrm>
          <a:prstGeom prst="rect">
            <a:avLst/>
          </a:prstGeom>
          <a:solidFill>
            <a:schemeClr val="bg1"/>
          </a:solidFill>
          <a:ln w="9525"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b="1">
              <a:solidFill>
                <a:schemeClr val="lt1"/>
              </a:solidFill>
              <a:latin typeface="EB Garamond"/>
              <a:ea typeface="EB Garamond"/>
              <a:cs typeface="EB Garamond"/>
              <a:sym typeface="EB Garamond"/>
            </a:endParaRPr>
          </a:p>
        </p:txBody>
      </p:sp>
      <p:cxnSp>
        <p:nvCxnSpPr>
          <p:cNvPr id="104" name="Google Shape;104;p14"/>
          <p:cNvCxnSpPr/>
          <p:nvPr/>
        </p:nvCxnSpPr>
        <p:spPr>
          <a:xfrm>
            <a:off x="9892002" y="2633441"/>
            <a:ext cx="1073150" cy="0"/>
          </a:xfrm>
          <a:prstGeom prst="straightConnector1">
            <a:avLst/>
          </a:prstGeom>
          <a:noFill/>
          <a:ln w="38100" cap="flat" cmpd="sng">
            <a:solidFill>
              <a:srgbClr val="E84A27"/>
            </a:solidFill>
            <a:prstDash val="solid"/>
            <a:round/>
            <a:headEnd type="none" w="sm" len="sm"/>
            <a:tailEnd type="triangle" w="lg" len="lg"/>
          </a:ln>
        </p:spPr>
      </p:cxnSp>
      <p:cxnSp>
        <p:nvCxnSpPr>
          <p:cNvPr id="105" name="Google Shape;105;p14"/>
          <p:cNvCxnSpPr/>
          <p:nvPr/>
        </p:nvCxnSpPr>
        <p:spPr>
          <a:xfrm>
            <a:off x="9892002" y="3115582"/>
            <a:ext cx="1073150" cy="0"/>
          </a:xfrm>
          <a:prstGeom prst="straightConnector1">
            <a:avLst/>
          </a:prstGeom>
          <a:noFill/>
          <a:ln w="38100" cap="flat" cmpd="sng">
            <a:solidFill>
              <a:srgbClr val="E84A27"/>
            </a:solidFill>
            <a:prstDash val="solid"/>
            <a:round/>
            <a:headEnd type="none" w="sm" len="sm"/>
            <a:tailEnd type="triangle" w="lg" len="lg"/>
          </a:ln>
        </p:spPr>
      </p:cxnSp>
      <p:sp>
        <p:nvSpPr>
          <p:cNvPr id="4" name="Slide Number Placeholder 3">
            <a:extLst>
              <a:ext uri="{FF2B5EF4-FFF2-40B4-BE49-F238E27FC236}">
                <a16:creationId xmlns:a16="http://schemas.microsoft.com/office/drawing/2014/main" id="{EC97BCFE-54A1-4387-90A3-9FF249489B08}"/>
              </a:ext>
            </a:extLst>
          </p:cNvPr>
          <p:cNvSpPr>
            <a:spLocks noGrp="1"/>
          </p:cNvSpPr>
          <p:nvPr>
            <p:ph type="sldNum" idx="12"/>
          </p:nvPr>
        </p:nvSpPr>
        <p:spPr/>
        <p:txBody>
          <a:bodyPr/>
          <a:lstStyle/>
          <a:p>
            <a:fld id="{00000000-1234-1234-1234-123412341234}"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fade">
                                      <p:cBhvr>
                                        <p:cTn id="55" dur="500"/>
                                        <p:tgtEl>
                                          <p:spTgt spid="10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par>
                                <p:cTn id="61" presetID="10" presetClass="entr" presetSubtype="0"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fade">
                                      <p:cBhvr>
                                        <p:cTn id="6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7" grpId="0" animBg="1"/>
      <p:bldP spid="88" grpId="0" animBg="1"/>
      <p:bldP spid="89" grpId="0" animBg="1"/>
      <p:bldP spid="90" grpId="0" animBg="1"/>
      <p:bldP spid="91" grpId="0" animBg="1"/>
      <p:bldP spid="92" grpId="0" animBg="1"/>
      <p:bldP spid="94" grpId="0" animBg="1"/>
      <p:bldP spid="100" grpId="0"/>
      <p:bldP spid="101" grpId="0"/>
      <p:bldP spid="102" grpId="0"/>
      <p:bldP spid="103" grpId="0"/>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2" name="Rounded Rectangle 60">
            <a:extLst>
              <a:ext uri="{FF2B5EF4-FFF2-40B4-BE49-F238E27FC236}">
                <a16:creationId xmlns:a16="http://schemas.microsoft.com/office/drawing/2014/main" id="{F8725450-0CCE-4A18-ABC6-40ACDA6EF60A}"/>
              </a:ext>
            </a:extLst>
          </p:cNvPr>
          <p:cNvSpPr/>
          <p:nvPr/>
        </p:nvSpPr>
        <p:spPr>
          <a:xfrm>
            <a:off x="3900842" y="4618981"/>
            <a:ext cx="2631158" cy="11513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b="1">
                <a:latin typeface="EB Garamond"/>
                <a:ea typeface="EB Garamond"/>
              </a:rPr>
              <a:t>Byte Accessibility</a:t>
            </a:r>
            <a:endParaRPr lang="en-US" sz="1200" b="1">
              <a:cs typeface="Arial"/>
            </a:endParaRPr>
          </a:p>
        </p:txBody>
      </p:sp>
      <p:cxnSp>
        <p:nvCxnSpPr>
          <p:cNvPr id="53" name="Google Shape;234;p19">
            <a:extLst>
              <a:ext uri="{FF2B5EF4-FFF2-40B4-BE49-F238E27FC236}">
                <a16:creationId xmlns:a16="http://schemas.microsoft.com/office/drawing/2014/main" id="{30CBE3D2-3BD7-4A0C-A76B-75BF61F5EEA0}"/>
              </a:ext>
            </a:extLst>
          </p:cNvPr>
          <p:cNvCxnSpPr/>
          <p:nvPr/>
        </p:nvCxnSpPr>
        <p:spPr>
          <a:xfrm rot="10800000">
            <a:off x="4134656" y="4710043"/>
            <a:ext cx="0" cy="1043057"/>
          </a:xfrm>
          <a:prstGeom prst="straightConnector1">
            <a:avLst/>
          </a:prstGeom>
          <a:noFill/>
          <a:ln w="76200" cap="flat" cmpd="sng">
            <a:solidFill>
              <a:srgbClr val="FFFFFF"/>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2" name="Rectangle 1">
            <a:extLst>
              <a:ext uri="{FF2B5EF4-FFF2-40B4-BE49-F238E27FC236}">
                <a16:creationId xmlns:a16="http://schemas.microsoft.com/office/drawing/2014/main" id="{9AB6C171-4F63-41CE-89C5-DB4EAF4834AC}"/>
              </a:ext>
            </a:extLst>
          </p:cNvPr>
          <p:cNvSpPr/>
          <p:nvPr/>
        </p:nvSpPr>
        <p:spPr>
          <a:xfrm>
            <a:off x="3908582" y="4625331"/>
            <a:ext cx="2707217" cy="1132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Google Shape;214;p19"/>
          <p:cNvSpPr/>
          <p:nvPr/>
        </p:nvSpPr>
        <p:spPr>
          <a:xfrm>
            <a:off x="497862" y="603359"/>
            <a:ext cx="8357786"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13294B"/>
                </a:solidFill>
                <a:latin typeface="EB Garamond"/>
                <a:ea typeface="EB Garamond"/>
                <a:cs typeface="EB Garamond"/>
                <a:sym typeface="EB Garamond"/>
              </a:rPr>
              <a:t>Limitations of Block I/O Interface</a:t>
            </a:r>
            <a:endParaRPr dirty="0"/>
          </a:p>
        </p:txBody>
      </p:sp>
      <p:sp>
        <p:nvSpPr>
          <p:cNvPr id="43" name="Google Shape;217;p19">
            <a:extLst>
              <a:ext uri="{FF2B5EF4-FFF2-40B4-BE49-F238E27FC236}">
                <a16:creationId xmlns:a16="http://schemas.microsoft.com/office/drawing/2014/main" id="{A89750FA-B784-431D-ACE1-D7386F6116FD}"/>
              </a:ext>
            </a:extLst>
          </p:cNvPr>
          <p:cNvSpPr/>
          <p:nvPr/>
        </p:nvSpPr>
        <p:spPr>
          <a:xfrm>
            <a:off x="3843339" y="2362343"/>
            <a:ext cx="4213010" cy="1975247"/>
          </a:xfrm>
          <a:prstGeom prst="roundRect">
            <a:avLst>
              <a:gd name="adj" fmla="val 8952"/>
            </a:avLst>
          </a:prstGeom>
          <a:solidFill>
            <a:schemeClr val="lt1"/>
          </a:solidFill>
          <a:ln w="25400" cap="flat" cmpd="sng">
            <a:solidFill>
              <a:srgbClr val="E84A27"/>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44" name="Google Shape;218;p19">
            <a:extLst>
              <a:ext uri="{FF2B5EF4-FFF2-40B4-BE49-F238E27FC236}">
                <a16:creationId xmlns:a16="http://schemas.microsoft.com/office/drawing/2014/main" id="{ACB64E9B-1B8B-4784-B0D7-217B6D2D3EF4}"/>
              </a:ext>
            </a:extLst>
          </p:cNvPr>
          <p:cNvSpPr/>
          <p:nvPr/>
        </p:nvSpPr>
        <p:spPr>
          <a:xfrm>
            <a:off x="6746559" y="4169317"/>
            <a:ext cx="316297" cy="1617543"/>
          </a:xfrm>
          <a:prstGeom prst="rect">
            <a:avLst/>
          </a:prstGeom>
          <a:solidFill>
            <a:srgbClr val="13294B"/>
          </a:solidFill>
          <a:ln w="9525"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Calibri"/>
              <a:ea typeface="Calibri"/>
              <a:cs typeface="Calibri"/>
              <a:sym typeface="Calibri"/>
            </a:endParaRPr>
          </a:p>
        </p:txBody>
      </p:sp>
      <p:sp>
        <p:nvSpPr>
          <p:cNvPr id="45" name="Google Shape;219;p19">
            <a:extLst>
              <a:ext uri="{FF2B5EF4-FFF2-40B4-BE49-F238E27FC236}">
                <a16:creationId xmlns:a16="http://schemas.microsoft.com/office/drawing/2014/main" id="{DD217EC7-0008-4FB0-BF67-E69A82E8979E}"/>
              </a:ext>
            </a:extLst>
          </p:cNvPr>
          <p:cNvSpPr/>
          <p:nvPr/>
        </p:nvSpPr>
        <p:spPr>
          <a:xfrm>
            <a:off x="4118933" y="2206494"/>
            <a:ext cx="465667" cy="30571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46" name="Google Shape;220;p19">
            <a:extLst>
              <a:ext uri="{FF2B5EF4-FFF2-40B4-BE49-F238E27FC236}">
                <a16:creationId xmlns:a16="http://schemas.microsoft.com/office/drawing/2014/main" id="{1961AB6F-D137-4751-B201-8D01AE7AE1A4}"/>
              </a:ext>
            </a:extLst>
          </p:cNvPr>
          <p:cNvSpPr txBox="1"/>
          <p:nvPr/>
        </p:nvSpPr>
        <p:spPr>
          <a:xfrm>
            <a:off x="3969600" y="2065395"/>
            <a:ext cx="771679" cy="592706"/>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E84A27"/>
                </a:solidFill>
                <a:latin typeface="EB Garamond"/>
                <a:ea typeface="EB Garamond"/>
                <a:cs typeface="EB Garamond"/>
                <a:sym typeface="EB Garamond"/>
              </a:rPr>
              <a:t>OS</a:t>
            </a:r>
            <a:endParaRPr/>
          </a:p>
        </p:txBody>
      </p:sp>
      <p:sp>
        <p:nvSpPr>
          <p:cNvPr id="47" name="Google Shape;221;p19">
            <a:extLst>
              <a:ext uri="{FF2B5EF4-FFF2-40B4-BE49-F238E27FC236}">
                <a16:creationId xmlns:a16="http://schemas.microsoft.com/office/drawing/2014/main" id="{AD7ADB7B-239B-468D-A123-FE26999C9078}"/>
              </a:ext>
            </a:extLst>
          </p:cNvPr>
          <p:cNvSpPr/>
          <p:nvPr/>
        </p:nvSpPr>
        <p:spPr>
          <a:xfrm>
            <a:off x="4039030" y="3478587"/>
            <a:ext cx="3813908" cy="690731"/>
          </a:xfrm>
          <a:prstGeom prst="roundRect">
            <a:avLst>
              <a:gd name="adj" fmla="val 16667"/>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File System</a:t>
            </a:r>
            <a:endParaRPr/>
          </a:p>
        </p:txBody>
      </p:sp>
      <p:sp>
        <p:nvSpPr>
          <p:cNvPr id="48" name="Google Shape;222;p19">
            <a:extLst>
              <a:ext uri="{FF2B5EF4-FFF2-40B4-BE49-F238E27FC236}">
                <a16:creationId xmlns:a16="http://schemas.microsoft.com/office/drawing/2014/main" id="{F1447230-9504-4F73-9003-9CF9E945EDE7}"/>
              </a:ext>
            </a:extLst>
          </p:cNvPr>
          <p:cNvSpPr/>
          <p:nvPr/>
        </p:nvSpPr>
        <p:spPr>
          <a:xfrm>
            <a:off x="4039030" y="1289879"/>
            <a:ext cx="3813908" cy="690731"/>
          </a:xfrm>
          <a:prstGeom prst="roundRect">
            <a:avLst>
              <a:gd name="adj" fmla="val 16667"/>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Application</a:t>
            </a:r>
            <a:endParaRPr/>
          </a:p>
        </p:txBody>
      </p:sp>
      <p:sp>
        <p:nvSpPr>
          <p:cNvPr id="49" name="Google Shape;223;p19">
            <a:extLst>
              <a:ext uri="{FF2B5EF4-FFF2-40B4-BE49-F238E27FC236}">
                <a16:creationId xmlns:a16="http://schemas.microsoft.com/office/drawing/2014/main" id="{91E4EF8C-AFB4-47F3-B725-FCC4F41DAAC5}"/>
              </a:ext>
            </a:extLst>
          </p:cNvPr>
          <p:cNvSpPr/>
          <p:nvPr/>
        </p:nvSpPr>
        <p:spPr>
          <a:xfrm>
            <a:off x="3843339" y="5786861"/>
            <a:ext cx="4213010" cy="908891"/>
          </a:xfrm>
          <a:prstGeom prst="roundRect">
            <a:avLst>
              <a:gd name="adj" fmla="val 8952"/>
            </a:avLst>
          </a:prstGeom>
          <a:solidFill>
            <a:schemeClr val="lt1"/>
          </a:solidFill>
          <a:ln w="25400" cap="flat" cmpd="sng">
            <a:solidFill>
              <a:srgbClr val="E84A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50" name="Google Shape;224;p19">
            <a:extLst>
              <a:ext uri="{FF2B5EF4-FFF2-40B4-BE49-F238E27FC236}">
                <a16:creationId xmlns:a16="http://schemas.microsoft.com/office/drawing/2014/main" id="{25F8754D-F644-43E5-AF96-D10C4FA1B794}"/>
              </a:ext>
            </a:extLst>
          </p:cNvPr>
          <p:cNvSpPr txBox="1"/>
          <p:nvPr/>
        </p:nvSpPr>
        <p:spPr>
          <a:xfrm>
            <a:off x="5209153" y="5954859"/>
            <a:ext cx="1473662" cy="59270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E84A27"/>
                </a:solidFill>
                <a:latin typeface="EB Garamond"/>
                <a:ea typeface="EB Garamond"/>
                <a:cs typeface="EB Garamond"/>
                <a:sym typeface="EB Garamond"/>
              </a:rPr>
              <a:t>SSD</a:t>
            </a:r>
            <a:endParaRPr/>
          </a:p>
        </p:txBody>
      </p:sp>
      <p:sp>
        <p:nvSpPr>
          <p:cNvPr id="51" name="Google Shape;225;p19">
            <a:extLst>
              <a:ext uri="{FF2B5EF4-FFF2-40B4-BE49-F238E27FC236}">
                <a16:creationId xmlns:a16="http://schemas.microsoft.com/office/drawing/2014/main" id="{28B61048-F23B-419C-9225-5EE8BCA4574F}"/>
              </a:ext>
            </a:extLst>
          </p:cNvPr>
          <p:cNvSpPr/>
          <p:nvPr/>
        </p:nvSpPr>
        <p:spPr>
          <a:xfrm>
            <a:off x="4047498" y="2575381"/>
            <a:ext cx="3813908" cy="690730"/>
          </a:xfrm>
          <a:prstGeom prst="roundRect">
            <a:avLst>
              <a:gd name="adj" fmla="val 16910"/>
            </a:avLst>
          </a:prstGeom>
          <a:solidFill>
            <a:schemeClr val="lt1"/>
          </a:solidFill>
          <a:ln w="28575" cap="flat" cmpd="sng">
            <a:solidFill>
              <a:srgbClr val="13294B"/>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13294B"/>
                </a:solidFill>
                <a:latin typeface="EB Garamond"/>
                <a:ea typeface="EB Garamond"/>
                <a:cs typeface="EB Garamond"/>
                <a:sym typeface="EB Garamond"/>
              </a:rPr>
              <a:t>Virtual Memory</a:t>
            </a:r>
            <a:endParaRPr/>
          </a:p>
        </p:txBody>
      </p:sp>
      <p:pic>
        <p:nvPicPr>
          <p:cNvPr id="31" name="Picture 30">
            <a:extLst>
              <a:ext uri="{FF2B5EF4-FFF2-40B4-BE49-F238E27FC236}">
                <a16:creationId xmlns:a16="http://schemas.microsoft.com/office/drawing/2014/main" id="{0182D18C-B71E-436D-BCCB-310968B432D0}"/>
              </a:ext>
            </a:extLst>
          </p:cNvPr>
          <p:cNvPicPr>
            <a:picLocks noChangeAspect="1"/>
          </p:cNvPicPr>
          <p:nvPr/>
        </p:nvPicPr>
        <p:blipFill>
          <a:blip r:embed="rId3"/>
          <a:stretch>
            <a:fillRect/>
          </a:stretch>
        </p:blipFill>
        <p:spPr>
          <a:xfrm>
            <a:off x="9462536" y="1568661"/>
            <a:ext cx="3555445" cy="4450509"/>
          </a:xfrm>
          <a:prstGeom prst="rect">
            <a:avLst/>
          </a:prstGeom>
        </p:spPr>
      </p:pic>
      <p:sp>
        <p:nvSpPr>
          <p:cNvPr id="32" name="Arrow: Bent 31">
            <a:extLst>
              <a:ext uri="{FF2B5EF4-FFF2-40B4-BE49-F238E27FC236}">
                <a16:creationId xmlns:a16="http://schemas.microsoft.com/office/drawing/2014/main" id="{6903AC6B-3EF8-4B66-A9CD-9A0AB4BA1989}"/>
              </a:ext>
            </a:extLst>
          </p:cNvPr>
          <p:cNvSpPr/>
          <p:nvPr/>
        </p:nvSpPr>
        <p:spPr>
          <a:xfrm>
            <a:off x="10880745" y="3494142"/>
            <a:ext cx="1259117" cy="1124839"/>
          </a:xfrm>
          <a:prstGeom prst="bentArrow">
            <a:avLst/>
          </a:prstGeom>
          <a:solidFill>
            <a:srgbClr val="E84A27"/>
          </a:solidFill>
          <a:ln>
            <a:solidFill>
              <a:srgbClr val="E84A2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09115" rtl="0" eaLnBrk="1" latinLnBrk="0" hangingPunct="1">
              <a:defRPr sz="2000" kern="1200">
                <a:solidFill>
                  <a:schemeClr val="lt1"/>
                </a:solidFill>
                <a:latin typeface="+mn-lt"/>
                <a:ea typeface="+mn-ea"/>
                <a:cs typeface="+mn-cs"/>
              </a:defRPr>
            </a:lvl1pPr>
            <a:lvl2pPr marL="509115" algn="l" defTabSz="509115" rtl="0" eaLnBrk="1" latinLnBrk="0" hangingPunct="1">
              <a:defRPr sz="2000" kern="1200">
                <a:solidFill>
                  <a:schemeClr val="lt1"/>
                </a:solidFill>
                <a:latin typeface="+mn-lt"/>
                <a:ea typeface="+mn-ea"/>
                <a:cs typeface="+mn-cs"/>
              </a:defRPr>
            </a:lvl2pPr>
            <a:lvl3pPr marL="1018228" algn="l" defTabSz="509115" rtl="0" eaLnBrk="1" latinLnBrk="0" hangingPunct="1">
              <a:defRPr sz="2000" kern="1200">
                <a:solidFill>
                  <a:schemeClr val="lt1"/>
                </a:solidFill>
                <a:latin typeface="+mn-lt"/>
                <a:ea typeface="+mn-ea"/>
                <a:cs typeface="+mn-cs"/>
              </a:defRPr>
            </a:lvl3pPr>
            <a:lvl4pPr marL="1527344" algn="l" defTabSz="509115" rtl="0" eaLnBrk="1" latinLnBrk="0" hangingPunct="1">
              <a:defRPr sz="2000" kern="1200">
                <a:solidFill>
                  <a:schemeClr val="lt1"/>
                </a:solidFill>
                <a:latin typeface="+mn-lt"/>
                <a:ea typeface="+mn-ea"/>
                <a:cs typeface="+mn-cs"/>
              </a:defRPr>
            </a:lvl4pPr>
            <a:lvl5pPr marL="2036458" algn="l" defTabSz="509115" rtl="0" eaLnBrk="1" latinLnBrk="0" hangingPunct="1">
              <a:defRPr sz="2000" kern="1200">
                <a:solidFill>
                  <a:schemeClr val="lt1"/>
                </a:solidFill>
                <a:latin typeface="+mn-lt"/>
                <a:ea typeface="+mn-ea"/>
                <a:cs typeface="+mn-cs"/>
              </a:defRPr>
            </a:lvl5pPr>
            <a:lvl6pPr marL="2545574" algn="l" defTabSz="509115" rtl="0" eaLnBrk="1" latinLnBrk="0" hangingPunct="1">
              <a:defRPr sz="2000" kern="1200">
                <a:solidFill>
                  <a:schemeClr val="lt1"/>
                </a:solidFill>
                <a:latin typeface="+mn-lt"/>
                <a:ea typeface="+mn-ea"/>
                <a:cs typeface="+mn-cs"/>
              </a:defRPr>
            </a:lvl6pPr>
            <a:lvl7pPr marL="3054686" algn="l" defTabSz="509115" rtl="0" eaLnBrk="1" latinLnBrk="0" hangingPunct="1">
              <a:defRPr sz="2000" kern="1200">
                <a:solidFill>
                  <a:schemeClr val="lt1"/>
                </a:solidFill>
                <a:latin typeface="+mn-lt"/>
                <a:ea typeface="+mn-ea"/>
                <a:cs typeface="+mn-cs"/>
              </a:defRPr>
            </a:lvl7pPr>
            <a:lvl8pPr marL="3563802" algn="l" defTabSz="509115" rtl="0" eaLnBrk="1" latinLnBrk="0" hangingPunct="1">
              <a:defRPr sz="2000" kern="1200">
                <a:solidFill>
                  <a:schemeClr val="lt1"/>
                </a:solidFill>
                <a:latin typeface="+mn-lt"/>
                <a:ea typeface="+mn-ea"/>
                <a:cs typeface="+mn-cs"/>
              </a:defRPr>
            </a:lvl8pPr>
            <a:lvl9pPr marL="4072914" algn="l" defTabSz="509115" rtl="0" eaLnBrk="1" latinLnBrk="0" hangingPunct="1">
              <a:defRPr sz="2000" kern="1200">
                <a:solidFill>
                  <a:schemeClr val="lt1"/>
                </a:solidFill>
                <a:latin typeface="+mn-lt"/>
                <a:ea typeface="+mn-ea"/>
                <a:cs typeface="+mn-cs"/>
              </a:defRPr>
            </a:lvl9pPr>
          </a:lstStyle>
          <a:p>
            <a:pPr algn="ctr"/>
            <a:endParaRPr lang="en-US">
              <a:solidFill>
                <a:schemeClr val="tx1"/>
              </a:solidFill>
            </a:endParaRPr>
          </a:p>
        </p:txBody>
      </p:sp>
      <p:sp>
        <p:nvSpPr>
          <p:cNvPr id="33" name="TextBox 3">
            <a:extLst>
              <a:ext uri="{FF2B5EF4-FFF2-40B4-BE49-F238E27FC236}">
                <a16:creationId xmlns:a16="http://schemas.microsoft.com/office/drawing/2014/main" id="{A935A955-4F66-48A7-8251-D897E8211307}"/>
              </a:ext>
            </a:extLst>
          </p:cNvPr>
          <p:cNvSpPr txBox="1"/>
          <p:nvPr/>
        </p:nvSpPr>
        <p:spPr>
          <a:xfrm>
            <a:off x="11192014" y="4278258"/>
            <a:ext cx="2593927" cy="954107"/>
          </a:xfrm>
          <a:prstGeom prst="rect">
            <a:avLst/>
          </a:prstGeom>
          <a:noFill/>
        </p:spPr>
        <p:txBody>
          <a:bodyPr wrap="square" rtlCol="0" anchor="t">
            <a:spAutoFit/>
          </a:bodyPr>
          <a:lstStyle>
            <a:defPPr>
              <a:defRPr lang="en-US"/>
            </a:defPPr>
            <a:lvl1pPr marL="0" algn="l" defTabSz="509115" rtl="0" eaLnBrk="1" latinLnBrk="0" hangingPunct="1">
              <a:defRPr sz="2000" kern="1200">
                <a:solidFill>
                  <a:schemeClr val="tx1"/>
                </a:solidFill>
                <a:latin typeface="+mn-lt"/>
                <a:ea typeface="+mn-ea"/>
                <a:cs typeface="+mn-cs"/>
              </a:defRPr>
            </a:lvl1pPr>
            <a:lvl2pPr marL="509115" algn="l" defTabSz="509115" rtl="0" eaLnBrk="1" latinLnBrk="0" hangingPunct="1">
              <a:defRPr sz="2000" kern="1200">
                <a:solidFill>
                  <a:schemeClr val="tx1"/>
                </a:solidFill>
                <a:latin typeface="+mn-lt"/>
                <a:ea typeface="+mn-ea"/>
                <a:cs typeface="+mn-cs"/>
              </a:defRPr>
            </a:lvl2pPr>
            <a:lvl3pPr marL="1018228" algn="l" defTabSz="509115" rtl="0" eaLnBrk="1" latinLnBrk="0" hangingPunct="1">
              <a:defRPr sz="2000" kern="1200">
                <a:solidFill>
                  <a:schemeClr val="tx1"/>
                </a:solidFill>
                <a:latin typeface="+mn-lt"/>
                <a:ea typeface="+mn-ea"/>
                <a:cs typeface="+mn-cs"/>
              </a:defRPr>
            </a:lvl3pPr>
            <a:lvl4pPr marL="1527344" algn="l" defTabSz="509115" rtl="0" eaLnBrk="1" latinLnBrk="0" hangingPunct="1">
              <a:defRPr sz="2000" kern="1200">
                <a:solidFill>
                  <a:schemeClr val="tx1"/>
                </a:solidFill>
                <a:latin typeface="+mn-lt"/>
                <a:ea typeface="+mn-ea"/>
                <a:cs typeface="+mn-cs"/>
              </a:defRPr>
            </a:lvl4pPr>
            <a:lvl5pPr marL="2036458" algn="l" defTabSz="509115" rtl="0" eaLnBrk="1" latinLnBrk="0" hangingPunct="1">
              <a:defRPr sz="2000" kern="1200">
                <a:solidFill>
                  <a:schemeClr val="tx1"/>
                </a:solidFill>
                <a:latin typeface="+mn-lt"/>
                <a:ea typeface="+mn-ea"/>
                <a:cs typeface="+mn-cs"/>
              </a:defRPr>
            </a:lvl5pPr>
            <a:lvl6pPr marL="2545574" algn="l" defTabSz="509115" rtl="0" eaLnBrk="1" latinLnBrk="0" hangingPunct="1">
              <a:defRPr sz="2000" kern="1200">
                <a:solidFill>
                  <a:schemeClr val="tx1"/>
                </a:solidFill>
                <a:latin typeface="+mn-lt"/>
                <a:ea typeface="+mn-ea"/>
                <a:cs typeface="+mn-cs"/>
              </a:defRPr>
            </a:lvl6pPr>
            <a:lvl7pPr marL="3054686" algn="l" defTabSz="509115" rtl="0" eaLnBrk="1" latinLnBrk="0" hangingPunct="1">
              <a:defRPr sz="2000" kern="1200">
                <a:solidFill>
                  <a:schemeClr val="tx1"/>
                </a:solidFill>
                <a:latin typeface="+mn-lt"/>
                <a:ea typeface="+mn-ea"/>
                <a:cs typeface="+mn-cs"/>
              </a:defRPr>
            </a:lvl7pPr>
            <a:lvl8pPr marL="3563802" algn="l" defTabSz="509115" rtl="0" eaLnBrk="1" latinLnBrk="0" hangingPunct="1">
              <a:defRPr sz="2000" kern="1200">
                <a:solidFill>
                  <a:schemeClr val="tx1"/>
                </a:solidFill>
                <a:latin typeface="+mn-lt"/>
                <a:ea typeface="+mn-ea"/>
                <a:cs typeface="+mn-cs"/>
              </a:defRPr>
            </a:lvl8pPr>
            <a:lvl9pPr marL="4072914" algn="l" defTabSz="509115" rtl="0" eaLnBrk="1" latinLnBrk="0" hangingPunct="1">
              <a:defRPr sz="2000" kern="1200">
                <a:solidFill>
                  <a:schemeClr val="tx1"/>
                </a:solidFill>
                <a:latin typeface="+mn-lt"/>
                <a:ea typeface="+mn-ea"/>
                <a:cs typeface="+mn-cs"/>
              </a:defRPr>
            </a:lvl9pPr>
          </a:lstStyle>
          <a:p>
            <a:pPr algn="ctr"/>
            <a:r>
              <a:rPr lang="en-US" sz="2800" b="1">
                <a:solidFill>
                  <a:srgbClr val="E84A27"/>
                </a:solidFill>
                <a:latin typeface="EB Garamond"/>
                <a:ea typeface="EB Garamond"/>
              </a:rPr>
              <a:t>Paging</a:t>
            </a:r>
          </a:p>
          <a:p>
            <a:pPr algn="ctr"/>
            <a:r>
              <a:rPr lang="en-US" sz="2800" b="1">
                <a:solidFill>
                  <a:srgbClr val="E84A27"/>
                </a:solidFill>
                <a:latin typeface="EB Garamond"/>
                <a:ea typeface="EB Garamond"/>
              </a:rPr>
              <a:t>Mechanism</a:t>
            </a:r>
          </a:p>
        </p:txBody>
      </p:sp>
      <p:sp>
        <p:nvSpPr>
          <p:cNvPr id="34" name="Google Shape;230;p19">
            <a:extLst>
              <a:ext uri="{FF2B5EF4-FFF2-40B4-BE49-F238E27FC236}">
                <a16:creationId xmlns:a16="http://schemas.microsoft.com/office/drawing/2014/main" id="{4B5763FD-0D16-47FD-A793-EDBB130F53D8}"/>
              </a:ext>
            </a:extLst>
          </p:cNvPr>
          <p:cNvSpPr/>
          <p:nvPr/>
        </p:nvSpPr>
        <p:spPr>
          <a:xfrm>
            <a:off x="5090535" y="2035397"/>
            <a:ext cx="4510678" cy="791494"/>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EB Garamond"/>
                <a:ea typeface="EB Garamond"/>
                <a:cs typeface="EB Garamond"/>
                <a:sym typeface="EB Garamond"/>
              </a:rPr>
              <a:t>Stalls the process</a:t>
            </a:r>
            <a:endParaRPr lang="en-US" sz="1200"/>
          </a:p>
        </p:txBody>
      </p:sp>
      <p:sp>
        <p:nvSpPr>
          <p:cNvPr id="35" name="Google Shape;231;p19">
            <a:extLst>
              <a:ext uri="{FF2B5EF4-FFF2-40B4-BE49-F238E27FC236}">
                <a16:creationId xmlns:a16="http://schemas.microsoft.com/office/drawing/2014/main" id="{0560AFDA-E01B-4D40-98A2-B630331BDF31}"/>
              </a:ext>
            </a:extLst>
          </p:cNvPr>
          <p:cNvSpPr/>
          <p:nvPr/>
        </p:nvSpPr>
        <p:spPr>
          <a:xfrm>
            <a:off x="5090535" y="3066330"/>
            <a:ext cx="4510678" cy="791494"/>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r>
              <a:rPr lang="en-US" sz="2400" b="1" dirty="0">
                <a:solidFill>
                  <a:schemeClr val="lt1"/>
                </a:solidFill>
                <a:latin typeface="EB Garamond"/>
                <a:cs typeface="EB Garamond"/>
                <a:sym typeface="EB Garamond"/>
              </a:rPr>
              <a:t>High I/O traffic</a:t>
            </a:r>
            <a:endParaRPr lang="en-US" sz="2400" b="1" dirty="0">
              <a:solidFill>
                <a:schemeClr val="lt1"/>
              </a:solidFill>
              <a:latin typeface="EB Garamond"/>
              <a:cs typeface="EB Garamond"/>
            </a:endParaRPr>
          </a:p>
        </p:txBody>
      </p:sp>
      <p:sp>
        <p:nvSpPr>
          <p:cNvPr id="36" name="Google Shape;232;p19">
            <a:extLst>
              <a:ext uri="{FF2B5EF4-FFF2-40B4-BE49-F238E27FC236}">
                <a16:creationId xmlns:a16="http://schemas.microsoft.com/office/drawing/2014/main" id="{E43899F0-C56B-4764-B84B-306A7E2A0385}"/>
              </a:ext>
            </a:extLst>
          </p:cNvPr>
          <p:cNvSpPr/>
          <p:nvPr/>
        </p:nvSpPr>
        <p:spPr>
          <a:xfrm>
            <a:off x="5090535" y="4097030"/>
            <a:ext cx="4510678" cy="791494"/>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r>
              <a:rPr lang="en-US" sz="2400" b="1" dirty="0">
                <a:solidFill>
                  <a:schemeClr val="lt1"/>
                </a:solidFill>
                <a:latin typeface="EB Garamond"/>
                <a:cs typeface="EB Garamond"/>
                <a:sym typeface="EB Garamond"/>
              </a:rPr>
              <a:t>DRAM thrashing/pollution</a:t>
            </a:r>
            <a:endParaRPr lang="en-US" sz="2400" b="1" dirty="0">
              <a:solidFill>
                <a:schemeClr val="lt1"/>
              </a:solidFill>
              <a:latin typeface="EB Garamond"/>
              <a:cs typeface="EB Garamond"/>
            </a:endParaRPr>
          </a:p>
        </p:txBody>
      </p:sp>
      <p:sp>
        <p:nvSpPr>
          <p:cNvPr id="37" name="Google Shape;233;p19">
            <a:extLst>
              <a:ext uri="{FF2B5EF4-FFF2-40B4-BE49-F238E27FC236}">
                <a16:creationId xmlns:a16="http://schemas.microsoft.com/office/drawing/2014/main" id="{C381F369-D722-4202-AC49-652352572381}"/>
              </a:ext>
            </a:extLst>
          </p:cNvPr>
          <p:cNvSpPr/>
          <p:nvPr/>
        </p:nvSpPr>
        <p:spPr>
          <a:xfrm>
            <a:off x="5090535" y="5067885"/>
            <a:ext cx="4510678" cy="791494"/>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EB Garamond"/>
                <a:ea typeface="EB Garamond"/>
                <a:cs typeface="EB Garamond"/>
                <a:sym typeface="EB Garamond"/>
              </a:rPr>
              <a:t>Page-level persistency</a:t>
            </a:r>
            <a:endParaRPr lang="en-US" sz="1200"/>
          </a:p>
        </p:txBody>
      </p:sp>
      <p:sp>
        <p:nvSpPr>
          <p:cNvPr id="52" name="Google Shape;226;p19">
            <a:extLst>
              <a:ext uri="{FF2B5EF4-FFF2-40B4-BE49-F238E27FC236}">
                <a16:creationId xmlns:a16="http://schemas.microsoft.com/office/drawing/2014/main" id="{A52FD0DC-D1B6-4101-A033-BF209005C8F4}"/>
              </a:ext>
            </a:extLst>
          </p:cNvPr>
          <p:cNvSpPr txBox="1"/>
          <p:nvPr/>
        </p:nvSpPr>
        <p:spPr>
          <a:xfrm>
            <a:off x="6701934" y="4793146"/>
            <a:ext cx="2153714" cy="9819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13294B"/>
                </a:solidFill>
                <a:latin typeface="EB Garamond"/>
                <a:ea typeface="EB Garamond"/>
                <a:cs typeface="EB Garamond"/>
                <a:sym typeface="EB Garamond"/>
              </a:rPr>
              <a:t>Block</a:t>
            </a:r>
          </a:p>
          <a:p>
            <a:pPr marL="0" marR="0" lvl="0" indent="0" algn="ctr" rtl="0">
              <a:spcBef>
                <a:spcPts val="0"/>
              </a:spcBef>
              <a:spcAft>
                <a:spcPts val="0"/>
              </a:spcAft>
              <a:buNone/>
            </a:pPr>
            <a:r>
              <a:rPr lang="en-US" sz="2400" b="1">
                <a:solidFill>
                  <a:srgbClr val="13294B"/>
                </a:solidFill>
                <a:latin typeface="EB Garamond"/>
                <a:cs typeface="EB Garamond"/>
                <a:sym typeface="EB Garamond"/>
              </a:rPr>
              <a:t>Interface</a:t>
            </a:r>
            <a:endParaRPr lang="en-US" sz="1200"/>
          </a:p>
        </p:txBody>
      </p:sp>
      <p:sp>
        <p:nvSpPr>
          <p:cNvPr id="4" name="Slide Number Placeholder 3">
            <a:extLst>
              <a:ext uri="{FF2B5EF4-FFF2-40B4-BE49-F238E27FC236}">
                <a16:creationId xmlns:a16="http://schemas.microsoft.com/office/drawing/2014/main" id="{F37F1BBC-B20B-4E5E-9F28-556333A489F3}"/>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26893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42647E-6 -6.53595E-7 L -0.25 -6.53595E-7 " pathEditMode="relative" rAng="0" ptsTypes="AA">
                                      <p:cBhvr>
                                        <p:cTn id="6" dur="2000" fill="hold"/>
                                        <p:tgtEl>
                                          <p:spTgt spid="42"/>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3.38235E-6 -4.05229E-6 L -0.25 -4.05229E-6 " pathEditMode="relative" rAng="0" ptsTypes="AA">
                                      <p:cBhvr>
                                        <p:cTn id="8" dur="2000" fill="hold"/>
                                        <p:tgtEl>
                                          <p:spTgt spid="43"/>
                                        </p:tgtEl>
                                        <p:attrNameLst>
                                          <p:attrName>ppt_x</p:attrName>
                                          <p:attrName>ppt_y</p:attrName>
                                        </p:attrNameLst>
                                      </p:cBhvr>
                                      <p:rCtr x="-12500" y="0"/>
                                    </p:animMotion>
                                  </p:childTnLst>
                                </p:cTn>
                              </p:par>
                              <p:par>
                                <p:cTn id="9" presetID="35" presetClass="path" presetSubtype="0" accel="50000" decel="50000" fill="hold" grpId="0" nodeType="withEffect">
                                  <p:stCondLst>
                                    <p:cond delay="0"/>
                                  </p:stCondLst>
                                  <p:childTnLst>
                                    <p:animMotion origin="layout" path="M -2.57353E-7 1.37255E-6 L -0.25 1.37255E-6 " pathEditMode="relative" rAng="0" ptsTypes="AA">
                                      <p:cBhvr>
                                        <p:cTn id="10" dur="2000" fill="hold"/>
                                        <p:tgtEl>
                                          <p:spTgt spid="44"/>
                                        </p:tgtEl>
                                        <p:attrNameLst>
                                          <p:attrName>ppt_x</p:attrName>
                                          <p:attrName>ppt_y</p:attrName>
                                        </p:attrNameLst>
                                      </p:cBhvr>
                                      <p:rCtr x="-12500" y="0"/>
                                    </p:animMotion>
                                  </p:childTnLst>
                                </p:cTn>
                              </p:par>
                              <p:par>
                                <p:cTn id="11" presetID="35" presetClass="path" presetSubtype="0" accel="50000" decel="50000" fill="hold" grpId="0" nodeType="withEffect">
                                  <p:stCondLst>
                                    <p:cond delay="0"/>
                                  </p:stCondLst>
                                  <p:childTnLst>
                                    <p:animMotion origin="layout" path="M -2.68382E-6 -3.0719E-6 L -0.25 -3.0719E-6 " pathEditMode="relative" rAng="0" ptsTypes="AA">
                                      <p:cBhvr>
                                        <p:cTn id="12" dur="2000" fill="hold"/>
                                        <p:tgtEl>
                                          <p:spTgt spid="45"/>
                                        </p:tgtEl>
                                        <p:attrNameLst>
                                          <p:attrName>ppt_x</p:attrName>
                                          <p:attrName>ppt_y</p:attrName>
                                        </p:attrNameLst>
                                      </p:cBhvr>
                                      <p:rCtr x="-12500" y="0"/>
                                    </p:animMotion>
                                  </p:childTnLst>
                                </p:cTn>
                              </p:par>
                              <p:par>
                                <p:cTn id="13" presetID="35" presetClass="path" presetSubtype="0" accel="50000" decel="50000" fill="hold" grpId="0" nodeType="withEffect">
                                  <p:stCondLst>
                                    <p:cond delay="0"/>
                                  </p:stCondLst>
                                  <p:childTnLst>
                                    <p:animMotion origin="layout" path="M 2.64706E-6 2.67974E-6 L -0.25 2.67974E-6 " pathEditMode="relative" rAng="0" ptsTypes="AA">
                                      <p:cBhvr>
                                        <p:cTn id="14" dur="2000" fill="hold"/>
                                        <p:tgtEl>
                                          <p:spTgt spid="46"/>
                                        </p:tgtEl>
                                        <p:attrNameLst>
                                          <p:attrName>ppt_x</p:attrName>
                                          <p:attrName>ppt_y</p:attrName>
                                        </p:attrNameLst>
                                      </p:cBhvr>
                                      <p:rCtr x="-12500" y="0"/>
                                    </p:animMotion>
                                  </p:childTnLst>
                                </p:cTn>
                              </p:par>
                              <p:par>
                                <p:cTn id="15" presetID="35" presetClass="path" presetSubtype="0" accel="50000" decel="50000" fill="hold" grpId="0" nodeType="withEffect">
                                  <p:stCondLst>
                                    <p:cond delay="0"/>
                                  </p:stCondLst>
                                  <p:childTnLst>
                                    <p:animMotion origin="layout" path="M -1.94853E-6 -6.53595E-8 L -0.25 -6.53595E-8 " pathEditMode="relative" rAng="0" ptsTypes="AA">
                                      <p:cBhvr>
                                        <p:cTn id="16" dur="2000" fill="hold"/>
                                        <p:tgtEl>
                                          <p:spTgt spid="47"/>
                                        </p:tgtEl>
                                        <p:attrNameLst>
                                          <p:attrName>ppt_x</p:attrName>
                                          <p:attrName>ppt_y</p:attrName>
                                        </p:attrNameLst>
                                      </p:cBhvr>
                                      <p:rCtr x="-12500" y="0"/>
                                    </p:animMotion>
                                  </p:childTnLst>
                                </p:cTn>
                              </p:par>
                              <p:par>
                                <p:cTn id="17" presetID="35" presetClass="path" presetSubtype="0" accel="50000" decel="50000" fill="hold" grpId="0" nodeType="withEffect">
                                  <p:stCondLst>
                                    <p:cond delay="0"/>
                                  </p:stCondLst>
                                  <p:childTnLst>
                                    <p:animMotion origin="layout" path="M -1.94853E-6 4.18301E-6 L -0.25 4.18301E-6 " pathEditMode="relative" rAng="0" ptsTypes="AA">
                                      <p:cBhvr>
                                        <p:cTn id="18" dur="2000" fill="hold"/>
                                        <p:tgtEl>
                                          <p:spTgt spid="48"/>
                                        </p:tgtEl>
                                        <p:attrNameLst>
                                          <p:attrName>ppt_x</p:attrName>
                                          <p:attrName>ppt_y</p:attrName>
                                        </p:attrNameLst>
                                      </p:cBhvr>
                                      <p:rCtr x="-12500" y="0"/>
                                    </p:animMotion>
                                  </p:childTnLst>
                                </p:cTn>
                              </p:par>
                              <p:par>
                                <p:cTn id="19" presetID="35" presetClass="path" presetSubtype="0" accel="50000" decel="50000" fill="hold" grpId="0" nodeType="withEffect">
                                  <p:stCondLst>
                                    <p:cond delay="0"/>
                                  </p:stCondLst>
                                  <p:childTnLst>
                                    <p:animMotion origin="layout" path="M 3.38235E-6 -3.26797E-7 L -0.25 -3.26797E-7 " pathEditMode="relative" rAng="0" ptsTypes="AA">
                                      <p:cBhvr>
                                        <p:cTn id="20" dur="2000" fill="hold"/>
                                        <p:tgtEl>
                                          <p:spTgt spid="49"/>
                                        </p:tgtEl>
                                        <p:attrNameLst>
                                          <p:attrName>ppt_x</p:attrName>
                                          <p:attrName>ppt_y</p:attrName>
                                        </p:attrNameLst>
                                      </p:cBhvr>
                                      <p:rCtr x="-12500" y="0"/>
                                    </p:animMotion>
                                  </p:childTnLst>
                                </p:cTn>
                              </p:par>
                              <p:par>
                                <p:cTn id="21" presetID="35" presetClass="path" presetSubtype="0" accel="50000" decel="50000" fill="hold" grpId="0" nodeType="withEffect">
                                  <p:stCondLst>
                                    <p:cond delay="0"/>
                                  </p:stCondLst>
                                  <p:childTnLst>
                                    <p:animMotion origin="layout" path="M -1.94853E-6 4.18301E-6 L -0.25 4.18301E-6 " pathEditMode="relative" rAng="0" ptsTypes="AA">
                                      <p:cBhvr>
                                        <p:cTn id="22" dur="2000" fill="hold"/>
                                        <p:tgtEl>
                                          <p:spTgt spid="50"/>
                                        </p:tgtEl>
                                        <p:attrNameLst>
                                          <p:attrName>ppt_x</p:attrName>
                                          <p:attrName>ppt_y</p:attrName>
                                        </p:attrNameLst>
                                      </p:cBhvr>
                                      <p:rCtr x="-12500" y="0"/>
                                    </p:animMotion>
                                  </p:childTnLst>
                                </p:cTn>
                              </p:par>
                              <p:par>
                                <p:cTn id="23" presetID="35" presetClass="path" presetSubtype="0" accel="50000" decel="50000" fill="hold" grpId="0" nodeType="withEffect">
                                  <p:stCondLst>
                                    <p:cond delay="0"/>
                                  </p:stCondLst>
                                  <p:childTnLst>
                                    <p:animMotion origin="layout" path="M -1.28676E-6 -2.7451E-6 L -0.25 -2.7451E-6 " pathEditMode="relative" rAng="0" ptsTypes="AA">
                                      <p:cBhvr>
                                        <p:cTn id="24" dur="2000" fill="hold"/>
                                        <p:tgtEl>
                                          <p:spTgt spid="51"/>
                                        </p:tgtEl>
                                        <p:attrNameLst>
                                          <p:attrName>ppt_x</p:attrName>
                                          <p:attrName>ppt_y</p:attrName>
                                        </p:attrNameLst>
                                      </p:cBhvr>
                                      <p:rCtr x="-12500" y="0"/>
                                    </p:animMotion>
                                  </p:childTnLst>
                                </p:cTn>
                              </p:par>
                              <p:par>
                                <p:cTn id="25" presetID="35" presetClass="path" presetSubtype="0" accel="50000" decel="50000" fill="hold" grpId="0" nodeType="withEffect">
                                  <p:stCondLst>
                                    <p:cond delay="0"/>
                                  </p:stCondLst>
                                  <p:childTnLst>
                                    <p:animMotion origin="layout" path="M 1.28676E-6 1.43791E-6 L -0.25 1.43791E-6 " pathEditMode="relative" rAng="0" ptsTypes="AA">
                                      <p:cBhvr>
                                        <p:cTn id="26" dur="2000" fill="hold"/>
                                        <p:tgtEl>
                                          <p:spTgt spid="52"/>
                                        </p:tgtEl>
                                        <p:attrNameLst>
                                          <p:attrName>ppt_x</p:attrName>
                                          <p:attrName>ppt_y</p:attrName>
                                        </p:attrNameLst>
                                      </p:cBhvr>
                                      <p:rCtr x="-12500" y="0"/>
                                    </p:animMotion>
                                  </p:childTnLst>
                                </p:cTn>
                              </p:par>
                              <p:par>
                                <p:cTn id="27" presetID="35" presetClass="path" presetSubtype="0" accel="50000" decel="50000" fill="hold" nodeType="withEffect">
                                  <p:stCondLst>
                                    <p:cond delay="0"/>
                                  </p:stCondLst>
                                  <p:childTnLst>
                                    <p:animMotion origin="layout" path="M 2.31618E-6 1.63399E-6 L -0.25 1.63399E-6 " pathEditMode="relative" rAng="0" ptsTypes="AA">
                                      <p:cBhvr>
                                        <p:cTn id="28" dur="2000" fill="hold"/>
                                        <p:tgtEl>
                                          <p:spTgt spid="53"/>
                                        </p:tgtEl>
                                        <p:attrNameLst>
                                          <p:attrName>ppt_x</p:attrName>
                                          <p:attrName>ppt_y</p:attrName>
                                        </p:attrNameLst>
                                      </p:cBhvr>
                                      <p:rCtr x="-12500" y="0"/>
                                    </p:animMotion>
                                  </p:childTnLst>
                                </p:cTn>
                              </p:par>
                              <p:par>
                                <p:cTn id="29" presetID="35" presetClass="path" presetSubtype="0" accel="50000" decel="50000" fill="hold" grpId="0" nodeType="withEffect">
                                  <p:stCondLst>
                                    <p:cond delay="0"/>
                                  </p:stCondLst>
                                  <p:childTnLst>
                                    <p:animMotion origin="layout" path="M -4.48529E-6 -2.15686E-6 L -0.25 -2.15686E-6 " pathEditMode="relative" rAng="0" ptsTypes="AA">
                                      <p:cBhvr>
                                        <p:cTn id="30" dur="2000" fill="hold"/>
                                        <p:tgtEl>
                                          <p:spTgt spid="2"/>
                                        </p:tgtEl>
                                        <p:attrNameLst>
                                          <p:attrName>ppt_x</p:attrName>
                                          <p:attrName>ppt_y</p:attrName>
                                        </p:attrNameLst>
                                      </p:cBhvr>
                                      <p:rCtr x="-12500" y="0"/>
                                    </p:animMotion>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
                                        </p:tgtEl>
                                      </p:cBhvr>
                                    </p:animEffect>
                                    <p:set>
                                      <p:cBhvr>
                                        <p:cTn id="6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 grpId="0" animBg="1"/>
      <p:bldP spid="2" grpId="1" animBg="1"/>
      <p:bldP spid="43" grpId="0" animBg="1"/>
      <p:bldP spid="44" grpId="0" animBg="1"/>
      <p:bldP spid="45" grpId="0" animBg="1"/>
      <p:bldP spid="46" grpId="0"/>
      <p:bldP spid="47" grpId="0" animBg="1"/>
      <p:bldP spid="48" grpId="0" animBg="1"/>
      <p:bldP spid="49" grpId="0" animBg="1"/>
      <p:bldP spid="50" grpId="0"/>
      <p:bldP spid="51" grpId="0" animBg="1"/>
      <p:bldP spid="32" grpId="0" animBg="1"/>
      <p:bldP spid="33" grpId="0"/>
      <p:bldP spid="34" grpId="0" animBg="1"/>
      <p:bldP spid="35" grpId="0" animBg="1"/>
      <p:bldP spid="36" grpId="0" animBg="1"/>
      <p:bldP spid="37"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3" name="Google Shape;243;p20"/>
          <p:cNvSpPr/>
          <p:nvPr/>
        </p:nvSpPr>
        <p:spPr>
          <a:xfrm>
            <a:off x="497860" y="603359"/>
            <a:ext cx="12966679" cy="43107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err="1">
                <a:solidFill>
                  <a:srgbClr val="13294B"/>
                </a:solidFill>
                <a:latin typeface="EB Garamond"/>
                <a:ea typeface="EB Garamond"/>
                <a:cs typeface="EB Garamond"/>
                <a:sym typeface="EB Garamond"/>
              </a:rPr>
              <a:t>FlatFlash</a:t>
            </a:r>
            <a:r>
              <a:rPr lang="en-US" sz="4000" b="1" dirty="0">
                <a:solidFill>
                  <a:srgbClr val="13294B"/>
                </a:solidFill>
                <a:latin typeface="EB Garamond"/>
                <a:ea typeface="EB Garamond"/>
                <a:cs typeface="EB Garamond"/>
                <a:sym typeface="EB Garamond"/>
              </a:rPr>
              <a:t>: Exploiting the Byte-Accessibility of SSDs </a:t>
            </a:r>
            <a:endParaRPr dirty="0"/>
          </a:p>
        </p:txBody>
      </p:sp>
      <p:pic>
        <p:nvPicPr>
          <p:cNvPr id="11" name="Picture 10">
            <a:extLst>
              <a:ext uri="{FF2B5EF4-FFF2-40B4-BE49-F238E27FC236}">
                <a16:creationId xmlns:a16="http://schemas.microsoft.com/office/drawing/2014/main" id="{E0F7A80B-4965-486D-B155-93D6A64A5A58}"/>
              </a:ext>
            </a:extLst>
          </p:cNvPr>
          <p:cNvPicPr>
            <a:picLocks noChangeAspect="1"/>
          </p:cNvPicPr>
          <p:nvPr/>
        </p:nvPicPr>
        <p:blipFill>
          <a:blip r:embed="rId3"/>
          <a:stretch>
            <a:fillRect/>
          </a:stretch>
        </p:blipFill>
        <p:spPr>
          <a:xfrm>
            <a:off x="700138" y="1401904"/>
            <a:ext cx="4227871" cy="5292579"/>
          </a:xfrm>
          <a:prstGeom prst="rect">
            <a:avLst/>
          </a:prstGeom>
        </p:spPr>
      </p:pic>
      <p:sp>
        <p:nvSpPr>
          <p:cNvPr id="16" name="Rounded Rectangle 60">
            <a:extLst>
              <a:ext uri="{FF2B5EF4-FFF2-40B4-BE49-F238E27FC236}">
                <a16:creationId xmlns:a16="http://schemas.microsoft.com/office/drawing/2014/main" id="{D272E2CA-9739-4996-8846-4737958485A3}"/>
              </a:ext>
            </a:extLst>
          </p:cNvPr>
          <p:cNvSpPr/>
          <p:nvPr/>
        </p:nvSpPr>
        <p:spPr>
          <a:xfrm>
            <a:off x="6215563" y="2373292"/>
            <a:ext cx="6364786" cy="63601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dirty="0">
                <a:latin typeface="EB Garamond"/>
                <a:ea typeface="EB Garamond"/>
              </a:rPr>
              <a:t>Avoid paging</a:t>
            </a:r>
            <a:endParaRPr lang="en-US" sz="2800" dirty="0">
              <a:latin typeface="Arial"/>
              <a:ea typeface="EB Garamond"/>
              <a:cs typeface="Arial"/>
            </a:endParaRPr>
          </a:p>
        </p:txBody>
      </p:sp>
      <p:sp>
        <p:nvSpPr>
          <p:cNvPr id="17" name="Rounded Rectangle 60">
            <a:extLst>
              <a:ext uri="{FF2B5EF4-FFF2-40B4-BE49-F238E27FC236}">
                <a16:creationId xmlns:a16="http://schemas.microsoft.com/office/drawing/2014/main" id="{A4A5202E-B461-4A2A-87BE-CE702C5EEC9A}"/>
              </a:ext>
            </a:extLst>
          </p:cNvPr>
          <p:cNvSpPr/>
          <p:nvPr/>
        </p:nvSpPr>
        <p:spPr>
          <a:xfrm>
            <a:off x="6216484" y="3367235"/>
            <a:ext cx="6349981" cy="7195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dirty="0">
                <a:latin typeface="EB Garamond"/>
                <a:ea typeface="EB Garamond"/>
              </a:rPr>
              <a:t>Reduces I/O traffic</a:t>
            </a:r>
          </a:p>
        </p:txBody>
      </p:sp>
      <p:sp>
        <p:nvSpPr>
          <p:cNvPr id="18" name="Rounded Rectangle 60">
            <a:extLst>
              <a:ext uri="{FF2B5EF4-FFF2-40B4-BE49-F238E27FC236}">
                <a16:creationId xmlns:a16="http://schemas.microsoft.com/office/drawing/2014/main" id="{AF24E46A-6E83-4925-A14A-005EBBCA6BE0}"/>
              </a:ext>
            </a:extLst>
          </p:cNvPr>
          <p:cNvSpPr/>
          <p:nvPr/>
        </p:nvSpPr>
        <p:spPr>
          <a:xfrm>
            <a:off x="6217800" y="4348170"/>
            <a:ext cx="6349981" cy="7195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dirty="0">
                <a:latin typeface="EB Garamond"/>
                <a:ea typeface="EB Garamond"/>
              </a:rPr>
              <a:t>Reduces DRAM thrashing/pollution</a:t>
            </a:r>
            <a:endParaRPr lang="en-US" sz="1100" dirty="0"/>
          </a:p>
        </p:txBody>
      </p:sp>
      <p:sp>
        <p:nvSpPr>
          <p:cNvPr id="19" name="Rounded Rectangle 60">
            <a:extLst>
              <a:ext uri="{FF2B5EF4-FFF2-40B4-BE49-F238E27FC236}">
                <a16:creationId xmlns:a16="http://schemas.microsoft.com/office/drawing/2014/main" id="{F9897FDD-1BE7-455B-8D03-CDCE94C7D33E}"/>
              </a:ext>
            </a:extLst>
          </p:cNvPr>
          <p:cNvSpPr/>
          <p:nvPr/>
        </p:nvSpPr>
        <p:spPr>
          <a:xfrm>
            <a:off x="6232913" y="5356700"/>
            <a:ext cx="6349981" cy="71959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a:latin typeface="EB Garamond"/>
                <a:ea typeface="EB Garamond"/>
              </a:rPr>
              <a:t>Fine-grained data persistency</a:t>
            </a:r>
            <a:endParaRPr lang="en-US">
              <a:cs typeface="Arial"/>
            </a:endParaRPr>
          </a:p>
        </p:txBody>
      </p:sp>
      <p:sp>
        <p:nvSpPr>
          <p:cNvPr id="3" name="Slide Number Placeholder 2">
            <a:extLst>
              <a:ext uri="{FF2B5EF4-FFF2-40B4-BE49-F238E27FC236}">
                <a16:creationId xmlns:a16="http://schemas.microsoft.com/office/drawing/2014/main" id="{CA9B43B3-4418-4E8B-8865-A85A6FC5A250}"/>
              </a:ext>
            </a:extLst>
          </p:cNvPr>
          <p:cNvSpPr>
            <a:spLocks noGrp="1"/>
          </p:cNvSpPr>
          <p:nvPr>
            <p:ph type="sldNum" idx="12"/>
          </p:nvPr>
        </p:nvSpPr>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38421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5" name="Google Shape;255;p21"/>
          <p:cNvSpPr/>
          <p:nvPr/>
        </p:nvSpPr>
        <p:spPr>
          <a:xfrm>
            <a:off x="497862" y="603359"/>
            <a:ext cx="10306496" cy="5318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rgbClr val="13294B"/>
                </a:solidFill>
                <a:latin typeface="EB Garamond"/>
                <a:ea typeface="EB Garamond"/>
                <a:cs typeface="EB Garamond"/>
                <a:sym typeface="EB Garamond"/>
              </a:rPr>
              <a:t>Enabling the Byte-Accessibility of SSDs</a:t>
            </a:r>
            <a:endParaRPr/>
          </a:p>
        </p:txBody>
      </p:sp>
      <p:grpSp>
        <p:nvGrpSpPr>
          <p:cNvPr id="4" name="Group 3">
            <a:extLst>
              <a:ext uri="{FF2B5EF4-FFF2-40B4-BE49-F238E27FC236}">
                <a16:creationId xmlns:a16="http://schemas.microsoft.com/office/drawing/2014/main" id="{C7EBCAB8-3DC6-4129-B2FE-2AB06BC3CCE1}"/>
              </a:ext>
            </a:extLst>
          </p:cNvPr>
          <p:cNvGrpSpPr/>
          <p:nvPr/>
        </p:nvGrpSpPr>
        <p:grpSpPr>
          <a:xfrm>
            <a:off x="255467" y="1467853"/>
            <a:ext cx="13084015" cy="3850105"/>
            <a:chOff x="255467" y="1467853"/>
            <a:chExt cx="13084015" cy="3850105"/>
          </a:xfrm>
        </p:grpSpPr>
        <p:sp>
          <p:nvSpPr>
            <p:cNvPr id="253" name="Google Shape;253;p21"/>
            <p:cNvSpPr/>
            <p:nvPr/>
          </p:nvSpPr>
          <p:spPr>
            <a:xfrm>
              <a:off x="255467" y="4047394"/>
              <a:ext cx="5238119" cy="843135"/>
            </a:xfrm>
            <a:prstGeom prst="rect">
              <a:avLst/>
            </a:prstGeom>
            <a:noFill/>
            <a:ln>
              <a:noFill/>
            </a:ln>
          </p:spPr>
          <p:txBody>
            <a:bodyPr spcFirstLastPara="1" wrap="square" lIns="91425" tIns="45700" rIns="91425" bIns="45700" anchor="ctr" anchorCtr="0">
              <a:noAutofit/>
            </a:bodyPr>
            <a:lstStyle/>
            <a:p>
              <a:pPr marL="457200" marR="0" lvl="0" indent="-279400" algn="l" rtl="0">
                <a:spcBef>
                  <a:spcPts val="0"/>
                </a:spcBef>
                <a:spcAft>
                  <a:spcPts val="0"/>
                </a:spcAft>
                <a:buClr>
                  <a:schemeClr val="dk1"/>
                </a:buClr>
                <a:buSzPts val="2800"/>
                <a:buFont typeface="Arial"/>
                <a:buNone/>
              </a:pPr>
              <a:endParaRPr sz="2800" b="1">
                <a:solidFill>
                  <a:srgbClr val="13294B"/>
                </a:solidFill>
                <a:latin typeface="EB Garamond"/>
                <a:ea typeface="EB Garamond"/>
                <a:cs typeface="EB Garamond"/>
                <a:sym typeface="EB Garamond"/>
              </a:endParaRPr>
            </a:p>
          </p:txBody>
        </p:sp>
        <p:sp>
          <p:nvSpPr>
            <p:cNvPr id="256" name="Google Shape;256;p21"/>
            <p:cNvSpPr/>
            <p:nvPr/>
          </p:nvSpPr>
          <p:spPr>
            <a:xfrm>
              <a:off x="497862" y="1467853"/>
              <a:ext cx="12841620" cy="3850105"/>
            </a:xfrm>
            <a:prstGeom prst="roundRect">
              <a:avLst>
                <a:gd name="adj" fmla="val 8952"/>
              </a:avLst>
            </a:prstGeom>
            <a:solidFill>
              <a:schemeClr val="lt1"/>
            </a:solidFill>
            <a:ln w="25400" cap="flat" cmpd="sng">
              <a:solidFill>
                <a:srgbClr val="E84A27"/>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pic>
          <p:nvPicPr>
            <p:cNvPr id="258" name="Google Shape;258;p21"/>
            <p:cNvPicPr preferRelativeResize="0"/>
            <p:nvPr/>
          </p:nvPicPr>
          <p:blipFill rotWithShape="1">
            <a:blip r:embed="rId3">
              <a:alphaModFix/>
            </a:blip>
            <a:srcRect/>
            <a:stretch/>
          </p:blipFill>
          <p:spPr>
            <a:xfrm>
              <a:off x="811532" y="1708485"/>
              <a:ext cx="2584315" cy="2418347"/>
            </a:xfrm>
            <a:prstGeom prst="rect">
              <a:avLst/>
            </a:prstGeom>
            <a:noFill/>
            <a:ln>
              <a:noFill/>
            </a:ln>
          </p:spPr>
        </p:pic>
        <p:sp>
          <p:nvSpPr>
            <p:cNvPr id="259" name="Google Shape;259;p21"/>
            <p:cNvSpPr/>
            <p:nvPr/>
          </p:nvSpPr>
          <p:spPr>
            <a:xfrm>
              <a:off x="860780" y="4351535"/>
              <a:ext cx="2714252" cy="710761"/>
            </a:xfrm>
            <a:prstGeom prst="roundRect">
              <a:avLst>
                <a:gd name="adj" fmla="val 16667"/>
              </a:avLst>
            </a:prstGeom>
            <a:solidFill>
              <a:schemeClr val="accent6">
                <a:lumMod val="60000"/>
                <a:lumOff val="40000"/>
              </a:schemeClr>
            </a:solidFill>
            <a:ln w="25400"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algn="ctr"/>
              <a:r>
                <a:rPr lang="en-US" sz="2800" b="1">
                  <a:solidFill>
                    <a:srgbClr val="13294B"/>
                  </a:solidFill>
                  <a:latin typeface="EB Garamond"/>
                  <a:ea typeface="EB Garamond"/>
                  <a:sym typeface="EB Garamond"/>
                </a:rPr>
                <a:t>DRAM in SSD</a:t>
              </a:r>
              <a:endParaRPr lang="en-US"/>
            </a:p>
          </p:txBody>
        </p:sp>
        <p:pic>
          <p:nvPicPr>
            <p:cNvPr id="262" name="Google Shape;262;p21" descr="Image result for capi opencapi"/>
            <p:cNvPicPr preferRelativeResize="0"/>
            <p:nvPr/>
          </p:nvPicPr>
          <p:blipFill rotWithShape="1">
            <a:blip r:embed="rId4">
              <a:alphaModFix/>
            </a:blip>
            <a:srcRect t="23856" b="23448"/>
            <a:stretch/>
          </p:blipFill>
          <p:spPr>
            <a:xfrm>
              <a:off x="9516977" y="1836871"/>
              <a:ext cx="3571603" cy="1980772"/>
            </a:xfrm>
            <a:prstGeom prst="rect">
              <a:avLst/>
            </a:prstGeom>
            <a:noFill/>
            <a:ln>
              <a:noFill/>
            </a:ln>
          </p:spPr>
        </p:pic>
        <p:pic>
          <p:nvPicPr>
            <p:cNvPr id="266" name="Google Shape;266;p21" descr="File:PCI Express.svg"/>
            <p:cNvPicPr preferRelativeResize="0"/>
            <p:nvPr/>
          </p:nvPicPr>
          <p:blipFill rotWithShape="1">
            <a:blip r:embed="rId5">
              <a:alphaModFix/>
            </a:blip>
            <a:srcRect/>
            <a:stretch/>
          </p:blipFill>
          <p:spPr>
            <a:xfrm>
              <a:off x="5092713" y="2108194"/>
              <a:ext cx="3644640" cy="1614348"/>
            </a:xfrm>
            <a:prstGeom prst="rect">
              <a:avLst/>
            </a:prstGeom>
            <a:noFill/>
            <a:ln>
              <a:noFill/>
            </a:ln>
          </p:spPr>
        </p:pic>
        <p:sp>
          <p:nvSpPr>
            <p:cNvPr id="26" name="Google Shape;259;p21">
              <a:extLst>
                <a:ext uri="{FF2B5EF4-FFF2-40B4-BE49-F238E27FC236}">
                  <a16:creationId xmlns:a16="http://schemas.microsoft.com/office/drawing/2014/main" id="{0DC081F5-792B-4744-9F9C-AAA1832FE6A0}"/>
                </a:ext>
              </a:extLst>
            </p:cNvPr>
            <p:cNvSpPr/>
            <p:nvPr/>
          </p:nvSpPr>
          <p:spPr>
            <a:xfrm>
              <a:off x="5658830" y="4340819"/>
              <a:ext cx="2505452" cy="710761"/>
            </a:xfrm>
            <a:prstGeom prst="roundRect">
              <a:avLst>
                <a:gd name="adj" fmla="val 16667"/>
              </a:avLst>
            </a:prstGeom>
            <a:solidFill>
              <a:srgbClr val="FAC090"/>
            </a:solidFill>
            <a:ln w="25400"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algn="ctr"/>
              <a:r>
                <a:rPr lang="en-US" sz="2800" b="1" dirty="0">
                  <a:solidFill>
                    <a:srgbClr val="13294B"/>
                  </a:solidFill>
                  <a:latin typeface="EB Garamond"/>
                  <a:ea typeface="EB Garamond"/>
                  <a:sym typeface="EB Garamond"/>
                </a:rPr>
                <a:t>PCIe MMIO</a:t>
              </a:r>
              <a:endParaRPr lang="en-US" dirty="0"/>
            </a:p>
          </p:txBody>
        </p:sp>
        <p:sp>
          <p:nvSpPr>
            <p:cNvPr id="27" name="Google Shape;259;p21">
              <a:extLst>
                <a:ext uri="{FF2B5EF4-FFF2-40B4-BE49-F238E27FC236}">
                  <a16:creationId xmlns:a16="http://schemas.microsoft.com/office/drawing/2014/main" id="{DC5A4933-84C4-4F8F-908E-1F8C6850A625}"/>
                </a:ext>
              </a:extLst>
            </p:cNvPr>
            <p:cNvSpPr/>
            <p:nvPr/>
          </p:nvSpPr>
          <p:spPr>
            <a:xfrm>
              <a:off x="9195759" y="4324882"/>
              <a:ext cx="3874448" cy="710761"/>
            </a:xfrm>
            <a:prstGeom prst="roundRect">
              <a:avLst>
                <a:gd name="adj" fmla="val 16667"/>
              </a:avLst>
            </a:prstGeom>
            <a:solidFill>
              <a:schemeClr val="accent6">
                <a:lumMod val="60000"/>
                <a:lumOff val="40000"/>
              </a:schemeClr>
            </a:solidFill>
            <a:ln w="25400" cap="flat" cmpd="sng">
              <a:solidFill>
                <a:srgbClr val="13294B"/>
              </a:solidFill>
              <a:prstDash val="solid"/>
              <a:round/>
              <a:headEnd type="none" w="sm" len="sm"/>
              <a:tailEnd type="none" w="sm" len="sm"/>
            </a:ln>
          </p:spPr>
          <p:txBody>
            <a:bodyPr spcFirstLastPara="1" wrap="square" lIns="91425" tIns="45700" rIns="91425" bIns="45700" anchor="ctr" anchorCtr="0">
              <a:noAutofit/>
            </a:bodyPr>
            <a:lstStyle/>
            <a:p>
              <a:pPr algn="ctr"/>
              <a:r>
                <a:rPr lang="en-US" sz="2800" b="1" dirty="0">
                  <a:solidFill>
                    <a:srgbClr val="13294B"/>
                  </a:solidFill>
                  <a:latin typeface="EB Garamond"/>
                  <a:ea typeface="EB Garamond"/>
                  <a:sym typeface="EB Garamond"/>
                </a:rPr>
                <a:t>Cacheable Accesses</a:t>
              </a:r>
              <a:endParaRPr lang="en-US" dirty="0"/>
            </a:p>
          </p:txBody>
        </p:sp>
        <p:pic>
          <p:nvPicPr>
            <p:cNvPr id="2" name="Graphic 1" descr="Add">
              <a:extLst>
                <a:ext uri="{FF2B5EF4-FFF2-40B4-BE49-F238E27FC236}">
                  <a16:creationId xmlns:a16="http://schemas.microsoft.com/office/drawing/2014/main" id="{05AC777C-A649-457E-ACE2-B6F900B7DA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2190" y="2257548"/>
              <a:ext cx="914400" cy="914400"/>
            </a:xfrm>
            <a:prstGeom prst="rect">
              <a:avLst/>
            </a:prstGeom>
          </p:spPr>
        </p:pic>
        <p:pic>
          <p:nvPicPr>
            <p:cNvPr id="3" name="Graphic 2" descr="Add">
              <a:extLst>
                <a:ext uri="{FF2B5EF4-FFF2-40B4-BE49-F238E27FC236}">
                  <a16:creationId xmlns:a16="http://schemas.microsoft.com/office/drawing/2014/main" id="{2173C798-C9E2-451B-B200-06F2686D4B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54213" y="2257548"/>
              <a:ext cx="914400" cy="914400"/>
            </a:xfrm>
            <a:prstGeom prst="rect">
              <a:avLst/>
            </a:prstGeom>
          </p:spPr>
        </p:pic>
      </p:grpSp>
      <p:sp>
        <p:nvSpPr>
          <p:cNvPr id="21" name="Rounded Rectangle 60">
            <a:extLst>
              <a:ext uri="{FF2B5EF4-FFF2-40B4-BE49-F238E27FC236}">
                <a16:creationId xmlns:a16="http://schemas.microsoft.com/office/drawing/2014/main" id="{FE895346-BE36-4B94-BE06-0559A698580C}"/>
              </a:ext>
            </a:extLst>
          </p:cNvPr>
          <p:cNvSpPr/>
          <p:nvPr/>
        </p:nvSpPr>
        <p:spPr>
          <a:xfrm>
            <a:off x="558022" y="5761892"/>
            <a:ext cx="12701846" cy="872809"/>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EB Garamond" panose="020B0604020202020204" charset="0"/>
                <a:ea typeface="EB Garamond" panose="020B0604020202020204" charset="0"/>
              </a:rPr>
              <a:t>Byte addressable interface is feasible with modern SSDs  </a:t>
            </a:r>
          </a:p>
        </p:txBody>
      </p:sp>
      <p:sp>
        <p:nvSpPr>
          <p:cNvPr id="5" name="Slide Number Placeholder 4">
            <a:extLst>
              <a:ext uri="{FF2B5EF4-FFF2-40B4-BE49-F238E27FC236}">
                <a16:creationId xmlns:a16="http://schemas.microsoft.com/office/drawing/2014/main" id="{E25F4118-EA57-4D4E-A533-07292D90A659}"/>
              </a:ext>
            </a:extLst>
          </p:cNvPr>
          <p:cNvSpPr>
            <a:spLocks noGrp="1"/>
          </p:cNvSpPr>
          <p:nvPr>
            <p:ph type="sldNum" idx="12"/>
          </p:nvPr>
        </p:nvSpPr>
        <p:spPr/>
        <p:txBody>
          <a:bodyPr/>
          <a:lstStyle/>
          <a:p>
            <a:fld id="{00000000-1234-1234-1234-123412341234}"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42E39D95-0A59-4FE6-8E15-C3F5C265F928}"/>
              </a:ext>
            </a:extLst>
          </p:cNvPr>
          <p:cNvSpPr/>
          <p:nvPr/>
        </p:nvSpPr>
        <p:spPr>
          <a:xfrm>
            <a:off x="8661203" y="2157160"/>
            <a:ext cx="3675857" cy="113578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EB Garamond" panose="020B0604020202020204" charset="0"/>
                <a:cs typeface="EB Garamond" panose="020B0604020202020204" charset="0"/>
              </a:rPr>
              <a:t>Unified Memory Interface*</a:t>
            </a:r>
          </a:p>
        </p:txBody>
      </p:sp>
      <p:sp>
        <p:nvSpPr>
          <p:cNvPr id="198" name="Rectangle 197">
            <a:extLst>
              <a:ext uri="{FF2B5EF4-FFF2-40B4-BE49-F238E27FC236}">
                <a16:creationId xmlns:a16="http://schemas.microsoft.com/office/drawing/2014/main" id="{8E38BAC8-6343-49FF-967A-38AEB456C3B1}"/>
              </a:ext>
            </a:extLst>
          </p:cNvPr>
          <p:cNvSpPr/>
          <p:nvPr/>
        </p:nvSpPr>
        <p:spPr bwMode="auto">
          <a:xfrm>
            <a:off x="8562963" y="1777928"/>
            <a:ext cx="2622100" cy="1394290"/>
          </a:xfrm>
          <a:prstGeom prst="rect">
            <a:avLst/>
          </a:prstGeom>
          <a:solidFill>
            <a:schemeClr val="accent4">
              <a:lumMod val="20000"/>
              <a:lumOff val="80000"/>
            </a:schemeClr>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000000"/>
              </a:solidFill>
              <a:effectLst/>
              <a:latin typeface="EB Garamond" panose="020B0604020202020204" charset="0"/>
              <a:cs typeface="EB Garamond" panose="020B0604020202020204" charset="0"/>
            </a:endParaRPr>
          </a:p>
        </p:txBody>
      </p:sp>
      <p:sp>
        <p:nvSpPr>
          <p:cNvPr id="199" name="TextBox 198">
            <a:extLst>
              <a:ext uri="{FF2B5EF4-FFF2-40B4-BE49-F238E27FC236}">
                <a16:creationId xmlns:a16="http://schemas.microsoft.com/office/drawing/2014/main" id="{B58E8743-2BE7-4698-A573-D179299648EC}"/>
              </a:ext>
            </a:extLst>
          </p:cNvPr>
          <p:cNvSpPr txBox="1"/>
          <p:nvPr/>
        </p:nvSpPr>
        <p:spPr bwMode="auto">
          <a:xfrm>
            <a:off x="9373180" y="1859480"/>
            <a:ext cx="1143000" cy="400302"/>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400" b="1" kern="0">
                <a:solidFill>
                  <a:schemeClr val="tx1"/>
                </a:solidFill>
                <a:latin typeface="EB Garamond" panose="020B0604020202020204" charset="0"/>
                <a:ea typeface="Gulim"/>
                <a:cs typeface="EB Garamond" panose="020B0604020202020204" charset="0"/>
              </a:rPr>
              <a:t>DRAM</a:t>
            </a:r>
          </a:p>
        </p:txBody>
      </p:sp>
      <p:sp>
        <p:nvSpPr>
          <p:cNvPr id="21" name="Google Shape;277;p22">
            <a:extLst>
              <a:ext uri="{FF2B5EF4-FFF2-40B4-BE49-F238E27FC236}">
                <a16:creationId xmlns:a16="http://schemas.microsoft.com/office/drawing/2014/main" id="{C45A9AE9-733E-4DAC-AEFB-32BDC72ECC2D}"/>
              </a:ext>
            </a:extLst>
          </p:cNvPr>
          <p:cNvSpPr/>
          <p:nvPr/>
        </p:nvSpPr>
        <p:spPr>
          <a:xfrm>
            <a:off x="497863" y="603359"/>
            <a:ext cx="9409933" cy="531876"/>
          </a:xfrm>
          <a:prstGeom prst="rect">
            <a:avLst/>
          </a:prstGeom>
          <a:noFill/>
          <a:ln>
            <a:noFill/>
          </a:ln>
        </p:spPr>
        <p:txBody>
          <a:bodyPr spcFirstLastPara="1" wrap="square" lIns="91425" tIns="45700" rIns="91425" bIns="45700" anchor="ctr" anchorCtr="0">
            <a:noAutofit/>
          </a:bodyPr>
          <a:lstStyle/>
          <a:p>
            <a:r>
              <a:rPr lang="en-US" sz="4000" b="1" dirty="0">
                <a:solidFill>
                  <a:srgbClr val="13294B"/>
                </a:solidFill>
                <a:latin typeface="EB Garamond" panose="020B0604020202020204" charset="0"/>
                <a:ea typeface="EB Garamond"/>
                <a:cs typeface="EB Garamond" panose="020B0604020202020204" charset="0"/>
              </a:rPr>
              <a:t>Unifying the Memory and Storage</a:t>
            </a:r>
          </a:p>
        </p:txBody>
      </p:sp>
      <p:sp>
        <p:nvSpPr>
          <p:cNvPr id="2" name="TextBox 1">
            <a:extLst>
              <a:ext uri="{FF2B5EF4-FFF2-40B4-BE49-F238E27FC236}">
                <a16:creationId xmlns:a16="http://schemas.microsoft.com/office/drawing/2014/main" id="{2958BC4B-022C-4D4D-88B0-C414D75E8832}"/>
              </a:ext>
            </a:extLst>
          </p:cNvPr>
          <p:cNvSpPr txBox="1"/>
          <p:nvPr/>
        </p:nvSpPr>
        <p:spPr>
          <a:xfrm>
            <a:off x="5095293" y="4328796"/>
            <a:ext cx="965329" cy="523220"/>
          </a:xfrm>
          <a:prstGeom prst="rect">
            <a:avLst/>
          </a:prstGeom>
          <a:noFill/>
        </p:spPr>
        <p:txBody>
          <a:bodyPr wrap="none" rtlCol="0">
            <a:spAutoFit/>
          </a:bodyPr>
          <a:lstStyle/>
          <a:p>
            <a:pPr algn="ctr"/>
            <a:r>
              <a:rPr lang="en-US" sz="2800" b="1">
                <a:solidFill>
                  <a:srgbClr val="EB6446"/>
                </a:solidFill>
                <a:latin typeface="EB Garamond" panose="020B0604020202020204" charset="0"/>
                <a:cs typeface="EB Garamond" panose="020B0604020202020204" charset="0"/>
              </a:rPr>
              <a:t>Byte</a:t>
            </a:r>
          </a:p>
        </p:txBody>
      </p:sp>
      <p:grpSp>
        <p:nvGrpSpPr>
          <p:cNvPr id="3" name="Group 2">
            <a:extLst>
              <a:ext uri="{FF2B5EF4-FFF2-40B4-BE49-F238E27FC236}">
                <a16:creationId xmlns:a16="http://schemas.microsoft.com/office/drawing/2014/main" id="{45A6BE2F-864A-42AC-ADBA-C1B20AAC6859}"/>
              </a:ext>
            </a:extLst>
          </p:cNvPr>
          <p:cNvGrpSpPr/>
          <p:nvPr/>
        </p:nvGrpSpPr>
        <p:grpSpPr>
          <a:xfrm>
            <a:off x="2047406" y="2885819"/>
            <a:ext cx="3067447" cy="3914101"/>
            <a:chOff x="4903002" y="2801149"/>
            <a:chExt cx="3269123" cy="4056851"/>
          </a:xfrm>
        </p:grpSpPr>
        <p:sp>
          <p:nvSpPr>
            <p:cNvPr id="56" name="Rectangle: Rounded Corners 55">
              <a:extLst>
                <a:ext uri="{FF2B5EF4-FFF2-40B4-BE49-F238E27FC236}">
                  <a16:creationId xmlns:a16="http://schemas.microsoft.com/office/drawing/2014/main" id="{80CB07AB-F365-4FB6-AA8C-71AF7DB03017}"/>
                </a:ext>
              </a:extLst>
            </p:cNvPr>
            <p:cNvSpPr/>
            <p:nvPr/>
          </p:nvSpPr>
          <p:spPr>
            <a:xfrm>
              <a:off x="4903002" y="4880208"/>
              <a:ext cx="3265868" cy="197779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B Garamond" panose="020B0604020202020204" charset="0"/>
                <a:cs typeface="EB Garamond" panose="020B0604020202020204" charset="0"/>
              </a:endParaRPr>
            </a:p>
          </p:txBody>
        </p:sp>
        <p:sp>
          <p:nvSpPr>
            <p:cNvPr id="58" name="Rectangle: Rounded Corners 57">
              <a:extLst>
                <a:ext uri="{FF2B5EF4-FFF2-40B4-BE49-F238E27FC236}">
                  <a16:creationId xmlns:a16="http://schemas.microsoft.com/office/drawing/2014/main" id="{5419C960-7FD2-41B7-88C3-43DB950820AD}"/>
                </a:ext>
              </a:extLst>
            </p:cNvPr>
            <p:cNvSpPr/>
            <p:nvPr/>
          </p:nvSpPr>
          <p:spPr>
            <a:xfrm>
              <a:off x="6713623" y="2801149"/>
              <a:ext cx="1450570" cy="263566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B Garamond" panose="020B0604020202020204" charset="0"/>
                <a:cs typeface="EB Garamond" panose="020B0604020202020204" charset="0"/>
              </a:endParaRPr>
            </a:p>
          </p:txBody>
        </p:sp>
        <p:sp>
          <p:nvSpPr>
            <p:cNvPr id="57" name="Rectangle 56">
              <a:extLst>
                <a:ext uri="{FF2B5EF4-FFF2-40B4-BE49-F238E27FC236}">
                  <a16:creationId xmlns:a16="http://schemas.microsoft.com/office/drawing/2014/main" id="{99816143-606E-4E74-9032-49DBBC1974C2}"/>
                </a:ext>
              </a:extLst>
            </p:cNvPr>
            <p:cNvSpPr/>
            <p:nvPr/>
          </p:nvSpPr>
          <p:spPr>
            <a:xfrm>
              <a:off x="6753860" y="4842510"/>
              <a:ext cx="1371600" cy="594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B Garamond" panose="020B0604020202020204" charset="0"/>
                <a:cs typeface="EB Garamond" panose="020B0604020202020204" charset="0"/>
              </a:endParaRPr>
            </a:p>
          </p:txBody>
        </p:sp>
        <p:sp>
          <p:nvSpPr>
            <p:cNvPr id="60" name="Rectangle 59">
              <a:extLst>
                <a:ext uri="{FF2B5EF4-FFF2-40B4-BE49-F238E27FC236}">
                  <a16:creationId xmlns:a16="http://schemas.microsoft.com/office/drawing/2014/main" id="{B669FD95-7D3E-40F1-8537-2B696E5A7F74}"/>
                </a:ext>
              </a:extLst>
            </p:cNvPr>
            <p:cNvSpPr/>
            <p:nvPr/>
          </p:nvSpPr>
          <p:spPr>
            <a:xfrm>
              <a:off x="6535936" y="4918659"/>
              <a:ext cx="1541264" cy="594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B Garamond" panose="020B0604020202020204" charset="0"/>
                <a:cs typeface="EB Garamond" panose="020B0604020202020204" charset="0"/>
              </a:endParaRPr>
            </a:p>
          </p:txBody>
        </p:sp>
        <p:sp>
          <p:nvSpPr>
            <p:cNvPr id="61" name="TextBox 60">
              <a:extLst>
                <a:ext uri="{FF2B5EF4-FFF2-40B4-BE49-F238E27FC236}">
                  <a16:creationId xmlns:a16="http://schemas.microsoft.com/office/drawing/2014/main" id="{35139773-4F96-4F10-82DF-23E2AA4588E0}"/>
                </a:ext>
              </a:extLst>
            </p:cNvPr>
            <p:cNvSpPr txBox="1"/>
            <p:nvPr/>
          </p:nvSpPr>
          <p:spPr>
            <a:xfrm>
              <a:off x="6606892" y="5085930"/>
              <a:ext cx="1565233" cy="1244106"/>
            </a:xfrm>
            <a:prstGeom prst="rect">
              <a:avLst/>
            </a:prstGeom>
            <a:noFill/>
          </p:spPr>
          <p:txBody>
            <a:bodyPr wrap="none" rtlCol="0">
              <a:spAutoFit/>
            </a:bodyPr>
            <a:lstStyle/>
            <a:p>
              <a:pPr algn="ctr"/>
              <a:r>
                <a:rPr lang="en-US" sz="2400" b="1" dirty="0">
                  <a:solidFill>
                    <a:srgbClr val="FF0000"/>
                  </a:solidFill>
                  <a:latin typeface="EB Garamond" panose="020B0604020202020204" charset="0"/>
                  <a:cs typeface="EB Garamond" panose="020B0604020202020204" charset="0"/>
                </a:rPr>
                <a:t>Unified</a:t>
              </a:r>
            </a:p>
            <a:p>
              <a:pPr algn="ctr"/>
              <a:r>
                <a:rPr lang="en-US" sz="2400" b="1" dirty="0">
                  <a:solidFill>
                    <a:srgbClr val="FF0000"/>
                  </a:solidFill>
                  <a:latin typeface="EB Garamond" panose="020B0604020202020204" charset="0"/>
                  <a:cs typeface="EB Garamond" panose="020B0604020202020204" charset="0"/>
                </a:rPr>
                <a:t>Memory</a:t>
              </a:r>
            </a:p>
            <a:p>
              <a:pPr algn="ctr"/>
              <a:r>
                <a:rPr lang="en-US" sz="2400" b="1" dirty="0">
                  <a:solidFill>
                    <a:srgbClr val="FF0000"/>
                  </a:solidFill>
                  <a:latin typeface="EB Garamond" panose="020B0604020202020204" charset="0"/>
                  <a:cs typeface="EB Garamond" panose="020B0604020202020204" charset="0"/>
                </a:rPr>
                <a:t>Interface</a:t>
              </a:r>
            </a:p>
          </p:txBody>
        </p:sp>
      </p:grpSp>
      <p:sp>
        <p:nvSpPr>
          <p:cNvPr id="63" name="TextBox 62">
            <a:extLst>
              <a:ext uri="{FF2B5EF4-FFF2-40B4-BE49-F238E27FC236}">
                <a16:creationId xmlns:a16="http://schemas.microsoft.com/office/drawing/2014/main" id="{579117A6-382E-42F8-BAEC-475F9E12CFD2}"/>
              </a:ext>
            </a:extLst>
          </p:cNvPr>
          <p:cNvSpPr txBox="1"/>
          <p:nvPr/>
        </p:nvSpPr>
        <p:spPr>
          <a:xfrm>
            <a:off x="9919692" y="6671875"/>
            <a:ext cx="1906291" cy="307777"/>
          </a:xfrm>
          <a:prstGeom prst="rect">
            <a:avLst/>
          </a:prstGeom>
          <a:noFill/>
        </p:spPr>
        <p:txBody>
          <a:bodyPr wrap="none" rtlCol="0">
            <a:spAutoFit/>
          </a:bodyPr>
          <a:lstStyle/>
          <a:p>
            <a:r>
              <a:rPr lang="en-US">
                <a:latin typeface="EB Garamond" panose="020B0604020202020204" charset="0"/>
                <a:cs typeface="EB Garamond" panose="020B0604020202020204" charset="0"/>
              </a:rPr>
              <a:t>*</a:t>
            </a:r>
            <a:r>
              <a:rPr lang="en-US" err="1">
                <a:latin typeface="EB Garamond" panose="020B0604020202020204" charset="0"/>
                <a:cs typeface="EB Garamond" panose="020B0604020202020204" charset="0"/>
              </a:rPr>
              <a:t>FlashMap</a:t>
            </a:r>
            <a:r>
              <a:rPr lang="en-US">
                <a:latin typeface="EB Garamond" panose="020B0604020202020204" charset="0"/>
                <a:cs typeface="EB Garamond" panose="020B0604020202020204" charset="0"/>
              </a:rPr>
              <a:t>, ISCA’ 15</a:t>
            </a:r>
          </a:p>
        </p:txBody>
      </p:sp>
      <p:grpSp>
        <p:nvGrpSpPr>
          <p:cNvPr id="161" name="Group 160">
            <a:extLst>
              <a:ext uri="{FF2B5EF4-FFF2-40B4-BE49-F238E27FC236}">
                <a16:creationId xmlns:a16="http://schemas.microsoft.com/office/drawing/2014/main" id="{901407DD-4F30-4238-BFD9-F0997622D673}"/>
              </a:ext>
            </a:extLst>
          </p:cNvPr>
          <p:cNvGrpSpPr/>
          <p:nvPr/>
        </p:nvGrpSpPr>
        <p:grpSpPr>
          <a:xfrm>
            <a:off x="3268722" y="5479334"/>
            <a:ext cx="6694634" cy="484010"/>
            <a:chOff x="2157011" y="5469712"/>
            <a:chExt cx="6694634" cy="484010"/>
          </a:xfrm>
          <a:solidFill>
            <a:schemeClr val="accent6">
              <a:lumMod val="60000"/>
              <a:lumOff val="40000"/>
            </a:schemeClr>
          </a:solidFill>
        </p:grpSpPr>
        <p:sp>
          <p:nvSpPr>
            <p:cNvPr id="162" name="Rounded Rectangle 181">
              <a:extLst>
                <a:ext uri="{FF2B5EF4-FFF2-40B4-BE49-F238E27FC236}">
                  <a16:creationId xmlns:a16="http://schemas.microsoft.com/office/drawing/2014/main" id="{CB196F85-51D6-480B-B969-9F93E2A44962}"/>
                </a:ext>
              </a:extLst>
            </p:cNvPr>
            <p:cNvSpPr/>
            <p:nvPr/>
          </p:nvSpPr>
          <p:spPr>
            <a:xfrm>
              <a:off x="2157011" y="5469712"/>
              <a:ext cx="6694634" cy="449138"/>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EB Garamond" panose="020B0604020202020204" charset="0"/>
                <a:cs typeface="EB Garamond" panose="020B0604020202020204" charset="0"/>
              </a:endParaRPr>
            </a:p>
          </p:txBody>
        </p:sp>
        <p:sp>
          <p:nvSpPr>
            <p:cNvPr id="163" name="TextBox 162">
              <a:extLst>
                <a:ext uri="{FF2B5EF4-FFF2-40B4-BE49-F238E27FC236}">
                  <a16:creationId xmlns:a16="http://schemas.microsoft.com/office/drawing/2014/main" id="{03BBD408-24E1-49D2-8B49-BAB6A5D677C8}"/>
                </a:ext>
              </a:extLst>
            </p:cNvPr>
            <p:cNvSpPr txBox="1"/>
            <p:nvPr/>
          </p:nvSpPr>
          <p:spPr bwMode="auto">
            <a:xfrm>
              <a:off x="4949725" y="5502060"/>
              <a:ext cx="2638524" cy="451662"/>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800" b="1" kern="0">
                  <a:solidFill>
                    <a:schemeClr val="tx1"/>
                  </a:solidFill>
                  <a:latin typeface="EB Garamond" panose="020B0604020202020204" charset="0"/>
                  <a:ea typeface="Gulim"/>
                  <a:cs typeface="EB Garamond" panose="020B0604020202020204" charset="0"/>
                </a:rPr>
                <a:t>Mapped File</a:t>
              </a:r>
            </a:p>
          </p:txBody>
        </p:sp>
      </p:grpSp>
      <p:grpSp>
        <p:nvGrpSpPr>
          <p:cNvPr id="164" name="Group 163">
            <a:extLst>
              <a:ext uri="{FF2B5EF4-FFF2-40B4-BE49-F238E27FC236}">
                <a16:creationId xmlns:a16="http://schemas.microsoft.com/office/drawing/2014/main" id="{4040790A-46B9-40A8-B0F5-ADDAADDE6B56}"/>
              </a:ext>
            </a:extLst>
          </p:cNvPr>
          <p:cNvGrpSpPr/>
          <p:nvPr/>
        </p:nvGrpSpPr>
        <p:grpSpPr>
          <a:xfrm>
            <a:off x="1882444" y="6082080"/>
            <a:ext cx="10583066" cy="516785"/>
            <a:chOff x="835535" y="6272044"/>
            <a:chExt cx="10151895" cy="516785"/>
          </a:xfrm>
        </p:grpSpPr>
        <p:sp>
          <p:nvSpPr>
            <p:cNvPr id="165" name="Rounded Rectangle 179">
              <a:extLst>
                <a:ext uri="{FF2B5EF4-FFF2-40B4-BE49-F238E27FC236}">
                  <a16:creationId xmlns:a16="http://schemas.microsoft.com/office/drawing/2014/main" id="{42CBB4CE-C6EF-440B-B0B7-B4B60FC22ED4}"/>
                </a:ext>
              </a:extLst>
            </p:cNvPr>
            <p:cNvSpPr/>
            <p:nvPr/>
          </p:nvSpPr>
          <p:spPr>
            <a:xfrm>
              <a:off x="835535" y="6272044"/>
              <a:ext cx="10151895" cy="449432"/>
            </a:xfrm>
            <a:prstGeom prst="roundRect">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EB Garamond" panose="020B0604020202020204" charset="0"/>
                <a:cs typeface="EB Garamond" panose="020B0604020202020204" charset="0"/>
              </a:endParaRPr>
            </a:p>
          </p:txBody>
        </p:sp>
        <p:sp>
          <p:nvSpPr>
            <p:cNvPr id="166" name="TextBox 165">
              <a:extLst>
                <a:ext uri="{FF2B5EF4-FFF2-40B4-BE49-F238E27FC236}">
                  <a16:creationId xmlns:a16="http://schemas.microsoft.com/office/drawing/2014/main" id="{A42DB132-D2BD-4D0F-B420-5283DB4A628B}"/>
                </a:ext>
              </a:extLst>
            </p:cNvPr>
            <p:cNvSpPr txBox="1"/>
            <p:nvPr/>
          </p:nvSpPr>
          <p:spPr bwMode="auto">
            <a:xfrm>
              <a:off x="6216184" y="6337167"/>
              <a:ext cx="1145387" cy="451662"/>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800" b="1" kern="0">
                  <a:solidFill>
                    <a:schemeClr val="tx1"/>
                  </a:solidFill>
                  <a:latin typeface="EB Garamond" panose="020B0604020202020204" charset="0"/>
                  <a:ea typeface="Gulim"/>
                  <a:cs typeface="EB Garamond" panose="020B0604020202020204" charset="0"/>
                </a:rPr>
                <a:t>Flash</a:t>
              </a:r>
            </a:p>
          </p:txBody>
        </p:sp>
      </p:grpSp>
      <p:sp>
        <p:nvSpPr>
          <p:cNvPr id="167" name="Rounded Rectangle 112">
            <a:extLst>
              <a:ext uri="{FF2B5EF4-FFF2-40B4-BE49-F238E27FC236}">
                <a16:creationId xmlns:a16="http://schemas.microsoft.com/office/drawing/2014/main" id="{08BF07F7-CA80-4349-B149-AE0250F26C43}"/>
              </a:ext>
            </a:extLst>
          </p:cNvPr>
          <p:cNvSpPr/>
          <p:nvPr/>
        </p:nvSpPr>
        <p:spPr>
          <a:xfrm>
            <a:off x="1936111" y="1718381"/>
            <a:ext cx="2985850" cy="1181591"/>
          </a:xfrm>
          <a:prstGeom prst="roundRect">
            <a:avLst/>
          </a:prstGeom>
          <a:solidFill>
            <a:schemeClr val="bg1">
              <a:lumMod val="85000"/>
              <a:alpha val="2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EB Garamond" panose="020B0604020202020204" charset="0"/>
              <a:cs typeface="EB Garamond" panose="020B0604020202020204" charset="0"/>
            </a:endParaRPr>
          </a:p>
        </p:txBody>
      </p:sp>
      <p:sp>
        <p:nvSpPr>
          <p:cNvPr id="168" name="Rounded Rectangle 113">
            <a:extLst>
              <a:ext uri="{FF2B5EF4-FFF2-40B4-BE49-F238E27FC236}">
                <a16:creationId xmlns:a16="http://schemas.microsoft.com/office/drawing/2014/main" id="{D74D8981-16A5-46CC-9D53-5E29A6E1DBE5}"/>
              </a:ext>
            </a:extLst>
          </p:cNvPr>
          <p:cNvSpPr/>
          <p:nvPr/>
        </p:nvSpPr>
        <p:spPr>
          <a:xfrm>
            <a:off x="1806077" y="1299133"/>
            <a:ext cx="3268034" cy="16834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EB Garamond" panose="020B0604020202020204" charset="0"/>
              <a:cs typeface="EB Garamond" panose="020B0604020202020204" charset="0"/>
            </a:endParaRPr>
          </a:p>
        </p:txBody>
      </p:sp>
      <p:sp>
        <p:nvSpPr>
          <p:cNvPr id="169" name="TextBox 168">
            <a:extLst>
              <a:ext uri="{FF2B5EF4-FFF2-40B4-BE49-F238E27FC236}">
                <a16:creationId xmlns:a16="http://schemas.microsoft.com/office/drawing/2014/main" id="{11FFCEC6-CFED-43DF-BC20-07B1B7D3E2C6}"/>
              </a:ext>
            </a:extLst>
          </p:cNvPr>
          <p:cNvSpPr txBox="1"/>
          <p:nvPr/>
        </p:nvSpPr>
        <p:spPr bwMode="auto">
          <a:xfrm>
            <a:off x="2509795" y="1338347"/>
            <a:ext cx="1860598" cy="387798"/>
          </a:xfrm>
          <a:prstGeom prst="rect">
            <a:avLst/>
          </a:prstGeom>
          <a:noFill/>
          <a:ln w="9525">
            <a:noFill/>
            <a:miter lim="800000"/>
            <a:headEnd/>
            <a:tailEnd/>
          </a:ln>
        </p:spPr>
        <p:txBody>
          <a:bodyPr wrap="square" rtlCol="0">
            <a:spAutoFit/>
          </a:bodyPr>
          <a:lstStyle/>
          <a:p>
            <a:pPr algn="ctr" eaLnBrk="1" latinLnBrk="1" hangingPunct="1">
              <a:lnSpc>
                <a:spcPct val="80000"/>
              </a:lnSpc>
              <a:spcBef>
                <a:spcPct val="50000"/>
              </a:spcBef>
              <a:buClr>
                <a:srgbClr val="FF3300"/>
              </a:buClr>
              <a:buSzPct val="130000"/>
            </a:pPr>
            <a:r>
              <a:rPr kumimoji="1" lang="en-US" sz="2400" b="1" kern="0" dirty="0">
                <a:latin typeface="EB Garamond" panose="020B0604020202020204" charset="0"/>
                <a:ea typeface="Gulim"/>
                <a:cs typeface="EB Garamond" panose="020B0604020202020204" charset="0"/>
              </a:rPr>
              <a:t>Process A</a:t>
            </a:r>
          </a:p>
        </p:txBody>
      </p:sp>
      <p:sp>
        <p:nvSpPr>
          <p:cNvPr id="170" name="TextBox 169">
            <a:extLst>
              <a:ext uri="{FF2B5EF4-FFF2-40B4-BE49-F238E27FC236}">
                <a16:creationId xmlns:a16="http://schemas.microsoft.com/office/drawing/2014/main" id="{865B414E-44DE-4ECB-9A39-95C044EE0105}"/>
              </a:ext>
            </a:extLst>
          </p:cNvPr>
          <p:cNvSpPr txBox="1"/>
          <p:nvPr/>
        </p:nvSpPr>
        <p:spPr bwMode="auto">
          <a:xfrm>
            <a:off x="838200" y="4126343"/>
            <a:ext cx="4897701" cy="338554"/>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000" b="1" kern="0" dirty="0">
                <a:solidFill>
                  <a:schemeClr val="tx1"/>
                </a:solidFill>
                <a:latin typeface="EB Garamond" panose="020B0604020202020204" charset="0"/>
                <a:ea typeface="Gulim"/>
                <a:cs typeface="EB Garamond" panose="020B0604020202020204" charset="0"/>
              </a:rPr>
              <a:t>Shared Leaf-level Page Table  Pages</a:t>
            </a:r>
          </a:p>
        </p:txBody>
      </p:sp>
      <p:cxnSp>
        <p:nvCxnSpPr>
          <p:cNvPr id="171" name="Straight Arrow Connector 170">
            <a:extLst>
              <a:ext uri="{FF2B5EF4-FFF2-40B4-BE49-F238E27FC236}">
                <a16:creationId xmlns:a16="http://schemas.microsoft.com/office/drawing/2014/main" id="{2ECD4A9F-F717-44B3-9BB6-EC383B42F9CE}"/>
              </a:ext>
            </a:extLst>
          </p:cNvPr>
          <p:cNvCxnSpPr/>
          <p:nvPr/>
        </p:nvCxnSpPr>
        <p:spPr>
          <a:xfrm flipH="1" flipV="1">
            <a:off x="5611152" y="3985117"/>
            <a:ext cx="4982" cy="1536633"/>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4AC8C9E8-B77E-479D-A8DA-32A71E9DBCF0}"/>
              </a:ext>
            </a:extLst>
          </p:cNvPr>
          <p:cNvSpPr/>
          <p:nvPr/>
        </p:nvSpPr>
        <p:spPr>
          <a:xfrm>
            <a:off x="2066784" y="1821259"/>
            <a:ext cx="547450" cy="15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73" name="Rectangle 172">
            <a:extLst>
              <a:ext uri="{FF2B5EF4-FFF2-40B4-BE49-F238E27FC236}">
                <a16:creationId xmlns:a16="http://schemas.microsoft.com/office/drawing/2014/main" id="{82ABB2E9-39C4-4E81-BBC3-0CEE0DCF2D97}"/>
              </a:ext>
            </a:extLst>
          </p:cNvPr>
          <p:cNvSpPr/>
          <p:nvPr/>
        </p:nvSpPr>
        <p:spPr>
          <a:xfrm>
            <a:off x="2614234" y="1821259"/>
            <a:ext cx="547450" cy="15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74" name="Rectangle 173">
            <a:extLst>
              <a:ext uri="{FF2B5EF4-FFF2-40B4-BE49-F238E27FC236}">
                <a16:creationId xmlns:a16="http://schemas.microsoft.com/office/drawing/2014/main" id="{EAAFF069-70B8-4952-8C49-1D189A46B7E3}"/>
              </a:ext>
            </a:extLst>
          </p:cNvPr>
          <p:cNvSpPr/>
          <p:nvPr/>
        </p:nvSpPr>
        <p:spPr>
          <a:xfrm>
            <a:off x="3161684" y="1821259"/>
            <a:ext cx="547450" cy="15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75" name="Rectangle 174">
            <a:extLst>
              <a:ext uri="{FF2B5EF4-FFF2-40B4-BE49-F238E27FC236}">
                <a16:creationId xmlns:a16="http://schemas.microsoft.com/office/drawing/2014/main" id="{12C045E5-42E2-4350-A868-6F43BC861D74}"/>
              </a:ext>
            </a:extLst>
          </p:cNvPr>
          <p:cNvSpPr/>
          <p:nvPr/>
        </p:nvSpPr>
        <p:spPr>
          <a:xfrm>
            <a:off x="3709134" y="1821259"/>
            <a:ext cx="547450" cy="15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76" name="Rectangle 175">
            <a:extLst>
              <a:ext uri="{FF2B5EF4-FFF2-40B4-BE49-F238E27FC236}">
                <a16:creationId xmlns:a16="http://schemas.microsoft.com/office/drawing/2014/main" id="{BCD18359-0EA7-423F-8EF2-3CD963C087A1}"/>
              </a:ext>
            </a:extLst>
          </p:cNvPr>
          <p:cNvSpPr/>
          <p:nvPr/>
        </p:nvSpPr>
        <p:spPr>
          <a:xfrm>
            <a:off x="2534212" y="2132320"/>
            <a:ext cx="406292" cy="466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77" name="TextBox 176">
            <a:extLst>
              <a:ext uri="{FF2B5EF4-FFF2-40B4-BE49-F238E27FC236}">
                <a16:creationId xmlns:a16="http://schemas.microsoft.com/office/drawing/2014/main" id="{C3D1C246-A88C-4300-BCC4-B50A2F89BAA4}"/>
              </a:ext>
            </a:extLst>
          </p:cNvPr>
          <p:cNvSpPr txBox="1"/>
          <p:nvPr/>
        </p:nvSpPr>
        <p:spPr>
          <a:xfrm>
            <a:off x="2091442" y="1766048"/>
            <a:ext cx="518091" cy="276999"/>
          </a:xfrm>
          <a:prstGeom prst="rect">
            <a:avLst/>
          </a:prstGeom>
          <a:noFill/>
        </p:spPr>
        <p:txBody>
          <a:bodyPr wrap="none" rtlCol="0">
            <a:spAutoFit/>
          </a:bodyPr>
          <a:lstStyle/>
          <a:p>
            <a:r>
              <a:rPr lang="en-US" sz="1200" b="1">
                <a:latin typeface="EB Garamond" panose="020B0604020202020204" charset="0"/>
                <a:cs typeface="EB Garamond" panose="020B0604020202020204" charset="0"/>
              </a:rPr>
              <a:t>PGD</a:t>
            </a:r>
          </a:p>
        </p:txBody>
      </p:sp>
      <p:sp>
        <p:nvSpPr>
          <p:cNvPr id="178" name="TextBox 177">
            <a:extLst>
              <a:ext uri="{FF2B5EF4-FFF2-40B4-BE49-F238E27FC236}">
                <a16:creationId xmlns:a16="http://schemas.microsoft.com/office/drawing/2014/main" id="{22360A6D-3D0B-4F20-8195-5268FF0CCBA6}"/>
              </a:ext>
            </a:extLst>
          </p:cNvPr>
          <p:cNvSpPr txBox="1"/>
          <p:nvPr/>
        </p:nvSpPr>
        <p:spPr>
          <a:xfrm>
            <a:off x="2637582" y="1766649"/>
            <a:ext cx="516488" cy="276999"/>
          </a:xfrm>
          <a:prstGeom prst="rect">
            <a:avLst/>
          </a:prstGeom>
          <a:noFill/>
        </p:spPr>
        <p:txBody>
          <a:bodyPr wrap="none" rtlCol="0">
            <a:spAutoFit/>
          </a:bodyPr>
          <a:lstStyle/>
          <a:p>
            <a:r>
              <a:rPr lang="en-US" sz="1200" b="1">
                <a:latin typeface="EB Garamond" panose="020B0604020202020204" charset="0"/>
                <a:cs typeface="EB Garamond" panose="020B0604020202020204" charset="0"/>
              </a:rPr>
              <a:t>PUD</a:t>
            </a:r>
          </a:p>
        </p:txBody>
      </p:sp>
      <p:sp>
        <p:nvSpPr>
          <p:cNvPr id="179" name="TextBox 178">
            <a:extLst>
              <a:ext uri="{FF2B5EF4-FFF2-40B4-BE49-F238E27FC236}">
                <a16:creationId xmlns:a16="http://schemas.microsoft.com/office/drawing/2014/main" id="{E1502147-621E-4F17-8106-D1ACD3CD54F7}"/>
              </a:ext>
            </a:extLst>
          </p:cNvPr>
          <p:cNvSpPr txBox="1"/>
          <p:nvPr/>
        </p:nvSpPr>
        <p:spPr>
          <a:xfrm>
            <a:off x="3212376" y="1766561"/>
            <a:ext cx="540533" cy="276999"/>
          </a:xfrm>
          <a:prstGeom prst="rect">
            <a:avLst/>
          </a:prstGeom>
          <a:noFill/>
        </p:spPr>
        <p:txBody>
          <a:bodyPr wrap="none" rtlCol="0">
            <a:spAutoFit/>
          </a:bodyPr>
          <a:lstStyle/>
          <a:p>
            <a:r>
              <a:rPr lang="en-US" sz="1200" b="1">
                <a:latin typeface="EB Garamond" panose="020B0604020202020204" charset="0"/>
                <a:cs typeface="EB Garamond" panose="020B0604020202020204" charset="0"/>
              </a:rPr>
              <a:t>PMD</a:t>
            </a:r>
          </a:p>
        </p:txBody>
      </p:sp>
      <p:sp>
        <p:nvSpPr>
          <p:cNvPr id="180" name="TextBox 179">
            <a:extLst>
              <a:ext uri="{FF2B5EF4-FFF2-40B4-BE49-F238E27FC236}">
                <a16:creationId xmlns:a16="http://schemas.microsoft.com/office/drawing/2014/main" id="{C2515FDC-48C2-4F37-9A6A-CB4C27591481}"/>
              </a:ext>
            </a:extLst>
          </p:cNvPr>
          <p:cNvSpPr txBox="1"/>
          <p:nvPr/>
        </p:nvSpPr>
        <p:spPr>
          <a:xfrm>
            <a:off x="3778063" y="1766048"/>
            <a:ext cx="494046" cy="276999"/>
          </a:xfrm>
          <a:prstGeom prst="rect">
            <a:avLst/>
          </a:prstGeom>
          <a:noFill/>
        </p:spPr>
        <p:txBody>
          <a:bodyPr wrap="none" rtlCol="0">
            <a:spAutoFit/>
          </a:bodyPr>
          <a:lstStyle/>
          <a:p>
            <a:r>
              <a:rPr lang="en-US" sz="1200" b="1">
                <a:latin typeface="EB Garamond" panose="020B0604020202020204" charset="0"/>
                <a:cs typeface="EB Garamond" panose="020B0604020202020204" charset="0"/>
              </a:rPr>
              <a:t>PTE</a:t>
            </a:r>
          </a:p>
        </p:txBody>
      </p:sp>
      <p:cxnSp>
        <p:nvCxnSpPr>
          <p:cNvPr id="181" name="Elbow Connector 130">
            <a:extLst>
              <a:ext uri="{FF2B5EF4-FFF2-40B4-BE49-F238E27FC236}">
                <a16:creationId xmlns:a16="http://schemas.microsoft.com/office/drawing/2014/main" id="{9F229A27-5194-42A2-BE7C-ED8F4866CB2A}"/>
              </a:ext>
            </a:extLst>
          </p:cNvPr>
          <p:cNvCxnSpPr>
            <a:stCxn id="172" idx="2"/>
          </p:cNvCxnSpPr>
          <p:nvPr/>
        </p:nvCxnSpPr>
        <p:spPr>
          <a:xfrm rot="16200000" flipH="1">
            <a:off x="2196410" y="2120030"/>
            <a:ext cx="481901" cy="193702"/>
          </a:xfrm>
          <a:prstGeom prst="bentConnector3">
            <a:avLst>
              <a:gd name="adj1" fmla="val 9892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45F977F0-3E39-4F91-80B1-86B16DAA7DE2}"/>
              </a:ext>
            </a:extLst>
          </p:cNvPr>
          <p:cNvSpPr/>
          <p:nvPr/>
        </p:nvSpPr>
        <p:spPr>
          <a:xfrm>
            <a:off x="3198542" y="2132320"/>
            <a:ext cx="406292" cy="466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cxnSp>
        <p:nvCxnSpPr>
          <p:cNvPr id="183" name="Elbow Connector 132">
            <a:extLst>
              <a:ext uri="{FF2B5EF4-FFF2-40B4-BE49-F238E27FC236}">
                <a16:creationId xmlns:a16="http://schemas.microsoft.com/office/drawing/2014/main" id="{2D248CE1-163B-490F-A965-B0374C8CD499}"/>
              </a:ext>
            </a:extLst>
          </p:cNvPr>
          <p:cNvCxnSpPr>
            <a:endCxn id="186" idx="1"/>
          </p:cNvCxnSpPr>
          <p:nvPr/>
        </p:nvCxnSpPr>
        <p:spPr>
          <a:xfrm rot="16200000" flipH="1">
            <a:off x="2890898" y="2100437"/>
            <a:ext cx="425540" cy="17468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133">
            <a:extLst>
              <a:ext uri="{FF2B5EF4-FFF2-40B4-BE49-F238E27FC236}">
                <a16:creationId xmlns:a16="http://schemas.microsoft.com/office/drawing/2014/main" id="{AFD718A0-2A7C-475F-950F-46BACC3D7F1A}"/>
              </a:ext>
            </a:extLst>
          </p:cNvPr>
          <p:cNvCxnSpPr>
            <a:endCxn id="182" idx="2"/>
          </p:cNvCxnSpPr>
          <p:nvPr/>
        </p:nvCxnSpPr>
        <p:spPr>
          <a:xfrm>
            <a:off x="2895455" y="2489191"/>
            <a:ext cx="506233" cy="109683"/>
          </a:xfrm>
          <a:prstGeom prst="bentConnector4">
            <a:avLst>
              <a:gd name="adj1" fmla="val 29935"/>
              <a:gd name="adj2" fmla="val 28565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39443858-E8E5-4438-AED7-5A8B21E08AA0}"/>
              </a:ext>
            </a:extLst>
          </p:cNvPr>
          <p:cNvSpPr/>
          <p:nvPr/>
        </p:nvSpPr>
        <p:spPr>
          <a:xfrm>
            <a:off x="2534212" y="2428403"/>
            <a:ext cx="398849" cy="7978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86" name="Rectangle 185">
            <a:extLst>
              <a:ext uri="{FF2B5EF4-FFF2-40B4-BE49-F238E27FC236}">
                <a16:creationId xmlns:a16="http://schemas.microsoft.com/office/drawing/2014/main" id="{5E2AB146-C508-4520-80BB-80F08BB3D9EA}"/>
              </a:ext>
            </a:extLst>
          </p:cNvPr>
          <p:cNvSpPr/>
          <p:nvPr/>
        </p:nvSpPr>
        <p:spPr>
          <a:xfrm>
            <a:off x="3191010" y="2352968"/>
            <a:ext cx="413824" cy="95162"/>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87" name="Rectangle 186">
            <a:extLst>
              <a:ext uri="{FF2B5EF4-FFF2-40B4-BE49-F238E27FC236}">
                <a16:creationId xmlns:a16="http://schemas.microsoft.com/office/drawing/2014/main" id="{5D0B6FAF-0CA6-4CA7-B72D-4B3F90491B75}"/>
              </a:ext>
            </a:extLst>
          </p:cNvPr>
          <p:cNvSpPr/>
          <p:nvPr/>
        </p:nvSpPr>
        <p:spPr>
          <a:xfrm>
            <a:off x="3960542" y="2132320"/>
            <a:ext cx="406292" cy="466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88" name="Rectangle 187">
            <a:extLst>
              <a:ext uri="{FF2B5EF4-FFF2-40B4-BE49-F238E27FC236}">
                <a16:creationId xmlns:a16="http://schemas.microsoft.com/office/drawing/2014/main" id="{E8E959FE-C05D-4829-877E-14F552FB4980}"/>
              </a:ext>
            </a:extLst>
          </p:cNvPr>
          <p:cNvSpPr/>
          <p:nvPr/>
        </p:nvSpPr>
        <p:spPr>
          <a:xfrm>
            <a:off x="3953010" y="2243757"/>
            <a:ext cx="413824" cy="86907"/>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cxnSp>
        <p:nvCxnSpPr>
          <p:cNvPr id="189" name="Elbow Connector 138">
            <a:extLst>
              <a:ext uri="{FF2B5EF4-FFF2-40B4-BE49-F238E27FC236}">
                <a16:creationId xmlns:a16="http://schemas.microsoft.com/office/drawing/2014/main" id="{5673D174-E996-4D45-9C21-CD621E1DFA82}"/>
              </a:ext>
            </a:extLst>
          </p:cNvPr>
          <p:cNvCxnSpPr>
            <a:endCxn id="188" idx="1"/>
          </p:cNvCxnSpPr>
          <p:nvPr/>
        </p:nvCxnSpPr>
        <p:spPr>
          <a:xfrm rot="16200000" flipH="1">
            <a:off x="3657813" y="1992013"/>
            <a:ext cx="305608" cy="2847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39">
            <a:extLst>
              <a:ext uri="{FF2B5EF4-FFF2-40B4-BE49-F238E27FC236}">
                <a16:creationId xmlns:a16="http://schemas.microsoft.com/office/drawing/2014/main" id="{A13B9560-6833-4BFB-BC0B-09C1FC46C8C8}"/>
              </a:ext>
            </a:extLst>
          </p:cNvPr>
          <p:cNvCxnSpPr>
            <a:stCxn id="186" idx="3"/>
            <a:endCxn id="187" idx="2"/>
          </p:cNvCxnSpPr>
          <p:nvPr/>
        </p:nvCxnSpPr>
        <p:spPr>
          <a:xfrm>
            <a:off x="3604834" y="2400550"/>
            <a:ext cx="558854" cy="198325"/>
          </a:xfrm>
          <a:prstGeom prst="bentConnector4">
            <a:avLst>
              <a:gd name="adj1" fmla="val 31825"/>
              <a:gd name="adj2" fmla="val 20267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374571C7-EEED-4D6D-AA31-4E6CD3F20A18}"/>
              </a:ext>
            </a:extLst>
          </p:cNvPr>
          <p:cNvSpPr/>
          <p:nvPr/>
        </p:nvSpPr>
        <p:spPr>
          <a:xfrm>
            <a:off x="4260645" y="1820759"/>
            <a:ext cx="547450" cy="15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92" name="TextBox 191">
            <a:extLst>
              <a:ext uri="{FF2B5EF4-FFF2-40B4-BE49-F238E27FC236}">
                <a16:creationId xmlns:a16="http://schemas.microsoft.com/office/drawing/2014/main" id="{6F668F2D-4CE1-4AEF-BE35-FAB989B6879F}"/>
              </a:ext>
            </a:extLst>
          </p:cNvPr>
          <p:cNvSpPr txBox="1"/>
          <p:nvPr/>
        </p:nvSpPr>
        <p:spPr>
          <a:xfrm>
            <a:off x="4237429" y="1771649"/>
            <a:ext cx="628698" cy="276999"/>
          </a:xfrm>
          <a:prstGeom prst="rect">
            <a:avLst/>
          </a:prstGeom>
          <a:noFill/>
        </p:spPr>
        <p:txBody>
          <a:bodyPr wrap="none" rtlCol="0">
            <a:spAutoFit/>
          </a:bodyPr>
          <a:lstStyle/>
          <a:p>
            <a:r>
              <a:rPr lang="en-US" sz="1200" b="1">
                <a:latin typeface="EB Garamond" panose="020B0604020202020204" charset="0"/>
                <a:cs typeface="EB Garamond" panose="020B0604020202020204" charset="0"/>
              </a:rPr>
              <a:t>Offset</a:t>
            </a:r>
          </a:p>
        </p:txBody>
      </p:sp>
      <p:grpSp>
        <p:nvGrpSpPr>
          <p:cNvPr id="193" name="Group 192">
            <a:extLst>
              <a:ext uri="{FF2B5EF4-FFF2-40B4-BE49-F238E27FC236}">
                <a16:creationId xmlns:a16="http://schemas.microsoft.com/office/drawing/2014/main" id="{10E74B24-1673-4527-9ACA-BCFBCD61B08A}"/>
              </a:ext>
            </a:extLst>
          </p:cNvPr>
          <p:cNvGrpSpPr/>
          <p:nvPr/>
        </p:nvGrpSpPr>
        <p:grpSpPr>
          <a:xfrm>
            <a:off x="5306090" y="3314431"/>
            <a:ext cx="658745" cy="665718"/>
            <a:chOff x="3818005" y="3231659"/>
            <a:chExt cx="658745" cy="665718"/>
          </a:xfrm>
        </p:grpSpPr>
        <p:sp>
          <p:nvSpPr>
            <p:cNvPr id="194" name="Rectangle 193">
              <a:extLst>
                <a:ext uri="{FF2B5EF4-FFF2-40B4-BE49-F238E27FC236}">
                  <a16:creationId xmlns:a16="http://schemas.microsoft.com/office/drawing/2014/main" id="{35527C32-1B78-49D1-A2AF-4337EEEFF7F8}"/>
                </a:ext>
              </a:extLst>
            </p:cNvPr>
            <p:cNvSpPr/>
            <p:nvPr/>
          </p:nvSpPr>
          <p:spPr>
            <a:xfrm>
              <a:off x="3818005" y="3231659"/>
              <a:ext cx="658745" cy="6657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195" name="Rectangle 194">
              <a:extLst>
                <a:ext uri="{FF2B5EF4-FFF2-40B4-BE49-F238E27FC236}">
                  <a16:creationId xmlns:a16="http://schemas.microsoft.com/office/drawing/2014/main" id="{DC9BED16-3CD0-4CA3-974F-139E3B0B8D44}"/>
                </a:ext>
              </a:extLst>
            </p:cNvPr>
            <p:cNvSpPr/>
            <p:nvPr/>
          </p:nvSpPr>
          <p:spPr>
            <a:xfrm>
              <a:off x="3818005" y="3484935"/>
              <a:ext cx="648782" cy="9618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grpSp>
      <p:cxnSp>
        <p:nvCxnSpPr>
          <p:cNvPr id="196" name="Elbow Connector 146">
            <a:extLst>
              <a:ext uri="{FF2B5EF4-FFF2-40B4-BE49-F238E27FC236}">
                <a16:creationId xmlns:a16="http://schemas.microsoft.com/office/drawing/2014/main" id="{1371EE69-3E5E-4C04-8831-54A7A5A695D6}"/>
              </a:ext>
            </a:extLst>
          </p:cNvPr>
          <p:cNvCxnSpPr>
            <a:stCxn id="188" idx="3"/>
            <a:endCxn id="194" idx="0"/>
          </p:cNvCxnSpPr>
          <p:nvPr/>
        </p:nvCxnSpPr>
        <p:spPr>
          <a:xfrm>
            <a:off x="4366834" y="2287211"/>
            <a:ext cx="1268629" cy="102722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40">
            <a:extLst>
              <a:ext uri="{FF2B5EF4-FFF2-40B4-BE49-F238E27FC236}">
                <a16:creationId xmlns:a16="http://schemas.microsoft.com/office/drawing/2014/main" id="{BA65CF26-3B4A-474F-ABB0-650C77FFB9CE}"/>
              </a:ext>
            </a:extLst>
          </p:cNvPr>
          <p:cNvSpPr txBox="1"/>
          <p:nvPr/>
        </p:nvSpPr>
        <p:spPr bwMode="auto">
          <a:xfrm>
            <a:off x="24066" y="2524848"/>
            <a:ext cx="1853056" cy="683264"/>
          </a:xfrm>
          <a:prstGeom prst="rect">
            <a:avLst/>
          </a:prstGeom>
          <a:noFill/>
          <a:ln w="9525">
            <a:noFill/>
            <a:miter lim="800000"/>
            <a:headEnd/>
            <a:tailEnd/>
          </a:ln>
        </p:spPr>
        <p:txBody>
          <a:bodyPr wrap="square" rtlCol="0">
            <a:spAutoFit/>
          </a:bodyPr>
          <a:lstStyle/>
          <a:p>
            <a:pPr algn="ctr" eaLnBrk="1" latinLnBrk="1" hangingPunct="1">
              <a:lnSpc>
                <a:spcPct val="80000"/>
              </a:lnSpc>
              <a:spcBef>
                <a:spcPct val="50000"/>
              </a:spcBef>
              <a:buClr>
                <a:srgbClr val="FF3300"/>
              </a:buClr>
              <a:buSzPct val="130000"/>
            </a:pPr>
            <a:r>
              <a:rPr kumimoji="1" lang="en-US" sz="2400" b="1" kern="0" dirty="0">
                <a:solidFill>
                  <a:schemeClr val="accent6">
                    <a:lumMod val="75000"/>
                  </a:schemeClr>
                </a:solidFill>
                <a:latin typeface="EB Garamond" panose="020B0604020202020204" charset="0"/>
                <a:ea typeface="Gulim"/>
                <a:cs typeface="EB Garamond" panose="020B0604020202020204" charset="0"/>
              </a:rPr>
              <a:t>Page Table Walk</a:t>
            </a:r>
          </a:p>
        </p:txBody>
      </p:sp>
      <p:sp>
        <p:nvSpPr>
          <p:cNvPr id="200" name="Folded Corner 150">
            <a:extLst>
              <a:ext uri="{FF2B5EF4-FFF2-40B4-BE49-F238E27FC236}">
                <a16:creationId xmlns:a16="http://schemas.microsoft.com/office/drawing/2014/main" id="{502C676C-02A3-4319-8C95-2AD18EE1BB9C}"/>
              </a:ext>
            </a:extLst>
          </p:cNvPr>
          <p:cNvSpPr/>
          <p:nvPr/>
        </p:nvSpPr>
        <p:spPr>
          <a:xfrm>
            <a:off x="6521911" y="5961866"/>
            <a:ext cx="598453" cy="721887"/>
          </a:xfrm>
          <a:prstGeom prst="foldedCorne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EB Garamond" panose="020B0604020202020204" charset="0"/>
              <a:cs typeface="EB Garamond" panose="020B0604020202020204" charset="0"/>
            </a:endParaRPr>
          </a:p>
        </p:txBody>
      </p:sp>
      <p:cxnSp>
        <p:nvCxnSpPr>
          <p:cNvPr id="201" name="Elbow Connector 151">
            <a:extLst>
              <a:ext uri="{FF2B5EF4-FFF2-40B4-BE49-F238E27FC236}">
                <a16:creationId xmlns:a16="http://schemas.microsoft.com/office/drawing/2014/main" id="{DEEFC726-2A01-4B49-B6E0-BF16453865F0}"/>
              </a:ext>
            </a:extLst>
          </p:cNvPr>
          <p:cNvCxnSpPr>
            <a:cxnSpLocks/>
          </p:cNvCxnSpPr>
          <p:nvPr/>
        </p:nvCxnSpPr>
        <p:spPr>
          <a:xfrm>
            <a:off x="2308217" y="2701896"/>
            <a:ext cx="3531084" cy="616432"/>
          </a:xfrm>
          <a:prstGeom prst="bentConnector3">
            <a:avLst>
              <a:gd name="adj1" fmla="val 100042"/>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152">
            <a:extLst>
              <a:ext uri="{FF2B5EF4-FFF2-40B4-BE49-F238E27FC236}">
                <a16:creationId xmlns:a16="http://schemas.microsoft.com/office/drawing/2014/main" id="{4E8010AC-F3A5-4A81-AB31-A5758A2595BB}"/>
              </a:ext>
            </a:extLst>
          </p:cNvPr>
          <p:cNvCxnSpPr>
            <a:endCxn id="200" idx="0"/>
          </p:cNvCxnSpPr>
          <p:nvPr/>
        </p:nvCxnSpPr>
        <p:spPr>
          <a:xfrm rot="16200000" flipH="1">
            <a:off x="5210430" y="4351157"/>
            <a:ext cx="2357651" cy="863766"/>
          </a:xfrm>
          <a:prstGeom prst="bentConnector3">
            <a:avLst>
              <a:gd name="adj1" fmla="val -315"/>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3" name="Elbow Connector 153">
            <a:extLst>
              <a:ext uri="{FF2B5EF4-FFF2-40B4-BE49-F238E27FC236}">
                <a16:creationId xmlns:a16="http://schemas.microsoft.com/office/drawing/2014/main" id="{B05D1164-3957-4330-866F-CB3DCCE5115A}"/>
              </a:ext>
            </a:extLst>
          </p:cNvPr>
          <p:cNvCxnSpPr/>
          <p:nvPr/>
        </p:nvCxnSpPr>
        <p:spPr>
          <a:xfrm flipV="1">
            <a:off x="5942909" y="2668766"/>
            <a:ext cx="2871708" cy="954307"/>
          </a:xfrm>
          <a:prstGeom prst="bentConnector3">
            <a:avLst>
              <a:gd name="adj1" fmla="val 50000"/>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33496B7E-7098-4DDA-926D-3BF9D0FF42C1}"/>
              </a:ext>
            </a:extLst>
          </p:cNvPr>
          <p:cNvSpPr/>
          <p:nvPr/>
        </p:nvSpPr>
        <p:spPr>
          <a:xfrm>
            <a:off x="5311071" y="3725838"/>
            <a:ext cx="648782" cy="9618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rgbClr val="EB6446"/>
              </a:solidFill>
              <a:latin typeface="EB Garamond" panose="020B0604020202020204" charset="0"/>
              <a:cs typeface="EB Garamond" panose="020B0604020202020204" charset="0"/>
            </a:endParaRPr>
          </a:p>
        </p:txBody>
      </p:sp>
      <p:sp>
        <p:nvSpPr>
          <p:cNvPr id="212" name="Rounded Rectangle 162">
            <a:extLst>
              <a:ext uri="{FF2B5EF4-FFF2-40B4-BE49-F238E27FC236}">
                <a16:creationId xmlns:a16="http://schemas.microsoft.com/office/drawing/2014/main" id="{2B4613E1-5E03-4F03-8FD0-601AE0875A1B}"/>
              </a:ext>
            </a:extLst>
          </p:cNvPr>
          <p:cNvSpPr/>
          <p:nvPr/>
        </p:nvSpPr>
        <p:spPr>
          <a:xfrm>
            <a:off x="3482117" y="3197379"/>
            <a:ext cx="2587525" cy="867934"/>
          </a:xfrm>
          <a:prstGeom prst="roundRect">
            <a:avLst/>
          </a:prstGeom>
          <a:solidFill>
            <a:schemeClr val="bg1">
              <a:lumMod val="75000"/>
              <a:alpha val="19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EB Garamond" panose="020B0604020202020204" charset="0"/>
              <a:cs typeface="EB Garamond" panose="020B0604020202020204" charset="0"/>
            </a:endParaRPr>
          </a:p>
        </p:txBody>
      </p:sp>
      <p:grpSp>
        <p:nvGrpSpPr>
          <p:cNvPr id="213" name="Group 212">
            <a:extLst>
              <a:ext uri="{FF2B5EF4-FFF2-40B4-BE49-F238E27FC236}">
                <a16:creationId xmlns:a16="http://schemas.microsoft.com/office/drawing/2014/main" id="{33B72736-4295-45C2-B22B-C4E62EF010FF}"/>
              </a:ext>
            </a:extLst>
          </p:cNvPr>
          <p:cNvGrpSpPr/>
          <p:nvPr/>
        </p:nvGrpSpPr>
        <p:grpSpPr>
          <a:xfrm>
            <a:off x="4276145" y="3310386"/>
            <a:ext cx="658745" cy="665718"/>
            <a:chOff x="3818005" y="3231659"/>
            <a:chExt cx="658745" cy="665718"/>
          </a:xfrm>
        </p:grpSpPr>
        <p:sp>
          <p:nvSpPr>
            <p:cNvPr id="214" name="Rectangle 213">
              <a:extLst>
                <a:ext uri="{FF2B5EF4-FFF2-40B4-BE49-F238E27FC236}">
                  <a16:creationId xmlns:a16="http://schemas.microsoft.com/office/drawing/2014/main" id="{DAC8062D-ED56-43D3-8349-73CCBDE58600}"/>
                </a:ext>
              </a:extLst>
            </p:cNvPr>
            <p:cNvSpPr/>
            <p:nvPr/>
          </p:nvSpPr>
          <p:spPr>
            <a:xfrm>
              <a:off x="3818005" y="3231659"/>
              <a:ext cx="658745" cy="6657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215" name="Rectangle 214">
              <a:extLst>
                <a:ext uri="{FF2B5EF4-FFF2-40B4-BE49-F238E27FC236}">
                  <a16:creationId xmlns:a16="http://schemas.microsoft.com/office/drawing/2014/main" id="{83660331-69C6-40D6-971A-C3C110180174}"/>
                </a:ext>
              </a:extLst>
            </p:cNvPr>
            <p:cNvSpPr/>
            <p:nvPr/>
          </p:nvSpPr>
          <p:spPr>
            <a:xfrm>
              <a:off x="3818005" y="3484935"/>
              <a:ext cx="648782" cy="9618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grpSp>
      <p:grpSp>
        <p:nvGrpSpPr>
          <p:cNvPr id="216" name="Group 215">
            <a:extLst>
              <a:ext uri="{FF2B5EF4-FFF2-40B4-BE49-F238E27FC236}">
                <a16:creationId xmlns:a16="http://schemas.microsoft.com/office/drawing/2014/main" id="{C173D633-9E51-4C81-A861-0C13460208A4}"/>
              </a:ext>
            </a:extLst>
          </p:cNvPr>
          <p:cNvGrpSpPr/>
          <p:nvPr/>
        </p:nvGrpSpPr>
        <p:grpSpPr>
          <a:xfrm>
            <a:off x="3565773" y="3310386"/>
            <a:ext cx="658745" cy="665718"/>
            <a:chOff x="3818005" y="3231659"/>
            <a:chExt cx="658745" cy="665718"/>
          </a:xfrm>
        </p:grpSpPr>
        <p:sp>
          <p:nvSpPr>
            <p:cNvPr id="217" name="Rectangle 216">
              <a:extLst>
                <a:ext uri="{FF2B5EF4-FFF2-40B4-BE49-F238E27FC236}">
                  <a16:creationId xmlns:a16="http://schemas.microsoft.com/office/drawing/2014/main" id="{03E43E0D-D252-4972-A691-EAB4960781C6}"/>
                </a:ext>
              </a:extLst>
            </p:cNvPr>
            <p:cNvSpPr/>
            <p:nvPr/>
          </p:nvSpPr>
          <p:spPr>
            <a:xfrm>
              <a:off x="3818005" y="3231659"/>
              <a:ext cx="658745" cy="6657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sp>
          <p:nvSpPr>
            <p:cNvPr id="218" name="Rectangle 217">
              <a:extLst>
                <a:ext uri="{FF2B5EF4-FFF2-40B4-BE49-F238E27FC236}">
                  <a16:creationId xmlns:a16="http://schemas.microsoft.com/office/drawing/2014/main" id="{C28F4DB2-5727-4F02-83A6-4FE8CF7470E4}"/>
                </a:ext>
              </a:extLst>
            </p:cNvPr>
            <p:cNvSpPr/>
            <p:nvPr/>
          </p:nvSpPr>
          <p:spPr>
            <a:xfrm>
              <a:off x="3818005" y="3484935"/>
              <a:ext cx="648782" cy="9618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EB Garamond" panose="020B0604020202020204" charset="0"/>
                <a:cs typeface="EB Garamond" panose="020B0604020202020204" charset="0"/>
              </a:endParaRPr>
            </a:p>
          </p:txBody>
        </p:sp>
      </p:grpSp>
      <p:sp>
        <p:nvSpPr>
          <p:cNvPr id="219" name="TextBox 218">
            <a:extLst>
              <a:ext uri="{FF2B5EF4-FFF2-40B4-BE49-F238E27FC236}">
                <a16:creationId xmlns:a16="http://schemas.microsoft.com/office/drawing/2014/main" id="{D708D4CC-1C76-4A1B-916D-6E7E58576AE5}"/>
              </a:ext>
            </a:extLst>
          </p:cNvPr>
          <p:cNvSpPr txBox="1"/>
          <p:nvPr/>
        </p:nvSpPr>
        <p:spPr>
          <a:xfrm>
            <a:off x="4881851" y="3307531"/>
            <a:ext cx="492443" cy="461665"/>
          </a:xfrm>
          <a:prstGeom prst="rect">
            <a:avLst/>
          </a:prstGeom>
          <a:noFill/>
        </p:spPr>
        <p:txBody>
          <a:bodyPr wrap="square" rtlCol="0">
            <a:spAutoFit/>
          </a:bodyPr>
          <a:lstStyle/>
          <a:p>
            <a:r>
              <a:rPr lang="en-US" sz="2400" b="1">
                <a:latin typeface="EB Garamond" panose="020B0604020202020204" charset="0"/>
                <a:cs typeface="EB Garamond" panose="020B0604020202020204" charset="0"/>
              </a:rPr>
              <a:t>…</a:t>
            </a:r>
          </a:p>
        </p:txBody>
      </p:sp>
      <p:sp>
        <p:nvSpPr>
          <p:cNvPr id="223" name="TextBox 40">
            <a:extLst>
              <a:ext uri="{FF2B5EF4-FFF2-40B4-BE49-F238E27FC236}">
                <a16:creationId xmlns:a16="http://schemas.microsoft.com/office/drawing/2014/main" id="{EC33BDDF-BF69-48E2-8BD9-6F5FA67AE79A}"/>
              </a:ext>
            </a:extLst>
          </p:cNvPr>
          <p:cNvSpPr txBox="1"/>
          <p:nvPr/>
        </p:nvSpPr>
        <p:spPr bwMode="auto">
          <a:xfrm>
            <a:off x="6922580" y="3426115"/>
            <a:ext cx="1915822" cy="387798"/>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400" b="1" kern="0">
                <a:solidFill>
                  <a:srgbClr val="FF0000"/>
                </a:solidFill>
                <a:latin typeface="EB Garamond" panose="020B0604020202020204" charset="0"/>
                <a:ea typeface="Gulim"/>
                <a:cs typeface="EB Garamond" panose="020B0604020202020204" charset="0"/>
              </a:rPr>
              <a:t>page fault  </a:t>
            </a:r>
          </a:p>
        </p:txBody>
      </p:sp>
      <p:sp>
        <p:nvSpPr>
          <p:cNvPr id="224" name="TextBox 40">
            <a:extLst>
              <a:ext uri="{FF2B5EF4-FFF2-40B4-BE49-F238E27FC236}">
                <a16:creationId xmlns:a16="http://schemas.microsoft.com/office/drawing/2014/main" id="{8B26137A-4DF8-4CAA-85A0-13D8AED03848}"/>
              </a:ext>
            </a:extLst>
          </p:cNvPr>
          <p:cNvSpPr txBox="1"/>
          <p:nvPr/>
        </p:nvSpPr>
        <p:spPr bwMode="auto">
          <a:xfrm>
            <a:off x="6207159" y="3680113"/>
            <a:ext cx="2090067" cy="387798"/>
          </a:xfrm>
          <a:prstGeom prst="rect">
            <a:avLst/>
          </a:prstGeom>
          <a:noFill/>
          <a:ln w="9525">
            <a:noFill/>
            <a:miter lim="800000"/>
            <a:headEnd/>
            <a:tailEnd/>
          </a:ln>
        </p:spPr>
        <p:txBody>
          <a:bodyPr wrap="square" rtlCol="0">
            <a:spAutoFit/>
          </a:bodyPr>
          <a:lstStyle/>
          <a:p>
            <a:pPr algn="just" eaLnBrk="1" latinLnBrk="1" hangingPunct="1">
              <a:lnSpc>
                <a:spcPct val="80000"/>
              </a:lnSpc>
              <a:spcBef>
                <a:spcPct val="50000"/>
              </a:spcBef>
              <a:buClr>
                <a:srgbClr val="FF3300"/>
              </a:buClr>
              <a:buSzPct val="130000"/>
            </a:pPr>
            <a:r>
              <a:rPr kumimoji="1" lang="en-US" sz="2400" b="1" kern="0">
                <a:solidFill>
                  <a:srgbClr val="FF0000"/>
                </a:solidFill>
                <a:latin typeface="EB Garamond" panose="020B0604020202020204" charset="0"/>
                <a:ea typeface="Gulim"/>
                <a:cs typeface="EB Garamond" panose="020B0604020202020204" charset="0"/>
              </a:rPr>
              <a:t>update PTE  </a:t>
            </a:r>
          </a:p>
        </p:txBody>
      </p:sp>
      <p:sp>
        <p:nvSpPr>
          <p:cNvPr id="55" name="Rectangle: Rounded Corners 54">
            <a:extLst>
              <a:ext uri="{FF2B5EF4-FFF2-40B4-BE49-F238E27FC236}">
                <a16:creationId xmlns:a16="http://schemas.microsoft.com/office/drawing/2014/main" id="{40DB70B0-3AC1-483D-8085-076CBEAF3952}"/>
              </a:ext>
            </a:extLst>
          </p:cNvPr>
          <p:cNvSpPr/>
          <p:nvPr/>
        </p:nvSpPr>
        <p:spPr>
          <a:xfrm>
            <a:off x="8275696" y="2157109"/>
            <a:ext cx="4446872" cy="113578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EB Garamond" panose="020B0604020202020204" charset="0"/>
                <a:cs typeface="EB Garamond" panose="020B0604020202020204" charset="0"/>
              </a:rPr>
              <a:t>Complex interface to manage</a:t>
            </a:r>
          </a:p>
        </p:txBody>
      </p:sp>
      <p:sp>
        <p:nvSpPr>
          <p:cNvPr id="5" name="Slide Number Placeholder 4">
            <a:extLst>
              <a:ext uri="{FF2B5EF4-FFF2-40B4-BE49-F238E27FC236}">
                <a16:creationId xmlns:a16="http://schemas.microsoft.com/office/drawing/2014/main" id="{DC937425-F690-4C47-BBA1-5962A3965204}"/>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73" name="Picture 72">
            <a:extLst>
              <a:ext uri="{FF2B5EF4-FFF2-40B4-BE49-F238E27FC236}">
                <a16:creationId xmlns:a16="http://schemas.microsoft.com/office/drawing/2014/main" id="{3C6711AA-D707-4764-A2AA-A77517FDCAF6}"/>
              </a:ext>
            </a:extLst>
          </p:cNvPr>
          <p:cNvPicPr>
            <a:picLocks noChangeAspect="1"/>
          </p:cNvPicPr>
          <p:nvPr/>
        </p:nvPicPr>
        <p:blipFill>
          <a:blip r:embed="rId3"/>
          <a:stretch>
            <a:fillRect/>
          </a:stretch>
        </p:blipFill>
        <p:spPr>
          <a:xfrm>
            <a:off x="5491928" y="1973650"/>
            <a:ext cx="2803682" cy="4670648"/>
          </a:xfrm>
          <a:prstGeom prst="rect">
            <a:avLst/>
          </a:prstGeom>
        </p:spPr>
      </p:pic>
      <p:sp>
        <p:nvSpPr>
          <p:cNvPr id="33" name="TextBox 32">
            <a:extLst>
              <a:ext uri="{FF2B5EF4-FFF2-40B4-BE49-F238E27FC236}">
                <a16:creationId xmlns:a16="http://schemas.microsoft.com/office/drawing/2014/main" id="{1EB39AD9-D537-4E84-9383-53228DF23A90}"/>
              </a:ext>
            </a:extLst>
          </p:cNvPr>
          <p:cNvSpPr txBox="1"/>
          <p:nvPr/>
        </p:nvSpPr>
        <p:spPr>
          <a:xfrm>
            <a:off x="6453867" y="3331501"/>
            <a:ext cx="965329" cy="523220"/>
          </a:xfrm>
          <a:prstGeom prst="rect">
            <a:avLst/>
          </a:prstGeom>
          <a:noFill/>
        </p:spPr>
        <p:txBody>
          <a:bodyPr wrap="none" rtlCol="0">
            <a:spAutoFit/>
          </a:bodyPr>
          <a:lstStyle/>
          <a:p>
            <a:pPr algn="ctr"/>
            <a:r>
              <a:rPr lang="en-US" sz="2800" b="1">
                <a:solidFill>
                  <a:srgbClr val="EB6446"/>
                </a:solidFill>
                <a:latin typeface="EB Garamond" panose="020B0604020202020204" charset="0"/>
                <a:cs typeface="EB Garamond" panose="020B0604020202020204" charset="0"/>
              </a:rPr>
              <a:t>Byte</a:t>
            </a:r>
            <a:endParaRPr lang="en-US" sz="2200" b="1">
              <a:solidFill>
                <a:srgbClr val="EB6446"/>
              </a:solidFill>
              <a:latin typeface="EB Garamond" panose="020B0604020202020204" charset="0"/>
              <a:cs typeface="EB Garamond" panose="020B0604020202020204" charset="0"/>
            </a:endParaRPr>
          </a:p>
        </p:txBody>
      </p:sp>
      <p:sp>
        <p:nvSpPr>
          <p:cNvPr id="8" name="TextBox 7">
            <a:extLst>
              <a:ext uri="{FF2B5EF4-FFF2-40B4-BE49-F238E27FC236}">
                <a16:creationId xmlns:a16="http://schemas.microsoft.com/office/drawing/2014/main" id="{7DF11EE0-1CFC-4092-87AE-5448B9025BC2}"/>
              </a:ext>
            </a:extLst>
          </p:cNvPr>
          <p:cNvSpPr txBox="1"/>
          <p:nvPr/>
        </p:nvSpPr>
        <p:spPr>
          <a:xfrm>
            <a:off x="6354481" y="4363878"/>
            <a:ext cx="1164101" cy="523220"/>
          </a:xfrm>
          <a:prstGeom prst="rect">
            <a:avLst/>
          </a:prstGeom>
          <a:noFill/>
        </p:spPr>
        <p:txBody>
          <a:bodyPr wrap="none" rtlCol="0">
            <a:spAutoFit/>
          </a:bodyPr>
          <a:lstStyle/>
          <a:p>
            <a:pPr algn="ctr"/>
            <a:r>
              <a:rPr lang="en-US" sz="2800" b="1">
                <a:solidFill>
                  <a:schemeClr val="bg2">
                    <a:lumMod val="75000"/>
                  </a:schemeClr>
                </a:solidFill>
                <a:latin typeface="EB Garamond" panose="020B0604020202020204" charset="0"/>
                <a:cs typeface="EB Garamond" panose="020B0604020202020204" charset="0"/>
              </a:rPr>
              <a:t>Block</a:t>
            </a:r>
          </a:p>
        </p:txBody>
      </p:sp>
    </p:spTree>
    <p:extLst>
      <p:ext uri="{BB962C8B-B14F-4D97-AF65-F5344CB8AC3E}">
        <p14:creationId xmlns:p14="http://schemas.microsoft.com/office/powerpoint/2010/main" val="23759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1" nodeType="clickEffect">
                                  <p:stCondLst>
                                    <p:cond delay="0"/>
                                  </p:stCondLst>
                                  <p:childTnLst>
                                    <p:animMotion origin="layout" path="M -9.19118E-7 -2.54902E-6 L -0.25 -2.54902E-6 " pathEditMode="relative" rAng="0" ptsTypes="AA">
                                      <p:cBhvr>
                                        <p:cTn id="14" dur="2000" fill="hold"/>
                                        <p:tgtEl>
                                          <p:spTgt spid="8"/>
                                        </p:tgtEl>
                                        <p:attrNameLst>
                                          <p:attrName>ppt_x</p:attrName>
                                          <p:attrName>ppt_y</p:attrName>
                                        </p:attrNameLst>
                                      </p:cBhvr>
                                      <p:rCtr x="-12500" y="0"/>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73"/>
                                        </p:tgtEl>
                                        <p:attrNameLst>
                                          <p:attrName>ppt_x</p:attrName>
                                          <p:attrName>ppt_y</p:attrName>
                                        </p:attrNameLst>
                                      </p:cBhvr>
                                    </p:animMotion>
                                  </p:childTnLst>
                                </p:cTn>
                              </p:par>
                              <p:par>
                                <p:cTn id="17" presetID="35" presetClass="path" presetSubtype="0" accel="50000" decel="50000" fill="hold" grpId="1" nodeType="withEffect">
                                  <p:stCondLst>
                                    <p:cond delay="0"/>
                                  </p:stCondLst>
                                  <p:childTnLst>
                                    <p:animMotion origin="layout" path="M -3.34559E-6 1.83007E-6 L -0.25 1.83007E-6 " pathEditMode="relative" rAng="0" ptsTypes="AA">
                                      <p:cBhvr>
                                        <p:cTn id="18" dur="2000" fill="hold"/>
                                        <p:tgtEl>
                                          <p:spTgt spid="2"/>
                                        </p:tgtEl>
                                        <p:attrNameLst>
                                          <p:attrName>ppt_x</p:attrName>
                                          <p:attrName>ppt_y</p:attrName>
                                        </p:attrNameLst>
                                      </p:cBhvr>
                                      <p:rCtr x="-12500" y="0"/>
                                    </p:animMotion>
                                  </p:childTnLst>
                                </p:cTn>
                              </p:par>
                              <p:par>
                                <p:cTn id="19" presetID="35" presetClass="path" presetSubtype="0" accel="50000" decel="50000" fill="hold" grpId="0" nodeType="withEffect">
                                  <p:stCondLst>
                                    <p:cond delay="0"/>
                                  </p:stCondLst>
                                  <p:childTnLst>
                                    <p:animMotion origin="layout" path="M 0 0 L -0.25 0 E" pathEditMode="relative" ptsTypes="">
                                      <p:cBhvr>
                                        <p:cTn id="20" dur="2000" fill="hold"/>
                                        <p:tgtEl>
                                          <p:spTgt spid="33"/>
                                        </p:tgtEl>
                                        <p:attrNameLst>
                                          <p:attrName>ppt_x</p:attrName>
                                          <p:attrName>ppt_y</p:attrName>
                                        </p:attrNameLst>
                                      </p:cBhvr>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0 0 L 0 0.25 E" pathEditMode="relative" ptsTypes="">
                                      <p:cBhvr>
                                        <p:cTn id="30" dur="2000" fill="hold"/>
                                        <p:tgtEl>
                                          <p:spTgt spid="64"/>
                                        </p:tgtEl>
                                        <p:attrNameLst>
                                          <p:attrName>ppt_x</p:attrName>
                                          <p:attrName>ppt_y</p:attrName>
                                        </p:attrNameLst>
                                      </p:cBhvr>
                                    </p:animMotion>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73"/>
                                        </p:tgtEl>
                                        <p:attrNameLst>
                                          <p:attrName>style.visibility</p:attrName>
                                        </p:attrNameLst>
                                      </p:cBhvr>
                                      <p:to>
                                        <p:strVal val="hidden"/>
                                      </p:to>
                                    </p:set>
                                  </p:childTnLst>
                                </p:cTn>
                              </p:par>
                              <p:par>
                                <p:cTn id="40" presetID="1" presetClass="exit" presetSubtype="0" fill="hold" grpId="2"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2"/>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5"/>
                                        </p:tgtEl>
                                        <p:attrNameLst>
                                          <p:attrName>style.visibility</p:attrName>
                                        </p:attrNameLst>
                                      </p:cBhvr>
                                      <p:to>
                                        <p:strVal val="hidden"/>
                                      </p:to>
                                    </p:set>
                                  </p:childTnLst>
                                </p:cTn>
                              </p:par>
                              <p:par>
                                <p:cTn id="46" presetID="1" presetClass="exit" presetSubtype="0" fill="hold" grpId="2" nodeType="withEffect">
                                  <p:stCondLst>
                                    <p:cond delay="0"/>
                                  </p:stCondLst>
                                  <p:childTnLst>
                                    <p:set>
                                      <p:cBhvr>
                                        <p:cTn id="47" dur="1" fill="hold">
                                          <p:stCondLst>
                                            <p:cond delay="0"/>
                                          </p:stCondLst>
                                        </p:cTn>
                                        <p:tgtEl>
                                          <p:spTgt spid="64"/>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9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164"/>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161"/>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1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196"/>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17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9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6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6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7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8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2"/>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8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8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8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89"/>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9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9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9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216"/>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21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19"/>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9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01"/>
                                        </p:tgtEl>
                                        <p:attrNameLst>
                                          <p:attrName>style.visibility</p:attrName>
                                        </p:attrNameLst>
                                      </p:cBhvr>
                                      <p:to>
                                        <p:strVal val="visible"/>
                                      </p:to>
                                    </p:set>
                                    <p:animEffect transition="in" filter="wipe(left)">
                                      <p:cBhvr>
                                        <p:cTn id="138" dur="500"/>
                                        <p:tgtEl>
                                          <p:spTgt spid="201"/>
                                        </p:tgtEl>
                                      </p:cBhvr>
                                    </p:animEffect>
                                  </p:childTnLst>
                                </p:cTn>
                              </p:par>
                              <p:par>
                                <p:cTn id="139" presetID="1" presetClass="entr" presetSubtype="0" fill="hold" grpId="0" nodeType="withEffect">
                                  <p:stCondLst>
                                    <p:cond delay="0"/>
                                  </p:stCondLst>
                                  <p:childTnLst>
                                    <p:set>
                                      <p:cBhvr>
                                        <p:cTn id="140" dur="1" fill="hold">
                                          <p:stCondLst>
                                            <p:cond delay="0"/>
                                          </p:stCondLst>
                                        </p:cTn>
                                        <p:tgtEl>
                                          <p:spTgt spid="19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23"/>
                                        </p:tgtEl>
                                        <p:attrNameLst>
                                          <p:attrName>style.visibility</p:attrName>
                                        </p:attrNameLst>
                                      </p:cBhvr>
                                      <p:to>
                                        <p:strVal val="visible"/>
                                      </p:to>
                                    </p:set>
                                  </p:childTnLst>
                                </p:cTn>
                              </p:par>
                              <p:par>
                                <p:cTn id="145" presetID="22" presetClass="entr" presetSubtype="1" fill="hold" nodeType="withEffect">
                                  <p:stCondLst>
                                    <p:cond delay="0"/>
                                  </p:stCondLst>
                                  <p:childTnLst>
                                    <p:set>
                                      <p:cBhvr>
                                        <p:cTn id="146" dur="1" fill="hold">
                                          <p:stCondLst>
                                            <p:cond delay="0"/>
                                          </p:stCondLst>
                                        </p:cTn>
                                        <p:tgtEl>
                                          <p:spTgt spid="202"/>
                                        </p:tgtEl>
                                        <p:attrNameLst>
                                          <p:attrName>style.visibility</p:attrName>
                                        </p:attrNameLst>
                                      </p:cBhvr>
                                      <p:to>
                                        <p:strVal val="visible"/>
                                      </p:to>
                                    </p:set>
                                    <p:animEffect transition="in" filter="wipe(up)">
                                      <p:cBhvr>
                                        <p:cTn id="147" dur="500"/>
                                        <p:tgtEl>
                                          <p:spTgt spid="202"/>
                                        </p:tgtEl>
                                      </p:cBhvr>
                                    </p:animEffect>
                                  </p:childTnLst>
                                </p:cTn>
                              </p:par>
                            </p:childTnLst>
                          </p:cTn>
                        </p:par>
                        <p:par>
                          <p:cTn id="148" fill="hold">
                            <p:stCondLst>
                              <p:cond delay="500"/>
                            </p:stCondLst>
                            <p:childTnLst>
                              <p:par>
                                <p:cTn id="149" presetID="22" presetClass="entr" presetSubtype="1" fill="hold" grpId="0" nodeType="afterEffect">
                                  <p:stCondLst>
                                    <p:cond delay="0"/>
                                  </p:stCondLst>
                                  <p:childTnLst>
                                    <p:set>
                                      <p:cBhvr>
                                        <p:cTn id="150" dur="1" fill="hold">
                                          <p:stCondLst>
                                            <p:cond delay="0"/>
                                          </p:stCondLst>
                                        </p:cTn>
                                        <p:tgtEl>
                                          <p:spTgt spid="200"/>
                                        </p:tgtEl>
                                        <p:attrNameLst>
                                          <p:attrName>style.visibility</p:attrName>
                                        </p:attrNameLst>
                                      </p:cBhvr>
                                      <p:to>
                                        <p:strVal val="visible"/>
                                      </p:to>
                                    </p:set>
                                    <p:animEffect transition="in" filter="wipe(up)">
                                      <p:cBhvr>
                                        <p:cTn id="151" dur="500"/>
                                        <p:tgtEl>
                                          <p:spTgt spid="200"/>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1" nodeType="clickEffect">
                                  <p:stCondLst>
                                    <p:cond delay="0"/>
                                  </p:stCondLst>
                                  <p:childTnLst>
                                    <p:animMotion origin="layout" path="M 3.82353E-6 -1.24183E-6 L 0.19106 -0.52328 " pathEditMode="relative" rAng="0" ptsTypes="AA">
                                      <p:cBhvr>
                                        <p:cTn id="155" dur="1000" fill="hold"/>
                                        <p:tgtEl>
                                          <p:spTgt spid="200"/>
                                        </p:tgtEl>
                                        <p:attrNameLst>
                                          <p:attrName>ppt_x</p:attrName>
                                          <p:attrName>ppt_y</p:attrName>
                                        </p:attrNameLst>
                                      </p:cBhvr>
                                      <p:rCtr x="9547" y="-26164"/>
                                    </p:animMotion>
                                  </p:childTnLst>
                                </p:cTn>
                              </p:par>
                              <p:par>
                                <p:cTn id="156" presetID="1" presetClass="exit" presetSubtype="0" fill="hold" grpId="1" nodeType="withEffect">
                                  <p:stCondLst>
                                    <p:cond delay="0"/>
                                  </p:stCondLst>
                                  <p:childTnLst>
                                    <p:set>
                                      <p:cBhvr>
                                        <p:cTn id="157" dur="1" fill="hold">
                                          <p:stCondLst>
                                            <p:cond delay="0"/>
                                          </p:stCondLst>
                                        </p:cTn>
                                        <p:tgtEl>
                                          <p:spTgt spid="223"/>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2"/>
                                        </p:tgtEl>
                                        <p:attrNameLst>
                                          <p:attrName>style.visibility</p:attrName>
                                        </p:attrNameLst>
                                      </p:cBhvr>
                                      <p:to>
                                        <p:strVal val="hidden"/>
                                      </p:to>
                                    </p:set>
                                  </p:childTnLst>
                                </p:cTn>
                              </p:par>
                            </p:childTnLst>
                          </p:cTn>
                        </p:par>
                        <p:par>
                          <p:cTn id="160" fill="hold">
                            <p:stCondLst>
                              <p:cond delay="1000"/>
                            </p:stCondLst>
                            <p:childTnLst>
                              <p:par>
                                <p:cTn id="161" presetID="22" presetClass="entr" presetSubtype="8" fill="hold" nodeType="afterEffect">
                                  <p:stCondLst>
                                    <p:cond delay="0"/>
                                  </p:stCondLst>
                                  <p:childTnLst>
                                    <p:set>
                                      <p:cBhvr>
                                        <p:cTn id="162" dur="1" fill="hold">
                                          <p:stCondLst>
                                            <p:cond delay="0"/>
                                          </p:stCondLst>
                                        </p:cTn>
                                        <p:tgtEl>
                                          <p:spTgt spid="203"/>
                                        </p:tgtEl>
                                        <p:attrNameLst>
                                          <p:attrName>style.visibility</p:attrName>
                                        </p:attrNameLst>
                                      </p:cBhvr>
                                      <p:to>
                                        <p:strVal val="visible"/>
                                      </p:to>
                                    </p:set>
                                    <p:animEffect transition="in" filter="wipe(left)">
                                      <p:cBhvr>
                                        <p:cTn id="163" dur="500"/>
                                        <p:tgtEl>
                                          <p:spTgt spid="203"/>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4" grpId="2" animBg="1"/>
      <p:bldP spid="198" grpId="0" animBg="1"/>
      <p:bldP spid="199" grpId="0"/>
      <p:bldP spid="2" grpId="0"/>
      <p:bldP spid="2" grpId="1"/>
      <p:bldP spid="2" grpId="2"/>
      <p:bldP spid="63" grpId="0"/>
      <p:bldP spid="167" grpId="0" animBg="1"/>
      <p:bldP spid="168" grpId="0" animBg="1"/>
      <p:bldP spid="169" grpId="0"/>
      <p:bldP spid="170" grpId="0"/>
      <p:bldP spid="172" grpId="0" animBg="1"/>
      <p:bldP spid="173" grpId="0" animBg="1"/>
      <p:bldP spid="174" grpId="0" animBg="1"/>
      <p:bldP spid="175" grpId="0" animBg="1"/>
      <p:bldP spid="176" grpId="0" animBg="1"/>
      <p:bldP spid="177" grpId="0"/>
      <p:bldP spid="178" grpId="0"/>
      <p:bldP spid="179" grpId="0"/>
      <p:bldP spid="180" grpId="0"/>
      <p:bldP spid="182" grpId="0" animBg="1"/>
      <p:bldP spid="185" grpId="0" animBg="1"/>
      <p:bldP spid="186" grpId="0" animBg="1"/>
      <p:bldP spid="187" grpId="0" animBg="1"/>
      <p:bldP spid="188" grpId="0" animBg="1"/>
      <p:bldP spid="191" grpId="0" animBg="1"/>
      <p:bldP spid="192" grpId="0"/>
      <p:bldP spid="197" grpId="0"/>
      <p:bldP spid="200" grpId="0" animBg="1"/>
      <p:bldP spid="200" grpId="1" animBg="1"/>
      <p:bldP spid="205" grpId="0" animBg="1"/>
      <p:bldP spid="212" grpId="0" animBg="1"/>
      <p:bldP spid="219" grpId="0"/>
      <p:bldP spid="223" grpId="0"/>
      <p:bldP spid="223" grpId="1"/>
      <p:bldP spid="224" grpId="0"/>
      <p:bldP spid="55" grpId="0" animBg="1"/>
      <p:bldP spid="55" grpId="1" animBg="1"/>
      <p:bldP spid="33" grpId="0"/>
      <p:bldP spid="33" grpId="1"/>
      <p:bldP spid="8" grpId="0"/>
      <p:bldP spid="8" grpId="1"/>
      <p:bldP spid="8"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9" name="Picture 8" descr="A close up of a sign&#10;&#10;Description generated with very high confidence">
            <a:extLst>
              <a:ext uri="{FF2B5EF4-FFF2-40B4-BE49-F238E27FC236}">
                <a16:creationId xmlns:a16="http://schemas.microsoft.com/office/drawing/2014/main" id="{55193077-BDA6-4EAC-8C74-B3CF3E8B1E09}"/>
              </a:ext>
            </a:extLst>
          </p:cNvPr>
          <p:cNvPicPr>
            <a:picLocks noChangeAspect="1"/>
          </p:cNvPicPr>
          <p:nvPr/>
        </p:nvPicPr>
        <p:blipFill rotWithShape="1">
          <a:blip r:embed="rId3"/>
          <a:srcRect l="21050" t="473" r="-331" b="316"/>
          <a:stretch/>
        </p:blipFill>
        <p:spPr>
          <a:xfrm>
            <a:off x="5188266" y="1425520"/>
            <a:ext cx="3351878" cy="5250806"/>
          </a:xfrm>
          <a:prstGeom prst="rect">
            <a:avLst/>
          </a:prstGeom>
        </p:spPr>
      </p:pic>
      <p:sp>
        <p:nvSpPr>
          <p:cNvPr id="21" name="Google Shape;277;p22">
            <a:extLst>
              <a:ext uri="{FF2B5EF4-FFF2-40B4-BE49-F238E27FC236}">
                <a16:creationId xmlns:a16="http://schemas.microsoft.com/office/drawing/2014/main" id="{C45A9AE9-733E-4DAC-AEFB-32BDC72ECC2D}"/>
              </a:ext>
            </a:extLst>
          </p:cNvPr>
          <p:cNvSpPr/>
          <p:nvPr/>
        </p:nvSpPr>
        <p:spPr>
          <a:xfrm>
            <a:off x="497863" y="603359"/>
            <a:ext cx="10832384" cy="531876"/>
          </a:xfrm>
          <a:prstGeom prst="rect">
            <a:avLst/>
          </a:prstGeom>
          <a:noFill/>
          <a:ln>
            <a:noFill/>
          </a:ln>
        </p:spPr>
        <p:txBody>
          <a:bodyPr spcFirstLastPara="1" wrap="square" lIns="91425" tIns="45700" rIns="91425" bIns="45700" anchor="ctr" anchorCtr="0">
            <a:noAutofit/>
          </a:bodyPr>
          <a:lstStyle/>
          <a:p>
            <a:r>
              <a:rPr lang="en-US" sz="4000" b="1">
                <a:solidFill>
                  <a:srgbClr val="13294B"/>
                </a:solidFill>
                <a:latin typeface="EB Garamond"/>
                <a:ea typeface="EB Garamond"/>
              </a:rPr>
              <a:t>Enabling Off Critical-Path Page Promotion</a:t>
            </a:r>
          </a:p>
        </p:txBody>
      </p:sp>
      <p:sp>
        <p:nvSpPr>
          <p:cNvPr id="8" name="Arrow: Bent 7">
            <a:extLst>
              <a:ext uri="{FF2B5EF4-FFF2-40B4-BE49-F238E27FC236}">
                <a16:creationId xmlns:a16="http://schemas.microsoft.com/office/drawing/2014/main" id="{D76C4C34-06BD-4F9E-B154-552C1BFFA17C}"/>
              </a:ext>
            </a:extLst>
          </p:cNvPr>
          <p:cNvSpPr/>
          <p:nvPr/>
        </p:nvSpPr>
        <p:spPr>
          <a:xfrm>
            <a:off x="6137767" y="3779776"/>
            <a:ext cx="1343230" cy="1132644"/>
          </a:xfrm>
          <a:prstGeom prst="bentArrow">
            <a:avLst>
              <a:gd name="adj1" fmla="val 25000"/>
              <a:gd name="adj2" fmla="val 21639"/>
              <a:gd name="adj3" fmla="val 40124"/>
              <a:gd name="adj4" fmla="val 43750"/>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09115" rtl="0" eaLnBrk="1" latinLnBrk="0" hangingPunct="1">
              <a:defRPr sz="2000" kern="1200">
                <a:solidFill>
                  <a:schemeClr val="lt1"/>
                </a:solidFill>
                <a:latin typeface="+mn-lt"/>
                <a:ea typeface="+mn-ea"/>
                <a:cs typeface="+mn-cs"/>
              </a:defRPr>
            </a:lvl1pPr>
            <a:lvl2pPr marL="509115" algn="l" defTabSz="509115" rtl="0" eaLnBrk="1" latinLnBrk="0" hangingPunct="1">
              <a:defRPr sz="2000" kern="1200">
                <a:solidFill>
                  <a:schemeClr val="lt1"/>
                </a:solidFill>
                <a:latin typeface="+mn-lt"/>
                <a:ea typeface="+mn-ea"/>
                <a:cs typeface="+mn-cs"/>
              </a:defRPr>
            </a:lvl2pPr>
            <a:lvl3pPr marL="1018228" algn="l" defTabSz="509115" rtl="0" eaLnBrk="1" latinLnBrk="0" hangingPunct="1">
              <a:defRPr sz="2000" kern="1200">
                <a:solidFill>
                  <a:schemeClr val="lt1"/>
                </a:solidFill>
                <a:latin typeface="+mn-lt"/>
                <a:ea typeface="+mn-ea"/>
                <a:cs typeface="+mn-cs"/>
              </a:defRPr>
            </a:lvl3pPr>
            <a:lvl4pPr marL="1527344" algn="l" defTabSz="509115" rtl="0" eaLnBrk="1" latinLnBrk="0" hangingPunct="1">
              <a:defRPr sz="2000" kern="1200">
                <a:solidFill>
                  <a:schemeClr val="lt1"/>
                </a:solidFill>
                <a:latin typeface="+mn-lt"/>
                <a:ea typeface="+mn-ea"/>
                <a:cs typeface="+mn-cs"/>
              </a:defRPr>
            </a:lvl4pPr>
            <a:lvl5pPr marL="2036458" algn="l" defTabSz="509115" rtl="0" eaLnBrk="1" latinLnBrk="0" hangingPunct="1">
              <a:defRPr sz="2000" kern="1200">
                <a:solidFill>
                  <a:schemeClr val="lt1"/>
                </a:solidFill>
                <a:latin typeface="+mn-lt"/>
                <a:ea typeface="+mn-ea"/>
                <a:cs typeface="+mn-cs"/>
              </a:defRPr>
            </a:lvl5pPr>
            <a:lvl6pPr marL="2545574" algn="l" defTabSz="509115" rtl="0" eaLnBrk="1" latinLnBrk="0" hangingPunct="1">
              <a:defRPr sz="2000" kern="1200">
                <a:solidFill>
                  <a:schemeClr val="lt1"/>
                </a:solidFill>
                <a:latin typeface="+mn-lt"/>
                <a:ea typeface="+mn-ea"/>
                <a:cs typeface="+mn-cs"/>
              </a:defRPr>
            </a:lvl6pPr>
            <a:lvl7pPr marL="3054686" algn="l" defTabSz="509115" rtl="0" eaLnBrk="1" latinLnBrk="0" hangingPunct="1">
              <a:defRPr sz="2000" kern="1200">
                <a:solidFill>
                  <a:schemeClr val="lt1"/>
                </a:solidFill>
                <a:latin typeface="+mn-lt"/>
                <a:ea typeface="+mn-ea"/>
                <a:cs typeface="+mn-cs"/>
              </a:defRPr>
            </a:lvl7pPr>
            <a:lvl8pPr marL="3563802" algn="l" defTabSz="509115" rtl="0" eaLnBrk="1" latinLnBrk="0" hangingPunct="1">
              <a:defRPr sz="2000" kern="1200">
                <a:solidFill>
                  <a:schemeClr val="lt1"/>
                </a:solidFill>
                <a:latin typeface="+mn-lt"/>
                <a:ea typeface="+mn-ea"/>
                <a:cs typeface="+mn-cs"/>
              </a:defRPr>
            </a:lvl8pPr>
            <a:lvl9pPr marL="4072914" algn="l" defTabSz="509115" rtl="0" eaLnBrk="1" latinLnBrk="0" hangingPunct="1">
              <a:defRPr sz="2000" kern="1200">
                <a:solidFill>
                  <a:schemeClr val="lt1"/>
                </a:solidFill>
                <a:latin typeface="+mn-lt"/>
                <a:ea typeface="+mn-ea"/>
                <a:cs typeface="+mn-cs"/>
              </a:defRPr>
            </a:lvl9pPr>
          </a:lstStyle>
          <a:p>
            <a:pPr algn="ctr"/>
            <a:endParaRPr lang="en-US">
              <a:solidFill>
                <a:schemeClr val="tx1"/>
              </a:solidFill>
            </a:endParaRPr>
          </a:p>
        </p:txBody>
      </p:sp>
      <p:sp>
        <p:nvSpPr>
          <p:cNvPr id="10" name="TextBox 3">
            <a:extLst>
              <a:ext uri="{FF2B5EF4-FFF2-40B4-BE49-F238E27FC236}">
                <a16:creationId xmlns:a16="http://schemas.microsoft.com/office/drawing/2014/main" id="{1177ACEC-DD75-4936-A2C4-FA318D4C2458}"/>
              </a:ext>
            </a:extLst>
          </p:cNvPr>
          <p:cNvSpPr txBox="1"/>
          <p:nvPr/>
        </p:nvSpPr>
        <p:spPr>
          <a:xfrm>
            <a:off x="6777211" y="4431907"/>
            <a:ext cx="2234906" cy="584775"/>
          </a:xfrm>
          <a:prstGeom prst="rect">
            <a:avLst/>
          </a:prstGeom>
          <a:noFill/>
        </p:spPr>
        <p:txBody>
          <a:bodyPr wrap="none" rtlCol="0" anchor="t">
            <a:spAutoFit/>
          </a:bodyPr>
          <a:lstStyle>
            <a:defPPr>
              <a:defRPr lang="en-US"/>
            </a:defPPr>
            <a:lvl1pPr marL="0" algn="l" defTabSz="509115" rtl="0" eaLnBrk="1" latinLnBrk="0" hangingPunct="1">
              <a:defRPr sz="2000" kern="1200">
                <a:solidFill>
                  <a:schemeClr val="tx1"/>
                </a:solidFill>
                <a:latin typeface="+mn-lt"/>
                <a:ea typeface="+mn-ea"/>
                <a:cs typeface="+mn-cs"/>
              </a:defRPr>
            </a:lvl1pPr>
            <a:lvl2pPr marL="509115" algn="l" defTabSz="509115" rtl="0" eaLnBrk="1" latinLnBrk="0" hangingPunct="1">
              <a:defRPr sz="2000" kern="1200">
                <a:solidFill>
                  <a:schemeClr val="tx1"/>
                </a:solidFill>
                <a:latin typeface="+mn-lt"/>
                <a:ea typeface="+mn-ea"/>
                <a:cs typeface="+mn-cs"/>
              </a:defRPr>
            </a:lvl2pPr>
            <a:lvl3pPr marL="1018228" algn="l" defTabSz="509115" rtl="0" eaLnBrk="1" latinLnBrk="0" hangingPunct="1">
              <a:defRPr sz="2000" kern="1200">
                <a:solidFill>
                  <a:schemeClr val="tx1"/>
                </a:solidFill>
                <a:latin typeface="+mn-lt"/>
                <a:ea typeface="+mn-ea"/>
                <a:cs typeface="+mn-cs"/>
              </a:defRPr>
            </a:lvl3pPr>
            <a:lvl4pPr marL="1527344" algn="l" defTabSz="509115" rtl="0" eaLnBrk="1" latinLnBrk="0" hangingPunct="1">
              <a:defRPr sz="2000" kern="1200">
                <a:solidFill>
                  <a:schemeClr val="tx1"/>
                </a:solidFill>
                <a:latin typeface="+mn-lt"/>
                <a:ea typeface="+mn-ea"/>
                <a:cs typeface="+mn-cs"/>
              </a:defRPr>
            </a:lvl4pPr>
            <a:lvl5pPr marL="2036458" algn="l" defTabSz="509115" rtl="0" eaLnBrk="1" latinLnBrk="0" hangingPunct="1">
              <a:defRPr sz="2000" kern="1200">
                <a:solidFill>
                  <a:schemeClr val="tx1"/>
                </a:solidFill>
                <a:latin typeface="+mn-lt"/>
                <a:ea typeface="+mn-ea"/>
                <a:cs typeface="+mn-cs"/>
              </a:defRPr>
            </a:lvl5pPr>
            <a:lvl6pPr marL="2545574" algn="l" defTabSz="509115" rtl="0" eaLnBrk="1" latinLnBrk="0" hangingPunct="1">
              <a:defRPr sz="2000" kern="1200">
                <a:solidFill>
                  <a:schemeClr val="tx1"/>
                </a:solidFill>
                <a:latin typeface="+mn-lt"/>
                <a:ea typeface="+mn-ea"/>
                <a:cs typeface="+mn-cs"/>
              </a:defRPr>
            </a:lvl6pPr>
            <a:lvl7pPr marL="3054686" algn="l" defTabSz="509115" rtl="0" eaLnBrk="1" latinLnBrk="0" hangingPunct="1">
              <a:defRPr sz="2000" kern="1200">
                <a:solidFill>
                  <a:schemeClr val="tx1"/>
                </a:solidFill>
                <a:latin typeface="+mn-lt"/>
                <a:ea typeface="+mn-ea"/>
                <a:cs typeface="+mn-cs"/>
              </a:defRPr>
            </a:lvl7pPr>
            <a:lvl8pPr marL="3563802" algn="l" defTabSz="509115" rtl="0" eaLnBrk="1" latinLnBrk="0" hangingPunct="1">
              <a:defRPr sz="2000" kern="1200">
                <a:solidFill>
                  <a:schemeClr val="tx1"/>
                </a:solidFill>
                <a:latin typeface="+mn-lt"/>
                <a:ea typeface="+mn-ea"/>
                <a:cs typeface="+mn-cs"/>
              </a:defRPr>
            </a:lvl8pPr>
            <a:lvl9pPr marL="4072914" algn="l" defTabSz="509115" rtl="0" eaLnBrk="1" latinLnBrk="0" hangingPunct="1">
              <a:defRPr sz="2000" kern="1200">
                <a:solidFill>
                  <a:schemeClr val="tx1"/>
                </a:solidFill>
                <a:latin typeface="+mn-lt"/>
                <a:ea typeface="+mn-ea"/>
                <a:cs typeface="+mn-cs"/>
              </a:defRPr>
            </a:lvl9pPr>
          </a:lstStyle>
          <a:p>
            <a:pPr algn="ctr"/>
            <a:r>
              <a:rPr lang="en-US" sz="3200" b="1">
                <a:solidFill>
                  <a:schemeClr val="accent5">
                    <a:lumMod val="75000"/>
                  </a:schemeClr>
                </a:solidFill>
                <a:latin typeface="EB Garamond"/>
                <a:ea typeface="EB Garamond"/>
              </a:rPr>
              <a:t>Promotion</a:t>
            </a:r>
          </a:p>
        </p:txBody>
      </p:sp>
      <p:sp>
        <p:nvSpPr>
          <p:cNvPr id="11" name="Google Shape;230;p19">
            <a:extLst>
              <a:ext uri="{FF2B5EF4-FFF2-40B4-BE49-F238E27FC236}">
                <a16:creationId xmlns:a16="http://schemas.microsoft.com/office/drawing/2014/main" id="{A253419C-6960-4E59-BCB9-297930B9A8AA}"/>
              </a:ext>
            </a:extLst>
          </p:cNvPr>
          <p:cNvSpPr/>
          <p:nvPr/>
        </p:nvSpPr>
        <p:spPr>
          <a:xfrm>
            <a:off x="3502599" y="3641582"/>
            <a:ext cx="2064803" cy="664805"/>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r>
              <a:rPr lang="en-US" sz="3200" b="1">
                <a:solidFill>
                  <a:schemeClr val="bg1"/>
                </a:solidFill>
                <a:latin typeface="EB Garamond"/>
                <a:ea typeface="EB Garamond"/>
                <a:sym typeface="EB Garamond"/>
              </a:rPr>
              <a:t>4.8 µsec</a:t>
            </a:r>
            <a:endParaRPr lang="en-US" sz="3200" b="1">
              <a:solidFill>
                <a:schemeClr val="bg1"/>
              </a:solidFill>
              <a:latin typeface="EB Garamond"/>
              <a:ea typeface="EB Garamond"/>
            </a:endParaRPr>
          </a:p>
        </p:txBody>
      </p:sp>
      <p:sp>
        <p:nvSpPr>
          <p:cNvPr id="3" name="Google Shape;230;p19">
            <a:extLst>
              <a:ext uri="{FF2B5EF4-FFF2-40B4-BE49-F238E27FC236}">
                <a16:creationId xmlns:a16="http://schemas.microsoft.com/office/drawing/2014/main" id="{948C67C8-81C0-428F-A5A3-2130AA28EB67}"/>
              </a:ext>
            </a:extLst>
          </p:cNvPr>
          <p:cNvSpPr/>
          <p:nvPr/>
        </p:nvSpPr>
        <p:spPr>
          <a:xfrm>
            <a:off x="6849221" y="4580017"/>
            <a:ext cx="2064803" cy="664805"/>
          </a:xfrm>
          <a:prstGeom prst="roundRect">
            <a:avLst>
              <a:gd name="adj" fmla="val 16667"/>
            </a:avLst>
          </a:prstGeom>
          <a:solidFill>
            <a:srgbClr val="FF0000"/>
          </a:solid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r>
              <a:rPr lang="en-US" sz="3200" b="1">
                <a:solidFill>
                  <a:schemeClr val="bg1"/>
                </a:solidFill>
                <a:latin typeface="EB Garamond"/>
                <a:ea typeface="EB Garamond"/>
                <a:sym typeface="EB Garamond"/>
              </a:rPr>
              <a:t>12.1 µsec</a:t>
            </a:r>
            <a:endParaRPr lang="en-US" sz="3200" b="1">
              <a:solidFill>
                <a:schemeClr val="bg1"/>
              </a:solidFill>
              <a:latin typeface="EB Garamond"/>
              <a:ea typeface="EB Garamond"/>
            </a:endParaRPr>
          </a:p>
        </p:txBody>
      </p:sp>
      <p:sp>
        <p:nvSpPr>
          <p:cNvPr id="12" name="TextBox 11">
            <a:extLst>
              <a:ext uri="{FF2B5EF4-FFF2-40B4-BE49-F238E27FC236}">
                <a16:creationId xmlns:a16="http://schemas.microsoft.com/office/drawing/2014/main" id="{E8D412D9-CCF8-487B-A6AA-D692CBA0BA1F}"/>
              </a:ext>
            </a:extLst>
          </p:cNvPr>
          <p:cNvSpPr txBox="1"/>
          <p:nvPr/>
        </p:nvSpPr>
        <p:spPr>
          <a:xfrm>
            <a:off x="6809382" y="4564572"/>
            <a:ext cx="3084004"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31859B"/>
                </a:solidFill>
                <a:latin typeface="EB Garamond"/>
              </a:rPr>
              <a:t>Promote in the Background</a:t>
            </a:r>
            <a:endParaRPr lang="en-US" sz="3200" b="1">
              <a:latin typeface="EB Garamond"/>
            </a:endParaRPr>
          </a:p>
        </p:txBody>
      </p:sp>
      <p:sp>
        <p:nvSpPr>
          <p:cNvPr id="4" name="Slide Number Placeholder 3">
            <a:extLst>
              <a:ext uri="{FF2B5EF4-FFF2-40B4-BE49-F238E27FC236}">
                <a16:creationId xmlns:a16="http://schemas.microsoft.com/office/drawing/2014/main" id="{AAF186EC-129F-47D1-9685-66101D926C0C}"/>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400779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P spid="11" grpId="0" animBg="1"/>
      <p:bldP spid="3" grpId="0" animBg="1"/>
      <p:bldP spid="3" grpId="1"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p:nvPr/>
        </p:nvSpPr>
        <p:spPr>
          <a:xfrm>
            <a:off x="497863" y="603359"/>
            <a:ext cx="10238963" cy="256194"/>
          </a:xfrm>
          <a:prstGeom prst="rect">
            <a:avLst/>
          </a:prstGeom>
          <a:noFill/>
          <a:ln>
            <a:noFill/>
          </a:ln>
        </p:spPr>
        <p:txBody>
          <a:bodyPr spcFirstLastPara="1" wrap="square" lIns="91425" tIns="45700" rIns="91425" bIns="45700" anchor="ctr" anchorCtr="0">
            <a:noAutofit/>
          </a:bodyPr>
          <a:lstStyle/>
          <a:p>
            <a:r>
              <a:rPr lang="en-US" sz="4000" b="1">
                <a:solidFill>
                  <a:srgbClr val="13294B"/>
                </a:solidFill>
                <a:latin typeface="EB Garamond"/>
                <a:ea typeface="EB Garamond"/>
                <a:sym typeface="EB Garamond"/>
              </a:rPr>
              <a:t>Ensuring Consistency while Promoting</a:t>
            </a:r>
            <a:endParaRPr lang="en-US"/>
          </a:p>
        </p:txBody>
      </p:sp>
      <p:pic>
        <p:nvPicPr>
          <p:cNvPr id="2" name="Picture 1" descr="A close up of a sign&#10;&#10;Description generated with very high confidence">
            <a:extLst>
              <a:ext uri="{FF2B5EF4-FFF2-40B4-BE49-F238E27FC236}">
                <a16:creationId xmlns:a16="http://schemas.microsoft.com/office/drawing/2014/main" id="{B50C1715-9FB5-40B2-B479-740E9E1D945F}"/>
              </a:ext>
            </a:extLst>
          </p:cNvPr>
          <p:cNvPicPr>
            <a:picLocks noChangeAspect="1"/>
          </p:cNvPicPr>
          <p:nvPr/>
        </p:nvPicPr>
        <p:blipFill rotWithShape="1">
          <a:blip r:embed="rId3"/>
          <a:srcRect l="21050" t="473" r="-331" b="316"/>
          <a:stretch/>
        </p:blipFill>
        <p:spPr>
          <a:xfrm>
            <a:off x="828271" y="1466912"/>
            <a:ext cx="3351878" cy="5250806"/>
          </a:xfrm>
          <a:prstGeom prst="rect">
            <a:avLst/>
          </a:prstGeom>
        </p:spPr>
      </p:pic>
      <p:sp>
        <p:nvSpPr>
          <p:cNvPr id="12" name="Google Shape;283;p22">
            <a:extLst>
              <a:ext uri="{FF2B5EF4-FFF2-40B4-BE49-F238E27FC236}">
                <a16:creationId xmlns:a16="http://schemas.microsoft.com/office/drawing/2014/main" id="{0522E5F6-291F-4779-9173-844BFE8522E9}"/>
              </a:ext>
            </a:extLst>
          </p:cNvPr>
          <p:cNvSpPr/>
          <p:nvPr/>
        </p:nvSpPr>
        <p:spPr>
          <a:xfrm>
            <a:off x="2347370" y="1590034"/>
            <a:ext cx="1981130" cy="487365"/>
          </a:xfrm>
          <a:prstGeom prst="roundRect">
            <a:avLst>
              <a:gd name="adj" fmla="val 9963"/>
            </a:avLst>
          </a:prstGeom>
          <a:solidFill>
            <a:schemeClr val="accent5">
              <a:lumMod val="75000"/>
            </a:schemeClr>
          </a:solidFill>
          <a:ln w="9525" cap="flat" cmpd="sng">
            <a:solidFill>
              <a:schemeClr val="accent5">
                <a:lumMod val="75000"/>
              </a:schemeClr>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b="1">
                <a:solidFill>
                  <a:srgbClr val="FFFFFF"/>
                </a:solidFill>
                <a:latin typeface="EB Garamond"/>
                <a:ea typeface="EB Garamond"/>
                <a:cs typeface="EB Garamond"/>
                <a:sym typeface="EB Garamond"/>
              </a:rPr>
              <a:t>SSD Cache</a:t>
            </a:r>
            <a:endParaRPr lang="en-US" sz="2400"/>
          </a:p>
        </p:txBody>
      </p:sp>
      <p:sp>
        <p:nvSpPr>
          <p:cNvPr id="13" name="Google Shape;284;p22">
            <a:extLst>
              <a:ext uri="{FF2B5EF4-FFF2-40B4-BE49-F238E27FC236}">
                <a16:creationId xmlns:a16="http://schemas.microsoft.com/office/drawing/2014/main" id="{8A0A0050-E797-4D0B-B0A5-B5EDEE008695}"/>
              </a:ext>
            </a:extLst>
          </p:cNvPr>
          <p:cNvSpPr/>
          <p:nvPr/>
        </p:nvSpPr>
        <p:spPr>
          <a:xfrm>
            <a:off x="9709713" y="1594947"/>
            <a:ext cx="1969279" cy="408946"/>
          </a:xfrm>
          <a:prstGeom prst="roundRect">
            <a:avLst>
              <a:gd name="adj" fmla="val 9963"/>
            </a:avLst>
          </a:prstGeom>
          <a:solidFill>
            <a:schemeClr val="accent5">
              <a:lumMod val="75000"/>
            </a:schemeClr>
          </a:solidFill>
          <a:ln w="9525" cap="flat" cmpd="sng">
            <a:solidFill>
              <a:schemeClr val="accent5">
                <a:lumMod val="75000"/>
              </a:schemeClr>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b="1">
                <a:solidFill>
                  <a:srgbClr val="FFFFFF"/>
                </a:solidFill>
                <a:latin typeface="EB Garamond"/>
                <a:ea typeface="EB Garamond"/>
                <a:cs typeface="EB Garamond"/>
                <a:sym typeface="EB Garamond"/>
              </a:rPr>
              <a:t>Host DRAM</a:t>
            </a:r>
            <a:endParaRPr lang="en-US" sz="2400"/>
          </a:p>
        </p:txBody>
      </p:sp>
      <p:pic>
        <p:nvPicPr>
          <p:cNvPr id="26" name="Picture 25" descr="A close up of a screen&#10;&#10;Description generated with high confidence">
            <a:extLst>
              <a:ext uri="{FF2B5EF4-FFF2-40B4-BE49-F238E27FC236}">
                <a16:creationId xmlns:a16="http://schemas.microsoft.com/office/drawing/2014/main" id="{4BDC71A4-F705-4B33-91EF-FFEB4E02AD0F}"/>
              </a:ext>
            </a:extLst>
          </p:cNvPr>
          <p:cNvPicPr>
            <a:picLocks noChangeAspect="1"/>
          </p:cNvPicPr>
          <p:nvPr/>
        </p:nvPicPr>
        <p:blipFill rotWithShape="1">
          <a:blip r:embed="rId4"/>
          <a:srcRect l="28626" t="24878" r="24427"/>
          <a:stretch/>
        </p:blipFill>
        <p:spPr>
          <a:xfrm>
            <a:off x="4955463" y="2819920"/>
            <a:ext cx="4451073" cy="2249819"/>
          </a:xfrm>
          <a:prstGeom prst="rect">
            <a:avLst/>
          </a:prstGeom>
        </p:spPr>
      </p:pic>
      <p:grpSp>
        <p:nvGrpSpPr>
          <p:cNvPr id="495" name="Group 494">
            <a:extLst>
              <a:ext uri="{FF2B5EF4-FFF2-40B4-BE49-F238E27FC236}">
                <a16:creationId xmlns:a16="http://schemas.microsoft.com/office/drawing/2014/main" id="{27CF551C-2049-4A11-ADB1-29C2E2A2556F}"/>
              </a:ext>
            </a:extLst>
          </p:cNvPr>
          <p:cNvGrpSpPr/>
          <p:nvPr/>
        </p:nvGrpSpPr>
        <p:grpSpPr>
          <a:xfrm>
            <a:off x="2490281" y="3038130"/>
            <a:ext cx="2691319" cy="1945466"/>
            <a:chOff x="2504210" y="2676132"/>
            <a:chExt cx="3801633" cy="2499564"/>
          </a:xfrm>
        </p:grpSpPr>
        <p:cxnSp>
          <p:nvCxnSpPr>
            <p:cNvPr id="491" name="Straight Connector 490">
              <a:extLst>
                <a:ext uri="{FF2B5EF4-FFF2-40B4-BE49-F238E27FC236}">
                  <a16:creationId xmlns:a16="http://schemas.microsoft.com/office/drawing/2014/main" id="{11A4D471-07A2-4D54-B6B0-641D62DDDE7C}"/>
                </a:ext>
              </a:extLst>
            </p:cNvPr>
            <p:cNvCxnSpPr>
              <a:cxnSpLocks/>
            </p:cNvCxnSpPr>
            <p:nvPr/>
          </p:nvCxnSpPr>
          <p:spPr>
            <a:xfrm flipV="1">
              <a:off x="2504210" y="2676132"/>
              <a:ext cx="3801633" cy="725039"/>
            </a:xfrm>
            <a:prstGeom prst="line">
              <a:avLst/>
            </a:prstGeom>
            <a:ln w="31750">
              <a:prstDash val="dash"/>
            </a:ln>
            <a:effectLst/>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1CF64FD7-5BF9-4A4A-BDEA-8418997D1BA4}"/>
                </a:ext>
              </a:extLst>
            </p:cNvPr>
            <p:cNvCxnSpPr>
              <a:cxnSpLocks/>
            </p:cNvCxnSpPr>
            <p:nvPr/>
          </p:nvCxnSpPr>
          <p:spPr>
            <a:xfrm flipH="1" flipV="1">
              <a:off x="2504210" y="4450657"/>
              <a:ext cx="3801633" cy="725039"/>
            </a:xfrm>
            <a:prstGeom prst="line">
              <a:avLst/>
            </a:prstGeom>
            <a:ln w="31750">
              <a:prstDash val="dash"/>
            </a:ln>
            <a:effectLst/>
          </p:spPr>
          <p:style>
            <a:lnRef idx="1">
              <a:schemeClr val="accent1"/>
            </a:lnRef>
            <a:fillRef idx="0">
              <a:schemeClr val="accent1"/>
            </a:fillRef>
            <a:effectRef idx="0">
              <a:schemeClr val="accent1"/>
            </a:effectRef>
            <a:fontRef idx="minor">
              <a:schemeClr val="tx1"/>
            </a:fontRef>
          </p:style>
        </p:cxnSp>
      </p:grpSp>
      <p:pic>
        <p:nvPicPr>
          <p:cNvPr id="497" name="Picture 496" descr="A close up of a screen&#10;&#10;Description generated with high confidence">
            <a:extLst>
              <a:ext uri="{FF2B5EF4-FFF2-40B4-BE49-F238E27FC236}">
                <a16:creationId xmlns:a16="http://schemas.microsoft.com/office/drawing/2014/main" id="{6E0653B8-7EF6-4391-8EFF-DF43A842ADC0}"/>
              </a:ext>
            </a:extLst>
          </p:cNvPr>
          <p:cNvPicPr>
            <a:picLocks noChangeAspect="1"/>
          </p:cNvPicPr>
          <p:nvPr/>
        </p:nvPicPr>
        <p:blipFill rotWithShape="1">
          <a:blip r:embed="rId4"/>
          <a:srcRect t="24739"/>
          <a:stretch/>
        </p:blipFill>
        <p:spPr>
          <a:xfrm>
            <a:off x="2245537" y="2810156"/>
            <a:ext cx="9480918" cy="2253981"/>
          </a:xfrm>
          <a:prstGeom prst="rect">
            <a:avLst/>
          </a:prstGeom>
        </p:spPr>
      </p:pic>
      <p:grpSp>
        <p:nvGrpSpPr>
          <p:cNvPr id="498" name="Group 497">
            <a:extLst>
              <a:ext uri="{FF2B5EF4-FFF2-40B4-BE49-F238E27FC236}">
                <a16:creationId xmlns:a16="http://schemas.microsoft.com/office/drawing/2014/main" id="{C7C0486A-6324-4A66-A7DC-5B7F2B6DDB97}"/>
              </a:ext>
            </a:extLst>
          </p:cNvPr>
          <p:cNvGrpSpPr/>
          <p:nvPr/>
        </p:nvGrpSpPr>
        <p:grpSpPr>
          <a:xfrm>
            <a:off x="2245760" y="2503715"/>
            <a:ext cx="9480915" cy="3953385"/>
            <a:chOff x="-1021744" y="-4751420"/>
            <a:chExt cx="9480915" cy="3953385"/>
          </a:xfrm>
        </p:grpSpPr>
        <p:pic>
          <p:nvPicPr>
            <p:cNvPr id="10" name="Picture 9" descr="A screen shot of a computer&#10;&#10;Description generated with very high confidence">
              <a:extLst>
                <a:ext uri="{FF2B5EF4-FFF2-40B4-BE49-F238E27FC236}">
                  <a16:creationId xmlns:a16="http://schemas.microsoft.com/office/drawing/2014/main" id="{B4949348-ACA6-4F15-8C76-793F9DAE7BA0}"/>
                </a:ext>
              </a:extLst>
            </p:cNvPr>
            <p:cNvPicPr>
              <a:picLocks noChangeAspect="1"/>
            </p:cNvPicPr>
            <p:nvPr/>
          </p:nvPicPr>
          <p:blipFill rotWithShape="1">
            <a:blip r:embed="rId5"/>
            <a:srcRect t="14825"/>
            <a:stretch/>
          </p:blipFill>
          <p:spPr>
            <a:xfrm>
              <a:off x="-1021744" y="-4751420"/>
              <a:ext cx="9480915" cy="2565465"/>
            </a:xfrm>
            <a:prstGeom prst="rect">
              <a:avLst/>
            </a:prstGeom>
          </p:spPr>
        </p:pic>
        <p:sp>
          <p:nvSpPr>
            <p:cNvPr id="21" name="Rectangle: Rounded Corners 20">
              <a:extLst>
                <a:ext uri="{FF2B5EF4-FFF2-40B4-BE49-F238E27FC236}">
                  <a16:creationId xmlns:a16="http://schemas.microsoft.com/office/drawing/2014/main" id="{A1C58AD7-A165-453C-ADDF-3A769C3B83AA}"/>
                </a:ext>
              </a:extLst>
            </p:cNvPr>
            <p:cNvSpPr/>
            <p:nvPr/>
          </p:nvSpPr>
          <p:spPr>
            <a:xfrm>
              <a:off x="1792517" y="-1470455"/>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ea typeface="EB Garamond"/>
                  <a:cs typeface="EB Garamond"/>
                </a:rPr>
                <a:t>Mark a page as hot</a:t>
              </a:r>
            </a:p>
          </p:txBody>
        </p:sp>
      </p:grpSp>
      <p:grpSp>
        <p:nvGrpSpPr>
          <p:cNvPr id="501" name="Group 500">
            <a:extLst>
              <a:ext uri="{FF2B5EF4-FFF2-40B4-BE49-F238E27FC236}">
                <a16:creationId xmlns:a16="http://schemas.microsoft.com/office/drawing/2014/main" id="{C67FD5FE-2299-4DCF-875E-7F78756F6850}"/>
              </a:ext>
            </a:extLst>
          </p:cNvPr>
          <p:cNvGrpSpPr/>
          <p:nvPr/>
        </p:nvGrpSpPr>
        <p:grpSpPr>
          <a:xfrm>
            <a:off x="2258295" y="2511845"/>
            <a:ext cx="9480915" cy="3937635"/>
            <a:chOff x="4206187" y="2566885"/>
            <a:chExt cx="9480915" cy="3937635"/>
          </a:xfrm>
        </p:grpSpPr>
        <p:sp>
          <p:nvSpPr>
            <p:cNvPr id="23" name="Rectangle: Rounded Corners 22">
              <a:extLst>
                <a:ext uri="{FF2B5EF4-FFF2-40B4-BE49-F238E27FC236}">
                  <a16:creationId xmlns:a16="http://schemas.microsoft.com/office/drawing/2014/main" id="{6498DD3D-5787-47E9-9A1D-174B369774D8}"/>
                </a:ext>
              </a:extLst>
            </p:cNvPr>
            <p:cNvSpPr/>
            <p:nvPr/>
          </p:nvSpPr>
          <p:spPr>
            <a:xfrm>
              <a:off x="7017813" y="5832100"/>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ea typeface="EB Garamond"/>
                  <a:cs typeface="EB Garamond"/>
                </a:rPr>
                <a:t>Set an entry in the PLB</a:t>
              </a:r>
            </a:p>
          </p:txBody>
        </p:sp>
        <p:pic>
          <p:nvPicPr>
            <p:cNvPr id="500" name="Picture 499" descr="A close up of a screen&#10;&#10;Description generated with high confidence">
              <a:extLst>
                <a:ext uri="{FF2B5EF4-FFF2-40B4-BE49-F238E27FC236}">
                  <a16:creationId xmlns:a16="http://schemas.microsoft.com/office/drawing/2014/main" id="{DE2B8E2E-69ED-4079-AE5D-0172FF894E27}"/>
                </a:ext>
              </a:extLst>
            </p:cNvPr>
            <p:cNvPicPr>
              <a:picLocks noChangeAspect="1"/>
            </p:cNvPicPr>
            <p:nvPr/>
          </p:nvPicPr>
          <p:blipFill rotWithShape="1">
            <a:blip r:embed="rId6"/>
            <a:srcRect t="14348"/>
            <a:stretch/>
          </p:blipFill>
          <p:spPr>
            <a:xfrm>
              <a:off x="4206187" y="2566885"/>
              <a:ext cx="9480915" cy="2647710"/>
            </a:xfrm>
            <a:prstGeom prst="rect">
              <a:avLst/>
            </a:prstGeom>
          </p:spPr>
        </p:pic>
      </p:grpSp>
      <p:grpSp>
        <p:nvGrpSpPr>
          <p:cNvPr id="503" name="Group 502">
            <a:extLst>
              <a:ext uri="{FF2B5EF4-FFF2-40B4-BE49-F238E27FC236}">
                <a16:creationId xmlns:a16="http://schemas.microsoft.com/office/drawing/2014/main" id="{1FCFAB81-BB42-4D28-8CEE-4016A89902E8}"/>
              </a:ext>
            </a:extLst>
          </p:cNvPr>
          <p:cNvGrpSpPr/>
          <p:nvPr/>
        </p:nvGrpSpPr>
        <p:grpSpPr>
          <a:xfrm>
            <a:off x="2249749" y="2381236"/>
            <a:ext cx="9484868" cy="4095557"/>
            <a:chOff x="16524372" y="1643452"/>
            <a:chExt cx="9484868" cy="4095557"/>
          </a:xfrm>
        </p:grpSpPr>
        <p:pic>
          <p:nvPicPr>
            <p:cNvPr id="504" name="Picture 503">
              <a:extLst>
                <a:ext uri="{FF2B5EF4-FFF2-40B4-BE49-F238E27FC236}">
                  <a16:creationId xmlns:a16="http://schemas.microsoft.com/office/drawing/2014/main" id="{69C207FD-F399-4A49-9D85-C7B1CDCB9DDD}"/>
                </a:ext>
              </a:extLst>
            </p:cNvPr>
            <p:cNvPicPr>
              <a:picLocks noChangeAspect="1"/>
            </p:cNvPicPr>
            <p:nvPr/>
          </p:nvPicPr>
          <p:blipFill rotWithShape="1">
            <a:blip r:embed="rId7"/>
            <a:srcRect t="10476"/>
            <a:stretch/>
          </p:blipFill>
          <p:spPr>
            <a:xfrm>
              <a:off x="16524372" y="1643452"/>
              <a:ext cx="9484868" cy="2684351"/>
            </a:xfrm>
            <a:prstGeom prst="rect">
              <a:avLst/>
            </a:prstGeom>
          </p:spPr>
        </p:pic>
        <p:sp>
          <p:nvSpPr>
            <p:cNvPr id="505" name="Rectangle: Rounded Corners 504">
              <a:extLst>
                <a:ext uri="{FF2B5EF4-FFF2-40B4-BE49-F238E27FC236}">
                  <a16:creationId xmlns:a16="http://schemas.microsoft.com/office/drawing/2014/main" id="{D56F4996-4911-4EBA-8D72-FE1DE35F90E1}"/>
                </a:ext>
              </a:extLst>
            </p:cNvPr>
            <p:cNvSpPr/>
            <p:nvPr/>
          </p:nvSpPr>
          <p:spPr>
            <a:xfrm>
              <a:off x="19327982" y="5066589"/>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ea typeface="EB Garamond"/>
                  <a:cs typeface="EB Garamond"/>
                </a:rPr>
                <a:t>In-flight promotion </a:t>
              </a:r>
            </a:p>
          </p:txBody>
        </p:sp>
      </p:grpSp>
      <p:grpSp>
        <p:nvGrpSpPr>
          <p:cNvPr id="510" name="Group 509">
            <a:extLst>
              <a:ext uri="{FF2B5EF4-FFF2-40B4-BE49-F238E27FC236}">
                <a16:creationId xmlns:a16="http://schemas.microsoft.com/office/drawing/2014/main" id="{DF969EDD-C3C8-4994-A757-265542CD6B21}"/>
              </a:ext>
            </a:extLst>
          </p:cNvPr>
          <p:cNvGrpSpPr/>
          <p:nvPr/>
        </p:nvGrpSpPr>
        <p:grpSpPr>
          <a:xfrm>
            <a:off x="2249142" y="2985455"/>
            <a:ext cx="9491157" cy="3503740"/>
            <a:chOff x="16392545" y="7396101"/>
            <a:chExt cx="9491157" cy="3503740"/>
          </a:xfrm>
        </p:grpSpPr>
        <p:sp>
          <p:nvSpPr>
            <p:cNvPr id="511" name="Rectangle: Rounded Corners 510">
              <a:extLst>
                <a:ext uri="{FF2B5EF4-FFF2-40B4-BE49-F238E27FC236}">
                  <a16:creationId xmlns:a16="http://schemas.microsoft.com/office/drawing/2014/main" id="{0327AFDD-BA9B-4F22-821A-92BE17BF5F96}"/>
                </a:ext>
              </a:extLst>
            </p:cNvPr>
            <p:cNvSpPr/>
            <p:nvPr/>
          </p:nvSpPr>
          <p:spPr>
            <a:xfrm>
              <a:off x="19222875" y="10227421"/>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ea typeface="EB Garamond"/>
                  <a:cs typeface="EB Garamond"/>
                </a:rPr>
                <a:t>CPU  cache writeback</a:t>
              </a:r>
            </a:p>
          </p:txBody>
        </p:sp>
        <p:pic>
          <p:nvPicPr>
            <p:cNvPr id="512" name="Picture 511">
              <a:extLst>
                <a:ext uri="{FF2B5EF4-FFF2-40B4-BE49-F238E27FC236}">
                  <a16:creationId xmlns:a16="http://schemas.microsoft.com/office/drawing/2014/main" id="{340202E3-826D-4CDC-8C3A-E58CD8CCEC8B}"/>
                </a:ext>
              </a:extLst>
            </p:cNvPr>
            <p:cNvPicPr>
              <a:picLocks noChangeAspect="1"/>
            </p:cNvPicPr>
            <p:nvPr/>
          </p:nvPicPr>
          <p:blipFill>
            <a:blip r:embed="rId8"/>
            <a:stretch>
              <a:fillRect/>
            </a:stretch>
          </p:blipFill>
          <p:spPr>
            <a:xfrm>
              <a:off x="16392545" y="7396101"/>
              <a:ext cx="9491157" cy="3073125"/>
            </a:xfrm>
            <a:prstGeom prst="rect">
              <a:avLst/>
            </a:prstGeom>
          </p:spPr>
        </p:pic>
      </p:grpSp>
      <p:grpSp>
        <p:nvGrpSpPr>
          <p:cNvPr id="35" name="Group 34">
            <a:extLst>
              <a:ext uri="{FF2B5EF4-FFF2-40B4-BE49-F238E27FC236}">
                <a16:creationId xmlns:a16="http://schemas.microsoft.com/office/drawing/2014/main" id="{790DBD74-2C15-483B-8DFA-D2C6BE83AA51}"/>
              </a:ext>
            </a:extLst>
          </p:cNvPr>
          <p:cNvGrpSpPr/>
          <p:nvPr/>
        </p:nvGrpSpPr>
        <p:grpSpPr>
          <a:xfrm>
            <a:off x="2241225" y="2988941"/>
            <a:ext cx="9486888" cy="3477462"/>
            <a:chOff x="4204943" y="2990710"/>
            <a:chExt cx="9486888" cy="3477462"/>
          </a:xfrm>
        </p:grpSpPr>
        <p:sp>
          <p:nvSpPr>
            <p:cNvPr id="22" name="Rectangle: Rounded Corners 21">
              <a:extLst>
                <a:ext uri="{FF2B5EF4-FFF2-40B4-BE49-F238E27FC236}">
                  <a16:creationId xmlns:a16="http://schemas.microsoft.com/office/drawing/2014/main" id="{CB76F191-3586-4F00-9D8E-B8796C7454CF}"/>
                </a:ext>
              </a:extLst>
            </p:cNvPr>
            <p:cNvSpPr/>
            <p:nvPr/>
          </p:nvSpPr>
          <p:spPr>
            <a:xfrm>
              <a:off x="7025753" y="5795752"/>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cs typeface="EB Garamond"/>
                </a:rPr>
                <a:t>Mark CL as copied</a:t>
              </a:r>
              <a:endParaRPr lang="en-US">
                <a:solidFill>
                  <a:schemeClr val="bg1"/>
                </a:solidFill>
              </a:endParaRPr>
            </a:p>
          </p:txBody>
        </p:sp>
        <p:pic>
          <p:nvPicPr>
            <p:cNvPr id="8" name="Picture 7">
              <a:extLst>
                <a:ext uri="{FF2B5EF4-FFF2-40B4-BE49-F238E27FC236}">
                  <a16:creationId xmlns:a16="http://schemas.microsoft.com/office/drawing/2014/main" id="{8B25C294-2863-4337-87E9-0DBC52C4C5F5}"/>
                </a:ext>
              </a:extLst>
            </p:cNvPr>
            <p:cNvPicPr>
              <a:picLocks noChangeAspect="1"/>
            </p:cNvPicPr>
            <p:nvPr/>
          </p:nvPicPr>
          <p:blipFill>
            <a:blip r:embed="rId9"/>
            <a:stretch>
              <a:fillRect/>
            </a:stretch>
          </p:blipFill>
          <p:spPr>
            <a:xfrm>
              <a:off x="4204943" y="2990710"/>
              <a:ext cx="9486888" cy="2834923"/>
            </a:xfrm>
            <a:prstGeom prst="rect">
              <a:avLst/>
            </a:prstGeom>
          </p:spPr>
        </p:pic>
      </p:grpSp>
      <p:grpSp>
        <p:nvGrpSpPr>
          <p:cNvPr id="513" name="Group 512">
            <a:extLst>
              <a:ext uri="{FF2B5EF4-FFF2-40B4-BE49-F238E27FC236}">
                <a16:creationId xmlns:a16="http://schemas.microsoft.com/office/drawing/2014/main" id="{657C20C4-9819-41A8-897B-2BFA00C6715E}"/>
              </a:ext>
            </a:extLst>
          </p:cNvPr>
          <p:cNvGrpSpPr/>
          <p:nvPr/>
        </p:nvGrpSpPr>
        <p:grpSpPr>
          <a:xfrm>
            <a:off x="2246240" y="2364143"/>
            <a:ext cx="9490006" cy="4122227"/>
            <a:chOff x="-13329065" y="613961"/>
            <a:chExt cx="9490006" cy="4122227"/>
          </a:xfrm>
        </p:grpSpPr>
        <p:pic>
          <p:nvPicPr>
            <p:cNvPr id="514" name="Picture 513">
              <a:extLst>
                <a:ext uri="{FF2B5EF4-FFF2-40B4-BE49-F238E27FC236}">
                  <a16:creationId xmlns:a16="http://schemas.microsoft.com/office/drawing/2014/main" id="{AA27AFCC-B807-49D2-A347-4F681BE6AF4C}"/>
                </a:ext>
              </a:extLst>
            </p:cNvPr>
            <p:cNvPicPr>
              <a:picLocks noChangeAspect="1"/>
            </p:cNvPicPr>
            <p:nvPr/>
          </p:nvPicPr>
          <p:blipFill rotWithShape="1">
            <a:blip r:embed="rId10"/>
            <a:srcRect t="9900"/>
            <a:stretch/>
          </p:blipFill>
          <p:spPr>
            <a:xfrm>
              <a:off x="-13329065" y="613961"/>
              <a:ext cx="9490006" cy="2711931"/>
            </a:xfrm>
            <a:prstGeom prst="rect">
              <a:avLst/>
            </a:prstGeom>
          </p:spPr>
        </p:pic>
        <p:sp>
          <p:nvSpPr>
            <p:cNvPr id="515" name="Rectangle: Rounded Corners 514">
              <a:extLst>
                <a:ext uri="{FF2B5EF4-FFF2-40B4-BE49-F238E27FC236}">
                  <a16:creationId xmlns:a16="http://schemas.microsoft.com/office/drawing/2014/main" id="{43F7395B-2E83-4B56-8BE4-88FB4DDEAED0}"/>
                </a:ext>
              </a:extLst>
            </p:cNvPr>
            <p:cNvSpPr/>
            <p:nvPr/>
          </p:nvSpPr>
          <p:spPr>
            <a:xfrm>
              <a:off x="-10514023" y="4063768"/>
              <a:ext cx="4279909" cy="672420"/>
            </a:xfrm>
            <a:prstGeom prst="roundRect">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EB Garamond"/>
                  <a:ea typeface="EB Garamond"/>
                  <a:cs typeface="EB Garamond"/>
                </a:rPr>
                <a:t>Detect &amp; drop stale CL</a:t>
              </a:r>
            </a:p>
          </p:txBody>
        </p:sp>
      </p:grpSp>
      <p:sp>
        <p:nvSpPr>
          <p:cNvPr id="3" name="Rectangle: Rounded Corners 2">
            <a:extLst>
              <a:ext uri="{FF2B5EF4-FFF2-40B4-BE49-F238E27FC236}">
                <a16:creationId xmlns:a16="http://schemas.microsoft.com/office/drawing/2014/main" id="{F5BF77AD-83A7-4236-9DD5-8E728712E271}"/>
              </a:ext>
            </a:extLst>
          </p:cNvPr>
          <p:cNvSpPr/>
          <p:nvPr/>
        </p:nvSpPr>
        <p:spPr>
          <a:xfrm>
            <a:off x="858587" y="3386058"/>
            <a:ext cx="1648652" cy="1084663"/>
          </a:xfrm>
          <a:prstGeom prst="roundRect">
            <a:avLst>
              <a:gd name="adj" fmla="val 9963"/>
            </a:avLst>
          </a:prstGeom>
          <a:solidFill>
            <a:schemeClr val="accent6">
              <a:lumMod val="60000"/>
              <a:lumOff val="40000"/>
            </a:schemeClr>
          </a:solidFill>
          <a:ln>
            <a:solidFill>
              <a:srgbClr val="13294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0F243E"/>
                </a:solidFill>
                <a:latin typeface="Adobe Garamond Pro"/>
              </a:rPr>
              <a:t>Promotion Lookaside Buffer</a:t>
            </a:r>
            <a:endParaRPr lang="en-US" sz="1800" b="1">
              <a:solidFill>
                <a:srgbClr val="0F243E"/>
              </a:solidFill>
              <a:latin typeface="Adobe Garamond Pro" panose="02020502060506020403" charset="0"/>
            </a:endParaRPr>
          </a:p>
        </p:txBody>
      </p:sp>
      <p:sp>
        <p:nvSpPr>
          <p:cNvPr id="5" name="Rectangle: Rounded Corners 4">
            <a:extLst>
              <a:ext uri="{FF2B5EF4-FFF2-40B4-BE49-F238E27FC236}">
                <a16:creationId xmlns:a16="http://schemas.microsoft.com/office/drawing/2014/main" id="{A752F820-414C-4BF1-A315-4F9B1CED86FC}"/>
              </a:ext>
            </a:extLst>
          </p:cNvPr>
          <p:cNvSpPr/>
          <p:nvPr/>
        </p:nvSpPr>
        <p:spPr>
          <a:xfrm>
            <a:off x="3673937" y="5746297"/>
            <a:ext cx="6469725" cy="87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b="1">
                <a:latin typeface="EB Garamond" panose="020B0604020202020204" charset="0"/>
                <a:cs typeface="EB Garamond" panose="020B0604020202020204" charset="0"/>
              </a:rPr>
              <a:t>PLB has 64 entries &amp; </a:t>
            </a:r>
          </a:p>
          <a:p>
            <a:pPr algn="ctr"/>
            <a:r>
              <a:rPr lang="sv-SE" sz="2800" b="1">
                <a:latin typeface="EB Garamond" panose="020B0604020202020204" charset="0"/>
                <a:cs typeface="EB Garamond" panose="020B0604020202020204" charset="0"/>
              </a:rPr>
              <a:t>28 bytes per entry (8 bytes per tag)</a:t>
            </a:r>
          </a:p>
        </p:txBody>
      </p:sp>
      <p:sp>
        <p:nvSpPr>
          <p:cNvPr id="6" name="Slide Number Placeholder 5">
            <a:extLst>
              <a:ext uri="{FF2B5EF4-FFF2-40B4-BE49-F238E27FC236}">
                <a16:creationId xmlns:a16="http://schemas.microsoft.com/office/drawing/2014/main" id="{2D9F1AFD-0EA3-4555-B058-88160177BA40}"/>
              </a:ext>
            </a:extLst>
          </p:cNvPr>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28916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5"/>
                                        </p:tgtEl>
                                        <p:attrNameLst>
                                          <p:attrName>style.visibility</p:attrName>
                                        </p:attrNameLst>
                                      </p:cBhvr>
                                      <p:to>
                                        <p:strVal val="visible"/>
                                      </p:to>
                                    </p:set>
                                    <p:animEffect transition="in" filter="fade">
                                      <p:cBhvr>
                                        <p:cTn id="11" dur="500"/>
                                        <p:tgtEl>
                                          <p:spTgt spid="495"/>
                                        </p:tgtEl>
                                      </p:cBhvr>
                                    </p:animEffect>
                                  </p:childTnLst>
                                </p:cTn>
                              </p:par>
                              <p:par>
                                <p:cTn id="12" presetID="10"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7"/>
                                        </p:tgtEl>
                                        <p:attrNameLst>
                                          <p:attrName>style.visibility</p:attrName>
                                        </p:attrNameLst>
                                      </p:cBhvr>
                                      <p:to>
                                        <p:strVal val="visible"/>
                                      </p:to>
                                    </p:set>
                                    <p:animEffect transition="in" filter="fade">
                                      <p:cBhvr>
                                        <p:cTn id="21" dur="500"/>
                                        <p:tgtEl>
                                          <p:spTgt spid="497"/>
                                        </p:tgtEl>
                                      </p:cBhvr>
                                    </p:animEffect>
                                  </p:childTnLst>
                                </p:cTn>
                              </p:par>
                              <p:par>
                                <p:cTn id="22" presetID="10" presetClass="exit" presetSubtype="0" fill="hold" nodeType="withEffect">
                                  <p:stCondLst>
                                    <p:cond delay="0"/>
                                  </p:stCondLst>
                                  <p:childTnLst>
                                    <p:animEffect transition="out" filter="fade">
                                      <p:cBhvr>
                                        <p:cTn id="23" dur="500"/>
                                        <p:tgtEl>
                                          <p:spTgt spid="495"/>
                                        </p:tgtEl>
                                      </p:cBhvr>
                                    </p:animEffect>
                                    <p:set>
                                      <p:cBhvr>
                                        <p:cTn id="24" dur="1" fill="hold">
                                          <p:stCondLst>
                                            <p:cond delay="499"/>
                                          </p:stCondLst>
                                        </p:cTn>
                                        <p:tgtEl>
                                          <p:spTgt spid="49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98"/>
                                        </p:tgtEl>
                                        <p:attrNameLst>
                                          <p:attrName>style.visibility</p:attrName>
                                        </p:attrNameLst>
                                      </p:cBhvr>
                                      <p:to>
                                        <p:strVal val="visible"/>
                                      </p:to>
                                    </p:set>
                                    <p:animEffect transition="in" filter="fade">
                                      <p:cBhvr>
                                        <p:cTn id="39" dur="500"/>
                                        <p:tgtEl>
                                          <p:spTgt spid="498"/>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01"/>
                                        </p:tgtEl>
                                        <p:attrNameLst>
                                          <p:attrName>style.visibility</p:attrName>
                                        </p:attrNameLst>
                                      </p:cBhvr>
                                      <p:to>
                                        <p:strVal val="visible"/>
                                      </p:to>
                                    </p:set>
                                    <p:animEffect transition="in" filter="fade">
                                      <p:cBhvr>
                                        <p:cTn id="46" dur="500"/>
                                        <p:tgtEl>
                                          <p:spTgt spid="501"/>
                                        </p:tgtEl>
                                      </p:cBhvr>
                                    </p:animEffect>
                                  </p:childTnLst>
                                </p:cTn>
                              </p:par>
                              <p:par>
                                <p:cTn id="47" presetID="10" presetClass="exit" presetSubtype="0" fill="hold" nodeType="withEffect">
                                  <p:stCondLst>
                                    <p:cond delay="0"/>
                                  </p:stCondLst>
                                  <p:childTnLst>
                                    <p:animEffect transition="out" filter="fade">
                                      <p:cBhvr>
                                        <p:cTn id="48" dur="500"/>
                                        <p:tgtEl>
                                          <p:spTgt spid="498"/>
                                        </p:tgtEl>
                                      </p:cBhvr>
                                    </p:animEffect>
                                    <p:set>
                                      <p:cBhvr>
                                        <p:cTn id="49" dur="1" fill="hold">
                                          <p:stCondLst>
                                            <p:cond delay="499"/>
                                          </p:stCondLst>
                                        </p:cTn>
                                        <p:tgtEl>
                                          <p:spTgt spid="49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03"/>
                                        </p:tgtEl>
                                        <p:attrNameLst>
                                          <p:attrName>style.visibility</p:attrName>
                                        </p:attrNameLst>
                                      </p:cBhvr>
                                      <p:to>
                                        <p:strVal val="visible"/>
                                      </p:to>
                                    </p:set>
                                    <p:animEffect transition="in" filter="fade">
                                      <p:cBhvr>
                                        <p:cTn id="54" dur="500"/>
                                        <p:tgtEl>
                                          <p:spTgt spid="503"/>
                                        </p:tgtEl>
                                      </p:cBhvr>
                                    </p:animEffect>
                                  </p:childTnLst>
                                </p:cTn>
                              </p:par>
                              <p:par>
                                <p:cTn id="55" presetID="10" presetClass="exit" presetSubtype="0" fill="hold" nodeType="withEffect">
                                  <p:stCondLst>
                                    <p:cond delay="0"/>
                                  </p:stCondLst>
                                  <p:childTnLst>
                                    <p:animEffect transition="out" filter="fade">
                                      <p:cBhvr>
                                        <p:cTn id="56" dur="500"/>
                                        <p:tgtEl>
                                          <p:spTgt spid="501"/>
                                        </p:tgtEl>
                                      </p:cBhvr>
                                    </p:animEffect>
                                    <p:set>
                                      <p:cBhvr>
                                        <p:cTn id="57" dur="1" fill="hold">
                                          <p:stCondLst>
                                            <p:cond delay="499"/>
                                          </p:stCondLst>
                                        </p:cTn>
                                        <p:tgtEl>
                                          <p:spTgt spid="50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0"/>
                                        </p:tgtEl>
                                        <p:attrNameLst>
                                          <p:attrName>style.visibility</p:attrName>
                                        </p:attrNameLst>
                                      </p:cBhvr>
                                      <p:to>
                                        <p:strVal val="visible"/>
                                      </p:to>
                                    </p:set>
                                    <p:animEffect transition="in" filter="fade">
                                      <p:cBhvr>
                                        <p:cTn id="62" dur="500"/>
                                        <p:tgtEl>
                                          <p:spTgt spid="510"/>
                                        </p:tgtEl>
                                      </p:cBhvr>
                                    </p:animEffect>
                                  </p:childTnLst>
                                </p:cTn>
                              </p:par>
                              <p:par>
                                <p:cTn id="63" presetID="10" presetClass="exit" presetSubtype="0" fill="hold" nodeType="withEffect">
                                  <p:stCondLst>
                                    <p:cond delay="0"/>
                                  </p:stCondLst>
                                  <p:childTnLst>
                                    <p:animEffect transition="out" filter="fade">
                                      <p:cBhvr>
                                        <p:cTn id="64" dur="500"/>
                                        <p:tgtEl>
                                          <p:spTgt spid="503"/>
                                        </p:tgtEl>
                                      </p:cBhvr>
                                    </p:animEffect>
                                    <p:set>
                                      <p:cBhvr>
                                        <p:cTn id="65" dur="1" fill="hold">
                                          <p:stCondLst>
                                            <p:cond delay="499"/>
                                          </p:stCondLst>
                                        </p:cTn>
                                        <p:tgtEl>
                                          <p:spTgt spid="50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510"/>
                                        </p:tgtEl>
                                      </p:cBhvr>
                                    </p:animEffect>
                                    <p:set>
                                      <p:cBhvr>
                                        <p:cTn id="73" dur="1" fill="hold">
                                          <p:stCondLst>
                                            <p:cond delay="499"/>
                                          </p:stCondLst>
                                        </p:cTn>
                                        <p:tgtEl>
                                          <p:spTgt spid="51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13"/>
                                        </p:tgtEl>
                                        <p:attrNameLst>
                                          <p:attrName>style.visibility</p:attrName>
                                        </p:attrNameLst>
                                      </p:cBhvr>
                                      <p:to>
                                        <p:strVal val="visible"/>
                                      </p:to>
                                    </p:set>
                                    <p:animEffect transition="in" filter="fade">
                                      <p:cBhvr>
                                        <p:cTn id="78" dur="500"/>
                                        <p:tgtEl>
                                          <p:spTgt spid="513"/>
                                        </p:tgtEl>
                                      </p:cBhvr>
                                    </p:animEffect>
                                  </p:childTnLst>
                                </p:cTn>
                              </p:par>
                              <p:par>
                                <p:cTn id="79" presetID="10" presetClass="exit" presetSubtype="0" fill="hold" nodeType="withEffect">
                                  <p:stCondLst>
                                    <p:cond delay="0"/>
                                  </p:stCondLst>
                                  <p:childTnLst>
                                    <p:animEffect transition="out" filter="fad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 grpId="0" animBg="1"/>
      <p:bldP spid="3" grpId="1" animBg="1"/>
      <p:bldP spid="5" grpId="0" animBg="1"/>
      <p:bldP spid="5" grpId="1" animBg="1"/>
    </p:bldLst>
  </p:timing>
</p:sld>
</file>

<file path=ppt/theme/theme1.xml><?xml version="1.0" encoding="utf-8"?>
<a:theme xmlns:a="http://schemas.openxmlformats.org/drawingml/2006/main" name="Content Slides - Blue Tex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2172</Words>
  <Application>Microsoft Office PowerPoint</Application>
  <PresentationFormat>Custom</PresentationFormat>
  <Paragraphs>407</Paragraphs>
  <Slides>25</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Calibri</vt:lpstr>
      <vt:lpstr>Arial</vt:lpstr>
      <vt:lpstr>Courier New</vt:lpstr>
      <vt:lpstr>Arial (Headings)</vt:lpstr>
      <vt:lpstr>Arial Narrow</vt:lpstr>
      <vt:lpstr>Adobe Garamond Pro</vt:lpstr>
      <vt:lpstr>EB Garamond</vt:lpstr>
      <vt:lpstr>Wingdings</vt:lpstr>
      <vt:lpstr>Noto Sans Symbols</vt:lpstr>
      <vt:lpstr>Consolas</vt:lpstr>
      <vt:lpstr>OfficinaSansITCStd Book</vt:lpstr>
      <vt:lpstr>Content Slides - Blue Text</vt:lpstr>
      <vt:lpstr>FlatFlash: Exploiting the Byte-Accessibility of SSDs within A Unified Memory-Storage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FlatFlash: Exploiting the Byte-Accessibility of SSDs within A Unified Memory-Storage Hierarchy</dc:title>
  <dc:creator>Jian Huang</dc:creator>
  <cp:lastModifiedBy>Vikram Sharma Mailthody</cp:lastModifiedBy>
  <cp:revision>1</cp:revision>
  <dcterms:modified xsi:type="dcterms:W3CDTF">2019-05-11T21:24:14Z</dcterms:modified>
</cp:coreProperties>
</file>