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1"/>
  </p:notesMasterIdLst>
  <p:sldIdLst>
    <p:sldId id="279" r:id="rId5"/>
    <p:sldId id="287" r:id="rId6"/>
    <p:sldId id="286" r:id="rId7"/>
    <p:sldId id="307" r:id="rId8"/>
    <p:sldId id="336" r:id="rId9"/>
    <p:sldId id="380" r:id="rId10"/>
    <p:sldId id="337" r:id="rId11"/>
    <p:sldId id="381" r:id="rId12"/>
    <p:sldId id="340" r:id="rId13"/>
    <p:sldId id="341" r:id="rId14"/>
    <p:sldId id="299" r:id="rId15"/>
    <p:sldId id="281" r:id="rId16"/>
    <p:sldId id="342" r:id="rId17"/>
    <p:sldId id="343" r:id="rId18"/>
    <p:sldId id="344" r:id="rId19"/>
    <p:sldId id="345" r:id="rId20"/>
    <p:sldId id="346" r:id="rId21"/>
    <p:sldId id="382" r:id="rId22"/>
    <p:sldId id="349" r:id="rId23"/>
    <p:sldId id="351" r:id="rId24"/>
    <p:sldId id="300" r:id="rId25"/>
    <p:sldId id="318" r:id="rId26"/>
    <p:sldId id="317" r:id="rId27"/>
    <p:sldId id="352" r:id="rId28"/>
    <p:sldId id="291" r:id="rId29"/>
    <p:sldId id="353" r:id="rId30"/>
    <p:sldId id="383" r:id="rId31"/>
    <p:sldId id="354" r:id="rId32"/>
    <p:sldId id="355" r:id="rId33"/>
    <p:sldId id="301" r:id="rId34"/>
    <p:sldId id="283" r:id="rId35"/>
    <p:sldId id="356" r:id="rId36"/>
    <p:sldId id="359" r:id="rId37"/>
    <p:sldId id="358" r:id="rId38"/>
    <p:sldId id="360" r:id="rId39"/>
    <p:sldId id="293" r:id="rId40"/>
    <p:sldId id="361" r:id="rId41"/>
    <p:sldId id="384" r:id="rId42"/>
    <p:sldId id="362" r:id="rId43"/>
    <p:sldId id="385" r:id="rId44"/>
    <p:sldId id="363" r:id="rId45"/>
    <p:sldId id="303" r:id="rId46"/>
    <p:sldId id="305" r:id="rId47"/>
    <p:sldId id="386" r:id="rId48"/>
    <p:sldId id="388" r:id="rId49"/>
    <p:sldId id="325" r:id="rId50"/>
    <p:sldId id="326" r:id="rId51"/>
    <p:sldId id="364" r:id="rId52"/>
    <p:sldId id="327" r:id="rId53"/>
    <p:sldId id="329" r:id="rId54"/>
    <p:sldId id="328" r:id="rId55"/>
    <p:sldId id="304" r:id="rId56"/>
    <p:sldId id="306" r:id="rId57"/>
    <p:sldId id="365" r:id="rId58"/>
    <p:sldId id="374" r:id="rId59"/>
    <p:sldId id="376" r:id="rId60"/>
    <p:sldId id="366" r:id="rId61"/>
    <p:sldId id="367" r:id="rId62"/>
    <p:sldId id="375" r:id="rId63"/>
    <p:sldId id="368" r:id="rId64"/>
    <p:sldId id="285" r:id="rId65"/>
    <p:sldId id="371" r:id="rId66"/>
    <p:sldId id="372" r:id="rId67"/>
    <p:sldId id="377" r:id="rId68"/>
    <p:sldId id="378" r:id="rId69"/>
    <p:sldId id="37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ry vonBlohn" initials="Gv" lastIdx="22" clrIdx="0">
    <p:extLst>
      <p:ext uri="{19B8F6BF-5375-455C-9EA6-DF929625EA0E}">
        <p15:presenceInfo xmlns:p15="http://schemas.microsoft.com/office/powerpoint/2012/main" userId="Gerry vonBlohn" providerId="None"/>
      </p:ext>
    </p:extLst>
  </p:cmAuthor>
  <p:cmAuthor id="2" name="GloriaA" initials="G" lastIdx="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67" d="100"/>
          <a:sy n="67" d="100"/>
        </p:scale>
        <p:origin x="96" y="23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DA7B7-8CF8-4178-8262-61DFDCCD0487}" type="datetimeFigureOut">
              <a:rPr lang="en-US" smtClean="0"/>
              <a:t>10/17/2014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9D1C6-82E1-4FC1-B72B-5AFE92CA911A}" type="slidenum">
              <a:rPr lang="en-US" smtClean="0"/>
              <a:t>‹#›</a:t>
            </a:fld>
            <a:endParaRPr lang="en-US"/>
          </a:p>
        </p:txBody>
      </p:sp>
    </p:spTree>
    <p:extLst>
      <p:ext uri="{BB962C8B-B14F-4D97-AF65-F5344CB8AC3E}">
        <p14:creationId xmlns:p14="http://schemas.microsoft.com/office/powerpoint/2010/main" val="3270714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69D1C6-82E1-4FC1-B72B-5AFE92CA911A}" type="slidenum">
              <a:rPr lang="en-US" smtClean="0"/>
              <a:t>6</a:t>
            </a:fld>
            <a:endParaRPr lang="en-US"/>
          </a:p>
        </p:txBody>
      </p:sp>
    </p:spTree>
    <p:extLst>
      <p:ext uri="{BB962C8B-B14F-4D97-AF65-F5344CB8AC3E}">
        <p14:creationId xmlns:p14="http://schemas.microsoft.com/office/powerpoint/2010/main" val="3803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69D1C6-82E1-4FC1-B72B-5AFE92CA911A}" type="slidenum">
              <a:rPr lang="en-US" smtClean="0"/>
              <a:t>8</a:t>
            </a:fld>
            <a:endParaRPr lang="en-US"/>
          </a:p>
        </p:txBody>
      </p:sp>
    </p:spTree>
    <p:extLst>
      <p:ext uri="{BB962C8B-B14F-4D97-AF65-F5344CB8AC3E}">
        <p14:creationId xmlns:p14="http://schemas.microsoft.com/office/powerpoint/2010/main" val="2010010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69D1C6-82E1-4FC1-B72B-5AFE92CA911A}" type="slidenum">
              <a:rPr lang="en-US" smtClean="0"/>
              <a:t>16</a:t>
            </a:fld>
            <a:endParaRPr lang="en-US"/>
          </a:p>
        </p:txBody>
      </p:sp>
    </p:spTree>
    <p:extLst>
      <p:ext uri="{BB962C8B-B14F-4D97-AF65-F5344CB8AC3E}">
        <p14:creationId xmlns:p14="http://schemas.microsoft.com/office/powerpoint/2010/main" val="164842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69D1C6-82E1-4FC1-B72B-5AFE92CA911A}" type="slidenum">
              <a:rPr lang="en-US" smtClean="0"/>
              <a:t>18</a:t>
            </a:fld>
            <a:endParaRPr lang="en-US"/>
          </a:p>
        </p:txBody>
      </p:sp>
    </p:spTree>
    <p:extLst>
      <p:ext uri="{BB962C8B-B14F-4D97-AF65-F5344CB8AC3E}">
        <p14:creationId xmlns:p14="http://schemas.microsoft.com/office/powerpoint/2010/main" val="122690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69D1C6-82E1-4FC1-B72B-5AFE92CA911A}" type="slidenum">
              <a:rPr lang="en-US" smtClean="0"/>
              <a:t>25</a:t>
            </a:fld>
            <a:endParaRPr lang="en-US"/>
          </a:p>
        </p:txBody>
      </p:sp>
    </p:spTree>
    <p:extLst>
      <p:ext uri="{BB962C8B-B14F-4D97-AF65-F5344CB8AC3E}">
        <p14:creationId xmlns:p14="http://schemas.microsoft.com/office/powerpoint/2010/main" val="192433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69D1C6-82E1-4FC1-B72B-5AFE92CA911A}" type="slidenum">
              <a:rPr lang="en-US" smtClean="0"/>
              <a:t>27</a:t>
            </a:fld>
            <a:endParaRPr lang="en-US"/>
          </a:p>
        </p:txBody>
      </p:sp>
    </p:spTree>
    <p:extLst>
      <p:ext uri="{BB962C8B-B14F-4D97-AF65-F5344CB8AC3E}">
        <p14:creationId xmlns:p14="http://schemas.microsoft.com/office/powerpoint/2010/main" val="186715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69D1C6-82E1-4FC1-B72B-5AFE92CA911A}" type="slidenum">
              <a:rPr lang="en-US" smtClean="0"/>
              <a:t>36</a:t>
            </a:fld>
            <a:endParaRPr lang="en-US"/>
          </a:p>
        </p:txBody>
      </p:sp>
    </p:spTree>
    <p:extLst>
      <p:ext uri="{BB962C8B-B14F-4D97-AF65-F5344CB8AC3E}">
        <p14:creationId xmlns:p14="http://schemas.microsoft.com/office/powerpoint/2010/main" val="996017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69D1C6-82E1-4FC1-B72B-5AFE92CA911A}" type="slidenum">
              <a:rPr lang="en-US" smtClean="0"/>
              <a:t>38</a:t>
            </a:fld>
            <a:endParaRPr lang="en-US"/>
          </a:p>
        </p:txBody>
      </p:sp>
    </p:spTree>
    <p:extLst>
      <p:ext uri="{BB962C8B-B14F-4D97-AF65-F5344CB8AC3E}">
        <p14:creationId xmlns:p14="http://schemas.microsoft.com/office/powerpoint/2010/main" val="3627344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69D1C6-82E1-4FC1-B72B-5AFE92CA911A}" type="slidenum">
              <a:rPr lang="en-US" smtClean="0"/>
              <a:t>40</a:t>
            </a:fld>
            <a:endParaRPr lang="en-US"/>
          </a:p>
        </p:txBody>
      </p:sp>
    </p:spTree>
    <p:extLst>
      <p:ext uri="{BB962C8B-B14F-4D97-AF65-F5344CB8AC3E}">
        <p14:creationId xmlns:p14="http://schemas.microsoft.com/office/powerpoint/2010/main" val="1833073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7C0398-C5BC-4A02-ABAB-986AB4F072C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201092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C0398-C5BC-4A02-ABAB-986AB4F072C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390937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C0398-C5BC-4A02-ABAB-986AB4F072C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188830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C0398-C5BC-4A02-ABAB-986AB4F072C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115025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7C0398-C5BC-4A02-ABAB-986AB4F072C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249406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7C0398-C5BC-4A02-ABAB-986AB4F072C9}" type="datetimeFigureOut">
              <a:rPr lang="en-US" smtClean="0"/>
              <a:t>10/17/2014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403270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7C0398-C5BC-4A02-ABAB-986AB4F072C9}" type="datetimeFigureOut">
              <a:rPr lang="en-US" smtClean="0"/>
              <a:t>10/17/2014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118001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7C0398-C5BC-4A02-ABAB-986AB4F072C9}" type="datetimeFigureOut">
              <a:rPr lang="en-US" smtClean="0"/>
              <a:t>10/17/2014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39596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C0398-C5BC-4A02-ABAB-986AB4F072C9}" type="datetimeFigureOut">
              <a:rPr lang="en-US" smtClean="0"/>
              <a:t>10/17/2014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81456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C0398-C5BC-4A02-ABAB-986AB4F072C9}" type="datetimeFigureOut">
              <a:rPr lang="en-US" smtClean="0"/>
              <a:t>10/17/2014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208470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C0398-C5BC-4A02-ABAB-986AB4F072C9}" type="datetimeFigureOut">
              <a:rPr lang="en-US" smtClean="0"/>
              <a:t>10/17/2014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8C4B1-B469-42CF-9D49-43BD435FD5BB}" type="slidenum">
              <a:rPr lang="en-US" smtClean="0"/>
              <a:t>‹#›</a:t>
            </a:fld>
            <a:endParaRPr lang="en-US"/>
          </a:p>
        </p:txBody>
      </p:sp>
    </p:spTree>
    <p:extLst>
      <p:ext uri="{BB962C8B-B14F-4D97-AF65-F5344CB8AC3E}">
        <p14:creationId xmlns:p14="http://schemas.microsoft.com/office/powerpoint/2010/main" val="110033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C0398-C5BC-4A02-ABAB-986AB4F072C9}" type="datetimeFigureOut">
              <a:rPr lang="en-US" smtClean="0"/>
              <a:t>10/17/2014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8C4B1-B469-42CF-9D49-43BD435FD5BB}" type="slidenum">
              <a:rPr lang="en-US" smtClean="0"/>
              <a:t>‹#›</a:t>
            </a:fld>
            <a:endParaRPr lang="en-US"/>
          </a:p>
        </p:txBody>
      </p:sp>
    </p:spTree>
    <p:extLst>
      <p:ext uri="{BB962C8B-B14F-4D97-AF65-F5344CB8AC3E}">
        <p14:creationId xmlns:p14="http://schemas.microsoft.com/office/powerpoint/2010/main" val="874195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2.xml"/><Relationship Id="rId1" Type="http://schemas.openxmlformats.org/officeDocument/2006/relationships/slideLayout" Target="../slideLayouts/slideLayout6.xml"/><Relationship Id="rId5" Type="http://schemas.openxmlformats.org/officeDocument/2006/relationships/slide" Target="slide61.xml"/><Relationship Id="rId4" Type="http://schemas.openxmlformats.org/officeDocument/2006/relationships/slide" Target="slide31.xml"/></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file:///C:\Users\Gerry%20vonBlohn\Desktop\CTMS%20Regulatory\Regulatory%20submission%20documents.xlsx"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file:///C:\Users\Gerry%20vonBlohn\Desktop\CTMS%20Regulatory\Regulatory%20submission%20documents.xlsx"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file:///C:\Users\Gerry%20vonBlohn\Desktop\CTMS%20Regulatory\Regulatory%20submission%20documents.xlsx"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6.xml"/><Relationship Id="rId7"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8.xml"/><Relationship Id="rId9" Type="http://schemas.openxmlformats.org/officeDocument/2006/relationships/slide" Target="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file:///C:\Users\Gerry%20vonBlohn\Desktop\CTMS%20Regulatory\Regulatory%20submission%20documents.xlsx"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file:///C:\Users\Gerry%20vonBlohn\Desktop\CTMS%20Regulatory\Regulatory%20submission%20documents.xlsx"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file:///C:\Users\Gerry%20vonBlohn\Desktop\CTMS%20Regulatory\Regulatory%20submission%20documents.xlsx"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file:///C:\Users\Gerry%20vonBlohn\Desktop\CTMS%20Regulatory\Regulatory%20submission%20documents.xlsx" TargetMode="External"/><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slide" Target="slide11.xml"/><Relationship Id="rId4" Type="http://schemas.openxmlformats.org/officeDocument/2006/relationships/slide" Target="slide10.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11.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3041" y="208376"/>
            <a:ext cx="5595958" cy="82294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2540" dirty="0" smtClean="0">
                <a:solidFill>
                  <a:srgbClr val="FF0000"/>
                </a:solidFill>
              </a:rPr>
              <a:t>Dynamics CTMS</a:t>
            </a:r>
            <a:br>
              <a:rPr lang="en-US" sz="2540" dirty="0" smtClean="0">
                <a:solidFill>
                  <a:srgbClr val="FF0000"/>
                </a:solidFill>
              </a:rPr>
            </a:br>
            <a:r>
              <a:rPr lang="en-US" sz="2540" dirty="0" smtClean="0">
                <a:solidFill>
                  <a:srgbClr val="FF0000"/>
                </a:solidFill>
              </a:rPr>
              <a:t>Home Screen (upon log in)</a:t>
            </a:r>
            <a:endParaRPr lang="en-US" sz="254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676724" y="1174764"/>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748795" y="1187647"/>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377934" y="1156869"/>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9136114" y="1174764"/>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4" name="TextBox 23"/>
          <p:cNvSpPr txBox="1"/>
          <p:nvPr/>
        </p:nvSpPr>
        <p:spPr>
          <a:xfrm>
            <a:off x="1071678" y="6065520"/>
            <a:ext cx="6261180" cy="646331"/>
          </a:xfrm>
          <a:prstGeom prst="rect">
            <a:avLst/>
          </a:prstGeom>
          <a:noFill/>
        </p:spPr>
        <p:txBody>
          <a:bodyPr wrap="square" rtlCol="0">
            <a:spAutoFit/>
          </a:bodyPr>
          <a:lstStyle/>
          <a:p>
            <a:r>
              <a:rPr lang="en-US" dirty="0" smtClean="0"/>
              <a:t>An asterisk (*) after the field name denotes a mandatory field for the user to complete</a:t>
            </a:r>
            <a:endParaRPr lang="en-US" dirty="0"/>
          </a:p>
        </p:txBody>
      </p:sp>
    </p:spTree>
    <p:extLst>
      <p:ext uri="{BB962C8B-B14F-4D97-AF65-F5344CB8AC3E}">
        <p14:creationId xmlns:p14="http://schemas.microsoft.com/office/powerpoint/2010/main" val="3523299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018" y="157073"/>
            <a:ext cx="7917873"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Programs</a:t>
            </a:r>
            <a:br>
              <a:rPr lang="en-US" sz="1800" dirty="0" smtClean="0">
                <a:solidFill>
                  <a:srgbClr val="FF0000"/>
                </a:solidFill>
              </a:rPr>
            </a:br>
            <a:r>
              <a:rPr lang="en-US" sz="1800" dirty="0" smtClean="0">
                <a:solidFill>
                  <a:srgbClr val="FF0000"/>
                </a:solidFill>
              </a:rPr>
              <a:t>Individual Screen Section- Program Sites and Patients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10</a:t>
            </a:fld>
            <a:endParaRPr lang="en-US" dirty="0">
              <a:solidFill>
                <a:prstClr val="black">
                  <a:tint val="75000"/>
                </a:prstClr>
              </a:solidFill>
            </a:endParaRPr>
          </a:p>
        </p:txBody>
      </p:sp>
      <p:sp>
        <p:nvSpPr>
          <p:cNvPr id="5" name="TextBox 4"/>
          <p:cNvSpPr txBox="1"/>
          <p:nvPr/>
        </p:nvSpPr>
        <p:spPr>
          <a:xfrm>
            <a:off x="850003" y="2359401"/>
            <a:ext cx="10891983" cy="4401205"/>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Program Sites                                             Section Heading</a:t>
            </a:r>
          </a:p>
          <a:p>
            <a:r>
              <a:rPr lang="en-US" sz="1400" b="1" dirty="0" smtClean="0"/>
              <a:t>Planned Sites                                              User entered</a:t>
            </a:r>
            <a:endParaRPr lang="en-US" sz="1400" b="1" dirty="0"/>
          </a:p>
          <a:p>
            <a:r>
              <a:rPr lang="en-US" sz="1400" b="1" dirty="0" smtClean="0"/>
              <a:t>Actual Sites                                                 Rolls up from all sites associated with program (hierarchy program, study, study country, sites)</a:t>
            </a:r>
          </a:p>
          <a:p>
            <a:endParaRPr lang="en-US" sz="1400" b="1" dirty="0">
              <a:solidFill>
                <a:schemeClr val="bg1"/>
              </a:solidFill>
            </a:endParaRPr>
          </a:p>
          <a:p>
            <a:r>
              <a:rPr lang="en-US" sz="1400" b="1" dirty="0" smtClean="0">
                <a:solidFill>
                  <a:schemeClr val="bg1"/>
                </a:solidFill>
              </a:rPr>
              <a:t>Program Patients                                        Section Heading   (all subjects and patients associated with program as a whole)</a:t>
            </a:r>
          </a:p>
          <a:p>
            <a:r>
              <a:rPr lang="en-US" sz="1400" b="1" dirty="0" smtClean="0"/>
              <a:t>Total Planned Patients                               Free text, User entered</a:t>
            </a:r>
            <a:endParaRPr lang="en-US" sz="1400" dirty="0" smtClean="0"/>
          </a:p>
          <a:p>
            <a:r>
              <a:rPr lang="en-US" sz="1400" b="1" dirty="0" smtClean="0"/>
              <a:t>Total Actual Patients                                  Roll up from Site level, all sites associated with program</a:t>
            </a:r>
          </a:p>
          <a:p>
            <a:r>
              <a:rPr lang="en-US" sz="1400" b="1" dirty="0" smtClean="0"/>
              <a:t>Planned Enrolled Patients                         Free text, User entered</a:t>
            </a:r>
          </a:p>
          <a:p>
            <a:r>
              <a:rPr lang="en-US" sz="1400" b="1" dirty="0" smtClean="0"/>
              <a:t>Actual Enrolled Patients                             Roll up from Site level, all sites associated with program</a:t>
            </a:r>
          </a:p>
          <a:p>
            <a:r>
              <a:rPr lang="en-US" sz="1400" b="1" dirty="0" smtClean="0"/>
              <a:t>Planned Screened Patients                       Free text, User entered</a:t>
            </a:r>
          </a:p>
          <a:p>
            <a:r>
              <a:rPr lang="en-US" sz="1400" b="1" dirty="0" smtClean="0"/>
              <a:t>Actual Screened Patients                           Roll up from Site level, all sites associated with program</a:t>
            </a:r>
          </a:p>
          <a:p>
            <a:r>
              <a:rPr lang="en-US" sz="1400" b="1" dirty="0" smtClean="0"/>
              <a:t>Actual Screen Failures                                 Roll up from Site level, all sites associated with program</a:t>
            </a:r>
          </a:p>
          <a:p>
            <a:r>
              <a:rPr lang="en-US" sz="1400" b="1" dirty="0" smtClean="0"/>
              <a:t>Planned Randomized Patients                  Free text, User entered</a:t>
            </a:r>
          </a:p>
          <a:p>
            <a:r>
              <a:rPr lang="en-US" sz="1400" b="1" dirty="0" smtClean="0"/>
              <a:t>Actual Randomized Patients                     Roll up from Site level, all sites associated with program</a:t>
            </a:r>
          </a:p>
          <a:p>
            <a:r>
              <a:rPr lang="en-US" sz="1400" b="1" dirty="0" smtClean="0"/>
              <a:t>Total Patients Discontinued                         Roll up from Site level, all sites associated with program</a:t>
            </a:r>
          </a:p>
          <a:p>
            <a:r>
              <a:rPr lang="en-US" sz="1400" b="1" dirty="0" smtClean="0"/>
              <a:t>Total Patients Completed	</a:t>
            </a:r>
            <a:r>
              <a:rPr lang="en-US" sz="1400" b="1" dirty="0"/>
              <a:t> </a:t>
            </a:r>
            <a:r>
              <a:rPr lang="en-US" sz="1400" b="1" dirty="0" smtClean="0"/>
              <a:t>  Roll </a:t>
            </a:r>
            <a:r>
              <a:rPr lang="en-US" sz="1400" b="1" dirty="0"/>
              <a:t>up from Site level, all sites associated with program</a:t>
            </a:r>
            <a:endParaRPr lang="en-US" sz="1400" b="1" dirty="0" smtClean="0"/>
          </a:p>
          <a:p>
            <a:endParaRPr lang="en-US" sz="1400" dirty="0" smtClean="0"/>
          </a:p>
          <a:p>
            <a:endParaRPr lang="en-US" sz="1400" dirty="0"/>
          </a:p>
          <a:p>
            <a:endParaRPr lang="en-US" sz="1400" dirty="0" smtClean="0"/>
          </a:p>
          <a:p>
            <a:endParaRPr lang="en-US" sz="1400" dirty="0"/>
          </a:p>
        </p:txBody>
      </p:sp>
      <p:sp>
        <p:nvSpPr>
          <p:cNvPr id="13" name="TextBox 12"/>
          <p:cNvSpPr txBox="1"/>
          <p:nvPr/>
        </p:nvSpPr>
        <p:spPr>
          <a:xfrm>
            <a:off x="875762" y="927276"/>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18" name="TextBox 17">
            <a:hlinkClick r:id="rId2" action="ppaction://hlinksldjump"/>
          </p:cNvPr>
          <p:cNvSpPr txBox="1"/>
          <p:nvPr/>
        </p:nvSpPr>
        <p:spPr>
          <a:xfrm>
            <a:off x="850004" y="1396873"/>
            <a:ext cx="1674255" cy="276999"/>
          </a:xfrm>
          <a:prstGeom prst="rect">
            <a:avLst/>
          </a:prstGeom>
          <a:noFill/>
          <a:ln>
            <a:solidFill>
              <a:srgbClr val="FF0000"/>
            </a:solidFill>
          </a:ln>
        </p:spPr>
        <p:txBody>
          <a:bodyPr wrap="square" rtlCol="0">
            <a:spAutoFit/>
          </a:bodyPr>
          <a:lstStyle/>
          <a:p>
            <a:r>
              <a:rPr lang="en-US" sz="1200" b="1" dirty="0" smtClean="0"/>
              <a:t>Regulatory  Milestones  </a:t>
            </a:r>
          </a:p>
        </p:txBody>
      </p:sp>
      <p:sp>
        <p:nvSpPr>
          <p:cNvPr id="22" name="TextBox 21">
            <a:hlinkClick r:id="rId3" action="ppaction://hlinksldjump"/>
          </p:cNvPr>
          <p:cNvSpPr txBox="1"/>
          <p:nvPr/>
        </p:nvSpPr>
        <p:spPr>
          <a:xfrm>
            <a:off x="850003" y="1750761"/>
            <a:ext cx="1674256" cy="276999"/>
          </a:xfrm>
          <a:prstGeom prst="rect">
            <a:avLst/>
          </a:prstGeom>
          <a:noFill/>
          <a:ln>
            <a:solidFill>
              <a:srgbClr val="FF0000"/>
            </a:solidFill>
          </a:ln>
        </p:spPr>
        <p:txBody>
          <a:bodyPr wrap="square" rtlCol="0">
            <a:spAutoFit/>
          </a:bodyPr>
          <a:lstStyle/>
          <a:p>
            <a:r>
              <a:rPr lang="en-US" sz="1200" b="1" dirty="0" smtClean="0"/>
              <a:t>Clinical Milestones   </a:t>
            </a:r>
          </a:p>
        </p:txBody>
      </p:sp>
      <p:sp>
        <p:nvSpPr>
          <p:cNvPr id="26" name="TextBox 25">
            <a:hlinkClick r:id="" action="ppaction://hlinkshowjump?jump=firstslide"/>
          </p:cNvPr>
          <p:cNvSpPr txBox="1"/>
          <p:nvPr/>
        </p:nvSpPr>
        <p:spPr>
          <a:xfrm>
            <a:off x="1818891" y="303504"/>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3" name="TextBox 2"/>
          <p:cNvSpPr txBox="1"/>
          <p:nvPr/>
        </p:nvSpPr>
        <p:spPr>
          <a:xfrm>
            <a:off x="8874181" y="1396873"/>
            <a:ext cx="3206839" cy="830997"/>
          </a:xfrm>
          <a:prstGeom prst="rect">
            <a:avLst/>
          </a:prstGeom>
          <a:noFill/>
        </p:spPr>
        <p:txBody>
          <a:bodyPr wrap="square" rtlCol="0">
            <a:spAutoFit/>
          </a:bodyPr>
          <a:lstStyle/>
          <a:p>
            <a:r>
              <a:rPr lang="en-US" sz="1200" dirty="0" smtClean="0"/>
              <a:t>Studies is a display screen list of studies associated with program, has scroll feature, can select a study from this area and also add/create a new study for this program</a:t>
            </a:r>
            <a:endParaRPr lang="en-US" sz="1200" dirty="0"/>
          </a:p>
        </p:txBody>
      </p:sp>
    </p:spTree>
    <p:extLst>
      <p:ext uri="{BB962C8B-B14F-4D97-AF65-F5344CB8AC3E}">
        <p14:creationId xmlns:p14="http://schemas.microsoft.com/office/powerpoint/2010/main" val="2482648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945" y="293594"/>
            <a:ext cx="8230759" cy="460694"/>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Studies Entity</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11</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871156" y="1140970"/>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982048" y="116007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545652" y="11600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9426602" y="1160074"/>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4" name="TextBox 23"/>
          <p:cNvSpPr txBox="1"/>
          <p:nvPr/>
        </p:nvSpPr>
        <p:spPr>
          <a:xfrm>
            <a:off x="1094509" y="3602185"/>
            <a:ext cx="254785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ABC123</a:t>
            </a:r>
          </a:p>
          <a:p>
            <a:pPr marL="285750" indent="-285750">
              <a:buFont typeface="Arial" panose="020B0604020202020204" pitchFamily="34" charset="0"/>
              <a:buChar char="•"/>
            </a:pPr>
            <a:r>
              <a:rPr lang="en-US" dirty="0" smtClean="0"/>
              <a:t>XYZ456</a:t>
            </a:r>
          </a:p>
          <a:p>
            <a:pPr marL="285750" indent="-285750">
              <a:buFont typeface="Arial" panose="020B0604020202020204" pitchFamily="34" charset="0"/>
              <a:buChar char="•"/>
            </a:pPr>
            <a:r>
              <a:rPr lang="en-US" dirty="0" smtClean="0"/>
              <a:t>ZZZ111</a:t>
            </a:r>
          </a:p>
          <a:p>
            <a:pPr marL="285750" indent="-285750">
              <a:buFont typeface="Arial" panose="020B0604020202020204" pitchFamily="34" charset="0"/>
              <a:buChar char="•"/>
            </a:pPr>
            <a:r>
              <a:rPr lang="en-US" dirty="0" smtClean="0"/>
              <a:t>PDF456</a:t>
            </a:r>
          </a:p>
        </p:txBody>
      </p:sp>
      <p:sp>
        <p:nvSpPr>
          <p:cNvPr id="25" name="TextBox 24"/>
          <p:cNvSpPr txBox="1"/>
          <p:nvPr/>
        </p:nvSpPr>
        <p:spPr>
          <a:xfrm>
            <a:off x="945549" y="2553053"/>
            <a:ext cx="2493818" cy="584775"/>
          </a:xfrm>
          <a:prstGeom prst="rect">
            <a:avLst/>
          </a:prstGeom>
          <a:noFill/>
          <a:ln>
            <a:solidFill>
              <a:schemeClr val="accent1"/>
            </a:solidFill>
          </a:ln>
        </p:spPr>
        <p:txBody>
          <a:bodyPr wrap="square" rtlCol="0">
            <a:spAutoFit/>
          </a:bodyPr>
          <a:lstStyle/>
          <a:p>
            <a:r>
              <a:rPr lang="en-US" dirty="0" smtClean="0"/>
              <a:t>Add New Study   </a:t>
            </a:r>
            <a:r>
              <a:rPr lang="en-US" sz="3200" dirty="0" smtClean="0"/>
              <a:t>+</a:t>
            </a:r>
            <a:r>
              <a:rPr lang="en-US" dirty="0" smtClean="0"/>
              <a:t>  </a:t>
            </a:r>
            <a:endParaRPr lang="en-US" dirty="0"/>
          </a:p>
        </p:txBody>
      </p:sp>
      <p:sp>
        <p:nvSpPr>
          <p:cNvPr id="8" name="TextBox 7"/>
          <p:cNvSpPr txBox="1"/>
          <p:nvPr/>
        </p:nvSpPr>
        <p:spPr>
          <a:xfrm>
            <a:off x="2868487" y="4461748"/>
            <a:ext cx="7578550" cy="369332"/>
          </a:xfrm>
          <a:prstGeom prst="rect">
            <a:avLst/>
          </a:prstGeom>
          <a:noFill/>
          <a:ln w="12700">
            <a:solidFill>
              <a:schemeClr val="tx1"/>
            </a:solidFill>
          </a:ln>
        </p:spPr>
        <p:txBody>
          <a:bodyPr wrap="none" rtlCol="0">
            <a:spAutoFit/>
          </a:bodyPr>
          <a:lstStyle/>
          <a:p>
            <a:r>
              <a:rPr lang="en-US" dirty="0" smtClean="0"/>
              <a:t>Clicking on specific study, takes user to saved study record for editing or review</a:t>
            </a:r>
            <a:endParaRPr lang="en-US" dirty="0"/>
          </a:p>
        </p:txBody>
      </p:sp>
      <p:sp>
        <p:nvSpPr>
          <p:cNvPr id="26" name="TextBox 25"/>
          <p:cNvSpPr txBox="1"/>
          <p:nvPr/>
        </p:nvSpPr>
        <p:spPr>
          <a:xfrm>
            <a:off x="4404360" y="2804160"/>
            <a:ext cx="3550499" cy="1200329"/>
          </a:xfrm>
          <a:prstGeom prst="rect">
            <a:avLst/>
          </a:prstGeom>
          <a:noFill/>
          <a:ln w="12700">
            <a:solidFill>
              <a:schemeClr val="tx1"/>
            </a:solidFill>
          </a:ln>
        </p:spPr>
        <p:txBody>
          <a:bodyPr wrap="square" rtlCol="0">
            <a:spAutoFit/>
          </a:bodyPr>
          <a:lstStyle/>
          <a:p>
            <a:r>
              <a:rPr lang="en-US" dirty="0" smtClean="0"/>
              <a:t>User can add/create new study or select previously created study from list below upon clicking “Studies” button</a:t>
            </a:r>
            <a:endParaRPr lang="en-US" dirty="0"/>
          </a:p>
        </p:txBody>
      </p:sp>
      <p:cxnSp>
        <p:nvCxnSpPr>
          <p:cNvPr id="27" name="Straight Arrow Connector 26"/>
          <p:cNvCxnSpPr/>
          <p:nvPr/>
        </p:nvCxnSpPr>
        <p:spPr>
          <a:xfrm flipH="1" flipV="1">
            <a:off x="3476286" y="2922958"/>
            <a:ext cx="928074" cy="2799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1"/>
          </p:cNvCxnSpPr>
          <p:nvPr/>
        </p:nvCxnSpPr>
        <p:spPr>
          <a:xfrm flipH="1">
            <a:off x="2191158" y="3404325"/>
            <a:ext cx="2213202" cy="70480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1805188" y="4704405"/>
            <a:ext cx="1614055" cy="815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19243" y="5060335"/>
            <a:ext cx="3550499" cy="1200329"/>
          </a:xfrm>
          <a:prstGeom prst="rect">
            <a:avLst/>
          </a:prstGeom>
          <a:noFill/>
          <a:ln w="12700">
            <a:solidFill>
              <a:schemeClr val="tx1"/>
            </a:solidFill>
          </a:ln>
        </p:spPr>
        <p:txBody>
          <a:bodyPr wrap="square" rtlCol="0">
            <a:spAutoFit/>
          </a:bodyPr>
          <a:lstStyle/>
          <a:p>
            <a:r>
              <a:rPr lang="en-US" dirty="0" smtClean="0"/>
              <a:t>This list appears to be default list in Dynamics?  Is there a way to group the list or does it default to first/last created, alphabetical order, etc.?</a:t>
            </a:r>
            <a:endParaRPr lang="en-US" dirty="0"/>
          </a:p>
        </p:txBody>
      </p:sp>
    </p:spTree>
    <p:extLst>
      <p:ext uri="{BB962C8B-B14F-4D97-AF65-F5344CB8AC3E}">
        <p14:creationId xmlns:p14="http://schemas.microsoft.com/office/powerpoint/2010/main" val="975747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8185" y="37920"/>
            <a:ext cx="5595958" cy="477143"/>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Studies Screen Layout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12</a:t>
            </a:fld>
            <a:endParaRPr lang="en-US" dirty="0">
              <a:solidFill>
                <a:prstClr val="black">
                  <a:tint val="75000"/>
                </a:prstClr>
              </a:solidFill>
            </a:endParaRPr>
          </a:p>
        </p:txBody>
      </p:sp>
      <p:sp>
        <p:nvSpPr>
          <p:cNvPr id="5" name="TextBox 4"/>
          <p:cNvSpPr txBox="1"/>
          <p:nvPr/>
        </p:nvSpPr>
        <p:spPr>
          <a:xfrm>
            <a:off x="131063" y="5000490"/>
            <a:ext cx="4213278" cy="461665"/>
          </a:xfrm>
          <a:prstGeom prst="rect">
            <a:avLst/>
          </a:prstGeom>
          <a:noFill/>
          <a:ln>
            <a:solidFill>
              <a:srgbClr val="FF0000"/>
            </a:solidFill>
          </a:ln>
        </p:spPr>
        <p:txBody>
          <a:bodyPr wrap="square" rtlCol="0">
            <a:spAutoFit/>
          </a:bodyPr>
          <a:lstStyle/>
          <a:p>
            <a:r>
              <a:rPr lang="en-US" sz="1200" dirty="0" smtClean="0"/>
              <a:t>General  Study Information  </a:t>
            </a:r>
            <a:r>
              <a:rPr lang="en-US" sz="1200" b="1" dirty="0" smtClean="0">
                <a:solidFill>
                  <a:srgbClr val="FF0000"/>
                </a:solidFill>
              </a:rPr>
              <a:t>(section heading, section includes study specific information)</a:t>
            </a:r>
          </a:p>
        </p:txBody>
      </p:sp>
      <p:sp>
        <p:nvSpPr>
          <p:cNvPr id="9" name="TextBox 8"/>
          <p:cNvSpPr txBox="1"/>
          <p:nvPr/>
        </p:nvSpPr>
        <p:spPr>
          <a:xfrm>
            <a:off x="143489" y="5629928"/>
            <a:ext cx="4211158" cy="461665"/>
          </a:xfrm>
          <a:prstGeom prst="rect">
            <a:avLst/>
          </a:prstGeom>
          <a:noFill/>
          <a:ln>
            <a:solidFill>
              <a:srgbClr val="FF0000"/>
            </a:solidFill>
          </a:ln>
        </p:spPr>
        <p:txBody>
          <a:bodyPr wrap="square" rtlCol="0">
            <a:spAutoFit/>
          </a:bodyPr>
          <a:lstStyle/>
          <a:p>
            <a:r>
              <a:rPr lang="en-US" sz="1200" dirty="0" smtClean="0"/>
              <a:t>Additional Study Information </a:t>
            </a:r>
            <a:r>
              <a:rPr lang="en-US" sz="1200" b="1" dirty="0" smtClean="0">
                <a:solidFill>
                  <a:srgbClr val="FF0000"/>
                </a:solidFill>
              </a:rPr>
              <a:t>(section heading, section includes additional details about specific study) </a:t>
            </a:r>
          </a:p>
        </p:txBody>
      </p:sp>
      <p:sp>
        <p:nvSpPr>
          <p:cNvPr id="12" name="TextBox 11"/>
          <p:cNvSpPr txBox="1"/>
          <p:nvPr/>
        </p:nvSpPr>
        <p:spPr>
          <a:xfrm>
            <a:off x="8557619" y="4953658"/>
            <a:ext cx="3341446" cy="646331"/>
          </a:xfrm>
          <a:prstGeom prst="rect">
            <a:avLst/>
          </a:prstGeom>
          <a:noFill/>
          <a:ln>
            <a:solidFill>
              <a:srgbClr val="FF0000"/>
            </a:solidFill>
          </a:ln>
        </p:spPr>
        <p:txBody>
          <a:bodyPr wrap="square" rtlCol="0">
            <a:spAutoFit/>
          </a:bodyPr>
          <a:lstStyle/>
          <a:p>
            <a:r>
              <a:rPr lang="en-US" sz="1200" dirty="0" smtClean="0"/>
              <a:t>Study Sites and Patients  </a:t>
            </a:r>
            <a:r>
              <a:rPr lang="en-US" sz="1200" b="1" dirty="0" smtClean="0">
                <a:solidFill>
                  <a:srgbClr val="FF0000"/>
                </a:solidFill>
              </a:rPr>
              <a:t>(section heading, section includes planned and actual sites and patients associated with specific study)</a:t>
            </a:r>
          </a:p>
        </p:txBody>
      </p:sp>
      <p:sp>
        <p:nvSpPr>
          <p:cNvPr id="13" name="TextBox 12"/>
          <p:cNvSpPr txBox="1"/>
          <p:nvPr/>
        </p:nvSpPr>
        <p:spPr>
          <a:xfrm>
            <a:off x="341504" y="74289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4948743" y="761675"/>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1700868" y="745111"/>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060232" y="761675"/>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510201" y="73293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18" name="TextBox 17"/>
          <p:cNvSpPr txBox="1"/>
          <p:nvPr/>
        </p:nvSpPr>
        <p:spPr>
          <a:xfrm>
            <a:off x="8550347" y="3752460"/>
            <a:ext cx="3341446" cy="1015663"/>
          </a:xfrm>
          <a:prstGeom prst="rect">
            <a:avLst/>
          </a:prstGeom>
          <a:noFill/>
          <a:ln>
            <a:solidFill>
              <a:srgbClr val="FF0000"/>
            </a:solidFill>
          </a:ln>
        </p:spPr>
        <p:txBody>
          <a:bodyPr wrap="square" rtlCol="0">
            <a:spAutoFit/>
          </a:bodyPr>
          <a:lstStyle/>
          <a:p>
            <a:r>
              <a:rPr lang="en-US" sz="1200" dirty="0" smtClean="0"/>
              <a:t>Study Countries  </a:t>
            </a:r>
            <a:r>
              <a:rPr lang="en-US" sz="1200" b="1" dirty="0" smtClean="0">
                <a:solidFill>
                  <a:srgbClr val="FF0000"/>
                </a:solidFill>
              </a:rPr>
              <a:t>(section heading, section includes a list of countries participating in a specific study, can also add/create new study countries to study list)</a:t>
            </a:r>
          </a:p>
          <a:p>
            <a:endParaRPr lang="en-US" sz="1200" dirty="0" smtClean="0"/>
          </a:p>
        </p:txBody>
      </p:sp>
      <p:sp>
        <p:nvSpPr>
          <p:cNvPr id="3" name="Left Arrow 2"/>
          <p:cNvSpPr/>
          <p:nvPr/>
        </p:nvSpPr>
        <p:spPr>
          <a:xfrm>
            <a:off x="1171781" y="168757"/>
            <a:ext cx="554181" cy="2493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354647" y="3789353"/>
            <a:ext cx="4052012" cy="830997"/>
          </a:xfrm>
          <a:prstGeom prst="rect">
            <a:avLst/>
          </a:prstGeom>
          <a:noFill/>
          <a:ln>
            <a:solidFill>
              <a:srgbClr val="FF0000"/>
            </a:solidFill>
          </a:ln>
        </p:spPr>
        <p:txBody>
          <a:bodyPr wrap="square" rtlCol="0">
            <a:spAutoFit/>
          </a:bodyPr>
          <a:lstStyle/>
          <a:p>
            <a:r>
              <a:rPr lang="en-US" sz="1200" dirty="0" smtClean="0"/>
              <a:t>Regulatory Milestones  </a:t>
            </a:r>
            <a:r>
              <a:rPr lang="en-US" sz="1200" b="1" dirty="0" smtClean="0">
                <a:solidFill>
                  <a:srgbClr val="FF0000"/>
                </a:solidFill>
              </a:rPr>
              <a:t>(section heading</a:t>
            </a:r>
            <a:r>
              <a:rPr lang="en-US" sz="1200" b="1" dirty="0">
                <a:solidFill>
                  <a:srgbClr val="FF0000"/>
                </a:solidFill>
              </a:rPr>
              <a:t>, section includes </a:t>
            </a:r>
            <a:r>
              <a:rPr lang="en-US" sz="1200" b="1" dirty="0" smtClean="0">
                <a:solidFill>
                  <a:srgbClr val="FF0000"/>
                </a:solidFill>
              </a:rPr>
              <a:t>study level </a:t>
            </a:r>
            <a:r>
              <a:rPr lang="en-US" sz="1200" b="1" dirty="0">
                <a:solidFill>
                  <a:srgbClr val="FF0000"/>
                </a:solidFill>
              </a:rPr>
              <a:t>planned and actual regulatory milestones and dates)</a:t>
            </a:r>
          </a:p>
          <a:p>
            <a:endParaRPr lang="en-US" sz="1200" dirty="0">
              <a:solidFill>
                <a:srgbClr val="FF0000"/>
              </a:solidFill>
            </a:endParaRPr>
          </a:p>
        </p:txBody>
      </p:sp>
      <p:sp>
        <p:nvSpPr>
          <p:cNvPr id="23" name="TextBox 22"/>
          <p:cNvSpPr txBox="1"/>
          <p:nvPr/>
        </p:nvSpPr>
        <p:spPr>
          <a:xfrm>
            <a:off x="4344341" y="4784720"/>
            <a:ext cx="4052012" cy="461665"/>
          </a:xfrm>
          <a:prstGeom prst="rect">
            <a:avLst/>
          </a:prstGeom>
          <a:noFill/>
          <a:ln>
            <a:solidFill>
              <a:srgbClr val="FF0000"/>
            </a:solidFill>
          </a:ln>
        </p:spPr>
        <p:txBody>
          <a:bodyPr wrap="square" rtlCol="0">
            <a:spAutoFit/>
          </a:bodyPr>
          <a:lstStyle/>
          <a:p>
            <a:r>
              <a:rPr lang="en-US" sz="1200" dirty="0" smtClean="0"/>
              <a:t>Clinical Milestones  </a:t>
            </a:r>
            <a:r>
              <a:rPr lang="en-US" sz="1200" b="1" dirty="0" smtClean="0">
                <a:solidFill>
                  <a:srgbClr val="FF0000"/>
                </a:solidFill>
              </a:rPr>
              <a:t>(section heading, section includes study level clinical milestones and dates</a:t>
            </a:r>
            <a:r>
              <a:rPr lang="en-US" sz="1200" dirty="0" smtClean="0"/>
              <a:t>)</a:t>
            </a:r>
          </a:p>
        </p:txBody>
      </p:sp>
      <p:sp>
        <p:nvSpPr>
          <p:cNvPr id="42" name="TextBox 41"/>
          <p:cNvSpPr txBox="1"/>
          <p:nvPr/>
        </p:nvSpPr>
        <p:spPr>
          <a:xfrm>
            <a:off x="1600493" y="1493395"/>
            <a:ext cx="1534577" cy="276999"/>
          </a:xfrm>
          <a:prstGeom prst="rect">
            <a:avLst/>
          </a:prstGeom>
          <a:noFill/>
          <a:ln>
            <a:solidFill>
              <a:srgbClr val="FF0000"/>
            </a:solidFill>
          </a:ln>
        </p:spPr>
        <p:txBody>
          <a:bodyPr wrap="square" rtlCol="0">
            <a:spAutoFit/>
          </a:bodyPr>
          <a:lstStyle/>
          <a:p>
            <a:r>
              <a:rPr lang="en-US" sz="1200" dirty="0" smtClean="0"/>
              <a:t>Visit Schedule</a:t>
            </a:r>
            <a:endParaRPr lang="en-US" sz="1200" dirty="0"/>
          </a:p>
        </p:txBody>
      </p:sp>
      <p:sp>
        <p:nvSpPr>
          <p:cNvPr id="43" name="TextBox 42"/>
          <p:cNvSpPr txBox="1"/>
          <p:nvPr/>
        </p:nvSpPr>
        <p:spPr>
          <a:xfrm>
            <a:off x="1582798" y="1786118"/>
            <a:ext cx="1903940" cy="276999"/>
          </a:xfrm>
          <a:prstGeom prst="rect">
            <a:avLst/>
          </a:prstGeom>
          <a:noFill/>
          <a:ln>
            <a:solidFill>
              <a:srgbClr val="FF0000"/>
            </a:solidFill>
          </a:ln>
        </p:spPr>
        <p:txBody>
          <a:bodyPr wrap="square" rtlCol="0">
            <a:spAutoFit/>
          </a:bodyPr>
          <a:lstStyle/>
          <a:p>
            <a:r>
              <a:rPr lang="en-US" sz="1200" dirty="0" smtClean="0"/>
              <a:t>Procedure Schedule</a:t>
            </a:r>
            <a:endParaRPr lang="en-US" sz="1200" dirty="0"/>
          </a:p>
        </p:txBody>
      </p:sp>
      <p:sp>
        <p:nvSpPr>
          <p:cNvPr id="44" name="TextBox 43"/>
          <p:cNvSpPr txBox="1"/>
          <p:nvPr/>
        </p:nvSpPr>
        <p:spPr>
          <a:xfrm>
            <a:off x="1572492" y="2457729"/>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45" name="TextBox 44"/>
          <p:cNvSpPr txBox="1"/>
          <p:nvPr/>
        </p:nvSpPr>
        <p:spPr>
          <a:xfrm>
            <a:off x="1572492" y="2126580"/>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46" name="TextBox 45"/>
          <p:cNvSpPr txBox="1"/>
          <p:nvPr/>
        </p:nvSpPr>
        <p:spPr>
          <a:xfrm>
            <a:off x="1582798" y="2796007"/>
            <a:ext cx="2069156"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
        <p:nvSpPr>
          <p:cNvPr id="47" name="TextBox 46"/>
          <p:cNvSpPr txBox="1"/>
          <p:nvPr/>
        </p:nvSpPr>
        <p:spPr>
          <a:xfrm>
            <a:off x="1600493" y="3143977"/>
            <a:ext cx="2069156" cy="276999"/>
          </a:xfrm>
          <a:prstGeom prst="rect">
            <a:avLst/>
          </a:prstGeom>
          <a:noFill/>
          <a:ln>
            <a:solidFill>
              <a:srgbClr val="FF0000"/>
            </a:solidFill>
          </a:ln>
        </p:spPr>
        <p:txBody>
          <a:bodyPr wrap="square" rtlCol="0">
            <a:spAutoFit/>
          </a:bodyPr>
          <a:lstStyle/>
          <a:p>
            <a:r>
              <a:rPr lang="en-US" sz="1200" dirty="0" smtClean="0"/>
              <a:t>Protocol Amendments</a:t>
            </a:r>
            <a:endParaRPr lang="en-US" sz="1200" dirty="0"/>
          </a:p>
        </p:txBody>
      </p:sp>
      <p:sp>
        <p:nvSpPr>
          <p:cNvPr id="48" name="TextBox 47"/>
          <p:cNvSpPr txBox="1"/>
          <p:nvPr/>
        </p:nvSpPr>
        <p:spPr>
          <a:xfrm>
            <a:off x="1572492" y="1195493"/>
            <a:ext cx="1534577" cy="276999"/>
          </a:xfrm>
          <a:prstGeom prst="rect">
            <a:avLst/>
          </a:prstGeom>
          <a:noFill/>
          <a:ln>
            <a:solidFill>
              <a:srgbClr val="FF0000"/>
            </a:solidFill>
          </a:ln>
        </p:spPr>
        <p:txBody>
          <a:bodyPr wrap="square" rtlCol="0">
            <a:spAutoFit/>
          </a:bodyPr>
          <a:lstStyle/>
          <a:p>
            <a:r>
              <a:rPr lang="en-US" sz="1200" dirty="0" smtClean="0"/>
              <a:t>Study Planning</a:t>
            </a:r>
            <a:endParaRPr lang="en-US" sz="1200" dirty="0"/>
          </a:p>
        </p:txBody>
      </p:sp>
      <p:sp>
        <p:nvSpPr>
          <p:cNvPr id="49" name="TextBox 48"/>
          <p:cNvSpPr txBox="1"/>
          <p:nvPr/>
        </p:nvSpPr>
        <p:spPr>
          <a:xfrm>
            <a:off x="164716" y="3595896"/>
            <a:ext cx="4046243" cy="461665"/>
          </a:xfrm>
          <a:prstGeom prst="rect">
            <a:avLst/>
          </a:prstGeom>
          <a:noFill/>
          <a:ln>
            <a:solidFill>
              <a:srgbClr val="FF0000"/>
            </a:solidFill>
          </a:ln>
        </p:spPr>
        <p:txBody>
          <a:bodyPr wrap="square" rtlCol="0">
            <a:spAutoFit/>
          </a:bodyPr>
          <a:lstStyle/>
          <a:p>
            <a:r>
              <a:rPr lang="en-US" sz="1200" dirty="0" smtClean="0"/>
              <a:t>Study:  Information  </a:t>
            </a:r>
            <a:r>
              <a:rPr lang="en-US" sz="1200" b="1" dirty="0" smtClean="0">
                <a:solidFill>
                  <a:srgbClr val="FF0000"/>
                </a:solidFill>
              </a:rPr>
              <a:t>(system heading)</a:t>
            </a:r>
          </a:p>
          <a:p>
            <a:r>
              <a:rPr lang="en-US" sz="1200" dirty="0" smtClean="0"/>
              <a:t>Study Name  </a:t>
            </a:r>
            <a:r>
              <a:rPr lang="en-US" sz="1200" b="1" dirty="0" smtClean="0">
                <a:solidFill>
                  <a:srgbClr val="FF0000"/>
                </a:solidFill>
              </a:rPr>
              <a:t>(</a:t>
            </a:r>
            <a:r>
              <a:rPr lang="en-US" sz="1200" b="1" dirty="0" err="1" smtClean="0">
                <a:solidFill>
                  <a:srgbClr val="FF0000"/>
                </a:solidFill>
              </a:rPr>
              <a:t>autopopulated</a:t>
            </a:r>
            <a:r>
              <a:rPr lang="en-US" sz="1200" b="1" dirty="0" smtClean="0">
                <a:solidFill>
                  <a:srgbClr val="FF0000"/>
                </a:solidFill>
              </a:rPr>
              <a:t> by system once record is saved</a:t>
            </a:r>
            <a:r>
              <a:rPr lang="en-US" sz="1200" dirty="0" smtClean="0"/>
              <a:t>)</a:t>
            </a:r>
            <a:endParaRPr lang="en-US" sz="1200" u="sng" dirty="0" smtClean="0"/>
          </a:p>
        </p:txBody>
      </p:sp>
      <p:sp>
        <p:nvSpPr>
          <p:cNvPr id="50" name="TextBox 49"/>
          <p:cNvSpPr txBox="1"/>
          <p:nvPr/>
        </p:nvSpPr>
        <p:spPr>
          <a:xfrm>
            <a:off x="143489" y="4276341"/>
            <a:ext cx="4032974" cy="461665"/>
          </a:xfrm>
          <a:prstGeom prst="rect">
            <a:avLst/>
          </a:prstGeom>
          <a:noFill/>
          <a:ln>
            <a:solidFill>
              <a:srgbClr val="FF0000"/>
            </a:solidFill>
          </a:ln>
        </p:spPr>
        <p:txBody>
          <a:bodyPr wrap="square" rtlCol="0">
            <a:spAutoFit/>
          </a:bodyPr>
          <a:lstStyle/>
          <a:p>
            <a:r>
              <a:rPr lang="en-US" sz="1200" dirty="0" smtClean="0"/>
              <a:t>Program Details   </a:t>
            </a:r>
            <a:r>
              <a:rPr lang="en-US" sz="1200" b="1" dirty="0" smtClean="0">
                <a:solidFill>
                  <a:srgbClr val="FF0000"/>
                </a:solidFill>
              </a:rPr>
              <a:t>(section heading, limited details </a:t>
            </a:r>
            <a:r>
              <a:rPr lang="en-US" sz="1200" b="1" dirty="0" err="1" smtClean="0">
                <a:solidFill>
                  <a:srgbClr val="FF0000"/>
                </a:solidFill>
              </a:rPr>
              <a:t>autopopulated</a:t>
            </a:r>
            <a:r>
              <a:rPr lang="en-US" sz="1200" b="1" dirty="0" smtClean="0">
                <a:solidFill>
                  <a:srgbClr val="FF0000"/>
                </a:solidFill>
              </a:rPr>
              <a:t> by system from Program level)</a:t>
            </a:r>
          </a:p>
        </p:txBody>
      </p:sp>
      <p:sp>
        <p:nvSpPr>
          <p:cNvPr id="26" name="TextBox 25"/>
          <p:cNvSpPr txBox="1"/>
          <p:nvPr/>
        </p:nvSpPr>
        <p:spPr>
          <a:xfrm>
            <a:off x="8009269" y="4784720"/>
            <a:ext cx="444313" cy="584775"/>
          </a:xfrm>
          <a:prstGeom prst="rect">
            <a:avLst/>
          </a:prstGeom>
          <a:noFill/>
        </p:spPr>
        <p:txBody>
          <a:bodyPr wrap="square" rtlCol="0">
            <a:spAutoFit/>
          </a:bodyPr>
          <a:lstStyle/>
          <a:p>
            <a:r>
              <a:rPr lang="en-US" sz="3200" dirty="0" smtClean="0"/>
              <a:t>+</a:t>
            </a:r>
            <a:endParaRPr lang="en-US" sz="3200" dirty="0"/>
          </a:p>
        </p:txBody>
      </p:sp>
      <p:sp>
        <p:nvSpPr>
          <p:cNvPr id="27" name="TextBox 26"/>
          <p:cNvSpPr txBox="1"/>
          <p:nvPr/>
        </p:nvSpPr>
        <p:spPr>
          <a:xfrm>
            <a:off x="8009269" y="3573583"/>
            <a:ext cx="444313" cy="584775"/>
          </a:xfrm>
          <a:prstGeom prst="rect">
            <a:avLst/>
          </a:prstGeom>
          <a:noFill/>
        </p:spPr>
        <p:txBody>
          <a:bodyPr wrap="square" rtlCol="0">
            <a:spAutoFit/>
          </a:bodyPr>
          <a:lstStyle/>
          <a:p>
            <a:r>
              <a:rPr lang="en-US" sz="3200" dirty="0" smtClean="0"/>
              <a:t>+</a:t>
            </a:r>
            <a:endParaRPr lang="en-US" sz="3200" dirty="0"/>
          </a:p>
        </p:txBody>
      </p:sp>
      <p:sp>
        <p:nvSpPr>
          <p:cNvPr id="28" name="TextBox 27"/>
          <p:cNvSpPr txBox="1"/>
          <p:nvPr/>
        </p:nvSpPr>
        <p:spPr>
          <a:xfrm>
            <a:off x="6167393" y="729810"/>
            <a:ext cx="1288171" cy="382418"/>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9" name="TextBox 28"/>
          <p:cNvSpPr txBox="1"/>
          <p:nvPr/>
        </p:nvSpPr>
        <p:spPr>
          <a:xfrm>
            <a:off x="7569897" y="723666"/>
            <a:ext cx="144339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30" name="TextBox 29"/>
          <p:cNvSpPr txBox="1"/>
          <p:nvPr/>
        </p:nvSpPr>
        <p:spPr>
          <a:xfrm>
            <a:off x="9217979" y="723666"/>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32" name="TextBox 31"/>
          <p:cNvSpPr txBox="1"/>
          <p:nvPr/>
        </p:nvSpPr>
        <p:spPr>
          <a:xfrm>
            <a:off x="11357460" y="3651189"/>
            <a:ext cx="444313" cy="584775"/>
          </a:xfrm>
          <a:prstGeom prst="rect">
            <a:avLst/>
          </a:prstGeom>
          <a:noFill/>
        </p:spPr>
        <p:txBody>
          <a:bodyPr wrap="square" rtlCol="0">
            <a:spAutoFit/>
          </a:bodyPr>
          <a:lstStyle/>
          <a:p>
            <a:r>
              <a:rPr lang="en-US" sz="3200" dirty="0" smtClean="0"/>
              <a:t>+</a:t>
            </a:r>
            <a:endParaRPr lang="en-US" sz="3200" dirty="0"/>
          </a:p>
        </p:txBody>
      </p:sp>
    </p:spTree>
    <p:extLst>
      <p:ext uri="{BB962C8B-B14F-4D97-AF65-F5344CB8AC3E}">
        <p14:creationId xmlns:p14="http://schemas.microsoft.com/office/powerpoint/2010/main" val="3633591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983" y="147123"/>
            <a:ext cx="10020200"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Studies</a:t>
            </a:r>
            <a:br>
              <a:rPr lang="en-US" sz="1800" dirty="0" smtClean="0">
                <a:solidFill>
                  <a:srgbClr val="FF0000"/>
                </a:solidFill>
              </a:rPr>
            </a:br>
            <a:r>
              <a:rPr lang="en-US" sz="1800" dirty="0" smtClean="0">
                <a:solidFill>
                  <a:srgbClr val="FF0000"/>
                </a:solidFill>
              </a:rPr>
              <a:t>Individual Screen Section –General Study Information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13</a:t>
            </a:fld>
            <a:endParaRPr lang="en-US" dirty="0">
              <a:solidFill>
                <a:prstClr val="black">
                  <a:tint val="75000"/>
                </a:prstClr>
              </a:solidFill>
            </a:endParaRPr>
          </a:p>
        </p:txBody>
      </p:sp>
      <p:sp>
        <p:nvSpPr>
          <p:cNvPr id="5" name="TextBox 4"/>
          <p:cNvSpPr txBox="1"/>
          <p:nvPr/>
        </p:nvSpPr>
        <p:spPr>
          <a:xfrm>
            <a:off x="141091" y="3496518"/>
            <a:ext cx="11070653" cy="3323987"/>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General Study Information               Section Heading</a:t>
            </a:r>
          </a:p>
          <a:p>
            <a:r>
              <a:rPr lang="en-US" sz="1400" b="1" dirty="0" smtClean="0"/>
              <a:t>Protocol ID                                          User entered, free text                               </a:t>
            </a:r>
          </a:p>
          <a:p>
            <a:r>
              <a:rPr lang="en-US" sz="1400" b="1" dirty="0" smtClean="0"/>
              <a:t>Protocol Title                                      User entered, free text </a:t>
            </a:r>
          </a:p>
          <a:p>
            <a:r>
              <a:rPr lang="en-US" sz="1400" b="1" dirty="0" smtClean="0"/>
              <a:t>Short Name                                         User entered, free text</a:t>
            </a:r>
          </a:p>
          <a:p>
            <a:r>
              <a:rPr lang="en-US" sz="1400" b="1" dirty="0" smtClean="0"/>
              <a:t>Phase                                                    User entered, drop down menu, system data</a:t>
            </a:r>
          </a:p>
          <a:p>
            <a:r>
              <a:rPr lang="en-US" sz="1400" b="1" dirty="0" smtClean="0"/>
              <a:t>Study Purpose/Type                          User </a:t>
            </a:r>
            <a:r>
              <a:rPr lang="en-US" sz="1400" b="1" dirty="0"/>
              <a:t>entered, drop </a:t>
            </a:r>
            <a:r>
              <a:rPr lang="en-US" sz="1400" b="1" dirty="0" smtClean="0"/>
              <a:t>down menu, </a:t>
            </a:r>
            <a:r>
              <a:rPr lang="en-US" sz="1400" b="1" dirty="0"/>
              <a:t>system data</a:t>
            </a:r>
          </a:p>
          <a:p>
            <a:r>
              <a:rPr lang="en-US" sz="1400" b="1" dirty="0"/>
              <a:t>Sub Type                                               </a:t>
            </a:r>
            <a:r>
              <a:rPr lang="en-US" sz="1400" b="1" dirty="0" smtClean="0"/>
              <a:t>User </a:t>
            </a:r>
            <a:r>
              <a:rPr lang="en-US" sz="1400" b="1" dirty="0"/>
              <a:t>entered, drop </a:t>
            </a:r>
            <a:r>
              <a:rPr lang="en-US" sz="1400" b="1" dirty="0" smtClean="0"/>
              <a:t>down menu, </a:t>
            </a:r>
            <a:r>
              <a:rPr lang="en-US" sz="1400" b="1" dirty="0"/>
              <a:t>system data</a:t>
            </a:r>
          </a:p>
          <a:p>
            <a:r>
              <a:rPr lang="en-US" sz="1400" b="1" dirty="0" smtClean="0"/>
              <a:t>Study Population                                 User entered, drop down menu, system data</a:t>
            </a:r>
          </a:p>
          <a:p>
            <a:r>
              <a:rPr lang="en-US" sz="1400" b="1" dirty="0" smtClean="0"/>
              <a:t>Sub Population                                    User entered, drop down menu, system data</a:t>
            </a:r>
          </a:p>
          <a:p>
            <a:r>
              <a:rPr lang="en-US" sz="1400" b="1" dirty="0" smtClean="0"/>
              <a:t>Compound                                            User entered, </a:t>
            </a:r>
            <a:r>
              <a:rPr lang="en-US" sz="1400" b="1" dirty="0"/>
              <a:t>Drop Down, </a:t>
            </a:r>
            <a:r>
              <a:rPr lang="en-US" sz="1400" b="1" dirty="0" err="1"/>
              <a:t>Queriable</a:t>
            </a:r>
            <a:r>
              <a:rPr lang="en-US" sz="1400" b="1" dirty="0"/>
              <a:t> Field  (data provided by client</a:t>
            </a:r>
            <a:r>
              <a:rPr lang="en-US" sz="1400" b="1" dirty="0" smtClean="0"/>
              <a:t>), may already have been entered by user at                        	                                          Program level, if so would </a:t>
            </a:r>
            <a:r>
              <a:rPr lang="en-US" sz="1400" b="1" dirty="0" err="1" smtClean="0"/>
              <a:t>autopopulate</a:t>
            </a:r>
            <a:r>
              <a:rPr lang="en-US" sz="1400" b="1" dirty="0" smtClean="0"/>
              <a:t> when study is created from Program screen</a:t>
            </a:r>
            <a:endParaRPr lang="en-US" sz="1400" b="1" dirty="0"/>
          </a:p>
          <a:p>
            <a:r>
              <a:rPr lang="en-US" sz="1400" b="1" dirty="0" smtClean="0"/>
              <a:t>Compound Formulation                    User entered, drop down, system data</a:t>
            </a:r>
          </a:p>
          <a:p>
            <a:r>
              <a:rPr lang="en-US" sz="1400" b="1" dirty="0" smtClean="0"/>
              <a:t>Route of Administration                    User entered, drop down, system data</a:t>
            </a:r>
          </a:p>
          <a:p>
            <a:r>
              <a:rPr lang="en-US" sz="1400" b="1" dirty="0"/>
              <a:t>Treatment Duration                           </a:t>
            </a:r>
            <a:r>
              <a:rPr lang="en-US" sz="1400" b="1" dirty="0" smtClean="0"/>
              <a:t>User </a:t>
            </a:r>
            <a:r>
              <a:rPr lang="en-US" sz="1400" b="1" dirty="0"/>
              <a:t>entered, free text</a:t>
            </a:r>
          </a:p>
          <a:p>
            <a:r>
              <a:rPr lang="en-US" sz="1400" b="1" dirty="0" smtClean="0"/>
              <a:t>Lead Investigator                                 User entered, drop down, </a:t>
            </a:r>
            <a:r>
              <a:rPr lang="en-US" sz="1400" b="1" dirty="0" err="1" smtClean="0"/>
              <a:t>queriable</a:t>
            </a:r>
            <a:r>
              <a:rPr lang="en-US" sz="1400" b="1" dirty="0" smtClean="0"/>
              <a:t>, internal or external contacts, client data</a:t>
            </a:r>
            <a:endParaRPr lang="en-US" sz="1400" dirty="0" smtClean="0">
              <a:solidFill>
                <a:srgbClr val="FF0000"/>
              </a:solidFill>
            </a:endParaRPr>
          </a:p>
        </p:txBody>
      </p:sp>
      <p:sp>
        <p:nvSpPr>
          <p:cNvPr id="13" name="TextBox 12"/>
          <p:cNvSpPr txBox="1"/>
          <p:nvPr/>
        </p:nvSpPr>
        <p:spPr>
          <a:xfrm>
            <a:off x="875762" y="92727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26" name="TextBox 25">
            <a:hlinkClick r:id="" action="ppaction://hlinkshowjump?jump=firstslide"/>
          </p:cNvPr>
          <p:cNvSpPr txBox="1"/>
          <p:nvPr/>
        </p:nvSpPr>
        <p:spPr>
          <a:xfrm>
            <a:off x="820972" y="236243"/>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9" name="TextBox 28"/>
          <p:cNvSpPr txBox="1"/>
          <p:nvPr/>
        </p:nvSpPr>
        <p:spPr>
          <a:xfrm>
            <a:off x="183548" y="1718497"/>
            <a:ext cx="11070653" cy="523220"/>
          </a:xfrm>
          <a:prstGeom prst="rect">
            <a:avLst/>
          </a:prstGeom>
          <a:solidFill>
            <a:schemeClr val="accent3"/>
          </a:solidFill>
          <a:ln w="38100">
            <a:solidFill>
              <a:srgbClr val="002060"/>
            </a:solidFill>
          </a:ln>
        </p:spPr>
        <p:txBody>
          <a:bodyPr wrap="square" rtlCol="0">
            <a:spAutoFit/>
          </a:bodyPr>
          <a:lstStyle/>
          <a:p>
            <a:r>
              <a:rPr lang="en-US" sz="1400" b="1" dirty="0" smtClean="0">
                <a:solidFill>
                  <a:schemeClr val="bg1"/>
                </a:solidFill>
              </a:rPr>
              <a:t>Study:  Information   </a:t>
            </a:r>
            <a:r>
              <a:rPr lang="en-US" sz="1400" b="1" dirty="0" smtClean="0">
                <a:solidFill>
                  <a:srgbClr val="FF0000"/>
                </a:solidFill>
              </a:rPr>
              <a:t>(system heading)</a:t>
            </a:r>
          </a:p>
          <a:p>
            <a:r>
              <a:rPr lang="en-US" sz="1400" b="1" dirty="0" smtClean="0">
                <a:solidFill>
                  <a:schemeClr val="bg1"/>
                </a:solidFill>
              </a:rPr>
              <a:t>Study Name </a:t>
            </a:r>
            <a:r>
              <a:rPr lang="en-US" sz="1400" b="1" dirty="0" smtClean="0"/>
              <a:t>(</a:t>
            </a:r>
            <a:r>
              <a:rPr lang="en-US" sz="1400" b="1" dirty="0" err="1" smtClean="0"/>
              <a:t>autopopulated</a:t>
            </a:r>
            <a:r>
              <a:rPr lang="en-US" sz="1400" b="1" dirty="0" smtClean="0"/>
              <a:t> by system based protocol ID listed in General Study Information section when record is created)</a:t>
            </a:r>
            <a:endParaRPr lang="en-US" sz="1400" b="1" dirty="0">
              <a:solidFill>
                <a:srgbClr val="FF0000"/>
              </a:solidFill>
            </a:endParaRPr>
          </a:p>
        </p:txBody>
      </p:sp>
      <p:sp>
        <p:nvSpPr>
          <p:cNvPr id="25" name="TextBox 24"/>
          <p:cNvSpPr txBox="1"/>
          <p:nvPr/>
        </p:nvSpPr>
        <p:spPr>
          <a:xfrm>
            <a:off x="183547" y="2301100"/>
            <a:ext cx="11070653" cy="1169551"/>
          </a:xfrm>
          <a:prstGeom prst="rect">
            <a:avLst/>
          </a:prstGeom>
          <a:solidFill>
            <a:schemeClr val="accent3"/>
          </a:solidFill>
          <a:ln w="38100">
            <a:solidFill>
              <a:srgbClr val="002060"/>
            </a:solidFill>
          </a:ln>
        </p:spPr>
        <p:txBody>
          <a:bodyPr wrap="square" rtlCol="0">
            <a:spAutoFit/>
          </a:bodyPr>
          <a:lstStyle/>
          <a:p>
            <a:r>
              <a:rPr lang="en-US" sz="1400" b="1" dirty="0" smtClean="0">
                <a:solidFill>
                  <a:schemeClr val="bg1"/>
                </a:solidFill>
              </a:rPr>
              <a:t>Program Information</a:t>
            </a:r>
            <a:r>
              <a:rPr lang="en-US" sz="1400" b="1" dirty="0">
                <a:solidFill>
                  <a:schemeClr val="bg1"/>
                </a:solidFill>
              </a:rPr>
              <a:t>  </a:t>
            </a:r>
            <a:r>
              <a:rPr lang="en-US" sz="1400" b="1" dirty="0" smtClean="0">
                <a:solidFill>
                  <a:schemeClr val="bg1"/>
                </a:solidFill>
              </a:rPr>
              <a:t>                   Section Heading</a:t>
            </a:r>
            <a:endParaRPr lang="en-US" sz="1400" dirty="0" smtClean="0">
              <a:solidFill>
                <a:schemeClr val="bg1"/>
              </a:solidFill>
            </a:endParaRPr>
          </a:p>
          <a:p>
            <a:r>
              <a:rPr lang="en-US" sz="1400" dirty="0" smtClean="0"/>
              <a:t>Program Name                                 </a:t>
            </a:r>
            <a:r>
              <a:rPr lang="en-US" sz="1400" b="1" dirty="0" err="1" smtClean="0"/>
              <a:t>Autopopulated</a:t>
            </a:r>
            <a:r>
              <a:rPr lang="en-US" sz="1400" b="1" dirty="0" smtClean="0"/>
              <a:t> by system when study is created from program screen or </a:t>
            </a:r>
            <a:r>
              <a:rPr lang="en-US" sz="1400" b="1" dirty="0" err="1" smtClean="0"/>
              <a:t>queriable</a:t>
            </a:r>
            <a:endParaRPr lang="en-US" sz="1400" b="1" dirty="0" smtClean="0"/>
          </a:p>
          <a:p>
            <a:r>
              <a:rPr lang="en-US" sz="1400" b="1" dirty="0" smtClean="0"/>
              <a:t>Compound                                        </a:t>
            </a:r>
            <a:r>
              <a:rPr lang="en-US" sz="1400" b="1" dirty="0" err="1" smtClean="0"/>
              <a:t>Autopopulated</a:t>
            </a:r>
            <a:r>
              <a:rPr lang="en-US" sz="1400" b="1" dirty="0" smtClean="0"/>
              <a:t> by system when study is created fro program screen or if program name is queried</a:t>
            </a:r>
            <a:endParaRPr lang="en-US" sz="1400" b="1" dirty="0"/>
          </a:p>
          <a:p>
            <a:r>
              <a:rPr lang="en-US" sz="1400" b="1" dirty="0" smtClean="0"/>
              <a:t>Therapeutic Area                             </a:t>
            </a:r>
            <a:r>
              <a:rPr lang="en-US" sz="1400" b="1" dirty="0" err="1" smtClean="0"/>
              <a:t>Autopopulated</a:t>
            </a:r>
            <a:r>
              <a:rPr lang="en-US" sz="1400" b="1" dirty="0" smtClean="0"/>
              <a:t> by system when study is created from program screen  or if program name is queried</a:t>
            </a:r>
          </a:p>
          <a:p>
            <a:r>
              <a:rPr lang="en-US" sz="1400" b="1" dirty="0" smtClean="0"/>
              <a:t>Indication                                         </a:t>
            </a:r>
            <a:r>
              <a:rPr lang="en-US" sz="1400" b="1" dirty="0" err="1" smtClean="0"/>
              <a:t>Autopopulated</a:t>
            </a:r>
            <a:r>
              <a:rPr lang="en-US" sz="1400" b="1" dirty="0" smtClean="0"/>
              <a:t> by system when study is created from program screen or if program name is queried</a:t>
            </a:r>
            <a:endParaRPr lang="en-US" sz="1400" b="1" dirty="0"/>
          </a:p>
        </p:txBody>
      </p:sp>
      <p:cxnSp>
        <p:nvCxnSpPr>
          <p:cNvPr id="30" name="Straight Arrow Connector 29"/>
          <p:cNvCxnSpPr/>
          <p:nvPr/>
        </p:nvCxnSpPr>
        <p:spPr>
          <a:xfrm>
            <a:off x="928826" y="2003886"/>
            <a:ext cx="2022192" cy="18670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625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018" y="147123"/>
            <a:ext cx="8402782"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Studies</a:t>
            </a:r>
            <a:br>
              <a:rPr lang="en-US" sz="1800" dirty="0" smtClean="0">
                <a:solidFill>
                  <a:srgbClr val="FF0000"/>
                </a:solidFill>
              </a:rPr>
            </a:br>
            <a:r>
              <a:rPr lang="en-US" sz="1800" dirty="0" smtClean="0">
                <a:solidFill>
                  <a:srgbClr val="FF0000"/>
                </a:solidFill>
              </a:rPr>
              <a:t>Individual Screen Section – Additional Study Information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14</a:t>
            </a:fld>
            <a:endParaRPr lang="en-US" dirty="0">
              <a:solidFill>
                <a:prstClr val="black">
                  <a:tint val="75000"/>
                </a:prstClr>
              </a:solidFill>
            </a:endParaRPr>
          </a:p>
        </p:txBody>
      </p:sp>
      <p:sp>
        <p:nvSpPr>
          <p:cNvPr id="5" name="TextBox 4"/>
          <p:cNvSpPr txBox="1"/>
          <p:nvPr/>
        </p:nvSpPr>
        <p:spPr>
          <a:xfrm>
            <a:off x="579260" y="1883712"/>
            <a:ext cx="11070653" cy="4616648"/>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Additional Study Information               Section Heading</a:t>
            </a:r>
          </a:p>
          <a:p>
            <a:r>
              <a:rPr lang="en-US" sz="1400" dirty="0" smtClean="0"/>
              <a:t>Managed By                                               User entered, drop down, system supplied (CRO or sponsor)</a:t>
            </a:r>
          </a:p>
          <a:p>
            <a:r>
              <a:rPr lang="en-US" sz="1400" dirty="0" smtClean="0"/>
              <a:t>Medical Lead	                         User entered, drop down, internal/external contacts</a:t>
            </a:r>
          </a:p>
          <a:p>
            <a:r>
              <a:rPr lang="en-US" sz="1400" dirty="0" smtClean="0"/>
              <a:t>Clinical Trial Lead		User entered, drop down, </a:t>
            </a:r>
            <a:r>
              <a:rPr lang="en-US" sz="1400" dirty="0" err="1" smtClean="0"/>
              <a:t>queriable</a:t>
            </a:r>
            <a:r>
              <a:rPr lang="en-US" sz="1400" dirty="0" smtClean="0"/>
              <a:t>, internal/external contacts</a:t>
            </a:r>
          </a:p>
          <a:p>
            <a:r>
              <a:rPr lang="en-US" sz="1400" dirty="0" smtClean="0"/>
              <a:t>Lead CRA                                                     User entered, drop down, </a:t>
            </a:r>
            <a:r>
              <a:rPr lang="en-US" sz="1400" dirty="0" err="1" smtClean="0"/>
              <a:t>queriable</a:t>
            </a:r>
            <a:r>
              <a:rPr lang="en-US" sz="1400" dirty="0" smtClean="0"/>
              <a:t>, internal/external contacts</a:t>
            </a:r>
          </a:p>
          <a:p>
            <a:r>
              <a:rPr lang="en-US" sz="1400" dirty="0" smtClean="0"/>
              <a:t>Reviewing Regulatory Authority           User entered, drop down, </a:t>
            </a:r>
            <a:r>
              <a:rPr lang="en-US" sz="1400" dirty="0" err="1" smtClean="0"/>
              <a:t>queriable</a:t>
            </a:r>
            <a:r>
              <a:rPr lang="en-US" sz="1400" dirty="0" smtClean="0"/>
              <a:t>, system supplied data</a:t>
            </a:r>
          </a:p>
          <a:p>
            <a:r>
              <a:rPr lang="en-US" sz="1400" dirty="0" smtClean="0"/>
              <a:t>Planned Study Start Date                       User entered</a:t>
            </a:r>
          </a:p>
          <a:p>
            <a:r>
              <a:rPr lang="en-US" sz="1400" dirty="0" smtClean="0"/>
              <a:t>Actual Study Start Date		</a:t>
            </a:r>
            <a:r>
              <a:rPr lang="en-US" sz="1400" dirty="0" err="1" smtClean="0"/>
              <a:t>Autopopulated</a:t>
            </a:r>
            <a:r>
              <a:rPr lang="en-US" sz="1400" dirty="0" smtClean="0"/>
              <a:t> by Study Clinical Milestone Temp (Actual Study Start Date field) when added to Clin Milestone 			Template first; or if entered here </a:t>
            </a:r>
            <a:r>
              <a:rPr lang="en-US" sz="1400" dirty="0" err="1" smtClean="0"/>
              <a:t>autopopulated</a:t>
            </a:r>
            <a:r>
              <a:rPr lang="en-US" sz="1400" dirty="0" smtClean="0"/>
              <a:t> by Clin Milestone Temp</a:t>
            </a:r>
          </a:p>
          <a:p>
            <a:r>
              <a:rPr lang="en-US" sz="1400" dirty="0" smtClean="0"/>
              <a:t>Planned Study End Date		User entered</a:t>
            </a:r>
          </a:p>
          <a:p>
            <a:r>
              <a:rPr lang="en-US" sz="1400" dirty="0" smtClean="0"/>
              <a:t>Actual Study End Date		</a:t>
            </a:r>
            <a:r>
              <a:rPr lang="en-US" sz="1400" dirty="0" err="1" smtClean="0"/>
              <a:t>Autopopulated</a:t>
            </a:r>
            <a:r>
              <a:rPr lang="en-US" sz="1400" dirty="0" smtClean="0"/>
              <a:t> by Study Clinical Milestone Template (Actual Study End Date) when added to Clin Milestone T			</a:t>
            </a:r>
            <a:r>
              <a:rPr lang="en-US" sz="1400" dirty="0" err="1" smtClean="0"/>
              <a:t>emplate</a:t>
            </a:r>
            <a:r>
              <a:rPr lang="en-US" sz="1400" dirty="0" smtClean="0"/>
              <a:t> first; or if able to  add directly to screen, would then </a:t>
            </a:r>
            <a:r>
              <a:rPr lang="en-US" sz="1400" dirty="0" err="1" smtClean="0"/>
              <a:t>autopopulate</a:t>
            </a:r>
            <a:r>
              <a:rPr lang="en-US" sz="1400" dirty="0" smtClean="0"/>
              <a:t> Clin Milestone Template</a:t>
            </a:r>
          </a:p>
          <a:p>
            <a:r>
              <a:rPr lang="en-US" sz="1400" dirty="0" smtClean="0"/>
              <a:t>Planned Countries		User entered, free text (total number of countries0</a:t>
            </a:r>
          </a:p>
          <a:p>
            <a:r>
              <a:rPr lang="en-US" sz="1400" dirty="0" smtClean="0"/>
              <a:t>Actual Countries                                       </a:t>
            </a:r>
            <a:r>
              <a:rPr lang="en-US" sz="1400" dirty="0" err="1" smtClean="0"/>
              <a:t>Autopopulated</a:t>
            </a:r>
            <a:r>
              <a:rPr lang="en-US" sz="1400" dirty="0" smtClean="0"/>
              <a:t> from system as countries are added/created to a particular study</a:t>
            </a:r>
          </a:p>
          <a:p>
            <a:pPr lvl="0"/>
            <a:r>
              <a:rPr lang="en-US" sz="1400" dirty="0">
                <a:solidFill>
                  <a:prstClr val="black"/>
                </a:solidFill>
              </a:rPr>
              <a:t>Planned Baseline Budget                        </a:t>
            </a:r>
            <a:r>
              <a:rPr lang="en-US" sz="1400" dirty="0" smtClean="0">
                <a:solidFill>
                  <a:prstClr val="black"/>
                </a:solidFill>
              </a:rPr>
              <a:t>User entered</a:t>
            </a:r>
            <a:endParaRPr lang="en-US" sz="1400" dirty="0">
              <a:solidFill>
                <a:prstClr val="black"/>
              </a:solidFill>
            </a:endParaRPr>
          </a:p>
          <a:p>
            <a:pPr lvl="0"/>
            <a:r>
              <a:rPr lang="en-US" sz="1400" dirty="0">
                <a:solidFill>
                  <a:prstClr val="black"/>
                </a:solidFill>
              </a:rPr>
              <a:t>Adjusted Budget                                       </a:t>
            </a:r>
            <a:r>
              <a:rPr lang="en-US" sz="1400" dirty="0" smtClean="0">
                <a:solidFill>
                  <a:prstClr val="black"/>
                </a:solidFill>
              </a:rPr>
              <a:t>User entered</a:t>
            </a:r>
            <a:endParaRPr lang="en-US" sz="1400" dirty="0">
              <a:solidFill>
                <a:prstClr val="black"/>
              </a:solidFill>
            </a:endParaRPr>
          </a:p>
          <a:p>
            <a:pPr lvl="0"/>
            <a:r>
              <a:rPr lang="en-US" sz="1400" dirty="0">
                <a:solidFill>
                  <a:prstClr val="black"/>
                </a:solidFill>
              </a:rPr>
              <a:t>Budget Spent                                             </a:t>
            </a:r>
            <a:r>
              <a:rPr lang="en-US" sz="1400" dirty="0" smtClean="0">
                <a:solidFill>
                  <a:prstClr val="black"/>
                </a:solidFill>
              </a:rPr>
              <a:t>User entered or </a:t>
            </a:r>
            <a:r>
              <a:rPr lang="en-US" sz="1400" dirty="0" err="1" smtClean="0">
                <a:solidFill>
                  <a:prstClr val="black"/>
                </a:solidFill>
              </a:rPr>
              <a:t>autocalculated</a:t>
            </a:r>
            <a:r>
              <a:rPr lang="en-US" sz="1400" dirty="0" smtClean="0">
                <a:solidFill>
                  <a:prstClr val="black"/>
                </a:solidFill>
              </a:rPr>
              <a:t> by system if using Clinical Cost Tracking Entity)</a:t>
            </a:r>
            <a:endParaRPr lang="en-US" sz="1400" dirty="0">
              <a:solidFill>
                <a:prstClr val="black"/>
              </a:solidFill>
            </a:endParaRPr>
          </a:p>
          <a:p>
            <a:pPr lvl="0"/>
            <a:r>
              <a:rPr lang="en-US" sz="1400" dirty="0">
                <a:solidFill>
                  <a:prstClr val="black"/>
                </a:solidFill>
              </a:rPr>
              <a:t>Budget Remaining                                    </a:t>
            </a:r>
            <a:r>
              <a:rPr lang="en-US" sz="1400" dirty="0" smtClean="0">
                <a:solidFill>
                  <a:prstClr val="black"/>
                </a:solidFill>
              </a:rPr>
              <a:t>User entered or </a:t>
            </a:r>
            <a:r>
              <a:rPr lang="en-US" sz="1400" dirty="0" err="1" smtClean="0">
                <a:solidFill>
                  <a:prstClr val="black"/>
                </a:solidFill>
              </a:rPr>
              <a:t>autocalculated</a:t>
            </a:r>
            <a:r>
              <a:rPr lang="en-US" sz="1400" dirty="0" smtClean="0">
                <a:solidFill>
                  <a:prstClr val="black"/>
                </a:solidFill>
              </a:rPr>
              <a:t> by system if using Clinical Cost Tracking Entity)</a:t>
            </a:r>
            <a:endParaRPr lang="en-US" sz="1400" dirty="0">
              <a:solidFill>
                <a:prstClr val="black"/>
              </a:solidFill>
            </a:endParaRPr>
          </a:p>
          <a:p>
            <a:r>
              <a:rPr lang="en-US" sz="1400" dirty="0" smtClean="0"/>
              <a:t>Study Status			User entered, drop down, system supplied data</a:t>
            </a:r>
          </a:p>
          <a:p>
            <a:endParaRPr lang="en-US" sz="1400" dirty="0" smtClean="0">
              <a:solidFill>
                <a:schemeClr val="bg1"/>
              </a:solidFill>
            </a:endParaRPr>
          </a:p>
          <a:p>
            <a:endParaRPr lang="en-US" sz="1400" b="1" dirty="0" smtClean="0">
              <a:solidFill>
                <a:schemeClr val="bg1"/>
              </a:solidFill>
            </a:endParaRPr>
          </a:p>
        </p:txBody>
      </p:sp>
      <p:sp>
        <p:nvSpPr>
          <p:cNvPr id="13" name="TextBox 12"/>
          <p:cNvSpPr txBox="1"/>
          <p:nvPr/>
        </p:nvSpPr>
        <p:spPr>
          <a:xfrm>
            <a:off x="875762" y="92727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26" name="TextBox 25">
            <a:hlinkClick r:id="" action="ppaction://hlinkshowjump?jump=firstslide"/>
          </p:cNvPr>
          <p:cNvSpPr txBox="1"/>
          <p:nvPr/>
        </p:nvSpPr>
        <p:spPr>
          <a:xfrm>
            <a:off x="1818891" y="237935"/>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Tree>
    <p:extLst>
      <p:ext uri="{BB962C8B-B14F-4D97-AF65-F5344CB8AC3E}">
        <p14:creationId xmlns:p14="http://schemas.microsoft.com/office/powerpoint/2010/main" val="2376910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1278" y="133048"/>
            <a:ext cx="7917873"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Studies</a:t>
            </a:r>
            <a:br>
              <a:rPr lang="en-US" sz="1800" dirty="0" smtClean="0">
                <a:solidFill>
                  <a:srgbClr val="FF0000"/>
                </a:solidFill>
              </a:rPr>
            </a:br>
            <a:r>
              <a:rPr lang="en-US" sz="1800" dirty="0" smtClean="0">
                <a:solidFill>
                  <a:srgbClr val="FF0000"/>
                </a:solidFill>
              </a:rPr>
              <a:t>Individual Screen Section – Regulatory Milestones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15</a:t>
            </a:fld>
            <a:endParaRPr lang="en-US" dirty="0">
              <a:solidFill>
                <a:prstClr val="black">
                  <a:tint val="75000"/>
                </a:prstClr>
              </a:solidFill>
            </a:endParaRPr>
          </a:p>
        </p:txBody>
      </p:sp>
      <p:sp>
        <p:nvSpPr>
          <p:cNvPr id="5" name="TextBox 4"/>
          <p:cNvSpPr txBox="1"/>
          <p:nvPr/>
        </p:nvSpPr>
        <p:spPr>
          <a:xfrm>
            <a:off x="312637" y="2088481"/>
            <a:ext cx="10891983" cy="4832092"/>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Regulatory Milestones                                  Section Heading  (can add or edit dates using plus sign icon or click to enter dates via template?)</a:t>
            </a:r>
            <a:endParaRPr lang="en-US" sz="1400" dirty="0" smtClean="0">
              <a:solidFill>
                <a:srgbClr val="FF0000"/>
              </a:solidFill>
            </a:endParaRPr>
          </a:p>
          <a:p>
            <a:endParaRPr lang="en-US" sz="1400" dirty="0" smtClean="0"/>
          </a:p>
          <a:p>
            <a:r>
              <a:rPr lang="en-US" sz="1400" u="sng" dirty="0" smtClean="0"/>
              <a:t>Milestone      </a:t>
            </a:r>
            <a:r>
              <a:rPr lang="en-US" sz="1400" dirty="0" smtClean="0"/>
              <a:t>                                                                                 </a:t>
            </a:r>
            <a:r>
              <a:rPr lang="en-US" sz="1400" u="sng" dirty="0" smtClean="0"/>
              <a:t>Planned </a:t>
            </a:r>
            <a:r>
              <a:rPr lang="en-US" sz="1400" dirty="0" smtClean="0"/>
              <a:t>              </a:t>
            </a:r>
            <a:r>
              <a:rPr lang="en-US" sz="1400" u="sng" dirty="0" smtClean="0"/>
              <a:t>Adjusted</a:t>
            </a:r>
            <a:r>
              <a:rPr lang="en-US" sz="1400" dirty="0" smtClean="0"/>
              <a:t>                    </a:t>
            </a:r>
            <a:r>
              <a:rPr lang="en-US" sz="1400" u="sng" dirty="0" smtClean="0"/>
              <a:t>Actual </a:t>
            </a:r>
            <a:endParaRPr lang="en-US" sz="1400" u="sng" dirty="0"/>
          </a:p>
          <a:p>
            <a:r>
              <a:rPr lang="en-US" sz="1400" dirty="0" smtClean="0"/>
              <a:t>Clinical </a:t>
            </a:r>
            <a:r>
              <a:rPr lang="en-US" sz="1400" dirty="0"/>
              <a:t>Investigator Brochure (CIB</a:t>
            </a:r>
            <a:r>
              <a:rPr lang="en-US" sz="1400" dirty="0" smtClean="0"/>
              <a:t>) Available</a:t>
            </a:r>
            <a:endParaRPr lang="en-US" sz="1400" dirty="0"/>
          </a:p>
          <a:p>
            <a:pPr fontAlgn="t"/>
            <a:r>
              <a:rPr lang="en-US" sz="1400" dirty="0"/>
              <a:t>Special Protocol Assessment Submission</a:t>
            </a:r>
          </a:p>
          <a:p>
            <a:pPr fontAlgn="t"/>
            <a:r>
              <a:rPr lang="en-US" sz="1400" dirty="0"/>
              <a:t>Special Protocol Assessment Approval</a:t>
            </a:r>
          </a:p>
          <a:p>
            <a:pPr fontAlgn="t"/>
            <a:r>
              <a:rPr lang="en-US" sz="1400" dirty="0" smtClean="0"/>
              <a:t>Protocol </a:t>
            </a:r>
            <a:r>
              <a:rPr lang="en-US" sz="1400" dirty="0"/>
              <a:t>Submission to </a:t>
            </a:r>
            <a:r>
              <a:rPr lang="en-US" sz="1400" dirty="0" smtClean="0"/>
              <a:t>Agency</a:t>
            </a:r>
          </a:p>
          <a:p>
            <a:pPr fontAlgn="t"/>
            <a:r>
              <a:rPr lang="en-US" sz="1400" dirty="0" smtClean="0"/>
              <a:t>Protocol Approval from Agency</a:t>
            </a:r>
            <a:endParaRPr lang="en-US" sz="1400" dirty="0"/>
          </a:p>
          <a:p>
            <a:pPr fontAlgn="t"/>
            <a:r>
              <a:rPr lang="en-US" sz="1400" dirty="0"/>
              <a:t>Central IRB Submission</a:t>
            </a:r>
          </a:p>
          <a:p>
            <a:pPr fontAlgn="t"/>
            <a:r>
              <a:rPr lang="en-US" sz="1400" dirty="0"/>
              <a:t>Central IRB Approval</a:t>
            </a:r>
          </a:p>
          <a:p>
            <a:pPr fontAlgn="t"/>
            <a:r>
              <a:rPr lang="en-US" sz="1400" dirty="0" smtClean="0"/>
              <a:t>Original </a:t>
            </a:r>
            <a:r>
              <a:rPr lang="en-US" sz="1400" dirty="0"/>
              <a:t>Clinical Trial Authorization (CTA</a:t>
            </a:r>
            <a:r>
              <a:rPr lang="en-US" sz="1400" dirty="0" smtClean="0"/>
              <a:t>) Submitted</a:t>
            </a:r>
          </a:p>
          <a:p>
            <a:pPr fontAlgn="t"/>
            <a:r>
              <a:rPr lang="en-US" sz="1400" dirty="0" smtClean="0"/>
              <a:t>Original Clinical Trial Authorization (CTA) Approved</a:t>
            </a:r>
            <a:endParaRPr lang="en-US" sz="1400" dirty="0"/>
          </a:p>
          <a:p>
            <a:pPr fontAlgn="t"/>
            <a:r>
              <a:rPr lang="en-US" sz="1400" dirty="0"/>
              <a:t>IMPD (investigational Medicinal Product Dossier)</a:t>
            </a:r>
          </a:p>
          <a:p>
            <a:pPr fontAlgn="t"/>
            <a:r>
              <a:rPr lang="en-US" sz="1400" dirty="0" err="1"/>
              <a:t>eIND</a:t>
            </a:r>
            <a:r>
              <a:rPr lang="en-US" sz="1400" dirty="0"/>
              <a:t> (Exploratory Investigational New Drug</a:t>
            </a:r>
            <a:r>
              <a:rPr lang="en-US" sz="1400" dirty="0" smtClean="0"/>
              <a:t>)</a:t>
            </a:r>
          </a:p>
          <a:p>
            <a:pPr fontAlgn="t"/>
            <a:r>
              <a:rPr lang="en-US" sz="1400" dirty="0" err="1"/>
              <a:t>eIND</a:t>
            </a:r>
            <a:r>
              <a:rPr lang="en-US" sz="1400" dirty="0"/>
              <a:t> (Exploratory Investigational New Drug)</a:t>
            </a:r>
          </a:p>
          <a:p>
            <a:pPr fontAlgn="t"/>
            <a:r>
              <a:rPr lang="en-US" sz="1400" dirty="0" smtClean="0"/>
              <a:t>IND </a:t>
            </a:r>
            <a:r>
              <a:rPr lang="en-US" sz="1400" dirty="0"/>
              <a:t>(Investigational New Drug</a:t>
            </a:r>
            <a:r>
              <a:rPr lang="en-US" sz="1400" dirty="0" smtClean="0"/>
              <a:t>) Submission</a:t>
            </a:r>
          </a:p>
          <a:p>
            <a:pPr fontAlgn="t"/>
            <a:r>
              <a:rPr lang="en-US" sz="1400" dirty="0" smtClean="0"/>
              <a:t>IND (Investigational New Drug) Approval</a:t>
            </a:r>
            <a:endParaRPr lang="en-US" sz="1400" dirty="0"/>
          </a:p>
          <a:p>
            <a:pPr fontAlgn="t"/>
            <a:r>
              <a:rPr lang="en-US" sz="1400" dirty="0" err="1"/>
              <a:t>INDa</a:t>
            </a:r>
            <a:r>
              <a:rPr lang="en-US" sz="1400" dirty="0"/>
              <a:t> (</a:t>
            </a:r>
            <a:r>
              <a:rPr lang="en-US" sz="1400" dirty="0" smtClean="0"/>
              <a:t>amendment</a:t>
            </a:r>
            <a:r>
              <a:rPr lang="en-US" sz="1400" dirty="0"/>
              <a:t>) Submission</a:t>
            </a:r>
          </a:p>
          <a:p>
            <a:pPr fontAlgn="t"/>
            <a:r>
              <a:rPr lang="en-US" sz="1400" dirty="0" err="1"/>
              <a:t>INDa</a:t>
            </a:r>
            <a:r>
              <a:rPr lang="en-US" sz="1400" dirty="0"/>
              <a:t> (</a:t>
            </a:r>
            <a:r>
              <a:rPr lang="en-US" sz="1400" dirty="0" smtClean="0"/>
              <a:t>amendment</a:t>
            </a:r>
            <a:r>
              <a:rPr lang="en-US" sz="1400" dirty="0"/>
              <a:t>) </a:t>
            </a:r>
            <a:r>
              <a:rPr lang="en-US" sz="1400" dirty="0" smtClean="0"/>
              <a:t>Approval</a:t>
            </a:r>
            <a:endParaRPr lang="en-US" sz="1400" dirty="0"/>
          </a:p>
          <a:p>
            <a:pPr fontAlgn="t"/>
            <a:endParaRPr lang="en-US" sz="1400" dirty="0"/>
          </a:p>
          <a:p>
            <a:endParaRPr lang="en-US" sz="1400" u="sng" dirty="0" smtClean="0"/>
          </a:p>
          <a:p>
            <a:endParaRPr lang="en-US" sz="1400" dirty="0"/>
          </a:p>
        </p:txBody>
      </p:sp>
      <p:sp>
        <p:nvSpPr>
          <p:cNvPr id="13" name="TextBox 12"/>
          <p:cNvSpPr txBox="1"/>
          <p:nvPr/>
        </p:nvSpPr>
        <p:spPr>
          <a:xfrm>
            <a:off x="875762" y="92727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26" name="TextBox 25">
            <a:hlinkClick r:id="" action="ppaction://hlinkshowjump?jump=firstslide"/>
          </p:cNvPr>
          <p:cNvSpPr txBox="1"/>
          <p:nvPr/>
        </p:nvSpPr>
        <p:spPr>
          <a:xfrm>
            <a:off x="1818891" y="303504"/>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3" name="TextBox 2"/>
          <p:cNvSpPr txBox="1"/>
          <p:nvPr/>
        </p:nvSpPr>
        <p:spPr>
          <a:xfrm>
            <a:off x="9079606" y="1396873"/>
            <a:ext cx="3000777" cy="646331"/>
          </a:xfrm>
          <a:prstGeom prst="rect">
            <a:avLst/>
          </a:prstGeom>
          <a:noFill/>
        </p:spPr>
        <p:txBody>
          <a:bodyPr wrap="square" rtlCol="0">
            <a:spAutoFit/>
          </a:bodyPr>
          <a:lstStyle/>
          <a:p>
            <a:r>
              <a:rPr lang="en-US" sz="1200" dirty="0" smtClean="0"/>
              <a:t>Regulatory Milestones is a display screen with system provided milestones and also configurable by client, has scroll feature</a:t>
            </a:r>
            <a:endParaRPr lang="en-US" sz="1200" dirty="0"/>
          </a:p>
        </p:txBody>
      </p:sp>
      <p:sp>
        <p:nvSpPr>
          <p:cNvPr id="8" name="TextBox 7"/>
          <p:cNvSpPr txBox="1"/>
          <p:nvPr/>
        </p:nvSpPr>
        <p:spPr>
          <a:xfrm>
            <a:off x="10649376" y="2128784"/>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9" name="TextBox 8"/>
          <p:cNvSpPr txBox="1"/>
          <p:nvPr/>
        </p:nvSpPr>
        <p:spPr>
          <a:xfrm>
            <a:off x="10524276" y="2811208"/>
            <a:ext cx="461665" cy="2972915"/>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22" name="TextBox 21"/>
          <p:cNvSpPr txBox="1"/>
          <p:nvPr/>
        </p:nvSpPr>
        <p:spPr>
          <a:xfrm>
            <a:off x="6247947" y="5312919"/>
            <a:ext cx="4057650" cy="923330"/>
          </a:xfrm>
          <a:prstGeom prst="rect">
            <a:avLst/>
          </a:prstGeom>
          <a:noFill/>
        </p:spPr>
        <p:txBody>
          <a:bodyPr wrap="square" rtlCol="0">
            <a:spAutoFit/>
          </a:bodyPr>
          <a:lstStyle/>
          <a:p>
            <a:r>
              <a:rPr lang="en-US" dirty="0" smtClean="0"/>
              <a:t>This list is a preliminary list and may change based upon further definition of the system.</a:t>
            </a:r>
            <a:endParaRPr lang="en-US" dirty="0"/>
          </a:p>
        </p:txBody>
      </p:sp>
    </p:spTree>
    <p:extLst>
      <p:ext uri="{BB962C8B-B14F-4D97-AF65-F5344CB8AC3E}">
        <p14:creationId xmlns:p14="http://schemas.microsoft.com/office/powerpoint/2010/main" val="2477700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241" y="1"/>
            <a:ext cx="9678559" cy="574220"/>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Studies</a:t>
            </a:r>
            <a:br>
              <a:rPr lang="en-US" sz="1800" dirty="0" smtClean="0">
                <a:solidFill>
                  <a:srgbClr val="FF0000"/>
                </a:solidFill>
              </a:rPr>
            </a:br>
            <a:r>
              <a:rPr lang="en-US" sz="1800" dirty="0" smtClean="0">
                <a:solidFill>
                  <a:srgbClr val="FF0000"/>
                </a:solidFill>
              </a:rPr>
              <a:t> Regulatory Milestones Template</a:t>
            </a:r>
            <a:endParaRPr lang="en-US" sz="254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16</a:t>
            </a:fld>
            <a:endParaRPr lang="en-US" dirty="0">
              <a:solidFill>
                <a:prstClr val="black">
                  <a:tint val="75000"/>
                </a:prstClr>
              </a:solidFill>
            </a:endParaRPr>
          </a:p>
        </p:txBody>
      </p:sp>
      <p:sp>
        <p:nvSpPr>
          <p:cNvPr id="6" name="Left Arrow 5">
            <a:hlinkClick r:id="rId3" action="ppaction://hlinksldjump"/>
          </p:cNvPr>
          <p:cNvSpPr/>
          <p:nvPr/>
        </p:nvSpPr>
        <p:spPr>
          <a:xfrm>
            <a:off x="556814" y="208376"/>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99048" y="1009782"/>
            <a:ext cx="1903940" cy="276999"/>
          </a:xfrm>
          <a:prstGeom prst="rect">
            <a:avLst/>
          </a:prstGeom>
          <a:solidFill>
            <a:schemeClr val="accent2">
              <a:lumMod val="60000"/>
              <a:lumOff val="40000"/>
            </a:schemeClr>
          </a:solidFill>
          <a:ln>
            <a:solidFill>
              <a:srgbClr val="FF0000"/>
            </a:solidFill>
          </a:ln>
        </p:spPr>
        <p:txBody>
          <a:bodyPr wrap="square" rtlCol="0">
            <a:spAutoFit/>
          </a:bodyPr>
          <a:lstStyle/>
          <a:p>
            <a:r>
              <a:rPr lang="en-US" sz="1200" dirty="0" smtClean="0"/>
              <a:t>Regulatory Milestones </a:t>
            </a:r>
            <a:endParaRPr lang="en-US" sz="1200" dirty="0"/>
          </a:p>
        </p:txBody>
      </p:sp>
      <p:sp>
        <p:nvSpPr>
          <p:cNvPr id="11" name="TextBox 10"/>
          <p:cNvSpPr txBox="1"/>
          <p:nvPr/>
        </p:nvSpPr>
        <p:spPr>
          <a:xfrm>
            <a:off x="875762" y="643938"/>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12" name="TextBox 11"/>
          <p:cNvSpPr txBox="1"/>
          <p:nvPr/>
        </p:nvSpPr>
        <p:spPr>
          <a:xfrm>
            <a:off x="5381600" y="635425"/>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13" name="TextBox 12"/>
          <p:cNvSpPr txBox="1"/>
          <p:nvPr/>
        </p:nvSpPr>
        <p:spPr>
          <a:xfrm>
            <a:off x="2262849" y="663065"/>
            <a:ext cx="1146221" cy="276999"/>
          </a:xfrm>
          <a:prstGeom prst="rect">
            <a:avLst/>
          </a:prstGeom>
          <a:solidFill>
            <a:schemeClr val="accent2">
              <a:lumMod val="60000"/>
              <a:lumOff val="40000"/>
            </a:schemeClr>
          </a:solidFill>
          <a:ln>
            <a:solidFill>
              <a:srgbClr val="FF0000"/>
            </a:solidFill>
          </a:ln>
        </p:spPr>
        <p:txBody>
          <a:bodyPr wrap="square" rtlCol="0">
            <a:spAutoFit/>
          </a:bodyPr>
          <a:lstStyle/>
          <a:p>
            <a:r>
              <a:rPr lang="en-US" sz="1200" dirty="0" smtClean="0"/>
              <a:t>Studies</a:t>
            </a:r>
            <a:endParaRPr lang="en-US" sz="1200" dirty="0"/>
          </a:p>
        </p:txBody>
      </p:sp>
      <p:sp>
        <p:nvSpPr>
          <p:cNvPr id="14" name="TextBox 13"/>
          <p:cNvSpPr txBox="1"/>
          <p:nvPr/>
        </p:nvSpPr>
        <p:spPr>
          <a:xfrm>
            <a:off x="3557651" y="643938"/>
            <a:ext cx="1675368" cy="276999"/>
          </a:xfrm>
          <a:prstGeom prst="rect">
            <a:avLst/>
          </a:prstGeom>
          <a:noFill/>
          <a:ln>
            <a:solidFill>
              <a:srgbClr val="FF0000"/>
            </a:solidFill>
          </a:ln>
        </p:spPr>
        <p:txBody>
          <a:bodyPr wrap="square" rtlCol="0">
            <a:spAutoFit/>
          </a:bodyPr>
          <a:lstStyle/>
          <a:p>
            <a:r>
              <a:rPr lang="en-US" sz="1200" dirty="0" smtClean="0"/>
              <a:t>Study Countries</a:t>
            </a:r>
            <a:endParaRPr lang="en-US" sz="1200" dirty="0"/>
          </a:p>
        </p:txBody>
      </p:sp>
      <p:sp>
        <p:nvSpPr>
          <p:cNvPr id="15" name="TextBox 14"/>
          <p:cNvSpPr txBox="1"/>
          <p:nvPr/>
        </p:nvSpPr>
        <p:spPr>
          <a:xfrm>
            <a:off x="7928196" y="635425"/>
            <a:ext cx="1364808"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16" name="TextBox 15"/>
          <p:cNvSpPr txBox="1"/>
          <p:nvPr/>
        </p:nvSpPr>
        <p:spPr>
          <a:xfrm>
            <a:off x="6647816" y="639498"/>
            <a:ext cx="121474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17" name="TextBox 16"/>
          <p:cNvSpPr txBox="1"/>
          <p:nvPr/>
        </p:nvSpPr>
        <p:spPr>
          <a:xfrm>
            <a:off x="9409089" y="635425"/>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18" name="TextBox 17"/>
          <p:cNvSpPr txBox="1"/>
          <p:nvPr/>
        </p:nvSpPr>
        <p:spPr>
          <a:xfrm>
            <a:off x="10693379" y="643938"/>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19" name="TextBox 18"/>
          <p:cNvSpPr txBox="1"/>
          <p:nvPr/>
        </p:nvSpPr>
        <p:spPr>
          <a:xfrm>
            <a:off x="232148" y="5894685"/>
            <a:ext cx="3533800" cy="923330"/>
          </a:xfrm>
          <a:prstGeom prst="rect">
            <a:avLst/>
          </a:prstGeom>
          <a:solidFill>
            <a:schemeClr val="bg1"/>
          </a:solidFill>
          <a:ln w="12700">
            <a:solidFill>
              <a:schemeClr val="tx1"/>
            </a:solidFill>
          </a:ln>
        </p:spPr>
        <p:txBody>
          <a:bodyPr wrap="square" rtlCol="0">
            <a:spAutoFit/>
          </a:bodyPr>
          <a:lstStyle/>
          <a:p>
            <a:r>
              <a:rPr lang="en-US" dirty="0" smtClean="0"/>
              <a:t>Screen should have ability to add comments for each milestone to explain reason for any delays</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278068964"/>
              </p:ext>
            </p:extLst>
          </p:nvPr>
        </p:nvGraphicFramePr>
        <p:xfrm>
          <a:off x="1945982" y="1568236"/>
          <a:ext cx="8609328" cy="4282207"/>
        </p:xfrm>
        <a:graphic>
          <a:graphicData uri="http://schemas.openxmlformats.org/drawingml/2006/table">
            <a:tbl>
              <a:tblPr firstRow="1" bandRow="1">
                <a:tableStyleId>{5C22544A-7EE6-4342-B048-85BDC9FD1C3A}</a:tableStyleId>
              </a:tblPr>
              <a:tblGrid>
                <a:gridCol w="3646168"/>
                <a:gridCol w="1600200"/>
                <a:gridCol w="1330960"/>
                <a:gridCol w="2032000"/>
              </a:tblGrid>
              <a:tr h="260564">
                <a:tc>
                  <a:txBody>
                    <a:bodyPr/>
                    <a:lstStyle/>
                    <a:p>
                      <a:r>
                        <a:rPr lang="en-US" sz="1000" dirty="0" smtClean="0"/>
                        <a:t>Milestone</a:t>
                      </a:r>
                      <a:endParaRPr lang="en-US" sz="1000" dirty="0"/>
                    </a:p>
                  </a:txBody>
                  <a:tcPr/>
                </a:tc>
                <a:tc>
                  <a:txBody>
                    <a:bodyPr/>
                    <a:lstStyle/>
                    <a:p>
                      <a:r>
                        <a:rPr lang="en-US" sz="1000" dirty="0" smtClean="0"/>
                        <a:t>Planned</a:t>
                      </a:r>
                      <a:endParaRPr lang="en-US" sz="1000" dirty="0"/>
                    </a:p>
                  </a:txBody>
                  <a:tcPr/>
                </a:tc>
                <a:tc>
                  <a:txBody>
                    <a:bodyPr/>
                    <a:lstStyle/>
                    <a:p>
                      <a:r>
                        <a:rPr lang="en-US" sz="1000" dirty="0" smtClean="0"/>
                        <a:t>Adjusted</a:t>
                      </a:r>
                      <a:endParaRPr lang="en-US" sz="1000" dirty="0"/>
                    </a:p>
                  </a:txBody>
                  <a:tcPr/>
                </a:tc>
                <a:tc>
                  <a:txBody>
                    <a:bodyPr/>
                    <a:lstStyle/>
                    <a:p>
                      <a:r>
                        <a:rPr lang="en-US" sz="1000" dirty="0" smtClean="0"/>
                        <a:t>Actual</a:t>
                      </a:r>
                      <a:endParaRPr lang="en-US" sz="1000" dirty="0"/>
                    </a:p>
                  </a:txBody>
                  <a:tcPr/>
                </a:tc>
              </a:tr>
              <a:tr h="218941">
                <a:tc>
                  <a:txBody>
                    <a:bodyPr/>
                    <a:lstStyle/>
                    <a:p>
                      <a:r>
                        <a:rPr lang="en-US" sz="1000" dirty="0" smtClean="0"/>
                        <a:t>Clinical Investigator Brochure (CIB) Available</a:t>
                      </a:r>
                      <a:endParaRPr lang="en-US" sz="10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dirty="0"/>
                    </a:p>
                  </a:txBody>
                  <a:tcPr anchor="b"/>
                </a:tc>
              </a:tr>
              <a:tr h="21379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Special Protocol Assessment Submission</a:t>
                      </a:r>
                      <a:endParaRPr lang="en-US" sz="1000" dirty="0"/>
                    </a:p>
                  </a:txBody>
                  <a:tcPr/>
                </a:tc>
                <a:tc>
                  <a:txBody>
                    <a:bodyPr/>
                    <a:lstStyle/>
                    <a:p>
                      <a:endParaRPr lang="en-US" sz="900" dirty="0"/>
                    </a:p>
                  </a:txBody>
                  <a:tcPr anchor="b"/>
                </a:tc>
                <a:tc>
                  <a:txBody>
                    <a:bodyPr/>
                    <a:lstStyle/>
                    <a:p>
                      <a:endParaRPr lang="en-US" sz="900"/>
                    </a:p>
                  </a:txBody>
                  <a:tcPr anchor="b"/>
                </a:tc>
                <a:tc>
                  <a:txBody>
                    <a:bodyPr/>
                    <a:lstStyle/>
                    <a:p>
                      <a:endParaRPr lang="en-US" sz="900"/>
                    </a:p>
                  </a:txBody>
                  <a:tcPr anchor="b"/>
                </a:tc>
              </a:tr>
              <a:tr h="208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Special Protocol Assessment Approval</a:t>
                      </a:r>
                      <a:endParaRPr lang="en-US" sz="10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a:p>
                  </a:txBody>
                  <a:tcPr anchor="b"/>
                </a:tc>
              </a:tr>
              <a:tr h="164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Protocol Submission to Agency</a:t>
                      </a:r>
                      <a:endParaRPr lang="en-US" sz="10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189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Protocol Approval from Agency</a:t>
                      </a:r>
                      <a:endParaRPr lang="en-US" sz="1000" dirty="0"/>
                    </a:p>
                  </a:txBody>
                  <a:tcPr/>
                </a:tc>
                <a:tc>
                  <a:txBody>
                    <a:bodyPr/>
                    <a:lstStyle/>
                    <a:p>
                      <a:endParaRPr lang="en-US" sz="900"/>
                    </a:p>
                  </a:txBody>
                  <a:tcPr anchor="b"/>
                </a:tc>
                <a:tc>
                  <a:txBody>
                    <a:bodyPr/>
                    <a:lstStyle/>
                    <a:p>
                      <a:endParaRPr lang="en-US" sz="900"/>
                    </a:p>
                  </a:txBody>
                  <a:tcPr anchor="b"/>
                </a:tc>
                <a:tc>
                  <a:txBody>
                    <a:bodyPr/>
                    <a:lstStyle/>
                    <a:p>
                      <a:endParaRPr lang="en-US" sz="900" dirty="0"/>
                    </a:p>
                  </a:txBody>
                  <a:tcPr anchor="b"/>
                </a:tc>
              </a:tr>
              <a:tr h="235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Central IRB Submission</a:t>
                      </a:r>
                      <a:endParaRPr lang="en-US" sz="1000" dirty="0"/>
                    </a:p>
                  </a:txBody>
                  <a:tcPr/>
                </a:tc>
                <a:tc>
                  <a:txBody>
                    <a:bodyPr/>
                    <a:lstStyle/>
                    <a:p>
                      <a:endParaRPr lang="en-US" sz="900"/>
                    </a:p>
                  </a:txBody>
                  <a:tcPr anchor="b"/>
                </a:tc>
                <a:tc>
                  <a:txBody>
                    <a:bodyPr/>
                    <a:lstStyle/>
                    <a:p>
                      <a:endParaRPr lang="en-US" sz="900"/>
                    </a:p>
                  </a:txBody>
                  <a:tcPr anchor="b"/>
                </a:tc>
                <a:tc>
                  <a:txBody>
                    <a:bodyPr/>
                    <a:lstStyle/>
                    <a:p>
                      <a:endParaRPr lang="en-US" sz="900" dirty="0"/>
                    </a:p>
                  </a:txBody>
                  <a:tcPr anchor="b"/>
                </a:tc>
              </a:tr>
              <a:tr h="283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Central IRB Approval</a:t>
                      </a:r>
                      <a:endParaRPr lang="en-US" sz="1000" dirty="0"/>
                    </a:p>
                  </a:txBody>
                  <a:tcPr/>
                </a:tc>
                <a:tc>
                  <a:txBody>
                    <a:bodyPr/>
                    <a:lstStyle/>
                    <a:p>
                      <a:endParaRPr lang="en-US" sz="900"/>
                    </a:p>
                  </a:txBody>
                  <a:tcPr anchor="b"/>
                </a:tc>
                <a:tc>
                  <a:txBody>
                    <a:bodyPr/>
                    <a:lstStyle/>
                    <a:p>
                      <a:endParaRPr lang="en-US" sz="900"/>
                    </a:p>
                  </a:txBody>
                  <a:tcPr anchor="b"/>
                </a:tc>
                <a:tc>
                  <a:txBody>
                    <a:bodyPr/>
                    <a:lstStyle/>
                    <a:p>
                      <a:endParaRPr lang="en-US" sz="900" dirty="0"/>
                    </a:p>
                  </a:txBody>
                  <a:tcPr anchor="b"/>
                </a:tc>
              </a:tr>
              <a:tr h="257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Original Clinical Trial Authorization (CTA) Submitted</a:t>
                      </a:r>
                      <a:endParaRPr lang="en-US" sz="10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44698">
                <a:tc>
                  <a:txBody>
                    <a:bodyPr/>
                    <a:lstStyle/>
                    <a:p>
                      <a:r>
                        <a:rPr lang="en-US" sz="1000" dirty="0" smtClean="0"/>
                        <a:t>Original Clinical Trial Authorization (CTA) Approved</a:t>
                      </a:r>
                      <a:endParaRPr lang="en-US" sz="10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44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IMPD (investigational Medicinal Product Dossier</a:t>
                      </a:r>
                      <a:endParaRPr lang="en-US" sz="10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962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smtClean="0"/>
                        <a:t>eIND</a:t>
                      </a:r>
                      <a:r>
                        <a:rPr lang="en-US" sz="1000" dirty="0" smtClean="0"/>
                        <a:t> (Exploratory Investigational New Drug) Submitted</a:t>
                      </a:r>
                      <a:endParaRPr lang="en-US" sz="10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575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smtClean="0"/>
                        <a:t>eIND</a:t>
                      </a:r>
                      <a:r>
                        <a:rPr lang="en-US" sz="1000" dirty="0" smtClean="0"/>
                        <a:t> (Exploratory Investigational New Drug) Approved</a:t>
                      </a:r>
                      <a:endParaRPr lang="en-US" sz="10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734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IND (Investigational New Drug) Submission</a:t>
                      </a:r>
                      <a:endParaRPr lang="en-US" sz="10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85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IND (Investigational New Drug) Approval</a:t>
                      </a:r>
                    </a:p>
                    <a:p>
                      <a:pPr fontAlgn="t"/>
                      <a:r>
                        <a:rPr lang="en-US" sz="1000" dirty="0" err="1" smtClean="0"/>
                        <a:t>INDa</a:t>
                      </a:r>
                      <a:r>
                        <a:rPr lang="en-US" sz="1000" dirty="0" smtClean="0"/>
                        <a:t> (amendment) Submission</a:t>
                      </a:r>
                    </a:p>
                    <a:p>
                      <a:pPr fontAlgn="t"/>
                      <a:r>
                        <a:rPr lang="en-US" sz="1000" dirty="0" err="1" smtClean="0"/>
                        <a:t>INDa</a:t>
                      </a:r>
                      <a:r>
                        <a:rPr lang="en-US" sz="1000" dirty="0" smtClean="0"/>
                        <a:t> (amendment) Approval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dirty="0"/>
                    </a:p>
                  </a:txBody>
                  <a:tcPr anchor="b"/>
                </a:tc>
              </a:tr>
            </a:tbl>
          </a:graphicData>
        </a:graphic>
      </p:graphicFrame>
    </p:spTree>
    <p:extLst>
      <p:ext uri="{BB962C8B-B14F-4D97-AF65-F5344CB8AC3E}">
        <p14:creationId xmlns:p14="http://schemas.microsoft.com/office/powerpoint/2010/main" val="3508391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927" y="210512"/>
            <a:ext cx="7307709"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Studies</a:t>
            </a:r>
            <a:br>
              <a:rPr lang="en-US" sz="1800" dirty="0" smtClean="0">
                <a:solidFill>
                  <a:srgbClr val="FF0000"/>
                </a:solidFill>
              </a:rPr>
            </a:br>
            <a:r>
              <a:rPr lang="en-US" sz="1800" dirty="0" smtClean="0">
                <a:solidFill>
                  <a:srgbClr val="FF0000"/>
                </a:solidFill>
              </a:rPr>
              <a:t>Individual Screen Section – Clinical Milestones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17</a:t>
            </a:fld>
            <a:endParaRPr lang="en-US" dirty="0">
              <a:solidFill>
                <a:prstClr val="black">
                  <a:tint val="75000"/>
                </a:prstClr>
              </a:solidFill>
            </a:endParaRPr>
          </a:p>
        </p:txBody>
      </p:sp>
      <p:sp>
        <p:nvSpPr>
          <p:cNvPr id="5" name="TextBox 4"/>
          <p:cNvSpPr txBox="1"/>
          <p:nvPr/>
        </p:nvSpPr>
        <p:spPr>
          <a:xfrm>
            <a:off x="508718" y="2104647"/>
            <a:ext cx="10891983" cy="4801314"/>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Clinical Milestones                             Section Heading  (can add or edit dates using plus sign icon or click to enter dates via template?)</a:t>
            </a:r>
            <a:endParaRPr lang="en-US" sz="1400" dirty="0" smtClean="0">
              <a:solidFill>
                <a:srgbClr val="FF0000"/>
              </a:solidFill>
            </a:endParaRPr>
          </a:p>
          <a:p>
            <a:endParaRPr lang="en-US" sz="1400" dirty="0" smtClean="0"/>
          </a:p>
          <a:p>
            <a:r>
              <a:rPr lang="en-US" sz="1200" u="sng" dirty="0" smtClean="0"/>
              <a:t>Milestone </a:t>
            </a:r>
            <a:r>
              <a:rPr lang="en-US" sz="1200" dirty="0" smtClean="0"/>
              <a:t>                                                       </a:t>
            </a:r>
            <a:r>
              <a:rPr lang="en-US" sz="1200" u="sng" dirty="0" smtClean="0"/>
              <a:t>Planned </a:t>
            </a:r>
            <a:r>
              <a:rPr lang="en-US" sz="1200" dirty="0" smtClean="0"/>
              <a:t>                               </a:t>
            </a:r>
            <a:r>
              <a:rPr lang="en-US" sz="1200" u="sng" dirty="0" smtClean="0"/>
              <a:t>Adjusted </a:t>
            </a:r>
            <a:r>
              <a:rPr lang="en-US" sz="1200" dirty="0" smtClean="0"/>
              <a:t>                 </a:t>
            </a:r>
            <a:r>
              <a:rPr lang="en-US" sz="1200" u="sng" dirty="0" smtClean="0"/>
              <a:t>Actual</a:t>
            </a:r>
          </a:p>
          <a:p>
            <a:pPr fontAlgn="t"/>
            <a:r>
              <a:rPr lang="en-US" sz="1200" dirty="0" smtClean="0"/>
              <a:t>Draft Protocol Available</a:t>
            </a:r>
            <a:endParaRPr lang="en-US" sz="1200" dirty="0"/>
          </a:p>
          <a:p>
            <a:pPr fontAlgn="t"/>
            <a:r>
              <a:rPr lang="en-US" sz="1200" b="1" dirty="0"/>
              <a:t>Transfer of Obligation</a:t>
            </a:r>
            <a:endParaRPr lang="en-US" sz="1200" dirty="0"/>
          </a:p>
          <a:p>
            <a:pPr fontAlgn="t"/>
            <a:r>
              <a:rPr lang="en-US" sz="1200" dirty="0" smtClean="0"/>
              <a:t>Study Start Date</a:t>
            </a:r>
          </a:p>
          <a:p>
            <a:pPr fontAlgn="t"/>
            <a:r>
              <a:rPr lang="en-US" sz="1200" dirty="0" smtClean="0"/>
              <a:t>Study End Date</a:t>
            </a:r>
          </a:p>
          <a:p>
            <a:pPr fontAlgn="t"/>
            <a:r>
              <a:rPr lang="en-US" sz="1200" dirty="0" smtClean="0"/>
              <a:t>Final Protocol Available</a:t>
            </a:r>
            <a:endParaRPr lang="en-US" sz="1200" dirty="0"/>
          </a:p>
          <a:p>
            <a:pPr fontAlgn="t"/>
            <a:r>
              <a:rPr lang="en-US" sz="1200" dirty="0"/>
              <a:t>Informed </a:t>
            </a:r>
            <a:r>
              <a:rPr lang="en-US" sz="1200" dirty="0" smtClean="0"/>
              <a:t>Consent Available</a:t>
            </a:r>
          </a:p>
          <a:p>
            <a:pPr fontAlgn="t"/>
            <a:r>
              <a:rPr lang="en-US" sz="1200" dirty="0" smtClean="0"/>
              <a:t>Contract Template Available</a:t>
            </a:r>
          </a:p>
          <a:p>
            <a:pPr fontAlgn="t"/>
            <a:r>
              <a:rPr lang="en-US" sz="1200" dirty="0" smtClean="0"/>
              <a:t>Drug Available</a:t>
            </a:r>
            <a:endParaRPr lang="en-US" sz="1200" dirty="0"/>
          </a:p>
          <a:p>
            <a:pPr fontAlgn="t"/>
            <a:r>
              <a:rPr lang="en-US" sz="1200" dirty="0" smtClean="0"/>
              <a:t>Labels Available</a:t>
            </a:r>
          </a:p>
          <a:p>
            <a:pPr fontAlgn="t"/>
            <a:r>
              <a:rPr lang="en-US" sz="1200" dirty="0" smtClean="0"/>
              <a:t>Other Clinical Supplies Available</a:t>
            </a:r>
            <a:endParaRPr lang="en-US" sz="1200" dirty="0"/>
          </a:p>
          <a:p>
            <a:pPr fontAlgn="t"/>
            <a:r>
              <a:rPr lang="en-US" sz="1200" dirty="0"/>
              <a:t>First Patient Enrolled</a:t>
            </a:r>
          </a:p>
          <a:p>
            <a:pPr fontAlgn="t"/>
            <a:r>
              <a:rPr lang="en-US" sz="1200" dirty="0"/>
              <a:t>Last Patient Enrolled</a:t>
            </a:r>
          </a:p>
          <a:p>
            <a:pPr fontAlgn="t"/>
            <a:r>
              <a:rPr lang="en-US" sz="1200" dirty="0"/>
              <a:t>First Patient Screened</a:t>
            </a:r>
          </a:p>
          <a:p>
            <a:pPr fontAlgn="t"/>
            <a:r>
              <a:rPr lang="en-US" sz="1200" dirty="0"/>
              <a:t>Last Patient Screened</a:t>
            </a:r>
          </a:p>
          <a:p>
            <a:pPr fontAlgn="t"/>
            <a:r>
              <a:rPr lang="en-US" sz="1200" dirty="0"/>
              <a:t>First Patient Randomized</a:t>
            </a:r>
          </a:p>
          <a:p>
            <a:pPr fontAlgn="t"/>
            <a:r>
              <a:rPr lang="en-US" sz="1200" dirty="0"/>
              <a:t>Last Patient Randomized</a:t>
            </a:r>
          </a:p>
          <a:p>
            <a:pPr fontAlgn="t"/>
            <a:r>
              <a:rPr lang="en-US" sz="1200" dirty="0"/>
              <a:t>Last Patient Last Visit</a:t>
            </a:r>
          </a:p>
          <a:p>
            <a:pPr fontAlgn="t"/>
            <a:r>
              <a:rPr lang="en-US" sz="1200" dirty="0"/>
              <a:t>Last Data Available</a:t>
            </a:r>
          </a:p>
          <a:p>
            <a:pPr fontAlgn="t"/>
            <a:r>
              <a:rPr lang="en-US" sz="1200" dirty="0"/>
              <a:t>Data Base Lock</a:t>
            </a:r>
          </a:p>
          <a:p>
            <a:pPr fontAlgn="t"/>
            <a:r>
              <a:rPr lang="en-US" sz="1200" dirty="0"/>
              <a:t>Clinical Study </a:t>
            </a:r>
            <a:r>
              <a:rPr lang="en-US" sz="1200" dirty="0" smtClean="0"/>
              <a:t>Report</a:t>
            </a:r>
          </a:p>
          <a:p>
            <a:pPr fontAlgn="t"/>
            <a:r>
              <a:rPr lang="en-US" sz="1200" dirty="0" smtClean="0"/>
              <a:t>Trial Master File Archived</a:t>
            </a:r>
            <a:endParaRPr lang="en-US" sz="1200" dirty="0"/>
          </a:p>
          <a:p>
            <a:endParaRPr lang="en-US" sz="1400" dirty="0"/>
          </a:p>
        </p:txBody>
      </p:sp>
      <p:sp>
        <p:nvSpPr>
          <p:cNvPr id="13" name="TextBox 12"/>
          <p:cNvSpPr txBox="1"/>
          <p:nvPr/>
        </p:nvSpPr>
        <p:spPr>
          <a:xfrm>
            <a:off x="875762" y="92727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7" name="Cloud 6">
            <a:hlinkClick r:id="rId2" action="ppaction://hlinksldjump"/>
          </p:cNvPr>
          <p:cNvSpPr/>
          <p:nvPr/>
        </p:nvSpPr>
        <p:spPr>
          <a:xfrm>
            <a:off x="2951018" y="1445030"/>
            <a:ext cx="484909" cy="2637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hlinkClick r:id="rId3" action="ppaction://hlinksldjump"/>
          </p:cNvPr>
          <p:cNvSpPr/>
          <p:nvPr/>
        </p:nvSpPr>
        <p:spPr>
          <a:xfrm>
            <a:off x="4696691" y="1396873"/>
            <a:ext cx="623454" cy="31191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18">
            <a:hlinkClick r:id="rId4" action="ppaction://hlinksldjump"/>
          </p:cNvPr>
          <p:cNvSpPr/>
          <p:nvPr/>
        </p:nvSpPr>
        <p:spPr>
          <a:xfrm>
            <a:off x="6456218" y="1396873"/>
            <a:ext cx="401782" cy="31191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a:hlinkClick r:id="rId5" action="ppaction://hlinksldjump"/>
          </p:cNvPr>
          <p:cNvSpPr/>
          <p:nvPr/>
        </p:nvSpPr>
        <p:spPr>
          <a:xfrm>
            <a:off x="7855527" y="1445030"/>
            <a:ext cx="755073" cy="2637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hlinkClick r:id="" action="ppaction://hlinkshowjump?jump=firstslide"/>
          </p:cNvPr>
          <p:cNvSpPr txBox="1"/>
          <p:nvPr/>
        </p:nvSpPr>
        <p:spPr>
          <a:xfrm>
            <a:off x="1818891" y="303504"/>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3" name="TextBox 2"/>
          <p:cNvSpPr txBox="1"/>
          <p:nvPr/>
        </p:nvSpPr>
        <p:spPr>
          <a:xfrm>
            <a:off x="9079606" y="1396873"/>
            <a:ext cx="3000777" cy="646331"/>
          </a:xfrm>
          <a:prstGeom prst="rect">
            <a:avLst/>
          </a:prstGeom>
          <a:noFill/>
        </p:spPr>
        <p:txBody>
          <a:bodyPr wrap="square" rtlCol="0">
            <a:spAutoFit/>
          </a:bodyPr>
          <a:lstStyle/>
          <a:p>
            <a:r>
              <a:rPr lang="en-US" sz="1200" dirty="0" smtClean="0"/>
              <a:t>Clinical Milestones is a display screen with system provided milestones and also configurable by client, has scroll feature</a:t>
            </a:r>
            <a:endParaRPr lang="en-US" sz="1200" dirty="0"/>
          </a:p>
        </p:txBody>
      </p:sp>
      <p:sp>
        <p:nvSpPr>
          <p:cNvPr id="8" name="TextBox 7"/>
          <p:cNvSpPr txBox="1"/>
          <p:nvPr/>
        </p:nvSpPr>
        <p:spPr>
          <a:xfrm>
            <a:off x="10649376" y="2128784"/>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9" name="TextBox 8"/>
          <p:cNvSpPr txBox="1"/>
          <p:nvPr/>
        </p:nvSpPr>
        <p:spPr>
          <a:xfrm>
            <a:off x="10524276" y="2811208"/>
            <a:ext cx="461665" cy="2972915"/>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21" name="TextBox 20"/>
          <p:cNvSpPr txBox="1"/>
          <p:nvPr/>
        </p:nvSpPr>
        <p:spPr>
          <a:xfrm>
            <a:off x="6247947" y="5312919"/>
            <a:ext cx="4057650" cy="923330"/>
          </a:xfrm>
          <a:prstGeom prst="rect">
            <a:avLst/>
          </a:prstGeom>
          <a:noFill/>
        </p:spPr>
        <p:txBody>
          <a:bodyPr wrap="square" rtlCol="0">
            <a:spAutoFit/>
          </a:bodyPr>
          <a:lstStyle/>
          <a:p>
            <a:r>
              <a:rPr lang="en-US" dirty="0" smtClean="0"/>
              <a:t>This list is a preliminary list and may change based upon further definition of the system.</a:t>
            </a:r>
            <a:endParaRPr lang="en-US" dirty="0"/>
          </a:p>
        </p:txBody>
      </p:sp>
    </p:spTree>
    <p:extLst>
      <p:ext uri="{BB962C8B-B14F-4D97-AF65-F5344CB8AC3E}">
        <p14:creationId xmlns:p14="http://schemas.microsoft.com/office/powerpoint/2010/main" val="3030186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642" y="0"/>
            <a:ext cx="5595958" cy="571363"/>
          </a:xfrm>
          <a:ln>
            <a:solidFill>
              <a:srgbClr val="FF0000"/>
            </a:solidFill>
          </a:ln>
        </p:spPr>
        <p:txBody>
          <a:bodyPr anchor="b">
            <a:noAutofit/>
          </a:bodyPr>
          <a:lstStyle/>
          <a:p>
            <a:pPr algn="ctr"/>
            <a:r>
              <a:rPr lang="en-US" sz="1600" dirty="0" smtClean="0">
                <a:solidFill>
                  <a:srgbClr val="FF0000"/>
                </a:solidFill>
              </a:rPr>
              <a:t>Dynamics CTMS</a:t>
            </a:r>
            <a:r>
              <a:rPr lang="en-US" sz="1600" dirty="0">
                <a:solidFill>
                  <a:srgbClr val="FF0000"/>
                </a:solidFill>
              </a:rPr>
              <a:t> </a:t>
            </a:r>
            <a:r>
              <a:rPr lang="en-US" sz="1600" dirty="0" smtClean="0">
                <a:solidFill>
                  <a:srgbClr val="FF0000"/>
                </a:solidFill>
              </a:rPr>
              <a:t>– Studies</a:t>
            </a:r>
            <a:br>
              <a:rPr lang="en-US" sz="1600" dirty="0" smtClean="0">
                <a:solidFill>
                  <a:srgbClr val="FF0000"/>
                </a:solidFill>
              </a:rPr>
            </a:br>
            <a:r>
              <a:rPr lang="en-US" sz="1600" dirty="0" smtClean="0">
                <a:solidFill>
                  <a:srgbClr val="FF0000"/>
                </a:solidFill>
              </a:rPr>
              <a:t>Clinical Milestone Template</a:t>
            </a:r>
            <a:endParaRPr lang="en-US" sz="16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18</a:t>
            </a:fld>
            <a:endParaRPr lang="en-US" dirty="0">
              <a:solidFill>
                <a:prstClr val="black">
                  <a:tint val="75000"/>
                </a:prstClr>
              </a:solidFill>
            </a:endParaRPr>
          </a:p>
        </p:txBody>
      </p:sp>
      <p:sp>
        <p:nvSpPr>
          <p:cNvPr id="6" name="Left Arrow 5">
            <a:hlinkClick r:id="rId3" action="ppaction://hlinksldjump"/>
          </p:cNvPr>
          <p:cNvSpPr/>
          <p:nvPr/>
        </p:nvSpPr>
        <p:spPr>
          <a:xfrm>
            <a:off x="665958" y="0"/>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01762" y="790496"/>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9" name="TextBox 8"/>
          <p:cNvSpPr txBox="1"/>
          <p:nvPr/>
        </p:nvSpPr>
        <p:spPr>
          <a:xfrm>
            <a:off x="5381600" y="651998"/>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10" name="TextBox 9"/>
          <p:cNvSpPr txBox="1"/>
          <p:nvPr/>
        </p:nvSpPr>
        <p:spPr>
          <a:xfrm>
            <a:off x="2199965" y="654312"/>
            <a:ext cx="1146221" cy="276999"/>
          </a:xfrm>
          <a:prstGeom prst="rect">
            <a:avLst/>
          </a:prstGeom>
          <a:solidFill>
            <a:schemeClr val="accent2">
              <a:lumMod val="60000"/>
              <a:lumOff val="40000"/>
            </a:schemeClr>
          </a:solidFill>
          <a:ln>
            <a:solidFill>
              <a:srgbClr val="FF0000"/>
            </a:solidFill>
          </a:ln>
        </p:spPr>
        <p:txBody>
          <a:bodyPr wrap="square" rtlCol="0">
            <a:spAutoFit/>
          </a:bodyPr>
          <a:lstStyle/>
          <a:p>
            <a:r>
              <a:rPr lang="en-US" sz="1200" dirty="0" smtClean="0"/>
              <a:t>Studies</a:t>
            </a:r>
            <a:endParaRPr lang="en-US" sz="1200" dirty="0"/>
          </a:p>
        </p:txBody>
      </p:sp>
      <p:sp>
        <p:nvSpPr>
          <p:cNvPr id="11" name="TextBox 10"/>
          <p:cNvSpPr txBox="1"/>
          <p:nvPr/>
        </p:nvSpPr>
        <p:spPr>
          <a:xfrm>
            <a:off x="3557651" y="660511"/>
            <a:ext cx="1675368" cy="276999"/>
          </a:xfrm>
          <a:prstGeom prst="rect">
            <a:avLst/>
          </a:prstGeom>
          <a:noFill/>
          <a:ln>
            <a:solidFill>
              <a:srgbClr val="FF0000"/>
            </a:solidFill>
          </a:ln>
        </p:spPr>
        <p:txBody>
          <a:bodyPr wrap="square" rtlCol="0">
            <a:spAutoFit/>
          </a:bodyPr>
          <a:lstStyle/>
          <a:p>
            <a:r>
              <a:rPr lang="en-US" sz="1200" dirty="0" smtClean="0"/>
              <a:t>Study Countries</a:t>
            </a:r>
            <a:endParaRPr lang="en-US" sz="1200" dirty="0"/>
          </a:p>
        </p:txBody>
      </p:sp>
      <p:sp>
        <p:nvSpPr>
          <p:cNvPr id="12" name="TextBox 11"/>
          <p:cNvSpPr txBox="1"/>
          <p:nvPr/>
        </p:nvSpPr>
        <p:spPr>
          <a:xfrm>
            <a:off x="7928196" y="651998"/>
            <a:ext cx="1364808"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13" name="TextBox 12"/>
          <p:cNvSpPr txBox="1"/>
          <p:nvPr/>
        </p:nvSpPr>
        <p:spPr>
          <a:xfrm>
            <a:off x="6647816" y="656071"/>
            <a:ext cx="121474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14" name="TextBox 13"/>
          <p:cNvSpPr txBox="1"/>
          <p:nvPr/>
        </p:nvSpPr>
        <p:spPr>
          <a:xfrm>
            <a:off x="9409089" y="651998"/>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15" name="TextBox 14"/>
          <p:cNvSpPr txBox="1"/>
          <p:nvPr/>
        </p:nvSpPr>
        <p:spPr>
          <a:xfrm>
            <a:off x="10693379" y="660511"/>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16" name="TextBox 15"/>
          <p:cNvSpPr txBox="1"/>
          <p:nvPr/>
        </p:nvSpPr>
        <p:spPr>
          <a:xfrm>
            <a:off x="2021983" y="980316"/>
            <a:ext cx="1903940" cy="276999"/>
          </a:xfrm>
          <a:prstGeom prst="rect">
            <a:avLst/>
          </a:prstGeom>
          <a:solidFill>
            <a:schemeClr val="accent2">
              <a:lumMod val="60000"/>
              <a:lumOff val="40000"/>
            </a:schemeClr>
          </a:solidFill>
          <a:ln>
            <a:solidFill>
              <a:srgbClr val="FF0000"/>
            </a:solidFill>
          </a:ln>
        </p:spPr>
        <p:txBody>
          <a:bodyPr wrap="square" rtlCol="0">
            <a:spAutoFit/>
          </a:bodyPr>
          <a:lstStyle/>
          <a:p>
            <a:r>
              <a:rPr lang="en-US" sz="1200" dirty="0" smtClean="0"/>
              <a:t>Clinical Milestones </a:t>
            </a:r>
            <a:endParaRPr lang="en-US" sz="1200" dirty="0"/>
          </a:p>
        </p:txBody>
      </p:sp>
      <p:graphicFrame>
        <p:nvGraphicFramePr>
          <p:cNvPr id="18" name="Table 17"/>
          <p:cNvGraphicFramePr>
            <a:graphicFrameLocks noGrp="1"/>
          </p:cNvGraphicFramePr>
          <p:nvPr>
            <p:extLst>
              <p:ext uri="{D42A27DB-BD31-4B8C-83A1-F6EECF244321}">
                <p14:modId xmlns:p14="http://schemas.microsoft.com/office/powerpoint/2010/main" val="306214948"/>
              </p:ext>
            </p:extLst>
          </p:nvPr>
        </p:nvGraphicFramePr>
        <p:xfrm>
          <a:off x="1650046" y="1509053"/>
          <a:ext cx="8609328" cy="4549014"/>
        </p:xfrm>
        <a:graphic>
          <a:graphicData uri="http://schemas.openxmlformats.org/drawingml/2006/table">
            <a:tbl>
              <a:tblPr firstRow="1" bandRow="1">
                <a:tableStyleId>{5C22544A-7EE6-4342-B048-85BDC9FD1C3A}</a:tableStyleId>
              </a:tblPr>
              <a:tblGrid>
                <a:gridCol w="3646168"/>
                <a:gridCol w="1600200"/>
                <a:gridCol w="1330960"/>
                <a:gridCol w="2032000"/>
              </a:tblGrid>
              <a:tr h="260564">
                <a:tc>
                  <a:txBody>
                    <a:bodyPr/>
                    <a:lstStyle/>
                    <a:p>
                      <a:r>
                        <a:rPr lang="en-US" sz="1000" dirty="0" smtClean="0"/>
                        <a:t>Milestone</a:t>
                      </a:r>
                      <a:endParaRPr lang="en-US" sz="1000" dirty="0"/>
                    </a:p>
                  </a:txBody>
                  <a:tcPr/>
                </a:tc>
                <a:tc>
                  <a:txBody>
                    <a:bodyPr/>
                    <a:lstStyle/>
                    <a:p>
                      <a:r>
                        <a:rPr lang="en-US" sz="1000" dirty="0" smtClean="0"/>
                        <a:t>Planned</a:t>
                      </a:r>
                      <a:endParaRPr lang="en-US" sz="1000" dirty="0"/>
                    </a:p>
                  </a:txBody>
                  <a:tcPr/>
                </a:tc>
                <a:tc>
                  <a:txBody>
                    <a:bodyPr/>
                    <a:lstStyle/>
                    <a:p>
                      <a:r>
                        <a:rPr lang="en-US" sz="1000" dirty="0" smtClean="0"/>
                        <a:t>Adjusted</a:t>
                      </a:r>
                      <a:endParaRPr lang="en-US" sz="1000" dirty="0"/>
                    </a:p>
                  </a:txBody>
                  <a:tcPr/>
                </a:tc>
                <a:tc>
                  <a:txBody>
                    <a:bodyPr/>
                    <a:lstStyle/>
                    <a:p>
                      <a:r>
                        <a:rPr lang="en-US" sz="1000" dirty="0" smtClean="0"/>
                        <a:t>Actual</a:t>
                      </a:r>
                      <a:endParaRPr lang="en-US" sz="1000" dirty="0"/>
                    </a:p>
                  </a:txBody>
                  <a:tcPr/>
                </a:tc>
              </a:tr>
              <a:tr h="218941">
                <a:tc>
                  <a:txBody>
                    <a:bodyPr/>
                    <a:lstStyle/>
                    <a:p>
                      <a:r>
                        <a:rPr lang="en-US" sz="900" dirty="0" smtClean="0"/>
                        <a:t>Transfer</a:t>
                      </a:r>
                      <a:r>
                        <a:rPr lang="en-US" sz="900" baseline="0" dirty="0" smtClean="0"/>
                        <a:t> of Obligation</a:t>
                      </a:r>
                      <a:endParaRPr lang="en-US" sz="9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dirty="0"/>
                    </a:p>
                  </a:txBody>
                  <a:tcPr anchor="b"/>
                </a:tc>
              </a:tr>
              <a:tr h="218941">
                <a:tc>
                  <a:txBody>
                    <a:bodyPr/>
                    <a:lstStyle/>
                    <a:p>
                      <a:r>
                        <a:rPr lang="en-US" sz="900" dirty="0" smtClean="0"/>
                        <a:t>Draft Protocol Available</a:t>
                      </a:r>
                      <a:endParaRPr lang="en-US" sz="9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dirty="0"/>
                    </a:p>
                  </a:txBody>
                  <a:tcPr anchor="b"/>
                </a:tc>
              </a:tr>
              <a:tr h="213790">
                <a:tc>
                  <a:txBody>
                    <a:bodyPr/>
                    <a:lstStyle/>
                    <a:p>
                      <a:r>
                        <a:rPr lang="en-US" sz="900" dirty="0" smtClean="0"/>
                        <a:t>Study Start Date</a:t>
                      </a:r>
                      <a:endParaRPr lang="en-US" sz="900" dirty="0"/>
                    </a:p>
                  </a:txBody>
                  <a:tcPr/>
                </a:tc>
                <a:tc>
                  <a:txBody>
                    <a:bodyPr/>
                    <a:lstStyle/>
                    <a:p>
                      <a:endParaRPr lang="en-US" sz="900" dirty="0"/>
                    </a:p>
                  </a:txBody>
                  <a:tcPr anchor="b"/>
                </a:tc>
                <a:tc>
                  <a:txBody>
                    <a:bodyPr/>
                    <a:lstStyle/>
                    <a:p>
                      <a:endParaRPr lang="en-US" sz="900"/>
                    </a:p>
                  </a:txBody>
                  <a:tcPr anchor="b"/>
                </a:tc>
                <a:tc>
                  <a:txBody>
                    <a:bodyPr/>
                    <a:lstStyle/>
                    <a:p>
                      <a:endParaRPr lang="en-US" sz="900"/>
                    </a:p>
                  </a:txBody>
                  <a:tcPr anchor="b"/>
                </a:tc>
              </a:tr>
              <a:tr h="208638">
                <a:tc>
                  <a:txBody>
                    <a:bodyPr/>
                    <a:lstStyle/>
                    <a:p>
                      <a:r>
                        <a:rPr lang="en-US" sz="900" dirty="0" smtClean="0"/>
                        <a:t>Study End Date</a:t>
                      </a:r>
                      <a:endParaRPr lang="en-US" sz="9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a:p>
                  </a:txBody>
                  <a:tcPr anchor="b"/>
                </a:tc>
              </a:tr>
              <a:tr h="164206">
                <a:tc>
                  <a:txBody>
                    <a:bodyPr/>
                    <a:lstStyle/>
                    <a:p>
                      <a:r>
                        <a:rPr lang="en-US" sz="900" dirty="0" smtClean="0"/>
                        <a:t>Final Protocol Available</a:t>
                      </a:r>
                      <a:endParaRPr lang="en-US" sz="9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18941">
                <a:tc>
                  <a:txBody>
                    <a:bodyPr/>
                    <a:lstStyle/>
                    <a:p>
                      <a:r>
                        <a:rPr lang="en-US" sz="900" dirty="0" smtClean="0"/>
                        <a:t>Contract Template</a:t>
                      </a:r>
                      <a:r>
                        <a:rPr lang="en-US" sz="900" baseline="0" dirty="0" smtClean="0"/>
                        <a:t> Available</a:t>
                      </a:r>
                    </a:p>
                    <a:p>
                      <a:r>
                        <a:rPr lang="en-US" sz="900" dirty="0" smtClean="0"/>
                        <a:t>Informed Consent Template</a:t>
                      </a:r>
                      <a:r>
                        <a:rPr lang="en-US" sz="900" baseline="0" dirty="0" smtClean="0"/>
                        <a:t> Available</a:t>
                      </a:r>
                      <a:endParaRPr lang="en-US" sz="900" dirty="0"/>
                    </a:p>
                  </a:txBody>
                  <a:tcPr/>
                </a:tc>
                <a:tc>
                  <a:txBody>
                    <a:bodyPr/>
                    <a:lstStyle/>
                    <a:p>
                      <a:endParaRPr lang="en-US" sz="900"/>
                    </a:p>
                  </a:txBody>
                  <a:tcPr anchor="b"/>
                </a:tc>
                <a:tc>
                  <a:txBody>
                    <a:bodyPr/>
                    <a:lstStyle/>
                    <a:p>
                      <a:endParaRPr lang="en-US" sz="900"/>
                    </a:p>
                  </a:txBody>
                  <a:tcPr anchor="b"/>
                </a:tc>
                <a:tc>
                  <a:txBody>
                    <a:bodyPr/>
                    <a:lstStyle/>
                    <a:p>
                      <a:endParaRPr lang="en-US" sz="900" dirty="0"/>
                    </a:p>
                  </a:txBody>
                  <a:tcPr anchor="b"/>
                </a:tc>
              </a:tr>
              <a:tr h="235040">
                <a:tc>
                  <a:txBody>
                    <a:bodyPr/>
                    <a:lstStyle/>
                    <a:p>
                      <a:r>
                        <a:rPr lang="en-US" sz="900" dirty="0" smtClean="0"/>
                        <a:t>Drug Available</a:t>
                      </a:r>
                    </a:p>
                    <a:p>
                      <a:r>
                        <a:rPr lang="en-US" sz="900" dirty="0" smtClean="0"/>
                        <a:t>Labels Available</a:t>
                      </a:r>
                      <a:endParaRPr lang="en-US" sz="900" dirty="0"/>
                    </a:p>
                  </a:txBody>
                  <a:tcPr/>
                </a:tc>
                <a:tc>
                  <a:txBody>
                    <a:bodyPr/>
                    <a:lstStyle/>
                    <a:p>
                      <a:endParaRPr lang="en-US" sz="900"/>
                    </a:p>
                  </a:txBody>
                  <a:tcPr anchor="b"/>
                </a:tc>
                <a:tc>
                  <a:txBody>
                    <a:bodyPr/>
                    <a:lstStyle/>
                    <a:p>
                      <a:endParaRPr lang="en-US" sz="900"/>
                    </a:p>
                  </a:txBody>
                  <a:tcPr anchor="b"/>
                </a:tc>
                <a:tc>
                  <a:txBody>
                    <a:bodyPr/>
                    <a:lstStyle/>
                    <a:p>
                      <a:endParaRPr lang="en-US" sz="900" dirty="0"/>
                    </a:p>
                  </a:txBody>
                  <a:tcPr anchor="b"/>
                </a:tc>
              </a:tr>
              <a:tr h="283335">
                <a:tc>
                  <a:txBody>
                    <a:bodyPr/>
                    <a:lstStyle/>
                    <a:p>
                      <a:r>
                        <a:rPr lang="en-US" sz="900" dirty="0" smtClean="0"/>
                        <a:t>First</a:t>
                      </a:r>
                      <a:r>
                        <a:rPr lang="en-US" sz="900" baseline="0" dirty="0" smtClean="0"/>
                        <a:t> Patient Enrolled</a:t>
                      </a:r>
                    </a:p>
                    <a:p>
                      <a:r>
                        <a:rPr lang="en-US" sz="900" baseline="0" dirty="0" smtClean="0"/>
                        <a:t>Last Patient Enrolled</a:t>
                      </a:r>
                      <a:endParaRPr lang="en-US" sz="900" dirty="0"/>
                    </a:p>
                  </a:txBody>
                  <a:tcPr/>
                </a:tc>
                <a:tc>
                  <a:txBody>
                    <a:bodyPr/>
                    <a:lstStyle/>
                    <a:p>
                      <a:endParaRPr lang="en-US" sz="900"/>
                    </a:p>
                  </a:txBody>
                  <a:tcPr anchor="b"/>
                </a:tc>
                <a:tc>
                  <a:txBody>
                    <a:bodyPr/>
                    <a:lstStyle/>
                    <a:p>
                      <a:endParaRPr lang="en-US" sz="900"/>
                    </a:p>
                  </a:txBody>
                  <a:tcPr anchor="b"/>
                </a:tc>
                <a:tc>
                  <a:txBody>
                    <a:bodyPr/>
                    <a:lstStyle/>
                    <a:p>
                      <a:endParaRPr lang="en-US" sz="900" dirty="0"/>
                    </a:p>
                  </a:txBody>
                  <a:tcPr anchor="b"/>
                </a:tc>
              </a:tr>
              <a:tr h="257578">
                <a:tc>
                  <a:txBody>
                    <a:bodyPr/>
                    <a:lstStyle/>
                    <a:p>
                      <a:r>
                        <a:rPr lang="en-US" sz="900" dirty="0" smtClean="0"/>
                        <a:t>First</a:t>
                      </a:r>
                      <a:r>
                        <a:rPr lang="en-US" sz="900" baseline="0" dirty="0" smtClean="0"/>
                        <a:t> Patient Screened</a:t>
                      </a:r>
                    </a:p>
                    <a:p>
                      <a:r>
                        <a:rPr lang="en-US" sz="900" baseline="0" dirty="0" smtClean="0"/>
                        <a:t>Last Patient Screened</a:t>
                      </a:r>
                      <a:endParaRPr lang="en-US" sz="9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44698">
                <a:tc>
                  <a:txBody>
                    <a:bodyPr/>
                    <a:lstStyle/>
                    <a:p>
                      <a:r>
                        <a:rPr lang="en-US" sz="900" dirty="0" smtClean="0"/>
                        <a:t>First</a:t>
                      </a:r>
                      <a:r>
                        <a:rPr lang="en-US" sz="900" baseline="0" dirty="0" smtClean="0"/>
                        <a:t> Patient Randomized</a:t>
                      </a:r>
                      <a:endParaRPr lang="en-US" sz="9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44699">
                <a:tc>
                  <a:txBody>
                    <a:bodyPr/>
                    <a:lstStyle/>
                    <a:p>
                      <a:r>
                        <a:rPr lang="en-US" sz="900" dirty="0" smtClean="0"/>
                        <a:t>Last</a:t>
                      </a:r>
                      <a:r>
                        <a:rPr lang="en-US" sz="900" baseline="0" dirty="0" smtClean="0"/>
                        <a:t> Patient Randomized</a:t>
                      </a:r>
                      <a:endParaRPr lang="en-US" sz="9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96214">
                <a:tc>
                  <a:txBody>
                    <a:bodyPr/>
                    <a:lstStyle/>
                    <a:p>
                      <a:r>
                        <a:rPr lang="en-US" sz="900" dirty="0" smtClean="0"/>
                        <a:t>Last</a:t>
                      </a:r>
                      <a:r>
                        <a:rPr lang="en-US" sz="900" baseline="0" dirty="0" smtClean="0"/>
                        <a:t> Patient Last Visit</a:t>
                      </a:r>
                      <a:endParaRPr lang="en-US" sz="9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57577">
                <a:tc>
                  <a:txBody>
                    <a:bodyPr/>
                    <a:lstStyle/>
                    <a:p>
                      <a:r>
                        <a:rPr lang="en-US" sz="900" i="0" dirty="0" smtClean="0"/>
                        <a:t>Last</a:t>
                      </a:r>
                      <a:r>
                        <a:rPr lang="en-US" sz="900" i="0" baseline="0" dirty="0" smtClean="0"/>
                        <a:t> Data Available</a:t>
                      </a:r>
                      <a:endParaRPr lang="en-US" sz="900" i="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73462">
                <a:tc>
                  <a:txBody>
                    <a:bodyPr/>
                    <a:lstStyle/>
                    <a:p>
                      <a:r>
                        <a:rPr lang="en-US" sz="900" dirty="0" smtClean="0"/>
                        <a:t>Data</a:t>
                      </a:r>
                      <a:r>
                        <a:rPr lang="en-US" sz="900" baseline="0" dirty="0" smtClean="0"/>
                        <a:t> Base Lock</a:t>
                      </a:r>
                      <a:endParaRPr lang="en-US" sz="9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85983">
                <a:tc>
                  <a:txBody>
                    <a:bodyPr/>
                    <a:lstStyle/>
                    <a:p>
                      <a:r>
                        <a:rPr lang="en-US" sz="900" dirty="0" smtClean="0"/>
                        <a:t>Clinical</a:t>
                      </a:r>
                      <a:r>
                        <a:rPr lang="en-US" sz="900" baseline="0" dirty="0" smtClean="0"/>
                        <a:t> Study Report</a:t>
                      </a:r>
                    </a:p>
                    <a:p>
                      <a:r>
                        <a:rPr lang="en-US" sz="900" baseline="0" dirty="0" smtClean="0"/>
                        <a:t>Trial Master File Archived</a:t>
                      </a:r>
                      <a:endParaRPr lang="en-US" sz="9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dirty="0"/>
                    </a:p>
                  </a:txBody>
                  <a:tcPr anchor="b"/>
                </a:tc>
              </a:tr>
            </a:tbl>
          </a:graphicData>
        </a:graphic>
      </p:graphicFrame>
      <p:sp>
        <p:nvSpPr>
          <p:cNvPr id="19" name="TextBox 18"/>
          <p:cNvSpPr txBox="1"/>
          <p:nvPr/>
        </p:nvSpPr>
        <p:spPr>
          <a:xfrm>
            <a:off x="7390652" y="5154931"/>
            <a:ext cx="3533800" cy="923330"/>
          </a:xfrm>
          <a:prstGeom prst="rect">
            <a:avLst/>
          </a:prstGeom>
          <a:solidFill>
            <a:schemeClr val="bg1"/>
          </a:solidFill>
          <a:ln w="12700">
            <a:solidFill>
              <a:schemeClr val="tx1"/>
            </a:solidFill>
          </a:ln>
        </p:spPr>
        <p:txBody>
          <a:bodyPr wrap="square" rtlCol="0">
            <a:spAutoFit/>
          </a:bodyPr>
          <a:lstStyle/>
          <a:p>
            <a:r>
              <a:rPr lang="en-US" dirty="0" smtClean="0"/>
              <a:t>Screen should have ability to add comments for each milestone to explain reason for any delays</a:t>
            </a:r>
            <a:endParaRPr lang="en-US" dirty="0"/>
          </a:p>
        </p:txBody>
      </p:sp>
    </p:spTree>
    <p:extLst>
      <p:ext uri="{BB962C8B-B14F-4D97-AF65-F5344CB8AC3E}">
        <p14:creationId xmlns:p14="http://schemas.microsoft.com/office/powerpoint/2010/main" val="3731940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927" y="210512"/>
            <a:ext cx="7307709"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Studies</a:t>
            </a:r>
            <a:br>
              <a:rPr lang="en-US" sz="1800" dirty="0" smtClean="0">
                <a:solidFill>
                  <a:srgbClr val="FF0000"/>
                </a:solidFill>
              </a:rPr>
            </a:br>
            <a:r>
              <a:rPr lang="en-US" sz="1800" dirty="0" smtClean="0">
                <a:solidFill>
                  <a:srgbClr val="FF0000"/>
                </a:solidFill>
              </a:rPr>
              <a:t>Individual Screen Section – Study Countries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19</a:t>
            </a:fld>
            <a:endParaRPr lang="en-US" dirty="0">
              <a:solidFill>
                <a:prstClr val="black">
                  <a:tint val="75000"/>
                </a:prstClr>
              </a:solidFill>
            </a:endParaRPr>
          </a:p>
        </p:txBody>
      </p:sp>
      <p:sp>
        <p:nvSpPr>
          <p:cNvPr id="13" name="TextBox 12"/>
          <p:cNvSpPr txBox="1"/>
          <p:nvPr/>
        </p:nvSpPr>
        <p:spPr>
          <a:xfrm>
            <a:off x="875762" y="92727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solidFill>
            <a:schemeClr val="accent2">
              <a:lumMod val="60000"/>
              <a:lumOff val="40000"/>
            </a:schemeClr>
          </a:solid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49716"/>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26" name="TextBox 25">
            <a:hlinkClick r:id="" action="ppaction://hlinkshowjump?jump=firstslide"/>
          </p:cNvPr>
          <p:cNvSpPr txBox="1"/>
          <p:nvPr/>
        </p:nvSpPr>
        <p:spPr>
          <a:xfrm>
            <a:off x="1818891" y="303504"/>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8" name="TextBox 7"/>
          <p:cNvSpPr txBox="1"/>
          <p:nvPr/>
        </p:nvSpPr>
        <p:spPr>
          <a:xfrm>
            <a:off x="10652191" y="3034679"/>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9" name="TextBox 8"/>
          <p:cNvSpPr txBox="1"/>
          <p:nvPr/>
        </p:nvSpPr>
        <p:spPr>
          <a:xfrm>
            <a:off x="10524276" y="2811208"/>
            <a:ext cx="461665" cy="2972915"/>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21" name="TextBox 20"/>
          <p:cNvSpPr txBox="1"/>
          <p:nvPr/>
        </p:nvSpPr>
        <p:spPr>
          <a:xfrm>
            <a:off x="647555" y="2496229"/>
            <a:ext cx="10891983" cy="3970318"/>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Study Countries                                                    Section Heading  (list of study countries associated with study </a:t>
            </a:r>
            <a:r>
              <a:rPr lang="en-US" sz="1400" b="1" dirty="0" err="1" smtClean="0">
                <a:solidFill>
                  <a:schemeClr val="bg1"/>
                </a:solidFill>
              </a:rPr>
              <a:t>autopopulated</a:t>
            </a:r>
            <a:r>
              <a:rPr lang="en-US" sz="1400" b="1" dirty="0" smtClean="0">
                <a:solidFill>
                  <a:schemeClr val="bg1"/>
                </a:solidFill>
              </a:rPr>
              <a:t> by system once record                      		                                    is created, can also add/create studies here)</a:t>
            </a:r>
            <a:endParaRPr lang="en-US" sz="1400" dirty="0" smtClean="0">
              <a:solidFill>
                <a:srgbClr val="FF0000"/>
              </a:solidFill>
            </a:endParaRPr>
          </a:p>
          <a:p>
            <a:endParaRPr lang="en-US" sz="1400" dirty="0" smtClean="0"/>
          </a:p>
          <a:p>
            <a:r>
              <a:rPr lang="en-US" sz="1400" u="sng" dirty="0" smtClean="0"/>
              <a:t>Study Country</a:t>
            </a:r>
            <a:r>
              <a:rPr lang="en-US" sz="1400" dirty="0" smtClean="0"/>
              <a:t>                                                       </a:t>
            </a:r>
            <a:r>
              <a:rPr lang="en-US" sz="1400" u="sng" dirty="0" smtClean="0"/>
              <a:t>Planned Randomized </a:t>
            </a:r>
            <a:r>
              <a:rPr lang="en-US" sz="1400" dirty="0" smtClean="0"/>
              <a:t>                 </a:t>
            </a:r>
            <a:r>
              <a:rPr lang="en-US" sz="1400" u="sng" dirty="0" smtClean="0"/>
              <a:t>Actual Randomized</a:t>
            </a:r>
          </a:p>
          <a:p>
            <a:endParaRPr lang="en-US" sz="1400" u="sng" dirty="0"/>
          </a:p>
          <a:p>
            <a:r>
              <a:rPr lang="en-US" sz="1400" dirty="0" smtClean="0"/>
              <a:t>Germany                                                                           50                                                </a:t>
            </a:r>
            <a:r>
              <a:rPr lang="en-US" sz="1400" dirty="0"/>
              <a:t> </a:t>
            </a:r>
            <a:r>
              <a:rPr lang="en-US" sz="1400" dirty="0" smtClean="0"/>
              <a:t> 25</a:t>
            </a:r>
          </a:p>
          <a:p>
            <a:r>
              <a:rPr lang="en-US" sz="1400" dirty="0" smtClean="0"/>
              <a:t>United  States                                                                   100		        50</a:t>
            </a:r>
          </a:p>
          <a:p>
            <a:r>
              <a:rPr lang="en-US" sz="1400" dirty="0" smtClean="0"/>
              <a:t>France                                                                                25                                                  10</a:t>
            </a:r>
          </a:p>
          <a:p>
            <a:r>
              <a:rPr lang="en-US" sz="1400" dirty="0" smtClean="0"/>
              <a:t>Belgium				20		         20</a:t>
            </a:r>
          </a:p>
          <a:p>
            <a:r>
              <a:rPr lang="en-US" sz="1400" dirty="0" smtClean="0"/>
              <a:t>Russia</a:t>
            </a:r>
          </a:p>
          <a:p>
            <a:r>
              <a:rPr lang="en-US" sz="1400" dirty="0" smtClean="0"/>
              <a:t>Argentina</a:t>
            </a:r>
          </a:p>
          <a:p>
            <a:r>
              <a:rPr lang="en-US" sz="1400" dirty="0" smtClean="0"/>
              <a:t>Brazil</a:t>
            </a:r>
          </a:p>
          <a:p>
            <a:r>
              <a:rPr lang="en-US" sz="1400" dirty="0" smtClean="0"/>
              <a:t>China</a:t>
            </a:r>
          </a:p>
          <a:p>
            <a:r>
              <a:rPr lang="en-US" sz="1400" dirty="0" smtClean="0"/>
              <a:t>Singapore</a:t>
            </a:r>
          </a:p>
          <a:p>
            <a:endParaRPr lang="en-US" sz="1400" dirty="0" smtClean="0"/>
          </a:p>
          <a:p>
            <a:endParaRPr lang="en-US" sz="1400" dirty="0"/>
          </a:p>
          <a:p>
            <a:endParaRPr lang="en-US" sz="1400" dirty="0" smtClean="0"/>
          </a:p>
          <a:p>
            <a:endParaRPr lang="en-US" sz="1400" dirty="0"/>
          </a:p>
        </p:txBody>
      </p:sp>
      <p:sp>
        <p:nvSpPr>
          <p:cNvPr id="22" name="TextBox 21"/>
          <p:cNvSpPr txBox="1"/>
          <p:nvPr/>
        </p:nvSpPr>
        <p:spPr>
          <a:xfrm>
            <a:off x="8757254" y="1424864"/>
            <a:ext cx="3206839" cy="1015663"/>
          </a:xfrm>
          <a:prstGeom prst="rect">
            <a:avLst/>
          </a:prstGeom>
          <a:noFill/>
        </p:spPr>
        <p:txBody>
          <a:bodyPr wrap="square" rtlCol="0">
            <a:spAutoFit/>
          </a:bodyPr>
          <a:lstStyle/>
          <a:p>
            <a:r>
              <a:rPr lang="en-US" sz="1200" dirty="0" smtClean="0"/>
              <a:t>Study Countries is a display screen list of countries associated with study, has scroll feature, can select a country from this area and also add/create a new study country for this program</a:t>
            </a:r>
            <a:endParaRPr lang="en-US" sz="1200" dirty="0"/>
          </a:p>
        </p:txBody>
      </p:sp>
      <p:sp>
        <p:nvSpPr>
          <p:cNvPr id="23" name="TextBox 22"/>
          <p:cNvSpPr txBox="1"/>
          <p:nvPr/>
        </p:nvSpPr>
        <p:spPr>
          <a:xfrm>
            <a:off x="10696166" y="2935300"/>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29" name="TextBox 28"/>
          <p:cNvSpPr txBox="1"/>
          <p:nvPr/>
        </p:nvSpPr>
        <p:spPr>
          <a:xfrm>
            <a:off x="10693379" y="3383435"/>
            <a:ext cx="461665" cy="2972915"/>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Tree>
    <p:extLst>
      <p:ext uri="{BB962C8B-B14F-4D97-AF65-F5344CB8AC3E}">
        <p14:creationId xmlns:p14="http://schemas.microsoft.com/office/powerpoint/2010/main" val="3057694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8345" y="188204"/>
            <a:ext cx="6942271" cy="532295"/>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Programs Entity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a:t>
            </a:fld>
            <a:endParaRPr lang="en-US" dirty="0">
              <a:solidFill>
                <a:prstClr val="black">
                  <a:tint val="75000"/>
                </a:prstClr>
              </a:solidFill>
            </a:endParaRPr>
          </a:p>
        </p:txBody>
      </p:sp>
      <p:sp>
        <p:nvSpPr>
          <p:cNvPr id="13" name="TextBox 12"/>
          <p:cNvSpPr txBox="1"/>
          <p:nvPr/>
        </p:nvSpPr>
        <p:spPr>
          <a:xfrm>
            <a:off x="875762" y="1184856"/>
            <a:ext cx="1146221" cy="369332"/>
          </a:xfrm>
          <a:prstGeom prst="rect">
            <a:avLst/>
          </a:prstGeom>
          <a:solidFill>
            <a:schemeClr val="accent2">
              <a:lumMod val="20000"/>
              <a:lumOff val="80000"/>
            </a:schemeClr>
          </a:solid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70698" y="1184856"/>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85235" y="1187071"/>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37737" y="118485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780689" y="1210613"/>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3" name="TextBox 2"/>
          <p:cNvSpPr txBox="1"/>
          <p:nvPr/>
        </p:nvSpPr>
        <p:spPr>
          <a:xfrm>
            <a:off x="1094509" y="3602185"/>
            <a:ext cx="379614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ABC HIV</a:t>
            </a:r>
          </a:p>
          <a:p>
            <a:pPr marL="285750" indent="-285750">
              <a:buFont typeface="Arial" panose="020B0604020202020204" pitchFamily="34" charset="0"/>
              <a:buChar char="•"/>
            </a:pPr>
            <a:r>
              <a:rPr lang="en-US" dirty="0" smtClean="0"/>
              <a:t>XYZ Pain</a:t>
            </a:r>
          </a:p>
          <a:p>
            <a:pPr marL="285750" indent="-285750">
              <a:buFont typeface="Arial" panose="020B0604020202020204" pitchFamily="34" charset="0"/>
              <a:buChar char="•"/>
            </a:pPr>
            <a:r>
              <a:rPr lang="en-US" dirty="0" smtClean="0"/>
              <a:t>123 Osteoarthritis</a:t>
            </a:r>
          </a:p>
          <a:p>
            <a:pPr marL="285750" indent="-285750">
              <a:buFont typeface="Arial" panose="020B0604020202020204" pitchFamily="34" charset="0"/>
              <a:buChar char="•"/>
            </a:pPr>
            <a:r>
              <a:rPr lang="en-US" dirty="0" smtClean="0"/>
              <a:t>ZZZ Cardiovascular</a:t>
            </a:r>
          </a:p>
          <a:p>
            <a:pPr marL="285750" indent="-285750">
              <a:buFont typeface="Arial" panose="020B0604020202020204" pitchFamily="34" charset="0"/>
              <a:buChar char="•"/>
            </a:pPr>
            <a:r>
              <a:rPr lang="en-US" dirty="0" smtClean="0"/>
              <a:t>DEF Respiratory</a:t>
            </a:r>
            <a:endParaRPr lang="en-US" dirty="0"/>
          </a:p>
        </p:txBody>
      </p:sp>
      <p:sp>
        <p:nvSpPr>
          <p:cNvPr id="6" name="TextBox 5"/>
          <p:cNvSpPr txBox="1"/>
          <p:nvPr/>
        </p:nvSpPr>
        <p:spPr>
          <a:xfrm>
            <a:off x="938326" y="2553053"/>
            <a:ext cx="2493818" cy="584775"/>
          </a:xfrm>
          <a:prstGeom prst="rect">
            <a:avLst/>
          </a:prstGeom>
          <a:noFill/>
          <a:ln>
            <a:solidFill>
              <a:schemeClr val="accent1"/>
            </a:solidFill>
          </a:ln>
        </p:spPr>
        <p:txBody>
          <a:bodyPr wrap="square" rtlCol="0">
            <a:spAutoFit/>
          </a:bodyPr>
          <a:lstStyle/>
          <a:p>
            <a:r>
              <a:rPr lang="en-US" dirty="0" smtClean="0"/>
              <a:t>Add New Program   </a:t>
            </a:r>
            <a:r>
              <a:rPr lang="en-US" sz="3200" dirty="0" smtClean="0"/>
              <a:t>+</a:t>
            </a:r>
            <a:r>
              <a:rPr lang="en-US" dirty="0" smtClean="0"/>
              <a:t>  </a:t>
            </a:r>
            <a:endParaRPr lang="en-US" dirty="0"/>
          </a:p>
        </p:txBody>
      </p:sp>
      <p:sp>
        <p:nvSpPr>
          <p:cNvPr id="18" name="TextBox 17"/>
          <p:cNvSpPr txBox="1"/>
          <p:nvPr/>
        </p:nvSpPr>
        <p:spPr>
          <a:xfrm>
            <a:off x="7954859" y="1210613"/>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23" name="TextBox 22"/>
          <p:cNvSpPr txBox="1"/>
          <p:nvPr/>
        </p:nvSpPr>
        <p:spPr>
          <a:xfrm>
            <a:off x="6607337" y="1184856"/>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4" name="TextBox 23"/>
          <p:cNvSpPr txBox="1"/>
          <p:nvPr/>
        </p:nvSpPr>
        <p:spPr>
          <a:xfrm>
            <a:off x="9302381" y="1210613"/>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TextBox 7"/>
          <p:cNvSpPr txBox="1"/>
          <p:nvPr/>
        </p:nvSpPr>
        <p:spPr>
          <a:xfrm>
            <a:off x="4404360" y="2804160"/>
            <a:ext cx="3550499" cy="1200329"/>
          </a:xfrm>
          <a:prstGeom prst="rect">
            <a:avLst/>
          </a:prstGeom>
          <a:noFill/>
          <a:ln w="12700">
            <a:solidFill>
              <a:schemeClr val="tx1"/>
            </a:solidFill>
          </a:ln>
        </p:spPr>
        <p:txBody>
          <a:bodyPr wrap="square" rtlCol="0">
            <a:spAutoFit/>
          </a:bodyPr>
          <a:lstStyle/>
          <a:p>
            <a:r>
              <a:rPr lang="en-US" dirty="0" smtClean="0"/>
              <a:t>User can add/create new program or select previously created program record from list below upon clicking “Program” button</a:t>
            </a:r>
            <a:endParaRPr lang="en-US" dirty="0"/>
          </a:p>
        </p:txBody>
      </p:sp>
      <p:cxnSp>
        <p:nvCxnSpPr>
          <p:cNvPr id="11" name="Straight Arrow Connector 10"/>
          <p:cNvCxnSpPr/>
          <p:nvPr/>
        </p:nvCxnSpPr>
        <p:spPr>
          <a:xfrm flipH="1" flipV="1">
            <a:off x="3476286" y="2922958"/>
            <a:ext cx="928074" cy="2799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052385" y="3602185"/>
            <a:ext cx="1351975" cy="72043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830896" y="4403792"/>
            <a:ext cx="8169929" cy="369332"/>
          </a:xfrm>
          <a:prstGeom prst="rect">
            <a:avLst/>
          </a:prstGeom>
          <a:noFill/>
          <a:ln w="12700">
            <a:solidFill>
              <a:schemeClr val="tx1"/>
            </a:solidFill>
          </a:ln>
        </p:spPr>
        <p:txBody>
          <a:bodyPr wrap="none" rtlCol="0">
            <a:spAutoFit/>
          </a:bodyPr>
          <a:lstStyle/>
          <a:p>
            <a:r>
              <a:rPr lang="en-US" dirty="0" smtClean="0"/>
              <a:t>Clicking on specific program, takes user to saved program record for editing or review</a:t>
            </a:r>
            <a:endParaRPr lang="en-US" dirty="0"/>
          </a:p>
        </p:txBody>
      </p:sp>
      <p:cxnSp>
        <p:nvCxnSpPr>
          <p:cNvPr id="12" name="Straight Arrow Connector 11"/>
          <p:cNvCxnSpPr/>
          <p:nvPr/>
        </p:nvCxnSpPr>
        <p:spPr>
          <a:xfrm flipH="1" flipV="1">
            <a:off x="2711208" y="4981997"/>
            <a:ext cx="1614055" cy="815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81531" y="5435443"/>
            <a:ext cx="3550499" cy="1200329"/>
          </a:xfrm>
          <a:prstGeom prst="rect">
            <a:avLst/>
          </a:prstGeom>
          <a:noFill/>
          <a:ln w="12700">
            <a:solidFill>
              <a:schemeClr val="tx1"/>
            </a:solidFill>
          </a:ln>
        </p:spPr>
        <p:txBody>
          <a:bodyPr wrap="square" rtlCol="0">
            <a:spAutoFit/>
          </a:bodyPr>
          <a:lstStyle/>
          <a:p>
            <a:r>
              <a:rPr lang="en-US" dirty="0" smtClean="0"/>
              <a:t>This list appears to be default list in Dynamics?  Is there a way to group the list or does it default to first/last created, alphabetical order, etc.?</a:t>
            </a:r>
            <a:endParaRPr lang="en-US" dirty="0"/>
          </a:p>
        </p:txBody>
      </p:sp>
    </p:spTree>
    <p:extLst>
      <p:ext uri="{BB962C8B-B14F-4D97-AF65-F5344CB8AC3E}">
        <p14:creationId xmlns:p14="http://schemas.microsoft.com/office/powerpoint/2010/main" val="1968537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018" y="157073"/>
            <a:ext cx="7917873"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Studies</a:t>
            </a:r>
            <a:br>
              <a:rPr lang="en-US" sz="1800" dirty="0" smtClean="0">
                <a:solidFill>
                  <a:srgbClr val="FF0000"/>
                </a:solidFill>
              </a:rPr>
            </a:br>
            <a:r>
              <a:rPr lang="en-US" sz="1800" dirty="0" smtClean="0">
                <a:solidFill>
                  <a:srgbClr val="FF0000"/>
                </a:solidFill>
              </a:rPr>
              <a:t>Individual Screen Section- Study Sites and Patients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20</a:t>
            </a:fld>
            <a:endParaRPr lang="en-US" dirty="0">
              <a:solidFill>
                <a:prstClr val="black">
                  <a:tint val="75000"/>
                </a:prstClr>
              </a:solidFill>
            </a:endParaRPr>
          </a:p>
        </p:txBody>
      </p:sp>
      <p:sp>
        <p:nvSpPr>
          <p:cNvPr id="5" name="TextBox 4"/>
          <p:cNvSpPr txBox="1"/>
          <p:nvPr/>
        </p:nvSpPr>
        <p:spPr>
          <a:xfrm>
            <a:off x="704531" y="1861652"/>
            <a:ext cx="10891983" cy="4616648"/>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Study Sites                                                  Section Heading</a:t>
            </a:r>
          </a:p>
          <a:p>
            <a:r>
              <a:rPr lang="en-US" sz="1400" b="1" dirty="0" smtClean="0"/>
              <a:t>Planned Sites                                              User entered</a:t>
            </a:r>
            <a:endParaRPr lang="en-US" sz="1400" b="1" dirty="0"/>
          </a:p>
          <a:p>
            <a:r>
              <a:rPr lang="en-US" sz="1400" b="1" dirty="0" smtClean="0"/>
              <a:t>Actual Sites                                                 Rolls up from all sites associated with study  (hierarchy program, study, study country, sites)</a:t>
            </a:r>
          </a:p>
          <a:p>
            <a:endParaRPr lang="en-US" sz="1400" b="1" dirty="0">
              <a:solidFill>
                <a:schemeClr val="bg1"/>
              </a:solidFill>
            </a:endParaRPr>
          </a:p>
          <a:p>
            <a:r>
              <a:rPr lang="en-US" sz="1400" b="1" dirty="0" smtClean="0">
                <a:solidFill>
                  <a:schemeClr val="bg1"/>
                </a:solidFill>
              </a:rPr>
              <a:t>Study Patients                                        Section Heading   (all subjects or patients associated with study as a whole)</a:t>
            </a:r>
          </a:p>
          <a:p>
            <a:r>
              <a:rPr lang="en-US" sz="1400" b="1" dirty="0" smtClean="0"/>
              <a:t>Total Planned Patients                                User entered</a:t>
            </a:r>
            <a:endParaRPr lang="en-US" sz="1400" dirty="0" smtClean="0"/>
          </a:p>
          <a:p>
            <a:r>
              <a:rPr lang="en-US" sz="1400" b="1" dirty="0" smtClean="0"/>
              <a:t>Total Actual Patients                                   Roll up from Site level, all sites associated with study</a:t>
            </a:r>
          </a:p>
          <a:p>
            <a:r>
              <a:rPr lang="en-US" sz="1400" b="1" dirty="0" smtClean="0"/>
              <a:t>Planned Enrolled Patients                          User entered</a:t>
            </a:r>
          </a:p>
          <a:p>
            <a:r>
              <a:rPr lang="en-US" sz="1400" b="1" dirty="0" smtClean="0"/>
              <a:t>Actual Enrolled Patients                              Roll up from Site level, all sites associated with study</a:t>
            </a:r>
          </a:p>
          <a:p>
            <a:r>
              <a:rPr lang="en-US" sz="1400" b="1" dirty="0" smtClean="0"/>
              <a:t>Planned Screened Patients                        User entered</a:t>
            </a:r>
          </a:p>
          <a:p>
            <a:r>
              <a:rPr lang="en-US" sz="1400" b="1" dirty="0" smtClean="0"/>
              <a:t>Actual Screened Patients                           Roll up from Site level, all sites associated with study</a:t>
            </a:r>
          </a:p>
          <a:p>
            <a:r>
              <a:rPr lang="en-US" sz="1400" b="1" dirty="0" smtClean="0"/>
              <a:t>Planned Screen Failures                             User entered</a:t>
            </a:r>
          </a:p>
          <a:p>
            <a:r>
              <a:rPr lang="en-US" sz="1400" b="1" dirty="0" smtClean="0"/>
              <a:t>Actual Screen Failures		    Roll up from Site level, all sites associated with study	</a:t>
            </a:r>
          </a:p>
          <a:p>
            <a:r>
              <a:rPr lang="en-US" sz="1400" b="1" dirty="0" smtClean="0"/>
              <a:t>Planned Randomized Patients                  User entered</a:t>
            </a:r>
          </a:p>
          <a:p>
            <a:r>
              <a:rPr lang="en-US" sz="1400" b="1" dirty="0" smtClean="0"/>
              <a:t>Actual Randomized Patients                     Roll up from Site level, all sites associated with study</a:t>
            </a:r>
          </a:p>
          <a:p>
            <a:r>
              <a:rPr lang="en-US" sz="1400" b="1" dirty="0" smtClean="0"/>
              <a:t>Total Patients Discontinued                       Roll up from Site level, all sites associated with study</a:t>
            </a:r>
          </a:p>
          <a:p>
            <a:r>
              <a:rPr lang="en-US" sz="1400" b="1" dirty="0" smtClean="0"/>
              <a:t>Total Patients Completed	   Roll up from Site level, all sites associated with study</a:t>
            </a:r>
          </a:p>
          <a:p>
            <a:endParaRPr lang="en-US" sz="1400" dirty="0" smtClean="0"/>
          </a:p>
          <a:p>
            <a:endParaRPr lang="en-US" sz="1400" dirty="0"/>
          </a:p>
          <a:p>
            <a:endParaRPr lang="en-US" sz="1400" dirty="0" smtClean="0"/>
          </a:p>
          <a:p>
            <a:endParaRPr lang="en-US" sz="1400" dirty="0"/>
          </a:p>
        </p:txBody>
      </p:sp>
      <p:sp>
        <p:nvSpPr>
          <p:cNvPr id="13" name="TextBox 12"/>
          <p:cNvSpPr txBox="1"/>
          <p:nvPr/>
        </p:nvSpPr>
        <p:spPr>
          <a:xfrm>
            <a:off x="875762" y="92727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26" name="TextBox 25">
            <a:hlinkClick r:id="" action="ppaction://hlinkshowjump?jump=firstslide"/>
          </p:cNvPr>
          <p:cNvSpPr txBox="1"/>
          <p:nvPr/>
        </p:nvSpPr>
        <p:spPr>
          <a:xfrm>
            <a:off x="1818891" y="303504"/>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Tree>
    <p:extLst>
      <p:ext uri="{BB962C8B-B14F-4D97-AF65-F5344CB8AC3E}">
        <p14:creationId xmlns:p14="http://schemas.microsoft.com/office/powerpoint/2010/main" val="3396304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608" y="232475"/>
            <a:ext cx="5595958" cy="426891"/>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Study Countries Screen</a:t>
            </a:r>
            <a:endParaRPr lang="en-US" sz="254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21</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546359" y="118485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70231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6269" y="1174095"/>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908963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4" name="TextBox 23"/>
          <p:cNvSpPr txBox="1"/>
          <p:nvPr/>
        </p:nvSpPr>
        <p:spPr>
          <a:xfrm>
            <a:off x="841028" y="3713312"/>
            <a:ext cx="2547851" cy="295465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ABC123 Germany</a:t>
            </a:r>
          </a:p>
          <a:p>
            <a:pPr marL="285750" indent="-285750">
              <a:buFont typeface="Arial" panose="020B0604020202020204" pitchFamily="34" charset="0"/>
              <a:buChar char="•"/>
            </a:pPr>
            <a:r>
              <a:rPr lang="en-US" sz="1200" dirty="0" smtClean="0"/>
              <a:t>ABC123 France</a:t>
            </a:r>
          </a:p>
          <a:p>
            <a:pPr marL="285750" indent="-285750">
              <a:buFont typeface="Arial" panose="020B0604020202020204" pitchFamily="34" charset="0"/>
              <a:buChar char="•"/>
            </a:pPr>
            <a:r>
              <a:rPr lang="en-US" sz="1200" dirty="0" smtClean="0"/>
              <a:t>ABC123 Belgium</a:t>
            </a:r>
          </a:p>
          <a:p>
            <a:pPr marL="285750" indent="-285750">
              <a:buFont typeface="Arial" panose="020B0604020202020204" pitchFamily="34" charset="0"/>
              <a:buChar char="•"/>
            </a:pPr>
            <a:r>
              <a:rPr lang="en-US" sz="1200" dirty="0" smtClean="0"/>
              <a:t>ABC123 United States</a:t>
            </a:r>
          </a:p>
          <a:p>
            <a:pPr marL="285750" indent="-285750">
              <a:buFont typeface="Arial" panose="020B0604020202020204" pitchFamily="34" charset="0"/>
              <a:buChar char="•"/>
            </a:pPr>
            <a:r>
              <a:rPr lang="en-US" sz="1200" dirty="0" smtClean="0"/>
              <a:t>ABC123 China</a:t>
            </a:r>
          </a:p>
          <a:p>
            <a:pPr marL="285750" indent="-285750">
              <a:buFont typeface="Arial" panose="020B0604020202020204" pitchFamily="34" charset="0"/>
              <a:buChar char="•"/>
            </a:pPr>
            <a:r>
              <a:rPr lang="en-US" sz="1200" dirty="0" smtClean="0"/>
              <a:t>XYZ456 Singapore</a:t>
            </a:r>
          </a:p>
          <a:p>
            <a:pPr marL="285750" indent="-285750">
              <a:buFont typeface="Arial" panose="020B0604020202020204" pitchFamily="34" charset="0"/>
              <a:buChar char="•"/>
            </a:pPr>
            <a:r>
              <a:rPr lang="en-US" sz="1200" dirty="0" smtClean="0"/>
              <a:t>XYZ456 Malaysia</a:t>
            </a:r>
          </a:p>
          <a:p>
            <a:pPr marL="285750" indent="-285750">
              <a:buFont typeface="Arial" panose="020B0604020202020204" pitchFamily="34" charset="0"/>
              <a:buChar char="•"/>
            </a:pPr>
            <a:r>
              <a:rPr lang="en-US" sz="1200" dirty="0" smtClean="0"/>
              <a:t>ZZZ111 Peru</a:t>
            </a:r>
          </a:p>
          <a:p>
            <a:pPr marL="285750" indent="-285750">
              <a:buFont typeface="Arial" panose="020B0604020202020204" pitchFamily="34" charset="0"/>
              <a:buChar char="•"/>
            </a:pPr>
            <a:r>
              <a:rPr lang="en-US" sz="1200" dirty="0" smtClean="0"/>
              <a:t>ZZZ111 Argentina</a:t>
            </a:r>
          </a:p>
          <a:p>
            <a:pPr marL="285750" indent="-285750">
              <a:buFont typeface="Arial" panose="020B0604020202020204" pitchFamily="34" charset="0"/>
              <a:buChar char="•"/>
            </a:pPr>
            <a:r>
              <a:rPr lang="en-US" sz="1200" dirty="0" smtClean="0"/>
              <a:t>ZZZ111 Chile</a:t>
            </a:r>
          </a:p>
          <a:p>
            <a:pPr marL="285750" indent="-285750">
              <a:buFont typeface="Arial" panose="020B0604020202020204" pitchFamily="34" charset="0"/>
              <a:buChar char="•"/>
            </a:pPr>
            <a:r>
              <a:rPr lang="en-US" sz="1200" dirty="0" smtClean="0"/>
              <a:t>ZZZ111 Japan</a:t>
            </a:r>
          </a:p>
          <a:p>
            <a:pPr marL="285750" indent="-285750">
              <a:buFont typeface="Arial" panose="020B0604020202020204" pitchFamily="34" charset="0"/>
              <a:buChar char="•"/>
            </a:pPr>
            <a:r>
              <a:rPr lang="en-US" sz="1200" dirty="0" smtClean="0"/>
              <a:t>ZZZ111 China</a:t>
            </a:r>
          </a:p>
          <a:p>
            <a:pPr marL="285750" indent="-285750">
              <a:buFont typeface="Arial" panose="020B0604020202020204" pitchFamily="34" charset="0"/>
              <a:buChar char="•"/>
            </a:pPr>
            <a:r>
              <a:rPr lang="en-US" sz="1200" dirty="0" smtClean="0"/>
              <a:t>ZZZ111 Russia</a:t>
            </a:r>
          </a:p>
          <a:p>
            <a:pPr marL="285750" indent="-285750">
              <a:buFont typeface="Arial" panose="020B0604020202020204" pitchFamily="34" charset="0"/>
              <a:buChar char="•"/>
            </a:pPr>
            <a:r>
              <a:rPr lang="en-US" sz="1200" dirty="0" smtClean="0"/>
              <a:t>ZZZ111 England</a:t>
            </a:r>
          </a:p>
          <a:p>
            <a:endParaRPr lang="en-US" dirty="0" smtClean="0"/>
          </a:p>
        </p:txBody>
      </p:sp>
      <p:sp>
        <p:nvSpPr>
          <p:cNvPr id="25" name="TextBox 24"/>
          <p:cNvSpPr txBox="1"/>
          <p:nvPr/>
        </p:nvSpPr>
        <p:spPr>
          <a:xfrm>
            <a:off x="945548" y="2553053"/>
            <a:ext cx="3214971" cy="584775"/>
          </a:xfrm>
          <a:prstGeom prst="rect">
            <a:avLst/>
          </a:prstGeom>
          <a:noFill/>
          <a:ln>
            <a:solidFill>
              <a:schemeClr val="accent1"/>
            </a:solidFill>
          </a:ln>
        </p:spPr>
        <p:txBody>
          <a:bodyPr wrap="square" rtlCol="0">
            <a:spAutoFit/>
          </a:bodyPr>
          <a:lstStyle/>
          <a:p>
            <a:r>
              <a:rPr lang="en-US" dirty="0" smtClean="0"/>
              <a:t>Add New Study Country   </a:t>
            </a:r>
            <a:r>
              <a:rPr lang="en-US" sz="3200" dirty="0" smtClean="0"/>
              <a:t>+</a:t>
            </a:r>
            <a:r>
              <a:rPr lang="en-US" dirty="0" smtClean="0"/>
              <a:t>  </a:t>
            </a:r>
            <a:endParaRPr lang="en-US" dirty="0"/>
          </a:p>
        </p:txBody>
      </p:sp>
      <p:sp>
        <p:nvSpPr>
          <p:cNvPr id="26" name="TextBox 25"/>
          <p:cNvSpPr txBox="1"/>
          <p:nvPr/>
        </p:nvSpPr>
        <p:spPr>
          <a:xfrm>
            <a:off x="2868487" y="4848582"/>
            <a:ext cx="9180590" cy="369332"/>
          </a:xfrm>
          <a:prstGeom prst="rect">
            <a:avLst/>
          </a:prstGeom>
          <a:noFill/>
          <a:ln w="12700">
            <a:solidFill>
              <a:schemeClr val="tx1"/>
            </a:solidFill>
          </a:ln>
        </p:spPr>
        <p:txBody>
          <a:bodyPr wrap="none" rtlCol="0">
            <a:spAutoFit/>
          </a:bodyPr>
          <a:lstStyle/>
          <a:p>
            <a:r>
              <a:rPr lang="en-US" dirty="0" smtClean="0"/>
              <a:t>Clicking on specific study country, takes user to saved study country record for editing or review </a:t>
            </a:r>
            <a:endParaRPr lang="en-US" dirty="0"/>
          </a:p>
        </p:txBody>
      </p:sp>
      <p:sp>
        <p:nvSpPr>
          <p:cNvPr id="28" name="TextBox 27"/>
          <p:cNvSpPr txBox="1"/>
          <p:nvPr/>
        </p:nvSpPr>
        <p:spPr>
          <a:xfrm>
            <a:off x="4404360" y="2951050"/>
            <a:ext cx="3550499" cy="1200329"/>
          </a:xfrm>
          <a:prstGeom prst="rect">
            <a:avLst/>
          </a:prstGeom>
          <a:noFill/>
          <a:ln w="12700">
            <a:solidFill>
              <a:schemeClr val="tx1"/>
            </a:solidFill>
          </a:ln>
        </p:spPr>
        <p:txBody>
          <a:bodyPr wrap="square" rtlCol="0">
            <a:spAutoFit/>
          </a:bodyPr>
          <a:lstStyle/>
          <a:p>
            <a:r>
              <a:rPr lang="en-US" dirty="0" smtClean="0"/>
              <a:t>User can add/create new study country or select previously created study country from list below upon clicking “Study Countries” button</a:t>
            </a:r>
            <a:endParaRPr lang="en-US" dirty="0"/>
          </a:p>
        </p:txBody>
      </p:sp>
      <p:cxnSp>
        <p:nvCxnSpPr>
          <p:cNvPr id="29" name="Straight Arrow Connector 28"/>
          <p:cNvCxnSpPr/>
          <p:nvPr/>
        </p:nvCxnSpPr>
        <p:spPr>
          <a:xfrm flipH="1" flipV="1">
            <a:off x="3476286" y="2922958"/>
            <a:ext cx="928074" cy="2799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433024" y="3778366"/>
            <a:ext cx="1971336" cy="64806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57964" y="5484211"/>
            <a:ext cx="7345802" cy="646331"/>
          </a:xfrm>
          <a:prstGeom prst="rect">
            <a:avLst/>
          </a:prstGeom>
          <a:solidFill>
            <a:schemeClr val="accent2">
              <a:lumMod val="40000"/>
              <a:lumOff val="60000"/>
            </a:schemeClr>
          </a:solidFill>
          <a:ln w="15875">
            <a:solidFill>
              <a:schemeClr val="tx1"/>
            </a:solidFill>
          </a:ln>
        </p:spPr>
        <p:txBody>
          <a:bodyPr wrap="square" rtlCol="0">
            <a:spAutoFit/>
          </a:bodyPr>
          <a:lstStyle/>
          <a:p>
            <a:r>
              <a:rPr lang="en-US" dirty="0" smtClean="0"/>
              <a:t>Study Countries will not likely be in the main navigation, but only will be lined via Studies screen only.</a:t>
            </a:r>
            <a:endParaRPr lang="en-US" dirty="0"/>
          </a:p>
        </p:txBody>
      </p:sp>
    </p:spTree>
    <p:extLst>
      <p:ext uri="{BB962C8B-B14F-4D97-AF65-F5344CB8AC3E}">
        <p14:creationId xmlns:p14="http://schemas.microsoft.com/office/powerpoint/2010/main" val="4044702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097" y="96216"/>
            <a:ext cx="8011302" cy="44238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Study Countries – Screen Layout</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22</a:t>
            </a:fld>
            <a:endParaRPr lang="en-US" dirty="0">
              <a:solidFill>
                <a:prstClr val="black">
                  <a:tint val="75000"/>
                </a:prstClr>
              </a:solidFill>
            </a:endParaRPr>
          </a:p>
        </p:txBody>
      </p:sp>
      <p:sp>
        <p:nvSpPr>
          <p:cNvPr id="13" name="TextBox 12"/>
          <p:cNvSpPr txBox="1"/>
          <p:nvPr/>
        </p:nvSpPr>
        <p:spPr>
          <a:xfrm>
            <a:off x="875762"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14" name="TextBox 13"/>
          <p:cNvSpPr txBox="1"/>
          <p:nvPr/>
        </p:nvSpPr>
        <p:spPr>
          <a:xfrm>
            <a:off x="5290869" y="770102"/>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15" name="TextBox 14"/>
          <p:cNvSpPr txBox="1"/>
          <p:nvPr/>
        </p:nvSpPr>
        <p:spPr>
          <a:xfrm>
            <a:off x="2306481"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16" name="TextBox 15"/>
          <p:cNvSpPr txBox="1"/>
          <p:nvPr/>
        </p:nvSpPr>
        <p:spPr>
          <a:xfrm>
            <a:off x="3503726" y="766434"/>
            <a:ext cx="1675368"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Study Coun</a:t>
            </a:r>
            <a:r>
              <a:rPr lang="en-US" sz="1200" dirty="0" smtClean="0">
                <a:hlinkClick r:id="rId2" action="ppaction://hlinkfile"/>
              </a:rPr>
              <a:t>t</a:t>
            </a:r>
            <a:r>
              <a:rPr lang="en-US" sz="1200" dirty="0" smtClean="0"/>
              <a:t>ries</a:t>
            </a:r>
            <a:endParaRPr lang="en-US" sz="1200" dirty="0"/>
          </a:p>
        </p:txBody>
      </p:sp>
      <p:sp>
        <p:nvSpPr>
          <p:cNvPr id="17" name="TextBox 16"/>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 name="Left Arrow 2">
            <a:hlinkClick r:id="rId3" action="ppaction://hlinksldjump"/>
          </p:cNvPr>
          <p:cNvSpPr/>
          <p:nvPr/>
        </p:nvSpPr>
        <p:spPr>
          <a:xfrm>
            <a:off x="654089" y="62137"/>
            <a:ext cx="443346" cy="2088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hlinkClick r:id="" action="ppaction://hlinkshowjump?jump=firstslide"/>
          </p:cNvPr>
          <p:cNvSpPr txBox="1"/>
          <p:nvPr/>
        </p:nvSpPr>
        <p:spPr>
          <a:xfrm>
            <a:off x="1289413" y="86280"/>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5" name="TextBox 24"/>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26" name="TextBox 25"/>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27" name="TextBox 26"/>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28" name="TextBox 27"/>
          <p:cNvSpPr txBox="1"/>
          <p:nvPr/>
        </p:nvSpPr>
        <p:spPr>
          <a:xfrm>
            <a:off x="3509781"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29" name="TextBox 28"/>
          <p:cNvSpPr txBox="1"/>
          <p:nvPr/>
        </p:nvSpPr>
        <p:spPr>
          <a:xfrm>
            <a:off x="3509781"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30" name="TextBox 29"/>
          <p:cNvSpPr txBox="1"/>
          <p:nvPr/>
        </p:nvSpPr>
        <p:spPr>
          <a:xfrm>
            <a:off x="83012" y="4370711"/>
            <a:ext cx="4213278" cy="646331"/>
          </a:xfrm>
          <a:prstGeom prst="rect">
            <a:avLst/>
          </a:prstGeom>
          <a:noFill/>
          <a:ln>
            <a:solidFill>
              <a:srgbClr val="FF0000"/>
            </a:solidFill>
          </a:ln>
        </p:spPr>
        <p:txBody>
          <a:bodyPr wrap="square" rtlCol="0">
            <a:spAutoFit/>
          </a:bodyPr>
          <a:lstStyle/>
          <a:p>
            <a:r>
              <a:rPr lang="en-US" sz="1200" dirty="0" smtClean="0"/>
              <a:t>Study Details  </a:t>
            </a:r>
            <a:r>
              <a:rPr lang="en-US" sz="1200" b="1" dirty="0" smtClean="0">
                <a:solidFill>
                  <a:srgbClr val="FF0000"/>
                </a:solidFill>
              </a:rPr>
              <a:t>(section heading, section is </a:t>
            </a:r>
            <a:r>
              <a:rPr lang="en-US" sz="1200" b="1" dirty="0" err="1" smtClean="0">
                <a:solidFill>
                  <a:srgbClr val="FF0000"/>
                </a:solidFill>
              </a:rPr>
              <a:t>autopopulated</a:t>
            </a:r>
            <a:r>
              <a:rPr lang="en-US" sz="1200" b="1" dirty="0" smtClean="0">
                <a:solidFill>
                  <a:srgbClr val="FF0000"/>
                </a:solidFill>
              </a:rPr>
              <a:t> by details entered at study level and includes study specific information)</a:t>
            </a:r>
          </a:p>
        </p:txBody>
      </p:sp>
      <p:sp>
        <p:nvSpPr>
          <p:cNvPr id="31" name="TextBox 30"/>
          <p:cNvSpPr txBox="1"/>
          <p:nvPr/>
        </p:nvSpPr>
        <p:spPr>
          <a:xfrm>
            <a:off x="83012" y="5157284"/>
            <a:ext cx="4211158" cy="646331"/>
          </a:xfrm>
          <a:prstGeom prst="rect">
            <a:avLst/>
          </a:prstGeom>
          <a:noFill/>
          <a:ln>
            <a:solidFill>
              <a:srgbClr val="FF0000"/>
            </a:solidFill>
          </a:ln>
        </p:spPr>
        <p:txBody>
          <a:bodyPr wrap="square" rtlCol="0">
            <a:spAutoFit/>
          </a:bodyPr>
          <a:lstStyle/>
          <a:p>
            <a:r>
              <a:rPr lang="en-US" sz="1200" dirty="0" smtClean="0"/>
              <a:t>General Study Country Information </a:t>
            </a:r>
            <a:r>
              <a:rPr lang="en-US" sz="1200" b="1" dirty="0" smtClean="0">
                <a:solidFill>
                  <a:srgbClr val="FF0000"/>
                </a:solidFill>
              </a:rPr>
              <a:t>(section heading, section includes additional details about specific study country associated with specific study)</a:t>
            </a:r>
          </a:p>
        </p:txBody>
      </p:sp>
      <p:sp>
        <p:nvSpPr>
          <p:cNvPr id="32" name="TextBox 31"/>
          <p:cNvSpPr txBox="1"/>
          <p:nvPr/>
        </p:nvSpPr>
        <p:spPr>
          <a:xfrm>
            <a:off x="8539450" y="4233164"/>
            <a:ext cx="3341446" cy="646331"/>
          </a:xfrm>
          <a:prstGeom prst="rect">
            <a:avLst/>
          </a:prstGeom>
          <a:noFill/>
          <a:ln>
            <a:solidFill>
              <a:srgbClr val="FF0000"/>
            </a:solidFill>
          </a:ln>
        </p:spPr>
        <p:txBody>
          <a:bodyPr wrap="square" rtlCol="0">
            <a:spAutoFit/>
          </a:bodyPr>
          <a:lstStyle/>
          <a:p>
            <a:r>
              <a:rPr lang="en-US" sz="1200" dirty="0" smtClean="0"/>
              <a:t>Study Country Sites and Patients  </a:t>
            </a:r>
            <a:r>
              <a:rPr lang="en-US" sz="1200" b="1" dirty="0" smtClean="0">
                <a:solidFill>
                  <a:srgbClr val="FF0000"/>
                </a:solidFill>
              </a:rPr>
              <a:t>(section heading, section includes planned and actual sites and patients associated with specific study)</a:t>
            </a:r>
          </a:p>
        </p:txBody>
      </p:sp>
      <p:sp>
        <p:nvSpPr>
          <p:cNvPr id="33" name="TextBox 32"/>
          <p:cNvSpPr txBox="1"/>
          <p:nvPr/>
        </p:nvSpPr>
        <p:spPr>
          <a:xfrm>
            <a:off x="8549247" y="3080873"/>
            <a:ext cx="3341446" cy="1015663"/>
          </a:xfrm>
          <a:prstGeom prst="rect">
            <a:avLst/>
          </a:prstGeom>
          <a:noFill/>
          <a:ln>
            <a:solidFill>
              <a:srgbClr val="FF0000"/>
            </a:solidFill>
          </a:ln>
        </p:spPr>
        <p:txBody>
          <a:bodyPr wrap="square" rtlCol="0">
            <a:spAutoFit/>
          </a:bodyPr>
          <a:lstStyle/>
          <a:p>
            <a:r>
              <a:rPr lang="en-US" sz="1200" dirty="0" smtClean="0"/>
              <a:t>Participating Sites </a:t>
            </a:r>
            <a:r>
              <a:rPr lang="en-US" sz="1200" b="1" dirty="0" smtClean="0">
                <a:solidFill>
                  <a:srgbClr val="FF0000"/>
                </a:solidFill>
              </a:rPr>
              <a:t>(section heading, section includes a list of sites in study country participating in a specific study, can also add/create new site in country )</a:t>
            </a:r>
          </a:p>
          <a:p>
            <a:endParaRPr lang="en-US" sz="1200" dirty="0" smtClean="0"/>
          </a:p>
        </p:txBody>
      </p:sp>
      <p:sp>
        <p:nvSpPr>
          <p:cNvPr id="34" name="TextBox 33"/>
          <p:cNvSpPr txBox="1"/>
          <p:nvPr/>
        </p:nvSpPr>
        <p:spPr>
          <a:xfrm>
            <a:off x="4333953" y="3063505"/>
            <a:ext cx="4052012" cy="830997"/>
          </a:xfrm>
          <a:prstGeom prst="rect">
            <a:avLst/>
          </a:prstGeom>
          <a:noFill/>
          <a:ln>
            <a:solidFill>
              <a:srgbClr val="FF0000"/>
            </a:solidFill>
          </a:ln>
        </p:spPr>
        <p:txBody>
          <a:bodyPr wrap="square" rtlCol="0">
            <a:spAutoFit/>
          </a:bodyPr>
          <a:lstStyle/>
          <a:p>
            <a:r>
              <a:rPr lang="en-US" sz="1200" dirty="0" smtClean="0"/>
              <a:t>Regulatory Milestones  </a:t>
            </a:r>
            <a:r>
              <a:rPr lang="en-US" sz="1200" b="1" dirty="0" smtClean="0">
                <a:solidFill>
                  <a:srgbClr val="FF0000"/>
                </a:solidFill>
              </a:rPr>
              <a:t>(section heading</a:t>
            </a:r>
            <a:r>
              <a:rPr lang="en-US" sz="1200" b="1" dirty="0">
                <a:solidFill>
                  <a:srgbClr val="FF0000"/>
                </a:solidFill>
              </a:rPr>
              <a:t>, section includes </a:t>
            </a:r>
            <a:r>
              <a:rPr lang="en-US" sz="1200" b="1" dirty="0" smtClean="0">
                <a:solidFill>
                  <a:srgbClr val="FF0000"/>
                </a:solidFill>
              </a:rPr>
              <a:t>study country level </a:t>
            </a:r>
            <a:r>
              <a:rPr lang="en-US" sz="1200" b="1" dirty="0">
                <a:solidFill>
                  <a:srgbClr val="FF0000"/>
                </a:solidFill>
              </a:rPr>
              <a:t>planned and actual regulatory milestones and dates)</a:t>
            </a:r>
          </a:p>
          <a:p>
            <a:endParaRPr lang="en-US" sz="1200" dirty="0">
              <a:solidFill>
                <a:srgbClr val="FF0000"/>
              </a:solidFill>
            </a:endParaRPr>
          </a:p>
        </p:txBody>
      </p:sp>
      <p:sp>
        <p:nvSpPr>
          <p:cNvPr id="35" name="TextBox 34"/>
          <p:cNvSpPr txBox="1"/>
          <p:nvPr/>
        </p:nvSpPr>
        <p:spPr>
          <a:xfrm>
            <a:off x="4393157" y="4094664"/>
            <a:ext cx="4052012" cy="461665"/>
          </a:xfrm>
          <a:prstGeom prst="rect">
            <a:avLst/>
          </a:prstGeom>
          <a:noFill/>
          <a:ln>
            <a:solidFill>
              <a:srgbClr val="FF0000"/>
            </a:solidFill>
          </a:ln>
        </p:spPr>
        <p:txBody>
          <a:bodyPr wrap="square" rtlCol="0">
            <a:spAutoFit/>
          </a:bodyPr>
          <a:lstStyle/>
          <a:p>
            <a:r>
              <a:rPr lang="en-US" sz="1200" dirty="0" smtClean="0"/>
              <a:t>Clinical Milestones  </a:t>
            </a:r>
            <a:r>
              <a:rPr lang="en-US" sz="1200" b="1" dirty="0" smtClean="0">
                <a:solidFill>
                  <a:srgbClr val="FF0000"/>
                </a:solidFill>
              </a:rPr>
              <a:t>(section heading, section includes study country level clinical milestones and dates</a:t>
            </a:r>
            <a:r>
              <a:rPr lang="en-US" sz="1200" dirty="0" smtClean="0"/>
              <a:t>)</a:t>
            </a:r>
          </a:p>
        </p:txBody>
      </p:sp>
      <p:sp>
        <p:nvSpPr>
          <p:cNvPr id="36" name="TextBox 35"/>
          <p:cNvSpPr txBox="1"/>
          <p:nvPr/>
        </p:nvSpPr>
        <p:spPr>
          <a:xfrm>
            <a:off x="124428" y="2714115"/>
            <a:ext cx="4046243" cy="646331"/>
          </a:xfrm>
          <a:prstGeom prst="rect">
            <a:avLst/>
          </a:prstGeom>
          <a:noFill/>
          <a:ln>
            <a:solidFill>
              <a:srgbClr val="FF0000"/>
            </a:solidFill>
          </a:ln>
        </p:spPr>
        <p:txBody>
          <a:bodyPr wrap="square" rtlCol="0">
            <a:spAutoFit/>
          </a:bodyPr>
          <a:lstStyle/>
          <a:p>
            <a:r>
              <a:rPr lang="en-US" sz="1200" dirty="0" smtClean="0"/>
              <a:t>Study Country:  Information  </a:t>
            </a:r>
            <a:r>
              <a:rPr lang="en-US" sz="1200" b="1" dirty="0" smtClean="0">
                <a:solidFill>
                  <a:srgbClr val="FF0000"/>
                </a:solidFill>
              </a:rPr>
              <a:t>(system heading)</a:t>
            </a:r>
          </a:p>
          <a:p>
            <a:r>
              <a:rPr lang="en-US" sz="1200" dirty="0" smtClean="0"/>
              <a:t>Study Country Name  </a:t>
            </a:r>
            <a:r>
              <a:rPr lang="en-US" sz="1200" b="1" dirty="0" smtClean="0">
                <a:solidFill>
                  <a:srgbClr val="FF0000"/>
                </a:solidFill>
              </a:rPr>
              <a:t>(</a:t>
            </a:r>
            <a:r>
              <a:rPr lang="en-US" sz="1200" b="1" dirty="0" err="1" smtClean="0">
                <a:solidFill>
                  <a:srgbClr val="FF0000"/>
                </a:solidFill>
              </a:rPr>
              <a:t>autopopulated</a:t>
            </a:r>
            <a:r>
              <a:rPr lang="en-US" sz="1200" b="1" dirty="0" smtClean="0">
                <a:solidFill>
                  <a:srgbClr val="FF0000"/>
                </a:solidFill>
              </a:rPr>
              <a:t> by study level if study country is created directly from Study screen)</a:t>
            </a:r>
            <a:endParaRPr lang="en-US" sz="1200" u="sng" dirty="0" smtClean="0"/>
          </a:p>
        </p:txBody>
      </p:sp>
      <p:sp>
        <p:nvSpPr>
          <p:cNvPr id="37" name="TextBox 36"/>
          <p:cNvSpPr txBox="1"/>
          <p:nvPr/>
        </p:nvSpPr>
        <p:spPr>
          <a:xfrm>
            <a:off x="83012" y="3628105"/>
            <a:ext cx="4032974" cy="461665"/>
          </a:xfrm>
          <a:prstGeom prst="rect">
            <a:avLst/>
          </a:prstGeom>
          <a:noFill/>
          <a:ln>
            <a:solidFill>
              <a:srgbClr val="FF0000"/>
            </a:solidFill>
          </a:ln>
        </p:spPr>
        <p:txBody>
          <a:bodyPr wrap="square" rtlCol="0">
            <a:spAutoFit/>
          </a:bodyPr>
          <a:lstStyle/>
          <a:p>
            <a:r>
              <a:rPr lang="en-US" sz="1200" dirty="0" smtClean="0"/>
              <a:t>Program Details   </a:t>
            </a:r>
            <a:r>
              <a:rPr lang="en-US" sz="1200" b="1" dirty="0" smtClean="0">
                <a:solidFill>
                  <a:srgbClr val="FF0000"/>
                </a:solidFill>
              </a:rPr>
              <a:t>(section heading, limited details </a:t>
            </a:r>
            <a:r>
              <a:rPr lang="en-US" sz="1200" b="1" dirty="0" err="1" smtClean="0">
                <a:solidFill>
                  <a:srgbClr val="FF0000"/>
                </a:solidFill>
              </a:rPr>
              <a:t>autopopulated</a:t>
            </a:r>
            <a:r>
              <a:rPr lang="en-US" sz="1200" b="1" dirty="0" smtClean="0">
                <a:solidFill>
                  <a:srgbClr val="FF0000"/>
                </a:solidFill>
              </a:rPr>
              <a:t> by system from Program level)</a:t>
            </a:r>
          </a:p>
        </p:txBody>
      </p:sp>
    </p:spTree>
    <p:extLst>
      <p:ext uri="{BB962C8B-B14F-4D97-AF65-F5344CB8AC3E}">
        <p14:creationId xmlns:p14="http://schemas.microsoft.com/office/powerpoint/2010/main" val="874508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139" y="103971"/>
            <a:ext cx="8376702" cy="47769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600" dirty="0">
                <a:solidFill>
                  <a:srgbClr val="FF0000"/>
                </a:solidFill>
              </a:rPr>
              <a:t>Dynamics CTMS – Study Countries – </a:t>
            </a:r>
            <a:r>
              <a:rPr lang="en-US" sz="1600" dirty="0" smtClean="0">
                <a:solidFill>
                  <a:srgbClr val="FF0000"/>
                </a:solidFill>
              </a:rPr>
              <a:t>Individual Screen Section General </a:t>
            </a:r>
            <a:r>
              <a:rPr lang="en-US" sz="1600" dirty="0">
                <a:solidFill>
                  <a:srgbClr val="FF0000"/>
                </a:solidFill>
              </a:rPr>
              <a:t>Study Country </a:t>
            </a:r>
            <a:r>
              <a:rPr lang="en-US" sz="1600" dirty="0" smtClean="0">
                <a:solidFill>
                  <a:srgbClr val="FF0000"/>
                </a:solidFill>
              </a:rPr>
              <a:t>Information</a:t>
            </a:r>
            <a:endParaRPr lang="en-US" sz="16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23</a:t>
            </a:fld>
            <a:endParaRPr lang="en-US" dirty="0">
              <a:solidFill>
                <a:prstClr val="black">
                  <a:tint val="75000"/>
                </a:prstClr>
              </a:solidFill>
            </a:endParaRPr>
          </a:p>
        </p:txBody>
      </p:sp>
      <p:sp>
        <p:nvSpPr>
          <p:cNvPr id="3" name="Left Arrow 2">
            <a:hlinkClick r:id="rId2" action="ppaction://hlinksldjump"/>
          </p:cNvPr>
          <p:cNvSpPr/>
          <p:nvPr/>
        </p:nvSpPr>
        <p:spPr>
          <a:xfrm>
            <a:off x="432416" y="103971"/>
            <a:ext cx="443346" cy="2088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hlinkClick r:id="" action="ppaction://hlinkshowjump?jump=firstslide"/>
          </p:cNvPr>
          <p:cNvSpPr txBox="1"/>
          <p:nvPr/>
        </p:nvSpPr>
        <p:spPr>
          <a:xfrm>
            <a:off x="1172042" y="103971"/>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5" name="TextBox 24"/>
          <p:cNvSpPr txBox="1"/>
          <p:nvPr/>
        </p:nvSpPr>
        <p:spPr>
          <a:xfrm>
            <a:off x="192670" y="4197270"/>
            <a:ext cx="11070653" cy="2308324"/>
          </a:xfrm>
          <a:prstGeom prst="rect">
            <a:avLst/>
          </a:prstGeom>
          <a:solidFill>
            <a:schemeClr val="bg1">
              <a:lumMod val="65000"/>
            </a:schemeClr>
          </a:solidFill>
          <a:ln w="38100">
            <a:solidFill>
              <a:srgbClr val="002060"/>
            </a:solidFill>
          </a:ln>
        </p:spPr>
        <p:txBody>
          <a:bodyPr wrap="square" rtlCol="0">
            <a:spAutoFit/>
          </a:bodyPr>
          <a:lstStyle/>
          <a:p>
            <a:r>
              <a:rPr lang="en-US" sz="1200" b="1" dirty="0" smtClean="0">
                <a:solidFill>
                  <a:schemeClr val="bg1"/>
                </a:solidFill>
              </a:rPr>
              <a:t>General Study Country Information          Section Heading</a:t>
            </a:r>
          </a:p>
          <a:p>
            <a:r>
              <a:rPr lang="en-US" sz="1200" b="1" dirty="0" smtClean="0"/>
              <a:t>Country*                                                          User entered, drop down, </a:t>
            </a:r>
            <a:r>
              <a:rPr lang="en-US" sz="1200" b="1" dirty="0" err="1" smtClean="0"/>
              <a:t>queriable</a:t>
            </a:r>
            <a:r>
              <a:rPr lang="en-US" sz="1200" b="1" dirty="0" smtClean="0"/>
              <a:t> field, system supplied data</a:t>
            </a:r>
          </a:p>
          <a:p>
            <a:r>
              <a:rPr lang="en-US" sz="1200" b="1" dirty="0" smtClean="0"/>
              <a:t>Region                                                              </a:t>
            </a:r>
            <a:r>
              <a:rPr lang="en-US" sz="1200" b="1" dirty="0" err="1" smtClean="0"/>
              <a:t>Autopopulated</a:t>
            </a:r>
            <a:r>
              <a:rPr lang="en-US" sz="1200" b="1" dirty="0" smtClean="0"/>
              <a:t> from Country screen when country is selected above; or User entered, drop down, </a:t>
            </a:r>
            <a:r>
              <a:rPr lang="en-US" sz="1200" b="1" dirty="0" err="1" smtClean="0"/>
              <a:t>queriable</a:t>
            </a:r>
            <a:r>
              <a:rPr lang="en-US" sz="1200" b="1" dirty="0" smtClean="0"/>
              <a:t> field,		                             </a:t>
            </a:r>
            <a:r>
              <a:rPr lang="en-US" sz="1200" b="1" dirty="0"/>
              <a:t> </a:t>
            </a:r>
            <a:r>
              <a:rPr lang="en-US" sz="1200" b="1" dirty="0" smtClean="0"/>
              <a:t>                   system supplied data</a:t>
            </a:r>
          </a:p>
          <a:p>
            <a:r>
              <a:rPr lang="en-US" sz="1200" b="1" dirty="0"/>
              <a:t>EU </a:t>
            </a:r>
            <a:r>
              <a:rPr lang="en-US" sz="1200" b="1" dirty="0" smtClean="0"/>
              <a:t>Member                                                    Tick box </a:t>
            </a:r>
            <a:r>
              <a:rPr lang="en-US" sz="1200" b="1" dirty="0" err="1"/>
              <a:t>autopopulated</a:t>
            </a:r>
            <a:r>
              <a:rPr lang="en-US" sz="1200" b="1" dirty="0"/>
              <a:t> from </a:t>
            </a:r>
            <a:r>
              <a:rPr lang="en-US" sz="1200" b="1" dirty="0" smtClean="0"/>
              <a:t>individual Country </a:t>
            </a:r>
            <a:r>
              <a:rPr lang="en-US" sz="1200" b="1" dirty="0"/>
              <a:t>screen</a:t>
            </a:r>
          </a:p>
          <a:p>
            <a:r>
              <a:rPr lang="en-US" sz="1200" b="1" dirty="0" smtClean="0"/>
              <a:t>Insurance Required                                       Tick box </a:t>
            </a:r>
            <a:r>
              <a:rPr lang="en-US" sz="1200" b="1" dirty="0" err="1" smtClean="0"/>
              <a:t>autopopulated</a:t>
            </a:r>
            <a:r>
              <a:rPr lang="en-US" sz="1200" b="1" dirty="0" smtClean="0"/>
              <a:t> from individual Country screen</a:t>
            </a:r>
          </a:p>
          <a:p>
            <a:r>
              <a:rPr lang="en-US" sz="1200" b="1" dirty="0" smtClean="0"/>
              <a:t>Insurance Obtained                                       Yes/No radio buttons</a:t>
            </a:r>
          </a:p>
          <a:p>
            <a:r>
              <a:rPr lang="en-US" sz="1200" b="1" dirty="0" smtClean="0"/>
              <a:t>Status                                                                User entered, drop down, </a:t>
            </a:r>
            <a:r>
              <a:rPr lang="en-US" sz="1200" b="1" dirty="0" err="1" smtClean="0"/>
              <a:t>queriable</a:t>
            </a:r>
            <a:r>
              <a:rPr lang="en-US" sz="1200" b="1" dirty="0" smtClean="0"/>
              <a:t> field, system supplied data</a:t>
            </a:r>
          </a:p>
          <a:p>
            <a:r>
              <a:rPr lang="en-US" sz="1200" b="1" dirty="0" smtClean="0"/>
              <a:t>Country Clinical Trial Lead                            User entered, drop down, </a:t>
            </a:r>
            <a:r>
              <a:rPr lang="en-US" sz="1200" b="1" dirty="0" err="1" smtClean="0"/>
              <a:t>queriable</a:t>
            </a:r>
            <a:r>
              <a:rPr lang="en-US" sz="1200" b="1" dirty="0" smtClean="0"/>
              <a:t> field, internal or external contacts, client supplied data</a:t>
            </a:r>
          </a:p>
          <a:p>
            <a:r>
              <a:rPr lang="en-US" sz="1200" b="1" dirty="0" smtClean="0"/>
              <a:t>Lead </a:t>
            </a:r>
            <a:r>
              <a:rPr lang="en-US" sz="1200" b="1" dirty="0"/>
              <a:t>CRA                                                          User entered, drop down, </a:t>
            </a:r>
            <a:r>
              <a:rPr lang="en-US" sz="1200" b="1" dirty="0" err="1"/>
              <a:t>queriable</a:t>
            </a:r>
            <a:r>
              <a:rPr lang="en-US" sz="1200" b="1" dirty="0"/>
              <a:t> field, internal or external contacts, client supplied data</a:t>
            </a:r>
          </a:p>
          <a:p>
            <a:r>
              <a:rPr lang="en-US" sz="1200" b="1" dirty="0" smtClean="0"/>
              <a:t>Lead Investigator                                            User </a:t>
            </a:r>
            <a:r>
              <a:rPr lang="en-US" sz="1200" b="1" dirty="0"/>
              <a:t>entered, drop down, </a:t>
            </a:r>
            <a:r>
              <a:rPr lang="en-US" sz="1200" b="1" dirty="0" err="1"/>
              <a:t>queriable</a:t>
            </a:r>
            <a:r>
              <a:rPr lang="en-US" sz="1200" b="1" dirty="0"/>
              <a:t> field, internal or external contacts, client supplied data</a:t>
            </a:r>
          </a:p>
          <a:p>
            <a:r>
              <a:rPr lang="en-US" sz="1200" b="1" dirty="0"/>
              <a:t>Import License </a:t>
            </a:r>
            <a:r>
              <a:rPr lang="en-US" sz="1200" b="1" dirty="0" smtClean="0"/>
              <a:t>Required                               Radio buttons – yes/no</a:t>
            </a:r>
          </a:p>
        </p:txBody>
      </p:sp>
      <p:sp>
        <p:nvSpPr>
          <p:cNvPr id="26" name="TextBox 25"/>
          <p:cNvSpPr txBox="1"/>
          <p:nvPr/>
        </p:nvSpPr>
        <p:spPr>
          <a:xfrm>
            <a:off x="192669" y="1795634"/>
            <a:ext cx="11070653" cy="461665"/>
          </a:xfrm>
          <a:prstGeom prst="rect">
            <a:avLst/>
          </a:prstGeom>
          <a:solidFill>
            <a:schemeClr val="accent3"/>
          </a:solidFill>
          <a:ln w="38100">
            <a:solidFill>
              <a:srgbClr val="002060"/>
            </a:solidFill>
          </a:ln>
        </p:spPr>
        <p:txBody>
          <a:bodyPr wrap="square" rtlCol="0">
            <a:spAutoFit/>
          </a:bodyPr>
          <a:lstStyle/>
          <a:p>
            <a:r>
              <a:rPr lang="en-US" sz="1200" b="1" dirty="0" smtClean="0">
                <a:solidFill>
                  <a:schemeClr val="bg1"/>
                </a:solidFill>
              </a:rPr>
              <a:t>Study Country:  Information   </a:t>
            </a:r>
            <a:r>
              <a:rPr lang="en-US" sz="1200" b="1" dirty="0" smtClean="0">
                <a:solidFill>
                  <a:srgbClr val="FF0000"/>
                </a:solidFill>
              </a:rPr>
              <a:t>(system heading)</a:t>
            </a:r>
          </a:p>
          <a:p>
            <a:r>
              <a:rPr lang="en-US" sz="1200" b="1" dirty="0" smtClean="0">
                <a:solidFill>
                  <a:schemeClr val="bg1"/>
                </a:solidFill>
              </a:rPr>
              <a:t>Study Country Name </a:t>
            </a:r>
            <a:r>
              <a:rPr lang="en-US" sz="1200" b="1" dirty="0" smtClean="0"/>
              <a:t>(prepopulated by system based upon study country that is listed in General Study Country Information section when record is created)</a:t>
            </a:r>
            <a:endParaRPr lang="en-US" sz="1200" b="1" dirty="0">
              <a:solidFill>
                <a:srgbClr val="FF0000"/>
              </a:solidFill>
            </a:endParaRPr>
          </a:p>
        </p:txBody>
      </p:sp>
      <p:sp>
        <p:nvSpPr>
          <p:cNvPr id="27" name="TextBox 26"/>
          <p:cNvSpPr txBox="1"/>
          <p:nvPr/>
        </p:nvSpPr>
        <p:spPr>
          <a:xfrm>
            <a:off x="192672" y="2396089"/>
            <a:ext cx="11070653" cy="830997"/>
          </a:xfrm>
          <a:prstGeom prst="rect">
            <a:avLst/>
          </a:prstGeom>
          <a:solidFill>
            <a:schemeClr val="accent3"/>
          </a:solidFill>
          <a:ln w="38100">
            <a:solidFill>
              <a:srgbClr val="002060"/>
            </a:solidFill>
          </a:ln>
        </p:spPr>
        <p:txBody>
          <a:bodyPr wrap="square" rtlCol="0">
            <a:spAutoFit/>
          </a:bodyPr>
          <a:lstStyle/>
          <a:p>
            <a:r>
              <a:rPr lang="en-US" sz="1200" b="1" dirty="0" smtClean="0">
                <a:solidFill>
                  <a:schemeClr val="bg1"/>
                </a:solidFill>
              </a:rPr>
              <a:t>Program Information</a:t>
            </a:r>
            <a:r>
              <a:rPr lang="en-US" sz="1200" b="1" dirty="0">
                <a:solidFill>
                  <a:schemeClr val="bg1"/>
                </a:solidFill>
              </a:rPr>
              <a:t>  </a:t>
            </a:r>
            <a:r>
              <a:rPr lang="en-US" sz="1200" b="1" dirty="0" smtClean="0">
                <a:solidFill>
                  <a:schemeClr val="bg1"/>
                </a:solidFill>
              </a:rPr>
              <a:t>                   Section Heading</a:t>
            </a:r>
          </a:p>
          <a:p>
            <a:r>
              <a:rPr lang="en-US" sz="1200" b="1" dirty="0" smtClean="0"/>
              <a:t>Program Name                                 </a:t>
            </a:r>
            <a:r>
              <a:rPr lang="en-US" sz="1200" b="1" dirty="0" err="1" smtClean="0"/>
              <a:t>Autopopulated</a:t>
            </a:r>
            <a:r>
              <a:rPr lang="en-US" sz="1200" b="1" dirty="0" smtClean="0"/>
              <a:t> by system when study country is created from study screen or can be queried</a:t>
            </a:r>
          </a:p>
          <a:p>
            <a:r>
              <a:rPr lang="en-US" sz="1200" b="1" dirty="0" smtClean="0"/>
              <a:t>Therapeutic Area                             </a:t>
            </a:r>
            <a:r>
              <a:rPr lang="en-US" sz="1200" b="1" dirty="0" err="1" smtClean="0"/>
              <a:t>Autopopulated</a:t>
            </a:r>
            <a:r>
              <a:rPr lang="en-US" sz="1200" b="1" dirty="0" smtClean="0"/>
              <a:t> by system when study country is created from study screen or if program name is queried</a:t>
            </a:r>
          </a:p>
          <a:p>
            <a:r>
              <a:rPr lang="en-US" sz="1200" b="1" dirty="0" smtClean="0"/>
              <a:t>Indication                                          </a:t>
            </a:r>
            <a:r>
              <a:rPr lang="en-US" sz="1200" b="1" dirty="0" err="1" smtClean="0"/>
              <a:t>Autopopulated</a:t>
            </a:r>
            <a:r>
              <a:rPr lang="en-US" sz="1200" b="1" dirty="0" smtClean="0"/>
              <a:t> by system when study country is created from study screen or if program name is queried</a:t>
            </a:r>
            <a:endParaRPr lang="en-US" sz="1200" b="1" dirty="0"/>
          </a:p>
        </p:txBody>
      </p:sp>
      <p:sp>
        <p:nvSpPr>
          <p:cNvPr id="29" name="TextBox 28"/>
          <p:cNvSpPr txBox="1"/>
          <p:nvPr/>
        </p:nvSpPr>
        <p:spPr>
          <a:xfrm>
            <a:off x="192671" y="3305458"/>
            <a:ext cx="11070653" cy="830997"/>
          </a:xfrm>
          <a:prstGeom prst="rect">
            <a:avLst/>
          </a:prstGeom>
          <a:solidFill>
            <a:schemeClr val="accent3"/>
          </a:solidFill>
          <a:ln w="38100">
            <a:solidFill>
              <a:srgbClr val="002060"/>
            </a:solidFill>
          </a:ln>
        </p:spPr>
        <p:txBody>
          <a:bodyPr wrap="square" rtlCol="0">
            <a:spAutoFit/>
          </a:bodyPr>
          <a:lstStyle/>
          <a:p>
            <a:r>
              <a:rPr lang="en-US" sz="1200" b="1" dirty="0" smtClean="0">
                <a:solidFill>
                  <a:schemeClr val="bg1"/>
                </a:solidFill>
              </a:rPr>
              <a:t>Study Information                         Section Heading</a:t>
            </a:r>
            <a:endParaRPr lang="en-US" sz="1200" b="1" dirty="0" smtClean="0"/>
          </a:p>
          <a:p>
            <a:r>
              <a:rPr lang="en-US" sz="1200" b="1" dirty="0" smtClean="0"/>
              <a:t>Protocol ID                                       </a:t>
            </a:r>
            <a:r>
              <a:rPr lang="en-US" sz="1200" b="1" dirty="0" err="1" smtClean="0"/>
              <a:t>Autopopulated</a:t>
            </a:r>
            <a:r>
              <a:rPr lang="en-US" sz="1200" b="1" dirty="0" smtClean="0"/>
              <a:t> by system when study country is created by study screen or can be queried </a:t>
            </a:r>
          </a:p>
          <a:p>
            <a:r>
              <a:rPr lang="en-US" sz="1200" b="1" dirty="0" smtClean="0"/>
              <a:t>Phase                                                 </a:t>
            </a:r>
            <a:r>
              <a:rPr lang="en-US" sz="1200" b="1" dirty="0" err="1" smtClean="0"/>
              <a:t>Autopopulated</a:t>
            </a:r>
            <a:r>
              <a:rPr lang="en-US" sz="1200" b="1" dirty="0" smtClean="0"/>
              <a:t> by system when study country is created by study screen or when protocol ID is queried</a:t>
            </a:r>
          </a:p>
          <a:p>
            <a:r>
              <a:rPr lang="en-US" sz="1200" b="1" dirty="0"/>
              <a:t>Compound </a:t>
            </a:r>
            <a:r>
              <a:rPr lang="en-US" sz="1200" dirty="0"/>
              <a:t>                                       </a:t>
            </a:r>
            <a:r>
              <a:rPr lang="en-US" sz="1200" b="1" dirty="0" err="1"/>
              <a:t>Autopopulated</a:t>
            </a:r>
            <a:r>
              <a:rPr lang="en-US" sz="1200" b="1" dirty="0"/>
              <a:t> by system when study country is created from study screen or if </a:t>
            </a:r>
            <a:r>
              <a:rPr lang="en-US" sz="1200" b="1" dirty="0" smtClean="0"/>
              <a:t>protocol ID  </a:t>
            </a:r>
            <a:r>
              <a:rPr lang="en-US" sz="1200" b="1" dirty="0"/>
              <a:t>is </a:t>
            </a:r>
            <a:r>
              <a:rPr lang="en-US" sz="1200" b="1" dirty="0" smtClean="0"/>
              <a:t>queried</a:t>
            </a:r>
            <a:endParaRPr lang="en-US" sz="1200" b="1" dirty="0"/>
          </a:p>
        </p:txBody>
      </p:sp>
      <p:sp>
        <p:nvSpPr>
          <p:cNvPr id="30" name="TextBox 29"/>
          <p:cNvSpPr txBox="1"/>
          <p:nvPr/>
        </p:nvSpPr>
        <p:spPr>
          <a:xfrm>
            <a:off x="875762"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31" name="TextBox 30"/>
          <p:cNvSpPr txBox="1"/>
          <p:nvPr/>
        </p:nvSpPr>
        <p:spPr>
          <a:xfrm>
            <a:off x="5290869" y="770102"/>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32" name="TextBox 31"/>
          <p:cNvSpPr txBox="1"/>
          <p:nvPr/>
        </p:nvSpPr>
        <p:spPr>
          <a:xfrm>
            <a:off x="2306481"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33" name="TextBox 32"/>
          <p:cNvSpPr txBox="1"/>
          <p:nvPr/>
        </p:nvSpPr>
        <p:spPr>
          <a:xfrm>
            <a:off x="3503726" y="766434"/>
            <a:ext cx="1675368"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4" name="TextBox 33"/>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5" name="TextBox 34"/>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6" name="TextBox 35"/>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7" name="TextBox 36"/>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8" name="TextBox 37"/>
          <p:cNvSpPr txBox="1"/>
          <p:nvPr/>
        </p:nvSpPr>
        <p:spPr>
          <a:xfrm>
            <a:off x="3509781"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9" name="TextBox 38"/>
          <p:cNvSpPr txBox="1"/>
          <p:nvPr/>
        </p:nvSpPr>
        <p:spPr>
          <a:xfrm>
            <a:off x="3509781"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cxnSp>
        <p:nvCxnSpPr>
          <p:cNvPr id="6" name="Straight Arrow Connector 5"/>
          <p:cNvCxnSpPr/>
          <p:nvPr/>
        </p:nvCxnSpPr>
        <p:spPr>
          <a:xfrm>
            <a:off x="1493949" y="2163651"/>
            <a:ext cx="1738648" cy="225380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909866" y="1714563"/>
            <a:ext cx="2353456" cy="2031325"/>
          </a:xfrm>
          <a:prstGeom prst="rect">
            <a:avLst/>
          </a:prstGeom>
          <a:solidFill>
            <a:schemeClr val="accent4">
              <a:lumMod val="20000"/>
              <a:lumOff val="80000"/>
            </a:schemeClr>
          </a:solidFill>
        </p:spPr>
        <p:txBody>
          <a:bodyPr wrap="square" rtlCol="0">
            <a:spAutoFit/>
          </a:bodyPr>
          <a:lstStyle/>
          <a:p>
            <a:r>
              <a:rPr lang="en-US" dirty="0" smtClean="0"/>
              <a:t>This will depend on whether Study Countries is reached through Studies entity only.  If so, these three sections would </a:t>
            </a:r>
            <a:r>
              <a:rPr lang="en-US" dirty="0" err="1" smtClean="0"/>
              <a:t>autopopulate</a:t>
            </a:r>
            <a:r>
              <a:rPr lang="en-US" dirty="0" smtClean="0"/>
              <a:t>.</a:t>
            </a:r>
            <a:endParaRPr lang="en-US" dirty="0"/>
          </a:p>
        </p:txBody>
      </p:sp>
    </p:spTree>
    <p:extLst>
      <p:ext uri="{BB962C8B-B14F-4D97-AF65-F5344CB8AC3E}">
        <p14:creationId xmlns:p14="http://schemas.microsoft.com/office/powerpoint/2010/main" val="401752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923" y="109999"/>
            <a:ext cx="8376702" cy="47769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a:solidFill>
                  <a:srgbClr val="FF0000"/>
                </a:solidFill>
              </a:rPr>
              <a:t>Dynamics CTMS – Study Countries – </a:t>
            </a:r>
            <a:r>
              <a:rPr lang="en-US" sz="1800" dirty="0" smtClean="0">
                <a:solidFill>
                  <a:srgbClr val="FF0000"/>
                </a:solidFill>
              </a:rPr>
              <a:t>Screen Section - Regulatory Milestones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24</a:t>
            </a:fld>
            <a:endParaRPr lang="en-US" dirty="0">
              <a:solidFill>
                <a:prstClr val="black">
                  <a:tint val="75000"/>
                </a:prstClr>
              </a:solidFill>
            </a:endParaRPr>
          </a:p>
        </p:txBody>
      </p:sp>
      <p:sp>
        <p:nvSpPr>
          <p:cNvPr id="3" name="Left Arrow 2">
            <a:hlinkClick r:id="rId2" action="ppaction://hlinksldjump"/>
          </p:cNvPr>
          <p:cNvSpPr/>
          <p:nvPr/>
        </p:nvSpPr>
        <p:spPr>
          <a:xfrm>
            <a:off x="432416" y="103971"/>
            <a:ext cx="443346" cy="2088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hlinkClick r:id="" action="ppaction://hlinkshowjump?jump=firstslide"/>
          </p:cNvPr>
          <p:cNvSpPr txBox="1"/>
          <p:nvPr/>
        </p:nvSpPr>
        <p:spPr>
          <a:xfrm>
            <a:off x="1172042" y="103971"/>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30" name="TextBox 29"/>
          <p:cNvSpPr txBox="1"/>
          <p:nvPr/>
        </p:nvSpPr>
        <p:spPr>
          <a:xfrm>
            <a:off x="875762"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31" name="TextBox 30"/>
          <p:cNvSpPr txBox="1"/>
          <p:nvPr/>
        </p:nvSpPr>
        <p:spPr>
          <a:xfrm>
            <a:off x="5290869" y="770102"/>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32" name="TextBox 31"/>
          <p:cNvSpPr txBox="1"/>
          <p:nvPr/>
        </p:nvSpPr>
        <p:spPr>
          <a:xfrm>
            <a:off x="2306481"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33" name="TextBox 32"/>
          <p:cNvSpPr txBox="1"/>
          <p:nvPr/>
        </p:nvSpPr>
        <p:spPr>
          <a:xfrm>
            <a:off x="3503726" y="766434"/>
            <a:ext cx="1675368"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4" name="TextBox 33"/>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5" name="TextBox 34"/>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6" name="TextBox 35"/>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7" name="TextBox 36"/>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8" name="TextBox 37"/>
          <p:cNvSpPr txBox="1"/>
          <p:nvPr/>
        </p:nvSpPr>
        <p:spPr>
          <a:xfrm>
            <a:off x="3509781"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9" name="TextBox 38"/>
          <p:cNvSpPr txBox="1"/>
          <p:nvPr/>
        </p:nvSpPr>
        <p:spPr>
          <a:xfrm>
            <a:off x="3509781"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20" name="TextBox 19"/>
          <p:cNvSpPr txBox="1"/>
          <p:nvPr/>
        </p:nvSpPr>
        <p:spPr>
          <a:xfrm>
            <a:off x="288440" y="1927265"/>
            <a:ext cx="10891983" cy="3539430"/>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Regulatory Milestones                                  Section Heading  (can add or edit dates using plus sign icon or click to enter dates via template?)</a:t>
            </a:r>
            <a:endParaRPr lang="en-US" sz="1400" dirty="0" smtClean="0">
              <a:solidFill>
                <a:srgbClr val="FF0000"/>
              </a:solidFill>
            </a:endParaRPr>
          </a:p>
          <a:p>
            <a:endParaRPr lang="en-US" sz="1400" dirty="0" smtClean="0"/>
          </a:p>
          <a:p>
            <a:r>
              <a:rPr lang="en-US" sz="1400" u="sng" dirty="0" smtClean="0"/>
              <a:t>Milestone </a:t>
            </a:r>
            <a:r>
              <a:rPr lang="en-US" sz="1400" dirty="0" smtClean="0"/>
              <a:t>                                                                                  </a:t>
            </a:r>
            <a:r>
              <a:rPr lang="en-US" sz="1400" u="sng" dirty="0" smtClean="0"/>
              <a:t>Planned</a:t>
            </a:r>
            <a:r>
              <a:rPr lang="en-US" sz="1400" dirty="0" smtClean="0"/>
              <a:t>                  </a:t>
            </a:r>
            <a:r>
              <a:rPr lang="en-US" sz="1400" u="sng" dirty="0" smtClean="0"/>
              <a:t>Adjusted </a:t>
            </a:r>
            <a:r>
              <a:rPr lang="en-US" sz="1400" dirty="0" smtClean="0"/>
              <a:t>             </a:t>
            </a:r>
            <a:r>
              <a:rPr lang="en-US" sz="1400" u="sng" dirty="0" smtClean="0"/>
              <a:t>Actual</a:t>
            </a:r>
          </a:p>
          <a:p>
            <a:pPr fontAlgn="t"/>
            <a:r>
              <a:rPr lang="en-US" sz="1400" b="1" dirty="0" smtClean="0"/>
              <a:t>Regulatory Agency Package Submission</a:t>
            </a:r>
          </a:p>
          <a:p>
            <a:pPr fontAlgn="t"/>
            <a:r>
              <a:rPr lang="en-US" sz="1400" b="1" dirty="0" smtClean="0"/>
              <a:t>Regulatory Agency Package Approval</a:t>
            </a:r>
            <a:endParaRPr lang="en-US" sz="1400" dirty="0" smtClean="0"/>
          </a:p>
          <a:p>
            <a:pPr fontAlgn="t"/>
            <a:r>
              <a:rPr lang="en-US" sz="1400" dirty="0" smtClean="0"/>
              <a:t>IRB/EC Submission</a:t>
            </a:r>
            <a:endParaRPr lang="en-US" sz="1400" dirty="0"/>
          </a:p>
          <a:p>
            <a:pPr fontAlgn="t"/>
            <a:r>
              <a:rPr lang="en-US" sz="1400" dirty="0" smtClean="0"/>
              <a:t>IRB/EC Approval</a:t>
            </a:r>
          </a:p>
          <a:p>
            <a:r>
              <a:rPr lang="en-US" sz="1400" dirty="0" smtClean="0">
                <a:solidFill>
                  <a:srgbClr val="FFFF00"/>
                </a:solidFill>
              </a:rPr>
              <a:t>PDUFA  (not sure if we should include this here – TBD)</a:t>
            </a:r>
          </a:p>
          <a:p>
            <a:endParaRPr lang="en-US" sz="1400" dirty="0"/>
          </a:p>
          <a:p>
            <a:endParaRPr lang="en-US" sz="1400" dirty="0" smtClean="0"/>
          </a:p>
          <a:p>
            <a:endParaRPr lang="en-US" sz="1400" dirty="0"/>
          </a:p>
          <a:p>
            <a:endParaRPr lang="en-US" sz="1400" dirty="0" smtClean="0"/>
          </a:p>
          <a:p>
            <a:endParaRPr lang="en-US" sz="1400" dirty="0"/>
          </a:p>
          <a:p>
            <a:pPr fontAlgn="t"/>
            <a:endParaRPr lang="en-US" sz="1400" dirty="0"/>
          </a:p>
          <a:p>
            <a:endParaRPr lang="en-US" sz="1400" u="sng" dirty="0" smtClean="0"/>
          </a:p>
          <a:p>
            <a:endParaRPr lang="en-US" sz="1400" dirty="0"/>
          </a:p>
        </p:txBody>
      </p:sp>
      <p:sp>
        <p:nvSpPr>
          <p:cNvPr id="21" name="TextBox 20"/>
          <p:cNvSpPr txBox="1"/>
          <p:nvPr/>
        </p:nvSpPr>
        <p:spPr>
          <a:xfrm>
            <a:off x="10631672" y="1961314"/>
            <a:ext cx="57590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23" name="TextBox 22"/>
          <p:cNvSpPr txBox="1"/>
          <p:nvPr/>
        </p:nvSpPr>
        <p:spPr>
          <a:xfrm>
            <a:off x="10558854" y="2385574"/>
            <a:ext cx="461665" cy="2972915"/>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24" name="TextBox 23"/>
          <p:cNvSpPr txBox="1"/>
          <p:nvPr/>
        </p:nvSpPr>
        <p:spPr>
          <a:xfrm>
            <a:off x="6317220" y="4435159"/>
            <a:ext cx="4057650" cy="923330"/>
          </a:xfrm>
          <a:prstGeom prst="rect">
            <a:avLst/>
          </a:prstGeom>
          <a:noFill/>
        </p:spPr>
        <p:txBody>
          <a:bodyPr wrap="square" rtlCol="0">
            <a:spAutoFit/>
          </a:bodyPr>
          <a:lstStyle/>
          <a:p>
            <a:r>
              <a:rPr lang="en-US" dirty="0" smtClean="0"/>
              <a:t>This list is a preliminary list and may change based upon further definition of the system.</a:t>
            </a:r>
            <a:endParaRPr lang="en-US" dirty="0"/>
          </a:p>
        </p:txBody>
      </p:sp>
    </p:spTree>
    <p:extLst>
      <p:ext uri="{BB962C8B-B14F-4D97-AF65-F5344CB8AC3E}">
        <p14:creationId xmlns:p14="http://schemas.microsoft.com/office/powerpoint/2010/main" val="2561032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392" y="114138"/>
            <a:ext cx="7862908" cy="603268"/>
          </a:xfrm>
          <a:ln>
            <a:solidFill>
              <a:srgbClr val="FF0000"/>
            </a:solidFill>
          </a:ln>
        </p:spPr>
        <p:txBody>
          <a:bodyPr anchor="b">
            <a:noAutofit/>
          </a:bodyPr>
          <a:lstStyle/>
          <a:p>
            <a:pPr algn="ctr"/>
            <a:r>
              <a:rPr lang="en-US" sz="2000" dirty="0">
                <a:solidFill>
                  <a:srgbClr val="FF0000"/>
                </a:solidFill>
              </a:rPr>
              <a:t/>
            </a:r>
            <a:br>
              <a:rPr lang="en-US" sz="2000" dirty="0">
                <a:solidFill>
                  <a:srgbClr val="FF0000"/>
                </a:solidFill>
              </a:rPr>
            </a:br>
            <a:r>
              <a:rPr lang="en-US" sz="2000" dirty="0" smtClean="0">
                <a:solidFill>
                  <a:srgbClr val="FF0000"/>
                </a:solidFill>
              </a:rPr>
              <a:t>Dynamics CTMS</a:t>
            </a:r>
            <a:br>
              <a:rPr lang="en-US" sz="2000" dirty="0" smtClean="0">
                <a:solidFill>
                  <a:srgbClr val="FF0000"/>
                </a:solidFill>
              </a:rPr>
            </a:br>
            <a:r>
              <a:rPr lang="en-US" sz="2000" dirty="0" smtClean="0">
                <a:solidFill>
                  <a:srgbClr val="FF0000"/>
                </a:solidFill>
              </a:rPr>
              <a:t> Regulatory Milestones Template</a:t>
            </a:r>
            <a:endParaRPr lang="en-US" sz="20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25</a:t>
            </a:fld>
            <a:endParaRPr lang="en-US" dirty="0">
              <a:solidFill>
                <a:prstClr val="black">
                  <a:tint val="75000"/>
                </a:prstClr>
              </a:solidFill>
            </a:endParaRPr>
          </a:p>
        </p:txBody>
      </p:sp>
      <p:sp>
        <p:nvSpPr>
          <p:cNvPr id="6" name="Left Arrow 5">
            <a:hlinkClick r:id="rId3" action="ppaction://hlinksldjump"/>
          </p:cNvPr>
          <p:cNvSpPr/>
          <p:nvPr/>
        </p:nvSpPr>
        <p:spPr>
          <a:xfrm>
            <a:off x="831273" y="415772"/>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5762" y="9188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10" name="TextBox 9"/>
          <p:cNvSpPr txBox="1"/>
          <p:nvPr/>
        </p:nvSpPr>
        <p:spPr>
          <a:xfrm>
            <a:off x="5290869" y="922502"/>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11" name="TextBox 10"/>
          <p:cNvSpPr txBox="1"/>
          <p:nvPr/>
        </p:nvSpPr>
        <p:spPr>
          <a:xfrm>
            <a:off x="2306481" y="9188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12" name="TextBox 11"/>
          <p:cNvSpPr txBox="1"/>
          <p:nvPr/>
        </p:nvSpPr>
        <p:spPr>
          <a:xfrm>
            <a:off x="3503726" y="918834"/>
            <a:ext cx="1675368"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Study Coun</a:t>
            </a:r>
            <a:r>
              <a:rPr lang="en-US" sz="1200" dirty="0" smtClean="0">
                <a:hlinkClick r:id="rId4" action="ppaction://hlinkfile"/>
              </a:rPr>
              <a:t>t</a:t>
            </a:r>
            <a:r>
              <a:rPr lang="en-US" sz="1200" dirty="0" smtClean="0"/>
              <a:t>ries</a:t>
            </a:r>
            <a:endParaRPr lang="en-US" sz="1200" dirty="0"/>
          </a:p>
        </p:txBody>
      </p:sp>
      <p:sp>
        <p:nvSpPr>
          <p:cNvPr id="13" name="TextBox 12"/>
          <p:cNvSpPr txBox="1"/>
          <p:nvPr/>
        </p:nvSpPr>
        <p:spPr>
          <a:xfrm>
            <a:off x="10374870" y="8864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14" name="TextBox 13"/>
          <p:cNvSpPr txBox="1"/>
          <p:nvPr/>
        </p:nvSpPr>
        <p:spPr>
          <a:xfrm>
            <a:off x="6589490" y="9188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15" name="TextBox 14"/>
          <p:cNvSpPr txBox="1"/>
          <p:nvPr/>
        </p:nvSpPr>
        <p:spPr>
          <a:xfrm>
            <a:off x="7872059" y="8918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16" name="TextBox 15"/>
          <p:cNvSpPr txBox="1"/>
          <p:nvPr/>
        </p:nvSpPr>
        <p:spPr>
          <a:xfrm>
            <a:off x="9112482" y="9188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17" name="TextBox 16"/>
          <p:cNvSpPr txBox="1"/>
          <p:nvPr/>
        </p:nvSpPr>
        <p:spPr>
          <a:xfrm>
            <a:off x="3509781" y="15872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18" name="TextBox 17"/>
          <p:cNvSpPr txBox="1"/>
          <p:nvPr/>
        </p:nvSpPr>
        <p:spPr>
          <a:xfrm>
            <a:off x="3509781" y="1256085"/>
            <a:ext cx="1903940"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Regulatory Milestones </a:t>
            </a:r>
            <a:endParaRPr lang="en-US" sz="1200" dirty="0"/>
          </a:p>
        </p:txBody>
      </p:sp>
      <p:sp>
        <p:nvSpPr>
          <p:cNvPr id="19" name="TextBox 18"/>
          <p:cNvSpPr txBox="1"/>
          <p:nvPr/>
        </p:nvSpPr>
        <p:spPr>
          <a:xfrm>
            <a:off x="7162600" y="5841602"/>
            <a:ext cx="3533800" cy="923330"/>
          </a:xfrm>
          <a:prstGeom prst="rect">
            <a:avLst/>
          </a:prstGeom>
          <a:solidFill>
            <a:schemeClr val="bg1"/>
          </a:solidFill>
          <a:ln w="12700">
            <a:solidFill>
              <a:schemeClr val="tx1"/>
            </a:solidFill>
          </a:ln>
        </p:spPr>
        <p:txBody>
          <a:bodyPr wrap="square" rtlCol="0">
            <a:spAutoFit/>
          </a:bodyPr>
          <a:lstStyle/>
          <a:p>
            <a:r>
              <a:rPr lang="en-US" dirty="0" smtClean="0"/>
              <a:t>Screen should have ability to add comments for each milestone to explain reason for any delays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72958210"/>
              </p:ext>
            </p:extLst>
          </p:nvPr>
        </p:nvGraphicFramePr>
        <p:xfrm>
          <a:off x="1799979" y="1864233"/>
          <a:ext cx="8128000" cy="3749040"/>
        </p:xfrm>
        <a:graphic>
          <a:graphicData uri="http://schemas.openxmlformats.org/drawingml/2006/table">
            <a:tbl>
              <a:tblPr firstRow="1" bandRow="1">
                <a:tableStyleId>{5C22544A-7EE6-4342-B048-85BDC9FD1C3A}</a:tableStyleId>
              </a:tblPr>
              <a:tblGrid>
                <a:gridCol w="2032000"/>
                <a:gridCol w="2032000"/>
                <a:gridCol w="2032000"/>
                <a:gridCol w="2032000"/>
              </a:tblGrid>
              <a:tr h="515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Milestone</a:t>
                      </a:r>
                      <a:endParaRPr lang="en-US" sz="1400" dirty="0"/>
                    </a:p>
                  </a:txBody>
                  <a:tcPr/>
                </a:tc>
                <a:tc>
                  <a:txBody>
                    <a:bodyPr/>
                    <a:lstStyle/>
                    <a:p>
                      <a:r>
                        <a:rPr lang="en-US" sz="1400" u="sng" dirty="0" smtClean="0"/>
                        <a:t>Planned</a:t>
                      </a:r>
                      <a:r>
                        <a:rPr lang="en-US" sz="1400" dirty="0" smtClean="0"/>
                        <a:t> </a:t>
                      </a:r>
                      <a:endParaRPr lang="en-US" sz="1400" dirty="0"/>
                    </a:p>
                  </a:txBody>
                  <a:tcPr/>
                </a:tc>
                <a:tc>
                  <a:txBody>
                    <a:bodyPr/>
                    <a:lstStyle/>
                    <a:p>
                      <a:r>
                        <a:rPr lang="en-US" sz="1400" u="sng" dirty="0" smtClean="0"/>
                        <a:t>Adjusted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Actual</a:t>
                      </a:r>
                    </a:p>
                    <a:p>
                      <a:endParaRPr lang="en-US" sz="1400" dirty="0"/>
                    </a:p>
                  </a:txBody>
                  <a:tcPr/>
                </a:tc>
              </a:tr>
              <a:tr h="7270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Regulatory Agency Package Submission</a:t>
                      </a:r>
                    </a:p>
                    <a:p>
                      <a:endParaRPr lang="en-US" sz="1400" b="0" dirty="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r>
              <a:tr h="515025">
                <a:tc>
                  <a:txBody>
                    <a:bodyPr/>
                    <a:lstStyle/>
                    <a:p>
                      <a:r>
                        <a:rPr lang="en-US" sz="1400" b="0" dirty="0" smtClean="0"/>
                        <a:t>Regulatory Agency Package Approval</a:t>
                      </a:r>
                      <a:endParaRPr lang="en-US" sz="1400" b="0" dirty="0"/>
                    </a:p>
                  </a:txBody>
                  <a:tcPr/>
                </a:tc>
                <a:tc>
                  <a:txBody>
                    <a:bodyPr/>
                    <a:lstStyle/>
                    <a:p>
                      <a:endParaRPr lang="en-US" sz="1400"/>
                    </a:p>
                  </a:txBody>
                  <a:tcPr/>
                </a:tc>
                <a:tc>
                  <a:txBody>
                    <a:bodyPr/>
                    <a:lstStyle/>
                    <a:p>
                      <a:endParaRPr lang="en-US" sz="1400" dirty="0"/>
                    </a:p>
                  </a:txBody>
                  <a:tcPr/>
                </a:tc>
                <a:tc>
                  <a:txBody>
                    <a:bodyPr/>
                    <a:lstStyle/>
                    <a:p>
                      <a:endParaRPr lang="en-US" sz="1400"/>
                    </a:p>
                  </a:txBody>
                  <a:tcPr/>
                </a:tc>
              </a:tr>
              <a:tr h="515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IRB/EC Submission</a:t>
                      </a:r>
                    </a:p>
                    <a:p>
                      <a:endParaRPr lang="en-US" sz="1400" b="0" dirty="0"/>
                    </a:p>
                  </a:txBody>
                  <a:tcPr/>
                </a:tc>
                <a:tc>
                  <a:txBody>
                    <a:bodyPr/>
                    <a:lstStyle/>
                    <a:p>
                      <a:endParaRPr lang="en-US" sz="1400"/>
                    </a:p>
                  </a:txBody>
                  <a:tcPr/>
                </a:tc>
                <a:tc>
                  <a:txBody>
                    <a:bodyPr/>
                    <a:lstStyle/>
                    <a:p>
                      <a:endParaRPr lang="en-US" sz="1400" dirty="0"/>
                    </a:p>
                  </a:txBody>
                  <a:tcPr/>
                </a:tc>
                <a:tc>
                  <a:txBody>
                    <a:bodyPr/>
                    <a:lstStyle/>
                    <a:p>
                      <a:endParaRPr lang="en-US" sz="1400"/>
                    </a:p>
                  </a:txBody>
                  <a:tcPr/>
                </a:tc>
              </a:tr>
              <a:tr h="515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IRB/EC Approval</a:t>
                      </a:r>
                    </a:p>
                    <a:p>
                      <a:endParaRPr lang="en-US" sz="1400" b="0" dirty="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r>
              <a:tr h="939164">
                <a:tc>
                  <a:txBody>
                    <a:bodyPr/>
                    <a:lstStyle/>
                    <a:p>
                      <a:r>
                        <a:rPr lang="en-US" sz="1400" dirty="0" smtClean="0">
                          <a:solidFill>
                            <a:srgbClr val="FFFF00"/>
                          </a:solidFill>
                        </a:rPr>
                        <a:t>PDUFA  (not sure if we should include this here)</a:t>
                      </a:r>
                    </a:p>
                    <a:p>
                      <a:endParaRPr lang="en-US" sz="1400" dirty="0" smtClean="0"/>
                    </a:p>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248284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923" y="1"/>
            <a:ext cx="8376702" cy="587698"/>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a:solidFill>
                  <a:srgbClr val="FF0000"/>
                </a:solidFill>
              </a:rPr>
              <a:t>Dynamics CTMS – Study </a:t>
            </a:r>
            <a:r>
              <a:rPr lang="en-US" sz="1800" dirty="0" smtClean="0">
                <a:solidFill>
                  <a:srgbClr val="FF0000"/>
                </a:solidFill>
              </a:rPr>
              <a:t>Countries</a:t>
            </a:r>
            <a:br>
              <a:rPr lang="en-US" sz="1800" dirty="0" smtClean="0">
                <a:solidFill>
                  <a:srgbClr val="FF0000"/>
                </a:solidFill>
              </a:rPr>
            </a:br>
            <a:r>
              <a:rPr lang="en-US" sz="1800" dirty="0" smtClean="0">
                <a:solidFill>
                  <a:srgbClr val="FF0000"/>
                </a:solidFill>
              </a:rPr>
              <a:t>Screen Section - Clinical Milestones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26</a:t>
            </a:fld>
            <a:endParaRPr lang="en-US" dirty="0">
              <a:solidFill>
                <a:prstClr val="black">
                  <a:tint val="75000"/>
                </a:prstClr>
              </a:solidFill>
            </a:endParaRPr>
          </a:p>
        </p:txBody>
      </p:sp>
      <p:sp>
        <p:nvSpPr>
          <p:cNvPr id="3" name="Left Arrow 2">
            <a:hlinkClick r:id="rId2" action="ppaction://hlinksldjump"/>
          </p:cNvPr>
          <p:cNvSpPr/>
          <p:nvPr/>
        </p:nvSpPr>
        <p:spPr>
          <a:xfrm>
            <a:off x="432416" y="103971"/>
            <a:ext cx="443346" cy="2088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hlinkClick r:id="" action="ppaction://hlinkshowjump?jump=firstslide"/>
          </p:cNvPr>
          <p:cNvSpPr txBox="1"/>
          <p:nvPr/>
        </p:nvSpPr>
        <p:spPr>
          <a:xfrm>
            <a:off x="1172042" y="103971"/>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30" name="TextBox 29"/>
          <p:cNvSpPr txBox="1"/>
          <p:nvPr/>
        </p:nvSpPr>
        <p:spPr>
          <a:xfrm>
            <a:off x="875762"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31" name="TextBox 30"/>
          <p:cNvSpPr txBox="1"/>
          <p:nvPr/>
        </p:nvSpPr>
        <p:spPr>
          <a:xfrm>
            <a:off x="5290869" y="770102"/>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32" name="TextBox 31"/>
          <p:cNvSpPr txBox="1"/>
          <p:nvPr/>
        </p:nvSpPr>
        <p:spPr>
          <a:xfrm>
            <a:off x="2306481"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33" name="TextBox 32"/>
          <p:cNvSpPr txBox="1"/>
          <p:nvPr/>
        </p:nvSpPr>
        <p:spPr>
          <a:xfrm>
            <a:off x="3503726" y="766434"/>
            <a:ext cx="1675368"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4" name="TextBox 33"/>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5" name="TextBox 34"/>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6" name="TextBox 35"/>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7" name="TextBox 36"/>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8" name="TextBox 37"/>
          <p:cNvSpPr txBox="1"/>
          <p:nvPr/>
        </p:nvSpPr>
        <p:spPr>
          <a:xfrm>
            <a:off x="3509781"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9" name="TextBox 38"/>
          <p:cNvSpPr txBox="1"/>
          <p:nvPr/>
        </p:nvSpPr>
        <p:spPr>
          <a:xfrm>
            <a:off x="3509781"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20" name="TextBox 19"/>
          <p:cNvSpPr txBox="1"/>
          <p:nvPr/>
        </p:nvSpPr>
        <p:spPr>
          <a:xfrm>
            <a:off x="326540" y="1896671"/>
            <a:ext cx="10891983" cy="5047536"/>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Clinical Milestones                                  Section Heading  (can add or edit dates using plus sign icon or click to enter dates via template?)</a:t>
            </a:r>
            <a:endParaRPr lang="en-US" sz="1400" dirty="0" smtClean="0">
              <a:solidFill>
                <a:srgbClr val="FF0000"/>
              </a:solidFill>
            </a:endParaRPr>
          </a:p>
          <a:p>
            <a:endParaRPr lang="en-US" sz="1400" dirty="0" smtClean="0"/>
          </a:p>
          <a:p>
            <a:r>
              <a:rPr lang="en-US" sz="1400" u="sng" dirty="0" smtClean="0"/>
              <a:t>Milestone </a:t>
            </a:r>
            <a:r>
              <a:rPr lang="en-US" sz="1400" dirty="0" smtClean="0"/>
              <a:t>                                                       </a:t>
            </a:r>
            <a:r>
              <a:rPr lang="en-US" sz="1400" u="sng" dirty="0" smtClean="0"/>
              <a:t>Planned</a:t>
            </a:r>
            <a:r>
              <a:rPr lang="en-US" sz="1400" dirty="0" smtClean="0"/>
              <a:t>                     </a:t>
            </a:r>
            <a:r>
              <a:rPr lang="en-US" sz="1400" u="sng" dirty="0" smtClean="0"/>
              <a:t>Adjusted</a:t>
            </a:r>
            <a:r>
              <a:rPr lang="en-US" sz="1400" dirty="0" smtClean="0"/>
              <a:t>         </a:t>
            </a:r>
            <a:r>
              <a:rPr lang="en-US" sz="1400" u="sng" dirty="0" smtClean="0"/>
              <a:t>Actual</a:t>
            </a:r>
          </a:p>
          <a:p>
            <a:pPr fontAlgn="t"/>
            <a:r>
              <a:rPr lang="en-US" sz="1400" b="1" dirty="0" smtClean="0"/>
              <a:t>Insurance Obtained</a:t>
            </a:r>
          </a:p>
          <a:p>
            <a:pPr fontAlgn="t"/>
            <a:r>
              <a:rPr lang="en-US" sz="1400" b="1" dirty="0" smtClean="0"/>
              <a:t>Study Start Date</a:t>
            </a:r>
          </a:p>
          <a:p>
            <a:pPr fontAlgn="t"/>
            <a:r>
              <a:rPr lang="en-US" sz="1400" b="1" dirty="0" smtClean="0"/>
              <a:t>Study End Date</a:t>
            </a:r>
          </a:p>
          <a:p>
            <a:pPr fontAlgn="t"/>
            <a:r>
              <a:rPr lang="en-US" sz="1400" b="1" dirty="0" smtClean="0"/>
              <a:t>Contract template Available</a:t>
            </a:r>
          </a:p>
          <a:p>
            <a:pPr fontAlgn="t"/>
            <a:r>
              <a:rPr lang="en-US" sz="1400" b="1" dirty="0" smtClean="0"/>
              <a:t>Informed Consent Template Available</a:t>
            </a:r>
            <a:endParaRPr lang="en-US" sz="1400" dirty="0" smtClean="0"/>
          </a:p>
          <a:p>
            <a:pPr fontAlgn="t"/>
            <a:r>
              <a:rPr lang="en-US" sz="1400" dirty="0" smtClean="0"/>
              <a:t>Draft Protocol Available</a:t>
            </a:r>
          </a:p>
          <a:p>
            <a:pPr fontAlgn="t"/>
            <a:r>
              <a:rPr lang="en-US" sz="1400" dirty="0" smtClean="0"/>
              <a:t>Final </a:t>
            </a:r>
            <a:r>
              <a:rPr lang="en-US" sz="1400" dirty="0"/>
              <a:t>Protocol </a:t>
            </a:r>
            <a:r>
              <a:rPr lang="en-US" sz="1400" dirty="0" smtClean="0"/>
              <a:t>Available</a:t>
            </a:r>
            <a:endParaRPr lang="en-US" sz="1400" dirty="0"/>
          </a:p>
          <a:p>
            <a:pPr fontAlgn="t"/>
            <a:r>
              <a:rPr lang="en-US" sz="1400" dirty="0"/>
              <a:t>Drug available </a:t>
            </a:r>
            <a:r>
              <a:rPr lang="en-US" sz="1400" dirty="0" smtClean="0"/>
              <a:t>In Country</a:t>
            </a:r>
            <a:endParaRPr lang="en-US" sz="1400" dirty="0"/>
          </a:p>
          <a:p>
            <a:pPr fontAlgn="t"/>
            <a:r>
              <a:rPr lang="en-US" sz="1400" dirty="0"/>
              <a:t>First Site Initiation</a:t>
            </a:r>
          </a:p>
          <a:p>
            <a:pPr fontAlgn="t"/>
            <a:r>
              <a:rPr lang="en-US" sz="1400" dirty="0" smtClean="0"/>
              <a:t>First Patient Screened</a:t>
            </a:r>
          </a:p>
          <a:p>
            <a:pPr fontAlgn="t"/>
            <a:r>
              <a:rPr lang="en-US" sz="1400" dirty="0" smtClean="0"/>
              <a:t>Last Patient Screened</a:t>
            </a:r>
            <a:endParaRPr lang="en-US" sz="1400" dirty="0"/>
          </a:p>
          <a:p>
            <a:pPr fontAlgn="t"/>
            <a:r>
              <a:rPr lang="en-US" sz="1400" dirty="0" smtClean="0"/>
              <a:t>First Patient Enrolled</a:t>
            </a:r>
            <a:endParaRPr lang="en-US" sz="1400" dirty="0"/>
          </a:p>
          <a:p>
            <a:pPr fontAlgn="t"/>
            <a:r>
              <a:rPr lang="en-US" sz="1400" dirty="0" smtClean="0"/>
              <a:t>Last Patient Enrolled</a:t>
            </a:r>
          </a:p>
          <a:p>
            <a:pPr fontAlgn="t"/>
            <a:r>
              <a:rPr lang="en-US" sz="1400" dirty="0" smtClean="0"/>
              <a:t>First Patient Randomized</a:t>
            </a:r>
          </a:p>
          <a:p>
            <a:pPr fontAlgn="t"/>
            <a:r>
              <a:rPr lang="en-US" sz="1400" dirty="0" smtClean="0"/>
              <a:t>Last Patient Randomized</a:t>
            </a:r>
          </a:p>
          <a:p>
            <a:pPr fontAlgn="t"/>
            <a:r>
              <a:rPr lang="en-US" sz="1400" dirty="0" smtClean="0"/>
              <a:t>Last Patient Last Visit</a:t>
            </a:r>
          </a:p>
          <a:p>
            <a:pPr fontAlgn="t"/>
            <a:r>
              <a:rPr lang="en-US" sz="1400" dirty="0" smtClean="0"/>
              <a:t>Last Site Closed</a:t>
            </a:r>
          </a:p>
          <a:p>
            <a:pPr fontAlgn="t"/>
            <a:endParaRPr lang="en-US" sz="1400" dirty="0"/>
          </a:p>
          <a:p>
            <a:endParaRPr lang="en-US" sz="1400" u="sng" dirty="0" smtClean="0"/>
          </a:p>
          <a:p>
            <a:endParaRPr lang="en-US" sz="1400" dirty="0"/>
          </a:p>
        </p:txBody>
      </p:sp>
      <p:sp>
        <p:nvSpPr>
          <p:cNvPr id="17" name="TextBox 16"/>
          <p:cNvSpPr txBox="1"/>
          <p:nvPr/>
        </p:nvSpPr>
        <p:spPr>
          <a:xfrm>
            <a:off x="10696166" y="2151528"/>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18" name="TextBox 17"/>
          <p:cNvSpPr txBox="1"/>
          <p:nvPr/>
        </p:nvSpPr>
        <p:spPr>
          <a:xfrm>
            <a:off x="10693379" y="2599663"/>
            <a:ext cx="461665" cy="2972915"/>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21" name="TextBox 20"/>
          <p:cNvSpPr txBox="1"/>
          <p:nvPr/>
        </p:nvSpPr>
        <p:spPr>
          <a:xfrm>
            <a:off x="338259" y="6332197"/>
            <a:ext cx="3734164" cy="369332"/>
          </a:xfrm>
          <a:prstGeom prst="rect">
            <a:avLst/>
          </a:prstGeom>
          <a:noFill/>
          <a:ln w="15875">
            <a:solidFill>
              <a:srgbClr val="002060"/>
            </a:solidFill>
          </a:ln>
        </p:spPr>
        <p:txBody>
          <a:bodyPr wrap="none" rtlCol="0">
            <a:spAutoFit/>
          </a:bodyPr>
          <a:lstStyle/>
          <a:p>
            <a:r>
              <a:rPr lang="en-US" dirty="0" smtClean="0"/>
              <a:t>Copy All Dates from Study    (Tick Box)</a:t>
            </a:r>
            <a:endParaRPr lang="en-US" dirty="0"/>
          </a:p>
        </p:txBody>
      </p:sp>
      <p:sp>
        <p:nvSpPr>
          <p:cNvPr id="23" name="TextBox 22"/>
          <p:cNvSpPr txBox="1"/>
          <p:nvPr/>
        </p:nvSpPr>
        <p:spPr>
          <a:xfrm>
            <a:off x="6437090" y="5778199"/>
            <a:ext cx="4057650" cy="923330"/>
          </a:xfrm>
          <a:prstGeom prst="rect">
            <a:avLst/>
          </a:prstGeom>
          <a:noFill/>
        </p:spPr>
        <p:txBody>
          <a:bodyPr wrap="square" rtlCol="0">
            <a:spAutoFit/>
          </a:bodyPr>
          <a:lstStyle/>
          <a:p>
            <a:r>
              <a:rPr lang="en-US" dirty="0" smtClean="0"/>
              <a:t>This list is a preliminary list and may change based upon further definition of the system.</a:t>
            </a:r>
            <a:endParaRPr lang="en-US" dirty="0"/>
          </a:p>
        </p:txBody>
      </p:sp>
    </p:spTree>
    <p:extLst>
      <p:ext uri="{BB962C8B-B14F-4D97-AF65-F5344CB8AC3E}">
        <p14:creationId xmlns:p14="http://schemas.microsoft.com/office/powerpoint/2010/main" val="118499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110" y="67787"/>
            <a:ext cx="8230759" cy="581382"/>
          </a:xfrm>
          <a:ln>
            <a:solidFill>
              <a:srgbClr val="FF0000"/>
            </a:solidFill>
          </a:ln>
        </p:spPr>
        <p:txBody>
          <a:bodyPr anchor="b">
            <a:noAutofit/>
          </a:bodyPr>
          <a:lstStyle/>
          <a:p>
            <a:pPr algn="ctr"/>
            <a:r>
              <a:rPr lang="en-US" sz="1800" dirty="0">
                <a:solidFill>
                  <a:srgbClr val="FF0000"/>
                </a:solidFill>
              </a:rPr>
              <a:t/>
            </a:r>
            <a:br>
              <a:rPr lang="en-US" sz="1800" dirty="0">
                <a:solidFill>
                  <a:srgbClr val="FF0000"/>
                </a:solidFill>
              </a:rPr>
            </a:br>
            <a:r>
              <a:rPr lang="en-US" sz="1800" dirty="0" smtClean="0">
                <a:solidFill>
                  <a:srgbClr val="FF0000"/>
                </a:solidFill>
              </a:rPr>
              <a:t>Dynamics CTMS – Study Countries</a:t>
            </a:r>
            <a:br>
              <a:rPr lang="en-US" sz="1800" dirty="0" smtClean="0">
                <a:solidFill>
                  <a:srgbClr val="FF0000"/>
                </a:solidFill>
              </a:rPr>
            </a:br>
            <a:r>
              <a:rPr lang="en-US" sz="1800" dirty="0" smtClean="0">
                <a:solidFill>
                  <a:srgbClr val="FF0000"/>
                </a:solidFill>
              </a:rPr>
              <a:t>Clinical Milestones Template</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27</a:t>
            </a:fld>
            <a:endParaRPr lang="en-US" dirty="0">
              <a:solidFill>
                <a:prstClr val="black">
                  <a:tint val="75000"/>
                </a:prstClr>
              </a:solidFill>
            </a:endParaRPr>
          </a:p>
        </p:txBody>
      </p:sp>
      <p:sp>
        <p:nvSpPr>
          <p:cNvPr id="6" name="Left Arrow 5">
            <a:hlinkClick r:id="rId3" action="ppaction://hlinksldjump"/>
          </p:cNvPr>
          <p:cNvSpPr/>
          <p:nvPr/>
        </p:nvSpPr>
        <p:spPr>
          <a:xfrm>
            <a:off x="1109436" y="135684"/>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5762" y="783678"/>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9" name="TextBox 8"/>
          <p:cNvSpPr txBox="1"/>
          <p:nvPr/>
        </p:nvSpPr>
        <p:spPr>
          <a:xfrm>
            <a:off x="5290869" y="787346"/>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10" name="TextBox 9"/>
          <p:cNvSpPr txBox="1"/>
          <p:nvPr/>
        </p:nvSpPr>
        <p:spPr>
          <a:xfrm>
            <a:off x="2306481" y="783678"/>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11" name="TextBox 10"/>
          <p:cNvSpPr txBox="1"/>
          <p:nvPr/>
        </p:nvSpPr>
        <p:spPr>
          <a:xfrm>
            <a:off x="3503726" y="783678"/>
            <a:ext cx="1675368"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Study Coun</a:t>
            </a:r>
            <a:r>
              <a:rPr lang="en-US" sz="1200" dirty="0" smtClean="0">
                <a:hlinkClick r:id="rId4" action="ppaction://hlinkfile"/>
              </a:rPr>
              <a:t>t</a:t>
            </a:r>
            <a:r>
              <a:rPr lang="en-US" sz="1200" dirty="0" smtClean="0"/>
              <a:t>ries</a:t>
            </a:r>
            <a:endParaRPr lang="en-US" sz="1200" dirty="0"/>
          </a:p>
        </p:txBody>
      </p:sp>
      <p:sp>
        <p:nvSpPr>
          <p:cNvPr id="12" name="TextBox 11"/>
          <p:cNvSpPr txBox="1"/>
          <p:nvPr/>
        </p:nvSpPr>
        <p:spPr>
          <a:xfrm>
            <a:off x="10374870" y="751307"/>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13" name="TextBox 12"/>
          <p:cNvSpPr txBox="1"/>
          <p:nvPr/>
        </p:nvSpPr>
        <p:spPr>
          <a:xfrm>
            <a:off x="6589490" y="783677"/>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14" name="TextBox 13"/>
          <p:cNvSpPr txBox="1"/>
          <p:nvPr/>
        </p:nvSpPr>
        <p:spPr>
          <a:xfrm>
            <a:off x="7872059" y="756736"/>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15" name="TextBox 14"/>
          <p:cNvSpPr txBox="1"/>
          <p:nvPr/>
        </p:nvSpPr>
        <p:spPr>
          <a:xfrm>
            <a:off x="9112482" y="783676"/>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16" name="TextBox 15"/>
          <p:cNvSpPr txBox="1"/>
          <p:nvPr/>
        </p:nvSpPr>
        <p:spPr>
          <a:xfrm>
            <a:off x="3509781" y="1452078"/>
            <a:ext cx="1976069"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Clinical  Milestones</a:t>
            </a:r>
            <a:endParaRPr lang="en-US" sz="1200" dirty="0"/>
          </a:p>
        </p:txBody>
      </p:sp>
      <p:sp>
        <p:nvSpPr>
          <p:cNvPr id="17" name="TextBox 16"/>
          <p:cNvSpPr txBox="1"/>
          <p:nvPr/>
        </p:nvSpPr>
        <p:spPr>
          <a:xfrm>
            <a:off x="3509781" y="1120929"/>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18" name="TextBox 17"/>
          <p:cNvSpPr txBox="1"/>
          <p:nvPr/>
        </p:nvSpPr>
        <p:spPr>
          <a:xfrm>
            <a:off x="8491803" y="1060675"/>
            <a:ext cx="3533800" cy="923330"/>
          </a:xfrm>
          <a:prstGeom prst="rect">
            <a:avLst/>
          </a:prstGeom>
          <a:solidFill>
            <a:schemeClr val="bg1"/>
          </a:solidFill>
          <a:ln w="12700">
            <a:solidFill>
              <a:schemeClr val="tx1"/>
            </a:solidFill>
          </a:ln>
        </p:spPr>
        <p:txBody>
          <a:bodyPr wrap="square" rtlCol="0">
            <a:spAutoFit/>
          </a:bodyPr>
          <a:lstStyle/>
          <a:p>
            <a:r>
              <a:rPr lang="en-US" dirty="0" smtClean="0"/>
              <a:t>Screen should have ability to add comments for each milestone to explain reason for any delays</a:t>
            </a:r>
            <a:endParaRPr lang="en-US" dirty="0"/>
          </a:p>
        </p:txBody>
      </p:sp>
      <p:sp>
        <p:nvSpPr>
          <p:cNvPr id="19" name="TextBox 18"/>
          <p:cNvSpPr txBox="1"/>
          <p:nvPr/>
        </p:nvSpPr>
        <p:spPr>
          <a:xfrm>
            <a:off x="154901" y="6352143"/>
            <a:ext cx="3734164" cy="369332"/>
          </a:xfrm>
          <a:prstGeom prst="rect">
            <a:avLst/>
          </a:prstGeom>
          <a:noFill/>
          <a:ln w="15875">
            <a:solidFill>
              <a:srgbClr val="002060"/>
            </a:solidFill>
          </a:ln>
        </p:spPr>
        <p:txBody>
          <a:bodyPr wrap="none" rtlCol="0">
            <a:spAutoFit/>
          </a:bodyPr>
          <a:lstStyle/>
          <a:p>
            <a:r>
              <a:rPr lang="en-US" dirty="0" smtClean="0"/>
              <a:t>Copy All Dates from Study    (Tick Box)</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99054658"/>
              </p:ext>
            </p:extLst>
          </p:nvPr>
        </p:nvGraphicFramePr>
        <p:xfrm>
          <a:off x="1788308" y="1950594"/>
          <a:ext cx="8128000" cy="42113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sz="1100" dirty="0" smtClean="0"/>
                        <a:t>Milestone</a:t>
                      </a:r>
                      <a:endParaRPr lang="en-US" sz="1100" dirty="0"/>
                    </a:p>
                  </a:txBody>
                  <a:tcPr/>
                </a:tc>
                <a:tc>
                  <a:txBody>
                    <a:bodyPr/>
                    <a:lstStyle/>
                    <a:p>
                      <a:r>
                        <a:rPr lang="en-US" sz="1100" dirty="0" smtClean="0"/>
                        <a:t>Planned</a:t>
                      </a:r>
                      <a:endParaRPr lang="en-US" sz="1100" dirty="0"/>
                    </a:p>
                  </a:txBody>
                  <a:tcPr/>
                </a:tc>
                <a:tc>
                  <a:txBody>
                    <a:bodyPr/>
                    <a:lstStyle/>
                    <a:p>
                      <a:r>
                        <a:rPr lang="en-US" sz="1100" dirty="0" smtClean="0"/>
                        <a:t>Adjusted</a:t>
                      </a:r>
                      <a:endParaRPr lang="en-US" sz="1100" dirty="0"/>
                    </a:p>
                  </a:txBody>
                  <a:tcPr/>
                </a:tc>
                <a:tc>
                  <a:txBody>
                    <a:bodyPr/>
                    <a:lstStyle/>
                    <a:p>
                      <a:r>
                        <a:rPr lang="en-US" sz="1100" dirty="0" smtClean="0"/>
                        <a:t>Actual</a:t>
                      </a:r>
                      <a:endParaRPr lang="en-US" sz="1100" dirty="0"/>
                    </a:p>
                  </a:txBody>
                  <a:tcPr/>
                </a:tc>
              </a:tr>
              <a:tr h="370840">
                <a:tc>
                  <a:txBody>
                    <a:bodyPr/>
                    <a:lstStyle/>
                    <a:p>
                      <a:r>
                        <a:rPr lang="en-US" sz="1200" dirty="0" smtClean="0"/>
                        <a:t>Insurance Obtained</a:t>
                      </a:r>
                    </a:p>
                    <a:p>
                      <a:r>
                        <a:rPr lang="en-US" sz="1200" dirty="0" smtClean="0"/>
                        <a:t>Study Start Date </a:t>
                      </a:r>
                    </a:p>
                    <a:p>
                      <a:r>
                        <a:rPr lang="en-US" sz="1200" dirty="0" smtClean="0"/>
                        <a:t>Study</a:t>
                      </a:r>
                      <a:r>
                        <a:rPr lang="en-US" sz="1200" baseline="0" dirty="0" smtClean="0"/>
                        <a:t> End Date</a:t>
                      </a:r>
                    </a:p>
                    <a:p>
                      <a:r>
                        <a:rPr lang="en-US" sz="1200" dirty="0" smtClean="0"/>
                        <a:t>Contract Template Available</a:t>
                      </a:r>
                    </a:p>
                    <a:p>
                      <a:r>
                        <a:rPr lang="en-US" sz="1200" dirty="0" smtClean="0"/>
                        <a:t>Informed</a:t>
                      </a:r>
                      <a:r>
                        <a:rPr lang="en-US" sz="1200" baseline="0" dirty="0" smtClean="0"/>
                        <a:t> Consent Template Available</a:t>
                      </a:r>
                    </a:p>
                    <a:p>
                      <a:r>
                        <a:rPr lang="en-US" sz="1200" baseline="0" dirty="0" smtClean="0"/>
                        <a:t>Draft Protocol Available</a:t>
                      </a:r>
                    </a:p>
                    <a:p>
                      <a:r>
                        <a:rPr lang="en-US" sz="1200" baseline="0" dirty="0" smtClean="0"/>
                        <a:t>Final Protocol Available</a:t>
                      </a:r>
                    </a:p>
                    <a:p>
                      <a:r>
                        <a:rPr lang="en-US" sz="1200" baseline="0" dirty="0" smtClean="0"/>
                        <a:t>First Site Active</a:t>
                      </a:r>
                    </a:p>
                    <a:p>
                      <a:r>
                        <a:rPr lang="en-US" sz="1200" baseline="0" dirty="0" smtClean="0"/>
                        <a:t>Drug Available in Country</a:t>
                      </a:r>
                    </a:p>
                    <a:p>
                      <a:r>
                        <a:rPr lang="en-US" sz="1200" baseline="0" dirty="0" smtClean="0"/>
                        <a:t>First Site Initiation</a:t>
                      </a:r>
                    </a:p>
                    <a:p>
                      <a:r>
                        <a:rPr lang="en-US" sz="1200" baseline="0" dirty="0" smtClean="0"/>
                        <a:t>First Patient Screened</a:t>
                      </a:r>
                    </a:p>
                    <a:p>
                      <a:r>
                        <a:rPr lang="en-US" sz="1200" baseline="0" dirty="0" smtClean="0"/>
                        <a:t>Last Patient Screened</a:t>
                      </a:r>
                    </a:p>
                    <a:p>
                      <a:r>
                        <a:rPr lang="en-US" sz="1200" baseline="0" dirty="0" smtClean="0"/>
                        <a:t>First Patient Enrolled</a:t>
                      </a:r>
                    </a:p>
                    <a:p>
                      <a:r>
                        <a:rPr lang="en-US" sz="1200" baseline="0" dirty="0" smtClean="0"/>
                        <a:t>Last Patient Enrolled</a:t>
                      </a:r>
                    </a:p>
                    <a:p>
                      <a:r>
                        <a:rPr lang="en-US" sz="1200" baseline="0" dirty="0" smtClean="0"/>
                        <a:t>First Patient Randomized</a:t>
                      </a:r>
                    </a:p>
                    <a:p>
                      <a:r>
                        <a:rPr lang="en-US" sz="1200" baseline="0" dirty="0" smtClean="0"/>
                        <a:t>Last Patient Randomized</a:t>
                      </a:r>
                    </a:p>
                    <a:p>
                      <a:r>
                        <a:rPr lang="en-US" sz="1200" baseline="0" dirty="0" smtClean="0"/>
                        <a:t>Last Patient Last Visit </a:t>
                      </a:r>
                    </a:p>
                    <a:p>
                      <a:r>
                        <a:rPr lang="en-US" sz="1200" baseline="0" dirty="0" smtClean="0"/>
                        <a:t>Last Site Closed</a:t>
                      </a:r>
                      <a:endParaRPr lang="en-US" sz="1200" dirty="0" smtClean="0"/>
                    </a:p>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48761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923" y="109999"/>
            <a:ext cx="8376702" cy="596181"/>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600" dirty="0">
                <a:solidFill>
                  <a:srgbClr val="FF0000"/>
                </a:solidFill>
              </a:rPr>
              <a:t>Dynamics CTMS – Study </a:t>
            </a:r>
            <a:r>
              <a:rPr lang="en-US" sz="1600" dirty="0" smtClean="0">
                <a:solidFill>
                  <a:srgbClr val="FF0000"/>
                </a:solidFill>
              </a:rPr>
              <a:t>Countries</a:t>
            </a:r>
            <a:br>
              <a:rPr lang="en-US" sz="1600" dirty="0" smtClean="0">
                <a:solidFill>
                  <a:srgbClr val="FF0000"/>
                </a:solidFill>
              </a:rPr>
            </a:br>
            <a:r>
              <a:rPr lang="en-US" sz="1600" dirty="0" smtClean="0">
                <a:solidFill>
                  <a:srgbClr val="FF0000"/>
                </a:solidFill>
              </a:rPr>
              <a:t>Screen Section </a:t>
            </a:r>
            <a:r>
              <a:rPr lang="en-US" sz="1600" dirty="0">
                <a:solidFill>
                  <a:srgbClr val="FF0000"/>
                </a:solidFill>
              </a:rPr>
              <a:t>– </a:t>
            </a:r>
            <a:r>
              <a:rPr lang="en-US" sz="1600" dirty="0" smtClean="0">
                <a:solidFill>
                  <a:srgbClr val="FF0000"/>
                </a:solidFill>
              </a:rPr>
              <a:t>Participating Sites</a:t>
            </a:r>
            <a:endParaRPr lang="en-US" sz="16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28</a:t>
            </a:fld>
            <a:endParaRPr lang="en-US" dirty="0">
              <a:solidFill>
                <a:prstClr val="black">
                  <a:tint val="75000"/>
                </a:prstClr>
              </a:solidFill>
            </a:endParaRPr>
          </a:p>
        </p:txBody>
      </p:sp>
      <p:sp>
        <p:nvSpPr>
          <p:cNvPr id="3" name="Left Arrow 2">
            <a:hlinkClick r:id="rId2" action="ppaction://hlinksldjump"/>
          </p:cNvPr>
          <p:cNvSpPr/>
          <p:nvPr/>
        </p:nvSpPr>
        <p:spPr>
          <a:xfrm>
            <a:off x="432416" y="103971"/>
            <a:ext cx="443346" cy="2088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hlinkClick r:id="" action="ppaction://hlinkshowjump?jump=firstslide"/>
          </p:cNvPr>
          <p:cNvSpPr txBox="1"/>
          <p:nvPr/>
        </p:nvSpPr>
        <p:spPr>
          <a:xfrm>
            <a:off x="1172042" y="103971"/>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30" name="TextBox 29"/>
          <p:cNvSpPr txBox="1"/>
          <p:nvPr/>
        </p:nvSpPr>
        <p:spPr>
          <a:xfrm>
            <a:off x="875762"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31" name="TextBox 30"/>
          <p:cNvSpPr txBox="1"/>
          <p:nvPr/>
        </p:nvSpPr>
        <p:spPr>
          <a:xfrm>
            <a:off x="5290869" y="770102"/>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32" name="TextBox 31"/>
          <p:cNvSpPr txBox="1"/>
          <p:nvPr/>
        </p:nvSpPr>
        <p:spPr>
          <a:xfrm>
            <a:off x="2306481"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33" name="TextBox 32"/>
          <p:cNvSpPr txBox="1"/>
          <p:nvPr/>
        </p:nvSpPr>
        <p:spPr>
          <a:xfrm>
            <a:off x="3503726" y="766434"/>
            <a:ext cx="1675368"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4" name="TextBox 33"/>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5" name="TextBox 34"/>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6" name="TextBox 35"/>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7" name="TextBox 36"/>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8" name="TextBox 37"/>
          <p:cNvSpPr txBox="1"/>
          <p:nvPr/>
        </p:nvSpPr>
        <p:spPr>
          <a:xfrm>
            <a:off x="3509781"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9" name="TextBox 38"/>
          <p:cNvSpPr txBox="1"/>
          <p:nvPr/>
        </p:nvSpPr>
        <p:spPr>
          <a:xfrm>
            <a:off x="3509781"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20" name="TextBox 19"/>
          <p:cNvSpPr txBox="1"/>
          <p:nvPr/>
        </p:nvSpPr>
        <p:spPr>
          <a:xfrm>
            <a:off x="312637" y="2088481"/>
            <a:ext cx="10891983" cy="3108543"/>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Sites                                  Section Heading  (system displays list of sites associated with this study country after they are created and record is saved, sites are “clickable” and take user to specific site when clicked; can add sites using this plus icon  dates using plus sign icon)</a:t>
            </a:r>
            <a:endParaRPr lang="en-US" sz="1400" dirty="0" smtClean="0">
              <a:solidFill>
                <a:srgbClr val="FF0000"/>
              </a:solidFill>
            </a:endParaRPr>
          </a:p>
          <a:p>
            <a:endParaRPr lang="en-US" sz="1400" dirty="0" smtClean="0"/>
          </a:p>
          <a:p>
            <a:pPr fontAlgn="t"/>
            <a:r>
              <a:rPr lang="en-US" sz="1400" u="sng" dirty="0" smtClean="0"/>
              <a:t>Site No.</a:t>
            </a:r>
            <a:r>
              <a:rPr lang="en-US" sz="1400" dirty="0" smtClean="0"/>
              <a:t>	          </a:t>
            </a:r>
            <a:r>
              <a:rPr lang="en-US" sz="1400" u="sng" dirty="0" smtClean="0"/>
              <a:t>Investigator</a:t>
            </a:r>
            <a:r>
              <a:rPr lang="en-US" sz="1400" dirty="0" smtClean="0"/>
              <a:t>            	              </a:t>
            </a:r>
            <a:r>
              <a:rPr lang="en-US" sz="1400" u="sng" dirty="0" smtClean="0"/>
              <a:t>Institute</a:t>
            </a:r>
            <a:r>
              <a:rPr lang="en-US" sz="1400" dirty="0" smtClean="0"/>
              <a:t>                                              	</a:t>
            </a:r>
            <a:r>
              <a:rPr lang="en-US" sz="1400" u="sng" dirty="0" smtClean="0"/>
              <a:t>Planned Randomized</a:t>
            </a:r>
            <a:r>
              <a:rPr lang="en-US" sz="1400" dirty="0" smtClean="0"/>
              <a:t>             </a:t>
            </a:r>
            <a:r>
              <a:rPr lang="en-US" sz="1400" u="sng" dirty="0" smtClean="0"/>
              <a:t>Actual Randomized</a:t>
            </a:r>
          </a:p>
          <a:p>
            <a:pPr fontAlgn="t"/>
            <a:r>
              <a:rPr lang="en-US" sz="1400" dirty="0" smtClean="0"/>
              <a:t>      100                  John Smith, MD              Cooper Health </a:t>
            </a:r>
            <a:r>
              <a:rPr lang="en-US" sz="1400" dirty="0" err="1" smtClean="0"/>
              <a:t>Infx</a:t>
            </a:r>
            <a:r>
              <a:rPr lang="en-US" sz="1400" dirty="0" smtClean="0"/>
              <a:t> Disease                         	         10                      		9</a:t>
            </a:r>
          </a:p>
          <a:p>
            <a:pPr fontAlgn="t"/>
            <a:r>
              <a:rPr lang="en-US" sz="1400" dirty="0" smtClean="0"/>
              <a:t>       101                 Karen Jones, MD             </a:t>
            </a:r>
            <a:r>
              <a:rPr lang="en-US" sz="1400" dirty="0" err="1" smtClean="0"/>
              <a:t>Upenn</a:t>
            </a:r>
            <a:r>
              <a:rPr lang="en-US" sz="1400" dirty="0" smtClean="0"/>
              <a:t> </a:t>
            </a:r>
            <a:r>
              <a:rPr lang="en-US" sz="1400" dirty="0" err="1" smtClean="0"/>
              <a:t>Infx</a:t>
            </a:r>
            <a:r>
              <a:rPr lang="en-US" sz="1400" dirty="0" smtClean="0"/>
              <a:t> Disease                                                              8                           		6</a:t>
            </a:r>
          </a:p>
          <a:p>
            <a:pPr fontAlgn="t"/>
            <a:endParaRPr lang="en-US" sz="1400" dirty="0"/>
          </a:p>
          <a:p>
            <a:pPr fontAlgn="t"/>
            <a:endParaRPr lang="en-US" sz="1400" dirty="0" smtClean="0"/>
          </a:p>
          <a:p>
            <a:pPr fontAlgn="t"/>
            <a:endParaRPr lang="en-US" sz="1400" dirty="0"/>
          </a:p>
          <a:p>
            <a:pPr fontAlgn="t"/>
            <a:endParaRPr lang="en-US" sz="1400" dirty="0" smtClean="0"/>
          </a:p>
          <a:p>
            <a:pPr fontAlgn="t"/>
            <a:endParaRPr lang="en-US" sz="1400" dirty="0"/>
          </a:p>
          <a:p>
            <a:pPr fontAlgn="t"/>
            <a:r>
              <a:rPr lang="en-US" sz="1400" dirty="0" smtClean="0"/>
              <a:t> </a:t>
            </a:r>
            <a:endParaRPr lang="en-US" sz="1400" dirty="0"/>
          </a:p>
          <a:p>
            <a:endParaRPr lang="en-US" sz="1400" u="sng" dirty="0" smtClean="0"/>
          </a:p>
          <a:p>
            <a:endParaRPr lang="en-US" sz="1400" dirty="0"/>
          </a:p>
        </p:txBody>
      </p:sp>
      <p:sp>
        <p:nvSpPr>
          <p:cNvPr id="17" name="TextBox 16"/>
          <p:cNvSpPr txBox="1"/>
          <p:nvPr/>
        </p:nvSpPr>
        <p:spPr>
          <a:xfrm>
            <a:off x="10658205" y="2376937"/>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18" name="TextBox 17"/>
          <p:cNvSpPr txBox="1"/>
          <p:nvPr/>
        </p:nvSpPr>
        <p:spPr>
          <a:xfrm>
            <a:off x="10596792" y="2838602"/>
            <a:ext cx="461665" cy="2960007"/>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Tree>
    <p:extLst>
      <p:ext uri="{BB962C8B-B14F-4D97-AF65-F5344CB8AC3E}">
        <p14:creationId xmlns:p14="http://schemas.microsoft.com/office/powerpoint/2010/main" val="1652841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923" y="1"/>
            <a:ext cx="8376702" cy="673810"/>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600" dirty="0">
                <a:solidFill>
                  <a:srgbClr val="FF0000"/>
                </a:solidFill>
              </a:rPr>
              <a:t>Dynamics CTMS – Study </a:t>
            </a:r>
            <a:r>
              <a:rPr lang="en-US" sz="1600" dirty="0" smtClean="0">
                <a:solidFill>
                  <a:srgbClr val="FF0000"/>
                </a:solidFill>
              </a:rPr>
              <a:t>Countries</a:t>
            </a:r>
            <a:br>
              <a:rPr lang="en-US" sz="1600" dirty="0" smtClean="0">
                <a:solidFill>
                  <a:srgbClr val="FF0000"/>
                </a:solidFill>
              </a:rPr>
            </a:br>
            <a:r>
              <a:rPr lang="en-US" sz="1600" dirty="0" smtClean="0">
                <a:solidFill>
                  <a:srgbClr val="FF0000"/>
                </a:solidFill>
              </a:rPr>
              <a:t> Screen Section – Study Country Sites and Patients</a:t>
            </a:r>
            <a:endParaRPr lang="en-US" sz="16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29</a:t>
            </a:fld>
            <a:endParaRPr lang="en-US" dirty="0">
              <a:solidFill>
                <a:prstClr val="black">
                  <a:tint val="75000"/>
                </a:prstClr>
              </a:solidFill>
            </a:endParaRPr>
          </a:p>
        </p:txBody>
      </p:sp>
      <p:sp>
        <p:nvSpPr>
          <p:cNvPr id="3" name="Left Arrow 2">
            <a:hlinkClick r:id="rId2" action="ppaction://hlinksldjump"/>
          </p:cNvPr>
          <p:cNvSpPr/>
          <p:nvPr/>
        </p:nvSpPr>
        <p:spPr>
          <a:xfrm>
            <a:off x="432416" y="103971"/>
            <a:ext cx="443346" cy="2088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hlinkClick r:id="" action="ppaction://hlinkshowjump?jump=firstslide"/>
          </p:cNvPr>
          <p:cNvSpPr txBox="1"/>
          <p:nvPr/>
        </p:nvSpPr>
        <p:spPr>
          <a:xfrm>
            <a:off x="1172042" y="103971"/>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30" name="TextBox 29"/>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31" name="TextBox 30"/>
          <p:cNvSpPr txBox="1"/>
          <p:nvPr/>
        </p:nvSpPr>
        <p:spPr>
          <a:xfrm>
            <a:off x="5290869" y="770102"/>
            <a:ext cx="1146221" cy="276999"/>
          </a:xfrm>
          <a:prstGeom prst="rect">
            <a:avLst/>
          </a:prstGeom>
          <a:noFill/>
          <a:ln>
            <a:solidFill>
              <a:srgbClr val="FF0000"/>
            </a:solidFill>
          </a:ln>
        </p:spPr>
        <p:txBody>
          <a:bodyPr wrap="square" rtlCol="0">
            <a:spAutoFit/>
          </a:bodyPr>
          <a:lstStyle/>
          <a:p>
            <a:r>
              <a:rPr lang="en-US" sz="1200" dirty="0" smtClean="0"/>
              <a:t>Sites</a:t>
            </a:r>
            <a:endParaRPr lang="en-US" sz="1200" dirty="0"/>
          </a:p>
        </p:txBody>
      </p:sp>
      <p:sp>
        <p:nvSpPr>
          <p:cNvPr id="32" name="TextBox 31"/>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33" name="TextBox 32"/>
          <p:cNvSpPr txBox="1"/>
          <p:nvPr/>
        </p:nvSpPr>
        <p:spPr>
          <a:xfrm>
            <a:off x="3479153" y="766434"/>
            <a:ext cx="1675368"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4" name="TextBox 33"/>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5" name="TextBox 34"/>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6" name="TextBox 35"/>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7" name="TextBox 36"/>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8" name="TextBox 37"/>
          <p:cNvSpPr txBox="1"/>
          <p:nvPr/>
        </p:nvSpPr>
        <p:spPr>
          <a:xfrm>
            <a:off x="3509781"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9" name="TextBox 38"/>
          <p:cNvSpPr txBox="1"/>
          <p:nvPr/>
        </p:nvSpPr>
        <p:spPr>
          <a:xfrm>
            <a:off x="3509781"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19" name="TextBox 18"/>
          <p:cNvSpPr txBox="1"/>
          <p:nvPr/>
        </p:nvSpPr>
        <p:spPr>
          <a:xfrm>
            <a:off x="654089" y="2058466"/>
            <a:ext cx="10891983" cy="4616648"/>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Study Country Sites                                   Section Heading</a:t>
            </a:r>
          </a:p>
          <a:p>
            <a:r>
              <a:rPr lang="en-US" sz="1400" b="1" dirty="0" smtClean="0"/>
              <a:t>Planned Sites                                              User entered</a:t>
            </a:r>
            <a:endParaRPr lang="en-US" sz="1400" b="1" dirty="0"/>
          </a:p>
          <a:p>
            <a:r>
              <a:rPr lang="en-US" sz="1400" b="1" dirty="0" smtClean="0"/>
              <a:t>Actual Sites                                                 Rolls up from all sites associated with study country (hierarchy program, study, study country, sites</a:t>
            </a:r>
            <a:endParaRPr lang="en-US" sz="1400" b="1" dirty="0"/>
          </a:p>
          <a:p>
            <a:endParaRPr lang="en-US" sz="1400" b="1" dirty="0">
              <a:solidFill>
                <a:schemeClr val="bg1"/>
              </a:solidFill>
            </a:endParaRPr>
          </a:p>
          <a:p>
            <a:r>
              <a:rPr lang="en-US" sz="1400" b="1" dirty="0" smtClean="0">
                <a:solidFill>
                  <a:schemeClr val="bg1"/>
                </a:solidFill>
              </a:rPr>
              <a:t>Study Country Patients                               Section Heading   (all subjects or patients associated with study country as a whole)</a:t>
            </a:r>
          </a:p>
          <a:p>
            <a:r>
              <a:rPr lang="en-US" sz="1400" b="1" dirty="0"/>
              <a:t>Total Planned Patients                                User entered</a:t>
            </a:r>
            <a:endParaRPr lang="en-US" sz="1400" dirty="0"/>
          </a:p>
          <a:p>
            <a:r>
              <a:rPr lang="en-US" sz="1400" b="1" dirty="0"/>
              <a:t>Total Actual Patients                                   Roll up from Site level, all sites associated with study</a:t>
            </a:r>
          </a:p>
          <a:p>
            <a:r>
              <a:rPr lang="en-US" sz="1400" b="1" dirty="0"/>
              <a:t>Planned Enrolled Patients                          User entered</a:t>
            </a:r>
          </a:p>
          <a:p>
            <a:r>
              <a:rPr lang="en-US" sz="1400" b="1" dirty="0"/>
              <a:t>Actual Enrolled Patients                              Roll up from Site level, all sites associated with study</a:t>
            </a:r>
          </a:p>
          <a:p>
            <a:r>
              <a:rPr lang="en-US" sz="1400" b="1" dirty="0"/>
              <a:t>Planned Screened Patients                        User entered</a:t>
            </a:r>
          </a:p>
          <a:p>
            <a:r>
              <a:rPr lang="en-US" sz="1400" b="1" dirty="0"/>
              <a:t>Actual Screened Patients                           Roll up from Site level, all sites associated with study</a:t>
            </a:r>
          </a:p>
          <a:p>
            <a:r>
              <a:rPr lang="en-US" sz="1400" b="1" dirty="0"/>
              <a:t>Planned Screen Failures                             User entered</a:t>
            </a:r>
          </a:p>
          <a:p>
            <a:r>
              <a:rPr lang="en-US" sz="1400" b="1" dirty="0"/>
              <a:t>Actual Screen Failures		    Roll up from Site level, all sites associated with study	</a:t>
            </a:r>
          </a:p>
          <a:p>
            <a:r>
              <a:rPr lang="en-US" sz="1400" b="1" dirty="0"/>
              <a:t>Planned Randomized Patients                  User entered</a:t>
            </a:r>
          </a:p>
          <a:p>
            <a:r>
              <a:rPr lang="en-US" sz="1400" b="1" dirty="0"/>
              <a:t>Actual Randomized Patients                     Roll up from Site level, all sites associated with study</a:t>
            </a:r>
          </a:p>
          <a:p>
            <a:r>
              <a:rPr lang="en-US" sz="1400" b="1" dirty="0"/>
              <a:t>Total Patients </a:t>
            </a:r>
            <a:r>
              <a:rPr lang="en-US" sz="1400" b="1" dirty="0" smtClean="0"/>
              <a:t>Discontinued                         </a:t>
            </a:r>
            <a:r>
              <a:rPr lang="en-US" sz="1400" b="1" dirty="0"/>
              <a:t>Roll up from Site level, all sites associated with study</a:t>
            </a:r>
          </a:p>
          <a:p>
            <a:r>
              <a:rPr lang="en-US" sz="1400" b="1" dirty="0"/>
              <a:t>Total Patients Completed	   Roll up from Site level, all sites associated with study</a:t>
            </a:r>
          </a:p>
          <a:p>
            <a:endParaRPr lang="en-US" sz="1400" dirty="0" smtClean="0"/>
          </a:p>
          <a:p>
            <a:endParaRPr lang="en-US" sz="1400" dirty="0"/>
          </a:p>
          <a:p>
            <a:endParaRPr lang="en-US" sz="1400" dirty="0" smtClean="0"/>
          </a:p>
          <a:p>
            <a:endParaRPr lang="en-US" sz="1400" dirty="0"/>
          </a:p>
        </p:txBody>
      </p:sp>
    </p:spTree>
    <p:extLst>
      <p:ext uri="{BB962C8B-B14F-4D97-AF65-F5344CB8AC3E}">
        <p14:creationId xmlns:p14="http://schemas.microsoft.com/office/powerpoint/2010/main" val="335150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860" y="106550"/>
            <a:ext cx="5595958" cy="434923"/>
          </a:xfrm>
          <a:ln>
            <a:solidFill>
              <a:srgbClr val="FF0000"/>
            </a:solidFill>
          </a:ln>
        </p:spPr>
        <p:txBody>
          <a:bodyPr anchor="b">
            <a:noAutofit/>
          </a:bodyPr>
          <a:lstStyle/>
          <a:p>
            <a:pPr algn="ctr"/>
            <a:r>
              <a:rPr lang="en-US" sz="1800" dirty="0" smtClean="0">
                <a:solidFill>
                  <a:srgbClr val="FF0000"/>
                </a:solidFill>
              </a:rPr>
              <a:t>Dynamics CTMS – Programs Screen Layout</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a:t>
            </a:fld>
            <a:endParaRPr lang="en-US" dirty="0">
              <a:solidFill>
                <a:prstClr val="black">
                  <a:tint val="75000"/>
                </a:prstClr>
              </a:solidFill>
            </a:endParaRPr>
          </a:p>
        </p:txBody>
      </p:sp>
      <p:sp>
        <p:nvSpPr>
          <p:cNvPr id="5" name="TextBox 4">
            <a:hlinkClick r:id="rId2" action="ppaction://hlinksldjump"/>
          </p:cNvPr>
          <p:cNvSpPr txBox="1"/>
          <p:nvPr/>
        </p:nvSpPr>
        <p:spPr>
          <a:xfrm>
            <a:off x="141669" y="3610879"/>
            <a:ext cx="3735266" cy="461665"/>
          </a:xfrm>
          <a:prstGeom prst="rect">
            <a:avLst/>
          </a:prstGeom>
          <a:noFill/>
          <a:ln>
            <a:solidFill>
              <a:srgbClr val="FF0000"/>
            </a:solidFill>
          </a:ln>
        </p:spPr>
        <p:txBody>
          <a:bodyPr wrap="square" rtlCol="0">
            <a:spAutoFit/>
          </a:bodyPr>
          <a:lstStyle/>
          <a:p>
            <a:r>
              <a:rPr lang="en-US" sz="1200" dirty="0" smtClean="0"/>
              <a:t>General Program Information  </a:t>
            </a:r>
            <a:r>
              <a:rPr lang="en-US" sz="1200" b="1" dirty="0" smtClean="0">
                <a:solidFill>
                  <a:srgbClr val="FF0000"/>
                </a:solidFill>
              </a:rPr>
              <a:t>(section heading, includes specific program information)</a:t>
            </a:r>
          </a:p>
        </p:txBody>
      </p:sp>
      <p:sp>
        <p:nvSpPr>
          <p:cNvPr id="8" name="TextBox 7">
            <a:hlinkClick r:id="rId3" action="ppaction://hlinksldjump"/>
          </p:cNvPr>
          <p:cNvSpPr txBox="1"/>
          <p:nvPr/>
        </p:nvSpPr>
        <p:spPr>
          <a:xfrm>
            <a:off x="4087682" y="2815147"/>
            <a:ext cx="4052012" cy="830997"/>
          </a:xfrm>
          <a:prstGeom prst="rect">
            <a:avLst/>
          </a:prstGeom>
          <a:noFill/>
          <a:ln>
            <a:solidFill>
              <a:srgbClr val="FF0000"/>
            </a:solidFill>
          </a:ln>
        </p:spPr>
        <p:txBody>
          <a:bodyPr wrap="square" rtlCol="0">
            <a:spAutoFit/>
          </a:bodyPr>
          <a:lstStyle/>
          <a:p>
            <a:r>
              <a:rPr lang="en-US" sz="1200" dirty="0" smtClean="0"/>
              <a:t>Regulatory Milestones  </a:t>
            </a:r>
            <a:r>
              <a:rPr lang="en-US" sz="1200" b="1" dirty="0" smtClean="0">
                <a:solidFill>
                  <a:srgbClr val="FF0000"/>
                </a:solidFill>
              </a:rPr>
              <a:t>(section </a:t>
            </a:r>
            <a:r>
              <a:rPr lang="en-US" sz="1200" b="1" dirty="0">
                <a:solidFill>
                  <a:srgbClr val="FF0000"/>
                </a:solidFill>
              </a:rPr>
              <a:t>heading, </a:t>
            </a:r>
            <a:r>
              <a:rPr lang="en-US" sz="1200" b="1" dirty="0" smtClean="0">
                <a:solidFill>
                  <a:srgbClr val="FF0000"/>
                </a:solidFill>
              </a:rPr>
              <a:t>section includes </a:t>
            </a:r>
            <a:r>
              <a:rPr lang="en-US" sz="1200" b="1" dirty="0">
                <a:solidFill>
                  <a:srgbClr val="FF0000"/>
                </a:solidFill>
              </a:rPr>
              <a:t>program level planned and actual regulatory milestones and dates)</a:t>
            </a:r>
          </a:p>
          <a:p>
            <a:endParaRPr lang="en-US" sz="1200" b="1" dirty="0" smtClean="0">
              <a:solidFill>
                <a:srgbClr val="FF0000"/>
              </a:solidFill>
            </a:endParaRPr>
          </a:p>
        </p:txBody>
      </p:sp>
      <p:sp>
        <p:nvSpPr>
          <p:cNvPr id="11" name="TextBox 10">
            <a:hlinkClick r:id="rId4" action="ppaction://hlinksldjump"/>
          </p:cNvPr>
          <p:cNvSpPr txBox="1"/>
          <p:nvPr/>
        </p:nvSpPr>
        <p:spPr>
          <a:xfrm>
            <a:off x="8437422" y="2815147"/>
            <a:ext cx="3522601" cy="830997"/>
          </a:xfrm>
          <a:prstGeom prst="rect">
            <a:avLst/>
          </a:prstGeom>
          <a:noFill/>
          <a:ln>
            <a:solidFill>
              <a:srgbClr val="FF0000"/>
            </a:solidFill>
          </a:ln>
        </p:spPr>
        <p:txBody>
          <a:bodyPr wrap="square" rtlCol="0">
            <a:spAutoFit/>
          </a:bodyPr>
          <a:lstStyle/>
          <a:p>
            <a:r>
              <a:rPr lang="en-US" sz="1200" dirty="0" smtClean="0"/>
              <a:t>Studies (5</a:t>
            </a:r>
            <a:r>
              <a:rPr lang="en-US" sz="1200" b="1" dirty="0" smtClean="0">
                <a:solidFill>
                  <a:srgbClr val="FF0000"/>
                </a:solidFill>
              </a:rPr>
              <a:t>)  (section heading, section includes system populated list of studies that are “clickable” and available for selection; can also add new study associated with program here)</a:t>
            </a:r>
          </a:p>
        </p:txBody>
      </p:sp>
      <p:sp>
        <p:nvSpPr>
          <p:cNvPr id="12" name="TextBox 11">
            <a:hlinkClick r:id="rId5" action="ppaction://hlinksldjump"/>
          </p:cNvPr>
          <p:cNvSpPr txBox="1"/>
          <p:nvPr/>
        </p:nvSpPr>
        <p:spPr>
          <a:xfrm>
            <a:off x="8437422" y="3868827"/>
            <a:ext cx="3595194" cy="830997"/>
          </a:xfrm>
          <a:prstGeom prst="rect">
            <a:avLst/>
          </a:prstGeom>
          <a:noFill/>
          <a:ln>
            <a:solidFill>
              <a:srgbClr val="FF0000"/>
            </a:solidFill>
          </a:ln>
        </p:spPr>
        <p:txBody>
          <a:bodyPr wrap="square" rtlCol="0">
            <a:spAutoFit/>
          </a:bodyPr>
          <a:lstStyle/>
          <a:p>
            <a:r>
              <a:rPr lang="en-US" sz="1200" dirty="0" smtClean="0"/>
              <a:t>Program Site and Patients  </a:t>
            </a:r>
            <a:r>
              <a:rPr lang="en-US" sz="1200" b="1" dirty="0" smtClean="0">
                <a:solidFill>
                  <a:srgbClr val="FF0000"/>
                </a:solidFill>
              </a:rPr>
              <a:t>(section heading, section includes planned and actual sites and patients associated with Program level)</a:t>
            </a:r>
          </a:p>
          <a:p>
            <a:endParaRPr lang="en-US" sz="1200" dirty="0" smtClean="0">
              <a:solidFill>
                <a:srgbClr val="FF0000"/>
              </a:solidFill>
            </a:endParaRPr>
          </a:p>
        </p:txBody>
      </p:sp>
      <p:sp>
        <p:nvSpPr>
          <p:cNvPr id="13" name="TextBox 12"/>
          <p:cNvSpPr txBox="1"/>
          <p:nvPr/>
        </p:nvSpPr>
        <p:spPr>
          <a:xfrm>
            <a:off x="448029" y="1184856"/>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204363" y="1163770"/>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1888882" y="1189104"/>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282049" y="118485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6657109" y="1189104"/>
            <a:ext cx="133696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18" name="TextBox 17">
            <a:hlinkClick r:id="rId6" action="ppaction://hlinksldjump"/>
          </p:cNvPr>
          <p:cNvSpPr txBox="1"/>
          <p:nvPr/>
        </p:nvSpPr>
        <p:spPr>
          <a:xfrm>
            <a:off x="475928" y="1641574"/>
            <a:ext cx="1146221" cy="276999"/>
          </a:xfrm>
          <a:prstGeom prst="rect">
            <a:avLst/>
          </a:prstGeom>
          <a:noFill/>
          <a:ln>
            <a:solidFill>
              <a:srgbClr val="FF0000"/>
            </a:solidFill>
          </a:ln>
        </p:spPr>
        <p:txBody>
          <a:bodyPr wrap="square" rtlCol="0">
            <a:spAutoFit/>
          </a:bodyPr>
          <a:lstStyle/>
          <a:p>
            <a:r>
              <a:rPr lang="en-US" sz="1200" b="1" dirty="0" smtClean="0"/>
              <a:t>Regulatory </a:t>
            </a:r>
            <a:endParaRPr lang="en-US" sz="1200" b="1" dirty="0"/>
          </a:p>
        </p:txBody>
      </p:sp>
      <p:sp>
        <p:nvSpPr>
          <p:cNvPr id="21" name="TextBox 20">
            <a:hlinkClick r:id="rId7" action="ppaction://hlinksldjump"/>
          </p:cNvPr>
          <p:cNvSpPr txBox="1"/>
          <p:nvPr/>
        </p:nvSpPr>
        <p:spPr>
          <a:xfrm>
            <a:off x="4087682" y="3868827"/>
            <a:ext cx="4052012" cy="646331"/>
          </a:xfrm>
          <a:prstGeom prst="rect">
            <a:avLst/>
          </a:prstGeom>
          <a:noFill/>
          <a:ln>
            <a:solidFill>
              <a:srgbClr val="FF0000"/>
            </a:solidFill>
          </a:ln>
        </p:spPr>
        <p:txBody>
          <a:bodyPr wrap="square" rtlCol="0">
            <a:spAutoFit/>
          </a:bodyPr>
          <a:lstStyle/>
          <a:p>
            <a:r>
              <a:rPr lang="en-US" sz="1200" dirty="0" smtClean="0"/>
              <a:t>Clinical Milestones  </a:t>
            </a:r>
            <a:r>
              <a:rPr lang="en-US" sz="1200" b="1" dirty="0" smtClean="0">
                <a:solidFill>
                  <a:srgbClr val="FF0000"/>
                </a:solidFill>
              </a:rPr>
              <a:t>(section heading, sections includes program level planned and actual clinical milestones and dates) </a:t>
            </a:r>
            <a:endParaRPr lang="en-US" sz="1200" dirty="0"/>
          </a:p>
        </p:txBody>
      </p:sp>
      <p:sp>
        <p:nvSpPr>
          <p:cNvPr id="22" name="TextBox 21">
            <a:hlinkClick r:id="rId8" action="ppaction://hlinksldjump"/>
          </p:cNvPr>
          <p:cNvSpPr txBox="1"/>
          <p:nvPr/>
        </p:nvSpPr>
        <p:spPr>
          <a:xfrm>
            <a:off x="491601" y="1999446"/>
            <a:ext cx="1146221" cy="276999"/>
          </a:xfrm>
          <a:prstGeom prst="rect">
            <a:avLst/>
          </a:prstGeom>
          <a:noFill/>
          <a:ln>
            <a:solidFill>
              <a:srgbClr val="FF0000"/>
            </a:solidFill>
          </a:ln>
        </p:spPr>
        <p:txBody>
          <a:bodyPr wrap="square" rtlCol="0">
            <a:spAutoFit/>
          </a:bodyPr>
          <a:lstStyle/>
          <a:p>
            <a:r>
              <a:rPr lang="en-US" sz="1200" b="1" dirty="0" smtClean="0"/>
              <a:t>Clinical </a:t>
            </a:r>
            <a:endParaRPr lang="en-US" sz="1200" b="1" dirty="0"/>
          </a:p>
        </p:txBody>
      </p:sp>
      <p:sp>
        <p:nvSpPr>
          <p:cNvPr id="26" name="TextBox 25">
            <a:hlinkClick r:id="" action="ppaction://hlinkshowjump?jump=firstslide"/>
          </p:cNvPr>
          <p:cNvSpPr txBox="1"/>
          <p:nvPr/>
        </p:nvSpPr>
        <p:spPr>
          <a:xfrm>
            <a:off x="1995065" y="554743"/>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Left Arrow 23">
            <a:hlinkClick r:id="rId9" action="ppaction://hlinksldjump"/>
          </p:cNvPr>
          <p:cNvSpPr/>
          <p:nvPr/>
        </p:nvSpPr>
        <p:spPr>
          <a:xfrm>
            <a:off x="1021140" y="494268"/>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963340" y="1141734"/>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8" name="TextBox 27"/>
          <p:cNvSpPr txBox="1"/>
          <p:nvPr/>
        </p:nvSpPr>
        <p:spPr>
          <a:xfrm>
            <a:off x="8139694" y="118910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29" name="TextBox 28"/>
          <p:cNvSpPr txBox="1"/>
          <p:nvPr/>
        </p:nvSpPr>
        <p:spPr>
          <a:xfrm>
            <a:off x="9600454" y="1141734"/>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6" name="TextBox 5"/>
          <p:cNvSpPr txBox="1"/>
          <p:nvPr/>
        </p:nvSpPr>
        <p:spPr>
          <a:xfrm>
            <a:off x="7787113" y="2645889"/>
            <a:ext cx="444313" cy="584775"/>
          </a:xfrm>
          <a:prstGeom prst="rect">
            <a:avLst/>
          </a:prstGeom>
          <a:noFill/>
        </p:spPr>
        <p:txBody>
          <a:bodyPr wrap="square" rtlCol="0">
            <a:spAutoFit/>
          </a:bodyPr>
          <a:lstStyle/>
          <a:p>
            <a:r>
              <a:rPr lang="en-US" sz="3200" dirty="0" smtClean="0"/>
              <a:t>+</a:t>
            </a:r>
            <a:endParaRPr lang="en-US" sz="3200" dirty="0"/>
          </a:p>
        </p:txBody>
      </p:sp>
      <p:sp>
        <p:nvSpPr>
          <p:cNvPr id="34" name="TextBox 33"/>
          <p:cNvSpPr txBox="1"/>
          <p:nvPr/>
        </p:nvSpPr>
        <p:spPr>
          <a:xfrm>
            <a:off x="11594553" y="2662781"/>
            <a:ext cx="438063" cy="584775"/>
          </a:xfrm>
          <a:prstGeom prst="rect">
            <a:avLst/>
          </a:prstGeom>
          <a:noFill/>
        </p:spPr>
        <p:txBody>
          <a:bodyPr wrap="square" rtlCol="0">
            <a:spAutoFit/>
          </a:bodyPr>
          <a:lstStyle/>
          <a:p>
            <a:r>
              <a:rPr lang="en-US" sz="3200" dirty="0" smtClean="0"/>
              <a:t>+</a:t>
            </a:r>
            <a:endParaRPr lang="en-US" sz="3200" dirty="0"/>
          </a:p>
        </p:txBody>
      </p:sp>
      <p:sp>
        <p:nvSpPr>
          <p:cNvPr id="35" name="TextBox 34"/>
          <p:cNvSpPr txBox="1"/>
          <p:nvPr/>
        </p:nvSpPr>
        <p:spPr>
          <a:xfrm>
            <a:off x="7787113" y="3738513"/>
            <a:ext cx="410759" cy="584775"/>
          </a:xfrm>
          <a:prstGeom prst="rect">
            <a:avLst/>
          </a:prstGeom>
          <a:noFill/>
        </p:spPr>
        <p:txBody>
          <a:bodyPr wrap="square" rtlCol="0">
            <a:spAutoFit/>
          </a:bodyPr>
          <a:lstStyle/>
          <a:p>
            <a:r>
              <a:rPr lang="en-US" sz="3200" dirty="0" smtClean="0"/>
              <a:t>+</a:t>
            </a:r>
            <a:endParaRPr lang="en-US" sz="3200" dirty="0"/>
          </a:p>
        </p:txBody>
      </p:sp>
      <p:sp>
        <p:nvSpPr>
          <p:cNvPr id="36" name="TextBox 35">
            <a:hlinkClick r:id="rId2" action="ppaction://hlinksldjump"/>
          </p:cNvPr>
          <p:cNvSpPr txBox="1"/>
          <p:nvPr/>
        </p:nvSpPr>
        <p:spPr>
          <a:xfrm>
            <a:off x="141669" y="2795637"/>
            <a:ext cx="3735266" cy="646331"/>
          </a:xfrm>
          <a:prstGeom prst="rect">
            <a:avLst/>
          </a:prstGeom>
          <a:noFill/>
          <a:ln>
            <a:solidFill>
              <a:srgbClr val="FF0000"/>
            </a:solidFill>
          </a:ln>
        </p:spPr>
        <p:txBody>
          <a:bodyPr wrap="square" rtlCol="0">
            <a:spAutoFit/>
          </a:bodyPr>
          <a:lstStyle/>
          <a:p>
            <a:r>
              <a:rPr lang="en-US" sz="1200" dirty="0" smtClean="0"/>
              <a:t>Program:  Information    </a:t>
            </a:r>
            <a:r>
              <a:rPr lang="en-US" sz="1200" b="1" dirty="0" smtClean="0">
                <a:solidFill>
                  <a:srgbClr val="FF0000"/>
                </a:solidFill>
              </a:rPr>
              <a:t>(system heading)</a:t>
            </a:r>
          </a:p>
          <a:p>
            <a:r>
              <a:rPr lang="en-US" sz="1200" dirty="0" smtClean="0"/>
              <a:t>Program Name</a:t>
            </a:r>
            <a:r>
              <a:rPr lang="en-US" sz="1200" b="1" dirty="0" smtClean="0">
                <a:solidFill>
                  <a:srgbClr val="FF0000"/>
                </a:solidFill>
              </a:rPr>
              <a:t>:  (</a:t>
            </a:r>
            <a:r>
              <a:rPr lang="en-US" sz="1200" b="1" dirty="0" err="1" smtClean="0">
                <a:solidFill>
                  <a:srgbClr val="FF0000"/>
                </a:solidFill>
              </a:rPr>
              <a:t>autopopulated</a:t>
            </a:r>
            <a:r>
              <a:rPr lang="en-US" sz="1200" b="1" dirty="0" smtClean="0">
                <a:solidFill>
                  <a:srgbClr val="FF0000"/>
                </a:solidFill>
              </a:rPr>
              <a:t> by system once program record is saved)</a:t>
            </a:r>
          </a:p>
        </p:txBody>
      </p:sp>
    </p:spTree>
    <p:extLst>
      <p:ext uri="{BB962C8B-B14F-4D97-AF65-F5344CB8AC3E}">
        <p14:creationId xmlns:p14="http://schemas.microsoft.com/office/powerpoint/2010/main" val="1736362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3041" y="208376"/>
            <a:ext cx="5595958" cy="82294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Sites Screen</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30</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556398" y="1220168"/>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748795" y="1220168"/>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324597" y="1204779"/>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9114247" y="1204779"/>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4" name="TextBox 23"/>
          <p:cNvSpPr txBox="1"/>
          <p:nvPr/>
        </p:nvSpPr>
        <p:spPr>
          <a:xfrm>
            <a:off x="707716" y="3659095"/>
            <a:ext cx="2969484" cy="2308324"/>
          </a:xfrm>
          <a:prstGeom prst="rect">
            <a:avLst/>
          </a:prstGeom>
          <a:noFill/>
        </p:spPr>
        <p:txBody>
          <a:bodyPr wrap="square" rtlCol="0">
            <a:spAutoFit/>
          </a:bodyPr>
          <a:lstStyle/>
          <a:p>
            <a:r>
              <a:rPr lang="en-US" dirty="0" smtClean="0"/>
              <a:t>ABC123 John Smith MD</a:t>
            </a:r>
          </a:p>
          <a:p>
            <a:r>
              <a:rPr lang="en-US" dirty="0" smtClean="0"/>
              <a:t>ABC123 Howard Jones, MD</a:t>
            </a:r>
          </a:p>
          <a:p>
            <a:r>
              <a:rPr lang="en-US" dirty="0" smtClean="0"/>
              <a:t>ABC123 Roger Ruben, MD</a:t>
            </a:r>
          </a:p>
          <a:p>
            <a:r>
              <a:rPr lang="en-US" dirty="0" smtClean="0"/>
              <a:t>ABC124 Karen Chee, MD</a:t>
            </a:r>
          </a:p>
          <a:p>
            <a:r>
              <a:rPr lang="en-US" dirty="0" smtClean="0"/>
              <a:t>ABC123 Robin </a:t>
            </a:r>
            <a:r>
              <a:rPr lang="en-US" dirty="0" err="1" smtClean="0"/>
              <a:t>Reger</a:t>
            </a:r>
            <a:r>
              <a:rPr lang="en-US" dirty="0" smtClean="0"/>
              <a:t>, DO</a:t>
            </a:r>
          </a:p>
          <a:p>
            <a:r>
              <a:rPr lang="en-US" dirty="0" smtClean="0"/>
              <a:t>XXX111 Kevin Robins, MD</a:t>
            </a:r>
          </a:p>
          <a:p>
            <a:r>
              <a:rPr lang="en-US" dirty="0" smtClean="0"/>
              <a:t>XXX111 Nick Stevens, MD</a:t>
            </a:r>
          </a:p>
          <a:p>
            <a:r>
              <a:rPr lang="en-US" dirty="0" smtClean="0"/>
              <a:t>XXX111 Renee </a:t>
            </a:r>
            <a:r>
              <a:rPr lang="en-US" dirty="0" err="1" smtClean="0"/>
              <a:t>Divertin</a:t>
            </a:r>
            <a:r>
              <a:rPr lang="en-US" dirty="0" smtClean="0"/>
              <a:t>, DO</a:t>
            </a:r>
          </a:p>
        </p:txBody>
      </p:sp>
      <p:sp>
        <p:nvSpPr>
          <p:cNvPr id="25" name="TextBox 24"/>
          <p:cNvSpPr txBox="1"/>
          <p:nvPr/>
        </p:nvSpPr>
        <p:spPr>
          <a:xfrm>
            <a:off x="875763" y="2245592"/>
            <a:ext cx="3214971" cy="584775"/>
          </a:xfrm>
          <a:prstGeom prst="rect">
            <a:avLst/>
          </a:prstGeom>
          <a:noFill/>
          <a:ln>
            <a:solidFill>
              <a:schemeClr val="accent1"/>
            </a:solidFill>
          </a:ln>
        </p:spPr>
        <p:txBody>
          <a:bodyPr wrap="square" rtlCol="0">
            <a:spAutoFit/>
          </a:bodyPr>
          <a:lstStyle/>
          <a:p>
            <a:r>
              <a:rPr lang="en-US" dirty="0" smtClean="0"/>
              <a:t>Add New Site   </a:t>
            </a:r>
            <a:r>
              <a:rPr lang="en-US" sz="3200" dirty="0" smtClean="0"/>
              <a:t>+</a:t>
            </a:r>
            <a:r>
              <a:rPr lang="en-US" dirty="0" smtClean="0"/>
              <a:t>  </a:t>
            </a:r>
            <a:endParaRPr lang="en-US" dirty="0"/>
          </a:p>
        </p:txBody>
      </p:sp>
      <p:sp>
        <p:nvSpPr>
          <p:cNvPr id="26" name="TextBox 25"/>
          <p:cNvSpPr txBox="1"/>
          <p:nvPr/>
        </p:nvSpPr>
        <p:spPr>
          <a:xfrm>
            <a:off x="4015251" y="5498065"/>
            <a:ext cx="7236083" cy="369332"/>
          </a:xfrm>
          <a:prstGeom prst="rect">
            <a:avLst/>
          </a:prstGeom>
          <a:noFill/>
          <a:ln w="12700">
            <a:solidFill>
              <a:schemeClr val="tx1"/>
            </a:solidFill>
          </a:ln>
        </p:spPr>
        <p:txBody>
          <a:bodyPr wrap="none" rtlCol="0">
            <a:spAutoFit/>
          </a:bodyPr>
          <a:lstStyle/>
          <a:p>
            <a:r>
              <a:rPr lang="en-US" dirty="0" smtClean="0"/>
              <a:t>Clicking on specific site, takes user to saved site record for editing or review </a:t>
            </a:r>
            <a:endParaRPr lang="en-US" dirty="0"/>
          </a:p>
        </p:txBody>
      </p:sp>
      <p:sp>
        <p:nvSpPr>
          <p:cNvPr id="27" name="TextBox 26"/>
          <p:cNvSpPr txBox="1"/>
          <p:nvPr/>
        </p:nvSpPr>
        <p:spPr>
          <a:xfrm>
            <a:off x="5060101" y="2554826"/>
            <a:ext cx="3550499" cy="1200329"/>
          </a:xfrm>
          <a:prstGeom prst="rect">
            <a:avLst/>
          </a:prstGeom>
          <a:noFill/>
          <a:ln w="12700">
            <a:solidFill>
              <a:schemeClr val="tx1"/>
            </a:solidFill>
          </a:ln>
        </p:spPr>
        <p:txBody>
          <a:bodyPr wrap="square" rtlCol="0">
            <a:spAutoFit/>
          </a:bodyPr>
          <a:lstStyle/>
          <a:p>
            <a:r>
              <a:rPr lang="en-US" dirty="0" smtClean="0"/>
              <a:t>User can add/create new site or select previously created study country from list below upon clicking “Site” button</a:t>
            </a:r>
            <a:endParaRPr lang="en-US" dirty="0"/>
          </a:p>
        </p:txBody>
      </p:sp>
      <p:cxnSp>
        <p:nvCxnSpPr>
          <p:cNvPr id="28" name="Straight Arrow Connector 27"/>
          <p:cNvCxnSpPr/>
          <p:nvPr/>
        </p:nvCxnSpPr>
        <p:spPr>
          <a:xfrm flipH="1" flipV="1">
            <a:off x="4132027" y="2526734"/>
            <a:ext cx="928074" cy="2799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088765" y="3382142"/>
            <a:ext cx="1971336" cy="64806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421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956" y="120531"/>
            <a:ext cx="5637214" cy="438233"/>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Sites – Screen Layout</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31</a:t>
            </a:fld>
            <a:endParaRPr lang="en-US" dirty="0">
              <a:solidFill>
                <a:prstClr val="black">
                  <a:tint val="75000"/>
                </a:prstClr>
              </a:solidFill>
            </a:endParaRPr>
          </a:p>
        </p:txBody>
      </p:sp>
      <p:sp>
        <p:nvSpPr>
          <p:cNvPr id="5" name="TextBox 4"/>
          <p:cNvSpPr txBox="1"/>
          <p:nvPr/>
        </p:nvSpPr>
        <p:spPr>
          <a:xfrm>
            <a:off x="77272" y="5158120"/>
            <a:ext cx="3785084" cy="646331"/>
          </a:xfrm>
          <a:prstGeom prst="rect">
            <a:avLst/>
          </a:prstGeom>
          <a:noFill/>
          <a:ln>
            <a:solidFill>
              <a:srgbClr val="FF0000"/>
            </a:solidFill>
          </a:ln>
        </p:spPr>
        <p:txBody>
          <a:bodyPr wrap="square" rtlCol="0">
            <a:spAutoFit/>
          </a:bodyPr>
          <a:lstStyle/>
          <a:p>
            <a:r>
              <a:rPr lang="en-US" sz="1200" dirty="0" smtClean="0"/>
              <a:t>General Site Information </a:t>
            </a:r>
            <a:r>
              <a:rPr lang="en-US" sz="1200" b="1" dirty="0">
                <a:solidFill>
                  <a:srgbClr val="FF0000"/>
                </a:solidFill>
              </a:rPr>
              <a:t>(system heading, section includes additional details about specific study country associated with specific study</a:t>
            </a:r>
            <a:r>
              <a:rPr lang="en-US" sz="1200" b="1" dirty="0" smtClean="0">
                <a:solidFill>
                  <a:srgbClr val="FF0000"/>
                </a:solidFill>
              </a:rPr>
              <a:t>)</a:t>
            </a:r>
            <a:endParaRPr lang="en-US" sz="1200" dirty="0" smtClean="0"/>
          </a:p>
        </p:txBody>
      </p:sp>
      <p:sp>
        <p:nvSpPr>
          <p:cNvPr id="9" name="TextBox 8"/>
          <p:cNvSpPr txBox="1"/>
          <p:nvPr/>
        </p:nvSpPr>
        <p:spPr>
          <a:xfrm>
            <a:off x="77272" y="6033184"/>
            <a:ext cx="3663854" cy="646331"/>
          </a:xfrm>
          <a:prstGeom prst="rect">
            <a:avLst/>
          </a:prstGeom>
          <a:noFill/>
          <a:ln>
            <a:solidFill>
              <a:srgbClr val="FF0000"/>
            </a:solidFill>
          </a:ln>
        </p:spPr>
        <p:txBody>
          <a:bodyPr wrap="square" rtlCol="0">
            <a:spAutoFit/>
          </a:bodyPr>
          <a:lstStyle/>
          <a:p>
            <a:r>
              <a:rPr lang="en-US" sz="1200" dirty="0" smtClean="0"/>
              <a:t>Site Staff </a:t>
            </a:r>
            <a:r>
              <a:rPr lang="en-US" sz="1200" b="1" dirty="0" smtClean="0">
                <a:solidFill>
                  <a:srgbClr val="FF0000"/>
                </a:solidFill>
              </a:rPr>
              <a:t>(section heading, section to add additional site staff such as coordinator, pharmacist, technician, etc.)</a:t>
            </a:r>
          </a:p>
        </p:txBody>
      </p:sp>
      <p:sp>
        <p:nvSpPr>
          <p:cNvPr id="12" name="TextBox 11"/>
          <p:cNvSpPr txBox="1"/>
          <p:nvPr/>
        </p:nvSpPr>
        <p:spPr>
          <a:xfrm>
            <a:off x="8445169" y="2620447"/>
            <a:ext cx="3334093" cy="646331"/>
          </a:xfrm>
          <a:prstGeom prst="rect">
            <a:avLst/>
          </a:prstGeom>
          <a:noFill/>
          <a:ln>
            <a:solidFill>
              <a:srgbClr val="FF0000"/>
            </a:solidFill>
          </a:ln>
        </p:spPr>
        <p:txBody>
          <a:bodyPr wrap="square" rtlCol="0">
            <a:spAutoFit/>
          </a:bodyPr>
          <a:lstStyle/>
          <a:p>
            <a:r>
              <a:rPr lang="en-US" sz="1200" dirty="0" smtClean="0"/>
              <a:t>Patients </a:t>
            </a:r>
            <a:r>
              <a:rPr lang="en-US" sz="1200" b="1" dirty="0">
                <a:solidFill>
                  <a:srgbClr val="FF0000"/>
                </a:solidFill>
              </a:rPr>
              <a:t>(</a:t>
            </a:r>
            <a:r>
              <a:rPr lang="en-US" sz="1200" b="1" dirty="0" smtClean="0">
                <a:solidFill>
                  <a:srgbClr val="FF0000"/>
                </a:solidFill>
              </a:rPr>
              <a:t>section </a:t>
            </a:r>
            <a:r>
              <a:rPr lang="en-US" sz="1200" b="1" dirty="0">
                <a:solidFill>
                  <a:srgbClr val="FF0000"/>
                </a:solidFill>
              </a:rPr>
              <a:t>heading, section includes planned and actual </a:t>
            </a:r>
            <a:r>
              <a:rPr lang="en-US" sz="1200" b="1" dirty="0" smtClean="0">
                <a:solidFill>
                  <a:srgbClr val="FF0000"/>
                </a:solidFill>
              </a:rPr>
              <a:t>patients </a:t>
            </a:r>
            <a:r>
              <a:rPr lang="en-US" sz="1200" b="1" dirty="0">
                <a:solidFill>
                  <a:srgbClr val="FF0000"/>
                </a:solidFill>
              </a:rPr>
              <a:t>associated with specific </a:t>
            </a:r>
            <a:r>
              <a:rPr lang="en-US" sz="1200" b="1" dirty="0" smtClean="0">
                <a:solidFill>
                  <a:srgbClr val="FF0000"/>
                </a:solidFill>
              </a:rPr>
              <a:t>site)</a:t>
            </a:r>
            <a:endParaRPr lang="en-US" sz="1200" dirty="0" smtClean="0"/>
          </a:p>
        </p:txBody>
      </p:sp>
      <p:sp>
        <p:nvSpPr>
          <p:cNvPr id="3" name="Left Arrow 2">
            <a:hlinkClick r:id="rId2" action="ppaction://hlinksldjump"/>
          </p:cNvPr>
          <p:cNvSpPr/>
          <p:nvPr/>
        </p:nvSpPr>
        <p:spPr>
          <a:xfrm>
            <a:off x="626380" y="164497"/>
            <a:ext cx="498764"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264196" y="2608280"/>
            <a:ext cx="4052012" cy="646331"/>
          </a:xfrm>
          <a:prstGeom prst="rect">
            <a:avLst/>
          </a:prstGeom>
          <a:noFill/>
          <a:ln>
            <a:solidFill>
              <a:srgbClr val="FF0000"/>
            </a:solidFill>
          </a:ln>
        </p:spPr>
        <p:txBody>
          <a:bodyPr wrap="square" rtlCol="0">
            <a:spAutoFit/>
          </a:bodyPr>
          <a:lstStyle/>
          <a:p>
            <a:r>
              <a:rPr lang="en-US" sz="1200" dirty="0" smtClean="0"/>
              <a:t>Regulatory Milestones </a:t>
            </a:r>
            <a:r>
              <a:rPr lang="en-US" sz="1200" b="1" dirty="0" smtClean="0">
                <a:solidFill>
                  <a:srgbClr val="FF0000"/>
                </a:solidFill>
              </a:rPr>
              <a:t>(section heading, section tracks site level planned and actual regulatory milestones and dates)</a:t>
            </a:r>
          </a:p>
          <a:p>
            <a:endParaRPr lang="en-US" sz="1200" dirty="0" smtClean="0"/>
          </a:p>
        </p:txBody>
      </p:sp>
      <p:sp>
        <p:nvSpPr>
          <p:cNvPr id="21" name="TextBox 20"/>
          <p:cNvSpPr txBox="1"/>
          <p:nvPr/>
        </p:nvSpPr>
        <p:spPr>
          <a:xfrm>
            <a:off x="4289848" y="3867093"/>
            <a:ext cx="4052012" cy="461665"/>
          </a:xfrm>
          <a:prstGeom prst="rect">
            <a:avLst/>
          </a:prstGeom>
          <a:noFill/>
          <a:ln>
            <a:solidFill>
              <a:srgbClr val="FF0000"/>
            </a:solidFill>
          </a:ln>
        </p:spPr>
        <p:txBody>
          <a:bodyPr wrap="square" rtlCol="0">
            <a:spAutoFit/>
          </a:bodyPr>
          <a:lstStyle/>
          <a:p>
            <a:r>
              <a:rPr lang="en-US" sz="1200" b="1" dirty="0" smtClean="0"/>
              <a:t>Clinical Milestones </a:t>
            </a:r>
            <a:r>
              <a:rPr lang="en-US" sz="1200" b="1" dirty="0" smtClean="0">
                <a:solidFill>
                  <a:srgbClr val="FF0000"/>
                </a:solidFill>
              </a:rPr>
              <a:t>(section </a:t>
            </a:r>
            <a:r>
              <a:rPr lang="en-US" sz="1200" b="1" dirty="0">
                <a:solidFill>
                  <a:srgbClr val="FF0000"/>
                </a:solidFill>
              </a:rPr>
              <a:t>heading, section </a:t>
            </a:r>
            <a:r>
              <a:rPr lang="en-US" sz="1200" b="1" dirty="0" smtClean="0">
                <a:solidFill>
                  <a:srgbClr val="FF0000"/>
                </a:solidFill>
              </a:rPr>
              <a:t>tracks site  </a:t>
            </a:r>
            <a:r>
              <a:rPr lang="en-US" sz="1200" b="1" dirty="0">
                <a:solidFill>
                  <a:srgbClr val="FF0000"/>
                </a:solidFill>
              </a:rPr>
              <a:t>level planned and actual </a:t>
            </a:r>
            <a:r>
              <a:rPr lang="en-US" sz="1200" b="1" dirty="0" smtClean="0">
                <a:solidFill>
                  <a:srgbClr val="FF0000"/>
                </a:solidFill>
              </a:rPr>
              <a:t>clinical milestones </a:t>
            </a:r>
            <a:r>
              <a:rPr lang="en-US" sz="1200" b="1" dirty="0">
                <a:solidFill>
                  <a:srgbClr val="FF0000"/>
                </a:solidFill>
              </a:rPr>
              <a:t>and dates)</a:t>
            </a:r>
          </a:p>
        </p:txBody>
      </p:sp>
      <p:sp>
        <p:nvSpPr>
          <p:cNvPr id="22" name="TextBox 21"/>
          <p:cNvSpPr txBox="1"/>
          <p:nvPr/>
        </p:nvSpPr>
        <p:spPr>
          <a:xfrm>
            <a:off x="8445169" y="3451595"/>
            <a:ext cx="3393288" cy="830997"/>
          </a:xfrm>
          <a:prstGeom prst="rect">
            <a:avLst/>
          </a:prstGeom>
          <a:noFill/>
          <a:ln>
            <a:solidFill>
              <a:srgbClr val="FF0000"/>
            </a:solidFill>
          </a:ln>
        </p:spPr>
        <p:txBody>
          <a:bodyPr wrap="square" rtlCol="0">
            <a:spAutoFit/>
          </a:bodyPr>
          <a:lstStyle/>
          <a:p>
            <a:r>
              <a:rPr lang="en-US" sz="1200" dirty="0" smtClean="0"/>
              <a:t>Essential Documents  </a:t>
            </a:r>
            <a:r>
              <a:rPr lang="en-US" sz="1200" b="1" dirty="0">
                <a:solidFill>
                  <a:srgbClr val="FF0000"/>
                </a:solidFill>
              </a:rPr>
              <a:t>(</a:t>
            </a:r>
            <a:r>
              <a:rPr lang="en-US" sz="1200" b="1" dirty="0" smtClean="0">
                <a:solidFill>
                  <a:srgbClr val="FF0000"/>
                </a:solidFill>
              </a:rPr>
              <a:t>section </a:t>
            </a:r>
            <a:r>
              <a:rPr lang="en-US" sz="1200" b="1" dirty="0">
                <a:solidFill>
                  <a:srgbClr val="FF0000"/>
                </a:solidFill>
              </a:rPr>
              <a:t>heading, section </a:t>
            </a:r>
            <a:r>
              <a:rPr lang="en-US" sz="1200" b="1" dirty="0" smtClean="0">
                <a:solidFill>
                  <a:srgbClr val="FF0000"/>
                </a:solidFill>
              </a:rPr>
              <a:t>tracks site </a:t>
            </a:r>
            <a:r>
              <a:rPr lang="en-US" sz="1200" b="1" dirty="0">
                <a:solidFill>
                  <a:srgbClr val="FF0000"/>
                </a:solidFill>
              </a:rPr>
              <a:t>level planned and actual </a:t>
            </a:r>
            <a:r>
              <a:rPr lang="en-US" sz="1200" b="1" dirty="0" smtClean="0">
                <a:solidFill>
                  <a:srgbClr val="FF0000"/>
                </a:solidFill>
              </a:rPr>
              <a:t>essential documents required from sites)</a:t>
            </a:r>
            <a:endParaRPr lang="en-US" sz="1200" b="1" dirty="0">
              <a:solidFill>
                <a:srgbClr val="FF0000"/>
              </a:solidFill>
            </a:endParaRPr>
          </a:p>
          <a:p>
            <a:r>
              <a:rPr lang="en-US" sz="1200" dirty="0" smtClean="0"/>
              <a:t> </a:t>
            </a:r>
            <a:endParaRPr lang="en-US" sz="1200" dirty="0"/>
          </a:p>
        </p:txBody>
      </p:sp>
      <p:sp>
        <p:nvSpPr>
          <p:cNvPr id="25" name="TextBox 24">
            <a:hlinkClick r:id="" action="ppaction://hlinkshowjump?jump=firstslide"/>
          </p:cNvPr>
          <p:cNvSpPr txBox="1"/>
          <p:nvPr/>
        </p:nvSpPr>
        <p:spPr>
          <a:xfrm>
            <a:off x="1423296" y="223760"/>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6" name="TextBox 25"/>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27" name="TextBox 26"/>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28" name="TextBox 27"/>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9" name="TextBox 28"/>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0" name="TextBox 29"/>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1" name="TextBox 30"/>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2" name="TextBox 31"/>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3" name="TextBox 32"/>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4" name="TextBox 33"/>
          <p:cNvSpPr txBox="1"/>
          <p:nvPr/>
        </p:nvSpPr>
        <p:spPr>
          <a:xfrm>
            <a:off x="5029488"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5" name="TextBox 34"/>
          <p:cNvSpPr txBox="1"/>
          <p:nvPr/>
        </p:nvSpPr>
        <p:spPr>
          <a:xfrm>
            <a:off x="5029488"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36" name="TextBox 35"/>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37" name="TextBox 36"/>
          <p:cNvSpPr txBox="1"/>
          <p:nvPr/>
        </p:nvSpPr>
        <p:spPr>
          <a:xfrm>
            <a:off x="77272" y="2621064"/>
            <a:ext cx="4109267" cy="2308324"/>
          </a:xfrm>
          <a:prstGeom prst="rect">
            <a:avLst/>
          </a:prstGeom>
          <a:noFill/>
          <a:ln>
            <a:solidFill>
              <a:srgbClr val="FF0000"/>
            </a:solidFill>
          </a:ln>
        </p:spPr>
        <p:txBody>
          <a:bodyPr wrap="square" rtlCol="0">
            <a:spAutoFit/>
          </a:bodyPr>
          <a:lstStyle/>
          <a:p>
            <a:r>
              <a:rPr lang="en-US" sz="1200" dirty="0" smtClean="0"/>
              <a:t>Program Details     </a:t>
            </a:r>
            <a:r>
              <a:rPr lang="en-US" sz="1200" b="1" dirty="0" smtClean="0">
                <a:solidFill>
                  <a:srgbClr val="FF0000"/>
                </a:solidFill>
              </a:rPr>
              <a:t>(</a:t>
            </a:r>
            <a:r>
              <a:rPr lang="en-US" sz="1200" b="1" dirty="0" err="1" smtClean="0">
                <a:solidFill>
                  <a:srgbClr val="FF0000"/>
                </a:solidFill>
              </a:rPr>
              <a:t>autopopulated</a:t>
            </a:r>
            <a:r>
              <a:rPr lang="en-US" sz="1200" b="1" dirty="0" smtClean="0">
                <a:solidFill>
                  <a:srgbClr val="FF0000"/>
                </a:solidFill>
              </a:rPr>
              <a:t> by system when site is created from study country screen, otherwise </a:t>
            </a:r>
            <a:r>
              <a:rPr lang="en-US" sz="1200" b="1" dirty="0" err="1" smtClean="0">
                <a:solidFill>
                  <a:srgbClr val="FF0000"/>
                </a:solidFill>
              </a:rPr>
              <a:t>autopopulated</a:t>
            </a:r>
            <a:r>
              <a:rPr lang="en-US" sz="1200" b="1" dirty="0" smtClean="0">
                <a:solidFill>
                  <a:srgbClr val="FF0000"/>
                </a:solidFill>
              </a:rPr>
              <a:t> when protocol ID is queried)</a:t>
            </a:r>
          </a:p>
          <a:p>
            <a:endParaRPr lang="en-US" sz="1200" dirty="0" smtClean="0"/>
          </a:p>
          <a:p>
            <a:r>
              <a:rPr lang="en-US" sz="1200" dirty="0" smtClean="0"/>
              <a:t>Study Details  </a:t>
            </a:r>
            <a:r>
              <a:rPr lang="en-US" sz="1200" b="1" dirty="0" smtClean="0">
                <a:solidFill>
                  <a:srgbClr val="FF0000"/>
                </a:solidFill>
              </a:rPr>
              <a:t>(</a:t>
            </a:r>
            <a:r>
              <a:rPr lang="en-US" sz="1200" b="1" dirty="0" err="1" smtClean="0">
                <a:solidFill>
                  <a:srgbClr val="FF0000"/>
                </a:solidFill>
              </a:rPr>
              <a:t>autopopulated</a:t>
            </a:r>
            <a:r>
              <a:rPr lang="en-US" sz="1200" b="1" dirty="0" smtClean="0">
                <a:solidFill>
                  <a:srgbClr val="FF0000"/>
                </a:solidFill>
              </a:rPr>
              <a:t> by system when site is created from study country screen, otherwise Protocol ID is a </a:t>
            </a:r>
            <a:r>
              <a:rPr lang="en-US" sz="1200" b="1" dirty="0" err="1" smtClean="0">
                <a:solidFill>
                  <a:srgbClr val="FF0000"/>
                </a:solidFill>
              </a:rPr>
              <a:t>queriable</a:t>
            </a:r>
            <a:r>
              <a:rPr lang="en-US" sz="1200" b="1" dirty="0" smtClean="0">
                <a:solidFill>
                  <a:srgbClr val="FF0000"/>
                </a:solidFill>
              </a:rPr>
              <a:t> field and additional study information </a:t>
            </a:r>
            <a:r>
              <a:rPr lang="en-US" sz="1200" b="1" dirty="0" err="1" smtClean="0">
                <a:solidFill>
                  <a:srgbClr val="FF0000"/>
                </a:solidFill>
              </a:rPr>
              <a:t>autopopulates</a:t>
            </a:r>
            <a:r>
              <a:rPr lang="en-US" sz="1200" b="1" dirty="0" smtClean="0">
                <a:solidFill>
                  <a:srgbClr val="FF0000"/>
                </a:solidFill>
              </a:rPr>
              <a:t>)</a:t>
            </a:r>
          </a:p>
          <a:p>
            <a:endParaRPr lang="en-US" sz="1200" dirty="0" smtClean="0"/>
          </a:p>
          <a:p>
            <a:r>
              <a:rPr lang="en-US" sz="1200" dirty="0" smtClean="0"/>
              <a:t>Study Country </a:t>
            </a:r>
            <a:r>
              <a:rPr lang="en-US" sz="1200" b="1" dirty="0" smtClean="0">
                <a:solidFill>
                  <a:srgbClr val="FF0000"/>
                </a:solidFill>
              </a:rPr>
              <a:t>(</a:t>
            </a:r>
            <a:r>
              <a:rPr lang="en-US" sz="1200" b="1" dirty="0" err="1" smtClean="0">
                <a:solidFill>
                  <a:srgbClr val="FF0000"/>
                </a:solidFill>
              </a:rPr>
              <a:t>autopopulates</a:t>
            </a:r>
            <a:r>
              <a:rPr lang="en-US" sz="1200" b="1" dirty="0" smtClean="0">
                <a:solidFill>
                  <a:srgbClr val="FF0000"/>
                </a:solidFill>
              </a:rPr>
              <a:t> by system when site is created from study country screen or can be added if site is created using Sites entity)</a:t>
            </a:r>
            <a:endParaRPr lang="en-US" sz="1200" b="1" dirty="0">
              <a:solidFill>
                <a:srgbClr val="FF0000"/>
              </a:solidFill>
            </a:endParaRPr>
          </a:p>
        </p:txBody>
      </p:sp>
      <p:sp>
        <p:nvSpPr>
          <p:cNvPr id="38" name="TextBox 37"/>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Tree>
    <p:extLst>
      <p:ext uri="{BB962C8B-B14F-4D97-AF65-F5344CB8AC3E}">
        <p14:creationId xmlns:p14="http://schemas.microsoft.com/office/powerpoint/2010/main" val="6397862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956" y="120531"/>
            <a:ext cx="5637214" cy="438233"/>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Sites – Screen Layout</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32</a:t>
            </a:fld>
            <a:endParaRPr lang="en-US" dirty="0">
              <a:solidFill>
                <a:prstClr val="black">
                  <a:tint val="75000"/>
                </a:prstClr>
              </a:solidFill>
            </a:endParaRPr>
          </a:p>
        </p:txBody>
      </p:sp>
      <p:sp>
        <p:nvSpPr>
          <p:cNvPr id="3" name="Left Arrow 2">
            <a:hlinkClick r:id="rId2" action="ppaction://hlinksldjump"/>
          </p:cNvPr>
          <p:cNvSpPr/>
          <p:nvPr/>
        </p:nvSpPr>
        <p:spPr>
          <a:xfrm>
            <a:off x="626380" y="164497"/>
            <a:ext cx="498764"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hlinkClick r:id="" action="ppaction://hlinkshowjump?jump=firstslide"/>
          </p:cNvPr>
          <p:cNvSpPr txBox="1"/>
          <p:nvPr/>
        </p:nvSpPr>
        <p:spPr>
          <a:xfrm>
            <a:off x="1423296" y="223760"/>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6" name="TextBox 25"/>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27" name="TextBox 26"/>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28" name="TextBox 27"/>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9" name="TextBox 28"/>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0" name="TextBox 29"/>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1" name="TextBox 30"/>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2" name="TextBox 31"/>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3" name="TextBox 32"/>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4" name="TextBox 33"/>
          <p:cNvSpPr txBox="1"/>
          <p:nvPr/>
        </p:nvSpPr>
        <p:spPr>
          <a:xfrm>
            <a:off x="5029488"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5" name="TextBox 34"/>
          <p:cNvSpPr txBox="1"/>
          <p:nvPr/>
        </p:nvSpPr>
        <p:spPr>
          <a:xfrm>
            <a:off x="5029488"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36" name="TextBox 35"/>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38" name="TextBox 37"/>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
        <p:nvSpPr>
          <p:cNvPr id="40" name="TextBox 39"/>
          <p:cNvSpPr txBox="1"/>
          <p:nvPr/>
        </p:nvSpPr>
        <p:spPr>
          <a:xfrm>
            <a:off x="192933" y="4705256"/>
            <a:ext cx="11070653" cy="738664"/>
          </a:xfrm>
          <a:prstGeom prst="rect">
            <a:avLst/>
          </a:prstGeom>
          <a:solidFill>
            <a:schemeClr val="accent3"/>
          </a:solidFill>
          <a:ln w="38100">
            <a:solidFill>
              <a:srgbClr val="002060"/>
            </a:solidFill>
          </a:ln>
        </p:spPr>
        <p:txBody>
          <a:bodyPr wrap="square" rtlCol="0">
            <a:spAutoFit/>
          </a:bodyPr>
          <a:lstStyle/>
          <a:p>
            <a:r>
              <a:rPr lang="en-US" sz="1400" b="1" dirty="0" smtClean="0">
                <a:solidFill>
                  <a:schemeClr val="bg1"/>
                </a:solidFill>
              </a:rPr>
              <a:t>Study Country:  Information   </a:t>
            </a:r>
            <a:r>
              <a:rPr lang="en-US" sz="1400" b="1" dirty="0" smtClean="0">
                <a:solidFill>
                  <a:srgbClr val="FF0000"/>
                </a:solidFill>
              </a:rPr>
              <a:t>(system heading)</a:t>
            </a:r>
          </a:p>
          <a:p>
            <a:r>
              <a:rPr lang="en-US" sz="1400" b="1" dirty="0" smtClean="0">
                <a:solidFill>
                  <a:schemeClr val="bg1"/>
                </a:solidFill>
              </a:rPr>
              <a:t>Study Country Name </a:t>
            </a:r>
            <a:r>
              <a:rPr lang="en-US" sz="1400" b="1" dirty="0" smtClean="0"/>
              <a:t>(prepopulated by system when site is created from study country screen or populates when investigator information is entered from Sites entity</a:t>
            </a:r>
            <a:endParaRPr lang="en-US" sz="1400" b="1" dirty="0">
              <a:solidFill>
                <a:srgbClr val="FF0000"/>
              </a:solidFill>
            </a:endParaRPr>
          </a:p>
        </p:txBody>
      </p:sp>
      <p:sp>
        <p:nvSpPr>
          <p:cNvPr id="41" name="TextBox 40"/>
          <p:cNvSpPr txBox="1"/>
          <p:nvPr/>
        </p:nvSpPr>
        <p:spPr>
          <a:xfrm>
            <a:off x="192937" y="2627210"/>
            <a:ext cx="11070653" cy="1169551"/>
          </a:xfrm>
          <a:prstGeom prst="rect">
            <a:avLst/>
          </a:prstGeom>
          <a:solidFill>
            <a:schemeClr val="accent3"/>
          </a:solidFill>
          <a:ln w="38100">
            <a:solidFill>
              <a:srgbClr val="002060"/>
            </a:solidFill>
          </a:ln>
        </p:spPr>
        <p:txBody>
          <a:bodyPr wrap="square" rtlCol="0">
            <a:spAutoFit/>
          </a:bodyPr>
          <a:lstStyle/>
          <a:p>
            <a:r>
              <a:rPr lang="en-US" sz="1400" b="1" dirty="0" smtClean="0">
                <a:solidFill>
                  <a:schemeClr val="bg1"/>
                </a:solidFill>
              </a:rPr>
              <a:t>Program Information</a:t>
            </a:r>
            <a:r>
              <a:rPr lang="en-US" sz="1400" b="1" dirty="0">
                <a:solidFill>
                  <a:schemeClr val="bg1"/>
                </a:solidFill>
              </a:rPr>
              <a:t>  </a:t>
            </a:r>
            <a:r>
              <a:rPr lang="en-US" sz="1400" b="1" dirty="0" smtClean="0">
                <a:solidFill>
                  <a:schemeClr val="bg1"/>
                </a:solidFill>
              </a:rPr>
              <a:t>                   Section Heading</a:t>
            </a:r>
          </a:p>
          <a:p>
            <a:r>
              <a:rPr lang="en-US" sz="1400" dirty="0" smtClean="0"/>
              <a:t>Program Name                                 </a:t>
            </a:r>
            <a:r>
              <a:rPr lang="en-US" sz="1400" dirty="0" err="1" smtClean="0"/>
              <a:t>Autopopulated</a:t>
            </a:r>
            <a:r>
              <a:rPr lang="en-US" sz="1400" dirty="0" smtClean="0"/>
              <a:t> by system when site is created from study country screen or queried in Sites entity</a:t>
            </a:r>
          </a:p>
          <a:p>
            <a:r>
              <a:rPr lang="en-US" sz="1400" dirty="0" smtClean="0"/>
              <a:t>Compound                                        </a:t>
            </a:r>
            <a:r>
              <a:rPr lang="en-US" sz="1400" dirty="0" err="1" smtClean="0"/>
              <a:t>Autopopulated</a:t>
            </a:r>
            <a:r>
              <a:rPr lang="en-US" sz="1400" dirty="0" smtClean="0"/>
              <a:t> by system site is created from study country screen or if study name is queried</a:t>
            </a:r>
            <a:endParaRPr lang="en-US" sz="1400" b="1" dirty="0"/>
          </a:p>
          <a:p>
            <a:r>
              <a:rPr lang="en-US" sz="1400" dirty="0" smtClean="0"/>
              <a:t>Therapeutic Area                             </a:t>
            </a:r>
            <a:r>
              <a:rPr lang="en-US" sz="1400" dirty="0" err="1" smtClean="0"/>
              <a:t>Autopopulated</a:t>
            </a:r>
            <a:r>
              <a:rPr lang="en-US" sz="1400" dirty="0" smtClean="0"/>
              <a:t> by system when site is created from study country screen or if study name is queried</a:t>
            </a:r>
          </a:p>
          <a:p>
            <a:r>
              <a:rPr lang="en-US" sz="1400" b="1" dirty="0" smtClean="0"/>
              <a:t>Indication                                         </a:t>
            </a:r>
            <a:r>
              <a:rPr lang="en-US" sz="1400" b="1" dirty="0" err="1" smtClean="0"/>
              <a:t>Autopopulated</a:t>
            </a:r>
            <a:r>
              <a:rPr lang="en-US" sz="1400" b="1" dirty="0" smtClean="0"/>
              <a:t> by </a:t>
            </a:r>
            <a:r>
              <a:rPr lang="en-US" sz="1400" b="1" dirty="0" err="1" smtClean="0"/>
              <a:t>sysem</a:t>
            </a:r>
            <a:r>
              <a:rPr lang="en-US" sz="1400" b="1" dirty="0" smtClean="0"/>
              <a:t> when site is created from study country screen or if study name is queried</a:t>
            </a:r>
            <a:endParaRPr lang="en-US" sz="1400" b="1" dirty="0"/>
          </a:p>
        </p:txBody>
      </p:sp>
      <p:sp>
        <p:nvSpPr>
          <p:cNvPr id="42" name="TextBox 41"/>
          <p:cNvSpPr txBox="1"/>
          <p:nvPr/>
        </p:nvSpPr>
        <p:spPr>
          <a:xfrm>
            <a:off x="192934" y="3865466"/>
            <a:ext cx="11070653" cy="738664"/>
          </a:xfrm>
          <a:prstGeom prst="rect">
            <a:avLst/>
          </a:prstGeom>
          <a:solidFill>
            <a:schemeClr val="accent3"/>
          </a:solidFill>
          <a:ln w="38100">
            <a:solidFill>
              <a:srgbClr val="002060"/>
            </a:solidFill>
          </a:ln>
        </p:spPr>
        <p:txBody>
          <a:bodyPr wrap="square" rtlCol="0">
            <a:spAutoFit/>
          </a:bodyPr>
          <a:lstStyle/>
          <a:p>
            <a:r>
              <a:rPr lang="en-US" sz="1400" b="1" dirty="0" smtClean="0">
                <a:solidFill>
                  <a:schemeClr val="bg1"/>
                </a:solidFill>
              </a:rPr>
              <a:t>Study Information                         Section Heading</a:t>
            </a:r>
            <a:endParaRPr lang="en-US" sz="1400" b="1" dirty="0" smtClean="0"/>
          </a:p>
          <a:p>
            <a:r>
              <a:rPr lang="en-US" sz="1400" b="1" dirty="0" smtClean="0"/>
              <a:t>Protocol ID                                      </a:t>
            </a:r>
            <a:r>
              <a:rPr lang="en-US" sz="1400" b="1" dirty="0" err="1" smtClean="0"/>
              <a:t>Autopopulated</a:t>
            </a:r>
            <a:r>
              <a:rPr lang="en-US" sz="1400" b="1" dirty="0" smtClean="0"/>
              <a:t> by system when site is created from study country screen or can be queried in Sites entity</a:t>
            </a:r>
          </a:p>
          <a:p>
            <a:r>
              <a:rPr lang="en-US" sz="1400" b="1" dirty="0" smtClean="0"/>
              <a:t>Phase                                                </a:t>
            </a:r>
            <a:r>
              <a:rPr lang="en-US" sz="1400" b="1" dirty="0" err="1" smtClean="0"/>
              <a:t>Autopopulated</a:t>
            </a:r>
            <a:r>
              <a:rPr lang="en-US" sz="1400" b="1" dirty="0" smtClean="0"/>
              <a:t> by system site is created by study country screen or when protocol ID is queried</a:t>
            </a:r>
            <a:endParaRPr lang="en-US" sz="1400" b="1" dirty="0"/>
          </a:p>
        </p:txBody>
      </p:sp>
      <p:sp>
        <p:nvSpPr>
          <p:cNvPr id="5" name="TextBox 4"/>
          <p:cNvSpPr txBox="1"/>
          <p:nvPr/>
        </p:nvSpPr>
        <p:spPr>
          <a:xfrm>
            <a:off x="192933" y="5545046"/>
            <a:ext cx="4836555" cy="923330"/>
          </a:xfrm>
          <a:prstGeom prst="rect">
            <a:avLst/>
          </a:prstGeom>
          <a:solidFill>
            <a:srgbClr val="FFFF00"/>
          </a:solidFill>
          <a:ln w="25400">
            <a:solidFill>
              <a:srgbClr val="FF0000"/>
            </a:solidFill>
          </a:ln>
        </p:spPr>
        <p:txBody>
          <a:bodyPr wrap="square" rtlCol="0">
            <a:spAutoFit/>
          </a:bodyPr>
          <a:lstStyle/>
          <a:p>
            <a:r>
              <a:rPr lang="en-US" dirty="0" smtClean="0"/>
              <a:t>Need to determine whether Study Country area above should be on screen here since it would also be listed below in location.</a:t>
            </a:r>
            <a:endParaRPr lang="en-US" dirty="0"/>
          </a:p>
        </p:txBody>
      </p:sp>
      <p:cxnSp>
        <p:nvCxnSpPr>
          <p:cNvPr id="7" name="Straight Arrow Connector 6"/>
          <p:cNvCxnSpPr/>
          <p:nvPr/>
        </p:nvCxnSpPr>
        <p:spPr>
          <a:xfrm flipH="1" flipV="1">
            <a:off x="1997410" y="4937760"/>
            <a:ext cx="442954" cy="8229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2298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956" y="-43311"/>
            <a:ext cx="5637214" cy="602076"/>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Sites</a:t>
            </a:r>
            <a:br>
              <a:rPr lang="en-US" sz="1800" dirty="0" smtClean="0">
                <a:solidFill>
                  <a:srgbClr val="FF0000"/>
                </a:solidFill>
              </a:rPr>
            </a:br>
            <a:r>
              <a:rPr lang="en-US" sz="1800" dirty="0" smtClean="0">
                <a:solidFill>
                  <a:srgbClr val="FF0000"/>
                </a:solidFill>
              </a:rPr>
              <a:t>Screen Section - General Site Information</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33</a:t>
            </a:fld>
            <a:endParaRPr lang="en-US" dirty="0">
              <a:solidFill>
                <a:prstClr val="black">
                  <a:tint val="75000"/>
                </a:prstClr>
              </a:solidFill>
            </a:endParaRPr>
          </a:p>
        </p:txBody>
      </p:sp>
      <p:sp>
        <p:nvSpPr>
          <p:cNvPr id="3" name="Left Arrow 2">
            <a:hlinkClick r:id="rId2" action="ppaction://hlinksldjump"/>
          </p:cNvPr>
          <p:cNvSpPr/>
          <p:nvPr/>
        </p:nvSpPr>
        <p:spPr>
          <a:xfrm>
            <a:off x="626380" y="164497"/>
            <a:ext cx="498764"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hlinkClick r:id="" action="ppaction://hlinkshowjump?jump=firstslide"/>
          </p:cNvPr>
          <p:cNvSpPr txBox="1"/>
          <p:nvPr/>
        </p:nvSpPr>
        <p:spPr>
          <a:xfrm>
            <a:off x="1423296" y="223760"/>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6" name="TextBox 25"/>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27" name="TextBox 26"/>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28" name="TextBox 27"/>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9" name="TextBox 28"/>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0" name="TextBox 29"/>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1" name="TextBox 30"/>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2" name="TextBox 31"/>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3" name="TextBox 32"/>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4" name="TextBox 33"/>
          <p:cNvSpPr txBox="1"/>
          <p:nvPr/>
        </p:nvSpPr>
        <p:spPr>
          <a:xfrm>
            <a:off x="5029488"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5" name="TextBox 34"/>
          <p:cNvSpPr txBox="1"/>
          <p:nvPr/>
        </p:nvSpPr>
        <p:spPr>
          <a:xfrm>
            <a:off x="5029488"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36" name="TextBox 35"/>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38" name="TextBox 37"/>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
        <p:nvSpPr>
          <p:cNvPr id="39" name="TextBox 38"/>
          <p:cNvSpPr txBox="1"/>
          <p:nvPr/>
        </p:nvSpPr>
        <p:spPr>
          <a:xfrm>
            <a:off x="328652" y="2994720"/>
            <a:ext cx="11747234" cy="2893100"/>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General Site Information                             Section Heading</a:t>
            </a:r>
          </a:p>
          <a:p>
            <a:r>
              <a:rPr lang="en-US" sz="1400" b="1" dirty="0" smtClean="0"/>
              <a:t>Investigator Name                                         User entered, </a:t>
            </a:r>
            <a:r>
              <a:rPr lang="en-US" sz="1400" b="1" dirty="0" err="1" smtClean="0"/>
              <a:t>queriable</a:t>
            </a:r>
            <a:r>
              <a:rPr lang="en-US" sz="1400" b="1" dirty="0" smtClean="0"/>
              <a:t>, external contacts, client supplied data</a:t>
            </a:r>
          </a:p>
          <a:p>
            <a:r>
              <a:rPr lang="en-US" sz="1400" b="1" dirty="0" smtClean="0"/>
              <a:t>Institute Name                                                </a:t>
            </a:r>
            <a:r>
              <a:rPr lang="en-US" sz="1400" b="1" dirty="0" err="1" smtClean="0"/>
              <a:t>Autopopulates</a:t>
            </a:r>
            <a:r>
              <a:rPr lang="en-US" sz="1400" b="1" dirty="0" smtClean="0"/>
              <a:t> from main investigator institution, but can be overridden if institute is different</a:t>
            </a:r>
          </a:p>
          <a:p>
            <a:r>
              <a:rPr lang="en-US" sz="1400" b="1" dirty="0" smtClean="0"/>
              <a:t>Institute Location                                           </a:t>
            </a:r>
            <a:r>
              <a:rPr lang="en-US" sz="1400" b="1" dirty="0" err="1" smtClean="0"/>
              <a:t>Autopopulates</a:t>
            </a:r>
            <a:r>
              <a:rPr lang="en-US" sz="1400" b="1" dirty="0" smtClean="0"/>
              <a:t> from default/main location, but can be overridden if location is different                                        </a:t>
            </a:r>
          </a:p>
          <a:p>
            <a:r>
              <a:rPr lang="en-US" sz="1400" b="1" dirty="0" smtClean="0"/>
              <a:t>Status                                                                 User entered, drop down, system supplied</a:t>
            </a:r>
          </a:p>
          <a:p>
            <a:r>
              <a:rPr lang="en-US" sz="1400" b="1" dirty="0" smtClean="0"/>
              <a:t>Local IRB                                                           Yes/No Check box or radio buttons</a:t>
            </a:r>
          </a:p>
          <a:p>
            <a:r>
              <a:rPr lang="en-US" sz="1400" b="1" dirty="0" smtClean="0"/>
              <a:t>Central IRB                                                        Yes/No Check box or radio buttons</a:t>
            </a:r>
          </a:p>
          <a:p>
            <a:r>
              <a:rPr lang="en-US" sz="1400" b="1" dirty="0" smtClean="0"/>
              <a:t>IRB Meeting Timelines                                   User entered or could be </a:t>
            </a:r>
            <a:r>
              <a:rPr lang="en-US" sz="1400" b="1" dirty="0" err="1" smtClean="0"/>
              <a:t>autopopulated</a:t>
            </a:r>
            <a:r>
              <a:rPr lang="en-US" sz="1400" b="1" dirty="0" smtClean="0"/>
              <a:t> based upon institute, drop down?</a:t>
            </a:r>
          </a:p>
          <a:p>
            <a:r>
              <a:rPr lang="en-US" sz="1400" b="1" dirty="0" smtClean="0"/>
              <a:t>CRA                                                                     User entered, </a:t>
            </a:r>
            <a:r>
              <a:rPr lang="en-US" sz="1400" b="1" dirty="0" err="1" smtClean="0"/>
              <a:t>queriable</a:t>
            </a:r>
            <a:r>
              <a:rPr lang="en-US" sz="1400" b="1" dirty="0" smtClean="0"/>
              <a:t>, internal/external contacts, client supplied data</a:t>
            </a:r>
          </a:p>
          <a:p>
            <a:endParaRPr lang="en-US" sz="1400" b="1" dirty="0"/>
          </a:p>
          <a:p>
            <a:r>
              <a:rPr lang="en-US" sz="1400" b="1" dirty="0" smtClean="0"/>
              <a:t>Site Active			      Tick box (should be </a:t>
            </a:r>
            <a:r>
              <a:rPr lang="en-US" sz="1400" b="1" dirty="0" err="1" smtClean="0"/>
              <a:t>autopopulated</a:t>
            </a:r>
            <a:r>
              <a:rPr lang="en-US" sz="1400" b="1" dirty="0" smtClean="0"/>
              <a:t> by certain date – to be determined)</a:t>
            </a:r>
          </a:p>
          <a:p>
            <a:endParaRPr lang="en-US" sz="1400" b="1" dirty="0" smtClean="0">
              <a:solidFill>
                <a:schemeClr val="bg1"/>
              </a:solidFill>
            </a:endParaRPr>
          </a:p>
          <a:p>
            <a:endParaRPr lang="en-US" sz="1400" b="1" dirty="0" smtClean="0">
              <a:solidFill>
                <a:schemeClr val="bg1"/>
              </a:solidFill>
            </a:endParaRPr>
          </a:p>
        </p:txBody>
      </p:sp>
    </p:spTree>
    <p:extLst>
      <p:ext uri="{BB962C8B-B14F-4D97-AF65-F5344CB8AC3E}">
        <p14:creationId xmlns:p14="http://schemas.microsoft.com/office/powerpoint/2010/main" val="2572049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956" y="120531"/>
            <a:ext cx="5637214" cy="575580"/>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Sites</a:t>
            </a:r>
            <a:br>
              <a:rPr lang="en-US" sz="1800" dirty="0" smtClean="0">
                <a:solidFill>
                  <a:srgbClr val="FF0000"/>
                </a:solidFill>
              </a:rPr>
            </a:br>
            <a:r>
              <a:rPr lang="en-US" sz="1800" dirty="0" smtClean="0">
                <a:solidFill>
                  <a:srgbClr val="FF0000"/>
                </a:solidFill>
              </a:rPr>
              <a:t>Screen Section  – Site Staff</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34</a:t>
            </a:fld>
            <a:endParaRPr lang="en-US" dirty="0">
              <a:solidFill>
                <a:prstClr val="black">
                  <a:tint val="75000"/>
                </a:prstClr>
              </a:solidFill>
            </a:endParaRPr>
          </a:p>
        </p:txBody>
      </p:sp>
      <p:sp>
        <p:nvSpPr>
          <p:cNvPr id="3" name="Left Arrow 2">
            <a:hlinkClick r:id="rId2" action="ppaction://hlinksldjump"/>
          </p:cNvPr>
          <p:cNvSpPr/>
          <p:nvPr/>
        </p:nvSpPr>
        <p:spPr>
          <a:xfrm>
            <a:off x="626380" y="164497"/>
            <a:ext cx="498764"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hlinkClick r:id="" action="ppaction://hlinkshowjump?jump=firstslide"/>
          </p:cNvPr>
          <p:cNvSpPr txBox="1"/>
          <p:nvPr/>
        </p:nvSpPr>
        <p:spPr>
          <a:xfrm>
            <a:off x="1423296" y="223760"/>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6" name="TextBox 25"/>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27" name="TextBox 26"/>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28" name="TextBox 27"/>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9" name="TextBox 28"/>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0" name="TextBox 29"/>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1" name="TextBox 30"/>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2" name="TextBox 31"/>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3" name="TextBox 32"/>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4" name="TextBox 33"/>
          <p:cNvSpPr txBox="1"/>
          <p:nvPr/>
        </p:nvSpPr>
        <p:spPr>
          <a:xfrm>
            <a:off x="5029488"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5" name="TextBox 34"/>
          <p:cNvSpPr txBox="1"/>
          <p:nvPr/>
        </p:nvSpPr>
        <p:spPr>
          <a:xfrm>
            <a:off x="5029488"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36" name="TextBox 35"/>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38" name="TextBox 37"/>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
        <p:nvSpPr>
          <p:cNvPr id="39" name="TextBox 38"/>
          <p:cNvSpPr txBox="1"/>
          <p:nvPr/>
        </p:nvSpPr>
        <p:spPr>
          <a:xfrm>
            <a:off x="457200" y="2778170"/>
            <a:ext cx="11290034" cy="2462213"/>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Site Staff                                                              Section Heading</a:t>
            </a:r>
          </a:p>
          <a:p>
            <a:endParaRPr lang="en-US" sz="1400" b="1" dirty="0" smtClean="0">
              <a:solidFill>
                <a:schemeClr val="bg1"/>
              </a:solidFill>
            </a:endParaRPr>
          </a:p>
          <a:p>
            <a:r>
              <a:rPr lang="en-US" sz="1400" b="1" u="sng" dirty="0" smtClean="0"/>
              <a:t>Name</a:t>
            </a:r>
            <a:r>
              <a:rPr lang="en-US" sz="1400" b="1" dirty="0" smtClean="0"/>
              <a:t>                                   </a:t>
            </a:r>
            <a:r>
              <a:rPr lang="en-US" sz="1400" b="1" u="sng" dirty="0" smtClean="0"/>
              <a:t>Role</a:t>
            </a:r>
            <a:r>
              <a:rPr lang="en-US" sz="1400" b="1" dirty="0" smtClean="0"/>
              <a:t>	   </a:t>
            </a:r>
            <a:endParaRPr lang="en-US" sz="1400" b="1" u="sng" dirty="0" smtClean="0"/>
          </a:p>
          <a:p>
            <a:r>
              <a:rPr lang="en-US" sz="1400" b="1" dirty="0" smtClean="0"/>
              <a:t>Carole Jones                       Pharmacist</a:t>
            </a:r>
          </a:p>
          <a:p>
            <a:r>
              <a:rPr lang="en-US" sz="1400" b="1" dirty="0" smtClean="0"/>
              <a:t>Cody Walker                       Study Coordinator</a:t>
            </a:r>
          </a:p>
          <a:p>
            <a:r>
              <a:rPr lang="en-US" sz="1400" b="1" dirty="0" smtClean="0"/>
              <a:t>Amy </a:t>
            </a:r>
            <a:r>
              <a:rPr lang="en-US" sz="1400" b="1" dirty="0" err="1" smtClean="0"/>
              <a:t>Plasio</a:t>
            </a:r>
            <a:r>
              <a:rPr lang="en-US" sz="1400" b="1" dirty="0" smtClean="0"/>
              <a:t>                          Study Nurse</a:t>
            </a:r>
          </a:p>
          <a:p>
            <a:r>
              <a:rPr lang="en-US" sz="1400" b="1" dirty="0" smtClean="0"/>
              <a:t>Brianne Johnson                Site Administrator</a:t>
            </a:r>
          </a:p>
          <a:p>
            <a:r>
              <a:rPr lang="en-US" sz="1400" b="1" dirty="0" smtClean="0"/>
              <a:t>Derek Allen                         Sub Investigator  </a:t>
            </a:r>
          </a:p>
          <a:p>
            <a:r>
              <a:rPr lang="en-US" sz="1400" b="1" dirty="0" smtClean="0"/>
              <a:t>Mary Elliott                         Sub Investigator              </a:t>
            </a:r>
          </a:p>
          <a:p>
            <a:endParaRPr lang="en-US" sz="1400" b="1" dirty="0" smtClean="0">
              <a:solidFill>
                <a:schemeClr val="bg1"/>
              </a:solidFill>
            </a:endParaRPr>
          </a:p>
          <a:p>
            <a:endParaRPr lang="en-US" sz="1400" b="1" dirty="0" smtClean="0">
              <a:solidFill>
                <a:schemeClr val="bg1"/>
              </a:solidFill>
            </a:endParaRPr>
          </a:p>
        </p:txBody>
      </p:sp>
      <p:sp>
        <p:nvSpPr>
          <p:cNvPr id="22" name="TextBox 21"/>
          <p:cNvSpPr txBox="1"/>
          <p:nvPr/>
        </p:nvSpPr>
        <p:spPr>
          <a:xfrm>
            <a:off x="10596792" y="2876471"/>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23" name="TextBox 22"/>
          <p:cNvSpPr txBox="1"/>
          <p:nvPr/>
        </p:nvSpPr>
        <p:spPr>
          <a:xfrm>
            <a:off x="10596792" y="3333714"/>
            <a:ext cx="461665" cy="2960007"/>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Tree>
    <p:extLst>
      <p:ext uri="{BB962C8B-B14F-4D97-AF65-F5344CB8AC3E}">
        <p14:creationId xmlns:p14="http://schemas.microsoft.com/office/powerpoint/2010/main" val="1483230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5371" y="0"/>
            <a:ext cx="5637214" cy="620873"/>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Sites</a:t>
            </a:r>
            <a:br>
              <a:rPr lang="en-US" sz="1800" dirty="0" smtClean="0">
                <a:solidFill>
                  <a:srgbClr val="FF0000"/>
                </a:solidFill>
              </a:rPr>
            </a:br>
            <a:r>
              <a:rPr lang="en-US" sz="1800" dirty="0" smtClean="0">
                <a:solidFill>
                  <a:srgbClr val="FF0000"/>
                </a:solidFill>
              </a:rPr>
              <a:t>Screen Section Regulatory Milestone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35</a:t>
            </a:fld>
            <a:endParaRPr lang="en-US" dirty="0">
              <a:solidFill>
                <a:prstClr val="black">
                  <a:tint val="75000"/>
                </a:prstClr>
              </a:solidFill>
            </a:endParaRPr>
          </a:p>
        </p:txBody>
      </p:sp>
      <p:sp>
        <p:nvSpPr>
          <p:cNvPr id="3" name="Left Arrow 2">
            <a:hlinkClick r:id="rId2" action="ppaction://hlinksldjump"/>
          </p:cNvPr>
          <p:cNvSpPr/>
          <p:nvPr/>
        </p:nvSpPr>
        <p:spPr>
          <a:xfrm>
            <a:off x="626380" y="164497"/>
            <a:ext cx="498764"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hlinkClick r:id="" action="ppaction://hlinkshowjump?jump=firstslide"/>
          </p:cNvPr>
          <p:cNvSpPr txBox="1"/>
          <p:nvPr/>
        </p:nvSpPr>
        <p:spPr>
          <a:xfrm>
            <a:off x="1423296" y="223760"/>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6" name="TextBox 25"/>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27" name="TextBox 26"/>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28" name="TextBox 27"/>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9" name="TextBox 28"/>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0" name="TextBox 29"/>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1" name="TextBox 30"/>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2" name="TextBox 31"/>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3" name="TextBox 32"/>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4" name="TextBox 33"/>
          <p:cNvSpPr txBox="1"/>
          <p:nvPr/>
        </p:nvSpPr>
        <p:spPr>
          <a:xfrm>
            <a:off x="5029488"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5" name="TextBox 34"/>
          <p:cNvSpPr txBox="1"/>
          <p:nvPr/>
        </p:nvSpPr>
        <p:spPr>
          <a:xfrm>
            <a:off x="5029488"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36" name="TextBox 35"/>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38" name="TextBox 37"/>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
        <p:nvSpPr>
          <p:cNvPr id="22" name="TextBox 21"/>
          <p:cNvSpPr txBox="1"/>
          <p:nvPr/>
        </p:nvSpPr>
        <p:spPr>
          <a:xfrm>
            <a:off x="10658205" y="3088137"/>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23" name="TextBox 22"/>
          <p:cNvSpPr txBox="1"/>
          <p:nvPr/>
        </p:nvSpPr>
        <p:spPr>
          <a:xfrm>
            <a:off x="10596792" y="3549802"/>
            <a:ext cx="461665" cy="2960007"/>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21" name="TextBox 20"/>
          <p:cNvSpPr txBox="1"/>
          <p:nvPr/>
        </p:nvSpPr>
        <p:spPr>
          <a:xfrm>
            <a:off x="417987" y="2696301"/>
            <a:ext cx="10891983" cy="2677656"/>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Regulatory Milestones                                  Section Heading  (can add or edit dates using plus sign icon or click to enter dates via template?)</a:t>
            </a:r>
            <a:endParaRPr lang="en-US" sz="1400" dirty="0" smtClean="0">
              <a:solidFill>
                <a:srgbClr val="FF0000"/>
              </a:solidFill>
            </a:endParaRPr>
          </a:p>
          <a:p>
            <a:endParaRPr lang="en-US" sz="1400" dirty="0" smtClean="0"/>
          </a:p>
          <a:p>
            <a:r>
              <a:rPr lang="en-US" sz="1400" u="sng" dirty="0" smtClean="0"/>
              <a:t>Milestone </a:t>
            </a:r>
            <a:r>
              <a:rPr lang="en-US" sz="1400" dirty="0" smtClean="0"/>
              <a:t>                                                       </a:t>
            </a:r>
            <a:r>
              <a:rPr lang="en-US" sz="1400" u="sng" dirty="0" smtClean="0"/>
              <a:t>Planned</a:t>
            </a:r>
            <a:r>
              <a:rPr lang="en-US" sz="1400" dirty="0" smtClean="0"/>
              <a:t>                 </a:t>
            </a:r>
            <a:r>
              <a:rPr lang="en-US" sz="1400" u="sng" dirty="0" smtClean="0"/>
              <a:t>Adjusted</a:t>
            </a:r>
            <a:r>
              <a:rPr lang="en-US" sz="1400" dirty="0" smtClean="0"/>
              <a:t>              </a:t>
            </a:r>
            <a:r>
              <a:rPr lang="en-US" sz="1400" u="sng" dirty="0" smtClean="0"/>
              <a:t>Actual</a:t>
            </a:r>
          </a:p>
          <a:p>
            <a:pPr fontAlgn="t"/>
            <a:r>
              <a:rPr lang="en-US" sz="1400" b="1" dirty="0" smtClean="0"/>
              <a:t>IRB/EC Package Submission</a:t>
            </a:r>
          </a:p>
          <a:p>
            <a:pPr fontAlgn="t"/>
            <a:r>
              <a:rPr lang="en-US" sz="1400" b="1" dirty="0" smtClean="0"/>
              <a:t>IRB/EC Package Approval</a:t>
            </a:r>
            <a:endParaRPr lang="en-US" sz="1400" dirty="0"/>
          </a:p>
          <a:p>
            <a:endParaRPr lang="en-US" sz="1400" dirty="0" smtClean="0"/>
          </a:p>
          <a:p>
            <a:endParaRPr lang="en-US" sz="1400" dirty="0"/>
          </a:p>
          <a:p>
            <a:endParaRPr lang="en-US" sz="1400" dirty="0" smtClean="0"/>
          </a:p>
          <a:p>
            <a:endParaRPr lang="en-US" sz="1400" dirty="0"/>
          </a:p>
          <a:p>
            <a:pPr fontAlgn="t"/>
            <a:endParaRPr lang="en-US" sz="1400" dirty="0"/>
          </a:p>
          <a:p>
            <a:endParaRPr lang="en-US" sz="1400" u="sng" dirty="0" smtClean="0"/>
          </a:p>
          <a:p>
            <a:endParaRPr lang="en-US" sz="1400" dirty="0"/>
          </a:p>
        </p:txBody>
      </p:sp>
      <p:sp>
        <p:nvSpPr>
          <p:cNvPr id="24" name="TextBox 23"/>
          <p:cNvSpPr txBox="1"/>
          <p:nvPr/>
        </p:nvSpPr>
        <p:spPr>
          <a:xfrm>
            <a:off x="10596792" y="2876471"/>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37" name="TextBox 36"/>
          <p:cNvSpPr txBox="1"/>
          <p:nvPr/>
        </p:nvSpPr>
        <p:spPr>
          <a:xfrm>
            <a:off x="10596792" y="3333714"/>
            <a:ext cx="461665" cy="2960007"/>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40" name="TextBox 39"/>
          <p:cNvSpPr txBox="1"/>
          <p:nvPr/>
        </p:nvSpPr>
        <p:spPr>
          <a:xfrm>
            <a:off x="6243799" y="4352052"/>
            <a:ext cx="4057650" cy="923330"/>
          </a:xfrm>
          <a:prstGeom prst="rect">
            <a:avLst/>
          </a:prstGeom>
          <a:noFill/>
        </p:spPr>
        <p:txBody>
          <a:bodyPr wrap="square" rtlCol="0">
            <a:spAutoFit/>
          </a:bodyPr>
          <a:lstStyle/>
          <a:p>
            <a:r>
              <a:rPr lang="en-US" dirty="0" smtClean="0"/>
              <a:t>This list is a preliminary list and may change based upon further definition of the system.</a:t>
            </a:r>
            <a:endParaRPr lang="en-US" dirty="0"/>
          </a:p>
        </p:txBody>
      </p:sp>
    </p:spTree>
    <p:extLst>
      <p:ext uri="{BB962C8B-B14F-4D97-AF65-F5344CB8AC3E}">
        <p14:creationId xmlns:p14="http://schemas.microsoft.com/office/powerpoint/2010/main" val="3162892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440" y="0"/>
            <a:ext cx="7227459" cy="647736"/>
          </a:xfrm>
          <a:ln>
            <a:solidFill>
              <a:srgbClr val="FF0000"/>
            </a:solidFill>
          </a:ln>
        </p:spPr>
        <p:txBody>
          <a:bodyPr anchor="b">
            <a:noAutofit/>
          </a:bodyPr>
          <a:lstStyle/>
          <a:p>
            <a:pPr algn="ctr"/>
            <a:r>
              <a:rPr lang="en-US" sz="2000" dirty="0">
                <a:solidFill>
                  <a:srgbClr val="FF0000"/>
                </a:solidFill>
              </a:rPr>
              <a:t/>
            </a:r>
            <a:br>
              <a:rPr lang="en-US" sz="2000" dirty="0">
                <a:solidFill>
                  <a:srgbClr val="FF0000"/>
                </a:solidFill>
              </a:rPr>
            </a:br>
            <a:r>
              <a:rPr lang="en-US" sz="1800" dirty="0" smtClean="0">
                <a:solidFill>
                  <a:srgbClr val="FF0000"/>
                </a:solidFill>
              </a:rPr>
              <a:t>Dynamics CTMS – Sites</a:t>
            </a:r>
            <a:br>
              <a:rPr lang="en-US" sz="1800" dirty="0" smtClean="0">
                <a:solidFill>
                  <a:srgbClr val="FF0000"/>
                </a:solidFill>
              </a:rPr>
            </a:br>
            <a:r>
              <a:rPr lang="en-US" sz="1800" dirty="0" smtClean="0">
                <a:solidFill>
                  <a:srgbClr val="FF0000"/>
                </a:solidFill>
              </a:rPr>
              <a:t>Regulatory Milestones Template</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36</a:t>
            </a:fld>
            <a:endParaRPr lang="en-US" dirty="0">
              <a:solidFill>
                <a:prstClr val="black">
                  <a:tint val="75000"/>
                </a:prstClr>
              </a:solidFill>
            </a:endParaRPr>
          </a:p>
        </p:txBody>
      </p:sp>
      <p:sp>
        <p:nvSpPr>
          <p:cNvPr id="6" name="Left Arrow 5">
            <a:hlinkClick r:id="rId3" action="ppaction://hlinksldjump"/>
          </p:cNvPr>
          <p:cNvSpPr/>
          <p:nvPr/>
        </p:nvSpPr>
        <p:spPr>
          <a:xfrm>
            <a:off x="907473" y="208376"/>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50656051"/>
              </p:ext>
            </p:extLst>
          </p:nvPr>
        </p:nvGraphicFramePr>
        <p:xfrm>
          <a:off x="1557592" y="2798463"/>
          <a:ext cx="8128000" cy="14071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sz="1400" dirty="0" smtClean="0"/>
                        <a:t>Milestone</a:t>
                      </a:r>
                      <a:endParaRPr lang="en-US" sz="1400" dirty="0"/>
                    </a:p>
                  </a:txBody>
                  <a:tcPr/>
                </a:tc>
                <a:tc>
                  <a:txBody>
                    <a:bodyPr/>
                    <a:lstStyle/>
                    <a:p>
                      <a:r>
                        <a:rPr lang="en-US" sz="1400" dirty="0" smtClean="0"/>
                        <a:t>Planned</a:t>
                      </a:r>
                      <a:endParaRPr lang="en-US" sz="1400" dirty="0"/>
                    </a:p>
                  </a:txBody>
                  <a:tcPr/>
                </a:tc>
                <a:tc>
                  <a:txBody>
                    <a:bodyPr/>
                    <a:lstStyle/>
                    <a:p>
                      <a:r>
                        <a:rPr lang="en-US" sz="1400" dirty="0" smtClean="0"/>
                        <a:t>Adjusted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Actual</a:t>
                      </a:r>
                    </a:p>
                    <a:p>
                      <a:endParaRPr lang="en-US" sz="1400" dirty="0"/>
                    </a:p>
                  </a:txBody>
                  <a:tcPr/>
                </a:tc>
              </a:tr>
              <a:tr h="370840">
                <a:tc>
                  <a:txBody>
                    <a:bodyPr/>
                    <a:lstStyle/>
                    <a:p>
                      <a:r>
                        <a:rPr lang="en-US" sz="1400" dirty="0" smtClean="0"/>
                        <a:t>IRB/EC Package Submission</a:t>
                      </a:r>
                      <a:endParaRPr lang="en-US" sz="1400"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IRB/EC Package</a:t>
                      </a:r>
                      <a:r>
                        <a:rPr lang="en-US" sz="1400" baseline="0" dirty="0" smtClean="0"/>
                        <a:t> A</a:t>
                      </a:r>
                      <a:r>
                        <a:rPr lang="en-US" sz="1400" dirty="0" smtClean="0"/>
                        <a:t>pproval</a:t>
                      </a:r>
                      <a:endParaRPr lang="en-US" sz="1400"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8" name="TextBox 7"/>
          <p:cNvSpPr txBox="1"/>
          <p:nvPr/>
        </p:nvSpPr>
        <p:spPr>
          <a:xfrm>
            <a:off x="783037" y="4995034"/>
            <a:ext cx="3533800" cy="923330"/>
          </a:xfrm>
          <a:prstGeom prst="rect">
            <a:avLst/>
          </a:prstGeom>
          <a:solidFill>
            <a:schemeClr val="bg1"/>
          </a:solidFill>
          <a:ln w="12700">
            <a:solidFill>
              <a:schemeClr val="tx1"/>
            </a:solidFill>
          </a:ln>
        </p:spPr>
        <p:txBody>
          <a:bodyPr wrap="square" rtlCol="0">
            <a:spAutoFit/>
          </a:bodyPr>
          <a:lstStyle/>
          <a:p>
            <a:r>
              <a:rPr lang="en-US" dirty="0" smtClean="0"/>
              <a:t>Screen should have ability to add comments for each milestone to explain reason for any delays</a:t>
            </a:r>
            <a:endParaRPr lang="en-US" dirty="0"/>
          </a:p>
        </p:txBody>
      </p:sp>
      <p:sp>
        <p:nvSpPr>
          <p:cNvPr id="7" name="TextBox 6"/>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9" name="TextBox 8"/>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10" name="TextBox 9"/>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11" name="TextBox 10"/>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4" action="ppaction://hlinkfile"/>
              </a:rPr>
              <a:t>t</a:t>
            </a:r>
            <a:r>
              <a:rPr lang="en-US" sz="1200" dirty="0" smtClean="0"/>
              <a:t>ries</a:t>
            </a:r>
            <a:endParaRPr lang="en-US" sz="1200" dirty="0"/>
          </a:p>
        </p:txBody>
      </p:sp>
      <p:sp>
        <p:nvSpPr>
          <p:cNvPr id="12" name="TextBox 11"/>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13" name="TextBox 12"/>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14" name="TextBox 13"/>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15" name="TextBox 14"/>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16" name="TextBox 15"/>
          <p:cNvSpPr txBox="1"/>
          <p:nvPr/>
        </p:nvSpPr>
        <p:spPr>
          <a:xfrm>
            <a:off x="5029488"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17" name="TextBox 16"/>
          <p:cNvSpPr txBox="1"/>
          <p:nvPr/>
        </p:nvSpPr>
        <p:spPr>
          <a:xfrm>
            <a:off x="5029488" y="1103685"/>
            <a:ext cx="1903940"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Regulatory Milestones </a:t>
            </a:r>
            <a:endParaRPr lang="en-US" sz="1200" dirty="0"/>
          </a:p>
        </p:txBody>
      </p:sp>
      <p:sp>
        <p:nvSpPr>
          <p:cNvPr id="18" name="TextBox 17"/>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19" name="TextBox 18"/>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Tree>
    <p:extLst>
      <p:ext uri="{BB962C8B-B14F-4D97-AF65-F5344CB8AC3E}">
        <p14:creationId xmlns:p14="http://schemas.microsoft.com/office/powerpoint/2010/main" val="8995662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956" y="120531"/>
            <a:ext cx="5637214" cy="438233"/>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Sites – Clinical  Milestones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37</a:t>
            </a:fld>
            <a:endParaRPr lang="en-US" dirty="0">
              <a:solidFill>
                <a:prstClr val="black">
                  <a:tint val="75000"/>
                </a:prstClr>
              </a:solidFill>
            </a:endParaRPr>
          </a:p>
        </p:txBody>
      </p:sp>
      <p:sp>
        <p:nvSpPr>
          <p:cNvPr id="3" name="Left Arrow 2">
            <a:hlinkClick r:id="rId2" action="ppaction://hlinksldjump"/>
          </p:cNvPr>
          <p:cNvSpPr/>
          <p:nvPr/>
        </p:nvSpPr>
        <p:spPr>
          <a:xfrm>
            <a:off x="626380" y="164497"/>
            <a:ext cx="498764"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hlinkClick r:id="" action="ppaction://hlinkshowjump?jump=firstslide"/>
          </p:cNvPr>
          <p:cNvSpPr txBox="1"/>
          <p:nvPr/>
        </p:nvSpPr>
        <p:spPr>
          <a:xfrm>
            <a:off x="1423296" y="223760"/>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6" name="TextBox 25"/>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27" name="TextBox 26"/>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28" name="TextBox 27"/>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9" name="TextBox 28"/>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0" name="TextBox 29"/>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1" name="TextBox 30"/>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2" name="TextBox 31"/>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3" name="TextBox 32"/>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4" name="TextBox 33"/>
          <p:cNvSpPr txBox="1"/>
          <p:nvPr/>
        </p:nvSpPr>
        <p:spPr>
          <a:xfrm>
            <a:off x="5029488"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5" name="TextBox 34"/>
          <p:cNvSpPr txBox="1"/>
          <p:nvPr/>
        </p:nvSpPr>
        <p:spPr>
          <a:xfrm>
            <a:off x="5029488"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36" name="TextBox 35"/>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38" name="TextBox 37"/>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
        <p:nvSpPr>
          <p:cNvPr id="22" name="TextBox 21"/>
          <p:cNvSpPr txBox="1"/>
          <p:nvPr/>
        </p:nvSpPr>
        <p:spPr>
          <a:xfrm>
            <a:off x="9461592" y="2340991"/>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20" name="TextBox 19"/>
          <p:cNvSpPr txBox="1"/>
          <p:nvPr/>
        </p:nvSpPr>
        <p:spPr>
          <a:xfrm>
            <a:off x="280029" y="2492828"/>
            <a:ext cx="10891983" cy="4616648"/>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Clinical  Milestones                                  Section Heading  (can add or edit dates using plus sign icon or click to enter dates via template?)</a:t>
            </a:r>
            <a:endParaRPr lang="en-US" sz="1400" dirty="0" smtClean="0">
              <a:solidFill>
                <a:srgbClr val="FF0000"/>
              </a:solidFill>
            </a:endParaRPr>
          </a:p>
          <a:p>
            <a:endParaRPr lang="en-US" sz="1400" dirty="0" smtClean="0"/>
          </a:p>
          <a:p>
            <a:r>
              <a:rPr lang="en-US" sz="1400" u="sng" dirty="0" smtClean="0"/>
              <a:t>Milestone </a:t>
            </a:r>
            <a:r>
              <a:rPr lang="en-US" sz="1400" dirty="0" smtClean="0"/>
              <a:t>                                                       </a:t>
            </a:r>
            <a:r>
              <a:rPr lang="en-US" sz="1400" u="sng" dirty="0" smtClean="0"/>
              <a:t>Planned</a:t>
            </a:r>
            <a:r>
              <a:rPr lang="en-US" sz="1400" dirty="0" smtClean="0"/>
              <a:t>                   </a:t>
            </a:r>
            <a:r>
              <a:rPr lang="en-US" sz="1400" u="sng" dirty="0" smtClean="0"/>
              <a:t>Adjusted</a:t>
            </a:r>
            <a:r>
              <a:rPr lang="en-US" sz="1400" dirty="0" smtClean="0"/>
              <a:t>              </a:t>
            </a:r>
            <a:r>
              <a:rPr lang="en-US" sz="1400" u="sng" dirty="0" smtClean="0"/>
              <a:t>Actual</a:t>
            </a:r>
          </a:p>
          <a:p>
            <a:pPr fontAlgn="t"/>
            <a:r>
              <a:rPr lang="en-US" sz="1400" dirty="0" smtClean="0"/>
              <a:t>Pre-Study Visit</a:t>
            </a:r>
          </a:p>
          <a:p>
            <a:pPr fontAlgn="t"/>
            <a:r>
              <a:rPr lang="en-US" sz="1400" dirty="0" smtClean="0"/>
              <a:t>Site Initiation Visit</a:t>
            </a:r>
            <a:endParaRPr lang="en-US" sz="1400" dirty="0"/>
          </a:p>
          <a:p>
            <a:pPr fontAlgn="t"/>
            <a:r>
              <a:rPr lang="en-US" sz="1400" dirty="0"/>
              <a:t>Drug Release Documents Available</a:t>
            </a:r>
          </a:p>
          <a:p>
            <a:pPr fontAlgn="t"/>
            <a:r>
              <a:rPr lang="en-US" sz="1400" dirty="0"/>
              <a:t>Drug Release Documents Approved</a:t>
            </a:r>
          </a:p>
          <a:p>
            <a:pPr fontAlgn="t"/>
            <a:r>
              <a:rPr lang="en-US" sz="1400" dirty="0" smtClean="0"/>
              <a:t>Drug Available </a:t>
            </a:r>
            <a:r>
              <a:rPr lang="en-US" sz="1400" dirty="0"/>
              <a:t>at S</a:t>
            </a:r>
            <a:r>
              <a:rPr lang="en-US" sz="1400" dirty="0" smtClean="0"/>
              <a:t>ite</a:t>
            </a:r>
            <a:endParaRPr lang="en-US" sz="1400" dirty="0"/>
          </a:p>
          <a:p>
            <a:pPr fontAlgn="t"/>
            <a:r>
              <a:rPr lang="en-US" sz="1400" dirty="0"/>
              <a:t>Other Clinical Supplies </a:t>
            </a:r>
            <a:r>
              <a:rPr lang="en-US" sz="1400" dirty="0" smtClean="0"/>
              <a:t>Available at Site</a:t>
            </a:r>
          </a:p>
          <a:p>
            <a:pPr fontAlgn="t"/>
            <a:r>
              <a:rPr lang="en-US" sz="1400" dirty="0"/>
              <a:t>S</a:t>
            </a:r>
            <a:r>
              <a:rPr lang="en-US" sz="1400" dirty="0" smtClean="0"/>
              <a:t>ite </a:t>
            </a:r>
            <a:r>
              <a:rPr lang="en-US" sz="1400" dirty="0"/>
              <a:t>A</a:t>
            </a:r>
            <a:r>
              <a:rPr lang="en-US" sz="1400" dirty="0" smtClean="0"/>
              <a:t>ctive (able to recruit)</a:t>
            </a:r>
            <a:endParaRPr lang="en-US" sz="1400" dirty="0"/>
          </a:p>
          <a:p>
            <a:pPr fontAlgn="t"/>
            <a:r>
              <a:rPr lang="en-US" sz="1400" dirty="0" smtClean="0"/>
              <a:t>First Patient Screened</a:t>
            </a:r>
          </a:p>
          <a:p>
            <a:pPr fontAlgn="t"/>
            <a:r>
              <a:rPr lang="en-US" sz="1400" dirty="0" smtClean="0"/>
              <a:t>Last Patient Screened</a:t>
            </a:r>
            <a:endParaRPr lang="en-US" sz="1400" dirty="0"/>
          </a:p>
          <a:p>
            <a:pPr fontAlgn="t"/>
            <a:r>
              <a:rPr lang="en-US" sz="1400" dirty="0" smtClean="0"/>
              <a:t>First Patient Enrolled</a:t>
            </a:r>
          </a:p>
          <a:p>
            <a:pPr fontAlgn="t"/>
            <a:r>
              <a:rPr lang="en-US" sz="1400" dirty="0" smtClean="0"/>
              <a:t>Last Patient Enrolled</a:t>
            </a:r>
          </a:p>
          <a:p>
            <a:pPr fontAlgn="t"/>
            <a:r>
              <a:rPr lang="en-US" sz="1400" dirty="0" smtClean="0"/>
              <a:t>First Patient Randomized</a:t>
            </a:r>
          </a:p>
          <a:p>
            <a:pPr fontAlgn="t"/>
            <a:r>
              <a:rPr lang="en-US" sz="1400" dirty="0" smtClean="0"/>
              <a:t>Last Patient Randomized</a:t>
            </a:r>
          </a:p>
          <a:p>
            <a:pPr fontAlgn="t"/>
            <a:r>
              <a:rPr lang="en-US" sz="1400" dirty="0" smtClean="0"/>
              <a:t>Last Patient Last Visit</a:t>
            </a:r>
          </a:p>
          <a:p>
            <a:pPr fontAlgn="t"/>
            <a:r>
              <a:rPr lang="en-US" sz="1400" dirty="0" smtClean="0"/>
              <a:t>Drug Returned or Destroyed</a:t>
            </a:r>
          </a:p>
          <a:p>
            <a:pPr fontAlgn="t"/>
            <a:r>
              <a:rPr lang="en-US" sz="1400" dirty="0" smtClean="0"/>
              <a:t>Site Close Out Visit</a:t>
            </a:r>
            <a:endParaRPr lang="en-US" sz="1400" dirty="0"/>
          </a:p>
          <a:p>
            <a:endParaRPr lang="en-US" sz="1400" u="sng" dirty="0" smtClean="0"/>
          </a:p>
          <a:p>
            <a:r>
              <a:rPr lang="en-US" sz="1400" dirty="0" smtClean="0"/>
              <a:t>Copy all dates from study country   Tick box</a:t>
            </a:r>
            <a:endParaRPr lang="en-US" sz="1400" dirty="0"/>
          </a:p>
        </p:txBody>
      </p:sp>
      <p:sp>
        <p:nvSpPr>
          <p:cNvPr id="21" name="TextBox 20"/>
          <p:cNvSpPr txBox="1"/>
          <p:nvPr/>
        </p:nvSpPr>
        <p:spPr>
          <a:xfrm>
            <a:off x="9913205" y="3137228"/>
            <a:ext cx="461665" cy="3112407"/>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24" name="TextBox 23"/>
          <p:cNvSpPr txBox="1"/>
          <p:nvPr/>
        </p:nvSpPr>
        <p:spPr>
          <a:xfrm>
            <a:off x="10100654" y="2604124"/>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23" name="TextBox 22"/>
          <p:cNvSpPr txBox="1"/>
          <p:nvPr/>
        </p:nvSpPr>
        <p:spPr>
          <a:xfrm>
            <a:off x="6437090" y="5778199"/>
            <a:ext cx="4057650" cy="923330"/>
          </a:xfrm>
          <a:prstGeom prst="rect">
            <a:avLst/>
          </a:prstGeom>
          <a:noFill/>
        </p:spPr>
        <p:txBody>
          <a:bodyPr wrap="square" rtlCol="0">
            <a:spAutoFit/>
          </a:bodyPr>
          <a:lstStyle/>
          <a:p>
            <a:r>
              <a:rPr lang="en-US" dirty="0" smtClean="0"/>
              <a:t>This list is a preliminary list and may change based upon further definition of the system.</a:t>
            </a:r>
            <a:endParaRPr lang="en-US" dirty="0"/>
          </a:p>
        </p:txBody>
      </p:sp>
    </p:spTree>
    <p:extLst>
      <p:ext uri="{BB962C8B-B14F-4D97-AF65-F5344CB8AC3E}">
        <p14:creationId xmlns:p14="http://schemas.microsoft.com/office/powerpoint/2010/main" val="1415304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642" y="236261"/>
            <a:ext cx="5595958" cy="457200"/>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Sites – Clinical  Milestones Template</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38</a:t>
            </a:fld>
            <a:endParaRPr lang="en-US" dirty="0">
              <a:solidFill>
                <a:prstClr val="black">
                  <a:tint val="75000"/>
                </a:prstClr>
              </a:solidFill>
            </a:endParaRPr>
          </a:p>
        </p:txBody>
      </p:sp>
      <p:sp>
        <p:nvSpPr>
          <p:cNvPr id="6" name="Left Arrow 5">
            <a:hlinkClick r:id="rId3" action="ppaction://hlinksldjump"/>
          </p:cNvPr>
          <p:cNvSpPr/>
          <p:nvPr/>
        </p:nvSpPr>
        <p:spPr>
          <a:xfrm>
            <a:off x="1009073" y="236261"/>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294498653"/>
              </p:ext>
            </p:extLst>
          </p:nvPr>
        </p:nvGraphicFramePr>
        <p:xfrm>
          <a:off x="2013093" y="1961515"/>
          <a:ext cx="8128000" cy="47599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sz="1400" dirty="0" smtClean="0"/>
                        <a:t>Milestone</a:t>
                      </a:r>
                      <a:endParaRPr lang="en-US" sz="1400" dirty="0"/>
                    </a:p>
                  </a:txBody>
                  <a:tcPr/>
                </a:tc>
                <a:tc>
                  <a:txBody>
                    <a:bodyPr/>
                    <a:lstStyle/>
                    <a:p>
                      <a:r>
                        <a:rPr lang="en-US" sz="1400" dirty="0" smtClean="0"/>
                        <a:t>Planned</a:t>
                      </a:r>
                      <a:endParaRPr lang="en-US" sz="1400" dirty="0"/>
                    </a:p>
                  </a:txBody>
                  <a:tcPr/>
                </a:tc>
                <a:tc>
                  <a:txBody>
                    <a:bodyPr/>
                    <a:lstStyle/>
                    <a:p>
                      <a:r>
                        <a:rPr lang="en-US" sz="1400" dirty="0" smtClean="0"/>
                        <a:t>Adjusted</a:t>
                      </a:r>
                      <a:endParaRPr lang="en-US" sz="1400" dirty="0"/>
                    </a:p>
                  </a:txBody>
                  <a:tcPr/>
                </a:tc>
                <a:tc>
                  <a:txBody>
                    <a:bodyPr/>
                    <a:lstStyle/>
                    <a:p>
                      <a:r>
                        <a:rPr lang="en-US" sz="1400" dirty="0" smtClean="0"/>
                        <a:t>Actual</a:t>
                      </a:r>
                      <a:endParaRPr lang="en-US" sz="1400" dirty="0"/>
                    </a:p>
                  </a:txBody>
                  <a:tcPr/>
                </a:tc>
              </a:tr>
              <a:tr h="370840">
                <a:tc>
                  <a:txBody>
                    <a:bodyPr/>
                    <a:lstStyle/>
                    <a:p>
                      <a:pPr fontAlgn="t"/>
                      <a:r>
                        <a:rPr lang="en-US" sz="1200" dirty="0" smtClean="0"/>
                        <a:t>Pre-Study Visit</a:t>
                      </a:r>
                    </a:p>
                    <a:p>
                      <a:pPr fontAlgn="t"/>
                      <a:r>
                        <a:rPr lang="en-US" sz="1200" dirty="0" smtClean="0"/>
                        <a:t>Site Initiation Visit</a:t>
                      </a:r>
                    </a:p>
                    <a:p>
                      <a:pPr fontAlgn="t"/>
                      <a:r>
                        <a:rPr lang="en-US" sz="1200" b="0" dirty="0" smtClean="0">
                          <a:solidFill>
                            <a:schemeClr val="tx1"/>
                          </a:solidFill>
                        </a:rPr>
                        <a:t>Drug Release Documents Available</a:t>
                      </a:r>
                    </a:p>
                    <a:p>
                      <a:pPr fontAlgn="t"/>
                      <a:r>
                        <a:rPr lang="en-US" sz="1200" b="0" dirty="0" smtClean="0">
                          <a:solidFill>
                            <a:schemeClr val="tx1"/>
                          </a:solidFill>
                        </a:rPr>
                        <a:t>Drug Release Documents Approved</a:t>
                      </a:r>
                    </a:p>
                    <a:p>
                      <a:pPr fontAlgn="t"/>
                      <a:r>
                        <a:rPr lang="en-US" sz="1200" b="0" dirty="0" smtClean="0">
                          <a:solidFill>
                            <a:schemeClr val="tx1"/>
                          </a:solidFill>
                        </a:rPr>
                        <a:t>Drug Available at Site</a:t>
                      </a:r>
                    </a:p>
                    <a:p>
                      <a:pPr fontAlgn="t"/>
                      <a:r>
                        <a:rPr lang="en-US" sz="1200" b="0" dirty="0" smtClean="0">
                          <a:solidFill>
                            <a:schemeClr val="tx1"/>
                          </a:solidFill>
                        </a:rPr>
                        <a:t>Other Clinical Supplies Available at Site</a:t>
                      </a:r>
                    </a:p>
                    <a:p>
                      <a:pPr fontAlgn="t"/>
                      <a:r>
                        <a:rPr lang="en-US" sz="1200" dirty="0" smtClean="0"/>
                        <a:t>Site Active (able to recruit)</a:t>
                      </a:r>
                    </a:p>
                    <a:p>
                      <a:pPr fontAlgn="t"/>
                      <a:r>
                        <a:rPr lang="en-US" sz="1200" dirty="0" smtClean="0"/>
                        <a:t>First Patient Screened</a:t>
                      </a:r>
                    </a:p>
                    <a:p>
                      <a:pPr fontAlgn="t"/>
                      <a:r>
                        <a:rPr lang="en-US" sz="1200" dirty="0" smtClean="0"/>
                        <a:t>Last Patient Screened</a:t>
                      </a:r>
                    </a:p>
                    <a:p>
                      <a:pPr fontAlgn="t"/>
                      <a:r>
                        <a:rPr lang="en-US" sz="1200" dirty="0" smtClean="0"/>
                        <a:t>First Patient Enrolled</a:t>
                      </a:r>
                    </a:p>
                    <a:p>
                      <a:pPr fontAlgn="t"/>
                      <a:r>
                        <a:rPr lang="en-US" sz="1200" dirty="0" smtClean="0"/>
                        <a:t>Last Patient Enrolled</a:t>
                      </a:r>
                    </a:p>
                    <a:p>
                      <a:pPr fontAlgn="t"/>
                      <a:r>
                        <a:rPr lang="en-US" sz="1200" dirty="0" smtClean="0"/>
                        <a:t>First Patient Randomized</a:t>
                      </a:r>
                    </a:p>
                    <a:p>
                      <a:pPr fontAlgn="t"/>
                      <a:r>
                        <a:rPr lang="en-US" sz="1200" dirty="0" smtClean="0"/>
                        <a:t>Last Patient Randomized</a:t>
                      </a:r>
                    </a:p>
                    <a:p>
                      <a:pPr fontAlgn="t"/>
                      <a:r>
                        <a:rPr lang="en-US" sz="1200" dirty="0" smtClean="0"/>
                        <a:t>Last Patient Last Visit</a:t>
                      </a:r>
                    </a:p>
                    <a:p>
                      <a:pPr fontAlgn="t"/>
                      <a:r>
                        <a:rPr lang="en-US" sz="1200" dirty="0" smtClean="0"/>
                        <a:t>Drug Returned or</a:t>
                      </a:r>
                      <a:r>
                        <a:rPr lang="en-US" sz="1200" baseline="0" dirty="0" smtClean="0"/>
                        <a:t> Destroyed</a:t>
                      </a:r>
                      <a:endParaRPr lang="en-US" sz="1200" dirty="0" smtClean="0"/>
                    </a:p>
                    <a:p>
                      <a:pPr fontAlgn="t"/>
                      <a:r>
                        <a:rPr lang="en-US" sz="1200" dirty="0" smtClean="0"/>
                        <a:t>Site Close Out Visit</a:t>
                      </a:r>
                    </a:p>
                    <a:p>
                      <a:endParaRPr lang="en-US" sz="1200" u="sng" dirty="0" smtClean="0"/>
                    </a:p>
                    <a:p>
                      <a:r>
                        <a:rPr lang="en-US" sz="1200" dirty="0" smtClean="0"/>
                        <a:t>Copy all dates from study country</a:t>
                      </a:r>
                    </a:p>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7" name="TextBox 6"/>
          <p:cNvSpPr txBox="1"/>
          <p:nvPr/>
        </p:nvSpPr>
        <p:spPr>
          <a:xfrm>
            <a:off x="7281189" y="5798145"/>
            <a:ext cx="3533800" cy="923330"/>
          </a:xfrm>
          <a:prstGeom prst="rect">
            <a:avLst/>
          </a:prstGeom>
          <a:solidFill>
            <a:schemeClr val="bg1"/>
          </a:solidFill>
          <a:ln w="12700">
            <a:solidFill>
              <a:schemeClr val="tx1"/>
            </a:solidFill>
          </a:ln>
        </p:spPr>
        <p:txBody>
          <a:bodyPr wrap="square" rtlCol="0">
            <a:spAutoFit/>
          </a:bodyPr>
          <a:lstStyle/>
          <a:p>
            <a:r>
              <a:rPr lang="en-US" dirty="0" smtClean="0"/>
              <a:t>Screen should have ability to add comments for each milestone to explain reason for any delays</a:t>
            </a:r>
            <a:endParaRPr lang="en-US" dirty="0"/>
          </a:p>
        </p:txBody>
      </p:sp>
      <p:sp>
        <p:nvSpPr>
          <p:cNvPr id="8" name="TextBox 7"/>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9" name="TextBox 8"/>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10" name="TextBox 9"/>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11" name="TextBox 10"/>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4" action="ppaction://hlinkfile"/>
              </a:rPr>
              <a:t>t</a:t>
            </a:r>
            <a:r>
              <a:rPr lang="en-US" sz="1200" dirty="0" smtClean="0"/>
              <a:t>ries</a:t>
            </a:r>
            <a:endParaRPr lang="en-US" sz="1200" dirty="0"/>
          </a:p>
        </p:txBody>
      </p:sp>
      <p:sp>
        <p:nvSpPr>
          <p:cNvPr id="12" name="TextBox 11"/>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13" name="TextBox 12"/>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14" name="TextBox 13"/>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15" name="TextBox 14"/>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16" name="TextBox 15"/>
          <p:cNvSpPr txBox="1"/>
          <p:nvPr/>
        </p:nvSpPr>
        <p:spPr>
          <a:xfrm>
            <a:off x="5029488" y="1434834"/>
            <a:ext cx="1976069"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Clinical  Milestones</a:t>
            </a:r>
            <a:endParaRPr lang="en-US" sz="1200" dirty="0"/>
          </a:p>
        </p:txBody>
      </p:sp>
      <p:sp>
        <p:nvSpPr>
          <p:cNvPr id="17" name="TextBox 16"/>
          <p:cNvSpPr txBox="1"/>
          <p:nvPr/>
        </p:nvSpPr>
        <p:spPr>
          <a:xfrm>
            <a:off x="5029488"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18" name="TextBox 17"/>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19" name="TextBox 18"/>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Tree>
    <p:extLst>
      <p:ext uri="{BB962C8B-B14F-4D97-AF65-F5344CB8AC3E}">
        <p14:creationId xmlns:p14="http://schemas.microsoft.com/office/powerpoint/2010/main" val="3017074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956" y="120531"/>
            <a:ext cx="5637214" cy="438233"/>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Sites – Essential Documents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39</a:t>
            </a:fld>
            <a:endParaRPr lang="en-US" dirty="0">
              <a:solidFill>
                <a:prstClr val="black">
                  <a:tint val="75000"/>
                </a:prstClr>
              </a:solidFill>
            </a:endParaRPr>
          </a:p>
        </p:txBody>
      </p:sp>
      <p:sp>
        <p:nvSpPr>
          <p:cNvPr id="3" name="Left Arrow 2">
            <a:hlinkClick r:id="rId2" action="ppaction://hlinksldjump"/>
          </p:cNvPr>
          <p:cNvSpPr/>
          <p:nvPr/>
        </p:nvSpPr>
        <p:spPr>
          <a:xfrm>
            <a:off x="626380" y="164497"/>
            <a:ext cx="498764"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hlinkClick r:id="" action="ppaction://hlinkshowjump?jump=firstslide"/>
          </p:cNvPr>
          <p:cNvSpPr txBox="1"/>
          <p:nvPr/>
        </p:nvSpPr>
        <p:spPr>
          <a:xfrm>
            <a:off x="1423296" y="223760"/>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6" name="TextBox 25"/>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27" name="TextBox 26"/>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28" name="TextBox 27"/>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9" name="TextBox 28"/>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0" name="TextBox 29"/>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1" name="TextBox 30"/>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2" name="TextBox 31"/>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3" name="TextBox 32"/>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4" name="TextBox 33"/>
          <p:cNvSpPr txBox="1"/>
          <p:nvPr/>
        </p:nvSpPr>
        <p:spPr>
          <a:xfrm>
            <a:off x="5029488"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5" name="TextBox 34"/>
          <p:cNvSpPr txBox="1"/>
          <p:nvPr/>
        </p:nvSpPr>
        <p:spPr>
          <a:xfrm>
            <a:off x="5029488"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36" name="TextBox 35"/>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38" name="TextBox 37"/>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
        <p:nvSpPr>
          <p:cNvPr id="22" name="TextBox 21"/>
          <p:cNvSpPr txBox="1"/>
          <p:nvPr/>
        </p:nvSpPr>
        <p:spPr>
          <a:xfrm>
            <a:off x="10658205" y="3088137"/>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23" name="TextBox 22"/>
          <p:cNvSpPr txBox="1"/>
          <p:nvPr/>
        </p:nvSpPr>
        <p:spPr>
          <a:xfrm>
            <a:off x="10596792" y="3549802"/>
            <a:ext cx="461665" cy="2960007"/>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20" name="TextBox 19"/>
          <p:cNvSpPr txBox="1"/>
          <p:nvPr/>
        </p:nvSpPr>
        <p:spPr>
          <a:xfrm>
            <a:off x="357591" y="2507842"/>
            <a:ext cx="10891983" cy="4401205"/>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Essential Documents                              Section Heading  (can add or edit dates using plus sign icon or click to enter dates via template?)</a:t>
            </a:r>
            <a:endParaRPr lang="en-US" sz="1400" dirty="0" smtClean="0">
              <a:solidFill>
                <a:srgbClr val="FF0000"/>
              </a:solidFill>
            </a:endParaRPr>
          </a:p>
          <a:p>
            <a:endParaRPr lang="en-US" sz="1400" dirty="0" smtClean="0"/>
          </a:p>
          <a:p>
            <a:r>
              <a:rPr lang="en-US" sz="1400" u="sng" dirty="0" smtClean="0"/>
              <a:t>Document </a:t>
            </a:r>
            <a:r>
              <a:rPr lang="en-US" sz="1400" dirty="0" smtClean="0"/>
              <a:t>                                                       </a:t>
            </a:r>
            <a:r>
              <a:rPr lang="en-US" sz="1400" u="sng" dirty="0" smtClean="0"/>
              <a:t>Planned</a:t>
            </a:r>
            <a:r>
              <a:rPr lang="en-US" sz="1400" dirty="0" smtClean="0"/>
              <a:t>                                </a:t>
            </a:r>
            <a:r>
              <a:rPr lang="en-US" sz="1400" u="sng" dirty="0" smtClean="0"/>
              <a:t>Adjusted</a:t>
            </a:r>
            <a:r>
              <a:rPr lang="en-US" sz="1400" dirty="0" smtClean="0"/>
              <a:t>                           </a:t>
            </a:r>
            <a:r>
              <a:rPr lang="en-US" sz="1400" u="sng" dirty="0" smtClean="0"/>
              <a:t>Actual</a:t>
            </a:r>
          </a:p>
          <a:p>
            <a:r>
              <a:rPr lang="en-US" sz="1400" dirty="0" smtClean="0"/>
              <a:t>Confidentiality Agreement Sent</a:t>
            </a:r>
          </a:p>
          <a:p>
            <a:r>
              <a:rPr lang="en-US" sz="1400" dirty="0" smtClean="0"/>
              <a:t>Confidentiality Agreement Received</a:t>
            </a:r>
          </a:p>
          <a:p>
            <a:r>
              <a:rPr lang="en-US" sz="1400" dirty="0" smtClean="0"/>
              <a:t>Clinical Study Agreement Sent</a:t>
            </a:r>
          </a:p>
          <a:p>
            <a:r>
              <a:rPr lang="en-US" sz="1400" dirty="0" smtClean="0"/>
              <a:t>Clinical Study Agreement Received</a:t>
            </a:r>
          </a:p>
          <a:p>
            <a:r>
              <a:rPr lang="en-US" sz="1400" dirty="0" smtClean="0"/>
              <a:t>Contract Template Sent</a:t>
            </a:r>
          </a:p>
          <a:p>
            <a:r>
              <a:rPr lang="en-US" sz="1400" dirty="0" smtClean="0"/>
              <a:t>Contract Template Received</a:t>
            </a:r>
          </a:p>
          <a:p>
            <a:r>
              <a:rPr lang="en-US" sz="1400" dirty="0"/>
              <a:t>Delegation of Authority Logs Received </a:t>
            </a:r>
            <a:endParaRPr lang="en-US" sz="1400" dirty="0" smtClean="0"/>
          </a:p>
          <a:p>
            <a:r>
              <a:rPr lang="en-US" sz="1400" dirty="0" smtClean="0"/>
              <a:t>Final Protocol Sent</a:t>
            </a:r>
          </a:p>
          <a:p>
            <a:r>
              <a:rPr lang="en-US" sz="1400" dirty="0" smtClean="0"/>
              <a:t>Final Protocol Acknowledgement Received</a:t>
            </a:r>
          </a:p>
          <a:p>
            <a:r>
              <a:rPr lang="en-US" sz="1400" dirty="0" smtClean="0"/>
              <a:t>Informed Consent Template Finalized</a:t>
            </a:r>
          </a:p>
          <a:p>
            <a:r>
              <a:rPr lang="en-US" sz="1400" dirty="0" smtClean="0"/>
              <a:t>Financial Disclosure Collected</a:t>
            </a:r>
          </a:p>
          <a:p>
            <a:r>
              <a:rPr lang="en-US" sz="1400" dirty="0" smtClean="0"/>
              <a:t>All CVs Collected</a:t>
            </a:r>
          </a:p>
          <a:p>
            <a:r>
              <a:rPr lang="en-US" sz="1400" dirty="0" smtClean="0"/>
              <a:t>All Licenses Collected</a:t>
            </a:r>
          </a:p>
          <a:p>
            <a:r>
              <a:rPr lang="en-US" sz="1400" dirty="0" smtClean="0"/>
              <a:t>Laboratory </a:t>
            </a:r>
            <a:r>
              <a:rPr lang="en-US" sz="1400" dirty="0" err="1" smtClean="0"/>
              <a:t>Normals</a:t>
            </a:r>
            <a:r>
              <a:rPr lang="en-US" sz="1400" dirty="0" smtClean="0"/>
              <a:t> Collected</a:t>
            </a:r>
          </a:p>
          <a:p>
            <a:endParaRPr lang="en-US" sz="1400" dirty="0" smtClean="0"/>
          </a:p>
          <a:p>
            <a:endParaRPr lang="en-US" sz="1400" u="sng" dirty="0" smtClean="0"/>
          </a:p>
          <a:p>
            <a:endParaRPr lang="en-US" sz="1400" dirty="0"/>
          </a:p>
        </p:txBody>
      </p:sp>
      <p:sp>
        <p:nvSpPr>
          <p:cNvPr id="21" name="TextBox 20"/>
          <p:cNvSpPr txBox="1"/>
          <p:nvPr/>
        </p:nvSpPr>
        <p:spPr>
          <a:xfrm>
            <a:off x="6437090" y="5778199"/>
            <a:ext cx="4057650" cy="923330"/>
          </a:xfrm>
          <a:prstGeom prst="rect">
            <a:avLst/>
          </a:prstGeom>
          <a:noFill/>
        </p:spPr>
        <p:txBody>
          <a:bodyPr wrap="square" rtlCol="0">
            <a:spAutoFit/>
          </a:bodyPr>
          <a:lstStyle/>
          <a:p>
            <a:r>
              <a:rPr lang="en-US" dirty="0" smtClean="0"/>
              <a:t>This list is a preliminary list and may change based upon further definition of the system.</a:t>
            </a:r>
            <a:endParaRPr lang="en-US" dirty="0"/>
          </a:p>
        </p:txBody>
      </p:sp>
    </p:spTree>
    <p:extLst>
      <p:ext uri="{BB962C8B-B14F-4D97-AF65-F5344CB8AC3E}">
        <p14:creationId xmlns:p14="http://schemas.microsoft.com/office/powerpoint/2010/main" val="1362867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018" y="69631"/>
            <a:ext cx="8402782"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Programs</a:t>
            </a:r>
            <a:br>
              <a:rPr lang="en-US" sz="1800" dirty="0" smtClean="0">
                <a:solidFill>
                  <a:srgbClr val="FF0000"/>
                </a:solidFill>
              </a:rPr>
            </a:br>
            <a:r>
              <a:rPr lang="en-US" sz="1800" dirty="0" smtClean="0">
                <a:solidFill>
                  <a:srgbClr val="FF0000"/>
                </a:solidFill>
              </a:rPr>
              <a:t>Individual Screen Section – General Program Information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a:t>
            </a:fld>
            <a:endParaRPr lang="en-US" dirty="0">
              <a:solidFill>
                <a:prstClr val="black">
                  <a:tint val="75000"/>
                </a:prstClr>
              </a:solidFill>
            </a:endParaRPr>
          </a:p>
        </p:txBody>
      </p:sp>
      <p:sp>
        <p:nvSpPr>
          <p:cNvPr id="5" name="TextBox 4"/>
          <p:cNvSpPr txBox="1"/>
          <p:nvPr/>
        </p:nvSpPr>
        <p:spPr>
          <a:xfrm>
            <a:off x="195835" y="2388827"/>
            <a:ext cx="11070653" cy="4832092"/>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General Program Information               Section Heading</a:t>
            </a:r>
            <a:endParaRPr lang="en-US" sz="1400" dirty="0" smtClean="0">
              <a:solidFill>
                <a:srgbClr val="FF0000"/>
              </a:solidFill>
            </a:endParaRPr>
          </a:p>
          <a:p>
            <a:r>
              <a:rPr lang="en-US" sz="1400" dirty="0" smtClean="0"/>
              <a:t>Program Name*                                               Entered by User, Free Text</a:t>
            </a:r>
          </a:p>
          <a:p>
            <a:r>
              <a:rPr lang="en-US" sz="1400" dirty="0" smtClean="0"/>
              <a:t>Program Description                                      Entered by User, Free Text</a:t>
            </a:r>
          </a:p>
          <a:p>
            <a:r>
              <a:rPr lang="en-US" sz="1400" dirty="0" smtClean="0"/>
              <a:t>Therapeutic Area                                       </a:t>
            </a:r>
            <a:r>
              <a:rPr lang="en-US" sz="1400" dirty="0"/>
              <a:t> </a:t>
            </a:r>
            <a:r>
              <a:rPr lang="en-US" sz="1400" dirty="0" smtClean="0"/>
              <a:t>    Entered by User,  Drop Down, </a:t>
            </a:r>
            <a:r>
              <a:rPr lang="en-US" sz="1400" dirty="0" err="1" smtClean="0"/>
              <a:t>Queriable</a:t>
            </a:r>
            <a:r>
              <a:rPr lang="en-US" sz="1400" dirty="0" smtClean="0"/>
              <a:t> Field  (system data)</a:t>
            </a:r>
          </a:p>
          <a:p>
            <a:r>
              <a:rPr lang="en-US" sz="1400" dirty="0" smtClean="0"/>
              <a:t>Indication                                                         Entered by User, Drop Down, </a:t>
            </a:r>
            <a:r>
              <a:rPr lang="en-US" sz="1400" dirty="0" err="1" smtClean="0"/>
              <a:t>Queriable</a:t>
            </a:r>
            <a:r>
              <a:rPr lang="en-US" sz="1400" dirty="0" smtClean="0"/>
              <a:t> Field (system data)</a:t>
            </a:r>
          </a:p>
          <a:p>
            <a:r>
              <a:rPr lang="en-US" sz="1400" dirty="0" smtClean="0"/>
              <a:t>Compound			       Drop down (client may choose not to use this field at this level, but leave as an option)</a:t>
            </a:r>
          </a:p>
          <a:p>
            <a:r>
              <a:rPr lang="en-US" sz="1400" dirty="0" smtClean="0"/>
              <a:t>Corporate Objective                                      Entered by User, Free Text</a:t>
            </a:r>
          </a:p>
          <a:p>
            <a:r>
              <a:rPr lang="en-US" sz="1400" dirty="0" smtClean="0"/>
              <a:t>Planned Start Date                                        </a:t>
            </a:r>
            <a:r>
              <a:rPr lang="en-US" sz="1400" dirty="0" err="1" smtClean="0"/>
              <a:t>Autopopulated</a:t>
            </a:r>
            <a:r>
              <a:rPr lang="en-US" sz="1400" dirty="0" smtClean="0"/>
              <a:t> by system when entered in Clinical Milestone section or </a:t>
            </a:r>
            <a:r>
              <a:rPr lang="en-US" sz="1400" dirty="0" err="1" smtClean="0"/>
              <a:t>autopopulates</a:t>
            </a:r>
            <a:r>
              <a:rPr lang="en-US" sz="1400" dirty="0" smtClean="0"/>
              <a:t> section in            			     Clinical Milestone template when entered here</a:t>
            </a:r>
          </a:p>
          <a:p>
            <a:r>
              <a:rPr lang="en-US" sz="1400" dirty="0" smtClean="0"/>
              <a:t>Planned End Date                                          </a:t>
            </a:r>
            <a:r>
              <a:rPr lang="en-US" sz="1400" dirty="0" err="1" smtClean="0"/>
              <a:t>Autopopulated</a:t>
            </a:r>
            <a:r>
              <a:rPr lang="en-US" sz="1400" dirty="0" smtClean="0"/>
              <a:t> by system when entered in Clin Milestone section or </a:t>
            </a:r>
            <a:r>
              <a:rPr lang="en-US" sz="1400" dirty="0" err="1" smtClean="0"/>
              <a:t>autopopulates</a:t>
            </a:r>
            <a:r>
              <a:rPr lang="en-US" sz="1400" dirty="0" smtClean="0"/>
              <a:t> section in Clin Milestone 			      template when entered here </a:t>
            </a:r>
          </a:p>
          <a:p>
            <a:r>
              <a:rPr lang="en-US" sz="1400" dirty="0" smtClean="0"/>
              <a:t>Program Lead                                                 Entered by User, Drop Down, </a:t>
            </a:r>
            <a:r>
              <a:rPr lang="en-US" sz="1400" dirty="0" err="1" smtClean="0"/>
              <a:t>Queriable</a:t>
            </a:r>
            <a:r>
              <a:rPr lang="en-US" sz="1400" dirty="0" smtClean="0"/>
              <a:t> Field (data provided by client, internal contacts)</a:t>
            </a:r>
          </a:p>
          <a:p>
            <a:r>
              <a:rPr lang="en-US" sz="1400" dirty="0" smtClean="0"/>
              <a:t>Program Administrator                                 Entered by User, Drop Down, </a:t>
            </a:r>
            <a:r>
              <a:rPr lang="en-US" sz="1400" dirty="0" err="1" smtClean="0"/>
              <a:t>Queriable</a:t>
            </a:r>
            <a:r>
              <a:rPr lang="en-US" sz="1400" dirty="0" smtClean="0"/>
              <a:t> Field (data provided by client, internal contacts)</a:t>
            </a:r>
          </a:p>
          <a:p>
            <a:r>
              <a:rPr lang="en-US" sz="1400" dirty="0" smtClean="0"/>
              <a:t>Planned Baseline Budget                             Entered by User</a:t>
            </a:r>
          </a:p>
          <a:p>
            <a:r>
              <a:rPr lang="en-US" sz="1400" dirty="0" smtClean="0"/>
              <a:t>Adjusted Budget                                            Entered by User</a:t>
            </a:r>
          </a:p>
          <a:p>
            <a:r>
              <a:rPr lang="en-US" sz="1400" dirty="0" smtClean="0"/>
              <a:t>Budget Spent                                                 Roll up from Budget Spent fields from studies that are associated with program or </a:t>
            </a:r>
            <a:r>
              <a:rPr lang="en-US" sz="1400" dirty="0"/>
              <a:t>c</a:t>
            </a:r>
            <a:r>
              <a:rPr lang="en-US" sz="1400" dirty="0" smtClean="0"/>
              <a:t>alculated by Clinical Cost                             			     Tracking Entity  (when/if enabled)</a:t>
            </a:r>
          </a:p>
          <a:p>
            <a:r>
              <a:rPr lang="en-US" sz="1400" dirty="0" smtClean="0"/>
              <a:t>Budget Remaining                                      </a:t>
            </a:r>
            <a:r>
              <a:rPr lang="en-US" sz="1400" dirty="0"/>
              <a:t> </a:t>
            </a:r>
            <a:r>
              <a:rPr lang="en-US" sz="1400" dirty="0" smtClean="0"/>
              <a:t> Roll up from Budget Remaining fields from studies that are associated with program or calculated by Clinical 			    Cost Tracking Entity (when/if enabled)</a:t>
            </a:r>
          </a:p>
          <a:p>
            <a:r>
              <a:rPr lang="en-US" sz="1400" dirty="0" smtClean="0"/>
              <a:t>Status                                                               Entered by User, Drop Down (system pre-configured data)</a:t>
            </a:r>
          </a:p>
          <a:p>
            <a:r>
              <a:rPr lang="en-US" sz="1400" dirty="0" smtClean="0"/>
              <a:t>Investigational Drug Application Filed</a:t>
            </a:r>
            <a:r>
              <a:rPr lang="en-US" sz="1400" i="1" dirty="0" smtClean="0"/>
              <a:t>      </a:t>
            </a:r>
            <a:r>
              <a:rPr lang="en-US" sz="1400" dirty="0" smtClean="0"/>
              <a:t>Yes/No selection</a:t>
            </a:r>
          </a:p>
          <a:p>
            <a:r>
              <a:rPr lang="en-US" sz="1400" dirty="0" smtClean="0"/>
              <a:t>Type of Investigational Drug Application  Entered by user, Drop Down (system data)</a:t>
            </a:r>
            <a:endParaRPr lang="en-US" sz="1200" dirty="0"/>
          </a:p>
        </p:txBody>
      </p:sp>
      <p:sp>
        <p:nvSpPr>
          <p:cNvPr id="13" name="TextBox 12"/>
          <p:cNvSpPr txBox="1"/>
          <p:nvPr/>
        </p:nvSpPr>
        <p:spPr>
          <a:xfrm>
            <a:off x="875762" y="787794"/>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779281"/>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806921"/>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787794"/>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779281"/>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18" name="TextBox 17">
            <a:hlinkClick r:id="rId2" action="ppaction://hlinksldjump"/>
          </p:cNvPr>
          <p:cNvSpPr txBox="1"/>
          <p:nvPr/>
        </p:nvSpPr>
        <p:spPr>
          <a:xfrm>
            <a:off x="850004" y="1207823"/>
            <a:ext cx="1700013" cy="276999"/>
          </a:xfrm>
          <a:prstGeom prst="rect">
            <a:avLst/>
          </a:prstGeom>
          <a:noFill/>
          <a:ln>
            <a:solidFill>
              <a:srgbClr val="FF0000"/>
            </a:solidFill>
          </a:ln>
        </p:spPr>
        <p:txBody>
          <a:bodyPr wrap="square" rtlCol="0">
            <a:spAutoFit/>
          </a:bodyPr>
          <a:lstStyle/>
          <a:p>
            <a:r>
              <a:rPr lang="en-US" sz="1200" b="1" dirty="0" smtClean="0"/>
              <a:t>Regulatory  Milestones  </a:t>
            </a:r>
          </a:p>
        </p:txBody>
      </p:sp>
      <p:sp>
        <p:nvSpPr>
          <p:cNvPr id="22" name="TextBox 21">
            <a:hlinkClick r:id="rId3" action="ppaction://hlinksldjump"/>
          </p:cNvPr>
          <p:cNvSpPr txBox="1"/>
          <p:nvPr/>
        </p:nvSpPr>
        <p:spPr>
          <a:xfrm>
            <a:off x="840247" y="1505255"/>
            <a:ext cx="1700013" cy="276999"/>
          </a:xfrm>
          <a:prstGeom prst="rect">
            <a:avLst/>
          </a:prstGeom>
          <a:noFill/>
          <a:ln>
            <a:solidFill>
              <a:srgbClr val="FF0000"/>
            </a:solidFill>
          </a:ln>
        </p:spPr>
        <p:txBody>
          <a:bodyPr wrap="square" rtlCol="0">
            <a:spAutoFit/>
          </a:bodyPr>
          <a:lstStyle/>
          <a:p>
            <a:r>
              <a:rPr lang="en-US" sz="1200" b="1" dirty="0" smtClean="0"/>
              <a:t>Clinical  Milestones </a:t>
            </a:r>
          </a:p>
        </p:txBody>
      </p:sp>
      <p:sp>
        <p:nvSpPr>
          <p:cNvPr id="26" name="TextBox 25">
            <a:hlinkClick r:id="" action="ppaction://hlinkshowjump?jump=firstslide"/>
          </p:cNvPr>
          <p:cNvSpPr txBox="1"/>
          <p:nvPr/>
        </p:nvSpPr>
        <p:spPr>
          <a:xfrm>
            <a:off x="1818891" y="237935"/>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783354"/>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779281"/>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787794"/>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9" name="TextBox 28"/>
          <p:cNvSpPr txBox="1"/>
          <p:nvPr/>
        </p:nvSpPr>
        <p:spPr>
          <a:xfrm>
            <a:off x="191646" y="1823930"/>
            <a:ext cx="11070653" cy="523220"/>
          </a:xfrm>
          <a:prstGeom prst="rect">
            <a:avLst/>
          </a:prstGeom>
          <a:solidFill>
            <a:schemeClr val="accent3"/>
          </a:solidFill>
          <a:ln w="38100">
            <a:solidFill>
              <a:srgbClr val="002060"/>
            </a:solidFill>
          </a:ln>
        </p:spPr>
        <p:txBody>
          <a:bodyPr wrap="square" rtlCol="0">
            <a:spAutoFit/>
          </a:bodyPr>
          <a:lstStyle/>
          <a:p>
            <a:r>
              <a:rPr lang="en-US" sz="1400" b="1" dirty="0" smtClean="0">
                <a:solidFill>
                  <a:schemeClr val="bg1"/>
                </a:solidFill>
              </a:rPr>
              <a:t>Program:  Information   </a:t>
            </a:r>
            <a:r>
              <a:rPr lang="en-US" sz="1400" b="1" dirty="0" smtClean="0">
                <a:solidFill>
                  <a:srgbClr val="FF0000"/>
                </a:solidFill>
              </a:rPr>
              <a:t>(system heading)</a:t>
            </a:r>
          </a:p>
          <a:p>
            <a:r>
              <a:rPr lang="en-US" sz="1400" b="1" dirty="0" smtClean="0">
                <a:solidFill>
                  <a:schemeClr val="bg1"/>
                </a:solidFill>
              </a:rPr>
              <a:t>Program Name </a:t>
            </a:r>
            <a:r>
              <a:rPr lang="en-US" sz="1400" b="1" dirty="0" smtClean="0"/>
              <a:t>(prepopulated by system based upon program name listed in General Program Information section when record is created)</a:t>
            </a:r>
            <a:endParaRPr lang="en-US" sz="1400" b="1" dirty="0">
              <a:solidFill>
                <a:srgbClr val="FF0000"/>
              </a:solidFill>
            </a:endParaRPr>
          </a:p>
        </p:txBody>
      </p:sp>
      <p:cxnSp>
        <p:nvCxnSpPr>
          <p:cNvPr id="23" name="Straight Arrow Connector 22"/>
          <p:cNvCxnSpPr/>
          <p:nvPr/>
        </p:nvCxnSpPr>
        <p:spPr>
          <a:xfrm>
            <a:off x="1257933" y="2499181"/>
            <a:ext cx="2299718" cy="340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2718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9828" y="-56866"/>
            <a:ext cx="6643259" cy="439360"/>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600" dirty="0" smtClean="0">
                <a:solidFill>
                  <a:srgbClr val="FF0000"/>
                </a:solidFill>
              </a:rPr>
              <a:t>Dynamics CTMS</a:t>
            </a:r>
            <a:r>
              <a:rPr lang="en-US" sz="1600" dirty="0">
                <a:solidFill>
                  <a:srgbClr val="FF0000"/>
                </a:solidFill>
              </a:rPr>
              <a:t> </a:t>
            </a:r>
            <a:r>
              <a:rPr lang="en-US" sz="1600" dirty="0" smtClean="0">
                <a:solidFill>
                  <a:srgbClr val="FF0000"/>
                </a:solidFill>
              </a:rPr>
              <a:t>– Sites – Essential Documents Template</a:t>
            </a:r>
            <a:endParaRPr lang="en-US" sz="16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40</a:t>
            </a:fld>
            <a:endParaRPr lang="en-US" dirty="0">
              <a:solidFill>
                <a:prstClr val="black">
                  <a:tint val="75000"/>
                </a:prstClr>
              </a:solidFill>
            </a:endParaRPr>
          </a:p>
        </p:txBody>
      </p:sp>
      <p:sp>
        <p:nvSpPr>
          <p:cNvPr id="6" name="Left Arrow 5">
            <a:hlinkClick r:id="rId3" action="ppaction://hlinksldjump"/>
          </p:cNvPr>
          <p:cNvSpPr/>
          <p:nvPr/>
        </p:nvSpPr>
        <p:spPr>
          <a:xfrm>
            <a:off x="1021773" y="208376"/>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23192183"/>
              </p:ext>
            </p:extLst>
          </p:nvPr>
        </p:nvGraphicFramePr>
        <p:xfrm>
          <a:off x="1700645" y="1427360"/>
          <a:ext cx="8128000" cy="5333365"/>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Document</a:t>
                      </a:r>
                      <a:endParaRPr lang="en-US" dirty="0"/>
                    </a:p>
                  </a:txBody>
                  <a:tcPr/>
                </a:tc>
                <a:tc>
                  <a:txBody>
                    <a:bodyPr/>
                    <a:lstStyle/>
                    <a:p>
                      <a:r>
                        <a:rPr lang="en-US" dirty="0" smtClean="0"/>
                        <a:t>Planned</a:t>
                      </a:r>
                      <a:endParaRPr lang="en-US" dirty="0"/>
                    </a:p>
                  </a:txBody>
                  <a:tcPr/>
                </a:tc>
                <a:tc>
                  <a:txBody>
                    <a:bodyPr/>
                    <a:lstStyle/>
                    <a:p>
                      <a:r>
                        <a:rPr lang="en-US" dirty="0" smtClean="0"/>
                        <a:t>Adjusted</a:t>
                      </a:r>
                      <a:endParaRPr lang="en-US" dirty="0"/>
                    </a:p>
                  </a:txBody>
                  <a:tcPr/>
                </a:tc>
                <a:tc>
                  <a:txBody>
                    <a:bodyPr/>
                    <a:lstStyle/>
                    <a:p>
                      <a:r>
                        <a:rPr lang="en-US" dirty="0" smtClean="0"/>
                        <a:t>Actual</a:t>
                      </a:r>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Confidentiality Agreement Sent</a:t>
                      </a: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Confidentiality Agreement Received</a:t>
                      </a: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Clinical Study Agreement Sent</a:t>
                      </a: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Clinical Study Agreement Received</a:t>
                      </a: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Contract Template Sent</a:t>
                      </a: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Contract Template </a:t>
                      </a:r>
                      <a:r>
                        <a:rPr lang="en-US" sz="1100" b="0" i="0" u="none" strike="noStrike" dirty="0" smtClean="0">
                          <a:solidFill>
                            <a:srgbClr val="000000"/>
                          </a:solidFill>
                          <a:effectLst/>
                          <a:latin typeface="Calibri" panose="020F0502020204030204" pitchFamily="34" charset="0"/>
                        </a:rPr>
                        <a:t>Received</a:t>
                      </a:r>
                    </a:p>
                    <a:p>
                      <a:pPr algn="l" fontAlgn="b"/>
                      <a:r>
                        <a:rPr lang="en-US" sz="1100" dirty="0" smtClean="0"/>
                        <a:t>Delegation of Authority Logs Received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Final Protocol Sent</a:t>
                      </a: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Final Protocol Acknowledgement Page Received</a:t>
                      </a:r>
                    </a:p>
                  </a:txBody>
                  <a:tcPr marL="9525" marR="9525" marT="9525" marB="0" anchor="b"/>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Informed Consent Template Finalized</a:t>
                      </a:r>
                    </a:p>
                  </a:txBody>
                  <a:tcPr marL="9525" marR="9525" marT="9525" marB="0" anchor="b"/>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1572 Collected</a:t>
                      </a: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Financial Disclosure Collected</a:t>
                      </a: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All CVs </a:t>
                      </a:r>
                      <a:r>
                        <a:rPr lang="en-US" sz="1100" b="0" i="0" u="none" strike="noStrike" dirty="0" smtClean="0">
                          <a:solidFill>
                            <a:srgbClr val="000000"/>
                          </a:solidFill>
                          <a:effectLst/>
                          <a:latin typeface="Calibri" panose="020F0502020204030204" pitchFamily="34" charset="0"/>
                        </a:rPr>
                        <a:t>collected</a:t>
                      </a:r>
                    </a:p>
                    <a:p>
                      <a:pPr algn="l" fontAlgn="b"/>
                      <a:r>
                        <a:rPr lang="en-US" sz="1100" b="0" i="0" u="none" strike="noStrike" dirty="0" smtClean="0">
                          <a:solidFill>
                            <a:srgbClr val="000000"/>
                          </a:solidFill>
                          <a:effectLst/>
                          <a:latin typeface="Calibri" panose="020F0502020204030204" pitchFamily="34" charset="0"/>
                        </a:rPr>
                        <a:t>IRB Roster Collected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algn="l" fontAlgn="b"/>
                      <a:r>
                        <a:rPr lang="en-US" sz="1100" b="0" i="0" u="none" strike="noStrike" dirty="0">
                          <a:solidFill>
                            <a:srgbClr val="000000"/>
                          </a:solidFill>
                          <a:effectLst/>
                          <a:latin typeface="Calibri" panose="020F0502020204030204" pitchFamily="34" charset="0"/>
                        </a:rPr>
                        <a:t>All </a:t>
                      </a:r>
                      <a:r>
                        <a:rPr lang="en-US" sz="1100" b="0" i="0" u="none" strike="noStrike" dirty="0" smtClean="0">
                          <a:solidFill>
                            <a:srgbClr val="000000"/>
                          </a:solidFill>
                          <a:effectLst/>
                          <a:latin typeface="Calibri" panose="020F0502020204030204" pitchFamily="34" charset="0"/>
                        </a:rPr>
                        <a:t>Licenses </a:t>
                      </a:r>
                      <a:r>
                        <a:rPr lang="en-US" sz="1100" b="0" i="0" u="none" strike="noStrike" dirty="0">
                          <a:solidFill>
                            <a:srgbClr val="000000"/>
                          </a:solidFill>
                          <a:effectLst/>
                          <a:latin typeface="Calibri" panose="020F0502020204030204" pitchFamily="34" charset="0"/>
                        </a:rPr>
                        <a:t>Collected</a:t>
                      </a:r>
                    </a:p>
                  </a:txBody>
                  <a:tcPr marL="9525" marR="9525" marT="9525" marB="0" anchor="b"/>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TextBox 6"/>
          <p:cNvSpPr txBox="1"/>
          <p:nvPr/>
        </p:nvSpPr>
        <p:spPr>
          <a:xfrm>
            <a:off x="851189" y="669159"/>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8" name="TextBox 7"/>
          <p:cNvSpPr txBox="1"/>
          <p:nvPr/>
        </p:nvSpPr>
        <p:spPr>
          <a:xfrm>
            <a:off x="5290869" y="672827"/>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9" name="TextBox 8"/>
          <p:cNvSpPr txBox="1"/>
          <p:nvPr/>
        </p:nvSpPr>
        <p:spPr>
          <a:xfrm>
            <a:off x="2281908" y="669159"/>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10" name="TextBox 9"/>
          <p:cNvSpPr txBox="1"/>
          <p:nvPr/>
        </p:nvSpPr>
        <p:spPr>
          <a:xfrm>
            <a:off x="3479153" y="669159"/>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4" action="ppaction://hlinkfile"/>
              </a:rPr>
              <a:t>t</a:t>
            </a:r>
            <a:r>
              <a:rPr lang="en-US" sz="1200" dirty="0" smtClean="0"/>
              <a:t>ries</a:t>
            </a:r>
            <a:endParaRPr lang="en-US" sz="1200" dirty="0"/>
          </a:p>
        </p:txBody>
      </p:sp>
      <p:sp>
        <p:nvSpPr>
          <p:cNvPr id="11" name="TextBox 10"/>
          <p:cNvSpPr txBox="1"/>
          <p:nvPr/>
        </p:nvSpPr>
        <p:spPr>
          <a:xfrm>
            <a:off x="10374870" y="636788"/>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12" name="TextBox 11"/>
          <p:cNvSpPr txBox="1"/>
          <p:nvPr/>
        </p:nvSpPr>
        <p:spPr>
          <a:xfrm>
            <a:off x="6589490" y="669158"/>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13" name="TextBox 12"/>
          <p:cNvSpPr txBox="1"/>
          <p:nvPr/>
        </p:nvSpPr>
        <p:spPr>
          <a:xfrm>
            <a:off x="7872059" y="642217"/>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14" name="TextBox 13"/>
          <p:cNvSpPr txBox="1"/>
          <p:nvPr/>
        </p:nvSpPr>
        <p:spPr>
          <a:xfrm>
            <a:off x="9112482" y="669157"/>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15" name="TextBox 14"/>
          <p:cNvSpPr txBox="1"/>
          <p:nvPr/>
        </p:nvSpPr>
        <p:spPr>
          <a:xfrm>
            <a:off x="5029488" y="1337559"/>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16" name="TextBox 15"/>
          <p:cNvSpPr txBox="1"/>
          <p:nvPr/>
        </p:nvSpPr>
        <p:spPr>
          <a:xfrm>
            <a:off x="5029488" y="1006410"/>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17" name="TextBox 16"/>
          <p:cNvSpPr txBox="1"/>
          <p:nvPr/>
        </p:nvSpPr>
        <p:spPr>
          <a:xfrm>
            <a:off x="5029488" y="1728961"/>
            <a:ext cx="1976069"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Essential Documents</a:t>
            </a:r>
            <a:endParaRPr lang="en-US" sz="1200" dirty="0"/>
          </a:p>
        </p:txBody>
      </p:sp>
      <p:sp>
        <p:nvSpPr>
          <p:cNvPr id="18" name="TextBox 17"/>
          <p:cNvSpPr txBox="1"/>
          <p:nvPr/>
        </p:nvSpPr>
        <p:spPr>
          <a:xfrm>
            <a:off x="5031438" y="2049341"/>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Tree>
    <p:extLst>
      <p:ext uri="{BB962C8B-B14F-4D97-AF65-F5344CB8AC3E}">
        <p14:creationId xmlns:p14="http://schemas.microsoft.com/office/powerpoint/2010/main" val="29664164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956" y="1"/>
            <a:ext cx="5637214" cy="558764"/>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600" dirty="0" smtClean="0">
                <a:solidFill>
                  <a:srgbClr val="FF0000"/>
                </a:solidFill>
              </a:rPr>
              <a:t>Dynamics CTMS – Sites</a:t>
            </a:r>
            <a:br>
              <a:rPr lang="en-US" sz="1600" dirty="0" smtClean="0">
                <a:solidFill>
                  <a:srgbClr val="FF0000"/>
                </a:solidFill>
              </a:rPr>
            </a:br>
            <a:r>
              <a:rPr lang="en-US" sz="1600" dirty="0" smtClean="0">
                <a:solidFill>
                  <a:srgbClr val="FF0000"/>
                </a:solidFill>
              </a:rPr>
              <a:t>Screen Section  – Patients</a:t>
            </a:r>
            <a:endParaRPr lang="en-US" sz="16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41</a:t>
            </a:fld>
            <a:endParaRPr lang="en-US" dirty="0">
              <a:solidFill>
                <a:prstClr val="black">
                  <a:tint val="75000"/>
                </a:prstClr>
              </a:solidFill>
            </a:endParaRPr>
          </a:p>
        </p:txBody>
      </p:sp>
      <p:sp>
        <p:nvSpPr>
          <p:cNvPr id="3" name="Left Arrow 2">
            <a:hlinkClick r:id="rId2" action="ppaction://hlinksldjump"/>
          </p:cNvPr>
          <p:cNvSpPr/>
          <p:nvPr/>
        </p:nvSpPr>
        <p:spPr>
          <a:xfrm>
            <a:off x="626380" y="164497"/>
            <a:ext cx="498764"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hlinkClick r:id="" action="ppaction://hlinkshowjump?jump=firstslide"/>
          </p:cNvPr>
          <p:cNvSpPr txBox="1"/>
          <p:nvPr/>
        </p:nvSpPr>
        <p:spPr>
          <a:xfrm>
            <a:off x="1423296" y="223760"/>
            <a:ext cx="1017068" cy="369332"/>
          </a:xfrm>
          <a:prstGeom prst="rect">
            <a:avLst/>
          </a:prstGeom>
          <a:solidFill>
            <a:schemeClr val="accent6">
              <a:lumMod val="40000"/>
              <a:lumOff val="60000"/>
            </a:schemeClr>
          </a:solidFill>
        </p:spPr>
        <p:txBody>
          <a:bodyPr wrap="square" rtlCol="0">
            <a:spAutoFit/>
          </a:bodyPr>
          <a:lstStyle/>
          <a:p>
            <a:pPr algn="ctr"/>
            <a:r>
              <a:rPr lang="en-US" dirty="0" smtClean="0">
                <a:hlinkClick r:id="" action="ppaction://hlinkshowjump?jump=firstslide"/>
              </a:rPr>
              <a:t>HOME</a:t>
            </a:r>
            <a:endParaRPr lang="en-US" dirty="0"/>
          </a:p>
        </p:txBody>
      </p:sp>
      <p:sp>
        <p:nvSpPr>
          <p:cNvPr id="26" name="TextBox 25"/>
          <p:cNvSpPr txBox="1"/>
          <p:nvPr/>
        </p:nvSpPr>
        <p:spPr>
          <a:xfrm>
            <a:off x="851189" y="766434"/>
            <a:ext cx="1146221" cy="276999"/>
          </a:xfrm>
          <a:prstGeom prst="rect">
            <a:avLst/>
          </a:prstGeom>
          <a:noFill/>
          <a:ln>
            <a:solidFill>
              <a:srgbClr val="FF0000"/>
            </a:solidFill>
          </a:ln>
        </p:spPr>
        <p:txBody>
          <a:bodyPr wrap="square" rtlCol="0">
            <a:spAutoFit/>
          </a:bodyPr>
          <a:lstStyle/>
          <a:p>
            <a:r>
              <a:rPr lang="en-US" sz="1200" dirty="0" smtClean="0"/>
              <a:t>Program</a:t>
            </a:r>
            <a:endParaRPr lang="en-US" sz="1200" dirty="0"/>
          </a:p>
        </p:txBody>
      </p:sp>
      <p:sp>
        <p:nvSpPr>
          <p:cNvPr id="27" name="TextBox 26"/>
          <p:cNvSpPr txBox="1"/>
          <p:nvPr/>
        </p:nvSpPr>
        <p:spPr>
          <a:xfrm>
            <a:off x="5290869" y="770102"/>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Sites</a:t>
            </a:r>
            <a:endParaRPr lang="en-US" sz="1200" dirty="0"/>
          </a:p>
        </p:txBody>
      </p:sp>
      <p:sp>
        <p:nvSpPr>
          <p:cNvPr id="28" name="TextBox 27"/>
          <p:cNvSpPr txBox="1"/>
          <p:nvPr/>
        </p:nvSpPr>
        <p:spPr>
          <a:xfrm>
            <a:off x="2281908" y="766434"/>
            <a:ext cx="1146221"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9" name="TextBox 28"/>
          <p:cNvSpPr txBox="1"/>
          <p:nvPr/>
        </p:nvSpPr>
        <p:spPr>
          <a:xfrm>
            <a:off x="3479153" y="766434"/>
            <a:ext cx="1675368" cy="276999"/>
          </a:xfrm>
          <a:prstGeom prst="rect">
            <a:avLst/>
          </a:prstGeom>
          <a:noFill/>
          <a:ln>
            <a:solidFill>
              <a:srgbClr val="FF0000"/>
            </a:solidFill>
          </a:ln>
        </p:spPr>
        <p:txBody>
          <a:bodyPr wrap="square" rtlCol="0">
            <a:spAutoFit/>
          </a:bodyPr>
          <a:lstStyle/>
          <a:p>
            <a:r>
              <a:rPr lang="en-US" sz="1200" dirty="0" smtClean="0"/>
              <a:t>Study Coun</a:t>
            </a:r>
            <a:r>
              <a:rPr lang="en-US" sz="1200" dirty="0" smtClean="0">
                <a:hlinkClick r:id="rId3" action="ppaction://hlinkfile"/>
              </a:rPr>
              <a:t>t</a:t>
            </a:r>
            <a:r>
              <a:rPr lang="en-US" sz="1200" dirty="0" smtClean="0"/>
              <a:t>ries</a:t>
            </a:r>
            <a:endParaRPr lang="en-US" sz="1200" dirty="0"/>
          </a:p>
        </p:txBody>
      </p:sp>
      <p:sp>
        <p:nvSpPr>
          <p:cNvPr id="30" name="TextBox 29"/>
          <p:cNvSpPr txBox="1"/>
          <p:nvPr/>
        </p:nvSpPr>
        <p:spPr>
          <a:xfrm>
            <a:off x="10374870" y="734063"/>
            <a:ext cx="1146221" cy="276999"/>
          </a:xfrm>
          <a:prstGeom prst="rect">
            <a:avLst/>
          </a:prstGeom>
          <a:noFill/>
          <a:ln>
            <a:solidFill>
              <a:srgbClr val="FF0000"/>
            </a:solidFill>
          </a:ln>
        </p:spPr>
        <p:txBody>
          <a:bodyPr wrap="square" rtlCol="0">
            <a:spAutoFit/>
          </a:bodyPr>
          <a:lstStyle/>
          <a:p>
            <a:r>
              <a:rPr lang="en-US" sz="1200" dirty="0" smtClean="0"/>
              <a:t>Countries</a:t>
            </a:r>
            <a:endParaRPr lang="en-US" sz="1200" dirty="0"/>
          </a:p>
        </p:txBody>
      </p:sp>
      <p:sp>
        <p:nvSpPr>
          <p:cNvPr id="31" name="TextBox 30"/>
          <p:cNvSpPr txBox="1"/>
          <p:nvPr/>
        </p:nvSpPr>
        <p:spPr>
          <a:xfrm>
            <a:off x="6589490" y="766433"/>
            <a:ext cx="1146221" cy="276999"/>
          </a:xfrm>
          <a:prstGeom prst="rect">
            <a:avLst/>
          </a:prstGeom>
          <a:noFill/>
          <a:ln>
            <a:solidFill>
              <a:srgbClr val="FF0000"/>
            </a:solidFill>
          </a:ln>
        </p:spPr>
        <p:txBody>
          <a:bodyPr wrap="square" rtlCol="0">
            <a:spAutoFit/>
          </a:bodyPr>
          <a:lstStyle/>
          <a:p>
            <a:r>
              <a:rPr lang="en-US" sz="1200" dirty="0" smtClean="0"/>
              <a:t>Regulatory</a:t>
            </a:r>
            <a:endParaRPr lang="en-US" sz="1200" dirty="0"/>
          </a:p>
        </p:txBody>
      </p:sp>
      <p:sp>
        <p:nvSpPr>
          <p:cNvPr id="32" name="TextBox 31"/>
          <p:cNvSpPr txBox="1"/>
          <p:nvPr/>
        </p:nvSpPr>
        <p:spPr>
          <a:xfrm>
            <a:off x="7872059" y="739492"/>
            <a:ext cx="1146221" cy="276999"/>
          </a:xfrm>
          <a:prstGeom prst="rect">
            <a:avLst/>
          </a:prstGeom>
          <a:noFill/>
          <a:ln>
            <a:solidFill>
              <a:srgbClr val="FF0000"/>
            </a:solidFill>
          </a:ln>
        </p:spPr>
        <p:txBody>
          <a:bodyPr wrap="square" rtlCol="0">
            <a:spAutoFit/>
          </a:bodyPr>
          <a:lstStyle/>
          <a:p>
            <a:r>
              <a:rPr lang="en-US" sz="1200" dirty="0" smtClean="0"/>
              <a:t>Investigators</a:t>
            </a:r>
            <a:endParaRPr lang="en-US" sz="1200" dirty="0"/>
          </a:p>
        </p:txBody>
      </p:sp>
      <p:sp>
        <p:nvSpPr>
          <p:cNvPr id="33" name="TextBox 32"/>
          <p:cNvSpPr txBox="1"/>
          <p:nvPr/>
        </p:nvSpPr>
        <p:spPr>
          <a:xfrm>
            <a:off x="9112482" y="766432"/>
            <a:ext cx="1146221" cy="276999"/>
          </a:xfrm>
          <a:prstGeom prst="rect">
            <a:avLst/>
          </a:prstGeom>
          <a:noFill/>
          <a:ln>
            <a:solidFill>
              <a:srgbClr val="FF0000"/>
            </a:solidFill>
          </a:ln>
        </p:spPr>
        <p:txBody>
          <a:bodyPr wrap="square" rtlCol="0">
            <a:spAutoFit/>
          </a:bodyPr>
          <a:lstStyle/>
          <a:p>
            <a:r>
              <a:rPr lang="en-US" sz="1200" dirty="0" smtClean="0"/>
              <a:t>Institutes</a:t>
            </a:r>
            <a:endParaRPr lang="en-US" sz="1200" dirty="0"/>
          </a:p>
        </p:txBody>
      </p:sp>
      <p:sp>
        <p:nvSpPr>
          <p:cNvPr id="34" name="TextBox 33"/>
          <p:cNvSpPr txBox="1"/>
          <p:nvPr/>
        </p:nvSpPr>
        <p:spPr>
          <a:xfrm>
            <a:off x="5029488" y="1434834"/>
            <a:ext cx="1976069" cy="276999"/>
          </a:xfrm>
          <a:prstGeom prst="rect">
            <a:avLst/>
          </a:prstGeom>
          <a:noFill/>
          <a:ln>
            <a:solidFill>
              <a:srgbClr val="FF0000"/>
            </a:solidFill>
          </a:ln>
        </p:spPr>
        <p:txBody>
          <a:bodyPr wrap="square" rtlCol="0">
            <a:spAutoFit/>
          </a:bodyPr>
          <a:lstStyle/>
          <a:p>
            <a:r>
              <a:rPr lang="en-US" sz="1200" dirty="0" smtClean="0"/>
              <a:t>Clinical  Milestones</a:t>
            </a:r>
            <a:endParaRPr lang="en-US" sz="1200" dirty="0"/>
          </a:p>
        </p:txBody>
      </p:sp>
      <p:sp>
        <p:nvSpPr>
          <p:cNvPr id="35" name="TextBox 34"/>
          <p:cNvSpPr txBox="1"/>
          <p:nvPr/>
        </p:nvSpPr>
        <p:spPr>
          <a:xfrm>
            <a:off x="5029488" y="1103685"/>
            <a:ext cx="1903940" cy="276999"/>
          </a:xfrm>
          <a:prstGeom prst="rect">
            <a:avLst/>
          </a:prstGeom>
          <a:noFill/>
          <a:ln>
            <a:solidFill>
              <a:srgbClr val="FF0000"/>
            </a:solidFill>
          </a:ln>
        </p:spPr>
        <p:txBody>
          <a:bodyPr wrap="square" rtlCol="0">
            <a:spAutoFit/>
          </a:bodyPr>
          <a:lstStyle/>
          <a:p>
            <a:r>
              <a:rPr lang="en-US" sz="1200" dirty="0" smtClean="0"/>
              <a:t>Regulatory Milestones </a:t>
            </a:r>
            <a:endParaRPr lang="en-US" sz="1200" dirty="0"/>
          </a:p>
        </p:txBody>
      </p:sp>
      <p:sp>
        <p:nvSpPr>
          <p:cNvPr id="36" name="TextBox 35"/>
          <p:cNvSpPr txBox="1"/>
          <p:nvPr/>
        </p:nvSpPr>
        <p:spPr>
          <a:xfrm>
            <a:off x="5029488" y="1826236"/>
            <a:ext cx="1976069" cy="276999"/>
          </a:xfrm>
          <a:prstGeom prst="rect">
            <a:avLst/>
          </a:prstGeom>
          <a:noFill/>
          <a:ln>
            <a:solidFill>
              <a:srgbClr val="FF0000"/>
            </a:solidFill>
          </a:ln>
        </p:spPr>
        <p:txBody>
          <a:bodyPr wrap="square" rtlCol="0">
            <a:spAutoFit/>
          </a:bodyPr>
          <a:lstStyle/>
          <a:p>
            <a:r>
              <a:rPr lang="en-US" sz="1200" dirty="0" smtClean="0"/>
              <a:t>Essential Documents</a:t>
            </a:r>
            <a:endParaRPr lang="en-US" sz="1200" dirty="0"/>
          </a:p>
        </p:txBody>
      </p:sp>
      <p:sp>
        <p:nvSpPr>
          <p:cNvPr id="38" name="TextBox 37"/>
          <p:cNvSpPr txBox="1"/>
          <p:nvPr/>
        </p:nvSpPr>
        <p:spPr>
          <a:xfrm>
            <a:off x="5031438" y="2146616"/>
            <a:ext cx="1976069" cy="276999"/>
          </a:xfrm>
          <a:prstGeom prst="rect">
            <a:avLst/>
          </a:prstGeom>
          <a:noFill/>
          <a:ln>
            <a:solidFill>
              <a:srgbClr val="FF0000"/>
            </a:solidFill>
          </a:ln>
        </p:spPr>
        <p:txBody>
          <a:bodyPr wrap="square" rtlCol="0">
            <a:spAutoFit/>
          </a:bodyPr>
          <a:lstStyle/>
          <a:p>
            <a:r>
              <a:rPr lang="en-US" sz="1200" dirty="0" smtClean="0"/>
              <a:t>Clinical Cost Tracking</a:t>
            </a:r>
            <a:endParaRPr lang="en-US" sz="1200" dirty="0"/>
          </a:p>
        </p:txBody>
      </p:sp>
      <p:sp>
        <p:nvSpPr>
          <p:cNvPr id="21" name="TextBox 20"/>
          <p:cNvSpPr txBox="1"/>
          <p:nvPr/>
        </p:nvSpPr>
        <p:spPr>
          <a:xfrm>
            <a:off x="381000" y="2621953"/>
            <a:ext cx="11518899" cy="3754874"/>
          </a:xfrm>
          <a:prstGeom prst="rect">
            <a:avLst/>
          </a:prstGeom>
          <a:solidFill>
            <a:schemeClr val="bg1">
              <a:lumMod val="65000"/>
            </a:schemeClr>
          </a:solidFill>
          <a:ln w="38100">
            <a:solidFill>
              <a:srgbClr val="002060"/>
            </a:solidFill>
          </a:ln>
        </p:spPr>
        <p:txBody>
          <a:bodyPr wrap="square" rtlCol="0">
            <a:spAutoFit/>
          </a:bodyPr>
          <a:lstStyle/>
          <a:p>
            <a:endParaRPr lang="en-US" sz="1400" b="1" dirty="0">
              <a:solidFill>
                <a:schemeClr val="bg1"/>
              </a:solidFill>
            </a:endParaRPr>
          </a:p>
          <a:p>
            <a:r>
              <a:rPr lang="en-US" sz="1400" b="1" dirty="0" smtClean="0">
                <a:solidFill>
                  <a:schemeClr val="bg1"/>
                </a:solidFill>
              </a:rPr>
              <a:t>Site Patients                                                 Section Heading   (all subjects or patients associated with study country as a whole)</a:t>
            </a:r>
          </a:p>
          <a:p>
            <a:r>
              <a:rPr lang="en-US" sz="1400" b="1" dirty="0"/>
              <a:t>Total Planned Patients                                User entered</a:t>
            </a:r>
            <a:endParaRPr lang="en-US" sz="1400" dirty="0"/>
          </a:p>
          <a:p>
            <a:r>
              <a:rPr lang="en-US" sz="1400" b="1" dirty="0"/>
              <a:t>Total Actual Patients                                   Roll up from Site level, all sites associated with study</a:t>
            </a:r>
          </a:p>
          <a:p>
            <a:r>
              <a:rPr lang="en-US" sz="1400" b="1" dirty="0"/>
              <a:t>Planned Enrolled Patients                          User entered</a:t>
            </a:r>
          </a:p>
          <a:p>
            <a:r>
              <a:rPr lang="en-US" sz="1400" b="1" dirty="0"/>
              <a:t>Actual Enrolled Patients                              Roll up from Site level, all sites associated with study</a:t>
            </a:r>
          </a:p>
          <a:p>
            <a:r>
              <a:rPr lang="en-US" sz="1400" b="1" dirty="0"/>
              <a:t>Planned Screened Patients                        User entered</a:t>
            </a:r>
          </a:p>
          <a:p>
            <a:r>
              <a:rPr lang="en-US" sz="1400" b="1" dirty="0"/>
              <a:t>Actual Screened Patients                           Roll up from Site level, all sites associated with study</a:t>
            </a:r>
          </a:p>
          <a:p>
            <a:r>
              <a:rPr lang="en-US" sz="1400" b="1" dirty="0"/>
              <a:t>Planned Screen Failures                             User entered</a:t>
            </a:r>
          </a:p>
          <a:p>
            <a:r>
              <a:rPr lang="en-US" sz="1400" b="1" dirty="0"/>
              <a:t>Actual Screen Failures		    Roll up from Site level, all sites associated with study	</a:t>
            </a:r>
          </a:p>
          <a:p>
            <a:r>
              <a:rPr lang="en-US" sz="1400" b="1" dirty="0"/>
              <a:t>Planned Randomized Patients                  User entered</a:t>
            </a:r>
          </a:p>
          <a:p>
            <a:r>
              <a:rPr lang="en-US" sz="1400" b="1" dirty="0"/>
              <a:t>Actual Randomized Patients                     Roll up from Site level, all sites associated with study</a:t>
            </a:r>
          </a:p>
          <a:p>
            <a:r>
              <a:rPr lang="en-US" sz="1400" b="1" dirty="0"/>
              <a:t>Total Patients </a:t>
            </a:r>
            <a:r>
              <a:rPr lang="en-US" sz="1400" b="1" dirty="0" smtClean="0"/>
              <a:t>Discontinued                       Roll </a:t>
            </a:r>
            <a:r>
              <a:rPr lang="en-US" sz="1400" b="1" dirty="0"/>
              <a:t>up from Site level, all sites associated with study</a:t>
            </a:r>
          </a:p>
          <a:p>
            <a:r>
              <a:rPr lang="en-US" sz="1400" b="1" dirty="0"/>
              <a:t>Total Patients Completed	   Roll up from Site level, all sites associated with study</a:t>
            </a:r>
          </a:p>
          <a:p>
            <a:endParaRPr lang="en-US" sz="1400" dirty="0"/>
          </a:p>
          <a:p>
            <a:endParaRPr lang="en-US" sz="1400" dirty="0" smtClean="0"/>
          </a:p>
          <a:p>
            <a:endParaRPr lang="en-US" sz="1400" dirty="0"/>
          </a:p>
        </p:txBody>
      </p:sp>
    </p:spTree>
    <p:extLst>
      <p:ext uri="{BB962C8B-B14F-4D97-AF65-F5344CB8AC3E}">
        <p14:creationId xmlns:p14="http://schemas.microsoft.com/office/powerpoint/2010/main" val="36726870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355" y="203200"/>
            <a:ext cx="5595958" cy="497925"/>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2540" dirty="0" smtClean="0">
                <a:solidFill>
                  <a:srgbClr val="FF0000"/>
                </a:solidFill>
              </a:rPr>
              <a:t> </a:t>
            </a:r>
            <a:r>
              <a:rPr lang="en-US" sz="1800" dirty="0" smtClean="0">
                <a:solidFill>
                  <a:srgbClr val="FF0000"/>
                </a:solidFill>
              </a:rPr>
              <a:t>Dynamics</a:t>
            </a:r>
            <a:r>
              <a:rPr lang="en-US" sz="2540" dirty="0" smtClean="0">
                <a:solidFill>
                  <a:srgbClr val="FF0000"/>
                </a:solidFill>
              </a:rPr>
              <a:t> </a:t>
            </a:r>
            <a:r>
              <a:rPr lang="en-US" sz="1800" dirty="0" smtClean="0">
                <a:solidFill>
                  <a:srgbClr val="FF0000"/>
                </a:solidFill>
              </a:rPr>
              <a:t>CTMS</a:t>
            </a:r>
            <a:r>
              <a:rPr lang="en-US" sz="1800" dirty="0">
                <a:solidFill>
                  <a:srgbClr val="FF0000"/>
                </a:solidFill>
              </a:rPr>
              <a:t> </a:t>
            </a:r>
            <a:r>
              <a:rPr lang="en-US" sz="1800" dirty="0" smtClean="0">
                <a:solidFill>
                  <a:srgbClr val="FF0000"/>
                </a:solidFill>
              </a:rPr>
              <a:t>– Regulatory Home Screen</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42</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38554"/>
          </a:xfrm>
          <a:prstGeom prst="rect">
            <a:avLst/>
          </a:prstGeom>
          <a:solidFill>
            <a:schemeClr val="accent2">
              <a:lumMod val="40000"/>
              <a:lumOff val="60000"/>
            </a:schemeClr>
          </a:solidFill>
          <a:ln>
            <a:solidFill>
              <a:srgbClr val="FF0000"/>
            </a:solidFill>
          </a:ln>
        </p:spPr>
        <p:txBody>
          <a:bodyPr wrap="square" rtlCol="0">
            <a:spAutoFit/>
          </a:bodyPr>
          <a:lstStyle/>
          <a:p>
            <a:r>
              <a:rPr lang="en-US" sz="1600" dirty="0"/>
              <a:t>Regulatory</a:t>
            </a:r>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Tree>
    <p:extLst>
      <p:ext uri="{BB962C8B-B14F-4D97-AF65-F5344CB8AC3E}">
        <p14:creationId xmlns:p14="http://schemas.microsoft.com/office/powerpoint/2010/main" val="711999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Regulatory</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43</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6" name="TextBox 25"/>
          <p:cNvSpPr txBox="1"/>
          <p:nvPr/>
        </p:nvSpPr>
        <p:spPr>
          <a:xfrm>
            <a:off x="714661" y="2421179"/>
            <a:ext cx="3214971" cy="369332"/>
          </a:xfrm>
          <a:prstGeom prst="rect">
            <a:avLst/>
          </a:prstGeom>
          <a:noFill/>
          <a:ln>
            <a:solidFill>
              <a:schemeClr val="accent1"/>
            </a:solidFill>
          </a:ln>
        </p:spPr>
        <p:txBody>
          <a:bodyPr wrap="square" rtlCol="0">
            <a:spAutoFit/>
          </a:bodyPr>
          <a:lstStyle/>
          <a:p>
            <a:r>
              <a:rPr lang="en-US" dirty="0" smtClean="0"/>
              <a:t>Program Query Field  </a:t>
            </a:r>
            <a:endParaRPr lang="en-US" dirty="0"/>
          </a:p>
        </p:txBody>
      </p:sp>
      <p:sp>
        <p:nvSpPr>
          <p:cNvPr id="31" name="TextBox 30"/>
          <p:cNvSpPr txBox="1"/>
          <p:nvPr/>
        </p:nvSpPr>
        <p:spPr>
          <a:xfrm>
            <a:off x="725623" y="3029226"/>
            <a:ext cx="3214971" cy="369332"/>
          </a:xfrm>
          <a:prstGeom prst="rect">
            <a:avLst/>
          </a:prstGeom>
          <a:noFill/>
          <a:ln>
            <a:solidFill>
              <a:schemeClr val="accent1"/>
            </a:solidFill>
          </a:ln>
        </p:spPr>
        <p:txBody>
          <a:bodyPr wrap="square" rtlCol="0">
            <a:spAutoFit/>
          </a:bodyPr>
          <a:lstStyle/>
          <a:p>
            <a:r>
              <a:rPr lang="en-US" dirty="0" smtClean="0"/>
              <a:t>Studies Query Field</a:t>
            </a:r>
            <a:endParaRPr lang="en-US" dirty="0"/>
          </a:p>
        </p:txBody>
      </p:sp>
      <p:sp>
        <p:nvSpPr>
          <p:cNvPr id="32" name="TextBox 31"/>
          <p:cNvSpPr txBox="1"/>
          <p:nvPr/>
        </p:nvSpPr>
        <p:spPr>
          <a:xfrm>
            <a:off x="714662" y="3714462"/>
            <a:ext cx="3214971" cy="369332"/>
          </a:xfrm>
          <a:prstGeom prst="rect">
            <a:avLst/>
          </a:prstGeom>
          <a:noFill/>
          <a:ln>
            <a:solidFill>
              <a:schemeClr val="accent1"/>
            </a:solidFill>
          </a:ln>
        </p:spPr>
        <p:txBody>
          <a:bodyPr wrap="square" rtlCol="0">
            <a:spAutoFit/>
          </a:bodyPr>
          <a:lstStyle/>
          <a:p>
            <a:r>
              <a:rPr lang="en-US" dirty="0" smtClean="0"/>
              <a:t>Study Countries Field</a:t>
            </a:r>
            <a:endParaRPr lang="en-US" dirty="0"/>
          </a:p>
        </p:txBody>
      </p:sp>
      <p:sp>
        <p:nvSpPr>
          <p:cNvPr id="33" name="TextBox 32"/>
          <p:cNvSpPr txBox="1"/>
          <p:nvPr/>
        </p:nvSpPr>
        <p:spPr>
          <a:xfrm>
            <a:off x="5327432" y="2649532"/>
            <a:ext cx="6559768" cy="2862322"/>
          </a:xfrm>
          <a:prstGeom prst="rect">
            <a:avLst/>
          </a:prstGeom>
          <a:solidFill>
            <a:schemeClr val="accent2">
              <a:lumMod val="60000"/>
              <a:lumOff val="40000"/>
            </a:schemeClr>
          </a:solidFill>
          <a:ln w="34925">
            <a:solidFill>
              <a:schemeClr val="bg2">
                <a:lumMod val="10000"/>
              </a:schemeClr>
            </a:solidFill>
          </a:ln>
        </p:spPr>
        <p:txBody>
          <a:bodyPr wrap="square" rtlCol="0">
            <a:spAutoFit/>
          </a:bodyPr>
          <a:lstStyle/>
          <a:p>
            <a:r>
              <a:rPr lang="en-US" dirty="0" smtClean="0"/>
              <a:t>We are currently unsure as to the design of the this screen and what it will do because, as stated in the RFP, the “Regulatory” entity is still under development.  The milestones being included under Regulatory (Regulatory Milestones, Clinical Milestones, and Essential Documents for sites are currently being tracked at the Program, Study, Study Country and Site levels and thus those slides have been included within those entities. However, this screen may serve as a way to query a program, study, or individual site or sites so that a user can see regulatory/clinical milestones display in one location to determine overall program, study or site status.</a:t>
            </a:r>
            <a:endParaRPr lang="en-US" dirty="0"/>
          </a:p>
        </p:txBody>
      </p:sp>
      <p:sp>
        <p:nvSpPr>
          <p:cNvPr id="34" name="TextBox 33"/>
          <p:cNvSpPr txBox="1"/>
          <p:nvPr/>
        </p:nvSpPr>
        <p:spPr>
          <a:xfrm>
            <a:off x="725623" y="4322509"/>
            <a:ext cx="3214971" cy="369332"/>
          </a:xfrm>
          <a:prstGeom prst="rect">
            <a:avLst/>
          </a:prstGeom>
          <a:noFill/>
          <a:ln>
            <a:solidFill>
              <a:schemeClr val="accent1"/>
            </a:solidFill>
          </a:ln>
        </p:spPr>
        <p:txBody>
          <a:bodyPr wrap="square" rtlCol="0">
            <a:spAutoFit/>
          </a:bodyPr>
          <a:lstStyle/>
          <a:p>
            <a:r>
              <a:rPr lang="en-US" dirty="0" smtClean="0"/>
              <a:t>Sites Query Field  </a:t>
            </a:r>
            <a:endParaRPr lang="en-US" dirty="0"/>
          </a:p>
        </p:txBody>
      </p:sp>
    </p:spTree>
    <p:extLst>
      <p:ext uri="{BB962C8B-B14F-4D97-AF65-F5344CB8AC3E}">
        <p14:creationId xmlns:p14="http://schemas.microsoft.com/office/powerpoint/2010/main" val="1506701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355" y="203200"/>
            <a:ext cx="5595958" cy="497925"/>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2540" dirty="0" smtClean="0">
                <a:solidFill>
                  <a:srgbClr val="FF0000"/>
                </a:solidFill>
              </a:rPr>
              <a:t> </a:t>
            </a:r>
            <a:r>
              <a:rPr lang="en-US" sz="1800" dirty="0" smtClean="0">
                <a:solidFill>
                  <a:srgbClr val="FF0000"/>
                </a:solidFill>
              </a:rPr>
              <a:t>Dynamics</a:t>
            </a:r>
            <a:r>
              <a:rPr lang="en-US" sz="2540" dirty="0" smtClean="0">
                <a:solidFill>
                  <a:srgbClr val="FF0000"/>
                </a:solidFill>
              </a:rPr>
              <a:t> </a:t>
            </a:r>
            <a:r>
              <a:rPr lang="en-US" sz="1800" dirty="0" smtClean="0">
                <a:solidFill>
                  <a:srgbClr val="FF0000"/>
                </a:solidFill>
              </a:rPr>
              <a:t>CTMS</a:t>
            </a:r>
            <a:r>
              <a:rPr lang="en-US" sz="1800" dirty="0">
                <a:solidFill>
                  <a:srgbClr val="FF0000"/>
                </a:solidFill>
              </a:rPr>
              <a:t> </a:t>
            </a:r>
            <a:r>
              <a:rPr lang="en-US" sz="1800" dirty="0" smtClean="0">
                <a:solidFill>
                  <a:srgbClr val="FF0000"/>
                </a:solidFill>
              </a:rPr>
              <a:t>– Investigators Home Screen</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44</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solidFill>
            <a:schemeClr val="accent2">
              <a:lumMod val="40000"/>
              <a:lumOff val="60000"/>
            </a:schemeClr>
          </a:solid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Tree>
    <p:extLst>
      <p:ext uri="{BB962C8B-B14F-4D97-AF65-F5344CB8AC3E}">
        <p14:creationId xmlns:p14="http://schemas.microsoft.com/office/powerpoint/2010/main" val="17716622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Investigators</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45</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solidFill>
            <a:schemeClr val="accent2">
              <a:lumMod val="40000"/>
              <a:lumOff val="60000"/>
            </a:schemeClr>
          </a:solid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5" name="TextBox 24"/>
          <p:cNvSpPr txBox="1"/>
          <p:nvPr/>
        </p:nvSpPr>
        <p:spPr>
          <a:xfrm>
            <a:off x="510186" y="4013545"/>
            <a:ext cx="3718913" cy="1661993"/>
          </a:xfrm>
          <a:prstGeom prst="rect">
            <a:avLst/>
          </a:prstGeom>
          <a:noFill/>
        </p:spPr>
        <p:txBody>
          <a:bodyPr wrap="square" rtlCol="0">
            <a:spAutoFit/>
          </a:bodyPr>
          <a:lstStyle/>
          <a:p>
            <a:r>
              <a:rPr lang="en-US" sz="1200" dirty="0" smtClean="0"/>
              <a:t>John Smith MD, Temple University Health Center</a:t>
            </a:r>
          </a:p>
          <a:p>
            <a:r>
              <a:rPr lang="en-US" sz="1200" dirty="0" smtClean="0"/>
              <a:t>Karen Walsh, MD Tufts Infectious Disease</a:t>
            </a:r>
          </a:p>
          <a:p>
            <a:r>
              <a:rPr lang="en-US" sz="1200" dirty="0" smtClean="0"/>
              <a:t>Brody Walker, Wyoming Valley Medical Center</a:t>
            </a:r>
          </a:p>
          <a:p>
            <a:r>
              <a:rPr lang="en-US" sz="1200" dirty="0" smtClean="0"/>
              <a:t>Kimberly Smith, Aston Clinic</a:t>
            </a:r>
          </a:p>
          <a:p>
            <a:r>
              <a:rPr lang="en-US" sz="1200" dirty="0" smtClean="0"/>
              <a:t>XXXX</a:t>
            </a:r>
          </a:p>
          <a:p>
            <a:r>
              <a:rPr lang="en-US" sz="1200" dirty="0" smtClean="0"/>
              <a:t>XXXX</a:t>
            </a:r>
          </a:p>
          <a:p>
            <a:r>
              <a:rPr lang="en-US" sz="1200" dirty="0" smtClean="0"/>
              <a:t>XXXXX</a:t>
            </a:r>
          </a:p>
          <a:p>
            <a:endParaRPr lang="en-US" dirty="0" smtClean="0"/>
          </a:p>
        </p:txBody>
      </p:sp>
      <p:sp>
        <p:nvSpPr>
          <p:cNvPr id="26" name="TextBox 25"/>
          <p:cNvSpPr txBox="1"/>
          <p:nvPr/>
        </p:nvSpPr>
        <p:spPr>
          <a:xfrm>
            <a:off x="776092" y="2372007"/>
            <a:ext cx="3214971" cy="584775"/>
          </a:xfrm>
          <a:prstGeom prst="rect">
            <a:avLst/>
          </a:prstGeom>
          <a:noFill/>
          <a:ln>
            <a:solidFill>
              <a:schemeClr val="accent1"/>
            </a:solidFill>
          </a:ln>
        </p:spPr>
        <p:txBody>
          <a:bodyPr wrap="square" rtlCol="0">
            <a:spAutoFit/>
          </a:bodyPr>
          <a:lstStyle/>
          <a:p>
            <a:r>
              <a:rPr lang="en-US" dirty="0" smtClean="0"/>
              <a:t>Add New Investigator </a:t>
            </a:r>
            <a:r>
              <a:rPr lang="en-US" sz="3200" dirty="0" smtClean="0"/>
              <a:t>+</a:t>
            </a:r>
            <a:r>
              <a:rPr lang="en-US" dirty="0" smtClean="0"/>
              <a:t>  </a:t>
            </a:r>
            <a:endParaRPr lang="en-US" dirty="0"/>
          </a:p>
        </p:txBody>
      </p:sp>
      <p:sp>
        <p:nvSpPr>
          <p:cNvPr id="27" name="TextBox 26"/>
          <p:cNvSpPr txBox="1"/>
          <p:nvPr/>
        </p:nvSpPr>
        <p:spPr>
          <a:xfrm>
            <a:off x="3051656" y="4911646"/>
            <a:ext cx="8794459" cy="369332"/>
          </a:xfrm>
          <a:prstGeom prst="rect">
            <a:avLst/>
          </a:prstGeom>
          <a:noFill/>
          <a:ln w="12700">
            <a:solidFill>
              <a:schemeClr val="tx1"/>
            </a:solidFill>
          </a:ln>
        </p:spPr>
        <p:txBody>
          <a:bodyPr wrap="none" rtlCol="0">
            <a:spAutoFit/>
          </a:bodyPr>
          <a:lstStyle/>
          <a:p>
            <a:r>
              <a:rPr lang="en-US" dirty="0" smtClean="0"/>
              <a:t>Clicking on specific investigator, takes user to saved investigator record for editing or review </a:t>
            </a:r>
            <a:endParaRPr lang="en-US" dirty="0"/>
          </a:p>
        </p:txBody>
      </p:sp>
      <p:sp>
        <p:nvSpPr>
          <p:cNvPr id="28" name="TextBox 27"/>
          <p:cNvSpPr txBox="1"/>
          <p:nvPr/>
        </p:nvSpPr>
        <p:spPr>
          <a:xfrm>
            <a:off x="5060101" y="2554826"/>
            <a:ext cx="3550499" cy="1477328"/>
          </a:xfrm>
          <a:prstGeom prst="rect">
            <a:avLst/>
          </a:prstGeom>
          <a:noFill/>
          <a:ln w="12700">
            <a:solidFill>
              <a:schemeClr val="tx1"/>
            </a:solidFill>
          </a:ln>
        </p:spPr>
        <p:txBody>
          <a:bodyPr wrap="square" rtlCol="0">
            <a:spAutoFit/>
          </a:bodyPr>
          <a:lstStyle/>
          <a:p>
            <a:r>
              <a:rPr lang="en-US" dirty="0" smtClean="0"/>
              <a:t>User can add/create new investigator or select previously created investigator record from list below upon clicking “Investigators” button</a:t>
            </a:r>
            <a:endParaRPr lang="en-US" dirty="0"/>
          </a:p>
        </p:txBody>
      </p:sp>
      <p:cxnSp>
        <p:nvCxnSpPr>
          <p:cNvPr id="29" name="Straight Arrow Connector 28"/>
          <p:cNvCxnSpPr/>
          <p:nvPr/>
        </p:nvCxnSpPr>
        <p:spPr>
          <a:xfrm flipH="1" flipV="1">
            <a:off x="3156838" y="2753011"/>
            <a:ext cx="1903264" cy="2096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088765" y="3382142"/>
            <a:ext cx="1971336" cy="64806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986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Investigators – Screen Layout</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46</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solidFill>
            <a:schemeClr val="accent2">
              <a:lumMod val="40000"/>
              <a:lumOff val="60000"/>
            </a:schemeClr>
          </a:solid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32" name="TextBox 31"/>
          <p:cNvSpPr txBox="1"/>
          <p:nvPr/>
        </p:nvSpPr>
        <p:spPr>
          <a:xfrm>
            <a:off x="328944" y="3200286"/>
            <a:ext cx="4109267" cy="461665"/>
          </a:xfrm>
          <a:prstGeom prst="rect">
            <a:avLst/>
          </a:prstGeom>
          <a:noFill/>
          <a:ln>
            <a:solidFill>
              <a:srgbClr val="FF0000"/>
            </a:solidFill>
          </a:ln>
        </p:spPr>
        <p:txBody>
          <a:bodyPr wrap="square" rtlCol="0">
            <a:spAutoFit/>
          </a:bodyPr>
          <a:lstStyle/>
          <a:p>
            <a:r>
              <a:rPr lang="en-US" sz="1200" b="1" dirty="0" smtClean="0"/>
              <a:t>General Investigator Information </a:t>
            </a:r>
            <a:r>
              <a:rPr lang="en-US" sz="1200" b="1" dirty="0" smtClean="0">
                <a:solidFill>
                  <a:srgbClr val="FF0000"/>
                </a:solidFill>
              </a:rPr>
              <a:t>(section heading, includes investigator details including primary location)</a:t>
            </a:r>
            <a:endParaRPr lang="en-US" sz="1200" b="1" dirty="0">
              <a:solidFill>
                <a:srgbClr val="FF0000"/>
              </a:solidFill>
            </a:endParaRPr>
          </a:p>
        </p:txBody>
      </p:sp>
      <p:sp>
        <p:nvSpPr>
          <p:cNvPr id="33" name="TextBox 32"/>
          <p:cNvSpPr txBox="1"/>
          <p:nvPr/>
        </p:nvSpPr>
        <p:spPr>
          <a:xfrm>
            <a:off x="330155" y="2303710"/>
            <a:ext cx="4470445" cy="646331"/>
          </a:xfrm>
          <a:prstGeom prst="rect">
            <a:avLst/>
          </a:prstGeom>
          <a:noFill/>
          <a:ln>
            <a:solidFill>
              <a:srgbClr val="FF0000"/>
            </a:solidFill>
          </a:ln>
        </p:spPr>
        <p:txBody>
          <a:bodyPr wrap="square" rtlCol="0">
            <a:spAutoFit/>
          </a:bodyPr>
          <a:lstStyle/>
          <a:p>
            <a:r>
              <a:rPr lang="en-US" sz="1200" b="1" dirty="0" smtClean="0"/>
              <a:t>Investigator: information  </a:t>
            </a:r>
            <a:r>
              <a:rPr lang="en-US" sz="1200" b="1" dirty="0" smtClean="0">
                <a:solidFill>
                  <a:srgbClr val="FF0000"/>
                </a:solidFill>
              </a:rPr>
              <a:t>(system heading)</a:t>
            </a:r>
          </a:p>
          <a:p>
            <a:r>
              <a:rPr lang="en-US" sz="1200" b="1" dirty="0" smtClean="0"/>
              <a:t>Investigator Name  </a:t>
            </a:r>
            <a:r>
              <a:rPr lang="en-US" sz="1200" b="1" dirty="0" smtClean="0">
                <a:solidFill>
                  <a:srgbClr val="FF0000"/>
                </a:solidFill>
              </a:rPr>
              <a:t>(</a:t>
            </a:r>
            <a:r>
              <a:rPr lang="en-US" sz="1200" b="1" dirty="0" err="1" smtClean="0">
                <a:solidFill>
                  <a:srgbClr val="FF0000"/>
                </a:solidFill>
              </a:rPr>
              <a:t>autopopulated</a:t>
            </a:r>
            <a:r>
              <a:rPr lang="en-US" sz="1200" b="1" dirty="0" smtClean="0">
                <a:solidFill>
                  <a:srgbClr val="FF0000"/>
                </a:solidFill>
              </a:rPr>
              <a:t> by system once record is created and saved)</a:t>
            </a:r>
            <a:endParaRPr lang="en-US" sz="1200" b="1" dirty="0">
              <a:solidFill>
                <a:srgbClr val="FF0000"/>
              </a:solidFill>
            </a:endParaRPr>
          </a:p>
        </p:txBody>
      </p:sp>
      <p:sp>
        <p:nvSpPr>
          <p:cNvPr id="35" name="TextBox 34"/>
          <p:cNvSpPr txBox="1"/>
          <p:nvPr/>
        </p:nvSpPr>
        <p:spPr>
          <a:xfrm>
            <a:off x="5131829" y="2303710"/>
            <a:ext cx="4470445" cy="461665"/>
          </a:xfrm>
          <a:prstGeom prst="rect">
            <a:avLst/>
          </a:prstGeom>
          <a:noFill/>
          <a:ln>
            <a:solidFill>
              <a:srgbClr val="FF0000"/>
            </a:solidFill>
          </a:ln>
        </p:spPr>
        <p:txBody>
          <a:bodyPr wrap="square" rtlCol="0">
            <a:spAutoFit/>
          </a:bodyPr>
          <a:lstStyle/>
          <a:p>
            <a:r>
              <a:rPr lang="en-US" sz="1200" b="1" dirty="0" smtClean="0"/>
              <a:t>Studies Associated with Investigator - Submenu</a:t>
            </a:r>
          </a:p>
          <a:p>
            <a:r>
              <a:rPr lang="en-US" sz="1200" b="1" dirty="0" err="1" smtClean="0">
                <a:solidFill>
                  <a:srgbClr val="FF0000"/>
                </a:solidFill>
              </a:rPr>
              <a:t>autopopulated</a:t>
            </a:r>
            <a:r>
              <a:rPr lang="en-US" sz="1200" b="1" dirty="0" smtClean="0">
                <a:solidFill>
                  <a:srgbClr val="FF0000"/>
                </a:solidFill>
              </a:rPr>
              <a:t> by system once record is created and saved)</a:t>
            </a:r>
            <a:endParaRPr lang="en-US" sz="1200" b="1" dirty="0">
              <a:solidFill>
                <a:srgbClr val="FF0000"/>
              </a:solidFill>
            </a:endParaRPr>
          </a:p>
        </p:txBody>
      </p:sp>
      <p:sp>
        <p:nvSpPr>
          <p:cNvPr id="36" name="TextBox 35"/>
          <p:cNvSpPr txBox="1"/>
          <p:nvPr/>
        </p:nvSpPr>
        <p:spPr>
          <a:xfrm>
            <a:off x="5131828" y="3067886"/>
            <a:ext cx="4470445" cy="461665"/>
          </a:xfrm>
          <a:prstGeom prst="rect">
            <a:avLst/>
          </a:prstGeom>
          <a:noFill/>
          <a:ln>
            <a:solidFill>
              <a:srgbClr val="FF0000"/>
            </a:solidFill>
          </a:ln>
        </p:spPr>
        <p:txBody>
          <a:bodyPr wrap="square" rtlCol="0">
            <a:spAutoFit/>
          </a:bodyPr>
          <a:lstStyle/>
          <a:p>
            <a:r>
              <a:rPr lang="en-US" sz="1200" b="1" dirty="0" smtClean="0"/>
              <a:t>Sites Associated with Investigator - Submenu</a:t>
            </a:r>
          </a:p>
          <a:p>
            <a:r>
              <a:rPr lang="en-US" sz="1200" b="1" dirty="0" smtClean="0">
                <a:solidFill>
                  <a:srgbClr val="FF0000"/>
                </a:solidFill>
              </a:rPr>
              <a:t>(</a:t>
            </a:r>
            <a:r>
              <a:rPr lang="en-US" sz="1200" b="1" dirty="0" err="1" smtClean="0">
                <a:solidFill>
                  <a:srgbClr val="FF0000"/>
                </a:solidFill>
              </a:rPr>
              <a:t>autopopulated</a:t>
            </a:r>
            <a:r>
              <a:rPr lang="en-US" sz="1200" b="1" dirty="0" smtClean="0">
                <a:solidFill>
                  <a:srgbClr val="FF0000"/>
                </a:solidFill>
              </a:rPr>
              <a:t> by system once record is created and saved)</a:t>
            </a:r>
            <a:endParaRPr lang="en-US" sz="1200" b="1" dirty="0">
              <a:solidFill>
                <a:srgbClr val="FF0000"/>
              </a:solidFill>
            </a:endParaRPr>
          </a:p>
        </p:txBody>
      </p:sp>
    </p:spTree>
    <p:extLst>
      <p:ext uri="{BB962C8B-B14F-4D97-AF65-F5344CB8AC3E}">
        <p14:creationId xmlns:p14="http://schemas.microsoft.com/office/powerpoint/2010/main" val="3826548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608" y="172928"/>
            <a:ext cx="6434912" cy="585720"/>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Investigators – System Default Information</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47</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solidFill>
            <a:schemeClr val="accent2">
              <a:lumMod val="40000"/>
              <a:lumOff val="60000"/>
            </a:schemeClr>
          </a:solid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5" name="TextBox 24"/>
          <p:cNvSpPr txBox="1"/>
          <p:nvPr/>
        </p:nvSpPr>
        <p:spPr>
          <a:xfrm>
            <a:off x="353108" y="2850084"/>
            <a:ext cx="9422278" cy="861774"/>
          </a:xfrm>
          <a:prstGeom prst="rect">
            <a:avLst/>
          </a:prstGeom>
          <a:solidFill>
            <a:schemeClr val="accent3"/>
          </a:solidFill>
          <a:ln w="38100">
            <a:solidFill>
              <a:srgbClr val="002060"/>
            </a:solidFill>
          </a:ln>
        </p:spPr>
        <p:txBody>
          <a:bodyPr wrap="square" rtlCol="0">
            <a:spAutoFit/>
          </a:bodyPr>
          <a:lstStyle/>
          <a:p>
            <a:r>
              <a:rPr lang="en-US" sz="1600" b="1" dirty="0" smtClean="0">
                <a:solidFill>
                  <a:schemeClr val="bg1"/>
                </a:solidFill>
              </a:rPr>
              <a:t>Investigator:  Information   </a:t>
            </a:r>
            <a:r>
              <a:rPr lang="en-US" sz="1600" b="1" dirty="0" smtClean="0">
                <a:solidFill>
                  <a:srgbClr val="FF0000"/>
                </a:solidFill>
              </a:rPr>
              <a:t>(system heading)</a:t>
            </a:r>
          </a:p>
          <a:p>
            <a:r>
              <a:rPr lang="en-US" sz="1600" b="1" dirty="0" smtClean="0">
                <a:solidFill>
                  <a:schemeClr val="bg1"/>
                </a:solidFill>
              </a:rPr>
              <a:t>Investigator Name </a:t>
            </a:r>
            <a:r>
              <a:rPr lang="en-US" sz="1600" b="1" dirty="0" smtClean="0"/>
              <a:t>(prepopulated by system based upon name listed in General Investigator Information section when record is created</a:t>
            </a:r>
            <a:r>
              <a:rPr lang="en-US" b="1" dirty="0" smtClean="0"/>
              <a:t>)</a:t>
            </a:r>
            <a:endParaRPr lang="en-US" b="1" dirty="0">
              <a:solidFill>
                <a:srgbClr val="FF0000"/>
              </a:solidFill>
            </a:endParaRPr>
          </a:p>
        </p:txBody>
      </p:sp>
      <p:sp>
        <p:nvSpPr>
          <p:cNvPr id="28" name="TextBox 27"/>
          <p:cNvSpPr txBox="1"/>
          <p:nvPr/>
        </p:nvSpPr>
        <p:spPr>
          <a:xfrm>
            <a:off x="7654730" y="2059509"/>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29" name="TextBox 28"/>
          <p:cNvSpPr txBox="1"/>
          <p:nvPr/>
        </p:nvSpPr>
        <p:spPr>
          <a:xfrm>
            <a:off x="7654730" y="1681875"/>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Tree>
    <p:extLst>
      <p:ext uri="{BB962C8B-B14F-4D97-AF65-F5344CB8AC3E}">
        <p14:creationId xmlns:p14="http://schemas.microsoft.com/office/powerpoint/2010/main" val="1219956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7" y="206603"/>
            <a:ext cx="7254809"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Investigators</a:t>
            </a:r>
            <a:br>
              <a:rPr lang="en-US" sz="1800" dirty="0" smtClean="0">
                <a:solidFill>
                  <a:srgbClr val="FF0000"/>
                </a:solidFill>
              </a:rPr>
            </a:br>
            <a:r>
              <a:rPr lang="en-US" sz="1800" dirty="0" smtClean="0">
                <a:solidFill>
                  <a:srgbClr val="FF0000"/>
                </a:solidFill>
              </a:rPr>
              <a:t>Screen Sections – General Information and Main Location</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48</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solidFill>
            <a:schemeClr val="accent2">
              <a:lumMod val="40000"/>
              <a:lumOff val="60000"/>
            </a:schemeClr>
          </a:solid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6" name="TextBox 25"/>
          <p:cNvSpPr txBox="1"/>
          <p:nvPr/>
        </p:nvSpPr>
        <p:spPr>
          <a:xfrm>
            <a:off x="560908" y="2351785"/>
            <a:ext cx="11339227" cy="4185761"/>
          </a:xfrm>
          <a:prstGeom prst="rect">
            <a:avLst/>
          </a:prstGeom>
          <a:solidFill>
            <a:schemeClr val="accent3"/>
          </a:solidFill>
          <a:ln w="38100">
            <a:solidFill>
              <a:srgbClr val="002060"/>
            </a:solidFill>
          </a:ln>
        </p:spPr>
        <p:txBody>
          <a:bodyPr wrap="square" rtlCol="0">
            <a:spAutoFit/>
          </a:bodyPr>
          <a:lstStyle/>
          <a:p>
            <a:r>
              <a:rPr lang="en-US" sz="1400" b="1" dirty="0" smtClean="0">
                <a:solidFill>
                  <a:schemeClr val="bg1"/>
                </a:solidFill>
              </a:rPr>
              <a:t>General Investigator Information </a:t>
            </a:r>
            <a:r>
              <a:rPr lang="en-US" sz="1400" b="1" dirty="0" smtClean="0">
                <a:solidFill>
                  <a:srgbClr val="FF0000"/>
                </a:solidFill>
              </a:rPr>
              <a:t>(section heading)</a:t>
            </a:r>
          </a:p>
          <a:p>
            <a:r>
              <a:rPr lang="en-US" sz="1400" b="1" dirty="0" smtClean="0"/>
              <a:t>Prefix    		Entered by user, drop down</a:t>
            </a:r>
          </a:p>
          <a:p>
            <a:r>
              <a:rPr lang="en-US" sz="1400" b="1" dirty="0" smtClean="0"/>
              <a:t>Investigator Name*  	Entered by user, goes into Contacts table</a:t>
            </a:r>
          </a:p>
          <a:p>
            <a:r>
              <a:rPr lang="en-US" sz="1400" b="1" dirty="0" smtClean="0"/>
              <a:t>Suffix   		Entered by user, drop down</a:t>
            </a:r>
          </a:p>
          <a:p>
            <a:r>
              <a:rPr lang="en-US" sz="1400" b="1" dirty="0" smtClean="0"/>
              <a:t>Primary Institute  	Entered by user, </a:t>
            </a:r>
            <a:r>
              <a:rPr lang="en-US" sz="1400" b="1" dirty="0" err="1" smtClean="0"/>
              <a:t>queriable</a:t>
            </a:r>
            <a:r>
              <a:rPr lang="en-US" sz="1400" b="1" dirty="0" smtClean="0"/>
              <a:t> by Institutes table (if institutes are entered first?)</a:t>
            </a:r>
          </a:p>
          <a:p>
            <a:r>
              <a:rPr lang="en-US" sz="1400" b="1" dirty="0" smtClean="0"/>
              <a:t>Specialty  		Drop down, Ability to add more than one specialty</a:t>
            </a:r>
          </a:p>
          <a:p>
            <a:r>
              <a:rPr lang="en-US" sz="1400" b="1" dirty="0"/>
              <a:t>GCP </a:t>
            </a:r>
            <a:r>
              <a:rPr lang="en-US" sz="1400" b="1" dirty="0" smtClean="0"/>
              <a:t>Training	Radio buttons yes/no</a:t>
            </a:r>
            <a:endParaRPr lang="en-US" sz="1400" b="1" dirty="0"/>
          </a:p>
          <a:p>
            <a:r>
              <a:rPr lang="en-US" sz="1400" b="1" dirty="0"/>
              <a:t>Last Date of GCP </a:t>
            </a:r>
            <a:r>
              <a:rPr lang="en-US" sz="1400" b="1" dirty="0" smtClean="0"/>
              <a:t>Training  calendar</a:t>
            </a:r>
            <a:endParaRPr lang="en-US" sz="1400" b="1" dirty="0"/>
          </a:p>
          <a:p>
            <a:r>
              <a:rPr lang="en-US" sz="1400" b="1" dirty="0" smtClean="0"/>
              <a:t>Status       		Active    Inactive   (radio buttons)</a:t>
            </a:r>
          </a:p>
          <a:p>
            <a:r>
              <a:rPr lang="en-US" sz="1400" b="1" dirty="0" smtClean="0"/>
              <a:t>Reason, If Inactive:  	entered by user, free text</a:t>
            </a:r>
          </a:p>
          <a:p>
            <a:r>
              <a:rPr lang="en-US" sz="1400" b="1" dirty="0" smtClean="0">
                <a:solidFill>
                  <a:schemeClr val="bg1"/>
                </a:solidFill>
              </a:rPr>
              <a:t>Main Location</a:t>
            </a:r>
          </a:p>
          <a:p>
            <a:r>
              <a:rPr lang="en-US" sz="1400" b="1" dirty="0" smtClean="0"/>
              <a:t>Street Address  </a:t>
            </a:r>
            <a:r>
              <a:rPr lang="en-US" sz="1400" b="1" dirty="0" err="1" smtClean="0"/>
              <a:t>Autopopulated</a:t>
            </a:r>
            <a:r>
              <a:rPr lang="en-US" sz="1400" b="1" dirty="0" smtClean="0"/>
              <a:t> by main institute default address when entered above, but can be overridden by user</a:t>
            </a:r>
          </a:p>
          <a:p>
            <a:r>
              <a:rPr lang="en-US" sz="1400" b="1" dirty="0" smtClean="0"/>
              <a:t>City                      </a:t>
            </a:r>
            <a:r>
              <a:rPr lang="en-US" sz="1400" b="1" dirty="0" err="1" smtClean="0"/>
              <a:t>Autopopulated</a:t>
            </a:r>
            <a:r>
              <a:rPr lang="en-US" sz="1400" b="1" dirty="0" smtClean="0"/>
              <a:t> by main institute default address when entered above, but can be overridden by user</a:t>
            </a:r>
          </a:p>
          <a:p>
            <a:r>
              <a:rPr lang="en-US" sz="1400" b="1" dirty="0" smtClean="0"/>
              <a:t>State/Province  </a:t>
            </a:r>
            <a:r>
              <a:rPr lang="en-US" sz="1400" b="1" dirty="0" err="1" smtClean="0"/>
              <a:t>Autopopulated</a:t>
            </a:r>
            <a:r>
              <a:rPr lang="en-US" sz="1400" b="1" dirty="0" smtClean="0"/>
              <a:t> </a:t>
            </a:r>
            <a:r>
              <a:rPr lang="en-US" sz="1400" b="1" dirty="0"/>
              <a:t>by main institute default address, but can be overridden by user</a:t>
            </a:r>
            <a:endParaRPr lang="en-US" sz="1400" b="1" dirty="0" smtClean="0"/>
          </a:p>
          <a:p>
            <a:r>
              <a:rPr lang="en-US" sz="1400" b="1" dirty="0" smtClean="0"/>
              <a:t>Country*            </a:t>
            </a:r>
            <a:r>
              <a:rPr lang="en-US" sz="1400" b="1" dirty="0" err="1" smtClean="0"/>
              <a:t>Autopopulated</a:t>
            </a:r>
            <a:r>
              <a:rPr lang="en-US" sz="1400" b="1" dirty="0" smtClean="0"/>
              <a:t> </a:t>
            </a:r>
            <a:r>
              <a:rPr lang="en-US" sz="1400" b="1" dirty="0"/>
              <a:t>by main institute default address, but can be overridden by user</a:t>
            </a:r>
            <a:endParaRPr lang="en-US" sz="1400" b="1" dirty="0" smtClean="0"/>
          </a:p>
          <a:p>
            <a:r>
              <a:rPr lang="en-US" sz="1400" b="1" dirty="0" smtClean="0"/>
              <a:t>Postal Code       </a:t>
            </a:r>
            <a:r>
              <a:rPr lang="en-US" sz="1400" b="1" dirty="0" err="1" smtClean="0"/>
              <a:t>Autopopulated</a:t>
            </a:r>
            <a:r>
              <a:rPr lang="en-US" sz="1400" b="1" dirty="0" smtClean="0"/>
              <a:t> </a:t>
            </a:r>
            <a:r>
              <a:rPr lang="en-US" sz="1400" b="1" dirty="0"/>
              <a:t>by main institute default address, but can be overridden by user</a:t>
            </a:r>
            <a:endParaRPr lang="en-US" sz="1400" b="1" dirty="0" smtClean="0"/>
          </a:p>
          <a:p>
            <a:r>
              <a:rPr lang="en-US" sz="1400" b="1" dirty="0" smtClean="0"/>
              <a:t>Telephone         </a:t>
            </a:r>
            <a:r>
              <a:rPr lang="en-US" sz="1400" b="1" dirty="0" err="1" smtClean="0"/>
              <a:t>Autopopulated</a:t>
            </a:r>
            <a:r>
              <a:rPr lang="en-US" sz="1400" b="1" dirty="0" smtClean="0"/>
              <a:t> </a:t>
            </a:r>
            <a:r>
              <a:rPr lang="en-US" sz="1400" b="1" dirty="0"/>
              <a:t>by main institute default address, but can be overridden by </a:t>
            </a:r>
            <a:r>
              <a:rPr lang="en-US" sz="1400" b="1" dirty="0" smtClean="0"/>
              <a:t>user</a:t>
            </a:r>
          </a:p>
          <a:p>
            <a:r>
              <a:rPr lang="en-US" sz="1400" b="1" dirty="0" smtClean="0"/>
              <a:t>Mobile               Entered by user</a:t>
            </a:r>
          </a:p>
          <a:p>
            <a:r>
              <a:rPr lang="en-US" sz="1400" b="1" dirty="0" smtClean="0"/>
              <a:t>Fax                      </a:t>
            </a:r>
            <a:r>
              <a:rPr lang="en-US" sz="1400" b="1" dirty="0" err="1" smtClean="0"/>
              <a:t>Autopopulated</a:t>
            </a:r>
            <a:r>
              <a:rPr lang="en-US" sz="1400" b="1" dirty="0" smtClean="0"/>
              <a:t> by main institute default address, but can be overridden by user</a:t>
            </a:r>
            <a:endParaRPr lang="en-US" sz="1400" b="1" dirty="0"/>
          </a:p>
        </p:txBody>
      </p:sp>
      <p:sp>
        <p:nvSpPr>
          <p:cNvPr id="27" name="TextBox 26"/>
          <p:cNvSpPr txBox="1"/>
          <p:nvPr/>
        </p:nvSpPr>
        <p:spPr>
          <a:xfrm>
            <a:off x="7586403" y="1989685"/>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28" name="TextBox 27"/>
          <p:cNvSpPr txBox="1"/>
          <p:nvPr/>
        </p:nvSpPr>
        <p:spPr>
          <a:xfrm>
            <a:off x="7586403" y="1620362"/>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Tree>
    <p:extLst>
      <p:ext uri="{BB962C8B-B14F-4D97-AF65-F5344CB8AC3E}">
        <p14:creationId xmlns:p14="http://schemas.microsoft.com/office/powerpoint/2010/main" val="30871578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Investigator</a:t>
            </a:r>
            <a:br>
              <a:rPr lang="en-US" sz="1800" dirty="0" smtClean="0">
                <a:solidFill>
                  <a:srgbClr val="FF0000"/>
                </a:solidFill>
              </a:rPr>
            </a:br>
            <a:r>
              <a:rPr lang="en-US" sz="1800" dirty="0" smtClean="0">
                <a:solidFill>
                  <a:srgbClr val="FF0000"/>
                </a:solidFill>
              </a:rPr>
              <a:t>Screen Section - Additional Locations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49</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solidFill>
            <a:schemeClr val="accent2">
              <a:lumMod val="40000"/>
              <a:lumOff val="60000"/>
            </a:schemeClr>
          </a:solid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4" name="TextBox 23"/>
          <p:cNvSpPr txBox="1"/>
          <p:nvPr/>
        </p:nvSpPr>
        <p:spPr>
          <a:xfrm>
            <a:off x="452297" y="2677216"/>
            <a:ext cx="11339227" cy="2554545"/>
          </a:xfrm>
          <a:prstGeom prst="rect">
            <a:avLst/>
          </a:prstGeom>
          <a:solidFill>
            <a:schemeClr val="accent3"/>
          </a:solidFill>
          <a:ln w="38100">
            <a:solidFill>
              <a:srgbClr val="002060"/>
            </a:solidFill>
          </a:ln>
        </p:spPr>
        <p:txBody>
          <a:bodyPr wrap="square" rtlCol="0">
            <a:spAutoFit/>
          </a:bodyPr>
          <a:lstStyle/>
          <a:p>
            <a:r>
              <a:rPr lang="en-US" sz="1600" b="1" dirty="0" smtClean="0">
                <a:solidFill>
                  <a:schemeClr val="bg1"/>
                </a:solidFill>
              </a:rPr>
              <a:t>Additional Locations  </a:t>
            </a:r>
            <a:r>
              <a:rPr lang="en-US" sz="1600" b="1" dirty="0" smtClean="0">
                <a:solidFill>
                  <a:srgbClr val="FF0000"/>
                </a:solidFill>
              </a:rPr>
              <a:t>(submenu)</a:t>
            </a:r>
          </a:p>
          <a:p>
            <a:r>
              <a:rPr lang="en-US" sz="1600" b="1" dirty="0" smtClean="0"/>
              <a:t>Institute      	Default from institute on main screen when entered by user, but can be overridden by user (</a:t>
            </a:r>
            <a:r>
              <a:rPr lang="en-US" sz="1600" b="1" dirty="0" err="1" smtClean="0"/>
              <a:t>queriable</a:t>
            </a:r>
            <a:r>
              <a:rPr lang="en-US" sz="1600" b="1" dirty="0" smtClean="0"/>
              <a:t>)</a:t>
            </a:r>
          </a:p>
          <a:p>
            <a:r>
              <a:rPr lang="en-US" sz="1600" b="1" dirty="0" smtClean="0"/>
              <a:t>Street Address   	</a:t>
            </a:r>
            <a:r>
              <a:rPr lang="en-US" sz="1600" b="1" dirty="0" err="1" smtClean="0"/>
              <a:t>Autopopulated</a:t>
            </a:r>
            <a:r>
              <a:rPr lang="en-US" sz="1600" b="1" dirty="0" smtClean="0"/>
              <a:t> by main institute default address when entered above, but can be overridden by user </a:t>
            </a:r>
            <a:r>
              <a:rPr lang="en-US" sz="1600" b="1" u="sng" dirty="0" smtClean="0"/>
              <a:t>(can this                 be selected from additional locations entered on Institute screen?)</a:t>
            </a:r>
          </a:p>
          <a:p>
            <a:r>
              <a:rPr lang="en-US" sz="1600" b="1" dirty="0" smtClean="0"/>
              <a:t>State/Province</a:t>
            </a:r>
            <a:r>
              <a:rPr lang="en-US" sz="1600" b="1" dirty="0"/>
              <a:t> </a:t>
            </a:r>
            <a:r>
              <a:rPr lang="en-US" sz="1600" b="1" dirty="0" smtClean="0"/>
              <a:t> 	</a:t>
            </a:r>
            <a:r>
              <a:rPr lang="en-US" sz="1600" b="1" dirty="0" err="1" smtClean="0"/>
              <a:t>Autopopulated</a:t>
            </a:r>
            <a:r>
              <a:rPr lang="en-US" sz="1600" b="1" dirty="0" smtClean="0"/>
              <a:t> </a:t>
            </a:r>
            <a:r>
              <a:rPr lang="en-US" sz="1600" b="1" dirty="0"/>
              <a:t>by main institute default address, but can be overridden by user</a:t>
            </a:r>
            <a:endParaRPr lang="en-US" sz="1600" b="1" dirty="0" smtClean="0"/>
          </a:p>
          <a:p>
            <a:r>
              <a:rPr lang="en-US" sz="1600" b="1" dirty="0" smtClean="0"/>
              <a:t>Country*            	</a:t>
            </a:r>
            <a:r>
              <a:rPr lang="en-US" sz="1600" b="1" dirty="0" err="1" smtClean="0"/>
              <a:t>Autopopulated</a:t>
            </a:r>
            <a:r>
              <a:rPr lang="en-US" sz="1600" b="1" dirty="0" smtClean="0"/>
              <a:t> </a:t>
            </a:r>
            <a:r>
              <a:rPr lang="en-US" sz="1600" b="1" dirty="0"/>
              <a:t>by main institute default address, but can be overridden by user</a:t>
            </a:r>
            <a:endParaRPr lang="en-US" sz="1600" b="1" dirty="0" smtClean="0"/>
          </a:p>
          <a:p>
            <a:r>
              <a:rPr lang="en-US" sz="1600" b="1" dirty="0" smtClean="0"/>
              <a:t>Postal Code       	</a:t>
            </a:r>
            <a:r>
              <a:rPr lang="en-US" sz="1600" b="1" dirty="0" err="1" smtClean="0"/>
              <a:t>Autopopulated</a:t>
            </a:r>
            <a:r>
              <a:rPr lang="en-US" sz="1600" b="1" dirty="0" smtClean="0"/>
              <a:t> </a:t>
            </a:r>
            <a:r>
              <a:rPr lang="en-US" sz="1600" b="1" dirty="0"/>
              <a:t>by main institute default address, but can be overridden by user</a:t>
            </a:r>
            <a:endParaRPr lang="en-US" sz="1600" b="1" dirty="0" smtClean="0"/>
          </a:p>
          <a:p>
            <a:r>
              <a:rPr lang="en-US" sz="1600" b="1" dirty="0" smtClean="0"/>
              <a:t>Telephone         	</a:t>
            </a:r>
            <a:r>
              <a:rPr lang="en-US" sz="1600" b="1" dirty="0" err="1" smtClean="0"/>
              <a:t>Autopopulated</a:t>
            </a:r>
            <a:r>
              <a:rPr lang="en-US" sz="1600" b="1" dirty="0" smtClean="0"/>
              <a:t> </a:t>
            </a:r>
            <a:r>
              <a:rPr lang="en-US" sz="1600" b="1" dirty="0"/>
              <a:t>by main institute default address, but can be overridden by </a:t>
            </a:r>
            <a:r>
              <a:rPr lang="en-US" sz="1600" b="1" dirty="0" smtClean="0"/>
              <a:t>user</a:t>
            </a:r>
          </a:p>
          <a:p>
            <a:r>
              <a:rPr lang="en-US" sz="1600" b="1" dirty="0" smtClean="0"/>
              <a:t>Fax                      	</a:t>
            </a:r>
            <a:r>
              <a:rPr lang="en-US" sz="1600" b="1" dirty="0" err="1" smtClean="0"/>
              <a:t>Autopopulated</a:t>
            </a:r>
            <a:r>
              <a:rPr lang="en-US" sz="1600" b="1" dirty="0" smtClean="0"/>
              <a:t> by main institute default address, but can be overridden by user</a:t>
            </a:r>
          </a:p>
          <a:p>
            <a:endParaRPr lang="en-US" sz="1600" b="1" dirty="0"/>
          </a:p>
        </p:txBody>
      </p:sp>
      <p:sp>
        <p:nvSpPr>
          <p:cNvPr id="25" name="TextBox 24"/>
          <p:cNvSpPr txBox="1"/>
          <p:nvPr/>
        </p:nvSpPr>
        <p:spPr>
          <a:xfrm>
            <a:off x="7586403" y="2067607"/>
            <a:ext cx="1605182"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Additional Locations</a:t>
            </a:r>
            <a:endParaRPr lang="en-US" sz="1200" dirty="0"/>
          </a:p>
        </p:txBody>
      </p:sp>
      <p:sp>
        <p:nvSpPr>
          <p:cNvPr id="26" name="TextBox 25"/>
          <p:cNvSpPr txBox="1"/>
          <p:nvPr/>
        </p:nvSpPr>
        <p:spPr>
          <a:xfrm>
            <a:off x="7586403" y="1659323"/>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Tree>
    <p:extLst>
      <p:ext uri="{BB962C8B-B14F-4D97-AF65-F5344CB8AC3E}">
        <p14:creationId xmlns:p14="http://schemas.microsoft.com/office/powerpoint/2010/main" val="1483799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1278" y="133048"/>
            <a:ext cx="7917873"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Programs</a:t>
            </a:r>
            <a:br>
              <a:rPr lang="en-US" sz="1800" dirty="0" smtClean="0">
                <a:solidFill>
                  <a:srgbClr val="FF0000"/>
                </a:solidFill>
              </a:rPr>
            </a:br>
            <a:r>
              <a:rPr lang="en-US" sz="1800" dirty="0" smtClean="0">
                <a:solidFill>
                  <a:srgbClr val="FF0000"/>
                </a:solidFill>
              </a:rPr>
              <a:t> Individual Screen Section – Regulatory Milestones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a:t>
            </a:fld>
            <a:endParaRPr lang="en-US" dirty="0">
              <a:solidFill>
                <a:prstClr val="black">
                  <a:tint val="75000"/>
                </a:prstClr>
              </a:solidFill>
            </a:endParaRPr>
          </a:p>
        </p:txBody>
      </p:sp>
      <p:sp>
        <p:nvSpPr>
          <p:cNvPr id="5" name="TextBox 4"/>
          <p:cNvSpPr txBox="1"/>
          <p:nvPr/>
        </p:nvSpPr>
        <p:spPr>
          <a:xfrm>
            <a:off x="312637" y="2088481"/>
            <a:ext cx="10891983" cy="4585871"/>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Regulatory Milestones                                  Section Heading  (can add or edit dates using plus sign icon or click to enter dates via template?)</a:t>
            </a:r>
            <a:endParaRPr lang="en-US" sz="1400" dirty="0" smtClean="0">
              <a:solidFill>
                <a:srgbClr val="FF0000"/>
              </a:solidFill>
            </a:endParaRPr>
          </a:p>
          <a:p>
            <a:endParaRPr lang="en-US" sz="1400" dirty="0" smtClean="0"/>
          </a:p>
          <a:p>
            <a:r>
              <a:rPr lang="en-US" sz="1100" u="sng" dirty="0" smtClean="0"/>
              <a:t>Milestone </a:t>
            </a:r>
            <a:r>
              <a:rPr lang="en-US" sz="1100" dirty="0" smtClean="0"/>
              <a:t>                                                       		</a:t>
            </a:r>
            <a:r>
              <a:rPr lang="en-US" sz="1100" u="sng" dirty="0" smtClean="0"/>
              <a:t>Planned </a:t>
            </a:r>
            <a:r>
              <a:rPr lang="en-US" sz="1100" dirty="0" smtClean="0"/>
              <a:t>                 </a:t>
            </a:r>
            <a:r>
              <a:rPr lang="en-US" sz="1100" u="sng" dirty="0" smtClean="0"/>
              <a:t>Adjusted</a:t>
            </a:r>
            <a:r>
              <a:rPr lang="en-US" sz="1100" dirty="0" smtClean="0"/>
              <a:t>              </a:t>
            </a:r>
            <a:r>
              <a:rPr lang="en-US" sz="1100" u="sng" dirty="0" smtClean="0"/>
              <a:t>Actual </a:t>
            </a:r>
          </a:p>
          <a:p>
            <a:pPr fontAlgn="t"/>
            <a:r>
              <a:rPr lang="en-US" sz="1100" dirty="0" smtClean="0"/>
              <a:t>IMPD </a:t>
            </a:r>
            <a:r>
              <a:rPr lang="en-US" sz="1100" dirty="0"/>
              <a:t>(investigational Medicinal Product Dossier)</a:t>
            </a:r>
          </a:p>
          <a:p>
            <a:pPr fontAlgn="t"/>
            <a:r>
              <a:rPr lang="en-US" sz="1100" dirty="0"/>
              <a:t>Biologic License Agreement (BLA</a:t>
            </a:r>
            <a:r>
              <a:rPr lang="en-US" sz="1100" dirty="0" smtClean="0"/>
              <a:t>) Submission</a:t>
            </a:r>
          </a:p>
          <a:p>
            <a:pPr fontAlgn="t"/>
            <a:r>
              <a:rPr lang="en-US" sz="1100" dirty="0"/>
              <a:t>Biologic License Agreement (BLA) </a:t>
            </a:r>
            <a:r>
              <a:rPr lang="en-US" sz="1100" dirty="0" smtClean="0"/>
              <a:t>Approval</a:t>
            </a:r>
            <a:endParaRPr lang="en-US" sz="1100" dirty="0"/>
          </a:p>
          <a:p>
            <a:pPr fontAlgn="t"/>
            <a:r>
              <a:rPr lang="en-US" sz="1100" dirty="0" err="1" smtClean="0"/>
              <a:t>eIND</a:t>
            </a:r>
            <a:r>
              <a:rPr lang="en-US" sz="1100" dirty="0" smtClean="0"/>
              <a:t> </a:t>
            </a:r>
            <a:r>
              <a:rPr lang="en-US" sz="1100" dirty="0"/>
              <a:t>(Exploratory Investigational New Drug</a:t>
            </a:r>
            <a:r>
              <a:rPr lang="en-US" sz="1100" dirty="0" smtClean="0"/>
              <a:t>) Submission</a:t>
            </a:r>
          </a:p>
          <a:p>
            <a:pPr fontAlgn="t"/>
            <a:r>
              <a:rPr lang="en-US" sz="1100" dirty="0" err="1"/>
              <a:t>eIND</a:t>
            </a:r>
            <a:r>
              <a:rPr lang="en-US" sz="1100" dirty="0"/>
              <a:t> (Exploratory Investigational New Drug) </a:t>
            </a:r>
            <a:r>
              <a:rPr lang="en-US" sz="1100" dirty="0" smtClean="0"/>
              <a:t>Approval</a:t>
            </a:r>
            <a:endParaRPr lang="en-US" sz="1100" dirty="0"/>
          </a:p>
          <a:p>
            <a:pPr fontAlgn="t"/>
            <a:r>
              <a:rPr lang="en-US" sz="1100" dirty="0" smtClean="0"/>
              <a:t>IND </a:t>
            </a:r>
            <a:r>
              <a:rPr lang="en-US" sz="1100" dirty="0"/>
              <a:t>(Investigational New Drug</a:t>
            </a:r>
            <a:r>
              <a:rPr lang="en-US" sz="1100" dirty="0" smtClean="0"/>
              <a:t>) Submission</a:t>
            </a:r>
          </a:p>
          <a:p>
            <a:pPr fontAlgn="t"/>
            <a:r>
              <a:rPr lang="en-US" sz="1100" dirty="0"/>
              <a:t>IND (Investigational New Drug) </a:t>
            </a:r>
            <a:r>
              <a:rPr lang="en-US" sz="1100" dirty="0" smtClean="0"/>
              <a:t>Approval</a:t>
            </a:r>
            <a:endParaRPr lang="en-US" sz="1100" dirty="0"/>
          </a:p>
          <a:p>
            <a:pPr fontAlgn="t"/>
            <a:r>
              <a:rPr lang="en-US" sz="1100" dirty="0" err="1" smtClean="0"/>
              <a:t>INDa</a:t>
            </a:r>
            <a:r>
              <a:rPr lang="en-US" sz="1100" dirty="0" smtClean="0"/>
              <a:t> </a:t>
            </a:r>
            <a:r>
              <a:rPr lang="en-US" sz="1100" dirty="0"/>
              <a:t>(</a:t>
            </a:r>
            <a:r>
              <a:rPr lang="en-US" sz="1100" dirty="0" smtClean="0"/>
              <a:t>amendment) Submission</a:t>
            </a:r>
          </a:p>
          <a:p>
            <a:pPr fontAlgn="t"/>
            <a:r>
              <a:rPr lang="en-US" sz="1100" dirty="0" err="1"/>
              <a:t>INDa</a:t>
            </a:r>
            <a:r>
              <a:rPr lang="en-US" sz="1100" dirty="0"/>
              <a:t> (</a:t>
            </a:r>
            <a:r>
              <a:rPr lang="en-US" sz="1100" dirty="0" smtClean="0"/>
              <a:t>amendment</a:t>
            </a:r>
            <a:r>
              <a:rPr lang="en-US" sz="1100" dirty="0"/>
              <a:t>) </a:t>
            </a:r>
            <a:r>
              <a:rPr lang="en-US" sz="1100" dirty="0" smtClean="0"/>
              <a:t>Approval</a:t>
            </a:r>
            <a:endParaRPr lang="en-US" sz="1100" dirty="0"/>
          </a:p>
          <a:p>
            <a:pPr fontAlgn="t"/>
            <a:r>
              <a:rPr lang="en-US" sz="1100" dirty="0" smtClean="0"/>
              <a:t>NDA </a:t>
            </a:r>
            <a:r>
              <a:rPr lang="en-US" sz="1100" dirty="0"/>
              <a:t>(New Drug Application</a:t>
            </a:r>
            <a:r>
              <a:rPr lang="en-US" sz="1100" dirty="0" smtClean="0"/>
              <a:t>) Submission</a:t>
            </a:r>
          </a:p>
          <a:p>
            <a:pPr fontAlgn="t"/>
            <a:r>
              <a:rPr lang="en-US" sz="1100" dirty="0"/>
              <a:t>NDA (New Drug Application) </a:t>
            </a:r>
            <a:r>
              <a:rPr lang="en-US" sz="1100" dirty="0" smtClean="0"/>
              <a:t>Approval</a:t>
            </a:r>
            <a:endParaRPr lang="en-US" sz="1100" dirty="0"/>
          </a:p>
          <a:p>
            <a:pPr fontAlgn="t"/>
            <a:r>
              <a:rPr lang="en-US" sz="1100" dirty="0" err="1" smtClean="0"/>
              <a:t>sNDA</a:t>
            </a:r>
            <a:r>
              <a:rPr lang="en-US" sz="1100" dirty="0" smtClean="0"/>
              <a:t> </a:t>
            </a:r>
            <a:r>
              <a:rPr lang="en-US" sz="1100" dirty="0"/>
              <a:t>(supplemental New Drug Application</a:t>
            </a:r>
            <a:r>
              <a:rPr lang="en-US" sz="1100" dirty="0" smtClean="0"/>
              <a:t>) Submission</a:t>
            </a:r>
          </a:p>
          <a:p>
            <a:pPr fontAlgn="t"/>
            <a:r>
              <a:rPr lang="en-US" sz="1100" dirty="0" err="1"/>
              <a:t>sNDA</a:t>
            </a:r>
            <a:r>
              <a:rPr lang="en-US" sz="1100" dirty="0"/>
              <a:t> (supplemental New Drug Application) </a:t>
            </a:r>
            <a:r>
              <a:rPr lang="en-US" sz="1100" dirty="0" smtClean="0"/>
              <a:t>Approval</a:t>
            </a:r>
            <a:endParaRPr lang="en-US" sz="1100" dirty="0"/>
          </a:p>
          <a:p>
            <a:pPr fontAlgn="t"/>
            <a:r>
              <a:rPr lang="en-US" sz="1100" dirty="0" smtClean="0"/>
              <a:t>JNDA </a:t>
            </a:r>
            <a:r>
              <a:rPr lang="en-US" sz="1100" dirty="0"/>
              <a:t>(JAPAN</a:t>
            </a:r>
            <a:r>
              <a:rPr lang="en-US" sz="1100" dirty="0" smtClean="0"/>
              <a:t>) Submission</a:t>
            </a:r>
          </a:p>
          <a:p>
            <a:pPr fontAlgn="t"/>
            <a:r>
              <a:rPr lang="en-US" sz="1100" dirty="0"/>
              <a:t>JNDA (JAPAN) </a:t>
            </a:r>
            <a:r>
              <a:rPr lang="en-US" sz="1100" dirty="0" smtClean="0"/>
              <a:t>Approval</a:t>
            </a:r>
            <a:endParaRPr lang="en-US" sz="1100" dirty="0"/>
          </a:p>
          <a:p>
            <a:pPr fontAlgn="t"/>
            <a:r>
              <a:rPr lang="en-US" sz="1100" dirty="0" smtClean="0"/>
              <a:t>ANDA </a:t>
            </a:r>
            <a:r>
              <a:rPr lang="en-US" sz="1100" dirty="0"/>
              <a:t>(Abbreviated New Drug Application</a:t>
            </a:r>
            <a:r>
              <a:rPr lang="en-US" sz="1100" dirty="0" smtClean="0"/>
              <a:t>)  Submission</a:t>
            </a:r>
          </a:p>
          <a:p>
            <a:pPr fontAlgn="t"/>
            <a:r>
              <a:rPr lang="en-US" sz="1100" dirty="0"/>
              <a:t>ANDA (Abbreviated New Drug Application)  </a:t>
            </a:r>
            <a:r>
              <a:rPr lang="en-US" sz="1100" dirty="0" smtClean="0"/>
              <a:t>Approval</a:t>
            </a:r>
            <a:endParaRPr lang="en-US" sz="1100" dirty="0"/>
          </a:p>
          <a:p>
            <a:pPr fontAlgn="t"/>
            <a:r>
              <a:rPr lang="en-US" sz="1100" dirty="0" smtClean="0"/>
              <a:t>WMA </a:t>
            </a:r>
            <a:r>
              <a:rPr lang="en-US" sz="1100" dirty="0"/>
              <a:t>(World Market Application</a:t>
            </a:r>
            <a:r>
              <a:rPr lang="en-US" sz="1100" dirty="0" smtClean="0"/>
              <a:t>) Submission</a:t>
            </a:r>
          </a:p>
          <a:p>
            <a:pPr fontAlgn="t"/>
            <a:r>
              <a:rPr lang="en-US" sz="1100" dirty="0"/>
              <a:t>WMA (World Market Application) </a:t>
            </a:r>
            <a:r>
              <a:rPr lang="en-US" sz="1100" dirty="0" smtClean="0"/>
              <a:t>Approval</a:t>
            </a:r>
            <a:endParaRPr lang="en-US" sz="1100" dirty="0"/>
          </a:p>
          <a:p>
            <a:pPr fontAlgn="t"/>
            <a:r>
              <a:rPr lang="en-US" sz="1100" dirty="0" smtClean="0"/>
              <a:t>PIP </a:t>
            </a:r>
            <a:r>
              <a:rPr lang="en-US" sz="1100" dirty="0"/>
              <a:t>(Pediatric Investigational Plan</a:t>
            </a:r>
            <a:r>
              <a:rPr lang="en-US" sz="1100" dirty="0" smtClean="0"/>
              <a:t>) Submission</a:t>
            </a:r>
          </a:p>
          <a:p>
            <a:pPr fontAlgn="t"/>
            <a:r>
              <a:rPr lang="en-US" sz="1100" dirty="0"/>
              <a:t>PIP (Pediatric Investigational Plan) </a:t>
            </a:r>
            <a:r>
              <a:rPr lang="en-US" sz="1100" dirty="0" smtClean="0"/>
              <a:t>Approval</a:t>
            </a:r>
            <a:endParaRPr lang="en-US" sz="1100" dirty="0"/>
          </a:p>
          <a:p>
            <a:pPr fontAlgn="t"/>
            <a:r>
              <a:rPr lang="en-US" sz="1100" dirty="0" smtClean="0"/>
              <a:t>Humanitarian </a:t>
            </a:r>
            <a:r>
              <a:rPr lang="en-US" sz="1100" dirty="0"/>
              <a:t>Device Exemption (HDE</a:t>
            </a:r>
            <a:r>
              <a:rPr lang="en-US" sz="1100" dirty="0" smtClean="0"/>
              <a:t>) Submission</a:t>
            </a:r>
          </a:p>
          <a:p>
            <a:pPr fontAlgn="t"/>
            <a:r>
              <a:rPr lang="en-US" sz="1100" dirty="0"/>
              <a:t>Humanitarian Device Exemption (HDE) </a:t>
            </a:r>
            <a:r>
              <a:rPr lang="en-US" sz="1100" dirty="0" smtClean="0"/>
              <a:t>Approval</a:t>
            </a:r>
            <a:endParaRPr lang="en-US" sz="1400" dirty="0"/>
          </a:p>
        </p:txBody>
      </p:sp>
      <p:sp>
        <p:nvSpPr>
          <p:cNvPr id="13" name="TextBox 12"/>
          <p:cNvSpPr txBox="1"/>
          <p:nvPr/>
        </p:nvSpPr>
        <p:spPr>
          <a:xfrm>
            <a:off x="875762" y="927276"/>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18" name="TextBox 17">
            <a:hlinkClick r:id="rId2" action="ppaction://hlinksldjump"/>
          </p:cNvPr>
          <p:cNvSpPr txBox="1"/>
          <p:nvPr/>
        </p:nvSpPr>
        <p:spPr>
          <a:xfrm>
            <a:off x="850004" y="1396873"/>
            <a:ext cx="1146221" cy="276999"/>
          </a:xfrm>
          <a:prstGeom prst="rect">
            <a:avLst/>
          </a:prstGeom>
          <a:noFill/>
          <a:ln>
            <a:solidFill>
              <a:srgbClr val="FF0000"/>
            </a:solidFill>
          </a:ln>
        </p:spPr>
        <p:txBody>
          <a:bodyPr wrap="square" rtlCol="0">
            <a:spAutoFit/>
          </a:bodyPr>
          <a:lstStyle/>
          <a:p>
            <a:r>
              <a:rPr lang="en-US" sz="1200" b="1" dirty="0" smtClean="0"/>
              <a:t>Regulatory   </a:t>
            </a:r>
          </a:p>
        </p:txBody>
      </p:sp>
      <p:sp>
        <p:nvSpPr>
          <p:cNvPr id="22" name="TextBox 21">
            <a:hlinkClick r:id="rId3" action="ppaction://hlinksldjump"/>
          </p:cNvPr>
          <p:cNvSpPr txBox="1"/>
          <p:nvPr/>
        </p:nvSpPr>
        <p:spPr>
          <a:xfrm>
            <a:off x="850003" y="1750760"/>
            <a:ext cx="1146221" cy="276999"/>
          </a:xfrm>
          <a:prstGeom prst="rect">
            <a:avLst/>
          </a:prstGeom>
          <a:noFill/>
          <a:ln>
            <a:solidFill>
              <a:srgbClr val="FF0000"/>
            </a:solidFill>
          </a:ln>
        </p:spPr>
        <p:txBody>
          <a:bodyPr wrap="square" rtlCol="0">
            <a:spAutoFit/>
          </a:bodyPr>
          <a:lstStyle/>
          <a:p>
            <a:r>
              <a:rPr lang="en-US" sz="1200" b="1" dirty="0" smtClean="0"/>
              <a:t>Clinical   </a:t>
            </a:r>
          </a:p>
        </p:txBody>
      </p:sp>
      <p:sp>
        <p:nvSpPr>
          <p:cNvPr id="26" name="TextBox 25">
            <a:hlinkClick r:id="" action="ppaction://hlinkshowjump?jump=firstslide"/>
          </p:cNvPr>
          <p:cNvSpPr txBox="1"/>
          <p:nvPr/>
        </p:nvSpPr>
        <p:spPr>
          <a:xfrm>
            <a:off x="1818891" y="303504"/>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3" name="TextBox 2"/>
          <p:cNvSpPr txBox="1"/>
          <p:nvPr/>
        </p:nvSpPr>
        <p:spPr>
          <a:xfrm>
            <a:off x="9079606" y="1396873"/>
            <a:ext cx="3000777" cy="646331"/>
          </a:xfrm>
          <a:prstGeom prst="rect">
            <a:avLst/>
          </a:prstGeom>
          <a:noFill/>
        </p:spPr>
        <p:txBody>
          <a:bodyPr wrap="square" rtlCol="0">
            <a:spAutoFit/>
          </a:bodyPr>
          <a:lstStyle/>
          <a:p>
            <a:r>
              <a:rPr lang="en-US" sz="1200" dirty="0" smtClean="0"/>
              <a:t>Regulatory Milestones is a display screen with system provided milestones and also configurable by client, has scroll feature</a:t>
            </a:r>
            <a:endParaRPr lang="en-US" sz="1200" dirty="0"/>
          </a:p>
        </p:txBody>
      </p:sp>
      <p:sp>
        <p:nvSpPr>
          <p:cNvPr id="8" name="TextBox 7"/>
          <p:cNvSpPr txBox="1"/>
          <p:nvPr/>
        </p:nvSpPr>
        <p:spPr>
          <a:xfrm>
            <a:off x="10649376" y="2128784"/>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9" name="TextBox 8"/>
          <p:cNvSpPr txBox="1"/>
          <p:nvPr/>
        </p:nvSpPr>
        <p:spPr>
          <a:xfrm>
            <a:off x="10524276" y="2811208"/>
            <a:ext cx="461665" cy="2972915"/>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11" name="TextBox 10"/>
          <p:cNvSpPr txBox="1"/>
          <p:nvPr/>
        </p:nvSpPr>
        <p:spPr>
          <a:xfrm>
            <a:off x="6247947" y="5312919"/>
            <a:ext cx="4057650" cy="923330"/>
          </a:xfrm>
          <a:prstGeom prst="rect">
            <a:avLst/>
          </a:prstGeom>
          <a:noFill/>
        </p:spPr>
        <p:txBody>
          <a:bodyPr wrap="square" rtlCol="0">
            <a:spAutoFit/>
          </a:bodyPr>
          <a:lstStyle/>
          <a:p>
            <a:r>
              <a:rPr lang="en-US" dirty="0" smtClean="0"/>
              <a:t>This list is a preliminary list and may change based upon further definition of the Regulatory entity.</a:t>
            </a:r>
            <a:endParaRPr lang="en-US" dirty="0"/>
          </a:p>
        </p:txBody>
      </p:sp>
    </p:spTree>
    <p:extLst>
      <p:ext uri="{BB962C8B-B14F-4D97-AF65-F5344CB8AC3E}">
        <p14:creationId xmlns:p14="http://schemas.microsoft.com/office/powerpoint/2010/main" val="42452817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Investigators – Sites Associated with Investigator Display</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50</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solidFill>
            <a:schemeClr val="accent2">
              <a:lumMod val="40000"/>
              <a:lumOff val="60000"/>
            </a:schemeClr>
          </a:solid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4" name="TextBox 23"/>
          <p:cNvSpPr txBox="1"/>
          <p:nvPr/>
        </p:nvSpPr>
        <p:spPr>
          <a:xfrm>
            <a:off x="808241" y="3135471"/>
            <a:ext cx="10829816" cy="2123658"/>
          </a:xfrm>
          <a:prstGeom prst="rect">
            <a:avLst/>
          </a:prstGeom>
          <a:solidFill>
            <a:schemeClr val="accent3"/>
          </a:solidFill>
          <a:ln w="38100">
            <a:solidFill>
              <a:srgbClr val="002060"/>
            </a:solidFill>
          </a:ln>
        </p:spPr>
        <p:txBody>
          <a:bodyPr wrap="square" rtlCol="0">
            <a:spAutoFit/>
          </a:bodyPr>
          <a:lstStyle/>
          <a:p>
            <a:r>
              <a:rPr lang="en-US" sz="2400" b="1" dirty="0" smtClean="0">
                <a:solidFill>
                  <a:schemeClr val="bg1"/>
                </a:solidFill>
              </a:rPr>
              <a:t>Sites Associated with Investigator </a:t>
            </a:r>
            <a:r>
              <a:rPr lang="en-US" b="1" dirty="0" smtClean="0">
                <a:solidFill>
                  <a:srgbClr val="FF0000"/>
                </a:solidFill>
              </a:rPr>
              <a:t>(section heading)</a:t>
            </a:r>
          </a:p>
          <a:p>
            <a:r>
              <a:rPr lang="en-US" b="1" dirty="0" smtClean="0"/>
              <a:t>Site Number    Protocol ID     Institute       Status</a:t>
            </a:r>
          </a:p>
          <a:p>
            <a:endParaRPr lang="en-US" b="1" dirty="0">
              <a:solidFill>
                <a:srgbClr val="FF0000"/>
              </a:solidFill>
            </a:endParaRPr>
          </a:p>
          <a:p>
            <a:endParaRPr lang="en-US" b="1" dirty="0" smtClean="0">
              <a:solidFill>
                <a:srgbClr val="FF0000"/>
              </a:solidFill>
            </a:endParaRPr>
          </a:p>
          <a:p>
            <a:r>
              <a:rPr lang="en-US" b="1" dirty="0" smtClean="0"/>
              <a:t>Section is </a:t>
            </a:r>
            <a:r>
              <a:rPr lang="en-US" b="1" dirty="0" err="1" smtClean="0"/>
              <a:t>autopopulated</a:t>
            </a:r>
            <a:r>
              <a:rPr lang="en-US" b="1" dirty="0" smtClean="0"/>
              <a:t> by Studies and Sites entity filtered by Investigator.</a:t>
            </a:r>
          </a:p>
          <a:p>
            <a:endParaRPr lang="en-US" b="1" dirty="0">
              <a:solidFill>
                <a:srgbClr val="FF0000"/>
              </a:solidFill>
            </a:endParaRPr>
          </a:p>
          <a:p>
            <a:endParaRPr lang="en-US" b="1" dirty="0" smtClean="0">
              <a:solidFill>
                <a:srgbClr val="FF0000"/>
              </a:solidFill>
            </a:endParaRPr>
          </a:p>
        </p:txBody>
      </p:sp>
      <p:sp>
        <p:nvSpPr>
          <p:cNvPr id="25" name="TextBox 24"/>
          <p:cNvSpPr txBox="1"/>
          <p:nvPr/>
        </p:nvSpPr>
        <p:spPr>
          <a:xfrm>
            <a:off x="7586403" y="2007552"/>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27" name="TextBox 26"/>
          <p:cNvSpPr txBox="1"/>
          <p:nvPr/>
        </p:nvSpPr>
        <p:spPr>
          <a:xfrm>
            <a:off x="7586403" y="1661150"/>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Tree>
    <p:extLst>
      <p:ext uri="{BB962C8B-B14F-4D97-AF65-F5344CB8AC3E}">
        <p14:creationId xmlns:p14="http://schemas.microsoft.com/office/powerpoint/2010/main" val="41472453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Investigators </a:t>
            </a:r>
            <a:br>
              <a:rPr lang="en-US" sz="1800" dirty="0" smtClean="0">
                <a:solidFill>
                  <a:srgbClr val="FF0000"/>
                </a:solidFill>
              </a:rPr>
            </a:br>
            <a:r>
              <a:rPr lang="en-US" sz="1800" dirty="0" smtClean="0">
                <a:solidFill>
                  <a:srgbClr val="FF0000"/>
                </a:solidFill>
              </a:rPr>
              <a:t>Submenu - Studies Associated with Investigator Display</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51</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solidFill>
            <a:schemeClr val="accent2">
              <a:lumMod val="40000"/>
              <a:lumOff val="60000"/>
            </a:schemeClr>
          </a:solid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4" name="TextBox 23"/>
          <p:cNvSpPr txBox="1"/>
          <p:nvPr/>
        </p:nvSpPr>
        <p:spPr>
          <a:xfrm>
            <a:off x="236946" y="2594418"/>
            <a:ext cx="11116854" cy="2677656"/>
          </a:xfrm>
          <a:prstGeom prst="rect">
            <a:avLst/>
          </a:prstGeom>
          <a:solidFill>
            <a:schemeClr val="accent3"/>
          </a:solidFill>
          <a:ln w="38100">
            <a:solidFill>
              <a:srgbClr val="002060"/>
            </a:solidFill>
          </a:ln>
        </p:spPr>
        <p:txBody>
          <a:bodyPr wrap="square" rtlCol="0">
            <a:spAutoFit/>
          </a:bodyPr>
          <a:lstStyle/>
          <a:p>
            <a:r>
              <a:rPr lang="en-US" sz="2400" b="1" dirty="0" smtClean="0">
                <a:solidFill>
                  <a:schemeClr val="bg1"/>
                </a:solidFill>
              </a:rPr>
              <a:t>Studies Associated with Investigator </a:t>
            </a:r>
            <a:r>
              <a:rPr lang="en-US" b="1" dirty="0" smtClean="0">
                <a:solidFill>
                  <a:srgbClr val="FF0000"/>
                </a:solidFill>
              </a:rPr>
              <a:t>(section heading)</a:t>
            </a:r>
          </a:p>
          <a:p>
            <a:r>
              <a:rPr lang="en-US" b="1" dirty="0" smtClean="0"/>
              <a:t>Short Study Name        Protocol Number      Site Number      Institute     Planned     Actual         Planned       Actual</a:t>
            </a:r>
          </a:p>
          <a:p>
            <a:r>
              <a:rPr lang="en-US" b="1" dirty="0"/>
              <a:t> </a:t>
            </a:r>
            <a:r>
              <a:rPr lang="en-US" b="1" dirty="0" smtClean="0"/>
              <a:t>                                                                                                                              Patients     </a:t>
            </a:r>
            <a:r>
              <a:rPr lang="en-US" b="1" dirty="0" err="1" smtClean="0"/>
              <a:t>Patients</a:t>
            </a:r>
            <a:r>
              <a:rPr lang="en-US" b="1" dirty="0" smtClean="0"/>
              <a:t>      Activation   </a:t>
            </a:r>
            <a:r>
              <a:rPr lang="en-US" b="1" dirty="0" err="1" smtClean="0"/>
              <a:t>Activation</a:t>
            </a:r>
            <a:endParaRPr lang="en-US" b="1" dirty="0" smtClean="0"/>
          </a:p>
          <a:p>
            <a:endParaRPr lang="en-US" b="1" dirty="0">
              <a:solidFill>
                <a:srgbClr val="FF0000"/>
              </a:solidFill>
            </a:endParaRPr>
          </a:p>
          <a:p>
            <a:endParaRPr lang="en-US" b="1" dirty="0" smtClean="0">
              <a:solidFill>
                <a:srgbClr val="FF0000"/>
              </a:solidFill>
            </a:endParaRPr>
          </a:p>
          <a:p>
            <a:r>
              <a:rPr lang="en-US" b="1" dirty="0" smtClean="0"/>
              <a:t>Section is </a:t>
            </a:r>
            <a:r>
              <a:rPr lang="en-US" b="1" dirty="0" err="1" smtClean="0"/>
              <a:t>autopopulated</a:t>
            </a:r>
            <a:r>
              <a:rPr lang="en-US" b="1" dirty="0" smtClean="0"/>
              <a:t> by Studies and Sites entity filtered by Investigator.</a:t>
            </a:r>
          </a:p>
          <a:p>
            <a:r>
              <a:rPr lang="en-US" b="1" dirty="0" smtClean="0"/>
              <a:t>Clicking on site number takes user to individual Site screen.</a:t>
            </a:r>
          </a:p>
          <a:p>
            <a:endParaRPr lang="en-US" b="1" dirty="0">
              <a:solidFill>
                <a:srgbClr val="FF0000"/>
              </a:solidFill>
            </a:endParaRPr>
          </a:p>
          <a:p>
            <a:endParaRPr lang="en-US" b="1" dirty="0" smtClean="0">
              <a:solidFill>
                <a:srgbClr val="FF0000"/>
              </a:solidFill>
            </a:endParaRPr>
          </a:p>
        </p:txBody>
      </p:sp>
      <p:sp>
        <p:nvSpPr>
          <p:cNvPr id="26" name="TextBox 25"/>
          <p:cNvSpPr txBox="1"/>
          <p:nvPr/>
        </p:nvSpPr>
        <p:spPr>
          <a:xfrm>
            <a:off x="7586403" y="2047994"/>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27" name="TextBox 26"/>
          <p:cNvSpPr txBox="1"/>
          <p:nvPr/>
        </p:nvSpPr>
        <p:spPr>
          <a:xfrm>
            <a:off x="7586403" y="1659323"/>
            <a:ext cx="1257104"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Studies</a:t>
            </a:r>
            <a:endParaRPr lang="en-US" sz="1200" dirty="0"/>
          </a:p>
        </p:txBody>
      </p:sp>
    </p:spTree>
    <p:extLst>
      <p:ext uri="{BB962C8B-B14F-4D97-AF65-F5344CB8AC3E}">
        <p14:creationId xmlns:p14="http://schemas.microsoft.com/office/powerpoint/2010/main" val="34240893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3967" y="425585"/>
            <a:ext cx="5595958" cy="434425"/>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Institutes</a:t>
            </a:r>
            <a:endParaRPr lang="en-US" sz="254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52</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25605" y="1184856"/>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Institutes</a:t>
            </a:r>
            <a:endParaRPr lang="en-US" dirty="0"/>
          </a:p>
        </p:txBody>
      </p:sp>
    </p:spTree>
    <p:extLst>
      <p:ext uri="{BB962C8B-B14F-4D97-AF65-F5344CB8AC3E}">
        <p14:creationId xmlns:p14="http://schemas.microsoft.com/office/powerpoint/2010/main" val="248274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346454"/>
            <a:ext cx="5595958" cy="422627"/>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Institutes – Home Screen</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53</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Institutes</a:t>
            </a:r>
            <a:endParaRPr lang="en-US" dirty="0"/>
          </a:p>
        </p:txBody>
      </p:sp>
      <p:sp>
        <p:nvSpPr>
          <p:cNvPr id="24" name="Left Arrow 23">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5" name="TextBox 24"/>
          <p:cNvSpPr txBox="1"/>
          <p:nvPr/>
        </p:nvSpPr>
        <p:spPr>
          <a:xfrm>
            <a:off x="533408" y="4042124"/>
            <a:ext cx="3718913" cy="1661993"/>
          </a:xfrm>
          <a:prstGeom prst="rect">
            <a:avLst/>
          </a:prstGeom>
          <a:noFill/>
        </p:spPr>
        <p:txBody>
          <a:bodyPr wrap="square" rtlCol="0">
            <a:spAutoFit/>
          </a:bodyPr>
          <a:lstStyle/>
          <a:p>
            <a:r>
              <a:rPr lang="en-US" sz="1200" dirty="0" smtClean="0"/>
              <a:t>Temple University Health Center</a:t>
            </a:r>
          </a:p>
          <a:p>
            <a:r>
              <a:rPr lang="en-US" sz="1200" dirty="0" smtClean="0"/>
              <a:t>Tufts Infectious Disease</a:t>
            </a:r>
          </a:p>
          <a:p>
            <a:r>
              <a:rPr lang="en-US" sz="1200" dirty="0" smtClean="0"/>
              <a:t>Wyoming Valley Medical Center</a:t>
            </a:r>
          </a:p>
          <a:p>
            <a:r>
              <a:rPr lang="en-US" sz="1200" dirty="0" smtClean="0"/>
              <a:t>Aston Clinic</a:t>
            </a:r>
          </a:p>
          <a:p>
            <a:r>
              <a:rPr lang="en-US" sz="1200" dirty="0" smtClean="0"/>
              <a:t>XXXX</a:t>
            </a:r>
          </a:p>
          <a:p>
            <a:r>
              <a:rPr lang="en-US" sz="1200" dirty="0" smtClean="0"/>
              <a:t>XXXX</a:t>
            </a:r>
          </a:p>
          <a:p>
            <a:r>
              <a:rPr lang="en-US" sz="1200" dirty="0" smtClean="0"/>
              <a:t>XXXXX</a:t>
            </a:r>
          </a:p>
          <a:p>
            <a:endParaRPr lang="en-US" dirty="0" smtClean="0"/>
          </a:p>
        </p:txBody>
      </p:sp>
      <p:sp>
        <p:nvSpPr>
          <p:cNvPr id="26" name="TextBox 25"/>
          <p:cNvSpPr txBox="1"/>
          <p:nvPr/>
        </p:nvSpPr>
        <p:spPr>
          <a:xfrm>
            <a:off x="776092" y="2372007"/>
            <a:ext cx="3214971" cy="584775"/>
          </a:xfrm>
          <a:prstGeom prst="rect">
            <a:avLst/>
          </a:prstGeom>
          <a:noFill/>
          <a:ln>
            <a:solidFill>
              <a:schemeClr val="accent1"/>
            </a:solidFill>
          </a:ln>
        </p:spPr>
        <p:txBody>
          <a:bodyPr wrap="square" rtlCol="0">
            <a:spAutoFit/>
          </a:bodyPr>
          <a:lstStyle/>
          <a:p>
            <a:r>
              <a:rPr lang="en-US" dirty="0" smtClean="0"/>
              <a:t>Add New Institute </a:t>
            </a:r>
            <a:r>
              <a:rPr lang="en-US" sz="3200" dirty="0" smtClean="0"/>
              <a:t>+</a:t>
            </a:r>
            <a:r>
              <a:rPr lang="en-US" dirty="0" smtClean="0"/>
              <a:t>  </a:t>
            </a:r>
            <a:endParaRPr lang="en-US" dirty="0"/>
          </a:p>
        </p:txBody>
      </p:sp>
      <p:sp>
        <p:nvSpPr>
          <p:cNvPr id="27" name="TextBox 26"/>
          <p:cNvSpPr txBox="1"/>
          <p:nvPr/>
        </p:nvSpPr>
        <p:spPr>
          <a:xfrm>
            <a:off x="3192806" y="4965103"/>
            <a:ext cx="8184741" cy="369332"/>
          </a:xfrm>
          <a:prstGeom prst="rect">
            <a:avLst/>
          </a:prstGeom>
          <a:noFill/>
          <a:ln w="12700">
            <a:solidFill>
              <a:schemeClr val="tx1"/>
            </a:solidFill>
          </a:ln>
        </p:spPr>
        <p:txBody>
          <a:bodyPr wrap="none" rtlCol="0">
            <a:spAutoFit/>
          </a:bodyPr>
          <a:lstStyle/>
          <a:p>
            <a:r>
              <a:rPr lang="en-US" dirty="0" smtClean="0"/>
              <a:t>Clicking on specific institute, takes user to saved institute record for editing or review </a:t>
            </a:r>
            <a:endParaRPr lang="en-US" dirty="0"/>
          </a:p>
        </p:txBody>
      </p:sp>
      <p:sp>
        <p:nvSpPr>
          <p:cNvPr id="29" name="TextBox 28"/>
          <p:cNvSpPr txBox="1"/>
          <p:nvPr/>
        </p:nvSpPr>
        <p:spPr>
          <a:xfrm>
            <a:off x="4564048" y="2703390"/>
            <a:ext cx="3550499" cy="1200329"/>
          </a:xfrm>
          <a:prstGeom prst="rect">
            <a:avLst/>
          </a:prstGeom>
          <a:noFill/>
          <a:ln w="12700">
            <a:solidFill>
              <a:schemeClr val="tx1"/>
            </a:solidFill>
          </a:ln>
        </p:spPr>
        <p:txBody>
          <a:bodyPr wrap="square" rtlCol="0">
            <a:spAutoFit/>
          </a:bodyPr>
          <a:lstStyle/>
          <a:p>
            <a:r>
              <a:rPr lang="en-US" dirty="0" smtClean="0"/>
              <a:t>User can add/create new institute or select previously created institute record from list below upon clicking “Institutes” button</a:t>
            </a:r>
            <a:endParaRPr lang="en-US" dirty="0"/>
          </a:p>
        </p:txBody>
      </p:sp>
      <p:cxnSp>
        <p:nvCxnSpPr>
          <p:cNvPr id="30" name="Straight Arrow Connector 29"/>
          <p:cNvCxnSpPr/>
          <p:nvPr/>
        </p:nvCxnSpPr>
        <p:spPr>
          <a:xfrm flipH="1" flipV="1">
            <a:off x="2660785" y="2901575"/>
            <a:ext cx="1903264" cy="2096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592712" y="3530706"/>
            <a:ext cx="1971336" cy="64806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704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Institutes – Screen Layout</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54</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5" name="TextBox 24"/>
          <p:cNvSpPr txBox="1"/>
          <p:nvPr/>
        </p:nvSpPr>
        <p:spPr>
          <a:xfrm>
            <a:off x="606471" y="2665495"/>
            <a:ext cx="4558748" cy="1754326"/>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Institute :  Information   </a:t>
            </a:r>
            <a:r>
              <a:rPr lang="en-US" b="1" dirty="0" smtClean="0">
                <a:solidFill>
                  <a:srgbClr val="FF0000"/>
                </a:solidFill>
              </a:rPr>
              <a:t>(system heading)</a:t>
            </a:r>
          </a:p>
          <a:p>
            <a:r>
              <a:rPr lang="en-US" b="1" dirty="0" smtClean="0">
                <a:solidFill>
                  <a:schemeClr val="bg1"/>
                </a:solidFill>
              </a:rPr>
              <a:t>Institute Name  </a:t>
            </a:r>
            <a:r>
              <a:rPr lang="en-US" b="1" dirty="0" smtClean="0">
                <a:solidFill>
                  <a:srgbClr val="FF0000"/>
                </a:solidFill>
              </a:rPr>
              <a:t>(</a:t>
            </a:r>
            <a:r>
              <a:rPr lang="en-US" b="1" dirty="0" err="1" smtClean="0">
                <a:solidFill>
                  <a:srgbClr val="FF0000"/>
                </a:solidFill>
              </a:rPr>
              <a:t>autopopulated</a:t>
            </a:r>
            <a:r>
              <a:rPr lang="en-US" b="1" dirty="0" smtClean="0">
                <a:solidFill>
                  <a:srgbClr val="FF0000"/>
                </a:solidFill>
              </a:rPr>
              <a:t> by system once information is entered by user and record is saved)</a:t>
            </a:r>
          </a:p>
          <a:p>
            <a:endParaRPr lang="en-US" b="1" dirty="0">
              <a:solidFill>
                <a:srgbClr val="FF0000"/>
              </a:solidFill>
            </a:endParaRPr>
          </a:p>
          <a:p>
            <a:endParaRPr lang="en-US" b="1" dirty="0">
              <a:solidFill>
                <a:srgbClr val="FF0000"/>
              </a:solidFill>
            </a:endParaRPr>
          </a:p>
        </p:txBody>
      </p:sp>
      <p:sp>
        <p:nvSpPr>
          <p:cNvPr id="26" name="TextBox 25"/>
          <p:cNvSpPr txBox="1"/>
          <p:nvPr/>
        </p:nvSpPr>
        <p:spPr>
          <a:xfrm>
            <a:off x="606471" y="4566147"/>
            <a:ext cx="4989444" cy="646331"/>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General Institute Information </a:t>
            </a:r>
            <a:r>
              <a:rPr lang="en-US" b="1" dirty="0" smtClean="0">
                <a:solidFill>
                  <a:srgbClr val="FF0000"/>
                </a:solidFill>
              </a:rPr>
              <a:t>(section heading)</a:t>
            </a:r>
          </a:p>
          <a:p>
            <a:endParaRPr lang="en-US" b="1" dirty="0">
              <a:solidFill>
                <a:srgbClr val="FF0000"/>
              </a:solidFill>
            </a:endParaRPr>
          </a:p>
        </p:txBody>
      </p:sp>
      <p:sp>
        <p:nvSpPr>
          <p:cNvPr id="27" name="TextBox 26"/>
          <p:cNvSpPr txBox="1"/>
          <p:nvPr/>
        </p:nvSpPr>
        <p:spPr>
          <a:xfrm>
            <a:off x="5983911" y="4289149"/>
            <a:ext cx="5393636" cy="1200329"/>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Sites Associated with Institute</a:t>
            </a:r>
            <a:r>
              <a:rPr lang="en-US" b="1" dirty="0" smtClean="0"/>
              <a:t> </a:t>
            </a:r>
            <a:r>
              <a:rPr lang="en-US" b="1" dirty="0" smtClean="0">
                <a:solidFill>
                  <a:srgbClr val="FF0000"/>
                </a:solidFill>
              </a:rPr>
              <a:t>(section heading)</a:t>
            </a:r>
          </a:p>
          <a:p>
            <a:endParaRPr lang="en-US" b="1" dirty="0">
              <a:solidFill>
                <a:srgbClr val="FF0000"/>
              </a:solidFill>
            </a:endParaRPr>
          </a:p>
          <a:p>
            <a:r>
              <a:rPr lang="en-US" b="1" dirty="0" smtClean="0">
                <a:solidFill>
                  <a:srgbClr val="FF0000"/>
                </a:solidFill>
              </a:rPr>
              <a:t>All sites associated with institute are listed and when site is clicked on, take user to individual site screen</a:t>
            </a:r>
            <a:endParaRPr lang="en-US" b="1" dirty="0">
              <a:solidFill>
                <a:srgbClr val="FF0000"/>
              </a:solidFill>
            </a:endParaRPr>
          </a:p>
        </p:txBody>
      </p:sp>
      <p:sp>
        <p:nvSpPr>
          <p:cNvPr id="28" name="TextBox 27"/>
          <p:cNvSpPr txBox="1"/>
          <p:nvPr/>
        </p:nvSpPr>
        <p:spPr>
          <a:xfrm>
            <a:off x="5983911" y="2665495"/>
            <a:ext cx="5393636" cy="1477328"/>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Investigators Associated with Institute </a:t>
            </a:r>
            <a:r>
              <a:rPr lang="en-US" b="1" dirty="0" smtClean="0">
                <a:solidFill>
                  <a:srgbClr val="FF0000"/>
                </a:solidFill>
              </a:rPr>
              <a:t>(section heading)</a:t>
            </a:r>
          </a:p>
          <a:p>
            <a:endParaRPr lang="en-US" b="1" dirty="0">
              <a:solidFill>
                <a:srgbClr val="FF0000"/>
              </a:solidFill>
            </a:endParaRPr>
          </a:p>
          <a:p>
            <a:r>
              <a:rPr lang="en-US" b="1" dirty="0" smtClean="0">
                <a:solidFill>
                  <a:srgbClr val="FF0000"/>
                </a:solidFill>
              </a:rPr>
              <a:t>All investigators associated with specific institute are listed.</a:t>
            </a:r>
            <a:endParaRPr lang="en-US" b="1" dirty="0">
              <a:solidFill>
                <a:srgbClr val="FF0000"/>
              </a:solidFill>
            </a:endParaRPr>
          </a:p>
        </p:txBody>
      </p:sp>
      <p:sp>
        <p:nvSpPr>
          <p:cNvPr id="29" name="TextBox 28"/>
          <p:cNvSpPr txBox="1"/>
          <p:nvPr/>
        </p:nvSpPr>
        <p:spPr>
          <a:xfrm>
            <a:off x="8843507" y="2086905"/>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30" name="TextBox 29"/>
          <p:cNvSpPr txBox="1"/>
          <p:nvPr/>
        </p:nvSpPr>
        <p:spPr>
          <a:xfrm>
            <a:off x="8980504" y="1709024"/>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32" name="TextBox 31"/>
          <p:cNvSpPr txBox="1"/>
          <p:nvPr/>
        </p:nvSpPr>
        <p:spPr>
          <a:xfrm>
            <a:off x="606471" y="5358804"/>
            <a:ext cx="4989444" cy="646331"/>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Main Institute Location </a:t>
            </a:r>
            <a:r>
              <a:rPr lang="en-US" b="1" dirty="0" smtClean="0">
                <a:solidFill>
                  <a:srgbClr val="FF0000"/>
                </a:solidFill>
              </a:rPr>
              <a:t>(section heading)</a:t>
            </a:r>
          </a:p>
          <a:p>
            <a:endParaRPr lang="en-US" b="1" dirty="0">
              <a:solidFill>
                <a:srgbClr val="FF0000"/>
              </a:solidFill>
            </a:endParaRPr>
          </a:p>
        </p:txBody>
      </p:sp>
    </p:spTree>
    <p:extLst>
      <p:ext uri="{BB962C8B-B14F-4D97-AF65-F5344CB8AC3E}">
        <p14:creationId xmlns:p14="http://schemas.microsoft.com/office/powerpoint/2010/main" val="3253059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816884"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Institute</a:t>
            </a:r>
            <a:br>
              <a:rPr lang="en-US" sz="1800" dirty="0" smtClean="0">
                <a:solidFill>
                  <a:srgbClr val="FF0000"/>
                </a:solidFill>
              </a:rPr>
            </a:br>
            <a:r>
              <a:rPr lang="en-US" sz="1800" dirty="0" smtClean="0">
                <a:solidFill>
                  <a:srgbClr val="FF0000"/>
                </a:solidFill>
              </a:rPr>
              <a:t>Screen Section – General Institute Information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55</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9" name="TextBox 28"/>
          <p:cNvSpPr txBox="1"/>
          <p:nvPr/>
        </p:nvSpPr>
        <p:spPr>
          <a:xfrm>
            <a:off x="8973722" y="2093138"/>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30" name="TextBox 29"/>
          <p:cNvSpPr txBox="1"/>
          <p:nvPr/>
        </p:nvSpPr>
        <p:spPr>
          <a:xfrm>
            <a:off x="8973722" y="1681036"/>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6" name="TextBox 25"/>
          <p:cNvSpPr txBox="1"/>
          <p:nvPr/>
        </p:nvSpPr>
        <p:spPr>
          <a:xfrm>
            <a:off x="735216" y="2689754"/>
            <a:ext cx="10439202" cy="3693319"/>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Institute</a:t>
            </a:r>
          </a:p>
          <a:p>
            <a:r>
              <a:rPr lang="en-US" b="1" dirty="0" smtClean="0">
                <a:solidFill>
                  <a:schemeClr val="bg1"/>
                </a:solidFill>
              </a:rPr>
              <a:t>Institute :</a:t>
            </a:r>
            <a:r>
              <a:rPr lang="en-US" b="1" dirty="0">
                <a:solidFill>
                  <a:schemeClr val="bg1"/>
                </a:solidFill>
              </a:rPr>
              <a:t> </a:t>
            </a:r>
            <a:r>
              <a:rPr lang="en-US" b="1" dirty="0" smtClean="0">
                <a:solidFill>
                  <a:schemeClr val="bg1"/>
                </a:solidFill>
              </a:rPr>
              <a:t>Information </a:t>
            </a:r>
            <a:r>
              <a:rPr lang="en-US" b="1" dirty="0" smtClean="0">
                <a:solidFill>
                  <a:srgbClr val="FF0000"/>
                </a:solidFill>
              </a:rPr>
              <a:t>(system heading)</a:t>
            </a:r>
          </a:p>
          <a:p>
            <a:endParaRPr lang="en-US" b="1" dirty="0">
              <a:solidFill>
                <a:srgbClr val="FF0000"/>
              </a:solidFill>
            </a:endParaRPr>
          </a:p>
          <a:p>
            <a:r>
              <a:rPr lang="en-US" b="1" dirty="0" smtClean="0">
                <a:solidFill>
                  <a:schemeClr val="bg1"/>
                </a:solidFill>
              </a:rPr>
              <a:t>General Institute Information</a:t>
            </a:r>
          </a:p>
          <a:p>
            <a:r>
              <a:rPr lang="en-US" b="1" dirty="0" smtClean="0"/>
              <a:t>Institute Name*		User entered, once entered this populates contacts table?</a:t>
            </a:r>
          </a:p>
          <a:p>
            <a:r>
              <a:rPr lang="en-US" b="1" dirty="0" smtClean="0"/>
              <a:t>Institute Type		Drop down menu</a:t>
            </a:r>
          </a:p>
          <a:p>
            <a:r>
              <a:rPr lang="en-US" b="1" dirty="0" smtClean="0"/>
              <a:t>IRB/EC Timelines		User enters free text field for number and then selects radio button for 				weeks/months</a:t>
            </a:r>
          </a:p>
          <a:p>
            <a:r>
              <a:rPr lang="en-US" b="1" dirty="0" smtClean="0"/>
              <a:t>Status			Drop down, user selects		</a:t>
            </a:r>
          </a:p>
          <a:p>
            <a:r>
              <a:rPr lang="en-US" b="1" dirty="0" smtClean="0"/>
              <a:t>Reason, If Inactive		Free text</a:t>
            </a: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p:txBody>
      </p:sp>
    </p:spTree>
    <p:extLst>
      <p:ext uri="{BB962C8B-B14F-4D97-AF65-F5344CB8AC3E}">
        <p14:creationId xmlns:p14="http://schemas.microsoft.com/office/powerpoint/2010/main" val="30489828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Institutes</a:t>
            </a:r>
            <a:br>
              <a:rPr lang="en-US" sz="1800" dirty="0" smtClean="0">
                <a:solidFill>
                  <a:srgbClr val="FF0000"/>
                </a:solidFill>
              </a:rPr>
            </a:br>
            <a:r>
              <a:rPr lang="en-US" sz="1800" dirty="0" smtClean="0">
                <a:solidFill>
                  <a:srgbClr val="FF0000"/>
                </a:solidFill>
              </a:rPr>
              <a:t>Screen Section  – Main Institute Location</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56</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9" name="TextBox 28"/>
          <p:cNvSpPr txBox="1"/>
          <p:nvPr/>
        </p:nvSpPr>
        <p:spPr>
          <a:xfrm>
            <a:off x="8973722" y="1957555"/>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30" name="TextBox 29"/>
          <p:cNvSpPr txBox="1"/>
          <p:nvPr/>
        </p:nvSpPr>
        <p:spPr>
          <a:xfrm>
            <a:off x="8959653" y="1623696"/>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6" name="TextBox 25"/>
          <p:cNvSpPr txBox="1"/>
          <p:nvPr/>
        </p:nvSpPr>
        <p:spPr>
          <a:xfrm>
            <a:off x="735216" y="2456317"/>
            <a:ext cx="10439202" cy="3139321"/>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Main Institute Location</a:t>
            </a:r>
          </a:p>
          <a:p>
            <a:r>
              <a:rPr lang="en-US" b="1" dirty="0" smtClean="0"/>
              <a:t>Street Address</a:t>
            </a:r>
          </a:p>
          <a:p>
            <a:r>
              <a:rPr lang="en-US" b="1" dirty="0" smtClean="0"/>
              <a:t>City</a:t>
            </a:r>
          </a:p>
          <a:p>
            <a:r>
              <a:rPr lang="en-US" b="1" dirty="0" smtClean="0"/>
              <a:t>State/Province</a:t>
            </a:r>
          </a:p>
          <a:p>
            <a:r>
              <a:rPr lang="en-US" b="1" dirty="0" smtClean="0"/>
              <a:t>Country*</a:t>
            </a:r>
          </a:p>
          <a:p>
            <a:r>
              <a:rPr lang="en-US" b="1" dirty="0" smtClean="0"/>
              <a:t>Postal Code</a:t>
            </a:r>
          </a:p>
          <a:p>
            <a:r>
              <a:rPr lang="en-US" b="1" dirty="0" smtClean="0"/>
              <a:t>Telephone </a:t>
            </a:r>
          </a:p>
          <a:p>
            <a:r>
              <a:rPr lang="en-US" b="1" dirty="0" smtClean="0"/>
              <a:t>Fax</a:t>
            </a: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p:txBody>
      </p:sp>
      <p:sp>
        <p:nvSpPr>
          <p:cNvPr id="11" name="TextBox 10"/>
          <p:cNvSpPr txBox="1"/>
          <p:nvPr/>
        </p:nvSpPr>
        <p:spPr>
          <a:xfrm>
            <a:off x="9975467" y="2621360"/>
            <a:ext cx="1402080" cy="584775"/>
          </a:xfrm>
          <a:prstGeom prst="rect">
            <a:avLst/>
          </a:prstGeom>
          <a:noFill/>
        </p:spPr>
        <p:txBody>
          <a:bodyPr wrap="square" rtlCol="0">
            <a:spAutoFit/>
          </a:bodyPr>
          <a:lstStyle/>
          <a:p>
            <a:r>
              <a:rPr lang="en-US" sz="3200" dirty="0" smtClean="0">
                <a:solidFill>
                  <a:srgbClr val="FF0000"/>
                </a:solidFill>
              </a:rPr>
              <a:t>+</a:t>
            </a:r>
            <a:endParaRPr lang="en-US" sz="3200" dirty="0">
              <a:solidFill>
                <a:srgbClr val="FF0000"/>
              </a:solidFill>
            </a:endParaRPr>
          </a:p>
        </p:txBody>
      </p:sp>
      <p:sp>
        <p:nvSpPr>
          <p:cNvPr id="12" name="TextBox 11"/>
          <p:cNvSpPr txBox="1"/>
          <p:nvPr/>
        </p:nvSpPr>
        <p:spPr>
          <a:xfrm>
            <a:off x="8610600" y="3396270"/>
            <a:ext cx="2122256" cy="1200329"/>
          </a:xfrm>
          <a:prstGeom prst="rect">
            <a:avLst/>
          </a:prstGeom>
          <a:noFill/>
        </p:spPr>
        <p:txBody>
          <a:bodyPr wrap="square" rtlCol="0">
            <a:spAutoFit/>
          </a:bodyPr>
          <a:lstStyle/>
          <a:p>
            <a:r>
              <a:rPr lang="en-US" dirty="0" smtClean="0"/>
              <a:t>Clicking + icon allows user to enter additional institute locations.</a:t>
            </a:r>
            <a:endParaRPr lang="en-US" dirty="0"/>
          </a:p>
        </p:txBody>
      </p:sp>
    </p:spTree>
    <p:extLst>
      <p:ext uri="{BB962C8B-B14F-4D97-AF65-F5344CB8AC3E}">
        <p14:creationId xmlns:p14="http://schemas.microsoft.com/office/powerpoint/2010/main" val="10598560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608" y="117491"/>
            <a:ext cx="7154997"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Institutes</a:t>
            </a:r>
            <a:br>
              <a:rPr lang="en-US" sz="1800" dirty="0" smtClean="0">
                <a:solidFill>
                  <a:srgbClr val="FF0000"/>
                </a:solidFill>
              </a:rPr>
            </a:br>
            <a:r>
              <a:rPr lang="en-US" sz="1800" dirty="0" smtClean="0">
                <a:solidFill>
                  <a:srgbClr val="FF0000"/>
                </a:solidFill>
              </a:rPr>
              <a:t>Submenu – Additional Locations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57</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9" name="TextBox 28"/>
          <p:cNvSpPr txBox="1"/>
          <p:nvPr/>
        </p:nvSpPr>
        <p:spPr>
          <a:xfrm>
            <a:off x="8843507" y="2111732"/>
            <a:ext cx="1605182"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Additional Locations</a:t>
            </a:r>
            <a:endParaRPr lang="en-US" sz="1200" dirty="0"/>
          </a:p>
        </p:txBody>
      </p:sp>
      <p:sp>
        <p:nvSpPr>
          <p:cNvPr id="30" name="TextBox 29"/>
          <p:cNvSpPr txBox="1"/>
          <p:nvPr/>
        </p:nvSpPr>
        <p:spPr>
          <a:xfrm>
            <a:off x="8973722" y="1738780"/>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34" name="TextBox 33"/>
          <p:cNvSpPr txBox="1"/>
          <p:nvPr/>
        </p:nvSpPr>
        <p:spPr>
          <a:xfrm>
            <a:off x="560908" y="2581229"/>
            <a:ext cx="11339227" cy="2616101"/>
          </a:xfrm>
          <a:prstGeom prst="rect">
            <a:avLst/>
          </a:prstGeom>
          <a:solidFill>
            <a:schemeClr val="accent3"/>
          </a:solidFill>
          <a:ln w="38100">
            <a:solidFill>
              <a:srgbClr val="002060"/>
            </a:solidFill>
          </a:ln>
        </p:spPr>
        <p:txBody>
          <a:bodyPr wrap="square" rtlCol="0">
            <a:spAutoFit/>
          </a:bodyPr>
          <a:lstStyle/>
          <a:p>
            <a:r>
              <a:rPr lang="en-US" sz="2000" b="1" dirty="0" smtClean="0">
                <a:solidFill>
                  <a:schemeClr val="bg1"/>
                </a:solidFill>
              </a:rPr>
              <a:t>Additional Locations </a:t>
            </a:r>
            <a:r>
              <a:rPr lang="en-US" sz="2000" b="1" dirty="0" smtClean="0">
                <a:solidFill>
                  <a:srgbClr val="FF0000"/>
                </a:solidFill>
              </a:rPr>
              <a:t>(section heading)</a:t>
            </a:r>
          </a:p>
          <a:p>
            <a:r>
              <a:rPr lang="en-US" b="1" dirty="0" smtClean="0"/>
              <a:t>Street  Address  	 Entered by user</a:t>
            </a:r>
          </a:p>
          <a:p>
            <a:r>
              <a:rPr lang="en-US" b="1" dirty="0" smtClean="0"/>
              <a:t>City                     	 Entered by user (</a:t>
            </a:r>
            <a:r>
              <a:rPr lang="en-US" b="1" dirty="0" err="1" smtClean="0"/>
              <a:t>queriable</a:t>
            </a:r>
            <a:r>
              <a:rPr lang="en-US" b="1" dirty="0" smtClean="0"/>
              <a:t> field?)</a:t>
            </a:r>
          </a:p>
          <a:p>
            <a:r>
              <a:rPr lang="en-US" b="1" dirty="0" smtClean="0"/>
              <a:t>State/Province  	 Entered by user (</a:t>
            </a:r>
            <a:r>
              <a:rPr lang="en-US" b="1" dirty="0" err="1" smtClean="0"/>
              <a:t>queriable</a:t>
            </a:r>
            <a:r>
              <a:rPr lang="en-US" b="1" dirty="0" smtClean="0"/>
              <a:t> field?)</a:t>
            </a:r>
          </a:p>
          <a:p>
            <a:r>
              <a:rPr lang="en-US" b="1" dirty="0" smtClean="0"/>
              <a:t>Country*           	 Entered by user (</a:t>
            </a:r>
            <a:r>
              <a:rPr lang="en-US" b="1" dirty="0" err="1" smtClean="0"/>
              <a:t>queriable</a:t>
            </a:r>
            <a:r>
              <a:rPr lang="en-US" b="1" dirty="0" smtClean="0"/>
              <a:t> field)</a:t>
            </a:r>
          </a:p>
          <a:p>
            <a:r>
              <a:rPr lang="en-US" b="1" dirty="0" smtClean="0"/>
              <a:t>Postal Code       	 Entered by user</a:t>
            </a:r>
          </a:p>
          <a:p>
            <a:r>
              <a:rPr lang="en-US" b="1" dirty="0" smtClean="0"/>
              <a:t>Telephone         	 Entered by user</a:t>
            </a:r>
          </a:p>
          <a:p>
            <a:r>
              <a:rPr lang="en-US" b="1" dirty="0" smtClean="0"/>
              <a:t>Fax                     	 Entered by user</a:t>
            </a:r>
          </a:p>
          <a:p>
            <a:endParaRPr lang="en-US" b="1" dirty="0"/>
          </a:p>
        </p:txBody>
      </p:sp>
      <p:sp>
        <p:nvSpPr>
          <p:cNvPr id="35" name="TextBox 34"/>
          <p:cNvSpPr txBox="1"/>
          <p:nvPr/>
        </p:nvSpPr>
        <p:spPr>
          <a:xfrm>
            <a:off x="516689" y="5550077"/>
            <a:ext cx="3825146" cy="646331"/>
          </a:xfrm>
          <a:prstGeom prst="rect">
            <a:avLst/>
          </a:prstGeom>
          <a:noFill/>
        </p:spPr>
        <p:txBody>
          <a:bodyPr wrap="square" rtlCol="0">
            <a:spAutoFit/>
          </a:bodyPr>
          <a:lstStyle/>
          <a:p>
            <a:r>
              <a:rPr lang="en-US" dirty="0" smtClean="0"/>
              <a:t>Need ability to add multiple locations/addresses for institute</a:t>
            </a:r>
            <a:endParaRPr lang="en-US" dirty="0"/>
          </a:p>
        </p:txBody>
      </p:sp>
    </p:spTree>
    <p:extLst>
      <p:ext uri="{BB962C8B-B14F-4D97-AF65-F5344CB8AC3E}">
        <p14:creationId xmlns:p14="http://schemas.microsoft.com/office/powerpoint/2010/main" val="10399740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116185"/>
            <a:ext cx="7254809" cy="875764"/>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2540" dirty="0" smtClean="0">
                <a:solidFill>
                  <a:srgbClr val="FF0000"/>
                </a:solidFill>
              </a:rPr>
              <a:t/>
            </a:r>
            <a:br>
              <a:rPr lang="en-US" sz="2540" dirty="0" smtClean="0">
                <a:solidFill>
                  <a:srgbClr val="FF0000"/>
                </a:solidFill>
              </a:rPr>
            </a:b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Institutes</a:t>
            </a:r>
            <a:br>
              <a:rPr lang="en-US" sz="1800" dirty="0" smtClean="0">
                <a:solidFill>
                  <a:srgbClr val="FF0000"/>
                </a:solidFill>
              </a:rPr>
            </a:br>
            <a:r>
              <a:rPr lang="en-US" sz="1800" dirty="0" smtClean="0">
                <a:solidFill>
                  <a:srgbClr val="FF0000"/>
                </a:solidFill>
              </a:rPr>
              <a:t>Investigators Associated with Institute Display</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58</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9" name="TextBox 28"/>
          <p:cNvSpPr txBox="1"/>
          <p:nvPr/>
        </p:nvSpPr>
        <p:spPr>
          <a:xfrm>
            <a:off x="8973722" y="2115433"/>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30" name="TextBox 29"/>
          <p:cNvSpPr txBox="1"/>
          <p:nvPr/>
        </p:nvSpPr>
        <p:spPr>
          <a:xfrm>
            <a:off x="8973722" y="1730585"/>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6" name="TextBox 25"/>
          <p:cNvSpPr txBox="1"/>
          <p:nvPr/>
        </p:nvSpPr>
        <p:spPr>
          <a:xfrm>
            <a:off x="875763" y="2697690"/>
            <a:ext cx="10439202" cy="2031325"/>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Investigators Associated with Institute </a:t>
            </a:r>
            <a:r>
              <a:rPr lang="en-US" b="1" dirty="0" smtClean="0">
                <a:solidFill>
                  <a:srgbClr val="FF0000"/>
                </a:solidFill>
              </a:rPr>
              <a:t>(section heading)</a:t>
            </a:r>
          </a:p>
          <a:p>
            <a:endParaRPr lang="en-US" b="1" dirty="0">
              <a:solidFill>
                <a:srgbClr val="FF0000"/>
              </a:solidFill>
            </a:endParaRPr>
          </a:p>
          <a:p>
            <a:r>
              <a:rPr lang="en-US" b="1" dirty="0" smtClean="0">
                <a:solidFill>
                  <a:srgbClr val="FF0000"/>
                </a:solidFill>
              </a:rPr>
              <a:t>Name                 City                      State/Province                    Country</a:t>
            </a:r>
          </a:p>
          <a:p>
            <a:endParaRPr lang="en-US" b="1" dirty="0">
              <a:solidFill>
                <a:srgbClr val="FF0000"/>
              </a:solidFill>
            </a:endParaRPr>
          </a:p>
          <a:p>
            <a:r>
              <a:rPr lang="en-US" b="1" dirty="0" smtClean="0"/>
              <a:t>Section is </a:t>
            </a:r>
            <a:r>
              <a:rPr lang="en-US" b="1" dirty="0" err="1" smtClean="0"/>
              <a:t>autopopulated</a:t>
            </a:r>
            <a:r>
              <a:rPr lang="en-US" b="1" dirty="0" smtClean="0"/>
              <a:t> list that show all investigators associated with this institute filtered by Investigator entity</a:t>
            </a:r>
          </a:p>
          <a:p>
            <a:endParaRPr lang="en-US" b="1" dirty="0" smtClean="0">
              <a:solidFill>
                <a:srgbClr val="FF0000"/>
              </a:solidFill>
            </a:endParaRPr>
          </a:p>
        </p:txBody>
      </p:sp>
    </p:spTree>
    <p:extLst>
      <p:ext uri="{BB962C8B-B14F-4D97-AF65-F5344CB8AC3E}">
        <p14:creationId xmlns:p14="http://schemas.microsoft.com/office/powerpoint/2010/main" val="33846544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707398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Institutes</a:t>
            </a:r>
            <a:br>
              <a:rPr lang="en-US" sz="1800" dirty="0" smtClean="0">
                <a:solidFill>
                  <a:srgbClr val="FF0000"/>
                </a:solidFill>
              </a:rPr>
            </a:br>
            <a:r>
              <a:rPr lang="en-US" sz="1800" dirty="0" smtClean="0">
                <a:solidFill>
                  <a:srgbClr val="FF0000"/>
                </a:solidFill>
              </a:rPr>
              <a:t>Sites Associated with Institute Display   </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59</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9" name="TextBox 28"/>
          <p:cNvSpPr txBox="1"/>
          <p:nvPr/>
        </p:nvSpPr>
        <p:spPr>
          <a:xfrm>
            <a:off x="8973722" y="2037701"/>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30" name="TextBox 29"/>
          <p:cNvSpPr txBox="1"/>
          <p:nvPr/>
        </p:nvSpPr>
        <p:spPr>
          <a:xfrm>
            <a:off x="8973722" y="1678715"/>
            <a:ext cx="1257104" cy="276999"/>
          </a:xfrm>
          <a:prstGeom prst="rect">
            <a:avLst/>
          </a:prstGeom>
          <a:noFill/>
          <a:ln>
            <a:solidFill>
              <a:srgbClr val="FF0000"/>
            </a:solidFill>
          </a:ln>
        </p:spPr>
        <p:txBody>
          <a:bodyPr wrap="square" rtlCol="0">
            <a:spAutoFit/>
          </a:bodyPr>
          <a:lstStyle/>
          <a:p>
            <a:r>
              <a:rPr lang="en-US" sz="1200" dirty="0" smtClean="0"/>
              <a:t>Studies</a:t>
            </a:r>
            <a:endParaRPr lang="en-US" sz="1200" dirty="0"/>
          </a:p>
        </p:txBody>
      </p:sp>
      <p:sp>
        <p:nvSpPr>
          <p:cNvPr id="24" name="TextBox 23"/>
          <p:cNvSpPr txBox="1"/>
          <p:nvPr/>
        </p:nvSpPr>
        <p:spPr>
          <a:xfrm>
            <a:off x="735216" y="2790651"/>
            <a:ext cx="10439202" cy="2585323"/>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Sites Associated with Institute </a:t>
            </a:r>
            <a:r>
              <a:rPr lang="en-US" b="1" dirty="0" smtClean="0">
                <a:solidFill>
                  <a:srgbClr val="FF0000"/>
                </a:solidFill>
              </a:rPr>
              <a:t>(section heading)</a:t>
            </a:r>
          </a:p>
          <a:p>
            <a:endParaRPr lang="en-US" b="1" dirty="0">
              <a:solidFill>
                <a:srgbClr val="FF0000"/>
              </a:solidFill>
            </a:endParaRPr>
          </a:p>
          <a:p>
            <a:r>
              <a:rPr lang="en-US" b="1" dirty="0">
                <a:solidFill>
                  <a:srgbClr val="FF0000"/>
                </a:solidFill>
              </a:rPr>
              <a:t>Site Number    Protocol Number     </a:t>
            </a:r>
            <a:r>
              <a:rPr lang="en-US" b="1" dirty="0" smtClean="0">
                <a:solidFill>
                  <a:srgbClr val="FF0000"/>
                </a:solidFill>
              </a:rPr>
              <a:t>Investigator        Status</a:t>
            </a:r>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t>Section is </a:t>
            </a:r>
            <a:r>
              <a:rPr lang="en-US" b="1" dirty="0" err="1"/>
              <a:t>autopopulated</a:t>
            </a:r>
            <a:r>
              <a:rPr lang="en-US" b="1" dirty="0"/>
              <a:t> by Studies and Sites entity filtered by </a:t>
            </a:r>
            <a:r>
              <a:rPr lang="en-US" b="1" dirty="0" smtClean="0"/>
              <a:t>Institute.</a:t>
            </a:r>
            <a:endParaRPr lang="en-US" b="1" dirty="0"/>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p:txBody>
      </p:sp>
    </p:spTree>
    <p:extLst>
      <p:ext uri="{BB962C8B-B14F-4D97-AF65-F5344CB8AC3E}">
        <p14:creationId xmlns:p14="http://schemas.microsoft.com/office/powerpoint/2010/main" val="265044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350" y="128191"/>
            <a:ext cx="7787414" cy="646331"/>
          </a:xfrm>
          <a:ln>
            <a:solidFill>
              <a:srgbClr val="FF0000"/>
            </a:solidFill>
          </a:ln>
        </p:spPr>
        <p:txBody>
          <a:bodyPr anchor="b">
            <a:noAutofit/>
          </a:bodyPr>
          <a:lstStyle/>
          <a:p>
            <a:pPr algn="ctr"/>
            <a:r>
              <a:rPr lang="en-US" sz="1800" dirty="0" smtClean="0">
                <a:solidFill>
                  <a:srgbClr val="FF0000"/>
                </a:solidFill>
              </a:rPr>
              <a:t>Dynamics CTMS – Programs</a:t>
            </a:r>
            <a:br>
              <a:rPr lang="en-US" sz="1800" dirty="0" smtClean="0">
                <a:solidFill>
                  <a:srgbClr val="FF0000"/>
                </a:solidFill>
              </a:rPr>
            </a:br>
            <a:r>
              <a:rPr lang="en-US" sz="1800" dirty="0" smtClean="0">
                <a:solidFill>
                  <a:srgbClr val="FF0000"/>
                </a:solidFill>
              </a:rPr>
              <a:t>Regulatory Milestones Template</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6</a:t>
            </a:fld>
            <a:endParaRPr lang="en-US" dirty="0">
              <a:solidFill>
                <a:prstClr val="black">
                  <a:tint val="75000"/>
                </a:prstClr>
              </a:solidFill>
            </a:endParaRPr>
          </a:p>
        </p:txBody>
      </p:sp>
      <p:sp>
        <p:nvSpPr>
          <p:cNvPr id="6" name="Left Arrow 5">
            <a:hlinkClick r:id="rId3" action="ppaction://hlinksldjump"/>
          </p:cNvPr>
          <p:cNvSpPr/>
          <p:nvPr/>
        </p:nvSpPr>
        <p:spPr>
          <a:xfrm>
            <a:off x="713509" y="128191"/>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5762" y="927276"/>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Program</a:t>
            </a:r>
            <a:endParaRPr lang="en-US" dirty="0"/>
          </a:p>
        </p:txBody>
      </p:sp>
      <p:sp>
        <p:nvSpPr>
          <p:cNvPr id="9" name="TextBox 8"/>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0" name="TextBox 9"/>
          <p:cNvSpPr txBox="1"/>
          <p:nvPr/>
        </p:nvSpPr>
        <p:spPr>
          <a:xfrm>
            <a:off x="2262849" y="946403"/>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1" name="TextBox 10"/>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2" name="TextBox 11"/>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13" name="TextBox 12">
            <a:hlinkClick r:id="rId4" action="ppaction://hlinksldjump"/>
          </p:cNvPr>
          <p:cNvSpPr txBox="1"/>
          <p:nvPr/>
        </p:nvSpPr>
        <p:spPr>
          <a:xfrm>
            <a:off x="850004" y="1396873"/>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b="1" dirty="0" smtClean="0"/>
              <a:t>Regulatory   </a:t>
            </a:r>
          </a:p>
        </p:txBody>
      </p:sp>
      <p:sp>
        <p:nvSpPr>
          <p:cNvPr id="14" name="TextBox 13">
            <a:hlinkClick r:id="rId5" action="ppaction://hlinksldjump"/>
          </p:cNvPr>
          <p:cNvSpPr txBox="1"/>
          <p:nvPr/>
        </p:nvSpPr>
        <p:spPr>
          <a:xfrm>
            <a:off x="850003" y="1750760"/>
            <a:ext cx="1146221" cy="276999"/>
          </a:xfrm>
          <a:prstGeom prst="rect">
            <a:avLst/>
          </a:prstGeom>
          <a:noFill/>
          <a:ln>
            <a:solidFill>
              <a:srgbClr val="FF0000"/>
            </a:solidFill>
          </a:ln>
        </p:spPr>
        <p:txBody>
          <a:bodyPr wrap="square" rtlCol="0">
            <a:spAutoFit/>
          </a:bodyPr>
          <a:lstStyle/>
          <a:p>
            <a:r>
              <a:rPr lang="en-US" sz="1200" b="1" dirty="0" smtClean="0"/>
              <a:t>Clinical   </a:t>
            </a:r>
          </a:p>
        </p:txBody>
      </p:sp>
      <p:sp>
        <p:nvSpPr>
          <p:cNvPr id="15" name="TextBox 14"/>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16" name="TextBox 15"/>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17" name="TextBox 16"/>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3" name="TextBox 2"/>
          <p:cNvSpPr txBox="1"/>
          <p:nvPr/>
        </p:nvSpPr>
        <p:spPr>
          <a:xfrm>
            <a:off x="1583262" y="128191"/>
            <a:ext cx="1293536" cy="646331"/>
          </a:xfrm>
          <a:prstGeom prst="rect">
            <a:avLst/>
          </a:prstGeom>
          <a:noFill/>
        </p:spPr>
        <p:txBody>
          <a:bodyPr wrap="square" rtlCol="0">
            <a:spAutoFit/>
          </a:bodyPr>
          <a:lstStyle/>
          <a:p>
            <a:r>
              <a:rPr lang="en-US" sz="1200" dirty="0" smtClean="0"/>
              <a:t>Takes user back to Program screen</a:t>
            </a:r>
            <a:endParaRPr lang="en-US" sz="1200" dirty="0"/>
          </a:p>
        </p:txBody>
      </p:sp>
      <p:sp>
        <p:nvSpPr>
          <p:cNvPr id="18" name="TextBox 17"/>
          <p:cNvSpPr txBox="1"/>
          <p:nvPr/>
        </p:nvSpPr>
        <p:spPr>
          <a:xfrm>
            <a:off x="680690" y="2343409"/>
            <a:ext cx="1549340" cy="923330"/>
          </a:xfrm>
          <a:prstGeom prst="rect">
            <a:avLst/>
          </a:prstGeom>
          <a:noFill/>
        </p:spPr>
        <p:txBody>
          <a:bodyPr wrap="square" rtlCol="0">
            <a:spAutoFit/>
          </a:bodyPr>
          <a:lstStyle/>
          <a:p>
            <a:r>
              <a:rPr lang="en-US" dirty="0" smtClean="0"/>
              <a:t>All dates use calendar feature</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2160755437"/>
              </p:ext>
            </p:extLst>
          </p:nvPr>
        </p:nvGraphicFramePr>
        <p:xfrm>
          <a:off x="2395471" y="1465799"/>
          <a:ext cx="8609328" cy="8895080"/>
        </p:xfrm>
        <a:graphic>
          <a:graphicData uri="http://schemas.openxmlformats.org/drawingml/2006/table">
            <a:tbl>
              <a:tblPr firstRow="1" bandRow="1">
                <a:tableStyleId>{5C22544A-7EE6-4342-B048-85BDC9FD1C3A}</a:tableStyleId>
              </a:tblPr>
              <a:tblGrid>
                <a:gridCol w="3646168"/>
                <a:gridCol w="1600200"/>
                <a:gridCol w="1330960"/>
                <a:gridCol w="2032000"/>
              </a:tblGrid>
              <a:tr h="370840">
                <a:tc>
                  <a:txBody>
                    <a:bodyPr/>
                    <a:lstStyle/>
                    <a:p>
                      <a:r>
                        <a:rPr lang="en-US" sz="1400" dirty="0" smtClean="0"/>
                        <a:t>Milestone</a:t>
                      </a:r>
                      <a:endParaRPr lang="en-US" sz="1400" dirty="0"/>
                    </a:p>
                  </a:txBody>
                  <a:tcPr/>
                </a:tc>
                <a:tc>
                  <a:txBody>
                    <a:bodyPr/>
                    <a:lstStyle/>
                    <a:p>
                      <a:r>
                        <a:rPr lang="en-US" sz="1400" dirty="0" smtClean="0"/>
                        <a:t>Planned</a:t>
                      </a:r>
                      <a:endParaRPr lang="en-US" sz="1400" dirty="0"/>
                    </a:p>
                  </a:txBody>
                  <a:tcPr/>
                </a:tc>
                <a:tc>
                  <a:txBody>
                    <a:bodyPr/>
                    <a:lstStyle/>
                    <a:p>
                      <a:r>
                        <a:rPr lang="en-US" sz="1400" dirty="0" smtClean="0"/>
                        <a:t>Adjusted</a:t>
                      </a:r>
                      <a:endParaRPr lang="en-US" sz="1400" dirty="0"/>
                    </a:p>
                  </a:txBody>
                  <a:tcPr/>
                </a:tc>
                <a:tc>
                  <a:txBody>
                    <a:bodyPr/>
                    <a:lstStyle/>
                    <a:p>
                      <a:r>
                        <a:rPr lang="en-US" sz="1400" dirty="0" smtClean="0"/>
                        <a:t>Actual</a:t>
                      </a:r>
                      <a:endParaRPr lang="en-US" sz="1400" dirty="0"/>
                    </a:p>
                  </a:txBody>
                  <a:tcPr/>
                </a:tc>
              </a:tr>
              <a:tr h="292199">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IMPD (investigational Medicinal Product </a:t>
                      </a:r>
                      <a:r>
                        <a:rPr lang="en-US" sz="900" dirty="0" smtClean="0">
                          <a:effectLst/>
                          <a:latin typeface="Calibri" panose="020F0502020204030204" pitchFamily="34" charset="0"/>
                          <a:ea typeface="Calibri" panose="020F0502020204030204" pitchFamily="34" charset="0"/>
                          <a:cs typeface="Times New Roman" panose="02020603050405020304" pitchFamily="18" charset="0"/>
                        </a:rPr>
                        <a:t>Dossier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Biologic License Agreement (BLA) Submission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Biologic License Agreement (BLA)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dirty="0" err="1">
                          <a:effectLst/>
                          <a:latin typeface="Calibri" panose="020F0502020204030204" pitchFamily="34" charset="0"/>
                          <a:ea typeface="Calibri" panose="020F0502020204030204" pitchFamily="34" charset="0"/>
                          <a:cs typeface="Times New Roman" panose="02020603050405020304" pitchFamily="18" charset="0"/>
                        </a:rPr>
                        <a:t>eIND</a:t>
                      </a:r>
                      <a:r>
                        <a:rPr lang="en-US" sz="900" dirty="0">
                          <a:effectLst/>
                          <a:latin typeface="Calibri" panose="020F0502020204030204" pitchFamily="34" charset="0"/>
                          <a:ea typeface="Calibri" panose="020F0502020204030204" pitchFamily="34" charset="0"/>
                          <a:cs typeface="Times New Roman" panose="02020603050405020304" pitchFamily="18" charset="0"/>
                        </a:rPr>
                        <a:t> (Exploratory Investigational New Drug) Submission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eIND (Exploratory Investigational New Drug)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IND (Investigational New Drug)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IND (Investigational New Drug)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INDa (amendment)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INDa (amendment)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NDA (New Drug Application)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NDA (New Drug Application)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sNDA (supplemental New Drug Application)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sNDA (supplemental New Drug Application)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JNDA (JAPAN)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JNDA (JAPAN)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ANDA (Abbreviated New Drug Application)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ANDA (Abbreviated New Drug Application)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WMA (World Market Application)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WMA (World Market Application)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PIP (Pediatric Investigational Plan)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PIP (Pediatric Investigational Plan) Approval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Humanitarian Device Exemption (HDE)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Humanitarian Device Exemption (HDE) Approval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1" name="TextBox 20"/>
          <p:cNvSpPr txBox="1"/>
          <p:nvPr/>
        </p:nvSpPr>
        <p:spPr>
          <a:xfrm>
            <a:off x="8215299" y="1911642"/>
            <a:ext cx="3533800" cy="923330"/>
          </a:xfrm>
          <a:prstGeom prst="rect">
            <a:avLst/>
          </a:prstGeom>
          <a:solidFill>
            <a:schemeClr val="bg1"/>
          </a:solidFill>
          <a:ln w="12700">
            <a:solidFill>
              <a:schemeClr val="tx1"/>
            </a:solidFill>
          </a:ln>
        </p:spPr>
        <p:txBody>
          <a:bodyPr wrap="square" rtlCol="0">
            <a:spAutoFit/>
          </a:bodyPr>
          <a:lstStyle/>
          <a:p>
            <a:r>
              <a:rPr lang="en-US" dirty="0" smtClean="0"/>
              <a:t>Screen should have ability to add comments for each milestone to explain reason for any delays</a:t>
            </a:r>
            <a:endParaRPr lang="en-US" dirty="0"/>
          </a:p>
        </p:txBody>
      </p:sp>
    </p:spTree>
    <p:extLst>
      <p:ext uri="{BB962C8B-B14F-4D97-AF65-F5344CB8AC3E}">
        <p14:creationId xmlns:p14="http://schemas.microsoft.com/office/powerpoint/2010/main" val="15371409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6703442"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Institutes </a:t>
            </a:r>
            <a:br>
              <a:rPr lang="en-US" sz="1800" dirty="0" smtClean="0">
                <a:solidFill>
                  <a:srgbClr val="FF0000"/>
                </a:solidFill>
              </a:rPr>
            </a:br>
            <a:r>
              <a:rPr lang="en-US" sz="1800" dirty="0" smtClean="0">
                <a:solidFill>
                  <a:srgbClr val="FF0000"/>
                </a:solidFill>
              </a:rPr>
              <a:t>Submenu - Studies Associated with Institute Display </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60</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9" name="TextBox 28"/>
          <p:cNvSpPr txBox="1"/>
          <p:nvPr/>
        </p:nvSpPr>
        <p:spPr>
          <a:xfrm>
            <a:off x="8948152" y="2094927"/>
            <a:ext cx="1605182" cy="276999"/>
          </a:xfrm>
          <a:prstGeom prst="rect">
            <a:avLst/>
          </a:prstGeom>
          <a:noFill/>
          <a:ln>
            <a:solidFill>
              <a:srgbClr val="FF0000"/>
            </a:solidFill>
          </a:ln>
        </p:spPr>
        <p:txBody>
          <a:bodyPr wrap="square" rtlCol="0">
            <a:spAutoFit/>
          </a:bodyPr>
          <a:lstStyle/>
          <a:p>
            <a:r>
              <a:rPr lang="en-US" sz="1200" dirty="0" smtClean="0"/>
              <a:t>Additional Locations</a:t>
            </a:r>
            <a:endParaRPr lang="en-US" sz="1200" dirty="0"/>
          </a:p>
        </p:txBody>
      </p:sp>
      <p:sp>
        <p:nvSpPr>
          <p:cNvPr id="30" name="TextBox 29"/>
          <p:cNvSpPr txBox="1"/>
          <p:nvPr/>
        </p:nvSpPr>
        <p:spPr>
          <a:xfrm>
            <a:off x="8948152" y="1686283"/>
            <a:ext cx="1257104"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dirty="0" smtClean="0"/>
              <a:t>Studies</a:t>
            </a:r>
            <a:endParaRPr lang="en-US" sz="1200" dirty="0"/>
          </a:p>
        </p:txBody>
      </p:sp>
      <p:sp>
        <p:nvSpPr>
          <p:cNvPr id="25" name="TextBox 24"/>
          <p:cNvSpPr txBox="1"/>
          <p:nvPr/>
        </p:nvSpPr>
        <p:spPr>
          <a:xfrm>
            <a:off x="563484" y="2870412"/>
            <a:ext cx="11116854" cy="2677656"/>
          </a:xfrm>
          <a:prstGeom prst="rect">
            <a:avLst/>
          </a:prstGeom>
          <a:solidFill>
            <a:schemeClr val="accent3"/>
          </a:solidFill>
          <a:ln w="38100">
            <a:solidFill>
              <a:srgbClr val="002060"/>
            </a:solidFill>
          </a:ln>
        </p:spPr>
        <p:txBody>
          <a:bodyPr wrap="square" rtlCol="0">
            <a:spAutoFit/>
          </a:bodyPr>
          <a:lstStyle/>
          <a:p>
            <a:r>
              <a:rPr lang="en-US" sz="2400" b="1" dirty="0" smtClean="0">
                <a:solidFill>
                  <a:schemeClr val="bg1"/>
                </a:solidFill>
              </a:rPr>
              <a:t>Studies Associated with Institute </a:t>
            </a:r>
            <a:r>
              <a:rPr lang="en-US" b="1" dirty="0" smtClean="0">
                <a:solidFill>
                  <a:srgbClr val="FF0000"/>
                </a:solidFill>
              </a:rPr>
              <a:t>(section heading)</a:t>
            </a:r>
          </a:p>
          <a:p>
            <a:r>
              <a:rPr lang="en-US" b="1" dirty="0" smtClean="0">
                <a:solidFill>
                  <a:srgbClr val="FF0000"/>
                </a:solidFill>
              </a:rPr>
              <a:t>Short Study Name        Protocol ID      Site Number    Investigator   Planned     Actual         Planned       Actual</a:t>
            </a:r>
          </a:p>
          <a:p>
            <a:r>
              <a:rPr lang="en-US" b="1" dirty="0">
                <a:solidFill>
                  <a:srgbClr val="FF0000"/>
                </a:solidFill>
              </a:rPr>
              <a:t> </a:t>
            </a:r>
            <a:r>
              <a:rPr lang="en-US" b="1" dirty="0" smtClean="0">
                <a:solidFill>
                  <a:srgbClr val="FF0000"/>
                </a:solidFill>
              </a:rPr>
              <a:t>                                                                                                                      Patients     </a:t>
            </a:r>
            <a:r>
              <a:rPr lang="en-US" b="1" dirty="0" err="1" smtClean="0">
                <a:solidFill>
                  <a:srgbClr val="FF0000"/>
                </a:solidFill>
              </a:rPr>
              <a:t>Patients</a:t>
            </a:r>
            <a:r>
              <a:rPr lang="en-US" b="1" dirty="0" smtClean="0">
                <a:solidFill>
                  <a:srgbClr val="FF0000"/>
                </a:solidFill>
              </a:rPr>
              <a:t>     Activation  </a:t>
            </a:r>
            <a:r>
              <a:rPr lang="en-US" b="1" dirty="0" err="1" smtClean="0">
                <a:solidFill>
                  <a:srgbClr val="FF0000"/>
                </a:solidFill>
              </a:rPr>
              <a:t>Activation</a:t>
            </a:r>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r>
              <a:rPr lang="en-US" b="1" dirty="0" smtClean="0"/>
              <a:t>Section is </a:t>
            </a:r>
            <a:r>
              <a:rPr lang="en-US" b="1" dirty="0" err="1" smtClean="0"/>
              <a:t>autopopulated</a:t>
            </a:r>
            <a:r>
              <a:rPr lang="en-US" b="1" dirty="0" smtClean="0"/>
              <a:t> by Studies and Sites entity filtered by institute.</a:t>
            </a:r>
          </a:p>
          <a:p>
            <a:r>
              <a:rPr lang="en-US" b="1" dirty="0" smtClean="0"/>
              <a:t>Clicking on site number takes user to individual Site screen.</a:t>
            </a:r>
          </a:p>
          <a:p>
            <a:endParaRPr lang="en-US" b="1" dirty="0">
              <a:solidFill>
                <a:srgbClr val="FF0000"/>
              </a:solidFill>
            </a:endParaRPr>
          </a:p>
          <a:p>
            <a:endParaRPr lang="en-US" b="1" dirty="0" smtClean="0">
              <a:solidFill>
                <a:srgbClr val="FF0000"/>
              </a:solidFill>
            </a:endParaRPr>
          </a:p>
        </p:txBody>
      </p:sp>
    </p:spTree>
    <p:extLst>
      <p:ext uri="{BB962C8B-B14F-4D97-AF65-F5344CB8AC3E}">
        <p14:creationId xmlns:p14="http://schemas.microsoft.com/office/powerpoint/2010/main" val="23912519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396" y="175407"/>
            <a:ext cx="5595958" cy="389395"/>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Countries - Home Screen</a:t>
            </a:r>
            <a:r>
              <a:rPr lang="en-US" sz="2540" dirty="0" smtClean="0">
                <a:solidFill>
                  <a:srgbClr val="FF0000"/>
                </a:solidFill>
              </a:rPr>
              <a:t> </a:t>
            </a:r>
            <a:endParaRPr lang="en-US" sz="254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61</a:t>
            </a:fld>
            <a:endParaRPr lang="en-US" dirty="0">
              <a:solidFill>
                <a:prstClr val="black">
                  <a:tint val="75000"/>
                </a:prstClr>
              </a:solidFill>
            </a:endParaRPr>
          </a:p>
        </p:txBody>
      </p:sp>
      <p:sp>
        <p:nvSpPr>
          <p:cNvPr id="13" name="TextBox 12"/>
          <p:cNvSpPr txBox="1"/>
          <p:nvPr/>
        </p:nvSpPr>
        <p:spPr>
          <a:xfrm>
            <a:off x="875762" y="118485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249265" y="1201562"/>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64616" y="1209927"/>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442367" y="1201562"/>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9011099" y="1224884"/>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Countries</a:t>
            </a:r>
            <a:endParaRPr lang="en-US" dirty="0"/>
          </a:p>
        </p:txBody>
      </p:sp>
      <p:sp>
        <p:nvSpPr>
          <p:cNvPr id="3" name="Left Arrow 2">
            <a:hlinkClick r:id="rId2" action="ppaction://hlinksldjump"/>
          </p:cNvPr>
          <p:cNvSpPr/>
          <p:nvPr/>
        </p:nvSpPr>
        <p:spPr>
          <a:xfrm>
            <a:off x="1427018" y="346364"/>
            <a:ext cx="1025237" cy="4433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443057" y="1201562"/>
            <a:ext cx="1146221" cy="307777"/>
          </a:xfrm>
          <a:prstGeom prst="rect">
            <a:avLst/>
          </a:prstGeom>
          <a:noFill/>
          <a:ln>
            <a:solidFill>
              <a:srgbClr val="FF0000"/>
            </a:solidFill>
          </a:ln>
        </p:spPr>
        <p:txBody>
          <a:bodyPr wrap="square" rtlCol="0">
            <a:spAutoFit/>
          </a:bodyPr>
          <a:lstStyle/>
          <a:p>
            <a:r>
              <a:rPr lang="en-US" sz="1400" dirty="0" smtClean="0"/>
              <a:t>Investigators</a:t>
            </a:r>
            <a:endParaRPr lang="en-US" sz="1400" dirty="0"/>
          </a:p>
        </p:txBody>
      </p:sp>
      <p:sp>
        <p:nvSpPr>
          <p:cNvPr id="19" name="TextBox 18"/>
          <p:cNvSpPr txBox="1"/>
          <p:nvPr/>
        </p:nvSpPr>
        <p:spPr>
          <a:xfrm>
            <a:off x="7681145" y="1209927"/>
            <a:ext cx="1146221" cy="307777"/>
          </a:xfrm>
          <a:prstGeom prst="rect">
            <a:avLst/>
          </a:prstGeom>
          <a:noFill/>
          <a:ln>
            <a:solidFill>
              <a:srgbClr val="FF0000"/>
            </a:solidFill>
          </a:ln>
        </p:spPr>
        <p:txBody>
          <a:bodyPr wrap="square" rtlCol="0">
            <a:spAutoFit/>
          </a:bodyPr>
          <a:lstStyle/>
          <a:p>
            <a:r>
              <a:rPr lang="en-US" sz="1400" dirty="0" smtClean="0"/>
              <a:t>Institutes</a:t>
            </a:r>
            <a:endParaRPr lang="en-US" sz="1400" dirty="0"/>
          </a:p>
        </p:txBody>
      </p:sp>
    </p:spTree>
    <p:extLst>
      <p:ext uri="{BB962C8B-B14F-4D97-AF65-F5344CB8AC3E}">
        <p14:creationId xmlns:p14="http://schemas.microsoft.com/office/powerpoint/2010/main" val="7685238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396" y="175407"/>
            <a:ext cx="5595958" cy="389395"/>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Countries - Home Screen</a:t>
            </a:r>
            <a:r>
              <a:rPr lang="en-US" sz="2540" dirty="0" smtClean="0">
                <a:solidFill>
                  <a:srgbClr val="FF0000"/>
                </a:solidFill>
              </a:rPr>
              <a:t> </a:t>
            </a:r>
            <a:endParaRPr lang="en-US" sz="254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62</a:t>
            </a:fld>
            <a:endParaRPr lang="en-US" dirty="0">
              <a:solidFill>
                <a:prstClr val="black">
                  <a:tint val="75000"/>
                </a:prstClr>
              </a:solidFill>
            </a:endParaRPr>
          </a:p>
        </p:txBody>
      </p:sp>
      <p:sp>
        <p:nvSpPr>
          <p:cNvPr id="13" name="TextBox 12"/>
          <p:cNvSpPr txBox="1"/>
          <p:nvPr/>
        </p:nvSpPr>
        <p:spPr>
          <a:xfrm>
            <a:off x="875762" y="118485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249265" y="1201562"/>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64616" y="1209927"/>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442367" y="1201562"/>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8994262" y="1151648"/>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Countries</a:t>
            </a:r>
            <a:endParaRPr lang="en-US" dirty="0"/>
          </a:p>
        </p:txBody>
      </p:sp>
      <p:sp>
        <p:nvSpPr>
          <p:cNvPr id="3" name="Left Arrow 2">
            <a:hlinkClick r:id="rId2" action="ppaction://hlinksldjump"/>
          </p:cNvPr>
          <p:cNvSpPr/>
          <p:nvPr/>
        </p:nvSpPr>
        <p:spPr>
          <a:xfrm>
            <a:off x="1427018" y="346364"/>
            <a:ext cx="1025237" cy="4433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508822" y="1201562"/>
            <a:ext cx="1146221" cy="307777"/>
          </a:xfrm>
          <a:prstGeom prst="rect">
            <a:avLst/>
          </a:prstGeom>
          <a:noFill/>
          <a:ln>
            <a:solidFill>
              <a:srgbClr val="FF0000"/>
            </a:solidFill>
          </a:ln>
        </p:spPr>
        <p:txBody>
          <a:bodyPr wrap="square" rtlCol="0">
            <a:spAutoFit/>
          </a:bodyPr>
          <a:lstStyle/>
          <a:p>
            <a:r>
              <a:rPr lang="en-US" sz="1400" dirty="0" smtClean="0"/>
              <a:t>Investigators</a:t>
            </a:r>
            <a:endParaRPr lang="en-US" sz="1400" dirty="0"/>
          </a:p>
        </p:txBody>
      </p:sp>
      <p:sp>
        <p:nvSpPr>
          <p:cNvPr id="19" name="TextBox 18"/>
          <p:cNvSpPr txBox="1"/>
          <p:nvPr/>
        </p:nvSpPr>
        <p:spPr>
          <a:xfrm>
            <a:off x="7751542" y="1182426"/>
            <a:ext cx="1146221" cy="307777"/>
          </a:xfrm>
          <a:prstGeom prst="rect">
            <a:avLst/>
          </a:prstGeom>
          <a:noFill/>
          <a:ln>
            <a:solidFill>
              <a:srgbClr val="FF0000"/>
            </a:solidFill>
          </a:ln>
        </p:spPr>
        <p:txBody>
          <a:bodyPr wrap="square" rtlCol="0">
            <a:spAutoFit/>
          </a:bodyPr>
          <a:lstStyle/>
          <a:p>
            <a:r>
              <a:rPr lang="en-US" sz="1400" dirty="0" smtClean="0"/>
              <a:t>Institutes</a:t>
            </a:r>
            <a:endParaRPr lang="en-US" sz="1400" dirty="0"/>
          </a:p>
        </p:txBody>
      </p:sp>
      <p:sp>
        <p:nvSpPr>
          <p:cNvPr id="12" name="TextBox 11"/>
          <p:cNvSpPr txBox="1"/>
          <p:nvPr/>
        </p:nvSpPr>
        <p:spPr>
          <a:xfrm>
            <a:off x="533408" y="4042124"/>
            <a:ext cx="3718913" cy="2492990"/>
          </a:xfrm>
          <a:prstGeom prst="rect">
            <a:avLst/>
          </a:prstGeom>
          <a:noFill/>
        </p:spPr>
        <p:txBody>
          <a:bodyPr wrap="square" rtlCol="0">
            <a:spAutoFit/>
          </a:bodyPr>
          <a:lstStyle/>
          <a:p>
            <a:r>
              <a:rPr lang="en-US" sz="1200" dirty="0" smtClean="0"/>
              <a:t>Argentina</a:t>
            </a:r>
          </a:p>
          <a:p>
            <a:r>
              <a:rPr lang="en-US" sz="1200" dirty="0" smtClean="0"/>
              <a:t>Belgium</a:t>
            </a:r>
          </a:p>
          <a:p>
            <a:r>
              <a:rPr lang="en-US" sz="1200" dirty="0" smtClean="0"/>
              <a:t>Brazil</a:t>
            </a:r>
          </a:p>
          <a:p>
            <a:r>
              <a:rPr lang="en-US" sz="1200" dirty="0" smtClean="0"/>
              <a:t>Chile</a:t>
            </a:r>
          </a:p>
          <a:p>
            <a:r>
              <a:rPr lang="en-US" sz="1200" dirty="0" smtClean="0"/>
              <a:t>China</a:t>
            </a:r>
          </a:p>
          <a:p>
            <a:r>
              <a:rPr lang="en-US" sz="1200" dirty="0" smtClean="0"/>
              <a:t>France</a:t>
            </a:r>
          </a:p>
          <a:p>
            <a:r>
              <a:rPr lang="en-US" sz="1200" dirty="0" smtClean="0"/>
              <a:t>Germany</a:t>
            </a:r>
          </a:p>
          <a:p>
            <a:r>
              <a:rPr lang="en-US" sz="1200" dirty="0" smtClean="0"/>
              <a:t>India</a:t>
            </a:r>
          </a:p>
          <a:p>
            <a:r>
              <a:rPr lang="en-US" sz="1200" dirty="0" smtClean="0"/>
              <a:t>Japan</a:t>
            </a:r>
          </a:p>
          <a:p>
            <a:r>
              <a:rPr lang="en-US" sz="1200" dirty="0" smtClean="0"/>
              <a:t>Luxembourg</a:t>
            </a:r>
          </a:p>
          <a:p>
            <a:r>
              <a:rPr lang="en-US" sz="1200" dirty="0" smtClean="0"/>
              <a:t>Malaysia</a:t>
            </a:r>
          </a:p>
          <a:p>
            <a:r>
              <a:rPr lang="en-US" sz="1200" dirty="0" smtClean="0"/>
              <a:t>Netherlands</a:t>
            </a:r>
          </a:p>
          <a:p>
            <a:r>
              <a:rPr lang="en-US" sz="1200" dirty="0" smtClean="0"/>
              <a:t>Peru</a:t>
            </a:r>
            <a:endParaRPr lang="en-US" dirty="0" smtClean="0"/>
          </a:p>
        </p:txBody>
      </p:sp>
      <p:sp>
        <p:nvSpPr>
          <p:cNvPr id="20" name="TextBox 19"/>
          <p:cNvSpPr txBox="1"/>
          <p:nvPr/>
        </p:nvSpPr>
        <p:spPr>
          <a:xfrm>
            <a:off x="776092" y="2372007"/>
            <a:ext cx="3214971" cy="584775"/>
          </a:xfrm>
          <a:prstGeom prst="rect">
            <a:avLst/>
          </a:prstGeom>
          <a:noFill/>
          <a:ln>
            <a:solidFill>
              <a:schemeClr val="accent1"/>
            </a:solidFill>
          </a:ln>
        </p:spPr>
        <p:txBody>
          <a:bodyPr wrap="square" rtlCol="0">
            <a:spAutoFit/>
          </a:bodyPr>
          <a:lstStyle/>
          <a:p>
            <a:r>
              <a:rPr lang="en-US" dirty="0" smtClean="0"/>
              <a:t>Add New Country </a:t>
            </a:r>
            <a:r>
              <a:rPr lang="en-US" sz="3200" dirty="0" smtClean="0"/>
              <a:t>+</a:t>
            </a:r>
            <a:r>
              <a:rPr lang="en-US" dirty="0" smtClean="0"/>
              <a:t>  </a:t>
            </a:r>
            <a:endParaRPr lang="en-US" dirty="0"/>
          </a:p>
        </p:txBody>
      </p:sp>
      <p:sp>
        <p:nvSpPr>
          <p:cNvPr id="21" name="TextBox 20"/>
          <p:cNvSpPr txBox="1"/>
          <p:nvPr/>
        </p:nvSpPr>
        <p:spPr>
          <a:xfrm>
            <a:off x="2737726" y="5796393"/>
            <a:ext cx="7956665" cy="369332"/>
          </a:xfrm>
          <a:prstGeom prst="rect">
            <a:avLst/>
          </a:prstGeom>
          <a:noFill/>
          <a:ln w="12700">
            <a:solidFill>
              <a:schemeClr val="tx1"/>
            </a:solidFill>
          </a:ln>
        </p:spPr>
        <p:txBody>
          <a:bodyPr wrap="none" rtlCol="0">
            <a:spAutoFit/>
          </a:bodyPr>
          <a:lstStyle/>
          <a:p>
            <a:r>
              <a:rPr lang="en-US" dirty="0" smtClean="0"/>
              <a:t>Clicking on specific country takes user to saved country record for editing or review </a:t>
            </a:r>
            <a:endParaRPr lang="en-US" dirty="0"/>
          </a:p>
        </p:txBody>
      </p:sp>
      <p:sp>
        <p:nvSpPr>
          <p:cNvPr id="22" name="TextBox 21"/>
          <p:cNvSpPr txBox="1"/>
          <p:nvPr/>
        </p:nvSpPr>
        <p:spPr>
          <a:xfrm>
            <a:off x="5060101" y="2554826"/>
            <a:ext cx="3550499" cy="1200329"/>
          </a:xfrm>
          <a:prstGeom prst="rect">
            <a:avLst/>
          </a:prstGeom>
          <a:noFill/>
          <a:ln w="12700">
            <a:solidFill>
              <a:schemeClr val="tx1"/>
            </a:solidFill>
          </a:ln>
        </p:spPr>
        <p:txBody>
          <a:bodyPr wrap="square" rtlCol="0">
            <a:spAutoFit/>
          </a:bodyPr>
          <a:lstStyle/>
          <a:p>
            <a:r>
              <a:rPr lang="en-US" dirty="0" smtClean="0"/>
              <a:t>User can add/create new country or select previously created country record from list below upon clicking “Countries” button</a:t>
            </a:r>
            <a:endParaRPr lang="en-US" dirty="0"/>
          </a:p>
        </p:txBody>
      </p:sp>
      <p:cxnSp>
        <p:nvCxnSpPr>
          <p:cNvPr id="23" name="Straight Arrow Connector 22"/>
          <p:cNvCxnSpPr/>
          <p:nvPr/>
        </p:nvCxnSpPr>
        <p:spPr>
          <a:xfrm flipH="1" flipV="1">
            <a:off x="3156838" y="2753011"/>
            <a:ext cx="1903264" cy="2096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101436" y="3382142"/>
            <a:ext cx="3958665" cy="13289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7636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3041" y="346364"/>
            <a:ext cx="5595958" cy="626902"/>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Countries – Screen Layout</a:t>
            </a:r>
            <a:br>
              <a:rPr lang="en-US" sz="1800" dirty="0" smtClean="0">
                <a:solidFill>
                  <a:srgbClr val="FF0000"/>
                </a:solidFill>
              </a:rPr>
            </a:br>
            <a:r>
              <a:rPr lang="en-US" sz="1800" dirty="0" smtClean="0">
                <a:solidFill>
                  <a:srgbClr val="FF0000"/>
                </a:solidFill>
              </a:rPr>
              <a:t>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63</a:t>
            </a:fld>
            <a:endParaRPr lang="en-US" dirty="0">
              <a:solidFill>
                <a:prstClr val="black">
                  <a:tint val="75000"/>
                </a:prstClr>
              </a:solidFill>
            </a:endParaRPr>
          </a:p>
        </p:txBody>
      </p:sp>
      <p:sp>
        <p:nvSpPr>
          <p:cNvPr id="5" name="TextBox 4"/>
          <p:cNvSpPr txBox="1"/>
          <p:nvPr/>
        </p:nvSpPr>
        <p:spPr>
          <a:xfrm>
            <a:off x="171183" y="3735792"/>
            <a:ext cx="3986863" cy="338554"/>
          </a:xfrm>
          <a:prstGeom prst="rect">
            <a:avLst/>
          </a:prstGeom>
          <a:solidFill>
            <a:schemeClr val="bg1">
              <a:lumMod val="65000"/>
            </a:schemeClr>
          </a:solidFill>
          <a:ln>
            <a:solidFill>
              <a:srgbClr val="FF0000"/>
            </a:solidFill>
          </a:ln>
        </p:spPr>
        <p:txBody>
          <a:bodyPr wrap="square" rtlCol="0">
            <a:spAutoFit/>
          </a:bodyPr>
          <a:lstStyle/>
          <a:p>
            <a:r>
              <a:rPr lang="en-US" sz="1600" dirty="0" smtClean="0">
                <a:solidFill>
                  <a:schemeClr val="bg1"/>
                </a:solidFill>
              </a:rPr>
              <a:t>General Information </a:t>
            </a:r>
            <a:r>
              <a:rPr lang="en-US" sz="1600" dirty="0" smtClean="0">
                <a:solidFill>
                  <a:srgbClr val="FF0000"/>
                </a:solidFill>
              </a:rPr>
              <a:t>(section heading)</a:t>
            </a:r>
          </a:p>
        </p:txBody>
      </p:sp>
      <p:sp>
        <p:nvSpPr>
          <p:cNvPr id="9" name="TextBox 8"/>
          <p:cNvSpPr txBox="1"/>
          <p:nvPr/>
        </p:nvSpPr>
        <p:spPr>
          <a:xfrm>
            <a:off x="171184" y="4392167"/>
            <a:ext cx="3986862" cy="338554"/>
          </a:xfrm>
          <a:prstGeom prst="rect">
            <a:avLst/>
          </a:prstGeom>
          <a:solidFill>
            <a:schemeClr val="bg1">
              <a:lumMod val="65000"/>
            </a:schemeClr>
          </a:solidFill>
          <a:ln>
            <a:solidFill>
              <a:srgbClr val="FF0000"/>
            </a:solidFill>
          </a:ln>
        </p:spPr>
        <p:txBody>
          <a:bodyPr wrap="square" rtlCol="0">
            <a:spAutoFit/>
          </a:bodyPr>
          <a:lstStyle/>
          <a:p>
            <a:r>
              <a:rPr lang="en-US" sz="1600" dirty="0" smtClean="0">
                <a:solidFill>
                  <a:schemeClr val="bg1"/>
                </a:solidFill>
              </a:rPr>
              <a:t>Submission Guidelines </a:t>
            </a:r>
            <a:r>
              <a:rPr lang="en-US" sz="1600" dirty="0" smtClean="0">
                <a:solidFill>
                  <a:srgbClr val="FF0000"/>
                </a:solidFill>
              </a:rPr>
              <a:t>(section heading)</a:t>
            </a:r>
          </a:p>
        </p:txBody>
      </p:sp>
      <p:sp>
        <p:nvSpPr>
          <p:cNvPr id="11" name="TextBox 10"/>
          <p:cNvSpPr txBox="1"/>
          <p:nvPr/>
        </p:nvSpPr>
        <p:spPr>
          <a:xfrm>
            <a:off x="8551331" y="2231869"/>
            <a:ext cx="3272110" cy="584775"/>
          </a:xfrm>
          <a:prstGeom prst="rect">
            <a:avLst/>
          </a:prstGeom>
          <a:solidFill>
            <a:schemeClr val="bg1">
              <a:lumMod val="65000"/>
            </a:schemeClr>
          </a:solidFill>
          <a:ln>
            <a:solidFill>
              <a:srgbClr val="FF0000"/>
            </a:solidFill>
          </a:ln>
        </p:spPr>
        <p:txBody>
          <a:bodyPr wrap="square" rtlCol="0">
            <a:spAutoFit/>
          </a:bodyPr>
          <a:lstStyle/>
          <a:p>
            <a:r>
              <a:rPr lang="en-US" sz="1600" dirty="0" smtClean="0">
                <a:solidFill>
                  <a:schemeClr val="bg1"/>
                </a:solidFill>
              </a:rPr>
              <a:t>Studies Associated with Country </a:t>
            </a:r>
            <a:r>
              <a:rPr lang="en-US" sz="1600" dirty="0" smtClean="0">
                <a:solidFill>
                  <a:srgbClr val="FF0000"/>
                </a:solidFill>
              </a:rPr>
              <a:t>(section heading)</a:t>
            </a:r>
            <a:endParaRPr lang="en-US" sz="2000" dirty="0" smtClean="0">
              <a:solidFill>
                <a:srgbClr val="FF0000"/>
              </a:solidFill>
            </a:endParaRPr>
          </a:p>
        </p:txBody>
      </p:sp>
      <p:sp>
        <p:nvSpPr>
          <p:cNvPr id="13" name="TextBox 12"/>
          <p:cNvSpPr txBox="1"/>
          <p:nvPr/>
        </p:nvSpPr>
        <p:spPr>
          <a:xfrm>
            <a:off x="875762" y="1184856"/>
            <a:ext cx="1146221"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249265" y="1201562"/>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64616" y="1209927"/>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442367" y="1201562"/>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9011099" y="1224884"/>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Countries</a:t>
            </a:r>
            <a:endParaRPr lang="en-US" dirty="0"/>
          </a:p>
        </p:txBody>
      </p:sp>
      <p:sp>
        <p:nvSpPr>
          <p:cNvPr id="3" name="Left Arrow 2">
            <a:hlinkClick r:id="rId2" action="ppaction://hlinksldjump"/>
          </p:cNvPr>
          <p:cNvSpPr/>
          <p:nvPr/>
        </p:nvSpPr>
        <p:spPr>
          <a:xfrm>
            <a:off x="1427018" y="346364"/>
            <a:ext cx="1025237" cy="4433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443057" y="1201562"/>
            <a:ext cx="1146221" cy="307777"/>
          </a:xfrm>
          <a:prstGeom prst="rect">
            <a:avLst/>
          </a:prstGeom>
          <a:noFill/>
          <a:ln>
            <a:solidFill>
              <a:srgbClr val="FF0000"/>
            </a:solidFill>
          </a:ln>
        </p:spPr>
        <p:txBody>
          <a:bodyPr wrap="square" rtlCol="0">
            <a:spAutoFit/>
          </a:bodyPr>
          <a:lstStyle/>
          <a:p>
            <a:r>
              <a:rPr lang="en-US" sz="1400" dirty="0" smtClean="0"/>
              <a:t>Investigators</a:t>
            </a:r>
            <a:endParaRPr lang="en-US" sz="1400" dirty="0"/>
          </a:p>
        </p:txBody>
      </p:sp>
      <p:sp>
        <p:nvSpPr>
          <p:cNvPr id="19" name="TextBox 18"/>
          <p:cNvSpPr txBox="1"/>
          <p:nvPr/>
        </p:nvSpPr>
        <p:spPr>
          <a:xfrm>
            <a:off x="7681145" y="1209927"/>
            <a:ext cx="1146221" cy="307777"/>
          </a:xfrm>
          <a:prstGeom prst="rect">
            <a:avLst/>
          </a:prstGeom>
          <a:noFill/>
          <a:ln>
            <a:solidFill>
              <a:srgbClr val="FF0000"/>
            </a:solidFill>
          </a:ln>
        </p:spPr>
        <p:txBody>
          <a:bodyPr wrap="square" rtlCol="0">
            <a:spAutoFit/>
          </a:bodyPr>
          <a:lstStyle/>
          <a:p>
            <a:r>
              <a:rPr lang="en-US" sz="1400" dirty="0" smtClean="0"/>
              <a:t>Institutes</a:t>
            </a:r>
            <a:endParaRPr lang="en-US" sz="1400" dirty="0"/>
          </a:p>
        </p:txBody>
      </p:sp>
      <p:sp>
        <p:nvSpPr>
          <p:cNvPr id="20" name="TextBox 19"/>
          <p:cNvSpPr txBox="1"/>
          <p:nvPr/>
        </p:nvSpPr>
        <p:spPr>
          <a:xfrm>
            <a:off x="171183" y="2315413"/>
            <a:ext cx="4452553" cy="1077218"/>
          </a:xfrm>
          <a:prstGeom prst="rect">
            <a:avLst/>
          </a:prstGeom>
          <a:solidFill>
            <a:schemeClr val="bg1">
              <a:lumMod val="65000"/>
            </a:schemeClr>
          </a:solidFill>
          <a:ln>
            <a:solidFill>
              <a:srgbClr val="FF0000"/>
            </a:solidFill>
          </a:ln>
        </p:spPr>
        <p:txBody>
          <a:bodyPr wrap="square" rtlCol="0">
            <a:spAutoFit/>
          </a:bodyPr>
          <a:lstStyle/>
          <a:p>
            <a:r>
              <a:rPr lang="en-US" sz="1600" dirty="0" smtClean="0">
                <a:solidFill>
                  <a:schemeClr val="bg1"/>
                </a:solidFill>
              </a:rPr>
              <a:t>Country:  Information  </a:t>
            </a:r>
            <a:r>
              <a:rPr lang="en-US" sz="1600" dirty="0" smtClean="0">
                <a:solidFill>
                  <a:srgbClr val="FF0000"/>
                </a:solidFill>
              </a:rPr>
              <a:t>system heading</a:t>
            </a:r>
          </a:p>
          <a:p>
            <a:r>
              <a:rPr lang="en-US" sz="1600" dirty="0" smtClean="0">
                <a:solidFill>
                  <a:schemeClr val="bg1"/>
                </a:solidFill>
              </a:rPr>
              <a:t>Country Name </a:t>
            </a:r>
            <a:r>
              <a:rPr lang="en-US" sz="1600" b="1" dirty="0">
                <a:solidFill>
                  <a:srgbClr val="FF0000"/>
                </a:solidFill>
              </a:rPr>
              <a:t>(</a:t>
            </a:r>
            <a:r>
              <a:rPr lang="en-US" sz="1600" b="1" dirty="0" err="1">
                <a:solidFill>
                  <a:srgbClr val="FF0000"/>
                </a:solidFill>
              </a:rPr>
              <a:t>autopopulated</a:t>
            </a:r>
            <a:r>
              <a:rPr lang="en-US" sz="1600" b="1" dirty="0">
                <a:solidFill>
                  <a:srgbClr val="FF0000"/>
                </a:solidFill>
              </a:rPr>
              <a:t> by system once information is entered by user and record is saved)</a:t>
            </a:r>
            <a:endParaRPr lang="en-US" sz="1600" dirty="0" smtClean="0">
              <a:solidFill>
                <a:schemeClr val="bg1"/>
              </a:solidFill>
            </a:endParaRPr>
          </a:p>
        </p:txBody>
      </p:sp>
      <p:sp>
        <p:nvSpPr>
          <p:cNvPr id="21" name="TextBox 20"/>
          <p:cNvSpPr txBox="1"/>
          <p:nvPr/>
        </p:nvSpPr>
        <p:spPr>
          <a:xfrm>
            <a:off x="4623737" y="3569081"/>
            <a:ext cx="3986863" cy="584775"/>
          </a:xfrm>
          <a:prstGeom prst="rect">
            <a:avLst/>
          </a:prstGeom>
          <a:solidFill>
            <a:schemeClr val="bg1">
              <a:lumMod val="65000"/>
            </a:schemeClr>
          </a:solidFill>
          <a:ln>
            <a:solidFill>
              <a:srgbClr val="FF0000"/>
            </a:solidFill>
          </a:ln>
        </p:spPr>
        <p:txBody>
          <a:bodyPr wrap="square" rtlCol="0">
            <a:spAutoFit/>
          </a:bodyPr>
          <a:lstStyle/>
          <a:p>
            <a:r>
              <a:rPr lang="en-US" sz="1600" dirty="0" smtClean="0">
                <a:solidFill>
                  <a:schemeClr val="bg1"/>
                </a:solidFill>
              </a:rPr>
              <a:t>Drug Import/Export Requirements </a:t>
            </a:r>
            <a:r>
              <a:rPr lang="en-US" sz="1600" dirty="0" smtClean="0">
                <a:solidFill>
                  <a:srgbClr val="FF0000"/>
                </a:solidFill>
              </a:rPr>
              <a:t>(section heading)</a:t>
            </a:r>
          </a:p>
        </p:txBody>
      </p:sp>
      <p:sp>
        <p:nvSpPr>
          <p:cNvPr id="22" name="TextBox 21"/>
          <p:cNvSpPr txBox="1"/>
          <p:nvPr/>
        </p:nvSpPr>
        <p:spPr>
          <a:xfrm>
            <a:off x="4564468" y="4368838"/>
            <a:ext cx="3986863" cy="584775"/>
          </a:xfrm>
          <a:prstGeom prst="rect">
            <a:avLst/>
          </a:prstGeom>
          <a:solidFill>
            <a:schemeClr val="bg1">
              <a:lumMod val="65000"/>
            </a:schemeClr>
          </a:solidFill>
          <a:ln>
            <a:solidFill>
              <a:srgbClr val="FF0000"/>
            </a:solidFill>
          </a:ln>
        </p:spPr>
        <p:txBody>
          <a:bodyPr wrap="square" rtlCol="0">
            <a:spAutoFit/>
          </a:bodyPr>
          <a:lstStyle/>
          <a:p>
            <a:r>
              <a:rPr lang="en-US" sz="1600" dirty="0" smtClean="0">
                <a:solidFill>
                  <a:schemeClr val="bg1"/>
                </a:solidFill>
              </a:rPr>
              <a:t>Biologics Import/Export Requirements </a:t>
            </a:r>
            <a:r>
              <a:rPr lang="en-US" sz="1600" dirty="0" smtClean="0">
                <a:solidFill>
                  <a:srgbClr val="FF0000"/>
                </a:solidFill>
              </a:rPr>
              <a:t>(section heading)</a:t>
            </a:r>
          </a:p>
        </p:txBody>
      </p:sp>
      <p:sp>
        <p:nvSpPr>
          <p:cNvPr id="6" name="TextBox 5"/>
          <p:cNvSpPr txBox="1"/>
          <p:nvPr/>
        </p:nvSpPr>
        <p:spPr>
          <a:xfrm>
            <a:off x="9011099" y="3569081"/>
            <a:ext cx="2107174" cy="1477328"/>
          </a:xfrm>
          <a:prstGeom prst="rect">
            <a:avLst/>
          </a:prstGeom>
          <a:solidFill>
            <a:schemeClr val="accent2">
              <a:lumMod val="20000"/>
              <a:lumOff val="80000"/>
            </a:schemeClr>
          </a:solidFill>
          <a:ln w="34925">
            <a:solidFill>
              <a:srgbClr val="FF0000"/>
            </a:solidFill>
          </a:ln>
        </p:spPr>
        <p:txBody>
          <a:bodyPr wrap="square" rtlCol="0">
            <a:spAutoFit/>
          </a:bodyPr>
          <a:lstStyle/>
          <a:p>
            <a:r>
              <a:rPr lang="en-US" dirty="0" smtClean="0"/>
              <a:t>Not sure about the import/export requirements sections here.  May be deleted.</a:t>
            </a:r>
            <a:endParaRPr lang="en-US" dirty="0"/>
          </a:p>
        </p:txBody>
      </p:sp>
    </p:spTree>
    <p:extLst>
      <p:ext uri="{BB962C8B-B14F-4D97-AF65-F5344CB8AC3E}">
        <p14:creationId xmlns:p14="http://schemas.microsoft.com/office/powerpoint/2010/main" val="38527987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Countries</a:t>
            </a:r>
            <a:br>
              <a:rPr lang="en-US" sz="1800" dirty="0" smtClean="0">
                <a:solidFill>
                  <a:srgbClr val="FF0000"/>
                </a:solidFill>
              </a:rPr>
            </a:br>
            <a:r>
              <a:rPr lang="en-US" sz="1800" dirty="0" smtClean="0">
                <a:solidFill>
                  <a:srgbClr val="FF0000"/>
                </a:solidFill>
              </a:rPr>
              <a:t>Screen Section – General Information </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64</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6" name="TextBox 25"/>
          <p:cNvSpPr txBox="1"/>
          <p:nvPr/>
        </p:nvSpPr>
        <p:spPr>
          <a:xfrm>
            <a:off x="914598" y="1874578"/>
            <a:ext cx="10439202" cy="4247317"/>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Countries</a:t>
            </a:r>
          </a:p>
          <a:p>
            <a:r>
              <a:rPr lang="en-US" b="1" dirty="0" smtClean="0">
                <a:solidFill>
                  <a:schemeClr val="bg1"/>
                </a:solidFill>
              </a:rPr>
              <a:t>Country: Information </a:t>
            </a:r>
            <a:r>
              <a:rPr lang="en-US" b="1" dirty="0" smtClean="0">
                <a:solidFill>
                  <a:srgbClr val="FF0000"/>
                </a:solidFill>
              </a:rPr>
              <a:t>(system heading)</a:t>
            </a:r>
          </a:p>
          <a:p>
            <a:r>
              <a:rPr lang="en-US" b="1" dirty="0" smtClean="0">
                <a:solidFill>
                  <a:schemeClr val="bg1"/>
                </a:solidFill>
              </a:rPr>
              <a:t>Country Name</a:t>
            </a:r>
          </a:p>
          <a:p>
            <a:endParaRPr lang="en-US" b="1" dirty="0">
              <a:solidFill>
                <a:srgbClr val="FF0000"/>
              </a:solidFill>
            </a:endParaRPr>
          </a:p>
          <a:p>
            <a:r>
              <a:rPr lang="en-US" b="1" dirty="0" smtClean="0">
                <a:solidFill>
                  <a:schemeClr val="bg1"/>
                </a:solidFill>
              </a:rPr>
              <a:t>General Country Information</a:t>
            </a:r>
          </a:p>
          <a:p>
            <a:r>
              <a:rPr lang="en-US" b="1" dirty="0" smtClean="0"/>
              <a:t>Country Name                                   system, comes pre-configured or could be drop down/pick list  </a:t>
            </a:r>
          </a:p>
          <a:p>
            <a:r>
              <a:rPr lang="en-US" b="1" dirty="0" smtClean="0"/>
              <a:t>Country Code	                          system, comes pre-configured or could be drop down/pick list</a:t>
            </a:r>
          </a:p>
          <a:p>
            <a:r>
              <a:rPr lang="en-US" b="1" dirty="0" smtClean="0"/>
              <a:t>Region                                                 system, comes pre-configured or could be drop down/pick list</a:t>
            </a:r>
          </a:p>
          <a:p>
            <a:r>
              <a:rPr lang="en-US" b="1" dirty="0" smtClean="0"/>
              <a:t>Ministry of Health                             system, comes pre-configured or could be drop down/pick list</a:t>
            </a:r>
          </a:p>
          <a:p>
            <a:r>
              <a:rPr lang="en-US" b="1" dirty="0"/>
              <a:t>Central IRB/EC </a:t>
            </a:r>
            <a:r>
              <a:rPr lang="en-US" b="1" dirty="0" smtClean="0"/>
              <a:t>                                   drop </a:t>
            </a:r>
            <a:r>
              <a:rPr lang="en-US" b="1" dirty="0"/>
              <a:t>down, internal/external contacts </a:t>
            </a:r>
            <a:endParaRPr lang="en-US" b="1" dirty="0" smtClean="0"/>
          </a:p>
          <a:p>
            <a:r>
              <a:rPr lang="en-US" b="1" dirty="0" smtClean="0"/>
              <a:t>Country Lead                                      drop down, internal/external contacts             </a:t>
            </a:r>
          </a:p>
          <a:p>
            <a:r>
              <a:rPr lang="en-US" b="1" dirty="0" smtClean="0"/>
              <a:t>Regulatory Lead                                 drop down, internal/external contacts</a:t>
            </a:r>
          </a:p>
          <a:p>
            <a:r>
              <a:rPr lang="en-US" b="1" dirty="0" smtClean="0"/>
              <a:t>QP Required		          drop down, internal/external contacts</a:t>
            </a:r>
          </a:p>
          <a:p>
            <a:r>
              <a:rPr lang="en-US" b="1" dirty="0" smtClean="0"/>
              <a:t>Insurance Required	                            radio buttons:  yes/no</a:t>
            </a:r>
            <a:endParaRPr lang="en-US" b="1" dirty="0"/>
          </a:p>
          <a:p>
            <a:endParaRPr lang="en-US" b="1" dirty="0" smtClean="0">
              <a:solidFill>
                <a:srgbClr val="FF0000"/>
              </a:solidFill>
            </a:endParaRPr>
          </a:p>
        </p:txBody>
      </p:sp>
    </p:spTree>
    <p:extLst>
      <p:ext uri="{BB962C8B-B14F-4D97-AF65-F5344CB8AC3E}">
        <p14:creationId xmlns:p14="http://schemas.microsoft.com/office/powerpoint/2010/main" val="39608547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Countries – Submission Guidelines, Import/Export Requirements</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65</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6" name="TextBox 25"/>
          <p:cNvSpPr txBox="1"/>
          <p:nvPr/>
        </p:nvSpPr>
        <p:spPr>
          <a:xfrm>
            <a:off x="735216" y="2088651"/>
            <a:ext cx="10439202" cy="4247317"/>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Submission Guidelines</a:t>
            </a:r>
          </a:p>
          <a:p>
            <a:r>
              <a:rPr lang="en-US" b="1" dirty="0" smtClean="0"/>
              <a:t>Ministry of Heath Timelines                   system or could be drop down/pick list</a:t>
            </a:r>
          </a:p>
          <a:p>
            <a:r>
              <a:rPr lang="en-US" b="1" dirty="0" smtClean="0"/>
              <a:t>Type of Submission                                   system or could be drop down/</a:t>
            </a:r>
            <a:r>
              <a:rPr lang="en-US" b="1" dirty="0" err="1" smtClean="0"/>
              <a:t>picklist</a:t>
            </a:r>
            <a:endParaRPr lang="en-US" b="1" dirty="0" smtClean="0"/>
          </a:p>
          <a:p>
            <a:endParaRPr lang="en-US" b="1" dirty="0">
              <a:solidFill>
                <a:schemeClr val="bg1"/>
              </a:solidFill>
            </a:endParaRPr>
          </a:p>
          <a:p>
            <a:r>
              <a:rPr lang="en-US" b="1" dirty="0" smtClean="0">
                <a:solidFill>
                  <a:schemeClr val="bg1"/>
                </a:solidFill>
              </a:rPr>
              <a:t>Drug Import/Export Requirements       Unsure whether following sections will be included.</a:t>
            </a:r>
          </a:p>
          <a:p>
            <a:r>
              <a:rPr lang="en-US" b="1" dirty="0" smtClean="0"/>
              <a:t>Preferred Depots</a:t>
            </a:r>
          </a:p>
          <a:p>
            <a:r>
              <a:rPr lang="en-US" b="1" dirty="0" smtClean="0"/>
              <a:t>Importation Requirements</a:t>
            </a:r>
          </a:p>
          <a:p>
            <a:r>
              <a:rPr lang="en-US" b="1" dirty="0" smtClean="0"/>
              <a:t>Exportation Requirements</a:t>
            </a:r>
          </a:p>
          <a:p>
            <a:endParaRPr lang="en-US" b="1" dirty="0">
              <a:solidFill>
                <a:schemeClr val="bg1"/>
              </a:solidFill>
            </a:endParaRPr>
          </a:p>
          <a:p>
            <a:r>
              <a:rPr lang="en-US" b="1" dirty="0" smtClean="0">
                <a:solidFill>
                  <a:schemeClr val="bg1"/>
                </a:solidFill>
              </a:rPr>
              <a:t>Biologics Import/Export Requirements</a:t>
            </a:r>
          </a:p>
          <a:p>
            <a:r>
              <a:rPr lang="en-US" b="1" dirty="0" smtClean="0"/>
              <a:t>Importation Requirements</a:t>
            </a:r>
          </a:p>
          <a:p>
            <a:r>
              <a:rPr lang="en-US" b="1" dirty="0" smtClean="0"/>
              <a:t>Exportation Requirements</a:t>
            </a: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p:txBody>
      </p:sp>
    </p:spTree>
    <p:extLst>
      <p:ext uri="{BB962C8B-B14F-4D97-AF65-F5344CB8AC3E}">
        <p14:creationId xmlns:p14="http://schemas.microsoft.com/office/powerpoint/2010/main" val="11233955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38" y="206603"/>
            <a:ext cx="5595958" cy="822949"/>
          </a:xfrm>
          <a:noFill/>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a:t>
            </a:r>
            <a:r>
              <a:rPr lang="en-US" sz="1800" dirty="0">
                <a:solidFill>
                  <a:srgbClr val="FF0000"/>
                </a:solidFill>
              </a:rPr>
              <a:t> </a:t>
            </a:r>
            <a:r>
              <a:rPr lang="en-US" sz="1800" dirty="0" smtClean="0">
                <a:solidFill>
                  <a:srgbClr val="FF0000"/>
                </a:solidFill>
              </a:rPr>
              <a:t>– Countries</a:t>
            </a:r>
            <a:br>
              <a:rPr lang="en-US" sz="1800" dirty="0" smtClean="0">
                <a:solidFill>
                  <a:srgbClr val="FF0000"/>
                </a:solidFill>
              </a:rPr>
            </a:br>
            <a:r>
              <a:rPr lang="en-US" sz="1800" dirty="0" smtClean="0">
                <a:solidFill>
                  <a:srgbClr val="FF0000"/>
                </a:solidFill>
              </a:rPr>
              <a:t>Studies Associated with Country Display</a:t>
            </a:r>
            <a:br>
              <a:rPr lang="en-US" sz="1800" dirty="0" smtClean="0">
                <a:solidFill>
                  <a:srgbClr val="FF0000"/>
                </a:solidFill>
              </a:rPr>
            </a:b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66</a:t>
            </a:fld>
            <a:endParaRPr lang="en-US" dirty="0">
              <a:solidFill>
                <a:prstClr val="black">
                  <a:tint val="75000"/>
                </a:prstClr>
              </a:solidFill>
            </a:endParaRPr>
          </a:p>
        </p:txBody>
      </p:sp>
      <p:sp>
        <p:nvSpPr>
          <p:cNvPr id="13" name="TextBox 12"/>
          <p:cNvSpPr txBox="1"/>
          <p:nvPr/>
        </p:nvSpPr>
        <p:spPr>
          <a:xfrm>
            <a:off x="875763" y="1184856"/>
            <a:ext cx="978796" cy="369332"/>
          </a:xfrm>
          <a:prstGeom prst="rect">
            <a:avLst/>
          </a:prstGeom>
          <a:no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27432" y="1184856"/>
            <a:ext cx="794479"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192458" y="1184856"/>
            <a:ext cx="867150"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388879" y="1177540"/>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10411647" y="1158706"/>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Countries</a:t>
            </a:r>
            <a:endParaRPr lang="en-US" dirty="0"/>
          </a:p>
        </p:txBody>
      </p:sp>
      <p:sp>
        <p:nvSpPr>
          <p:cNvPr id="22" name="TextBox 21"/>
          <p:cNvSpPr txBox="1"/>
          <p:nvPr/>
        </p:nvSpPr>
        <p:spPr>
          <a:xfrm>
            <a:off x="7586403" y="1189484"/>
            <a:ext cx="1257104" cy="338554"/>
          </a:xfrm>
          <a:prstGeom prst="rect">
            <a:avLst/>
          </a:prstGeom>
          <a:noFill/>
          <a:ln>
            <a:solidFill>
              <a:srgbClr val="FF0000"/>
            </a:solidFill>
          </a:ln>
        </p:spPr>
        <p:txBody>
          <a:bodyPr wrap="square" rtlCol="0">
            <a:spAutoFit/>
          </a:bodyPr>
          <a:lstStyle/>
          <a:p>
            <a:r>
              <a:rPr lang="en-US" sz="1600" dirty="0" smtClean="0"/>
              <a:t>Investigators</a:t>
            </a:r>
            <a:endParaRPr lang="en-US" sz="1600" dirty="0"/>
          </a:p>
        </p:txBody>
      </p:sp>
      <p:sp>
        <p:nvSpPr>
          <p:cNvPr id="18" name="TextBox 17"/>
          <p:cNvSpPr txBox="1"/>
          <p:nvPr/>
        </p:nvSpPr>
        <p:spPr>
          <a:xfrm>
            <a:off x="6230522" y="1204874"/>
            <a:ext cx="1257104"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3" name="TextBox 22"/>
          <p:cNvSpPr txBox="1"/>
          <p:nvPr/>
        </p:nvSpPr>
        <p:spPr>
          <a:xfrm>
            <a:off x="8973722" y="1176601"/>
            <a:ext cx="1257104"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8" name="Left Arrow 7">
            <a:hlinkClick r:id="rId2" action="ppaction://hlinksldjump"/>
          </p:cNvPr>
          <p:cNvSpPr/>
          <p:nvPr/>
        </p:nvSpPr>
        <p:spPr>
          <a:xfrm>
            <a:off x="1545465" y="347730"/>
            <a:ext cx="991673" cy="52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6" name="TextBox 25"/>
          <p:cNvSpPr txBox="1"/>
          <p:nvPr/>
        </p:nvSpPr>
        <p:spPr>
          <a:xfrm>
            <a:off x="735216" y="2689754"/>
            <a:ext cx="10439202" cy="1477328"/>
          </a:xfrm>
          <a:prstGeom prst="rect">
            <a:avLst/>
          </a:prstGeom>
          <a:solidFill>
            <a:schemeClr val="accent3"/>
          </a:solidFill>
          <a:ln w="38100">
            <a:solidFill>
              <a:srgbClr val="002060"/>
            </a:solidFill>
          </a:ln>
        </p:spPr>
        <p:txBody>
          <a:bodyPr wrap="square" rtlCol="0">
            <a:spAutoFit/>
          </a:bodyPr>
          <a:lstStyle/>
          <a:p>
            <a:r>
              <a:rPr lang="en-US" b="1" dirty="0" smtClean="0">
                <a:solidFill>
                  <a:schemeClr val="bg1"/>
                </a:solidFill>
              </a:rPr>
              <a:t>Studies Associated with Country  (section heading, display list)</a:t>
            </a:r>
          </a:p>
          <a:p>
            <a:endParaRPr lang="en-US" b="1" dirty="0">
              <a:solidFill>
                <a:schemeClr val="bg1"/>
              </a:solidFill>
            </a:endParaRPr>
          </a:p>
          <a:p>
            <a:r>
              <a:rPr lang="en-US" b="1" dirty="0" smtClean="0">
                <a:solidFill>
                  <a:srgbClr val="FF0000"/>
                </a:solidFill>
              </a:rPr>
              <a:t>Protocol ID         Study Country            Planned </a:t>
            </a:r>
            <a:r>
              <a:rPr lang="en-US" b="1" smtClean="0">
                <a:solidFill>
                  <a:srgbClr val="FF0000"/>
                </a:solidFill>
              </a:rPr>
              <a:t>Patients           Actual </a:t>
            </a:r>
            <a:r>
              <a:rPr lang="en-US" b="1" dirty="0" smtClean="0">
                <a:solidFill>
                  <a:srgbClr val="FF0000"/>
                </a:solidFill>
              </a:rPr>
              <a:t>Patients</a:t>
            </a:r>
          </a:p>
          <a:p>
            <a:endParaRPr lang="en-US" b="1" dirty="0">
              <a:solidFill>
                <a:srgbClr val="FF0000"/>
              </a:solidFill>
            </a:endParaRPr>
          </a:p>
          <a:p>
            <a:endParaRPr lang="en-US" b="1" dirty="0" smtClean="0">
              <a:solidFill>
                <a:srgbClr val="FF0000"/>
              </a:solidFill>
            </a:endParaRPr>
          </a:p>
        </p:txBody>
      </p:sp>
    </p:spTree>
    <p:extLst>
      <p:ext uri="{BB962C8B-B14F-4D97-AF65-F5344CB8AC3E}">
        <p14:creationId xmlns:p14="http://schemas.microsoft.com/office/powerpoint/2010/main" val="4120612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927" y="210512"/>
            <a:ext cx="7307709"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Programs</a:t>
            </a:r>
            <a:br>
              <a:rPr lang="en-US" sz="1800" dirty="0" smtClean="0">
                <a:solidFill>
                  <a:srgbClr val="FF0000"/>
                </a:solidFill>
              </a:rPr>
            </a:br>
            <a:r>
              <a:rPr lang="en-US" sz="1800" dirty="0" smtClean="0">
                <a:solidFill>
                  <a:srgbClr val="FF0000"/>
                </a:solidFill>
              </a:rPr>
              <a:t>Individual Screen Section – Clinical Milestones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7</a:t>
            </a:fld>
            <a:endParaRPr lang="en-US" dirty="0">
              <a:solidFill>
                <a:prstClr val="black">
                  <a:tint val="75000"/>
                </a:prstClr>
              </a:solidFill>
            </a:endParaRPr>
          </a:p>
        </p:txBody>
      </p:sp>
      <p:sp>
        <p:nvSpPr>
          <p:cNvPr id="5" name="TextBox 4"/>
          <p:cNvSpPr txBox="1"/>
          <p:nvPr/>
        </p:nvSpPr>
        <p:spPr>
          <a:xfrm>
            <a:off x="508718" y="2104647"/>
            <a:ext cx="10891983" cy="4401205"/>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Clinical Milestones                             Section Heading  (can add or edit dates using plus sign icon or click to enter dates via template?)</a:t>
            </a:r>
            <a:endParaRPr lang="en-US" sz="1400" dirty="0" smtClean="0">
              <a:solidFill>
                <a:srgbClr val="FF0000"/>
              </a:solidFill>
            </a:endParaRPr>
          </a:p>
          <a:p>
            <a:endParaRPr lang="en-US" sz="1400" dirty="0" smtClean="0"/>
          </a:p>
          <a:p>
            <a:r>
              <a:rPr lang="en-US" sz="1400" u="sng" dirty="0" smtClean="0"/>
              <a:t>Milestone </a:t>
            </a:r>
            <a:r>
              <a:rPr lang="en-US" sz="1400" dirty="0" smtClean="0"/>
              <a:t>                                                       </a:t>
            </a:r>
            <a:r>
              <a:rPr lang="en-US" sz="1400" u="sng" dirty="0" smtClean="0"/>
              <a:t>Planned </a:t>
            </a:r>
            <a:r>
              <a:rPr lang="en-US" sz="1400" dirty="0" smtClean="0"/>
              <a:t>                   </a:t>
            </a:r>
            <a:r>
              <a:rPr lang="en-US" sz="1400" u="sng" dirty="0" smtClean="0"/>
              <a:t>Adjusted</a:t>
            </a:r>
            <a:r>
              <a:rPr lang="en-US" sz="1400" dirty="0" smtClean="0"/>
              <a:t>          </a:t>
            </a:r>
            <a:r>
              <a:rPr lang="en-US" sz="1400" u="sng" dirty="0" smtClean="0"/>
              <a:t>Actual</a:t>
            </a:r>
          </a:p>
          <a:p>
            <a:endParaRPr lang="en-US" sz="1400" u="sng" dirty="0"/>
          </a:p>
          <a:p>
            <a:pPr fontAlgn="t"/>
            <a:r>
              <a:rPr lang="en-US" sz="1400" dirty="0" err="1" smtClean="0"/>
              <a:t>PreClinical</a:t>
            </a:r>
            <a:r>
              <a:rPr lang="en-US" sz="1400" dirty="0" smtClean="0"/>
              <a:t> Data Available</a:t>
            </a:r>
          </a:p>
          <a:p>
            <a:pPr fontAlgn="t"/>
            <a:r>
              <a:rPr lang="en-US" sz="1400" dirty="0" smtClean="0"/>
              <a:t>Program Start</a:t>
            </a:r>
          </a:p>
          <a:p>
            <a:pPr fontAlgn="t"/>
            <a:r>
              <a:rPr lang="en-US" sz="1400" dirty="0" smtClean="0"/>
              <a:t>Program End</a:t>
            </a:r>
          </a:p>
          <a:p>
            <a:pPr fontAlgn="t"/>
            <a:r>
              <a:rPr lang="en-US" sz="1400" dirty="0" smtClean="0"/>
              <a:t>First </a:t>
            </a:r>
            <a:r>
              <a:rPr lang="en-US" sz="1400" dirty="0" err="1" smtClean="0"/>
              <a:t>First</a:t>
            </a:r>
            <a:r>
              <a:rPr lang="en-US" sz="1400" dirty="0" smtClean="0"/>
              <a:t> In Man</a:t>
            </a:r>
          </a:p>
          <a:p>
            <a:pPr fontAlgn="t"/>
            <a:r>
              <a:rPr lang="en-US" sz="1400" dirty="0" smtClean="0"/>
              <a:t>Clinical Investigator Brochure Available</a:t>
            </a:r>
            <a:endParaRPr lang="en-US" sz="1400" dirty="0"/>
          </a:p>
          <a:p>
            <a:pPr fontAlgn="t"/>
            <a:r>
              <a:rPr lang="en-US" sz="1400" dirty="0" smtClean="0"/>
              <a:t>End </a:t>
            </a:r>
            <a:r>
              <a:rPr lang="en-US" sz="1400" dirty="0"/>
              <a:t>of </a:t>
            </a:r>
            <a:r>
              <a:rPr lang="en-US" sz="1400" dirty="0" smtClean="0"/>
              <a:t>Phase I</a:t>
            </a:r>
            <a:endParaRPr lang="en-US" sz="1400" dirty="0"/>
          </a:p>
          <a:p>
            <a:r>
              <a:rPr lang="en-US" sz="1400" dirty="0"/>
              <a:t>Go/No Go </a:t>
            </a:r>
            <a:r>
              <a:rPr lang="en-US" sz="1400" dirty="0" smtClean="0"/>
              <a:t>- Phase II</a:t>
            </a:r>
            <a:endParaRPr lang="en-US" sz="1400" dirty="0"/>
          </a:p>
          <a:p>
            <a:pPr fontAlgn="t"/>
            <a:r>
              <a:rPr lang="en-US" sz="1400" dirty="0"/>
              <a:t>Phase II </a:t>
            </a:r>
            <a:r>
              <a:rPr lang="en-US" sz="1400" dirty="0" smtClean="0"/>
              <a:t>Start</a:t>
            </a:r>
            <a:endParaRPr lang="en-US" sz="1400" dirty="0"/>
          </a:p>
          <a:p>
            <a:pPr fontAlgn="t"/>
            <a:r>
              <a:rPr lang="en-US" sz="1400" dirty="0"/>
              <a:t>Go/No Go </a:t>
            </a:r>
            <a:r>
              <a:rPr lang="en-US" sz="1400" dirty="0" smtClean="0"/>
              <a:t>- Phase III </a:t>
            </a:r>
            <a:endParaRPr lang="en-US" sz="1400" dirty="0"/>
          </a:p>
          <a:p>
            <a:pPr fontAlgn="t"/>
            <a:r>
              <a:rPr lang="en-US" sz="1400" dirty="0"/>
              <a:t>Phase III Start</a:t>
            </a:r>
          </a:p>
          <a:p>
            <a:pPr fontAlgn="t"/>
            <a:r>
              <a:rPr lang="en-US" sz="1400" dirty="0" smtClean="0"/>
              <a:t>Last Patient Last Visit</a:t>
            </a:r>
          </a:p>
          <a:p>
            <a:pPr fontAlgn="t"/>
            <a:r>
              <a:rPr lang="en-US" sz="1400" dirty="0" smtClean="0"/>
              <a:t>Last Data Available</a:t>
            </a:r>
            <a:endParaRPr lang="en-US" sz="1400" dirty="0"/>
          </a:p>
          <a:p>
            <a:pPr fontAlgn="t"/>
            <a:r>
              <a:rPr lang="en-US" sz="1400" dirty="0" smtClean="0"/>
              <a:t>Combined Technical Document</a:t>
            </a:r>
            <a:endParaRPr lang="en-US" sz="1400" dirty="0"/>
          </a:p>
          <a:p>
            <a:pPr fontAlgn="t"/>
            <a:r>
              <a:rPr lang="en-US" sz="1400" dirty="0"/>
              <a:t>Phase IV Start</a:t>
            </a:r>
          </a:p>
          <a:p>
            <a:endParaRPr lang="en-US" sz="1400" u="sng" dirty="0" smtClean="0"/>
          </a:p>
          <a:p>
            <a:endParaRPr lang="en-US" sz="1400" dirty="0"/>
          </a:p>
        </p:txBody>
      </p:sp>
      <p:sp>
        <p:nvSpPr>
          <p:cNvPr id="13" name="TextBox 12"/>
          <p:cNvSpPr txBox="1"/>
          <p:nvPr/>
        </p:nvSpPr>
        <p:spPr>
          <a:xfrm>
            <a:off x="875762" y="927276"/>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18" name="TextBox 17">
            <a:hlinkClick r:id="rId2" action="ppaction://hlinksldjump"/>
          </p:cNvPr>
          <p:cNvSpPr txBox="1"/>
          <p:nvPr/>
        </p:nvSpPr>
        <p:spPr>
          <a:xfrm>
            <a:off x="850004" y="1396873"/>
            <a:ext cx="1146221" cy="276999"/>
          </a:xfrm>
          <a:prstGeom prst="rect">
            <a:avLst/>
          </a:prstGeom>
          <a:noFill/>
          <a:ln>
            <a:solidFill>
              <a:srgbClr val="FF0000"/>
            </a:solidFill>
          </a:ln>
        </p:spPr>
        <p:txBody>
          <a:bodyPr wrap="square" rtlCol="0">
            <a:spAutoFit/>
          </a:bodyPr>
          <a:lstStyle/>
          <a:p>
            <a:r>
              <a:rPr lang="en-US" sz="1200" b="1" dirty="0" smtClean="0"/>
              <a:t>Regulatory   </a:t>
            </a:r>
          </a:p>
        </p:txBody>
      </p:sp>
      <p:sp>
        <p:nvSpPr>
          <p:cNvPr id="22" name="TextBox 21">
            <a:hlinkClick r:id="rId3" action="ppaction://hlinksldjump"/>
          </p:cNvPr>
          <p:cNvSpPr txBox="1"/>
          <p:nvPr/>
        </p:nvSpPr>
        <p:spPr>
          <a:xfrm>
            <a:off x="850003" y="1750760"/>
            <a:ext cx="1146221" cy="276999"/>
          </a:xfrm>
          <a:prstGeom prst="rect">
            <a:avLst/>
          </a:prstGeom>
          <a:noFill/>
          <a:ln>
            <a:solidFill>
              <a:srgbClr val="FF0000"/>
            </a:solidFill>
          </a:ln>
        </p:spPr>
        <p:txBody>
          <a:bodyPr wrap="square" rtlCol="0">
            <a:spAutoFit/>
          </a:bodyPr>
          <a:lstStyle/>
          <a:p>
            <a:r>
              <a:rPr lang="en-US" sz="1200" b="1" dirty="0" smtClean="0"/>
              <a:t>Clinical   </a:t>
            </a:r>
          </a:p>
        </p:txBody>
      </p:sp>
      <p:sp>
        <p:nvSpPr>
          <p:cNvPr id="26" name="TextBox 25">
            <a:hlinkClick r:id="" action="ppaction://hlinkshowjump?jump=firstslide"/>
          </p:cNvPr>
          <p:cNvSpPr txBox="1"/>
          <p:nvPr/>
        </p:nvSpPr>
        <p:spPr>
          <a:xfrm>
            <a:off x="1818891" y="303504"/>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3" name="TextBox 2"/>
          <p:cNvSpPr txBox="1"/>
          <p:nvPr/>
        </p:nvSpPr>
        <p:spPr>
          <a:xfrm>
            <a:off x="9079606" y="1396873"/>
            <a:ext cx="3000777" cy="646331"/>
          </a:xfrm>
          <a:prstGeom prst="rect">
            <a:avLst/>
          </a:prstGeom>
          <a:noFill/>
        </p:spPr>
        <p:txBody>
          <a:bodyPr wrap="square" rtlCol="0">
            <a:spAutoFit/>
          </a:bodyPr>
          <a:lstStyle/>
          <a:p>
            <a:r>
              <a:rPr lang="en-US" sz="1200" dirty="0" smtClean="0"/>
              <a:t>Clinical Milestones is a display screen with system provided milestones and also configurable by client, has scroll feature</a:t>
            </a:r>
            <a:endParaRPr lang="en-US" sz="1200" dirty="0"/>
          </a:p>
        </p:txBody>
      </p:sp>
      <p:sp>
        <p:nvSpPr>
          <p:cNvPr id="8" name="TextBox 7"/>
          <p:cNvSpPr txBox="1"/>
          <p:nvPr/>
        </p:nvSpPr>
        <p:spPr>
          <a:xfrm>
            <a:off x="10649376" y="2128784"/>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9" name="TextBox 8"/>
          <p:cNvSpPr txBox="1"/>
          <p:nvPr/>
        </p:nvSpPr>
        <p:spPr>
          <a:xfrm>
            <a:off x="10524276" y="2811208"/>
            <a:ext cx="461665" cy="2972915"/>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23" name="TextBox 22"/>
          <p:cNvSpPr txBox="1"/>
          <p:nvPr/>
        </p:nvSpPr>
        <p:spPr>
          <a:xfrm>
            <a:off x="6247947" y="5312919"/>
            <a:ext cx="4057650" cy="923330"/>
          </a:xfrm>
          <a:prstGeom prst="rect">
            <a:avLst/>
          </a:prstGeom>
          <a:noFill/>
        </p:spPr>
        <p:txBody>
          <a:bodyPr wrap="square" rtlCol="0">
            <a:spAutoFit/>
          </a:bodyPr>
          <a:lstStyle/>
          <a:p>
            <a:r>
              <a:rPr lang="en-US" dirty="0" smtClean="0"/>
              <a:t>This list is a preliminary list and may change based upon further definition of the system.</a:t>
            </a:r>
            <a:endParaRPr lang="en-US" dirty="0"/>
          </a:p>
        </p:txBody>
      </p:sp>
    </p:spTree>
    <p:extLst>
      <p:ext uri="{BB962C8B-B14F-4D97-AF65-F5344CB8AC3E}">
        <p14:creationId xmlns:p14="http://schemas.microsoft.com/office/powerpoint/2010/main" val="449873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067" y="1"/>
            <a:ext cx="7632783" cy="616576"/>
          </a:xfrm>
          <a:ln>
            <a:solidFill>
              <a:srgbClr val="FF0000"/>
            </a:solidFill>
          </a:ln>
        </p:spPr>
        <p:txBody>
          <a:bodyPr anchor="b">
            <a:noAutofit/>
          </a:bodyPr>
          <a:lstStyle/>
          <a:p>
            <a:pPr algn="ctr"/>
            <a:r>
              <a:rPr lang="en-US" sz="1800" dirty="0" smtClean="0">
                <a:solidFill>
                  <a:srgbClr val="FF0000"/>
                </a:solidFill>
              </a:rPr>
              <a:t>Dynamics CTMS – Programs</a:t>
            </a:r>
            <a:br>
              <a:rPr lang="en-US" sz="1800" dirty="0" smtClean="0">
                <a:solidFill>
                  <a:srgbClr val="FF0000"/>
                </a:solidFill>
              </a:rPr>
            </a:br>
            <a:r>
              <a:rPr lang="en-US" sz="1800" dirty="0" smtClean="0">
                <a:solidFill>
                  <a:srgbClr val="FF0000"/>
                </a:solidFill>
              </a:rPr>
              <a:t> Clinical Milestones Template</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8</a:t>
            </a:fld>
            <a:endParaRPr lang="en-US" dirty="0">
              <a:solidFill>
                <a:prstClr val="black">
                  <a:tint val="75000"/>
                </a:prstClr>
              </a:solidFill>
            </a:endParaRPr>
          </a:p>
        </p:txBody>
      </p:sp>
      <p:sp>
        <p:nvSpPr>
          <p:cNvPr id="6" name="Left Arrow 5">
            <a:hlinkClick r:id="rId3" action="ppaction://hlinksldjump"/>
          </p:cNvPr>
          <p:cNvSpPr/>
          <p:nvPr/>
        </p:nvSpPr>
        <p:spPr>
          <a:xfrm>
            <a:off x="1022419" y="174187"/>
            <a:ext cx="678872" cy="383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5070" y="668178"/>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Program</a:t>
            </a:r>
            <a:endParaRPr lang="en-US" dirty="0"/>
          </a:p>
        </p:txBody>
      </p:sp>
      <p:sp>
        <p:nvSpPr>
          <p:cNvPr id="9" name="TextBox 8"/>
          <p:cNvSpPr txBox="1"/>
          <p:nvPr/>
        </p:nvSpPr>
        <p:spPr>
          <a:xfrm>
            <a:off x="5381600" y="670795"/>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0" name="TextBox 9"/>
          <p:cNvSpPr txBox="1"/>
          <p:nvPr/>
        </p:nvSpPr>
        <p:spPr>
          <a:xfrm>
            <a:off x="2262849" y="698435"/>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1" name="TextBox 10"/>
          <p:cNvSpPr txBox="1"/>
          <p:nvPr/>
        </p:nvSpPr>
        <p:spPr>
          <a:xfrm>
            <a:off x="3557651" y="679308"/>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2" name="TextBox 11"/>
          <p:cNvSpPr txBox="1"/>
          <p:nvPr/>
        </p:nvSpPr>
        <p:spPr>
          <a:xfrm>
            <a:off x="7928196" y="670795"/>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13" name="TextBox 12">
            <a:hlinkClick r:id="rId4" action="ppaction://hlinksldjump"/>
          </p:cNvPr>
          <p:cNvSpPr txBox="1"/>
          <p:nvPr/>
        </p:nvSpPr>
        <p:spPr>
          <a:xfrm>
            <a:off x="570099" y="1117475"/>
            <a:ext cx="1146221" cy="276999"/>
          </a:xfrm>
          <a:prstGeom prst="rect">
            <a:avLst/>
          </a:prstGeom>
          <a:noFill/>
          <a:ln>
            <a:solidFill>
              <a:srgbClr val="FF0000"/>
            </a:solidFill>
          </a:ln>
        </p:spPr>
        <p:txBody>
          <a:bodyPr wrap="square" rtlCol="0">
            <a:spAutoFit/>
          </a:bodyPr>
          <a:lstStyle/>
          <a:p>
            <a:r>
              <a:rPr lang="en-US" sz="1200" b="1" dirty="0" smtClean="0"/>
              <a:t>Regulatory   </a:t>
            </a:r>
          </a:p>
        </p:txBody>
      </p:sp>
      <p:sp>
        <p:nvSpPr>
          <p:cNvPr id="14" name="TextBox 13">
            <a:hlinkClick r:id="rId5" action="ppaction://hlinksldjump"/>
          </p:cNvPr>
          <p:cNvSpPr txBox="1"/>
          <p:nvPr/>
        </p:nvSpPr>
        <p:spPr>
          <a:xfrm>
            <a:off x="570099" y="1487077"/>
            <a:ext cx="1146221" cy="276999"/>
          </a:xfrm>
          <a:prstGeom prst="rect">
            <a:avLst/>
          </a:prstGeom>
          <a:solidFill>
            <a:schemeClr val="accent2">
              <a:lumMod val="40000"/>
              <a:lumOff val="60000"/>
            </a:schemeClr>
          </a:solidFill>
          <a:ln>
            <a:solidFill>
              <a:srgbClr val="FF0000"/>
            </a:solidFill>
          </a:ln>
        </p:spPr>
        <p:txBody>
          <a:bodyPr wrap="square" rtlCol="0">
            <a:spAutoFit/>
          </a:bodyPr>
          <a:lstStyle/>
          <a:p>
            <a:r>
              <a:rPr lang="en-US" sz="1200" b="1" dirty="0" smtClean="0"/>
              <a:t>Clinical   </a:t>
            </a:r>
          </a:p>
        </p:txBody>
      </p:sp>
      <p:sp>
        <p:nvSpPr>
          <p:cNvPr id="15" name="TextBox 14"/>
          <p:cNvSpPr txBox="1"/>
          <p:nvPr/>
        </p:nvSpPr>
        <p:spPr>
          <a:xfrm>
            <a:off x="6647816" y="674868"/>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16" name="TextBox 15"/>
          <p:cNvSpPr txBox="1"/>
          <p:nvPr/>
        </p:nvSpPr>
        <p:spPr>
          <a:xfrm>
            <a:off x="9409089" y="670795"/>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17" name="TextBox 16"/>
          <p:cNvSpPr txBox="1"/>
          <p:nvPr/>
        </p:nvSpPr>
        <p:spPr>
          <a:xfrm>
            <a:off x="10693379" y="679308"/>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3" name="TextBox 2"/>
          <p:cNvSpPr txBox="1"/>
          <p:nvPr/>
        </p:nvSpPr>
        <p:spPr>
          <a:xfrm>
            <a:off x="-12881" y="1764076"/>
            <a:ext cx="1568699" cy="523220"/>
          </a:xfrm>
          <a:prstGeom prst="rect">
            <a:avLst/>
          </a:prstGeom>
          <a:noFill/>
        </p:spPr>
        <p:txBody>
          <a:bodyPr wrap="square" rtlCol="0">
            <a:spAutoFit/>
          </a:bodyPr>
          <a:lstStyle/>
          <a:p>
            <a:r>
              <a:rPr lang="en-US" sz="1400" dirty="0" smtClean="0"/>
              <a:t>All dates use</a:t>
            </a:r>
          </a:p>
          <a:p>
            <a:r>
              <a:rPr lang="en-US" sz="1400" dirty="0" smtClean="0"/>
              <a:t> calendar feature</a:t>
            </a:r>
            <a:endParaRPr lang="en-US" sz="1400" dirty="0"/>
          </a:p>
        </p:txBody>
      </p:sp>
      <p:graphicFrame>
        <p:nvGraphicFramePr>
          <p:cNvPr id="18" name="Table 17"/>
          <p:cNvGraphicFramePr>
            <a:graphicFrameLocks noGrp="1"/>
          </p:cNvGraphicFramePr>
          <p:nvPr>
            <p:extLst>
              <p:ext uri="{D42A27DB-BD31-4B8C-83A1-F6EECF244321}">
                <p14:modId xmlns:p14="http://schemas.microsoft.com/office/powerpoint/2010/main" val="2138046702"/>
              </p:ext>
            </p:extLst>
          </p:nvPr>
        </p:nvGraphicFramePr>
        <p:xfrm>
          <a:off x="2188654" y="1117475"/>
          <a:ext cx="8609328" cy="4593804"/>
        </p:xfrm>
        <a:graphic>
          <a:graphicData uri="http://schemas.openxmlformats.org/drawingml/2006/table">
            <a:tbl>
              <a:tblPr firstRow="1" bandRow="1">
                <a:tableStyleId>{5C22544A-7EE6-4342-B048-85BDC9FD1C3A}</a:tableStyleId>
              </a:tblPr>
              <a:tblGrid>
                <a:gridCol w="3646168"/>
                <a:gridCol w="1600200"/>
                <a:gridCol w="1330960"/>
                <a:gridCol w="2032000"/>
              </a:tblGrid>
              <a:tr h="260564">
                <a:tc>
                  <a:txBody>
                    <a:bodyPr/>
                    <a:lstStyle/>
                    <a:p>
                      <a:r>
                        <a:rPr lang="en-US" sz="1000" dirty="0" smtClean="0"/>
                        <a:t>Milestone</a:t>
                      </a:r>
                      <a:endParaRPr lang="en-US" sz="1000" dirty="0"/>
                    </a:p>
                  </a:txBody>
                  <a:tcPr/>
                </a:tc>
                <a:tc>
                  <a:txBody>
                    <a:bodyPr/>
                    <a:lstStyle/>
                    <a:p>
                      <a:r>
                        <a:rPr lang="en-US" sz="1000" dirty="0" smtClean="0"/>
                        <a:t>Planned</a:t>
                      </a:r>
                      <a:endParaRPr lang="en-US" sz="1000" dirty="0"/>
                    </a:p>
                  </a:txBody>
                  <a:tcPr/>
                </a:tc>
                <a:tc>
                  <a:txBody>
                    <a:bodyPr/>
                    <a:lstStyle/>
                    <a:p>
                      <a:r>
                        <a:rPr lang="en-US" sz="1000" dirty="0" smtClean="0"/>
                        <a:t>Adjusted</a:t>
                      </a:r>
                      <a:endParaRPr lang="en-US" sz="1000" dirty="0"/>
                    </a:p>
                  </a:txBody>
                  <a:tcPr/>
                </a:tc>
                <a:tc>
                  <a:txBody>
                    <a:bodyPr/>
                    <a:lstStyle/>
                    <a:p>
                      <a:r>
                        <a:rPr lang="en-US" sz="1000" dirty="0" smtClean="0"/>
                        <a:t>Actual</a:t>
                      </a:r>
                      <a:endParaRPr lang="en-US" sz="1000" dirty="0"/>
                    </a:p>
                  </a:txBody>
                  <a:tcPr/>
                </a:tc>
              </a:tr>
              <a:tr h="218941">
                <a:tc>
                  <a:txBody>
                    <a:bodyPr/>
                    <a:lstStyle/>
                    <a:p>
                      <a:pPr fontAlgn="t"/>
                      <a:r>
                        <a:rPr lang="en-US" sz="1400" dirty="0" smtClean="0"/>
                        <a:t>Preclinical Data Available</a:t>
                      </a:r>
                      <a:endParaRPr lang="en-US" sz="14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dirty="0"/>
                    </a:p>
                  </a:txBody>
                  <a:tcPr anchor="b"/>
                </a:tc>
              </a:tr>
              <a:tr h="213790">
                <a:tc>
                  <a:txBody>
                    <a:bodyPr/>
                    <a:lstStyle/>
                    <a:p>
                      <a:pPr fontAlgn="t"/>
                      <a:r>
                        <a:rPr lang="en-US" sz="1400" dirty="0" smtClean="0"/>
                        <a:t>Program Start</a:t>
                      </a:r>
                      <a:endParaRPr lang="en-US" sz="1400" dirty="0"/>
                    </a:p>
                  </a:txBody>
                  <a:tcPr/>
                </a:tc>
                <a:tc>
                  <a:txBody>
                    <a:bodyPr/>
                    <a:lstStyle/>
                    <a:p>
                      <a:endParaRPr lang="en-US" sz="900" dirty="0"/>
                    </a:p>
                  </a:txBody>
                  <a:tcPr anchor="b"/>
                </a:tc>
                <a:tc>
                  <a:txBody>
                    <a:bodyPr/>
                    <a:lstStyle/>
                    <a:p>
                      <a:endParaRPr lang="en-US" sz="900"/>
                    </a:p>
                  </a:txBody>
                  <a:tcPr anchor="b"/>
                </a:tc>
                <a:tc>
                  <a:txBody>
                    <a:bodyPr/>
                    <a:lstStyle/>
                    <a:p>
                      <a:endParaRPr lang="en-US" sz="900"/>
                    </a:p>
                  </a:txBody>
                  <a:tcPr anchor="b"/>
                </a:tc>
              </a:tr>
              <a:tr h="208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Program End</a:t>
                      </a:r>
                      <a:endParaRPr lang="en-US" sz="14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a:p>
                  </a:txBody>
                  <a:tcPr anchor="b"/>
                </a:tc>
              </a:tr>
              <a:tr h="164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First </a:t>
                      </a:r>
                      <a:r>
                        <a:rPr lang="en-US" sz="1400" dirty="0" err="1" smtClean="0"/>
                        <a:t>First</a:t>
                      </a:r>
                      <a:r>
                        <a:rPr lang="en-US" sz="1400" dirty="0" smtClean="0"/>
                        <a:t> In Man</a:t>
                      </a:r>
                      <a:endParaRPr lang="en-US" sz="14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189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Clinical Investigator Brochure Available</a:t>
                      </a:r>
                      <a:endParaRPr lang="en-US" sz="1400" dirty="0"/>
                    </a:p>
                  </a:txBody>
                  <a:tcPr/>
                </a:tc>
                <a:tc>
                  <a:txBody>
                    <a:bodyPr/>
                    <a:lstStyle/>
                    <a:p>
                      <a:endParaRPr lang="en-US" sz="900"/>
                    </a:p>
                  </a:txBody>
                  <a:tcPr anchor="b"/>
                </a:tc>
                <a:tc>
                  <a:txBody>
                    <a:bodyPr/>
                    <a:lstStyle/>
                    <a:p>
                      <a:endParaRPr lang="en-US" sz="900" dirty="0"/>
                    </a:p>
                  </a:txBody>
                  <a:tcPr anchor="b"/>
                </a:tc>
                <a:tc>
                  <a:txBody>
                    <a:bodyPr/>
                    <a:lstStyle/>
                    <a:p>
                      <a:endParaRPr lang="en-US" sz="900" dirty="0"/>
                    </a:p>
                  </a:txBody>
                  <a:tcPr anchor="b"/>
                </a:tc>
              </a:tr>
              <a:tr h="235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End of Phase I</a:t>
                      </a:r>
                      <a:endParaRPr lang="en-US" sz="1400" dirty="0"/>
                    </a:p>
                  </a:txBody>
                  <a:tcPr/>
                </a:tc>
                <a:tc>
                  <a:txBody>
                    <a:bodyPr/>
                    <a:lstStyle/>
                    <a:p>
                      <a:endParaRPr lang="en-US" sz="900"/>
                    </a:p>
                  </a:txBody>
                  <a:tcPr anchor="b"/>
                </a:tc>
                <a:tc>
                  <a:txBody>
                    <a:bodyPr/>
                    <a:lstStyle/>
                    <a:p>
                      <a:endParaRPr lang="en-US" sz="900"/>
                    </a:p>
                  </a:txBody>
                  <a:tcPr anchor="b"/>
                </a:tc>
                <a:tc>
                  <a:txBody>
                    <a:bodyPr/>
                    <a:lstStyle/>
                    <a:p>
                      <a:endParaRPr lang="en-US" sz="900" dirty="0"/>
                    </a:p>
                  </a:txBody>
                  <a:tcPr anchor="b"/>
                </a:tc>
              </a:tr>
              <a:tr h="283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Go/No Go - Phase II</a:t>
                      </a:r>
                      <a:endParaRPr lang="en-US" sz="1400" dirty="0"/>
                    </a:p>
                  </a:txBody>
                  <a:tcPr/>
                </a:tc>
                <a:tc>
                  <a:txBody>
                    <a:bodyPr/>
                    <a:lstStyle/>
                    <a:p>
                      <a:endParaRPr lang="en-US" sz="900"/>
                    </a:p>
                  </a:txBody>
                  <a:tcPr anchor="b"/>
                </a:tc>
                <a:tc>
                  <a:txBody>
                    <a:bodyPr/>
                    <a:lstStyle/>
                    <a:p>
                      <a:endParaRPr lang="en-US" sz="900"/>
                    </a:p>
                  </a:txBody>
                  <a:tcPr anchor="b"/>
                </a:tc>
                <a:tc>
                  <a:txBody>
                    <a:bodyPr/>
                    <a:lstStyle/>
                    <a:p>
                      <a:endParaRPr lang="en-US" sz="900" dirty="0"/>
                    </a:p>
                  </a:txBody>
                  <a:tcPr anchor="b"/>
                </a:tc>
              </a:tr>
              <a:tr h="257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Phase II Start</a:t>
                      </a:r>
                      <a:endParaRPr lang="en-US" sz="14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44698">
                <a:tc>
                  <a:txBody>
                    <a:bodyPr/>
                    <a:lstStyle/>
                    <a:p>
                      <a:r>
                        <a:rPr lang="en-US" sz="1400" dirty="0" smtClean="0"/>
                        <a:t>Go/No Go - Phase III </a:t>
                      </a:r>
                      <a:endParaRPr lang="en-US" sz="14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44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Phase III Start</a:t>
                      </a:r>
                      <a:endParaRPr lang="en-US" sz="14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962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Last Patient Last Visit</a:t>
                      </a:r>
                      <a:endParaRPr lang="en-US" sz="14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575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Last Data Available</a:t>
                      </a:r>
                      <a:endParaRPr lang="en-US" sz="14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Combined Technical Document</a:t>
                      </a:r>
                      <a:endParaRPr lang="en-US" sz="1400" dirty="0"/>
                    </a:p>
                  </a:txBody>
                  <a:tcPr/>
                </a:tc>
                <a:tc>
                  <a:txBody>
                    <a:bodyPr/>
                    <a:lstStyle/>
                    <a:p>
                      <a:endParaRPr lang="en-US" sz="900" dirty="0"/>
                    </a:p>
                  </a:txBody>
                  <a:tcPr anchor="b"/>
                </a:tc>
                <a:tc>
                  <a:txBody>
                    <a:bodyPr/>
                    <a:lstStyle/>
                    <a:p>
                      <a:endParaRPr lang="en-US" sz="900"/>
                    </a:p>
                  </a:txBody>
                  <a:tcPr anchor="b"/>
                </a:tc>
                <a:tc>
                  <a:txBody>
                    <a:bodyPr/>
                    <a:lstStyle/>
                    <a:p>
                      <a:endParaRPr lang="en-US" sz="900" dirty="0"/>
                    </a:p>
                  </a:txBody>
                  <a:tcPr anchor="b"/>
                </a:tc>
              </a:tr>
              <a:tr h="285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Phase IV Start</a:t>
                      </a:r>
                      <a:endParaRPr lang="en-US" sz="1400" dirty="0"/>
                    </a:p>
                  </a:txBody>
                  <a:tcPr/>
                </a:tc>
                <a:tc>
                  <a:txBody>
                    <a:bodyPr/>
                    <a:lstStyle/>
                    <a:p>
                      <a:endParaRPr lang="en-US" sz="900" dirty="0"/>
                    </a:p>
                  </a:txBody>
                  <a:tcPr anchor="b"/>
                </a:tc>
                <a:tc>
                  <a:txBody>
                    <a:bodyPr/>
                    <a:lstStyle/>
                    <a:p>
                      <a:endParaRPr lang="en-US" sz="900" dirty="0"/>
                    </a:p>
                  </a:txBody>
                  <a:tcPr anchor="b"/>
                </a:tc>
                <a:tc>
                  <a:txBody>
                    <a:bodyPr/>
                    <a:lstStyle/>
                    <a:p>
                      <a:endParaRPr lang="en-US" sz="900" dirty="0"/>
                    </a:p>
                  </a:txBody>
                  <a:tcPr anchor="b"/>
                </a:tc>
              </a:tr>
            </a:tbl>
          </a:graphicData>
        </a:graphic>
      </p:graphicFrame>
      <p:sp>
        <p:nvSpPr>
          <p:cNvPr id="19" name="TextBox 18"/>
          <p:cNvSpPr txBox="1"/>
          <p:nvPr/>
        </p:nvSpPr>
        <p:spPr>
          <a:xfrm>
            <a:off x="7354847" y="5798145"/>
            <a:ext cx="3533800" cy="923330"/>
          </a:xfrm>
          <a:prstGeom prst="rect">
            <a:avLst/>
          </a:prstGeom>
          <a:solidFill>
            <a:schemeClr val="bg1"/>
          </a:solidFill>
          <a:ln w="12700">
            <a:solidFill>
              <a:schemeClr val="tx1"/>
            </a:solidFill>
          </a:ln>
        </p:spPr>
        <p:txBody>
          <a:bodyPr wrap="square" rtlCol="0">
            <a:spAutoFit/>
          </a:bodyPr>
          <a:lstStyle/>
          <a:p>
            <a:r>
              <a:rPr lang="en-US" dirty="0" smtClean="0"/>
              <a:t>Screen should have ability to add comments for each milestone to explain reason for any delays</a:t>
            </a:r>
            <a:endParaRPr lang="en-US" dirty="0"/>
          </a:p>
        </p:txBody>
      </p:sp>
    </p:spTree>
    <p:extLst>
      <p:ext uri="{BB962C8B-B14F-4D97-AF65-F5344CB8AC3E}">
        <p14:creationId xmlns:p14="http://schemas.microsoft.com/office/powerpoint/2010/main" val="1454712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927" y="210512"/>
            <a:ext cx="7307709" cy="595869"/>
          </a:xfrm>
          <a:ln>
            <a:solidFill>
              <a:srgbClr val="FF0000"/>
            </a:solidFill>
          </a:ln>
        </p:spPr>
        <p:txBody>
          <a:bodyPr anchor="b">
            <a:noAutofit/>
          </a:bodyPr>
          <a:lstStyle/>
          <a:p>
            <a:pPr algn="ctr"/>
            <a:r>
              <a:rPr lang="en-US" sz="2540" dirty="0">
                <a:solidFill>
                  <a:srgbClr val="FF0000"/>
                </a:solidFill>
              </a:rPr>
              <a:t/>
            </a:r>
            <a:br>
              <a:rPr lang="en-US" sz="2540" dirty="0">
                <a:solidFill>
                  <a:srgbClr val="FF0000"/>
                </a:solidFill>
              </a:rPr>
            </a:br>
            <a:r>
              <a:rPr lang="en-US" sz="1800" dirty="0" smtClean="0">
                <a:solidFill>
                  <a:srgbClr val="FF0000"/>
                </a:solidFill>
              </a:rPr>
              <a:t>Dynamics CTMS – Programs</a:t>
            </a:r>
            <a:br>
              <a:rPr lang="en-US" sz="1800" dirty="0" smtClean="0">
                <a:solidFill>
                  <a:srgbClr val="FF0000"/>
                </a:solidFill>
              </a:rPr>
            </a:br>
            <a:r>
              <a:rPr lang="en-US" sz="1800" dirty="0" smtClean="0">
                <a:solidFill>
                  <a:srgbClr val="FF0000"/>
                </a:solidFill>
              </a:rPr>
              <a:t>Individual Screen Section – Studies</a:t>
            </a: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103161EA-3838-4585-991A-9FE3F83376D8}" type="slidenum">
              <a:rPr lang="en-US" smtClean="0">
                <a:solidFill>
                  <a:prstClr val="black">
                    <a:tint val="75000"/>
                  </a:prstClr>
                </a:solidFill>
              </a:rPr>
              <a:pPr/>
              <a:t>9</a:t>
            </a:fld>
            <a:endParaRPr lang="en-US" dirty="0">
              <a:solidFill>
                <a:prstClr val="black">
                  <a:tint val="75000"/>
                </a:prstClr>
              </a:solidFill>
            </a:endParaRPr>
          </a:p>
        </p:txBody>
      </p:sp>
      <p:sp>
        <p:nvSpPr>
          <p:cNvPr id="5" name="TextBox 4"/>
          <p:cNvSpPr txBox="1"/>
          <p:nvPr/>
        </p:nvSpPr>
        <p:spPr>
          <a:xfrm>
            <a:off x="189594" y="2444646"/>
            <a:ext cx="10891983" cy="2893100"/>
          </a:xfrm>
          <a:prstGeom prst="rect">
            <a:avLst/>
          </a:prstGeom>
          <a:solidFill>
            <a:schemeClr val="bg1">
              <a:lumMod val="65000"/>
            </a:schemeClr>
          </a:solidFill>
          <a:ln w="38100">
            <a:solidFill>
              <a:srgbClr val="002060"/>
            </a:solidFill>
          </a:ln>
        </p:spPr>
        <p:txBody>
          <a:bodyPr wrap="square" rtlCol="0">
            <a:spAutoFit/>
          </a:bodyPr>
          <a:lstStyle/>
          <a:p>
            <a:r>
              <a:rPr lang="en-US" sz="1400" b="1" dirty="0" smtClean="0">
                <a:solidFill>
                  <a:schemeClr val="bg1"/>
                </a:solidFill>
              </a:rPr>
              <a:t>Studies                                                       Section Heading  (list of studies associated with program </a:t>
            </a:r>
            <a:r>
              <a:rPr lang="en-US" sz="1400" b="1" dirty="0" err="1" smtClean="0">
                <a:solidFill>
                  <a:schemeClr val="bg1"/>
                </a:solidFill>
              </a:rPr>
              <a:t>autopopulated</a:t>
            </a:r>
            <a:r>
              <a:rPr lang="en-US" sz="1400" b="1" dirty="0" smtClean="0">
                <a:solidFill>
                  <a:schemeClr val="bg1"/>
                </a:solidFill>
              </a:rPr>
              <a:t> by system once record is created,                      			can also add/create studies here)</a:t>
            </a:r>
            <a:endParaRPr lang="en-US" sz="1400" dirty="0" smtClean="0">
              <a:solidFill>
                <a:srgbClr val="FF0000"/>
              </a:solidFill>
            </a:endParaRPr>
          </a:p>
          <a:p>
            <a:endParaRPr lang="en-US" sz="1400" dirty="0" smtClean="0"/>
          </a:p>
          <a:p>
            <a:r>
              <a:rPr lang="en-US" sz="1400" u="sng" dirty="0" smtClean="0"/>
              <a:t>Protocol </a:t>
            </a:r>
            <a:r>
              <a:rPr lang="en-US" sz="1400" dirty="0" smtClean="0"/>
              <a:t>            </a:t>
            </a:r>
            <a:r>
              <a:rPr lang="en-US" sz="1400" u="sng" dirty="0" smtClean="0"/>
              <a:t>Phase </a:t>
            </a:r>
            <a:r>
              <a:rPr lang="en-US" sz="1400" dirty="0" smtClean="0"/>
              <a:t>                                                 </a:t>
            </a:r>
            <a:r>
              <a:rPr lang="en-US" sz="1400" u="sng" dirty="0" smtClean="0"/>
              <a:t>Planned Randomized </a:t>
            </a:r>
            <a:r>
              <a:rPr lang="en-US" sz="1400" dirty="0" smtClean="0"/>
              <a:t>                 </a:t>
            </a:r>
            <a:r>
              <a:rPr lang="en-US" sz="1400" u="sng" dirty="0" smtClean="0"/>
              <a:t>Actual Randomized</a:t>
            </a:r>
          </a:p>
          <a:p>
            <a:endParaRPr lang="en-US" sz="1400" u="sng" dirty="0"/>
          </a:p>
          <a:p>
            <a:r>
              <a:rPr lang="en-US" sz="1400" dirty="0" smtClean="0"/>
              <a:t>ABC123               3                                                                  500                                               200</a:t>
            </a:r>
          </a:p>
          <a:p>
            <a:r>
              <a:rPr lang="en-US" sz="1400" dirty="0" smtClean="0"/>
              <a:t>DEF456                3                                                                  100                                               50</a:t>
            </a:r>
          </a:p>
          <a:p>
            <a:r>
              <a:rPr lang="en-US" sz="1400" dirty="0" smtClean="0"/>
              <a:t>HIJ012                  3                                                                  1000                                             321</a:t>
            </a:r>
          </a:p>
          <a:p>
            <a:r>
              <a:rPr lang="en-US" sz="1400" dirty="0" smtClean="0"/>
              <a:t>XYZ789	        1			         25                                                25</a:t>
            </a:r>
          </a:p>
          <a:p>
            <a:endParaRPr lang="en-US" sz="1400" dirty="0" smtClean="0"/>
          </a:p>
          <a:p>
            <a:endParaRPr lang="en-US" sz="1400" dirty="0"/>
          </a:p>
          <a:p>
            <a:endParaRPr lang="en-US" sz="1400" dirty="0" smtClean="0"/>
          </a:p>
          <a:p>
            <a:endParaRPr lang="en-US" sz="1400" dirty="0"/>
          </a:p>
        </p:txBody>
      </p:sp>
      <p:sp>
        <p:nvSpPr>
          <p:cNvPr id="13" name="TextBox 12"/>
          <p:cNvSpPr txBox="1"/>
          <p:nvPr/>
        </p:nvSpPr>
        <p:spPr>
          <a:xfrm>
            <a:off x="875762" y="927276"/>
            <a:ext cx="1146221" cy="369332"/>
          </a:xfrm>
          <a:prstGeom prst="rect">
            <a:avLst/>
          </a:prstGeom>
          <a:solidFill>
            <a:schemeClr val="accent2">
              <a:lumMod val="40000"/>
              <a:lumOff val="60000"/>
            </a:schemeClr>
          </a:solidFill>
          <a:ln>
            <a:solidFill>
              <a:srgbClr val="FF0000"/>
            </a:solidFill>
          </a:ln>
        </p:spPr>
        <p:txBody>
          <a:bodyPr wrap="square" rtlCol="0">
            <a:spAutoFit/>
          </a:bodyPr>
          <a:lstStyle/>
          <a:p>
            <a:r>
              <a:rPr lang="en-US" dirty="0" smtClean="0"/>
              <a:t>Program</a:t>
            </a:r>
            <a:endParaRPr lang="en-US" dirty="0"/>
          </a:p>
        </p:txBody>
      </p:sp>
      <p:sp>
        <p:nvSpPr>
          <p:cNvPr id="14" name="TextBox 13"/>
          <p:cNvSpPr txBox="1"/>
          <p:nvPr/>
        </p:nvSpPr>
        <p:spPr>
          <a:xfrm>
            <a:off x="5381600" y="918763"/>
            <a:ext cx="1146221" cy="369332"/>
          </a:xfrm>
          <a:prstGeom prst="rect">
            <a:avLst/>
          </a:prstGeom>
          <a:noFill/>
          <a:ln>
            <a:solidFill>
              <a:srgbClr val="FF0000"/>
            </a:solidFill>
          </a:ln>
        </p:spPr>
        <p:txBody>
          <a:bodyPr wrap="square" rtlCol="0">
            <a:spAutoFit/>
          </a:bodyPr>
          <a:lstStyle/>
          <a:p>
            <a:r>
              <a:rPr lang="en-US" dirty="0" smtClean="0"/>
              <a:t>Sites</a:t>
            </a:r>
            <a:endParaRPr lang="en-US" dirty="0"/>
          </a:p>
        </p:txBody>
      </p:sp>
      <p:sp>
        <p:nvSpPr>
          <p:cNvPr id="15" name="TextBox 14"/>
          <p:cNvSpPr txBox="1"/>
          <p:nvPr/>
        </p:nvSpPr>
        <p:spPr>
          <a:xfrm>
            <a:off x="2262849" y="946403"/>
            <a:ext cx="1146221" cy="369332"/>
          </a:xfrm>
          <a:prstGeom prst="rect">
            <a:avLst/>
          </a:prstGeom>
          <a:noFill/>
          <a:ln>
            <a:solidFill>
              <a:srgbClr val="FF0000"/>
            </a:solidFill>
          </a:ln>
        </p:spPr>
        <p:txBody>
          <a:bodyPr wrap="square" rtlCol="0">
            <a:spAutoFit/>
          </a:bodyPr>
          <a:lstStyle/>
          <a:p>
            <a:r>
              <a:rPr lang="en-US" dirty="0" smtClean="0"/>
              <a:t>Studies</a:t>
            </a:r>
            <a:endParaRPr lang="en-US" dirty="0"/>
          </a:p>
        </p:txBody>
      </p:sp>
      <p:sp>
        <p:nvSpPr>
          <p:cNvPr id="16" name="TextBox 15"/>
          <p:cNvSpPr txBox="1"/>
          <p:nvPr/>
        </p:nvSpPr>
        <p:spPr>
          <a:xfrm>
            <a:off x="3557651" y="927276"/>
            <a:ext cx="1675368" cy="369332"/>
          </a:xfrm>
          <a:prstGeom prst="rect">
            <a:avLst/>
          </a:prstGeom>
          <a:noFill/>
          <a:ln>
            <a:solidFill>
              <a:srgbClr val="FF0000"/>
            </a:solidFill>
          </a:ln>
        </p:spPr>
        <p:txBody>
          <a:bodyPr wrap="square" rtlCol="0">
            <a:spAutoFit/>
          </a:bodyPr>
          <a:lstStyle/>
          <a:p>
            <a:r>
              <a:rPr lang="en-US" dirty="0" smtClean="0"/>
              <a:t>Study Countries</a:t>
            </a:r>
            <a:endParaRPr lang="en-US" dirty="0"/>
          </a:p>
        </p:txBody>
      </p:sp>
      <p:sp>
        <p:nvSpPr>
          <p:cNvPr id="17" name="TextBox 16"/>
          <p:cNvSpPr txBox="1"/>
          <p:nvPr/>
        </p:nvSpPr>
        <p:spPr>
          <a:xfrm>
            <a:off x="7928196" y="918763"/>
            <a:ext cx="1364808" cy="369332"/>
          </a:xfrm>
          <a:prstGeom prst="rect">
            <a:avLst/>
          </a:prstGeom>
          <a:noFill/>
          <a:ln>
            <a:solidFill>
              <a:srgbClr val="FF0000"/>
            </a:solidFill>
          </a:ln>
        </p:spPr>
        <p:txBody>
          <a:bodyPr wrap="square" rtlCol="0">
            <a:spAutoFit/>
          </a:bodyPr>
          <a:lstStyle/>
          <a:p>
            <a:r>
              <a:rPr lang="en-US" dirty="0" smtClean="0"/>
              <a:t>Investigators</a:t>
            </a:r>
            <a:endParaRPr lang="en-US" dirty="0"/>
          </a:p>
        </p:txBody>
      </p:sp>
      <p:sp>
        <p:nvSpPr>
          <p:cNvPr id="18" name="TextBox 17">
            <a:hlinkClick r:id="rId2" action="ppaction://hlinksldjump"/>
          </p:cNvPr>
          <p:cNvSpPr txBox="1"/>
          <p:nvPr/>
        </p:nvSpPr>
        <p:spPr>
          <a:xfrm>
            <a:off x="850004" y="1396873"/>
            <a:ext cx="1830506" cy="276999"/>
          </a:xfrm>
          <a:prstGeom prst="rect">
            <a:avLst/>
          </a:prstGeom>
          <a:noFill/>
          <a:ln>
            <a:solidFill>
              <a:srgbClr val="FF0000"/>
            </a:solidFill>
          </a:ln>
        </p:spPr>
        <p:txBody>
          <a:bodyPr wrap="square" rtlCol="0">
            <a:spAutoFit/>
          </a:bodyPr>
          <a:lstStyle/>
          <a:p>
            <a:r>
              <a:rPr lang="en-US" sz="1200" b="1" dirty="0" smtClean="0"/>
              <a:t>Regulatory Milestones   </a:t>
            </a:r>
          </a:p>
        </p:txBody>
      </p:sp>
      <p:sp>
        <p:nvSpPr>
          <p:cNvPr id="22" name="TextBox 21">
            <a:hlinkClick r:id="rId3" action="ppaction://hlinksldjump"/>
          </p:cNvPr>
          <p:cNvSpPr txBox="1"/>
          <p:nvPr/>
        </p:nvSpPr>
        <p:spPr>
          <a:xfrm>
            <a:off x="850003" y="1750760"/>
            <a:ext cx="1830507" cy="281704"/>
          </a:xfrm>
          <a:prstGeom prst="rect">
            <a:avLst/>
          </a:prstGeom>
          <a:noFill/>
          <a:ln>
            <a:solidFill>
              <a:srgbClr val="FF0000"/>
            </a:solidFill>
          </a:ln>
        </p:spPr>
        <p:txBody>
          <a:bodyPr wrap="square" rtlCol="0">
            <a:spAutoFit/>
          </a:bodyPr>
          <a:lstStyle/>
          <a:p>
            <a:r>
              <a:rPr lang="en-US" sz="1200" b="1" dirty="0" smtClean="0"/>
              <a:t>Clinical  Milestones </a:t>
            </a:r>
          </a:p>
        </p:txBody>
      </p:sp>
      <p:sp>
        <p:nvSpPr>
          <p:cNvPr id="26" name="TextBox 25">
            <a:hlinkClick r:id="" action="ppaction://hlinkshowjump?jump=firstslide"/>
          </p:cNvPr>
          <p:cNvSpPr txBox="1"/>
          <p:nvPr/>
        </p:nvSpPr>
        <p:spPr>
          <a:xfrm>
            <a:off x="1818891" y="303504"/>
            <a:ext cx="1017068" cy="36933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dirty="0" smtClean="0"/>
              <a:t>HOME</a:t>
            </a:r>
            <a:endParaRPr lang="en-US" dirty="0"/>
          </a:p>
        </p:txBody>
      </p:sp>
      <p:sp>
        <p:nvSpPr>
          <p:cNvPr id="24" name="TextBox 23"/>
          <p:cNvSpPr txBox="1"/>
          <p:nvPr/>
        </p:nvSpPr>
        <p:spPr>
          <a:xfrm>
            <a:off x="6647816" y="922836"/>
            <a:ext cx="1214741" cy="369332"/>
          </a:xfrm>
          <a:prstGeom prst="rect">
            <a:avLst/>
          </a:prstGeom>
          <a:noFill/>
          <a:ln>
            <a:solidFill>
              <a:srgbClr val="FF0000"/>
            </a:solidFill>
          </a:ln>
        </p:spPr>
        <p:txBody>
          <a:bodyPr wrap="square" rtlCol="0">
            <a:spAutoFit/>
          </a:bodyPr>
          <a:lstStyle/>
          <a:p>
            <a:r>
              <a:rPr lang="en-US" dirty="0" smtClean="0"/>
              <a:t>Regulatory</a:t>
            </a:r>
            <a:endParaRPr lang="en-US" dirty="0"/>
          </a:p>
        </p:txBody>
      </p:sp>
      <p:sp>
        <p:nvSpPr>
          <p:cNvPr id="27" name="TextBox 26"/>
          <p:cNvSpPr txBox="1"/>
          <p:nvPr/>
        </p:nvSpPr>
        <p:spPr>
          <a:xfrm>
            <a:off x="9409089" y="918763"/>
            <a:ext cx="1146221" cy="369332"/>
          </a:xfrm>
          <a:prstGeom prst="rect">
            <a:avLst/>
          </a:prstGeom>
          <a:noFill/>
          <a:ln>
            <a:solidFill>
              <a:srgbClr val="FF0000"/>
            </a:solidFill>
          </a:ln>
        </p:spPr>
        <p:txBody>
          <a:bodyPr wrap="square" rtlCol="0">
            <a:spAutoFit/>
          </a:bodyPr>
          <a:lstStyle/>
          <a:p>
            <a:r>
              <a:rPr lang="en-US" dirty="0" smtClean="0"/>
              <a:t>Institutes</a:t>
            </a:r>
            <a:endParaRPr lang="en-US" dirty="0"/>
          </a:p>
        </p:txBody>
      </p:sp>
      <p:sp>
        <p:nvSpPr>
          <p:cNvPr id="28" name="TextBox 27"/>
          <p:cNvSpPr txBox="1"/>
          <p:nvPr/>
        </p:nvSpPr>
        <p:spPr>
          <a:xfrm>
            <a:off x="10693379" y="927276"/>
            <a:ext cx="1146221" cy="369332"/>
          </a:xfrm>
          <a:prstGeom prst="rect">
            <a:avLst/>
          </a:prstGeom>
          <a:noFill/>
          <a:ln>
            <a:solidFill>
              <a:srgbClr val="FF0000"/>
            </a:solidFill>
          </a:ln>
        </p:spPr>
        <p:txBody>
          <a:bodyPr wrap="square" rtlCol="0">
            <a:spAutoFit/>
          </a:bodyPr>
          <a:lstStyle/>
          <a:p>
            <a:r>
              <a:rPr lang="en-US" dirty="0" smtClean="0"/>
              <a:t>Countries</a:t>
            </a:r>
            <a:endParaRPr lang="en-US" dirty="0"/>
          </a:p>
        </p:txBody>
      </p:sp>
      <p:sp>
        <p:nvSpPr>
          <p:cNvPr id="3" name="TextBox 2"/>
          <p:cNvSpPr txBox="1"/>
          <p:nvPr/>
        </p:nvSpPr>
        <p:spPr>
          <a:xfrm>
            <a:off x="8874181" y="1396873"/>
            <a:ext cx="3206839" cy="830997"/>
          </a:xfrm>
          <a:prstGeom prst="rect">
            <a:avLst/>
          </a:prstGeom>
          <a:noFill/>
        </p:spPr>
        <p:txBody>
          <a:bodyPr wrap="square" rtlCol="0">
            <a:spAutoFit/>
          </a:bodyPr>
          <a:lstStyle/>
          <a:p>
            <a:r>
              <a:rPr lang="en-US" sz="1200" dirty="0" smtClean="0"/>
              <a:t>Studies is a display screen list of studies associated with program, has scroll feature, can select a study from this area and also add/create a new study for this program</a:t>
            </a:r>
            <a:endParaRPr lang="en-US" sz="1200" dirty="0"/>
          </a:p>
        </p:txBody>
      </p:sp>
      <p:sp>
        <p:nvSpPr>
          <p:cNvPr id="8" name="TextBox 7"/>
          <p:cNvSpPr txBox="1"/>
          <p:nvPr/>
        </p:nvSpPr>
        <p:spPr>
          <a:xfrm>
            <a:off x="10519078" y="2632481"/>
            <a:ext cx="579550" cy="461665"/>
          </a:xfrm>
          <a:prstGeom prst="rect">
            <a:avLst/>
          </a:prstGeom>
          <a:noFill/>
        </p:spPr>
        <p:txBody>
          <a:bodyPr wrap="square" rtlCol="0">
            <a:spAutoFit/>
          </a:bodyPr>
          <a:lstStyle/>
          <a:p>
            <a:r>
              <a:rPr lang="en-US" sz="2400" b="1" dirty="0" smtClean="0">
                <a:solidFill>
                  <a:srgbClr val="FF0000"/>
                </a:solidFill>
              </a:rPr>
              <a:t>+</a:t>
            </a:r>
            <a:endParaRPr lang="en-US" sz="2400" b="1" dirty="0">
              <a:solidFill>
                <a:srgbClr val="FF0000"/>
              </a:solidFill>
            </a:endParaRPr>
          </a:p>
        </p:txBody>
      </p:sp>
      <p:sp>
        <p:nvSpPr>
          <p:cNvPr id="9" name="TextBox 8"/>
          <p:cNvSpPr txBox="1"/>
          <p:nvPr/>
        </p:nvSpPr>
        <p:spPr>
          <a:xfrm>
            <a:off x="10555310" y="3347738"/>
            <a:ext cx="461665" cy="1867472"/>
          </a:xfrm>
          <a:prstGeom prst="rect">
            <a:avLst/>
          </a:prstGeom>
          <a:noFill/>
        </p:spPr>
        <p:txBody>
          <a:bodyPr vert="vert" wrap="square" rtlCol="0">
            <a:spAutoFit/>
          </a:bodyPr>
          <a:lstStyle/>
          <a:p>
            <a:r>
              <a:rPr lang="en-US" b="1" dirty="0" smtClean="0">
                <a:solidFill>
                  <a:srgbClr val="FF0000"/>
                </a:solidFill>
              </a:rPr>
              <a:t>Scrollbar feature</a:t>
            </a:r>
            <a:endParaRPr lang="en-US" b="1" dirty="0">
              <a:solidFill>
                <a:srgbClr val="FF0000"/>
              </a:solidFill>
            </a:endParaRPr>
          </a:p>
        </p:txBody>
      </p:sp>
      <p:sp>
        <p:nvSpPr>
          <p:cNvPr id="6" name="TextBox 5"/>
          <p:cNvSpPr txBox="1"/>
          <p:nvPr/>
        </p:nvSpPr>
        <p:spPr>
          <a:xfrm>
            <a:off x="7712145" y="2952128"/>
            <a:ext cx="2244538" cy="461665"/>
          </a:xfrm>
          <a:prstGeom prst="rect">
            <a:avLst/>
          </a:prstGeom>
          <a:noFill/>
        </p:spPr>
        <p:txBody>
          <a:bodyPr wrap="square" rtlCol="0">
            <a:spAutoFit/>
          </a:bodyPr>
          <a:lstStyle/>
          <a:p>
            <a:r>
              <a:rPr lang="en-US" sz="1200" dirty="0" smtClean="0"/>
              <a:t>Can this recruitment information be included in this section?</a:t>
            </a:r>
            <a:endParaRPr lang="en-US" sz="1200" dirty="0"/>
          </a:p>
        </p:txBody>
      </p:sp>
    </p:spTree>
    <p:extLst>
      <p:ext uri="{BB962C8B-B14F-4D97-AF65-F5344CB8AC3E}">
        <p14:creationId xmlns:p14="http://schemas.microsoft.com/office/powerpoint/2010/main" val="813556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094341ED06884A809E3BC6B233DC98" ma:contentTypeVersion="0" ma:contentTypeDescription="Create a new document." ma:contentTypeScope="" ma:versionID="31eade880fd0d711fc7e199d1be43554">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9B2C1A-A13A-4250-8E37-D95B7D88A5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A6AAA3F-3AF6-45EA-9CA9-98D7E2D4413C}">
  <ds:schemaRefs>
    <ds:schemaRef ds:uri="http://schemas.microsoft.com/sharepoint/v3/contenttype/forms"/>
  </ds:schemaRefs>
</ds:datastoreItem>
</file>

<file path=customXml/itemProps3.xml><?xml version="1.0" encoding="utf-8"?>
<ds:datastoreItem xmlns:ds="http://schemas.openxmlformats.org/officeDocument/2006/customXml" ds:itemID="{9F63084E-28FB-4356-A840-AC609CEF934A}">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5902</TotalTime>
  <Words>5933</Words>
  <Application>Microsoft Office PowerPoint</Application>
  <PresentationFormat>Widescreen</PresentationFormat>
  <Paragraphs>1715</Paragraphs>
  <Slides>66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Times New Roman</vt:lpstr>
      <vt:lpstr>Office Theme</vt:lpstr>
      <vt:lpstr> Dynamics CTMS Home Screen (upon log in)</vt:lpstr>
      <vt:lpstr> Dynamics CTMS – Programs Entity </vt:lpstr>
      <vt:lpstr>Dynamics CTMS – Programs Screen Layout</vt:lpstr>
      <vt:lpstr> Dynamics CTMS – Programs Individual Screen Section – General Program Information </vt:lpstr>
      <vt:lpstr> Dynamics CTMS – Programs  Individual Screen Section – Regulatory Milestones</vt:lpstr>
      <vt:lpstr>Dynamics CTMS – Programs Regulatory Milestones Template</vt:lpstr>
      <vt:lpstr> Dynamics CTMS – Programs Individual Screen Section – Clinical Milestones</vt:lpstr>
      <vt:lpstr>Dynamics CTMS – Programs  Clinical Milestones Template</vt:lpstr>
      <vt:lpstr> Dynamics CTMS – Programs Individual Screen Section – Studies</vt:lpstr>
      <vt:lpstr> Dynamics CTMS – Programs Individual Screen Section- Program Sites and Patients</vt:lpstr>
      <vt:lpstr> Dynamics CTMS – Studies Entity</vt:lpstr>
      <vt:lpstr> Dynamics CTMS – Studies Screen Layout </vt:lpstr>
      <vt:lpstr> Dynamics CTMS – Studies Individual Screen Section –General Study Information </vt:lpstr>
      <vt:lpstr> Dynamics CTMS – Studies Individual Screen Section – Additional Study Information </vt:lpstr>
      <vt:lpstr> Dynamics CTMS – Studies Individual Screen Section – Regulatory Milestones</vt:lpstr>
      <vt:lpstr> Dynamics CTMS – Studies  Regulatory Milestones Template</vt:lpstr>
      <vt:lpstr> Dynamics CTMS – Studies Individual Screen Section – Clinical Milestones</vt:lpstr>
      <vt:lpstr>Dynamics CTMS – Studies Clinical Milestone Template</vt:lpstr>
      <vt:lpstr> Dynamics CTMS – Studies Individual Screen Section – Study Countries</vt:lpstr>
      <vt:lpstr> Dynamics CTMS – Studies Individual Screen Section- Study Sites and Patients</vt:lpstr>
      <vt:lpstr> Dynamics CTMS – Study Countries Screen</vt:lpstr>
      <vt:lpstr> Dynamics CTMS – Study Countries – Screen Layout</vt:lpstr>
      <vt:lpstr> Dynamics CTMS – Study Countries – Individual Screen Section General Study Country Information</vt:lpstr>
      <vt:lpstr> Dynamics CTMS – Study Countries – Screen Section - Regulatory Milestones</vt:lpstr>
      <vt:lpstr> Dynamics CTMS  Regulatory Milestones Template</vt:lpstr>
      <vt:lpstr> Dynamics CTMS – Study Countries Screen Section - Clinical Milestones</vt:lpstr>
      <vt:lpstr> Dynamics CTMS – Study Countries Clinical Milestones Template</vt:lpstr>
      <vt:lpstr> Dynamics CTMS – Study Countries Screen Section – Participating Sites</vt:lpstr>
      <vt:lpstr> Dynamics CTMS – Study Countries  Screen Section – Study Country Sites and Patients</vt:lpstr>
      <vt:lpstr> Dynamics CTMS – Sites Screen </vt:lpstr>
      <vt:lpstr> Dynamics CTMS – Sites – Screen Layout</vt:lpstr>
      <vt:lpstr> Dynamics CTMS – Sites – Screen Layout</vt:lpstr>
      <vt:lpstr> Dynamics CTMS – Sites Screen Section - General Site Information</vt:lpstr>
      <vt:lpstr> Dynamics CTMS – Sites Screen Section  – Site Staff</vt:lpstr>
      <vt:lpstr> Dynamics CTMS – Sites Screen Section Regulatory Milestone </vt:lpstr>
      <vt:lpstr> Dynamics CTMS – Sites Regulatory Milestones Template</vt:lpstr>
      <vt:lpstr> Dynamics CTMS – Sites – Clinical  Milestones</vt:lpstr>
      <vt:lpstr> Dynamics CTMS – Sites – Clinical  Milestones Template</vt:lpstr>
      <vt:lpstr> Dynamics CTMS – Sites – Essential Documents </vt:lpstr>
      <vt:lpstr> Dynamics CTMS – Sites – Essential Documents Template</vt:lpstr>
      <vt:lpstr> Dynamics CTMS – Sites Screen Section  – Patients</vt:lpstr>
      <vt:lpstr>  Dynamics CTMS – Regulatory Home Screen</vt:lpstr>
      <vt:lpstr> Dynamics (CTMS) – Regulatory </vt:lpstr>
      <vt:lpstr>  Dynamics CTMS – Investigators Home Screen</vt:lpstr>
      <vt:lpstr> Dynamics (CTMS) - Investigators </vt:lpstr>
      <vt:lpstr> Dynamics CTMS – Investigators – Screen Layout </vt:lpstr>
      <vt:lpstr> Dynamics CTMS – Investigators – System Default Information</vt:lpstr>
      <vt:lpstr> Dynamics (CTMS) Investigators Screen Sections – General Information and Main Location</vt:lpstr>
      <vt:lpstr> Dynamics (CTMS) – Investigator Screen Section - Additional Locations</vt:lpstr>
      <vt:lpstr> Dynamics (CTMS) – Investigators – Sites Associated with Investigator Display</vt:lpstr>
      <vt:lpstr> Dynamics (CTMS) – Investigators  Submenu - Studies Associated with Investigator Display</vt:lpstr>
      <vt:lpstr> Dynamics CTMS – Institutes</vt:lpstr>
      <vt:lpstr> Dynamics CTMS – Institutes – Home Screen</vt:lpstr>
      <vt:lpstr> Dynamics CTMS – Institutes – Screen Layout </vt:lpstr>
      <vt:lpstr> Dynamics CTMS – Institute Screen Section – General Institute Information </vt:lpstr>
      <vt:lpstr> Dynamics CTMS – Institutes Screen Section  – Main Institute Location</vt:lpstr>
      <vt:lpstr> Dynamics CTMS – Institutes Submenu – Additional Locations</vt:lpstr>
      <vt:lpstr>   Dynamics CTMS – Institutes Investigators Associated with Institute Display </vt:lpstr>
      <vt:lpstr> Dynamics CTMS – Institutes Sites Associated with Institute Display    </vt:lpstr>
      <vt:lpstr> Dynamics CTMS – Institutes  Submenu - Studies Associated with Institute Display  </vt:lpstr>
      <vt:lpstr> Dynamics CTMS – Countries - Home Screen </vt:lpstr>
      <vt:lpstr> Dynamics CTMS – Countries - Home Screen </vt:lpstr>
      <vt:lpstr> Dynamics CTMS – Countries – Screen Layout  </vt:lpstr>
      <vt:lpstr> Dynamics CTMS – Countries Screen Section – General Information </vt:lpstr>
      <vt:lpstr> Dynamics CTMS – Countries – Submission Guidelines, Import/Export Requirements </vt:lpstr>
      <vt:lpstr> Dynamics CTMS – Countries Studies Associated with Country Display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 vonBlohn</dc:creator>
  <cp:lastModifiedBy>Gloria Alley</cp:lastModifiedBy>
  <cp:revision>380</cp:revision>
  <cp:lastPrinted>2014-10-16T11:13:29Z</cp:lastPrinted>
  <dcterms:created xsi:type="dcterms:W3CDTF">2014-09-23T12:18:33Z</dcterms:created>
  <dcterms:modified xsi:type="dcterms:W3CDTF">2014-10-17T23:39:12Z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0x01010063094341ED06884A809E3BC6B233DC98</vt:lpwstr>
  </property>
</Properties>
</file>