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bold.fntdata"/><Relationship Id="rId6" Type="http://schemas.openxmlformats.org/officeDocument/2006/relationships/slide" Target="slides/slide2.xml"/><Relationship Id="rId18"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WebSocket Programlama ve Node.js Socket.IO</a:t>
            </a:r>
          </a:p>
        </p:txBody>
      </p:sp>
      <p:sp>
        <p:nvSpPr>
          <p:cNvPr id="60" name="Shape 60"/>
          <p:cNvSpPr txBox="1"/>
          <p:nvPr>
            <p:ph idx="1" type="subTitle"/>
          </p:nvPr>
        </p:nvSpPr>
        <p:spPr>
          <a:xfrm>
            <a:off x="510450" y="3182351"/>
            <a:ext cx="8123100" cy="1961100"/>
          </a:xfrm>
          <a:prstGeom prst="rect">
            <a:avLst/>
          </a:prstGeom>
        </p:spPr>
        <p:txBody>
          <a:bodyPr anchorCtr="0" anchor="t" bIns="91425" lIns="91425" rIns="91425" tIns="91425">
            <a:noAutofit/>
          </a:bodyPr>
          <a:lstStyle/>
          <a:p>
            <a:pPr lvl="0">
              <a:spcBef>
                <a:spcPts val="0"/>
              </a:spcBef>
              <a:buNone/>
            </a:pPr>
            <a:r>
              <a:rPr lang="en"/>
              <a:t>Mert Şimşek</a:t>
            </a:r>
          </a:p>
          <a:p>
            <a:pPr lvl="0">
              <a:spcBef>
                <a:spcPts val="0"/>
              </a:spcBef>
              <a:buNone/>
            </a:pPr>
            <a:r>
              <a:rPr lang="en"/>
              <a:t>Blog: mertblog.net</a:t>
            </a:r>
          </a:p>
          <a:p>
            <a:pPr lvl="0">
              <a:spcBef>
                <a:spcPts val="0"/>
              </a:spcBef>
              <a:buNone/>
            </a:pPr>
            <a:r>
              <a:rPr lang="en"/>
              <a:t>Twitter:</a:t>
            </a:r>
            <a:r>
              <a:rPr lang="en"/>
              <a:t> @_mertsimsek</a:t>
            </a:r>
          </a:p>
          <a:p>
            <a:pPr lvl="0">
              <a:spcBef>
                <a:spcPts val="0"/>
              </a:spcBef>
              <a:buNone/>
            </a:pPr>
            <a:r>
              <a:rPr lang="en"/>
              <a:t>E-mail:</a:t>
            </a:r>
            <a:r>
              <a:rPr lang="en"/>
              <a:t> mertsmsk0@gmail.com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208700"/>
            <a:ext cx="8520600" cy="572700"/>
          </a:xfrm>
          <a:prstGeom prst="rect">
            <a:avLst/>
          </a:prstGeom>
        </p:spPr>
        <p:txBody>
          <a:bodyPr anchorCtr="0" anchor="t" bIns="91425" lIns="91425" rIns="91425" tIns="91425">
            <a:noAutofit/>
          </a:bodyPr>
          <a:lstStyle/>
          <a:p>
            <a:pPr lvl="0">
              <a:spcBef>
                <a:spcPts val="0"/>
              </a:spcBef>
              <a:buNone/>
            </a:pPr>
            <a:r>
              <a:rPr lang="en"/>
              <a:t>Standart Http Request Reponse Model</a:t>
            </a:r>
          </a:p>
        </p:txBody>
      </p:sp>
      <p:sp>
        <p:nvSpPr>
          <p:cNvPr id="111" name="Shape 111"/>
          <p:cNvSpPr txBox="1"/>
          <p:nvPr>
            <p:ph idx="1" type="body"/>
          </p:nvPr>
        </p:nvSpPr>
        <p:spPr>
          <a:xfrm>
            <a:off x="311700" y="976025"/>
            <a:ext cx="8520600" cy="3865800"/>
          </a:xfrm>
          <a:prstGeom prst="rect">
            <a:avLst/>
          </a:prstGeom>
        </p:spPr>
        <p:txBody>
          <a:bodyPr anchorCtr="0" anchor="t" bIns="91425" lIns="91425" rIns="91425" tIns="91425">
            <a:noAutofit/>
          </a:bodyPr>
          <a:lstStyle/>
          <a:p>
            <a:pPr lvl="0">
              <a:spcBef>
                <a:spcPts val="0"/>
              </a:spcBef>
              <a:buNone/>
            </a:pPr>
            <a:r>
              <a:rPr lang="en"/>
              <a:t>    </a:t>
            </a:r>
            <a:r>
              <a:rPr lang="en" sz="2400"/>
              <a:t>Bu modelde bir chat uygulaması düşünün. Mesajı yazıyoruz ve gönder butonuna basıyoruz; butona basıldığında Ajax ile sunucuya göndermek işin en kolayı, peki mesajı attığım kişi benim gönderdiğim mesajtan nasıl haberdar olacak? Çünkü sunucu tarafından istemciye bir veri gönderilmiyor. İstemci mecburen (mesajı attığım kişinin bilgisayarı) örneğin 1 saniyede bir “Benim için yeni bir mesaj var mı?” diye sunucuya soracak. Sunucu sadece bu şekilde bizim gönderdiğimiz mesajı karşı tarafa iletebilir.</a:t>
            </a:r>
          </a:p>
          <a:p>
            <a:pPr lvl="0">
              <a:spcBef>
                <a:spcPts val="0"/>
              </a:spcBef>
              <a:spcAft>
                <a:spcPts val="0"/>
              </a:spcAft>
              <a:buNone/>
            </a:pPr>
            <a:r>
              <a:t/>
            </a:r>
            <a:endParaRPr sz="850">
              <a:solidFill>
                <a:srgbClr val="333333"/>
              </a:solidFill>
              <a:highlight>
                <a:srgbClr val="FCFCFC"/>
              </a:highlight>
              <a:latin typeface="Verdana"/>
              <a:ea typeface="Verdana"/>
              <a:cs typeface="Verdana"/>
              <a:sym typeface="Verdana"/>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311700" y="545625"/>
            <a:ext cx="8520600" cy="34164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Mesajın gönderilmesi ile alınması arasında gecikme(latency) yaşanıyor.</a:t>
            </a:r>
          </a:p>
          <a:p>
            <a:pPr indent="-381000" lvl="0" marL="457200" rtl="0">
              <a:spcBef>
                <a:spcPts val="0"/>
              </a:spcBef>
              <a:buSzPct val="100000"/>
              <a:buChar char="-"/>
            </a:pPr>
            <a:r>
              <a:rPr lang="en" sz="2400"/>
              <a:t>Bir mesaj için belki yüzlerce keş boşuna sunucuya soru soruluyor.</a:t>
            </a:r>
          </a:p>
          <a:p>
            <a:pPr indent="-381000" lvl="0" marL="457200" rtl="0">
              <a:spcBef>
                <a:spcPts val="0"/>
              </a:spcBef>
              <a:buSzPct val="100000"/>
              <a:buChar char="-"/>
            </a:pPr>
            <a:r>
              <a:rPr lang="en" sz="2400"/>
              <a:t>Kullanıcı sayısı arttıkça, sunucuya istek (request) bombardımanına tutuyoruz.</a:t>
            </a:r>
          </a:p>
          <a:p>
            <a:pPr indent="-381000" lvl="0" marL="457200" rtl="0">
              <a:spcBef>
                <a:spcPts val="0"/>
              </a:spcBef>
              <a:buSzPct val="100000"/>
              <a:buChar char="-"/>
            </a:pPr>
            <a:r>
              <a:rPr lang="en" sz="2400"/>
              <a:t>Bir sunucu ile halledebileceğimiz iş için yük dengeleme (load balanced) çalışan 10 sunucu gücüne ihtiyacımız oluyor.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WebSocket</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r>
              <a:rPr lang="en" sz="2400"/>
              <a:t>Artık web uygulamaları ile yeni bir teknoloji ile karşılaşıyoruz; WebSocket! HTML5 standartları içinde tanışmış olduk. Gerçek zamanlı (real-time) ve full-duplex (çift yönlü) bağlantı ihtiyaçlarını karşılamak için çıktı. TCP bağlantı üzerinde çift yönlü veri alışverişini sağlayan yeni bir protokol. WebSocket ile isteyen istediği tarafa, istediği veriyi gönderebiliyor.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pic>
        <p:nvPicPr>
          <p:cNvPr descr="giphy.gif" id="127" name="Shape 127"/>
          <p:cNvPicPr preferRelativeResize="0"/>
          <p:nvPr/>
        </p:nvPicPr>
        <p:blipFill>
          <a:blip r:embed="rId3">
            <a:alphaModFix/>
          </a:blip>
          <a:stretch>
            <a:fillRect/>
          </a:stretch>
        </p:blipFill>
        <p:spPr>
          <a:xfrm>
            <a:off x="2299112" y="863550"/>
            <a:ext cx="4545781" cy="3416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DHTML (Dynamic Hyper Text Markup Language)</a:t>
            </a:r>
          </a:p>
        </p:txBody>
      </p:sp>
      <p:sp>
        <p:nvSpPr>
          <p:cNvPr id="66" name="Shape 66"/>
          <p:cNvSpPr txBox="1"/>
          <p:nvPr>
            <p:ph idx="1" type="body"/>
          </p:nvPr>
        </p:nvSpPr>
        <p:spPr>
          <a:xfrm>
            <a:off x="311700" y="1211475"/>
            <a:ext cx="8520600" cy="3416400"/>
          </a:xfrm>
          <a:prstGeom prst="rect">
            <a:avLst/>
          </a:prstGeom>
        </p:spPr>
        <p:txBody>
          <a:bodyPr anchorCtr="0" anchor="t" bIns="91425" lIns="91425" rIns="91425" tIns="91425">
            <a:noAutofit/>
          </a:bodyPr>
          <a:lstStyle/>
          <a:p>
            <a:pPr lvl="0">
              <a:spcBef>
                <a:spcPts val="0"/>
              </a:spcBef>
              <a:buNone/>
            </a:pPr>
            <a:r>
              <a:rPr lang="en"/>
              <a:t>    </a:t>
            </a:r>
            <a:r>
              <a:rPr lang="en" sz="2400">
                <a:latin typeface="Verdana"/>
                <a:ea typeface="Verdana"/>
                <a:cs typeface="Verdana"/>
                <a:sym typeface="Verdana"/>
              </a:rPr>
              <a:t>Javascript’in olay modelinin temelleri üstüne inşa edilen, CSS/HTML teknolojilerinin yapısı için kullanılan yaklaşımdır. HTML’in alternatifi değildir. Belirli web teknolojilerinin birbirleriyle uyum içerisinde kullanıldığı bir yöntemdir. Html sayfalarına görsellik ve daha kullanışlı hale getirmek için ortaya çıkmıştır.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pic>
        <p:nvPicPr>
          <p:cNvPr descr="dhtml.jpg" id="71" name="Shape 71"/>
          <p:cNvPicPr preferRelativeResize="0"/>
          <p:nvPr/>
        </p:nvPicPr>
        <p:blipFill>
          <a:blip r:embed="rId3">
            <a:alphaModFix/>
          </a:blip>
          <a:stretch>
            <a:fillRect/>
          </a:stretch>
        </p:blipFill>
        <p:spPr>
          <a:xfrm>
            <a:off x="2300750" y="686725"/>
            <a:ext cx="4141350" cy="377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descr="dhtml.png" id="76" name="Shape 76"/>
          <p:cNvPicPr preferRelativeResize="0"/>
          <p:nvPr/>
        </p:nvPicPr>
        <p:blipFill>
          <a:blip r:embed="rId3">
            <a:alphaModFix/>
          </a:blip>
          <a:stretch>
            <a:fillRect/>
          </a:stretch>
        </p:blipFill>
        <p:spPr>
          <a:xfrm>
            <a:off x="2493163" y="575674"/>
            <a:ext cx="4157674" cy="4178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AJAX (Asynchronous Javascript and Xml)</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r>
              <a:rPr lang="en" sz="2400"/>
              <a:t>5 Nisan 2006’da (W3C tarafından standartlaştırılan tarih) Web uygulamalarında dönüm noktası niteliği taşıyan Ajax ortaya çıktı. Ajax sayesinde sayfaları yenilemeye (refresh) gerek kalmadan, sunucu tarafına istekte bulunabiliyor, sunucudan aldığımız cevabı, DHTML ile o anda açık olan web sayfamızda görüntüleyebiliyorduk.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Kullanıcı</a:t>
            </a:r>
          </a:p>
        </p:txBody>
      </p:sp>
      <p:pic>
        <p:nvPicPr>
          <p:cNvPr descr="perfect.gif" id="88" name="Shape 88"/>
          <p:cNvPicPr preferRelativeResize="0"/>
          <p:nvPr/>
        </p:nvPicPr>
        <p:blipFill>
          <a:blip r:embed="rId3">
            <a:alphaModFix/>
          </a:blip>
          <a:stretch>
            <a:fillRect/>
          </a:stretch>
        </p:blipFill>
        <p:spPr>
          <a:xfrm>
            <a:off x="2003600" y="1431925"/>
            <a:ext cx="4762500"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Geliştirici</a:t>
            </a:r>
          </a:p>
        </p:txBody>
      </p:sp>
      <p:pic>
        <p:nvPicPr>
          <p:cNvPr descr="giphy.gif" id="94" name="Shape 94"/>
          <p:cNvPicPr preferRelativeResize="0"/>
          <p:nvPr/>
        </p:nvPicPr>
        <p:blipFill>
          <a:blip r:embed="rId3">
            <a:alphaModFix/>
          </a:blip>
          <a:stretch>
            <a:fillRect/>
          </a:stretch>
        </p:blipFill>
        <p:spPr>
          <a:xfrm>
            <a:off x="1784903" y="1297962"/>
            <a:ext cx="5574200" cy="3125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Ajax Neler Getirdi?</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t>Artık tüm sayfayı yeniden yüklememize gerek kalmadı. Ayrıca masaüstü uygulamalarının deneyimine çok yakın web uygulamaları geliştirmemizin önünü açtı. Web uygulamaları Ajax ile gerçekten de çığır açtı ama yine de bir sorunumuz vardı; tarayıcımız içerisinde açılan bir Html sayfadan bahsediyoruz, yani bu sayfada tüm istekler, istemciden sunucuya doğru gidiyor ve sunucu bu isteğe cevap dönüyor.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descr="HTTP_Model.jpg" id="105" name="Shape 105"/>
          <p:cNvPicPr preferRelativeResize="0"/>
          <p:nvPr/>
        </p:nvPicPr>
        <p:blipFill>
          <a:blip r:embed="rId3">
            <a:alphaModFix/>
          </a:blip>
          <a:stretch>
            <a:fillRect/>
          </a:stretch>
        </p:blipFill>
        <p:spPr>
          <a:xfrm>
            <a:off x="1643062" y="262100"/>
            <a:ext cx="5857874" cy="4506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