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0FC6C51-8B3F-439B-8A19-B7D2B8D66957}"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9E440D-9531-47F5-9CB8-8F7F4D8E9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31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FC6C51-8B3F-439B-8A19-B7D2B8D66957}"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9E440D-9531-47F5-9CB8-8F7F4D8E9A5A}" type="slidenum">
              <a:rPr lang="tr-TR" smtClean="0"/>
              <a:t>‹#›</a:t>
            </a:fld>
            <a:endParaRPr lang="tr-TR"/>
          </a:p>
        </p:txBody>
      </p:sp>
    </p:spTree>
    <p:extLst>
      <p:ext uri="{BB962C8B-B14F-4D97-AF65-F5344CB8AC3E}">
        <p14:creationId xmlns:p14="http://schemas.microsoft.com/office/powerpoint/2010/main" val="8647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FC6C51-8B3F-439B-8A19-B7D2B8D66957}"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9E440D-9531-47F5-9CB8-8F7F4D8E9A5A}" type="slidenum">
              <a:rPr lang="tr-TR" smtClean="0"/>
              <a:t>‹#›</a:t>
            </a:fld>
            <a:endParaRPr lang="tr-TR"/>
          </a:p>
        </p:txBody>
      </p:sp>
    </p:spTree>
    <p:extLst>
      <p:ext uri="{BB962C8B-B14F-4D97-AF65-F5344CB8AC3E}">
        <p14:creationId xmlns:p14="http://schemas.microsoft.com/office/powerpoint/2010/main" val="181699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FC6C51-8B3F-439B-8A19-B7D2B8D66957}"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9E440D-9531-47F5-9CB8-8F7F4D8E9A5A}" type="slidenum">
              <a:rPr lang="tr-TR" smtClean="0"/>
              <a:t>‹#›</a:t>
            </a:fld>
            <a:endParaRPr lang="tr-TR"/>
          </a:p>
        </p:txBody>
      </p:sp>
    </p:spTree>
    <p:extLst>
      <p:ext uri="{BB962C8B-B14F-4D97-AF65-F5344CB8AC3E}">
        <p14:creationId xmlns:p14="http://schemas.microsoft.com/office/powerpoint/2010/main" val="418775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FC6C51-8B3F-439B-8A19-B7D2B8D66957}" type="datetimeFigureOut">
              <a:rPr lang="tr-TR" smtClean="0"/>
              <a:t>18.06.2021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9E440D-9531-47F5-9CB8-8F7F4D8E9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97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0FC6C51-8B3F-439B-8A19-B7D2B8D66957}"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B9E440D-9531-47F5-9CB8-8F7F4D8E9A5A}" type="slidenum">
              <a:rPr lang="tr-TR" smtClean="0"/>
              <a:t>‹#›</a:t>
            </a:fld>
            <a:endParaRPr lang="tr-TR"/>
          </a:p>
        </p:txBody>
      </p:sp>
    </p:spTree>
    <p:extLst>
      <p:ext uri="{BB962C8B-B14F-4D97-AF65-F5344CB8AC3E}">
        <p14:creationId xmlns:p14="http://schemas.microsoft.com/office/powerpoint/2010/main" val="39123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0FC6C51-8B3F-439B-8A19-B7D2B8D66957}" type="datetimeFigureOut">
              <a:rPr lang="tr-TR" smtClean="0"/>
              <a:t>18.06.2021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B9E440D-9531-47F5-9CB8-8F7F4D8E9A5A}" type="slidenum">
              <a:rPr lang="tr-TR" smtClean="0"/>
              <a:t>‹#›</a:t>
            </a:fld>
            <a:endParaRPr lang="tr-TR"/>
          </a:p>
        </p:txBody>
      </p:sp>
    </p:spTree>
    <p:extLst>
      <p:ext uri="{BB962C8B-B14F-4D97-AF65-F5344CB8AC3E}">
        <p14:creationId xmlns:p14="http://schemas.microsoft.com/office/powerpoint/2010/main" val="16683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0FC6C51-8B3F-439B-8A19-B7D2B8D66957}" type="datetimeFigureOut">
              <a:rPr lang="tr-TR" smtClean="0"/>
              <a:t>18.06.2021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B9E440D-9531-47F5-9CB8-8F7F4D8E9A5A}" type="slidenum">
              <a:rPr lang="tr-TR" smtClean="0"/>
              <a:t>‹#›</a:t>
            </a:fld>
            <a:endParaRPr lang="tr-TR"/>
          </a:p>
        </p:txBody>
      </p:sp>
    </p:spTree>
    <p:extLst>
      <p:ext uri="{BB962C8B-B14F-4D97-AF65-F5344CB8AC3E}">
        <p14:creationId xmlns:p14="http://schemas.microsoft.com/office/powerpoint/2010/main" val="417650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FC6C51-8B3F-439B-8A19-B7D2B8D66957}" type="datetimeFigureOut">
              <a:rPr lang="tr-TR" smtClean="0"/>
              <a:t>18.06.2021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4B9E440D-9531-47F5-9CB8-8F7F4D8E9A5A}" type="slidenum">
              <a:rPr lang="tr-TR" smtClean="0"/>
              <a:t>‹#›</a:t>
            </a:fld>
            <a:endParaRPr lang="tr-TR"/>
          </a:p>
        </p:txBody>
      </p:sp>
    </p:spTree>
    <p:extLst>
      <p:ext uri="{BB962C8B-B14F-4D97-AF65-F5344CB8AC3E}">
        <p14:creationId xmlns:p14="http://schemas.microsoft.com/office/powerpoint/2010/main" val="299801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FC6C51-8B3F-439B-8A19-B7D2B8D66957}" type="datetimeFigureOut">
              <a:rPr lang="tr-TR" smtClean="0"/>
              <a:t>18.06.2021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9E440D-9531-47F5-9CB8-8F7F4D8E9A5A}" type="slidenum">
              <a:rPr lang="tr-TR" smtClean="0"/>
              <a:t>‹#›</a:t>
            </a:fld>
            <a:endParaRPr lang="tr-TR"/>
          </a:p>
        </p:txBody>
      </p:sp>
    </p:spTree>
    <p:extLst>
      <p:ext uri="{BB962C8B-B14F-4D97-AF65-F5344CB8AC3E}">
        <p14:creationId xmlns:p14="http://schemas.microsoft.com/office/powerpoint/2010/main" val="124339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0FC6C51-8B3F-439B-8A19-B7D2B8D66957}" type="datetimeFigureOut">
              <a:rPr lang="tr-TR" smtClean="0"/>
              <a:t>18.06.2021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B9E440D-9531-47F5-9CB8-8F7F4D8E9A5A}" type="slidenum">
              <a:rPr lang="tr-TR" smtClean="0"/>
              <a:t>‹#›</a:t>
            </a:fld>
            <a:endParaRPr lang="tr-TR"/>
          </a:p>
        </p:txBody>
      </p:sp>
    </p:spTree>
    <p:extLst>
      <p:ext uri="{BB962C8B-B14F-4D97-AF65-F5344CB8AC3E}">
        <p14:creationId xmlns:p14="http://schemas.microsoft.com/office/powerpoint/2010/main" val="29962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FC6C51-8B3F-439B-8A19-B7D2B8D66957}" type="datetimeFigureOut">
              <a:rPr lang="tr-TR" smtClean="0"/>
              <a:t>18.06.2021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9E440D-9531-47F5-9CB8-8F7F4D8E9A5A}"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1919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CB93AF-C5C3-4949-A908-AAD169566205}"/>
              </a:ext>
            </a:extLst>
          </p:cNvPr>
          <p:cNvSpPr>
            <a:spLocks noGrp="1"/>
          </p:cNvSpPr>
          <p:nvPr>
            <p:ph type="ctrTitle"/>
          </p:nvPr>
        </p:nvSpPr>
        <p:spPr/>
        <p:txBody>
          <a:bodyPr/>
          <a:lstStyle/>
          <a:p>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THE EFFECT OF COVID-19 ON UNEMPLOYMENT RATES IN TURKEY</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Tree>
    <p:extLst>
      <p:ext uri="{BB962C8B-B14F-4D97-AF65-F5344CB8AC3E}">
        <p14:creationId xmlns:p14="http://schemas.microsoft.com/office/powerpoint/2010/main" val="334734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yve, bitki içeren bir resim&#10;&#10;Açıklama otomatik olarak oluşturuldu">
            <a:extLst>
              <a:ext uri="{FF2B5EF4-FFF2-40B4-BE49-F238E27FC236}">
                <a16:creationId xmlns:a16="http://schemas.microsoft.com/office/drawing/2014/main" id="{7F355236-2EF4-47C0-A5CB-B63FE4B4CC51}"/>
              </a:ext>
            </a:extLst>
          </p:cNvPr>
          <p:cNvPicPr>
            <a:picLocks noChangeAspect="1"/>
          </p:cNvPicPr>
          <p:nvPr/>
        </p:nvPicPr>
        <p:blipFill rotWithShape="1">
          <a:blip r:embed="rId2">
            <a:extLst>
              <a:ext uri="{28A0092B-C50C-407E-A947-70E740481C1C}">
                <a14:useLocalDpi xmlns:a14="http://schemas.microsoft.com/office/drawing/2010/main" val="0"/>
              </a:ext>
            </a:extLst>
          </a:blip>
          <a:srcRect l="13789" r="13076" b="2"/>
          <a:stretch/>
        </p:blipFill>
        <p:spPr>
          <a:xfrm>
            <a:off x="642258" y="1095375"/>
            <a:ext cx="5203227" cy="4001861"/>
          </a:xfrm>
          <a:prstGeom prst="rect">
            <a:avLst/>
          </a:prstGeom>
        </p:spPr>
      </p:pic>
      <p:cxnSp>
        <p:nvCxnSpPr>
          <p:cNvPr id="12" name="Straight Connector 1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E322900-6037-4741-A96C-F60044E8DE5E}"/>
              </a:ext>
            </a:extLst>
          </p:cNvPr>
          <p:cNvSpPr>
            <a:spLocks noGrp="1"/>
          </p:cNvSpPr>
          <p:nvPr>
            <p:ph idx="1"/>
          </p:nvPr>
        </p:nvSpPr>
        <p:spPr>
          <a:xfrm>
            <a:off x="6657974" y="1428751"/>
            <a:ext cx="4272643" cy="4659078"/>
          </a:xfrm>
        </p:spPr>
        <p:txBody>
          <a:bodyPr>
            <a:normAutofit/>
          </a:bodyPr>
          <a:lstStyle/>
          <a:p>
            <a:r>
              <a:rPr lang="tr-TR"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Unemployment figures have increased considerably with Covid-19 in our country, as in the whole world. With the measures taken by the states, unemployment was closed with short-time working allowance.</a:t>
            </a:r>
            <a:endParaRPr lang="tr-TR"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763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4A151CA-BC8B-4D12-8C7B-5397FEF3DA3D}"/>
              </a:ext>
            </a:extLst>
          </p:cNvPr>
          <p:cNvSpPr>
            <a:spLocks noGrp="1"/>
          </p:cNvSpPr>
          <p:nvPr>
            <p:ph idx="1"/>
          </p:nvPr>
        </p:nvSpPr>
        <p:spPr/>
        <p:txBody>
          <a:bodyPr/>
          <a:lstStyle/>
          <a:p>
            <a:r>
              <a:rPr lang="en-US" dirty="0"/>
              <a:t> At the time when the case numbers were announced at the peak, unemployment rate increased.</a:t>
            </a:r>
            <a:r>
              <a:rPr lang="tr-TR" dirty="0"/>
              <a:t> </a:t>
            </a:r>
            <a:r>
              <a:rPr lang="en-US" dirty="0"/>
              <a:t>However, the sudden increase in the number of cases does not seem to be reflected in the unemployment figures at the same rate. The reason for this is the prohibition of dismissal and unpaid leave.</a:t>
            </a:r>
          </a:p>
          <a:p>
            <a:r>
              <a:rPr lang="en-US" dirty="0"/>
              <a:t> </a:t>
            </a:r>
          </a:p>
          <a:p>
            <a:endParaRPr lang="tr-TR" dirty="0"/>
          </a:p>
        </p:txBody>
      </p:sp>
    </p:spTree>
    <p:extLst>
      <p:ext uri="{BB962C8B-B14F-4D97-AF65-F5344CB8AC3E}">
        <p14:creationId xmlns:p14="http://schemas.microsoft.com/office/powerpoint/2010/main" val="142272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FFCE18E2-86DC-484A-870F-6E8118C28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309" y="801793"/>
            <a:ext cx="7007382" cy="5273056"/>
          </a:xfrm>
          <a:prstGeom prst="rect">
            <a:avLst/>
          </a:prstGeom>
        </p:spPr>
      </p:pic>
    </p:spTree>
    <p:extLst>
      <p:ext uri="{BB962C8B-B14F-4D97-AF65-F5344CB8AC3E}">
        <p14:creationId xmlns:p14="http://schemas.microsoft.com/office/powerpoint/2010/main" val="166701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142ABC8-5001-4ACC-9DFB-1503628F78B5}"/>
              </a:ext>
            </a:extLst>
          </p:cNvPr>
          <p:cNvSpPr>
            <a:spLocks noGrp="1"/>
          </p:cNvSpPr>
          <p:nvPr>
            <p:ph idx="1"/>
          </p:nvPr>
        </p:nvSpPr>
        <p:spPr/>
        <p:txBody>
          <a:bodyPr/>
          <a:lstStyle/>
          <a:p>
            <a:r>
              <a:rPr lang="tr-TR" dirty="0"/>
              <a:t>    </a:t>
            </a:r>
            <a:r>
              <a:rPr lang="tr-TR" dirty="0" err="1"/>
              <a:t>With</a:t>
            </a:r>
            <a:r>
              <a:rPr lang="en-US" dirty="0"/>
              <a:t> the acceleration of the pandemic, it was decided to close in May. It was the holiday regions that were most affected by this closure period. The intense unemployment experienced in the holiday regions was reflected in the figures directly</a:t>
            </a:r>
            <a:endParaRPr lang="tr-TR" dirty="0"/>
          </a:p>
        </p:txBody>
      </p:sp>
    </p:spTree>
    <p:extLst>
      <p:ext uri="{BB962C8B-B14F-4D97-AF65-F5344CB8AC3E}">
        <p14:creationId xmlns:p14="http://schemas.microsoft.com/office/powerpoint/2010/main" val="72132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4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1DD2FFE6-C04D-413D-BFCF-BD9C35738D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037" y="801793"/>
            <a:ext cx="7077926" cy="5273056"/>
          </a:xfrm>
          <a:prstGeom prst="rect">
            <a:avLst/>
          </a:prstGeom>
        </p:spPr>
      </p:pic>
    </p:spTree>
    <p:extLst>
      <p:ext uri="{BB962C8B-B14F-4D97-AF65-F5344CB8AC3E}">
        <p14:creationId xmlns:p14="http://schemas.microsoft.com/office/powerpoint/2010/main" val="243354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C864F62-8A90-45DC-A7EB-963A686366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872" y="801793"/>
            <a:ext cx="7054256" cy="5273056"/>
          </a:xfrm>
          <a:prstGeom prst="rect">
            <a:avLst/>
          </a:prstGeom>
        </p:spPr>
      </p:pic>
    </p:spTree>
    <p:extLst>
      <p:ext uri="{BB962C8B-B14F-4D97-AF65-F5344CB8AC3E}">
        <p14:creationId xmlns:p14="http://schemas.microsoft.com/office/powerpoint/2010/main" val="79184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4C1165EE-ADFB-4CFC-9FB6-07AE5F35C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121" y="801793"/>
            <a:ext cx="7101758" cy="5273056"/>
          </a:xfrm>
          <a:prstGeom prst="rect">
            <a:avLst/>
          </a:prstGeom>
        </p:spPr>
      </p:pic>
    </p:spTree>
    <p:extLst>
      <p:ext uri="{BB962C8B-B14F-4D97-AF65-F5344CB8AC3E}">
        <p14:creationId xmlns:p14="http://schemas.microsoft.com/office/powerpoint/2010/main" val="190804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4290060-DBF7-4DFC-BB7E-E842979E7C29}"/>
              </a:ext>
            </a:extLst>
          </p:cNvPr>
          <p:cNvSpPr>
            <a:spLocks noGrp="1"/>
          </p:cNvSpPr>
          <p:nvPr>
            <p:ph idx="1"/>
          </p:nvPr>
        </p:nvSpPr>
        <p:spPr/>
        <p:txBody>
          <a:bodyPr/>
          <a:lstStyle/>
          <a:p>
            <a:r>
              <a:rPr lang="en-US" dirty="0"/>
              <a:t>COVID-19 does physically affect older people at a higher rate, but younger age groups feel the financial effects. The service sector has had to lay off a lot of people due to many businesses being considered non-essential, such as salons and clothing stores.</a:t>
            </a:r>
            <a:r>
              <a:rPr lang="tr-TR" dirty="0"/>
              <a:t> </a:t>
            </a:r>
            <a:r>
              <a:rPr lang="en-US" dirty="0"/>
              <a:t>Economists say the unemployment rate could rise another 10% by the end of the year. Since we do not know when the epidemic will end, we cannot determine the estimated damage that may occur. Hoping to recover as soon as possible. Thank you for listening</a:t>
            </a:r>
            <a:endParaRPr lang="tr-TR" dirty="0"/>
          </a:p>
        </p:txBody>
      </p:sp>
    </p:spTree>
    <p:extLst>
      <p:ext uri="{BB962C8B-B14F-4D97-AF65-F5344CB8AC3E}">
        <p14:creationId xmlns:p14="http://schemas.microsoft.com/office/powerpoint/2010/main" val="3440586649"/>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242</Words>
  <Application>Microsoft Office PowerPoint</Application>
  <PresentationFormat>Geniş ekran</PresentationFormat>
  <Paragraphs>6</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Calibri</vt:lpstr>
      <vt:lpstr>Calibri Light</vt:lpstr>
      <vt:lpstr>Tahoma</vt:lpstr>
      <vt:lpstr>Times New Roman</vt:lpstr>
      <vt:lpstr>Geçmişe bakış</vt:lpstr>
      <vt:lpstr>THE EFFECT OF COVID-19 ON UNEMPLOYMENT RATES IN TURKEY </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COVID-19 ON UNEMPLOYMENT RATES IN TURKEY </dc:title>
  <dc:creator>MERT KAHRAMANTÜRK</dc:creator>
  <cp:lastModifiedBy>MERT KAHRAMANTÜRK</cp:lastModifiedBy>
  <cp:revision>2</cp:revision>
  <dcterms:created xsi:type="dcterms:W3CDTF">2021-06-18T17:45:25Z</dcterms:created>
  <dcterms:modified xsi:type="dcterms:W3CDTF">2021-06-18T18:04:23Z</dcterms:modified>
</cp:coreProperties>
</file>