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8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Using Clustering to Locate Accident Hotspots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a:t>
            </a:r>
            <a:r>
              <a:rPr lang="en-US" dirty="0" err="1">
                <a:solidFill>
                  <a:schemeClr val="tx1">
                    <a:lumMod val="85000"/>
                    <a:lumOff val="15000"/>
                  </a:schemeClr>
                </a:solidFill>
              </a:rPr>
              <a:t>mert</a:t>
            </a:r>
            <a:r>
              <a:rPr lang="en-US" dirty="0">
                <a:solidFill>
                  <a:schemeClr val="tx1">
                    <a:lumMod val="85000"/>
                    <a:lumOff val="15000"/>
                  </a:schemeClr>
                </a:solidFill>
              </a:rPr>
              <a:t> </a:t>
            </a:r>
            <a:r>
              <a:rPr lang="en-US" dirty="0" err="1">
                <a:solidFill>
                  <a:schemeClr val="tx1">
                    <a:lumMod val="85000"/>
                    <a:lumOff val="15000"/>
                  </a:schemeClr>
                </a:solidFill>
              </a:rPr>
              <a:t>karabulut</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E413-4F95-42F2-8BE8-02909ACF9E9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5CD61D2-4F65-462F-AE6A-25EF68494C4C}"/>
              </a:ext>
            </a:extLst>
          </p:cNvPr>
          <p:cNvSpPr>
            <a:spLocks noGrp="1"/>
          </p:cNvSpPr>
          <p:nvPr>
            <p:ph idx="1"/>
          </p:nvPr>
        </p:nvSpPr>
        <p:spPr/>
        <p:txBody>
          <a:bodyPr>
            <a:normAutofit/>
          </a:bodyPr>
          <a:lstStyle/>
          <a:p>
            <a:r>
              <a:rPr lang="en-US" sz="2000" dirty="0"/>
              <a:t>The aim of this project is to use density based clustering (DBSCAN) to identify accident hotspots in central London. In this way, we can identify the most dangerous zones in the city for traffic and make sure the municipality can take action according to our analyzed data. This solution will provide valuable insight to municipality teams to take the necessary action. In conclusion, there will be less property damage and more safety in traffic.</a:t>
            </a:r>
          </a:p>
        </p:txBody>
      </p:sp>
    </p:spTree>
    <p:extLst>
      <p:ext uri="{BB962C8B-B14F-4D97-AF65-F5344CB8AC3E}">
        <p14:creationId xmlns:p14="http://schemas.microsoft.com/office/powerpoint/2010/main" val="109511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FFF3-C425-4E77-A6E2-69A205C5FB0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0E74C78-9A58-4884-BAB4-28FC87660205}"/>
              </a:ext>
            </a:extLst>
          </p:cNvPr>
          <p:cNvSpPr>
            <a:spLocks noGrp="1"/>
          </p:cNvSpPr>
          <p:nvPr>
            <p:ph idx="1"/>
          </p:nvPr>
        </p:nvSpPr>
        <p:spPr/>
        <p:txBody>
          <a:bodyPr/>
          <a:lstStyle/>
          <a:p>
            <a:r>
              <a:rPr lang="en-US" dirty="0"/>
              <a:t>DBSCAN groups points that are closely packed together and marks points outside of these groups as noise. Therefore, using </a:t>
            </a:r>
            <a:r>
              <a:rPr lang="en-US" sz="2000" dirty="0"/>
              <a:t>this</a:t>
            </a:r>
            <a:r>
              <a:rPr lang="en-US" dirty="0"/>
              <a:t> algorithm, locations in which a high density of accidents take place will be highlighted as clusters. We can then plot the location of these clusters using folium.</a:t>
            </a:r>
          </a:p>
        </p:txBody>
      </p:sp>
    </p:spTree>
    <p:extLst>
      <p:ext uri="{BB962C8B-B14F-4D97-AF65-F5344CB8AC3E}">
        <p14:creationId xmlns:p14="http://schemas.microsoft.com/office/powerpoint/2010/main" val="141309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C60C-661F-4F27-A865-992351458F6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E6ADDD3-EA2D-4D44-94C7-1F11DA35DFAD}"/>
              </a:ext>
            </a:extLst>
          </p:cNvPr>
          <p:cNvSpPr>
            <a:spLocks noGrp="1"/>
          </p:cNvSpPr>
          <p:nvPr>
            <p:ph idx="1"/>
          </p:nvPr>
        </p:nvSpPr>
        <p:spPr/>
        <p:txBody>
          <a:bodyPr>
            <a:normAutofit/>
          </a:bodyPr>
          <a:lstStyle/>
          <a:p>
            <a:r>
              <a:rPr lang="en-US" sz="2000" dirty="0"/>
              <a:t>DBSCAN requires a metric to use when calculating the distance between points. To do this we shall create a function that takes the latitude and longitude of two points and calculates the distance between them in meters. The </a:t>
            </a:r>
            <a:r>
              <a:rPr lang="en-US" sz="2000" dirty="0" err="1"/>
              <a:t>great_circle</a:t>
            </a:r>
            <a:r>
              <a:rPr lang="en-US" sz="2000" dirty="0"/>
              <a:t> function from </a:t>
            </a:r>
            <a:r>
              <a:rPr lang="en-US" sz="2000" dirty="0" err="1"/>
              <a:t>geopy</a:t>
            </a:r>
            <a:r>
              <a:rPr lang="en-US" sz="2000" dirty="0"/>
              <a:t> is used to ensure that the curvature of the Earth is taken into account when calculating these distances.</a:t>
            </a:r>
          </a:p>
          <a:p>
            <a:endParaRPr lang="en-US" sz="2000" dirty="0"/>
          </a:p>
          <a:p>
            <a:r>
              <a:rPr lang="en-US" dirty="0"/>
              <a:t>Now we can find the clusters. The eps parameter determines the maximum distance between two samples for one to be considered as in the neighborhood of the other. This and the </a:t>
            </a:r>
            <a:r>
              <a:rPr lang="en-US" dirty="0" err="1"/>
              <a:t>min_samples</a:t>
            </a:r>
            <a:r>
              <a:rPr lang="en-US" dirty="0"/>
              <a:t> parameter can be adjusted to change the size and number of points contained in each cluster. Points not located within clusters are given the label -1.</a:t>
            </a:r>
            <a:endParaRPr lang="en-US" sz="2000" dirty="0"/>
          </a:p>
        </p:txBody>
      </p:sp>
    </p:spTree>
    <p:extLst>
      <p:ext uri="{BB962C8B-B14F-4D97-AF65-F5344CB8AC3E}">
        <p14:creationId xmlns:p14="http://schemas.microsoft.com/office/powerpoint/2010/main" val="234858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3239-EC4C-4D9C-933F-545F4C58DD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0EC2F1-8696-40AB-86D7-C163402EA42D}"/>
              </a:ext>
            </a:extLst>
          </p:cNvPr>
          <p:cNvSpPr>
            <a:spLocks noGrp="1"/>
          </p:cNvSpPr>
          <p:nvPr>
            <p:ph idx="1"/>
          </p:nvPr>
        </p:nvSpPr>
        <p:spPr/>
        <p:txBody>
          <a:bodyPr/>
          <a:lstStyle/>
          <a:p>
            <a:r>
              <a:rPr lang="en-US" dirty="0"/>
              <a:t>We have found the </a:t>
            </a:r>
            <a:r>
              <a:rPr lang="en-US" dirty="0" err="1"/>
              <a:t>spacial</a:t>
            </a:r>
            <a:r>
              <a:rPr lang="en-US" dirty="0"/>
              <a:t> clusters, but what if we want to find the regions and times that accidents are most likely to occur? To achieve this we need to perform spaciotemporal clustering. This can be done by creating a new distance metric that takes both space and time into account and use this metric to determine the clusters.</a:t>
            </a:r>
          </a:p>
        </p:txBody>
      </p:sp>
    </p:spTree>
    <p:extLst>
      <p:ext uri="{BB962C8B-B14F-4D97-AF65-F5344CB8AC3E}">
        <p14:creationId xmlns:p14="http://schemas.microsoft.com/office/powerpoint/2010/main" val="153451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6BA7-4C13-43A2-B9A5-739868599A8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2B5A28D-DBBA-4C1E-B9E2-30DF973F49B0}"/>
              </a:ext>
            </a:extLst>
          </p:cNvPr>
          <p:cNvPicPr>
            <a:picLocks noGrp="1" noChangeAspect="1"/>
          </p:cNvPicPr>
          <p:nvPr>
            <p:ph idx="1"/>
          </p:nvPr>
        </p:nvPicPr>
        <p:blipFill>
          <a:blip r:embed="rId2"/>
          <a:stretch>
            <a:fillRect/>
          </a:stretch>
        </p:blipFill>
        <p:spPr>
          <a:xfrm>
            <a:off x="2442882" y="2108200"/>
            <a:ext cx="7366561" cy="3760788"/>
          </a:xfrm>
          <a:prstGeom prst="rect">
            <a:avLst/>
          </a:prstGeom>
        </p:spPr>
      </p:pic>
    </p:spTree>
    <p:extLst>
      <p:ext uri="{BB962C8B-B14F-4D97-AF65-F5344CB8AC3E}">
        <p14:creationId xmlns:p14="http://schemas.microsoft.com/office/powerpoint/2010/main" val="381910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0D94-FEF1-4856-AD48-6AD5894F2319}"/>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60917A9A-27CB-446A-8E8D-A26ADE164491}"/>
              </a:ext>
            </a:extLst>
          </p:cNvPr>
          <p:cNvSpPr>
            <a:spLocks noGrp="1"/>
          </p:cNvSpPr>
          <p:nvPr>
            <p:ph idx="1"/>
          </p:nvPr>
        </p:nvSpPr>
        <p:spPr/>
        <p:txBody>
          <a:bodyPr/>
          <a:lstStyle/>
          <a:p>
            <a:r>
              <a:rPr lang="en-US" dirty="0"/>
              <a:t>This shows that accidents involving two or more vehicles are more likely to take place at busy junctions such as those near bridges. </a:t>
            </a:r>
            <a:r>
              <a:rPr lang="en-US" dirty="0" err="1"/>
              <a:t>Conversly</a:t>
            </a:r>
            <a:r>
              <a:rPr lang="en-US" dirty="0"/>
              <a:t>, accidents involving one vehicle are generally found in areas containing large numbers of pedestrians such as Oxford Street.</a:t>
            </a:r>
          </a:p>
          <a:p>
            <a:r>
              <a:rPr lang="en-US" dirty="0"/>
              <a:t>We can try and </a:t>
            </a:r>
            <a:r>
              <a:rPr lang="en-US" dirty="0" err="1"/>
              <a:t>visualise</a:t>
            </a:r>
            <a:r>
              <a:rPr lang="en-US" dirty="0"/>
              <a:t> the hours in which these accidents take place using a space-time cube:</a:t>
            </a:r>
          </a:p>
          <a:p>
            <a:endParaRPr lang="en-US" dirty="0"/>
          </a:p>
        </p:txBody>
      </p:sp>
      <p:pic>
        <p:nvPicPr>
          <p:cNvPr id="1026" name="Picture 2">
            <a:extLst>
              <a:ext uri="{FF2B5EF4-FFF2-40B4-BE49-F238E27FC236}">
                <a16:creationId xmlns:a16="http://schemas.microsoft.com/office/drawing/2014/main" id="{A435509E-F77B-4E51-9EAB-8FFA10DC1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564534"/>
            <a:ext cx="403860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11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F7B5-C9B6-422F-98AB-076F833FA2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B8F0DD7-71EE-4F4D-B7E7-4007FC80A59E}"/>
              </a:ext>
            </a:extLst>
          </p:cNvPr>
          <p:cNvSpPr>
            <a:spLocks noGrp="1"/>
          </p:cNvSpPr>
          <p:nvPr>
            <p:ph idx="1"/>
          </p:nvPr>
        </p:nvSpPr>
        <p:spPr/>
        <p:txBody>
          <a:bodyPr/>
          <a:lstStyle/>
          <a:p>
            <a:r>
              <a:rPr lang="en-US" dirty="0"/>
              <a:t>Unfortunately this representation is fairly confusing but it does provide a general idea of the cluster locations in spacetime.</a:t>
            </a:r>
          </a:p>
          <a:p>
            <a:r>
              <a:rPr lang="en-US" dirty="0"/>
              <a:t>These are just some basic ideas for </a:t>
            </a:r>
            <a:r>
              <a:rPr lang="en-US" dirty="0" err="1"/>
              <a:t>analysing</a:t>
            </a:r>
            <a:r>
              <a:rPr lang="en-US" dirty="0"/>
              <a:t> accident hotspot location, but I hope it provides some inspiration for a more </a:t>
            </a:r>
            <a:r>
              <a:rPr lang="en-US" dirty="0" err="1"/>
              <a:t>indepth</a:t>
            </a:r>
            <a:r>
              <a:rPr lang="en-US" dirty="0"/>
              <a:t> analysis. For example, the DBSCAN parameters in each instance can be adjusted to find clusters of different sizes, and the clusters can be </a:t>
            </a:r>
            <a:r>
              <a:rPr lang="en-US" dirty="0" err="1"/>
              <a:t>coloured</a:t>
            </a:r>
            <a:r>
              <a:rPr lang="en-US" dirty="0"/>
              <a:t> according to different accident conditions.</a:t>
            </a:r>
          </a:p>
          <a:p>
            <a:endParaRPr lang="en-US" dirty="0"/>
          </a:p>
        </p:txBody>
      </p:sp>
    </p:spTree>
    <p:extLst>
      <p:ext uri="{BB962C8B-B14F-4D97-AF65-F5344CB8AC3E}">
        <p14:creationId xmlns:p14="http://schemas.microsoft.com/office/powerpoint/2010/main" val="195630899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{51F3C257-698B-4750-811E-5958C9BC2A59}tf56160789_win32</Template>
  <TotalTime>5</TotalTime>
  <Words>480</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1_RetrospectVTI</vt:lpstr>
      <vt:lpstr>Using Clustering to Locate Accident Hotspots</vt:lpstr>
      <vt:lpstr>Introduction</vt:lpstr>
      <vt:lpstr>Data</vt:lpstr>
      <vt:lpstr>Methodology</vt:lpstr>
      <vt:lpstr>PowerPoint Presentation</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Clustering to Locate Accident Hotspots</dc:title>
  <dc:creator>Mert Karabulut</dc:creator>
  <cp:lastModifiedBy>Mert Karabulut</cp:lastModifiedBy>
  <cp:revision>6</cp:revision>
  <dcterms:created xsi:type="dcterms:W3CDTF">2020-11-04T08:19:13Z</dcterms:created>
  <dcterms:modified xsi:type="dcterms:W3CDTF">2020-11-04T08:24:40Z</dcterms:modified>
</cp:coreProperties>
</file>