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60" r:id="rId7"/>
    <p:sldId id="275" r:id="rId8"/>
    <p:sldId id="276" r:id="rId9"/>
    <p:sldId id="277" r:id="rId10"/>
    <p:sldId id="278" r:id="rId11"/>
    <p:sldId id="279" r:id="rId12"/>
    <p:sldId id="280" r:id="rId13"/>
    <p:sldId id="281" r:id="rId14"/>
    <p:sldId id="282" r:id="rId15"/>
    <p:sldId id="283" r:id="rId16"/>
    <p:sldId id="274" r:id="rId17"/>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C75DC5-E2DF-4307-907C-64813DC36D9A}" type="datetime1">
              <a:rPr lang="tr-TR" smtClean="0"/>
              <a:t>15.11.2022</a:t>
            </a:fld>
            <a:endParaRPr lang="tr-TR"/>
          </a:p>
        </p:txBody>
      </p:sp>
      <p:sp>
        <p:nvSpPr>
          <p:cNvPr id="4" name="Alt Bilgi Yer Tutucusu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tr-TR" smtClean="0"/>
              <a:t>‹#›</a:t>
            </a:fld>
            <a:endParaRPr lang="tr-T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05299A-EA85-4B5E-8D5F-95806BAD1D02}" type="datetime1">
              <a:rPr lang="tr-TR" noProof="0" smtClean="0"/>
              <a:t>15.11.2022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tr-TR" noProof="0" smtClean="0"/>
              <a:t>‹#›</a:t>
            </a:fld>
            <a:endParaRPr lang="tr-T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a:t>
            </a:fld>
            <a:endParaRPr lang="tr-T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2</a:t>
            </a:fld>
            <a:endParaRPr lang="tr-T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3</a:t>
            </a:fld>
            <a:endParaRPr lang="tr-TR"/>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4</a:t>
            </a:fld>
            <a:endParaRPr lang="tr-TR"/>
          </a:p>
        </p:txBody>
      </p:sp>
    </p:spTree>
    <p:extLst>
      <p:ext uri="{BB962C8B-B14F-4D97-AF65-F5344CB8AC3E}">
        <p14:creationId xmlns:p14="http://schemas.microsoft.com/office/powerpoint/2010/main" val="165153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5</a:t>
            </a:fld>
            <a:endParaRPr lang="tr-TR"/>
          </a:p>
        </p:txBody>
      </p:sp>
    </p:spTree>
    <p:extLst>
      <p:ext uri="{BB962C8B-B14F-4D97-AF65-F5344CB8AC3E}">
        <p14:creationId xmlns:p14="http://schemas.microsoft.com/office/powerpoint/2010/main" val="275828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6</a:t>
            </a:fld>
            <a:endParaRPr lang="tr-TR"/>
          </a:p>
        </p:txBody>
      </p:sp>
    </p:spTree>
    <p:extLst>
      <p:ext uri="{BB962C8B-B14F-4D97-AF65-F5344CB8AC3E}">
        <p14:creationId xmlns:p14="http://schemas.microsoft.com/office/powerpoint/2010/main" val="154150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13</a:t>
            </a:fld>
            <a:endParaRPr lang="tr-T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D589B635-DEE5-48D0-B399-4885BD61FC6F}" type="datetime1">
              <a:rPr lang="tr-TR" noProof="0" smtClean="0"/>
              <a:t>15.11.2022</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886CFEBA-2ED9-426E-B6BF-6B321A61B417}" type="datetime1">
              <a:rPr lang="tr-TR" noProof="0" smtClean="0"/>
              <a:t>15.11.2022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9D8940E-8D5C-4B66-A9A4-8A45A4CDB99E}"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a:t>Asıl metin stillerini düzenlemek için tıklayın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910168E-65EE-4211-A1E7-F13AF0F23E5B}"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97C1386C-78C2-4022-B6A2-D9D82F89FFFF}"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8E35B63F-4502-4CBC-B780-014ACCD5B1F0}"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a:t>Asıl başlık stilini düzenlemek için tıklayın</a:t>
            </a:r>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DB580EEC-D266-4D78-9655-7C125D9A3E8A}"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F7C98E72-8FE5-4189-976C-241E1FC0D5DA}"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012E1C-DBDB-4D97-9809-D7C14D3DC78D}"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1A31516-2E20-449A-BDB8-3AFB279897A5}"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a:t>Asıl başlık stilini düzenlemek için tıklayın</a:t>
            </a:r>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3151AC6-9D48-4547-A970-8AB71B103E84}" type="datetime1">
              <a:rPr lang="tr-TR" noProof="0" smtClean="0"/>
              <a:t>15.11.2022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17BBF8E-F37F-4A23-9E46-5DA04A03E43A}" type="datetime1">
              <a:rPr lang="tr-TR" noProof="0" smtClean="0"/>
              <a:t>15.11.2022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6E92532-2819-47AD-8627-A7B10952A288}" type="datetime1">
              <a:rPr lang="tr-TR" noProof="0" smtClean="0"/>
              <a:t>15.11.2022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A5207638-8EF7-4940-96E5-43994B87DCCD}" type="datetime1">
              <a:rPr lang="tr-TR" noProof="0" smtClean="0"/>
              <a:t>15.11.2022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3AE5CC9D-6568-473E-BBFF-C073622F4AD4}" type="datetime1">
              <a:rPr lang="tr-TR" noProof="0" smtClean="0"/>
              <a:t>15.11.2022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a:t>Asıl başlık stilini düzenlemek için tıklayın</a:t>
            </a:r>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479AB01-C49B-4583-9DB7-C9FD67085762}" type="datetime1">
              <a:rPr lang="tr-TR" noProof="0" smtClean="0"/>
              <a:t>15.11.2022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a:t>Asıl başlık stilini düzenlemek için tıklayın</a:t>
            </a:r>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F72ED07-BC99-4CF0-9F37-39287FAED11B}" type="datetime1">
              <a:rPr lang="tr-TR" noProof="0" smtClean="0"/>
              <a:t>15.11.2022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E56027E-4326-44D0-B20F-6D05BA977D1E}" type="datetime1">
              <a:rPr lang="tr-TR" noProof="0" smtClean="0"/>
              <a:t>15.11.2022</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title"/>
          </p:nvPr>
        </p:nvSpPr>
        <p:spPr/>
        <p:txBody>
          <a:bodyPr rtlCol="0">
            <a:normAutofit/>
          </a:bodyPr>
          <a:lstStyle/>
          <a:p>
            <a:pPr algn="ctr" rtl="0"/>
            <a:r>
              <a:rPr lang="tr-TR" sz="4800" b="1" dirty="0"/>
              <a:t>GÖRÜNTÜ İŞLEME</a:t>
            </a:r>
            <a:endParaRPr lang="tr" sz="4800" b="1"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idx="1"/>
          </p:nvPr>
        </p:nvSpPr>
        <p:spPr>
          <a:xfrm>
            <a:off x="727967" y="2065865"/>
            <a:ext cx="10377997" cy="4681163"/>
          </a:xfrm>
        </p:spPr>
        <p:txBody>
          <a:bodyPr rtlCol="0">
            <a:noAutofit/>
          </a:bodyPr>
          <a:lstStyle/>
          <a:p>
            <a:pPr marL="0" indent="0" algn="ctr" rtl="0">
              <a:buNone/>
            </a:pPr>
            <a:r>
              <a:rPr lang="tr-TR" sz="4000" b="1" dirty="0"/>
              <a:t>GÖRÜNTÜ İŞLEME YÖNTEMLERİ KULLANILARAK KİRAZ MEYVESİNİN SINIFLANDIRILMASI</a:t>
            </a:r>
          </a:p>
          <a:p>
            <a:pPr marL="0" indent="0" algn="ctr" rtl="0">
              <a:buNone/>
            </a:pPr>
            <a:endParaRPr lang="tr-TR" sz="4000" b="1" dirty="0">
              <a:solidFill>
                <a:schemeClr val="accent1">
                  <a:lumMod val="40000"/>
                  <a:lumOff val="60000"/>
                </a:schemeClr>
              </a:solidFill>
            </a:endParaRPr>
          </a:p>
          <a:p>
            <a:pPr marL="0" indent="0" algn="ctr" rtl="0">
              <a:buNone/>
            </a:pPr>
            <a:r>
              <a:rPr lang="tr-TR" sz="4000" b="1" dirty="0">
                <a:solidFill>
                  <a:schemeClr val="accent1">
                    <a:lumMod val="40000"/>
                    <a:lumOff val="60000"/>
                  </a:schemeClr>
                </a:solidFill>
              </a:rPr>
              <a:t>MEHMET MERT MENEVŞE</a:t>
            </a:r>
          </a:p>
          <a:p>
            <a:pPr marL="0" indent="0" algn="ctr" rtl="0">
              <a:buNone/>
            </a:pPr>
            <a:r>
              <a:rPr lang="tr-TR" sz="4000" b="1" dirty="0">
                <a:solidFill>
                  <a:schemeClr val="accent1">
                    <a:lumMod val="40000"/>
                    <a:lumOff val="60000"/>
                  </a:schemeClr>
                </a:solidFill>
              </a:rPr>
              <a:t>02205076048</a:t>
            </a:r>
            <a:endParaRPr lang="tr" sz="4000" b="1" dirty="0">
              <a:solidFill>
                <a:schemeClr val="accent1">
                  <a:lumMod val="40000"/>
                  <a:lumOff val="60000"/>
                </a:schemeClr>
              </a:solidFill>
            </a:endParaRPr>
          </a:p>
          <a:p>
            <a:pPr marL="0" indent="0" algn="ctr" rtl="0">
              <a:buNone/>
            </a:pPr>
            <a:endParaRPr lang="tr-TR" sz="4000" b="1"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A40AE3-0CA7-4C19-865E-991AE143B2D7}"/>
              </a:ext>
            </a:extLst>
          </p:cNvPr>
          <p:cNvSpPr>
            <a:spLocks noGrp="1"/>
          </p:cNvSpPr>
          <p:nvPr>
            <p:ph type="title"/>
          </p:nvPr>
        </p:nvSpPr>
        <p:spPr/>
        <p:txBody>
          <a:bodyPr>
            <a:normAutofit/>
          </a:bodyPr>
          <a:lstStyle/>
          <a:p>
            <a:r>
              <a:rPr lang="tr-TR" sz="4400" b="1" dirty="0"/>
              <a:t>SİYAH- BEYAZ DÖNÜŞÜMÜ</a:t>
            </a:r>
          </a:p>
        </p:txBody>
      </p:sp>
      <p:sp>
        <p:nvSpPr>
          <p:cNvPr id="3" name="İçerik Yer Tutucusu 2">
            <a:extLst>
              <a:ext uri="{FF2B5EF4-FFF2-40B4-BE49-F238E27FC236}">
                <a16:creationId xmlns:a16="http://schemas.microsoft.com/office/drawing/2014/main" id="{8C5F7577-F452-4EC2-AE36-FD8806D2C00C}"/>
              </a:ext>
            </a:extLst>
          </p:cNvPr>
          <p:cNvSpPr>
            <a:spLocks noGrp="1"/>
          </p:cNvSpPr>
          <p:nvPr>
            <p:ph idx="1"/>
          </p:nvPr>
        </p:nvSpPr>
        <p:spPr>
          <a:xfrm>
            <a:off x="685801" y="2142068"/>
            <a:ext cx="10131425" cy="1586554"/>
          </a:xfrm>
        </p:spPr>
        <p:txBody>
          <a:bodyPr/>
          <a:lstStyle/>
          <a:p>
            <a:pPr marL="0" indent="0">
              <a:buNone/>
            </a:pPr>
            <a:r>
              <a:rPr lang="tr-TR" dirty="0"/>
              <a:t>İşlenmiş(yandaki resim) olarak sisteme yüklenen resim siyah- beyaz(yanda verilen resim)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a:t>
            </a:r>
            <a:r>
              <a:rPr lang="tr-TR" dirty="0" err="1"/>
              <a:t>moddaki</a:t>
            </a:r>
            <a:r>
              <a:rPr lang="tr-TR" dirty="0"/>
              <a:t> resim ters çevrilerek arka plan siyaha, kirazlar beyaza dönüştürülmektedir. </a:t>
            </a:r>
          </a:p>
        </p:txBody>
      </p:sp>
      <p:pic>
        <p:nvPicPr>
          <p:cNvPr id="5" name="Resim 4">
            <a:extLst>
              <a:ext uri="{FF2B5EF4-FFF2-40B4-BE49-F238E27FC236}">
                <a16:creationId xmlns:a16="http://schemas.microsoft.com/office/drawing/2014/main" id="{0907F6B9-9989-4A01-A43C-011D98DBA1A3}"/>
              </a:ext>
            </a:extLst>
          </p:cNvPr>
          <p:cNvPicPr>
            <a:picLocks noChangeAspect="1"/>
          </p:cNvPicPr>
          <p:nvPr/>
        </p:nvPicPr>
        <p:blipFill>
          <a:blip r:embed="rId2"/>
          <a:stretch>
            <a:fillRect/>
          </a:stretch>
        </p:blipFill>
        <p:spPr>
          <a:xfrm>
            <a:off x="1102901" y="4082212"/>
            <a:ext cx="4656827" cy="2166188"/>
          </a:xfrm>
          <a:prstGeom prst="rect">
            <a:avLst/>
          </a:prstGeom>
        </p:spPr>
      </p:pic>
      <p:pic>
        <p:nvPicPr>
          <p:cNvPr id="7" name="Resim 6">
            <a:extLst>
              <a:ext uri="{FF2B5EF4-FFF2-40B4-BE49-F238E27FC236}">
                <a16:creationId xmlns:a16="http://schemas.microsoft.com/office/drawing/2014/main" id="{F9B92C07-6270-4BD6-8EA9-61871ACF87AE}"/>
              </a:ext>
            </a:extLst>
          </p:cNvPr>
          <p:cNvPicPr>
            <a:picLocks noChangeAspect="1"/>
          </p:cNvPicPr>
          <p:nvPr/>
        </p:nvPicPr>
        <p:blipFill>
          <a:blip r:embed="rId3"/>
          <a:stretch>
            <a:fillRect/>
          </a:stretch>
        </p:blipFill>
        <p:spPr>
          <a:xfrm>
            <a:off x="6096000" y="4082212"/>
            <a:ext cx="4441794" cy="2161612"/>
          </a:xfrm>
          <a:prstGeom prst="rect">
            <a:avLst/>
          </a:prstGeom>
        </p:spPr>
      </p:pic>
    </p:spTree>
    <p:extLst>
      <p:ext uri="{BB962C8B-B14F-4D97-AF65-F5344CB8AC3E}">
        <p14:creationId xmlns:p14="http://schemas.microsoft.com/office/powerpoint/2010/main" val="258131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A026A5-8E33-402D-984C-DADCE2AA70C3}"/>
              </a:ext>
            </a:extLst>
          </p:cNvPr>
          <p:cNvSpPr>
            <a:spLocks noGrp="1"/>
          </p:cNvSpPr>
          <p:nvPr>
            <p:ph type="title"/>
          </p:nvPr>
        </p:nvSpPr>
        <p:spPr/>
        <p:txBody>
          <a:bodyPr>
            <a:normAutofit/>
          </a:bodyPr>
          <a:lstStyle/>
          <a:p>
            <a:r>
              <a:rPr lang="tr-TR" sz="4400" b="1" dirty="0"/>
              <a:t>EŞİKLEME YÖNTEMİ</a:t>
            </a:r>
          </a:p>
        </p:txBody>
      </p:sp>
      <p:sp>
        <p:nvSpPr>
          <p:cNvPr id="3" name="İçerik Yer Tutucusu 2">
            <a:extLst>
              <a:ext uri="{FF2B5EF4-FFF2-40B4-BE49-F238E27FC236}">
                <a16:creationId xmlns:a16="http://schemas.microsoft.com/office/drawing/2014/main" id="{B24B6243-1C6D-44CB-81C3-D694D094DC5D}"/>
              </a:ext>
            </a:extLst>
          </p:cNvPr>
          <p:cNvSpPr>
            <a:spLocks noGrp="1"/>
          </p:cNvSpPr>
          <p:nvPr>
            <p:ph idx="1"/>
          </p:nvPr>
        </p:nvSpPr>
        <p:spPr>
          <a:xfrm>
            <a:off x="685801" y="2142067"/>
            <a:ext cx="10011791" cy="1456267"/>
          </a:xfrm>
        </p:spPr>
        <p:txBody>
          <a:bodyPr/>
          <a:lstStyle/>
          <a:p>
            <a:pPr marL="0" indent="0">
              <a:buNone/>
            </a:pPr>
            <a:r>
              <a:rPr lang="tr-TR" dirty="0"/>
              <a:t>Resim siyah-beyaz piksellere dönüştürülüp ters çevirme işlemi uygulandıktan sonra resimde bulunan belirli boyutun altındaki gürültü olarak tabir edilen nesneler kaldırılmıştır. Daha sonra program tarafından tespit edilen kirazların sınırları </a:t>
            </a:r>
            <a:r>
              <a:rPr lang="tr-TR" dirty="0" err="1"/>
              <a:t>eşikleme</a:t>
            </a:r>
            <a:r>
              <a:rPr lang="tr-TR" dirty="0"/>
              <a:t> yöntemi kullanılarak mavi renk ile belirlenmiş ve resimde bulunan nesne sayısı ekrana yansıtılmıştır. </a:t>
            </a:r>
          </a:p>
        </p:txBody>
      </p:sp>
      <p:pic>
        <p:nvPicPr>
          <p:cNvPr id="5" name="Resim 4">
            <a:extLst>
              <a:ext uri="{FF2B5EF4-FFF2-40B4-BE49-F238E27FC236}">
                <a16:creationId xmlns:a16="http://schemas.microsoft.com/office/drawing/2014/main" id="{4573FF1C-9E6A-4D19-A9BD-6EE31EEE2B9D}"/>
              </a:ext>
            </a:extLst>
          </p:cNvPr>
          <p:cNvPicPr>
            <a:picLocks noChangeAspect="1"/>
          </p:cNvPicPr>
          <p:nvPr/>
        </p:nvPicPr>
        <p:blipFill>
          <a:blip r:embed="rId2"/>
          <a:stretch>
            <a:fillRect/>
          </a:stretch>
        </p:blipFill>
        <p:spPr>
          <a:xfrm>
            <a:off x="3432663" y="3619500"/>
            <a:ext cx="5539740" cy="3238500"/>
          </a:xfrm>
          <a:prstGeom prst="rect">
            <a:avLst/>
          </a:prstGeom>
        </p:spPr>
      </p:pic>
    </p:spTree>
    <p:extLst>
      <p:ext uri="{BB962C8B-B14F-4D97-AF65-F5344CB8AC3E}">
        <p14:creationId xmlns:p14="http://schemas.microsoft.com/office/powerpoint/2010/main" val="118647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79998-2BE8-42D5-9F69-ACCE058D6884}"/>
              </a:ext>
            </a:extLst>
          </p:cNvPr>
          <p:cNvSpPr>
            <a:spLocks noGrp="1"/>
          </p:cNvSpPr>
          <p:nvPr>
            <p:ph type="title"/>
          </p:nvPr>
        </p:nvSpPr>
        <p:spPr/>
        <p:txBody>
          <a:bodyPr>
            <a:normAutofit/>
          </a:bodyPr>
          <a:lstStyle/>
          <a:p>
            <a:r>
              <a:rPr lang="tr-TR" sz="4400" b="1" dirty="0"/>
              <a:t>SINIFLANDIRILMA</a:t>
            </a:r>
          </a:p>
        </p:txBody>
      </p:sp>
      <p:sp>
        <p:nvSpPr>
          <p:cNvPr id="3" name="İçerik Yer Tutucusu 2">
            <a:extLst>
              <a:ext uri="{FF2B5EF4-FFF2-40B4-BE49-F238E27FC236}">
                <a16:creationId xmlns:a16="http://schemas.microsoft.com/office/drawing/2014/main" id="{BD69F53E-6F34-4CC7-B83B-4A8F5B4DC0BE}"/>
              </a:ext>
            </a:extLst>
          </p:cNvPr>
          <p:cNvSpPr>
            <a:spLocks noGrp="1"/>
          </p:cNvSpPr>
          <p:nvPr>
            <p:ph idx="1"/>
          </p:nvPr>
        </p:nvSpPr>
        <p:spPr>
          <a:xfrm>
            <a:off x="685802" y="2142068"/>
            <a:ext cx="9985158" cy="1506470"/>
          </a:xfrm>
        </p:spPr>
        <p:txBody>
          <a:bodyPr/>
          <a:lstStyle/>
          <a:p>
            <a:pPr marL="0" indent="0">
              <a:buNone/>
            </a:pPr>
            <a:r>
              <a:rPr lang="tr-TR" dirty="0"/>
              <a:t>Sınırları belirlenen kirazlar belirli işlemlerden geçirildikten sonra kirazlara ait alan bilgileri hesaplanmıştır. Hesaplanan alan verileri Tablo 1’de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a:t>
            </a:r>
          </a:p>
        </p:txBody>
      </p:sp>
      <p:pic>
        <p:nvPicPr>
          <p:cNvPr id="5" name="Resim 4">
            <a:extLst>
              <a:ext uri="{FF2B5EF4-FFF2-40B4-BE49-F238E27FC236}">
                <a16:creationId xmlns:a16="http://schemas.microsoft.com/office/drawing/2014/main" id="{9366F55B-09C5-4E76-BFE4-1361E023E73C}"/>
              </a:ext>
            </a:extLst>
          </p:cNvPr>
          <p:cNvPicPr>
            <a:picLocks noChangeAspect="1"/>
          </p:cNvPicPr>
          <p:nvPr/>
        </p:nvPicPr>
        <p:blipFill>
          <a:blip r:embed="rId2"/>
          <a:stretch>
            <a:fillRect/>
          </a:stretch>
        </p:blipFill>
        <p:spPr>
          <a:xfrm>
            <a:off x="3465620" y="3648538"/>
            <a:ext cx="5003677" cy="3118730"/>
          </a:xfrm>
          <a:prstGeom prst="rect">
            <a:avLst/>
          </a:prstGeom>
        </p:spPr>
      </p:pic>
    </p:spTree>
    <p:extLst>
      <p:ext uri="{BB962C8B-B14F-4D97-AF65-F5344CB8AC3E}">
        <p14:creationId xmlns:p14="http://schemas.microsoft.com/office/powerpoint/2010/main" val="24323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tr" sz="8000" dirty="0"/>
              <a:t>Teşekkürler!</a:t>
            </a:r>
          </a:p>
        </p:txBody>
      </p:sp>
      <p:sp>
        <p:nvSpPr>
          <p:cNvPr id="3" name="Alt Başlık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Autofit/>
          </a:bodyPr>
          <a:lstStyle/>
          <a:p>
            <a:pPr rtl="0"/>
            <a:r>
              <a:rPr lang="tr" sz="4000" dirty="0">
                <a:solidFill>
                  <a:schemeClr val="accent1">
                    <a:lumMod val="40000"/>
                    <a:lumOff val="60000"/>
                  </a:schemeClr>
                </a:solidFill>
              </a:rPr>
              <a:t>MEHMET MERT MENEVŞE</a:t>
            </a:r>
          </a:p>
          <a:p>
            <a:pPr rtl="0"/>
            <a:r>
              <a:rPr lang="tr" sz="4000" dirty="0">
                <a:solidFill>
                  <a:schemeClr val="accent1">
                    <a:lumMod val="40000"/>
                    <a:lumOff val="60000"/>
                  </a:schemeClr>
                </a:solidFill>
              </a:rPr>
              <a:t>02205076048</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tr-TR" sz="4400" b="1" dirty="0"/>
              <a:t>Giriş</a:t>
            </a:r>
          </a:p>
        </p:txBody>
      </p:sp>
      <p:pic>
        <p:nvPicPr>
          <p:cNvPr id="4" name="Resim 3" descr="gece gökyüzü ve uydu">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Serbest 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nvGrpSpPr>
            <p:cNvPr id="181" name="Gr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Düz Bağlayıcı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Düz Bağlayıcı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Düz Bağlayıcı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Düz Bağlayıcı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Düz Bağlayıcı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Düz Bağlayıcı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Düz Bağlayıcı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Düz Bağlayıcı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Düz Bağlayıcı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Düz Bağlayıcı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Düz Bağlayıcı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Düz Bağlayıcı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Düz Bağlayıcı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Düz Bağlayıcı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Düz Bağlayıcı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Düz Bağlayıcı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Düz Bağlayıcı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Düz Bağlayıcı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Düz Bağlayıcı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Düz Bağlayıcı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Düz Bağlayıcı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Düz Bağlayıcı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Düz Bağlayıcı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Düz Bağlayıcı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Düz Bağlayıcı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Düz Bağlayıcı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Düz Bağlayıcı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Düz Bağlayıcı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Düz Bağlayıcı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Düz Bağlayıcı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Düz Bağlayıcı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Düz Bağlayıcı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Düz Bağlayıcı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Düz Bağlayıcı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Düz Bağlayıcı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Düz Bağlayıcı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Düz Bağlayıcı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Düz Bağlayıcı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Düz Bağlayıcı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Düz Bağlayıcı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Düz Bağlayıcı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Düz Bağlayıcı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Düz Bağlayıcı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Düz Bağlayıcı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Düz Bağlayıcı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Düz Bağlayıcı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Düz Bağlayıcı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Düz Bağlayıcı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Düz Bağlayıcı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Düz Bağlayıcı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Düz Bağlayıcı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Düz Bağlayıcı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Düz Bağlayıcı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Düz Bağlayıcı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Düz Bağlayıcı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Düz Bağlayıcı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Düz Bağlayıcı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Düz Bağlayıcı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Düz Bağlayıcı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Düz Bağlayıcı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Düz Bağlayıcı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Düz Bağlayıcı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Düz Bağlayıcı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Düz Bağlayıcı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Düz Bağlayıcı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Düz Bağlayıcı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Düz Bağlayıcı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Düz Bağlayıcı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Düz Bağlayıcı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Düz Bağlayıcı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Düz Bağlayıcı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Düz Bağlayıcı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Düz Bağlayıcı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Düz Bağlayıcı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Düz Bağlayıcı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Düz Bağlayıcı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Düz Bağlayıcı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Düz Bağlayıcı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Serbest 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grpSp>
          <p:nvGrpSpPr>
            <p:cNvPr id="263" name="Gr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Düz Bağlayıcı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Düz Bağlayıcı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Düz Bağlayıcı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Düz Bağlayıcı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Düz Bağlayıcı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Düz Bağlayıcı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Düz Bağlayıcı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Düz Bağlayıcı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Düz Bağlayıcı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Düz Bağlayıcı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Düz Bağlayıcı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Düz Bağlayıcı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Düz Bağlayıcı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Düz Bağlayıcı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Düz Bağlayıcı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Düz Bağlayıcı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Düz Bağlayıcı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Düz Bağlayıcı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Düz Bağlayıcı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Düz Bağlayıcı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Düz Bağlayıcı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Düz Bağlayıcı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Düz Bağlayıcı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Düz Bağlayıcı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Düz Bağlayıcı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Düz Bağlayıcı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Düz Bağlayıcı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Düz Bağlayıcı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Düz Bağlayıcı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Düz Bağlayıcı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Düz Bağlayıcı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Düz Bağlayıcı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Düz Bağlayıcı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Düz Bağlayıcı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Düz Bağlayıcı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Düz Bağlayıcı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Düz Bağlayıcı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Düz Bağlayıcı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Düz Bağlayıcı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Düz Bağlayıcı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Düz Bağlayıcı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Düz Bağlayıcı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Düz Bağlayıcı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Düz Bağlayıcı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Düz Bağlayıcı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Düz Bağlayıcı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Düz Bağlayıcı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Düz Bağlayıcı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Düz Bağlayıcı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Düz Bağlayıcı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Düz Bağlayıcı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Düz Bağlayıcı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Düz Bağlayıcı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Düz Bağlayıcı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Düz Bağlayıcı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Düz Bağlayıcı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Düz Bağlayıcı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Düz Bağlayıcı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Düz Bağlayıcı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Düz Bağlayıcı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Düz Bağlayıcı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Düz Bağlayıcı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Düz Bağlayıcı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Düz Bağlayıcı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Düz Bağlayıcı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Düz Bağlayıcı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Düz Bağlayıcı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Düz Bağlayıcı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Düz Bağlayıcı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Düz Bağlayıcı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Düz Bağlayıcı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Düz Bağlayıcı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Düz Bağlayıcı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Düz Bağlayıcı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Düz Bağlayıcı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Düz Bağlayıcı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Düz Bağlayıcı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Düz Bağlayıcı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Resim 6" descr="ışık noktalarının soyut görüntüsü">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İçerik Yer Tutucusu 5">
            <a:extLst>
              <a:ext uri="{FF2B5EF4-FFF2-40B4-BE49-F238E27FC236}">
                <a16:creationId xmlns:a16="http://schemas.microsoft.com/office/drawing/2014/main" id="{21825899-9C65-4687-952F-805FF44C2FF7}"/>
              </a:ext>
            </a:extLst>
          </p:cNvPr>
          <p:cNvSpPr>
            <a:spLocks noGrp="1"/>
          </p:cNvSpPr>
          <p:nvPr>
            <p:ph idx="1"/>
          </p:nvPr>
        </p:nvSpPr>
        <p:spPr/>
        <p:txBody>
          <a:bodyPr>
            <a:normAutofit/>
          </a:bodyPr>
          <a:lstStyle/>
          <a:p>
            <a:pPr marL="0" indent="0">
              <a:buNone/>
            </a:pPr>
            <a:r>
              <a:rPr lang="tr-TR" sz="2800" dirty="0"/>
              <a:t>Dünya meyve ticaretinde belirli standartlara göre sınıflandırılmış kaliteli ürünler tercih edilmektedir. Kiraz meyvesi de bu standartlara göre tercih edilmektedir. Bu standartları karşılamak için belirli sınıflandırmalara gidilmiştir.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754602" y="609600"/>
            <a:ext cx="8955726" cy="1456267"/>
          </a:xfrm>
        </p:spPr>
        <p:txBody>
          <a:bodyPr rtlCol="0">
            <a:normAutofit/>
          </a:bodyPr>
          <a:lstStyle/>
          <a:p>
            <a:pPr rtl="0"/>
            <a:r>
              <a:rPr lang="tr" sz="4400" b="1" dirty="0"/>
              <a:t>GİRİŞ</a:t>
            </a:r>
          </a:p>
        </p:txBody>
      </p:sp>
      <p:sp>
        <p:nvSpPr>
          <p:cNvPr id="4" name="İçerik Yer Tutucusu 3">
            <a:extLst>
              <a:ext uri="{FF2B5EF4-FFF2-40B4-BE49-F238E27FC236}">
                <a16:creationId xmlns:a16="http://schemas.microsoft.com/office/drawing/2014/main" id="{B1C0E786-D5AE-4DDC-BF6B-E340F9A1A67B}"/>
              </a:ext>
            </a:extLst>
          </p:cNvPr>
          <p:cNvSpPr>
            <a:spLocks noGrp="1"/>
          </p:cNvSpPr>
          <p:nvPr>
            <p:ph idx="1"/>
          </p:nvPr>
        </p:nvSpPr>
        <p:spPr/>
        <p:txBody>
          <a:bodyPr>
            <a:normAutofit fontScale="92500"/>
          </a:bodyPr>
          <a:lstStyle/>
          <a:p>
            <a:pPr marL="0" indent="0">
              <a:buNone/>
            </a:pPr>
            <a:r>
              <a:rPr lang="tr-TR" sz="2800" dirty="0">
                <a:ea typeface="+mn-lt"/>
                <a:cs typeface="+mn-lt"/>
              </a:rPr>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2012 yılı TÜİK verilerine göre Türkiye sert çekirdekli meyve üretiminde 480 bin ton üretim kapasitesi ile kiraz %20’ </a:t>
            </a:r>
            <a:r>
              <a:rPr lang="tr-TR" sz="2800" dirty="0" err="1">
                <a:ea typeface="+mn-lt"/>
                <a:cs typeface="+mn-lt"/>
              </a:rPr>
              <a:t>lik</a:t>
            </a:r>
            <a:r>
              <a:rPr lang="tr-TR" sz="2800" dirty="0">
                <a:ea typeface="+mn-lt"/>
                <a:cs typeface="+mn-lt"/>
              </a:rPr>
              <a:t> bir paya sahiptir. Dünyadaki kiraz üretiminin ise %20’ si Türkiye de gerçekleşmektedir. Ayrıca dünya kiraz üretiminde ilk 6 ülke arasında Türkiye’nin üretimdeki payı %35’tir.</a:t>
            </a:r>
            <a:endParaRPr lang="tr-TR" sz="2800" dirty="0"/>
          </a:p>
          <a:p>
            <a:endParaRPr lang="tr-TR"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754602" y="609600"/>
            <a:ext cx="8955726" cy="1456267"/>
          </a:xfrm>
        </p:spPr>
        <p:txBody>
          <a:bodyPr rtlCol="0">
            <a:normAutofit/>
          </a:bodyPr>
          <a:lstStyle/>
          <a:p>
            <a:pPr rtl="0"/>
            <a:r>
              <a:rPr lang="tr" sz="4400" b="1" dirty="0"/>
              <a:t>GİRİŞ</a:t>
            </a:r>
          </a:p>
        </p:txBody>
      </p:sp>
      <p:sp>
        <p:nvSpPr>
          <p:cNvPr id="4" name="İçerik Yer Tutucusu 3">
            <a:extLst>
              <a:ext uri="{FF2B5EF4-FFF2-40B4-BE49-F238E27FC236}">
                <a16:creationId xmlns:a16="http://schemas.microsoft.com/office/drawing/2014/main" id="{B1C0E786-D5AE-4DDC-BF6B-E340F9A1A67B}"/>
              </a:ext>
            </a:extLst>
          </p:cNvPr>
          <p:cNvSpPr>
            <a:spLocks noGrp="1"/>
          </p:cNvSpPr>
          <p:nvPr>
            <p:ph idx="1"/>
          </p:nvPr>
        </p:nvSpPr>
        <p:spPr>
          <a:xfrm>
            <a:off x="603683" y="1793289"/>
            <a:ext cx="10213544" cy="3997911"/>
          </a:xfrm>
        </p:spPr>
        <p:txBody>
          <a:bodyPr>
            <a:normAutofit fontScale="55000" lnSpcReduction="20000"/>
          </a:bodyPr>
          <a:lstStyle/>
          <a:p>
            <a:pPr marL="0" indent="0">
              <a:buNone/>
            </a:pPr>
            <a:r>
              <a:rPr lang="tr-TR" sz="3800" dirty="0">
                <a:ea typeface="+mn-lt"/>
                <a:cs typeface="+mn-lt"/>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3800" dirty="0" err="1">
                <a:ea typeface="+mn-lt"/>
                <a:cs typeface="+mn-lt"/>
              </a:rPr>
              <a:t>infarred</a:t>
            </a:r>
            <a:r>
              <a:rPr lang="tr-TR" sz="3800" dirty="0">
                <a:ea typeface="+mn-lt"/>
                <a:cs typeface="+mn-lt"/>
              </a:rPr>
              <a:t> ve </a:t>
            </a:r>
            <a:r>
              <a:rPr lang="tr-TR" sz="3800" dirty="0" err="1">
                <a:ea typeface="+mn-lt"/>
                <a:cs typeface="+mn-lt"/>
              </a:rPr>
              <a:t>ultraviole</a:t>
            </a:r>
            <a:r>
              <a:rPr lang="tr-TR" sz="3800" dirty="0">
                <a:ea typeface="+mn-lt"/>
                <a:cs typeface="+mn-lt"/>
              </a:rPr>
              <a:t> ışınlardır. Görüntü işleme kısaca, kamera, tarayıcı vb. diğer cihazlar ile bilgisayar ortamına aktarılan görüntülerin belirli programlar aracılığı ile analiz edilmesidir. </a:t>
            </a:r>
            <a:endParaRPr lang="tr-TR" sz="3800" dirty="0"/>
          </a:p>
          <a:p>
            <a:endParaRPr lang="tr-TR" dirty="0"/>
          </a:p>
        </p:txBody>
      </p:sp>
    </p:spTree>
    <p:extLst>
      <p:ext uri="{BB962C8B-B14F-4D97-AF65-F5344CB8AC3E}">
        <p14:creationId xmlns:p14="http://schemas.microsoft.com/office/powerpoint/2010/main" val="34890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603683" y="609600"/>
            <a:ext cx="9106645" cy="1245833"/>
          </a:xfrm>
        </p:spPr>
        <p:txBody>
          <a:bodyPr rtlCol="0">
            <a:normAutofit/>
          </a:bodyPr>
          <a:lstStyle/>
          <a:p>
            <a:pPr rtl="0"/>
            <a:r>
              <a:rPr lang="tr" sz="4400" b="1" dirty="0"/>
              <a:t>GİRİŞ</a:t>
            </a:r>
          </a:p>
        </p:txBody>
      </p:sp>
      <p:sp>
        <p:nvSpPr>
          <p:cNvPr id="4" name="İçerik Yer Tutucusu 3">
            <a:extLst>
              <a:ext uri="{FF2B5EF4-FFF2-40B4-BE49-F238E27FC236}">
                <a16:creationId xmlns:a16="http://schemas.microsoft.com/office/drawing/2014/main" id="{B1C0E786-D5AE-4DDC-BF6B-E340F9A1A67B}"/>
              </a:ext>
            </a:extLst>
          </p:cNvPr>
          <p:cNvSpPr>
            <a:spLocks noGrp="1"/>
          </p:cNvSpPr>
          <p:nvPr>
            <p:ph idx="1"/>
          </p:nvPr>
        </p:nvSpPr>
        <p:spPr>
          <a:xfrm>
            <a:off x="603683" y="1793289"/>
            <a:ext cx="10213544" cy="3997911"/>
          </a:xfrm>
        </p:spPr>
        <p:txBody>
          <a:bodyPr>
            <a:normAutofit fontScale="62500" lnSpcReduction="20000"/>
          </a:bodyPr>
          <a:lstStyle/>
          <a:p>
            <a:pPr marL="0" indent="0">
              <a:buNone/>
            </a:pPr>
            <a:r>
              <a:rPr lang="tr-TR" sz="4400" dirty="0">
                <a:ea typeface="+mn-lt"/>
                <a:cs typeface="+mn-lt"/>
              </a:rPr>
              <a:t>Yapılan çalışmada, ülkemizde yaygın olarak yetiştirilen ve önemli ihracat ürünlerinden biri olan kiraz meyvesinin, </a:t>
            </a:r>
            <a:r>
              <a:rPr lang="tr-TR" sz="4400" dirty="0" err="1">
                <a:ea typeface="+mn-lt"/>
                <a:cs typeface="+mn-lt"/>
              </a:rPr>
              <a:t>Matlab</a:t>
            </a:r>
            <a:r>
              <a:rPr lang="tr-TR" sz="4400" dirty="0">
                <a:ea typeface="+mn-lt"/>
                <a:cs typeface="+mn-lt"/>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a:p>
            <a:endParaRPr lang="tr-TR" dirty="0"/>
          </a:p>
        </p:txBody>
      </p:sp>
    </p:spTree>
    <p:extLst>
      <p:ext uri="{BB962C8B-B14F-4D97-AF65-F5344CB8AC3E}">
        <p14:creationId xmlns:p14="http://schemas.microsoft.com/office/powerpoint/2010/main" val="37255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603683" y="609600"/>
            <a:ext cx="9106645" cy="1245833"/>
          </a:xfrm>
        </p:spPr>
        <p:txBody>
          <a:bodyPr rtlCol="0">
            <a:normAutofit/>
          </a:bodyPr>
          <a:lstStyle/>
          <a:p>
            <a:pPr rtl="0"/>
            <a:r>
              <a:rPr lang="tr" sz="4400" b="1" dirty="0"/>
              <a:t>GİRİŞ</a:t>
            </a:r>
          </a:p>
        </p:txBody>
      </p:sp>
      <p:sp>
        <p:nvSpPr>
          <p:cNvPr id="4" name="İçerik Yer Tutucusu 3">
            <a:extLst>
              <a:ext uri="{FF2B5EF4-FFF2-40B4-BE49-F238E27FC236}">
                <a16:creationId xmlns:a16="http://schemas.microsoft.com/office/drawing/2014/main" id="{B1C0E786-D5AE-4DDC-BF6B-E340F9A1A67B}"/>
              </a:ext>
            </a:extLst>
          </p:cNvPr>
          <p:cNvSpPr>
            <a:spLocks noGrp="1"/>
          </p:cNvSpPr>
          <p:nvPr>
            <p:ph idx="1"/>
          </p:nvPr>
        </p:nvSpPr>
        <p:spPr>
          <a:xfrm>
            <a:off x="603683" y="1793289"/>
            <a:ext cx="10213544" cy="3997911"/>
          </a:xfrm>
        </p:spPr>
        <p:txBody>
          <a:bodyPr>
            <a:normAutofit fontScale="62500" lnSpcReduction="20000"/>
          </a:bodyPr>
          <a:lstStyle/>
          <a:p>
            <a:pPr marL="0" indent="0">
              <a:buNone/>
            </a:pPr>
            <a:r>
              <a:rPr lang="tr-TR" sz="4400" dirty="0">
                <a:ea typeface="+mn-lt"/>
                <a:cs typeface="+mn-lt"/>
              </a:rPr>
              <a:t>Yapılan çalışmada, ülkemizde yaygın olarak yetiştirilen ve önemli ihracat ürünlerinden biri olan kiraz meyvesinin, </a:t>
            </a:r>
            <a:r>
              <a:rPr lang="tr-TR" sz="4400" dirty="0" err="1">
                <a:ea typeface="+mn-lt"/>
                <a:cs typeface="+mn-lt"/>
              </a:rPr>
              <a:t>Matlab</a:t>
            </a:r>
            <a:r>
              <a:rPr lang="tr-TR" sz="4400" dirty="0">
                <a:ea typeface="+mn-lt"/>
                <a:cs typeface="+mn-lt"/>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a:p>
            <a:endParaRPr lang="tr-TR" dirty="0"/>
          </a:p>
        </p:txBody>
      </p:sp>
    </p:spTree>
    <p:extLst>
      <p:ext uri="{BB962C8B-B14F-4D97-AF65-F5344CB8AC3E}">
        <p14:creationId xmlns:p14="http://schemas.microsoft.com/office/powerpoint/2010/main" val="418237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410EA0-3007-469C-B847-38B1DAA8E519}"/>
              </a:ext>
            </a:extLst>
          </p:cNvPr>
          <p:cNvSpPr>
            <a:spLocks noGrp="1"/>
          </p:cNvSpPr>
          <p:nvPr>
            <p:ph type="title"/>
          </p:nvPr>
        </p:nvSpPr>
        <p:spPr/>
        <p:txBody>
          <a:bodyPr>
            <a:normAutofit/>
          </a:bodyPr>
          <a:lstStyle/>
          <a:p>
            <a:r>
              <a:rPr lang="tr-TR" sz="4400" b="1" dirty="0"/>
              <a:t>GÖRÜNTÜ İŞLEME</a:t>
            </a:r>
          </a:p>
        </p:txBody>
      </p:sp>
      <p:sp>
        <p:nvSpPr>
          <p:cNvPr id="3" name="İçerik Yer Tutucusu 2">
            <a:extLst>
              <a:ext uri="{FF2B5EF4-FFF2-40B4-BE49-F238E27FC236}">
                <a16:creationId xmlns:a16="http://schemas.microsoft.com/office/drawing/2014/main" id="{EF836806-32FF-4E24-85FF-1C474C426C68}"/>
              </a:ext>
            </a:extLst>
          </p:cNvPr>
          <p:cNvSpPr>
            <a:spLocks noGrp="1"/>
          </p:cNvSpPr>
          <p:nvPr>
            <p:ph idx="1"/>
          </p:nvPr>
        </p:nvSpPr>
        <p:spPr>
          <a:xfrm>
            <a:off x="685801" y="2142067"/>
            <a:ext cx="10633228" cy="1675331"/>
          </a:xfrm>
        </p:spPr>
        <p:txBody>
          <a:bodyPr>
            <a:normAutofit lnSpcReduction="10000"/>
          </a:bodyPr>
          <a:lstStyle/>
          <a:p>
            <a:pPr marL="0" indent="0">
              <a:buNone/>
            </a:pPr>
            <a:r>
              <a:rPr lang="tr-TR" dirty="0"/>
              <a:t>Görüntü işleme, görüntüyü dijital form haline getirerek spesifik görüntü elde etmek yada </a:t>
            </a:r>
            <a:r>
              <a:rPr lang="tr-TR" dirty="0" err="1"/>
              <a:t>yazılımsal</a:t>
            </a:r>
            <a:r>
              <a:rPr lang="tr-TR" dirty="0"/>
              <a:t> olarak görüntü üzerinde istenilen sonucu elde etmek için kullanılan bir yöntemdir. Görüntü işlemeyi matrisler üzerinde yapılan işlemler bütünü şeklinde de tanımlayabiliriz. Resimler çeşitli renklerin bir araya geldiği karelerden oluşmaktadır. Halbuki resmi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t>
            </a:r>
          </a:p>
        </p:txBody>
      </p:sp>
      <p:pic>
        <p:nvPicPr>
          <p:cNvPr id="5" name="Resim 4">
            <a:extLst>
              <a:ext uri="{FF2B5EF4-FFF2-40B4-BE49-F238E27FC236}">
                <a16:creationId xmlns:a16="http://schemas.microsoft.com/office/drawing/2014/main" id="{471BB24B-F9EE-4098-AB7C-57321F20CE25}"/>
              </a:ext>
            </a:extLst>
          </p:cNvPr>
          <p:cNvPicPr>
            <a:picLocks noChangeAspect="1"/>
          </p:cNvPicPr>
          <p:nvPr/>
        </p:nvPicPr>
        <p:blipFill>
          <a:blip r:embed="rId2"/>
          <a:stretch>
            <a:fillRect/>
          </a:stretch>
        </p:blipFill>
        <p:spPr>
          <a:xfrm>
            <a:off x="2966403" y="4010635"/>
            <a:ext cx="5570220" cy="2529840"/>
          </a:xfrm>
          <a:prstGeom prst="rect">
            <a:avLst/>
          </a:prstGeom>
        </p:spPr>
      </p:pic>
    </p:spTree>
    <p:extLst>
      <p:ext uri="{BB962C8B-B14F-4D97-AF65-F5344CB8AC3E}">
        <p14:creationId xmlns:p14="http://schemas.microsoft.com/office/powerpoint/2010/main" val="27965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410EA0-3007-469C-B847-38B1DAA8E519}"/>
              </a:ext>
            </a:extLst>
          </p:cNvPr>
          <p:cNvSpPr>
            <a:spLocks noGrp="1"/>
          </p:cNvSpPr>
          <p:nvPr>
            <p:ph type="title"/>
          </p:nvPr>
        </p:nvSpPr>
        <p:spPr/>
        <p:txBody>
          <a:bodyPr>
            <a:normAutofit/>
          </a:bodyPr>
          <a:lstStyle/>
          <a:p>
            <a:r>
              <a:rPr lang="tr-TR" sz="4400" b="1" dirty="0"/>
              <a:t>UYGULAMA</a:t>
            </a:r>
          </a:p>
        </p:txBody>
      </p:sp>
      <p:sp>
        <p:nvSpPr>
          <p:cNvPr id="3" name="İçerik Yer Tutucusu 2">
            <a:extLst>
              <a:ext uri="{FF2B5EF4-FFF2-40B4-BE49-F238E27FC236}">
                <a16:creationId xmlns:a16="http://schemas.microsoft.com/office/drawing/2014/main" id="{EF836806-32FF-4E24-85FF-1C474C426C68}"/>
              </a:ext>
            </a:extLst>
          </p:cNvPr>
          <p:cNvSpPr>
            <a:spLocks noGrp="1"/>
          </p:cNvSpPr>
          <p:nvPr>
            <p:ph idx="1"/>
          </p:nvPr>
        </p:nvSpPr>
        <p:spPr>
          <a:xfrm>
            <a:off x="685801" y="2142067"/>
            <a:ext cx="10633228" cy="1675331"/>
          </a:xfrm>
        </p:spPr>
        <p:txBody>
          <a:bodyPr>
            <a:normAutofit/>
          </a:bodyPr>
          <a:lstStyle/>
          <a:p>
            <a:pPr marL="0" indent="0">
              <a:buNone/>
            </a:pPr>
            <a:r>
              <a:rPr lang="tr-TR" dirty="0"/>
              <a:t>Görüntü işleme ile ilgili yapılan çalışmada ülkemizde yaygın olarak yetiştirilen kiraz meyvesi ele alınmıştır. Sınıflandırma işlemi yapılacak kirazlar Türk Standardı Tasarısı 793’de belirlenen veriler ve diğer kaynaklardan elde edilen boyut standartlarına göre sınıflandırılmıştır. Aşağıdaki tabloda boyutları gösterilmiştir. </a:t>
            </a:r>
          </a:p>
        </p:txBody>
      </p:sp>
      <p:pic>
        <p:nvPicPr>
          <p:cNvPr id="6" name="Resim 5">
            <a:extLst>
              <a:ext uri="{FF2B5EF4-FFF2-40B4-BE49-F238E27FC236}">
                <a16:creationId xmlns:a16="http://schemas.microsoft.com/office/drawing/2014/main" id="{052E2AF3-5032-4811-A570-E8A6A91460C5}"/>
              </a:ext>
            </a:extLst>
          </p:cNvPr>
          <p:cNvPicPr>
            <a:picLocks noChangeAspect="1"/>
          </p:cNvPicPr>
          <p:nvPr/>
        </p:nvPicPr>
        <p:blipFill>
          <a:blip r:embed="rId2"/>
          <a:stretch>
            <a:fillRect/>
          </a:stretch>
        </p:blipFill>
        <p:spPr>
          <a:xfrm>
            <a:off x="3217305" y="3893598"/>
            <a:ext cx="5570220" cy="2529840"/>
          </a:xfrm>
          <a:prstGeom prst="rect">
            <a:avLst/>
          </a:prstGeom>
        </p:spPr>
      </p:pic>
    </p:spTree>
    <p:extLst>
      <p:ext uri="{BB962C8B-B14F-4D97-AF65-F5344CB8AC3E}">
        <p14:creationId xmlns:p14="http://schemas.microsoft.com/office/powerpoint/2010/main" val="412410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40CF4E-9DAB-472C-A726-5EA2332D9056}"/>
              </a:ext>
            </a:extLst>
          </p:cNvPr>
          <p:cNvSpPr>
            <a:spLocks noGrp="1"/>
          </p:cNvSpPr>
          <p:nvPr>
            <p:ph type="title"/>
          </p:nvPr>
        </p:nvSpPr>
        <p:spPr/>
        <p:txBody>
          <a:bodyPr>
            <a:normAutofit/>
          </a:bodyPr>
          <a:lstStyle/>
          <a:p>
            <a:r>
              <a:rPr lang="tr-TR" sz="4400" b="1" dirty="0"/>
              <a:t>ADIMLAR</a:t>
            </a:r>
          </a:p>
        </p:txBody>
      </p:sp>
      <p:sp>
        <p:nvSpPr>
          <p:cNvPr id="3" name="İçerik Yer Tutucusu 2">
            <a:extLst>
              <a:ext uri="{FF2B5EF4-FFF2-40B4-BE49-F238E27FC236}">
                <a16:creationId xmlns:a16="http://schemas.microsoft.com/office/drawing/2014/main" id="{32AE2083-122C-445D-92AE-8C13A21AEE6E}"/>
              </a:ext>
            </a:extLst>
          </p:cNvPr>
          <p:cNvSpPr>
            <a:spLocks noGrp="1"/>
          </p:cNvSpPr>
          <p:nvPr>
            <p:ph idx="1"/>
          </p:nvPr>
        </p:nvSpPr>
        <p:spPr>
          <a:xfrm>
            <a:off x="685801" y="2142067"/>
            <a:ext cx="11068234" cy="1542166"/>
          </a:xfrm>
        </p:spPr>
        <p:txBody>
          <a:bodyPr/>
          <a:lstStyle/>
          <a:p>
            <a:pPr marL="0" indent="0">
              <a:buNone/>
            </a:pPr>
            <a:r>
              <a:rPr lang="tr-TR" dirty="0"/>
              <a:t>Yapılan çalışmada, görüntüsü alınan kirazların Tablo 1’ de belirlenen standartlara göre </a:t>
            </a:r>
            <a:r>
              <a:rPr lang="tr-TR" dirty="0" err="1"/>
              <a:t>Matlab</a:t>
            </a:r>
            <a:r>
              <a:rPr lang="tr-TR" dirty="0"/>
              <a:t> programı ile sınıflandırılması yapılmıştır. Kiraz meyvesinin sınıflandırılması için gerekli olan işlem adımları yandaki Şekil 3’de gösterilmiştir. Şekil 3’deki işlem adımlarına göre sınıflandırma işleminin gerçekleşmesi için işlenmemiş resim programa yüklenmelidir. </a:t>
            </a:r>
          </a:p>
        </p:txBody>
      </p:sp>
      <p:pic>
        <p:nvPicPr>
          <p:cNvPr id="5" name="Resim 4">
            <a:extLst>
              <a:ext uri="{FF2B5EF4-FFF2-40B4-BE49-F238E27FC236}">
                <a16:creationId xmlns:a16="http://schemas.microsoft.com/office/drawing/2014/main" id="{1AF33E3F-6DFA-4BAC-B5B7-A711F5C780F0}"/>
              </a:ext>
            </a:extLst>
          </p:cNvPr>
          <p:cNvPicPr>
            <a:picLocks noChangeAspect="1"/>
          </p:cNvPicPr>
          <p:nvPr/>
        </p:nvPicPr>
        <p:blipFill>
          <a:blip r:embed="rId2"/>
          <a:stretch>
            <a:fillRect/>
          </a:stretch>
        </p:blipFill>
        <p:spPr>
          <a:xfrm>
            <a:off x="3307080" y="3760433"/>
            <a:ext cx="5577840" cy="2758440"/>
          </a:xfrm>
          <a:prstGeom prst="rect">
            <a:avLst/>
          </a:prstGeom>
        </p:spPr>
      </p:pic>
    </p:spTree>
    <p:extLst>
      <p:ext uri="{BB962C8B-B14F-4D97-AF65-F5344CB8AC3E}">
        <p14:creationId xmlns:p14="http://schemas.microsoft.com/office/powerpoint/2010/main" val="1501732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4_TF22566005_Win32" id="{4B2BFE5E-054B-495A-8C76-F0418E21C929}" vid="{969E14D6-255A-499C-968E-C85477AD689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Gelecek tasarımı</Template>
  <TotalTime>32</TotalTime>
  <Words>817</Words>
  <Application>Microsoft Office PowerPoint</Application>
  <PresentationFormat>Geniş ekran</PresentationFormat>
  <Paragraphs>37</Paragraphs>
  <Slides>13</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Gökyüzü</vt:lpstr>
      <vt:lpstr>GÖRÜNTÜ İŞLEME</vt:lpstr>
      <vt:lpstr>Giriş</vt:lpstr>
      <vt:lpstr>GİRİŞ</vt:lpstr>
      <vt:lpstr>GİRİŞ</vt:lpstr>
      <vt:lpstr>GİRİŞ</vt:lpstr>
      <vt:lpstr>GİRİŞ</vt:lpstr>
      <vt:lpstr>GÖRÜNTÜ İŞLEME</vt:lpstr>
      <vt:lpstr>UYGULAMA</vt:lpstr>
      <vt:lpstr>ADIMLAR</vt:lpstr>
      <vt:lpstr>SİYAH- BEYAZ DÖNÜŞÜMÜ</vt:lpstr>
      <vt:lpstr>EŞİKLEME YÖNTEMİ</vt:lpstr>
      <vt:lpstr>SINIFLANDIRILMA</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MEHMET MERT MENEVSE</dc:creator>
  <cp:lastModifiedBy>MEHMET MERT MENEVSE</cp:lastModifiedBy>
  <cp:revision>4</cp:revision>
  <dcterms:created xsi:type="dcterms:W3CDTF">2022-11-15T17:06:05Z</dcterms:created>
  <dcterms:modified xsi:type="dcterms:W3CDTF">2022-11-15T17:38:38Z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