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31"/>
  </p:notesMasterIdLst>
  <p:handoutMasterIdLst>
    <p:handoutMasterId r:id="rId32"/>
  </p:handoutMasterIdLst>
  <p:sldIdLst>
    <p:sldId id="256" r:id="rId5"/>
    <p:sldId id="277" r:id="rId6"/>
    <p:sldId id="260" r:id="rId7"/>
    <p:sldId id="275" r:id="rId8"/>
    <p:sldId id="276"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74" r:id="rId30"/>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6" d="100"/>
          <a:sy n="86" d="100"/>
        </p:scale>
        <p:origin x="562"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6" d="100"/>
          <a:sy n="76" d="100"/>
        </p:scale>
        <p:origin x="40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3C75DC5-E2DF-4307-907C-64813DC36D9A}" type="datetime1">
              <a:rPr lang="tr-TR" smtClean="0"/>
              <a:t>15.12.2022</a:t>
            </a:fld>
            <a:endParaRPr lang="tr-TR"/>
          </a:p>
        </p:txBody>
      </p:sp>
      <p:sp>
        <p:nvSpPr>
          <p:cNvPr id="4" name="Alt Bilgi Yer Tutucusu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tr-TR" smtClean="0"/>
              <a:t>‹#›</a:t>
            </a:fld>
            <a:endParaRPr lang="tr-T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05299A-EA85-4B5E-8D5F-95806BAD1D02}" type="datetime1">
              <a:rPr lang="tr-TR" noProof="0" smtClean="0"/>
              <a:t>15.12.2022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tr-TR" noProof="0" smtClean="0"/>
              <a:t>‹#›</a:t>
            </a:fld>
            <a:endParaRPr lang="tr-T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1</a:t>
            </a:fld>
            <a:endParaRPr lang="tr-T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3</a:t>
            </a:fld>
            <a:endParaRPr lang="tr-TR"/>
          </a:p>
        </p:txBody>
      </p:sp>
    </p:spTree>
    <p:extLst>
      <p:ext uri="{BB962C8B-B14F-4D97-AF65-F5344CB8AC3E}">
        <p14:creationId xmlns:p14="http://schemas.microsoft.com/office/powerpoint/2010/main" val="72403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14</a:t>
            </a:fld>
            <a:endParaRPr lang="tr-TR"/>
          </a:p>
        </p:txBody>
      </p:sp>
    </p:spTree>
    <p:extLst>
      <p:ext uri="{BB962C8B-B14F-4D97-AF65-F5344CB8AC3E}">
        <p14:creationId xmlns:p14="http://schemas.microsoft.com/office/powerpoint/2010/main" val="3864964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26</a:t>
            </a:fld>
            <a:endParaRPr lang="tr-T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Resim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8932558" y="5870575"/>
            <a:ext cx="1600200" cy="377825"/>
          </a:xfrm>
        </p:spPr>
        <p:txBody>
          <a:bodyPr rtlCol="0"/>
          <a:lstStyle/>
          <a:p>
            <a:pPr rtl="0"/>
            <a:fld id="{D589B635-DEE5-48D0-B399-4885BD61FC6F}" type="datetime1">
              <a:rPr lang="tr-TR" noProof="0" smtClean="0"/>
              <a:t>15.12.2022</a:t>
            </a:fld>
            <a:endParaRPr lang="tr-TR" noProof="0"/>
          </a:p>
        </p:txBody>
      </p:sp>
      <p:sp>
        <p:nvSpPr>
          <p:cNvPr id="5" name="Alt Bilgi Yer Tutucusu 4"/>
          <p:cNvSpPr>
            <a:spLocks noGrp="1"/>
          </p:cNvSpPr>
          <p:nvPr>
            <p:ph type="ftr" sz="quarter" idx="11"/>
          </p:nvPr>
        </p:nvSpPr>
        <p:spPr>
          <a:xfrm>
            <a:off x="3962399" y="5870575"/>
            <a:ext cx="4893958" cy="377825"/>
          </a:xfrm>
        </p:spPr>
        <p:txBody>
          <a:bodyPr rtlCol="0"/>
          <a:lstStyle/>
          <a:p>
            <a:pPr rtl="0"/>
            <a:endParaRPr lang="tr-TR" noProof="0"/>
          </a:p>
        </p:txBody>
      </p:sp>
      <p:sp>
        <p:nvSpPr>
          <p:cNvPr id="6" name="Slayt Numarası Yer Tutucusu 5"/>
          <p:cNvSpPr>
            <a:spLocks noGrp="1"/>
          </p:cNvSpPr>
          <p:nvPr>
            <p:ph type="sldNum" sz="quarter" idx="12"/>
          </p:nvPr>
        </p:nvSpPr>
        <p:spPr>
          <a:xfrm>
            <a:off x="10608958" y="5870575"/>
            <a:ext cx="551167" cy="377825"/>
          </a:xfrm>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886CFEBA-2ED9-426E-B6BF-6B321A61B417}" type="datetime1">
              <a:rPr lang="tr-TR" noProof="0" smtClean="0"/>
              <a:t>15.12.2022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tr-TR" noProof="0"/>
              <a:t>Asıl başlık stilini düzenlemek için tıklayın</a:t>
            </a:r>
          </a:p>
        </p:txBody>
      </p:sp>
      <p:sp>
        <p:nvSpPr>
          <p:cNvPr id="3" name="Metin Yer Tutucusu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E9D8940E-8D5C-4B66-A9A4-8A45A4CDB99E}" type="datetime1">
              <a:rPr lang="tr-TR" noProof="0" smtClean="0"/>
              <a:t>15.12.2022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a:t>Asıl başlık stilini düzenlemek için tıklayın</a:t>
            </a:r>
          </a:p>
        </p:txBody>
      </p:sp>
      <p:sp>
        <p:nvSpPr>
          <p:cNvPr id="10" name="Metin Yer Tutucusu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tr-TR" noProof="0"/>
              <a:t>Asıl metin stillerini düzenlemek için tıklayın</a:t>
            </a:r>
          </a:p>
        </p:txBody>
      </p:sp>
      <p:sp>
        <p:nvSpPr>
          <p:cNvPr id="3" name="Metin Yer Tutucusu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3910168E-65EE-4211-A1E7-F13AF0F23E5B}" type="datetime1">
              <a:rPr lang="tr-TR" noProof="0" smtClean="0"/>
              <a:t>15.12.2022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tr-TR" noProof="0"/>
              <a:t>Asıl başlık stilini düzenlemek için tıklayın</a:t>
            </a:r>
          </a:p>
        </p:txBody>
      </p:sp>
      <p:sp>
        <p:nvSpPr>
          <p:cNvPr id="3" name="Metin Yer Tutucusu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97C1386C-78C2-4022-B6A2-D9D82F89FFFF}" type="datetime1">
              <a:rPr lang="tr-TR" noProof="0" smtClean="0"/>
              <a:t>15.12.2022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a:t>Asıl başlık stilini düzenlemek için tıklayın</a:t>
            </a:r>
          </a:p>
        </p:txBody>
      </p:sp>
      <p:sp>
        <p:nvSpPr>
          <p:cNvPr id="10" name="Metin Yer Tutucusu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tr-TR" noProof="0"/>
              <a:t>Asıl metin stillerini düzenlemek için tıklayın</a:t>
            </a:r>
          </a:p>
        </p:txBody>
      </p:sp>
      <p:sp>
        <p:nvSpPr>
          <p:cNvPr id="3" name="Metin Yer Tutucusu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8E35B63F-4502-4CBC-B780-014ACCD5B1F0}" type="datetime1">
              <a:rPr lang="tr-TR" noProof="0" smtClean="0"/>
              <a:t>15.12.2022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tr-TR" noProof="0"/>
              <a:t>Asıl başlık stilini düzenlemek için tıklayın</a:t>
            </a:r>
          </a:p>
        </p:txBody>
      </p:sp>
      <p:sp>
        <p:nvSpPr>
          <p:cNvPr id="10" name="Metin Yer Tutucusu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tr-TR" noProof="0"/>
              <a:t>Asıl metin stillerini düzenlemek için tıklayın</a:t>
            </a:r>
          </a:p>
        </p:txBody>
      </p:sp>
      <p:sp>
        <p:nvSpPr>
          <p:cNvPr id="3" name="Metin Yer Tutucusu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DB580EEC-D266-4D78-9655-7C125D9A3E8A}" type="datetime1">
              <a:rPr lang="tr-TR" noProof="0" smtClean="0"/>
              <a:t>15.12.2022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Başlık 1"/>
          <p:cNvSpPr>
            <a:spLocks noGrp="1"/>
          </p:cNvSpPr>
          <p:nvPr>
            <p:ph type="title"/>
          </p:nvPr>
        </p:nvSpPr>
        <p:spPr>
          <a:xfrm>
            <a:off x="685801" y="609600"/>
            <a:ext cx="10131425" cy="1456267"/>
          </a:xfrm>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F7C98E72-8FE5-4189-976C-241E1FC0D5DA}" type="datetime1">
              <a:rPr lang="tr-TR" noProof="0" smtClean="0"/>
              <a:t>15.12.2022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ikey Başlık 1"/>
          <p:cNvSpPr>
            <a:spLocks noGrp="1"/>
          </p:cNvSpPr>
          <p:nvPr>
            <p:ph type="title" orient="vert"/>
          </p:nvPr>
        </p:nvSpPr>
        <p:spPr>
          <a:xfrm>
            <a:off x="8658675" y="609599"/>
            <a:ext cx="2158552" cy="5181601"/>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685800" y="609600"/>
            <a:ext cx="7832116" cy="5181600"/>
          </a:xfrm>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D9012E1C-DBDB-4D97-9809-D7C14D3DC78D}" type="datetime1">
              <a:rPr lang="tr-TR" noProof="0" smtClean="0"/>
              <a:t>15.12.2022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nchor="ct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11A31516-2E20-449A-BDB8-3AFB279897A5}" type="datetime1">
              <a:rPr lang="tr-TR" noProof="0" smtClean="0"/>
              <a:t>15.12.2022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3308581"/>
            <a:ext cx="10131427" cy="1468800"/>
          </a:xfrm>
        </p:spPr>
        <p:txBody>
          <a:bodyPr rtlCol="0" anchor="b"/>
          <a:lstStyle>
            <a:lvl1pPr algn="l">
              <a:defRPr sz="4000" b="0" cap="all"/>
            </a:lvl1pPr>
          </a:lstStyle>
          <a:p>
            <a:pPr rtl="0"/>
            <a:r>
              <a:rPr lang="tr-TR" noProof="0"/>
              <a:t>Asıl başlık stilini düzenlemek için tıklayın</a:t>
            </a:r>
          </a:p>
        </p:txBody>
      </p:sp>
      <p:sp>
        <p:nvSpPr>
          <p:cNvPr id="3" name="Metin Yer Tutucusu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33151AC6-9D48-4547-A970-8AB71B103E84}" type="datetime1">
              <a:rPr lang="tr-TR" noProof="0" smtClean="0"/>
              <a:t>15.12.2022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685802" y="2142067"/>
            <a:ext cx="4995334" cy="3649134"/>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5821895" y="2142067"/>
            <a:ext cx="4995332" cy="3649133"/>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517BBF8E-F37F-4A23-9E46-5DA04A03E43A}" type="datetime1">
              <a:rPr lang="tr-TR" noProof="0" smtClean="0"/>
              <a:t>15.12.2022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a:t>Asıl başlık stilini düzenlemek için tıklayın</a:t>
            </a:r>
          </a:p>
        </p:txBody>
      </p:sp>
      <p:sp>
        <p:nvSpPr>
          <p:cNvPr id="3" name="Metin Yer Tutucusu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685801" y="2870201"/>
            <a:ext cx="4996923" cy="2920998"/>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5823483" y="2870201"/>
            <a:ext cx="4995334" cy="2920998"/>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26E92532-2819-47AD-8627-A7B10952A288}" type="datetime1">
              <a:rPr lang="tr-TR" noProof="0" smtClean="0"/>
              <a:t>15.12.2022</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Resim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A5207638-8EF7-4940-96E5-43994B87DCCD}" type="datetime1">
              <a:rPr lang="tr-TR" noProof="0" smtClean="0"/>
              <a:t>15.12.2022</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Resim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arih Yer Tutucusu 1"/>
          <p:cNvSpPr>
            <a:spLocks noGrp="1"/>
          </p:cNvSpPr>
          <p:nvPr>
            <p:ph type="dt" sz="half" idx="10"/>
          </p:nvPr>
        </p:nvSpPr>
        <p:spPr/>
        <p:txBody>
          <a:bodyPr rtlCol="0"/>
          <a:lstStyle/>
          <a:p>
            <a:pPr rtl="0"/>
            <a:fld id="{3AE5CC9D-6568-473E-BBFF-C073622F4AD4}" type="datetime1">
              <a:rPr lang="tr-TR" noProof="0" smtClean="0"/>
              <a:t>15.12.2022</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tr-TR" noProof="0"/>
              <a:t>Asıl başlık stilini düzenlemek için tıklayın</a:t>
            </a:r>
          </a:p>
        </p:txBody>
      </p:sp>
      <p:sp>
        <p:nvSpPr>
          <p:cNvPr id="3" name="İçerik Yer Tutucusu 2"/>
          <p:cNvSpPr>
            <a:spLocks noGrp="1"/>
          </p:cNvSpPr>
          <p:nvPr>
            <p:ph idx="1"/>
          </p:nvPr>
        </p:nvSpPr>
        <p:spPr>
          <a:xfrm>
            <a:off x="4648201" y="609601"/>
            <a:ext cx="6169026" cy="5181600"/>
          </a:xfrm>
        </p:spPr>
        <p:txBody>
          <a:bodyPr rtlCol="0" anchor="ctr">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D479AB01-C49B-4583-9DB7-C9FD67085762}" type="datetime1">
              <a:rPr lang="tr-TR" noProof="0" smtClean="0"/>
              <a:t>15.12.2022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tr-TR" noProof="0"/>
              <a:t>Asıl başlık stilini düzenlemek için tıklayın</a:t>
            </a:r>
          </a:p>
        </p:txBody>
      </p:sp>
      <p:sp>
        <p:nvSpPr>
          <p:cNvPr id="14" name="Resim Yer Tutucusu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CF72ED07-BC99-4CF0-9F37-39287FAED11B}" type="datetime1">
              <a:rPr lang="tr-TR" noProof="0" smtClean="0"/>
              <a:t>15.12.2022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9E56027E-4326-44D0-B20F-6D05BA977D1E}" type="datetime1">
              <a:rPr lang="tr-TR" noProof="0" smtClean="0"/>
              <a:t>15.12.2022</a:t>
            </a:fld>
            <a:endParaRPr lang="tr-TR" noProof="0"/>
          </a:p>
        </p:txBody>
      </p:sp>
      <p:sp>
        <p:nvSpPr>
          <p:cNvPr id="5" name="Alt Bilgi Yer Tutucusu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tr-TR" noProof="0"/>
          </a:p>
        </p:txBody>
      </p:sp>
      <p:sp>
        <p:nvSpPr>
          <p:cNvPr id="6" name="Slayt Numarası Yer Tutucusu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ufukta uzak dağların göründüğü gece gökyüzü">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2" name="Başlık 1">
            <a:extLst>
              <a:ext uri="{FF2B5EF4-FFF2-40B4-BE49-F238E27FC236}">
                <a16:creationId xmlns:a16="http://schemas.microsoft.com/office/drawing/2014/main" id="{340C7600-5BA8-4A54-887F-74AF87750A31}"/>
              </a:ext>
            </a:extLst>
          </p:cNvPr>
          <p:cNvSpPr>
            <a:spLocks noGrp="1"/>
          </p:cNvSpPr>
          <p:nvPr>
            <p:ph type="ctrTitle"/>
          </p:nvPr>
        </p:nvSpPr>
        <p:spPr>
          <a:xfrm>
            <a:off x="564444" y="688623"/>
            <a:ext cx="10595681" cy="2740378"/>
          </a:xfrm>
        </p:spPr>
        <p:txBody>
          <a:bodyPr rtlCol="0">
            <a:normAutofit/>
          </a:bodyPr>
          <a:lstStyle/>
          <a:p>
            <a:pPr algn="ctr" rtl="0"/>
            <a:r>
              <a:rPr lang="tr-TR" b="1" dirty="0"/>
              <a:t>Retina kan damarlarını çıkarmak için </a:t>
            </a:r>
            <a:r>
              <a:rPr lang="tr-TR" b="1" dirty="0" err="1"/>
              <a:t>eşikleme</a:t>
            </a:r>
            <a:r>
              <a:rPr lang="tr-TR" b="1" dirty="0"/>
              <a:t> temelli morfolojik bir yöntem</a:t>
            </a:r>
            <a:endParaRPr lang="tr" b="1" dirty="0"/>
          </a:p>
        </p:txBody>
      </p:sp>
      <p:sp>
        <p:nvSpPr>
          <p:cNvPr id="3" name="Alt Başlık 2">
            <a:extLst>
              <a:ext uri="{FF2B5EF4-FFF2-40B4-BE49-F238E27FC236}">
                <a16:creationId xmlns:a16="http://schemas.microsoft.com/office/drawing/2014/main" id="{AE584786-6548-4BB4-95FD-977AD1F362C6}"/>
              </a:ext>
            </a:extLst>
          </p:cNvPr>
          <p:cNvSpPr>
            <a:spLocks noGrp="1"/>
          </p:cNvSpPr>
          <p:nvPr>
            <p:ph type="subTitle" idx="1"/>
          </p:nvPr>
        </p:nvSpPr>
        <p:spPr>
          <a:xfrm>
            <a:off x="790222" y="3641372"/>
            <a:ext cx="10369903" cy="2740377"/>
          </a:xfrm>
        </p:spPr>
        <p:txBody>
          <a:bodyPr rtlCol="0">
            <a:normAutofit/>
          </a:bodyPr>
          <a:lstStyle/>
          <a:p>
            <a:pPr algn="ctr" rtl="0"/>
            <a:r>
              <a:rPr lang="tr" sz="4000" b="1" dirty="0">
                <a:solidFill>
                  <a:schemeClr val="accent1">
                    <a:lumMod val="40000"/>
                    <a:lumOff val="60000"/>
                  </a:schemeClr>
                </a:solidFill>
              </a:rPr>
              <a:t>MEHMET MERT MENEVŞE</a:t>
            </a:r>
          </a:p>
          <a:p>
            <a:pPr algn="ctr" rtl="0"/>
            <a:r>
              <a:rPr lang="tr" sz="4000" b="1" dirty="0">
                <a:solidFill>
                  <a:schemeClr val="accent1">
                    <a:lumMod val="40000"/>
                    <a:lumOff val="60000"/>
                  </a:schemeClr>
                </a:solidFill>
              </a:rPr>
              <a:t>02205076048</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585E88-2370-4067-9C20-F76A27556C98}"/>
              </a:ext>
            </a:extLst>
          </p:cNvPr>
          <p:cNvSpPr>
            <a:spLocks noGrp="1"/>
          </p:cNvSpPr>
          <p:nvPr>
            <p:ph type="title"/>
          </p:nvPr>
        </p:nvSpPr>
        <p:spPr/>
        <p:txBody>
          <a:bodyPr/>
          <a:lstStyle/>
          <a:p>
            <a:r>
              <a:rPr lang="tr-TR" b="1" dirty="0"/>
              <a:t>4) Bulgular ve tartışma</a:t>
            </a:r>
          </a:p>
        </p:txBody>
      </p:sp>
      <p:sp>
        <p:nvSpPr>
          <p:cNvPr id="3" name="İçerik Yer Tutucusu 2">
            <a:extLst>
              <a:ext uri="{FF2B5EF4-FFF2-40B4-BE49-F238E27FC236}">
                <a16:creationId xmlns:a16="http://schemas.microsoft.com/office/drawing/2014/main" id="{7E67A7DC-06F8-4A4B-AA68-601897B1DD0E}"/>
              </a:ext>
            </a:extLst>
          </p:cNvPr>
          <p:cNvSpPr>
            <a:spLocks noGrp="1"/>
          </p:cNvSpPr>
          <p:nvPr>
            <p:ph idx="1"/>
          </p:nvPr>
        </p:nvSpPr>
        <p:spPr>
          <a:xfrm>
            <a:off x="685801" y="1855433"/>
            <a:ext cx="5910307" cy="4270159"/>
          </a:xfrm>
        </p:spPr>
        <p:txBody>
          <a:bodyPr>
            <a:normAutofit fontScale="92500" lnSpcReduction="10000"/>
          </a:bodyPr>
          <a:lstStyle/>
          <a:p>
            <a:pPr marL="0" indent="0">
              <a:buNone/>
            </a:pPr>
            <a:r>
              <a:rPr lang="tr-TR" sz="3600" dirty="0"/>
              <a:t>4.1 </a:t>
            </a:r>
            <a:r>
              <a:rPr lang="tr-TR" sz="3600" dirty="0" err="1"/>
              <a:t>Bölütleme</a:t>
            </a:r>
            <a:r>
              <a:rPr lang="tr-TR" sz="3600" dirty="0"/>
              <a:t> sonuçları </a:t>
            </a:r>
          </a:p>
          <a:p>
            <a:pPr marL="0" indent="0">
              <a:buNone/>
            </a:pPr>
            <a:r>
              <a:rPr lang="tr-TR" dirty="0"/>
              <a:t>Üç farklı </a:t>
            </a:r>
            <a:r>
              <a:rPr lang="tr-TR" dirty="0" err="1"/>
              <a:t>eşikleme</a:t>
            </a:r>
            <a:r>
              <a:rPr lang="tr-TR" dirty="0"/>
              <a:t> algoritması iyileştirilmiş </a:t>
            </a:r>
            <a:r>
              <a:rPr lang="tr-TR" dirty="0" err="1"/>
              <a:t>fundus</a:t>
            </a:r>
            <a:r>
              <a:rPr lang="tr-TR" dirty="0"/>
              <a:t> görüntüleri üzerinde uygulanarak damar piksellerinin </a:t>
            </a:r>
            <a:r>
              <a:rPr lang="tr-TR" dirty="0" err="1"/>
              <a:t>bölütlenmesi</a:t>
            </a:r>
            <a:r>
              <a:rPr lang="tr-TR" dirty="0"/>
              <a:t> </a:t>
            </a:r>
            <a:r>
              <a:rPr lang="tr-TR" dirty="0" err="1"/>
              <a:t>sa</a:t>
            </a:r>
            <a:r>
              <a:rPr lang="tr-TR" dirty="0"/>
              <a:t>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a:t>
            </a:r>
            <a:r>
              <a:rPr lang="tr-TR" dirty="0" err="1"/>
              <a:t>eşikleme</a:t>
            </a:r>
            <a:r>
              <a:rPr lang="tr-TR" dirty="0"/>
              <a:t> algoritmalarının performans iyileştirme sonuçları görsel olarak sunulmuştur. Şekil 6’da ilk sütunda orijinal görüntüler, ikinci sütunda Bulanık Mantık Tabanlı </a:t>
            </a:r>
            <a:r>
              <a:rPr lang="tr-TR" dirty="0" err="1"/>
              <a:t>Eşikleme</a:t>
            </a:r>
            <a:r>
              <a:rPr lang="tr-TR" dirty="0"/>
              <a:t> yöntem sonuçları, üçüncü sütunda Maksimum </a:t>
            </a:r>
            <a:r>
              <a:rPr lang="tr-TR" dirty="0" err="1"/>
              <a:t>Entropi</a:t>
            </a:r>
            <a:r>
              <a:rPr lang="tr-TR" dirty="0"/>
              <a:t> Tabanlı </a:t>
            </a:r>
            <a:r>
              <a:rPr lang="tr-TR" dirty="0" err="1"/>
              <a:t>Eşikleme</a:t>
            </a:r>
            <a:r>
              <a:rPr lang="tr-TR" dirty="0"/>
              <a:t> yöntem sonuçları, son sütunda Çoklu </a:t>
            </a:r>
            <a:r>
              <a:rPr lang="tr-TR" dirty="0" err="1"/>
              <a:t>Eşikleme</a:t>
            </a:r>
            <a:r>
              <a:rPr lang="tr-TR" dirty="0"/>
              <a:t> yöntem sonuçları gösterilmiştir. </a:t>
            </a:r>
            <a:r>
              <a:rPr lang="tr-TR" dirty="0" err="1"/>
              <a:t>ğlanmıştır</a:t>
            </a:r>
            <a:r>
              <a:rPr lang="tr-TR" dirty="0"/>
              <a:t>. İyileştirilmiş görüntüler </a:t>
            </a:r>
            <a:r>
              <a:rPr lang="tr-TR" dirty="0" err="1"/>
              <a:t>eşikleme</a:t>
            </a:r>
            <a:endParaRPr lang="tr-TR" dirty="0"/>
          </a:p>
        </p:txBody>
      </p:sp>
      <p:pic>
        <p:nvPicPr>
          <p:cNvPr id="5" name="Resim 4">
            <a:extLst>
              <a:ext uri="{FF2B5EF4-FFF2-40B4-BE49-F238E27FC236}">
                <a16:creationId xmlns:a16="http://schemas.microsoft.com/office/drawing/2014/main" id="{D1CF6FAF-C27B-4D9A-A6D8-E12B351E53B9}"/>
              </a:ext>
            </a:extLst>
          </p:cNvPr>
          <p:cNvPicPr>
            <a:picLocks noChangeAspect="1"/>
          </p:cNvPicPr>
          <p:nvPr/>
        </p:nvPicPr>
        <p:blipFill>
          <a:blip r:embed="rId2"/>
          <a:stretch>
            <a:fillRect/>
          </a:stretch>
        </p:blipFill>
        <p:spPr>
          <a:xfrm>
            <a:off x="6665835" y="2247879"/>
            <a:ext cx="3086100" cy="3695700"/>
          </a:xfrm>
          <a:prstGeom prst="rect">
            <a:avLst/>
          </a:prstGeom>
        </p:spPr>
      </p:pic>
    </p:spTree>
    <p:extLst>
      <p:ext uri="{BB962C8B-B14F-4D97-AF65-F5344CB8AC3E}">
        <p14:creationId xmlns:p14="http://schemas.microsoft.com/office/powerpoint/2010/main" val="307012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DAD434C-858B-4087-B73A-A9B0E4B42D6F}"/>
              </a:ext>
            </a:extLst>
          </p:cNvPr>
          <p:cNvSpPr>
            <a:spLocks noGrp="1"/>
          </p:cNvSpPr>
          <p:nvPr>
            <p:ph idx="1"/>
          </p:nvPr>
        </p:nvSpPr>
        <p:spPr>
          <a:xfrm>
            <a:off x="685802" y="408373"/>
            <a:ext cx="4898252" cy="4829452"/>
          </a:xfrm>
        </p:spPr>
        <p:txBody>
          <a:bodyPr>
            <a:normAutofit fontScale="85000" lnSpcReduction="20000"/>
          </a:bodyPr>
          <a:lstStyle/>
          <a:p>
            <a:pPr marL="0" indent="0">
              <a:buNone/>
            </a:pPr>
            <a:r>
              <a:rPr lang="tr-TR" sz="1800" dirty="0"/>
              <a:t>Uygulanan yöntemin başarı ölçütünü hesaplamak için Doğruluk Oranı ölçüsü kullanılmıştır. Denklem (12)’de Doğruluk Oranı ölçütünün matematiksel ifadesi verilmiştir</a:t>
            </a:r>
            <a:r>
              <a:rPr lang="tr-TR" sz="2000" dirty="0"/>
              <a:t>.</a:t>
            </a:r>
            <a:endParaRPr lang="tr-TR" dirty="0"/>
          </a:p>
          <a:p>
            <a:pPr marL="0" indent="0">
              <a:buNone/>
            </a:pPr>
            <a:r>
              <a:rPr lang="tr-TR" dirty="0"/>
              <a:t>Burada, TP parametresi doğru pozitif, FP parametresi yanlış pozitif, TN parametresi doğru negatif ve FN parametresi yanlış negatif pikselleri temsil eder. ACC parametresi doğruluk oranını temsil eder. Hem </a:t>
            </a:r>
            <a:r>
              <a:rPr lang="tr-TR" dirty="0" err="1"/>
              <a:t>bölütlenmiş</a:t>
            </a:r>
            <a:r>
              <a:rPr lang="tr-TR" dirty="0"/>
              <a:t> görüntüde hem de gerçek zemin görüntüsünde aynı piksele ait ve piksel değerleri “1” olan piksellerin toplamı TP parametresinin değerini oluşturur. Hem </a:t>
            </a:r>
            <a:r>
              <a:rPr lang="tr-TR" dirty="0" err="1"/>
              <a:t>bölütlenmiş</a:t>
            </a:r>
            <a:r>
              <a:rPr lang="tr-TR" dirty="0"/>
              <a:t> görüntüde hem de gerçek zemin görüntüsünde aynı piksele ait ve piksel değerleri “0” olan piksellerin toplamı TN parametresinin değerini oluşturur. Hem </a:t>
            </a:r>
            <a:r>
              <a:rPr lang="tr-TR" dirty="0" err="1"/>
              <a:t>bölütlenmiş</a:t>
            </a:r>
            <a:r>
              <a:rPr lang="tr-TR" dirty="0"/>
              <a:t> görüntüde hem de gerçek zemin görüntüsünde aynı piksele ait ve piksel değerleri </a:t>
            </a:r>
            <a:r>
              <a:rPr lang="tr-TR" dirty="0" err="1"/>
              <a:t>bölütlenmiş</a:t>
            </a:r>
            <a:r>
              <a:rPr lang="tr-TR" dirty="0"/>
              <a:t> görüntü için “0”, gerçek zemin görüntüsü için “1” olan piksellerin toplamı FN parametresinin değerini oluşturur. Hem </a:t>
            </a:r>
            <a:r>
              <a:rPr lang="tr-TR" dirty="0" err="1"/>
              <a:t>bölütlenmiş</a:t>
            </a:r>
            <a:r>
              <a:rPr lang="tr-TR" dirty="0"/>
              <a:t> görüntüde hem de gerçek zemin görüntüsünde aynı piksele ait ve piksel değerleri </a:t>
            </a:r>
            <a:r>
              <a:rPr lang="tr-TR" dirty="0" err="1"/>
              <a:t>bölütlenmiş</a:t>
            </a:r>
            <a:r>
              <a:rPr lang="tr-TR" dirty="0"/>
              <a:t> görüntü için “1”, gerçek zemin görüntüsü için “0” olan piksellerin toplamı FP parametresinin değerini oluşturur. Tablo 1’de uygulanan yöntem de kullanılan üç </a:t>
            </a:r>
            <a:r>
              <a:rPr lang="tr-TR" dirty="0" err="1"/>
              <a:t>eşikleme</a:t>
            </a:r>
            <a:r>
              <a:rPr lang="tr-TR" dirty="0"/>
              <a:t> yönteminden elde edilen sonuçlar gösterilmiştir. Uygulanan yöntem, DRIVE veri seti üzerinde hem test hem eğitim veri kümesi üzerinde denenmiş olup toplamda 40 görüntü üzerinde çalıştırılmıştır.</a:t>
            </a:r>
          </a:p>
        </p:txBody>
      </p:sp>
      <p:pic>
        <p:nvPicPr>
          <p:cNvPr id="9" name="Resim 8">
            <a:extLst>
              <a:ext uri="{FF2B5EF4-FFF2-40B4-BE49-F238E27FC236}">
                <a16:creationId xmlns:a16="http://schemas.microsoft.com/office/drawing/2014/main" id="{F2B599DF-1B6C-4DE7-9C78-7F83AF6D32E5}"/>
              </a:ext>
            </a:extLst>
          </p:cNvPr>
          <p:cNvPicPr>
            <a:picLocks noChangeAspect="1"/>
          </p:cNvPicPr>
          <p:nvPr/>
        </p:nvPicPr>
        <p:blipFill>
          <a:blip r:embed="rId2"/>
          <a:stretch>
            <a:fillRect/>
          </a:stretch>
        </p:blipFill>
        <p:spPr>
          <a:xfrm>
            <a:off x="916621" y="5369732"/>
            <a:ext cx="2581182" cy="1079895"/>
          </a:xfrm>
          <a:prstGeom prst="rect">
            <a:avLst/>
          </a:prstGeom>
        </p:spPr>
      </p:pic>
      <p:pic>
        <p:nvPicPr>
          <p:cNvPr id="11" name="Resim 10">
            <a:extLst>
              <a:ext uri="{FF2B5EF4-FFF2-40B4-BE49-F238E27FC236}">
                <a16:creationId xmlns:a16="http://schemas.microsoft.com/office/drawing/2014/main" id="{AFE97E05-8592-4C3A-AB78-AEBA94745DC0}"/>
              </a:ext>
            </a:extLst>
          </p:cNvPr>
          <p:cNvPicPr>
            <a:picLocks noChangeAspect="1"/>
          </p:cNvPicPr>
          <p:nvPr/>
        </p:nvPicPr>
        <p:blipFill>
          <a:blip r:embed="rId3"/>
          <a:stretch>
            <a:fillRect/>
          </a:stretch>
        </p:blipFill>
        <p:spPr>
          <a:xfrm>
            <a:off x="6482215" y="483981"/>
            <a:ext cx="2689860" cy="5730240"/>
          </a:xfrm>
          <a:prstGeom prst="rect">
            <a:avLst/>
          </a:prstGeom>
        </p:spPr>
      </p:pic>
    </p:spTree>
    <p:extLst>
      <p:ext uri="{BB962C8B-B14F-4D97-AF65-F5344CB8AC3E}">
        <p14:creationId xmlns:p14="http://schemas.microsoft.com/office/powerpoint/2010/main" val="328889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5F4E617-9CDD-4AF8-8E1F-C865E0D9F7E6}"/>
              </a:ext>
            </a:extLst>
          </p:cNvPr>
          <p:cNvSpPr>
            <a:spLocks noGrp="1"/>
          </p:cNvSpPr>
          <p:nvPr>
            <p:ph idx="1"/>
          </p:nvPr>
        </p:nvSpPr>
        <p:spPr>
          <a:xfrm>
            <a:off x="685801" y="142043"/>
            <a:ext cx="10131425" cy="1429305"/>
          </a:xfrm>
        </p:spPr>
        <p:txBody>
          <a:bodyPr/>
          <a:lstStyle/>
          <a:p>
            <a:pPr marL="0" indent="0">
              <a:buNone/>
            </a:pPr>
            <a:r>
              <a:rPr lang="tr-TR" dirty="0"/>
              <a:t>Tablo 1’de verilen sonuçların alandaki birkaç yaygın yöntemden daha iyi performans gösterdiği görülebilir. DRIVE veri setindeki 40 görüntüye ait üç </a:t>
            </a:r>
            <a:r>
              <a:rPr lang="tr-TR" dirty="0" err="1"/>
              <a:t>eşikleme</a:t>
            </a:r>
            <a:r>
              <a:rPr lang="tr-TR" dirty="0"/>
              <a:t> yönteminin eşik değeri Tablo 2’de gösterilmiştir. Yapılan çalışmanın diğer geleneksel yöntemlerle karşılaştırılması Tablo 3’de verilmiştir</a:t>
            </a:r>
          </a:p>
        </p:txBody>
      </p:sp>
      <p:pic>
        <p:nvPicPr>
          <p:cNvPr id="5" name="Resim 4">
            <a:extLst>
              <a:ext uri="{FF2B5EF4-FFF2-40B4-BE49-F238E27FC236}">
                <a16:creationId xmlns:a16="http://schemas.microsoft.com/office/drawing/2014/main" id="{C78E7CFA-9DE4-4E7F-A312-A390D5105F07}"/>
              </a:ext>
            </a:extLst>
          </p:cNvPr>
          <p:cNvPicPr>
            <a:picLocks noChangeAspect="1"/>
          </p:cNvPicPr>
          <p:nvPr/>
        </p:nvPicPr>
        <p:blipFill>
          <a:blip r:embed="rId2"/>
          <a:stretch>
            <a:fillRect/>
          </a:stretch>
        </p:blipFill>
        <p:spPr>
          <a:xfrm>
            <a:off x="1967476" y="1314306"/>
            <a:ext cx="3004019" cy="5543694"/>
          </a:xfrm>
          <a:prstGeom prst="rect">
            <a:avLst/>
          </a:prstGeom>
        </p:spPr>
      </p:pic>
      <p:pic>
        <p:nvPicPr>
          <p:cNvPr id="7" name="Resim 6">
            <a:extLst>
              <a:ext uri="{FF2B5EF4-FFF2-40B4-BE49-F238E27FC236}">
                <a16:creationId xmlns:a16="http://schemas.microsoft.com/office/drawing/2014/main" id="{57F7D6BE-40C6-4D9D-8C4A-49361A5D91AE}"/>
              </a:ext>
            </a:extLst>
          </p:cNvPr>
          <p:cNvPicPr>
            <a:picLocks noChangeAspect="1"/>
          </p:cNvPicPr>
          <p:nvPr/>
        </p:nvPicPr>
        <p:blipFill>
          <a:blip r:embed="rId3"/>
          <a:stretch>
            <a:fillRect/>
          </a:stretch>
        </p:blipFill>
        <p:spPr>
          <a:xfrm>
            <a:off x="5318058" y="2094741"/>
            <a:ext cx="5589138" cy="3267241"/>
          </a:xfrm>
          <a:prstGeom prst="rect">
            <a:avLst/>
          </a:prstGeom>
        </p:spPr>
      </p:pic>
    </p:spTree>
    <p:extLst>
      <p:ext uri="{BB962C8B-B14F-4D97-AF65-F5344CB8AC3E}">
        <p14:creationId xmlns:p14="http://schemas.microsoft.com/office/powerpoint/2010/main" val="76165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607413-AF88-404F-B51E-2A905F745164}"/>
              </a:ext>
            </a:extLst>
          </p:cNvPr>
          <p:cNvSpPr>
            <a:spLocks noGrp="1"/>
          </p:cNvSpPr>
          <p:nvPr>
            <p:ph type="title"/>
          </p:nvPr>
        </p:nvSpPr>
        <p:spPr/>
        <p:txBody>
          <a:bodyPr/>
          <a:lstStyle/>
          <a:p>
            <a:r>
              <a:rPr lang="tr-TR" b="1" dirty="0"/>
              <a:t>5) Sonuçlar</a:t>
            </a:r>
          </a:p>
        </p:txBody>
      </p:sp>
      <p:sp>
        <p:nvSpPr>
          <p:cNvPr id="3" name="İçerik Yer Tutucusu 2">
            <a:extLst>
              <a:ext uri="{FF2B5EF4-FFF2-40B4-BE49-F238E27FC236}">
                <a16:creationId xmlns:a16="http://schemas.microsoft.com/office/drawing/2014/main" id="{6E25C484-E067-46BE-884C-4367831D5D1D}"/>
              </a:ext>
            </a:extLst>
          </p:cNvPr>
          <p:cNvSpPr>
            <a:spLocks noGrp="1"/>
          </p:cNvSpPr>
          <p:nvPr>
            <p:ph idx="1"/>
          </p:nvPr>
        </p:nvSpPr>
        <p:spPr>
          <a:xfrm>
            <a:off x="685801" y="1784413"/>
            <a:ext cx="10131425" cy="4006788"/>
          </a:xfrm>
        </p:spPr>
        <p:txBody>
          <a:bodyPr>
            <a:normAutofit fontScale="92500" lnSpcReduction="10000"/>
          </a:bodyPr>
          <a:lstStyle/>
          <a:p>
            <a:pPr marL="0" indent="0">
              <a:buNone/>
            </a:pPr>
            <a:r>
              <a:rPr lang="tr-TR" dirty="0"/>
              <a:t>Bu makalede, paylaşıma açık olarak sunulan DRIVE veri seti üzerinde morfolojik işlemlere dayalı bir damar iyileştirme yöntemi kullanılmıştır. Damar iyileştirme aşamasından sonra Çoklu </a:t>
            </a:r>
            <a:r>
              <a:rPr lang="tr-TR" dirty="0" err="1"/>
              <a:t>Eşikleme</a:t>
            </a:r>
            <a:r>
              <a:rPr lang="tr-TR" dirty="0"/>
              <a:t>, Bulanık Mantık Tabanlı </a:t>
            </a:r>
            <a:r>
              <a:rPr lang="tr-TR" dirty="0" err="1"/>
              <a:t>Eşikleme</a:t>
            </a:r>
            <a:r>
              <a:rPr lang="tr-TR" dirty="0"/>
              <a:t> ve Maksimum </a:t>
            </a:r>
            <a:r>
              <a:rPr lang="tr-TR" dirty="0" err="1"/>
              <a:t>Eşikleme</a:t>
            </a:r>
            <a:r>
              <a:rPr lang="tr-TR" dirty="0"/>
              <a:t> yöntemleri kullanılarak damar </a:t>
            </a:r>
            <a:r>
              <a:rPr lang="tr-TR" dirty="0" err="1"/>
              <a:t>bölütlemesi</a:t>
            </a:r>
            <a:r>
              <a:rPr lang="tr-TR" dirty="0"/>
              <a:t> yapılmıştır. Bu yöntem temelde morfolojik işlemlere dayanmış olsa da asıl amaç </a:t>
            </a:r>
            <a:r>
              <a:rPr lang="tr-TR" dirty="0" err="1"/>
              <a:t>eşikleme</a:t>
            </a:r>
            <a:r>
              <a:rPr lang="tr-TR" dirty="0"/>
              <a:t> algoritmalarının yöntem üzerindeki performanslarının karşılaştırılmasıdır. </a:t>
            </a:r>
            <a:r>
              <a:rPr lang="tr-TR" dirty="0" err="1"/>
              <a:t>Eşikleme</a:t>
            </a:r>
            <a:r>
              <a:rPr lang="tr-TR" dirty="0"/>
              <a:t> yöntemleri, doğası ne olursa olsun tüm veriler üzerinde kullanılabilir. Ancak, farklı </a:t>
            </a:r>
            <a:r>
              <a:rPr lang="tr-TR" dirty="0" err="1"/>
              <a:t>eşikleme</a:t>
            </a:r>
            <a:r>
              <a:rPr lang="tr-TR" dirty="0"/>
              <a:t> yöntemlerinin aynı iyileştirilmiş görüntü üzerinde farklı sonuçlar verdiği gözlemlenmiştir. Bu makalede, Bulanık Mantık Tabanlı </a:t>
            </a:r>
            <a:r>
              <a:rPr lang="tr-TR" dirty="0" err="1"/>
              <a:t>Eşikleme</a:t>
            </a:r>
            <a:r>
              <a:rPr lang="tr-TR" dirty="0"/>
              <a:t> yönteminin ortalama doğruluk oranı 0.952 olarak hesaplanmış ve diğer iki </a:t>
            </a:r>
            <a:r>
              <a:rPr lang="tr-TR" dirty="0" err="1"/>
              <a:t>eşikleme</a:t>
            </a:r>
            <a:r>
              <a:rPr lang="tr-TR" dirty="0"/>
              <a:t>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a:t>
            </a:r>
            <a:r>
              <a:rPr lang="tr-TR" dirty="0" err="1"/>
              <a:t>eşikleme</a:t>
            </a:r>
            <a:r>
              <a:rPr lang="tr-TR" dirty="0"/>
              <a:t> yöntemleri tecrübelerimizi kullanarak popüler algoritmalar ile görüntü </a:t>
            </a:r>
            <a:r>
              <a:rPr lang="tr-TR" dirty="0" err="1"/>
              <a:t>eşikleme</a:t>
            </a:r>
            <a:r>
              <a:rPr lang="tr-TR" dirty="0"/>
              <a:t> üzerinde çalışmayı hedeflemekteyiz.</a:t>
            </a:r>
          </a:p>
          <a:p>
            <a:pPr marL="0" indent="0">
              <a:buNone/>
            </a:pPr>
            <a:r>
              <a:rPr lang="tr-TR" sz="3000" b="1" dirty="0"/>
              <a:t>Teşekkür</a:t>
            </a:r>
          </a:p>
          <a:p>
            <a:pPr marL="0" indent="0">
              <a:buNone/>
            </a:pPr>
            <a:r>
              <a:rPr lang="tr-TR" dirty="0"/>
              <a:t> Bu çalışma, İnönü Üniversitesi bilimsel araştırma ve koordinasyon birimi tarafından FDK-2020-2109 proje numarası ile finanse edilmiştir.</a:t>
            </a:r>
          </a:p>
        </p:txBody>
      </p:sp>
    </p:spTree>
    <p:extLst>
      <p:ext uri="{BB962C8B-B14F-4D97-AF65-F5344CB8AC3E}">
        <p14:creationId xmlns:p14="http://schemas.microsoft.com/office/powerpoint/2010/main" val="37534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ufukta uzak dağların göründüğü gece gökyüzü">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2" name="Başlık 1">
            <a:extLst>
              <a:ext uri="{FF2B5EF4-FFF2-40B4-BE49-F238E27FC236}">
                <a16:creationId xmlns:a16="http://schemas.microsoft.com/office/drawing/2014/main" id="{340C7600-5BA8-4A54-887F-74AF87750A31}"/>
              </a:ext>
            </a:extLst>
          </p:cNvPr>
          <p:cNvSpPr>
            <a:spLocks noGrp="1"/>
          </p:cNvSpPr>
          <p:nvPr>
            <p:ph type="ctrTitle"/>
          </p:nvPr>
        </p:nvSpPr>
        <p:spPr>
          <a:xfrm>
            <a:off x="564444" y="688623"/>
            <a:ext cx="10595681" cy="2740378"/>
          </a:xfrm>
        </p:spPr>
        <p:txBody>
          <a:bodyPr rtlCol="0">
            <a:normAutofit fontScale="90000"/>
          </a:bodyPr>
          <a:lstStyle/>
          <a:p>
            <a:pPr algn="ctr" rtl="0"/>
            <a:r>
              <a:rPr lang="tr-TR" dirty="0"/>
              <a:t>Görüntü işleme teknikleri ve kümeleme yöntemleri kullanılarak fındık meyvesinin tespit ve sınıflandırılması</a:t>
            </a:r>
            <a:endParaRPr lang="tr" b="1" dirty="0"/>
          </a:p>
        </p:txBody>
      </p:sp>
      <p:sp>
        <p:nvSpPr>
          <p:cNvPr id="3" name="Alt Başlık 2">
            <a:extLst>
              <a:ext uri="{FF2B5EF4-FFF2-40B4-BE49-F238E27FC236}">
                <a16:creationId xmlns:a16="http://schemas.microsoft.com/office/drawing/2014/main" id="{AE584786-6548-4BB4-95FD-977AD1F362C6}"/>
              </a:ext>
            </a:extLst>
          </p:cNvPr>
          <p:cNvSpPr>
            <a:spLocks noGrp="1"/>
          </p:cNvSpPr>
          <p:nvPr>
            <p:ph type="subTitle" idx="1"/>
          </p:nvPr>
        </p:nvSpPr>
        <p:spPr>
          <a:xfrm>
            <a:off x="790222" y="3641372"/>
            <a:ext cx="10369903" cy="2740377"/>
          </a:xfrm>
        </p:spPr>
        <p:txBody>
          <a:bodyPr rtlCol="0">
            <a:normAutofit/>
          </a:bodyPr>
          <a:lstStyle/>
          <a:p>
            <a:pPr algn="ctr" rtl="0"/>
            <a:r>
              <a:rPr lang="tr" sz="4000" b="1" dirty="0">
                <a:solidFill>
                  <a:schemeClr val="accent1">
                    <a:lumMod val="40000"/>
                    <a:lumOff val="60000"/>
                  </a:schemeClr>
                </a:solidFill>
              </a:rPr>
              <a:t>MEHMET MERT MENEVŞE</a:t>
            </a:r>
          </a:p>
          <a:p>
            <a:pPr algn="ctr" rtl="0"/>
            <a:r>
              <a:rPr lang="tr" sz="4000" b="1" dirty="0">
                <a:solidFill>
                  <a:schemeClr val="accent1">
                    <a:lumMod val="40000"/>
                    <a:lumOff val="60000"/>
                  </a:schemeClr>
                </a:solidFill>
              </a:rPr>
              <a:t>02205076048</a:t>
            </a:r>
          </a:p>
        </p:txBody>
      </p:sp>
    </p:spTree>
    <p:extLst>
      <p:ext uri="{BB962C8B-B14F-4D97-AF65-F5344CB8AC3E}">
        <p14:creationId xmlns:p14="http://schemas.microsoft.com/office/powerpoint/2010/main" val="325643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2CEC4E-41C4-4C14-B59D-C29ABA0705B3}"/>
              </a:ext>
            </a:extLst>
          </p:cNvPr>
          <p:cNvSpPr>
            <a:spLocks noGrp="1"/>
          </p:cNvSpPr>
          <p:nvPr>
            <p:ph type="title"/>
          </p:nvPr>
        </p:nvSpPr>
        <p:spPr/>
        <p:txBody>
          <a:bodyPr/>
          <a:lstStyle/>
          <a:p>
            <a:r>
              <a:rPr lang="tr-TR" b="1" dirty="0"/>
              <a:t>ÖZET</a:t>
            </a:r>
          </a:p>
        </p:txBody>
      </p:sp>
      <p:sp>
        <p:nvSpPr>
          <p:cNvPr id="3" name="İçerik Yer Tutucusu 2">
            <a:extLst>
              <a:ext uri="{FF2B5EF4-FFF2-40B4-BE49-F238E27FC236}">
                <a16:creationId xmlns:a16="http://schemas.microsoft.com/office/drawing/2014/main" id="{3AC46F85-F167-4803-A948-8A20BEB283A6}"/>
              </a:ext>
            </a:extLst>
          </p:cNvPr>
          <p:cNvSpPr>
            <a:spLocks noGrp="1"/>
          </p:cNvSpPr>
          <p:nvPr>
            <p:ph idx="1"/>
          </p:nvPr>
        </p:nvSpPr>
        <p:spPr/>
        <p:txBody>
          <a:bodyPr/>
          <a:lstStyle/>
          <a:p>
            <a:pPr marL="0" indent="0">
              <a:buNone/>
            </a:pPr>
            <a:r>
              <a:rPr lang="tr-TR" dirty="0"/>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dirty="0" err="1"/>
              <a:t>means</a:t>
            </a:r>
            <a:r>
              <a:rPr lang="tr-TR" dirty="0"/>
              <a:t> kümeleme yöntemleri kullanılarak gerçekleştirilmektedir. Küme merkezlerinin belirlenmesi ve sınıflandırma işlemi fındık meyvesi verilerinden elde edilen bilgi </a:t>
            </a:r>
            <a:r>
              <a:rPr lang="tr-TR" dirty="0" err="1"/>
              <a:t>veritabanı</a:t>
            </a:r>
            <a:r>
              <a:rPr lang="tr-TR" dirty="0"/>
              <a:t> kullanılarak sağlanmaktadır. Çalışma ortamında bulunan fındık meyveleri, görüntü işleme teknikleri kullanılarak %100 başarımla tespit edilmektedir. Fındık meyvelerinin, ortalama tabanlı ve K-</a:t>
            </a:r>
            <a:r>
              <a:rPr lang="tr-TR" dirty="0" err="1"/>
              <a:t>means</a:t>
            </a:r>
            <a:r>
              <a:rPr lang="tr-TR" dirty="0"/>
              <a:t> kümeleme yöntemleri kullanılarak sınıflandırılması karşılaştırılmaktadır. Karşılaştırma sonucunda, </a:t>
            </a:r>
            <a:r>
              <a:rPr lang="tr-TR" dirty="0" err="1"/>
              <a:t>gerçeklenen</a:t>
            </a:r>
            <a:r>
              <a:rPr lang="tr-TR" dirty="0"/>
              <a:t> iki yöntemin %90 ile %100 oranında benzerlik gösterdiği bulunmaktadır.</a:t>
            </a:r>
          </a:p>
        </p:txBody>
      </p:sp>
    </p:spTree>
    <p:extLst>
      <p:ext uri="{BB962C8B-B14F-4D97-AF65-F5344CB8AC3E}">
        <p14:creationId xmlns:p14="http://schemas.microsoft.com/office/powerpoint/2010/main" val="757044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F3B0A0-8325-4695-BFD9-1CDEF5CE4228}"/>
              </a:ext>
            </a:extLst>
          </p:cNvPr>
          <p:cNvSpPr>
            <a:spLocks noGrp="1"/>
          </p:cNvSpPr>
          <p:nvPr>
            <p:ph type="title"/>
          </p:nvPr>
        </p:nvSpPr>
        <p:spPr/>
        <p:txBody>
          <a:bodyPr/>
          <a:lstStyle/>
          <a:p>
            <a:r>
              <a:rPr lang="tr-TR" b="1" dirty="0"/>
              <a:t>1. GİRİŞ (INTRODUCTION) </a:t>
            </a:r>
          </a:p>
        </p:txBody>
      </p:sp>
      <p:sp>
        <p:nvSpPr>
          <p:cNvPr id="3" name="İçerik Yer Tutucusu 2">
            <a:extLst>
              <a:ext uri="{FF2B5EF4-FFF2-40B4-BE49-F238E27FC236}">
                <a16:creationId xmlns:a16="http://schemas.microsoft.com/office/drawing/2014/main" id="{6D889D90-750E-45A4-A3DC-C3692E7964D3}"/>
              </a:ext>
            </a:extLst>
          </p:cNvPr>
          <p:cNvSpPr>
            <a:spLocks noGrp="1"/>
          </p:cNvSpPr>
          <p:nvPr>
            <p:ph idx="1"/>
          </p:nvPr>
        </p:nvSpPr>
        <p:spPr>
          <a:xfrm>
            <a:off x="685801" y="1819922"/>
            <a:ext cx="10131425" cy="4554245"/>
          </a:xfrm>
        </p:spPr>
        <p:txBody>
          <a:bodyPr>
            <a:normAutofit fontScale="85000" lnSpcReduction="10000"/>
          </a:bodyPr>
          <a:lstStyle/>
          <a:p>
            <a:pPr marL="0" indent="0">
              <a:buNone/>
            </a:pPr>
            <a:r>
              <a:rPr lang="tr-TR" dirty="0"/>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 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 çalışmalar, karmaşık arka plan çıkarımı ile tanıma, şekil tanıma, renk tanıma, kenar ve köşe tanıma, istatistiksel örüntü tanıma, şablon eşleme gibi çeşitli yöntemler kullanılmaktadır. Bilgisayarlı görmenin yaygınlaşması sonucunda, tarım alanında ürün kalitesinin gözlenmesi, ürün sulama, ilaçlama, hasat, ürün sınıflandırma, ürün gelişimlerinin gözlenmesi gibi çalışmalar yapılmaktadır. Ayrıca tarım alanında, görüntü işleme tekniklerinin kullanılması ile yapılan çeşitli çalışmalarda şeftali, elma, buğday, fındık, kiraz, ceviz, badem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 K-</a:t>
            </a:r>
            <a:r>
              <a:rPr lang="tr-TR" dirty="0" err="1"/>
              <a:t>means</a:t>
            </a:r>
            <a:r>
              <a:rPr lang="tr-TR" dirty="0"/>
              <a:t> ve türevleri yaygın olarak kullanılmakta olan kümeleme algoritmalarıdır. K-</a:t>
            </a:r>
            <a:r>
              <a:rPr lang="tr-TR" dirty="0" err="1"/>
              <a:t>means</a:t>
            </a:r>
            <a:r>
              <a:rPr lang="tr-TR" dirty="0"/>
              <a:t> algoritması ile aynı türden nesneler farklı özelliklerine göre, benzer kümelere ayrılmaktadırlar. Görüntü işleme süreci ile özellikleri belirlenmiş olan nesneler, benzerlik veya </a:t>
            </a:r>
            <a:r>
              <a:rPr lang="tr-TR" dirty="0" err="1"/>
              <a:t>benzemezlik</a:t>
            </a:r>
            <a:r>
              <a:rPr lang="tr-TR" dirty="0"/>
              <a:t> oranlarına göre farklı sınıflarda kümelenmektedirler. </a:t>
            </a:r>
          </a:p>
          <a:p>
            <a:pPr marL="0" indent="0">
              <a:buNone/>
            </a:pPr>
            <a:r>
              <a:rPr lang="tr-TR" dirty="0"/>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dirty="0" err="1"/>
              <a:t>veritabanına</a:t>
            </a:r>
            <a:r>
              <a:rPr lang="tr-TR" dirty="0"/>
              <a:t> aktarılmaktadır. Son aşamada ise bilgi </a:t>
            </a:r>
            <a:r>
              <a:rPr lang="tr-TR" dirty="0" err="1"/>
              <a:t>veritabanı</a:t>
            </a:r>
            <a:r>
              <a:rPr lang="tr-TR" dirty="0"/>
              <a:t> kullanılarak nesnelerin sınıflandırılması gerçekleştirilmektedir.</a:t>
            </a:r>
          </a:p>
        </p:txBody>
      </p:sp>
    </p:spTree>
    <p:extLst>
      <p:ext uri="{BB962C8B-B14F-4D97-AF65-F5344CB8AC3E}">
        <p14:creationId xmlns:p14="http://schemas.microsoft.com/office/powerpoint/2010/main" val="137103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FF4909-F766-41C7-9B4E-99708B5B95EA}"/>
              </a:ext>
            </a:extLst>
          </p:cNvPr>
          <p:cNvSpPr>
            <a:spLocks noGrp="1"/>
          </p:cNvSpPr>
          <p:nvPr>
            <p:ph type="title"/>
          </p:nvPr>
        </p:nvSpPr>
        <p:spPr/>
        <p:txBody>
          <a:bodyPr/>
          <a:lstStyle/>
          <a:p>
            <a:r>
              <a:rPr lang="en-US" b="1" dirty="0"/>
              <a:t>2. ÖNERİLEN YÖNTEM (PROPOSED METHOD)</a:t>
            </a:r>
            <a:endParaRPr lang="tr-TR" b="1" dirty="0"/>
          </a:p>
        </p:txBody>
      </p:sp>
      <p:sp>
        <p:nvSpPr>
          <p:cNvPr id="3" name="İçerik Yer Tutucusu 2">
            <a:extLst>
              <a:ext uri="{FF2B5EF4-FFF2-40B4-BE49-F238E27FC236}">
                <a16:creationId xmlns:a16="http://schemas.microsoft.com/office/drawing/2014/main" id="{644AD5AB-D444-4886-B6F9-9A81D9A6B476}"/>
              </a:ext>
            </a:extLst>
          </p:cNvPr>
          <p:cNvSpPr>
            <a:spLocks noGrp="1"/>
          </p:cNvSpPr>
          <p:nvPr>
            <p:ph idx="1"/>
          </p:nvPr>
        </p:nvSpPr>
        <p:spPr>
          <a:xfrm>
            <a:off x="685801" y="2142067"/>
            <a:ext cx="6442968" cy="3649133"/>
          </a:xfrm>
        </p:spPr>
        <p:txBody>
          <a:bodyPr/>
          <a:lstStyle/>
          <a:p>
            <a:pPr marL="0" indent="0">
              <a:buNone/>
            </a:pPr>
            <a:r>
              <a:rPr lang="tr-TR" dirty="0"/>
              <a:t>Ortamda bulunan aynı nesnelerin tespit edilerek, sınıflandırılmasına yönelik yapılan çalışmada üç aşamalı bir yöntem önerilmektedir. Önerilen yönteme ait aşamalar Şekil 1’de sunulmaktadır.</a:t>
            </a:r>
          </a:p>
          <a:p>
            <a:pPr marL="0" indent="0">
              <a:buNone/>
            </a:pPr>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pic>
        <p:nvPicPr>
          <p:cNvPr id="5" name="Resim 4">
            <a:extLst>
              <a:ext uri="{FF2B5EF4-FFF2-40B4-BE49-F238E27FC236}">
                <a16:creationId xmlns:a16="http://schemas.microsoft.com/office/drawing/2014/main" id="{93E75728-5B7F-47D1-863D-8895D1741A6F}"/>
              </a:ext>
            </a:extLst>
          </p:cNvPr>
          <p:cNvPicPr>
            <a:picLocks noChangeAspect="1"/>
          </p:cNvPicPr>
          <p:nvPr/>
        </p:nvPicPr>
        <p:blipFill>
          <a:blip r:embed="rId2"/>
          <a:stretch>
            <a:fillRect/>
          </a:stretch>
        </p:blipFill>
        <p:spPr>
          <a:xfrm>
            <a:off x="7318159" y="1846555"/>
            <a:ext cx="3024325" cy="4838920"/>
          </a:xfrm>
          <a:prstGeom prst="rect">
            <a:avLst/>
          </a:prstGeom>
        </p:spPr>
      </p:pic>
    </p:spTree>
    <p:extLst>
      <p:ext uri="{BB962C8B-B14F-4D97-AF65-F5344CB8AC3E}">
        <p14:creationId xmlns:p14="http://schemas.microsoft.com/office/powerpoint/2010/main" val="4260449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0DA78E-2E79-46F7-9FFC-CD28EC66AD70}"/>
              </a:ext>
            </a:extLst>
          </p:cNvPr>
          <p:cNvSpPr>
            <a:spLocks noGrp="1"/>
          </p:cNvSpPr>
          <p:nvPr>
            <p:ph type="title"/>
          </p:nvPr>
        </p:nvSpPr>
        <p:spPr/>
        <p:txBody>
          <a:bodyPr/>
          <a:lstStyle/>
          <a:p>
            <a:r>
              <a:rPr lang="tr-TR" b="1" dirty="0"/>
              <a:t>2.1. Görüntü ön işleme aşaması (Image </a:t>
            </a:r>
            <a:r>
              <a:rPr lang="tr-TR" b="1" dirty="0" err="1"/>
              <a:t>preprocessing</a:t>
            </a:r>
            <a:r>
              <a:rPr lang="tr-TR" b="1" dirty="0"/>
              <a:t>)</a:t>
            </a:r>
          </a:p>
        </p:txBody>
      </p:sp>
      <p:sp>
        <p:nvSpPr>
          <p:cNvPr id="3" name="İçerik Yer Tutucusu 2">
            <a:extLst>
              <a:ext uri="{FF2B5EF4-FFF2-40B4-BE49-F238E27FC236}">
                <a16:creationId xmlns:a16="http://schemas.microsoft.com/office/drawing/2014/main" id="{9828BB64-6B63-45DD-87E4-1FC05933EBAD}"/>
              </a:ext>
            </a:extLst>
          </p:cNvPr>
          <p:cNvSpPr>
            <a:spLocks noGrp="1"/>
          </p:cNvSpPr>
          <p:nvPr>
            <p:ph idx="1"/>
          </p:nvPr>
        </p:nvSpPr>
        <p:spPr>
          <a:xfrm>
            <a:off x="685801" y="2142068"/>
            <a:ext cx="10881803" cy="3095758"/>
          </a:xfrm>
        </p:spPr>
        <p:txBody>
          <a:bodyPr>
            <a:normAutofit lnSpcReduction="10000"/>
          </a:bodyPr>
          <a:lstStyle/>
          <a:p>
            <a:pPr marL="0" indent="0">
              <a:buNone/>
            </a:pPr>
            <a:r>
              <a:rPr lang="tr-TR"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a:t>
            </a:r>
          </a:p>
          <a:p>
            <a:pPr marL="0" indent="0">
              <a:buNone/>
            </a:pPr>
            <a:r>
              <a:rPr lang="tr-TR" dirty="0"/>
              <a:t>Filtre uygulama adımında, görüntü üzerinde yer alan tuz biber gürültülerinin giderilmesi ve resimde yer alan gereksiz ayrıntıların azaltılması sağlanmaktadır. Kameradan alınan görüntü matrisi üzerinde, 3x3, 5x5 </a:t>
            </a:r>
            <a:r>
              <a:rPr lang="tr-TR" dirty="0" err="1"/>
              <a:t>vb</a:t>
            </a:r>
            <a:r>
              <a:rPr lang="tr-TR" dirty="0"/>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Çalışmada ortalama filtre uygulaması için seçilen çekirdek matris, denklem 1’de sunulmaktadır. Çekirdek matrisi, görüntü üzerinde kayan pencere yöntemi kullanılarak gezdirilmekte ve her bir piksel için, yeni değerler hesaplanmaktadır.</a:t>
            </a:r>
          </a:p>
          <a:p>
            <a:pPr marL="0" indent="0">
              <a:buNone/>
            </a:pPr>
            <a:endParaRPr lang="tr-TR" dirty="0"/>
          </a:p>
        </p:txBody>
      </p:sp>
      <p:pic>
        <p:nvPicPr>
          <p:cNvPr id="5" name="Resim 4">
            <a:extLst>
              <a:ext uri="{FF2B5EF4-FFF2-40B4-BE49-F238E27FC236}">
                <a16:creationId xmlns:a16="http://schemas.microsoft.com/office/drawing/2014/main" id="{AF071FAB-E8FA-4B7B-B2BA-430327CD134B}"/>
              </a:ext>
            </a:extLst>
          </p:cNvPr>
          <p:cNvPicPr>
            <a:picLocks noChangeAspect="1"/>
          </p:cNvPicPr>
          <p:nvPr/>
        </p:nvPicPr>
        <p:blipFill>
          <a:blip r:embed="rId2"/>
          <a:stretch>
            <a:fillRect/>
          </a:stretch>
        </p:blipFill>
        <p:spPr>
          <a:xfrm>
            <a:off x="3311632" y="5237826"/>
            <a:ext cx="4480608" cy="923277"/>
          </a:xfrm>
          <a:prstGeom prst="rect">
            <a:avLst/>
          </a:prstGeom>
        </p:spPr>
      </p:pic>
    </p:spTree>
    <p:extLst>
      <p:ext uri="{BB962C8B-B14F-4D97-AF65-F5344CB8AC3E}">
        <p14:creationId xmlns:p14="http://schemas.microsoft.com/office/powerpoint/2010/main" val="2915431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19FC38-46F6-426E-9935-705F10D31839}"/>
              </a:ext>
            </a:extLst>
          </p:cNvPr>
          <p:cNvSpPr>
            <a:spLocks noGrp="1"/>
          </p:cNvSpPr>
          <p:nvPr>
            <p:ph type="title"/>
          </p:nvPr>
        </p:nvSpPr>
        <p:spPr/>
        <p:txBody>
          <a:bodyPr>
            <a:normAutofit fontScale="90000"/>
          </a:bodyPr>
          <a:lstStyle/>
          <a:p>
            <a:r>
              <a:rPr lang="tr-TR" b="1" dirty="0"/>
              <a:t>2.2. Nesne bulma ve özellik çıkarımı işlemi aşaması (Object </a:t>
            </a:r>
            <a:r>
              <a:rPr lang="tr-TR" b="1" dirty="0" err="1"/>
              <a:t>detection</a:t>
            </a:r>
            <a:r>
              <a:rPr lang="tr-TR" b="1" dirty="0"/>
              <a:t> </a:t>
            </a:r>
            <a:r>
              <a:rPr lang="tr-TR" b="1" dirty="0" err="1"/>
              <a:t>and</a:t>
            </a:r>
            <a:r>
              <a:rPr lang="tr-TR" b="1" dirty="0"/>
              <a:t> </a:t>
            </a:r>
            <a:r>
              <a:rPr lang="tr-TR" b="1" dirty="0" err="1"/>
              <a:t>feature</a:t>
            </a:r>
            <a:r>
              <a:rPr lang="tr-TR" b="1" dirty="0"/>
              <a:t> </a:t>
            </a:r>
            <a:r>
              <a:rPr lang="tr-TR" b="1" dirty="0" err="1"/>
              <a:t>extraction</a:t>
            </a:r>
            <a:r>
              <a:rPr lang="tr-TR" b="1" dirty="0"/>
              <a:t> </a:t>
            </a:r>
            <a:r>
              <a:rPr lang="tr-TR" b="1" dirty="0" err="1"/>
              <a:t>stage</a:t>
            </a:r>
            <a:r>
              <a:rPr lang="tr-TR" b="1" dirty="0"/>
              <a:t>)</a:t>
            </a:r>
          </a:p>
        </p:txBody>
      </p:sp>
      <p:sp>
        <p:nvSpPr>
          <p:cNvPr id="3" name="İçerik Yer Tutucusu 2">
            <a:extLst>
              <a:ext uri="{FF2B5EF4-FFF2-40B4-BE49-F238E27FC236}">
                <a16:creationId xmlns:a16="http://schemas.microsoft.com/office/drawing/2014/main" id="{49FAA9B7-64B3-45CA-8FC8-2D8929709DCF}"/>
              </a:ext>
            </a:extLst>
          </p:cNvPr>
          <p:cNvSpPr>
            <a:spLocks noGrp="1"/>
          </p:cNvSpPr>
          <p:nvPr>
            <p:ph idx="1"/>
          </p:nvPr>
        </p:nvSpPr>
        <p:spPr>
          <a:xfrm>
            <a:off x="685801" y="2142067"/>
            <a:ext cx="10131425" cy="2650067"/>
          </a:xfrm>
        </p:spPr>
        <p:txBody>
          <a:bodyPr>
            <a:normAutofit lnSpcReduction="10000"/>
          </a:bodyPr>
          <a:lstStyle/>
          <a:p>
            <a:pPr marL="0" indent="0">
              <a:buNone/>
            </a:pPr>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Görüntü ön işleme sonunda elde edilen ikili resimde her bir nesneye ait dış hatlar, Suzuki ve </a:t>
            </a:r>
            <a:r>
              <a:rPr lang="tr-TR" dirty="0" err="1"/>
              <a:t>Abe</a:t>
            </a:r>
            <a:r>
              <a:rPr lang="tr-TR" dirty="0"/>
              <a:t> tarafından 1985 yılında geliştirilmiş olan algoritma kullanılarak bulunmuştur [20,22]. Her bir nesneye ait dış hatlar ve nesne numaraları belirlendikten sonra, nesnenin alanını hesaplamak için moment alma işlemi gerçekleştirilmektedir. Denklem 7’de moment alma işlemini gösteren genel formül sunulmaktadır [21]. Denklem 7’de G(</a:t>
            </a:r>
            <a:r>
              <a:rPr lang="tr-TR" dirty="0" err="1"/>
              <a:t>x,y</a:t>
            </a:r>
            <a:r>
              <a:rPr lang="tr-TR" dirty="0"/>
              <a:t>), momenti alınacak ikili görüntüyü, </a:t>
            </a:r>
            <a:r>
              <a:rPr lang="tr-TR" dirty="0" err="1"/>
              <a:t>mpq</a:t>
            </a:r>
            <a:r>
              <a:rPr lang="tr-TR" dirty="0"/>
              <a:t> momenti, p ve q değerleri ise, momentin derecesini belirlemektedir. Denklemde yer alan x ve y değerleri, görüntüyü oluşturan matristeki satır ve sütunları ifade etmektedir. </a:t>
            </a:r>
          </a:p>
        </p:txBody>
      </p:sp>
      <p:pic>
        <p:nvPicPr>
          <p:cNvPr id="5" name="Resim 4">
            <a:extLst>
              <a:ext uri="{FF2B5EF4-FFF2-40B4-BE49-F238E27FC236}">
                <a16:creationId xmlns:a16="http://schemas.microsoft.com/office/drawing/2014/main" id="{9D2480DA-A056-4A86-83E4-63F21D7A2203}"/>
              </a:ext>
            </a:extLst>
          </p:cNvPr>
          <p:cNvPicPr>
            <a:picLocks noChangeAspect="1"/>
          </p:cNvPicPr>
          <p:nvPr/>
        </p:nvPicPr>
        <p:blipFill>
          <a:blip r:embed="rId2"/>
          <a:stretch>
            <a:fillRect/>
          </a:stretch>
        </p:blipFill>
        <p:spPr>
          <a:xfrm>
            <a:off x="2933847" y="5102773"/>
            <a:ext cx="5167857" cy="914807"/>
          </a:xfrm>
          <a:prstGeom prst="rect">
            <a:avLst/>
          </a:prstGeom>
        </p:spPr>
      </p:pic>
    </p:spTree>
    <p:extLst>
      <p:ext uri="{BB962C8B-B14F-4D97-AF65-F5344CB8AC3E}">
        <p14:creationId xmlns:p14="http://schemas.microsoft.com/office/powerpoint/2010/main" val="117932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AE5E56-0400-4F3C-9D84-00B7A2CD8FBE}"/>
              </a:ext>
            </a:extLst>
          </p:cNvPr>
          <p:cNvSpPr>
            <a:spLocks noGrp="1"/>
          </p:cNvSpPr>
          <p:nvPr>
            <p:ph type="title"/>
          </p:nvPr>
        </p:nvSpPr>
        <p:spPr/>
        <p:txBody>
          <a:bodyPr>
            <a:normAutofit/>
          </a:bodyPr>
          <a:lstStyle/>
          <a:p>
            <a:r>
              <a:rPr lang="tr-TR" sz="4000" b="1" dirty="0"/>
              <a:t>Özet</a:t>
            </a:r>
          </a:p>
        </p:txBody>
      </p:sp>
      <p:sp>
        <p:nvSpPr>
          <p:cNvPr id="3" name="İçerik Yer Tutucusu 2">
            <a:extLst>
              <a:ext uri="{FF2B5EF4-FFF2-40B4-BE49-F238E27FC236}">
                <a16:creationId xmlns:a16="http://schemas.microsoft.com/office/drawing/2014/main" id="{55D74FBB-157D-4A2A-BE35-C289B92F0030}"/>
              </a:ext>
            </a:extLst>
          </p:cNvPr>
          <p:cNvSpPr>
            <a:spLocks noGrp="1"/>
          </p:cNvSpPr>
          <p:nvPr>
            <p:ph idx="1"/>
          </p:nvPr>
        </p:nvSpPr>
        <p:spPr/>
        <p:txBody>
          <a:bodyPr>
            <a:normAutofit lnSpcReduction="10000"/>
          </a:bodyPr>
          <a:lstStyle/>
          <a:p>
            <a:pPr marL="0" indent="0">
              <a:buNone/>
            </a:pPr>
            <a:r>
              <a:rPr lang="tr-TR" dirty="0"/>
              <a:t>Son yıllarda, diyabete bağlı retina hastalığı körlüğün önde gelen nedenlerinden biri haline gelmiştir. Bu hastalığın önüne geçebilmek için retina ağ yapısının doğru </a:t>
            </a:r>
            <a:r>
              <a:rPr lang="tr-TR" dirty="0" err="1"/>
              <a:t>bölütlenmesi</a:t>
            </a:r>
            <a:r>
              <a:rPr lang="tr-TR" dirty="0"/>
              <a:t> gerekir. Retina ağ yapısının doğru ve hızlı </a:t>
            </a:r>
            <a:r>
              <a:rPr lang="tr-TR" dirty="0" err="1"/>
              <a:t>bölütlenmesi</a:t>
            </a:r>
            <a:r>
              <a:rPr lang="tr-TR" dirty="0"/>
              <a:t> için bilgisayar destekli tanı sistemlerine ihtiyaç duyulur. Bu makalede, renkli retina </a:t>
            </a:r>
            <a:r>
              <a:rPr lang="tr-TR" dirty="0" err="1"/>
              <a:t>fundus</a:t>
            </a:r>
            <a:r>
              <a:rPr lang="tr-TR" dirty="0"/>
              <a:t> görüntüsü üzerinde retina damarlarını otomatik olarak </a:t>
            </a:r>
            <a:r>
              <a:rPr lang="tr-TR" dirty="0" err="1"/>
              <a:t>bölütleyen</a:t>
            </a:r>
            <a:r>
              <a:rPr lang="tr-TR" dirty="0"/>
              <a:t> bir yöntem önerilmiştir. Retina damar ağ yapısını </a:t>
            </a:r>
            <a:r>
              <a:rPr lang="tr-TR" dirty="0" err="1"/>
              <a:t>bölütlemek</a:t>
            </a:r>
            <a:r>
              <a:rPr lang="tr-TR" dirty="0"/>
              <a:t> için morfolojik işlemlere dayalı bir yöntem retina görüntüleri üzerine uygulanmıştır. Morfolojik işlemlerin uygulandığı </a:t>
            </a:r>
            <a:r>
              <a:rPr lang="tr-TR" dirty="0" err="1"/>
              <a:t>fundus</a:t>
            </a:r>
            <a:r>
              <a:rPr lang="tr-TR" dirty="0"/>
              <a:t> görüntüsüne üç farklı </a:t>
            </a:r>
            <a:r>
              <a:rPr lang="tr-TR" dirty="0" err="1"/>
              <a:t>eşikleme</a:t>
            </a:r>
            <a:r>
              <a:rPr lang="tr-TR" dirty="0"/>
              <a:t> yöntemi uygulanmıştır. Bu </a:t>
            </a:r>
            <a:r>
              <a:rPr lang="tr-TR" dirty="0" err="1"/>
              <a:t>eşikleme</a:t>
            </a:r>
            <a:r>
              <a:rPr lang="tr-TR" dirty="0"/>
              <a:t> yöntemleri; Çoklu </a:t>
            </a:r>
            <a:r>
              <a:rPr lang="tr-TR" dirty="0" err="1"/>
              <a:t>Eşikleme</a:t>
            </a:r>
            <a:r>
              <a:rPr lang="tr-TR" dirty="0"/>
              <a:t>, Maksimum </a:t>
            </a:r>
            <a:r>
              <a:rPr lang="tr-TR" dirty="0" err="1"/>
              <a:t>Entropi</a:t>
            </a:r>
            <a:r>
              <a:rPr lang="tr-TR" dirty="0"/>
              <a:t> Tabanlı </a:t>
            </a:r>
            <a:r>
              <a:rPr lang="tr-TR" dirty="0" err="1"/>
              <a:t>Eşikleme</a:t>
            </a:r>
            <a:r>
              <a:rPr lang="tr-TR" dirty="0"/>
              <a:t> ve Bulanık Kümeleme Tabanlı </a:t>
            </a:r>
            <a:r>
              <a:rPr lang="tr-TR" dirty="0" err="1"/>
              <a:t>Eşikleme</a:t>
            </a:r>
            <a:r>
              <a:rPr lang="tr-TR" dirty="0"/>
              <a:t> yöntemleridir. </a:t>
            </a:r>
            <a:r>
              <a:rPr lang="tr-TR" dirty="0" err="1"/>
              <a:t>Eşikleme</a:t>
            </a:r>
            <a:r>
              <a:rPr lang="tr-TR" dirty="0"/>
              <a:t> sonucunda </a:t>
            </a:r>
            <a:r>
              <a:rPr lang="tr-TR" dirty="0" err="1"/>
              <a:t>bölütlenmiş</a:t>
            </a:r>
            <a:r>
              <a:rPr lang="tr-TR" dirty="0"/>
              <a:t> damar görüntüleri elde edilmiştir. Bu makalede amaç farklı </a:t>
            </a:r>
            <a:r>
              <a:rPr lang="tr-TR" dirty="0" err="1"/>
              <a:t>eşikleme</a:t>
            </a:r>
            <a:r>
              <a:rPr lang="tr-TR" dirty="0"/>
              <a:t> algoritmalarının aynı görüntüler üzerindeki performans karşılaştırmasını sağlamaktır. Uygulanan yöntem, herkese açık olarak sunulan retina görüntü veri seti üzerinde doğrulanmıştır. Deneysel sonuçlar, önerilen yöntemin doğru bir şekilde tespit edebildiğini göstermektedir. </a:t>
            </a:r>
            <a:r>
              <a:rPr lang="tr-TR" dirty="0" err="1"/>
              <a:t>Eşikleme</a:t>
            </a:r>
            <a:r>
              <a:rPr lang="tr-TR" dirty="0"/>
              <a:t> algoritmalarının 40 görüntüden oluşan veri seti üzerindeki doğruluk oranı Bulanık Mantık Tabanlı </a:t>
            </a:r>
            <a:r>
              <a:rPr lang="tr-TR" dirty="0" err="1"/>
              <a:t>Eşikleme</a:t>
            </a:r>
            <a:r>
              <a:rPr lang="tr-TR" dirty="0"/>
              <a:t> için 0.952, Maksimum </a:t>
            </a:r>
            <a:r>
              <a:rPr lang="tr-TR" dirty="0" err="1"/>
              <a:t>Entopi</a:t>
            </a:r>
            <a:r>
              <a:rPr lang="tr-TR" dirty="0"/>
              <a:t> Tabanlı </a:t>
            </a:r>
            <a:r>
              <a:rPr lang="tr-TR" dirty="0" err="1"/>
              <a:t>Eşikleme</a:t>
            </a:r>
            <a:r>
              <a:rPr lang="tr-TR" dirty="0"/>
              <a:t> için 0.950 ve Çoklu </a:t>
            </a:r>
            <a:r>
              <a:rPr lang="tr-TR" dirty="0" err="1"/>
              <a:t>Eşikleme</a:t>
            </a:r>
            <a:r>
              <a:rPr lang="tr-TR" dirty="0"/>
              <a:t> için 0.925 olarak hesaplanmıştır. </a:t>
            </a:r>
          </a:p>
        </p:txBody>
      </p:sp>
    </p:spTree>
    <p:extLst>
      <p:ext uri="{BB962C8B-B14F-4D97-AF65-F5344CB8AC3E}">
        <p14:creationId xmlns:p14="http://schemas.microsoft.com/office/powerpoint/2010/main" val="3753558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671BB-41DE-494F-9F7F-D6492C24339A}"/>
              </a:ext>
            </a:extLst>
          </p:cNvPr>
          <p:cNvSpPr>
            <a:spLocks noGrp="1"/>
          </p:cNvSpPr>
          <p:nvPr>
            <p:ph type="title"/>
          </p:nvPr>
        </p:nvSpPr>
        <p:spPr/>
        <p:txBody>
          <a:bodyPr/>
          <a:lstStyle/>
          <a:p>
            <a:r>
              <a:rPr lang="tr-TR" b="1" dirty="0"/>
              <a:t>2.3. Sınıflandırma işlemi aşamasına ait adımlar(</a:t>
            </a:r>
            <a:r>
              <a:rPr lang="tr-TR" b="1" dirty="0" err="1"/>
              <a:t>Classification</a:t>
            </a:r>
            <a:r>
              <a:rPr lang="tr-TR" b="1" dirty="0"/>
              <a:t> </a:t>
            </a:r>
            <a:r>
              <a:rPr lang="tr-TR" b="1" dirty="0" err="1"/>
              <a:t>stage</a:t>
            </a:r>
            <a:r>
              <a:rPr lang="tr-TR" b="1" dirty="0"/>
              <a:t> </a:t>
            </a:r>
            <a:r>
              <a:rPr lang="tr-TR" b="1" dirty="0" err="1"/>
              <a:t>steps</a:t>
            </a:r>
            <a:r>
              <a:rPr lang="tr-TR" b="1" dirty="0"/>
              <a:t>)</a:t>
            </a:r>
          </a:p>
        </p:txBody>
      </p:sp>
      <p:sp>
        <p:nvSpPr>
          <p:cNvPr id="3" name="İçerik Yer Tutucusu 2">
            <a:extLst>
              <a:ext uri="{FF2B5EF4-FFF2-40B4-BE49-F238E27FC236}">
                <a16:creationId xmlns:a16="http://schemas.microsoft.com/office/drawing/2014/main" id="{BAF7961D-174E-4F04-A5D6-00960BA05A53}"/>
              </a:ext>
            </a:extLst>
          </p:cNvPr>
          <p:cNvSpPr>
            <a:spLocks noGrp="1"/>
          </p:cNvSpPr>
          <p:nvPr>
            <p:ph idx="1"/>
          </p:nvPr>
        </p:nvSpPr>
        <p:spPr/>
        <p:txBody>
          <a:bodyPr/>
          <a:lstStyle/>
          <a:p>
            <a:pPr marL="0" indent="0">
              <a:buNone/>
            </a:pPr>
            <a:r>
              <a:rPr lang="tr-TR" dirty="0"/>
              <a:t>Kümeleme, fiziksel veya soyut nesneleri benzer nesne sınıfları içerisinde gruplama sürecidir [23]. Veri kümeleme, küme analizi olarak da tanımlanmaktadır. Kümeleme analizinde desen, nokta veya nesnelerin doğal olarak gruplandırılması yapılmaktadır. Kümeleme analizi ile çok değişkenli özellikler içeren veriler </a:t>
            </a:r>
            <a:r>
              <a:rPr lang="tr-TR" dirty="0" err="1"/>
              <a:t>kümelendirilebilmektedir</a:t>
            </a:r>
            <a:r>
              <a:rPr lang="tr-TR" dirty="0"/>
              <a:t>. Kümeleme yöntemi örüntü tanıma, veri analizi, görüntü işleme, market araştırmaları, vb. gibi çeşitli alanlarda kullanılmaktadır. 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 </a:t>
            </a:r>
          </a:p>
        </p:txBody>
      </p:sp>
    </p:spTree>
    <p:extLst>
      <p:ext uri="{BB962C8B-B14F-4D97-AF65-F5344CB8AC3E}">
        <p14:creationId xmlns:p14="http://schemas.microsoft.com/office/powerpoint/2010/main" val="2774641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FF7636-DDE9-4BBA-AEDE-F7F9787E82CB}"/>
              </a:ext>
            </a:extLst>
          </p:cNvPr>
          <p:cNvSpPr>
            <a:spLocks noGrp="1"/>
          </p:cNvSpPr>
          <p:nvPr>
            <p:ph type="title"/>
          </p:nvPr>
        </p:nvSpPr>
        <p:spPr/>
        <p:txBody>
          <a:bodyPr/>
          <a:lstStyle/>
          <a:p>
            <a:r>
              <a:rPr lang="tr-TR" b="1" dirty="0"/>
              <a:t>2.3.1. Ortalama tabanlı sınıflandırma (</a:t>
            </a:r>
            <a:r>
              <a:rPr lang="tr-TR" b="1" dirty="0" err="1"/>
              <a:t>Meanbased</a:t>
            </a:r>
            <a:r>
              <a:rPr lang="tr-TR" b="1" dirty="0"/>
              <a:t> </a:t>
            </a:r>
            <a:r>
              <a:rPr lang="tr-TR" b="1" dirty="0" err="1"/>
              <a:t>classification</a:t>
            </a:r>
            <a:r>
              <a:rPr lang="tr-TR" b="1" dirty="0"/>
              <a:t>)</a:t>
            </a:r>
          </a:p>
        </p:txBody>
      </p:sp>
      <p:sp>
        <p:nvSpPr>
          <p:cNvPr id="3" name="İçerik Yer Tutucusu 2">
            <a:extLst>
              <a:ext uri="{FF2B5EF4-FFF2-40B4-BE49-F238E27FC236}">
                <a16:creationId xmlns:a16="http://schemas.microsoft.com/office/drawing/2014/main" id="{441E8FDD-C1F8-4359-B50F-93FCC3BC3CF0}"/>
              </a:ext>
            </a:extLst>
          </p:cNvPr>
          <p:cNvSpPr>
            <a:spLocks noGrp="1"/>
          </p:cNvSpPr>
          <p:nvPr>
            <p:ph idx="1"/>
          </p:nvPr>
        </p:nvSpPr>
        <p:spPr>
          <a:xfrm>
            <a:off x="685801" y="2142067"/>
            <a:ext cx="10131425" cy="2650067"/>
          </a:xfrm>
        </p:spPr>
        <p:txBody>
          <a:bodyPr/>
          <a:lstStyle/>
          <a:p>
            <a:pPr marL="0" indent="0">
              <a:buNone/>
            </a:pPr>
            <a:r>
              <a:rPr lang="tr-TR" dirty="0"/>
              <a:t>Önerilen ilk yöntemde ortamda bulunan nesneler kendi aralarında otomatik olarak 3 sınıfa ayrıştırılmaktadır. Sınıflandırma işleminde oluşturulan ilk küme merkezi hesaplanırken denklem 13’te sunulan formül kullanılmaktadır. Denklemde K2, ortanca (ikinci) küme merkezini, N ortamda bulunan nesne sayısını, </a:t>
            </a:r>
            <a:r>
              <a:rPr lang="tr-TR" dirty="0" err="1"/>
              <a:t>Ax</a:t>
            </a:r>
            <a:r>
              <a:rPr lang="tr-TR" dirty="0"/>
              <a:t> (m00) x </a:t>
            </a:r>
            <a:r>
              <a:rPr lang="tr-TR" dirty="0" err="1"/>
              <a:t>indisli</a:t>
            </a:r>
            <a:r>
              <a:rPr lang="tr-TR" dirty="0"/>
              <a:t> nesnenin alanını ifade etmektedir. Diğer iki küme merkezi hesaplanırken ilk olarak en büyük (</a:t>
            </a:r>
            <a:r>
              <a:rPr lang="tr-TR" dirty="0" err="1"/>
              <a:t>maksAlan</a:t>
            </a:r>
            <a:r>
              <a:rPr lang="tr-TR" dirty="0"/>
              <a:t>) ve en küçük (</a:t>
            </a:r>
            <a:r>
              <a:rPr lang="tr-TR" dirty="0" err="1"/>
              <a:t>minAlan</a:t>
            </a:r>
            <a:r>
              <a:rPr lang="tr-TR" dirty="0"/>
              <a:t>) alan hesaplanmaktadır. K1 ve K3 küme merkezlerinin hesaplanmasını gösteren ifadeler, denklem 14 ve denklem 15’te sunulmaktadır. Nesneleri sınıflandırma aşamasında, ilgili nesnenin alanı ile her bir küme merkezi arasındaki mesafe hesaplanmaktadır. Nesneler kendilerine en yakın noktada bulunan küme merkezlerine yerleştirilerek sınıflandırılmaktadır.</a:t>
            </a:r>
          </a:p>
        </p:txBody>
      </p:sp>
      <p:pic>
        <p:nvPicPr>
          <p:cNvPr id="9" name="Resim 8">
            <a:extLst>
              <a:ext uri="{FF2B5EF4-FFF2-40B4-BE49-F238E27FC236}">
                <a16:creationId xmlns:a16="http://schemas.microsoft.com/office/drawing/2014/main" id="{995184CB-97EE-467C-96B6-120E1F75216D}"/>
              </a:ext>
            </a:extLst>
          </p:cNvPr>
          <p:cNvPicPr>
            <a:picLocks noChangeAspect="1"/>
          </p:cNvPicPr>
          <p:nvPr/>
        </p:nvPicPr>
        <p:blipFill>
          <a:blip r:embed="rId2"/>
          <a:stretch>
            <a:fillRect/>
          </a:stretch>
        </p:blipFill>
        <p:spPr>
          <a:xfrm>
            <a:off x="874155" y="5303436"/>
            <a:ext cx="4831680" cy="733380"/>
          </a:xfrm>
          <a:prstGeom prst="rect">
            <a:avLst/>
          </a:prstGeom>
        </p:spPr>
      </p:pic>
      <p:pic>
        <p:nvPicPr>
          <p:cNvPr id="11" name="Resim 10">
            <a:extLst>
              <a:ext uri="{FF2B5EF4-FFF2-40B4-BE49-F238E27FC236}">
                <a16:creationId xmlns:a16="http://schemas.microsoft.com/office/drawing/2014/main" id="{FCB60C9E-5F6E-4CBD-A63B-F35DD8DE2D61}"/>
              </a:ext>
            </a:extLst>
          </p:cNvPr>
          <p:cNvPicPr>
            <a:picLocks noChangeAspect="1"/>
          </p:cNvPicPr>
          <p:nvPr/>
        </p:nvPicPr>
        <p:blipFill>
          <a:blip r:embed="rId3"/>
          <a:stretch>
            <a:fillRect/>
          </a:stretch>
        </p:blipFill>
        <p:spPr>
          <a:xfrm>
            <a:off x="6133959" y="5035768"/>
            <a:ext cx="4683267" cy="1212632"/>
          </a:xfrm>
          <a:prstGeom prst="rect">
            <a:avLst/>
          </a:prstGeom>
        </p:spPr>
      </p:pic>
    </p:spTree>
    <p:extLst>
      <p:ext uri="{BB962C8B-B14F-4D97-AF65-F5344CB8AC3E}">
        <p14:creationId xmlns:p14="http://schemas.microsoft.com/office/powerpoint/2010/main" val="4185974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9AD77D-60FE-4DF9-BAF3-59DDC1DB25D0}"/>
              </a:ext>
            </a:extLst>
          </p:cNvPr>
          <p:cNvSpPr>
            <a:spLocks noGrp="1"/>
          </p:cNvSpPr>
          <p:nvPr>
            <p:ph type="title"/>
          </p:nvPr>
        </p:nvSpPr>
        <p:spPr/>
        <p:txBody>
          <a:bodyPr/>
          <a:lstStyle/>
          <a:p>
            <a:r>
              <a:rPr lang="en-US" b="1" dirty="0"/>
              <a:t>2.3.2. K-means </a:t>
            </a:r>
            <a:r>
              <a:rPr lang="en-US" b="1" dirty="0" err="1"/>
              <a:t>kümeleme</a:t>
            </a:r>
            <a:r>
              <a:rPr lang="en-US" b="1" dirty="0"/>
              <a:t> </a:t>
            </a:r>
            <a:r>
              <a:rPr lang="en-US" b="1" dirty="0" err="1"/>
              <a:t>yöntemi</a:t>
            </a:r>
            <a:r>
              <a:rPr lang="en-US" b="1" dirty="0"/>
              <a:t> (K-means clustering method)</a:t>
            </a:r>
            <a:endParaRPr lang="tr-TR" b="1" dirty="0"/>
          </a:p>
        </p:txBody>
      </p:sp>
      <p:sp>
        <p:nvSpPr>
          <p:cNvPr id="3" name="İçerik Yer Tutucusu 2">
            <a:extLst>
              <a:ext uri="{FF2B5EF4-FFF2-40B4-BE49-F238E27FC236}">
                <a16:creationId xmlns:a16="http://schemas.microsoft.com/office/drawing/2014/main" id="{CD0EB774-8350-4784-8A35-6DA6D18AC661}"/>
              </a:ext>
            </a:extLst>
          </p:cNvPr>
          <p:cNvSpPr>
            <a:spLocks noGrp="1"/>
          </p:cNvSpPr>
          <p:nvPr>
            <p:ph idx="1"/>
          </p:nvPr>
        </p:nvSpPr>
        <p:spPr>
          <a:xfrm>
            <a:off x="685801" y="2142067"/>
            <a:ext cx="5661733" cy="4533941"/>
          </a:xfrm>
        </p:spPr>
        <p:txBody>
          <a:bodyPr>
            <a:normAutofit fontScale="92500" lnSpcReduction="10000"/>
          </a:bodyPr>
          <a:lstStyle/>
          <a:p>
            <a:pPr marL="0" indent="0">
              <a:buNone/>
            </a:pPr>
            <a:r>
              <a:rPr lang="tr-TR" dirty="0"/>
              <a:t>K-</a:t>
            </a:r>
            <a:r>
              <a:rPr lang="tr-TR" dirty="0" err="1"/>
              <a:t>means</a:t>
            </a:r>
            <a:r>
              <a:rPr lang="tr-TR" dirty="0"/>
              <a:t> algoritması, N adet veri nesnesinin K adet kümeye bölünmesidir. K-</a:t>
            </a:r>
            <a:r>
              <a:rPr lang="tr-TR" dirty="0" err="1"/>
              <a:t>means</a:t>
            </a:r>
            <a:r>
              <a:rPr lang="tr-TR" dirty="0"/>
              <a:t> kümeleme, </a:t>
            </a:r>
            <a:r>
              <a:rPr lang="tr-TR" dirty="0" err="1"/>
              <a:t>karesel</a:t>
            </a:r>
            <a:r>
              <a:rPr lang="tr-TR" dirty="0"/>
              <a:t> hatayı en aza indirgemek için N tane veriyi K adet kümeye bölümlemeyi amaçlamaktadır [18, 24]. K-</a:t>
            </a:r>
            <a:r>
              <a:rPr lang="tr-TR" dirty="0" err="1"/>
              <a:t>means</a:t>
            </a:r>
            <a:r>
              <a:rPr lang="tr-TR" dirty="0"/>
              <a:t> algoritmasının temel amacı bölümleme sonucunda elde edilen küme içindeki verilerin benzerliklerinin maksimum, kümeler arasındaki benzerliklerin ise minimum olmasıdır. K-</a:t>
            </a:r>
            <a:r>
              <a:rPr lang="tr-TR" dirty="0" err="1"/>
              <a:t>means</a:t>
            </a:r>
            <a:r>
              <a:rPr lang="tr-TR" dirty="0"/>
              <a:t> algoritmasının çalışma sürecini maddeler halinde sunulan 4 aşamada ifade edilmektedir. 1. İlk olarak, K adet küme için rastgele başlangıç küme merkezleri belirlenmektedir, 2. Her nesnenin seçilmiş olan küme merkez noktalarına olan uzaklığı hesaplanmaktadır. Küme merkez noktalarına olan uzaklıklarına göre tüm nesneler k adet kümeden en yakın olan kümeye yerleştirilmektedir, 3. Yeni oluşan kümelerin merkez noktaları, o kümedeki tüm nesnelerin ortalama değerlerinden elde edilmiş veriye göre değiştirilmektedir, 4. Küme merkez noktaları sabit olmadığı sürece 2. ve 3. adımlar tekrarlanmaktadır. Makalede kullanılmakta olan K-</a:t>
            </a:r>
            <a:r>
              <a:rPr lang="tr-TR" dirty="0" err="1"/>
              <a:t>means</a:t>
            </a:r>
            <a:r>
              <a:rPr lang="tr-TR" dirty="0"/>
              <a:t> algoritmasının akış diyagramı Şekil 5’te gösterilmektedir. </a:t>
            </a:r>
          </a:p>
        </p:txBody>
      </p:sp>
      <p:pic>
        <p:nvPicPr>
          <p:cNvPr id="5" name="Resim 4">
            <a:extLst>
              <a:ext uri="{FF2B5EF4-FFF2-40B4-BE49-F238E27FC236}">
                <a16:creationId xmlns:a16="http://schemas.microsoft.com/office/drawing/2014/main" id="{8F90EB2A-1E18-4115-A9D1-9A17ED9F8B10}"/>
              </a:ext>
            </a:extLst>
          </p:cNvPr>
          <p:cNvPicPr>
            <a:picLocks noChangeAspect="1"/>
          </p:cNvPicPr>
          <p:nvPr/>
        </p:nvPicPr>
        <p:blipFill>
          <a:blip r:embed="rId2"/>
          <a:stretch>
            <a:fillRect/>
          </a:stretch>
        </p:blipFill>
        <p:spPr>
          <a:xfrm>
            <a:off x="7264857" y="2142066"/>
            <a:ext cx="3370592" cy="4586891"/>
          </a:xfrm>
          <a:prstGeom prst="rect">
            <a:avLst/>
          </a:prstGeom>
        </p:spPr>
      </p:pic>
    </p:spTree>
    <p:extLst>
      <p:ext uri="{BB962C8B-B14F-4D97-AF65-F5344CB8AC3E}">
        <p14:creationId xmlns:p14="http://schemas.microsoft.com/office/powerpoint/2010/main" val="37545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5952E3-B640-4452-89C3-7C29489D9C52}"/>
              </a:ext>
            </a:extLst>
          </p:cNvPr>
          <p:cNvSpPr>
            <a:spLocks noGrp="1"/>
          </p:cNvSpPr>
          <p:nvPr>
            <p:ph type="title"/>
          </p:nvPr>
        </p:nvSpPr>
        <p:spPr/>
        <p:txBody>
          <a:bodyPr/>
          <a:lstStyle/>
          <a:p>
            <a:r>
              <a:rPr lang="en-US" b="1" dirty="0"/>
              <a:t>3. DENEYSEL ÇALIŞMA (EXPERIMENTAL STUDY)</a:t>
            </a:r>
            <a:endParaRPr lang="tr-TR" b="1" dirty="0"/>
          </a:p>
        </p:txBody>
      </p:sp>
      <p:sp>
        <p:nvSpPr>
          <p:cNvPr id="3" name="İçerik Yer Tutucusu 2">
            <a:extLst>
              <a:ext uri="{FF2B5EF4-FFF2-40B4-BE49-F238E27FC236}">
                <a16:creationId xmlns:a16="http://schemas.microsoft.com/office/drawing/2014/main" id="{7B1E3E16-5972-468B-81A9-78342A586829}"/>
              </a:ext>
            </a:extLst>
          </p:cNvPr>
          <p:cNvSpPr>
            <a:spLocks noGrp="1"/>
          </p:cNvSpPr>
          <p:nvPr>
            <p:ph idx="1"/>
          </p:nvPr>
        </p:nvSpPr>
        <p:spPr>
          <a:xfrm>
            <a:off x="685801" y="2142068"/>
            <a:ext cx="10131425" cy="1286932"/>
          </a:xfrm>
        </p:spPr>
        <p:txBody>
          <a:bodyPr>
            <a:normAutofit fontScale="85000" lnSpcReduction="20000"/>
          </a:bodyPr>
          <a:lstStyle/>
          <a:p>
            <a:pPr marL="0" indent="0">
              <a:buNone/>
            </a:pPr>
            <a:r>
              <a:rPr lang="tr-TR" dirty="0"/>
              <a:t>Önerilen yöntem ile ortamda bulunan fındıkların tespit edilerek kümelenmesine yönelik deneysel çalışma yapılmaktadır. Çalışmada 1.3 </a:t>
            </a:r>
            <a:r>
              <a:rPr lang="tr-TR" dirty="0" err="1"/>
              <a:t>Megapiksel</a:t>
            </a:r>
            <a:r>
              <a:rPr lang="tr-TR" dirty="0"/>
              <a:t> CMOS, 640 x 480 çözünürlükteki </a:t>
            </a:r>
            <a:r>
              <a:rPr lang="tr-TR" dirty="0" err="1"/>
              <a:t>Logitech</a:t>
            </a:r>
            <a:r>
              <a:rPr lang="tr-TR" dirty="0"/>
              <a:t> C110 USB kamera kullanılarak görüntüler alınmaktadır. Alınan görüntüler, </a:t>
            </a:r>
            <a:r>
              <a:rPr lang="tr-TR" dirty="0" err="1"/>
              <a:t>Ubuntu</a:t>
            </a:r>
            <a:r>
              <a:rPr lang="tr-TR" dirty="0"/>
              <a:t> 12.04 işletim sistemine sahip bir bilgisayar üzerinde işlenmektedir. Görüntülerin işlenmesi ve sınıflandırılması aşamalarında </a:t>
            </a:r>
            <a:r>
              <a:rPr lang="tr-TR" dirty="0" err="1"/>
              <a:t>OpenCV</a:t>
            </a:r>
            <a:r>
              <a:rPr lang="tr-TR" dirty="0"/>
              <a:t> Kütüphanesi ve </a:t>
            </a:r>
            <a:r>
              <a:rPr lang="tr-TR" dirty="0" err="1"/>
              <a:t>Weka</a:t>
            </a:r>
            <a:r>
              <a:rPr lang="tr-TR" dirty="0"/>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p>
        </p:txBody>
      </p:sp>
      <p:pic>
        <p:nvPicPr>
          <p:cNvPr id="5" name="Resim 4">
            <a:extLst>
              <a:ext uri="{FF2B5EF4-FFF2-40B4-BE49-F238E27FC236}">
                <a16:creationId xmlns:a16="http://schemas.microsoft.com/office/drawing/2014/main" id="{72F752C8-CC1F-4850-B933-7AA72C968962}"/>
              </a:ext>
            </a:extLst>
          </p:cNvPr>
          <p:cNvPicPr>
            <a:picLocks noChangeAspect="1"/>
          </p:cNvPicPr>
          <p:nvPr/>
        </p:nvPicPr>
        <p:blipFill>
          <a:blip r:embed="rId2"/>
          <a:stretch>
            <a:fillRect/>
          </a:stretch>
        </p:blipFill>
        <p:spPr>
          <a:xfrm>
            <a:off x="2867712" y="3582141"/>
            <a:ext cx="5353009" cy="3148039"/>
          </a:xfrm>
          <a:prstGeom prst="rect">
            <a:avLst/>
          </a:prstGeom>
        </p:spPr>
      </p:pic>
    </p:spTree>
    <p:extLst>
      <p:ext uri="{BB962C8B-B14F-4D97-AF65-F5344CB8AC3E}">
        <p14:creationId xmlns:p14="http://schemas.microsoft.com/office/powerpoint/2010/main" val="2768337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96494E1-79FC-40A7-AEAC-3F636B2B7F8F}"/>
              </a:ext>
            </a:extLst>
          </p:cNvPr>
          <p:cNvSpPr>
            <a:spLocks noGrp="1"/>
          </p:cNvSpPr>
          <p:nvPr>
            <p:ph idx="1"/>
          </p:nvPr>
        </p:nvSpPr>
        <p:spPr>
          <a:xfrm>
            <a:off x="685801" y="372863"/>
            <a:ext cx="10131425" cy="2299316"/>
          </a:xfrm>
        </p:spPr>
        <p:txBody>
          <a:bodyPr/>
          <a:lstStyle/>
          <a:p>
            <a:pPr marL="0" indent="0">
              <a:buNone/>
            </a:pPr>
            <a:r>
              <a:rPr lang="tr-TR" dirty="0"/>
              <a:t>Ortalama tabanlı ve K-</a:t>
            </a:r>
            <a:r>
              <a:rPr lang="tr-TR" dirty="0" err="1"/>
              <a:t>means</a:t>
            </a:r>
            <a:r>
              <a:rPr lang="tr-TR" dirty="0"/>
              <a:t> algoritmasına göre kümeleme işleminde, piksel cinsinden bulunan alan değerleri kullanılarak küme merkezleri elde edilmektedir. Küme merkezleri elde edilirken çalışma ortamına 150 adet fındık yerleştirilerek bilgi </a:t>
            </a:r>
            <a:r>
              <a:rPr lang="tr-TR" dirty="0" err="1"/>
              <a:t>veritabanı</a:t>
            </a:r>
            <a:r>
              <a:rPr lang="tr-TR" dirty="0"/>
              <a:t> oluşturulmaktadır. Ortalama tabanlı ve K-</a:t>
            </a:r>
            <a:r>
              <a:rPr lang="tr-TR" dirty="0" err="1"/>
              <a:t>means</a:t>
            </a:r>
            <a:r>
              <a:rPr lang="tr-TR" dirty="0"/>
              <a:t> algoritmaları kullanılarak elde edilen küme merkezleri tablo 1’de sunulmaktadır.</a:t>
            </a:r>
          </a:p>
          <a:p>
            <a:pPr marL="0" indent="0">
              <a:buNone/>
            </a:pPr>
            <a:r>
              <a:rPr lang="tr-TR" dirty="0"/>
              <a:t>Örnek çalışmada ortamda bulunan 25 adet fındık önerilen yöntem kullanılarak %100 başarım oranı ile tespit edilmektedir. Ayrıca, çalışmanın yöntem kısmında sunulan kümeleme metotlarına göre fındıklar ayrıştırılmaktadır.</a:t>
            </a:r>
          </a:p>
        </p:txBody>
      </p:sp>
      <p:pic>
        <p:nvPicPr>
          <p:cNvPr id="5" name="Resim 4">
            <a:extLst>
              <a:ext uri="{FF2B5EF4-FFF2-40B4-BE49-F238E27FC236}">
                <a16:creationId xmlns:a16="http://schemas.microsoft.com/office/drawing/2014/main" id="{679926AF-9DE0-46B3-95D7-BF3EE8D28193}"/>
              </a:ext>
            </a:extLst>
          </p:cNvPr>
          <p:cNvPicPr>
            <a:picLocks noChangeAspect="1"/>
          </p:cNvPicPr>
          <p:nvPr/>
        </p:nvPicPr>
        <p:blipFill>
          <a:blip r:embed="rId2"/>
          <a:stretch>
            <a:fillRect/>
          </a:stretch>
        </p:blipFill>
        <p:spPr>
          <a:xfrm>
            <a:off x="886914" y="2945019"/>
            <a:ext cx="4761107" cy="2195152"/>
          </a:xfrm>
          <a:prstGeom prst="rect">
            <a:avLst/>
          </a:prstGeom>
        </p:spPr>
      </p:pic>
      <p:pic>
        <p:nvPicPr>
          <p:cNvPr id="7" name="Resim 6">
            <a:extLst>
              <a:ext uri="{FF2B5EF4-FFF2-40B4-BE49-F238E27FC236}">
                <a16:creationId xmlns:a16="http://schemas.microsoft.com/office/drawing/2014/main" id="{E4B41068-48D0-47DC-837A-42EA3E21E51F}"/>
              </a:ext>
            </a:extLst>
          </p:cNvPr>
          <p:cNvPicPr>
            <a:picLocks noChangeAspect="1"/>
          </p:cNvPicPr>
          <p:nvPr/>
        </p:nvPicPr>
        <p:blipFill>
          <a:blip r:embed="rId3"/>
          <a:stretch>
            <a:fillRect/>
          </a:stretch>
        </p:blipFill>
        <p:spPr>
          <a:xfrm>
            <a:off x="5954852" y="2500794"/>
            <a:ext cx="2904215" cy="4255862"/>
          </a:xfrm>
          <a:prstGeom prst="rect">
            <a:avLst/>
          </a:prstGeom>
        </p:spPr>
      </p:pic>
    </p:spTree>
    <p:extLst>
      <p:ext uri="{BB962C8B-B14F-4D97-AF65-F5344CB8AC3E}">
        <p14:creationId xmlns:p14="http://schemas.microsoft.com/office/powerpoint/2010/main" val="3603658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EF8B7B-59E6-4F37-B3C6-C4FAE878C3B4}"/>
              </a:ext>
            </a:extLst>
          </p:cNvPr>
          <p:cNvSpPr>
            <a:spLocks noGrp="1"/>
          </p:cNvSpPr>
          <p:nvPr>
            <p:ph type="title"/>
          </p:nvPr>
        </p:nvSpPr>
        <p:spPr/>
        <p:txBody>
          <a:bodyPr/>
          <a:lstStyle/>
          <a:p>
            <a:r>
              <a:rPr lang="tr-TR" b="1" dirty="0"/>
              <a:t>4. SONUÇLAR (CONCLUSIONS)</a:t>
            </a:r>
          </a:p>
        </p:txBody>
      </p:sp>
      <p:sp>
        <p:nvSpPr>
          <p:cNvPr id="3" name="İçerik Yer Tutucusu 2">
            <a:extLst>
              <a:ext uri="{FF2B5EF4-FFF2-40B4-BE49-F238E27FC236}">
                <a16:creationId xmlns:a16="http://schemas.microsoft.com/office/drawing/2014/main" id="{B99E87D5-A4BF-4508-AFD1-D16ABC573725}"/>
              </a:ext>
            </a:extLst>
          </p:cNvPr>
          <p:cNvSpPr>
            <a:spLocks noGrp="1"/>
          </p:cNvSpPr>
          <p:nvPr>
            <p:ph idx="1"/>
          </p:nvPr>
        </p:nvSpPr>
        <p:spPr/>
        <p:txBody>
          <a:bodyPr>
            <a:normAutofit fontScale="92500" lnSpcReduction="10000"/>
          </a:bodyPr>
          <a:lstStyle/>
          <a:p>
            <a:pPr marL="0" indent="0">
              <a:buNone/>
            </a:pPr>
            <a:r>
              <a:rPr lang="tr-TR" dirty="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Yapılan deneysel çalışmalarda, </a:t>
            </a:r>
            <a:r>
              <a:rPr lang="tr-TR" dirty="0" err="1"/>
              <a:t>gerçeklenen</a:t>
            </a:r>
            <a:r>
              <a:rPr lang="tr-TR" dirty="0"/>
              <a:t> iki algoritma ile sınıflandırmanın %90 ile %100 oranlarında benzerlik gösterdiği tespit edilmektedir. Önerilen yöntem, açık kaynak kodlu yazılımlarla gerçekleştirildiğinden lisans maliyeti bulunmamaktadır. Ayrıca, tek kart bilgisayar sistemleri üzerinde </a:t>
            </a:r>
            <a:r>
              <a:rPr lang="tr-TR" dirty="0" err="1"/>
              <a:t>gerçeklenebilir</a:t>
            </a:r>
            <a:r>
              <a:rPr lang="tr-TR" dirty="0"/>
              <a:t>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2444964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ışık spotları">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D44BCB7C-A6FC-4118-9027-468ECFDE6455}"/>
              </a:ext>
            </a:extLst>
          </p:cNvPr>
          <p:cNvSpPr>
            <a:spLocks noGrp="1"/>
          </p:cNvSpPr>
          <p:nvPr>
            <p:ph type="ctrTitle"/>
          </p:nvPr>
        </p:nvSpPr>
        <p:spPr>
          <a:xfrm>
            <a:off x="1109709" y="772358"/>
            <a:ext cx="10050416" cy="4222974"/>
          </a:xfrm>
        </p:spPr>
        <p:txBody>
          <a:bodyPr rtlCol="0">
            <a:normAutofit/>
          </a:bodyPr>
          <a:lstStyle/>
          <a:p>
            <a:pPr rtl="0"/>
            <a:r>
              <a:rPr lang="tr" b="1" dirty="0"/>
              <a:t>Teşekkürler!</a:t>
            </a:r>
          </a:p>
        </p:txBody>
      </p:sp>
      <p:sp>
        <p:nvSpPr>
          <p:cNvPr id="3" name="Alt Başlık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rtlCol="0">
            <a:normAutofit/>
          </a:bodyPr>
          <a:lstStyle/>
          <a:p>
            <a:pPr rtl="0"/>
            <a:r>
              <a:rPr lang="tr" sz="3600" b="1" dirty="0">
                <a:solidFill>
                  <a:schemeClr val="accent1">
                    <a:lumMod val="40000"/>
                    <a:lumOff val="60000"/>
                  </a:schemeClr>
                </a:solidFill>
              </a:rPr>
              <a:t>MEHMET MERT MENEVŞE</a:t>
            </a:r>
          </a:p>
          <a:p>
            <a:pPr rtl="0"/>
            <a:r>
              <a:rPr lang="tr" sz="3600" b="1" dirty="0">
                <a:solidFill>
                  <a:schemeClr val="accent1">
                    <a:lumMod val="40000"/>
                    <a:lumOff val="60000"/>
                  </a:schemeClr>
                </a:solidFill>
              </a:rPr>
              <a:t>02205076048</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88652B-B439-4AB5-8773-417F1E05177E}"/>
              </a:ext>
            </a:extLst>
          </p:cNvPr>
          <p:cNvSpPr>
            <a:spLocks noGrp="1"/>
          </p:cNvSpPr>
          <p:nvPr>
            <p:ph type="title"/>
          </p:nvPr>
        </p:nvSpPr>
        <p:spPr>
          <a:xfrm>
            <a:off x="612117" y="609600"/>
            <a:ext cx="9098212" cy="1061545"/>
          </a:xfrm>
        </p:spPr>
        <p:txBody>
          <a:bodyPr rtlCol="0">
            <a:normAutofit/>
          </a:bodyPr>
          <a:lstStyle/>
          <a:p>
            <a:pPr rtl="0"/>
            <a:r>
              <a:rPr lang="tr-TR" sz="4000" b="1" dirty="0"/>
              <a:t>1)Giriş</a:t>
            </a:r>
            <a:endParaRPr lang="tr" sz="4000" b="1" dirty="0"/>
          </a:p>
        </p:txBody>
      </p:sp>
      <p:sp>
        <p:nvSpPr>
          <p:cNvPr id="4" name="İçerik Yer Tutucusu 3">
            <a:extLst>
              <a:ext uri="{FF2B5EF4-FFF2-40B4-BE49-F238E27FC236}">
                <a16:creationId xmlns:a16="http://schemas.microsoft.com/office/drawing/2014/main" id="{33B2D702-B18E-4124-B747-B657F0D2D213}"/>
              </a:ext>
            </a:extLst>
          </p:cNvPr>
          <p:cNvSpPr>
            <a:spLocks noGrp="1"/>
          </p:cNvSpPr>
          <p:nvPr>
            <p:ph idx="1"/>
          </p:nvPr>
        </p:nvSpPr>
        <p:spPr>
          <a:xfrm>
            <a:off x="685801" y="1839311"/>
            <a:ext cx="10131425" cy="3951890"/>
          </a:xfrm>
        </p:spPr>
        <p:txBody>
          <a:bodyPr>
            <a:normAutofit fontScale="92500" lnSpcReduction="20000"/>
          </a:bodyPr>
          <a:lstStyle/>
          <a:p>
            <a:pPr marL="0" indent="0">
              <a:buNone/>
            </a:pPr>
            <a:r>
              <a:rPr lang="tr-TR" dirty="0"/>
              <a:t>Diyabete bağlı retina bozuklukları kişilerde körlüğe sebep olan ve Diyabetik </a:t>
            </a:r>
            <a:r>
              <a:rPr lang="tr-TR" dirty="0" err="1"/>
              <a:t>Retinopati</a:t>
            </a:r>
            <a:r>
              <a:rPr lang="tr-TR" dirty="0"/>
              <a:t> (DR) olarak adlandırılan en önemli hastalıklardan biridir. Bu hastalığın erken teşhis edilmesi, kişilerde görme yetisinin kaybolmaması açısından önemlidir. DR hastalığının erken ve doğru teşhis edilmesi için retina damarlarının doğru bir şekilde </a:t>
            </a:r>
            <a:r>
              <a:rPr lang="tr-TR" dirty="0" err="1"/>
              <a:t>bölütlenmesi</a:t>
            </a:r>
            <a:r>
              <a:rPr lang="tr-TR" dirty="0"/>
              <a:t> gerekir. Retina görüntülerinin tespit edilmesi için bilgisayar destekli sistemler geliştirilmiştir. Bu sistemler yenilikçi yöntemler kullanarak sürekli geliştirilmektedir. Literatürde retina damar </a:t>
            </a:r>
            <a:r>
              <a:rPr lang="tr-TR" dirty="0" err="1"/>
              <a:t>bölütleme</a:t>
            </a:r>
            <a:r>
              <a:rPr lang="tr-TR" dirty="0"/>
              <a:t> işlemi işin geleneksel yöntemler ve son zamanlarda popüler hale gelen derin öğrenme yöntemleri önerilmiştir. Derin öğrenme yöntemleri ile retina damar </a:t>
            </a:r>
            <a:r>
              <a:rPr lang="tr-TR" dirty="0" err="1"/>
              <a:t>bölütleme</a:t>
            </a:r>
            <a:r>
              <a:rPr lang="tr-TR" dirty="0"/>
              <a:t> sistemlerinin geliştirilmesi daha sağlam sonuçlar verir ancak donanım bağlılığı gerektirir.</a:t>
            </a:r>
          </a:p>
          <a:p>
            <a:pPr marL="0" indent="0">
              <a:buNone/>
            </a:pPr>
            <a:r>
              <a:rPr lang="tr-TR" dirty="0"/>
              <a:t>Ancak geleneksel yöntemler olarak adlandırılan denetimli/denetimsiz öğrenme yöntemleri, morfolojik yöntemler, uyum süzgeci gibi yöntemler daha hızlı ve daha anlaşılabilir yöntemlerdir. Bu makalede geleneksel bir yöntem olan morfolojik tabanlı bir yöntem kullanılmış olup literatürde önerilen diğer yöntemler şöyledir:</a:t>
            </a:r>
          </a:p>
          <a:p>
            <a:pPr marL="0" indent="0">
              <a:buNone/>
            </a:pPr>
            <a:r>
              <a:rPr lang="tr-TR" dirty="0" err="1"/>
              <a:t>Soares</a:t>
            </a:r>
            <a:r>
              <a:rPr lang="tr-TR" dirty="0"/>
              <a:t> vd. tarafından retina görüntülerinin piksel parlaklık değerleri üzerinde faklı ölçeklerde </a:t>
            </a:r>
            <a:r>
              <a:rPr lang="tr-TR" dirty="0" err="1"/>
              <a:t>Gabor</a:t>
            </a:r>
            <a:r>
              <a:rPr lang="tr-TR" dirty="0"/>
              <a:t>-Dalgacık dönüşümü uygulanmıştır. Elde edilen farklı ölçekteki </a:t>
            </a:r>
            <a:r>
              <a:rPr lang="tr-TR" dirty="0" err="1"/>
              <a:t>GaborDalgacık</a:t>
            </a:r>
            <a:r>
              <a:rPr lang="tr-TR" dirty="0"/>
              <a:t> dönüşüm çıktıları özellik olarak kullanılmıştır. Daha sonra tüm görüntüye </a:t>
            </a:r>
            <a:r>
              <a:rPr lang="tr-TR" dirty="0" err="1"/>
              <a:t>Bayes</a:t>
            </a:r>
            <a:r>
              <a:rPr lang="tr-TR" dirty="0"/>
              <a:t> Sınıflandırıcı uygulanarak </a:t>
            </a:r>
            <a:r>
              <a:rPr lang="tr-TR" dirty="0" err="1"/>
              <a:t>fundus</a:t>
            </a:r>
            <a:r>
              <a:rPr lang="tr-TR" dirty="0"/>
              <a:t> görüntüleri damar ya da damar olmayan bölgelere ayrılmıştır. </a:t>
            </a:r>
            <a:r>
              <a:rPr lang="tr-TR" dirty="0" err="1"/>
              <a:t>Niemeijer</a:t>
            </a:r>
            <a:r>
              <a:rPr lang="tr-TR" dirty="0"/>
              <a:t> vd., piksel sınıflandırma yöntemini önermişlerdir. Önerdikleri bu sistemde Matematiksel Morfoloji, Bölge Büyütme, Eşleştirilmiş Filtre ve Doğrulama Tabanlı Yerel Eşik yaklaşımı karşılaştırılmıştır.</a:t>
            </a: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F2F02-A658-4437-96F8-ED8D55B84475}"/>
              </a:ext>
            </a:extLst>
          </p:cNvPr>
          <p:cNvSpPr>
            <a:spLocks noGrp="1"/>
          </p:cNvSpPr>
          <p:nvPr>
            <p:ph type="title"/>
          </p:nvPr>
        </p:nvSpPr>
        <p:spPr>
          <a:xfrm>
            <a:off x="685801" y="609601"/>
            <a:ext cx="10131425" cy="810864"/>
          </a:xfrm>
        </p:spPr>
        <p:txBody>
          <a:bodyPr>
            <a:normAutofit/>
          </a:bodyPr>
          <a:lstStyle/>
          <a:p>
            <a:r>
              <a:rPr lang="tr-TR" sz="4000" b="1" dirty="0"/>
              <a:t>2)Materyal ve metot</a:t>
            </a:r>
          </a:p>
        </p:txBody>
      </p:sp>
      <p:sp>
        <p:nvSpPr>
          <p:cNvPr id="3" name="İçerik Yer Tutucusu 2">
            <a:extLst>
              <a:ext uri="{FF2B5EF4-FFF2-40B4-BE49-F238E27FC236}">
                <a16:creationId xmlns:a16="http://schemas.microsoft.com/office/drawing/2014/main" id="{85EF2BF8-BC03-45B5-8FFC-668714543C9D}"/>
              </a:ext>
            </a:extLst>
          </p:cNvPr>
          <p:cNvSpPr>
            <a:spLocks noGrp="1"/>
          </p:cNvSpPr>
          <p:nvPr>
            <p:ph idx="1"/>
          </p:nvPr>
        </p:nvSpPr>
        <p:spPr>
          <a:xfrm>
            <a:off x="685801" y="1571348"/>
            <a:ext cx="10131425" cy="3222594"/>
          </a:xfrm>
        </p:spPr>
        <p:txBody>
          <a:bodyPr>
            <a:normAutofit lnSpcReduction="10000"/>
          </a:bodyPr>
          <a:lstStyle/>
          <a:p>
            <a:pPr marL="0" indent="0">
              <a:buNone/>
            </a:pPr>
            <a:r>
              <a:rPr lang="tr-TR" sz="2800" b="1" dirty="0"/>
              <a:t>2.1 Morfolojik işlemler</a:t>
            </a:r>
          </a:p>
          <a:p>
            <a:pPr marL="0" indent="0">
              <a:buNone/>
            </a:pPr>
            <a:r>
              <a:rPr lang="tr-TR" sz="2800" b="1" dirty="0"/>
              <a:t> </a:t>
            </a:r>
            <a:r>
              <a:rPr lang="tr-TR" dirty="0"/>
              <a:t>Morfolojik işlemlerin temel amacı, görüntünün temel özelliklerini korumak ve görüntüyü basitleştirmektir. Bu çalışmada, üst-şapka ve alt-şapka dönüşümleri kan damarlarına belirginlik kazandırmak için kullanılır. </a:t>
            </a:r>
            <a:r>
              <a:rPr lang="tr-TR" dirty="0" err="1"/>
              <a:t>Üstşapka</a:t>
            </a:r>
            <a:r>
              <a:rPr lang="tr-TR" dirty="0"/>
              <a:t>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 Burada, operatörü morfolojik açma işlemini, operatörü ise morfolojik kapama işlemini temsil etmektedir. SE parametresi ise, bir yapı elemanıdır. Bu çalışmada, açılma operatörü için 21x21’lik bir disk yapı elemanı, alt ve </a:t>
            </a:r>
            <a:r>
              <a:rPr lang="tr-TR" dirty="0" err="1"/>
              <a:t>üstşapka</a:t>
            </a:r>
            <a:r>
              <a:rPr lang="tr-TR" dirty="0"/>
              <a:t> dönüşümleri için ise uzunluğu 21 olan bir çizgi yapı elemanı kullanılmıştır.</a:t>
            </a:r>
          </a:p>
        </p:txBody>
      </p:sp>
      <p:pic>
        <p:nvPicPr>
          <p:cNvPr id="5" name="Resim 4">
            <a:extLst>
              <a:ext uri="{FF2B5EF4-FFF2-40B4-BE49-F238E27FC236}">
                <a16:creationId xmlns:a16="http://schemas.microsoft.com/office/drawing/2014/main" id="{7854F609-D8F8-430F-B408-CCEB860739F7}"/>
              </a:ext>
            </a:extLst>
          </p:cNvPr>
          <p:cNvPicPr>
            <a:picLocks noChangeAspect="1"/>
          </p:cNvPicPr>
          <p:nvPr/>
        </p:nvPicPr>
        <p:blipFill>
          <a:blip r:embed="rId2"/>
          <a:stretch>
            <a:fillRect/>
          </a:stretch>
        </p:blipFill>
        <p:spPr>
          <a:xfrm>
            <a:off x="2835954" y="5080235"/>
            <a:ext cx="5783836" cy="1168164"/>
          </a:xfrm>
          <a:prstGeom prst="rect">
            <a:avLst/>
          </a:prstGeom>
        </p:spPr>
      </p:pic>
    </p:spTree>
    <p:extLst>
      <p:ext uri="{BB962C8B-B14F-4D97-AF65-F5344CB8AC3E}">
        <p14:creationId xmlns:p14="http://schemas.microsoft.com/office/powerpoint/2010/main" val="240387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09C48B-E185-4E67-99DA-4A069B8B5786}"/>
              </a:ext>
            </a:extLst>
          </p:cNvPr>
          <p:cNvSpPr>
            <a:spLocks noGrp="1"/>
          </p:cNvSpPr>
          <p:nvPr>
            <p:ph type="title"/>
          </p:nvPr>
        </p:nvSpPr>
        <p:spPr/>
        <p:txBody>
          <a:bodyPr>
            <a:normAutofit/>
          </a:bodyPr>
          <a:lstStyle/>
          <a:p>
            <a:r>
              <a:rPr lang="tr-TR" sz="4000" b="1" dirty="0"/>
              <a:t>2.2 </a:t>
            </a:r>
            <a:r>
              <a:rPr lang="tr-TR" sz="4000" b="1" dirty="0" err="1"/>
              <a:t>Eşikleme</a:t>
            </a:r>
            <a:r>
              <a:rPr lang="tr-TR" sz="4000" b="1" dirty="0"/>
              <a:t> yöntemleri</a:t>
            </a:r>
          </a:p>
        </p:txBody>
      </p:sp>
      <p:sp>
        <p:nvSpPr>
          <p:cNvPr id="3" name="İçerik Yer Tutucusu 2">
            <a:extLst>
              <a:ext uri="{FF2B5EF4-FFF2-40B4-BE49-F238E27FC236}">
                <a16:creationId xmlns:a16="http://schemas.microsoft.com/office/drawing/2014/main" id="{A8BFDD4A-778E-4FB2-A72E-805648E9D82C}"/>
              </a:ext>
            </a:extLst>
          </p:cNvPr>
          <p:cNvSpPr>
            <a:spLocks noGrp="1"/>
          </p:cNvSpPr>
          <p:nvPr>
            <p:ph idx="1"/>
          </p:nvPr>
        </p:nvSpPr>
        <p:spPr>
          <a:xfrm>
            <a:off x="685801" y="1873189"/>
            <a:ext cx="10131425" cy="3195961"/>
          </a:xfrm>
        </p:spPr>
        <p:txBody>
          <a:bodyPr>
            <a:normAutofit lnSpcReduction="10000"/>
          </a:bodyPr>
          <a:lstStyle/>
          <a:p>
            <a:pPr marL="0" indent="0">
              <a:buNone/>
            </a:pPr>
            <a:r>
              <a:rPr lang="tr-TR" dirty="0"/>
              <a:t>Görüntü </a:t>
            </a:r>
            <a:r>
              <a:rPr lang="tr-TR" dirty="0" err="1"/>
              <a:t>eşikleme</a:t>
            </a:r>
            <a:r>
              <a:rPr lang="tr-TR" dirty="0"/>
              <a:t> sadeliği ve sağlamlığı nedeni ile en sık kullanılan görüntü </a:t>
            </a:r>
            <a:r>
              <a:rPr lang="tr-TR" dirty="0" err="1"/>
              <a:t>bölütleme</a:t>
            </a:r>
            <a:r>
              <a:rPr lang="tr-TR" dirty="0"/>
              <a:t> yöntemlerinden biridir. </a:t>
            </a:r>
            <a:r>
              <a:rPr lang="tr-TR" dirty="0" err="1"/>
              <a:t>Eşikleme</a:t>
            </a:r>
            <a:r>
              <a:rPr lang="tr-TR" dirty="0"/>
              <a:t> işlemi, gri ölçekli bir görünün yoğunluk seviyesine göre sınıflara ayrıldığı bir işlemdir. Bu sınıflandırma işlemi için tanımlanmış kurallara uygun bir eşik değeri seçmek gerekir. Bu çalışmada kullanılan </a:t>
            </a:r>
            <a:r>
              <a:rPr lang="tr-TR" dirty="0" err="1"/>
              <a:t>eşikleme</a:t>
            </a:r>
            <a:r>
              <a:rPr lang="tr-TR" dirty="0"/>
              <a:t> yöntemleri şöyledir; </a:t>
            </a:r>
          </a:p>
          <a:p>
            <a:pPr marL="0" indent="0">
              <a:buNone/>
            </a:pPr>
            <a:r>
              <a:rPr lang="tr-TR" sz="2800" b="1" dirty="0"/>
              <a:t>2.2.1 Çok seviyeli </a:t>
            </a:r>
            <a:r>
              <a:rPr lang="tr-TR" sz="2800" b="1" dirty="0" err="1"/>
              <a:t>eşikleme</a:t>
            </a:r>
            <a:endParaRPr lang="tr-TR" sz="2800" b="1" dirty="0"/>
          </a:p>
          <a:p>
            <a:pPr marL="0" indent="0">
              <a:buNone/>
            </a:pPr>
            <a:r>
              <a:rPr lang="tr-TR" dirty="0"/>
              <a:t>Gri ölçekli görüntüyü birkaç farklı bölgeye ayırabilen bir işlemdir [18]. Bu işleme ait uyulması gereken kural Denklem (3)’de matematiksel olarak ifade edilmiştir.</a:t>
            </a:r>
          </a:p>
          <a:p>
            <a:pPr marL="0" indent="0">
              <a:buNone/>
            </a:pPr>
            <a:r>
              <a:rPr lang="tr-TR" dirty="0"/>
              <a:t>Burada, p parametresi L gri tonlama seviyeleri L = {0, 1, 2,…, L - 1} ile temsil edilebilen gri tonlama görüntüsünün piksellerinden biridir. C1 ve C2 parametreleri, p pikselinin atanacağı sınıflardır, </a:t>
            </a:r>
            <a:r>
              <a:rPr lang="tr-TR" dirty="0" err="1"/>
              <a:t>th</a:t>
            </a:r>
            <a:r>
              <a:rPr lang="tr-TR" dirty="0"/>
              <a:t> parametresi ise eşik değeridir.</a:t>
            </a:r>
          </a:p>
        </p:txBody>
      </p:sp>
      <p:pic>
        <p:nvPicPr>
          <p:cNvPr id="5" name="Resim 4">
            <a:extLst>
              <a:ext uri="{FF2B5EF4-FFF2-40B4-BE49-F238E27FC236}">
                <a16:creationId xmlns:a16="http://schemas.microsoft.com/office/drawing/2014/main" id="{7CF91C73-EAAC-4386-B84B-246A04560E86}"/>
              </a:ext>
            </a:extLst>
          </p:cNvPr>
          <p:cNvPicPr>
            <a:picLocks noChangeAspect="1"/>
          </p:cNvPicPr>
          <p:nvPr/>
        </p:nvPicPr>
        <p:blipFill>
          <a:blip r:embed="rId2"/>
          <a:stretch>
            <a:fillRect/>
          </a:stretch>
        </p:blipFill>
        <p:spPr>
          <a:xfrm>
            <a:off x="3505831" y="5193437"/>
            <a:ext cx="4194137" cy="951353"/>
          </a:xfrm>
          <a:prstGeom prst="rect">
            <a:avLst/>
          </a:prstGeom>
        </p:spPr>
      </p:pic>
    </p:spTree>
    <p:extLst>
      <p:ext uri="{BB962C8B-B14F-4D97-AF65-F5344CB8AC3E}">
        <p14:creationId xmlns:p14="http://schemas.microsoft.com/office/powerpoint/2010/main" val="4137753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CA3B91-AD7B-4B6A-B679-9AC586B96F58}"/>
              </a:ext>
            </a:extLst>
          </p:cNvPr>
          <p:cNvSpPr>
            <a:spLocks noGrp="1"/>
          </p:cNvSpPr>
          <p:nvPr>
            <p:ph type="title"/>
          </p:nvPr>
        </p:nvSpPr>
        <p:spPr/>
        <p:txBody>
          <a:bodyPr/>
          <a:lstStyle/>
          <a:p>
            <a:r>
              <a:rPr lang="tr-TR" b="1" dirty="0"/>
              <a:t>2.2.2 Maksimum </a:t>
            </a:r>
            <a:r>
              <a:rPr lang="tr-TR" b="1" dirty="0" err="1"/>
              <a:t>entropi</a:t>
            </a:r>
            <a:r>
              <a:rPr lang="tr-TR" b="1" dirty="0"/>
              <a:t> tabanlı </a:t>
            </a:r>
            <a:r>
              <a:rPr lang="tr-TR" b="1" dirty="0" err="1"/>
              <a:t>eşikleme</a:t>
            </a:r>
            <a:endParaRPr lang="tr-TR" b="1" dirty="0"/>
          </a:p>
        </p:txBody>
      </p:sp>
      <p:sp>
        <p:nvSpPr>
          <p:cNvPr id="3" name="İçerik Yer Tutucusu 2">
            <a:extLst>
              <a:ext uri="{FF2B5EF4-FFF2-40B4-BE49-F238E27FC236}">
                <a16:creationId xmlns:a16="http://schemas.microsoft.com/office/drawing/2014/main" id="{4FD68CD3-D459-424A-9BC5-CF7F036193FA}"/>
              </a:ext>
            </a:extLst>
          </p:cNvPr>
          <p:cNvSpPr>
            <a:spLocks noGrp="1"/>
          </p:cNvSpPr>
          <p:nvPr>
            <p:ph idx="1"/>
          </p:nvPr>
        </p:nvSpPr>
        <p:spPr>
          <a:xfrm>
            <a:off x="685801" y="2142068"/>
            <a:ext cx="10131425" cy="2563098"/>
          </a:xfrm>
        </p:spPr>
        <p:txBody>
          <a:bodyPr/>
          <a:lstStyle/>
          <a:p>
            <a:pPr marL="0" indent="0">
              <a:buNone/>
            </a:pPr>
            <a:r>
              <a:rPr lang="tr-TR" dirty="0" err="1"/>
              <a:t>Entopi</a:t>
            </a:r>
            <a:r>
              <a:rPr lang="tr-TR" dirty="0"/>
              <a:t> yöntemlerine bağlı </a:t>
            </a:r>
            <a:r>
              <a:rPr lang="tr-TR" dirty="0" err="1"/>
              <a:t>eşikleme</a:t>
            </a:r>
            <a:r>
              <a:rPr lang="tr-TR" dirty="0"/>
              <a:t> işlemi araştırmacılar tarafından tercih edilen bir yöntemdir [19]. </a:t>
            </a:r>
            <a:r>
              <a:rPr lang="tr-TR" dirty="0" err="1"/>
              <a:t>Otsu’nun</a:t>
            </a:r>
            <a:r>
              <a:rPr lang="tr-TR" dirty="0"/>
              <a:t> </a:t>
            </a:r>
            <a:r>
              <a:rPr lang="tr-TR" dirty="0" err="1"/>
              <a:t>eşikleme</a:t>
            </a:r>
            <a:r>
              <a:rPr lang="tr-TR" dirty="0"/>
              <a:t> algoritmasından farklı olarak sınıflar arasındaki </a:t>
            </a:r>
            <a:r>
              <a:rPr lang="tr-TR" dirty="0" err="1"/>
              <a:t>varyansı</a:t>
            </a:r>
            <a:r>
              <a:rPr lang="tr-TR" dirty="0"/>
              <a:t> maksimize etmek ya da sınıf içi </a:t>
            </a:r>
            <a:r>
              <a:rPr lang="tr-TR" dirty="0" err="1"/>
              <a:t>varyansı</a:t>
            </a:r>
            <a:r>
              <a:rPr lang="tr-TR" dirty="0"/>
              <a:t> minimize etmek yerine sınıflar arası </a:t>
            </a:r>
            <a:r>
              <a:rPr lang="tr-TR" dirty="0" err="1"/>
              <a:t>entropi</a:t>
            </a:r>
            <a:r>
              <a:rPr lang="tr-TR" dirty="0"/>
              <a:t> maksimize edilir. Bu yönteme göre, bir görüntüdeki yoğunluk değerlerinin olasılık dağılımına katkı veren ön ve arka plan görüntüsüne ait </a:t>
            </a:r>
            <a:r>
              <a:rPr lang="tr-TR" dirty="0" err="1"/>
              <a:t>entropi</a:t>
            </a:r>
            <a:r>
              <a:rPr lang="tr-TR" dirty="0"/>
              <a:t> değerleri ayrı ayrı hesaplanır ve toplamları maksimize edilir. Ardından, </a:t>
            </a:r>
            <a:r>
              <a:rPr lang="tr-TR" dirty="0" err="1"/>
              <a:t>entropinin</a:t>
            </a:r>
            <a:r>
              <a:rPr lang="tr-TR" dirty="0"/>
              <a:t> toplamını maksimize eden bir optimum eşik değeri hesaplanır [20]. Arka ve ön plan görüntüsüne ait </a:t>
            </a:r>
            <a:r>
              <a:rPr lang="tr-TR" dirty="0" err="1"/>
              <a:t>entropi</a:t>
            </a:r>
            <a:r>
              <a:rPr lang="tr-TR" dirty="0"/>
              <a:t> değeri Denklem (4) ve Denklem (5)’de verilmiştir. Denklem (6) arka ve ön plan görüntüsüne ait </a:t>
            </a:r>
            <a:r>
              <a:rPr lang="tr-TR" dirty="0" err="1"/>
              <a:t>entropi</a:t>
            </a:r>
            <a:r>
              <a:rPr lang="tr-TR" dirty="0"/>
              <a:t> değerlerinin maksimize edilmiş halidir.</a:t>
            </a:r>
          </a:p>
        </p:txBody>
      </p:sp>
      <p:pic>
        <p:nvPicPr>
          <p:cNvPr id="5" name="Resim 4">
            <a:extLst>
              <a:ext uri="{FF2B5EF4-FFF2-40B4-BE49-F238E27FC236}">
                <a16:creationId xmlns:a16="http://schemas.microsoft.com/office/drawing/2014/main" id="{15C15B31-23C0-409F-9833-C887D8D8FB58}"/>
              </a:ext>
            </a:extLst>
          </p:cNvPr>
          <p:cNvPicPr>
            <a:picLocks noChangeAspect="1"/>
          </p:cNvPicPr>
          <p:nvPr/>
        </p:nvPicPr>
        <p:blipFill>
          <a:blip r:embed="rId2"/>
          <a:stretch>
            <a:fillRect/>
          </a:stretch>
        </p:blipFill>
        <p:spPr>
          <a:xfrm>
            <a:off x="3027285" y="4781367"/>
            <a:ext cx="5184560" cy="1814742"/>
          </a:xfrm>
          <a:prstGeom prst="rect">
            <a:avLst/>
          </a:prstGeom>
        </p:spPr>
      </p:pic>
    </p:spTree>
    <p:extLst>
      <p:ext uri="{BB962C8B-B14F-4D97-AF65-F5344CB8AC3E}">
        <p14:creationId xmlns:p14="http://schemas.microsoft.com/office/powerpoint/2010/main" val="391874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AED266-5B2D-4D2F-AD4E-E58EC587997E}"/>
              </a:ext>
            </a:extLst>
          </p:cNvPr>
          <p:cNvSpPr>
            <a:spLocks noGrp="1"/>
          </p:cNvSpPr>
          <p:nvPr>
            <p:ph type="title"/>
          </p:nvPr>
        </p:nvSpPr>
        <p:spPr/>
        <p:txBody>
          <a:bodyPr/>
          <a:lstStyle/>
          <a:p>
            <a:r>
              <a:rPr lang="tr-TR" b="1" dirty="0"/>
              <a:t>2.2.3 Bulanık mantık tabanlı </a:t>
            </a:r>
            <a:r>
              <a:rPr lang="tr-TR" b="1" dirty="0" err="1"/>
              <a:t>eşikleme</a:t>
            </a:r>
            <a:endParaRPr lang="tr-TR" b="1" dirty="0"/>
          </a:p>
        </p:txBody>
      </p:sp>
      <p:sp>
        <p:nvSpPr>
          <p:cNvPr id="3" name="İçerik Yer Tutucusu 2">
            <a:extLst>
              <a:ext uri="{FF2B5EF4-FFF2-40B4-BE49-F238E27FC236}">
                <a16:creationId xmlns:a16="http://schemas.microsoft.com/office/drawing/2014/main" id="{B6667FBF-81E5-41AB-AD11-0F4F859CFB46}"/>
              </a:ext>
            </a:extLst>
          </p:cNvPr>
          <p:cNvSpPr>
            <a:spLocks noGrp="1"/>
          </p:cNvSpPr>
          <p:nvPr>
            <p:ph idx="1"/>
          </p:nvPr>
        </p:nvSpPr>
        <p:spPr>
          <a:xfrm>
            <a:off x="685801" y="1991148"/>
            <a:ext cx="10131425" cy="2563098"/>
          </a:xfrm>
        </p:spPr>
        <p:txBody>
          <a:bodyPr/>
          <a:lstStyle/>
          <a:p>
            <a:pPr marL="0" indent="0">
              <a:buNone/>
            </a:pPr>
            <a:r>
              <a:rPr lang="tr-TR" dirty="0"/>
              <a:t>Bulanık kümeleme bir yumuşak kümeleme tekniğidir. Bu kümeleme yöntemi, nesnelerin kümelere olan aitliğini ifade etmek için bir derece kavramı kullanır [21]. Her nesne için, toplam derece 1’dir. Denklem (7) her pikselin üyelik değerini hesaplamak için kullanılır.</a:t>
            </a:r>
          </a:p>
          <a:p>
            <a:pPr marL="0" indent="0">
              <a:buNone/>
            </a:pPr>
            <a:r>
              <a:rPr lang="tr-TR" dirty="0" err="1"/>
              <a:t>Bölütleme</a:t>
            </a:r>
            <a:r>
              <a:rPr lang="tr-TR" dirty="0"/>
              <a:t> görüntülerini ikili görüntülere dönüştürmek için kullanılacak eşik hesaplaması Denklem (8) ve Denklem (9) da verildiği gibidir.</a:t>
            </a:r>
          </a:p>
          <a:p>
            <a:pPr marL="0" indent="0">
              <a:buNone/>
            </a:pPr>
            <a:r>
              <a:rPr lang="tr-TR" dirty="0"/>
              <a:t>Burada, c parametresi sınıfı, I parametresi görüntüyü ve Seviye parametresi denklemden gelen eşik değeridir.</a:t>
            </a:r>
          </a:p>
        </p:txBody>
      </p:sp>
      <p:pic>
        <p:nvPicPr>
          <p:cNvPr id="7" name="Resim 6">
            <a:extLst>
              <a:ext uri="{FF2B5EF4-FFF2-40B4-BE49-F238E27FC236}">
                <a16:creationId xmlns:a16="http://schemas.microsoft.com/office/drawing/2014/main" id="{523D0F27-F96A-4D4A-9AB6-03E19011BEEA}"/>
              </a:ext>
            </a:extLst>
          </p:cNvPr>
          <p:cNvPicPr>
            <a:picLocks noChangeAspect="1"/>
          </p:cNvPicPr>
          <p:nvPr/>
        </p:nvPicPr>
        <p:blipFill>
          <a:blip r:embed="rId2"/>
          <a:stretch>
            <a:fillRect/>
          </a:stretch>
        </p:blipFill>
        <p:spPr>
          <a:xfrm>
            <a:off x="5529946" y="4454659"/>
            <a:ext cx="6315116" cy="1643219"/>
          </a:xfrm>
          <a:prstGeom prst="rect">
            <a:avLst/>
          </a:prstGeom>
        </p:spPr>
      </p:pic>
      <p:pic>
        <p:nvPicPr>
          <p:cNvPr id="9" name="Resim 8">
            <a:extLst>
              <a:ext uri="{FF2B5EF4-FFF2-40B4-BE49-F238E27FC236}">
                <a16:creationId xmlns:a16="http://schemas.microsoft.com/office/drawing/2014/main" id="{909CD7AB-CB36-420E-9012-A4AFD681A2DC}"/>
              </a:ext>
            </a:extLst>
          </p:cNvPr>
          <p:cNvPicPr>
            <a:picLocks noChangeAspect="1"/>
          </p:cNvPicPr>
          <p:nvPr/>
        </p:nvPicPr>
        <p:blipFill>
          <a:blip r:embed="rId3"/>
          <a:stretch>
            <a:fillRect/>
          </a:stretch>
        </p:blipFill>
        <p:spPr>
          <a:xfrm>
            <a:off x="346938" y="4454659"/>
            <a:ext cx="4720994" cy="1643219"/>
          </a:xfrm>
          <a:prstGeom prst="rect">
            <a:avLst/>
          </a:prstGeom>
        </p:spPr>
      </p:pic>
    </p:spTree>
    <p:extLst>
      <p:ext uri="{BB962C8B-B14F-4D97-AF65-F5344CB8AC3E}">
        <p14:creationId xmlns:p14="http://schemas.microsoft.com/office/powerpoint/2010/main" val="321225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95F6CD-1B85-4C74-AD8A-4F4E17E56501}"/>
              </a:ext>
            </a:extLst>
          </p:cNvPr>
          <p:cNvSpPr>
            <a:spLocks noGrp="1"/>
          </p:cNvSpPr>
          <p:nvPr>
            <p:ph type="title"/>
          </p:nvPr>
        </p:nvSpPr>
        <p:spPr/>
        <p:txBody>
          <a:bodyPr/>
          <a:lstStyle/>
          <a:p>
            <a:r>
              <a:rPr lang="tr-TR" b="1" dirty="0"/>
              <a:t>3) Kullanılan yöntem</a:t>
            </a:r>
          </a:p>
        </p:txBody>
      </p:sp>
      <p:sp>
        <p:nvSpPr>
          <p:cNvPr id="3" name="İçerik Yer Tutucusu 2">
            <a:extLst>
              <a:ext uri="{FF2B5EF4-FFF2-40B4-BE49-F238E27FC236}">
                <a16:creationId xmlns:a16="http://schemas.microsoft.com/office/drawing/2014/main" id="{41D24253-F2D4-41CA-82AB-E9C4B527E49C}"/>
              </a:ext>
            </a:extLst>
          </p:cNvPr>
          <p:cNvSpPr>
            <a:spLocks noGrp="1"/>
          </p:cNvSpPr>
          <p:nvPr>
            <p:ph idx="1"/>
          </p:nvPr>
        </p:nvSpPr>
        <p:spPr>
          <a:xfrm>
            <a:off x="685801" y="2142068"/>
            <a:ext cx="5332372" cy="3521886"/>
          </a:xfrm>
        </p:spPr>
        <p:txBody>
          <a:bodyPr/>
          <a:lstStyle/>
          <a:p>
            <a:pPr marL="0" indent="0">
              <a:buNone/>
            </a:pPr>
            <a:r>
              <a:rPr lang="tr-TR" dirty="0"/>
              <a:t>Önerilen yöntemde, veri setinde bulunan </a:t>
            </a:r>
            <a:r>
              <a:rPr lang="tr-TR" dirty="0" err="1"/>
              <a:t>fundus</a:t>
            </a:r>
            <a:r>
              <a:rPr lang="tr-TR" dirty="0"/>
              <a:t> görüntülerine ait damarların </a:t>
            </a:r>
            <a:r>
              <a:rPr lang="tr-TR" dirty="0" err="1"/>
              <a:t>bölütlenmesi</a:t>
            </a:r>
            <a:r>
              <a:rPr lang="tr-TR" dirty="0"/>
              <a:t>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5" name="Resim 4">
            <a:extLst>
              <a:ext uri="{FF2B5EF4-FFF2-40B4-BE49-F238E27FC236}">
                <a16:creationId xmlns:a16="http://schemas.microsoft.com/office/drawing/2014/main" id="{1EE4D95E-812E-4886-8966-75627775E659}"/>
              </a:ext>
            </a:extLst>
          </p:cNvPr>
          <p:cNvPicPr>
            <a:picLocks noChangeAspect="1"/>
          </p:cNvPicPr>
          <p:nvPr/>
        </p:nvPicPr>
        <p:blipFill>
          <a:blip r:embed="rId2"/>
          <a:stretch>
            <a:fillRect/>
          </a:stretch>
        </p:blipFill>
        <p:spPr>
          <a:xfrm>
            <a:off x="6688733" y="1674143"/>
            <a:ext cx="2987040" cy="4930140"/>
          </a:xfrm>
          <a:prstGeom prst="rect">
            <a:avLst/>
          </a:prstGeom>
        </p:spPr>
      </p:pic>
    </p:spTree>
    <p:extLst>
      <p:ext uri="{BB962C8B-B14F-4D97-AF65-F5344CB8AC3E}">
        <p14:creationId xmlns:p14="http://schemas.microsoft.com/office/powerpoint/2010/main" val="234384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8D0F83-1656-4142-8CCE-0FFFB79B65E2}"/>
              </a:ext>
            </a:extLst>
          </p:cNvPr>
          <p:cNvSpPr>
            <a:spLocks noGrp="1"/>
          </p:cNvSpPr>
          <p:nvPr>
            <p:ph type="title"/>
          </p:nvPr>
        </p:nvSpPr>
        <p:spPr>
          <a:xfrm>
            <a:off x="685801" y="609600"/>
            <a:ext cx="10131425" cy="819705"/>
          </a:xfrm>
        </p:spPr>
        <p:txBody>
          <a:bodyPr/>
          <a:lstStyle/>
          <a:p>
            <a:r>
              <a:rPr lang="tr-TR" b="1" dirty="0"/>
              <a:t>3.1 Veri seti</a:t>
            </a:r>
          </a:p>
        </p:txBody>
      </p:sp>
      <p:sp>
        <p:nvSpPr>
          <p:cNvPr id="3" name="İçerik Yer Tutucusu 2">
            <a:extLst>
              <a:ext uri="{FF2B5EF4-FFF2-40B4-BE49-F238E27FC236}">
                <a16:creationId xmlns:a16="http://schemas.microsoft.com/office/drawing/2014/main" id="{5C43644D-C5B9-473D-BF51-B6D3861E3E78}"/>
              </a:ext>
            </a:extLst>
          </p:cNvPr>
          <p:cNvSpPr>
            <a:spLocks noGrp="1"/>
          </p:cNvSpPr>
          <p:nvPr>
            <p:ph idx="1"/>
          </p:nvPr>
        </p:nvSpPr>
        <p:spPr>
          <a:xfrm>
            <a:off x="685801" y="1340529"/>
            <a:ext cx="10131425" cy="3852908"/>
          </a:xfrm>
        </p:spPr>
        <p:txBody>
          <a:bodyPr>
            <a:normAutofit lnSpcReduction="10000"/>
          </a:bodyPr>
          <a:lstStyle/>
          <a:p>
            <a:pPr marL="0" indent="0">
              <a:buNone/>
            </a:pPr>
            <a:r>
              <a:rPr lang="tr-TR" sz="1600" dirty="0"/>
              <a:t>Önerilen yöntem diğer yöntemlerle kıyaslanabilir olması açısından halka açık olarak sunulan DRIVE veri seti üzerinde test edilmiştir. DRIVE veri setindeki görüntüler 45° görüş alanında </a:t>
            </a:r>
            <a:r>
              <a:rPr lang="tr-TR" sz="1600" dirty="0" err="1"/>
              <a:t>Canon</a:t>
            </a:r>
            <a:r>
              <a:rPr lang="tr-TR" sz="1600" dirty="0"/>
              <a:t>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sz="1600" dirty="0" err="1"/>
              <a:t>bölütlendirilmiş</a:t>
            </a:r>
            <a:r>
              <a:rPr lang="tr-TR" sz="1600" dirty="0"/>
              <a:t> görüntülerden oluşur.</a:t>
            </a:r>
          </a:p>
          <a:p>
            <a:pPr marL="0" indent="0">
              <a:buNone/>
            </a:pPr>
            <a:r>
              <a:rPr lang="tr-TR" sz="3600" dirty="0"/>
              <a:t>3.2 Morfolojik işlemler</a:t>
            </a:r>
          </a:p>
          <a:p>
            <a:pPr marL="0" indent="0">
              <a:buNone/>
            </a:pPr>
            <a:r>
              <a:rPr lang="tr-TR" sz="1700"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pic>
        <p:nvPicPr>
          <p:cNvPr id="5" name="Resim 4">
            <a:extLst>
              <a:ext uri="{FF2B5EF4-FFF2-40B4-BE49-F238E27FC236}">
                <a16:creationId xmlns:a16="http://schemas.microsoft.com/office/drawing/2014/main" id="{7EA7B2F3-E81A-4F52-8429-E3ECEE26841C}"/>
              </a:ext>
            </a:extLst>
          </p:cNvPr>
          <p:cNvPicPr>
            <a:picLocks noChangeAspect="1"/>
          </p:cNvPicPr>
          <p:nvPr/>
        </p:nvPicPr>
        <p:blipFill>
          <a:blip r:embed="rId2"/>
          <a:stretch>
            <a:fillRect/>
          </a:stretch>
        </p:blipFill>
        <p:spPr>
          <a:xfrm>
            <a:off x="3932771" y="5181416"/>
            <a:ext cx="3101340" cy="1485900"/>
          </a:xfrm>
          <a:prstGeom prst="rect">
            <a:avLst/>
          </a:prstGeom>
        </p:spPr>
      </p:pic>
    </p:spTree>
    <p:extLst>
      <p:ext uri="{BB962C8B-B14F-4D97-AF65-F5344CB8AC3E}">
        <p14:creationId xmlns:p14="http://schemas.microsoft.com/office/powerpoint/2010/main" val="2876449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704_TF22566005_Win32" id="{4B2BFE5E-054B-495A-8C76-F0418E21C929}" vid="{969E14D6-255A-499C-968E-C85477AD6897}"/>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Gelecek tasarımı</Template>
  <TotalTime>97</TotalTime>
  <Words>3481</Words>
  <Application>Microsoft Office PowerPoint</Application>
  <PresentationFormat>Geniş ekran</PresentationFormat>
  <Paragraphs>74</Paragraphs>
  <Slides>26</Slides>
  <Notes>4</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26</vt:i4>
      </vt:variant>
    </vt:vector>
  </HeadingPairs>
  <TitlesOfParts>
    <vt:vector size="30" baseType="lpstr">
      <vt:lpstr>Arial</vt:lpstr>
      <vt:lpstr>Calibri</vt:lpstr>
      <vt:lpstr>Calibri Light</vt:lpstr>
      <vt:lpstr>Gökyüzü</vt:lpstr>
      <vt:lpstr>Retina kan damarlarını çıkarmak için eşikleme temelli morfolojik bir yöntem</vt:lpstr>
      <vt:lpstr>Özet</vt:lpstr>
      <vt:lpstr>1)Giriş</vt:lpstr>
      <vt:lpstr>2)Materyal ve metot</vt:lpstr>
      <vt:lpstr>2.2 Eşikleme yöntemleri</vt:lpstr>
      <vt:lpstr>2.2.2 Maksimum entropi tabanlı eşikleme</vt:lpstr>
      <vt:lpstr>2.2.3 Bulanık mantık tabanlı eşikleme</vt:lpstr>
      <vt:lpstr>3) Kullanılan yöntem</vt:lpstr>
      <vt:lpstr>3.1 Veri seti</vt:lpstr>
      <vt:lpstr>4) Bulgular ve tartışma</vt:lpstr>
      <vt:lpstr>PowerPoint Sunusu</vt:lpstr>
      <vt:lpstr>PowerPoint Sunusu</vt:lpstr>
      <vt:lpstr>5) Sonuçlar</vt:lpstr>
      <vt:lpstr>Görüntü işleme teknikleri ve kümeleme yöntemleri kullanılarak fındık meyvesinin tespit ve sınıflandırılması</vt:lpstr>
      <vt:lpstr>ÖZET</vt:lpstr>
      <vt:lpstr>1. GİRİŞ (INTRODUCTION) </vt:lpstr>
      <vt:lpstr>2. ÖNERİLEN YÖNTEM (PROPOSED METHOD)</vt:lpstr>
      <vt:lpstr>2.1. Görüntü ön işleme aşaması (Image preprocessing)</vt:lpstr>
      <vt:lpstr>2.2. Nesne bulma ve özellik çıkarımı işlemi aşaması (Object detection and feature extraction stage)</vt:lpstr>
      <vt:lpstr>2.3. Sınıflandırma işlemi aşamasına ait adımlar(Classification stage steps)</vt:lpstr>
      <vt:lpstr>2.3.1. Ortalama tabanlı sınıflandırma (Meanbased classification)</vt:lpstr>
      <vt:lpstr>2.3.2. K-means kümeleme yöntemi (K-means clustering method)</vt:lpstr>
      <vt:lpstr>3. DENEYSEL ÇALIŞMA (EXPERIMENTAL STUDY)</vt:lpstr>
      <vt:lpstr>PowerPoint Sunusu</vt:lpstr>
      <vt:lpstr>4. SONUÇLAR (CONCLUSIONS)</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dc:title>
  <dc:creator>MEHMET MERT MENEVSE</dc:creator>
  <cp:lastModifiedBy>MEHMET MERT MENEVSE</cp:lastModifiedBy>
  <cp:revision>9</cp:revision>
  <dcterms:created xsi:type="dcterms:W3CDTF">2022-12-14T17:15:57Z</dcterms:created>
  <dcterms:modified xsi:type="dcterms:W3CDTF">2022-12-15T10:43:45Z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