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6"/>
  </p:notesMasterIdLst>
  <p:handoutMasterIdLst>
    <p:handoutMasterId r:id="rId17"/>
  </p:handoutMasterIdLst>
  <p:sldIdLst>
    <p:sldId id="256" r:id="rId5"/>
    <p:sldId id="260" r:id="rId6"/>
    <p:sldId id="275" r:id="rId7"/>
    <p:sldId id="276" r:id="rId8"/>
    <p:sldId id="277" r:id="rId9"/>
    <p:sldId id="278" r:id="rId10"/>
    <p:sldId id="279" r:id="rId11"/>
    <p:sldId id="280" r:id="rId12"/>
    <p:sldId id="281" r:id="rId13"/>
    <p:sldId id="282" r:id="rId14"/>
    <p:sldId id="274" r:id="rId15"/>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C75DC5-E2DF-4307-907C-64813DC36D9A}" type="datetime1">
              <a:rPr lang="tr-TR" smtClean="0"/>
              <a:t>9.11.2022</a:t>
            </a:fld>
            <a:endParaRPr lang="tr-TR"/>
          </a:p>
        </p:txBody>
      </p:sp>
      <p:sp>
        <p:nvSpPr>
          <p:cNvPr id="4" name="Alt Bilgi Yer Tutucusu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tr-TR" smtClean="0"/>
              <a:t>‹#›</a:t>
            </a:fld>
            <a:endParaRPr lang="tr-T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05299A-EA85-4B5E-8D5F-95806BAD1D02}" type="datetime1">
              <a:rPr lang="tr-TR" noProof="0" smtClean="0"/>
              <a:t>9.11.2022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tr-TR" noProof="0" smtClean="0"/>
              <a:t>‹#›</a:t>
            </a:fld>
            <a:endParaRPr lang="tr-T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a:t>
            </a:fld>
            <a:endParaRPr lang="tr-T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2</a:t>
            </a:fld>
            <a:endParaRPr lang="tr-TR"/>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11</a:t>
            </a:fld>
            <a:endParaRPr lang="tr-T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Resi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8932558" y="5870575"/>
            <a:ext cx="1600200" cy="377825"/>
          </a:xfrm>
        </p:spPr>
        <p:txBody>
          <a:bodyPr rtlCol="0"/>
          <a:lstStyle/>
          <a:p>
            <a:pPr rtl="0"/>
            <a:fld id="{D589B635-DEE5-48D0-B399-4885BD61FC6F}" type="datetime1">
              <a:rPr lang="tr-TR" noProof="0" smtClean="0"/>
              <a:t>9.11.2022</a:t>
            </a:fld>
            <a:endParaRPr lang="tr-TR" noProof="0"/>
          </a:p>
        </p:txBody>
      </p:sp>
      <p:sp>
        <p:nvSpPr>
          <p:cNvPr id="5" name="Alt Bilgi Yer Tutucusu 4"/>
          <p:cNvSpPr>
            <a:spLocks noGrp="1"/>
          </p:cNvSpPr>
          <p:nvPr>
            <p:ph type="ftr" sz="quarter" idx="11"/>
          </p:nvPr>
        </p:nvSpPr>
        <p:spPr>
          <a:xfrm>
            <a:off x="3962399" y="5870575"/>
            <a:ext cx="4893958" cy="377825"/>
          </a:xfrm>
        </p:spPr>
        <p:txBody>
          <a:bodyPr rtlCol="0"/>
          <a:lstStyle/>
          <a:p>
            <a:pPr rtl="0"/>
            <a:endParaRPr lang="tr-TR" noProof="0"/>
          </a:p>
        </p:txBody>
      </p:sp>
      <p:sp>
        <p:nvSpPr>
          <p:cNvPr id="6" name="Slayt Numarası Yer Tutucusu 5"/>
          <p:cNvSpPr>
            <a:spLocks noGrp="1"/>
          </p:cNvSpPr>
          <p:nvPr>
            <p:ph type="sldNum" sz="quarter" idx="12"/>
          </p:nvPr>
        </p:nvSpPr>
        <p:spPr>
          <a:xfrm>
            <a:off x="10608958" y="5870575"/>
            <a:ext cx="551167" cy="377825"/>
          </a:xfrm>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886CFEBA-2ED9-426E-B6BF-6B321A61B417}"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E9D8940E-8D5C-4B66-A9A4-8A45A4CDB99E}"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tr-TR" noProof="0"/>
              <a:t>Asıl metin stillerini düzenlemek için tıklayın</a:t>
            </a:r>
          </a:p>
        </p:txBody>
      </p:sp>
      <p:sp>
        <p:nvSpPr>
          <p:cNvPr id="3" name="Metin Yer Tutucusu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910168E-65EE-4211-A1E7-F13AF0F23E5B}"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97C1386C-78C2-4022-B6A2-D9D82F89FFFF}"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8E35B63F-4502-4CBC-B780-014ACCD5B1F0}"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tr-TR" noProof="0"/>
              <a:t>Asıl başlık stilini düzenlemek için tıklayın</a:t>
            </a:r>
          </a:p>
        </p:txBody>
      </p:sp>
      <p:sp>
        <p:nvSpPr>
          <p:cNvPr id="10" name="Metin Yer Tutucusu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DB580EEC-D266-4D78-9655-7C125D9A3E8A}"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Başlık 1"/>
          <p:cNvSpPr>
            <a:spLocks noGrp="1"/>
          </p:cNvSpPr>
          <p:nvPr>
            <p:ph type="title"/>
          </p:nvPr>
        </p:nvSpPr>
        <p:spPr>
          <a:xfrm>
            <a:off x="685801" y="609600"/>
            <a:ext cx="10131425" cy="1456267"/>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F7C98E72-8FE5-4189-976C-241E1FC0D5DA}"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ikey Başlık 1"/>
          <p:cNvSpPr>
            <a:spLocks noGrp="1"/>
          </p:cNvSpPr>
          <p:nvPr>
            <p:ph type="title" orient="vert"/>
          </p:nvPr>
        </p:nvSpPr>
        <p:spPr>
          <a:xfrm>
            <a:off x="8658675" y="609599"/>
            <a:ext cx="2158552" cy="5181601"/>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685800" y="609600"/>
            <a:ext cx="7832116" cy="5181600"/>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D9012E1C-DBDB-4D97-9809-D7C14D3DC78D}"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1A31516-2E20-449A-BDB8-3AFB279897A5}"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3308581"/>
            <a:ext cx="10131427" cy="1468800"/>
          </a:xfrm>
        </p:spPr>
        <p:txBody>
          <a:bodyPr rtlCol="0" anchor="b"/>
          <a:lstStyle>
            <a:lvl1pPr algn="l">
              <a:defRPr sz="4000" b="0" cap="all"/>
            </a:lvl1pPr>
          </a:lstStyle>
          <a:p>
            <a:pPr rtl="0"/>
            <a:r>
              <a:rPr lang="tr-TR" noProof="0"/>
              <a:t>Asıl başlık stilini düzenlemek için tıklayın</a:t>
            </a:r>
          </a:p>
        </p:txBody>
      </p:sp>
      <p:sp>
        <p:nvSpPr>
          <p:cNvPr id="3" name="Metin Yer Tutucusu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3151AC6-9D48-4547-A970-8AB71B103E84}"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685802" y="2142067"/>
            <a:ext cx="4995334" cy="3649134"/>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5821895" y="2142067"/>
            <a:ext cx="4995332" cy="3649133"/>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17BBF8E-F37F-4A23-9E46-5DA04A03E43A}"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p>
        </p:txBody>
      </p:sp>
      <p:sp>
        <p:nvSpPr>
          <p:cNvPr id="3" name="Metin Yer Tutucusu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685801" y="2870201"/>
            <a:ext cx="4996923"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5823483" y="2870201"/>
            <a:ext cx="4995334"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26E92532-2819-47AD-8627-A7B10952A288}" type="datetime1">
              <a:rPr lang="tr-TR" noProof="0" smtClean="0"/>
              <a:t>9.11.2022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Resi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A5207638-8EF7-4940-96E5-43994B87DCCD}" type="datetime1">
              <a:rPr lang="tr-TR" noProof="0" smtClean="0"/>
              <a:t>9.11.2022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rih Yer Tutucusu 1"/>
          <p:cNvSpPr>
            <a:spLocks noGrp="1"/>
          </p:cNvSpPr>
          <p:nvPr>
            <p:ph type="dt" sz="half" idx="10"/>
          </p:nvPr>
        </p:nvSpPr>
        <p:spPr/>
        <p:txBody>
          <a:bodyPr rtlCol="0"/>
          <a:lstStyle/>
          <a:p>
            <a:pPr rtl="0"/>
            <a:fld id="{3AE5CC9D-6568-473E-BBFF-C073622F4AD4}" type="datetime1">
              <a:rPr lang="tr-TR" noProof="0" smtClean="0"/>
              <a:t>9.11.2022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tr-TR" noProof="0"/>
              <a:t>Asıl başlık stilini düzenlemek için tıklayın</a:t>
            </a:r>
          </a:p>
        </p:txBody>
      </p:sp>
      <p:sp>
        <p:nvSpPr>
          <p:cNvPr id="3" name="İçerik Yer Tutucusu 2"/>
          <p:cNvSpPr>
            <a:spLocks noGrp="1"/>
          </p:cNvSpPr>
          <p:nvPr>
            <p:ph idx="1"/>
          </p:nvPr>
        </p:nvSpPr>
        <p:spPr>
          <a:xfrm>
            <a:off x="4648201" y="609601"/>
            <a:ext cx="6169026" cy="5181600"/>
          </a:xfrm>
        </p:spPr>
        <p:txBody>
          <a:bodyPr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D479AB01-C49B-4583-9DB7-C9FD67085762}"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tr-TR" noProof="0"/>
              <a:t>Asıl başlık stilini düzenlemek için tıklayın</a:t>
            </a:r>
          </a:p>
        </p:txBody>
      </p:sp>
      <p:sp>
        <p:nvSpPr>
          <p:cNvPr id="14" name="Resim Yer Tutucusu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CF72ED07-BC99-4CF0-9F37-39287FAED11B}"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E56027E-4326-44D0-B20F-6D05BA977D1E}" type="datetime1">
              <a:rPr lang="tr-TR" noProof="0" smtClean="0"/>
              <a:t>9.11.2022</a:t>
            </a:fld>
            <a:endParaRPr lang="tr-TR" noProof="0"/>
          </a:p>
        </p:txBody>
      </p:sp>
      <p:sp>
        <p:nvSpPr>
          <p:cNvPr id="5" name="Alt Bilgi Yer Tutucusu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tr-TR" noProof="0"/>
          </a:p>
        </p:txBody>
      </p:sp>
      <p:sp>
        <p:nvSpPr>
          <p:cNvPr id="6" name="Slayt Numarası Yer Tutucusu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5" Type="http://schemas.openxmlformats.org/officeDocument/2006/relationships/image" Target="../media/image18.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ctrTitle"/>
          </p:nvPr>
        </p:nvSpPr>
        <p:spPr>
          <a:xfrm>
            <a:off x="541538" y="476251"/>
            <a:ext cx="10618587" cy="1032953"/>
          </a:xfrm>
        </p:spPr>
        <p:txBody>
          <a:bodyPr rtlCol="0">
            <a:noAutofit/>
          </a:bodyPr>
          <a:lstStyle/>
          <a:p>
            <a:pPr algn="ctr" rtl="0"/>
            <a:r>
              <a:rPr lang="tr-TR" sz="6600" b="1" dirty="0"/>
              <a:t>GÖRÜNTÜ İŞLEME</a:t>
            </a:r>
            <a:endParaRPr lang="tr" sz="6600" b="1" dirty="0"/>
          </a:p>
        </p:txBody>
      </p:sp>
      <p:sp>
        <p:nvSpPr>
          <p:cNvPr id="3" name="Alt Başlık 2">
            <a:extLst>
              <a:ext uri="{FF2B5EF4-FFF2-40B4-BE49-F238E27FC236}">
                <a16:creationId xmlns:a16="http://schemas.microsoft.com/office/drawing/2014/main" id="{AE584786-6548-4BB4-95FD-977AD1F362C6}"/>
              </a:ext>
            </a:extLst>
          </p:cNvPr>
          <p:cNvSpPr>
            <a:spLocks noGrp="1"/>
          </p:cNvSpPr>
          <p:nvPr>
            <p:ph type="subTitle" idx="1"/>
          </p:nvPr>
        </p:nvSpPr>
        <p:spPr>
          <a:xfrm>
            <a:off x="284085" y="2121763"/>
            <a:ext cx="10876040" cy="4259986"/>
          </a:xfrm>
        </p:spPr>
        <p:txBody>
          <a:bodyPr rtlCol="0">
            <a:normAutofit/>
          </a:bodyPr>
          <a:lstStyle/>
          <a:p>
            <a:pPr algn="ctr" rtl="0"/>
            <a:r>
              <a:rPr lang="tr-TR" sz="3600" b="1" dirty="0"/>
              <a:t>GÖRÜNTÜ İŞLEME TEKNİKLERİ KULLANILARAK EKMEK DOKU ANALİZİ VE ARAYÜZ PROGRAMININ GELİŞTİRİLMESİ</a:t>
            </a:r>
          </a:p>
          <a:p>
            <a:pPr algn="ctr" rtl="0"/>
            <a:endParaRPr lang="tr-TR" sz="3600" b="1" dirty="0">
              <a:solidFill>
                <a:schemeClr val="accent1">
                  <a:lumMod val="40000"/>
                  <a:lumOff val="60000"/>
                </a:schemeClr>
              </a:solidFill>
            </a:endParaRPr>
          </a:p>
          <a:p>
            <a:pPr algn="ctr" rtl="0"/>
            <a:r>
              <a:rPr lang="tr-TR" sz="3600" b="1" dirty="0">
                <a:solidFill>
                  <a:schemeClr val="accent1">
                    <a:lumMod val="40000"/>
                    <a:lumOff val="60000"/>
                  </a:schemeClr>
                </a:solidFill>
              </a:rPr>
              <a:t>MEHMET MERT MENEVŞE</a:t>
            </a:r>
          </a:p>
          <a:p>
            <a:pPr algn="ctr" rtl="0"/>
            <a:r>
              <a:rPr lang="tr-TR" sz="3600" b="1" dirty="0">
                <a:solidFill>
                  <a:schemeClr val="accent1">
                    <a:lumMod val="40000"/>
                    <a:lumOff val="60000"/>
                  </a:schemeClr>
                </a:solidFill>
              </a:rPr>
              <a:t>02205076048</a:t>
            </a:r>
            <a:endParaRPr lang="tr" sz="3600" b="1"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a:t>Sonuçlar - bulgular</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4294967295"/>
          </p:nvPr>
        </p:nvSpPr>
        <p:spPr>
          <a:xfrm>
            <a:off x="763480" y="1802168"/>
            <a:ext cx="9472473" cy="2183906"/>
          </a:xfrm>
        </p:spPr>
        <p:txBody>
          <a:bodyPr/>
          <a:lstStyle/>
          <a:p>
            <a:pPr marL="0" indent="0">
              <a:buNone/>
            </a:pPr>
            <a:r>
              <a:rPr lang="tr-TR" dirty="0"/>
              <a:t>Yapılan çalışmada görüntü işleme teknikleri kullanılarak ekmek gözenekleri </a:t>
            </a:r>
            <a:r>
              <a:rPr lang="tr-TR" dirty="0" err="1"/>
              <a:t>bölütlenmiştir</a:t>
            </a:r>
            <a:r>
              <a:rPr lang="tr-TR" dirty="0"/>
              <a:t>. Bu sayede ekmek doku özellikleri belirlenerek katkı maddesinin cinsine, miktarına bağlı olarak ekmek yapısında meydana gelen değişimler ve gözeneklere ait sayısal veriler elde edilerek belirlenmiştir. Aşağıdaki şekilden DATEM katkı maddeli ekmeklerin kontrol grubu ekmeklere göre daha fazla gözenek sayısı ve gözenek alanına sahip olduğu görülmektedir. Buradan da DATEM katkı maddesinin ekmek hacmini arttırdığı sonucuna varılmıştır.</a:t>
            </a:r>
          </a:p>
        </p:txBody>
      </p:sp>
      <p:pic>
        <p:nvPicPr>
          <p:cNvPr id="6" name="Resim 5">
            <a:extLst>
              <a:ext uri="{FF2B5EF4-FFF2-40B4-BE49-F238E27FC236}">
                <a16:creationId xmlns:a16="http://schemas.microsoft.com/office/drawing/2014/main" id="{F98DA3ED-306D-4F77-A6DE-8F3967579F17}"/>
              </a:ext>
            </a:extLst>
          </p:cNvPr>
          <p:cNvPicPr>
            <a:picLocks noChangeAspect="1"/>
          </p:cNvPicPr>
          <p:nvPr/>
        </p:nvPicPr>
        <p:blipFill>
          <a:blip r:embed="rId2"/>
          <a:stretch>
            <a:fillRect/>
          </a:stretch>
        </p:blipFill>
        <p:spPr>
          <a:xfrm>
            <a:off x="12095" y="4056171"/>
            <a:ext cx="2530728" cy="2746751"/>
          </a:xfrm>
          <a:prstGeom prst="rect">
            <a:avLst/>
          </a:prstGeom>
        </p:spPr>
      </p:pic>
      <p:pic>
        <p:nvPicPr>
          <p:cNvPr id="8" name="Resim 7">
            <a:extLst>
              <a:ext uri="{FF2B5EF4-FFF2-40B4-BE49-F238E27FC236}">
                <a16:creationId xmlns:a16="http://schemas.microsoft.com/office/drawing/2014/main" id="{65BA8476-7165-4646-9420-ADF7203B3713}"/>
              </a:ext>
            </a:extLst>
          </p:cNvPr>
          <p:cNvPicPr>
            <a:picLocks noChangeAspect="1"/>
          </p:cNvPicPr>
          <p:nvPr/>
        </p:nvPicPr>
        <p:blipFill>
          <a:blip r:embed="rId3"/>
          <a:stretch>
            <a:fillRect/>
          </a:stretch>
        </p:blipFill>
        <p:spPr>
          <a:xfrm>
            <a:off x="2542823" y="4056171"/>
            <a:ext cx="2630047" cy="2746751"/>
          </a:xfrm>
          <a:prstGeom prst="rect">
            <a:avLst/>
          </a:prstGeom>
        </p:spPr>
      </p:pic>
      <p:pic>
        <p:nvPicPr>
          <p:cNvPr id="10" name="Resim 9">
            <a:extLst>
              <a:ext uri="{FF2B5EF4-FFF2-40B4-BE49-F238E27FC236}">
                <a16:creationId xmlns:a16="http://schemas.microsoft.com/office/drawing/2014/main" id="{D7E90B19-E2C2-4DB8-BAE3-0190E36300D2}"/>
              </a:ext>
            </a:extLst>
          </p:cNvPr>
          <p:cNvPicPr>
            <a:picLocks noChangeAspect="1"/>
          </p:cNvPicPr>
          <p:nvPr/>
        </p:nvPicPr>
        <p:blipFill>
          <a:blip r:embed="rId4"/>
          <a:stretch>
            <a:fillRect/>
          </a:stretch>
        </p:blipFill>
        <p:spPr>
          <a:xfrm>
            <a:off x="5196544" y="4057054"/>
            <a:ext cx="2630047" cy="2746751"/>
          </a:xfrm>
          <a:prstGeom prst="rect">
            <a:avLst/>
          </a:prstGeom>
        </p:spPr>
      </p:pic>
      <p:pic>
        <p:nvPicPr>
          <p:cNvPr id="12" name="Resim 11">
            <a:extLst>
              <a:ext uri="{FF2B5EF4-FFF2-40B4-BE49-F238E27FC236}">
                <a16:creationId xmlns:a16="http://schemas.microsoft.com/office/drawing/2014/main" id="{E5546DC0-E757-4ED6-B767-E3AC6793043C}"/>
              </a:ext>
            </a:extLst>
          </p:cNvPr>
          <p:cNvPicPr>
            <a:picLocks noChangeAspect="1"/>
          </p:cNvPicPr>
          <p:nvPr/>
        </p:nvPicPr>
        <p:blipFill>
          <a:blip r:embed="rId5"/>
          <a:stretch>
            <a:fillRect/>
          </a:stretch>
        </p:blipFill>
        <p:spPr>
          <a:xfrm>
            <a:off x="7850265" y="4056171"/>
            <a:ext cx="4296778" cy="2746751"/>
          </a:xfrm>
          <a:prstGeom prst="rect">
            <a:avLst/>
          </a:prstGeom>
        </p:spPr>
      </p:pic>
    </p:spTree>
    <p:extLst>
      <p:ext uri="{BB962C8B-B14F-4D97-AF65-F5344CB8AC3E}">
        <p14:creationId xmlns:p14="http://schemas.microsoft.com/office/powerpoint/2010/main" val="32749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ışık spotları">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tr" sz="8000" dirty="0"/>
              <a:t>Teşekkürler!</a:t>
            </a:r>
          </a:p>
        </p:txBody>
      </p:sp>
      <p:sp>
        <p:nvSpPr>
          <p:cNvPr id="3" name="Alt Başlık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r>
              <a:rPr lang="tr" sz="3200" b="1" dirty="0">
                <a:solidFill>
                  <a:schemeClr val="accent1">
                    <a:lumMod val="40000"/>
                    <a:lumOff val="60000"/>
                  </a:schemeClr>
                </a:solidFill>
              </a:rPr>
              <a:t>MEHMET MERT MENEVŞE</a:t>
            </a:r>
          </a:p>
          <a:p>
            <a:pPr rtl="0"/>
            <a:r>
              <a:rPr lang="tr" sz="3200" b="1" dirty="0">
                <a:solidFill>
                  <a:schemeClr val="accent1">
                    <a:lumMod val="40000"/>
                    <a:lumOff val="60000"/>
                  </a:schemeClr>
                </a:solidFill>
              </a:rPr>
              <a:t>02205076048</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685801" y="609600"/>
            <a:ext cx="9024527" cy="1456267"/>
          </a:xfrm>
        </p:spPr>
        <p:txBody>
          <a:bodyPr rtlCol="0"/>
          <a:lstStyle/>
          <a:p>
            <a:pPr rtl="0"/>
            <a:r>
              <a:rPr lang="tr-TR" b="1" dirty="0"/>
              <a:t>Giriş - Ekmek</a:t>
            </a:r>
            <a:endParaRPr lang="tr" b="1" dirty="0"/>
          </a:p>
        </p:txBody>
      </p:sp>
      <p:sp>
        <p:nvSpPr>
          <p:cNvPr id="4" name="İçerik Yer Tutucusu 3">
            <a:extLst>
              <a:ext uri="{FF2B5EF4-FFF2-40B4-BE49-F238E27FC236}">
                <a16:creationId xmlns:a16="http://schemas.microsoft.com/office/drawing/2014/main" id="{290D5AF2-4A79-49AA-A27B-7DF82772C39C}"/>
              </a:ext>
            </a:extLst>
          </p:cNvPr>
          <p:cNvSpPr>
            <a:spLocks noGrp="1"/>
          </p:cNvSpPr>
          <p:nvPr>
            <p:ph idx="1"/>
          </p:nvPr>
        </p:nvSpPr>
        <p:spPr/>
        <p:txBody>
          <a:bodyPr/>
          <a:lstStyle/>
          <a:p>
            <a:pPr marL="0" indent="0">
              <a:buNone/>
            </a:pPr>
            <a:r>
              <a:rPr lang="tr-TR" sz="2000" dirty="0"/>
              <a:t>Ekmekler çeşitli sebeplerden dolayı bayatlamaktadır. Bu bayatlama sürecinde ekmeğin fiziksel yapısında çok fazla değişmeler meydana gelmektedir. Bu değişiklikleri kapatıp ekmeklerin raf ömrünü uzatmak için birçok katkı maddesi enjekte edilmektedir. Katkı maddelerinin yapısında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biridir. Gelişen görüntü işleme teknikleriyle birlikte ekmek kalite analizlerinin daha ucuz, hızlı ve güvenilir şekilde yapılabilmesi sağlanmaya çalışılmaktadır. Bu bağlamda ekmeklerin görüntülerinin alınıp incelenmesi sonucunda ekmek kalitesine yönelik analizler yapılabilir.</a:t>
            </a:r>
          </a:p>
          <a:p>
            <a:pPr marL="0" indent="0">
              <a:buNone/>
            </a:pPr>
            <a:endParaRPr lang="tr-TR" dirty="0"/>
          </a:p>
        </p:txBody>
      </p:sp>
    </p:spTree>
    <p:extLst>
      <p:ext uri="{BB962C8B-B14F-4D97-AF65-F5344CB8AC3E}">
        <p14:creationId xmlns:p14="http://schemas.microsoft.com/office/powerpoint/2010/main" val="14293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a:t>Giriş - Ekmeğin Kalitesi</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1"/>
          </p:nvPr>
        </p:nvSpPr>
        <p:spPr>
          <a:xfrm>
            <a:off x="685801" y="2065867"/>
            <a:ext cx="10131425" cy="3873294"/>
          </a:xfrm>
        </p:spPr>
        <p:txBody>
          <a:bodyPr>
            <a:noAutofit/>
          </a:bodyPr>
          <a:lstStyle/>
          <a:p>
            <a:pPr marL="0" indent="0">
              <a:buNone/>
            </a:pPr>
            <a:r>
              <a:rPr lang="tr-TR" sz="2000" dirty="0"/>
              <a:t>Ekmek kalitesinin belirlenmesine yönelik birçok çalışmalar bulunmaktadır. </a:t>
            </a:r>
            <a:r>
              <a:rPr lang="tr-TR" sz="2000" dirty="0" err="1"/>
              <a:t>Ursula</a:t>
            </a:r>
            <a:r>
              <a:rPr lang="tr-TR" sz="2000" dirty="0"/>
              <a:t> </a:t>
            </a:r>
            <a:r>
              <a:rPr lang="tr-TR" sz="2000" dirty="0" err="1"/>
              <a:t>Gonzales</a:t>
            </a:r>
            <a:r>
              <a:rPr lang="tr-TR" sz="2000" dirty="0"/>
              <a:t> ve arkadaşlarının yapmış oldukları bir çalışmada, görüntü işleme tekniklerinden gri seviye eş oluşum matrisi, yakın komşuluk gri seviye fark matrisi ve spektrum bölgesinde </a:t>
            </a:r>
            <a:r>
              <a:rPr lang="tr-TR" sz="2000" dirty="0" err="1"/>
              <a:t>Fourier</a:t>
            </a:r>
            <a:r>
              <a:rPr lang="tr-TR" sz="2000" dirty="0"/>
              <a:t>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 Bu faktörlerin tespiti için uzman gıda mühendislerinin gözetiminde farklı katkı maddelerinin ekmek gözenek dokusunu ne şekilde etkilediği analitik olarak incelenmiştir. Bu amaçla farklı büyüklükteki gözeneklerin sayılarındaki değişimlerin gözlenmesi ve gözenek büyüklüklerine göre gruplandırılması, uzmanların deneyimine bağlı görsel analizinden kurtarılarak, objektif hale getirilmiştir. Bu sayede aynı gruptaki gözenekler aynı renkle gösterilerek ilgili ekmek dilimine bakıldığında görsel olarak da daha iyi bir analiz yapılabilmesi mümkündür. Sonuçta ekmek kalitesine etki eden faktörleri belirleyebilecek başarılı bir ara yüz geliştirilmiştir.</a:t>
            </a:r>
          </a:p>
        </p:txBody>
      </p:sp>
    </p:spTree>
    <p:extLst>
      <p:ext uri="{BB962C8B-B14F-4D97-AF65-F5344CB8AC3E}">
        <p14:creationId xmlns:p14="http://schemas.microsoft.com/office/powerpoint/2010/main" val="246340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a:t>Deneyler - gözlemler</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4294967295"/>
          </p:nvPr>
        </p:nvSpPr>
        <p:spPr>
          <a:xfrm>
            <a:off x="763480" y="1802168"/>
            <a:ext cx="9472473" cy="2183906"/>
          </a:xfrm>
        </p:spPr>
        <p:txBody>
          <a:bodyPr/>
          <a:lstStyle/>
          <a:p>
            <a:pPr marL="0" indent="0">
              <a:buNone/>
            </a:pPr>
            <a:r>
              <a:rPr lang="tr-TR" dirty="0"/>
              <a:t>Görüntü işleme metotları ile ekmeklerde katkı maddesi olup olmadığını araştırmak için özel koşullarla üretilmiş ekmekler ve katkı maddesi içeren ekmekler üretilmiştir. Öncelikle her bir ekmek görüntüsü ayrı bir görüntü olacak şekilde 104 farklı renkli ekmek görüntüsü elde edilmiştir. Daha sonra elde edilen renkli 104 adet ekmek görüntüsü gri seviye görüntüsüne dönüştürülmüştür. Şekilde görüldüğü gibi çalışmada kullanılan işlemlerin bütününü özetleyen genel akış diyagramı çizilmiştir. Diyagram incelendiğinde ekmek gözeneklerinin otomatik olarak bölünmeleri sonucunda ekmeklerin doku analizi için yapılan işlemler görülmektedir. </a:t>
            </a:r>
          </a:p>
        </p:txBody>
      </p:sp>
      <p:pic>
        <p:nvPicPr>
          <p:cNvPr id="9" name="Resim 8">
            <a:extLst>
              <a:ext uri="{FF2B5EF4-FFF2-40B4-BE49-F238E27FC236}">
                <a16:creationId xmlns:a16="http://schemas.microsoft.com/office/drawing/2014/main" id="{49AC2C17-2390-49BF-A146-82697AE11A3E}"/>
              </a:ext>
            </a:extLst>
          </p:cNvPr>
          <p:cNvPicPr>
            <a:picLocks noChangeAspect="1"/>
          </p:cNvPicPr>
          <p:nvPr/>
        </p:nvPicPr>
        <p:blipFill>
          <a:blip r:embed="rId2"/>
          <a:stretch>
            <a:fillRect/>
          </a:stretch>
        </p:blipFill>
        <p:spPr>
          <a:xfrm>
            <a:off x="2893048" y="3986074"/>
            <a:ext cx="2750819" cy="2720340"/>
          </a:xfrm>
          <a:prstGeom prst="rect">
            <a:avLst/>
          </a:prstGeom>
        </p:spPr>
      </p:pic>
      <p:pic>
        <p:nvPicPr>
          <p:cNvPr id="11" name="Resim 10">
            <a:extLst>
              <a:ext uri="{FF2B5EF4-FFF2-40B4-BE49-F238E27FC236}">
                <a16:creationId xmlns:a16="http://schemas.microsoft.com/office/drawing/2014/main" id="{681AB4F4-CF17-4698-8563-1C7C2A936E2D}"/>
              </a:ext>
            </a:extLst>
          </p:cNvPr>
          <p:cNvPicPr>
            <a:picLocks noChangeAspect="1"/>
          </p:cNvPicPr>
          <p:nvPr/>
        </p:nvPicPr>
        <p:blipFill>
          <a:blip r:embed="rId3"/>
          <a:stretch>
            <a:fillRect/>
          </a:stretch>
        </p:blipFill>
        <p:spPr>
          <a:xfrm>
            <a:off x="5643867" y="3986074"/>
            <a:ext cx="2750820" cy="2720340"/>
          </a:xfrm>
          <a:prstGeom prst="rect">
            <a:avLst/>
          </a:prstGeom>
        </p:spPr>
      </p:pic>
    </p:spTree>
    <p:extLst>
      <p:ext uri="{BB962C8B-B14F-4D97-AF65-F5344CB8AC3E}">
        <p14:creationId xmlns:p14="http://schemas.microsoft.com/office/powerpoint/2010/main" val="149763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err="1"/>
              <a:t>Histogram</a:t>
            </a:r>
            <a:r>
              <a:rPr lang="tr-TR" b="1" dirty="0"/>
              <a:t> Germe çalışması</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4294967295"/>
          </p:nvPr>
        </p:nvSpPr>
        <p:spPr>
          <a:xfrm>
            <a:off x="763480" y="1802168"/>
            <a:ext cx="9472473" cy="2183906"/>
          </a:xfrm>
        </p:spPr>
        <p:txBody>
          <a:bodyPr/>
          <a:lstStyle/>
          <a:p>
            <a:pPr marL="0" indent="0">
              <a:buNone/>
            </a:pPr>
            <a:r>
              <a:rPr lang="tr-TR" dirty="0"/>
              <a:t>Ön işlemenin ilk basamağını oluşturan </a:t>
            </a:r>
            <a:r>
              <a:rPr lang="tr-TR" dirty="0" err="1"/>
              <a:t>histogram</a:t>
            </a:r>
            <a:r>
              <a:rPr lang="tr-TR" dirty="0"/>
              <a:t> germe sayesinde gri seviye görüntülerinin kontrastı iyileştirilmiştir. </a:t>
            </a:r>
            <a:r>
              <a:rPr lang="tr-TR" dirty="0" err="1"/>
              <a:t>Histogram</a:t>
            </a:r>
            <a:r>
              <a:rPr lang="tr-TR" dirty="0"/>
              <a:t> germe sonucunda yada görüldüğü gibi bir </a:t>
            </a:r>
            <a:r>
              <a:rPr lang="tr-TR" dirty="0" err="1"/>
              <a:t>histogram</a:t>
            </a:r>
            <a:r>
              <a:rPr lang="tr-TR" dirty="0"/>
              <a:t> daha oluşturulmuş ve </a:t>
            </a:r>
            <a:r>
              <a:rPr lang="tr-TR" dirty="0" err="1"/>
              <a:t>histogram</a:t>
            </a:r>
            <a:r>
              <a:rPr lang="tr-TR" dirty="0"/>
              <a:t> incelendiğinde bir önceki </a:t>
            </a:r>
            <a:r>
              <a:rPr lang="tr-TR" dirty="0" err="1"/>
              <a:t>histograma</a:t>
            </a:r>
            <a:r>
              <a:rPr lang="tr-TR" dirty="0"/>
              <a:t> göre ayrık iki </a:t>
            </a:r>
            <a:r>
              <a:rPr lang="tr-TR" dirty="0" err="1"/>
              <a:t>histogram</a:t>
            </a:r>
            <a:r>
              <a:rPr lang="tr-TR" dirty="0"/>
              <a:t> tepesi kaybolmuştur. Piksel aralığı ise </a:t>
            </a:r>
            <a:r>
              <a:rPr lang="tr-TR" dirty="0" err="1"/>
              <a:t>histogram</a:t>
            </a:r>
            <a:r>
              <a:rPr lang="tr-TR" dirty="0"/>
              <a:t> boyunca yayılmıştır.</a:t>
            </a:r>
          </a:p>
        </p:txBody>
      </p:sp>
      <p:pic>
        <p:nvPicPr>
          <p:cNvPr id="5" name="Resim 4">
            <a:extLst>
              <a:ext uri="{FF2B5EF4-FFF2-40B4-BE49-F238E27FC236}">
                <a16:creationId xmlns:a16="http://schemas.microsoft.com/office/drawing/2014/main" id="{E2509244-8297-4C91-AD22-597B40D52783}"/>
              </a:ext>
            </a:extLst>
          </p:cNvPr>
          <p:cNvPicPr>
            <a:picLocks noChangeAspect="1"/>
          </p:cNvPicPr>
          <p:nvPr/>
        </p:nvPicPr>
        <p:blipFill>
          <a:blip r:embed="rId2"/>
          <a:stretch>
            <a:fillRect/>
          </a:stretch>
        </p:blipFill>
        <p:spPr>
          <a:xfrm>
            <a:off x="2388091" y="3986073"/>
            <a:ext cx="2947387" cy="2805343"/>
          </a:xfrm>
          <a:prstGeom prst="rect">
            <a:avLst/>
          </a:prstGeom>
        </p:spPr>
      </p:pic>
      <p:pic>
        <p:nvPicPr>
          <p:cNvPr id="7" name="Resim 6">
            <a:extLst>
              <a:ext uri="{FF2B5EF4-FFF2-40B4-BE49-F238E27FC236}">
                <a16:creationId xmlns:a16="http://schemas.microsoft.com/office/drawing/2014/main" id="{0ADC5074-251C-49DE-AC71-04691532322F}"/>
              </a:ext>
            </a:extLst>
          </p:cNvPr>
          <p:cNvPicPr>
            <a:picLocks noChangeAspect="1"/>
          </p:cNvPicPr>
          <p:nvPr/>
        </p:nvPicPr>
        <p:blipFill>
          <a:blip r:embed="rId3"/>
          <a:stretch>
            <a:fillRect/>
          </a:stretch>
        </p:blipFill>
        <p:spPr>
          <a:xfrm>
            <a:off x="5382830" y="3986074"/>
            <a:ext cx="2947388" cy="2805342"/>
          </a:xfrm>
          <a:prstGeom prst="rect">
            <a:avLst/>
          </a:prstGeom>
        </p:spPr>
      </p:pic>
    </p:spTree>
    <p:extLst>
      <p:ext uri="{BB962C8B-B14F-4D97-AF65-F5344CB8AC3E}">
        <p14:creationId xmlns:p14="http://schemas.microsoft.com/office/powerpoint/2010/main" val="43239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err="1"/>
              <a:t>Histogram</a:t>
            </a:r>
            <a:r>
              <a:rPr lang="tr-TR" b="1" dirty="0"/>
              <a:t> Eşitleme çalışması</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4294967295"/>
          </p:nvPr>
        </p:nvSpPr>
        <p:spPr>
          <a:xfrm>
            <a:off x="763480" y="1802168"/>
            <a:ext cx="9472473" cy="2183906"/>
          </a:xfrm>
        </p:spPr>
        <p:txBody>
          <a:bodyPr/>
          <a:lstStyle/>
          <a:p>
            <a:pPr marL="0" indent="0">
              <a:buNone/>
            </a:pPr>
            <a:r>
              <a:rPr lang="tr-TR" dirty="0" err="1"/>
              <a:t>Histogram</a:t>
            </a:r>
            <a:r>
              <a:rPr lang="tr-TR" dirty="0"/>
              <a:t> eşitleme renk değerleri düzgün dağılımlı olmayan görüntüler için uygun bir görüntü iyileştirme metodudur. </a:t>
            </a:r>
            <a:r>
              <a:rPr lang="tr-TR" dirty="0" err="1"/>
              <a:t>Histogram</a:t>
            </a:r>
            <a:r>
              <a:rPr lang="tr-TR" dirty="0"/>
              <a:t> eşitleme işleminden sonra elde edilen görüntüde ekmek dokularının açık renkte, gözeneklerin ise koyu renkte olduğu görülmektedir. </a:t>
            </a:r>
            <a:r>
              <a:rPr lang="tr-TR" dirty="0" err="1"/>
              <a:t>Histogram</a:t>
            </a:r>
            <a:r>
              <a:rPr lang="tr-TR" dirty="0"/>
              <a:t> eşitleme işleminden sonra ön işleme aşaması bitmiş olup, gözeneklerin </a:t>
            </a:r>
            <a:r>
              <a:rPr lang="tr-TR" dirty="0" err="1"/>
              <a:t>bölütlenmesiyle</a:t>
            </a:r>
            <a:r>
              <a:rPr lang="tr-TR" dirty="0"/>
              <a:t> görüntü işleme aşamasına geçilecektir. </a:t>
            </a:r>
          </a:p>
        </p:txBody>
      </p:sp>
      <p:pic>
        <p:nvPicPr>
          <p:cNvPr id="6" name="Resim 5">
            <a:extLst>
              <a:ext uri="{FF2B5EF4-FFF2-40B4-BE49-F238E27FC236}">
                <a16:creationId xmlns:a16="http://schemas.microsoft.com/office/drawing/2014/main" id="{5F1786AC-89E3-48F4-A75D-42154926A5A4}"/>
              </a:ext>
            </a:extLst>
          </p:cNvPr>
          <p:cNvPicPr>
            <a:picLocks noChangeAspect="1"/>
          </p:cNvPicPr>
          <p:nvPr/>
        </p:nvPicPr>
        <p:blipFill>
          <a:blip r:embed="rId2"/>
          <a:stretch>
            <a:fillRect/>
          </a:stretch>
        </p:blipFill>
        <p:spPr>
          <a:xfrm>
            <a:off x="3577701" y="3742679"/>
            <a:ext cx="3471169" cy="2871926"/>
          </a:xfrm>
          <a:prstGeom prst="rect">
            <a:avLst/>
          </a:prstGeom>
        </p:spPr>
      </p:pic>
    </p:spTree>
    <p:extLst>
      <p:ext uri="{BB962C8B-B14F-4D97-AF65-F5344CB8AC3E}">
        <p14:creationId xmlns:p14="http://schemas.microsoft.com/office/powerpoint/2010/main" val="215768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a:t>Bağlantılı Bileşen Etiketleme İle Gözenek Etiketleme yöntemi</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4294967295"/>
          </p:nvPr>
        </p:nvSpPr>
        <p:spPr>
          <a:xfrm>
            <a:off x="763480" y="1802168"/>
            <a:ext cx="9472473" cy="2183906"/>
          </a:xfrm>
        </p:spPr>
        <p:txBody>
          <a:bodyPr/>
          <a:lstStyle/>
          <a:p>
            <a:pPr marL="0" indent="0">
              <a:buNone/>
            </a:pPr>
            <a:r>
              <a:rPr lang="tr-TR" dirty="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Aşağıdaki şekilde belli bir bölgede etiketlenmiş gözeneklere ait temsili bir görüntü gösterilmiştir. İkili görüntü haline gelen </a:t>
            </a:r>
            <a:r>
              <a:rPr lang="tr-TR" dirty="0" err="1"/>
              <a:t>bölütlenmiş</a:t>
            </a:r>
            <a:r>
              <a:rPr lang="tr-TR" dirty="0"/>
              <a:t> gözenek görüntülerine Bağlantılı Bileşen Etiketleme (BBE) yöntemi uygulanmıştır.</a:t>
            </a:r>
          </a:p>
        </p:txBody>
      </p:sp>
      <p:pic>
        <p:nvPicPr>
          <p:cNvPr id="5" name="Resim 4">
            <a:extLst>
              <a:ext uri="{FF2B5EF4-FFF2-40B4-BE49-F238E27FC236}">
                <a16:creationId xmlns:a16="http://schemas.microsoft.com/office/drawing/2014/main" id="{257CC592-9F8B-4230-9F9F-AFFA287E333E}"/>
              </a:ext>
            </a:extLst>
          </p:cNvPr>
          <p:cNvPicPr>
            <a:picLocks noChangeAspect="1"/>
          </p:cNvPicPr>
          <p:nvPr/>
        </p:nvPicPr>
        <p:blipFill>
          <a:blip r:embed="rId2"/>
          <a:stretch>
            <a:fillRect/>
          </a:stretch>
        </p:blipFill>
        <p:spPr>
          <a:xfrm>
            <a:off x="3675355" y="3986074"/>
            <a:ext cx="3923929" cy="2871926"/>
          </a:xfrm>
          <a:prstGeom prst="rect">
            <a:avLst/>
          </a:prstGeom>
        </p:spPr>
      </p:pic>
    </p:spTree>
    <p:extLst>
      <p:ext uri="{BB962C8B-B14F-4D97-AF65-F5344CB8AC3E}">
        <p14:creationId xmlns:p14="http://schemas.microsoft.com/office/powerpoint/2010/main" val="340617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a:t>Gözeneklerin Büyüklüklerine Göre Sınıflandırılması</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4294967295"/>
          </p:nvPr>
        </p:nvSpPr>
        <p:spPr>
          <a:xfrm>
            <a:off x="763480" y="1802168"/>
            <a:ext cx="9472473" cy="2183906"/>
          </a:xfrm>
        </p:spPr>
        <p:txBody>
          <a:bodyPr/>
          <a:lstStyle/>
          <a:p>
            <a:pPr marL="0" indent="0">
              <a:buNone/>
            </a:pPr>
            <a:r>
              <a:rPr lang="tr-TR" dirty="0"/>
              <a:t>Yapılan çalışmada farklı büyüklükteki gözeneklerin sayılarındaki değişimlerin gözlenmesi amacıyla gözenekler 0,002mm2 -1mm2 , 1mm2 -3mm2 , 3mm2 -5mm2 ve 5mm2 - 7mm2 olmak üzere 4 sınıfa ayrılmıştır. Her bir sınıf, bir etiket grubuna dâhil edilmiştir. Böylelikle her bir gruptaki gözeneklerin önce sınırları belirlenmiş sonra da bu sınırlara etiket grubuna göre, yandaki şekilde görüldüğü gibi, bir renk değeri atanarak otomatik olarak renklendirilmesi yapılmıştır. </a:t>
            </a:r>
          </a:p>
        </p:txBody>
      </p:sp>
      <p:pic>
        <p:nvPicPr>
          <p:cNvPr id="6" name="Resim 5">
            <a:extLst>
              <a:ext uri="{FF2B5EF4-FFF2-40B4-BE49-F238E27FC236}">
                <a16:creationId xmlns:a16="http://schemas.microsoft.com/office/drawing/2014/main" id="{1E01B0D9-4B1F-4342-9CE6-E7F75A23706A}"/>
              </a:ext>
            </a:extLst>
          </p:cNvPr>
          <p:cNvPicPr>
            <a:picLocks noChangeAspect="1"/>
          </p:cNvPicPr>
          <p:nvPr/>
        </p:nvPicPr>
        <p:blipFill>
          <a:blip r:embed="rId2"/>
          <a:stretch>
            <a:fillRect/>
          </a:stretch>
        </p:blipFill>
        <p:spPr>
          <a:xfrm>
            <a:off x="3710866" y="3692742"/>
            <a:ext cx="3870664" cy="3165258"/>
          </a:xfrm>
          <a:prstGeom prst="rect">
            <a:avLst/>
          </a:prstGeom>
        </p:spPr>
      </p:pic>
    </p:spTree>
    <p:extLst>
      <p:ext uri="{BB962C8B-B14F-4D97-AF65-F5344CB8AC3E}">
        <p14:creationId xmlns:p14="http://schemas.microsoft.com/office/powerpoint/2010/main" val="306393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08F6-6983-4C54-A141-06AEC278F37E}"/>
              </a:ext>
            </a:extLst>
          </p:cNvPr>
          <p:cNvSpPr>
            <a:spLocks noGrp="1"/>
          </p:cNvSpPr>
          <p:nvPr>
            <p:ph type="title"/>
          </p:nvPr>
        </p:nvSpPr>
        <p:spPr/>
        <p:txBody>
          <a:bodyPr/>
          <a:lstStyle/>
          <a:p>
            <a:r>
              <a:rPr lang="tr-TR" b="1" dirty="0"/>
              <a:t>ZSI Başarım İndeksinin Belirlenmesi</a:t>
            </a:r>
          </a:p>
        </p:txBody>
      </p:sp>
      <p:sp>
        <p:nvSpPr>
          <p:cNvPr id="3" name="İçerik Yer Tutucusu 2">
            <a:extLst>
              <a:ext uri="{FF2B5EF4-FFF2-40B4-BE49-F238E27FC236}">
                <a16:creationId xmlns:a16="http://schemas.microsoft.com/office/drawing/2014/main" id="{7CB35ACB-ED43-4538-9796-746B31E1701E}"/>
              </a:ext>
            </a:extLst>
          </p:cNvPr>
          <p:cNvSpPr>
            <a:spLocks noGrp="1"/>
          </p:cNvSpPr>
          <p:nvPr>
            <p:ph idx="4294967295"/>
          </p:nvPr>
        </p:nvSpPr>
        <p:spPr>
          <a:xfrm>
            <a:off x="763480" y="1802168"/>
            <a:ext cx="9472473" cy="2183906"/>
          </a:xfrm>
        </p:spPr>
        <p:txBody>
          <a:bodyPr/>
          <a:lstStyle/>
          <a:p>
            <a:pPr marL="0" indent="0">
              <a:buNone/>
            </a:pPr>
            <a:r>
              <a:rPr lang="tr-TR" dirty="0"/>
              <a:t>Çalışmada farklı katkı maddeli tüm ekmek görüntüleri kullanılarak otomatik </a:t>
            </a:r>
            <a:r>
              <a:rPr lang="tr-TR" dirty="0" err="1"/>
              <a:t>bölütlenen</a:t>
            </a:r>
            <a:r>
              <a:rPr lang="tr-TR" dirty="0"/>
              <a:t> gözeneklerin, </a:t>
            </a:r>
            <a:r>
              <a:rPr lang="tr-TR" dirty="0" err="1"/>
              <a:t>ImageJ</a:t>
            </a:r>
            <a:r>
              <a:rPr lang="tr-TR" dirty="0"/>
              <a:t> programında bir uzman gıda mühendisi yardımıyla elle </a:t>
            </a:r>
            <a:r>
              <a:rPr lang="tr-TR" dirty="0" err="1"/>
              <a:t>bölütlenmesi</a:t>
            </a:r>
            <a:r>
              <a:rPr lang="tr-TR" dirty="0"/>
              <a:t> de yapılmıştır. Üzerinde çalışılan ekmek görüntülerinden, otomatik </a:t>
            </a:r>
            <a:r>
              <a:rPr lang="tr-TR" dirty="0" err="1"/>
              <a:t>bölütleme</a:t>
            </a:r>
            <a:r>
              <a:rPr lang="tr-TR" dirty="0"/>
              <a:t> sonucu elde edilen gözenekler ile elle </a:t>
            </a:r>
            <a:r>
              <a:rPr lang="tr-TR" dirty="0" err="1"/>
              <a:t>bölütleme</a:t>
            </a:r>
            <a:r>
              <a:rPr lang="tr-TR" dirty="0"/>
              <a:t> sonucu elde edilen gözenekler üst üste çakıştırılarak ZSI başarım indeksi belirlenmiştir. Alttaki şekilde otomatik </a:t>
            </a:r>
            <a:r>
              <a:rPr lang="tr-TR" dirty="0" err="1"/>
              <a:t>bölütlemenin</a:t>
            </a:r>
            <a:r>
              <a:rPr lang="tr-TR" dirty="0"/>
              <a:t> başarımını görmek için 12 adet gözeneğe ait hesaplanan ZSI değerleri gösterilmektedir.</a:t>
            </a:r>
          </a:p>
        </p:txBody>
      </p:sp>
      <p:pic>
        <p:nvPicPr>
          <p:cNvPr id="5" name="Resim 4">
            <a:extLst>
              <a:ext uri="{FF2B5EF4-FFF2-40B4-BE49-F238E27FC236}">
                <a16:creationId xmlns:a16="http://schemas.microsoft.com/office/drawing/2014/main" id="{C00FF3D4-5DF0-450D-BEE2-9BD548584FBE}"/>
              </a:ext>
            </a:extLst>
          </p:cNvPr>
          <p:cNvPicPr>
            <a:picLocks noChangeAspect="1"/>
          </p:cNvPicPr>
          <p:nvPr/>
        </p:nvPicPr>
        <p:blipFill>
          <a:blip r:embed="rId2"/>
          <a:stretch>
            <a:fillRect/>
          </a:stretch>
        </p:blipFill>
        <p:spPr>
          <a:xfrm>
            <a:off x="4243304" y="3943757"/>
            <a:ext cx="3718560" cy="2956560"/>
          </a:xfrm>
          <a:prstGeom prst="rect">
            <a:avLst/>
          </a:prstGeom>
        </p:spPr>
      </p:pic>
      <p:pic>
        <p:nvPicPr>
          <p:cNvPr id="8" name="Resim 7">
            <a:extLst>
              <a:ext uri="{FF2B5EF4-FFF2-40B4-BE49-F238E27FC236}">
                <a16:creationId xmlns:a16="http://schemas.microsoft.com/office/drawing/2014/main" id="{91985E75-8DFD-44D4-9280-469BC3A204B8}"/>
              </a:ext>
            </a:extLst>
          </p:cNvPr>
          <p:cNvPicPr>
            <a:picLocks noChangeAspect="1"/>
          </p:cNvPicPr>
          <p:nvPr/>
        </p:nvPicPr>
        <p:blipFill>
          <a:blip r:embed="rId3"/>
          <a:stretch>
            <a:fillRect/>
          </a:stretch>
        </p:blipFill>
        <p:spPr>
          <a:xfrm>
            <a:off x="260412" y="3943757"/>
            <a:ext cx="3905213" cy="2871926"/>
          </a:xfrm>
          <a:prstGeom prst="rect">
            <a:avLst/>
          </a:prstGeom>
        </p:spPr>
      </p:pic>
      <p:pic>
        <p:nvPicPr>
          <p:cNvPr id="10" name="Resim 9">
            <a:extLst>
              <a:ext uri="{FF2B5EF4-FFF2-40B4-BE49-F238E27FC236}">
                <a16:creationId xmlns:a16="http://schemas.microsoft.com/office/drawing/2014/main" id="{3B6BD620-AD8D-44D6-848E-1FAE67082A82}"/>
              </a:ext>
            </a:extLst>
          </p:cNvPr>
          <p:cNvPicPr>
            <a:picLocks noChangeAspect="1"/>
          </p:cNvPicPr>
          <p:nvPr/>
        </p:nvPicPr>
        <p:blipFill>
          <a:blip r:embed="rId4"/>
          <a:stretch>
            <a:fillRect/>
          </a:stretch>
        </p:blipFill>
        <p:spPr>
          <a:xfrm>
            <a:off x="8039543" y="3943757"/>
            <a:ext cx="3970020" cy="2956560"/>
          </a:xfrm>
          <a:prstGeom prst="rect">
            <a:avLst/>
          </a:prstGeom>
        </p:spPr>
      </p:pic>
    </p:spTree>
    <p:extLst>
      <p:ext uri="{BB962C8B-B14F-4D97-AF65-F5344CB8AC3E}">
        <p14:creationId xmlns:p14="http://schemas.microsoft.com/office/powerpoint/2010/main" val="3810283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04_TF22566005_Win32" id="{4B2BFE5E-054B-495A-8C76-F0418E21C929}" vid="{969E14D6-255A-499C-968E-C85477AD6897}"/>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Gelecek tasarımı</Template>
  <TotalTime>57</TotalTime>
  <Words>804</Words>
  <Application>Microsoft Office PowerPoint</Application>
  <PresentationFormat>Geniş ekran</PresentationFormat>
  <Paragraphs>29</Paragraphs>
  <Slides>11</Slides>
  <Notes>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Gökyüzü</vt:lpstr>
      <vt:lpstr>GÖRÜNTÜ İŞLEME</vt:lpstr>
      <vt:lpstr>Giriş - Ekmek</vt:lpstr>
      <vt:lpstr>Giriş - Ekmeğin Kalitesi</vt:lpstr>
      <vt:lpstr>Deneyler - gözlemler</vt:lpstr>
      <vt:lpstr>Histogram Germe çalışması</vt:lpstr>
      <vt:lpstr>Histogram Eşitleme çalışması</vt:lpstr>
      <vt:lpstr>Bağlantılı Bileşen Etiketleme İle Gözenek Etiketleme yöntemi</vt:lpstr>
      <vt:lpstr>Gözeneklerin Büyüklüklerine Göre Sınıflandırılması</vt:lpstr>
      <vt:lpstr>ZSI Başarım İndeksinin Belirlenmesi</vt:lpstr>
      <vt:lpstr>Sonuçlar - bulgular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MEHMET MERT MENEVSE</dc:creator>
  <cp:lastModifiedBy>MEHMET MERT MENEVSE</cp:lastModifiedBy>
  <cp:revision>7</cp:revision>
  <dcterms:created xsi:type="dcterms:W3CDTF">2022-11-09T11:30:52Z</dcterms:created>
  <dcterms:modified xsi:type="dcterms:W3CDTF">2022-11-09T12:28:00Z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